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4"/>
  </p:notesMasterIdLst>
  <p:handoutMasterIdLst>
    <p:handoutMasterId r:id="rId25"/>
  </p:handoutMasterIdLst>
  <p:sldIdLst>
    <p:sldId id="268" r:id="rId2"/>
    <p:sldId id="269" r:id="rId3"/>
    <p:sldId id="280" r:id="rId4"/>
    <p:sldId id="281" r:id="rId5"/>
    <p:sldId id="261" r:id="rId6"/>
    <p:sldId id="267" r:id="rId7"/>
    <p:sldId id="262" r:id="rId8"/>
    <p:sldId id="290" r:id="rId9"/>
    <p:sldId id="271" r:id="rId10"/>
    <p:sldId id="283" r:id="rId11"/>
    <p:sldId id="273" r:id="rId12"/>
    <p:sldId id="274" r:id="rId13"/>
    <p:sldId id="275" r:id="rId14"/>
    <p:sldId id="279" r:id="rId15"/>
    <p:sldId id="278" r:id="rId16"/>
    <p:sldId id="265" r:id="rId17"/>
    <p:sldId id="284" r:id="rId18"/>
    <p:sldId id="286" r:id="rId19"/>
    <p:sldId id="289" r:id="rId20"/>
    <p:sldId id="287" r:id="rId21"/>
    <p:sldId id="282" r:id="rId22"/>
    <p:sldId id="288" r:id="rId23"/>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3631" autoAdjust="0"/>
  </p:normalViewPr>
  <p:slideViewPr>
    <p:cSldViewPr>
      <p:cViewPr varScale="1">
        <p:scale>
          <a:sx n="40" d="100"/>
          <a:sy n="40" d="100"/>
        </p:scale>
        <p:origin x="-2208"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86" tIns="45743" rIns="91486" bIns="45743"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18435" name="Rectangle 3"/>
          <p:cNvSpPr>
            <a:spLocks noGrp="1" noChangeArrowheads="1"/>
          </p:cNvSpPr>
          <p:nvPr>
            <p:ph type="dt" sz="quarter" idx="1"/>
          </p:nvPr>
        </p:nvSpPr>
        <p:spPr bwMode="auto">
          <a:xfrm>
            <a:off x="3849688" y="0"/>
            <a:ext cx="2946400" cy="496888"/>
          </a:xfrm>
          <a:prstGeom prst="rect">
            <a:avLst/>
          </a:prstGeom>
          <a:noFill/>
          <a:ln>
            <a:noFill/>
          </a:ln>
          <a:effectLst/>
          <a:extLst/>
        </p:spPr>
        <p:txBody>
          <a:bodyPr vert="horz" wrap="square" lIns="91486" tIns="45743" rIns="91486" bIns="45743" numCol="1" anchor="t" anchorCtr="0" compatLnSpc="1">
            <a:prstTxWarp prst="textNoShape">
              <a:avLst/>
            </a:prstTxWarp>
          </a:bodyPr>
          <a:lstStyle>
            <a:lvl1pPr algn="r">
              <a:defRPr sz="1200">
                <a:latin typeface="Arial" pitchFamily="34" charset="0"/>
                <a:cs typeface="Arial" pitchFamily="34" charset="0"/>
              </a:defRPr>
            </a:lvl1pPr>
          </a:lstStyle>
          <a:p>
            <a:pPr>
              <a:defRPr/>
            </a:pPr>
            <a:endParaRPr lang="en-US"/>
          </a:p>
        </p:txBody>
      </p:sp>
      <p:sp>
        <p:nvSpPr>
          <p:cNvPr id="18436" name="Rectangle 4"/>
          <p:cNvSpPr>
            <a:spLocks noGrp="1" noChangeArrowheads="1"/>
          </p:cNvSpPr>
          <p:nvPr>
            <p:ph type="ftr" sz="quarter" idx="2"/>
          </p:nvPr>
        </p:nvSpPr>
        <p:spPr bwMode="auto">
          <a:xfrm>
            <a:off x="0" y="9428163"/>
            <a:ext cx="2946400" cy="496887"/>
          </a:xfrm>
          <a:prstGeom prst="rect">
            <a:avLst/>
          </a:prstGeom>
          <a:noFill/>
          <a:ln>
            <a:noFill/>
          </a:ln>
          <a:effectLst/>
          <a:extLst/>
        </p:spPr>
        <p:txBody>
          <a:bodyPr vert="horz" wrap="square" lIns="91486" tIns="45743" rIns="91486" bIns="45743" numCol="1" anchor="b"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18437" name="Rectangle 5"/>
          <p:cNvSpPr>
            <a:spLocks noGrp="1" noChangeArrowheads="1"/>
          </p:cNvSpPr>
          <p:nvPr>
            <p:ph type="sldNum" sz="quarter" idx="3"/>
          </p:nvPr>
        </p:nvSpPr>
        <p:spPr bwMode="auto">
          <a:xfrm>
            <a:off x="3849688" y="9428163"/>
            <a:ext cx="2946400" cy="496887"/>
          </a:xfrm>
          <a:prstGeom prst="rect">
            <a:avLst/>
          </a:prstGeom>
          <a:noFill/>
          <a:ln>
            <a:noFill/>
          </a:ln>
          <a:effectLst/>
          <a:extLst/>
        </p:spPr>
        <p:txBody>
          <a:bodyPr vert="horz" wrap="square" lIns="91486" tIns="45743" rIns="91486" bIns="45743" numCol="1" anchor="b" anchorCtr="0" compatLnSpc="1">
            <a:prstTxWarp prst="textNoShape">
              <a:avLst/>
            </a:prstTxWarp>
          </a:bodyPr>
          <a:lstStyle>
            <a:lvl1pPr algn="r">
              <a:defRPr sz="1200">
                <a:latin typeface="Arial" pitchFamily="34" charset="0"/>
                <a:cs typeface="Arial" pitchFamily="34" charset="0"/>
              </a:defRPr>
            </a:lvl1pPr>
          </a:lstStyle>
          <a:p>
            <a:pPr>
              <a:defRPr/>
            </a:pPr>
            <a:fld id="{0C11B1A8-C2BA-4CFE-8CD3-0173B7F70EE9}" type="slidenum">
              <a:rPr lang="en-US"/>
              <a:pPr>
                <a:defRPr/>
              </a:pPr>
              <a:t>‹#›</a:t>
            </a:fld>
            <a:endParaRPr lang="en-US"/>
          </a:p>
        </p:txBody>
      </p:sp>
    </p:spTree>
    <p:extLst>
      <p:ext uri="{BB962C8B-B14F-4D97-AF65-F5344CB8AC3E}">
        <p14:creationId xmlns:p14="http://schemas.microsoft.com/office/powerpoint/2010/main" val="38617264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46400" cy="496888"/>
          </a:xfrm>
          <a:prstGeom prst="rect">
            <a:avLst/>
          </a:prstGeom>
          <a:noFill/>
          <a:ln>
            <a:noFill/>
          </a:ln>
          <a:effectLst/>
          <a:extLst/>
        </p:spPr>
        <p:txBody>
          <a:bodyPr vert="horz" wrap="square" lIns="91486" tIns="45743" rIns="91486" bIns="45743"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GB"/>
          </a:p>
        </p:txBody>
      </p:sp>
      <p:sp>
        <p:nvSpPr>
          <p:cNvPr id="24579" name="Rectangle 3"/>
          <p:cNvSpPr>
            <a:spLocks noGrp="1" noChangeArrowheads="1"/>
          </p:cNvSpPr>
          <p:nvPr>
            <p:ph type="dt" idx="1"/>
          </p:nvPr>
        </p:nvSpPr>
        <p:spPr bwMode="auto">
          <a:xfrm>
            <a:off x="3849688" y="0"/>
            <a:ext cx="2946400" cy="496888"/>
          </a:xfrm>
          <a:prstGeom prst="rect">
            <a:avLst/>
          </a:prstGeom>
          <a:noFill/>
          <a:ln>
            <a:noFill/>
          </a:ln>
          <a:effectLst/>
          <a:extLst/>
        </p:spPr>
        <p:txBody>
          <a:bodyPr vert="horz" wrap="square" lIns="91486" tIns="45743" rIns="91486" bIns="45743" numCol="1" anchor="t" anchorCtr="0" compatLnSpc="1">
            <a:prstTxWarp prst="textNoShape">
              <a:avLst/>
            </a:prstTxWarp>
          </a:bodyPr>
          <a:lstStyle>
            <a:lvl1pPr algn="r">
              <a:defRPr sz="1200">
                <a:latin typeface="Arial" pitchFamily="34" charset="0"/>
                <a:cs typeface="Arial" pitchFamily="34" charset="0"/>
              </a:defRPr>
            </a:lvl1pPr>
          </a:lstStyle>
          <a:p>
            <a:pPr>
              <a:defRPr/>
            </a:pPr>
            <a:endParaRPr lang="en-GB"/>
          </a:p>
        </p:txBody>
      </p:sp>
      <p:sp>
        <p:nvSpPr>
          <p:cNvPr id="24580" name="Rectangle 4"/>
          <p:cNvSpPr>
            <a:spLocks noRo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79450" y="4714875"/>
            <a:ext cx="5438775" cy="4467225"/>
          </a:xfrm>
          <a:prstGeom prst="rect">
            <a:avLst/>
          </a:prstGeom>
          <a:noFill/>
          <a:ln>
            <a:noFill/>
          </a:ln>
          <a:effectLst/>
          <a:extLst/>
        </p:spPr>
        <p:txBody>
          <a:bodyPr vert="horz" wrap="square" lIns="91486" tIns="45743" rIns="91486" bIns="45743"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4582" name="Rectangle 6"/>
          <p:cNvSpPr>
            <a:spLocks noGrp="1" noChangeArrowheads="1"/>
          </p:cNvSpPr>
          <p:nvPr>
            <p:ph type="ftr" sz="quarter" idx="4"/>
          </p:nvPr>
        </p:nvSpPr>
        <p:spPr bwMode="auto">
          <a:xfrm>
            <a:off x="0" y="9428163"/>
            <a:ext cx="2946400" cy="496887"/>
          </a:xfrm>
          <a:prstGeom prst="rect">
            <a:avLst/>
          </a:prstGeom>
          <a:noFill/>
          <a:ln>
            <a:noFill/>
          </a:ln>
          <a:effectLst/>
          <a:extLst/>
        </p:spPr>
        <p:txBody>
          <a:bodyPr vert="horz" wrap="square" lIns="91486" tIns="45743" rIns="91486" bIns="45743" numCol="1" anchor="b" anchorCtr="0" compatLnSpc="1">
            <a:prstTxWarp prst="textNoShape">
              <a:avLst/>
            </a:prstTxWarp>
          </a:bodyPr>
          <a:lstStyle>
            <a:lvl1pPr>
              <a:defRPr sz="1200">
                <a:latin typeface="Arial" pitchFamily="34" charset="0"/>
                <a:cs typeface="Arial" pitchFamily="34" charset="0"/>
              </a:defRPr>
            </a:lvl1pPr>
          </a:lstStyle>
          <a:p>
            <a:pPr>
              <a:defRPr/>
            </a:pPr>
            <a:endParaRPr lang="en-GB"/>
          </a:p>
        </p:txBody>
      </p:sp>
      <p:sp>
        <p:nvSpPr>
          <p:cNvPr id="24583" name="Rectangle 7"/>
          <p:cNvSpPr>
            <a:spLocks noGrp="1" noChangeArrowheads="1"/>
          </p:cNvSpPr>
          <p:nvPr>
            <p:ph type="sldNum" sz="quarter" idx="5"/>
          </p:nvPr>
        </p:nvSpPr>
        <p:spPr bwMode="auto">
          <a:xfrm>
            <a:off x="3849688" y="9428163"/>
            <a:ext cx="2946400" cy="496887"/>
          </a:xfrm>
          <a:prstGeom prst="rect">
            <a:avLst/>
          </a:prstGeom>
          <a:noFill/>
          <a:ln>
            <a:noFill/>
          </a:ln>
          <a:effectLst/>
          <a:extLst/>
        </p:spPr>
        <p:txBody>
          <a:bodyPr vert="horz" wrap="square" lIns="91486" tIns="45743" rIns="91486" bIns="45743" numCol="1" anchor="b" anchorCtr="0" compatLnSpc="1">
            <a:prstTxWarp prst="textNoShape">
              <a:avLst/>
            </a:prstTxWarp>
          </a:bodyPr>
          <a:lstStyle>
            <a:lvl1pPr algn="r">
              <a:defRPr sz="1200">
                <a:latin typeface="Arial" pitchFamily="34" charset="0"/>
                <a:cs typeface="Arial" pitchFamily="34" charset="0"/>
              </a:defRPr>
            </a:lvl1pPr>
          </a:lstStyle>
          <a:p>
            <a:pPr>
              <a:defRPr/>
            </a:pPr>
            <a:fld id="{2E66120A-FB55-4FAC-8E13-5A5B9B95DE42}" type="slidenum">
              <a:rPr lang="en-GB"/>
              <a:pPr>
                <a:defRPr/>
              </a:pPr>
              <a:t>‹#›</a:t>
            </a:fld>
            <a:endParaRPr lang="en-GB"/>
          </a:p>
        </p:txBody>
      </p:sp>
    </p:spTree>
    <p:extLst>
      <p:ext uri="{BB962C8B-B14F-4D97-AF65-F5344CB8AC3E}">
        <p14:creationId xmlns:p14="http://schemas.microsoft.com/office/powerpoint/2010/main" val="24717839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37E9664D-6B0D-4E2D-AFE5-489598E2A45E}" type="slidenum">
              <a:rPr lang="en-GB" smtClean="0">
                <a:latin typeface="Arial" charset="0"/>
              </a:rPr>
              <a:pPr eaLnBrk="1" hangingPunct="1"/>
              <a:t>1</a:t>
            </a:fld>
            <a:endParaRPr lang="en-GB" smtClean="0">
              <a:latin typeface="Arial" charset="0"/>
            </a:endParaRPr>
          </a:p>
        </p:txBody>
      </p:sp>
      <p:sp>
        <p:nvSpPr>
          <p:cNvPr id="25603" name="Slide Image Placeholder 1"/>
          <p:cNvSpPr>
            <a:spLocks noGrp="1" noRot="1" noChangeAspect="1" noTextEdit="1"/>
          </p:cNvSpPr>
          <p:nvPr>
            <p:ph type="sldImg"/>
          </p:nvPr>
        </p:nvSpPr>
        <p:spPr>
          <a:ln/>
        </p:spPr>
      </p:sp>
      <p:sp>
        <p:nvSpPr>
          <p:cNvPr id="2560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dirty="0" smtClean="0">
              <a:latin typeface="Arial" charset="0"/>
              <a:cs typeface="Arial" charset="0"/>
            </a:endParaRPr>
          </a:p>
        </p:txBody>
      </p:sp>
      <p:sp>
        <p:nvSpPr>
          <p:cNvPr id="25605"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86" tIns="45743" rIns="91486" bIns="45743" anchor="b"/>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r" eaLnBrk="1" hangingPunct="1"/>
            <a:fld id="{A0627792-07F6-408A-9883-B487A9C3F05E}" type="slidenum">
              <a:rPr lang="en-GB" sz="1200"/>
              <a:pPr algn="r" eaLnBrk="1" hangingPunct="1"/>
              <a:t>1</a:t>
            </a:fld>
            <a:endParaRPr lang="en-GB"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415F152E-971E-4353-833D-E0328EF0E65C}" type="slidenum">
              <a:rPr lang="en-GB" smtClean="0">
                <a:latin typeface="Arial" charset="0"/>
              </a:rPr>
              <a:pPr eaLnBrk="1" hangingPunct="1"/>
              <a:t>2</a:t>
            </a:fld>
            <a:endParaRPr lang="en-GB" smtClean="0">
              <a:latin typeface="Arial" charset="0"/>
            </a:endParaRPr>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E2E1698A-8FD3-47A0-911C-7A6A0170187E}" type="slidenum">
              <a:rPr lang="en-GB" smtClean="0">
                <a:latin typeface="Arial" charset="0"/>
              </a:rPr>
              <a:pPr eaLnBrk="1" hangingPunct="1"/>
              <a:t>3</a:t>
            </a:fld>
            <a:endParaRPr lang="en-GB" smtClean="0">
              <a:latin typeface="Arial" charset="0"/>
            </a:endParaRPr>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26D4FED7-E54B-4807-87A3-1A4D80C5FDC2}" type="slidenum">
              <a:rPr lang="en-GB" smtClean="0">
                <a:latin typeface="Arial" charset="0"/>
              </a:rPr>
              <a:pPr eaLnBrk="1" hangingPunct="1"/>
              <a:t>4</a:t>
            </a:fld>
            <a:endParaRPr lang="en-GB" smtClean="0">
              <a:latin typeface="Arial" charset="0"/>
            </a:endParaRPr>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67EF4AB5-5A9B-4D5A-B7ED-9250CF795A9C}" type="slidenum">
              <a:rPr lang="en-GB" smtClean="0">
                <a:latin typeface="Arial" charset="0"/>
              </a:rPr>
              <a:pPr eaLnBrk="1" hangingPunct="1"/>
              <a:t>5</a:t>
            </a:fld>
            <a:endParaRPr lang="en-GB" smtClean="0">
              <a:latin typeface="Arial" charset="0"/>
            </a:endParaRPr>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0FC6A615-BD13-47ED-AE3A-1973AFEB6902}" type="slidenum">
              <a:rPr lang="en-GB" smtClean="0">
                <a:latin typeface="Arial" charset="0"/>
              </a:rPr>
              <a:pPr eaLnBrk="1" hangingPunct="1"/>
              <a:t>6</a:t>
            </a:fld>
            <a:endParaRPr lang="en-GB" smtClean="0">
              <a:latin typeface="Arial" charset="0"/>
            </a:endParaRPr>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9A4E1A6B-30E7-4FFE-B1B4-BA926DD7801E}" type="slidenum">
              <a:rPr lang="en-GB" smtClean="0">
                <a:latin typeface="Arial" charset="0"/>
              </a:rPr>
              <a:pPr eaLnBrk="1" hangingPunct="1"/>
              <a:t>7</a:t>
            </a:fld>
            <a:endParaRPr lang="en-GB" smtClean="0">
              <a:latin typeface="Arial" charset="0"/>
            </a:endParaRPr>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262F7EA7-A550-455E-A7F9-8469F22CB570}" type="slidenum">
              <a:rPr lang="en-GB" smtClean="0">
                <a:latin typeface="Arial" charset="0"/>
              </a:rPr>
              <a:pPr eaLnBrk="1" hangingPunct="1"/>
              <a:t>8</a:t>
            </a:fld>
            <a:endParaRPr lang="en-GB" smtClean="0">
              <a:latin typeface="Arial" charset="0"/>
            </a:endParaRPr>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977AA01D-99F1-43A0-9CE5-AB62C1F47C3B}" type="slidenum">
              <a:rPr lang="en-GB" smtClean="0">
                <a:latin typeface="Arial" charset="0"/>
              </a:rPr>
              <a:pPr eaLnBrk="1" hangingPunct="1"/>
              <a:t>9</a:t>
            </a:fld>
            <a:endParaRPr lang="en-GB" smtClean="0">
              <a:latin typeface="Arial" charset="0"/>
            </a:endParaRPr>
          </a:p>
        </p:txBody>
      </p:sp>
      <p:sp>
        <p:nvSpPr>
          <p:cNvPr id="33795" name="Slide Image Placeholder 1"/>
          <p:cNvSpPr>
            <a:spLocks noGrp="1" noRot="1" noChangeAspect="1" noTextEdit="1"/>
          </p:cNvSpPr>
          <p:nvPr>
            <p:ph type="sldImg"/>
          </p:nvPr>
        </p:nvSpPr>
        <p:spPr>
          <a:ln/>
        </p:spPr>
      </p:sp>
      <p:sp>
        <p:nvSpPr>
          <p:cNvPr id="33796"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dirty="0" smtClean="0">
              <a:latin typeface="Arial" charset="0"/>
              <a:cs typeface="Arial" charset="0"/>
            </a:endParaRPr>
          </a:p>
        </p:txBody>
      </p:sp>
      <p:sp>
        <p:nvSpPr>
          <p:cNvPr id="33797"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86" tIns="45743" rIns="91486" bIns="45743" anchor="b"/>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r" eaLnBrk="1" hangingPunct="1"/>
            <a:fld id="{801C5417-AE33-466D-849D-7E21EF4CE623}" type="slidenum">
              <a:rPr lang="en-GB" sz="1200"/>
              <a:pPr algn="r" eaLnBrk="1" hangingPunct="1"/>
              <a:t>9</a:t>
            </a:fld>
            <a:endParaRPr lang="en-GB"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10411EFD-8AC1-4BD7-AFB6-A397C4C055CB}" type="slidenum">
              <a:rPr lang="en-GB" smtClean="0">
                <a:latin typeface="Arial" charset="0"/>
              </a:rPr>
              <a:pPr eaLnBrk="1" hangingPunct="1"/>
              <a:t>10</a:t>
            </a:fld>
            <a:endParaRPr lang="en-GB" smtClean="0">
              <a:latin typeface="Arial" charset="0"/>
            </a:endParaRPr>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60C3D50D-774E-41FB-8F41-720A1C64BF61}" type="slidenum">
              <a:rPr lang="en-GB" smtClean="0">
                <a:latin typeface="Arial" charset="0"/>
              </a:rPr>
              <a:pPr eaLnBrk="1" hangingPunct="1"/>
              <a:t>11</a:t>
            </a:fld>
            <a:endParaRPr lang="en-GB" smtClean="0">
              <a:latin typeface="Arial" charset="0"/>
            </a:endParaRPr>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344B8818-4C20-4D0B-B864-7D4AC4C68577}" type="slidenum">
              <a:rPr lang="en-GB" smtClean="0">
                <a:latin typeface="Arial" charset="0"/>
              </a:rPr>
              <a:pPr eaLnBrk="1" hangingPunct="1"/>
              <a:t>12</a:t>
            </a:fld>
            <a:endParaRPr lang="en-GB" smtClean="0">
              <a:latin typeface="Arial" charset="0"/>
            </a:endParaRPr>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6BCDAA68-D489-4529-88FC-6EFD5E9C327D}" type="slidenum">
              <a:rPr lang="en-GB" smtClean="0">
                <a:latin typeface="Arial" charset="0"/>
              </a:rPr>
              <a:pPr eaLnBrk="1" hangingPunct="1"/>
              <a:t>13</a:t>
            </a:fld>
            <a:endParaRPr lang="en-GB" smtClean="0">
              <a:latin typeface="Arial" charset="0"/>
            </a:endParaRPr>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z="1000" dirty="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E2D789F7-2000-49B0-B2A6-87EB5EB2125B}" type="slidenum">
              <a:rPr lang="en-GB" smtClean="0">
                <a:latin typeface="Arial" charset="0"/>
              </a:rPr>
              <a:pPr eaLnBrk="1" hangingPunct="1"/>
              <a:t>14</a:t>
            </a:fld>
            <a:endParaRPr lang="en-GB" smtClean="0">
              <a:latin typeface="Arial" charset="0"/>
            </a:endParaRPr>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E8449DD9-7079-483D-BF32-D8349726DC1B}" type="slidenum">
              <a:rPr lang="en-GB" smtClean="0">
                <a:latin typeface="Arial" charset="0"/>
              </a:rPr>
              <a:pPr eaLnBrk="1" hangingPunct="1"/>
              <a:t>15</a:t>
            </a:fld>
            <a:endParaRPr lang="en-GB" smtClean="0">
              <a:latin typeface="Arial" charset="0"/>
            </a:endParaRPr>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z="1000" dirty="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45BEA167-3C6A-4664-9688-9BF82F534C71}" type="slidenum">
              <a:rPr lang="en-GB" smtClean="0">
                <a:latin typeface="Arial" charset="0"/>
              </a:rPr>
              <a:pPr eaLnBrk="1" hangingPunct="1"/>
              <a:t>16</a:t>
            </a:fld>
            <a:endParaRPr lang="en-GB" smtClean="0">
              <a:latin typeface="Arial" charset="0"/>
            </a:endParaRPr>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380EFECF-9841-4B0D-984A-1C449525074F}" type="slidenum">
              <a:rPr lang="en-GB" smtClean="0">
                <a:latin typeface="Arial" charset="0"/>
              </a:rPr>
              <a:pPr eaLnBrk="1" hangingPunct="1"/>
              <a:t>17</a:t>
            </a:fld>
            <a:endParaRPr lang="en-GB" smtClean="0">
              <a:latin typeface="Arial" charset="0"/>
            </a:endParaRPr>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b="1" dirty="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E42A96F4-7136-4386-87C1-AF3B20702A06}" type="slidenum">
              <a:rPr lang="en-GB" smtClean="0">
                <a:latin typeface="Arial" charset="0"/>
              </a:rPr>
              <a:pPr eaLnBrk="1" hangingPunct="1"/>
              <a:t>18</a:t>
            </a:fld>
            <a:endParaRPr lang="en-GB" smtClean="0">
              <a:latin typeface="Arial" charset="0"/>
            </a:endParaRPr>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smtClean="0">
              <a:latin typeface="Arial" charset="0"/>
              <a:cs typeface="Arial" charset="0"/>
            </a:endParaRPr>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A0C6E374-8D4F-4D65-8E3E-71D5B55B2CC5}" type="slidenum">
              <a:rPr lang="en-GB" smtClean="0">
                <a:latin typeface="Arial" charset="0"/>
              </a:rPr>
              <a:pPr eaLnBrk="1" hangingPunct="1"/>
              <a:t>19</a:t>
            </a:fld>
            <a:endParaRPr lang="en-GB"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F545C76F-B45B-4DEC-BBFD-8F02A02105DF}" type="slidenum">
              <a:rPr lang="en-GB" smtClean="0">
                <a:latin typeface="Arial" charset="0"/>
              </a:rPr>
              <a:pPr eaLnBrk="1" hangingPunct="1"/>
              <a:t>20</a:t>
            </a:fld>
            <a:endParaRPr lang="en-GB" smtClean="0">
              <a:latin typeface="Arial" charset="0"/>
            </a:endParaRPr>
          </a:p>
        </p:txBody>
      </p:sp>
      <p:sp>
        <p:nvSpPr>
          <p:cNvPr id="45059" name="Slide Image Placeholder 1"/>
          <p:cNvSpPr>
            <a:spLocks noGrp="1" noRot="1" noChangeAspect="1" noTextEdit="1"/>
          </p:cNvSpPr>
          <p:nvPr>
            <p:ph type="sldImg"/>
          </p:nvPr>
        </p:nvSpPr>
        <p:spPr>
          <a:ln/>
        </p:spPr>
      </p:sp>
      <p:sp>
        <p:nvSpPr>
          <p:cNvPr id="4506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dirty="0" smtClean="0">
              <a:latin typeface="Arial" charset="0"/>
              <a:cs typeface="Arial" charset="0"/>
            </a:endParaRPr>
          </a:p>
        </p:txBody>
      </p:sp>
      <p:sp>
        <p:nvSpPr>
          <p:cNvPr id="45061"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86" tIns="45743" rIns="91486" bIns="45743" anchor="b"/>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r" eaLnBrk="1" hangingPunct="1"/>
            <a:fld id="{C183BD7D-CADB-497B-A57D-8BCE4056BCFD}" type="slidenum">
              <a:rPr lang="en-GB" sz="1200"/>
              <a:pPr algn="r" eaLnBrk="1" hangingPunct="1"/>
              <a:t>20</a:t>
            </a:fld>
            <a:endParaRPr lang="en-GB"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71E074C1-D170-4277-9A6E-DEEBCAB99812}" type="slidenum">
              <a:rPr lang="en-GB" smtClean="0">
                <a:latin typeface="Arial" charset="0"/>
              </a:rPr>
              <a:pPr eaLnBrk="1" hangingPunct="1"/>
              <a:t>21</a:t>
            </a:fld>
            <a:endParaRPr lang="en-GB" smtClean="0">
              <a:latin typeface="Arial" charset="0"/>
            </a:endParaRPr>
          </a:p>
        </p:txBody>
      </p:sp>
      <p:sp>
        <p:nvSpPr>
          <p:cNvPr id="46083" name="Slide Image Placeholder 1"/>
          <p:cNvSpPr>
            <a:spLocks noGrp="1" noRot="1" noChangeAspect="1" noTextEdit="1"/>
          </p:cNvSpPr>
          <p:nvPr>
            <p:ph type="sldImg"/>
          </p:nvPr>
        </p:nvSpPr>
        <p:spPr>
          <a:ln/>
        </p:spPr>
      </p:sp>
      <p:sp>
        <p:nvSpPr>
          <p:cNvPr id="4608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
        <p:nvSpPr>
          <p:cNvPr id="46085"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86" tIns="45743" rIns="91486" bIns="45743" anchor="b"/>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algn="r" eaLnBrk="1" hangingPunct="1"/>
            <a:fld id="{65E062A9-6F39-4504-AC13-FBD8BB65B905}" type="slidenum">
              <a:rPr lang="en-GB" sz="1200"/>
              <a:pPr algn="r" eaLnBrk="1" hangingPunct="1"/>
              <a:t>21</a:t>
            </a:fld>
            <a:endParaRPr lang="en-GB"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EAA02ABD-9D3F-4C81-B46A-38F24F083481}" type="slidenum">
              <a:rPr lang="en-GB" smtClean="0">
                <a:latin typeface="Arial" charset="0"/>
              </a:rPr>
              <a:pPr eaLnBrk="1" hangingPunct="1"/>
              <a:t>22</a:t>
            </a:fld>
            <a:endParaRPr lang="en-GB" smtClean="0">
              <a:latin typeface="Arial" charset="0"/>
            </a:endParaRPr>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242" name="Rectangle 2"/>
          <p:cNvSpPr>
            <a:spLocks noGrp="1" noChangeArrowheads="1"/>
          </p:cNvSpPr>
          <p:nvPr>
            <p:ph type="ctrTitle" sz="quarter"/>
          </p:nvPr>
        </p:nvSpPr>
        <p:spPr>
          <a:xfrm>
            <a:off x="685800" y="1676400"/>
            <a:ext cx="7772400" cy="1828800"/>
          </a:xfrm>
        </p:spPr>
        <p:txBody>
          <a:bodyPr/>
          <a:lstStyle>
            <a:lvl1pPr>
              <a:defRPr/>
            </a:lvl1pPr>
          </a:lstStyle>
          <a:p>
            <a:pPr lvl="0"/>
            <a:r>
              <a:rPr lang="en-US" noProof="0" smtClean="0"/>
              <a:t>Click to edit Master title style</a:t>
            </a:r>
          </a:p>
        </p:txBody>
      </p:sp>
      <p:sp>
        <p:nvSpPr>
          <p:cNvPr id="10243"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C1EDEA-EFB4-4097-AB94-35167ECC7417}" type="slidenum">
              <a:rPr lang="en-US"/>
              <a:pPr>
                <a:defRPr/>
              </a:pPr>
              <a:t>‹#›</a:t>
            </a:fld>
            <a:endParaRPr lang="en-US"/>
          </a:p>
        </p:txBody>
      </p:sp>
    </p:spTree>
    <p:extLst>
      <p:ext uri="{BB962C8B-B14F-4D97-AF65-F5344CB8AC3E}">
        <p14:creationId xmlns:p14="http://schemas.microsoft.com/office/powerpoint/2010/main" val="555009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92F0B16-5827-425E-AC95-52E538B3A0B3}" type="slidenum">
              <a:rPr lang="en-US"/>
              <a:pPr>
                <a:defRPr/>
              </a:pPr>
              <a:t>‹#›</a:t>
            </a:fld>
            <a:endParaRPr lang="en-US"/>
          </a:p>
        </p:txBody>
      </p:sp>
    </p:spTree>
    <p:extLst>
      <p:ext uri="{BB962C8B-B14F-4D97-AF65-F5344CB8AC3E}">
        <p14:creationId xmlns:p14="http://schemas.microsoft.com/office/powerpoint/2010/main" val="4110487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ED1191-0517-4FCA-975E-1528C7B5EFFC}" type="slidenum">
              <a:rPr lang="en-US"/>
              <a:pPr>
                <a:defRPr/>
              </a:pPr>
              <a:t>‹#›</a:t>
            </a:fld>
            <a:endParaRPr lang="en-US"/>
          </a:p>
        </p:txBody>
      </p:sp>
    </p:spTree>
    <p:extLst>
      <p:ext uri="{BB962C8B-B14F-4D97-AF65-F5344CB8AC3E}">
        <p14:creationId xmlns:p14="http://schemas.microsoft.com/office/powerpoint/2010/main" val="3390271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9C11220-AEDA-40A5-8156-53900E442453}" type="slidenum">
              <a:rPr lang="en-US"/>
              <a:pPr>
                <a:defRPr/>
              </a:pPr>
              <a:t>‹#›</a:t>
            </a:fld>
            <a:endParaRPr lang="en-US"/>
          </a:p>
        </p:txBody>
      </p:sp>
    </p:spTree>
    <p:extLst>
      <p:ext uri="{BB962C8B-B14F-4D97-AF65-F5344CB8AC3E}">
        <p14:creationId xmlns:p14="http://schemas.microsoft.com/office/powerpoint/2010/main" val="3517590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3C6D902-B2C4-465D-9DD1-2167C70DF88C}" type="slidenum">
              <a:rPr lang="en-US"/>
              <a:pPr>
                <a:defRPr/>
              </a:pPr>
              <a:t>‹#›</a:t>
            </a:fld>
            <a:endParaRPr lang="en-US"/>
          </a:p>
        </p:txBody>
      </p:sp>
    </p:spTree>
    <p:extLst>
      <p:ext uri="{BB962C8B-B14F-4D97-AF65-F5344CB8AC3E}">
        <p14:creationId xmlns:p14="http://schemas.microsoft.com/office/powerpoint/2010/main" val="4224976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F710E81-0891-4595-B324-37FAEDAD1916}" type="slidenum">
              <a:rPr lang="en-US"/>
              <a:pPr>
                <a:defRPr/>
              </a:pPr>
              <a:t>‹#›</a:t>
            </a:fld>
            <a:endParaRPr lang="en-US"/>
          </a:p>
        </p:txBody>
      </p:sp>
    </p:spTree>
    <p:extLst>
      <p:ext uri="{BB962C8B-B14F-4D97-AF65-F5344CB8AC3E}">
        <p14:creationId xmlns:p14="http://schemas.microsoft.com/office/powerpoint/2010/main" val="1680629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2A0C15C-0ACE-4144-8EC1-3076186FA294}" type="slidenum">
              <a:rPr lang="en-US"/>
              <a:pPr>
                <a:defRPr/>
              </a:pPr>
              <a:t>‹#›</a:t>
            </a:fld>
            <a:endParaRPr lang="en-US"/>
          </a:p>
        </p:txBody>
      </p:sp>
    </p:spTree>
    <p:extLst>
      <p:ext uri="{BB962C8B-B14F-4D97-AF65-F5344CB8AC3E}">
        <p14:creationId xmlns:p14="http://schemas.microsoft.com/office/powerpoint/2010/main" val="105133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840228-D6BF-46FF-86ED-66F577F731AD}" type="slidenum">
              <a:rPr lang="en-US"/>
              <a:pPr>
                <a:defRPr/>
              </a:pPr>
              <a:t>‹#›</a:t>
            </a:fld>
            <a:endParaRPr lang="en-US"/>
          </a:p>
        </p:txBody>
      </p:sp>
    </p:spTree>
    <p:extLst>
      <p:ext uri="{BB962C8B-B14F-4D97-AF65-F5344CB8AC3E}">
        <p14:creationId xmlns:p14="http://schemas.microsoft.com/office/powerpoint/2010/main" val="433055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07796A1-15A6-4834-B8E0-776DEE65C988}" type="slidenum">
              <a:rPr lang="en-US"/>
              <a:pPr>
                <a:defRPr/>
              </a:pPr>
              <a:t>‹#›</a:t>
            </a:fld>
            <a:endParaRPr lang="en-US"/>
          </a:p>
        </p:txBody>
      </p:sp>
    </p:spTree>
    <p:extLst>
      <p:ext uri="{BB962C8B-B14F-4D97-AF65-F5344CB8AC3E}">
        <p14:creationId xmlns:p14="http://schemas.microsoft.com/office/powerpoint/2010/main" val="3994339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F9CDC26-8B2B-47C4-8FE6-C40077B5F66B}" type="slidenum">
              <a:rPr lang="en-US"/>
              <a:pPr>
                <a:defRPr/>
              </a:pPr>
              <a:t>‹#›</a:t>
            </a:fld>
            <a:endParaRPr lang="en-US"/>
          </a:p>
        </p:txBody>
      </p:sp>
    </p:spTree>
    <p:extLst>
      <p:ext uri="{BB962C8B-B14F-4D97-AF65-F5344CB8AC3E}">
        <p14:creationId xmlns:p14="http://schemas.microsoft.com/office/powerpoint/2010/main" val="3735216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D7A8C83-754A-4612-9614-3B064D11433C}" type="slidenum">
              <a:rPr lang="en-US"/>
              <a:pPr>
                <a:defRPr/>
              </a:pPr>
              <a:t>‹#›</a:t>
            </a:fld>
            <a:endParaRPr lang="en-US"/>
          </a:p>
        </p:txBody>
      </p:sp>
    </p:spTree>
    <p:extLst>
      <p:ext uri="{BB962C8B-B14F-4D97-AF65-F5344CB8AC3E}">
        <p14:creationId xmlns:p14="http://schemas.microsoft.com/office/powerpoint/2010/main" val="190405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457200" y="381000"/>
            <a:ext cx="8229600" cy="1371600"/>
          </a:xfrm>
          <a:prstGeom prst="rect">
            <a:avLst/>
          </a:prstGeom>
          <a:noFill/>
          <a:ln>
            <a:noFill/>
          </a:ln>
          <a:effectLs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19" name="Rectangle 3"/>
          <p:cNvSpPr>
            <a:spLocks noGrp="1" noChangeArrowheads="1"/>
          </p:cNvSpPr>
          <p:nvPr>
            <p:ph type="body" idx="1"/>
          </p:nvPr>
        </p:nvSpPr>
        <p:spPr bwMode="auto">
          <a:xfrm>
            <a:off x="457200" y="1981200"/>
            <a:ext cx="82296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0"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pitchFamily="34" charset="0"/>
                <a:cs typeface="Arial" pitchFamily="34" charset="0"/>
              </a:defRPr>
            </a:lvl1pPr>
          </a:lstStyle>
          <a:p>
            <a:pPr>
              <a:defRPr/>
            </a:pPr>
            <a:endParaRPr lang="en-US"/>
          </a:p>
        </p:txBody>
      </p:sp>
      <p:sp>
        <p:nvSpPr>
          <p:cNvPr id="9221"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pitchFamily="34" charset="0"/>
                <a:cs typeface="Arial" pitchFamily="34" charset="0"/>
              </a:defRPr>
            </a:lvl1pPr>
          </a:lstStyle>
          <a:p>
            <a:pPr>
              <a:defRPr/>
            </a:pPr>
            <a:endParaRPr lang="en-US"/>
          </a:p>
        </p:txBody>
      </p:sp>
      <p:sp>
        <p:nvSpPr>
          <p:cNvPr id="9222"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pitchFamily="34" charset="0"/>
                <a:cs typeface="Arial" pitchFamily="34" charset="0"/>
              </a:defRPr>
            </a:lvl1pPr>
          </a:lstStyle>
          <a:p>
            <a:pPr>
              <a:defRPr/>
            </a:pPr>
            <a:fld id="{31E229D1-3881-4C1D-AFAE-695BACD28FB4}"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pitchFamily="34" charset="0"/>
        </a:defRPr>
      </a:lvl9pPr>
    </p:titleStyle>
    <p:bodyStyle>
      <a:lvl1pPr marL="342900" indent="-342900" algn="l" rtl="0" eaLnBrk="0" fontAlgn="base" hangingPunct="0">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www.bradshawfoundation.com/liujiang-skull.php"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en.citizendium.org/images/a/ae/Lachapskull.jpg"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hyperlink" Target="http://www.msu.edu/~heslipst/contents/ANP440/sapiens.ht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hyperlink" Target="http://www.sciencenews.org/articles/20031101/a4170_1976.jp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ctrTitle" idx="4294967295"/>
          </p:nvPr>
        </p:nvSpPr>
        <p:spPr>
          <a:xfrm>
            <a:off x="685800" y="1676400"/>
            <a:ext cx="7772400" cy="1828800"/>
          </a:xfrm>
        </p:spPr>
        <p:txBody>
          <a:bodyPr/>
          <a:lstStyle/>
          <a:p>
            <a:pPr eaLnBrk="1" hangingPunct="1">
              <a:defRPr/>
            </a:pPr>
            <a:r>
              <a:rPr lang="en-GB" sz="4000" smtClean="0"/>
              <a:t>Human Evolution</a:t>
            </a:r>
          </a:p>
        </p:txBody>
      </p:sp>
      <p:sp>
        <p:nvSpPr>
          <p:cNvPr id="58371" name="Rectangle 3"/>
          <p:cNvSpPr>
            <a:spLocks noGrp="1" noChangeArrowheads="1"/>
          </p:cNvSpPr>
          <p:nvPr>
            <p:ph type="subTitle" idx="4294967295"/>
          </p:nvPr>
        </p:nvSpPr>
        <p:spPr>
          <a:xfrm>
            <a:off x="1371600" y="3284538"/>
            <a:ext cx="6400800" cy="2354262"/>
          </a:xfrm>
        </p:spPr>
        <p:txBody>
          <a:bodyPr/>
          <a:lstStyle/>
          <a:p>
            <a:pPr marL="0" indent="0" algn="ctr" eaLnBrk="1" hangingPunct="1">
              <a:lnSpc>
                <a:spcPct val="90000"/>
              </a:lnSpc>
              <a:buFont typeface="Wingdings" pitchFamily="2" charset="2"/>
              <a:buNone/>
              <a:defRPr/>
            </a:pPr>
            <a:r>
              <a:rPr lang="en-GB" sz="2800" smtClean="0"/>
              <a:t>Origin of Modern Humans  </a:t>
            </a:r>
          </a:p>
          <a:p>
            <a:pPr marL="0" indent="0" algn="ctr" eaLnBrk="1" hangingPunct="1">
              <a:lnSpc>
                <a:spcPct val="90000"/>
              </a:lnSpc>
              <a:buFont typeface="Wingdings" pitchFamily="2" charset="2"/>
              <a:buNone/>
              <a:defRPr/>
            </a:pPr>
            <a:endParaRPr lang="en-GB" sz="2800" smtClean="0"/>
          </a:p>
          <a:p>
            <a:pPr marL="0" indent="0" algn="ctr" eaLnBrk="1" hangingPunct="1">
              <a:lnSpc>
                <a:spcPct val="90000"/>
              </a:lnSpc>
              <a:buFont typeface="Wingdings" pitchFamily="2" charset="2"/>
              <a:buNone/>
              <a:defRPr/>
            </a:pPr>
            <a:r>
              <a:rPr lang="en-GB" sz="2800" smtClean="0"/>
              <a:t>(Meaning our genetic, physical, biological origins – cultural origins are another debate....)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defRPr/>
            </a:pPr>
            <a:r>
              <a:rPr lang="en-GB" smtClean="0"/>
              <a:t>Theories of our emergence</a:t>
            </a:r>
          </a:p>
        </p:txBody>
      </p:sp>
      <p:sp>
        <p:nvSpPr>
          <p:cNvPr id="28675" name="Rectangle 3"/>
          <p:cNvSpPr>
            <a:spLocks noGrp="1" noChangeArrowheads="1"/>
          </p:cNvSpPr>
          <p:nvPr>
            <p:ph type="body" idx="1"/>
          </p:nvPr>
        </p:nvSpPr>
        <p:spPr/>
        <p:txBody>
          <a:bodyPr/>
          <a:lstStyle/>
          <a:p>
            <a:pPr eaLnBrk="1" hangingPunct="1">
              <a:defRPr/>
            </a:pPr>
            <a:r>
              <a:rPr lang="en-GB" dirty="0" smtClean="0"/>
              <a:t>Multi-regional (M-R) or Regional Continuity Theory </a:t>
            </a:r>
          </a:p>
          <a:p>
            <a:pPr eaLnBrk="1" hangingPunct="1">
              <a:defRPr/>
            </a:pPr>
            <a:endParaRPr lang="en-GB" dirty="0" smtClean="0"/>
          </a:p>
          <a:p>
            <a:pPr eaLnBrk="1" hangingPunct="1">
              <a:defRPr/>
            </a:pPr>
            <a:r>
              <a:rPr lang="en-GB" dirty="0" smtClean="0"/>
              <a:t>Out of Africa (Eve, Replacement, Single Origin Theory, Recent African </a:t>
            </a:r>
            <a:r>
              <a:rPr lang="en-GB" dirty="0" err="1" smtClean="0"/>
              <a:t>Orign</a:t>
            </a:r>
            <a:r>
              <a:rPr lang="en-GB" dirty="0" smtClean="0"/>
              <a:t>)</a:t>
            </a:r>
          </a:p>
          <a:p>
            <a:pPr eaLnBrk="1" hangingPunct="1">
              <a:defRPr/>
            </a:pPr>
            <a:endParaRPr lang="en-GB" dirty="0" smtClean="0"/>
          </a:p>
          <a:p>
            <a:pPr eaLnBrk="1" hangingPunct="1">
              <a:defRPr/>
            </a:pPr>
            <a:endParaRPr lang="en-GB"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Grp="1" noChangeArrowheads="1"/>
          </p:cNvSpPr>
          <p:nvPr>
            <p:ph type="title"/>
          </p:nvPr>
        </p:nvSpPr>
        <p:spPr/>
        <p:txBody>
          <a:bodyPr/>
          <a:lstStyle/>
          <a:p>
            <a:pPr eaLnBrk="1" hangingPunct="1">
              <a:defRPr/>
            </a:pPr>
            <a:r>
              <a:rPr lang="en-GB" sz="4000" smtClean="0"/>
              <a:t>Multi-regional or Continuity model (Wolpoff, amongst others)</a:t>
            </a:r>
          </a:p>
        </p:txBody>
      </p:sp>
      <p:pic>
        <p:nvPicPr>
          <p:cNvPr id="4099" name="Picture 6" descr="Multireg"/>
          <p:cNvPicPr>
            <a:picLocks noChangeAspect="1" noChangeArrowheads="1"/>
          </p:cNvPicPr>
          <p:nvPr/>
        </p:nvPicPr>
        <p:blipFill>
          <a:blip r:embed="rId3">
            <a:extLst>
              <a:ext uri="{28A0092B-C50C-407E-A947-70E740481C1C}">
                <a14:useLocalDpi xmlns:a14="http://schemas.microsoft.com/office/drawing/2010/main" val="0"/>
              </a:ext>
            </a:extLst>
          </a:blip>
          <a:srcRect r="44095"/>
          <a:stretch>
            <a:fillRect/>
          </a:stretch>
        </p:blipFill>
        <p:spPr bwMode="auto">
          <a:xfrm>
            <a:off x="1547813" y="1916113"/>
            <a:ext cx="3221037"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7" descr="DSC_0004_big"/>
          <p:cNvPicPr>
            <a:picLocks noChangeAspect="1" noChangeArrowheads="1"/>
          </p:cNvPicPr>
          <p:nvPr/>
        </p:nvPicPr>
        <p:blipFill>
          <a:blip r:embed="rId4">
            <a:extLst>
              <a:ext uri="{28A0092B-C50C-407E-A947-70E740481C1C}">
                <a14:useLocalDpi xmlns:a14="http://schemas.microsoft.com/office/drawing/2010/main" val="0"/>
              </a:ext>
            </a:extLst>
          </a:blip>
          <a:srcRect l="18861" t="6056" r="21556" b="8076"/>
          <a:stretch>
            <a:fillRect/>
          </a:stretch>
        </p:blipFill>
        <p:spPr bwMode="auto">
          <a:xfrm>
            <a:off x="5724525" y="4292600"/>
            <a:ext cx="2089150" cy="189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8" descr="liujiang sku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1500" y="1773238"/>
            <a:ext cx="1520825"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AutoShape 9"/>
          <p:cNvSpPr>
            <a:spLocks noChangeArrowheads="1"/>
          </p:cNvSpPr>
          <p:nvPr/>
        </p:nvSpPr>
        <p:spPr bwMode="auto">
          <a:xfrm>
            <a:off x="6156325" y="3716338"/>
            <a:ext cx="503238" cy="504825"/>
          </a:xfrm>
          <a:prstGeom prst="upArrow">
            <a:avLst>
              <a:gd name="adj1" fmla="val 50000"/>
              <a:gd name="adj2" fmla="val 25079"/>
            </a:avLst>
          </a:prstGeom>
          <a:solidFill>
            <a:schemeClr val="accent1"/>
          </a:solidFill>
          <a:ln w="9525">
            <a:solidFill>
              <a:schemeClr val="tx1"/>
            </a:solidFill>
            <a:miter lim="800000"/>
            <a:headEnd/>
            <a:tailEnd/>
          </a:ln>
        </p:spPr>
        <p:txBody>
          <a:bodyPr wrap="none" anchor="ctr"/>
          <a:lstStyle/>
          <a:p>
            <a:endParaRPr lang="en-GB"/>
          </a:p>
        </p:txBody>
      </p:sp>
      <p:sp>
        <p:nvSpPr>
          <p:cNvPr id="47114" name="Rectangle 10"/>
          <p:cNvSpPr>
            <a:spLocks noChangeArrowheads="1"/>
          </p:cNvSpPr>
          <p:nvPr/>
        </p:nvSpPr>
        <p:spPr bwMode="auto">
          <a:xfrm>
            <a:off x="323850" y="6308725"/>
            <a:ext cx="8562975" cy="366713"/>
          </a:xfrm>
          <a:prstGeom prst="rect">
            <a:avLst/>
          </a:prstGeom>
          <a:noFill/>
          <a:ln>
            <a:noFill/>
          </a:ln>
          <a:effectLst/>
          <a:extLst/>
        </p:spPr>
        <p:txBody>
          <a:bodyPr wrap="none">
            <a:spAutoFit/>
          </a:bodyPr>
          <a:lstStyle/>
          <a:p>
            <a:pPr>
              <a:defRPr/>
            </a:pPr>
            <a:r>
              <a:rPr lang="en-GB" i="1">
                <a:effectLst>
                  <a:outerShdw blurRad="38100" dist="38100" dir="2700000" algn="tl">
                    <a:srgbClr val="000000"/>
                  </a:outerShdw>
                </a:effectLst>
                <a:cs typeface="Arial" pitchFamily="34" charset="0"/>
              </a:rPr>
              <a:t>Homo erectus</a:t>
            </a:r>
            <a:r>
              <a:rPr lang="en-GB">
                <a:effectLst>
                  <a:outerShdw blurRad="38100" dist="38100" dir="2700000" algn="tl">
                    <a:srgbClr val="000000"/>
                  </a:outerShdw>
                </a:effectLst>
                <a:cs typeface="Arial" pitchFamily="34" charset="0"/>
              </a:rPr>
              <a:t>, Peking Man, below, and the early modern Liujiang skull, from China</a:t>
            </a:r>
          </a:p>
        </p:txBody>
      </p:sp>
      <p:sp>
        <p:nvSpPr>
          <p:cNvPr id="4104" name="Rectangle 11"/>
          <p:cNvSpPr>
            <a:spLocks noChangeArrowheads="1"/>
          </p:cNvSpPr>
          <p:nvPr/>
        </p:nvSpPr>
        <p:spPr bwMode="auto">
          <a:xfrm>
            <a:off x="179388" y="6605588"/>
            <a:ext cx="2633662"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900">
                <a:hlinkClick r:id="rId6"/>
              </a:rPr>
              <a:t>www.bradshawfoundation.com/liujiang-skull.php</a:t>
            </a:r>
            <a:endParaRPr lang="en-GB" sz="9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defRPr/>
            </a:pPr>
            <a:r>
              <a:rPr lang="en-GB" sz="3600" smtClean="0"/>
              <a:t>Out of Africa or replacement Theory</a:t>
            </a:r>
          </a:p>
        </p:txBody>
      </p:sp>
      <p:pic>
        <p:nvPicPr>
          <p:cNvPr id="5123" name="Picture 3" descr="Multireg"/>
          <p:cNvPicPr>
            <a:picLocks noChangeAspect="1" noChangeArrowheads="1"/>
          </p:cNvPicPr>
          <p:nvPr/>
        </p:nvPicPr>
        <p:blipFill>
          <a:blip r:embed="rId3">
            <a:extLst>
              <a:ext uri="{28A0092B-C50C-407E-A947-70E740481C1C}">
                <a14:useLocalDpi xmlns:a14="http://schemas.microsoft.com/office/drawing/2010/main" val="0"/>
              </a:ext>
            </a:extLst>
          </a:blip>
          <a:srcRect l="43307"/>
          <a:stretch>
            <a:fillRect/>
          </a:stretch>
        </p:blipFill>
        <p:spPr bwMode="auto">
          <a:xfrm>
            <a:off x="539750" y="1844675"/>
            <a:ext cx="3265488"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5" descr="File:Lachapskull.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3438" y="4437063"/>
            <a:ext cx="3095625"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9" descr="cromagl"/>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1557338"/>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4"/>
          <p:cNvGraphicFramePr>
            <a:graphicFrameLocks noChangeAspect="1"/>
          </p:cNvGraphicFramePr>
          <p:nvPr/>
        </p:nvGraphicFramePr>
        <p:xfrm>
          <a:off x="1547813" y="1844675"/>
          <a:ext cx="6096000" cy="3800475"/>
        </p:xfrm>
        <a:graphic>
          <a:graphicData uri="http://schemas.openxmlformats.org/presentationml/2006/ole">
            <mc:AlternateContent xmlns:mc="http://schemas.openxmlformats.org/markup-compatibility/2006">
              <mc:Choice xmlns:v="urn:schemas-microsoft-com:vml" Requires="v">
                <p:oleObj spid="_x0000_s6149" name="Photo Editor Photo" r:id="rId4" imgW="6095238" imgH="3801006" progId="MSPhotoEd.3">
                  <p:embed/>
                </p:oleObj>
              </mc:Choice>
              <mc:Fallback>
                <p:oleObj name="Photo Editor Photo" r:id="rId4" imgW="6095238" imgH="3801006" progId="MSPhotoEd.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1844675"/>
                        <a:ext cx="6096000" cy="380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2293" name="Text Box 5"/>
          <p:cNvSpPr txBox="1">
            <a:spLocks noChangeArrowheads="1"/>
          </p:cNvSpPr>
          <p:nvPr/>
        </p:nvSpPr>
        <p:spPr bwMode="auto">
          <a:xfrm>
            <a:off x="1476375" y="5661025"/>
            <a:ext cx="6264275" cy="1006475"/>
          </a:xfrm>
          <a:prstGeom prst="rect">
            <a:avLst/>
          </a:prstGeom>
          <a:noFill/>
          <a:ln>
            <a:noFill/>
          </a:ln>
          <a:effectLst/>
          <a:extLst/>
        </p:spPr>
        <p:txBody>
          <a:bodyPr>
            <a:spAutoFit/>
          </a:bodyPr>
          <a:lstStyle/>
          <a:p>
            <a:pPr>
              <a:defRPr/>
            </a:pPr>
            <a:r>
              <a:rPr lang="en-GB" sz="2000">
                <a:effectLst>
                  <a:outerShdw blurRad="38100" dist="38100" dir="2700000" algn="tl">
                    <a:srgbClr val="000000"/>
                  </a:outerShdw>
                </a:effectLst>
                <a:cs typeface="Arial" pitchFamily="34" charset="0"/>
              </a:rPr>
              <a:t>One of the most complete early specimens of the anatomically moderns at Omo Kibish Dated to 154,000 years ago</a:t>
            </a:r>
            <a:endParaRPr lang="en-US" sz="2000">
              <a:effectLst>
                <a:outerShdw blurRad="38100" dist="38100" dir="2700000" algn="tl">
                  <a:srgbClr val="000000"/>
                </a:outerShdw>
              </a:effectLst>
              <a:cs typeface="Arial" pitchFamily="34" charset="0"/>
            </a:endParaRPr>
          </a:p>
        </p:txBody>
      </p:sp>
      <p:sp>
        <p:nvSpPr>
          <p:cNvPr id="12294" name="Rectangle 6"/>
          <p:cNvSpPr>
            <a:spLocks noGrp="1" noChangeArrowheads="1"/>
          </p:cNvSpPr>
          <p:nvPr>
            <p:ph type="title"/>
          </p:nvPr>
        </p:nvSpPr>
        <p:spPr/>
        <p:txBody>
          <a:bodyPr/>
          <a:lstStyle/>
          <a:p>
            <a:pPr eaLnBrk="1" hangingPunct="1">
              <a:defRPr/>
            </a:pPr>
            <a:r>
              <a:rPr lang="en-GB" smtClean="0"/>
              <a:t>African fossil evidence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Klas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620713"/>
            <a:ext cx="3586162"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Rectangle 8"/>
          <p:cNvSpPr>
            <a:spLocks noChangeArrowheads="1"/>
          </p:cNvSpPr>
          <p:nvPr/>
        </p:nvSpPr>
        <p:spPr bwMode="auto">
          <a:xfrm>
            <a:off x="107950" y="5237163"/>
            <a:ext cx="4535488" cy="915987"/>
          </a:xfrm>
          <a:prstGeom prst="rect">
            <a:avLst/>
          </a:prstGeom>
          <a:noFill/>
          <a:ln>
            <a:noFill/>
          </a:ln>
          <a:effectLst/>
          <a:extLst/>
        </p:spPr>
        <p:txBody>
          <a:bodyPr anchor="ctr">
            <a:spAutoFit/>
          </a:bodyPr>
          <a:lstStyle/>
          <a:p>
            <a:pPr>
              <a:defRPr/>
            </a:pPr>
            <a:r>
              <a:rPr lang="en-US">
                <a:effectLst>
                  <a:outerShdw blurRad="38100" dist="38100" dir="2700000" algn="tl">
                    <a:srgbClr val="000000"/>
                  </a:outerShdw>
                </a:effectLst>
                <a:cs typeface="Arial" pitchFamily="34" charset="0"/>
              </a:rPr>
              <a:t>Klasies River Mouth, South Africa, Skull Fragments,  </a:t>
            </a:r>
          </a:p>
          <a:p>
            <a:pPr>
              <a:defRPr/>
            </a:pPr>
            <a:r>
              <a:rPr lang="en-US">
                <a:effectLst>
                  <a:outerShdw blurRad="38100" dist="38100" dir="2700000" algn="tl">
                    <a:srgbClr val="000000"/>
                  </a:outerShdw>
                </a:effectLst>
                <a:cs typeface="Arial" pitchFamily="34" charset="0"/>
              </a:rPr>
              <a:t>Dated to older than 90,000 years</a:t>
            </a:r>
          </a:p>
        </p:txBody>
      </p:sp>
      <p:sp>
        <p:nvSpPr>
          <p:cNvPr id="7172" name="Rectangle 9"/>
          <p:cNvSpPr>
            <a:spLocks noChangeArrowheads="1"/>
          </p:cNvSpPr>
          <p:nvPr/>
        </p:nvSpPr>
        <p:spPr bwMode="auto">
          <a:xfrm>
            <a:off x="0" y="6491288"/>
            <a:ext cx="9144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sz="1000">
                <a:hlinkClick r:id="rId4"/>
              </a:rPr>
              <a:t>www.msu.edu/~heslipst/contents/ANP440/sapiens.htm</a:t>
            </a:r>
            <a:r>
              <a:rPr lang="en-US"/>
              <a:t> </a:t>
            </a:r>
          </a:p>
        </p:txBody>
      </p:sp>
      <p:pic>
        <p:nvPicPr>
          <p:cNvPr id="7173" name="Picture 7" descr="Border_cave_1_lsid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538" y="1341438"/>
            <a:ext cx="4286250"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1"/>
          <p:cNvSpPr>
            <a:spLocks noChangeArrowheads="1"/>
          </p:cNvSpPr>
          <p:nvPr/>
        </p:nvSpPr>
        <p:spPr bwMode="auto">
          <a:xfrm>
            <a:off x="4643438" y="5084763"/>
            <a:ext cx="4032250" cy="1190625"/>
          </a:xfrm>
          <a:prstGeom prst="rect">
            <a:avLst/>
          </a:prstGeom>
          <a:noFill/>
          <a:ln>
            <a:noFill/>
          </a:ln>
          <a:effectLst/>
          <a:extLst/>
        </p:spPr>
        <p:txBody>
          <a:bodyPr>
            <a:spAutoFit/>
          </a:bodyPr>
          <a:lstStyle/>
          <a:p>
            <a:pPr>
              <a:defRPr/>
            </a:pPr>
            <a:r>
              <a:rPr lang="en-GB">
                <a:effectLst>
                  <a:outerShdw blurRad="38100" dist="38100" dir="2700000" algn="tl">
                    <a:srgbClr val="000000"/>
                  </a:outerShdw>
                </a:effectLst>
                <a:cs typeface="Arial" pitchFamily="34" charset="0"/>
              </a:rPr>
              <a:t>Fragments of the Border Cave , Africa, c.112,000 years.</a:t>
            </a:r>
          </a:p>
          <a:p>
            <a:pPr>
              <a:defRPr/>
            </a:pPr>
            <a:r>
              <a:rPr lang="en-GB">
                <a:effectLst>
                  <a:outerShdw blurRad="38100" dist="38100" dir="2700000" algn="tl">
                    <a:srgbClr val="000000"/>
                  </a:outerShdw>
                </a:effectLst>
                <a:cs typeface="Arial" pitchFamily="34" charset="0"/>
              </a:rPr>
              <a:t>They show a very different skull shape.</a:t>
            </a:r>
          </a:p>
        </p:txBody>
      </p:sp>
      <p:sp>
        <p:nvSpPr>
          <p:cNvPr id="22540" name="Rectangle 12"/>
          <p:cNvSpPr>
            <a:spLocks noChangeArrowheads="1"/>
          </p:cNvSpPr>
          <p:nvPr/>
        </p:nvSpPr>
        <p:spPr bwMode="auto">
          <a:xfrm>
            <a:off x="4067175" y="549275"/>
            <a:ext cx="4821238" cy="366713"/>
          </a:xfrm>
          <a:prstGeom prst="rect">
            <a:avLst/>
          </a:prstGeom>
          <a:noFill/>
          <a:ln>
            <a:noFill/>
          </a:ln>
          <a:effectLst/>
          <a:extLst/>
        </p:spPr>
        <p:txBody>
          <a:bodyPr>
            <a:spAutoFit/>
          </a:bodyPr>
          <a:lstStyle/>
          <a:p>
            <a:pPr>
              <a:defRPr/>
            </a:pPr>
            <a:r>
              <a:rPr lang="en-GB">
                <a:effectLst>
                  <a:outerShdw blurRad="38100" dist="38100" dir="2700000" algn="tl">
                    <a:srgbClr val="000000"/>
                  </a:outerShdw>
                </a:effectLst>
                <a:cs typeface="Arial" pitchFamily="34" charset="0"/>
              </a:rPr>
              <a:t>anatomically moderns (a.m.).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6" descr="http://upload.wikimedia.org/wikipedia/commons/thumb/4/41/Spreading_homo_sapiens.svg/320px-Spreading_homo_sapiens.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1196975"/>
            <a:ext cx="6461125"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195513" y="5373688"/>
            <a:ext cx="6337300" cy="1200150"/>
          </a:xfrm>
          <a:prstGeom prst="rect">
            <a:avLst/>
          </a:prstGeom>
        </p:spPr>
        <p:txBody>
          <a:bodyPr>
            <a:spAutoFit/>
          </a:bodyPr>
          <a:lstStyle/>
          <a:p>
            <a:pPr>
              <a:defRPr/>
            </a:pPr>
            <a:r>
              <a:rPr lang="en-GB" dirty="0">
                <a:effectLst>
                  <a:outerShdw blurRad="38100" dist="38100" dir="2700000" algn="tl">
                    <a:srgbClr val="000000">
                      <a:alpha val="43137"/>
                    </a:srgbClr>
                  </a:outerShdw>
                </a:effectLst>
              </a:rPr>
              <a:t>Model of the pattern of dispersal</a:t>
            </a:r>
          </a:p>
          <a:p>
            <a:pPr>
              <a:defRPr/>
            </a:pPr>
            <a:r>
              <a:rPr lang="en-GB" dirty="0">
                <a:effectLst>
                  <a:outerShdw blurRad="38100" dist="38100" dir="2700000" algn="tl">
                    <a:srgbClr val="000000">
                      <a:alpha val="43137"/>
                    </a:srgbClr>
                  </a:outerShdw>
                </a:effectLst>
              </a:rPr>
              <a:t>1.  Red = Homo sapiens</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2.  Brown = Neanderthals</a:t>
            </a:r>
            <a:br>
              <a:rPr lang="en-GB" dirty="0">
                <a:effectLst>
                  <a:outerShdw blurRad="38100" dist="38100" dir="2700000" algn="tl">
                    <a:srgbClr val="000000">
                      <a:alpha val="43137"/>
                    </a:srgbClr>
                  </a:outerShdw>
                </a:effectLst>
              </a:rPr>
            </a:br>
            <a:r>
              <a:rPr lang="en-GB" dirty="0">
                <a:effectLst>
                  <a:outerShdw blurRad="38100" dist="38100" dir="2700000" algn="tl">
                    <a:srgbClr val="000000">
                      <a:alpha val="43137"/>
                    </a:srgbClr>
                  </a:outerShdw>
                </a:effectLst>
              </a:rPr>
              <a:t>3. Green = Early Hominid distributions i.e. </a:t>
            </a:r>
            <a:r>
              <a:rPr lang="en-GB" i="1" dirty="0">
                <a:effectLst>
                  <a:outerShdw blurRad="38100" dist="38100" dir="2700000" algn="tl">
                    <a:srgbClr val="000000">
                      <a:alpha val="43137"/>
                    </a:srgbClr>
                  </a:outerShdw>
                </a:effectLst>
              </a:rPr>
              <a:t>Homo erectus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5"/>
          <p:cNvGraphicFramePr>
            <a:graphicFrameLocks noChangeAspect="1"/>
          </p:cNvGraphicFramePr>
          <p:nvPr/>
        </p:nvGraphicFramePr>
        <p:xfrm>
          <a:off x="1116013" y="765175"/>
          <a:ext cx="3422650" cy="4319588"/>
        </p:xfrm>
        <a:graphic>
          <a:graphicData uri="http://schemas.openxmlformats.org/presentationml/2006/ole">
            <mc:AlternateContent xmlns:mc="http://schemas.openxmlformats.org/markup-compatibility/2006">
              <mc:Choice xmlns:v="urn:schemas-microsoft-com:vml" Requires="v">
                <p:oleObj spid="_x0000_s9221" name="Photo Editor Photo" r:id="rId4" imgW="2381582" imgH="3277057" progId="MSPhotoEd.3">
                  <p:embed/>
                </p:oleObj>
              </mc:Choice>
              <mc:Fallback>
                <p:oleObj name="Photo Editor Photo" r:id="rId4" imgW="2381582" imgH="3277057" progId="MSPhotoEd.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765175"/>
                        <a:ext cx="3422650" cy="431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9219" name="Picture 7" descr="36049_me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3800" y="765175"/>
            <a:ext cx="28575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0" name="Text Box 8"/>
          <p:cNvSpPr txBox="1">
            <a:spLocks noChangeArrowheads="1"/>
          </p:cNvSpPr>
          <p:nvPr/>
        </p:nvSpPr>
        <p:spPr bwMode="auto">
          <a:xfrm>
            <a:off x="4859338" y="3732213"/>
            <a:ext cx="345757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000000"/>
                  </a:outerShdw>
                </a:effectLst>
              </a:rPr>
              <a:t>Qafzeh, early moderns from the Levant. They may predate some of the African evidence as early moderns.</a:t>
            </a:r>
          </a:p>
          <a:p>
            <a:pPr>
              <a:defRPr/>
            </a:pPr>
            <a:endParaRPr lang="en-GB">
              <a:effectLst>
                <a:outerShdw blurRad="38100" dist="38100" dir="2700000" algn="tl">
                  <a:srgbClr val="000000"/>
                </a:outerShdw>
              </a:effectLst>
            </a:endParaRPr>
          </a:p>
          <a:p>
            <a:pPr>
              <a:defRPr/>
            </a:pPr>
            <a:r>
              <a:rPr lang="en-GB">
                <a:effectLst>
                  <a:outerShdw blurRad="38100" dist="38100" dir="2700000" algn="tl">
                    <a:srgbClr val="000000"/>
                  </a:outerShdw>
                </a:effectLst>
              </a:rPr>
              <a:t>Bio-geography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971550" y="4978400"/>
            <a:ext cx="817245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atin typeface="Arial" charset="0"/>
              </a:rPr>
              <a:t>  </a:t>
            </a:r>
            <a:r>
              <a:rPr lang="en-US" sz="11100">
                <a:latin typeface="Arial" charset="0"/>
              </a:rPr>
              <a:t> </a:t>
            </a:r>
            <a:r>
              <a:rPr lang="en-US">
                <a:latin typeface="Arial" charset="0"/>
              </a:rPr>
              <a:t>                                </a:t>
            </a:r>
          </a:p>
        </p:txBody>
      </p:sp>
      <p:pic>
        <p:nvPicPr>
          <p:cNvPr id="10243" name="Picture 5" descr="Neandertal and modern hum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476250"/>
            <a:ext cx="485775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Rectangle 8"/>
          <p:cNvSpPr>
            <a:spLocks noChangeArrowheads="1"/>
          </p:cNvSpPr>
          <p:nvPr/>
        </p:nvSpPr>
        <p:spPr bwMode="auto">
          <a:xfrm>
            <a:off x="784225" y="5013325"/>
            <a:ext cx="6661150" cy="1552575"/>
          </a:xfrm>
          <a:prstGeom prst="rect">
            <a:avLst/>
          </a:prstGeom>
          <a:noFill/>
          <a:ln>
            <a:noFill/>
          </a:ln>
          <a:extLst/>
        </p:spPr>
        <p:txBody>
          <a:bodyPr>
            <a:spAutoFit/>
          </a:bodyPr>
          <a:lstStyle/>
          <a:p>
            <a:pPr eaLnBrk="0" hangingPunct="0">
              <a:defRPr/>
            </a:pPr>
            <a:r>
              <a:rPr lang="en-US" sz="2400">
                <a:effectLst>
                  <a:outerShdw blurRad="38100" dist="38100" dir="2700000" algn="tl">
                    <a:srgbClr val="000000"/>
                  </a:outerShdw>
                </a:effectLst>
                <a:cs typeface="Arial" pitchFamily="34" charset="0"/>
              </a:rPr>
              <a:t>Left: La Ferrassie, a Neanderthal, and right, Cro-Magnon (anatomically modern human) show two contemporary but distinct lineages in Europe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WLH50LL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2565400"/>
            <a:ext cx="2306638"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Rectangle 6"/>
          <p:cNvSpPr>
            <a:spLocks noChangeArrowheads="1"/>
          </p:cNvSpPr>
          <p:nvPr/>
        </p:nvSpPr>
        <p:spPr bwMode="auto">
          <a:xfrm>
            <a:off x="1258888" y="5251450"/>
            <a:ext cx="7345362" cy="1190625"/>
          </a:xfrm>
          <a:prstGeom prst="rect">
            <a:avLst/>
          </a:prstGeom>
          <a:noFill/>
          <a:ln>
            <a:noFill/>
          </a:ln>
          <a:effectLst/>
          <a:extLst/>
        </p:spPr>
        <p:txBody>
          <a:bodyPr anchor="ctr">
            <a:spAutoFit/>
          </a:bodyPr>
          <a:lstStyle/>
          <a:p>
            <a:pPr>
              <a:defRPr/>
            </a:pPr>
            <a:r>
              <a:rPr lang="en-GB">
                <a:effectLst>
                  <a:outerShdw blurRad="38100" dist="38100" dir="2700000" algn="tl">
                    <a:srgbClr val="000000"/>
                  </a:outerShdw>
                </a:effectLst>
                <a:cs typeface="Arial" pitchFamily="34" charset="0"/>
              </a:rPr>
              <a:t>Nagnagdong, </a:t>
            </a:r>
            <a:r>
              <a:rPr lang="en-US" i="1">
                <a:effectLst>
                  <a:outerShdw blurRad="38100" dist="38100" dir="2700000" algn="tl">
                    <a:srgbClr val="000000"/>
                  </a:outerShdw>
                </a:effectLst>
                <a:cs typeface="Arial" pitchFamily="34" charset="0"/>
              </a:rPr>
              <a:t>Homo erectus</a:t>
            </a:r>
            <a:r>
              <a:rPr lang="en-US">
                <a:effectLst>
                  <a:outerShdw blurRad="38100" dist="38100" dir="2700000" algn="tl">
                    <a:srgbClr val="000000"/>
                  </a:outerShdw>
                </a:effectLst>
                <a:cs typeface="Arial" pitchFamily="34" charset="0"/>
              </a:rPr>
              <a:t>, left, and the a.m. WLH 50 (at 30,000 </a:t>
            </a:r>
            <a:r>
              <a:rPr lang="en-GB">
                <a:effectLst>
                  <a:outerShdw blurRad="38100" dist="38100" dir="2700000" algn="tl">
                    <a:srgbClr val="000000"/>
                  </a:outerShdw>
                </a:effectLst>
                <a:cs typeface="Arial" pitchFamily="34" charset="0"/>
              </a:rPr>
              <a:t>years)</a:t>
            </a:r>
            <a:r>
              <a:rPr lang="en-GB">
                <a:cs typeface="Arial" pitchFamily="34" charset="0"/>
              </a:rPr>
              <a:t> </a:t>
            </a:r>
            <a:r>
              <a:rPr lang="en-US">
                <a:effectLst>
                  <a:outerShdw blurRad="38100" dist="38100" dir="2700000" algn="tl">
                    <a:srgbClr val="000000"/>
                  </a:outerShdw>
                </a:effectLst>
                <a:cs typeface="Arial" pitchFamily="34" charset="0"/>
              </a:rPr>
              <a:t>a corner stone in arguments for evolutionary continuity between the archaic and modern Indonesian and Australian populations</a:t>
            </a:r>
          </a:p>
        </p:txBody>
      </p:sp>
      <p:sp>
        <p:nvSpPr>
          <p:cNvPr id="62474" name="Rectangle 10"/>
          <p:cNvSpPr>
            <a:spLocks noGrp="1" noChangeArrowheads="1"/>
          </p:cNvSpPr>
          <p:nvPr>
            <p:ph type="title"/>
          </p:nvPr>
        </p:nvSpPr>
        <p:spPr/>
        <p:txBody>
          <a:bodyPr/>
          <a:lstStyle/>
          <a:p>
            <a:pPr eaLnBrk="1" hangingPunct="1">
              <a:defRPr/>
            </a:pPr>
            <a:r>
              <a:rPr lang="en-GB" sz="4000" smtClean="0"/>
              <a:t>Continuity in Australasian material? </a:t>
            </a:r>
          </a:p>
        </p:txBody>
      </p:sp>
      <p:sp>
        <p:nvSpPr>
          <p:cNvPr id="11269" name="AutoShape 11"/>
          <p:cNvSpPr>
            <a:spLocks noChangeArrowheads="1"/>
          </p:cNvSpPr>
          <p:nvPr/>
        </p:nvSpPr>
        <p:spPr bwMode="auto">
          <a:xfrm>
            <a:off x="3779838" y="3644900"/>
            <a:ext cx="1728787" cy="485775"/>
          </a:xfrm>
          <a:prstGeom prst="rightArrow">
            <a:avLst>
              <a:gd name="adj1" fmla="val 50000"/>
              <a:gd name="adj2" fmla="val 88971"/>
            </a:avLst>
          </a:prstGeom>
          <a:solidFill>
            <a:schemeClr val="accent1"/>
          </a:solidFill>
          <a:ln w="9525">
            <a:solidFill>
              <a:schemeClr val="tx1"/>
            </a:solidFill>
            <a:miter lim="800000"/>
            <a:headEnd/>
            <a:tailEnd/>
          </a:ln>
        </p:spPr>
        <p:txBody>
          <a:bodyPr wrap="none" anchor="ctr"/>
          <a:lstStyle/>
          <a:p>
            <a:endParaRPr lang="en-GB"/>
          </a:p>
        </p:txBody>
      </p:sp>
      <p:pic>
        <p:nvPicPr>
          <p:cNvPr id="11270" name="Picture 13" descr="solo6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2708275"/>
            <a:ext cx="2592387" cy="198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160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981075"/>
            <a:ext cx="239553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 Box 6"/>
          <p:cNvSpPr txBox="1">
            <a:spLocks noChangeArrowheads="1"/>
          </p:cNvSpPr>
          <p:nvPr/>
        </p:nvSpPr>
        <p:spPr bwMode="auto">
          <a:xfrm>
            <a:off x="808038" y="5100638"/>
            <a:ext cx="7923212" cy="366712"/>
          </a:xfrm>
          <a:prstGeom prst="rect">
            <a:avLst/>
          </a:prstGeom>
          <a:noFill/>
          <a:ln>
            <a:noFill/>
          </a:ln>
          <a:effectLst/>
          <a:extLst/>
        </p:spPr>
        <p:txBody>
          <a:bodyPr wrap="none">
            <a:spAutoFit/>
          </a:bodyPr>
          <a:lstStyle/>
          <a:p>
            <a:pPr>
              <a:defRPr/>
            </a:pPr>
            <a:r>
              <a:rPr lang="en-GB">
                <a:effectLst>
                  <a:outerShdw blurRad="38100" dist="38100" dir="2700000" algn="tl">
                    <a:srgbClr val="000000"/>
                  </a:outerShdw>
                </a:effectLst>
                <a:cs typeface="Arial" pitchFamily="34" charset="0"/>
              </a:rPr>
              <a:t>Kow Swamp 1, left and Lake Mungo 3, with some similarity to earlier forms</a:t>
            </a:r>
            <a:r>
              <a:rPr lang="en-GB">
                <a:cs typeface="Arial" pitchFamily="34" charset="0"/>
              </a:rPr>
              <a:t>. </a:t>
            </a:r>
          </a:p>
        </p:txBody>
      </p:sp>
      <p:pic>
        <p:nvPicPr>
          <p:cNvPr id="12292" name="Picture 8" descr="Mungo_3_ls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628775"/>
            <a:ext cx="298450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amud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2133600"/>
            <a:ext cx="34321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 Box 6"/>
          <p:cNvSpPr txBox="1">
            <a:spLocks noChangeArrowheads="1"/>
          </p:cNvSpPr>
          <p:nvPr/>
        </p:nvSpPr>
        <p:spPr bwMode="auto">
          <a:xfrm>
            <a:off x="971550" y="6021388"/>
            <a:ext cx="6478588" cy="366712"/>
          </a:xfrm>
          <a:prstGeom prst="rect">
            <a:avLst/>
          </a:prstGeom>
          <a:noFill/>
          <a:ln>
            <a:noFill/>
          </a:ln>
          <a:effectLst/>
          <a:extLst/>
        </p:spPr>
        <p:txBody>
          <a:bodyPr wrap="none">
            <a:spAutoFit/>
          </a:bodyPr>
          <a:lstStyle/>
          <a:p>
            <a:pPr>
              <a:defRPr/>
            </a:pPr>
            <a:r>
              <a:rPr lang="en-GB">
                <a:effectLst>
                  <a:outerShdw blurRad="38100" dist="38100" dir="2700000" algn="tl">
                    <a:srgbClr val="000000"/>
                  </a:outerShdw>
                </a:effectLst>
                <a:cs typeface="Arial" pitchFamily="34" charset="0"/>
              </a:rPr>
              <a:t>Amud, Levant, clearly lacking in the Classic Neanderthal traits</a:t>
            </a:r>
            <a:r>
              <a:rPr lang="en-GB">
                <a:cs typeface="Arial" pitchFamily="34" charset="0"/>
              </a:rPr>
              <a:t> </a:t>
            </a:r>
          </a:p>
        </p:txBody>
      </p:sp>
      <p:sp>
        <p:nvSpPr>
          <p:cNvPr id="37895" name="Rectangle 7"/>
          <p:cNvSpPr>
            <a:spLocks noGrp="1" noChangeArrowheads="1"/>
          </p:cNvSpPr>
          <p:nvPr>
            <p:ph type="title"/>
          </p:nvPr>
        </p:nvSpPr>
        <p:spPr/>
        <p:txBody>
          <a:bodyPr/>
          <a:lstStyle/>
          <a:p>
            <a:pPr eaLnBrk="1" hangingPunct="1">
              <a:defRPr/>
            </a:pPr>
            <a:r>
              <a:rPr lang="en-GB" sz="3200" smtClean="0"/>
              <a:t>What do we do with the Neanderthals that are clearly not Neanderthal enough?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5C24930"/>
          <p:cNvPicPr>
            <a:picLocks noChangeAspect="1" noChangeArrowheads="1"/>
          </p:cNvPicPr>
          <p:nvPr/>
        </p:nvPicPr>
        <p:blipFill>
          <a:blip r:embed="rId3" cstate="print">
            <a:extLst>
              <a:ext uri="{28A0092B-C50C-407E-A947-70E740481C1C}">
                <a14:useLocalDpi xmlns:a14="http://schemas.microsoft.com/office/drawing/2010/main" val="0"/>
              </a:ext>
            </a:extLst>
          </a:blip>
          <a:srcRect l="2621"/>
          <a:stretch>
            <a:fillRect/>
          </a:stretch>
        </p:blipFill>
        <p:spPr bwMode="auto">
          <a:xfrm>
            <a:off x="900113" y="549275"/>
            <a:ext cx="3097212" cy="597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 Box 3"/>
          <p:cNvSpPr txBox="1">
            <a:spLocks noChangeArrowheads="1"/>
          </p:cNvSpPr>
          <p:nvPr/>
        </p:nvSpPr>
        <p:spPr bwMode="auto">
          <a:xfrm>
            <a:off x="4284663" y="4724400"/>
            <a:ext cx="4391025" cy="1477963"/>
          </a:xfrm>
          <a:prstGeom prst="rect">
            <a:avLst/>
          </a:prstGeom>
          <a:noFill/>
          <a:ln>
            <a:noFill/>
          </a:ln>
          <a:effectLst/>
          <a:extLst/>
        </p:spPr>
        <p:txBody>
          <a:bodyPr>
            <a:spAutoFit/>
          </a:bodyPr>
          <a:lstStyle/>
          <a:p>
            <a:pPr>
              <a:defRPr/>
            </a:pPr>
            <a:r>
              <a:rPr lang="en-GB" dirty="0">
                <a:effectLst>
                  <a:outerShdw blurRad="38100" dist="38100" dir="2700000" algn="tl">
                    <a:srgbClr val="000000"/>
                  </a:outerShdw>
                </a:effectLst>
                <a:cs typeface="Arial" pitchFamily="34" charset="0"/>
              </a:rPr>
              <a:t>Africa consistently shows the greater diversity and the ‘deepest’ branch (</a:t>
            </a:r>
            <a:r>
              <a:rPr lang="en-GB" dirty="0" err="1">
                <a:effectLst>
                  <a:outerShdw blurRad="38100" dist="38100" dir="2700000" algn="tl">
                    <a:srgbClr val="000000"/>
                  </a:outerShdw>
                </a:effectLst>
                <a:cs typeface="Arial" pitchFamily="34" charset="0"/>
              </a:rPr>
              <a:t>mtDNA</a:t>
            </a:r>
            <a:r>
              <a:rPr lang="en-GB" dirty="0">
                <a:effectLst>
                  <a:outerShdw blurRad="38100" dist="38100" dir="2700000" algn="tl">
                    <a:srgbClr val="000000"/>
                  </a:outerShdw>
                </a:effectLst>
                <a:cs typeface="Arial" pitchFamily="34" charset="0"/>
              </a:rPr>
              <a:t> left). This is found in the San of the Kalahari desert populations, closely followed by the </a:t>
            </a:r>
            <a:r>
              <a:rPr lang="en-GB" dirty="0" err="1">
                <a:effectLst>
                  <a:outerShdw blurRad="38100" dist="38100" dir="2700000" algn="tl">
                    <a:srgbClr val="000000"/>
                  </a:outerShdw>
                </a:effectLst>
                <a:cs typeface="Arial" pitchFamily="34" charset="0"/>
              </a:rPr>
              <a:t>Mbuti</a:t>
            </a:r>
            <a:r>
              <a:rPr lang="en-GB" dirty="0">
                <a:effectLst>
                  <a:outerShdw blurRad="38100" dist="38100" dir="2700000" algn="tl">
                    <a:srgbClr val="000000"/>
                  </a:outerShdw>
                </a:effectLst>
                <a:cs typeface="Arial" pitchFamily="34" charset="0"/>
              </a:rPr>
              <a:t> forest populations</a:t>
            </a:r>
            <a:endParaRPr lang="en-US" dirty="0">
              <a:effectLst>
                <a:outerShdw blurRad="38100" dist="38100" dir="2700000" algn="tl">
                  <a:srgbClr val="000000"/>
                </a:outerShdw>
              </a:effectLst>
              <a:cs typeface="Arial" pitchFamily="34" charset="0"/>
            </a:endParaRPr>
          </a:p>
        </p:txBody>
      </p:sp>
      <p:pic>
        <p:nvPicPr>
          <p:cNvPr id="14340" name="Picture 5" descr="jm1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620713"/>
            <a:ext cx="4537075" cy="383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325365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681163"/>
            <a:ext cx="38100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mtD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765175"/>
            <a:ext cx="3860800"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3"/>
          <p:cNvSpPr>
            <a:spLocks noChangeArrowheads="1"/>
          </p:cNvSpPr>
          <p:nvPr/>
        </p:nvSpPr>
        <p:spPr bwMode="auto">
          <a:xfrm>
            <a:off x="1258888" y="4748213"/>
            <a:ext cx="7554912" cy="1190625"/>
          </a:xfrm>
          <a:prstGeom prst="rect">
            <a:avLst/>
          </a:prstGeom>
          <a:noFill/>
          <a:ln>
            <a:noFill/>
          </a:ln>
          <a:effectLst/>
          <a:extLst/>
        </p:spPr>
        <p:txBody>
          <a:bodyPr anchor="ctr">
            <a:spAutoFit/>
          </a:bodyPr>
          <a:lstStyle/>
          <a:p>
            <a:pPr>
              <a:defRPr/>
            </a:pPr>
            <a:r>
              <a:rPr lang="en-US">
                <a:effectLst>
                  <a:outerShdw blurRad="38100" dist="38100" dir="2700000" algn="tl">
                    <a:srgbClr val="000000"/>
                  </a:outerShdw>
                </a:effectLst>
                <a:cs typeface="Arial" pitchFamily="34" charset="0"/>
              </a:rPr>
              <a:t>Complete </a:t>
            </a:r>
            <a:r>
              <a:rPr lang="en-US" u="sng">
                <a:effectLst>
                  <a:outerShdw blurRad="38100" dist="38100" dir="2700000" algn="tl">
                    <a:srgbClr val="000000"/>
                  </a:outerShdw>
                </a:effectLst>
                <a:cs typeface="Arial" pitchFamily="34" charset="0"/>
              </a:rPr>
              <a:t>mtDNA</a:t>
            </a:r>
            <a:r>
              <a:rPr lang="en-US">
                <a:effectLst>
                  <a:outerShdw blurRad="38100" dist="38100" dir="2700000" algn="tl">
                    <a:srgbClr val="000000"/>
                  </a:outerShdw>
                </a:effectLst>
                <a:cs typeface="Arial" pitchFamily="34" charset="0"/>
              </a:rPr>
              <a:t>, used as a genetic marker of closeness when compared across populations, the mtDNA mutates, and these changes are compared. Similar results are seen with other biological indices (chromosomes, proteins, amino acids etc.).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95C55C0E"/>
          <p:cNvPicPr>
            <a:picLocks noChangeAspect="1" noChangeArrowheads="1"/>
          </p:cNvPicPr>
          <p:nvPr/>
        </p:nvPicPr>
        <p:blipFill>
          <a:blip r:embed="rId3">
            <a:extLst>
              <a:ext uri="{28A0092B-C50C-407E-A947-70E740481C1C}">
                <a14:useLocalDpi xmlns:a14="http://schemas.microsoft.com/office/drawing/2010/main" val="0"/>
              </a:ext>
            </a:extLst>
          </a:blip>
          <a:srcRect l="9201" r="11409"/>
          <a:stretch>
            <a:fillRect/>
          </a:stretch>
        </p:blipFill>
        <p:spPr bwMode="auto">
          <a:xfrm>
            <a:off x="2051050" y="981075"/>
            <a:ext cx="491172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 Box 3"/>
          <p:cNvSpPr txBox="1">
            <a:spLocks noChangeArrowheads="1"/>
          </p:cNvSpPr>
          <p:nvPr/>
        </p:nvSpPr>
        <p:spPr bwMode="auto">
          <a:xfrm>
            <a:off x="971550" y="5867400"/>
            <a:ext cx="7848600" cy="641350"/>
          </a:xfrm>
          <a:prstGeom prst="rect">
            <a:avLst/>
          </a:prstGeom>
          <a:noFill/>
          <a:ln>
            <a:noFill/>
          </a:ln>
          <a:effectLst/>
          <a:extLst/>
        </p:spPr>
        <p:txBody>
          <a:bodyPr>
            <a:spAutoFit/>
          </a:bodyPr>
          <a:lstStyle/>
          <a:p>
            <a:pPr>
              <a:defRPr/>
            </a:pPr>
            <a:r>
              <a:rPr lang="en-GB">
                <a:effectLst>
                  <a:outerShdw blurRad="38100" dist="38100" dir="2700000" algn="tl">
                    <a:srgbClr val="000000"/>
                  </a:outerShdw>
                </a:effectLst>
                <a:cs typeface="Arial" pitchFamily="34" charset="0"/>
              </a:rPr>
              <a:t>The Neanderthal from the Neander Valley, the first to have usable DNA extracted.</a:t>
            </a:r>
            <a:endParaRPr lang="en-US">
              <a:effectLst>
                <a:outerShdw blurRad="38100" dist="38100" dir="2700000" algn="tl">
                  <a:srgbClr val="000000"/>
                </a:outerShdw>
              </a:effectLst>
              <a:cs typeface="Arial" pitchFamily="34" charset="0"/>
            </a:endParaRPr>
          </a:p>
        </p:txBody>
      </p:sp>
      <p:sp>
        <p:nvSpPr>
          <p:cNvPr id="16392" name="Rectangle 8"/>
          <p:cNvSpPr>
            <a:spLocks noChangeArrowheads="1"/>
          </p:cNvSpPr>
          <p:nvPr/>
        </p:nvSpPr>
        <p:spPr bwMode="auto">
          <a:xfrm>
            <a:off x="179388" y="333375"/>
            <a:ext cx="7832725" cy="1465263"/>
          </a:xfrm>
          <a:prstGeom prst="rect">
            <a:avLst/>
          </a:prstGeom>
          <a:noFill/>
          <a:ln>
            <a:noFill/>
          </a:ln>
          <a:effectLst/>
          <a:extLst/>
        </p:spPr>
        <p:txBody>
          <a:bodyPr>
            <a:spAutoFit/>
          </a:bodyPr>
          <a:lstStyle/>
          <a:p>
            <a:pPr>
              <a:defRPr/>
            </a:pPr>
            <a:r>
              <a:rPr lang="en-US">
                <a:effectLst>
                  <a:outerShdw blurRad="38100" dist="38100" dir="2700000" algn="tl">
                    <a:srgbClr val="000000"/>
                  </a:outerShdw>
                </a:effectLst>
                <a:cs typeface="Arial" pitchFamily="34" charset="0"/>
              </a:rPr>
              <a:t>Briggs, A.W. et al., 2009</a:t>
            </a:r>
          </a:p>
          <a:p>
            <a:pPr>
              <a:defRPr/>
            </a:pPr>
            <a:r>
              <a:rPr lang="en-GB">
                <a:effectLst>
                  <a:outerShdw blurRad="38100" dist="38100" dir="2700000" algn="tl">
                    <a:srgbClr val="000000"/>
                  </a:outerShdw>
                </a:effectLst>
                <a:cs typeface="Arial" pitchFamily="34" charset="0"/>
              </a:rPr>
              <a:t>Dalton, R. 2006 </a:t>
            </a:r>
          </a:p>
          <a:p>
            <a:pPr>
              <a:defRPr/>
            </a:pPr>
            <a:r>
              <a:rPr lang="en-US">
                <a:effectLst>
                  <a:outerShdw blurRad="38100" dist="38100" dir="2700000" algn="tl">
                    <a:srgbClr val="000000"/>
                  </a:outerShdw>
                </a:effectLst>
                <a:cs typeface="Arial" pitchFamily="34" charset="0"/>
              </a:rPr>
              <a:t>Green, R. L. </a:t>
            </a:r>
            <a:r>
              <a:rPr lang="en-US" i="1">
                <a:effectLst>
                  <a:outerShdw blurRad="38100" dist="38100" dir="2700000" algn="tl">
                    <a:srgbClr val="000000"/>
                  </a:outerShdw>
                </a:effectLst>
                <a:cs typeface="Arial" pitchFamily="34" charset="0"/>
              </a:rPr>
              <a:t>et al. 2006 and </a:t>
            </a:r>
            <a:r>
              <a:rPr lang="en-US">
                <a:effectLst>
                  <a:outerShdw blurRad="38100" dist="38100" dir="2700000" algn="tl">
                    <a:srgbClr val="000000"/>
                  </a:outerShdw>
                </a:effectLst>
                <a:cs typeface="Arial" pitchFamily="34" charset="0"/>
              </a:rPr>
              <a:t>2010</a:t>
            </a:r>
          </a:p>
          <a:p>
            <a:pPr>
              <a:defRPr/>
            </a:pPr>
            <a:r>
              <a:rPr lang="en-US">
                <a:effectLst>
                  <a:outerShdw blurRad="38100" dist="38100" dir="2700000" algn="tl">
                    <a:srgbClr val="000000"/>
                  </a:outerShdw>
                </a:effectLst>
                <a:cs typeface="Arial" pitchFamily="34" charset="0"/>
              </a:rPr>
              <a:t>Krings, </a:t>
            </a:r>
            <a:r>
              <a:rPr lang="en-US" i="1">
                <a:effectLst>
                  <a:outerShdw blurRad="38100" dist="38100" dir="2700000" algn="tl">
                    <a:srgbClr val="000000"/>
                  </a:outerShdw>
                </a:effectLst>
                <a:cs typeface="Arial" pitchFamily="34" charset="0"/>
              </a:rPr>
              <a:t>et al.</a:t>
            </a:r>
            <a:r>
              <a:rPr lang="en-US">
                <a:effectLst>
                  <a:outerShdw blurRad="38100" dist="38100" dir="2700000" algn="tl">
                    <a:srgbClr val="000000"/>
                  </a:outerShdw>
                </a:effectLst>
                <a:cs typeface="Arial" pitchFamily="34" charset="0"/>
              </a:rPr>
              <a:t> 1997 </a:t>
            </a:r>
          </a:p>
          <a:p>
            <a:pPr>
              <a:defRPr/>
            </a:pPr>
            <a:r>
              <a:rPr lang="en-GB">
                <a:effectLst>
                  <a:outerShdw blurRad="38100" dist="38100" dir="2700000" algn="tl">
                    <a:srgbClr val="000000"/>
                  </a:outerShdw>
                </a:effectLst>
                <a:cs typeface="Arial" pitchFamily="34" charset="0"/>
              </a:rPr>
              <a:t>Ovchinnokov 2000</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Grp="1" noChangeArrowheads="1"/>
          </p:cNvSpPr>
          <p:nvPr>
            <p:ph type="title" idx="4294967295"/>
          </p:nvPr>
        </p:nvSpPr>
        <p:spPr>
          <a:xfrm>
            <a:off x="0" y="381000"/>
            <a:ext cx="8229600" cy="1371600"/>
          </a:xfrm>
        </p:spPr>
        <p:txBody>
          <a:bodyPr/>
          <a:lstStyle/>
          <a:p>
            <a:pPr eaLnBrk="1" hangingPunct="1">
              <a:defRPr/>
            </a:pPr>
            <a:r>
              <a:rPr lang="en-GB" sz="4000" smtClean="0"/>
              <a:t>Neanderthal genomes </a:t>
            </a:r>
            <a:br>
              <a:rPr lang="en-GB" sz="4000" smtClean="0"/>
            </a:br>
            <a:r>
              <a:rPr lang="en-GB" sz="4000" smtClean="0"/>
              <a:t>(What is a genome?)</a:t>
            </a:r>
          </a:p>
        </p:txBody>
      </p:sp>
      <p:sp>
        <p:nvSpPr>
          <p:cNvPr id="18435" name="Rectangle 5"/>
          <p:cNvSpPr>
            <a:spLocks noChangeArrowheads="1"/>
          </p:cNvSpPr>
          <p:nvPr/>
        </p:nvSpPr>
        <p:spPr bwMode="auto">
          <a:xfrm>
            <a:off x="323850" y="2133600"/>
            <a:ext cx="3960813"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t>Three female Neanderthals from Vindija Cave, Croatia.</a:t>
            </a:r>
          </a:p>
          <a:p>
            <a:endParaRPr lang="en-GB"/>
          </a:p>
          <a:p>
            <a:r>
              <a:rPr lang="en-GB"/>
              <a:t>Test group of modern people, including</a:t>
            </a:r>
          </a:p>
          <a:p>
            <a:endParaRPr lang="en-GB"/>
          </a:p>
          <a:p>
            <a:r>
              <a:rPr lang="en-GB"/>
              <a:t>one San from southern Africa, </a:t>
            </a:r>
          </a:p>
          <a:p>
            <a:r>
              <a:rPr lang="en-GB"/>
              <a:t>one Yoruba from West Africa, </a:t>
            </a:r>
          </a:p>
          <a:p>
            <a:r>
              <a:rPr lang="en-GB">
                <a:solidFill>
                  <a:schemeClr val="folHlink"/>
                </a:solidFill>
              </a:rPr>
              <a:t>one Papua New Guinean, </a:t>
            </a:r>
          </a:p>
          <a:p>
            <a:r>
              <a:rPr lang="en-GB">
                <a:solidFill>
                  <a:schemeClr val="folHlink"/>
                </a:solidFill>
              </a:rPr>
              <a:t>one Han Chinese,</a:t>
            </a:r>
          </a:p>
          <a:p>
            <a:r>
              <a:rPr lang="en-GB">
                <a:solidFill>
                  <a:schemeClr val="folHlink"/>
                </a:solidFill>
              </a:rPr>
              <a:t>one French,</a:t>
            </a:r>
          </a:p>
          <a:p>
            <a:endParaRPr lang="en-GB">
              <a:solidFill>
                <a:schemeClr val="folHlink"/>
              </a:solidFill>
            </a:endParaRPr>
          </a:p>
          <a:p>
            <a:r>
              <a:rPr lang="en-GB">
                <a:solidFill>
                  <a:schemeClr val="folHlink"/>
                </a:solidFill>
              </a:rPr>
              <a:t>(representing Australasian, Asian and European populations today) </a:t>
            </a:r>
          </a:p>
        </p:txBody>
      </p:sp>
      <p:sp>
        <p:nvSpPr>
          <p:cNvPr id="73734" name="Rectangle 6"/>
          <p:cNvSpPr>
            <a:spLocks noChangeArrowheads="1"/>
          </p:cNvSpPr>
          <p:nvPr/>
        </p:nvSpPr>
        <p:spPr bwMode="auto">
          <a:xfrm>
            <a:off x="468313" y="5957888"/>
            <a:ext cx="8064500" cy="336550"/>
          </a:xfrm>
          <a:prstGeom prst="rect">
            <a:avLst/>
          </a:prstGeom>
          <a:noFill/>
          <a:ln>
            <a:noFill/>
          </a:ln>
          <a:effectLst/>
          <a:extLst/>
        </p:spPr>
        <p:txBody>
          <a:bodyPr anchor="ctr">
            <a:spAutoFit/>
          </a:bodyPr>
          <a:lstStyle/>
          <a:p>
            <a:pPr>
              <a:defRPr/>
            </a:pPr>
            <a:r>
              <a:rPr lang="en-US" sz="1600">
                <a:effectLst>
                  <a:outerShdw blurRad="38100" dist="38100" dir="2700000" algn="tl">
                    <a:srgbClr val="000000"/>
                  </a:outerShdw>
                </a:effectLst>
                <a:cs typeface="Arial" pitchFamily="34" charset="0"/>
              </a:rPr>
              <a:t>Green, R. L. </a:t>
            </a:r>
            <a:r>
              <a:rPr lang="en-US" sz="1600" i="1">
                <a:effectLst>
                  <a:outerShdw blurRad="38100" dist="38100" dir="2700000" algn="tl">
                    <a:srgbClr val="000000"/>
                  </a:outerShdw>
                </a:effectLst>
                <a:cs typeface="Arial" pitchFamily="34" charset="0"/>
              </a:rPr>
              <a:t> et al. </a:t>
            </a:r>
            <a:r>
              <a:rPr lang="en-US" sz="1600">
                <a:effectLst>
                  <a:outerShdw blurRad="38100" dist="38100" dir="2700000" algn="tl">
                    <a:srgbClr val="000000"/>
                  </a:outerShdw>
                </a:effectLst>
                <a:cs typeface="Arial" pitchFamily="34" charset="0"/>
              </a:rPr>
              <a:t>2010 A Draft Sequence of the Neandertal Genome </a:t>
            </a:r>
            <a:r>
              <a:rPr lang="en-US" sz="1600" i="1">
                <a:effectLst>
                  <a:outerShdw blurRad="38100" dist="38100" dir="2700000" algn="tl">
                    <a:srgbClr val="000000"/>
                  </a:outerShdw>
                </a:effectLst>
                <a:cs typeface="Arial" pitchFamily="34" charset="0"/>
              </a:rPr>
              <a:t>Science </a:t>
            </a:r>
            <a:r>
              <a:rPr lang="en-US" sz="1600">
                <a:effectLst>
                  <a:outerShdw blurRad="38100" dist="38100" dir="2700000" algn="tl">
                    <a:srgbClr val="000000"/>
                  </a:outerShdw>
                </a:effectLst>
                <a:cs typeface="Arial" pitchFamily="34" charset="0"/>
              </a:rPr>
              <a:t>328, 710</a:t>
            </a:r>
          </a:p>
        </p:txBody>
      </p:sp>
      <p:sp>
        <p:nvSpPr>
          <p:cNvPr id="18437" name="Rectangle 7"/>
          <p:cNvSpPr>
            <a:spLocks noChangeArrowheads="1"/>
          </p:cNvSpPr>
          <p:nvPr/>
        </p:nvSpPr>
        <p:spPr bwMode="auto">
          <a:xfrm>
            <a:off x="3979863" y="32464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18438" name="Rectangle 8"/>
          <p:cNvSpPr>
            <a:spLocks noChangeArrowheads="1"/>
          </p:cNvSpPr>
          <p:nvPr/>
        </p:nvSpPr>
        <p:spPr bwMode="auto">
          <a:xfrm>
            <a:off x="3979863" y="3246438"/>
            <a:ext cx="2555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t> </a:t>
            </a:r>
          </a:p>
        </p:txBody>
      </p:sp>
      <p:pic>
        <p:nvPicPr>
          <p:cNvPr id="18439" name="Picture 10" descr="A reconstruction of a Neanderthal fema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1700213"/>
            <a:ext cx="4576763" cy="353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mud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060575"/>
            <a:ext cx="2905125"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1" name="Text Box 3"/>
          <p:cNvSpPr txBox="1">
            <a:spLocks noChangeArrowheads="1"/>
          </p:cNvSpPr>
          <p:nvPr/>
        </p:nvSpPr>
        <p:spPr bwMode="auto">
          <a:xfrm>
            <a:off x="971550" y="6021388"/>
            <a:ext cx="4995863" cy="369887"/>
          </a:xfrm>
          <a:prstGeom prst="rect">
            <a:avLst/>
          </a:prstGeom>
          <a:noFill/>
          <a:ln>
            <a:noFill/>
          </a:ln>
          <a:effectLst/>
          <a:extLst/>
        </p:spPr>
        <p:txBody>
          <a:bodyPr wrap="none">
            <a:spAutoFit/>
          </a:bodyPr>
          <a:lstStyle/>
          <a:p>
            <a:pPr>
              <a:defRPr/>
            </a:pPr>
            <a:r>
              <a:rPr lang="en-GB" dirty="0" err="1">
                <a:effectLst>
                  <a:outerShdw blurRad="38100" dist="38100" dir="2700000" algn="tl">
                    <a:srgbClr val="000000"/>
                  </a:outerShdw>
                </a:effectLst>
                <a:cs typeface="Arial" pitchFamily="34" charset="0"/>
              </a:rPr>
              <a:t>Amud</a:t>
            </a:r>
            <a:r>
              <a:rPr lang="en-GB" dirty="0">
                <a:effectLst>
                  <a:outerShdw blurRad="38100" dist="38100" dir="2700000" algn="tl">
                    <a:srgbClr val="000000"/>
                  </a:outerShdw>
                </a:effectLst>
                <a:cs typeface="Arial" pitchFamily="34" charset="0"/>
              </a:rPr>
              <a:t>, left, and </a:t>
            </a:r>
            <a:r>
              <a:rPr lang="en-GB" dirty="0" err="1">
                <a:effectLst>
                  <a:outerShdw blurRad="38100" dist="38100" dir="2700000" algn="tl">
                    <a:srgbClr val="000000"/>
                  </a:outerShdw>
                </a:effectLst>
                <a:cs typeface="Arial" pitchFamily="34" charset="0"/>
              </a:rPr>
              <a:t>Schul</a:t>
            </a:r>
            <a:r>
              <a:rPr lang="en-GB" dirty="0">
                <a:effectLst>
                  <a:outerShdw blurRad="38100" dist="38100" dir="2700000" algn="tl">
                    <a:srgbClr val="000000"/>
                  </a:outerShdw>
                </a:effectLst>
                <a:cs typeface="Arial" pitchFamily="34" charset="0"/>
              </a:rPr>
              <a:t> 5 both from the Levant, </a:t>
            </a:r>
            <a:endParaRPr lang="en-GB" dirty="0">
              <a:cs typeface="Arial" pitchFamily="34" charset="0"/>
            </a:endParaRPr>
          </a:p>
        </p:txBody>
      </p:sp>
      <p:sp>
        <p:nvSpPr>
          <p:cNvPr id="78852" name="Rectangle 4"/>
          <p:cNvSpPr>
            <a:spLocks noGrp="1" noChangeArrowheads="1"/>
          </p:cNvSpPr>
          <p:nvPr>
            <p:ph type="title"/>
          </p:nvPr>
        </p:nvSpPr>
        <p:spPr/>
        <p:txBody>
          <a:bodyPr/>
          <a:lstStyle/>
          <a:p>
            <a:pPr eaLnBrk="1" hangingPunct="1">
              <a:defRPr/>
            </a:pPr>
            <a:r>
              <a:rPr lang="en-GB" sz="3600" smtClean="0"/>
              <a:t>Is this where they did it?</a:t>
            </a:r>
          </a:p>
        </p:txBody>
      </p:sp>
      <p:pic>
        <p:nvPicPr>
          <p:cNvPr id="19461" name="Picture 5" descr="24E0796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1557338"/>
            <a:ext cx="2289175"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7" descr="variants_447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888" y="1989138"/>
            <a:ext cx="2438400"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Early modern hand (Qafzeh 9)(Copywrite W. Niewoehner and Israel Dept. of Antiquit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60350"/>
            <a:ext cx="3717925"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9" descr="a4170_1976">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4163" y="404813"/>
            <a:ext cx="3151187"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8" name="Text Box 10"/>
          <p:cNvSpPr txBox="1">
            <a:spLocks noChangeArrowheads="1"/>
          </p:cNvSpPr>
          <p:nvPr/>
        </p:nvSpPr>
        <p:spPr bwMode="auto">
          <a:xfrm>
            <a:off x="5272088" y="3644900"/>
            <a:ext cx="3871912" cy="3170238"/>
          </a:xfrm>
          <a:prstGeom prst="rect">
            <a:avLst/>
          </a:prstGeom>
          <a:noFill/>
          <a:ln w="9525">
            <a:noFill/>
            <a:miter lim="800000"/>
            <a:headEnd/>
            <a:tailEnd/>
          </a:ln>
          <a:effectLst/>
        </p:spPr>
        <p:txBody>
          <a:bodyPr>
            <a:spAutoFit/>
          </a:bodyPr>
          <a:lstStyle/>
          <a:p>
            <a:pPr>
              <a:defRPr/>
            </a:pPr>
            <a:r>
              <a:rPr lang="en-GB" sz="2000" dirty="0">
                <a:effectLst>
                  <a:outerShdw blurRad="38100" dist="38100" dir="2700000" algn="tl">
                    <a:srgbClr val="000000"/>
                  </a:outerShdw>
                </a:effectLst>
                <a:latin typeface="+mn-lt"/>
              </a:rPr>
              <a:t>Ochre stained anatomically modern bones and rock from </a:t>
            </a:r>
            <a:r>
              <a:rPr lang="en-GB" sz="2000" dirty="0" err="1">
                <a:effectLst>
                  <a:outerShdw blurRad="38100" dist="38100" dir="2700000" algn="tl">
                    <a:srgbClr val="000000"/>
                  </a:outerShdw>
                </a:effectLst>
                <a:latin typeface="+mn-lt"/>
              </a:rPr>
              <a:t>Qafzeh</a:t>
            </a:r>
            <a:r>
              <a:rPr lang="en-GB" sz="2000" dirty="0">
                <a:effectLst>
                  <a:outerShdw blurRad="38100" dist="38100" dir="2700000" algn="tl">
                    <a:srgbClr val="000000"/>
                  </a:outerShdw>
                </a:effectLst>
                <a:latin typeface="+mn-lt"/>
              </a:rPr>
              <a:t> Cave, Israel. Early at 110,000 </a:t>
            </a:r>
            <a:r>
              <a:rPr lang="en-GB" sz="2000" dirty="0" err="1">
                <a:effectLst>
                  <a:outerShdw blurRad="38100" dist="38100" dir="2700000" algn="tl">
                    <a:srgbClr val="000000"/>
                  </a:outerShdw>
                </a:effectLst>
                <a:latin typeface="+mn-lt"/>
              </a:rPr>
              <a:t>kyr</a:t>
            </a:r>
            <a:r>
              <a:rPr lang="en-GB" sz="2000" dirty="0">
                <a:effectLst>
                  <a:outerShdw blurRad="38100" dist="38100" dir="2700000" algn="tl">
                    <a:srgbClr val="000000"/>
                  </a:outerShdw>
                </a:effectLst>
                <a:latin typeface="+mn-lt"/>
              </a:rPr>
              <a:t>.  </a:t>
            </a:r>
          </a:p>
          <a:p>
            <a:pPr>
              <a:defRPr/>
            </a:pPr>
            <a:endParaRPr lang="en-GB" sz="2000" dirty="0">
              <a:effectLst>
                <a:outerShdw blurRad="38100" dist="38100" dir="2700000" algn="tl">
                  <a:srgbClr val="000000"/>
                </a:outerShdw>
              </a:effectLst>
              <a:latin typeface="+mn-lt"/>
            </a:endParaRPr>
          </a:p>
          <a:p>
            <a:pPr>
              <a:defRPr/>
            </a:pPr>
            <a:r>
              <a:rPr lang="en-GB" sz="2000" dirty="0">
                <a:effectLst>
                  <a:outerShdw blurRad="38100" dist="38100" dir="2700000" algn="tl">
                    <a:srgbClr val="000000"/>
                  </a:outerShdw>
                </a:effectLst>
                <a:latin typeface="+mn-lt"/>
              </a:rPr>
              <a:t>Such graves still lack the quantity and quality of goods found in the later Upper Palaeolithic but the ’tradition’  starts here</a:t>
            </a:r>
          </a:p>
        </p:txBody>
      </p:sp>
      <p:pic>
        <p:nvPicPr>
          <p:cNvPr id="20485" name="Picture 12" descr="Qafzeh 9 et Qafzeh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4581525"/>
            <a:ext cx="46767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5800" y="-1743075"/>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atin typeface="Arial" charset="0"/>
              </a:rPr>
              <a:t>  </a:t>
            </a:r>
          </a:p>
        </p:txBody>
      </p:sp>
      <p:graphicFrame>
        <p:nvGraphicFramePr>
          <p:cNvPr id="45059" name="Group 3"/>
          <p:cNvGraphicFramePr>
            <a:graphicFrameLocks noGrp="1"/>
          </p:cNvGraphicFramePr>
          <p:nvPr/>
        </p:nvGraphicFramePr>
        <p:xfrm>
          <a:off x="685800" y="-1376363"/>
          <a:ext cx="7772400" cy="8880476"/>
        </p:xfrm>
        <a:graphic>
          <a:graphicData uri="http://schemas.openxmlformats.org/drawingml/2006/table">
            <a:tbl>
              <a:tblPr/>
              <a:tblGrid>
                <a:gridCol w="7772400"/>
              </a:tblGrid>
              <a:tr h="8880476">
                <a:tc>
                  <a:txBody>
                    <a:bodyPr/>
                    <a:lstStyle/>
                    <a:p>
                      <a:pPr marL="0" marR="0" lvl="0" indent="0" algn="l" defTabSz="914400" rtl="0" eaLnBrk="1" fontAlgn="base" latinLnBrk="0" hangingPunct="1">
                        <a:lnSpc>
                          <a:spcPct val="100000"/>
                        </a:lnSpc>
                        <a:spcBef>
                          <a:spcPct val="0"/>
                        </a:spcBef>
                        <a:spcAft>
                          <a:spcPct val="0"/>
                        </a:spcAft>
                        <a:buClr>
                          <a:schemeClr val="hlink"/>
                        </a:buClr>
                        <a:buSzPct val="65000"/>
                        <a:buFont typeface="Wingdings" pitchFamily="2" charset="2"/>
                        <a:buNone/>
                        <a:tabLst/>
                      </a:pPr>
                      <a:endParaRPr kumimoji="0" lang="en-US" sz="1800" b="0" i="0" u="none" strike="noStrike" cap="none" normalizeH="0" baseline="0" dirty="0" smtClean="0">
                        <a:ln>
                          <a:noFill/>
                        </a:ln>
                        <a:solidFill>
                          <a:schemeClr val="tx1"/>
                        </a:solidFill>
                        <a:effectLst>
                          <a:outerShdw blurRad="38100" dist="38100" dir="2700000" algn="tl">
                            <a:srgbClr val="000000"/>
                          </a:outerShdw>
                        </a:effectLst>
                        <a:latin typeface="Tahoma" pitchFamily="34" charset="0"/>
                        <a:cs typeface="Arial" charset="0"/>
                      </a:endParaRPr>
                    </a:p>
                  </a:txBody>
                  <a:tcPr anchor="ctr" horzOverflow="overflow">
                    <a:lnL cap="flat">
                      <a:noFill/>
                    </a:lnL>
                    <a:lnR cap="flat">
                      <a:noFill/>
                    </a:lnR>
                    <a:lnT cap="flat">
                      <a:noFill/>
                    </a:lnT>
                    <a:lnB cap="flat">
                      <a:noFill/>
                    </a:lnB>
                    <a:lnTlToBr>
                      <a:noFill/>
                    </a:lnTlToBr>
                    <a:lnBlToTr>
                      <a:noFill/>
                    </a:lnBlToTr>
                    <a:noFill/>
                  </a:tcPr>
                </a:tc>
              </a:tr>
            </a:tbl>
          </a:graphicData>
        </a:graphic>
      </p:graphicFrame>
      <p:pic>
        <p:nvPicPr>
          <p:cNvPr id="21509" name="Picture 9" descr="lv_sideway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285750"/>
            <a:ext cx="4714875"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Rectangle 10"/>
          <p:cNvSpPr>
            <a:spLocks noChangeArrowheads="1"/>
          </p:cNvSpPr>
          <p:nvPr/>
        </p:nvSpPr>
        <p:spPr bwMode="auto">
          <a:xfrm>
            <a:off x="1403350" y="4724400"/>
            <a:ext cx="6624638"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endParaRPr lang="en-US" sz="3200" b="1">
              <a:latin typeface="Comic Sans MS" pitchFamily="66" charset="0"/>
            </a:endParaRPr>
          </a:p>
          <a:p>
            <a:pPr eaLnBrk="0" hangingPunct="0">
              <a:spcBef>
                <a:spcPct val="50000"/>
              </a:spcBef>
            </a:pPr>
            <a:r>
              <a:rPr lang="en-US" sz="3200">
                <a:latin typeface="Comic Sans MS" pitchFamily="66" charset="0"/>
              </a:rPr>
              <a:t>  </a:t>
            </a:r>
          </a:p>
        </p:txBody>
      </p:sp>
      <p:sp>
        <p:nvSpPr>
          <p:cNvPr id="21511" name="Text Box 11"/>
          <p:cNvSpPr txBox="1">
            <a:spLocks noChangeArrowheads="1"/>
          </p:cNvSpPr>
          <p:nvPr/>
        </p:nvSpPr>
        <p:spPr bwMode="auto">
          <a:xfrm>
            <a:off x="0" y="4214813"/>
            <a:ext cx="34290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r>
              <a:rPr lang="en-GB" sz="2400"/>
              <a:t>The Lapedo Child burial: Portugal, a possible hybrid or just adapted to the cold?</a:t>
            </a:r>
            <a:endParaRPr lang="en-US" sz="2400"/>
          </a:p>
        </p:txBody>
      </p:sp>
      <p:pic>
        <p:nvPicPr>
          <p:cNvPr id="21512" name="Picture 2" descr="laped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3643313"/>
            <a:ext cx="5486400"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VTM_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3213100"/>
            <a:ext cx="1819275"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3" descr="VTM_5"/>
          <p:cNvPicPr>
            <a:picLocks noChangeAspect="1" noChangeArrowheads="1"/>
          </p:cNvPicPr>
          <p:nvPr/>
        </p:nvPicPr>
        <p:blipFill>
          <a:blip r:embed="rId4">
            <a:extLst>
              <a:ext uri="{28A0092B-C50C-407E-A947-70E740481C1C}">
                <a14:useLocalDpi xmlns:a14="http://schemas.microsoft.com/office/drawing/2010/main" val="0"/>
              </a:ext>
            </a:extLst>
          </a:blip>
          <a:srcRect l="10498" t="40019" r="10498" b="32904"/>
          <a:stretch>
            <a:fillRect/>
          </a:stretch>
        </p:blipFill>
        <p:spPr bwMode="auto">
          <a:xfrm>
            <a:off x="1116013" y="692150"/>
            <a:ext cx="3240087" cy="262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2" name="Text Box 4"/>
          <p:cNvSpPr txBox="1">
            <a:spLocks noChangeArrowheads="1"/>
          </p:cNvSpPr>
          <p:nvPr/>
        </p:nvSpPr>
        <p:spPr bwMode="auto">
          <a:xfrm>
            <a:off x="4859338" y="1412875"/>
            <a:ext cx="3960812" cy="1006475"/>
          </a:xfrm>
          <a:prstGeom prst="rect">
            <a:avLst/>
          </a:prstGeom>
          <a:noFill/>
          <a:ln w="9525">
            <a:noFill/>
            <a:miter lim="800000"/>
            <a:headEnd/>
            <a:tailEnd/>
          </a:ln>
          <a:effec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defRPr/>
            </a:pPr>
            <a:r>
              <a:rPr lang="en-GB" sz="2000" smtClean="0">
                <a:effectLst>
                  <a:outerShdw blurRad="38100" dist="38100" dir="2700000" algn="tl">
                    <a:srgbClr val="000000"/>
                  </a:outerShdw>
                </a:effectLst>
                <a:latin typeface="Tahoma" pitchFamily="34" charset="0"/>
              </a:rPr>
              <a:t>Retention of teeth types in modern populations: Evidence of continuity or adaptation?</a:t>
            </a:r>
            <a:r>
              <a:rPr lang="en-GB" sz="2000" smtClean="0">
                <a:effectLst>
                  <a:outerShdw blurRad="38100" dist="38100" dir="2700000" algn="tl">
                    <a:srgbClr val="000000"/>
                  </a:outerShdw>
                </a:effectLst>
                <a:latin typeface="Comic Sans MS" pitchFamily="66" charset="0"/>
              </a:rPr>
              <a:t> </a:t>
            </a:r>
          </a:p>
        </p:txBody>
      </p:sp>
      <p:sp>
        <p:nvSpPr>
          <p:cNvPr id="22533" name="Rectangle 5"/>
          <p:cNvSpPr>
            <a:spLocks noChangeArrowheads="1"/>
          </p:cNvSpPr>
          <p:nvPr/>
        </p:nvSpPr>
        <p:spPr bwMode="auto">
          <a:xfrm>
            <a:off x="250825" y="6453188"/>
            <a:ext cx="417671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900"/>
              <a:t>http://www.uic.edu/classes/orla/orla312/VariationInToothMorphology.htm</a:t>
            </a:r>
          </a:p>
        </p:txBody>
      </p:sp>
      <p:sp>
        <p:nvSpPr>
          <p:cNvPr id="24583" name="Rectangle 7"/>
          <p:cNvSpPr>
            <a:spLocks noChangeArrowheads="1"/>
          </p:cNvSpPr>
          <p:nvPr/>
        </p:nvSpPr>
        <p:spPr bwMode="auto">
          <a:xfrm>
            <a:off x="323850" y="4292600"/>
            <a:ext cx="5357813" cy="1920875"/>
          </a:xfrm>
          <a:prstGeom prst="rect">
            <a:avLst/>
          </a:prstGeom>
          <a:noFill/>
          <a:ln w="9525">
            <a:noFill/>
            <a:miter lim="800000"/>
            <a:headEnd/>
            <a:tailEnd/>
          </a:ln>
          <a:effectLst/>
        </p:spPr>
        <p:txBody>
          <a:bodyPr>
            <a:spAutoFit/>
          </a:bodyPr>
          <a:lstStyle/>
          <a:p>
            <a:pPr>
              <a:defRPr/>
            </a:pPr>
            <a:r>
              <a:rPr lang="en-GB" sz="2000">
                <a:effectLst>
                  <a:outerShdw blurRad="38100" dist="38100" dir="2700000" algn="tl">
                    <a:srgbClr val="000000"/>
                  </a:outerShdw>
                </a:effectLst>
                <a:cs typeface="Arial" pitchFamily="34" charset="0"/>
              </a:rPr>
              <a:t>Taurodont teeth are found in modern Inuit populations and Neanderthals</a:t>
            </a:r>
          </a:p>
          <a:p>
            <a:pPr>
              <a:defRPr/>
            </a:pPr>
            <a:endParaRPr lang="en-GB" sz="2000">
              <a:effectLst>
                <a:outerShdw blurRad="38100" dist="38100" dir="2700000" algn="tl">
                  <a:srgbClr val="000000"/>
                </a:outerShdw>
              </a:effectLst>
              <a:cs typeface="Arial" pitchFamily="34" charset="0"/>
            </a:endParaRPr>
          </a:p>
          <a:p>
            <a:pPr>
              <a:defRPr/>
            </a:pPr>
            <a:r>
              <a:rPr lang="en-GB" sz="2000">
                <a:effectLst>
                  <a:outerShdw blurRad="38100" dist="38100" dir="2700000" algn="tl">
                    <a:srgbClr val="000000"/>
                  </a:outerShdw>
                </a:effectLst>
                <a:cs typeface="Arial" pitchFamily="34" charset="0"/>
              </a:rPr>
              <a:t>Shovel shape incisors in modern Asian populations and </a:t>
            </a:r>
            <a:r>
              <a:rPr lang="en-GB" sz="2000" i="1">
                <a:effectLst>
                  <a:outerShdw blurRad="38100" dist="38100" dir="2700000" algn="tl">
                    <a:srgbClr val="000000"/>
                  </a:outerShdw>
                </a:effectLst>
                <a:cs typeface="Arial" pitchFamily="34" charset="0"/>
              </a:rPr>
              <a:t>Homo erectus</a:t>
            </a:r>
            <a:r>
              <a:rPr lang="en-GB" sz="2000">
                <a:effectLst>
                  <a:outerShdw blurRad="38100" dist="38100" dir="2700000" algn="tl">
                    <a:srgbClr val="000000"/>
                  </a:outerShdw>
                </a:effectLst>
                <a:cs typeface="Arial" pitchFamily="34" charset="0"/>
              </a:rPr>
              <a:t>, continuity or adaptation?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defRPr/>
            </a:pPr>
            <a:r>
              <a:rPr lang="en-GB" dirty="0" smtClean="0"/>
              <a:t>Conclusions:</a:t>
            </a:r>
          </a:p>
        </p:txBody>
      </p:sp>
      <p:sp>
        <p:nvSpPr>
          <p:cNvPr id="82947" name="Rectangle 3"/>
          <p:cNvSpPr>
            <a:spLocks noGrp="1" noChangeArrowheads="1"/>
          </p:cNvSpPr>
          <p:nvPr>
            <p:ph type="body" idx="1"/>
          </p:nvPr>
        </p:nvSpPr>
        <p:spPr/>
        <p:txBody>
          <a:bodyPr/>
          <a:lstStyle/>
          <a:p>
            <a:pPr eaLnBrk="1" hangingPunct="1">
              <a:lnSpc>
                <a:spcPct val="80000"/>
              </a:lnSpc>
              <a:defRPr/>
            </a:pPr>
            <a:r>
              <a:rPr lang="en-GB" sz="2400" smtClean="0"/>
              <a:t>This is not a new quest,</a:t>
            </a:r>
          </a:p>
          <a:p>
            <a:pPr eaLnBrk="1" hangingPunct="1">
              <a:lnSpc>
                <a:spcPct val="80000"/>
              </a:lnSpc>
              <a:defRPr/>
            </a:pPr>
            <a:r>
              <a:rPr lang="en-GB" sz="2400" smtClean="0"/>
              <a:t>Each generation uses whatever ‘data’ it has to address the debate</a:t>
            </a:r>
          </a:p>
          <a:p>
            <a:pPr eaLnBrk="1" hangingPunct="1">
              <a:lnSpc>
                <a:spcPct val="80000"/>
              </a:lnSpc>
              <a:defRPr/>
            </a:pPr>
            <a:r>
              <a:rPr lang="en-GB" sz="2400" smtClean="0"/>
              <a:t>Even if this is the case (e.g. the San are the oldest) what material difference does this or should this knowledge make (to us e.g. to them – are they less likely to be thrown off the reservation?)</a:t>
            </a:r>
          </a:p>
          <a:p>
            <a:pPr eaLnBrk="1" hangingPunct="1">
              <a:lnSpc>
                <a:spcPct val="80000"/>
              </a:lnSpc>
              <a:defRPr/>
            </a:pPr>
            <a:r>
              <a:rPr lang="en-GB" sz="2400" smtClean="0"/>
              <a:t>What is the relationship of this ‘biological’ origin compared to cultural origins (for example, can we say Chimps have no similar recent genetic affinity with us therefore they cannot be seen to be cultural like us – even though they make stone tools - and reject their material and social culture?)</a:t>
            </a:r>
          </a:p>
          <a:p>
            <a:pPr eaLnBrk="1" hangingPunct="1">
              <a:lnSpc>
                <a:spcPct val="80000"/>
              </a:lnSpc>
              <a:defRPr/>
            </a:pPr>
            <a:endParaRPr lang="en-GB" sz="2400" smtClean="0"/>
          </a:p>
          <a:p>
            <a:pPr eaLnBrk="1" hangingPunct="1">
              <a:lnSpc>
                <a:spcPct val="80000"/>
              </a:lnSpc>
              <a:defRPr/>
            </a:pPr>
            <a:endParaRPr lang="en-GB" sz="2400" smtClean="0"/>
          </a:p>
        </p:txBody>
      </p:sp>
    </p:spTree>
  </p:cSld>
  <p:clrMapOvr>
    <a:masterClrMapping/>
  </p:clrMapOvr>
</p:sld>
</file>

<file path=ppt/theme/theme1.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Textured</Template>
  <TotalTime>695</TotalTime>
  <Words>756</Words>
  <Application>Microsoft Office PowerPoint</Application>
  <PresentationFormat>On-screen Show (4:3)</PresentationFormat>
  <Paragraphs>99</Paragraphs>
  <Slides>22</Slides>
  <Notes>22</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8" baseType="lpstr">
      <vt:lpstr>Tahoma</vt:lpstr>
      <vt:lpstr>Arial</vt:lpstr>
      <vt:lpstr>Wingdings</vt:lpstr>
      <vt:lpstr>Comic Sans MS</vt:lpstr>
      <vt:lpstr>Textured</vt:lpstr>
      <vt:lpstr>Microsoft Photo Editor 3.0 Photo</vt:lpstr>
      <vt:lpstr>Human Evolution</vt:lpstr>
      <vt:lpstr>Theories of our emergence</vt:lpstr>
      <vt:lpstr>Multi-regional or Continuity model (Wolpoff, amongst others)</vt:lpstr>
      <vt:lpstr>Out of Africa or replacement Theory</vt:lpstr>
      <vt:lpstr>African fossil evidence</vt:lpstr>
      <vt:lpstr>PowerPoint Presentation</vt:lpstr>
      <vt:lpstr>PowerPoint Presentation</vt:lpstr>
      <vt:lpstr>PowerPoint Presentation</vt:lpstr>
      <vt:lpstr>PowerPoint Presentation</vt:lpstr>
      <vt:lpstr>Continuity in Australasian material? </vt:lpstr>
      <vt:lpstr>PowerPoint Presentation</vt:lpstr>
      <vt:lpstr>What do we do with the Neanderthals that are clearly not Neanderthal enough?</vt:lpstr>
      <vt:lpstr>PowerPoint Presentation</vt:lpstr>
      <vt:lpstr>PowerPoint Presentation</vt:lpstr>
      <vt:lpstr>PowerPoint Presentation</vt:lpstr>
      <vt:lpstr>PowerPoint Presentation</vt:lpstr>
      <vt:lpstr>Neanderthal genomes  (What is a genome?)</vt:lpstr>
      <vt:lpstr>Is this where they did it?</vt:lpstr>
      <vt:lpstr>PowerPoint Presentation</vt:lpstr>
      <vt:lpstr>PowerPoint Presentation</vt:lpstr>
      <vt:lpstr>PowerPoint Presentation</vt:lpstr>
      <vt:lpstr>Conclusions:</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SM018</dc:creator>
  <cp:lastModifiedBy>Ros Coard</cp:lastModifiedBy>
  <cp:revision>33</cp:revision>
  <cp:lastPrinted>2013-02-19T09:02:46Z</cp:lastPrinted>
  <dcterms:created xsi:type="dcterms:W3CDTF">2005-10-07T15:58:35Z</dcterms:created>
  <dcterms:modified xsi:type="dcterms:W3CDTF">2013-03-01T14:58:31Z</dcterms:modified>
</cp:coreProperties>
</file>