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  <p:sldMasterId id="2147483672" r:id="rId6"/>
  </p:sldMasterIdLst>
  <p:notesMasterIdLst>
    <p:notesMasterId r:id="rId25"/>
  </p:notesMasterIdLst>
  <p:handoutMasterIdLst>
    <p:handoutMasterId r:id="rId26"/>
  </p:handoutMasterIdLst>
  <p:sldIdLst>
    <p:sldId id="480" r:id="rId7"/>
    <p:sldId id="791" r:id="rId8"/>
    <p:sldId id="276" r:id="rId9"/>
    <p:sldId id="779" r:id="rId10"/>
    <p:sldId id="780" r:id="rId11"/>
    <p:sldId id="781" r:id="rId12"/>
    <p:sldId id="784" r:id="rId13"/>
    <p:sldId id="790" r:id="rId14"/>
    <p:sldId id="782" r:id="rId15"/>
    <p:sldId id="783" r:id="rId16"/>
    <p:sldId id="785" r:id="rId17"/>
    <p:sldId id="786" r:id="rId18"/>
    <p:sldId id="787" r:id="rId19"/>
    <p:sldId id="788" r:id="rId20"/>
    <p:sldId id="340" r:id="rId21"/>
    <p:sldId id="341" r:id="rId22"/>
    <p:sldId id="792" r:id="rId23"/>
    <p:sldId id="734" r:id="rId24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03E930A-AC62-4EA3-893E-D8BDE69E8FE0}">
          <p14:sldIdLst>
            <p14:sldId id="480"/>
            <p14:sldId id="791"/>
            <p14:sldId id="276"/>
            <p14:sldId id="779"/>
            <p14:sldId id="780"/>
            <p14:sldId id="781"/>
            <p14:sldId id="784"/>
            <p14:sldId id="790"/>
            <p14:sldId id="782"/>
            <p14:sldId id="783"/>
            <p14:sldId id="785"/>
            <p14:sldId id="786"/>
            <p14:sldId id="787"/>
            <p14:sldId id="788"/>
            <p14:sldId id="340"/>
            <p14:sldId id="341"/>
            <p14:sldId id="792"/>
            <p14:sldId id="734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9" userDrawn="1">
          <p15:clr>
            <a:srgbClr val="A4A3A4"/>
          </p15:clr>
        </p15:guide>
        <p15:guide id="2" pos="2118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03" autoAdjust="0"/>
    <p:restoredTop sz="92721" autoAdjust="0"/>
  </p:normalViewPr>
  <p:slideViewPr>
    <p:cSldViewPr snapToGrid="0">
      <p:cViewPr>
        <p:scale>
          <a:sx n="97" d="100"/>
          <a:sy n="97" d="100"/>
        </p:scale>
        <p:origin x="657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691"/>
    </p:cViewPr>
  </p:sorterViewPr>
  <p:notesViewPr>
    <p:cSldViewPr snapToGrid="0">
      <p:cViewPr>
        <p:scale>
          <a:sx n="1" d="2"/>
          <a:sy n="1" d="2"/>
        </p:scale>
        <p:origin x="4560" y="984"/>
      </p:cViewPr>
      <p:guideLst>
        <p:guide orient="horz" pos="3079"/>
        <p:guide pos="2118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Napieralla" userId="adf11754-427d-4f24-8c3e-391028db4a77" providerId="ADAL" clId="{92AEA928-6D4B-4191-8F0F-8E1532DF5F40}"/>
    <pc:docChg chg="custSel modSld">
      <pc:chgData name="Mark Napieralla" userId="adf11754-427d-4f24-8c3e-391028db4a77" providerId="ADAL" clId="{92AEA928-6D4B-4191-8F0F-8E1532DF5F40}" dt="2024-11-07T21:16:44.168" v="16" actId="20577"/>
      <pc:docMkLst>
        <pc:docMk/>
      </pc:docMkLst>
      <pc:sldChg chg="modSp mod">
        <pc:chgData name="Mark Napieralla" userId="adf11754-427d-4f24-8c3e-391028db4a77" providerId="ADAL" clId="{92AEA928-6D4B-4191-8F0F-8E1532DF5F40}" dt="2024-11-07T21:16:44.168" v="16" actId="20577"/>
        <pc:sldMkLst>
          <pc:docMk/>
          <pc:sldMk cId="2457478826" sldId="791"/>
        </pc:sldMkLst>
        <pc:spChg chg="mod">
          <ac:chgData name="Mark Napieralla" userId="adf11754-427d-4f24-8c3e-391028db4a77" providerId="ADAL" clId="{92AEA928-6D4B-4191-8F0F-8E1532DF5F40}" dt="2024-11-07T21:16:44.168" v="16" actId="20577"/>
          <ac:spMkLst>
            <pc:docMk/>
            <pc:sldMk cId="2457478826" sldId="791"/>
            <ac:spMk id="3" creationId="{36C2D2A6-2458-8E44-EF8C-D074E12FB24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0206" tIns="45103" rIns="90206" bIns="45103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0206" tIns="45103" rIns="90206" bIns="45103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07/11/2024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829"/>
            <a:ext cx="2914015" cy="488712"/>
          </a:xfrm>
          <a:prstGeom prst="rect">
            <a:avLst/>
          </a:prstGeom>
        </p:spPr>
        <p:txBody>
          <a:bodyPr vert="horz" lIns="90206" tIns="45103" rIns="90206" bIns="45103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29"/>
            <a:ext cx="2914015" cy="488712"/>
          </a:xfrm>
          <a:prstGeom prst="rect">
            <a:avLst/>
          </a:prstGeom>
        </p:spPr>
        <p:txBody>
          <a:bodyPr vert="horz" lIns="90206" tIns="45103" rIns="90206" bIns="45103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10"/>
          </a:xfrm>
          <a:prstGeom prst="rect">
            <a:avLst/>
          </a:prstGeom>
        </p:spPr>
        <p:txBody>
          <a:bodyPr vert="horz" lIns="90206" tIns="45103" rIns="90206" bIns="45103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10"/>
          </a:xfrm>
          <a:prstGeom prst="rect">
            <a:avLst/>
          </a:prstGeom>
        </p:spPr>
        <p:txBody>
          <a:bodyPr vert="horz" lIns="90206" tIns="45103" rIns="90206" bIns="45103" rtlCol="0"/>
          <a:lstStyle>
            <a:lvl1pPr algn="r">
              <a:defRPr sz="1200"/>
            </a:lvl1pPr>
          </a:lstStyle>
          <a:p>
            <a:fld id="{D4D0546C-25D5-441B-A719-570C871FDDA2}" type="datetimeFigureOut">
              <a:rPr lang="en-GB" smtClean="0"/>
              <a:t>07/11/2024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206" tIns="45103" rIns="90206" bIns="45103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0206" tIns="45103" rIns="90206" bIns="45103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1"/>
            <a:ext cx="2914015" cy="490409"/>
          </a:xfrm>
          <a:prstGeom prst="rect">
            <a:avLst/>
          </a:prstGeom>
        </p:spPr>
        <p:txBody>
          <a:bodyPr vert="horz" lIns="90206" tIns="45103" rIns="90206" bIns="45103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1"/>
            <a:ext cx="2914015" cy="490409"/>
          </a:xfrm>
          <a:prstGeom prst="rect">
            <a:avLst/>
          </a:prstGeom>
        </p:spPr>
        <p:txBody>
          <a:bodyPr vert="horz" lIns="90206" tIns="45103" rIns="90206" bIns="45103" rtlCol="0" anchor="b"/>
          <a:lstStyle>
            <a:lvl1pPr algn="r">
              <a:defRPr sz="1200"/>
            </a:lvl1pPr>
          </a:lstStyle>
          <a:p>
            <a:fld id="{947C2D0C-38E8-467C-B792-96B6B7CB15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9764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07/11/2024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07/11/2024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07/11/2024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5CE41FB-6D89-45A0-89EA-AC01E64E9BD0}" type="datetimeFigureOut">
              <a:rPr lang="en-GB" smtClean="0">
                <a:solidFill>
                  <a:prstClr val="black"/>
                </a:solidFill>
              </a:rPr>
              <a:pPr/>
              <a:t>07/11/2024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04D1EB9F-4E1F-42B4-A599-8ECDF07051A0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85437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5CE41FB-6D89-45A0-89EA-AC01E64E9BD0}" type="datetimeFigureOut">
              <a:rPr lang="en-GB" smtClean="0">
                <a:solidFill>
                  <a:prstClr val="black"/>
                </a:solidFill>
              </a:rPr>
              <a:pPr/>
              <a:t>07/11/2024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04D1EB9F-4E1F-42B4-A599-8ECDF07051A0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5350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5CE41FB-6D89-45A0-89EA-AC01E64E9BD0}" type="datetimeFigureOut">
              <a:rPr lang="en-GB" smtClean="0">
                <a:solidFill>
                  <a:prstClr val="black"/>
                </a:solidFill>
              </a:rPr>
              <a:pPr/>
              <a:t>07/11/2024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04D1EB9F-4E1F-42B4-A599-8ECDF07051A0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87492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5CE41FB-6D89-45A0-89EA-AC01E64E9BD0}" type="datetimeFigureOut">
              <a:rPr lang="en-GB" smtClean="0">
                <a:solidFill>
                  <a:prstClr val="black"/>
                </a:solidFill>
              </a:rPr>
              <a:pPr/>
              <a:t>07/11/2024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04D1EB9F-4E1F-42B4-A599-8ECDF07051A0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88892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5CE41FB-6D89-45A0-89EA-AC01E64E9BD0}" type="datetimeFigureOut">
              <a:rPr lang="en-GB" smtClean="0">
                <a:solidFill>
                  <a:prstClr val="black"/>
                </a:solidFill>
              </a:rPr>
              <a:pPr/>
              <a:t>07/11/2024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04D1EB9F-4E1F-42B4-A599-8ECDF07051A0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0988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5CE41FB-6D89-45A0-89EA-AC01E64E9BD0}" type="datetimeFigureOut">
              <a:rPr lang="en-GB" smtClean="0">
                <a:solidFill>
                  <a:prstClr val="black"/>
                </a:solidFill>
              </a:rPr>
              <a:pPr/>
              <a:t>07/11/2024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04D1EB9F-4E1F-42B4-A599-8ECDF07051A0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5939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5CE41FB-6D89-45A0-89EA-AC01E64E9BD0}" type="datetimeFigureOut">
              <a:rPr lang="en-GB" smtClean="0">
                <a:solidFill>
                  <a:prstClr val="black"/>
                </a:solidFill>
              </a:rPr>
              <a:pPr/>
              <a:t>07/11/2024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04D1EB9F-4E1F-42B4-A599-8ECDF07051A0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5497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5CE41FB-6D89-45A0-89EA-AC01E64E9BD0}" type="datetimeFigureOut">
              <a:rPr lang="en-GB" smtClean="0">
                <a:solidFill>
                  <a:prstClr val="black"/>
                </a:solidFill>
              </a:rPr>
              <a:pPr/>
              <a:t>07/11/2024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04D1EB9F-4E1F-42B4-A599-8ECDF07051A0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0929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5CE41FB-6D89-45A0-89EA-AC01E64E9BD0}" type="datetimeFigureOut">
              <a:rPr lang="en-GB" smtClean="0">
                <a:solidFill>
                  <a:prstClr val="black"/>
                </a:solidFill>
              </a:rPr>
              <a:pPr/>
              <a:t>07/11/2024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04D1EB9F-4E1F-42B4-A599-8ECDF07051A0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01561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5CE41FB-6D89-45A0-89EA-AC01E64E9BD0}" type="datetimeFigureOut">
              <a:rPr lang="en-GB" smtClean="0">
                <a:solidFill>
                  <a:prstClr val="black"/>
                </a:solidFill>
              </a:rPr>
              <a:pPr/>
              <a:t>07/11/2024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04D1EB9F-4E1F-42B4-A599-8ECDF07051A0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0032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5CE41FB-6D89-45A0-89EA-AC01E64E9BD0}" type="datetimeFigureOut">
              <a:rPr lang="en-GB" smtClean="0">
                <a:solidFill>
                  <a:prstClr val="black"/>
                </a:solidFill>
              </a:rPr>
              <a:pPr/>
              <a:t>07/11/2024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04D1EB9F-4E1F-42B4-A599-8ECDF07051A0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5451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r>
              <a:rPr lang="en-GB">
                <a:solidFill>
                  <a:prstClr val="black"/>
                </a:solidFill>
              </a:rPr>
              <a:t>L1 SD 1a Intro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C1CFC1F-7155-4EFF-94FA-62E406CE9E36}" type="slidenum">
              <a:rPr lang="en-GB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585451"/>
      </p:ext>
    </p:extLst>
  </p:cSld>
  <p:clrMapOvr>
    <a:masterClrMapping/>
  </p:clrMapOvr>
  <p:transition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r>
              <a:rPr lang="en-GB">
                <a:solidFill>
                  <a:prstClr val="black"/>
                </a:solidFill>
              </a:rPr>
              <a:t>L1 SD 1a Intro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DE4F4BA-9298-4C4C-B712-3F3CDF5FCAE2}" type="slidenum">
              <a:rPr lang="en-GB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2864365"/>
      </p:ext>
    </p:extLst>
  </p:cSld>
  <p:clrMapOvr>
    <a:masterClrMapping/>
  </p:clrMapOvr>
  <p:transition>
    <p:fad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r>
              <a:rPr lang="en-GB">
                <a:solidFill>
                  <a:prstClr val="black"/>
                </a:solidFill>
              </a:rPr>
              <a:t>L1 SD 1a Intro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1979CAB-618C-404B-BEFC-15F91DF58A0A}" type="slidenum">
              <a:rPr lang="en-GB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094154"/>
      </p:ext>
    </p:extLst>
  </p:cSld>
  <p:clrMapOvr>
    <a:masterClrMapping/>
  </p:clrMapOvr>
  <p:transition>
    <p:fad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r>
              <a:rPr lang="en-GB">
                <a:solidFill>
                  <a:prstClr val="black"/>
                </a:solidFill>
              </a:rPr>
              <a:t>L1 SD 1a Intro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892D2F-AE28-4FE4-B334-F9511E3FCB1F}" type="slidenum">
              <a:rPr lang="en-GB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398097"/>
      </p:ext>
    </p:extLst>
  </p:cSld>
  <p:clrMapOvr>
    <a:masterClrMapping/>
  </p:clrMapOvr>
  <p:transition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r>
              <a:rPr lang="en-GB">
                <a:solidFill>
                  <a:prstClr val="black"/>
                </a:solidFill>
              </a:rPr>
              <a:t>L1 SD 1a Intro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D45FCAC-4FCE-4740-B500-3125847EC1A9}" type="slidenum">
              <a:rPr lang="en-GB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391644"/>
      </p:ext>
    </p:extLst>
  </p:cSld>
  <p:clrMapOvr>
    <a:masterClrMapping/>
  </p:clrMapOvr>
  <p:transition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r>
              <a:rPr lang="en-GB">
                <a:solidFill>
                  <a:prstClr val="black"/>
                </a:solidFill>
              </a:rPr>
              <a:t>L1 SD 1a Intro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1178D29-6927-49A3-B31B-95E9C3AEF9C3}" type="slidenum">
              <a:rPr lang="en-GB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4938755"/>
      </p:ext>
    </p:extLst>
  </p:cSld>
  <p:clrMapOvr>
    <a:masterClrMapping/>
  </p:clrMapOvr>
  <p:transition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r>
              <a:rPr lang="en-GB">
                <a:solidFill>
                  <a:prstClr val="black"/>
                </a:solidFill>
              </a:rPr>
              <a:t>L1 SD 1a Intro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164F910-C902-4562-9625-53140EAB6DF2}" type="slidenum">
              <a:rPr lang="en-GB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008439"/>
      </p:ext>
    </p:extLst>
  </p:cSld>
  <p:clrMapOvr>
    <a:masterClrMapping/>
  </p:clrMapOvr>
  <p:transition>
    <p:fad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r>
              <a:rPr lang="en-GB">
                <a:solidFill>
                  <a:prstClr val="black"/>
                </a:solidFill>
              </a:rPr>
              <a:t>L1 SD 1a Intro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1D5613F-7976-4911-A339-26D724F51FA3}" type="slidenum">
              <a:rPr lang="en-GB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7497569"/>
      </p:ext>
    </p:extLst>
  </p:cSld>
  <p:clrMapOvr>
    <a:masterClrMapping/>
  </p:clrMapOvr>
  <p:transition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r>
              <a:rPr lang="en-GB">
                <a:solidFill>
                  <a:prstClr val="black"/>
                </a:solidFill>
              </a:rPr>
              <a:t>L1 SD 1a Intro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A7B2280-2D9B-4B7F-8717-274E40A24C5F}" type="slidenum">
              <a:rPr lang="en-GB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237691"/>
      </p:ext>
    </p:extLst>
  </p:cSld>
  <p:clrMapOvr>
    <a:masterClrMapping/>
  </p:clrMapOvr>
  <p:transition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r>
              <a:rPr lang="en-GB">
                <a:solidFill>
                  <a:prstClr val="black"/>
                </a:solidFill>
              </a:rPr>
              <a:t>L1 SD 1a Intro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9181CE3-626C-4823-9B71-EF9D50E294F4}" type="slidenum">
              <a:rPr lang="en-GB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7046198"/>
      </p:ext>
    </p:extLst>
  </p:cSld>
  <p:clrMapOvr>
    <a:masterClrMapping/>
  </p:clrMapOvr>
  <p:transition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r>
              <a:rPr lang="en-GB">
                <a:solidFill>
                  <a:prstClr val="black"/>
                </a:solidFill>
              </a:rPr>
              <a:t>L1 SD 1a Intro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AFAE0F8-7890-4A3E-9358-63FE8857FA5F}" type="slidenum">
              <a:rPr lang="en-GB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858473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emf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5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4.emf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emf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5.jpeg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4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23925"/>
            <a:ext cx="8229600" cy="1093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2200275"/>
            <a:ext cx="8229600" cy="417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028" name="Picture 5" descr="CMET landscape logo_white.eps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238" y="5916613"/>
            <a:ext cx="2276475" cy="671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6" descr="Cardiff Met Sport Logo_REV.eps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5867400"/>
            <a:ext cx="1146175" cy="81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7" descr="SPORT SLIDES_2.jpg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7360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+mj-cs"/>
        </a:defRPr>
      </a:lvl1pPr>
      <a:lvl2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</a:defRPr>
      </a:lvl2pPr>
      <a:lvl3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</a:defRPr>
      </a:lvl3pPr>
      <a:lvl4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</a:defRPr>
      </a:lvl4pPr>
      <a:lvl5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</a:defRPr>
      </a:lvl5pPr>
      <a:lvl6pPr marL="4572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23925"/>
            <a:ext cx="8229600" cy="1093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2200275"/>
            <a:ext cx="8229600" cy="417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028" name="Picture 5" descr="CMET landscape logo_white.eps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238" y="5916613"/>
            <a:ext cx="2276475" cy="671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6" descr="Cardiff Met Sport Logo_REV.eps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5867400"/>
            <a:ext cx="1146175" cy="81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7" descr="SPORT SLIDES_2.jpg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8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fade/>
  </p:transition>
  <p:txStyles>
    <p:titleStyle>
      <a:lvl1pPr algn="ctr" defTabSz="457200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+mj-cs"/>
        </a:defRPr>
      </a:lvl1pPr>
      <a:lvl2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</a:defRPr>
      </a:lvl2pPr>
      <a:lvl3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</a:defRPr>
      </a:lvl3pPr>
      <a:lvl4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</a:defRPr>
      </a:lvl4pPr>
      <a:lvl5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</a:defRPr>
      </a:lvl5pPr>
      <a:lvl6pPr marL="4572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kcrimestats.com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jpg"/><Relationship Id="rId7" Type="http://schemas.openxmlformats.org/officeDocument/2006/relationships/image" Target="../media/image13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10" Type="http://schemas.openxmlformats.org/officeDocument/2006/relationships/image" Target="../media/image16.gif"/><Relationship Id="rId4" Type="http://schemas.openxmlformats.org/officeDocument/2006/relationships/image" Target="../media/image10.jp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imd.wales.gov.uk/geography/cfa/W33000171?lang=en#&amp;min=0&amp;max=10&amp;domain=income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0644" y="1285498"/>
            <a:ext cx="8015844" cy="857250"/>
          </a:xfrm>
        </p:spPr>
        <p:txBody>
          <a:bodyPr>
            <a:noAutofit/>
          </a:bodyPr>
          <a:lstStyle/>
          <a:p>
            <a:br>
              <a:rPr lang="en-GB" sz="4500" b="1" dirty="0">
                <a:solidFill>
                  <a:srgbClr val="002060"/>
                </a:solidFill>
              </a:rPr>
            </a:br>
            <a:r>
              <a:rPr lang="en-GB" sz="4500" b="1" dirty="0">
                <a:solidFill>
                  <a:srgbClr val="002060"/>
                </a:solidFill>
              </a:rPr>
              <a:t>Sport Physical Activity Health And Society</a:t>
            </a:r>
            <a:br>
              <a:rPr lang="en-GB" sz="4500" b="1" dirty="0">
                <a:solidFill>
                  <a:srgbClr val="002060"/>
                </a:solidFill>
              </a:rPr>
            </a:br>
            <a:endParaRPr lang="en-GB" sz="4500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064" y="3651223"/>
            <a:ext cx="9239003" cy="91810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3000" b="1" dirty="0">
                <a:solidFill>
                  <a:srgbClr val="002060"/>
                </a:solidFill>
              </a:rPr>
              <a:t>Statistics- When preparing to deliver activity programmes and for evaluation</a:t>
            </a:r>
          </a:p>
          <a:p>
            <a:pPr marL="0" indent="0" algn="ctr">
              <a:buNone/>
            </a:pPr>
            <a:r>
              <a:rPr lang="en-GB" sz="3000" b="1" dirty="0">
                <a:solidFill>
                  <a:srgbClr val="002060"/>
                </a:solidFill>
              </a:rPr>
              <a:t>Assignment briefing and preparation- marking papers- rubric</a:t>
            </a:r>
          </a:p>
        </p:txBody>
      </p:sp>
    </p:spTree>
    <p:extLst>
      <p:ext uri="{BB962C8B-B14F-4D97-AF65-F5344CB8AC3E}">
        <p14:creationId xmlns:p14="http://schemas.microsoft.com/office/powerpoint/2010/main" val="274019416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6AD49-9700-5BDA-1748-EB14E07741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2D2A6-2458-8E44-EF8C-D074E12FB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Task from last week- (delivery)</a:t>
            </a:r>
          </a:p>
          <a:p>
            <a:r>
              <a:rPr lang="en-US"/>
              <a:t>Stats for targeting </a:t>
            </a:r>
            <a:r>
              <a:rPr lang="en-US" dirty="0"/>
              <a:t>activity interventions</a:t>
            </a:r>
          </a:p>
          <a:p>
            <a:r>
              <a:rPr lang="en-US" dirty="0"/>
              <a:t>Local deprivation in Wales </a:t>
            </a:r>
          </a:p>
          <a:p>
            <a:r>
              <a:rPr lang="en-US" dirty="0"/>
              <a:t>Task 45 mins </a:t>
            </a:r>
          </a:p>
          <a:p>
            <a:r>
              <a:rPr lang="en-US" dirty="0"/>
              <a:t>Assessment- marking papers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478826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29" y="179517"/>
            <a:ext cx="2953865" cy="1355479"/>
          </a:xfrm>
        </p:spPr>
        <p:txBody>
          <a:bodyPr>
            <a:normAutofit/>
          </a:bodyPr>
          <a:lstStyle/>
          <a:p>
            <a:r>
              <a:rPr lang="en-GB" sz="5400" b="1" i="1" dirty="0"/>
              <a:t>Task-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2549" y="1534996"/>
            <a:ext cx="3560180" cy="3771900"/>
          </a:xfrm>
        </p:spPr>
        <p:txBody>
          <a:bodyPr>
            <a:normAutofit fontScale="85000" lnSpcReduction="20000"/>
          </a:bodyPr>
          <a:lstStyle/>
          <a:p>
            <a:r>
              <a:rPr lang="en-GB" sz="1800" dirty="0"/>
              <a:t>Work in groups 2-3 </a:t>
            </a:r>
          </a:p>
          <a:p>
            <a:r>
              <a:rPr lang="en-GB" sz="1800" b="1" dirty="0"/>
              <a:t>Make a poster presentation with the following information</a:t>
            </a:r>
            <a:r>
              <a:rPr lang="en-GB" sz="1800" dirty="0"/>
              <a:t>:</a:t>
            </a:r>
          </a:p>
          <a:p>
            <a:pPr marL="0" indent="0">
              <a:buNone/>
            </a:pPr>
            <a:r>
              <a:rPr lang="en-GB" sz="1800" dirty="0"/>
              <a:t>Define green exercise, find 10 different forms, highlight the benefits and find academic literature / evidence to support these benefits </a:t>
            </a:r>
          </a:p>
          <a:p>
            <a:pPr lvl="1"/>
            <a:r>
              <a:rPr lang="en-GB" dirty="0"/>
              <a:t>You can search google for images / statistics / reports</a:t>
            </a:r>
          </a:p>
          <a:p>
            <a:pPr lvl="1"/>
            <a:r>
              <a:rPr lang="en-GB" dirty="0"/>
              <a:t>You can search the library to support with academic literature </a:t>
            </a:r>
          </a:p>
          <a:p>
            <a:pPr lvl="1"/>
            <a:endParaRPr lang="en-GB" sz="1275" dirty="0"/>
          </a:p>
          <a:p>
            <a:pPr lvl="1"/>
            <a:endParaRPr lang="en-GB" sz="1275" i="1" dirty="0"/>
          </a:p>
        </p:txBody>
      </p:sp>
      <p:pic>
        <p:nvPicPr>
          <p:cNvPr id="2050" name="Picture 2" descr="The Green Zone">
            <a:extLst>
              <a:ext uri="{FF2B5EF4-FFF2-40B4-BE49-F238E27FC236}">
                <a16:creationId xmlns:a16="http://schemas.microsoft.com/office/drawing/2014/main" id="{EE90547E-ED27-14AD-A806-D60AEDC138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51" r="40524"/>
          <a:stretch/>
        </p:blipFill>
        <p:spPr bwMode="auto">
          <a:xfrm>
            <a:off x="5789933" y="0"/>
            <a:ext cx="3354067" cy="5143493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0833856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124744"/>
            <a:ext cx="6912768" cy="3744416"/>
          </a:xfrm>
          <a:solidFill>
            <a:srgbClr val="002060"/>
          </a:solidFill>
          <a:effectLst>
            <a:softEdge rad="101600"/>
          </a:effectLst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GB" sz="4500" dirty="0">
                <a:solidFill>
                  <a:schemeClr val="bg1"/>
                </a:solidFill>
              </a:rPr>
              <a:t>Targeting Activity interventions</a:t>
            </a:r>
          </a:p>
          <a:p>
            <a:pPr marL="0" indent="0" algn="ctr">
              <a:buNone/>
            </a:pPr>
            <a:r>
              <a:rPr lang="en-GB" sz="4500" dirty="0">
                <a:solidFill>
                  <a:schemeClr val="bg1"/>
                </a:solidFill>
              </a:rPr>
              <a:t>What type of statistics  could be collected/used?</a:t>
            </a:r>
            <a:endParaRPr lang="en-GB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4500" dirty="0">
                <a:solidFill>
                  <a:schemeClr val="bg1"/>
                </a:solidFill>
              </a:rPr>
              <a:t>Where can I find them?</a:t>
            </a:r>
          </a:p>
        </p:txBody>
      </p:sp>
    </p:spTree>
    <p:extLst>
      <p:ext uri="{BB962C8B-B14F-4D97-AF65-F5344CB8AC3E}">
        <p14:creationId xmlns:p14="http://schemas.microsoft.com/office/powerpoint/2010/main" val="1263441536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620688"/>
            <a:ext cx="8229600" cy="48245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National level examples</a:t>
            </a:r>
            <a:r>
              <a:rPr lang="en-GB" dirty="0"/>
              <a:t>:  Active Adults survey, School Sport Survey, Free Swimming Data, Stats Wales, WIMD, Public Health Wales, Physical Activity Network Wales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Local authority level</a:t>
            </a:r>
            <a:r>
              <a:rPr lang="en-GB" dirty="0"/>
              <a:t>: Active Adults Survey, School Sport Survey, Free Swimming Data, WIMD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Local community level: </a:t>
            </a:r>
            <a:r>
              <a:rPr lang="en-GB" dirty="0"/>
              <a:t>WIMD, UK Crime Stats (</a:t>
            </a:r>
            <a:r>
              <a:rPr lang="en-GB" dirty="0">
                <a:hlinkClick r:id="rId2"/>
              </a:rPr>
              <a:t>http://www.ukcrimestats.com/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21765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345" y="451126"/>
            <a:ext cx="2505075" cy="1524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5007" y="1518406"/>
            <a:ext cx="2238375" cy="9048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5441" y="313494"/>
            <a:ext cx="2847975" cy="16573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9398" y="286102"/>
            <a:ext cx="2469257" cy="92392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4572" y="3710520"/>
            <a:ext cx="1419225" cy="1524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6662" y="3886393"/>
            <a:ext cx="2847975" cy="9906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8" y="2542460"/>
            <a:ext cx="4011911" cy="80520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89002" y="2542460"/>
            <a:ext cx="3064795" cy="87582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345" y="4058498"/>
            <a:ext cx="1249293" cy="1232636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63840" y="5291134"/>
            <a:ext cx="563382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https://www.physicalactivityandnutritionwales.org.uk/</a:t>
            </a:r>
          </a:p>
        </p:txBody>
      </p:sp>
    </p:spTree>
    <p:extLst>
      <p:ext uri="{BB962C8B-B14F-4D97-AF65-F5344CB8AC3E}">
        <p14:creationId xmlns:p14="http://schemas.microsoft.com/office/powerpoint/2010/main" val="790253884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4048" y="828895"/>
            <a:ext cx="3909120" cy="2944688"/>
          </a:xfrm>
        </p:spPr>
        <p:txBody>
          <a:bodyPr>
            <a:noAutofit/>
          </a:bodyPr>
          <a:lstStyle/>
          <a:p>
            <a:r>
              <a:rPr lang="en-GB" sz="4000" b="1" u="sng" dirty="0">
                <a:solidFill>
                  <a:srgbClr val="002060"/>
                </a:solidFill>
              </a:rPr>
              <a:t>Wales </a:t>
            </a:r>
            <a:br>
              <a:rPr lang="en-GB" sz="4000" b="1" u="sng" dirty="0">
                <a:solidFill>
                  <a:srgbClr val="002060"/>
                </a:solidFill>
              </a:rPr>
            </a:br>
            <a:br>
              <a:rPr lang="en-GB" sz="4000" b="1" u="sng" dirty="0">
                <a:solidFill>
                  <a:srgbClr val="002060"/>
                </a:solidFill>
              </a:rPr>
            </a:br>
            <a:r>
              <a:rPr lang="en-GB" sz="4000" b="1" u="sng" dirty="0">
                <a:solidFill>
                  <a:srgbClr val="002060"/>
                </a:solidFill>
              </a:rPr>
              <a:t>22 Local Authorities </a:t>
            </a:r>
          </a:p>
        </p:txBody>
      </p:sp>
      <p:pic>
        <p:nvPicPr>
          <p:cNvPr id="1026" name="Picture 2" descr="Image result for map of wales local authoriti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5122912" cy="5590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714343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97446-8B96-F943-B540-05928BC87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US" sz="3600" dirty="0"/>
            </a:br>
            <a:r>
              <a:rPr lang="en-US" sz="3600" dirty="0"/>
              <a:t>Task-Have quick look at all the local authorities Wales and guess which local authorities are the most deprived </a:t>
            </a:r>
          </a:p>
        </p:txBody>
      </p:sp>
      <p:pic>
        <p:nvPicPr>
          <p:cNvPr id="5" name="Content Placeholder 4" descr="A qr code with black squares&#10;&#10;Description automatically generated">
            <a:extLst>
              <a:ext uri="{FF2B5EF4-FFF2-40B4-BE49-F238E27FC236}">
                <a16:creationId xmlns:a16="http://schemas.microsoft.com/office/drawing/2014/main" id="{D334B4DF-9A0F-85F4-79EB-24D04FF813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6600" y="2405743"/>
            <a:ext cx="3027188" cy="2974235"/>
          </a:xfrm>
        </p:spPr>
      </p:pic>
    </p:spTree>
    <p:extLst>
      <p:ext uri="{BB962C8B-B14F-4D97-AF65-F5344CB8AC3E}">
        <p14:creationId xmlns:p14="http://schemas.microsoft.com/office/powerpoint/2010/main" val="3527621209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133320"/>
            <a:ext cx="9144000" cy="472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2060"/>
                </a:solidFill>
              </a:rPr>
              <a:t>Welsh Index of Multiple Deprivation</a:t>
            </a:r>
          </a:p>
          <a:p>
            <a:endParaRPr lang="en-GB" dirty="0">
              <a:solidFill>
                <a:srgbClr val="00206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500" dirty="0">
                <a:solidFill>
                  <a:srgbClr val="002060"/>
                </a:solidFill>
              </a:rPr>
              <a:t>Measures a number of different aspects that determine the deprivation levels of small areas within Wales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2500" dirty="0">
              <a:solidFill>
                <a:srgbClr val="002060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altLang="en-US" sz="2500" dirty="0">
                <a:solidFill>
                  <a:srgbClr val="002060"/>
                </a:solidFill>
                <a:latin typeface="Arial" panose="020B0604020202020204" pitchFamily="34" charset="0"/>
              </a:rPr>
              <a:t> Lower Layer Super Output Areas (LSOAs) are the smallest geographical areas in England and Wales where population and a wide range of other datasets are collected.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US" altLang="en-US" sz="2500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altLang="en-US" sz="2500" dirty="0">
                <a:solidFill>
                  <a:srgbClr val="002060"/>
                </a:solidFill>
                <a:latin typeface="Arial" panose="020B0604020202020204" pitchFamily="34" charset="0"/>
              </a:rPr>
              <a:t>There are approx. 33,000 LSOAs in England and Wales with an average population size of 1,600.</a:t>
            </a:r>
            <a:endParaRPr lang="en-GB" sz="2500" dirty="0">
              <a:solidFill>
                <a:srgbClr val="002060"/>
              </a:solidFill>
            </a:endParaRPr>
          </a:p>
          <a:p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5" name="AutoShape 2" descr="https://chart.googleapis.com/chart?chs=125x125&amp;cht=qr&amp;chl=http%3A%2F%2Fwww.ukcrimestats.com%2FLSOA%2F&amp;choe=UTF-8"/>
          <p:cNvSpPr>
            <a:spLocks noChangeAspect="1" noChangeArrowheads="1"/>
          </p:cNvSpPr>
          <p:nvPr/>
        </p:nvSpPr>
        <p:spPr bwMode="auto">
          <a:xfrm>
            <a:off x="-4525963" y="-5238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154024" y="5295840"/>
            <a:ext cx="898997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hlinkClick r:id="rId2"/>
              </a:rPr>
              <a:t>http://wimd.wales.gov.uk/geography/cfa/W33000171?lang=en#&amp;min=0&amp;max=10&amp;domain=income</a:t>
            </a:r>
            <a:endParaRPr lang="en-GB" sz="1600" dirty="0"/>
          </a:p>
        </p:txBody>
      </p:sp>
      <p:sp>
        <p:nvSpPr>
          <p:cNvPr id="4" name="Rectangle 3"/>
          <p:cNvSpPr/>
          <p:nvPr/>
        </p:nvSpPr>
        <p:spPr>
          <a:xfrm>
            <a:off x="292842" y="4707433"/>
            <a:ext cx="7650749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500" b="1" dirty="0">
                <a:solidFill>
                  <a:srgbClr val="002060"/>
                </a:solidFill>
              </a:rPr>
              <a:t>Web address: http://wimd.wales.gov.uk/?lang=en</a:t>
            </a:r>
          </a:p>
        </p:txBody>
      </p:sp>
    </p:spTree>
    <p:extLst>
      <p:ext uri="{BB962C8B-B14F-4D97-AF65-F5344CB8AC3E}">
        <p14:creationId xmlns:p14="http://schemas.microsoft.com/office/powerpoint/2010/main" val="38905542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040" y="121920"/>
            <a:ext cx="8889919" cy="5456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687227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0"/>
            <a:ext cx="5472608" cy="6913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540341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7847" y="116632"/>
            <a:ext cx="8229600" cy="1143000"/>
          </a:xfrm>
        </p:spPr>
        <p:txBody>
          <a:bodyPr/>
          <a:lstStyle/>
          <a:p>
            <a:r>
              <a:rPr lang="en-GB" dirty="0"/>
              <a:t>Cardiff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7944" y="1916832"/>
            <a:ext cx="4791075" cy="34385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1412776"/>
            <a:ext cx="4696500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804301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r>
              <a:rPr lang="en-GB" dirty="0"/>
              <a:t>                Caerphilly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920" y="1628800"/>
            <a:ext cx="4958314" cy="36039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905196"/>
            <a:ext cx="2801421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211640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5614988"/>
            <a:ext cx="9144000" cy="124301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Task in Pairs: 30 mins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0075" y="985838"/>
            <a:ext cx="8229600" cy="4943475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Select a local authority area and review the available sport, physical activity and health data.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See if you can “drill down” into the data at a community ward/community level.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Are there any obvious patterns/trends/issues re. any specific population sub groups?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Do the patterns/findings correlate with the national picture? 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Try to identify appropriate interventions to tackle the health/social issues/needs you have identified. 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400" dirty="0"/>
          </a:p>
          <a:p>
            <a:pPr marL="0" indent="0" algn="ctr">
              <a:buNone/>
            </a:pPr>
            <a:r>
              <a:rPr lang="en-GB" sz="2600" b="1" dirty="0">
                <a:solidFill>
                  <a:srgbClr val="FF0000"/>
                </a:solidFill>
              </a:rPr>
              <a:t>MAKE NOTES SO YOU CAN FEEDBACK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706329878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ky, outdoor, person, road&#10;&#10;Description automatically generated">
            <a:extLst>
              <a:ext uri="{FF2B5EF4-FFF2-40B4-BE49-F238E27FC236}">
                <a16:creationId xmlns:a16="http://schemas.microsoft.com/office/drawing/2014/main" id="{B7AF4E6C-F1F1-5620-1E9A-7340FA6526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29" b="416"/>
          <a:stretch/>
        </p:blipFill>
        <p:spPr>
          <a:xfrm>
            <a:off x="3069348" y="1281519"/>
            <a:ext cx="6055820" cy="42949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1D7678-B065-217D-01C7-5E1747A0A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102" y="996383"/>
            <a:ext cx="2866642" cy="1424934"/>
          </a:xfrm>
        </p:spPr>
        <p:txBody>
          <a:bodyPr>
            <a:normAutofit fontScale="90000"/>
          </a:bodyPr>
          <a:lstStyle/>
          <a:p>
            <a:r>
              <a:rPr lang="en-US" sz="3000" dirty="0"/>
              <a:t>A1 Assignment- 50% of your grade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F27FE-EF94-D5C8-147A-C8B96B369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779" y="2919835"/>
            <a:ext cx="2866642" cy="2807072"/>
          </a:xfrm>
        </p:spPr>
        <p:txBody>
          <a:bodyPr vert="horz" lIns="68580" tIns="34290" rIns="68580" bIns="34290" rtlCol="0" anchor="t">
            <a:normAutofit fontScale="92500"/>
          </a:bodyPr>
          <a:lstStyle/>
          <a:p>
            <a:pPr marL="0" indent="0" fontAlgn="base">
              <a:buNone/>
            </a:pPr>
            <a:r>
              <a:rPr lang="en-GB" sz="1900" b="1" dirty="0">
                <a:solidFill>
                  <a:srgbClr val="000000"/>
                </a:solidFill>
                <a:latin typeface="ArialMT"/>
              </a:rPr>
              <a:t>Part 1:</a:t>
            </a:r>
            <a:r>
              <a:rPr lang="en-GB" sz="1900" dirty="0">
                <a:solidFill>
                  <a:srgbClr val="000000"/>
                </a:solidFill>
                <a:latin typeface="ArialMT"/>
              </a:rPr>
              <a:t> </a:t>
            </a:r>
            <a:endParaRPr lang="en-GB" sz="19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marL="0" indent="0" fontAlgn="base">
              <a:buNone/>
            </a:pPr>
            <a:endParaRPr lang="en-GB" sz="105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marL="0" indent="0" algn="just" fontAlgn="base">
              <a:buNone/>
            </a:pPr>
            <a:r>
              <a:rPr lang="en-GB" sz="1350" dirty="0">
                <a:solidFill>
                  <a:srgbClr val="000000"/>
                </a:solidFill>
                <a:latin typeface="ArialMT"/>
              </a:rPr>
              <a:t>Highlight one activity intervention project and conduct an academic discussion introducing the project / programme, explaining its aims and objectives. Conduct further research to identify if it has been successful and provide recommendations based on this evidence: </a:t>
            </a:r>
            <a:r>
              <a:rPr lang="en-GB" sz="1350" b="1" dirty="0">
                <a:solidFill>
                  <a:srgbClr val="000000"/>
                </a:solidFill>
                <a:latin typeface="ArialMT"/>
              </a:rPr>
              <a:t>(Approximately 1200 words)</a:t>
            </a:r>
            <a:endParaRPr lang="en-GB" sz="1350" dirty="0">
              <a:solidFill>
                <a:srgbClr val="000000"/>
              </a:solidFill>
              <a:latin typeface="ArialMT"/>
            </a:endParaRPr>
          </a:p>
          <a:p>
            <a:pPr marL="0" indent="0" algn="just" fontAlgn="base">
              <a:buNone/>
            </a:pPr>
            <a:r>
              <a:rPr lang="en-GB" sz="1350" b="1" dirty="0">
                <a:solidFill>
                  <a:srgbClr val="000000"/>
                </a:solidFill>
                <a:latin typeface="ArialMT"/>
              </a:rPr>
              <a:t>Weighting = 60%</a:t>
            </a:r>
            <a:r>
              <a:rPr lang="en-GB" sz="1350" dirty="0">
                <a:solidFill>
                  <a:srgbClr val="000000"/>
                </a:solidFill>
                <a:latin typeface="ArialMT"/>
              </a:rPr>
              <a:t> </a:t>
            </a:r>
          </a:p>
          <a:p>
            <a:pPr marL="0" indent="0" algn="just">
              <a:buNone/>
            </a:pPr>
            <a:r>
              <a:rPr lang="en-GB" sz="1500" b="1" dirty="0">
                <a:solidFill>
                  <a:srgbClr val="000000"/>
                </a:solidFill>
                <a:ea typeface="+mn-lt"/>
                <a:cs typeface="+mn-lt"/>
              </a:rPr>
              <a:t>Submission- 22nd November (23:59)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897961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233F8D9C-3940-F379-B399-2E6AF16A4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C9C82-16A4-9C93-C8FD-C60AE5F917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/>
          </a:bodyPr>
          <a:lstStyle/>
          <a:p>
            <a:pPr marL="0" indent="0" fontAlgn="base">
              <a:lnSpc>
                <a:spcPct val="90000"/>
              </a:lnSpc>
              <a:buNone/>
            </a:pPr>
            <a:r>
              <a:rPr lang="en-GB" sz="2000" b="1" dirty="0"/>
              <a:t>Part 2:</a:t>
            </a:r>
            <a:r>
              <a:rPr lang="en-GB" sz="2000" dirty="0"/>
              <a:t> </a:t>
            </a:r>
          </a:p>
          <a:p>
            <a:pPr marL="0" indent="0" fontAlgn="base">
              <a:lnSpc>
                <a:spcPct val="90000"/>
              </a:lnSpc>
              <a:buNone/>
            </a:pPr>
            <a:endParaRPr lang="en-GB" sz="2000" dirty="0"/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2000" dirty="0"/>
              <a:t>The government had a series of priorities linking to the </a:t>
            </a:r>
            <a:r>
              <a:rPr lang="en-GB" sz="2000" dirty="0" err="1"/>
              <a:t>the</a:t>
            </a:r>
            <a:r>
              <a:rPr lang="en-GB" sz="2000" dirty="0"/>
              <a:t> health and well-being of the population. Analyse the different forms of exercise that have been proven to support positive mental and physical well-being. Link the sports back to government priorities and evidence how they could impact the health and well-being of the nation. </a:t>
            </a:r>
            <a:r>
              <a:rPr lang="en-GB" sz="2000" b="1" dirty="0"/>
              <a:t>(Approximately 800 words)</a:t>
            </a:r>
            <a:r>
              <a:rPr lang="en-GB" sz="2000" dirty="0"/>
              <a:t> </a:t>
            </a:r>
          </a:p>
          <a:p>
            <a:pPr marL="0" indent="0" fontAlgn="base">
              <a:lnSpc>
                <a:spcPct val="90000"/>
              </a:lnSpc>
              <a:buNone/>
            </a:pPr>
            <a:endParaRPr lang="en-GB" sz="2000" dirty="0"/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2000" b="1" dirty="0"/>
              <a:t>Weighting = 40%</a:t>
            </a:r>
            <a:r>
              <a:rPr lang="en-GB" sz="2000" dirty="0"/>
              <a:t> 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/>
              <a:t>Submission- 22nd November (23:59)</a:t>
            </a:r>
          </a:p>
          <a:p>
            <a:pPr>
              <a:lnSpc>
                <a:spcPct val="90000"/>
              </a:lnSpc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35096875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24627-305C-9993-F108-857ECB278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Marking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68284-E269-FE1A-469D-CFEED9912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Review the past papers</a:t>
            </a:r>
          </a:p>
          <a:p>
            <a:r>
              <a:rPr lang="en-GB" dirty="0"/>
              <a:t>Give them a grade based on the content and layout</a:t>
            </a:r>
          </a:p>
          <a:p>
            <a:r>
              <a:rPr lang="en-GB" dirty="0"/>
              <a:t>What are the positives? What areas could improve?</a:t>
            </a:r>
          </a:p>
          <a:p>
            <a:r>
              <a:rPr lang="en-GB" dirty="0"/>
              <a:t>View feedback</a:t>
            </a:r>
          </a:p>
        </p:txBody>
      </p:sp>
    </p:spTree>
    <p:extLst>
      <p:ext uri="{BB962C8B-B14F-4D97-AF65-F5344CB8AC3E}">
        <p14:creationId xmlns:p14="http://schemas.microsoft.com/office/powerpoint/2010/main" val="1264148250"/>
      </p:ext>
    </p:extLst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626" y="1576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Any questions?</a:t>
            </a:r>
            <a:br>
              <a:rPr lang="en-GB" b="1" dirty="0">
                <a:solidFill>
                  <a:srgbClr val="002060"/>
                </a:solidFill>
              </a:rPr>
            </a:br>
            <a:br>
              <a:rPr lang="en-GB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14 days until assignment hand in</a:t>
            </a:r>
            <a:br>
              <a:rPr lang="en-GB" b="1" dirty="0">
                <a:solidFill>
                  <a:srgbClr val="002060"/>
                </a:solidFill>
              </a:rPr>
            </a:br>
            <a:br>
              <a:rPr lang="en-GB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Thanks for listening</a:t>
            </a:r>
          </a:p>
        </p:txBody>
      </p:sp>
    </p:spTree>
    <p:extLst>
      <p:ext uri="{BB962C8B-B14F-4D97-AF65-F5344CB8AC3E}">
        <p14:creationId xmlns:p14="http://schemas.microsoft.com/office/powerpoint/2010/main" val="4220261083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1_Theme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dcmitype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622</Words>
  <Application>Microsoft Office PowerPoint</Application>
  <PresentationFormat>On-screen Show (4:3)</PresentationFormat>
  <Paragraphs>71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ArialMT</vt:lpstr>
      <vt:lpstr>Myriad Pro</vt:lpstr>
      <vt:lpstr>Arial</vt:lpstr>
      <vt:lpstr>Calibri</vt:lpstr>
      <vt:lpstr>Segoe UI</vt:lpstr>
      <vt:lpstr>Wingdings</vt:lpstr>
      <vt:lpstr>20140311PresentationUWTSDTemplate</vt:lpstr>
      <vt:lpstr>Theme1</vt:lpstr>
      <vt:lpstr>1_Theme1</vt:lpstr>
      <vt:lpstr> Sport Physical Activity Health And Society </vt:lpstr>
      <vt:lpstr>Content </vt:lpstr>
      <vt:lpstr>Task-</vt:lpstr>
      <vt:lpstr>PowerPoint Presentation</vt:lpstr>
      <vt:lpstr>PowerPoint Presentation</vt:lpstr>
      <vt:lpstr>PowerPoint Presentation</vt:lpstr>
      <vt:lpstr>Wales   22 Local Authorities </vt:lpstr>
      <vt:lpstr> Task-Have quick look at all the local authorities Wales and guess which local authorities are the most deprived </vt:lpstr>
      <vt:lpstr>PowerPoint Presentation</vt:lpstr>
      <vt:lpstr>PowerPoint Presentation</vt:lpstr>
      <vt:lpstr>PowerPoint Presentation</vt:lpstr>
      <vt:lpstr>Cardiff </vt:lpstr>
      <vt:lpstr>                Caerphilly </vt:lpstr>
      <vt:lpstr>Task in Pairs: 30 mins</vt:lpstr>
      <vt:lpstr>A1 Assignment- 50% of your grade</vt:lpstr>
      <vt:lpstr>Assignment</vt:lpstr>
      <vt:lpstr>Marking Task</vt:lpstr>
      <vt:lpstr>Any questions?  14 days until assignment hand in  Thanks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Partneriaeth Dysgu Proffesiynol  Professional Learning Partnership</dc:title>
  <dc:creator>Matthew James</dc:creator>
  <cp:lastModifiedBy>Mark Napieralla</cp:lastModifiedBy>
  <cp:revision>321</cp:revision>
  <cp:lastPrinted>2019-10-25T08:42:42Z</cp:lastPrinted>
  <dcterms:modified xsi:type="dcterms:W3CDTF">2024-11-07T21:16:47Z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