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8"/>
  </p:handoutMasterIdLst>
  <p:sldIdLst>
    <p:sldId id="256" r:id="rId2"/>
    <p:sldId id="273" r:id="rId3"/>
    <p:sldId id="274" r:id="rId4"/>
    <p:sldId id="257" r:id="rId5"/>
    <p:sldId id="259" r:id="rId6"/>
    <p:sldId id="260" r:id="rId7"/>
    <p:sldId id="279" r:id="rId8"/>
    <p:sldId id="280" r:id="rId9"/>
    <p:sldId id="261" r:id="rId10"/>
    <p:sldId id="282" r:id="rId11"/>
    <p:sldId id="283" r:id="rId12"/>
    <p:sldId id="284" r:id="rId13"/>
    <p:sldId id="258" r:id="rId14"/>
    <p:sldId id="281" r:id="rId15"/>
    <p:sldId id="286" r:id="rId16"/>
    <p:sldId id="287" r:id="rId17"/>
    <p:sldId id="285" r:id="rId18"/>
    <p:sldId id="288" r:id="rId19"/>
    <p:sldId id="278" r:id="rId20"/>
    <p:sldId id="263" r:id="rId21"/>
    <p:sldId id="264" r:id="rId22"/>
    <p:sldId id="290" r:id="rId23"/>
    <p:sldId id="289" r:id="rId24"/>
    <p:sldId id="293" r:id="rId25"/>
    <p:sldId id="292" r:id="rId26"/>
    <p:sldId id="270" r:id="rId27"/>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286" autoAdjust="0"/>
    <p:restoredTop sz="90546" autoAdjust="0"/>
  </p:normalViewPr>
  <p:slideViewPr>
    <p:cSldViewPr snapToGrid="0">
      <p:cViewPr varScale="1">
        <p:scale>
          <a:sx n="88" d="100"/>
          <a:sy n="88" d="100"/>
        </p:scale>
        <p:origin x="66"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929393D2-688E-40B7-BB55-DA428BC70C0C}" type="datetimeFigureOut">
              <a:rPr lang="en-US" smtClean="0"/>
              <a:t>1/22/2018</a:t>
            </a:fld>
            <a:endParaRPr lang="en-US"/>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2C1B7E99-CB3B-43E1-927B-91809EA42BE9}" type="slidenum">
              <a:rPr lang="en-US" smtClean="0"/>
              <a:t>‹#›</a:t>
            </a:fld>
            <a:endParaRPr lang="en-US"/>
          </a:p>
        </p:txBody>
      </p:sp>
    </p:spTree>
    <p:extLst>
      <p:ext uri="{BB962C8B-B14F-4D97-AF65-F5344CB8AC3E}">
        <p14:creationId xmlns:p14="http://schemas.microsoft.com/office/powerpoint/2010/main" val="6172733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7AD4D26-1259-4E5A-AD96-3CBEE57E17F5}" type="datetimeFigureOut">
              <a:rPr lang="en-US" smtClean="0"/>
              <a:t>1/22/2018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A8489E-ADEF-4E55-9690-575CBCB794C7}" type="slidenum">
              <a:rPr lang="en-US" smtClean="0"/>
              <a:t>‹#›</a:t>
            </a:fld>
            <a:endParaRPr lang="en-US"/>
          </a:p>
        </p:txBody>
      </p:sp>
    </p:spTree>
    <p:extLst>
      <p:ext uri="{BB962C8B-B14F-4D97-AF65-F5344CB8AC3E}">
        <p14:creationId xmlns:p14="http://schemas.microsoft.com/office/powerpoint/2010/main" val="6438721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7AD4D26-1259-4E5A-AD96-3CBEE57E17F5}" type="datetimeFigureOut">
              <a:rPr lang="en-US" smtClean="0"/>
              <a:t>1/22/2018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A8489E-ADEF-4E55-9690-575CBCB794C7}" type="slidenum">
              <a:rPr lang="en-US" smtClean="0"/>
              <a:t>‹#›</a:t>
            </a:fld>
            <a:endParaRPr lang="en-US"/>
          </a:p>
        </p:txBody>
      </p:sp>
    </p:spTree>
    <p:extLst>
      <p:ext uri="{BB962C8B-B14F-4D97-AF65-F5344CB8AC3E}">
        <p14:creationId xmlns:p14="http://schemas.microsoft.com/office/powerpoint/2010/main" val="42170823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7AD4D26-1259-4E5A-AD96-3CBEE57E17F5}" type="datetimeFigureOut">
              <a:rPr lang="en-US" smtClean="0"/>
              <a:t>1/22/2018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A8489E-ADEF-4E55-9690-575CBCB794C7}" type="slidenum">
              <a:rPr lang="en-US" smtClean="0"/>
              <a:t>‹#›</a:t>
            </a:fld>
            <a:endParaRPr lang="en-US"/>
          </a:p>
        </p:txBody>
      </p:sp>
    </p:spTree>
    <p:extLst>
      <p:ext uri="{BB962C8B-B14F-4D97-AF65-F5344CB8AC3E}">
        <p14:creationId xmlns:p14="http://schemas.microsoft.com/office/powerpoint/2010/main" val="2515844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7AD4D26-1259-4E5A-AD96-3CBEE57E17F5}" type="datetimeFigureOut">
              <a:rPr lang="en-US" smtClean="0"/>
              <a:t>1/22/2018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A8489E-ADEF-4E55-9690-575CBCB794C7}" type="slidenum">
              <a:rPr lang="en-US" smtClean="0"/>
              <a:t>‹#›</a:t>
            </a:fld>
            <a:endParaRPr lang="en-US"/>
          </a:p>
        </p:txBody>
      </p:sp>
    </p:spTree>
    <p:extLst>
      <p:ext uri="{BB962C8B-B14F-4D97-AF65-F5344CB8AC3E}">
        <p14:creationId xmlns:p14="http://schemas.microsoft.com/office/powerpoint/2010/main" val="19159129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7AD4D26-1259-4E5A-AD96-3CBEE57E17F5}" type="datetimeFigureOut">
              <a:rPr lang="en-US" smtClean="0"/>
              <a:t>1/22/2018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DA8489E-ADEF-4E55-9690-575CBCB794C7}" type="slidenum">
              <a:rPr lang="en-US" smtClean="0"/>
              <a:t>‹#›</a:t>
            </a:fld>
            <a:endParaRPr lang="en-US"/>
          </a:p>
        </p:txBody>
      </p:sp>
    </p:spTree>
    <p:extLst>
      <p:ext uri="{BB962C8B-B14F-4D97-AF65-F5344CB8AC3E}">
        <p14:creationId xmlns:p14="http://schemas.microsoft.com/office/powerpoint/2010/main" val="16057851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7AD4D26-1259-4E5A-AD96-3CBEE57E17F5}" type="datetimeFigureOut">
              <a:rPr lang="en-US" smtClean="0"/>
              <a:t>1/22/2018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DA8489E-ADEF-4E55-9690-575CBCB794C7}" type="slidenum">
              <a:rPr lang="en-US" smtClean="0"/>
              <a:t>‹#›</a:t>
            </a:fld>
            <a:endParaRPr lang="en-US"/>
          </a:p>
        </p:txBody>
      </p:sp>
    </p:spTree>
    <p:extLst>
      <p:ext uri="{BB962C8B-B14F-4D97-AF65-F5344CB8AC3E}">
        <p14:creationId xmlns:p14="http://schemas.microsoft.com/office/powerpoint/2010/main" val="30480753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AD4D26-1259-4E5A-AD96-3CBEE57E17F5}" type="datetimeFigureOut">
              <a:rPr lang="en-US" smtClean="0"/>
              <a:t>1/22/2018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DA8489E-ADEF-4E55-9690-575CBCB794C7}" type="slidenum">
              <a:rPr lang="en-US" smtClean="0"/>
              <a:t>‹#›</a:t>
            </a:fld>
            <a:endParaRPr lang="en-US"/>
          </a:p>
        </p:txBody>
      </p:sp>
    </p:spTree>
    <p:extLst>
      <p:ext uri="{BB962C8B-B14F-4D97-AF65-F5344CB8AC3E}">
        <p14:creationId xmlns:p14="http://schemas.microsoft.com/office/powerpoint/2010/main" val="36808642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7AD4D26-1259-4E5A-AD96-3CBEE57E17F5}" type="datetimeFigureOut">
              <a:rPr lang="en-US" smtClean="0"/>
              <a:t>1/22/2018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A8489E-ADEF-4E55-9690-575CBCB794C7}" type="slidenum">
              <a:rPr lang="en-US" smtClean="0"/>
              <a:t>‹#›</a:t>
            </a:fld>
            <a:endParaRPr lang="en-US"/>
          </a:p>
        </p:txBody>
      </p:sp>
    </p:spTree>
    <p:extLst>
      <p:ext uri="{BB962C8B-B14F-4D97-AF65-F5344CB8AC3E}">
        <p14:creationId xmlns:p14="http://schemas.microsoft.com/office/powerpoint/2010/main" val="2158398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7AD4D26-1259-4E5A-AD96-3CBEE57E17F5}" type="datetimeFigureOut">
              <a:rPr lang="en-US" smtClean="0"/>
              <a:t>1/22/2018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A8489E-ADEF-4E55-9690-575CBCB794C7}" type="slidenum">
              <a:rPr lang="en-US" smtClean="0"/>
              <a:t>‹#›</a:t>
            </a:fld>
            <a:endParaRPr lang="en-US"/>
          </a:p>
        </p:txBody>
      </p:sp>
    </p:spTree>
    <p:extLst>
      <p:ext uri="{BB962C8B-B14F-4D97-AF65-F5344CB8AC3E}">
        <p14:creationId xmlns:p14="http://schemas.microsoft.com/office/powerpoint/2010/main" val="32676738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7AD4D26-1259-4E5A-AD96-3CBEE57E17F5}" type="datetimeFigureOut">
              <a:rPr lang="en-US" smtClean="0"/>
              <a:t>1/22/2018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A8489E-ADEF-4E55-9690-575CBCB794C7}" type="slidenum">
              <a:rPr lang="en-US" smtClean="0"/>
              <a:t>‹#›</a:t>
            </a:fld>
            <a:endParaRPr lang="en-US"/>
          </a:p>
        </p:txBody>
      </p:sp>
    </p:spTree>
    <p:extLst>
      <p:ext uri="{BB962C8B-B14F-4D97-AF65-F5344CB8AC3E}">
        <p14:creationId xmlns:p14="http://schemas.microsoft.com/office/powerpoint/2010/main" val="591565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7AD4D26-1259-4E5A-AD96-3CBEE57E17F5}" type="datetimeFigureOut">
              <a:rPr lang="en-US" smtClean="0"/>
              <a:t>1/22/2018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A8489E-ADEF-4E55-9690-575CBCB794C7}" type="slidenum">
              <a:rPr lang="en-US" smtClean="0"/>
              <a:t>‹#›</a:t>
            </a:fld>
            <a:endParaRPr lang="en-US"/>
          </a:p>
        </p:txBody>
      </p:sp>
    </p:spTree>
    <p:extLst>
      <p:ext uri="{BB962C8B-B14F-4D97-AF65-F5344CB8AC3E}">
        <p14:creationId xmlns:p14="http://schemas.microsoft.com/office/powerpoint/2010/main" val="2864251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AD4D26-1259-4E5A-AD96-3CBEE57E17F5}" type="datetimeFigureOut">
              <a:rPr lang="en-US" smtClean="0"/>
              <a:t>1/22/2018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A8489E-ADEF-4E55-9690-575CBCB794C7}" type="slidenum">
              <a:rPr lang="en-US" smtClean="0"/>
              <a:t>‹#›</a:t>
            </a:fld>
            <a:endParaRPr lang="en-US"/>
          </a:p>
        </p:txBody>
      </p:sp>
    </p:spTree>
    <p:extLst>
      <p:ext uri="{BB962C8B-B14F-4D97-AF65-F5344CB8AC3E}">
        <p14:creationId xmlns:p14="http://schemas.microsoft.com/office/powerpoint/2010/main" val="21404868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slideLayout" Target="../slideLayouts/slideLayout2.xml"/><Relationship Id="rId4" Type="http://schemas.openxmlformats.org/officeDocument/2006/relationships/image" Target="../media/image17.emf"/></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www.deadseascrolls.org.il/explore-the-archive/manuscript/4Q265-1?locale=en_US"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www.deadseascrolls.org.il/explore-the-archive/manuscript/4Q274-1?locale=en_US"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An Introduction to the Dead Sea Scrolls</a:t>
            </a:r>
          </a:p>
        </p:txBody>
      </p:sp>
      <p:sp>
        <p:nvSpPr>
          <p:cNvPr id="3" name="Subtitle 2"/>
          <p:cNvSpPr>
            <a:spLocks noGrp="1"/>
          </p:cNvSpPr>
          <p:nvPr>
            <p:ph type="subTitle" idx="1"/>
          </p:nvPr>
        </p:nvSpPr>
        <p:spPr/>
        <p:txBody>
          <a:bodyPr>
            <a:normAutofit lnSpcReduction="10000"/>
          </a:bodyPr>
          <a:lstStyle/>
          <a:p>
            <a:r>
              <a:rPr lang="en-US" dirty="0"/>
              <a:t>Judaism: Texts and Traditions </a:t>
            </a:r>
          </a:p>
          <a:p>
            <a:r>
              <a:rPr lang="en-US" dirty="0"/>
              <a:t>Week 6 </a:t>
            </a:r>
          </a:p>
          <a:p>
            <a:r>
              <a:rPr lang="en-US" dirty="0" err="1"/>
              <a:t>Dr</a:t>
            </a:r>
            <a:r>
              <a:rPr lang="en-US" dirty="0"/>
              <a:t> Jessica Keady </a:t>
            </a:r>
          </a:p>
          <a:p>
            <a:r>
              <a:rPr lang="en-US" dirty="0"/>
              <a:t>j.keady@uwtsd.ac.uk</a:t>
            </a:r>
          </a:p>
        </p:txBody>
      </p:sp>
    </p:spTree>
    <p:extLst>
      <p:ext uri="{BB962C8B-B14F-4D97-AF65-F5344CB8AC3E}">
        <p14:creationId xmlns:p14="http://schemas.microsoft.com/office/powerpoint/2010/main" val="38095886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Text of the Hebrew Bible</a:t>
            </a:r>
            <a:endParaRPr lang="en-US" dirty="0"/>
          </a:p>
        </p:txBody>
      </p:sp>
      <p:pic>
        <p:nvPicPr>
          <p:cNvPr id="4" name="Content Placeholder 3"/>
          <p:cNvPicPr>
            <a:picLocks noGrp="1" noChangeAspect="1"/>
          </p:cNvPicPr>
          <p:nvPr>
            <p:ph idx="1"/>
          </p:nvPr>
        </p:nvPicPr>
        <p:blipFill>
          <a:blip r:embed="rId2"/>
          <a:stretch>
            <a:fillRect/>
          </a:stretch>
        </p:blipFill>
        <p:spPr>
          <a:xfrm>
            <a:off x="7949901" y="3763603"/>
            <a:ext cx="4092986" cy="2884114"/>
          </a:xfrm>
          <a:prstGeom prst="rect">
            <a:avLst/>
          </a:prstGeom>
        </p:spPr>
      </p:pic>
      <p:sp>
        <p:nvSpPr>
          <p:cNvPr id="5" name="TextBox 4"/>
          <p:cNvSpPr txBox="1"/>
          <p:nvPr/>
        </p:nvSpPr>
        <p:spPr>
          <a:xfrm>
            <a:off x="1141023" y="2784197"/>
            <a:ext cx="6263612" cy="3785652"/>
          </a:xfrm>
          <a:prstGeom prst="rect">
            <a:avLst/>
          </a:prstGeom>
          <a:noFill/>
        </p:spPr>
        <p:txBody>
          <a:bodyPr wrap="square" rtlCol="0">
            <a:spAutoFit/>
          </a:bodyPr>
          <a:lstStyle/>
          <a:p>
            <a:r>
              <a:rPr lang="en-US" sz="2400" dirty="0"/>
              <a:t>The Books of the Hebrew Bible date from (very roughly):</a:t>
            </a:r>
          </a:p>
          <a:p>
            <a:endParaRPr lang="en-US" sz="2400" dirty="0"/>
          </a:p>
          <a:p>
            <a:pPr marL="285750" indent="-285750">
              <a:buFont typeface="Wingdings" panose="05000000000000000000" pitchFamily="2" charset="2"/>
              <a:buChar char="§"/>
            </a:pPr>
            <a:r>
              <a:rPr lang="en-US" sz="2400" dirty="0"/>
              <a:t>1,000 BCE – 164 BCE</a:t>
            </a:r>
          </a:p>
          <a:p>
            <a:pPr marL="285750" indent="-285750">
              <a:buFont typeface="Wingdings" panose="05000000000000000000" pitchFamily="2" charset="2"/>
              <a:buChar char="§"/>
            </a:pPr>
            <a:r>
              <a:rPr lang="en-US" sz="2400" dirty="0"/>
              <a:t>They therefore span nearly 1,000 years</a:t>
            </a:r>
          </a:p>
          <a:p>
            <a:pPr marL="285750" indent="-285750">
              <a:buFont typeface="Wingdings" panose="05000000000000000000" pitchFamily="2" charset="2"/>
              <a:buChar char="§"/>
            </a:pPr>
            <a:r>
              <a:rPr lang="en-US" sz="2400" dirty="0"/>
              <a:t>Multiple dates, multiple authors, and multiple contexts </a:t>
            </a:r>
          </a:p>
          <a:p>
            <a:pPr marL="285750" indent="-285750">
              <a:buFont typeface="Wingdings" panose="05000000000000000000" pitchFamily="2" charset="2"/>
              <a:buChar char="§"/>
            </a:pPr>
            <a:endParaRPr lang="en-US" sz="2400" dirty="0"/>
          </a:p>
          <a:p>
            <a:r>
              <a:rPr lang="en-US" sz="2400" dirty="0"/>
              <a:t>There are no original manuscripts, only later copies and translations</a:t>
            </a:r>
          </a:p>
        </p:txBody>
      </p:sp>
      <p:pic>
        <p:nvPicPr>
          <p:cNvPr id="6" name="Picture 5"/>
          <p:cNvPicPr>
            <a:picLocks noChangeAspect="1"/>
          </p:cNvPicPr>
          <p:nvPr/>
        </p:nvPicPr>
        <p:blipFill>
          <a:blip r:embed="rId3"/>
          <a:stretch>
            <a:fillRect/>
          </a:stretch>
        </p:blipFill>
        <p:spPr>
          <a:xfrm>
            <a:off x="7919172" y="849854"/>
            <a:ext cx="4123715" cy="2340452"/>
          </a:xfrm>
          <a:prstGeom prst="rect">
            <a:avLst/>
          </a:prstGeom>
        </p:spPr>
      </p:pic>
    </p:spTree>
    <p:extLst>
      <p:ext uri="{BB962C8B-B14F-4D97-AF65-F5344CB8AC3E}">
        <p14:creationId xmlns:p14="http://schemas.microsoft.com/office/powerpoint/2010/main" val="1037326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723" y="124106"/>
            <a:ext cx="10515600" cy="1325563"/>
          </a:xfrm>
        </p:spPr>
        <p:txBody>
          <a:bodyPr/>
          <a:lstStyle/>
          <a:p>
            <a:r>
              <a:rPr lang="en-GB" dirty="0"/>
              <a:t>The Text of the Hebrew Bible</a:t>
            </a:r>
            <a:endParaRPr lang="en-US" dirty="0"/>
          </a:p>
        </p:txBody>
      </p:sp>
      <p:pic>
        <p:nvPicPr>
          <p:cNvPr id="4" name="Content Placeholder 3"/>
          <p:cNvPicPr>
            <a:picLocks noGrp="1" noChangeAspect="1"/>
          </p:cNvPicPr>
          <p:nvPr>
            <p:ph idx="1"/>
          </p:nvPr>
        </p:nvPicPr>
        <p:blipFill>
          <a:blip r:embed="rId2"/>
          <a:stretch>
            <a:fillRect/>
          </a:stretch>
        </p:blipFill>
        <p:spPr>
          <a:xfrm>
            <a:off x="8733636" y="786887"/>
            <a:ext cx="3458364" cy="3436321"/>
          </a:xfrm>
          <a:prstGeom prst="rect">
            <a:avLst/>
          </a:prstGeom>
        </p:spPr>
      </p:pic>
      <p:pic>
        <p:nvPicPr>
          <p:cNvPr id="5" name="Picture 4"/>
          <p:cNvPicPr>
            <a:picLocks noChangeAspect="1"/>
          </p:cNvPicPr>
          <p:nvPr/>
        </p:nvPicPr>
        <p:blipFill>
          <a:blip r:embed="rId3"/>
          <a:stretch>
            <a:fillRect/>
          </a:stretch>
        </p:blipFill>
        <p:spPr>
          <a:xfrm>
            <a:off x="146723" y="3705215"/>
            <a:ext cx="2775586" cy="3002354"/>
          </a:xfrm>
          <a:prstGeom prst="rect">
            <a:avLst/>
          </a:prstGeom>
        </p:spPr>
      </p:pic>
      <p:sp>
        <p:nvSpPr>
          <p:cNvPr id="3" name="TextBox 2">
            <a:extLst>
              <a:ext uri="{FF2B5EF4-FFF2-40B4-BE49-F238E27FC236}">
                <a16:creationId xmlns:a16="http://schemas.microsoft.com/office/drawing/2014/main" xmlns="" id="{45D4811F-51BA-4534-B856-158230B249A9}"/>
              </a:ext>
            </a:extLst>
          </p:cNvPr>
          <p:cNvSpPr txBox="1"/>
          <p:nvPr/>
        </p:nvSpPr>
        <p:spPr>
          <a:xfrm>
            <a:off x="-304440" y="1366885"/>
            <a:ext cx="9002598" cy="4801314"/>
          </a:xfrm>
          <a:prstGeom prst="rect">
            <a:avLst/>
          </a:prstGeom>
          <a:noFill/>
        </p:spPr>
        <p:txBody>
          <a:bodyPr wrap="square" rtlCol="0">
            <a:spAutoFit/>
          </a:bodyPr>
          <a:lstStyle/>
          <a:p>
            <a:pPr algn="r"/>
            <a:r>
              <a:rPr lang="en-GB" sz="2200" dirty="0"/>
              <a:t>  Before 1947, there were two main sources for the text of the Hebrew Bible:</a:t>
            </a:r>
          </a:p>
          <a:p>
            <a:pPr algn="r"/>
            <a:endParaRPr lang="en-GB" sz="2200" dirty="0"/>
          </a:p>
          <a:p>
            <a:pPr algn="r"/>
            <a:endParaRPr lang="en-GB" sz="2200" dirty="0"/>
          </a:p>
          <a:p>
            <a:pPr algn="r"/>
            <a:r>
              <a:rPr lang="en-GB" sz="2200" dirty="0"/>
              <a:t>(1) The Masoretic Text (MT)</a:t>
            </a:r>
          </a:p>
          <a:p>
            <a:pPr marL="285750" indent="-285750" algn="r">
              <a:buFont typeface="Arial" panose="020B0604020202020204" pitchFamily="34" charset="0"/>
              <a:buChar char="•"/>
            </a:pPr>
            <a:r>
              <a:rPr lang="en-GB" sz="2200" dirty="0"/>
              <a:t>Language - Hebrew</a:t>
            </a:r>
          </a:p>
          <a:p>
            <a:pPr marL="285750" indent="-285750" algn="r">
              <a:buFont typeface="Arial" panose="020B0604020202020204" pitchFamily="34" charset="0"/>
              <a:buChar char="•"/>
            </a:pPr>
            <a:r>
              <a:rPr lang="en-GB" sz="2200" dirty="0"/>
              <a:t>Earliest surviving text: 10</a:t>
            </a:r>
            <a:r>
              <a:rPr lang="en-GB" sz="2200" baseline="30000" dirty="0"/>
              <a:t>th</a:t>
            </a:r>
            <a:r>
              <a:rPr lang="en-GB" sz="2200" dirty="0"/>
              <a:t> and 11</a:t>
            </a:r>
            <a:r>
              <a:rPr lang="en-GB" sz="2200" baseline="30000" dirty="0"/>
              <a:t>th</a:t>
            </a:r>
            <a:r>
              <a:rPr lang="en-GB" sz="2200" dirty="0"/>
              <a:t> centuries CE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lvl="6"/>
            <a:r>
              <a:rPr lang="en-GB" sz="2200" dirty="0"/>
              <a:t>       (2) The Septuagint (LXX)</a:t>
            </a:r>
          </a:p>
          <a:p>
            <a:pPr marL="3486150" lvl="7" indent="-285750">
              <a:buFont typeface="Arial" panose="020B0604020202020204" pitchFamily="34" charset="0"/>
              <a:buChar char="•"/>
            </a:pPr>
            <a:r>
              <a:rPr lang="en-GB" sz="2200" dirty="0"/>
              <a:t> Language – Greek </a:t>
            </a:r>
          </a:p>
          <a:p>
            <a:pPr marL="3486150" lvl="7" indent="-285750">
              <a:buFont typeface="Arial" panose="020B0604020202020204" pitchFamily="34" charset="0"/>
              <a:buChar char="•"/>
            </a:pPr>
            <a:r>
              <a:rPr lang="en-GB" sz="2200" dirty="0"/>
              <a:t> Earliest surviving text: 4</a:t>
            </a:r>
            <a:r>
              <a:rPr lang="en-GB" sz="2200" baseline="30000" dirty="0"/>
              <a:t>th</a:t>
            </a:r>
            <a:r>
              <a:rPr lang="en-GB" sz="2200" dirty="0"/>
              <a:t> and 5</a:t>
            </a:r>
            <a:r>
              <a:rPr lang="en-GB" sz="2200" baseline="30000" dirty="0"/>
              <a:t>th</a:t>
            </a:r>
            <a:r>
              <a:rPr lang="en-GB" sz="2200" dirty="0"/>
              <a:t> centuries CE</a:t>
            </a:r>
          </a:p>
        </p:txBody>
      </p:sp>
    </p:spTree>
    <p:extLst>
      <p:ext uri="{BB962C8B-B14F-4D97-AF65-F5344CB8AC3E}">
        <p14:creationId xmlns:p14="http://schemas.microsoft.com/office/powerpoint/2010/main" val="25861891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91737" y="78658"/>
            <a:ext cx="10515600" cy="1325563"/>
          </a:xfrm>
        </p:spPr>
        <p:txBody>
          <a:bodyPr/>
          <a:lstStyle/>
          <a:p>
            <a:r>
              <a:rPr lang="en-GB" dirty="0"/>
              <a:t>The Dead Sea Scrolls</a:t>
            </a:r>
            <a:endParaRPr lang="en-US" dirty="0"/>
          </a:p>
        </p:txBody>
      </p:sp>
      <p:pic>
        <p:nvPicPr>
          <p:cNvPr id="4" name="Content Placeholder 3"/>
          <p:cNvPicPr>
            <a:picLocks noGrp="1" noChangeAspect="1"/>
          </p:cNvPicPr>
          <p:nvPr>
            <p:ph idx="1"/>
          </p:nvPr>
        </p:nvPicPr>
        <p:blipFill>
          <a:blip r:embed="rId2"/>
          <a:stretch>
            <a:fillRect/>
          </a:stretch>
        </p:blipFill>
        <p:spPr>
          <a:xfrm>
            <a:off x="838200" y="4546063"/>
            <a:ext cx="10515600" cy="2311937"/>
          </a:xfrm>
          <a:prstGeom prst="rect">
            <a:avLst/>
          </a:prstGeom>
        </p:spPr>
      </p:pic>
      <p:sp>
        <p:nvSpPr>
          <p:cNvPr id="3" name="TextBox 2">
            <a:extLst>
              <a:ext uri="{FF2B5EF4-FFF2-40B4-BE49-F238E27FC236}">
                <a16:creationId xmlns:a16="http://schemas.microsoft.com/office/drawing/2014/main" xmlns="" id="{6E6653CA-BF50-4863-A725-D8E576CA54BB}"/>
              </a:ext>
            </a:extLst>
          </p:cNvPr>
          <p:cNvSpPr txBox="1"/>
          <p:nvPr/>
        </p:nvSpPr>
        <p:spPr>
          <a:xfrm>
            <a:off x="639097" y="760411"/>
            <a:ext cx="11440391" cy="3416320"/>
          </a:xfrm>
          <a:prstGeom prst="rect">
            <a:avLst/>
          </a:prstGeom>
          <a:noFill/>
        </p:spPr>
        <p:txBody>
          <a:bodyPr wrap="square" rtlCol="0">
            <a:spAutoFit/>
          </a:bodyPr>
          <a:lstStyle/>
          <a:p>
            <a:r>
              <a:rPr lang="en-GB" sz="2400" dirty="0"/>
              <a:t>Then 71 year ago, everything changed …</a:t>
            </a:r>
          </a:p>
          <a:p>
            <a:endParaRPr lang="en-GB" sz="2400" dirty="0"/>
          </a:p>
          <a:p>
            <a:pPr marL="285750" indent="-285750">
              <a:buFont typeface="Arial" panose="020B0604020202020204" pitchFamily="34" charset="0"/>
              <a:buChar char="•"/>
            </a:pPr>
            <a:r>
              <a:rPr lang="en-GB" sz="2400" dirty="0"/>
              <a:t>1947 – Discovery of the Dead Sea Scrolls</a:t>
            </a:r>
          </a:p>
          <a:p>
            <a:pPr marL="285750" indent="-285750">
              <a:buFont typeface="Arial" panose="020B0604020202020204" pitchFamily="34" charset="0"/>
              <a:buChar char="•"/>
            </a:pPr>
            <a:r>
              <a:rPr lang="en-GB" sz="2400" dirty="0"/>
              <a:t>Some 900 documents </a:t>
            </a:r>
          </a:p>
          <a:p>
            <a:pPr marL="285750" indent="-285750">
              <a:buFont typeface="Arial" panose="020B0604020202020204" pitchFamily="34" charset="0"/>
              <a:buChar char="•"/>
            </a:pPr>
            <a:r>
              <a:rPr lang="en-GB" sz="2400" dirty="0"/>
              <a:t>Multiple copies of the biblical texts from ca. 200 BCE to 70 CE</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endParaRPr lang="en-GB" sz="2400" dirty="0"/>
          </a:p>
          <a:p>
            <a:pPr algn="ctr"/>
            <a:r>
              <a:rPr lang="en-GB" sz="2400" dirty="0"/>
              <a:t>They were around 500 years earlier than the surviving Greek Septuagint copies and over 1000 years earlier than the Hebrew copies </a:t>
            </a:r>
          </a:p>
        </p:txBody>
      </p:sp>
    </p:spTree>
    <p:extLst>
      <p:ext uri="{BB962C8B-B14F-4D97-AF65-F5344CB8AC3E}">
        <p14:creationId xmlns:p14="http://schemas.microsoft.com/office/powerpoint/2010/main" val="40169532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4296"/>
            <a:ext cx="10515600" cy="1325563"/>
          </a:xfrm>
        </p:spPr>
        <p:txBody>
          <a:bodyPr/>
          <a:lstStyle/>
          <a:p>
            <a:r>
              <a:rPr lang="en-GB" dirty="0"/>
              <a:t>The Discovery of the Scrolls</a:t>
            </a:r>
            <a:endParaRPr lang="en-US" dirty="0"/>
          </a:p>
        </p:txBody>
      </p:sp>
      <p:sp>
        <p:nvSpPr>
          <p:cNvPr id="3" name="TextBox 2">
            <a:extLst>
              <a:ext uri="{FF2B5EF4-FFF2-40B4-BE49-F238E27FC236}">
                <a16:creationId xmlns:a16="http://schemas.microsoft.com/office/drawing/2014/main" xmlns="" id="{57DEAF29-745B-4540-A774-A3B4A4465FBD}"/>
              </a:ext>
            </a:extLst>
          </p:cNvPr>
          <p:cNvSpPr txBox="1"/>
          <p:nvPr/>
        </p:nvSpPr>
        <p:spPr>
          <a:xfrm>
            <a:off x="245097" y="1923069"/>
            <a:ext cx="6061435" cy="2677656"/>
          </a:xfrm>
          <a:prstGeom prst="rect">
            <a:avLst/>
          </a:prstGeom>
          <a:noFill/>
        </p:spPr>
        <p:txBody>
          <a:bodyPr wrap="square" rtlCol="0">
            <a:spAutoFit/>
          </a:bodyPr>
          <a:lstStyle/>
          <a:p>
            <a:r>
              <a:rPr lang="en-GB" sz="2800" dirty="0"/>
              <a:t>What are the Dead Sea Scrolls (DSS)?</a:t>
            </a:r>
          </a:p>
          <a:p>
            <a:endParaRPr lang="en-GB" sz="2800" dirty="0"/>
          </a:p>
          <a:p>
            <a:r>
              <a:rPr lang="en-GB" sz="2800" dirty="0"/>
              <a:t>- 2,000 year old texts found around 70 years ago in 11 Caves near the ruins of Qumran (North-western shore of the DSS)</a:t>
            </a:r>
          </a:p>
        </p:txBody>
      </p:sp>
      <p:pic>
        <p:nvPicPr>
          <p:cNvPr id="7" name="Content Placeholder 3">
            <a:extLst>
              <a:ext uri="{FF2B5EF4-FFF2-40B4-BE49-F238E27FC236}">
                <a16:creationId xmlns:a16="http://schemas.microsoft.com/office/drawing/2014/main" xmlns="" id="{B543A674-721F-4A1E-BEAB-D80D3CD7A6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50718" y="1110170"/>
            <a:ext cx="6135732" cy="5533534"/>
          </a:xfrm>
          <a:prstGeom prst="rect">
            <a:avLst/>
          </a:prstGeom>
        </p:spPr>
      </p:pic>
    </p:spTree>
    <p:extLst>
      <p:ext uri="{BB962C8B-B14F-4D97-AF65-F5344CB8AC3E}">
        <p14:creationId xmlns:p14="http://schemas.microsoft.com/office/powerpoint/2010/main" val="2487324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9152" y="135592"/>
            <a:ext cx="10515600" cy="1325563"/>
          </a:xfrm>
        </p:spPr>
        <p:txBody>
          <a:bodyPr/>
          <a:lstStyle/>
          <a:p>
            <a:r>
              <a:rPr lang="en-GB" dirty="0"/>
              <a:t>The Discovery of the Scrolls</a:t>
            </a:r>
            <a:endParaRPr lang="en-US" dirty="0"/>
          </a:p>
        </p:txBody>
      </p:sp>
      <p:pic>
        <p:nvPicPr>
          <p:cNvPr id="4" name="Content Placeholder 3"/>
          <p:cNvPicPr>
            <a:picLocks noGrp="1" noChangeAspect="1"/>
          </p:cNvPicPr>
          <p:nvPr>
            <p:ph idx="1"/>
          </p:nvPr>
        </p:nvPicPr>
        <p:blipFill>
          <a:blip r:embed="rId2"/>
          <a:stretch>
            <a:fillRect/>
          </a:stretch>
        </p:blipFill>
        <p:spPr>
          <a:xfrm>
            <a:off x="237199" y="1461155"/>
            <a:ext cx="3461150" cy="5199902"/>
          </a:xfrm>
          <a:prstGeom prst="rect">
            <a:avLst/>
          </a:prstGeom>
        </p:spPr>
      </p:pic>
      <p:pic>
        <p:nvPicPr>
          <p:cNvPr id="5" name="Picture 4"/>
          <p:cNvPicPr>
            <a:picLocks noChangeAspect="1"/>
          </p:cNvPicPr>
          <p:nvPr/>
        </p:nvPicPr>
        <p:blipFill>
          <a:blip r:embed="rId3"/>
          <a:stretch>
            <a:fillRect/>
          </a:stretch>
        </p:blipFill>
        <p:spPr>
          <a:xfrm>
            <a:off x="7939741" y="224736"/>
            <a:ext cx="4165600" cy="6436321"/>
          </a:xfrm>
          <a:prstGeom prst="rect">
            <a:avLst/>
          </a:prstGeom>
        </p:spPr>
      </p:pic>
    </p:spTree>
    <p:extLst>
      <p:ext uri="{BB962C8B-B14F-4D97-AF65-F5344CB8AC3E}">
        <p14:creationId xmlns:p14="http://schemas.microsoft.com/office/powerpoint/2010/main" val="41780043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5400000">
            <a:off x="-4242862" y="4303823"/>
            <a:ext cx="10058400" cy="1450757"/>
          </a:xfrm>
        </p:spPr>
        <p:txBody>
          <a:bodyPr>
            <a:normAutofit/>
          </a:bodyPr>
          <a:lstStyle/>
          <a:p>
            <a:r>
              <a:rPr lang="en-GB" sz="6000" b="1" dirty="0"/>
              <a:t>NATURAL CAVES</a:t>
            </a:r>
            <a:endParaRPr lang="en-US" sz="6000" b="1" dirty="0"/>
          </a:p>
        </p:txBody>
      </p:sp>
      <p:sp>
        <p:nvSpPr>
          <p:cNvPr id="3" name="Content Placeholder 2"/>
          <p:cNvSpPr>
            <a:spLocks noGrp="1"/>
          </p:cNvSpPr>
          <p:nvPr>
            <p:ph idx="1"/>
          </p:nvPr>
        </p:nvSpPr>
        <p:spPr>
          <a:xfrm>
            <a:off x="1320564" y="5029201"/>
            <a:ext cx="10058400" cy="4023360"/>
          </a:xfrm>
        </p:spPr>
        <p:txBody>
          <a:bodyPr>
            <a:normAutofit/>
          </a:bodyPr>
          <a:lstStyle/>
          <a:p>
            <a:r>
              <a:rPr lang="en-US" sz="3600" dirty="0"/>
              <a:t>Caves </a:t>
            </a:r>
          </a:p>
          <a:p>
            <a:r>
              <a:rPr lang="en-US" sz="3600" dirty="0"/>
              <a:t>1, 2, 3, </a:t>
            </a:r>
            <a:r>
              <a:rPr lang="en-US" sz="3600" b="1" dirty="0"/>
              <a:t>6</a:t>
            </a:r>
            <a:r>
              <a:rPr lang="en-US" sz="3600" dirty="0"/>
              <a:t>, &amp; 11</a:t>
            </a:r>
          </a:p>
        </p:txBody>
      </p:sp>
      <p:pic>
        <p:nvPicPr>
          <p:cNvPr id="4" name="Picture 3"/>
          <p:cNvPicPr>
            <a:picLocks noChangeAspect="1"/>
          </p:cNvPicPr>
          <p:nvPr/>
        </p:nvPicPr>
        <p:blipFill>
          <a:blip r:embed="rId2"/>
          <a:stretch>
            <a:fillRect/>
          </a:stretch>
        </p:blipFill>
        <p:spPr>
          <a:xfrm>
            <a:off x="4503526" y="158138"/>
            <a:ext cx="7688474" cy="2887718"/>
          </a:xfrm>
          <a:prstGeom prst="rect">
            <a:avLst/>
          </a:prstGeom>
        </p:spPr>
      </p:pic>
      <p:pic>
        <p:nvPicPr>
          <p:cNvPr id="5" name="Picture 4"/>
          <p:cNvPicPr>
            <a:picLocks noChangeAspect="1"/>
          </p:cNvPicPr>
          <p:nvPr/>
        </p:nvPicPr>
        <p:blipFill>
          <a:blip r:embed="rId3"/>
          <a:stretch>
            <a:fillRect/>
          </a:stretch>
        </p:blipFill>
        <p:spPr>
          <a:xfrm>
            <a:off x="4503526" y="2921538"/>
            <a:ext cx="7688474" cy="3624272"/>
          </a:xfrm>
          <a:prstGeom prst="rect">
            <a:avLst/>
          </a:prstGeom>
        </p:spPr>
      </p:pic>
    </p:spTree>
    <p:extLst>
      <p:ext uri="{BB962C8B-B14F-4D97-AF65-F5344CB8AC3E}">
        <p14:creationId xmlns:p14="http://schemas.microsoft.com/office/powerpoint/2010/main" val="26749125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5400000">
            <a:off x="-4303822" y="4396149"/>
            <a:ext cx="10058400" cy="1450757"/>
          </a:xfrm>
        </p:spPr>
        <p:txBody>
          <a:bodyPr>
            <a:normAutofit/>
          </a:bodyPr>
          <a:lstStyle/>
          <a:p>
            <a:r>
              <a:rPr lang="en-GB" sz="6000" b="1" dirty="0"/>
              <a:t>MANMADE CAVES</a:t>
            </a:r>
            <a:endParaRPr lang="en-US" sz="6000" b="1" dirty="0"/>
          </a:p>
        </p:txBody>
      </p:sp>
      <p:pic>
        <p:nvPicPr>
          <p:cNvPr id="4" name="Content Placeholder 3"/>
          <p:cNvPicPr>
            <a:picLocks noGrp="1" noChangeAspect="1"/>
          </p:cNvPicPr>
          <p:nvPr>
            <p:ph idx="1"/>
          </p:nvPr>
        </p:nvPicPr>
        <p:blipFill>
          <a:blip r:embed="rId2"/>
          <a:stretch>
            <a:fillRect/>
          </a:stretch>
        </p:blipFill>
        <p:spPr>
          <a:xfrm>
            <a:off x="4716922" y="457201"/>
            <a:ext cx="7399101" cy="5558066"/>
          </a:xfrm>
          <a:prstGeom prst="rect">
            <a:avLst/>
          </a:prstGeom>
        </p:spPr>
      </p:pic>
      <p:sp>
        <p:nvSpPr>
          <p:cNvPr id="5" name="Rectangle 4"/>
          <p:cNvSpPr/>
          <p:nvPr/>
        </p:nvSpPr>
        <p:spPr>
          <a:xfrm>
            <a:off x="1450757" y="5053263"/>
            <a:ext cx="6096000" cy="1200329"/>
          </a:xfrm>
          <a:prstGeom prst="rect">
            <a:avLst/>
          </a:prstGeom>
        </p:spPr>
        <p:txBody>
          <a:bodyPr>
            <a:spAutoFit/>
          </a:bodyPr>
          <a:lstStyle/>
          <a:p>
            <a:r>
              <a:rPr lang="en-US" sz="3600" i="0" u="none" strike="noStrike" baseline="0" dirty="0">
                <a:latin typeface="Times New Roman" panose="02020603050405020304" pitchFamily="18" charset="0"/>
              </a:rPr>
              <a:t>Caves</a:t>
            </a:r>
          </a:p>
          <a:p>
            <a:r>
              <a:rPr lang="en-US" sz="3600" b="1" i="0" u="none" strike="noStrike" baseline="0" dirty="0">
                <a:latin typeface="Times New Roman" panose="02020603050405020304" pitchFamily="18" charset="0"/>
              </a:rPr>
              <a:t>4</a:t>
            </a:r>
            <a:r>
              <a:rPr lang="en-US" sz="3600" i="0" u="none" strike="noStrike" baseline="0" dirty="0">
                <a:latin typeface="Times New Roman" panose="02020603050405020304" pitchFamily="18" charset="0"/>
              </a:rPr>
              <a:t>, </a:t>
            </a:r>
            <a:r>
              <a:rPr lang="en-US" sz="3600" b="1" i="0" u="none" strike="noStrike" baseline="0" dirty="0">
                <a:latin typeface="Times New Roman" panose="02020603050405020304" pitchFamily="18" charset="0"/>
              </a:rPr>
              <a:t>5</a:t>
            </a:r>
            <a:r>
              <a:rPr lang="en-US" sz="3600" i="0" u="none" strike="noStrike" baseline="0" dirty="0">
                <a:latin typeface="Times New Roman" panose="02020603050405020304" pitchFamily="18" charset="0"/>
              </a:rPr>
              <a:t>, 7, 8, 9, &amp; 10</a:t>
            </a:r>
            <a:endParaRPr lang="en-US" sz="3600" dirty="0"/>
          </a:p>
        </p:txBody>
      </p:sp>
    </p:spTree>
    <p:extLst>
      <p:ext uri="{BB962C8B-B14F-4D97-AF65-F5344CB8AC3E}">
        <p14:creationId xmlns:p14="http://schemas.microsoft.com/office/powerpoint/2010/main" val="13444366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5400000">
            <a:off x="-4569881" y="4941759"/>
            <a:ext cx="10515600" cy="1325563"/>
          </a:xfrm>
        </p:spPr>
        <p:txBody>
          <a:bodyPr/>
          <a:lstStyle/>
          <a:p>
            <a:r>
              <a:rPr lang="en-GB" dirty="0"/>
              <a:t>Khirbet Qumran</a:t>
            </a:r>
            <a:endParaRPr lang="en-US" dirty="0"/>
          </a:p>
        </p:txBody>
      </p:sp>
      <p:pic>
        <p:nvPicPr>
          <p:cNvPr id="4" name="Content Placeholder 3"/>
          <p:cNvPicPr>
            <a:picLocks noGrp="1" noChangeAspect="1"/>
          </p:cNvPicPr>
          <p:nvPr>
            <p:ph idx="1"/>
          </p:nvPr>
        </p:nvPicPr>
        <p:blipFill>
          <a:blip r:embed="rId2"/>
          <a:stretch>
            <a:fillRect/>
          </a:stretch>
        </p:blipFill>
        <p:spPr>
          <a:xfrm>
            <a:off x="1772239" y="0"/>
            <a:ext cx="10419761" cy="6858000"/>
          </a:xfrm>
          <a:prstGeom prst="rect">
            <a:avLst/>
          </a:prstGeom>
        </p:spPr>
      </p:pic>
    </p:spTree>
    <p:extLst>
      <p:ext uri="{BB962C8B-B14F-4D97-AF65-F5344CB8AC3E}">
        <p14:creationId xmlns:p14="http://schemas.microsoft.com/office/powerpoint/2010/main" val="8225864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097280" y="0"/>
            <a:ext cx="10058400" cy="3313480"/>
          </a:xfrm>
          <a:prstGeom prst="rect">
            <a:avLst/>
          </a:prstGeom>
        </p:spPr>
      </p:pic>
      <p:pic>
        <p:nvPicPr>
          <p:cNvPr id="5" name="Picture 4"/>
          <p:cNvPicPr>
            <a:picLocks noChangeAspect="1"/>
          </p:cNvPicPr>
          <p:nvPr/>
        </p:nvPicPr>
        <p:blipFill>
          <a:blip r:embed="rId3"/>
          <a:stretch>
            <a:fillRect/>
          </a:stretch>
        </p:blipFill>
        <p:spPr>
          <a:xfrm>
            <a:off x="1101649" y="3313480"/>
            <a:ext cx="10054031" cy="3438050"/>
          </a:xfrm>
          <a:prstGeom prst="rect">
            <a:avLst/>
          </a:prstGeom>
        </p:spPr>
      </p:pic>
    </p:spTree>
    <p:extLst>
      <p:ext uri="{BB962C8B-B14F-4D97-AF65-F5344CB8AC3E}">
        <p14:creationId xmlns:p14="http://schemas.microsoft.com/office/powerpoint/2010/main" val="25610891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34409" y="286603"/>
            <a:ext cx="10058400" cy="1450757"/>
          </a:xfrm>
        </p:spPr>
        <p:txBody>
          <a:bodyPr/>
          <a:lstStyle/>
          <a:p>
            <a:r>
              <a:rPr lang="en-GB" dirty="0"/>
              <a:t>Pantry</a:t>
            </a:r>
            <a:endParaRPr lang="en-US" dirty="0"/>
          </a:p>
        </p:txBody>
      </p:sp>
      <p:pic>
        <p:nvPicPr>
          <p:cNvPr id="4" name="Content Placeholder 3"/>
          <p:cNvPicPr>
            <a:picLocks noGrp="1" noChangeAspect="1"/>
          </p:cNvPicPr>
          <p:nvPr>
            <p:ph idx="1"/>
          </p:nvPr>
        </p:nvPicPr>
        <p:blipFill>
          <a:blip r:embed="rId2"/>
          <a:stretch>
            <a:fillRect/>
          </a:stretch>
        </p:blipFill>
        <p:spPr>
          <a:xfrm>
            <a:off x="9078947" y="1921419"/>
            <a:ext cx="2637182" cy="4022725"/>
          </a:xfrm>
          <a:prstGeom prst="rect">
            <a:avLst/>
          </a:prstGeom>
        </p:spPr>
      </p:pic>
      <p:pic>
        <p:nvPicPr>
          <p:cNvPr id="5" name="Picture 4"/>
          <p:cNvPicPr>
            <a:picLocks noChangeAspect="1"/>
          </p:cNvPicPr>
          <p:nvPr/>
        </p:nvPicPr>
        <p:blipFill>
          <a:blip r:embed="rId3"/>
          <a:stretch>
            <a:fillRect/>
          </a:stretch>
        </p:blipFill>
        <p:spPr>
          <a:xfrm>
            <a:off x="475989" y="1737360"/>
            <a:ext cx="7956514" cy="2397155"/>
          </a:xfrm>
          <a:prstGeom prst="rect">
            <a:avLst/>
          </a:prstGeom>
        </p:spPr>
      </p:pic>
      <p:pic>
        <p:nvPicPr>
          <p:cNvPr id="6" name="Picture 5"/>
          <p:cNvPicPr>
            <a:picLocks noChangeAspect="1"/>
          </p:cNvPicPr>
          <p:nvPr/>
        </p:nvPicPr>
        <p:blipFill>
          <a:blip r:embed="rId4"/>
          <a:stretch>
            <a:fillRect/>
          </a:stretch>
        </p:blipFill>
        <p:spPr>
          <a:xfrm>
            <a:off x="475989" y="4111054"/>
            <a:ext cx="7956514" cy="2746946"/>
          </a:xfrm>
          <a:prstGeom prst="rect">
            <a:avLst/>
          </a:prstGeom>
        </p:spPr>
      </p:pic>
    </p:spTree>
    <p:extLst>
      <p:ext uri="{BB962C8B-B14F-4D97-AF65-F5344CB8AC3E}">
        <p14:creationId xmlns:p14="http://schemas.microsoft.com/office/powerpoint/2010/main" val="1391144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Ritual Purity (</a:t>
            </a:r>
            <a:r>
              <a:rPr lang="en-GB" i="1" dirty="0" err="1"/>
              <a:t>mikveh</a:t>
            </a:r>
            <a:r>
              <a:rPr lang="en-GB" dirty="0"/>
              <a:t>)</a:t>
            </a:r>
            <a:endParaRPr lang="en-US" dirty="0"/>
          </a:p>
        </p:txBody>
      </p:sp>
      <p:pic>
        <p:nvPicPr>
          <p:cNvPr id="4" name="Content Placeholder 3"/>
          <p:cNvPicPr>
            <a:picLocks noGrp="1" noChangeAspect="1"/>
          </p:cNvPicPr>
          <p:nvPr>
            <p:ph idx="1"/>
          </p:nvPr>
        </p:nvPicPr>
        <p:blipFill>
          <a:blip r:embed="rId2"/>
          <a:stretch>
            <a:fillRect/>
          </a:stretch>
        </p:blipFill>
        <p:spPr>
          <a:xfrm>
            <a:off x="7415408" y="130197"/>
            <a:ext cx="4155742" cy="6313583"/>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6870" y="2186444"/>
            <a:ext cx="5093722" cy="3346778"/>
          </a:xfrm>
          <a:prstGeom prst="rect">
            <a:avLst/>
          </a:prstGeom>
        </p:spPr>
      </p:pic>
    </p:spTree>
    <p:extLst>
      <p:ext uri="{BB962C8B-B14F-4D97-AF65-F5344CB8AC3E}">
        <p14:creationId xmlns:p14="http://schemas.microsoft.com/office/powerpoint/2010/main" val="40233785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DDB0A69F-8562-4A41-AB9A-181223477F56}"/>
              </a:ext>
            </a:extLst>
          </p:cNvPr>
          <p:cNvSpPr txBox="1"/>
          <p:nvPr/>
        </p:nvSpPr>
        <p:spPr>
          <a:xfrm>
            <a:off x="3883843" y="806745"/>
            <a:ext cx="5531205" cy="461665"/>
          </a:xfrm>
          <a:prstGeom prst="rect">
            <a:avLst/>
          </a:prstGeom>
          <a:noFill/>
        </p:spPr>
        <p:txBody>
          <a:bodyPr wrap="square" rtlCol="0">
            <a:spAutoFit/>
          </a:bodyPr>
          <a:lstStyle/>
          <a:p>
            <a:r>
              <a:rPr lang="en-GB" sz="2400" dirty="0">
                <a:latin typeface="Century Gothic" panose="020B0502020202020204"/>
              </a:rPr>
              <a:t>The </a:t>
            </a:r>
            <a:r>
              <a:rPr lang="en-GB" sz="2400" i="1" dirty="0">
                <a:latin typeface="Century Gothic" panose="020B0502020202020204"/>
              </a:rPr>
              <a:t>Great Isaiah Scroll </a:t>
            </a:r>
            <a:r>
              <a:rPr lang="en-GB" sz="2400" dirty="0">
                <a:latin typeface="Century Gothic" panose="020B0502020202020204"/>
              </a:rPr>
              <a:t>(1QIsa)</a:t>
            </a:r>
            <a:r>
              <a:rPr lang="en-GB" sz="2400" dirty="0">
                <a:solidFill>
                  <a:prstClr val="white"/>
                </a:solidFill>
                <a:latin typeface="Century Gothic" panose="020B0502020202020204"/>
              </a:rPr>
              <a:t>)</a:t>
            </a:r>
            <a:endParaRPr lang="en-US" sz="2400" dirty="0">
              <a:solidFill>
                <a:prstClr val="white"/>
              </a:solidFill>
              <a:latin typeface="Century Gothic" panose="020B0502020202020204"/>
            </a:endParaRPr>
          </a:p>
        </p:txBody>
      </p:sp>
      <p:pic>
        <p:nvPicPr>
          <p:cNvPr id="7" name="Picture 6">
            <a:extLst>
              <a:ext uri="{FF2B5EF4-FFF2-40B4-BE49-F238E27FC236}">
                <a16:creationId xmlns:a16="http://schemas.microsoft.com/office/drawing/2014/main" xmlns="" id="{4B162ACC-BD46-4A27-B573-B879481B6A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592" y="2080290"/>
            <a:ext cx="8429987" cy="4461408"/>
          </a:xfrm>
          <a:prstGeom prst="rect">
            <a:avLst/>
          </a:prstGeom>
        </p:spPr>
      </p:pic>
    </p:spTree>
    <p:extLst>
      <p:ext uri="{BB962C8B-B14F-4D97-AF65-F5344CB8AC3E}">
        <p14:creationId xmlns:p14="http://schemas.microsoft.com/office/powerpoint/2010/main" val="8214291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7611" y="286603"/>
            <a:ext cx="6295651" cy="5951359"/>
          </a:xfrm>
          <a:prstGeom prst="rect">
            <a:avLst/>
          </a:prstGeom>
        </p:spPr>
      </p:pic>
      <p:sp>
        <p:nvSpPr>
          <p:cNvPr id="5" name="TextBox 4"/>
          <p:cNvSpPr txBox="1"/>
          <p:nvPr/>
        </p:nvSpPr>
        <p:spPr>
          <a:xfrm>
            <a:off x="6984610" y="2709994"/>
            <a:ext cx="3829722" cy="461665"/>
          </a:xfrm>
          <a:prstGeom prst="rect">
            <a:avLst/>
          </a:prstGeom>
          <a:noFill/>
        </p:spPr>
        <p:txBody>
          <a:bodyPr wrap="square" rtlCol="0">
            <a:spAutoFit/>
          </a:bodyPr>
          <a:lstStyle/>
          <a:p>
            <a:r>
              <a:rPr lang="en-GB" sz="2400" dirty="0"/>
              <a:t>The Enoch Scroll (4Q201</a:t>
            </a:r>
            <a:r>
              <a:rPr lang="en-GB" dirty="0"/>
              <a:t>)</a:t>
            </a:r>
            <a:endParaRPr lang="en-US" dirty="0"/>
          </a:p>
        </p:txBody>
      </p:sp>
    </p:spTree>
    <p:extLst>
      <p:ext uri="{BB962C8B-B14F-4D97-AF65-F5344CB8AC3E}">
        <p14:creationId xmlns:p14="http://schemas.microsoft.com/office/powerpoint/2010/main" val="41730056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altLang="en-US">
                <a:ea typeface="ＭＳ Ｐゴシック" panose="020B0600070205080204" pitchFamily="34" charset="-128"/>
              </a:rPr>
              <a:t>Diversity in Second Temple Judaism</a:t>
            </a:r>
          </a:p>
        </p:txBody>
      </p:sp>
      <p:sp>
        <p:nvSpPr>
          <p:cNvPr id="3" name="Content Placeholder 2"/>
          <p:cNvSpPr>
            <a:spLocks noGrp="1"/>
          </p:cNvSpPr>
          <p:nvPr>
            <p:ph idx="1"/>
          </p:nvPr>
        </p:nvSpPr>
        <p:spPr>
          <a:xfrm>
            <a:off x="336330" y="2171554"/>
            <a:ext cx="10262301" cy="4323838"/>
          </a:xfrm>
        </p:spPr>
        <p:txBody>
          <a:bodyPr>
            <a:normAutofit/>
          </a:bodyPr>
          <a:lstStyle/>
          <a:p>
            <a:pPr>
              <a:defRPr/>
            </a:pPr>
            <a:r>
              <a:rPr lang="en-US" altLang="en-US" sz="2700" dirty="0">
                <a:ea typeface="ＭＳ Ｐゴシック" panose="020B0600070205080204" pitchFamily="34" charset="-128"/>
              </a:rPr>
              <a:t>Diversity is the result of responses to Hellenism and foreign domination.</a:t>
            </a:r>
          </a:p>
          <a:p>
            <a:pPr>
              <a:defRPr/>
            </a:pPr>
            <a:r>
              <a:rPr lang="en-US" altLang="en-US" sz="2700" dirty="0">
                <a:ea typeface="ＭＳ Ｐゴシック" panose="020B0600070205080204" pitchFamily="34" charset="-128"/>
              </a:rPr>
              <a:t>Josephus mentions four groups:</a:t>
            </a:r>
          </a:p>
          <a:p>
            <a:pPr>
              <a:defRPr/>
            </a:pPr>
            <a:endParaRPr lang="en-US" altLang="en-US" sz="2500" dirty="0">
              <a:ea typeface="ＭＳ Ｐゴシック" panose="020B0600070205080204" pitchFamily="34" charset="-128"/>
            </a:endParaRPr>
          </a:p>
          <a:p>
            <a:pPr>
              <a:defRPr/>
            </a:pPr>
            <a:r>
              <a:rPr lang="en-US" altLang="en-US" sz="2700" dirty="0">
                <a:ea typeface="ＭＳ Ｐゴシック" panose="020B0600070205080204" pitchFamily="34" charset="-128"/>
              </a:rPr>
              <a:t>The Pharisees</a:t>
            </a:r>
          </a:p>
          <a:p>
            <a:pPr>
              <a:defRPr/>
            </a:pPr>
            <a:r>
              <a:rPr lang="en-US" altLang="en-US" sz="2700" dirty="0">
                <a:ea typeface="ＭＳ Ｐゴシック" panose="020B0600070205080204" pitchFamily="34" charset="-128"/>
              </a:rPr>
              <a:t>The Sadducees</a:t>
            </a:r>
          </a:p>
          <a:p>
            <a:pPr>
              <a:defRPr/>
            </a:pPr>
            <a:r>
              <a:rPr lang="en-US" altLang="en-US" sz="2700" dirty="0">
                <a:ea typeface="ＭＳ Ｐゴシック" panose="020B0600070205080204" pitchFamily="34" charset="-128"/>
              </a:rPr>
              <a:t>The Essenes</a:t>
            </a:r>
          </a:p>
          <a:p>
            <a:pPr>
              <a:defRPr/>
            </a:pPr>
            <a:r>
              <a:rPr lang="en-US" altLang="en-US" sz="2700" dirty="0">
                <a:ea typeface="ＭＳ Ｐゴシック" panose="020B0600070205080204" pitchFamily="34" charset="-128"/>
              </a:rPr>
              <a:t>The ‘Fourth Philosophy’</a:t>
            </a:r>
          </a:p>
          <a:p>
            <a:pPr>
              <a:defRPr/>
            </a:pPr>
            <a:endParaRPr lang="en-US" altLang="en-US" sz="2500" dirty="0">
              <a:ea typeface="ＭＳ Ｐゴシック" panose="020B0600070205080204" pitchFamily="34" charset="-128"/>
            </a:endParaRPr>
          </a:p>
          <a:p>
            <a:pPr>
              <a:defRPr/>
            </a:pPr>
            <a:endParaRPr lang="en-US" altLang="en-US" dirty="0">
              <a:ea typeface="ＭＳ Ｐゴシック" panose="020B0600070205080204" pitchFamily="34" charset="-128"/>
            </a:endParaRPr>
          </a:p>
        </p:txBody>
      </p:sp>
    </p:spTree>
    <p:extLst>
      <p:ext uri="{BB962C8B-B14F-4D97-AF65-F5344CB8AC3E}">
        <p14:creationId xmlns:p14="http://schemas.microsoft.com/office/powerpoint/2010/main" val="4649407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altLang="en-US" dirty="0">
                <a:ea typeface="ＭＳ Ｐゴシック" panose="020B0600070205080204" pitchFamily="34" charset="-128"/>
              </a:rPr>
              <a:t>The Essenes and the Dead Sea Scrolls</a:t>
            </a:r>
          </a:p>
        </p:txBody>
      </p:sp>
      <p:sp>
        <p:nvSpPr>
          <p:cNvPr id="5" name="Content Placeholder 4"/>
          <p:cNvSpPr>
            <a:spLocks noGrp="1"/>
          </p:cNvSpPr>
          <p:nvPr>
            <p:ph sz="half" idx="2"/>
          </p:nvPr>
        </p:nvSpPr>
        <p:spPr>
          <a:xfrm>
            <a:off x="6106510" y="1845734"/>
            <a:ext cx="5049170" cy="4376389"/>
          </a:xfrm>
        </p:spPr>
        <p:txBody>
          <a:bodyPr/>
          <a:lstStyle/>
          <a:p>
            <a:pPr>
              <a:defRPr/>
            </a:pPr>
            <a:endParaRPr lang="en-US" altLang="en-US" sz="2400" dirty="0">
              <a:ea typeface="ＭＳ Ｐゴシック" panose="020B0600070205080204" pitchFamily="34" charset="-128"/>
            </a:endParaRPr>
          </a:p>
          <a:p>
            <a:pPr>
              <a:defRPr/>
            </a:pPr>
            <a:r>
              <a:rPr lang="en-US" altLang="en-US" sz="2400" dirty="0">
                <a:ea typeface="ＭＳ Ｐゴシック" panose="020B0600070205080204" pitchFamily="34" charset="-128"/>
              </a:rPr>
              <a:t>Emphasis on purity and purification</a:t>
            </a:r>
          </a:p>
          <a:p>
            <a:pPr>
              <a:defRPr/>
            </a:pPr>
            <a:endParaRPr lang="en-US" altLang="en-US" sz="2400" dirty="0">
              <a:ea typeface="ＭＳ Ｐゴシック" panose="020B0600070205080204" pitchFamily="34" charset="-128"/>
            </a:endParaRPr>
          </a:p>
          <a:p>
            <a:pPr>
              <a:defRPr/>
            </a:pPr>
            <a:r>
              <a:rPr lang="en-US" altLang="en-US" sz="2400" dirty="0">
                <a:ea typeface="ＭＳ Ｐゴシック" panose="020B0600070205080204" pitchFamily="34" charset="-128"/>
              </a:rPr>
              <a:t>Sense of separation from communities</a:t>
            </a:r>
          </a:p>
          <a:p>
            <a:pPr>
              <a:defRPr/>
            </a:pPr>
            <a:endParaRPr lang="en-US" altLang="en-US" sz="2400" dirty="0">
              <a:ea typeface="ＭＳ Ｐゴシック" panose="020B0600070205080204" pitchFamily="34" charset="-128"/>
            </a:endParaRPr>
          </a:p>
          <a:p>
            <a:pPr>
              <a:defRPr/>
            </a:pPr>
            <a:r>
              <a:rPr lang="en-US" altLang="en-US" sz="2400" dirty="0">
                <a:ea typeface="ＭＳ Ｐゴシック" panose="020B0600070205080204" pitchFamily="34" charset="-128"/>
              </a:rPr>
              <a:t>Sharing of property</a:t>
            </a:r>
          </a:p>
          <a:p>
            <a:pPr>
              <a:defRPr/>
            </a:pPr>
            <a:endParaRPr lang="en-US" altLang="en-US" sz="2400" dirty="0">
              <a:ea typeface="ＭＳ Ｐゴシック" panose="020B0600070205080204" pitchFamily="34" charset="-128"/>
            </a:endParaRPr>
          </a:p>
          <a:p>
            <a:pPr>
              <a:defRPr/>
            </a:pPr>
            <a:r>
              <a:rPr lang="en-US" altLang="en-US" sz="2400" dirty="0">
                <a:ea typeface="ＭＳ Ｐゴシック" panose="020B0600070205080204" pitchFamily="34" charset="-128"/>
              </a:rPr>
              <a:t>Strict observance of the Sabbath</a:t>
            </a:r>
          </a:p>
          <a:p>
            <a:pPr>
              <a:defRPr/>
            </a:pPr>
            <a:endParaRPr lang="en-US" altLang="en-US" dirty="0">
              <a:ea typeface="ＭＳ Ｐゴシック" panose="020B0600070205080204" pitchFamily="34" charset="-128"/>
            </a:endParaRPr>
          </a:p>
        </p:txBody>
      </p:sp>
      <p:pic>
        <p:nvPicPr>
          <p:cNvPr id="8" name="Content Placeholder 7" descr="Qumran-Cave-4,-tb102205327-bibleplaces.jpg"/>
          <p:cNvPicPr>
            <a:picLocks noGrp="1" noChangeAspect="1"/>
          </p:cNvPicPr>
          <p:nvPr>
            <p:ph sz="half" idx="1"/>
          </p:nvPr>
        </p:nvPicPr>
        <p:blipFill>
          <a:blip r:embed="rId2"/>
          <a:stretch>
            <a:fillRect/>
          </a:stretch>
        </p:blipFill>
        <p:spPr>
          <a:xfrm>
            <a:off x="1271752" y="1972436"/>
            <a:ext cx="4210707" cy="4122984"/>
          </a:xfrm>
        </p:spPr>
      </p:pic>
    </p:spTree>
    <p:extLst>
      <p:ext uri="{BB962C8B-B14F-4D97-AF65-F5344CB8AC3E}">
        <p14:creationId xmlns:p14="http://schemas.microsoft.com/office/powerpoint/2010/main" val="42664168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xmlns="" id="{4500D005-DE35-44C5-A59A-D2DD75AFE01A}"/>
              </a:ext>
            </a:extLst>
          </p:cNvPr>
          <p:cNvPicPr>
            <a:picLocks noGrp="1" noChangeAspect="1"/>
          </p:cNvPicPr>
          <p:nvPr>
            <p:ph idx="1"/>
          </p:nvPr>
        </p:nvPicPr>
        <p:blipFill>
          <a:blip r:embed="rId2"/>
          <a:stretch>
            <a:fillRect/>
          </a:stretch>
        </p:blipFill>
        <p:spPr>
          <a:xfrm>
            <a:off x="4026816" y="236899"/>
            <a:ext cx="4138368" cy="6140079"/>
          </a:xfrm>
          <a:prstGeom prst="rect">
            <a:avLst/>
          </a:prstGeom>
        </p:spPr>
      </p:pic>
    </p:spTree>
    <p:extLst>
      <p:ext uri="{BB962C8B-B14F-4D97-AF65-F5344CB8AC3E}">
        <p14:creationId xmlns:p14="http://schemas.microsoft.com/office/powerpoint/2010/main" val="35971871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Sectarian Texts</a:t>
            </a:r>
            <a:endParaRPr lang="en-US" dirty="0"/>
          </a:p>
        </p:txBody>
      </p:sp>
      <p:pic>
        <p:nvPicPr>
          <p:cNvPr id="4" name="Content Placeholder 3"/>
          <p:cNvPicPr>
            <a:picLocks noGrp="1" noChangeAspect="1"/>
          </p:cNvPicPr>
          <p:nvPr>
            <p:ph idx="1"/>
          </p:nvPr>
        </p:nvPicPr>
        <p:blipFill>
          <a:blip r:embed="rId2"/>
          <a:stretch>
            <a:fillRect/>
          </a:stretch>
        </p:blipFill>
        <p:spPr>
          <a:xfrm>
            <a:off x="491507" y="1324928"/>
            <a:ext cx="8372794" cy="5259208"/>
          </a:xfrm>
          <a:prstGeom prst="rect">
            <a:avLst/>
          </a:prstGeom>
        </p:spPr>
      </p:pic>
      <p:sp>
        <p:nvSpPr>
          <p:cNvPr id="3" name="TextBox 2">
            <a:extLst>
              <a:ext uri="{FF2B5EF4-FFF2-40B4-BE49-F238E27FC236}">
                <a16:creationId xmlns:a16="http://schemas.microsoft.com/office/drawing/2014/main" xmlns="" id="{61A838BD-32AF-4906-BA27-F654B3CCA516}"/>
              </a:ext>
            </a:extLst>
          </p:cNvPr>
          <p:cNvSpPr txBox="1"/>
          <p:nvPr/>
        </p:nvSpPr>
        <p:spPr>
          <a:xfrm>
            <a:off x="9012025" y="2809188"/>
            <a:ext cx="2997723" cy="830997"/>
          </a:xfrm>
          <a:prstGeom prst="rect">
            <a:avLst/>
          </a:prstGeom>
          <a:noFill/>
        </p:spPr>
        <p:txBody>
          <a:bodyPr wrap="square" rtlCol="0">
            <a:spAutoFit/>
          </a:bodyPr>
          <a:lstStyle/>
          <a:p>
            <a:r>
              <a:rPr lang="en-GB" sz="2400" dirty="0"/>
              <a:t>The</a:t>
            </a:r>
            <a:r>
              <a:rPr lang="en-GB" sz="2400" i="1" dirty="0"/>
              <a:t> Community Rule </a:t>
            </a:r>
            <a:r>
              <a:rPr lang="en-GB" sz="2400" dirty="0"/>
              <a:t>(1QS) </a:t>
            </a:r>
          </a:p>
        </p:txBody>
      </p:sp>
    </p:spTree>
    <p:extLst>
      <p:ext uri="{BB962C8B-B14F-4D97-AF65-F5344CB8AC3E}">
        <p14:creationId xmlns:p14="http://schemas.microsoft.com/office/powerpoint/2010/main" val="31924681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979" y="0"/>
            <a:ext cx="10058400" cy="1450757"/>
          </a:xfrm>
        </p:spPr>
        <p:txBody>
          <a:bodyPr/>
          <a:lstStyle/>
          <a:p>
            <a:r>
              <a:rPr lang="en-GB" dirty="0"/>
              <a:t>War Texts</a:t>
            </a:r>
            <a:endParaRPr lang="en-US"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70979" y="1560562"/>
            <a:ext cx="11323408" cy="4248402"/>
          </a:xfrm>
        </p:spPr>
      </p:pic>
      <p:sp>
        <p:nvSpPr>
          <p:cNvPr id="7" name="TextBox 6"/>
          <p:cNvSpPr txBox="1"/>
          <p:nvPr/>
        </p:nvSpPr>
        <p:spPr>
          <a:xfrm>
            <a:off x="4909465" y="5918769"/>
            <a:ext cx="5077610" cy="461665"/>
          </a:xfrm>
          <a:prstGeom prst="rect">
            <a:avLst/>
          </a:prstGeom>
          <a:noFill/>
        </p:spPr>
        <p:txBody>
          <a:bodyPr wrap="square" rtlCol="0">
            <a:spAutoFit/>
          </a:bodyPr>
          <a:lstStyle/>
          <a:p>
            <a:r>
              <a:rPr lang="en-GB" sz="2400" dirty="0"/>
              <a:t>The </a:t>
            </a:r>
            <a:r>
              <a:rPr lang="en-GB" sz="2400" i="1" dirty="0"/>
              <a:t>War Scroll </a:t>
            </a:r>
            <a:r>
              <a:rPr lang="en-GB" sz="2400" dirty="0"/>
              <a:t>(1QM)</a:t>
            </a:r>
            <a:endParaRPr lang="en-US" sz="2400" dirty="0"/>
          </a:p>
        </p:txBody>
      </p:sp>
    </p:spTree>
    <p:extLst>
      <p:ext uri="{BB962C8B-B14F-4D97-AF65-F5344CB8AC3E}">
        <p14:creationId xmlns:p14="http://schemas.microsoft.com/office/powerpoint/2010/main" val="41622062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9419" y="365124"/>
            <a:ext cx="10515600" cy="1325563"/>
          </a:xfrm>
        </p:spPr>
        <p:txBody>
          <a:bodyPr/>
          <a:lstStyle/>
          <a:p>
            <a:r>
              <a:rPr lang="en-GB" dirty="0"/>
              <a:t>Reconstruction and Publication </a:t>
            </a:r>
            <a:endParaRPr lang="en-US" dirty="0"/>
          </a:p>
        </p:txBody>
      </p:sp>
      <p:pic>
        <p:nvPicPr>
          <p:cNvPr id="4" name="Content Placeholder 3"/>
          <p:cNvPicPr>
            <a:picLocks noGrp="1" noChangeAspect="1"/>
          </p:cNvPicPr>
          <p:nvPr>
            <p:ph idx="1"/>
          </p:nvPr>
        </p:nvPicPr>
        <p:blipFill>
          <a:blip r:embed="rId2"/>
          <a:stretch>
            <a:fillRect/>
          </a:stretch>
        </p:blipFill>
        <p:spPr>
          <a:xfrm>
            <a:off x="0" y="1690688"/>
            <a:ext cx="6013465" cy="4504333"/>
          </a:xfrm>
          <a:prstGeom prst="rect">
            <a:avLst/>
          </a:prstGeom>
        </p:spPr>
      </p:pic>
      <p:pic>
        <p:nvPicPr>
          <p:cNvPr id="5" name="Picture 4"/>
          <p:cNvPicPr>
            <a:picLocks noChangeAspect="1"/>
          </p:cNvPicPr>
          <p:nvPr/>
        </p:nvPicPr>
        <p:blipFill>
          <a:blip r:embed="rId3"/>
          <a:stretch>
            <a:fillRect/>
          </a:stretch>
        </p:blipFill>
        <p:spPr>
          <a:xfrm>
            <a:off x="5715961" y="1690688"/>
            <a:ext cx="6476039" cy="4504332"/>
          </a:xfrm>
          <a:prstGeom prst="rect">
            <a:avLst/>
          </a:prstGeom>
        </p:spPr>
      </p:pic>
    </p:spTree>
    <p:extLst>
      <p:ext uri="{BB962C8B-B14F-4D97-AF65-F5344CB8AC3E}">
        <p14:creationId xmlns:p14="http://schemas.microsoft.com/office/powerpoint/2010/main" val="9653371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Fragmentary Damage to the Scrolls</a:t>
            </a:r>
            <a:endParaRPr lang="en-US" dirty="0"/>
          </a:p>
        </p:txBody>
      </p:sp>
      <p:pic>
        <p:nvPicPr>
          <p:cNvPr id="4" name="Content Placeholder 3"/>
          <p:cNvPicPr>
            <a:picLocks noGrp="1" noChangeAspect="1"/>
          </p:cNvPicPr>
          <p:nvPr>
            <p:ph idx="1"/>
          </p:nvPr>
        </p:nvPicPr>
        <p:blipFill>
          <a:blip r:embed="rId2"/>
          <a:stretch>
            <a:fillRect/>
          </a:stretch>
        </p:blipFill>
        <p:spPr>
          <a:xfrm>
            <a:off x="470521" y="1610472"/>
            <a:ext cx="6797292" cy="4351338"/>
          </a:xfrm>
          <a:prstGeom prst="rect">
            <a:avLst/>
          </a:prstGeom>
        </p:spPr>
      </p:pic>
      <p:pic>
        <p:nvPicPr>
          <p:cNvPr id="5" name="Picture 4"/>
          <p:cNvPicPr>
            <a:picLocks noChangeAspect="1"/>
          </p:cNvPicPr>
          <p:nvPr/>
        </p:nvPicPr>
        <p:blipFill>
          <a:blip r:embed="rId3"/>
          <a:stretch>
            <a:fillRect/>
          </a:stretch>
        </p:blipFill>
        <p:spPr>
          <a:xfrm>
            <a:off x="8768505" y="1690688"/>
            <a:ext cx="2895600" cy="3981361"/>
          </a:xfrm>
          <a:prstGeom prst="rect">
            <a:avLst/>
          </a:prstGeom>
        </p:spPr>
      </p:pic>
    </p:spTree>
    <p:extLst>
      <p:ext uri="{BB962C8B-B14F-4D97-AF65-F5344CB8AC3E}">
        <p14:creationId xmlns:p14="http://schemas.microsoft.com/office/powerpoint/2010/main" val="19134321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4Q265 frag. 1 lines 11 – 17</a:t>
            </a:r>
            <a:br>
              <a:rPr lang="en-GB" dirty="0"/>
            </a:br>
            <a:endParaRPr lang="en-US" dirty="0"/>
          </a:p>
        </p:txBody>
      </p:sp>
      <p:sp>
        <p:nvSpPr>
          <p:cNvPr id="3" name="Content Placeholder 2"/>
          <p:cNvSpPr>
            <a:spLocks noGrp="1"/>
          </p:cNvSpPr>
          <p:nvPr>
            <p:ph idx="1"/>
          </p:nvPr>
        </p:nvSpPr>
        <p:spPr/>
        <p:txBody>
          <a:bodyPr>
            <a:noAutofit/>
          </a:bodyPr>
          <a:lstStyle/>
          <a:p>
            <a:r>
              <a:rPr lang="en-GB" sz="2500" dirty="0"/>
              <a:t>‘In the first week [Adam was created but he had no holiness un]</a:t>
            </a:r>
            <a:r>
              <a:rPr lang="en-GB" sz="2500" dirty="0" err="1"/>
              <a:t>til</a:t>
            </a:r>
            <a:r>
              <a:rPr lang="en-GB" sz="2500" dirty="0"/>
              <a:t> he was brought to the Garden of Eden. And a bone from his bones was taken for the woman, but she had no holiness until she was brought to him in the Garden of Eden after eighty days because the Garden of Eden is holy and every growing thing in its midst is h[</a:t>
            </a:r>
            <a:r>
              <a:rPr lang="en-GB" sz="2500" dirty="0" err="1"/>
              <a:t>oly</a:t>
            </a:r>
            <a:r>
              <a:rPr lang="en-GB" sz="2500" dirty="0"/>
              <a:t>. Therefore a woman who] bears a male child she shall be unclean for seven days; as at the time of her menstruation she shall be unclean. And she shall remain for thirty-three days in the blood of her purification. And if she bears a female child, then she shall be unclean for two weeks, as in her menstruation; and for sixty-six days she shall remain in the blood of her purification. [No holy thing shall she t]ouch, not come into the sanctuary, until the days of her purification are completed.’ </a:t>
            </a:r>
            <a:endParaRPr lang="en-US" sz="2500" dirty="0"/>
          </a:p>
        </p:txBody>
      </p:sp>
    </p:spTree>
    <p:extLst>
      <p:ext uri="{BB962C8B-B14F-4D97-AF65-F5344CB8AC3E}">
        <p14:creationId xmlns:p14="http://schemas.microsoft.com/office/powerpoint/2010/main" val="220359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4QMiscellaneous Rules (4Q265)</a:t>
            </a:r>
            <a:endParaRPr lang="en-US" dirty="0"/>
          </a:p>
        </p:txBody>
      </p:sp>
      <p:sp>
        <p:nvSpPr>
          <p:cNvPr id="3" name="Content Placeholder 2"/>
          <p:cNvSpPr>
            <a:spLocks noGrp="1"/>
          </p:cNvSpPr>
          <p:nvPr>
            <p:ph idx="1"/>
          </p:nvPr>
        </p:nvSpPr>
        <p:spPr/>
        <p:txBody>
          <a:bodyPr/>
          <a:lstStyle/>
          <a:p>
            <a:endParaRPr lang="en-US" dirty="0"/>
          </a:p>
          <a:p>
            <a:r>
              <a:rPr lang="en-US" dirty="0">
                <a:hlinkClick r:id="rId2"/>
              </a:rPr>
              <a:t>http://www.deadseascrolls.org.il/explore-the-archive/manuscript/4Q265-1?locale=en_US</a:t>
            </a:r>
            <a:endParaRPr lang="en-US" dirty="0"/>
          </a:p>
          <a:p>
            <a:endParaRPr lang="en-GB" dirty="0"/>
          </a:p>
          <a:p>
            <a:endParaRPr lang="en-GB" dirty="0"/>
          </a:p>
          <a:p>
            <a:endParaRPr lang="en-US" dirty="0"/>
          </a:p>
        </p:txBody>
      </p:sp>
    </p:spTree>
    <p:extLst>
      <p:ext uri="{BB962C8B-B14F-4D97-AF65-F5344CB8AC3E}">
        <p14:creationId xmlns:p14="http://schemas.microsoft.com/office/powerpoint/2010/main" val="28847897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228" y="285750"/>
            <a:ext cx="8412480" cy="732901"/>
          </a:xfrm>
        </p:spPr>
        <p:txBody>
          <a:bodyPr/>
          <a:lstStyle/>
          <a:p>
            <a:r>
              <a:rPr lang="en-GB" dirty="0"/>
              <a:t>4</a:t>
            </a:r>
            <a:r>
              <a:rPr lang="en-GB" dirty="0" smtClean="0"/>
              <a:t>Q274 frag.1 lines 1-9</a:t>
            </a:r>
            <a:endParaRPr lang="en-US" dirty="0"/>
          </a:p>
        </p:txBody>
      </p:sp>
      <p:sp>
        <p:nvSpPr>
          <p:cNvPr id="3" name="Content Placeholder 2"/>
          <p:cNvSpPr>
            <a:spLocks noGrp="1"/>
          </p:cNvSpPr>
          <p:nvPr>
            <p:ph idx="1"/>
          </p:nvPr>
        </p:nvSpPr>
        <p:spPr>
          <a:xfrm>
            <a:off x="231228" y="1104755"/>
            <a:ext cx="10798329" cy="5837328"/>
          </a:xfrm>
        </p:spPr>
        <p:txBody>
          <a:bodyPr>
            <a:normAutofit/>
          </a:bodyPr>
          <a:lstStyle/>
          <a:p>
            <a:pPr algn="ctr"/>
            <a:r>
              <a:rPr lang="en-GB" sz="2100" dirty="0" smtClean="0"/>
              <a:t>Let him not begin to present his supplication. He shall lie down on a bed of sorrow, and in a seat of sighing he shall sit. He shall sit apart from all those who are unclean and at a distance of twelve cubits from the purity when he speaks to them … Anyone of the unclean who touches him, shall bathe in water and wash his clothes and then he may eat. For as it says, “Unclean, unclean, shall he cry all the days which he has the affliction” (Lev. 13:45-46). And she who has a flow of blood, for seven days let her not touch the man who has a discharge or any vessel that he touches or that he has lain upon or sat upon. And if she has touched anything, she shall wash her clothes and bathe and then she may eat. She must make every effort not to mingle during her seven days that she might not defile the camps of the holy ones of Israel. Nor may she touch any woman who has had a discharge of blood lasting many days. And the one who is counting (the seven days), whether male or female, may not touch one who has an unclean flow or a menstruating woman during her impurity, unless she was purified from her impurity. For behold, the blood of menstruation is considered as a discharge and that which touches it. And if a man has a flow of semen, contact with him is defiling. A [man who to]</a:t>
            </a:r>
            <a:r>
              <a:rPr lang="en-GB" sz="2100" dirty="0" err="1" smtClean="0"/>
              <a:t>uches</a:t>
            </a:r>
            <a:r>
              <a:rPr lang="en-GB" sz="2100" dirty="0" smtClean="0"/>
              <a:t> any one of these unclean people during the seven days of [his] impurity, let him not eat; just as [if he had] been defiled by a human corpse and he shall bathe and wash …</a:t>
            </a:r>
            <a:r>
              <a:rPr lang="en-GB" sz="2300" dirty="0" smtClean="0"/>
              <a:t> </a:t>
            </a:r>
          </a:p>
        </p:txBody>
      </p:sp>
    </p:spTree>
    <p:extLst>
      <p:ext uri="{BB962C8B-B14F-4D97-AF65-F5344CB8AC3E}">
        <p14:creationId xmlns:p14="http://schemas.microsoft.com/office/powerpoint/2010/main" val="28306471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4QTohorot A (4Q274)</a:t>
            </a:r>
            <a:endParaRPr lang="en-US" dirty="0"/>
          </a:p>
        </p:txBody>
      </p:sp>
      <p:sp>
        <p:nvSpPr>
          <p:cNvPr id="3" name="Content Placeholder 2"/>
          <p:cNvSpPr>
            <a:spLocks noGrp="1"/>
          </p:cNvSpPr>
          <p:nvPr>
            <p:ph idx="1"/>
          </p:nvPr>
        </p:nvSpPr>
        <p:spPr/>
        <p:txBody>
          <a:bodyPr/>
          <a:lstStyle/>
          <a:p>
            <a:r>
              <a:rPr lang="en-US" dirty="0">
                <a:hlinkClick r:id="rId2"/>
              </a:rPr>
              <a:t>http://</a:t>
            </a:r>
            <a:r>
              <a:rPr lang="en-US" dirty="0" smtClean="0">
                <a:hlinkClick r:id="rId2"/>
              </a:rPr>
              <a:t>www.deadseascrolls.org.il/explore-the-archive/manuscript/4Q274-1?locale=en_US</a:t>
            </a:r>
            <a:endParaRPr lang="en-US" dirty="0" smtClean="0"/>
          </a:p>
          <a:p>
            <a:endParaRPr lang="en-US" dirty="0"/>
          </a:p>
        </p:txBody>
      </p:sp>
    </p:spTree>
    <p:extLst>
      <p:ext uri="{BB962C8B-B14F-4D97-AF65-F5344CB8AC3E}">
        <p14:creationId xmlns:p14="http://schemas.microsoft.com/office/powerpoint/2010/main" val="34979062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22914" y="2368096"/>
            <a:ext cx="10515600" cy="1325563"/>
          </a:xfrm>
        </p:spPr>
        <p:txBody>
          <a:bodyPr/>
          <a:lstStyle/>
          <a:p>
            <a:r>
              <a:rPr lang="en-US" dirty="0" smtClean="0"/>
              <a:t>Check In – Essays </a:t>
            </a:r>
            <a:endParaRPr lang="en-US" dirty="0"/>
          </a:p>
        </p:txBody>
      </p:sp>
    </p:spTree>
    <p:extLst>
      <p:ext uri="{BB962C8B-B14F-4D97-AF65-F5344CB8AC3E}">
        <p14:creationId xmlns:p14="http://schemas.microsoft.com/office/powerpoint/2010/main" val="24275641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325</TotalTime>
  <Words>899</Words>
  <Application>Microsoft Office PowerPoint</Application>
  <PresentationFormat>Widescreen</PresentationFormat>
  <Paragraphs>88</Paragraphs>
  <Slides>26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ＭＳ Ｐゴシック</vt:lpstr>
      <vt:lpstr>Arial</vt:lpstr>
      <vt:lpstr>Calibri</vt:lpstr>
      <vt:lpstr>Calibri Light</vt:lpstr>
      <vt:lpstr>Century Gothic</vt:lpstr>
      <vt:lpstr>Times New Roman</vt:lpstr>
      <vt:lpstr>Wingdings</vt:lpstr>
      <vt:lpstr>Office Theme</vt:lpstr>
      <vt:lpstr>An Introduction to the Dead Sea Scrolls</vt:lpstr>
      <vt:lpstr>The Text of the Hebrew Bible</vt:lpstr>
      <vt:lpstr>The Text of the Hebrew Bible</vt:lpstr>
      <vt:lpstr>The Dead Sea Scrolls</vt:lpstr>
      <vt:lpstr>The Discovery of the Scrolls</vt:lpstr>
      <vt:lpstr>The Discovery of the Scrolls</vt:lpstr>
      <vt:lpstr>NATURAL CAVES</vt:lpstr>
      <vt:lpstr>MANMADE CAVES</vt:lpstr>
      <vt:lpstr>Khirbet Qumran</vt:lpstr>
      <vt:lpstr>PowerPoint Presentation</vt:lpstr>
      <vt:lpstr>Pantry</vt:lpstr>
      <vt:lpstr>Ritual Purity (mikveh)</vt:lpstr>
      <vt:lpstr>PowerPoint Presentation</vt:lpstr>
      <vt:lpstr>PowerPoint Presentation</vt:lpstr>
      <vt:lpstr>Diversity in Second Temple Judaism</vt:lpstr>
      <vt:lpstr>The Essenes and the Dead Sea Scrolls</vt:lpstr>
      <vt:lpstr>PowerPoint Presentation</vt:lpstr>
      <vt:lpstr>Sectarian Texts</vt:lpstr>
      <vt:lpstr>War Texts</vt:lpstr>
      <vt:lpstr>Reconstruction and Publication </vt:lpstr>
      <vt:lpstr>Fragmentary Damage to the Scrolls</vt:lpstr>
      <vt:lpstr>4Q265 frag. 1 lines 11 – 17 </vt:lpstr>
      <vt:lpstr>4QMiscellaneous Rules (4Q265)</vt:lpstr>
      <vt:lpstr>4Q274 frag.1 lines 1-9</vt:lpstr>
      <vt:lpstr>4QTohorot A (4Q274)</vt:lpstr>
      <vt:lpstr>Check In – Essays </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Keady</dc:creator>
  <cp:lastModifiedBy>Jessica Keady</cp:lastModifiedBy>
  <cp:revision>12</cp:revision>
  <cp:lastPrinted>2018-01-22T13:35:56Z</cp:lastPrinted>
  <dcterms:created xsi:type="dcterms:W3CDTF">2018-01-16T17:59:51Z</dcterms:created>
  <dcterms:modified xsi:type="dcterms:W3CDTF">2018-01-22T13:57:24Z</dcterms:modified>
</cp:coreProperties>
</file>