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35"/>
  </p:notesMasterIdLst>
  <p:handoutMasterIdLst>
    <p:handoutMasterId r:id="rId36"/>
  </p:handoutMasterIdLst>
  <p:sldIdLst>
    <p:sldId id="378" r:id="rId6"/>
    <p:sldId id="347" r:id="rId7"/>
    <p:sldId id="349" r:id="rId8"/>
    <p:sldId id="385" r:id="rId9"/>
    <p:sldId id="351" r:id="rId10"/>
    <p:sldId id="386" r:id="rId11"/>
    <p:sldId id="355" r:id="rId12"/>
    <p:sldId id="356" r:id="rId13"/>
    <p:sldId id="357" r:id="rId14"/>
    <p:sldId id="358" r:id="rId15"/>
    <p:sldId id="387" r:id="rId16"/>
    <p:sldId id="360" r:id="rId17"/>
    <p:sldId id="388" r:id="rId18"/>
    <p:sldId id="363" r:id="rId19"/>
    <p:sldId id="364" r:id="rId20"/>
    <p:sldId id="365" r:id="rId21"/>
    <p:sldId id="389" r:id="rId22"/>
    <p:sldId id="366" r:id="rId23"/>
    <p:sldId id="390" r:id="rId24"/>
    <p:sldId id="367" r:id="rId25"/>
    <p:sldId id="368" r:id="rId26"/>
    <p:sldId id="370" r:id="rId27"/>
    <p:sldId id="371" r:id="rId28"/>
    <p:sldId id="391" r:id="rId29"/>
    <p:sldId id="372" r:id="rId30"/>
    <p:sldId id="373" r:id="rId31"/>
    <p:sldId id="392" r:id="rId32"/>
    <p:sldId id="374" r:id="rId33"/>
    <p:sldId id="393" r:id="rId3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792" userDrawn="1">
          <p15:clr>
            <a:srgbClr val="A4A3A4"/>
          </p15:clr>
        </p15:guide>
        <p15:guide id="2" pos="57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85858"/>
    <a:srgbClr val="28805C"/>
    <a:srgbClr val="D99C21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CBE273-6378-0B4E-B1F9-C0716D219144}" v="38" dt="2025-03-07T10:39:02.7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940" autoAdjust="0"/>
    <p:restoredTop sz="86446" autoAdjust="0"/>
  </p:normalViewPr>
  <p:slideViewPr>
    <p:cSldViewPr>
      <p:cViewPr varScale="1">
        <p:scale>
          <a:sx n="87" d="100"/>
          <a:sy n="87" d="100"/>
        </p:scale>
        <p:origin x="192" y="232"/>
      </p:cViewPr>
      <p:guideLst>
        <p:guide orient="horz" pos="3792"/>
        <p:guide pos="576"/>
      </p:guideLst>
    </p:cSldViewPr>
  </p:slideViewPr>
  <p:outlineViewPr>
    <p:cViewPr>
      <p:scale>
        <a:sx n="33" d="100"/>
        <a:sy n="33" d="100"/>
      </p:scale>
      <p:origin x="0" y="166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3876" y="-9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8A0438-B4C1-490F-B558-53FB15788D0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19D1FBA-F2EB-48B2-8416-955B7A367903}">
      <dgm:prSet/>
      <dgm:spPr/>
      <dgm:t>
        <a:bodyPr/>
        <a:lstStyle/>
        <a:p>
          <a:r>
            <a:rPr lang="en-US" dirty="0"/>
            <a:t>Intake—electrolytes are present in foods and beverages.</a:t>
          </a:r>
        </a:p>
      </dgm:t>
    </dgm:pt>
    <dgm:pt modelId="{2A06FD9B-6C31-4E30-8122-093CAFD1C65A}" type="parTrans" cxnId="{561D230F-7997-4CD0-820B-49E3C595E55D}">
      <dgm:prSet/>
      <dgm:spPr/>
      <dgm:t>
        <a:bodyPr/>
        <a:lstStyle/>
        <a:p>
          <a:endParaRPr lang="en-US"/>
        </a:p>
      </dgm:t>
    </dgm:pt>
    <dgm:pt modelId="{7967C898-F75A-4C8D-AFDA-5F31EC60612D}" type="sibTrans" cxnId="{561D230F-7997-4CD0-820B-49E3C595E55D}">
      <dgm:prSet/>
      <dgm:spPr/>
      <dgm:t>
        <a:bodyPr/>
        <a:lstStyle/>
        <a:p>
          <a:endParaRPr lang="en-US"/>
        </a:p>
      </dgm:t>
    </dgm:pt>
    <dgm:pt modelId="{647FF987-DE24-4423-9FFC-8E09AB547436}">
      <dgm:prSet/>
      <dgm:spPr/>
      <dgm:t>
        <a:bodyPr/>
        <a:lstStyle/>
        <a:p>
          <a:r>
            <a:rPr lang="en-US" dirty="0"/>
            <a:t>Output—electrolytes are lost in urine, feces, and sweat.</a:t>
          </a:r>
        </a:p>
      </dgm:t>
    </dgm:pt>
    <dgm:pt modelId="{51D4DCF8-576C-4788-8E15-4EB5C984CA1D}" type="parTrans" cxnId="{4E11F36D-3C8B-4C9F-B7C7-1596861178D2}">
      <dgm:prSet/>
      <dgm:spPr/>
      <dgm:t>
        <a:bodyPr/>
        <a:lstStyle/>
        <a:p>
          <a:endParaRPr lang="en-US"/>
        </a:p>
      </dgm:t>
    </dgm:pt>
    <dgm:pt modelId="{EA836ACA-F27D-4DA9-9100-7C2781F81B2C}" type="sibTrans" cxnId="{4E11F36D-3C8B-4C9F-B7C7-1596861178D2}">
      <dgm:prSet/>
      <dgm:spPr/>
      <dgm:t>
        <a:bodyPr/>
        <a:lstStyle/>
        <a:p>
          <a:endParaRPr lang="en-US"/>
        </a:p>
      </dgm:t>
    </dgm:pt>
    <dgm:pt modelId="{4DD3DFC1-66B1-40BF-8DB1-1F882189AA1E}" type="pres">
      <dgm:prSet presAssocID="{448A0438-B4C1-490F-B558-53FB15788D0F}" presName="root" presStyleCnt="0">
        <dgm:presLayoutVars>
          <dgm:dir/>
          <dgm:resizeHandles val="exact"/>
        </dgm:presLayoutVars>
      </dgm:prSet>
      <dgm:spPr/>
    </dgm:pt>
    <dgm:pt modelId="{D974183F-4514-492B-B906-74E48053D1A7}" type="pres">
      <dgm:prSet presAssocID="{819D1FBA-F2EB-48B2-8416-955B7A367903}" presName="compNode" presStyleCnt="0"/>
      <dgm:spPr/>
    </dgm:pt>
    <dgm:pt modelId="{58641171-0CD1-406A-98A9-51D12DF6A108}" type="pres">
      <dgm:prSet presAssocID="{819D1FBA-F2EB-48B2-8416-955B7A367903}" presName="bgRect" presStyleLbl="bgShp" presStyleIdx="0" presStyleCnt="2"/>
      <dgm:spPr/>
    </dgm:pt>
    <dgm:pt modelId="{0367710B-BD8D-4984-AC65-AC6D523AD137}" type="pres">
      <dgm:prSet presAssocID="{819D1FBA-F2EB-48B2-8416-955B7A36790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A20B9D86-FA1D-4424-9712-3B8AF9E952CD}" type="pres">
      <dgm:prSet presAssocID="{819D1FBA-F2EB-48B2-8416-955B7A367903}" presName="spaceRect" presStyleCnt="0"/>
      <dgm:spPr/>
    </dgm:pt>
    <dgm:pt modelId="{C0CFFC95-A836-40D6-ADB3-6049F84440E4}" type="pres">
      <dgm:prSet presAssocID="{819D1FBA-F2EB-48B2-8416-955B7A367903}" presName="parTx" presStyleLbl="revTx" presStyleIdx="0" presStyleCnt="2">
        <dgm:presLayoutVars>
          <dgm:chMax val="0"/>
          <dgm:chPref val="0"/>
        </dgm:presLayoutVars>
      </dgm:prSet>
      <dgm:spPr/>
    </dgm:pt>
    <dgm:pt modelId="{DFDEC92F-1841-4F8B-9829-936B32491292}" type="pres">
      <dgm:prSet presAssocID="{7967C898-F75A-4C8D-AFDA-5F31EC60612D}" presName="sibTrans" presStyleCnt="0"/>
      <dgm:spPr/>
    </dgm:pt>
    <dgm:pt modelId="{E5F7106F-AB55-4CCE-A208-9A62E358E154}" type="pres">
      <dgm:prSet presAssocID="{647FF987-DE24-4423-9FFC-8E09AB547436}" presName="compNode" presStyleCnt="0"/>
      <dgm:spPr/>
    </dgm:pt>
    <dgm:pt modelId="{6274D142-41BA-4F46-8F0F-9784BE8A33D5}" type="pres">
      <dgm:prSet presAssocID="{647FF987-DE24-4423-9FFC-8E09AB547436}" presName="bgRect" presStyleLbl="bgShp" presStyleIdx="1" presStyleCnt="2"/>
      <dgm:spPr/>
    </dgm:pt>
    <dgm:pt modelId="{3747BC56-B444-413E-83A1-0029ECADA67C}" type="pres">
      <dgm:prSet presAssocID="{647FF987-DE24-4423-9FFC-8E09AB54743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094517F8-05E9-46B1-9B25-C6C1E29C7A53}" type="pres">
      <dgm:prSet presAssocID="{647FF987-DE24-4423-9FFC-8E09AB547436}" presName="spaceRect" presStyleCnt="0"/>
      <dgm:spPr/>
    </dgm:pt>
    <dgm:pt modelId="{1AF574C1-B41E-4339-8E5A-6AA8DD536C31}" type="pres">
      <dgm:prSet presAssocID="{647FF987-DE24-4423-9FFC-8E09AB54743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61D230F-7997-4CD0-820B-49E3C595E55D}" srcId="{448A0438-B4C1-490F-B558-53FB15788D0F}" destId="{819D1FBA-F2EB-48B2-8416-955B7A367903}" srcOrd="0" destOrd="0" parTransId="{2A06FD9B-6C31-4E30-8122-093CAFD1C65A}" sibTransId="{7967C898-F75A-4C8D-AFDA-5F31EC60612D}"/>
    <dgm:cxn modelId="{8E6DFA12-AF12-4E4A-9616-86DC197E738F}" type="presOf" srcId="{647FF987-DE24-4423-9FFC-8E09AB547436}" destId="{1AF574C1-B41E-4339-8E5A-6AA8DD536C31}" srcOrd="0" destOrd="0" presId="urn:microsoft.com/office/officeart/2018/2/layout/IconVerticalSolidList"/>
    <dgm:cxn modelId="{E49B101F-ACFB-4594-A051-D14438D86B6B}" type="presOf" srcId="{448A0438-B4C1-490F-B558-53FB15788D0F}" destId="{4DD3DFC1-66B1-40BF-8DB1-1F882189AA1E}" srcOrd="0" destOrd="0" presId="urn:microsoft.com/office/officeart/2018/2/layout/IconVerticalSolidList"/>
    <dgm:cxn modelId="{4E11F36D-3C8B-4C9F-B7C7-1596861178D2}" srcId="{448A0438-B4C1-490F-B558-53FB15788D0F}" destId="{647FF987-DE24-4423-9FFC-8E09AB547436}" srcOrd="1" destOrd="0" parTransId="{51D4DCF8-576C-4788-8E15-4EB5C984CA1D}" sibTransId="{EA836ACA-F27D-4DA9-9100-7C2781F81B2C}"/>
    <dgm:cxn modelId="{8A7FEDB8-AB00-47D0-BAC3-651E114BB100}" type="presOf" srcId="{819D1FBA-F2EB-48B2-8416-955B7A367903}" destId="{C0CFFC95-A836-40D6-ADB3-6049F84440E4}" srcOrd="0" destOrd="0" presId="urn:microsoft.com/office/officeart/2018/2/layout/IconVerticalSolidList"/>
    <dgm:cxn modelId="{860272AD-BF5A-46CB-89BB-B5BC53B813D1}" type="presParOf" srcId="{4DD3DFC1-66B1-40BF-8DB1-1F882189AA1E}" destId="{D974183F-4514-492B-B906-74E48053D1A7}" srcOrd="0" destOrd="0" presId="urn:microsoft.com/office/officeart/2018/2/layout/IconVerticalSolidList"/>
    <dgm:cxn modelId="{C599CD3C-C47C-4E8F-9903-B0B333E6613A}" type="presParOf" srcId="{D974183F-4514-492B-B906-74E48053D1A7}" destId="{58641171-0CD1-406A-98A9-51D12DF6A108}" srcOrd="0" destOrd="0" presId="urn:microsoft.com/office/officeart/2018/2/layout/IconVerticalSolidList"/>
    <dgm:cxn modelId="{6FDDF892-5A5B-4436-9803-9837DDE9835E}" type="presParOf" srcId="{D974183F-4514-492B-B906-74E48053D1A7}" destId="{0367710B-BD8D-4984-AC65-AC6D523AD137}" srcOrd="1" destOrd="0" presId="urn:microsoft.com/office/officeart/2018/2/layout/IconVerticalSolidList"/>
    <dgm:cxn modelId="{064F1F4F-DBE4-414A-ABE8-947861213EFF}" type="presParOf" srcId="{D974183F-4514-492B-B906-74E48053D1A7}" destId="{A20B9D86-FA1D-4424-9712-3B8AF9E952CD}" srcOrd="2" destOrd="0" presId="urn:microsoft.com/office/officeart/2018/2/layout/IconVerticalSolidList"/>
    <dgm:cxn modelId="{97CF1C63-65FF-4154-A89B-D728314C66C0}" type="presParOf" srcId="{D974183F-4514-492B-B906-74E48053D1A7}" destId="{C0CFFC95-A836-40D6-ADB3-6049F84440E4}" srcOrd="3" destOrd="0" presId="urn:microsoft.com/office/officeart/2018/2/layout/IconVerticalSolidList"/>
    <dgm:cxn modelId="{BCD092BB-D96F-4D21-9A91-74BD1DA5C3C4}" type="presParOf" srcId="{4DD3DFC1-66B1-40BF-8DB1-1F882189AA1E}" destId="{DFDEC92F-1841-4F8B-9829-936B32491292}" srcOrd="1" destOrd="0" presId="urn:microsoft.com/office/officeart/2018/2/layout/IconVerticalSolidList"/>
    <dgm:cxn modelId="{98001DF5-418F-4A26-BC51-C9287D67AC08}" type="presParOf" srcId="{4DD3DFC1-66B1-40BF-8DB1-1F882189AA1E}" destId="{E5F7106F-AB55-4CCE-A208-9A62E358E154}" srcOrd="2" destOrd="0" presId="urn:microsoft.com/office/officeart/2018/2/layout/IconVerticalSolidList"/>
    <dgm:cxn modelId="{3328AE7A-CE99-473A-B1D1-BD4960DC5D88}" type="presParOf" srcId="{E5F7106F-AB55-4CCE-A208-9A62E358E154}" destId="{6274D142-41BA-4F46-8F0F-9784BE8A33D5}" srcOrd="0" destOrd="0" presId="urn:microsoft.com/office/officeart/2018/2/layout/IconVerticalSolidList"/>
    <dgm:cxn modelId="{428D5C82-6DFA-4089-B950-274128AA53B7}" type="presParOf" srcId="{E5F7106F-AB55-4CCE-A208-9A62E358E154}" destId="{3747BC56-B444-413E-83A1-0029ECADA67C}" srcOrd="1" destOrd="0" presId="urn:microsoft.com/office/officeart/2018/2/layout/IconVerticalSolidList"/>
    <dgm:cxn modelId="{11B8B5A8-D925-4228-A24E-3A4B2CF48BED}" type="presParOf" srcId="{E5F7106F-AB55-4CCE-A208-9A62E358E154}" destId="{094517F8-05E9-46B1-9B25-C6C1E29C7A53}" srcOrd="2" destOrd="0" presId="urn:microsoft.com/office/officeart/2018/2/layout/IconVerticalSolidList"/>
    <dgm:cxn modelId="{621F4CD5-3EDB-4CB5-9FD0-4AE38A631C77}" type="presParOf" srcId="{E5F7106F-AB55-4CCE-A208-9A62E358E154}" destId="{1AF574C1-B41E-4339-8E5A-6AA8DD536C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893C49-B001-412A-B418-5A7B7370453B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075C200-A56B-4BB5-BA98-3D6C523FB7E9}">
      <dgm:prSet/>
      <dgm:spPr/>
      <dgm:t>
        <a:bodyPr/>
        <a:lstStyle/>
        <a:p>
          <a:r>
            <a:rPr lang="en-US" dirty="0"/>
            <a:t>A buffer system consists of a weak acid and a weak base.</a:t>
          </a:r>
        </a:p>
      </dgm:t>
    </dgm:pt>
    <dgm:pt modelId="{EDFC63D3-2DC8-41DC-8C83-4694935CA969}" type="parTrans" cxnId="{331E26A5-6803-4D80-A236-C74284C09E78}">
      <dgm:prSet/>
      <dgm:spPr/>
      <dgm:t>
        <a:bodyPr/>
        <a:lstStyle/>
        <a:p>
          <a:endParaRPr lang="en-US"/>
        </a:p>
      </dgm:t>
    </dgm:pt>
    <dgm:pt modelId="{CBBBDB15-16FD-4FDE-83AF-9BCD74D5B4B5}" type="sibTrans" cxnId="{331E26A5-6803-4D80-A236-C74284C09E78}">
      <dgm:prSet/>
      <dgm:spPr/>
      <dgm:t>
        <a:bodyPr/>
        <a:lstStyle/>
        <a:p>
          <a:endParaRPr lang="en-US"/>
        </a:p>
      </dgm:t>
    </dgm:pt>
    <dgm:pt modelId="{0CFAAA12-2C3B-49AE-AB1A-82AEFEDE48DA}">
      <dgm:prSet/>
      <dgm:spPr/>
      <dgm:t>
        <a:bodyPr/>
        <a:lstStyle/>
        <a:p>
          <a:r>
            <a:rPr lang="en-US" dirty="0"/>
            <a:t>These chemicals react with strong acids or bases and change them to substances that do not greatly affect p H.</a:t>
          </a:r>
        </a:p>
      </dgm:t>
    </dgm:pt>
    <dgm:pt modelId="{B6A7BA53-42B7-4EA1-B872-39030DBD7720}" type="parTrans" cxnId="{F1FBAA05-4D9F-4DA9-9CAE-ED2AFB989F83}">
      <dgm:prSet/>
      <dgm:spPr/>
      <dgm:t>
        <a:bodyPr/>
        <a:lstStyle/>
        <a:p>
          <a:endParaRPr lang="en-US"/>
        </a:p>
      </dgm:t>
    </dgm:pt>
    <dgm:pt modelId="{F4C9A431-2C96-4920-8C63-52C05741DB4B}" type="sibTrans" cxnId="{F1FBAA05-4D9F-4DA9-9CAE-ED2AFB989F83}">
      <dgm:prSet/>
      <dgm:spPr/>
      <dgm:t>
        <a:bodyPr/>
        <a:lstStyle/>
        <a:p>
          <a:endParaRPr lang="en-US"/>
        </a:p>
      </dgm:t>
    </dgm:pt>
    <dgm:pt modelId="{FC69AA89-180A-448E-945A-E7E4F84D2E0B}">
      <dgm:prSet/>
      <dgm:spPr/>
      <dgm:t>
        <a:bodyPr/>
        <a:lstStyle/>
        <a:p>
          <a:r>
            <a:rPr lang="en-US" dirty="0"/>
            <a:t>Buffer systems react in less than a second.</a:t>
          </a:r>
        </a:p>
      </dgm:t>
    </dgm:pt>
    <dgm:pt modelId="{CA8F0E6B-90FD-44EF-911C-D39818C9B5DF}" type="parTrans" cxnId="{6ECA2858-B5B1-401E-ABDD-A9D65EFB1744}">
      <dgm:prSet/>
      <dgm:spPr/>
      <dgm:t>
        <a:bodyPr/>
        <a:lstStyle/>
        <a:p>
          <a:endParaRPr lang="en-US"/>
        </a:p>
      </dgm:t>
    </dgm:pt>
    <dgm:pt modelId="{682B1199-64C7-4832-94F3-8985209CED46}" type="sibTrans" cxnId="{6ECA2858-B5B1-401E-ABDD-A9D65EFB1744}">
      <dgm:prSet/>
      <dgm:spPr/>
      <dgm:t>
        <a:bodyPr/>
        <a:lstStyle/>
        <a:p>
          <a:endParaRPr lang="en-US"/>
        </a:p>
      </dgm:t>
    </dgm:pt>
    <dgm:pt modelId="{77CF22DD-A091-42AA-B99F-6867521CAB50}">
      <dgm:prSet/>
      <dgm:spPr/>
      <dgm:t>
        <a:bodyPr/>
        <a:lstStyle/>
        <a:p>
          <a:r>
            <a:rPr lang="en-US" dirty="0"/>
            <a:t>Buffer systems have the least capacity to prevent great changes in p H.</a:t>
          </a:r>
        </a:p>
      </dgm:t>
    </dgm:pt>
    <dgm:pt modelId="{A07C8A79-1994-4B55-974E-ACC4EC9BF17E}" type="parTrans" cxnId="{C85CEB7A-606E-40C2-BF99-5F749B3DE7CD}">
      <dgm:prSet/>
      <dgm:spPr/>
      <dgm:t>
        <a:bodyPr/>
        <a:lstStyle/>
        <a:p>
          <a:endParaRPr lang="en-US"/>
        </a:p>
      </dgm:t>
    </dgm:pt>
    <dgm:pt modelId="{FF1072F4-CFD1-49C9-B621-4A0C09A1A341}" type="sibTrans" cxnId="{C85CEB7A-606E-40C2-BF99-5F749B3DE7CD}">
      <dgm:prSet/>
      <dgm:spPr/>
      <dgm:t>
        <a:bodyPr/>
        <a:lstStyle/>
        <a:p>
          <a:endParaRPr lang="en-US"/>
        </a:p>
      </dgm:t>
    </dgm:pt>
    <dgm:pt modelId="{9E8B88EE-A9FE-4900-9491-2E9FBD2E4D40}" type="pres">
      <dgm:prSet presAssocID="{B6893C49-B001-412A-B418-5A7B7370453B}" presName="root" presStyleCnt="0">
        <dgm:presLayoutVars>
          <dgm:dir/>
          <dgm:resizeHandles val="exact"/>
        </dgm:presLayoutVars>
      </dgm:prSet>
      <dgm:spPr/>
    </dgm:pt>
    <dgm:pt modelId="{3E42B5C7-8277-4986-A46B-462243300F0E}" type="pres">
      <dgm:prSet presAssocID="{B6893C49-B001-412A-B418-5A7B7370453B}" presName="container" presStyleCnt="0">
        <dgm:presLayoutVars>
          <dgm:dir/>
          <dgm:resizeHandles val="exact"/>
        </dgm:presLayoutVars>
      </dgm:prSet>
      <dgm:spPr/>
    </dgm:pt>
    <dgm:pt modelId="{96C44FBC-E6F0-41D8-B3C6-642D9E28AEA7}" type="pres">
      <dgm:prSet presAssocID="{9075C200-A56B-4BB5-BA98-3D6C523FB7E9}" presName="compNode" presStyleCnt="0"/>
      <dgm:spPr/>
    </dgm:pt>
    <dgm:pt modelId="{4CDF0DFD-CA1A-4377-9276-D1C469C5D5B1}" type="pres">
      <dgm:prSet presAssocID="{9075C200-A56B-4BB5-BA98-3D6C523FB7E9}" presName="iconBgRect" presStyleLbl="bgShp" presStyleIdx="0" presStyleCnt="4"/>
      <dgm:spPr/>
    </dgm:pt>
    <dgm:pt modelId="{C724CC69-C004-416A-A738-AB8B12668A30}" type="pres">
      <dgm:prSet presAssocID="{9075C200-A56B-4BB5-BA98-3D6C523FB7E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7E459156-4848-4A49-9E43-FD3297177CF1}" type="pres">
      <dgm:prSet presAssocID="{9075C200-A56B-4BB5-BA98-3D6C523FB7E9}" presName="spaceRect" presStyleCnt="0"/>
      <dgm:spPr/>
    </dgm:pt>
    <dgm:pt modelId="{BBDBA181-6407-43D7-AABA-93F81D3263F8}" type="pres">
      <dgm:prSet presAssocID="{9075C200-A56B-4BB5-BA98-3D6C523FB7E9}" presName="textRect" presStyleLbl="revTx" presStyleIdx="0" presStyleCnt="4">
        <dgm:presLayoutVars>
          <dgm:chMax val="1"/>
          <dgm:chPref val="1"/>
        </dgm:presLayoutVars>
      </dgm:prSet>
      <dgm:spPr/>
    </dgm:pt>
    <dgm:pt modelId="{CF1656AB-B120-4C69-B38A-D38840C0CF5F}" type="pres">
      <dgm:prSet presAssocID="{CBBBDB15-16FD-4FDE-83AF-9BCD74D5B4B5}" presName="sibTrans" presStyleLbl="sibTrans2D1" presStyleIdx="0" presStyleCnt="0"/>
      <dgm:spPr/>
    </dgm:pt>
    <dgm:pt modelId="{B1A78AD4-F383-4071-9DF2-D38B9A5DAEF4}" type="pres">
      <dgm:prSet presAssocID="{0CFAAA12-2C3B-49AE-AB1A-82AEFEDE48DA}" presName="compNode" presStyleCnt="0"/>
      <dgm:spPr/>
    </dgm:pt>
    <dgm:pt modelId="{95576ED8-634B-4BF5-A55F-66B53455B4E7}" type="pres">
      <dgm:prSet presAssocID="{0CFAAA12-2C3B-49AE-AB1A-82AEFEDE48DA}" presName="iconBgRect" presStyleLbl="bgShp" presStyleIdx="1" presStyleCnt="4"/>
      <dgm:spPr/>
    </dgm:pt>
    <dgm:pt modelId="{DD54FE81-0BC3-40BE-8F88-831CEEC2DE2E}" type="pres">
      <dgm:prSet presAssocID="{0CFAAA12-2C3B-49AE-AB1A-82AEFEDE48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D087B9FA-B7BB-4CF5-9F3D-FBA87D458BF8}" type="pres">
      <dgm:prSet presAssocID="{0CFAAA12-2C3B-49AE-AB1A-82AEFEDE48DA}" presName="spaceRect" presStyleCnt="0"/>
      <dgm:spPr/>
    </dgm:pt>
    <dgm:pt modelId="{18EA3CDE-5B5F-4019-99BD-3798E9C91BD3}" type="pres">
      <dgm:prSet presAssocID="{0CFAAA12-2C3B-49AE-AB1A-82AEFEDE48DA}" presName="textRect" presStyleLbl="revTx" presStyleIdx="1" presStyleCnt="4">
        <dgm:presLayoutVars>
          <dgm:chMax val="1"/>
          <dgm:chPref val="1"/>
        </dgm:presLayoutVars>
      </dgm:prSet>
      <dgm:spPr/>
    </dgm:pt>
    <dgm:pt modelId="{3F92369D-E38C-4B98-BA90-96385D351354}" type="pres">
      <dgm:prSet presAssocID="{F4C9A431-2C96-4920-8C63-52C05741DB4B}" presName="sibTrans" presStyleLbl="sibTrans2D1" presStyleIdx="0" presStyleCnt="0"/>
      <dgm:spPr/>
    </dgm:pt>
    <dgm:pt modelId="{4DF63033-A280-4E52-96BE-E91F94E1D567}" type="pres">
      <dgm:prSet presAssocID="{FC69AA89-180A-448E-945A-E7E4F84D2E0B}" presName="compNode" presStyleCnt="0"/>
      <dgm:spPr/>
    </dgm:pt>
    <dgm:pt modelId="{6DA44A93-BDE9-4F94-9047-F4E7EC52B28F}" type="pres">
      <dgm:prSet presAssocID="{FC69AA89-180A-448E-945A-E7E4F84D2E0B}" presName="iconBgRect" presStyleLbl="bgShp" presStyleIdx="2" presStyleCnt="4"/>
      <dgm:spPr/>
    </dgm:pt>
    <dgm:pt modelId="{39CBDBA0-1EC8-4799-B699-0393F314CFCD}" type="pres">
      <dgm:prSet presAssocID="{FC69AA89-180A-448E-945A-E7E4F84D2E0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ker"/>
        </a:ext>
      </dgm:extLst>
    </dgm:pt>
    <dgm:pt modelId="{895A9550-6B06-477C-B500-EE303FAF0B71}" type="pres">
      <dgm:prSet presAssocID="{FC69AA89-180A-448E-945A-E7E4F84D2E0B}" presName="spaceRect" presStyleCnt="0"/>
      <dgm:spPr/>
    </dgm:pt>
    <dgm:pt modelId="{DEFFA328-DB9B-4B72-8177-62986C41956B}" type="pres">
      <dgm:prSet presAssocID="{FC69AA89-180A-448E-945A-E7E4F84D2E0B}" presName="textRect" presStyleLbl="revTx" presStyleIdx="2" presStyleCnt="4">
        <dgm:presLayoutVars>
          <dgm:chMax val="1"/>
          <dgm:chPref val="1"/>
        </dgm:presLayoutVars>
      </dgm:prSet>
      <dgm:spPr/>
    </dgm:pt>
    <dgm:pt modelId="{0F03DA98-3E26-41BC-A5E1-35C55995D498}" type="pres">
      <dgm:prSet presAssocID="{682B1199-64C7-4832-94F3-8985209CED46}" presName="sibTrans" presStyleLbl="sibTrans2D1" presStyleIdx="0" presStyleCnt="0"/>
      <dgm:spPr/>
    </dgm:pt>
    <dgm:pt modelId="{F85B0627-8DC1-42FA-9A8F-DB380840668E}" type="pres">
      <dgm:prSet presAssocID="{77CF22DD-A091-42AA-B99F-6867521CAB50}" presName="compNode" presStyleCnt="0"/>
      <dgm:spPr/>
    </dgm:pt>
    <dgm:pt modelId="{71F1266F-5271-4025-A9F9-E0556D2B17DD}" type="pres">
      <dgm:prSet presAssocID="{77CF22DD-A091-42AA-B99F-6867521CAB50}" presName="iconBgRect" presStyleLbl="bgShp" presStyleIdx="3" presStyleCnt="4"/>
      <dgm:spPr/>
    </dgm:pt>
    <dgm:pt modelId="{7CCAE337-F906-4EAC-B32D-9CCE93F57379}" type="pres">
      <dgm:prSet presAssocID="{77CF22DD-A091-42AA-B99F-6867521CAB5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2AD9A624-A28F-4B84-87ED-BCD76129343B}" type="pres">
      <dgm:prSet presAssocID="{77CF22DD-A091-42AA-B99F-6867521CAB50}" presName="spaceRect" presStyleCnt="0"/>
      <dgm:spPr/>
    </dgm:pt>
    <dgm:pt modelId="{797A224C-FAA5-4B9D-A3CF-BBCE107957A3}" type="pres">
      <dgm:prSet presAssocID="{77CF22DD-A091-42AA-B99F-6867521CAB5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1FBAA05-4D9F-4DA9-9CAE-ED2AFB989F83}" srcId="{B6893C49-B001-412A-B418-5A7B7370453B}" destId="{0CFAAA12-2C3B-49AE-AB1A-82AEFEDE48DA}" srcOrd="1" destOrd="0" parTransId="{B6A7BA53-42B7-4EA1-B872-39030DBD7720}" sibTransId="{F4C9A431-2C96-4920-8C63-52C05741DB4B}"/>
    <dgm:cxn modelId="{7353300F-D8EB-4029-80C9-A55B8230B5D0}" type="presOf" srcId="{CBBBDB15-16FD-4FDE-83AF-9BCD74D5B4B5}" destId="{CF1656AB-B120-4C69-B38A-D38840C0CF5F}" srcOrd="0" destOrd="0" presId="urn:microsoft.com/office/officeart/2018/2/layout/IconCircleList"/>
    <dgm:cxn modelId="{838D6615-159A-4DCC-A34C-D68293D21784}" type="presOf" srcId="{0CFAAA12-2C3B-49AE-AB1A-82AEFEDE48DA}" destId="{18EA3CDE-5B5F-4019-99BD-3798E9C91BD3}" srcOrd="0" destOrd="0" presId="urn:microsoft.com/office/officeart/2018/2/layout/IconCircleList"/>
    <dgm:cxn modelId="{E18D4621-E9A0-4D24-9A17-5A8315D3EC49}" type="presOf" srcId="{F4C9A431-2C96-4920-8C63-52C05741DB4B}" destId="{3F92369D-E38C-4B98-BA90-96385D351354}" srcOrd="0" destOrd="0" presId="urn:microsoft.com/office/officeart/2018/2/layout/IconCircleList"/>
    <dgm:cxn modelId="{DAA1B627-5995-41C8-9987-3E1D68B9C5D5}" type="presOf" srcId="{682B1199-64C7-4832-94F3-8985209CED46}" destId="{0F03DA98-3E26-41BC-A5E1-35C55995D498}" srcOrd="0" destOrd="0" presId="urn:microsoft.com/office/officeart/2018/2/layout/IconCircleList"/>
    <dgm:cxn modelId="{30A1F528-0B4C-4329-A6DE-80E362B76C7B}" type="presOf" srcId="{B6893C49-B001-412A-B418-5A7B7370453B}" destId="{9E8B88EE-A9FE-4900-9491-2E9FBD2E4D40}" srcOrd="0" destOrd="0" presId="urn:microsoft.com/office/officeart/2018/2/layout/IconCircleList"/>
    <dgm:cxn modelId="{B0AFA53C-7421-42DE-826D-35A965CA3462}" type="presOf" srcId="{FC69AA89-180A-448E-945A-E7E4F84D2E0B}" destId="{DEFFA328-DB9B-4B72-8177-62986C41956B}" srcOrd="0" destOrd="0" presId="urn:microsoft.com/office/officeart/2018/2/layout/IconCircleList"/>
    <dgm:cxn modelId="{6ECA2858-B5B1-401E-ABDD-A9D65EFB1744}" srcId="{B6893C49-B001-412A-B418-5A7B7370453B}" destId="{FC69AA89-180A-448E-945A-E7E4F84D2E0B}" srcOrd="2" destOrd="0" parTransId="{CA8F0E6B-90FD-44EF-911C-D39818C9B5DF}" sibTransId="{682B1199-64C7-4832-94F3-8985209CED46}"/>
    <dgm:cxn modelId="{C85CEB7A-606E-40C2-BF99-5F749B3DE7CD}" srcId="{B6893C49-B001-412A-B418-5A7B7370453B}" destId="{77CF22DD-A091-42AA-B99F-6867521CAB50}" srcOrd="3" destOrd="0" parTransId="{A07C8A79-1994-4B55-974E-ACC4EC9BF17E}" sibTransId="{FF1072F4-CFD1-49C9-B621-4A0C09A1A341}"/>
    <dgm:cxn modelId="{78AEA9A4-50E6-4368-BA67-521968D05887}" type="presOf" srcId="{9075C200-A56B-4BB5-BA98-3D6C523FB7E9}" destId="{BBDBA181-6407-43D7-AABA-93F81D3263F8}" srcOrd="0" destOrd="0" presId="urn:microsoft.com/office/officeart/2018/2/layout/IconCircleList"/>
    <dgm:cxn modelId="{331E26A5-6803-4D80-A236-C74284C09E78}" srcId="{B6893C49-B001-412A-B418-5A7B7370453B}" destId="{9075C200-A56B-4BB5-BA98-3D6C523FB7E9}" srcOrd="0" destOrd="0" parTransId="{EDFC63D3-2DC8-41DC-8C83-4694935CA969}" sibTransId="{CBBBDB15-16FD-4FDE-83AF-9BCD74D5B4B5}"/>
    <dgm:cxn modelId="{ED46C3AD-F024-46FC-880F-5F5A94301261}" type="presOf" srcId="{77CF22DD-A091-42AA-B99F-6867521CAB50}" destId="{797A224C-FAA5-4B9D-A3CF-BBCE107957A3}" srcOrd="0" destOrd="0" presId="urn:microsoft.com/office/officeart/2018/2/layout/IconCircleList"/>
    <dgm:cxn modelId="{5E520D66-ADC1-4AA1-89AA-AF5704FFAA85}" type="presParOf" srcId="{9E8B88EE-A9FE-4900-9491-2E9FBD2E4D40}" destId="{3E42B5C7-8277-4986-A46B-462243300F0E}" srcOrd="0" destOrd="0" presId="urn:microsoft.com/office/officeart/2018/2/layout/IconCircleList"/>
    <dgm:cxn modelId="{B89123D7-CD2F-4009-A221-5B774129BD80}" type="presParOf" srcId="{3E42B5C7-8277-4986-A46B-462243300F0E}" destId="{96C44FBC-E6F0-41D8-B3C6-642D9E28AEA7}" srcOrd="0" destOrd="0" presId="urn:microsoft.com/office/officeart/2018/2/layout/IconCircleList"/>
    <dgm:cxn modelId="{84E452E1-B4D9-4435-9D6C-92F4444FDD43}" type="presParOf" srcId="{96C44FBC-E6F0-41D8-B3C6-642D9E28AEA7}" destId="{4CDF0DFD-CA1A-4377-9276-D1C469C5D5B1}" srcOrd="0" destOrd="0" presId="urn:microsoft.com/office/officeart/2018/2/layout/IconCircleList"/>
    <dgm:cxn modelId="{FE13FF13-639F-46F1-856B-FC64A98A0604}" type="presParOf" srcId="{96C44FBC-E6F0-41D8-B3C6-642D9E28AEA7}" destId="{C724CC69-C004-416A-A738-AB8B12668A30}" srcOrd="1" destOrd="0" presId="urn:microsoft.com/office/officeart/2018/2/layout/IconCircleList"/>
    <dgm:cxn modelId="{238FE3CE-6F91-4776-B861-3D3348AE0021}" type="presParOf" srcId="{96C44FBC-E6F0-41D8-B3C6-642D9E28AEA7}" destId="{7E459156-4848-4A49-9E43-FD3297177CF1}" srcOrd="2" destOrd="0" presId="urn:microsoft.com/office/officeart/2018/2/layout/IconCircleList"/>
    <dgm:cxn modelId="{6012701A-72AC-4A60-9BB5-6BF6D89970A6}" type="presParOf" srcId="{96C44FBC-E6F0-41D8-B3C6-642D9E28AEA7}" destId="{BBDBA181-6407-43D7-AABA-93F81D3263F8}" srcOrd="3" destOrd="0" presId="urn:microsoft.com/office/officeart/2018/2/layout/IconCircleList"/>
    <dgm:cxn modelId="{C9964367-A4C9-40EB-9738-8062EE9727B3}" type="presParOf" srcId="{3E42B5C7-8277-4986-A46B-462243300F0E}" destId="{CF1656AB-B120-4C69-B38A-D38840C0CF5F}" srcOrd="1" destOrd="0" presId="urn:microsoft.com/office/officeart/2018/2/layout/IconCircleList"/>
    <dgm:cxn modelId="{FACF059A-AF3F-43CC-A4FF-FC015E66A2B6}" type="presParOf" srcId="{3E42B5C7-8277-4986-A46B-462243300F0E}" destId="{B1A78AD4-F383-4071-9DF2-D38B9A5DAEF4}" srcOrd="2" destOrd="0" presId="urn:microsoft.com/office/officeart/2018/2/layout/IconCircleList"/>
    <dgm:cxn modelId="{AD7AF4FD-DAEB-46ED-B350-4DC5E8C42059}" type="presParOf" srcId="{B1A78AD4-F383-4071-9DF2-D38B9A5DAEF4}" destId="{95576ED8-634B-4BF5-A55F-66B53455B4E7}" srcOrd="0" destOrd="0" presId="urn:microsoft.com/office/officeart/2018/2/layout/IconCircleList"/>
    <dgm:cxn modelId="{2A6BAE3E-A0BB-40CB-913F-DD4A64D8A037}" type="presParOf" srcId="{B1A78AD4-F383-4071-9DF2-D38B9A5DAEF4}" destId="{DD54FE81-0BC3-40BE-8F88-831CEEC2DE2E}" srcOrd="1" destOrd="0" presId="urn:microsoft.com/office/officeart/2018/2/layout/IconCircleList"/>
    <dgm:cxn modelId="{A0045FAC-8881-469A-AB20-11FFA7B7DA84}" type="presParOf" srcId="{B1A78AD4-F383-4071-9DF2-D38B9A5DAEF4}" destId="{D087B9FA-B7BB-4CF5-9F3D-FBA87D458BF8}" srcOrd="2" destOrd="0" presId="urn:microsoft.com/office/officeart/2018/2/layout/IconCircleList"/>
    <dgm:cxn modelId="{91CA71CA-C82C-413D-8E14-CA20F4C3ACE5}" type="presParOf" srcId="{B1A78AD4-F383-4071-9DF2-D38B9A5DAEF4}" destId="{18EA3CDE-5B5F-4019-99BD-3798E9C91BD3}" srcOrd="3" destOrd="0" presId="urn:microsoft.com/office/officeart/2018/2/layout/IconCircleList"/>
    <dgm:cxn modelId="{58B5490D-E80C-43E2-9B67-5554B1BDA489}" type="presParOf" srcId="{3E42B5C7-8277-4986-A46B-462243300F0E}" destId="{3F92369D-E38C-4B98-BA90-96385D351354}" srcOrd="3" destOrd="0" presId="urn:microsoft.com/office/officeart/2018/2/layout/IconCircleList"/>
    <dgm:cxn modelId="{2B1484FD-D438-4C84-931C-40037F7938D1}" type="presParOf" srcId="{3E42B5C7-8277-4986-A46B-462243300F0E}" destId="{4DF63033-A280-4E52-96BE-E91F94E1D567}" srcOrd="4" destOrd="0" presId="urn:microsoft.com/office/officeart/2018/2/layout/IconCircleList"/>
    <dgm:cxn modelId="{0174798D-D860-47C1-AB18-C8ED1840ADCC}" type="presParOf" srcId="{4DF63033-A280-4E52-96BE-E91F94E1D567}" destId="{6DA44A93-BDE9-4F94-9047-F4E7EC52B28F}" srcOrd="0" destOrd="0" presId="urn:microsoft.com/office/officeart/2018/2/layout/IconCircleList"/>
    <dgm:cxn modelId="{18B7EF12-71FA-4F3E-B668-25AD8129784B}" type="presParOf" srcId="{4DF63033-A280-4E52-96BE-E91F94E1D567}" destId="{39CBDBA0-1EC8-4799-B699-0393F314CFCD}" srcOrd="1" destOrd="0" presId="urn:microsoft.com/office/officeart/2018/2/layout/IconCircleList"/>
    <dgm:cxn modelId="{C8C11CBD-B4A9-4FEB-BB13-A74707049F49}" type="presParOf" srcId="{4DF63033-A280-4E52-96BE-E91F94E1D567}" destId="{895A9550-6B06-477C-B500-EE303FAF0B71}" srcOrd="2" destOrd="0" presId="urn:microsoft.com/office/officeart/2018/2/layout/IconCircleList"/>
    <dgm:cxn modelId="{D3AE8236-4509-434B-A34E-F683371E1C6F}" type="presParOf" srcId="{4DF63033-A280-4E52-96BE-E91F94E1D567}" destId="{DEFFA328-DB9B-4B72-8177-62986C41956B}" srcOrd="3" destOrd="0" presId="urn:microsoft.com/office/officeart/2018/2/layout/IconCircleList"/>
    <dgm:cxn modelId="{FFCCC546-4CCE-4CD9-A852-D8B825273EAA}" type="presParOf" srcId="{3E42B5C7-8277-4986-A46B-462243300F0E}" destId="{0F03DA98-3E26-41BC-A5E1-35C55995D498}" srcOrd="5" destOrd="0" presId="urn:microsoft.com/office/officeart/2018/2/layout/IconCircleList"/>
    <dgm:cxn modelId="{42770505-9B64-4162-AE8B-280C1F88FE2E}" type="presParOf" srcId="{3E42B5C7-8277-4986-A46B-462243300F0E}" destId="{F85B0627-8DC1-42FA-9A8F-DB380840668E}" srcOrd="6" destOrd="0" presId="urn:microsoft.com/office/officeart/2018/2/layout/IconCircleList"/>
    <dgm:cxn modelId="{D715839B-DA04-40F9-A2BD-C53417B9436B}" type="presParOf" srcId="{F85B0627-8DC1-42FA-9A8F-DB380840668E}" destId="{71F1266F-5271-4025-A9F9-E0556D2B17DD}" srcOrd="0" destOrd="0" presId="urn:microsoft.com/office/officeart/2018/2/layout/IconCircleList"/>
    <dgm:cxn modelId="{C60CF868-DC5A-4B5C-B0F4-B4EA50204A9A}" type="presParOf" srcId="{F85B0627-8DC1-42FA-9A8F-DB380840668E}" destId="{7CCAE337-F906-4EAC-B32D-9CCE93F57379}" srcOrd="1" destOrd="0" presId="urn:microsoft.com/office/officeart/2018/2/layout/IconCircleList"/>
    <dgm:cxn modelId="{1DECF955-5971-4583-9085-5186446DED81}" type="presParOf" srcId="{F85B0627-8DC1-42FA-9A8F-DB380840668E}" destId="{2AD9A624-A28F-4B84-87ED-BCD76129343B}" srcOrd="2" destOrd="0" presId="urn:microsoft.com/office/officeart/2018/2/layout/IconCircleList"/>
    <dgm:cxn modelId="{8006658F-A649-4794-BE39-2FDA6A550794}" type="presParOf" srcId="{F85B0627-8DC1-42FA-9A8F-DB380840668E}" destId="{797A224C-FAA5-4B9D-A3CF-BBCE107957A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6B70F4-8F38-46F3-8EE2-565C0CA04C9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4DA79D4-4BCE-479A-AC21-98652A3AC867}">
      <dgm:prSet/>
      <dgm:spPr/>
      <dgm:t>
        <a:bodyPr/>
        <a:lstStyle/>
        <a:p>
          <a:r>
            <a:rPr lang="en-US"/>
            <a:t>The respiratory system affects p H, because it regulates the amount of C O</a:t>
          </a:r>
          <a:r>
            <a:rPr lang="en-US" baseline="-25000"/>
            <a:t>2</a:t>
          </a:r>
          <a:r>
            <a:rPr lang="en-US"/>
            <a:t> present in body fluids.</a:t>
          </a:r>
        </a:p>
      </dgm:t>
    </dgm:pt>
    <dgm:pt modelId="{BD0D7AC4-B41D-4A53-A266-C0D0D43966CE}" type="parTrans" cxnId="{1B2FF8FA-4652-4EE9-BB4E-464B57BC7805}">
      <dgm:prSet/>
      <dgm:spPr/>
      <dgm:t>
        <a:bodyPr/>
        <a:lstStyle/>
        <a:p>
          <a:endParaRPr lang="en-US"/>
        </a:p>
      </dgm:t>
    </dgm:pt>
    <dgm:pt modelId="{EA1740D2-44B8-451C-81D8-1E5AEB5AE91F}" type="sibTrans" cxnId="{1B2FF8FA-4652-4EE9-BB4E-464B57BC7805}">
      <dgm:prSet/>
      <dgm:spPr/>
      <dgm:t>
        <a:bodyPr/>
        <a:lstStyle/>
        <a:p>
          <a:endParaRPr lang="en-US"/>
        </a:p>
      </dgm:t>
    </dgm:pt>
    <dgm:pt modelId="{84367901-32FF-4937-8EBA-D248C1D11158}">
      <dgm:prSet/>
      <dgm:spPr/>
      <dgm:t>
        <a:bodyPr/>
        <a:lstStyle/>
        <a:p>
          <a:r>
            <a:rPr lang="en-US"/>
            <a:t>The respiratory system may be the cause of a p H imbalance or may help correct a p H imbalance from some other cause.</a:t>
          </a:r>
        </a:p>
      </dgm:t>
    </dgm:pt>
    <dgm:pt modelId="{3F6FDBE7-1793-4B18-8E8B-A2CCD22CA57E}" type="parTrans" cxnId="{93E82B8B-58DC-40FE-8E3B-773EE9227AF0}">
      <dgm:prSet/>
      <dgm:spPr/>
      <dgm:t>
        <a:bodyPr/>
        <a:lstStyle/>
        <a:p>
          <a:endParaRPr lang="en-US"/>
        </a:p>
      </dgm:t>
    </dgm:pt>
    <dgm:pt modelId="{559148B4-9A82-4014-B9D0-D038FC9B02C2}" type="sibTrans" cxnId="{93E82B8B-58DC-40FE-8E3B-773EE9227AF0}">
      <dgm:prSet/>
      <dgm:spPr/>
      <dgm:t>
        <a:bodyPr/>
        <a:lstStyle/>
        <a:p>
          <a:endParaRPr lang="en-US"/>
        </a:p>
      </dgm:t>
    </dgm:pt>
    <dgm:pt modelId="{30BCB71A-2645-4C96-9488-4FD4622FB6DC}" type="pres">
      <dgm:prSet presAssocID="{4B6B70F4-8F38-46F3-8EE2-565C0CA04C99}" presName="root" presStyleCnt="0">
        <dgm:presLayoutVars>
          <dgm:dir/>
          <dgm:resizeHandles val="exact"/>
        </dgm:presLayoutVars>
      </dgm:prSet>
      <dgm:spPr/>
    </dgm:pt>
    <dgm:pt modelId="{31F9E98C-6ADC-4440-83E2-BA9824E56D9F}" type="pres">
      <dgm:prSet presAssocID="{84DA79D4-4BCE-479A-AC21-98652A3AC867}" presName="compNode" presStyleCnt="0"/>
      <dgm:spPr/>
    </dgm:pt>
    <dgm:pt modelId="{6A8A25F6-A1A7-4F70-AEDC-2F1568758B7F}" type="pres">
      <dgm:prSet presAssocID="{84DA79D4-4BCE-479A-AC21-98652A3AC867}" presName="bgRect" presStyleLbl="bgShp" presStyleIdx="0" presStyleCnt="2"/>
      <dgm:spPr/>
    </dgm:pt>
    <dgm:pt modelId="{E323298F-C70C-420B-B29A-0890EF2B9208}" type="pres">
      <dgm:prSet presAssocID="{84DA79D4-4BCE-479A-AC21-98652A3AC86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FCA7A074-28C7-41A6-BF93-FA6D97DEC524}" type="pres">
      <dgm:prSet presAssocID="{84DA79D4-4BCE-479A-AC21-98652A3AC867}" presName="spaceRect" presStyleCnt="0"/>
      <dgm:spPr/>
    </dgm:pt>
    <dgm:pt modelId="{7404E645-7511-4208-A71D-BB4637D139E2}" type="pres">
      <dgm:prSet presAssocID="{84DA79D4-4BCE-479A-AC21-98652A3AC867}" presName="parTx" presStyleLbl="revTx" presStyleIdx="0" presStyleCnt="2">
        <dgm:presLayoutVars>
          <dgm:chMax val="0"/>
          <dgm:chPref val="0"/>
        </dgm:presLayoutVars>
      </dgm:prSet>
      <dgm:spPr/>
    </dgm:pt>
    <dgm:pt modelId="{A86A3B55-6C59-4479-9143-165C45F1FFB5}" type="pres">
      <dgm:prSet presAssocID="{EA1740D2-44B8-451C-81D8-1E5AEB5AE91F}" presName="sibTrans" presStyleCnt="0"/>
      <dgm:spPr/>
    </dgm:pt>
    <dgm:pt modelId="{996EB434-858F-4507-8A38-73EBBC5DD5E3}" type="pres">
      <dgm:prSet presAssocID="{84367901-32FF-4937-8EBA-D248C1D11158}" presName="compNode" presStyleCnt="0"/>
      <dgm:spPr/>
    </dgm:pt>
    <dgm:pt modelId="{2D1BA516-EB4C-4034-92FE-E14F36712F30}" type="pres">
      <dgm:prSet presAssocID="{84367901-32FF-4937-8EBA-D248C1D11158}" presName="bgRect" presStyleLbl="bgShp" presStyleIdx="1" presStyleCnt="2"/>
      <dgm:spPr/>
    </dgm:pt>
    <dgm:pt modelId="{CDAAD866-CC6F-4D13-B7BB-29DA2BFE77D5}" type="pres">
      <dgm:prSet presAssocID="{84367901-32FF-4937-8EBA-D248C1D1115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8E4AA968-8AAF-446C-B742-0C678C450DDD}" type="pres">
      <dgm:prSet presAssocID="{84367901-32FF-4937-8EBA-D248C1D11158}" presName="spaceRect" presStyleCnt="0"/>
      <dgm:spPr/>
    </dgm:pt>
    <dgm:pt modelId="{1A620B55-EB27-48A1-A31E-EB41B4C61FA7}" type="pres">
      <dgm:prSet presAssocID="{84367901-32FF-4937-8EBA-D248C1D1115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DB24738-20AC-4ED6-9CBF-0F0485E4EA78}" type="presOf" srcId="{4B6B70F4-8F38-46F3-8EE2-565C0CA04C99}" destId="{30BCB71A-2645-4C96-9488-4FD4622FB6DC}" srcOrd="0" destOrd="0" presId="urn:microsoft.com/office/officeart/2018/2/layout/IconVerticalSolidList"/>
    <dgm:cxn modelId="{93E82B8B-58DC-40FE-8E3B-773EE9227AF0}" srcId="{4B6B70F4-8F38-46F3-8EE2-565C0CA04C99}" destId="{84367901-32FF-4937-8EBA-D248C1D11158}" srcOrd="1" destOrd="0" parTransId="{3F6FDBE7-1793-4B18-8E8B-A2CCD22CA57E}" sibTransId="{559148B4-9A82-4014-B9D0-D038FC9B02C2}"/>
    <dgm:cxn modelId="{10CE2390-A983-472F-99E0-A79F32C5483A}" type="presOf" srcId="{84DA79D4-4BCE-479A-AC21-98652A3AC867}" destId="{7404E645-7511-4208-A71D-BB4637D139E2}" srcOrd="0" destOrd="0" presId="urn:microsoft.com/office/officeart/2018/2/layout/IconVerticalSolidList"/>
    <dgm:cxn modelId="{4D077AA8-5D05-4403-9644-9CF642903877}" type="presOf" srcId="{84367901-32FF-4937-8EBA-D248C1D11158}" destId="{1A620B55-EB27-48A1-A31E-EB41B4C61FA7}" srcOrd="0" destOrd="0" presId="urn:microsoft.com/office/officeart/2018/2/layout/IconVerticalSolidList"/>
    <dgm:cxn modelId="{1B2FF8FA-4652-4EE9-BB4E-464B57BC7805}" srcId="{4B6B70F4-8F38-46F3-8EE2-565C0CA04C99}" destId="{84DA79D4-4BCE-479A-AC21-98652A3AC867}" srcOrd="0" destOrd="0" parTransId="{BD0D7AC4-B41D-4A53-A266-C0D0D43966CE}" sibTransId="{EA1740D2-44B8-451C-81D8-1E5AEB5AE91F}"/>
    <dgm:cxn modelId="{31B0088A-2536-4ADD-AE25-006299C77E06}" type="presParOf" srcId="{30BCB71A-2645-4C96-9488-4FD4622FB6DC}" destId="{31F9E98C-6ADC-4440-83E2-BA9824E56D9F}" srcOrd="0" destOrd="0" presId="urn:microsoft.com/office/officeart/2018/2/layout/IconVerticalSolidList"/>
    <dgm:cxn modelId="{D6793756-A752-4136-B133-AD4B7FF0F1F5}" type="presParOf" srcId="{31F9E98C-6ADC-4440-83E2-BA9824E56D9F}" destId="{6A8A25F6-A1A7-4F70-AEDC-2F1568758B7F}" srcOrd="0" destOrd="0" presId="urn:microsoft.com/office/officeart/2018/2/layout/IconVerticalSolidList"/>
    <dgm:cxn modelId="{BE0B310A-F544-4092-A051-F9EEFC123726}" type="presParOf" srcId="{31F9E98C-6ADC-4440-83E2-BA9824E56D9F}" destId="{E323298F-C70C-420B-B29A-0890EF2B9208}" srcOrd="1" destOrd="0" presId="urn:microsoft.com/office/officeart/2018/2/layout/IconVerticalSolidList"/>
    <dgm:cxn modelId="{73A511A9-B26B-4D97-823A-7A42A99703CA}" type="presParOf" srcId="{31F9E98C-6ADC-4440-83E2-BA9824E56D9F}" destId="{FCA7A074-28C7-41A6-BF93-FA6D97DEC524}" srcOrd="2" destOrd="0" presId="urn:microsoft.com/office/officeart/2018/2/layout/IconVerticalSolidList"/>
    <dgm:cxn modelId="{5821F928-F20F-4AE8-837E-740458762A3E}" type="presParOf" srcId="{31F9E98C-6ADC-4440-83E2-BA9824E56D9F}" destId="{7404E645-7511-4208-A71D-BB4637D139E2}" srcOrd="3" destOrd="0" presId="urn:microsoft.com/office/officeart/2018/2/layout/IconVerticalSolidList"/>
    <dgm:cxn modelId="{B5EC6BE5-B050-4398-8DDE-64E7EAD95112}" type="presParOf" srcId="{30BCB71A-2645-4C96-9488-4FD4622FB6DC}" destId="{A86A3B55-6C59-4479-9143-165C45F1FFB5}" srcOrd="1" destOrd="0" presId="urn:microsoft.com/office/officeart/2018/2/layout/IconVerticalSolidList"/>
    <dgm:cxn modelId="{41886CD3-DE93-47CB-8F37-36C67B67E1E7}" type="presParOf" srcId="{30BCB71A-2645-4C96-9488-4FD4622FB6DC}" destId="{996EB434-858F-4507-8A38-73EBBC5DD5E3}" srcOrd="2" destOrd="0" presId="urn:microsoft.com/office/officeart/2018/2/layout/IconVerticalSolidList"/>
    <dgm:cxn modelId="{59E14215-019A-40B2-A457-B9F2DE216D05}" type="presParOf" srcId="{996EB434-858F-4507-8A38-73EBBC5DD5E3}" destId="{2D1BA516-EB4C-4034-92FE-E14F36712F30}" srcOrd="0" destOrd="0" presId="urn:microsoft.com/office/officeart/2018/2/layout/IconVerticalSolidList"/>
    <dgm:cxn modelId="{77C750B3-3299-458E-9F9C-E963D8765D26}" type="presParOf" srcId="{996EB434-858F-4507-8A38-73EBBC5DD5E3}" destId="{CDAAD866-CC6F-4D13-B7BB-29DA2BFE77D5}" srcOrd="1" destOrd="0" presId="urn:microsoft.com/office/officeart/2018/2/layout/IconVerticalSolidList"/>
    <dgm:cxn modelId="{39644CE4-1B0E-46F1-9BDB-74AC7CB86F22}" type="presParOf" srcId="{996EB434-858F-4507-8A38-73EBBC5DD5E3}" destId="{8E4AA968-8AAF-446C-B742-0C678C450DDD}" srcOrd="2" destOrd="0" presId="urn:microsoft.com/office/officeart/2018/2/layout/IconVerticalSolidList"/>
    <dgm:cxn modelId="{7E34D485-6572-4942-84C2-914FC64BB3D5}" type="presParOf" srcId="{996EB434-858F-4507-8A38-73EBBC5DD5E3}" destId="{1A620B55-EB27-48A1-A31E-EB41B4C61FA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641171-0CD1-406A-98A9-51D12DF6A108}">
      <dsp:nvSpPr>
        <dsp:cNvPr id="0" name=""/>
        <dsp:cNvSpPr/>
      </dsp:nvSpPr>
      <dsp:spPr>
        <a:xfrm>
          <a:off x="0" y="735468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67710B-BD8D-4984-AC65-AC6D523AD137}">
      <dsp:nvSpPr>
        <dsp:cNvPr id="0" name=""/>
        <dsp:cNvSpPr/>
      </dsp:nvSpPr>
      <dsp:spPr>
        <a:xfrm>
          <a:off x="410731" y="1040971"/>
          <a:ext cx="746783" cy="746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CFFC95-A836-40D6-ADB3-6049F84440E4}">
      <dsp:nvSpPr>
        <dsp:cNvPr id="0" name=""/>
        <dsp:cNvSpPr/>
      </dsp:nvSpPr>
      <dsp:spPr>
        <a:xfrm>
          <a:off x="1568246" y="735468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Intake—electrolytes are present in foods and beverages.</a:t>
          </a:r>
        </a:p>
      </dsp:txBody>
      <dsp:txXfrm>
        <a:off x="1568246" y="735468"/>
        <a:ext cx="6661353" cy="1357788"/>
      </dsp:txXfrm>
    </dsp:sp>
    <dsp:sp modelId="{6274D142-41BA-4F46-8F0F-9784BE8A33D5}">
      <dsp:nvSpPr>
        <dsp:cNvPr id="0" name=""/>
        <dsp:cNvSpPr/>
      </dsp:nvSpPr>
      <dsp:spPr>
        <a:xfrm>
          <a:off x="0" y="2432705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47BC56-B444-413E-83A1-0029ECADA67C}">
      <dsp:nvSpPr>
        <dsp:cNvPr id="0" name=""/>
        <dsp:cNvSpPr/>
      </dsp:nvSpPr>
      <dsp:spPr>
        <a:xfrm>
          <a:off x="410731" y="2738207"/>
          <a:ext cx="746783" cy="7467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574C1-B41E-4339-8E5A-6AA8DD536C31}">
      <dsp:nvSpPr>
        <dsp:cNvPr id="0" name=""/>
        <dsp:cNvSpPr/>
      </dsp:nvSpPr>
      <dsp:spPr>
        <a:xfrm>
          <a:off x="1568246" y="2432705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Output—electrolytes are lost in urine, feces, and sweat.</a:t>
          </a:r>
        </a:p>
      </dsp:txBody>
      <dsp:txXfrm>
        <a:off x="1568246" y="2432705"/>
        <a:ext cx="6661353" cy="13577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DF0DFD-CA1A-4377-9276-D1C469C5D5B1}">
      <dsp:nvSpPr>
        <dsp:cNvPr id="0" name=""/>
        <dsp:cNvSpPr/>
      </dsp:nvSpPr>
      <dsp:spPr>
        <a:xfrm>
          <a:off x="25368" y="605755"/>
          <a:ext cx="1082781" cy="108278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24CC69-C004-416A-A738-AB8B12668A30}">
      <dsp:nvSpPr>
        <dsp:cNvPr id="0" name=""/>
        <dsp:cNvSpPr/>
      </dsp:nvSpPr>
      <dsp:spPr>
        <a:xfrm>
          <a:off x="252752" y="833139"/>
          <a:ext cx="628012" cy="6280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BA181-6407-43D7-AABA-93F81D3263F8}">
      <dsp:nvSpPr>
        <dsp:cNvPr id="0" name=""/>
        <dsp:cNvSpPr/>
      </dsp:nvSpPr>
      <dsp:spPr>
        <a:xfrm>
          <a:off x="1340173" y="605755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 buffer system consists of a weak acid and a weak base.</a:t>
          </a:r>
        </a:p>
      </dsp:txBody>
      <dsp:txXfrm>
        <a:off x="1340173" y="605755"/>
        <a:ext cx="2552269" cy="1082781"/>
      </dsp:txXfrm>
    </dsp:sp>
    <dsp:sp modelId="{95576ED8-634B-4BF5-A55F-66B53455B4E7}">
      <dsp:nvSpPr>
        <dsp:cNvPr id="0" name=""/>
        <dsp:cNvSpPr/>
      </dsp:nvSpPr>
      <dsp:spPr>
        <a:xfrm>
          <a:off x="4337156" y="605755"/>
          <a:ext cx="1082781" cy="108278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54FE81-0BC3-40BE-8F88-831CEEC2DE2E}">
      <dsp:nvSpPr>
        <dsp:cNvPr id="0" name=""/>
        <dsp:cNvSpPr/>
      </dsp:nvSpPr>
      <dsp:spPr>
        <a:xfrm>
          <a:off x="4564540" y="833139"/>
          <a:ext cx="628012" cy="6280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A3CDE-5B5F-4019-99BD-3798E9C91BD3}">
      <dsp:nvSpPr>
        <dsp:cNvPr id="0" name=""/>
        <dsp:cNvSpPr/>
      </dsp:nvSpPr>
      <dsp:spPr>
        <a:xfrm>
          <a:off x="5651962" y="605755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These chemicals react with strong acids or bases and change them to substances that do not greatly affect p H.</a:t>
          </a:r>
        </a:p>
      </dsp:txBody>
      <dsp:txXfrm>
        <a:off x="5651962" y="605755"/>
        <a:ext cx="2552269" cy="1082781"/>
      </dsp:txXfrm>
    </dsp:sp>
    <dsp:sp modelId="{6DA44A93-BDE9-4F94-9047-F4E7EC52B28F}">
      <dsp:nvSpPr>
        <dsp:cNvPr id="0" name=""/>
        <dsp:cNvSpPr/>
      </dsp:nvSpPr>
      <dsp:spPr>
        <a:xfrm>
          <a:off x="25368" y="2380226"/>
          <a:ext cx="1082781" cy="108278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CBDBA0-1EC8-4799-B699-0393F314CFCD}">
      <dsp:nvSpPr>
        <dsp:cNvPr id="0" name=""/>
        <dsp:cNvSpPr/>
      </dsp:nvSpPr>
      <dsp:spPr>
        <a:xfrm>
          <a:off x="252752" y="2607610"/>
          <a:ext cx="628012" cy="6280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FFA328-DB9B-4B72-8177-62986C41956B}">
      <dsp:nvSpPr>
        <dsp:cNvPr id="0" name=""/>
        <dsp:cNvSpPr/>
      </dsp:nvSpPr>
      <dsp:spPr>
        <a:xfrm>
          <a:off x="1340173" y="2380226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Buffer systems react in less than a second.</a:t>
          </a:r>
        </a:p>
      </dsp:txBody>
      <dsp:txXfrm>
        <a:off x="1340173" y="2380226"/>
        <a:ext cx="2552269" cy="1082781"/>
      </dsp:txXfrm>
    </dsp:sp>
    <dsp:sp modelId="{71F1266F-5271-4025-A9F9-E0556D2B17DD}">
      <dsp:nvSpPr>
        <dsp:cNvPr id="0" name=""/>
        <dsp:cNvSpPr/>
      </dsp:nvSpPr>
      <dsp:spPr>
        <a:xfrm>
          <a:off x="4337156" y="2380226"/>
          <a:ext cx="1082781" cy="108278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CAE337-F906-4EAC-B32D-9CCE93F57379}">
      <dsp:nvSpPr>
        <dsp:cNvPr id="0" name=""/>
        <dsp:cNvSpPr/>
      </dsp:nvSpPr>
      <dsp:spPr>
        <a:xfrm>
          <a:off x="4564540" y="2607610"/>
          <a:ext cx="628012" cy="6280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A224C-FAA5-4B9D-A3CF-BBCE107957A3}">
      <dsp:nvSpPr>
        <dsp:cNvPr id="0" name=""/>
        <dsp:cNvSpPr/>
      </dsp:nvSpPr>
      <dsp:spPr>
        <a:xfrm>
          <a:off x="5651962" y="2380226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Buffer systems have the least capacity to prevent great changes in p H.</a:t>
          </a:r>
        </a:p>
      </dsp:txBody>
      <dsp:txXfrm>
        <a:off x="5651962" y="2380226"/>
        <a:ext cx="2552269" cy="1082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8A25F6-A1A7-4F70-AEDC-2F1568758B7F}">
      <dsp:nvSpPr>
        <dsp:cNvPr id="0" name=""/>
        <dsp:cNvSpPr/>
      </dsp:nvSpPr>
      <dsp:spPr>
        <a:xfrm>
          <a:off x="0" y="735468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23298F-C70C-420B-B29A-0890EF2B9208}">
      <dsp:nvSpPr>
        <dsp:cNvPr id="0" name=""/>
        <dsp:cNvSpPr/>
      </dsp:nvSpPr>
      <dsp:spPr>
        <a:xfrm>
          <a:off x="410731" y="1040971"/>
          <a:ext cx="746783" cy="746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04E645-7511-4208-A71D-BB4637D139E2}">
      <dsp:nvSpPr>
        <dsp:cNvPr id="0" name=""/>
        <dsp:cNvSpPr/>
      </dsp:nvSpPr>
      <dsp:spPr>
        <a:xfrm>
          <a:off x="1568246" y="735468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respiratory system affects p H, because it regulates the amount of C O</a:t>
          </a:r>
          <a:r>
            <a:rPr lang="en-US" sz="2500" kern="1200" baseline="-25000"/>
            <a:t>2</a:t>
          </a:r>
          <a:r>
            <a:rPr lang="en-US" sz="2500" kern="1200"/>
            <a:t> present in body fluids.</a:t>
          </a:r>
        </a:p>
      </dsp:txBody>
      <dsp:txXfrm>
        <a:off x="1568246" y="735468"/>
        <a:ext cx="6661353" cy="1357788"/>
      </dsp:txXfrm>
    </dsp:sp>
    <dsp:sp modelId="{2D1BA516-EB4C-4034-92FE-E14F36712F30}">
      <dsp:nvSpPr>
        <dsp:cNvPr id="0" name=""/>
        <dsp:cNvSpPr/>
      </dsp:nvSpPr>
      <dsp:spPr>
        <a:xfrm>
          <a:off x="0" y="2432705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AAD866-CC6F-4D13-B7BB-29DA2BFE77D5}">
      <dsp:nvSpPr>
        <dsp:cNvPr id="0" name=""/>
        <dsp:cNvSpPr/>
      </dsp:nvSpPr>
      <dsp:spPr>
        <a:xfrm>
          <a:off x="410731" y="2738207"/>
          <a:ext cx="746783" cy="7467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620B55-EB27-48A1-A31E-EB41B4C61FA7}">
      <dsp:nvSpPr>
        <dsp:cNvPr id="0" name=""/>
        <dsp:cNvSpPr/>
      </dsp:nvSpPr>
      <dsp:spPr>
        <a:xfrm>
          <a:off x="1568246" y="2432705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respiratory system may be the cause of a p H imbalance or may help correct a p H imbalance from some other cause.</a:t>
          </a:r>
        </a:p>
      </dsp:txBody>
      <dsp:txXfrm>
        <a:off x="1568246" y="2432705"/>
        <a:ext cx="6661353" cy="13577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3/7/25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3/7/25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48370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968A337A-616B-4A17-833C-EFD69817C334}" type="slidenum">
              <a:rPr lang="en-US" altLang="en-US" sz="1200"/>
              <a:pPr/>
              <a:t>2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9873863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A868AED3-2099-48FE-8EF6-ACDF471D71F8}" type="slidenum">
              <a:rPr lang="en-US" altLang="en-US" sz="1200"/>
              <a:pPr/>
              <a:t>3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3199776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b="0" i="0" dirty="0">
                <a:solidFill>
                  <a:srgbClr val="555555"/>
                </a:solidFill>
                <a:effectLst/>
                <a:latin typeface="robotoregular"/>
              </a:rPr>
              <a:t>The concentration of electrolytes present in the various water compartments determines just how osmosis will take place.</a:t>
            </a:r>
            <a:br>
              <a:rPr lang="en-GB" dirty="0"/>
            </a:br>
            <a:endParaRPr lang="en-US" altLang="en-US" dirty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BFED9177-A529-4D4B-A84F-71FDBD8AAAE3}" type="slidenum">
              <a:rPr lang="en-US" altLang="en-US" sz="1200"/>
              <a:pPr/>
              <a:t>5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1887684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ADH – reduces urine production</a:t>
            </a:r>
          </a:p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6783A089-75A8-4313-98FE-673D6AD3FF9B}" type="slidenum">
              <a:rPr lang="en-US" altLang="en-US" sz="1200"/>
              <a:pPr/>
              <a:t>7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41060034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998E1C95-0F59-431F-BCD4-C00DAA9AB064}" type="slidenum">
              <a:rPr lang="en-US" altLang="en-US" sz="1200"/>
              <a:pPr/>
              <a:t>8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15379295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8958175F-F122-4E4F-ACA2-249A7F09CF02}" type="slidenum">
              <a:rPr lang="en-US" altLang="en-US" sz="1200"/>
              <a:pPr/>
              <a:t>9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0481565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5918309B-E405-4AFF-A8DF-8BC51573E21F}" type="slidenum">
              <a:rPr lang="en-US" altLang="en-US" sz="1200"/>
              <a:pPr/>
              <a:t>10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11964578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50360036-70EB-4E44-92AE-535904B153F5}" type="slidenum">
              <a:rPr lang="en-US" altLang="en-US" sz="1200"/>
              <a:pPr/>
              <a:t>12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6311534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75D92910-934A-4DCF-8DD3-879EB45DF7DE}" type="slidenum">
              <a:rPr lang="en-US" altLang="en-US" sz="1200"/>
              <a:pPr/>
              <a:t>14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4956496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D5006BA0-D4E1-40E5-A707-B5AE09C2E58D}" type="slidenum">
              <a:rPr lang="en-US" altLang="en-US" sz="1200"/>
              <a:pPr/>
              <a:t>15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2611850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4CB4B95B-8A26-48B1-BA4A-506B927DF848}" type="slidenum">
              <a:rPr lang="en-US" altLang="en-US" sz="1200"/>
              <a:pPr/>
              <a:t>16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41740739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7CCA54-A22C-03A8-C262-3D7D9BC150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86EC1B99-EA81-B7A1-CCE9-0F6C95F6126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C5C5C968-066D-7A24-751F-0DB4155D861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8A480AFD-E8AC-A212-9AA0-31A427B7D4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4CB4B95B-8A26-48B1-BA4A-506B927DF848}" type="slidenum">
              <a:rPr lang="en-US" altLang="en-US" sz="1200"/>
              <a:pPr/>
              <a:t>17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0279533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E7B54389-855F-4B4E-A255-5314B2D75790}" type="slidenum">
              <a:rPr lang="en-US" altLang="en-US" sz="120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52875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B66BF5-19D5-4483-A65B-4BD43ACAD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6E24C268-4BB7-DCC6-9D30-31C9BB08484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>
            <a:extLst>
              <a:ext uri="{FF2B5EF4-FFF2-40B4-BE49-F238E27FC236}">
                <a16:creationId xmlns:a16="http://schemas.microsoft.com/office/drawing/2014/main" id="{1A8E334C-05B1-A301-A459-9D87FAC083C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>
            <a:extLst>
              <a:ext uri="{FF2B5EF4-FFF2-40B4-BE49-F238E27FC236}">
                <a16:creationId xmlns:a16="http://schemas.microsoft.com/office/drawing/2014/main" id="{BB30110B-7C25-299F-59C4-0C910DCBA5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E7B54389-855F-4B4E-A255-5314B2D75790}" type="slidenum">
              <a:rPr lang="en-US" altLang="en-US" sz="1200"/>
              <a:pPr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415583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F869B3D8-E222-4E9B-B89D-98A71290DD87}" type="slidenum">
              <a:rPr lang="en-US" altLang="en-US" sz="1200"/>
              <a:pPr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2857849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31127ED4-BE1F-4213-AA58-027CFEE6940F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9484441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40332665-41FE-42AD-83CC-0856328E42AE}" type="slidenum">
              <a:rPr lang="en-US" altLang="en-US" sz="1200"/>
              <a:pPr/>
              <a:t>22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6206392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E0FF3D21-64A1-4EEF-A0FA-8641B45E3752}" type="slidenum">
              <a:rPr lang="en-US" altLang="en-US" sz="1200"/>
              <a:pPr/>
              <a:t>23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12075904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6A654-13D2-52CF-9224-A061BA1654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>
            <a:extLst>
              <a:ext uri="{FF2B5EF4-FFF2-40B4-BE49-F238E27FC236}">
                <a16:creationId xmlns:a16="http://schemas.microsoft.com/office/drawing/2014/main" id="{E8AFA89B-AFAE-EF40-9960-00501D27B67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>
            <a:extLst>
              <a:ext uri="{FF2B5EF4-FFF2-40B4-BE49-F238E27FC236}">
                <a16:creationId xmlns:a16="http://schemas.microsoft.com/office/drawing/2014/main" id="{898D0AA9-85DF-829F-6090-59CA90E21E0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63492" name="Slide Number Placeholder 3">
            <a:extLst>
              <a:ext uri="{FF2B5EF4-FFF2-40B4-BE49-F238E27FC236}">
                <a16:creationId xmlns:a16="http://schemas.microsoft.com/office/drawing/2014/main" id="{9CC4E903-EA3C-8A28-CA5D-257611687A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E0FF3D21-64A1-4EEF-A0FA-8641B45E3752}" type="slidenum">
              <a:rPr lang="en-US" altLang="en-US" sz="1200"/>
              <a:pPr/>
              <a:t>24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0202895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1DBD50B4-1C83-4DB5-92BE-365AC6A2E603}" type="slidenum">
              <a:rPr lang="en-US" altLang="en-US" sz="1200"/>
              <a:pPr/>
              <a:t>25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13689752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FD2AFC20-5E71-46D1-8709-BD0015581AC7}" type="slidenum">
              <a:rPr lang="en-US" altLang="en-US" sz="1200"/>
              <a:pPr/>
              <a:t>26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74449603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7AB7C3-70C6-93A2-8336-731A6CD9C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>
            <a:extLst>
              <a:ext uri="{FF2B5EF4-FFF2-40B4-BE49-F238E27FC236}">
                <a16:creationId xmlns:a16="http://schemas.microsoft.com/office/drawing/2014/main" id="{AB31589A-C9CC-6AAA-AAC5-33FAC919EC9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>
            <a:extLst>
              <a:ext uri="{FF2B5EF4-FFF2-40B4-BE49-F238E27FC236}">
                <a16:creationId xmlns:a16="http://schemas.microsoft.com/office/drawing/2014/main" id="{C1207DD9-0EE4-D491-61B1-29B54E75636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Acidosis – excrete H+, retain HCO3-</a:t>
            </a:r>
          </a:p>
        </p:txBody>
      </p:sp>
      <p:sp>
        <p:nvSpPr>
          <p:cNvPr id="65540" name="Slide Number Placeholder 3">
            <a:extLst>
              <a:ext uri="{FF2B5EF4-FFF2-40B4-BE49-F238E27FC236}">
                <a16:creationId xmlns:a16="http://schemas.microsoft.com/office/drawing/2014/main" id="{4CBED18C-60CD-F5D9-B51A-5FAC182732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FD2AFC20-5E71-46D1-8709-BD0015581AC7}" type="slidenum">
              <a:rPr lang="en-US" altLang="en-US" sz="1200"/>
              <a:pPr/>
              <a:t>27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4847661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  <a:ea typeface="MS PGothic" pitchFamily="34" charset="-128"/>
              </a:defRPr>
            </a:lvl9pPr>
          </a:lstStyle>
          <a:p>
            <a:fld id="{794C7E77-0F1B-43EF-AA5E-661F8CC36556}" type="slidenum">
              <a:rPr lang="en-US" altLang="en-US" sz="1200"/>
              <a:pPr/>
              <a:t>28</a:t>
            </a:fld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064309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981632" y="2631884"/>
            <a:ext cx="6162368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sz="3600" dirty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585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23923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57200" y="3797300"/>
            <a:ext cx="8229600" cy="23923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022312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554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57200" y="3065705"/>
            <a:ext cx="8229600" cy="1582495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457200" y="4868094"/>
            <a:ext cx="8229600" cy="1143000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030044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table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bg>
      <p:bgPr>
        <a:blipFill dpi="0" rotWithShape="0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VSS\FAD05\Export\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7200" y="6546850"/>
            <a:ext cx="8143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Subtitle 2"/>
          <p:cNvSpPr>
            <a:spLocks noGrp="1"/>
          </p:cNvSpPr>
          <p:nvPr>
            <p:ph type="subTitle" idx="1"/>
          </p:nvPr>
        </p:nvSpPr>
        <p:spPr>
          <a:xfrm>
            <a:off x="1447801" y="4114800"/>
            <a:ext cx="6324600" cy="457200"/>
          </a:xfrm>
          <a:ln>
            <a:noFill/>
          </a:ln>
        </p:spPr>
        <p:txBody>
          <a:bodyPr>
            <a:noAutofit/>
          </a:bodyPr>
          <a:lstStyle>
            <a:lvl1pPr marL="0" indent="0" algn="l" rtl="0" fontAlgn="auto">
              <a:spcBef>
                <a:spcPct val="0"/>
              </a:spcBef>
              <a:spcAft>
                <a:spcPts val="0"/>
              </a:spcAft>
              <a:buNone/>
              <a:defRPr lang="en-US" sz="3600" kern="1200">
                <a:solidFill>
                  <a:srgbClr val="315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1447800" y="3581400"/>
            <a:ext cx="6129997" cy="533399"/>
          </a:xfrm>
        </p:spPr>
        <p:txBody>
          <a:bodyPr/>
          <a:lstStyle>
            <a:lvl1pPr algn="l">
              <a:defRPr sz="2800">
                <a:solidFill>
                  <a:srgbClr val="A1DA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94468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39485"/>
            <a:ext cx="7798594" cy="7511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127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30648117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072015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microsoft.com/office/2007/relationships/hdphoto" Target="../media/hdphoto1.wdp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96" r:id="rId4"/>
    <p:sldLayoutId id="2147483683" r:id="rId5"/>
    <p:sldLayoutId id="2147483699" r:id="rId6"/>
    <p:sldLayoutId id="2147483700" r:id="rId7"/>
    <p:sldLayoutId id="2147483684" r:id="rId8"/>
    <p:sldLayoutId id="2147483678" r:id="rId9"/>
    <p:sldLayoutId id="2147483679" r:id="rId10"/>
    <p:sldLayoutId id="2147483680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2" r:id="rId18"/>
    <p:sldLayoutId id="2147483694" r:id="rId19"/>
    <p:sldLayoutId id="2147483697" r:id="rId20"/>
    <p:sldLayoutId id="2147483698" r:id="rId21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133287"/>
            <a:ext cx="5562600" cy="1588127"/>
          </a:xfrm>
        </p:spPr>
        <p:txBody>
          <a:bodyPr/>
          <a:lstStyle/>
          <a:p>
            <a:pPr algn="r"/>
            <a:r>
              <a:rPr lang="en-US" altLang="en-US" dirty="0"/>
              <a:t>Chapter 19</a:t>
            </a:r>
            <a:br>
              <a:rPr lang="en-US" altLang="en-US" dirty="0"/>
            </a:br>
            <a:r>
              <a:rPr lang="en-US" altLang="en-US" dirty="0"/>
              <a:t>Fluid–Electrolyte and Acid–Base Balance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619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0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Fluids and Electrolytes</a:t>
            </a:r>
          </a:p>
        </p:txBody>
      </p:sp>
      <p:sp>
        <p:nvSpPr>
          <p:cNvPr id="6147" name="Rectangle 2051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987752" cy="40687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Water—55% to 70% of the total body weight</a:t>
            </a:r>
          </a:p>
          <a:p>
            <a:pPr marL="347472" indent="-457200">
              <a:buNone/>
            </a:pPr>
            <a:r>
              <a:rPr lang="en-US" altLang="en-US" dirty="0"/>
              <a:t>Electrolytes—the positive and negative ions present in body fluids</a:t>
            </a:r>
          </a:p>
          <a:p>
            <a:pPr marL="685800" lvl="1"/>
            <a:r>
              <a:rPr lang="en-US" altLang="en-US" dirty="0"/>
              <a:t>These ions have specific functions and a range of the amount in each fluid that is needed for homeostasis.</a:t>
            </a:r>
          </a:p>
        </p:txBody>
      </p:sp>
    </p:spTree>
    <p:extLst>
      <p:ext uri="{BB962C8B-B14F-4D97-AF65-F5344CB8AC3E}">
        <p14:creationId xmlns:p14="http://schemas.microsoft.com/office/powerpoint/2010/main" val="3328293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Water Compartments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62878"/>
            <a:ext cx="7825413" cy="4319232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Intracellular fluid (I C F)—water within cells; about two-thirds of total body water</a:t>
            </a:r>
          </a:p>
          <a:p>
            <a:pPr marL="347472" indent="-457200">
              <a:buNone/>
            </a:pPr>
            <a:r>
              <a:rPr lang="en-US" altLang="en-US" dirty="0"/>
              <a:t>Extracellular fluid (E C F)—water outside cells</a:t>
            </a:r>
          </a:p>
          <a:p>
            <a:pPr marL="685800" lvl="1"/>
            <a:r>
              <a:rPr lang="en-US" altLang="en-US" dirty="0"/>
              <a:t>Tissue fluid</a:t>
            </a:r>
          </a:p>
          <a:p>
            <a:pPr marL="685800" lvl="1"/>
            <a:r>
              <a:rPr lang="en-US" altLang="en-US" dirty="0"/>
              <a:t>Plasma</a:t>
            </a:r>
          </a:p>
          <a:p>
            <a:pPr marL="685800" lvl="1"/>
            <a:r>
              <a:rPr lang="en-US" altLang="en-US" dirty="0"/>
              <a:t>Lymph</a:t>
            </a:r>
          </a:p>
          <a:p>
            <a:pPr marL="685800" lvl="1"/>
            <a:r>
              <a:rPr lang="en-US" altLang="en-US" dirty="0"/>
              <a:t>Specialized fluids</a:t>
            </a:r>
          </a:p>
        </p:txBody>
      </p:sp>
    </p:spTree>
    <p:extLst>
      <p:ext uri="{BB962C8B-B14F-4D97-AF65-F5344CB8AC3E}">
        <p14:creationId xmlns:p14="http://schemas.microsoft.com/office/powerpoint/2010/main" val="2164816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cell&#10;&#10;AI-generated content may be incorrect.">
            <a:extLst>
              <a:ext uri="{FF2B5EF4-FFF2-40B4-BE49-F238E27FC236}">
                <a16:creationId xmlns:a16="http://schemas.microsoft.com/office/drawing/2014/main" id="{6C257194-783D-8173-988A-9357B3CC69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200" y="1371600"/>
            <a:ext cx="654367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593831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Water Compartments (continued)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87400" y="1189037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Water is always moving from one compartment to another.</a:t>
            </a:r>
          </a:p>
          <a:p>
            <a:pPr marL="685800" lvl="1"/>
            <a:r>
              <a:rPr lang="en-US" altLang="en-US" dirty="0"/>
              <a:t>Filtration</a:t>
            </a:r>
          </a:p>
          <a:p>
            <a:pPr marL="685800" lvl="1"/>
            <a:r>
              <a:rPr lang="en-US" altLang="en-US" dirty="0"/>
              <a:t>Osmosis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787400" y="3505200"/>
            <a:ext cx="8229600" cy="2392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Osmosis is regulated by the concentration of electrolytes in body fluids (osmolarity). Water will diffuse through membranes to an area of greater electrolyte concentration.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940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internal organs&#10;&#10;AI-generated content may be incorrect.">
            <a:extLst>
              <a:ext uri="{FF2B5EF4-FFF2-40B4-BE49-F238E27FC236}">
                <a16:creationId xmlns:a16="http://schemas.microsoft.com/office/drawing/2014/main" id="{77F16752-190B-9D85-168D-A955128EE8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990600"/>
            <a:ext cx="4635500" cy="5092700"/>
          </a:xfrm>
          <a:prstGeom prst="rect">
            <a:avLst/>
          </a:prstGeom>
        </p:spPr>
      </p:pic>
      <p:pic>
        <p:nvPicPr>
          <p:cNvPr id="5" name="Picture 4" descr="A green and white chart with green text&#10;&#10;AI-generated content may be incorrect.">
            <a:extLst>
              <a:ext uri="{FF2B5EF4-FFF2-40B4-BE49-F238E27FC236}">
                <a16:creationId xmlns:a16="http://schemas.microsoft.com/office/drawing/2014/main" id="{C1792107-CE3F-0512-ACE3-10D350D0AA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0" y="1816100"/>
            <a:ext cx="3276600" cy="322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988155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Water Intake and Output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09900" y="1189037"/>
            <a:ext cx="8229600" cy="1782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Hypothalamus—contains osmoreceptors:</a:t>
            </a:r>
          </a:p>
          <a:p>
            <a:pPr marL="346075" indent="-457200">
              <a:buNone/>
            </a:pPr>
            <a:r>
              <a:rPr lang="en-US" altLang="en-US" dirty="0"/>
              <a:t>Dehydration—stimulates the sensation of thirst:</a:t>
            </a:r>
          </a:p>
          <a:p>
            <a:pPr marL="685800" lvl="1"/>
            <a:r>
              <a:rPr lang="en-US" altLang="en-US" dirty="0"/>
              <a:t>Urinary output decreases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809900" y="3183345"/>
            <a:ext cx="8229600" cy="2392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Hormones involved in correcting dehydration:</a:t>
            </a:r>
          </a:p>
          <a:p>
            <a:pPr marL="685800" lvl="1"/>
            <a:r>
              <a:rPr lang="en-US" altLang="en-US" dirty="0"/>
              <a:t>A D H</a:t>
            </a:r>
          </a:p>
          <a:p>
            <a:pPr marL="685800" lvl="1"/>
            <a:r>
              <a:rPr lang="en-US" altLang="en-US" dirty="0"/>
              <a:t>Aldosterone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5440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43640"/>
            <a:ext cx="8235244" cy="1046870"/>
          </a:xfrm>
        </p:spPr>
        <p:txBody>
          <a:bodyPr/>
          <a:lstStyle/>
          <a:p>
            <a:r>
              <a:rPr lang="en-US" altLang="en-US" dirty="0"/>
              <a:t>Regulation of Water Intake and Output (continued)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809900" y="1265237"/>
            <a:ext cx="8229600" cy="117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Overhydration—too much water:</a:t>
            </a:r>
          </a:p>
          <a:p>
            <a:pPr marL="685800" lvl="1"/>
            <a:r>
              <a:rPr lang="en-US" altLang="en-US" dirty="0"/>
              <a:t>Urinary output increases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809900" y="2731997"/>
            <a:ext cx="8229600" cy="138280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 hormone involved in correcting overhydration:</a:t>
            </a:r>
          </a:p>
          <a:p>
            <a:pPr marL="685800" lvl="1"/>
            <a:r>
              <a:rPr lang="en-US" altLang="en-US" dirty="0"/>
              <a:t>A N P (Atrial Natriuretic Peptide)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7529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Electrolytes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796838" y="11890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Electrolytes are chemicals that dissolve in water and dissociate into ions; most are inorganic.</a:t>
            </a:r>
          </a:p>
          <a:p>
            <a:pPr marL="685800" lvl="1"/>
            <a:r>
              <a:rPr lang="en-US" altLang="en-US" dirty="0"/>
              <a:t>Cations—have a positive charge:</a:t>
            </a:r>
          </a:p>
          <a:p>
            <a:pPr marL="685800" lvl="1"/>
            <a:r>
              <a:rPr lang="en-US" altLang="en-US" dirty="0"/>
              <a:t>Anions—have a negative charge: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0"/>
          </p:nvPr>
        </p:nvSpPr>
        <p:spPr>
          <a:xfrm>
            <a:off x="796838" y="3366225"/>
            <a:ext cx="8229600" cy="18415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presence of electrolytes in the water compartments influences osmosis between compartments.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244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Electrolytes in Body Fluids (see Table 19–2)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809897" y="1189037"/>
            <a:ext cx="8229600" cy="1401763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I C F—The principal cation is K</a:t>
            </a:r>
            <a:r>
              <a:rPr lang="en-US" altLang="en-US" baseline="30000" dirty="0"/>
              <a:t>+</a:t>
            </a:r>
            <a:r>
              <a:rPr lang="en-US" altLang="en-US" dirty="0"/>
              <a:t>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The principal anion is H P O</a:t>
            </a:r>
            <a:r>
              <a:rPr lang="en-US" altLang="en-US" baseline="-25000" dirty="0"/>
              <a:t>4</a:t>
            </a:r>
            <a:r>
              <a:rPr lang="en-US" altLang="en-US" baseline="30000" dirty="0"/>
              <a:t>-2</a:t>
            </a:r>
            <a:r>
              <a:rPr lang="en-US" altLang="en-US" dirty="0"/>
              <a:t>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Protein anions are abundant.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809897" y="2686881"/>
            <a:ext cx="8229600" cy="1427920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Blood plasma—The principal cation is N a</a:t>
            </a:r>
            <a:r>
              <a:rPr lang="en-US" altLang="en-US" baseline="30000" dirty="0"/>
              <a:t>+</a:t>
            </a:r>
            <a:r>
              <a:rPr lang="en-US" altLang="en-US" dirty="0"/>
              <a:t>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The principal anion is C l</a:t>
            </a:r>
            <a:r>
              <a:rPr lang="en-US" altLang="en-US" baseline="30000" dirty="0"/>
              <a:t>-</a:t>
            </a:r>
            <a:r>
              <a:rPr lang="en-US" altLang="en-US" dirty="0"/>
              <a:t>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Protein anions are significant.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1"/>
          </p:nvPr>
        </p:nvSpPr>
        <p:spPr>
          <a:xfrm>
            <a:off x="809897" y="4175762"/>
            <a:ext cx="8229600" cy="11430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Tissue fluid—similar to plasma, except that protein anions are insignificant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488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different colors&#10;&#10;AI-generated content may be incorrect.">
            <a:extLst>
              <a:ext uri="{FF2B5EF4-FFF2-40B4-BE49-F238E27FC236}">
                <a16:creationId xmlns:a16="http://schemas.microsoft.com/office/drawing/2014/main" id="{42966C64-C8D1-A2D4-A91F-62BD37BC83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990600"/>
            <a:ext cx="7772400" cy="4300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197196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 wrap="square" anchor="ctr">
            <a:normAutofit/>
          </a:bodyPr>
          <a:lstStyle/>
          <a:p>
            <a:r>
              <a:rPr lang="en-US" altLang="en-US" dirty="0"/>
              <a:t>Electrolyte Intake and Output</a:t>
            </a:r>
          </a:p>
        </p:txBody>
      </p:sp>
      <p:graphicFrame>
        <p:nvGraphicFramePr>
          <p:cNvPr id="19461" name="Rectangle 3">
            <a:extLst>
              <a:ext uri="{FF2B5EF4-FFF2-40B4-BE49-F238E27FC236}">
                <a16:creationId xmlns:a16="http://schemas.microsoft.com/office/drawing/2014/main" id="{78E4AC20-C42F-CE18-FFC7-A66D503A18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7744679"/>
              </p:ext>
            </p:extLst>
          </p:nvPr>
        </p:nvGraphicFramePr>
        <p:xfrm>
          <a:off x="457200" y="1189037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34960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table with text and images&#10;&#10;AI-generated content may be incorrect.">
            <a:extLst>
              <a:ext uri="{FF2B5EF4-FFF2-40B4-BE49-F238E27FC236}">
                <a16:creationId xmlns:a16="http://schemas.microsoft.com/office/drawing/2014/main" id="{C7B00B45-7CBC-F668-FE6F-4A14EC5DAA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150" y="228600"/>
            <a:ext cx="6997700" cy="6085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854356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Acid–Base Balance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96836" y="11890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Normal p H ranges:</a:t>
            </a:r>
          </a:p>
          <a:p>
            <a:pPr marL="685800" lvl="1"/>
            <a:r>
              <a:rPr lang="en-US" altLang="en-US" dirty="0"/>
              <a:t>I C F—6.8 to 7.0</a:t>
            </a:r>
          </a:p>
          <a:p>
            <a:pPr marL="685800" lvl="1"/>
            <a:r>
              <a:rPr lang="en-US" altLang="en-US" dirty="0"/>
              <a:t>Blood— 7.35 to 7.45</a:t>
            </a:r>
          </a:p>
          <a:p>
            <a:pPr marL="685800" lvl="1"/>
            <a:r>
              <a:rPr lang="en-US" altLang="en-US" dirty="0"/>
              <a:t>Tissue fluid—similar to the p H range of blood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796836" y="3431538"/>
            <a:ext cx="8229600" cy="20701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These ranges are maintained by:</a:t>
            </a:r>
          </a:p>
          <a:p>
            <a:pPr marL="685800" lvl="1"/>
            <a:r>
              <a:rPr lang="en-US" altLang="en-US" dirty="0"/>
              <a:t>Buffer systems</a:t>
            </a:r>
          </a:p>
          <a:p>
            <a:pPr marL="685800" lvl="1"/>
            <a:r>
              <a:rPr lang="en-US" altLang="en-US" dirty="0"/>
              <a:t>Respiratory system</a:t>
            </a:r>
          </a:p>
          <a:p>
            <a:pPr marL="685800" lvl="1"/>
            <a:r>
              <a:rPr lang="en-US" altLang="en-US" dirty="0"/>
              <a:t>Kidneys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5021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 wrap="square" anchor="ctr">
            <a:normAutofit/>
          </a:bodyPr>
          <a:lstStyle/>
          <a:p>
            <a:r>
              <a:rPr lang="en-US" altLang="en-US" dirty="0"/>
              <a:t>Buffer Systems</a:t>
            </a:r>
          </a:p>
        </p:txBody>
      </p:sp>
      <p:sp>
        <p:nvSpPr>
          <p:cNvPr id="23561" name="Text Placeholder 3">
            <a:extLst>
              <a:ext uri="{FF2B5EF4-FFF2-40B4-BE49-F238E27FC236}">
                <a16:creationId xmlns:a16="http://schemas.microsoft.com/office/drawing/2014/main" id="{741CB517-379D-42DD-4486-4DDFF8F0036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/>
          <a:lstStyle/>
          <a:p>
            <a:endParaRPr lang="en-US" dirty="0"/>
          </a:p>
        </p:txBody>
      </p:sp>
      <p:graphicFrame>
        <p:nvGraphicFramePr>
          <p:cNvPr id="23557" name="Rectangle 3">
            <a:extLst>
              <a:ext uri="{FF2B5EF4-FFF2-40B4-BE49-F238E27FC236}">
                <a16:creationId xmlns:a16="http://schemas.microsoft.com/office/drawing/2014/main" id="{7686CA88-9516-4FF6-CDD9-1E49EF06F6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2930656"/>
              </p:ext>
            </p:extLst>
          </p:nvPr>
        </p:nvGraphicFramePr>
        <p:xfrm>
          <a:off x="457200" y="1741449"/>
          <a:ext cx="8229600" cy="4068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00537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Buffer Systems (continued_1)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796838" y="1189037"/>
            <a:ext cx="8229600" cy="2011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Bicarbonate buffer system—important in blood and tissue fluid</a:t>
            </a:r>
          </a:p>
          <a:p>
            <a:pPr marL="685800" lvl="1"/>
            <a:r>
              <a:rPr lang="en-US" altLang="en-US" dirty="0"/>
              <a:t>Consists of N a H C O</a:t>
            </a:r>
            <a:r>
              <a:rPr lang="en-US" altLang="en-US" baseline="-25000" dirty="0"/>
              <a:t>3</a:t>
            </a:r>
            <a:r>
              <a:rPr lang="en-US" altLang="en-US" dirty="0"/>
              <a:t> (sodium bicarbonate) and H</a:t>
            </a:r>
            <a:r>
              <a:rPr lang="en-US" altLang="en-US" baseline="-25000" dirty="0"/>
              <a:t>2</a:t>
            </a:r>
            <a:r>
              <a:rPr lang="en-US" altLang="en-US" dirty="0"/>
              <a:t>C O</a:t>
            </a:r>
            <a:r>
              <a:rPr lang="en-US" altLang="en-US" baseline="-25000" dirty="0"/>
              <a:t>3 </a:t>
            </a:r>
            <a:r>
              <a:rPr lang="en-US" altLang="en-US" dirty="0"/>
              <a:t>(carbonic acid)  in a ratio of 20 to 1</a:t>
            </a:r>
          </a:p>
        </p:txBody>
      </p:sp>
      <p:pic>
        <p:nvPicPr>
          <p:cNvPr id="4" name="Picture 3" descr="A black text with a white background&#10;&#10;AI-generated content may be incorrect.">
            <a:extLst>
              <a:ext uri="{FF2B5EF4-FFF2-40B4-BE49-F238E27FC236}">
                <a16:creationId xmlns:a16="http://schemas.microsoft.com/office/drawing/2014/main" id="{EAE406E6-0391-B4D6-4726-E03B6A445E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4450" y="3429000"/>
            <a:ext cx="3975100" cy="876300"/>
          </a:xfrm>
          <a:prstGeom prst="rect">
            <a:avLst/>
          </a:prstGeom>
        </p:spPr>
      </p:pic>
      <p:pic>
        <p:nvPicPr>
          <p:cNvPr id="6" name="Picture 5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64F588D3-BC05-89BC-E8B2-6C185EDD73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8550" y="4792663"/>
            <a:ext cx="4406900" cy="87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0929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745DC-B246-B8AC-FEDB-78E02CBCE9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7979C35E-EF97-D0C5-0B09-3F670478F9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Buffer Systems (continued_2)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68CB17A-80A6-2C1C-B681-2EA02E05088F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09600" y="1189037"/>
            <a:ext cx="8229600" cy="16891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Phosphate buffer system—important in I C F and in the kidneys</a:t>
            </a:r>
          </a:p>
          <a:p>
            <a:pPr marL="685800" lvl="1"/>
            <a:r>
              <a:rPr lang="en-US" altLang="en-US" dirty="0"/>
              <a:t>Consists of N a</a:t>
            </a:r>
            <a:r>
              <a:rPr lang="en-US" altLang="en-US" baseline="-25000" dirty="0"/>
              <a:t>2</a:t>
            </a:r>
            <a:r>
              <a:rPr lang="en-US" altLang="en-US" dirty="0"/>
              <a:t>H P O</a:t>
            </a:r>
            <a:r>
              <a:rPr lang="en-US" altLang="en-US" baseline="-25000" dirty="0"/>
              <a:t>4</a:t>
            </a:r>
            <a:r>
              <a:rPr lang="en-US" altLang="en-US" dirty="0"/>
              <a:t> (sodium </a:t>
            </a:r>
            <a:r>
              <a:rPr lang="en-US" altLang="en-US" dirty="0" err="1"/>
              <a:t>monohydrogen</a:t>
            </a:r>
            <a:r>
              <a:rPr lang="en-US" altLang="en-US" dirty="0"/>
              <a:t> phosphate) and N a H</a:t>
            </a:r>
            <a:r>
              <a:rPr lang="en-US" altLang="en-US" baseline="-25000" dirty="0"/>
              <a:t>2</a:t>
            </a:r>
            <a:r>
              <a:rPr lang="en-US" altLang="en-US" dirty="0"/>
              <a:t>P O</a:t>
            </a:r>
            <a:r>
              <a:rPr lang="en-US" altLang="en-US" baseline="-25000" dirty="0"/>
              <a:t>4 </a:t>
            </a:r>
            <a:r>
              <a:rPr lang="en-US" altLang="en-US" dirty="0"/>
              <a:t>(sodium dihydrogen phosphate).</a:t>
            </a:r>
            <a:endParaRPr lang="en-US" dirty="0"/>
          </a:p>
        </p:txBody>
      </p:sp>
      <p:pic>
        <p:nvPicPr>
          <p:cNvPr id="5" name="Picture 4" descr="A black text with black letters&#10;&#10;AI-generated content may be incorrect.">
            <a:extLst>
              <a:ext uri="{FF2B5EF4-FFF2-40B4-BE49-F238E27FC236}">
                <a16:creationId xmlns:a16="http://schemas.microsoft.com/office/drawing/2014/main" id="{E95E4C2D-CD34-6E8E-F37B-15A440655E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500" y="3573464"/>
            <a:ext cx="4241800" cy="812800"/>
          </a:xfrm>
          <a:prstGeom prst="rect">
            <a:avLst/>
          </a:prstGeom>
        </p:spPr>
      </p:pic>
      <p:pic>
        <p:nvPicPr>
          <p:cNvPr id="7" name="Picture 6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0D270992-5A48-814B-0778-89B6A64D3C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158" y="4830763"/>
            <a:ext cx="4419600" cy="83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2791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Buffer Systems (continued_3)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71939" y="1189037"/>
            <a:ext cx="7991061" cy="2849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/>
              <a:t>Protein buffer system—important in I C F</a:t>
            </a:r>
          </a:p>
          <a:p>
            <a:pPr marL="685800" lvl="1"/>
            <a:r>
              <a:rPr lang="en-US" altLang="en-US"/>
              <a:t>An amino acid may act as an acid or a base.</a:t>
            </a:r>
          </a:p>
          <a:p>
            <a:pPr marL="685800" lvl="1"/>
            <a:r>
              <a:rPr lang="en-US" altLang="en-US"/>
              <a:t>The carboxyl group (negative C O O H) can donate a H</a:t>
            </a:r>
            <a:r>
              <a:rPr lang="en-US" altLang="en-US" baseline="30000"/>
              <a:t>+</a:t>
            </a:r>
            <a:r>
              <a:rPr lang="en-US" altLang="en-US"/>
              <a:t> ion to a fluid to counteract increasing alkalinity.</a:t>
            </a:r>
          </a:p>
        </p:txBody>
      </p:sp>
      <p:pic>
        <p:nvPicPr>
          <p:cNvPr id="3" name="Picture 2" descr="A black text with a black arrow pointing to the opposite side of the word&#10;&#10;AI-generated content may be incorrect.">
            <a:extLst>
              <a:ext uri="{FF2B5EF4-FFF2-40B4-BE49-F238E27FC236}">
                <a16:creationId xmlns:a16="http://schemas.microsoft.com/office/drawing/2014/main" id="{B62E568E-F503-19FC-7326-C73FCC3AD4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200" y="3852863"/>
            <a:ext cx="5943600" cy="181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8144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F524F-3C33-32E3-8E24-0221391B8E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66097948-A722-D940-BB68-50B8A0BC35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Buffer Systems (continued_4) 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9527A6C5-9968-D32E-82E6-09071515F3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71939" y="1189037"/>
            <a:ext cx="7991061" cy="1325563"/>
          </a:xfrm>
        </p:spPr>
        <p:txBody>
          <a:bodyPr/>
          <a:lstStyle/>
          <a:p>
            <a:pPr marL="685800" lvl="1"/>
            <a:r>
              <a:rPr lang="en-US" altLang="en-US"/>
              <a:t>The amino group (negative N H</a:t>
            </a:r>
            <a:r>
              <a:rPr lang="en-US" altLang="en-US" baseline="-25000"/>
              <a:t>2</a:t>
            </a:r>
            <a:r>
              <a:rPr lang="en-US" altLang="en-US"/>
              <a:t>) can pick up an excess H</a:t>
            </a:r>
            <a:r>
              <a:rPr lang="en-US" altLang="en-US" baseline="30000"/>
              <a:t>+</a:t>
            </a:r>
            <a:r>
              <a:rPr lang="en-US" altLang="en-US"/>
              <a:t> ion to counteract increasing acidity.</a:t>
            </a:r>
          </a:p>
        </p:txBody>
      </p:sp>
      <p:pic>
        <p:nvPicPr>
          <p:cNvPr id="3" name="Picture 2" descr="A black arrow pointing to a white background&#10;&#10;AI-generated content may be incorrect.">
            <a:extLst>
              <a:ext uri="{FF2B5EF4-FFF2-40B4-BE49-F238E27FC236}">
                <a16:creationId xmlns:a16="http://schemas.microsoft.com/office/drawing/2014/main" id="{A0F7A87D-4908-D580-4884-137BE5C4B1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3550" y="2489200"/>
            <a:ext cx="5676900" cy="187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6935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 wrap="square" anchor="ctr">
            <a:normAutofit/>
          </a:bodyPr>
          <a:lstStyle/>
          <a:p>
            <a:r>
              <a:rPr lang="en-US" altLang="en-US"/>
              <a:t>Respiratory Mechanisms</a:t>
            </a:r>
          </a:p>
        </p:txBody>
      </p:sp>
      <p:graphicFrame>
        <p:nvGraphicFramePr>
          <p:cNvPr id="26629" name="Rectangle 3">
            <a:extLst>
              <a:ext uri="{FF2B5EF4-FFF2-40B4-BE49-F238E27FC236}">
                <a16:creationId xmlns:a16="http://schemas.microsoft.com/office/drawing/2014/main" id="{FB4DB09F-9CC1-EA87-59AC-E3F8DEA1BF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8889250"/>
              </p:ext>
            </p:extLst>
          </p:nvPr>
        </p:nvGraphicFramePr>
        <p:xfrm>
          <a:off x="457200" y="1189037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956296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Respiratory Mechanisms (continued_1)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774036" y="1189037"/>
            <a:ext cx="7988964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/>
              <a:t>Respiratory acidosis—the result of anything that decreases the rate or efficiency of respiration</a:t>
            </a:r>
          </a:p>
          <a:p>
            <a:pPr marL="685800" lvl="1"/>
            <a:r>
              <a:rPr lang="en-US" altLang="en-US"/>
              <a:t>Causes – pulmonary diseases</a:t>
            </a:r>
          </a:p>
          <a:p>
            <a:pPr marL="685800" lvl="1"/>
            <a:r>
              <a:rPr lang="en-US" altLang="en-US"/>
              <a:t>Effect on C O</a:t>
            </a:r>
            <a:r>
              <a:rPr lang="en-US" altLang="en-US" baseline="-25000"/>
              <a:t>2</a:t>
            </a:r>
            <a:r>
              <a:rPr lang="en-US" altLang="en-US"/>
              <a:t> in the body - ↑</a:t>
            </a:r>
          </a:p>
          <a:p>
            <a:pPr marL="685800" lvl="1"/>
            <a:r>
              <a:rPr lang="en-US" altLang="en-US"/>
              <a:t>Effect on H</a:t>
            </a:r>
            <a:r>
              <a:rPr lang="en-US" altLang="en-US" baseline="30000"/>
              <a:t>+</a:t>
            </a:r>
            <a:r>
              <a:rPr lang="en-US" altLang="en-US"/>
              <a:t> ion concentration in the body - ↑</a:t>
            </a:r>
          </a:p>
          <a:p>
            <a:pPr marL="685800" lvl="1"/>
            <a:r>
              <a:rPr lang="en-US" altLang="en-US"/>
              <a:t>pH - ↓</a:t>
            </a:r>
          </a:p>
        </p:txBody>
      </p:sp>
      <p:pic>
        <p:nvPicPr>
          <p:cNvPr id="3" name="Picture 2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E3BF4E70-85DA-A22E-5C98-331E297A18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4700639"/>
            <a:ext cx="4292600" cy="58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928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Respiratory Mechanisms (continued_2)  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774036" y="1179098"/>
            <a:ext cx="7836564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/>
              <a:t>Respiratory alkalosis—the result of breathing more rapidly</a:t>
            </a:r>
          </a:p>
          <a:p>
            <a:pPr marL="685800" lvl="1"/>
            <a:r>
              <a:rPr lang="en-US" altLang="en-US"/>
              <a:t>Causes - hyperventilation</a:t>
            </a:r>
          </a:p>
          <a:p>
            <a:pPr marL="685800" lvl="1"/>
            <a:r>
              <a:rPr lang="en-US" altLang="en-US"/>
              <a:t>Effect on C O</a:t>
            </a:r>
            <a:r>
              <a:rPr lang="en-US" altLang="en-US" baseline="-25000"/>
              <a:t>2</a:t>
            </a:r>
            <a:r>
              <a:rPr lang="en-US" altLang="en-US"/>
              <a:t> in the body – decreases - ↓</a:t>
            </a:r>
          </a:p>
          <a:p>
            <a:pPr marL="685800" lvl="1"/>
            <a:r>
              <a:rPr lang="en-US" altLang="en-US"/>
              <a:t>Effect on H</a:t>
            </a:r>
            <a:r>
              <a:rPr lang="en-US" altLang="en-US" baseline="30000"/>
              <a:t>+</a:t>
            </a:r>
            <a:r>
              <a:rPr lang="en-US" altLang="en-US"/>
              <a:t> ion concentration in the body – ↓</a:t>
            </a:r>
          </a:p>
          <a:p>
            <a:pPr marL="685800" lvl="1"/>
            <a:r>
              <a:rPr lang="en-US" altLang="en-US"/>
              <a:t>pH ↑</a:t>
            </a:r>
          </a:p>
        </p:txBody>
      </p:sp>
    </p:spTree>
    <p:extLst>
      <p:ext uri="{BB962C8B-B14F-4D97-AF65-F5344CB8AC3E}">
        <p14:creationId xmlns:p14="http://schemas.microsoft.com/office/powerpoint/2010/main" val="18201181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Respiratory Mechanisms (continued_3)  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796837" y="1189037"/>
            <a:ext cx="8229600" cy="3992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Respiratory compensation for metabolic acidosis:</a:t>
            </a:r>
          </a:p>
          <a:p>
            <a:pPr marL="685800" lvl="1"/>
            <a:r>
              <a:rPr lang="en-US" altLang="en-US" dirty="0"/>
              <a:t>Causes of metabolic acidosis – exercise, kidney disease, diabetes mellitus (uncontrolled), vomiting, diarrhea</a:t>
            </a:r>
          </a:p>
          <a:p>
            <a:pPr marL="685800" lvl="1"/>
            <a:r>
              <a:rPr lang="en-US" altLang="en-US" dirty="0"/>
              <a:t>Respiration will increase in rate and depth – exhale more CO</a:t>
            </a:r>
            <a:r>
              <a:rPr lang="en-US" altLang="en-US" baseline="-25000" dirty="0"/>
              <a:t>2</a:t>
            </a:r>
            <a:r>
              <a:rPr lang="en-US" alt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618194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6A3C4-61BB-345F-AB51-82F63A852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C95E7373-2AEB-B07F-7A16-6B0F54B55C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Respiratory Mechanisms (continued_4)  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C853DB8-AA77-FA78-D063-CA7785317D20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62000" y="1308825"/>
            <a:ext cx="8229600" cy="2120175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Respiratory compensation for metabolic alkalosis:</a:t>
            </a:r>
          </a:p>
          <a:p>
            <a:pPr marL="685800" lvl="1"/>
            <a:r>
              <a:rPr lang="en-US" altLang="en-US" dirty="0"/>
              <a:t>Causes of metabolic alkalosis (not common) – causes e.g. overuse of antacids.</a:t>
            </a:r>
          </a:p>
          <a:p>
            <a:pPr marL="685800" lvl="1"/>
            <a:r>
              <a:rPr lang="en-US" altLang="en-US" dirty="0"/>
              <a:t>Respiratory rate will decrease, CO</a:t>
            </a:r>
            <a:r>
              <a:rPr lang="en-US" altLang="en-US" baseline="-25000" dirty="0"/>
              <a:t>2</a:t>
            </a:r>
            <a:r>
              <a:rPr lang="en-US" altLang="en-US" dirty="0"/>
              <a:t> levels rise.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3760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Respiratory Mechanisms (continued_5) 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783975" y="1189037"/>
            <a:ext cx="7902825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respiratory system responds quickly to p H changes</a:t>
            </a:r>
          </a:p>
          <a:p>
            <a:pPr marL="346075" indent="-457200">
              <a:buNone/>
            </a:pPr>
            <a:r>
              <a:rPr lang="en-US" altLang="en-US" dirty="0"/>
              <a:t>For an ongoing p H imbalance, respiratory compensation is limited</a:t>
            </a:r>
          </a:p>
        </p:txBody>
      </p:sp>
    </p:spTree>
    <p:extLst>
      <p:ext uri="{BB962C8B-B14F-4D97-AF65-F5344CB8AC3E}">
        <p14:creationId xmlns:p14="http://schemas.microsoft.com/office/powerpoint/2010/main" val="9000559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Renal Mechanisms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809901" y="1189037"/>
            <a:ext cx="8229600" cy="2168768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The kidneys have the greatest capacity to buffer an ongoing p H change, because they can create bicarbonate ions and remove H</a:t>
            </a:r>
            <a:r>
              <a:rPr lang="en-US" altLang="en-US" baseline="30000" dirty="0"/>
              <a:t>+</a:t>
            </a:r>
            <a:r>
              <a:rPr lang="en-US" altLang="en-US" dirty="0"/>
              <a:t> ions from the body.</a:t>
            </a:r>
          </a:p>
          <a:p>
            <a:pPr marL="346075" indent="-457200">
              <a:lnSpc>
                <a:spcPts val="3300"/>
              </a:lnSpc>
              <a:buNone/>
            </a:pPr>
            <a:endParaRPr lang="en-US" altLang="en-US" dirty="0"/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Takes longer but actually removes them from body rather than changing into other molecules.</a:t>
            </a:r>
          </a:p>
        </p:txBody>
      </p:sp>
    </p:spTree>
    <p:extLst>
      <p:ext uri="{BB962C8B-B14F-4D97-AF65-F5344CB8AC3E}">
        <p14:creationId xmlns:p14="http://schemas.microsoft.com/office/powerpoint/2010/main" val="24964499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6E2CEA-01FD-0C0C-F553-C8EA5DAA7C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BF44B3A5-9C8C-51A2-C32A-E47867B0BA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Renal Mechanisms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7DB6C0A-AAF0-9377-119A-8D7904A2EA2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56356" y="1905000"/>
            <a:ext cx="8229600" cy="909395"/>
          </a:xfrm>
        </p:spPr>
        <p:txBody>
          <a:bodyPr/>
          <a:lstStyle/>
          <a:p>
            <a:pPr marL="346075" indent="-457200">
              <a:lnSpc>
                <a:spcPts val="3200"/>
              </a:lnSpc>
              <a:buNone/>
            </a:pPr>
            <a:r>
              <a:rPr lang="en-US" altLang="en-US" dirty="0"/>
              <a:t>In response to acidosis, the kidneys will excrete?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The kidneys will retain?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AB02A-88CF-1D43-974C-3DE3EC944462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756356" y="3733800"/>
            <a:ext cx="8229600" cy="1524000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In response to alkalosis, the kidneys will excrete?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The kidneys will retain?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7237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Effects of p H Changes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809901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Acidosis—depresses synaptic transmission in the central nervous system</a:t>
            </a:r>
          </a:p>
          <a:p>
            <a:pPr marL="685800" lvl="1"/>
            <a:r>
              <a:rPr lang="en-US" altLang="en-US" dirty="0"/>
              <a:t>Result – confusion, disorientation, then coma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809901" y="2856411"/>
            <a:ext cx="8229600" cy="1563189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Alkalosis—increases synaptic transmission in the peripheral and central nervous system</a:t>
            </a:r>
          </a:p>
          <a:p>
            <a:pPr marL="685800" lvl="1"/>
            <a:r>
              <a:rPr lang="en-US" altLang="en-US" dirty="0"/>
              <a:t>Result— muscle twitches, spasms and convulsions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3950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diagram showing the effects of a metabolites&#10;&#10;AI-generated content may be incorrect.">
            <a:extLst>
              <a:ext uri="{FF2B5EF4-FFF2-40B4-BE49-F238E27FC236}">
                <a16:creationId xmlns:a16="http://schemas.microsoft.com/office/drawing/2014/main" id="{B35A56CC-1F4C-84E7-8C83-7AF4B793E0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0243" y="0"/>
            <a:ext cx="57635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327449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CC939C3-7EE7-4FC7-818E-985D0213E860}">
  <ds:schemaRefs>
    <ds:schemaRef ds:uri="http://www.w3.org/XML/1998/namespace"/>
    <ds:schemaRef ds:uri="88135b7f-3fab-49b6-8009-71309f2107a8"/>
    <ds:schemaRef ds:uri="http://schemas.microsoft.com/office/2006/documentManagement/types"/>
    <ds:schemaRef ds:uri="http://purl.org/dc/elements/1.1/"/>
    <ds:schemaRef ds:uri="http://purl.org/dc/dcmitype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71d46e88-8733-4645-9284-85cf006978cc"/>
    <ds:schemaRef ds:uri="http://schemas.microsoft.com/office/2006/metadata/properties"/>
  </ds:schemaRefs>
</ds:datastoreItem>
</file>

<file path=customXml/itemProps4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Ch01_template</Template>
  <TotalTime>406</TotalTime>
  <Words>1029</Words>
  <Application>Microsoft Macintosh PowerPoint</Application>
  <PresentationFormat>On-screen Show (4:3)</PresentationFormat>
  <Paragraphs>138</Paragraphs>
  <Slides>29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robotoregular</vt:lpstr>
      <vt:lpstr>Wingdings</vt:lpstr>
      <vt:lpstr>Office Theme</vt:lpstr>
      <vt:lpstr>Chapter 19 Fluid–Electrolyte and Acid–Base Balance</vt:lpstr>
      <vt:lpstr>Fluids and Electrolytes</vt:lpstr>
      <vt:lpstr>Water Compartments</vt:lpstr>
      <vt:lpstr>PowerPoint Presentation</vt:lpstr>
      <vt:lpstr>Water Compartments (continued)</vt:lpstr>
      <vt:lpstr>PowerPoint Presentation</vt:lpstr>
      <vt:lpstr>Regulation of Water Intake and Output</vt:lpstr>
      <vt:lpstr>Regulation of Water Intake and Output (continued)</vt:lpstr>
      <vt:lpstr>Electrolytes</vt:lpstr>
      <vt:lpstr>Electrolytes in Body Fluids (see Table 19–2)</vt:lpstr>
      <vt:lpstr>PowerPoint Presentation</vt:lpstr>
      <vt:lpstr>Electrolyte Intake and Output</vt:lpstr>
      <vt:lpstr>PowerPoint Presentation</vt:lpstr>
      <vt:lpstr>Acid–Base Balance</vt:lpstr>
      <vt:lpstr>Buffer Systems</vt:lpstr>
      <vt:lpstr>Buffer Systems (continued_1)</vt:lpstr>
      <vt:lpstr>Buffer Systems (continued_2)</vt:lpstr>
      <vt:lpstr>Buffer Systems (continued_3) </vt:lpstr>
      <vt:lpstr>Buffer Systems (continued_4) </vt:lpstr>
      <vt:lpstr>Respiratory Mechanisms</vt:lpstr>
      <vt:lpstr>Respiratory Mechanisms (continued_1)</vt:lpstr>
      <vt:lpstr>Respiratory Mechanisms (continued_2)  </vt:lpstr>
      <vt:lpstr>Respiratory Mechanisms (continued_3)   </vt:lpstr>
      <vt:lpstr>Respiratory Mechanisms (continued_4)   </vt:lpstr>
      <vt:lpstr>Respiratory Mechanisms (continued_5) </vt:lpstr>
      <vt:lpstr>Renal Mechanisms</vt:lpstr>
      <vt:lpstr>Renal Mechanisms</vt:lpstr>
      <vt:lpstr>Effects of p H Changes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19 Fluid–Electrolyte and Acid–Base Balance</dc:title>
  <dc:creator>Rajarajan</dc:creator>
  <cp:lastModifiedBy>Geraint Forster</cp:lastModifiedBy>
  <cp:revision>131</cp:revision>
  <dcterms:created xsi:type="dcterms:W3CDTF">2018-06-20T07:51:02Z</dcterms:created>
  <dcterms:modified xsi:type="dcterms:W3CDTF">2025-03-07T10:40:20Z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