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8" r:id="rId2"/>
    <p:sldId id="256" r:id="rId3"/>
    <p:sldId id="257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8D7CD"/>
    <a:srgbClr val="FCECE8"/>
    <a:srgbClr val="0AA67D"/>
    <a:srgbClr val="FFC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5695" autoAdjust="0"/>
    <p:restoredTop sz="93447" autoAdjust="0"/>
  </p:normalViewPr>
  <p:slideViewPr>
    <p:cSldViewPr snapToGrid="0">
      <p:cViewPr>
        <p:scale>
          <a:sx n="75" d="100"/>
          <a:sy n="75" d="100"/>
        </p:scale>
        <p:origin x="680" y="-5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liver and Shannon" userId="dea4d811936b68b3" providerId="LiveId" clId="{7CC22866-6F5B-4A29-BC9B-AD30F75F9667}"/>
    <pc:docChg chg="undo custSel modSld">
      <pc:chgData name="Oliver and Shannon" userId="dea4d811936b68b3" providerId="LiveId" clId="{7CC22866-6F5B-4A29-BC9B-AD30F75F9667}" dt="2026-05-07T17:39:42.350" v="281" actId="403"/>
      <pc:docMkLst>
        <pc:docMk/>
      </pc:docMkLst>
      <pc:sldChg chg="modSp mod">
        <pc:chgData name="Oliver and Shannon" userId="dea4d811936b68b3" providerId="LiveId" clId="{7CC22866-6F5B-4A29-BC9B-AD30F75F9667}" dt="2026-05-07T17:39:42.350" v="281" actId="403"/>
        <pc:sldMkLst>
          <pc:docMk/>
          <pc:sldMk cId="3463349859" sldId="256"/>
        </pc:sldMkLst>
        <pc:spChg chg="mod">
          <ac:chgData name="Oliver and Shannon" userId="dea4d811936b68b3" providerId="LiveId" clId="{7CC22866-6F5B-4A29-BC9B-AD30F75F9667}" dt="2026-05-07T17:37:14.498" v="255" actId="20577"/>
          <ac:spMkLst>
            <pc:docMk/>
            <pc:sldMk cId="3463349859" sldId="256"/>
            <ac:spMk id="12" creationId="{0E7D5348-B6B2-E413-CCF7-099BD48189E2}"/>
          </ac:spMkLst>
        </pc:spChg>
        <pc:graphicFrameChg chg="mod modGraphic">
          <ac:chgData name="Oliver and Shannon" userId="dea4d811936b68b3" providerId="LiveId" clId="{7CC22866-6F5B-4A29-BC9B-AD30F75F9667}" dt="2026-05-07T17:39:42.350" v="281" actId="403"/>
          <ac:graphicFrameMkLst>
            <pc:docMk/>
            <pc:sldMk cId="3463349859" sldId="256"/>
            <ac:graphicFrameMk id="16" creationId="{38B97C19-F79C-7ABD-5224-1FCC064688DE}"/>
          </ac:graphicFrameMkLst>
        </pc:graphicFrameChg>
        <pc:picChg chg="mod modCrop">
          <ac:chgData name="Oliver and Shannon" userId="dea4d811936b68b3" providerId="LiveId" clId="{7CC22866-6F5B-4A29-BC9B-AD30F75F9667}" dt="2026-05-07T17:37:32.525" v="258" actId="1036"/>
          <ac:picMkLst>
            <pc:docMk/>
            <pc:sldMk cId="3463349859" sldId="256"/>
            <ac:picMk id="11" creationId="{97C8CE2B-E3F5-A003-F0E9-542ABC063449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C705A3-32C2-406A-AA44-23B6A59807F5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0CEB41-5C7F-4637-A9FD-931A26F61F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4904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80/14729679.2019.1686041" TargetMode="External"/><Relationship Id="rId3" Type="http://schemas.openxmlformats.org/officeDocument/2006/relationships/hyperlink" Target="https://doi.org/10.1080/00336297.2012.727373" TargetMode="External"/><Relationship Id="rId7" Type="http://schemas.openxmlformats.org/officeDocument/2006/relationships/hyperlink" Target="https://doi.org/10.1080/14780887.2020.1769238" TargetMode="External"/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doi.org/10.1191/1478088706qp063oa" TargetMode="External"/><Relationship Id="rId5" Type="http://schemas.openxmlformats.org/officeDocument/2006/relationships/hyperlink" Target="https://doi.org/10.1080/17408989.2020.1727870" TargetMode="External"/><Relationship Id="rId4" Type="http://schemas.openxmlformats.org/officeDocument/2006/relationships/hyperlink" Target="https://doi.org/10.1177/105382590703000202" TargetMode="External"/><Relationship Id="rId9" Type="http://schemas.openxmlformats.org/officeDocument/2006/relationships/hyperlink" Target="https://doi.org/10.1080/14729670285200131" TargetMode="Externa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GB" sz="1200" baseline="30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aseline="30000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Collins, L. and Collins, D. (2013) 'Decision making and risk management in adventure sports coaching',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Quest,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 65(1), pp. 72–82. Available at: 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https://doi.org/10.1080/00336297.2012.727373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aseline="30000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Galloway, S. (2007) 'Experience and medical decision-making in outdoor leaders',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Experiential Education,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 30(2), pp. 99–116. Available at:  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https://doi.org/10.1177/105382590703000202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aseline="30000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Mees, A., Sinfield, D., Collins, D. and Collins, L. (2020) 'Adaptive expertise – a characteristic of expertise in outdoor instructors?',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Physical Education and Sport Pedagogy,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 25(4), pp. 423–438. Available at: 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https://doi.org/10.1080/17408989.2020.1727870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aseline="30000" dirty="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Braun, V. and Clarke, V. (2006) 'Using thematic analysis in psychology', 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Qualitative Research in Psychology,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 3(2), pp. 77-101. Available at: 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6"/>
              </a:rPr>
              <a:t>https://doi.org/10.1191/1478088706qp063oa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</a:t>
            </a:r>
            <a:br>
              <a:rPr lang="en-GB" sz="1200" baseline="30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200" baseline="30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aseline="30000" dirty="0"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Braun, V. and Clarke, V. (2021) 'One size fits all? What counts as quality practice in (reflexive) thematic analysis?', 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Qualitative Research in Psychology,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 18(3), pp. 328-352. Available at: 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7"/>
              </a:rPr>
              <a:t>https://doi.org/10.1080/14780887.2020.1769238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</a:t>
            </a: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aseline="300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Collins, L. and Collins, D. (2021) 'Managing the cognitive loads associated with judgment and decision-making in a group of adventure sports coaches: A mixed-method investigation', Journal of Adventure Education and Outdoor Learning, 21(1), pp. 1–16.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https://doi.org/10.1080/14729679.2019.1686041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aseline="300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Galloway, S. (2002) 'Theoretical cognitive differences in expert and novice outdoor leader decision making: Implications for training and development',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Adventure Education and Outdoor Learning,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 2(1), pp. 19–28. Available at: 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https://doi.org/10.1080/14729670285200131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aseline="300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8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Ewert, A. and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Sibthorp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J. (2014)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Outdoor adventure education: foundations, theory and research.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Human Kinetics.</a:t>
            </a:r>
            <a:endParaRPr lang="en-GB" sz="1200" kern="1200" dirty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0CEB41-5C7F-4637-A9FD-931A26F61F4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33336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0CEB41-5C7F-4637-A9FD-931A26F61F4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50623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62DAEF-1906-9C4C-D5F3-0717884257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825ECF2-A82A-DB7A-AA66-FE2807380C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ED5D4D-BB68-2E68-2493-EA46C7C7A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1E472-DE21-4A54-9952-8319C57B45E4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C82360-9E2A-E8BC-82E3-7CAD34682B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077F8F-9FA3-06F4-4757-C83F4F5B5F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487F5D-13C5-4BC1-A906-5D24B17E87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47523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79C6BA-5A5A-DBFE-12B1-001FCEC99E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9937B-2491-AC57-9A81-7C8F11FB91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E314F2-6C64-210C-4A4E-705ED8B00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1E472-DE21-4A54-9952-8319C57B45E4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6BD780-A1A7-97B1-A987-8B75E4A546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1538BA-5417-1DBA-26CE-92BDE4542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487F5D-13C5-4BC1-A906-5D24B17E87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53094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788E15-5904-E16D-3064-195633E30C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3DFE90-ACDD-4599-B4A9-5F93D16AAB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FB36A9-C307-EB97-B515-3B56116644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1E472-DE21-4A54-9952-8319C57B45E4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7DA801-4A81-A05C-F6F4-1F99B45B2A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DF7269-1C88-CAEC-66B3-848AA5E1F3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487F5D-13C5-4BC1-A906-5D24B17E87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1431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D26A7D-AB29-6575-F7AA-1454C8F751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4EBF3F-5CDD-0BE0-3807-5CA74B3EB07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CBB6B2-DFB2-5891-E2F5-FE43D48D3F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764C09-042B-F098-BC4E-938B223465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1E472-DE21-4A54-9952-8319C57B45E4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9A6730-E7CD-A2A9-3C34-C98A295DAF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2D514A-C894-26B1-1308-0C07ADBF3E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487F5D-13C5-4BC1-A906-5D24B17E87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1115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81851-AD61-10CB-ADDE-76F24C9317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5C738-37AE-71B4-321A-20E8A2F81F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358420-8A93-FE27-A90B-4432475C2E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6C3A7B5-8DDF-E4AF-F897-4CECC4742EE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FAF8057-E540-B05C-489C-D07DF40891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D2F63D6-FDDF-E4ED-1BA8-1D0777D47E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1E472-DE21-4A54-9952-8319C57B45E4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AFC6AB3-C8C8-AC5A-5922-7AD5501DA7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40DBE93-0E01-8B56-98C3-04551FE194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487F5D-13C5-4BC1-A906-5D24B17E87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8821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426452-CA18-10BB-653F-A392AB5DC0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BD45160-089F-21BF-CB5B-894FB444E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1E472-DE21-4A54-9952-8319C57B45E4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56DB08C-1E8A-4965-FC95-D800F35D7E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DE68BA-626F-4E60-9397-3514AF6B47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487F5D-13C5-4BC1-A906-5D24B17E87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18342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9DD535-32B9-32FB-AF7D-9114C5EA51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1E472-DE21-4A54-9952-8319C57B45E4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3CEB156-F141-2EFA-EDE1-BAC10F18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D4395D-FD27-8583-2F35-FA281AED08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487F5D-13C5-4BC1-A906-5D24B17E87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7421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046C7-2E98-5FE5-47E8-13C3F82053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674C04-C478-AF6C-048F-35B1FE6841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98DF75-A43B-FE9C-B221-515CB79881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1EAB84-3926-D5F5-D1D2-32B3BAA119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1E472-DE21-4A54-9952-8319C57B45E4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9BD1A9-E580-B362-DE40-9ADD8A2235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1D64CE-0BAB-928E-CF70-1ECE01A4E0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487F5D-13C5-4BC1-A906-5D24B17E87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08735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BE21EA-211A-F912-721D-D2D6A1DE55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17FAA87-0D2E-6BCD-7A55-976CBEB53D6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80F76ED-F76C-CB03-F5AE-D25080CBB96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122FE5-5924-C5D8-9D43-7CC49BC652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1E472-DE21-4A54-9952-8319C57B45E4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92B6F1-418B-60CE-44C7-67FF749613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670F3A-AA16-E363-79F2-4848E2F6E3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487F5D-13C5-4BC1-A906-5D24B17E87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99464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4C6D7-36FA-A7B3-B7FD-6C860D2063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EBBE620-F8C5-8BB1-EA46-D12123DF279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E1B171-DA0D-D09C-ABB9-A841C37D90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1E472-DE21-4A54-9952-8319C57B45E4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5CCA45-4AEA-62B1-97FB-1CDD8403A0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C9BE12-96C2-8DB3-4FF8-233F0EA121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487F5D-13C5-4BC1-A906-5D24B17E87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7598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C5ADAD8-7B47-DDDF-8170-3A5ABB1B2F5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70139C-5C11-439D-C01F-730A4D8577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F145F4-3ED5-8C4B-AEB3-F601E27347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1E472-DE21-4A54-9952-8319C57B45E4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73DC77-682E-1B35-94B2-70F0C7EE0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D2E587-4973-3794-199B-2F8633E39C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487F5D-13C5-4BC1-A906-5D24B17E87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53261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6BA789-B6B6-08D3-0159-97C42BA558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FCBDA6-A751-C74D-7CAE-C9F3F36334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295B5D-9941-7D3B-73A3-2E685CA9D0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81E472-DE21-4A54-9952-8319C57B45E4}" type="datetimeFigureOut">
              <a:rPr lang="en-GB" smtClean="0"/>
              <a:t>07/05/2026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9C3051-710A-5F55-2DC1-F6CD75D6B73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D07F51-26A6-24AF-2B9C-4E09EF9D47B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487F5D-13C5-4BC1-A906-5D24B17E87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46998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refworks.proquest.com/" TargetMode="External"/><Relationship Id="rId2" Type="http://schemas.openxmlformats.org/officeDocument/2006/relationships/hyperlink" Target="https://www.adobe.com/acrobat/generative-ai-pdf.html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80/14729679.2019.1686041" TargetMode="External"/><Relationship Id="rId3" Type="http://schemas.openxmlformats.org/officeDocument/2006/relationships/hyperlink" Target="https://doi.org/10.1080/00336297.2012.727373" TargetMode="External"/><Relationship Id="rId7" Type="http://schemas.openxmlformats.org/officeDocument/2006/relationships/hyperlink" Target="https://doi.org/10.1191/1478088706qp063oa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80/14780887.2020.1769238" TargetMode="External"/><Relationship Id="rId5" Type="http://schemas.openxmlformats.org/officeDocument/2006/relationships/hyperlink" Target="https://doi.org/10.1080/17408989.2020.1727870" TargetMode="External"/><Relationship Id="rId4" Type="http://schemas.openxmlformats.org/officeDocument/2006/relationships/hyperlink" Target="https://doi.org/10.1177/105382590703000202" TargetMode="External"/><Relationship Id="rId9" Type="http://schemas.openxmlformats.org/officeDocument/2006/relationships/hyperlink" Target="https://doi.org/10.1080/1472967028520013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0E9889-F6BE-82C7-C029-051A0E3FD4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3266" y="262467"/>
            <a:ext cx="11565467" cy="659553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14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14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</a:rPr>
              <a:t>Research Poster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Research Methods in Health, Outdoor Education and Physical Literacy</a:t>
            </a:r>
          </a:p>
          <a:p>
            <a:pPr marL="0" indent="0" algn="ctr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BMOE7014</a:t>
            </a:r>
          </a:p>
          <a:p>
            <a:pPr marL="0" indent="0" algn="ctr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Shannon Atkins</a:t>
            </a:r>
          </a:p>
          <a:p>
            <a:pPr marL="0" indent="0" algn="ctr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2501565</a:t>
            </a:r>
          </a:p>
          <a:p>
            <a:pPr marL="0" indent="0" algn="ctr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</a:rPr>
              <a:t>AI Acknowledgement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 acknowledge the use of Adobe Acrobat AI Assistant (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https://www.adobe.com/acrobat/generative-ai-pdf.html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) to support my research. I used the prompt:</a:t>
            </a:r>
          </a:p>
          <a:p>
            <a:pPr marL="0" indent="0" algn="ctr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1. Summarise this document</a:t>
            </a:r>
          </a:p>
          <a:p>
            <a:pPr marL="0" indent="0" algn="ctr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 confirm that I have not presented any AI generated text as my own work. I confirm I have copies of my drafts, notes, and other resources I used before, and after the use of AI tools which I may be asked to provide in evidence.</a:t>
            </a:r>
          </a:p>
          <a:p>
            <a:pPr marL="0" indent="0" algn="ctr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 acknowledge the use of RefWorks (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https://refworks.proquest.com/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) to manage and format citations and references.</a:t>
            </a:r>
          </a:p>
          <a:p>
            <a:pPr marL="0" indent="0" algn="ctr"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 confirm that I have not presented any AI generated text as my own work. I confirm I have copies of my drafts, notes, and other resources I used before, and after the use of AI tools which I may be asked to provide in evidence. </a:t>
            </a:r>
          </a:p>
          <a:p>
            <a:pPr marL="0" indent="0" algn="ctr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46541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EBFC628-DCB2-E113-83F8-DBB9F61AC7C2}"/>
              </a:ext>
            </a:extLst>
          </p:cNvPr>
          <p:cNvSpPr txBox="1"/>
          <p:nvPr/>
        </p:nvSpPr>
        <p:spPr>
          <a:xfrm>
            <a:off x="0" y="1"/>
            <a:ext cx="12192000" cy="584775"/>
          </a:xfrm>
          <a:prstGeom prst="rect">
            <a:avLst/>
          </a:prstGeom>
          <a:solidFill>
            <a:srgbClr val="0AA67D"/>
          </a:solidFill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do novice and experienced outdoor instructors differ in their perceptions of risk?</a:t>
            </a:r>
          </a:p>
          <a:p>
            <a:pPr algn="ctr"/>
            <a:r>
              <a:rPr lang="en-GB" sz="12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                                                     Shannon Atkins</a:t>
            </a:r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64B1895-9C8B-454A-2F32-FB1BFF1A34EA}"/>
              </a:ext>
            </a:extLst>
          </p:cNvPr>
          <p:cNvSpPr txBox="1"/>
          <p:nvPr/>
        </p:nvSpPr>
        <p:spPr>
          <a:xfrm>
            <a:off x="8249742" y="489742"/>
            <a:ext cx="3875704" cy="655564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200" b="1" dirty="0">
              <a:solidFill>
                <a:schemeClr val="bg1"/>
              </a:solidFill>
              <a:highlight>
                <a:srgbClr val="0AA67D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50" dirty="0">
                <a:solidFill>
                  <a:schemeClr val="bg1"/>
                </a:solidFill>
                <a:highlight>
                  <a:srgbClr val="0AA67D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3. </a:t>
            </a:r>
            <a:r>
              <a:rPr lang="en-GB" sz="1250" u="sng" dirty="0">
                <a:solidFill>
                  <a:schemeClr val="bg1"/>
                </a:solidFill>
                <a:highlight>
                  <a:srgbClr val="0AA67D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Moments of ‘increased risk’ were recalled by participants as </a:t>
            </a:r>
            <a:r>
              <a:rPr lang="en-GB" sz="1250" b="1" u="sng" dirty="0">
                <a:solidFill>
                  <a:schemeClr val="bg1"/>
                </a:solidFill>
                <a:highlight>
                  <a:srgbClr val="0AA67D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standout experiences</a:t>
            </a:r>
            <a:r>
              <a:rPr lang="en-GB" sz="1250" u="sng" dirty="0">
                <a:solidFill>
                  <a:schemeClr val="bg1"/>
                </a:solidFill>
                <a:highlight>
                  <a:srgbClr val="0AA67D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When all instructors described an experience where they felt they had ‘pushed the boat out’, their participants identified these moments as personal highlights, supporting that risk can enhance outdoor experiences</a:t>
            </a:r>
            <a:r>
              <a:rPr lang="en-GB" sz="1100" baseline="300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8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algn="just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800" b="1" dirty="0">
              <a:solidFill>
                <a:srgbClr val="0AA67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800" b="1" dirty="0">
              <a:solidFill>
                <a:srgbClr val="0AA67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800" b="1" dirty="0">
              <a:solidFill>
                <a:srgbClr val="0AA67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800" b="1" dirty="0">
              <a:solidFill>
                <a:srgbClr val="0AA67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800" b="1" dirty="0">
              <a:solidFill>
                <a:srgbClr val="0AA67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800" b="1" dirty="0">
              <a:solidFill>
                <a:srgbClr val="0AA67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800" b="1" dirty="0">
              <a:solidFill>
                <a:srgbClr val="0AA67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700" b="1" dirty="0">
              <a:solidFill>
                <a:srgbClr val="0AA67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00" b="1" dirty="0">
              <a:solidFill>
                <a:srgbClr val="0AA67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400" b="1" dirty="0">
              <a:solidFill>
                <a:srgbClr val="0AA67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400" b="1" dirty="0">
              <a:solidFill>
                <a:srgbClr val="0AA67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400" b="1" dirty="0">
              <a:solidFill>
                <a:srgbClr val="0AA67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400" b="1" dirty="0">
              <a:solidFill>
                <a:srgbClr val="0AA67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400" b="1" dirty="0">
              <a:solidFill>
                <a:srgbClr val="0AA67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400" b="1" dirty="0">
                <a:solidFill>
                  <a:srgbClr val="0AA67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Summary	              </a:t>
            </a:r>
          </a:p>
          <a:p>
            <a:pPr marL="36000" indent="-72000" algn="just">
              <a:buClr>
                <a:srgbClr val="0AA67D"/>
              </a:buClr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Risk is a valuable component of outdoor education that can enhance participant experience.</a:t>
            </a:r>
          </a:p>
          <a:p>
            <a:pPr marL="36000" indent="-72000" algn="just">
              <a:buClr>
                <a:srgbClr val="0AA67D"/>
              </a:buClr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Risk assessment should be developed as a professional skill, helping instructors balance safety with meaningful learning through adaptive judgement.</a:t>
            </a:r>
          </a:p>
          <a:p>
            <a:pPr marL="36000" indent="-72000" algn="just">
              <a:buClr>
                <a:srgbClr val="0AA67D"/>
              </a:buClr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Intentional risk exposure and structured reflective practice may </a:t>
            </a:r>
            <a:r>
              <a:rPr lang="en-GB" sz="1100">
                <a:latin typeface="Arial" panose="020B0604020202020204" pitchFamily="34" charset="0"/>
                <a:cs typeface="Arial" panose="020B0604020202020204" pitchFamily="34" charset="0"/>
              </a:rPr>
              <a:t>support risk-related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PJDM development, beyond accumulated experience alone.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7C8CE2B-E3F5-A003-F0E9-542ABC06344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72" r="4145" b="39165"/>
          <a:stretch>
            <a:fillRect/>
          </a:stretch>
        </p:blipFill>
        <p:spPr>
          <a:xfrm>
            <a:off x="76186" y="631795"/>
            <a:ext cx="3636328" cy="204367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E7D5348-B6B2-E413-CCF7-099BD48189E2}"/>
              </a:ext>
            </a:extLst>
          </p:cNvPr>
          <p:cNvSpPr txBox="1"/>
          <p:nvPr/>
        </p:nvSpPr>
        <p:spPr>
          <a:xfrm>
            <a:off x="-10413" y="2612651"/>
            <a:ext cx="3780000" cy="236988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just"/>
            <a:r>
              <a:rPr lang="en-GB" sz="1400" b="1" dirty="0">
                <a:solidFill>
                  <a:srgbClr val="0AA67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	</a:t>
            </a: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Risk assessment is a critical component of outdoor instructors’ Professional Judgement and Decision-Making</a:t>
            </a:r>
            <a:r>
              <a:rPr lang="en-GB" sz="1100" baseline="300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(PJDM). Although expert and novice decisions have been compared in previous research</a:t>
            </a:r>
            <a:r>
              <a:rPr lang="en-GB" sz="1100" baseline="300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2,3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less is known about how instructors at different developmental stages perceive risk within their decisions. </a:t>
            </a:r>
            <a:r>
              <a:rPr lang="en-GB" sz="1100" dirty="0">
                <a:solidFill>
                  <a:schemeClr val="bg1"/>
                </a:solidFill>
                <a:highlight>
                  <a:srgbClr val="0AA67D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The purpose of this study was to explore how novice and experienced outdoor instructors differ in their perceptions of risk and how these differences influence PJDM within their practice.</a:t>
            </a:r>
          </a:p>
          <a:p>
            <a:pPr algn="just"/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400" b="1" dirty="0">
                <a:solidFill>
                  <a:srgbClr val="0AA67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C4639CC-F374-77C4-AE5F-DFDCB39E93D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9" t="10978" r="1799" b="8841"/>
          <a:stretch>
            <a:fillRect/>
          </a:stretch>
        </p:blipFill>
        <p:spPr>
          <a:xfrm>
            <a:off x="8366877" y="2928497"/>
            <a:ext cx="3759139" cy="2246669"/>
          </a:xfrm>
          <a:prstGeom prst="rect">
            <a:avLst/>
          </a:prstGeom>
        </p:spPr>
      </p:pic>
      <p:pic>
        <p:nvPicPr>
          <p:cNvPr id="1026" name="Picture 2" descr="University of Wales Trinity Saint David launches new digital ...">
            <a:extLst>
              <a:ext uri="{FF2B5EF4-FFF2-40B4-BE49-F238E27FC236}">
                <a16:creationId xmlns:a16="http://schemas.microsoft.com/office/drawing/2014/main" id="{2FD9F80F-E3CD-3144-A02D-F712D06E47B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132" t="16859" r="10233" b="14624"/>
          <a:stretch>
            <a:fillRect/>
          </a:stretch>
        </p:blipFill>
        <p:spPr bwMode="auto">
          <a:xfrm>
            <a:off x="10544501" y="0"/>
            <a:ext cx="1647499" cy="584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91B5751-FDA0-5553-922C-534538F58455}"/>
              </a:ext>
            </a:extLst>
          </p:cNvPr>
          <p:cNvSpPr txBox="1"/>
          <p:nvPr/>
        </p:nvSpPr>
        <p:spPr>
          <a:xfrm>
            <a:off x="3822298" y="584774"/>
            <a:ext cx="4320000" cy="646330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rgbClr val="0AA67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Findings</a:t>
            </a: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Three overarching themes and six subthemes were identified to support the following findings:</a:t>
            </a: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ctr">
              <a:buAutoNum type="arabicPeriod"/>
            </a:pPr>
            <a:r>
              <a:rPr lang="en-GB" sz="1250" dirty="0">
                <a:solidFill>
                  <a:schemeClr val="bg1"/>
                </a:solidFill>
                <a:highlight>
                  <a:srgbClr val="0AA67D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1. </a:t>
            </a:r>
            <a:r>
              <a:rPr lang="en-GB" sz="1250" u="sng" dirty="0">
                <a:solidFill>
                  <a:schemeClr val="bg1"/>
                </a:solidFill>
                <a:highlight>
                  <a:srgbClr val="0AA67D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Experience appears to reshape how risk is </a:t>
            </a:r>
            <a:r>
              <a:rPr lang="en-GB" sz="1250" b="1" u="sng" dirty="0">
                <a:solidFill>
                  <a:schemeClr val="bg1"/>
                </a:solidFill>
                <a:highlight>
                  <a:srgbClr val="0AA67D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interpreted</a:t>
            </a:r>
            <a:r>
              <a:rPr lang="en-GB" sz="1250" u="sng" dirty="0">
                <a:solidFill>
                  <a:schemeClr val="bg1"/>
                </a:solidFill>
                <a:highlight>
                  <a:srgbClr val="0AA67D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1250" b="1" u="sng" dirty="0">
                <a:solidFill>
                  <a:schemeClr val="bg1"/>
                </a:solidFill>
                <a:highlight>
                  <a:srgbClr val="0AA67D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enacted</a:t>
            </a:r>
            <a:r>
              <a:rPr lang="en-GB" sz="1250" u="sng" dirty="0">
                <a:solidFill>
                  <a:schemeClr val="bg1"/>
                </a:solidFill>
                <a:highlight>
                  <a:srgbClr val="0AA67D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in practice</a:t>
            </a:r>
            <a:r>
              <a:rPr lang="en-GB" sz="1250" dirty="0">
                <a:solidFill>
                  <a:schemeClr val="bg1"/>
                </a:solidFill>
                <a:highlight>
                  <a:srgbClr val="0AA67D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algn="just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This suggests that evolving perceptions of risk influence PJDM by shifting instructors from:</a:t>
            </a:r>
          </a:p>
          <a:p>
            <a:pPr algn="ctr"/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Procedural hazard management</a:t>
            </a:r>
          </a:p>
          <a:p>
            <a:pPr algn="ctr"/>
            <a:r>
              <a:rPr lang="en-GB" sz="1000" i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[“You are just thinking about…what can you do to make the activity safe”]</a:t>
            </a:r>
          </a:p>
          <a:p>
            <a:pPr algn="ctr"/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↓</a:t>
            </a:r>
            <a:endParaRPr lang="en-GB" sz="1100" b="1" i="1" dirty="0">
              <a:solidFill>
                <a:schemeClr val="accent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Adaptive judgement, driven by personal philosophy, that balances safety and learning</a:t>
            </a:r>
          </a:p>
          <a:p>
            <a:pPr algn="ctr"/>
            <a:r>
              <a:rPr lang="en-GB" sz="1000" i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[“My job is to get the line right…I’m constantly sort of...dialling up the level of perceived risk…but reducing the amount of real risk”]</a:t>
            </a:r>
            <a:endParaRPr lang="en-GB" sz="10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0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50" dirty="0">
                <a:solidFill>
                  <a:schemeClr val="bg1"/>
                </a:solidFill>
                <a:highlight>
                  <a:srgbClr val="0AA67D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2. </a:t>
            </a:r>
            <a:r>
              <a:rPr lang="en-GB" sz="1250" b="1" u="sng" dirty="0">
                <a:solidFill>
                  <a:schemeClr val="bg1"/>
                </a:solidFill>
                <a:highlight>
                  <a:srgbClr val="0AA67D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Intuitive</a:t>
            </a:r>
            <a:r>
              <a:rPr lang="en-GB" sz="1250" u="sng" dirty="0">
                <a:solidFill>
                  <a:schemeClr val="bg1"/>
                </a:solidFill>
                <a:highlight>
                  <a:srgbClr val="0AA67D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judgement appears to develop</a:t>
            </a:r>
          </a:p>
          <a:p>
            <a:pPr algn="ctr"/>
            <a:r>
              <a:rPr lang="en-GB" sz="1250" u="sng" dirty="0">
                <a:solidFill>
                  <a:schemeClr val="bg1"/>
                </a:solidFill>
                <a:highlight>
                  <a:srgbClr val="0AA67D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with experience and </a:t>
            </a:r>
            <a:r>
              <a:rPr lang="en-GB" sz="1250" b="1" u="sng" dirty="0">
                <a:solidFill>
                  <a:schemeClr val="bg1"/>
                </a:solidFill>
                <a:highlight>
                  <a:srgbClr val="0AA67D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reflective</a:t>
            </a:r>
            <a:r>
              <a:rPr lang="en-GB" sz="1250" u="sng" dirty="0">
                <a:solidFill>
                  <a:schemeClr val="bg1"/>
                </a:solidFill>
                <a:highlight>
                  <a:srgbClr val="0AA67D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practice:</a:t>
            </a: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For instructors’ decision-making related to risk, the heuristic process of intuition appears to develop through reflection on challenging experiences and prior judgements: </a:t>
            </a:r>
          </a:p>
          <a:p>
            <a:pPr algn="just"/>
            <a:endParaRPr lang="en-GB" sz="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This highlights the importance of reflective capacity and metacognition within PJDM, and aligns with previous research</a:t>
            </a:r>
            <a:r>
              <a:rPr lang="en-GB" sz="1100" baseline="300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6,7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D76EFE0C-7025-DE6A-0A5C-B7F0611CA2E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1221662"/>
              </p:ext>
            </p:extLst>
          </p:nvPr>
        </p:nvGraphicFramePr>
        <p:xfrm>
          <a:off x="8255970" y="1838457"/>
          <a:ext cx="3949886" cy="1031736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1075990">
                  <a:extLst>
                    <a:ext uri="{9D8B030D-6E8A-4147-A177-3AD203B41FA5}">
                      <a16:colId xmlns:a16="http://schemas.microsoft.com/office/drawing/2014/main" val="2964982433"/>
                    </a:ext>
                  </a:extLst>
                </a:gridCol>
                <a:gridCol w="1337669">
                  <a:extLst>
                    <a:ext uri="{9D8B030D-6E8A-4147-A177-3AD203B41FA5}">
                      <a16:colId xmlns:a16="http://schemas.microsoft.com/office/drawing/2014/main" val="1530038130"/>
                    </a:ext>
                  </a:extLst>
                </a:gridCol>
                <a:gridCol w="1536227">
                  <a:extLst>
                    <a:ext uri="{9D8B030D-6E8A-4147-A177-3AD203B41FA5}">
                      <a16:colId xmlns:a16="http://schemas.microsoft.com/office/drawing/2014/main" val="3859320301"/>
                    </a:ext>
                  </a:extLst>
                </a:gridCol>
              </a:tblGrid>
              <a:tr h="1031736">
                <a:tc>
                  <a:txBody>
                    <a:bodyPr/>
                    <a:lstStyle/>
                    <a:p>
                      <a:pPr algn="ctr"/>
                      <a:r>
                        <a:rPr lang="en-GB" sz="1000" b="0" i="1" dirty="0">
                          <a:solidFill>
                            <a:schemeClr val="accent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“He found it amazing to be honest. He was really excited... because he didn't give up”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54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0" i="1" dirty="0">
                          <a:solidFill>
                            <a:schemeClr val="accent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“They had a great time and part of it was taking that risk, putting [in] that little bit extra, not going for the minimum”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54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0" i="1" dirty="0">
                          <a:solidFill>
                            <a:schemeClr val="accent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“Sort of psychologically and developmentally, they've done a cool thing, which they thought was an absolute highlight”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54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27511447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98881C91-9554-2A04-6404-B642EFC60D9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5882052"/>
              </p:ext>
            </p:extLst>
          </p:nvPr>
        </p:nvGraphicFramePr>
        <p:xfrm>
          <a:off x="3851544" y="1744640"/>
          <a:ext cx="4320000" cy="124337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95743">
                  <a:extLst>
                    <a:ext uri="{9D8B030D-6E8A-4147-A177-3AD203B41FA5}">
                      <a16:colId xmlns:a16="http://schemas.microsoft.com/office/drawing/2014/main" val="65280240"/>
                    </a:ext>
                  </a:extLst>
                </a:gridCol>
                <a:gridCol w="1259840">
                  <a:extLst>
                    <a:ext uri="{9D8B030D-6E8A-4147-A177-3AD203B41FA5}">
                      <a16:colId xmlns:a16="http://schemas.microsoft.com/office/drawing/2014/main" val="2476087356"/>
                    </a:ext>
                  </a:extLst>
                </a:gridCol>
                <a:gridCol w="1341120">
                  <a:extLst>
                    <a:ext uri="{9D8B030D-6E8A-4147-A177-3AD203B41FA5}">
                      <a16:colId xmlns:a16="http://schemas.microsoft.com/office/drawing/2014/main" val="714306486"/>
                    </a:ext>
                  </a:extLst>
                </a:gridCol>
                <a:gridCol w="1123297">
                  <a:extLst>
                    <a:ext uri="{9D8B030D-6E8A-4147-A177-3AD203B41FA5}">
                      <a16:colId xmlns:a16="http://schemas.microsoft.com/office/drawing/2014/main" val="3729882707"/>
                    </a:ext>
                  </a:extLst>
                </a:gridCol>
              </a:tblGrid>
              <a:tr h="174701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100" kern="100" dirty="0">
                        <a:solidFill>
                          <a:schemeClr val="accent2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b="1" kern="100" dirty="0">
                          <a:solidFill>
                            <a:schemeClr val="accent2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Meaning of Risk</a:t>
                      </a:r>
                      <a:endParaRPr lang="en-GB" sz="1100" kern="100" dirty="0">
                        <a:solidFill>
                          <a:schemeClr val="accent2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b="1" kern="100" dirty="0">
                          <a:solidFill>
                            <a:schemeClr val="accent2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Decision Factors</a:t>
                      </a:r>
                      <a:endParaRPr lang="en-GB" sz="1100" kern="100" dirty="0">
                        <a:solidFill>
                          <a:schemeClr val="accent2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b="1" kern="100" dirty="0">
                          <a:solidFill>
                            <a:schemeClr val="accent2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Enacting Risk</a:t>
                      </a:r>
                      <a:endParaRPr lang="en-GB" sz="1100" kern="100" dirty="0">
                        <a:solidFill>
                          <a:schemeClr val="accent2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2628174"/>
                  </a:ext>
                </a:extLst>
              </a:tr>
              <a:tr h="5193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Novice</a:t>
                      </a:r>
                      <a:endParaRPr lang="en-GB" sz="1000" kern="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Font typeface="Arial" panose="020B0604020202020204" pitchFamily="34" charset="0"/>
                        <a:buNone/>
                      </a:pPr>
                      <a:r>
                        <a:rPr lang="en-GB" sz="1000" kern="1200" dirty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Possibility of harm</a:t>
                      </a: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Font typeface="Arial" panose="020B0604020202020204" pitchFamily="34" charset="0"/>
                        <a:buNone/>
                      </a:pPr>
                      <a:r>
                        <a:rPr lang="en-GB" sz="1000" kern="1200" dirty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Responsibility </a:t>
                      </a:r>
                      <a:r>
                        <a:rPr lang="en-GB" sz="1000" kern="1200" dirty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Compliance</a:t>
                      </a:r>
                      <a:endParaRPr lang="en-GB" sz="1000" kern="1200" dirty="0">
                        <a:solidFill>
                          <a:schemeClr val="dk1"/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indent="0" algn="l" defTabSz="914400" rtl="0" eaLnBrk="1" latinLnBrk="0" hangingPunct="1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000" kern="1200" dirty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Prevention, for safety</a:t>
                      </a:r>
                      <a:endParaRPr lang="en-GB" sz="1000" kern="1200" dirty="0">
                        <a:solidFill>
                          <a:schemeClr val="dk1"/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71627889"/>
                  </a:ext>
                </a:extLst>
              </a:tr>
              <a:tr h="38542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Proficient</a:t>
                      </a:r>
                      <a:endParaRPr lang="en-GB" sz="1000" kern="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indent="0" algn="l" defTabSz="914400" rtl="0" eaLnBrk="1" latinLnBrk="0" hangingPunct="1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000" kern="1200" dirty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Opportunity for challenge</a:t>
                      </a:r>
                      <a:endParaRPr lang="en-GB" sz="1000" kern="1200" dirty="0">
                        <a:solidFill>
                          <a:schemeClr val="dk1"/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CECE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 defTabSz="914400" rtl="0" eaLnBrk="1" latinLnBrk="0" hangingPunct="1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000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Personal capability  Participant benefit</a:t>
                      </a:r>
                      <a:endParaRPr lang="en-GB" sz="1000" kern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indent="0" algn="l" defTabSz="914400" rtl="0" eaLnBrk="1" latinLnBrk="0" hangingPunct="1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000" kern="1200" dirty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Controlled, to engage</a:t>
                      </a:r>
                      <a:endParaRPr lang="en-GB" sz="1000" kern="1200" dirty="0">
                        <a:solidFill>
                          <a:schemeClr val="dk1"/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58208567"/>
                  </a:ext>
                </a:extLst>
              </a:tr>
              <a:tr h="33921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Expert</a:t>
                      </a:r>
                      <a:endParaRPr lang="en-GB" sz="1000" kern="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indent="0" algn="l" defTabSz="914400" rtl="0" eaLnBrk="1" latinLnBrk="0" hangingPunct="1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000" kern="1200" dirty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Essential  pedagogical tool</a:t>
                      </a:r>
                      <a:endParaRPr lang="en-GB" sz="1000" kern="1200" dirty="0">
                        <a:solidFill>
                          <a:schemeClr val="dk1"/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8D7C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 defTabSz="914400" rtl="0" eaLnBrk="1" latinLnBrk="0" hangingPunct="1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000" kern="1200" dirty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Epistemological beliefs Learning potential</a:t>
                      </a:r>
                      <a:endParaRPr lang="en-GB" sz="1000" kern="1200" dirty="0">
                        <a:solidFill>
                          <a:schemeClr val="dk1"/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8D7CD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 defTabSz="914400" rtl="0" eaLnBrk="1" latinLnBrk="0" hangingPunct="1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000" kern="1200" dirty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Calibrated, to enhance learning </a:t>
                      </a:r>
                      <a:endParaRPr lang="en-GB" sz="1000" kern="1200" dirty="0">
                        <a:solidFill>
                          <a:schemeClr val="dk1"/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708819597"/>
                  </a:ext>
                </a:extLst>
              </a:tr>
            </a:tbl>
          </a:graphicData>
        </a:graphic>
      </p:graphicFrame>
      <p:graphicFrame>
        <p:nvGraphicFramePr>
          <p:cNvPr id="16" name="Table 15">
            <a:extLst>
              <a:ext uri="{FF2B5EF4-FFF2-40B4-BE49-F238E27FC236}">
                <a16:creationId xmlns:a16="http://schemas.microsoft.com/office/drawing/2014/main" id="{38B97C19-F79C-7ABD-5224-1FCC064688D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7698813"/>
              </p:ext>
            </p:extLst>
          </p:nvPr>
        </p:nvGraphicFramePr>
        <p:xfrm>
          <a:off x="-10413" y="4849702"/>
          <a:ext cx="3834183" cy="2042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82980">
                  <a:extLst>
                    <a:ext uri="{9D8B030D-6E8A-4147-A177-3AD203B41FA5}">
                      <a16:colId xmlns:a16="http://schemas.microsoft.com/office/drawing/2014/main" val="3514185439"/>
                    </a:ext>
                  </a:extLst>
                </a:gridCol>
                <a:gridCol w="2851203">
                  <a:extLst>
                    <a:ext uri="{9D8B030D-6E8A-4147-A177-3AD203B41FA5}">
                      <a16:colId xmlns:a16="http://schemas.microsoft.com/office/drawing/2014/main" val="28579932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1100" b="0" dirty="0">
                          <a:solidFill>
                            <a:srgbClr val="0AA67D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Design: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Qualitative, interpretivist small-scale study.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19493611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100" b="0" dirty="0">
                          <a:solidFill>
                            <a:srgbClr val="0AA67D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Participants: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3x active outdoor instructors were selected across different experience levels:</a:t>
                      </a:r>
                    </a:p>
                    <a:p>
                      <a:r>
                        <a:rPr lang="en-GB" sz="1100" b="1" dirty="0">
                          <a:solidFill>
                            <a:srgbClr val="0AA67D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novice</a:t>
                      </a:r>
                      <a:r>
                        <a:rPr lang="en-GB" sz="11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en-GB" sz="1100" b="1" dirty="0">
                          <a:solidFill>
                            <a:srgbClr val="0AA67D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proficient</a:t>
                      </a:r>
                      <a:r>
                        <a:rPr lang="en-GB" sz="11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and </a:t>
                      </a:r>
                      <a:r>
                        <a:rPr lang="en-GB" sz="1100" b="1" dirty="0">
                          <a:solidFill>
                            <a:srgbClr val="0AA67D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expert</a:t>
                      </a:r>
                      <a:r>
                        <a:rPr lang="en-GB" sz="11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9488356"/>
                  </a:ext>
                </a:extLst>
              </a:tr>
              <a:tr h="197435"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rgbClr val="0AA67D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Procedure: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Semi-structured interviews, piloted with an independent participant.</a:t>
                      </a:r>
                    </a:p>
                    <a:p>
                      <a:pPr algn="l"/>
                      <a:r>
                        <a:rPr lang="en-GB" sz="11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Final interviews were transcribed verbatim. 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963665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rgbClr val="0AA67D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Analysis: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1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Reflexive thematic analysis with a primarily inductive orientation, theoretically informed by PJDM</a:t>
                      </a:r>
                      <a:r>
                        <a:rPr lang="en-GB" sz="1100" baseline="30000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4,5</a:t>
                      </a:r>
                      <a:r>
                        <a:rPr lang="en-GB" sz="11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67321594"/>
                  </a:ext>
                </a:extLst>
              </a:tr>
            </a:tbl>
          </a:graphicData>
        </a:graphic>
      </p:graphicFrame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4271C1DF-240C-51AE-0CD4-2D8D1E1B36C1}"/>
              </a:ext>
            </a:extLst>
          </p:cNvPr>
          <p:cNvCxnSpPr>
            <a:cxnSpLocks/>
            <a:stCxn id="7" idx="3"/>
            <a:endCxn id="6" idx="1"/>
          </p:cNvCxnSpPr>
          <p:nvPr/>
        </p:nvCxnSpPr>
        <p:spPr>
          <a:xfrm>
            <a:off x="5521705" y="5988659"/>
            <a:ext cx="91296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grpSp>
        <p:nvGrpSpPr>
          <p:cNvPr id="22" name="Group 21">
            <a:extLst>
              <a:ext uri="{FF2B5EF4-FFF2-40B4-BE49-F238E27FC236}">
                <a16:creationId xmlns:a16="http://schemas.microsoft.com/office/drawing/2014/main" id="{8BAEA4BF-6ABB-789A-1048-56757DF4EECE}"/>
              </a:ext>
            </a:extLst>
          </p:cNvPr>
          <p:cNvGrpSpPr/>
          <p:nvPr/>
        </p:nvGrpSpPr>
        <p:grpSpPr>
          <a:xfrm>
            <a:off x="3901703" y="5592659"/>
            <a:ext cx="4152972" cy="792000"/>
            <a:chOff x="3901703" y="5446609"/>
            <a:chExt cx="4152972" cy="792000"/>
          </a:xfrm>
        </p:grpSpPr>
        <p:grpSp>
          <p:nvGrpSpPr>
            <p:cNvPr id="2" name="Group 1">
              <a:extLst>
                <a:ext uri="{FF2B5EF4-FFF2-40B4-BE49-F238E27FC236}">
                  <a16:creationId xmlns:a16="http://schemas.microsoft.com/office/drawing/2014/main" id="{2A32FFBC-071F-1C88-081A-F31DCEFD72FB}"/>
                </a:ext>
              </a:extLst>
            </p:cNvPr>
            <p:cNvGrpSpPr/>
            <p:nvPr/>
          </p:nvGrpSpPr>
          <p:grpSpPr>
            <a:xfrm>
              <a:off x="3901703" y="5446609"/>
              <a:ext cx="4152972" cy="792000"/>
              <a:chOff x="3863788" y="5240203"/>
              <a:chExt cx="4036731" cy="792000"/>
            </a:xfrm>
          </p:grpSpPr>
          <p:sp>
            <p:nvSpPr>
              <p:cNvPr id="6" name="Rectangle: Rounded Corners 5">
                <a:extLst>
                  <a:ext uri="{FF2B5EF4-FFF2-40B4-BE49-F238E27FC236}">
                    <a16:creationId xmlns:a16="http://schemas.microsoft.com/office/drawing/2014/main" id="{111C334A-9557-3ED1-B994-00F93A0531EC}"/>
                  </a:ext>
                </a:extLst>
              </p:cNvPr>
              <p:cNvSpPr/>
              <p:nvPr/>
            </p:nvSpPr>
            <p:spPr>
              <a:xfrm>
                <a:off x="6325861" y="5240203"/>
                <a:ext cx="1574658" cy="792000"/>
              </a:xfrm>
              <a:prstGeom prst="roundRect">
                <a:avLst/>
              </a:prstGeom>
              <a:solidFill>
                <a:srgbClr val="F8D7CD"/>
              </a:solidFill>
              <a:ln>
                <a:noFill/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sz="1000" u="sng" dirty="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EXPERT</a:t>
                </a:r>
              </a:p>
              <a:p>
                <a:pPr algn="ctr"/>
                <a:r>
                  <a:rPr lang="en-GB" sz="1000" i="1" dirty="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“It's all feeling-based… I’m analysing it by how it makes me feel…then I’ll analyse why”</a:t>
                </a:r>
                <a:endParaRPr lang="en-GB" sz="1000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7" name="Rectangle: Rounded Corners 6">
                <a:extLst>
                  <a:ext uri="{FF2B5EF4-FFF2-40B4-BE49-F238E27FC236}">
                    <a16:creationId xmlns:a16="http://schemas.microsoft.com/office/drawing/2014/main" id="{4E5423B8-7580-380F-2C82-42A3071907F5}"/>
                  </a:ext>
                </a:extLst>
              </p:cNvPr>
              <p:cNvSpPr/>
              <p:nvPr/>
            </p:nvSpPr>
            <p:spPr>
              <a:xfrm>
                <a:off x="3863788" y="5240203"/>
                <a:ext cx="1574658" cy="792000"/>
              </a:xfrm>
              <a:prstGeom prst="roundRect">
                <a:avLst/>
              </a:prstGeom>
              <a:solidFill>
                <a:srgbClr val="F8D7CD">
                  <a:alpha val="50000"/>
                </a:srgbClr>
              </a:solidFill>
              <a:ln>
                <a:noFill/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sz="1000" u="sng" dirty="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PROFICIENT</a:t>
                </a:r>
              </a:p>
              <a:p>
                <a:pPr algn="ctr"/>
                <a:r>
                  <a:rPr lang="en-GB" sz="1000" i="1" dirty="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“That risk to reward felt off to me…reflecting on that has been really useful for me to learn”</a:t>
                </a:r>
              </a:p>
            </p:txBody>
          </p:sp>
        </p:grp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585A13D7-E18B-9419-E293-4C9117E91846}"/>
                </a:ext>
              </a:extLst>
            </p:cNvPr>
            <p:cNvSpPr txBox="1"/>
            <p:nvPr/>
          </p:nvSpPr>
          <p:spPr>
            <a:xfrm>
              <a:off x="5492459" y="5627165"/>
              <a:ext cx="912968" cy="4308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000" dirty="0">
                  <a:solidFill>
                    <a:schemeClr val="accent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+ experience</a:t>
              </a:r>
            </a:p>
            <a:p>
              <a:pPr algn="ctr"/>
              <a:endParaRPr lang="en-GB" sz="200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algn="ctr"/>
              <a:r>
                <a:rPr lang="en-GB" sz="1000" dirty="0">
                  <a:solidFill>
                    <a:schemeClr val="accent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+ reflection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4633498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4F763B-743E-09D2-4EC3-E5F5237DBA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4480" y="327804"/>
            <a:ext cx="11287760" cy="584915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pPr marL="0" indent="0">
              <a:buNone/>
            </a:pPr>
            <a:r>
              <a:rPr lang="en-GB" sz="1200" baseline="300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Collins, L. and Collins, D. (2013) 'Decision making and risk management in adventure sports coaching',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Quest,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 65(1), pp. 72–82.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https://doi.org/10.1080/00336297.2012.727373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aseline="300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Galloway, S. (2007) 'Experience and medical decision-making in outdoor leaders',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Experiential Education,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 30(2), pp. 99–116.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https://doi.org/10.1177/105382590703000202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aseline="300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Mees, A., Sinfield, D., Collins, D. and Collins, L. (2020) 'Adaptive expertise – a characteristic of expertise in outdoor instructors?',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Physical Education and Sport Pedagogy,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 25(4), pp. 423–438. Available at: 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https://doi.org/10.1080/17408989.2020.1727870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aseline="300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Braun, V. and Clarke, V. (2021) 'One size fits all? What counts as quality practice in (reflexive) thematic analysis?',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Qualitative Research in Psychology,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 18(3), pp. 328-352. Available at: 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https://doi.org/10.1080/14780887.2020.1769238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br>
              <a:rPr lang="en-GB" sz="1200" baseline="30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200" baseline="30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aseline="300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Braun, V. and Clarke, V. (2006) 'Using thematic analysis in psychology',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Qualitative Research in Psychology,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 3(2), pp. 77-101.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https://doi.org/10.1191/1478088706qp063oa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aseline="300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Collins, L. and Collins, D. (2021) 'Managing the cognitive loads associated with judgment and decision-making in a group of adventure sports coaches: A mixed-method investigation', Journal of Adventure Education and Outdoor Learning, 21(1), pp. 1–16.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https://doi.org/10.1080/14729679.2019.1686041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aseline="300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Galloway, S. (2002) 'Theoretical cognitive differences in expert and novice outdoor leader decision making: Implications for training and development',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Adventure Education and Outdoor Learning,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 2(1), pp. 19–28. Available at: 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https://doi.org/10.1080/14729670285200131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aseline="30000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8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Ewert, A. and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Sibthorp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J. (2014)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Outdoor adventure education: foundations, theory and research.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Human Kinetics.</a:t>
            </a:r>
          </a:p>
        </p:txBody>
      </p:sp>
    </p:spTree>
    <p:extLst>
      <p:ext uri="{BB962C8B-B14F-4D97-AF65-F5344CB8AC3E}">
        <p14:creationId xmlns:p14="http://schemas.microsoft.com/office/powerpoint/2010/main" val="4835439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3007</TotalTime>
  <Words>1515</Words>
  <Application>Microsoft Office PowerPoint</Application>
  <PresentationFormat>Widescreen</PresentationFormat>
  <Paragraphs>129</Paragraphs>
  <Slides>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Oliver and Shannon</dc:creator>
  <cp:lastModifiedBy>Oliver and Shannon</cp:lastModifiedBy>
  <cp:revision>6</cp:revision>
  <cp:lastPrinted>2026-04-26T22:16:44Z</cp:lastPrinted>
  <dcterms:created xsi:type="dcterms:W3CDTF">2026-04-19T11:18:12Z</dcterms:created>
  <dcterms:modified xsi:type="dcterms:W3CDTF">2026-05-07T17:41:02Z</dcterms:modified>
</cp:coreProperties>
</file>