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705" r:id="rId1"/>
  </p:sldMasterIdLst>
  <p:notesMasterIdLst>
    <p:notesMasterId r:id="rId37"/>
  </p:notesMasterIdLst>
  <p:sldIdLst>
    <p:sldId id="264" r:id="rId2"/>
    <p:sldId id="266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83" r:id="rId12"/>
    <p:sldId id="284" r:id="rId13"/>
    <p:sldId id="285" r:id="rId14"/>
    <p:sldId id="286" r:id="rId15"/>
    <p:sldId id="287" r:id="rId16"/>
    <p:sldId id="288" r:id="rId17"/>
    <p:sldId id="289" r:id="rId18"/>
    <p:sldId id="290" r:id="rId19"/>
    <p:sldId id="291" r:id="rId20"/>
    <p:sldId id="293" r:id="rId21"/>
    <p:sldId id="267" r:id="rId22"/>
    <p:sldId id="268" r:id="rId23"/>
    <p:sldId id="269" r:id="rId24"/>
    <p:sldId id="270" r:id="rId25"/>
    <p:sldId id="271" r:id="rId26"/>
    <p:sldId id="272" r:id="rId27"/>
    <p:sldId id="273" r:id="rId28"/>
    <p:sldId id="274" r:id="rId29"/>
    <p:sldId id="275" r:id="rId30"/>
    <p:sldId id="276" r:id="rId31"/>
    <p:sldId id="277" r:id="rId32"/>
    <p:sldId id="279" r:id="rId33"/>
    <p:sldId id="280" r:id="rId34"/>
    <p:sldId id="281" r:id="rId35"/>
    <p:sldId id="292" r:id="rId36"/>
  </p:sldIdLst>
  <p:sldSz cx="20104100" cy="11309350"/>
  <p:notesSz cx="20104100" cy="1130935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353E21B-36CD-4809-BD24-D06B7378CC17}" v="42" dt="2025-12-01T12:58:22.939"/>
  </p1510:revLst>
</p1510:revInfo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9" d="100"/>
          <a:sy n="59" d="100"/>
        </p:scale>
        <p:origin x="132" y="180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microsoft.com/office/2015/10/relationships/revisionInfo" Target="revisionInfo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notesMaster" Target="notesMasters/notesMaster1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8712200" cy="56673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11387138" y="0"/>
            <a:ext cx="8712200" cy="56673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1B28288-B0F2-49B8-958C-4002F295B5D5}" type="datetimeFigureOut">
              <a:rPr lang="en-IN" smtClean="0"/>
              <a:t>01-12-2025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659563" y="1414463"/>
            <a:ext cx="6784975" cy="38163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2009775" y="5441950"/>
            <a:ext cx="16084550" cy="44545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10742613"/>
            <a:ext cx="8712200" cy="56673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11387138" y="10742613"/>
            <a:ext cx="8712200" cy="56673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8D16AB2-4A2B-4973-B9FB-64D08DA33C1B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308583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3984B07-FC48-47DC-B60E-72BD565D11F8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795628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3984B07-FC48-47DC-B60E-72BD565D11F8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56923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F35C5C-F65C-42C2-ADCF-DB6F19E727BF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11483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13962"/>
            <a:ext cx="20104100" cy="11323313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85091" y="3965255"/>
            <a:ext cx="12807354" cy="2714874"/>
          </a:xfrm>
        </p:spPr>
        <p:txBody>
          <a:bodyPr anchor="b">
            <a:noAutofit/>
          </a:bodyPr>
          <a:lstStyle>
            <a:lvl1pPr algn="r">
              <a:defRPr sz="8905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85091" y="6680124"/>
            <a:ext cx="12807354" cy="1808868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75392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50784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226176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301569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76961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452353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52774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603138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8047999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4565385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6897" y="4453931"/>
            <a:ext cx="14175547" cy="3012167"/>
          </a:xfrm>
        </p:spPr>
        <p:txBody>
          <a:bodyPr anchor="b"/>
          <a:lstStyle>
            <a:lvl1pPr algn="l">
              <a:defRPr sz="6596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6897" y="7466097"/>
            <a:ext cx="14175547" cy="1418863"/>
          </a:xfrm>
        </p:spPr>
        <p:txBody>
          <a:bodyPr anchor="t"/>
          <a:lstStyle>
            <a:lvl1pPr marL="0" indent="0" algn="l">
              <a:buNone/>
              <a:defRPr sz="3298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753923" indent="0">
              <a:buNone/>
              <a:defRPr sz="2968">
                <a:solidFill>
                  <a:schemeClr val="tx1">
                    <a:tint val="75000"/>
                  </a:schemeClr>
                </a:solidFill>
              </a:defRPr>
            </a:lvl2pPr>
            <a:lvl3pPr marL="1507846" indent="0">
              <a:buNone/>
              <a:defRPr sz="2638">
                <a:solidFill>
                  <a:schemeClr val="tx1">
                    <a:tint val="75000"/>
                  </a:schemeClr>
                </a:solidFill>
              </a:defRPr>
            </a:lvl3pPr>
            <a:lvl4pPr marL="2261768" indent="0">
              <a:buNone/>
              <a:defRPr sz="2309">
                <a:solidFill>
                  <a:schemeClr val="tx1">
                    <a:tint val="75000"/>
                  </a:schemeClr>
                </a:solidFill>
              </a:defRPr>
            </a:lvl4pPr>
            <a:lvl5pPr marL="3015691" indent="0">
              <a:buNone/>
              <a:defRPr sz="2309">
                <a:solidFill>
                  <a:schemeClr val="tx1">
                    <a:tint val="75000"/>
                  </a:schemeClr>
                </a:solidFill>
              </a:defRPr>
            </a:lvl5pPr>
            <a:lvl6pPr marL="3769614" indent="0">
              <a:buNone/>
              <a:defRPr sz="2309">
                <a:solidFill>
                  <a:schemeClr val="tx1">
                    <a:tint val="75000"/>
                  </a:schemeClr>
                </a:solidFill>
              </a:defRPr>
            </a:lvl6pPr>
            <a:lvl7pPr marL="4523537" indent="0">
              <a:buNone/>
              <a:defRPr sz="2309">
                <a:solidFill>
                  <a:schemeClr val="tx1">
                    <a:tint val="75000"/>
                  </a:schemeClr>
                </a:solidFill>
              </a:defRPr>
            </a:lvl7pPr>
            <a:lvl8pPr marL="5277460" indent="0">
              <a:buNone/>
              <a:defRPr sz="2309">
                <a:solidFill>
                  <a:schemeClr val="tx1">
                    <a:tint val="75000"/>
                  </a:schemeClr>
                </a:solidFill>
              </a:defRPr>
            </a:lvl8pPr>
            <a:lvl9pPr marL="6031382" indent="0">
              <a:buNone/>
              <a:defRPr sz="2309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8259062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6897" y="3562972"/>
            <a:ext cx="6899299" cy="63996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3148" y="3562972"/>
            <a:ext cx="6899298" cy="63996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3956516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4276" y="3563621"/>
            <a:ext cx="6901918" cy="950299"/>
          </a:xfrm>
        </p:spPr>
        <p:txBody>
          <a:bodyPr anchor="b">
            <a:noAutofit/>
          </a:bodyPr>
          <a:lstStyle>
            <a:lvl1pPr marL="0" indent="0">
              <a:buNone/>
              <a:defRPr sz="3958" b="0"/>
            </a:lvl1pPr>
            <a:lvl2pPr marL="753923" indent="0">
              <a:buNone/>
              <a:defRPr sz="3298" b="1"/>
            </a:lvl2pPr>
            <a:lvl3pPr marL="1507846" indent="0">
              <a:buNone/>
              <a:defRPr sz="2968" b="1"/>
            </a:lvl3pPr>
            <a:lvl4pPr marL="2261768" indent="0">
              <a:buNone/>
              <a:defRPr sz="2638" b="1"/>
            </a:lvl4pPr>
            <a:lvl5pPr marL="3015691" indent="0">
              <a:buNone/>
              <a:defRPr sz="2638" b="1"/>
            </a:lvl5pPr>
            <a:lvl6pPr marL="3769614" indent="0">
              <a:buNone/>
              <a:defRPr sz="2638" b="1"/>
            </a:lvl6pPr>
            <a:lvl7pPr marL="4523537" indent="0">
              <a:buNone/>
              <a:defRPr sz="2638" b="1"/>
            </a:lvl7pPr>
            <a:lvl8pPr marL="5277460" indent="0">
              <a:buNone/>
              <a:defRPr sz="2638" b="1"/>
            </a:lvl8pPr>
            <a:lvl9pPr marL="6031382" indent="0">
              <a:buNone/>
              <a:defRPr sz="2638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14276" y="4513920"/>
            <a:ext cx="6901918" cy="544873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8390531" y="3563621"/>
            <a:ext cx="6901910" cy="950299"/>
          </a:xfrm>
        </p:spPr>
        <p:txBody>
          <a:bodyPr anchor="b">
            <a:noAutofit/>
          </a:bodyPr>
          <a:lstStyle>
            <a:lvl1pPr marL="0" indent="0">
              <a:buNone/>
              <a:defRPr sz="3958" b="0"/>
            </a:lvl1pPr>
            <a:lvl2pPr marL="753923" indent="0">
              <a:buNone/>
              <a:defRPr sz="3298" b="1"/>
            </a:lvl2pPr>
            <a:lvl3pPr marL="1507846" indent="0">
              <a:buNone/>
              <a:defRPr sz="2968" b="1"/>
            </a:lvl3pPr>
            <a:lvl4pPr marL="2261768" indent="0">
              <a:buNone/>
              <a:defRPr sz="2638" b="1"/>
            </a:lvl4pPr>
            <a:lvl5pPr marL="3015691" indent="0">
              <a:buNone/>
              <a:defRPr sz="2638" b="1"/>
            </a:lvl5pPr>
            <a:lvl6pPr marL="3769614" indent="0">
              <a:buNone/>
              <a:defRPr sz="2638" b="1"/>
            </a:lvl6pPr>
            <a:lvl7pPr marL="4523537" indent="0">
              <a:buNone/>
              <a:defRPr sz="2638" b="1"/>
            </a:lvl7pPr>
            <a:lvl8pPr marL="5277460" indent="0">
              <a:buNone/>
              <a:defRPr sz="2638" b="1"/>
            </a:lvl8pPr>
            <a:lvl9pPr marL="6031382" indent="0">
              <a:buNone/>
              <a:defRPr sz="2638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8390534" y="4513920"/>
            <a:ext cx="6901908" cy="544873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6858567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6896" y="1005276"/>
            <a:ext cx="14175547" cy="217809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9043058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7442696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6896" y="2471309"/>
            <a:ext cx="6355956" cy="2108285"/>
          </a:xfrm>
        </p:spPr>
        <p:txBody>
          <a:bodyPr anchor="b">
            <a:normAutofit/>
          </a:bodyPr>
          <a:lstStyle>
            <a:lvl1pPr>
              <a:defRPr sz="3298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49803" y="849149"/>
            <a:ext cx="7442641" cy="911350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6896" y="4579593"/>
            <a:ext cx="6355956" cy="4261948"/>
          </a:xfrm>
        </p:spPr>
        <p:txBody>
          <a:bodyPr>
            <a:normAutofit/>
          </a:bodyPr>
          <a:lstStyle>
            <a:lvl1pPr marL="0" indent="0">
              <a:buNone/>
              <a:defRPr sz="2309"/>
            </a:lvl1pPr>
            <a:lvl2pPr marL="753697" indent="0">
              <a:buNone/>
              <a:defRPr sz="2309"/>
            </a:lvl2pPr>
            <a:lvl3pPr marL="1507394" indent="0">
              <a:buNone/>
              <a:defRPr sz="1979"/>
            </a:lvl3pPr>
            <a:lvl4pPr marL="2261091" indent="0">
              <a:buNone/>
              <a:defRPr sz="1649"/>
            </a:lvl4pPr>
            <a:lvl5pPr marL="3014786" indent="0">
              <a:buNone/>
              <a:defRPr sz="1649"/>
            </a:lvl5pPr>
            <a:lvl6pPr marL="3768483" indent="0">
              <a:buNone/>
              <a:defRPr sz="1649"/>
            </a:lvl6pPr>
            <a:lvl7pPr marL="4522180" indent="0">
              <a:buNone/>
              <a:defRPr sz="1649"/>
            </a:lvl7pPr>
            <a:lvl8pPr marL="5275877" indent="0">
              <a:buNone/>
              <a:defRPr sz="1649"/>
            </a:lvl8pPr>
            <a:lvl9pPr marL="6029573" indent="0">
              <a:buNone/>
              <a:defRPr sz="1649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4218135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6896" y="7916545"/>
            <a:ext cx="14175546" cy="934593"/>
          </a:xfrm>
        </p:spPr>
        <p:txBody>
          <a:bodyPr anchor="b">
            <a:normAutofit/>
          </a:bodyPr>
          <a:lstStyle>
            <a:lvl1pPr algn="l">
              <a:defRPr sz="3958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16896" y="1005275"/>
            <a:ext cx="14175547" cy="6341874"/>
          </a:xfrm>
        </p:spPr>
        <p:txBody>
          <a:bodyPr anchor="t">
            <a:normAutofit/>
          </a:bodyPr>
          <a:lstStyle>
            <a:lvl1pPr marL="0" indent="0" algn="ctr">
              <a:buNone/>
              <a:defRPr sz="2638"/>
            </a:lvl1pPr>
            <a:lvl2pPr marL="753923" indent="0">
              <a:buNone/>
              <a:defRPr sz="2638"/>
            </a:lvl2pPr>
            <a:lvl3pPr marL="1507846" indent="0">
              <a:buNone/>
              <a:defRPr sz="2638"/>
            </a:lvl3pPr>
            <a:lvl4pPr marL="2261768" indent="0">
              <a:buNone/>
              <a:defRPr sz="2638"/>
            </a:lvl4pPr>
            <a:lvl5pPr marL="3015691" indent="0">
              <a:buNone/>
              <a:defRPr sz="2638"/>
            </a:lvl5pPr>
            <a:lvl6pPr marL="3769614" indent="0">
              <a:buNone/>
              <a:defRPr sz="2638"/>
            </a:lvl6pPr>
            <a:lvl7pPr marL="4523537" indent="0">
              <a:buNone/>
              <a:defRPr sz="2638"/>
            </a:lvl7pPr>
            <a:lvl8pPr marL="5277460" indent="0">
              <a:buNone/>
              <a:defRPr sz="2638"/>
            </a:lvl8pPr>
            <a:lvl9pPr marL="6031382" indent="0">
              <a:buNone/>
              <a:defRPr sz="2638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6896" y="8851138"/>
            <a:ext cx="14175546" cy="1111516"/>
          </a:xfrm>
        </p:spPr>
        <p:txBody>
          <a:bodyPr>
            <a:normAutofit/>
          </a:bodyPr>
          <a:lstStyle>
            <a:lvl1pPr marL="0" indent="0">
              <a:buNone/>
              <a:defRPr sz="1979"/>
            </a:lvl1pPr>
            <a:lvl2pPr marL="753923" indent="0">
              <a:buNone/>
              <a:defRPr sz="1979"/>
            </a:lvl2pPr>
            <a:lvl3pPr marL="1507846" indent="0">
              <a:buNone/>
              <a:defRPr sz="1649"/>
            </a:lvl3pPr>
            <a:lvl4pPr marL="2261768" indent="0">
              <a:buNone/>
              <a:defRPr sz="1484"/>
            </a:lvl4pPr>
            <a:lvl5pPr marL="3015691" indent="0">
              <a:buNone/>
              <a:defRPr sz="1484"/>
            </a:lvl5pPr>
            <a:lvl6pPr marL="3769614" indent="0">
              <a:buNone/>
              <a:defRPr sz="1484"/>
            </a:lvl6pPr>
            <a:lvl7pPr marL="4523537" indent="0">
              <a:buNone/>
              <a:defRPr sz="1484"/>
            </a:lvl7pPr>
            <a:lvl8pPr marL="5277460" indent="0">
              <a:buNone/>
              <a:defRPr sz="1484"/>
            </a:lvl8pPr>
            <a:lvl9pPr marL="6031382" indent="0">
              <a:buNone/>
              <a:defRPr sz="1484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IN" smtClean="0"/>
              <a:t>‹#›</a:t>
            </a:fld>
            <a:endParaRPr lang="en-IN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71346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6897" y="1005275"/>
            <a:ext cx="14175547" cy="5612789"/>
          </a:xfrm>
        </p:spPr>
        <p:txBody>
          <a:bodyPr anchor="ctr">
            <a:normAutofit/>
          </a:bodyPr>
          <a:lstStyle>
            <a:lvl1pPr algn="l">
              <a:defRPr sz="7256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6897" y="7372021"/>
            <a:ext cx="14175547" cy="2590633"/>
          </a:xfrm>
        </p:spPr>
        <p:txBody>
          <a:bodyPr anchor="ctr">
            <a:normAutofit/>
          </a:bodyPr>
          <a:lstStyle>
            <a:lvl1pPr marL="0" indent="0" algn="l">
              <a:buNone/>
              <a:defRPr sz="2968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753923" indent="0">
              <a:buNone/>
              <a:defRPr sz="2968">
                <a:solidFill>
                  <a:schemeClr val="tx1">
                    <a:tint val="75000"/>
                  </a:schemeClr>
                </a:solidFill>
              </a:defRPr>
            </a:lvl2pPr>
            <a:lvl3pPr marL="1507846" indent="0">
              <a:buNone/>
              <a:defRPr sz="2638">
                <a:solidFill>
                  <a:schemeClr val="tx1">
                    <a:tint val="75000"/>
                  </a:schemeClr>
                </a:solidFill>
              </a:defRPr>
            </a:lvl3pPr>
            <a:lvl4pPr marL="2261768" indent="0">
              <a:buNone/>
              <a:defRPr sz="2309">
                <a:solidFill>
                  <a:schemeClr val="tx1">
                    <a:tint val="75000"/>
                  </a:schemeClr>
                </a:solidFill>
              </a:defRPr>
            </a:lvl4pPr>
            <a:lvl5pPr marL="3015691" indent="0">
              <a:buNone/>
              <a:defRPr sz="2309">
                <a:solidFill>
                  <a:schemeClr val="tx1">
                    <a:tint val="75000"/>
                  </a:schemeClr>
                </a:solidFill>
              </a:defRPr>
            </a:lvl5pPr>
            <a:lvl6pPr marL="3769614" indent="0">
              <a:buNone/>
              <a:defRPr sz="2309">
                <a:solidFill>
                  <a:schemeClr val="tx1">
                    <a:tint val="75000"/>
                  </a:schemeClr>
                </a:solidFill>
              </a:defRPr>
            </a:lvl6pPr>
            <a:lvl7pPr marL="4523537" indent="0">
              <a:buNone/>
              <a:defRPr sz="2309">
                <a:solidFill>
                  <a:schemeClr val="tx1">
                    <a:tint val="75000"/>
                  </a:schemeClr>
                </a:solidFill>
              </a:defRPr>
            </a:lvl7pPr>
            <a:lvl8pPr marL="5277460" indent="0">
              <a:buNone/>
              <a:defRPr sz="2309">
                <a:solidFill>
                  <a:schemeClr val="tx1">
                    <a:tint val="75000"/>
                  </a:schemeClr>
                </a:solidFill>
              </a:defRPr>
            </a:lvl8pPr>
            <a:lvl9pPr marL="6031382" indent="0">
              <a:buNone/>
              <a:defRPr sz="2309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415493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35731" y="1005276"/>
            <a:ext cx="13346890" cy="4984491"/>
          </a:xfrm>
        </p:spPr>
        <p:txBody>
          <a:bodyPr anchor="ctr">
            <a:normAutofit/>
          </a:bodyPr>
          <a:lstStyle>
            <a:lvl1pPr algn="l">
              <a:defRPr sz="7256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252706" y="5989767"/>
            <a:ext cx="11912939" cy="628297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2638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753923" indent="0">
              <a:buFontTx/>
              <a:buNone/>
              <a:defRPr/>
            </a:lvl2pPr>
            <a:lvl3pPr marL="1507846" indent="0">
              <a:buFontTx/>
              <a:buNone/>
              <a:defRPr/>
            </a:lvl3pPr>
            <a:lvl4pPr marL="2261768" indent="0">
              <a:buFontTx/>
              <a:buNone/>
              <a:defRPr/>
            </a:lvl4pPr>
            <a:lvl5pPr marL="3015691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6897" y="7372021"/>
            <a:ext cx="14175547" cy="2590633"/>
          </a:xfrm>
        </p:spPr>
        <p:txBody>
          <a:bodyPr anchor="ctr">
            <a:normAutofit/>
          </a:bodyPr>
          <a:lstStyle>
            <a:lvl1pPr marL="0" indent="0" algn="l">
              <a:buNone/>
              <a:defRPr sz="2968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753923" indent="0">
              <a:buNone/>
              <a:defRPr sz="2968">
                <a:solidFill>
                  <a:schemeClr val="tx1">
                    <a:tint val="75000"/>
                  </a:schemeClr>
                </a:solidFill>
              </a:defRPr>
            </a:lvl2pPr>
            <a:lvl3pPr marL="1507846" indent="0">
              <a:buNone/>
              <a:defRPr sz="2638">
                <a:solidFill>
                  <a:schemeClr val="tx1">
                    <a:tint val="75000"/>
                  </a:schemeClr>
                </a:solidFill>
              </a:defRPr>
            </a:lvl3pPr>
            <a:lvl4pPr marL="2261768" indent="0">
              <a:buNone/>
              <a:defRPr sz="2309">
                <a:solidFill>
                  <a:schemeClr val="tx1">
                    <a:tint val="75000"/>
                  </a:schemeClr>
                </a:solidFill>
              </a:defRPr>
            </a:lvl4pPr>
            <a:lvl5pPr marL="3015691" indent="0">
              <a:buNone/>
              <a:defRPr sz="2309">
                <a:solidFill>
                  <a:schemeClr val="tx1">
                    <a:tint val="75000"/>
                  </a:schemeClr>
                </a:solidFill>
              </a:defRPr>
            </a:lvl5pPr>
            <a:lvl6pPr marL="3769614" indent="0">
              <a:buNone/>
              <a:defRPr sz="2309">
                <a:solidFill>
                  <a:schemeClr val="tx1">
                    <a:tint val="75000"/>
                  </a:schemeClr>
                </a:solidFill>
              </a:defRPr>
            </a:lvl6pPr>
            <a:lvl7pPr marL="4523537" indent="0">
              <a:buNone/>
              <a:defRPr sz="2309">
                <a:solidFill>
                  <a:schemeClr val="tx1">
                    <a:tint val="75000"/>
                  </a:schemeClr>
                </a:solidFill>
              </a:defRPr>
            </a:lvl7pPr>
            <a:lvl8pPr marL="5277460" indent="0">
              <a:buNone/>
              <a:defRPr sz="2309">
                <a:solidFill>
                  <a:schemeClr val="tx1">
                    <a:tint val="75000"/>
                  </a:schemeClr>
                </a:solidFill>
              </a:defRPr>
            </a:lvl8pPr>
            <a:lvl9pPr marL="6031382" indent="0">
              <a:buNone/>
              <a:defRPr sz="2309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IN" smtClean="0"/>
              <a:t>‹#›</a:t>
            </a:fld>
            <a:endParaRPr lang="en-IN"/>
          </a:p>
        </p:txBody>
      </p:sp>
      <p:sp>
        <p:nvSpPr>
          <p:cNvPr id="24" name="TextBox 23"/>
          <p:cNvSpPr txBox="1"/>
          <p:nvPr/>
        </p:nvSpPr>
        <p:spPr>
          <a:xfrm>
            <a:off x="893521" y="1303392"/>
            <a:ext cx="1005205" cy="964339"/>
          </a:xfrm>
          <a:prstGeom prst="rect">
            <a:avLst/>
          </a:prstGeom>
        </p:spPr>
        <p:txBody>
          <a:bodyPr vert="horz" lIns="150781" tIns="75390" rIns="150781" bIns="75390" rtlCol="0" anchor="ctr">
            <a:noAutofit/>
          </a:bodyPr>
          <a:lstStyle/>
          <a:p>
            <a:pPr lvl="0"/>
            <a:r>
              <a:rPr lang="en-US" sz="13192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14664205" y="4760145"/>
            <a:ext cx="1005205" cy="964339"/>
          </a:xfrm>
          <a:prstGeom prst="rect">
            <a:avLst/>
          </a:prstGeom>
        </p:spPr>
        <p:txBody>
          <a:bodyPr vert="horz" lIns="150781" tIns="75390" rIns="150781" bIns="75390" rtlCol="0" anchor="ctr">
            <a:noAutofit/>
          </a:bodyPr>
          <a:lstStyle/>
          <a:p>
            <a:pPr lvl="0"/>
            <a:r>
              <a:rPr lang="en-US" sz="13192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51843443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6897" y="3185991"/>
            <a:ext cx="14175547" cy="4280106"/>
          </a:xfrm>
        </p:spPr>
        <p:txBody>
          <a:bodyPr anchor="b">
            <a:normAutofit/>
          </a:bodyPr>
          <a:lstStyle>
            <a:lvl1pPr algn="l">
              <a:defRPr sz="7256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6897" y="7466097"/>
            <a:ext cx="14175547" cy="2496556"/>
          </a:xfrm>
        </p:spPr>
        <p:txBody>
          <a:bodyPr anchor="t">
            <a:normAutofit/>
          </a:bodyPr>
          <a:lstStyle>
            <a:lvl1pPr marL="0" indent="0" algn="l">
              <a:buNone/>
              <a:defRPr sz="2968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753923" indent="0">
              <a:buNone/>
              <a:defRPr sz="2968">
                <a:solidFill>
                  <a:schemeClr val="tx1">
                    <a:tint val="75000"/>
                  </a:schemeClr>
                </a:solidFill>
              </a:defRPr>
            </a:lvl2pPr>
            <a:lvl3pPr marL="1507846" indent="0">
              <a:buNone/>
              <a:defRPr sz="2638">
                <a:solidFill>
                  <a:schemeClr val="tx1">
                    <a:tint val="75000"/>
                  </a:schemeClr>
                </a:solidFill>
              </a:defRPr>
            </a:lvl3pPr>
            <a:lvl4pPr marL="2261768" indent="0">
              <a:buNone/>
              <a:defRPr sz="2309">
                <a:solidFill>
                  <a:schemeClr val="tx1">
                    <a:tint val="75000"/>
                  </a:schemeClr>
                </a:solidFill>
              </a:defRPr>
            </a:lvl4pPr>
            <a:lvl5pPr marL="3015691" indent="0">
              <a:buNone/>
              <a:defRPr sz="2309">
                <a:solidFill>
                  <a:schemeClr val="tx1">
                    <a:tint val="75000"/>
                  </a:schemeClr>
                </a:solidFill>
              </a:defRPr>
            </a:lvl5pPr>
            <a:lvl6pPr marL="3769614" indent="0">
              <a:buNone/>
              <a:defRPr sz="2309">
                <a:solidFill>
                  <a:schemeClr val="tx1">
                    <a:tint val="75000"/>
                  </a:schemeClr>
                </a:solidFill>
              </a:defRPr>
            </a:lvl6pPr>
            <a:lvl7pPr marL="4523537" indent="0">
              <a:buNone/>
              <a:defRPr sz="2309">
                <a:solidFill>
                  <a:schemeClr val="tx1">
                    <a:tint val="75000"/>
                  </a:schemeClr>
                </a:solidFill>
              </a:defRPr>
            </a:lvl7pPr>
            <a:lvl8pPr marL="5277460" indent="0">
              <a:buNone/>
              <a:defRPr sz="2309">
                <a:solidFill>
                  <a:schemeClr val="tx1">
                    <a:tint val="75000"/>
                  </a:schemeClr>
                </a:solidFill>
              </a:defRPr>
            </a:lvl8pPr>
            <a:lvl9pPr marL="6031382" indent="0">
              <a:buNone/>
              <a:defRPr sz="2309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11250062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35731" y="1005276"/>
            <a:ext cx="13346890" cy="4984491"/>
          </a:xfrm>
        </p:spPr>
        <p:txBody>
          <a:bodyPr anchor="ctr">
            <a:normAutofit/>
          </a:bodyPr>
          <a:lstStyle>
            <a:lvl1pPr algn="l">
              <a:defRPr sz="7256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16893" y="6618064"/>
            <a:ext cx="14175549" cy="848033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3958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753923" indent="0">
              <a:buFontTx/>
              <a:buNone/>
              <a:defRPr/>
            </a:lvl2pPr>
            <a:lvl3pPr marL="1507846" indent="0">
              <a:buFontTx/>
              <a:buNone/>
              <a:defRPr/>
            </a:lvl3pPr>
            <a:lvl4pPr marL="2261768" indent="0">
              <a:buFontTx/>
              <a:buNone/>
              <a:defRPr/>
            </a:lvl4pPr>
            <a:lvl5pPr marL="3015691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6897" y="7466097"/>
            <a:ext cx="14175547" cy="2496556"/>
          </a:xfrm>
        </p:spPr>
        <p:txBody>
          <a:bodyPr anchor="t">
            <a:normAutofit/>
          </a:bodyPr>
          <a:lstStyle>
            <a:lvl1pPr marL="0" indent="0" algn="l">
              <a:buNone/>
              <a:defRPr sz="2968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753923" indent="0">
              <a:buNone/>
              <a:defRPr sz="2968">
                <a:solidFill>
                  <a:schemeClr val="tx1">
                    <a:tint val="75000"/>
                  </a:schemeClr>
                </a:solidFill>
              </a:defRPr>
            </a:lvl2pPr>
            <a:lvl3pPr marL="1507846" indent="0">
              <a:buNone/>
              <a:defRPr sz="2638">
                <a:solidFill>
                  <a:schemeClr val="tx1">
                    <a:tint val="75000"/>
                  </a:schemeClr>
                </a:solidFill>
              </a:defRPr>
            </a:lvl3pPr>
            <a:lvl4pPr marL="2261768" indent="0">
              <a:buNone/>
              <a:defRPr sz="2309">
                <a:solidFill>
                  <a:schemeClr val="tx1">
                    <a:tint val="75000"/>
                  </a:schemeClr>
                </a:solidFill>
              </a:defRPr>
            </a:lvl4pPr>
            <a:lvl5pPr marL="3015691" indent="0">
              <a:buNone/>
              <a:defRPr sz="2309">
                <a:solidFill>
                  <a:schemeClr val="tx1">
                    <a:tint val="75000"/>
                  </a:schemeClr>
                </a:solidFill>
              </a:defRPr>
            </a:lvl5pPr>
            <a:lvl6pPr marL="3769614" indent="0">
              <a:buNone/>
              <a:defRPr sz="2309">
                <a:solidFill>
                  <a:schemeClr val="tx1">
                    <a:tint val="75000"/>
                  </a:schemeClr>
                </a:solidFill>
              </a:defRPr>
            </a:lvl6pPr>
            <a:lvl7pPr marL="4523537" indent="0">
              <a:buNone/>
              <a:defRPr sz="2309">
                <a:solidFill>
                  <a:schemeClr val="tx1">
                    <a:tint val="75000"/>
                  </a:schemeClr>
                </a:solidFill>
              </a:defRPr>
            </a:lvl7pPr>
            <a:lvl8pPr marL="5277460" indent="0">
              <a:buNone/>
              <a:defRPr sz="2309">
                <a:solidFill>
                  <a:schemeClr val="tx1">
                    <a:tint val="75000"/>
                  </a:schemeClr>
                </a:solidFill>
              </a:defRPr>
            </a:lvl8pPr>
            <a:lvl9pPr marL="6031382" indent="0">
              <a:buNone/>
              <a:defRPr sz="2309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IN" smtClean="0"/>
              <a:t>‹#›</a:t>
            </a:fld>
            <a:endParaRPr lang="en-IN"/>
          </a:p>
        </p:txBody>
      </p:sp>
      <p:sp>
        <p:nvSpPr>
          <p:cNvPr id="24" name="TextBox 23"/>
          <p:cNvSpPr txBox="1"/>
          <p:nvPr/>
        </p:nvSpPr>
        <p:spPr>
          <a:xfrm>
            <a:off x="893521" y="1303392"/>
            <a:ext cx="1005205" cy="964339"/>
          </a:xfrm>
          <a:prstGeom prst="rect">
            <a:avLst/>
          </a:prstGeom>
        </p:spPr>
        <p:txBody>
          <a:bodyPr vert="horz" lIns="150781" tIns="75390" rIns="150781" bIns="75390" rtlCol="0" anchor="ctr">
            <a:noAutofit/>
          </a:bodyPr>
          <a:lstStyle/>
          <a:p>
            <a:pPr lvl="0"/>
            <a:r>
              <a:rPr lang="en-US" sz="13192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14664205" y="4760145"/>
            <a:ext cx="1005205" cy="964339"/>
          </a:xfrm>
          <a:prstGeom prst="rect">
            <a:avLst/>
          </a:prstGeom>
        </p:spPr>
        <p:txBody>
          <a:bodyPr vert="horz" lIns="150781" tIns="75390" rIns="150781" bIns="75390" rtlCol="0" anchor="ctr">
            <a:noAutofit/>
          </a:bodyPr>
          <a:lstStyle/>
          <a:p>
            <a:pPr lvl="0"/>
            <a:r>
              <a:rPr lang="en-US" sz="13192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84566237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30855" y="1005276"/>
            <a:ext cx="14161589" cy="4984491"/>
          </a:xfrm>
        </p:spPr>
        <p:txBody>
          <a:bodyPr anchor="ctr">
            <a:normAutofit/>
          </a:bodyPr>
          <a:lstStyle>
            <a:lvl1pPr algn="l">
              <a:defRPr sz="7256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16893" y="6618064"/>
            <a:ext cx="14175549" cy="848033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3958">
                <a:solidFill>
                  <a:schemeClr val="accent1"/>
                </a:solidFill>
              </a:defRPr>
            </a:lvl1pPr>
            <a:lvl2pPr marL="753923" indent="0">
              <a:buFontTx/>
              <a:buNone/>
              <a:defRPr/>
            </a:lvl2pPr>
            <a:lvl3pPr marL="1507846" indent="0">
              <a:buFontTx/>
              <a:buNone/>
              <a:defRPr/>
            </a:lvl3pPr>
            <a:lvl4pPr marL="2261768" indent="0">
              <a:buFontTx/>
              <a:buNone/>
              <a:defRPr/>
            </a:lvl4pPr>
            <a:lvl5pPr marL="3015691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6897" y="7466097"/>
            <a:ext cx="14175547" cy="2496556"/>
          </a:xfrm>
        </p:spPr>
        <p:txBody>
          <a:bodyPr anchor="t">
            <a:normAutofit/>
          </a:bodyPr>
          <a:lstStyle>
            <a:lvl1pPr marL="0" indent="0" algn="l">
              <a:buNone/>
              <a:defRPr sz="2968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753923" indent="0">
              <a:buNone/>
              <a:defRPr sz="2968">
                <a:solidFill>
                  <a:schemeClr val="tx1">
                    <a:tint val="75000"/>
                  </a:schemeClr>
                </a:solidFill>
              </a:defRPr>
            </a:lvl2pPr>
            <a:lvl3pPr marL="1507846" indent="0">
              <a:buNone/>
              <a:defRPr sz="2638">
                <a:solidFill>
                  <a:schemeClr val="tx1">
                    <a:tint val="75000"/>
                  </a:schemeClr>
                </a:solidFill>
              </a:defRPr>
            </a:lvl3pPr>
            <a:lvl4pPr marL="2261768" indent="0">
              <a:buNone/>
              <a:defRPr sz="2309">
                <a:solidFill>
                  <a:schemeClr val="tx1">
                    <a:tint val="75000"/>
                  </a:schemeClr>
                </a:solidFill>
              </a:defRPr>
            </a:lvl4pPr>
            <a:lvl5pPr marL="3015691" indent="0">
              <a:buNone/>
              <a:defRPr sz="2309">
                <a:solidFill>
                  <a:schemeClr val="tx1">
                    <a:tint val="75000"/>
                  </a:schemeClr>
                </a:solidFill>
              </a:defRPr>
            </a:lvl5pPr>
            <a:lvl6pPr marL="3769614" indent="0">
              <a:buNone/>
              <a:defRPr sz="2309">
                <a:solidFill>
                  <a:schemeClr val="tx1">
                    <a:tint val="75000"/>
                  </a:schemeClr>
                </a:solidFill>
              </a:defRPr>
            </a:lvl6pPr>
            <a:lvl7pPr marL="4523537" indent="0">
              <a:buNone/>
              <a:defRPr sz="2309">
                <a:solidFill>
                  <a:schemeClr val="tx1">
                    <a:tint val="75000"/>
                  </a:schemeClr>
                </a:solidFill>
              </a:defRPr>
            </a:lvl7pPr>
            <a:lvl8pPr marL="5277460" indent="0">
              <a:buNone/>
              <a:defRPr sz="2309">
                <a:solidFill>
                  <a:schemeClr val="tx1">
                    <a:tint val="75000"/>
                  </a:schemeClr>
                </a:solidFill>
              </a:defRPr>
            </a:lvl8pPr>
            <a:lvl9pPr marL="6031382" indent="0">
              <a:buNone/>
              <a:defRPr sz="2309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8002145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95774926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3138362" y="1005275"/>
            <a:ext cx="2151467" cy="8660032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6897" y="1005276"/>
            <a:ext cx="11641893" cy="866003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12379803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1507807" y="3505898"/>
            <a:ext cx="17088486" cy="237496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5500" b="0" i="0">
                <a:solidFill>
                  <a:srgbClr val="00699E"/>
                </a:solidFill>
                <a:latin typeface="Arial MT"/>
                <a:cs typeface="Arial MT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3015615" y="6333236"/>
            <a:ext cx="14072870" cy="282733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0" i="0">
                <a:solidFill>
                  <a:srgbClr val="383838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12/1/2025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58156957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5500" b="0" i="0">
                <a:solidFill>
                  <a:srgbClr val="00699E"/>
                </a:solidFill>
                <a:latin typeface="Arial MT"/>
                <a:cs typeface="Arial MT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1005205" y="2601150"/>
            <a:ext cx="8745284" cy="7464171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10353611" y="2601150"/>
            <a:ext cx="8745284" cy="7464171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12/1/2025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0017528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13962"/>
            <a:ext cx="20104100" cy="11323313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16896" y="1005276"/>
            <a:ext cx="14175547" cy="217809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6896" y="3562972"/>
            <a:ext cx="14175547" cy="63996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880965" y="9962654"/>
            <a:ext cx="1503749" cy="60211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84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16895" y="9962654"/>
            <a:ext cx="10384500" cy="60211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84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4165646" y="9962654"/>
            <a:ext cx="1126798" cy="60211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84">
                <a:solidFill>
                  <a:schemeClr val="accent1"/>
                </a:solidFill>
              </a:defRPr>
            </a:lvl1pPr>
          </a:lstStyle>
          <a:p>
            <a:fld id="{B6F15528-21DE-4FAA-801E-634DDDAF4B2B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6940148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6" r:id="rId1"/>
    <p:sldLayoutId id="2147483707" r:id="rId2"/>
    <p:sldLayoutId id="2147483708" r:id="rId3"/>
    <p:sldLayoutId id="2147483709" r:id="rId4"/>
    <p:sldLayoutId id="2147483710" r:id="rId5"/>
    <p:sldLayoutId id="2147483711" r:id="rId6"/>
    <p:sldLayoutId id="2147483712" r:id="rId7"/>
    <p:sldLayoutId id="2147483713" r:id="rId8"/>
    <p:sldLayoutId id="2147483714" r:id="rId9"/>
    <p:sldLayoutId id="2147483715" r:id="rId10"/>
    <p:sldLayoutId id="2147483716" r:id="rId11"/>
    <p:sldLayoutId id="2147483717" r:id="rId12"/>
    <p:sldLayoutId id="2147483718" r:id="rId13"/>
    <p:sldLayoutId id="2147483719" r:id="rId14"/>
    <p:sldLayoutId id="2147483720" r:id="rId15"/>
    <p:sldLayoutId id="2147483721" r:id="rId16"/>
    <p:sldLayoutId id="2147483722" r:id="rId17"/>
    <p:sldLayoutId id="2147483723" r:id="rId18"/>
  </p:sldLayoutIdLst>
  <p:txStyles>
    <p:titleStyle>
      <a:lvl1pPr algn="l" defTabSz="753923" rtl="0" eaLnBrk="1" latinLnBrk="0" hangingPunct="1">
        <a:spcBef>
          <a:spcPct val="0"/>
        </a:spcBef>
        <a:buNone/>
        <a:defRPr sz="5936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565442" indent="-565442" algn="l" defTabSz="753923" rtl="0" eaLnBrk="1" latinLnBrk="0" hangingPunct="1">
        <a:spcBef>
          <a:spcPts val="1649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968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1225125" indent="-471202" algn="l" defTabSz="753923" rtl="0" eaLnBrk="1" latinLnBrk="0" hangingPunct="1">
        <a:spcBef>
          <a:spcPts val="1649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638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884807" indent="-376961" algn="l" defTabSz="753923" rtl="0" eaLnBrk="1" latinLnBrk="0" hangingPunct="1">
        <a:spcBef>
          <a:spcPts val="1649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309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2638730" indent="-376961" algn="l" defTabSz="753923" rtl="0" eaLnBrk="1" latinLnBrk="0" hangingPunct="1">
        <a:spcBef>
          <a:spcPts val="1649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979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3392653" indent="-376961" algn="l" defTabSz="753923" rtl="0" eaLnBrk="1" latinLnBrk="0" hangingPunct="1">
        <a:spcBef>
          <a:spcPts val="1649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979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4146575" indent="-376961" algn="l" defTabSz="753923" rtl="0" eaLnBrk="1" latinLnBrk="0" hangingPunct="1">
        <a:spcBef>
          <a:spcPts val="1649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979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4900498" indent="-376961" algn="l" defTabSz="753923" rtl="0" eaLnBrk="1" latinLnBrk="0" hangingPunct="1">
        <a:spcBef>
          <a:spcPts val="1649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979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5654421" indent="-376961" algn="l" defTabSz="753923" rtl="0" eaLnBrk="1" latinLnBrk="0" hangingPunct="1">
        <a:spcBef>
          <a:spcPts val="1649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979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6408344" indent="-376961" algn="l" defTabSz="753923" rtl="0" eaLnBrk="1" latinLnBrk="0" hangingPunct="1">
        <a:spcBef>
          <a:spcPts val="1649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979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753923" rtl="0" eaLnBrk="1" latinLnBrk="0" hangingPunct="1">
        <a:defRPr sz="2968" kern="1200">
          <a:solidFill>
            <a:schemeClr val="tx1"/>
          </a:solidFill>
          <a:latin typeface="+mn-lt"/>
          <a:ea typeface="+mn-ea"/>
          <a:cs typeface="+mn-cs"/>
        </a:defRPr>
      </a:lvl1pPr>
      <a:lvl2pPr marL="753923" algn="l" defTabSz="753923" rtl="0" eaLnBrk="1" latinLnBrk="0" hangingPunct="1">
        <a:defRPr sz="2968" kern="1200">
          <a:solidFill>
            <a:schemeClr val="tx1"/>
          </a:solidFill>
          <a:latin typeface="+mn-lt"/>
          <a:ea typeface="+mn-ea"/>
          <a:cs typeface="+mn-cs"/>
        </a:defRPr>
      </a:lvl2pPr>
      <a:lvl3pPr marL="1507846" algn="l" defTabSz="753923" rtl="0" eaLnBrk="1" latinLnBrk="0" hangingPunct="1">
        <a:defRPr sz="2968" kern="1200">
          <a:solidFill>
            <a:schemeClr val="tx1"/>
          </a:solidFill>
          <a:latin typeface="+mn-lt"/>
          <a:ea typeface="+mn-ea"/>
          <a:cs typeface="+mn-cs"/>
        </a:defRPr>
      </a:lvl3pPr>
      <a:lvl4pPr marL="2261768" algn="l" defTabSz="753923" rtl="0" eaLnBrk="1" latinLnBrk="0" hangingPunct="1">
        <a:defRPr sz="2968" kern="1200">
          <a:solidFill>
            <a:schemeClr val="tx1"/>
          </a:solidFill>
          <a:latin typeface="+mn-lt"/>
          <a:ea typeface="+mn-ea"/>
          <a:cs typeface="+mn-cs"/>
        </a:defRPr>
      </a:lvl4pPr>
      <a:lvl5pPr marL="3015691" algn="l" defTabSz="753923" rtl="0" eaLnBrk="1" latinLnBrk="0" hangingPunct="1">
        <a:defRPr sz="2968" kern="1200">
          <a:solidFill>
            <a:schemeClr val="tx1"/>
          </a:solidFill>
          <a:latin typeface="+mn-lt"/>
          <a:ea typeface="+mn-ea"/>
          <a:cs typeface="+mn-cs"/>
        </a:defRPr>
      </a:lvl5pPr>
      <a:lvl6pPr marL="3769614" algn="l" defTabSz="753923" rtl="0" eaLnBrk="1" latinLnBrk="0" hangingPunct="1">
        <a:defRPr sz="2968" kern="1200">
          <a:solidFill>
            <a:schemeClr val="tx1"/>
          </a:solidFill>
          <a:latin typeface="+mn-lt"/>
          <a:ea typeface="+mn-ea"/>
          <a:cs typeface="+mn-cs"/>
        </a:defRPr>
      </a:lvl6pPr>
      <a:lvl7pPr marL="4523537" algn="l" defTabSz="753923" rtl="0" eaLnBrk="1" latinLnBrk="0" hangingPunct="1">
        <a:defRPr sz="2968" kern="1200">
          <a:solidFill>
            <a:schemeClr val="tx1"/>
          </a:solidFill>
          <a:latin typeface="+mn-lt"/>
          <a:ea typeface="+mn-ea"/>
          <a:cs typeface="+mn-cs"/>
        </a:defRPr>
      </a:lvl7pPr>
      <a:lvl8pPr marL="5277460" algn="l" defTabSz="753923" rtl="0" eaLnBrk="1" latinLnBrk="0" hangingPunct="1">
        <a:defRPr sz="2968" kern="1200">
          <a:solidFill>
            <a:schemeClr val="tx1"/>
          </a:solidFill>
          <a:latin typeface="+mn-lt"/>
          <a:ea typeface="+mn-ea"/>
          <a:cs typeface="+mn-cs"/>
        </a:defRPr>
      </a:lvl8pPr>
      <a:lvl9pPr marL="6031382" algn="l" defTabSz="753923" rtl="0" eaLnBrk="1" latinLnBrk="0" hangingPunct="1">
        <a:defRPr sz="2968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cs.com/careers?utm_source=chatgpt.com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cs.com/careers?utm_source=chatgpt.com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8.svg"/><Relationship Id="rId7" Type="http://schemas.openxmlformats.org/officeDocument/2006/relationships/image" Target="../media/image12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svg"/><Relationship Id="rId4" Type="http://schemas.openxmlformats.org/officeDocument/2006/relationships/image" Target="../media/image9.png"/><Relationship Id="rId9" Type="http://schemas.openxmlformats.org/officeDocument/2006/relationships/image" Target="../media/image14.svg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13" Type="http://schemas.openxmlformats.org/officeDocument/2006/relationships/image" Target="../media/image27.svg"/><Relationship Id="rId3" Type="http://schemas.openxmlformats.org/officeDocument/2006/relationships/image" Target="../media/image17.svg"/><Relationship Id="rId7" Type="http://schemas.openxmlformats.org/officeDocument/2006/relationships/image" Target="../media/image21.svg"/><Relationship Id="rId12" Type="http://schemas.openxmlformats.org/officeDocument/2006/relationships/image" Target="../media/image26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png"/><Relationship Id="rId11" Type="http://schemas.openxmlformats.org/officeDocument/2006/relationships/image" Target="../media/image25.svg"/><Relationship Id="rId5" Type="http://schemas.openxmlformats.org/officeDocument/2006/relationships/image" Target="../media/image19.svg"/><Relationship Id="rId10" Type="http://schemas.openxmlformats.org/officeDocument/2006/relationships/image" Target="../media/image24.png"/><Relationship Id="rId4" Type="http://schemas.openxmlformats.org/officeDocument/2006/relationships/image" Target="../media/image18.png"/><Relationship Id="rId9" Type="http://schemas.openxmlformats.org/officeDocument/2006/relationships/image" Target="../media/image23.svg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ign on a wall with plants in front of it&#10;&#10;AI-generated content may be incorrect.">
            <a:extLst>
              <a:ext uri="{FF2B5EF4-FFF2-40B4-BE49-F238E27FC236}">
                <a16:creationId xmlns:a16="http://schemas.microsoft.com/office/drawing/2014/main" id="{136A882B-3DD5-DDB4-0CB6-893EE517527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7651" y="701675"/>
            <a:ext cx="12954000" cy="7772400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D1570152-2740-83A9-4D84-B1EC86E4B7E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47850" y="3902075"/>
            <a:ext cx="5089922" cy="41148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0292257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C52D19-A624-E98F-FDBA-4F8EAF4D17E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98449" y="701675"/>
            <a:ext cx="17088486" cy="3124199"/>
          </a:xfrm>
        </p:spPr>
        <p:txBody>
          <a:bodyPr/>
          <a:lstStyle/>
          <a:p>
            <a:pPr algn="ctr"/>
            <a:r>
              <a:rPr lang="en-IN" sz="11500" dirty="0"/>
              <a:t>Tata</a:t>
            </a:r>
            <a:r>
              <a:rPr lang="en-IN" dirty="0"/>
              <a:t> </a:t>
            </a:r>
            <a:r>
              <a:rPr lang="en-IN" sz="11500" dirty="0"/>
              <a:t>consultancy</a:t>
            </a:r>
            <a:r>
              <a:rPr lang="en-IN" dirty="0"/>
              <a:t> </a:t>
            </a:r>
            <a:r>
              <a:rPr lang="en-IN" sz="11500" dirty="0"/>
              <a:t>services</a:t>
            </a:r>
            <a:r>
              <a:rPr lang="en-IN" dirty="0"/>
              <a:t>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2ECEA45-049A-5B23-F167-1C7EC3D52F4E}"/>
              </a:ext>
            </a:extLst>
          </p:cNvPr>
          <p:cNvSpPr>
            <a:spLocks noGrp="1"/>
          </p:cNvSpPr>
          <p:nvPr>
            <p:ph type="subTitle" idx="4"/>
          </p:nvPr>
        </p:nvSpPr>
        <p:spPr>
          <a:xfrm>
            <a:off x="30226" y="4359275"/>
            <a:ext cx="16180435" cy="4206280"/>
          </a:xfrm>
        </p:spPr>
        <p:txBody>
          <a:bodyPr/>
          <a:lstStyle/>
          <a:p>
            <a:pPr algn="ctr"/>
            <a:r>
              <a:rPr lang="en-IN" sz="4400" b="1" dirty="0"/>
              <a:t>Presented by : </a:t>
            </a:r>
          </a:p>
          <a:p>
            <a:pPr algn="ctr"/>
            <a:r>
              <a:rPr lang="en-IN" sz="4400" b="1" dirty="0"/>
              <a:t>Prit jenishbhai Jariwala (2503896)( Team leader)</a:t>
            </a:r>
          </a:p>
          <a:p>
            <a:pPr algn="ctr"/>
            <a:r>
              <a:rPr lang="en-IN" sz="4400" b="1" dirty="0"/>
              <a:t>      Yogshree bundela  (2507696)(team member)</a:t>
            </a:r>
          </a:p>
          <a:p>
            <a:pPr algn="ctr"/>
            <a:r>
              <a:rPr lang="en-IN" sz="4400" b="1" dirty="0"/>
              <a:t>Henri William rabeh (2115861)( team member )</a:t>
            </a:r>
          </a:p>
          <a:p>
            <a:pPr algn="ctr"/>
            <a:r>
              <a:rPr lang="en-IN" sz="4400" b="1" dirty="0"/>
              <a:t>Durjoy Kumar Kundu (2503600) (team member )</a:t>
            </a:r>
          </a:p>
        </p:txBody>
      </p:sp>
    </p:spTree>
    <p:extLst>
      <p:ext uri="{BB962C8B-B14F-4D97-AF65-F5344CB8AC3E}">
        <p14:creationId xmlns:p14="http://schemas.microsoft.com/office/powerpoint/2010/main" val="36822259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895407" y="777875"/>
            <a:ext cx="13014643" cy="2730876"/>
          </a:xfrm>
          <a:prstGeom prst="rect">
            <a:avLst/>
          </a:prstGeom>
        </p:spPr>
        <p:txBody>
          <a:bodyPr vert="horz" wrap="square" lIns="0" tIns="266065" rIns="0" bIns="0" rtlCol="0">
            <a:spAutoFit/>
          </a:bodyPr>
          <a:lstStyle/>
          <a:p>
            <a:pPr marL="3287395" marR="5080" indent="-3275329">
              <a:lnSpc>
                <a:spcPts val="9580"/>
              </a:lnSpc>
              <a:spcBef>
                <a:spcPts val="2095"/>
              </a:spcBef>
            </a:pPr>
            <a:r>
              <a:rPr sz="9650" spc="-130" dirty="0">
                <a:solidFill>
                  <a:srgbClr val="1D569A"/>
                </a:solidFill>
              </a:rPr>
              <a:t>Managing</a:t>
            </a:r>
            <a:r>
              <a:rPr sz="9650" spc="-505" dirty="0">
                <a:solidFill>
                  <a:srgbClr val="1D569A"/>
                </a:solidFill>
              </a:rPr>
              <a:t> </a:t>
            </a:r>
            <a:r>
              <a:rPr sz="9650" spc="-10" dirty="0">
                <a:solidFill>
                  <a:srgbClr val="693189"/>
                </a:solidFill>
              </a:rPr>
              <a:t>International </a:t>
            </a:r>
            <a:r>
              <a:rPr sz="9650" spc="-95" dirty="0">
                <a:solidFill>
                  <a:srgbClr val="3A4997"/>
                </a:solidFill>
              </a:rPr>
              <a:t>Operations</a:t>
            </a:r>
            <a:endParaRPr sz="9650" dirty="0"/>
          </a:p>
        </p:txBody>
      </p:sp>
      <p:sp>
        <p:nvSpPr>
          <p:cNvPr id="4" name="object 4"/>
          <p:cNvSpPr txBox="1"/>
          <p:nvPr/>
        </p:nvSpPr>
        <p:spPr>
          <a:xfrm>
            <a:off x="10661650" y="8626475"/>
            <a:ext cx="7315200" cy="566181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95"/>
              </a:spcBef>
              <a:tabLst>
                <a:tab pos="3982720" algn="l"/>
              </a:tabLst>
            </a:pPr>
            <a:r>
              <a:rPr sz="3600" dirty="0">
                <a:solidFill>
                  <a:srgbClr val="3B3B3B"/>
                </a:solidFill>
                <a:latin typeface="Arial MT"/>
                <a:cs typeface="Arial MT"/>
              </a:rPr>
              <a:t>Presented</a:t>
            </a:r>
            <a:r>
              <a:rPr sz="3600" spc="26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lang="en-IN" sz="3600" spc="260" dirty="0">
                <a:solidFill>
                  <a:srgbClr val="424242"/>
                </a:solidFill>
                <a:latin typeface="Arial MT"/>
                <a:cs typeface="Arial MT"/>
              </a:rPr>
              <a:t>by Yogshree Bundela</a:t>
            </a:r>
            <a:endParaRPr sz="3600" dirty="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116896" y="1005276"/>
            <a:ext cx="17926754" cy="1244571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algn="ctr">
              <a:lnSpc>
                <a:spcPct val="100000"/>
              </a:lnSpc>
              <a:spcBef>
                <a:spcPts val="105"/>
              </a:spcBef>
            </a:pPr>
            <a:r>
              <a:rPr sz="8000" spc="204" dirty="0">
                <a:solidFill>
                  <a:srgbClr val="0364A1"/>
                </a:solidFill>
                <a:latin typeface="Calibri"/>
                <a:cs typeface="Calibri"/>
              </a:rPr>
              <a:t>TCS</a:t>
            </a:r>
            <a:r>
              <a:rPr sz="8000" spc="565" dirty="0">
                <a:solidFill>
                  <a:srgbClr val="0364A1"/>
                </a:solidFill>
                <a:latin typeface="Calibri"/>
                <a:cs typeface="Calibri"/>
              </a:rPr>
              <a:t> </a:t>
            </a:r>
            <a:r>
              <a:rPr sz="8000" spc="150" dirty="0">
                <a:solidFill>
                  <a:srgbClr val="0069A3"/>
                </a:solidFill>
                <a:latin typeface="Calibri"/>
                <a:cs typeface="Calibri"/>
              </a:rPr>
              <a:t>Context:</a:t>
            </a:r>
            <a:r>
              <a:rPr sz="8000" spc="135" dirty="0">
                <a:solidFill>
                  <a:srgbClr val="0069A3"/>
                </a:solidFill>
                <a:latin typeface="Calibri"/>
                <a:cs typeface="Calibri"/>
              </a:rPr>
              <a:t> </a:t>
            </a:r>
            <a:r>
              <a:rPr sz="8000" spc="220" dirty="0">
                <a:solidFill>
                  <a:srgbClr val="03649A"/>
                </a:solidFill>
                <a:latin typeface="Calibri"/>
                <a:cs typeface="Calibri"/>
              </a:rPr>
              <a:t>People</a:t>
            </a:r>
            <a:r>
              <a:rPr sz="8000" spc="290" dirty="0">
                <a:solidFill>
                  <a:srgbClr val="03649A"/>
                </a:solidFill>
                <a:latin typeface="Calibri"/>
                <a:cs typeface="Calibri"/>
              </a:rPr>
              <a:t> </a:t>
            </a:r>
            <a:r>
              <a:rPr sz="8000" spc="190" dirty="0">
                <a:latin typeface="Calibri"/>
                <a:cs typeface="Calibri"/>
              </a:rPr>
              <a:t>at</a:t>
            </a:r>
            <a:r>
              <a:rPr sz="8000" spc="235" dirty="0">
                <a:latin typeface="Calibri"/>
                <a:cs typeface="Calibri"/>
              </a:rPr>
              <a:t> </a:t>
            </a:r>
            <a:r>
              <a:rPr sz="8000" spc="270" dirty="0">
                <a:solidFill>
                  <a:srgbClr val="0362A7"/>
                </a:solidFill>
                <a:latin typeface="Calibri"/>
                <a:cs typeface="Calibri"/>
              </a:rPr>
              <a:t>the</a:t>
            </a:r>
            <a:r>
              <a:rPr sz="8000" spc="105" dirty="0">
                <a:solidFill>
                  <a:srgbClr val="0362A7"/>
                </a:solidFill>
                <a:latin typeface="Calibri"/>
                <a:cs typeface="Calibri"/>
              </a:rPr>
              <a:t> </a:t>
            </a:r>
            <a:r>
              <a:rPr sz="8000" spc="175" dirty="0">
                <a:solidFill>
                  <a:srgbClr val="0067A1"/>
                </a:solidFill>
                <a:latin typeface="Calibri"/>
                <a:cs typeface="Calibri"/>
              </a:rPr>
              <a:t>Core</a:t>
            </a:r>
            <a:endParaRPr sz="8000" dirty="0">
              <a:latin typeface="Calibri"/>
              <a:cs typeface="Calibr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763892" y="3231965"/>
            <a:ext cx="13631558" cy="7990264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4000" spc="60" dirty="0">
                <a:solidFill>
                  <a:srgbClr val="13597C"/>
                </a:solidFill>
                <a:latin typeface="Calibri"/>
                <a:cs typeface="Calibri"/>
              </a:rPr>
              <a:t>"Building</a:t>
            </a:r>
            <a:r>
              <a:rPr sz="4000" spc="140" dirty="0">
                <a:solidFill>
                  <a:srgbClr val="13597C"/>
                </a:solidFill>
                <a:latin typeface="Calibri"/>
                <a:cs typeface="Calibri"/>
              </a:rPr>
              <a:t> </a:t>
            </a:r>
            <a:r>
              <a:rPr sz="4000" spc="55" dirty="0">
                <a:solidFill>
                  <a:srgbClr val="0164A1"/>
                </a:solidFill>
                <a:latin typeface="Calibri"/>
                <a:cs typeface="Calibri"/>
              </a:rPr>
              <a:t>on</a:t>
            </a:r>
            <a:r>
              <a:rPr sz="4000" spc="30" dirty="0">
                <a:solidFill>
                  <a:srgbClr val="0164A1"/>
                </a:solidFill>
                <a:latin typeface="Calibri"/>
                <a:cs typeface="Calibri"/>
              </a:rPr>
              <a:t> </a:t>
            </a:r>
            <a:r>
              <a:rPr sz="4000" spc="45" dirty="0">
                <a:solidFill>
                  <a:srgbClr val="0164A1"/>
                </a:solidFill>
                <a:latin typeface="Calibri"/>
                <a:cs typeface="Calibri"/>
              </a:rPr>
              <a:t>Belief"</a:t>
            </a:r>
            <a:r>
              <a:rPr sz="4000" spc="90" dirty="0">
                <a:solidFill>
                  <a:srgbClr val="0164A1"/>
                </a:solidFill>
                <a:latin typeface="Calibri"/>
                <a:cs typeface="Calibri"/>
              </a:rPr>
              <a:t> </a:t>
            </a:r>
            <a:r>
              <a:rPr sz="4000" spc="60" dirty="0">
                <a:solidFill>
                  <a:srgbClr val="0169A1"/>
                </a:solidFill>
                <a:latin typeface="Calibri"/>
                <a:cs typeface="Calibri"/>
              </a:rPr>
              <a:t>through</a:t>
            </a:r>
            <a:r>
              <a:rPr sz="4000" spc="170" dirty="0">
                <a:solidFill>
                  <a:srgbClr val="0169A1"/>
                </a:solidFill>
                <a:latin typeface="Calibri"/>
                <a:cs typeface="Calibri"/>
              </a:rPr>
              <a:t> </a:t>
            </a:r>
            <a:r>
              <a:rPr sz="4000" spc="95" dirty="0">
                <a:solidFill>
                  <a:srgbClr val="0762A3"/>
                </a:solidFill>
                <a:latin typeface="Calibri"/>
                <a:cs typeface="Calibri"/>
              </a:rPr>
              <a:t>Human</a:t>
            </a:r>
            <a:r>
              <a:rPr sz="4000" spc="105" dirty="0">
                <a:solidFill>
                  <a:srgbClr val="0762A3"/>
                </a:solidFill>
                <a:latin typeface="Calibri"/>
                <a:cs typeface="Calibri"/>
              </a:rPr>
              <a:t> </a:t>
            </a:r>
            <a:r>
              <a:rPr sz="4000" spc="50" dirty="0">
                <a:solidFill>
                  <a:srgbClr val="03678C"/>
                </a:solidFill>
                <a:latin typeface="Calibri"/>
                <a:cs typeface="Calibri"/>
              </a:rPr>
              <a:t>Capital</a:t>
            </a:r>
            <a:endParaRPr sz="4000" dirty="0">
              <a:latin typeface="Calibri"/>
              <a:cs typeface="Calibri"/>
            </a:endParaRPr>
          </a:p>
          <a:p>
            <a:pPr marL="491489" marR="840105" indent="-457200">
              <a:lnSpc>
                <a:spcPct val="117800"/>
              </a:lnSpc>
              <a:spcBef>
                <a:spcPts val="2470"/>
              </a:spcBef>
              <a:buFont typeface="Arial" panose="020B0604020202020204" pitchFamily="34" charset="0"/>
              <a:buChar char="•"/>
              <a:tabLst>
                <a:tab pos="413384" algn="l"/>
              </a:tabLst>
            </a:pPr>
            <a:r>
              <a:rPr sz="4000" dirty="0">
                <a:solidFill>
                  <a:srgbClr val="DB006D"/>
                </a:solidFill>
                <a:latin typeface="Calibri"/>
                <a:cs typeface="Calibri"/>
              </a:rPr>
              <a:t>		</a:t>
            </a:r>
            <a:r>
              <a:rPr sz="4000" dirty="0">
                <a:solidFill>
                  <a:srgbClr val="363636"/>
                </a:solidFill>
                <a:latin typeface="Calibri"/>
                <a:cs typeface="Calibri"/>
              </a:rPr>
              <a:t>Global</a:t>
            </a:r>
            <a:r>
              <a:rPr sz="4000" spc="95" dirty="0">
                <a:solidFill>
                  <a:srgbClr val="363636"/>
                </a:solidFill>
                <a:latin typeface="Calibri"/>
                <a:cs typeface="Calibri"/>
              </a:rPr>
              <a:t> </a:t>
            </a:r>
            <a:r>
              <a:rPr sz="4000" spc="50" dirty="0">
                <a:solidFill>
                  <a:srgbClr val="363636"/>
                </a:solidFill>
                <a:latin typeface="Calibri"/>
                <a:cs typeface="Calibri"/>
              </a:rPr>
              <a:t>Scale:</a:t>
            </a:r>
            <a:r>
              <a:rPr sz="4000" spc="-85" dirty="0">
                <a:solidFill>
                  <a:srgbClr val="363636"/>
                </a:solidFill>
                <a:latin typeface="Calibri"/>
                <a:cs typeface="Calibri"/>
              </a:rPr>
              <a:t> </a:t>
            </a:r>
            <a:r>
              <a:rPr sz="4000" dirty="0">
                <a:solidFill>
                  <a:srgbClr val="3A3A3A"/>
                </a:solidFill>
                <a:latin typeface="Calibri"/>
                <a:cs typeface="Calibri"/>
              </a:rPr>
              <a:t>Managing</a:t>
            </a:r>
            <a:r>
              <a:rPr sz="4000" spc="90" dirty="0">
                <a:solidFill>
                  <a:srgbClr val="3A3A3A"/>
                </a:solidFill>
                <a:latin typeface="Calibri"/>
                <a:cs typeface="Calibri"/>
              </a:rPr>
              <a:t> </a:t>
            </a:r>
            <a:r>
              <a:rPr sz="4000" dirty="0">
                <a:solidFill>
                  <a:srgbClr val="3F3F3F"/>
                </a:solidFill>
                <a:latin typeface="Calibri"/>
                <a:cs typeface="Calibri"/>
              </a:rPr>
              <a:t>over</a:t>
            </a:r>
            <a:r>
              <a:rPr sz="4000" spc="-30" dirty="0">
                <a:solidFill>
                  <a:srgbClr val="3F3F3F"/>
                </a:solidFill>
                <a:latin typeface="Calibri"/>
                <a:cs typeface="Calibri"/>
              </a:rPr>
              <a:t> </a:t>
            </a:r>
            <a:r>
              <a:rPr sz="4000" spc="-75" dirty="0">
                <a:solidFill>
                  <a:srgbClr val="3F3F3F"/>
                </a:solidFill>
                <a:latin typeface="Calibri"/>
                <a:cs typeface="Calibri"/>
              </a:rPr>
              <a:t>600,000</a:t>
            </a:r>
            <a:r>
              <a:rPr sz="4000" spc="70" dirty="0">
                <a:solidFill>
                  <a:srgbClr val="3F3F3F"/>
                </a:solidFill>
                <a:latin typeface="Calibri"/>
                <a:cs typeface="Calibri"/>
              </a:rPr>
              <a:t> </a:t>
            </a:r>
            <a:r>
              <a:rPr sz="4000" spc="-10" dirty="0">
                <a:solidFill>
                  <a:srgbClr val="343434"/>
                </a:solidFill>
                <a:latin typeface="Calibri"/>
                <a:cs typeface="Calibri"/>
              </a:rPr>
              <a:t>associates </a:t>
            </a:r>
            <a:r>
              <a:rPr sz="4000" dirty="0">
                <a:solidFill>
                  <a:srgbClr val="3D3D3D"/>
                </a:solidFill>
                <a:latin typeface="Calibri"/>
                <a:cs typeface="Calibri"/>
              </a:rPr>
              <a:t>representing</a:t>
            </a:r>
            <a:r>
              <a:rPr sz="4000" spc="75" dirty="0">
                <a:solidFill>
                  <a:srgbClr val="3D3D3D"/>
                </a:solidFill>
                <a:latin typeface="Calibri"/>
                <a:cs typeface="Calibri"/>
              </a:rPr>
              <a:t> </a:t>
            </a:r>
            <a:r>
              <a:rPr sz="4000" spc="-65" dirty="0">
                <a:solidFill>
                  <a:srgbClr val="3F3F3F"/>
                </a:solidFill>
                <a:latin typeface="Calibri"/>
                <a:cs typeface="Calibri"/>
              </a:rPr>
              <a:t>150+</a:t>
            </a:r>
            <a:r>
              <a:rPr sz="4000" spc="-40" dirty="0">
                <a:solidFill>
                  <a:srgbClr val="3F3F3F"/>
                </a:solidFill>
                <a:latin typeface="Calibri"/>
                <a:cs typeface="Calibri"/>
              </a:rPr>
              <a:t> </a:t>
            </a:r>
            <a:r>
              <a:rPr sz="4000" spc="-20" dirty="0">
                <a:solidFill>
                  <a:srgbClr val="343434"/>
                </a:solidFill>
                <a:latin typeface="Calibri"/>
                <a:cs typeface="Calibri"/>
              </a:rPr>
              <a:t>nationalities</a:t>
            </a:r>
            <a:r>
              <a:rPr sz="4000" spc="195" dirty="0">
                <a:solidFill>
                  <a:srgbClr val="343434"/>
                </a:solidFill>
                <a:latin typeface="Calibri"/>
                <a:cs typeface="Calibri"/>
              </a:rPr>
              <a:t> </a:t>
            </a:r>
            <a:r>
              <a:rPr sz="4000" dirty="0">
                <a:solidFill>
                  <a:srgbClr val="3A3A3A"/>
                </a:solidFill>
                <a:latin typeface="Calibri"/>
                <a:cs typeface="Calibri"/>
              </a:rPr>
              <a:t>across</a:t>
            </a:r>
            <a:r>
              <a:rPr sz="4000" spc="60" dirty="0">
                <a:solidFill>
                  <a:srgbClr val="3A3A3A"/>
                </a:solidFill>
                <a:latin typeface="Calibri"/>
                <a:cs typeface="Calibri"/>
              </a:rPr>
              <a:t> </a:t>
            </a:r>
            <a:r>
              <a:rPr sz="4000" dirty="0">
                <a:solidFill>
                  <a:srgbClr val="414141"/>
                </a:solidFill>
                <a:latin typeface="Calibri"/>
                <a:cs typeface="Calibri"/>
              </a:rPr>
              <a:t>50</a:t>
            </a:r>
            <a:r>
              <a:rPr sz="4000" spc="-85" dirty="0">
                <a:solidFill>
                  <a:srgbClr val="414141"/>
                </a:solidFill>
                <a:latin typeface="Calibri"/>
                <a:cs typeface="Calibri"/>
              </a:rPr>
              <a:t> </a:t>
            </a:r>
            <a:r>
              <a:rPr sz="4000" spc="-10" dirty="0">
                <a:solidFill>
                  <a:srgbClr val="343434"/>
                </a:solidFill>
                <a:latin typeface="Calibri"/>
                <a:cs typeface="Calibri"/>
              </a:rPr>
              <a:t>countries.</a:t>
            </a:r>
            <a:endParaRPr sz="4000" dirty="0">
              <a:latin typeface="Calibri"/>
              <a:cs typeface="Calibri"/>
            </a:endParaRPr>
          </a:p>
          <a:p>
            <a:pPr marL="491489" marR="1094105" indent="-457200">
              <a:lnSpc>
                <a:spcPct val="117800"/>
              </a:lnSpc>
              <a:spcBef>
                <a:spcPts val="1485"/>
              </a:spcBef>
              <a:buFont typeface="Arial" panose="020B0604020202020204" pitchFamily="34" charset="0"/>
              <a:buChar char="•"/>
              <a:tabLst>
                <a:tab pos="417195" algn="l"/>
              </a:tabLst>
            </a:pPr>
            <a:r>
              <a:rPr sz="4000" dirty="0">
                <a:solidFill>
                  <a:srgbClr val="CD0572"/>
                </a:solidFill>
                <a:latin typeface="Calibri"/>
                <a:cs typeface="Calibri"/>
              </a:rPr>
              <a:t>		</a:t>
            </a:r>
            <a:r>
              <a:rPr sz="4000" dirty="0">
                <a:solidFill>
                  <a:srgbClr val="424242"/>
                </a:solidFill>
                <a:latin typeface="Calibri"/>
                <a:cs typeface="Calibri"/>
              </a:rPr>
              <a:t>Shift</a:t>
            </a:r>
            <a:r>
              <a:rPr sz="4000" spc="70" dirty="0">
                <a:solidFill>
                  <a:srgbClr val="424242"/>
                </a:solidFill>
                <a:latin typeface="Calibri"/>
                <a:cs typeface="Calibri"/>
              </a:rPr>
              <a:t> </a:t>
            </a:r>
            <a:r>
              <a:rPr sz="4000" dirty="0">
                <a:solidFill>
                  <a:srgbClr val="3D3D3D"/>
                </a:solidFill>
                <a:latin typeface="Calibri"/>
                <a:cs typeface="Calibri"/>
              </a:rPr>
              <a:t>to</a:t>
            </a:r>
            <a:r>
              <a:rPr sz="4000" spc="-100" dirty="0">
                <a:solidFill>
                  <a:srgbClr val="3D3D3D"/>
                </a:solidFill>
                <a:latin typeface="Calibri"/>
                <a:cs typeface="Calibri"/>
              </a:rPr>
              <a:t> </a:t>
            </a:r>
            <a:r>
              <a:rPr sz="4000" dirty="0">
                <a:solidFill>
                  <a:srgbClr val="3A3A3A"/>
                </a:solidFill>
                <a:latin typeface="Calibri"/>
                <a:cs typeface="Calibri"/>
              </a:rPr>
              <a:t>"Purpose":</a:t>
            </a:r>
            <a:r>
              <a:rPr sz="4000" spc="75" dirty="0">
                <a:solidFill>
                  <a:srgbClr val="3A3A3A"/>
                </a:solidFill>
                <a:latin typeface="Calibri"/>
                <a:cs typeface="Calibri"/>
              </a:rPr>
              <a:t> </a:t>
            </a:r>
            <a:r>
              <a:rPr sz="4000" spc="-25" dirty="0">
                <a:solidFill>
                  <a:srgbClr val="3D3D3D"/>
                </a:solidFill>
                <a:latin typeface="Calibri"/>
                <a:cs typeface="Calibri"/>
              </a:rPr>
              <a:t>Moving</a:t>
            </a:r>
            <a:r>
              <a:rPr sz="4000" spc="120" dirty="0">
                <a:solidFill>
                  <a:srgbClr val="3D3D3D"/>
                </a:solidFill>
                <a:latin typeface="Calibri"/>
                <a:cs typeface="Calibri"/>
              </a:rPr>
              <a:t> </a:t>
            </a:r>
            <a:r>
              <a:rPr sz="4000" dirty="0">
                <a:solidFill>
                  <a:srgbClr val="3D3D3D"/>
                </a:solidFill>
                <a:latin typeface="Calibri"/>
                <a:cs typeface="Calibri"/>
              </a:rPr>
              <a:t>beyond</a:t>
            </a:r>
            <a:r>
              <a:rPr sz="4000" spc="135" dirty="0">
                <a:solidFill>
                  <a:srgbClr val="3D3D3D"/>
                </a:solidFill>
                <a:latin typeface="Calibri"/>
                <a:cs typeface="Calibri"/>
              </a:rPr>
              <a:t> </a:t>
            </a:r>
            <a:r>
              <a:rPr sz="4000" dirty="0">
                <a:solidFill>
                  <a:srgbClr val="383838"/>
                </a:solidFill>
                <a:latin typeface="Calibri"/>
                <a:cs typeface="Calibri"/>
              </a:rPr>
              <a:t>efficiency</a:t>
            </a:r>
            <a:r>
              <a:rPr sz="4000" spc="140" dirty="0">
                <a:solidFill>
                  <a:srgbClr val="383838"/>
                </a:solidFill>
                <a:latin typeface="Calibri"/>
                <a:cs typeface="Calibri"/>
              </a:rPr>
              <a:t> </a:t>
            </a:r>
            <a:r>
              <a:rPr sz="4000" spc="-25" dirty="0">
                <a:solidFill>
                  <a:srgbClr val="3B3B3B"/>
                </a:solidFill>
                <a:latin typeface="Calibri"/>
                <a:cs typeface="Calibri"/>
              </a:rPr>
              <a:t>to </a:t>
            </a:r>
            <a:r>
              <a:rPr sz="4000" spc="-10" dirty="0">
                <a:solidFill>
                  <a:srgbClr val="363636"/>
                </a:solidFill>
                <a:latin typeface="Calibri"/>
                <a:cs typeface="Calibri"/>
              </a:rPr>
              <a:t>prioritizing</a:t>
            </a:r>
            <a:r>
              <a:rPr sz="4000" spc="20" dirty="0">
                <a:solidFill>
                  <a:srgbClr val="363636"/>
                </a:solidFill>
                <a:latin typeface="Calibri"/>
                <a:cs typeface="Calibri"/>
              </a:rPr>
              <a:t> </a:t>
            </a:r>
            <a:r>
              <a:rPr sz="4000" dirty="0">
                <a:solidFill>
                  <a:srgbClr val="3B3B3B"/>
                </a:solidFill>
                <a:latin typeface="Calibri"/>
                <a:cs typeface="Calibri"/>
              </a:rPr>
              <a:t>employee</a:t>
            </a:r>
            <a:r>
              <a:rPr sz="4000" spc="-45" dirty="0">
                <a:solidFill>
                  <a:srgbClr val="3B3B3B"/>
                </a:solidFill>
                <a:latin typeface="Calibri"/>
                <a:cs typeface="Calibri"/>
              </a:rPr>
              <a:t> </a:t>
            </a:r>
            <a:r>
              <a:rPr sz="4000" spc="-45" dirty="0">
                <a:solidFill>
                  <a:srgbClr val="363636"/>
                </a:solidFill>
                <a:latin typeface="Calibri"/>
                <a:cs typeface="Calibri"/>
              </a:rPr>
              <a:t>well-</a:t>
            </a:r>
            <a:r>
              <a:rPr sz="4000" dirty="0">
                <a:solidFill>
                  <a:srgbClr val="363636"/>
                </a:solidFill>
                <a:latin typeface="Calibri"/>
                <a:cs typeface="Calibri"/>
              </a:rPr>
              <a:t>being</a:t>
            </a:r>
            <a:r>
              <a:rPr sz="4000" spc="25" dirty="0">
                <a:solidFill>
                  <a:srgbClr val="363636"/>
                </a:solidFill>
                <a:latin typeface="Calibri"/>
                <a:cs typeface="Calibri"/>
              </a:rPr>
              <a:t> </a:t>
            </a:r>
            <a:r>
              <a:rPr sz="4000" dirty="0">
                <a:solidFill>
                  <a:srgbClr val="424242"/>
                </a:solidFill>
                <a:latin typeface="Calibri"/>
                <a:cs typeface="Calibri"/>
              </a:rPr>
              <a:t>and</a:t>
            </a:r>
            <a:r>
              <a:rPr sz="4000" spc="-110" dirty="0">
                <a:solidFill>
                  <a:srgbClr val="424242"/>
                </a:solidFill>
                <a:latin typeface="Calibri"/>
                <a:cs typeface="Calibri"/>
              </a:rPr>
              <a:t> </a:t>
            </a:r>
            <a:r>
              <a:rPr sz="4000" spc="-10" dirty="0">
                <a:solidFill>
                  <a:srgbClr val="343434"/>
                </a:solidFill>
                <a:latin typeface="Calibri"/>
                <a:cs typeface="Calibri"/>
              </a:rPr>
              <a:t>engagement.</a:t>
            </a:r>
            <a:endParaRPr sz="4000" dirty="0">
              <a:latin typeface="Calibri"/>
              <a:cs typeface="Calibri"/>
            </a:endParaRPr>
          </a:p>
          <a:p>
            <a:pPr marL="491489" marR="41275" indent="-457200">
              <a:lnSpc>
                <a:spcPct val="116500"/>
              </a:lnSpc>
              <a:spcBef>
                <a:spcPts val="1525"/>
              </a:spcBef>
              <a:buFont typeface="Arial" panose="020B0604020202020204" pitchFamily="34" charset="0"/>
              <a:buChar char="•"/>
              <a:tabLst>
                <a:tab pos="407034" algn="l"/>
              </a:tabLst>
            </a:pPr>
            <a:r>
              <a:rPr sz="4000" dirty="0">
                <a:solidFill>
                  <a:srgbClr val="DB006D"/>
                </a:solidFill>
                <a:latin typeface="Calibri"/>
                <a:cs typeface="Calibri"/>
              </a:rPr>
              <a:t>	</a:t>
            </a:r>
            <a:r>
              <a:rPr sz="4000" spc="75" dirty="0">
                <a:solidFill>
                  <a:srgbClr val="3D3D3D"/>
                </a:solidFill>
                <a:latin typeface="Calibri"/>
                <a:cs typeface="Calibri"/>
              </a:rPr>
              <a:t>Digital</a:t>
            </a:r>
            <a:r>
              <a:rPr sz="4000" spc="135" dirty="0">
                <a:solidFill>
                  <a:srgbClr val="3D3D3D"/>
                </a:solidFill>
                <a:latin typeface="Calibri"/>
                <a:cs typeface="Calibri"/>
              </a:rPr>
              <a:t> </a:t>
            </a:r>
            <a:r>
              <a:rPr sz="4000" dirty="0">
                <a:solidFill>
                  <a:srgbClr val="343434"/>
                </a:solidFill>
                <a:latin typeface="Calibri"/>
                <a:cs typeface="Calibri"/>
              </a:rPr>
              <a:t>Empowerment:</a:t>
            </a:r>
            <a:r>
              <a:rPr sz="4000" spc="160" dirty="0">
                <a:solidFill>
                  <a:srgbClr val="343434"/>
                </a:solidFill>
                <a:latin typeface="Calibri"/>
                <a:cs typeface="Calibri"/>
              </a:rPr>
              <a:t> </a:t>
            </a:r>
            <a:r>
              <a:rPr sz="4000" dirty="0">
                <a:solidFill>
                  <a:srgbClr val="3B3B3B"/>
                </a:solidFill>
                <a:latin typeface="Calibri"/>
                <a:cs typeface="Calibri"/>
              </a:rPr>
              <a:t>Using</a:t>
            </a:r>
            <a:r>
              <a:rPr sz="4000" spc="40" dirty="0">
                <a:solidFill>
                  <a:srgbClr val="3B3B3B"/>
                </a:solidFill>
                <a:latin typeface="Calibri"/>
                <a:cs typeface="Calibri"/>
              </a:rPr>
              <a:t> </a:t>
            </a:r>
            <a:r>
              <a:rPr sz="4000" dirty="0">
                <a:solidFill>
                  <a:srgbClr val="343434"/>
                </a:solidFill>
                <a:latin typeface="Calibri"/>
                <a:cs typeface="Calibri"/>
              </a:rPr>
              <a:t>technology</a:t>
            </a:r>
            <a:r>
              <a:rPr sz="4000" spc="245" dirty="0">
                <a:solidFill>
                  <a:srgbClr val="343434"/>
                </a:solidFill>
                <a:latin typeface="Calibri"/>
                <a:cs typeface="Calibri"/>
              </a:rPr>
              <a:t> </a:t>
            </a:r>
            <a:r>
              <a:rPr sz="4000" dirty="0">
                <a:solidFill>
                  <a:srgbClr val="3B3B3B"/>
                </a:solidFill>
                <a:latin typeface="Calibri"/>
                <a:cs typeface="Calibri"/>
              </a:rPr>
              <a:t>not</a:t>
            </a:r>
            <a:r>
              <a:rPr sz="4000" spc="-75" dirty="0">
                <a:solidFill>
                  <a:srgbClr val="3B3B3B"/>
                </a:solidFill>
                <a:latin typeface="Calibri"/>
                <a:cs typeface="Calibri"/>
              </a:rPr>
              <a:t> </a:t>
            </a:r>
            <a:r>
              <a:rPr sz="4000" dirty="0">
                <a:solidFill>
                  <a:srgbClr val="3B3B3B"/>
                </a:solidFill>
                <a:latin typeface="Calibri"/>
                <a:cs typeface="Calibri"/>
              </a:rPr>
              <a:t>to</a:t>
            </a:r>
            <a:r>
              <a:rPr sz="4000" spc="20" dirty="0">
                <a:solidFill>
                  <a:srgbClr val="3B3B3B"/>
                </a:solidFill>
                <a:latin typeface="Calibri"/>
                <a:cs typeface="Calibri"/>
              </a:rPr>
              <a:t> </a:t>
            </a:r>
            <a:r>
              <a:rPr sz="4000" spc="-10" dirty="0">
                <a:solidFill>
                  <a:srgbClr val="424242"/>
                </a:solidFill>
                <a:latin typeface="Calibri"/>
                <a:cs typeface="Calibri"/>
              </a:rPr>
              <a:t>replace </a:t>
            </a:r>
            <a:r>
              <a:rPr sz="4000" dirty="0">
                <a:solidFill>
                  <a:srgbClr val="383838"/>
                </a:solidFill>
                <a:latin typeface="Calibri"/>
                <a:cs typeface="Calibri"/>
              </a:rPr>
              <a:t>humans,</a:t>
            </a:r>
            <a:r>
              <a:rPr sz="4000" spc="-40" dirty="0">
                <a:solidFill>
                  <a:srgbClr val="383838"/>
                </a:solidFill>
                <a:latin typeface="Calibri"/>
                <a:cs typeface="Calibri"/>
              </a:rPr>
              <a:t> </a:t>
            </a:r>
            <a:r>
              <a:rPr sz="4000" dirty="0">
                <a:solidFill>
                  <a:srgbClr val="3B3B3B"/>
                </a:solidFill>
                <a:latin typeface="Calibri"/>
                <a:cs typeface="Calibri"/>
              </a:rPr>
              <a:t>but</a:t>
            </a:r>
            <a:r>
              <a:rPr sz="4000" spc="-140" dirty="0">
                <a:solidFill>
                  <a:srgbClr val="3B3B3B"/>
                </a:solidFill>
                <a:latin typeface="Calibri"/>
                <a:cs typeface="Calibri"/>
              </a:rPr>
              <a:t> </a:t>
            </a:r>
            <a:r>
              <a:rPr sz="4000" dirty="0">
                <a:solidFill>
                  <a:srgbClr val="3D3D3D"/>
                </a:solidFill>
                <a:latin typeface="Calibri"/>
                <a:cs typeface="Calibri"/>
              </a:rPr>
              <a:t>to</a:t>
            </a:r>
            <a:r>
              <a:rPr sz="4000" spc="-95" dirty="0">
                <a:solidFill>
                  <a:srgbClr val="3D3D3D"/>
                </a:solidFill>
                <a:latin typeface="Calibri"/>
                <a:cs typeface="Calibri"/>
              </a:rPr>
              <a:t> </a:t>
            </a:r>
            <a:r>
              <a:rPr sz="4000" spc="-20" dirty="0">
                <a:solidFill>
                  <a:srgbClr val="363636"/>
                </a:solidFill>
                <a:latin typeface="Calibri"/>
                <a:cs typeface="Calibri"/>
              </a:rPr>
              <a:t>elevate</a:t>
            </a:r>
            <a:r>
              <a:rPr sz="4000" spc="-15" dirty="0">
                <a:solidFill>
                  <a:srgbClr val="363636"/>
                </a:solidFill>
                <a:latin typeface="Calibri"/>
                <a:cs typeface="Calibri"/>
              </a:rPr>
              <a:t> </a:t>
            </a:r>
            <a:r>
              <a:rPr sz="4000" spc="-10" dirty="0">
                <a:solidFill>
                  <a:srgbClr val="343434"/>
                </a:solidFill>
                <a:latin typeface="Calibri"/>
                <a:cs typeface="Calibri"/>
              </a:rPr>
              <a:t>their</a:t>
            </a:r>
            <a:r>
              <a:rPr sz="4000" spc="-120" dirty="0">
                <a:solidFill>
                  <a:srgbClr val="343434"/>
                </a:solidFill>
                <a:latin typeface="Calibri"/>
                <a:cs typeface="Calibri"/>
              </a:rPr>
              <a:t> </a:t>
            </a:r>
            <a:r>
              <a:rPr sz="4000" spc="-20" dirty="0">
                <a:solidFill>
                  <a:srgbClr val="343434"/>
                </a:solidFill>
                <a:latin typeface="Calibri"/>
                <a:cs typeface="Calibri"/>
              </a:rPr>
              <a:t>potential</a:t>
            </a:r>
            <a:r>
              <a:rPr sz="4000" spc="-60" dirty="0">
                <a:solidFill>
                  <a:srgbClr val="343434"/>
                </a:solidFill>
                <a:latin typeface="Calibri"/>
                <a:cs typeface="Calibri"/>
              </a:rPr>
              <a:t> </a:t>
            </a:r>
            <a:r>
              <a:rPr sz="4000" spc="-20" dirty="0">
                <a:solidFill>
                  <a:srgbClr val="363636"/>
                </a:solidFill>
                <a:latin typeface="Calibri"/>
                <a:cs typeface="Calibri"/>
              </a:rPr>
              <a:t>(e.g.,</a:t>
            </a:r>
            <a:r>
              <a:rPr sz="4000" spc="5" dirty="0">
                <a:solidFill>
                  <a:srgbClr val="363636"/>
                </a:solidFill>
                <a:latin typeface="Calibri"/>
                <a:cs typeface="Calibri"/>
              </a:rPr>
              <a:t> </a:t>
            </a:r>
            <a:r>
              <a:rPr sz="4000" i="1" dirty="0">
                <a:solidFill>
                  <a:srgbClr val="2F2F2F"/>
                </a:solidFill>
                <a:latin typeface="Calibri"/>
                <a:cs typeface="Calibri"/>
              </a:rPr>
              <a:t>Machine</a:t>
            </a:r>
            <a:r>
              <a:rPr sz="4000" i="1" spc="-50" dirty="0">
                <a:solidFill>
                  <a:srgbClr val="2F2F2F"/>
                </a:solidFill>
                <a:latin typeface="Calibri"/>
                <a:cs typeface="Calibri"/>
              </a:rPr>
              <a:t> </a:t>
            </a:r>
            <a:r>
              <a:rPr sz="4000" i="1" spc="-10" dirty="0">
                <a:solidFill>
                  <a:srgbClr val="383838"/>
                </a:solidFill>
                <a:latin typeface="Calibri"/>
                <a:cs typeface="Calibri"/>
              </a:rPr>
              <a:t>First </a:t>
            </a:r>
            <a:r>
              <a:rPr sz="4000" i="1" spc="-45" dirty="0">
                <a:solidFill>
                  <a:srgbClr val="3D3D3D"/>
                </a:solidFill>
                <a:latin typeface="Calibri"/>
                <a:cs typeface="Calibri"/>
              </a:rPr>
              <a:t>Delivery</a:t>
            </a:r>
            <a:r>
              <a:rPr sz="4000" i="1" spc="-114" dirty="0">
                <a:solidFill>
                  <a:srgbClr val="3D3D3D"/>
                </a:solidFill>
                <a:latin typeface="Calibri"/>
                <a:cs typeface="Calibri"/>
              </a:rPr>
              <a:t> </a:t>
            </a:r>
            <a:r>
              <a:rPr sz="4000" i="1" spc="-10" dirty="0">
                <a:solidFill>
                  <a:srgbClr val="3F3F3F"/>
                </a:solidFill>
                <a:latin typeface="Calibri"/>
                <a:cs typeface="Calibri"/>
              </a:rPr>
              <a:t>Model.</a:t>
            </a:r>
            <a:endParaRPr sz="4000" dirty="0">
              <a:latin typeface="Calibri"/>
              <a:cs typeface="Calibri"/>
            </a:endParaRPr>
          </a:p>
          <a:p>
            <a:pPr marL="491489" marR="5080" indent="-457200">
              <a:lnSpc>
                <a:spcPct val="117800"/>
              </a:lnSpc>
              <a:spcBef>
                <a:spcPts val="1395"/>
              </a:spcBef>
              <a:buFont typeface="Arial" panose="020B0604020202020204" pitchFamily="34" charset="0"/>
              <a:buChar char="•"/>
              <a:tabLst>
                <a:tab pos="412115" algn="l"/>
              </a:tabLst>
            </a:pPr>
            <a:r>
              <a:rPr sz="4000" dirty="0">
                <a:solidFill>
                  <a:srgbClr val="CD0572"/>
                </a:solidFill>
                <a:latin typeface="Calibri"/>
                <a:cs typeface="Calibri"/>
              </a:rPr>
              <a:t>		</a:t>
            </a:r>
            <a:r>
              <a:rPr sz="4000" spc="75" dirty="0">
                <a:solidFill>
                  <a:srgbClr val="3D3D3D"/>
                </a:solidFill>
                <a:latin typeface="Calibri"/>
                <a:cs typeface="Calibri"/>
              </a:rPr>
              <a:t>One</a:t>
            </a:r>
            <a:r>
              <a:rPr sz="4000" spc="10" dirty="0">
                <a:solidFill>
                  <a:srgbClr val="3D3D3D"/>
                </a:solidFill>
                <a:latin typeface="Calibri"/>
                <a:cs typeface="Calibri"/>
              </a:rPr>
              <a:t> </a:t>
            </a:r>
            <a:r>
              <a:rPr sz="4000" dirty="0">
                <a:solidFill>
                  <a:srgbClr val="3D3D3D"/>
                </a:solidFill>
                <a:latin typeface="Calibri"/>
                <a:cs typeface="Calibri"/>
              </a:rPr>
              <a:t>TCS:</a:t>
            </a:r>
            <a:r>
              <a:rPr sz="4000" spc="-114" dirty="0">
                <a:solidFill>
                  <a:srgbClr val="3D3D3D"/>
                </a:solidFill>
                <a:latin typeface="Calibri"/>
                <a:cs typeface="Calibri"/>
              </a:rPr>
              <a:t> </a:t>
            </a:r>
            <a:r>
              <a:rPr sz="4000" dirty="0">
                <a:solidFill>
                  <a:srgbClr val="363636"/>
                </a:solidFill>
                <a:latin typeface="Calibri"/>
                <a:cs typeface="Calibri"/>
              </a:rPr>
              <a:t>Creating</a:t>
            </a:r>
            <a:r>
              <a:rPr sz="4000" spc="70" dirty="0">
                <a:solidFill>
                  <a:srgbClr val="363636"/>
                </a:solidFill>
                <a:latin typeface="Calibri"/>
                <a:cs typeface="Calibri"/>
              </a:rPr>
              <a:t> </a:t>
            </a:r>
            <a:r>
              <a:rPr sz="4000" dirty="0">
                <a:solidFill>
                  <a:srgbClr val="383838"/>
                </a:solidFill>
                <a:latin typeface="Calibri"/>
                <a:cs typeface="Calibri"/>
              </a:rPr>
              <a:t>a</a:t>
            </a:r>
            <a:r>
              <a:rPr sz="4000" spc="-105" dirty="0">
                <a:solidFill>
                  <a:srgbClr val="383838"/>
                </a:solidFill>
                <a:latin typeface="Calibri"/>
                <a:cs typeface="Calibri"/>
              </a:rPr>
              <a:t> </a:t>
            </a:r>
            <a:r>
              <a:rPr sz="4000" dirty="0">
                <a:solidFill>
                  <a:srgbClr val="3F3F3F"/>
                </a:solidFill>
                <a:latin typeface="Calibri"/>
                <a:cs typeface="Calibri"/>
              </a:rPr>
              <a:t>unified</a:t>
            </a:r>
            <a:r>
              <a:rPr sz="4000" spc="45" dirty="0">
                <a:solidFill>
                  <a:srgbClr val="3F3F3F"/>
                </a:solidFill>
                <a:latin typeface="Calibri"/>
                <a:cs typeface="Calibri"/>
              </a:rPr>
              <a:t> </a:t>
            </a:r>
            <a:r>
              <a:rPr sz="4000" spc="-10" dirty="0">
                <a:solidFill>
                  <a:srgbClr val="3D3D3D"/>
                </a:solidFill>
                <a:latin typeface="Calibri"/>
                <a:cs typeface="Calibri"/>
              </a:rPr>
              <a:t>culture</a:t>
            </a:r>
            <a:r>
              <a:rPr sz="4000" spc="-40" dirty="0">
                <a:solidFill>
                  <a:srgbClr val="3D3D3D"/>
                </a:solidFill>
                <a:latin typeface="Calibri"/>
                <a:cs typeface="Calibri"/>
              </a:rPr>
              <a:t> </a:t>
            </a:r>
            <a:r>
              <a:rPr sz="4000" dirty="0">
                <a:solidFill>
                  <a:srgbClr val="424242"/>
                </a:solidFill>
                <a:latin typeface="Calibri"/>
                <a:cs typeface="Calibri"/>
              </a:rPr>
              <a:t>while</a:t>
            </a:r>
            <a:r>
              <a:rPr sz="4000" spc="-70" dirty="0">
                <a:solidFill>
                  <a:srgbClr val="424242"/>
                </a:solidFill>
                <a:latin typeface="Calibri"/>
                <a:cs typeface="Calibri"/>
              </a:rPr>
              <a:t> </a:t>
            </a:r>
            <a:r>
              <a:rPr sz="4000" dirty="0">
                <a:solidFill>
                  <a:srgbClr val="363636"/>
                </a:solidFill>
                <a:latin typeface="Calibri"/>
                <a:cs typeface="Calibri"/>
              </a:rPr>
              <a:t>respecting</a:t>
            </a:r>
            <a:r>
              <a:rPr sz="4000" spc="120" dirty="0">
                <a:solidFill>
                  <a:srgbClr val="363636"/>
                </a:solidFill>
                <a:latin typeface="Calibri"/>
                <a:cs typeface="Calibri"/>
              </a:rPr>
              <a:t> </a:t>
            </a:r>
            <a:r>
              <a:rPr sz="4000" spc="-10" dirty="0">
                <a:solidFill>
                  <a:srgbClr val="3D3D3D"/>
                </a:solidFill>
                <a:latin typeface="Calibri"/>
                <a:cs typeface="Calibri"/>
              </a:rPr>
              <a:t>local </a:t>
            </a:r>
            <a:r>
              <a:rPr sz="4000" dirty="0">
                <a:solidFill>
                  <a:srgbClr val="3A3A3A"/>
                </a:solidFill>
                <a:latin typeface="Calibri"/>
                <a:cs typeface="Calibri"/>
              </a:rPr>
              <a:t>nuances</a:t>
            </a:r>
            <a:r>
              <a:rPr sz="4000" spc="125" dirty="0">
                <a:solidFill>
                  <a:srgbClr val="3A3A3A"/>
                </a:solidFill>
                <a:latin typeface="Calibri"/>
                <a:cs typeface="Calibri"/>
              </a:rPr>
              <a:t> </a:t>
            </a:r>
            <a:r>
              <a:rPr sz="4000" dirty="0">
                <a:solidFill>
                  <a:srgbClr val="414141"/>
                </a:solidFill>
                <a:latin typeface="Calibri"/>
                <a:cs typeface="Calibri"/>
              </a:rPr>
              <a:t>in</a:t>
            </a:r>
            <a:r>
              <a:rPr sz="4000" spc="-130" dirty="0">
                <a:solidFill>
                  <a:srgbClr val="414141"/>
                </a:solidFill>
                <a:latin typeface="Calibri"/>
                <a:cs typeface="Calibri"/>
              </a:rPr>
              <a:t> </a:t>
            </a:r>
            <a:r>
              <a:rPr sz="4000" spc="-20" dirty="0">
                <a:solidFill>
                  <a:srgbClr val="3A3A3A"/>
                </a:solidFill>
                <a:latin typeface="Calibri"/>
                <a:cs typeface="Calibri"/>
              </a:rPr>
              <a:t>international</a:t>
            </a:r>
            <a:r>
              <a:rPr sz="4000" spc="170" dirty="0">
                <a:solidFill>
                  <a:srgbClr val="3A3A3A"/>
                </a:solidFill>
                <a:latin typeface="Calibri"/>
                <a:cs typeface="Calibri"/>
              </a:rPr>
              <a:t> </a:t>
            </a:r>
            <a:r>
              <a:rPr sz="4000" spc="-10" dirty="0">
                <a:solidFill>
                  <a:srgbClr val="3B3B3B"/>
                </a:solidFill>
                <a:latin typeface="Calibri"/>
                <a:cs typeface="Calibri"/>
              </a:rPr>
              <a:t>operations.</a:t>
            </a:r>
            <a:endParaRPr sz="40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476030" y="3926582"/>
            <a:ext cx="5834900" cy="172769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871701" y="3895169"/>
            <a:ext cx="5772150" cy="102235"/>
            <a:chOff x="871701" y="3895169"/>
            <a:chExt cx="5772150" cy="102235"/>
          </a:xfrm>
        </p:grpSpPr>
        <p:sp>
          <p:nvSpPr>
            <p:cNvPr id="4" name="object 4"/>
            <p:cNvSpPr/>
            <p:nvPr/>
          </p:nvSpPr>
          <p:spPr>
            <a:xfrm>
              <a:off x="871701" y="3985480"/>
              <a:ext cx="5772150" cy="0"/>
            </a:xfrm>
            <a:custGeom>
              <a:avLst/>
              <a:gdLst/>
              <a:ahLst/>
              <a:cxnLst/>
              <a:rect l="l" t="t" r="r" b="b"/>
              <a:pathLst>
                <a:path w="5772150">
                  <a:moveTo>
                    <a:pt x="0" y="0"/>
                  </a:moveTo>
                  <a:lnTo>
                    <a:pt x="5772075" y="0"/>
                  </a:lnTo>
                </a:path>
              </a:pathLst>
            </a:custGeom>
            <a:ln w="23559">
              <a:solidFill>
                <a:srgbClr val="03649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895260" y="3946214"/>
              <a:ext cx="5694045" cy="0"/>
            </a:xfrm>
            <a:custGeom>
              <a:avLst/>
              <a:gdLst/>
              <a:ahLst/>
              <a:cxnLst/>
              <a:rect l="l" t="t" r="r" b="b"/>
              <a:pathLst>
                <a:path w="5694045">
                  <a:moveTo>
                    <a:pt x="0" y="0"/>
                  </a:moveTo>
                  <a:lnTo>
                    <a:pt x="5693544" y="0"/>
                  </a:lnTo>
                </a:path>
              </a:pathLst>
            </a:custGeom>
            <a:ln w="23559">
              <a:solidFill>
                <a:srgbClr val="03649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934526" y="3906948"/>
              <a:ext cx="5631180" cy="0"/>
            </a:xfrm>
            <a:custGeom>
              <a:avLst/>
              <a:gdLst/>
              <a:ahLst/>
              <a:cxnLst/>
              <a:rect l="l" t="t" r="r" b="b"/>
              <a:pathLst>
                <a:path w="5631180">
                  <a:moveTo>
                    <a:pt x="0" y="0"/>
                  </a:moveTo>
                  <a:lnTo>
                    <a:pt x="5630718" y="0"/>
                  </a:lnTo>
                </a:path>
              </a:pathLst>
            </a:custGeom>
            <a:ln w="23559">
              <a:solidFill>
                <a:srgbClr val="03649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7" name="object 7"/>
          <p:cNvGrpSpPr/>
          <p:nvPr/>
        </p:nvGrpSpPr>
        <p:grpSpPr>
          <a:xfrm>
            <a:off x="7201351" y="3910875"/>
            <a:ext cx="5788025" cy="86995"/>
            <a:chOff x="7201351" y="3910875"/>
            <a:chExt cx="5788025" cy="86995"/>
          </a:xfrm>
        </p:grpSpPr>
        <p:sp>
          <p:nvSpPr>
            <p:cNvPr id="8" name="object 8"/>
            <p:cNvSpPr/>
            <p:nvPr/>
          </p:nvSpPr>
          <p:spPr>
            <a:xfrm>
              <a:off x="7201351" y="3985480"/>
              <a:ext cx="5788025" cy="0"/>
            </a:xfrm>
            <a:custGeom>
              <a:avLst/>
              <a:gdLst/>
              <a:ahLst/>
              <a:cxnLst/>
              <a:rect l="l" t="t" r="r" b="b"/>
              <a:pathLst>
                <a:path w="5788025">
                  <a:moveTo>
                    <a:pt x="0" y="0"/>
                  </a:moveTo>
                  <a:lnTo>
                    <a:pt x="5787782" y="0"/>
                  </a:lnTo>
                </a:path>
              </a:pathLst>
            </a:custGeom>
            <a:ln w="23559">
              <a:solidFill>
                <a:srgbClr val="03649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7232763" y="3922655"/>
              <a:ext cx="5701665" cy="0"/>
            </a:xfrm>
            <a:custGeom>
              <a:avLst/>
              <a:gdLst/>
              <a:ahLst/>
              <a:cxnLst/>
              <a:rect l="l" t="t" r="r" b="b"/>
              <a:pathLst>
                <a:path w="5701665">
                  <a:moveTo>
                    <a:pt x="0" y="0"/>
                  </a:moveTo>
                  <a:lnTo>
                    <a:pt x="5701397" y="0"/>
                  </a:lnTo>
                </a:path>
              </a:pathLst>
            </a:custGeom>
            <a:ln w="23559">
              <a:solidFill>
                <a:srgbClr val="03649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0" name="object 10"/>
          <p:cNvSpPr txBox="1">
            <a:spLocks noGrp="1"/>
          </p:cNvSpPr>
          <p:nvPr>
            <p:ph type="title"/>
          </p:nvPr>
        </p:nvSpPr>
        <p:spPr>
          <a:xfrm>
            <a:off x="1116896" y="1005276"/>
            <a:ext cx="16579091" cy="1244571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algn="ctr">
              <a:spcBef>
                <a:spcPts val="105"/>
              </a:spcBef>
            </a:pPr>
            <a:r>
              <a:rPr sz="8000" spc="204" dirty="0">
                <a:solidFill>
                  <a:srgbClr val="0364A1"/>
                </a:solidFill>
                <a:latin typeface="Calibri"/>
                <a:cs typeface="Calibri"/>
              </a:rPr>
              <a:t>Current HR Policies &amp; Practices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1315219" y="4563070"/>
            <a:ext cx="4665980" cy="1245213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4000" spc="305" dirty="0">
                <a:solidFill>
                  <a:srgbClr val="03669E"/>
                </a:solidFill>
                <a:latin typeface="Calibri"/>
                <a:cs typeface="Calibri"/>
              </a:rPr>
              <a:t>Feedback</a:t>
            </a:r>
            <a:r>
              <a:rPr sz="4000" spc="70" dirty="0">
                <a:solidFill>
                  <a:srgbClr val="03669E"/>
                </a:solidFill>
                <a:latin typeface="Calibri"/>
                <a:cs typeface="Calibri"/>
              </a:rPr>
              <a:t> </a:t>
            </a:r>
            <a:r>
              <a:rPr sz="4000" spc="275" dirty="0">
                <a:solidFill>
                  <a:srgbClr val="006B99"/>
                </a:solidFill>
                <a:latin typeface="Calibri"/>
                <a:cs typeface="Calibri"/>
              </a:rPr>
              <a:t>to</a:t>
            </a:r>
            <a:r>
              <a:rPr sz="4000" spc="-15" dirty="0">
                <a:solidFill>
                  <a:srgbClr val="006B99"/>
                </a:solidFill>
                <a:latin typeface="Calibri"/>
                <a:cs typeface="Calibri"/>
              </a:rPr>
              <a:t> </a:t>
            </a:r>
            <a:r>
              <a:rPr sz="4000" spc="220" dirty="0">
                <a:solidFill>
                  <a:srgbClr val="0067A3"/>
                </a:solidFill>
                <a:latin typeface="Calibri"/>
                <a:cs typeface="Calibri"/>
              </a:rPr>
              <a:t>Feedforward</a:t>
            </a:r>
            <a:endParaRPr sz="4000" dirty="0">
              <a:latin typeface="Calibri"/>
              <a:cs typeface="Calibri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1240477" y="5909895"/>
            <a:ext cx="4827270" cy="5049844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 marR="5080" indent="4445">
              <a:lnSpc>
                <a:spcPct val="117800"/>
              </a:lnSpc>
              <a:spcBef>
                <a:spcPts val="90"/>
              </a:spcBef>
            </a:pPr>
            <a:r>
              <a:rPr sz="4000" dirty="0">
                <a:solidFill>
                  <a:srgbClr val="3F3F3F"/>
                </a:solidFill>
                <a:latin typeface="Calibri"/>
                <a:cs typeface="Calibri"/>
              </a:rPr>
              <a:t>Replaced</a:t>
            </a:r>
            <a:r>
              <a:rPr sz="4000" spc="10" dirty="0">
                <a:solidFill>
                  <a:srgbClr val="3F3F3F"/>
                </a:solidFill>
                <a:latin typeface="Calibri"/>
                <a:cs typeface="Calibri"/>
              </a:rPr>
              <a:t> </a:t>
            </a:r>
            <a:r>
              <a:rPr sz="4000" dirty="0">
                <a:solidFill>
                  <a:srgbClr val="3F3F3F"/>
                </a:solidFill>
                <a:latin typeface="Calibri"/>
                <a:cs typeface="Calibri"/>
              </a:rPr>
              <a:t>annual</a:t>
            </a:r>
            <a:r>
              <a:rPr sz="4000" spc="-15" dirty="0">
                <a:solidFill>
                  <a:srgbClr val="3F3F3F"/>
                </a:solidFill>
                <a:latin typeface="Calibri"/>
                <a:cs typeface="Calibri"/>
              </a:rPr>
              <a:t> </a:t>
            </a:r>
            <a:r>
              <a:rPr sz="4000" dirty="0">
                <a:solidFill>
                  <a:srgbClr val="3D3D3D"/>
                </a:solidFill>
                <a:latin typeface="Calibri"/>
                <a:cs typeface="Calibri"/>
              </a:rPr>
              <a:t>appraisals</a:t>
            </a:r>
            <a:r>
              <a:rPr sz="4000" spc="80" dirty="0">
                <a:solidFill>
                  <a:srgbClr val="3D3D3D"/>
                </a:solidFill>
                <a:latin typeface="Calibri"/>
                <a:cs typeface="Calibri"/>
              </a:rPr>
              <a:t> </a:t>
            </a:r>
            <a:r>
              <a:rPr sz="4000" spc="-20" dirty="0">
                <a:solidFill>
                  <a:srgbClr val="414141"/>
                </a:solidFill>
                <a:latin typeface="Calibri"/>
                <a:cs typeface="Calibri"/>
              </a:rPr>
              <a:t>with </a:t>
            </a:r>
            <a:r>
              <a:rPr sz="4000" dirty="0">
                <a:solidFill>
                  <a:srgbClr val="3B3B3B"/>
                </a:solidFill>
                <a:latin typeface="Calibri"/>
                <a:cs typeface="Calibri"/>
              </a:rPr>
              <a:t>continuous,</a:t>
            </a:r>
            <a:r>
              <a:rPr sz="4000" spc="20" dirty="0">
                <a:solidFill>
                  <a:srgbClr val="3B3B3B"/>
                </a:solidFill>
                <a:latin typeface="Calibri"/>
                <a:cs typeface="Calibri"/>
              </a:rPr>
              <a:t> </a:t>
            </a:r>
            <a:r>
              <a:rPr sz="4000" spc="-45" dirty="0">
                <a:solidFill>
                  <a:srgbClr val="383838"/>
                </a:solidFill>
                <a:latin typeface="Calibri"/>
                <a:cs typeface="Calibri"/>
              </a:rPr>
              <a:t>real-</a:t>
            </a:r>
            <a:r>
              <a:rPr sz="4000" spc="-20" dirty="0">
                <a:solidFill>
                  <a:srgbClr val="383838"/>
                </a:solidFill>
                <a:latin typeface="Calibri"/>
                <a:cs typeface="Calibri"/>
              </a:rPr>
              <a:t>time </a:t>
            </a:r>
            <a:r>
              <a:rPr sz="4000" dirty="0">
                <a:solidFill>
                  <a:srgbClr val="343434"/>
                </a:solidFill>
                <a:latin typeface="Calibri"/>
                <a:cs typeface="Calibri"/>
              </a:rPr>
              <a:t>conversations.</a:t>
            </a:r>
            <a:r>
              <a:rPr sz="4000" spc="5" dirty="0">
                <a:solidFill>
                  <a:srgbClr val="343434"/>
                </a:solidFill>
                <a:latin typeface="Calibri"/>
                <a:cs typeface="Calibri"/>
              </a:rPr>
              <a:t> </a:t>
            </a:r>
            <a:r>
              <a:rPr sz="4000" dirty="0">
                <a:solidFill>
                  <a:srgbClr val="414141"/>
                </a:solidFill>
                <a:latin typeface="Calibri"/>
                <a:cs typeface="Calibri"/>
              </a:rPr>
              <a:t>Focuses</a:t>
            </a:r>
            <a:r>
              <a:rPr sz="4000" spc="285" dirty="0">
                <a:solidFill>
                  <a:srgbClr val="414141"/>
                </a:solidFill>
                <a:latin typeface="Calibri"/>
                <a:cs typeface="Calibri"/>
              </a:rPr>
              <a:t> </a:t>
            </a:r>
            <a:r>
              <a:rPr sz="4000" dirty="0">
                <a:solidFill>
                  <a:srgbClr val="464646"/>
                </a:solidFill>
                <a:latin typeface="Calibri"/>
                <a:cs typeface="Calibri"/>
              </a:rPr>
              <a:t>on</a:t>
            </a:r>
            <a:r>
              <a:rPr sz="4000" spc="-80" dirty="0">
                <a:solidFill>
                  <a:srgbClr val="464646"/>
                </a:solidFill>
                <a:latin typeface="Calibri"/>
                <a:cs typeface="Calibri"/>
              </a:rPr>
              <a:t> </a:t>
            </a:r>
            <a:r>
              <a:rPr sz="4000" spc="-10" dirty="0">
                <a:solidFill>
                  <a:srgbClr val="3B3B3B"/>
                </a:solidFill>
                <a:latin typeface="Calibri"/>
                <a:cs typeface="Calibri"/>
              </a:rPr>
              <a:t>future </a:t>
            </a:r>
            <a:r>
              <a:rPr sz="4000" dirty="0">
                <a:solidFill>
                  <a:srgbClr val="3D3D3D"/>
                </a:solidFill>
                <a:latin typeface="Calibri"/>
                <a:cs typeface="Calibri"/>
              </a:rPr>
              <a:t>growth</a:t>
            </a:r>
            <a:r>
              <a:rPr sz="4000" spc="-160" dirty="0">
                <a:solidFill>
                  <a:srgbClr val="3D3D3D"/>
                </a:solidFill>
                <a:latin typeface="Calibri"/>
                <a:cs typeface="Calibri"/>
              </a:rPr>
              <a:t> </a:t>
            </a:r>
            <a:r>
              <a:rPr sz="4000" spc="-10" dirty="0">
                <a:solidFill>
                  <a:srgbClr val="3D3D3D"/>
                </a:solidFill>
                <a:latin typeface="Calibri"/>
                <a:cs typeface="Calibri"/>
              </a:rPr>
              <a:t>potential</a:t>
            </a:r>
            <a:r>
              <a:rPr sz="4000" spc="-65" dirty="0">
                <a:solidFill>
                  <a:srgbClr val="3D3D3D"/>
                </a:solidFill>
                <a:latin typeface="Calibri"/>
                <a:cs typeface="Calibri"/>
              </a:rPr>
              <a:t> </a:t>
            </a:r>
            <a:r>
              <a:rPr sz="4000" dirty="0">
                <a:solidFill>
                  <a:srgbClr val="3D3D3D"/>
                </a:solidFill>
                <a:latin typeface="Calibri"/>
                <a:cs typeface="Calibri"/>
              </a:rPr>
              <a:t>rather</a:t>
            </a:r>
            <a:r>
              <a:rPr sz="4000" spc="-55" dirty="0">
                <a:solidFill>
                  <a:srgbClr val="3D3D3D"/>
                </a:solidFill>
                <a:latin typeface="Calibri"/>
                <a:cs typeface="Calibri"/>
              </a:rPr>
              <a:t> </a:t>
            </a:r>
            <a:r>
              <a:rPr sz="4000" dirty="0">
                <a:solidFill>
                  <a:srgbClr val="383838"/>
                </a:solidFill>
                <a:latin typeface="Calibri"/>
                <a:cs typeface="Calibri"/>
              </a:rPr>
              <a:t>than</a:t>
            </a:r>
            <a:r>
              <a:rPr sz="4000" spc="-155" dirty="0">
                <a:solidFill>
                  <a:srgbClr val="383838"/>
                </a:solidFill>
                <a:latin typeface="Calibri"/>
                <a:cs typeface="Calibri"/>
              </a:rPr>
              <a:t> </a:t>
            </a:r>
            <a:r>
              <a:rPr sz="4000" spc="-20" dirty="0">
                <a:solidFill>
                  <a:srgbClr val="3A3A3A"/>
                </a:solidFill>
                <a:latin typeface="Calibri"/>
                <a:cs typeface="Calibri"/>
              </a:rPr>
              <a:t>just </a:t>
            </a:r>
            <a:r>
              <a:rPr sz="4000" dirty="0">
                <a:solidFill>
                  <a:srgbClr val="3D3D3D"/>
                </a:solidFill>
                <a:latin typeface="Calibri"/>
                <a:cs typeface="Calibri"/>
              </a:rPr>
              <a:t>past</a:t>
            </a:r>
            <a:r>
              <a:rPr sz="4000" spc="65" dirty="0">
                <a:solidFill>
                  <a:srgbClr val="3D3D3D"/>
                </a:solidFill>
                <a:latin typeface="Calibri"/>
                <a:cs typeface="Calibri"/>
              </a:rPr>
              <a:t> </a:t>
            </a:r>
            <a:r>
              <a:rPr sz="4000" spc="-10" dirty="0">
                <a:solidFill>
                  <a:srgbClr val="3A3A3A"/>
                </a:solidFill>
                <a:latin typeface="Calibri"/>
                <a:cs typeface="Calibri"/>
              </a:rPr>
              <a:t>performance.</a:t>
            </a:r>
            <a:endParaRPr sz="4000" dirty="0">
              <a:latin typeface="Calibri"/>
              <a:cs typeface="Calibri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7232763" y="4740286"/>
            <a:ext cx="5271815" cy="5404556"/>
          </a:xfrm>
          <a:prstGeom prst="rect">
            <a:avLst/>
          </a:prstGeom>
        </p:spPr>
        <p:txBody>
          <a:bodyPr vert="horz" wrap="square" lIns="0" tIns="66040" rIns="0" bIns="0" rtlCol="0">
            <a:spAutoFit/>
          </a:bodyPr>
          <a:lstStyle/>
          <a:p>
            <a:pPr marL="15240" marR="956310" indent="-3175">
              <a:lnSpc>
                <a:spcPts val="3340"/>
              </a:lnSpc>
              <a:spcBef>
                <a:spcPts val="520"/>
              </a:spcBef>
            </a:pPr>
            <a:r>
              <a:rPr sz="4000" spc="195" dirty="0">
                <a:solidFill>
                  <a:srgbClr val="0064AE"/>
                </a:solidFill>
                <a:latin typeface="Calibri"/>
                <a:cs typeface="Calibri"/>
              </a:rPr>
              <a:t>Location</a:t>
            </a:r>
            <a:r>
              <a:rPr sz="4000" spc="60" dirty="0">
                <a:solidFill>
                  <a:srgbClr val="0064AE"/>
                </a:solidFill>
                <a:latin typeface="Calibri"/>
                <a:cs typeface="Calibri"/>
              </a:rPr>
              <a:t> </a:t>
            </a:r>
            <a:r>
              <a:rPr sz="4000" spc="160" dirty="0">
                <a:solidFill>
                  <a:srgbClr val="0060A7"/>
                </a:solidFill>
                <a:latin typeface="Calibri"/>
                <a:cs typeface="Calibri"/>
              </a:rPr>
              <a:t>Independent </a:t>
            </a:r>
            <a:r>
              <a:rPr sz="4000" spc="229" dirty="0">
                <a:solidFill>
                  <a:srgbClr val="006BA0"/>
                </a:solidFill>
                <a:latin typeface="Calibri"/>
                <a:cs typeface="Calibri"/>
              </a:rPr>
              <a:t>Agile</a:t>
            </a:r>
            <a:endParaRPr sz="4000" dirty="0">
              <a:latin typeface="Calibri"/>
              <a:cs typeface="Calibri"/>
            </a:endParaRPr>
          </a:p>
          <a:p>
            <a:pPr marL="21590" marR="5080" indent="-6350">
              <a:lnSpc>
                <a:spcPct val="117800"/>
              </a:lnSpc>
              <a:spcBef>
                <a:spcPts val="1375"/>
              </a:spcBef>
            </a:pPr>
            <a:r>
              <a:rPr sz="4000" dirty="0">
                <a:solidFill>
                  <a:srgbClr val="344856"/>
                </a:solidFill>
                <a:latin typeface="Calibri"/>
                <a:cs typeface="Calibri"/>
              </a:rPr>
              <a:t>A</a:t>
            </a:r>
            <a:r>
              <a:rPr sz="4000" spc="-125" dirty="0">
                <a:solidFill>
                  <a:srgbClr val="343434"/>
                </a:solidFill>
                <a:latin typeface="Calibri"/>
                <a:cs typeface="Calibri"/>
              </a:rPr>
              <a:t>"25/25"</a:t>
            </a:r>
            <a:r>
              <a:rPr sz="4000" spc="-30" dirty="0">
                <a:solidFill>
                  <a:srgbClr val="343434"/>
                </a:solidFill>
                <a:latin typeface="Calibri"/>
                <a:cs typeface="Calibri"/>
              </a:rPr>
              <a:t> </a:t>
            </a:r>
            <a:r>
              <a:rPr sz="4000" dirty="0">
                <a:solidFill>
                  <a:srgbClr val="3D3D3D"/>
                </a:solidFill>
                <a:latin typeface="Calibri"/>
                <a:cs typeface="Calibri"/>
              </a:rPr>
              <a:t>vision</a:t>
            </a:r>
            <a:r>
              <a:rPr sz="4000" spc="-35" dirty="0">
                <a:solidFill>
                  <a:srgbClr val="3D3D3D"/>
                </a:solidFill>
                <a:latin typeface="Calibri"/>
                <a:cs typeface="Calibri"/>
              </a:rPr>
              <a:t> </a:t>
            </a:r>
            <a:r>
              <a:rPr sz="4000" dirty="0">
                <a:solidFill>
                  <a:srgbClr val="3D3D3D"/>
                </a:solidFill>
                <a:latin typeface="Calibri"/>
                <a:cs typeface="Calibri"/>
              </a:rPr>
              <a:t>where</a:t>
            </a:r>
            <a:r>
              <a:rPr sz="4000" spc="5" dirty="0">
                <a:solidFill>
                  <a:srgbClr val="3D3D3D"/>
                </a:solidFill>
                <a:latin typeface="Calibri"/>
                <a:cs typeface="Calibri"/>
              </a:rPr>
              <a:t> </a:t>
            </a:r>
            <a:r>
              <a:rPr sz="4000" dirty="0">
                <a:solidFill>
                  <a:srgbClr val="3D3D3D"/>
                </a:solidFill>
                <a:latin typeface="Calibri"/>
                <a:cs typeface="Calibri"/>
              </a:rPr>
              <a:t>only</a:t>
            </a:r>
            <a:r>
              <a:rPr sz="4000" spc="-55" dirty="0">
                <a:solidFill>
                  <a:srgbClr val="3D3D3D"/>
                </a:solidFill>
                <a:latin typeface="Calibri"/>
                <a:cs typeface="Calibri"/>
              </a:rPr>
              <a:t> </a:t>
            </a:r>
            <a:r>
              <a:rPr sz="4000" spc="-25" dirty="0">
                <a:solidFill>
                  <a:srgbClr val="3F3F3F"/>
                </a:solidFill>
                <a:latin typeface="Calibri"/>
                <a:cs typeface="Calibri"/>
              </a:rPr>
              <a:t>25% </a:t>
            </a:r>
            <a:r>
              <a:rPr sz="4000" dirty="0">
                <a:solidFill>
                  <a:srgbClr val="3D3D3D"/>
                </a:solidFill>
                <a:latin typeface="Calibri"/>
                <a:cs typeface="Calibri"/>
              </a:rPr>
              <a:t>of</a:t>
            </a:r>
            <a:r>
              <a:rPr sz="4000" spc="-75" dirty="0">
                <a:solidFill>
                  <a:srgbClr val="3D3D3D"/>
                </a:solidFill>
                <a:latin typeface="Calibri"/>
                <a:cs typeface="Calibri"/>
              </a:rPr>
              <a:t> </a:t>
            </a:r>
            <a:r>
              <a:rPr sz="4000" dirty="0">
                <a:solidFill>
                  <a:srgbClr val="3F3F3F"/>
                </a:solidFill>
                <a:latin typeface="Calibri"/>
                <a:cs typeface="Calibri"/>
              </a:rPr>
              <a:t>employees</a:t>
            </a:r>
            <a:r>
              <a:rPr sz="4000" spc="204" dirty="0">
                <a:solidFill>
                  <a:srgbClr val="3F3F3F"/>
                </a:solidFill>
                <a:latin typeface="Calibri"/>
                <a:cs typeface="Calibri"/>
              </a:rPr>
              <a:t> </a:t>
            </a:r>
            <a:r>
              <a:rPr sz="4000" dirty="0">
                <a:solidFill>
                  <a:srgbClr val="363636"/>
                </a:solidFill>
                <a:latin typeface="Calibri"/>
                <a:cs typeface="Calibri"/>
              </a:rPr>
              <a:t>need</a:t>
            </a:r>
            <a:r>
              <a:rPr sz="4000" spc="-40" dirty="0">
                <a:solidFill>
                  <a:srgbClr val="363636"/>
                </a:solidFill>
                <a:latin typeface="Calibri"/>
                <a:cs typeface="Calibri"/>
              </a:rPr>
              <a:t> </a:t>
            </a:r>
            <a:r>
              <a:rPr sz="4000" dirty="0">
                <a:solidFill>
                  <a:srgbClr val="3B3B3B"/>
                </a:solidFill>
                <a:latin typeface="Calibri"/>
                <a:cs typeface="Calibri"/>
              </a:rPr>
              <a:t>to</a:t>
            </a:r>
            <a:r>
              <a:rPr sz="4000" spc="-65" dirty="0">
                <a:solidFill>
                  <a:srgbClr val="3B3B3B"/>
                </a:solidFill>
                <a:latin typeface="Calibri"/>
                <a:cs typeface="Calibri"/>
              </a:rPr>
              <a:t> </a:t>
            </a:r>
            <a:r>
              <a:rPr sz="4000" dirty="0">
                <a:solidFill>
                  <a:srgbClr val="444444"/>
                </a:solidFill>
                <a:latin typeface="Calibri"/>
                <a:cs typeface="Calibri"/>
              </a:rPr>
              <a:t>be</a:t>
            </a:r>
            <a:r>
              <a:rPr sz="4000" spc="-110" dirty="0">
                <a:solidFill>
                  <a:srgbClr val="444444"/>
                </a:solidFill>
                <a:latin typeface="Calibri"/>
                <a:cs typeface="Calibri"/>
              </a:rPr>
              <a:t> </a:t>
            </a:r>
            <a:r>
              <a:rPr sz="4000" dirty="0">
                <a:solidFill>
                  <a:srgbClr val="363636"/>
                </a:solidFill>
                <a:latin typeface="Calibri"/>
                <a:cs typeface="Calibri"/>
              </a:rPr>
              <a:t>in</a:t>
            </a:r>
            <a:r>
              <a:rPr sz="4000" spc="-120" dirty="0">
                <a:solidFill>
                  <a:srgbClr val="363636"/>
                </a:solidFill>
                <a:latin typeface="Calibri"/>
                <a:cs typeface="Calibri"/>
              </a:rPr>
              <a:t> </a:t>
            </a:r>
            <a:r>
              <a:rPr sz="4000" spc="-25" dirty="0">
                <a:solidFill>
                  <a:srgbClr val="424242"/>
                </a:solidFill>
                <a:latin typeface="Calibri"/>
                <a:cs typeface="Calibri"/>
              </a:rPr>
              <a:t>the </a:t>
            </a:r>
            <a:r>
              <a:rPr sz="4000" dirty="0">
                <a:solidFill>
                  <a:srgbClr val="3D3D3D"/>
                </a:solidFill>
                <a:latin typeface="Calibri"/>
                <a:cs typeface="Calibri"/>
              </a:rPr>
              <a:t>office</a:t>
            </a:r>
            <a:r>
              <a:rPr sz="4000" spc="-30" dirty="0">
                <a:solidFill>
                  <a:srgbClr val="3D3D3D"/>
                </a:solidFill>
                <a:latin typeface="Calibri"/>
                <a:cs typeface="Calibri"/>
              </a:rPr>
              <a:t> </a:t>
            </a:r>
            <a:r>
              <a:rPr sz="4000" dirty="0">
                <a:solidFill>
                  <a:srgbClr val="414141"/>
                </a:solidFill>
                <a:latin typeface="Calibri"/>
                <a:cs typeface="Calibri"/>
              </a:rPr>
              <a:t>by</a:t>
            </a:r>
            <a:r>
              <a:rPr sz="4000" spc="-110" dirty="0">
                <a:solidFill>
                  <a:srgbClr val="414141"/>
                </a:solidFill>
                <a:latin typeface="Calibri"/>
                <a:cs typeface="Calibri"/>
              </a:rPr>
              <a:t> </a:t>
            </a:r>
            <a:r>
              <a:rPr sz="4000" spc="-60" dirty="0">
                <a:solidFill>
                  <a:srgbClr val="3B3B3B"/>
                </a:solidFill>
                <a:latin typeface="Calibri"/>
                <a:cs typeface="Calibri"/>
              </a:rPr>
              <a:t>2025.</a:t>
            </a:r>
            <a:r>
              <a:rPr sz="4000" spc="-35" dirty="0">
                <a:solidFill>
                  <a:srgbClr val="3B3B3B"/>
                </a:solidFill>
                <a:latin typeface="Calibri"/>
                <a:cs typeface="Calibri"/>
              </a:rPr>
              <a:t> </a:t>
            </a:r>
            <a:r>
              <a:rPr sz="4000" dirty="0">
                <a:solidFill>
                  <a:srgbClr val="383838"/>
                </a:solidFill>
                <a:latin typeface="Calibri"/>
                <a:cs typeface="Calibri"/>
              </a:rPr>
              <a:t>Supports</a:t>
            </a:r>
            <a:r>
              <a:rPr sz="4000" spc="85" dirty="0">
                <a:solidFill>
                  <a:srgbClr val="383838"/>
                </a:solidFill>
                <a:latin typeface="Calibri"/>
                <a:cs typeface="Calibri"/>
              </a:rPr>
              <a:t> </a:t>
            </a:r>
            <a:r>
              <a:rPr sz="4000" spc="-40" dirty="0">
                <a:solidFill>
                  <a:srgbClr val="3F3F3F"/>
                </a:solidFill>
                <a:latin typeface="Calibri"/>
                <a:cs typeface="Calibri"/>
              </a:rPr>
              <a:t>work-</a:t>
            </a:r>
            <a:r>
              <a:rPr sz="4000" spc="-20" dirty="0">
                <a:solidFill>
                  <a:srgbClr val="3F3F3F"/>
                </a:solidFill>
                <a:latin typeface="Calibri"/>
                <a:cs typeface="Calibri"/>
              </a:rPr>
              <a:t>life </a:t>
            </a:r>
            <a:r>
              <a:rPr sz="4000" spc="-25" dirty="0">
                <a:solidFill>
                  <a:srgbClr val="3D3D3D"/>
                </a:solidFill>
                <a:latin typeface="Calibri"/>
                <a:cs typeface="Calibri"/>
              </a:rPr>
              <a:t>flexibility</a:t>
            </a:r>
            <a:r>
              <a:rPr sz="4000" spc="60" dirty="0">
                <a:solidFill>
                  <a:srgbClr val="3D3D3D"/>
                </a:solidFill>
                <a:latin typeface="Calibri"/>
                <a:cs typeface="Calibri"/>
              </a:rPr>
              <a:t> </a:t>
            </a:r>
            <a:r>
              <a:rPr sz="4000" dirty="0">
                <a:solidFill>
                  <a:srgbClr val="363636"/>
                </a:solidFill>
                <a:latin typeface="Calibri"/>
                <a:cs typeface="Calibri"/>
              </a:rPr>
              <a:t>and</a:t>
            </a:r>
            <a:r>
              <a:rPr sz="4000" spc="-135" dirty="0">
                <a:solidFill>
                  <a:srgbClr val="363636"/>
                </a:solidFill>
                <a:latin typeface="Calibri"/>
                <a:cs typeface="Calibri"/>
              </a:rPr>
              <a:t> </a:t>
            </a:r>
            <a:r>
              <a:rPr sz="4000" dirty="0">
                <a:solidFill>
                  <a:srgbClr val="3D3D3D"/>
                </a:solidFill>
                <a:latin typeface="Calibri"/>
                <a:cs typeface="Calibri"/>
              </a:rPr>
              <a:t>global </a:t>
            </a:r>
            <a:r>
              <a:rPr sz="4000" spc="-20" dirty="0">
                <a:solidFill>
                  <a:srgbClr val="363636"/>
                </a:solidFill>
                <a:latin typeface="Calibri"/>
                <a:cs typeface="Calibri"/>
              </a:rPr>
              <a:t>talent</a:t>
            </a:r>
            <a:r>
              <a:rPr sz="4000" spc="-35" dirty="0">
                <a:solidFill>
                  <a:srgbClr val="363636"/>
                </a:solidFill>
                <a:latin typeface="Calibri"/>
                <a:cs typeface="Calibri"/>
              </a:rPr>
              <a:t> </a:t>
            </a:r>
            <a:r>
              <a:rPr sz="4000" spc="-10" dirty="0">
                <a:solidFill>
                  <a:srgbClr val="3B3B3B"/>
                </a:solidFill>
                <a:latin typeface="Calibri"/>
                <a:cs typeface="Calibri"/>
              </a:rPr>
              <a:t>access.</a:t>
            </a:r>
            <a:endParaRPr sz="4000" dirty="0">
              <a:latin typeface="Calibri"/>
              <a:cs typeface="Calibri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14624049" y="4317428"/>
            <a:ext cx="3071937" cy="2164054"/>
          </a:xfrm>
          <a:prstGeom prst="rect">
            <a:avLst/>
          </a:prstGeom>
        </p:spPr>
        <p:txBody>
          <a:bodyPr vert="horz" wrap="square" lIns="0" tIns="245745" rIns="0" bIns="0" rtlCol="0">
            <a:spAutoFit/>
          </a:bodyPr>
          <a:lstStyle/>
          <a:p>
            <a:pPr marL="124460">
              <a:lnSpc>
                <a:spcPct val="100000"/>
              </a:lnSpc>
              <a:spcBef>
                <a:spcPts val="1935"/>
              </a:spcBef>
            </a:pPr>
            <a:endParaRPr sz="2950" dirty="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1839"/>
              </a:spcBef>
            </a:pPr>
            <a:r>
              <a:rPr sz="4000" spc="254" dirty="0">
                <a:solidFill>
                  <a:srgbClr val="00649A"/>
                </a:solidFill>
                <a:latin typeface="Calibri"/>
                <a:cs typeface="Calibri"/>
              </a:rPr>
              <a:t>Continuous</a:t>
            </a:r>
            <a:r>
              <a:rPr sz="4000" spc="165" dirty="0">
                <a:solidFill>
                  <a:srgbClr val="00649A"/>
                </a:solidFill>
                <a:latin typeface="Calibri"/>
                <a:cs typeface="Calibri"/>
              </a:rPr>
              <a:t> </a:t>
            </a:r>
            <a:r>
              <a:rPr sz="4000" spc="240" dirty="0">
                <a:solidFill>
                  <a:srgbClr val="0C67B1"/>
                </a:solidFill>
                <a:latin typeface="Calibri"/>
                <a:cs typeface="Calibri"/>
              </a:rPr>
              <a:t>Learning</a:t>
            </a:r>
            <a:endParaRPr sz="4000" dirty="0">
              <a:latin typeface="Calibri"/>
              <a:cs typeface="Calibri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13252450" y="7210000"/>
            <a:ext cx="6514454" cy="3597139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 marR="5080" indent="3175">
              <a:lnSpc>
                <a:spcPct val="117800"/>
              </a:lnSpc>
              <a:spcBef>
                <a:spcPts val="90"/>
              </a:spcBef>
            </a:pPr>
            <a:r>
              <a:rPr sz="4000" dirty="0">
                <a:solidFill>
                  <a:srgbClr val="343434"/>
                </a:solidFill>
                <a:latin typeface="Calibri"/>
                <a:cs typeface="Calibri"/>
              </a:rPr>
              <a:t>Digital</a:t>
            </a:r>
            <a:r>
              <a:rPr sz="4000" spc="-20" dirty="0">
                <a:solidFill>
                  <a:srgbClr val="343434"/>
                </a:solidFill>
                <a:latin typeface="Calibri"/>
                <a:cs typeface="Calibri"/>
              </a:rPr>
              <a:t> </a:t>
            </a:r>
            <a:r>
              <a:rPr sz="4000" dirty="0">
                <a:solidFill>
                  <a:srgbClr val="383838"/>
                </a:solidFill>
                <a:latin typeface="Calibri"/>
                <a:cs typeface="Calibri"/>
              </a:rPr>
              <a:t>Learning</a:t>
            </a:r>
            <a:r>
              <a:rPr sz="4000" spc="5" dirty="0">
                <a:solidFill>
                  <a:srgbClr val="383838"/>
                </a:solidFill>
                <a:latin typeface="Calibri"/>
                <a:cs typeface="Calibri"/>
              </a:rPr>
              <a:t> </a:t>
            </a:r>
            <a:r>
              <a:rPr sz="4000" spc="-10" dirty="0">
                <a:solidFill>
                  <a:srgbClr val="343434"/>
                </a:solidFill>
                <a:latin typeface="Calibri"/>
                <a:cs typeface="Calibri"/>
              </a:rPr>
              <a:t>Academies </a:t>
            </a:r>
            <a:r>
              <a:rPr sz="4000" dirty="0">
                <a:solidFill>
                  <a:srgbClr val="3F3F3F"/>
                </a:solidFill>
                <a:latin typeface="Calibri"/>
                <a:cs typeface="Calibri"/>
              </a:rPr>
              <a:t>ensure</a:t>
            </a:r>
            <a:r>
              <a:rPr sz="4000" spc="-15" dirty="0">
                <a:solidFill>
                  <a:srgbClr val="3F3F3F"/>
                </a:solidFill>
                <a:latin typeface="Calibri"/>
                <a:cs typeface="Calibri"/>
              </a:rPr>
              <a:t> </a:t>
            </a:r>
            <a:r>
              <a:rPr sz="4000" dirty="0">
                <a:solidFill>
                  <a:srgbClr val="3B3B3B"/>
                </a:solidFill>
                <a:latin typeface="Calibri"/>
                <a:cs typeface="Calibri"/>
              </a:rPr>
              <a:t>employees</a:t>
            </a:r>
            <a:r>
              <a:rPr sz="4000" spc="215" dirty="0">
                <a:solidFill>
                  <a:srgbClr val="3B3B3B"/>
                </a:solidFill>
                <a:latin typeface="Calibri"/>
                <a:cs typeface="Calibri"/>
              </a:rPr>
              <a:t> </a:t>
            </a:r>
            <a:r>
              <a:rPr sz="4000" dirty="0">
                <a:solidFill>
                  <a:srgbClr val="3D3D3D"/>
                </a:solidFill>
                <a:latin typeface="Calibri"/>
                <a:cs typeface="Calibri"/>
              </a:rPr>
              <a:t>stay</a:t>
            </a:r>
            <a:r>
              <a:rPr sz="4000" spc="-90" dirty="0">
                <a:solidFill>
                  <a:srgbClr val="3D3D3D"/>
                </a:solidFill>
                <a:latin typeface="Calibri"/>
                <a:cs typeface="Calibri"/>
              </a:rPr>
              <a:t> </a:t>
            </a:r>
            <a:r>
              <a:rPr sz="4000" spc="-10" dirty="0">
                <a:solidFill>
                  <a:srgbClr val="3A3A3A"/>
                </a:solidFill>
                <a:latin typeface="Calibri"/>
                <a:cs typeface="Calibri"/>
              </a:rPr>
              <a:t>relevant. </a:t>
            </a:r>
            <a:r>
              <a:rPr sz="4000" spc="-70" dirty="0">
                <a:solidFill>
                  <a:srgbClr val="363636"/>
                </a:solidFill>
                <a:latin typeface="Calibri"/>
                <a:cs typeface="Calibri"/>
              </a:rPr>
              <a:t>"T-</a:t>
            </a:r>
            <a:r>
              <a:rPr sz="4000" spc="-30" dirty="0">
                <a:solidFill>
                  <a:srgbClr val="363636"/>
                </a:solidFill>
                <a:latin typeface="Calibri"/>
                <a:cs typeface="Calibri"/>
              </a:rPr>
              <a:t>Factor"</a:t>
            </a:r>
            <a:r>
              <a:rPr sz="4000" spc="135" dirty="0">
                <a:solidFill>
                  <a:srgbClr val="363636"/>
                </a:solidFill>
                <a:latin typeface="Calibri"/>
                <a:cs typeface="Calibri"/>
              </a:rPr>
              <a:t> </a:t>
            </a:r>
            <a:r>
              <a:rPr sz="4000" dirty="0">
                <a:solidFill>
                  <a:srgbClr val="3D3D3D"/>
                </a:solidFill>
                <a:latin typeface="Calibri"/>
                <a:cs typeface="Calibri"/>
              </a:rPr>
              <a:t>scores</a:t>
            </a:r>
            <a:r>
              <a:rPr sz="4000" spc="85" dirty="0">
                <a:solidFill>
                  <a:srgbClr val="3D3D3D"/>
                </a:solidFill>
                <a:latin typeface="Calibri"/>
                <a:cs typeface="Calibri"/>
              </a:rPr>
              <a:t> </a:t>
            </a:r>
            <a:r>
              <a:rPr sz="4000" dirty="0">
                <a:solidFill>
                  <a:srgbClr val="3D3D3D"/>
                </a:solidFill>
                <a:latin typeface="Calibri"/>
                <a:cs typeface="Calibri"/>
              </a:rPr>
              <a:t>gamify</a:t>
            </a:r>
            <a:r>
              <a:rPr sz="4000" spc="100" dirty="0">
                <a:solidFill>
                  <a:srgbClr val="3D3D3D"/>
                </a:solidFill>
                <a:latin typeface="Calibri"/>
                <a:cs typeface="Calibri"/>
              </a:rPr>
              <a:t> </a:t>
            </a:r>
            <a:r>
              <a:rPr sz="4000" spc="-25" dirty="0">
                <a:solidFill>
                  <a:srgbClr val="444444"/>
                </a:solidFill>
                <a:latin typeface="Calibri"/>
                <a:cs typeface="Calibri"/>
              </a:rPr>
              <a:t>the </a:t>
            </a:r>
            <a:r>
              <a:rPr sz="4000" dirty="0">
                <a:solidFill>
                  <a:srgbClr val="3D3D3D"/>
                </a:solidFill>
                <a:latin typeface="Calibri"/>
                <a:cs typeface="Calibri"/>
              </a:rPr>
              <a:t>upskilling</a:t>
            </a:r>
            <a:r>
              <a:rPr sz="4000" spc="125" dirty="0">
                <a:solidFill>
                  <a:srgbClr val="3D3D3D"/>
                </a:solidFill>
                <a:latin typeface="Calibri"/>
                <a:cs typeface="Calibri"/>
              </a:rPr>
              <a:t> </a:t>
            </a:r>
            <a:r>
              <a:rPr sz="4000" dirty="0">
                <a:solidFill>
                  <a:srgbClr val="3B3B3B"/>
                </a:solidFill>
                <a:latin typeface="Calibri"/>
                <a:cs typeface="Calibri"/>
              </a:rPr>
              <a:t>process,</a:t>
            </a:r>
            <a:r>
              <a:rPr sz="4000" spc="100" dirty="0">
                <a:solidFill>
                  <a:srgbClr val="3B3B3B"/>
                </a:solidFill>
                <a:latin typeface="Calibri"/>
                <a:cs typeface="Calibri"/>
              </a:rPr>
              <a:t> </a:t>
            </a:r>
            <a:r>
              <a:rPr sz="4000" dirty="0">
                <a:solidFill>
                  <a:srgbClr val="3F3F3F"/>
                </a:solidFill>
                <a:latin typeface="Calibri"/>
                <a:cs typeface="Calibri"/>
              </a:rPr>
              <a:t>encouraging</a:t>
            </a:r>
            <a:r>
              <a:rPr sz="4000" spc="210" dirty="0">
                <a:solidFill>
                  <a:srgbClr val="3F3F3F"/>
                </a:solidFill>
                <a:latin typeface="Calibri"/>
                <a:cs typeface="Calibri"/>
              </a:rPr>
              <a:t> </a:t>
            </a:r>
            <a:r>
              <a:rPr sz="4000" spc="-50" dirty="0">
                <a:solidFill>
                  <a:srgbClr val="3F3F3F"/>
                </a:solidFill>
                <a:latin typeface="Calibri"/>
                <a:cs typeface="Calibri"/>
              </a:rPr>
              <a:t>a </a:t>
            </a:r>
            <a:r>
              <a:rPr sz="4000" dirty="0">
                <a:solidFill>
                  <a:srgbClr val="3F3F3F"/>
                </a:solidFill>
                <a:latin typeface="Calibri"/>
                <a:cs typeface="Calibri"/>
              </a:rPr>
              <a:t>growth</a:t>
            </a:r>
            <a:r>
              <a:rPr sz="4000" spc="-90" dirty="0">
                <a:solidFill>
                  <a:srgbClr val="3F3F3F"/>
                </a:solidFill>
                <a:latin typeface="Calibri"/>
                <a:cs typeface="Calibri"/>
              </a:rPr>
              <a:t> </a:t>
            </a:r>
            <a:r>
              <a:rPr sz="4000" spc="-10" dirty="0">
                <a:solidFill>
                  <a:srgbClr val="343434"/>
                </a:solidFill>
                <a:latin typeface="Calibri"/>
                <a:cs typeface="Calibri"/>
              </a:rPr>
              <a:t>mindset.</a:t>
            </a:r>
            <a:endParaRPr sz="40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1116896" y="1005276"/>
            <a:ext cx="14175547" cy="632224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4604">
              <a:lnSpc>
                <a:spcPct val="100000"/>
              </a:lnSpc>
              <a:spcBef>
                <a:spcPts val="130"/>
              </a:spcBef>
            </a:pPr>
            <a:r>
              <a:rPr sz="4000" spc="185" dirty="0">
                <a:solidFill>
                  <a:srgbClr val="0069A7"/>
                </a:solidFill>
                <a:latin typeface="Calibri"/>
                <a:cs typeface="Calibri"/>
              </a:rPr>
              <a:t>Role</a:t>
            </a:r>
            <a:r>
              <a:rPr sz="4000" spc="30" dirty="0">
                <a:solidFill>
                  <a:srgbClr val="0069A7"/>
                </a:solidFill>
                <a:latin typeface="Calibri"/>
                <a:cs typeface="Calibri"/>
              </a:rPr>
              <a:t> </a:t>
            </a:r>
            <a:r>
              <a:rPr sz="4000" spc="95" dirty="0">
                <a:solidFill>
                  <a:srgbClr val="0066A8"/>
                </a:solidFill>
                <a:latin typeface="Calibri"/>
                <a:cs typeface="Calibri"/>
              </a:rPr>
              <a:t>of</a:t>
            </a:r>
            <a:r>
              <a:rPr sz="4000" spc="135" dirty="0">
                <a:solidFill>
                  <a:srgbClr val="0066A8"/>
                </a:solidFill>
                <a:latin typeface="Calibri"/>
                <a:cs typeface="Calibri"/>
              </a:rPr>
              <a:t> </a:t>
            </a:r>
            <a:r>
              <a:rPr sz="4000" spc="250" dirty="0">
                <a:solidFill>
                  <a:srgbClr val="0067A1"/>
                </a:solidFill>
                <a:latin typeface="Calibri"/>
                <a:cs typeface="Calibri"/>
              </a:rPr>
              <a:t>Line</a:t>
            </a:r>
            <a:r>
              <a:rPr sz="4000" spc="120" dirty="0">
                <a:solidFill>
                  <a:srgbClr val="0067A1"/>
                </a:solidFill>
                <a:latin typeface="Calibri"/>
                <a:cs typeface="Calibri"/>
              </a:rPr>
              <a:t> </a:t>
            </a:r>
            <a:r>
              <a:rPr sz="4000" spc="110" dirty="0">
                <a:solidFill>
                  <a:srgbClr val="0067A8"/>
                </a:solidFill>
                <a:latin typeface="Calibri"/>
                <a:cs typeface="Calibri"/>
              </a:rPr>
              <a:t>Managers:</a:t>
            </a:r>
            <a:r>
              <a:rPr sz="4000" spc="320" dirty="0">
                <a:solidFill>
                  <a:srgbClr val="0067A8"/>
                </a:solidFill>
                <a:latin typeface="Calibri"/>
                <a:cs typeface="Calibri"/>
              </a:rPr>
              <a:t> </a:t>
            </a:r>
            <a:r>
              <a:rPr sz="4000" spc="180" dirty="0">
                <a:solidFill>
                  <a:srgbClr val="0067A8"/>
                </a:solidFill>
                <a:latin typeface="Calibri"/>
                <a:cs typeface="Calibri"/>
              </a:rPr>
              <a:t>The</a:t>
            </a:r>
            <a:r>
              <a:rPr sz="4000" spc="130" dirty="0">
                <a:solidFill>
                  <a:srgbClr val="0067A8"/>
                </a:solidFill>
                <a:latin typeface="Calibri"/>
                <a:cs typeface="Calibri"/>
              </a:rPr>
              <a:t> </a:t>
            </a:r>
            <a:r>
              <a:rPr sz="4000" spc="320" dirty="0">
                <a:solidFill>
                  <a:srgbClr val="006797"/>
                </a:solidFill>
                <a:latin typeface="Calibri"/>
                <a:cs typeface="Calibri"/>
              </a:rPr>
              <a:t>Human</a:t>
            </a:r>
            <a:r>
              <a:rPr sz="4000" spc="254" dirty="0">
                <a:solidFill>
                  <a:srgbClr val="006797"/>
                </a:solidFill>
                <a:latin typeface="Calibri"/>
                <a:cs typeface="Calibri"/>
              </a:rPr>
              <a:t> </a:t>
            </a:r>
            <a:r>
              <a:rPr sz="4000" spc="325" dirty="0">
                <a:solidFill>
                  <a:srgbClr val="00679E"/>
                </a:solidFill>
                <a:latin typeface="Calibri"/>
                <a:cs typeface="Calibri"/>
              </a:rPr>
              <a:t>Link</a:t>
            </a:r>
            <a:endParaRPr sz="4000" dirty="0">
              <a:latin typeface="Calibri"/>
              <a:cs typeface="Calibri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842135" y="3073365"/>
            <a:ext cx="8209915" cy="2870786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469900" marR="5080" indent="-457200">
              <a:lnSpc>
                <a:spcPct val="117800"/>
              </a:lnSpc>
              <a:spcBef>
                <a:spcPts val="90"/>
              </a:spcBef>
              <a:buFont typeface="Arial" panose="020B0604020202020204" pitchFamily="34" charset="0"/>
              <a:buChar char="•"/>
            </a:pPr>
            <a:r>
              <a:rPr sz="4000" spc="55" dirty="0">
                <a:solidFill>
                  <a:srgbClr val="464646"/>
                </a:solidFill>
                <a:latin typeface="Calibri"/>
                <a:cs typeface="Calibri"/>
              </a:rPr>
              <a:t>From</a:t>
            </a:r>
            <a:r>
              <a:rPr sz="4000" spc="15" dirty="0">
                <a:solidFill>
                  <a:srgbClr val="464646"/>
                </a:solidFill>
                <a:latin typeface="Calibri"/>
                <a:cs typeface="Calibri"/>
              </a:rPr>
              <a:t> </a:t>
            </a:r>
            <a:r>
              <a:rPr sz="4000" spc="70" dirty="0">
                <a:solidFill>
                  <a:srgbClr val="383838"/>
                </a:solidFill>
                <a:latin typeface="Calibri"/>
                <a:cs typeface="Calibri"/>
              </a:rPr>
              <a:t>Taskmaster</a:t>
            </a:r>
            <a:r>
              <a:rPr sz="4000" spc="240" dirty="0">
                <a:solidFill>
                  <a:srgbClr val="383838"/>
                </a:solidFill>
                <a:latin typeface="Calibri"/>
                <a:cs typeface="Calibri"/>
              </a:rPr>
              <a:t> </a:t>
            </a:r>
            <a:r>
              <a:rPr sz="4000" dirty="0">
                <a:solidFill>
                  <a:srgbClr val="414141"/>
                </a:solidFill>
                <a:latin typeface="Calibri"/>
                <a:cs typeface="Calibri"/>
              </a:rPr>
              <a:t>to</a:t>
            </a:r>
            <a:r>
              <a:rPr sz="4000" spc="-55" dirty="0">
                <a:solidFill>
                  <a:srgbClr val="414141"/>
                </a:solidFill>
                <a:latin typeface="Calibri"/>
                <a:cs typeface="Calibri"/>
              </a:rPr>
              <a:t> </a:t>
            </a:r>
            <a:r>
              <a:rPr sz="4000" dirty="0">
                <a:solidFill>
                  <a:srgbClr val="3B3B3B"/>
                </a:solidFill>
                <a:latin typeface="Calibri"/>
                <a:cs typeface="Calibri"/>
              </a:rPr>
              <a:t>Coach:</a:t>
            </a:r>
            <a:r>
              <a:rPr sz="4000" spc="-10" dirty="0">
                <a:solidFill>
                  <a:srgbClr val="3B3B3B"/>
                </a:solidFill>
                <a:latin typeface="Calibri"/>
                <a:cs typeface="Calibri"/>
              </a:rPr>
              <a:t> </a:t>
            </a:r>
            <a:r>
              <a:rPr sz="4000" dirty="0">
                <a:solidFill>
                  <a:srgbClr val="3A3A3A"/>
                </a:solidFill>
                <a:latin typeface="Calibri"/>
                <a:cs typeface="Calibri"/>
              </a:rPr>
              <a:t>Managers</a:t>
            </a:r>
            <a:r>
              <a:rPr sz="4000" spc="204" dirty="0">
                <a:solidFill>
                  <a:srgbClr val="3A3A3A"/>
                </a:solidFill>
                <a:latin typeface="Calibri"/>
                <a:cs typeface="Calibri"/>
              </a:rPr>
              <a:t> </a:t>
            </a:r>
            <a:r>
              <a:rPr sz="4000" dirty="0">
                <a:solidFill>
                  <a:srgbClr val="424242"/>
                </a:solidFill>
                <a:latin typeface="Calibri"/>
                <a:cs typeface="Calibri"/>
              </a:rPr>
              <a:t>are</a:t>
            </a:r>
            <a:r>
              <a:rPr sz="4000" spc="-60" dirty="0">
                <a:solidFill>
                  <a:srgbClr val="424242"/>
                </a:solidFill>
                <a:latin typeface="Calibri"/>
                <a:cs typeface="Calibri"/>
              </a:rPr>
              <a:t> </a:t>
            </a:r>
            <a:r>
              <a:rPr sz="4000" spc="-10" dirty="0">
                <a:solidFill>
                  <a:srgbClr val="3D3D3D"/>
                </a:solidFill>
                <a:latin typeface="Calibri"/>
                <a:cs typeface="Calibri"/>
              </a:rPr>
              <a:t>pivoted</a:t>
            </a:r>
            <a:r>
              <a:rPr sz="4000" spc="65" dirty="0">
                <a:solidFill>
                  <a:srgbClr val="3D3D3D"/>
                </a:solidFill>
                <a:latin typeface="Calibri"/>
                <a:cs typeface="Calibri"/>
              </a:rPr>
              <a:t> </a:t>
            </a:r>
            <a:r>
              <a:rPr sz="4000" spc="-20" dirty="0">
                <a:solidFill>
                  <a:srgbClr val="424242"/>
                </a:solidFill>
                <a:latin typeface="Calibri"/>
                <a:cs typeface="Calibri"/>
              </a:rPr>
              <a:t>from </a:t>
            </a:r>
            <a:r>
              <a:rPr sz="4000" dirty="0">
                <a:solidFill>
                  <a:srgbClr val="3F3F3F"/>
                </a:solidFill>
                <a:latin typeface="Calibri"/>
                <a:cs typeface="Calibri"/>
              </a:rPr>
              <a:t>tracking</a:t>
            </a:r>
            <a:r>
              <a:rPr sz="4000" spc="114" dirty="0">
                <a:solidFill>
                  <a:srgbClr val="3F3F3F"/>
                </a:solidFill>
                <a:latin typeface="Calibri"/>
                <a:cs typeface="Calibri"/>
              </a:rPr>
              <a:t> </a:t>
            </a:r>
            <a:r>
              <a:rPr sz="4000" dirty="0">
                <a:solidFill>
                  <a:srgbClr val="3D3D3D"/>
                </a:solidFill>
                <a:latin typeface="Calibri"/>
                <a:cs typeface="Calibri"/>
              </a:rPr>
              <a:t>tasks</a:t>
            </a:r>
            <a:r>
              <a:rPr sz="4000" spc="95" dirty="0">
                <a:solidFill>
                  <a:srgbClr val="3D3D3D"/>
                </a:solidFill>
                <a:latin typeface="Calibri"/>
                <a:cs typeface="Calibri"/>
              </a:rPr>
              <a:t> </a:t>
            </a:r>
            <a:r>
              <a:rPr sz="4000" dirty="0">
                <a:solidFill>
                  <a:srgbClr val="3B3B3B"/>
                </a:solidFill>
                <a:latin typeface="Calibri"/>
                <a:cs typeface="Calibri"/>
              </a:rPr>
              <a:t>to</a:t>
            </a:r>
            <a:r>
              <a:rPr sz="4000" spc="-45" dirty="0">
                <a:solidFill>
                  <a:srgbClr val="3B3B3B"/>
                </a:solidFill>
                <a:latin typeface="Calibri"/>
                <a:cs typeface="Calibri"/>
              </a:rPr>
              <a:t> </a:t>
            </a:r>
            <a:r>
              <a:rPr sz="4000" dirty="0">
                <a:solidFill>
                  <a:srgbClr val="3A3A3A"/>
                </a:solidFill>
                <a:latin typeface="Calibri"/>
                <a:cs typeface="Calibri"/>
              </a:rPr>
              <a:t>mentoring</a:t>
            </a:r>
            <a:r>
              <a:rPr sz="4000" spc="110" dirty="0">
                <a:solidFill>
                  <a:srgbClr val="3A3A3A"/>
                </a:solidFill>
                <a:latin typeface="Calibri"/>
                <a:cs typeface="Calibri"/>
              </a:rPr>
              <a:t> </a:t>
            </a:r>
            <a:r>
              <a:rPr sz="4000" dirty="0">
                <a:solidFill>
                  <a:srgbClr val="3D3D3D"/>
                </a:solidFill>
                <a:latin typeface="Calibri"/>
                <a:cs typeface="Calibri"/>
              </a:rPr>
              <a:t>careers</a:t>
            </a:r>
            <a:r>
              <a:rPr sz="4000" spc="140" dirty="0">
                <a:solidFill>
                  <a:srgbClr val="3D3D3D"/>
                </a:solidFill>
                <a:latin typeface="Calibri"/>
                <a:cs typeface="Calibri"/>
              </a:rPr>
              <a:t> </a:t>
            </a:r>
            <a:r>
              <a:rPr sz="4000" dirty="0">
                <a:solidFill>
                  <a:srgbClr val="3F3F3F"/>
                </a:solidFill>
                <a:latin typeface="Calibri"/>
                <a:cs typeface="Calibri"/>
              </a:rPr>
              <a:t>and</a:t>
            </a:r>
            <a:r>
              <a:rPr sz="4000" spc="-45" dirty="0">
                <a:solidFill>
                  <a:srgbClr val="3F3F3F"/>
                </a:solidFill>
                <a:latin typeface="Calibri"/>
                <a:cs typeface="Calibri"/>
              </a:rPr>
              <a:t> </a:t>
            </a:r>
            <a:r>
              <a:rPr sz="4000" spc="-10" dirty="0">
                <a:solidFill>
                  <a:srgbClr val="3D3D3D"/>
                </a:solidFill>
                <a:latin typeface="Calibri"/>
                <a:cs typeface="Calibri"/>
              </a:rPr>
              <a:t>ensuring </a:t>
            </a:r>
            <a:r>
              <a:rPr sz="4000" dirty="0">
                <a:solidFill>
                  <a:srgbClr val="363636"/>
                </a:solidFill>
                <a:latin typeface="Calibri"/>
                <a:cs typeface="Calibri"/>
              </a:rPr>
              <a:t>psychological</a:t>
            </a:r>
            <a:r>
              <a:rPr sz="4000" spc="190" dirty="0">
                <a:solidFill>
                  <a:srgbClr val="363636"/>
                </a:solidFill>
                <a:latin typeface="Calibri"/>
                <a:cs typeface="Calibri"/>
              </a:rPr>
              <a:t> </a:t>
            </a:r>
            <a:r>
              <a:rPr sz="4000" spc="-10" dirty="0">
                <a:solidFill>
                  <a:srgbClr val="363636"/>
                </a:solidFill>
                <a:latin typeface="Calibri"/>
                <a:cs typeface="Calibri"/>
              </a:rPr>
              <a:t>safety.</a:t>
            </a:r>
            <a:endParaRPr sz="4000" dirty="0">
              <a:latin typeface="Calibri"/>
              <a:cs typeface="Calibr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0356850" y="3292476"/>
            <a:ext cx="8965821" cy="2947089"/>
          </a:xfrm>
          <a:prstGeom prst="rect">
            <a:avLst/>
          </a:prstGeom>
        </p:spPr>
        <p:txBody>
          <a:bodyPr vert="horz" wrap="square" lIns="0" tIns="18415" rIns="0" bIns="0" rtlCol="0">
            <a:spAutoFit/>
          </a:bodyPr>
          <a:lstStyle/>
          <a:p>
            <a:pPr marL="469900" marR="5080" indent="-457200">
              <a:lnSpc>
                <a:spcPct val="120600"/>
              </a:lnSpc>
              <a:spcBef>
                <a:spcPts val="145"/>
              </a:spcBef>
              <a:buFont typeface="Arial" panose="020B0604020202020204" pitchFamily="34" charset="0"/>
              <a:buChar char="•"/>
            </a:pPr>
            <a:r>
              <a:rPr sz="4000" spc="120" dirty="0">
                <a:solidFill>
                  <a:srgbClr val="2F2F2F"/>
                </a:solidFill>
                <a:latin typeface="Calibri"/>
                <a:cs typeface="Calibri"/>
              </a:rPr>
              <a:t>Implementation</a:t>
            </a:r>
            <a:r>
              <a:rPr sz="4000" spc="114" dirty="0">
                <a:solidFill>
                  <a:srgbClr val="2F2F2F"/>
                </a:solidFill>
                <a:latin typeface="Calibri"/>
                <a:cs typeface="Calibri"/>
              </a:rPr>
              <a:t> </a:t>
            </a:r>
            <a:r>
              <a:rPr sz="4000" spc="105" dirty="0">
                <a:solidFill>
                  <a:srgbClr val="464646"/>
                </a:solidFill>
                <a:latin typeface="Calibri"/>
                <a:cs typeface="Calibri"/>
              </a:rPr>
              <a:t>at</a:t>
            </a:r>
            <a:r>
              <a:rPr sz="4000" spc="160" dirty="0">
                <a:solidFill>
                  <a:srgbClr val="464646"/>
                </a:solidFill>
                <a:latin typeface="Calibri"/>
                <a:cs typeface="Calibri"/>
              </a:rPr>
              <a:t> </a:t>
            </a:r>
            <a:r>
              <a:rPr sz="4000" spc="90" dirty="0">
                <a:solidFill>
                  <a:srgbClr val="383838"/>
                </a:solidFill>
                <a:latin typeface="Calibri"/>
                <a:cs typeface="Calibri"/>
              </a:rPr>
              <a:t>the</a:t>
            </a:r>
            <a:r>
              <a:rPr sz="4000" spc="215" dirty="0">
                <a:solidFill>
                  <a:srgbClr val="383838"/>
                </a:solidFill>
                <a:latin typeface="Calibri"/>
                <a:cs typeface="Calibri"/>
              </a:rPr>
              <a:t> </a:t>
            </a:r>
            <a:r>
              <a:rPr sz="4000" dirty="0">
                <a:solidFill>
                  <a:srgbClr val="363636"/>
                </a:solidFill>
                <a:latin typeface="Calibri"/>
                <a:cs typeface="Calibri"/>
              </a:rPr>
              <a:t>Edge:</a:t>
            </a:r>
            <a:r>
              <a:rPr sz="4000" spc="20" dirty="0">
                <a:solidFill>
                  <a:srgbClr val="363636"/>
                </a:solidFill>
                <a:latin typeface="Calibri"/>
                <a:cs typeface="Calibri"/>
              </a:rPr>
              <a:t> </a:t>
            </a:r>
            <a:r>
              <a:rPr sz="4000" dirty="0">
                <a:solidFill>
                  <a:srgbClr val="3F3F3F"/>
                </a:solidFill>
                <a:latin typeface="Calibri"/>
                <a:cs typeface="Calibri"/>
              </a:rPr>
              <a:t>They</a:t>
            </a:r>
            <a:r>
              <a:rPr sz="4000" spc="145" dirty="0">
                <a:solidFill>
                  <a:srgbClr val="3F3F3F"/>
                </a:solidFill>
                <a:latin typeface="Calibri"/>
                <a:cs typeface="Calibri"/>
              </a:rPr>
              <a:t> </a:t>
            </a:r>
            <a:r>
              <a:rPr sz="4000" dirty="0">
                <a:solidFill>
                  <a:srgbClr val="383838"/>
                </a:solidFill>
                <a:latin typeface="Calibri"/>
                <a:cs typeface="Calibri"/>
              </a:rPr>
              <a:t>interpret</a:t>
            </a:r>
            <a:r>
              <a:rPr sz="4000" spc="160" dirty="0">
                <a:solidFill>
                  <a:srgbClr val="383838"/>
                </a:solidFill>
                <a:latin typeface="Calibri"/>
                <a:cs typeface="Calibri"/>
              </a:rPr>
              <a:t> </a:t>
            </a:r>
            <a:r>
              <a:rPr sz="4000" dirty="0">
                <a:solidFill>
                  <a:srgbClr val="3D3D3D"/>
                </a:solidFill>
                <a:latin typeface="Calibri"/>
                <a:cs typeface="Calibri"/>
              </a:rPr>
              <a:t>global</a:t>
            </a:r>
            <a:r>
              <a:rPr sz="4000" spc="200" dirty="0">
                <a:solidFill>
                  <a:srgbClr val="3D3D3D"/>
                </a:solidFill>
                <a:latin typeface="Calibri"/>
                <a:cs typeface="Calibri"/>
              </a:rPr>
              <a:t> </a:t>
            </a:r>
            <a:r>
              <a:rPr sz="4000" spc="80" dirty="0">
                <a:solidFill>
                  <a:srgbClr val="4B4B4B"/>
                </a:solidFill>
                <a:latin typeface="Calibri"/>
                <a:cs typeface="Calibri"/>
              </a:rPr>
              <a:t>HR </a:t>
            </a:r>
            <a:r>
              <a:rPr sz="4000" dirty="0">
                <a:solidFill>
                  <a:srgbClr val="3B3B3B"/>
                </a:solidFill>
                <a:latin typeface="Calibri"/>
                <a:cs typeface="Calibri"/>
              </a:rPr>
              <a:t>policies</a:t>
            </a:r>
            <a:r>
              <a:rPr sz="4000" spc="315" dirty="0">
                <a:solidFill>
                  <a:srgbClr val="3B3B3B"/>
                </a:solidFill>
                <a:latin typeface="Calibri"/>
                <a:cs typeface="Calibri"/>
              </a:rPr>
              <a:t> </a:t>
            </a:r>
            <a:r>
              <a:rPr sz="4000" dirty="0">
                <a:solidFill>
                  <a:srgbClr val="414141"/>
                </a:solidFill>
                <a:latin typeface="Calibri"/>
                <a:cs typeface="Calibri"/>
              </a:rPr>
              <a:t>(like</a:t>
            </a:r>
            <a:r>
              <a:rPr sz="4000" spc="120" dirty="0">
                <a:solidFill>
                  <a:srgbClr val="414141"/>
                </a:solidFill>
                <a:latin typeface="Calibri"/>
                <a:cs typeface="Calibri"/>
              </a:rPr>
              <a:t> </a:t>
            </a:r>
            <a:r>
              <a:rPr sz="4000" dirty="0">
                <a:solidFill>
                  <a:srgbClr val="3F3F3F"/>
                </a:solidFill>
                <a:latin typeface="Calibri"/>
                <a:cs typeface="Calibri"/>
              </a:rPr>
              <a:t>diversity</a:t>
            </a:r>
            <a:r>
              <a:rPr sz="4000" spc="215" dirty="0">
                <a:solidFill>
                  <a:srgbClr val="3F3F3F"/>
                </a:solidFill>
                <a:latin typeface="Calibri"/>
                <a:cs typeface="Calibri"/>
              </a:rPr>
              <a:t> </a:t>
            </a:r>
            <a:r>
              <a:rPr sz="4000" dirty="0">
                <a:solidFill>
                  <a:srgbClr val="3D3D3D"/>
                </a:solidFill>
                <a:latin typeface="Calibri"/>
                <a:cs typeface="Calibri"/>
              </a:rPr>
              <a:t>goals)</a:t>
            </a:r>
            <a:r>
              <a:rPr sz="4000" spc="160" dirty="0">
                <a:solidFill>
                  <a:srgbClr val="3D3D3D"/>
                </a:solidFill>
                <a:latin typeface="Calibri"/>
                <a:cs typeface="Calibri"/>
              </a:rPr>
              <a:t> </a:t>
            </a:r>
            <a:r>
              <a:rPr sz="4000" dirty="0">
                <a:solidFill>
                  <a:srgbClr val="494949"/>
                </a:solidFill>
                <a:latin typeface="Calibri"/>
                <a:cs typeface="Calibri"/>
              </a:rPr>
              <a:t>and</a:t>
            </a:r>
            <a:r>
              <a:rPr sz="4000" spc="170" dirty="0">
                <a:solidFill>
                  <a:srgbClr val="494949"/>
                </a:solidFill>
                <a:latin typeface="Calibri"/>
                <a:cs typeface="Calibri"/>
              </a:rPr>
              <a:t> </a:t>
            </a:r>
            <a:r>
              <a:rPr sz="4000" dirty="0">
                <a:solidFill>
                  <a:srgbClr val="414141"/>
                </a:solidFill>
                <a:latin typeface="Calibri"/>
                <a:cs typeface="Calibri"/>
              </a:rPr>
              <a:t>apply</a:t>
            </a:r>
            <a:r>
              <a:rPr sz="4000" spc="210" dirty="0">
                <a:solidFill>
                  <a:srgbClr val="414141"/>
                </a:solidFill>
                <a:latin typeface="Calibri"/>
                <a:cs typeface="Calibri"/>
              </a:rPr>
              <a:t> </a:t>
            </a:r>
            <a:r>
              <a:rPr sz="4000" dirty="0">
                <a:solidFill>
                  <a:srgbClr val="363636"/>
                </a:solidFill>
                <a:latin typeface="Calibri"/>
                <a:cs typeface="Calibri"/>
              </a:rPr>
              <a:t>them</a:t>
            </a:r>
            <a:r>
              <a:rPr sz="4000" spc="250" dirty="0">
                <a:solidFill>
                  <a:srgbClr val="363636"/>
                </a:solidFill>
                <a:latin typeface="Calibri"/>
                <a:cs typeface="Calibri"/>
              </a:rPr>
              <a:t> </a:t>
            </a:r>
            <a:r>
              <a:rPr sz="4000" dirty="0">
                <a:solidFill>
                  <a:srgbClr val="444444"/>
                </a:solidFill>
                <a:latin typeface="Calibri"/>
                <a:cs typeface="Calibri"/>
              </a:rPr>
              <a:t>locally</a:t>
            </a:r>
            <a:r>
              <a:rPr sz="4000" spc="235" dirty="0">
                <a:solidFill>
                  <a:srgbClr val="444444"/>
                </a:solidFill>
                <a:latin typeface="Calibri"/>
                <a:cs typeface="Calibri"/>
              </a:rPr>
              <a:t> </a:t>
            </a:r>
            <a:r>
              <a:rPr sz="4000" dirty="0">
                <a:solidFill>
                  <a:srgbClr val="3D3D3D"/>
                </a:solidFill>
                <a:latin typeface="Calibri"/>
                <a:cs typeface="Calibri"/>
              </a:rPr>
              <a:t>to</a:t>
            </a:r>
            <a:r>
              <a:rPr sz="4000" spc="165" dirty="0">
                <a:solidFill>
                  <a:srgbClr val="3D3D3D"/>
                </a:solidFill>
                <a:latin typeface="Calibri"/>
                <a:cs typeface="Calibri"/>
              </a:rPr>
              <a:t> </a:t>
            </a:r>
            <a:r>
              <a:rPr sz="4000" spc="-10" dirty="0">
                <a:solidFill>
                  <a:srgbClr val="3D3D3D"/>
                </a:solidFill>
                <a:latin typeface="Calibri"/>
                <a:cs typeface="Calibri"/>
              </a:rPr>
              <a:t>their </a:t>
            </a:r>
            <a:r>
              <a:rPr sz="4000" dirty="0">
                <a:solidFill>
                  <a:srgbClr val="3B3B3B"/>
                </a:solidFill>
                <a:latin typeface="Calibri"/>
                <a:cs typeface="Calibri"/>
              </a:rPr>
              <a:t>diverse</a:t>
            </a:r>
            <a:r>
              <a:rPr sz="4000" spc="20" dirty="0">
                <a:solidFill>
                  <a:srgbClr val="3B3B3B"/>
                </a:solidFill>
                <a:latin typeface="Calibri"/>
                <a:cs typeface="Calibri"/>
              </a:rPr>
              <a:t> </a:t>
            </a:r>
            <a:r>
              <a:rPr sz="4000" spc="-10" dirty="0">
                <a:solidFill>
                  <a:srgbClr val="383838"/>
                </a:solidFill>
                <a:latin typeface="Calibri"/>
                <a:cs typeface="Calibri"/>
              </a:rPr>
              <a:t>teams.</a:t>
            </a:r>
            <a:endParaRPr sz="4000" dirty="0">
              <a:latin typeface="Calibri"/>
              <a:cs typeface="Calibri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703405" y="6793676"/>
            <a:ext cx="8348645" cy="2870786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469265" marR="5080" indent="-457200" algn="just">
              <a:lnSpc>
                <a:spcPct val="117800"/>
              </a:lnSpc>
              <a:spcBef>
                <a:spcPts val="90"/>
              </a:spcBef>
              <a:buFont typeface="Arial" panose="020B0604020202020204" pitchFamily="34" charset="0"/>
              <a:buChar char="•"/>
            </a:pPr>
            <a:r>
              <a:rPr sz="4000" spc="50" dirty="0">
                <a:solidFill>
                  <a:srgbClr val="3B3B3B"/>
                </a:solidFill>
                <a:latin typeface="Calibri"/>
                <a:cs typeface="Calibri"/>
              </a:rPr>
              <a:t>Engagement</a:t>
            </a:r>
            <a:r>
              <a:rPr sz="4000" spc="200" dirty="0">
                <a:solidFill>
                  <a:srgbClr val="3B3B3B"/>
                </a:solidFill>
                <a:latin typeface="Calibri"/>
                <a:cs typeface="Calibri"/>
              </a:rPr>
              <a:t> </a:t>
            </a:r>
            <a:r>
              <a:rPr sz="4000" spc="80" dirty="0">
                <a:solidFill>
                  <a:srgbClr val="383838"/>
                </a:solidFill>
                <a:latin typeface="Calibri"/>
                <a:cs typeface="Calibri"/>
              </a:rPr>
              <a:t>Drivers:</a:t>
            </a:r>
            <a:r>
              <a:rPr sz="4000" spc="-55" dirty="0">
                <a:solidFill>
                  <a:srgbClr val="383838"/>
                </a:solidFill>
                <a:latin typeface="Calibri"/>
                <a:cs typeface="Calibri"/>
              </a:rPr>
              <a:t> </a:t>
            </a:r>
            <a:r>
              <a:rPr sz="4000" dirty="0">
                <a:solidFill>
                  <a:srgbClr val="383838"/>
                </a:solidFill>
                <a:latin typeface="Calibri"/>
                <a:cs typeface="Calibri"/>
              </a:rPr>
              <a:t>Responsible</a:t>
            </a:r>
            <a:r>
              <a:rPr sz="4000" spc="60" dirty="0">
                <a:solidFill>
                  <a:srgbClr val="383838"/>
                </a:solidFill>
                <a:latin typeface="Calibri"/>
                <a:cs typeface="Calibri"/>
              </a:rPr>
              <a:t> </a:t>
            </a:r>
            <a:r>
              <a:rPr sz="4000" dirty="0">
                <a:solidFill>
                  <a:srgbClr val="3D3D3D"/>
                </a:solidFill>
                <a:latin typeface="Calibri"/>
                <a:cs typeface="Calibri"/>
              </a:rPr>
              <a:t>for</a:t>
            </a:r>
            <a:r>
              <a:rPr sz="4000" spc="-15" dirty="0">
                <a:solidFill>
                  <a:srgbClr val="3D3D3D"/>
                </a:solidFill>
                <a:latin typeface="Calibri"/>
                <a:cs typeface="Calibri"/>
              </a:rPr>
              <a:t> </a:t>
            </a:r>
            <a:r>
              <a:rPr sz="4000" spc="-25" dirty="0">
                <a:solidFill>
                  <a:srgbClr val="3F3F3F"/>
                </a:solidFill>
                <a:latin typeface="Calibri"/>
                <a:cs typeface="Calibri"/>
              </a:rPr>
              <a:t>the</a:t>
            </a:r>
            <a:r>
              <a:rPr sz="4000" spc="-110" dirty="0">
                <a:solidFill>
                  <a:srgbClr val="3F3F3F"/>
                </a:solidFill>
                <a:latin typeface="Calibri"/>
                <a:cs typeface="Calibri"/>
              </a:rPr>
              <a:t> </a:t>
            </a:r>
            <a:r>
              <a:rPr sz="4000" dirty="0">
                <a:solidFill>
                  <a:srgbClr val="3B3B3B"/>
                </a:solidFill>
                <a:latin typeface="Calibri"/>
                <a:cs typeface="Calibri"/>
              </a:rPr>
              <a:t>"pulse"</a:t>
            </a:r>
            <a:r>
              <a:rPr sz="4000" spc="35" dirty="0">
                <a:solidFill>
                  <a:srgbClr val="3B3B3B"/>
                </a:solidFill>
                <a:latin typeface="Calibri"/>
                <a:cs typeface="Calibri"/>
              </a:rPr>
              <a:t> </a:t>
            </a:r>
            <a:r>
              <a:rPr sz="4000" dirty="0">
                <a:solidFill>
                  <a:srgbClr val="3D3D3D"/>
                </a:solidFill>
                <a:latin typeface="Calibri"/>
                <a:cs typeface="Calibri"/>
              </a:rPr>
              <a:t>of</a:t>
            </a:r>
            <a:r>
              <a:rPr sz="4000" spc="-15" dirty="0">
                <a:solidFill>
                  <a:srgbClr val="3D3D3D"/>
                </a:solidFill>
                <a:latin typeface="Calibri"/>
                <a:cs typeface="Calibri"/>
              </a:rPr>
              <a:t> </a:t>
            </a:r>
            <a:r>
              <a:rPr sz="4000" spc="-25" dirty="0">
                <a:solidFill>
                  <a:srgbClr val="3D3D3D"/>
                </a:solidFill>
                <a:latin typeface="Calibri"/>
                <a:cs typeface="Calibri"/>
              </a:rPr>
              <a:t>the </a:t>
            </a:r>
            <a:r>
              <a:rPr sz="4000" spc="-30" dirty="0">
                <a:solidFill>
                  <a:srgbClr val="343434"/>
                </a:solidFill>
                <a:latin typeface="Calibri"/>
                <a:cs typeface="Calibri"/>
              </a:rPr>
              <a:t>team—</a:t>
            </a:r>
            <a:r>
              <a:rPr sz="4000" spc="-10" dirty="0">
                <a:solidFill>
                  <a:srgbClr val="343434"/>
                </a:solidFill>
                <a:latin typeface="Calibri"/>
                <a:cs typeface="Calibri"/>
              </a:rPr>
              <a:t>identifying</a:t>
            </a:r>
            <a:r>
              <a:rPr sz="4000" spc="-95" dirty="0">
                <a:solidFill>
                  <a:srgbClr val="343434"/>
                </a:solidFill>
                <a:latin typeface="Calibri"/>
                <a:cs typeface="Calibri"/>
              </a:rPr>
              <a:t> </a:t>
            </a:r>
            <a:r>
              <a:rPr sz="4000" dirty="0">
                <a:solidFill>
                  <a:srgbClr val="363636"/>
                </a:solidFill>
                <a:latin typeface="Calibri"/>
                <a:cs typeface="Calibri"/>
              </a:rPr>
              <a:t>burnout</a:t>
            </a:r>
            <a:r>
              <a:rPr sz="4000" spc="90" dirty="0">
                <a:solidFill>
                  <a:srgbClr val="363636"/>
                </a:solidFill>
                <a:latin typeface="Calibri"/>
                <a:cs typeface="Calibri"/>
              </a:rPr>
              <a:t> </a:t>
            </a:r>
            <a:r>
              <a:rPr sz="4000" dirty="0">
                <a:solidFill>
                  <a:srgbClr val="414141"/>
                </a:solidFill>
                <a:latin typeface="Calibri"/>
                <a:cs typeface="Calibri"/>
              </a:rPr>
              <a:t>and</a:t>
            </a:r>
            <a:r>
              <a:rPr sz="4000" spc="-65" dirty="0">
                <a:solidFill>
                  <a:srgbClr val="414141"/>
                </a:solidFill>
                <a:latin typeface="Calibri"/>
                <a:cs typeface="Calibri"/>
              </a:rPr>
              <a:t> </a:t>
            </a:r>
            <a:r>
              <a:rPr sz="4000" dirty="0">
                <a:solidFill>
                  <a:srgbClr val="383838"/>
                </a:solidFill>
                <a:latin typeface="Calibri"/>
                <a:cs typeface="Calibri"/>
              </a:rPr>
              <a:t>disconnection</a:t>
            </a:r>
            <a:r>
              <a:rPr sz="4000" spc="185" dirty="0">
                <a:solidFill>
                  <a:srgbClr val="383838"/>
                </a:solidFill>
                <a:latin typeface="Calibri"/>
                <a:cs typeface="Calibri"/>
              </a:rPr>
              <a:t> </a:t>
            </a:r>
            <a:r>
              <a:rPr sz="4000" dirty="0">
                <a:solidFill>
                  <a:srgbClr val="383838"/>
                </a:solidFill>
                <a:latin typeface="Calibri"/>
                <a:cs typeface="Calibri"/>
              </a:rPr>
              <a:t>in</a:t>
            </a:r>
            <a:r>
              <a:rPr sz="4000" spc="-160" dirty="0">
                <a:solidFill>
                  <a:srgbClr val="383838"/>
                </a:solidFill>
                <a:latin typeface="Calibri"/>
                <a:cs typeface="Calibri"/>
              </a:rPr>
              <a:t> </a:t>
            </a:r>
            <a:r>
              <a:rPr sz="4000" spc="-10" dirty="0">
                <a:solidFill>
                  <a:srgbClr val="343434"/>
                </a:solidFill>
                <a:latin typeface="Calibri"/>
                <a:cs typeface="Calibri"/>
              </a:rPr>
              <a:t>remote </a:t>
            </a:r>
            <a:r>
              <a:rPr sz="4000" dirty="0">
                <a:solidFill>
                  <a:srgbClr val="3F3F3F"/>
                </a:solidFill>
                <a:latin typeface="Calibri"/>
                <a:cs typeface="Calibri"/>
              </a:rPr>
              <a:t>settings</a:t>
            </a:r>
            <a:r>
              <a:rPr sz="4000" spc="50" dirty="0">
                <a:solidFill>
                  <a:srgbClr val="3F3F3F"/>
                </a:solidFill>
                <a:latin typeface="Calibri"/>
                <a:cs typeface="Calibri"/>
              </a:rPr>
              <a:t> </a:t>
            </a:r>
            <a:r>
              <a:rPr sz="4000" spc="-10" dirty="0">
                <a:solidFill>
                  <a:srgbClr val="3D3D3D"/>
                </a:solidFill>
                <a:latin typeface="Calibri"/>
                <a:cs typeface="Calibri"/>
              </a:rPr>
              <a:t>early.</a:t>
            </a:r>
            <a:endParaRPr sz="4000" dirty="0">
              <a:latin typeface="Calibri"/>
              <a:cs typeface="Calibri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0661650" y="6793676"/>
            <a:ext cx="7739045" cy="2870786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469900" marR="5080" indent="-457200" algn="ctr">
              <a:lnSpc>
                <a:spcPct val="117800"/>
              </a:lnSpc>
              <a:spcBef>
                <a:spcPts val="90"/>
              </a:spcBef>
              <a:buFont typeface="Arial" panose="020B0604020202020204" pitchFamily="34" charset="0"/>
              <a:buChar char="•"/>
              <a:tabLst>
                <a:tab pos="1821814" algn="l"/>
              </a:tabLst>
            </a:pPr>
            <a:r>
              <a:rPr sz="4000" dirty="0">
                <a:solidFill>
                  <a:srgbClr val="363636"/>
                </a:solidFill>
                <a:latin typeface="Calibri"/>
                <a:cs typeface="Calibri"/>
              </a:rPr>
              <a:t>Data-Informed</a:t>
            </a:r>
            <a:r>
              <a:rPr sz="4000" spc="470" dirty="0">
                <a:solidFill>
                  <a:srgbClr val="363636"/>
                </a:solidFill>
                <a:latin typeface="Calibri"/>
                <a:cs typeface="Calibri"/>
              </a:rPr>
              <a:t> </a:t>
            </a:r>
            <a:r>
              <a:rPr sz="4000" dirty="0">
                <a:solidFill>
                  <a:srgbClr val="3A3A3A"/>
                </a:solidFill>
                <a:latin typeface="Calibri"/>
                <a:cs typeface="Calibri"/>
              </a:rPr>
              <a:t>Empathy:</a:t>
            </a:r>
            <a:r>
              <a:rPr sz="4000" spc="220" dirty="0">
                <a:solidFill>
                  <a:srgbClr val="3A3A3A"/>
                </a:solidFill>
                <a:latin typeface="Calibri"/>
                <a:cs typeface="Calibri"/>
              </a:rPr>
              <a:t> </a:t>
            </a:r>
            <a:r>
              <a:rPr sz="4000" dirty="0">
                <a:solidFill>
                  <a:srgbClr val="3A3A3A"/>
                </a:solidFill>
                <a:latin typeface="Calibri"/>
                <a:cs typeface="Calibri"/>
              </a:rPr>
              <a:t>Using</a:t>
            </a:r>
            <a:r>
              <a:rPr sz="4000" spc="220" dirty="0">
                <a:solidFill>
                  <a:srgbClr val="3A3A3A"/>
                </a:solidFill>
                <a:latin typeface="Calibri"/>
                <a:cs typeface="Calibri"/>
              </a:rPr>
              <a:t> </a:t>
            </a:r>
            <a:r>
              <a:rPr sz="4000" dirty="0">
                <a:solidFill>
                  <a:srgbClr val="3A3A3A"/>
                </a:solidFill>
                <a:latin typeface="Calibri"/>
                <a:cs typeface="Calibri"/>
              </a:rPr>
              <a:t>workforce</a:t>
            </a:r>
            <a:r>
              <a:rPr sz="4000" spc="470" dirty="0">
                <a:solidFill>
                  <a:srgbClr val="3A3A3A"/>
                </a:solidFill>
                <a:latin typeface="Calibri"/>
                <a:cs typeface="Calibri"/>
              </a:rPr>
              <a:t> </a:t>
            </a:r>
            <a:r>
              <a:rPr sz="4000" spc="-10" dirty="0">
                <a:solidFill>
                  <a:srgbClr val="3D3D3D"/>
                </a:solidFill>
                <a:latin typeface="Calibri"/>
                <a:cs typeface="Calibri"/>
              </a:rPr>
              <a:t>analytics </a:t>
            </a:r>
            <a:r>
              <a:rPr sz="4000" spc="-10" dirty="0">
                <a:solidFill>
                  <a:srgbClr val="363636"/>
                </a:solidFill>
                <a:latin typeface="Calibri"/>
                <a:cs typeface="Calibri"/>
              </a:rPr>
              <a:t>dashboards</a:t>
            </a:r>
            <a:r>
              <a:rPr sz="4000" dirty="0">
                <a:solidFill>
                  <a:srgbClr val="363636"/>
                </a:solidFill>
                <a:latin typeface="Calibri"/>
                <a:cs typeface="Calibri"/>
              </a:rPr>
              <a:t>	</a:t>
            </a:r>
            <a:r>
              <a:rPr sz="4000" dirty="0">
                <a:solidFill>
                  <a:srgbClr val="3F3F3F"/>
                </a:solidFill>
                <a:latin typeface="Calibri"/>
                <a:cs typeface="Calibri"/>
              </a:rPr>
              <a:t>to</a:t>
            </a:r>
            <a:r>
              <a:rPr sz="4000" spc="-10" dirty="0">
                <a:solidFill>
                  <a:srgbClr val="3F3F3F"/>
                </a:solidFill>
                <a:latin typeface="Calibri"/>
                <a:cs typeface="Calibri"/>
              </a:rPr>
              <a:t> </a:t>
            </a:r>
            <a:r>
              <a:rPr sz="4000" dirty="0">
                <a:solidFill>
                  <a:srgbClr val="3B3B3B"/>
                </a:solidFill>
                <a:latin typeface="Calibri"/>
                <a:cs typeface="Calibri"/>
              </a:rPr>
              <a:t>spot</a:t>
            </a:r>
            <a:r>
              <a:rPr sz="4000" spc="-35" dirty="0">
                <a:solidFill>
                  <a:srgbClr val="3B3B3B"/>
                </a:solidFill>
                <a:latin typeface="Calibri"/>
                <a:cs typeface="Calibri"/>
              </a:rPr>
              <a:t> </a:t>
            </a:r>
            <a:r>
              <a:rPr sz="4000" dirty="0">
                <a:solidFill>
                  <a:srgbClr val="3D3D3D"/>
                </a:solidFill>
                <a:latin typeface="Calibri"/>
                <a:cs typeface="Calibri"/>
              </a:rPr>
              <a:t>team</a:t>
            </a:r>
            <a:r>
              <a:rPr sz="4000" spc="105" dirty="0">
                <a:solidFill>
                  <a:srgbClr val="3D3D3D"/>
                </a:solidFill>
                <a:latin typeface="Calibri"/>
                <a:cs typeface="Calibri"/>
              </a:rPr>
              <a:t> </a:t>
            </a:r>
            <a:r>
              <a:rPr sz="4000" dirty="0">
                <a:solidFill>
                  <a:srgbClr val="383838"/>
                </a:solidFill>
                <a:latin typeface="Calibri"/>
                <a:cs typeface="Calibri"/>
              </a:rPr>
              <a:t>stress</a:t>
            </a:r>
            <a:r>
              <a:rPr sz="4000" spc="60" dirty="0">
                <a:solidFill>
                  <a:srgbClr val="383838"/>
                </a:solidFill>
                <a:latin typeface="Calibri"/>
                <a:cs typeface="Calibri"/>
              </a:rPr>
              <a:t> </a:t>
            </a:r>
            <a:r>
              <a:rPr sz="4000" dirty="0">
                <a:solidFill>
                  <a:srgbClr val="3F3F3F"/>
                </a:solidFill>
                <a:latin typeface="Calibri"/>
                <a:cs typeface="Calibri"/>
              </a:rPr>
              <a:t>levels,</a:t>
            </a:r>
            <a:r>
              <a:rPr sz="4000" spc="-20" dirty="0">
                <a:solidFill>
                  <a:srgbClr val="3F3F3F"/>
                </a:solidFill>
                <a:latin typeface="Calibri"/>
                <a:cs typeface="Calibri"/>
              </a:rPr>
              <a:t> </a:t>
            </a:r>
            <a:r>
              <a:rPr sz="4000" dirty="0">
                <a:solidFill>
                  <a:srgbClr val="343434"/>
                </a:solidFill>
                <a:latin typeface="Calibri"/>
                <a:cs typeface="Calibri"/>
              </a:rPr>
              <a:t>not</a:t>
            </a:r>
            <a:r>
              <a:rPr sz="4000" spc="-160" dirty="0">
                <a:solidFill>
                  <a:srgbClr val="343434"/>
                </a:solidFill>
                <a:latin typeface="Calibri"/>
                <a:cs typeface="Calibri"/>
              </a:rPr>
              <a:t> </a:t>
            </a:r>
            <a:r>
              <a:rPr sz="4000" spc="-20" dirty="0">
                <a:solidFill>
                  <a:srgbClr val="424242"/>
                </a:solidFill>
                <a:latin typeface="Calibri"/>
                <a:cs typeface="Calibri"/>
              </a:rPr>
              <a:t>just </a:t>
            </a:r>
            <a:r>
              <a:rPr sz="4000" spc="-20" dirty="0">
                <a:solidFill>
                  <a:srgbClr val="3D3D3D"/>
                </a:solidFill>
                <a:latin typeface="Calibri"/>
                <a:cs typeface="Calibri"/>
              </a:rPr>
              <a:t>productivity</a:t>
            </a:r>
            <a:r>
              <a:rPr sz="4000" spc="20" dirty="0">
                <a:solidFill>
                  <a:srgbClr val="3D3D3D"/>
                </a:solidFill>
                <a:latin typeface="Calibri"/>
                <a:cs typeface="Calibri"/>
              </a:rPr>
              <a:t> </a:t>
            </a:r>
            <a:r>
              <a:rPr sz="4000" spc="-10" dirty="0">
                <a:solidFill>
                  <a:srgbClr val="3D3D3D"/>
                </a:solidFill>
                <a:latin typeface="Calibri"/>
                <a:cs typeface="Calibri"/>
              </a:rPr>
              <a:t>metrics.</a:t>
            </a:r>
            <a:endParaRPr sz="40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2266641" y="3533923"/>
            <a:ext cx="7060565" cy="5458460"/>
          </a:xfrm>
          <a:prstGeom prst="rect">
            <a:avLst/>
          </a:prstGeom>
          <a:solidFill>
            <a:srgbClr val="DDEBF4"/>
          </a:solidFill>
        </p:spPr>
        <p:txBody>
          <a:bodyPr vert="horz" wrap="square" lIns="0" tIns="278130" rIns="0" bIns="0" rtlCol="0">
            <a:spAutoFit/>
          </a:bodyPr>
          <a:lstStyle/>
          <a:p>
            <a:pPr marL="601980">
              <a:lnSpc>
                <a:spcPct val="100000"/>
              </a:lnSpc>
              <a:spcBef>
                <a:spcPts val="2190"/>
              </a:spcBef>
            </a:pPr>
            <a:r>
              <a:rPr sz="9250" spc="-50" dirty="0">
                <a:solidFill>
                  <a:srgbClr val="FFFFFF"/>
                </a:solidFill>
                <a:latin typeface="Calibri"/>
                <a:cs typeface="Calibri"/>
              </a:rPr>
              <a:t>%</a:t>
            </a:r>
            <a:endParaRPr sz="9250" dirty="0">
              <a:latin typeface="Calibri"/>
              <a:cs typeface="Calibri"/>
            </a:endParaRPr>
          </a:p>
          <a:p>
            <a:pPr marL="640080">
              <a:lnSpc>
                <a:spcPct val="100000"/>
              </a:lnSpc>
              <a:spcBef>
                <a:spcPts val="260"/>
              </a:spcBef>
              <a:tabLst>
                <a:tab pos="1612265" algn="l"/>
              </a:tabLst>
            </a:pPr>
            <a:r>
              <a:rPr sz="3700" spc="-25" dirty="0">
                <a:solidFill>
                  <a:srgbClr val="FFFFFF"/>
                </a:solidFill>
                <a:latin typeface="Calibri"/>
                <a:cs typeface="Calibri"/>
              </a:rPr>
              <a:t>The</a:t>
            </a:r>
            <a:r>
              <a:rPr sz="3700" dirty="0">
                <a:solidFill>
                  <a:srgbClr val="FFFFFF"/>
                </a:solidFill>
                <a:latin typeface="Calibri"/>
                <a:cs typeface="Calibri"/>
              </a:rPr>
              <a:t>	</a:t>
            </a:r>
            <a:r>
              <a:rPr sz="3700" spc="265" dirty="0">
                <a:solidFill>
                  <a:srgbClr val="FFFFFF"/>
                </a:solidFill>
                <a:latin typeface="Calibri"/>
                <a:cs typeface="Calibri"/>
              </a:rPr>
              <a:t>Goal</a:t>
            </a:r>
            <a:endParaRPr sz="3700" dirty="0">
              <a:latin typeface="Calibri"/>
              <a:cs typeface="Calibri"/>
            </a:endParaRPr>
          </a:p>
          <a:p>
            <a:pPr marL="639445" marR="783590" indent="8890">
              <a:lnSpc>
                <a:spcPct val="119000"/>
              </a:lnSpc>
              <a:spcBef>
                <a:spcPts val="2010"/>
              </a:spcBef>
              <a:tabLst>
                <a:tab pos="4599305" algn="l"/>
              </a:tabLst>
            </a:pPr>
            <a:r>
              <a:rPr sz="3100" dirty="0">
                <a:solidFill>
                  <a:srgbClr val="265062"/>
                </a:solidFill>
                <a:latin typeface="Calibri"/>
                <a:cs typeface="Calibri"/>
              </a:rPr>
              <a:t>To</a:t>
            </a:r>
            <a:r>
              <a:rPr sz="3100" spc="-40" dirty="0">
                <a:solidFill>
                  <a:srgbClr val="265062"/>
                </a:solidFill>
                <a:latin typeface="Calibri"/>
                <a:cs typeface="Calibri"/>
              </a:rPr>
              <a:t> </a:t>
            </a:r>
            <a:r>
              <a:rPr sz="3100" dirty="0">
                <a:solidFill>
                  <a:srgbClr val="7E9AAC"/>
                </a:solidFill>
                <a:latin typeface="Calibri"/>
                <a:cs typeface="Calibri"/>
              </a:rPr>
              <a:t>transform</a:t>
            </a:r>
            <a:r>
              <a:rPr sz="3100" spc="120" dirty="0">
                <a:solidFill>
                  <a:srgbClr val="7E9AAC"/>
                </a:solidFill>
                <a:latin typeface="Calibri"/>
                <a:cs typeface="Calibri"/>
              </a:rPr>
              <a:t> </a:t>
            </a:r>
            <a:r>
              <a:rPr sz="3100" dirty="0">
                <a:solidFill>
                  <a:srgbClr val="426D90"/>
                </a:solidFill>
                <a:latin typeface="Calibri"/>
                <a:cs typeface="Calibri"/>
              </a:rPr>
              <a:t>HR </a:t>
            </a:r>
            <a:r>
              <a:rPr sz="3100" dirty="0">
                <a:solidFill>
                  <a:srgbClr val="87A1B6"/>
                </a:solidFill>
                <a:latin typeface="Calibri"/>
                <a:cs typeface="Calibri"/>
              </a:rPr>
              <a:t>from</a:t>
            </a:r>
            <a:r>
              <a:rPr sz="3100" spc="-50" dirty="0">
                <a:solidFill>
                  <a:srgbClr val="87A1B6"/>
                </a:solidFill>
                <a:latin typeface="Calibri"/>
                <a:cs typeface="Calibri"/>
              </a:rPr>
              <a:t> </a:t>
            </a:r>
            <a:r>
              <a:rPr sz="3100" dirty="0">
                <a:solidFill>
                  <a:srgbClr val="214F66"/>
                </a:solidFill>
                <a:latin typeface="Calibri"/>
                <a:cs typeface="Calibri"/>
              </a:rPr>
              <a:t>a</a:t>
            </a:r>
            <a:r>
              <a:rPr sz="3100" spc="-55" dirty="0">
                <a:solidFill>
                  <a:srgbClr val="214F66"/>
                </a:solidFill>
                <a:latin typeface="Calibri"/>
                <a:cs typeface="Calibri"/>
              </a:rPr>
              <a:t> </a:t>
            </a:r>
            <a:r>
              <a:rPr sz="3100" spc="-10" dirty="0">
                <a:solidFill>
                  <a:srgbClr val="284B57"/>
                </a:solidFill>
                <a:latin typeface="Calibri"/>
                <a:cs typeface="Calibri"/>
              </a:rPr>
              <a:t>support </a:t>
            </a:r>
            <a:r>
              <a:rPr sz="3100" dirty="0">
                <a:solidFill>
                  <a:srgbClr val="7CA5B8"/>
                </a:solidFill>
                <a:latin typeface="Calibri"/>
                <a:cs typeface="Calibri"/>
              </a:rPr>
              <a:t>function</a:t>
            </a:r>
            <a:r>
              <a:rPr sz="3100" spc="254" dirty="0">
                <a:solidFill>
                  <a:srgbClr val="7CA5B8"/>
                </a:solidFill>
                <a:latin typeface="Calibri"/>
                <a:cs typeface="Calibri"/>
              </a:rPr>
              <a:t> </a:t>
            </a:r>
            <a:r>
              <a:rPr sz="3100" dirty="0">
                <a:solidFill>
                  <a:srgbClr val="1F4664"/>
                </a:solidFill>
                <a:latin typeface="Calibri"/>
                <a:cs typeface="Calibri"/>
              </a:rPr>
              <a:t>into</a:t>
            </a:r>
            <a:r>
              <a:rPr sz="3100" spc="30" dirty="0">
                <a:solidFill>
                  <a:srgbClr val="1F4664"/>
                </a:solidFill>
                <a:latin typeface="Calibri"/>
                <a:cs typeface="Calibri"/>
              </a:rPr>
              <a:t> </a:t>
            </a:r>
            <a:r>
              <a:rPr sz="3100" dirty="0">
                <a:solidFill>
                  <a:srgbClr val="234F69"/>
                </a:solidFill>
                <a:latin typeface="Calibri"/>
                <a:cs typeface="Calibri"/>
              </a:rPr>
              <a:t>a</a:t>
            </a:r>
            <a:r>
              <a:rPr sz="3100" spc="5" dirty="0">
                <a:solidFill>
                  <a:srgbClr val="234F69"/>
                </a:solidFill>
                <a:latin typeface="Calibri"/>
                <a:cs typeface="Calibri"/>
              </a:rPr>
              <a:t> </a:t>
            </a:r>
            <a:r>
              <a:rPr sz="3100" spc="-10" dirty="0">
                <a:solidFill>
                  <a:srgbClr val="E8E8E8"/>
                </a:solidFill>
                <a:latin typeface="Calibri"/>
                <a:cs typeface="Calibri"/>
              </a:rPr>
              <a:t>strategic</a:t>
            </a:r>
            <a:r>
              <a:rPr sz="3100" dirty="0">
                <a:solidFill>
                  <a:srgbClr val="E8E8E8"/>
                </a:solidFill>
                <a:latin typeface="Calibri"/>
                <a:cs typeface="Calibri"/>
              </a:rPr>
              <a:t>	</a:t>
            </a:r>
            <a:r>
              <a:rPr sz="3100" spc="-10" dirty="0">
                <a:solidFill>
                  <a:srgbClr val="2B4B67"/>
                </a:solidFill>
                <a:latin typeface="Calibri"/>
                <a:cs typeface="Calibri"/>
              </a:rPr>
              <a:t>business </a:t>
            </a:r>
            <a:r>
              <a:rPr sz="3100" dirty="0">
                <a:solidFill>
                  <a:srgbClr val="EDEDED"/>
                </a:solidFill>
                <a:latin typeface="Calibri"/>
                <a:cs typeface="Calibri"/>
              </a:rPr>
              <a:t>partner</a:t>
            </a:r>
            <a:r>
              <a:rPr sz="3100" spc="20" dirty="0">
                <a:solidFill>
                  <a:srgbClr val="EDEDED"/>
                </a:solidFill>
                <a:latin typeface="Calibri"/>
                <a:cs typeface="Calibri"/>
              </a:rPr>
              <a:t> </a:t>
            </a:r>
            <a:r>
              <a:rPr sz="3100" dirty="0">
                <a:solidFill>
                  <a:srgbClr val="E9E9E9"/>
                </a:solidFill>
                <a:latin typeface="Calibri"/>
                <a:cs typeface="Calibri"/>
              </a:rPr>
              <a:t>that</a:t>
            </a:r>
            <a:r>
              <a:rPr sz="3100" spc="-30" dirty="0">
                <a:solidFill>
                  <a:srgbClr val="E9E9E9"/>
                </a:solidFill>
                <a:latin typeface="Calibri"/>
                <a:cs typeface="Calibri"/>
              </a:rPr>
              <a:t> </a:t>
            </a:r>
            <a:r>
              <a:rPr sz="3100" dirty="0">
                <a:solidFill>
                  <a:srgbClr val="EBEBEB"/>
                </a:solidFill>
                <a:latin typeface="Calibri"/>
                <a:cs typeface="Calibri"/>
              </a:rPr>
              <a:t>drives</a:t>
            </a:r>
            <a:r>
              <a:rPr sz="3100" spc="-20" dirty="0">
                <a:solidFill>
                  <a:srgbClr val="EBEBEB"/>
                </a:solidFill>
                <a:latin typeface="Calibri"/>
                <a:cs typeface="Calibri"/>
              </a:rPr>
              <a:t> </a:t>
            </a:r>
            <a:r>
              <a:rPr sz="3100" dirty="0">
                <a:solidFill>
                  <a:srgbClr val="EBEBEB"/>
                </a:solidFill>
                <a:latin typeface="Calibri"/>
                <a:cs typeface="Calibri"/>
              </a:rPr>
              <a:t>the</a:t>
            </a:r>
            <a:r>
              <a:rPr sz="3100" spc="-100" dirty="0">
                <a:solidFill>
                  <a:srgbClr val="EBEBEB"/>
                </a:solidFill>
                <a:latin typeface="Calibri"/>
                <a:cs typeface="Calibri"/>
              </a:rPr>
              <a:t> </a:t>
            </a:r>
            <a:r>
              <a:rPr sz="3100" spc="-10" dirty="0">
                <a:solidFill>
                  <a:srgbClr val="F2F2F2"/>
                </a:solidFill>
                <a:latin typeface="Calibri"/>
                <a:cs typeface="Calibri"/>
              </a:rPr>
              <a:t>"Experience </a:t>
            </a:r>
            <a:r>
              <a:rPr sz="2800" dirty="0">
                <a:solidFill>
                  <a:srgbClr val="8AB8D3"/>
                </a:solidFill>
                <a:latin typeface="Consolas"/>
                <a:cs typeface="Consolas"/>
              </a:rPr>
              <a:t>Economy”</a:t>
            </a:r>
            <a:r>
              <a:rPr sz="2800" spc="-480" dirty="0">
                <a:solidFill>
                  <a:srgbClr val="8AB8D3"/>
                </a:solidFill>
                <a:latin typeface="Consolas"/>
                <a:cs typeface="Consolas"/>
              </a:rPr>
              <a:t> </a:t>
            </a:r>
            <a:r>
              <a:rPr sz="2800" spc="-360" dirty="0">
                <a:solidFill>
                  <a:srgbClr val="8CA0AE"/>
                </a:solidFill>
                <a:latin typeface="Consolas"/>
                <a:cs typeface="Consolas"/>
              </a:rPr>
              <a:t>for</a:t>
            </a:r>
            <a:r>
              <a:rPr sz="2800" spc="-645" dirty="0">
                <a:solidFill>
                  <a:srgbClr val="8CA0AE"/>
                </a:solidFill>
                <a:latin typeface="Consolas"/>
                <a:cs typeface="Consolas"/>
              </a:rPr>
              <a:t> </a:t>
            </a:r>
            <a:r>
              <a:rPr sz="2800" spc="-35" dirty="0">
                <a:solidFill>
                  <a:srgbClr val="CDE8F2"/>
                </a:solidFill>
                <a:latin typeface="Consolas"/>
                <a:cs typeface="Consolas"/>
              </a:rPr>
              <a:t>employees.</a:t>
            </a:r>
            <a:endParaRPr sz="2800" dirty="0">
              <a:latin typeface="Consolas"/>
              <a:cs typeface="Consolas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908050" y="1005276"/>
            <a:ext cx="14308193" cy="963084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4604">
              <a:lnSpc>
                <a:spcPct val="100000"/>
              </a:lnSpc>
              <a:spcBef>
                <a:spcPts val="130"/>
              </a:spcBef>
            </a:pPr>
            <a:r>
              <a:rPr sz="4000" spc="160" dirty="0">
                <a:solidFill>
                  <a:srgbClr val="0067A3"/>
                </a:solidFill>
                <a:latin typeface="Calibri"/>
                <a:cs typeface="Calibri"/>
              </a:rPr>
              <a:t>Strategic</a:t>
            </a:r>
            <a:r>
              <a:rPr sz="6150" spc="405" dirty="0">
                <a:solidFill>
                  <a:srgbClr val="0067A3"/>
                </a:solidFill>
                <a:latin typeface="Calibri"/>
                <a:cs typeface="Calibri"/>
              </a:rPr>
              <a:t> </a:t>
            </a:r>
            <a:r>
              <a:rPr sz="4000" spc="245" dirty="0">
                <a:solidFill>
                  <a:srgbClr val="0060A5"/>
                </a:solidFill>
                <a:latin typeface="Calibri"/>
                <a:cs typeface="Calibri"/>
              </a:rPr>
              <a:t>Alignment</a:t>
            </a:r>
            <a:r>
              <a:rPr sz="4000" spc="385" dirty="0">
                <a:solidFill>
                  <a:srgbClr val="0060A5"/>
                </a:solidFill>
                <a:latin typeface="Calibri"/>
                <a:cs typeface="Calibri"/>
              </a:rPr>
              <a:t> </a:t>
            </a:r>
            <a:r>
              <a:rPr sz="4000" spc="95" dirty="0">
                <a:solidFill>
                  <a:srgbClr val="006BAA"/>
                </a:solidFill>
                <a:latin typeface="Calibri"/>
                <a:cs typeface="Calibri"/>
              </a:rPr>
              <a:t>of</a:t>
            </a:r>
            <a:r>
              <a:rPr sz="4000" spc="140" dirty="0">
                <a:solidFill>
                  <a:srgbClr val="006BAA"/>
                </a:solidFill>
                <a:latin typeface="Calibri"/>
                <a:cs typeface="Calibri"/>
              </a:rPr>
              <a:t> </a:t>
            </a:r>
            <a:r>
              <a:rPr sz="4000" spc="105" dirty="0">
                <a:solidFill>
                  <a:srgbClr val="0067AA"/>
                </a:solidFill>
                <a:latin typeface="Calibri"/>
                <a:cs typeface="Calibri"/>
              </a:rPr>
              <a:t>HR</a:t>
            </a:r>
            <a:endParaRPr sz="4000" dirty="0">
              <a:latin typeface="Calibri"/>
              <a:cs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786628" y="3318350"/>
            <a:ext cx="10431780" cy="7502760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469265" marR="669290" indent="-457200">
              <a:lnSpc>
                <a:spcPct val="116500"/>
              </a:lnSpc>
              <a:spcBef>
                <a:spcPts val="135"/>
              </a:spcBef>
              <a:buFont typeface="Arial" panose="020B0604020202020204" pitchFamily="34" charset="0"/>
              <a:buChar char="•"/>
              <a:tabLst>
                <a:tab pos="384810" algn="l"/>
              </a:tabLst>
            </a:pPr>
            <a:r>
              <a:rPr sz="3200" dirty="0">
                <a:solidFill>
                  <a:srgbClr val="343434"/>
                </a:solidFill>
                <a:latin typeface="Calibri"/>
                <a:cs typeface="Calibri"/>
              </a:rPr>
              <a:t>Vertical</a:t>
            </a:r>
            <a:r>
              <a:rPr sz="3200" spc="75" dirty="0">
                <a:solidFill>
                  <a:srgbClr val="343434"/>
                </a:solidFill>
                <a:latin typeface="Calibri"/>
                <a:cs typeface="Calibri"/>
              </a:rPr>
              <a:t> </a:t>
            </a:r>
            <a:r>
              <a:rPr sz="3200" spc="55" dirty="0">
                <a:solidFill>
                  <a:srgbClr val="343434"/>
                </a:solidFill>
                <a:latin typeface="Calibri"/>
                <a:cs typeface="Calibri"/>
              </a:rPr>
              <a:t>Alignment:</a:t>
            </a:r>
            <a:r>
              <a:rPr sz="3200" spc="5" dirty="0">
                <a:solidFill>
                  <a:srgbClr val="343434"/>
                </a:solidFill>
                <a:latin typeface="Calibri"/>
                <a:cs typeface="Calibri"/>
              </a:rPr>
              <a:t> </a:t>
            </a:r>
            <a:r>
              <a:rPr sz="3200" dirty="0">
                <a:solidFill>
                  <a:srgbClr val="3A4F62"/>
                </a:solidFill>
                <a:latin typeface="Calibri"/>
                <a:cs typeface="Calibri"/>
              </a:rPr>
              <a:t>HR</a:t>
            </a:r>
            <a:r>
              <a:rPr sz="3200" spc="-95" dirty="0">
                <a:solidFill>
                  <a:srgbClr val="3A4F62"/>
                </a:solidFill>
                <a:latin typeface="Calibri"/>
                <a:cs typeface="Calibri"/>
              </a:rPr>
              <a:t> </a:t>
            </a:r>
            <a:r>
              <a:rPr sz="3200" dirty="0">
                <a:solidFill>
                  <a:srgbClr val="3A3A3A"/>
                </a:solidFill>
                <a:latin typeface="Calibri"/>
                <a:cs typeface="Calibri"/>
              </a:rPr>
              <a:t>practices</a:t>
            </a:r>
            <a:r>
              <a:rPr sz="3200" spc="220" dirty="0">
                <a:solidFill>
                  <a:srgbClr val="3A3A3A"/>
                </a:solidFill>
                <a:latin typeface="Calibri"/>
                <a:cs typeface="Calibri"/>
              </a:rPr>
              <a:t> </a:t>
            </a:r>
            <a:r>
              <a:rPr sz="3200" spc="-10" dirty="0">
                <a:solidFill>
                  <a:srgbClr val="3A3A3A"/>
                </a:solidFill>
                <a:latin typeface="Calibri"/>
                <a:cs typeface="Calibri"/>
              </a:rPr>
              <a:t>directly</a:t>
            </a:r>
            <a:r>
              <a:rPr sz="3200" spc="125" dirty="0">
                <a:solidFill>
                  <a:srgbClr val="3A3A3A"/>
                </a:solidFill>
                <a:latin typeface="Calibri"/>
                <a:cs typeface="Calibri"/>
              </a:rPr>
              <a:t> </a:t>
            </a:r>
            <a:r>
              <a:rPr sz="3200" dirty="0">
                <a:solidFill>
                  <a:srgbClr val="3F3F3F"/>
                </a:solidFill>
                <a:latin typeface="Calibri"/>
                <a:cs typeface="Calibri"/>
              </a:rPr>
              <a:t>support</a:t>
            </a:r>
            <a:r>
              <a:rPr sz="3200" spc="95" dirty="0">
                <a:solidFill>
                  <a:srgbClr val="3F3F3F"/>
                </a:solidFill>
                <a:latin typeface="Calibri"/>
                <a:cs typeface="Calibri"/>
              </a:rPr>
              <a:t> </a:t>
            </a:r>
            <a:r>
              <a:rPr sz="3200" dirty="0">
                <a:solidFill>
                  <a:srgbClr val="383838"/>
                </a:solidFill>
                <a:latin typeface="Calibri"/>
                <a:cs typeface="Calibri"/>
              </a:rPr>
              <a:t>the</a:t>
            </a:r>
            <a:r>
              <a:rPr sz="3200" spc="-40" dirty="0">
                <a:solidFill>
                  <a:srgbClr val="383838"/>
                </a:solidFill>
                <a:latin typeface="Calibri"/>
                <a:cs typeface="Calibri"/>
              </a:rPr>
              <a:t> </a:t>
            </a:r>
            <a:r>
              <a:rPr sz="3200" spc="-10" dirty="0">
                <a:solidFill>
                  <a:srgbClr val="383838"/>
                </a:solidFill>
                <a:latin typeface="Calibri"/>
                <a:cs typeface="Calibri"/>
              </a:rPr>
              <a:t>"Growth</a:t>
            </a:r>
            <a:r>
              <a:rPr sz="3200" spc="20" dirty="0">
                <a:solidFill>
                  <a:srgbClr val="383838"/>
                </a:solidFill>
                <a:latin typeface="Calibri"/>
                <a:cs typeface="Calibri"/>
              </a:rPr>
              <a:t> </a:t>
            </a:r>
            <a:r>
              <a:rPr sz="3200" spc="-50" dirty="0">
                <a:solidFill>
                  <a:srgbClr val="444444"/>
                </a:solidFill>
                <a:latin typeface="Calibri"/>
                <a:cs typeface="Calibri"/>
              </a:rPr>
              <a:t>&amp; </a:t>
            </a:r>
            <a:r>
              <a:rPr sz="3200" dirty="0">
                <a:solidFill>
                  <a:srgbClr val="343434"/>
                </a:solidFill>
                <a:latin typeface="Calibri"/>
                <a:cs typeface="Calibri"/>
              </a:rPr>
              <a:t>Transformation"</a:t>
            </a:r>
            <a:r>
              <a:rPr sz="3200" spc="-80" dirty="0">
                <a:solidFill>
                  <a:srgbClr val="343434"/>
                </a:solidFill>
                <a:latin typeface="Calibri"/>
                <a:cs typeface="Calibri"/>
              </a:rPr>
              <a:t> </a:t>
            </a:r>
            <a:r>
              <a:rPr sz="3200" dirty="0">
                <a:solidFill>
                  <a:srgbClr val="343434"/>
                </a:solidFill>
                <a:latin typeface="Calibri"/>
                <a:cs typeface="Calibri"/>
              </a:rPr>
              <a:t>business</a:t>
            </a:r>
            <a:r>
              <a:rPr sz="3200" spc="220" dirty="0">
                <a:solidFill>
                  <a:srgbClr val="343434"/>
                </a:solidFill>
                <a:latin typeface="Calibri"/>
                <a:cs typeface="Calibri"/>
              </a:rPr>
              <a:t> </a:t>
            </a:r>
            <a:r>
              <a:rPr sz="3200" dirty="0">
                <a:solidFill>
                  <a:srgbClr val="3D3D3D"/>
                </a:solidFill>
                <a:latin typeface="Calibri"/>
                <a:cs typeface="Calibri"/>
              </a:rPr>
              <a:t>strategy</a:t>
            </a:r>
            <a:r>
              <a:rPr sz="3200" spc="140" dirty="0">
                <a:solidFill>
                  <a:srgbClr val="3D3D3D"/>
                </a:solidFill>
                <a:latin typeface="Calibri"/>
                <a:cs typeface="Calibri"/>
              </a:rPr>
              <a:t> </a:t>
            </a:r>
            <a:r>
              <a:rPr sz="3200" dirty="0">
                <a:solidFill>
                  <a:srgbClr val="444444"/>
                </a:solidFill>
                <a:latin typeface="Calibri"/>
                <a:cs typeface="Calibri"/>
              </a:rPr>
              <a:t>by</a:t>
            </a:r>
            <a:r>
              <a:rPr sz="3200" spc="-35" dirty="0">
                <a:solidFill>
                  <a:srgbClr val="444444"/>
                </a:solidFill>
                <a:latin typeface="Calibri"/>
                <a:cs typeface="Calibri"/>
              </a:rPr>
              <a:t> </a:t>
            </a:r>
            <a:r>
              <a:rPr sz="3200" dirty="0">
                <a:solidFill>
                  <a:srgbClr val="3D3D3D"/>
                </a:solidFill>
                <a:latin typeface="Calibri"/>
                <a:cs typeface="Calibri"/>
              </a:rPr>
              <a:t>building</a:t>
            </a:r>
            <a:r>
              <a:rPr sz="3200" spc="120" dirty="0">
                <a:solidFill>
                  <a:srgbClr val="3D3D3D"/>
                </a:solidFill>
                <a:latin typeface="Calibri"/>
                <a:cs typeface="Calibri"/>
              </a:rPr>
              <a:t> </a:t>
            </a:r>
            <a:r>
              <a:rPr sz="3200" dirty="0">
                <a:solidFill>
                  <a:srgbClr val="424242"/>
                </a:solidFill>
                <a:latin typeface="Calibri"/>
                <a:cs typeface="Calibri"/>
              </a:rPr>
              <a:t>a</a:t>
            </a:r>
            <a:r>
              <a:rPr sz="3200" spc="114" dirty="0">
                <a:solidFill>
                  <a:srgbClr val="424242"/>
                </a:solidFill>
                <a:latin typeface="Calibri"/>
                <a:cs typeface="Calibri"/>
              </a:rPr>
              <a:t> </a:t>
            </a:r>
            <a:r>
              <a:rPr sz="3200" i="1" spc="-55" dirty="0">
                <a:solidFill>
                  <a:srgbClr val="3B3B3B"/>
                </a:solidFill>
                <a:latin typeface="Calibri"/>
                <a:cs typeface="Calibri"/>
              </a:rPr>
              <a:t>digital-</a:t>
            </a:r>
            <a:r>
              <a:rPr sz="3200" i="1" spc="-10" dirty="0">
                <a:solidFill>
                  <a:srgbClr val="3B3B3B"/>
                </a:solidFill>
                <a:latin typeface="Calibri"/>
                <a:cs typeface="Calibri"/>
              </a:rPr>
              <a:t>ready </a:t>
            </a:r>
            <a:r>
              <a:rPr sz="3200" i="1" spc="-10" dirty="0">
                <a:solidFill>
                  <a:srgbClr val="3D3D3D"/>
                </a:solidFill>
                <a:latin typeface="Calibri"/>
                <a:cs typeface="Calibri"/>
              </a:rPr>
              <a:t>workforce.</a:t>
            </a:r>
            <a:endParaRPr sz="3200" dirty="0">
              <a:latin typeface="Calibri"/>
              <a:cs typeface="Calibri"/>
            </a:endParaRPr>
          </a:p>
          <a:p>
            <a:pPr marL="469265" marR="5080" indent="-457200">
              <a:lnSpc>
                <a:spcPct val="117800"/>
              </a:lnSpc>
              <a:spcBef>
                <a:spcPts val="1390"/>
              </a:spcBef>
              <a:buFont typeface="Arial" panose="020B0604020202020204" pitchFamily="34" charset="0"/>
              <a:buChar char="•"/>
              <a:tabLst>
                <a:tab pos="392430" algn="l"/>
              </a:tabLst>
            </a:pPr>
            <a:r>
              <a:rPr sz="3200" dirty="0">
                <a:solidFill>
                  <a:srgbClr val="CD0064"/>
                </a:solidFill>
                <a:latin typeface="Calibri"/>
                <a:cs typeface="Calibri"/>
              </a:rPr>
              <a:t>	</a:t>
            </a:r>
            <a:r>
              <a:rPr sz="3200" spc="50" dirty="0">
                <a:solidFill>
                  <a:srgbClr val="3F3F3F"/>
                </a:solidFill>
                <a:latin typeface="Calibri"/>
                <a:cs typeface="Calibri"/>
              </a:rPr>
              <a:t>Horizontal</a:t>
            </a:r>
            <a:r>
              <a:rPr sz="3200" spc="125" dirty="0">
                <a:solidFill>
                  <a:srgbClr val="3F3F3F"/>
                </a:solidFill>
                <a:latin typeface="Calibri"/>
                <a:cs typeface="Calibri"/>
              </a:rPr>
              <a:t> </a:t>
            </a:r>
            <a:r>
              <a:rPr sz="3200" spc="55" dirty="0">
                <a:solidFill>
                  <a:srgbClr val="3B3B3B"/>
                </a:solidFill>
                <a:latin typeface="Calibri"/>
                <a:cs typeface="Calibri"/>
              </a:rPr>
              <a:t>Alignment:</a:t>
            </a:r>
            <a:r>
              <a:rPr sz="3200" spc="-60" dirty="0">
                <a:solidFill>
                  <a:srgbClr val="3B3B3B"/>
                </a:solidFill>
                <a:latin typeface="Calibri"/>
                <a:cs typeface="Calibri"/>
              </a:rPr>
              <a:t> </a:t>
            </a:r>
            <a:r>
              <a:rPr sz="3200" spc="-15" dirty="0">
                <a:solidFill>
                  <a:srgbClr val="3D3D3D"/>
                </a:solidFill>
                <a:latin typeface="Calibri"/>
                <a:cs typeface="Calibri"/>
              </a:rPr>
              <a:t>Recruitment,</a:t>
            </a:r>
            <a:r>
              <a:rPr sz="3200" spc="160" dirty="0">
                <a:solidFill>
                  <a:srgbClr val="3D3D3D"/>
                </a:solidFill>
                <a:latin typeface="Calibri"/>
                <a:cs typeface="Calibri"/>
              </a:rPr>
              <a:t> </a:t>
            </a:r>
            <a:r>
              <a:rPr sz="3200" spc="-10" dirty="0">
                <a:solidFill>
                  <a:srgbClr val="3D3D3D"/>
                </a:solidFill>
                <a:latin typeface="Calibri"/>
                <a:cs typeface="Calibri"/>
              </a:rPr>
              <a:t>training,</a:t>
            </a:r>
            <a:r>
              <a:rPr sz="3200" spc="45" dirty="0">
                <a:solidFill>
                  <a:srgbClr val="3D3D3D"/>
                </a:solidFill>
                <a:latin typeface="Calibri"/>
                <a:cs typeface="Calibri"/>
              </a:rPr>
              <a:t> </a:t>
            </a:r>
            <a:r>
              <a:rPr sz="3200" dirty="0">
                <a:solidFill>
                  <a:srgbClr val="424242"/>
                </a:solidFill>
                <a:latin typeface="Calibri"/>
                <a:cs typeface="Calibri"/>
              </a:rPr>
              <a:t>and</a:t>
            </a:r>
            <a:r>
              <a:rPr sz="3200" spc="-85" dirty="0">
                <a:solidFill>
                  <a:srgbClr val="424242"/>
                </a:solidFill>
                <a:latin typeface="Calibri"/>
                <a:cs typeface="Calibri"/>
              </a:rPr>
              <a:t> </a:t>
            </a:r>
            <a:r>
              <a:rPr sz="3200" dirty="0">
                <a:solidFill>
                  <a:srgbClr val="3B3B3B"/>
                </a:solidFill>
                <a:latin typeface="Calibri"/>
                <a:cs typeface="Calibri"/>
              </a:rPr>
              <a:t>rewards</a:t>
            </a:r>
            <a:r>
              <a:rPr sz="3200" spc="114" dirty="0">
                <a:solidFill>
                  <a:srgbClr val="3B3B3B"/>
                </a:solidFill>
                <a:latin typeface="Calibri"/>
                <a:cs typeface="Calibri"/>
              </a:rPr>
              <a:t> </a:t>
            </a:r>
            <a:r>
              <a:rPr sz="3200" spc="-25" dirty="0">
                <a:solidFill>
                  <a:srgbClr val="3D3D3D"/>
                </a:solidFill>
                <a:latin typeface="Calibri"/>
                <a:cs typeface="Calibri"/>
              </a:rPr>
              <a:t>are </a:t>
            </a:r>
            <a:r>
              <a:rPr sz="3200" dirty="0">
                <a:solidFill>
                  <a:srgbClr val="363636"/>
                </a:solidFill>
                <a:latin typeface="Calibri"/>
                <a:cs typeface="Calibri"/>
              </a:rPr>
              <a:t>synced.</a:t>
            </a:r>
            <a:r>
              <a:rPr sz="3200" spc="-15" dirty="0">
                <a:solidFill>
                  <a:srgbClr val="363636"/>
                </a:solidFill>
                <a:latin typeface="Calibri"/>
                <a:cs typeface="Calibri"/>
              </a:rPr>
              <a:t> </a:t>
            </a:r>
            <a:r>
              <a:rPr sz="3200" dirty="0">
                <a:solidFill>
                  <a:srgbClr val="3D3D3D"/>
                </a:solidFill>
                <a:latin typeface="Calibri"/>
                <a:cs typeface="Calibri"/>
              </a:rPr>
              <a:t>Example:</a:t>
            </a:r>
            <a:r>
              <a:rPr sz="3200" spc="105" dirty="0">
                <a:solidFill>
                  <a:srgbClr val="3D3D3D"/>
                </a:solidFill>
                <a:latin typeface="Calibri"/>
                <a:cs typeface="Calibri"/>
              </a:rPr>
              <a:t> </a:t>
            </a:r>
            <a:r>
              <a:rPr sz="3200" dirty="0">
                <a:solidFill>
                  <a:srgbClr val="3D3D3D"/>
                </a:solidFill>
                <a:latin typeface="Calibri"/>
                <a:cs typeface="Calibri"/>
              </a:rPr>
              <a:t>Hiring</a:t>
            </a:r>
            <a:r>
              <a:rPr sz="3200" spc="25" dirty="0">
                <a:solidFill>
                  <a:srgbClr val="3D3D3D"/>
                </a:solidFill>
                <a:latin typeface="Calibri"/>
                <a:cs typeface="Calibri"/>
              </a:rPr>
              <a:t> </a:t>
            </a:r>
            <a:r>
              <a:rPr sz="3200" dirty="0">
                <a:solidFill>
                  <a:srgbClr val="383838"/>
                </a:solidFill>
                <a:latin typeface="Calibri"/>
                <a:cs typeface="Calibri"/>
              </a:rPr>
              <a:t>based</a:t>
            </a:r>
            <a:r>
              <a:rPr sz="3200" spc="35" dirty="0">
                <a:solidFill>
                  <a:srgbClr val="383838"/>
                </a:solidFill>
                <a:latin typeface="Calibri"/>
                <a:cs typeface="Calibri"/>
              </a:rPr>
              <a:t> </a:t>
            </a:r>
            <a:r>
              <a:rPr sz="3200" dirty="0">
                <a:solidFill>
                  <a:srgbClr val="383838"/>
                </a:solidFill>
                <a:latin typeface="Calibri"/>
                <a:cs typeface="Calibri"/>
              </a:rPr>
              <a:t>on</a:t>
            </a:r>
            <a:r>
              <a:rPr sz="3200" spc="-155" dirty="0">
                <a:solidFill>
                  <a:srgbClr val="383838"/>
                </a:solidFill>
                <a:latin typeface="Calibri"/>
                <a:cs typeface="Calibri"/>
              </a:rPr>
              <a:t> </a:t>
            </a:r>
            <a:r>
              <a:rPr sz="3200" spc="-25" dirty="0">
                <a:solidFill>
                  <a:srgbClr val="3D3D3D"/>
                </a:solidFill>
                <a:latin typeface="Calibri"/>
                <a:cs typeface="Calibri"/>
              </a:rPr>
              <a:t>"learnability"</a:t>
            </a:r>
            <a:r>
              <a:rPr sz="3200" spc="-95" dirty="0">
                <a:solidFill>
                  <a:srgbClr val="3D3D3D"/>
                </a:solidFill>
                <a:latin typeface="Calibri"/>
                <a:cs typeface="Calibri"/>
              </a:rPr>
              <a:t> </a:t>
            </a:r>
            <a:r>
              <a:rPr sz="3200" dirty="0">
                <a:solidFill>
                  <a:srgbClr val="3F3F3F"/>
                </a:solidFill>
                <a:latin typeface="Calibri"/>
                <a:cs typeface="Calibri"/>
              </a:rPr>
              <a:t>fits</a:t>
            </a:r>
            <a:r>
              <a:rPr sz="3200" spc="90" dirty="0">
                <a:solidFill>
                  <a:srgbClr val="3F3F3F"/>
                </a:solidFill>
                <a:latin typeface="Calibri"/>
                <a:cs typeface="Calibri"/>
              </a:rPr>
              <a:t> </a:t>
            </a:r>
            <a:r>
              <a:rPr sz="3200" dirty="0">
                <a:solidFill>
                  <a:srgbClr val="3F3F3F"/>
                </a:solidFill>
                <a:latin typeface="Calibri"/>
                <a:cs typeface="Calibri"/>
              </a:rPr>
              <a:t>the</a:t>
            </a:r>
            <a:r>
              <a:rPr sz="3200" spc="-45" dirty="0">
                <a:solidFill>
                  <a:srgbClr val="3F3F3F"/>
                </a:solidFill>
                <a:latin typeface="Calibri"/>
                <a:cs typeface="Calibri"/>
              </a:rPr>
              <a:t> </a:t>
            </a:r>
            <a:r>
              <a:rPr sz="3200" spc="-25" dirty="0">
                <a:solidFill>
                  <a:srgbClr val="363636"/>
                </a:solidFill>
                <a:latin typeface="Calibri"/>
                <a:cs typeface="Calibri"/>
              </a:rPr>
              <a:t>training-</a:t>
            </a:r>
            <a:r>
              <a:rPr sz="3200" spc="-10" dirty="0">
                <a:solidFill>
                  <a:srgbClr val="363636"/>
                </a:solidFill>
                <a:latin typeface="Calibri"/>
                <a:cs typeface="Calibri"/>
              </a:rPr>
              <a:t>heavy culture.</a:t>
            </a:r>
            <a:endParaRPr sz="3200" dirty="0">
              <a:latin typeface="Calibri"/>
              <a:cs typeface="Calibri"/>
            </a:endParaRPr>
          </a:p>
          <a:p>
            <a:pPr marL="469265" marR="146685" indent="-457200">
              <a:lnSpc>
                <a:spcPct val="117800"/>
              </a:lnSpc>
              <a:spcBef>
                <a:spcPts val="1485"/>
              </a:spcBef>
              <a:buFont typeface="Arial" panose="020B0604020202020204" pitchFamily="34" charset="0"/>
              <a:buChar char="•"/>
              <a:tabLst>
                <a:tab pos="384810" algn="l"/>
              </a:tabLst>
            </a:pPr>
            <a:r>
              <a:rPr sz="3200" dirty="0">
                <a:solidFill>
                  <a:srgbClr val="343434"/>
                </a:solidFill>
                <a:latin typeface="Calibri"/>
                <a:cs typeface="Calibri"/>
              </a:rPr>
              <a:t>Agile</a:t>
            </a:r>
            <a:r>
              <a:rPr sz="3200" spc="120" dirty="0">
                <a:solidFill>
                  <a:srgbClr val="343434"/>
                </a:solidFill>
                <a:latin typeface="Calibri"/>
                <a:cs typeface="Calibri"/>
              </a:rPr>
              <a:t> </a:t>
            </a:r>
            <a:r>
              <a:rPr sz="3200" dirty="0">
                <a:solidFill>
                  <a:srgbClr val="3B3B3B"/>
                </a:solidFill>
                <a:latin typeface="Calibri"/>
                <a:cs typeface="Calibri"/>
              </a:rPr>
              <a:t>Adaptation:</a:t>
            </a:r>
            <a:r>
              <a:rPr sz="3200" spc="190" dirty="0">
                <a:solidFill>
                  <a:srgbClr val="3B3B3B"/>
                </a:solidFill>
                <a:latin typeface="Calibri"/>
                <a:cs typeface="Calibri"/>
              </a:rPr>
              <a:t> </a:t>
            </a:r>
            <a:r>
              <a:rPr sz="3200" dirty="0">
                <a:solidFill>
                  <a:srgbClr val="484848"/>
                </a:solidFill>
                <a:latin typeface="Calibri"/>
                <a:cs typeface="Calibri"/>
              </a:rPr>
              <a:t>HR </a:t>
            </a:r>
            <a:r>
              <a:rPr sz="3200" dirty="0">
                <a:solidFill>
                  <a:srgbClr val="383838"/>
                </a:solidFill>
                <a:latin typeface="Calibri"/>
                <a:cs typeface="Calibri"/>
              </a:rPr>
              <a:t>structure</a:t>
            </a:r>
            <a:r>
              <a:rPr sz="3200" spc="165" dirty="0">
                <a:solidFill>
                  <a:srgbClr val="383838"/>
                </a:solidFill>
                <a:latin typeface="Calibri"/>
                <a:cs typeface="Calibri"/>
              </a:rPr>
              <a:t> </a:t>
            </a:r>
            <a:r>
              <a:rPr sz="3200" dirty="0">
                <a:solidFill>
                  <a:srgbClr val="3D3D3D"/>
                </a:solidFill>
                <a:latin typeface="Calibri"/>
                <a:cs typeface="Calibri"/>
              </a:rPr>
              <a:t>mirrors</a:t>
            </a:r>
            <a:r>
              <a:rPr sz="3200" spc="265" dirty="0">
                <a:solidFill>
                  <a:srgbClr val="3D3D3D"/>
                </a:solidFill>
                <a:latin typeface="Calibri"/>
                <a:cs typeface="Calibri"/>
              </a:rPr>
              <a:t> </a:t>
            </a:r>
            <a:r>
              <a:rPr sz="3200" spc="-10" dirty="0">
                <a:solidFill>
                  <a:srgbClr val="3D3D3D"/>
                </a:solidFill>
                <a:latin typeface="Calibri"/>
                <a:cs typeface="Calibri"/>
              </a:rPr>
              <a:t>the</a:t>
            </a:r>
            <a:r>
              <a:rPr sz="3200" spc="5" dirty="0">
                <a:solidFill>
                  <a:srgbClr val="3D3D3D"/>
                </a:solidFill>
                <a:latin typeface="Calibri"/>
                <a:cs typeface="Calibri"/>
              </a:rPr>
              <a:t> </a:t>
            </a:r>
            <a:r>
              <a:rPr sz="3200" dirty="0">
                <a:solidFill>
                  <a:srgbClr val="3A3A3A"/>
                </a:solidFill>
                <a:latin typeface="Calibri"/>
                <a:cs typeface="Calibri"/>
              </a:rPr>
              <a:t>business's</a:t>
            </a:r>
            <a:r>
              <a:rPr sz="3200" spc="365" dirty="0">
                <a:solidFill>
                  <a:srgbClr val="3A3A3A"/>
                </a:solidFill>
                <a:latin typeface="Calibri"/>
                <a:cs typeface="Calibri"/>
              </a:rPr>
              <a:t> </a:t>
            </a:r>
            <a:r>
              <a:rPr sz="3200" dirty="0">
                <a:solidFill>
                  <a:srgbClr val="3F3F3F"/>
                </a:solidFill>
                <a:latin typeface="Calibri"/>
                <a:cs typeface="Calibri"/>
              </a:rPr>
              <a:t>agile</a:t>
            </a:r>
            <a:r>
              <a:rPr sz="3200" spc="80" dirty="0">
                <a:solidFill>
                  <a:srgbClr val="3F3F3F"/>
                </a:solidFill>
                <a:latin typeface="Calibri"/>
                <a:cs typeface="Calibri"/>
              </a:rPr>
              <a:t> </a:t>
            </a:r>
            <a:r>
              <a:rPr sz="3200" spc="-10" dirty="0">
                <a:solidFill>
                  <a:srgbClr val="383838"/>
                </a:solidFill>
                <a:latin typeface="Calibri"/>
                <a:cs typeface="Calibri"/>
              </a:rPr>
              <a:t>teams— </a:t>
            </a:r>
            <a:r>
              <a:rPr sz="3200" dirty="0">
                <a:solidFill>
                  <a:srgbClr val="3D3D3D"/>
                </a:solidFill>
                <a:latin typeface="Calibri"/>
                <a:cs typeface="Calibri"/>
              </a:rPr>
              <a:t>shifting</a:t>
            </a:r>
            <a:r>
              <a:rPr sz="3200" spc="35" dirty="0">
                <a:solidFill>
                  <a:srgbClr val="3D3D3D"/>
                </a:solidFill>
                <a:latin typeface="Calibri"/>
                <a:cs typeface="Calibri"/>
              </a:rPr>
              <a:t> </a:t>
            </a:r>
            <a:r>
              <a:rPr sz="3200" dirty="0">
                <a:solidFill>
                  <a:srgbClr val="3F3F3F"/>
                </a:solidFill>
                <a:latin typeface="Calibri"/>
                <a:cs typeface="Calibri"/>
              </a:rPr>
              <a:t>from</a:t>
            </a:r>
            <a:r>
              <a:rPr sz="3200" spc="-35" dirty="0">
                <a:solidFill>
                  <a:srgbClr val="3F3F3F"/>
                </a:solidFill>
                <a:latin typeface="Calibri"/>
                <a:cs typeface="Calibri"/>
              </a:rPr>
              <a:t> </a:t>
            </a:r>
            <a:r>
              <a:rPr sz="3200" dirty="0">
                <a:solidFill>
                  <a:srgbClr val="363636"/>
                </a:solidFill>
                <a:latin typeface="Calibri"/>
                <a:cs typeface="Calibri"/>
              </a:rPr>
              <a:t>rigid</a:t>
            </a:r>
            <a:r>
              <a:rPr sz="3200" spc="-60" dirty="0">
                <a:solidFill>
                  <a:srgbClr val="363636"/>
                </a:solidFill>
                <a:latin typeface="Calibri"/>
                <a:cs typeface="Calibri"/>
              </a:rPr>
              <a:t> </a:t>
            </a:r>
            <a:r>
              <a:rPr sz="3200" dirty="0">
                <a:solidFill>
                  <a:srgbClr val="3D3D3D"/>
                </a:solidFill>
                <a:latin typeface="Calibri"/>
                <a:cs typeface="Calibri"/>
              </a:rPr>
              <a:t>hierarchies</a:t>
            </a:r>
            <a:r>
              <a:rPr sz="3200" spc="130" dirty="0">
                <a:solidFill>
                  <a:srgbClr val="3D3D3D"/>
                </a:solidFill>
                <a:latin typeface="Calibri"/>
                <a:cs typeface="Calibri"/>
              </a:rPr>
              <a:t> </a:t>
            </a:r>
            <a:r>
              <a:rPr sz="3200" dirty="0">
                <a:solidFill>
                  <a:srgbClr val="363636"/>
                </a:solidFill>
                <a:latin typeface="Calibri"/>
                <a:cs typeface="Calibri"/>
              </a:rPr>
              <a:t>to</a:t>
            </a:r>
            <a:r>
              <a:rPr sz="3200" spc="-105" dirty="0">
                <a:solidFill>
                  <a:srgbClr val="363636"/>
                </a:solidFill>
                <a:latin typeface="Calibri"/>
                <a:cs typeface="Calibri"/>
              </a:rPr>
              <a:t> </a:t>
            </a:r>
            <a:r>
              <a:rPr sz="3200" spc="-10" dirty="0">
                <a:solidFill>
                  <a:srgbClr val="3A3A3A"/>
                </a:solidFill>
                <a:latin typeface="Calibri"/>
                <a:cs typeface="Calibri"/>
              </a:rPr>
              <a:t>flexible,</a:t>
            </a:r>
            <a:r>
              <a:rPr sz="3200" spc="-20" dirty="0">
                <a:solidFill>
                  <a:srgbClr val="3A3A3A"/>
                </a:solidFill>
                <a:latin typeface="Calibri"/>
                <a:cs typeface="Calibri"/>
              </a:rPr>
              <a:t> </a:t>
            </a:r>
            <a:r>
              <a:rPr sz="3200" spc="-35" dirty="0">
                <a:solidFill>
                  <a:srgbClr val="3B3B3B"/>
                </a:solidFill>
                <a:latin typeface="Calibri"/>
                <a:cs typeface="Calibri"/>
              </a:rPr>
              <a:t>project-</a:t>
            </a:r>
            <a:r>
              <a:rPr sz="3200" dirty="0">
                <a:solidFill>
                  <a:srgbClr val="3B3B3B"/>
                </a:solidFill>
                <a:latin typeface="Calibri"/>
                <a:cs typeface="Calibri"/>
              </a:rPr>
              <a:t>based</a:t>
            </a:r>
            <a:r>
              <a:rPr sz="3200" spc="145" dirty="0">
                <a:solidFill>
                  <a:srgbClr val="3B3B3B"/>
                </a:solidFill>
                <a:latin typeface="Calibri"/>
                <a:cs typeface="Calibri"/>
              </a:rPr>
              <a:t> </a:t>
            </a:r>
            <a:r>
              <a:rPr sz="3200" spc="-25" dirty="0">
                <a:solidFill>
                  <a:srgbClr val="333333"/>
                </a:solidFill>
                <a:latin typeface="Calibri"/>
                <a:cs typeface="Calibri"/>
              </a:rPr>
              <a:t>talent</a:t>
            </a:r>
            <a:r>
              <a:rPr sz="3200" spc="-70" dirty="0">
                <a:solidFill>
                  <a:srgbClr val="333333"/>
                </a:solidFill>
                <a:latin typeface="Calibri"/>
                <a:cs typeface="Calibri"/>
              </a:rPr>
              <a:t> </a:t>
            </a:r>
            <a:r>
              <a:rPr sz="3200" spc="-10" dirty="0">
                <a:solidFill>
                  <a:srgbClr val="3F3F3F"/>
                </a:solidFill>
                <a:latin typeface="Calibri"/>
                <a:cs typeface="Calibri"/>
              </a:rPr>
              <a:t>pools.</a:t>
            </a:r>
            <a:endParaRPr sz="3200" dirty="0">
              <a:latin typeface="Calibri"/>
              <a:cs typeface="Calibri"/>
            </a:endParaRPr>
          </a:p>
          <a:p>
            <a:pPr marL="469265" marR="443230" indent="-457200">
              <a:lnSpc>
                <a:spcPct val="117800"/>
              </a:lnSpc>
              <a:spcBef>
                <a:spcPts val="1485"/>
              </a:spcBef>
              <a:buFont typeface="Arial" panose="020B0604020202020204" pitchFamily="34" charset="0"/>
              <a:buChar char="•"/>
              <a:tabLst>
                <a:tab pos="390525" algn="l"/>
              </a:tabLst>
            </a:pPr>
            <a:r>
              <a:rPr sz="3200" dirty="0">
                <a:solidFill>
                  <a:srgbClr val="3B3B3B"/>
                </a:solidFill>
                <a:latin typeface="Calibri"/>
                <a:cs typeface="Calibri"/>
              </a:rPr>
              <a:t>Global</a:t>
            </a:r>
            <a:r>
              <a:rPr sz="3200" spc="130" dirty="0">
                <a:solidFill>
                  <a:srgbClr val="3B3B3B"/>
                </a:solidFill>
                <a:latin typeface="Calibri"/>
                <a:cs typeface="Calibri"/>
              </a:rPr>
              <a:t> </a:t>
            </a:r>
            <a:r>
              <a:rPr sz="3200" dirty="0">
                <a:solidFill>
                  <a:srgbClr val="3F3F3F"/>
                </a:solidFill>
                <a:latin typeface="Calibri"/>
                <a:cs typeface="Calibri"/>
              </a:rPr>
              <a:t>Mobility:</a:t>
            </a:r>
            <a:r>
              <a:rPr sz="3200" spc="35" dirty="0">
                <a:solidFill>
                  <a:srgbClr val="3F3F3F"/>
                </a:solidFill>
                <a:latin typeface="Calibri"/>
                <a:cs typeface="Calibri"/>
              </a:rPr>
              <a:t> </a:t>
            </a:r>
            <a:r>
              <a:rPr sz="3200" spc="-20" dirty="0">
                <a:solidFill>
                  <a:srgbClr val="414141"/>
                </a:solidFill>
                <a:latin typeface="Calibri"/>
                <a:cs typeface="Calibri"/>
              </a:rPr>
              <a:t>Moving</a:t>
            </a:r>
            <a:r>
              <a:rPr sz="3200" spc="160" dirty="0">
                <a:solidFill>
                  <a:srgbClr val="414141"/>
                </a:solidFill>
                <a:latin typeface="Calibri"/>
                <a:cs typeface="Calibri"/>
              </a:rPr>
              <a:t> </a:t>
            </a:r>
            <a:r>
              <a:rPr sz="3200" spc="-20" dirty="0">
                <a:solidFill>
                  <a:srgbClr val="3D3D3D"/>
                </a:solidFill>
                <a:latin typeface="Calibri"/>
                <a:cs typeface="Calibri"/>
              </a:rPr>
              <a:t>talent</a:t>
            </a:r>
            <a:r>
              <a:rPr sz="3200" spc="75" dirty="0">
                <a:solidFill>
                  <a:srgbClr val="3D3D3D"/>
                </a:solidFill>
                <a:latin typeface="Calibri"/>
                <a:cs typeface="Calibri"/>
              </a:rPr>
              <a:t> </a:t>
            </a:r>
            <a:r>
              <a:rPr sz="3200" dirty="0">
                <a:solidFill>
                  <a:srgbClr val="3D3D3D"/>
                </a:solidFill>
                <a:latin typeface="Calibri"/>
                <a:cs typeface="Calibri"/>
              </a:rPr>
              <a:t>seamlessly</a:t>
            </a:r>
            <a:r>
              <a:rPr sz="3200" spc="120" dirty="0">
                <a:solidFill>
                  <a:srgbClr val="3D3D3D"/>
                </a:solidFill>
                <a:latin typeface="Calibri"/>
                <a:cs typeface="Calibri"/>
              </a:rPr>
              <a:t> </a:t>
            </a:r>
            <a:r>
              <a:rPr sz="3200" dirty="0">
                <a:solidFill>
                  <a:srgbClr val="383838"/>
                </a:solidFill>
                <a:latin typeface="Calibri"/>
                <a:cs typeface="Calibri"/>
              </a:rPr>
              <a:t>across</a:t>
            </a:r>
            <a:r>
              <a:rPr sz="3200" spc="175" dirty="0">
                <a:solidFill>
                  <a:srgbClr val="383838"/>
                </a:solidFill>
                <a:latin typeface="Calibri"/>
                <a:cs typeface="Calibri"/>
              </a:rPr>
              <a:t> </a:t>
            </a:r>
            <a:r>
              <a:rPr sz="3200" dirty="0">
                <a:solidFill>
                  <a:srgbClr val="3F3F3F"/>
                </a:solidFill>
                <a:latin typeface="Calibri"/>
                <a:cs typeface="Calibri"/>
              </a:rPr>
              <a:t>borders</a:t>
            </a:r>
            <a:r>
              <a:rPr sz="3200" spc="260" dirty="0">
                <a:solidFill>
                  <a:srgbClr val="3F3F3F"/>
                </a:solidFill>
                <a:latin typeface="Calibri"/>
                <a:cs typeface="Calibri"/>
              </a:rPr>
              <a:t> </a:t>
            </a:r>
            <a:r>
              <a:rPr sz="3200" dirty="0">
                <a:solidFill>
                  <a:srgbClr val="383838"/>
                </a:solidFill>
                <a:latin typeface="Calibri"/>
                <a:cs typeface="Calibri"/>
              </a:rPr>
              <a:t>to</a:t>
            </a:r>
            <a:r>
              <a:rPr sz="3200" spc="15" dirty="0">
                <a:solidFill>
                  <a:srgbClr val="383838"/>
                </a:solidFill>
                <a:latin typeface="Calibri"/>
                <a:cs typeface="Calibri"/>
              </a:rPr>
              <a:t> </a:t>
            </a:r>
            <a:r>
              <a:rPr sz="3200" spc="-20" dirty="0">
                <a:solidFill>
                  <a:srgbClr val="383838"/>
                </a:solidFill>
                <a:latin typeface="Calibri"/>
                <a:cs typeface="Calibri"/>
              </a:rPr>
              <a:t>meet </a:t>
            </a:r>
            <a:r>
              <a:rPr sz="3200" dirty="0">
                <a:solidFill>
                  <a:srgbClr val="3A3A3A"/>
                </a:solidFill>
                <a:latin typeface="Calibri"/>
                <a:cs typeface="Calibri"/>
              </a:rPr>
              <a:t>client</a:t>
            </a:r>
            <a:r>
              <a:rPr sz="3200" spc="-90" dirty="0">
                <a:solidFill>
                  <a:srgbClr val="3A3A3A"/>
                </a:solidFill>
                <a:latin typeface="Calibri"/>
                <a:cs typeface="Calibri"/>
              </a:rPr>
              <a:t> </a:t>
            </a:r>
            <a:r>
              <a:rPr sz="3200" dirty="0">
                <a:solidFill>
                  <a:srgbClr val="3A3A3A"/>
                </a:solidFill>
                <a:latin typeface="Calibri"/>
                <a:cs typeface="Calibri"/>
              </a:rPr>
              <a:t>needs,</a:t>
            </a:r>
            <a:r>
              <a:rPr sz="3200" spc="10" dirty="0">
                <a:solidFill>
                  <a:srgbClr val="3A3A3A"/>
                </a:solidFill>
                <a:latin typeface="Calibri"/>
                <a:cs typeface="Calibri"/>
              </a:rPr>
              <a:t> </a:t>
            </a:r>
            <a:r>
              <a:rPr sz="3200" dirty="0">
                <a:solidFill>
                  <a:srgbClr val="383838"/>
                </a:solidFill>
                <a:latin typeface="Calibri"/>
                <a:cs typeface="Calibri"/>
              </a:rPr>
              <a:t>supported</a:t>
            </a:r>
            <a:r>
              <a:rPr sz="3200" spc="50" dirty="0">
                <a:solidFill>
                  <a:srgbClr val="383838"/>
                </a:solidFill>
                <a:latin typeface="Calibri"/>
                <a:cs typeface="Calibri"/>
              </a:rPr>
              <a:t> </a:t>
            </a:r>
            <a:r>
              <a:rPr sz="3200" dirty="0">
                <a:solidFill>
                  <a:srgbClr val="444444"/>
                </a:solidFill>
                <a:latin typeface="Calibri"/>
                <a:cs typeface="Calibri"/>
              </a:rPr>
              <a:t>by</a:t>
            </a:r>
            <a:r>
              <a:rPr sz="3200" spc="-110" dirty="0">
                <a:solidFill>
                  <a:srgbClr val="444444"/>
                </a:solidFill>
                <a:latin typeface="Calibri"/>
                <a:cs typeface="Calibri"/>
              </a:rPr>
              <a:t> </a:t>
            </a:r>
            <a:r>
              <a:rPr sz="3200" dirty="0">
                <a:solidFill>
                  <a:srgbClr val="424242"/>
                </a:solidFill>
                <a:latin typeface="Calibri"/>
                <a:cs typeface="Calibri"/>
              </a:rPr>
              <a:t>uniform</a:t>
            </a:r>
            <a:r>
              <a:rPr sz="3200" spc="80" dirty="0">
                <a:solidFill>
                  <a:srgbClr val="424242"/>
                </a:solidFill>
                <a:latin typeface="Calibri"/>
                <a:cs typeface="Calibri"/>
              </a:rPr>
              <a:t> </a:t>
            </a:r>
            <a:r>
              <a:rPr sz="3200" dirty="0">
                <a:solidFill>
                  <a:srgbClr val="3D3D3D"/>
                </a:solidFill>
                <a:latin typeface="Calibri"/>
                <a:cs typeface="Calibri"/>
              </a:rPr>
              <a:t>yet</a:t>
            </a:r>
            <a:r>
              <a:rPr sz="3200" spc="-114" dirty="0">
                <a:solidFill>
                  <a:srgbClr val="3D3D3D"/>
                </a:solidFill>
                <a:latin typeface="Calibri"/>
                <a:cs typeface="Calibri"/>
              </a:rPr>
              <a:t> </a:t>
            </a:r>
            <a:r>
              <a:rPr sz="3200" dirty="0">
                <a:solidFill>
                  <a:srgbClr val="363636"/>
                </a:solidFill>
                <a:latin typeface="Calibri"/>
                <a:cs typeface="Calibri"/>
              </a:rPr>
              <a:t>compliant</a:t>
            </a:r>
            <a:r>
              <a:rPr sz="3200" spc="-25" dirty="0">
                <a:solidFill>
                  <a:srgbClr val="363636"/>
                </a:solidFill>
                <a:latin typeface="Calibri"/>
                <a:cs typeface="Calibri"/>
              </a:rPr>
              <a:t> </a:t>
            </a:r>
            <a:r>
              <a:rPr sz="3200" dirty="0">
                <a:solidFill>
                  <a:srgbClr val="363636"/>
                </a:solidFill>
                <a:latin typeface="Calibri"/>
                <a:cs typeface="Calibri"/>
              </a:rPr>
              <a:t>global</a:t>
            </a:r>
            <a:r>
              <a:rPr sz="3200" spc="-25" dirty="0">
                <a:solidFill>
                  <a:srgbClr val="363636"/>
                </a:solidFill>
                <a:latin typeface="Calibri"/>
                <a:cs typeface="Calibri"/>
              </a:rPr>
              <a:t> </a:t>
            </a:r>
            <a:r>
              <a:rPr sz="3200" spc="-10" dirty="0">
                <a:solidFill>
                  <a:srgbClr val="383838"/>
                </a:solidFill>
                <a:latin typeface="Calibri"/>
                <a:cs typeface="Calibri"/>
              </a:rPr>
              <a:t>policies.</a:t>
            </a:r>
            <a:endParaRPr sz="32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476030" y="3926582"/>
            <a:ext cx="5834900" cy="172769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871701" y="3895169"/>
            <a:ext cx="5772150" cy="102235"/>
            <a:chOff x="871701" y="3895169"/>
            <a:chExt cx="5772150" cy="102235"/>
          </a:xfrm>
        </p:grpSpPr>
        <p:sp>
          <p:nvSpPr>
            <p:cNvPr id="4" name="object 4"/>
            <p:cNvSpPr/>
            <p:nvPr/>
          </p:nvSpPr>
          <p:spPr>
            <a:xfrm>
              <a:off x="871701" y="3985480"/>
              <a:ext cx="5772150" cy="0"/>
            </a:xfrm>
            <a:custGeom>
              <a:avLst/>
              <a:gdLst/>
              <a:ahLst/>
              <a:cxnLst/>
              <a:rect l="l" t="t" r="r" b="b"/>
              <a:pathLst>
                <a:path w="5772150">
                  <a:moveTo>
                    <a:pt x="0" y="0"/>
                  </a:moveTo>
                  <a:lnTo>
                    <a:pt x="5772075" y="0"/>
                  </a:lnTo>
                </a:path>
              </a:pathLst>
            </a:custGeom>
            <a:ln w="23559">
              <a:solidFill>
                <a:srgbClr val="036497"/>
              </a:solidFill>
            </a:ln>
          </p:spPr>
          <p:txBody>
            <a:bodyPr wrap="square" lIns="0" tIns="0" rIns="0" bIns="0" rtlCol="0"/>
            <a:lstStyle/>
            <a:p>
              <a:endParaRPr>
                <a:highlight>
                  <a:srgbClr val="00FF00"/>
                </a:highlight>
              </a:endParaRPr>
            </a:p>
          </p:txBody>
        </p:sp>
        <p:sp>
          <p:nvSpPr>
            <p:cNvPr id="5" name="object 5"/>
            <p:cNvSpPr/>
            <p:nvPr/>
          </p:nvSpPr>
          <p:spPr>
            <a:xfrm>
              <a:off x="895260" y="3946214"/>
              <a:ext cx="5694045" cy="0"/>
            </a:xfrm>
            <a:custGeom>
              <a:avLst/>
              <a:gdLst/>
              <a:ahLst/>
              <a:cxnLst/>
              <a:rect l="l" t="t" r="r" b="b"/>
              <a:pathLst>
                <a:path w="5694045">
                  <a:moveTo>
                    <a:pt x="0" y="0"/>
                  </a:moveTo>
                  <a:lnTo>
                    <a:pt x="5693544" y="0"/>
                  </a:lnTo>
                </a:path>
              </a:pathLst>
            </a:custGeom>
            <a:ln w="23559">
              <a:solidFill>
                <a:srgbClr val="036497"/>
              </a:solidFill>
            </a:ln>
          </p:spPr>
          <p:txBody>
            <a:bodyPr wrap="square" lIns="0" tIns="0" rIns="0" bIns="0" rtlCol="0"/>
            <a:lstStyle/>
            <a:p>
              <a:endParaRPr>
                <a:highlight>
                  <a:srgbClr val="00FF00"/>
                </a:highlight>
              </a:endParaRPr>
            </a:p>
          </p:txBody>
        </p:sp>
        <p:sp>
          <p:nvSpPr>
            <p:cNvPr id="6" name="object 6"/>
            <p:cNvSpPr/>
            <p:nvPr/>
          </p:nvSpPr>
          <p:spPr>
            <a:xfrm>
              <a:off x="934526" y="3906948"/>
              <a:ext cx="5631180" cy="0"/>
            </a:xfrm>
            <a:custGeom>
              <a:avLst/>
              <a:gdLst/>
              <a:ahLst/>
              <a:cxnLst/>
              <a:rect l="l" t="t" r="r" b="b"/>
              <a:pathLst>
                <a:path w="5631180">
                  <a:moveTo>
                    <a:pt x="0" y="0"/>
                  </a:moveTo>
                  <a:lnTo>
                    <a:pt x="5630718" y="0"/>
                  </a:lnTo>
                </a:path>
              </a:pathLst>
            </a:custGeom>
            <a:ln w="23559">
              <a:solidFill>
                <a:srgbClr val="036497"/>
              </a:solidFill>
            </a:ln>
          </p:spPr>
          <p:txBody>
            <a:bodyPr wrap="square" lIns="0" tIns="0" rIns="0" bIns="0" rtlCol="0"/>
            <a:lstStyle/>
            <a:p>
              <a:endParaRPr>
                <a:highlight>
                  <a:srgbClr val="00FF00"/>
                </a:highlight>
              </a:endParaRPr>
            </a:p>
          </p:txBody>
        </p:sp>
      </p:grpSp>
      <p:grpSp>
        <p:nvGrpSpPr>
          <p:cNvPr id="7" name="object 7"/>
          <p:cNvGrpSpPr/>
          <p:nvPr/>
        </p:nvGrpSpPr>
        <p:grpSpPr>
          <a:xfrm>
            <a:off x="7201351" y="3910875"/>
            <a:ext cx="5788025" cy="86995"/>
            <a:chOff x="7201351" y="3910875"/>
            <a:chExt cx="5788025" cy="86995"/>
          </a:xfrm>
        </p:grpSpPr>
        <p:sp>
          <p:nvSpPr>
            <p:cNvPr id="8" name="object 8"/>
            <p:cNvSpPr/>
            <p:nvPr/>
          </p:nvSpPr>
          <p:spPr>
            <a:xfrm>
              <a:off x="7201351" y="3985480"/>
              <a:ext cx="5788025" cy="0"/>
            </a:xfrm>
            <a:custGeom>
              <a:avLst/>
              <a:gdLst/>
              <a:ahLst/>
              <a:cxnLst/>
              <a:rect l="l" t="t" r="r" b="b"/>
              <a:pathLst>
                <a:path w="5788025">
                  <a:moveTo>
                    <a:pt x="0" y="0"/>
                  </a:moveTo>
                  <a:lnTo>
                    <a:pt x="5787782" y="0"/>
                  </a:lnTo>
                </a:path>
              </a:pathLst>
            </a:custGeom>
            <a:ln w="23559">
              <a:solidFill>
                <a:srgbClr val="03649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7232763" y="3922655"/>
              <a:ext cx="5701665" cy="0"/>
            </a:xfrm>
            <a:custGeom>
              <a:avLst/>
              <a:gdLst/>
              <a:ahLst/>
              <a:cxnLst/>
              <a:rect l="l" t="t" r="r" b="b"/>
              <a:pathLst>
                <a:path w="5701665">
                  <a:moveTo>
                    <a:pt x="0" y="0"/>
                  </a:moveTo>
                  <a:lnTo>
                    <a:pt x="5701397" y="0"/>
                  </a:lnTo>
                </a:path>
              </a:pathLst>
            </a:custGeom>
            <a:ln w="23559">
              <a:solidFill>
                <a:srgbClr val="03649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0" name="object 10"/>
          <p:cNvSpPr txBox="1">
            <a:spLocks noGrp="1"/>
          </p:cNvSpPr>
          <p:nvPr>
            <p:ph type="title"/>
          </p:nvPr>
        </p:nvSpPr>
        <p:spPr>
          <a:xfrm>
            <a:off x="1116896" y="1005276"/>
            <a:ext cx="14175547" cy="963084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4604">
              <a:lnSpc>
                <a:spcPct val="100000"/>
              </a:lnSpc>
              <a:spcBef>
                <a:spcPts val="130"/>
              </a:spcBef>
            </a:pPr>
            <a:r>
              <a:rPr sz="6150" spc="295" dirty="0">
                <a:latin typeface="Calibri"/>
                <a:cs typeface="Calibri"/>
              </a:rPr>
              <a:t>Key</a:t>
            </a:r>
            <a:r>
              <a:rPr sz="6150" dirty="0">
                <a:latin typeface="Calibri"/>
                <a:cs typeface="Calibri"/>
              </a:rPr>
              <a:t> </a:t>
            </a:r>
            <a:r>
              <a:rPr sz="6150" spc="350" dirty="0">
                <a:latin typeface="Calibri"/>
                <a:cs typeface="Calibri"/>
              </a:rPr>
              <a:t>HR</a:t>
            </a:r>
            <a:r>
              <a:rPr sz="6150" spc="195" dirty="0">
                <a:latin typeface="Calibri"/>
                <a:cs typeface="Calibri"/>
              </a:rPr>
              <a:t> </a:t>
            </a:r>
            <a:r>
              <a:rPr sz="6150" spc="225" dirty="0">
                <a:latin typeface="Calibri"/>
                <a:cs typeface="Calibri"/>
              </a:rPr>
              <a:t>Challenges</a:t>
            </a:r>
            <a:endParaRPr sz="6150" dirty="0">
              <a:latin typeface="Calibri"/>
              <a:cs typeface="Calibri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1234493" y="5256772"/>
            <a:ext cx="4836795" cy="3113405"/>
          </a:xfrm>
          <a:prstGeom prst="rect">
            <a:avLst/>
          </a:prstGeom>
        </p:spPr>
        <p:txBody>
          <a:bodyPr vert="horz" wrap="square" lIns="0" tIns="66040" rIns="0" bIns="0" rtlCol="0">
            <a:spAutoFit/>
          </a:bodyPr>
          <a:lstStyle/>
          <a:p>
            <a:pPr marL="20320" marR="1314450" indent="3175">
              <a:lnSpc>
                <a:spcPts val="3340"/>
              </a:lnSpc>
              <a:spcBef>
                <a:spcPts val="520"/>
              </a:spcBef>
            </a:pPr>
            <a:r>
              <a:rPr sz="3100" spc="190" dirty="0">
                <a:solidFill>
                  <a:srgbClr val="0066A5"/>
                </a:solidFill>
                <a:latin typeface="Calibri"/>
                <a:cs typeface="Calibri"/>
              </a:rPr>
              <a:t>Standardization</a:t>
            </a:r>
            <a:r>
              <a:rPr sz="3100" spc="-25" dirty="0">
                <a:solidFill>
                  <a:srgbClr val="0066A5"/>
                </a:solidFill>
                <a:latin typeface="Calibri"/>
                <a:cs typeface="Calibri"/>
              </a:rPr>
              <a:t> </a:t>
            </a:r>
            <a:r>
              <a:rPr sz="3100" spc="140" dirty="0">
                <a:solidFill>
                  <a:srgbClr val="0366A7"/>
                </a:solidFill>
                <a:latin typeface="Calibri"/>
                <a:cs typeface="Calibri"/>
              </a:rPr>
              <a:t>vs. </a:t>
            </a:r>
            <a:r>
              <a:rPr sz="3100" spc="170" dirty="0">
                <a:solidFill>
                  <a:srgbClr val="0E6BB8"/>
                </a:solidFill>
                <a:latin typeface="Calibri"/>
                <a:cs typeface="Calibri"/>
              </a:rPr>
              <a:t>Localization</a:t>
            </a:r>
            <a:endParaRPr sz="3100">
              <a:latin typeface="Calibri"/>
              <a:cs typeface="Calibri"/>
            </a:endParaRPr>
          </a:p>
          <a:p>
            <a:pPr marL="12700" marR="5080" indent="10160">
              <a:lnSpc>
                <a:spcPct val="117800"/>
              </a:lnSpc>
              <a:spcBef>
                <a:spcPts val="1375"/>
              </a:spcBef>
            </a:pPr>
            <a:r>
              <a:rPr sz="2800" dirty="0">
                <a:solidFill>
                  <a:srgbClr val="343434"/>
                </a:solidFill>
                <a:latin typeface="Calibri"/>
                <a:cs typeface="Calibri"/>
              </a:rPr>
              <a:t>Balancing</a:t>
            </a:r>
            <a:r>
              <a:rPr sz="2800" spc="155" dirty="0">
                <a:solidFill>
                  <a:srgbClr val="343434"/>
                </a:solidFill>
                <a:latin typeface="Calibri"/>
                <a:cs typeface="Calibri"/>
              </a:rPr>
              <a:t> </a:t>
            </a:r>
            <a:r>
              <a:rPr sz="2800" spc="-25" dirty="0">
                <a:solidFill>
                  <a:srgbClr val="3D3D3D"/>
                </a:solidFill>
                <a:latin typeface="Calibri"/>
                <a:cs typeface="Calibri"/>
              </a:rPr>
              <a:t>the</a:t>
            </a:r>
            <a:r>
              <a:rPr sz="2800" spc="-95" dirty="0">
                <a:solidFill>
                  <a:srgbClr val="3D3D3D"/>
                </a:solidFill>
                <a:latin typeface="Calibri"/>
                <a:cs typeface="Calibri"/>
              </a:rPr>
              <a:t> </a:t>
            </a:r>
            <a:r>
              <a:rPr sz="2800" dirty="0">
                <a:solidFill>
                  <a:srgbClr val="3D3D3D"/>
                </a:solidFill>
                <a:latin typeface="Calibri"/>
                <a:cs typeface="Calibri"/>
              </a:rPr>
              <a:t>"One</a:t>
            </a:r>
            <a:r>
              <a:rPr sz="2800" spc="-25" dirty="0">
                <a:solidFill>
                  <a:srgbClr val="3D3D3D"/>
                </a:solidFill>
                <a:latin typeface="Calibri"/>
                <a:cs typeface="Calibri"/>
              </a:rPr>
              <a:t> </a:t>
            </a:r>
            <a:r>
              <a:rPr sz="2800" dirty="0">
                <a:solidFill>
                  <a:srgbClr val="383838"/>
                </a:solidFill>
                <a:latin typeface="Calibri"/>
                <a:cs typeface="Calibri"/>
              </a:rPr>
              <a:t>TCS"</a:t>
            </a:r>
            <a:r>
              <a:rPr sz="2800" spc="-15" dirty="0">
                <a:solidFill>
                  <a:srgbClr val="383838"/>
                </a:solidFill>
                <a:latin typeface="Calibri"/>
                <a:cs typeface="Calibri"/>
              </a:rPr>
              <a:t> </a:t>
            </a:r>
            <a:r>
              <a:rPr sz="2800" spc="-10" dirty="0">
                <a:solidFill>
                  <a:srgbClr val="3D3D3D"/>
                </a:solidFill>
                <a:latin typeface="Calibri"/>
                <a:cs typeface="Calibri"/>
              </a:rPr>
              <a:t>culture </a:t>
            </a:r>
            <a:r>
              <a:rPr sz="2800" dirty="0">
                <a:solidFill>
                  <a:srgbClr val="3D3D3D"/>
                </a:solidFill>
                <a:latin typeface="Calibri"/>
                <a:cs typeface="Calibri"/>
              </a:rPr>
              <a:t>with</a:t>
            </a:r>
            <a:r>
              <a:rPr sz="2800" spc="-75" dirty="0">
                <a:solidFill>
                  <a:srgbClr val="3D3D3D"/>
                </a:solidFill>
                <a:latin typeface="Calibri"/>
                <a:cs typeface="Calibri"/>
              </a:rPr>
              <a:t> </a:t>
            </a:r>
            <a:r>
              <a:rPr sz="2800" dirty="0">
                <a:solidFill>
                  <a:srgbClr val="3D3D3D"/>
                </a:solidFill>
                <a:latin typeface="Calibri"/>
                <a:cs typeface="Calibri"/>
              </a:rPr>
              <a:t>the</a:t>
            </a:r>
            <a:r>
              <a:rPr sz="2800" spc="-114" dirty="0">
                <a:solidFill>
                  <a:srgbClr val="3D3D3D"/>
                </a:solidFill>
                <a:latin typeface="Calibri"/>
                <a:cs typeface="Calibri"/>
              </a:rPr>
              <a:t> </a:t>
            </a:r>
            <a:r>
              <a:rPr sz="2800" dirty="0">
                <a:solidFill>
                  <a:srgbClr val="343434"/>
                </a:solidFill>
                <a:latin typeface="Calibri"/>
                <a:cs typeface="Calibri"/>
              </a:rPr>
              <a:t>unique</a:t>
            </a:r>
            <a:r>
              <a:rPr sz="2800" spc="-45" dirty="0">
                <a:solidFill>
                  <a:srgbClr val="343434"/>
                </a:solidFill>
                <a:latin typeface="Calibri"/>
                <a:cs typeface="Calibri"/>
              </a:rPr>
              <a:t> </a:t>
            </a:r>
            <a:r>
              <a:rPr sz="2800" dirty="0">
                <a:solidFill>
                  <a:srgbClr val="3D3D3D"/>
                </a:solidFill>
                <a:latin typeface="Calibri"/>
                <a:cs typeface="Calibri"/>
              </a:rPr>
              <a:t>legal</a:t>
            </a:r>
            <a:r>
              <a:rPr sz="2800" spc="-5" dirty="0">
                <a:solidFill>
                  <a:srgbClr val="3D3D3D"/>
                </a:solidFill>
                <a:latin typeface="Calibri"/>
                <a:cs typeface="Calibri"/>
              </a:rPr>
              <a:t> </a:t>
            </a:r>
            <a:r>
              <a:rPr sz="2800" dirty="0">
                <a:solidFill>
                  <a:srgbClr val="343434"/>
                </a:solidFill>
                <a:latin typeface="Calibri"/>
                <a:cs typeface="Calibri"/>
              </a:rPr>
              <a:t>and</a:t>
            </a:r>
            <a:r>
              <a:rPr sz="2800" spc="-60" dirty="0">
                <a:solidFill>
                  <a:srgbClr val="343434"/>
                </a:solidFill>
                <a:latin typeface="Calibri"/>
                <a:cs typeface="Calibri"/>
              </a:rPr>
              <a:t> </a:t>
            </a:r>
            <a:r>
              <a:rPr sz="2800" spc="-20" dirty="0">
                <a:solidFill>
                  <a:srgbClr val="3D3D3D"/>
                </a:solidFill>
                <a:latin typeface="Calibri"/>
                <a:cs typeface="Calibri"/>
              </a:rPr>
              <a:t>cultural </a:t>
            </a:r>
            <a:r>
              <a:rPr sz="2800" dirty="0">
                <a:solidFill>
                  <a:srgbClr val="343434"/>
                </a:solidFill>
                <a:latin typeface="Calibri"/>
                <a:cs typeface="Calibri"/>
              </a:rPr>
              <a:t>needs</a:t>
            </a:r>
            <a:r>
              <a:rPr sz="2800" spc="70" dirty="0">
                <a:solidFill>
                  <a:srgbClr val="343434"/>
                </a:solidFill>
                <a:latin typeface="Calibri"/>
                <a:cs typeface="Calibri"/>
              </a:rPr>
              <a:t> </a:t>
            </a:r>
            <a:r>
              <a:rPr sz="2800" dirty="0">
                <a:solidFill>
                  <a:srgbClr val="363636"/>
                </a:solidFill>
                <a:latin typeface="Calibri"/>
                <a:cs typeface="Calibri"/>
              </a:rPr>
              <a:t>of</a:t>
            </a:r>
            <a:r>
              <a:rPr sz="2800" spc="-80" dirty="0">
                <a:solidFill>
                  <a:srgbClr val="363636"/>
                </a:solidFill>
                <a:latin typeface="Calibri"/>
                <a:cs typeface="Calibri"/>
              </a:rPr>
              <a:t> </a:t>
            </a:r>
            <a:r>
              <a:rPr sz="2800" dirty="0">
                <a:solidFill>
                  <a:srgbClr val="383838"/>
                </a:solidFill>
                <a:latin typeface="Calibri"/>
                <a:cs typeface="Calibri"/>
              </a:rPr>
              <a:t>employees</a:t>
            </a:r>
            <a:r>
              <a:rPr sz="2800" spc="229" dirty="0">
                <a:solidFill>
                  <a:srgbClr val="383838"/>
                </a:solidFill>
                <a:latin typeface="Calibri"/>
                <a:cs typeface="Calibri"/>
              </a:rPr>
              <a:t> </a:t>
            </a:r>
            <a:r>
              <a:rPr sz="2800" dirty="0">
                <a:solidFill>
                  <a:srgbClr val="343434"/>
                </a:solidFill>
                <a:latin typeface="Calibri"/>
                <a:cs typeface="Calibri"/>
              </a:rPr>
              <a:t>in</a:t>
            </a:r>
            <a:r>
              <a:rPr sz="2800" spc="-155" dirty="0">
                <a:solidFill>
                  <a:srgbClr val="343434"/>
                </a:solidFill>
                <a:latin typeface="Calibri"/>
                <a:cs typeface="Calibri"/>
              </a:rPr>
              <a:t> </a:t>
            </a:r>
            <a:r>
              <a:rPr sz="2800" spc="-25" dirty="0">
                <a:solidFill>
                  <a:srgbClr val="3A3A3A"/>
                </a:solidFill>
                <a:latin typeface="Calibri"/>
                <a:cs typeface="Calibri"/>
              </a:rPr>
              <a:t>50+ </a:t>
            </a:r>
            <a:r>
              <a:rPr sz="2800" spc="-25" dirty="0">
                <a:solidFill>
                  <a:srgbClr val="333333"/>
                </a:solidFill>
                <a:latin typeface="Calibri"/>
                <a:cs typeface="Calibri"/>
              </a:rPr>
              <a:t>different</a:t>
            </a:r>
            <a:r>
              <a:rPr sz="2800" spc="-45" dirty="0">
                <a:solidFill>
                  <a:srgbClr val="333333"/>
                </a:solidFill>
                <a:latin typeface="Calibri"/>
                <a:cs typeface="Calibri"/>
              </a:rPr>
              <a:t> </a:t>
            </a:r>
            <a:r>
              <a:rPr sz="2800" spc="-10" dirty="0">
                <a:solidFill>
                  <a:srgbClr val="3D3D3D"/>
                </a:solidFill>
                <a:latin typeface="Calibri"/>
                <a:cs typeface="Calibri"/>
              </a:rPr>
              <a:t>countries.</a:t>
            </a:r>
            <a:endParaRPr sz="2800">
              <a:latin typeface="Calibri"/>
              <a:cs typeface="Calibri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7577980" y="4957073"/>
            <a:ext cx="4846320" cy="2988945"/>
          </a:xfrm>
          <a:prstGeom prst="rect">
            <a:avLst/>
          </a:prstGeom>
        </p:spPr>
        <p:txBody>
          <a:bodyPr vert="horz" wrap="square" lIns="0" tIns="29845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350"/>
              </a:spcBef>
            </a:pPr>
            <a:r>
              <a:rPr sz="3200" spc="105" dirty="0">
                <a:solidFill>
                  <a:srgbClr val="00699C"/>
                </a:solidFill>
                <a:latin typeface="Calibri"/>
                <a:cs typeface="Calibri"/>
              </a:rPr>
              <a:t>Talent</a:t>
            </a:r>
            <a:r>
              <a:rPr sz="3200" spc="114" dirty="0">
                <a:solidFill>
                  <a:srgbClr val="00699C"/>
                </a:solidFill>
                <a:latin typeface="Calibri"/>
                <a:cs typeface="Calibri"/>
              </a:rPr>
              <a:t> </a:t>
            </a:r>
            <a:r>
              <a:rPr sz="3200" spc="125" dirty="0">
                <a:solidFill>
                  <a:srgbClr val="0067AE"/>
                </a:solidFill>
                <a:latin typeface="Calibri"/>
                <a:cs typeface="Calibri"/>
              </a:rPr>
              <a:t>Retention</a:t>
            </a:r>
            <a:endParaRPr sz="3200">
              <a:latin typeface="Calibri"/>
              <a:cs typeface="Calibri"/>
            </a:endParaRPr>
          </a:p>
          <a:p>
            <a:pPr marL="12700" marR="5080" indent="1905">
              <a:lnSpc>
                <a:spcPct val="117800"/>
              </a:lnSpc>
              <a:spcBef>
                <a:spcPts val="1405"/>
              </a:spcBef>
            </a:pPr>
            <a:r>
              <a:rPr sz="2800" dirty="0">
                <a:solidFill>
                  <a:srgbClr val="363636"/>
                </a:solidFill>
                <a:latin typeface="Calibri"/>
                <a:cs typeface="Calibri"/>
              </a:rPr>
              <a:t>Combating</a:t>
            </a:r>
            <a:r>
              <a:rPr sz="2800" spc="125" dirty="0">
                <a:solidFill>
                  <a:srgbClr val="363636"/>
                </a:solidFill>
                <a:latin typeface="Calibri"/>
                <a:cs typeface="Calibri"/>
              </a:rPr>
              <a:t> </a:t>
            </a:r>
            <a:r>
              <a:rPr sz="2800" dirty="0">
                <a:solidFill>
                  <a:srgbClr val="363636"/>
                </a:solidFill>
                <a:latin typeface="Calibri"/>
                <a:cs typeface="Calibri"/>
              </a:rPr>
              <a:t>the</a:t>
            </a:r>
            <a:r>
              <a:rPr sz="2800" spc="-85" dirty="0">
                <a:solidFill>
                  <a:srgbClr val="363636"/>
                </a:solidFill>
                <a:latin typeface="Calibri"/>
                <a:cs typeface="Calibri"/>
              </a:rPr>
              <a:t> </a:t>
            </a:r>
            <a:r>
              <a:rPr sz="2800" spc="-10" dirty="0">
                <a:solidFill>
                  <a:srgbClr val="343434"/>
                </a:solidFill>
                <a:latin typeface="Calibri"/>
                <a:cs typeface="Calibri"/>
              </a:rPr>
              <a:t>"Great </a:t>
            </a:r>
            <a:r>
              <a:rPr sz="2800" spc="-20" dirty="0">
                <a:solidFill>
                  <a:srgbClr val="3B3B3B"/>
                </a:solidFill>
                <a:latin typeface="Calibri"/>
                <a:cs typeface="Calibri"/>
              </a:rPr>
              <a:t>Resignation"</a:t>
            </a:r>
            <a:r>
              <a:rPr sz="2800" spc="130" dirty="0">
                <a:solidFill>
                  <a:srgbClr val="3B3B3B"/>
                </a:solidFill>
                <a:latin typeface="Calibri"/>
                <a:cs typeface="Calibri"/>
              </a:rPr>
              <a:t> </a:t>
            </a:r>
            <a:r>
              <a:rPr sz="2800" dirty="0">
                <a:solidFill>
                  <a:srgbClr val="3D3D3D"/>
                </a:solidFill>
                <a:latin typeface="Calibri"/>
                <a:cs typeface="Calibri"/>
              </a:rPr>
              <a:t>and</a:t>
            </a:r>
            <a:r>
              <a:rPr sz="2800" spc="-105" dirty="0">
                <a:solidFill>
                  <a:srgbClr val="3D3D3D"/>
                </a:solidFill>
                <a:latin typeface="Calibri"/>
                <a:cs typeface="Calibri"/>
              </a:rPr>
              <a:t> </a:t>
            </a:r>
            <a:r>
              <a:rPr sz="2800" spc="-10" dirty="0">
                <a:solidFill>
                  <a:srgbClr val="424242"/>
                </a:solidFill>
                <a:latin typeface="Calibri"/>
                <a:cs typeface="Calibri"/>
              </a:rPr>
              <a:t>"Quiet</a:t>
            </a:r>
            <a:r>
              <a:rPr sz="2800" spc="-90" dirty="0">
                <a:solidFill>
                  <a:srgbClr val="424242"/>
                </a:solidFill>
                <a:latin typeface="Calibri"/>
                <a:cs typeface="Calibri"/>
              </a:rPr>
              <a:t> </a:t>
            </a:r>
            <a:r>
              <a:rPr sz="2800" spc="-30" dirty="0">
                <a:solidFill>
                  <a:srgbClr val="424242"/>
                </a:solidFill>
                <a:latin typeface="Calibri"/>
                <a:cs typeface="Calibri"/>
              </a:rPr>
              <a:t>Quitting" </a:t>
            </a:r>
            <a:r>
              <a:rPr sz="2800" dirty="0">
                <a:solidFill>
                  <a:srgbClr val="444444"/>
                </a:solidFill>
                <a:latin typeface="Calibri"/>
                <a:cs typeface="Calibri"/>
              </a:rPr>
              <a:t>in</a:t>
            </a:r>
            <a:r>
              <a:rPr sz="2800" spc="-135" dirty="0">
                <a:solidFill>
                  <a:srgbClr val="444444"/>
                </a:solidFill>
                <a:latin typeface="Calibri"/>
                <a:cs typeface="Calibri"/>
              </a:rPr>
              <a:t> </a:t>
            </a:r>
            <a:r>
              <a:rPr sz="2800" dirty="0">
                <a:solidFill>
                  <a:srgbClr val="414141"/>
                </a:solidFill>
                <a:latin typeface="Calibri"/>
                <a:cs typeface="Calibri"/>
              </a:rPr>
              <a:t>a</a:t>
            </a:r>
            <a:r>
              <a:rPr sz="2800" spc="-100" dirty="0">
                <a:solidFill>
                  <a:srgbClr val="414141"/>
                </a:solidFill>
                <a:latin typeface="Calibri"/>
                <a:cs typeface="Calibri"/>
              </a:rPr>
              <a:t> </a:t>
            </a:r>
            <a:r>
              <a:rPr sz="2800" dirty="0">
                <a:solidFill>
                  <a:srgbClr val="3B3B3B"/>
                </a:solidFill>
                <a:latin typeface="Calibri"/>
                <a:cs typeface="Calibri"/>
              </a:rPr>
              <a:t>highly</a:t>
            </a:r>
            <a:r>
              <a:rPr sz="2800" spc="-5" dirty="0">
                <a:solidFill>
                  <a:srgbClr val="3B3B3B"/>
                </a:solidFill>
                <a:latin typeface="Calibri"/>
                <a:cs typeface="Calibri"/>
              </a:rPr>
              <a:t> </a:t>
            </a:r>
            <a:r>
              <a:rPr sz="2800" spc="-10" dirty="0">
                <a:solidFill>
                  <a:srgbClr val="383838"/>
                </a:solidFill>
                <a:latin typeface="Calibri"/>
                <a:cs typeface="Calibri"/>
              </a:rPr>
              <a:t>competitive</a:t>
            </a:r>
            <a:r>
              <a:rPr sz="2800" spc="85" dirty="0">
                <a:solidFill>
                  <a:srgbClr val="383838"/>
                </a:solidFill>
                <a:latin typeface="Calibri"/>
                <a:cs typeface="Calibri"/>
              </a:rPr>
              <a:t> </a:t>
            </a:r>
            <a:r>
              <a:rPr sz="2800" spc="-20" dirty="0">
                <a:solidFill>
                  <a:srgbClr val="3D3D3D"/>
                </a:solidFill>
                <a:latin typeface="Calibri"/>
                <a:cs typeface="Calibri"/>
              </a:rPr>
              <a:t>tech </a:t>
            </a:r>
            <a:r>
              <a:rPr sz="2800" dirty="0">
                <a:solidFill>
                  <a:srgbClr val="3F3F3F"/>
                </a:solidFill>
                <a:latin typeface="Calibri"/>
                <a:cs typeface="Calibri"/>
              </a:rPr>
              <a:t>market</a:t>
            </a:r>
            <a:r>
              <a:rPr sz="2800" spc="-15" dirty="0">
                <a:solidFill>
                  <a:srgbClr val="3F3F3F"/>
                </a:solidFill>
                <a:latin typeface="Calibri"/>
                <a:cs typeface="Calibri"/>
              </a:rPr>
              <a:t> </a:t>
            </a:r>
            <a:r>
              <a:rPr sz="2800" dirty="0">
                <a:solidFill>
                  <a:srgbClr val="3D3D3D"/>
                </a:solidFill>
                <a:latin typeface="Calibri"/>
                <a:cs typeface="Calibri"/>
              </a:rPr>
              <a:t>where</a:t>
            </a:r>
            <a:r>
              <a:rPr sz="2800" spc="-10" dirty="0">
                <a:solidFill>
                  <a:srgbClr val="3D3D3D"/>
                </a:solidFill>
                <a:latin typeface="Calibri"/>
                <a:cs typeface="Calibri"/>
              </a:rPr>
              <a:t> </a:t>
            </a:r>
            <a:r>
              <a:rPr sz="2800" spc="-10" dirty="0">
                <a:solidFill>
                  <a:srgbClr val="3F3F3F"/>
                </a:solidFill>
                <a:latin typeface="Calibri"/>
                <a:cs typeface="Calibri"/>
              </a:rPr>
              <a:t>loyalty</a:t>
            </a:r>
            <a:r>
              <a:rPr sz="2800" spc="25" dirty="0">
                <a:solidFill>
                  <a:srgbClr val="3F3F3F"/>
                </a:solidFill>
                <a:latin typeface="Calibri"/>
                <a:cs typeface="Calibri"/>
              </a:rPr>
              <a:t> </a:t>
            </a:r>
            <a:r>
              <a:rPr sz="2800" dirty="0">
                <a:solidFill>
                  <a:srgbClr val="444444"/>
                </a:solidFill>
                <a:latin typeface="Calibri"/>
                <a:cs typeface="Calibri"/>
              </a:rPr>
              <a:t>is</a:t>
            </a:r>
            <a:r>
              <a:rPr sz="2800" spc="-50" dirty="0">
                <a:solidFill>
                  <a:srgbClr val="444444"/>
                </a:solidFill>
                <a:latin typeface="Calibri"/>
                <a:cs typeface="Calibri"/>
              </a:rPr>
              <a:t> </a:t>
            </a:r>
            <a:r>
              <a:rPr sz="2800" spc="-20" dirty="0">
                <a:solidFill>
                  <a:srgbClr val="363636"/>
                </a:solidFill>
                <a:latin typeface="Calibri"/>
                <a:cs typeface="Calibri"/>
              </a:rPr>
              <a:t>declining.</a:t>
            </a:r>
            <a:endParaRPr sz="2800">
              <a:latin typeface="Calibri"/>
              <a:cs typeface="Calibri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13907960" y="4957073"/>
            <a:ext cx="4657725" cy="3491229"/>
          </a:xfrm>
          <a:prstGeom prst="rect">
            <a:avLst/>
          </a:prstGeom>
        </p:spPr>
        <p:txBody>
          <a:bodyPr vert="horz" wrap="square" lIns="0" tIns="29845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350"/>
              </a:spcBef>
            </a:pPr>
            <a:r>
              <a:rPr sz="3200" spc="155" dirty="0">
                <a:solidFill>
                  <a:srgbClr val="0069A3"/>
                </a:solidFill>
                <a:latin typeface="Calibri"/>
                <a:cs typeface="Calibri"/>
              </a:rPr>
              <a:t>The</a:t>
            </a:r>
            <a:r>
              <a:rPr sz="3200" spc="-75" dirty="0">
                <a:solidFill>
                  <a:srgbClr val="0069A3"/>
                </a:solidFill>
                <a:latin typeface="Calibri"/>
                <a:cs typeface="Calibri"/>
              </a:rPr>
              <a:t> </a:t>
            </a:r>
            <a:r>
              <a:rPr sz="3200" spc="90" dirty="0">
                <a:solidFill>
                  <a:srgbClr val="1A6295"/>
                </a:solidFill>
                <a:latin typeface="Calibri"/>
                <a:cs typeface="Calibri"/>
              </a:rPr>
              <a:t>"Invisible"</a:t>
            </a:r>
            <a:r>
              <a:rPr sz="3200" spc="215" dirty="0">
                <a:solidFill>
                  <a:srgbClr val="1A6295"/>
                </a:solidFill>
                <a:latin typeface="Calibri"/>
                <a:cs typeface="Calibri"/>
              </a:rPr>
              <a:t> </a:t>
            </a:r>
            <a:r>
              <a:rPr sz="3200" spc="90" dirty="0">
                <a:solidFill>
                  <a:srgbClr val="006BA1"/>
                </a:solidFill>
                <a:latin typeface="Calibri"/>
                <a:cs typeface="Calibri"/>
              </a:rPr>
              <a:t>Workforce</a:t>
            </a:r>
            <a:endParaRPr sz="3200">
              <a:latin typeface="Calibri"/>
              <a:cs typeface="Calibri"/>
            </a:endParaRPr>
          </a:p>
          <a:p>
            <a:pPr marL="14604" marR="5080" indent="1270">
              <a:lnSpc>
                <a:spcPct val="117800"/>
              </a:lnSpc>
              <a:spcBef>
                <a:spcPts val="1405"/>
              </a:spcBef>
            </a:pPr>
            <a:r>
              <a:rPr sz="2800" spc="-25" dirty="0">
                <a:solidFill>
                  <a:srgbClr val="383838"/>
                </a:solidFill>
                <a:latin typeface="Calibri"/>
                <a:cs typeface="Calibri"/>
              </a:rPr>
              <a:t>Maintaining</a:t>
            </a:r>
            <a:r>
              <a:rPr sz="2800" spc="-5" dirty="0">
                <a:solidFill>
                  <a:srgbClr val="383838"/>
                </a:solidFill>
                <a:latin typeface="Calibri"/>
                <a:cs typeface="Calibri"/>
              </a:rPr>
              <a:t> </a:t>
            </a:r>
            <a:r>
              <a:rPr sz="2800" spc="-10" dirty="0">
                <a:solidFill>
                  <a:srgbClr val="343434"/>
                </a:solidFill>
                <a:latin typeface="Calibri"/>
                <a:cs typeface="Calibri"/>
              </a:rPr>
              <a:t>emotional </a:t>
            </a:r>
            <a:r>
              <a:rPr sz="2800" dirty="0">
                <a:solidFill>
                  <a:srgbClr val="444444"/>
                </a:solidFill>
                <a:latin typeface="Calibri"/>
                <a:cs typeface="Calibri"/>
              </a:rPr>
              <a:t>connection </a:t>
            </a:r>
            <a:r>
              <a:rPr sz="2800" dirty="0">
                <a:solidFill>
                  <a:srgbClr val="3D3D3D"/>
                </a:solidFill>
                <a:latin typeface="Calibri"/>
                <a:cs typeface="Calibri"/>
              </a:rPr>
              <a:t>and</a:t>
            </a:r>
            <a:r>
              <a:rPr sz="2800" spc="-100" dirty="0">
                <a:solidFill>
                  <a:srgbClr val="3D3D3D"/>
                </a:solidFill>
                <a:latin typeface="Calibri"/>
                <a:cs typeface="Calibri"/>
              </a:rPr>
              <a:t> </a:t>
            </a:r>
            <a:r>
              <a:rPr sz="2800" dirty="0">
                <a:solidFill>
                  <a:srgbClr val="3D3D3D"/>
                </a:solidFill>
                <a:latin typeface="Calibri"/>
                <a:cs typeface="Calibri"/>
              </a:rPr>
              <a:t>belonging</a:t>
            </a:r>
            <a:r>
              <a:rPr sz="2800" spc="-25" dirty="0">
                <a:solidFill>
                  <a:srgbClr val="3D3D3D"/>
                </a:solidFill>
                <a:latin typeface="Calibri"/>
                <a:cs typeface="Calibri"/>
              </a:rPr>
              <a:t> </a:t>
            </a:r>
            <a:r>
              <a:rPr sz="2800" spc="-20" dirty="0">
                <a:solidFill>
                  <a:srgbClr val="424242"/>
                </a:solidFill>
                <a:latin typeface="Calibri"/>
                <a:cs typeface="Calibri"/>
              </a:rPr>
              <a:t>when </a:t>
            </a:r>
            <a:r>
              <a:rPr sz="2800" dirty="0">
                <a:solidFill>
                  <a:srgbClr val="363636"/>
                </a:solidFill>
                <a:latin typeface="Calibri"/>
                <a:cs typeface="Calibri"/>
              </a:rPr>
              <a:t>teams</a:t>
            </a:r>
            <a:r>
              <a:rPr sz="2800" spc="75" dirty="0">
                <a:solidFill>
                  <a:srgbClr val="363636"/>
                </a:solidFill>
                <a:latin typeface="Calibri"/>
                <a:cs typeface="Calibri"/>
              </a:rPr>
              <a:t> </a:t>
            </a:r>
            <a:r>
              <a:rPr sz="2800" dirty="0">
                <a:solidFill>
                  <a:srgbClr val="3A3A3A"/>
                </a:solidFill>
                <a:latin typeface="Calibri"/>
                <a:cs typeface="Calibri"/>
              </a:rPr>
              <a:t>are</a:t>
            </a:r>
            <a:r>
              <a:rPr sz="2800" spc="-114" dirty="0">
                <a:solidFill>
                  <a:srgbClr val="3A3A3A"/>
                </a:solidFill>
                <a:latin typeface="Calibri"/>
                <a:cs typeface="Calibri"/>
              </a:rPr>
              <a:t> </a:t>
            </a:r>
            <a:r>
              <a:rPr sz="2800" spc="-10" dirty="0">
                <a:solidFill>
                  <a:srgbClr val="383838"/>
                </a:solidFill>
                <a:latin typeface="Calibri"/>
                <a:cs typeface="Calibri"/>
              </a:rPr>
              <a:t>distributed,</a:t>
            </a:r>
            <a:r>
              <a:rPr sz="2800" spc="20" dirty="0">
                <a:solidFill>
                  <a:srgbClr val="383838"/>
                </a:solidFill>
                <a:latin typeface="Calibri"/>
                <a:cs typeface="Calibri"/>
              </a:rPr>
              <a:t> </a:t>
            </a:r>
            <a:r>
              <a:rPr sz="2800" spc="-10" dirty="0">
                <a:solidFill>
                  <a:srgbClr val="3B3B3B"/>
                </a:solidFill>
                <a:latin typeface="Calibri"/>
                <a:cs typeface="Calibri"/>
              </a:rPr>
              <a:t>remote, </a:t>
            </a:r>
            <a:r>
              <a:rPr sz="2800" dirty="0">
                <a:solidFill>
                  <a:srgbClr val="3D3D3D"/>
                </a:solidFill>
                <a:latin typeface="Calibri"/>
                <a:cs typeface="Calibri"/>
              </a:rPr>
              <a:t>and</a:t>
            </a:r>
            <a:r>
              <a:rPr sz="2800" spc="-60" dirty="0">
                <a:solidFill>
                  <a:srgbClr val="3D3D3D"/>
                </a:solidFill>
                <a:latin typeface="Calibri"/>
                <a:cs typeface="Calibri"/>
              </a:rPr>
              <a:t> </a:t>
            </a:r>
            <a:r>
              <a:rPr sz="2800" dirty="0">
                <a:solidFill>
                  <a:srgbClr val="3D3D3D"/>
                </a:solidFill>
                <a:latin typeface="Calibri"/>
                <a:cs typeface="Calibri"/>
              </a:rPr>
              <a:t>often</a:t>
            </a:r>
            <a:r>
              <a:rPr sz="2800" spc="-80" dirty="0">
                <a:solidFill>
                  <a:srgbClr val="3D3D3D"/>
                </a:solidFill>
                <a:latin typeface="Calibri"/>
                <a:cs typeface="Calibri"/>
              </a:rPr>
              <a:t> </a:t>
            </a:r>
            <a:r>
              <a:rPr sz="2800" dirty="0">
                <a:solidFill>
                  <a:srgbClr val="3A3A3A"/>
                </a:solidFill>
                <a:latin typeface="Calibri"/>
                <a:cs typeface="Calibri"/>
              </a:rPr>
              <a:t>never</a:t>
            </a:r>
            <a:r>
              <a:rPr sz="2800" spc="-45" dirty="0">
                <a:solidFill>
                  <a:srgbClr val="3A3A3A"/>
                </a:solidFill>
                <a:latin typeface="Calibri"/>
                <a:cs typeface="Calibri"/>
              </a:rPr>
              <a:t> </a:t>
            </a:r>
            <a:r>
              <a:rPr sz="2800" dirty="0">
                <a:solidFill>
                  <a:srgbClr val="343434"/>
                </a:solidFill>
                <a:latin typeface="Calibri"/>
                <a:cs typeface="Calibri"/>
              </a:rPr>
              <a:t>meet</a:t>
            </a:r>
            <a:r>
              <a:rPr sz="2800" spc="-35" dirty="0">
                <a:solidFill>
                  <a:srgbClr val="343434"/>
                </a:solidFill>
                <a:latin typeface="Calibri"/>
                <a:cs typeface="Calibri"/>
              </a:rPr>
              <a:t> </a:t>
            </a:r>
            <a:r>
              <a:rPr sz="2800" spc="-70" dirty="0">
                <a:solidFill>
                  <a:srgbClr val="414141"/>
                </a:solidFill>
                <a:latin typeface="Calibri"/>
                <a:cs typeface="Calibri"/>
              </a:rPr>
              <a:t>face-</a:t>
            </a:r>
            <a:r>
              <a:rPr sz="2800" spc="-25" dirty="0">
                <a:solidFill>
                  <a:srgbClr val="414141"/>
                </a:solidFill>
                <a:latin typeface="Calibri"/>
                <a:cs typeface="Calibri"/>
              </a:rPr>
              <a:t>to- </a:t>
            </a:r>
            <a:r>
              <a:rPr sz="2800" spc="-10" dirty="0">
                <a:solidFill>
                  <a:srgbClr val="2F2F2F"/>
                </a:solidFill>
                <a:latin typeface="Calibri"/>
                <a:cs typeface="Calibri"/>
              </a:rPr>
              <a:t>face.</a:t>
            </a:r>
            <a:endParaRPr sz="28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1116896" y="1005276"/>
            <a:ext cx="14175547" cy="632224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4604">
              <a:lnSpc>
                <a:spcPct val="100000"/>
              </a:lnSpc>
              <a:spcBef>
                <a:spcPts val="130"/>
              </a:spcBef>
            </a:pPr>
            <a:r>
              <a:rPr sz="4000" spc="160" dirty="0">
                <a:solidFill>
                  <a:srgbClr val="0067AC"/>
                </a:solidFill>
                <a:latin typeface="Calibri"/>
                <a:cs typeface="Calibri"/>
              </a:rPr>
              <a:t>Practical</a:t>
            </a:r>
            <a:r>
              <a:rPr sz="4000" spc="340" dirty="0">
                <a:solidFill>
                  <a:srgbClr val="0067AC"/>
                </a:solidFill>
                <a:latin typeface="Calibri"/>
                <a:cs typeface="Calibri"/>
              </a:rPr>
              <a:t> </a:t>
            </a:r>
            <a:r>
              <a:rPr sz="4000" spc="265" dirty="0">
                <a:solidFill>
                  <a:srgbClr val="0067AF"/>
                </a:solidFill>
                <a:latin typeface="Calibri"/>
                <a:cs typeface="Calibri"/>
              </a:rPr>
              <a:t>Recommendations</a:t>
            </a:r>
            <a:endParaRPr sz="4000" dirty="0">
              <a:latin typeface="Calibri"/>
              <a:cs typeface="Calibri"/>
            </a:endParaRPr>
          </a:p>
        </p:txBody>
      </p:sp>
      <p:sp>
        <p:nvSpPr>
          <p:cNvPr id="7" name="object 7"/>
          <p:cNvSpPr txBox="1">
            <a:spLocks noGrp="1"/>
          </p:cNvSpPr>
          <p:nvPr>
            <p:ph idx="1"/>
          </p:nvPr>
        </p:nvSpPr>
        <p:spPr>
          <a:prstGeom prst="rect">
            <a:avLst/>
          </a:prstGeom>
        </p:spPr>
        <p:txBody>
          <a:bodyPr vert="horz" wrap="square" lIns="0" tIns="22860" rIns="0" bIns="0" rtlCol="0">
            <a:spAutoFit/>
          </a:bodyPr>
          <a:lstStyle/>
          <a:p>
            <a:pPr marL="19685" marR="5080" indent="4445">
              <a:lnSpc>
                <a:spcPct val="119900"/>
              </a:lnSpc>
              <a:spcBef>
                <a:spcPts val="180"/>
              </a:spcBef>
            </a:pPr>
            <a:r>
              <a:rPr sz="3600" spc="75" dirty="0"/>
              <a:t>Hyper-</a:t>
            </a:r>
            <a:r>
              <a:rPr sz="3600" spc="70" dirty="0"/>
              <a:t>Personalization:</a:t>
            </a:r>
            <a:r>
              <a:rPr sz="3600" spc="-270" dirty="0"/>
              <a:t> </a:t>
            </a:r>
            <a:r>
              <a:rPr sz="3600" spc="65" dirty="0">
                <a:solidFill>
                  <a:srgbClr val="424242"/>
                </a:solidFill>
              </a:rPr>
              <a:t>Use</a:t>
            </a:r>
            <a:r>
              <a:rPr sz="3600" spc="-125" dirty="0">
                <a:solidFill>
                  <a:srgbClr val="424242"/>
                </a:solidFill>
              </a:rPr>
              <a:t> </a:t>
            </a:r>
            <a:r>
              <a:rPr sz="3600" dirty="0">
                <a:solidFill>
                  <a:srgbClr val="414141"/>
                </a:solidFill>
              </a:rPr>
              <a:t>AI</a:t>
            </a:r>
            <a:r>
              <a:rPr sz="3600" spc="5" dirty="0">
                <a:solidFill>
                  <a:srgbClr val="414141"/>
                </a:solidFill>
              </a:rPr>
              <a:t> </a:t>
            </a:r>
            <a:r>
              <a:rPr sz="3600" dirty="0">
                <a:solidFill>
                  <a:srgbClr val="343434"/>
                </a:solidFill>
              </a:rPr>
              <a:t>to</a:t>
            </a:r>
            <a:r>
              <a:rPr sz="3600" spc="5" dirty="0">
                <a:solidFill>
                  <a:srgbClr val="343434"/>
                </a:solidFill>
              </a:rPr>
              <a:t> </a:t>
            </a:r>
            <a:r>
              <a:rPr sz="3600" dirty="0">
                <a:solidFill>
                  <a:srgbClr val="3D3D3D"/>
                </a:solidFill>
              </a:rPr>
              <a:t>curate</a:t>
            </a:r>
            <a:r>
              <a:rPr sz="3600" spc="5" dirty="0">
                <a:solidFill>
                  <a:srgbClr val="3D3D3D"/>
                </a:solidFill>
              </a:rPr>
              <a:t> </a:t>
            </a:r>
            <a:r>
              <a:rPr sz="3600" dirty="0"/>
              <a:t>career</a:t>
            </a:r>
            <a:r>
              <a:rPr sz="3600" spc="15" dirty="0"/>
              <a:t> </a:t>
            </a:r>
            <a:r>
              <a:rPr sz="3600" dirty="0">
                <a:solidFill>
                  <a:srgbClr val="3F3F3F"/>
                </a:solidFill>
              </a:rPr>
              <a:t>paths</a:t>
            </a:r>
            <a:r>
              <a:rPr sz="3600" spc="125" dirty="0">
                <a:solidFill>
                  <a:srgbClr val="3F3F3F"/>
                </a:solidFill>
              </a:rPr>
              <a:t> </a:t>
            </a:r>
            <a:r>
              <a:rPr sz="3600" spc="-25" dirty="0">
                <a:solidFill>
                  <a:srgbClr val="333333"/>
                </a:solidFill>
              </a:rPr>
              <a:t>and </a:t>
            </a:r>
            <a:r>
              <a:rPr sz="3600" dirty="0">
                <a:solidFill>
                  <a:srgbClr val="3D3D3D"/>
                </a:solidFill>
              </a:rPr>
              <a:t>benefits</a:t>
            </a:r>
            <a:r>
              <a:rPr sz="3600" spc="280" dirty="0">
                <a:solidFill>
                  <a:srgbClr val="3D3D3D"/>
                </a:solidFill>
              </a:rPr>
              <a:t> </a:t>
            </a:r>
            <a:r>
              <a:rPr sz="3600" spc="60" dirty="0">
                <a:solidFill>
                  <a:srgbClr val="3F3F3F"/>
                </a:solidFill>
              </a:rPr>
              <a:t>for</a:t>
            </a:r>
            <a:r>
              <a:rPr sz="3600" spc="75" dirty="0">
                <a:solidFill>
                  <a:srgbClr val="3F3F3F"/>
                </a:solidFill>
              </a:rPr>
              <a:t> </a:t>
            </a:r>
            <a:r>
              <a:rPr sz="3600" dirty="0">
                <a:solidFill>
                  <a:srgbClr val="343434"/>
                </a:solidFill>
              </a:rPr>
              <a:t>individuals,</a:t>
            </a:r>
            <a:r>
              <a:rPr sz="3600" spc="254" dirty="0">
                <a:solidFill>
                  <a:srgbClr val="343434"/>
                </a:solidFill>
              </a:rPr>
              <a:t> </a:t>
            </a:r>
            <a:r>
              <a:rPr sz="3600" spc="60" dirty="0">
                <a:solidFill>
                  <a:srgbClr val="3F3F3F"/>
                </a:solidFill>
              </a:rPr>
              <a:t>making</a:t>
            </a:r>
            <a:r>
              <a:rPr sz="3600" spc="250" dirty="0">
                <a:solidFill>
                  <a:srgbClr val="3F3F3F"/>
                </a:solidFill>
              </a:rPr>
              <a:t> </a:t>
            </a:r>
            <a:r>
              <a:rPr sz="3600" dirty="0"/>
              <a:t>them</a:t>
            </a:r>
            <a:r>
              <a:rPr sz="3600" spc="170" dirty="0"/>
              <a:t> </a:t>
            </a:r>
            <a:r>
              <a:rPr sz="3600" dirty="0">
                <a:solidFill>
                  <a:srgbClr val="3D3D3D"/>
                </a:solidFill>
              </a:rPr>
              <a:t>feel</a:t>
            </a:r>
            <a:r>
              <a:rPr sz="3600" spc="75" dirty="0">
                <a:solidFill>
                  <a:srgbClr val="3D3D3D"/>
                </a:solidFill>
              </a:rPr>
              <a:t> </a:t>
            </a:r>
            <a:r>
              <a:rPr sz="3600" dirty="0">
                <a:solidFill>
                  <a:srgbClr val="3A3A3A"/>
                </a:solidFill>
              </a:rPr>
              <a:t>"seen"</a:t>
            </a:r>
            <a:r>
              <a:rPr sz="3600" spc="155" dirty="0">
                <a:solidFill>
                  <a:srgbClr val="3A3A3A"/>
                </a:solidFill>
              </a:rPr>
              <a:t> </a:t>
            </a:r>
            <a:r>
              <a:rPr sz="3600" dirty="0">
                <a:solidFill>
                  <a:srgbClr val="424242"/>
                </a:solidFill>
              </a:rPr>
              <a:t>in</a:t>
            </a:r>
            <a:r>
              <a:rPr sz="3600" spc="5" dirty="0">
                <a:solidFill>
                  <a:srgbClr val="424242"/>
                </a:solidFill>
              </a:rPr>
              <a:t> </a:t>
            </a:r>
            <a:r>
              <a:rPr sz="3600" spc="25" dirty="0">
                <a:solidFill>
                  <a:srgbClr val="414141"/>
                </a:solidFill>
              </a:rPr>
              <a:t>a </a:t>
            </a:r>
            <a:r>
              <a:rPr sz="3600" dirty="0">
                <a:solidFill>
                  <a:srgbClr val="414141"/>
                </a:solidFill>
              </a:rPr>
              <a:t>massive</a:t>
            </a:r>
            <a:r>
              <a:rPr sz="3600" spc="295" dirty="0">
                <a:solidFill>
                  <a:srgbClr val="414141"/>
                </a:solidFill>
              </a:rPr>
              <a:t> </a:t>
            </a:r>
            <a:r>
              <a:rPr sz="3600" spc="-20" dirty="0">
                <a:solidFill>
                  <a:srgbClr val="3D3D3D"/>
                </a:solidFill>
              </a:rPr>
              <a:t>org.</a:t>
            </a:r>
            <a:endParaRPr sz="3600" dirty="0"/>
          </a:p>
          <a:p>
            <a:pPr marL="19685" marR="496570" indent="-7620" algn="just">
              <a:lnSpc>
                <a:spcPct val="117800"/>
              </a:lnSpc>
              <a:spcBef>
                <a:spcPts val="1485"/>
              </a:spcBef>
            </a:pPr>
            <a:r>
              <a:rPr sz="3600" spc="55" dirty="0">
                <a:solidFill>
                  <a:srgbClr val="343434"/>
                </a:solidFill>
              </a:rPr>
              <a:t>Wellness</a:t>
            </a:r>
            <a:r>
              <a:rPr sz="3600" spc="120" dirty="0">
                <a:solidFill>
                  <a:srgbClr val="343434"/>
                </a:solidFill>
              </a:rPr>
              <a:t> </a:t>
            </a:r>
            <a:r>
              <a:rPr sz="3600" spc="114" dirty="0">
                <a:solidFill>
                  <a:srgbClr val="333333"/>
                </a:solidFill>
              </a:rPr>
              <a:t>as</a:t>
            </a:r>
            <a:r>
              <a:rPr sz="3600" spc="-35" dirty="0">
                <a:solidFill>
                  <a:srgbClr val="333333"/>
                </a:solidFill>
              </a:rPr>
              <a:t> </a:t>
            </a:r>
            <a:r>
              <a:rPr sz="3600" spc="105" dirty="0">
                <a:solidFill>
                  <a:srgbClr val="444444"/>
                </a:solidFill>
              </a:rPr>
              <a:t>a</a:t>
            </a:r>
            <a:r>
              <a:rPr sz="3600" spc="-25" dirty="0">
                <a:solidFill>
                  <a:srgbClr val="444444"/>
                </a:solidFill>
              </a:rPr>
              <a:t> </a:t>
            </a:r>
            <a:r>
              <a:rPr sz="3600" dirty="0">
                <a:solidFill>
                  <a:srgbClr val="3D3D3D"/>
                </a:solidFill>
              </a:rPr>
              <a:t>KPI:</a:t>
            </a:r>
            <a:r>
              <a:rPr sz="3600" spc="-140" dirty="0">
                <a:solidFill>
                  <a:srgbClr val="3D3D3D"/>
                </a:solidFill>
              </a:rPr>
              <a:t> </a:t>
            </a:r>
            <a:r>
              <a:rPr sz="3600" dirty="0">
                <a:solidFill>
                  <a:srgbClr val="363636"/>
                </a:solidFill>
              </a:rPr>
              <a:t>Empower</a:t>
            </a:r>
            <a:r>
              <a:rPr sz="3600" spc="35" dirty="0">
                <a:solidFill>
                  <a:srgbClr val="363636"/>
                </a:solidFill>
              </a:rPr>
              <a:t> </a:t>
            </a:r>
            <a:r>
              <a:rPr sz="3600" dirty="0"/>
              <a:t>"Chief</a:t>
            </a:r>
            <a:r>
              <a:rPr sz="3600" spc="-15" dirty="0"/>
              <a:t> </a:t>
            </a:r>
            <a:r>
              <a:rPr sz="3600" dirty="0">
                <a:solidFill>
                  <a:srgbClr val="3D3D3D"/>
                </a:solidFill>
              </a:rPr>
              <a:t>Wellness</a:t>
            </a:r>
            <a:r>
              <a:rPr sz="3600" spc="140" dirty="0">
                <a:solidFill>
                  <a:srgbClr val="3D3D3D"/>
                </a:solidFill>
              </a:rPr>
              <a:t> </a:t>
            </a:r>
            <a:r>
              <a:rPr sz="3600" spc="-10" dirty="0">
                <a:solidFill>
                  <a:srgbClr val="414141"/>
                </a:solidFill>
              </a:rPr>
              <a:t>Officers" </a:t>
            </a:r>
            <a:r>
              <a:rPr sz="3600" dirty="0">
                <a:solidFill>
                  <a:srgbClr val="424242"/>
                </a:solidFill>
              </a:rPr>
              <a:t>and</a:t>
            </a:r>
            <a:r>
              <a:rPr sz="3600" spc="-45" dirty="0">
                <a:solidFill>
                  <a:srgbClr val="424242"/>
                </a:solidFill>
              </a:rPr>
              <a:t> </a:t>
            </a:r>
            <a:r>
              <a:rPr sz="3600" dirty="0">
                <a:solidFill>
                  <a:srgbClr val="3D3D3D"/>
                </a:solidFill>
              </a:rPr>
              <a:t>include</a:t>
            </a:r>
            <a:r>
              <a:rPr sz="3600" spc="15" dirty="0">
                <a:solidFill>
                  <a:srgbClr val="3D3D3D"/>
                </a:solidFill>
              </a:rPr>
              <a:t> </a:t>
            </a:r>
            <a:r>
              <a:rPr sz="3600" dirty="0">
                <a:solidFill>
                  <a:srgbClr val="3F3F3F"/>
                </a:solidFill>
              </a:rPr>
              <a:t>team</a:t>
            </a:r>
            <a:r>
              <a:rPr sz="3600" spc="60" dirty="0">
                <a:solidFill>
                  <a:srgbClr val="3F3F3F"/>
                </a:solidFill>
              </a:rPr>
              <a:t> </a:t>
            </a:r>
            <a:r>
              <a:rPr sz="3600" dirty="0">
                <a:solidFill>
                  <a:srgbClr val="3D3D3D"/>
                </a:solidFill>
              </a:rPr>
              <a:t>mental health </a:t>
            </a:r>
            <a:r>
              <a:rPr sz="3600" dirty="0"/>
              <a:t>scores</a:t>
            </a:r>
            <a:r>
              <a:rPr sz="3600" spc="125" dirty="0"/>
              <a:t> </a:t>
            </a:r>
            <a:r>
              <a:rPr sz="3600" dirty="0">
                <a:solidFill>
                  <a:srgbClr val="363636"/>
                </a:solidFill>
              </a:rPr>
              <a:t>in</a:t>
            </a:r>
            <a:r>
              <a:rPr sz="3600" spc="-155" dirty="0">
                <a:solidFill>
                  <a:srgbClr val="363636"/>
                </a:solidFill>
              </a:rPr>
              <a:t> </a:t>
            </a:r>
            <a:r>
              <a:rPr sz="3600" dirty="0">
                <a:solidFill>
                  <a:srgbClr val="3D3D3D"/>
                </a:solidFill>
              </a:rPr>
              <a:t>line</a:t>
            </a:r>
            <a:r>
              <a:rPr sz="3600" spc="-105" dirty="0">
                <a:solidFill>
                  <a:srgbClr val="3D3D3D"/>
                </a:solidFill>
              </a:rPr>
              <a:t> </a:t>
            </a:r>
            <a:r>
              <a:rPr sz="3600" spc="-10" dirty="0">
                <a:solidFill>
                  <a:srgbClr val="3D3D3D"/>
                </a:solidFill>
              </a:rPr>
              <a:t>manager </a:t>
            </a:r>
            <a:r>
              <a:rPr sz="3600" dirty="0"/>
              <a:t>performance</a:t>
            </a:r>
            <a:r>
              <a:rPr sz="3600" spc="110" dirty="0"/>
              <a:t> </a:t>
            </a:r>
            <a:r>
              <a:rPr sz="3600" spc="-10" dirty="0">
                <a:solidFill>
                  <a:srgbClr val="363636"/>
                </a:solidFill>
              </a:rPr>
              <a:t>reviews.</a:t>
            </a:r>
          </a:p>
          <a:p>
            <a:pPr marL="19685" marR="40640" indent="4445">
              <a:lnSpc>
                <a:spcPct val="117800"/>
              </a:lnSpc>
              <a:spcBef>
                <a:spcPts val="1485"/>
              </a:spcBef>
            </a:pPr>
            <a:r>
              <a:rPr sz="3600" spc="70" dirty="0">
                <a:solidFill>
                  <a:srgbClr val="343434"/>
                </a:solidFill>
              </a:rPr>
              <a:t>Purpose-Driven</a:t>
            </a:r>
            <a:r>
              <a:rPr sz="3600" spc="125" dirty="0">
                <a:solidFill>
                  <a:srgbClr val="343434"/>
                </a:solidFill>
              </a:rPr>
              <a:t> </a:t>
            </a:r>
            <a:r>
              <a:rPr sz="3600" dirty="0">
                <a:solidFill>
                  <a:srgbClr val="363636"/>
                </a:solidFill>
              </a:rPr>
              <a:t>Engagement:</a:t>
            </a:r>
            <a:r>
              <a:rPr sz="3600" spc="155" dirty="0">
                <a:solidFill>
                  <a:srgbClr val="363636"/>
                </a:solidFill>
              </a:rPr>
              <a:t> </a:t>
            </a:r>
            <a:r>
              <a:rPr sz="3600" dirty="0">
                <a:solidFill>
                  <a:srgbClr val="363636"/>
                </a:solidFill>
              </a:rPr>
              <a:t>Connect</a:t>
            </a:r>
            <a:r>
              <a:rPr sz="3600" spc="180" dirty="0">
                <a:solidFill>
                  <a:srgbClr val="363636"/>
                </a:solidFill>
              </a:rPr>
              <a:t> </a:t>
            </a:r>
            <a:r>
              <a:rPr sz="3600" dirty="0">
                <a:solidFill>
                  <a:srgbClr val="3F3F3F"/>
                </a:solidFill>
              </a:rPr>
              <a:t>daily</a:t>
            </a:r>
            <a:r>
              <a:rPr sz="3600" spc="150" dirty="0">
                <a:solidFill>
                  <a:srgbClr val="3F3F3F"/>
                </a:solidFill>
              </a:rPr>
              <a:t> </a:t>
            </a:r>
            <a:r>
              <a:rPr sz="3600" spc="-10" dirty="0">
                <a:solidFill>
                  <a:srgbClr val="3F3F3F"/>
                </a:solidFill>
              </a:rPr>
              <a:t>coding/tasks </a:t>
            </a:r>
            <a:r>
              <a:rPr sz="3600" dirty="0">
                <a:solidFill>
                  <a:srgbClr val="3D3D3D"/>
                </a:solidFill>
              </a:rPr>
              <a:t>to</a:t>
            </a:r>
            <a:r>
              <a:rPr sz="3600" spc="-35" dirty="0">
                <a:solidFill>
                  <a:srgbClr val="3D3D3D"/>
                </a:solidFill>
              </a:rPr>
              <a:t> </a:t>
            </a:r>
            <a:r>
              <a:rPr sz="3600" dirty="0">
                <a:solidFill>
                  <a:srgbClr val="3D3D3D"/>
                </a:solidFill>
              </a:rPr>
              <a:t>larger</a:t>
            </a:r>
            <a:r>
              <a:rPr sz="3600" spc="50" dirty="0">
                <a:solidFill>
                  <a:srgbClr val="3D3D3D"/>
                </a:solidFill>
              </a:rPr>
              <a:t> </a:t>
            </a:r>
            <a:r>
              <a:rPr sz="3600" dirty="0">
                <a:solidFill>
                  <a:srgbClr val="363636"/>
                </a:solidFill>
              </a:rPr>
              <a:t>societal</a:t>
            </a:r>
            <a:r>
              <a:rPr sz="3600" spc="60" dirty="0">
                <a:solidFill>
                  <a:srgbClr val="363636"/>
                </a:solidFill>
              </a:rPr>
              <a:t> </a:t>
            </a:r>
            <a:r>
              <a:rPr sz="3600" dirty="0">
                <a:solidFill>
                  <a:srgbClr val="3F3F3F"/>
                </a:solidFill>
              </a:rPr>
              <a:t>impact</a:t>
            </a:r>
            <a:r>
              <a:rPr sz="3600" spc="-35" dirty="0">
                <a:solidFill>
                  <a:srgbClr val="3F3F3F"/>
                </a:solidFill>
              </a:rPr>
              <a:t> </a:t>
            </a:r>
            <a:r>
              <a:rPr sz="3600" dirty="0"/>
              <a:t>(CSR) </a:t>
            </a:r>
            <a:r>
              <a:rPr sz="3600" dirty="0">
                <a:solidFill>
                  <a:srgbClr val="343434"/>
                </a:solidFill>
              </a:rPr>
              <a:t>to</a:t>
            </a:r>
            <a:r>
              <a:rPr sz="3600" spc="-55" dirty="0">
                <a:solidFill>
                  <a:srgbClr val="343434"/>
                </a:solidFill>
              </a:rPr>
              <a:t> </a:t>
            </a:r>
            <a:r>
              <a:rPr sz="3600" dirty="0">
                <a:solidFill>
                  <a:srgbClr val="343434"/>
                </a:solidFill>
              </a:rPr>
              <a:t>foster</a:t>
            </a:r>
            <a:r>
              <a:rPr sz="3600" spc="35" dirty="0">
                <a:solidFill>
                  <a:srgbClr val="343434"/>
                </a:solidFill>
              </a:rPr>
              <a:t> </a:t>
            </a:r>
            <a:r>
              <a:rPr sz="3600" dirty="0">
                <a:solidFill>
                  <a:srgbClr val="464646"/>
                </a:solidFill>
              </a:rPr>
              <a:t>a</a:t>
            </a:r>
            <a:r>
              <a:rPr sz="3600" spc="-65" dirty="0">
                <a:solidFill>
                  <a:srgbClr val="464646"/>
                </a:solidFill>
              </a:rPr>
              <a:t> </a:t>
            </a:r>
            <a:r>
              <a:rPr sz="3600" dirty="0">
                <a:solidFill>
                  <a:srgbClr val="3F3F3F"/>
                </a:solidFill>
              </a:rPr>
              <a:t>sense</a:t>
            </a:r>
            <a:r>
              <a:rPr sz="3600" spc="5" dirty="0">
                <a:solidFill>
                  <a:srgbClr val="3F3F3F"/>
                </a:solidFill>
              </a:rPr>
              <a:t> </a:t>
            </a:r>
            <a:r>
              <a:rPr sz="3600" spc="-25" dirty="0">
                <a:solidFill>
                  <a:srgbClr val="343434"/>
                </a:solidFill>
              </a:rPr>
              <a:t>of </a:t>
            </a:r>
            <a:r>
              <a:rPr sz="3600" dirty="0">
                <a:solidFill>
                  <a:srgbClr val="333333"/>
                </a:solidFill>
              </a:rPr>
              <a:t>meaning</a:t>
            </a:r>
            <a:r>
              <a:rPr sz="3600" spc="5" dirty="0">
                <a:solidFill>
                  <a:srgbClr val="333333"/>
                </a:solidFill>
              </a:rPr>
              <a:t> </a:t>
            </a:r>
            <a:r>
              <a:rPr sz="3600" dirty="0"/>
              <a:t>beyond</a:t>
            </a:r>
            <a:r>
              <a:rPr sz="3600" spc="10" dirty="0"/>
              <a:t> </a:t>
            </a:r>
            <a:r>
              <a:rPr sz="3600" spc="-10" dirty="0">
                <a:solidFill>
                  <a:srgbClr val="343434"/>
                </a:solidFill>
              </a:rPr>
              <a:t>profit.</a:t>
            </a:r>
          </a:p>
          <a:p>
            <a:pPr marL="22860" marR="129539" indent="1270">
              <a:lnSpc>
                <a:spcPct val="117800"/>
              </a:lnSpc>
              <a:spcBef>
                <a:spcPts val="1480"/>
              </a:spcBef>
            </a:pPr>
            <a:r>
              <a:rPr sz="3600" dirty="0">
                <a:solidFill>
                  <a:srgbClr val="3B3B3B"/>
                </a:solidFill>
              </a:rPr>
              <a:t>Empathy</a:t>
            </a:r>
            <a:r>
              <a:rPr sz="3600" spc="135" dirty="0">
                <a:solidFill>
                  <a:srgbClr val="3B3B3B"/>
                </a:solidFill>
              </a:rPr>
              <a:t> </a:t>
            </a:r>
            <a:r>
              <a:rPr sz="3600" spc="60" dirty="0">
                <a:solidFill>
                  <a:srgbClr val="3D3D3D"/>
                </a:solidFill>
              </a:rPr>
              <a:t>Training:</a:t>
            </a:r>
            <a:r>
              <a:rPr sz="3600" spc="30" dirty="0">
                <a:solidFill>
                  <a:srgbClr val="3D3D3D"/>
                </a:solidFill>
              </a:rPr>
              <a:t> </a:t>
            </a:r>
            <a:r>
              <a:rPr sz="3600" spc="-25" dirty="0">
                <a:solidFill>
                  <a:srgbClr val="3D3D3D"/>
                </a:solidFill>
              </a:rPr>
              <a:t>Mandatory</a:t>
            </a:r>
            <a:r>
              <a:rPr sz="3600" spc="50" dirty="0">
                <a:solidFill>
                  <a:srgbClr val="3D3D3D"/>
                </a:solidFill>
              </a:rPr>
              <a:t> </a:t>
            </a:r>
            <a:r>
              <a:rPr sz="3600" dirty="0"/>
              <a:t>"soft</a:t>
            </a:r>
            <a:r>
              <a:rPr sz="3600" spc="40" dirty="0"/>
              <a:t> </a:t>
            </a:r>
            <a:r>
              <a:rPr sz="3600" dirty="0">
                <a:solidFill>
                  <a:srgbClr val="3F3F3F"/>
                </a:solidFill>
              </a:rPr>
              <a:t>skill"</a:t>
            </a:r>
            <a:r>
              <a:rPr sz="3600" spc="-20" dirty="0">
                <a:solidFill>
                  <a:srgbClr val="3F3F3F"/>
                </a:solidFill>
              </a:rPr>
              <a:t> </a:t>
            </a:r>
            <a:r>
              <a:rPr sz="3600" dirty="0">
                <a:solidFill>
                  <a:srgbClr val="363636"/>
                </a:solidFill>
              </a:rPr>
              <a:t>training</a:t>
            </a:r>
            <a:r>
              <a:rPr sz="3600" spc="90" dirty="0">
                <a:solidFill>
                  <a:srgbClr val="363636"/>
                </a:solidFill>
              </a:rPr>
              <a:t> </a:t>
            </a:r>
            <a:r>
              <a:rPr sz="3600" spc="-25" dirty="0">
                <a:solidFill>
                  <a:srgbClr val="424242"/>
                </a:solidFill>
              </a:rPr>
              <a:t>for </a:t>
            </a:r>
            <a:r>
              <a:rPr sz="3600" dirty="0"/>
              <a:t>technical</a:t>
            </a:r>
            <a:r>
              <a:rPr sz="3600" spc="-15" dirty="0"/>
              <a:t> </a:t>
            </a:r>
            <a:r>
              <a:rPr sz="3600" dirty="0"/>
              <a:t>line</a:t>
            </a:r>
            <a:r>
              <a:rPr sz="3600" spc="-155" dirty="0"/>
              <a:t> </a:t>
            </a:r>
            <a:r>
              <a:rPr sz="3600" dirty="0"/>
              <a:t>managers</a:t>
            </a:r>
            <a:r>
              <a:rPr sz="3600" spc="150" dirty="0"/>
              <a:t> </a:t>
            </a:r>
            <a:r>
              <a:rPr sz="3600" dirty="0">
                <a:solidFill>
                  <a:srgbClr val="3F3F3F"/>
                </a:solidFill>
              </a:rPr>
              <a:t>to</a:t>
            </a:r>
            <a:r>
              <a:rPr sz="3600" spc="-105" dirty="0">
                <a:solidFill>
                  <a:srgbClr val="3F3F3F"/>
                </a:solidFill>
              </a:rPr>
              <a:t> </a:t>
            </a:r>
            <a:r>
              <a:rPr sz="3600" dirty="0">
                <a:solidFill>
                  <a:srgbClr val="3D3D3D"/>
                </a:solidFill>
              </a:rPr>
              <a:t>handle</a:t>
            </a:r>
            <a:r>
              <a:rPr sz="3600" spc="-60" dirty="0">
                <a:solidFill>
                  <a:srgbClr val="3D3D3D"/>
                </a:solidFill>
              </a:rPr>
              <a:t> </a:t>
            </a:r>
            <a:r>
              <a:rPr sz="3600" dirty="0"/>
              <a:t>emotional</a:t>
            </a:r>
            <a:r>
              <a:rPr sz="3600" spc="55" dirty="0"/>
              <a:t> </a:t>
            </a:r>
            <a:r>
              <a:rPr sz="3600" spc="-10" dirty="0">
                <a:solidFill>
                  <a:srgbClr val="3F3F3F"/>
                </a:solidFill>
              </a:rPr>
              <a:t>complexities </a:t>
            </a:r>
            <a:r>
              <a:rPr sz="3600" dirty="0">
                <a:solidFill>
                  <a:srgbClr val="363636"/>
                </a:solidFill>
              </a:rPr>
              <a:t>of</a:t>
            </a:r>
            <a:r>
              <a:rPr sz="3600" spc="-105" dirty="0">
                <a:solidFill>
                  <a:srgbClr val="363636"/>
                </a:solidFill>
              </a:rPr>
              <a:t> </a:t>
            </a:r>
            <a:r>
              <a:rPr sz="3600" spc="-20" dirty="0"/>
              <a:t>international</a:t>
            </a:r>
            <a:r>
              <a:rPr sz="3600" spc="135" dirty="0"/>
              <a:t> </a:t>
            </a:r>
            <a:r>
              <a:rPr sz="3600" spc="-10" dirty="0">
                <a:solidFill>
                  <a:srgbClr val="363636"/>
                </a:solidFill>
              </a:rPr>
              <a:t>teams.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116896" y="1005276"/>
            <a:ext cx="14175547" cy="954871"/>
          </a:xfrm>
          <a:prstGeom prst="rect">
            <a:avLst/>
          </a:prstGeom>
        </p:spPr>
        <p:txBody>
          <a:bodyPr vert="horz" wrap="square" lIns="0" tIns="107436" rIns="0" bIns="0" rtlCol="0">
            <a:spAutoFit/>
          </a:bodyPr>
          <a:lstStyle/>
          <a:p>
            <a:pPr marL="17780">
              <a:lnSpc>
                <a:spcPct val="100000"/>
              </a:lnSpc>
              <a:spcBef>
                <a:spcPts val="140"/>
              </a:spcBef>
            </a:pPr>
            <a:r>
              <a:rPr spc="130" dirty="0">
                <a:solidFill>
                  <a:schemeClr val="accent1"/>
                </a:solidFill>
              </a:rPr>
              <a:t>References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65896" y="2026505"/>
            <a:ext cx="8844915" cy="7236596"/>
          </a:xfrm>
          <a:prstGeom prst="rect">
            <a:avLst/>
          </a:prstGeom>
        </p:spPr>
        <p:txBody>
          <a:bodyPr vert="horz" wrap="square" lIns="0" tIns="20320" rIns="0" bIns="0" rtlCol="0">
            <a:spAutoFit/>
          </a:bodyPr>
          <a:lstStyle/>
          <a:p>
            <a:pPr marL="12700" marR="282575">
              <a:lnSpc>
                <a:spcPct val="98000"/>
              </a:lnSpc>
              <a:spcBef>
                <a:spcPts val="160"/>
              </a:spcBef>
            </a:pPr>
            <a:r>
              <a:rPr sz="2800" spc="-20" dirty="0">
                <a:solidFill>
                  <a:srgbClr val="363636"/>
                </a:solidFill>
                <a:latin typeface="Calibri"/>
                <a:cs typeface="Calibri"/>
              </a:rPr>
              <a:t>Bondarouk,</a:t>
            </a:r>
            <a:r>
              <a:rPr sz="2800" spc="40" dirty="0">
                <a:solidFill>
                  <a:srgbClr val="363636"/>
                </a:solidFill>
                <a:latin typeface="Calibri"/>
                <a:cs typeface="Calibri"/>
              </a:rPr>
              <a:t> </a:t>
            </a:r>
            <a:r>
              <a:rPr sz="2800" dirty="0">
                <a:solidFill>
                  <a:srgbClr val="3B3B3B"/>
                </a:solidFill>
                <a:latin typeface="Calibri"/>
                <a:cs typeface="Calibri"/>
              </a:rPr>
              <a:t>T.,</a:t>
            </a:r>
            <a:r>
              <a:rPr sz="2800" spc="-70" dirty="0">
                <a:solidFill>
                  <a:srgbClr val="3B3B3B"/>
                </a:solidFill>
                <a:latin typeface="Calibri"/>
                <a:cs typeface="Calibri"/>
              </a:rPr>
              <a:t> </a:t>
            </a:r>
            <a:r>
              <a:rPr sz="2800" dirty="0">
                <a:solidFill>
                  <a:srgbClr val="424242"/>
                </a:solidFill>
                <a:latin typeface="Calibri"/>
                <a:cs typeface="Calibri"/>
              </a:rPr>
              <a:t>&amp;</a:t>
            </a:r>
            <a:r>
              <a:rPr sz="2800" spc="-145" dirty="0">
                <a:solidFill>
                  <a:srgbClr val="424242"/>
                </a:solidFill>
                <a:latin typeface="Calibri"/>
                <a:cs typeface="Calibri"/>
              </a:rPr>
              <a:t> </a:t>
            </a:r>
            <a:r>
              <a:rPr sz="2800" spc="-10" dirty="0">
                <a:solidFill>
                  <a:srgbClr val="343434"/>
                </a:solidFill>
                <a:latin typeface="Calibri"/>
                <a:cs typeface="Calibri"/>
              </a:rPr>
              <a:t>Brewster,</a:t>
            </a:r>
            <a:r>
              <a:rPr sz="2800" spc="35" dirty="0">
                <a:solidFill>
                  <a:srgbClr val="343434"/>
                </a:solidFill>
                <a:latin typeface="Calibri"/>
                <a:cs typeface="Calibri"/>
              </a:rPr>
              <a:t> </a:t>
            </a:r>
            <a:r>
              <a:rPr sz="2800" dirty="0">
                <a:solidFill>
                  <a:srgbClr val="424242"/>
                </a:solidFill>
                <a:latin typeface="Calibri"/>
                <a:cs typeface="Calibri"/>
              </a:rPr>
              <a:t>C.</a:t>
            </a:r>
            <a:r>
              <a:rPr sz="2800" spc="-110" dirty="0">
                <a:solidFill>
                  <a:srgbClr val="424242"/>
                </a:solidFill>
                <a:latin typeface="Calibri"/>
                <a:cs typeface="Calibri"/>
              </a:rPr>
              <a:t> </a:t>
            </a:r>
            <a:r>
              <a:rPr sz="2800" spc="-60" dirty="0">
                <a:solidFill>
                  <a:srgbClr val="343434"/>
                </a:solidFill>
                <a:latin typeface="Calibri"/>
                <a:cs typeface="Calibri"/>
              </a:rPr>
              <a:t>(2016).</a:t>
            </a:r>
            <a:r>
              <a:rPr sz="2800" spc="25" dirty="0">
                <a:solidFill>
                  <a:srgbClr val="343434"/>
                </a:solidFill>
                <a:latin typeface="Calibri"/>
                <a:cs typeface="Calibri"/>
              </a:rPr>
              <a:t> </a:t>
            </a:r>
            <a:r>
              <a:rPr sz="2800" dirty="0">
                <a:solidFill>
                  <a:srgbClr val="383838"/>
                </a:solidFill>
                <a:latin typeface="Calibri"/>
                <a:cs typeface="Calibri"/>
              </a:rPr>
              <a:t>Conceptualising</a:t>
            </a:r>
            <a:r>
              <a:rPr sz="2800" spc="-80" dirty="0">
                <a:solidFill>
                  <a:srgbClr val="383838"/>
                </a:solidFill>
                <a:latin typeface="Calibri"/>
                <a:cs typeface="Calibri"/>
              </a:rPr>
              <a:t> </a:t>
            </a:r>
            <a:r>
              <a:rPr sz="2800" dirty="0">
                <a:solidFill>
                  <a:srgbClr val="313131"/>
                </a:solidFill>
                <a:latin typeface="Calibri"/>
                <a:cs typeface="Calibri"/>
              </a:rPr>
              <a:t>the</a:t>
            </a:r>
            <a:r>
              <a:rPr sz="2800" spc="-60" dirty="0">
                <a:solidFill>
                  <a:srgbClr val="313131"/>
                </a:solidFill>
                <a:latin typeface="Calibri"/>
                <a:cs typeface="Calibri"/>
              </a:rPr>
              <a:t> </a:t>
            </a:r>
            <a:r>
              <a:rPr sz="2800" dirty="0">
                <a:solidFill>
                  <a:srgbClr val="383838"/>
                </a:solidFill>
                <a:latin typeface="Calibri"/>
                <a:cs typeface="Calibri"/>
              </a:rPr>
              <a:t>future</a:t>
            </a:r>
            <a:r>
              <a:rPr sz="2800" spc="-15" dirty="0">
                <a:solidFill>
                  <a:srgbClr val="383838"/>
                </a:solidFill>
                <a:latin typeface="Calibri"/>
                <a:cs typeface="Calibri"/>
              </a:rPr>
              <a:t> </a:t>
            </a:r>
            <a:r>
              <a:rPr sz="2800" dirty="0">
                <a:solidFill>
                  <a:srgbClr val="3D3D3D"/>
                </a:solidFill>
                <a:latin typeface="Calibri"/>
                <a:cs typeface="Calibri"/>
              </a:rPr>
              <a:t>of</a:t>
            </a:r>
            <a:r>
              <a:rPr sz="2800" spc="-90" dirty="0">
                <a:solidFill>
                  <a:srgbClr val="3D3D3D"/>
                </a:solidFill>
                <a:latin typeface="Calibri"/>
                <a:cs typeface="Calibri"/>
              </a:rPr>
              <a:t> </a:t>
            </a:r>
            <a:r>
              <a:rPr sz="2800" spc="-35" dirty="0">
                <a:solidFill>
                  <a:srgbClr val="444444"/>
                </a:solidFill>
                <a:latin typeface="Calibri"/>
                <a:cs typeface="Calibri"/>
              </a:rPr>
              <a:t>HRM</a:t>
            </a:r>
            <a:r>
              <a:rPr sz="2800" spc="-20" dirty="0">
                <a:solidFill>
                  <a:srgbClr val="444444"/>
                </a:solidFill>
                <a:latin typeface="Calibri"/>
                <a:cs typeface="Calibri"/>
              </a:rPr>
              <a:t> </a:t>
            </a:r>
            <a:r>
              <a:rPr sz="2800" spc="-25" dirty="0">
                <a:solidFill>
                  <a:srgbClr val="383838"/>
                </a:solidFill>
                <a:latin typeface="Calibri"/>
                <a:cs typeface="Calibri"/>
              </a:rPr>
              <a:t>and </a:t>
            </a:r>
            <a:r>
              <a:rPr sz="2800" spc="-25" dirty="0">
                <a:solidFill>
                  <a:srgbClr val="2F2F2F"/>
                </a:solidFill>
                <a:latin typeface="Calibri"/>
                <a:cs typeface="Calibri"/>
              </a:rPr>
              <a:t>technology</a:t>
            </a:r>
            <a:r>
              <a:rPr sz="2800" spc="-5" dirty="0">
                <a:solidFill>
                  <a:srgbClr val="2F2F2F"/>
                </a:solidFill>
                <a:latin typeface="Calibri"/>
                <a:cs typeface="Calibri"/>
              </a:rPr>
              <a:t> </a:t>
            </a:r>
            <a:r>
              <a:rPr sz="2800" dirty="0">
                <a:solidFill>
                  <a:srgbClr val="313131"/>
                </a:solidFill>
                <a:latin typeface="Calibri"/>
                <a:cs typeface="Calibri"/>
              </a:rPr>
              <a:t>research.</a:t>
            </a:r>
            <a:r>
              <a:rPr sz="2800" spc="225" dirty="0">
                <a:solidFill>
                  <a:srgbClr val="313131"/>
                </a:solidFill>
                <a:latin typeface="Calibri"/>
                <a:cs typeface="Calibri"/>
              </a:rPr>
              <a:t> </a:t>
            </a:r>
            <a:r>
              <a:rPr sz="2800" i="1" dirty="0">
                <a:solidFill>
                  <a:srgbClr val="414141"/>
                </a:solidFill>
                <a:latin typeface="Calibri"/>
                <a:cs typeface="Calibri"/>
              </a:rPr>
              <a:t>The</a:t>
            </a:r>
            <a:r>
              <a:rPr sz="2800" i="1" spc="-10" dirty="0">
                <a:solidFill>
                  <a:srgbClr val="414141"/>
                </a:solidFill>
                <a:latin typeface="Calibri"/>
                <a:cs typeface="Calibri"/>
              </a:rPr>
              <a:t> </a:t>
            </a:r>
            <a:r>
              <a:rPr sz="2800" i="1" spc="-10" dirty="0">
                <a:solidFill>
                  <a:srgbClr val="343434"/>
                </a:solidFill>
                <a:latin typeface="Calibri"/>
                <a:cs typeface="Calibri"/>
              </a:rPr>
              <a:t>lnternational)ourna1</a:t>
            </a:r>
            <a:r>
              <a:rPr sz="2800" i="1" spc="-170" dirty="0">
                <a:solidFill>
                  <a:srgbClr val="343434"/>
                </a:solidFill>
                <a:latin typeface="Calibri"/>
                <a:cs typeface="Calibri"/>
              </a:rPr>
              <a:t> </a:t>
            </a:r>
            <a:r>
              <a:rPr sz="2800" i="1" spc="-10" dirty="0">
                <a:solidFill>
                  <a:srgbClr val="313131"/>
                </a:solidFill>
                <a:latin typeface="Calibri"/>
                <a:cs typeface="Calibri"/>
              </a:rPr>
              <a:t>of</a:t>
            </a:r>
            <a:r>
              <a:rPr sz="2800" i="1" spc="-105" dirty="0">
                <a:solidFill>
                  <a:srgbClr val="313131"/>
                </a:solidFill>
                <a:latin typeface="Calibri"/>
                <a:cs typeface="Calibri"/>
              </a:rPr>
              <a:t> </a:t>
            </a:r>
            <a:r>
              <a:rPr sz="2800" i="1" dirty="0">
                <a:solidFill>
                  <a:srgbClr val="343434"/>
                </a:solidFill>
                <a:latin typeface="Calibri"/>
                <a:cs typeface="Calibri"/>
              </a:rPr>
              <a:t>Human</a:t>
            </a:r>
            <a:r>
              <a:rPr sz="2800" i="1" spc="25" dirty="0">
                <a:solidFill>
                  <a:srgbClr val="343434"/>
                </a:solidFill>
                <a:latin typeface="Calibri"/>
                <a:cs typeface="Calibri"/>
              </a:rPr>
              <a:t> </a:t>
            </a:r>
            <a:r>
              <a:rPr sz="2800" i="1" dirty="0">
                <a:solidFill>
                  <a:srgbClr val="363636"/>
                </a:solidFill>
                <a:latin typeface="Calibri"/>
                <a:cs typeface="Calibri"/>
              </a:rPr>
              <a:t>Resource</a:t>
            </a:r>
            <a:r>
              <a:rPr sz="2800" i="1" spc="100" dirty="0">
                <a:solidFill>
                  <a:srgbClr val="363636"/>
                </a:solidFill>
                <a:latin typeface="Calibri"/>
                <a:cs typeface="Calibri"/>
              </a:rPr>
              <a:t> </a:t>
            </a:r>
            <a:r>
              <a:rPr sz="2800" i="1" spc="-10" dirty="0">
                <a:solidFill>
                  <a:srgbClr val="313131"/>
                </a:solidFill>
                <a:latin typeface="Calibri"/>
                <a:cs typeface="Calibri"/>
              </a:rPr>
              <a:t>Management, </a:t>
            </a:r>
            <a:r>
              <a:rPr sz="2800" spc="-70" dirty="0">
                <a:solidFill>
                  <a:srgbClr val="383838"/>
                </a:solidFill>
                <a:latin typeface="Calibri"/>
                <a:cs typeface="Calibri"/>
              </a:rPr>
              <a:t>27(21),</a:t>
            </a:r>
            <a:r>
              <a:rPr sz="2800" spc="35" dirty="0">
                <a:solidFill>
                  <a:srgbClr val="383838"/>
                </a:solidFill>
                <a:latin typeface="Calibri"/>
                <a:cs typeface="Calibri"/>
              </a:rPr>
              <a:t> </a:t>
            </a:r>
            <a:r>
              <a:rPr sz="2800" spc="-70" dirty="0">
                <a:solidFill>
                  <a:srgbClr val="333333"/>
                </a:solidFill>
                <a:latin typeface="Calibri"/>
                <a:cs typeface="Calibri"/>
              </a:rPr>
              <a:t>2652-</a:t>
            </a:r>
            <a:r>
              <a:rPr sz="2800" spc="-10" dirty="0">
                <a:solidFill>
                  <a:srgbClr val="333333"/>
                </a:solidFill>
                <a:latin typeface="Calibri"/>
                <a:cs typeface="Calibri"/>
              </a:rPr>
              <a:t>2671.</a:t>
            </a:r>
            <a:endParaRPr sz="2800" dirty="0">
              <a:latin typeface="Calibri"/>
              <a:cs typeface="Calibri"/>
            </a:endParaRPr>
          </a:p>
          <a:p>
            <a:pPr marL="15240" marR="5080" indent="-1270" algn="just">
              <a:lnSpc>
                <a:spcPct val="98000"/>
              </a:lnSpc>
              <a:spcBef>
                <a:spcPts val="1914"/>
              </a:spcBef>
            </a:pPr>
            <a:r>
              <a:rPr sz="2800" spc="-75" dirty="0">
                <a:solidFill>
                  <a:srgbClr val="343434"/>
                </a:solidFill>
                <a:latin typeface="Calibri"/>
                <a:cs typeface="Calibri"/>
              </a:rPr>
              <a:t>Cooke,</a:t>
            </a:r>
            <a:r>
              <a:rPr sz="2800" spc="114" dirty="0">
                <a:solidFill>
                  <a:srgbClr val="343434"/>
                </a:solidFill>
                <a:latin typeface="Calibri"/>
                <a:cs typeface="Calibri"/>
              </a:rPr>
              <a:t> </a:t>
            </a:r>
            <a:r>
              <a:rPr sz="2800" spc="-25" dirty="0">
                <a:solidFill>
                  <a:srgbClr val="363636"/>
                </a:solidFill>
                <a:latin typeface="Calibri"/>
                <a:cs typeface="Calibri"/>
              </a:rPr>
              <a:t>F.</a:t>
            </a:r>
            <a:r>
              <a:rPr sz="2800" spc="-20" dirty="0">
                <a:solidFill>
                  <a:srgbClr val="363636"/>
                </a:solidFill>
                <a:latin typeface="Calibri"/>
                <a:cs typeface="Calibri"/>
              </a:rPr>
              <a:t> </a:t>
            </a:r>
            <a:r>
              <a:rPr sz="2800" spc="-10" dirty="0">
                <a:solidFill>
                  <a:srgbClr val="3A3A3A"/>
                </a:solidFill>
                <a:latin typeface="Calibri"/>
                <a:cs typeface="Calibri"/>
              </a:rPr>
              <a:t>L.,</a:t>
            </a:r>
            <a:r>
              <a:rPr sz="2800" spc="45" dirty="0">
                <a:solidFill>
                  <a:srgbClr val="3A3A3A"/>
                </a:solidFill>
                <a:latin typeface="Calibri"/>
                <a:cs typeface="Calibri"/>
              </a:rPr>
              <a:t> </a:t>
            </a:r>
            <a:r>
              <a:rPr sz="2800" dirty="0">
                <a:solidFill>
                  <a:srgbClr val="3B3B3B"/>
                </a:solidFill>
                <a:latin typeface="Calibri"/>
                <a:cs typeface="Calibri"/>
              </a:rPr>
              <a:t>Saini,</a:t>
            </a:r>
            <a:r>
              <a:rPr sz="2800" spc="50" dirty="0">
                <a:solidFill>
                  <a:srgbClr val="3B3B3B"/>
                </a:solidFill>
                <a:latin typeface="Calibri"/>
                <a:cs typeface="Calibri"/>
              </a:rPr>
              <a:t> </a:t>
            </a:r>
            <a:r>
              <a:rPr sz="2800" spc="-15" dirty="0">
                <a:solidFill>
                  <a:srgbClr val="363636"/>
                </a:solidFill>
                <a:latin typeface="Calibri"/>
                <a:cs typeface="Calibri"/>
              </a:rPr>
              <a:t>D.</a:t>
            </a:r>
            <a:r>
              <a:rPr sz="2800" spc="30" dirty="0">
                <a:solidFill>
                  <a:srgbClr val="363636"/>
                </a:solidFill>
                <a:latin typeface="Calibri"/>
                <a:cs typeface="Calibri"/>
              </a:rPr>
              <a:t> </a:t>
            </a:r>
            <a:r>
              <a:rPr sz="2800" spc="-10" dirty="0">
                <a:solidFill>
                  <a:srgbClr val="363636"/>
                </a:solidFill>
                <a:latin typeface="Calibri"/>
                <a:cs typeface="Calibri"/>
              </a:rPr>
              <a:t>S.,</a:t>
            </a:r>
            <a:r>
              <a:rPr sz="2800" spc="10" dirty="0">
                <a:solidFill>
                  <a:srgbClr val="363636"/>
                </a:solidFill>
                <a:latin typeface="Calibri"/>
                <a:cs typeface="Calibri"/>
              </a:rPr>
              <a:t> </a:t>
            </a:r>
            <a:r>
              <a:rPr sz="2800" dirty="0">
                <a:solidFill>
                  <a:srgbClr val="363636"/>
                </a:solidFill>
                <a:latin typeface="Calibri"/>
                <a:cs typeface="Calibri"/>
              </a:rPr>
              <a:t>&amp;</a:t>
            </a:r>
            <a:r>
              <a:rPr sz="2800" spc="-155" dirty="0">
                <a:solidFill>
                  <a:srgbClr val="363636"/>
                </a:solidFill>
                <a:latin typeface="Calibri"/>
                <a:cs typeface="Calibri"/>
              </a:rPr>
              <a:t> </a:t>
            </a:r>
            <a:r>
              <a:rPr sz="2800" spc="-50" dirty="0">
                <a:solidFill>
                  <a:srgbClr val="363636"/>
                </a:solidFill>
                <a:latin typeface="Calibri"/>
                <a:cs typeface="Calibri"/>
              </a:rPr>
              <a:t>Wang,</a:t>
            </a:r>
            <a:r>
              <a:rPr sz="2800" spc="-75" dirty="0">
                <a:solidFill>
                  <a:srgbClr val="363636"/>
                </a:solidFill>
                <a:latin typeface="Calibri"/>
                <a:cs typeface="Calibri"/>
              </a:rPr>
              <a:t> </a:t>
            </a:r>
            <a:r>
              <a:rPr sz="2800" spc="5" dirty="0">
                <a:solidFill>
                  <a:srgbClr val="363636"/>
                </a:solidFill>
                <a:latin typeface="Calibri"/>
                <a:cs typeface="Calibri"/>
              </a:rPr>
              <a:t>J.</a:t>
            </a:r>
            <a:r>
              <a:rPr sz="2800" spc="-50" dirty="0">
                <a:solidFill>
                  <a:srgbClr val="363636"/>
                </a:solidFill>
                <a:latin typeface="Calibri"/>
                <a:cs typeface="Calibri"/>
              </a:rPr>
              <a:t> </a:t>
            </a:r>
            <a:r>
              <a:rPr sz="2800" spc="-155" dirty="0">
                <a:solidFill>
                  <a:srgbClr val="3F3F3F"/>
                </a:solidFill>
                <a:latin typeface="Calibri"/>
                <a:cs typeface="Calibri"/>
              </a:rPr>
              <a:t>(201</a:t>
            </a:r>
            <a:r>
              <a:rPr sz="2800" spc="-135" dirty="0">
                <a:solidFill>
                  <a:srgbClr val="3F3F3F"/>
                </a:solidFill>
                <a:latin typeface="Calibri"/>
                <a:cs typeface="Calibri"/>
              </a:rPr>
              <a:t> </a:t>
            </a:r>
            <a:r>
              <a:rPr sz="2800" spc="-70" dirty="0">
                <a:solidFill>
                  <a:srgbClr val="343434"/>
                </a:solidFill>
                <a:latin typeface="Calibri"/>
                <a:cs typeface="Calibri"/>
              </a:rPr>
              <a:t>4).</a:t>
            </a:r>
            <a:r>
              <a:rPr sz="2800" spc="50" dirty="0">
                <a:solidFill>
                  <a:srgbClr val="343434"/>
                </a:solidFill>
                <a:latin typeface="Calibri"/>
                <a:cs typeface="Calibri"/>
              </a:rPr>
              <a:t> </a:t>
            </a:r>
            <a:r>
              <a:rPr sz="2800" spc="-25" dirty="0">
                <a:solidFill>
                  <a:srgbClr val="3D3D3D"/>
                </a:solidFill>
                <a:latin typeface="Calibri"/>
                <a:cs typeface="Calibri"/>
              </a:rPr>
              <a:t>Talent</a:t>
            </a:r>
            <a:r>
              <a:rPr sz="2800" spc="60" dirty="0">
                <a:solidFill>
                  <a:srgbClr val="3D3D3D"/>
                </a:solidFill>
                <a:latin typeface="Calibri"/>
                <a:cs typeface="Calibri"/>
              </a:rPr>
              <a:t> </a:t>
            </a:r>
            <a:r>
              <a:rPr sz="2800" spc="-30" dirty="0">
                <a:solidFill>
                  <a:srgbClr val="3A3A3A"/>
                </a:solidFill>
                <a:latin typeface="Calibri"/>
                <a:cs typeface="Calibri"/>
              </a:rPr>
              <a:t>management</a:t>
            </a:r>
            <a:r>
              <a:rPr sz="2800" spc="150" dirty="0">
                <a:solidFill>
                  <a:srgbClr val="3A3A3A"/>
                </a:solidFill>
                <a:latin typeface="Calibri"/>
                <a:cs typeface="Calibri"/>
              </a:rPr>
              <a:t> </a:t>
            </a:r>
            <a:r>
              <a:rPr sz="2800" spc="35" dirty="0">
                <a:solidFill>
                  <a:srgbClr val="707787"/>
                </a:solidFill>
                <a:latin typeface="Calibri"/>
                <a:cs typeface="Calibri"/>
              </a:rPr>
              <a:t>in</a:t>
            </a:r>
            <a:r>
              <a:rPr sz="2800" spc="-20" dirty="0">
                <a:solidFill>
                  <a:srgbClr val="707787"/>
                </a:solidFill>
                <a:latin typeface="Calibri"/>
                <a:cs typeface="Calibri"/>
              </a:rPr>
              <a:t> </a:t>
            </a:r>
            <a:r>
              <a:rPr sz="2800" spc="15" dirty="0">
                <a:solidFill>
                  <a:srgbClr val="3D3D3D"/>
                </a:solidFill>
                <a:latin typeface="Calibri"/>
                <a:cs typeface="Calibri"/>
              </a:rPr>
              <a:t>China</a:t>
            </a:r>
            <a:r>
              <a:rPr sz="2800" spc="35" dirty="0">
                <a:solidFill>
                  <a:srgbClr val="3D3D3D"/>
                </a:solidFill>
                <a:latin typeface="Calibri"/>
                <a:cs typeface="Calibri"/>
              </a:rPr>
              <a:t> </a:t>
            </a:r>
            <a:r>
              <a:rPr sz="2800" spc="15" dirty="0">
                <a:solidFill>
                  <a:srgbClr val="3F3F3F"/>
                </a:solidFill>
                <a:latin typeface="Calibri"/>
                <a:cs typeface="Calibri"/>
              </a:rPr>
              <a:t>and</a:t>
            </a:r>
            <a:r>
              <a:rPr sz="2800" spc="10" dirty="0">
                <a:solidFill>
                  <a:srgbClr val="3F3F3F"/>
                </a:solidFill>
                <a:latin typeface="Calibri"/>
                <a:cs typeface="Calibri"/>
              </a:rPr>
              <a:t> </a:t>
            </a:r>
            <a:r>
              <a:rPr sz="2800" spc="-5" dirty="0">
                <a:solidFill>
                  <a:srgbClr val="3B3B3B"/>
                </a:solidFill>
                <a:latin typeface="Calibri"/>
                <a:cs typeface="Calibri"/>
              </a:rPr>
              <a:t>India</a:t>
            </a:r>
            <a:r>
              <a:rPr sz="2800" dirty="0">
                <a:solidFill>
                  <a:srgbClr val="3B3B3B"/>
                </a:solidFill>
                <a:latin typeface="Calibri"/>
                <a:cs typeface="Calibri"/>
              </a:rPr>
              <a:t>:</a:t>
            </a:r>
            <a:r>
              <a:rPr sz="2800" spc="50" dirty="0">
                <a:solidFill>
                  <a:srgbClr val="3B3B3B"/>
                </a:solidFill>
                <a:latin typeface="Calibri"/>
                <a:cs typeface="Calibri"/>
              </a:rPr>
              <a:t> </a:t>
            </a:r>
            <a:r>
              <a:rPr sz="2800" spc="-40" dirty="0">
                <a:solidFill>
                  <a:srgbClr val="494949"/>
                </a:solidFill>
                <a:latin typeface="Calibri"/>
                <a:cs typeface="Calibri"/>
              </a:rPr>
              <a:t>A</a:t>
            </a:r>
            <a:r>
              <a:rPr sz="2800" spc="-15" dirty="0">
                <a:solidFill>
                  <a:srgbClr val="494949"/>
                </a:solidFill>
                <a:latin typeface="Calibri"/>
                <a:cs typeface="Calibri"/>
              </a:rPr>
              <a:t> </a:t>
            </a:r>
            <a:r>
              <a:rPr sz="2800" spc="-35" dirty="0">
                <a:solidFill>
                  <a:srgbClr val="3A3A3A"/>
                </a:solidFill>
                <a:latin typeface="Calibri"/>
                <a:cs typeface="Calibri"/>
              </a:rPr>
              <a:t>comparison</a:t>
            </a:r>
            <a:r>
              <a:rPr sz="2800" spc="254" dirty="0">
                <a:solidFill>
                  <a:srgbClr val="3A3A3A"/>
                </a:solidFill>
                <a:latin typeface="Calibri"/>
                <a:cs typeface="Calibri"/>
              </a:rPr>
              <a:t> </a:t>
            </a:r>
            <a:r>
              <a:rPr sz="2800" spc="-40" dirty="0">
                <a:solidFill>
                  <a:srgbClr val="3A3A3A"/>
                </a:solidFill>
                <a:latin typeface="Calibri"/>
                <a:cs typeface="Calibri"/>
              </a:rPr>
              <a:t>of</a:t>
            </a:r>
            <a:r>
              <a:rPr sz="2800" spc="-10" dirty="0">
                <a:solidFill>
                  <a:srgbClr val="3A3A3A"/>
                </a:solidFill>
                <a:latin typeface="Calibri"/>
                <a:cs typeface="Calibri"/>
              </a:rPr>
              <a:t> </a:t>
            </a:r>
            <a:r>
              <a:rPr sz="2800" spc="-30" dirty="0">
                <a:solidFill>
                  <a:srgbClr val="333333"/>
                </a:solidFill>
                <a:latin typeface="Calibri"/>
                <a:cs typeface="Calibri"/>
              </a:rPr>
              <a:t>management</a:t>
            </a:r>
            <a:r>
              <a:rPr sz="2800" spc="130" dirty="0">
                <a:solidFill>
                  <a:srgbClr val="333333"/>
                </a:solidFill>
                <a:latin typeface="Calibri"/>
                <a:cs typeface="Calibri"/>
              </a:rPr>
              <a:t> </a:t>
            </a:r>
            <a:r>
              <a:rPr sz="2800" spc="-25" dirty="0">
                <a:solidFill>
                  <a:srgbClr val="343434"/>
                </a:solidFill>
                <a:latin typeface="Calibri"/>
                <a:cs typeface="Calibri"/>
              </a:rPr>
              <a:t>perceptions</a:t>
            </a:r>
            <a:r>
              <a:rPr sz="2800" spc="175" dirty="0">
                <a:solidFill>
                  <a:srgbClr val="343434"/>
                </a:solidFill>
                <a:latin typeface="Calibri"/>
                <a:cs typeface="Calibri"/>
              </a:rPr>
              <a:t> </a:t>
            </a:r>
            <a:r>
              <a:rPr sz="2800" spc="15" dirty="0">
                <a:solidFill>
                  <a:srgbClr val="3A3A3A"/>
                </a:solidFill>
                <a:latin typeface="Calibri"/>
                <a:cs typeface="Calibri"/>
              </a:rPr>
              <a:t>and</a:t>
            </a:r>
            <a:r>
              <a:rPr sz="2800" spc="30" dirty="0">
                <a:solidFill>
                  <a:srgbClr val="3A3A3A"/>
                </a:solidFill>
                <a:latin typeface="Calibri"/>
                <a:cs typeface="Calibri"/>
              </a:rPr>
              <a:t> </a:t>
            </a:r>
            <a:r>
              <a:rPr sz="2800" spc="-5" dirty="0">
                <a:solidFill>
                  <a:srgbClr val="3B3B3B"/>
                </a:solidFill>
                <a:latin typeface="Calibri"/>
                <a:cs typeface="Calibri"/>
              </a:rPr>
              <a:t>huma</a:t>
            </a:r>
            <a:r>
              <a:rPr sz="2800" dirty="0">
                <a:solidFill>
                  <a:srgbClr val="3B3B3B"/>
                </a:solidFill>
                <a:latin typeface="Calibri"/>
                <a:cs typeface="Calibri"/>
              </a:rPr>
              <a:t>n</a:t>
            </a:r>
            <a:r>
              <a:rPr sz="2800" spc="85" dirty="0">
                <a:solidFill>
                  <a:srgbClr val="3B3B3B"/>
                </a:solidFill>
                <a:latin typeface="Calibri"/>
                <a:cs typeface="Calibri"/>
              </a:rPr>
              <a:t> </a:t>
            </a:r>
            <a:r>
              <a:rPr sz="2800" spc="-25" dirty="0">
                <a:solidFill>
                  <a:srgbClr val="313131"/>
                </a:solidFill>
                <a:latin typeface="Calibri"/>
                <a:cs typeface="Calibri"/>
              </a:rPr>
              <a:t>resource</a:t>
            </a:r>
            <a:r>
              <a:rPr sz="2800" spc="145" dirty="0">
                <a:solidFill>
                  <a:srgbClr val="313131"/>
                </a:solidFill>
                <a:latin typeface="Calibri"/>
                <a:cs typeface="Calibri"/>
              </a:rPr>
              <a:t> </a:t>
            </a:r>
            <a:r>
              <a:rPr sz="2800" spc="40" dirty="0">
                <a:solidFill>
                  <a:srgbClr val="2A2A2A"/>
                </a:solidFill>
                <a:latin typeface="Calibri"/>
                <a:cs typeface="Calibri"/>
              </a:rPr>
              <a:t>practices.journal</a:t>
            </a:r>
            <a:r>
              <a:rPr sz="2800" spc="-160" dirty="0">
                <a:solidFill>
                  <a:srgbClr val="2A2A2A"/>
                </a:solidFill>
                <a:latin typeface="Calibri"/>
                <a:cs typeface="Calibri"/>
              </a:rPr>
              <a:t> </a:t>
            </a:r>
            <a:r>
              <a:rPr sz="2800" i="1" spc="-25" dirty="0">
                <a:solidFill>
                  <a:srgbClr val="3B3B3B"/>
                </a:solidFill>
                <a:latin typeface="Calibri"/>
                <a:cs typeface="Calibri"/>
              </a:rPr>
              <a:t>of</a:t>
            </a:r>
            <a:r>
              <a:rPr sz="2800" i="1" spc="-15" dirty="0">
                <a:solidFill>
                  <a:srgbClr val="3B3B3B"/>
                </a:solidFill>
                <a:latin typeface="Calibri"/>
                <a:cs typeface="Calibri"/>
              </a:rPr>
              <a:t> </a:t>
            </a:r>
            <a:r>
              <a:rPr sz="2800" i="1" spc="-70" dirty="0">
                <a:solidFill>
                  <a:srgbClr val="424242"/>
                </a:solidFill>
                <a:latin typeface="Calibri"/>
                <a:cs typeface="Calibri"/>
              </a:rPr>
              <a:t>World</a:t>
            </a:r>
            <a:r>
              <a:rPr sz="2800" i="1" spc="100" dirty="0">
                <a:solidFill>
                  <a:srgbClr val="424242"/>
                </a:solidFill>
                <a:latin typeface="Calibri"/>
                <a:cs typeface="Calibri"/>
              </a:rPr>
              <a:t> </a:t>
            </a:r>
            <a:r>
              <a:rPr sz="2800" i="1" spc="20" dirty="0">
                <a:solidFill>
                  <a:srgbClr val="383838"/>
                </a:solidFill>
                <a:latin typeface="Calibri"/>
                <a:cs typeface="Calibri"/>
              </a:rPr>
              <a:t>Business, </a:t>
            </a:r>
            <a:r>
              <a:rPr sz="2800" spc="-90" dirty="0">
                <a:solidFill>
                  <a:srgbClr val="2F2F2F"/>
                </a:solidFill>
                <a:latin typeface="Calibri"/>
                <a:cs typeface="Calibri"/>
              </a:rPr>
              <a:t>49(2),</a:t>
            </a:r>
            <a:r>
              <a:rPr sz="2800" spc="75" dirty="0">
                <a:solidFill>
                  <a:srgbClr val="2F2F2F"/>
                </a:solidFill>
                <a:latin typeface="Calibri"/>
                <a:cs typeface="Calibri"/>
              </a:rPr>
              <a:t> </a:t>
            </a:r>
            <a:r>
              <a:rPr sz="2800" spc="-65" dirty="0">
                <a:solidFill>
                  <a:srgbClr val="2B2B2B"/>
                </a:solidFill>
                <a:latin typeface="Calibri"/>
                <a:cs typeface="Calibri"/>
              </a:rPr>
              <a:t>225-</a:t>
            </a:r>
            <a:r>
              <a:rPr sz="2800" spc="-60" dirty="0">
                <a:solidFill>
                  <a:srgbClr val="2B2B2B"/>
                </a:solidFill>
                <a:latin typeface="Calibri"/>
                <a:cs typeface="Calibri"/>
              </a:rPr>
              <a:t>235.</a:t>
            </a:r>
            <a:endParaRPr sz="2800" dirty="0">
              <a:latin typeface="Calibri"/>
              <a:cs typeface="Calibri"/>
            </a:endParaRPr>
          </a:p>
          <a:p>
            <a:pPr marL="16510" marR="12700" indent="-2540">
              <a:lnSpc>
                <a:spcPct val="105800"/>
              </a:lnSpc>
              <a:spcBef>
                <a:spcPts val="1890"/>
              </a:spcBef>
            </a:pPr>
            <a:r>
              <a:rPr sz="2800" dirty="0">
                <a:solidFill>
                  <a:srgbClr val="3D3D3D"/>
                </a:solidFill>
                <a:latin typeface="Calibri"/>
                <a:cs typeface="Calibri"/>
              </a:rPr>
              <a:t>Dhanabhakyam,</a:t>
            </a:r>
            <a:r>
              <a:rPr sz="2800" spc="55" dirty="0">
                <a:solidFill>
                  <a:srgbClr val="3D3D3D"/>
                </a:solidFill>
                <a:latin typeface="Calibri"/>
                <a:cs typeface="Calibri"/>
              </a:rPr>
              <a:t>  </a:t>
            </a:r>
            <a:r>
              <a:rPr sz="2800" dirty="0">
                <a:solidFill>
                  <a:srgbClr val="414141"/>
                </a:solidFill>
                <a:latin typeface="Calibri"/>
                <a:cs typeface="Calibri"/>
              </a:rPr>
              <a:t>M.,</a:t>
            </a:r>
            <a:r>
              <a:rPr sz="2800" spc="220" dirty="0">
                <a:solidFill>
                  <a:srgbClr val="414141"/>
                </a:solidFill>
                <a:latin typeface="Calibri"/>
                <a:cs typeface="Calibri"/>
              </a:rPr>
              <a:t> </a:t>
            </a:r>
            <a:r>
              <a:rPr sz="2800" dirty="0">
                <a:solidFill>
                  <a:srgbClr val="464646"/>
                </a:solidFill>
                <a:latin typeface="Calibri"/>
                <a:cs typeface="Calibri"/>
              </a:rPr>
              <a:t>&amp;</a:t>
            </a:r>
            <a:r>
              <a:rPr sz="2800" spc="75" dirty="0">
                <a:solidFill>
                  <a:srgbClr val="464646"/>
                </a:solidFill>
                <a:latin typeface="Calibri"/>
                <a:cs typeface="Calibri"/>
              </a:rPr>
              <a:t> </a:t>
            </a:r>
            <a:r>
              <a:rPr sz="2800" dirty="0">
                <a:solidFill>
                  <a:srgbClr val="3A3A3A"/>
                </a:solidFill>
                <a:latin typeface="Calibri"/>
                <a:cs typeface="Calibri"/>
              </a:rPr>
              <a:t>Kokilambal,</a:t>
            </a:r>
            <a:r>
              <a:rPr sz="2800" spc="315" dirty="0">
                <a:solidFill>
                  <a:srgbClr val="3A3A3A"/>
                </a:solidFill>
                <a:latin typeface="Calibri"/>
                <a:cs typeface="Calibri"/>
              </a:rPr>
              <a:t> </a:t>
            </a:r>
            <a:r>
              <a:rPr sz="2800" dirty="0">
                <a:solidFill>
                  <a:srgbClr val="414141"/>
                </a:solidFill>
                <a:latin typeface="Calibri"/>
                <a:cs typeface="Calibri"/>
              </a:rPr>
              <a:t>K.</a:t>
            </a:r>
            <a:r>
              <a:rPr sz="2800" spc="235" dirty="0">
                <a:solidFill>
                  <a:srgbClr val="414141"/>
                </a:solidFill>
                <a:latin typeface="Calibri"/>
                <a:cs typeface="Calibri"/>
              </a:rPr>
              <a:t> </a:t>
            </a:r>
            <a:r>
              <a:rPr sz="2800" dirty="0">
                <a:solidFill>
                  <a:srgbClr val="363636"/>
                </a:solidFill>
                <a:latin typeface="Calibri"/>
                <a:cs typeface="Calibri"/>
              </a:rPr>
              <a:t>(2014).</a:t>
            </a:r>
            <a:r>
              <a:rPr sz="2800" spc="305" dirty="0">
                <a:solidFill>
                  <a:srgbClr val="363636"/>
                </a:solidFill>
                <a:latin typeface="Calibri"/>
                <a:cs typeface="Calibri"/>
              </a:rPr>
              <a:t> </a:t>
            </a:r>
            <a:r>
              <a:rPr sz="2800" spc="120" dirty="0">
                <a:solidFill>
                  <a:srgbClr val="DDF0FF"/>
                </a:solidFill>
                <a:latin typeface="Calibri"/>
                <a:cs typeface="Calibri"/>
              </a:rPr>
              <a:t>A</a:t>
            </a:r>
            <a:r>
              <a:rPr sz="2800" spc="85" dirty="0">
                <a:solidFill>
                  <a:srgbClr val="DDF0FF"/>
                </a:solidFill>
                <a:latin typeface="Calibri"/>
                <a:cs typeface="Calibri"/>
              </a:rPr>
              <a:t> </a:t>
            </a:r>
            <a:r>
              <a:rPr sz="2800" spc="60" dirty="0">
                <a:solidFill>
                  <a:srgbClr val="2F2F2F"/>
                </a:solidFill>
                <a:latin typeface="Calibri"/>
                <a:cs typeface="Calibri"/>
              </a:rPr>
              <a:t>study</a:t>
            </a:r>
            <a:r>
              <a:rPr sz="2800" spc="165" dirty="0">
                <a:solidFill>
                  <a:srgbClr val="2F2F2F"/>
                </a:solidFill>
                <a:latin typeface="Calibri"/>
                <a:cs typeface="Calibri"/>
              </a:rPr>
              <a:t> </a:t>
            </a:r>
            <a:r>
              <a:rPr sz="2800" dirty="0">
                <a:solidFill>
                  <a:srgbClr val="3A3A3A"/>
                </a:solidFill>
                <a:latin typeface="Calibri"/>
                <a:cs typeface="Calibri"/>
              </a:rPr>
              <a:t>on</a:t>
            </a:r>
            <a:r>
              <a:rPr sz="2800" spc="195" dirty="0">
                <a:solidFill>
                  <a:srgbClr val="3A3A3A"/>
                </a:solidFill>
                <a:latin typeface="Calibri"/>
                <a:cs typeface="Calibri"/>
              </a:rPr>
              <a:t> </a:t>
            </a:r>
            <a:r>
              <a:rPr sz="2800" dirty="0">
                <a:solidFill>
                  <a:srgbClr val="343434"/>
                </a:solidFill>
                <a:latin typeface="Calibri"/>
                <a:cs typeface="Calibri"/>
              </a:rPr>
              <a:t>existing</a:t>
            </a:r>
            <a:r>
              <a:rPr sz="2800" spc="295" dirty="0">
                <a:solidFill>
                  <a:srgbClr val="343434"/>
                </a:solidFill>
                <a:latin typeface="Calibri"/>
                <a:cs typeface="Calibri"/>
              </a:rPr>
              <a:t> </a:t>
            </a:r>
            <a:r>
              <a:rPr sz="2800" dirty="0">
                <a:solidFill>
                  <a:srgbClr val="333333"/>
                </a:solidFill>
                <a:latin typeface="Calibri"/>
                <a:cs typeface="Calibri"/>
              </a:rPr>
              <a:t>talent</a:t>
            </a:r>
            <a:r>
              <a:rPr sz="2800" spc="240" dirty="0">
                <a:solidFill>
                  <a:srgbClr val="333333"/>
                </a:solidFill>
                <a:latin typeface="Calibri"/>
                <a:cs typeface="Calibri"/>
              </a:rPr>
              <a:t> </a:t>
            </a:r>
            <a:r>
              <a:rPr sz="2800" spc="-10" dirty="0">
                <a:solidFill>
                  <a:srgbClr val="383838"/>
                </a:solidFill>
                <a:latin typeface="Calibri"/>
                <a:cs typeface="Calibri"/>
              </a:rPr>
              <a:t>management </a:t>
            </a:r>
            <a:r>
              <a:rPr sz="2800" spc="20" dirty="0">
                <a:solidFill>
                  <a:srgbClr val="3D3D3D"/>
                </a:solidFill>
                <a:latin typeface="Calibri"/>
                <a:cs typeface="Calibri"/>
              </a:rPr>
              <a:t>practice</a:t>
            </a:r>
            <a:r>
              <a:rPr sz="2800" spc="180" dirty="0">
                <a:solidFill>
                  <a:srgbClr val="3D3D3D"/>
                </a:solidFill>
                <a:latin typeface="Calibri"/>
                <a:cs typeface="Calibri"/>
              </a:rPr>
              <a:t> </a:t>
            </a:r>
            <a:r>
              <a:rPr sz="2800" spc="70" dirty="0">
                <a:solidFill>
                  <a:srgbClr val="343434"/>
                </a:solidFill>
                <a:latin typeface="Calibri"/>
                <a:cs typeface="Calibri"/>
              </a:rPr>
              <a:t>and</a:t>
            </a:r>
            <a:r>
              <a:rPr sz="2800" spc="195" dirty="0">
                <a:solidFill>
                  <a:srgbClr val="343434"/>
                </a:solidFill>
                <a:latin typeface="Calibri"/>
                <a:cs typeface="Calibri"/>
              </a:rPr>
              <a:t> </a:t>
            </a:r>
            <a:r>
              <a:rPr sz="2800" spc="50" dirty="0">
                <a:solidFill>
                  <a:srgbClr val="3F3F3F"/>
                </a:solidFill>
                <a:latin typeface="Calibri"/>
                <a:cs typeface="Calibri"/>
              </a:rPr>
              <a:t>its</a:t>
            </a:r>
            <a:r>
              <a:rPr sz="2800" spc="90" dirty="0">
                <a:solidFill>
                  <a:srgbClr val="3F3F3F"/>
                </a:solidFill>
                <a:latin typeface="Calibri"/>
                <a:cs typeface="Calibri"/>
              </a:rPr>
              <a:t> </a:t>
            </a:r>
            <a:r>
              <a:rPr sz="2800" spc="20" dirty="0">
                <a:solidFill>
                  <a:srgbClr val="3B3B3B"/>
                </a:solidFill>
                <a:latin typeface="Calibri"/>
                <a:cs typeface="Calibri"/>
              </a:rPr>
              <a:t>benefits</a:t>
            </a:r>
            <a:r>
              <a:rPr sz="2800" spc="235" dirty="0">
                <a:solidFill>
                  <a:srgbClr val="3B3B3B"/>
                </a:solidFill>
                <a:latin typeface="Calibri"/>
                <a:cs typeface="Calibri"/>
              </a:rPr>
              <a:t> </a:t>
            </a:r>
            <a:r>
              <a:rPr sz="2800" spc="55" dirty="0">
                <a:solidFill>
                  <a:srgbClr val="464646"/>
                </a:solidFill>
                <a:latin typeface="Calibri"/>
                <a:cs typeface="Calibri"/>
              </a:rPr>
              <a:t>in</a:t>
            </a:r>
            <a:r>
              <a:rPr sz="2800" spc="150" dirty="0">
                <a:solidFill>
                  <a:srgbClr val="464646"/>
                </a:solidFill>
                <a:latin typeface="Calibri"/>
                <a:cs typeface="Calibri"/>
              </a:rPr>
              <a:t> </a:t>
            </a:r>
            <a:r>
              <a:rPr sz="2800" spc="60" dirty="0">
                <a:solidFill>
                  <a:srgbClr val="3B3B3B"/>
                </a:solidFill>
                <a:latin typeface="Calibri"/>
                <a:cs typeface="Calibri"/>
              </a:rPr>
              <a:t>TCS.</a:t>
            </a:r>
            <a:r>
              <a:rPr sz="2800" spc="175" dirty="0">
                <a:solidFill>
                  <a:srgbClr val="3B3B3B"/>
                </a:solidFill>
                <a:latin typeface="Calibri"/>
                <a:cs typeface="Calibri"/>
              </a:rPr>
              <a:t> </a:t>
            </a:r>
            <a:r>
              <a:rPr sz="2800" i="1" spc="20" dirty="0">
                <a:solidFill>
                  <a:srgbClr val="383838"/>
                </a:solidFill>
                <a:latin typeface="Calibri"/>
                <a:cs typeface="Calibri"/>
              </a:rPr>
              <a:t>1nternational)ourna1</a:t>
            </a:r>
            <a:r>
              <a:rPr sz="2800" i="1" spc="-30" dirty="0">
                <a:solidFill>
                  <a:srgbClr val="383838"/>
                </a:solidFill>
                <a:latin typeface="Calibri"/>
                <a:cs typeface="Calibri"/>
              </a:rPr>
              <a:t> </a:t>
            </a:r>
            <a:r>
              <a:rPr sz="2800" i="1" spc="20" dirty="0">
                <a:solidFill>
                  <a:srgbClr val="3B3B3B"/>
                </a:solidFill>
                <a:latin typeface="Calibri"/>
                <a:cs typeface="Calibri"/>
              </a:rPr>
              <a:t>of</a:t>
            </a:r>
            <a:r>
              <a:rPr sz="2800" i="1" dirty="0">
                <a:solidFill>
                  <a:srgbClr val="3B3B3B"/>
                </a:solidFill>
                <a:latin typeface="Calibri"/>
                <a:cs typeface="Calibri"/>
              </a:rPr>
              <a:t> </a:t>
            </a:r>
            <a:r>
              <a:rPr sz="2800" i="1" spc="65" dirty="0">
                <a:solidFill>
                  <a:srgbClr val="3B3B3B"/>
                </a:solidFill>
                <a:latin typeface="Calibri"/>
                <a:cs typeface="Calibri"/>
              </a:rPr>
              <a:t>Research</a:t>
            </a:r>
            <a:r>
              <a:rPr sz="2800" i="1" spc="210" dirty="0">
                <a:solidFill>
                  <a:srgbClr val="3B3B3B"/>
                </a:solidFill>
                <a:latin typeface="Calibri"/>
                <a:cs typeface="Calibri"/>
              </a:rPr>
              <a:t> </a:t>
            </a:r>
            <a:r>
              <a:rPr sz="2800" i="1" spc="50" dirty="0">
                <a:solidFill>
                  <a:srgbClr val="3F3F3F"/>
                </a:solidFill>
                <a:latin typeface="Calibri"/>
                <a:cs typeface="Calibri"/>
              </a:rPr>
              <a:t>in</a:t>
            </a:r>
            <a:r>
              <a:rPr sz="2800" i="1" spc="160" dirty="0">
                <a:solidFill>
                  <a:srgbClr val="3F3F3F"/>
                </a:solidFill>
                <a:latin typeface="Calibri"/>
                <a:cs typeface="Calibri"/>
              </a:rPr>
              <a:t> </a:t>
            </a:r>
            <a:r>
              <a:rPr sz="2800" i="1" spc="90" dirty="0">
                <a:solidFill>
                  <a:srgbClr val="3F3F3F"/>
                </a:solidFill>
                <a:latin typeface="Calibri"/>
                <a:cs typeface="Calibri"/>
              </a:rPr>
              <a:t>Business </a:t>
            </a:r>
            <a:r>
              <a:rPr sz="2800" i="1" dirty="0">
                <a:solidFill>
                  <a:srgbClr val="383838"/>
                </a:solidFill>
                <a:latin typeface="Calibri"/>
                <a:cs typeface="Calibri"/>
              </a:rPr>
              <a:t>Management,</a:t>
            </a:r>
            <a:r>
              <a:rPr sz="2800" i="1" spc="210" dirty="0">
                <a:solidFill>
                  <a:srgbClr val="383838"/>
                </a:solidFill>
                <a:latin typeface="Calibri"/>
                <a:cs typeface="Calibri"/>
              </a:rPr>
              <a:t> </a:t>
            </a:r>
            <a:r>
              <a:rPr sz="2800" dirty="0">
                <a:solidFill>
                  <a:srgbClr val="383838"/>
                </a:solidFill>
                <a:latin typeface="Calibri"/>
                <a:cs typeface="Calibri"/>
              </a:rPr>
              <a:t>2(7),</a:t>
            </a:r>
            <a:r>
              <a:rPr sz="2800" spc="170" dirty="0">
                <a:solidFill>
                  <a:srgbClr val="383838"/>
                </a:solidFill>
                <a:latin typeface="Calibri"/>
                <a:cs typeface="Calibri"/>
              </a:rPr>
              <a:t> </a:t>
            </a:r>
            <a:r>
              <a:rPr sz="2800" dirty="0">
                <a:solidFill>
                  <a:srgbClr val="343434"/>
                </a:solidFill>
                <a:latin typeface="Calibri"/>
                <a:cs typeface="Calibri"/>
              </a:rPr>
              <a:t>23-</a:t>
            </a:r>
            <a:r>
              <a:rPr sz="2800" spc="-25" dirty="0">
                <a:solidFill>
                  <a:srgbClr val="343434"/>
                </a:solidFill>
                <a:latin typeface="Calibri"/>
                <a:cs typeface="Calibri"/>
              </a:rPr>
              <a:t>36.</a:t>
            </a:r>
            <a:endParaRPr sz="2800" dirty="0">
              <a:latin typeface="Calibri"/>
              <a:cs typeface="Calibri"/>
            </a:endParaRPr>
          </a:p>
          <a:p>
            <a:pPr marL="16510" marR="412115" indent="-1905">
              <a:lnSpc>
                <a:spcPct val="100499"/>
              </a:lnSpc>
              <a:spcBef>
                <a:spcPts val="1760"/>
              </a:spcBef>
            </a:pPr>
            <a:r>
              <a:rPr sz="2800" dirty="0">
                <a:solidFill>
                  <a:srgbClr val="383838"/>
                </a:solidFill>
                <a:latin typeface="Calibri"/>
                <a:cs typeface="Calibri"/>
              </a:rPr>
              <a:t>Gaur,</a:t>
            </a:r>
            <a:r>
              <a:rPr sz="2800" spc="-80" dirty="0">
                <a:solidFill>
                  <a:srgbClr val="383838"/>
                </a:solidFill>
                <a:latin typeface="Calibri"/>
                <a:cs typeface="Calibri"/>
              </a:rPr>
              <a:t> </a:t>
            </a:r>
            <a:r>
              <a:rPr sz="2800" dirty="0">
                <a:solidFill>
                  <a:srgbClr val="333333"/>
                </a:solidFill>
                <a:latin typeface="Calibri"/>
                <a:cs typeface="Calibri"/>
              </a:rPr>
              <a:t>A.</a:t>
            </a:r>
            <a:r>
              <a:rPr sz="2800" spc="-55" dirty="0">
                <a:solidFill>
                  <a:srgbClr val="333333"/>
                </a:solidFill>
                <a:latin typeface="Calibri"/>
                <a:cs typeface="Calibri"/>
              </a:rPr>
              <a:t> </a:t>
            </a:r>
            <a:r>
              <a:rPr sz="2800" dirty="0">
                <a:solidFill>
                  <a:srgbClr val="363636"/>
                </a:solidFill>
                <a:latin typeface="Calibri"/>
                <a:cs typeface="Calibri"/>
              </a:rPr>
              <a:t>S.,</a:t>
            </a:r>
            <a:r>
              <a:rPr sz="2800" spc="-70" dirty="0">
                <a:solidFill>
                  <a:srgbClr val="363636"/>
                </a:solidFill>
                <a:latin typeface="Calibri"/>
                <a:cs typeface="Calibri"/>
              </a:rPr>
              <a:t> </a:t>
            </a:r>
            <a:r>
              <a:rPr sz="2800" dirty="0">
                <a:solidFill>
                  <a:srgbClr val="3D3D3D"/>
                </a:solidFill>
                <a:latin typeface="Calibri"/>
                <a:cs typeface="Calibri"/>
              </a:rPr>
              <a:t>Delios,</a:t>
            </a:r>
            <a:r>
              <a:rPr sz="2800" spc="-15" dirty="0">
                <a:solidFill>
                  <a:srgbClr val="3D3D3D"/>
                </a:solidFill>
                <a:latin typeface="Calibri"/>
                <a:cs typeface="Calibri"/>
              </a:rPr>
              <a:t> </a:t>
            </a:r>
            <a:r>
              <a:rPr sz="2800" dirty="0">
                <a:solidFill>
                  <a:srgbClr val="3D3D3D"/>
                </a:solidFill>
                <a:latin typeface="Calibri"/>
                <a:cs typeface="Calibri"/>
              </a:rPr>
              <a:t>A.,</a:t>
            </a:r>
            <a:r>
              <a:rPr sz="2800" spc="-80" dirty="0">
                <a:solidFill>
                  <a:srgbClr val="3D3D3D"/>
                </a:solidFill>
                <a:latin typeface="Calibri"/>
                <a:cs typeface="Calibri"/>
              </a:rPr>
              <a:t> </a:t>
            </a:r>
            <a:r>
              <a:rPr sz="2800" dirty="0">
                <a:solidFill>
                  <a:srgbClr val="424242"/>
                </a:solidFill>
                <a:latin typeface="Calibri"/>
                <a:cs typeface="Calibri"/>
              </a:rPr>
              <a:t>&amp;</a:t>
            </a:r>
            <a:r>
              <a:rPr sz="2800" spc="-110" dirty="0">
                <a:solidFill>
                  <a:srgbClr val="424242"/>
                </a:solidFill>
                <a:latin typeface="Calibri"/>
                <a:cs typeface="Calibri"/>
              </a:rPr>
              <a:t> </a:t>
            </a:r>
            <a:r>
              <a:rPr sz="2800" dirty="0">
                <a:solidFill>
                  <a:srgbClr val="343434"/>
                </a:solidFill>
                <a:latin typeface="Calibri"/>
                <a:cs typeface="Calibri"/>
              </a:rPr>
              <a:t>Singh,</a:t>
            </a:r>
            <a:r>
              <a:rPr sz="2800" spc="-30" dirty="0">
                <a:solidFill>
                  <a:srgbClr val="343434"/>
                </a:solidFill>
                <a:latin typeface="Calibri"/>
                <a:cs typeface="Calibri"/>
              </a:rPr>
              <a:t> </a:t>
            </a:r>
            <a:r>
              <a:rPr sz="2800" spc="50" dirty="0">
                <a:solidFill>
                  <a:srgbClr val="2B2B2B"/>
                </a:solidFill>
                <a:latin typeface="Calibri"/>
                <a:cs typeface="Calibri"/>
              </a:rPr>
              <a:t>K.</a:t>
            </a:r>
            <a:r>
              <a:rPr sz="2800" spc="-114" dirty="0">
                <a:solidFill>
                  <a:srgbClr val="2B2B2B"/>
                </a:solidFill>
                <a:latin typeface="Calibri"/>
                <a:cs typeface="Calibri"/>
              </a:rPr>
              <a:t> </a:t>
            </a:r>
            <a:r>
              <a:rPr sz="2800" spc="-60" dirty="0">
                <a:solidFill>
                  <a:srgbClr val="2B2B2B"/>
                </a:solidFill>
                <a:latin typeface="Calibri"/>
                <a:cs typeface="Calibri"/>
              </a:rPr>
              <a:t>(2007).</a:t>
            </a:r>
            <a:r>
              <a:rPr sz="2800" spc="-10" dirty="0">
                <a:solidFill>
                  <a:srgbClr val="2B2B2B"/>
                </a:solidFill>
                <a:latin typeface="Calibri"/>
                <a:cs typeface="Calibri"/>
              </a:rPr>
              <a:t> </a:t>
            </a:r>
            <a:r>
              <a:rPr sz="2800" spc="-10" dirty="0">
                <a:solidFill>
                  <a:srgbClr val="313131"/>
                </a:solidFill>
                <a:latin typeface="Calibri"/>
                <a:cs typeface="Calibri"/>
              </a:rPr>
              <a:t>Institutional</a:t>
            </a:r>
            <a:r>
              <a:rPr sz="2800" spc="114" dirty="0">
                <a:solidFill>
                  <a:srgbClr val="313131"/>
                </a:solidFill>
                <a:latin typeface="Calibri"/>
                <a:cs typeface="Calibri"/>
              </a:rPr>
              <a:t> </a:t>
            </a:r>
            <a:r>
              <a:rPr sz="2800" spc="-20" dirty="0">
                <a:solidFill>
                  <a:srgbClr val="383838"/>
                </a:solidFill>
                <a:latin typeface="Calibri"/>
                <a:cs typeface="Calibri"/>
              </a:rPr>
              <a:t>environments,</a:t>
            </a:r>
            <a:r>
              <a:rPr sz="2800" spc="120" dirty="0">
                <a:solidFill>
                  <a:srgbClr val="383838"/>
                </a:solidFill>
                <a:latin typeface="Calibri"/>
                <a:cs typeface="Calibri"/>
              </a:rPr>
              <a:t> </a:t>
            </a:r>
            <a:r>
              <a:rPr sz="2800" spc="-10" dirty="0">
                <a:solidFill>
                  <a:srgbClr val="363636"/>
                </a:solidFill>
                <a:latin typeface="Calibri"/>
                <a:cs typeface="Calibri"/>
              </a:rPr>
              <a:t>staffing </a:t>
            </a:r>
            <a:r>
              <a:rPr sz="2800" spc="-10" dirty="0">
                <a:solidFill>
                  <a:srgbClr val="343434"/>
                </a:solidFill>
                <a:latin typeface="Calibri"/>
                <a:cs typeface="Calibri"/>
              </a:rPr>
              <a:t>strategies,</a:t>
            </a:r>
            <a:r>
              <a:rPr sz="2800" spc="204" dirty="0">
                <a:solidFill>
                  <a:srgbClr val="343434"/>
                </a:solidFill>
                <a:latin typeface="Calibri"/>
                <a:cs typeface="Calibri"/>
              </a:rPr>
              <a:t> </a:t>
            </a:r>
            <a:r>
              <a:rPr sz="2800" dirty="0">
                <a:solidFill>
                  <a:srgbClr val="363636"/>
                </a:solidFill>
                <a:latin typeface="Calibri"/>
                <a:cs typeface="Calibri"/>
              </a:rPr>
              <a:t>and</a:t>
            </a:r>
            <a:r>
              <a:rPr sz="2800" spc="85" dirty="0">
                <a:solidFill>
                  <a:srgbClr val="363636"/>
                </a:solidFill>
                <a:latin typeface="Calibri"/>
                <a:cs typeface="Calibri"/>
              </a:rPr>
              <a:t> </a:t>
            </a:r>
            <a:r>
              <a:rPr sz="2800" dirty="0">
                <a:solidFill>
                  <a:srgbClr val="3B3B3B"/>
                </a:solidFill>
                <a:latin typeface="Calibri"/>
                <a:cs typeface="Calibri"/>
              </a:rPr>
              <a:t>subsidiary</a:t>
            </a:r>
            <a:r>
              <a:rPr sz="2800" spc="210" dirty="0">
                <a:solidFill>
                  <a:srgbClr val="3B3B3B"/>
                </a:solidFill>
                <a:latin typeface="Calibri"/>
                <a:cs typeface="Calibri"/>
              </a:rPr>
              <a:t> </a:t>
            </a:r>
            <a:r>
              <a:rPr sz="2800" dirty="0">
                <a:solidFill>
                  <a:srgbClr val="2B2B2B"/>
                </a:solidFill>
                <a:latin typeface="Calibri"/>
                <a:cs typeface="Calibri"/>
              </a:rPr>
              <a:t>performance.journal</a:t>
            </a:r>
            <a:r>
              <a:rPr sz="2800" spc="-120" dirty="0">
                <a:solidFill>
                  <a:srgbClr val="2B2B2B"/>
                </a:solidFill>
                <a:latin typeface="Calibri"/>
                <a:cs typeface="Calibri"/>
              </a:rPr>
              <a:t> </a:t>
            </a:r>
            <a:r>
              <a:rPr sz="2800" i="1" spc="-10" dirty="0">
                <a:solidFill>
                  <a:srgbClr val="424242"/>
                </a:solidFill>
                <a:latin typeface="Calibri"/>
                <a:cs typeface="Calibri"/>
              </a:rPr>
              <a:t>of</a:t>
            </a:r>
            <a:r>
              <a:rPr sz="2800" i="1" spc="-50" dirty="0">
                <a:solidFill>
                  <a:srgbClr val="424242"/>
                </a:solidFill>
                <a:latin typeface="Calibri"/>
                <a:cs typeface="Calibri"/>
              </a:rPr>
              <a:t> </a:t>
            </a:r>
            <a:r>
              <a:rPr sz="2800" i="1" spc="-45" dirty="0">
                <a:solidFill>
                  <a:srgbClr val="343434"/>
                </a:solidFill>
                <a:latin typeface="Calibri"/>
                <a:cs typeface="Calibri"/>
              </a:rPr>
              <a:t>Management,</a:t>
            </a:r>
            <a:r>
              <a:rPr sz="2800" i="1" spc="245" dirty="0">
                <a:solidFill>
                  <a:srgbClr val="343434"/>
                </a:solidFill>
                <a:latin typeface="Calibri"/>
                <a:cs typeface="Calibri"/>
              </a:rPr>
              <a:t> </a:t>
            </a:r>
            <a:r>
              <a:rPr sz="2800" spc="-70" dirty="0">
                <a:solidFill>
                  <a:srgbClr val="3F3F3F"/>
                </a:solidFill>
                <a:latin typeface="Calibri"/>
                <a:cs typeface="Calibri"/>
              </a:rPr>
              <a:t>33(4),</a:t>
            </a:r>
            <a:r>
              <a:rPr sz="2800" spc="125" dirty="0">
                <a:solidFill>
                  <a:srgbClr val="3F3F3F"/>
                </a:solidFill>
                <a:latin typeface="Calibri"/>
                <a:cs typeface="Calibri"/>
              </a:rPr>
              <a:t> </a:t>
            </a:r>
            <a:r>
              <a:rPr sz="2800" spc="-175" dirty="0">
                <a:solidFill>
                  <a:srgbClr val="3B3B3B"/>
                </a:solidFill>
                <a:latin typeface="Calibri"/>
                <a:cs typeface="Calibri"/>
              </a:rPr>
              <a:t>61</a:t>
            </a:r>
            <a:r>
              <a:rPr sz="2800" spc="-165" dirty="0">
                <a:solidFill>
                  <a:srgbClr val="3B3B3B"/>
                </a:solidFill>
                <a:latin typeface="Calibri"/>
                <a:cs typeface="Calibri"/>
              </a:rPr>
              <a:t> </a:t>
            </a:r>
            <a:r>
              <a:rPr sz="2800" spc="-70" dirty="0">
                <a:solidFill>
                  <a:srgbClr val="3B3B3B"/>
                </a:solidFill>
                <a:latin typeface="Calibri"/>
                <a:cs typeface="Calibri"/>
              </a:rPr>
              <a:t>1-</a:t>
            </a:r>
            <a:r>
              <a:rPr sz="2800" spc="-20" dirty="0">
                <a:solidFill>
                  <a:srgbClr val="3B3B3B"/>
                </a:solidFill>
                <a:latin typeface="Calibri"/>
                <a:cs typeface="Calibri"/>
              </a:rPr>
              <a:t>636.</a:t>
            </a:r>
            <a:endParaRPr sz="2800" dirty="0">
              <a:latin typeface="Calibri"/>
              <a:cs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0425733" y="2026505"/>
            <a:ext cx="8662035" cy="7454541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4604" marR="114300" indent="-2540">
              <a:lnSpc>
                <a:spcPct val="99300"/>
              </a:lnSpc>
              <a:spcBef>
                <a:spcPts val="125"/>
              </a:spcBef>
            </a:pPr>
            <a:r>
              <a:rPr sz="2800" spc="-20" dirty="0">
                <a:solidFill>
                  <a:srgbClr val="3D3D3D"/>
                </a:solidFill>
                <a:latin typeface="Calibri"/>
                <a:cs typeface="Calibri"/>
              </a:rPr>
              <a:t>Malik,</a:t>
            </a:r>
            <a:r>
              <a:rPr sz="2800" spc="-25" dirty="0">
                <a:solidFill>
                  <a:srgbClr val="3D3D3D"/>
                </a:solidFill>
                <a:latin typeface="Calibri"/>
                <a:cs typeface="Calibri"/>
              </a:rPr>
              <a:t> </a:t>
            </a:r>
            <a:r>
              <a:rPr sz="2800" dirty="0">
                <a:solidFill>
                  <a:srgbClr val="444444"/>
                </a:solidFill>
                <a:latin typeface="Calibri"/>
                <a:cs typeface="Calibri"/>
              </a:rPr>
              <a:t>A.,</a:t>
            </a:r>
            <a:r>
              <a:rPr sz="2800" spc="-65" dirty="0">
                <a:solidFill>
                  <a:srgbClr val="444444"/>
                </a:solidFill>
                <a:latin typeface="Calibri"/>
                <a:cs typeface="Calibri"/>
              </a:rPr>
              <a:t> </a:t>
            </a:r>
            <a:r>
              <a:rPr sz="2800" spc="-70" dirty="0">
                <a:solidFill>
                  <a:srgbClr val="444444"/>
                </a:solidFill>
                <a:latin typeface="Calibri"/>
                <a:cs typeface="Calibri"/>
              </a:rPr>
              <a:t>&amp;</a:t>
            </a:r>
            <a:r>
              <a:rPr sz="2800" spc="-215" dirty="0">
                <a:solidFill>
                  <a:srgbClr val="444444"/>
                </a:solidFill>
                <a:latin typeface="Calibri"/>
                <a:cs typeface="Calibri"/>
              </a:rPr>
              <a:t> </a:t>
            </a:r>
            <a:r>
              <a:rPr sz="2800" dirty="0">
                <a:solidFill>
                  <a:srgbClr val="3B3B3B"/>
                </a:solidFill>
                <a:latin typeface="Calibri"/>
                <a:cs typeface="Calibri"/>
              </a:rPr>
              <a:t>Jabbour,</a:t>
            </a:r>
            <a:r>
              <a:rPr sz="2800" spc="75" dirty="0">
                <a:solidFill>
                  <a:srgbClr val="3B3B3B"/>
                </a:solidFill>
                <a:latin typeface="Calibri"/>
                <a:cs typeface="Calibri"/>
              </a:rPr>
              <a:t> </a:t>
            </a:r>
            <a:r>
              <a:rPr sz="2800" spc="130" dirty="0">
                <a:solidFill>
                  <a:srgbClr val="424242"/>
                </a:solidFill>
                <a:latin typeface="Calibri"/>
                <a:cs typeface="Calibri"/>
              </a:rPr>
              <a:t>C.J.C.</a:t>
            </a:r>
            <a:r>
              <a:rPr sz="2800" spc="-85" dirty="0">
                <a:solidFill>
                  <a:srgbClr val="424242"/>
                </a:solidFill>
                <a:latin typeface="Calibri"/>
                <a:cs typeface="Calibri"/>
              </a:rPr>
              <a:t> </a:t>
            </a:r>
            <a:r>
              <a:rPr sz="2800" spc="-60" dirty="0">
                <a:solidFill>
                  <a:srgbClr val="2B2B2B"/>
                </a:solidFill>
                <a:latin typeface="Calibri"/>
                <a:cs typeface="Calibri"/>
              </a:rPr>
              <a:t>(2021).</a:t>
            </a:r>
            <a:r>
              <a:rPr sz="2800" spc="15" dirty="0">
                <a:solidFill>
                  <a:srgbClr val="2B2B2B"/>
                </a:solidFill>
                <a:latin typeface="Calibri"/>
                <a:cs typeface="Calibri"/>
              </a:rPr>
              <a:t> </a:t>
            </a:r>
            <a:r>
              <a:rPr sz="2800" spc="-20" dirty="0">
                <a:solidFill>
                  <a:srgbClr val="3A3A3A"/>
                </a:solidFill>
                <a:latin typeface="Calibri"/>
                <a:cs typeface="Calibri"/>
              </a:rPr>
              <a:t>Artificial</a:t>
            </a:r>
            <a:r>
              <a:rPr sz="2800" spc="65" dirty="0">
                <a:solidFill>
                  <a:srgbClr val="3A3A3A"/>
                </a:solidFill>
                <a:latin typeface="Calibri"/>
                <a:cs typeface="Calibri"/>
              </a:rPr>
              <a:t> </a:t>
            </a:r>
            <a:r>
              <a:rPr sz="2800" spc="-10" dirty="0">
                <a:solidFill>
                  <a:srgbClr val="3B3B3B"/>
                </a:solidFill>
                <a:latin typeface="Calibri"/>
                <a:cs typeface="Calibri"/>
              </a:rPr>
              <a:t>intelligence,</a:t>
            </a:r>
            <a:r>
              <a:rPr sz="2800" spc="85" dirty="0">
                <a:solidFill>
                  <a:srgbClr val="3B3B3B"/>
                </a:solidFill>
                <a:latin typeface="Calibri"/>
                <a:cs typeface="Calibri"/>
              </a:rPr>
              <a:t> </a:t>
            </a:r>
            <a:r>
              <a:rPr sz="2800" dirty="0">
                <a:solidFill>
                  <a:srgbClr val="3B3B3B"/>
                </a:solidFill>
                <a:latin typeface="Calibri"/>
                <a:cs typeface="Calibri"/>
              </a:rPr>
              <a:t>agile</a:t>
            </a:r>
            <a:r>
              <a:rPr sz="2800" spc="-55" dirty="0">
                <a:solidFill>
                  <a:srgbClr val="3B3B3B"/>
                </a:solidFill>
                <a:latin typeface="Calibri"/>
                <a:cs typeface="Calibri"/>
              </a:rPr>
              <a:t> </a:t>
            </a:r>
            <a:r>
              <a:rPr sz="2800" dirty="0">
                <a:solidFill>
                  <a:srgbClr val="333333"/>
                </a:solidFill>
                <a:latin typeface="Calibri"/>
                <a:cs typeface="Calibri"/>
              </a:rPr>
              <a:t>practices,</a:t>
            </a:r>
            <a:r>
              <a:rPr sz="2800" spc="30" dirty="0">
                <a:solidFill>
                  <a:srgbClr val="333333"/>
                </a:solidFill>
                <a:latin typeface="Calibri"/>
                <a:cs typeface="Calibri"/>
              </a:rPr>
              <a:t> </a:t>
            </a:r>
            <a:r>
              <a:rPr sz="2800" dirty="0">
                <a:solidFill>
                  <a:srgbClr val="414141"/>
                </a:solidFill>
                <a:latin typeface="Calibri"/>
                <a:cs typeface="Calibri"/>
              </a:rPr>
              <a:t>and</a:t>
            </a:r>
            <a:r>
              <a:rPr sz="2800" spc="-65" dirty="0">
                <a:solidFill>
                  <a:srgbClr val="414141"/>
                </a:solidFill>
                <a:latin typeface="Calibri"/>
                <a:cs typeface="Calibri"/>
              </a:rPr>
              <a:t> </a:t>
            </a:r>
            <a:r>
              <a:rPr sz="2800" spc="-25" dirty="0">
                <a:solidFill>
                  <a:srgbClr val="444444"/>
                </a:solidFill>
                <a:latin typeface="Calibri"/>
                <a:cs typeface="Calibri"/>
              </a:rPr>
              <a:t>HR </a:t>
            </a:r>
            <a:r>
              <a:rPr sz="2800" spc="-10" dirty="0">
                <a:solidFill>
                  <a:srgbClr val="3D3D3D"/>
                </a:solidFill>
                <a:latin typeface="Calibri"/>
                <a:cs typeface="Calibri"/>
              </a:rPr>
              <a:t>transformation</a:t>
            </a:r>
            <a:r>
              <a:rPr sz="2800" spc="-35" dirty="0">
                <a:solidFill>
                  <a:srgbClr val="3D3D3D"/>
                </a:solidFill>
                <a:latin typeface="Calibri"/>
                <a:cs typeface="Calibri"/>
              </a:rPr>
              <a:t> </a:t>
            </a:r>
            <a:r>
              <a:rPr sz="2800" dirty="0">
                <a:solidFill>
                  <a:srgbClr val="566B7C"/>
                </a:solidFill>
                <a:latin typeface="Calibri"/>
                <a:cs typeface="Calibri"/>
              </a:rPr>
              <a:t>in</a:t>
            </a:r>
            <a:r>
              <a:rPr sz="2800" spc="-25" dirty="0">
                <a:solidFill>
                  <a:srgbClr val="566B7C"/>
                </a:solidFill>
                <a:latin typeface="Calibri"/>
                <a:cs typeface="Calibri"/>
              </a:rPr>
              <a:t> </a:t>
            </a:r>
            <a:r>
              <a:rPr sz="2800" dirty="0">
                <a:solidFill>
                  <a:srgbClr val="444444"/>
                </a:solidFill>
                <a:latin typeface="Calibri"/>
                <a:cs typeface="Calibri"/>
              </a:rPr>
              <a:t>a</a:t>
            </a:r>
            <a:r>
              <a:rPr sz="2800" spc="-45" dirty="0">
                <a:solidFill>
                  <a:srgbClr val="444444"/>
                </a:solidFill>
                <a:latin typeface="Calibri"/>
                <a:cs typeface="Calibri"/>
              </a:rPr>
              <a:t> </a:t>
            </a:r>
            <a:r>
              <a:rPr sz="2800" dirty="0">
                <a:solidFill>
                  <a:srgbClr val="383838"/>
                </a:solidFill>
                <a:latin typeface="Calibri"/>
                <a:cs typeface="Calibri"/>
              </a:rPr>
              <a:t>leading</a:t>
            </a:r>
            <a:r>
              <a:rPr sz="2800" spc="95" dirty="0">
                <a:solidFill>
                  <a:srgbClr val="383838"/>
                </a:solidFill>
                <a:latin typeface="Calibri"/>
                <a:cs typeface="Calibri"/>
              </a:rPr>
              <a:t> </a:t>
            </a:r>
            <a:r>
              <a:rPr sz="2800" dirty="0">
                <a:solidFill>
                  <a:srgbClr val="BCD4EB"/>
                </a:solidFill>
                <a:latin typeface="Calibri"/>
                <a:cs typeface="Calibri"/>
              </a:rPr>
              <a:t>IT</a:t>
            </a:r>
            <a:r>
              <a:rPr sz="2800" spc="-15" dirty="0">
                <a:solidFill>
                  <a:srgbClr val="BCD4EB"/>
                </a:solidFill>
                <a:latin typeface="Calibri"/>
                <a:cs typeface="Calibri"/>
              </a:rPr>
              <a:t> </a:t>
            </a:r>
            <a:r>
              <a:rPr sz="2800" dirty="0">
                <a:solidFill>
                  <a:srgbClr val="424242"/>
                </a:solidFill>
                <a:latin typeface="Calibri"/>
                <a:cs typeface="Calibri"/>
              </a:rPr>
              <a:t>firm.</a:t>
            </a:r>
            <a:r>
              <a:rPr sz="2800" spc="150" dirty="0">
                <a:solidFill>
                  <a:srgbClr val="424242"/>
                </a:solidFill>
                <a:latin typeface="Calibri"/>
                <a:cs typeface="Calibri"/>
              </a:rPr>
              <a:t> </a:t>
            </a:r>
            <a:r>
              <a:rPr sz="2800" i="1" dirty="0">
                <a:solidFill>
                  <a:srgbClr val="3F3F3F"/>
                </a:solidFill>
                <a:latin typeface="Calibri"/>
                <a:cs typeface="Calibri"/>
              </a:rPr>
              <a:t>The</a:t>
            </a:r>
            <a:r>
              <a:rPr sz="2800" i="1" spc="-15" dirty="0">
                <a:solidFill>
                  <a:srgbClr val="3F3F3F"/>
                </a:solidFill>
                <a:latin typeface="Calibri"/>
                <a:cs typeface="Calibri"/>
              </a:rPr>
              <a:t> </a:t>
            </a:r>
            <a:r>
              <a:rPr sz="2800" i="1" spc="-10" dirty="0">
                <a:solidFill>
                  <a:srgbClr val="313131"/>
                </a:solidFill>
                <a:latin typeface="Calibri"/>
                <a:cs typeface="Calibri"/>
              </a:rPr>
              <a:t>International)ourna1</a:t>
            </a:r>
            <a:r>
              <a:rPr sz="2800" i="1" spc="-200" dirty="0">
                <a:solidFill>
                  <a:srgbClr val="313131"/>
                </a:solidFill>
                <a:latin typeface="Calibri"/>
                <a:cs typeface="Calibri"/>
              </a:rPr>
              <a:t> </a:t>
            </a:r>
            <a:r>
              <a:rPr sz="2800" i="1" spc="-10" dirty="0">
                <a:solidFill>
                  <a:srgbClr val="424242"/>
                </a:solidFill>
                <a:latin typeface="Calibri"/>
                <a:cs typeface="Calibri"/>
              </a:rPr>
              <a:t>of</a:t>
            </a:r>
            <a:r>
              <a:rPr sz="2800" i="1" spc="-95" dirty="0">
                <a:solidFill>
                  <a:srgbClr val="424242"/>
                </a:solidFill>
                <a:latin typeface="Calibri"/>
                <a:cs typeface="Calibri"/>
              </a:rPr>
              <a:t> </a:t>
            </a:r>
            <a:r>
              <a:rPr sz="2800" i="1" dirty="0">
                <a:solidFill>
                  <a:srgbClr val="333333"/>
                </a:solidFill>
                <a:latin typeface="Calibri"/>
                <a:cs typeface="Calibri"/>
              </a:rPr>
              <a:t>Human</a:t>
            </a:r>
            <a:r>
              <a:rPr sz="2800" i="1" spc="45" dirty="0">
                <a:solidFill>
                  <a:srgbClr val="333333"/>
                </a:solidFill>
                <a:latin typeface="Calibri"/>
                <a:cs typeface="Calibri"/>
              </a:rPr>
              <a:t> </a:t>
            </a:r>
            <a:r>
              <a:rPr sz="2800" i="1" spc="-10" dirty="0">
                <a:solidFill>
                  <a:srgbClr val="383838"/>
                </a:solidFill>
                <a:latin typeface="Calibri"/>
                <a:cs typeface="Calibri"/>
              </a:rPr>
              <a:t>Resource </a:t>
            </a:r>
            <a:r>
              <a:rPr sz="2800" spc="-10" dirty="0">
                <a:solidFill>
                  <a:srgbClr val="383838"/>
                </a:solidFill>
                <a:latin typeface="Calibri"/>
                <a:cs typeface="Calibri"/>
              </a:rPr>
              <a:t>Afanagemen£.</a:t>
            </a:r>
            <a:endParaRPr sz="2800" dirty="0">
              <a:latin typeface="Calibri"/>
              <a:cs typeface="Calibri"/>
            </a:endParaRPr>
          </a:p>
          <a:p>
            <a:pPr marL="17145">
              <a:lnSpc>
                <a:spcPct val="100000"/>
              </a:lnSpc>
              <a:spcBef>
                <a:spcPts val="1960"/>
              </a:spcBef>
            </a:pPr>
            <a:r>
              <a:rPr sz="2800" dirty="0">
                <a:solidFill>
                  <a:srgbClr val="3B3B3B"/>
                </a:solidFill>
                <a:latin typeface="Calibri"/>
                <a:cs typeface="Calibri"/>
              </a:rPr>
              <a:t>Tata</a:t>
            </a:r>
            <a:r>
              <a:rPr sz="2800" spc="170" dirty="0">
                <a:solidFill>
                  <a:srgbClr val="3B3B3B"/>
                </a:solidFill>
                <a:latin typeface="Calibri"/>
                <a:cs typeface="Calibri"/>
              </a:rPr>
              <a:t> </a:t>
            </a:r>
            <a:r>
              <a:rPr sz="2800" dirty="0">
                <a:solidFill>
                  <a:srgbClr val="343434"/>
                </a:solidFill>
                <a:latin typeface="Calibri"/>
                <a:cs typeface="Calibri"/>
              </a:rPr>
              <a:t>Consultancy</a:t>
            </a:r>
            <a:r>
              <a:rPr sz="2800" spc="355" dirty="0">
                <a:solidFill>
                  <a:srgbClr val="343434"/>
                </a:solidFill>
                <a:latin typeface="Calibri"/>
                <a:cs typeface="Calibri"/>
              </a:rPr>
              <a:t> </a:t>
            </a:r>
            <a:r>
              <a:rPr sz="2800" dirty="0">
                <a:solidFill>
                  <a:srgbClr val="343434"/>
                </a:solidFill>
                <a:latin typeface="Calibri"/>
                <a:cs typeface="Calibri"/>
              </a:rPr>
              <a:t>Services.</a:t>
            </a:r>
            <a:r>
              <a:rPr sz="2800" spc="235" dirty="0">
                <a:solidFill>
                  <a:srgbClr val="343434"/>
                </a:solidFill>
                <a:latin typeface="Calibri"/>
                <a:cs typeface="Calibri"/>
              </a:rPr>
              <a:t> </a:t>
            </a:r>
            <a:r>
              <a:rPr sz="2800" dirty="0">
                <a:solidFill>
                  <a:srgbClr val="343434"/>
                </a:solidFill>
                <a:latin typeface="Calibri"/>
                <a:cs typeface="Calibri"/>
              </a:rPr>
              <a:t>(2022).</a:t>
            </a:r>
            <a:r>
              <a:rPr sz="2800" spc="490" dirty="0">
                <a:solidFill>
                  <a:srgbClr val="343434"/>
                </a:solidFill>
                <a:latin typeface="Calibri"/>
                <a:cs typeface="Calibri"/>
              </a:rPr>
              <a:t> </a:t>
            </a:r>
            <a:r>
              <a:rPr sz="2800" i="1" spc="85" dirty="0">
                <a:solidFill>
                  <a:srgbClr val="444444"/>
                </a:solidFill>
                <a:latin typeface="Calibri"/>
                <a:cs typeface="Calibri"/>
              </a:rPr>
              <a:t>TCS</a:t>
            </a:r>
            <a:r>
              <a:rPr sz="2800" i="1" spc="65" dirty="0">
                <a:solidFill>
                  <a:srgbClr val="444444"/>
                </a:solidFill>
                <a:latin typeface="Calibri"/>
                <a:cs typeface="Calibri"/>
              </a:rPr>
              <a:t> </a:t>
            </a:r>
            <a:r>
              <a:rPr sz="2800" i="1" spc="55" dirty="0">
                <a:solidFill>
                  <a:srgbClr val="313131"/>
                </a:solidFill>
                <a:latin typeface="Calibri"/>
                <a:cs typeface="Calibri"/>
              </a:rPr>
              <a:t>Annual</a:t>
            </a:r>
            <a:r>
              <a:rPr sz="2800" i="1" spc="265" dirty="0">
                <a:solidFill>
                  <a:srgbClr val="313131"/>
                </a:solidFill>
                <a:latin typeface="Calibri"/>
                <a:cs typeface="Calibri"/>
              </a:rPr>
              <a:t> </a:t>
            </a:r>
            <a:r>
              <a:rPr sz="2800" i="1" spc="110" dirty="0">
                <a:solidFill>
                  <a:srgbClr val="363636"/>
                </a:solidFill>
                <a:latin typeface="Calibri"/>
                <a:cs typeface="Calibri"/>
              </a:rPr>
              <a:t>Report202I-22:</a:t>
            </a:r>
            <a:r>
              <a:rPr sz="2800" i="1" spc="-25" dirty="0">
                <a:solidFill>
                  <a:srgbClr val="363636"/>
                </a:solidFill>
                <a:latin typeface="Calibri"/>
                <a:cs typeface="Calibri"/>
              </a:rPr>
              <a:t> </a:t>
            </a:r>
            <a:r>
              <a:rPr sz="2800" i="1" spc="85" dirty="0">
                <a:solidFill>
                  <a:srgbClr val="313131"/>
                </a:solidFill>
                <a:latin typeface="Calibri"/>
                <a:cs typeface="Calibri"/>
              </a:rPr>
              <a:t>Building</a:t>
            </a:r>
            <a:r>
              <a:rPr sz="2800" i="1" spc="105" dirty="0">
                <a:solidFill>
                  <a:srgbClr val="313131"/>
                </a:solidFill>
                <a:latin typeface="Calibri"/>
                <a:cs typeface="Calibri"/>
              </a:rPr>
              <a:t> </a:t>
            </a:r>
            <a:r>
              <a:rPr sz="2800" i="1" dirty="0">
                <a:solidFill>
                  <a:srgbClr val="414141"/>
                </a:solidFill>
                <a:latin typeface="Calibri"/>
                <a:cs typeface="Calibri"/>
              </a:rPr>
              <a:t>on</a:t>
            </a:r>
            <a:r>
              <a:rPr sz="2800" i="1" spc="140" dirty="0">
                <a:solidFill>
                  <a:srgbClr val="414141"/>
                </a:solidFill>
                <a:latin typeface="Calibri"/>
                <a:cs typeface="Calibri"/>
              </a:rPr>
              <a:t> </a:t>
            </a:r>
            <a:r>
              <a:rPr sz="2800" i="1" spc="-10" dirty="0">
                <a:solidFill>
                  <a:srgbClr val="3D3D3D"/>
                </a:solidFill>
                <a:latin typeface="Calibri"/>
                <a:cs typeface="Calibri"/>
              </a:rPr>
              <a:t>Belief.</a:t>
            </a:r>
            <a:endParaRPr sz="2800" dirty="0">
              <a:latin typeface="Calibri"/>
              <a:cs typeface="Calibri"/>
            </a:endParaRPr>
          </a:p>
          <a:p>
            <a:pPr marL="13970">
              <a:lnSpc>
                <a:spcPct val="100000"/>
              </a:lnSpc>
              <a:spcBef>
                <a:spcPts val="70"/>
              </a:spcBef>
            </a:pPr>
            <a:r>
              <a:rPr sz="2800" dirty="0">
                <a:solidFill>
                  <a:srgbClr val="313131"/>
                </a:solidFill>
                <a:latin typeface="Calibri"/>
                <a:cs typeface="Calibri"/>
              </a:rPr>
              <a:t>Mumbai:</a:t>
            </a:r>
            <a:r>
              <a:rPr sz="2800" spc="430" dirty="0">
                <a:solidFill>
                  <a:srgbClr val="313131"/>
                </a:solidFill>
                <a:latin typeface="Calibri"/>
                <a:cs typeface="Calibri"/>
              </a:rPr>
              <a:t> </a:t>
            </a:r>
            <a:r>
              <a:rPr sz="2800" spc="40" dirty="0">
                <a:solidFill>
                  <a:srgbClr val="343434"/>
                </a:solidFill>
                <a:latin typeface="Calibri"/>
                <a:cs typeface="Calibri"/>
              </a:rPr>
              <a:t>TCS.</a:t>
            </a:r>
            <a:endParaRPr sz="2800" dirty="0">
              <a:latin typeface="Calibri"/>
              <a:cs typeface="Calibri"/>
            </a:endParaRPr>
          </a:p>
          <a:p>
            <a:pPr marL="15240" marR="5080" indent="1270">
              <a:lnSpc>
                <a:spcPct val="105800"/>
              </a:lnSpc>
              <a:spcBef>
                <a:spcPts val="1914"/>
              </a:spcBef>
            </a:pPr>
            <a:r>
              <a:rPr sz="2800" dirty="0">
                <a:solidFill>
                  <a:srgbClr val="383838"/>
                </a:solidFill>
                <a:latin typeface="Calibri"/>
                <a:cs typeface="Calibri"/>
              </a:rPr>
              <a:t>Thite,</a:t>
            </a:r>
            <a:r>
              <a:rPr sz="2800" spc="240" dirty="0">
                <a:solidFill>
                  <a:srgbClr val="383838"/>
                </a:solidFill>
                <a:latin typeface="Calibri"/>
                <a:cs typeface="Calibri"/>
              </a:rPr>
              <a:t> </a:t>
            </a:r>
            <a:r>
              <a:rPr sz="2800" dirty="0">
                <a:solidFill>
                  <a:srgbClr val="424242"/>
                </a:solidFill>
                <a:latin typeface="Calibri"/>
                <a:cs typeface="Calibri"/>
              </a:rPr>
              <a:t>M.,</a:t>
            </a:r>
            <a:r>
              <a:rPr sz="2800" spc="155" dirty="0">
                <a:solidFill>
                  <a:srgbClr val="424242"/>
                </a:solidFill>
                <a:latin typeface="Calibri"/>
                <a:cs typeface="Calibri"/>
              </a:rPr>
              <a:t> </a:t>
            </a:r>
            <a:r>
              <a:rPr sz="2800" dirty="0">
                <a:solidFill>
                  <a:srgbClr val="3D3D3D"/>
                </a:solidFill>
                <a:latin typeface="Calibri"/>
                <a:cs typeface="Calibri"/>
              </a:rPr>
              <a:t>Wilkinson,</a:t>
            </a:r>
            <a:r>
              <a:rPr sz="2800" spc="405" dirty="0">
                <a:solidFill>
                  <a:srgbClr val="3D3D3D"/>
                </a:solidFill>
                <a:latin typeface="Calibri"/>
                <a:cs typeface="Calibri"/>
              </a:rPr>
              <a:t> </a:t>
            </a:r>
            <a:r>
              <a:rPr sz="2800" dirty="0">
                <a:solidFill>
                  <a:srgbClr val="444444"/>
                </a:solidFill>
                <a:latin typeface="Calibri"/>
                <a:cs typeface="Calibri"/>
              </a:rPr>
              <a:t>A.,</a:t>
            </a:r>
            <a:r>
              <a:rPr sz="2800" spc="160" dirty="0">
                <a:solidFill>
                  <a:srgbClr val="444444"/>
                </a:solidFill>
                <a:latin typeface="Calibri"/>
                <a:cs typeface="Calibri"/>
              </a:rPr>
              <a:t> </a:t>
            </a:r>
            <a:r>
              <a:rPr sz="2800" dirty="0">
                <a:solidFill>
                  <a:srgbClr val="444444"/>
                </a:solidFill>
                <a:latin typeface="Calibri"/>
                <a:cs typeface="Calibri"/>
              </a:rPr>
              <a:t>&amp;</a:t>
            </a:r>
            <a:r>
              <a:rPr sz="2800" spc="90" dirty="0">
                <a:solidFill>
                  <a:srgbClr val="444444"/>
                </a:solidFill>
                <a:latin typeface="Calibri"/>
                <a:cs typeface="Calibri"/>
              </a:rPr>
              <a:t> </a:t>
            </a:r>
            <a:r>
              <a:rPr sz="2800" spc="60" dirty="0">
                <a:solidFill>
                  <a:srgbClr val="363636"/>
                </a:solidFill>
                <a:latin typeface="Calibri"/>
                <a:cs typeface="Calibri"/>
              </a:rPr>
              <a:t>Shah,</a:t>
            </a:r>
            <a:r>
              <a:rPr sz="2800" spc="229" dirty="0">
                <a:solidFill>
                  <a:srgbClr val="363636"/>
                </a:solidFill>
                <a:latin typeface="Calibri"/>
                <a:cs typeface="Calibri"/>
              </a:rPr>
              <a:t> </a:t>
            </a:r>
            <a:r>
              <a:rPr sz="2800" spc="55" dirty="0">
                <a:solidFill>
                  <a:srgbClr val="424242"/>
                </a:solidFill>
                <a:latin typeface="Calibri"/>
                <a:cs typeface="Calibri"/>
              </a:rPr>
              <a:t>D.</a:t>
            </a:r>
            <a:r>
              <a:rPr sz="2800" spc="90" dirty="0">
                <a:solidFill>
                  <a:srgbClr val="424242"/>
                </a:solidFill>
                <a:latin typeface="Calibri"/>
                <a:cs typeface="Calibri"/>
              </a:rPr>
              <a:t> </a:t>
            </a:r>
            <a:r>
              <a:rPr sz="2800" dirty="0">
                <a:solidFill>
                  <a:srgbClr val="414141"/>
                </a:solidFill>
                <a:latin typeface="Calibri"/>
                <a:cs typeface="Calibri"/>
              </a:rPr>
              <a:t>(2012).</a:t>
            </a:r>
            <a:r>
              <a:rPr sz="2800" spc="254" dirty="0">
                <a:solidFill>
                  <a:srgbClr val="414141"/>
                </a:solidFill>
                <a:latin typeface="Calibri"/>
                <a:cs typeface="Calibri"/>
              </a:rPr>
              <a:t> </a:t>
            </a:r>
            <a:r>
              <a:rPr sz="2800" dirty="0">
                <a:solidFill>
                  <a:srgbClr val="313131"/>
                </a:solidFill>
                <a:latin typeface="Calibri"/>
                <a:cs typeface="Calibri"/>
              </a:rPr>
              <a:t>Internationalization</a:t>
            </a:r>
            <a:r>
              <a:rPr sz="2800" spc="114" dirty="0">
                <a:solidFill>
                  <a:srgbClr val="313131"/>
                </a:solidFill>
                <a:latin typeface="Calibri"/>
                <a:cs typeface="Calibri"/>
              </a:rPr>
              <a:t> </a:t>
            </a:r>
            <a:r>
              <a:rPr sz="2800" spc="90" dirty="0">
                <a:solidFill>
                  <a:srgbClr val="3B3B3B"/>
                </a:solidFill>
                <a:latin typeface="Calibri"/>
                <a:cs typeface="Calibri"/>
              </a:rPr>
              <a:t>and</a:t>
            </a:r>
            <a:r>
              <a:rPr sz="2800" spc="155" dirty="0">
                <a:solidFill>
                  <a:srgbClr val="3B3B3B"/>
                </a:solidFill>
                <a:latin typeface="Calibri"/>
                <a:cs typeface="Calibri"/>
              </a:rPr>
              <a:t> </a:t>
            </a:r>
            <a:r>
              <a:rPr sz="2800" dirty="0">
                <a:solidFill>
                  <a:srgbClr val="424242"/>
                </a:solidFill>
                <a:latin typeface="Calibri"/>
                <a:cs typeface="Calibri"/>
              </a:rPr>
              <a:t>HRM</a:t>
            </a:r>
            <a:r>
              <a:rPr sz="2800" spc="280" dirty="0">
                <a:solidFill>
                  <a:srgbClr val="424242"/>
                </a:solidFill>
                <a:latin typeface="Calibri"/>
                <a:cs typeface="Calibri"/>
              </a:rPr>
              <a:t> </a:t>
            </a:r>
            <a:r>
              <a:rPr sz="2800" spc="-10" dirty="0">
                <a:solidFill>
                  <a:srgbClr val="383838"/>
                </a:solidFill>
                <a:latin typeface="Calibri"/>
                <a:cs typeface="Calibri"/>
              </a:rPr>
              <a:t>strategies </a:t>
            </a:r>
            <a:r>
              <a:rPr sz="2800" spc="50" dirty="0">
                <a:solidFill>
                  <a:srgbClr val="3A3A3A"/>
                </a:solidFill>
                <a:latin typeface="Calibri"/>
                <a:cs typeface="Calibri"/>
              </a:rPr>
              <a:t>across</a:t>
            </a:r>
            <a:r>
              <a:rPr sz="2800" spc="355" dirty="0">
                <a:solidFill>
                  <a:srgbClr val="3A3A3A"/>
                </a:solidFill>
                <a:latin typeface="Calibri"/>
                <a:cs typeface="Calibri"/>
              </a:rPr>
              <a:t> </a:t>
            </a:r>
            <a:r>
              <a:rPr sz="2800" spc="70" dirty="0">
                <a:solidFill>
                  <a:srgbClr val="363636"/>
                </a:solidFill>
                <a:latin typeface="Calibri"/>
                <a:cs typeface="Calibri"/>
              </a:rPr>
              <a:t>subsidiaries</a:t>
            </a:r>
            <a:r>
              <a:rPr sz="2800" spc="345" dirty="0">
                <a:solidFill>
                  <a:srgbClr val="363636"/>
                </a:solidFill>
                <a:latin typeface="Calibri"/>
                <a:cs typeface="Calibri"/>
              </a:rPr>
              <a:t> </a:t>
            </a:r>
            <a:r>
              <a:rPr sz="2800" spc="65" dirty="0">
                <a:solidFill>
                  <a:srgbClr val="5B6B7B"/>
                </a:solidFill>
                <a:latin typeface="Calibri"/>
                <a:cs typeface="Calibri"/>
              </a:rPr>
              <a:t>in</a:t>
            </a:r>
            <a:r>
              <a:rPr sz="2800" spc="190" dirty="0">
                <a:solidFill>
                  <a:srgbClr val="5B6B7B"/>
                </a:solidFill>
                <a:latin typeface="Calibri"/>
                <a:cs typeface="Calibri"/>
              </a:rPr>
              <a:t> </a:t>
            </a:r>
            <a:r>
              <a:rPr sz="2800" dirty="0">
                <a:solidFill>
                  <a:srgbClr val="363636"/>
                </a:solidFill>
                <a:latin typeface="Calibri"/>
                <a:cs typeface="Calibri"/>
              </a:rPr>
              <a:t>multinational</a:t>
            </a:r>
            <a:r>
              <a:rPr sz="2800" spc="430" dirty="0">
                <a:solidFill>
                  <a:srgbClr val="363636"/>
                </a:solidFill>
                <a:latin typeface="Calibri"/>
                <a:cs typeface="Calibri"/>
              </a:rPr>
              <a:t> </a:t>
            </a:r>
            <a:r>
              <a:rPr sz="2800" dirty="0">
                <a:solidFill>
                  <a:srgbClr val="3B3B3B"/>
                </a:solidFill>
                <a:latin typeface="Calibri"/>
                <a:cs typeface="Calibri"/>
              </a:rPr>
              <a:t>corporations</a:t>
            </a:r>
            <a:r>
              <a:rPr sz="2800" spc="409" dirty="0">
                <a:solidFill>
                  <a:srgbClr val="3B3B3B"/>
                </a:solidFill>
                <a:latin typeface="Calibri"/>
                <a:cs typeface="Calibri"/>
              </a:rPr>
              <a:t> </a:t>
            </a:r>
            <a:r>
              <a:rPr sz="2800" spc="60" dirty="0">
                <a:solidFill>
                  <a:srgbClr val="3B3B3B"/>
                </a:solidFill>
                <a:latin typeface="Calibri"/>
                <a:cs typeface="Calibri"/>
              </a:rPr>
              <a:t>from</a:t>
            </a:r>
            <a:r>
              <a:rPr sz="2800" spc="130" dirty="0">
                <a:solidFill>
                  <a:srgbClr val="3B3B3B"/>
                </a:solidFill>
                <a:latin typeface="Calibri"/>
                <a:cs typeface="Calibri"/>
              </a:rPr>
              <a:t> </a:t>
            </a:r>
            <a:r>
              <a:rPr sz="2800" spc="50" dirty="0">
                <a:solidFill>
                  <a:srgbClr val="383838"/>
                </a:solidFill>
                <a:latin typeface="Calibri"/>
                <a:cs typeface="Calibri"/>
              </a:rPr>
              <a:t>emerging</a:t>
            </a:r>
            <a:r>
              <a:rPr sz="2800" spc="370" dirty="0">
                <a:solidFill>
                  <a:srgbClr val="383838"/>
                </a:solidFill>
                <a:latin typeface="Calibri"/>
                <a:cs typeface="Calibri"/>
              </a:rPr>
              <a:t> </a:t>
            </a:r>
            <a:r>
              <a:rPr sz="2800" dirty="0">
                <a:solidFill>
                  <a:srgbClr val="313131"/>
                </a:solidFill>
                <a:latin typeface="Calibri"/>
                <a:cs typeface="Calibri"/>
              </a:rPr>
              <a:t>economies—</a:t>
            </a:r>
            <a:r>
              <a:rPr sz="2800" spc="-50" dirty="0">
                <a:solidFill>
                  <a:srgbClr val="313131"/>
                </a:solidFill>
                <a:latin typeface="Calibri"/>
                <a:cs typeface="Calibri"/>
              </a:rPr>
              <a:t>A </a:t>
            </a:r>
            <a:r>
              <a:rPr sz="2800" spc="10" dirty="0">
                <a:solidFill>
                  <a:srgbClr val="363636"/>
                </a:solidFill>
                <a:latin typeface="Calibri"/>
                <a:cs typeface="Calibri"/>
              </a:rPr>
              <a:t>conceptual</a:t>
            </a:r>
            <a:r>
              <a:rPr sz="2800" spc="305" dirty="0">
                <a:solidFill>
                  <a:srgbClr val="363636"/>
                </a:solidFill>
                <a:latin typeface="Calibri"/>
                <a:cs typeface="Calibri"/>
              </a:rPr>
              <a:t> </a:t>
            </a:r>
            <a:r>
              <a:rPr sz="2800" spc="10" dirty="0">
                <a:solidFill>
                  <a:srgbClr val="343434"/>
                </a:solidFill>
                <a:latin typeface="Calibri"/>
                <a:cs typeface="Calibri"/>
              </a:rPr>
              <a:t>framework.)ot/rna/</a:t>
            </a:r>
            <a:r>
              <a:rPr sz="2800" spc="190" dirty="0">
                <a:solidFill>
                  <a:srgbClr val="343434"/>
                </a:solidFill>
                <a:latin typeface="Calibri"/>
                <a:cs typeface="Calibri"/>
              </a:rPr>
              <a:t> </a:t>
            </a:r>
            <a:r>
              <a:rPr sz="2800" i="1" spc="10" dirty="0">
                <a:solidFill>
                  <a:srgbClr val="444444"/>
                </a:solidFill>
                <a:latin typeface="Calibri"/>
                <a:cs typeface="Calibri"/>
              </a:rPr>
              <a:t>of</a:t>
            </a:r>
            <a:r>
              <a:rPr sz="2800" i="1" spc="100" dirty="0">
                <a:solidFill>
                  <a:srgbClr val="444444"/>
                </a:solidFill>
                <a:latin typeface="Calibri"/>
                <a:cs typeface="Calibri"/>
              </a:rPr>
              <a:t> </a:t>
            </a:r>
            <a:r>
              <a:rPr sz="2800" i="1" spc="10" dirty="0">
                <a:solidFill>
                  <a:srgbClr val="3B3B3B"/>
                </a:solidFill>
                <a:latin typeface="Calibri"/>
                <a:cs typeface="Calibri"/>
              </a:rPr>
              <a:t>World</a:t>
            </a:r>
            <a:r>
              <a:rPr sz="2800" i="1" spc="185" dirty="0">
                <a:solidFill>
                  <a:srgbClr val="3B3B3B"/>
                </a:solidFill>
                <a:latin typeface="Calibri"/>
                <a:cs typeface="Calibri"/>
              </a:rPr>
              <a:t> </a:t>
            </a:r>
            <a:r>
              <a:rPr sz="2800" i="1" spc="80" dirty="0">
                <a:solidFill>
                  <a:srgbClr val="383838"/>
                </a:solidFill>
                <a:latin typeface="Calibri"/>
                <a:cs typeface="Calibri"/>
              </a:rPr>
              <a:t>Business,</a:t>
            </a:r>
            <a:r>
              <a:rPr sz="2800" i="1" spc="135" dirty="0">
                <a:solidFill>
                  <a:srgbClr val="383838"/>
                </a:solidFill>
                <a:latin typeface="Calibri"/>
                <a:cs typeface="Calibri"/>
              </a:rPr>
              <a:t> </a:t>
            </a:r>
            <a:r>
              <a:rPr sz="2800" dirty="0">
                <a:solidFill>
                  <a:srgbClr val="3B3B3B"/>
                </a:solidFill>
                <a:latin typeface="Calibri"/>
                <a:cs typeface="Calibri"/>
              </a:rPr>
              <a:t>47(2),</a:t>
            </a:r>
            <a:r>
              <a:rPr sz="2800" spc="210" dirty="0">
                <a:solidFill>
                  <a:srgbClr val="3B3B3B"/>
                </a:solidFill>
                <a:latin typeface="Calibri"/>
                <a:cs typeface="Calibri"/>
              </a:rPr>
              <a:t> </a:t>
            </a:r>
            <a:r>
              <a:rPr sz="2800" spc="10" dirty="0">
                <a:solidFill>
                  <a:srgbClr val="343434"/>
                </a:solidFill>
                <a:latin typeface="Calibri"/>
                <a:cs typeface="Calibri"/>
              </a:rPr>
              <a:t>251-</a:t>
            </a:r>
            <a:r>
              <a:rPr sz="2800" spc="-20" dirty="0">
                <a:solidFill>
                  <a:srgbClr val="343434"/>
                </a:solidFill>
                <a:latin typeface="Calibri"/>
                <a:cs typeface="Calibri"/>
              </a:rPr>
              <a:t>258.</a:t>
            </a:r>
            <a:endParaRPr sz="2800" dirty="0">
              <a:latin typeface="Calibri"/>
              <a:cs typeface="Calibri"/>
            </a:endParaRPr>
          </a:p>
          <a:p>
            <a:pPr marL="33020" marR="104139" indent="-17780">
              <a:lnSpc>
                <a:spcPct val="108800"/>
              </a:lnSpc>
              <a:spcBef>
                <a:spcPts val="1960"/>
              </a:spcBef>
            </a:pPr>
            <a:r>
              <a:rPr sz="2800" spc="90" dirty="0">
                <a:solidFill>
                  <a:srgbClr val="3B3B3B"/>
                </a:solidFill>
                <a:latin typeface="Calibri"/>
                <a:cs typeface="Calibri"/>
              </a:rPr>
              <a:t>Ulrich,</a:t>
            </a:r>
            <a:r>
              <a:rPr sz="2800" spc="130" dirty="0">
                <a:solidFill>
                  <a:srgbClr val="3B3B3B"/>
                </a:solidFill>
                <a:latin typeface="Calibri"/>
                <a:cs typeface="Calibri"/>
              </a:rPr>
              <a:t> </a:t>
            </a:r>
            <a:r>
              <a:rPr sz="2800" spc="90" dirty="0">
                <a:solidFill>
                  <a:srgbClr val="363636"/>
                </a:solidFill>
                <a:latin typeface="Calibri"/>
                <a:cs typeface="Calibri"/>
              </a:rPr>
              <a:t>D.,</a:t>
            </a:r>
            <a:r>
              <a:rPr sz="2800" spc="45" dirty="0">
                <a:solidFill>
                  <a:srgbClr val="363636"/>
                </a:solidFill>
                <a:latin typeface="Calibri"/>
                <a:cs typeface="Calibri"/>
              </a:rPr>
              <a:t> </a:t>
            </a:r>
            <a:r>
              <a:rPr sz="2800" spc="170" dirty="0">
                <a:solidFill>
                  <a:srgbClr val="383838"/>
                </a:solidFill>
                <a:latin typeface="Calibri"/>
                <a:cs typeface="Calibri"/>
              </a:rPr>
              <a:t>&amp;</a:t>
            </a:r>
            <a:r>
              <a:rPr sz="2800" spc="-45" dirty="0">
                <a:solidFill>
                  <a:srgbClr val="383838"/>
                </a:solidFill>
                <a:latin typeface="Calibri"/>
                <a:cs typeface="Calibri"/>
              </a:rPr>
              <a:t> </a:t>
            </a:r>
            <a:r>
              <a:rPr sz="2800" spc="95" dirty="0">
                <a:solidFill>
                  <a:srgbClr val="363636"/>
                </a:solidFill>
                <a:latin typeface="Calibri"/>
                <a:cs typeface="Calibri"/>
              </a:rPr>
              <a:t>Dulebohn,</a:t>
            </a:r>
            <a:r>
              <a:rPr sz="2800" spc="20" dirty="0">
                <a:solidFill>
                  <a:srgbClr val="363636"/>
                </a:solidFill>
                <a:latin typeface="Calibri"/>
                <a:cs typeface="Calibri"/>
              </a:rPr>
              <a:t> </a:t>
            </a:r>
            <a:r>
              <a:rPr sz="2800" spc="60" dirty="0">
                <a:solidFill>
                  <a:srgbClr val="363636"/>
                </a:solidFill>
                <a:latin typeface="Calibri"/>
                <a:cs typeface="Calibri"/>
              </a:rPr>
              <a:t>J.</a:t>
            </a:r>
            <a:r>
              <a:rPr sz="2800" spc="114" dirty="0">
                <a:solidFill>
                  <a:srgbClr val="363636"/>
                </a:solidFill>
                <a:latin typeface="Calibri"/>
                <a:cs typeface="Calibri"/>
              </a:rPr>
              <a:t> </a:t>
            </a:r>
            <a:r>
              <a:rPr sz="2800" spc="95" dirty="0">
                <a:solidFill>
                  <a:srgbClr val="424242"/>
                </a:solidFill>
                <a:latin typeface="Calibri"/>
                <a:cs typeface="Calibri"/>
              </a:rPr>
              <a:t>H.</a:t>
            </a:r>
            <a:r>
              <a:rPr sz="2800" spc="40" dirty="0">
                <a:solidFill>
                  <a:srgbClr val="424242"/>
                </a:solidFill>
                <a:latin typeface="Calibri"/>
                <a:cs typeface="Calibri"/>
              </a:rPr>
              <a:t> </a:t>
            </a:r>
            <a:r>
              <a:rPr sz="2800" dirty="0">
                <a:solidFill>
                  <a:srgbClr val="383838"/>
                </a:solidFill>
                <a:latin typeface="Calibri"/>
                <a:cs typeface="Calibri"/>
              </a:rPr>
              <a:t>(2015).</a:t>
            </a:r>
            <a:r>
              <a:rPr sz="2800" spc="190" dirty="0">
                <a:solidFill>
                  <a:srgbClr val="383838"/>
                </a:solidFill>
                <a:latin typeface="Calibri"/>
                <a:cs typeface="Calibri"/>
              </a:rPr>
              <a:t> </a:t>
            </a:r>
            <a:r>
              <a:rPr sz="2800" dirty="0">
                <a:solidFill>
                  <a:srgbClr val="424242"/>
                </a:solidFill>
                <a:latin typeface="Calibri"/>
                <a:cs typeface="Calibri"/>
              </a:rPr>
              <a:t>Are</a:t>
            </a:r>
            <a:r>
              <a:rPr sz="2800" spc="305" dirty="0">
                <a:solidFill>
                  <a:srgbClr val="424242"/>
                </a:solidFill>
                <a:latin typeface="Calibri"/>
                <a:cs typeface="Calibri"/>
              </a:rPr>
              <a:t> </a:t>
            </a:r>
            <a:r>
              <a:rPr sz="2800" spc="85" dirty="0">
                <a:solidFill>
                  <a:srgbClr val="464646"/>
                </a:solidFill>
                <a:latin typeface="Calibri"/>
                <a:cs typeface="Calibri"/>
              </a:rPr>
              <a:t>we</a:t>
            </a:r>
            <a:r>
              <a:rPr sz="2800" spc="110" dirty="0">
                <a:solidFill>
                  <a:srgbClr val="464646"/>
                </a:solidFill>
                <a:latin typeface="Calibri"/>
                <a:cs typeface="Calibri"/>
              </a:rPr>
              <a:t> </a:t>
            </a:r>
            <a:r>
              <a:rPr sz="2800" spc="90" dirty="0">
                <a:solidFill>
                  <a:srgbClr val="383838"/>
                </a:solidFill>
                <a:latin typeface="Calibri"/>
                <a:cs typeface="Calibri"/>
              </a:rPr>
              <a:t>there</a:t>
            </a:r>
            <a:r>
              <a:rPr sz="2800" spc="130" dirty="0">
                <a:solidFill>
                  <a:srgbClr val="383838"/>
                </a:solidFill>
                <a:latin typeface="Calibri"/>
                <a:cs typeface="Calibri"/>
              </a:rPr>
              <a:t> </a:t>
            </a:r>
            <a:r>
              <a:rPr sz="2800" dirty="0">
                <a:solidFill>
                  <a:srgbClr val="3B3B3B"/>
                </a:solidFill>
                <a:latin typeface="Calibri"/>
                <a:cs typeface="Calibri"/>
              </a:rPr>
              <a:t>yet?</a:t>
            </a:r>
            <a:r>
              <a:rPr sz="2800" spc="35" dirty="0">
                <a:solidFill>
                  <a:srgbClr val="3B3B3B"/>
                </a:solidFill>
                <a:latin typeface="Calibri"/>
                <a:cs typeface="Calibri"/>
              </a:rPr>
              <a:t> </a:t>
            </a:r>
            <a:r>
              <a:rPr sz="2800" spc="60" dirty="0">
                <a:solidFill>
                  <a:srgbClr val="3B3B3B"/>
                </a:solidFill>
                <a:latin typeface="Calibri"/>
                <a:cs typeface="Calibri"/>
              </a:rPr>
              <a:t>What's</a:t>
            </a:r>
            <a:r>
              <a:rPr sz="2800" spc="210" dirty="0">
                <a:solidFill>
                  <a:srgbClr val="3B3B3B"/>
                </a:solidFill>
                <a:latin typeface="Calibri"/>
                <a:cs typeface="Calibri"/>
              </a:rPr>
              <a:t> </a:t>
            </a:r>
            <a:r>
              <a:rPr sz="2800" spc="90" dirty="0">
                <a:solidFill>
                  <a:srgbClr val="414141"/>
                </a:solidFill>
                <a:latin typeface="Calibri"/>
                <a:cs typeface="Calibri"/>
              </a:rPr>
              <a:t>next</a:t>
            </a:r>
            <a:r>
              <a:rPr sz="2800" spc="80" dirty="0">
                <a:solidFill>
                  <a:srgbClr val="414141"/>
                </a:solidFill>
                <a:latin typeface="Calibri"/>
                <a:cs typeface="Calibri"/>
              </a:rPr>
              <a:t> </a:t>
            </a:r>
            <a:r>
              <a:rPr sz="2800" spc="60" dirty="0">
                <a:solidFill>
                  <a:srgbClr val="414141"/>
                </a:solidFill>
                <a:latin typeface="Calibri"/>
                <a:cs typeface="Calibri"/>
              </a:rPr>
              <a:t>for</a:t>
            </a:r>
            <a:r>
              <a:rPr sz="2800" spc="165" dirty="0">
                <a:solidFill>
                  <a:srgbClr val="414141"/>
                </a:solidFill>
                <a:latin typeface="Calibri"/>
                <a:cs typeface="Calibri"/>
              </a:rPr>
              <a:t> </a:t>
            </a:r>
            <a:r>
              <a:rPr sz="2800" dirty="0">
                <a:solidFill>
                  <a:srgbClr val="343434"/>
                </a:solidFill>
                <a:latin typeface="Calibri"/>
                <a:cs typeface="Calibri"/>
              </a:rPr>
              <a:t>HR?.</a:t>
            </a:r>
            <a:r>
              <a:rPr sz="2800" spc="240" dirty="0">
                <a:solidFill>
                  <a:srgbClr val="343434"/>
                </a:solidFill>
                <a:latin typeface="Calibri"/>
                <a:cs typeface="Calibri"/>
              </a:rPr>
              <a:t> </a:t>
            </a:r>
            <a:r>
              <a:rPr sz="2800" i="1" spc="120" dirty="0">
                <a:solidFill>
                  <a:srgbClr val="3B3B3B"/>
                </a:solidFill>
                <a:latin typeface="Calibri"/>
                <a:cs typeface="Calibri"/>
              </a:rPr>
              <a:t>Human </a:t>
            </a:r>
            <a:r>
              <a:rPr sz="2800" i="1" spc="110" dirty="0">
                <a:solidFill>
                  <a:srgbClr val="3D3D3D"/>
                </a:solidFill>
                <a:latin typeface="Calibri"/>
                <a:cs typeface="Calibri"/>
              </a:rPr>
              <a:t>Resource</a:t>
            </a:r>
            <a:r>
              <a:rPr sz="2800" i="1" spc="190" dirty="0">
                <a:solidFill>
                  <a:srgbClr val="3D3D3D"/>
                </a:solidFill>
                <a:latin typeface="Calibri"/>
                <a:cs typeface="Calibri"/>
              </a:rPr>
              <a:t> </a:t>
            </a:r>
            <a:r>
              <a:rPr sz="2800" i="1" spc="100" dirty="0">
                <a:solidFill>
                  <a:srgbClr val="383838"/>
                </a:solidFill>
                <a:latin typeface="Calibri"/>
                <a:cs typeface="Calibri"/>
              </a:rPr>
              <a:t>Management</a:t>
            </a:r>
            <a:r>
              <a:rPr sz="2800" i="1" spc="35" dirty="0">
                <a:solidFill>
                  <a:srgbClr val="383838"/>
                </a:solidFill>
                <a:latin typeface="Calibri"/>
                <a:cs typeface="Calibri"/>
              </a:rPr>
              <a:t> </a:t>
            </a:r>
            <a:r>
              <a:rPr sz="2800" spc="75" dirty="0">
                <a:solidFill>
                  <a:srgbClr val="343434"/>
                </a:solidFill>
                <a:latin typeface="Calibri"/>
                <a:cs typeface="Calibri"/>
              </a:rPr>
              <a:t>Peview,</a:t>
            </a:r>
            <a:r>
              <a:rPr sz="2800" spc="170" dirty="0">
                <a:solidFill>
                  <a:srgbClr val="343434"/>
                </a:solidFill>
                <a:latin typeface="Calibri"/>
                <a:cs typeface="Calibri"/>
              </a:rPr>
              <a:t> </a:t>
            </a:r>
            <a:r>
              <a:rPr sz="2800" dirty="0">
                <a:solidFill>
                  <a:srgbClr val="444444"/>
                </a:solidFill>
                <a:latin typeface="Calibri"/>
                <a:cs typeface="Calibri"/>
              </a:rPr>
              <a:t>25(2),</a:t>
            </a:r>
            <a:r>
              <a:rPr sz="2800" spc="250" dirty="0">
                <a:solidFill>
                  <a:srgbClr val="444444"/>
                </a:solidFill>
                <a:latin typeface="Calibri"/>
                <a:cs typeface="Calibri"/>
              </a:rPr>
              <a:t> </a:t>
            </a:r>
            <a:r>
              <a:rPr sz="2800" spc="50" dirty="0">
                <a:solidFill>
                  <a:srgbClr val="2F2F2F"/>
                </a:solidFill>
                <a:latin typeface="Calibri"/>
                <a:cs typeface="Calibri"/>
              </a:rPr>
              <a:t>188-</a:t>
            </a:r>
            <a:r>
              <a:rPr sz="2800" spc="30" dirty="0">
                <a:solidFill>
                  <a:srgbClr val="2F2F2F"/>
                </a:solidFill>
                <a:latin typeface="Calibri"/>
                <a:cs typeface="Calibri"/>
              </a:rPr>
              <a:t>204.</a:t>
            </a:r>
            <a:endParaRPr sz="28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A239EE-794C-1165-7FDC-62995CE4ED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6981" y="466342"/>
            <a:ext cx="18581469" cy="1692771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Recruitment and Selection at </a:t>
            </a:r>
            <a:br>
              <a:rPr lang="en-GB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Tata Consultancy Services (TCS)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2A0B04-B26C-4BAC-CAFD-4E1D6171C7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sz="5936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5277" dirty="0">
                <a:latin typeface="Arial" panose="020B0604020202020204" pitchFamily="34" charset="0"/>
                <a:cs typeface="Arial" panose="020B0604020202020204" pitchFamily="34" charset="0"/>
              </a:rPr>
              <a:t>Name: Durjoy Kumar Kundu</a:t>
            </a:r>
          </a:p>
          <a:p>
            <a:r>
              <a:rPr lang="en-GB" sz="5277" dirty="0">
                <a:latin typeface="Arial" panose="020B0604020202020204" pitchFamily="34" charset="0"/>
                <a:cs typeface="Arial" panose="020B0604020202020204" pitchFamily="34" charset="0"/>
              </a:rPr>
              <a:t>  Student ID   : 2503600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A3616C-2831-4E2B-086A-F7E8C410ED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4572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Durjoy Kumar Kundu (2503600)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8013483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09CB89-6136-70EA-8E03-D9E12D514C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7256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Presentation Outline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EBBBC5-AE17-BEEC-1462-A45533301E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526" y="2795242"/>
            <a:ext cx="15450724" cy="7508832"/>
          </a:xfrm>
        </p:spPr>
        <p:txBody>
          <a:bodyPr>
            <a:norm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Recruitment and Selection</a:t>
            </a:r>
          </a:p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Current HR policies and practices of TCS</a:t>
            </a:r>
          </a:p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Key Role of line managers at TCS</a:t>
            </a:r>
          </a:p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Strategic alignment of HR practices with TCS company goals</a:t>
            </a:r>
          </a:p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Key HR challenges faced by the TCS company</a:t>
            </a:r>
          </a:p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</a:p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Q/A Session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030FA0E-F05B-325A-7D86-52211C97C0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4572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Durjoy Kumar Kundu (2503600)</a:t>
            </a:r>
            <a:endParaRPr lang="en-GB" sz="1979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1966986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97DB79-62B9-855A-8D0A-70DFC7E031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7256" dirty="0">
                <a:latin typeface="Arial" panose="020B0604020202020204" pitchFamily="34" charset="0"/>
                <a:cs typeface="Arial" panose="020B0604020202020204" pitchFamily="34" charset="0"/>
              </a:rPr>
              <a:t>Recruitment and Selection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97B658-9FC7-862F-68A0-D7FD0A78B4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6896" y="3183548"/>
            <a:ext cx="14463782" cy="4694106"/>
          </a:xfrm>
        </p:spPr>
        <p:txBody>
          <a:bodyPr>
            <a:noAutofit/>
          </a:bodyPr>
          <a:lstStyle/>
          <a:p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Recruitment</a:t>
            </a:r>
          </a:p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Recruitment is the process of identifying, attracting, and encouraging potential candidates to apply for job vacancies within an organisation. (Armstrong, 2020)</a:t>
            </a:r>
          </a:p>
          <a:p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Selection</a:t>
            </a:r>
          </a:p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Selection involves evaluating candidates through interviews, tests, and screening procedures to identify individuals who best meet the job and organisational requirements. (Dessler, 2023)</a:t>
            </a:r>
            <a:endParaRPr lang="en-GB" sz="4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3642415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B9C289-C534-BEEA-553F-1CEDA86AC0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6896" y="1005602"/>
            <a:ext cx="14175547" cy="1507808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Current HR policies and practices of TCS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087778-6C31-C381-C5F8-E0BA47365A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6895" y="2513410"/>
            <a:ext cx="15987804" cy="7230991"/>
          </a:xfrm>
        </p:spPr>
        <p:txBody>
          <a:bodyPr>
            <a:no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Recruitment Channels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Campus Placements (Primary for Freshers)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TCS National Qualifier Test (NQT)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Associate Referral Program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Job Portals and Consultants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Specialized Contests: TCS runs programs like “TCS Hack Quest” and “TCS Code Vita”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The Selection Process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Interview Rounds: Successful candidates proceed to multiple interview rounds.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Background Verification (BGC): A thorough check of academic records, past employment, and identification proofs is conducted before a final offer is confirmed.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Source: (TCS careers, 2025), (TCS Annual Report, 2024-25)</a:t>
            </a:r>
          </a:p>
        </p:txBody>
      </p:sp>
    </p:spTree>
    <p:extLst>
      <p:ext uri="{BB962C8B-B14F-4D97-AF65-F5344CB8AC3E}">
        <p14:creationId xmlns:p14="http://schemas.microsoft.com/office/powerpoint/2010/main" val="320227314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528908-D29D-6D38-07FA-7638BE040B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6896" y="1005603"/>
            <a:ext cx="14175547" cy="1556447"/>
          </a:xfrm>
        </p:spPr>
        <p:txBody>
          <a:bodyPr>
            <a:normAutofit fontScale="90000"/>
          </a:bodyPr>
          <a:lstStyle/>
          <a:p>
            <a:pPr algn="ctr"/>
            <a:r>
              <a:rPr lang="en-GB" sz="7256" dirty="0">
                <a:latin typeface="Arial" panose="020B0604020202020204" pitchFamily="34" charset="0"/>
                <a:cs typeface="Arial" panose="020B0604020202020204" pitchFamily="34" charset="0"/>
              </a:rPr>
              <a:t>Key Role of line managers at TCS</a:t>
            </a:r>
            <a:br>
              <a:rPr lang="en-GB" sz="7256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10FF9A-831F-EFF3-E63C-F298C5AF11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6894" y="2562050"/>
            <a:ext cx="15144728" cy="7400302"/>
          </a:xfrm>
        </p:spPr>
        <p:txBody>
          <a:bodyPr>
            <a:normAutofit lnSpcReduction="10000"/>
          </a:bodyPr>
          <a:lstStyle/>
          <a:p>
            <a:endParaRPr lang="en-GB" sz="3298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98" dirty="0">
                <a:latin typeface="Arial" panose="020B0604020202020204" pitchFamily="34" charset="0"/>
                <a:cs typeface="Arial" panose="020B0604020202020204" pitchFamily="34" charset="0"/>
              </a:rPr>
              <a:t>Line mangers are ‘HR agents’ of the organisation because they mediate between individual and HR practices (Truss 2001).</a:t>
            </a:r>
          </a:p>
          <a:p>
            <a:endParaRPr lang="en-GB" sz="3298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98" dirty="0">
                <a:latin typeface="Arial" panose="020B0604020202020204" pitchFamily="34" charset="0"/>
                <a:cs typeface="Arial" panose="020B0604020202020204" pitchFamily="34" charset="0"/>
              </a:rPr>
              <a:t>Identifying Staffing Needs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98" dirty="0">
                <a:latin typeface="Arial" panose="020B0604020202020204" pitchFamily="34" charset="0"/>
                <a:cs typeface="Arial" panose="020B0604020202020204" pitchFamily="34" charset="0"/>
              </a:rPr>
              <a:t>Defining Requirements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98" dirty="0">
                <a:latin typeface="Arial" panose="020B0604020202020204" pitchFamily="34" charset="0"/>
                <a:cs typeface="Arial" panose="020B0604020202020204" pitchFamily="34" charset="0"/>
              </a:rPr>
              <a:t>Candidate Screening and Shortlisting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98" dirty="0">
                <a:latin typeface="Arial" panose="020B0604020202020204" pitchFamily="34" charset="0"/>
                <a:cs typeface="Arial" panose="020B0604020202020204" pitchFamily="34" charset="0"/>
              </a:rPr>
              <a:t>Interviewing and Assessment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98" dirty="0">
                <a:latin typeface="Arial" panose="020B0604020202020204" pitchFamily="34" charset="0"/>
                <a:cs typeface="Arial" panose="020B0604020202020204" pitchFamily="34" charset="0"/>
              </a:rPr>
              <a:t>Making the Final Decision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98" dirty="0">
                <a:latin typeface="Arial" panose="020B0604020202020204" pitchFamily="34" charset="0"/>
                <a:cs typeface="Arial" panose="020B0604020202020204" pitchFamily="34" charset="0"/>
              </a:rPr>
              <a:t>Providing Feedback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98" dirty="0">
                <a:latin typeface="Arial" panose="020B0604020202020204" pitchFamily="34" charset="0"/>
                <a:cs typeface="Arial" panose="020B0604020202020204" pitchFamily="34" charset="0"/>
              </a:rPr>
              <a:t>Promoting Company Culture</a:t>
            </a:r>
          </a:p>
        </p:txBody>
      </p:sp>
    </p:spTree>
    <p:extLst>
      <p:ext uri="{BB962C8B-B14F-4D97-AF65-F5344CB8AC3E}">
        <p14:creationId xmlns:p14="http://schemas.microsoft.com/office/powerpoint/2010/main" val="167340792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1D5FDD-1325-4314-CEE1-15E7CDC209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6893" y="744923"/>
            <a:ext cx="14950174" cy="2177944"/>
          </a:xfrm>
        </p:spPr>
        <p:txBody>
          <a:bodyPr>
            <a:normAutofit fontScale="90000"/>
          </a:bodyPr>
          <a:lstStyle/>
          <a:p>
            <a:pPr algn="ctr"/>
            <a:r>
              <a:rPr lang="en-GB" sz="6596" dirty="0">
                <a:latin typeface="Arial" panose="020B0604020202020204" pitchFamily="34" charset="0"/>
                <a:cs typeface="Arial" panose="020B0604020202020204" pitchFamily="34" charset="0"/>
              </a:rPr>
              <a:t>Strategic alignment of HR practices with TCS company goals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6B0DF4-6EAD-8D0F-A5C0-E58D35B7D7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6894" y="4283075"/>
            <a:ext cx="18764956" cy="6281352"/>
          </a:xfrm>
        </p:spPr>
        <p:txBody>
          <a:bodyPr>
            <a:normAutofit fontScale="47500" lnSpcReduction="20000"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7600" b="1" dirty="0">
                <a:latin typeface="Arial" panose="020B0604020202020204" pitchFamily="34" charset="0"/>
                <a:cs typeface="Arial" panose="020B0604020202020204" pitchFamily="34" charset="0"/>
              </a:rPr>
              <a:t>Strategic Alignment</a:t>
            </a:r>
            <a:r>
              <a:rPr lang="en-GB" sz="7600" dirty="0">
                <a:latin typeface="Arial" panose="020B0604020202020204" pitchFamily="34" charset="0"/>
                <a:cs typeface="Arial" panose="020B0604020202020204" pitchFamily="34" charset="0"/>
              </a:rPr>
              <a:t>: HR is not just administrative; it is central to ensuring TCS has the right people, capabilities, and culture to execute its business strategy and maintain a competitive advantage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7600" b="1" dirty="0">
                <a:latin typeface="Arial" panose="020B0604020202020204" pitchFamily="34" charset="0"/>
                <a:cs typeface="Arial" panose="020B0604020202020204" pitchFamily="34" charset="0"/>
              </a:rPr>
              <a:t>TCS Business Goals</a:t>
            </a:r>
            <a:r>
              <a:rPr lang="en-GB" sz="7600" dirty="0">
                <a:latin typeface="Arial" panose="020B0604020202020204" pitchFamily="34" charset="0"/>
                <a:cs typeface="Arial" panose="020B0604020202020204" pitchFamily="34" charset="0"/>
              </a:rPr>
              <a:t>: To be a leading global IT consulting and services company focused on innovation, digital transformation (AI, Cloud, data), and delivering differentiated business outcomes for clients.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7600" b="1" dirty="0">
                <a:latin typeface="Arial" panose="020B0604020202020204" pitchFamily="34" charset="0"/>
                <a:cs typeface="Arial" panose="020B0604020202020204" pitchFamily="34" charset="0"/>
              </a:rPr>
              <a:t>HR Practices: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7600" dirty="0">
                <a:latin typeface="Arial" panose="020B0604020202020204" pitchFamily="34" charset="0"/>
                <a:cs typeface="Arial" panose="020B0604020202020204" pitchFamily="34" charset="0"/>
              </a:rPr>
              <a:t>Large-scale Training Programs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7600" dirty="0">
                <a:latin typeface="Arial" panose="020B0604020202020204" pitchFamily="34" charset="0"/>
                <a:cs typeface="Arial" panose="020B0604020202020204" pitchFamily="34" charset="0"/>
              </a:rPr>
              <a:t>Positive Culture and Well-being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7600" dirty="0">
                <a:latin typeface="Arial" panose="020B0604020202020204" pitchFamily="34" charset="0"/>
                <a:cs typeface="Arial" panose="020B0604020202020204" pitchFamily="34" charset="0"/>
              </a:rPr>
              <a:t>Performance Management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7600" dirty="0">
                <a:latin typeface="Arial" panose="020B0604020202020204" pitchFamily="34" charset="0"/>
                <a:cs typeface="Arial" panose="020B0604020202020204" pitchFamily="34" charset="0"/>
              </a:rPr>
              <a:t>Collaborative Environment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317595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040740-8C54-6AE9-3F6A-69DD39F078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2814" y="744923"/>
            <a:ext cx="14175547" cy="1751002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Key HR challenges faced by the TCS company</a:t>
            </a:r>
            <a:br>
              <a:rPr lang="en-GB" sz="7256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7256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Content Placeholder 23">
            <a:extLst>
              <a:ext uri="{FF2B5EF4-FFF2-40B4-BE49-F238E27FC236}">
                <a16:creationId xmlns:a16="http://schemas.microsoft.com/office/drawing/2014/main" id="{9D211C9E-C012-68CC-CE70-093AECDED2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62814" y="3563119"/>
            <a:ext cx="14175547" cy="6399233"/>
          </a:xfrm>
        </p:spPr>
        <p:txBody>
          <a:bodyPr>
            <a:normAutofit fontScale="92500" lnSpcReduction="20000"/>
          </a:bodyPr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Source: 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Khandale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&amp;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Tekade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2025)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5D78DB8-0BAE-56D1-5484-E2677A89A7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4572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Durjoy Kumar Kundu (2503600)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26" name="Table 25">
            <a:extLst>
              <a:ext uri="{FF2B5EF4-FFF2-40B4-BE49-F238E27FC236}">
                <a16:creationId xmlns:a16="http://schemas.microsoft.com/office/drawing/2014/main" id="{E8A3B88C-CD01-D308-44B7-65BEC926303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59126361"/>
              </p:ext>
            </p:extLst>
          </p:nvPr>
        </p:nvGraphicFramePr>
        <p:xfrm>
          <a:off x="677334" y="3172358"/>
          <a:ext cx="17594700" cy="585415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624544">
                  <a:extLst>
                    <a:ext uri="{9D8B030D-6E8A-4147-A177-3AD203B41FA5}">
                      <a16:colId xmlns:a16="http://schemas.microsoft.com/office/drawing/2014/main" val="3769478644"/>
                    </a:ext>
                  </a:extLst>
                </a:gridCol>
                <a:gridCol w="12970156">
                  <a:extLst>
                    <a:ext uri="{9D8B030D-6E8A-4147-A177-3AD203B41FA5}">
                      <a16:colId xmlns:a16="http://schemas.microsoft.com/office/drawing/2014/main" val="383008329"/>
                    </a:ext>
                  </a:extLst>
                </a:gridCol>
              </a:tblGrid>
              <a:tr h="1435133">
                <a:tc>
                  <a:txBody>
                    <a:bodyPr/>
                    <a:lstStyle/>
                    <a:p>
                      <a:pPr algn="ctr"/>
                      <a:r>
                        <a:rPr lang="en-GB" sz="3000" b="0" i="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High Volume of Applicants</a:t>
                      </a:r>
                      <a:endParaRPr lang="en-GB" sz="30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50781" marR="150781" marT="75390" marB="75390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000" b="0" i="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Managing the massive number of applications for roles without compromising the quality of selection.</a:t>
                      </a:r>
                      <a:endParaRPr lang="en-GB" sz="3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50781" marR="150781" marT="75390" marB="75390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6735502"/>
                  </a:ext>
                </a:extLst>
              </a:tr>
              <a:tr h="1330165"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0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Skill-mismatch and fast tech changes</a:t>
                      </a:r>
                    </a:p>
                  </a:txBody>
                  <a:tcPr marL="150781" marR="150781" marT="75390" marB="75390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0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Recruiters may hire for current needs, but rapidly changing technologies creating a gap between selection criteria and long-term business needs.</a:t>
                      </a:r>
                    </a:p>
                  </a:txBody>
                  <a:tcPr marL="150781" marR="150781" marT="75390" marB="75390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58234534"/>
                  </a:ext>
                </a:extLst>
              </a:tr>
              <a:tr h="1653724">
                <a:tc>
                  <a:txBody>
                    <a:bodyPr/>
                    <a:lstStyle/>
                    <a:p>
                      <a:pPr algn="ctr"/>
                      <a:r>
                        <a:rPr lang="en-GB" sz="3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Candidate experience, communication &amp; onboarding delays</a:t>
                      </a:r>
                    </a:p>
                  </a:txBody>
                  <a:tcPr marL="150781" marR="150781" marT="75390" marB="75390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Media reports indicate onboarding delays for hundreds of lateral hires during demand slowdowns (Times of India, 2025).</a:t>
                      </a:r>
                    </a:p>
                  </a:txBody>
                  <a:tcPr marL="150781" marR="150781" marT="75390" marB="75390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55038239"/>
                  </a:ext>
                </a:extLst>
              </a:tr>
              <a:tr h="1435133"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000" b="0" i="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Ensuring Efficiency and Reducing Bias</a:t>
                      </a:r>
                      <a:endParaRPr lang="en-GB" sz="3000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50781" marR="150781" marT="75390" marB="75390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000" b="0" i="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The need for an unbiased, and positive hiring experience in a fast-paced environment.</a:t>
                      </a:r>
                      <a:endParaRPr lang="en-GB" sz="3000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50781" marR="150781" marT="75390" marB="75390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281067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1740606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CEDA83-8388-85FC-E287-8CAD7EE22E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7368" y="832854"/>
            <a:ext cx="14175547" cy="2177944"/>
          </a:xfrm>
        </p:spPr>
        <p:txBody>
          <a:bodyPr>
            <a:normAutofit/>
          </a:bodyPr>
          <a:lstStyle/>
          <a:p>
            <a:pPr algn="ctr"/>
            <a:r>
              <a:rPr lang="en-GB" sz="7915" dirty="0"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7B997048-D24F-DC11-73E0-6D3AC33AC2D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76324567"/>
              </p:ext>
            </p:extLst>
          </p:nvPr>
        </p:nvGraphicFramePr>
        <p:xfrm>
          <a:off x="298450" y="4054475"/>
          <a:ext cx="17477596" cy="599275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507210">
                  <a:extLst>
                    <a:ext uri="{9D8B030D-6E8A-4147-A177-3AD203B41FA5}">
                      <a16:colId xmlns:a16="http://schemas.microsoft.com/office/drawing/2014/main" val="3721296689"/>
                    </a:ext>
                  </a:extLst>
                </a:gridCol>
                <a:gridCol w="12970386">
                  <a:extLst>
                    <a:ext uri="{9D8B030D-6E8A-4147-A177-3AD203B41FA5}">
                      <a16:colId xmlns:a16="http://schemas.microsoft.com/office/drawing/2014/main" val="1245903473"/>
                    </a:ext>
                  </a:extLst>
                </a:gridCol>
              </a:tblGrid>
              <a:tr h="1307339"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000" b="0" i="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High Volume of Applicants</a:t>
                      </a:r>
                      <a:endParaRPr lang="en-GB" sz="30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50781" marR="150781" marT="75390" marB="75390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0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Use AI for screening but maintain structured, manager-driven technical interviews for final decisions. This balances efficiency with quality.</a:t>
                      </a:r>
                    </a:p>
                  </a:txBody>
                  <a:tcPr marL="150781" marR="150781" marT="75390" marB="75390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75250054"/>
                  </a:ext>
                </a:extLst>
              </a:tr>
              <a:tr h="1474388">
                <a:tc>
                  <a:txBody>
                    <a:bodyPr/>
                    <a:lstStyle/>
                    <a:p>
                      <a:pPr algn="ctr"/>
                      <a:r>
                        <a:rPr lang="en-GB" sz="30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Skill-mismatch and fast tech changes</a:t>
                      </a:r>
                    </a:p>
                  </a:txBody>
                  <a:tcPr marL="150781" marR="150781" marT="75390" marB="75390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Induction &amp; continuous reskilling programs</a:t>
                      </a:r>
                    </a:p>
                  </a:txBody>
                  <a:tcPr marL="150781" marR="150781" marT="75390" marB="75390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01468647"/>
                  </a:ext>
                </a:extLst>
              </a:tr>
              <a:tr h="1688647">
                <a:tc>
                  <a:txBody>
                    <a:bodyPr/>
                    <a:lstStyle/>
                    <a:p>
                      <a:pPr algn="ctr"/>
                      <a:r>
                        <a:rPr lang="en-GB" sz="3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Candidate experience, communication &amp; onboarding delays</a:t>
                      </a:r>
                    </a:p>
                  </a:txBody>
                  <a:tcPr marL="150781" marR="150781" marT="75390" marB="75390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Companies should formalise clear offer-management policies, pro-active communication and realistic start dates—so candidates can plan and trust offers.</a:t>
                      </a:r>
                    </a:p>
                  </a:txBody>
                  <a:tcPr marL="150781" marR="150781" marT="75390" marB="75390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08942086"/>
                  </a:ext>
                </a:extLst>
              </a:tr>
              <a:tr h="1507808">
                <a:tc>
                  <a:txBody>
                    <a:bodyPr/>
                    <a:lstStyle/>
                    <a:p>
                      <a:pPr algn="ctr"/>
                      <a:r>
                        <a:rPr lang="en-GB" sz="3000" b="0" i="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Ensuring Efficiency and Reducing Bias</a:t>
                      </a:r>
                      <a:endParaRPr lang="en-GB" sz="3000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50781" marR="150781" marT="75390" marB="75390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000" b="0" i="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Adoption of technology like artificial intelligence (AI) for resume screening and automated processes to improve efficiency and reduce human bias.</a:t>
                      </a:r>
                      <a:endParaRPr lang="en-GB" sz="3000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50781" marR="150781" marT="75390" marB="75390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084251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8190574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693E34-807D-E492-1DC3-402B0160B4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6896" y="1005603"/>
            <a:ext cx="14175547" cy="1702363"/>
          </a:xfrm>
        </p:spPr>
        <p:txBody>
          <a:bodyPr>
            <a:normAutofit/>
          </a:bodyPr>
          <a:lstStyle/>
          <a:p>
            <a:pPr algn="ctr"/>
            <a:r>
              <a:rPr lang="en-GB" sz="7915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AD871C-98AD-CFE0-FB9A-4505F6BCF1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62811" y="2707965"/>
            <a:ext cx="16360702" cy="5277279"/>
          </a:xfrm>
        </p:spPr>
        <p:txBody>
          <a:bodyPr>
            <a:normAutofit fontScale="92500" lnSpcReduction="2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638" dirty="0">
                <a:latin typeface="Arial" panose="020B0604020202020204" pitchFamily="34" charset="0"/>
                <a:cs typeface="Arial" panose="020B0604020202020204" pitchFamily="34" charset="0"/>
              </a:rPr>
              <a:t>Armstrong, M. (2020) Armstrong’s Handbook of Human Resource Management Practice</a:t>
            </a:r>
            <a:r>
              <a:rPr lang="en-GB" sz="2638" i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GB" sz="2638" dirty="0">
                <a:latin typeface="Arial" panose="020B0604020202020204" pitchFamily="34" charset="0"/>
                <a:cs typeface="Arial" panose="020B0604020202020204" pitchFamily="34" charset="0"/>
              </a:rPr>
              <a:t> 15th ed. London: Kogan Page.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638" dirty="0">
                <a:latin typeface="Arial" panose="020B0604020202020204" pitchFamily="34" charset="0"/>
                <a:cs typeface="Arial" panose="020B0604020202020204" pitchFamily="34" charset="0"/>
              </a:rPr>
              <a:t>Dessler, G. (2023) Human Resource Management</a:t>
            </a:r>
            <a:r>
              <a:rPr lang="en-GB" sz="2638" i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GB" sz="2638" dirty="0">
                <a:latin typeface="Arial" panose="020B0604020202020204" pitchFamily="34" charset="0"/>
                <a:cs typeface="Arial" panose="020B0604020202020204" pitchFamily="34" charset="0"/>
              </a:rPr>
              <a:t> 17th ed. Harlow: Pearson.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638" dirty="0" err="1">
                <a:latin typeface="Arial" panose="020B0604020202020204" pitchFamily="34" charset="0"/>
                <a:cs typeface="Arial" panose="020B0604020202020204" pitchFamily="34" charset="0"/>
              </a:rPr>
              <a:t>Khandale</a:t>
            </a:r>
            <a:r>
              <a:rPr lang="en-GB" sz="2638" dirty="0">
                <a:latin typeface="Arial" panose="020B0604020202020204" pitchFamily="34" charset="0"/>
                <a:cs typeface="Arial" panose="020B0604020202020204" pitchFamily="34" charset="0"/>
              </a:rPr>
              <a:t>, S.N. &amp; </a:t>
            </a:r>
            <a:r>
              <a:rPr lang="en-GB" sz="2638" dirty="0" err="1">
                <a:latin typeface="Arial" panose="020B0604020202020204" pitchFamily="34" charset="0"/>
                <a:cs typeface="Arial" panose="020B0604020202020204" pitchFamily="34" charset="0"/>
              </a:rPr>
              <a:t>Tekade</a:t>
            </a:r>
            <a:r>
              <a:rPr lang="en-GB" sz="2638" dirty="0">
                <a:latin typeface="Arial" panose="020B0604020202020204" pitchFamily="34" charset="0"/>
                <a:cs typeface="Arial" panose="020B0604020202020204" pitchFamily="34" charset="0"/>
              </a:rPr>
              <a:t>, A.B., (2025). A study on the recruitment and selection process at Tata Consultancy Services, Nagpur. </a:t>
            </a:r>
            <a:r>
              <a:rPr lang="en-GB" sz="2638" i="1" dirty="0">
                <a:latin typeface="Arial" panose="020B0604020202020204" pitchFamily="34" charset="0"/>
                <a:cs typeface="Arial" panose="020B0604020202020204" pitchFamily="34" charset="0"/>
              </a:rPr>
              <a:t>Journal of Neonatal Surgery</a:t>
            </a:r>
            <a:r>
              <a:rPr lang="en-GB" sz="2638" dirty="0">
                <a:latin typeface="Arial" panose="020B0604020202020204" pitchFamily="34" charset="0"/>
                <a:cs typeface="Arial" panose="020B0604020202020204" pitchFamily="34" charset="0"/>
              </a:rPr>
              <a:t>, 14(20s), pp.883–889.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638" dirty="0">
                <a:latin typeface="Arial" panose="020B0604020202020204" pitchFamily="34" charset="0"/>
                <a:cs typeface="Arial" panose="020B0604020202020204" pitchFamily="34" charset="0"/>
              </a:rPr>
              <a:t>Tata Consultancy Services (n.d.) </a:t>
            </a:r>
            <a:r>
              <a:rPr lang="en-GB" sz="2638" i="1" dirty="0">
                <a:latin typeface="Arial" panose="020B0604020202020204" pitchFamily="34" charset="0"/>
                <a:cs typeface="Arial" panose="020B0604020202020204" pitchFamily="34" charset="0"/>
              </a:rPr>
              <a:t>Careers</a:t>
            </a:r>
            <a:r>
              <a:rPr lang="en-GB" sz="2638" dirty="0">
                <a:latin typeface="Arial" panose="020B0604020202020204" pitchFamily="34" charset="0"/>
                <a:cs typeface="Arial" panose="020B0604020202020204" pitchFamily="34" charset="0"/>
              </a:rPr>
              <a:t>. TCS. Available at: </a:t>
            </a:r>
            <a:r>
              <a:rPr lang="en-GB" sz="2638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https://www.tcs.com/careers</a:t>
            </a:r>
            <a:r>
              <a:rPr lang="en-GB" sz="2638" dirty="0">
                <a:latin typeface="Arial" panose="020B0604020202020204" pitchFamily="34" charset="0"/>
                <a:cs typeface="Arial" panose="020B0604020202020204" pitchFamily="34" charset="0"/>
              </a:rPr>
              <a:t> (Accessed: 22 November 2025).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638" dirty="0">
                <a:latin typeface="Arial" panose="020B0604020202020204" pitchFamily="34" charset="0"/>
                <a:cs typeface="Arial" panose="020B0604020202020204" pitchFamily="34" charset="0"/>
              </a:rPr>
              <a:t>Kang, L. S., &amp; Sidhu, H., (2011). Talent Management at Tata consultancy services. Global Business Review, 12(3), 459-471.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638" dirty="0">
                <a:latin typeface="Arial" panose="020B0604020202020204" pitchFamily="34" charset="0"/>
                <a:cs typeface="Arial" panose="020B0604020202020204" pitchFamily="34" charset="0"/>
              </a:rPr>
              <a:t>Crasta, L.C. &amp; </a:t>
            </a:r>
            <a:r>
              <a:rPr lang="en-GB" sz="2638" dirty="0" err="1">
                <a:latin typeface="Arial" panose="020B0604020202020204" pitchFamily="34" charset="0"/>
                <a:cs typeface="Arial" panose="020B0604020202020204" pitchFamily="34" charset="0"/>
              </a:rPr>
              <a:t>Shailashri</a:t>
            </a:r>
            <a:r>
              <a:rPr lang="en-GB" sz="2638" dirty="0">
                <a:latin typeface="Arial" panose="020B0604020202020204" pitchFamily="34" charset="0"/>
                <a:cs typeface="Arial" panose="020B0604020202020204" pitchFamily="34" charset="0"/>
              </a:rPr>
              <a:t>, V.T., (2021) ‘A comprehensive study of talent management process adopted by Tata Consultancy Services (TCS)’, </a:t>
            </a:r>
            <a:r>
              <a:rPr lang="en-GB" sz="2638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Case Studies in Business, IT, and Education (IJCSBE)</a:t>
            </a:r>
            <a:r>
              <a:rPr lang="en-GB" sz="2638" dirty="0">
                <a:latin typeface="Arial" panose="020B0604020202020204" pitchFamily="34" charset="0"/>
                <a:cs typeface="Arial" panose="020B0604020202020204" pitchFamily="34" charset="0"/>
              </a:rPr>
              <a:t>, 5(1), pp. 267–281.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638" dirty="0">
                <a:latin typeface="Arial" panose="020B0604020202020204" pitchFamily="34" charset="0"/>
                <a:cs typeface="Arial" panose="020B0604020202020204" pitchFamily="34" charset="0"/>
              </a:rPr>
              <a:t>Tata Consultancy Services (2025) </a:t>
            </a:r>
            <a:r>
              <a:rPr lang="en-GB" sz="2638" i="1" dirty="0">
                <a:latin typeface="Arial" panose="020B0604020202020204" pitchFamily="34" charset="0"/>
                <a:cs typeface="Arial" panose="020B0604020202020204" pitchFamily="34" charset="0"/>
              </a:rPr>
              <a:t>TCS Annual Report 2024–25</a:t>
            </a:r>
            <a:r>
              <a:rPr lang="en-GB" sz="2638" dirty="0">
                <a:latin typeface="Arial" panose="020B0604020202020204" pitchFamily="34" charset="0"/>
                <a:cs typeface="Arial" panose="020B0604020202020204" pitchFamily="34" charset="0"/>
              </a:rPr>
              <a:t>. Mumbai: TCS.</a:t>
            </a:r>
          </a:p>
        </p:txBody>
      </p:sp>
    </p:spTree>
    <p:extLst>
      <p:ext uri="{BB962C8B-B14F-4D97-AF65-F5344CB8AC3E}">
        <p14:creationId xmlns:p14="http://schemas.microsoft.com/office/powerpoint/2010/main" val="382790549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693E34-807D-E492-1DC3-402B0160B4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98650" y="168275"/>
            <a:ext cx="14175547" cy="1702363"/>
          </a:xfrm>
        </p:spPr>
        <p:txBody>
          <a:bodyPr>
            <a:normAutofit/>
          </a:bodyPr>
          <a:lstStyle/>
          <a:p>
            <a:pPr algn="ctr"/>
            <a:r>
              <a:rPr lang="en-GB" sz="7915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AD871C-98AD-CFE0-FB9A-4505F6BCF1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62810" y="2707965"/>
            <a:ext cx="17628440" cy="7594910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638" dirty="0">
                <a:latin typeface="Arial" panose="020B0604020202020204" pitchFamily="34" charset="0"/>
                <a:cs typeface="Arial" panose="020B0604020202020204" pitchFamily="34" charset="0"/>
              </a:rPr>
              <a:t>Armstrong, M. (2020) Armstrong’s Handbook of Human Resource Management Practice</a:t>
            </a:r>
            <a:r>
              <a:rPr lang="en-GB" sz="2638" i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GB" sz="2638" dirty="0">
                <a:latin typeface="Arial" panose="020B0604020202020204" pitchFamily="34" charset="0"/>
                <a:cs typeface="Arial" panose="020B0604020202020204" pitchFamily="34" charset="0"/>
              </a:rPr>
              <a:t> 15th ed. London: Kogan Page.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638" dirty="0">
                <a:latin typeface="Arial" panose="020B0604020202020204" pitchFamily="34" charset="0"/>
                <a:cs typeface="Arial" panose="020B0604020202020204" pitchFamily="34" charset="0"/>
              </a:rPr>
              <a:t>Dessler, G. (2023) Human Resource Management</a:t>
            </a:r>
            <a:r>
              <a:rPr lang="en-GB" sz="2638" i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GB" sz="2638" dirty="0">
                <a:latin typeface="Arial" panose="020B0604020202020204" pitchFamily="34" charset="0"/>
                <a:cs typeface="Arial" panose="020B0604020202020204" pitchFamily="34" charset="0"/>
              </a:rPr>
              <a:t> 17th ed. Harlow: Pearson.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638" dirty="0" err="1">
                <a:latin typeface="Arial" panose="020B0604020202020204" pitchFamily="34" charset="0"/>
                <a:cs typeface="Arial" panose="020B0604020202020204" pitchFamily="34" charset="0"/>
              </a:rPr>
              <a:t>Khandale</a:t>
            </a:r>
            <a:r>
              <a:rPr lang="en-GB" sz="2638" dirty="0">
                <a:latin typeface="Arial" panose="020B0604020202020204" pitchFamily="34" charset="0"/>
                <a:cs typeface="Arial" panose="020B0604020202020204" pitchFamily="34" charset="0"/>
              </a:rPr>
              <a:t>, S.N. &amp; </a:t>
            </a:r>
            <a:r>
              <a:rPr lang="en-GB" sz="2638" dirty="0" err="1">
                <a:latin typeface="Arial" panose="020B0604020202020204" pitchFamily="34" charset="0"/>
                <a:cs typeface="Arial" panose="020B0604020202020204" pitchFamily="34" charset="0"/>
              </a:rPr>
              <a:t>Tekade</a:t>
            </a:r>
            <a:r>
              <a:rPr lang="en-GB" sz="2638" dirty="0">
                <a:latin typeface="Arial" panose="020B0604020202020204" pitchFamily="34" charset="0"/>
                <a:cs typeface="Arial" panose="020B0604020202020204" pitchFamily="34" charset="0"/>
              </a:rPr>
              <a:t>, A.B., (2025). A study on the recruitment and selection process at Tata Consultancy Services, Nagpur. </a:t>
            </a:r>
            <a:r>
              <a:rPr lang="en-GB" sz="2638" i="1" dirty="0">
                <a:latin typeface="Arial" panose="020B0604020202020204" pitchFamily="34" charset="0"/>
                <a:cs typeface="Arial" panose="020B0604020202020204" pitchFamily="34" charset="0"/>
              </a:rPr>
              <a:t>Journal of Neonatal Surgery</a:t>
            </a:r>
            <a:r>
              <a:rPr lang="en-GB" sz="2638" dirty="0">
                <a:latin typeface="Arial" panose="020B0604020202020204" pitchFamily="34" charset="0"/>
                <a:cs typeface="Arial" panose="020B0604020202020204" pitchFamily="34" charset="0"/>
              </a:rPr>
              <a:t>, 14(20s), pp.883–889.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638" dirty="0">
                <a:latin typeface="Arial" panose="020B0604020202020204" pitchFamily="34" charset="0"/>
                <a:cs typeface="Arial" panose="020B0604020202020204" pitchFamily="34" charset="0"/>
              </a:rPr>
              <a:t>Tata Consultancy Services (n.d.) </a:t>
            </a:r>
            <a:r>
              <a:rPr lang="en-GB" sz="2638" i="1" dirty="0">
                <a:latin typeface="Arial" panose="020B0604020202020204" pitchFamily="34" charset="0"/>
                <a:cs typeface="Arial" panose="020B0604020202020204" pitchFamily="34" charset="0"/>
              </a:rPr>
              <a:t>Careers</a:t>
            </a:r>
            <a:r>
              <a:rPr lang="en-GB" sz="2638" dirty="0">
                <a:latin typeface="Arial" panose="020B0604020202020204" pitchFamily="34" charset="0"/>
                <a:cs typeface="Arial" panose="020B0604020202020204" pitchFamily="34" charset="0"/>
              </a:rPr>
              <a:t>. TCS. Available at: </a:t>
            </a:r>
            <a:r>
              <a:rPr lang="en-GB" sz="2638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https://www.tcs.com/careers</a:t>
            </a:r>
            <a:r>
              <a:rPr lang="en-GB" sz="2638" dirty="0">
                <a:latin typeface="Arial" panose="020B0604020202020204" pitchFamily="34" charset="0"/>
                <a:cs typeface="Arial" panose="020B0604020202020204" pitchFamily="34" charset="0"/>
              </a:rPr>
              <a:t> (Accessed: 22 November 2025).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638" dirty="0">
                <a:latin typeface="Arial" panose="020B0604020202020204" pitchFamily="34" charset="0"/>
                <a:cs typeface="Arial" panose="020B0604020202020204" pitchFamily="34" charset="0"/>
              </a:rPr>
              <a:t>Kang, L. S., &amp; Sidhu, H., (2011). Talent Management at Tata consultancy services. Global Business Review, 12(3), 459-471.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638" dirty="0">
                <a:latin typeface="Arial" panose="020B0604020202020204" pitchFamily="34" charset="0"/>
                <a:cs typeface="Arial" panose="020B0604020202020204" pitchFamily="34" charset="0"/>
              </a:rPr>
              <a:t>Crasta, L.C. &amp; </a:t>
            </a:r>
            <a:r>
              <a:rPr lang="en-GB" sz="2638" dirty="0" err="1">
                <a:latin typeface="Arial" panose="020B0604020202020204" pitchFamily="34" charset="0"/>
                <a:cs typeface="Arial" panose="020B0604020202020204" pitchFamily="34" charset="0"/>
              </a:rPr>
              <a:t>Shailashri</a:t>
            </a:r>
            <a:r>
              <a:rPr lang="en-GB" sz="2638" dirty="0">
                <a:latin typeface="Arial" panose="020B0604020202020204" pitchFamily="34" charset="0"/>
                <a:cs typeface="Arial" panose="020B0604020202020204" pitchFamily="34" charset="0"/>
              </a:rPr>
              <a:t>, V.T., (2021) ‘A comprehensive study of talent management process adopted by Tata Consultancy Services (TCS)’, </a:t>
            </a:r>
            <a:r>
              <a:rPr lang="en-GB" sz="2638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Case Studies in Business, IT, and Education (IJCSBE)</a:t>
            </a:r>
            <a:r>
              <a:rPr lang="en-GB" sz="2638" dirty="0">
                <a:latin typeface="Arial" panose="020B0604020202020204" pitchFamily="34" charset="0"/>
                <a:cs typeface="Arial" panose="020B0604020202020204" pitchFamily="34" charset="0"/>
              </a:rPr>
              <a:t>, 5(1), pp. 267–281.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638" dirty="0">
                <a:latin typeface="Arial" panose="020B0604020202020204" pitchFamily="34" charset="0"/>
                <a:cs typeface="Arial" panose="020B0604020202020204" pitchFamily="34" charset="0"/>
              </a:rPr>
              <a:t>Tata Consultancy Services (2025) </a:t>
            </a:r>
            <a:r>
              <a:rPr lang="en-GB" sz="2638" i="1" dirty="0">
                <a:latin typeface="Arial" panose="020B0604020202020204" pitchFamily="34" charset="0"/>
                <a:cs typeface="Arial" panose="020B0604020202020204" pitchFamily="34" charset="0"/>
              </a:rPr>
              <a:t>TCS Annual Report 2024–25</a:t>
            </a:r>
            <a:r>
              <a:rPr lang="en-GB" sz="2638" dirty="0">
                <a:latin typeface="Arial" panose="020B0604020202020204" pitchFamily="34" charset="0"/>
                <a:cs typeface="Arial" panose="020B0604020202020204" pitchFamily="34" charset="0"/>
              </a:rPr>
              <a:t>. Mumbai: TCS.</a:t>
            </a:r>
          </a:p>
        </p:txBody>
      </p:sp>
    </p:spTree>
    <p:extLst>
      <p:ext uri="{BB962C8B-B14F-4D97-AF65-F5344CB8AC3E}">
        <p14:creationId xmlns:p14="http://schemas.microsoft.com/office/powerpoint/2010/main" val="38980943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1850" y="3282347"/>
            <a:ext cx="15292242" cy="2448528"/>
          </a:xfrm>
        </p:spPr>
        <p:txBody>
          <a:bodyPr>
            <a:noAutofit/>
          </a:bodyPr>
          <a:lstStyle/>
          <a:p>
            <a:r>
              <a:rPr lang="en-GB" sz="7915" b="1" u="sng" dirty="0"/>
              <a:t>Training and Development </a:t>
            </a:r>
            <a:br>
              <a:rPr lang="en-GB" sz="7915" b="1" u="sng" dirty="0"/>
            </a:br>
            <a:r>
              <a:rPr lang="en-GB" sz="7915" b="1" u="sng" dirty="0"/>
              <a:t>(Tcs – Tata Consultancy Services) </a:t>
            </a:r>
            <a:endParaRPr lang="en-GB" sz="1731" b="1" u="sng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79450" y="9693275"/>
            <a:ext cx="15078075" cy="609077"/>
          </a:xfrm>
        </p:spPr>
        <p:txBody>
          <a:bodyPr/>
          <a:lstStyle/>
          <a:p>
            <a:pPr algn="r"/>
            <a:r>
              <a:rPr lang="en-GB" dirty="0"/>
              <a:t>Presented by : Prit </a:t>
            </a:r>
            <a:r>
              <a:rPr lang="en-GB" dirty="0" err="1"/>
              <a:t>Jenishbhai</a:t>
            </a:r>
            <a:r>
              <a:rPr lang="en-GB" dirty="0"/>
              <a:t> Jariwala ( 2503896)</a:t>
            </a:r>
          </a:p>
        </p:txBody>
      </p:sp>
      <p:pic>
        <p:nvPicPr>
          <p:cNvPr id="1026" name="Picture 2" descr="university-of-wales-trinity-saint-david-logo-vector | ESRC ...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611" y="179897"/>
            <a:ext cx="3977240" cy="15688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9927796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6981" y="466342"/>
            <a:ext cx="13594681" cy="846386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u="sng" dirty="0"/>
              <a:t>MEANING AND DEFINITION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526" y="2795242"/>
            <a:ext cx="18574924" cy="6642734"/>
          </a:xfrm>
        </p:spPr>
        <p:txBody>
          <a:bodyPr>
            <a:normAutofit fontScale="85000" lnSpcReduction="20000"/>
          </a:bodyPr>
          <a:lstStyle/>
          <a:p>
            <a:pPr>
              <a:buFont typeface="Courier New" panose="02070309020205020404" pitchFamily="49" charset="0"/>
              <a:buChar char="o"/>
            </a:pPr>
            <a:r>
              <a:rPr lang="en-GB" sz="4200" b="1" u="sng" dirty="0"/>
              <a:t>Training </a:t>
            </a:r>
            <a:r>
              <a:rPr lang="en-GB" sz="4200" b="1" dirty="0"/>
              <a:t>: </a:t>
            </a:r>
            <a:endParaRPr lang="en-GB" sz="3800" b="1" dirty="0"/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800" dirty="0"/>
              <a:t>Meaning:</a:t>
            </a:r>
            <a:r>
              <a:rPr lang="en-GB" sz="3300" dirty="0"/>
              <a:t> </a:t>
            </a:r>
            <a:r>
              <a:rPr lang="en-GB" sz="3800" dirty="0"/>
              <a:t>Training is the process of teaching or learning skills, knowledge, or behaviours that help a person or group perform a task better.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800" b="1" dirty="0"/>
              <a:t>Definition</a:t>
            </a:r>
            <a:r>
              <a:rPr lang="en-GB" sz="3800" dirty="0"/>
              <a:t>: A structured program designed to improve skills or knowledge in a specific area.</a:t>
            </a:r>
          </a:p>
          <a:p>
            <a:endParaRPr lang="en-GB" sz="3298" dirty="0"/>
          </a:p>
          <a:p>
            <a:r>
              <a:rPr lang="en-GB" sz="4600" b="1" u="sng" dirty="0"/>
              <a:t>Development</a:t>
            </a:r>
            <a:r>
              <a:rPr lang="en-GB" sz="4600" b="1" dirty="0"/>
              <a:t> :</a:t>
            </a:r>
            <a:endParaRPr lang="en-GB" sz="4100" b="1" dirty="0"/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GB" sz="4600" dirty="0"/>
              <a:t>Meaning: </a:t>
            </a:r>
            <a:r>
              <a:rPr lang="en-GB" sz="4100" dirty="0"/>
              <a:t>Development</a:t>
            </a:r>
            <a:r>
              <a:rPr lang="en-GB" sz="4600" dirty="0"/>
              <a:t> is the process of growing, improving, or becoming more advanced.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GB" sz="4600" dirty="0"/>
              <a:t>Definition: “</a:t>
            </a:r>
            <a:r>
              <a:rPr lang="en-GB" sz="4100" dirty="0"/>
              <a:t>The process of changing and improving over time — physically, mentally, socially, or economically” or “Activities that help improve skills, systems, products, or an organization’s performance”</a:t>
            </a:r>
          </a:p>
          <a:p>
            <a:r>
              <a:rPr lang="en-GB" sz="3600" dirty="0"/>
              <a:t>Examples: employee development, business development.</a:t>
            </a:r>
          </a:p>
        </p:txBody>
      </p:sp>
    </p:spTree>
    <p:extLst>
      <p:ext uri="{BB962C8B-B14F-4D97-AF65-F5344CB8AC3E}">
        <p14:creationId xmlns:p14="http://schemas.microsoft.com/office/powerpoint/2010/main" val="110342015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2825750" y="0"/>
            <a:ext cx="22417063" cy="913455"/>
          </a:xfrm>
        </p:spPr>
        <p:txBody>
          <a:bodyPr>
            <a:normAutofit fontScale="90000"/>
          </a:bodyPr>
          <a:lstStyle/>
          <a:p>
            <a:pPr algn="ctr"/>
            <a:r>
              <a:rPr lang="en-GB" sz="5936" u="sng" dirty="0"/>
              <a:t>1. Current HR Policies &amp; Training Practices</a:t>
            </a:r>
            <a:endParaRPr lang="en-GB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890" y="1235075"/>
            <a:ext cx="17339786" cy="7999460"/>
          </a:xfrm>
        </p:spPr>
        <p:txBody>
          <a:bodyPr>
            <a:no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958" dirty="0"/>
              <a:t>TCS has a structured </a:t>
            </a:r>
            <a:r>
              <a:rPr lang="en-GB" sz="3958" b="1" u="sng" dirty="0"/>
              <a:t>Training &amp; Development Policy</a:t>
            </a:r>
            <a:r>
              <a:rPr lang="en-GB" sz="3958" dirty="0"/>
              <a:t> covering all employees, emphasizing continuous learning, mentoring, and leadership capabilities.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958" dirty="0"/>
              <a:t>TCS offers </a:t>
            </a:r>
            <a:r>
              <a:rPr lang="en-GB" sz="3958" b="1" u="sng" dirty="0"/>
              <a:t>TCS Xplore</a:t>
            </a:r>
            <a:r>
              <a:rPr lang="en-GB" sz="3958" dirty="0"/>
              <a:t>, an induction and post-offer learning program with 120+ hours of blended coursework for fresh graduates.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958" dirty="0"/>
              <a:t>TCS uses blended learning platforms including </a:t>
            </a:r>
            <a:r>
              <a:rPr lang="en-GB" sz="3958" b="1" u="sng" dirty="0"/>
              <a:t>virtual learning, e-modules, LMS-based learning</a:t>
            </a:r>
            <a:r>
              <a:rPr lang="en-GB" sz="3958" dirty="0"/>
              <a:t>, and collaborative knowledge sharing.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958" dirty="0"/>
              <a:t>Training is linked with </a:t>
            </a:r>
            <a:r>
              <a:rPr lang="en-GB" sz="3958" b="1" u="sng" dirty="0"/>
              <a:t>performance management</a:t>
            </a:r>
            <a:r>
              <a:rPr lang="en-GB" sz="3958" u="sng" dirty="0"/>
              <a:t>,</a:t>
            </a:r>
            <a:r>
              <a:rPr lang="en-GB" sz="3958" dirty="0"/>
              <a:t> career development, and promotions through Individual Development Plans (IDPs).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958" dirty="0"/>
              <a:t>TCS maintains </a:t>
            </a:r>
            <a:r>
              <a:rPr lang="en-GB" sz="3958" b="1" u="sng" dirty="0"/>
              <a:t>low attrition</a:t>
            </a:r>
            <a:r>
              <a:rPr lang="en-GB" sz="3958" dirty="0"/>
              <a:t> by promoting learning culture, job security, and long-term development.</a:t>
            </a:r>
          </a:p>
          <a:p>
            <a:r>
              <a:rPr lang="en-GB" sz="3958" dirty="0"/>
              <a:t>References: (</a:t>
            </a:r>
            <a:r>
              <a:rPr lang="en-GB" sz="2968" dirty="0"/>
              <a:t>HR Docs – “HR Policies of TCS” (2023), TCS Careers – Xplore Program (tcs.com, 2024), Scribd – L&amp;D Practices at TCS (2019), Scribd – HR Policies of TCS (2020), Business Today – TCS HR Culture (2023)).</a:t>
            </a:r>
          </a:p>
        </p:txBody>
      </p:sp>
    </p:spTree>
    <p:extLst>
      <p:ext uri="{BB962C8B-B14F-4D97-AF65-F5344CB8AC3E}">
        <p14:creationId xmlns:p14="http://schemas.microsoft.com/office/powerpoint/2010/main" val="226581519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4617" b="1" u="sng" dirty="0"/>
              <a:t>2. Role of Line Managers in Implementation (TCS Context)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03766" y="4609634"/>
            <a:ext cx="13958737" cy="6496715"/>
          </a:xfrm>
        </p:spPr>
        <p:txBody>
          <a:bodyPr>
            <a:normAutofit fontScale="92500" lnSpcReduction="10000"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958" b="1" u="sng" dirty="0"/>
              <a:t>Finding training needs</a:t>
            </a:r>
            <a:r>
              <a:rPr lang="en-GB" sz="3958" u="sng" dirty="0"/>
              <a:t> </a:t>
            </a:r>
            <a:r>
              <a:rPr lang="en-GB" sz="3958" dirty="0"/>
              <a:t>for employees based on performance reviews and project requirements.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958" dirty="0"/>
              <a:t>Providing </a:t>
            </a:r>
            <a:r>
              <a:rPr lang="en-GB" sz="3958" b="1" u="sng" dirty="0"/>
              <a:t>on-the-job learning</a:t>
            </a:r>
            <a:r>
              <a:rPr lang="en-GB" sz="3958" dirty="0"/>
              <a:t>, coaching, mentoring, and technical guidance to employees.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958" dirty="0"/>
              <a:t>Ensuring employees </a:t>
            </a:r>
            <a:r>
              <a:rPr lang="en-GB" sz="3958" b="1" u="sng" dirty="0"/>
              <a:t>use and apply new skills</a:t>
            </a:r>
            <a:r>
              <a:rPr lang="en-GB" sz="3958" dirty="0"/>
              <a:t> after training through follow-up reviews.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958" dirty="0"/>
              <a:t>Supporting </a:t>
            </a:r>
            <a:r>
              <a:rPr lang="en-GB" sz="3958" b="1" u="sng" dirty="0"/>
              <a:t>performance monitoring and post-training evaluation</a:t>
            </a:r>
            <a:r>
              <a:rPr lang="en-GB" sz="3958" u="sng" dirty="0"/>
              <a:t> </a:t>
            </a:r>
            <a:r>
              <a:rPr lang="en-GB" sz="3958" dirty="0"/>
              <a:t>to track improvement.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958" dirty="0"/>
              <a:t>References :  (</a:t>
            </a:r>
            <a:r>
              <a:rPr lang="en-GB" sz="3298" dirty="0"/>
              <a:t>Research Gate – Talent Management in TCS (2020), Course Hero – TCS Training &amp; Development Report (2021), Scribd – HR Policies of TCS PPT (2018), HR Docs – HR Practices in TCS (2023))</a:t>
            </a:r>
          </a:p>
        </p:txBody>
      </p:sp>
    </p:spTree>
    <p:extLst>
      <p:ext uri="{BB962C8B-B14F-4D97-AF65-F5344CB8AC3E}">
        <p14:creationId xmlns:p14="http://schemas.microsoft.com/office/powerpoint/2010/main" val="311229226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6981" y="466341"/>
            <a:ext cx="18657669" cy="1759333"/>
          </a:xfrm>
        </p:spPr>
        <p:txBody>
          <a:bodyPr>
            <a:normAutofit/>
          </a:bodyPr>
          <a:lstStyle/>
          <a:p>
            <a:pPr algn="ctr"/>
            <a:r>
              <a:rPr lang="en-GB" sz="4617" b="1" u="sng" dirty="0"/>
              <a:t>3. Strategic Alignment of Training &amp; Development with TCS Company Goals</a:t>
            </a:r>
            <a:endParaRPr lang="en-GB" sz="6596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46250" y="3749675"/>
            <a:ext cx="13958737" cy="6496715"/>
          </a:xfrm>
        </p:spPr>
        <p:txBody>
          <a:bodyPr>
            <a:normAutofit fontScale="85000" lnSpcReduction="10000"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958" dirty="0"/>
              <a:t>Training enables TCS employees to stay </a:t>
            </a:r>
            <a:r>
              <a:rPr lang="en-GB" sz="3958" b="1" u="sng" dirty="0"/>
              <a:t>future-ready</a:t>
            </a:r>
            <a:r>
              <a:rPr lang="en-GB" sz="3958" dirty="0"/>
              <a:t> as technologies evolve (AI, Cloud, Automation).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958" dirty="0"/>
              <a:t>TCS aligns learning with long-term goals like </a:t>
            </a:r>
            <a:r>
              <a:rPr lang="en-GB" sz="3958" b="1" u="sng" dirty="0"/>
              <a:t>global expansion, innovation, and digital transformation</a:t>
            </a:r>
            <a:r>
              <a:rPr lang="en-GB" sz="3958" dirty="0"/>
              <a:t>.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958" dirty="0"/>
              <a:t>Leadership development and mentorship programs help TCS build strong </a:t>
            </a:r>
            <a:r>
              <a:rPr lang="en-GB" sz="3958" b="1" u="sng" dirty="0"/>
              <a:t>managerial and leadership pipelines</a:t>
            </a:r>
            <a:r>
              <a:rPr lang="en-GB" sz="3958" dirty="0"/>
              <a:t>.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958" dirty="0"/>
              <a:t>TCS uses the </a:t>
            </a:r>
            <a:r>
              <a:rPr lang="en-GB" sz="3958" b="1" dirty="0"/>
              <a:t>“</a:t>
            </a:r>
            <a:r>
              <a:rPr lang="en-GB" sz="3958" b="1" u="sng" dirty="0"/>
              <a:t>3i Model” (Identify, Incubate, Impact)</a:t>
            </a:r>
            <a:r>
              <a:rPr lang="en-GB" sz="3958" dirty="0"/>
              <a:t> to measure training impact and ensure training supports business outcomes.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958" dirty="0"/>
              <a:t>References : </a:t>
            </a:r>
            <a:r>
              <a:rPr lang="en-GB" sz="3298" dirty="0"/>
              <a:t>( LinkedIn Talent Insights – AI Skill Pathways (2024), Business Today – HR Culture at TCS (2023), Course Hero – TCS L&amp;D Report (2021), TCS Whitepaper – Measuring Learning Effectiveness (tcs.com, 2023)).</a:t>
            </a:r>
          </a:p>
        </p:txBody>
      </p:sp>
    </p:spTree>
    <p:extLst>
      <p:ext uri="{BB962C8B-B14F-4D97-AF65-F5344CB8AC3E}">
        <p14:creationId xmlns:p14="http://schemas.microsoft.com/office/powerpoint/2010/main" val="374838886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0367" y="549275"/>
            <a:ext cx="18963733" cy="618099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958" b="1" u="sng" dirty="0"/>
              <a:t>4. Key HR Challenges in Training &amp; Development at TCS</a:t>
            </a:r>
            <a:endParaRPr lang="en-GB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526" y="2795242"/>
            <a:ext cx="18498724" cy="6642734"/>
          </a:xfrm>
        </p:spPr>
        <p:txBody>
          <a:bodyPr>
            <a:normAutofit fontScale="85000" lnSpcReduction="20000"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958" b="1" u="sng" dirty="0"/>
              <a:t>Rapid technological changes</a:t>
            </a:r>
            <a:r>
              <a:rPr lang="en-GB" sz="3958" dirty="0"/>
              <a:t> require constant </a:t>
            </a:r>
            <a:r>
              <a:rPr lang="en-GB" sz="3958" dirty="0" err="1"/>
              <a:t>upskilling</a:t>
            </a:r>
            <a:r>
              <a:rPr lang="en-GB" sz="3958" dirty="0"/>
              <a:t> of a large global workforce.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958" b="1" u="sng" dirty="0"/>
              <a:t>Measuring training ROI</a:t>
            </a:r>
            <a:r>
              <a:rPr lang="en-GB" sz="3958" u="sng" dirty="0"/>
              <a:t> </a:t>
            </a:r>
            <a:r>
              <a:rPr lang="en-GB" sz="3958" dirty="0"/>
              <a:t>remains difficult even with structured approaches like TCS’s 3i model.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958" dirty="0"/>
              <a:t>Managing </a:t>
            </a:r>
            <a:r>
              <a:rPr lang="en-GB" sz="3958" b="1" u="sng" dirty="0"/>
              <a:t>workload vs. training time</a:t>
            </a:r>
            <a:r>
              <a:rPr lang="en-GB" sz="3958" dirty="0"/>
              <a:t> for employees on client projects.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958" b="1" u="sng" dirty="0"/>
              <a:t>Retention challenges</a:t>
            </a:r>
            <a:r>
              <a:rPr lang="en-GB" sz="3958" dirty="0"/>
              <a:t> after investing in </a:t>
            </a:r>
            <a:r>
              <a:rPr lang="en-GB" sz="3958" dirty="0" err="1"/>
              <a:t>upskilling</a:t>
            </a:r>
            <a:r>
              <a:rPr lang="en-GB" sz="3958" dirty="0"/>
              <a:t> employees (though TCS attrition is relatively low).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958" dirty="0"/>
              <a:t>Ensuring consistent training quality for a </a:t>
            </a:r>
            <a:r>
              <a:rPr lang="en-GB" sz="3958" b="1" u="sng" dirty="0"/>
              <a:t>global and domain-diverse workforce</a:t>
            </a:r>
            <a:r>
              <a:rPr lang="en-GB" sz="3958" dirty="0"/>
              <a:t>. </a:t>
            </a:r>
          </a:p>
          <a:p>
            <a:endParaRPr lang="en-GB" sz="3298" dirty="0"/>
          </a:p>
          <a:p>
            <a:endParaRPr lang="en-GB" sz="3298" dirty="0"/>
          </a:p>
          <a:p>
            <a:r>
              <a:rPr lang="en-GB" sz="3298" dirty="0"/>
              <a:t>References: (Scribd – L&amp;D Practices of TCS (2019), TCS Whitepaper – Learning Effectiveness (2023), TCS Insights – Talent Nurturing Best Practices (2023), Scribd – HR Practices at TCS (2020), Studocu – HRM at TCS (2022)).</a:t>
            </a:r>
          </a:p>
        </p:txBody>
      </p:sp>
    </p:spTree>
    <p:extLst>
      <p:ext uri="{BB962C8B-B14F-4D97-AF65-F5344CB8AC3E}">
        <p14:creationId xmlns:p14="http://schemas.microsoft.com/office/powerpoint/2010/main" val="142921571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539750" y="854075"/>
            <a:ext cx="22417063" cy="710516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617" b="1" u="sng" dirty="0"/>
              <a:t>5. Practical Recommendations for TCS</a:t>
            </a:r>
            <a:endParaRPr lang="en-GB" b="1" u="sng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16445780"/>
              </p:ext>
            </p:extLst>
          </p:nvPr>
        </p:nvGraphicFramePr>
        <p:xfrm>
          <a:off x="298450" y="2759075"/>
          <a:ext cx="17339786" cy="684828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378208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55770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607311">
                <a:tc>
                  <a:txBody>
                    <a:bodyPr/>
                    <a:lstStyle/>
                    <a:p>
                      <a:pPr algn="ctr"/>
                      <a:r>
                        <a:rPr lang="en-GB" sz="3000" dirty="0"/>
                        <a:t>Challenges </a:t>
                      </a:r>
                    </a:p>
                  </a:txBody>
                  <a:tcPr marL="150781" marR="150781" marT="75390" marB="7539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000" dirty="0"/>
                        <a:t>Recommendations </a:t>
                      </a:r>
                    </a:p>
                  </a:txBody>
                  <a:tcPr marL="150781" marR="150781" marT="75390" marB="7539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507808">
                <a:tc>
                  <a:txBody>
                    <a:bodyPr/>
                    <a:lstStyle/>
                    <a:p>
                      <a:r>
                        <a:rPr lang="en-GB" sz="3000" dirty="0"/>
                        <a:t>Rapid technological</a:t>
                      </a:r>
                      <a:r>
                        <a:rPr lang="en-GB" sz="3000" baseline="0" dirty="0"/>
                        <a:t> changes.</a:t>
                      </a:r>
                      <a:endParaRPr lang="en-GB" sz="3000" dirty="0"/>
                    </a:p>
                  </a:txBody>
                  <a:tcPr marL="150781" marR="150781" marT="75390" marB="75390"/>
                </a:tc>
                <a:tc>
                  <a:txBody>
                    <a:bodyPr/>
                    <a:lstStyle/>
                    <a:p>
                      <a:r>
                        <a:rPr lang="en-GB" sz="3000" dirty="0"/>
                        <a:t>Introduce </a:t>
                      </a:r>
                      <a:r>
                        <a:rPr lang="en-GB" sz="3000" b="1" dirty="0"/>
                        <a:t>micro learning modules</a:t>
                      </a:r>
                      <a:r>
                        <a:rPr lang="en-GB" sz="3000" dirty="0"/>
                        <a:t>, AI-driven personalized learning paths, and continuous up skilling programs to keep employees updated with emerging technologies.</a:t>
                      </a:r>
                    </a:p>
                  </a:txBody>
                  <a:tcPr marL="150781" marR="150781" marT="75390" marB="7539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055465">
                <a:tc>
                  <a:txBody>
                    <a:bodyPr/>
                    <a:lstStyle/>
                    <a:p>
                      <a:r>
                        <a:rPr lang="en-GB" sz="3000" dirty="0"/>
                        <a:t>Measuring training ROI.</a:t>
                      </a:r>
                    </a:p>
                  </a:txBody>
                  <a:tcPr marL="150781" marR="150781" marT="75390" marB="75390"/>
                </a:tc>
                <a:tc>
                  <a:txBody>
                    <a:bodyPr/>
                    <a:lstStyle/>
                    <a:p>
                      <a:r>
                        <a:rPr lang="en-GB" sz="3000" dirty="0"/>
                        <a:t>Use </a:t>
                      </a:r>
                      <a:r>
                        <a:rPr lang="en-GB" sz="3000" b="1" dirty="0"/>
                        <a:t>data-driven metrics</a:t>
                      </a:r>
                      <a:r>
                        <a:rPr lang="en-GB" sz="3000" dirty="0"/>
                        <a:t> to track post-training performance improvements, employee productivity, project outcomes, and skill application in real scenarios.</a:t>
                      </a:r>
                    </a:p>
                  </a:txBody>
                  <a:tcPr marL="150781" marR="150781" marT="75390" marB="7539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055465">
                <a:tc>
                  <a:txBody>
                    <a:bodyPr/>
                    <a:lstStyle/>
                    <a:p>
                      <a:r>
                        <a:rPr lang="en-GB" sz="3000" dirty="0"/>
                        <a:t>Balancing work load vs. training time.</a:t>
                      </a:r>
                    </a:p>
                  </a:txBody>
                  <a:tcPr marL="150781" marR="150781" marT="75390" marB="75390"/>
                </a:tc>
                <a:tc>
                  <a:txBody>
                    <a:bodyPr/>
                    <a:lstStyle/>
                    <a:p>
                      <a:r>
                        <a:rPr lang="en-GB" sz="3000" dirty="0"/>
                        <a:t>Implement </a:t>
                      </a:r>
                      <a:r>
                        <a:rPr lang="en-GB" sz="3000" b="1" dirty="0"/>
                        <a:t>flexible, bite-sized training</a:t>
                      </a:r>
                      <a:r>
                        <a:rPr lang="en-GB" sz="3000" dirty="0"/>
                        <a:t> sessions and e-learning options that employees can complete alongside project responsibilities.</a:t>
                      </a:r>
                    </a:p>
                  </a:txBody>
                  <a:tcPr marL="150781" marR="150781" marT="75390" marB="7539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055465">
                <a:tc>
                  <a:txBody>
                    <a:bodyPr/>
                    <a:lstStyle/>
                    <a:p>
                      <a:r>
                        <a:rPr lang="en-GB" sz="3000" dirty="0"/>
                        <a:t>Retention</a:t>
                      </a:r>
                      <a:r>
                        <a:rPr lang="en-GB" sz="3000" baseline="0" dirty="0"/>
                        <a:t> after up skilling.</a:t>
                      </a:r>
                      <a:endParaRPr lang="en-GB" sz="3000" dirty="0"/>
                    </a:p>
                  </a:txBody>
                  <a:tcPr marL="150781" marR="150781" marT="75390" marB="75390"/>
                </a:tc>
                <a:tc>
                  <a:txBody>
                    <a:bodyPr/>
                    <a:lstStyle/>
                    <a:p>
                      <a:r>
                        <a:rPr lang="en-GB" sz="3000" dirty="0"/>
                        <a:t>Link </a:t>
                      </a:r>
                      <a:r>
                        <a:rPr lang="en-GB" sz="3000" b="1" dirty="0"/>
                        <a:t>career progression, promotions, and incentives</a:t>
                      </a:r>
                      <a:r>
                        <a:rPr lang="en-GB" sz="3000" dirty="0"/>
                        <a:t> to training completion, and develop mentorship programs to enhance employee loyalty.</a:t>
                      </a:r>
                    </a:p>
                  </a:txBody>
                  <a:tcPr marL="150781" marR="150781" marT="75390" marB="7539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055465">
                <a:tc>
                  <a:txBody>
                    <a:bodyPr/>
                    <a:lstStyle/>
                    <a:p>
                      <a:r>
                        <a:rPr lang="en-GB" sz="3000" dirty="0"/>
                        <a:t>Consistent training quality globally.</a:t>
                      </a:r>
                    </a:p>
                  </a:txBody>
                  <a:tcPr marL="150781" marR="150781" marT="75390" marB="75390"/>
                </a:tc>
                <a:tc>
                  <a:txBody>
                    <a:bodyPr/>
                    <a:lstStyle/>
                    <a:p>
                      <a:r>
                        <a:rPr lang="en-GB" sz="3000" dirty="0"/>
                        <a:t>Standardize training content and delivery via </a:t>
                      </a:r>
                      <a:r>
                        <a:rPr lang="en-GB" sz="3000" b="1" dirty="0"/>
                        <a:t>centralized LMS platforms</a:t>
                      </a:r>
                      <a:r>
                        <a:rPr lang="en-GB" sz="3000" dirty="0"/>
                        <a:t>, while incorporating local trainers or mentors for contextual adaptation.</a:t>
                      </a:r>
                    </a:p>
                  </a:txBody>
                  <a:tcPr marL="150781" marR="150781" marT="75390" marB="7539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4709226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6981" y="466342"/>
            <a:ext cx="18581469" cy="1692771"/>
          </a:xfrm>
        </p:spPr>
        <p:txBody>
          <a:bodyPr/>
          <a:lstStyle/>
          <a:p>
            <a:pPr algn="ctr"/>
            <a:r>
              <a:rPr lang="en-GB" u="sng" dirty="0"/>
              <a:t>How Tcs is giving a training to their employees?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03766" y="4609634"/>
            <a:ext cx="13958737" cy="4060407"/>
          </a:xfrm>
        </p:spPr>
        <p:txBody>
          <a:bodyPr>
            <a:normAutofit fontScale="92500"/>
          </a:bodyPr>
          <a:lstStyle/>
          <a:p>
            <a:pPr algn="just"/>
            <a:r>
              <a:rPr lang="en-GB" sz="5277" dirty="0"/>
              <a:t>TCS uses a combination of training methods, including virtual and instructor-led training, online module with resources like videos and assessments, and on-the-job learning techniques like mentoring and job shadowing.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5562523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4">
            <a:extLst>
              <a:ext uri="{FF2B5EF4-FFF2-40B4-BE49-F238E27FC236}">
                <a16:creationId xmlns:a16="http://schemas.microsoft.com/office/drawing/2014/main" id="{297D3535-F05D-261C-2D25-26CA8E7FAD7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264720" y="689185"/>
            <a:ext cx="22417063" cy="1689950"/>
          </a:xfrm>
        </p:spPr>
        <p:txBody>
          <a:bodyPr anchor="b">
            <a:normAutofit fontScale="90000"/>
          </a:bodyPr>
          <a:lstStyle/>
          <a:p>
            <a:pPr lvl="0">
              <a:lnSpc>
                <a:spcPct val="90000"/>
              </a:lnSpc>
            </a:pPr>
            <a:br>
              <a:rPr lang="en-US" sz="6101"/>
            </a:br>
            <a:r>
              <a:rPr lang="en-US" sz="6101"/>
              <a:t>reward and remuneration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9A4496D-10A3-2013-C4D1-9359EFF821E7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03250" y="4609635"/>
            <a:ext cx="15259253" cy="2416640"/>
          </a:xfrm>
        </p:spPr>
        <p:txBody>
          <a:bodyPr>
            <a:noAutofit/>
          </a:bodyPr>
          <a:lstStyle/>
          <a:p>
            <a:pPr lvl="0">
              <a:lnSpc>
                <a:spcPct val="100000"/>
              </a:lnSpc>
            </a:pPr>
            <a:r>
              <a:rPr lang="en-US" sz="2800" dirty="0"/>
              <a:t>direct compensation: Salary , bonuses,</a:t>
            </a:r>
          </a:p>
          <a:p>
            <a:pPr lvl="0">
              <a:lnSpc>
                <a:spcPct val="100000"/>
              </a:lnSpc>
            </a:pPr>
            <a:r>
              <a:rPr lang="en-US" sz="2800" dirty="0"/>
              <a:t>indirect compensation: </a:t>
            </a:r>
            <a:r>
              <a:rPr lang="en-US" sz="2800" dirty="0" err="1"/>
              <a:t>benefits,allowances</a:t>
            </a:r>
            <a:endParaRPr lang="en-US" sz="2800" dirty="0"/>
          </a:p>
          <a:p>
            <a:pPr lvl="0">
              <a:lnSpc>
                <a:spcPct val="100000"/>
              </a:lnSpc>
            </a:pPr>
            <a:r>
              <a:rPr lang="en-US" sz="2800" dirty="0"/>
              <a:t>recognition programs: </a:t>
            </a:r>
            <a:r>
              <a:rPr lang="en-US" sz="2800" dirty="0" err="1"/>
              <a:t>awards,appreciation</a:t>
            </a:r>
            <a:r>
              <a:rPr lang="en-US" sz="2800" dirty="0"/>
              <a:t>, career growth</a:t>
            </a:r>
          </a:p>
        </p:txBody>
      </p:sp>
      <p:pic>
        <p:nvPicPr>
          <p:cNvPr id="4" name="Picture 6" descr="Understanding Remuneration Package: Benefit and Reward | HR Management  Slides">
            <a:extLst>
              <a:ext uri="{FF2B5EF4-FFF2-40B4-BE49-F238E27FC236}">
                <a16:creationId xmlns:a16="http://schemas.microsoft.com/office/drawing/2014/main" id="{EEED072D-08F4-BF01-890E-20361AFE749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8480"/>
          <a:stretch>
            <a:fillRect/>
          </a:stretch>
        </p:blipFill>
        <p:spPr>
          <a:xfrm>
            <a:off x="11804650" y="1601418"/>
            <a:ext cx="8299450" cy="8244257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181909005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8">
            <a:extLst>
              <a:ext uri="{FF2B5EF4-FFF2-40B4-BE49-F238E27FC236}">
                <a16:creationId xmlns:a16="http://schemas.microsoft.com/office/drawing/2014/main" id="{E96E1588-2559-5BF4-AD71-4E71CA857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397"/>
            <a:ext cx="20099074" cy="1130854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150781" tIns="75390" rIns="150781" bIns="75390" anchor="ctr" anchorCtr="1" compatLnSpc="1">
            <a:noAutofit/>
          </a:bodyPr>
          <a:lstStyle/>
          <a:p>
            <a:pPr algn="ctr" defTabSz="1507846" rtl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2968" kern="1200">
              <a:solidFill>
                <a:srgbClr val="FFFFFF"/>
              </a:solidFill>
              <a:latin typeface="Bierstadt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A35F396B-312D-1266-8325-F49CB6434AA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59450" y="1613751"/>
            <a:ext cx="6649431" cy="1692771"/>
          </a:xfrm>
        </p:spPr>
        <p:txBody>
          <a:bodyPr>
            <a:normAutofit fontScale="90000"/>
          </a:bodyPr>
          <a:lstStyle/>
          <a:p>
            <a:pPr lvl="0"/>
            <a:r>
              <a:rPr lang="en-GB"/>
              <a:t>Tcs reward Philosophy</a:t>
            </a:r>
          </a:p>
        </p:txBody>
      </p:sp>
      <p:sp>
        <p:nvSpPr>
          <p:cNvPr id="4" name="Rectangle 10">
            <a:extLst>
              <a:ext uri="{FF2B5EF4-FFF2-40B4-BE49-F238E27FC236}">
                <a16:creationId xmlns:a16="http://schemas.microsoft.com/office/drawing/2014/main" id="{312E007C-A925-AD32-C1FD-FCAFE28E21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853946" y="838210"/>
            <a:ext cx="6649431" cy="246148"/>
          </a:xfrm>
          <a:prstGeom prst="rect">
            <a:avLst/>
          </a:prstGeom>
          <a:solidFill>
            <a:srgbClr val="000000"/>
          </a:solidFill>
          <a:ln cap="flat">
            <a:noFill/>
            <a:prstDash val="solid"/>
          </a:ln>
        </p:spPr>
        <p:txBody>
          <a:bodyPr vert="horz" wrap="square" lIns="150781" tIns="75390" rIns="150781" bIns="75390" anchor="ctr" anchorCtr="1" compatLnSpc="1">
            <a:noAutofit/>
          </a:bodyPr>
          <a:lstStyle/>
          <a:p>
            <a:pPr algn="ctr" defTabSz="1507846" rtl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2968" kern="1200">
              <a:solidFill>
                <a:srgbClr val="FFFFFF"/>
              </a:solidFill>
              <a:latin typeface="Bierstadt"/>
            </a:endParaRPr>
          </a:p>
        </p:txBody>
      </p:sp>
      <p:sp>
        <p:nvSpPr>
          <p:cNvPr id="5" name="Rectangle 12">
            <a:extLst>
              <a:ext uri="{FF2B5EF4-FFF2-40B4-BE49-F238E27FC236}">
                <a16:creationId xmlns:a16="http://schemas.microsoft.com/office/drawing/2014/main" id="{A994CE86-CB2D-780E-0091-1ADE48D0B1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8353254" y="10389191"/>
            <a:ext cx="10916526" cy="75390"/>
          </a:xfrm>
          <a:prstGeom prst="rect">
            <a:avLst/>
          </a:prstGeom>
          <a:solidFill>
            <a:srgbClr val="000000"/>
          </a:solidFill>
          <a:ln cap="flat">
            <a:noFill/>
            <a:prstDash val="solid"/>
          </a:ln>
        </p:spPr>
        <p:txBody>
          <a:bodyPr vert="horz" wrap="square" lIns="150781" tIns="75390" rIns="150781" bIns="75390" anchor="ctr" anchorCtr="1" compatLnSpc="1">
            <a:noAutofit/>
          </a:bodyPr>
          <a:lstStyle/>
          <a:p>
            <a:pPr algn="ctr" defTabSz="1507846" rtl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2968" kern="1200">
              <a:solidFill>
                <a:srgbClr val="FFFFFF"/>
              </a:solidFill>
              <a:latin typeface="Bierstadt"/>
            </a:endParaRPr>
          </a:p>
        </p:txBody>
      </p:sp>
      <p:grpSp>
        <p:nvGrpSpPr>
          <p:cNvPr id="6" name="Content Placeholder 2">
            <a:extLst>
              <a:ext uri="{FF2B5EF4-FFF2-40B4-BE49-F238E27FC236}">
                <a16:creationId xmlns:a16="http://schemas.microsoft.com/office/drawing/2014/main" id="{FA631084-2447-C7AA-2EEA-2D29F8DDC8EF}"/>
              </a:ext>
            </a:extLst>
          </p:cNvPr>
          <p:cNvGrpSpPr/>
          <p:nvPr/>
        </p:nvGrpSpPr>
        <p:grpSpPr>
          <a:xfrm>
            <a:off x="8839898" y="1774678"/>
            <a:ext cx="9943220" cy="7865538"/>
            <a:chOff x="5360898" y="1076001"/>
            <a:chExt cx="6030001" cy="4770004"/>
          </a:xfrm>
        </p:grpSpPr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B3195F62-2DB9-9C0D-622F-5EA7FB0E0B91}"/>
                </a:ext>
              </a:extLst>
            </p:cNvPr>
            <p:cNvSpPr/>
            <p:nvPr/>
          </p:nvSpPr>
          <p:spPr>
            <a:xfrm>
              <a:off x="5711900" y="1076001"/>
              <a:ext cx="1098002" cy="1098002"/>
            </a:xfrm>
            <a:custGeom>
              <a:avLst>
                <a:gd name="f9" fmla="val 29727"/>
                <a:gd name="f10" fmla="val 0"/>
              </a:avLst>
              <a:gdLst>
                <a:gd name="f2" fmla="val 10800000"/>
                <a:gd name="f3" fmla="val 5400000"/>
                <a:gd name="f4" fmla="val 16200000"/>
                <a:gd name="f5" fmla="val w"/>
                <a:gd name="f6" fmla="val h"/>
                <a:gd name="f7" fmla="val ss"/>
                <a:gd name="f8" fmla="val 0"/>
                <a:gd name="f9" fmla="val 29727"/>
                <a:gd name="f10" fmla="val 0"/>
                <a:gd name="f11" fmla="abs f5"/>
                <a:gd name="f12" fmla="abs f6"/>
                <a:gd name="f13" fmla="abs f7"/>
                <a:gd name="f14" fmla="val f8"/>
                <a:gd name="f15" fmla="val f9"/>
                <a:gd name="f16" fmla="val f10"/>
                <a:gd name="f17" fmla="?: f11 f5 1"/>
                <a:gd name="f18" fmla="?: f12 f6 1"/>
                <a:gd name="f19" fmla="?: f13 f7 1"/>
                <a:gd name="f20" fmla="*/ f17 1 21600"/>
                <a:gd name="f21" fmla="*/ f18 1 21600"/>
                <a:gd name="f22" fmla="*/ 21600 f17 1"/>
                <a:gd name="f23" fmla="*/ 21600 f18 1"/>
                <a:gd name="f24" fmla="min f21 f20"/>
                <a:gd name="f25" fmla="*/ f22 1 f19"/>
                <a:gd name="f26" fmla="*/ f23 1 f19"/>
                <a:gd name="f27" fmla="val f25"/>
                <a:gd name="f28" fmla="val f26"/>
                <a:gd name="f29" fmla="*/ f14 f24 1"/>
                <a:gd name="f30" fmla="+- f28 0 f14"/>
                <a:gd name="f31" fmla="+- f27 0 f14"/>
                <a:gd name="f32" fmla="*/ f27 f24 1"/>
                <a:gd name="f33" fmla="*/ f28 f24 1"/>
                <a:gd name="f34" fmla="min f31 f30"/>
                <a:gd name="f35" fmla="*/ f34 f15 1"/>
                <a:gd name="f36" fmla="*/ f34 f16 1"/>
                <a:gd name="f37" fmla="*/ f35 1 100000"/>
                <a:gd name="f38" fmla="*/ f36 1 100000"/>
                <a:gd name="f39" fmla="+- f28 0 f37"/>
                <a:gd name="f40" fmla="+- f27 0 f38"/>
                <a:gd name="f41" fmla="*/ f37 29289 1"/>
                <a:gd name="f42" fmla="*/ f38 29289 1"/>
                <a:gd name="f43" fmla="*/ f37 f24 1"/>
                <a:gd name="f44" fmla="*/ f38 f24 1"/>
                <a:gd name="f45" fmla="*/ f41 1 100000"/>
                <a:gd name="f46" fmla="*/ f42 1 100000"/>
                <a:gd name="f47" fmla="*/ f40 f24 1"/>
                <a:gd name="f48" fmla="*/ f39 f24 1"/>
                <a:gd name="f49" fmla="+- f45 0 f46"/>
                <a:gd name="f50" fmla="?: f49 f45 f46"/>
                <a:gd name="f51" fmla="+- f27 0 f50"/>
                <a:gd name="f52" fmla="+- f28 0 f50"/>
                <a:gd name="f53" fmla="*/ f50 f24 1"/>
                <a:gd name="f54" fmla="*/ f51 f24 1"/>
                <a:gd name="f55" fmla="*/ f52 f2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53" t="f53" r="f54" b="f55"/>
              <a:pathLst>
                <a:path>
                  <a:moveTo>
                    <a:pt x="f43" y="f29"/>
                  </a:moveTo>
                  <a:lnTo>
                    <a:pt x="f47" y="f29"/>
                  </a:lnTo>
                  <a:arcTo wR="f44" hR="f44" stAng="f4" swAng="f3"/>
                  <a:lnTo>
                    <a:pt x="f32" y="f48"/>
                  </a:lnTo>
                  <a:arcTo wR="f43" hR="f43" stAng="f8" swAng="f3"/>
                  <a:lnTo>
                    <a:pt x="f44" y="f33"/>
                  </a:lnTo>
                  <a:arcTo wR="f44" hR="f44" stAng="f3" swAng="f3"/>
                  <a:lnTo>
                    <a:pt x="f29" y="f43"/>
                  </a:lnTo>
                  <a:arcTo wR="f43" hR="f43" stAng="f2" swAng="f3"/>
                  <a:close/>
                </a:path>
              </a:pathLst>
            </a:custGeom>
            <a:solidFill>
              <a:srgbClr val="00BAC8"/>
            </a:solid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8" name="Rectangle 7" descr="Scales of Justice">
              <a:extLst>
                <a:ext uri="{FF2B5EF4-FFF2-40B4-BE49-F238E27FC236}">
                  <a16:creationId xmlns:a16="http://schemas.microsoft.com/office/drawing/2014/main" id="{E15858D4-965C-1D96-297E-019C93C35051}"/>
                </a:ext>
              </a:extLst>
            </p:cNvPr>
            <p:cNvSpPr/>
            <p:nvPr/>
          </p:nvSpPr>
          <p:spPr>
            <a:xfrm>
              <a:off x="5945904" y="1310006"/>
              <a:ext cx="630003" cy="630003"/>
            </a:xfrm>
            <a:prstGeom prst="rect">
              <a:avLst/>
            </a:prstGeom>
            <a:blipFill>
              <a:blip r:embed="rId2">
                <a:alphaModFix/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C928EE73-C072-0728-3E02-C3F8F68AF211}"/>
                </a:ext>
              </a:extLst>
            </p:cNvPr>
            <p:cNvSpPr/>
            <p:nvPr/>
          </p:nvSpPr>
          <p:spPr>
            <a:xfrm>
              <a:off x="5360898" y="2516008"/>
              <a:ext cx="1799996" cy="71999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800000"/>
                <a:gd name="f7" fmla="val 720000"/>
                <a:gd name="f8" fmla="+- 0 0 -90"/>
                <a:gd name="f9" fmla="*/ f3 1 1800000"/>
                <a:gd name="f10" fmla="*/ f4 1 720000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1800000"/>
                <a:gd name="f19" fmla="*/ f15 1 720000"/>
                <a:gd name="f20" fmla="*/ 0 f16 1"/>
                <a:gd name="f21" fmla="*/ 0 f15 1"/>
                <a:gd name="f22" fmla="*/ 1800000 f16 1"/>
                <a:gd name="f23" fmla="*/ 720000 f15 1"/>
                <a:gd name="f24" fmla="+- f17 0 f1"/>
                <a:gd name="f25" fmla="*/ f20 1 1800000"/>
                <a:gd name="f26" fmla="*/ f21 1 720000"/>
                <a:gd name="f27" fmla="*/ f22 1 1800000"/>
                <a:gd name="f28" fmla="*/ f23 1 720000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1800000" h="720000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0" tIns="0" rIns="0" bIns="0" anchor="t" anchorCtr="1" compatLnSpc="1">
              <a:noAutofit/>
            </a:bodyPr>
            <a:lstStyle/>
            <a:p>
              <a:pPr algn="ctr" defTabSz="952866" rtl="0">
                <a:lnSpc>
                  <a:spcPct val="90000"/>
                </a:lnSpc>
                <a:spcAft>
                  <a:spcPts val="824"/>
                </a:spcAft>
                <a:defRPr sz="1800" b="0" i="0" u="none" strike="noStrike" kern="0" cap="all" spc="0" baseline="0">
                  <a:solidFill>
                    <a:srgbClr val="000000"/>
                  </a:solidFill>
                  <a:uFillTx/>
                </a:defRPr>
              </a:pPr>
              <a:r>
                <a:rPr lang="en-GB" sz="2144" kern="1200" cap="all">
                  <a:solidFill>
                    <a:srgbClr val="000000"/>
                  </a:solidFill>
                  <a:latin typeface="Bierstadt"/>
                </a:rPr>
                <a:t>Based on fairness, transparency, and performance</a:t>
              </a:r>
              <a:endParaRPr lang="en-US" sz="2144" kern="1200" cap="all">
                <a:solidFill>
                  <a:srgbClr val="000000"/>
                </a:solidFill>
                <a:latin typeface="Bierstadt"/>
              </a:endParaRPr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7606122F-826B-5936-3229-B75617EB40FD}"/>
                </a:ext>
              </a:extLst>
            </p:cNvPr>
            <p:cNvSpPr/>
            <p:nvPr/>
          </p:nvSpPr>
          <p:spPr>
            <a:xfrm>
              <a:off x="7826907" y="1076001"/>
              <a:ext cx="1098002" cy="1098002"/>
            </a:xfrm>
            <a:custGeom>
              <a:avLst>
                <a:gd name="f9" fmla="val 29727"/>
                <a:gd name="f10" fmla="val 0"/>
              </a:avLst>
              <a:gdLst>
                <a:gd name="f2" fmla="val 10800000"/>
                <a:gd name="f3" fmla="val 5400000"/>
                <a:gd name="f4" fmla="val 16200000"/>
                <a:gd name="f5" fmla="val w"/>
                <a:gd name="f6" fmla="val h"/>
                <a:gd name="f7" fmla="val ss"/>
                <a:gd name="f8" fmla="val 0"/>
                <a:gd name="f9" fmla="val 29727"/>
                <a:gd name="f10" fmla="val 0"/>
                <a:gd name="f11" fmla="abs f5"/>
                <a:gd name="f12" fmla="abs f6"/>
                <a:gd name="f13" fmla="abs f7"/>
                <a:gd name="f14" fmla="val f8"/>
                <a:gd name="f15" fmla="val f9"/>
                <a:gd name="f16" fmla="val f10"/>
                <a:gd name="f17" fmla="?: f11 f5 1"/>
                <a:gd name="f18" fmla="?: f12 f6 1"/>
                <a:gd name="f19" fmla="?: f13 f7 1"/>
                <a:gd name="f20" fmla="*/ f17 1 21600"/>
                <a:gd name="f21" fmla="*/ f18 1 21600"/>
                <a:gd name="f22" fmla="*/ 21600 f17 1"/>
                <a:gd name="f23" fmla="*/ 21600 f18 1"/>
                <a:gd name="f24" fmla="min f21 f20"/>
                <a:gd name="f25" fmla="*/ f22 1 f19"/>
                <a:gd name="f26" fmla="*/ f23 1 f19"/>
                <a:gd name="f27" fmla="val f25"/>
                <a:gd name="f28" fmla="val f26"/>
                <a:gd name="f29" fmla="*/ f14 f24 1"/>
                <a:gd name="f30" fmla="+- f28 0 f14"/>
                <a:gd name="f31" fmla="+- f27 0 f14"/>
                <a:gd name="f32" fmla="*/ f27 f24 1"/>
                <a:gd name="f33" fmla="*/ f28 f24 1"/>
                <a:gd name="f34" fmla="min f31 f30"/>
                <a:gd name="f35" fmla="*/ f34 f15 1"/>
                <a:gd name="f36" fmla="*/ f34 f16 1"/>
                <a:gd name="f37" fmla="*/ f35 1 100000"/>
                <a:gd name="f38" fmla="*/ f36 1 100000"/>
                <a:gd name="f39" fmla="+- f28 0 f37"/>
                <a:gd name="f40" fmla="+- f27 0 f38"/>
                <a:gd name="f41" fmla="*/ f37 29289 1"/>
                <a:gd name="f42" fmla="*/ f38 29289 1"/>
                <a:gd name="f43" fmla="*/ f37 f24 1"/>
                <a:gd name="f44" fmla="*/ f38 f24 1"/>
                <a:gd name="f45" fmla="*/ f41 1 100000"/>
                <a:gd name="f46" fmla="*/ f42 1 100000"/>
                <a:gd name="f47" fmla="*/ f40 f24 1"/>
                <a:gd name="f48" fmla="*/ f39 f24 1"/>
                <a:gd name="f49" fmla="+- f45 0 f46"/>
                <a:gd name="f50" fmla="?: f49 f45 f46"/>
                <a:gd name="f51" fmla="+- f27 0 f50"/>
                <a:gd name="f52" fmla="+- f28 0 f50"/>
                <a:gd name="f53" fmla="*/ f50 f24 1"/>
                <a:gd name="f54" fmla="*/ f51 f24 1"/>
                <a:gd name="f55" fmla="*/ f52 f2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53" t="f53" r="f54" b="f55"/>
              <a:pathLst>
                <a:path>
                  <a:moveTo>
                    <a:pt x="f43" y="f29"/>
                  </a:moveTo>
                  <a:lnTo>
                    <a:pt x="f47" y="f29"/>
                  </a:lnTo>
                  <a:arcTo wR="f44" hR="f44" stAng="f4" swAng="f3"/>
                  <a:lnTo>
                    <a:pt x="f32" y="f48"/>
                  </a:lnTo>
                  <a:arcTo wR="f43" hR="f43" stAng="f8" swAng="f3"/>
                  <a:lnTo>
                    <a:pt x="f44" y="f33"/>
                  </a:lnTo>
                  <a:arcTo wR="f44" hR="f44" stAng="f3" swAng="f3"/>
                  <a:lnTo>
                    <a:pt x="f29" y="f43"/>
                  </a:lnTo>
                  <a:arcTo wR="f43" hR="f43" stAng="f2" swAng="f3"/>
                  <a:close/>
                </a:path>
              </a:pathLst>
            </a:custGeom>
            <a:solidFill>
              <a:srgbClr val="E64823"/>
            </a:solid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1" name="Rectangle 10" descr="Earth Globe Europe-Africa">
              <a:extLst>
                <a:ext uri="{FF2B5EF4-FFF2-40B4-BE49-F238E27FC236}">
                  <a16:creationId xmlns:a16="http://schemas.microsoft.com/office/drawing/2014/main" id="{A62C7375-CFFE-7753-9DF2-030F6424BA4C}"/>
                </a:ext>
              </a:extLst>
            </p:cNvPr>
            <p:cNvSpPr/>
            <p:nvPr/>
          </p:nvSpPr>
          <p:spPr>
            <a:xfrm>
              <a:off x="8060902" y="1310006"/>
              <a:ext cx="630003" cy="630003"/>
            </a:xfrm>
            <a:prstGeom prst="rect">
              <a:avLst/>
            </a:prstGeom>
            <a:blipFill>
              <a:blip r:embed="rId4">
                <a:alphaModFix/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2D7BDA57-198E-217C-28ED-5C585A0FE3C8}"/>
                </a:ext>
              </a:extLst>
            </p:cNvPr>
            <p:cNvSpPr/>
            <p:nvPr/>
          </p:nvSpPr>
          <p:spPr>
            <a:xfrm>
              <a:off x="7475905" y="2516008"/>
              <a:ext cx="1799996" cy="71999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800000"/>
                <a:gd name="f7" fmla="val 720000"/>
                <a:gd name="f8" fmla="+- 0 0 -90"/>
                <a:gd name="f9" fmla="*/ f3 1 1800000"/>
                <a:gd name="f10" fmla="*/ f4 1 720000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1800000"/>
                <a:gd name="f19" fmla="*/ f15 1 720000"/>
                <a:gd name="f20" fmla="*/ 0 f16 1"/>
                <a:gd name="f21" fmla="*/ 0 f15 1"/>
                <a:gd name="f22" fmla="*/ 1800000 f16 1"/>
                <a:gd name="f23" fmla="*/ 720000 f15 1"/>
                <a:gd name="f24" fmla="+- f17 0 f1"/>
                <a:gd name="f25" fmla="*/ f20 1 1800000"/>
                <a:gd name="f26" fmla="*/ f21 1 720000"/>
                <a:gd name="f27" fmla="*/ f22 1 1800000"/>
                <a:gd name="f28" fmla="*/ f23 1 720000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1800000" h="720000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0" tIns="0" rIns="0" bIns="0" anchor="t" anchorCtr="1" compatLnSpc="1">
              <a:noAutofit/>
            </a:bodyPr>
            <a:lstStyle/>
            <a:p>
              <a:pPr algn="ctr" defTabSz="952866" rtl="0">
                <a:lnSpc>
                  <a:spcPct val="90000"/>
                </a:lnSpc>
                <a:spcAft>
                  <a:spcPts val="824"/>
                </a:spcAft>
                <a:defRPr sz="1800" b="0" i="0" u="none" strike="noStrike" kern="0" cap="all" spc="0" baseline="0">
                  <a:solidFill>
                    <a:srgbClr val="000000"/>
                  </a:solidFill>
                  <a:uFillTx/>
                </a:defRPr>
              </a:pPr>
              <a:r>
                <a:rPr lang="en-GB" sz="2144" kern="1200" cap="all">
                  <a:solidFill>
                    <a:srgbClr val="000000"/>
                  </a:solidFill>
                  <a:latin typeface="Bierstadt"/>
                </a:rPr>
                <a:t>Global standards with regional flexibility</a:t>
              </a:r>
              <a:endParaRPr lang="en-US" sz="2144" kern="1200" cap="all">
                <a:solidFill>
                  <a:srgbClr val="000000"/>
                </a:solidFill>
                <a:latin typeface="Bierstadt"/>
              </a:endParaRPr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552DC37A-48D3-2790-2E16-0727AC4EF0D7}"/>
                </a:ext>
              </a:extLst>
            </p:cNvPr>
            <p:cNvSpPr/>
            <p:nvPr/>
          </p:nvSpPr>
          <p:spPr>
            <a:xfrm>
              <a:off x="9941905" y="1076001"/>
              <a:ext cx="1098002" cy="1098002"/>
            </a:xfrm>
            <a:custGeom>
              <a:avLst>
                <a:gd name="f9" fmla="val 29727"/>
                <a:gd name="f10" fmla="val 0"/>
              </a:avLst>
              <a:gdLst>
                <a:gd name="f2" fmla="val 10800000"/>
                <a:gd name="f3" fmla="val 5400000"/>
                <a:gd name="f4" fmla="val 16200000"/>
                <a:gd name="f5" fmla="val w"/>
                <a:gd name="f6" fmla="val h"/>
                <a:gd name="f7" fmla="val ss"/>
                <a:gd name="f8" fmla="val 0"/>
                <a:gd name="f9" fmla="val 29727"/>
                <a:gd name="f10" fmla="val 0"/>
                <a:gd name="f11" fmla="abs f5"/>
                <a:gd name="f12" fmla="abs f6"/>
                <a:gd name="f13" fmla="abs f7"/>
                <a:gd name="f14" fmla="val f8"/>
                <a:gd name="f15" fmla="val f9"/>
                <a:gd name="f16" fmla="val f10"/>
                <a:gd name="f17" fmla="?: f11 f5 1"/>
                <a:gd name="f18" fmla="?: f12 f6 1"/>
                <a:gd name="f19" fmla="?: f13 f7 1"/>
                <a:gd name="f20" fmla="*/ f17 1 21600"/>
                <a:gd name="f21" fmla="*/ f18 1 21600"/>
                <a:gd name="f22" fmla="*/ 21600 f17 1"/>
                <a:gd name="f23" fmla="*/ 21600 f18 1"/>
                <a:gd name="f24" fmla="min f21 f20"/>
                <a:gd name="f25" fmla="*/ f22 1 f19"/>
                <a:gd name="f26" fmla="*/ f23 1 f19"/>
                <a:gd name="f27" fmla="val f25"/>
                <a:gd name="f28" fmla="val f26"/>
                <a:gd name="f29" fmla="*/ f14 f24 1"/>
                <a:gd name="f30" fmla="+- f28 0 f14"/>
                <a:gd name="f31" fmla="+- f27 0 f14"/>
                <a:gd name="f32" fmla="*/ f27 f24 1"/>
                <a:gd name="f33" fmla="*/ f28 f24 1"/>
                <a:gd name="f34" fmla="min f31 f30"/>
                <a:gd name="f35" fmla="*/ f34 f15 1"/>
                <a:gd name="f36" fmla="*/ f34 f16 1"/>
                <a:gd name="f37" fmla="*/ f35 1 100000"/>
                <a:gd name="f38" fmla="*/ f36 1 100000"/>
                <a:gd name="f39" fmla="+- f28 0 f37"/>
                <a:gd name="f40" fmla="+- f27 0 f38"/>
                <a:gd name="f41" fmla="*/ f37 29289 1"/>
                <a:gd name="f42" fmla="*/ f38 29289 1"/>
                <a:gd name="f43" fmla="*/ f37 f24 1"/>
                <a:gd name="f44" fmla="*/ f38 f24 1"/>
                <a:gd name="f45" fmla="*/ f41 1 100000"/>
                <a:gd name="f46" fmla="*/ f42 1 100000"/>
                <a:gd name="f47" fmla="*/ f40 f24 1"/>
                <a:gd name="f48" fmla="*/ f39 f24 1"/>
                <a:gd name="f49" fmla="+- f45 0 f46"/>
                <a:gd name="f50" fmla="?: f49 f45 f46"/>
                <a:gd name="f51" fmla="+- f27 0 f50"/>
                <a:gd name="f52" fmla="+- f28 0 f50"/>
                <a:gd name="f53" fmla="*/ f50 f24 1"/>
                <a:gd name="f54" fmla="*/ f51 f24 1"/>
                <a:gd name="f55" fmla="*/ f52 f2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53" t="f53" r="f54" b="f55"/>
              <a:pathLst>
                <a:path>
                  <a:moveTo>
                    <a:pt x="f43" y="f29"/>
                  </a:moveTo>
                  <a:lnTo>
                    <a:pt x="f47" y="f29"/>
                  </a:lnTo>
                  <a:arcTo wR="f44" hR="f44" stAng="f4" swAng="f3"/>
                  <a:lnTo>
                    <a:pt x="f32" y="f48"/>
                  </a:lnTo>
                  <a:arcTo wR="f43" hR="f43" stAng="f8" swAng="f3"/>
                  <a:lnTo>
                    <a:pt x="f44" y="f33"/>
                  </a:lnTo>
                  <a:arcTo wR="f44" hR="f44" stAng="f3" swAng="f3"/>
                  <a:lnTo>
                    <a:pt x="f29" y="f43"/>
                  </a:lnTo>
                  <a:arcTo wR="f43" hR="f43" stAng="f2" swAng="f3"/>
                  <a:close/>
                </a:path>
              </a:pathLst>
            </a:custGeom>
            <a:solidFill>
              <a:srgbClr val="4D5AFF"/>
            </a:solid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4" name="Rectangle 13" descr="Lightbulb">
              <a:extLst>
                <a:ext uri="{FF2B5EF4-FFF2-40B4-BE49-F238E27FC236}">
                  <a16:creationId xmlns:a16="http://schemas.microsoft.com/office/drawing/2014/main" id="{9E7645E5-3CD2-F9EB-3E02-CB6AE11DCC6C}"/>
                </a:ext>
              </a:extLst>
            </p:cNvPr>
            <p:cNvSpPr/>
            <p:nvPr/>
          </p:nvSpPr>
          <p:spPr>
            <a:xfrm>
              <a:off x="10175900" y="1310006"/>
              <a:ext cx="630003" cy="630003"/>
            </a:xfrm>
            <a:prstGeom prst="rect">
              <a:avLst/>
            </a:prstGeom>
            <a:blipFill>
              <a:blip r:embed="rId6">
                <a:alphaModFix/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CFBC04A-9A13-CAF7-02BC-AAFE62B8185C}"/>
                </a:ext>
              </a:extLst>
            </p:cNvPr>
            <p:cNvSpPr/>
            <p:nvPr/>
          </p:nvSpPr>
          <p:spPr>
            <a:xfrm>
              <a:off x="9590903" y="2516008"/>
              <a:ext cx="1799996" cy="71999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800000"/>
                <a:gd name="f7" fmla="val 720000"/>
                <a:gd name="f8" fmla="+- 0 0 -90"/>
                <a:gd name="f9" fmla="*/ f3 1 1800000"/>
                <a:gd name="f10" fmla="*/ f4 1 720000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1800000"/>
                <a:gd name="f19" fmla="*/ f15 1 720000"/>
                <a:gd name="f20" fmla="*/ 0 f16 1"/>
                <a:gd name="f21" fmla="*/ 0 f15 1"/>
                <a:gd name="f22" fmla="*/ 1800000 f16 1"/>
                <a:gd name="f23" fmla="*/ 720000 f15 1"/>
                <a:gd name="f24" fmla="+- f17 0 f1"/>
                <a:gd name="f25" fmla="*/ f20 1 1800000"/>
                <a:gd name="f26" fmla="*/ f21 1 720000"/>
                <a:gd name="f27" fmla="*/ f22 1 1800000"/>
                <a:gd name="f28" fmla="*/ f23 1 720000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1800000" h="720000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0" tIns="0" rIns="0" bIns="0" anchor="t" anchorCtr="1" compatLnSpc="1">
              <a:noAutofit/>
            </a:bodyPr>
            <a:lstStyle/>
            <a:p>
              <a:pPr algn="ctr" defTabSz="952866" rtl="0">
                <a:lnSpc>
                  <a:spcPct val="90000"/>
                </a:lnSpc>
                <a:spcAft>
                  <a:spcPts val="824"/>
                </a:spcAft>
                <a:defRPr sz="1800" b="0" i="0" u="none" strike="noStrike" kern="0" cap="all" spc="0" baseline="0">
                  <a:solidFill>
                    <a:srgbClr val="000000"/>
                  </a:solidFill>
                  <a:uFillTx/>
                </a:defRPr>
              </a:pPr>
              <a:r>
                <a:rPr lang="en-GB" sz="2144" kern="1200" cap="all">
                  <a:solidFill>
                    <a:srgbClr val="000000"/>
                  </a:solidFill>
                  <a:latin typeface="Bierstadt"/>
                </a:rPr>
                <a:t>Encourage continuous learning and innovation</a:t>
              </a:r>
              <a:endParaRPr lang="en-US" sz="2144" kern="1200" cap="all">
                <a:solidFill>
                  <a:srgbClr val="000000"/>
                </a:solidFill>
                <a:latin typeface="Bierstadt"/>
              </a:endParaRPr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CFCB02B-5E69-0C9F-404A-01B6449DB118}"/>
                </a:ext>
              </a:extLst>
            </p:cNvPr>
            <p:cNvSpPr/>
            <p:nvPr/>
          </p:nvSpPr>
          <p:spPr>
            <a:xfrm>
              <a:off x="7826907" y="3686001"/>
              <a:ext cx="1098002" cy="1098002"/>
            </a:xfrm>
            <a:custGeom>
              <a:avLst>
                <a:gd name="f9" fmla="val 29727"/>
                <a:gd name="f10" fmla="val 0"/>
              </a:avLst>
              <a:gdLst>
                <a:gd name="f2" fmla="val 10800000"/>
                <a:gd name="f3" fmla="val 5400000"/>
                <a:gd name="f4" fmla="val 16200000"/>
                <a:gd name="f5" fmla="val w"/>
                <a:gd name="f6" fmla="val h"/>
                <a:gd name="f7" fmla="val ss"/>
                <a:gd name="f8" fmla="val 0"/>
                <a:gd name="f9" fmla="val 29727"/>
                <a:gd name="f10" fmla="val 0"/>
                <a:gd name="f11" fmla="abs f5"/>
                <a:gd name="f12" fmla="abs f6"/>
                <a:gd name="f13" fmla="abs f7"/>
                <a:gd name="f14" fmla="val f8"/>
                <a:gd name="f15" fmla="val f9"/>
                <a:gd name="f16" fmla="val f10"/>
                <a:gd name="f17" fmla="?: f11 f5 1"/>
                <a:gd name="f18" fmla="?: f12 f6 1"/>
                <a:gd name="f19" fmla="?: f13 f7 1"/>
                <a:gd name="f20" fmla="*/ f17 1 21600"/>
                <a:gd name="f21" fmla="*/ f18 1 21600"/>
                <a:gd name="f22" fmla="*/ 21600 f17 1"/>
                <a:gd name="f23" fmla="*/ 21600 f18 1"/>
                <a:gd name="f24" fmla="min f21 f20"/>
                <a:gd name="f25" fmla="*/ f22 1 f19"/>
                <a:gd name="f26" fmla="*/ f23 1 f19"/>
                <a:gd name="f27" fmla="val f25"/>
                <a:gd name="f28" fmla="val f26"/>
                <a:gd name="f29" fmla="*/ f14 f24 1"/>
                <a:gd name="f30" fmla="+- f28 0 f14"/>
                <a:gd name="f31" fmla="+- f27 0 f14"/>
                <a:gd name="f32" fmla="*/ f27 f24 1"/>
                <a:gd name="f33" fmla="*/ f28 f24 1"/>
                <a:gd name="f34" fmla="min f31 f30"/>
                <a:gd name="f35" fmla="*/ f34 f15 1"/>
                <a:gd name="f36" fmla="*/ f34 f16 1"/>
                <a:gd name="f37" fmla="*/ f35 1 100000"/>
                <a:gd name="f38" fmla="*/ f36 1 100000"/>
                <a:gd name="f39" fmla="+- f28 0 f37"/>
                <a:gd name="f40" fmla="+- f27 0 f38"/>
                <a:gd name="f41" fmla="*/ f37 29289 1"/>
                <a:gd name="f42" fmla="*/ f38 29289 1"/>
                <a:gd name="f43" fmla="*/ f37 f24 1"/>
                <a:gd name="f44" fmla="*/ f38 f24 1"/>
                <a:gd name="f45" fmla="*/ f41 1 100000"/>
                <a:gd name="f46" fmla="*/ f42 1 100000"/>
                <a:gd name="f47" fmla="*/ f40 f24 1"/>
                <a:gd name="f48" fmla="*/ f39 f24 1"/>
                <a:gd name="f49" fmla="+- f45 0 f46"/>
                <a:gd name="f50" fmla="?: f49 f45 f46"/>
                <a:gd name="f51" fmla="+- f27 0 f50"/>
                <a:gd name="f52" fmla="+- f28 0 f50"/>
                <a:gd name="f53" fmla="*/ f50 f24 1"/>
                <a:gd name="f54" fmla="*/ f51 f24 1"/>
                <a:gd name="f55" fmla="*/ f52 f2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53" t="f53" r="f54" b="f55"/>
              <a:pathLst>
                <a:path>
                  <a:moveTo>
                    <a:pt x="f43" y="f29"/>
                  </a:moveTo>
                  <a:lnTo>
                    <a:pt x="f47" y="f29"/>
                  </a:lnTo>
                  <a:arcTo wR="f44" hR="f44" stAng="f4" swAng="f3"/>
                  <a:lnTo>
                    <a:pt x="f32" y="f48"/>
                  </a:lnTo>
                  <a:arcTo wR="f43" hR="f43" stAng="f8" swAng="f3"/>
                  <a:lnTo>
                    <a:pt x="f44" y="f33"/>
                  </a:lnTo>
                  <a:arcTo wR="f44" hR="f44" stAng="f3" swAng="f3"/>
                  <a:lnTo>
                    <a:pt x="f29" y="f43"/>
                  </a:lnTo>
                  <a:arcTo wR="f43" hR="f43" stAng="f2" swAng="f3"/>
                  <a:close/>
                </a:path>
              </a:pathLst>
            </a:custGeom>
            <a:solidFill>
              <a:srgbClr val="FE5D21"/>
            </a:solid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7" name="Rectangle 16" descr="Upward trend">
              <a:extLst>
                <a:ext uri="{FF2B5EF4-FFF2-40B4-BE49-F238E27FC236}">
                  <a16:creationId xmlns:a16="http://schemas.microsoft.com/office/drawing/2014/main" id="{2EFE80D8-1B43-1DD6-3F4B-6D7CECB33855}"/>
                </a:ext>
              </a:extLst>
            </p:cNvPr>
            <p:cNvSpPr/>
            <p:nvPr/>
          </p:nvSpPr>
          <p:spPr>
            <a:xfrm>
              <a:off x="8060902" y="3920005"/>
              <a:ext cx="630003" cy="630003"/>
            </a:xfrm>
            <a:prstGeom prst="rect">
              <a:avLst/>
            </a:prstGeom>
            <a:blipFill>
              <a:blip r:embed="rId8">
                <a:alphaModFix/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E180F94A-2471-8D87-F41F-2A71781F062B}"/>
                </a:ext>
              </a:extLst>
            </p:cNvPr>
            <p:cNvSpPr/>
            <p:nvPr/>
          </p:nvSpPr>
          <p:spPr>
            <a:xfrm>
              <a:off x="7475905" y="5126007"/>
              <a:ext cx="1799996" cy="71999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800000"/>
                <a:gd name="f7" fmla="val 720000"/>
                <a:gd name="f8" fmla="+- 0 0 -90"/>
                <a:gd name="f9" fmla="*/ f3 1 1800000"/>
                <a:gd name="f10" fmla="*/ f4 1 720000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1800000"/>
                <a:gd name="f19" fmla="*/ f15 1 720000"/>
                <a:gd name="f20" fmla="*/ 0 f16 1"/>
                <a:gd name="f21" fmla="*/ 0 f15 1"/>
                <a:gd name="f22" fmla="*/ 1800000 f16 1"/>
                <a:gd name="f23" fmla="*/ 720000 f15 1"/>
                <a:gd name="f24" fmla="+- f17 0 f1"/>
                <a:gd name="f25" fmla="*/ f20 1 1800000"/>
                <a:gd name="f26" fmla="*/ f21 1 720000"/>
                <a:gd name="f27" fmla="*/ f22 1 1800000"/>
                <a:gd name="f28" fmla="*/ f23 1 720000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1800000" h="720000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0" tIns="0" rIns="0" bIns="0" anchor="t" anchorCtr="1" compatLnSpc="1">
              <a:noAutofit/>
            </a:bodyPr>
            <a:lstStyle/>
            <a:p>
              <a:pPr algn="ctr" defTabSz="952866" rtl="0">
                <a:lnSpc>
                  <a:spcPct val="90000"/>
                </a:lnSpc>
                <a:spcAft>
                  <a:spcPts val="824"/>
                </a:spcAft>
                <a:defRPr sz="1800" b="0" i="0" u="none" strike="noStrike" kern="0" cap="all" spc="0" baseline="0">
                  <a:solidFill>
                    <a:srgbClr val="000000"/>
                  </a:solidFill>
                  <a:uFillTx/>
                </a:defRPr>
              </a:pPr>
              <a:r>
                <a:rPr lang="en-GB" sz="2144" kern="1200" cap="all">
                  <a:solidFill>
                    <a:srgbClr val="000000"/>
                  </a:solidFill>
                  <a:latin typeface="Bierstadt"/>
                </a:rPr>
                <a:t>Focus on internal career growth</a:t>
              </a:r>
              <a:endParaRPr lang="en-US" sz="2144" kern="1200" cap="all">
                <a:solidFill>
                  <a:srgbClr val="000000"/>
                </a:solidFill>
                <a:latin typeface="Bierstadt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85982755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8">
            <a:extLst>
              <a:ext uri="{FF2B5EF4-FFF2-40B4-BE49-F238E27FC236}">
                <a16:creationId xmlns:a16="http://schemas.microsoft.com/office/drawing/2014/main" id="{509D99FF-BBC2-8BBA-FE20-DE7046B82A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5019" y="397"/>
            <a:ext cx="20099074" cy="1130854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150781" tIns="75390" rIns="150781" bIns="75390" anchor="ctr" anchorCtr="1" compatLnSpc="1">
            <a:noAutofit/>
          </a:bodyPr>
          <a:lstStyle/>
          <a:p>
            <a:pPr algn="ctr" defTabSz="1507846" rtl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2968" kern="1200">
              <a:solidFill>
                <a:srgbClr val="FFFFFF"/>
              </a:solidFill>
              <a:latin typeface="Bierstadt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F4FC3B18-0B1B-160A-F38E-555CFA5D023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59451" y="1613752"/>
            <a:ext cx="5201934" cy="2588594"/>
          </a:xfrm>
        </p:spPr>
        <p:txBody>
          <a:bodyPr>
            <a:normAutofit fontScale="90000"/>
          </a:bodyPr>
          <a:lstStyle/>
          <a:p>
            <a:pPr lvl="0"/>
            <a:r>
              <a:rPr lang="en-GB" sz="5607"/>
              <a:t>Components of Remuneration at TCS</a:t>
            </a:r>
          </a:p>
        </p:txBody>
      </p:sp>
      <p:sp>
        <p:nvSpPr>
          <p:cNvPr id="4" name="Rectangle 10">
            <a:extLst>
              <a:ext uri="{FF2B5EF4-FFF2-40B4-BE49-F238E27FC236}">
                <a16:creationId xmlns:a16="http://schemas.microsoft.com/office/drawing/2014/main" id="{8E9ADA0E-BB45-53ED-1838-A80F01C51E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853946" y="838210"/>
            <a:ext cx="18395252" cy="246148"/>
          </a:xfrm>
          <a:prstGeom prst="rect">
            <a:avLst/>
          </a:prstGeom>
          <a:solidFill>
            <a:srgbClr val="000000"/>
          </a:solidFill>
          <a:ln cap="flat">
            <a:noFill/>
            <a:prstDash val="solid"/>
          </a:ln>
        </p:spPr>
        <p:txBody>
          <a:bodyPr vert="horz" wrap="square" lIns="150781" tIns="75390" rIns="150781" bIns="75390" anchor="ctr" anchorCtr="1" compatLnSpc="1">
            <a:noAutofit/>
          </a:bodyPr>
          <a:lstStyle/>
          <a:p>
            <a:pPr algn="ctr" defTabSz="1507846" rtl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2968" kern="1200">
              <a:solidFill>
                <a:srgbClr val="FFFFFF"/>
              </a:solidFill>
              <a:latin typeface="Bierstadt"/>
            </a:endParaRPr>
          </a:p>
        </p:txBody>
      </p:sp>
      <p:sp>
        <p:nvSpPr>
          <p:cNvPr id="5" name="Rectangle 12">
            <a:extLst>
              <a:ext uri="{FF2B5EF4-FFF2-40B4-BE49-F238E27FC236}">
                <a16:creationId xmlns:a16="http://schemas.microsoft.com/office/drawing/2014/main" id="{7341B6A9-DCC0-049D-34AA-CF8B583618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859450" y="10388075"/>
            <a:ext cx="18395252" cy="76625"/>
          </a:xfrm>
          <a:prstGeom prst="rect">
            <a:avLst/>
          </a:prstGeom>
          <a:solidFill>
            <a:srgbClr val="000000"/>
          </a:solidFill>
          <a:ln cap="flat">
            <a:noFill/>
            <a:prstDash val="solid"/>
          </a:ln>
        </p:spPr>
        <p:txBody>
          <a:bodyPr vert="horz" wrap="square" lIns="150781" tIns="75390" rIns="150781" bIns="75390" anchor="ctr" anchorCtr="1" compatLnSpc="1">
            <a:noAutofit/>
          </a:bodyPr>
          <a:lstStyle/>
          <a:p>
            <a:pPr algn="ctr" defTabSz="1507846" rtl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2968" kern="1200">
              <a:solidFill>
                <a:srgbClr val="FFFFFF"/>
              </a:solidFill>
              <a:latin typeface="Bierstadt"/>
            </a:endParaRPr>
          </a:p>
        </p:txBody>
      </p:sp>
      <p:grpSp>
        <p:nvGrpSpPr>
          <p:cNvPr id="6" name="Content Placeholder 2">
            <a:extLst>
              <a:ext uri="{FF2B5EF4-FFF2-40B4-BE49-F238E27FC236}">
                <a16:creationId xmlns:a16="http://schemas.microsoft.com/office/drawing/2014/main" id="{CA424FB1-659B-98E4-460E-7A0CC05D37AB}"/>
              </a:ext>
            </a:extLst>
          </p:cNvPr>
          <p:cNvGrpSpPr/>
          <p:nvPr/>
        </p:nvGrpSpPr>
        <p:grpSpPr>
          <a:xfrm>
            <a:off x="7237476" y="1614760"/>
            <a:ext cx="12047382" cy="8260763"/>
            <a:chOff x="4389120" y="979020"/>
            <a:chExt cx="7306056" cy="5009686"/>
          </a:xfrm>
        </p:grpSpPr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B3425D93-07D3-5EA9-9974-4FA8AD728FDD}"/>
                </a:ext>
              </a:extLst>
            </p:cNvPr>
            <p:cNvSpPr/>
            <p:nvPr/>
          </p:nvSpPr>
          <p:spPr>
            <a:xfrm>
              <a:off x="4389120" y="979020"/>
              <a:ext cx="7306056" cy="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+- 0 0 -180"/>
                <a:gd name="f8" fmla="+- 0 0 -360"/>
                <a:gd name="f9" fmla="abs f3"/>
                <a:gd name="f10" fmla="abs f4"/>
                <a:gd name="f11" fmla="abs f5"/>
                <a:gd name="f12" fmla="val f6"/>
                <a:gd name="f13" fmla="*/ f7 f0 1"/>
                <a:gd name="f14" fmla="*/ f8 f0 1"/>
                <a:gd name="f15" fmla="?: f9 f3 1"/>
                <a:gd name="f16" fmla="?: f10 f4 1"/>
                <a:gd name="f17" fmla="?: f11 f5 1"/>
                <a:gd name="f18" fmla="*/ f13 1 f2"/>
                <a:gd name="f19" fmla="*/ f14 1 f2"/>
                <a:gd name="f20" fmla="*/ f15 1 21600"/>
                <a:gd name="f21" fmla="*/ f16 1 21600"/>
                <a:gd name="f22" fmla="*/ 21600 f15 1"/>
                <a:gd name="f23" fmla="*/ 21600 f16 1"/>
                <a:gd name="f24" fmla="+- f18 0 f1"/>
                <a:gd name="f25" fmla="+- f19 0 f1"/>
                <a:gd name="f26" fmla="min f21 f20"/>
                <a:gd name="f27" fmla="*/ f22 1 f17"/>
                <a:gd name="f28" fmla="*/ f23 1 f17"/>
                <a:gd name="f29" fmla="val f27"/>
                <a:gd name="f30" fmla="val f28"/>
                <a:gd name="f31" fmla="*/ f6 f26 1"/>
                <a:gd name="f32" fmla="*/ f27 f26 1"/>
                <a:gd name="f33" fmla="*/ f28 f26 1"/>
                <a:gd name="f34" fmla="*/ f12 f26 1"/>
                <a:gd name="f35" fmla="*/ f29 f26 1"/>
                <a:gd name="f36" fmla="*/ f30 f2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34" y="f34"/>
                </a:cxn>
                <a:cxn ang="f25">
                  <a:pos x="f35" y="f36"/>
                </a:cxn>
              </a:cxnLst>
              <a:rect l="f31" t="f31" r="f32" b="f33"/>
              <a:pathLst>
                <a:path>
                  <a:moveTo>
                    <a:pt x="f34" y="f34"/>
                  </a:moveTo>
                  <a:lnTo>
                    <a:pt x="f35" y="f36"/>
                  </a:lnTo>
                </a:path>
              </a:pathLst>
            </a:custGeom>
            <a:noFill/>
            <a:ln w="19046" cap="flat">
              <a:solidFill>
                <a:srgbClr val="EBA000"/>
              </a:solidFill>
              <a:prstDash val="solid"/>
              <a:miter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FF8F6D9D-F315-A6A5-2A0A-4B5652293E75}"/>
                </a:ext>
              </a:extLst>
            </p:cNvPr>
            <p:cNvSpPr/>
            <p:nvPr/>
          </p:nvSpPr>
          <p:spPr>
            <a:xfrm>
              <a:off x="4389120" y="979020"/>
              <a:ext cx="7306056" cy="55663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7306056"/>
                <a:gd name="f7" fmla="val 556632"/>
                <a:gd name="f8" fmla="+- 0 0 -90"/>
                <a:gd name="f9" fmla="*/ f3 1 7306056"/>
                <a:gd name="f10" fmla="*/ f4 1 556632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7306056"/>
                <a:gd name="f19" fmla="*/ f15 1 556632"/>
                <a:gd name="f20" fmla="*/ 0 f16 1"/>
                <a:gd name="f21" fmla="*/ 0 f15 1"/>
                <a:gd name="f22" fmla="*/ 7306056 f16 1"/>
                <a:gd name="f23" fmla="*/ 556632 f15 1"/>
                <a:gd name="f24" fmla="+- f17 0 f1"/>
                <a:gd name="f25" fmla="*/ f20 1 7306056"/>
                <a:gd name="f26" fmla="*/ f21 1 556632"/>
                <a:gd name="f27" fmla="*/ f22 1 7306056"/>
                <a:gd name="f28" fmla="*/ f23 1 556632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7306056" h="556632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163339" tIns="163339" rIns="163339" bIns="163339" anchor="t" anchorCtr="0" compatLnSpc="1">
              <a:noAutofit/>
            </a:bodyPr>
            <a:lstStyle/>
            <a:p>
              <a:pPr algn="l" defTabSz="1905751" rtl="0">
                <a:lnSpc>
                  <a:spcPct val="90000"/>
                </a:lnSpc>
                <a:spcAft>
                  <a:spcPts val="1814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4287" kern="1200">
                  <a:solidFill>
                    <a:srgbClr val="000000"/>
                  </a:solidFill>
                  <a:latin typeface="Bierstadt"/>
                </a:rPr>
                <a:t>fixed pay components:</a:t>
              </a:r>
              <a:endParaRPr lang="en-US" sz="4287" kern="1200">
                <a:solidFill>
                  <a:srgbClr val="000000"/>
                </a:solidFill>
                <a:latin typeface="Bierstadt"/>
              </a:endParaRPr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2FC96184-BC22-AE39-3685-682E34F53B32}"/>
                </a:ext>
              </a:extLst>
            </p:cNvPr>
            <p:cNvSpPr/>
            <p:nvPr/>
          </p:nvSpPr>
          <p:spPr>
            <a:xfrm>
              <a:off x="4389120" y="1535652"/>
              <a:ext cx="7306056" cy="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+- 0 0 -180"/>
                <a:gd name="f8" fmla="+- 0 0 -360"/>
                <a:gd name="f9" fmla="abs f3"/>
                <a:gd name="f10" fmla="abs f4"/>
                <a:gd name="f11" fmla="abs f5"/>
                <a:gd name="f12" fmla="val f6"/>
                <a:gd name="f13" fmla="*/ f7 f0 1"/>
                <a:gd name="f14" fmla="*/ f8 f0 1"/>
                <a:gd name="f15" fmla="?: f9 f3 1"/>
                <a:gd name="f16" fmla="?: f10 f4 1"/>
                <a:gd name="f17" fmla="?: f11 f5 1"/>
                <a:gd name="f18" fmla="*/ f13 1 f2"/>
                <a:gd name="f19" fmla="*/ f14 1 f2"/>
                <a:gd name="f20" fmla="*/ f15 1 21600"/>
                <a:gd name="f21" fmla="*/ f16 1 21600"/>
                <a:gd name="f22" fmla="*/ 21600 f15 1"/>
                <a:gd name="f23" fmla="*/ 21600 f16 1"/>
                <a:gd name="f24" fmla="+- f18 0 f1"/>
                <a:gd name="f25" fmla="+- f19 0 f1"/>
                <a:gd name="f26" fmla="min f21 f20"/>
                <a:gd name="f27" fmla="*/ f22 1 f17"/>
                <a:gd name="f28" fmla="*/ f23 1 f17"/>
                <a:gd name="f29" fmla="val f27"/>
                <a:gd name="f30" fmla="val f28"/>
                <a:gd name="f31" fmla="*/ f6 f26 1"/>
                <a:gd name="f32" fmla="*/ f27 f26 1"/>
                <a:gd name="f33" fmla="*/ f28 f26 1"/>
                <a:gd name="f34" fmla="*/ f12 f26 1"/>
                <a:gd name="f35" fmla="*/ f29 f26 1"/>
                <a:gd name="f36" fmla="*/ f30 f2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34" y="f34"/>
                </a:cxn>
                <a:cxn ang="f25">
                  <a:pos x="f35" y="f36"/>
                </a:cxn>
              </a:cxnLst>
              <a:rect l="f31" t="f31" r="f32" b="f33"/>
              <a:pathLst>
                <a:path>
                  <a:moveTo>
                    <a:pt x="f34" y="f34"/>
                  </a:moveTo>
                  <a:lnTo>
                    <a:pt x="f35" y="f36"/>
                  </a:lnTo>
                </a:path>
              </a:pathLst>
            </a:custGeom>
            <a:noFill/>
            <a:ln w="19046" cap="flat">
              <a:solidFill>
                <a:srgbClr val="EBA000"/>
              </a:solidFill>
              <a:prstDash val="solid"/>
              <a:miter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2CC83DAC-16F0-0EEC-2FF0-A0E0B5537864}"/>
                </a:ext>
              </a:extLst>
            </p:cNvPr>
            <p:cNvSpPr/>
            <p:nvPr/>
          </p:nvSpPr>
          <p:spPr>
            <a:xfrm>
              <a:off x="4389120" y="1535652"/>
              <a:ext cx="7306056" cy="55663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7306056"/>
                <a:gd name="f7" fmla="val 556632"/>
                <a:gd name="f8" fmla="+- 0 0 -90"/>
                <a:gd name="f9" fmla="*/ f3 1 7306056"/>
                <a:gd name="f10" fmla="*/ f4 1 556632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7306056"/>
                <a:gd name="f19" fmla="*/ f15 1 556632"/>
                <a:gd name="f20" fmla="*/ 0 f16 1"/>
                <a:gd name="f21" fmla="*/ 0 f15 1"/>
                <a:gd name="f22" fmla="*/ 7306056 f16 1"/>
                <a:gd name="f23" fmla="*/ 556632 f15 1"/>
                <a:gd name="f24" fmla="+- f17 0 f1"/>
                <a:gd name="f25" fmla="*/ f20 1 7306056"/>
                <a:gd name="f26" fmla="*/ f21 1 556632"/>
                <a:gd name="f27" fmla="*/ f22 1 7306056"/>
                <a:gd name="f28" fmla="*/ f23 1 556632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7306056" h="556632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163339" tIns="163339" rIns="163339" bIns="163339" anchor="t" anchorCtr="0" compatLnSpc="1">
              <a:noAutofit/>
            </a:bodyPr>
            <a:lstStyle/>
            <a:p>
              <a:pPr algn="l" defTabSz="1905751" rtl="0">
                <a:lnSpc>
                  <a:spcPct val="90000"/>
                </a:lnSpc>
                <a:spcAft>
                  <a:spcPts val="1814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4287" kern="1200" dirty="0">
                  <a:solidFill>
                    <a:srgbClr val="000000"/>
                  </a:solidFill>
                  <a:latin typeface="Bierstadt"/>
                </a:rPr>
                <a:t>basic salary</a:t>
              </a:r>
              <a:endParaRPr lang="en-US" sz="4287" kern="1200" dirty="0">
                <a:solidFill>
                  <a:srgbClr val="000000"/>
                </a:solidFill>
                <a:latin typeface="Bierstadt"/>
              </a:endParaRPr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D2DAA272-3B55-B4BC-40CE-FC5CD7D9855F}"/>
                </a:ext>
              </a:extLst>
            </p:cNvPr>
            <p:cNvSpPr/>
            <p:nvPr/>
          </p:nvSpPr>
          <p:spPr>
            <a:xfrm>
              <a:off x="4389120" y="2092284"/>
              <a:ext cx="7306056" cy="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+- 0 0 -180"/>
                <a:gd name="f8" fmla="+- 0 0 -360"/>
                <a:gd name="f9" fmla="abs f3"/>
                <a:gd name="f10" fmla="abs f4"/>
                <a:gd name="f11" fmla="abs f5"/>
                <a:gd name="f12" fmla="val f6"/>
                <a:gd name="f13" fmla="*/ f7 f0 1"/>
                <a:gd name="f14" fmla="*/ f8 f0 1"/>
                <a:gd name="f15" fmla="?: f9 f3 1"/>
                <a:gd name="f16" fmla="?: f10 f4 1"/>
                <a:gd name="f17" fmla="?: f11 f5 1"/>
                <a:gd name="f18" fmla="*/ f13 1 f2"/>
                <a:gd name="f19" fmla="*/ f14 1 f2"/>
                <a:gd name="f20" fmla="*/ f15 1 21600"/>
                <a:gd name="f21" fmla="*/ f16 1 21600"/>
                <a:gd name="f22" fmla="*/ 21600 f15 1"/>
                <a:gd name="f23" fmla="*/ 21600 f16 1"/>
                <a:gd name="f24" fmla="+- f18 0 f1"/>
                <a:gd name="f25" fmla="+- f19 0 f1"/>
                <a:gd name="f26" fmla="min f21 f20"/>
                <a:gd name="f27" fmla="*/ f22 1 f17"/>
                <a:gd name="f28" fmla="*/ f23 1 f17"/>
                <a:gd name="f29" fmla="val f27"/>
                <a:gd name="f30" fmla="val f28"/>
                <a:gd name="f31" fmla="*/ f6 f26 1"/>
                <a:gd name="f32" fmla="*/ f27 f26 1"/>
                <a:gd name="f33" fmla="*/ f28 f26 1"/>
                <a:gd name="f34" fmla="*/ f12 f26 1"/>
                <a:gd name="f35" fmla="*/ f29 f26 1"/>
                <a:gd name="f36" fmla="*/ f30 f2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34" y="f34"/>
                </a:cxn>
                <a:cxn ang="f25">
                  <a:pos x="f35" y="f36"/>
                </a:cxn>
              </a:cxnLst>
              <a:rect l="f31" t="f31" r="f32" b="f33"/>
              <a:pathLst>
                <a:path>
                  <a:moveTo>
                    <a:pt x="f34" y="f34"/>
                  </a:moveTo>
                  <a:lnTo>
                    <a:pt x="f35" y="f36"/>
                  </a:lnTo>
                </a:path>
              </a:pathLst>
            </a:custGeom>
            <a:noFill/>
            <a:ln w="19046" cap="flat">
              <a:solidFill>
                <a:srgbClr val="EBA000"/>
              </a:solidFill>
              <a:prstDash val="solid"/>
              <a:miter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EDE664E6-96F5-99EA-5A7C-F656E36AC811}"/>
                </a:ext>
              </a:extLst>
            </p:cNvPr>
            <p:cNvSpPr/>
            <p:nvPr/>
          </p:nvSpPr>
          <p:spPr>
            <a:xfrm>
              <a:off x="4389120" y="2092284"/>
              <a:ext cx="7306056" cy="55663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7306056"/>
                <a:gd name="f7" fmla="val 556632"/>
                <a:gd name="f8" fmla="+- 0 0 -90"/>
                <a:gd name="f9" fmla="*/ f3 1 7306056"/>
                <a:gd name="f10" fmla="*/ f4 1 556632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7306056"/>
                <a:gd name="f19" fmla="*/ f15 1 556632"/>
                <a:gd name="f20" fmla="*/ 0 f16 1"/>
                <a:gd name="f21" fmla="*/ 0 f15 1"/>
                <a:gd name="f22" fmla="*/ 7306056 f16 1"/>
                <a:gd name="f23" fmla="*/ 556632 f15 1"/>
                <a:gd name="f24" fmla="+- f17 0 f1"/>
                <a:gd name="f25" fmla="*/ f20 1 7306056"/>
                <a:gd name="f26" fmla="*/ f21 1 556632"/>
                <a:gd name="f27" fmla="*/ f22 1 7306056"/>
                <a:gd name="f28" fmla="*/ f23 1 556632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7306056" h="556632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163339" tIns="163339" rIns="163339" bIns="163339" anchor="t" anchorCtr="0" compatLnSpc="1">
              <a:noAutofit/>
            </a:bodyPr>
            <a:lstStyle/>
            <a:p>
              <a:pPr algn="l" defTabSz="1905751" rtl="0">
                <a:lnSpc>
                  <a:spcPct val="90000"/>
                </a:lnSpc>
                <a:spcAft>
                  <a:spcPts val="1814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4287" kern="1200" dirty="0">
                  <a:solidFill>
                    <a:srgbClr val="000000"/>
                  </a:solidFill>
                  <a:latin typeface="Bierstadt"/>
                </a:rPr>
                <a:t>House rent allowance</a:t>
              </a:r>
              <a:endParaRPr lang="en-US" sz="4287" kern="1200" dirty="0">
                <a:solidFill>
                  <a:srgbClr val="000000"/>
                </a:solidFill>
                <a:latin typeface="Bierstadt"/>
              </a:endParaRPr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62D8FAFF-7866-9A32-B63A-BB55DBB574EA}"/>
                </a:ext>
              </a:extLst>
            </p:cNvPr>
            <p:cNvSpPr/>
            <p:nvPr/>
          </p:nvSpPr>
          <p:spPr>
            <a:xfrm>
              <a:off x="4389120" y="2648916"/>
              <a:ext cx="7306056" cy="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+- 0 0 -180"/>
                <a:gd name="f8" fmla="+- 0 0 -360"/>
                <a:gd name="f9" fmla="abs f3"/>
                <a:gd name="f10" fmla="abs f4"/>
                <a:gd name="f11" fmla="abs f5"/>
                <a:gd name="f12" fmla="val f6"/>
                <a:gd name="f13" fmla="*/ f7 f0 1"/>
                <a:gd name="f14" fmla="*/ f8 f0 1"/>
                <a:gd name="f15" fmla="?: f9 f3 1"/>
                <a:gd name="f16" fmla="?: f10 f4 1"/>
                <a:gd name="f17" fmla="?: f11 f5 1"/>
                <a:gd name="f18" fmla="*/ f13 1 f2"/>
                <a:gd name="f19" fmla="*/ f14 1 f2"/>
                <a:gd name="f20" fmla="*/ f15 1 21600"/>
                <a:gd name="f21" fmla="*/ f16 1 21600"/>
                <a:gd name="f22" fmla="*/ 21600 f15 1"/>
                <a:gd name="f23" fmla="*/ 21600 f16 1"/>
                <a:gd name="f24" fmla="+- f18 0 f1"/>
                <a:gd name="f25" fmla="+- f19 0 f1"/>
                <a:gd name="f26" fmla="min f21 f20"/>
                <a:gd name="f27" fmla="*/ f22 1 f17"/>
                <a:gd name="f28" fmla="*/ f23 1 f17"/>
                <a:gd name="f29" fmla="val f27"/>
                <a:gd name="f30" fmla="val f28"/>
                <a:gd name="f31" fmla="*/ f6 f26 1"/>
                <a:gd name="f32" fmla="*/ f27 f26 1"/>
                <a:gd name="f33" fmla="*/ f28 f26 1"/>
                <a:gd name="f34" fmla="*/ f12 f26 1"/>
                <a:gd name="f35" fmla="*/ f29 f26 1"/>
                <a:gd name="f36" fmla="*/ f30 f2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34" y="f34"/>
                </a:cxn>
                <a:cxn ang="f25">
                  <a:pos x="f35" y="f36"/>
                </a:cxn>
              </a:cxnLst>
              <a:rect l="f31" t="f31" r="f32" b="f33"/>
              <a:pathLst>
                <a:path>
                  <a:moveTo>
                    <a:pt x="f34" y="f34"/>
                  </a:moveTo>
                  <a:lnTo>
                    <a:pt x="f35" y="f36"/>
                  </a:lnTo>
                </a:path>
              </a:pathLst>
            </a:custGeom>
            <a:noFill/>
            <a:ln w="19046" cap="flat">
              <a:solidFill>
                <a:srgbClr val="EBA000"/>
              </a:solidFill>
              <a:prstDash val="solid"/>
              <a:miter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6B2613FA-4854-C398-6BEB-D6DEA71ABF0B}"/>
                </a:ext>
              </a:extLst>
            </p:cNvPr>
            <p:cNvSpPr/>
            <p:nvPr/>
          </p:nvSpPr>
          <p:spPr>
            <a:xfrm>
              <a:off x="4389120" y="2648916"/>
              <a:ext cx="7306056" cy="55663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7306056"/>
                <a:gd name="f7" fmla="val 556632"/>
                <a:gd name="f8" fmla="+- 0 0 -90"/>
                <a:gd name="f9" fmla="*/ f3 1 7306056"/>
                <a:gd name="f10" fmla="*/ f4 1 556632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7306056"/>
                <a:gd name="f19" fmla="*/ f15 1 556632"/>
                <a:gd name="f20" fmla="*/ 0 f16 1"/>
                <a:gd name="f21" fmla="*/ 0 f15 1"/>
                <a:gd name="f22" fmla="*/ 7306056 f16 1"/>
                <a:gd name="f23" fmla="*/ 556632 f15 1"/>
                <a:gd name="f24" fmla="+- f17 0 f1"/>
                <a:gd name="f25" fmla="*/ f20 1 7306056"/>
                <a:gd name="f26" fmla="*/ f21 1 556632"/>
                <a:gd name="f27" fmla="*/ f22 1 7306056"/>
                <a:gd name="f28" fmla="*/ f23 1 556632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7306056" h="556632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163339" tIns="163339" rIns="163339" bIns="163339" anchor="t" anchorCtr="0" compatLnSpc="1">
              <a:noAutofit/>
            </a:bodyPr>
            <a:lstStyle/>
            <a:p>
              <a:pPr algn="l" defTabSz="1905751" rtl="0">
                <a:lnSpc>
                  <a:spcPct val="90000"/>
                </a:lnSpc>
                <a:spcAft>
                  <a:spcPts val="1814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4287" kern="1200" dirty="0">
                  <a:solidFill>
                    <a:srgbClr val="000000"/>
                  </a:solidFill>
                  <a:latin typeface="Bierstadt"/>
                </a:rPr>
                <a:t>Medical allowance</a:t>
              </a:r>
              <a:endParaRPr lang="en-US" sz="4287" kern="1200" dirty="0">
                <a:solidFill>
                  <a:srgbClr val="000000"/>
                </a:solidFill>
                <a:latin typeface="Bierstadt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33D589C0-40F2-94BF-DF7B-DFB78396106C}"/>
                </a:ext>
              </a:extLst>
            </p:cNvPr>
            <p:cNvSpPr/>
            <p:nvPr/>
          </p:nvSpPr>
          <p:spPr>
            <a:xfrm>
              <a:off x="4389120" y="3205548"/>
              <a:ext cx="7306056" cy="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+- 0 0 -180"/>
                <a:gd name="f8" fmla="+- 0 0 -360"/>
                <a:gd name="f9" fmla="abs f3"/>
                <a:gd name="f10" fmla="abs f4"/>
                <a:gd name="f11" fmla="abs f5"/>
                <a:gd name="f12" fmla="val f6"/>
                <a:gd name="f13" fmla="*/ f7 f0 1"/>
                <a:gd name="f14" fmla="*/ f8 f0 1"/>
                <a:gd name="f15" fmla="?: f9 f3 1"/>
                <a:gd name="f16" fmla="?: f10 f4 1"/>
                <a:gd name="f17" fmla="?: f11 f5 1"/>
                <a:gd name="f18" fmla="*/ f13 1 f2"/>
                <a:gd name="f19" fmla="*/ f14 1 f2"/>
                <a:gd name="f20" fmla="*/ f15 1 21600"/>
                <a:gd name="f21" fmla="*/ f16 1 21600"/>
                <a:gd name="f22" fmla="*/ 21600 f15 1"/>
                <a:gd name="f23" fmla="*/ 21600 f16 1"/>
                <a:gd name="f24" fmla="+- f18 0 f1"/>
                <a:gd name="f25" fmla="+- f19 0 f1"/>
                <a:gd name="f26" fmla="min f21 f20"/>
                <a:gd name="f27" fmla="*/ f22 1 f17"/>
                <a:gd name="f28" fmla="*/ f23 1 f17"/>
                <a:gd name="f29" fmla="val f27"/>
                <a:gd name="f30" fmla="val f28"/>
                <a:gd name="f31" fmla="*/ f6 f26 1"/>
                <a:gd name="f32" fmla="*/ f27 f26 1"/>
                <a:gd name="f33" fmla="*/ f28 f26 1"/>
                <a:gd name="f34" fmla="*/ f12 f26 1"/>
                <a:gd name="f35" fmla="*/ f29 f26 1"/>
                <a:gd name="f36" fmla="*/ f30 f2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34" y="f34"/>
                </a:cxn>
                <a:cxn ang="f25">
                  <a:pos x="f35" y="f36"/>
                </a:cxn>
              </a:cxnLst>
              <a:rect l="f31" t="f31" r="f32" b="f33"/>
              <a:pathLst>
                <a:path>
                  <a:moveTo>
                    <a:pt x="f34" y="f34"/>
                  </a:moveTo>
                  <a:lnTo>
                    <a:pt x="f35" y="f36"/>
                  </a:lnTo>
                </a:path>
              </a:pathLst>
            </a:custGeom>
            <a:noFill/>
            <a:ln w="19046" cap="flat">
              <a:solidFill>
                <a:srgbClr val="EBA000"/>
              </a:solidFill>
              <a:prstDash val="solid"/>
              <a:miter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5B1FFE89-9D46-F4A9-5F61-4BA4656AF9ED}"/>
                </a:ext>
              </a:extLst>
            </p:cNvPr>
            <p:cNvSpPr/>
            <p:nvPr/>
          </p:nvSpPr>
          <p:spPr>
            <a:xfrm>
              <a:off x="4389120" y="3205548"/>
              <a:ext cx="7306056" cy="55663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7306056"/>
                <a:gd name="f7" fmla="val 556632"/>
                <a:gd name="f8" fmla="+- 0 0 -90"/>
                <a:gd name="f9" fmla="*/ f3 1 7306056"/>
                <a:gd name="f10" fmla="*/ f4 1 556632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7306056"/>
                <a:gd name="f19" fmla="*/ f15 1 556632"/>
                <a:gd name="f20" fmla="*/ 0 f16 1"/>
                <a:gd name="f21" fmla="*/ 0 f15 1"/>
                <a:gd name="f22" fmla="*/ 7306056 f16 1"/>
                <a:gd name="f23" fmla="*/ 556632 f15 1"/>
                <a:gd name="f24" fmla="+- f17 0 f1"/>
                <a:gd name="f25" fmla="*/ f20 1 7306056"/>
                <a:gd name="f26" fmla="*/ f21 1 556632"/>
                <a:gd name="f27" fmla="*/ f22 1 7306056"/>
                <a:gd name="f28" fmla="*/ f23 1 556632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7306056" h="556632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163339" tIns="163339" rIns="163339" bIns="163339" anchor="t" anchorCtr="0" compatLnSpc="1">
              <a:noAutofit/>
            </a:bodyPr>
            <a:lstStyle/>
            <a:p>
              <a:pPr algn="l" defTabSz="1905751" rtl="0">
                <a:lnSpc>
                  <a:spcPct val="90000"/>
                </a:lnSpc>
                <a:spcAft>
                  <a:spcPts val="1814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4287" kern="1200" dirty="0">
                  <a:solidFill>
                    <a:srgbClr val="000000"/>
                  </a:solidFill>
                  <a:latin typeface="Bierstadt"/>
                </a:rPr>
                <a:t>Provident fund and insurance</a:t>
              </a:r>
              <a:endParaRPr lang="en-US" sz="4287" kern="1200" dirty="0">
                <a:solidFill>
                  <a:srgbClr val="000000"/>
                </a:solidFill>
                <a:latin typeface="Bierstadt"/>
              </a:endParaRPr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B80E4D87-B59B-F821-8AED-3516E0108F2B}"/>
                </a:ext>
              </a:extLst>
            </p:cNvPr>
            <p:cNvSpPr/>
            <p:nvPr/>
          </p:nvSpPr>
          <p:spPr>
            <a:xfrm>
              <a:off x="4389120" y="3762179"/>
              <a:ext cx="7306056" cy="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+- 0 0 -180"/>
                <a:gd name="f8" fmla="+- 0 0 -360"/>
                <a:gd name="f9" fmla="abs f3"/>
                <a:gd name="f10" fmla="abs f4"/>
                <a:gd name="f11" fmla="abs f5"/>
                <a:gd name="f12" fmla="val f6"/>
                <a:gd name="f13" fmla="*/ f7 f0 1"/>
                <a:gd name="f14" fmla="*/ f8 f0 1"/>
                <a:gd name="f15" fmla="?: f9 f3 1"/>
                <a:gd name="f16" fmla="?: f10 f4 1"/>
                <a:gd name="f17" fmla="?: f11 f5 1"/>
                <a:gd name="f18" fmla="*/ f13 1 f2"/>
                <a:gd name="f19" fmla="*/ f14 1 f2"/>
                <a:gd name="f20" fmla="*/ f15 1 21600"/>
                <a:gd name="f21" fmla="*/ f16 1 21600"/>
                <a:gd name="f22" fmla="*/ 21600 f15 1"/>
                <a:gd name="f23" fmla="*/ 21600 f16 1"/>
                <a:gd name="f24" fmla="+- f18 0 f1"/>
                <a:gd name="f25" fmla="+- f19 0 f1"/>
                <a:gd name="f26" fmla="min f21 f20"/>
                <a:gd name="f27" fmla="*/ f22 1 f17"/>
                <a:gd name="f28" fmla="*/ f23 1 f17"/>
                <a:gd name="f29" fmla="val f27"/>
                <a:gd name="f30" fmla="val f28"/>
                <a:gd name="f31" fmla="*/ f6 f26 1"/>
                <a:gd name="f32" fmla="*/ f27 f26 1"/>
                <a:gd name="f33" fmla="*/ f28 f26 1"/>
                <a:gd name="f34" fmla="*/ f12 f26 1"/>
                <a:gd name="f35" fmla="*/ f29 f26 1"/>
                <a:gd name="f36" fmla="*/ f30 f2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34" y="f34"/>
                </a:cxn>
                <a:cxn ang="f25">
                  <a:pos x="f35" y="f36"/>
                </a:cxn>
              </a:cxnLst>
              <a:rect l="f31" t="f31" r="f32" b="f33"/>
              <a:pathLst>
                <a:path>
                  <a:moveTo>
                    <a:pt x="f34" y="f34"/>
                  </a:moveTo>
                  <a:lnTo>
                    <a:pt x="f35" y="f36"/>
                  </a:lnTo>
                </a:path>
              </a:pathLst>
            </a:custGeom>
            <a:noFill/>
            <a:ln w="19046" cap="flat">
              <a:solidFill>
                <a:srgbClr val="EBA000"/>
              </a:solidFill>
              <a:prstDash val="solid"/>
              <a:miter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30467100-9287-75C6-80EE-66180019F7F4}"/>
                </a:ext>
              </a:extLst>
            </p:cNvPr>
            <p:cNvSpPr/>
            <p:nvPr/>
          </p:nvSpPr>
          <p:spPr>
            <a:xfrm>
              <a:off x="4389120" y="3762179"/>
              <a:ext cx="7306056" cy="55663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7306056"/>
                <a:gd name="f7" fmla="val 556632"/>
                <a:gd name="f8" fmla="+- 0 0 -90"/>
                <a:gd name="f9" fmla="*/ f3 1 7306056"/>
                <a:gd name="f10" fmla="*/ f4 1 556632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7306056"/>
                <a:gd name="f19" fmla="*/ f15 1 556632"/>
                <a:gd name="f20" fmla="*/ 0 f16 1"/>
                <a:gd name="f21" fmla="*/ 0 f15 1"/>
                <a:gd name="f22" fmla="*/ 7306056 f16 1"/>
                <a:gd name="f23" fmla="*/ 556632 f15 1"/>
                <a:gd name="f24" fmla="+- f17 0 f1"/>
                <a:gd name="f25" fmla="*/ f20 1 7306056"/>
                <a:gd name="f26" fmla="*/ f21 1 556632"/>
                <a:gd name="f27" fmla="*/ f22 1 7306056"/>
                <a:gd name="f28" fmla="*/ f23 1 556632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7306056" h="556632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163339" tIns="163339" rIns="163339" bIns="163339" anchor="t" anchorCtr="0" compatLnSpc="1">
              <a:noAutofit/>
            </a:bodyPr>
            <a:lstStyle/>
            <a:p>
              <a:pPr algn="l" defTabSz="1905751" rtl="0">
                <a:lnSpc>
                  <a:spcPct val="90000"/>
                </a:lnSpc>
                <a:spcAft>
                  <a:spcPts val="1814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4287" kern="1200">
                  <a:solidFill>
                    <a:srgbClr val="000000"/>
                  </a:solidFill>
                  <a:latin typeface="Bierstadt"/>
                </a:rPr>
                <a:t>Variable pay components:</a:t>
              </a:r>
              <a:endParaRPr lang="en-US" sz="4287" kern="1200">
                <a:solidFill>
                  <a:srgbClr val="000000"/>
                </a:solidFill>
                <a:latin typeface="Bierstadt"/>
              </a:endParaRPr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B80A2102-1EED-4B82-9031-DB555DDE7E0F}"/>
                </a:ext>
              </a:extLst>
            </p:cNvPr>
            <p:cNvSpPr/>
            <p:nvPr/>
          </p:nvSpPr>
          <p:spPr>
            <a:xfrm>
              <a:off x="4389120" y="4318811"/>
              <a:ext cx="7306056" cy="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+- 0 0 -180"/>
                <a:gd name="f8" fmla="+- 0 0 -360"/>
                <a:gd name="f9" fmla="abs f3"/>
                <a:gd name="f10" fmla="abs f4"/>
                <a:gd name="f11" fmla="abs f5"/>
                <a:gd name="f12" fmla="val f6"/>
                <a:gd name="f13" fmla="*/ f7 f0 1"/>
                <a:gd name="f14" fmla="*/ f8 f0 1"/>
                <a:gd name="f15" fmla="?: f9 f3 1"/>
                <a:gd name="f16" fmla="?: f10 f4 1"/>
                <a:gd name="f17" fmla="?: f11 f5 1"/>
                <a:gd name="f18" fmla="*/ f13 1 f2"/>
                <a:gd name="f19" fmla="*/ f14 1 f2"/>
                <a:gd name="f20" fmla="*/ f15 1 21600"/>
                <a:gd name="f21" fmla="*/ f16 1 21600"/>
                <a:gd name="f22" fmla="*/ 21600 f15 1"/>
                <a:gd name="f23" fmla="*/ 21600 f16 1"/>
                <a:gd name="f24" fmla="+- f18 0 f1"/>
                <a:gd name="f25" fmla="+- f19 0 f1"/>
                <a:gd name="f26" fmla="min f21 f20"/>
                <a:gd name="f27" fmla="*/ f22 1 f17"/>
                <a:gd name="f28" fmla="*/ f23 1 f17"/>
                <a:gd name="f29" fmla="val f27"/>
                <a:gd name="f30" fmla="val f28"/>
                <a:gd name="f31" fmla="*/ f6 f26 1"/>
                <a:gd name="f32" fmla="*/ f27 f26 1"/>
                <a:gd name="f33" fmla="*/ f28 f26 1"/>
                <a:gd name="f34" fmla="*/ f12 f26 1"/>
                <a:gd name="f35" fmla="*/ f29 f26 1"/>
                <a:gd name="f36" fmla="*/ f30 f2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34" y="f34"/>
                </a:cxn>
                <a:cxn ang="f25">
                  <a:pos x="f35" y="f36"/>
                </a:cxn>
              </a:cxnLst>
              <a:rect l="f31" t="f31" r="f32" b="f33"/>
              <a:pathLst>
                <a:path>
                  <a:moveTo>
                    <a:pt x="f34" y="f34"/>
                  </a:moveTo>
                  <a:lnTo>
                    <a:pt x="f35" y="f36"/>
                  </a:lnTo>
                </a:path>
              </a:pathLst>
            </a:custGeom>
            <a:noFill/>
            <a:ln w="19046" cap="flat">
              <a:solidFill>
                <a:srgbClr val="EBA000"/>
              </a:solidFill>
              <a:prstDash val="solid"/>
              <a:miter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0A5C9544-6C93-94F0-D067-2DD1D3BC3496}"/>
                </a:ext>
              </a:extLst>
            </p:cNvPr>
            <p:cNvSpPr/>
            <p:nvPr/>
          </p:nvSpPr>
          <p:spPr>
            <a:xfrm>
              <a:off x="4389120" y="4318811"/>
              <a:ext cx="7306056" cy="55663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7306056"/>
                <a:gd name="f7" fmla="val 556632"/>
                <a:gd name="f8" fmla="+- 0 0 -90"/>
                <a:gd name="f9" fmla="*/ f3 1 7306056"/>
                <a:gd name="f10" fmla="*/ f4 1 556632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7306056"/>
                <a:gd name="f19" fmla="*/ f15 1 556632"/>
                <a:gd name="f20" fmla="*/ 0 f16 1"/>
                <a:gd name="f21" fmla="*/ 0 f15 1"/>
                <a:gd name="f22" fmla="*/ 7306056 f16 1"/>
                <a:gd name="f23" fmla="*/ 556632 f15 1"/>
                <a:gd name="f24" fmla="+- f17 0 f1"/>
                <a:gd name="f25" fmla="*/ f20 1 7306056"/>
                <a:gd name="f26" fmla="*/ f21 1 556632"/>
                <a:gd name="f27" fmla="*/ f22 1 7306056"/>
                <a:gd name="f28" fmla="*/ f23 1 556632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7306056" h="556632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163339" tIns="163339" rIns="163339" bIns="163339" anchor="t" anchorCtr="0" compatLnSpc="1">
              <a:noAutofit/>
            </a:bodyPr>
            <a:lstStyle/>
            <a:p>
              <a:pPr algn="l" defTabSz="1905751" rtl="0">
                <a:lnSpc>
                  <a:spcPct val="90000"/>
                </a:lnSpc>
                <a:spcAft>
                  <a:spcPts val="1814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4287" kern="1200" dirty="0">
                  <a:solidFill>
                    <a:srgbClr val="000000"/>
                  </a:solidFill>
                  <a:latin typeface="Bierstadt"/>
                </a:rPr>
                <a:t>performance-based variable pays</a:t>
              </a:r>
              <a:endParaRPr lang="en-US" sz="4287" kern="1200" dirty="0">
                <a:solidFill>
                  <a:srgbClr val="000000"/>
                </a:solidFill>
                <a:latin typeface="Bierstadt"/>
              </a:endParaRPr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B747914-2216-092D-0CC3-F8AFE8DA6321}"/>
                </a:ext>
              </a:extLst>
            </p:cNvPr>
            <p:cNvSpPr/>
            <p:nvPr/>
          </p:nvSpPr>
          <p:spPr>
            <a:xfrm>
              <a:off x="4389120" y="4875443"/>
              <a:ext cx="7306056" cy="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+- 0 0 -180"/>
                <a:gd name="f8" fmla="+- 0 0 -360"/>
                <a:gd name="f9" fmla="abs f3"/>
                <a:gd name="f10" fmla="abs f4"/>
                <a:gd name="f11" fmla="abs f5"/>
                <a:gd name="f12" fmla="val f6"/>
                <a:gd name="f13" fmla="*/ f7 f0 1"/>
                <a:gd name="f14" fmla="*/ f8 f0 1"/>
                <a:gd name="f15" fmla="?: f9 f3 1"/>
                <a:gd name="f16" fmla="?: f10 f4 1"/>
                <a:gd name="f17" fmla="?: f11 f5 1"/>
                <a:gd name="f18" fmla="*/ f13 1 f2"/>
                <a:gd name="f19" fmla="*/ f14 1 f2"/>
                <a:gd name="f20" fmla="*/ f15 1 21600"/>
                <a:gd name="f21" fmla="*/ f16 1 21600"/>
                <a:gd name="f22" fmla="*/ 21600 f15 1"/>
                <a:gd name="f23" fmla="*/ 21600 f16 1"/>
                <a:gd name="f24" fmla="+- f18 0 f1"/>
                <a:gd name="f25" fmla="+- f19 0 f1"/>
                <a:gd name="f26" fmla="min f21 f20"/>
                <a:gd name="f27" fmla="*/ f22 1 f17"/>
                <a:gd name="f28" fmla="*/ f23 1 f17"/>
                <a:gd name="f29" fmla="val f27"/>
                <a:gd name="f30" fmla="val f28"/>
                <a:gd name="f31" fmla="*/ f6 f26 1"/>
                <a:gd name="f32" fmla="*/ f27 f26 1"/>
                <a:gd name="f33" fmla="*/ f28 f26 1"/>
                <a:gd name="f34" fmla="*/ f12 f26 1"/>
                <a:gd name="f35" fmla="*/ f29 f26 1"/>
                <a:gd name="f36" fmla="*/ f30 f2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34" y="f34"/>
                </a:cxn>
                <a:cxn ang="f25">
                  <a:pos x="f35" y="f36"/>
                </a:cxn>
              </a:cxnLst>
              <a:rect l="f31" t="f31" r="f32" b="f33"/>
              <a:pathLst>
                <a:path>
                  <a:moveTo>
                    <a:pt x="f34" y="f34"/>
                  </a:moveTo>
                  <a:lnTo>
                    <a:pt x="f35" y="f36"/>
                  </a:lnTo>
                </a:path>
              </a:pathLst>
            </a:custGeom>
            <a:noFill/>
            <a:ln w="19046" cap="flat">
              <a:solidFill>
                <a:srgbClr val="EBA000"/>
              </a:solidFill>
              <a:prstDash val="solid"/>
              <a:miter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FAD1D2F0-5D56-F916-F0F0-33F4CAADCADA}"/>
                </a:ext>
              </a:extLst>
            </p:cNvPr>
            <p:cNvSpPr/>
            <p:nvPr/>
          </p:nvSpPr>
          <p:spPr>
            <a:xfrm>
              <a:off x="4389120" y="4875443"/>
              <a:ext cx="7306056" cy="55663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7306056"/>
                <a:gd name="f7" fmla="val 556632"/>
                <a:gd name="f8" fmla="+- 0 0 -90"/>
                <a:gd name="f9" fmla="*/ f3 1 7306056"/>
                <a:gd name="f10" fmla="*/ f4 1 556632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7306056"/>
                <a:gd name="f19" fmla="*/ f15 1 556632"/>
                <a:gd name="f20" fmla="*/ 0 f16 1"/>
                <a:gd name="f21" fmla="*/ 0 f15 1"/>
                <a:gd name="f22" fmla="*/ 7306056 f16 1"/>
                <a:gd name="f23" fmla="*/ 556632 f15 1"/>
                <a:gd name="f24" fmla="+- f17 0 f1"/>
                <a:gd name="f25" fmla="*/ f20 1 7306056"/>
                <a:gd name="f26" fmla="*/ f21 1 556632"/>
                <a:gd name="f27" fmla="*/ f22 1 7306056"/>
                <a:gd name="f28" fmla="*/ f23 1 556632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7306056" h="556632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163339" tIns="163339" rIns="163339" bIns="163339" anchor="t" anchorCtr="0" compatLnSpc="1">
              <a:noAutofit/>
            </a:bodyPr>
            <a:lstStyle/>
            <a:p>
              <a:pPr algn="l" defTabSz="1905751" rtl="0">
                <a:lnSpc>
                  <a:spcPct val="90000"/>
                </a:lnSpc>
                <a:spcAft>
                  <a:spcPts val="1814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4287" kern="1200" dirty="0">
                  <a:solidFill>
                    <a:srgbClr val="000000"/>
                  </a:solidFill>
                  <a:latin typeface="Bierstadt"/>
                </a:rPr>
                <a:t>project-based incentives</a:t>
              </a:r>
              <a:endParaRPr lang="en-US" sz="4287" kern="1200" dirty="0">
                <a:solidFill>
                  <a:srgbClr val="000000"/>
                </a:solidFill>
                <a:latin typeface="Bierstadt"/>
              </a:endParaRPr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465F1AC-E2EA-6868-79ED-C8A3E20D763A}"/>
                </a:ext>
              </a:extLst>
            </p:cNvPr>
            <p:cNvSpPr/>
            <p:nvPr/>
          </p:nvSpPr>
          <p:spPr>
            <a:xfrm>
              <a:off x="4389120" y="5432075"/>
              <a:ext cx="7306056" cy="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+- 0 0 -180"/>
                <a:gd name="f8" fmla="+- 0 0 -360"/>
                <a:gd name="f9" fmla="abs f3"/>
                <a:gd name="f10" fmla="abs f4"/>
                <a:gd name="f11" fmla="abs f5"/>
                <a:gd name="f12" fmla="val f6"/>
                <a:gd name="f13" fmla="*/ f7 f0 1"/>
                <a:gd name="f14" fmla="*/ f8 f0 1"/>
                <a:gd name="f15" fmla="?: f9 f3 1"/>
                <a:gd name="f16" fmla="?: f10 f4 1"/>
                <a:gd name="f17" fmla="?: f11 f5 1"/>
                <a:gd name="f18" fmla="*/ f13 1 f2"/>
                <a:gd name="f19" fmla="*/ f14 1 f2"/>
                <a:gd name="f20" fmla="*/ f15 1 21600"/>
                <a:gd name="f21" fmla="*/ f16 1 21600"/>
                <a:gd name="f22" fmla="*/ 21600 f15 1"/>
                <a:gd name="f23" fmla="*/ 21600 f16 1"/>
                <a:gd name="f24" fmla="+- f18 0 f1"/>
                <a:gd name="f25" fmla="+- f19 0 f1"/>
                <a:gd name="f26" fmla="min f21 f20"/>
                <a:gd name="f27" fmla="*/ f22 1 f17"/>
                <a:gd name="f28" fmla="*/ f23 1 f17"/>
                <a:gd name="f29" fmla="val f27"/>
                <a:gd name="f30" fmla="val f28"/>
                <a:gd name="f31" fmla="*/ f6 f26 1"/>
                <a:gd name="f32" fmla="*/ f27 f26 1"/>
                <a:gd name="f33" fmla="*/ f28 f26 1"/>
                <a:gd name="f34" fmla="*/ f12 f26 1"/>
                <a:gd name="f35" fmla="*/ f29 f26 1"/>
                <a:gd name="f36" fmla="*/ f30 f2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34" y="f34"/>
                </a:cxn>
                <a:cxn ang="f25">
                  <a:pos x="f35" y="f36"/>
                </a:cxn>
              </a:cxnLst>
              <a:rect l="f31" t="f31" r="f32" b="f33"/>
              <a:pathLst>
                <a:path>
                  <a:moveTo>
                    <a:pt x="f34" y="f34"/>
                  </a:moveTo>
                  <a:lnTo>
                    <a:pt x="f35" y="f36"/>
                  </a:lnTo>
                </a:path>
              </a:pathLst>
            </a:custGeom>
            <a:noFill/>
            <a:ln w="19046" cap="flat">
              <a:solidFill>
                <a:srgbClr val="EBA000"/>
              </a:solidFill>
              <a:prstDash val="solid"/>
              <a:miter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736C32BC-6E35-6C8B-C4BE-CE46FA797BBE}"/>
                </a:ext>
              </a:extLst>
            </p:cNvPr>
            <p:cNvSpPr/>
            <p:nvPr/>
          </p:nvSpPr>
          <p:spPr>
            <a:xfrm>
              <a:off x="4389120" y="5432075"/>
              <a:ext cx="7306056" cy="55663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7306056"/>
                <a:gd name="f7" fmla="val 556632"/>
                <a:gd name="f8" fmla="+- 0 0 -90"/>
                <a:gd name="f9" fmla="*/ f3 1 7306056"/>
                <a:gd name="f10" fmla="*/ f4 1 556632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7306056"/>
                <a:gd name="f19" fmla="*/ f15 1 556632"/>
                <a:gd name="f20" fmla="*/ 0 f16 1"/>
                <a:gd name="f21" fmla="*/ 0 f15 1"/>
                <a:gd name="f22" fmla="*/ 7306056 f16 1"/>
                <a:gd name="f23" fmla="*/ 556632 f15 1"/>
                <a:gd name="f24" fmla="+- f17 0 f1"/>
                <a:gd name="f25" fmla="*/ f20 1 7306056"/>
                <a:gd name="f26" fmla="*/ f21 1 556632"/>
                <a:gd name="f27" fmla="*/ f22 1 7306056"/>
                <a:gd name="f28" fmla="*/ f23 1 556632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7306056" h="556632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163339" tIns="163339" rIns="163339" bIns="163339" anchor="t" anchorCtr="0" compatLnSpc="1">
              <a:noAutofit/>
            </a:bodyPr>
            <a:lstStyle/>
            <a:p>
              <a:pPr algn="l" defTabSz="1905751" rtl="0">
                <a:lnSpc>
                  <a:spcPct val="90000"/>
                </a:lnSpc>
                <a:spcAft>
                  <a:spcPts val="1814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4287" kern="1200">
                  <a:solidFill>
                    <a:srgbClr val="000000"/>
                  </a:solidFill>
                  <a:latin typeface="Bierstadt"/>
                </a:rPr>
                <a:t>Clean appreciation linked bonuses</a:t>
              </a:r>
              <a:endParaRPr lang="en-US" sz="4287" kern="1200">
                <a:solidFill>
                  <a:srgbClr val="000000"/>
                </a:solidFill>
                <a:latin typeface="Bierstadt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91751837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054">
            <a:extLst>
              <a:ext uri="{FF2B5EF4-FFF2-40B4-BE49-F238E27FC236}">
                <a16:creationId xmlns:a16="http://schemas.microsoft.com/office/drawing/2014/main" id="{A7F42285-3EF1-72C5-5943-68936ECDB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397"/>
            <a:ext cx="20099074" cy="1130854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150781" tIns="75390" rIns="150781" bIns="75390" anchor="ctr" anchorCtr="1" compatLnSpc="1">
            <a:noAutofit/>
          </a:bodyPr>
          <a:lstStyle/>
          <a:p>
            <a:pPr algn="ctr" defTabSz="1507846" rtl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2968" kern="1200">
              <a:solidFill>
                <a:srgbClr val="FFFFFF"/>
              </a:solidFill>
              <a:latin typeface="Bierstadt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49F50248-521B-5B8E-3827-93FBD006A20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59450" y="1613751"/>
            <a:ext cx="10388794" cy="846386"/>
          </a:xfrm>
        </p:spPr>
        <p:txBody>
          <a:bodyPr>
            <a:normAutofit fontScale="90000"/>
          </a:bodyPr>
          <a:lstStyle/>
          <a:p>
            <a:pPr lvl="0"/>
            <a:r>
              <a:rPr lang="en-GB"/>
              <a:t>Salary structure at TCS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6DB7A2B6-8E32-22AF-B6FD-A17367EFFB7D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2379098" y="1794688"/>
            <a:ext cx="6860524" cy="7975597"/>
          </a:xfrm>
        </p:spPr>
        <p:txBody>
          <a:bodyPr>
            <a:normAutofit/>
          </a:bodyPr>
          <a:lstStyle/>
          <a:p>
            <a:pPr lvl="0"/>
            <a:r>
              <a:rPr lang="en-GB" dirty="0"/>
              <a:t>Basic +HRA +Allowances</a:t>
            </a:r>
          </a:p>
          <a:p>
            <a:pPr lvl="0"/>
            <a:r>
              <a:rPr lang="en-GB" dirty="0"/>
              <a:t> Performance-linked incentives</a:t>
            </a:r>
          </a:p>
          <a:p>
            <a:pPr lvl="0"/>
            <a:r>
              <a:rPr lang="en-GB" dirty="0"/>
              <a:t>Benefits perks</a:t>
            </a:r>
          </a:p>
          <a:p>
            <a:pPr lvl="0"/>
            <a:r>
              <a:rPr lang="en-GB" dirty="0"/>
              <a:t>Salary at TCS varies by : </a:t>
            </a:r>
            <a:r>
              <a:rPr lang="en-GB" dirty="0" err="1"/>
              <a:t>role,band</a:t>
            </a:r>
            <a:r>
              <a:rPr lang="en-GB" dirty="0"/>
              <a:t>, experience location </a:t>
            </a:r>
          </a:p>
          <a:p>
            <a:pPr lvl="0"/>
            <a:endParaRPr lang="en-GB" dirty="0"/>
          </a:p>
        </p:txBody>
      </p:sp>
      <p:sp>
        <p:nvSpPr>
          <p:cNvPr id="4" name="Rectangle 2056">
            <a:extLst>
              <a:ext uri="{FF2B5EF4-FFF2-40B4-BE49-F238E27FC236}">
                <a16:creationId xmlns:a16="http://schemas.microsoft.com/office/drawing/2014/main" id="{294E408E-CFC5-D60D-DF46-FBB4CC6155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853946" y="838210"/>
            <a:ext cx="10358638" cy="246148"/>
          </a:xfrm>
          <a:prstGeom prst="rect">
            <a:avLst/>
          </a:prstGeom>
          <a:solidFill>
            <a:srgbClr val="000000"/>
          </a:solidFill>
          <a:ln cap="flat">
            <a:noFill/>
            <a:prstDash val="solid"/>
          </a:ln>
        </p:spPr>
        <p:txBody>
          <a:bodyPr vert="horz" wrap="square" lIns="150781" tIns="75390" rIns="150781" bIns="75390" anchor="ctr" anchorCtr="1" compatLnSpc="1">
            <a:noAutofit/>
          </a:bodyPr>
          <a:lstStyle/>
          <a:p>
            <a:pPr algn="ctr" defTabSz="1507846" rtl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2968" kern="1200">
              <a:solidFill>
                <a:srgbClr val="FFFFFF"/>
              </a:solidFill>
              <a:latin typeface="Bierstadt"/>
            </a:endParaRPr>
          </a:p>
        </p:txBody>
      </p:sp>
      <p:sp>
        <p:nvSpPr>
          <p:cNvPr id="5" name="Rectangle 2058">
            <a:extLst>
              <a:ext uri="{FF2B5EF4-FFF2-40B4-BE49-F238E27FC236}">
                <a16:creationId xmlns:a16="http://schemas.microsoft.com/office/drawing/2014/main" id="{3CDDACB1-D1C0-9908-D6CA-F7E38B9E26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12389638" y="1008984"/>
            <a:ext cx="6860524" cy="75390"/>
          </a:xfrm>
          <a:prstGeom prst="rect">
            <a:avLst/>
          </a:prstGeom>
          <a:solidFill>
            <a:srgbClr val="000000"/>
          </a:solidFill>
          <a:ln cap="flat">
            <a:noFill/>
            <a:prstDash val="solid"/>
          </a:ln>
        </p:spPr>
        <p:txBody>
          <a:bodyPr vert="horz" wrap="square" lIns="150781" tIns="75390" rIns="150781" bIns="75390" anchor="ctr" anchorCtr="1" compatLnSpc="1">
            <a:noAutofit/>
          </a:bodyPr>
          <a:lstStyle/>
          <a:p>
            <a:pPr algn="ctr" defTabSz="1507846" rtl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2968" kern="1200">
              <a:solidFill>
                <a:srgbClr val="FFFFFF"/>
              </a:solidFill>
              <a:latin typeface="Bierstadt"/>
            </a:endParaRPr>
          </a:p>
        </p:txBody>
      </p:sp>
      <p:pic>
        <p:nvPicPr>
          <p:cNvPr id="6" name="Picture 2" descr="Salary Structure: How to Create a Compensation Structure | Insperity">
            <a:extLst>
              <a:ext uri="{FF2B5EF4-FFF2-40B4-BE49-F238E27FC236}">
                <a16:creationId xmlns:a16="http://schemas.microsoft.com/office/drawing/2014/main" id="{411D0732-B2CC-377D-A300-13442854A14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3946" y="5018049"/>
            <a:ext cx="10358638" cy="5446636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137385637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1A736F-CDB2-C82C-87E5-7698BBE8226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66981" y="466342"/>
            <a:ext cx="13594681" cy="846386"/>
          </a:xfrm>
        </p:spPr>
        <p:txBody>
          <a:bodyPr>
            <a:normAutofit fontScale="90000"/>
          </a:bodyPr>
          <a:lstStyle/>
          <a:p>
            <a:pPr lvl="0"/>
            <a:r>
              <a:rPr lang="en-GB"/>
              <a:t>Performance linked pay</a:t>
            </a:r>
          </a:p>
        </p:txBody>
      </p:sp>
      <p:grpSp>
        <p:nvGrpSpPr>
          <p:cNvPr id="3" name="Content Placeholder 2">
            <a:extLst>
              <a:ext uri="{FF2B5EF4-FFF2-40B4-BE49-F238E27FC236}">
                <a16:creationId xmlns:a16="http://schemas.microsoft.com/office/drawing/2014/main" id="{36FF84AC-05D2-E7B2-8AD7-239B22DDCE9D}"/>
              </a:ext>
            </a:extLst>
          </p:cNvPr>
          <p:cNvGrpSpPr/>
          <p:nvPr/>
        </p:nvGrpSpPr>
        <p:grpSpPr>
          <a:xfrm>
            <a:off x="1310330" y="5314000"/>
            <a:ext cx="17493476" cy="4088991"/>
            <a:chOff x="794641" y="3222400"/>
            <a:chExt cx="10608804" cy="2479742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ADC31B09-1576-84B2-5C49-A349BA97B4A5}"/>
                </a:ext>
              </a:extLst>
            </p:cNvPr>
            <p:cNvSpPr/>
            <p:nvPr/>
          </p:nvSpPr>
          <p:spPr>
            <a:xfrm>
              <a:off x="794641" y="3222400"/>
              <a:ext cx="919648" cy="919648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solidFill>
              <a:srgbClr val="F7DFCB"/>
            </a:solid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5" name="Rectangle 4" descr="Money">
              <a:extLst>
                <a:ext uri="{FF2B5EF4-FFF2-40B4-BE49-F238E27FC236}">
                  <a16:creationId xmlns:a16="http://schemas.microsoft.com/office/drawing/2014/main" id="{C69B8409-D341-C6EE-AF8B-5D30A9B2A94B}"/>
                </a:ext>
              </a:extLst>
            </p:cNvPr>
            <p:cNvSpPr/>
            <p:nvPr/>
          </p:nvSpPr>
          <p:spPr>
            <a:xfrm>
              <a:off x="987771" y="3415521"/>
              <a:ext cx="533396" cy="533396"/>
            </a:xfrm>
            <a:prstGeom prst="rect">
              <a:avLst/>
            </a:prstGeom>
            <a:blipFill>
              <a:blip r:embed="rId2">
                <a:alphaModFix/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  <a:ln w="19046" cap="flat">
              <a:solidFill>
                <a:srgbClr val="FFFFFF"/>
              </a:solidFill>
              <a:prstDash val="solid"/>
              <a:miter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325304E7-F0C6-D002-7310-6C13ED440256}"/>
                </a:ext>
              </a:extLst>
            </p:cNvPr>
            <p:cNvSpPr/>
            <p:nvPr/>
          </p:nvSpPr>
          <p:spPr>
            <a:xfrm>
              <a:off x="1911361" y="3222400"/>
              <a:ext cx="2167740" cy="91964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167743"/>
                <a:gd name="f7" fmla="val 919648"/>
                <a:gd name="f8" fmla="+- 0 0 -90"/>
                <a:gd name="f9" fmla="*/ f3 1 2167743"/>
                <a:gd name="f10" fmla="*/ f4 1 919648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2167743"/>
                <a:gd name="f19" fmla="*/ f15 1 919648"/>
                <a:gd name="f20" fmla="*/ 0 f16 1"/>
                <a:gd name="f21" fmla="*/ 0 f15 1"/>
                <a:gd name="f22" fmla="*/ 2167743 f16 1"/>
                <a:gd name="f23" fmla="*/ 919648 f15 1"/>
                <a:gd name="f24" fmla="+- f17 0 f1"/>
                <a:gd name="f25" fmla="*/ f20 1 2167743"/>
                <a:gd name="f26" fmla="*/ f21 1 919648"/>
                <a:gd name="f27" fmla="*/ f22 1 2167743"/>
                <a:gd name="f28" fmla="*/ f23 1 919648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2167743" h="919648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0" tIns="0" rIns="0" bIns="0" anchor="ctr" anchorCtr="0" compatLnSpc="1">
              <a:noAutofit/>
            </a:bodyPr>
            <a:lstStyle/>
            <a:p>
              <a:pPr algn="l" defTabSz="1465956" rtl="0">
                <a:spcAft>
                  <a:spcPts val="1319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3298" kern="1200">
                  <a:solidFill>
                    <a:srgbClr val="000000"/>
                  </a:solidFill>
                  <a:latin typeface="Bierstadt"/>
                </a:rPr>
                <a:t>TCS rewards are strongly tied to performance:</a:t>
              </a:r>
              <a:endParaRPr lang="en-US" sz="3298" kern="1200">
                <a:solidFill>
                  <a:srgbClr val="000000"/>
                </a:solidFill>
                <a:latin typeface="Bierstadt"/>
              </a:endParaRPr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3A453B5F-D8AD-6C5E-5C1A-0D49ACFAC563}"/>
                </a:ext>
              </a:extLst>
            </p:cNvPr>
            <p:cNvSpPr/>
            <p:nvPr/>
          </p:nvSpPr>
          <p:spPr>
            <a:xfrm>
              <a:off x="4456822" y="3222400"/>
              <a:ext cx="919648" cy="919648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solidFill>
              <a:srgbClr val="F7DFCB"/>
            </a:solid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8" name="Rectangle 7" descr="Star">
              <a:extLst>
                <a:ext uri="{FF2B5EF4-FFF2-40B4-BE49-F238E27FC236}">
                  <a16:creationId xmlns:a16="http://schemas.microsoft.com/office/drawing/2014/main" id="{0BEEB8DB-03AA-8AA6-837E-9F4470F536EE}"/>
                </a:ext>
              </a:extLst>
            </p:cNvPr>
            <p:cNvSpPr/>
            <p:nvPr/>
          </p:nvSpPr>
          <p:spPr>
            <a:xfrm>
              <a:off x="4649943" y="3415521"/>
              <a:ext cx="533396" cy="533396"/>
            </a:xfrm>
            <a:prstGeom prst="rect">
              <a:avLst/>
            </a:prstGeom>
            <a:blipFill>
              <a:blip r:embed="rId4">
                <a:alphaModFix/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  <a:ln w="19046" cap="flat">
              <a:solidFill>
                <a:srgbClr val="FFFFFF"/>
              </a:solidFill>
              <a:prstDash val="solid"/>
              <a:miter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86FC6355-A40E-4CF5-40D5-8F8C61AF5497}"/>
                </a:ext>
              </a:extLst>
            </p:cNvPr>
            <p:cNvSpPr/>
            <p:nvPr/>
          </p:nvSpPr>
          <p:spPr>
            <a:xfrm>
              <a:off x="5573533" y="3222400"/>
              <a:ext cx="2167740" cy="91964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167743"/>
                <a:gd name="f7" fmla="val 919648"/>
                <a:gd name="f8" fmla="+- 0 0 -90"/>
                <a:gd name="f9" fmla="*/ f3 1 2167743"/>
                <a:gd name="f10" fmla="*/ f4 1 919648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2167743"/>
                <a:gd name="f19" fmla="*/ f15 1 919648"/>
                <a:gd name="f20" fmla="*/ 0 f16 1"/>
                <a:gd name="f21" fmla="*/ 0 f15 1"/>
                <a:gd name="f22" fmla="*/ 2167743 f16 1"/>
                <a:gd name="f23" fmla="*/ 919648 f15 1"/>
                <a:gd name="f24" fmla="+- f17 0 f1"/>
                <a:gd name="f25" fmla="*/ f20 1 2167743"/>
                <a:gd name="f26" fmla="*/ f21 1 919648"/>
                <a:gd name="f27" fmla="*/ f22 1 2167743"/>
                <a:gd name="f28" fmla="*/ f23 1 919648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2167743" h="919648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0" tIns="0" rIns="0" bIns="0" anchor="ctr" anchorCtr="0" compatLnSpc="1">
              <a:noAutofit/>
            </a:bodyPr>
            <a:lstStyle/>
            <a:p>
              <a:pPr algn="l" defTabSz="1465956" rtl="0">
                <a:spcAft>
                  <a:spcPts val="1319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3298" kern="1200">
                  <a:solidFill>
                    <a:srgbClr val="000000"/>
                  </a:solidFill>
                  <a:latin typeface="Bierstadt"/>
                </a:rPr>
                <a:t>Individual performance rating,</a:t>
              </a:r>
              <a:endParaRPr lang="en-US" sz="3298" kern="1200">
                <a:solidFill>
                  <a:srgbClr val="000000"/>
                </a:solidFill>
                <a:latin typeface="Bierstadt"/>
              </a:endParaRPr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613C651A-7758-786E-D833-FE3033156C97}"/>
                </a:ext>
              </a:extLst>
            </p:cNvPr>
            <p:cNvSpPr/>
            <p:nvPr/>
          </p:nvSpPr>
          <p:spPr>
            <a:xfrm>
              <a:off x="8118994" y="3222400"/>
              <a:ext cx="919648" cy="919648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solidFill>
              <a:srgbClr val="F7DFCB"/>
            </a:solid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1" name="Rectangle 10" descr="Check List">
              <a:extLst>
                <a:ext uri="{FF2B5EF4-FFF2-40B4-BE49-F238E27FC236}">
                  <a16:creationId xmlns:a16="http://schemas.microsoft.com/office/drawing/2014/main" id="{453B2775-3E25-C03A-03FC-19C86A048C5E}"/>
                </a:ext>
              </a:extLst>
            </p:cNvPr>
            <p:cNvSpPr/>
            <p:nvPr/>
          </p:nvSpPr>
          <p:spPr>
            <a:xfrm>
              <a:off x="8312115" y="3415521"/>
              <a:ext cx="533396" cy="533396"/>
            </a:xfrm>
            <a:prstGeom prst="rect">
              <a:avLst/>
            </a:prstGeom>
            <a:blipFill>
              <a:blip r:embed="rId6">
                <a:alphaModFix/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  <a:ln w="19046" cap="flat">
              <a:solidFill>
                <a:srgbClr val="FFFFFF"/>
              </a:solidFill>
              <a:prstDash val="solid"/>
              <a:miter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C2F3FEB2-C254-F0E1-E3FF-D646F71BBC8A}"/>
                </a:ext>
              </a:extLst>
            </p:cNvPr>
            <p:cNvSpPr/>
            <p:nvPr/>
          </p:nvSpPr>
          <p:spPr>
            <a:xfrm>
              <a:off x="9235705" y="3222400"/>
              <a:ext cx="2167740" cy="91964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167743"/>
                <a:gd name="f7" fmla="val 919648"/>
                <a:gd name="f8" fmla="+- 0 0 -90"/>
                <a:gd name="f9" fmla="*/ f3 1 2167743"/>
                <a:gd name="f10" fmla="*/ f4 1 919648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2167743"/>
                <a:gd name="f19" fmla="*/ f15 1 919648"/>
                <a:gd name="f20" fmla="*/ 0 f16 1"/>
                <a:gd name="f21" fmla="*/ 0 f15 1"/>
                <a:gd name="f22" fmla="*/ 2167743 f16 1"/>
                <a:gd name="f23" fmla="*/ 919648 f15 1"/>
                <a:gd name="f24" fmla="+- f17 0 f1"/>
                <a:gd name="f25" fmla="*/ f20 1 2167743"/>
                <a:gd name="f26" fmla="*/ f21 1 919648"/>
                <a:gd name="f27" fmla="*/ f22 1 2167743"/>
                <a:gd name="f28" fmla="*/ f23 1 919648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2167743" h="919648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0" tIns="0" rIns="0" bIns="0" anchor="ctr" anchorCtr="0" compatLnSpc="1">
              <a:noAutofit/>
            </a:bodyPr>
            <a:lstStyle/>
            <a:p>
              <a:pPr algn="l" defTabSz="1465956" rtl="0">
                <a:spcAft>
                  <a:spcPts val="1319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3298" kern="1200">
                  <a:solidFill>
                    <a:srgbClr val="000000"/>
                  </a:solidFill>
                  <a:latin typeface="Bierstadt"/>
                </a:rPr>
                <a:t>project performance, </a:t>
              </a:r>
              <a:endParaRPr lang="en-US" sz="3298" kern="1200">
                <a:solidFill>
                  <a:srgbClr val="000000"/>
                </a:solidFill>
                <a:latin typeface="Bierstadt"/>
              </a:endParaRPr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231FE59-D5B9-814B-A48F-4BC44138D073}"/>
                </a:ext>
              </a:extLst>
            </p:cNvPr>
            <p:cNvSpPr/>
            <p:nvPr/>
          </p:nvSpPr>
          <p:spPr>
            <a:xfrm>
              <a:off x="794641" y="4782494"/>
              <a:ext cx="919648" cy="919648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solidFill>
              <a:srgbClr val="F7DFCB"/>
            </a:solid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4" name="Rectangle 13" descr="Chat">
              <a:extLst>
                <a:ext uri="{FF2B5EF4-FFF2-40B4-BE49-F238E27FC236}">
                  <a16:creationId xmlns:a16="http://schemas.microsoft.com/office/drawing/2014/main" id="{469DC73F-1018-E9D7-9F50-D8D395B1C4FD}"/>
                </a:ext>
              </a:extLst>
            </p:cNvPr>
            <p:cNvSpPr/>
            <p:nvPr/>
          </p:nvSpPr>
          <p:spPr>
            <a:xfrm>
              <a:off x="987771" y="4975625"/>
              <a:ext cx="533396" cy="533396"/>
            </a:xfrm>
            <a:prstGeom prst="rect">
              <a:avLst/>
            </a:prstGeom>
            <a:blipFill>
              <a:blip r:embed="rId8">
                <a:alphaModFix/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/>
              </a:stretch>
            </a:blipFill>
            <a:ln w="19046" cap="flat">
              <a:solidFill>
                <a:srgbClr val="FFFFFF"/>
              </a:solidFill>
              <a:prstDash val="solid"/>
              <a:miter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7391C5DD-E78B-FD32-68A5-2B5A98E6D875}"/>
                </a:ext>
              </a:extLst>
            </p:cNvPr>
            <p:cNvSpPr/>
            <p:nvPr/>
          </p:nvSpPr>
          <p:spPr>
            <a:xfrm>
              <a:off x="1911361" y="4782494"/>
              <a:ext cx="2167740" cy="91964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167743"/>
                <a:gd name="f7" fmla="val 919648"/>
                <a:gd name="f8" fmla="+- 0 0 -90"/>
                <a:gd name="f9" fmla="*/ f3 1 2167743"/>
                <a:gd name="f10" fmla="*/ f4 1 919648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2167743"/>
                <a:gd name="f19" fmla="*/ f15 1 919648"/>
                <a:gd name="f20" fmla="*/ 0 f16 1"/>
                <a:gd name="f21" fmla="*/ 0 f15 1"/>
                <a:gd name="f22" fmla="*/ 2167743 f16 1"/>
                <a:gd name="f23" fmla="*/ 919648 f15 1"/>
                <a:gd name="f24" fmla="+- f17 0 f1"/>
                <a:gd name="f25" fmla="*/ f20 1 2167743"/>
                <a:gd name="f26" fmla="*/ f21 1 919648"/>
                <a:gd name="f27" fmla="*/ f22 1 2167743"/>
                <a:gd name="f28" fmla="*/ f23 1 919648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2167743" h="919648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0" tIns="0" rIns="0" bIns="0" anchor="ctr" anchorCtr="0" compatLnSpc="1">
              <a:noAutofit/>
            </a:bodyPr>
            <a:lstStyle/>
            <a:p>
              <a:pPr algn="l" defTabSz="1465956" rtl="0">
                <a:spcAft>
                  <a:spcPts val="1319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3298" kern="1200">
                  <a:solidFill>
                    <a:srgbClr val="000000"/>
                  </a:solidFill>
                  <a:latin typeface="Bierstadt"/>
                </a:rPr>
                <a:t>client feedback, </a:t>
              </a:r>
              <a:endParaRPr lang="en-US" sz="3298" kern="1200">
                <a:solidFill>
                  <a:srgbClr val="000000"/>
                </a:solidFill>
                <a:latin typeface="Bierstadt"/>
              </a:endParaRPr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0E91CD37-1F1C-197B-6C59-4055D51C432D}"/>
                </a:ext>
              </a:extLst>
            </p:cNvPr>
            <p:cNvSpPr/>
            <p:nvPr/>
          </p:nvSpPr>
          <p:spPr>
            <a:xfrm>
              <a:off x="4456822" y="4782494"/>
              <a:ext cx="919648" cy="919648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solidFill>
              <a:srgbClr val="F7DFCB"/>
            </a:solid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7" name="Rectangle 16" descr="Head with Gears">
              <a:extLst>
                <a:ext uri="{FF2B5EF4-FFF2-40B4-BE49-F238E27FC236}">
                  <a16:creationId xmlns:a16="http://schemas.microsoft.com/office/drawing/2014/main" id="{C8FBAC0C-F728-5B83-330D-62FE419AA1D1}"/>
                </a:ext>
              </a:extLst>
            </p:cNvPr>
            <p:cNvSpPr/>
            <p:nvPr/>
          </p:nvSpPr>
          <p:spPr>
            <a:xfrm>
              <a:off x="4649943" y="4975625"/>
              <a:ext cx="533396" cy="533396"/>
            </a:xfrm>
            <a:prstGeom prst="rect">
              <a:avLst/>
            </a:prstGeom>
            <a:blipFill>
              <a:blip r:embed="rId10">
                <a:alphaModFix/>
                <a:extLs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/>
              </a:stretch>
            </a:blipFill>
            <a:ln w="19046" cap="flat">
              <a:solidFill>
                <a:srgbClr val="FFFFFF"/>
              </a:solidFill>
              <a:prstDash val="solid"/>
              <a:miter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E88BAE83-75E4-0233-7751-3C7BA01069E8}"/>
                </a:ext>
              </a:extLst>
            </p:cNvPr>
            <p:cNvSpPr/>
            <p:nvPr/>
          </p:nvSpPr>
          <p:spPr>
            <a:xfrm>
              <a:off x="5573533" y="4782494"/>
              <a:ext cx="2167740" cy="91964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167743"/>
                <a:gd name="f7" fmla="val 919648"/>
                <a:gd name="f8" fmla="+- 0 0 -90"/>
                <a:gd name="f9" fmla="*/ f3 1 2167743"/>
                <a:gd name="f10" fmla="*/ f4 1 919648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2167743"/>
                <a:gd name="f19" fmla="*/ f15 1 919648"/>
                <a:gd name="f20" fmla="*/ 0 f16 1"/>
                <a:gd name="f21" fmla="*/ 0 f15 1"/>
                <a:gd name="f22" fmla="*/ 2167743 f16 1"/>
                <a:gd name="f23" fmla="*/ 919648 f15 1"/>
                <a:gd name="f24" fmla="+- f17 0 f1"/>
                <a:gd name="f25" fmla="*/ f20 1 2167743"/>
                <a:gd name="f26" fmla="*/ f21 1 919648"/>
                <a:gd name="f27" fmla="*/ f22 1 2167743"/>
                <a:gd name="f28" fmla="*/ f23 1 919648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2167743" h="919648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0" tIns="0" rIns="0" bIns="0" anchor="ctr" anchorCtr="0" compatLnSpc="1">
              <a:noAutofit/>
            </a:bodyPr>
            <a:lstStyle/>
            <a:p>
              <a:pPr algn="l" defTabSz="1465956" rtl="0">
                <a:spcAft>
                  <a:spcPts val="1319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3298" kern="1200">
                  <a:solidFill>
                    <a:srgbClr val="000000"/>
                  </a:solidFill>
                  <a:latin typeface="Bierstadt"/>
                </a:rPr>
                <a:t>skill upgrades </a:t>
              </a:r>
              <a:endParaRPr lang="en-US" sz="3298" kern="1200">
                <a:solidFill>
                  <a:srgbClr val="000000"/>
                </a:solidFill>
                <a:latin typeface="Bierstadt"/>
              </a:endParaRPr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4E31F60-DAFA-5A75-6283-425DEF846642}"/>
                </a:ext>
              </a:extLst>
            </p:cNvPr>
            <p:cNvSpPr/>
            <p:nvPr/>
          </p:nvSpPr>
          <p:spPr>
            <a:xfrm>
              <a:off x="8118994" y="4782494"/>
              <a:ext cx="919648" cy="919648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solidFill>
              <a:srgbClr val="F7DFCB"/>
            </a:solid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20" name="Rectangle 19" descr="Lightbulb">
              <a:extLst>
                <a:ext uri="{FF2B5EF4-FFF2-40B4-BE49-F238E27FC236}">
                  <a16:creationId xmlns:a16="http://schemas.microsoft.com/office/drawing/2014/main" id="{CB854FEE-A759-0AED-A01B-CC6F0D26D8C5}"/>
                </a:ext>
              </a:extLst>
            </p:cNvPr>
            <p:cNvSpPr/>
            <p:nvPr/>
          </p:nvSpPr>
          <p:spPr>
            <a:xfrm>
              <a:off x="8312115" y="4975625"/>
              <a:ext cx="533396" cy="533396"/>
            </a:xfrm>
            <a:prstGeom prst="rect">
              <a:avLst/>
            </a:prstGeom>
            <a:blipFill>
              <a:blip r:embed="rId12">
                <a:alphaModFix/>
                <a:extLst>
                  <a:ext uri="{96DAC541-7B7A-43D3-8B79-37D633B846F1}">
                    <asvg:svgBlip xmlns:asvg="http://schemas.microsoft.com/office/drawing/2016/SVG/main" r:embed="rId13"/>
                  </a:ext>
                </a:extLst>
              </a:blip>
              <a:stretch>
                <a:fillRect/>
              </a:stretch>
            </a:blipFill>
            <a:ln w="19046" cap="flat">
              <a:solidFill>
                <a:srgbClr val="FFFFFF"/>
              </a:solidFill>
              <a:prstDash val="solid"/>
              <a:miter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E51C000F-9A5D-8838-80C1-245893006B69}"/>
                </a:ext>
              </a:extLst>
            </p:cNvPr>
            <p:cNvSpPr/>
            <p:nvPr/>
          </p:nvSpPr>
          <p:spPr>
            <a:xfrm>
              <a:off x="9235705" y="4782494"/>
              <a:ext cx="2167740" cy="91964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167743"/>
                <a:gd name="f7" fmla="val 919648"/>
                <a:gd name="f8" fmla="+- 0 0 -90"/>
                <a:gd name="f9" fmla="*/ f3 1 2167743"/>
                <a:gd name="f10" fmla="*/ f4 1 919648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2167743"/>
                <a:gd name="f19" fmla="*/ f15 1 919648"/>
                <a:gd name="f20" fmla="*/ 0 f16 1"/>
                <a:gd name="f21" fmla="*/ 0 f15 1"/>
                <a:gd name="f22" fmla="*/ 2167743 f16 1"/>
                <a:gd name="f23" fmla="*/ 919648 f15 1"/>
                <a:gd name="f24" fmla="+- f17 0 f1"/>
                <a:gd name="f25" fmla="*/ f20 1 2167743"/>
                <a:gd name="f26" fmla="*/ f21 1 919648"/>
                <a:gd name="f27" fmla="*/ f22 1 2167743"/>
                <a:gd name="f28" fmla="*/ f23 1 919648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2167743" h="919648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0" tIns="0" rIns="0" bIns="0" anchor="ctr" anchorCtr="0" compatLnSpc="1">
              <a:noAutofit/>
            </a:bodyPr>
            <a:lstStyle/>
            <a:p>
              <a:pPr algn="l" defTabSz="1465956" rtl="0">
                <a:spcAft>
                  <a:spcPts val="1319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3298" kern="1200">
                  <a:solidFill>
                    <a:srgbClr val="000000"/>
                  </a:solidFill>
                  <a:latin typeface="Bierstadt"/>
                </a:rPr>
                <a:t>contribution innovation</a:t>
              </a:r>
              <a:endParaRPr lang="en-US" sz="3298" kern="1200">
                <a:solidFill>
                  <a:srgbClr val="000000"/>
                </a:solidFill>
                <a:latin typeface="Bierstadt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54138331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EC0B11-75E2-457C-F77E-5A2F84F4A51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66981" y="466342"/>
            <a:ext cx="13594681" cy="846386"/>
          </a:xfrm>
        </p:spPr>
        <p:txBody>
          <a:bodyPr>
            <a:normAutofit fontScale="90000"/>
          </a:bodyPr>
          <a:lstStyle/>
          <a:p>
            <a:pPr lvl="0"/>
            <a:r>
              <a:rPr lang="en-GB"/>
              <a:t>Employee beneits at TCS</a:t>
            </a:r>
          </a:p>
        </p:txBody>
      </p:sp>
      <p:grpSp>
        <p:nvGrpSpPr>
          <p:cNvPr id="3" name="Content Placeholder 2">
            <a:extLst>
              <a:ext uri="{FF2B5EF4-FFF2-40B4-BE49-F238E27FC236}">
                <a16:creationId xmlns:a16="http://schemas.microsoft.com/office/drawing/2014/main" id="{70AFF33E-F0A6-C21B-8276-753C078C3E63}"/>
              </a:ext>
            </a:extLst>
          </p:cNvPr>
          <p:cNvGrpSpPr/>
          <p:nvPr/>
        </p:nvGrpSpPr>
        <p:grpSpPr>
          <a:xfrm>
            <a:off x="861697" y="4529140"/>
            <a:ext cx="18390758" cy="5658711"/>
            <a:chOff x="522570" y="2746427"/>
            <a:chExt cx="11152955" cy="3431688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F2011DEE-DFF1-4879-7163-CAE76A17AF67}"/>
                </a:ext>
              </a:extLst>
            </p:cNvPr>
            <p:cNvSpPr/>
            <p:nvPr/>
          </p:nvSpPr>
          <p:spPr>
            <a:xfrm>
              <a:off x="522570" y="2746427"/>
              <a:ext cx="1715835" cy="102950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715839"/>
                <a:gd name="f7" fmla="val 1029503"/>
                <a:gd name="f8" fmla="+- 0 0 -90"/>
                <a:gd name="f9" fmla="*/ f3 1 1715839"/>
                <a:gd name="f10" fmla="*/ f4 1 1029503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1715839"/>
                <a:gd name="f19" fmla="*/ f15 1 1029503"/>
                <a:gd name="f20" fmla="*/ 0 f16 1"/>
                <a:gd name="f21" fmla="*/ 0 f15 1"/>
                <a:gd name="f22" fmla="*/ 1715839 f16 1"/>
                <a:gd name="f23" fmla="*/ 1029503 f15 1"/>
                <a:gd name="f24" fmla="+- f17 0 f1"/>
                <a:gd name="f25" fmla="*/ f20 1 1715839"/>
                <a:gd name="f26" fmla="*/ f21 1 1029503"/>
                <a:gd name="f27" fmla="*/ f22 1 1715839"/>
                <a:gd name="f28" fmla="*/ f23 1 1029503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1715839" h="1029503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EBA000"/>
            </a:solidFill>
            <a:ln w="19046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13086" tIns="113086" rIns="113086" bIns="113086" anchor="ctr" anchorCtr="1" compatLnSpc="1">
              <a:noAutofit/>
            </a:bodyPr>
            <a:lstStyle/>
            <a:p>
              <a:pPr algn="ctr" defTabSz="1319365" rtl="0">
                <a:lnSpc>
                  <a:spcPct val="90000"/>
                </a:lnSpc>
                <a:spcAft>
                  <a:spcPts val="1319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968" kern="1200">
                  <a:solidFill>
                    <a:srgbClr val="FFFFFF"/>
                  </a:solidFill>
                  <a:latin typeface="Bierstadt"/>
                </a:rPr>
                <a:t>Financial benefits</a:t>
              </a:r>
              <a:endParaRPr lang="en-US" sz="2968" kern="1200">
                <a:solidFill>
                  <a:srgbClr val="FFFFFF"/>
                </a:solidFill>
                <a:latin typeface="Bierstadt"/>
              </a:endParaRPr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CDFBA54A-A51B-3570-A246-2C68A5AD7B4E}"/>
                </a:ext>
              </a:extLst>
            </p:cNvPr>
            <p:cNvSpPr/>
            <p:nvPr/>
          </p:nvSpPr>
          <p:spPr>
            <a:xfrm>
              <a:off x="2409992" y="2746427"/>
              <a:ext cx="1715835" cy="102950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715839"/>
                <a:gd name="f7" fmla="val 1029503"/>
                <a:gd name="f8" fmla="+- 0 0 -90"/>
                <a:gd name="f9" fmla="*/ f3 1 1715839"/>
                <a:gd name="f10" fmla="*/ f4 1 1029503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1715839"/>
                <a:gd name="f19" fmla="*/ f15 1 1029503"/>
                <a:gd name="f20" fmla="*/ 0 f16 1"/>
                <a:gd name="f21" fmla="*/ 0 f15 1"/>
                <a:gd name="f22" fmla="*/ 1715839 f16 1"/>
                <a:gd name="f23" fmla="*/ 1029503 f15 1"/>
                <a:gd name="f24" fmla="+- f17 0 f1"/>
                <a:gd name="f25" fmla="*/ f20 1 1715839"/>
                <a:gd name="f26" fmla="*/ f21 1 1029503"/>
                <a:gd name="f27" fmla="*/ f22 1 1715839"/>
                <a:gd name="f28" fmla="*/ f23 1 1029503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1715839" h="1029503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EBA000"/>
            </a:solidFill>
            <a:ln w="19046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13086" tIns="113086" rIns="113086" bIns="113086" anchor="ctr" anchorCtr="1" compatLnSpc="1">
              <a:noAutofit/>
            </a:bodyPr>
            <a:lstStyle/>
            <a:p>
              <a:pPr algn="ctr" defTabSz="1319365" rtl="0">
                <a:lnSpc>
                  <a:spcPct val="90000"/>
                </a:lnSpc>
                <a:spcAft>
                  <a:spcPts val="1319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968" kern="1200">
                  <a:solidFill>
                    <a:srgbClr val="FFFFFF"/>
                  </a:solidFill>
                  <a:latin typeface="Bierstadt"/>
                </a:rPr>
                <a:t>*PF gratuity</a:t>
              </a:r>
              <a:endParaRPr lang="en-US" sz="2968" kern="1200">
                <a:solidFill>
                  <a:srgbClr val="FFFFFF"/>
                </a:solidFill>
                <a:latin typeface="Bierstadt"/>
              </a:endParaRPr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170A5140-29E5-680A-021B-36CE513E414E}"/>
                </a:ext>
              </a:extLst>
            </p:cNvPr>
            <p:cNvSpPr/>
            <p:nvPr/>
          </p:nvSpPr>
          <p:spPr>
            <a:xfrm>
              <a:off x="4297414" y="2746427"/>
              <a:ext cx="1715835" cy="102950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715839"/>
                <a:gd name="f7" fmla="val 1029503"/>
                <a:gd name="f8" fmla="+- 0 0 -90"/>
                <a:gd name="f9" fmla="*/ f3 1 1715839"/>
                <a:gd name="f10" fmla="*/ f4 1 1029503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1715839"/>
                <a:gd name="f19" fmla="*/ f15 1 1029503"/>
                <a:gd name="f20" fmla="*/ 0 f16 1"/>
                <a:gd name="f21" fmla="*/ 0 f15 1"/>
                <a:gd name="f22" fmla="*/ 1715839 f16 1"/>
                <a:gd name="f23" fmla="*/ 1029503 f15 1"/>
                <a:gd name="f24" fmla="+- f17 0 f1"/>
                <a:gd name="f25" fmla="*/ f20 1 1715839"/>
                <a:gd name="f26" fmla="*/ f21 1 1029503"/>
                <a:gd name="f27" fmla="*/ f22 1 1715839"/>
                <a:gd name="f28" fmla="*/ f23 1 1029503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1715839" h="1029503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EBA000"/>
            </a:solidFill>
            <a:ln w="19046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13086" tIns="113086" rIns="113086" bIns="113086" anchor="ctr" anchorCtr="1" compatLnSpc="1">
              <a:noAutofit/>
            </a:bodyPr>
            <a:lstStyle/>
            <a:p>
              <a:pPr algn="ctr" defTabSz="1319365" rtl="0">
                <a:lnSpc>
                  <a:spcPct val="90000"/>
                </a:lnSpc>
                <a:spcAft>
                  <a:spcPts val="1319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968" kern="1200">
                  <a:solidFill>
                    <a:srgbClr val="FFFFFF"/>
                  </a:solidFill>
                  <a:latin typeface="Bierstadt"/>
                </a:rPr>
                <a:t>*Annual bonus</a:t>
              </a:r>
              <a:endParaRPr lang="en-US" sz="2968" kern="1200">
                <a:solidFill>
                  <a:srgbClr val="FFFFFF"/>
                </a:solidFill>
                <a:latin typeface="Bierstadt"/>
              </a:endParaRPr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6FB74E26-F3B2-39C4-DED7-488E864715DF}"/>
                </a:ext>
              </a:extLst>
            </p:cNvPr>
            <p:cNvSpPr/>
            <p:nvPr/>
          </p:nvSpPr>
          <p:spPr>
            <a:xfrm>
              <a:off x="6184837" y="2746427"/>
              <a:ext cx="1715835" cy="102950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715839"/>
                <a:gd name="f7" fmla="val 1029503"/>
                <a:gd name="f8" fmla="+- 0 0 -90"/>
                <a:gd name="f9" fmla="*/ f3 1 1715839"/>
                <a:gd name="f10" fmla="*/ f4 1 1029503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1715839"/>
                <a:gd name="f19" fmla="*/ f15 1 1029503"/>
                <a:gd name="f20" fmla="*/ 0 f16 1"/>
                <a:gd name="f21" fmla="*/ 0 f15 1"/>
                <a:gd name="f22" fmla="*/ 1715839 f16 1"/>
                <a:gd name="f23" fmla="*/ 1029503 f15 1"/>
                <a:gd name="f24" fmla="+- f17 0 f1"/>
                <a:gd name="f25" fmla="*/ f20 1 1715839"/>
                <a:gd name="f26" fmla="*/ f21 1 1029503"/>
                <a:gd name="f27" fmla="*/ f22 1 1715839"/>
                <a:gd name="f28" fmla="*/ f23 1 1029503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1715839" h="1029503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EBA000"/>
            </a:solidFill>
            <a:ln w="19046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13086" tIns="113086" rIns="113086" bIns="113086" anchor="ctr" anchorCtr="1" compatLnSpc="1">
              <a:noAutofit/>
            </a:bodyPr>
            <a:lstStyle/>
            <a:p>
              <a:pPr algn="ctr" defTabSz="1319365" rtl="0">
                <a:lnSpc>
                  <a:spcPct val="90000"/>
                </a:lnSpc>
                <a:spcAft>
                  <a:spcPts val="1319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968" kern="1200">
                  <a:solidFill>
                    <a:srgbClr val="FFFFFF"/>
                  </a:solidFill>
                  <a:latin typeface="Bierstadt"/>
                </a:rPr>
                <a:t>*Employee stock purchase programs </a:t>
              </a:r>
              <a:endParaRPr lang="en-US" sz="2968" kern="1200">
                <a:solidFill>
                  <a:srgbClr val="FFFFFF"/>
                </a:solidFill>
                <a:latin typeface="Bierstadt"/>
              </a:endParaRPr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5B55C16B-BFD1-E41A-A50D-CD1A558A280F}"/>
                </a:ext>
              </a:extLst>
            </p:cNvPr>
            <p:cNvSpPr/>
            <p:nvPr/>
          </p:nvSpPr>
          <p:spPr>
            <a:xfrm>
              <a:off x="8072259" y="2746427"/>
              <a:ext cx="1715835" cy="102950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715839"/>
                <a:gd name="f7" fmla="val 1029503"/>
                <a:gd name="f8" fmla="+- 0 0 -90"/>
                <a:gd name="f9" fmla="*/ f3 1 1715839"/>
                <a:gd name="f10" fmla="*/ f4 1 1029503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1715839"/>
                <a:gd name="f19" fmla="*/ f15 1 1029503"/>
                <a:gd name="f20" fmla="*/ 0 f16 1"/>
                <a:gd name="f21" fmla="*/ 0 f15 1"/>
                <a:gd name="f22" fmla="*/ 1715839 f16 1"/>
                <a:gd name="f23" fmla="*/ 1029503 f15 1"/>
                <a:gd name="f24" fmla="+- f17 0 f1"/>
                <a:gd name="f25" fmla="*/ f20 1 1715839"/>
                <a:gd name="f26" fmla="*/ f21 1 1029503"/>
                <a:gd name="f27" fmla="*/ f22 1 1715839"/>
                <a:gd name="f28" fmla="*/ f23 1 1029503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1715839" h="1029503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EBA000"/>
            </a:solidFill>
            <a:ln w="19046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13086" tIns="113086" rIns="113086" bIns="113086" anchor="ctr" anchorCtr="1" compatLnSpc="1">
              <a:noAutofit/>
            </a:bodyPr>
            <a:lstStyle/>
            <a:p>
              <a:pPr algn="ctr" defTabSz="1319365" rtl="0">
                <a:lnSpc>
                  <a:spcPct val="90000"/>
                </a:lnSpc>
                <a:spcAft>
                  <a:spcPts val="1319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968" kern="1200">
                  <a:solidFill>
                    <a:srgbClr val="FFFFFF"/>
                  </a:solidFill>
                  <a:latin typeface="Bierstadt"/>
                </a:rPr>
                <a:t>Health Benefits</a:t>
              </a:r>
              <a:endParaRPr lang="en-US" sz="2968" kern="1200">
                <a:solidFill>
                  <a:srgbClr val="FFFFFF"/>
                </a:solidFill>
                <a:latin typeface="Bierstadt"/>
              </a:endParaRPr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C3A80801-2875-5457-EEAB-2F6559C428F6}"/>
                </a:ext>
              </a:extLst>
            </p:cNvPr>
            <p:cNvSpPr/>
            <p:nvPr/>
          </p:nvSpPr>
          <p:spPr>
            <a:xfrm>
              <a:off x="9959690" y="2746427"/>
              <a:ext cx="1715835" cy="102950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715839"/>
                <a:gd name="f7" fmla="val 1029503"/>
                <a:gd name="f8" fmla="+- 0 0 -90"/>
                <a:gd name="f9" fmla="*/ f3 1 1715839"/>
                <a:gd name="f10" fmla="*/ f4 1 1029503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1715839"/>
                <a:gd name="f19" fmla="*/ f15 1 1029503"/>
                <a:gd name="f20" fmla="*/ 0 f16 1"/>
                <a:gd name="f21" fmla="*/ 0 f15 1"/>
                <a:gd name="f22" fmla="*/ 1715839 f16 1"/>
                <a:gd name="f23" fmla="*/ 1029503 f15 1"/>
                <a:gd name="f24" fmla="+- f17 0 f1"/>
                <a:gd name="f25" fmla="*/ f20 1 1715839"/>
                <a:gd name="f26" fmla="*/ f21 1 1029503"/>
                <a:gd name="f27" fmla="*/ f22 1 1715839"/>
                <a:gd name="f28" fmla="*/ f23 1 1029503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1715839" h="1029503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EBA000"/>
            </a:solidFill>
            <a:ln w="19046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13086" tIns="113086" rIns="113086" bIns="113086" anchor="ctr" anchorCtr="1" compatLnSpc="1">
              <a:noAutofit/>
            </a:bodyPr>
            <a:lstStyle/>
            <a:p>
              <a:pPr algn="ctr" defTabSz="1319365" rtl="0">
                <a:lnSpc>
                  <a:spcPct val="90000"/>
                </a:lnSpc>
                <a:spcAft>
                  <a:spcPts val="1319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968" kern="1200">
                  <a:solidFill>
                    <a:srgbClr val="FFFFFF"/>
                  </a:solidFill>
                  <a:latin typeface="Bierstadt"/>
                </a:rPr>
                <a:t>*Medical insurance</a:t>
              </a:r>
              <a:endParaRPr lang="en-US" sz="2968" kern="1200">
                <a:solidFill>
                  <a:srgbClr val="FFFFFF"/>
                </a:solidFill>
                <a:latin typeface="Bierstadt"/>
              </a:endParaRPr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CC33472F-34CE-240F-1A91-C92D51597D4D}"/>
                </a:ext>
              </a:extLst>
            </p:cNvPr>
            <p:cNvSpPr/>
            <p:nvPr/>
          </p:nvSpPr>
          <p:spPr>
            <a:xfrm>
              <a:off x="522570" y="3947519"/>
              <a:ext cx="1715835" cy="102950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715839"/>
                <a:gd name="f7" fmla="val 1029503"/>
                <a:gd name="f8" fmla="+- 0 0 -90"/>
                <a:gd name="f9" fmla="*/ f3 1 1715839"/>
                <a:gd name="f10" fmla="*/ f4 1 1029503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1715839"/>
                <a:gd name="f19" fmla="*/ f15 1 1029503"/>
                <a:gd name="f20" fmla="*/ 0 f16 1"/>
                <a:gd name="f21" fmla="*/ 0 f15 1"/>
                <a:gd name="f22" fmla="*/ 1715839 f16 1"/>
                <a:gd name="f23" fmla="*/ 1029503 f15 1"/>
                <a:gd name="f24" fmla="+- f17 0 f1"/>
                <a:gd name="f25" fmla="*/ f20 1 1715839"/>
                <a:gd name="f26" fmla="*/ f21 1 1029503"/>
                <a:gd name="f27" fmla="*/ f22 1 1715839"/>
                <a:gd name="f28" fmla="*/ f23 1 1029503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1715839" h="1029503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EBA000"/>
            </a:solidFill>
            <a:ln w="19046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13086" tIns="113086" rIns="113086" bIns="113086" anchor="ctr" anchorCtr="1" compatLnSpc="1">
              <a:noAutofit/>
            </a:bodyPr>
            <a:lstStyle/>
            <a:p>
              <a:pPr algn="ctr" defTabSz="1319365" rtl="0">
                <a:lnSpc>
                  <a:spcPct val="90000"/>
                </a:lnSpc>
                <a:spcAft>
                  <a:spcPts val="1319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968" kern="1200">
                  <a:solidFill>
                    <a:srgbClr val="FFFFFF"/>
                  </a:solidFill>
                  <a:latin typeface="Bierstadt"/>
                </a:rPr>
                <a:t>*wellness programs</a:t>
              </a:r>
              <a:endParaRPr lang="en-US" sz="2968" kern="1200">
                <a:solidFill>
                  <a:srgbClr val="FFFFFF"/>
                </a:solidFill>
                <a:latin typeface="Bierstadt"/>
              </a:endParaRPr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4397CD60-6C28-3F2E-2726-2EF6C4BF83E4}"/>
                </a:ext>
              </a:extLst>
            </p:cNvPr>
            <p:cNvSpPr/>
            <p:nvPr/>
          </p:nvSpPr>
          <p:spPr>
            <a:xfrm>
              <a:off x="2409992" y="3947519"/>
              <a:ext cx="1715835" cy="102950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715839"/>
                <a:gd name="f7" fmla="val 1029503"/>
                <a:gd name="f8" fmla="+- 0 0 -90"/>
                <a:gd name="f9" fmla="*/ f3 1 1715839"/>
                <a:gd name="f10" fmla="*/ f4 1 1029503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1715839"/>
                <a:gd name="f19" fmla="*/ f15 1 1029503"/>
                <a:gd name="f20" fmla="*/ 0 f16 1"/>
                <a:gd name="f21" fmla="*/ 0 f15 1"/>
                <a:gd name="f22" fmla="*/ 1715839 f16 1"/>
                <a:gd name="f23" fmla="*/ 1029503 f15 1"/>
                <a:gd name="f24" fmla="+- f17 0 f1"/>
                <a:gd name="f25" fmla="*/ f20 1 1715839"/>
                <a:gd name="f26" fmla="*/ f21 1 1029503"/>
                <a:gd name="f27" fmla="*/ f22 1 1715839"/>
                <a:gd name="f28" fmla="*/ f23 1 1029503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1715839" h="1029503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EBA000"/>
            </a:solidFill>
            <a:ln w="19046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13086" tIns="113086" rIns="113086" bIns="113086" anchor="ctr" anchorCtr="1" compatLnSpc="1">
              <a:noAutofit/>
            </a:bodyPr>
            <a:lstStyle/>
            <a:p>
              <a:pPr algn="ctr" defTabSz="1319365" rtl="0">
                <a:lnSpc>
                  <a:spcPct val="90000"/>
                </a:lnSpc>
                <a:spcAft>
                  <a:spcPts val="1319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968" kern="1200">
                  <a:solidFill>
                    <a:srgbClr val="FFFFFF"/>
                  </a:solidFill>
                  <a:latin typeface="Bierstadt"/>
                </a:rPr>
                <a:t>*mental health support</a:t>
              </a:r>
              <a:endParaRPr lang="en-US" sz="2968" kern="1200">
                <a:solidFill>
                  <a:srgbClr val="FFFFFF"/>
                </a:solidFill>
                <a:latin typeface="Bierstadt"/>
              </a:endParaRPr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15707269-BB97-9AA7-D9A4-01DF6E4B4EB4}"/>
                </a:ext>
              </a:extLst>
            </p:cNvPr>
            <p:cNvSpPr/>
            <p:nvPr/>
          </p:nvSpPr>
          <p:spPr>
            <a:xfrm>
              <a:off x="4297414" y="3947519"/>
              <a:ext cx="1715835" cy="102950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715839"/>
                <a:gd name="f7" fmla="val 1029503"/>
                <a:gd name="f8" fmla="+- 0 0 -90"/>
                <a:gd name="f9" fmla="*/ f3 1 1715839"/>
                <a:gd name="f10" fmla="*/ f4 1 1029503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1715839"/>
                <a:gd name="f19" fmla="*/ f15 1 1029503"/>
                <a:gd name="f20" fmla="*/ 0 f16 1"/>
                <a:gd name="f21" fmla="*/ 0 f15 1"/>
                <a:gd name="f22" fmla="*/ 1715839 f16 1"/>
                <a:gd name="f23" fmla="*/ 1029503 f15 1"/>
                <a:gd name="f24" fmla="+- f17 0 f1"/>
                <a:gd name="f25" fmla="*/ f20 1 1715839"/>
                <a:gd name="f26" fmla="*/ f21 1 1029503"/>
                <a:gd name="f27" fmla="*/ f22 1 1715839"/>
                <a:gd name="f28" fmla="*/ f23 1 1029503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1715839" h="1029503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EBA000"/>
            </a:solidFill>
            <a:ln w="19046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13086" tIns="113086" rIns="113086" bIns="113086" anchor="ctr" anchorCtr="1" compatLnSpc="1">
              <a:noAutofit/>
            </a:bodyPr>
            <a:lstStyle/>
            <a:p>
              <a:pPr algn="ctr" defTabSz="1319365" rtl="0">
                <a:lnSpc>
                  <a:spcPct val="90000"/>
                </a:lnSpc>
                <a:spcAft>
                  <a:spcPts val="1319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968" kern="1200">
                  <a:solidFill>
                    <a:srgbClr val="FFFFFF"/>
                  </a:solidFill>
                  <a:latin typeface="Bierstadt"/>
                </a:rPr>
                <a:t>WORK LIFE BALANCE BENEFITS</a:t>
              </a:r>
              <a:endParaRPr lang="en-US" sz="2968" kern="1200">
                <a:solidFill>
                  <a:srgbClr val="FFFFFF"/>
                </a:solidFill>
                <a:latin typeface="Bierstadt"/>
              </a:endParaRPr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65992DEE-F645-A433-A19E-332390CE94CB}"/>
                </a:ext>
              </a:extLst>
            </p:cNvPr>
            <p:cNvSpPr/>
            <p:nvPr/>
          </p:nvSpPr>
          <p:spPr>
            <a:xfrm>
              <a:off x="6184837" y="3947519"/>
              <a:ext cx="1715835" cy="102950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715839"/>
                <a:gd name="f7" fmla="val 1029503"/>
                <a:gd name="f8" fmla="+- 0 0 -90"/>
                <a:gd name="f9" fmla="*/ f3 1 1715839"/>
                <a:gd name="f10" fmla="*/ f4 1 1029503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1715839"/>
                <a:gd name="f19" fmla="*/ f15 1 1029503"/>
                <a:gd name="f20" fmla="*/ 0 f16 1"/>
                <a:gd name="f21" fmla="*/ 0 f15 1"/>
                <a:gd name="f22" fmla="*/ 1715839 f16 1"/>
                <a:gd name="f23" fmla="*/ 1029503 f15 1"/>
                <a:gd name="f24" fmla="+- f17 0 f1"/>
                <a:gd name="f25" fmla="*/ f20 1 1715839"/>
                <a:gd name="f26" fmla="*/ f21 1 1029503"/>
                <a:gd name="f27" fmla="*/ f22 1 1715839"/>
                <a:gd name="f28" fmla="*/ f23 1 1029503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1715839" h="1029503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EBA000"/>
            </a:solidFill>
            <a:ln w="19046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13086" tIns="113086" rIns="113086" bIns="113086" anchor="ctr" anchorCtr="1" compatLnSpc="1">
              <a:noAutofit/>
            </a:bodyPr>
            <a:lstStyle/>
            <a:p>
              <a:pPr algn="ctr" defTabSz="1319365" rtl="0">
                <a:lnSpc>
                  <a:spcPct val="90000"/>
                </a:lnSpc>
                <a:spcAft>
                  <a:spcPts val="1319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968" kern="1200">
                  <a:solidFill>
                    <a:srgbClr val="FFFFFF"/>
                  </a:solidFill>
                  <a:latin typeface="Bierstadt"/>
                </a:rPr>
                <a:t>*hybrid work</a:t>
              </a:r>
              <a:endParaRPr lang="en-US" sz="2968" kern="1200">
                <a:solidFill>
                  <a:srgbClr val="FFFFFF"/>
                </a:solidFill>
                <a:latin typeface="Bierstadt"/>
              </a:endParaRPr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AB4298B5-EB28-4054-46A7-69EA5A959A8A}"/>
                </a:ext>
              </a:extLst>
            </p:cNvPr>
            <p:cNvSpPr/>
            <p:nvPr/>
          </p:nvSpPr>
          <p:spPr>
            <a:xfrm>
              <a:off x="8072259" y="3947519"/>
              <a:ext cx="1715835" cy="102950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715839"/>
                <a:gd name="f7" fmla="val 1029503"/>
                <a:gd name="f8" fmla="+- 0 0 -90"/>
                <a:gd name="f9" fmla="*/ f3 1 1715839"/>
                <a:gd name="f10" fmla="*/ f4 1 1029503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1715839"/>
                <a:gd name="f19" fmla="*/ f15 1 1029503"/>
                <a:gd name="f20" fmla="*/ 0 f16 1"/>
                <a:gd name="f21" fmla="*/ 0 f15 1"/>
                <a:gd name="f22" fmla="*/ 1715839 f16 1"/>
                <a:gd name="f23" fmla="*/ 1029503 f15 1"/>
                <a:gd name="f24" fmla="+- f17 0 f1"/>
                <a:gd name="f25" fmla="*/ f20 1 1715839"/>
                <a:gd name="f26" fmla="*/ f21 1 1029503"/>
                <a:gd name="f27" fmla="*/ f22 1 1715839"/>
                <a:gd name="f28" fmla="*/ f23 1 1029503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1715839" h="1029503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EBA000"/>
            </a:solidFill>
            <a:ln w="19046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13086" tIns="113086" rIns="113086" bIns="113086" anchor="ctr" anchorCtr="1" compatLnSpc="1">
              <a:noAutofit/>
            </a:bodyPr>
            <a:lstStyle/>
            <a:p>
              <a:pPr algn="ctr" defTabSz="1319365" rtl="0">
                <a:lnSpc>
                  <a:spcPct val="90000"/>
                </a:lnSpc>
                <a:spcAft>
                  <a:spcPts val="1319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968" kern="1200">
                  <a:solidFill>
                    <a:srgbClr val="FFFFFF"/>
                  </a:solidFill>
                  <a:latin typeface="Bierstadt"/>
                </a:rPr>
                <a:t>*paid leave parental leave</a:t>
              </a:r>
              <a:endParaRPr lang="en-US" sz="2968" kern="1200">
                <a:solidFill>
                  <a:srgbClr val="FFFFFF"/>
                </a:solidFill>
                <a:latin typeface="Bierstadt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3366D67C-6082-802E-7D68-F560E22BA843}"/>
                </a:ext>
              </a:extLst>
            </p:cNvPr>
            <p:cNvSpPr/>
            <p:nvPr/>
          </p:nvSpPr>
          <p:spPr>
            <a:xfrm>
              <a:off x="9959690" y="3947519"/>
              <a:ext cx="1715835" cy="102950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715839"/>
                <a:gd name="f7" fmla="val 1029503"/>
                <a:gd name="f8" fmla="+- 0 0 -90"/>
                <a:gd name="f9" fmla="*/ f3 1 1715839"/>
                <a:gd name="f10" fmla="*/ f4 1 1029503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1715839"/>
                <a:gd name="f19" fmla="*/ f15 1 1029503"/>
                <a:gd name="f20" fmla="*/ 0 f16 1"/>
                <a:gd name="f21" fmla="*/ 0 f15 1"/>
                <a:gd name="f22" fmla="*/ 1715839 f16 1"/>
                <a:gd name="f23" fmla="*/ 1029503 f15 1"/>
                <a:gd name="f24" fmla="+- f17 0 f1"/>
                <a:gd name="f25" fmla="*/ f20 1 1715839"/>
                <a:gd name="f26" fmla="*/ f21 1 1029503"/>
                <a:gd name="f27" fmla="*/ f22 1 1715839"/>
                <a:gd name="f28" fmla="*/ f23 1 1029503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1715839" h="1029503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EBA000"/>
            </a:solidFill>
            <a:ln w="19046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13086" tIns="113086" rIns="113086" bIns="113086" anchor="ctr" anchorCtr="1" compatLnSpc="1">
              <a:noAutofit/>
            </a:bodyPr>
            <a:lstStyle/>
            <a:p>
              <a:pPr algn="ctr" defTabSz="1319365" rtl="0">
                <a:lnSpc>
                  <a:spcPct val="90000"/>
                </a:lnSpc>
                <a:spcAft>
                  <a:spcPts val="1319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968" kern="1200">
                  <a:solidFill>
                    <a:srgbClr val="FFFFFF"/>
                  </a:solidFill>
                  <a:latin typeface="Bierstadt"/>
                </a:rPr>
                <a:t>*flexible working hours</a:t>
              </a:r>
              <a:endParaRPr lang="en-US" sz="2968" kern="1200">
                <a:solidFill>
                  <a:srgbClr val="FFFFFF"/>
                </a:solidFill>
                <a:latin typeface="Bierstadt"/>
              </a:endParaRPr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8B7A64E0-9489-E456-5AB0-9F3DA8896AA8}"/>
                </a:ext>
              </a:extLst>
            </p:cNvPr>
            <p:cNvSpPr/>
            <p:nvPr/>
          </p:nvSpPr>
          <p:spPr>
            <a:xfrm>
              <a:off x="2409992" y="5148611"/>
              <a:ext cx="1715835" cy="102950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715839"/>
                <a:gd name="f7" fmla="val 1029503"/>
                <a:gd name="f8" fmla="+- 0 0 -90"/>
                <a:gd name="f9" fmla="*/ f3 1 1715839"/>
                <a:gd name="f10" fmla="*/ f4 1 1029503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1715839"/>
                <a:gd name="f19" fmla="*/ f15 1 1029503"/>
                <a:gd name="f20" fmla="*/ 0 f16 1"/>
                <a:gd name="f21" fmla="*/ 0 f15 1"/>
                <a:gd name="f22" fmla="*/ 1715839 f16 1"/>
                <a:gd name="f23" fmla="*/ 1029503 f15 1"/>
                <a:gd name="f24" fmla="+- f17 0 f1"/>
                <a:gd name="f25" fmla="*/ f20 1 1715839"/>
                <a:gd name="f26" fmla="*/ f21 1 1029503"/>
                <a:gd name="f27" fmla="*/ f22 1 1715839"/>
                <a:gd name="f28" fmla="*/ f23 1 1029503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1715839" h="1029503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EBA000"/>
            </a:solidFill>
            <a:ln w="19046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13086" tIns="113086" rIns="113086" bIns="113086" anchor="ctr" anchorCtr="1" compatLnSpc="1">
              <a:noAutofit/>
            </a:bodyPr>
            <a:lstStyle/>
            <a:p>
              <a:pPr algn="ctr" defTabSz="1319365" rtl="0">
                <a:lnSpc>
                  <a:spcPct val="90000"/>
                </a:lnSpc>
                <a:spcAft>
                  <a:spcPts val="1319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968" kern="1200">
                  <a:solidFill>
                    <a:srgbClr val="FFFFFF"/>
                  </a:solidFill>
                  <a:latin typeface="Bierstadt"/>
                </a:rPr>
                <a:t>CAREER BENEFITS</a:t>
              </a:r>
              <a:endParaRPr lang="en-US" sz="2968" kern="1200">
                <a:solidFill>
                  <a:srgbClr val="FFFFFF"/>
                </a:solidFill>
                <a:latin typeface="Bierstadt"/>
              </a:endParaRPr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005C879-9F03-4AC0-853E-FB2012E5C0B7}"/>
                </a:ext>
              </a:extLst>
            </p:cNvPr>
            <p:cNvSpPr/>
            <p:nvPr/>
          </p:nvSpPr>
          <p:spPr>
            <a:xfrm>
              <a:off x="4297414" y="5148611"/>
              <a:ext cx="1715835" cy="102950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715839"/>
                <a:gd name="f7" fmla="val 1029503"/>
                <a:gd name="f8" fmla="+- 0 0 -90"/>
                <a:gd name="f9" fmla="*/ f3 1 1715839"/>
                <a:gd name="f10" fmla="*/ f4 1 1029503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1715839"/>
                <a:gd name="f19" fmla="*/ f15 1 1029503"/>
                <a:gd name="f20" fmla="*/ 0 f16 1"/>
                <a:gd name="f21" fmla="*/ 0 f15 1"/>
                <a:gd name="f22" fmla="*/ 1715839 f16 1"/>
                <a:gd name="f23" fmla="*/ 1029503 f15 1"/>
                <a:gd name="f24" fmla="+- f17 0 f1"/>
                <a:gd name="f25" fmla="*/ f20 1 1715839"/>
                <a:gd name="f26" fmla="*/ f21 1 1029503"/>
                <a:gd name="f27" fmla="*/ f22 1 1715839"/>
                <a:gd name="f28" fmla="*/ f23 1 1029503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1715839" h="1029503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EBA000"/>
            </a:solidFill>
            <a:ln w="19046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13086" tIns="113086" rIns="113086" bIns="113086" anchor="ctr" anchorCtr="1" compatLnSpc="1">
              <a:noAutofit/>
            </a:bodyPr>
            <a:lstStyle/>
            <a:p>
              <a:pPr algn="ctr" defTabSz="1319365" rtl="0">
                <a:lnSpc>
                  <a:spcPct val="90000"/>
                </a:lnSpc>
                <a:spcAft>
                  <a:spcPts val="1319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968" kern="1200">
                  <a:solidFill>
                    <a:srgbClr val="FFFFFF"/>
                  </a:solidFill>
                  <a:latin typeface="Bierstadt"/>
                </a:rPr>
                <a:t>*ACCESS TO 21 000+COURSES</a:t>
              </a:r>
              <a:endParaRPr lang="en-US" sz="2968" kern="1200">
                <a:solidFill>
                  <a:srgbClr val="FFFFFF"/>
                </a:solidFill>
                <a:latin typeface="Bierstadt"/>
              </a:endParaRPr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F06E86C3-291D-2A5B-A78E-DEEC99C22A96}"/>
                </a:ext>
              </a:extLst>
            </p:cNvPr>
            <p:cNvSpPr/>
            <p:nvPr/>
          </p:nvSpPr>
          <p:spPr>
            <a:xfrm>
              <a:off x="6184837" y="5148611"/>
              <a:ext cx="1715835" cy="102950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715839"/>
                <a:gd name="f7" fmla="val 1029503"/>
                <a:gd name="f8" fmla="+- 0 0 -90"/>
                <a:gd name="f9" fmla="*/ f3 1 1715839"/>
                <a:gd name="f10" fmla="*/ f4 1 1029503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1715839"/>
                <a:gd name="f19" fmla="*/ f15 1 1029503"/>
                <a:gd name="f20" fmla="*/ 0 f16 1"/>
                <a:gd name="f21" fmla="*/ 0 f15 1"/>
                <a:gd name="f22" fmla="*/ 1715839 f16 1"/>
                <a:gd name="f23" fmla="*/ 1029503 f15 1"/>
                <a:gd name="f24" fmla="+- f17 0 f1"/>
                <a:gd name="f25" fmla="*/ f20 1 1715839"/>
                <a:gd name="f26" fmla="*/ f21 1 1029503"/>
                <a:gd name="f27" fmla="*/ f22 1 1715839"/>
                <a:gd name="f28" fmla="*/ f23 1 1029503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1715839" h="1029503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EBA000"/>
            </a:solidFill>
            <a:ln w="19046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13086" tIns="113086" rIns="113086" bIns="113086" anchor="ctr" anchorCtr="1" compatLnSpc="1">
              <a:noAutofit/>
            </a:bodyPr>
            <a:lstStyle/>
            <a:p>
              <a:pPr algn="ctr" defTabSz="1319365" rtl="0">
                <a:lnSpc>
                  <a:spcPct val="90000"/>
                </a:lnSpc>
                <a:spcAft>
                  <a:spcPts val="1319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968" kern="1200">
                  <a:solidFill>
                    <a:srgbClr val="FFFFFF"/>
                  </a:solidFill>
                  <a:latin typeface="Bierstadt"/>
                </a:rPr>
                <a:t>*global mobility opportunities</a:t>
              </a:r>
              <a:endParaRPr lang="en-US" sz="2968" kern="1200">
                <a:solidFill>
                  <a:srgbClr val="FFFFFF"/>
                </a:solidFill>
                <a:latin typeface="Bierstadt"/>
              </a:endParaRPr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959E0781-F63D-8016-F370-E1A888954DE8}"/>
                </a:ext>
              </a:extLst>
            </p:cNvPr>
            <p:cNvSpPr/>
            <p:nvPr/>
          </p:nvSpPr>
          <p:spPr>
            <a:xfrm>
              <a:off x="8072259" y="5148611"/>
              <a:ext cx="1715835" cy="102950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715839"/>
                <a:gd name="f7" fmla="val 1029503"/>
                <a:gd name="f8" fmla="+- 0 0 -90"/>
                <a:gd name="f9" fmla="*/ f3 1 1715839"/>
                <a:gd name="f10" fmla="*/ f4 1 1029503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1715839"/>
                <a:gd name="f19" fmla="*/ f15 1 1029503"/>
                <a:gd name="f20" fmla="*/ 0 f16 1"/>
                <a:gd name="f21" fmla="*/ 0 f15 1"/>
                <a:gd name="f22" fmla="*/ 1715839 f16 1"/>
                <a:gd name="f23" fmla="*/ 1029503 f15 1"/>
                <a:gd name="f24" fmla="+- f17 0 f1"/>
                <a:gd name="f25" fmla="*/ f20 1 1715839"/>
                <a:gd name="f26" fmla="*/ f21 1 1029503"/>
                <a:gd name="f27" fmla="*/ f22 1 1715839"/>
                <a:gd name="f28" fmla="*/ f23 1 1029503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1715839" h="1029503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EBA000"/>
            </a:solidFill>
            <a:ln w="19046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13086" tIns="113086" rIns="113086" bIns="113086" anchor="ctr" anchorCtr="1" compatLnSpc="1">
              <a:noAutofit/>
            </a:bodyPr>
            <a:lstStyle/>
            <a:p>
              <a:pPr algn="ctr" defTabSz="1319365" rtl="0">
                <a:lnSpc>
                  <a:spcPct val="90000"/>
                </a:lnSpc>
                <a:spcAft>
                  <a:spcPts val="1319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968" kern="1200">
                  <a:solidFill>
                    <a:srgbClr val="FFFFFF"/>
                  </a:solidFill>
                  <a:latin typeface="Bierstadt"/>
                </a:rPr>
                <a:t>*internal job postings</a:t>
              </a:r>
              <a:endParaRPr lang="en-US" sz="2968" kern="1200">
                <a:solidFill>
                  <a:srgbClr val="FFFFFF"/>
                </a:solidFill>
                <a:latin typeface="Bierstadt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53811171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A95FFF-657A-5891-5E7D-A2BA438B8B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6981" y="466342"/>
            <a:ext cx="13594681" cy="846386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Q/A Session</a:t>
            </a:r>
          </a:p>
        </p:txBody>
      </p:sp>
      <p:pic>
        <p:nvPicPr>
          <p:cNvPr id="6" name="Content Placeholder 5" descr="A paper with a question mark on it&#10;&#10;AI-generated content may be incorrect.">
            <a:extLst>
              <a:ext uri="{FF2B5EF4-FFF2-40B4-BE49-F238E27FC236}">
                <a16:creationId xmlns:a16="http://schemas.microsoft.com/office/drawing/2014/main" id="{6168B7D1-E46A-AB05-9228-FA6EDBD8EA9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4850" y="3183547"/>
            <a:ext cx="15240000" cy="7347928"/>
          </a:xfrm>
        </p:spPr>
      </p:pic>
    </p:spTree>
    <p:extLst>
      <p:ext uri="{BB962C8B-B14F-4D97-AF65-F5344CB8AC3E}">
        <p14:creationId xmlns:p14="http://schemas.microsoft.com/office/powerpoint/2010/main" val="2290942514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152</TotalTime>
  <Words>2965</Words>
  <Application>Microsoft Office PowerPoint</Application>
  <PresentationFormat>Custom</PresentationFormat>
  <Paragraphs>261</Paragraphs>
  <Slides>35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45" baseType="lpstr">
      <vt:lpstr>Arial MT</vt:lpstr>
      <vt:lpstr>Aptos</vt:lpstr>
      <vt:lpstr>Arial</vt:lpstr>
      <vt:lpstr>Bierstadt</vt:lpstr>
      <vt:lpstr>Calibri</vt:lpstr>
      <vt:lpstr>Consolas</vt:lpstr>
      <vt:lpstr>Courier New</vt:lpstr>
      <vt:lpstr>Trebuchet MS</vt:lpstr>
      <vt:lpstr>Wingdings 3</vt:lpstr>
      <vt:lpstr>Facet</vt:lpstr>
      <vt:lpstr>PowerPoint Presentation</vt:lpstr>
      <vt:lpstr>Tata consultancy services </vt:lpstr>
      <vt:lpstr>Managing International Operations</vt:lpstr>
      <vt:lpstr>TCS Context: People at the Core</vt:lpstr>
      <vt:lpstr>Current HR Policies &amp; Practices</vt:lpstr>
      <vt:lpstr>Role of Line Managers: The Human Link</vt:lpstr>
      <vt:lpstr>Strategic Alignment of HR</vt:lpstr>
      <vt:lpstr>Key HR Challenges</vt:lpstr>
      <vt:lpstr>Practical Recommendations</vt:lpstr>
      <vt:lpstr>References</vt:lpstr>
      <vt:lpstr>Recruitment and Selection at  Tata Consultancy Services (TCS)</vt:lpstr>
      <vt:lpstr>Presentation Outline</vt:lpstr>
      <vt:lpstr>Recruitment and Selection</vt:lpstr>
      <vt:lpstr>Current HR policies and practices of TCS </vt:lpstr>
      <vt:lpstr>Key Role of line managers at TCS  </vt:lpstr>
      <vt:lpstr>Strategic alignment of HR practices with TCS company goals </vt:lpstr>
      <vt:lpstr>Key HR challenges faced by the TCS company   </vt:lpstr>
      <vt:lpstr>Recommendations</vt:lpstr>
      <vt:lpstr>References</vt:lpstr>
      <vt:lpstr>References</vt:lpstr>
      <vt:lpstr>Training and Development  (Tcs – Tata Consultancy Services) </vt:lpstr>
      <vt:lpstr>MEANING AND DEFINITION </vt:lpstr>
      <vt:lpstr>1. Current HR Policies &amp; Training Practices</vt:lpstr>
      <vt:lpstr>2. Role of Line Managers in Implementation (TCS Context)</vt:lpstr>
      <vt:lpstr>3. Strategic Alignment of Training &amp; Development with TCS Company Goals</vt:lpstr>
      <vt:lpstr>4. Key HR Challenges in Training &amp; Development at TCS</vt:lpstr>
      <vt:lpstr>5. Practical Recommendations for TCS</vt:lpstr>
      <vt:lpstr>How Tcs is giving a training to their employees? </vt:lpstr>
      <vt:lpstr> reward and remuneration</vt:lpstr>
      <vt:lpstr>Tcs reward Philosophy</vt:lpstr>
      <vt:lpstr>Components of Remuneration at TCS</vt:lpstr>
      <vt:lpstr>Salary structure at TCS</vt:lpstr>
      <vt:lpstr>Performance linked pay</vt:lpstr>
      <vt:lpstr>Employee beneits at TCS</vt:lpstr>
      <vt:lpstr>Q/A Session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</dc:title>
  <cp:lastModifiedBy>UWTSD</cp:lastModifiedBy>
  <cp:revision>2</cp:revision>
  <dcterms:created xsi:type="dcterms:W3CDTF">2025-11-26T13:56:10Z</dcterms:created>
  <dcterms:modified xsi:type="dcterms:W3CDTF">2025-12-01T13:41:04Z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2025-11-26T00:00:00Z</vt:filetime>
  </property>
  <property fmtid="{D5CDD505-2E9C-101B-9397-08002B2CF9AE}" pid="3" name="LastSaved">
    <vt:filetime>2025-11-26T00:00:00Z</vt:filetime>
  </property>
</Properties>
</file>