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3"/>
  </p:notesMasterIdLst>
  <p:sldIdLst>
    <p:sldId id="256" r:id="rId2"/>
    <p:sldId id="284" r:id="rId3"/>
    <p:sldId id="269" r:id="rId4"/>
    <p:sldId id="352" r:id="rId5"/>
    <p:sldId id="315" r:id="rId6"/>
    <p:sldId id="350" r:id="rId7"/>
    <p:sldId id="351" r:id="rId8"/>
    <p:sldId id="353" r:id="rId9"/>
    <p:sldId id="354" r:id="rId10"/>
    <p:sldId id="355" r:id="rId11"/>
    <p:sldId id="356" r:id="rId12"/>
    <p:sldId id="357" r:id="rId13"/>
    <p:sldId id="365" r:id="rId14"/>
    <p:sldId id="366" r:id="rId15"/>
    <p:sldId id="359" r:id="rId16"/>
    <p:sldId id="367" r:id="rId17"/>
    <p:sldId id="363" r:id="rId18"/>
    <p:sldId id="364" r:id="rId19"/>
    <p:sldId id="368" r:id="rId20"/>
    <p:sldId id="264" r:id="rId21"/>
    <p:sldId id="265" r:id="rId2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9EC13F-3490-484A-9D00-73FA8948E0DB}" v="13" dt="2025-10-21T15:44:00.7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94660"/>
  </p:normalViewPr>
  <p:slideViewPr>
    <p:cSldViewPr snapToGrid="0">
      <p:cViewPr varScale="1">
        <p:scale>
          <a:sx n="83" d="100"/>
          <a:sy n="83" d="100"/>
        </p:scale>
        <p:origin x="165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1C370FC-92A3-531D-737E-95FE035B1EE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C4AE66-53C0-65D1-5543-6E82B12CF97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987CCEF-2A6A-4FAB-B682-02F1D2F059D7}" type="datetimeFigureOut">
              <a:rPr lang="en-GB"/>
              <a:pPr>
                <a:defRPr/>
              </a:pPr>
              <a:t>21/10/2025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3FE311C9-E86E-77C0-3958-517F4C1937E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0767A0A-DCC3-339B-04C2-04E805F2A4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5351FC-C19D-372F-62C7-1F23FA9135C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284C7E-85AF-0153-43FC-62329C7935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9410F96-F122-4AC4-9904-8C5D397E24D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C6781AF3-832A-F154-023D-62B890FDC5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6153371B-5D0C-1A73-CC70-C4CDB30516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DA824C-B39E-5609-6DE4-3480B32DEA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69257F1-3E91-4035-8535-3FFA4258D161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3AA686-9B64-1A78-8690-C53D1215D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5EE97-3E82-41E3-9F1A-135A13DE3934}" type="datetime1">
              <a:rPr/>
              <a:pPr>
                <a:defRPr/>
              </a:pPr>
              <a:t>10/21/2025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61817-E939-81B3-40DA-2FC037E37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58E75-ADE8-0E15-BFE7-EBDE74936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FF9D4-6470-4C80-BCF7-87EC8AEEF575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6999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554F7A-4806-9875-0509-1A2D40982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CB707-784E-4402-841C-07385CAF4FFC}" type="datetime1">
              <a:rPr/>
              <a:pPr>
                <a:defRPr/>
              </a:pPr>
              <a:t>10/21/2025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CDDC7-FDB3-3630-1745-4CA5DFC1A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57499-AB49-D674-D3A7-7B3704B7F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511F8-609B-4A56-B89C-549D53EF1475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8142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B0497-062C-ADBD-1E6B-EACEDE76D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18E299-37B8-4EA2-A871-3558D8ECED35}" type="datetime1">
              <a:rPr/>
              <a:pPr>
                <a:defRPr/>
              </a:pPr>
              <a:t>10/21/2025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8EA874-479E-A628-C2E4-427AC483B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742F86-4416-A411-B6CD-CF64A9513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F871F-F576-4535-B707-1DCA6F4585C5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03669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C63B464-8772-D7C6-C885-68A7A6089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80C89-0884-4390-BA8E-CE6A374CBC79}" type="datetime1">
              <a:rPr/>
              <a:pPr>
                <a:defRPr/>
              </a:pPr>
              <a:t>10/21/2025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24B389B-8FF0-5800-447D-D9BC0F266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42CA8B8-AEDE-9E3E-AC75-9873B1A87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92D10-83E6-4D8B-82F2-1D9453A742ED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3127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C1B410-A86A-9DB6-BBF2-0D44644A7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72F0E-6F03-4658-8A24-0AA0293245EA}" type="datetime1">
              <a:rPr/>
              <a:pPr>
                <a:defRPr/>
              </a:pPr>
              <a:t>10/21/2025</a:t>
            </a:fld>
            <a:endParaRPr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7756F018-0C4F-14C8-67C5-3659741D6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EF53CC9-4ADC-CCBB-BDCA-6C1CAFEE4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32431-F70E-4BBC-BF44-8AA3D5ADC6C9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49307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FCFFBF7-EE59-04FF-507D-A12642E22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14245-5425-4730-B15B-38565E69E2EA}" type="datetime1">
              <a:rPr/>
              <a:pPr>
                <a:defRPr/>
              </a:pPr>
              <a:t>10/21/2025</a:t>
            </a:fld>
            <a:endParaRPr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E1B95042-0873-C8D6-91F4-1B6A277B3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1037442-ADB6-7921-186A-031743555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6077C-850D-4DFE-A5DE-7497128CBF8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80278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14C26A8-B94A-D41B-E694-37D194DF6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132E6-36A5-4A54-81EC-9B3A72942F66}" type="datetime1">
              <a:rPr/>
              <a:pPr>
                <a:defRPr/>
              </a:pPr>
              <a:t>10/21/2025</a:t>
            </a:fld>
            <a:endParaRPr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BC099F5A-63CA-B2BF-9820-C21030B8E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B293D3A-E2B1-46F5-C7F3-94C3C15BA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7E14E-0790-41B2-88AD-0A27DA841729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56642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F5BEB34-5BA9-A754-5166-DB8932C56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2A578-6D0B-41C4-8FC6-06391ADDAA30}" type="datetime1">
              <a:rPr/>
              <a:pPr>
                <a:defRPr/>
              </a:pPr>
              <a:t>10/21/2025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6A92D8E-CBE4-4F38-0F6C-0AB18217C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D70451F-5CB8-BE87-0302-6BC16F2BD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02223-AAA2-4288-A914-DFA975564EF6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57590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5B0BB45-066B-B847-3129-37F402EBF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6ED11-58D0-42B8-8BE3-52B6D59CB669}" type="datetime1">
              <a:rPr/>
              <a:pPr>
                <a:defRPr/>
              </a:pPr>
              <a:t>10/21/2025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48DFDC1-3294-C547-C038-5EE33E3B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4A5071D-ED6A-BFF7-8487-80D8E9D08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B6596-FA34-4F89-B816-FFFE60976845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55087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69155-F3FF-E39D-66E3-696FBBC4B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DC5D72-4BA4-4E61-A7F1-08BF39EB1A48}" type="datetime1">
              <a:rPr/>
              <a:pPr>
                <a:defRPr/>
              </a:pPr>
              <a:t>10/21/2025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CA192-3E57-D0B4-2C79-7BDD8AE6D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7FB45-2549-3920-A9E6-57977604F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8F64-A9C8-4135-B3D3-CC247E2DFBC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63519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E2E9D-2677-5DEE-5D64-692065275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D2E892-CB6D-4722-B137-20C2533F256A}" type="datetime1">
              <a:rPr/>
              <a:pPr>
                <a:defRPr/>
              </a:pPr>
              <a:t>10/21/2025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F6D3BD-A968-9FEF-A4D7-63E9A9265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F56123-4948-BC4E-593C-04241DE95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DC4D6-67E3-4A85-88B7-380B41A51AF7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31434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FF76A53-82B1-2CBA-0329-DF43C6F761C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Freeform: Shape 7" descr="&quot;&quot;">
            <a:extLst>
              <a:ext uri="{FF2B5EF4-FFF2-40B4-BE49-F238E27FC236}">
                <a16:creationId xmlns:a16="http://schemas.microsoft.com/office/drawing/2014/main" id="{5DC20AAF-6766-AF77-D633-DB9F99416825}"/>
              </a:ext>
            </a:extLst>
          </p:cNvPr>
          <p:cNvSpPr/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>
            <a:extLst>
              <a:ext uri="{FF2B5EF4-FFF2-40B4-BE49-F238E27FC236}">
                <a16:creationId xmlns:a16="http://schemas.microsoft.com/office/drawing/2014/main" id="{8E5F550E-4204-F97E-7692-64F02DAC1E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557213"/>
            <a:ext cx="10972800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6EA45260-8B01-3337-986E-45BA6A123B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06613"/>
            <a:ext cx="10972800" cy="403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39137-ED80-1A19-0A00-57DF5C5059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579BA907-FB61-4C93-A8D0-321565E55004}" type="datetime1">
              <a:rPr/>
              <a:pPr>
                <a:defRPr/>
              </a:pPr>
              <a:t>10/21/2025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658CE-B752-FB16-8F4B-6D18A778CF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DFC35-2E65-AF90-1615-5EAE16D515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8DABEAE5-C5D4-4E98-89C4-1EA61615A8A2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9pPr>
    </p:titleStyle>
    <p:bodyStyle>
      <a:lvl1pPr algn="l" rtl="0" eaLnBrk="0" fontAlgn="base" hangingPunct="0">
        <a:lnSpc>
          <a:spcPct val="110000"/>
        </a:lnSpc>
        <a:spcBef>
          <a:spcPts val="10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referencing-handbooks/" TargetMode="External"/><Relationship Id="rId2" Type="http://schemas.openxmlformats.org/officeDocument/2006/relationships/hyperlink" Target="https://librarysearch.uwtsd.ac.uk/discovery/search?vid=44WHELF_UWTSD:44WHELF_UWTSD_VU1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 descr="&quot;&quot;">
            <a:extLst>
              <a:ext uri="{FF2B5EF4-FFF2-40B4-BE49-F238E27FC236}">
                <a16:creationId xmlns:a16="http://schemas.microsoft.com/office/drawing/2014/main" id="{8917C30E-074A-6800-316B-3878E52719F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0" name="Rectangle 1039" descr="&quot;&quot;">
            <a:extLst>
              <a:ext uri="{FF2B5EF4-FFF2-40B4-BE49-F238E27FC236}">
                <a16:creationId xmlns:a16="http://schemas.microsoft.com/office/drawing/2014/main" id="{1A03B1D0-BA1A-E9E7-A71E-97845FA55F9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F45061-F540-B840-8458-B234309E5F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363"/>
            <a:ext cx="5597525" cy="282098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800" dirty="0"/>
              <a:t>HPFY3010: Academic Skills (Distance Learning)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4: Understanding Essay Key Words</a:t>
            </a:r>
          </a:p>
        </p:txBody>
      </p:sp>
      <p:sp>
        <p:nvSpPr>
          <p:cNvPr id="3077" name="Subtitle 2">
            <a:extLst>
              <a:ext uri="{FF2B5EF4-FFF2-40B4-BE49-F238E27FC236}">
                <a16:creationId xmlns:a16="http://schemas.microsoft.com/office/drawing/2014/main" id="{398D685C-C3FD-20AE-B569-D8A66695957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09600" y="3902075"/>
            <a:ext cx="5597525" cy="2239963"/>
          </a:xfrm>
        </p:spPr>
        <p:txBody>
          <a:bodyPr/>
          <a:lstStyle/>
          <a:p>
            <a:pPr eaLnBrk="1" hangingPunct="1"/>
            <a:r>
              <a:rPr lang="en-GB" altLang="en-US"/>
              <a:t>Dr Rhian Elinor Keyse</a:t>
            </a:r>
          </a:p>
          <a:p>
            <a:pPr eaLnBrk="1" hangingPunct="1"/>
            <a:r>
              <a:rPr lang="en-GB" altLang="en-US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00C109-240A-EA8F-FBE3-4B9C381351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1593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CC917DBE-26EB-96F2-64F4-35A5581E74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E45E8-DF54-361C-58D7-184A6540A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3600" dirty="0"/>
              <a:t>Referencing</a:t>
            </a:r>
          </a:p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endParaRPr lang="en-GB" sz="3600" dirty="0"/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sz="3600" dirty="0"/>
          </a:p>
        </p:txBody>
      </p:sp>
    </p:spTree>
  </p:cSld>
  <p:clrMapOvr>
    <a:masterClrMapping/>
  </p:clrMapOvr>
  <p:transition spd="slow" advTm="4008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CF05BDFC-3B22-DCB4-EEA4-E686F844DF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7B70B-EC6D-671B-59E6-1869CA529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70113"/>
            <a:ext cx="10972800" cy="4035425"/>
          </a:xfrm>
        </p:spPr>
        <p:txBody>
          <a:bodyPr rtlCol="0">
            <a:normAutofit/>
          </a:bodyPr>
          <a:lstStyle/>
          <a:p>
            <a:pPr marL="342900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4000" dirty="0"/>
              <a:t>Essay key words</a:t>
            </a:r>
          </a:p>
          <a:p>
            <a:pPr marL="571500" lvl="1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3800" dirty="0"/>
              <a:t>What do essay questions mean?</a:t>
            </a:r>
          </a:p>
          <a:p>
            <a:pPr marL="571500" lvl="1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3800" dirty="0"/>
              <a:t>How can we deconstruct them?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sz="4000" dirty="0"/>
          </a:p>
        </p:txBody>
      </p:sp>
    </p:spTree>
  </p:cSld>
  <p:clrMapOvr>
    <a:masterClrMapping/>
  </p:clrMapOvr>
  <p:transition spd="slow" advTm="21746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F7E43872-ED86-9BAF-1736-EA247F52CA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Golden rule of essay writing…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272EEA90-9214-9ADF-D47F-88E8ACB735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3600"/>
              <a:t>Answer the question/task that’s been set (not the one you want to answer!)</a:t>
            </a:r>
          </a:p>
          <a:p>
            <a:pPr eaLnBrk="1" hangingPunct="1"/>
            <a:r>
              <a:rPr lang="en-GB" altLang="en-US" sz="3600"/>
              <a:t>Make sure you understand the question – if you have any doubt, ask your tutor.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244"/>
    </mc:Choice>
    <mc:Fallback>
      <p:transition spd="slow" advTm="60244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7B5F56A-A0C9-700B-FB5C-ECE41C55EE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What do we mean by essay ‘key words’?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44043-C6AD-43B5-0FC8-CCA66BBF94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</p:spTree>
  </p:cSld>
  <p:clrMapOvr>
    <a:masterClrMapping/>
  </p:clrMapOvr>
  <p:transition spd="slow" advTm="16769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8330C863-79B2-0B0E-1C18-AC69E14F9D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do we mean by essay ‘key words’?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F018DE23-8986-428A-54E5-018AC047A5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/>
              <a:t>Help you to work out exactly what the essay questions are asking you to do</a:t>
            </a:r>
          </a:p>
          <a:p>
            <a:pPr eaLnBrk="1" hangingPunct="1"/>
            <a:r>
              <a:rPr lang="en-GB" altLang="en-US" sz="3600" dirty="0"/>
              <a:t>Helps you give the marker exactly what they’re looking for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67"/>
    </mc:Choice>
    <mc:Fallback>
      <p:transition spd="slow" advTm="29867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B7148986-7186-F8B7-8C80-0908B531B2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3 types of essay key words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F659436B-240F-D7A5-BA9D-79A748BB9D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3200"/>
              <a:t>Directive words – these tell you what you must do. </a:t>
            </a:r>
          </a:p>
          <a:p>
            <a:pPr eaLnBrk="1" hangingPunct="1"/>
            <a:r>
              <a:rPr lang="en-GB" altLang="en-US" sz="3200"/>
              <a:t>Topic words – these tell you what subject you must write about.</a:t>
            </a:r>
          </a:p>
          <a:p>
            <a:pPr eaLnBrk="1" hangingPunct="1"/>
            <a:r>
              <a:rPr lang="en-GB" altLang="en-US" sz="3200"/>
              <a:t> Limiting words – these constrain what you can do. They are like boundaries.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851"/>
    </mc:Choice>
    <mc:Fallback>
      <p:transition spd="slow" advTm="40851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CCEB015F-EF10-5D50-3C5C-C990A725DC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Directive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1611D-F22D-A280-DAA2-EAB9A4E03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Tell you what you should do in your answer</a:t>
            </a:r>
          </a:p>
          <a:p>
            <a:pPr eaLnBrk="1" hangingPunct="1">
              <a:defRPr/>
            </a:pPr>
            <a:r>
              <a:rPr lang="en-GB" dirty="0"/>
              <a:t>Some common examples (there are many more!)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dirty="0"/>
              <a:t>Analyse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dirty="0"/>
              <a:t>Compare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dirty="0"/>
              <a:t>Contrast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dirty="0"/>
              <a:t>Describe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dirty="0"/>
              <a:t>Evaluate (critically)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dirty="0"/>
              <a:t>Explain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dirty="0"/>
              <a:t>Illustrate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690"/>
    </mc:Choice>
    <mc:Fallback>
      <p:transition spd="slow" advTm="3669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0439289-52D9-14CE-4863-2C6EE1F7A6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Directive words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7436C8E7-260F-A97A-29B5-19CD7DB64AF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Analyse</a:t>
            </a:r>
            <a:r>
              <a:rPr lang="en-GB" altLang="en-US"/>
              <a:t>: Breaking something down into fundamental parts, and critically examine each part. Use evidence to look at the question, and consider how the parts interconnect.</a:t>
            </a:r>
          </a:p>
          <a:p>
            <a:pPr eaLnBrk="1" hangingPunct="1"/>
            <a:r>
              <a:rPr lang="en-GB" altLang="en-US" b="1"/>
              <a:t>Compare</a:t>
            </a:r>
            <a:r>
              <a:rPr lang="en-GB" altLang="en-US"/>
              <a:t>: Show similarities and differences. You might have to demonstrate the relevance of the similarities.</a:t>
            </a:r>
            <a:endParaRPr lang="en-GB" altLang="en-US" b="1"/>
          </a:p>
          <a:p>
            <a:pPr eaLnBrk="1" hangingPunct="1"/>
            <a:r>
              <a:rPr lang="en-GB" altLang="en-US" b="1"/>
              <a:t>Contrast: </a:t>
            </a:r>
            <a:r>
              <a:rPr lang="en-GB" altLang="en-US"/>
              <a:t>Requires you to find and indicate differences. This means you need to show what sets them apart. </a:t>
            </a:r>
          </a:p>
          <a:p>
            <a:pPr eaLnBrk="1" hangingPunct="1"/>
            <a:r>
              <a:rPr lang="en-GB" altLang="en-US" b="1"/>
              <a:t>Describe</a:t>
            </a:r>
            <a:r>
              <a:rPr lang="en-GB" altLang="en-US"/>
              <a:t>: Explain what’s there – e.g. if you describe a political event, you recount the facts. </a:t>
            </a:r>
          </a:p>
          <a:p>
            <a:pPr eaLnBrk="1" hangingPunct="1"/>
            <a:r>
              <a:rPr lang="en-GB" altLang="en-US" b="1"/>
              <a:t>Evaluate</a:t>
            </a:r>
            <a:r>
              <a:rPr lang="en-GB" altLang="en-US"/>
              <a:t>: Reach a conclusion, using evidence to support your verdict e.g. you might be asked to state how far you agree with a particular hypothesis.</a:t>
            </a:r>
          </a:p>
          <a:p>
            <a:pPr eaLnBrk="1" hangingPunct="1"/>
            <a:r>
              <a:rPr lang="en-GB" altLang="en-US" b="1"/>
              <a:t>Illustrate: </a:t>
            </a:r>
            <a:r>
              <a:rPr lang="en-GB" altLang="en-US"/>
              <a:t>You must provide examples to ‘prove’ the argument or points you are making. </a:t>
            </a:r>
            <a:endParaRPr lang="en-GB" altLang="en-US" b="1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984"/>
    </mc:Choice>
    <mc:Fallback>
      <p:transition spd="slow" advTm="147984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1B06600F-DA25-2E72-FD92-F5D3922A6F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Topics and limits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E1649B30-397E-BE10-E759-068B537587F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Topic keywords tell you what subject(s) you should be writing about. </a:t>
            </a:r>
          </a:p>
          <a:p>
            <a:pPr eaLnBrk="1" hangingPunct="1"/>
            <a:r>
              <a:rPr lang="en-GB" altLang="en-US" sz="2800"/>
              <a:t>Usually if you deviate from the topic’s question, you’ll lose marks – so keep your work relevant.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330"/>
    </mc:Choice>
    <mc:Fallback>
      <p:transition spd="slow" advTm="9533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9A3300C-CE38-117D-E2B2-61F9F45FA6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 essay question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D93F4CC7-95FD-4817-5374-6A8115FD41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Explain the meaning of ‘nature’ in Descola’s (2013) book </a:t>
            </a:r>
            <a:r>
              <a:rPr lang="en-GB" altLang="en-US" sz="2800" i="1"/>
              <a:t>Beyond Nature and Culture</a:t>
            </a:r>
            <a:r>
              <a:rPr lang="en-GB" altLang="en-US" sz="2800"/>
              <a:t>.</a:t>
            </a:r>
          </a:p>
          <a:p>
            <a:pPr eaLnBrk="1" hangingPunct="1"/>
            <a:br>
              <a:rPr lang="en-GB" altLang="en-US" sz="2800"/>
            </a:br>
            <a:r>
              <a:rPr lang="en-GB" altLang="en-US" sz="2800"/>
              <a:t>What is the topic?</a:t>
            </a:r>
          </a:p>
          <a:p>
            <a:pPr eaLnBrk="1" hangingPunct="1"/>
            <a:r>
              <a:rPr lang="en-GB" altLang="en-US" sz="2800"/>
              <a:t>What are the limits?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296"/>
    </mc:Choice>
    <mc:Fallback>
      <p:transition spd="slow" advTm="35296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75EA7E45-2D34-B9E7-4173-F7B7F43E73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 essay question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DA760AFE-5737-842F-292A-EA969F4C36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Explain the meaning of ‘nature’ in </a:t>
            </a:r>
            <a:r>
              <a:rPr lang="en-GB" altLang="en-US" b="1" dirty="0" err="1"/>
              <a:t>Descola’s</a:t>
            </a:r>
            <a:r>
              <a:rPr lang="en-GB" altLang="en-US" b="1" dirty="0"/>
              <a:t> (2013) book </a:t>
            </a:r>
            <a:r>
              <a:rPr lang="en-GB" altLang="en-US" b="1" i="1" dirty="0"/>
              <a:t>Beyond Nature and Culture</a:t>
            </a:r>
            <a:r>
              <a:rPr lang="en-GB" altLang="en-US" b="1" dirty="0"/>
              <a:t>.</a:t>
            </a:r>
          </a:p>
          <a:p>
            <a:pPr eaLnBrk="1" hangingPunct="1"/>
            <a:br>
              <a:rPr lang="en-GB" altLang="en-US" dirty="0"/>
            </a:br>
            <a:r>
              <a:rPr lang="en-GB" altLang="en-US" dirty="0"/>
              <a:t>The topic is ‘nature’</a:t>
            </a:r>
          </a:p>
          <a:p>
            <a:pPr eaLnBrk="1" hangingPunct="1"/>
            <a:r>
              <a:rPr lang="en-GB" altLang="en-US" dirty="0" err="1"/>
              <a:t>Descola’s</a:t>
            </a:r>
            <a:r>
              <a:rPr lang="en-GB" altLang="en-US" dirty="0"/>
              <a:t> understanding of nature – not ‘nature’ generally. </a:t>
            </a:r>
          </a:p>
          <a:p>
            <a:pPr eaLnBrk="1" hangingPunct="1"/>
            <a:r>
              <a:rPr lang="en-GB" altLang="en-US" dirty="0"/>
              <a:t>Limits – </a:t>
            </a:r>
            <a:r>
              <a:rPr lang="en-GB" altLang="en-US" dirty="0" err="1"/>
              <a:t>Descola</a:t>
            </a:r>
            <a:r>
              <a:rPr lang="en-GB" altLang="en-US" dirty="0"/>
              <a:t>, his representation of nature, and only from a specific book.</a:t>
            </a:r>
          </a:p>
          <a:p>
            <a:pPr eaLnBrk="1" hangingPunct="1"/>
            <a:r>
              <a:rPr lang="en-GB" altLang="en-US" dirty="0"/>
              <a:t>If the question asked, ‘Compare the meaning of ‘nature’ in </a:t>
            </a:r>
            <a:r>
              <a:rPr lang="en-GB" altLang="en-US" dirty="0" err="1"/>
              <a:t>Descola’s</a:t>
            </a:r>
            <a:r>
              <a:rPr lang="en-GB" altLang="en-US" dirty="0"/>
              <a:t> (2013) book </a:t>
            </a:r>
            <a:r>
              <a:rPr lang="en-GB" altLang="en-US" i="1" dirty="0"/>
              <a:t>Beyond Nature and Culture </a:t>
            </a:r>
            <a:r>
              <a:rPr lang="en-GB" altLang="en-US" dirty="0"/>
              <a:t>with other anthropological works,’ then I would be expected to bring in other authors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749"/>
    </mc:Choice>
    <mc:Fallback>
      <p:transition spd="slow" advTm="75749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611C6-FCB0-28D0-C90B-2661A79EE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essay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5F2B7-436E-D904-8028-DF91325E6E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Evaluate the role of women in anti-colonial struggle in the 1950s and 1960s, with reference to one case study from either South Asia or Africa.</a:t>
            </a:r>
          </a:p>
          <a:p>
            <a:r>
              <a:rPr lang="en-GB" sz="2400" dirty="0"/>
              <a:t>What is the main topic of the question? Is there a particular aspect of the topic the question is asking you to consider?</a:t>
            </a:r>
          </a:p>
          <a:p>
            <a:r>
              <a:rPr lang="en-GB" sz="2400" dirty="0"/>
              <a:t>Does the question indicate any limits to your answer?</a:t>
            </a:r>
          </a:p>
          <a:p>
            <a:r>
              <a:rPr lang="en-GB" sz="2400" dirty="0"/>
              <a:t>What is the directive word? What is it asking you to do?</a:t>
            </a:r>
          </a:p>
          <a:p>
            <a:r>
              <a:rPr lang="en-GB" sz="2400" dirty="0"/>
              <a:t>Top tip: if a question is long and complicated, break it down into its component parts and consider what each is asking you to do?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949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523"/>
    </mc:Choice>
    <mc:Fallback>
      <p:transition spd="slow" advTm="6652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ED2572-9BB8-6599-63D6-D124EA3A6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DFEB3-4720-379E-CBC8-BA023AFAE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3181"/>
            <a:ext cx="10972800" cy="1325562"/>
          </a:xfrm>
        </p:spPr>
        <p:txBody>
          <a:bodyPr/>
          <a:lstStyle/>
          <a:p>
            <a:r>
              <a:rPr lang="en-GB" dirty="0"/>
              <a:t>Example essay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E12F7-8BAA-7A7B-4BA1-9F36E071F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857" y="1411287"/>
            <a:ext cx="10972800" cy="4035425"/>
          </a:xfrm>
        </p:spPr>
        <p:txBody>
          <a:bodyPr/>
          <a:lstStyle/>
          <a:p>
            <a:r>
              <a:rPr lang="en-GB" sz="2400" b="1" dirty="0"/>
              <a:t>Evaluate the role of women in anti-colonial struggle in the 1950s and 1960s, with reference to one case study from either South Asia or Africa.</a:t>
            </a:r>
          </a:p>
          <a:p>
            <a:r>
              <a:rPr lang="en-GB" sz="2400" b="1" dirty="0"/>
              <a:t>What is the main topic of the question? </a:t>
            </a:r>
            <a:r>
              <a:rPr lang="en-GB" sz="2400" dirty="0"/>
              <a:t>Anti-colonial struggle</a:t>
            </a:r>
          </a:p>
          <a:p>
            <a:r>
              <a:rPr lang="en-GB" sz="2400" dirty="0"/>
              <a:t> </a:t>
            </a:r>
            <a:r>
              <a:rPr lang="en-GB" sz="2400" b="1" dirty="0"/>
              <a:t>Is there a particular aspect of the topic the question is asking you to consider? </a:t>
            </a:r>
            <a:r>
              <a:rPr lang="en-GB" sz="2400" dirty="0"/>
              <a:t>– Role of women</a:t>
            </a:r>
          </a:p>
          <a:p>
            <a:r>
              <a:rPr lang="en-GB" sz="2400" b="1" dirty="0"/>
              <a:t>Does the question indicate any limits to your answer? </a:t>
            </a:r>
            <a:r>
              <a:rPr lang="en-GB" sz="2400" dirty="0"/>
              <a:t>Role of women, 1950s and 1960s, one case study (from either South Asia or Africa)</a:t>
            </a:r>
          </a:p>
          <a:p>
            <a:r>
              <a:rPr lang="en-GB" sz="2400" b="1" dirty="0"/>
              <a:t>What is the directive word? What is it asking you to do? </a:t>
            </a:r>
            <a:r>
              <a:rPr lang="en-GB" sz="2400" dirty="0"/>
              <a:t>Evaluate</a:t>
            </a:r>
          </a:p>
          <a:p>
            <a:r>
              <a:rPr lang="en-GB" sz="2400" dirty="0"/>
              <a:t>Top tip: if a question is long and complicated, break it down into its component parts and consider what each is asking you to do.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389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556"/>
    </mc:Choice>
    <mc:Fallback>
      <p:transition spd="slow" advTm="62556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A5C42DAA-43C7-CEC7-6E2E-7757A865E7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is wrong with this essay question?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BA17B46E-77BC-DC3E-ECA9-8675D7BB3A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3200">
                <a:solidFill>
                  <a:srgbClr val="001A1E"/>
                </a:solidFill>
              </a:rPr>
              <a:t>The negative effects of using social media</a:t>
            </a:r>
            <a:endParaRPr lang="en-GB" altLang="en-US" sz="32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166"/>
    </mc:Choice>
    <mc:Fallback>
      <p:transition spd="slow" advTm="43166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ED623A-436F-06AC-472D-E245BC86C8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F1CE83DF-881D-9FAC-755E-99FE267563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is wrong with this essay question?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DE2B4E5E-3721-7C01-FA68-339B301CB1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rgbClr val="001A1E"/>
                </a:solidFill>
              </a:rPr>
              <a:t>The negative effects of using social media</a:t>
            </a:r>
          </a:p>
          <a:p>
            <a:pPr eaLnBrk="1" hangingPunct="1"/>
            <a:r>
              <a:rPr lang="en-GB" altLang="en-US" sz="3200" dirty="0">
                <a:solidFill>
                  <a:srgbClr val="001A1E"/>
                </a:solidFill>
              </a:rPr>
              <a:t>Too vague</a:t>
            </a:r>
          </a:p>
          <a:p>
            <a:pPr eaLnBrk="1" hangingPunct="1"/>
            <a:r>
              <a:rPr lang="en-GB" altLang="en-US" sz="3200" dirty="0">
                <a:solidFill>
                  <a:srgbClr val="001A1E"/>
                </a:solidFill>
              </a:rPr>
              <a:t>No directive words – unclear what it’s asking you to do.</a:t>
            </a:r>
          </a:p>
          <a:p>
            <a:pPr eaLnBrk="1" hangingPunct="1"/>
            <a:r>
              <a:rPr lang="en-GB" altLang="en-US" sz="3200" dirty="0">
                <a:solidFill>
                  <a:srgbClr val="001A1E"/>
                </a:solidFill>
              </a:rPr>
              <a:t>Missing parameters – negative effects on what/who? Could be environmental/social/psychological/cultural…could be effects on young people/older people/students…</a:t>
            </a:r>
          </a:p>
        </p:txBody>
      </p:sp>
    </p:spTree>
    <p:extLst>
      <p:ext uri="{BB962C8B-B14F-4D97-AF65-F5344CB8AC3E}">
        <p14:creationId xmlns:p14="http://schemas.microsoft.com/office/powerpoint/2010/main" val="283094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662"/>
    </mc:Choice>
    <mc:Fallback>
      <p:transition spd="slow" advTm="103662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4507A9AC-F018-F3FB-9ECE-4E65024C06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Designing your own question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91EDB0F5-88B0-2B12-F222-9F2EDF9AC5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Be specific</a:t>
            </a:r>
          </a:p>
          <a:p>
            <a:pPr eaLnBrk="1" hangingPunct="1"/>
            <a:r>
              <a:rPr lang="en-GB" altLang="en-US" sz="2800" dirty="0"/>
              <a:t>Include directive and topic words – consider the right kind of directive word</a:t>
            </a:r>
          </a:p>
          <a:p>
            <a:pPr eaLnBrk="1" hangingPunct="1"/>
            <a:r>
              <a:rPr lang="en-GB" altLang="en-US" sz="2800" dirty="0"/>
              <a:t>Frame it in a way that you can actually answer</a:t>
            </a:r>
          </a:p>
          <a:p>
            <a:pPr eaLnBrk="1" hangingPunct="1"/>
            <a:r>
              <a:rPr lang="en-GB" altLang="en-US" sz="2800" dirty="0"/>
              <a:t>Check the marking criteria – you’ll need a question that meets the criteria</a:t>
            </a:r>
          </a:p>
          <a:p>
            <a:pPr eaLnBrk="1" hangingPunct="1"/>
            <a:r>
              <a:rPr lang="en-GB" altLang="en-US" sz="2800" dirty="0"/>
              <a:t>Be concise and stick to just one question</a:t>
            </a:r>
          </a:p>
          <a:p>
            <a:pPr eaLnBrk="1" hangingPunct="1"/>
            <a:r>
              <a:rPr lang="en-GB" altLang="en-US" sz="2800" dirty="0"/>
              <a:t>If in doubt, ask your tutor!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532"/>
    </mc:Choice>
    <mc:Fallback>
      <p:transition spd="slow" advTm="105532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8720861B-19F9-0786-0D4C-41A8B545D3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Assignment focus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883DDA77-E38F-C324-DBD2-9489899677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Your first assignment is due on 2 November 2025</a:t>
            </a:r>
          </a:p>
          <a:p>
            <a:r>
              <a:rPr lang="en-GB" b="1" dirty="0"/>
              <a:t>Task 1: Research and referencing (10%)</a:t>
            </a:r>
            <a:r>
              <a:rPr lang="en-GB" dirty="0"/>
              <a:t>  </a:t>
            </a:r>
          </a:p>
          <a:p>
            <a:r>
              <a:rPr lang="en-GB" dirty="0"/>
              <a:t>Find 10 scholarly references (articles from peer-reviewed journals, essays in edited collections, or monographs) relating to a topic of interest in your discipline. Provide a list of these properly formatted as if they were footnotes (for MHRA) or in-text citations (for Harvard), and a list of these formatted as a bibliography, in the appropriate referencing style for your discipline (Harvard or MHRA Style).   </a:t>
            </a:r>
          </a:p>
          <a:p>
            <a:r>
              <a:rPr lang="en-GB" dirty="0"/>
              <a:t>How are you approaching your assignment? What tools will you need to use?</a:t>
            </a:r>
            <a:br>
              <a:rPr lang="en-GB" dirty="0"/>
            </a:br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461"/>
    </mc:Choice>
    <mc:Fallback>
      <p:transition spd="slow" advTm="75461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C3E23-48DA-FAAB-147B-2F850783D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75CDC-624A-AC5F-A679-DB442724E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complete the assignment you will need to: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Choose a topic - this can be any topic you're interested in, perhaps related to your chosen degree subject but it doesn't have to be.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Go to the library catalogue online and search for 10 items of scholarly literature (journal articles, academic books, essays in edited collections) related to that topic. NB: you don't have to read them, just find them and make a list of them! The library catalogue is here:  </a:t>
            </a:r>
            <a:r>
              <a:rPr lang="en-GB" dirty="0">
                <a:hlinkClick r:id="rId2" tooltip="https://librarysearch.uwtsd.ac.uk/discovery/search?vid=44WHELF_UWTSD:44WHELF_UWTSD_VU1"/>
              </a:rPr>
              <a:t>Ex Libris Discovery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Once you've done that, you need to format your list as if they were footnotes (for MHRA) or in-text citations (for Harvard), and then as if they were a proper bibliography/reference list. You can choose either Harvard or MHRA referencing. The referencing handbooks from the library are here: </a:t>
            </a:r>
            <a:r>
              <a:rPr lang="en-GB" dirty="0">
                <a:hlinkClick r:id="rId3" tooltip="https://digitalservices.uwtsd.ac.uk/library/academic-and-infoskills/referencing-handbooks/"/>
              </a:rPr>
              <a:t>Referencing Handbooks - Digital Services | University of Wales Trinity Saint David</a:t>
            </a:r>
            <a:r>
              <a:rPr lang="en-GB" dirty="0"/>
              <a:t> - follow the referencing formats carefully!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605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657"/>
    </mc:Choice>
    <mc:Fallback>
      <p:transition spd="slow" advTm="89657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&quot;&quot;">
            <a:extLst>
              <a:ext uri="{FF2B5EF4-FFF2-40B4-BE49-F238E27FC236}">
                <a16:creationId xmlns:a16="http://schemas.microsoft.com/office/drawing/2014/main" id="{5CE1DF64-7B0B-2489-B536-42018EAC30B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Freeform: Shape 9" descr="&quot;&quot;">
            <a:extLst>
              <a:ext uri="{FF2B5EF4-FFF2-40B4-BE49-F238E27FC236}">
                <a16:creationId xmlns:a16="http://schemas.microsoft.com/office/drawing/2014/main" id="{56608F07-CE7F-318F-A414-08A27490B0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DC21BA9A-D19D-CAAA-225B-3BB069C488E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7B96A5CC-5130-DF34-098E-302FC1F6273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pic>
        <p:nvPicPr>
          <p:cNvPr id="20486" name="Picture 3" descr="Different coloured question marks">
            <a:extLst>
              <a:ext uri="{FF2B5EF4-FFF2-40B4-BE49-F238E27FC236}">
                <a16:creationId xmlns:a16="http://schemas.microsoft.com/office/drawing/2014/main" id="{0EAC8FBD-EE97-5B77-E7DC-55BBC57E4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r="19533"/>
          <a:stretch>
            <a:fillRect/>
          </a:stretch>
        </p:blipFill>
        <p:spPr bwMode="auto">
          <a:xfrm>
            <a:off x="4286250" y="0"/>
            <a:ext cx="7905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16" name="Freeform: Shape 15" descr="&quot;&quot;">
            <a:extLst>
              <a:ext uri="{FF2B5EF4-FFF2-40B4-BE49-F238E27FC236}">
                <a16:creationId xmlns:a16="http://schemas.microsoft.com/office/drawing/2014/main" id="{E758D1B1-4BDA-6F4B-6B23-D3570DF81DD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5592763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488" name="Title 1">
            <a:extLst>
              <a:ext uri="{FF2B5EF4-FFF2-40B4-BE49-F238E27FC236}">
                <a16:creationId xmlns:a16="http://schemas.microsoft.com/office/drawing/2014/main" id="{E2641DC4-C83F-28AE-28A7-5DB4F8BB12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563" y="1122363"/>
            <a:ext cx="3541712" cy="2387600"/>
          </a:xfrm>
        </p:spPr>
        <p:txBody>
          <a:bodyPr/>
          <a:lstStyle/>
          <a:p>
            <a:pPr eaLnBrk="1" hangingPunct="1"/>
            <a:r>
              <a:rPr lang="en-US" altLang="en-US" sz="5000"/>
              <a:t>Over to you: any questions?</a:t>
            </a:r>
          </a:p>
        </p:txBody>
      </p:sp>
    </p:spTree>
  </p:cSld>
  <p:clrMapOvr>
    <a:masterClrMapping/>
  </p:clrMapOvr>
  <p:transition spd="slow" advTm="2007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DCB93967-8653-4C25-BD32-1C989F45AA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Next time: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54328-D8E4-BF3B-3598-6FA0985D45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563" y="2135188"/>
            <a:ext cx="10972800" cy="40354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3200" dirty="0"/>
              <a:t>Next week is reading week – no class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3200" dirty="0"/>
              <a:t>We will meet again on Wednesday 5 November at 9am.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3200" dirty="0"/>
              <a:t>No pre-class prep, focus on your assignments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3200" dirty="0"/>
              <a:t>Please do email me if you have questions between classes!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</p:spTree>
  </p:cSld>
  <p:clrMapOvr>
    <a:masterClrMapping/>
  </p:clrMapOvr>
  <p:transition spd="slow" advTm="23060"/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1224</Words>
  <Application>Microsoft Office PowerPoint</Application>
  <PresentationFormat>Widescreen</PresentationFormat>
  <Paragraphs>94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Avenir Next LT Pro</vt:lpstr>
      <vt:lpstr>Arial</vt:lpstr>
      <vt:lpstr>Posterama</vt:lpstr>
      <vt:lpstr>Aptos</vt:lpstr>
      <vt:lpstr>Segoe UI Semilight</vt:lpstr>
      <vt:lpstr>-apple-system</vt:lpstr>
      <vt:lpstr>SplashVTI</vt:lpstr>
      <vt:lpstr>HPFY3010: Academic Skills (Distance Learning)  Session 4: Understanding Essay Key Words</vt:lpstr>
      <vt:lpstr>Last session - review</vt:lpstr>
      <vt:lpstr>In this session:</vt:lpstr>
      <vt:lpstr>Golden rule of essay writing…</vt:lpstr>
      <vt:lpstr>What do we mean by essay ‘key words’?</vt:lpstr>
      <vt:lpstr>What do we mean by essay ‘key words’?</vt:lpstr>
      <vt:lpstr>3 types of essay key words</vt:lpstr>
      <vt:lpstr>Directive words</vt:lpstr>
      <vt:lpstr>Directive words</vt:lpstr>
      <vt:lpstr>Topics and limits</vt:lpstr>
      <vt:lpstr>Example essay question</vt:lpstr>
      <vt:lpstr>Example essay question</vt:lpstr>
      <vt:lpstr>Example essay question</vt:lpstr>
      <vt:lpstr>Example essay question</vt:lpstr>
      <vt:lpstr>What is wrong with this essay question?</vt:lpstr>
      <vt:lpstr>What is wrong with this essay question?</vt:lpstr>
      <vt:lpstr>Designing your own question</vt:lpstr>
      <vt:lpstr>Assignment focus</vt:lpstr>
      <vt:lpstr>Assignment focus</vt:lpstr>
      <vt:lpstr>Over to you: any questions?</vt:lpstr>
      <vt:lpstr>Next time: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23</cp:revision>
  <dcterms:created xsi:type="dcterms:W3CDTF">2024-09-11T12:44:55Z</dcterms:created>
  <dcterms:modified xsi:type="dcterms:W3CDTF">2025-10-22T08:01:17Z</dcterms:modified>
</cp:coreProperties>
</file>