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jpe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58" r:id="rId4"/>
    <p:sldId id="259" r:id="rId5"/>
    <p:sldId id="260" r:id="rId6"/>
    <p:sldId id="262" r:id="rId7"/>
    <p:sldId id="272" r:id="rId8"/>
    <p:sldId id="273" r:id="rId9"/>
    <p:sldId id="274" r:id="rId10"/>
    <p:sldId id="275" r:id="rId11"/>
    <p:sldId id="276" r:id="rId12"/>
    <p:sldId id="277" r:id="rId13"/>
    <p:sldId id="263" r:id="rId14"/>
    <p:sldId id="264" r:id="rId15"/>
    <p:sldId id="265" r:id="rId16"/>
    <p:sldId id="266" r:id="rId17"/>
    <p:sldId id="267" r:id="rId18"/>
    <p:sldId id="268" r:id="rId19"/>
    <p:sldId id="269" r:id="rId20"/>
    <p:sldId id="270" r:id="rId21"/>
    <p:sldId id="271" r:id="rId22"/>
    <p:sldId id="278" r:id="rId23"/>
    <p:sldId id="279" r:id="rId24"/>
    <p:sldId id="282" r:id="rId25"/>
    <p:sldId id="284" r:id="rId26"/>
    <p:sldId id="280" r:id="rId27"/>
    <p:sldId id="281" r:id="rId28"/>
    <p:sldId id="283" r:id="rId29"/>
    <p:sldId id="261" r:id="rId30"/>
    <p:sldId id="287" r:id="rId31"/>
    <p:sldId id="288" r:id="rId32"/>
    <p:sldId id="289" r:id="rId33"/>
    <p:sldId id="290" r:id="rId34"/>
    <p:sldId id="291" r:id="rId35"/>
    <p:sldId id="285" r:id="rId36"/>
    <p:sldId id="286"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3" d="100"/>
          <a:sy n="103" d="100"/>
        </p:scale>
        <p:origin x="-480" y="-48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printerSettings" Target="printerSettings/printerSettings1.bin"/><Relationship Id="rId39" Type="http://schemas.openxmlformats.org/officeDocument/2006/relationships/presProps" Target="presProps.xml"/><Relationship Id="rId40" Type="http://schemas.openxmlformats.org/officeDocument/2006/relationships/viewProps" Target="viewProps.xml"/><Relationship Id="rId41" Type="http://schemas.openxmlformats.org/officeDocument/2006/relationships/theme" Target="theme/theme1.xml"/><Relationship Id="rId4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fld id="{56E2FE15-6B2E-4198-8A18-5ACC5227856B}" type="datetimeFigureOut">
              <a:rPr lang="en-GB" smtClean="0"/>
              <a:t>26/11/17</a:t>
            </a:fld>
            <a:endParaRPr lang="en-GB"/>
          </a:p>
        </p:txBody>
      </p:sp>
      <p:sp>
        <p:nvSpPr>
          <p:cNvPr id="17" name="Footer Placeholder 16"/>
          <p:cNvSpPr>
            <a:spLocks noGrp="1"/>
          </p:cNvSpPr>
          <p:nvPr>
            <p:ph type="ftr" sz="quarter" idx="11"/>
          </p:nvPr>
        </p:nvSpPr>
        <p:spPr>
          <a:xfrm>
            <a:off x="5410200" y="4205288"/>
            <a:ext cx="1295400" cy="457200"/>
          </a:xfrm>
        </p:spPr>
        <p:txBody>
          <a:bodyPr/>
          <a:lstStyle/>
          <a:p>
            <a:endParaRPr lang="en-GB"/>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0124507D-9254-4140-B7F6-A9C8C51A868D}"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6E2FE15-6B2E-4198-8A18-5ACC5227856B}" type="datetimeFigureOut">
              <a:rPr lang="en-GB" smtClean="0"/>
              <a:t>26/11/17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24507D-9254-4140-B7F6-A9C8C51A868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6E2FE15-6B2E-4198-8A18-5ACC5227856B}" type="datetimeFigureOut">
              <a:rPr lang="en-GB" smtClean="0"/>
              <a:t>26/11/17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24507D-9254-4140-B7F6-A9C8C51A868D}"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6E2FE15-6B2E-4198-8A18-5ACC5227856B}" type="datetimeFigureOut">
              <a:rPr lang="en-GB" smtClean="0"/>
              <a:t>26/11/17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24507D-9254-4140-B7F6-A9C8C51A868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56E2FE15-6B2E-4198-8A18-5ACC5227856B}" type="datetimeFigureOut">
              <a:rPr lang="en-GB" smtClean="0"/>
              <a:t>26/11/17</a:t>
            </a:fld>
            <a:endParaRPr lang="en-GB"/>
          </a:p>
        </p:txBody>
      </p:sp>
      <p:sp>
        <p:nvSpPr>
          <p:cNvPr id="27" name="Slide Number Placeholder 26"/>
          <p:cNvSpPr>
            <a:spLocks noGrp="1"/>
          </p:cNvSpPr>
          <p:nvPr>
            <p:ph type="sldNum" sz="quarter" idx="11"/>
          </p:nvPr>
        </p:nvSpPr>
        <p:spPr/>
        <p:txBody>
          <a:bodyPr rtlCol="0"/>
          <a:lstStyle/>
          <a:p>
            <a:fld id="{0124507D-9254-4140-B7F6-A9C8C51A868D}" type="slidenum">
              <a:rPr lang="en-GB" smtClean="0"/>
              <a:t>‹#›</a:t>
            </a:fld>
            <a:endParaRPr lang="en-GB"/>
          </a:p>
        </p:txBody>
      </p:sp>
      <p:sp>
        <p:nvSpPr>
          <p:cNvPr id="28" name="Footer Placeholder 27"/>
          <p:cNvSpPr>
            <a:spLocks noGrp="1"/>
          </p:cNvSpPr>
          <p:nvPr>
            <p:ph type="ftr" sz="quarter" idx="12"/>
          </p:nvPr>
        </p:nvSpPr>
        <p:spPr/>
        <p:txBody>
          <a:bodyPr rtlCol="0"/>
          <a:lstStyle/>
          <a:p>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p:spPr>
        <p:txBody>
          <a:bodyPr/>
          <a:lstStyle/>
          <a:p>
            <a:fld id="{56E2FE15-6B2E-4198-8A18-5ACC5227856B}" type="datetimeFigureOut">
              <a:rPr lang="en-GB" smtClean="0"/>
              <a:t>26/11/17</a:t>
            </a:fld>
            <a:endParaRPr lang="en-GB"/>
          </a:p>
        </p:txBody>
      </p:sp>
      <p:sp>
        <p:nvSpPr>
          <p:cNvPr id="4" name="Footer Placeholder 3"/>
          <p:cNvSpPr>
            <a:spLocks noGrp="1"/>
          </p:cNvSpPr>
          <p:nvPr>
            <p:ph type="ftr" sz="quarter" idx="11"/>
          </p:nvPr>
        </p:nvSpPr>
        <p:spPr>
          <a:xfrm>
            <a:off x="5257800" y="612648"/>
            <a:ext cx="1325880" cy="457200"/>
          </a:xfrm>
        </p:spPr>
        <p:txBody>
          <a:bodyPr/>
          <a:lstStyle/>
          <a:p>
            <a:endParaRPr lang="en-GB"/>
          </a:p>
        </p:txBody>
      </p:sp>
      <p:sp>
        <p:nvSpPr>
          <p:cNvPr id="5" name="Slide Number Placeholder 4"/>
          <p:cNvSpPr>
            <a:spLocks noGrp="1"/>
          </p:cNvSpPr>
          <p:nvPr>
            <p:ph type="sldNum" sz="quarter" idx="12"/>
          </p:nvPr>
        </p:nvSpPr>
        <p:spPr>
          <a:xfrm>
            <a:off x="8174736" y="2272"/>
            <a:ext cx="762000" cy="365760"/>
          </a:xfrm>
        </p:spPr>
        <p:txBody>
          <a:bodyPr/>
          <a:lstStyle/>
          <a:p>
            <a:fld id="{0124507D-9254-4140-B7F6-A9C8C51A868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2FE15-6B2E-4198-8A18-5ACC5227856B}" type="datetimeFigureOut">
              <a:rPr lang="en-GB" smtClean="0"/>
              <a:t>26/11/17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124507D-9254-4140-B7F6-A9C8C51A868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6E2FE15-6B2E-4198-8A18-5ACC5227856B}" type="datetimeFigureOut">
              <a:rPr lang="en-GB" smtClean="0"/>
              <a:t>26/11/17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24507D-9254-4140-B7F6-A9C8C51A868D}"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6E2FE15-6B2E-4198-8A18-5ACC5227856B}" type="datetimeFigureOut">
              <a:rPr lang="en-GB" smtClean="0"/>
              <a:t>26/11/17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24507D-9254-4140-B7F6-A9C8C51A868D}"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6E2FE15-6B2E-4198-8A18-5ACC5227856B}" type="datetimeFigureOut">
              <a:rPr lang="en-GB" smtClean="0"/>
              <a:t>26/11/17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24507D-9254-4140-B7F6-A9C8C51A868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6E2FE15-6B2E-4198-8A18-5ACC5227856B}" type="datetimeFigureOut">
              <a:rPr lang="en-GB" smtClean="0"/>
              <a:t>26/11/17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24507D-9254-4140-B7F6-A9C8C51A868D}"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56E2FE15-6B2E-4198-8A18-5ACC5227856B}" type="datetimeFigureOut">
              <a:rPr lang="en-GB" smtClean="0"/>
              <a:t>26/11/17</a:t>
            </a:fld>
            <a:endParaRPr lang="en-GB"/>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GB"/>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0124507D-9254-4140-B7F6-A9C8C51A868D}"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gi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g"/><Relationship Id="rId3" Type="http://schemas.openxmlformats.org/officeDocument/2006/relationships/image" Target="../media/image9.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religiousstudiesproject.com/podcast/who-joins-new-religious-movements-james-r-lewis-on-the-need-of-new-quantitative-data-on-nrms/"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ia600204.us.archive.org/23/items/xeper-the-eternal-word-of-set/Xeper_-_The_Eternal_Word_of_Set.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9600" dirty="0" smtClean="0">
                <a:solidFill>
                  <a:srgbClr val="FF0000"/>
                </a:solidFill>
              </a:rPr>
              <a:t>!</a:t>
            </a:r>
            <a:endParaRPr lang="en-GB" sz="9600" dirty="0">
              <a:solidFill>
                <a:srgbClr val="FF0000"/>
              </a:solidFill>
            </a:endParaRPr>
          </a:p>
        </p:txBody>
      </p:sp>
      <p:sp>
        <p:nvSpPr>
          <p:cNvPr id="3" name="TextBox 2"/>
          <p:cNvSpPr txBox="1"/>
          <p:nvPr/>
        </p:nvSpPr>
        <p:spPr>
          <a:xfrm>
            <a:off x="5699760" y="2032000"/>
            <a:ext cx="184666" cy="369332"/>
          </a:xfrm>
          <a:prstGeom prst="rect">
            <a:avLst/>
          </a:prstGeom>
          <a:noFill/>
        </p:spPr>
        <p:txBody>
          <a:bodyPr wrap="none" rtlCol="0">
            <a:spAutoFit/>
          </a:bodyPr>
          <a:lstStyle/>
          <a:p>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39952" y="3746076"/>
            <a:ext cx="4987753" cy="3111924"/>
          </a:xfrm>
          <a:prstGeom prst="rect">
            <a:avLst/>
          </a:prstGeom>
        </p:spPr>
      </p:pic>
      <p:sp>
        <p:nvSpPr>
          <p:cNvPr id="4" name="TextBox 3"/>
          <p:cNvSpPr txBox="1"/>
          <p:nvPr/>
        </p:nvSpPr>
        <p:spPr>
          <a:xfrm>
            <a:off x="179512" y="1700808"/>
            <a:ext cx="4506362" cy="707886"/>
          </a:xfrm>
          <a:prstGeom prst="rect">
            <a:avLst/>
          </a:prstGeom>
          <a:noFill/>
        </p:spPr>
        <p:txBody>
          <a:bodyPr wrap="none" rtlCol="0">
            <a:spAutoFit/>
          </a:bodyPr>
          <a:lstStyle/>
          <a:p>
            <a:r>
              <a:rPr lang="en-US" sz="4000" dirty="0" smtClean="0">
                <a:latin typeface="Lucida Blackletter"/>
                <a:cs typeface="Lucida Blackletter"/>
              </a:rPr>
              <a:t>Religious Satanism</a:t>
            </a:r>
            <a:endParaRPr lang="en-US" sz="4000" dirty="0">
              <a:latin typeface="Lucida Blackletter"/>
              <a:cs typeface="Lucida Blackletter"/>
            </a:endParaRPr>
          </a:p>
        </p:txBody>
      </p:sp>
    </p:spTree>
    <p:extLst>
      <p:ext uri="{BB962C8B-B14F-4D97-AF65-F5344CB8AC3E}">
        <p14:creationId xmlns:p14="http://schemas.microsoft.com/office/powerpoint/2010/main" val="4231797221"/>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Religious Satanism </a:t>
            </a:r>
            <a:endParaRPr lang="en-US" dirty="0"/>
          </a:p>
        </p:txBody>
      </p:sp>
      <p:sp>
        <p:nvSpPr>
          <p:cNvPr id="4" name="Content Placeholder 3"/>
          <p:cNvSpPr>
            <a:spLocks noGrp="1"/>
          </p:cNvSpPr>
          <p:nvPr>
            <p:ph idx="1"/>
          </p:nvPr>
        </p:nvSpPr>
        <p:spPr/>
        <p:txBody>
          <a:bodyPr>
            <a:normAutofit lnSpcReduction="10000"/>
          </a:bodyPr>
          <a:lstStyle/>
          <a:p>
            <a:r>
              <a:rPr lang="en-US" dirty="0" smtClean="0"/>
              <a:t>Satanic New Religious Movements (NRMs)</a:t>
            </a:r>
          </a:p>
          <a:p>
            <a:endParaRPr lang="en-US" dirty="0"/>
          </a:p>
          <a:p>
            <a:r>
              <a:rPr lang="en-US" dirty="0" smtClean="0">
                <a:solidFill>
                  <a:schemeClr val="accent1"/>
                </a:solidFill>
              </a:rPr>
              <a:t>Satan as a principle</a:t>
            </a:r>
          </a:p>
          <a:p>
            <a:r>
              <a:rPr lang="en-US" dirty="0" smtClean="0">
                <a:solidFill>
                  <a:schemeClr val="accent1"/>
                </a:solidFill>
              </a:rPr>
              <a:t>Satan as a deity</a:t>
            </a:r>
          </a:p>
          <a:p>
            <a:endParaRPr lang="en-US" dirty="0">
              <a:solidFill>
                <a:schemeClr val="accent1"/>
              </a:solidFill>
            </a:endParaRPr>
          </a:p>
          <a:p>
            <a:endParaRPr lang="en-US" dirty="0" smtClean="0">
              <a:solidFill>
                <a:schemeClr val="accent1"/>
              </a:solidFill>
            </a:endParaRPr>
          </a:p>
          <a:p>
            <a:r>
              <a:rPr lang="en-US" dirty="0" smtClean="0"/>
              <a:t>“Satanism </a:t>
            </a:r>
            <a:r>
              <a:rPr lang="en-GB" dirty="0"/>
              <a:t>does not have a single well-defined meaning</a:t>
            </a:r>
            <a:r>
              <a:rPr lang="en-GB" dirty="0" smtClean="0"/>
              <a:t>” (Lewis, 2002) and ‘</a:t>
            </a:r>
            <a:r>
              <a:rPr lang="en-GB" dirty="0"/>
              <a:t>there is </a:t>
            </a:r>
            <a:r>
              <a:rPr lang="mr-IN" dirty="0" smtClean="0"/>
              <a:t>…</a:t>
            </a:r>
            <a:r>
              <a:rPr lang="cy-GB" dirty="0" smtClean="0"/>
              <a:t> </a:t>
            </a:r>
            <a:r>
              <a:rPr lang="en-GB" dirty="0" smtClean="0"/>
              <a:t>a </a:t>
            </a:r>
            <a:r>
              <a:rPr lang="en-GB" dirty="0"/>
              <a:t>confusing diversity of different forms of Satanism”.</a:t>
            </a:r>
          </a:p>
          <a:p>
            <a:endParaRPr lang="en-US" dirty="0"/>
          </a:p>
        </p:txBody>
      </p:sp>
    </p:spTree>
    <p:extLst>
      <p:ext uri="{BB962C8B-B14F-4D97-AF65-F5344CB8AC3E}">
        <p14:creationId xmlns:p14="http://schemas.microsoft.com/office/powerpoint/2010/main" val="34482031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8229600" cy="5305776"/>
          </a:xfrm>
        </p:spPr>
        <p:txBody>
          <a:bodyPr/>
          <a:lstStyle/>
          <a:p>
            <a:r>
              <a:rPr lang="en-GB" dirty="0"/>
              <a:t>The Satan of Satanism is pre-Christian and comes “from the Pagan image of power, virility, sexuality, and sensuality</a:t>
            </a:r>
            <a:r>
              <a:rPr lang="en-GB" dirty="0" smtClean="0"/>
              <a:t>” (Lewis, 2002, 641), </a:t>
            </a:r>
            <a:r>
              <a:rPr lang="en-GB" dirty="0"/>
              <a:t>as a “force of nature, not a living quasi-deity”. </a:t>
            </a:r>
            <a:endParaRPr lang="en-GB" dirty="0" smtClean="0"/>
          </a:p>
          <a:p>
            <a:endParaRPr lang="en-US" dirty="0" smtClean="0"/>
          </a:p>
          <a:p>
            <a:pPr marL="109728" indent="0">
              <a:buNone/>
            </a:pPr>
            <a:r>
              <a:rPr lang="en-US" dirty="0" smtClean="0"/>
              <a:t>But </a:t>
            </a:r>
          </a:p>
          <a:p>
            <a:pPr marL="109728" indent="0">
              <a:buNone/>
            </a:pPr>
            <a:endParaRPr lang="en-US" dirty="0"/>
          </a:p>
          <a:p>
            <a:r>
              <a:rPr lang="en-GB" dirty="0"/>
              <a:t>Barrett (1998, 167)  says that Satanism is “effectively an offshoot of Christianity” </a:t>
            </a:r>
            <a:endParaRPr lang="en-US" dirty="0"/>
          </a:p>
        </p:txBody>
      </p:sp>
    </p:spTree>
    <p:extLst>
      <p:ext uri="{BB962C8B-B14F-4D97-AF65-F5344CB8AC3E}">
        <p14:creationId xmlns:p14="http://schemas.microsoft.com/office/powerpoint/2010/main" val="701678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620688"/>
            <a:ext cx="8229600" cy="1066800"/>
          </a:xfrm>
        </p:spPr>
        <p:txBody>
          <a:bodyPr/>
          <a:lstStyle/>
          <a:p>
            <a:r>
              <a:rPr lang="en-US" dirty="0" smtClean="0"/>
              <a:t>Types of ‘Satanists’</a:t>
            </a:r>
            <a:endParaRPr lang="en-US" dirty="0"/>
          </a:p>
        </p:txBody>
      </p:sp>
      <p:sp>
        <p:nvSpPr>
          <p:cNvPr id="3" name="Content Placeholder 2"/>
          <p:cNvSpPr>
            <a:spLocks noGrp="1"/>
          </p:cNvSpPr>
          <p:nvPr>
            <p:ph idx="1"/>
          </p:nvPr>
        </p:nvSpPr>
        <p:spPr>
          <a:xfrm>
            <a:off x="457200" y="1484784"/>
            <a:ext cx="8229600" cy="5089752"/>
          </a:xfrm>
        </p:spPr>
        <p:txBody>
          <a:bodyPr>
            <a:normAutofit fontScale="70000" lnSpcReduction="20000"/>
          </a:bodyPr>
          <a:lstStyle/>
          <a:p>
            <a:pPr marL="109728" indent="0">
              <a:buNone/>
            </a:pPr>
            <a:r>
              <a:rPr lang="en-GB" dirty="0"/>
              <a:t>Barrett </a:t>
            </a:r>
            <a:r>
              <a:rPr lang="en-GB" dirty="0" smtClean="0"/>
              <a:t>(1998, 168):</a:t>
            </a:r>
            <a:endParaRPr lang="en-GB" dirty="0"/>
          </a:p>
          <a:p>
            <a:pPr lvl="0"/>
            <a:r>
              <a:rPr lang="en-GB" dirty="0"/>
              <a:t>Teenagers inspired by heavy metal bands and occult </a:t>
            </a:r>
            <a:r>
              <a:rPr lang="en-GB" dirty="0" smtClean="0"/>
              <a:t>novels.  </a:t>
            </a:r>
            <a:endParaRPr lang="en-GB" dirty="0"/>
          </a:p>
          <a:p>
            <a:pPr lvl="0"/>
            <a:r>
              <a:rPr lang="en-GB" dirty="0"/>
              <a:t>Paedophiles who may dress up in a certain way to instil more fear in their victims or to increase the “fun” factor of what they are doing</a:t>
            </a:r>
            <a:r>
              <a:rPr lang="en-GB" dirty="0" smtClean="0"/>
              <a:t>. “</a:t>
            </a:r>
            <a:r>
              <a:rPr lang="en-GB" dirty="0"/>
              <a:t>Such people are not Satanists, though they might actually practise more genuine evil than those who really are</a:t>
            </a:r>
            <a:r>
              <a:rPr lang="en-GB" dirty="0" smtClean="0"/>
              <a:t>”.  </a:t>
            </a:r>
            <a:endParaRPr lang="en-GB" dirty="0"/>
          </a:p>
          <a:p>
            <a:pPr lvl="0"/>
            <a:r>
              <a:rPr lang="en-GB" dirty="0"/>
              <a:t>People who are interested in the esoteric and who equate Satanism with the search for </a:t>
            </a:r>
            <a:r>
              <a:rPr lang="en-GB" dirty="0" smtClean="0"/>
              <a:t>knowledge. “</a:t>
            </a:r>
            <a:r>
              <a:rPr lang="en-GB" dirty="0"/>
              <a:t>But they are not truly Satanists either, in the sense of worshipping the force of evil”.</a:t>
            </a:r>
          </a:p>
          <a:p>
            <a:pPr lvl="0"/>
            <a:r>
              <a:rPr lang="en-GB" dirty="0"/>
              <a:t>Those “who proudly and openly take the name of Satanists, and who have created their own Satanist religion”, </a:t>
            </a:r>
            <a:r>
              <a:rPr lang="en-GB" dirty="0" err="1"/>
              <a:t>eg</a:t>
            </a:r>
            <a:r>
              <a:rPr lang="en-GB" dirty="0"/>
              <a:t> the Church of Satan.  </a:t>
            </a:r>
            <a:r>
              <a:rPr lang="en-GB" dirty="0" err="1"/>
              <a:t>LaVey’s</a:t>
            </a:r>
            <a:r>
              <a:rPr lang="en-GB" dirty="0"/>
              <a:t> aim was “to make carnal desires a proper object of celebration” (Barrett, 168).  </a:t>
            </a:r>
            <a:endParaRPr lang="en-GB" dirty="0" smtClean="0"/>
          </a:p>
          <a:p>
            <a:pPr lvl="0"/>
            <a:endParaRPr lang="en-GB" dirty="0"/>
          </a:p>
          <a:p>
            <a:pPr marL="109728" lvl="0" indent="0">
              <a:buNone/>
            </a:pPr>
            <a:r>
              <a:rPr lang="en-GB" dirty="0"/>
              <a:t>Lewis (2002, 641</a:t>
            </a:r>
            <a:r>
              <a:rPr lang="en-GB" dirty="0" smtClean="0"/>
              <a:t>) - “</a:t>
            </a:r>
            <a:r>
              <a:rPr lang="en-GB" dirty="0"/>
              <a:t>satanic dabblers”, </a:t>
            </a:r>
            <a:r>
              <a:rPr lang="en-GB" dirty="0" smtClean="0"/>
              <a:t>rebellious </a:t>
            </a:r>
            <a:r>
              <a:rPr lang="en-GB" dirty="0"/>
              <a:t>teenagers or young adults who have created “</a:t>
            </a:r>
            <a:r>
              <a:rPr lang="en-GB" dirty="0" smtClean="0"/>
              <a:t>idiosyncratic religious </a:t>
            </a:r>
            <a:r>
              <a:rPr lang="en-GB" dirty="0" err="1"/>
              <a:t>syncreticism</a:t>
            </a:r>
            <a:r>
              <a:rPr lang="en-GB" dirty="0"/>
              <a:t>…”.  </a:t>
            </a:r>
            <a:endParaRPr lang="en-GB" dirty="0" smtClean="0"/>
          </a:p>
          <a:p>
            <a:pPr marL="109728" lvl="0" indent="0">
              <a:buNone/>
            </a:pPr>
            <a:endParaRPr lang="en-GB" dirty="0"/>
          </a:p>
          <a:p>
            <a:pPr marL="109728" lvl="0" indent="0">
              <a:buNone/>
            </a:pPr>
            <a:r>
              <a:rPr lang="en-GB" dirty="0" smtClean="0"/>
              <a:t>Solitary Satanists</a:t>
            </a:r>
            <a:endParaRPr lang="en-US" dirty="0"/>
          </a:p>
        </p:txBody>
      </p:sp>
    </p:spTree>
    <p:extLst>
      <p:ext uri="{BB962C8B-B14F-4D97-AF65-F5344CB8AC3E}">
        <p14:creationId xmlns:p14="http://schemas.microsoft.com/office/powerpoint/2010/main" val="170383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do we Learn about Satanism?</a:t>
            </a:r>
            <a:endParaRPr lang="en-US" dirty="0"/>
          </a:p>
        </p:txBody>
      </p:sp>
      <p:sp>
        <p:nvSpPr>
          <p:cNvPr id="3" name="Content Placeholder 2"/>
          <p:cNvSpPr>
            <a:spLocks noGrp="1"/>
          </p:cNvSpPr>
          <p:nvPr>
            <p:ph idx="1"/>
          </p:nvPr>
        </p:nvSpPr>
        <p:spPr/>
        <p:txBody>
          <a:bodyPr/>
          <a:lstStyle/>
          <a:p>
            <a:r>
              <a:rPr lang="en-US" dirty="0" smtClean="0"/>
              <a:t>From the media (news and entertainment)</a:t>
            </a:r>
          </a:p>
          <a:p>
            <a:r>
              <a:rPr lang="en-US" dirty="0" smtClean="0"/>
              <a:t>From conservative Christianity</a:t>
            </a:r>
          </a:p>
          <a:p>
            <a:r>
              <a:rPr lang="en-US" dirty="0" smtClean="0"/>
              <a:t>From ‘the abused’</a:t>
            </a:r>
            <a:endParaRPr lang="en-US" dirty="0"/>
          </a:p>
        </p:txBody>
      </p:sp>
    </p:spTree>
    <p:extLst>
      <p:ext uri="{BB962C8B-B14F-4D97-AF65-F5344CB8AC3E}">
        <p14:creationId xmlns:p14="http://schemas.microsoft.com/office/powerpoint/2010/main" val="2393287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Media</a:t>
            </a:r>
            <a:endParaRPr lang="en-US" dirty="0"/>
          </a:p>
        </p:txBody>
      </p:sp>
      <p:sp>
        <p:nvSpPr>
          <p:cNvPr id="3" name="Content Placeholder 2"/>
          <p:cNvSpPr>
            <a:spLocks noGrp="1"/>
          </p:cNvSpPr>
          <p:nvPr>
            <p:ph idx="1"/>
          </p:nvPr>
        </p:nvSpPr>
        <p:spPr/>
        <p:txBody>
          <a:bodyPr/>
          <a:lstStyle/>
          <a:p>
            <a:r>
              <a:rPr lang="en-US" dirty="0" smtClean="0"/>
              <a:t>News media</a:t>
            </a:r>
          </a:p>
          <a:p>
            <a:r>
              <a:rPr lang="en-US" dirty="0" smtClean="0"/>
              <a:t>Entertainment media</a:t>
            </a:r>
          </a:p>
          <a:p>
            <a:endParaRPr lang="en-US" dirty="0"/>
          </a:p>
          <a:p>
            <a:pPr marL="109728" indent="0">
              <a:buNone/>
            </a:pPr>
            <a:r>
              <a:rPr lang="en-GB" dirty="0"/>
              <a:t>Hugh </a:t>
            </a:r>
            <a:r>
              <a:rPr lang="en-GB" dirty="0" smtClean="0"/>
              <a:t>Urban (2015, 191): whereas </a:t>
            </a:r>
            <a:r>
              <a:rPr lang="en-GB" dirty="0"/>
              <a:t>there aren’t that many people influenced enough by Satanism to make membership of Satanic groups all that significant, ‘… its influence on modern popular culture has been significantly </a:t>
            </a:r>
            <a:r>
              <a:rPr lang="en-GB" dirty="0" smtClean="0"/>
              <a:t>greater’. </a:t>
            </a:r>
            <a:endParaRPr lang="en-US" dirty="0"/>
          </a:p>
        </p:txBody>
      </p:sp>
    </p:spTree>
    <p:extLst>
      <p:ext uri="{BB962C8B-B14F-4D97-AF65-F5344CB8AC3E}">
        <p14:creationId xmlns:p14="http://schemas.microsoft.com/office/powerpoint/2010/main" val="293951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548680"/>
            <a:ext cx="8229600" cy="1066800"/>
          </a:xfrm>
        </p:spPr>
        <p:txBody>
          <a:bodyPr/>
          <a:lstStyle/>
          <a:p>
            <a:r>
              <a:rPr lang="en-US" dirty="0" smtClean="0">
                <a:solidFill>
                  <a:srgbClr val="000000"/>
                </a:solidFill>
              </a:rPr>
              <a:t>Satan in Hollywood</a:t>
            </a:r>
            <a:endParaRPr lang="en-US" dirty="0">
              <a:solidFill>
                <a:srgbClr val="000000"/>
              </a:solidFill>
            </a:endParaRPr>
          </a:p>
        </p:txBody>
      </p:sp>
      <p:sp>
        <p:nvSpPr>
          <p:cNvPr id="3" name="Content Placeholder 2"/>
          <p:cNvSpPr>
            <a:spLocks noGrp="1"/>
          </p:cNvSpPr>
          <p:nvPr>
            <p:ph idx="1"/>
          </p:nvPr>
        </p:nvSpPr>
        <p:spPr>
          <a:xfrm>
            <a:off x="107504" y="1412776"/>
            <a:ext cx="8229600" cy="4325112"/>
          </a:xfrm>
        </p:spPr>
        <p:txBody>
          <a:bodyPr>
            <a:normAutofit/>
          </a:bodyPr>
          <a:lstStyle/>
          <a:p>
            <a:r>
              <a:rPr lang="en-GB" dirty="0"/>
              <a:t>1915 – </a:t>
            </a:r>
            <a:r>
              <a:rPr lang="en-GB" i="1" dirty="0"/>
              <a:t>The Devil’s </a:t>
            </a:r>
            <a:r>
              <a:rPr lang="en-GB" i="1" dirty="0" smtClean="0"/>
              <a:t>Darling</a:t>
            </a:r>
            <a:endParaRPr lang="en-GB" dirty="0" smtClean="0"/>
          </a:p>
          <a:p>
            <a:r>
              <a:rPr lang="en-GB" dirty="0" smtClean="0"/>
              <a:t>1930s </a:t>
            </a:r>
            <a:r>
              <a:rPr lang="en-GB" dirty="0"/>
              <a:t>and 1940s </a:t>
            </a:r>
            <a:r>
              <a:rPr lang="en-GB" dirty="0" smtClean="0"/>
              <a:t> - Hammer </a:t>
            </a:r>
            <a:r>
              <a:rPr lang="en-GB" dirty="0"/>
              <a:t>House of </a:t>
            </a:r>
            <a:r>
              <a:rPr lang="en-GB" dirty="0" smtClean="0"/>
              <a:t>Horror</a:t>
            </a:r>
            <a:endParaRPr lang="en-GB" dirty="0"/>
          </a:p>
          <a:p>
            <a:r>
              <a:rPr lang="en-GB" dirty="0" smtClean="0"/>
              <a:t>1968 </a:t>
            </a:r>
            <a:r>
              <a:rPr lang="en-GB" dirty="0"/>
              <a:t>– </a:t>
            </a:r>
            <a:r>
              <a:rPr lang="en-GB" i="1" dirty="0"/>
              <a:t>The Devil Rides Out</a:t>
            </a:r>
            <a:r>
              <a:rPr lang="en-GB" dirty="0"/>
              <a:t> </a:t>
            </a:r>
            <a:endParaRPr lang="en-GB" dirty="0" smtClean="0"/>
          </a:p>
          <a:p>
            <a:r>
              <a:rPr lang="en-GB" dirty="0" smtClean="0"/>
              <a:t>1968 </a:t>
            </a:r>
            <a:r>
              <a:rPr lang="en-GB" dirty="0"/>
              <a:t>Roman </a:t>
            </a:r>
            <a:r>
              <a:rPr lang="en-GB" dirty="0" err="1"/>
              <a:t>Polansky</a:t>
            </a:r>
            <a:r>
              <a:rPr lang="en-GB" dirty="0"/>
              <a:t> </a:t>
            </a:r>
            <a:r>
              <a:rPr lang="en-GB" i="1" dirty="0"/>
              <a:t>Rosemary’s Baby</a:t>
            </a:r>
            <a:r>
              <a:rPr lang="en-GB" dirty="0"/>
              <a:t> </a:t>
            </a:r>
            <a:endParaRPr lang="en-GB" dirty="0" smtClean="0"/>
          </a:p>
          <a:p>
            <a:r>
              <a:rPr lang="en-GB" dirty="0" smtClean="0"/>
              <a:t>1973 </a:t>
            </a:r>
            <a:r>
              <a:rPr lang="en-GB" i="1" dirty="0"/>
              <a:t>The </a:t>
            </a:r>
            <a:r>
              <a:rPr lang="en-GB" i="1" dirty="0" smtClean="0"/>
              <a:t>Exorcist</a:t>
            </a:r>
          </a:p>
          <a:p>
            <a:r>
              <a:rPr lang="en-GB" dirty="0" smtClean="0"/>
              <a:t>1976 </a:t>
            </a:r>
            <a:r>
              <a:rPr lang="en-GB" i="1" dirty="0"/>
              <a:t>The Omen</a:t>
            </a:r>
            <a:r>
              <a:rPr lang="en-GB" dirty="0"/>
              <a:t> </a:t>
            </a:r>
            <a:r>
              <a:rPr lang="en-GB" dirty="0" smtClean="0"/>
              <a:t/>
            </a:r>
            <a:br>
              <a:rPr lang="en-GB" dirty="0" smtClean="0"/>
            </a:br>
            <a:r>
              <a:rPr lang="en-GB" dirty="0" smtClean="0"/>
              <a:t/>
            </a:r>
            <a:br>
              <a:rPr lang="en-GB" dirty="0" smtClean="0"/>
            </a:br>
            <a:r>
              <a:rPr lang="en-GB" dirty="0" smtClean="0"/>
              <a:t>(Urban, 2015, 191)</a:t>
            </a:r>
            <a:endParaRPr lang="en-US" dirty="0"/>
          </a:p>
        </p:txBody>
      </p:sp>
      <p:pic>
        <p:nvPicPr>
          <p:cNvPr id="4" name="Picture 3" descr="rosemarys-baby-mia-farrow.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5976" y="3350837"/>
            <a:ext cx="4788024" cy="3487277"/>
          </a:xfrm>
          <a:prstGeom prst="rect">
            <a:avLst/>
          </a:prstGeom>
        </p:spPr>
      </p:pic>
    </p:spTree>
    <p:extLst>
      <p:ext uri="{BB962C8B-B14F-4D97-AF65-F5344CB8AC3E}">
        <p14:creationId xmlns:p14="http://schemas.microsoft.com/office/powerpoint/2010/main" val="2711666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80728"/>
            <a:ext cx="8229600" cy="5593808"/>
          </a:xfrm>
        </p:spPr>
        <p:txBody>
          <a:bodyPr>
            <a:normAutofit lnSpcReduction="10000"/>
          </a:bodyPr>
          <a:lstStyle/>
          <a:p>
            <a:r>
              <a:rPr lang="en-GB" dirty="0"/>
              <a:t>In Hugh </a:t>
            </a:r>
            <a:r>
              <a:rPr lang="en-GB" dirty="0" err="1"/>
              <a:t>Urban’s</a:t>
            </a:r>
            <a:r>
              <a:rPr lang="en-GB" dirty="0"/>
              <a:t> book </a:t>
            </a:r>
            <a:r>
              <a:rPr lang="en-GB" i="1" dirty="0"/>
              <a:t>New Age, </a:t>
            </a:r>
            <a:r>
              <a:rPr lang="en-GB" i="1" dirty="0" err="1"/>
              <a:t>Neopagan</a:t>
            </a:r>
            <a:r>
              <a:rPr lang="en-GB" i="1" dirty="0"/>
              <a:t> and New Religious Movements</a:t>
            </a:r>
            <a:r>
              <a:rPr lang="en-GB" dirty="0"/>
              <a:t> </a:t>
            </a:r>
            <a:r>
              <a:rPr lang="en-GB" dirty="0" smtClean="0"/>
              <a:t>his </a:t>
            </a:r>
            <a:r>
              <a:rPr lang="en-GB" dirty="0"/>
              <a:t>chapter on The Church of Satan and the Temple of Set is subtitled ‘Religious Parody and Satanic Panic’. </a:t>
            </a:r>
            <a:endParaRPr lang="en-GB" dirty="0" smtClean="0"/>
          </a:p>
          <a:p>
            <a:r>
              <a:rPr lang="en-GB" dirty="0" smtClean="0"/>
              <a:t>Performance, theatrical, organ music</a:t>
            </a:r>
          </a:p>
          <a:p>
            <a:r>
              <a:rPr lang="en-GB" dirty="0"/>
              <a:t>Urban (2015, 186</a:t>
            </a:r>
            <a:r>
              <a:rPr lang="en-GB" dirty="0" smtClean="0"/>
              <a:t>): ‘</a:t>
            </a:r>
            <a:r>
              <a:rPr lang="en-GB" dirty="0"/>
              <a:t>Clearly, much of this ritual is aimed at an explicit exaggerated, even ridiculous inversion of the Catholic mass.  </a:t>
            </a:r>
            <a:r>
              <a:rPr lang="en-GB" dirty="0" err="1"/>
              <a:t>LaVey</a:t>
            </a:r>
            <a:r>
              <a:rPr lang="en-GB" dirty="0"/>
              <a:t> himself more or less acknowledged as much, suggesting that the early Church of Satan had to use such extreme displays of Christian inversion in order to awaken the American public and make itself known to the world’. </a:t>
            </a:r>
            <a:endParaRPr lang="en-US" dirty="0"/>
          </a:p>
        </p:txBody>
      </p:sp>
    </p:spTree>
    <p:extLst>
      <p:ext uri="{BB962C8B-B14F-4D97-AF65-F5344CB8AC3E}">
        <p14:creationId xmlns:p14="http://schemas.microsoft.com/office/powerpoint/2010/main" val="20662445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476672"/>
            <a:ext cx="6264696" cy="6264696"/>
          </a:xfrm>
        </p:spPr>
        <p:txBody>
          <a:bodyPr>
            <a:normAutofit fontScale="92500"/>
          </a:bodyPr>
          <a:lstStyle/>
          <a:p>
            <a:r>
              <a:rPr lang="en-GB" dirty="0" smtClean="0"/>
              <a:t>Urban:  30 </a:t>
            </a:r>
            <a:r>
              <a:rPr lang="en-GB" dirty="0"/>
              <a:t>April 1966 </a:t>
            </a:r>
            <a:r>
              <a:rPr lang="en-GB" dirty="0" smtClean="0"/>
              <a:t> - ‘</a:t>
            </a:r>
            <a:r>
              <a:rPr lang="en-GB" dirty="0"/>
              <a:t>Anton </a:t>
            </a:r>
            <a:r>
              <a:rPr lang="en-GB" dirty="0" err="1"/>
              <a:t>Szandor</a:t>
            </a:r>
            <a:r>
              <a:rPr lang="en-GB" dirty="0"/>
              <a:t> </a:t>
            </a:r>
            <a:r>
              <a:rPr lang="en-GB" dirty="0" err="1"/>
              <a:t>LaVey</a:t>
            </a:r>
            <a:r>
              <a:rPr lang="en-GB" dirty="0"/>
              <a:t> shaved his head and proclaimed the formation of the Church of Satan (</a:t>
            </a:r>
            <a:r>
              <a:rPr lang="en-GB" dirty="0" err="1"/>
              <a:t>CoS</a:t>
            </a:r>
            <a:r>
              <a:rPr lang="en-GB" dirty="0"/>
              <a:t>).  Declaring this “Year One, Anno </a:t>
            </a:r>
            <a:r>
              <a:rPr lang="en-GB" dirty="0" err="1"/>
              <a:t>Satanis</a:t>
            </a:r>
            <a:r>
              <a:rPr lang="en-GB" dirty="0"/>
              <a:t>” </a:t>
            </a:r>
            <a:r>
              <a:rPr lang="en-GB" dirty="0" err="1"/>
              <a:t>LaVey</a:t>
            </a:r>
            <a:r>
              <a:rPr lang="en-GB" dirty="0"/>
              <a:t> quickly generated a great deal of media attention by performing the first Satanic wedding in 1967 and then enacting the first modern “black masses” in the basement of his Victorian San Francisco home, called the Black House’. </a:t>
            </a:r>
            <a:endParaRPr lang="en-GB" dirty="0" smtClean="0"/>
          </a:p>
          <a:p>
            <a:r>
              <a:rPr lang="en-GB" dirty="0" smtClean="0"/>
              <a:t>Rituals</a:t>
            </a:r>
            <a:r>
              <a:rPr lang="en-GB" dirty="0"/>
              <a:t>, but not ‘to control and subdue followers’ </a:t>
            </a:r>
            <a:r>
              <a:rPr lang="en-GB" dirty="0" smtClean="0"/>
              <a:t>but to empower (</a:t>
            </a:r>
            <a:r>
              <a:rPr lang="en-GB" dirty="0"/>
              <a:t>Urban, 2015, 185) </a:t>
            </a:r>
          </a:p>
          <a:p>
            <a:endParaRPr lang="en-US" dirty="0"/>
          </a:p>
        </p:txBody>
      </p:sp>
      <p:pic>
        <p:nvPicPr>
          <p:cNvPr id="4" name="Picture 3" descr="black hous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53200" y="1628800"/>
            <a:ext cx="2590800" cy="3136900"/>
          </a:xfrm>
          <a:prstGeom prst="rect">
            <a:avLst/>
          </a:prstGeom>
        </p:spPr>
      </p:pic>
    </p:spTree>
    <p:extLst>
      <p:ext uri="{BB962C8B-B14F-4D97-AF65-F5344CB8AC3E}">
        <p14:creationId xmlns:p14="http://schemas.microsoft.com/office/powerpoint/2010/main" val="26600281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t>Urban (2015, 179) ‘</a:t>
            </a:r>
            <a:r>
              <a:rPr lang="en-GB" dirty="0" err="1"/>
              <a:t>LaVey</a:t>
            </a:r>
            <a:r>
              <a:rPr lang="en-GB" dirty="0"/>
              <a:t> often walked a fine line between serious religion and comical satire, exploiting the power of performance art as much as the power of occult philosophy and magic’.</a:t>
            </a:r>
          </a:p>
          <a:p>
            <a:endParaRPr lang="en-US" dirty="0"/>
          </a:p>
        </p:txBody>
      </p:sp>
    </p:spTree>
    <p:extLst>
      <p:ext uri="{BB962C8B-B14F-4D97-AF65-F5344CB8AC3E}">
        <p14:creationId xmlns:p14="http://schemas.microsoft.com/office/powerpoint/2010/main" val="3844558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dirty="0" smtClean="0"/>
              <a:t>So, </a:t>
            </a:r>
            <a:r>
              <a:rPr lang="en-US" dirty="0" err="1" smtClean="0"/>
              <a:t>LaVey</a:t>
            </a:r>
            <a:r>
              <a:rPr lang="en-US" dirty="0" smtClean="0"/>
              <a:t> used the media then the media ran away with Satanism.  They:</a:t>
            </a:r>
          </a:p>
          <a:p>
            <a:pPr marL="109728" indent="0">
              <a:buNone/>
            </a:pPr>
            <a:r>
              <a:rPr lang="en-GB" dirty="0" smtClean="0"/>
              <a:t>‘</a:t>
            </a:r>
            <a:r>
              <a:rPr lang="en-GB" dirty="0"/>
              <a:t>added a new twist to the theme of performance and spectacle that runs through modern Satanism from the late 1960s onwards.  While the early Church of Satan had made a point of performing shocking and provocative ritual spectacles such as the black mass, the American media of the 1980s made a spectacle of their own, by sensationalizing and exaggerating the power of Satanism in the modern world</a:t>
            </a:r>
            <a:r>
              <a:rPr lang="en-GB" dirty="0" smtClean="0"/>
              <a:t>’ (Urban, (</a:t>
            </a:r>
            <a:r>
              <a:rPr lang="en-GB" dirty="0"/>
              <a:t>2015, 197</a:t>
            </a:r>
            <a:r>
              <a:rPr lang="en-GB" dirty="0" smtClean="0"/>
              <a:t>). </a:t>
            </a:r>
            <a:endParaRPr lang="en-US" dirty="0"/>
          </a:p>
        </p:txBody>
      </p:sp>
    </p:spTree>
    <p:extLst>
      <p:ext uri="{BB962C8B-B14F-4D97-AF65-F5344CB8AC3E}">
        <p14:creationId xmlns:p14="http://schemas.microsoft.com/office/powerpoint/2010/main" val="38826186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 “Careless journalists” who lump together paganism, Satanism and others “haven’t done their homework – or, if they have, have decided not to let the facts get in the way of a good story” (Barrett, </a:t>
            </a:r>
            <a:r>
              <a:rPr lang="en-GB" dirty="0" smtClean="0"/>
              <a:t>1998, 163</a:t>
            </a:r>
            <a:r>
              <a:rPr lang="en-GB" dirty="0"/>
              <a:t>).  He goes on to say that some fundamentalist Christians do the same – if something isn’t of God it must be of the Devil.  </a:t>
            </a:r>
          </a:p>
          <a:p>
            <a:endParaRPr lang="en-US" dirty="0"/>
          </a:p>
        </p:txBody>
      </p:sp>
    </p:spTree>
    <p:extLst>
      <p:ext uri="{BB962C8B-B14F-4D97-AF65-F5344CB8AC3E}">
        <p14:creationId xmlns:p14="http://schemas.microsoft.com/office/powerpoint/2010/main" val="2432254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Conservative Christianity</a:t>
            </a:r>
            <a:endParaRPr lang="en-US" dirty="0"/>
          </a:p>
        </p:txBody>
      </p:sp>
      <p:sp>
        <p:nvSpPr>
          <p:cNvPr id="3" name="Content Placeholder 2"/>
          <p:cNvSpPr>
            <a:spLocks noGrp="1"/>
          </p:cNvSpPr>
          <p:nvPr>
            <p:ph idx="1"/>
          </p:nvPr>
        </p:nvSpPr>
        <p:spPr/>
        <p:txBody>
          <a:bodyPr/>
          <a:lstStyle/>
          <a:p>
            <a:r>
              <a:rPr lang="en-GB" dirty="0"/>
              <a:t>Barrett (1998, 168) quotes Melton (1992, 109) stating that almost all we know about Satanism has been told to us by Christians: “Though none had ever seen a Satanist ritual or met a real Satanist, these Christian writers described their practices in great detail.  That is to say, the Satanist tradition was created and sustained by generation after generation of anti-Satanist writers”. </a:t>
            </a:r>
            <a:endParaRPr lang="en-US" dirty="0"/>
          </a:p>
        </p:txBody>
      </p:sp>
    </p:spTree>
    <p:extLst>
      <p:ext uri="{BB962C8B-B14F-4D97-AF65-F5344CB8AC3E}">
        <p14:creationId xmlns:p14="http://schemas.microsoft.com/office/powerpoint/2010/main" val="20222187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Abused’</a:t>
            </a:r>
            <a:endParaRPr lang="en-US" dirty="0"/>
          </a:p>
        </p:txBody>
      </p:sp>
      <p:sp>
        <p:nvSpPr>
          <p:cNvPr id="3" name="Content Placeholder 2"/>
          <p:cNvSpPr>
            <a:spLocks noGrp="1"/>
          </p:cNvSpPr>
          <p:nvPr>
            <p:ph idx="1"/>
          </p:nvPr>
        </p:nvSpPr>
        <p:spPr/>
        <p:txBody>
          <a:bodyPr/>
          <a:lstStyle/>
          <a:p>
            <a:r>
              <a:rPr lang="en-US" dirty="0" smtClean="0"/>
              <a:t>1980s and 1990s </a:t>
            </a:r>
            <a:r>
              <a:rPr lang="mr-IN" dirty="0" smtClean="0"/>
              <a:t>–</a:t>
            </a:r>
            <a:r>
              <a:rPr lang="en-US" dirty="0" smtClean="0"/>
              <a:t> Satanic Panic</a:t>
            </a:r>
          </a:p>
          <a:p>
            <a:r>
              <a:rPr lang="en-US" dirty="0" smtClean="0"/>
              <a:t>Satanic Ritual Abuse</a:t>
            </a:r>
            <a:endParaRPr lang="en-US" dirty="0"/>
          </a:p>
        </p:txBody>
      </p:sp>
    </p:spTree>
    <p:extLst>
      <p:ext uri="{BB962C8B-B14F-4D97-AF65-F5344CB8AC3E}">
        <p14:creationId xmlns:p14="http://schemas.microsoft.com/office/powerpoint/2010/main" val="8070436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Satan?</a:t>
            </a:r>
            <a:endParaRPr lang="en-US" dirty="0"/>
          </a:p>
        </p:txBody>
      </p:sp>
      <p:sp>
        <p:nvSpPr>
          <p:cNvPr id="3" name="Content Placeholder 2"/>
          <p:cNvSpPr>
            <a:spLocks noGrp="1"/>
          </p:cNvSpPr>
          <p:nvPr>
            <p:ph idx="1"/>
          </p:nvPr>
        </p:nvSpPr>
        <p:spPr/>
        <p:txBody>
          <a:bodyPr>
            <a:normAutofit fontScale="77500" lnSpcReduction="20000"/>
          </a:bodyPr>
          <a:lstStyle/>
          <a:p>
            <a:r>
              <a:rPr lang="en-GB" dirty="0" smtClean="0"/>
              <a:t>Petersen (2005</a:t>
            </a:r>
            <a:r>
              <a:rPr lang="en-GB" dirty="0"/>
              <a:t>, 424) “Questions abound: Why Satan – is he not an evil fiend? Why give up morality – wouldn’t we just kill each other? What’s the fun of being black-hearted, selfish, cruel, bloodthirsty, and malevolent? My point is that behind the modern-day relativism and rationality of Western society an instinctive morality built on absolute and very Christian elements provoke us into stereotyping Satanism and Satanists as at worst inherently and radically evil or at best shallow and absurd.  This popular discourse about Satanism thus propagates specific understandings tied to the underlying Christian frame of reference, with clear-cut boxes delimiting good and evil; it is clear that Satan, Satanists, and Satanism belong to the latter category, whether it is real of just an act”.  </a:t>
            </a:r>
          </a:p>
          <a:p>
            <a:endParaRPr lang="en-US" dirty="0"/>
          </a:p>
        </p:txBody>
      </p:sp>
    </p:spTree>
    <p:extLst>
      <p:ext uri="{BB962C8B-B14F-4D97-AF65-F5344CB8AC3E}">
        <p14:creationId xmlns:p14="http://schemas.microsoft.com/office/powerpoint/2010/main" val="18144757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52736"/>
            <a:ext cx="8229600" cy="5521800"/>
          </a:xfrm>
        </p:spPr>
        <p:txBody>
          <a:bodyPr>
            <a:normAutofit fontScale="77500" lnSpcReduction="20000"/>
          </a:bodyPr>
          <a:lstStyle/>
          <a:p>
            <a:r>
              <a:rPr lang="en-GB" dirty="0"/>
              <a:t>And “In fact, most Satanists and Satanic groups I have encountered are not interested in evil, either in essence or action.  They doubt that the Christian moral framework that permeates Western society is doing much good; many Satanists actually consider Christianity or even all organized religion the true evil.  Most seriously committed modern Satanists are deeply engaged in moral questions, and consider themselves free thinkers probing the boundaries of nature and culture because we as human beings, can and should indulge in our mental, emotional, and physical abilities.  They are also very human.  As such, Satanic groups are composed of ordinary people interested in religious and philosophical matters, not evil monsters or ignorant simpletons.  It is important to bracket the Christian worldview and rid ourselves of the instinctive categorization that underlies the popular understanding of Satanism if we are to understand the people involved” (Petersen, 2005, 424).  </a:t>
            </a:r>
          </a:p>
          <a:p>
            <a:endParaRPr lang="en-US" dirty="0"/>
          </a:p>
        </p:txBody>
      </p:sp>
    </p:spTree>
    <p:extLst>
      <p:ext uri="{BB962C8B-B14F-4D97-AF65-F5344CB8AC3E}">
        <p14:creationId xmlns:p14="http://schemas.microsoft.com/office/powerpoint/2010/main" val="36255414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GB" dirty="0"/>
              <a:t>Modern Satanism is a “somewhat darker manifestation of the aspirations of modernity, to be sure, but not inherently evil”.  </a:t>
            </a:r>
            <a:r>
              <a:rPr lang="en-GB" dirty="0" smtClean="0"/>
              <a:t>Petersen </a:t>
            </a:r>
            <a:r>
              <a:rPr lang="en-GB" dirty="0"/>
              <a:t>(2005, 433) says that Satanism “repeatedly reorients itself along a scale of respectability and outrage, thus continually emphasizing the nonconformist attitude that is at odds with Western society while basically affirming a secular, scientific, and even capitalist ethos of rationality”.  </a:t>
            </a:r>
          </a:p>
          <a:p>
            <a:endParaRPr lang="en-US" dirty="0"/>
          </a:p>
        </p:txBody>
      </p:sp>
    </p:spTree>
    <p:extLst>
      <p:ext uri="{BB962C8B-B14F-4D97-AF65-F5344CB8AC3E}">
        <p14:creationId xmlns:p14="http://schemas.microsoft.com/office/powerpoint/2010/main" val="747013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Religious Satanism </a:t>
            </a:r>
            <a:r>
              <a:rPr lang="mr-IN" dirty="0" smtClean="0"/>
              <a:t>–</a:t>
            </a:r>
            <a:r>
              <a:rPr lang="en-US" dirty="0" smtClean="0"/>
              <a:t> principle or deity</a:t>
            </a:r>
            <a:endParaRPr lang="en-US" dirty="0"/>
          </a:p>
        </p:txBody>
      </p:sp>
      <p:sp>
        <p:nvSpPr>
          <p:cNvPr id="3" name="Content Placeholder 2"/>
          <p:cNvSpPr>
            <a:spLocks noGrp="1"/>
          </p:cNvSpPr>
          <p:nvPr>
            <p:ph idx="1"/>
          </p:nvPr>
        </p:nvSpPr>
        <p:spPr/>
        <p:txBody>
          <a:bodyPr/>
          <a:lstStyle/>
          <a:p>
            <a:r>
              <a:rPr lang="en-GB" dirty="0"/>
              <a:t>It’s not about worshipping what Christianity deems evil, but it is a form of “humanistic atheism”, with Satan symbolising “rebellion against unjust and corrupt authority”.  Differs from other forms of atheism as it believes in forces and in </a:t>
            </a:r>
            <a:r>
              <a:rPr lang="en-GB" dirty="0" err="1"/>
              <a:t>magick</a:t>
            </a:r>
            <a:r>
              <a:rPr lang="en-GB" dirty="0"/>
              <a:t> (Lewis, 2002, 214).</a:t>
            </a:r>
          </a:p>
          <a:p>
            <a:endParaRPr lang="en-US" dirty="0"/>
          </a:p>
        </p:txBody>
      </p:sp>
    </p:spTree>
    <p:extLst>
      <p:ext uri="{BB962C8B-B14F-4D97-AF65-F5344CB8AC3E}">
        <p14:creationId xmlns:p14="http://schemas.microsoft.com/office/powerpoint/2010/main" val="24791265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109728" indent="0">
              <a:buNone/>
            </a:pPr>
            <a:r>
              <a:rPr lang="en-GB" dirty="0"/>
              <a:t>Characteristics of modern Satanism (Petersen, 2005, 424):</a:t>
            </a:r>
          </a:p>
          <a:p>
            <a:r>
              <a:rPr lang="en-GB" dirty="0"/>
              <a:t>Rational Satanists: The meeting between modern rationality and Western esotericism, so a cousin to New Age and the Human Potential Movement. </a:t>
            </a:r>
            <a:endParaRPr lang="en-GB" dirty="0" smtClean="0"/>
          </a:p>
          <a:p>
            <a:pPr marL="109728" indent="0">
              <a:buNone/>
            </a:pPr>
            <a:endParaRPr lang="en-US" dirty="0"/>
          </a:p>
        </p:txBody>
      </p:sp>
    </p:spTree>
    <p:extLst>
      <p:ext uri="{BB962C8B-B14F-4D97-AF65-F5344CB8AC3E}">
        <p14:creationId xmlns:p14="http://schemas.microsoft.com/office/powerpoint/2010/main" val="27692095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t>“Satanism is a combination of positive religious and philosophical aspirations </a:t>
            </a:r>
            <a:r>
              <a:rPr lang="en-GB" dirty="0" err="1"/>
              <a:t>centered</a:t>
            </a:r>
            <a:r>
              <a:rPr lang="en-GB" dirty="0"/>
              <a:t> on the individual with negative and critical anti-authoritarian convictions” (Petersen, 425).  </a:t>
            </a:r>
          </a:p>
          <a:p>
            <a:r>
              <a:rPr lang="en-GB" dirty="0" smtClean="0"/>
              <a:t>So</a:t>
            </a:r>
            <a:r>
              <a:rPr lang="en-GB" dirty="0"/>
              <a:t>, ‘rational Satanism’ is a “…defiance against common norms and rigid dogma” (Petersen, 2005, 425). </a:t>
            </a:r>
            <a:endParaRPr lang="en-US" dirty="0"/>
          </a:p>
        </p:txBody>
      </p:sp>
    </p:spTree>
    <p:extLst>
      <p:ext uri="{BB962C8B-B14F-4D97-AF65-F5344CB8AC3E}">
        <p14:creationId xmlns:p14="http://schemas.microsoft.com/office/powerpoint/2010/main" val="4173685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Influences from Psychology on the Self-religions</a:t>
            </a:r>
            <a:endParaRPr lang="en-US" dirty="0"/>
          </a:p>
        </p:txBody>
      </p:sp>
      <p:sp>
        <p:nvSpPr>
          <p:cNvPr id="3" name="Content Placeholder 2"/>
          <p:cNvSpPr>
            <a:spLocks noGrp="1"/>
          </p:cNvSpPr>
          <p:nvPr>
            <p:ph idx="1"/>
          </p:nvPr>
        </p:nvSpPr>
        <p:spPr/>
        <p:txBody>
          <a:bodyPr>
            <a:normAutofit fontScale="55000" lnSpcReduction="20000"/>
          </a:bodyPr>
          <a:lstStyle/>
          <a:p>
            <a:r>
              <a:rPr lang="en-GB" dirty="0"/>
              <a:t>SIGMUND FREUD</a:t>
            </a:r>
            <a:br>
              <a:rPr lang="en-GB" dirty="0"/>
            </a:br>
            <a:r>
              <a:rPr lang="en-GB" dirty="0"/>
              <a:t>The tripartite mind:</a:t>
            </a:r>
            <a:br>
              <a:rPr lang="en-GB" dirty="0"/>
            </a:br>
            <a:r>
              <a:rPr lang="en-GB" dirty="0"/>
              <a:t>Conscious – that of which we are aware</a:t>
            </a:r>
            <a:br>
              <a:rPr lang="en-GB" dirty="0"/>
            </a:br>
            <a:r>
              <a:rPr lang="en-GB" dirty="0"/>
              <a:t>Preconscious – what we can bring into our conscious</a:t>
            </a:r>
            <a:br>
              <a:rPr lang="en-GB" dirty="0"/>
            </a:br>
            <a:r>
              <a:rPr lang="en-GB" dirty="0"/>
              <a:t>Unconscious – the repressed.  Influences us negatively</a:t>
            </a:r>
            <a:br>
              <a:rPr lang="en-GB" dirty="0"/>
            </a:br>
            <a:r>
              <a:rPr lang="en-GB" dirty="0"/>
              <a:t>Maturity - integration of the contents of the unconscious mind into the conscious mind.  </a:t>
            </a:r>
          </a:p>
          <a:p>
            <a:r>
              <a:rPr lang="en-GB" dirty="0"/>
              <a:t>KARL JUNG</a:t>
            </a:r>
            <a:br>
              <a:rPr lang="en-GB" dirty="0"/>
            </a:br>
            <a:r>
              <a:rPr lang="en-GB" dirty="0"/>
              <a:t>The conscious - the “persona” or “mask”; that which is presented to society. </a:t>
            </a:r>
            <a:br>
              <a:rPr lang="en-GB" dirty="0"/>
            </a:br>
            <a:r>
              <a:rPr lang="en-GB" dirty="0"/>
              <a:t>The personal unconscious  - “the shadow”.  </a:t>
            </a:r>
            <a:br>
              <a:rPr lang="en-GB" dirty="0"/>
            </a:br>
            <a:r>
              <a:rPr lang="en-GB" dirty="0"/>
              <a:t>When the unconscious and conscious minds are integrated, we achieve “individuation”.  </a:t>
            </a:r>
          </a:p>
          <a:p>
            <a:r>
              <a:rPr lang="en-GB" dirty="0"/>
              <a:t>WILHELM REICH</a:t>
            </a:r>
            <a:br>
              <a:rPr lang="en-GB" dirty="0"/>
            </a:br>
            <a:r>
              <a:rPr lang="en-GB" dirty="0"/>
              <a:t>Repression of emotional and sexual instincts could lead to ‘blockages’ resulting in what he termed ‘character armour’ and ‘body armour’.  These could lead to illness. </a:t>
            </a:r>
            <a:br>
              <a:rPr lang="en-GB" dirty="0"/>
            </a:br>
            <a:r>
              <a:rPr lang="en-GB" dirty="0"/>
              <a:t>The aim was to break through and break down each type of armour.</a:t>
            </a:r>
            <a:br>
              <a:rPr lang="en-GB" dirty="0"/>
            </a:br>
            <a:r>
              <a:rPr lang="en-GB" dirty="0"/>
              <a:t>Psychological, biological, social, political.</a:t>
            </a:r>
          </a:p>
          <a:p>
            <a:r>
              <a:rPr lang="en-GB" dirty="0"/>
              <a:t>GEORGE GURDJIEFF</a:t>
            </a:r>
            <a:br>
              <a:rPr lang="en-GB" dirty="0"/>
            </a:br>
            <a:r>
              <a:rPr lang="en-GB" dirty="0" smtClean="0"/>
              <a:t>Two </a:t>
            </a:r>
            <a:r>
              <a:rPr lang="en-GB" dirty="0"/>
              <a:t>main states of consciousness: awake and asleep, but  most people exist in the middle, even in their awakened state, and are free only to carry out orders.  ‘Objective consciousness' - 'enlightened state' - 'real and unchanging ''I'' - to '</a:t>
            </a:r>
            <a:r>
              <a:rPr lang="en-GB" i="1" dirty="0"/>
              <a:t>'</a:t>
            </a:r>
            <a:r>
              <a:rPr lang="en-GB" dirty="0"/>
              <a:t>act'</a:t>
            </a:r>
            <a:r>
              <a:rPr lang="en-GB" i="1" dirty="0"/>
              <a:t>'</a:t>
            </a:r>
            <a:r>
              <a:rPr lang="en-GB" dirty="0"/>
              <a:t> not 'react'.</a:t>
            </a:r>
          </a:p>
          <a:p>
            <a:r>
              <a:rPr lang="en-GB" dirty="0" smtClean="0"/>
              <a:t>‘</a:t>
            </a:r>
            <a:r>
              <a:rPr lang="en-GB" dirty="0"/>
              <a:t>hierarchy of needs’.  </a:t>
            </a:r>
          </a:p>
          <a:p>
            <a:endParaRPr lang="en-US" dirty="0"/>
          </a:p>
        </p:txBody>
      </p:sp>
    </p:spTree>
    <p:extLst>
      <p:ext uri="{BB962C8B-B14F-4D97-AF65-F5344CB8AC3E}">
        <p14:creationId xmlns:p14="http://schemas.microsoft.com/office/powerpoint/2010/main" val="38316181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dirty="0" smtClean="0"/>
              <a:t>Esoteric Satanists </a:t>
            </a:r>
          </a:p>
          <a:p>
            <a:pPr marL="109728" indent="0">
              <a:buNone/>
            </a:pPr>
            <a:r>
              <a:rPr lang="en-GB" dirty="0" smtClean="0"/>
              <a:t>Satan as a deity</a:t>
            </a:r>
          </a:p>
          <a:p>
            <a:pPr marL="109728" indent="0">
              <a:buNone/>
            </a:pPr>
            <a:r>
              <a:rPr lang="en-GB" dirty="0" smtClean="0"/>
              <a:t>Mystical</a:t>
            </a:r>
          </a:p>
          <a:p>
            <a:pPr marL="109728" indent="0">
              <a:buNone/>
            </a:pPr>
            <a:r>
              <a:rPr lang="en-GB" dirty="0" err="1" smtClean="0"/>
              <a:t>Magick</a:t>
            </a:r>
            <a:endParaRPr lang="en-GB" dirty="0"/>
          </a:p>
          <a:p>
            <a:pPr marL="109728" indent="0">
              <a:buNone/>
            </a:pPr>
            <a:r>
              <a:rPr lang="en-GB" dirty="0" smtClean="0"/>
              <a:t>Ritual</a:t>
            </a:r>
            <a:endParaRPr lang="en-GB" dirty="0"/>
          </a:p>
          <a:p>
            <a:pPr marL="109728" indent="0">
              <a:buNone/>
            </a:pPr>
            <a:r>
              <a:rPr lang="en-GB" dirty="0" smtClean="0"/>
              <a:t>Ancient </a:t>
            </a:r>
            <a:r>
              <a:rPr lang="en-GB" dirty="0"/>
              <a:t>writings </a:t>
            </a:r>
            <a:endParaRPr lang="en-US" dirty="0"/>
          </a:p>
        </p:txBody>
      </p:sp>
    </p:spTree>
    <p:extLst>
      <p:ext uri="{BB962C8B-B14F-4D97-AF65-F5344CB8AC3E}">
        <p14:creationId xmlns:p14="http://schemas.microsoft.com/office/powerpoint/2010/main" val="25676976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Phases of Religious Satanism </a:t>
            </a:r>
            <a:endParaRPr lang="en-US" dirty="0"/>
          </a:p>
        </p:txBody>
      </p:sp>
      <p:sp>
        <p:nvSpPr>
          <p:cNvPr id="3" name="Content Placeholder 2"/>
          <p:cNvSpPr>
            <a:spLocks noGrp="1"/>
          </p:cNvSpPr>
          <p:nvPr>
            <p:ph idx="1"/>
          </p:nvPr>
        </p:nvSpPr>
        <p:spPr/>
        <p:txBody>
          <a:bodyPr>
            <a:normAutofit fontScale="62500" lnSpcReduction="20000"/>
          </a:bodyPr>
          <a:lstStyle/>
          <a:p>
            <a:pPr marL="109728" indent="0">
              <a:buNone/>
            </a:pPr>
            <a:r>
              <a:rPr lang="en-GB" dirty="0" smtClean="0"/>
              <a:t>Petersen (2005)</a:t>
            </a:r>
          </a:p>
          <a:p>
            <a:r>
              <a:rPr lang="en-GB" dirty="0" smtClean="0"/>
              <a:t>1966</a:t>
            </a:r>
            <a:r>
              <a:rPr lang="en-GB" dirty="0"/>
              <a:t>-1975, organized Satanism emerging out of the occult subculture.  Time of the counterculture.  </a:t>
            </a:r>
            <a:r>
              <a:rPr lang="en-GB" dirty="0" err="1"/>
              <a:t>CoS</a:t>
            </a:r>
            <a:r>
              <a:rPr lang="en-GB" dirty="0"/>
              <a:t> founded in 1966.  Media attention, theatrical, responded with dramatic actions including a Satanic wedding and baptism, “</a:t>
            </a:r>
            <a:r>
              <a:rPr lang="en-GB" dirty="0" err="1"/>
              <a:t>carnivalesque</a:t>
            </a:r>
            <a:r>
              <a:rPr lang="en-GB" dirty="0"/>
              <a:t> showmanship of </a:t>
            </a:r>
            <a:r>
              <a:rPr lang="en-GB" dirty="0" err="1"/>
              <a:t>LaVey</a:t>
            </a:r>
            <a:r>
              <a:rPr lang="en-GB" dirty="0"/>
              <a:t>” (Petersen, 428).  Membership grew.  Publishe</a:t>
            </a:r>
            <a:r>
              <a:rPr lang="en-GB" i="1" dirty="0"/>
              <a:t>d The Satanic Bible, </a:t>
            </a:r>
            <a:r>
              <a:rPr lang="en-GB" dirty="0"/>
              <a:t>“the most influential Satanic manifesto to date…” (Petersen, 428).  Countercultural success.  But internal conflict and </a:t>
            </a:r>
            <a:r>
              <a:rPr lang="en-GB" dirty="0" err="1"/>
              <a:t>routinization</a:t>
            </a:r>
            <a:r>
              <a:rPr lang="en-GB" dirty="0"/>
              <a:t> from 1970-1975.  </a:t>
            </a:r>
            <a:r>
              <a:rPr lang="en-GB" dirty="0" err="1"/>
              <a:t>LaVey</a:t>
            </a:r>
            <a:r>
              <a:rPr lang="en-GB" dirty="0"/>
              <a:t> did not like the structure and wanted to create local grottoes so that different groups could have more freedom.  </a:t>
            </a:r>
          </a:p>
          <a:p>
            <a:pPr lvl="0"/>
            <a:r>
              <a:rPr lang="en-GB" dirty="0"/>
              <a:t>1975-1995: Schism – Temple of Set – Michael Aquino.  Temple of Set wanted theism not atheism.  Satanic Panic.  </a:t>
            </a:r>
          </a:p>
          <a:p>
            <a:pPr lvl="0"/>
            <a:r>
              <a:rPr lang="en-GB" dirty="0"/>
              <a:t>1995: internet.  Sharing of ideas but also allowed individual </a:t>
            </a:r>
            <a:r>
              <a:rPr lang="en-GB" dirty="0" err="1"/>
              <a:t>satanists</a:t>
            </a:r>
            <a:r>
              <a:rPr lang="en-GB" dirty="0"/>
              <a:t> to recruit to their particular way.  More groups calling themselves Satanists.  Virtual Satanism.  1997 </a:t>
            </a:r>
            <a:r>
              <a:rPr lang="en-GB" dirty="0" err="1"/>
              <a:t>LaVey</a:t>
            </a:r>
            <a:r>
              <a:rPr lang="en-GB" dirty="0"/>
              <a:t> died.  Brief internal problems then leadership stabilised.  </a:t>
            </a:r>
          </a:p>
          <a:p>
            <a:endParaRPr lang="en-US" dirty="0"/>
          </a:p>
        </p:txBody>
      </p:sp>
    </p:spTree>
    <p:extLst>
      <p:ext uri="{BB962C8B-B14F-4D97-AF65-F5344CB8AC3E}">
        <p14:creationId xmlns:p14="http://schemas.microsoft.com/office/powerpoint/2010/main" val="28343231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Satanic Traditions</a:t>
            </a:r>
            <a:endParaRPr lang="en-US" dirty="0"/>
          </a:p>
        </p:txBody>
      </p:sp>
      <p:sp>
        <p:nvSpPr>
          <p:cNvPr id="3" name="Content Placeholder 2"/>
          <p:cNvSpPr>
            <a:spLocks noGrp="1"/>
          </p:cNvSpPr>
          <p:nvPr>
            <p:ph idx="1"/>
          </p:nvPr>
        </p:nvSpPr>
        <p:spPr/>
        <p:txBody>
          <a:bodyPr/>
          <a:lstStyle/>
          <a:p>
            <a:pPr marL="109728" indent="0">
              <a:buNone/>
            </a:pPr>
            <a:r>
              <a:rPr lang="en-GB" dirty="0"/>
              <a:t>Two main traditions:</a:t>
            </a:r>
            <a:br>
              <a:rPr lang="en-GB" dirty="0"/>
            </a:br>
            <a:endParaRPr lang="en-GB" dirty="0" smtClean="0"/>
          </a:p>
          <a:p>
            <a:r>
              <a:rPr lang="en-GB" dirty="0" smtClean="0"/>
              <a:t>The </a:t>
            </a:r>
            <a:r>
              <a:rPr lang="en-GB" dirty="0"/>
              <a:t>Church of Satan </a:t>
            </a:r>
            <a:r>
              <a:rPr lang="mr-IN" dirty="0" smtClean="0"/>
              <a:t>–</a:t>
            </a:r>
            <a:r>
              <a:rPr lang="en-GB" dirty="0" smtClean="0"/>
              <a:t> </a:t>
            </a:r>
            <a:r>
              <a:rPr lang="en-GB" dirty="0" err="1" smtClean="0"/>
              <a:t>LaVeyan</a:t>
            </a:r>
            <a:endParaRPr lang="en-GB" dirty="0"/>
          </a:p>
          <a:p>
            <a:r>
              <a:rPr lang="en-GB" dirty="0" smtClean="0"/>
              <a:t>The </a:t>
            </a:r>
            <a:r>
              <a:rPr lang="en-GB" dirty="0"/>
              <a:t>Temple of Set – </a:t>
            </a:r>
            <a:r>
              <a:rPr lang="en-GB" dirty="0" err="1"/>
              <a:t>Setian</a:t>
            </a:r>
            <a:r>
              <a:rPr lang="en-GB" dirty="0"/>
              <a:t> </a:t>
            </a:r>
            <a:endParaRPr lang="en-US" dirty="0"/>
          </a:p>
        </p:txBody>
      </p:sp>
    </p:spTree>
    <p:extLst>
      <p:ext uri="{BB962C8B-B14F-4D97-AF65-F5344CB8AC3E}">
        <p14:creationId xmlns:p14="http://schemas.microsoft.com/office/powerpoint/2010/main" val="36071066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56792"/>
            <a:ext cx="8229600" cy="5017744"/>
          </a:xfrm>
        </p:spPr>
        <p:txBody>
          <a:bodyPr>
            <a:normAutofit lnSpcReduction="10000"/>
          </a:bodyPr>
          <a:lstStyle/>
          <a:p>
            <a:pPr marL="109728" indent="0">
              <a:buNone/>
            </a:pPr>
            <a:r>
              <a:rPr lang="en-GB" b="1" dirty="0" smtClean="0">
                <a:solidFill>
                  <a:schemeClr val="tx2"/>
                </a:solidFill>
              </a:rPr>
              <a:t>The Church of Satan as an NRM</a:t>
            </a:r>
          </a:p>
          <a:p>
            <a:pPr>
              <a:buBlip>
                <a:blip r:embed="rId2"/>
              </a:buBlip>
            </a:pPr>
            <a:r>
              <a:rPr lang="en-GB" dirty="0"/>
              <a:t> </a:t>
            </a:r>
            <a:r>
              <a:rPr lang="en-GB" dirty="0" smtClean="0"/>
              <a:t>1960s counterculture (1966)</a:t>
            </a:r>
          </a:p>
          <a:p>
            <a:pPr>
              <a:buBlip>
                <a:blip r:embed="rId2"/>
              </a:buBlip>
            </a:pPr>
            <a:r>
              <a:rPr lang="en-GB" dirty="0" smtClean="0"/>
              <a:t> California</a:t>
            </a:r>
          </a:p>
          <a:p>
            <a:pPr>
              <a:buBlip>
                <a:blip r:embed="rId2"/>
              </a:buBlip>
            </a:pPr>
            <a:r>
              <a:rPr lang="en-GB" dirty="0" smtClean="0"/>
              <a:t> Charismatic leader  - Anton </a:t>
            </a:r>
            <a:r>
              <a:rPr lang="en-GB" dirty="0" err="1"/>
              <a:t>Szandor</a:t>
            </a:r>
            <a:r>
              <a:rPr lang="en-GB" dirty="0"/>
              <a:t> </a:t>
            </a:r>
            <a:r>
              <a:rPr lang="en-GB" dirty="0" err="1"/>
              <a:t>LaVey</a:t>
            </a:r>
            <a:r>
              <a:rPr lang="en-GB" dirty="0"/>
              <a:t> (Howard Levy) </a:t>
            </a:r>
            <a:r>
              <a:rPr lang="en-GB" dirty="0" smtClean="0"/>
              <a:t> (</a:t>
            </a:r>
            <a:r>
              <a:rPr lang="en-GB" dirty="0"/>
              <a:t>1930-1999</a:t>
            </a:r>
            <a:r>
              <a:rPr lang="en-GB" dirty="0" smtClean="0"/>
              <a:t>)</a:t>
            </a:r>
          </a:p>
          <a:p>
            <a:pPr>
              <a:buBlip>
                <a:blip r:embed="rId2"/>
              </a:buBlip>
            </a:pPr>
            <a:r>
              <a:rPr lang="en-GB" dirty="0"/>
              <a:t> </a:t>
            </a:r>
            <a:r>
              <a:rPr lang="en-GB" i="1" dirty="0"/>
              <a:t>The Satanic Bible</a:t>
            </a:r>
            <a:endParaRPr lang="en-GB" dirty="0" smtClean="0"/>
          </a:p>
          <a:p>
            <a:pPr>
              <a:buBlip>
                <a:blip r:embed="rId2"/>
              </a:buBlip>
            </a:pPr>
            <a:r>
              <a:rPr lang="en-GB" dirty="0"/>
              <a:t> </a:t>
            </a:r>
            <a:r>
              <a:rPr lang="en-GB" dirty="0" smtClean="0"/>
              <a:t>Upper-middle class converts</a:t>
            </a:r>
          </a:p>
          <a:p>
            <a:pPr>
              <a:buBlip>
                <a:blip r:embed="rId2"/>
              </a:buBlip>
            </a:pPr>
            <a:r>
              <a:rPr lang="en-GB" dirty="0" smtClean="0"/>
              <a:t> </a:t>
            </a:r>
            <a:r>
              <a:rPr lang="en-GB" dirty="0" err="1" smtClean="0"/>
              <a:t>Routinization</a:t>
            </a:r>
            <a:r>
              <a:rPr lang="en-GB" dirty="0"/>
              <a:t>, rebellion, tension, schisms, </a:t>
            </a:r>
            <a:r>
              <a:rPr lang="en-GB" dirty="0" smtClean="0"/>
              <a:t>controversy, anti-cult movement</a:t>
            </a:r>
          </a:p>
          <a:p>
            <a:pPr>
              <a:buBlip>
                <a:blip r:embed="rId2"/>
              </a:buBlip>
            </a:pPr>
            <a:r>
              <a:rPr lang="en-GB" dirty="0" smtClean="0"/>
              <a:t>World rejecting but not as Roy Wallis meant it – world affirming / world-embracing</a:t>
            </a:r>
          </a:p>
          <a:p>
            <a:pPr>
              <a:buBlip>
                <a:blip r:embed="rId2"/>
              </a:buBlip>
            </a:pPr>
            <a:r>
              <a:rPr lang="en-GB" dirty="0" smtClean="0"/>
              <a:t>Atheistic, humanistic, self religion</a:t>
            </a:r>
          </a:p>
          <a:p>
            <a:pPr>
              <a:buBlip>
                <a:blip r:embed="rId2"/>
              </a:buBlip>
            </a:pPr>
            <a:endParaRPr lang="en-GB" dirty="0"/>
          </a:p>
        </p:txBody>
      </p:sp>
    </p:spTree>
    <p:extLst>
      <p:ext uri="{BB962C8B-B14F-4D97-AF65-F5344CB8AC3E}">
        <p14:creationId xmlns:p14="http://schemas.microsoft.com/office/powerpoint/2010/main" val="1934653359"/>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0000"/>
                </a:solidFill>
              </a:rPr>
              <a:t>Church of Satan </a:t>
            </a:r>
            <a:endParaRPr lang="en-US" dirty="0">
              <a:solidFill>
                <a:srgbClr val="000000"/>
              </a:solidFill>
            </a:endParaRPr>
          </a:p>
        </p:txBody>
      </p:sp>
      <p:sp>
        <p:nvSpPr>
          <p:cNvPr id="3" name="Content Placeholder 2"/>
          <p:cNvSpPr>
            <a:spLocks noGrp="1"/>
          </p:cNvSpPr>
          <p:nvPr>
            <p:ph idx="1"/>
          </p:nvPr>
        </p:nvSpPr>
        <p:spPr/>
        <p:txBody>
          <a:bodyPr>
            <a:normAutofit fontScale="92500" lnSpcReduction="20000"/>
          </a:bodyPr>
          <a:lstStyle/>
          <a:p>
            <a:r>
              <a:rPr lang="en-GB" dirty="0"/>
              <a:t>Urban (2015, 181): ‘Like the biographies of other new religious leaders, </a:t>
            </a:r>
            <a:r>
              <a:rPr lang="en-GB" dirty="0" err="1"/>
              <a:t>LaVey’s</a:t>
            </a:r>
            <a:r>
              <a:rPr lang="en-GB" dirty="0"/>
              <a:t> life </a:t>
            </a:r>
            <a:r>
              <a:rPr lang="en-GB" dirty="0" err="1"/>
              <a:t>stody</a:t>
            </a:r>
            <a:r>
              <a:rPr lang="en-GB" dirty="0"/>
              <a:t> is a complex </a:t>
            </a:r>
            <a:r>
              <a:rPr lang="en-GB" dirty="0" err="1"/>
              <a:t>misture</a:t>
            </a:r>
            <a:r>
              <a:rPr lang="en-GB" dirty="0"/>
              <a:t> of history, embellishment, and sometimes fantastic elaboration’. </a:t>
            </a:r>
            <a:endParaRPr lang="en-GB" dirty="0" smtClean="0"/>
          </a:p>
          <a:p>
            <a:pPr marL="109728" indent="0">
              <a:buNone/>
            </a:pPr>
            <a:r>
              <a:rPr lang="en-GB" dirty="0" smtClean="0"/>
              <a:t>And</a:t>
            </a:r>
          </a:p>
          <a:p>
            <a:r>
              <a:rPr lang="en-GB" dirty="0"/>
              <a:t>‘</a:t>
            </a:r>
            <a:r>
              <a:rPr lang="en-GB" dirty="0" err="1"/>
              <a:t>LaVey’s</a:t>
            </a:r>
            <a:r>
              <a:rPr lang="en-GB" dirty="0"/>
              <a:t> Satanic worldview is founded on a complete rejection of all existing religious and moral systems, which are in his view bankrupt, hypocritical, and irrelevant.  His own new crewed is based on the fundamental acceptance that all religions are human creations, that all moral codes are relative, and that we may as well create a new religion that we can enjoy rather than feel guilty about’.  </a:t>
            </a:r>
          </a:p>
          <a:p>
            <a:pPr marL="109728" indent="0">
              <a:buNone/>
            </a:pPr>
            <a:endParaRPr lang="en-US" dirty="0"/>
          </a:p>
        </p:txBody>
      </p:sp>
    </p:spTree>
    <p:extLst>
      <p:ext uri="{BB962C8B-B14F-4D97-AF65-F5344CB8AC3E}">
        <p14:creationId xmlns:p14="http://schemas.microsoft.com/office/powerpoint/2010/main" val="28285070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r>
              <a:rPr lang="en-GB" dirty="0"/>
              <a:t>‘</a:t>
            </a:r>
            <a:r>
              <a:rPr lang="en-GB" dirty="0" err="1"/>
              <a:t>LaVey’s</a:t>
            </a:r>
            <a:r>
              <a:rPr lang="en-GB" dirty="0"/>
              <a:t> philosophy is perhaps best described as a kind of radical materialism and hedonistic individualism that celebrates the human body, ego, and sensual pleasure’ (Urban, 2015, 183).</a:t>
            </a:r>
          </a:p>
          <a:p>
            <a:pPr marL="109728" indent="0">
              <a:buNone/>
            </a:pPr>
            <a:r>
              <a:rPr lang="en-US" dirty="0" smtClean="0"/>
              <a:t>And</a:t>
            </a:r>
          </a:p>
          <a:p>
            <a:r>
              <a:rPr lang="en-GB" dirty="0"/>
              <a:t>‘The main point for </a:t>
            </a:r>
            <a:r>
              <a:rPr lang="en-GB" dirty="0" err="1"/>
              <a:t>LaVey</a:t>
            </a:r>
            <a:r>
              <a:rPr lang="en-GB" dirty="0"/>
              <a:t> is that Satanism does </a:t>
            </a:r>
            <a:r>
              <a:rPr lang="en-GB" i="1" dirty="0"/>
              <a:t>not</a:t>
            </a:r>
            <a:r>
              <a:rPr lang="en-GB" dirty="0"/>
              <a:t> mean the worship of some actual deity named Satan who is the opposite of some imagined God.  Rather, it is the rejection of </a:t>
            </a:r>
            <a:r>
              <a:rPr lang="en-GB" i="1" dirty="0"/>
              <a:t>all</a:t>
            </a:r>
            <a:r>
              <a:rPr lang="en-GB" dirty="0"/>
              <a:t> gods altogether and the worship of one’s own individual self.  Here Satan – literally “the adversary” – is merely the symbol of the individual human ego, with all its desires and passions, which should be embraced, not repressed’.  </a:t>
            </a:r>
          </a:p>
          <a:p>
            <a:pPr marL="109728" indent="0">
              <a:buNone/>
            </a:pPr>
            <a:endParaRPr lang="en-US" dirty="0"/>
          </a:p>
        </p:txBody>
      </p:sp>
    </p:spTree>
    <p:extLst>
      <p:ext uri="{BB962C8B-B14F-4D97-AF65-F5344CB8AC3E}">
        <p14:creationId xmlns:p14="http://schemas.microsoft.com/office/powerpoint/2010/main" val="41022716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62500" lnSpcReduction="20000"/>
          </a:bodyPr>
          <a:lstStyle/>
          <a:p>
            <a:pPr marL="109728" indent="0">
              <a:buNone/>
            </a:pPr>
            <a:r>
              <a:rPr lang="en-GB" dirty="0"/>
              <a:t>Lewis (2005)</a:t>
            </a:r>
          </a:p>
          <a:p>
            <a:pPr lvl="0"/>
            <a:r>
              <a:rPr lang="en-GB" dirty="0"/>
              <a:t>Satan in his original pre-Christian form is respected, usually as a principle rather than as a deity</a:t>
            </a:r>
          </a:p>
          <a:p>
            <a:pPr lvl="0"/>
            <a:r>
              <a:rPr lang="en-GB" dirty="0"/>
              <a:t>Major emphasis is paced on the power and authority of the individual </a:t>
            </a:r>
            <a:r>
              <a:rPr lang="en-GB" dirty="0" err="1"/>
              <a:t>satanist</a:t>
            </a:r>
            <a:r>
              <a:rPr lang="en-GB" dirty="0"/>
              <a:t>, rather than on a god of goddess.</a:t>
            </a:r>
          </a:p>
          <a:p>
            <a:pPr lvl="0"/>
            <a:r>
              <a:rPr lang="en-GB" dirty="0"/>
              <a:t>The accept that “no redeemer </a:t>
            </a:r>
            <a:r>
              <a:rPr lang="en-GB" dirty="0" err="1"/>
              <a:t>liveth</a:t>
            </a:r>
            <a:r>
              <a:rPr lang="en-GB" dirty="0"/>
              <a:t>” – that each person is his [sic] own redeemer, fully responsible for his [sic] own life.</a:t>
            </a:r>
          </a:p>
          <a:p>
            <a:pPr lvl="0"/>
            <a:r>
              <a:rPr lang="en-GB" dirty="0"/>
              <a:t>Satanism respects and exalts life.  Children and animals are thus not abused or killed.</a:t>
            </a:r>
          </a:p>
          <a:p>
            <a:pPr lvl="0"/>
            <a:r>
              <a:rPr lang="en-GB" dirty="0"/>
              <a:t>Those </a:t>
            </a:r>
            <a:r>
              <a:rPr lang="en-GB" dirty="0" err="1"/>
              <a:t>satanists</a:t>
            </a:r>
            <a:r>
              <a:rPr lang="en-GB" dirty="0"/>
              <a:t> who believe in Satan or Set as a living entity do not worship or demonstrate their faith in him (as, for example, Christians worship and pray to God).</a:t>
            </a:r>
          </a:p>
          <a:p>
            <a:pPr lvl="0"/>
            <a:r>
              <a:rPr lang="en-GB" dirty="0"/>
              <a:t>Religious </a:t>
            </a:r>
            <a:r>
              <a:rPr lang="en-GB" dirty="0" err="1"/>
              <a:t>satanists</a:t>
            </a:r>
            <a:r>
              <a:rPr lang="en-GB" dirty="0"/>
              <a:t> believe that one should live out her [sic] lusts and desires and enthusiastically explore the “seven deadly sins” with consenting adults.</a:t>
            </a:r>
          </a:p>
          <a:p>
            <a:pPr lvl="0"/>
            <a:r>
              <a:rPr lang="en-GB" dirty="0"/>
              <a:t>They follow many beliefs, practices, and rules of </a:t>
            </a:r>
            <a:r>
              <a:rPr lang="en-GB" dirty="0" err="1"/>
              <a:t>behavior</a:t>
            </a:r>
            <a:r>
              <a:rPr lang="en-GB" dirty="0"/>
              <a:t> which are in conflict with traditional Christianity, and essentially with all other religions</a:t>
            </a:r>
          </a:p>
          <a:p>
            <a:r>
              <a:rPr lang="en-GB" dirty="0"/>
              <a:t>Uniqueness and creativity are encouraged </a:t>
            </a:r>
            <a:endParaRPr lang="en-US" dirty="0"/>
          </a:p>
        </p:txBody>
      </p:sp>
    </p:spTree>
    <p:extLst>
      <p:ext uri="{BB962C8B-B14F-4D97-AF65-F5344CB8AC3E}">
        <p14:creationId xmlns:p14="http://schemas.microsoft.com/office/powerpoint/2010/main" val="2243835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dirty="0" smtClean="0"/>
              <a:t>Satanism </a:t>
            </a:r>
            <a:r>
              <a:rPr lang="en-GB" dirty="0"/>
              <a:t>contains “…some very attractive attributes.  For example, because traditional Christianity has been so anti-sensual, Satan became associated with sex.  The Christian tradition has also condemned pride, vengefulness, and avarice and, when allied with the status quo, has promoted conformity and obedience”.  And “</a:t>
            </a:r>
            <a:r>
              <a:rPr lang="en-GB" dirty="0" err="1"/>
              <a:t>LeVeyan</a:t>
            </a:r>
            <a:r>
              <a:rPr lang="en-GB" dirty="0"/>
              <a:t> Satanism celebrates such ‘vices’ as virtues and identifies them as the core of what Satanism is really about” (Lewis, 2005, 107). </a:t>
            </a:r>
            <a:endParaRPr lang="en-US" dirty="0"/>
          </a:p>
        </p:txBody>
      </p:sp>
    </p:spTree>
    <p:extLst>
      <p:ext uri="{BB962C8B-B14F-4D97-AF65-F5344CB8AC3E}">
        <p14:creationId xmlns:p14="http://schemas.microsoft.com/office/powerpoint/2010/main" val="4163380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a:t>Urban notes (2015, 179) that more movements emerged out of the </a:t>
            </a:r>
            <a:r>
              <a:rPr lang="en-GB" dirty="0" err="1"/>
              <a:t>CoS</a:t>
            </a:r>
            <a:r>
              <a:rPr lang="en-GB" dirty="0"/>
              <a:t> and ‘moved in a more radical direction, usually called the “Left Hand path” – he names these as the Temple of Set (</a:t>
            </a:r>
            <a:r>
              <a:rPr lang="en-GB" dirty="0" err="1"/>
              <a:t>ToS</a:t>
            </a:r>
            <a:r>
              <a:rPr lang="en-GB" dirty="0"/>
              <a:t>) and the </a:t>
            </a:r>
            <a:r>
              <a:rPr lang="en-GB" dirty="0" err="1"/>
              <a:t>Setian</a:t>
            </a:r>
            <a:r>
              <a:rPr lang="en-GB" dirty="0"/>
              <a:t> Liberation Movement </a:t>
            </a:r>
          </a:p>
          <a:p>
            <a:endParaRPr lang="en-US" dirty="0"/>
          </a:p>
        </p:txBody>
      </p:sp>
    </p:spTree>
    <p:extLst>
      <p:ext uri="{BB962C8B-B14F-4D97-AF65-F5344CB8AC3E}">
        <p14:creationId xmlns:p14="http://schemas.microsoft.com/office/powerpoint/2010/main" val="17318452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476672"/>
            <a:ext cx="8229600" cy="1066800"/>
          </a:xfrm>
        </p:spPr>
        <p:txBody>
          <a:bodyPr/>
          <a:lstStyle/>
          <a:p>
            <a:r>
              <a:rPr lang="en-US" dirty="0" smtClean="0"/>
              <a:t>Temple of Set </a:t>
            </a:r>
            <a:endParaRPr lang="en-US" dirty="0"/>
          </a:p>
        </p:txBody>
      </p:sp>
      <p:sp>
        <p:nvSpPr>
          <p:cNvPr id="3" name="Content Placeholder 2"/>
          <p:cNvSpPr>
            <a:spLocks noGrp="1"/>
          </p:cNvSpPr>
          <p:nvPr>
            <p:ph idx="1"/>
          </p:nvPr>
        </p:nvSpPr>
        <p:spPr>
          <a:xfrm>
            <a:off x="107504" y="1340768"/>
            <a:ext cx="8229600" cy="4325112"/>
          </a:xfrm>
        </p:spPr>
        <p:txBody>
          <a:bodyPr/>
          <a:lstStyle/>
          <a:p>
            <a:r>
              <a:rPr lang="en-US" dirty="0" smtClean="0"/>
              <a:t>Michael Aquino 1975</a:t>
            </a:r>
          </a:p>
          <a:p>
            <a:r>
              <a:rPr lang="en-US" dirty="0" smtClean="0"/>
              <a:t>Deity </a:t>
            </a:r>
            <a:r>
              <a:rPr lang="mr-IN" dirty="0" smtClean="0"/>
              <a:t>–</a:t>
            </a:r>
            <a:r>
              <a:rPr lang="en-US" dirty="0" smtClean="0"/>
              <a:t> Set </a:t>
            </a:r>
            <a:r>
              <a:rPr lang="mr-IN" dirty="0" smtClean="0"/>
              <a:t>–</a:t>
            </a:r>
            <a:r>
              <a:rPr lang="en-US" dirty="0" smtClean="0"/>
              <a:t> Egyptian god</a:t>
            </a:r>
          </a:p>
          <a:p>
            <a:r>
              <a:rPr lang="en-US" dirty="0" smtClean="0"/>
              <a:t>Set is seen </a:t>
            </a:r>
            <a:r>
              <a:rPr lang="en-GB" dirty="0" smtClean="0"/>
              <a:t>“</a:t>
            </a:r>
            <a:r>
              <a:rPr lang="en-GB" dirty="0"/>
              <a:t>as the dispenser of a higher, </a:t>
            </a:r>
            <a:r>
              <a:rPr lang="en-GB" dirty="0" err="1"/>
              <a:t>nonnatural</a:t>
            </a:r>
            <a:r>
              <a:rPr lang="en-GB" dirty="0"/>
              <a:t> intelligence which is available to selected individuals” (Lewis, 2002, 721). </a:t>
            </a:r>
            <a:endParaRPr lang="en-GB" dirty="0" smtClean="0"/>
          </a:p>
          <a:p>
            <a:endParaRPr lang="en-GB" dirty="0"/>
          </a:p>
          <a:p>
            <a:r>
              <a:rPr lang="en-GB" dirty="0" err="1"/>
              <a:t>LaVey</a:t>
            </a:r>
            <a:r>
              <a:rPr lang="en-GB" dirty="0"/>
              <a:t> – Anno </a:t>
            </a:r>
            <a:r>
              <a:rPr lang="en-GB" dirty="0" err="1"/>
              <a:t>Satanis</a:t>
            </a:r>
            <a:endParaRPr lang="en-GB" dirty="0"/>
          </a:p>
          <a:p>
            <a:r>
              <a:rPr lang="en-GB" dirty="0"/>
              <a:t>Aquino – Aeon of Set.  </a:t>
            </a:r>
          </a:p>
          <a:p>
            <a:endParaRPr lang="en-US" dirty="0"/>
          </a:p>
        </p:txBody>
      </p:sp>
      <p:pic>
        <p:nvPicPr>
          <p:cNvPr id="4" name="Picture 3" descr="Michael-Aquino.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07597" y="4683298"/>
            <a:ext cx="4529708" cy="2164981"/>
          </a:xfrm>
          <a:prstGeom prst="rect">
            <a:avLst/>
          </a:prstGeom>
        </p:spPr>
      </p:pic>
    </p:spTree>
    <p:extLst>
      <p:ext uri="{BB962C8B-B14F-4D97-AF65-F5344CB8AC3E}">
        <p14:creationId xmlns:p14="http://schemas.microsoft.com/office/powerpoint/2010/main" val="9009720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08720"/>
            <a:ext cx="8229600" cy="5665816"/>
          </a:xfrm>
        </p:spPr>
        <p:txBody>
          <a:bodyPr>
            <a:normAutofit lnSpcReduction="10000"/>
          </a:bodyPr>
          <a:lstStyle/>
          <a:p>
            <a:r>
              <a:rPr lang="en-GB" dirty="0"/>
              <a:t>Webb, (1996, 1) states: “The Aeon of Set is created by the Word “</a:t>
            </a:r>
            <a:r>
              <a:rPr lang="en-GB" i="1" dirty="0" err="1"/>
              <a:t>Xeper</a:t>
            </a:r>
            <a:r>
              <a:rPr lang="en-GB" dirty="0"/>
              <a:t>”.  </a:t>
            </a:r>
            <a:r>
              <a:rPr lang="en-GB" i="1" dirty="0" err="1"/>
              <a:t>Xeper</a:t>
            </a:r>
            <a:r>
              <a:rPr lang="en-GB" dirty="0"/>
              <a:t> is an Egyptian verb meaning “I have Come Into Being”.  </a:t>
            </a:r>
            <a:r>
              <a:rPr lang="en-GB" i="1" dirty="0" err="1"/>
              <a:t>Xeper</a:t>
            </a:r>
            <a:r>
              <a:rPr lang="en-GB" dirty="0"/>
              <a:t> is the experience of an individual </a:t>
            </a:r>
            <a:r>
              <a:rPr lang="en-GB" i="1" dirty="0"/>
              <a:t>psyche</a:t>
            </a:r>
            <a:r>
              <a:rPr lang="en-GB" dirty="0"/>
              <a:t> becoming aware of its own existence and deciding to expand the evolve that existence through its own actions.  </a:t>
            </a:r>
            <a:r>
              <a:rPr lang="en-GB" i="1" dirty="0" err="1"/>
              <a:t>Xeper</a:t>
            </a:r>
            <a:r>
              <a:rPr lang="en-GB" dirty="0"/>
              <a:t> has been experienced by anyone who has decided to seek personal development’.</a:t>
            </a:r>
          </a:p>
          <a:p>
            <a:r>
              <a:rPr lang="en-GB" dirty="0"/>
              <a:t>‘The Left-hand Path is a quest to become an immortal, potent, and powerful Essence’ (Webb, 1996, 3) and ‘…meaning can only come from the individual’ (Webb, 1996, 5).</a:t>
            </a:r>
          </a:p>
          <a:p>
            <a:endParaRPr lang="en-US" dirty="0"/>
          </a:p>
        </p:txBody>
      </p:sp>
    </p:spTree>
    <p:extLst>
      <p:ext uri="{BB962C8B-B14F-4D97-AF65-F5344CB8AC3E}">
        <p14:creationId xmlns:p14="http://schemas.microsoft.com/office/powerpoint/2010/main" val="23799234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48680"/>
            <a:ext cx="8229600" cy="1066800"/>
          </a:xfrm>
        </p:spPr>
        <p:txBody>
          <a:bodyPr/>
          <a:lstStyle/>
          <a:p>
            <a:r>
              <a:rPr lang="en-US" dirty="0" smtClean="0"/>
              <a:t>Other Satanic NRMs</a:t>
            </a:r>
            <a:endParaRPr lang="en-US" dirty="0"/>
          </a:p>
        </p:txBody>
      </p:sp>
      <p:sp>
        <p:nvSpPr>
          <p:cNvPr id="3" name="Content Placeholder 2"/>
          <p:cNvSpPr>
            <a:spLocks noGrp="1"/>
          </p:cNvSpPr>
          <p:nvPr>
            <p:ph idx="1"/>
          </p:nvPr>
        </p:nvSpPr>
        <p:spPr>
          <a:xfrm>
            <a:off x="2766401" y="1512021"/>
            <a:ext cx="6408712" cy="5328592"/>
          </a:xfrm>
        </p:spPr>
        <p:txBody>
          <a:bodyPr>
            <a:normAutofit/>
          </a:bodyPr>
          <a:lstStyle/>
          <a:p>
            <a:r>
              <a:rPr lang="en-GB" dirty="0" err="1"/>
              <a:t>Zeena</a:t>
            </a:r>
            <a:r>
              <a:rPr lang="en-GB" dirty="0"/>
              <a:t> </a:t>
            </a:r>
            <a:r>
              <a:rPr lang="en-GB" dirty="0" err="1" smtClean="0"/>
              <a:t>LaVey</a:t>
            </a:r>
            <a:r>
              <a:rPr lang="en-GB" dirty="0" smtClean="0"/>
              <a:t> - baptised </a:t>
            </a:r>
            <a:r>
              <a:rPr lang="en-GB" dirty="0"/>
              <a:t>into the Church of Satan as a child and </a:t>
            </a:r>
            <a:r>
              <a:rPr lang="en-GB" dirty="0" smtClean="0"/>
              <a:t>high </a:t>
            </a:r>
            <a:r>
              <a:rPr lang="en-GB" dirty="0"/>
              <a:t>priestess from 1985-1990.  </a:t>
            </a:r>
            <a:endParaRPr lang="en-GB" dirty="0" smtClean="0"/>
          </a:p>
          <a:p>
            <a:r>
              <a:rPr lang="en-GB" dirty="0" smtClean="0"/>
              <a:t>In </a:t>
            </a:r>
            <a:r>
              <a:rPr lang="en-GB" dirty="0"/>
              <a:t>1990, she and her husband Nikolas </a:t>
            </a:r>
            <a:r>
              <a:rPr lang="en-GB" dirty="0" err="1"/>
              <a:t>Schreck</a:t>
            </a:r>
            <a:r>
              <a:rPr lang="en-GB" dirty="0"/>
              <a:t> left the Church ‘and began to explore other, more radical forms of Satanism’ (Urban, 2015, 188)</a:t>
            </a:r>
          </a:p>
          <a:p>
            <a:endParaRPr lang="en-GB" dirty="0" smtClean="0"/>
          </a:p>
          <a:p>
            <a:endParaRPr lang="en-US" dirty="0"/>
          </a:p>
        </p:txBody>
      </p:sp>
      <p:pic>
        <p:nvPicPr>
          <p:cNvPr id="4" name="Picture 3" descr="zeen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2132856"/>
            <a:ext cx="2324100" cy="3492500"/>
          </a:xfrm>
          <a:prstGeom prst="rect">
            <a:avLst/>
          </a:prstGeom>
        </p:spPr>
      </p:pic>
    </p:spTree>
    <p:extLst>
      <p:ext uri="{BB962C8B-B14F-4D97-AF65-F5344CB8AC3E}">
        <p14:creationId xmlns:p14="http://schemas.microsoft.com/office/powerpoint/2010/main" val="40358874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476672"/>
            <a:ext cx="5364088" cy="6264696"/>
          </a:xfrm>
        </p:spPr>
        <p:txBody>
          <a:bodyPr>
            <a:normAutofit fontScale="92500" lnSpcReduction="10000"/>
          </a:bodyPr>
          <a:lstStyle/>
          <a:p>
            <a:r>
              <a:rPr lang="en-GB" dirty="0"/>
              <a:t>The Werewolf Order – werewolves and vampires – the next step in human evolution.  Superhuman existence.  ‘Werewolf uprising’ (Urban, 2015, 188)</a:t>
            </a:r>
          </a:p>
          <a:p>
            <a:r>
              <a:rPr lang="en-GB" dirty="0" err="1"/>
              <a:t>Schreck</a:t>
            </a:r>
            <a:r>
              <a:rPr lang="en-GB" dirty="0"/>
              <a:t> controversial, not least for his support for ‘some of history’s greatest villains’, including Charles Manson (Urban, 2015, 190)</a:t>
            </a:r>
          </a:p>
          <a:p>
            <a:r>
              <a:rPr lang="en-GB" dirty="0" err="1"/>
              <a:t>Sethian</a:t>
            </a:r>
            <a:r>
              <a:rPr lang="en-GB" dirty="0"/>
              <a:t> Liberation Movement (SLM) (</a:t>
            </a:r>
            <a:r>
              <a:rPr lang="en-GB" dirty="0" err="1"/>
              <a:t>Zeena</a:t>
            </a:r>
            <a:r>
              <a:rPr lang="en-GB" dirty="0"/>
              <a:t> </a:t>
            </a:r>
            <a:r>
              <a:rPr lang="en-GB" dirty="0" err="1"/>
              <a:t>LaVey</a:t>
            </a:r>
            <a:r>
              <a:rPr lang="en-GB" dirty="0"/>
              <a:t> and Nikolas </a:t>
            </a:r>
            <a:r>
              <a:rPr lang="en-GB" dirty="0" err="1"/>
              <a:t>Schreck</a:t>
            </a:r>
            <a:r>
              <a:rPr lang="en-GB" dirty="0"/>
              <a:t>) developing Temple of Set into more of a sexual focus – shock, breaking boundaries.</a:t>
            </a:r>
          </a:p>
          <a:p>
            <a:endParaRPr lang="en-US" dirty="0"/>
          </a:p>
        </p:txBody>
      </p:sp>
      <p:pic>
        <p:nvPicPr>
          <p:cNvPr id="4" name="Picture 3" descr="schreck.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2160" y="1052736"/>
            <a:ext cx="2843808" cy="2166711"/>
          </a:xfrm>
          <a:prstGeom prst="rect">
            <a:avLst/>
          </a:prstGeom>
        </p:spPr>
      </p:pic>
      <p:pic>
        <p:nvPicPr>
          <p:cNvPr id="5" name="Picture 4" descr="schreck quot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4598" y="4869161"/>
            <a:ext cx="4179785" cy="1966958"/>
          </a:xfrm>
          <a:prstGeom prst="rect">
            <a:avLst/>
          </a:prstGeom>
        </p:spPr>
      </p:pic>
    </p:spTree>
    <p:extLst>
      <p:ext uri="{BB962C8B-B14F-4D97-AF65-F5344CB8AC3E}">
        <p14:creationId xmlns:p14="http://schemas.microsoft.com/office/powerpoint/2010/main" val="29994592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Bibliography</a:t>
            </a:r>
            <a:endParaRPr lang="en-US" dirty="0"/>
          </a:p>
        </p:txBody>
      </p:sp>
      <p:sp>
        <p:nvSpPr>
          <p:cNvPr id="3" name="Content Placeholder 2"/>
          <p:cNvSpPr>
            <a:spLocks noGrp="1"/>
          </p:cNvSpPr>
          <p:nvPr>
            <p:ph idx="1"/>
          </p:nvPr>
        </p:nvSpPr>
        <p:spPr/>
        <p:txBody>
          <a:bodyPr>
            <a:normAutofit fontScale="62500" lnSpcReduction="20000"/>
          </a:bodyPr>
          <a:lstStyle/>
          <a:p>
            <a:pPr lvl="0"/>
            <a:r>
              <a:rPr lang="en-GB" dirty="0"/>
              <a:t>Barker, Eileen (1992) </a:t>
            </a:r>
            <a:r>
              <a:rPr lang="en-GB" i="1" dirty="0"/>
              <a:t>New Religious Movements: A Practical Introduction</a:t>
            </a:r>
            <a:r>
              <a:rPr lang="en-GB" dirty="0"/>
              <a:t>, London: HMSO.  </a:t>
            </a:r>
          </a:p>
          <a:p>
            <a:pPr lvl="0"/>
            <a:r>
              <a:rPr lang="en-GB" dirty="0"/>
              <a:t>Barrett, David, </a:t>
            </a:r>
            <a:r>
              <a:rPr lang="en-GB" i="1" dirty="0"/>
              <a:t>Sects, ‘Cults’ and Alternative Religions </a:t>
            </a:r>
            <a:r>
              <a:rPr lang="en-GB" dirty="0"/>
              <a:t>(London: </a:t>
            </a:r>
            <a:r>
              <a:rPr lang="en-GB" dirty="0" err="1"/>
              <a:t>Blandford</a:t>
            </a:r>
            <a:r>
              <a:rPr lang="en-GB" dirty="0"/>
              <a:t>, 1998). </a:t>
            </a:r>
          </a:p>
          <a:p>
            <a:pPr lvl="0"/>
            <a:r>
              <a:rPr lang="en-GB" dirty="0"/>
              <a:t>Barrett, David V (2001) </a:t>
            </a:r>
            <a:r>
              <a:rPr lang="en-GB" i="1" dirty="0"/>
              <a:t>The New Believers: a survey of sects, cults, and alternative religions</a:t>
            </a:r>
            <a:r>
              <a:rPr lang="en-GB" dirty="0"/>
              <a:t>, London: </a:t>
            </a:r>
            <a:r>
              <a:rPr lang="en-GB" dirty="0" err="1"/>
              <a:t>Cassell</a:t>
            </a:r>
            <a:r>
              <a:rPr lang="en-GB" dirty="0"/>
              <a:t>.</a:t>
            </a:r>
          </a:p>
          <a:p>
            <a:pPr lvl="0"/>
            <a:r>
              <a:rPr lang="en-GB" dirty="0" err="1"/>
              <a:t>LaVey</a:t>
            </a:r>
            <a:r>
              <a:rPr lang="en-GB" dirty="0"/>
              <a:t>, Anton </a:t>
            </a:r>
            <a:r>
              <a:rPr lang="en-GB" dirty="0" err="1"/>
              <a:t>Szandor</a:t>
            </a:r>
            <a:r>
              <a:rPr lang="en-GB" dirty="0"/>
              <a:t> </a:t>
            </a:r>
            <a:r>
              <a:rPr lang="en-GB" i="1" dirty="0"/>
              <a:t>The Satanic Bible</a:t>
            </a:r>
            <a:r>
              <a:rPr lang="en-GB" dirty="0"/>
              <a:t>, (New York: Avon, 1969).</a:t>
            </a:r>
          </a:p>
          <a:p>
            <a:pPr lvl="0"/>
            <a:r>
              <a:rPr lang="en-GB" dirty="0"/>
              <a:t>Lewis, James R </a:t>
            </a:r>
            <a:r>
              <a:rPr lang="en-GB" dirty="0" err="1"/>
              <a:t>ed</a:t>
            </a:r>
            <a:r>
              <a:rPr lang="en-GB" dirty="0"/>
              <a:t>, </a:t>
            </a:r>
            <a:r>
              <a:rPr lang="en-GB" i="1" dirty="0" err="1"/>
              <a:t>Encyclopedia</a:t>
            </a:r>
            <a:r>
              <a:rPr lang="en-GB" i="1" dirty="0"/>
              <a:t> of Cults, Sects, and New Religions</a:t>
            </a:r>
            <a:r>
              <a:rPr lang="en-GB" dirty="0"/>
              <a:t>, (New York: Prometheus Books, 2002)</a:t>
            </a:r>
          </a:p>
          <a:p>
            <a:pPr lvl="0"/>
            <a:r>
              <a:rPr lang="en-GB" dirty="0"/>
              <a:t>Lewis, James R., </a:t>
            </a:r>
            <a:r>
              <a:rPr lang="en-GB" i="1" dirty="0"/>
              <a:t>Legitimating New Religions </a:t>
            </a:r>
            <a:r>
              <a:rPr lang="en-GB" dirty="0"/>
              <a:t>(New Jersey: Rutgers University Press, 2003). </a:t>
            </a:r>
            <a:r>
              <a:rPr lang="en-GB" dirty="0">
                <a:hlinkClick r:id="rId2"/>
              </a:rPr>
              <a:t>http://www.religiousstudiesproject.com/podcast/who-joins-new-religious-movements-james-r-lewis-on-the-need-of-new-quantitative-data-on-nrms/</a:t>
            </a:r>
            <a:endParaRPr lang="en-GB" dirty="0"/>
          </a:p>
          <a:p>
            <a:pPr lvl="0"/>
            <a:r>
              <a:rPr lang="en-GB" dirty="0"/>
              <a:t>Melton, Gordon J </a:t>
            </a:r>
            <a:r>
              <a:rPr lang="en-GB" i="1" dirty="0" err="1"/>
              <a:t>Encyclopedic</a:t>
            </a:r>
            <a:r>
              <a:rPr lang="en-GB" i="1" dirty="0"/>
              <a:t> Handbook of Cults in America</a:t>
            </a:r>
            <a:r>
              <a:rPr lang="en-GB" dirty="0"/>
              <a:t>, Garland, 1992, p109, in Barrett, David, </a:t>
            </a:r>
            <a:r>
              <a:rPr lang="en-GB" i="1" dirty="0"/>
              <a:t>Sects, ‘Cults’ and Alternative Religions </a:t>
            </a:r>
            <a:r>
              <a:rPr lang="en-GB" dirty="0"/>
              <a:t>(London: </a:t>
            </a:r>
            <a:r>
              <a:rPr lang="en-GB" dirty="0" err="1"/>
              <a:t>Blandford</a:t>
            </a:r>
            <a:r>
              <a:rPr lang="en-GB" dirty="0"/>
              <a:t>, 1998). </a:t>
            </a:r>
          </a:p>
          <a:p>
            <a:endParaRPr lang="en-US" dirty="0"/>
          </a:p>
        </p:txBody>
      </p:sp>
    </p:spTree>
    <p:extLst>
      <p:ext uri="{BB962C8B-B14F-4D97-AF65-F5344CB8AC3E}">
        <p14:creationId xmlns:p14="http://schemas.microsoft.com/office/powerpoint/2010/main" val="14451500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77500" lnSpcReduction="20000"/>
          </a:bodyPr>
          <a:lstStyle/>
          <a:p>
            <a:pPr lvl="0"/>
            <a:r>
              <a:rPr lang="en-GB" dirty="0"/>
              <a:t>Petersen, </a:t>
            </a:r>
            <a:r>
              <a:rPr lang="en-GB" dirty="0" err="1"/>
              <a:t>Jesper</a:t>
            </a:r>
            <a:r>
              <a:rPr lang="en-GB" dirty="0"/>
              <a:t> </a:t>
            </a:r>
            <a:r>
              <a:rPr lang="en-GB" dirty="0" err="1"/>
              <a:t>Aagaard</a:t>
            </a:r>
            <a:r>
              <a:rPr lang="en-GB" dirty="0"/>
              <a:t>,  “Modern Satanism: Dark Doctrines and Black Flames”, in Lewis, James R and </a:t>
            </a:r>
            <a:r>
              <a:rPr lang="en-GB" dirty="0" err="1"/>
              <a:t>Jesper</a:t>
            </a:r>
            <a:r>
              <a:rPr lang="en-GB" dirty="0"/>
              <a:t> </a:t>
            </a:r>
            <a:r>
              <a:rPr lang="en-GB" dirty="0" err="1"/>
              <a:t>Aagaard</a:t>
            </a:r>
            <a:r>
              <a:rPr lang="en-GB" dirty="0"/>
              <a:t> Petersen </a:t>
            </a:r>
            <a:r>
              <a:rPr lang="en-GB" dirty="0" err="1"/>
              <a:t>eds</a:t>
            </a:r>
            <a:r>
              <a:rPr lang="en-GB" dirty="0"/>
              <a:t>, </a:t>
            </a:r>
            <a:r>
              <a:rPr lang="en-GB" i="1" dirty="0"/>
              <a:t>Controversial New Religions</a:t>
            </a:r>
            <a:r>
              <a:rPr lang="en-GB" dirty="0"/>
              <a:t>, (New York: Oxford University Press, 2005)</a:t>
            </a:r>
          </a:p>
          <a:p>
            <a:pPr lvl="0"/>
            <a:r>
              <a:rPr lang="en-GB" dirty="0"/>
              <a:t>Petersen, J.A., (</a:t>
            </a:r>
            <a:r>
              <a:rPr lang="en-GB" dirty="0" err="1"/>
              <a:t>ed</a:t>
            </a:r>
            <a:r>
              <a:rPr lang="en-GB" dirty="0"/>
              <a:t>), </a:t>
            </a:r>
            <a:r>
              <a:rPr lang="en-GB" i="1" dirty="0"/>
              <a:t>Contemporary Religious Satanism: A Critical Anthology</a:t>
            </a:r>
            <a:r>
              <a:rPr lang="en-GB" dirty="0"/>
              <a:t> (Controversial New Religions Series. London: </a:t>
            </a:r>
            <a:r>
              <a:rPr lang="en-GB" dirty="0" err="1"/>
              <a:t>Ashgate</a:t>
            </a:r>
            <a:r>
              <a:rPr lang="en-GB" dirty="0"/>
              <a:t>, 2009)</a:t>
            </a:r>
          </a:p>
          <a:p>
            <a:pPr lvl="0"/>
            <a:r>
              <a:rPr lang="en-GB" dirty="0"/>
              <a:t>Urban, Hugh B (2015) </a:t>
            </a:r>
            <a:r>
              <a:rPr lang="en-GB" i="1" dirty="0"/>
              <a:t>New Age, </a:t>
            </a:r>
            <a:r>
              <a:rPr lang="en-GB" i="1" dirty="0" err="1"/>
              <a:t>Neopagan</a:t>
            </a:r>
            <a:r>
              <a:rPr lang="en-GB" i="1" dirty="0"/>
              <a:t>, and New Religious Movements: Alternative Spirituality in Contemporary America</a:t>
            </a:r>
            <a:r>
              <a:rPr lang="en-GB" dirty="0"/>
              <a:t>: California: University of California Press.  E-book.</a:t>
            </a:r>
          </a:p>
          <a:p>
            <a:pPr lvl="0"/>
            <a:r>
              <a:rPr lang="en-GB" dirty="0"/>
              <a:t>Webb, Don </a:t>
            </a:r>
            <a:r>
              <a:rPr lang="en-GB" i="1" dirty="0"/>
              <a:t>The Eternal Word of Set</a:t>
            </a:r>
            <a:r>
              <a:rPr lang="en-GB" dirty="0"/>
              <a:t>, 1996, </a:t>
            </a:r>
            <a:r>
              <a:rPr lang="en-GB" u="sng" dirty="0">
                <a:hlinkClick r:id="rId2"/>
              </a:rPr>
              <a:t>https://ia600204.us.archive.org/23/items/xeper-the-eternal-word-of-set/Xeper_-_The_Eternal_Word_of_Set.pdf</a:t>
            </a:r>
            <a:r>
              <a:rPr lang="en-GB" dirty="0"/>
              <a:t> </a:t>
            </a:r>
          </a:p>
          <a:p>
            <a:endParaRPr lang="en-US" b="1" dirty="0"/>
          </a:p>
        </p:txBody>
      </p:sp>
    </p:spTree>
    <p:extLst>
      <p:ext uri="{BB962C8B-B14F-4D97-AF65-F5344CB8AC3E}">
        <p14:creationId xmlns:p14="http://schemas.microsoft.com/office/powerpoint/2010/main" val="25915277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Custom 2">
      <a:dk1>
        <a:sysClr val="windowText" lastClr="000000"/>
      </a:dk1>
      <a:lt1>
        <a:sysClr val="window" lastClr="FFFFFF"/>
      </a:lt1>
      <a:dk2>
        <a:srgbClr val="FF0000"/>
      </a:dk2>
      <a:lt2>
        <a:srgbClr val="D2D2D2"/>
      </a:lt2>
      <a:accent1>
        <a:srgbClr val="FF0000"/>
      </a:accent1>
      <a:accent2>
        <a:srgbClr val="FF0000"/>
      </a:accent2>
      <a:accent3>
        <a:srgbClr val="FF0000"/>
      </a:accent3>
      <a:accent4>
        <a:srgbClr val="FF0000"/>
      </a:accent4>
      <a:accent5>
        <a:srgbClr val="FF0000"/>
      </a:accent5>
      <a:accent6>
        <a:srgbClr val="FF0000"/>
      </a:accent6>
      <a:hlink>
        <a:srgbClr val="FF0000"/>
      </a:hlink>
      <a:folHlink>
        <a:srgbClr val="FF0000"/>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SOHO</Template>
  <TotalTime>2583</TotalTime>
  <Words>2971</Words>
  <Application>Microsoft Macintosh PowerPoint</Application>
  <PresentationFormat>On-screen Show (4:3)</PresentationFormat>
  <Paragraphs>140</Paragraphs>
  <Slides>36</Slides>
  <Notes>0</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Urban</vt:lpstr>
      <vt:lpstr>!</vt:lpstr>
      <vt:lpstr>Religious Satanism </vt:lpstr>
      <vt:lpstr>PowerPoint Presentation</vt:lpstr>
      <vt:lpstr>Types of ‘Satanists’</vt:lpstr>
      <vt:lpstr>How do we Learn about Satanism?</vt:lpstr>
      <vt:lpstr>The Media</vt:lpstr>
      <vt:lpstr>Satan in Hollywood</vt:lpstr>
      <vt:lpstr>PowerPoint Presentation</vt:lpstr>
      <vt:lpstr>PowerPoint Presentation</vt:lpstr>
      <vt:lpstr>PowerPoint Presentation</vt:lpstr>
      <vt:lpstr>PowerPoint Presentation</vt:lpstr>
      <vt:lpstr>PowerPoint Presentation</vt:lpstr>
      <vt:lpstr>Conservative Christianity</vt:lpstr>
      <vt:lpstr>‘The Abused’</vt:lpstr>
      <vt:lpstr>Why Satan?</vt:lpstr>
      <vt:lpstr>PowerPoint Presentation</vt:lpstr>
      <vt:lpstr>PowerPoint Presentation</vt:lpstr>
      <vt:lpstr>Religious Satanism – principle or deity</vt:lpstr>
      <vt:lpstr>PowerPoint Presentation</vt:lpstr>
      <vt:lpstr>PowerPoint Presentation</vt:lpstr>
      <vt:lpstr>Influences from Psychology on the Self-religions</vt:lpstr>
      <vt:lpstr>PowerPoint Presentation</vt:lpstr>
      <vt:lpstr>Phases of Religious Satanism </vt:lpstr>
      <vt:lpstr>Satanic Traditions</vt:lpstr>
      <vt:lpstr>PowerPoint Presentation</vt:lpstr>
      <vt:lpstr>Church of Satan </vt:lpstr>
      <vt:lpstr>PowerPoint Presentation</vt:lpstr>
      <vt:lpstr>PowerPoint Presentation</vt:lpstr>
      <vt:lpstr>PowerPoint Presentation</vt:lpstr>
      <vt:lpstr>PowerPoint Presentation</vt:lpstr>
      <vt:lpstr>Temple of Set </vt:lpstr>
      <vt:lpstr>PowerPoint Presentation</vt:lpstr>
      <vt:lpstr>Other Satanic NRMs</vt:lpstr>
      <vt:lpstr>PowerPoint Presentation</vt:lpstr>
      <vt:lpstr>Bibliography</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Satanism</dc:title>
  <dc:creator>Sarah</dc:creator>
  <cp:lastModifiedBy>Sarah</cp:lastModifiedBy>
  <cp:revision>66</cp:revision>
  <dcterms:created xsi:type="dcterms:W3CDTF">2014-03-19T01:46:16Z</dcterms:created>
  <dcterms:modified xsi:type="dcterms:W3CDTF">2017-11-26T20:08:50Z</dcterms:modified>
</cp:coreProperties>
</file>