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59" r:id="rId3"/>
    <p:sldId id="272" r:id="rId4"/>
    <p:sldId id="260" r:id="rId5"/>
    <p:sldId id="262" r:id="rId6"/>
    <p:sldId id="261" r:id="rId7"/>
    <p:sldId id="278" r:id="rId8"/>
    <p:sldId id="279" r:id="rId9"/>
    <p:sldId id="263" r:id="rId10"/>
    <p:sldId id="280" r:id="rId11"/>
    <p:sldId id="264" r:id="rId12"/>
    <p:sldId id="265" r:id="rId13"/>
    <p:sldId id="281" r:id="rId14"/>
    <p:sldId id="266" r:id="rId15"/>
    <p:sldId id="267" r:id="rId16"/>
    <p:sldId id="268" r:id="rId17"/>
    <p:sldId id="271" r:id="rId18"/>
    <p:sldId id="269" r:id="rId19"/>
    <p:sldId id="283" r:id="rId20"/>
    <p:sldId id="270" r:id="rId21"/>
    <p:sldId id="273" r:id="rId22"/>
    <p:sldId id="282" r:id="rId23"/>
    <p:sldId id="274" r:id="rId24"/>
    <p:sldId id="275" r:id="rId25"/>
    <p:sldId id="276" r:id="rId26"/>
    <p:sldId id="27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017" autoAdjust="0"/>
    <p:restoredTop sz="93792" autoAdjust="0"/>
  </p:normalViewPr>
  <p:slideViewPr>
    <p:cSldViewPr snapToGrid="0">
      <p:cViewPr varScale="1">
        <p:scale>
          <a:sx n="62" d="100"/>
          <a:sy n="62" d="100"/>
        </p:scale>
        <p:origin x="944" y="5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59E74A-31A4-4886-8D9D-FD988931507A}" type="datetimeFigureOut">
              <a:rPr lang="en-GB" smtClean="0"/>
              <a:t>12/11/2021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AF8469-811F-40B2-8271-8E437D27DC47}" type="slidenum">
              <a:rPr lang="en-GB" smtClean="0"/>
              <a:t>‹#›</a:t>
            </a:fld>
            <a:endParaRPr lang="en-GB"/>
          </a:p>
        </p:txBody>
      </p:sp>
    </p:spTree>
    <p:extLst>
      <p:ext uri="{BB962C8B-B14F-4D97-AF65-F5344CB8AC3E}">
        <p14:creationId xmlns:p14="http://schemas.microsoft.com/office/powerpoint/2010/main" val="2875514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dc.gov/violenceprevention/elderabuse/fastfact.html"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Preventing Elder Abuse |Violence </a:t>
            </a:r>
            <a:r>
              <a:rPr lang="en-US" dirty="0" err="1">
                <a:hlinkClick r:id="rId3"/>
              </a:rPr>
              <a:t>Prevention|Injury</a:t>
            </a:r>
            <a:r>
              <a:rPr lang="en-US" dirty="0">
                <a:hlinkClick r:id="rId3"/>
              </a:rPr>
              <a:t> </a:t>
            </a:r>
            <a:r>
              <a:rPr lang="en-US" dirty="0" err="1">
                <a:hlinkClick r:id="rId3"/>
              </a:rPr>
              <a:t>Center|CDC</a:t>
            </a:r>
            <a:r>
              <a:rPr lang="en-US" dirty="0"/>
              <a:t> – ref 1</a:t>
            </a:r>
            <a:endParaRPr lang="en-GB" dirty="0"/>
          </a:p>
        </p:txBody>
      </p:sp>
      <p:sp>
        <p:nvSpPr>
          <p:cNvPr id="4" name="Slide Number Placeholder 3"/>
          <p:cNvSpPr>
            <a:spLocks noGrp="1"/>
          </p:cNvSpPr>
          <p:nvPr>
            <p:ph type="sldNum" sz="quarter" idx="5"/>
          </p:nvPr>
        </p:nvSpPr>
        <p:spPr/>
        <p:txBody>
          <a:bodyPr/>
          <a:lstStyle/>
          <a:p>
            <a:fld id="{8DAF8469-811F-40B2-8271-8E437D27DC47}" type="slidenum">
              <a:rPr lang="en-GB" smtClean="0"/>
              <a:t>4</a:t>
            </a:fld>
            <a:endParaRPr lang="en-GB"/>
          </a:p>
        </p:txBody>
      </p:sp>
    </p:spTree>
    <p:extLst>
      <p:ext uri="{BB962C8B-B14F-4D97-AF65-F5344CB8AC3E}">
        <p14:creationId xmlns:p14="http://schemas.microsoft.com/office/powerpoint/2010/main" val="25999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825F1C4-C176-45D5-89B5-3652626F2ED0}" type="datetimeFigureOut">
              <a:rPr lang="en-GB" smtClean="0"/>
              <a:t>12/11/2021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C2ADB3-8431-48F7-88A9-910B02C075D2}"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5947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25F1C4-C176-45D5-89B5-3652626F2ED0}" type="datetimeFigureOut">
              <a:rPr lang="en-GB" smtClean="0"/>
              <a:t>12/11/2021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1575668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5F1C4-C176-45D5-89B5-3652626F2ED0}" type="datetimeFigureOut">
              <a:rPr lang="en-GB" smtClean="0"/>
              <a:t>12/11/2021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78438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825F1C4-C176-45D5-89B5-3652626F2ED0}" type="datetimeFigureOut">
              <a:rPr lang="en-GB" smtClean="0"/>
              <a:t>12/11/2021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2412895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825F1C4-C176-45D5-89B5-3652626F2ED0}" type="datetimeFigureOut">
              <a:rPr lang="en-GB" smtClean="0"/>
              <a:t>12/11/2021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3592023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825F1C4-C176-45D5-89B5-3652626F2ED0}" type="datetimeFigureOut">
              <a:rPr lang="en-GB" smtClean="0"/>
              <a:t>12/11/2021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3255848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25F1C4-C176-45D5-89B5-3652626F2ED0}" type="datetimeFigureOut">
              <a:rPr lang="en-GB" smtClean="0"/>
              <a:t>12/11/2021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2068550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825F1C4-C176-45D5-89B5-3652626F2ED0}" type="datetimeFigureOut">
              <a:rPr lang="en-GB" smtClean="0"/>
              <a:t>12/11/2021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485369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825F1C4-C176-45D5-89B5-3652626F2ED0}" type="datetimeFigureOut">
              <a:rPr lang="en-GB" smtClean="0"/>
              <a:t>12/11/2021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868863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3825F1C4-C176-45D5-89B5-3652626F2ED0}" type="datetimeFigureOut">
              <a:rPr lang="en-GB" smtClean="0"/>
              <a:t>12/11/2021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3663032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5F1C4-C176-45D5-89B5-3652626F2ED0}" type="datetimeFigureOut">
              <a:rPr lang="en-GB" smtClean="0"/>
              <a:t>12/11/2021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3172783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5F1C4-C176-45D5-89B5-3652626F2ED0}" type="datetimeFigureOut">
              <a:rPr lang="en-GB" smtClean="0"/>
              <a:t>12/11/2021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C2ADB3-8431-48F7-88A9-910B02C075D2}"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15989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5F1C4-C176-45D5-89B5-3652626F2ED0}" type="datetimeFigureOut">
              <a:rPr lang="en-GB" smtClean="0"/>
              <a:t>12/11/2021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4105955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5F1C4-C176-45D5-89B5-3652626F2ED0}" type="datetimeFigureOut">
              <a:rPr lang="en-GB" smtClean="0"/>
              <a:t>12/11/2021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C2ADB3-8431-48F7-88A9-910B02C075D2}"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43911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5F1C4-C176-45D5-89B5-3652626F2ED0}" type="datetimeFigureOut">
              <a:rPr lang="en-GB" smtClean="0"/>
              <a:t>12/11/2021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27692452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25F1C4-C176-45D5-89B5-3652626F2ED0}" type="datetimeFigureOut">
              <a:rPr lang="en-GB" smtClean="0"/>
              <a:t>12/11/2021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2851928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25F1C4-C176-45D5-89B5-3652626F2ED0}" type="datetimeFigureOut">
              <a:rPr lang="en-GB" smtClean="0"/>
              <a:t>12/11/2021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C2ADB3-8431-48F7-88A9-910B02C075D2}" type="slidenum">
              <a:rPr lang="en-GB" smtClean="0"/>
              <a:t>‹#›</a:t>
            </a:fld>
            <a:endParaRPr lang="en-GB"/>
          </a:p>
        </p:txBody>
      </p:sp>
    </p:spTree>
    <p:extLst>
      <p:ext uri="{BB962C8B-B14F-4D97-AF65-F5344CB8AC3E}">
        <p14:creationId xmlns:p14="http://schemas.microsoft.com/office/powerpoint/2010/main" val="3267975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825F1C4-C176-45D5-89B5-3652626F2ED0}" type="datetimeFigureOut">
              <a:rPr lang="en-GB" smtClean="0"/>
              <a:t>12/11/2021</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C7C2ADB3-8431-48F7-88A9-910B02C075D2}" type="slidenum">
              <a:rPr lang="en-GB" smtClean="0"/>
              <a:t>‹#›</a:t>
            </a:fld>
            <a:endParaRPr lang="en-GB"/>
          </a:p>
        </p:txBody>
      </p:sp>
    </p:spTree>
    <p:extLst>
      <p:ext uri="{BB962C8B-B14F-4D97-AF65-F5344CB8AC3E}">
        <p14:creationId xmlns:p14="http://schemas.microsoft.com/office/powerpoint/2010/main" val="7768560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9703B50-8EC2-4E75-9AEC-57DF8C33A83B}"/>
              </a:ext>
            </a:extLst>
          </p:cNvPr>
          <p:cNvSpPr>
            <a:spLocks noGrp="1"/>
          </p:cNvSpPr>
          <p:nvPr>
            <p:ph type="subTitle" idx="1"/>
          </p:nvPr>
        </p:nvSpPr>
        <p:spPr>
          <a:xfrm>
            <a:off x="2599639" y="2063193"/>
            <a:ext cx="6400800" cy="1947333"/>
          </a:xfrm>
        </p:spPr>
        <p:txBody>
          <a:bodyPr/>
          <a:lstStyle/>
          <a:p>
            <a:pPr algn="ctr"/>
            <a:r>
              <a:rPr lang="en-GB" sz="2400" dirty="0">
                <a:solidFill>
                  <a:schemeClr val="tx1"/>
                </a:solidFill>
              </a:rPr>
              <a:t>Tina Higgins - 1908027</a:t>
            </a:r>
            <a:br>
              <a:rPr lang="en-GB" sz="2400" dirty="0">
                <a:solidFill>
                  <a:schemeClr val="tx1"/>
                </a:solidFill>
              </a:rPr>
            </a:br>
            <a:r>
              <a:rPr lang="en-GB" sz="2400" dirty="0">
                <a:solidFill>
                  <a:schemeClr val="tx1"/>
                </a:solidFill>
              </a:rPr>
              <a:t>Living with Care: the older person</a:t>
            </a:r>
            <a:br>
              <a:rPr lang="en-GB" sz="2400" dirty="0">
                <a:solidFill>
                  <a:schemeClr val="tx1"/>
                </a:solidFill>
              </a:rPr>
            </a:br>
            <a:r>
              <a:rPr lang="en-GB" sz="2400" dirty="0">
                <a:solidFill>
                  <a:schemeClr val="tx1"/>
                </a:solidFill>
              </a:rPr>
              <a:t>(BMHP6009_BIRM)</a:t>
            </a:r>
            <a:br>
              <a:rPr lang="en-GB" sz="2400" dirty="0">
                <a:solidFill>
                  <a:schemeClr val="tx1"/>
                </a:solidFill>
              </a:rPr>
            </a:br>
            <a:r>
              <a:rPr lang="en-GB" sz="2400" dirty="0">
                <a:solidFill>
                  <a:schemeClr val="tx1"/>
                </a:solidFill>
              </a:rPr>
              <a:t>Lecturer - Joanne Davies</a:t>
            </a:r>
            <a:endParaRPr lang="en-GB" dirty="0">
              <a:solidFill>
                <a:schemeClr val="tx1"/>
              </a:solidFill>
            </a:endParaRPr>
          </a:p>
        </p:txBody>
      </p:sp>
      <p:sp>
        <p:nvSpPr>
          <p:cNvPr id="4" name="Rectangle 3">
            <a:extLst>
              <a:ext uri="{FF2B5EF4-FFF2-40B4-BE49-F238E27FC236}">
                <a16:creationId xmlns:a16="http://schemas.microsoft.com/office/drawing/2014/main" id="{F2E5C12B-EDA5-49C7-A968-2F79115987FE}"/>
              </a:ext>
            </a:extLst>
          </p:cNvPr>
          <p:cNvSpPr/>
          <p:nvPr/>
        </p:nvSpPr>
        <p:spPr>
          <a:xfrm>
            <a:off x="515676" y="309196"/>
            <a:ext cx="10992112"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Recognising Abuse in the Elderly</a:t>
            </a:r>
          </a:p>
        </p:txBody>
      </p:sp>
    </p:spTree>
    <p:extLst>
      <p:ext uri="{BB962C8B-B14F-4D97-AF65-F5344CB8AC3E}">
        <p14:creationId xmlns:p14="http://schemas.microsoft.com/office/powerpoint/2010/main" val="3801009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E462E-FC15-496C-806F-A5191594EAC8}"/>
              </a:ext>
            </a:extLst>
          </p:cNvPr>
          <p:cNvSpPr>
            <a:spLocks noGrp="1"/>
          </p:cNvSpPr>
          <p:nvPr>
            <p:ph type="title"/>
          </p:nvPr>
        </p:nvSpPr>
        <p:spPr>
          <a:xfrm>
            <a:off x="1579363" y="214246"/>
            <a:ext cx="8534400" cy="1506537"/>
          </a:xfrm>
        </p:spPr>
        <p:txBody>
          <a:bodyPr>
            <a:normAutofit/>
          </a:bodyPr>
          <a:lstStyle/>
          <a:p>
            <a:pPr algn="ctr"/>
            <a:r>
              <a:rPr lang="en-GB" dirty="0"/>
              <a:t>Abuse in care homes</a:t>
            </a:r>
          </a:p>
        </p:txBody>
      </p:sp>
      <p:pic>
        <p:nvPicPr>
          <p:cNvPr id="1026" name="Picture 2">
            <a:extLst>
              <a:ext uri="{FF2B5EF4-FFF2-40B4-BE49-F238E27FC236}">
                <a16:creationId xmlns:a16="http://schemas.microsoft.com/office/drawing/2014/main" id="{0FD3E0FC-0FF9-406E-BA72-52A2F6B28D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9177" y="1833473"/>
            <a:ext cx="5626385" cy="3751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1461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38B22-7C66-4B73-B9FD-00590A0067B5}"/>
              </a:ext>
            </a:extLst>
          </p:cNvPr>
          <p:cNvSpPr>
            <a:spLocks noGrp="1"/>
          </p:cNvSpPr>
          <p:nvPr>
            <p:ph type="title"/>
          </p:nvPr>
        </p:nvSpPr>
        <p:spPr>
          <a:xfrm>
            <a:off x="1319480" y="76201"/>
            <a:ext cx="8534400" cy="1123950"/>
          </a:xfrm>
        </p:spPr>
        <p:txBody>
          <a:bodyPr/>
          <a:lstStyle/>
          <a:p>
            <a:pPr algn="ctr"/>
            <a:r>
              <a:rPr lang="en-GB" dirty="0"/>
              <a:t>Types of abuse</a:t>
            </a:r>
          </a:p>
        </p:txBody>
      </p:sp>
      <p:sp>
        <p:nvSpPr>
          <p:cNvPr id="4" name="TextBox 3">
            <a:extLst>
              <a:ext uri="{FF2B5EF4-FFF2-40B4-BE49-F238E27FC236}">
                <a16:creationId xmlns:a16="http://schemas.microsoft.com/office/drawing/2014/main" id="{2D29E3F7-8CB1-4FB3-8EB5-EA24F6A51FDF}"/>
              </a:ext>
            </a:extLst>
          </p:cNvPr>
          <p:cNvSpPr txBox="1"/>
          <p:nvPr/>
        </p:nvSpPr>
        <p:spPr>
          <a:xfrm>
            <a:off x="684212" y="965735"/>
            <a:ext cx="10440988" cy="5016758"/>
          </a:xfrm>
          <a:prstGeom prst="rect">
            <a:avLst/>
          </a:prstGeom>
          <a:noFill/>
        </p:spPr>
        <p:txBody>
          <a:bodyPr wrap="square" rtlCol="0">
            <a:spAutoFit/>
          </a:bodyPr>
          <a:lstStyle/>
          <a:p>
            <a:pPr marL="285750" indent="-285750">
              <a:buFont typeface="Arial" panose="020B0604020202020204" pitchFamily="34" charset="0"/>
              <a:buChar char="•"/>
            </a:pPr>
            <a:r>
              <a:rPr lang="en-GB" sz="1600" dirty="0"/>
              <a:t>Physical abuse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Psychological abuse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Sexual abuse </a:t>
            </a:r>
            <a:r>
              <a:rPr lang="en-GB" sz="1600" b="1" i="1" dirty="0">
                <a:effectLst/>
                <a:latin typeface="Open Sans" panose="020B0606030504020204" pitchFamily="34" charset="0"/>
              </a:rPr>
              <a:t>(Team, 2021)</a:t>
            </a:r>
            <a:endParaRPr lang="en-GB" sz="1600" b="1" i="1"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 Financial abuse </a:t>
            </a:r>
            <a:r>
              <a:rPr lang="en-US" sz="1600" b="1" i="1" dirty="0">
                <a:effectLst/>
                <a:latin typeface="Open Sans" panose="020B0606030504020204" pitchFamily="34" charset="0"/>
              </a:rPr>
              <a:t>(Commissioning care homes: common safeguarding challenges - Issues: Financial abuse, 2021)</a:t>
            </a:r>
            <a:endParaRPr lang="en-GB" sz="1600" b="1" i="1"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Neglect abuse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Self neglect abuse </a:t>
            </a:r>
            <a:r>
              <a:rPr lang="en-GB" sz="1600" b="1" i="1" dirty="0">
                <a:effectLst/>
                <a:latin typeface="Open Sans" panose="020B0606030504020204" pitchFamily="34" charset="0"/>
              </a:rPr>
              <a:t>(Glance, 2021)</a:t>
            </a:r>
            <a:endParaRPr lang="en-GB" sz="1600" b="1" i="1"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Domestic abuse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Discriminatory abuse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Organisational abuse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Modern slavery abuse                                                        </a:t>
            </a:r>
          </a:p>
        </p:txBody>
      </p:sp>
    </p:spTree>
    <p:extLst>
      <p:ext uri="{BB962C8B-B14F-4D97-AF65-F5344CB8AC3E}">
        <p14:creationId xmlns:p14="http://schemas.microsoft.com/office/powerpoint/2010/main" val="1713251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129E6-EC8B-4114-BCC5-B8880A339513}"/>
              </a:ext>
            </a:extLst>
          </p:cNvPr>
          <p:cNvSpPr>
            <a:spLocks noGrp="1"/>
          </p:cNvSpPr>
          <p:nvPr>
            <p:ph type="title"/>
          </p:nvPr>
        </p:nvSpPr>
        <p:spPr>
          <a:xfrm>
            <a:off x="1487401" y="-67734"/>
            <a:ext cx="8534400" cy="1507067"/>
          </a:xfrm>
        </p:spPr>
        <p:txBody>
          <a:bodyPr/>
          <a:lstStyle/>
          <a:p>
            <a:pPr algn="ctr"/>
            <a:r>
              <a:rPr lang="en-GB" dirty="0"/>
              <a:t>WHAT IS elderly ABUSE?</a:t>
            </a:r>
          </a:p>
        </p:txBody>
      </p:sp>
      <p:sp>
        <p:nvSpPr>
          <p:cNvPr id="4" name="TextBox 3">
            <a:extLst>
              <a:ext uri="{FF2B5EF4-FFF2-40B4-BE49-F238E27FC236}">
                <a16:creationId xmlns:a16="http://schemas.microsoft.com/office/drawing/2014/main" id="{C4B8F3E1-0808-46AE-81A8-60FD07D22C0B}"/>
              </a:ext>
            </a:extLst>
          </p:cNvPr>
          <p:cNvSpPr txBox="1"/>
          <p:nvPr/>
        </p:nvSpPr>
        <p:spPr>
          <a:xfrm>
            <a:off x="679622" y="1439333"/>
            <a:ext cx="10354962" cy="13572946"/>
          </a:xfrm>
          <a:prstGeom prst="rect">
            <a:avLst/>
          </a:prstGeom>
          <a:noFill/>
        </p:spPr>
        <p:txBody>
          <a:bodyPr wrap="square" rtlCol="0">
            <a:spAutoFit/>
          </a:bodyPr>
          <a:lstStyle/>
          <a:p>
            <a:pPr marL="285750" indent="-285750">
              <a:buFont typeface="Arial" panose="020B0604020202020204" pitchFamily="34" charset="0"/>
              <a:buChar char="•"/>
            </a:pPr>
            <a:r>
              <a:rPr lang="en-GB" sz="2400" dirty="0"/>
              <a:t>Abuse in a care home can be in many forms, all of which are serious and can be life threatening.</a:t>
            </a:r>
          </a:p>
          <a:p>
            <a:endParaRPr lang="en-GB" dirty="0"/>
          </a:p>
          <a:p>
            <a:pPr marL="285750" indent="-285750">
              <a:buFont typeface="Arial" panose="020B0604020202020204" pitchFamily="34" charset="0"/>
              <a:buChar char="•"/>
            </a:pPr>
            <a:r>
              <a:rPr lang="en-GB" sz="2400" dirty="0"/>
              <a:t>In todays session we will be focusing on two types of abuse - </a:t>
            </a:r>
            <a:r>
              <a:rPr lang="en-GB" sz="2400" b="1" dirty="0"/>
              <a:t>physical</a:t>
            </a:r>
            <a:r>
              <a:rPr lang="en-GB" sz="2400" dirty="0"/>
              <a:t> and </a:t>
            </a:r>
            <a:r>
              <a:rPr lang="en-GB" sz="2400" b="1" dirty="0"/>
              <a:t>phycological .</a:t>
            </a:r>
          </a:p>
          <a:p>
            <a:endParaRPr lang="en-GB" b="1" i="0" dirty="0">
              <a:solidFill>
                <a:srgbClr val="000000"/>
              </a:solidFill>
              <a:effectLst/>
              <a:latin typeface="Open Sans" panose="020B0606030504020204" pitchFamily="34" charset="0"/>
            </a:endParaRPr>
          </a:p>
          <a:p>
            <a:r>
              <a:rPr lang="en-GB" b="1" i="1" dirty="0">
                <a:effectLst/>
                <a:latin typeface="Open Sans" panose="020B0606030504020204" pitchFamily="34" charset="0"/>
              </a:rPr>
              <a:t>(Bows and </a:t>
            </a:r>
            <a:r>
              <a:rPr lang="en-GB" b="1" i="1" dirty="0" err="1">
                <a:effectLst/>
                <a:latin typeface="Open Sans" panose="020B0606030504020204" pitchFamily="34" charset="0"/>
              </a:rPr>
              <a:t>Penhale</a:t>
            </a:r>
            <a:r>
              <a:rPr lang="en-GB" b="1" i="1" dirty="0">
                <a:effectLst/>
                <a:latin typeface="Open Sans" panose="020B0606030504020204" pitchFamily="34" charset="0"/>
              </a:rPr>
              <a:t>, 2021) (2021) </a:t>
            </a:r>
          </a:p>
          <a:p>
            <a:r>
              <a:rPr lang="en-GB" b="1" i="1" dirty="0">
                <a:effectLst/>
                <a:latin typeface="Open Sans" panose="020B0606030504020204" pitchFamily="34" charset="0"/>
              </a:rPr>
              <a:t>(2021)</a:t>
            </a:r>
          </a:p>
          <a:p>
            <a:r>
              <a:rPr lang="en-GB" b="1" i="1" dirty="0">
                <a:effectLst/>
                <a:latin typeface="Open Sans" panose="020B0606030504020204" pitchFamily="34" charset="0"/>
              </a:rPr>
              <a:t>(Elder abuse, 2021)</a:t>
            </a:r>
          </a:p>
          <a:p>
            <a:pPr marL="285750" indent="-285750">
              <a:buFont typeface="Arial" panose="020B0604020202020204" pitchFamily="34" charset="0"/>
              <a:buChar char="•"/>
            </a:pPr>
            <a:endParaRPr lang="en-GB" sz="3200" b="0" i="0" dirty="0">
              <a:solidFill>
                <a:srgbClr val="000000"/>
              </a:solidFill>
              <a:effectLst/>
              <a:latin typeface="Open Sans" panose="020B0606030504020204" pitchFamily="34" charset="0"/>
            </a:endParaRPr>
          </a:p>
          <a:p>
            <a:pPr marL="285750" indent="-285750">
              <a:buFont typeface="Arial" panose="020B0604020202020204" pitchFamily="34" charset="0"/>
              <a:buChar char="•"/>
            </a:pPr>
            <a:endParaRPr lang="en-GB" sz="3200" dirty="0">
              <a:solidFill>
                <a:srgbClr val="000000"/>
              </a:solidFill>
              <a:latin typeface="Open Sans" panose="020B0606030504020204" pitchFamily="34" charset="0"/>
            </a:endParaRPr>
          </a:p>
          <a:p>
            <a:endParaRPr lang="en-GB" sz="3200" b="0" i="0" dirty="0">
              <a:solidFill>
                <a:srgbClr val="000000"/>
              </a:solidFill>
              <a:effectLst/>
              <a:latin typeface="Open Sans" panose="020B0606030504020204" pitchFamily="34" charset="0"/>
            </a:endParaRPr>
          </a:p>
          <a:p>
            <a:pPr marL="285750" indent="-285750">
              <a:buFont typeface="Arial" panose="020B0604020202020204" pitchFamily="34" charset="0"/>
              <a:buChar char="•"/>
            </a:pPr>
            <a:endParaRPr lang="en-GB" sz="3200" b="0" i="0" dirty="0">
              <a:solidFill>
                <a:srgbClr val="000000"/>
              </a:solidFill>
              <a:effectLst/>
              <a:latin typeface="Open Sans" panose="020B0606030504020204" pitchFamily="34" charset="0"/>
            </a:endParaRPr>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69759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0EDD3-2C3D-44E0-8655-A6CD968A2DF7}"/>
              </a:ext>
            </a:extLst>
          </p:cNvPr>
          <p:cNvSpPr>
            <a:spLocks noGrp="1"/>
          </p:cNvSpPr>
          <p:nvPr>
            <p:ph type="title"/>
          </p:nvPr>
        </p:nvSpPr>
        <p:spPr>
          <a:xfrm>
            <a:off x="1665429" y="189515"/>
            <a:ext cx="8210091" cy="1158022"/>
          </a:xfrm>
        </p:spPr>
        <p:txBody>
          <a:bodyPr/>
          <a:lstStyle/>
          <a:p>
            <a:pPr algn="ctr"/>
            <a:r>
              <a:rPr lang="en-GB" dirty="0"/>
              <a:t>    Signs of physical abuse </a:t>
            </a:r>
          </a:p>
        </p:txBody>
      </p:sp>
      <p:sp>
        <p:nvSpPr>
          <p:cNvPr id="11" name="TextBox 10">
            <a:extLst>
              <a:ext uri="{FF2B5EF4-FFF2-40B4-BE49-F238E27FC236}">
                <a16:creationId xmlns:a16="http://schemas.microsoft.com/office/drawing/2014/main" id="{E78D5E10-47E2-4E8F-9B23-B76077185FFF}"/>
              </a:ext>
            </a:extLst>
          </p:cNvPr>
          <p:cNvSpPr txBox="1"/>
          <p:nvPr/>
        </p:nvSpPr>
        <p:spPr>
          <a:xfrm>
            <a:off x="1000897" y="1680520"/>
            <a:ext cx="10453817" cy="5078313"/>
          </a:xfrm>
          <a:prstGeom prst="rect">
            <a:avLst/>
          </a:prstGeom>
          <a:noFill/>
        </p:spPr>
        <p:txBody>
          <a:bodyPr wrap="square" rtlCol="0">
            <a:spAutoFit/>
          </a:bodyPr>
          <a:lstStyle/>
          <a:p>
            <a:pPr marL="285750" indent="-285750">
              <a:buFont typeface="Arial" panose="020B0604020202020204" pitchFamily="34" charset="0"/>
              <a:buChar char="•"/>
            </a:pPr>
            <a:r>
              <a:rPr lang="en-GB" dirty="0"/>
              <a:t>Bruising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Bite marks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Hair loss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Changes to the skin from wet and soiled pads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Lacerations on the body including bumps and scratches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Changes in health because of medication not be correctly administered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Loss of weight </a:t>
            </a:r>
          </a:p>
          <a:p>
            <a:endParaRPr lang="en-GB" b="0" i="0" dirty="0">
              <a:solidFill>
                <a:srgbClr val="000000"/>
              </a:solidFill>
              <a:effectLst/>
              <a:latin typeface="Open Sans" panose="020B0606030504020204" pitchFamily="34" charset="0"/>
            </a:endParaRPr>
          </a:p>
          <a:p>
            <a:r>
              <a:rPr lang="en-GB" b="1" i="1" dirty="0">
                <a:effectLst/>
                <a:latin typeface="Open Sans" panose="020B0606030504020204" pitchFamily="34" charset="0"/>
              </a:rPr>
              <a:t>(Hammett, 2021)</a:t>
            </a:r>
            <a:endParaRPr lang="en-GB" b="1" i="1" dirty="0"/>
          </a:p>
          <a:p>
            <a:endParaRPr lang="en-GB" dirty="0"/>
          </a:p>
          <a:p>
            <a:endParaRPr lang="en-GB" dirty="0"/>
          </a:p>
          <a:p>
            <a:endParaRPr lang="en-GB" dirty="0"/>
          </a:p>
        </p:txBody>
      </p:sp>
    </p:spTree>
    <p:extLst>
      <p:ext uri="{BB962C8B-B14F-4D97-AF65-F5344CB8AC3E}">
        <p14:creationId xmlns:p14="http://schemas.microsoft.com/office/powerpoint/2010/main" val="2302819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ACB1E-713B-4397-A526-DFC9820791CE}"/>
              </a:ext>
            </a:extLst>
          </p:cNvPr>
          <p:cNvSpPr>
            <a:spLocks noGrp="1"/>
          </p:cNvSpPr>
          <p:nvPr>
            <p:ph type="title"/>
          </p:nvPr>
        </p:nvSpPr>
        <p:spPr>
          <a:xfrm>
            <a:off x="1462688" y="286035"/>
            <a:ext cx="8534400" cy="1507067"/>
          </a:xfrm>
        </p:spPr>
        <p:txBody>
          <a:bodyPr/>
          <a:lstStyle/>
          <a:p>
            <a:pPr algn="ctr"/>
            <a:r>
              <a:rPr lang="en-GB" dirty="0"/>
              <a:t>Physical abuse in care homes - SIGNS</a:t>
            </a:r>
          </a:p>
        </p:txBody>
      </p:sp>
      <p:sp>
        <p:nvSpPr>
          <p:cNvPr id="4" name="TextBox 3">
            <a:extLst>
              <a:ext uri="{FF2B5EF4-FFF2-40B4-BE49-F238E27FC236}">
                <a16:creationId xmlns:a16="http://schemas.microsoft.com/office/drawing/2014/main" id="{869571E3-D8CC-4C84-9A47-EC45B07FE5A2}"/>
              </a:ext>
            </a:extLst>
          </p:cNvPr>
          <p:cNvSpPr txBox="1"/>
          <p:nvPr/>
        </p:nvSpPr>
        <p:spPr>
          <a:xfrm>
            <a:off x="1176423" y="2136338"/>
            <a:ext cx="9106930" cy="2862322"/>
          </a:xfrm>
          <a:prstGeom prst="rect">
            <a:avLst/>
          </a:prstGeom>
          <a:noFill/>
        </p:spPr>
        <p:txBody>
          <a:bodyPr wrap="square" rtlCol="0">
            <a:spAutoFit/>
          </a:bodyPr>
          <a:lstStyle/>
          <a:p>
            <a:r>
              <a:rPr lang="en-GB" dirty="0"/>
              <a:t>Physical abuse is abuse that is deliberately caused to the person by a person who is deliberately inflicting it. This can include:</a:t>
            </a:r>
          </a:p>
          <a:p>
            <a:endParaRPr lang="en-GB" dirty="0"/>
          </a:p>
          <a:p>
            <a:pPr marL="285750" indent="-285750">
              <a:buFont typeface="Arial" panose="020B0604020202020204" pitchFamily="34" charset="0"/>
              <a:buChar char="•"/>
            </a:pPr>
            <a:r>
              <a:rPr lang="en-GB" dirty="0"/>
              <a:t> hitting a person</a:t>
            </a:r>
          </a:p>
          <a:p>
            <a:pPr marL="285750" indent="-285750">
              <a:buFont typeface="Arial" panose="020B0604020202020204" pitchFamily="34" charset="0"/>
              <a:buChar char="•"/>
            </a:pPr>
            <a:r>
              <a:rPr lang="en-GB" dirty="0"/>
              <a:t> pulling hair</a:t>
            </a:r>
          </a:p>
          <a:p>
            <a:pPr marL="285750" indent="-285750">
              <a:buFont typeface="Arial" panose="020B0604020202020204" pitchFamily="34" charset="0"/>
              <a:buChar char="•"/>
            </a:pPr>
            <a:r>
              <a:rPr lang="en-GB" dirty="0"/>
              <a:t> forceable movements such as forcing into a chair or shower </a:t>
            </a:r>
          </a:p>
          <a:p>
            <a:pPr marL="285750" indent="-285750">
              <a:buFont typeface="Arial" panose="020B0604020202020204" pitchFamily="34" charset="0"/>
              <a:buChar char="•"/>
            </a:pPr>
            <a:r>
              <a:rPr lang="en-GB" dirty="0"/>
              <a:t>allowing a person to sit in soiled pads resulting in breakdown of the skin</a:t>
            </a:r>
          </a:p>
          <a:p>
            <a:r>
              <a:rPr lang="en-GB" dirty="0"/>
              <a:t> </a:t>
            </a:r>
          </a:p>
          <a:p>
            <a:endParaRPr lang="en-GB" dirty="0"/>
          </a:p>
          <a:p>
            <a:r>
              <a:rPr lang="en-GB" dirty="0"/>
              <a:t> </a:t>
            </a:r>
          </a:p>
        </p:txBody>
      </p:sp>
    </p:spTree>
    <p:extLst>
      <p:ext uri="{BB962C8B-B14F-4D97-AF65-F5344CB8AC3E}">
        <p14:creationId xmlns:p14="http://schemas.microsoft.com/office/powerpoint/2010/main" val="4286589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E8FC-E129-4DD8-AA12-54D64AA471B1}"/>
              </a:ext>
            </a:extLst>
          </p:cNvPr>
          <p:cNvSpPr>
            <a:spLocks noGrp="1"/>
          </p:cNvSpPr>
          <p:nvPr>
            <p:ph type="title"/>
          </p:nvPr>
        </p:nvSpPr>
        <p:spPr>
          <a:xfrm>
            <a:off x="1653476" y="235372"/>
            <a:ext cx="8534400" cy="1507067"/>
          </a:xfrm>
        </p:spPr>
        <p:txBody>
          <a:bodyPr/>
          <a:lstStyle/>
          <a:p>
            <a:pPr algn="ctr"/>
            <a:r>
              <a:rPr lang="en-GB" dirty="0"/>
              <a:t>Physical abuse in care homes - SIGNS</a:t>
            </a:r>
          </a:p>
        </p:txBody>
      </p:sp>
      <p:sp>
        <p:nvSpPr>
          <p:cNvPr id="5" name="TextBox 4">
            <a:extLst>
              <a:ext uri="{FF2B5EF4-FFF2-40B4-BE49-F238E27FC236}">
                <a16:creationId xmlns:a16="http://schemas.microsoft.com/office/drawing/2014/main" id="{1EFDADA2-5C2B-447A-8430-8D302EC7A507}"/>
              </a:ext>
            </a:extLst>
          </p:cNvPr>
          <p:cNvSpPr txBox="1"/>
          <p:nvPr/>
        </p:nvSpPr>
        <p:spPr>
          <a:xfrm>
            <a:off x="948690" y="1951672"/>
            <a:ext cx="9239186" cy="1754326"/>
          </a:xfrm>
          <a:prstGeom prst="rect">
            <a:avLst/>
          </a:prstGeom>
          <a:noFill/>
        </p:spPr>
        <p:txBody>
          <a:bodyPr wrap="square">
            <a:spAutoFit/>
          </a:bodyPr>
          <a:lstStyle/>
          <a:p>
            <a:r>
              <a:rPr lang="en-GB" dirty="0"/>
              <a:t> There can be misuse of medication such as:</a:t>
            </a:r>
          </a:p>
          <a:p>
            <a:endParaRPr lang="en-GB" dirty="0"/>
          </a:p>
          <a:p>
            <a:pPr marL="285750" indent="-285750">
              <a:buFont typeface="Arial" panose="020B0604020202020204" pitchFamily="34" charset="0"/>
              <a:buChar char="•"/>
            </a:pPr>
            <a:r>
              <a:rPr lang="en-GB" dirty="0"/>
              <a:t>forcing a person to take medication</a:t>
            </a:r>
          </a:p>
          <a:p>
            <a:pPr marL="285750" indent="-285750">
              <a:buFont typeface="Arial" panose="020B0604020202020204" pitchFamily="34" charset="0"/>
              <a:buChar char="•"/>
            </a:pPr>
            <a:r>
              <a:rPr lang="en-GB" dirty="0"/>
              <a:t>removing medication that a person person needs</a:t>
            </a:r>
          </a:p>
          <a:p>
            <a:pPr marL="285750" indent="-285750">
              <a:buFont typeface="Arial" panose="020B0604020202020204" pitchFamily="34" charset="0"/>
              <a:buChar char="•"/>
            </a:pPr>
            <a:r>
              <a:rPr lang="en-GB" dirty="0"/>
              <a:t>putting medication out of reach for the person, resulting in a persons injury trying to get it. </a:t>
            </a:r>
          </a:p>
        </p:txBody>
      </p:sp>
    </p:spTree>
    <p:extLst>
      <p:ext uri="{BB962C8B-B14F-4D97-AF65-F5344CB8AC3E}">
        <p14:creationId xmlns:p14="http://schemas.microsoft.com/office/powerpoint/2010/main" val="3212293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A766B-F88E-4D3C-B935-65B52C40FE80}"/>
              </a:ext>
            </a:extLst>
          </p:cNvPr>
          <p:cNvSpPr>
            <a:spLocks noGrp="1"/>
          </p:cNvSpPr>
          <p:nvPr>
            <p:ph type="title"/>
          </p:nvPr>
        </p:nvSpPr>
        <p:spPr>
          <a:xfrm>
            <a:off x="1828800" y="253660"/>
            <a:ext cx="8534400" cy="1507067"/>
          </a:xfrm>
        </p:spPr>
        <p:txBody>
          <a:bodyPr/>
          <a:lstStyle/>
          <a:p>
            <a:pPr algn="ctr"/>
            <a:r>
              <a:rPr lang="en-GB" dirty="0"/>
              <a:t>Physical abuse in care homes – </a:t>
            </a:r>
            <a:br>
              <a:rPr lang="en-GB" dirty="0"/>
            </a:br>
            <a:r>
              <a:rPr lang="en-GB" dirty="0"/>
              <a:t>SIGNS</a:t>
            </a:r>
          </a:p>
        </p:txBody>
      </p:sp>
      <p:sp>
        <p:nvSpPr>
          <p:cNvPr id="5" name="TextBox 4">
            <a:extLst>
              <a:ext uri="{FF2B5EF4-FFF2-40B4-BE49-F238E27FC236}">
                <a16:creationId xmlns:a16="http://schemas.microsoft.com/office/drawing/2014/main" id="{2F375C40-E9F4-4CE1-AAE0-D760535606D6}"/>
              </a:ext>
            </a:extLst>
          </p:cNvPr>
          <p:cNvSpPr txBox="1"/>
          <p:nvPr/>
        </p:nvSpPr>
        <p:spPr>
          <a:xfrm>
            <a:off x="1210965" y="2010749"/>
            <a:ext cx="9239398" cy="2031325"/>
          </a:xfrm>
          <a:prstGeom prst="rect">
            <a:avLst/>
          </a:prstGeom>
          <a:noFill/>
        </p:spPr>
        <p:txBody>
          <a:bodyPr wrap="square">
            <a:spAutoFit/>
          </a:bodyPr>
          <a:lstStyle/>
          <a:p>
            <a:r>
              <a:rPr lang="en-GB" dirty="0"/>
              <a:t>Inappropriate restraint. This is where a person is held in methods that would cause significant physical harm to a person </a:t>
            </a:r>
            <a:r>
              <a:rPr lang="en-GB" dirty="0" err="1"/>
              <a:t>i.e</a:t>
            </a:r>
            <a:r>
              <a:rPr lang="en-GB" dirty="0"/>
              <a:t>: </a:t>
            </a:r>
          </a:p>
          <a:p>
            <a:endParaRPr lang="en-GB" dirty="0"/>
          </a:p>
          <a:p>
            <a:pPr marL="285750" indent="-285750">
              <a:buFont typeface="Arial" panose="020B0604020202020204" pitchFamily="34" charset="0"/>
              <a:buChar char="•"/>
            </a:pPr>
            <a:r>
              <a:rPr lang="en-GB" dirty="0"/>
              <a:t>holding a person in restraint while providing personal care in the shower</a:t>
            </a:r>
          </a:p>
          <a:p>
            <a:pPr marL="285750" indent="-285750">
              <a:buFont typeface="Arial" panose="020B0604020202020204" pitchFamily="34" charset="0"/>
              <a:buChar char="•"/>
            </a:pPr>
            <a:r>
              <a:rPr lang="en-GB" dirty="0"/>
              <a:t>when changing a pad</a:t>
            </a:r>
            <a:r>
              <a:rPr lang="en-GB" dirty="0">
                <a:solidFill>
                  <a:srgbClr val="000000"/>
                </a:solidFill>
                <a:latin typeface="Open Sans" panose="020B0606030504020204" pitchFamily="34" charset="0"/>
              </a:rPr>
              <a:t> </a:t>
            </a:r>
          </a:p>
          <a:p>
            <a:pPr marL="285750" indent="-285750">
              <a:buFont typeface="Arial" panose="020B0604020202020204" pitchFamily="34" charset="0"/>
              <a:buChar char="•"/>
            </a:pPr>
            <a:r>
              <a:rPr lang="en-GB" dirty="0">
                <a:latin typeface="Open Sans" panose="020B0606030504020204" pitchFamily="34" charset="0"/>
              </a:rPr>
              <a:t>helping a client into bed</a:t>
            </a:r>
          </a:p>
          <a:p>
            <a:pPr marL="285750" indent="-285750">
              <a:buFont typeface="Arial" panose="020B0604020202020204" pitchFamily="34" charset="0"/>
              <a:buChar char="•"/>
            </a:pPr>
            <a:r>
              <a:rPr lang="en-GB" dirty="0">
                <a:latin typeface="Open Sans" panose="020B0606030504020204" pitchFamily="34" charset="0"/>
              </a:rPr>
              <a:t>changing a clients position</a:t>
            </a:r>
            <a:endParaRPr lang="en-GB" dirty="0"/>
          </a:p>
        </p:txBody>
      </p:sp>
    </p:spTree>
    <p:extLst>
      <p:ext uri="{BB962C8B-B14F-4D97-AF65-F5344CB8AC3E}">
        <p14:creationId xmlns:p14="http://schemas.microsoft.com/office/powerpoint/2010/main" val="4080189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2785A-C60D-495E-978E-6BCA3D75D32C}"/>
              </a:ext>
            </a:extLst>
          </p:cNvPr>
          <p:cNvSpPr>
            <a:spLocks noGrp="1"/>
          </p:cNvSpPr>
          <p:nvPr>
            <p:ph type="ctrTitle"/>
          </p:nvPr>
        </p:nvSpPr>
        <p:spPr>
          <a:xfrm>
            <a:off x="1752585" y="226032"/>
            <a:ext cx="8001000" cy="1101695"/>
          </a:xfrm>
        </p:spPr>
        <p:txBody>
          <a:bodyPr>
            <a:normAutofit/>
          </a:bodyPr>
          <a:lstStyle/>
          <a:p>
            <a:pPr algn="ctr"/>
            <a:r>
              <a:rPr lang="en-GB" sz="3200" dirty="0"/>
              <a:t>Types of phycological abuse in a care home</a:t>
            </a:r>
          </a:p>
        </p:txBody>
      </p:sp>
      <p:sp>
        <p:nvSpPr>
          <p:cNvPr id="4" name="TextBox 3">
            <a:extLst>
              <a:ext uri="{FF2B5EF4-FFF2-40B4-BE49-F238E27FC236}">
                <a16:creationId xmlns:a16="http://schemas.microsoft.com/office/drawing/2014/main" id="{146D72E8-399F-4D9D-B3BA-B5881614850C}"/>
              </a:ext>
            </a:extLst>
          </p:cNvPr>
          <p:cNvSpPr txBox="1"/>
          <p:nvPr/>
        </p:nvSpPr>
        <p:spPr>
          <a:xfrm>
            <a:off x="873304" y="1438382"/>
            <a:ext cx="9226194" cy="3693319"/>
          </a:xfrm>
          <a:prstGeom prst="rect">
            <a:avLst/>
          </a:prstGeom>
          <a:noFill/>
        </p:spPr>
        <p:txBody>
          <a:bodyPr wrap="square" rtlCol="0">
            <a:spAutoFit/>
          </a:bodyPr>
          <a:lstStyle/>
          <a:p>
            <a:r>
              <a:rPr lang="en-GB" dirty="0"/>
              <a:t>This is when there are threats are made to physically harm a person. Where a carer giver gives threats in order to be able to complete a task either quicker or to get out of doing tasks for example:</a:t>
            </a:r>
          </a:p>
          <a:p>
            <a:endParaRPr lang="en-GB" dirty="0"/>
          </a:p>
          <a:p>
            <a:pPr marL="285750" indent="-285750">
              <a:buFont typeface="Arial" panose="020B0604020202020204" pitchFamily="34" charset="0"/>
              <a:buChar char="•"/>
            </a:pPr>
            <a:r>
              <a:rPr lang="en-GB" dirty="0"/>
              <a:t>if a person doesn’t want a shower for example a carer will use threats to make the person have a wash</a:t>
            </a:r>
          </a:p>
          <a:p>
            <a:pPr marL="285750" indent="-285750">
              <a:buFont typeface="Arial" panose="020B0604020202020204" pitchFamily="34" charset="0"/>
              <a:buChar char="•"/>
            </a:pPr>
            <a:r>
              <a:rPr lang="en-GB" dirty="0"/>
              <a:t>humiliating a person by way of verbal abuse</a:t>
            </a:r>
          </a:p>
          <a:p>
            <a:pPr marL="285750" indent="-285750">
              <a:buFont typeface="Arial" panose="020B0604020202020204" pitchFamily="34" charset="0"/>
              <a:buChar char="•"/>
            </a:pPr>
            <a:r>
              <a:rPr lang="en-GB" dirty="0"/>
              <a:t>telling a person that they smell and are dirty</a:t>
            </a:r>
          </a:p>
          <a:p>
            <a:pPr marL="285750" indent="-285750">
              <a:buFont typeface="Arial" panose="020B0604020202020204" pitchFamily="34" charset="0"/>
              <a:buChar char="•"/>
            </a:pPr>
            <a:r>
              <a:rPr lang="en-GB" dirty="0"/>
              <a:t>telling a person they are disgusting for soiling a pad.</a:t>
            </a:r>
          </a:p>
          <a:p>
            <a:pPr marL="285750" indent="-285750">
              <a:buFont typeface="Arial" panose="020B0604020202020204" pitchFamily="34" charset="0"/>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906244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06D48-B521-450E-ACEE-39D57735354B}"/>
              </a:ext>
            </a:extLst>
          </p:cNvPr>
          <p:cNvSpPr>
            <a:spLocks noGrp="1"/>
          </p:cNvSpPr>
          <p:nvPr>
            <p:ph type="title"/>
          </p:nvPr>
        </p:nvSpPr>
        <p:spPr>
          <a:xfrm>
            <a:off x="1657878" y="203198"/>
            <a:ext cx="8534400" cy="1507067"/>
          </a:xfrm>
        </p:spPr>
        <p:txBody>
          <a:bodyPr/>
          <a:lstStyle/>
          <a:p>
            <a:pPr algn="ctr"/>
            <a:r>
              <a:rPr lang="en-GB" sz="3600" dirty="0"/>
              <a:t>Types of psychological abuse in a care home</a:t>
            </a:r>
            <a:endParaRPr lang="en-GB" dirty="0"/>
          </a:p>
        </p:txBody>
      </p:sp>
      <p:sp>
        <p:nvSpPr>
          <p:cNvPr id="5" name="TextBox 4">
            <a:extLst>
              <a:ext uri="{FF2B5EF4-FFF2-40B4-BE49-F238E27FC236}">
                <a16:creationId xmlns:a16="http://schemas.microsoft.com/office/drawing/2014/main" id="{CDF91917-E63B-4B3C-87A6-9423D001E5BD}"/>
              </a:ext>
            </a:extLst>
          </p:cNvPr>
          <p:cNvSpPr txBox="1"/>
          <p:nvPr/>
        </p:nvSpPr>
        <p:spPr>
          <a:xfrm>
            <a:off x="740493" y="1604707"/>
            <a:ext cx="9139767" cy="3416320"/>
          </a:xfrm>
          <a:prstGeom prst="rect">
            <a:avLst/>
          </a:prstGeom>
          <a:noFill/>
        </p:spPr>
        <p:txBody>
          <a:bodyPr wrap="square">
            <a:spAutoFit/>
          </a:bodyPr>
          <a:lstStyle/>
          <a:p>
            <a:pPr marL="285750" indent="-285750">
              <a:buFont typeface="Arial" panose="020B0604020202020204" pitchFamily="34" charset="0"/>
              <a:buChar char="•"/>
            </a:pPr>
            <a:r>
              <a:rPr lang="en-GB" dirty="0"/>
              <a:t>Abandoning a person who is calling for help to use the toilet and also refusing to help administer medication when needed.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Manipulation of the person at feeding times, making a person wait to be fed and taking away meals that the person may not have finished.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Isolating a person from social time with family and other residents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keeping the person isolated to their room with no engagement with home activities.</a:t>
            </a:r>
          </a:p>
          <a:p>
            <a:endParaRPr lang="en-GB" dirty="0"/>
          </a:p>
          <a:p>
            <a:pPr marL="285750" indent="-285750">
              <a:buFont typeface="Arial" panose="020B0604020202020204" pitchFamily="34" charset="0"/>
              <a:buChar char="•"/>
            </a:pPr>
            <a:r>
              <a:rPr lang="en-GB" dirty="0"/>
              <a:t>Being denied food and water</a:t>
            </a:r>
          </a:p>
        </p:txBody>
      </p:sp>
      <p:sp>
        <p:nvSpPr>
          <p:cNvPr id="7" name="TextBox 6">
            <a:extLst>
              <a:ext uri="{FF2B5EF4-FFF2-40B4-BE49-F238E27FC236}">
                <a16:creationId xmlns:a16="http://schemas.microsoft.com/office/drawing/2014/main" id="{3B9F70A2-A1CE-46B0-8791-811E4FAF4CB7}"/>
              </a:ext>
            </a:extLst>
          </p:cNvPr>
          <p:cNvSpPr txBox="1"/>
          <p:nvPr/>
        </p:nvSpPr>
        <p:spPr>
          <a:xfrm>
            <a:off x="630764" y="5258486"/>
            <a:ext cx="9751485" cy="369332"/>
          </a:xfrm>
          <a:prstGeom prst="rect">
            <a:avLst/>
          </a:prstGeom>
          <a:noFill/>
        </p:spPr>
        <p:txBody>
          <a:bodyPr wrap="square">
            <a:spAutoFit/>
          </a:bodyPr>
          <a:lstStyle/>
          <a:p>
            <a:r>
              <a:rPr lang="en-US" b="1" i="1" dirty="0">
                <a:effectLst/>
                <a:latin typeface="Open Sans" panose="020B0606030504020204" pitchFamily="34" charset="0"/>
              </a:rPr>
              <a:t>(Psychological Elder Abuse: What It Is and How to Stop It - elderabuse.org, 2021)</a:t>
            </a:r>
            <a:endParaRPr lang="en-GB" b="1" i="1" dirty="0"/>
          </a:p>
        </p:txBody>
      </p:sp>
    </p:spTree>
    <p:extLst>
      <p:ext uri="{BB962C8B-B14F-4D97-AF65-F5344CB8AC3E}">
        <p14:creationId xmlns:p14="http://schemas.microsoft.com/office/powerpoint/2010/main" val="2737192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20974-5C95-4CAC-91FE-C5EFA594578E}"/>
              </a:ext>
            </a:extLst>
          </p:cNvPr>
          <p:cNvSpPr>
            <a:spLocks noGrp="1"/>
          </p:cNvSpPr>
          <p:nvPr>
            <p:ph type="title"/>
          </p:nvPr>
        </p:nvSpPr>
        <p:spPr>
          <a:xfrm>
            <a:off x="1690463" y="175791"/>
            <a:ext cx="8534400" cy="1284269"/>
          </a:xfrm>
        </p:spPr>
        <p:txBody>
          <a:bodyPr>
            <a:normAutofit/>
          </a:bodyPr>
          <a:lstStyle/>
          <a:p>
            <a:pPr algn="ctr"/>
            <a:r>
              <a:rPr lang="en-GB" sz="2800" dirty="0"/>
              <a:t>       </a:t>
            </a:r>
            <a:r>
              <a:rPr lang="en-GB" dirty="0"/>
              <a:t>Signs of phycological abuse in care homes</a:t>
            </a:r>
          </a:p>
        </p:txBody>
      </p:sp>
      <p:sp>
        <p:nvSpPr>
          <p:cNvPr id="4" name="TextBox 3">
            <a:extLst>
              <a:ext uri="{FF2B5EF4-FFF2-40B4-BE49-F238E27FC236}">
                <a16:creationId xmlns:a16="http://schemas.microsoft.com/office/drawing/2014/main" id="{D130D597-78CC-4B4F-8403-30575E1A1D39}"/>
              </a:ext>
            </a:extLst>
          </p:cNvPr>
          <p:cNvSpPr txBox="1"/>
          <p:nvPr/>
        </p:nvSpPr>
        <p:spPr>
          <a:xfrm>
            <a:off x="620615" y="1896096"/>
            <a:ext cx="10237217" cy="2308324"/>
          </a:xfrm>
          <a:prstGeom prst="rect">
            <a:avLst/>
          </a:prstGeom>
          <a:noFill/>
        </p:spPr>
        <p:txBody>
          <a:bodyPr wrap="square" rtlCol="0">
            <a:spAutoFit/>
          </a:bodyPr>
          <a:lstStyle/>
          <a:p>
            <a:pPr marL="285750" indent="-285750">
              <a:buFont typeface="Arial" panose="020B0604020202020204" pitchFamily="34" charset="0"/>
              <a:buChar char="•"/>
            </a:pPr>
            <a:r>
              <a:rPr lang="en-GB" dirty="0"/>
              <a:t>Disengagement- where a elder person stops interacting with care staff and other residents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Changes to the elder persons appetite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Depression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Changes to the persons physical health</a:t>
            </a:r>
          </a:p>
        </p:txBody>
      </p:sp>
    </p:spTree>
    <p:extLst>
      <p:ext uri="{BB962C8B-B14F-4D97-AF65-F5344CB8AC3E}">
        <p14:creationId xmlns:p14="http://schemas.microsoft.com/office/powerpoint/2010/main" val="3106118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63952-7FA7-4F2C-BEF4-45D7E8795DAE}"/>
              </a:ext>
            </a:extLst>
          </p:cNvPr>
          <p:cNvSpPr>
            <a:spLocks noGrp="1"/>
          </p:cNvSpPr>
          <p:nvPr>
            <p:ph type="title"/>
          </p:nvPr>
        </p:nvSpPr>
        <p:spPr>
          <a:xfrm>
            <a:off x="1663454" y="181648"/>
            <a:ext cx="8534400" cy="1438381"/>
          </a:xfrm>
        </p:spPr>
        <p:txBody>
          <a:bodyPr/>
          <a:lstStyle/>
          <a:p>
            <a:pPr algn="ctr"/>
            <a:r>
              <a:rPr lang="en-GB" dirty="0"/>
              <a:t>Who do you report signs of abuse too?</a:t>
            </a:r>
          </a:p>
        </p:txBody>
      </p:sp>
      <p:sp>
        <p:nvSpPr>
          <p:cNvPr id="4" name="TextBox 3">
            <a:extLst>
              <a:ext uri="{FF2B5EF4-FFF2-40B4-BE49-F238E27FC236}">
                <a16:creationId xmlns:a16="http://schemas.microsoft.com/office/drawing/2014/main" id="{76AEB061-1AC8-4EE9-B046-AC5505C33C75}"/>
              </a:ext>
            </a:extLst>
          </p:cNvPr>
          <p:cNvSpPr txBox="1"/>
          <p:nvPr/>
        </p:nvSpPr>
        <p:spPr>
          <a:xfrm>
            <a:off x="945222" y="2157573"/>
            <a:ext cx="9678257" cy="3416320"/>
          </a:xfrm>
          <a:prstGeom prst="rect">
            <a:avLst/>
          </a:prstGeom>
          <a:noFill/>
        </p:spPr>
        <p:txBody>
          <a:bodyPr wrap="square" rtlCol="0">
            <a:spAutoFit/>
          </a:bodyPr>
          <a:lstStyle/>
          <a:p>
            <a:pPr marL="285750" indent="-285750">
              <a:buFont typeface="Arial" panose="020B0604020202020204" pitchFamily="34" charset="0"/>
              <a:buChar char="•"/>
            </a:pPr>
            <a:r>
              <a:rPr lang="en-GB" dirty="0"/>
              <a:t>While spotting signs of physical abuse within the care home can be easier to spot than emotional and phycological abuse both needs to be treated seriously.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If your aware an elderly person is being abused, you have a duty of care as a member of the care home staff to report this.</a:t>
            </a:r>
          </a:p>
          <a:p>
            <a:endParaRPr lang="en-GB" dirty="0"/>
          </a:p>
          <a:p>
            <a:pPr marL="285750" indent="-285750">
              <a:buFont typeface="Arial" panose="020B0604020202020204" pitchFamily="34" charset="0"/>
              <a:buChar char="•"/>
            </a:pPr>
            <a:r>
              <a:rPr lang="en-GB" dirty="0"/>
              <a:t>Write down the name of the persons involved where the incident took place who was present and any injury that was inflicted upon the person.</a:t>
            </a:r>
          </a:p>
          <a:p>
            <a:endParaRPr lang="en-GB" dirty="0"/>
          </a:p>
          <a:p>
            <a:r>
              <a:rPr lang="en-GB" b="1" i="1" dirty="0"/>
              <a:t> </a:t>
            </a:r>
            <a:r>
              <a:rPr lang="en-US" b="1" i="1" dirty="0">
                <a:effectLst/>
                <a:latin typeface="Open Sans" panose="020B0606030504020204" pitchFamily="34" charset="0"/>
              </a:rPr>
              <a:t>(Report abuse of an older person, 2021)</a:t>
            </a:r>
            <a:r>
              <a:rPr lang="en-GB" b="1" i="1" dirty="0"/>
              <a:t> </a:t>
            </a:r>
          </a:p>
          <a:p>
            <a:endParaRPr lang="en-GB" dirty="0"/>
          </a:p>
          <a:p>
            <a:endParaRPr lang="en-GB" dirty="0"/>
          </a:p>
        </p:txBody>
      </p:sp>
    </p:spTree>
    <p:extLst>
      <p:ext uri="{BB962C8B-B14F-4D97-AF65-F5344CB8AC3E}">
        <p14:creationId xmlns:p14="http://schemas.microsoft.com/office/powerpoint/2010/main" val="1892135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3C923-6B1A-4A92-A04C-AFF587579975}"/>
              </a:ext>
            </a:extLst>
          </p:cNvPr>
          <p:cNvSpPr>
            <a:spLocks noGrp="1"/>
          </p:cNvSpPr>
          <p:nvPr>
            <p:ph type="title"/>
          </p:nvPr>
        </p:nvSpPr>
        <p:spPr>
          <a:xfrm>
            <a:off x="1964372" y="198796"/>
            <a:ext cx="8534400" cy="1507067"/>
          </a:xfrm>
        </p:spPr>
        <p:txBody>
          <a:bodyPr/>
          <a:lstStyle/>
          <a:p>
            <a:r>
              <a:rPr lang="en-GB" dirty="0"/>
              <a:t>Where do you report signs of abuse?</a:t>
            </a:r>
          </a:p>
        </p:txBody>
      </p:sp>
      <p:sp>
        <p:nvSpPr>
          <p:cNvPr id="5" name="TextBox 4">
            <a:extLst>
              <a:ext uri="{FF2B5EF4-FFF2-40B4-BE49-F238E27FC236}">
                <a16:creationId xmlns:a16="http://schemas.microsoft.com/office/drawing/2014/main" id="{39676147-EE11-4495-8425-1E777C6D56B6}"/>
              </a:ext>
            </a:extLst>
          </p:cNvPr>
          <p:cNvSpPr txBox="1"/>
          <p:nvPr/>
        </p:nvSpPr>
        <p:spPr>
          <a:xfrm>
            <a:off x="959294" y="2153659"/>
            <a:ext cx="9219438" cy="2308324"/>
          </a:xfrm>
          <a:prstGeom prst="rect">
            <a:avLst/>
          </a:prstGeom>
          <a:noFill/>
        </p:spPr>
        <p:txBody>
          <a:bodyPr wrap="square">
            <a:spAutoFit/>
          </a:bodyPr>
          <a:lstStyle/>
          <a:p>
            <a:pPr marL="285750" indent="-285750">
              <a:buFont typeface="Arial" panose="020B0604020202020204" pitchFamily="34" charset="0"/>
              <a:buChar char="•"/>
            </a:pPr>
            <a:r>
              <a:rPr lang="en-GB" dirty="0"/>
              <a:t>You can do this by contacting your management team, or senior members of straight away.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If you are feeling vulnerable yourself or if it is a senior member of staff causing the abuse you can call the non emergency police on 111 or in an emergency call 999. you can also contact adult services and report abuse anonymously.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You can call hour glass and report abuse on the their hotline.</a:t>
            </a:r>
          </a:p>
        </p:txBody>
      </p:sp>
    </p:spTree>
    <p:extLst>
      <p:ext uri="{BB962C8B-B14F-4D97-AF65-F5344CB8AC3E}">
        <p14:creationId xmlns:p14="http://schemas.microsoft.com/office/powerpoint/2010/main" val="2667145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528C-F081-42DD-9859-0B988B3E88E8}"/>
              </a:ext>
            </a:extLst>
          </p:cNvPr>
          <p:cNvSpPr>
            <a:spLocks noGrp="1"/>
          </p:cNvSpPr>
          <p:nvPr>
            <p:ph type="title"/>
          </p:nvPr>
        </p:nvSpPr>
        <p:spPr>
          <a:xfrm>
            <a:off x="1649983" y="71919"/>
            <a:ext cx="8534400" cy="1417833"/>
          </a:xfrm>
        </p:spPr>
        <p:txBody>
          <a:bodyPr/>
          <a:lstStyle/>
          <a:p>
            <a:pPr algn="ctr"/>
            <a:r>
              <a:rPr lang="en-GB" dirty="0"/>
              <a:t>Safeguarding residents with in a care home </a:t>
            </a:r>
          </a:p>
        </p:txBody>
      </p:sp>
      <p:sp>
        <p:nvSpPr>
          <p:cNvPr id="4" name="TextBox 3">
            <a:extLst>
              <a:ext uri="{FF2B5EF4-FFF2-40B4-BE49-F238E27FC236}">
                <a16:creationId xmlns:a16="http://schemas.microsoft.com/office/drawing/2014/main" id="{315A090B-AF7A-4410-8ED1-D0404324FFAD}"/>
              </a:ext>
            </a:extLst>
          </p:cNvPr>
          <p:cNvSpPr txBox="1"/>
          <p:nvPr/>
        </p:nvSpPr>
        <p:spPr>
          <a:xfrm>
            <a:off x="410966" y="1489752"/>
            <a:ext cx="11373492" cy="5632311"/>
          </a:xfrm>
          <a:prstGeom prst="rect">
            <a:avLst/>
          </a:prstGeom>
          <a:noFill/>
        </p:spPr>
        <p:txBody>
          <a:bodyPr wrap="square" rtlCol="0">
            <a:spAutoFit/>
          </a:bodyPr>
          <a:lstStyle/>
          <a:p>
            <a:pPr marL="285750" indent="-285750">
              <a:buFont typeface="Arial" panose="020B0604020202020204" pitchFamily="34" charset="0"/>
              <a:buChar char="•"/>
            </a:pPr>
            <a:r>
              <a:rPr lang="en-GB" sz="1600" dirty="0"/>
              <a:t>Safeguarding plans will be put into place in a care home setting and we be made available for every member of staff to read and adhere to it.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Its important that every resident is made to always feel safe and all personal care needs are taken care of.</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Dignity should be given to each resident all the time, whilst ensuring their safety also.</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Every resident should be made to always feel safe and to ensure the care setting is treated as their home.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To make sure every resident has a choice within the home and that would include their right to religious beliefs and to ensure these wishes are respected.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Every member of staff should be trained in noticing signs with residents that could indicate abuse and isolation.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Personal information about care users should always be kept private and confidential.</a:t>
            </a:r>
          </a:p>
          <a:p>
            <a:endParaRPr lang="en-GB" sz="1600" dirty="0"/>
          </a:p>
          <a:p>
            <a:r>
              <a:rPr lang="en-US" sz="1600" b="1" i="1" dirty="0">
                <a:effectLst/>
                <a:latin typeface="Open Sans" panose="020B0606030504020204" pitchFamily="34" charset="0"/>
              </a:rPr>
              <a:t> (Abuse and neglect of vulnerable adults (safeguarding), 2021)</a:t>
            </a:r>
          </a:p>
          <a:p>
            <a:r>
              <a:rPr lang="en-GB" sz="1600" b="1" i="1" dirty="0">
                <a:effectLst/>
                <a:latin typeface="Open Sans" panose="020B0606030504020204" pitchFamily="34" charset="0"/>
              </a:rPr>
              <a:t> (</a:t>
            </a:r>
            <a:r>
              <a:rPr lang="en-GB" sz="1600" b="1" i="1" dirty="0">
                <a:latin typeface="Open Sans" panose="020B0606030504020204" pitchFamily="34" charset="0"/>
              </a:rPr>
              <a:t>UK</a:t>
            </a:r>
            <a:r>
              <a:rPr lang="en-GB" sz="1600" b="1" i="1" dirty="0">
                <a:effectLst/>
                <a:latin typeface="Open Sans" panose="020B0606030504020204" pitchFamily="34" charset="0"/>
              </a:rPr>
              <a:t>, 2021)</a:t>
            </a:r>
            <a:endParaRPr lang="en-US" sz="1600" b="1" i="1" dirty="0">
              <a:effectLst/>
              <a:latin typeface="Open Sans" panose="020B0606030504020204" pitchFamily="34" charset="0"/>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92529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4396B-268D-4DA7-93E2-43959CD9DF74}"/>
              </a:ext>
            </a:extLst>
          </p:cNvPr>
          <p:cNvSpPr>
            <a:spLocks noGrp="1"/>
          </p:cNvSpPr>
          <p:nvPr>
            <p:ph type="title"/>
          </p:nvPr>
        </p:nvSpPr>
        <p:spPr>
          <a:xfrm>
            <a:off x="1494787" y="173736"/>
            <a:ext cx="8534400" cy="1366463"/>
          </a:xfrm>
        </p:spPr>
        <p:txBody>
          <a:bodyPr/>
          <a:lstStyle/>
          <a:p>
            <a:pPr algn="ctr"/>
            <a:r>
              <a:rPr lang="en-GB" dirty="0"/>
              <a:t>     artificial intelligence in the care home – positives </a:t>
            </a:r>
          </a:p>
        </p:txBody>
      </p:sp>
      <p:sp>
        <p:nvSpPr>
          <p:cNvPr id="4" name="TextBox 3">
            <a:extLst>
              <a:ext uri="{FF2B5EF4-FFF2-40B4-BE49-F238E27FC236}">
                <a16:creationId xmlns:a16="http://schemas.microsoft.com/office/drawing/2014/main" id="{4BA0DD42-8149-46B2-AF15-78DED738EB16}"/>
              </a:ext>
            </a:extLst>
          </p:cNvPr>
          <p:cNvSpPr txBox="1"/>
          <p:nvPr/>
        </p:nvSpPr>
        <p:spPr>
          <a:xfrm>
            <a:off x="598675" y="1433245"/>
            <a:ext cx="10808414" cy="4801314"/>
          </a:xfrm>
          <a:prstGeom prst="rect">
            <a:avLst/>
          </a:prstGeom>
          <a:noFill/>
        </p:spPr>
        <p:txBody>
          <a:bodyPr wrap="square" rtlCol="0">
            <a:spAutoFit/>
          </a:bodyPr>
          <a:lstStyle/>
          <a:p>
            <a:endParaRPr lang="en-GB" dirty="0"/>
          </a:p>
          <a:p>
            <a:pPr marL="285750" indent="-285750">
              <a:buFont typeface="Arial" panose="020B0604020202020204" pitchFamily="34" charset="0"/>
              <a:buChar char="•"/>
            </a:pPr>
            <a:r>
              <a:rPr lang="en-GB" dirty="0"/>
              <a:t>The main positive to having AI would be to reducing the risk of abuse and neglect.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 Ensuring the safety of residents i.e., main doors and garden areas and in all communal areas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Families would feel better knowing their relatives are monitor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Government legislations state that the use of cameras in residents' rooms should be used on a case-by-case decision, if family members give consent to their use</a:t>
            </a:r>
          </a:p>
          <a:p>
            <a:endParaRPr lang="en-GB" dirty="0"/>
          </a:p>
          <a:p>
            <a:endParaRPr lang="en-GB" dirty="0"/>
          </a:p>
          <a:p>
            <a:r>
              <a:rPr lang="en-GB" b="1" i="1" dirty="0">
                <a:effectLst/>
                <a:latin typeface="Open Sans" panose="020B0606030504020204" pitchFamily="34" charset="0"/>
              </a:rPr>
              <a:t>(Bellis and Jarrett, 2021)</a:t>
            </a:r>
          </a:p>
          <a:p>
            <a:r>
              <a:rPr lang="en-US" b="1" i="1" dirty="0">
                <a:effectLst/>
                <a:latin typeface="Open Sans" panose="020B0606030504020204" pitchFamily="34" charset="0"/>
              </a:rPr>
              <a:t>(Using surveillance in your care service | Care Quality Commission, 2021)</a:t>
            </a:r>
            <a:endParaRPr lang="en-GB" b="1" i="1" dirty="0">
              <a:effectLst/>
              <a:latin typeface="Open Sans" panose="020B0606030504020204" pitchFamily="34" charset="0"/>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811500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B4F08-6482-45CC-BD5F-6E54501425BF}"/>
              </a:ext>
            </a:extLst>
          </p:cNvPr>
          <p:cNvSpPr>
            <a:spLocks noGrp="1"/>
          </p:cNvSpPr>
          <p:nvPr>
            <p:ph type="ctrTitle"/>
          </p:nvPr>
        </p:nvSpPr>
        <p:spPr>
          <a:xfrm>
            <a:off x="1608886" y="-598470"/>
            <a:ext cx="8001000" cy="1851918"/>
          </a:xfrm>
        </p:spPr>
        <p:txBody>
          <a:bodyPr>
            <a:normAutofit/>
          </a:bodyPr>
          <a:lstStyle/>
          <a:p>
            <a:pPr algn="ctr"/>
            <a:r>
              <a:rPr lang="en-GB" sz="3200" dirty="0"/>
              <a:t>Artificial intelligence in care homes - negatives</a:t>
            </a:r>
          </a:p>
        </p:txBody>
      </p:sp>
      <p:sp>
        <p:nvSpPr>
          <p:cNvPr id="5" name="TextBox 4">
            <a:extLst>
              <a:ext uri="{FF2B5EF4-FFF2-40B4-BE49-F238E27FC236}">
                <a16:creationId xmlns:a16="http://schemas.microsoft.com/office/drawing/2014/main" id="{584B86A2-217E-4FC1-8E8C-EB6DF0E9A7C0}"/>
              </a:ext>
            </a:extLst>
          </p:cNvPr>
          <p:cNvSpPr txBox="1"/>
          <p:nvPr/>
        </p:nvSpPr>
        <p:spPr>
          <a:xfrm>
            <a:off x="640682" y="1424763"/>
            <a:ext cx="10910636" cy="5355312"/>
          </a:xfrm>
          <a:prstGeom prst="rect">
            <a:avLst/>
          </a:prstGeom>
          <a:noFill/>
        </p:spPr>
        <p:txBody>
          <a:bodyPr wrap="square" rtlCol="0">
            <a:spAutoFit/>
          </a:bodyPr>
          <a:lstStyle/>
          <a:p>
            <a:pPr marL="285750" indent="-285750">
              <a:buFont typeface="Arial" panose="020B0604020202020204" pitchFamily="34" charset="0"/>
              <a:buChar char="•"/>
            </a:pPr>
            <a:r>
              <a:rPr lang="en-GB" dirty="0"/>
              <a:t>Making sure dignity of the resident is maintained  at all times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Ensuring confidentiality of the recordings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Privacy at family time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cost of maintaining the equipment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Ensuring that the cameras are not replacing the care duties of members of staff </a:t>
            </a:r>
          </a:p>
          <a:p>
            <a:endParaRPr lang="en-GB" dirty="0">
              <a:solidFill>
                <a:srgbClr val="000000"/>
              </a:solidFill>
              <a:latin typeface="Open Sans" panose="020B0606030504020204" pitchFamily="34" charset="0"/>
            </a:endParaRPr>
          </a:p>
          <a:p>
            <a:endParaRPr lang="en-GB" b="0" i="0" dirty="0">
              <a:solidFill>
                <a:srgbClr val="000000"/>
              </a:solidFill>
              <a:effectLst/>
              <a:latin typeface="Open Sans" panose="020B0606030504020204" pitchFamily="34" charset="0"/>
            </a:endParaRPr>
          </a:p>
          <a:p>
            <a:r>
              <a:rPr lang="en-US" b="1" i="1" dirty="0">
                <a:effectLst/>
                <a:latin typeface="Open Sans" panose="020B0606030504020204" pitchFamily="34" charset="0"/>
              </a:rPr>
              <a:t>(Using surveillance in your care service | Care Quality Commission, 2021)</a:t>
            </a:r>
            <a:endParaRPr lang="en-GB" b="1" i="1"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38475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5F096-7AEB-44DF-B009-3AD265B53C6E}"/>
              </a:ext>
            </a:extLst>
          </p:cNvPr>
          <p:cNvSpPr>
            <a:spLocks noGrp="1"/>
          </p:cNvSpPr>
          <p:nvPr>
            <p:ph type="title"/>
          </p:nvPr>
        </p:nvSpPr>
        <p:spPr>
          <a:xfrm>
            <a:off x="1828800" y="0"/>
            <a:ext cx="8534400" cy="1507067"/>
          </a:xfrm>
        </p:spPr>
        <p:txBody>
          <a:bodyPr>
            <a:normAutofit/>
          </a:bodyPr>
          <a:lstStyle/>
          <a:p>
            <a:pPr algn="ctr"/>
            <a:r>
              <a:rPr lang="en-GB" sz="4400" dirty="0"/>
              <a:t>Case study</a:t>
            </a:r>
          </a:p>
        </p:txBody>
      </p:sp>
      <p:pic>
        <p:nvPicPr>
          <p:cNvPr id="1026" name="Picture 2" descr="Knowledge bank hourglass psychological abuse">
            <a:extLst>
              <a:ext uri="{FF2B5EF4-FFF2-40B4-BE49-F238E27FC236}">
                <a16:creationId xmlns:a16="http://schemas.microsoft.com/office/drawing/2014/main" id="{D1F968B6-B35A-4000-9E75-5DF5838E7D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48" y="1917358"/>
            <a:ext cx="4972051" cy="361267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D82E681-66DA-4968-957E-551AAED8B573}"/>
              </a:ext>
            </a:extLst>
          </p:cNvPr>
          <p:cNvSpPr txBox="1"/>
          <p:nvPr/>
        </p:nvSpPr>
        <p:spPr>
          <a:xfrm>
            <a:off x="5486400" y="1647825"/>
            <a:ext cx="6276975" cy="7571303"/>
          </a:xfrm>
          <a:prstGeom prst="rect">
            <a:avLst/>
          </a:prstGeom>
          <a:noFill/>
        </p:spPr>
        <p:txBody>
          <a:bodyPr wrap="square" rtlCol="0">
            <a:spAutoFit/>
          </a:bodyPr>
          <a:lstStyle/>
          <a:p>
            <a:r>
              <a:rPr lang="en-GB" dirty="0"/>
              <a:t>Abusive carer admitted to 10 counts of abuse on a 91-year-old and 9 others. The resident at the care home was forced fed food while she slept. She was unaware of the suffering she was being dealt as she suffered with dementia, as well as being slapped on the hand and being verbally abused.</a:t>
            </a:r>
          </a:p>
          <a:p>
            <a:endParaRPr lang="en-GB" dirty="0"/>
          </a:p>
          <a:p>
            <a:r>
              <a:rPr lang="en-GB" dirty="0"/>
              <a:t>The carer was sentenced to 9 months imprisonment and was banned from working with vulnerable persons ever again.</a:t>
            </a:r>
          </a:p>
          <a:p>
            <a:endParaRPr lang="en-GB" dirty="0"/>
          </a:p>
          <a:p>
            <a:endParaRPr lang="en-GB" dirty="0"/>
          </a:p>
          <a:p>
            <a:r>
              <a:rPr lang="en-GB" b="1" i="1" dirty="0"/>
              <a:t> </a:t>
            </a:r>
            <a:r>
              <a:rPr lang="en-US" b="1" i="1" dirty="0">
                <a:effectLst/>
                <a:latin typeface="Open Sans" panose="020B0606030504020204" pitchFamily="34" charset="0"/>
              </a:rPr>
              <a:t>(Case Studies Wales | Hourglass </a:t>
            </a:r>
            <a:r>
              <a:rPr lang="en-US" b="1" i="1" dirty="0" err="1">
                <a:effectLst/>
                <a:latin typeface="Open Sans" panose="020B0606030504020204" pitchFamily="34" charset="0"/>
              </a:rPr>
              <a:t>Knowledgebank</a:t>
            </a:r>
            <a:r>
              <a:rPr lang="en-US" b="1" i="1" dirty="0">
                <a:effectLst/>
                <a:latin typeface="Open Sans" panose="020B0606030504020204" pitchFamily="34" charset="0"/>
              </a:rPr>
              <a:t>, 2021).</a:t>
            </a:r>
            <a:r>
              <a:rPr lang="en-GB" b="1" i="1" dirty="0">
                <a:effectLst/>
                <a:latin typeface="Open Sans" panose="020B0606030504020204" pitchFamily="34" charset="0"/>
              </a:rPr>
              <a:t> (Hourglass Services | Hourglass, 2021)</a:t>
            </a:r>
            <a:endParaRPr lang="en-US" b="1" i="1" dirty="0">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592912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A1926-8E32-402B-B3A0-B85799313D1E}"/>
              </a:ext>
            </a:extLst>
          </p:cNvPr>
          <p:cNvSpPr>
            <a:spLocks noGrp="1"/>
          </p:cNvSpPr>
          <p:nvPr>
            <p:ph type="title"/>
          </p:nvPr>
        </p:nvSpPr>
        <p:spPr>
          <a:xfrm>
            <a:off x="1577347" y="104892"/>
            <a:ext cx="8534400" cy="1335640"/>
          </a:xfrm>
        </p:spPr>
        <p:txBody>
          <a:bodyPr/>
          <a:lstStyle/>
          <a:p>
            <a:pPr algn="ctr"/>
            <a:r>
              <a:rPr lang="en-GB" dirty="0"/>
              <a:t>         Theories of aging in a care home</a:t>
            </a:r>
          </a:p>
        </p:txBody>
      </p:sp>
      <p:sp>
        <p:nvSpPr>
          <p:cNvPr id="5" name="TextBox 4">
            <a:extLst>
              <a:ext uri="{FF2B5EF4-FFF2-40B4-BE49-F238E27FC236}">
                <a16:creationId xmlns:a16="http://schemas.microsoft.com/office/drawing/2014/main" id="{54573CE2-7308-4DF2-B6AE-F3B429E85EF3}"/>
              </a:ext>
            </a:extLst>
          </p:cNvPr>
          <p:cNvSpPr txBox="1"/>
          <p:nvPr/>
        </p:nvSpPr>
        <p:spPr>
          <a:xfrm>
            <a:off x="671245" y="1770141"/>
            <a:ext cx="10849510" cy="3970318"/>
          </a:xfrm>
          <a:prstGeom prst="rect">
            <a:avLst/>
          </a:prstGeom>
          <a:noFill/>
        </p:spPr>
        <p:txBody>
          <a:bodyPr wrap="square" rtlCol="0">
            <a:spAutoFit/>
          </a:bodyPr>
          <a:lstStyle/>
          <a:p>
            <a:pPr marL="285750" indent="-285750">
              <a:buFont typeface="Arial" panose="020B0604020202020204" pitchFamily="34" charset="0"/>
              <a:buChar char="•"/>
            </a:pPr>
            <a:r>
              <a:rPr lang="en-GB" dirty="0"/>
              <a:t>Theories of aging in a care home setting can be implemented in many ways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disengagement theory can be implemented by ensuring the residents are always encouraged to join activities with other residents including bingo and film nights. By doing these activities it helps an elder person to become more social with fellow residents.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Care staff can also talk with residents giving them the opportunities to voice any concerns they have over their care. </a:t>
            </a:r>
          </a:p>
          <a:p>
            <a:pPr marL="285750" indent="-285750">
              <a:buFont typeface="Arial" panose="020B0604020202020204" pitchFamily="34" charset="0"/>
              <a:buChar char="•"/>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591113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CEC0D-7C8F-4BAE-B46F-411C1EB08062}"/>
              </a:ext>
            </a:extLst>
          </p:cNvPr>
          <p:cNvSpPr>
            <a:spLocks noGrp="1"/>
          </p:cNvSpPr>
          <p:nvPr>
            <p:ph type="title"/>
          </p:nvPr>
        </p:nvSpPr>
        <p:spPr>
          <a:xfrm>
            <a:off x="1669311" y="404429"/>
            <a:ext cx="8534400" cy="1507067"/>
          </a:xfrm>
        </p:spPr>
        <p:txBody>
          <a:bodyPr/>
          <a:lstStyle/>
          <a:p>
            <a:pPr algn="ctr"/>
            <a:r>
              <a:rPr lang="en-GB" dirty="0"/>
              <a:t> Theories of aging in a care home</a:t>
            </a:r>
          </a:p>
        </p:txBody>
      </p:sp>
      <p:sp>
        <p:nvSpPr>
          <p:cNvPr id="5" name="TextBox 4">
            <a:extLst>
              <a:ext uri="{FF2B5EF4-FFF2-40B4-BE49-F238E27FC236}">
                <a16:creationId xmlns:a16="http://schemas.microsoft.com/office/drawing/2014/main" id="{F74651DC-275E-4C6D-8870-666B76D4481D}"/>
              </a:ext>
            </a:extLst>
          </p:cNvPr>
          <p:cNvSpPr txBox="1"/>
          <p:nvPr/>
        </p:nvSpPr>
        <p:spPr>
          <a:xfrm>
            <a:off x="470489" y="1997839"/>
            <a:ext cx="10672431" cy="2862322"/>
          </a:xfrm>
          <a:prstGeom prst="rect">
            <a:avLst/>
          </a:prstGeom>
          <a:noFill/>
        </p:spPr>
        <p:txBody>
          <a:bodyPr wrap="square">
            <a:spAutoFit/>
          </a:bodyPr>
          <a:lstStyle/>
          <a:p>
            <a:pPr marL="285750" indent="-285750">
              <a:buFont typeface="Arial" panose="020B0604020202020204" pitchFamily="34" charset="0"/>
              <a:buChar char="•"/>
            </a:pPr>
            <a:r>
              <a:rPr lang="en-GB" dirty="0"/>
              <a:t>A lot of elder residents feel that once they are in a care setting such as a home that life has essentially stopped for them. Many feel abandoned and alone, care staff can minimise these feelings by encouraging activities to increase fitness and  by asking residents the kind of food and drinks they like, care staff can also do seasonal activities to ensure residents feel included at different times of the year which was often spent with family.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Respecting religious and cultural beliefs of residents can play a huge part of the aging theory  </a:t>
            </a:r>
          </a:p>
          <a:p>
            <a:endParaRPr lang="en-GB" b="0" i="0" dirty="0">
              <a:solidFill>
                <a:srgbClr val="000000"/>
              </a:solidFill>
              <a:effectLst/>
              <a:latin typeface="Open Sans" panose="020B0606030504020204" pitchFamily="34" charset="0"/>
            </a:endParaRPr>
          </a:p>
          <a:p>
            <a:r>
              <a:rPr lang="en-GB" b="1" i="1" dirty="0">
                <a:effectLst/>
                <a:latin typeface="Open Sans" panose="020B0606030504020204" pitchFamily="34" charset="0"/>
              </a:rPr>
              <a:t>(2021)</a:t>
            </a:r>
            <a:endParaRPr lang="en-GB" b="1" i="1" dirty="0"/>
          </a:p>
        </p:txBody>
      </p:sp>
    </p:spTree>
    <p:extLst>
      <p:ext uri="{BB962C8B-B14F-4D97-AF65-F5344CB8AC3E}">
        <p14:creationId xmlns:p14="http://schemas.microsoft.com/office/powerpoint/2010/main" val="1958749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0DDE1-EDA5-468F-8BEE-F8DEBA4350A2}"/>
              </a:ext>
            </a:extLst>
          </p:cNvPr>
          <p:cNvSpPr>
            <a:spLocks noGrp="1"/>
          </p:cNvSpPr>
          <p:nvPr>
            <p:ph type="title"/>
          </p:nvPr>
        </p:nvSpPr>
        <p:spPr>
          <a:xfrm>
            <a:off x="1173310" y="0"/>
            <a:ext cx="8534400" cy="1551398"/>
          </a:xfrm>
        </p:spPr>
        <p:txBody>
          <a:bodyPr/>
          <a:lstStyle/>
          <a:p>
            <a:pPr algn="ctr"/>
            <a:r>
              <a:rPr lang="en-GB" dirty="0"/>
              <a:t>        Legislation and laws for the       elderly in care homes</a:t>
            </a:r>
          </a:p>
        </p:txBody>
      </p:sp>
      <p:sp>
        <p:nvSpPr>
          <p:cNvPr id="3" name="TextBox 2">
            <a:extLst>
              <a:ext uri="{FF2B5EF4-FFF2-40B4-BE49-F238E27FC236}">
                <a16:creationId xmlns:a16="http://schemas.microsoft.com/office/drawing/2014/main" id="{B02E5228-030C-4667-83F7-2B6BAA142DDE}"/>
              </a:ext>
            </a:extLst>
          </p:cNvPr>
          <p:cNvSpPr txBox="1"/>
          <p:nvPr/>
        </p:nvSpPr>
        <p:spPr>
          <a:xfrm>
            <a:off x="719470" y="1292447"/>
            <a:ext cx="11054080" cy="7017306"/>
          </a:xfrm>
          <a:prstGeom prst="rect">
            <a:avLst/>
          </a:prstGeom>
          <a:noFill/>
        </p:spPr>
        <p:txBody>
          <a:bodyPr wrap="square" rtlCol="0">
            <a:spAutoFit/>
          </a:bodyPr>
          <a:lstStyle/>
          <a:p>
            <a:pPr marL="285750" indent="-285750">
              <a:buFont typeface="Arial" panose="020B0604020202020204" pitchFamily="34" charset="0"/>
              <a:buChar char="•"/>
            </a:pPr>
            <a:r>
              <a:rPr lang="en-GB" dirty="0"/>
              <a:t>The care act 2014 is a legislation implemented to ensure the care and well being of adults within the UK. The care act 2014 is a law by which all councils must adhere too and also all care settings.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Every adult in the UK has a right to </a:t>
            </a:r>
            <a:r>
              <a:rPr lang="en-US" dirty="0"/>
              <a:t>be always safe and secure</a:t>
            </a:r>
            <a:r>
              <a:rPr lang="en-GB" dirty="0"/>
              <a:t> and to all have a say in their care, they should be treated with respect and dignity.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Under section 43 of the care act each local authority must have a safeguarding adult board put in place.</a:t>
            </a:r>
          </a:p>
          <a:p>
            <a:pPr marL="285750" indent="-285750">
              <a:buFont typeface="Arial" panose="020B0604020202020204" pitchFamily="34" charset="0"/>
              <a:buChar char="•"/>
            </a:pPr>
            <a:r>
              <a:rPr lang="en-GB" dirty="0"/>
              <a:t>Human rights act 1998 - right to life</a:t>
            </a:r>
          </a:p>
          <a:p>
            <a:pPr marL="285750" indent="-285750">
              <a:buFont typeface="Arial" panose="020B0604020202020204" pitchFamily="34" charset="0"/>
              <a:buChar char="•"/>
            </a:pPr>
            <a:r>
              <a:rPr lang="en-GB" dirty="0"/>
              <a:t>Equality act 2010  - race discrimination </a:t>
            </a:r>
          </a:p>
          <a:p>
            <a:pPr marL="285750" indent="-285750">
              <a:buFont typeface="Arial" panose="020B0604020202020204" pitchFamily="34" charset="0"/>
              <a:buChar char="•"/>
            </a:pPr>
            <a:r>
              <a:rPr lang="en-GB" dirty="0"/>
              <a:t>Equality act 2010  - Religion or belief</a:t>
            </a:r>
          </a:p>
          <a:p>
            <a:endParaRPr lang="en-GB" dirty="0"/>
          </a:p>
          <a:p>
            <a:endParaRPr lang="en-GB" dirty="0"/>
          </a:p>
          <a:p>
            <a:r>
              <a:rPr lang="en-GB" dirty="0"/>
              <a:t> </a:t>
            </a:r>
            <a:r>
              <a:rPr lang="en-US" b="1" i="1" dirty="0">
                <a:effectLst/>
                <a:latin typeface="Open Sans" panose="020B0606030504020204" pitchFamily="34" charset="0"/>
              </a:rPr>
              <a:t>(Human Rights Act 1998, 2021)</a:t>
            </a:r>
          </a:p>
          <a:p>
            <a:r>
              <a:rPr lang="en-GB" b="1" i="1" dirty="0">
                <a:effectLst/>
                <a:latin typeface="Open Sans" panose="020B0606030504020204" pitchFamily="34" charset="0"/>
              </a:rPr>
              <a:t> (Equality Act 2010, 2021)</a:t>
            </a:r>
          </a:p>
          <a:p>
            <a:r>
              <a:rPr lang="en-GB" b="1" i="1" dirty="0">
                <a:effectLst/>
                <a:latin typeface="Open Sans" panose="020B0606030504020204" pitchFamily="34" charset="0"/>
              </a:rPr>
              <a:t> (Care Act 2014, 2021)</a:t>
            </a:r>
          </a:p>
          <a:p>
            <a:r>
              <a:rPr lang="en-GB" b="1" i="1" dirty="0">
                <a:effectLst/>
                <a:latin typeface="Open Sans" panose="020B0606030504020204" pitchFamily="34" charset="0"/>
              </a:rPr>
              <a:t> (Care Act 2014, 2021)</a:t>
            </a:r>
          </a:p>
          <a:p>
            <a:r>
              <a:rPr lang="en-GB" b="1" i="1" dirty="0">
                <a:effectLst/>
                <a:latin typeface="Open Sans" panose="020B0606030504020204" pitchFamily="34" charset="0"/>
              </a:rPr>
              <a:t>(Equality Act 2010, 2021)</a:t>
            </a:r>
          </a:p>
          <a:p>
            <a:endParaRPr lang="en-GB" b="0" i="0" dirty="0">
              <a:solidFill>
                <a:srgbClr val="000000"/>
              </a:solidFill>
              <a:effectLst/>
              <a:latin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5229871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3404F-764D-4DDF-87B0-CD856542D4A2}"/>
              </a:ext>
            </a:extLst>
          </p:cNvPr>
          <p:cNvSpPr>
            <a:spLocks noGrp="1"/>
          </p:cNvSpPr>
          <p:nvPr>
            <p:ph type="ctrTitle"/>
          </p:nvPr>
        </p:nvSpPr>
        <p:spPr>
          <a:xfrm>
            <a:off x="2095500" y="0"/>
            <a:ext cx="8001000" cy="1026160"/>
          </a:xfrm>
        </p:spPr>
        <p:txBody>
          <a:bodyPr>
            <a:normAutofit/>
          </a:bodyPr>
          <a:lstStyle/>
          <a:p>
            <a:pPr algn="ctr"/>
            <a:r>
              <a:rPr lang="en-GB" dirty="0"/>
              <a:t>Recommendations </a:t>
            </a:r>
          </a:p>
        </p:txBody>
      </p:sp>
      <p:sp>
        <p:nvSpPr>
          <p:cNvPr id="4" name="TextBox 3">
            <a:extLst>
              <a:ext uri="{FF2B5EF4-FFF2-40B4-BE49-F238E27FC236}">
                <a16:creationId xmlns:a16="http://schemas.microsoft.com/office/drawing/2014/main" id="{B6EEBBC7-C3FD-410C-AFBB-D402547212E2}"/>
              </a:ext>
            </a:extLst>
          </p:cNvPr>
          <p:cNvSpPr txBox="1"/>
          <p:nvPr/>
        </p:nvSpPr>
        <p:spPr>
          <a:xfrm>
            <a:off x="684213" y="1543050"/>
            <a:ext cx="10394914" cy="3354765"/>
          </a:xfrm>
          <a:prstGeom prst="rect">
            <a:avLst/>
          </a:prstGeom>
          <a:noFill/>
        </p:spPr>
        <p:txBody>
          <a:bodyPr wrap="square" rtlCol="0">
            <a:spAutoFit/>
          </a:bodyPr>
          <a:lstStyle/>
          <a:p>
            <a:pPr marL="285750" indent="-285750">
              <a:buFont typeface="Arial" panose="020B0604020202020204" pitchFamily="34" charset="0"/>
              <a:buChar char="•"/>
            </a:pPr>
            <a:r>
              <a:rPr lang="en-GB" dirty="0"/>
              <a:t>Recommendations for the future in a care facility will be to provide a safe and secure environment for all residents.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Ensure all staff members are aware of signs of abuse and procedures put into place as to who should be contacted should the need arise.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 ensure care is delivered on a person-</a:t>
            </a:r>
            <a:r>
              <a:rPr lang="en-GB" dirty="0" err="1"/>
              <a:t>centered</a:t>
            </a:r>
            <a:r>
              <a:rPr lang="en-GB" dirty="0"/>
              <a:t> care approach and have the understanding that residents come with individual needs that need to be met in accordance to current legislation</a:t>
            </a:r>
          </a:p>
          <a:p>
            <a:pPr marL="285750" indent="-285750">
              <a:buFont typeface="Arial" panose="020B0604020202020204" pitchFamily="34" charset="0"/>
              <a:buChar char="•"/>
            </a:pPr>
            <a:endParaRPr lang="en-GB" sz="1400" dirty="0"/>
          </a:p>
          <a:p>
            <a:endParaRPr lang="en-GB" dirty="0"/>
          </a:p>
          <a:p>
            <a:r>
              <a:rPr lang="en-GB" dirty="0"/>
              <a:t> </a:t>
            </a:r>
          </a:p>
        </p:txBody>
      </p:sp>
    </p:spTree>
    <p:extLst>
      <p:ext uri="{BB962C8B-B14F-4D97-AF65-F5344CB8AC3E}">
        <p14:creationId xmlns:p14="http://schemas.microsoft.com/office/powerpoint/2010/main" val="12394529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5D2FF-82FE-4F5F-948A-C69109C0A66E}"/>
              </a:ext>
            </a:extLst>
          </p:cNvPr>
          <p:cNvSpPr>
            <a:spLocks noGrp="1"/>
          </p:cNvSpPr>
          <p:nvPr>
            <p:ph type="title"/>
          </p:nvPr>
        </p:nvSpPr>
        <p:spPr>
          <a:xfrm>
            <a:off x="1334478" y="255573"/>
            <a:ext cx="9523044" cy="1583859"/>
          </a:xfrm>
        </p:spPr>
        <p:txBody>
          <a:bodyPr/>
          <a:lstStyle/>
          <a:p>
            <a:pPr algn="ctr"/>
            <a:r>
              <a:rPr lang="en-GB" dirty="0"/>
              <a:t>Recommendations</a:t>
            </a:r>
          </a:p>
        </p:txBody>
      </p:sp>
      <p:sp>
        <p:nvSpPr>
          <p:cNvPr id="5" name="TextBox 4">
            <a:extLst>
              <a:ext uri="{FF2B5EF4-FFF2-40B4-BE49-F238E27FC236}">
                <a16:creationId xmlns:a16="http://schemas.microsoft.com/office/drawing/2014/main" id="{122A8502-B8F9-45E3-B807-B312E2501CF0}"/>
              </a:ext>
            </a:extLst>
          </p:cNvPr>
          <p:cNvSpPr txBox="1"/>
          <p:nvPr/>
        </p:nvSpPr>
        <p:spPr>
          <a:xfrm>
            <a:off x="349988" y="1751911"/>
            <a:ext cx="11842012" cy="3139321"/>
          </a:xfrm>
          <a:prstGeom prst="rect">
            <a:avLst/>
          </a:prstGeom>
          <a:noFill/>
        </p:spPr>
        <p:txBody>
          <a:bodyPr wrap="square">
            <a:spAutoFit/>
          </a:bodyPr>
          <a:lstStyle/>
          <a:p>
            <a:pPr marL="285750" indent="-285750">
              <a:buFont typeface="Arial" panose="020B0604020202020204" pitchFamily="34" charset="0"/>
              <a:buChar char="•"/>
            </a:pPr>
            <a:r>
              <a:rPr lang="en-GB" sz="1800" dirty="0"/>
              <a:t>To ensure all staff members are made aware of safeguarding procedures and have access to all policies available in the care setting. </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To give families and residents the option to have artificial intelligence in the bedrooms along with the reassurance that cameras will not be replacing any care relatives should receive.</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To ensure all residents feel included in order to reduce loneliness and isolation</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Advocates to be made available to all residents</a:t>
            </a:r>
          </a:p>
          <a:p>
            <a:endParaRPr lang="en-GB" sz="1800" dirty="0"/>
          </a:p>
          <a:p>
            <a:r>
              <a:rPr lang="en-US" sz="1800" b="1" i="1" dirty="0">
                <a:effectLst/>
                <a:latin typeface="Open Sans" panose="020B0606030504020204" pitchFamily="34" charset="0"/>
              </a:rPr>
              <a:t>(England, N., 2021.)</a:t>
            </a:r>
            <a:endParaRPr lang="en-GB" b="1" i="1" dirty="0"/>
          </a:p>
        </p:txBody>
      </p:sp>
    </p:spTree>
    <p:extLst>
      <p:ext uri="{BB962C8B-B14F-4D97-AF65-F5344CB8AC3E}">
        <p14:creationId xmlns:p14="http://schemas.microsoft.com/office/powerpoint/2010/main" val="15231927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3346E-8A5B-42D2-80CA-51DD88D44C8C}"/>
              </a:ext>
            </a:extLst>
          </p:cNvPr>
          <p:cNvSpPr>
            <a:spLocks noGrp="1"/>
          </p:cNvSpPr>
          <p:nvPr>
            <p:ph type="ctrTitle"/>
          </p:nvPr>
        </p:nvSpPr>
        <p:spPr>
          <a:xfrm>
            <a:off x="684212" y="95250"/>
            <a:ext cx="8001000" cy="857250"/>
          </a:xfrm>
        </p:spPr>
        <p:txBody>
          <a:bodyPr/>
          <a:lstStyle/>
          <a:p>
            <a:r>
              <a:rPr lang="en-GB" dirty="0"/>
              <a:t>bibliography</a:t>
            </a:r>
          </a:p>
        </p:txBody>
      </p:sp>
      <p:sp>
        <p:nvSpPr>
          <p:cNvPr id="5" name="TextBox 4">
            <a:extLst>
              <a:ext uri="{FF2B5EF4-FFF2-40B4-BE49-F238E27FC236}">
                <a16:creationId xmlns:a16="http://schemas.microsoft.com/office/drawing/2014/main" id="{ECBE6605-1CF4-44AE-98D2-F3BE6F9F4485}"/>
              </a:ext>
            </a:extLst>
          </p:cNvPr>
          <p:cNvSpPr txBox="1"/>
          <p:nvPr/>
        </p:nvSpPr>
        <p:spPr>
          <a:xfrm>
            <a:off x="402043" y="952500"/>
            <a:ext cx="11572875" cy="8371523"/>
          </a:xfrm>
          <a:prstGeom prst="rect">
            <a:avLst/>
          </a:prstGeom>
          <a:noFill/>
        </p:spPr>
        <p:txBody>
          <a:bodyPr wrap="square" rtlCol="0">
            <a:spAutoFit/>
          </a:bodyPr>
          <a:lstStyle/>
          <a:p>
            <a:r>
              <a:rPr lang="en-US" sz="1600" b="0" i="0" dirty="0">
                <a:solidFill>
                  <a:srgbClr val="000000"/>
                </a:solidFill>
                <a:effectLst/>
                <a:latin typeface="Open Sans" panose="020B0606030504020204" pitchFamily="34" charset="0"/>
              </a:rPr>
              <a:t>nhs.uk. 2021. </a:t>
            </a:r>
            <a:r>
              <a:rPr lang="en-US" sz="1600" b="0" i="1" dirty="0">
                <a:solidFill>
                  <a:srgbClr val="000000"/>
                </a:solidFill>
                <a:effectLst/>
                <a:latin typeface="Open Sans" panose="020B0606030504020204" pitchFamily="34" charset="0"/>
              </a:rPr>
              <a:t>Abuse and neglect of vulnerable adults (safeguarding)</a:t>
            </a:r>
            <a:r>
              <a:rPr lang="en-US" sz="1600" b="0" i="0" dirty="0">
                <a:solidFill>
                  <a:srgbClr val="000000"/>
                </a:solidFill>
                <a:effectLst/>
                <a:latin typeface="Open Sans" panose="020B0606030504020204" pitchFamily="34" charset="0"/>
              </a:rPr>
              <a:t>. [online] Available at: &lt;https://www.nhs.uk/conditions/social-care-and-support-guide/help-from-social-services-and-charities/abuse-and-neglect-vulnerable-adults/&gt; [Accessed 6 November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Age UK. 2021. [online] Available at: &lt;https://www.ageuk.org.uk/information-advice/health-wellbeing/relationships-family/protection-from-abuse/&gt; [Accessed 6 November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Sagepub.com. 2021. [online] Available at: &lt;http://www.sagepub.com/sites/default/files/upm-binaries/15090_Chapter1.pdf&gt; [Accessed 12 November 2021]. </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Bellis, A. and Jarrett, T., 2021. </a:t>
            </a:r>
            <a:r>
              <a:rPr lang="en-US" sz="1600" b="0" i="1" dirty="0">
                <a:solidFill>
                  <a:srgbClr val="000000"/>
                </a:solidFill>
                <a:effectLst/>
                <a:latin typeface="Open Sans" panose="020B0606030504020204" pitchFamily="34" charset="0"/>
              </a:rPr>
              <a:t>CCTV for communal areas of care homes</a:t>
            </a:r>
            <a:r>
              <a:rPr lang="en-US" sz="1600" b="0" i="0" dirty="0">
                <a:solidFill>
                  <a:srgbClr val="000000"/>
                </a:solidFill>
                <a:effectLst/>
                <a:latin typeface="Open Sans" panose="020B0606030504020204" pitchFamily="34" charset="0"/>
              </a:rPr>
              <a:t>. [online] House of Commons Library. Available at: &lt;https://commonslibrary.parliament.uk/research-briefings/cdp-2018-0189/&gt; [Accessed 7 November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Bows, H. and </a:t>
            </a:r>
            <a:r>
              <a:rPr lang="en-US" sz="1600" b="0" i="0" dirty="0" err="1">
                <a:solidFill>
                  <a:srgbClr val="000000"/>
                </a:solidFill>
                <a:effectLst/>
                <a:latin typeface="Open Sans" panose="020B0606030504020204" pitchFamily="34" charset="0"/>
              </a:rPr>
              <a:t>Penhale</a:t>
            </a:r>
            <a:r>
              <a:rPr lang="en-US" sz="1600" b="0" i="0" dirty="0">
                <a:solidFill>
                  <a:srgbClr val="000000"/>
                </a:solidFill>
                <a:effectLst/>
                <a:latin typeface="Open Sans" panose="020B0606030504020204" pitchFamily="34" charset="0"/>
              </a:rPr>
              <a:t>, B., 2021. [online] Academic.oup.com. Available at: &lt;https://academic.oup.com/bjsw/article/48/4/873/5059566?login=true&gt; [Accessed 10 November 2021].</a:t>
            </a:r>
          </a:p>
          <a:p>
            <a:endParaRPr lang="en-US" sz="1600" dirty="0">
              <a:solidFill>
                <a:srgbClr val="000000"/>
              </a:solidFill>
              <a:latin typeface="Open Sans" panose="020B0606030504020204" pitchFamily="34" charset="0"/>
            </a:endParaRPr>
          </a:p>
          <a:p>
            <a:r>
              <a:rPr lang="en-US" sz="1600" b="0" i="1" dirty="0">
                <a:solidFill>
                  <a:srgbClr val="000000"/>
                </a:solidFill>
                <a:effectLst/>
                <a:latin typeface="Open Sans" panose="020B0606030504020204" pitchFamily="34" charset="0"/>
              </a:rPr>
              <a:t>Care Act 2014</a:t>
            </a:r>
            <a:r>
              <a:rPr lang="en-US" sz="1600" b="0" i="0" dirty="0">
                <a:solidFill>
                  <a:srgbClr val="000000"/>
                </a:solidFill>
                <a:effectLst/>
                <a:latin typeface="Open Sans" panose="020B0606030504020204" pitchFamily="34" charset="0"/>
              </a:rPr>
              <a:t>. [online] Available at: &lt;https://www.legislation.gov.uk/ukpga/2014/23/section/43/enacted&gt; [Accessed 10 November 2021].</a:t>
            </a:r>
          </a:p>
          <a:p>
            <a:endParaRPr lang="en-US" dirty="0">
              <a:solidFill>
                <a:srgbClr val="000000"/>
              </a:solidFill>
              <a:latin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US" b="0" i="0" dirty="0">
              <a:solidFill>
                <a:srgbClr val="000000"/>
              </a:solidFill>
              <a:effectLst/>
              <a:latin typeface="Open Sans" panose="020B0606030504020204" pitchFamily="34" charset="0"/>
            </a:endParaRPr>
          </a:p>
          <a:p>
            <a:r>
              <a:rPr lang="en-US" b="0" i="0" dirty="0">
                <a:solidFill>
                  <a:srgbClr val="000000"/>
                </a:solidFill>
                <a:effectLst/>
                <a:latin typeface="Open Sans" panose="020B0606030504020204" pitchFamily="34" charset="0"/>
              </a:rPr>
              <a:t>Legislation.gov.uk. 2021. </a:t>
            </a:r>
            <a:r>
              <a:rPr lang="en-US" b="0" i="1" dirty="0">
                <a:solidFill>
                  <a:srgbClr val="000000"/>
                </a:solidFill>
                <a:effectLst/>
                <a:latin typeface="Open Sans" panose="020B0606030504020204" pitchFamily="34" charset="0"/>
              </a:rPr>
              <a:t>Care Act 2014</a:t>
            </a:r>
            <a:r>
              <a:rPr lang="en-US" b="0" i="0" dirty="0">
                <a:solidFill>
                  <a:srgbClr val="000000"/>
                </a:solidFill>
                <a:effectLst/>
                <a:latin typeface="Open Sans" panose="020B0606030504020204" pitchFamily="34" charset="0"/>
              </a:rPr>
              <a:t>. [online] Available at: &lt;https://www.legislation.gov.uk/ukpga/2014/23/section/1/enacted&gt; [Accessed 10 November 2021].</a:t>
            </a:r>
            <a:endParaRPr lang="en-US" dirty="0">
              <a:solidFill>
                <a:srgbClr val="000000"/>
              </a:solidFill>
              <a:latin typeface="Open Sans" panose="020B0606030504020204" pitchFamily="34" charset="0"/>
            </a:endParaRPr>
          </a:p>
          <a:p>
            <a:endParaRPr lang="en-GB" dirty="0"/>
          </a:p>
        </p:txBody>
      </p:sp>
    </p:spTree>
    <p:extLst>
      <p:ext uri="{BB962C8B-B14F-4D97-AF65-F5344CB8AC3E}">
        <p14:creationId xmlns:p14="http://schemas.microsoft.com/office/powerpoint/2010/main" val="3966745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65E3-2AAF-40EC-A6FA-E6573146E316}"/>
              </a:ext>
            </a:extLst>
          </p:cNvPr>
          <p:cNvSpPr>
            <a:spLocks noGrp="1"/>
          </p:cNvSpPr>
          <p:nvPr>
            <p:ph type="title"/>
          </p:nvPr>
        </p:nvSpPr>
        <p:spPr>
          <a:xfrm>
            <a:off x="1293812" y="0"/>
            <a:ext cx="8534400" cy="1507067"/>
          </a:xfrm>
        </p:spPr>
        <p:txBody>
          <a:bodyPr/>
          <a:lstStyle/>
          <a:p>
            <a:r>
              <a:rPr lang="en-GB" dirty="0"/>
              <a:t>bibliography</a:t>
            </a:r>
          </a:p>
        </p:txBody>
      </p:sp>
      <p:sp>
        <p:nvSpPr>
          <p:cNvPr id="5" name="TextBox 4">
            <a:extLst>
              <a:ext uri="{FF2B5EF4-FFF2-40B4-BE49-F238E27FC236}">
                <a16:creationId xmlns:a16="http://schemas.microsoft.com/office/drawing/2014/main" id="{848A52A2-52EE-4392-A950-51F509316DA1}"/>
              </a:ext>
            </a:extLst>
          </p:cNvPr>
          <p:cNvSpPr txBox="1"/>
          <p:nvPr/>
        </p:nvSpPr>
        <p:spPr>
          <a:xfrm>
            <a:off x="485775" y="1507067"/>
            <a:ext cx="11534775" cy="6247864"/>
          </a:xfrm>
          <a:prstGeom prst="rect">
            <a:avLst/>
          </a:prstGeom>
          <a:noFill/>
        </p:spPr>
        <p:txBody>
          <a:bodyPr wrap="square" rtlCol="0">
            <a:spAutoFit/>
          </a:bodyPr>
          <a:lstStyle/>
          <a:p>
            <a:r>
              <a:rPr lang="en-US" sz="1600" b="0" i="0" dirty="0">
                <a:solidFill>
                  <a:srgbClr val="000000"/>
                </a:solidFill>
                <a:effectLst/>
                <a:latin typeface="Open Sans" panose="020B0606030504020204" pitchFamily="34" charset="0"/>
              </a:rPr>
              <a:t>Legislation.gov.uk. 2021. </a:t>
            </a:r>
            <a:r>
              <a:rPr lang="en-US" sz="1600" b="0" i="1" dirty="0">
                <a:solidFill>
                  <a:srgbClr val="000000"/>
                </a:solidFill>
                <a:effectLst/>
                <a:latin typeface="Open Sans" panose="020B0606030504020204" pitchFamily="34" charset="0"/>
              </a:rPr>
              <a:t>Care Act 2014</a:t>
            </a:r>
            <a:r>
              <a:rPr lang="en-US" sz="1600" b="0" i="0" dirty="0">
                <a:solidFill>
                  <a:srgbClr val="000000"/>
                </a:solidFill>
                <a:effectLst/>
                <a:latin typeface="Open Sans" panose="020B0606030504020204" pitchFamily="34" charset="0"/>
              </a:rPr>
              <a:t>. [online] Available at: &lt;https://www.legislation.gov.uk/ukpga/2014/23/section/1/enacted&gt; [Accessed 10 November 2021] </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Scie.org.uk. 2021. </a:t>
            </a:r>
            <a:r>
              <a:rPr lang="en-US" sz="1600" b="0" i="1" dirty="0">
                <a:solidFill>
                  <a:srgbClr val="000000"/>
                </a:solidFill>
                <a:effectLst/>
                <a:latin typeface="Open Sans" panose="020B0606030504020204" pitchFamily="34" charset="0"/>
              </a:rPr>
              <a:t>Commissioning care homes: common safeguarding challenges - Issues: Financial abuse</a:t>
            </a:r>
            <a:r>
              <a:rPr lang="en-US" sz="1600" b="0" i="0" dirty="0">
                <a:solidFill>
                  <a:srgbClr val="000000"/>
                </a:solidFill>
                <a:effectLst/>
                <a:latin typeface="Open Sans" panose="020B0606030504020204" pitchFamily="34" charset="0"/>
              </a:rPr>
              <a:t>. Scie.org.uk. 2021. </a:t>
            </a:r>
            <a:r>
              <a:rPr lang="en-US" sz="1600" b="0" i="1" dirty="0">
                <a:solidFill>
                  <a:srgbClr val="000000"/>
                </a:solidFill>
                <a:effectLst/>
                <a:latin typeface="Open Sans" panose="020B0606030504020204" pitchFamily="34" charset="0"/>
              </a:rPr>
              <a:t>Commissioning care homes: common safeguarding challenges - Issues: Financial abuse</a:t>
            </a:r>
            <a:r>
              <a:rPr lang="en-US" sz="1600" b="0" i="0" dirty="0">
                <a:solidFill>
                  <a:srgbClr val="000000"/>
                </a:solidFill>
                <a:effectLst/>
                <a:latin typeface="Open Sans" panose="020B0606030504020204" pitchFamily="34" charset="0"/>
              </a:rPr>
              <a:t>. [online] Available at:</a:t>
            </a:r>
          </a:p>
          <a:p>
            <a:r>
              <a:rPr lang="en-US" sz="1600" b="0" i="0" dirty="0">
                <a:solidFill>
                  <a:srgbClr val="000000"/>
                </a:solidFill>
                <a:effectLst/>
                <a:latin typeface="Open Sans" panose="020B0606030504020204" pitchFamily="34" charset="0"/>
              </a:rPr>
              <a:t> </a:t>
            </a:r>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Who.int. 2021. </a:t>
            </a:r>
            <a:r>
              <a:rPr lang="en-US" sz="1600" b="0" i="1" dirty="0">
                <a:solidFill>
                  <a:srgbClr val="000000"/>
                </a:solidFill>
                <a:effectLst/>
                <a:latin typeface="Open Sans" panose="020B0606030504020204" pitchFamily="34" charset="0"/>
              </a:rPr>
              <a:t>Elder abuse</a:t>
            </a:r>
            <a:r>
              <a:rPr lang="en-US" sz="1600" b="0" i="0" dirty="0">
                <a:solidFill>
                  <a:srgbClr val="000000"/>
                </a:solidFill>
                <a:effectLst/>
                <a:latin typeface="Open Sans" panose="020B0606030504020204" pitchFamily="34" charset="0"/>
              </a:rPr>
              <a:t>. [online] Available at: &lt;https://www.who.int/news-room/fact-sheets/detail/elder-abuse&gt; [Accessed 10 November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England, N., 2021. </a:t>
            </a:r>
            <a:r>
              <a:rPr lang="en-US" sz="1600" b="0" i="1" dirty="0">
                <a:solidFill>
                  <a:srgbClr val="000000"/>
                </a:solidFill>
                <a:effectLst/>
                <a:latin typeface="Open Sans" panose="020B0606030504020204" pitchFamily="34" charset="0"/>
              </a:rPr>
              <a:t>NHS England » Creating the conditions for person-</a:t>
            </a:r>
            <a:r>
              <a:rPr lang="en-US" sz="1600" b="0" i="1" dirty="0" err="1">
                <a:solidFill>
                  <a:srgbClr val="000000"/>
                </a:solidFill>
                <a:effectLst/>
                <a:latin typeface="Open Sans" panose="020B0606030504020204" pitchFamily="34" charset="0"/>
              </a:rPr>
              <a:t>centred</a:t>
            </a:r>
            <a:r>
              <a:rPr lang="en-US" sz="1600" b="0" i="1" dirty="0">
                <a:solidFill>
                  <a:srgbClr val="000000"/>
                </a:solidFill>
                <a:effectLst/>
                <a:latin typeface="Open Sans" panose="020B0606030504020204" pitchFamily="34" charset="0"/>
              </a:rPr>
              <a:t> care</a:t>
            </a:r>
            <a:r>
              <a:rPr lang="en-US" sz="1600" b="0" i="0" dirty="0">
                <a:solidFill>
                  <a:srgbClr val="000000"/>
                </a:solidFill>
                <a:effectLst/>
                <a:latin typeface="Open Sans" panose="020B0606030504020204" pitchFamily="34" charset="0"/>
              </a:rPr>
              <a:t>. [online] England.nhs.uk. Available at: &lt;https://www.england.nhs.uk/ourwork/patient-participation/patient-centred/&gt; [Accessed 7 November 2021]. </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Legislation.gov.uk. 2021. </a:t>
            </a:r>
            <a:r>
              <a:rPr lang="en-US" sz="1600" b="0" i="1" dirty="0">
                <a:solidFill>
                  <a:srgbClr val="000000"/>
                </a:solidFill>
                <a:effectLst/>
                <a:latin typeface="Open Sans" panose="020B0606030504020204" pitchFamily="34" charset="0"/>
              </a:rPr>
              <a:t>Equality Act 2010</a:t>
            </a:r>
            <a:r>
              <a:rPr lang="en-US" sz="1600" b="0" i="0" dirty="0">
                <a:solidFill>
                  <a:srgbClr val="000000"/>
                </a:solidFill>
                <a:effectLst/>
                <a:latin typeface="Open Sans" panose="020B0606030504020204" pitchFamily="34" charset="0"/>
              </a:rPr>
              <a:t>. [online] Available at: &lt;https://www.legislation.gov.uk/ukpga/2010/15/section/10&gt; [Accessed 8 November 2021].</a:t>
            </a:r>
          </a:p>
          <a:p>
            <a:endParaRPr lang="en-US" sz="1600" b="0" i="0" dirty="0">
              <a:solidFill>
                <a:srgbClr val="000000"/>
              </a:solidFill>
              <a:effectLst/>
              <a:latin typeface="Open Sans" panose="020B0606030504020204" pitchFamily="34" charset="0"/>
            </a:endParaRPr>
          </a:p>
          <a:p>
            <a:r>
              <a:rPr lang="en-GB" sz="1600" b="0" i="0" dirty="0">
                <a:solidFill>
                  <a:srgbClr val="000000"/>
                </a:solidFill>
                <a:effectLst/>
                <a:latin typeface="Open Sans" panose="020B0606030504020204" pitchFamily="34" charset="0"/>
              </a:rPr>
              <a:t> </a:t>
            </a:r>
            <a:endParaRPr lang="en-US" sz="1600"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GB" dirty="0"/>
          </a:p>
        </p:txBody>
      </p:sp>
    </p:spTree>
    <p:extLst>
      <p:ext uri="{BB962C8B-B14F-4D97-AF65-F5344CB8AC3E}">
        <p14:creationId xmlns:p14="http://schemas.microsoft.com/office/powerpoint/2010/main" val="11617405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81C76-24ED-44CF-ACF9-BF6EDC83E255}"/>
              </a:ext>
            </a:extLst>
          </p:cNvPr>
          <p:cNvSpPr>
            <a:spLocks noGrp="1"/>
          </p:cNvSpPr>
          <p:nvPr>
            <p:ph type="title"/>
          </p:nvPr>
        </p:nvSpPr>
        <p:spPr>
          <a:xfrm>
            <a:off x="1598612" y="39157"/>
            <a:ext cx="8534400" cy="970493"/>
          </a:xfrm>
        </p:spPr>
        <p:txBody>
          <a:bodyPr/>
          <a:lstStyle/>
          <a:p>
            <a:r>
              <a:rPr lang="en-GB" dirty="0"/>
              <a:t>bibliography</a:t>
            </a:r>
          </a:p>
        </p:txBody>
      </p:sp>
      <p:sp>
        <p:nvSpPr>
          <p:cNvPr id="5" name="TextBox 4">
            <a:extLst>
              <a:ext uri="{FF2B5EF4-FFF2-40B4-BE49-F238E27FC236}">
                <a16:creationId xmlns:a16="http://schemas.microsoft.com/office/drawing/2014/main" id="{180C7ABF-3835-44C2-B189-3E0A54A9440D}"/>
              </a:ext>
            </a:extLst>
          </p:cNvPr>
          <p:cNvSpPr txBox="1"/>
          <p:nvPr/>
        </p:nvSpPr>
        <p:spPr>
          <a:xfrm>
            <a:off x="361950" y="1304925"/>
            <a:ext cx="11468100" cy="5663089"/>
          </a:xfrm>
          <a:prstGeom prst="rect">
            <a:avLst/>
          </a:prstGeom>
          <a:noFill/>
        </p:spPr>
        <p:txBody>
          <a:bodyPr wrap="square" rtlCol="0">
            <a:spAutoFit/>
          </a:bodyPr>
          <a:lstStyle/>
          <a:p>
            <a:r>
              <a:rPr lang="en-US" sz="1600" b="0" i="0" dirty="0">
                <a:solidFill>
                  <a:srgbClr val="000000"/>
                </a:solidFill>
                <a:effectLst/>
                <a:latin typeface="Open Sans" panose="020B0606030504020204" pitchFamily="34" charset="0"/>
              </a:rPr>
              <a:t>glance, S., 2021. </a:t>
            </a:r>
            <a:r>
              <a:rPr lang="en-US" sz="1600" b="0" i="1" dirty="0">
                <a:solidFill>
                  <a:srgbClr val="000000"/>
                </a:solidFill>
                <a:effectLst/>
                <a:latin typeface="Open Sans" panose="020B0606030504020204" pitchFamily="34" charset="0"/>
              </a:rPr>
              <a:t>Self-neglect at a glance</a:t>
            </a:r>
            <a:r>
              <a:rPr lang="en-US" sz="1600" b="0" i="0" dirty="0">
                <a:solidFill>
                  <a:srgbClr val="000000"/>
                </a:solidFill>
                <a:effectLst/>
                <a:latin typeface="Open Sans" panose="020B0606030504020204" pitchFamily="34" charset="0"/>
              </a:rPr>
              <a:t>. [online] Social Care Institute for Excellence (SCIE). Available at: &lt;https://www.scie.org.uk/self-neglect/at-a-glance&gt; [Accessed 12 November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Hammett, E., 2021. </a:t>
            </a:r>
            <a:r>
              <a:rPr lang="en-US" sz="1600" b="0" i="1" dirty="0">
                <a:solidFill>
                  <a:srgbClr val="000000"/>
                </a:solidFill>
                <a:effectLst/>
                <a:latin typeface="Open Sans" panose="020B0606030504020204" pitchFamily="34" charset="0"/>
              </a:rPr>
              <a:t>Elder abuse: spotting the signs and advice for </a:t>
            </a:r>
            <a:r>
              <a:rPr lang="en-US" sz="1600" b="0" i="1" dirty="0" err="1">
                <a:solidFill>
                  <a:srgbClr val="000000"/>
                </a:solidFill>
                <a:effectLst/>
                <a:latin typeface="Open Sans" panose="020B0606030504020204" pitchFamily="34" charset="0"/>
              </a:rPr>
              <a:t>carers</a:t>
            </a:r>
            <a:r>
              <a:rPr lang="en-US" sz="1600" b="0" i="0" dirty="0">
                <a:solidFill>
                  <a:srgbClr val="000000"/>
                </a:solidFill>
                <a:effectLst/>
                <a:latin typeface="Open Sans" panose="020B0606030504020204" pitchFamily="34" charset="0"/>
              </a:rPr>
              <a:t>. [online] First Aid for Life. Available at: &lt;https://firstaidforlife.org.uk/elder-abuse/&gt; [Accessed 12 November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elderabuse.org. 2021. </a:t>
            </a:r>
            <a:r>
              <a:rPr lang="en-US" sz="1600" b="0" i="1" dirty="0">
                <a:solidFill>
                  <a:srgbClr val="000000"/>
                </a:solidFill>
                <a:effectLst/>
                <a:latin typeface="Open Sans" panose="020B0606030504020204" pitchFamily="34" charset="0"/>
              </a:rPr>
              <a:t>Psychological Elder Abuse: What It Is and How to Stop It - elderabuse.org</a:t>
            </a:r>
            <a:r>
              <a:rPr lang="en-US" sz="1600" b="0" i="0" dirty="0">
                <a:solidFill>
                  <a:srgbClr val="000000"/>
                </a:solidFill>
                <a:effectLst/>
                <a:latin typeface="Open Sans" panose="020B0606030504020204" pitchFamily="34" charset="0"/>
              </a:rPr>
              <a:t>. [online] Available at: &lt;https://elderabuse.org/psychological-elder-abuse/&gt; [Accessed 12 November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GOV.UK. 2021. </a:t>
            </a:r>
            <a:r>
              <a:rPr lang="en-US" sz="1600" b="0" i="1" dirty="0">
                <a:solidFill>
                  <a:srgbClr val="000000"/>
                </a:solidFill>
                <a:effectLst/>
                <a:latin typeface="Open Sans" panose="020B0606030504020204" pitchFamily="34" charset="0"/>
              </a:rPr>
              <a:t>Report abuse of an older person</a:t>
            </a:r>
            <a:r>
              <a:rPr lang="en-US" sz="1600" b="0" i="0" dirty="0">
                <a:solidFill>
                  <a:srgbClr val="000000"/>
                </a:solidFill>
                <a:effectLst/>
                <a:latin typeface="Open Sans" panose="020B0606030504020204" pitchFamily="34" charset="0"/>
              </a:rPr>
              <a:t>. [online] Available at: &lt;https://www.gov.uk/report-abuse-of-older-person&gt; [Accessed 12 November 2021]. Team, T.,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a:t>
            </a:r>
            <a:r>
              <a:rPr lang="en-US" sz="1600" b="0" i="1" dirty="0">
                <a:solidFill>
                  <a:srgbClr val="000000"/>
                </a:solidFill>
                <a:effectLst/>
                <a:latin typeface="Open Sans" panose="020B0606030504020204" pitchFamily="34" charset="0"/>
              </a:rPr>
              <a:t>Sexual Abuse of the Elderly - Signs of Sexual Elder Abuse</a:t>
            </a:r>
            <a:r>
              <a:rPr lang="en-US" sz="1600" b="0" i="0" dirty="0">
                <a:solidFill>
                  <a:srgbClr val="000000"/>
                </a:solidFill>
                <a:effectLst/>
                <a:latin typeface="Open Sans" panose="020B0606030504020204" pitchFamily="34" charset="0"/>
              </a:rPr>
              <a:t>. [online] Nursing Home Abuse Center. Available at: &lt;https://www.nursinghomeabusecenter.com/elder-abuse/types/sexual-abuse/&gt; [Accessed 12 November 2021].</a:t>
            </a:r>
          </a:p>
          <a:p>
            <a:endParaRPr lang="en-US" sz="1600" dirty="0">
              <a:solidFill>
                <a:srgbClr val="000000"/>
              </a:solidFill>
              <a:latin typeface="Open Sans" panose="020B0606030504020204" pitchFamily="34" charset="0"/>
            </a:endParaRPr>
          </a:p>
          <a:p>
            <a:r>
              <a:rPr lang="en-US" sz="1600" b="0" i="0" dirty="0" err="1">
                <a:solidFill>
                  <a:srgbClr val="000000"/>
                </a:solidFill>
                <a:effectLst/>
                <a:latin typeface="Open Sans" panose="020B0606030504020204" pitchFamily="34" charset="0"/>
              </a:rPr>
              <a:t>uk</a:t>
            </a:r>
            <a:r>
              <a:rPr lang="en-US" sz="1600" b="0" i="0" dirty="0">
                <a:solidFill>
                  <a:srgbClr val="000000"/>
                </a:solidFill>
                <a:effectLst/>
                <a:latin typeface="Open Sans" panose="020B0606030504020204" pitchFamily="34" charset="0"/>
              </a:rPr>
              <a:t>, a., 2021. [online] Ageuk.org.uk. Available at: &lt;https://www.ageuk.org.uk/globalassets/age-uk/documents/factsheets/fs78_safeguarding_older_people_from_abuse_fcs.pdf&gt; [Accessed 7 November 2021].</a:t>
            </a:r>
            <a:endParaRPr lang="en-US" sz="1600" dirty="0">
              <a:solidFill>
                <a:srgbClr val="000000"/>
              </a:solidFill>
              <a:latin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endParaRPr lang="en-GB" dirty="0"/>
          </a:p>
        </p:txBody>
      </p:sp>
    </p:spTree>
    <p:extLst>
      <p:ext uri="{BB962C8B-B14F-4D97-AF65-F5344CB8AC3E}">
        <p14:creationId xmlns:p14="http://schemas.microsoft.com/office/powerpoint/2010/main" val="1039393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BE286-89BF-441F-B04B-52E6B651DF80}"/>
              </a:ext>
            </a:extLst>
          </p:cNvPr>
          <p:cNvSpPr>
            <a:spLocks noGrp="1"/>
          </p:cNvSpPr>
          <p:nvPr>
            <p:ph type="ctrTitle"/>
          </p:nvPr>
        </p:nvSpPr>
        <p:spPr>
          <a:xfrm>
            <a:off x="684212" y="142875"/>
            <a:ext cx="8001000" cy="847725"/>
          </a:xfrm>
        </p:spPr>
        <p:txBody>
          <a:bodyPr/>
          <a:lstStyle/>
          <a:p>
            <a:pPr algn="ctr"/>
            <a:r>
              <a:rPr lang="en-GB" dirty="0"/>
              <a:t>bibliography</a:t>
            </a:r>
          </a:p>
        </p:txBody>
      </p:sp>
      <p:sp>
        <p:nvSpPr>
          <p:cNvPr id="8" name="TextBox 7">
            <a:extLst>
              <a:ext uri="{FF2B5EF4-FFF2-40B4-BE49-F238E27FC236}">
                <a16:creationId xmlns:a16="http://schemas.microsoft.com/office/drawing/2014/main" id="{28B57614-F1E9-45BF-B788-D41F3B85D4D1}"/>
              </a:ext>
            </a:extLst>
          </p:cNvPr>
          <p:cNvSpPr txBox="1"/>
          <p:nvPr/>
        </p:nvSpPr>
        <p:spPr>
          <a:xfrm>
            <a:off x="372140" y="990600"/>
            <a:ext cx="11685181" cy="7325082"/>
          </a:xfrm>
          <a:prstGeom prst="rect">
            <a:avLst/>
          </a:prstGeom>
          <a:noFill/>
        </p:spPr>
        <p:txBody>
          <a:bodyPr wrap="square" rtlCol="0">
            <a:spAutoFit/>
          </a:bodyPr>
          <a:lstStyle/>
          <a:p>
            <a:r>
              <a:rPr lang="en-GB" b="0" i="0" dirty="0">
                <a:solidFill>
                  <a:srgbClr val="000000"/>
                </a:solidFill>
                <a:effectLst/>
                <a:latin typeface="Open Sans" panose="020B0606030504020204" pitchFamily="34" charset="0"/>
              </a:rPr>
              <a:t>(</a:t>
            </a:r>
            <a:r>
              <a:rPr lang="en-GB" sz="1600" b="0" i="0" dirty="0">
                <a:solidFill>
                  <a:srgbClr val="000000"/>
                </a:solidFill>
                <a:effectLst/>
                <a:latin typeface="Open Sans" panose="020B0606030504020204" pitchFamily="34" charset="0"/>
              </a:rPr>
              <a:t>Hourglass Services | Hourglass, 2021)</a:t>
            </a:r>
            <a:r>
              <a:rPr lang="en-US" sz="1600" b="0" i="0" dirty="0">
                <a:solidFill>
                  <a:srgbClr val="000000"/>
                </a:solidFill>
                <a:effectLst/>
                <a:latin typeface="Open Sans" panose="020B0606030504020204" pitchFamily="34" charset="0"/>
              </a:rPr>
              <a:t> Knowledgebank.wearehourglass.org.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a:t>
            </a:r>
            <a:r>
              <a:rPr lang="en-US" sz="1600" b="0" i="1" dirty="0">
                <a:solidFill>
                  <a:srgbClr val="000000"/>
                </a:solidFill>
                <a:effectLst/>
                <a:latin typeface="Open Sans" panose="020B0606030504020204" pitchFamily="34" charset="0"/>
              </a:rPr>
              <a:t>Case Studies Wales | Hourglass </a:t>
            </a:r>
            <a:r>
              <a:rPr lang="en-US" sz="1600" b="0" i="1" dirty="0" err="1">
                <a:solidFill>
                  <a:srgbClr val="000000"/>
                </a:solidFill>
                <a:effectLst/>
                <a:latin typeface="Open Sans" panose="020B0606030504020204" pitchFamily="34" charset="0"/>
              </a:rPr>
              <a:t>Knowledgebank</a:t>
            </a:r>
            <a:r>
              <a:rPr lang="en-US" sz="1600" b="0" i="0" dirty="0">
                <a:solidFill>
                  <a:srgbClr val="000000"/>
                </a:solidFill>
                <a:effectLst/>
                <a:latin typeface="Open Sans" panose="020B0606030504020204" pitchFamily="34" charset="0"/>
              </a:rPr>
              <a:t>. [online] Available at: &lt;https://knowledgebank.wearehourglass.org/section/case-studies-wales&gt; [Accessed 11 November 2021]. Knowledgebank.wearehourglass.org.</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Legislation.gov.uk. 2021. </a:t>
            </a:r>
            <a:r>
              <a:rPr lang="en-US" sz="1600" b="0" i="1" dirty="0">
                <a:solidFill>
                  <a:srgbClr val="000000"/>
                </a:solidFill>
                <a:effectLst/>
                <a:latin typeface="Open Sans" panose="020B0606030504020204" pitchFamily="34" charset="0"/>
              </a:rPr>
              <a:t>Equality Act 2010</a:t>
            </a:r>
            <a:r>
              <a:rPr lang="en-US" sz="1600" b="0" i="0" dirty="0">
                <a:solidFill>
                  <a:srgbClr val="000000"/>
                </a:solidFill>
                <a:effectLst/>
                <a:latin typeface="Open Sans" panose="020B0606030504020204" pitchFamily="34" charset="0"/>
              </a:rPr>
              <a:t>. [online] Available at: &lt;https://www.legislation.gov.uk/ukpga/2010/15/section/9&gt; [Accessed 8 November 2021]. glance, S., 2021. </a:t>
            </a:r>
            <a:endParaRPr lang="en-US" sz="1600" i="1" dirty="0">
              <a:solidFill>
                <a:srgbClr val="000000"/>
              </a:solidFill>
              <a:latin typeface="Open Sans" panose="020B0606030504020204" pitchFamily="34" charset="0"/>
            </a:endParaRPr>
          </a:p>
          <a:p>
            <a:endParaRPr lang="en-US" sz="1600" b="0" i="1" dirty="0">
              <a:solidFill>
                <a:srgbClr val="000000"/>
              </a:solidFill>
              <a:effectLst/>
              <a:latin typeface="Open Sans" panose="020B0606030504020204" pitchFamily="34" charset="0"/>
            </a:endParaRPr>
          </a:p>
          <a:p>
            <a:r>
              <a:rPr lang="en-US" sz="1600" b="0" i="0" dirty="0">
                <a:solidFill>
                  <a:srgbClr val="000000"/>
                </a:solidFill>
                <a:effectLst/>
                <a:latin typeface="Open Sans" panose="020B0606030504020204" pitchFamily="34" charset="0"/>
              </a:rPr>
              <a:t>Legislation.gov.uk. 2021. </a:t>
            </a:r>
            <a:r>
              <a:rPr lang="en-US" sz="1600" b="0" i="1" dirty="0">
                <a:solidFill>
                  <a:srgbClr val="000000"/>
                </a:solidFill>
                <a:effectLst/>
                <a:latin typeface="Open Sans" panose="020B0606030504020204" pitchFamily="34" charset="0"/>
              </a:rPr>
              <a:t>Human Rights Act 1998</a:t>
            </a:r>
            <a:r>
              <a:rPr lang="en-US" sz="1600" b="0" i="0" dirty="0">
                <a:solidFill>
                  <a:srgbClr val="000000"/>
                </a:solidFill>
                <a:effectLst/>
                <a:latin typeface="Open Sans" panose="020B0606030504020204" pitchFamily="34" charset="0"/>
              </a:rPr>
              <a:t>. [online] Available at: &lt;https://www.legislation.gov.uk/ukpga/1998/42/schedule/1&gt; [Accessed 11 November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 Cqc.org.uk. 2021. </a:t>
            </a:r>
            <a:r>
              <a:rPr lang="en-US" sz="1600" b="0" i="1" dirty="0">
                <a:solidFill>
                  <a:srgbClr val="000000"/>
                </a:solidFill>
                <a:effectLst/>
                <a:latin typeface="Open Sans" panose="020B0606030504020204" pitchFamily="34" charset="0"/>
              </a:rPr>
              <a:t>Using surveillance in your care service | Care Quality Commission</a:t>
            </a:r>
            <a:r>
              <a:rPr lang="en-US" sz="1600" b="0" i="0" dirty="0">
                <a:solidFill>
                  <a:srgbClr val="000000"/>
                </a:solidFill>
                <a:effectLst/>
                <a:latin typeface="Open Sans" panose="020B0606030504020204" pitchFamily="34" charset="0"/>
              </a:rPr>
              <a:t>. [online] Available at: &lt;https://www.cqc.org.uk/guidance-providers/all-services/using-surveillance-your-care-service&gt; [Accessed 7 November 2021].</a:t>
            </a:r>
          </a:p>
          <a:p>
            <a:endParaRPr lang="en-US" sz="1600" dirty="0">
              <a:solidFill>
                <a:srgbClr val="000000"/>
              </a:solidFill>
              <a:latin typeface="Open Sans" panose="020B0606030504020204" pitchFamily="34" charset="0"/>
            </a:endParaRPr>
          </a:p>
          <a:p>
            <a:r>
              <a:rPr lang="en-US" sz="1600" b="0" i="0" dirty="0">
                <a:solidFill>
                  <a:srgbClr val="000000"/>
                </a:solidFill>
                <a:effectLst/>
                <a:latin typeface="Open Sans" panose="020B0606030504020204" pitchFamily="34" charset="0"/>
              </a:rPr>
              <a:t>Legislation.gov.uk. 2021. </a:t>
            </a:r>
            <a:r>
              <a:rPr lang="en-US" sz="1600" b="0" i="1" dirty="0">
                <a:solidFill>
                  <a:srgbClr val="000000"/>
                </a:solidFill>
                <a:effectLst/>
                <a:latin typeface="Open Sans" panose="020B0606030504020204" pitchFamily="34" charset="0"/>
              </a:rPr>
              <a:t>Equality Act 2010</a:t>
            </a:r>
            <a:r>
              <a:rPr lang="en-US" sz="1600" b="0" i="0" dirty="0">
                <a:solidFill>
                  <a:srgbClr val="000000"/>
                </a:solidFill>
                <a:effectLst/>
                <a:latin typeface="Open Sans" panose="020B0606030504020204" pitchFamily="34" charset="0"/>
              </a:rPr>
              <a:t>. [online] Available at: &lt;https://www.legislation.gov.uk/ukpga/2010/15/section/10&gt; [Accessed 8 November 2021].</a:t>
            </a:r>
          </a:p>
          <a:p>
            <a:r>
              <a:rPr lang="en-US" dirty="0">
                <a:solidFill>
                  <a:srgbClr val="000000"/>
                </a:solidFill>
                <a:latin typeface="Open Sans" panose="020B0606030504020204" pitchFamily="34" charset="0"/>
              </a:rPr>
              <a:t>  </a:t>
            </a:r>
          </a:p>
          <a:p>
            <a:r>
              <a:rPr lang="en-US" sz="1600" dirty="0">
                <a:solidFill>
                  <a:srgbClr val="000000"/>
                </a:solidFill>
                <a:latin typeface="Open Sans" panose="020B0606030504020204" pitchFamily="34" charset="0"/>
              </a:rPr>
              <a:t>https://www.pintas.com/wp-content/uploads/2020/08/personal-injury-nursing-home-abuse-lawyer-illinois-riverside-physical-abuse-scaled.jpg</a:t>
            </a: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6030504020204" pitchFamily="34" charset="0"/>
            </a:endParaRPr>
          </a:p>
          <a:p>
            <a:r>
              <a:rPr lang="en-US" b="0" i="0" dirty="0">
                <a:solidFill>
                  <a:srgbClr val="000000"/>
                </a:solidFill>
                <a:effectLst/>
                <a:latin typeface="Open Sans" panose="020B0606030504020204" pitchFamily="34" charset="0"/>
              </a:rPr>
              <a:t> </a:t>
            </a:r>
            <a:endParaRPr lang="en-US" dirty="0">
              <a:solidFill>
                <a:srgbClr val="000000"/>
              </a:solidFill>
              <a:latin typeface="Open Sans" panose="020B0606030504020204" pitchFamily="34" charset="0"/>
            </a:endParaRPr>
          </a:p>
          <a:p>
            <a:r>
              <a:rPr lang="en-US" b="0" i="0" dirty="0">
                <a:solidFill>
                  <a:srgbClr val="000000"/>
                </a:solidFill>
                <a:effectLst/>
                <a:latin typeface="Open Sans" panose="020B0606030504020204" pitchFamily="34" charset="0"/>
              </a:rPr>
              <a:t> </a:t>
            </a:r>
            <a:endParaRPr lang="en-US" dirty="0">
              <a:solidFill>
                <a:srgbClr val="000000"/>
              </a:solidFill>
              <a:latin typeface="Open Sans" panose="020B0606030504020204" pitchFamily="34" charset="0"/>
            </a:endParaRPr>
          </a:p>
          <a:p>
            <a:endParaRPr lang="en-GB" b="0" i="0" dirty="0">
              <a:solidFill>
                <a:srgbClr val="000000"/>
              </a:solidFill>
              <a:effectLst/>
              <a:latin typeface="Open Sans" panose="020B0606030504020204" pitchFamily="34" charset="0"/>
            </a:endParaRPr>
          </a:p>
          <a:p>
            <a:endParaRPr lang="en-GB" dirty="0">
              <a:solidFill>
                <a:srgbClr val="000000"/>
              </a:solidFill>
              <a:latin typeface="Open Sans" panose="020B0606030504020204" pitchFamily="34" charset="0"/>
            </a:endParaRPr>
          </a:p>
          <a:p>
            <a:endParaRPr lang="en-GB" dirty="0"/>
          </a:p>
        </p:txBody>
      </p:sp>
    </p:spTree>
    <p:extLst>
      <p:ext uri="{BB962C8B-B14F-4D97-AF65-F5344CB8AC3E}">
        <p14:creationId xmlns:p14="http://schemas.microsoft.com/office/powerpoint/2010/main" val="365018049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8177</TotalTime>
  <Words>2840</Words>
  <Application>Microsoft Office PowerPoint</Application>
  <PresentationFormat>Widescreen</PresentationFormat>
  <Paragraphs>334</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Century Gothic</vt:lpstr>
      <vt:lpstr>Open Sans</vt:lpstr>
      <vt:lpstr>Wingdings 3</vt:lpstr>
      <vt:lpstr>Slice</vt:lpstr>
      <vt:lpstr>PowerPoint Presentation</vt:lpstr>
      <vt:lpstr>Abuse in care homes</vt:lpstr>
      <vt:lpstr>Types of abuse</vt:lpstr>
      <vt:lpstr>WHAT IS elderly ABUSE?</vt:lpstr>
      <vt:lpstr>    Signs of physical abuse </vt:lpstr>
      <vt:lpstr>Physical abuse in care homes - SIGNS</vt:lpstr>
      <vt:lpstr>Physical abuse in care homes - SIGNS</vt:lpstr>
      <vt:lpstr>Physical abuse in care homes –  SIGNS</vt:lpstr>
      <vt:lpstr>Types of phycological abuse in a care home</vt:lpstr>
      <vt:lpstr>Types of psychological abuse in a care home</vt:lpstr>
      <vt:lpstr>       Signs of phycological abuse in care homes</vt:lpstr>
      <vt:lpstr>Who do you report signs of abuse too?</vt:lpstr>
      <vt:lpstr>Where do you report signs of abuse?</vt:lpstr>
      <vt:lpstr>Safeguarding residents with in a care home </vt:lpstr>
      <vt:lpstr>     artificial intelligence in the care home – positives </vt:lpstr>
      <vt:lpstr>Artificial intelligence in care homes - negatives</vt:lpstr>
      <vt:lpstr>Case study</vt:lpstr>
      <vt:lpstr>         Theories of aging in a care home</vt:lpstr>
      <vt:lpstr> Theories of aging in a care home</vt:lpstr>
      <vt:lpstr>        Legislation and laws for the       elderly in care homes</vt:lpstr>
      <vt:lpstr>Recommendations </vt:lpstr>
      <vt:lpstr>Recommendations</vt:lpstr>
      <vt:lpstr>bibliography</vt:lpstr>
      <vt:lpstr>bibliography</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Elderly abuse  tina higgins 1908027 joanne davies </dc:title>
  <dc:creator>tina knight</dc:creator>
  <cp:lastModifiedBy>tina knight</cp:lastModifiedBy>
  <cp:revision>42</cp:revision>
  <dcterms:created xsi:type="dcterms:W3CDTF">2021-11-06T09:59:57Z</dcterms:created>
  <dcterms:modified xsi:type="dcterms:W3CDTF">2021-11-12T15:00:46Z</dcterms:modified>
</cp:coreProperties>
</file>