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51"/>
  </p:notesMasterIdLst>
  <p:sldIdLst>
    <p:sldId id="256" r:id="rId4"/>
    <p:sldId id="257" r:id="rId5"/>
    <p:sldId id="320" r:id="rId6"/>
    <p:sldId id="273" r:id="rId7"/>
    <p:sldId id="284" r:id="rId8"/>
    <p:sldId id="286" r:id="rId9"/>
    <p:sldId id="287" r:id="rId10"/>
    <p:sldId id="288" r:id="rId11"/>
    <p:sldId id="289" r:id="rId12"/>
    <p:sldId id="283" r:id="rId13"/>
    <p:sldId id="291" r:id="rId14"/>
    <p:sldId id="292" r:id="rId15"/>
    <p:sldId id="293" r:id="rId16"/>
    <p:sldId id="294" r:id="rId17"/>
    <p:sldId id="295" r:id="rId18"/>
    <p:sldId id="296" r:id="rId19"/>
    <p:sldId id="297" r:id="rId20"/>
    <p:sldId id="303" r:id="rId21"/>
    <p:sldId id="298" r:id="rId22"/>
    <p:sldId id="302" r:id="rId23"/>
    <p:sldId id="299" r:id="rId24"/>
    <p:sldId id="300" r:id="rId25"/>
    <p:sldId id="301" r:id="rId26"/>
    <p:sldId id="304" r:id="rId27"/>
    <p:sldId id="305" r:id="rId28"/>
    <p:sldId id="272" r:id="rId29"/>
    <p:sldId id="306" r:id="rId30"/>
    <p:sldId id="308" r:id="rId31"/>
    <p:sldId id="280" r:id="rId32"/>
    <p:sldId id="281" r:id="rId33"/>
    <p:sldId id="277" r:id="rId34"/>
    <p:sldId id="278" r:id="rId35"/>
    <p:sldId id="279" r:id="rId36"/>
    <p:sldId id="309" r:id="rId37"/>
    <p:sldId id="307" r:id="rId38"/>
    <p:sldId id="311" r:id="rId39"/>
    <p:sldId id="312" r:id="rId40"/>
    <p:sldId id="313" r:id="rId41"/>
    <p:sldId id="310" r:id="rId42"/>
    <p:sldId id="285" r:id="rId43"/>
    <p:sldId id="314" r:id="rId44"/>
    <p:sldId id="315" r:id="rId45"/>
    <p:sldId id="316" r:id="rId46"/>
    <p:sldId id="317" r:id="rId47"/>
    <p:sldId id="318" r:id="rId48"/>
    <p:sldId id="319" r:id="rId49"/>
    <p:sldId id="258"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64156" autoAdjust="0"/>
  </p:normalViewPr>
  <p:slideViewPr>
    <p:cSldViewPr snapToGrid="0">
      <p:cViewPr>
        <p:scale>
          <a:sx n="75" d="100"/>
          <a:sy n="75" d="100"/>
        </p:scale>
        <p:origin x="834"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viewProps" Target="viewProp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8" Type="http://schemas.openxmlformats.org/officeDocument/2006/relationships/slide" Target="slides/slide5.xml"/><Relationship Id="rId51"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53D87E-BC73-4A31-8B40-3D3E8A860B3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2BBED34-08FA-4995-974F-AEEDC9D55F5F}">
      <dgm:prSet/>
      <dgm:spPr/>
      <dgm:t>
        <a:bodyPr/>
        <a:lstStyle/>
        <a:p>
          <a:pPr>
            <a:lnSpc>
              <a:spcPct val="100000"/>
            </a:lnSpc>
          </a:pPr>
          <a:r>
            <a:rPr lang="en-GB"/>
            <a:t>The concept of health and its models</a:t>
          </a:r>
          <a:endParaRPr lang="en-US"/>
        </a:p>
      </dgm:t>
    </dgm:pt>
    <dgm:pt modelId="{1D1E42D4-AF7D-4835-9E8A-A6ADB4DFC848}" type="parTrans" cxnId="{A622AA8A-D53A-4938-9498-17CC6CB94B27}">
      <dgm:prSet/>
      <dgm:spPr/>
      <dgm:t>
        <a:bodyPr/>
        <a:lstStyle/>
        <a:p>
          <a:endParaRPr lang="en-US"/>
        </a:p>
      </dgm:t>
    </dgm:pt>
    <dgm:pt modelId="{B5A681F3-86F4-4CC9-93CF-CC0017059B7D}" type="sibTrans" cxnId="{A622AA8A-D53A-4938-9498-17CC6CB94B27}">
      <dgm:prSet/>
      <dgm:spPr/>
      <dgm:t>
        <a:bodyPr/>
        <a:lstStyle/>
        <a:p>
          <a:endParaRPr lang="en-US"/>
        </a:p>
      </dgm:t>
    </dgm:pt>
    <dgm:pt modelId="{F1D83FEC-A18E-45B4-BB1D-A07BA5A75E1F}">
      <dgm:prSet/>
      <dgm:spPr/>
      <dgm:t>
        <a:bodyPr/>
        <a:lstStyle/>
        <a:p>
          <a:pPr>
            <a:lnSpc>
              <a:spcPct val="100000"/>
            </a:lnSpc>
          </a:pPr>
          <a:r>
            <a:rPr lang="en-GB"/>
            <a:t>Critique of health models </a:t>
          </a:r>
          <a:endParaRPr lang="en-US"/>
        </a:p>
      </dgm:t>
    </dgm:pt>
    <dgm:pt modelId="{B7CE9026-89E9-4C2E-BA86-142F4084259A}" type="parTrans" cxnId="{BF284203-866B-456A-838B-7CD293A6C778}">
      <dgm:prSet/>
      <dgm:spPr/>
      <dgm:t>
        <a:bodyPr/>
        <a:lstStyle/>
        <a:p>
          <a:endParaRPr lang="en-US"/>
        </a:p>
      </dgm:t>
    </dgm:pt>
    <dgm:pt modelId="{FAD6239A-9AAE-4542-9D97-67F2A8D27EBA}" type="sibTrans" cxnId="{BF284203-866B-456A-838B-7CD293A6C778}">
      <dgm:prSet/>
      <dgm:spPr/>
      <dgm:t>
        <a:bodyPr/>
        <a:lstStyle/>
        <a:p>
          <a:endParaRPr lang="en-US"/>
        </a:p>
      </dgm:t>
    </dgm:pt>
    <dgm:pt modelId="{54622466-998E-484E-8E48-59B8A039530F}">
      <dgm:prSet/>
      <dgm:spPr/>
      <dgm:t>
        <a:bodyPr/>
        <a:lstStyle/>
        <a:p>
          <a:pPr>
            <a:lnSpc>
              <a:spcPct val="100000"/>
            </a:lnSpc>
          </a:pPr>
          <a:r>
            <a:rPr lang="en-GB"/>
            <a:t>The concept of wellbeing</a:t>
          </a:r>
          <a:endParaRPr lang="en-US"/>
        </a:p>
      </dgm:t>
    </dgm:pt>
    <dgm:pt modelId="{C38DDFAD-D1FD-451D-8E7E-B9B723DE70D7}" type="parTrans" cxnId="{51AE1F71-7C33-46B9-9E3D-12AD9031936F}">
      <dgm:prSet/>
      <dgm:spPr/>
      <dgm:t>
        <a:bodyPr/>
        <a:lstStyle/>
        <a:p>
          <a:endParaRPr lang="en-US"/>
        </a:p>
      </dgm:t>
    </dgm:pt>
    <dgm:pt modelId="{EDFE1B33-96F7-48BC-B2C6-7C74650111C4}" type="sibTrans" cxnId="{51AE1F71-7C33-46B9-9E3D-12AD9031936F}">
      <dgm:prSet/>
      <dgm:spPr/>
      <dgm:t>
        <a:bodyPr/>
        <a:lstStyle/>
        <a:p>
          <a:endParaRPr lang="en-US"/>
        </a:p>
      </dgm:t>
    </dgm:pt>
    <dgm:pt modelId="{2C650E17-51E9-4397-92E4-63778E1301A1}">
      <dgm:prSet/>
      <dgm:spPr/>
      <dgm:t>
        <a:bodyPr/>
        <a:lstStyle/>
        <a:p>
          <a:pPr>
            <a:lnSpc>
              <a:spcPct val="100000"/>
            </a:lnSpc>
          </a:pPr>
          <a:r>
            <a:rPr lang="en-GB"/>
            <a:t>The importance of wellbeing  </a:t>
          </a:r>
          <a:endParaRPr lang="en-US"/>
        </a:p>
      </dgm:t>
    </dgm:pt>
    <dgm:pt modelId="{678B4E66-0566-4FCE-9366-C28D58F3BDF1}" type="parTrans" cxnId="{C8FAE307-D4EF-4B95-ACFD-F0692CCD4E70}">
      <dgm:prSet/>
      <dgm:spPr/>
      <dgm:t>
        <a:bodyPr/>
        <a:lstStyle/>
        <a:p>
          <a:endParaRPr lang="en-US"/>
        </a:p>
      </dgm:t>
    </dgm:pt>
    <dgm:pt modelId="{454A66EF-F5DA-4471-87AE-7EA439A0FB61}" type="sibTrans" cxnId="{C8FAE307-D4EF-4B95-ACFD-F0692CCD4E70}">
      <dgm:prSet/>
      <dgm:spPr/>
      <dgm:t>
        <a:bodyPr/>
        <a:lstStyle/>
        <a:p>
          <a:endParaRPr lang="en-US"/>
        </a:p>
      </dgm:t>
    </dgm:pt>
    <dgm:pt modelId="{0CF2F58C-C263-47FE-8588-863AA96541B1}">
      <dgm:prSet/>
      <dgm:spPr/>
      <dgm:t>
        <a:bodyPr/>
        <a:lstStyle/>
        <a:p>
          <a:pPr>
            <a:lnSpc>
              <a:spcPct val="100000"/>
            </a:lnSpc>
          </a:pPr>
          <a:r>
            <a:rPr lang="en-GB"/>
            <a:t>Measurements of wellbeing </a:t>
          </a:r>
          <a:endParaRPr lang="en-US"/>
        </a:p>
      </dgm:t>
    </dgm:pt>
    <dgm:pt modelId="{B20C236E-0727-4A68-870C-B5FE7CC8C557}" type="parTrans" cxnId="{177B81E5-605B-4C35-933D-7E0A1A4BE510}">
      <dgm:prSet/>
      <dgm:spPr/>
      <dgm:t>
        <a:bodyPr/>
        <a:lstStyle/>
        <a:p>
          <a:endParaRPr lang="en-US"/>
        </a:p>
      </dgm:t>
    </dgm:pt>
    <dgm:pt modelId="{3A8F248E-08C9-4731-A088-4D24D5B35BFA}" type="sibTrans" cxnId="{177B81E5-605B-4C35-933D-7E0A1A4BE510}">
      <dgm:prSet/>
      <dgm:spPr/>
      <dgm:t>
        <a:bodyPr/>
        <a:lstStyle/>
        <a:p>
          <a:endParaRPr lang="en-US"/>
        </a:p>
      </dgm:t>
    </dgm:pt>
    <dgm:pt modelId="{B470B6B4-593F-4BF3-A4F8-AAD9297FF24A}">
      <dgm:prSet/>
      <dgm:spPr/>
      <dgm:t>
        <a:bodyPr/>
        <a:lstStyle/>
        <a:p>
          <a:pPr>
            <a:lnSpc>
              <a:spcPct val="100000"/>
            </a:lnSpc>
          </a:pPr>
          <a:r>
            <a:rPr lang="en-GB"/>
            <a:t>The concept of sustainable development</a:t>
          </a:r>
          <a:endParaRPr lang="en-US"/>
        </a:p>
      </dgm:t>
    </dgm:pt>
    <dgm:pt modelId="{FAF01170-0919-4898-B0D8-E1E99BD05A8A}" type="parTrans" cxnId="{19C6136F-8F21-46D8-BEDA-8B5FABF9EC78}">
      <dgm:prSet/>
      <dgm:spPr/>
      <dgm:t>
        <a:bodyPr/>
        <a:lstStyle/>
        <a:p>
          <a:endParaRPr lang="en-US"/>
        </a:p>
      </dgm:t>
    </dgm:pt>
    <dgm:pt modelId="{DD4483DB-54C1-4EF7-9294-BD6F3B51BDB5}" type="sibTrans" cxnId="{19C6136F-8F21-46D8-BEDA-8B5FABF9EC78}">
      <dgm:prSet/>
      <dgm:spPr/>
      <dgm:t>
        <a:bodyPr/>
        <a:lstStyle/>
        <a:p>
          <a:endParaRPr lang="en-US"/>
        </a:p>
      </dgm:t>
    </dgm:pt>
    <dgm:pt modelId="{8833C9CB-238F-4793-ADC4-48ACD1B3F6A1}">
      <dgm:prSet/>
      <dgm:spPr/>
      <dgm:t>
        <a:bodyPr/>
        <a:lstStyle/>
        <a:p>
          <a:pPr>
            <a:lnSpc>
              <a:spcPct val="100000"/>
            </a:lnSpc>
          </a:pPr>
          <a:r>
            <a:rPr lang="en-GB"/>
            <a:t>The importance of sustainable development  </a:t>
          </a:r>
          <a:endParaRPr lang="en-US"/>
        </a:p>
      </dgm:t>
    </dgm:pt>
    <dgm:pt modelId="{3483491A-8913-4E4F-BF89-227D2733637B}" type="parTrans" cxnId="{E5250E32-79F2-41D8-8E60-58004F1DFE7D}">
      <dgm:prSet/>
      <dgm:spPr/>
      <dgm:t>
        <a:bodyPr/>
        <a:lstStyle/>
        <a:p>
          <a:endParaRPr lang="en-US"/>
        </a:p>
      </dgm:t>
    </dgm:pt>
    <dgm:pt modelId="{E32A2609-FEDB-49DB-97E5-C42886D00EF6}" type="sibTrans" cxnId="{E5250E32-79F2-41D8-8E60-58004F1DFE7D}">
      <dgm:prSet/>
      <dgm:spPr/>
      <dgm:t>
        <a:bodyPr/>
        <a:lstStyle/>
        <a:p>
          <a:endParaRPr lang="en-US"/>
        </a:p>
      </dgm:t>
    </dgm:pt>
    <dgm:pt modelId="{0BBB3D2B-5305-4EBE-8ADC-A2767998C8A2}" type="pres">
      <dgm:prSet presAssocID="{3053D87E-BC73-4A31-8B40-3D3E8A860B3E}" presName="root" presStyleCnt="0">
        <dgm:presLayoutVars>
          <dgm:dir/>
          <dgm:resizeHandles val="exact"/>
        </dgm:presLayoutVars>
      </dgm:prSet>
      <dgm:spPr/>
    </dgm:pt>
    <dgm:pt modelId="{C6080F85-0364-4E1E-9F50-A65634B36160}" type="pres">
      <dgm:prSet presAssocID="{A2BBED34-08FA-4995-974F-AEEDC9D55F5F}" presName="compNode" presStyleCnt="0"/>
      <dgm:spPr/>
    </dgm:pt>
    <dgm:pt modelId="{41BE2832-1185-4A66-804C-451273F1EC56}" type="pres">
      <dgm:prSet presAssocID="{A2BBED34-08FA-4995-974F-AEEDC9D55F5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356D40B1-AB0D-4785-8D63-EE0D23CC224A}" type="pres">
      <dgm:prSet presAssocID="{A2BBED34-08FA-4995-974F-AEEDC9D55F5F}" presName="spaceRect" presStyleCnt="0"/>
      <dgm:spPr/>
    </dgm:pt>
    <dgm:pt modelId="{5CAE655D-DCBA-4E9B-86C1-1218090D28AA}" type="pres">
      <dgm:prSet presAssocID="{A2BBED34-08FA-4995-974F-AEEDC9D55F5F}" presName="textRect" presStyleLbl="revTx" presStyleIdx="0" presStyleCnt="7">
        <dgm:presLayoutVars>
          <dgm:chMax val="1"/>
          <dgm:chPref val="1"/>
        </dgm:presLayoutVars>
      </dgm:prSet>
      <dgm:spPr/>
    </dgm:pt>
    <dgm:pt modelId="{5118DDE1-8F7D-42BA-80E3-30A7EA440E82}" type="pres">
      <dgm:prSet presAssocID="{B5A681F3-86F4-4CC9-93CF-CC0017059B7D}" presName="sibTrans" presStyleCnt="0"/>
      <dgm:spPr/>
    </dgm:pt>
    <dgm:pt modelId="{BE4E5DC1-B107-4C12-AA61-DD5166377EC6}" type="pres">
      <dgm:prSet presAssocID="{F1D83FEC-A18E-45B4-BB1D-A07BA5A75E1F}" presName="compNode" presStyleCnt="0"/>
      <dgm:spPr/>
    </dgm:pt>
    <dgm:pt modelId="{BE347B17-0633-4E5C-846A-BBE38738BBD5}" type="pres">
      <dgm:prSet presAssocID="{F1D83FEC-A18E-45B4-BB1D-A07BA5A75E1F}"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al"/>
        </a:ext>
      </dgm:extLst>
    </dgm:pt>
    <dgm:pt modelId="{8EE1B1CC-8799-437D-B293-240EB363C56F}" type="pres">
      <dgm:prSet presAssocID="{F1D83FEC-A18E-45B4-BB1D-A07BA5A75E1F}" presName="spaceRect" presStyleCnt="0"/>
      <dgm:spPr/>
    </dgm:pt>
    <dgm:pt modelId="{57BC885E-966B-4C76-B3B8-EB60F3FA6FD4}" type="pres">
      <dgm:prSet presAssocID="{F1D83FEC-A18E-45B4-BB1D-A07BA5A75E1F}" presName="textRect" presStyleLbl="revTx" presStyleIdx="1" presStyleCnt="7">
        <dgm:presLayoutVars>
          <dgm:chMax val="1"/>
          <dgm:chPref val="1"/>
        </dgm:presLayoutVars>
      </dgm:prSet>
      <dgm:spPr/>
    </dgm:pt>
    <dgm:pt modelId="{060314AD-9355-497C-BC09-2D835EC62028}" type="pres">
      <dgm:prSet presAssocID="{FAD6239A-9AAE-4542-9D97-67F2A8D27EBA}" presName="sibTrans" presStyleCnt="0"/>
      <dgm:spPr/>
    </dgm:pt>
    <dgm:pt modelId="{0EA331C4-599C-4A37-A60F-979BEEBD59CA}" type="pres">
      <dgm:prSet presAssocID="{54622466-998E-484E-8E48-59B8A039530F}" presName="compNode" presStyleCnt="0"/>
      <dgm:spPr/>
    </dgm:pt>
    <dgm:pt modelId="{FD91D7B3-0324-428C-B73D-82C14C19AA03}" type="pres">
      <dgm:prSet presAssocID="{54622466-998E-484E-8E48-59B8A039530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3ADB655F-8A44-4D55-9BF5-B385B5535EF7}" type="pres">
      <dgm:prSet presAssocID="{54622466-998E-484E-8E48-59B8A039530F}" presName="spaceRect" presStyleCnt="0"/>
      <dgm:spPr/>
    </dgm:pt>
    <dgm:pt modelId="{F2139767-DA2F-4CB6-B207-0F04571B8AE2}" type="pres">
      <dgm:prSet presAssocID="{54622466-998E-484E-8E48-59B8A039530F}" presName="textRect" presStyleLbl="revTx" presStyleIdx="2" presStyleCnt="7">
        <dgm:presLayoutVars>
          <dgm:chMax val="1"/>
          <dgm:chPref val="1"/>
        </dgm:presLayoutVars>
      </dgm:prSet>
      <dgm:spPr/>
    </dgm:pt>
    <dgm:pt modelId="{6FDE1C8B-EA12-44B3-9098-56E131C19E2B}" type="pres">
      <dgm:prSet presAssocID="{EDFE1B33-96F7-48BC-B2C6-7C74650111C4}" presName="sibTrans" presStyleCnt="0"/>
      <dgm:spPr/>
    </dgm:pt>
    <dgm:pt modelId="{D538E264-CD0B-4EDB-9805-B4A20C83F696}" type="pres">
      <dgm:prSet presAssocID="{2C650E17-51E9-4397-92E4-63778E1301A1}" presName="compNode" presStyleCnt="0"/>
      <dgm:spPr/>
    </dgm:pt>
    <dgm:pt modelId="{85037898-6C72-4630-B1BC-9C5A57F48E7F}" type="pres">
      <dgm:prSet presAssocID="{2C650E17-51E9-4397-92E4-63778E1301A1}"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353B5487-D7FE-455C-8553-5B72357C668E}" type="pres">
      <dgm:prSet presAssocID="{2C650E17-51E9-4397-92E4-63778E1301A1}" presName="spaceRect" presStyleCnt="0"/>
      <dgm:spPr/>
    </dgm:pt>
    <dgm:pt modelId="{3039DE3E-2C48-4D01-909E-25874E937C74}" type="pres">
      <dgm:prSet presAssocID="{2C650E17-51E9-4397-92E4-63778E1301A1}" presName="textRect" presStyleLbl="revTx" presStyleIdx="3" presStyleCnt="7">
        <dgm:presLayoutVars>
          <dgm:chMax val="1"/>
          <dgm:chPref val="1"/>
        </dgm:presLayoutVars>
      </dgm:prSet>
      <dgm:spPr/>
    </dgm:pt>
    <dgm:pt modelId="{3EF80420-81DE-46AF-938A-FFE7FF78F11F}" type="pres">
      <dgm:prSet presAssocID="{454A66EF-F5DA-4471-87AE-7EA439A0FB61}" presName="sibTrans" presStyleCnt="0"/>
      <dgm:spPr/>
    </dgm:pt>
    <dgm:pt modelId="{23FF293E-DF5C-468B-9E98-B8740197045C}" type="pres">
      <dgm:prSet presAssocID="{0CF2F58C-C263-47FE-8588-863AA96541B1}" presName="compNode" presStyleCnt="0"/>
      <dgm:spPr/>
    </dgm:pt>
    <dgm:pt modelId="{654AD36C-F0D7-4ECF-8602-B0B708B64E9F}" type="pres">
      <dgm:prSet presAssocID="{0CF2F58C-C263-47FE-8588-863AA96541B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cales of Justice"/>
        </a:ext>
      </dgm:extLst>
    </dgm:pt>
    <dgm:pt modelId="{B80DC3D3-E9E5-45FC-BAB0-F1E033474B92}" type="pres">
      <dgm:prSet presAssocID="{0CF2F58C-C263-47FE-8588-863AA96541B1}" presName="spaceRect" presStyleCnt="0"/>
      <dgm:spPr/>
    </dgm:pt>
    <dgm:pt modelId="{EC4CCC46-FEDB-4905-A0AD-732D11EFA952}" type="pres">
      <dgm:prSet presAssocID="{0CF2F58C-C263-47FE-8588-863AA96541B1}" presName="textRect" presStyleLbl="revTx" presStyleIdx="4" presStyleCnt="7">
        <dgm:presLayoutVars>
          <dgm:chMax val="1"/>
          <dgm:chPref val="1"/>
        </dgm:presLayoutVars>
      </dgm:prSet>
      <dgm:spPr/>
    </dgm:pt>
    <dgm:pt modelId="{713C6F9D-4E29-48AF-8408-A0BD15F63437}" type="pres">
      <dgm:prSet presAssocID="{3A8F248E-08C9-4731-A088-4D24D5B35BFA}" presName="sibTrans" presStyleCnt="0"/>
      <dgm:spPr/>
    </dgm:pt>
    <dgm:pt modelId="{6E3609B8-2D1C-434A-B16D-B57FFA51C43B}" type="pres">
      <dgm:prSet presAssocID="{B470B6B4-593F-4BF3-A4F8-AAD9297FF24A}" presName="compNode" presStyleCnt="0"/>
      <dgm:spPr/>
    </dgm:pt>
    <dgm:pt modelId="{9BB70240-A827-47F4-AEC2-58356FA96A12}" type="pres">
      <dgm:prSet presAssocID="{B470B6B4-593F-4BF3-A4F8-AAD9297FF24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Deciduous tree"/>
        </a:ext>
      </dgm:extLst>
    </dgm:pt>
    <dgm:pt modelId="{319C6673-40CA-4CDF-9BB0-61F6C3F41D5F}" type="pres">
      <dgm:prSet presAssocID="{B470B6B4-593F-4BF3-A4F8-AAD9297FF24A}" presName="spaceRect" presStyleCnt="0"/>
      <dgm:spPr/>
    </dgm:pt>
    <dgm:pt modelId="{F26C0F72-00EA-473D-A8A8-D7F6D8E02318}" type="pres">
      <dgm:prSet presAssocID="{B470B6B4-593F-4BF3-A4F8-AAD9297FF24A}" presName="textRect" presStyleLbl="revTx" presStyleIdx="5" presStyleCnt="7">
        <dgm:presLayoutVars>
          <dgm:chMax val="1"/>
          <dgm:chPref val="1"/>
        </dgm:presLayoutVars>
      </dgm:prSet>
      <dgm:spPr/>
    </dgm:pt>
    <dgm:pt modelId="{FBB45ACA-4A4C-42EE-9FCF-6618825A8A39}" type="pres">
      <dgm:prSet presAssocID="{DD4483DB-54C1-4EF7-9294-BD6F3B51BDB5}" presName="sibTrans" presStyleCnt="0"/>
      <dgm:spPr/>
    </dgm:pt>
    <dgm:pt modelId="{0689EDEE-2CC8-4F12-8A0A-AEAAB591DC4C}" type="pres">
      <dgm:prSet presAssocID="{8833C9CB-238F-4793-ADC4-48ACD1B3F6A1}" presName="compNode" presStyleCnt="0"/>
      <dgm:spPr/>
    </dgm:pt>
    <dgm:pt modelId="{1DF40991-D8AE-43B0-B806-5F1FE63A6307}" type="pres">
      <dgm:prSet presAssocID="{8833C9CB-238F-4793-ADC4-48ACD1B3F6A1}"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Plant"/>
        </a:ext>
      </dgm:extLst>
    </dgm:pt>
    <dgm:pt modelId="{965574A2-301D-4C78-906C-FF162AD7F9E6}" type="pres">
      <dgm:prSet presAssocID="{8833C9CB-238F-4793-ADC4-48ACD1B3F6A1}" presName="spaceRect" presStyleCnt="0"/>
      <dgm:spPr/>
    </dgm:pt>
    <dgm:pt modelId="{9809071D-0961-413C-BAA5-1DE952D6A004}" type="pres">
      <dgm:prSet presAssocID="{8833C9CB-238F-4793-ADC4-48ACD1B3F6A1}" presName="textRect" presStyleLbl="revTx" presStyleIdx="6" presStyleCnt="7">
        <dgm:presLayoutVars>
          <dgm:chMax val="1"/>
          <dgm:chPref val="1"/>
        </dgm:presLayoutVars>
      </dgm:prSet>
      <dgm:spPr/>
    </dgm:pt>
  </dgm:ptLst>
  <dgm:cxnLst>
    <dgm:cxn modelId="{BF284203-866B-456A-838B-7CD293A6C778}" srcId="{3053D87E-BC73-4A31-8B40-3D3E8A860B3E}" destId="{F1D83FEC-A18E-45B4-BB1D-A07BA5A75E1F}" srcOrd="1" destOrd="0" parTransId="{B7CE9026-89E9-4C2E-BA86-142F4084259A}" sibTransId="{FAD6239A-9AAE-4542-9D97-67F2A8D27EBA}"/>
    <dgm:cxn modelId="{C8FAE307-D4EF-4B95-ACFD-F0692CCD4E70}" srcId="{3053D87E-BC73-4A31-8B40-3D3E8A860B3E}" destId="{2C650E17-51E9-4397-92E4-63778E1301A1}" srcOrd="3" destOrd="0" parTransId="{678B4E66-0566-4FCE-9366-C28D58F3BDF1}" sibTransId="{454A66EF-F5DA-4471-87AE-7EA439A0FB61}"/>
    <dgm:cxn modelId="{EB35E30F-29EC-41D2-BFFE-D838F530BD37}" type="presOf" srcId="{B470B6B4-593F-4BF3-A4F8-AAD9297FF24A}" destId="{F26C0F72-00EA-473D-A8A8-D7F6D8E02318}" srcOrd="0" destOrd="0" presId="urn:microsoft.com/office/officeart/2018/2/layout/IconLabelList"/>
    <dgm:cxn modelId="{EDB35F2C-ECF1-45FF-BEB7-14E172468F9F}" type="presOf" srcId="{0CF2F58C-C263-47FE-8588-863AA96541B1}" destId="{EC4CCC46-FEDB-4905-A0AD-732D11EFA952}" srcOrd="0" destOrd="0" presId="urn:microsoft.com/office/officeart/2018/2/layout/IconLabelList"/>
    <dgm:cxn modelId="{D8AFEE2D-068E-490F-817A-0DD7B3287684}" type="presOf" srcId="{2C650E17-51E9-4397-92E4-63778E1301A1}" destId="{3039DE3E-2C48-4D01-909E-25874E937C74}" srcOrd="0" destOrd="0" presId="urn:microsoft.com/office/officeart/2018/2/layout/IconLabelList"/>
    <dgm:cxn modelId="{E5250E32-79F2-41D8-8E60-58004F1DFE7D}" srcId="{3053D87E-BC73-4A31-8B40-3D3E8A860B3E}" destId="{8833C9CB-238F-4793-ADC4-48ACD1B3F6A1}" srcOrd="6" destOrd="0" parTransId="{3483491A-8913-4E4F-BF89-227D2733637B}" sibTransId="{E32A2609-FEDB-49DB-97E5-C42886D00EF6}"/>
    <dgm:cxn modelId="{56799734-72EF-423F-A5B2-60AE3804113C}" type="presOf" srcId="{3053D87E-BC73-4A31-8B40-3D3E8A860B3E}" destId="{0BBB3D2B-5305-4EBE-8ADC-A2767998C8A2}" srcOrd="0" destOrd="0" presId="urn:microsoft.com/office/officeart/2018/2/layout/IconLabelList"/>
    <dgm:cxn modelId="{89148166-1D79-49BD-9F47-56206C85B3E6}" type="presOf" srcId="{A2BBED34-08FA-4995-974F-AEEDC9D55F5F}" destId="{5CAE655D-DCBA-4E9B-86C1-1218090D28AA}" srcOrd="0" destOrd="0" presId="urn:microsoft.com/office/officeart/2018/2/layout/IconLabelList"/>
    <dgm:cxn modelId="{19C6136F-8F21-46D8-BEDA-8B5FABF9EC78}" srcId="{3053D87E-BC73-4A31-8B40-3D3E8A860B3E}" destId="{B470B6B4-593F-4BF3-A4F8-AAD9297FF24A}" srcOrd="5" destOrd="0" parTransId="{FAF01170-0919-4898-B0D8-E1E99BD05A8A}" sibTransId="{DD4483DB-54C1-4EF7-9294-BD6F3B51BDB5}"/>
    <dgm:cxn modelId="{51AE1F71-7C33-46B9-9E3D-12AD9031936F}" srcId="{3053D87E-BC73-4A31-8B40-3D3E8A860B3E}" destId="{54622466-998E-484E-8E48-59B8A039530F}" srcOrd="2" destOrd="0" parTransId="{C38DDFAD-D1FD-451D-8E7E-B9B723DE70D7}" sibTransId="{EDFE1B33-96F7-48BC-B2C6-7C74650111C4}"/>
    <dgm:cxn modelId="{5C288C88-1D31-47D5-9A59-5C3E5399C526}" type="presOf" srcId="{54622466-998E-484E-8E48-59B8A039530F}" destId="{F2139767-DA2F-4CB6-B207-0F04571B8AE2}" srcOrd="0" destOrd="0" presId="urn:microsoft.com/office/officeart/2018/2/layout/IconLabelList"/>
    <dgm:cxn modelId="{A622AA8A-D53A-4938-9498-17CC6CB94B27}" srcId="{3053D87E-BC73-4A31-8B40-3D3E8A860B3E}" destId="{A2BBED34-08FA-4995-974F-AEEDC9D55F5F}" srcOrd="0" destOrd="0" parTransId="{1D1E42D4-AF7D-4835-9E8A-A6ADB4DFC848}" sibTransId="{B5A681F3-86F4-4CC9-93CF-CC0017059B7D}"/>
    <dgm:cxn modelId="{4EBBD69C-CC5C-4EDF-809A-EBC0BC944C2E}" type="presOf" srcId="{8833C9CB-238F-4793-ADC4-48ACD1B3F6A1}" destId="{9809071D-0961-413C-BAA5-1DE952D6A004}" srcOrd="0" destOrd="0" presId="urn:microsoft.com/office/officeart/2018/2/layout/IconLabelList"/>
    <dgm:cxn modelId="{DC9E3EE0-816D-475A-A7F2-A294EAE0580B}" type="presOf" srcId="{F1D83FEC-A18E-45B4-BB1D-A07BA5A75E1F}" destId="{57BC885E-966B-4C76-B3B8-EB60F3FA6FD4}" srcOrd="0" destOrd="0" presId="urn:microsoft.com/office/officeart/2018/2/layout/IconLabelList"/>
    <dgm:cxn modelId="{177B81E5-605B-4C35-933D-7E0A1A4BE510}" srcId="{3053D87E-BC73-4A31-8B40-3D3E8A860B3E}" destId="{0CF2F58C-C263-47FE-8588-863AA96541B1}" srcOrd="4" destOrd="0" parTransId="{B20C236E-0727-4A68-870C-B5FE7CC8C557}" sibTransId="{3A8F248E-08C9-4731-A088-4D24D5B35BFA}"/>
    <dgm:cxn modelId="{CC0A23E3-1656-4979-BDB5-859D38B4ED83}" type="presParOf" srcId="{0BBB3D2B-5305-4EBE-8ADC-A2767998C8A2}" destId="{C6080F85-0364-4E1E-9F50-A65634B36160}" srcOrd="0" destOrd="0" presId="urn:microsoft.com/office/officeart/2018/2/layout/IconLabelList"/>
    <dgm:cxn modelId="{B8284D2C-0BA8-47CE-B1C1-6BC61AE3A48A}" type="presParOf" srcId="{C6080F85-0364-4E1E-9F50-A65634B36160}" destId="{41BE2832-1185-4A66-804C-451273F1EC56}" srcOrd="0" destOrd="0" presId="urn:microsoft.com/office/officeart/2018/2/layout/IconLabelList"/>
    <dgm:cxn modelId="{F22B8D16-9265-4542-BDB9-04688D11FCB3}" type="presParOf" srcId="{C6080F85-0364-4E1E-9F50-A65634B36160}" destId="{356D40B1-AB0D-4785-8D63-EE0D23CC224A}" srcOrd="1" destOrd="0" presId="urn:microsoft.com/office/officeart/2018/2/layout/IconLabelList"/>
    <dgm:cxn modelId="{3211071E-6E5E-4911-B46B-3C5DA9843298}" type="presParOf" srcId="{C6080F85-0364-4E1E-9F50-A65634B36160}" destId="{5CAE655D-DCBA-4E9B-86C1-1218090D28AA}" srcOrd="2" destOrd="0" presId="urn:microsoft.com/office/officeart/2018/2/layout/IconLabelList"/>
    <dgm:cxn modelId="{E21D596F-CBF5-4B17-8DA7-3EF10DA58398}" type="presParOf" srcId="{0BBB3D2B-5305-4EBE-8ADC-A2767998C8A2}" destId="{5118DDE1-8F7D-42BA-80E3-30A7EA440E82}" srcOrd="1" destOrd="0" presId="urn:microsoft.com/office/officeart/2018/2/layout/IconLabelList"/>
    <dgm:cxn modelId="{B8F0B232-FF46-4962-9552-CCE9A5027F68}" type="presParOf" srcId="{0BBB3D2B-5305-4EBE-8ADC-A2767998C8A2}" destId="{BE4E5DC1-B107-4C12-AA61-DD5166377EC6}" srcOrd="2" destOrd="0" presId="urn:microsoft.com/office/officeart/2018/2/layout/IconLabelList"/>
    <dgm:cxn modelId="{6F8F17C2-448D-4762-BBA5-04C1EADD45DA}" type="presParOf" srcId="{BE4E5DC1-B107-4C12-AA61-DD5166377EC6}" destId="{BE347B17-0633-4E5C-846A-BBE38738BBD5}" srcOrd="0" destOrd="0" presId="urn:microsoft.com/office/officeart/2018/2/layout/IconLabelList"/>
    <dgm:cxn modelId="{456BFB85-B21A-4C05-B5CD-E5E057C802E3}" type="presParOf" srcId="{BE4E5DC1-B107-4C12-AA61-DD5166377EC6}" destId="{8EE1B1CC-8799-437D-B293-240EB363C56F}" srcOrd="1" destOrd="0" presId="urn:microsoft.com/office/officeart/2018/2/layout/IconLabelList"/>
    <dgm:cxn modelId="{00651F83-6EFE-42C0-B646-FC29FEA3B774}" type="presParOf" srcId="{BE4E5DC1-B107-4C12-AA61-DD5166377EC6}" destId="{57BC885E-966B-4C76-B3B8-EB60F3FA6FD4}" srcOrd="2" destOrd="0" presId="urn:microsoft.com/office/officeart/2018/2/layout/IconLabelList"/>
    <dgm:cxn modelId="{F401200F-A51F-429D-8393-CEE9F60B6884}" type="presParOf" srcId="{0BBB3D2B-5305-4EBE-8ADC-A2767998C8A2}" destId="{060314AD-9355-497C-BC09-2D835EC62028}" srcOrd="3" destOrd="0" presId="urn:microsoft.com/office/officeart/2018/2/layout/IconLabelList"/>
    <dgm:cxn modelId="{6378BD13-6C81-4CDC-9079-5DE830560329}" type="presParOf" srcId="{0BBB3D2B-5305-4EBE-8ADC-A2767998C8A2}" destId="{0EA331C4-599C-4A37-A60F-979BEEBD59CA}" srcOrd="4" destOrd="0" presId="urn:microsoft.com/office/officeart/2018/2/layout/IconLabelList"/>
    <dgm:cxn modelId="{D0BCF56A-346B-41DC-9062-6240075A981D}" type="presParOf" srcId="{0EA331C4-599C-4A37-A60F-979BEEBD59CA}" destId="{FD91D7B3-0324-428C-B73D-82C14C19AA03}" srcOrd="0" destOrd="0" presId="urn:microsoft.com/office/officeart/2018/2/layout/IconLabelList"/>
    <dgm:cxn modelId="{47BD9720-276E-456B-A8EB-4D163C38CFDD}" type="presParOf" srcId="{0EA331C4-599C-4A37-A60F-979BEEBD59CA}" destId="{3ADB655F-8A44-4D55-9BF5-B385B5535EF7}" srcOrd="1" destOrd="0" presId="urn:microsoft.com/office/officeart/2018/2/layout/IconLabelList"/>
    <dgm:cxn modelId="{70D21CFB-204F-41FD-AD47-2C3217A89308}" type="presParOf" srcId="{0EA331C4-599C-4A37-A60F-979BEEBD59CA}" destId="{F2139767-DA2F-4CB6-B207-0F04571B8AE2}" srcOrd="2" destOrd="0" presId="urn:microsoft.com/office/officeart/2018/2/layout/IconLabelList"/>
    <dgm:cxn modelId="{94744D57-F681-4585-A139-36C7626A467F}" type="presParOf" srcId="{0BBB3D2B-5305-4EBE-8ADC-A2767998C8A2}" destId="{6FDE1C8B-EA12-44B3-9098-56E131C19E2B}" srcOrd="5" destOrd="0" presId="urn:microsoft.com/office/officeart/2018/2/layout/IconLabelList"/>
    <dgm:cxn modelId="{232F853E-6B94-47C7-88F3-AB37D54976A9}" type="presParOf" srcId="{0BBB3D2B-5305-4EBE-8ADC-A2767998C8A2}" destId="{D538E264-CD0B-4EDB-9805-B4A20C83F696}" srcOrd="6" destOrd="0" presId="urn:microsoft.com/office/officeart/2018/2/layout/IconLabelList"/>
    <dgm:cxn modelId="{BEA3C015-2CEF-4580-9B7B-9654B2755E12}" type="presParOf" srcId="{D538E264-CD0B-4EDB-9805-B4A20C83F696}" destId="{85037898-6C72-4630-B1BC-9C5A57F48E7F}" srcOrd="0" destOrd="0" presId="urn:microsoft.com/office/officeart/2018/2/layout/IconLabelList"/>
    <dgm:cxn modelId="{D1BDCB15-3D27-4B8F-85A3-F45C1B645883}" type="presParOf" srcId="{D538E264-CD0B-4EDB-9805-B4A20C83F696}" destId="{353B5487-D7FE-455C-8553-5B72357C668E}" srcOrd="1" destOrd="0" presId="urn:microsoft.com/office/officeart/2018/2/layout/IconLabelList"/>
    <dgm:cxn modelId="{C2B7D6EB-3204-4025-948C-F86C39FACC39}" type="presParOf" srcId="{D538E264-CD0B-4EDB-9805-B4A20C83F696}" destId="{3039DE3E-2C48-4D01-909E-25874E937C74}" srcOrd="2" destOrd="0" presId="urn:microsoft.com/office/officeart/2018/2/layout/IconLabelList"/>
    <dgm:cxn modelId="{8A15173E-9B85-4638-9F3A-0205980AEC69}" type="presParOf" srcId="{0BBB3D2B-5305-4EBE-8ADC-A2767998C8A2}" destId="{3EF80420-81DE-46AF-938A-FFE7FF78F11F}" srcOrd="7" destOrd="0" presId="urn:microsoft.com/office/officeart/2018/2/layout/IconLabelList"/>
    <dgm:cxn modelId="{0C0DFF78-1C4B-42D6-9F8C-54A80AD76C23}" type="presParOf" srcId="{0BBB3D2B-5305-4EBE-8ADC-A2767998C8A2}" destId="{23FF293E-DF5C-468B-9E98-B8740197045C}" srcOrd="8" destOrd="0" presId="urn:microsoft.com/office/officeart/2018/2/layout/IconLabelList"/>
    <dgm:cxn modelId="{4DDF8D38-2DE7-4E9A-83C6-81BA14848DF5}" type="presParOf" srcId="{23FF293E-DF5C-468B-9E98-B8740197045C}" destId="{654AD36C-F0D7-4ECF-8602-B0B708B64E9F}" srcOrd="0" destOrd="0" presId="urn:microsoft.com/office/officeart/2018/2/layout/IconLabelList"/>
    <dgm:cxn modelId="{76456B9D-6921-4AB6-BFEB-B2202BAE8F8A}" type="presParOf" srcId="{23FF293E-DF5C-468B-9E98-B8740197045C}" destId="{B80DC3D3-E9E5-45FC-BAB0-F1E033474B92}" srcOrd="1" destOrd="0" presId="urn:microsoft.com/office/officeart/2018/2/layout/IconLabelList"/>
    <dgm:cxn modelId="{0C87C79C-CEC0-41B7-8BE6-D4FCF93DAF89}" type="presParOf" srcId="{23FF293E-DF5C-468B-9E98-B8740197045C}" destId="{EC4CCC46-FEDB-4905-A0AD-732D11EFA952}" srcOrd="2" destOrd="0" presId="urn:microsoft.com/office/officeart/2018/2/layout/IconLabelList"/>
    <dgm:cxn modelId="{4513A03B-F8CB-4089-AB26-B0E0F86C5EE3}" type="presParOf" srcId="{0BBB3D2B-5305-4EBE-8ADC-A2767998C8A2}" destId="{713C6F9D-4E29-48AF-8408-A0BD15F63437}" srcOrd="9" destOrd="0" presId="urn:microsoft.com/office/officeart/2018/2/layout/IconLabelList"/>
    <dgm:cxn modelId="{A9C1BCF5-34CC-4EB4-A278-A472B509E26D}" type="presParOf" srcId="{0BBB3D2B-5305-4EBE-8ADC-A2767998C8A2}" destId="{6E3609B8-2D1C-434A-B16D-B57FFA51C43B}" srcOrd="10" destOrd="0" presId="urn:microsoft.com/office/officeart/2018/2/layout/IconLabelList"/>
    <dgm:cxn modelId="{4F31A296-798A-4866-A865-3D852E4B376C}" type="presParOf" srcId="{6E3609B8-2D1C-434A-B16D-B57FFA51C43B}" destId="{9BB70240-A827-47F4-AEC2-58356FA96A12}" srcOrd="0" destOrd="0" presId="urn:microsoft.com/office/officeart/2018/2/layout/IconLabelList"/>
    <dgm:cxn modelId="{8DEC3CD6-2AA9-48C2-B6EF-414A609AF0AF}" type="presParOf" srcId="{6E3609B8-2D1C-434A-B16D-B57FFA51C43B}" destId="{319C6673-40CA-4CDF-9BB0-61F6C3F41D5F}" srcOrd="1" destOrd="0" presId="urn:microsoft.com/office/officeart/2018/2/layout/IconLabelList"/>
    <dgm:cxn modelId="{EA6A9290-E2F7-4C99-96F1-A2DED0992869}" type="presParOf" srcId="{6E3609B8-2D1C-434A-B16D-B57FFA51C43B}" destId="{F26C0F72-00EA-473D-A8A8-D7F6D8E02318}" srcOrd="2" destOrd="0" presId="urn:microsoft.com/office/officeart/2018/2/layout/IconLabelList"/>
    <dgm:cxn modelId="{43A0E755-E2C9-4645-88F3-364993286D3C}" type="presParOf" srcId="{0BBB3D2B-5305-4EBE-8ADC-A2767998C8A2}" destId="{FBB45ACA-4A4C-42EE-9FCF-6618825A8A39}" srcOrd="11" destOrd="0" presId="urn:microsoft.com/office/officeart/2018/2/layout/IconLabelList"/>
    <dgm:cxn modelId="{91D0978D-9E46-4B48-B63E-3A5DE80D1079}" type="presParOf" srcId="{0BBB3D2B-5305-4EBE-8ADC-A2767998C8A2}" destId="{0689EDEE-2CC8-4F12-8A0A-AEAAB591DC4C}" srcOrd="12" destOrd="0" presId="urn:microsoft.com/office/officeart/2018/2/layout/IconLabelList"/>
    <dgm:cxn modelId="{CA8CDED5-6C3E-4EC4-A48E-FE6285882CEA}" type="presParOf" srcId="{0689EDEE-2CC8-4F12-8A0A-AEAAB591DC4C}" destId="{1DF40991-D8AE-43B0-B806-5F1FE63A6307}" srcOrd="0" destOrd="0" presId="urn:microsoft.com/office/officeart/2018/2/layout/IconLabelList"/>
    <dgm:cxn modelId="{CA28668A-96A2-4B40-A95A-790654F3965D}" type="presParOf" srcId="{0689EDEE-2CC8-4F12-8A0A-AEAAB591DC4C}" destId="{965574A2-301D-4C78-906C-FF162AD7F9E6}" srcOrd="1" destOrd="0" presId="urn:microsoft.com/office/officeart/2018/2/layout/IconLabelList"/>
    <dgm:cxn modelId="{90EE90DD-6183-484E-B37D-0EC792F53331}" type="presParOf" srcId="{0689EDEE-2CC8-4F12-8A0A-AEAAB591DC4C}" destId="{9809071D-0961-413C-BAA5-1DE952D6A00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D5C7B4-265C-4220-A560-ACA6EDC19A3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46B366B-9F10-4F6E-AAA2-A3D5D8200062}">
      <dgm:prSet/>
      <dgm:spPr/>
      <dgm:t>
        <a:bodyPr/>
        <a:lstStyle/>
        <a:p>
          <a:r>
            <a:rPr lang="en-GB" dirty="0"/>
            <a:t>Objective </a:t>
          </a:r>
          <a:endParaRPr lang="en-US" dirty="0"/>
        </a:p>
      </dgm:t>
    </dgm:pt>
    <dgm:pt modelId="{B1C4D12B-592F-4F12-9E56-81814958B0F8}" type="parTrans" cxnId="{A03116ED-D7AF-4B55-9974-6030968671B1}">
      <dgm:prSet/>
      <dgm:spPr/>
      <dgm:t>
        <a:bodyPr/>
        <a:lstStyle/>
        <a:p>
          <a:endParaRPr lang="en-US"/>
        </a:p>
      </dgm:t>
    </dgm:pt>
    <dgm:pt modelId="{9F2DF408-2A0B-426E-AB8F-F3DC314DDB99}" type="sibTrans" cxnId="{A03116ED-D7AF-4B55-9974-6030968671B1}">
      <dgm:prSet/>
      <dgm:spPr/>
      <dgm:t>
        <a:bodyPr/>
        <a:lstStyle/>
        <a:p>
          <a:endParaRPr lang="en-US"/>
        </a:p>
      </dgm:t>
    </dgm:pt>
    <dgm:pt modelId="{EFBBBCBB-115A-4B98-8FF3-1A979DC9F5D1}">
      <dgm:prSet/>
      <dgm:spPr/>
      <dgm:t>
        <a:bodyPr/>
        <a:lstStyle/>
        <a:p>
          <a:r>
            <a:rPr lang="en-GB"/>
            <a:t>Subjective </a:t>
          </a:r>
          <a:endParaRPr lang="en-US"/>
        </a:p>
      </dgm:t>
    </dgm:pt>
    <dgm:pt modelId="{AFC739C2-567A-4D0C-BEAB-3E3307C53C8E}" type="parTrans" cxnId="{D1D5DCD7-D0EE-4125-89A0-B52A6B8B5BCA}">
      <dgm:prSet/>
      <dgm:spPr/>
      <dgm:t>
        <a:bodyPr/>
        <a:lstStyle/>
        <a:p>
          <a:endParaRPr lang="en-US"/>
        </a:p>
      </dgm:t>
    </dgm:pt>
    <dgm:pt modelId="{E8F36507-BC52-4781-9954-F403E108179D}" type="sibTrans" cxnId="{D1D5DCD7-D0EE-4125-89A0-B52A6B8B5BCA}">
      <dgm:prSet/>
      <dgm:spPr/>
      <dgm:t>
        <a:bodyPr/>
        <a:lstStyle/>
        <a:p>
          <a:endParaRPr lang="en-US"/>
        </a:p>
      </dgm:t>
    </dgm:pt>
    <dgm:pt modelId="{1F87BCFF-69A5-4549-9FBC-6C676E99C96B}">
      <dgm:prSet/>
      <dgm:spPr/>
      <dgm:t>
        <a:bodyPr/>
        <a:lstStyle/>
        <a:p>
          <a:r>
            <a:rPr lang="en-GB"/>
            <a:t>Hedonic </a:t>
          </a:r>
          <a:endParaRPr lang="en-US"/>
        </a:p>
      </dgm:t>
    </dgm:pt>
    <dgm:pt modelId="{BCBA5EF3-2904-4787-8F8E-5938254DEDFA}" type="parTrans" cxnId="{235C062F-EC30-4207-ADBB-561AAE583C15}">
      <dgm:prSet/>
      <dgm:spPr/>
      <dgm:t>
        <a:bodyPr/>
        <a:lstStyle/>
        <a:p>
          <a:endParaRPr lang="en-US"/>
        </a:p>
      </dgm:t>
    </dgm:pt>
    <dgm:pt modelId="{9901907D-B7CA-4E29-847E-A0AA266D9CD0}" type="sibTrans" cxnId="{235C062F-EC30-4207-ADBB-561AAE583C15}">
      <dgm:prSet/>
      <dgm:spPr/>
      <dgm:t>
        <a:bodyPr/>
        <a:lstStyle/>
        <a:p>
          <a:endParaRPr lang="en-US"/>
        </a:p>
      </dgm:t>
    </dgm:pt>
    <dgm:pt modelId="{F2954ADE-4152-4429-B837-BAA0E8F6CA13}">
      <dgm:prSet/>
      <dgm:spPr/>
      <dgm:t>
        <a:bodyPr/>
        <a:lstStyle/>
        <a:p>
          <a:r>
            <a:rPr lang="en-GB"/>
            <a:t>Eudemonic </a:t>
          </a:r>
          <a:endParaRPr lang="en-US"/>
        </a:p>
      </dgm:t>
    </dgm:pt>
    <dgm:pt modelId="{2A89704B-F9DB-41AE-91EE-F9B4EA8DAC4E}" type="parTrans" cxnId="{76CB59FA-DDE5-42DA-9A3E-BE2EF1143E91}">
      <dgm:prSet/>
      <dgm:spPr/>
      <dgm:t>
        <a:bodyPr/>
        <a:lstStyle/>
        <a:p>
          <a:endParaRPr lang="en-US"/>
        </a:p>
      </dgm:t>
    </dgm:pt>
    <dgm:pt modelId="{3D3C3497-D46F-413B-83C8-5E7B2162745B}" type="sibTrans" cxnId="{76CB59FA-DDE5-42DA-9A3E-BE2EF1143E91}">
      <dgm:prSet/>
      <dgm:spPr/>
      <dgm:t>
        <a:bodyPr/>
        <a:lstStyle/>
        <a:p>
          <a:endParaRPr lang="en-US"/>
        </a:p>
      </dgm:t>
    </dgm:pt>
    <dgm:pt modelId="{87EB4E06-6A74-454D-A877-F111E1212039}" type="pres">
      <dgm:prSet presAssocID="{60D5C7B4-265C-4220-A560-ACA6EDC19A3F}" presName="linear" presStyleCnt="0">
        <dgm:presLayoutVars>
          <dgm:animLvl val="lvl"/>
          <dgm:resizeHandles val="exact"/>
        </dgm:presLayoutVars>
      </dgm:prSet>
      <dgm:spPr/>
    </dgm:pt>
    <dgm:pt modelId="{1D4AB238-F402-445D-9F20-D8741CC3B47A}" type="pres">
      <dgm:prSet presAssocID="{346B366B-9F10-4F6E-AAA2-A3D5D8200062}" presName="parentText" presStyleLbl="node1" presStyleIdx="0" presStyleCnt="4">
        <dgm:presLayoutVars>
          <dgm:chMax val="0"/>
          <dgm:bulletEnabled val="1"/>
        </dgm:presLayoutVars>
      </dgm:prSet>
      <dgm:spPr/>
    </dgm:pt>
    <dgm:pt modelId="{B5670311-FF30-4CC4-B1EE-E49124D15E41}" type="pres">
      <dgm:prSet presAssocID="{9F2DF408-2A0B-426E-AB8F-F3DC314DDB99}" presName="spacer" presStyleCnt="0"/>
      <dgm:spPr/>
    </dgm:pt>
    <dgm:pt modelId="{13FAC27C-D546-48B9-96A2-7F33955B5D37}" type="pres">
      <dgm:prSet presAssocID="{EFBBBCBB-115A-4B98-8FF3-1A979DC9F5D1}" presName="parentText" presStyleLbl="node1" presStyleIdx="1" presStyleCnt="4">
        <dgm:presLayoutVars>
          <dgm:chMax val="0"/>
          <dgm:bulletEnabled val="1"/>
        </dgm:presLayoutVars>
      </dgm:prSet>
      <dgm:spPr/>
    </dgm:pt>
    <dgm:pt modelId="{01E891BB-7A43-4B1A-B654-4798F10255E1}" type="pres">
      <dgm:prSet presAssocID="{E8F36507-BC52-4781-9954-F403E108179D}" presName="spacer" presStyleCnt="0"/>
      <dgm:spPr/>
    </dgm:pt>
    <dgm:pt modelId="{9EEBB70F-70C4-4AB5-8E00-1AE4AA5AFBB1}" type="pres">
      <dgm:prSet presAssocID="{1F87BCFF-69A5-4549-9FBC-6C676E99C96B}" presName="parentText" presStyleLbl="node1" presStyleIdx="2" presStyleCnt="4">
        <dgm:presLayoutVars>
          <dgm:chMax val="0"/>
          <dgm:bulletEnabled val="1"/>
        </dgm:presLayoutVars>
      </dgm:prSet>
      <dgm:spPr/>
    </dgm:pt>
    <dgm:pt modelId="{22F042F9-9FFD-4798-88A4-9D4017B21DD3}" type="pres">
      <dgm:prSet presAssocID="{9901907D-B7CA-4E29-847E-A0AA266D9CD0}" presName="spacer" presStyleCnt="0"/>
      <dgm:spPr/>
    </dgm:pt>
    <dgm:pt modelId="{8CE61E52-65DA-4439-A249-20A106395F46}" type="pres">
      <dgm:prSet presAssocID="{F2954ADE-4152-4429-B837-BAA0E8F6CA13}" presName="parentText" presStyleLbl="node1" presStyleIdx="3" presStyleCnt="4">
        <dgm:presLayoutVars>
          <dgm:chMax val="0"/>
          <dgm:bulletEnabled val="1"/>
        </dgm:presLayoutVars>
      </dgm:prSet>
      <dgm:spPr/>
    </dgm:pt>
  </dgm:ptLst>
  <dgm:cxnLst>
    <dgm:cxn modelId="{235C062F-EC30-4207-ADBB-561AAE583C15}" srcId="{60D5C7B4-265C-4220-A560-ACA6EDC19A3F}" destId="{1F87BCFF-69A5-4549-9FBC-6C676E99C96B}" srcOrd="2" destOrd="0" parTransId="{BCBA5EF3-2904-4787-8F8E-5938254DEDFA}" sibTransId="{9901907D-B7CA-4E29-847E-A0AA266D9CD0}"/>
    <dgm:cxn modelId="{A83E3969-D970-48E9-8CEC-1DBDD01DA674}" type="presOf" srcId="{346B366B-9F10-4F6E-AAA2-A3D5D8200062}" destId="{1D4AB238-F402-445D-9F20-D8741CC3B47A}" srcOrd="0" destOrd="0" presId="urn:microsoft.com/office/officeart/2005/8/layout/vList2"/>
    <dgm:cxn modelId="{4D2F72C8-1DD4-42E2-95DD-CD029DD93B72}" type="presOf" srcId="{60D5C7B4-265C-4220-A560-ACA6EDC19A3F}" destId="{87EB4E06-6A74-454D-A877-F111E1212039}" srcOrd="0" destOrd="0" presId="urn:microsoft.com/office/officeart/2005/8/layout/vList2"/>
    <dgm:cxn modelId="{DE86E9D5-CF6A-4751-8108-174EE19A93F0}" type="presOf" srcId="{F2954ADE-4152-4429-B837-BAA0E8F6CA13}" destId="{8CE61E52-65DA-4439-A249-20A106395F46}" srcOrd="0" destOrd="0" presId="urn:microsoft.com/office/officeart/2005/8/layout/vList2"/>
    <dgm:cxn modelId="{D1D5DCD7-D0EE-4125-89A0-B52A6B8B5BCA}" srcId="{60D5C7B4-265C-4220-A560-ACA6EDC19A3F}" destId="{EFBBBCBB-115A-4B98-8FF3-1A979DC9F5D1}" srcOrd="1" destOrd="0" parTransId="{AFC739C2-567A-4D0C-BEAB-3E3307C53C8E}" sibTransId="{E8F36507-BC52-4781-9954-F403E108179D}"/>
    <dgm:cxn modelId="{468BC2E9-6248-41BB-A76F-1B952CE04788}" type="presOf" srcId="{EFBBBCBB-115A-4B98-8FF3-1A979DC9F5D1}" destId="{13FAC27C-D546-48B9-96A2-7F33955B5D37}" srcOrd="0" destOrd="0" presId="urn:microsoft.com/office/officeart/2005/8/layout/vList2"/>
    <dgm:cxn modelId="{8C6664EB-EB40-4165-8D41-3E834EFFFB72}" type="presOf" srcId="{1F87BCFF-69A5-4549-9FBC-6C676E99C96B}" destId="{9EEBB70F-70C4-4AB5-8E00-1AE4AA5AFBB1}" srcOrd="0" destOrd="0" presId="urn:microsoft.com/office/officeart/2005/8/layout/vList2"/>
    <dgm:cxn modelId="{A03116ED-D7AF-4B55-9974-6030968671B1}" srcId="{60D5C7B4-265C-4220-A560-ACA6EDC19A3F}" destId="{346B366B-9F10-4F6E-AAA2-A3D5D8200062}" srcOrd="0" destOrd="0" parTransId="{B1C4D12B-592F-4F12-9E56-81814958B0F8}" sibTransId="{9F2DF408-2A0B-426E-AB8F-F3DC314DDB99}"/>
    <dgm:cxn modelId="{76CB59FA-DDE5-42DA-9A3E-BE2EF1143E91}" srcId="{60D5C7B4-265C-4220-A560-ACA6EDC19A3F}" destId="{F2954ADE-4152-4429-B837-BAA0E8F6CA13}" srcOrd="3" destOrd="0" parTransId="{2A89704B-F9DB-41AE-91EE-F9B4EA8DAC4E}" sibTransId="{3D3C3497-D46F-413B-83C8-5E7B2162745B}"/>
    <dgm:cxn modelId="{66BFF2C0-FB9C-4F5E-89F5-1977AE598010}" type="presParOf" srcId="{87EB4E06-6A74-454D-A877-F111E1212039}" destId="{1D4AB238-F402-445D-9F20-D8741CC3B47A}" srcOrd="0" destOrd="0" presId="urn:microsoft.com/office/officeart/2005/8/layout/vList2"/>
    <dgm:cxn modelId="{2BA42611-48D0-49FC-ADE0-EA31C96244D9}" type="presParOf" srcId="{87EB4E06-6A74-454D-A877-F111E1212039}" destId="{B5670311-FF30-4CC4-B1EE-E49124D15E41}" srcOrd="1" destOrd="0" presId="urn:microsoft.com/office/officeart/2005/8/layout/vList2"/>
    <dgm:cxn modelId="{FE55D018-24BC-40C7-8098-D11C2F2877B8}" type="presParOf" srcId="{87EB4E06-6A74-454D-A877-F111E1212039}" destId="{13FAC27C-D546-48B9-96A2-7F33955B5D37}" srcOrd="2" destOrd="0" presId="urn:microsoft.com/office/officeart/2005/8/layout/vList2"/>
    <dgm:cxn modelId="{88EC6AFE-A962-4C55-A592-AEA4FECF85AA}" type="presParOf" srcId="{87EB4E06-6A74-454D-A877-F111E1212039}" destId="{01E891BB-7A43-4B1A-B654-4798F10255E1}" srcOrd="3" destOrd="0" presId="urn:microsoft.com/office/officeart/2005/8/layout/vList2"/>
    <dgm:cxn modelId="{85B03794-6471-4121-B7C9-AEC8ABA2EDF9}" type="presParOf" srcId="{87EB4E06-6A74-454D-A877-F111E1212039}" destId="{9EEBB70F-70C4-4AB5-8E00-1AE4AA5AFBB1}" srcOrd="4" destOrd="0" presId="urn:microsoft.com/office/officeart/2005/8/layout/vList2"/>
    <dgm:cxn modelId="{84A30D4D-B4E9-4FFA-A91B-C4C5DBB30296}" type="presParOf" srcId="{87EB4E06-6A74-454D-A877-F111E1212039}" destId="{22F042F9-9FFD-4798-88A4-9D4017B21DD3}" srcOrd="5" destOrd="0" presId="urn:microsoft.com/office/officeart/2005/8/layout/vList2"/>
    <dgm:cxn modelId="{35984F7E-711B-4737-B0C2-65F9CCEDE3BD}" type="presParOf" srcId="{87EB4E06-6A74-454D-A877-F111E1212039}" destId="{8CE61E52-65DA-4439-A249-20A106395F4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BE2832-1185-4A66-804C-451273F1EC56}">
      <dsp:nvSpPr>
        <dsp:cNvPr id="0" name=""/>
        <dsp:cNvSpPr/>
      </dsp:nvSpPr>
      <dsp:spPr>
        <a:xfrm>
          <a:off x="704911" y="510931"/>
          <a:ext cx="647841" cy="6478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AE655D-DCBA-4E9B-86C1-1218090D28AA}">
      <dsp:nvSpPr>
        <dsp:cNvPr id="0" name=""/>
        <dsp:cNvSpPr/>
      </dsp:nvSpPr>
      <dsp:spPr>
        <a:xfrm>
          <a:off x="309008"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The concept of health and its models</a:t>
          </a:r>
          <a:endParaRPr lang="en-US" sz="1200" kern="1200"/>
        </a:p>
      </dsp:txBody>
      <dsp:txXfrm>
        <a:off x="309008" y="1419853"/>
        <a:ext cx="1439648" cy="575859"/>
      </dsp:txXfrm>
    </dsp:sp>
    <dsp:sp modelId="{BE347B17-0633-4E5C-846A-BBE38738BBD5}">
      <dsp:nvSpPr>
        <dsp:cNvPr id="0" name=""/>
        <dsp:cNvSpPr/>
      </dsp:nvSpPr>
      <dsp:spPr>
        <a:xfrm>
          <a:off x="2396498" y="510931"/>
          <a:ext cx="647841" cy="6478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BC885E-966B-4C76-B3B8-EB60F3FA6FD4}">
      <dsp:nvSpPr>
        <dsp:cNvPr id="0" name=""/>
        <dsp:cNvSpPr/>
      </dsp:nvSpPr>
      <dsp:spPr>
        <a:xfrm>
          <a:off x="2000595"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Critique of health models </a:t>
          </a:r>
          <a:endParaRPr lang="en-US" sz="1200" kern="1200"/>
        </a:p>
      </dsp:txBody>
      <dsp:txXfrm>
        <a:off x="2000595" y="1419853"/>
        <a:ext cx="1439648" cy="575859"/>
      </dsp:txXfrm>
    </dsp:sp>
    <dsp:sp modelId="{FD91D7B3-0324-428C-B73D-82C14C19AA03}">
      <dsp:nvSpPr>
        <dsp:cNvPr id="0" name=""/>
        <dsp:cNvSpPr/>
      </dsp:nvSpPr>
      <dsp:spPr>
        <a:xfrm>
          <a:off x="4088085" y="510931"/>
          <a:ext cx="647841" cy="6478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139767-DA2F-4CB6-B207-0F04571B8AE2}">
      <dsp:nvSpPr>
        <dsp:cNvPr id="0" name=""/>
        <dsp:cNvSpPr/>
      </dsp:nvSpPr>
      <dsp:spPr>
        <a:xfrm>
          <a:off x="3692182"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The concept of wellbeing</a:t>
          </a:r>
          <a:endParaRPr lang="en-US" sz="1200" kern="1200"/>
        </a:p>
      </dsp:txBody>
      <dsp:txXfrm>
        <a:off x="3692182" y="1419853"/>
        <a:ext cx="1439648" cy="575859"/>
      </dsp:txXfrm>
    </dsp:sp>
    <dsp:sp modelId="{85037898-6C72-4630-B1BC-9C5A57F48E7F}">
      <dsp:nvSpPr>
        <dsp:cNvPr id="0" name=""/>
        <dsp:cNvSpPr/>
      </dsp:nvSpPr>
      <dsp:spPr>
        <a:xfrm>
          <a:off x="5779672" y="510931"/>
          <a:ext cx="647841" cy="6478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39DE3E-2C48-4D01-909E-25874E937C74}">
      <dsp:nvSpPr>
        <dsp:cNvPr id="0" name=""/>
        <dsp:cNvSpPr/>
      </dsp:nvSpPr>
      <dsp:spPr>
        <a:xfrm>
          <a:off x="5383769"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The importance of wellbeing  </a:t>
          </a:r>
          <a:endParaRPr lang="en-US" sz="1200" kern="1200"/>
        </a:p>
      </dsp:txBody>
      <dsp:txXfrm>
        <a:off x="5383769" y="1419853"/>
        <a:ext cx="1439648" cy="575859"/>
      </dsp:txXfrm>
    </dsp:sp>
    <dsp:sp modelId="{654AD36C-F0D7-4ECF-8602-B0B708B64E9F}">
      <dsp:nvSpPr>
        <dsp:cNvPr id="0" name=""/>
        <dsp:cNvSpPr/>
      </dsp:nvSpPr>
      <dsp:spPr>
        <a:xfrm>
          <a:off x="7471259" y="510931"/>
          <a:ext cx="647841" cy="64784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4CCC46-FEDB-4905-A0AD-732D11EFA952}">
      <dsp:nvSpPr>
        <dsp:cNvPr id="0" name=""/>
        <dsp:cNvSpPr/>
      </dsp:nvSpPr>
      <dsp:spPr>
        <a:xfrm>
          <a:off x="7075356"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Measurements of wellbeing </a:t>
          </a:r>
          <a:endParaRPr lang="en-US" sz="1200" kern="1200"/>
        </a:p>
      </dsp:txBody>
      <dsp:txXfrm>
        <a:off x="7075356" y="1419853"/>
        <a:ext cx="1439648" cy="575859"/>
      </dsp:txXfrm>
    </dsp:sp>
    <dsp:sp modelId="{9BB70240-A827-47F4-AEC2-58356FA96A12}">
      <dsp:nvSpPr>
        <dsp:cNvPr id="0" name=""/>
        <dsp:cNvSpPr/>
      </dsp:nvSpPr>
      <dsp:spPr>
        <a:xfrm>
          <a:off x="9162846" y="510931"/>
          <a:ext cx="647841" cy="64784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6C0F72-00EA-473D-A8A8-D7F6D8E02318}">
      <dsp:nvSpPr>
        <dsp:cNvPr id="0" name=""/>
        <dsp:cNvSpPr/>
      </dsp:nvSpPr>
      <dsp:spPr>
        <a:xfrm>
          <a:off x="8766943"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The concept of sustainable development</a:t>
          </a:r>
          <a:endParaRPr lang="en-US" sz="1200" kern="1200"/>
        </a:p>
      </dsp:txBody>
      <dsp:txXfrm>
        <a:off x="8766943" y="1419853"/>
        <a:ext cx="1439648" cy="575859"/>
      </dsp:txXfrm>
    </dsp:sp>
    <dsp:sp modelId="{1DF40991-D8AE-43B0-B806-5F1FE63A6307}">
      <dsp:nvSpPr>
        <dsp:cNvPr id="0" name=""/>
        <dsp:cNvSpPr/>
      </dsp:nvSpPr>
      <dsp:spPr>
        <a:xfrm>
          <a:off x="4933879" y="2355625"/>
          <a:ext cx="647841" cy="64784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09071D-0961-413C-BAA5-1DE952D6A004}">
      <dsp:nvSpPr>
        <dsp:cNvPr id="0" name=""/>
        <dsp:cNvSpPr/>
      </dsp:nvSpPr>
      <dsp:spPr>
        <a:xfrm>
          <a:off x="4537975" y="3264547"/>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The importance of sustainable development  </a:t>
          </a:r>
          <a:endParaRPr lang="en-US" sz="1200" kern="1200"/>
        </a:p>
      </dsp:txBody>
      <dsp:txXfrm>
        <a:off x="4537975" y="3264547"/>
        <a:ext cx="1439648" cy="5758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4AB238-F402-445D-9F20-D8741CC3B47A}">
      <dsp:nvSpPr>
        <dsp:cNvPr id="0" name=""/>
        <dsp:cNvSpPr/>
      </dsp:nvSpPr>
      <dsp:spPr>
        <a:xfrm>
          <a:off x="0" y="42371"/>
          <a:ext cx="10058399"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Objective </a:t>
          </a:r>
          <a:endParaRPr lang="en-US" sz="3600" kern="1200" dirty="0"/>
        </a:p>
      </dsp:txBody>
      <dsp:txXfrm>
        <a:off x="42151" y="84522"/>
        <a:ext cx="9974097" cy="779158"/>
      </dsp:txXfrm>
    </dsp:sp>
    <dsp:sp modelId="{13FAC27C-D546-48B9-96A2-7F33955B5D37}">
      <dsp:nvSpPr>
        <dsp:cNvPr id="0" name=""/>
        <dsp:cNvSpPr/>
      </dsp:nvSpPr>
      <dsp:spPr>
        <a:xfrm>
          <a:off x="0" y="1009512"/>
          <a:ext cx="10058399"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Subjective </a:t>
          </a:r>
          <a:endParaRPr lang="en-US" sz="3600" kern="1200"/>
        </a:p>
      </dsp:txBody>
      <dsp:txXfrm>
        <a:off x="42151" y="1051663"/>
        <a:ext cx="9974097" cy="779158"/>
      </dsp:txXfrm>
    </dsp:sp>
    <dsp:sp modelId="{9EEBB70F-70C4-4AB5-8E00-1AE4AA5AFBB1}">
      <dsp:nvSpPr>
        <dsp:cNvPr id="0" name=""/>
        <dsp:cNvSpPr/>
      </dsp:nvSpPr>
      <dsp:spPr>
        <a:xfrm>
          <a:off x="0" y="1976652"/>
          <a:ext cx="10058399"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Hedonic </a:t>
          </a:r>
          <a:endParaRPr lang="en-US" sz="3600" kern="1200"/>
        </a:p>
      </dsp:txBody>
      <dsp:txXfrm>
        <a:off x="42151" y="2018803"/>
        <a:ext cx="9974097" cy="779158"/>
      </dsp:txXfrm>
    </dsp:sp>
    <dsp:sp modelId="{8CE61E52-65DA-4439-A249-20A106395F46}">
      <dsp:nvSpPr>
        <dsp:cNvPr id="0" name=""/>
        <dsp:cNvSpPr/>
      </dsp:nvSpPr>
      <dsp:spPr>
        <a:xfrm>
          <a:off x="0" y="2943791"/>
          <a:ext cx="10058399"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Eudemonic </a:t>
          </a:r>
          <a:endParaRPr lang="en-US" sz="3600" kern="1200"/>
        </a:p>
      </dsp:txBody>
      <dsp:txXfrm>
        <a:off x="42151" y="2985942"/>
        <a:ext cx="9974097" cy="77915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97481D-95DF-4AC1-9D01-31B0931B604B}" type="datetimeFigureOut">
              <a:rPr lang="en-GB" smtClean="0"/>
              <a:t>10/09/2023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EB5BCE-7E34-4DDB-BC77-61A28FD6F904}" type="slidenum">
              <a:rPr lang="en-GB" smtClean="0"/>
              <a:t>‹#›</a:t>
            </a:fld>
            <a:endParaRPr lang="en-GB"/>
          </a:p>
        </p:txBody>
      </p:sp>
    </p:spTree>
    <p:extLst>
      <p:ext uri="{BB962C8B-B14F-4D97-AF65-F5344CB8AC3E}">
        <p14:creationId xmlns:p14="http://schemas.microsoft.com/office/powerpoint/2010/main" val="24412507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Beveridge and the Five </a:t>
            </a:r>
            <a:r>
              <a:rPr lang="en-GB" dirty="0" err="1"/>
              <a:t>GiantsThe</a:t>
            </a:r>
            <a:r>
              <a:rPr lang="en-GB" dirty="0"/>
              <a:t> Beveridge Report – in 1941, the Liberal politician William Beveridge set out to discover what kind of Britain people wanted to see after the war. </a:t>
            </a:r>
          </a:p>
          <a:p>
            <a:r>
              <a:rPr lang="en-GB" dirty="0"/>
              <a:t>His report, officially entitled Social Insurance and Allied Services, was a key part of the plans to rebuild and improve Britain after the war had ended.</a:t>
            </a:r>
          </a:p>
          <a:p>
            <a:r>
              <a:rPr lang="en-GB" dirty="0"/>
              <a:t>The Five Giants – the governments committee, led by Beveridge, identified five major problems which prevented people from bettering themselves. </a:t>
            </a:r>
          </a:p>
          <a:p>
            <a:r>
              <a:rPr lang="en-GB" dirty="0"/>
              <a:t>These were known as the Five Giants. </a:t>
            </a:r>
          </a:p>
          <a:p>
            <a:r>
              <a:rPr lang="en-GB" dirty="0"/>
              <a:t>1. want (caused by poverty).</a:t>
            </a:r>
          </a:p>
          <a:p>
            <a:r>
              <a:rPr lang="en-GB" dirty="0"/>
              <a:t>2. ignorance (caused by a lack of education).</a:t>
            </a:r>
          </a:p>
          <a:p>
            <a:r>
              <a:rPr lang="en-GB" dirty="0"/>
              <a:t>3. squalor (caused by poor housing).</a:t>
            </a:r>
          </a:p>
          <a:p>
            <a:r>
              <a:rPr lang="en-GB" dirty="0"/>
              <a:t>4. idleness (caused by a lack of jobs, or the ability to gain employment).</a:t>
            </a:r>
          </a:p>
          <a:p>
            <a:r>
              <a:rPr lang="en-GB" dirty="0"/>
              <a:t>5. disease (caused by inadequate health care provision)</a:t>
            </a:r>
          </a:p>
        </p:txBody>
      </p:sp>
      <p:sp>
        <p:nvSpPr>
          <p:cNvPr id="4" name="Slide Number Placeholder 3"/>
          <p:cNvSpPr>
            <a:spLocks noGrp="1"/>
          </p:cNvSpPr>
          <p:nvPr>
            <p:ph type="sldNum" sz="quarter" idx="5"/>
          </p:nvPr>
        </p:nvSpPr>
        <p:spPr/>
        <p:txBody>
          <a:bodyPr/>
          <a:lstStyle/>
          <a:p>
            <a:fld id="{97EB5BCE-7E34-4DDB-BC77-61A28FD6F904}" type="slidenum">
              <a:rPr lang="en-GB" smtClean="0"/>
              <a:t>4</a:t>
            </a:fld>
            <a:endParaRPr lang="en-GB"/>
          </a:p>
        </p:txBody>
      </p:sp>
    </p:spTree>
    <p:extLst>
      <p:ext uri="{BB962C8B-B14F-4D97-AF65-F5344CB8AC3E}">
        <p14:creationId xmlns:p14="http://schemas.microsoft.com/office/powerpoint/2010/main" val="3153253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is a complex and multifaceted concept, and there are several models and frameworks that have been developed to understand and conceptualize it. These models provide different perspectives on health and can be used to guide healthcare practice, policy, and research.</a:t>
            </a:r>
          </a:p>
        </p:txBody>
      </p:sp>
      <p:sp>
        <p:nvSpPr>
          <p:cNvPr id="4" name="Slide Number Placeholder 3"/>
          <p:cNvSpPr>
            <a:spLocks noGrp="1"/>
          </p:cNvSpPr>
          <p:nvPr>
            <p:ph type="sldNum" sz="quarter" idx="5"/>
          </p:nvPr>
        </p:nvSpPr>
        <p:spPr/>
        <p:txBody>
          <a:bodyPr/>
          <a:lstStyle/>
          <a:p>
            <a:fld id="{97EB5BCE-7E34-4DDB-BC77-61A28FD6F904}" type="slidenum">
              <a:rPr lang="en-GB" smtClean="0"/>
              <a:t>5</a:t>
            </a:fld>
            <a:endParaRPr lang="en-GB"/>
          </a:p>
        </p:txBody>
      </p:sp>
    </p:spTree>
    <p:extLst>
      <p:ext uri="{BB962C8B-B14F-4D97-AF65-F5344CB8AC3E}">
        <p14:creationId xmlns:p14="http://schemas.microsoft.com/office/powerpoint/2010/main" val="35700116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view presents that an individual’s impairment, disability or mental health problem is a deviation from the ‘norm’ and therefore is in need of</a:t>
            </a:r>
          </a:p>
          <a:p>
            <a:r>
              <a:rPr lang="en-GB" dirty="0"/>
              <a:t>correction as the bio-medical model treats the condition and not the cause.</a:t>
            </a:r>
          </a:p>
          <a:p>
            <a:r>
              <a:rPr lang="en-GB" dirty="0"/>
              <a:t>The biomedical model places saw responsibility on the individual in question to address their existing condition. </a:t>
            </a:r>
          </a:p>
          <a:p>
            <a:endParaRPr lang="en-GB" dirty="0"/>
          </a:p>
        </p:txBody>
      </p:sp>
      <p:sp>
        <p:nvSpPr>
          <p:cNvPr id="4" name="Slide Number Placeholder 3"/>
          <p:cNvSpPr>
            <a:spLocks noGrp="1"/>
          </p:cNvSpPr>
          <p:nvPr>
            <p:ph type="sldNum" sz="quarter" idx="5"/>
          </p:nvPr>
        </p:nvSpPr>
        <p:spPr/>
        <p:txBody>
          <a:bodyPr/>
          <a:lstStyle/>
          <a:p>
            <a:fld id="{97EB5BCE-7E34-4DDB-BC77-61A28FD6F904}" type="slidenum">
              <a:rPr lang="en-GB" smtClean="0"/>
              <a:t>6</a:t>
            </a:fld>
            <a:endParaRPr lang="en-GB"/>
          </a:p>
        </p:txBody>
      </p:sp>
    </p:spTree>
    <p:extLst>
      <p:ext uri="{BB962C8B-B14F-4D97-AF65-F5344CB8AC3E}">
        <p14:creationId xmlns:p14="http://schemas.microsoft.com/office/powerpoint/2010/main" val="2693459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social model views the problem as located within wider society or the environment rather than with the individual</a:t>
            </a:r>
          </a:p>
        </p:txBody>
      </p:sp>
      <p:sp>
        <p:nvSpPr>
          <p:cNvPr id="4" name="Slide Number Placeholder 3"/>
          <p:cNvSpPr>
            <a:spLocks noGrp="1"/>
          </p:cNvSpPr>
          <p:nvPr>
            <p:ph type="sldNum" sz="quarter" idx="5"/>
          </p:nvPr>
        </p:nvSpPr>
        <p:spPr/>
        <p:txBody>
          <a:bodyPr/>
          <a:lstStyle/>
          <a:p>
            <a:fld id="{97EB5BCE-7E34-4DDB-BC77-61A28FD6F904}" type="slidenum">
              <a:rPr lang="en-GB" smtClean="0"/>
              <a:t>7</a:t>
            </a:fld>
            <a:endParaRPr lang="en-GB"/>
          </a:p>
        </p:txBody>
      </p:sp>
    </p:spTree>
    <p:extLst>
      <p:ext uri="{BB962C8B-B14F-4D97-AF65-F5344CB8AC3E}">
        <p14:creationId xmlns:p14="http://schemas.microsoft.com/office/powerpoint/2010/main" val="681037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social model views the problem as located within wider society or the environment rather than with the individual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7EB5BCE-7E34-4DDB-BC77-61A28FD6F9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2609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EB5BCE-7E34-4DDB-BC77-61A28FD6F904}" type="slidenum">
              <a:rPr lang="en-GB" smtClean="0"/>
              <a:t>9</a:t>
            </a:fld>
            <a:endParaRPr lang="en-GB"/>
          </a:p>
        </p:txBody>
      </p:sp>
    </p:spTree>
    <p:extLst>
      <p:ext uri="{BB962C8B-B14F-4D97-AF65-F5344CB8AC3E}">
        <p14:creationId xmlns:p14="http://schemas.microsoft.com/office/powerpoint/2010/main" val="16740630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EB5BCE-7E34-4DDB-BC77-61A28FD6F904}" type="slidenum">
              <a:rPr lang="en-GB" smtClean="0"/>
              <a:t>10</a:t>
            </a:fld>
            <a:endParaRPr lang="en-GB"/>
          </a:p>
        </p:txBody>
      </p:sp>
    </p:spTree>
    <p:extLst>
      <p:ext uri="{BB962C8B-B14F-4D97-AF65-F5344CB8AC3E}">
        <p14:creationId xmlns:p14="http://schemas.microsoft.com/office/powerpoint/2010/main" val="3632267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and adolescent’s optimal development and well-being are contingent upon interacting biological and environmental/contextual factors including family, community, sociocultural, economic, political, and legal influences, and the services and structures that surround them, all affecting their development through the life course.</a:t>
            </a:r>
          </a:p>
        </p:txBody>
      </p:sp>
      <p:sp>
        <p:nvSpPr>
          <p:cNvPr id="4" name="Slide Number Placeholder 3"/>
          <p:cNvSpPr>
            <a:spLocks noGrp="1"/>
          </p:cNvSpPr>
          <p:nvPr>
            <p:ph type="sldNum" sz="quarter" idx="5"/>
          </p:nvPr>
        </p:nvSpPr>
        <p:spPr/>
        <p:txBody>
          <a:bodyPr/>
          <a:lstStyle/>
          <a:p>
            <a:fld id="{97EB5BCE-7E34-4DDB-BC77-61A28FD6F904}" type="slidenum">
              <a:rPr lang="en-GB" smtClean="0"/>
              <a:t>11</a:t>
            </a:fld>
            <a:endParaRPr lang="en-GB"/>
          </a:p>
        </p:txBody>
      </p:sp>
    </p:spTree>
    <p:extLst>
      <p:ext uri="{BB962C8B-B14F-4D97-AF65-F5344CB8AC3E}">
        <p14:creationId xmlns:p14="http://schemas.microsoft.com/office/powerpoint/2010/main" val="38435297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factors: Any attribute, characteristic or exposure that increases the risk of developing an adverse mental health outcome</a:t>
            </a:r>
          </a:p>
          <a:p>
            <a:r>
              <a:rPr lang="en-GB" dirty="0"/>
              <a:t>Protective Factors: Any attribute, characteristic or exposure that that reduce risk factors, or independently act to increase positive outcomes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7EB5BCE-7E34-4DDB-BC77-61A28FD6F9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8345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EB5BCE-7E34-4DDB-BC77-61A28FD6F904}" type="slidenum">
              <a:rPr lang="en-GB" smtClean="0"/>
              <a:t>13</a:t>
            </a:fld>
            <a:endParaRPr lang="en-GB"/>
          </a:p>
        </p:txBody>
      </p:sp>
    </p:spTree>
    <p:extLst>
      <p:ext uri="{BB962C8B-B14F-4D97-AF65-F5344CB8AC3E}">
        <p14:creationId xmlns:p14="http://schemas.microsoft.com/office/powerpoint/2010/main" val="27229646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EB5BCE-7E34-4DDB-BC77-61A28FD6F904}" type="slidenum">
              <a:rPr lang="en-GB" smtClean="0"/>
              <a:t>14</a:t>
            </a:fld>
            <a:endParaRPr lang="en-GB"/>
          </a:p>
        </p:txBody>
      </p:sp>
    </p:spTree>
    <p:extLst>
      <p:ext uri="{BB962C8B-B14F-4D97-AF65-F5344CB8AC3E}">
        <p14:creationId xmlns:p14="http://schemas.microsoft.com/office/powerpoint/2010/main" val="40397857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EB5BCE-7E34-4DDB-BC77-61A28FD6F904}" type="slidenum">
              <a:rPr lang="en-GB" smtClean="0"/>
              <a:t>15</a:t>
            </a:fld>
            <a:endParaRPr lang="en-GB"/>
          </a:p>
        </p:txBody>
      </p:sp>
    </p:spTree>
    <p:extLst>
      <p:ext uri="{BB962C8B-B14F-4D97-AF65-F5344CB8AC3E}">
        <p14:creationId xmlns:p14="http://schemas.microsoft.com/office/powerpoint/2010/main" val="41950077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Neglecting one or more of the dimensions of wellness may result in affecting other dimensions and subsequently impacting one’s overall health, wellbeing and quality of life (Stoewen, 2017)</a:t>
            </a:r>
          </a:p>
          <a:p>
            <a:endParaRPr lang="en-GB" dirty="0"/>
          </a:p>
        </p:txBody>
      </p:sp>
      <p:sp>
        <p:nvSpPr>
          <p:cNvPr id="4" name="Slide Number Placeholder 3"/>
          <p:cNvSpPr>
            <a:spLocks noGrp="1"/>
          </p:cNvSpPr>
          <p:nvPr>
            <p:ph type="sldNum" sz="quarter" idx="5"/>
          </p:nvPr>
        </p:nvSpPr>
        <p:spPr/>
        <p:txBody>
          <a:bodyPr/>
          <a:lstStyle/>
          <a:p>
            <a:fld id="{97EB5BCE-7E34-4DDB-BC77-61A28FD6F904}" type="slidenum">
              <a:rPr lang="en-GB" smtClean="0"/>
              <a:t>16</a:t>
            </a:fld>
            <a:endParaRPr lang="en-GB"/>
          </a:p>
        </p:txBody>
      </p:sp>
    </p:spTree>
    <p:extLst>
      <p:ext uri="{BB962C8B-B14F-4D97-AF65-F5344CB8AC3E}">
        <p14:creationId xmlns:p14="http://schemas.microsoft.com/office/powerpoint/2010/main" val="36400819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Neglecting one or more of the dimensions of wellness may result in affecting other dimensions and subsequently impacting one’s overall health, wellbeing and quality of life (Stoewen, 2017). </a:t>
            </a:r>
          </a:p>
          <a:p>
            <a:r>
              <a:rPr lang="en-GB" dirty="0"/>
              <a:t>Link to the Wellbeing, Future Generations Act (7 wellbeing goals).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7EB5BCE-7E34-4DDB-BC77-61A28FD6F9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24678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Beveridge and the Five Giants: </a:t>
            </a:r>
          </a:p>
          <a:p>
            <a:endParaRPr lang="en-GB" dirty="0"/>
          </a:p>
          <a:p>
            <a:r>
              <a:rPr lang="en-GB" dirty="0"/>
              <a:t>The Beveridge Report – in 1941, the Liberal politician William Beveridge set out to discover what kind of Britain people wanted to see after the war. </a:t>
            </a:r>
          </a:p>
          <a:p>
            <a:r>
              <a:rPr lang="en-GB" dirty="0"/>
              <a:t>His report, officially entitled Social Insurance and Allied Services, was a key part of the plans to rebuild and improve Britain after the war had ended.</a:t>
            </a:r>
          </a:p>
          <a:p>
            <a:r>
              <a:rPr lang="en-GB" dirty="0"/>
              <a:t>The Five Giants – the governments committee, led by Beveridge, identified five major problems which prevented people from bettering themselves. </a:t>
            </a:r>
          </a:p>
          <a:p>
            <a:r>
              <a:rPr lang="en-GB" dirty="0"/>
              <a:t>These were known as the Five Giants. </a:t>
            </a:r>
          </a:p>
          <a:p>
            <a:r>
              <a:rPr lang="en-GB" dirty="0"/>
              <a:t>1. want (caused by poverty).</a:t>
            </a:r>
          </a:p>
          <a:p>
            <a:r>
              <a:rPr lang="en-GB" dirty="0"/>
              <a:t>2. ignorance (caused by a lack of education).</a:t>
            </a:r>
          </a:p>
          <a:p>
            <a:r>
              <a:rPr lang="en-GB" dirty="0"/>
              <a:t>3. squalor (caused by poor housing).</a:t>
            </a:r>
          </a:p>
          <a:p>
            <a:r>
              <a:rPr lang="en-GB" dirty="0"/>
              <a:t>4. idleness (caused by a lack of jobs, or the ability to gain employment).</a:t>
            </a:r>
          </a:p>
          <a:p>
            <a:r>
              <a:rPr lang="en-GB" dirty="0"/>
              <a:t>5. disease (caused by inadequate health care provision). </a:t>
            </a:r>
          </a:p>
          <a:p>
            <a:endParaRPr lang="en-GB" dirty="0"/>
          </a:p>
          <a:p>
            <a:r>
              <a:rPr lang="en-GB" dirty="0"/>
              <a:t>What model of health does this report best follows?: </a:t>
            </a:r>
          </a:p>
          <a:p>
            <a:r>
              <a:rPr lang="en-GB" dirty="0"/>
              <a:t>Biomedical </a:t>
            </a:r>
          </a:p>
          <a:p>
            <a:r>
              <a:rPr lang="en-GB" dirty="0"/>
              <a:t>Social Model</a:t>
            </a:r>
          </a:p>
          <a:p>
            <a:r>
              <a:rPr lang="en-GB" dirty="0"/>
              <a:t>Wellness Model</a:t>
            </a:r>
          </a:p>
          <a:p>
            <a:endParaRPr lang="en-GB" dirty="0"/>
          </a:p>
        </p:txBody>
      </p:sp>
      <p:sp>
        <p:nvSpPr>
          <p:cNvPr id="4" name="Slide Number Placeholder 3"/>
          <p:cNvSpPr>
            <a:spLocks noGrp="1"/>
          </p:cNvSpPr>
          <p:nvPr>
            <p:ph type="sldNum" sz="quarter" idx="5"/>
          </p:nvPr>
        </p:nvSpPr>
        <p:spPr/>
        <p:txBody>
          <a:bodyPr/>
          <a:lstStyle/>
          <a:p>
            <a:fld id="{97EB5BCE-7E34-4DDB-BC77-61A28FD6F904}" type="slidenum">
              <a:rPr lang="en-GB" smtClean="0"/>
              <a:t>19</a:t>
            </a:fld>
            <a:endParaRPr lang="en-GB"/>
          </a:p>
        </p:txBody>
      </p:sp>
    </p:spTree>
    <p:extLst>
      <p:ext uri="{BB962C8B-B14F-4D97-AF65-F5344CB8AC3E}">
        <p14:creationId xmlns:p14="http://schemas.microsoft.com/office/powerpoint/2010/main" val="11283434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of the biomedical model has made significant advances in understanding the causes of diseases and the development of medical treatments and interventions.</a:t>
            </a:r>
          </a:p>
          <a:p>
            <a:r>
              <a:rPr lang="en-GB" dirty="0"/>
              <a:t>In line with the model concentrating on biology, the reductionist approach has also provided further advancement through target and specific treatments. However, the model further promotes inequalities by not considering the social determinants of health  </a:t>
            </a:r>
          </a:p>
          <a:p>
            <a:endParaRPr lang="en-GB" dirty="0"/>
          </a:p>
          <a:p>
            <a:endParaRPr lang="en-GB" dirty="0"/>
          </a:p>
          <a:p>
            <a:endParaRPr lang="en-GB" dirty="0"/>
          </a:p>
          <a:p>
            <a:r>
              <a:rPr lang="en-GB" dirty="0"/>
              <a:t>Social Model </a:t>
            </a:r>
          </a:p>
          <a:p>
            <a:r>
              <a:rPr lang="en-GB" dirty="0"/>
              <a:t>Wellness Model:</a:t>
            </a:r>
          </a:p>
        </p:txBody>
      </p:sp>
      <p:sp>
        <p:nvSpPr>
          <p:cNvPr id="4" name="Slide Number Placeholder 3"/>
          <p:cNvSpPr>
            <a:spLocks noGrp="1"/>
          </p:cNvSpPr>
          <p:nvPr>
            <p:ph type="sldNum" sz="quarter" idx="5"/>
          </p:nvPr>
        </p:nvSpPr>
        <p:spPr/>
        <p:txBody>
          <a:bodyPr/>
          <a:lstStyle/>
          <a:p>
            <a:fld id="{97EB5BCE-7E34-4DDB-BC77-61A28FD6F904}" type="slidenum">
              <a:rPr lang="en-GB" smtClean="0"/>
              <a:t>21</a:t>
            </a:fld>
            <a:endParaRPr lang="en-GB"/>
          </a:p>
        </p:txBody>
      </p:sp>
    </p:spTree>
    <p:extLst>
      <p:ext uri="{BB962C8B-B14F-4D97-AF65-F5344CB8AC3E}">
        <p14:creationId xmlns:p14="http://schemas.microsoft.com/office/powerpoint/2010/main" val="24350905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Model: </a:t>
            </a:r>
          </a:p>
          <a:p>
            <a:r>
              <a:rPr lang="en-GB" dirty="0"/>
              <a:t>Social barriers are considered as problematic when it comes to health outcomes and equalities. </a:t>
            </a:r>
          </a:p>
          <a:p>
            <a:r>
              <a:rPr lang="en-GB" dirty="0"/>
              <a:t>Society holds a role of responsibility it ensuring that access to facilities and health outcomes </a:t>
            </a:r>
          </a:p>
          <a:p>
            <a:r>
              <a:rPr lang="en-GB" dirty="0"/>
              <a:t>In identifying barriers, measurements can be implemented to ensure that people do  not experience health and wellbeing inequalities. </a:t>
            </a:r>
          </a:p>
          <a:p>
            <a:endParaRPr lang="en-GB" dirty="0"/>
          </a:p>
          <a:p>
            <a:endParaRPr lang="en-GB" dirty="0"/>
          </a:p>
          <a:p>
            <a:r>
              <a:rPr lang="en-GB" dirty="0"/>
              <a:t>Critics argue that the social model may sometimes downplay individual responsibility for health, which is a contentious issue, particularly in societies that emphasize personal choice and accountability. With a lack of personal responsibility, people may become over reliant on services and resources to remedy their condition.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7EB5BCE-7E34-4DDB-BC77-61A28FD6F9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70447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Holistic Approach: The wellness model takes a holistic view of health, recognizing that well-being encompasses multiple dimensions of life. This approach encourages individuals to consider their overall quality of life rather than just the absence of illness</a:t>
            </a:r>
          </a:p>
        </p:txBody>
      </p:sp>
      <p:sp>
        <p:nvSpPr>
          <p:cNvPr id="4" name="Slide Number Placeholder 3"/>
          <p:cNvSpPr>
            <a:spLocks noGrp="1"/>
          </p:cNvSpPr>
          <p:nvPr>
            <p:ph type="sldNum" sz="quarter" idx="5"/>
          </p:nvPr>
        </p:nvSpPr>
        <p:spPr/>
        <p:txBody>
          <a:bodyPr/>
          <a:lstStyle/>
          <a:p>
            <a:fld id="{97EB5BCE-7E34-4DDB-BC77-61A28FD6F904}" type="slidenum">
              <a:rPr lang="en-GB" smtClean="0"/>
              <a:t>23</a:t>
            </a:fld>
            <a:endParaRPr lang="en-GB"/>
          </a:p>
        </p:txBody>
      </p:sp>
    </p:spTree>
    <p:extLst>
      <p:ext uri="{BB962C8B-B14F-4D97-AF65-F5344CB8AC3E}">
        <p14:creationId xmlns:p14="http://schemas.microsoft.com/office/powerpoint/2010/main" val="36166125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its continuous interest, wellbeing remains universally unagreed. Because of the concepts interests from numerous commentators within several fields such as health, psychology, economics, the concept definitions remains generalised. </a:t>
            </a:r>
          </a:p>
        </p:txBody>
      </p:sp>
      <p:sp>
        <p:nvSpPr>
          <p:cNvPr id="4" name="Slide Number Placeholder 3"/>
          <p:cNvSpPr>
            <a:spLocks noGrp="1"/>
          </p:cNvSpPr>
          <p:nvPr>
            <p:ph type="sldNum" sz="quarter" idx="5"/>
          </p:nvPr>
        </p:nvSpPr>
        <p:spPr/>
        <p:txBody>
          <a:bodyPr/>
          <a:lstStyle/>
          <a:p>
            <a:fld id="{97EB5BCE-7E34-4DDB-BC77-61A28FD6F904}" type="slidenum">
              <a:rPr lang="en-GB" smtClean="0"/>
              <a:t>24</a:t>
            </a:fld>
            <a:endParaRPr lang="en-GB"/>
          </a:p>
        </p:txBody>
      </p:sp>
    </p:spTree>
    <p:extLst>
      <p:ext uri="{BB962C8B-B14F-4D97-AF65-F5344CB8AC3E}">
        <p14:creationId xmlns:p14="http://schemas.microsoft.com/office/powerpoint/2010/main" val="37349641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(2021) Health Promotion Glossary 2021. Geneva: Word Health Organization</a:t>
            </a:r>
          </a:p>
        </p:txBody>
      </p:sp>
      <p:sp>
        <p:nvSpPr>
          <p:cNvPr id="4" name="Slide Number Placeholder 3"/>
          <p:cNvSpPr>
            <a:spLocks noGrp="1"/>
          </p:cNvSpPr>
          <p:nvPr>
            <p:ph type="sldNum" sz="quarter" idx="5"/>
          </p:nvPr>
        </p:nvSpPr>
        <p:spPr/>
        <p:txBody>
          <a:bodyPr/>
          <a:lstStyle/>
          <a:p>
            <a:fld id="{97EB5BCE-7E34-4DDB-BC77-61A28FD6F904}" type="slidenum">
              <a:rPr lang="en-GB" smtClean="0"/>
              <a:t>25</a:t>
            </a:fld>
            <a:endParaRPr lang="en-GB"/>
          </a:p>
        </p:txBody>
      </p:sp>
    </p:spTree>
    <p:extLst>
      <p:ext uri="{BB962C8B-B14F-4D97-AF65-F5344CB8AC3E}">
        <p14:creationId xmlns:p14="http://schemas.microsoft.com/office/powerpoint/2010/main" val="29294646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concept of wellbeing has been and continues to be noted as multidimensional and literature provides four components: </a:t>
            </a:r>
          </a:p>
          <a:p>
            <a:endParaRPr lang="en-GB" dirty="0"/>
          </a:p>
          <a:p>
            <a:r>
              <a:rPr lang="en-GB" b="1" dirty="0"/>
              <a:t>Objective wellbeing</a:t>
            </a:r>
            <a:r>
              <a:rPr lang="en-GB" dirty="0"/>
              <a:t>: </a:t>
            </a:r>
          </a:p>
          <a:p>
            <a:r>
              <a:rPr lang="en-GB" dirty="0"/>
              <a:t>Measurable dimensions. Typically, these can be observed, and data can be collected to assess and address the needs of a population.  Within objective wellbeing components such as health, job opportunities, socioeconomic development, environment, safety, and politics. </a:t>
            </a:r>
          </a:p>
          <a:p>
            <a:endParaRPr lang="en-GB" dirty="0"/>
          </a:p>
          <a:p>
            <a:r>
              <a:rPr lang="en-GB" dirty="0"/>
              <a:t>Objective Wellbeing is more of a proxy measure based on assumptions about basic human needs and rights, including aspects such as adequate food, physical health, education, and safety. Objective Wellbeing can be measured through self-report (e.g., asking people whether they have a specific health condition), or through more objective measures (e.g., mortality rates and life expectancy). </a:t>
            </a:r>
          </a:p>
          <a:p>
            <a:endParaRPr lang="en-GB" dirty="0"/>
          </a:p>
          <a:p>
            <a:endParaRPr lang="en-GB" dirty="0"/>
          </a:p>
          <a:p>
            <a:endParaRPr lang="en-GB" dirty="0"/>
          </a:p>
          <a:p>
            <a:r>
              <a:rPr lang="en-GB" b="1" dirty="0"/>
              <a:t>Subjective wellbeing</a:t>
            </a:r>
            <a:r>
              <a:rPr lang="en-GB" dirty="0"/>
              <a:t>: Refers to a cognitive evaluations of one’s life. Subjective Wellbeing (or personal Wellbeing) is measured by asking people directly how they think and feel about their own Wellbeing and includes aspects such as life satisfaction (evaluation), and positive emotions (</a:t>
            </a:r>
            <a:r>
              <a:rPr lang="en-GB" dirty="0" err="1"/>
              <a:t>Su</a:t>
            </a:r>
            <a:r>
              <a:rPr lang="en-GB" dirty="0"/>
              <a:t>, Tang and </a:t>
            </a:r>
            <a:r>
              <a:rPr lang="en-GB" dirty="0" err="1"/>
              <a:t>Nawijn</a:t>
            </a:r>
            <a:r>
              <a:rPr lang="en-GB" dirty="0"/>
              <a:t>, 2020)</a:t>
            </a:r>
          </a:p>
          <a:p>
            <a:endParaRPr lang="en-GB" dirty="0"/>
          </a:p>
          <a:p>
            <a:endParaRPr lang="en-GB" dirty="0"/>
          </a:p>
          <a:p>
            <a:endParaRPr lang="en-GB" dirty="0"/>
          </a:p>
          <a:p>
            <a:r>
              <a:rPr lang="en-GB" b="1" dirty="0"/>
              <a:t>Hedonic wellbeing</a:t>
            </a:r>
            <a:r>
              <a:rPr lang="en-GB" dirty="0"/>
              <a:t>: This dimension of wellbeing refers to seeking pleasure (sensory pleasure) happiness, and enjoyment</a:t>
            </a:r>
          </a:p>
          <a:p>
            <a:endParaRPr lang="en-GB" dirty="0"/>
          </a:p>
          <a:p>
            <a:endParaRPr lang="en-GB" dirty="0"/>
          </a:p>
          <a:p>
            <a:r>
              <a:rPr lang="en-GB" b="1" dirty="0"/>
              <a:t>Eudemonic wellbeing</a:t>
            </a:r>
            <a:r>
              <a:rPr lang="en-GB" dirty="0"/>
              <a:t>: This dimension refers to seeking and pursuing the meaningful. , while </a:t>
            </a:r>
            <a:r>
              <a:rPr lang="en-GB" dirty="0" err="1"/>
              <a:t>eudaimonic</a:t>
            </a:r>
            <a:r>
              <a:rPr lang="en-GB" dirty="0"/>
              <a:t> relates to the consequences of self-growth and self-actualization. </a:t>
            </a:r>
          </a:p>
          <a:p>
            <a:r>
              <a:rPr lang="en-GB" dirty="0"/>
              <a:t> </a:t>
            </a:r>
          </a:p>
        </p:txBody>
      </p:sp>
      <p:sp>
        <p:nvSpPr>
          <p:cNvPr id="4" name="Slide Number Placeholder 3"/>
          <p:cNvSpPr>
            <a:spLocks noGrp="1"/>
          </p:cNvSpPr>
          <p:nvPr>
            <p:ph type="sldNum" sz="quarter" idx="5"/>
          </p:nvPr>
        </p:nvSpPr>
        <p:spPr/>
        <p:txBody>
          <a:bodyPr/>
          <a:lstStyle/>
          <a:p>
            <a:fld id="{97EB5BCE-7E34-4DDB-BC77-61A28FD6F904}" type="slidenum">
              <a:rPr lang="en-GB" smtClean="0"/>
              <a:t>27</a:t>
            </a:fld>
            <a:endParaRPr lang="en-GB"/>
          </a:p>
        </p:txBody>
      </p:sp>
    </p:spTree>
    <p:extLst>
      <p:ext uri="{BB962C8B-B14F-4D97-AF65-F5344CB8AC3E}">
        <p14:creationId xmlns:p14="http://schemas.microsoft.com/office/powerpoint/2010/main" val="10405418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this activity/discussion, students should consider the acronym: SHOE:</a:t>
            </a:r>
          </a:p>
          <a:p>
            <a:endParaRPr lang="en-GB" dirty="0"/>
          </a:p>
          <a:p>
            <a:r>
              <a:rPr lang="en-GB" b="1" dirty="0"/>
              <a:t>Subjective</a:t>
            </a:r>
          </a:p>
          <a:p>
            <a:r>
              <a:rPr lang="en-GB" b="1" dirty="0"/>
              <a:t>Hedonic </a:t>
            </a:r>
          </a:p>
          <a:p>
            <a:r>
              <a:rPr lang="en-GB" b="1" dirty="0"/>
              <a:t>Objective </a:t>
            </a:r>
          </a:p>
          <a:p>
            <a:r>
              <a:rPr lang="en-GB" b="1" dirty="0"/>
              <a:t>Eudemonic </a:t>
            </a:r>
          </a:p>
          <a:p>
            <a:endParaRPr lang="en-GB" b="1" dirty="0"/>
          </a:p>
          <a:p>
            <a:r>
              <a:rPr lang="en-GB" b="1" dirty="0"/>
              <a:t>Student may also consider existing models of health covered within the lecture, such as ‘the wellness model’. </a:t>
            </a:r>
          </a:p>
        </p:txBody>
      </p:sp>
      <p:sp>
        <p:nvSpPr>
          <p:cNvPr id="4" name="Slide Number Placeholder 3"/>
          <p:cNvSpPr>
            <a:spLocks noGrp="1"/>
          </p:cNvSpPr>
          <p:nvPr>
            <p:ph type="sldNum" sz="quarter" idx="5"/>
          </p:nvPr>
        </p:nvSpPr>
        <p:spPr/>
        <p:txBody>
          <a:bodyPr/>
          <a:lstStyle/>
          <a:p>
            <a:fld id="{97EB5BCE-7E34-4DDB-BC77-61A28FD6F904}" type="slidenum">
              <a:rPr lang="en-GB" smtClean="0"/>
              <a:t>28</a:t>
            </a:fld>
            <a:endParaRPr lang="en-GB"/>
          </a:p>
        </p:txBody>
      </p:sp>
    </p:spTree>
    <p:extLst>
      <p:ext uri="{BB962C8B-B14F-4D97-AF65-F5344CB8AC3E}">
        <p14:creationId xmlns:p14="http://schemas.microsoft.com/office/powerpoint/2010/main" val="9532424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Office of National Statistics (2021) Coronavirus and first year higher education students, England: 4 October to 11 October 2021. [Online] Available at:  https://www.ons.gov.uk/peoplepopulationandcommunity/healthandsocialcare/healthandwellbeing/bulletins/coronavirusandfirstyearhighereducationstudentsengland/4octoberto11october2021 (Accessed at: 15</a:t>
            </a:r>
            <a:r>
              <a:rPr lang="en-GB" baseline="30000" dirty="0"/>
              <a:t>th</a:t>
            </a:r>
            <a:r>
              <a:rPr lang="en-GB" dirty="0"/>
              <a:t> June 2023). </a:t>
            </a:r>
          </a:p>
        </p:txBody>
      </p:sp>
      <p:sp>
        <p:nvSpPr>
          <p:cNvPr id="4" name="Date Placeholder 3"/>
          <p:cNvSpPr>
            <a:spLocks noGrp="1"/>
          </p:cNvSpPr>
          <p:nvPr>
            <p:ph type="dt" idx="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DD49AE-E876-4130-BF53-6229B9820536}" type="datetime1">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9/11/2023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A705E3-E620-489D-9973-6221209A4B3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77444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Lewis, J. and Bolton, P. (2023) Student mental health in England: Statistics, policy, and </a:t>
            </a:r>
            <a:r>
              <a:rPr lang="en-GB" dirty="0" err="1"/>
              <a:t>guidancee</a:t>
            </a:r>
            <a:r>
              <a:rPr lang="en-GB" dirty="0"/>
              <a:t>. London: House of Commons Library.  </a:t>
            </a:r>
          </a:p>
          <a:p>
            <a:r>
              <a:rPr lang="en-GB" dirty="0"/>
              <a:t>https://researchbriefings.files.parliament.uk/documents/CBP-8593/CBP-8593.pdf </a:t>
            </a:r>
          </a:p>
        </p:txBody>
      </p:sp>
      <p:sp>
        <p:nvSpPr>
          <p:cNvPr id="4" name="Date Placeholder 3"/>
          <p:cNvSpPr>
            <a:spLocks noGrp="1"/>
          </p:cNvSpPr>
          <p:nvPr>
            <p:ph type="dt" idx="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DD49AE-E876-4130-BF53-6229B9820536}" type="datetime1">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9/11/2023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A705E3-E620-489D-9973-6221209A4B3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791844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https://www.england.nhs.uk/south/wp-content/uploads/sites/6/2018/10/Health-and-Wellbeing-Wheel-1.pdf</a:t>
            </a:r>
          </a:p>
        </p:txBody>
      </p:sp>
      <p:sp>
        <p:nvSpPr>
          <p:cNvPr id="4" name="Slide Number Placeholder 3"/>
          <p:cNvSpPr>
            <a:spLocks noGrp="1"/>
          </p:cNvSpPr>
          <p:nvPr>
            <p:ph type="sldNum" sz="quarter" idx="5"/>
          </p:nvPr>
        </p:nvSpPr>
        <p:spPr/>
        <p:txBody>
          <a:bodyPr/>
          <a:lstStyle/>
          <a:p>
            <a:fld id="{97EB5BCE-7E34-4DDB-BC77-61A28FD6F904}" type="slidenum">
              <a:rPr lang="en-GB" smtClean="0"/>
              <a:t>38</a:t>
            </a:fld>
            <a:endParaRPr lang="en-GB"/>
          </a:p>
        </p:txBody>
      </p:sp>
    </p:spTree>
    <p:extLst>
      <p:ext uri="{BB962C8B-B14F-4D97-AF65-F5344CB8AC3E}">
        <p14:creationId xmlns:p14="http://schemas.microsoft.com/office/powerpoint/2010/main" val="7103695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EB5BCE-7E34-4DDB-BC77-61A28FD6F904}" type="slidenum">
              <a:rPr lang="en-GB" smtClean="0"/>
              <a:t>39</a:t>
            </a:fld>
            <a:endParaRPr lang="en-GB"/>
          </a:p>
        </p:txBody>
      </p:sp>
    </p:spTree>
    <p:extLst>
      <p:ext uri="{BB962C8B-B14F-4D97-AF65-F5344CB8AC3E}">
        <p14:creationId xmlns:p14="http://schemas.microsoft.com/office/powerpoint/2010/main" val="5530659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Sustainable development encourages a long-term perspective, prioritizing the well-being of future generations and considering the impacts of decisions made today on the environment and society.</a:t>
            </a:r>
          </a:p>
          <a:p>
            <a:pPr marL="228600" indent="-228600">
              <a:buAutoNum type="arabicParenR"/>
            </a:pPr>
            <a:r>
              <a:rPr lang="en-GB" dirty="0"/>
              <a:t>It strives to reduce social disparities by focusing on inclusive economic growth, access to basic services, and social justice, which can lead to more equitable societies</a:t>
            </a:r>
          </a:p>
          <a:p>
            <a:pPr marL="228600" indent="-228600">
              <a:buAutoNum type="arabicParenR"/>
            </a:pPr>
            <a:endParaRPr lang="en-GB" dirty="0"/>
          </a:p>
          <a:p>
            <a:pPr marL="228600" indent="-228600">
              <a:buAutoNum type="arabicParenR"/>
            </a:pPr>
            <a:r>
              <a:rPr lang="en-GB" dirty="0"/>
              <a:t>Sustainable development is a global concept, encouraging international cooperation and partnerships to address transboundary issues like climate change and sustainable trade</a:t>
            </a:r>
          </a:p>
          <a:p>
            <a:pPr marL="228600" indent="-228600">
              <a:buAutoNum type="arabicParenR"/>
            </a:pPr>
            <a:endParaRPr lang="en-GB" dirty="0"/>
          </a:p>
          <a:p>
            <a:pPr marL="228600" indent="-228600">
              <a:buAutoNum type="arabicParenR"/>
            </a:pPr>
            <a:r>
              <a:rPr lang="en-GB" dirty="0"/>
              <a:t>It promotes collaboration and integration across various disciplines, such as economics, ecology, sociology, and politics, fostering a holistic understanding of complex issues.</a:t>
            </a:r>
          </a:p>
          <a:p>
            <a:pPr marL="228600" indent="-228600">
              <a:buAutoNum type="arabicParenR"/>
            </a:pPr>
            <a:endParaRPr lang="en-GB" dirty="0"/>
          </a:p>
          <a:p>
            <a:pPr marL="228600" indent="-228600">
              <a:buAutoNum type="arabicParenR"/>
            </a:pPr>
            <a:r>
              <a:rPr lang="en-GB" dirty="0"/>
              <a:t>When implemented effectively, sustainable development can promote economic growth while minimizing negative environmental and social impacts. It encourages innovation and green technologies.</a:t>
            </a:r>
          </a:p>
          <a:p>
            <a:endParaRPr lang="en-GB" dirty="0"/>
          </a:p>
        </p:txBody>
      </p:sp>
      <p:sp>
        <p:nvSpPr>
          <p:cNvPr id="4" name="Slide Number Placeholder 3"/>
          <p:cNvSpPr>
            <a:spLocks noGrp="1"/>
          </p:cNvSpPr>
          <p:nvPr>
            <p:ph type="sldNum" sz="quarter" idx="5"/>
          </p:nvPr>
        </p:nvSpPr>
        <p:spPr/>
        <p:txBody>
          <a:bodyPr/>
          <a:lstStyle/>
          <a:p>
            <a:fld id="{97EB5BCE-7E34-4DDB-BC77-61A28FD6F904}" type="slidenum">
              <a:rPr lang="en-GB" smtClean="0"/>
              <a:t>42</a:t>
            </a:fld>
            <a:endParaRPr lang="en-GB"/>
          </a:p>
        </p:txBody>
      </p:sp>
    </p:spTree>
    <p:extLst>
      <p:ext uri="{BB962C8B-B14F-4D97-AF65-F5344CB8AC3E}">
        <p14:creationId xmlns:p14="http://schemas.microsoft.com/office/powerpoint/2010/main" val="20953347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The concept of sustainability can be vague and subjective, making it challenging to measure and implement consistently. Different stakeholders may have varying interpretations.</a:t>
            </a:r>
          </a:p>
          <a:p>
            <a:pPr marL="228600" indent="-228600">
              <a:buAutoNum type="arabicParenR"/>
            </a:pPr>
            <a:r>
              <a:rPr lang="en-GB" dirty="0"/>
              <a:t>Balancing economic growth, environmental protection, and social equity can lead to conflicts of interest, especially when short-term economic interests clash with long-term sustainability goals.</a:t>
            </a:r>
          </a:p>
          <a:p>
            <a:pPr marL="228600" indent="-228600">
              <a:buAutoNum type="arabicParenR"/>
            </a:pPr>
            <a:r>
              <a:rPr lang="en-GB" dirty="0"/>
              <a:t> Sustainable development issues are often highly complex, with interconnected challenges that require multifaceted solutions, making it difficult to find clear-cut answers.</a:t>
            </a:r>
          </a:p>
          <a:p>
            <a:pPr marL="228600" indent="-228600">
              <a:buAutoNum type="arabicParenR"/>
            </a:pPr>
            <a:r>
              <a:rPr lang="en-GB" dirty="0"/>
              <a:t>In some cases, organizations and governments may use sustainability as a marketing tool or to appear environmentally responsible without making meaningful changes.</a:t>
            </a:r>
          </a:p>
        </p:txBody>
      </p:sp>
      <p:sp>
        <p:nvSpPr>
          <p:cNvPr id="4" name="Slide Number Placeholder 3"/>
          <p:cNvSpPr>
            <a:spLocks noGrp="1"/>
          </p:cNvSpPr>
          <p:nvPr>
            <p:ph type="sldNum" sz="quarter" idx="5"/>
          </p:nvPr>
        </p:nvSpPr>
        <p:spPr/>
        <p:txBody>
          <a:bodyPr/>
          <a:lstStyle/>
          <a:p>
            <a:fld id="{97EB5BCE-7E34-4DDB-BC77-61A28FD6F904}" type="slidenum">
              <a:rPr lang="en-GB" smtClean="0"/>
              <a:t>43</a:t>
            </a:fld>
            <a:endParaRPr lang="en-GB"/>
          </a:p>
        </p:txBody>
      </p:sp>
    </p:spTree>
    <p:extLst>
      <p:ext uri="{BB962C8B-B14F-4D97-AF65-F5344CB8AC3E}">
        <p14:creationId xmlns:p14="http://schemas.microsoft.com/office/powerpoint/2010/main" val="34771711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45 minuets independent activity and students 15 minuets to share their ideas and arguments. </a:t>
            </a:r>
          </a:p>
        </p:txBody>
      </p:sp>
      <p:sp>
        <p:nvSpPr>
          <p:cNvPr id="4" name="Slide Number Placeholder 3"/>
          <p:cNvSpPr>
            <a:spLocks noGrp="1"/>
          </p:cNvSpPr>
          <p:nvPr>
            <p:ph type="sldNum" sz="quarter" idx="5"/>
          </p:nvPr>
        </p:nvSpPr>
        <p:spPr/>
        <p:txBody>
          <a:bodyPr/>
          <a:lstStyle/>
          <a:p>
            <a:fld id="{97EB5BCE-7E34-4DDB-BC77-61A28FD6F904}" type="slidenum">
              <a:rPr lang="en-GB" smtClean="0"/>
              <a:t>46</a:t>
            </a:fld>
            <a:endParaRPr lang="en-GB"/>
          </a:p>
        </p:txBody>
      </p:sp>
    </p:spTree>
    <p:extLst>
      <p:ext uri="{BB962C8B-B14F-4D97-AF65-F5344CB8AC3E}">
        <p14:creationId xmlns:p14="http://schemas.microsoft.com/office/powerpoint/2010/main" val="26139889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EB5BCE-7E34-4DDB-BC77-61A28FD6F904}" type="slidenum">
              <a:rPr lang="en-GB" smtClean="0"/>
              <a:t>47</a:t>
            </a:fld>
            <a:endParaRPr lang="en-GB"/>
          </a:p>
        </p:txBody>
      </p:sp>
    </p:spTree>
    <p:extLst>
      <p:ext uri="{BB962C8B-B14F-4D97-AF65-F5344CB8AC3E}">
        <p14:creationId xmlns:p14="http://schemas.microsoft.com/office/powerpoint/2010/main" val="28259913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19A42-5B4C-4D5E-3921-185B4E44E8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1EDE80-AEB6-391D-7B9C-E96FCBD9D5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ED9E17F-3EA8-AA4A-328B-B5941BDFD08F}"/>
              </a:ext>
            </a:extLst>
          </p:cNvPr>
          <p:cNvSpPr>
            <a:spLocks noGrp="1"/>
          </p:cNvSpPr>
          <p:nvPr>
            <p:ph type="dt" sz="half" idx="10"/>
          </p:nvPr>
        </p:nvSpPr>
        <p:spPr/>
        <p:txBody>
          <a:bodyPr/>
          <a:lstStyle/>
          <a:p>
            <a:fld id="{1B0CAE97-8856-43F3-8EB9-0AB38911C0E8}" type="datetimeFigureOut">
              <a:rPr lang="en-GB" smtClean="0"/>
              <a:t>10/09/2023</a:t>
            </a:fld>
            <a:endParaRPr lang="en-GB"/>
          </a:p>
        </p:txBody>
      </p:sp>
      <p:sp>
        <p:nvSpPr>
          <p:cNvPr id="5" name="Footer Placeholder 4">
            <a:extLst>
              <a:ext uri="{FF2B5EF4-FFF2-40B4-BE49-F238E27FC236}">
                <a16:creationId xmlns:a16="http://schemas.microsoft.com/office/drawing/2014/main" id="{7C803797-F835-22B5-6A86-9C20002147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CEC653-8464-0F40-EE5C-2D565D3D5CCC}"/>
              </a:ext>
            </a:extLst>
          </p:cNvPr>
          <p:cNvSpPr>
            <a:spLocks noGrp="1"/>
          </p:cNvSpPr>
          <p:nvPr>
            <p:ph type="sldNum" sz="quarter" idx="12"/>
          </p:nvPr>
        </p:nvSpPr>
        <p:spPr/>
        <p:txBody>
          <a:bodyPr/>
          <a:lstStyle/>
          <a:p>
            <a:fld id="{3DB86C2D-4576-43BF-8FFE-2AA38E44028D}" type="slidenum">
              <a:rPr lang="en-GB" smtClean="0"/>
              <a:t>‹#›</a:t>
            </a:fld>
            <a:endParaRPr lang="en-GB"/>
          </a:p>
        </p:txBody>
      </p:sp>
    </p:spTree>
    <p:extLst>
      <p:ext uri="{BB962C8B-B14F-4D97-AF65-F5344CB8AC3E}">
        <p14:creationId xmlns:p14="http://schemas.microsoft.com/office/powerpoint/2010/main" val="3250826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E3649-CA3A-2016-70F0-88B66B7B6E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CA1D24-988C-313D-6799-49764E4FC0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657CD3-897A-AD4D-7F84-F65396070216}"/>
              </a:ext>
            </a:extLst>
          </p:cNvPr>
          <p:cNvSpPr>
            <a:spLocks noGrp="1"/>
          </p:cNvSpPr>
          <p:nvPr>
            <p:ph type="dt" sz="half" idx="10"/>
          </p:nvPr>
        </p:nvSpPr>
        <p:spPr/>
        <p:txBody>
          <a:bodyPr/>
          <a:lstStyle/>
          <a:p>
            <a:fld id="{1B0CAE97-8856-43F3-8EB9-0AB38911C0E8}" type="datetimeFigureOut">
              <a:rPr lang="en-GB" smtClean="0"/>
              <a:t>10/09/2023</a:t>
            </a:fld>
            <a:endParaRPr lang="en-GB"/>
          </a:p>
        </p:txBody>
      </p:sp>
      <p:sp>
        <p:nvSpPr>
          <p:cNvPr id="5" name="Footer Placeholder 4">
            <a:extLst>
              <a:ext uri="{FF2B5EF4-FFF2-40B4-BE49-F238E27FC236}">
                <a16:creationId xmlns:a16="http://schemas.microsoft.com/office/drawing/2014/main" id="{5AF8B525-7D87-E2A5-D719-375F4E8A37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797D33-7568-2CF2-2D6B-F2D0EEEA2EAA}"/>
              </a:ext>
            </a:extLst>
          </p:cNvPr>
          <p:cNvSpPr>
            <a:spLocks noGrp="1"/>
          </p:cNvSpPr>
          <p:nvPr>
            <p:ph type="sldNum" sz="quarter" idx="12"/>
          </p:nvPr>
        </p:nvSpPr>
        <p:spPr/>
        <p:txBody>
          <a:bodyPr/>
          <a:lstStyle/>
          <a:p>
            <a:fld id="{3DB86C2D-4576-43BF-8FFE-2AA38E44028D}" type="slidenum">
              <a:rPr lang="en-GB" smtClean="0"/>
              <a:t>‹#›</a:t>
            </a:fld>
            <a:endParaRPr lang="en-GB"/>
          </a:p>
        </p:txBody>
      </p:sp>
    </p:spTree>
    <p:extLst>
      <p:ext uri="{BB962C8B-B14F-4D97-AF65-F5344CB8AC3E}">
        <p14:creationId xmlns:p14="http://schemas.microsoft.com/office/powerpoint/2010/main" val="4389243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4B26D-2B6B-41C4-4CFA-F2B8159F033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37C812A-943B-5FB8-1263-50A1787342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05A2B2-B9AF-9F09-1620-0C8C0660411F}"/>
              </a:ext>
            </a:extLst>
          </p:cNvPr>
          <p:cNvSpPr>
            <a:spLocks noGrp="1"/>
          </p:cNvSpPr>
          <p:nvPr>
            <p:ph type="dt" sz="half" idx="10"/>
          </p:nvPr>
        </p:nvSpPr>
        <p:spPr/>
        <p:txBody>
          <a:bodyPr/>
          <a:lstStyle/>
          <a:p>
            <a:fld id="{1B0CAE97-8856-43F3-8EB9-0AB38911C0E8}" type="datetimeFigureOut">
              <a:rPr lang="en-GB" smtClean="0"/>
              <a:t>10/09/2023</a:t>
            </a:fld>
            <a:endParaRPr lang="en-GB"/>
          </a:p>
        </p:txBody>
      </p:sp>
      <p:sp>
        <p:nvSpPr>
          <p:cNvPr id="5" name="Footer Placeholder 4">
            <a:extLst>
              <a:ext uri="{FF2B5EF4-FFF2-40B4-BE49-F238E27FC236}">
                <a16:creationId xmlns:a16="http://schemas.microsoft.com/office/drawing/2014/main" id="{F2EA1601-71FF-B150-BE5B-7382E1FF23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C5E2EF-AF27-8265-7C6B-73A94CDB8588}"/>
              </a:ext>
            </a:extLst>
          </p:cNvPr>
          <p:cNvSpPr>
            <a:spLocks noGrp="1"/>
          </p:cNvSpPr>
          <p:nvPr>
            <p:ph type="sldNum" sz="quarter" idx="12"/>
          </p:nvPr>
        </p:nvSpPr>
        <p:spPr/>
        <p:txBody>
          <a:bodyPr/>
          <a:lstStyle/>
          <a:p>
            <a:fld id="{3DB86C2D-4576-43BF-8FFE-2AA38E44028D}" type="slidenum">
              <a:rPr lang="en-GB" smtClean="0"/>
              <a:t>‹#›</a:t>
            </a:fld>
            <a:endParaRPr lang="en-GB"/>
          </a:p>
        </p:txBody>
      </p:sp>
    </p:spTree>
    <p:extLst>
      <p:ext uri="{BB962C8B-B14F-4D97-AF65-F5344CB8AC3E}">
        <p14:creationId xmlns:p14="http://schemas.microsoft.com/office/powerpoint/2010/main" val="1624688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24387-D505-7A91-534F-66D6A94F5A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417258-2B86-51E4-25E3-591199F3C9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16DEA2-0A51-F7DD-561C-7257337B2F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D800EF-94EC-3072-E89B-185595AD1FAF}"/>
              </a:ext>
            </a:extLst>
          </p:cNvPr>
          <p:cNvSpPr>
            <a:spLocks noGrp="1"/>
          </p:cNvSpPr>
          <p:nvPr>
            <p:ph type="dt" sz="half" idx="10"/>
          </p:nvPr>
        </p:nvSpPr>
        <p:spPr/>
        <p:txBody>
          <a:bodyPr/>
          <a:lstStyle/>
          <a:p>
            <a:fld id="{1B0CAE97-8856-43F3-8EB9-0AB38911C0E8}" type="datetimeFigureOut">
              <a:rPr lang="en-GB" smtClean="0"/>
              <a:t>10/09/2023</a:t>
            </a:fld>
            <a:endParaRPr lang="en-GB"/>
          </a:p>
        </p:txBody>
      </p:sp>
      <p:sp>
        <p:nvSpPr>
          <p:cNvPr id="6" name="Footer Placeholder 5">
            <a:extLst>
              <a:ext uri="{FF2B5EF4-FFF2-40B4-BE49-F238E27FC236}">
                <a16:creationId xmlns:a16="http://schemas.microsoft.com/office/drawing/2014/main" id="{1CCFE3DA-8092-4E63-AB42-6968A13190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A32DEB-74F8-1D21-35AA-9C99CDD7FF7D}"/>
              </a:ext>
            </a:extLst>
          </p:cNvPr>
          <p:cNvSpPr>
            <a:spLocks noGrp="1"/>
          </p:cNvSpPr>
          <p:nvPr>
            <p:ph type="sldNum" sz="quarter" idx="12"/>
          </p:nvPr>
        </p:nvSpPr>
        <p:spPr/>
        <p:txBody>
          <a:bodyPr/>
          <a:lstStyle/>
          <a:p>
            <a:fld id="{3DB86C2D-4576-43BF-8FFE-2AA38E44028D}" type="slidenum">
              <a:rPr lang="en-GB" smtClean="0"/>
              <a:t>‹#›</a:t>
            </a:fld>
            <a:endParaRPr lang="en-GB"/>
          </a:p>
        </p:txBody>
      </p:sp>
    </p:spTree>
    <p:extLst>
      <p:ext uri="{BB962C8B-B14F-4D97-AF65-F5344CB8AC3E}">
        <p14:creationId xmlns:p14="http://schemas.microsoft.com/office/powerpoint/2010/main" val="2220046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8A0FF-1BFA-E4E7-7193-E7F87CA41C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E22C5A-BAA0-363F-CF0B-F8B23E5E0E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1AAA864-C8B3-6ED6-0EFD-6D6FDF6E2D5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A91825-CFF5-91E6-C50E-2B3DC1F033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FC386D3-1266-CD02-8F91-155521D06C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BF37BD-C9BC-020A-8831-8FE1A1537092}"/>
              </a:ext>
            </a:extLst>
          </p:cNvPr>
          <p:cNvSpPr>
            <a:spLocks noGrp="1"/>
          </p:cNvSpPr>
          <p:nvPr>
            <p:ph type="dt" sz="half" idx="10"/>
          </p:nvPr>
        </p:nvSpPr>
        <p:spPr/>
        <p:txBody>
          <a:bodyPr/>
          <a:lstStyle/>
          <a:p>
            <a:fld id="{1B0CAE97-8856-43F3-8EB9-0AB38911C0E8}" type="datetimeFigureOut">
              <a:rPr lang="en-GB" smtClean="0"/>
              <a:t>10/09/2023</a:t>
            </a:fld>
            <a:endParaRPr lang="en-GB"/>
          </a:p>
        </p:txBody>
      </p:sp>
      <p:sp>
        <p:nvSpPr>
          <p:cNvPr id="8" name="Footer Placeholder 7">
            <a:extLst>
              <a:ext uri="{FF2B5EF4-FFF2-40B4-BE49-F238E27FC236}">
                <a16:creationId xmlns:a16="http://schemas.microsoft.com/office/drawing/2014/main" id="{E57913F3-4D0C-F9EE-B1C6-B2A23B7ECA2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A6873A-BE47-5D82-D0D0-7E35C75DA672}"/>
              </a:ext>
            </a:extLst>
          </p:cNvPr>
          <p:cNvSpPr>
            <a:spLocks noGrp="1"/>
          </p:cNvSpPr>
          <p:nvPr>
            <p:ph type="sldNum" sz="quarter" idx="12"/>
          </p:nvPr>
        </p:nvSpPr>
        <p:spPr/>
        <p:txBody>
          <a:bodyPr/>
          <a:lstStyle/>
          <a:p>
            <a:fld id="{3DB86C2D-4576-43BF-8FFE-2AA38E44028D}" type="slidenum">
              <a:rPr lang="en-GB" smtClean="0"/>
              <a:t>‹#›</a:t>
            </a:fld>
            <a:endParaRPr lang="en-GB"/>
          </a:p>
        </p:txBody>
      </p:sp>
    </p:spTree>
    <p:extLst>
      <p:ext uri="{BB962C8B-B14F-4D97-AF65-F5344CB8AC3E}">
        <p14:creationId xmlns:p14="http://schemas.microsoft.com/office/powerpoint/2010/main" val="1020395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35914-2D49-F331-0A90-55DB769B6A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74CC42-F803-3141-67B7-9C7D8259CBDF}"/>
              </a:ext>
            </a:extLst>
          </p:cNvPr>
          <p:cNvSpPr>
            <a:spLocks noGrp="1"/>
          </p:cNvSpPr>
          <p:nvPr>
            <p:ph type="dt" sz="half" idx="10"/>
          </p:nvPr>
        </p:nvSpPr>
        <p:spPr/>
        <p:txBody>
          <a:bodyPr/>
          <a:lstStyle/>
          <a:p>
            <a:fld id="{1B0CAE97-8856-43F3-8EB9-0AB38911C0E8}" type="datetimeFigureOut">
              <a:rPr lang="en-GB" smtClean="0"/>
              <a:t>10/09/2023</a:t>
            </a:fld>
            <a:endParaRPr lang="en-GB"/>
          </a:p>
        </p:txBody>
      </p:sp>
      <p:sp>
        <p:nvSpPr>
          <p:cNvPr id="4" name="Footer Placeholder 3">
            <a:extLst>
              <a:ext uri="{FF2B5EF4-FFF2-40B4-BE49-F238E27FC236}">
                <a16:creationId xmlns:a16="http://schemas.microsoft.com/office/drawing/2014/main" id="{BCF785D1-5EB0-337B-6B07-9F06F2F1700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6E1D83-0454-DFCE-7C59-BE3AADB88090}"/>
              </a:ext>
            </a:extLst>
          </p:cNvPr>
          <p:cNvSpPr>
            <a:spLocks noGrp="1"/>
          </p:cNvSpPr>
          <p:nvPr>
            <p:ph type="sldNum" sz="quarter" idx="12"/>
          </p:nvPr>
        </p:nvSpPr>
        <p:spPr/>
        <p:txBody>
          <a:bodyPr/>
          <a:lstStyle/>
          <a:p>
            <a:fld id="{3DB86C2D-4576-43BF-8FFE-2AA38E44028D}" type="slidenum">
              <a:rPr lang="en-GB" smtClean="0"/>
              <a:t>‹#›</a:t>
            </a:fld>
            <a:endParaRPr lang="en-GB"/>
          </a:p>
        </p:txBody>
      </p:sp>
    </p:spTree>
    <p:extLst>
      <p:ext uri="{BB962C8B-B14F-4D97-AF65-F5344CB8AC3E}">
        <p14:creationId xmlns:p14="http://schemas.microsoft.com/office/powerpoint/2010/main" val="4269372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8B6AF4-1B9B-AE0C-1E00-1B1C1C7BD446}"/>
              </a:ext>
            </a:extLst>
          </p:cNvPr>
          <p:cNvSpPr>
            <a:spLocks noGrp="1"/>
          </p:cNvSpPr>
          <p:nvPr>
            <p:ph type="dt" sz="half" idx="10"/>
          </p:nvPr>
        </p:nvSpPr>
        <p:spPr/>
        <p:txBody>
          <a:bodyPr/>
          <a:lstStyle/>
          <a:p>
            <a:fld id="{1B0CAE97-8856-43F3-8EB9-0AB38911C0E8}" type="datetimeFigureOut">
              <a:rPr lang="en-GB" smtClean="0"/>
              <a:t>10/09/2023</a:t>
            </a:fld>
            <a:endParaRPr lang="en-GB"/>
          </a:p>
        </p:txBody>
      </p:sp>
      <p:sp>
        <p:nvSpPr>
          <p:cNvPr id="3" name="Footer Placeholder 2">
            <a:extLst>
              <a:ext uri="{FF2B5EF4-FFF2-40B4-BE49-F238E27FC236}">
                <a16:creationId xmlns:a16="http://schemas.microsoft.com/office/drawing/2014/main" id="{1FEFBD8D-EBD5-0967-82F3-524A32182F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4A6881-0A2D-860E-12AD-B8AE1FE7CD75}"/>
              </a:ext>
            </a:extLst>
          </p:cNvPr>
          <p:cNvSpPr>
            <a:spLocks noGrp="1"/>
          </p:cNvSpPr>
          <p:nvPr>
            <p:ph type="sldNum" sz="quarter" idx="12"/>
          </p:nvPr>
        </p:nvSpPr>
        <p:spPr/>
        <p:txBody>
          <a:bodyPr/>
          <a:lstStyle/>
          <a:p>
            <a:fld id="{3DB86C2D-4576-43BF-8FFE-2AA38E44028D}" type="slidenum">
              <a:rPr lang="en-GB" smtClean="0"/>
              <a:t>‹#›</a:t>
            </a:fld>
            <a:endParaRPr lang="en-GB"/>
          </a:p>
        </p:txBody>
      </p:sp>
    </p:spTree>
    <p:extLst>
      <p:ext uri="{BB962C8B-B14F-4D97-AF65-F5344CB8AC3E}">
        <p14:creationId xmlns:p14="http://schemas.microsoft.com/office/powerpoint/2010/main" val="24399709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71F67-2D15-C131-54DC-90C63954EB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DFB64FF-8A33-2E4D-80B6-7663C10E5C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1AFBAE-6422-B26A-07CC-7353E0C516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3C6D0F-A173-9840-F389-414BCC8C19ED}"/>
              </a:ext>
            </a:extLst>
          </p:cNvPr>
          <p:cNvSpPr>
            <a:spLocks noGrp="1"/>
          </p:cNvSpPr>
          <p:nvPr>
            <p:ph type="dt" sz="half" idx="10"/>
          </p:nvPr>
        </p:nvSpPr>
        <p:spPr/>
        <p:txBody>
          <a:bodyPr/>
          <a:lstStyle/>
          <a:p>
            <a:fld id="{1B0CAE97-8856-43F3-8EB9-0AB38911C0E8}" type="datetimeFigureOut">
              <a:rPr lang="en-GB" smtClean="0"/>
              <a:t>10/09/2023</a:t>
            </a:fld>
            <a:endParaRPr lang="en-GB"/>
          </a:p>
        </p:txBody>
      </p:sp>
      <p:sp>
        <p:nvSpPr>
          <p:cNvPr id="6" name="Footer Placeholder 5">
            <a:extLst>
              <a:ext uri="{FF2B5EF4-FFF2-40B4-BE49-F238E27FC236}">
                <a16:creationId xmlns:a16="http://schemas.microsoft.com/office/drawing/2014/main" id="{337B1985-7989-D5F9-05E7-5AD1EA0623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2D1B14-F00D-4C40-E35F-5CBCF910D27B}"/>
              </a:ext>
            </a:extLst>
          </p:cNvPr>
          <p:cNvSpPr>
            <a:spLocks noGrp="1"/>
          </p:cNvSpPr>
          <p:nvPr>
            <p:ph type="sldNum" sz="quarter" idx="12"/>
          </p:nvPr>
        </p:nvSpPr>
        <p:spPr/>
        <p:txBody>
          <a:bodyPr/>
          <a:lstStyle/>
          <a:p>
            <a:fld id="{3DB86C2D-4576-43BF-8FFE-2AA38E44028D}" type="slidenum">
              <a:rPr lang="en-GB" smtClean="0"/>
              <a:t>‹#›</a:t>
            </a:fld>
            <a:endParaRPr lang="en-GB"/>
          </a:p>
        </p:txBody>
      </p:sp>
    </p:spTree>
    <p:extLst>
      <p:ext uri="{BB962C8B-B14F-4D97-AF65-F5344CB8AC3E}">
        <p14:creationId xmlns:p14="http://schemas.microsoft.com/office/powerpoint/2010/main" val="728143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4889D-220F-D00C-3746-4B88C5346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184206F-ED1B-51D6-8E8B-20655C7C81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584716-96E6-204B-70C0-942AD7B4C7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31D2F9-338E-0588-F1DB-FBC934901A31}"/>
              </a:ext>
            </a:extLst>
          </p:cNvPr>
          <p:cNvSpPr>
            <a:spLocks noGrp="1"/>
          </p:cNvSpPr>
          <p:nvPr>
            <p:ph type="dt" sz="half" idx="10"/>
          </p:nvPr>
        </p:nvSpPr>
        <p:spPr/>
        <p:txBody>
          <a:bodyPr/>
          <a:lstStyle/>
          <a:p>
            <a:fld id="{1B0CAE97-8856-43F3-8EB9-0AB38911C0E8}" type="datetimeFigureOut">
              <a:rPr lang="en-GB" smtClean="0"/>
              <a:t>10/09/2023</a:t>
            </a:fld>
            <a:endParaRPr lang="en-GB"/>
          </a:p>
        </p:txBody>
      </p:sp>
      <p:sp>
        <p:nvSpPr>
          <p:cNvPr id="6" name="Footer Placeholder 5">
            <a:extLst>
              <a:ext uri="{FF2B5EF4-FFF2-40B4-BE49-F238E27FC236}">
                <a16:creationId xmlns:a16="http://schemas.microsoft.com/office/drawing/2014/main" id="{EF832170-AB35-5C2E-AD33-C36F3BBFA0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4E5447-D328-98FE-C02D-118A48B17FDC}"/>
              </a:ext>
            </a:extLst>
          </p:cNvPr>
          <p:cNvSpPr>
            <a:spLocks noGrp="1"/>
          </p:cNvSpPr>
          <p:nvPr>
            <p:ph type="sldNum" sz="quarter" idx="12"/>
          </p:nvPr>
        </p:nvSpPr>
        <p:spPr/>
        <p:txBody>
          <a:bodyPr/>
          <a:lstStyle/>
          <a:p>
            <a:fld id="{3DB86C2D-4576-43BF-8FFE-2AA38E44028D}" type="slidenum">
              <a:rPr lang="en-GB" smtClean="0"/>
              <a:t>‹#›</a:t>
            </a:fld>
            <a:endParaRPr lang="en-GB"/>
          </a:p>
        </p:txBody>
      </p:sp>
    </p:spTree>
    <p:extLst>
      <p:ext uri="{BB962C8B-B14F-4D97-AF65-F5344CB8AC3E}">
        <p14:creationId xmlns:p14="http://schemas.microsoft.com/office/powerpoint/2010/main" val="3573564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E11DB-56A5-1044-FBFC-FA78CCD53C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2DFF1D-C050-59F3-7FF9-101499B3809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C79CA7-B26B-8FD6-B733-2618DD359294}"/>
              </a:ext>
            </a:extLst>
          </p:cNvPr>
          <p:cNvSpPr>
            <a:spLocks noGrp="1"/>
          </p:cNvSpPr>
          <p:nvPr>
            <p:ph type="dt" sz="half" idx="10"/>
          </p:nvPr>
        </p:nvSpPr>
        <p:spPr/>
        <p:txBody>
          <a:bodyPr/>
          <a:lstStyle/>
          <a:p>
            <a:fld id="{1B0CAE97-8856-43F3-8EB9-0AB38911C0E8}" type="datetimeFigureOut">
              <a:rPr lang="en-GB" smtClean="0"/>
              <a:t>10/09/2023</a:t>
            </a:fld>
            <a:endParaRPr lang="en-GB"/>
          </a:p>
        </p:txBody>
      </p:sp>
      <p:sp>
        <p:nvSpPr>
          <p:cNvPr id="5" name="Footer Placeholder 4">
            <a:extLst>
              <a:ext uri="{FF2B5EF4-FFF2-40B4-BE49-F238E27FC236}">
                <a16:creationId xmlns:a16="http://schemas.microsoft.com/office/drawing/2014/main" id="{433AAA4D-932F-11A1-C9DD-1B65099719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E10A2F-C10A-D4EB-7B95-611C8AB2AC42}"/>
              </a:ext>
            </a:extLst>
          </p:cNvPr>
          <p:cNvSpPr>
            <a:spLocks noGrp="1"/>
          </p:cNvSpPr>
          <p:nvPr>
            <p:ph type="sldNum" sz="quarter" idx="12"/>
          </p:nvPr>
        </p:nvSpPr>
        <p:spPr/>
        <p:txBody>
          <a:bodyPr/>
          <a:lstStyle/>
          <a:p>
            <a:fld id="{3DB86C2D-4576-43BF-8FFE-2AA38E44028D}" type="slidenum">
              <a:rPr lang="en-GB" smtClean="0"/>
              <a:t>‹#›</a:t>
            </a:fld>
            <a:endParaRPr lang="en-GB"/>
          </a:p>
        </p:txBody>
      </p:sp>
    </p:spTree>
    <p:extLst>
      <p:ext uri="{BB962C8B-B14F-4D97-AF65-F5344CB8AC3E}">
        <p14:creationId xmlns:p14="http://schemas.microsoft.com/office/powerpoint/2010/main" val="1376839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68D3D5-DA12-A433-0D73-B357742FAC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336420-117B-1921-B4C4-152F32FA50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DEADEB-8B3C-48C6-8F4C-2ABF5EA05EF0}"/>
              </a:ext>
            </a:extLst>
          </p:cNvPr>
          <p:cNvSpPr>
            <a:spLocks noGrp="1"/>
          </p:cNvSpPr>
          <p:nvPr>
            <p:ph type="dt" sz="half" idx="10"/>
          </p:nvPr>
        </p:nvSpPr>
        <p:spPr/>
        <p:txBody>
          <a:bodyPr/>
          <a:lstStyle/>
          <a:p>
            <a:fld id="{1B0CAE97-8856-43F3-8EB9-0AB38911C0E8}" type="datetimeFigureOut">
              <a:rPr lang="en-GB" smtClean="0"/>
              <a:t>10/09/2023</a:t>
            </a:fld>
            <a:endParaRPr lang="en-GB"/>
          </a:p>
        </p:txBody>
      </p:sp>
      <p:sp>
        <p:nvSpPr>
          <p:cNvPr id="5" name="Footer Placeholder 4">
            <a:extLst>
              <a:ext uri="{FF2B5EF4-FFF2-40B4-BE49-F238E27FC236}">
                <a16:creationId xmlns:a16="http://schemas.microsoft.com/office/drawing/2014/main" id="{7B5D6E3A-8F5E-E37E-2201-D1DF79EE36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33C940-BC32-6B04-481D-AB3B098441E9}"/>
              </a:ext>
            </a:extLst>
          </p:cNvPr>
          <p:cNvSpPr>
            <a:spLocks noGrp="1"/>
          </p:cNvSpPr>
          <p:nvPr>
            <p:ph type="sldNum" sz="quarter" idx="12"/>
          </p:nvPr>
        </p:nvSpPr>
        <p:spPr/>
        <p:txBody>
          <a:bodyPr/>
          <a:lstStyle/>
          <a:p>
            <a:fld id="{3DB86C2D-4576-43BF-8FFE-2AA38E44028D}" type="slidenum">
              <a:rPr lang="en-GB" smtClean="0"/>
              <a:t>‹#›</a:t>
            </a:fld>
            <a:endParaRPr lang="en-GB"/>
          </a:p>
        </p:txBody>
      </p:sp>
    </p:spTree>
    <p:extLst>
      <p:ext uri="{BB962C8B-B14F-4D97-AF65-F5344CB8AC3E}">
        <p14:creationId xmlns:p14="http://schemas.microsoft.com/office/powerpoint/2010/main" val="30908593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rtlCol="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rtlCol="0">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rtlCol="0"/>
          <a:lstStyle>
            <a:lvl1pPr algn="ctr">
              <a:defRPr sz="1300" spc="0" baseline="0">
                <a:solidFill>
                  <a:srgbClr val="FFFFFF"/>
                </a:solidFill>
                <a:latin typeface="+mn-lt"/>
              </a:defRPr>
            </a:lvl1pPr>
          </a:lstStyle>
          <a:p>
            <a:pPr rtl="0"/>
            <a:fld id="{C0840E64-78EA-480E-9DFC-F5D183737F14}" type="datetime1">
              <a:rPr lang="en-US" smtClean="0"/>
              <a:t>9/10/2023</a:t>
            </a:fld>
            <a:endParaRPr lang="en-US" dirty="0"/>
          </a:p>
        </p:txBody>
      </p:sp>
      <p:sp>
        <p:nvSpPr>
          <p:cNvPr id="21" name="Footer Placeholder 20"/>
          <p:cNvSpPr>
            <a:spLocks noGrp="1"/>
          </p:cNvSpPr>
          <p:nvPr>
            <p:ph type="ftr" sz="quarter" idx="11"/>
          </p:nvPr>
        </p:nvSpPr>
        <p:spPr>
          <a:xfrm>
            <a:off x="1629100" y="5177408"/>
            <a:ext cx="5730295" cy="228600"/>
          </a:xfrm>
        </p:spPr>
        <p:txBody>
          <a:bodyPr rtlCol="0"/>
          <a:lstStyle>
            <a:lvl1pPr algn="l">
              <a:defRPr>
                <a:solidFill>
                  <a:schemeClr val="tx1">
                    <a:lumMod val="85000"/>
                    <a:lumOff val="15000"/>
                  </a:schemeClr>
                </a:solidFill>
              </a:defRPr>
            </a:lvl1pPr>
          </a:lstStyle>
          <a:p>
            <a:pPr rtl="0"/>
            <a:endParaRPr lang="en-US" dirty="0"/>
          </a:p>
        </p:txBody>
      </p:sp>
      <p:sp>
        <p:nvSpPr>
          <p:cNvPr id="22" name="Slide Number Placeholder 21"/>
          <p:cNvSpPr>
            <a:spLocks noGrp="1"/>
          </p:cNvSpPr>
          <p:nvPr>
            <p:ph type="sldNum" sz="quarter" idx="12"/>
          </p:nvPr>
        </p:nvSpPr>
        <p:spPr>
          <a:xfrm>
            <a:off x="8606920" y="5177408"/>
            <a:ext cx="1955980"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12043876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AF379E8-AC6C-43B9-9222-BDF0AF9336F0}" type="datetime1">
              <a:rPr lang="en-US" smtClean="0"/>
              <a:t>9/10/2023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30102181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rtlCol="0"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rtlCol="0"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rtlCol="0"/>
          <a:lstStyle>
            <a:lvl1pPr algn="ctr">
              <a:defRPr lang="en-US" sz="1300" kern="1200" spc="0" baseline="0">
                <a:solidFill>
                  <a:srgbClr val="FFFFFF"/>
                </a:solidFill>
                <a:latin typeface="+mn-lt"/>
                <a:ea typeface="+mn-ea"/>
                <a:cs typeface="+mn-cs"/>
              </a:defRPr>
            </a:lvl1pPr>
          </a:lstStyle>
          <a:p>
            <a:pPr rtl="0"/>
            <a:fld id="{ED329652-6112-4F3D-B614-62B56A045E3D}" type="datetime1">
              <a:rPr lang="en-US" smtClean="0"/>
              <a:t>9/10/2023</a:t>
            </a:fld>
            <a:endParaRPr lang="en-US" dirty="0"/>
          </a:p>
        </p:txBody>
      </p:sp>
      <p:sp>
        <p:nvSpPr>
          <p:cNvPr id="5" name="Footer Placeholder 4"/>
          <p:cNvSpPr>
            <a:spLocks noGrp="1"/>
          </p:cNvSpPr>
          <p:nvPr>
            <p:ph type="ftr" sz="quarter" idx="11"/>
          </p:nvPr>
        </p:nvSpPr>
        <p:spPr>
          <a:xfrm>
            <a:off x="1629157" y="5177408"/>
            <a:ext cx="5660134" cy="228600"/>
          </a:xfrm>
        </p:spPr>
        <p:txBody>
          <a:bodyPr rtlCol="0"/>
          <a:lstStyle>
            <a:lvl1pPr algn="l">
              <a:defRPr>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12"/>
          </p:nvPr>
        </p:nvSpPr>
        <p:spPr>
          <a:xfrm>
            <a:off x="8604504" y="5177408"/>
            <a:ext cx="1958339"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15573591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Date Placeholder 4"/>
          <p:cNvSpPr>
            <a:spLocks noGrp="1"/>
          </p:cNvSpPr>
          <p:nvPr>
            <p:ph type="dt" sz="half" idx="10"/>
          </p:nvPr>
        </p:nvSpPr>
        <p:spPr/>
        <p:txBody>
          <a:bodyPr rtlCol="0"/>
          <a:lstStyle/>
          <a:p>
            <a:pPr rtl="0"/>
            <a:fld id="{3064E64D-1B50-4EC0-83A1-DE58B45AB49E}" type="datetime1">
              <a:rPr lang="en-US" smtClean="0"/>
              <a:t>9/10/2023</a:t>
            </a:fld>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274503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rtlCol="0"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p:cNvSpPr>
            <a:spLocks noGrp="1"/>
          </p:cNvSpPr>
          <p:nvPr>
            <p:ph type="body" sz="quarter" idx="3"/>
          </p:nvPr>
        </p:nvSpPr>
        <p:spPr>
          <a:xfrm>
            <a:off x="6458712" y="2074334"/>
            <a:ext cx="4663440" cy="640080"/>
          </a:xfrm>
        </p:spPr>
        <p:txBody>
          <a:bodyPr rtlCol="0"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p:cNvSpPr>
            <a:spLocks noGrp="1"/>
          </p:cNvSpPr>
          <p:nvPr>
            <p:ph type="dt" sz="half" idx="10"/>
          </p:nvPr>
        </p:nvSpPr>
        <p:spPr/>
        <p:txBody>
          <a:bodyPr rtlCol="0"/>
          <a:lstStyle/>
          <a:p>
            <a:pPr rtl="0"/>
            <a:fld id="{8761A824-A4A3-4BDD-B7F1-293A0EC1EA54}" type="datetime1">
              <a:rPr lang="en-US" smtClean="0"/>
              <a:t>9/10/2023</a:t>
            </a:fld>
            <a:endParaRPr lang="en-US"/>
          </a:p>
        </p:txBody>
      </p:sp>
      <p:sp>
        <p:nvSpPr>
          <p:cNvPr id="8" name="Footer Placeholder 7"/>
          <p:cNvSpPr>
            <a:spLocks noGrp="1"/>
          </p:cNvSpPr>
          <p:nvPr>
            <p:ph type="ftr" sz="quarter" idx="11"/>
          </p:nvPr>
        </p:nvSpPr>
        <p:spPr/>
        <p:txBody>
          <a:bodyPr rtlCol="0"/>
          <a:lstStyle/>
          <a:p>
            <a:pPr rtl="0"/>
            <a:endParaRPr lang="en-US"/>
          </a:p>
        </p:txBody>
      </p:sp>
      <p:sp>
        <p:nvSpPr>
          <p:cNvPr id="9" name="Slide Number Placeholder 8"/>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34173824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Date Placeholder 2"/>
          <p:cNvSpPr>
            <a:spLocks noGrp="1"/>
          </p:cNvSpPr>
          <p:nvPr>
            <p:ph type="dt" sz="half" idx="10"/>
          </p:nvPr>
        </p:nvSpPr>
        <p:spPr/>
        <p:txBody>
          <a:bodyPr rtlCol="0"/>
          <a:lstStyle/>
          <a:p>
            <a:pPr rtl="0"/>
            <a:fld id="{D81B1D06-1BCF-4BCB-9319-09267D16BB9F}" type="datetime1">
              <a:rPr lang="en-US" smtClean="0"/>
              <a:t>9/10/2023</a:t>
            </a:fld>
            <a:endParaRPr lang="en-US"/>
          </a:p>
        </p:txBody>
      </p:sp>
      <p:sp>
        <p:nvSpPr>
          <p:cNvPr id="4" name="Footer Placeholder 3"/>
          <p:cNvSpPr>
            <a:spLocks noGrp="1"/>
          </p:cNvSpPr>
          <p:nvPr>
            <p:ph type="ftr" sz="quarter" idx="11"/>
          </p:nvPr>
        </p:nvSpPr>
        <p:spPr/>
        <p:txBody>
          <a:bodyPr rtlCol="0"/>
          <a:lstStyle/>
          <a:p>
            <a:pPr rtl="0"/>
            <a:endParaRPr lang="en-US"/>
          </a:p>
        </p:txBody>
      </p:sp>
      <p:sp>
        <p:nvSpPr>
          <p:cNvPr id="5" name="Slide Number Placeholder 4"/>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3955719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65361324-1C8A-40EA-A8C7-BACD05350B74}" type="datetime1">
              <a:rPr lang="en-US" smtClean="0"/>
              <a:t>9/10/2023</a:t>
            </a:fld>
            <a:endParaRPr lang="en-US"/>
          </a:p>
        </p:txBody>
      </p:sp>
      <p:sp>
        <p:nvSpPr>
          <p:cNvPr id="3" name="Footer Placeholder 2"/>
          <p:cNvSpPr>
            <a:spLocks noGrp="1"/>
          </p:cNvSpPr>
          <p:nvPr>
            <p:ph type="ftr" sz="quarter" idx="11"/>
          </p:nvPr>
        </p:nvSpPr>
        <p:spPr/>
        <p:txBody>
          <a:bodyPr rtlCol="0"/>
          <a:lstStyle/>
          <a:p>
            <a:pPr rtl="0"/>
            <a:endParaRPr lang="en-US"/>
          </a:p>
        </p:txBody>
      </p:sp>
      <p:sp>
        <p:nvSpPr>
          <p:cNvPr id="4" name="Slide Number Placeholder 3"/>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5724034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rtlCol="0"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pPr rtl="0"/>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rtlCol="0">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rtlCol="0"/>
          <a:lstStyle>
            <a:lvl1pPr>
              <a:defRPr>
                <a:solidFill>
                  <a:schemeClr val="tx1">
                    <a:lumMod val="85000"/>
                    <a:lumOff val="15000"/>
                  </a:schemeClr>
                </a:solidFill>
              </a:defRPr>
            </a:lvl1pPr>
          </a:lstStyle>
          <a:p>
            <a:pPr rtl="0"/>
            <a:fld id="{5BA78C1D-B8C9-43D1-BED3-AB201E145563}" type="datetime1">
              <a:rPr lang="en-US" smtClean="0"/>
              <a:t>9/10/2023</a:t>
            </a:fld>
            <a:endParaRPr lang="en-US"/>
          </a:p>
        </p:txBody>
      </p:sp>
      <p:sp>
        <p:nvSpPr>
          <p:cNvPr id="9" name="Footer Placeholder 8"/>
          <p:cNvSpPr>
            <a:spLocks noGrp="1"/>
          </p:cNvSpPr>
          <p:nvPr>
            <p:ph type="ftr" sz="quarter" idx="11"/>
          </p:nvPr>
        </p:nvSpPr>
        <p:spPr>
          <a:xfrm>
            <a:off x="685801" y="6035040"/>
            <a:ext cx="4584700" cy="365760"/>
          </a:xfrm>
        </p:spPr>
        <p:txBody>
          <a:bodyPr rtlCol="0"/>
          <a:lstStyle>
            <a:lvl1pPr algn="l">
              <a:defRPr/>
            </a:lvl1pPr>
          </a:lstStyle>
          <a:p>
            <a:pPr rtl="0"/>
            <a:endParaRPr lang="en-US"/>
          </a:p>
        </p:txBody>
      </p:sp>
      <p:sp>
        <p:nvSpPr>
          <p:cNvPr id="11" name="Slide Number Placeholder 10"/>
          <p:cNvSpPr>
            <a:spLocks noGrp="1"/>
          </p:cNvSpPr>
          <p:nvPr>
            <p:ph type="sldNum" sz="quarter" idx="12"/>
          </p:nvPr>
        </p:nvSpPr>
        <p:spPr>
          <a:xfrm>
            <a:off x="10396728" y="6035040"/>
            <a:ext cx="1223435" cy="36576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2346093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fld id="{BFA2D3EE-FBE6-4434-A13B-BD4C1C612D44}" type="datetime1">
              <a:rPr lang="en-US" smtClean="0"/>
              <a:t>9/10/2023</a:t>
            </a:fld>
            <a:endParaRPr lang="en-US" dirty="0"/>
          </a:p>
        </p:txBody>
      </p:sp>
      <p:sp>
        <p:nvSpPr>
          <p:cNvPr id="6" name="Footer Placeholder 5"/>
          <p:cNvSpPr>
            <a:spLocks noGrp="1"/>
          </p:cNvSpPr>
          <p:nvPr>
            <p:ph type="ftr" sz="quarter" idx="11"/>
          </p:nvPr>
        </p:nvSpPr>
        <p:spPr>
          <a:xfrm>
            <a:off x="612648" y="6035040"/>
            <a:ext cx="4588002" cy="365760"/>
          </a:xfrm>
        </p:spPr>
        <p:txBody>
          <a:bodyPr rtlCol="0"/>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US" dirty="0"/>
          </a:p>
        </p:txBody>
      </p:sp>
      <p:sp>
        <p:nvSpPr>
          <p:cNvPr id="7" name="Slide Number Placeholder 6"/>
          <p:cNvSpPr>
            <a:spLocks noGrp="1"/>
          </p:cNvSpPr>
          <p:nvPr>
            <p:ph type="sldNum" sz="quarter" idx="12"/>
          </p:nvPr>
        </p:nvSpPr>
        <p:spPr>
          <a:xfrm>
            <a:off x="10396728" y="6035040"/>
            <a:ext cx="1225296" cy="365760"/>
          </a:xfrm>
        </p:spPr>
        <p:txBody>
          <a:bodyPr rtlCol="0"/>
          <a:lstStyle/>
          <a:p>
            <a:pPr rtl="0"/>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rtlCol="0" anchor="b">
            <a:noAutofit/>
          </a:bodyPr>
          <a:lstStyle>
            <a:lvl1pPr algn="l">
              <a:lnSpc>
                <a:spcPct val="100000"/>
              </a:lnSpc>
              <a:defRPr sz="3200" b="0">
                <a:solidFill>
                  <a:schemeClr val="tx1"/>
                </a:solidFill>
                <a:latin typeface="+mj-lt"/>
              </a:defRPr>
            </a:lvl1pPr>
          </a:lstStyle>
          <a:p>
            <a:pPr rtl="0"/>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rtlCol="0">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Tree>
    <p:extLst>
      <p:ext uri="{BB962C8B-B14F-4D97-AF65-F5344CB8AC3E}">
        <p14:creationId xmlns:p14="http://schemas.microsoft.com/office/powerpoint/2010/main" val="24475829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B56802B-70FA-41EA-BEAA-8B64D5BF1424}" type="datetime1">
              <a:rPr lang="en-US" smtClean="0"/>
              <a:t>9/10/2023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2201880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rtlCol="0"/>
          <a:lstStyle/>
          <a:p>
            <a:pPr rtl="0"/>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F512D428-74E3-499E-9255-6C7C463A82F6}" type="datetime1">
              <a:rPr lang="en-US" smtClean="0"/>
              <a:t>9/10/2023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057479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83784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177212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72969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389279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11/09/2023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309623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11/09/2023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551745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11/09/2023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4614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22233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630923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5882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3022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FE4047-B387-A1F0-6020-6B18ACB2CD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4D4B15-C5CB-CA86-E406-F412423D0C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EB4A8C-3695-E9FF-4E02-09936C889F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0CAE97-8856-43F3-8EB9-0AB38911C0E8}" type="datetimeFigureOut">
              <a:rPr lang="en-GB" smtClean="0"/>
              <a:t>10/09/2023</a:t>
            </a:fld>
            <a:endParaRPr lang="en-GB"/>
          </a:p>
        </p:txBody>
      </p:sp>
      <p:sp>
        <p:nvSpPr>
          <p:cNvPr id="5" name="Footer Placeholder 4">
            <a:extLst>
              <a:ext uri="{FF2B5EF4-FFF2-40B4-BE49-F238E27FC236}">
                <a16:creationId xmlns:a16="http://schemas.microsoft.com/office/drawing/2014/main" id="{424EFBC9-57B4-D10E-056D-8CB88C2CDB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5826B8A-77A3-F73F-955B-AD0ED52ACE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B86C2D-4576-43BF-8FFE-2AA38E44028D}" type="slidenum">
              <a:rPr lang="en-GB" smtClean="0"/>
              <a:t>‹#›</a:t>
            </a:fld>
            <a:endParaRPr lang="en-GB"/>
          </a:p>
        </p:txBody>
      </p:sp>
    </p:spTree>
    <p:extLst>
      <p:ext uri="{BB962C8B-B14F-4D97-AF65-F5344CB8AC3E}">
        <p14:creationId xmlns:p14="http://schemas.microsoft.com/office/powerpoint/2010/main" val="18386844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Quarter level</a:t>
            </a:r>
          </a:p>
          <a:p>
            <a:pPr lvl="4" rtl="0"/>
            <a:r>
              <a:rPr lang="en-gb"/>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4FF323AA-170C-4C76-B350-C21CF15222DA}" type="datetime1">
              <a:rPr lang="en-US" smtClean="0"/>
              <a:t>9/10/2023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175656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11/09/2023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9953046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https://www.youtube.com/embed/24KE__OCKMw?feature=oembed" TargetMode="External"/><Relationship Id="rId1" Type="http://schemas.openxmlformats.org/officeDocument/2006/relationships/video" Target="https://www.youtube.com/embed/MdzbyJq58Ws?feature=oembed" TargetMode="Externa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15.xml"/><Relationship Id="rId1" Type="http://schemas.openxmlformats.org/officeDocument/2006/relationships/video" Target="https://www.youtube.com/embed/2NR4_5dt7JA?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1.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13.xml"/><Relationship Id="rId1" Type="http://schemas.openxmlformats.org/officeDocument/2006/relationships/video" Target="https://www.youtube.com/embed/2G8R2MgYy1s?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13.xml"/><Relationship Id="rId1" Type="http://schemas.openxmlformats.org/officeDocument/2006/relationships/video" Target="https://www.youtube.com/embed/dl80X9F9sDs?feature=oembed"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https://www.youtube.com/embed/amDNovg9f0o?feature=oembed" TargetMode="External"/><Relationship Id="rId1" Type="http://schemas.openxmlformats.org/officeDocument/2006/relationships/video" Target="https://www.youtube.com/embed/zx04Kl8y4dE?feature=oembed" TargetMode="External"/><Relationship Id="rId5" Type="http://schemas.openxmlformats.org/officeDocument/2006/relationships/image" Target="../media/image45.jpeg"/><Relationship Id="rId4" Type="http://schemas.openxmlformats.org/officeDocument/2006/relationships/image" Target="../media/image44.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C20F5A-A806-AA4F-4015-BE6EFEF37B07}"/>
              </a:ext>
            </a:extLst>
          </p:cNvPr>
          <p:cNvSpPr>
            <a:spLocks noGrp="1"/>
          </p:cNvSpPr>
          <p:nvPr>
            <p:ph type="ctrTitle"/>
          </p:nvPr>
        </p:nvSpPr>
        <p:spPr>
          <a:xfrm>
            <a:off x="1028700" y="1967266"/>
            <a:ext cx="2628900" cy="2547257"/>
          </a:xfrm>
          <a:noFill/>
        </p:spPr>
        <p:txBody>
          <a:bodyPr vert="horz" lIns="91440" tIns="45720" rIns="91440" bIns="45720" rtlCol="0" anchor="ctr">
            <a:normAutofit/>
          </a:bodyPr>
          <a:lstStyle/>
          <a:p>
            <a:r>
              <a:rPr lang="en-US" sz="3300" kern="1200">
                <a:solidFill>
                  <a:srgbClr val="FFFFFF"/>
                </a:solidFill>
                <a:latin typeface="+mj-lt"/>
                <a:ea typeface="+mj-ea"/>
                <a:cs typeface="+mj-cs"/>
              </a:rPr>
              <a:t>Health, Wellbeing and Sustainable Development </a:t>
            </a:r>
          </a:p>
        </p:txBody>
      </p:sp>
      <p:pic>
        <p:nvPicPr>
          <p:cNvPr id="4" name="Picture 3">
            <a:extLst>
              <a:ext uri="{FF2B5EF4-FFF2-40B4-BE49-F238E27FC236}">
                <a16:creationId xmlns:a16="http://schemas.microsoft.com/office/drawing/2014/main" id="{614B088C-9BBF-BB8F-BE76-25DE57A1DEB1}"/>
              </a:ext>
            </a:extLst>
          </p:cNvPr>
          <p:cNvPicPr>
            <a:picLocks noChangeAspect="1"/>
          </p:cNvPicPr>
          <p:nvPr/>
        </p:nvPicPr>
        <p:blipFill>
          <a:blip r:embed="rId2"/>
          <a:stretch>
            <a:fillRect/>
          </a:stretch>
        </p:blipFill>
        <p:spPr>
          <a:xfrm>
            <a:off x="5383296" y="643466"/>
            <a:ext cx="5568739" cy="5568739"/>
          </a:xfrm>
          <a:prstGeom prst="rect">
            <a:avLst/>
          </a:prstGeom>
        </p:spPr>
      </p:pic>
    </p:spTree>
    <p:extLst>
      <p:ext uri="{BB962C8B-B14F-4D97-AF65-F5344CB8AC3E}">
        <p14:creationId xmlns:p14="http://schemas.microsoft.com/office/powerpoint/2010/main" val="34668465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B6F33-EAC1-4959-0274-75177FF0E468}"/>
              </a:ext>
            </a:extLst>
          </p:cNvPr>
          <p:cNvSpPr>
            <a:spLocks noGrp="1"/>
          </p:cNvSpPr>
          <p:nvPr>
            <p:ph type="title"/>
          </p:nvPr>
        </p:nvSpPr>
        <p:spPr/>
        <p:txBody>
          <a:bodyPr/>
          <a:lstStyle/>
          <a:p>
            <a:r>
              <a:rPr lang="en-GB" dirty="0"/>
              <a:t>Contents Page </a:t>
            </a:r>
          </a:p>
        </p:txBody>
      </p:sp>
      <p:graphicFrame>
        <p:nvGraphicFramePr>
          <p:cNvPr id="5" name="Content Placeholder 2">
            <a:extLst>
              <a:ext uri="{FF2B5EF4-FFF2-40B4-BE49-F238E27FC236}">
                <a16:creationId xmlns:a16="http://schemas.microsoft.com/office/drawing/2014/main" id="{622663DA-5B68-89A2-CC7F-EA1E5C8453E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4929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1B2F3-07A5-B57C-CA18-61B4DDA48083}"/>
              </a:ext>
            </a:extLst>
          </p:cNvPr>
          <p:cNvSpPr>
            <a:spLocks noGrp="1"/>
          </p:cNvSpPr>
          <p:nvPr>
            <p:ph type="title"/>
          </p:nvPr>
        </p:nvSpPr>
        <p:spPr/>
        <p:txBody>
          <a:bodyPr/>
          <a:lstStyle/>
          <a:p>
            <a:r>
              <a:rPr lang="en-GB" dirty="0"/>
              <a:t>Lecture aim and objectives </a:t>
            </a:r>
          </a:p>
        </p:txBody>
      </p:sp>
      <p:sp>
        <p:nvSpPr>
          <p:cNvPr id="3" name="Content Placeholder 2">
            <a:extLst>
              <a:ext uri="{FF2B5EF4-FFF2-40B4-BE49-F238E27FC236}">
                <a16:creationId xmlns:a16="http://schemas.microsoft.com/office/drawing/2014/main" id="{02C15BE5-1437-A6CE-CD35-6CED8B574F7D}"/>
              </a:ext>
            </a:extLst>
          </p:cNvPr>
          <p:cNvSpPr>
            <a:spLocks noGrp="1"/>
          </p:cNvSpPr>
          <p:nvPr>
            <p:ph sz="half" idx="1"/>
          </p:nvPr>
        </p:nvSpPr>
        <p:spPr>
          <a:xfrm>
            <a:off x="1066800" y="2103120"/>
            <a:ext cx="10058400" cy="3749040"/>
          </a:xfrm>
        </p:spPr>
        <p:txBody>
          <a:bodyPr>
            <a:normAutofit/>
          </a:bodyPr>
          <a:lstStyle/>
          <a:p>
            <a:pPr marL="0" indent="0">
              <a:buNone/>
            </a:pPr>
            <a:r>
              <a:rPr lang="en-GB" dirty="0"/>
              <a:t>Aim: </a:t>
            </a:r>
          </a:p>
          <a:p>
            <a:pPr marL="0" indent="0">
              <a:buNone/>
            </a:pPr>
            <a:r>
              <a:rPr lang="en-GB" dirty="0"/>
              <a:t>to introduce, explore and critique the concepts of health, wellbeing and sustainable development</a:t>
            </a:r>
          </a:p>
          <a:p>
            <a:pPr marL="0" indent="0">
              <a:buNone/>
            </a:pPr>
            <a:endParaRPr lang="en-GB" dirty="0"/>
          </a:p>
          <a:p>
            <a:pPr marL="0" indent="0">
              <a:buNone/>
            </a:pPr>
            <a:r>
              <a:rPr lang="en-GB" dirty="0"/>
              <a:t>Objectives: </a:t>
            </a:r>
          </a:p>
          <a:p>
            <a:r>
              <a:rPr lang="en-GB" dirty="0"/>
              <a:t>Explain and describe the concepts of health, wellbeing and sustainable development </a:t>
            </a:r>
          </a:p>
          <a:p>
            <a:r>
              <a:rPr lang="en-GB" dirty="0"/>
              <a:t>Evaluate each concepts</a:t>
            </a:r>
          </a:p>
          <a:p>
            <a:r>
              <a:rPr lang="en-GB" dirty="0"/>
              <a:t>Identify how the concepts impact individuals and populations. </a:t>
            </a:r>
          </a:p>
        </p:txBody>
      </p:sp>
      <p:sp>
        <p:nvSpPr>
          <p:cNvPr id="5" name="Date Placeholder 4">
            <a:extLst>
              <a:ext uri="{FF2B5EF4-FFF2-40B4-BE49-F238E27FC236}">
                <a16:creationId xmlns:a16="http://schemas.microsoft.com/office/drawing/2014/main" id="{B9136296-115F-B160-E6C1-AD96CDE76732}"/>
              </a:ext>
            </a:extLst>
          </p:cNvPr>
          <p:cNvSpPr>
            <a:spLocks noGrp="1"/>
          </p:cNvSpPr>
          <p:nvPr>
            <p:ph type="dt" sz="half" idx="10"/>
          </p:nvPr>
        </p:nvSpPr>
        <p:spPr/>
        <p:txBody>
          <a:bodyPr/>
          <a:lstStyle/>
          <a:p>
            <a:pPr rtl="0"/>
            <a:fld id="{3064E64D-1B50-4EC0-83A1-DE58B45AB49E}" type="datetime1">
              <a:rPr lang="en-US" smtClean="0"/>
              <a:t>9/11/2023</a:t>
            </a:fld>
            <a:endParaRPr lang="en-US"/>
          </a:p>
        </p:txBody>
      </p:sp>
    </p:spTree>
    <p:extLst>
      <p:ext uri="{BB962C8B-B14F-4D97-AF65-F5344CB8AC3E}">
        <p14:creationId xmlns:p14="http://schemas.microsoft.com/office/powerpoint/2010/main" val="1648014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5551E-E219-6E94-6B6D-5E5F11A85D1B}"/>
              </a:ext>
            </a:extLst>
          </p:cNvPr>
          <p:cNvSpPr>
            <a:spLocks noGrp="1"/>
          </p:cNvSpPr>
          <p:nvPr>
            <p:ph type="title"/>
          </p:nvPr>
        </p:nvSpPr>
        <p:spPr>
          <a:xfrm>
            <a:off x="4055660" y="478821"/>
            <a:ext cx="1894764" cy="1371600"/>
          </a:xfrm>
        </p:spPr>
        <p:txBody>
          <a:bodyPr anchor="ctr">
            <a:normAutofit/>
          </a:bodyPr>
          <a:lstStyle/>
          <a:p>
            <a:r>
              <a:rPr lang="en-GB" dirty="0"/>
              <a:t>Health </a:t>
            </a:r>
          </a:p>
        </p:txBody>
      </p:sp>
      <p:sp>
        <p:nvSpPr>
          <p:cNvPr id="3" name="Content Placeholder 2">
            <a:extLst>
              <a:ext uri="{FF2B5EF4-FFF2-40B4-BE49-F238E27FC236}">
                <a16:creationId xmlns:a16="http://schemas.microsoft.com/office/drawing/2014/main" id="{B09EB651-E903-6B38-3BF4-405257636FFD}"/>
              </a:ext>
            </a:extLst>
          </p:cNvPr>
          <p:cNvSpPr>
            <a:spLocks noGrp="1"/>
          </p:cNvSpPr>
          <p:nvPr>
            <p:ph sz="half" idx="1"/>
          </p:nvPr>
        </p:nvSpPr>
        <p:spPr>
          <a:xfrm>
            <a:off x="409433" y="2103120"/>
            <a:ext cx="7656394" cy="4297680"/>
          </a:xfrm>
        </p:spPr>
        <p:txBody>
          <a:bodyPr>
            <a:normAutofit/>
          </a:bodyPr>
          <a:lstStyle/>
          <a:p>
            <a:pPr>
              <a:lnSpc>
                <a:spcPct val="150000"/>
              </a:lnSpc>
            </a:pPr>
            <a:r>
              <a:rPr lang="en-GB" dirty="0"/>
              <a:t>“Health is a state of complete physical, mental and social well-being and not merely the absence of disease or infirmity.“ (World Health Organization [WHO], 2023).</a:t>
            </a:r>
          </a:p>
          <a:p>
            <a:pPr>
              <a:lnSpc>
                <a:spcPct val="150000"/>
              </a:lnSpc>
            </a:pPr>
            <a:r>
              <a:rPr lang="en-GB" dirty="0"/>
              <a:t>To reach a state of complete physical, mental and social wellbeing, an individual or group must be able to identify and realize aspirations, satisfy needs, and change or cope with their environment. Health is therefore seen as a resource for everyday life, not the objective of living. Health is a positive concept, emphasizing social and personal resources, as well as physical capacities (WHO, 1986).</a:t>
            </a:r>
          </a:p>
        </p:txBody>
      </p:sp>
      <p:pic>
        <p:nvPicPr>
          <p:cNvPr id="5" name="Picture 4">
            <a:extLst>
              <a:ext uri="{FF2B5EF4-FFF2-40B4-BE49-F238E27FC236}">
                <a16:creationId xmlns:a16="http://schemas.microsoft.com/office/drawing/2014/main" id="{445D1032-B185-CC84-E7EE-5D98050EB09B}"/>
              </a:ext>
            </a:extLst>
          </p:cNvPr>
          <p:cNvPicPr>
            <a:picLocks noChangeAspect="1"/>
          </p:cNvPicPr>
          <p:nvPr/>
        </p:nvPicPr>
        <p:blipFill>
          <a:blip r:embed="rId3"/>
          <a:stretch>
            <a:fillRect/>
          </a:stretch>
        </p:blipFill>
        <p:spPr>
          <a:xfrm>
            <a:off x="8180870" y="457200"/>
            <a:ext cx="3601697" cy="5577840"/>
          </a:xfrm>
          <a:prstGeom prst="rect">
            <a:avLst/>
          </a:prstGeom>
          <a:noFill/>
        </p:spPr>
      </p:pic>
      <p:sp>
        <p:nvSpPr>
          <p:cNvPr id="4" name="Date Placeholder 3">
            <a:extLst>
              <a:ext uri="{FF2B5EF4-FFF2-40B4-BE49-F238E27FC236}">
                <a16:creationId xmlns:a16="http://schemas.microsoft.com/office/drawing/2014/main" id="{E945A943-EDD6-BA2C-6D89-94197E884230}"/>
              </a:ext>
            </a:extLst>
          </p:cNvPr>
          <p:cNvSpPr>
            <a:spLocks noGrp="1"/>
          </p:cNvSpPr>
          <p:nvPr>
            <p:ph type="dt" sz="half" idx="10"/>
          </p:nvPr>
        </p:nvSpPr>
        <p:spPr>
          <a:xfrm>
            <a:off x="7256794" y="6035040"/>
            <a:ext cx="2893045" cy="365760"/>
          </a:xfrm>
        </p:spPr>
        <p:txBody>
          <a:bodyPr anchor="b">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6AF379E8-AC6C-43B9-9222-BDF0AF9336F0}"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9/10/2023</a:t>
            </a:fld>
            <a:endParaRPr kumimoji="0" lang="en-US" sz="800" b="0" i="0" u="none" strike="noStrike" kern="1200" cap="none" spc="0" normalizeH="0" baseline="0" noProof="0" dirty="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793787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BFF32-DFA9-B01E-EADF-05A7DD927394}"/>
              </a:ext>
            </a:extLst>
          </p:cNvPr>
          <p:cNvSpPr>
            <a:spLocks noGrp="1"/>
          </p:cNvSpPr>
          <p:nvPr>
            <p:ph type="title"/>
          </p:nvPr>
        </p:nvSpPr>
        <p:spPr>
          <a:xfrm>
            <a:off x="1066800" y="642594"/>
            <a:ext cx="10058400" cy="1371600"/>
          </a:xfrm>
        </p:spPr>
        <p:txBody>
          <a:bodyPr anchor="ctr">
            <a:normAutofit/>
          </a:bodyPr>
          <a:lstStyle/>
          <a:p>
            <a:pPr algn="ctr"/>
            <a:r>
              <a:rPr lang="en-GB" dirty="0"/>
              <a:t>Models of Health </a:t>
            </a:r>
          </a:p>
        </p:txBody>
      </p:sp>
      <p:sp>
        <p:nvSpPr>
          <p:cNvPr id="3" name="Content Placeholder 2">
            <a:extLst>
              <a:ext uri="{FF2B5EF4-FFF2-40B4-BE49-F238E27FC236}">
                <a16:creationId xmlns:a16="http://schemas.microsoft.com/office/drawing/2014/main" id="{A4EFA743-143E-06FF-4C31-1C81C2325349}"/>
              </a:ext>
            </a:extLst>
          </p:cNvPr>
          <p:cNvSpPr>
            <a:spLocks noGrp="1"/>
          </p:cNvSpPr>
          <p:nvPr>
            <p:ph sz="half" idx="1"/>
          </p:nvPr>
        </p:nvSpPr>
        <p:spPr>
          <a:xfrm>
            <a:off x="1066800" y="1972491"/>
            <a:ext cx="4917442" cy="4428309"/>
          </a:xfrm>
        </p:spPr>
        <p:txBody>
          <a:bodyPr>
            <a:normAutofit/>
          </a:bodyPr>
          <a:lstStyle/>
          <a:p>
            <a:pPr marL="0" indent="0">
              <a:buNone/>
            </a:pPr>
            <a:r>
              <a:rPr lang="en-GB" dirty="0"/>
              <a:t>Health is a complex and multifaceted concept. To navigate its complexity, several models and frameworks have been developed to conceptualize it. </a:t>
            </a:r>
          </a:p>
          <a:p>
            <a:pPr marL="0" indent="0">
              <a:buNone/>
            </a:pPr>
            <a:endParaRPr lang="en-GB" dirty="0"/>
          </a:p>
          <a:p>
            <a:r>
              <a:rPr lang="en-GB" dirty="0"/>
              <a:t>Biomedical of Health </a:t>
            </a:r>
          </a:p>
          <a:p>
            <a:r>
              <a:rPr lang="en-GB" dirty="0"/>
              <a:t>Social Determinants of Health</a:t>
            </a:r>
          </a:p>
          <a:p>
            <a:r>
              <a:rPr lang="en-GB" dirty="0"/>
              <a:t>Ecological model of Health </a:t>
            </a:r>
          </a:p>
          <a:p>
            <a:r>
              <a:rPr lang="en-GB" dirty="0"/>
              <a:t>Wellness Model of Health </a:t>
            </a:r>
          </a:p>
        </p:txBody>
      </p:sp>
      <p:pic>
        <p:nvPicPr>
          <p:cNvPr id="6" name="Picture 5" descr="A group of people with stethoscopes&#10;&#10;Description automatically generated">
            <a:extLst>
              <a:ext uri="{FF2B5EF4-FFF2-40B4-BE49-F238E27FC236}">
                <a16:creationId xmlns:a16="http://schemas.microsoft.com/office/drawing/2014/main" id="{F907ED1E-6473-8EC8-F685-E058084BB82E}"/>
              </a:ext>
            </a:extLst>
          </p:cNvPr>
          <p:cNvPicPr>
            <a:picLocks noChangeAspect="1"/>
          </p:cNvPicPr>
          <p:nvPr/>
        </p:nvPicPr>
        <p:blipFill rotWithShape="1">
          <a:blip r:embed="rId3"/>
          <a:srcRect l="16032" r="13996" b="-2"/>
          <a:stretch/>
        </p:blipFill>
        <p:spPr>
          <a:xfrm>
            <a:off x="6955246" y="2014194"/>
            <a:ext cx="4663440" cy="3749040"/>
          </a:xfrm>
          <a:prstGeom prst="rect">
            <a:avLst/>
          </a:prstGeom>
          <a:noFill/>
        </p:spPr>
      </p:pic>
      <p:sp>
        <p:nvSpPr>
          <p:cNvPr id="5" name="Date Placeholder 4">
            <a:extLst>
              <a:ext uri="{FF2B5EF4-FFF2-40B4-BE49-F238E27FC236}">
                <a16:creationId xmlns:a16="http://schemas.microsoft.com/office/drawing/2014/main" id="{DC5015BF-9C2F-6FF7-807D-C39A55DBB4E3}"/>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9/10/2023</a:t>
            </a:fld>
            <a:endParaRPr lang="en-US"/>
          </a:p>
        </p:txBody>
      </p:sp>
    </p:spTree>
    <p:extLst>
      <p:ext uri="{BB962C8B-B14F-4D97-AF65-F5344CB8AC3E}">
        <p14:creationId xmlns:p14="http://schemas.microsoft.com/office/powerpoint/2010/main" val="2459671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C2CD4-2733-D9FC-7499-7B5A67A32638}"/>
              </a:ext>
            </a:extLst>
          </p:cNvPr>
          <p:cNvSpPr>
            <a:spLocks noGrp="1"/>
          </p:cNvSpPr>
          <p:nvPr>
            <p:ph type="title"/>
          </p:nvPr>
        </p:nvSpPr>
        <p:spPr>
          <a:xfrm>
            <a:off x="1066800" y="457200"/>
            <a:ext cx="10058400" cy="794994"/>
          </a:xfrm>
        </p:spPr>
        <p:txBody>
          <a:bodyPr/>
          <a:lstStyle/>
          <a:p>
            <a:pPr algn="ctr"/>
            <a:r>
              <a:rPr lang="en-GB" dirty="0"/>
              <a:t>Biomedical Model of Health </a:t>
            </a:r>
          </a:p>
        </p:txBody>
      </p:sp>
      <p:sp>
        <p:nvSpPr>
          <p:cNvPr id="3" name="Content Placeholder 2">
            <a:extLst>
              <a:ext uri="{FF2B5EF4-FFF2-40B4-BE49-F238E27FC236}">
                <a16:creationId xmlns:a16="http://schemas.microsoft.com/office/drawing/2014/main" id="{EE030272-D1AF-BFD2-606D-8B3042FA9BFA}"/>
              </a:ext>
            </a:extLst>
          </p:cNvPr>
          <p:cNvSpPr>
            <a:spLocks noGrp="1"/>
          </p:cNvSpPr>
          <p:nvPr>
            <p:ph sz="half" idx="1"/>
          </p:nvPr>
        </p:nvSpPr>
        <p:spPr>
          <a:xfrm>
            <a:off x="377371" y="1378857"/>
            <a:ext cx="11088915" cy="5123543"/>
          </a:xfrm>
        </p:spPr>
        <p:txBody>
          <a:bodyPr/>
          <a:lstStyle/>
          <a:p>
            <a:pPr>
              <a:lnSpc>
                <a:spcPct val="150000"/>
              </a:lnSpc>
            </a:pPr>
            <a:r>
              <a:rPr lang="en-GB" dirty="0"/>
              <a:t>The bio-medical model was established in 19th Century. According to Maclean (2015) comprises of the following:</a:t>
            </a:r>
          </a:p>
          <a:p>
            <a:pPr>
              <a:lnSpc>
                <a:spcPct val="150000"/>
              </a:lnSpc>
            </a:pPr>
            <a:r>
              <a:rPr lang="en-GB" dirty="0"/>
              <a:t>Emphasises the importance of a healthy mind and body as it focuses on the biological aspects of disease.</a:t>
            </a:r>
          </a:p>
          <a:p>
            <a:pPr>
              <a:lnSpc>
                <a:spcPct val="150000"/>
              </a:lnSpc>
            </a:pPr>
            <a:r>
              <a:rPr lang="en-GB" dirty="0"/>
              <a:t>Attention towards an individual have an illness (physical, mental or impairments). </a:t>
            </a:r>
          </a:p>
          <a:p>
            <a:pPr>
              <a:lnSpc>
                <a:spcPct val="150000"/>
              </a:lnSpc>
            </a:pPr>
            <a:r>
              <a:rPr lang="en-GB" dirty="0"/>
              <a:t>Through bio-medical intervention an individual can either be cured or have their medical problem(s) reduced.</a:t>
            </a:r>
          </a:p>
          <a:p>
            <a:pPr>
              <a:lnSpc>
                <a:spcPct val="150000"/>
              </a:lnSpc>
            </a:pPr>
            <a:r>
              <a:rPr lang="en-GB" dirty="0"/>
              <a:t>Ill health is considered undesirable </a:t>
            </a:r>
          </a:p>
          <a:p>
            <a:pPr>
              <a:lnSpc>
                <a:spcPct val="150000"/>
              </a:lnSpc>
            </a:pPr>
            <a:r>
              <a:rPr lang="en-GB" dirty="0"/>
              <a:t>Individuals' impairment, disability or mental illness has to ‘fit into’ society (inability to engage and excluded form society. </a:t>
            </a:r>
          </a:p>
          <a:p>
            <a:endParaRPr lang="en-GB" dirty="0"/>
          </a:p>
          <a:p>
            <a:endParaRPr lang="en-GB" dirty="0"/>
          </a:p>
          <a:p>
            <a:endParaRPr lang="en-GB" dirty="0"/>
          </a:p>
        </p:txBody>
      </p:sp>
      <p:sp>
        <p:nvSpPr>
          <p:cNvPr id="5" name="Date Placeholder 4">
            <a:extLst>
              <a:ext uri="{FF2B5EF4-FFF2-40B4-BE49-F238E27FC236}">
                <a16:creationId xmlns:a16="http://schemas.microsoft.com/office/drawing/2014/main" id="{2E637A71-1474-6A33-A154-9A3570360051}"/>
              </a:ext>
            </a:extLst>
          </p:cNvPr>
          <p:cNvSpPr>
            <a:spLocks noGrp="1"/>
          </p:cNvSpPr>
          <p:nvPr>
            <p:ph type="dt" sz="half" idx="10"/>
          </p:nvPr>
        </p:nvSpPr>
        <p:spPr/>
        <p:txBody>
          <a:bodyPr/>
          <a:lstStyle/>
          <a:p>
            <a:pPr rtl="0"/>
            <a:fld id="{3064E64D-1B50-4EC0-83A1-DE58B45AB49E}" type="datetime1">
              <a:rPr lang="en-US" smtClean="0"/>
              <a:t>9/10/2023</a:t>
            </a:fld>
            <a:endParaRPr lang="en-US"/>
          </a:p>
        </p:txBody>
      </p:sp>
    </p:spTree>
    <p:extLst>
      <p:ext uri="{BB962C8B-B14F-4D97-AF65-F5344CB8AC3E}">
        <p14:creationId xmlns:p14="http://schemas.microsoft.com/office/powerpoint/2010/main" val="764053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ED4D7-68D1-8209-3A0F-E6CE286030C8}"/>
              </a:ext>
            </a:extLst>
          </p:cNvPr>
          <p:cNvSpPr>
            <a:spLocks noGrp="1"/>
          </p:cNvSpPr>
          <p:nvPr>
            <p:ph type="title"/>
          </p:nvPr>
        </p:nvSpPr>
        <p:spPr/>
        <p:txBody>
          <a:bodyPr/>
          <a:lstStyle/>
          <a:p>
            <a:pPr algn="ctr"/>
            <a:r>
              <a:rPr lang="en-GB" dirty="0"/>
              <a:t>Social Model of Health </a:t>
            </a:r>
          </a:p>
        </p:txBody>
      </p:sp>
      <p:sp>
        <p:nvSpPr>
          <p:cNvPr id="3" name="Content Placeholder 2">
            <a:extLst>
              <a:ext uri="{FF2B5EF4-FFF2-40B4-BE49-F238E27FC236}">
                <a16:creationId xmlns:a16="http://schemas.microsoft.com/office/drawing/2014/main" id="{E9068A97-82B2-82E8-213C-124F98C1CFF8}"/>
              </a:ext>
            </a:extLst>
          </p:cNvPr>
          <p:cNvSpPr>
            <a:spLocks noGrp="1"/>
          </p:cNvSpPr>
          <p:nvPr>
            <p:ph sz="half" idx="1"/>
          </p:nvPr>
        </p:nvSpPr>
        <p:spPr>
          <a:xfrm>
            <a:off x="464457" y="2103120"/>
            <a:ext cx="11480800" cy="4112286"/>
          </a:xfrm>
        </p:spPr>
        <p:txBody>
          <a:bodyPr>
            <a:normAutofit/>
          </a:bodyPr>
          <a:lstStyle/>
          <a:p>
            <a:pPr marL="0" indent="0">
              <a:lnSpc>
                <a:spcPct val="150000"/>
              </a:lnSpc>
              <a:buNone/>
            </a:pPr>
            <a:r>
              <a:rPr lang="en-GB" dirty="0"/>
              <a:t>In the 1970s the social model of health was developed as a model of disability and  to challenge the bio-medical model of health. </a:t>
            </a:r>
          </a:p>
          <a:p>
            <a:pPr marL="0" indent="0">
              <a:lnSpc>
                <a:spcPct val="150000"/>
              </a:lnSpc>
              <a:buNone/>
            </a:pPr>
            <a:r>
              <a:rPr lang="en-GB" dirty="0"/>
              <a:t>Maclean (2015) presents the following elements to represent the social model: </a:t>
            </a:r>
          </a:p>
          <a:p>
            <a:pPr>
              <a:lnSpc>
                <a:spcPct val="150000"/>
              </a:lnSpc>
            </a:pPr>
            <a:r>
              <a:rPr lang="en-GB" dirty="0"/>
              <a:t>Health problems are considered societal or environment </a:t>
            </a:r>
          </a:p>
          <a:p>
            <a:pPr>
              <a:lnSpc>
                <a:spcPct val="150000"/>
              </a:lnSpc>
            </a:pPr>
            <a:r>
              <a:rPr lang="en-GB" dirty="0"/>
              <a:t>The concept of normal is misleading and unhelpful </a:t>
            </a:r>
          </a:p>
          <a:p>
            <a:pPr>
              <a:lnSpc>
                <a:spcPct val="150000"/>
              </a:lnSpc>
            </a:pPr>
            <a:r>
              <a:rPr lang="en-GB" dirty="0"/>
              <a:t>Establishes the difference between disability and impairment</a:t>
            </a:r>
          </a:p>
          <a:p>
            <a:pPr>
              <a:lnSpc>
                <a:spcPct val="150000"/>
              </a:lnSpc>
            </a:pPr>
            <a:r>
              <a:rPr lang="en-GB" dirty="0"/>
              <a:t>Focuses on  influence factors  that can contribute towards individual and community  behaviours (environmental, sociocultural or political). </a:t>
            </a:r>
          </a:p>
          <a:p>
            <a:endParaRPr lang="en-GB" dirty="0"/>
          </a:p>
        </p:txBody>
      </p:sp>
      <p:sp>
        <p:nvSpPr>
          <p:cNvPr id="5" name="Date Placeholder 4">
            <a:extLst>
              <a:ext uri="{FF2B5EF4-FFF2-40B4-BE49-F238E27FC236}">
                <a16:creationId xmlns:a16="http://schemas.microsoft.com/office/drawing/2014/main" id="{0A8E017F-346B-9917-EA34-0B77E6CEB442}"/>
              </a:ext>
            </a:extLst>
          </p:cNvPr>
          <p:cNvSpPr>
            <a:spLocks noGrp="1"/>
          </p:cNvSpPr>
          <p:nvPr>
            <p:ph type="dt" sz="half" idx="10"/>
          </p:nvPr>
        </p:nvSpPr>
        <p:spPr/>
        <p:txBody>
          <a:bodyPr/>
          <a:lstStyle/>
          <a:p>
            <a:pPr rtl="0"/>
            <a:fld id="{3064E64D-1B50-4EC0-83A1-DE58B45AB49E}" type="datetime1">
              <a:rPr lang="en-US" smtClean="0"/>
              <a:t>9/10/2023</a:t>
            </a:fld>
            <a:endParaRPr lang="en-US"/>
          </a:p>
        </p:txBody>
      </p:sp>
    </p:spTree>
    <p:extLst>
      <p:ext uri="{BB962C8B-B14F-4D97-AF65-F5344CB8AC3E}">
        <p14:creationId xmlns:p14="http://schemas.microsoft.com/office/powerpoint/2010/main" val="20256214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ED4D7-68D1-8209-3A0F-E6CE286030C8}"/>
              </a:ext>
            </a:extLst>
          </p:cNvPr>
          <p:cNvSpPr>
            <a:spLocks noGrp="1"/>
          </p:cNvSpPr>
          <p:nvPr>
            <p:ph type="title"/>
          </p:nvPr>
        </p:nvSpPr>
        <p:spPr/>
        <p:txBody>
          <a:bodyPr/>
          <a:lstStyle/>
          <a:p>
            <a:pPr algn="ctr"/>
            <a:r>
              <a:rPr lang="en-GB" dirty="0"/>
              <a:t>Social Model of Health </a:t>
            </a:r>
          </a:p>
        </p:txBody>
      </p:sp>
      <p:sp>
        <p:nvSpPr>
          <p:cNvPr id="3" name="Content Placeholder 2">
            <a:extLst>
              <a:ext uri="{FF2B5EF4-FFF2-40B4-BE49-F238E27FC236}">
                <a16:creationId xmlns:a16="http://schemas.microsoft.com/office/drawing/2014/main" id="{E9068A97-82B2-82E8-213C-124F98C1CFF8}"/>
              </a:ext>
            </a:extLst>
          </p:cNvPr>
          <p:cNvSpPr>
            <a:spLocks noGrp="1"/>
          </p:cNvSpPr>
          <p:nvPr>
            <p:ph sz="half" idx="1"/>
          </p:nvPr>
        </p:nvSpPr>
        <p:spPr>
          <a:xfrm>
            <a:off x="464457" y="2103120"/>
            <a:ext cx="11480800" cy="4112286"/>
          </a:xfrm>
        </p:spPr>
        <p:txBody>
          <a:bodyPr>
            <a:normAutofit/>
          </a:bodyPr>
          <a:lstStyle/>
          <a:p>
            <a:pPr>
              <a:lnSpc>
                <a:spcPct val="150000"/>
              </a:lnSpc>
            </a:pPr>
            <a:r>
              <a:rPr lang="en-GB" dirty="0"/>
              <a:t>A person with an impairment is disabled and therefore is prevented from doing things in wider society which is not as a result of their condition.</a:t>
            </a:r>
          </a:p>
          <a:p>
            <a:pPr>
              <a:lnSpc>
                <a:spcPct val="150000"/>
              </a:lnSpc>
            </a:pPr>
            <a:r>
              <a:rPr lang="en-GB" dirty="0"/>
              <a:t>Society discriminates people with an impairment/disability as it is viewed negatively.</a:t>
            </a:r>
          </a:p>
          <a:p>
            <a:pPr>
              <a:lnSpc>
                <a:spcPct val="150000"/>
              </a:lnSpc>
            </a:pPr>
            <a:r>
              <a:rPr lang="en-GB" dirty="0"/>
              <a:t>Individuals with a disability have been made ‘invisible’ or ignored by wider society.</a:t>
            </a:r>
          </a:p>
          <a:p>
            <a:pPr>
              <a:lnSpc>
                <a:spcPct val="150000"/>
              </a:lnSpc>
            </a:pPr>
            <a:r>
              <a:rPr lang="en-GB" dirty="0"/>
              <a:t>Ensures that wider society should make accessibility to all people as disabled people have a right to equal access. </a:t>
            </a:r>
          </a:p>
          <a:p>
            <a:pPr>
              <a:lnSpc>
                <a:spcPct val="150000"/>
              </a:lnSpc>
            </a:pPr>
            <a:r>
              <a:rPr lang="en-GB" dirty="0"/>
              <a:t> To counter the negative stigma associated with disability</a:t>
            </a:r>
          </a:p>
          <a:p>
            <a:pPr>
              <a:lnSpc>
                <a:spcPct val="150000"/>
              </a:lnSpc>
            </a:pPr>
            <a:r>
              <a:rPr lang="en-GB" dirty="0"/>
              <a:t>Health and social care practitioners encouraged to promote the model. </a:t>
            </a:r>
          </a:p>
        </p:txBody>
      </p:sp>
      <p:sp>
        <p:nvSpPr>
          <p:cNvPr id="5" name="Date Placeholder 4">
            <a:extLst>
              <a:ext uri="{FF2B5EF4-FFF2-40B4-BE49-F238E27FC236}">
                <a16:creationId xmlns:a16="http://schemas.microsoft.com/office/drawing/2014/main" id="{0A8E017F-346B-9917-EA34-0B77E6CEB442}"/>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64E64D-1B50-4EC0-83A1-DE58B45AB49E}"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9/10/2023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73442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23628-849D-3166-76BB-0D592CF52A9C}"/>
              </a:ext>
            </a:extLst>
          </p:cNvPr>
          <p:cNvSpPr>
            <a:spLocks noGrp="1"/>
          </p:cNvSpPr>
          <p:nvPr>
            <p:ph type="title"/>
          </p:nvPr>
        </p:nvSpPr>
        <p:spPr/>
        <p:txBody>
          <a:bodyPr/>
          <a:lstStyle/>
          <a:p>
            <a:pPr algn="ctr"/>
            <a:r>
              <a:rPr lang="en-GB" dirty="0"/>
              <a:t>Biomedical model vs social model of health </a:t>
            </a:r>
          </a:p>
        </p:txBody>
      </p:sp>
      <p:pic>
        <p:nvPicPr>
          <p:cNvPr id="6" name="Online Media 5" title="Medical and Social Models of Disability">
            <a:hlinkClick r:id="" action="ppaction://media"/>
            <a:extLst>
              <a:ext uri="{FF2B5EF4-FFF2-40B4-BE49-F238E27FC236}">
                <a16:creationId xmlns:a16="http://schemas.microsoft.com/office/drawing/2014/main" id="{3581ED46-4AA2-CAE4-E203-BAB4B8979710}"/>
              </a:ext>
            </a:extLst>
          </p:cNvPr>
          <p:cNvPicPr>
            <a:picLocks noGrp="1" noRot="1" noChangeAspect="1"/>
          </p:cNvPicPr>
          <p:nvPr>
            <p:ph sz="half" idx="1"/>
            <a:videoFile r:link="rId1"/>
          </p:nvPr>
        </p:nvPicPr>
        <p:blipFill>
          <a:blip r:embed="rId5"/>
          <a:stretch>
            <a:fillRect/>
          </a:stretch>
        </p:blipFill>
        <p:spPr>
          <a:xfrm>
            <a:off x="1066800" y="2660650"/>
            <a:ext cx="4664075" cy="2635250"/>
          </a:xfrm>
          <a:prstGeom prst="rect">
            <a:avLst/>
          </a:prstGeom>
        </p:spPr>
      </p:pic>
      <p:pic>
        <p:nvPicPr>
          <p:cNvPr id="7" name="Online Media 6" title="Social Model of Disability">
            <a:hlinkClick r:id="" action="ppaction://media"/>
            <a:extLst>
              <a:ext uri="{FF2B5EF4-FFF2-40B4-BE49-F238E27FC236}">
                <a16:creationId xmlns:a16="http://schemas.microsoft.com/office/drawing/2014/main" id="{9054413B-94DC-E918-EB28-D6A58742FF72}"/>
              </a:ext>
            </a:extLst>
          </p:cNvPr>
          <p:cNvPicPr>
            <a:picLocks noGrp="1" noRot="1" noChangeAspect="1"/>
          </p:cNvPicPr>
          <p:nvPr>
            <p:ph sz="half" idx="2"/>
            <a:videoFile r:link="rId2"/>
          </p:nvPr>
        </p:nvPicPr>
        <p:blipFill>
          <a:blip r:embed="rId6"/>
          <a:stretch>
            <a:fillRect/>
          </a:stretch>
        </p:blipFill>
        <p:spPr>
          <a:xfrm>
            <a:off x="6461125" y="2660650"/>
            <a:ext cx="4664075" cy="2635250"/>
          </a:xfrm>
          <a:prstGeom prst="rect">
            <a:avLst/>
          </a:prstGeom>
        </p:spPr>
      </p:pic>
      <p:sp>
        <p:nvSpPr>
          <p:cNvPr id="5" name="Date Placeholder 4">
            <a:extLst>
              <a:ext uri="{FF2B5EF4-FFF2-40B4-BE49-F238E27FC236}">
                <a16:creationId xmlns:a16="http://schemas.microsoft.com/office/drawing/2014/main" id="{DBA44C7B-6BF7-F257-D382-4F68A5F021E9}"/>
              </a:ext>
            </a:extLst>
          </p:cNvPr>
          <p:cNvSpPr>
            <a:spLocks noGrp="1"/>
          </p:cNvSpPr>
          <p:nvPr>
            <p:ph type="dt" sz="half" idx="10"/>
          </p:nvPr>
        </p:nvSpPr>
        <p:spPr/>
        <p:txBody>
          <a:bodyPr/>
          <a:lstStyle/>
          <a:p>
            <a:pPr rtl="0"/>
            <a:fld id="{3064E64D-1B50-4EC0-83A1-DE58B45AB49E}" type="datetime1">
              <a:rPr lang="en-US" smtClean="0"/>
              <a:t>9/10/2023</a:t>
            </a:fld>
            <a:endParaRPr lang="en-US"/>
          </a:p>
        </p:txBody>
      </p:sp>
    </p:spTree>
    <p:extLst>
      <p:ext uri="{BB962C8B-B14F-4D97-AF65-F5344CB8AC3E}">
        <p14:creationId xmlns:p14="http://schemas.microsoft.com/office/powerpoint/2010/main" val="3855621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vol="80000">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CE5FE3E-AC1A-5689-D77F-ECCC62DF0231}"/>
              </a:ext>
            </a:extLst>
          </p:cNvPr>
          <p:cNvSpPr>
            <a:spLocks noGrp="1"/>
          </p:cNvSpPr>
          <p:nvPr>
            <p:ph type="title"/>
          </p:nvPr>
        </p:nvSpPr>
        <p:spPr>
          <a:xfrm>
            <a:off x="8458200" y="607392"/>
            <a:ext cx="3161963" cy="1645920"/>
          </a:xfrm>
        </p:spPr>
        <p:txBody>
          <a:bodyPr/>
          <a:lstStyle/>
          <a:p>
            <a:pPr algn="ctr"/>
            <a:r>
              <a:rPr lang="en-US" dirty="0"/>
              <a:t>Determinants of Health </a:t>
            </a:r>
          </a:p>
        </p:txBody>
      </p:sp>
      <p:pic>
        <p:nvPicPr>
          <p:cNvPr id="6" name="Content Placeholder 5">
            <a:extLst>
              <a:ext uri="{FF2B5EF4-FFF2-40B4-BE49-F238E27FC236}">
                <a16:creationId xmlns:a16="http://schemas.microsoft.com/office/drawing/2014/main" id="{A96AD819-CC59-9C62-6026-4356EB17507A}"/>
              </a:ext>
            </a:extLst>
          </p:cNvPr>
          <p:cNvPicPr>
            <a:picLocks noGrp="1" noChangeAspect="1"/>
          </p:cNvPicPr>
          <p:nvPr>
            <p:ph idx="1"/>
          </p:nvPr>
        </p:nvPicPr>
        <p:blipFill>
          <a:blip r:embed="rId3"/>
          <a:stretch>
            <a:fillRect/>
          </a:stretch>
        </p:blipFill>
        <p:spPr>
          <a:xfrm>
            <a:off x="0" y="0"/>
            <a:ext cx="8088712" cy="6858000"/>
          </a:xfrm>
          <a:prstGeom prst="rect">
            <a:avLst/>
          </a:prstGeom>
          <a:noFill/>
        </p:spPr>
      </p:pic>
      <p:sp>
        <p:nvSpPr>
          <p:cNvPr id="5" name="Date Placeholder 4">
            <a:extLst>
              <a:ext uri="{FF2B5EF4-FFF2-40B4-BE49-F238E27FC236}">
                <a16:creationId xmlns:a16="http://schemas.microsoft.com/office/drawing/2014/main" id="{9ECB52E1-D0A2-CDDE-537B-3899CC58627D}"/>
              </a:ext>
            </a:extLst>
          </p:cNvPr>
          <p:cNvSpPr>
            <a:spLocks noGrp="1"/>
          </p:cNvSpPr>
          <p:nvPr>
            <p:ph type="dt" sz="half" idx="10"/>
          </p:nvPr>
        </p:nvSpPr>
        <p:spPr>
          <a:xfrm>
            <a:off x="5588000" y="6035040"/>
            <a:ext cx="1955800" cy="365760"/>
          </a:xfrm>
        </p:spPr>
        <p:txBody>
          <a:bodyPr anchor="b">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064E64D-1B50-4EC0-83A1-DE58B45AB49E}" type="datetime1">
              <a:rPr kumimoji="0" lang="en-US" sz="800" b="0" i="0" u="none" strike="noStrike" kern="1200" cap="none" spc="0" normalizeH="0" baseline="0" noProof="0" smtClean="0">
                <a:ln>
                  <a:noFill/>
                </a:ln>
                <a:solidFill>
                  <a:prstClr val="black">
                    <a:lumMod val="85000"/>
                    <a:lumOff val="1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9/10/2023</a:t>
            </a:fld>
            <a:endParaRPr kumimoji="0" lang="en-US" sz="800" b="0" i="0" u="none" strike="noStrike" kern="1200" cap="none" spc="0" normalizeH="0" baseline="0" noProof="0">
              <a:ln>
                <a:noFill/>
              </a:ln>
              <a:solidFill>
                <a:prstClr val="black">
                  <a:lumMod val="85000"/>
                  <a:lumOff val="15000"/>
                </a:prstClr>
              </a:solidFill>
              <a:effectLst/>
              <a:uLnTx/>
              <a:uFillTx/>
              <a:latin typeface="Century Gothic" panose="020F0302020204030204"/>
              <a:ea typeface="+mn-ea"/>
              <a:cs typeface="+mn-cs"/>
            </a:endParaRPr>
          </a:p>
        </p:txBody>
      </p:sp>
      <p:sp>
        <p:nvSpPr>
          <p:cNvPr id="7" name="TextBox 6">
            <a:extLst>
              <a:ext uri="{FF2B5EF4-FFF2-40B4-BE49-F238E27FC236}">
                <a16:creationId xmlns:a16="http://schemas.microsoft.com/office/drawing/2014/main" id="{CB589D67-D5F7-3FD3-ADF4-2FD5E3FAC76C}"/>
              </a:ext>
            </a:extLst>
          </p:cNvPr>
          <p:cNvSpPr txBox="1"/>
          <p:nvPr/>
        </p:nvSpPr>
        <p:spPr>
          <a:xfrm>
            <a:off x="8281116" y="2665927"/>
            <a:ext cx="3503054" cy="3416320"/>
          </a:xfrm>
          <a:prstGeom prst="rect">
            <a:avLst/>
          </a:prstGeom>
          <a:noFill/>
        </p:spPr>
        <p:txBody>
          <a:bodyPr wrap="square" rtlCol="0">
            <a:spAutoFit/>
          </a:bodyPr>
          <a:lstStyle/>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entury Gothic" panose="020F0302020204030204"/>
                <a:ea typeface="+mn-ea"/>
                <a:cs typeface="+mn-cs"/>
              </a:rPr>
              <a:t>Income and social protection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entury Gothic" panose="020F0302020204030204"/>
                <a:ea typeface="+mn-ea"/>
                <a:cs typeface="+mn-cs"/>
              </a:rPr>
              <a:t>Unemployment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entury Gothic" panose="020F0302020204030204"/>
                <a:ea typeface="+mn-ea"/>
                <a:cs typeface="+mn-cs"/>
              </a:rPr>
              <a:t>Social inclusion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entury Gothic" panose="020F0302020204030204"/>
                <a:ea typeface="+mn-ea"/>
                <a:cs typeface="+mn-cs"/>
              </a:rPr>
              <a:t>Access to health care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entury Gothic" panose="020F0302020204030204"/>
                <a:ea typeface="+mn-ea"/>
                <a:cs typeface="+mn-cs"/>
              </a:rPr>
              <a:t>Education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F03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4247514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AE026-ECA3-D315-7103-B7D99ABA8E4E}"/>
              </a:ext>
            </a:extLst>
          </p:cNvPr>
          <p:cNvSpPr>
            <a:spLocks noGrp="1"/>
          </p:cNvSpPr>
          <p:nvPr>
            <p:ph type="title"/>
          </p:nvPr>
        </p:nvSpPr>
        <p:spPr>
          <a:xfrm>
            <a:off x="1066800" y="457200"/>
            <a:ext cx="10058400" cy="667575"/>
          </a:xfrm>
        </p:spPr>
        <p:txBody>
          <a:bodyPr/>
          <a:lstStyle/>
          <a:p>
            <a:pPr algn="ctr"/>
            <a:r>
              <a:rPr lang="en-GB" dirty="0"/>
              <a:t>Ecological model of health </a:t>
            </a:r>
          </a:p>
        </p:txBody>
      </p:sp>
      <p:sp>
        <p:nvSpPr>
          <p:cNvPr id="3" name="Content Placeholder 2">
            <a:extLst>
              <a:ext uri="{FF2B5EF4-FFF2-40B4-BE49-F238E27FC236}">
                <a16:creationId xmlns:a16="http://schemas.microsoft.com/office/drawing/2014/main" id="{EDDF388D-0A82-ECC9-3022-38F46B560CB7}"/>
              </a:ext>
            </a:extLst>
          </p:cNvPr>
          <p:cNvSpPr>
            <a:spLocks noGrp="1"/>
          </p:cNvSpPr>
          <p:nvPr>
            <p:ph sz="half" idx="1"/>
          </p:nvPr>
        </p:nvSpPr>
        <p:spPr>
          <a:xfrm>
            <a:off x="449943" y="1124775"/>
            <a:ext cx="5280297" cy="5276025"/>
          </a:xfrm>
        </p:spPr>
        <p:txBody>
          <a:bodyPr>
            <a:normAutofit/>
          </a:bodyPr>
          <a:lstStyle/>
          <a:p>
            <a:pPr marL="0" indent="0">
              <a:buNone/>
            </a:pPr>
            <a:r>
              <a:rPr lang="en-GB" dirty="0"/>
              <a:t>The ecological model of health takes a broader perspective of health within the context of: </a:t>
            </a:r>
          </a:p>
          <a:p>
            <a:r>
              <a:rPr lang="en-GB" dirty="0"/>
              <a:t>Biological factors</a:t>
            </a:r>
          </a:p>
          <a:p>
            <a:r>
              <a:rPr lang="en-GB" dirty="0"/>
              <a:t>Family </a:t>
            </a:r>
          </a:p>
          <a:p>
            <a:r>
              <a:rPr lang="en-GB" dirty="0"/>
              <a:t>Community </a:t>
            </a:r>
          </a:p>
          <a:p>
            <a:r>
              <a:rPr lang="en-GB" dirty="0"/>
              <a:t>Sociocultural </a:t>
            </a:r>
          </a:p>
          <a:p>
            <a:r>
              <a:rPr lang="en-GB" dirty="0"/>
              <a:t>Economics</a:t>
            </a:r>
          </a:p>
          <a:p>
            <a:r>
              <a:rPr lang="en-GB" dirty="0"/>
              <a:t>Politics</a:t>
            </a:r>
          </a:p>
          <a:p>
            <a:pPr marL="0" indent="0">
              <a:buNone/>
            </a:pPr>
            <a:r>
              <a:rPr lang="en-GB" dirty="0"/>
              <a:t>The model suggests that optimal development for children are contingent upon the interaction with the above factors.</a:t>
            </a:r>
          </a:p>
          <a:p>
            <a:pPr marL="0" indent="0">
              <a:buNone/>
            </a:pPr>
            <a:r>
              <a:rPr lang="en-GB" dirty="0"/>
              <a:t>(UNICEF, 2023) </a:t>
            </a:r>
          </a:p>
          <a:p>
            <a:pPr marL="0" indent="0">
              <a:buNone/>
            </a:pPr>
            <a:endParaRPr lang="en-GB" dirty="0"/>
          </a:p>
          <a:p>
            <a:pPr marL="0" indent="0">
              <a:buNone/>
            </a:pPr>
            <a:endParaRPr lang="en-GB" dirty="0"/>
          </a:p>
        </p:txBody>
      </p:sp>
      <p:pic>
        <p:nvPicPr>
          <p:cNvPr id="7" name="Content Placeholder 6">
            <a:extLst>
              <a:ext uri="{FF2B5EF4-FFF2-40B4-BE49-F238E27FC236}">
                <a16:creationId xmlns:a16="http://schemas.microsoft.com/office/drawing/2014/main" id="{C1A8F1D2-E849-4039-B537-E6B3C3A12A24}"/>
              </a:ext>
            </a:extLst>
          </p:cNvPr>
          <p:cNvPicPr>
            <a:picLocks noGrp="1" noChangeAspect="1"/>
          </p:cNvPicPr>
          <p:nvPr>
            <p:ph sz="half" idx="2"/>
          </p:nvPr>
        </p:nvPicPr>
        <p:blipFill>
          <a:blip r:embed="rId3"/>
          <a:stretch>
            <a:fillRect/>
          </a:stretch>
        </p:blipFill>
        <p:spPr>
          <a:xfrm>
            <a:off x="6461125" y="2407131"/>
            <a:ext cx="4664075" cy="3140700"/>
          </a:xfrm>
        </p:spPr>
      </p:pic>
      <p:sp>
        <p:nvSpPr>
          <p:cNvPr id="5" name="Date Placeholder 4">
            <a:extLst>
              <a:ext uri="{FF2B5EF4-FFF2-40B4-BE49-F238E27FC236}">
                <a16:creationId xmlns:a16="http://schemas.microsoft.com/office/drawing/2014/main" id="{35A34A95-69DF-F75A-9009-DA34FA587C35}"/>
              </a:ext>
            </a:extLst>
          </p:cNvPr>
          <p:cNvSpPr>
            <a:spLocks noGrp="1"/>
          </p:cNvSpPr>
          <p:nvPr>
            <p:ph type="dt" sz="half" idx="10"/>
          </p:nvPr>
        </p:nvSpPr>
        <p:spPr/>
        <p:txBody>
          <a:bodyPr/>
          <a:lstStyle/>
          <a:p>
            <a:pPr rtl="0"/>
            <a:fld id="{3064E64D-1B50-4EC0-83A1-DE58B45AB49E}" type="datetime1">
              <a:rPr lang="en-US" smtClean="0"/>
              <a:t>9/10/2023</a:t>
            </a:fld>
            <a:endParaRPr lang="en-US"/>
          </a:p>
        </p:txBody>
      </p:sp>
    </p:spTree>
    <p:extLst>
      <p:ext uri="{BB962C8B-B14F-4D97-AF65-F5344CB8AC3E}">
        <p14:creationId xmlns:p14="http://schemas.microsoft.com/office/powerpoint/2010/main" val="1761282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AE026-ECA3-D315-7103-B7D99ABA8E4E}"/>
              </a:ext>
            </a:extLst>
          </p:cNvPr>
          <p:cNvSpPr>
            <a:spLocks noGrp="1"/>
          </p:cNvSpPr>
          <p:nvPr>
            <p:ph type="title"/>
          </p:nvPr>
        </p:nvSpPr>
        <p:spPr>
          <a:xfrm>
            <a:off x="1066800" y="457200"/>
            <a:ext cx="10058400" cy="667575"/>
          </a:xfrm>
        </p:spPr>
        <p:txBody>
          <a:bodyPr/>
          <a:lstStyle/>
          <a:p>
            <a:pPr algn="ctr"/>
            <a:r>
              <a:rPr lang="en-GB" dirty="0"/>
              <a:t>Ecological model of health </a:t>
            </a:r>
          </a:p>
        </p:txBody>
      </p:sp>
      <p:sp>
        <p:nvSpPr>
          <p:cNvPr id="3" name="Content Placeholder 2">
            <a:extLst>
              <a:ext uri="{FF2B5EF4-FFF2-40B4-BE49-F238E27FC236}">
                <a16:creationId xmlns:a16="http://schemas.microsoft.com/office/drawing/2014/main" id="{EDDF388D-0A82-ECC9-3022-38F46B560CB7}"/>
              </a:ext>
            </a:extLst>
          </p:cNvPr>
          <p:cNvSpPr>
            <a:spLocks noGrp="1"/>
          </p:cNvSpPr>
          <p:nvPr>
            <p:ph sz="half" idx="1"/>
          </p:nvPr>
        </p:nvSpPr>
        <p:spPr>
          <a:xfrm>
            <a:off x="449943" y="1124775"/>
            <a:ext cx="5280297" cy="5276025"/>
          </a:xfrm>
        </p:spPr>
        <p:txBody>
          <a:bodyPr>
            <a:normAutofit/>
          </a:bodyPr>
          <a:lstStyle/>
          <a:p>
            <a:pPr marL="0" indent="0">
              <a:buNone/>
            </a:pPr>
            <a:r>
              <a:rPr lang="en-GB" sz="2000" dirty="0"/>
              <a:t>The model also identifies factors that can either positively or negatively impact development of children’s wellbeing and health: </a:t>
            </a:r>
          </a:p>
          <a:p>
            <a:r>
              <a:rPr lang="en-GB" sz="2000" dirty="0"/>
              <a:t>Protective Factors </a:t>
            </a:r>
          </a:p>
          <a:p>
            <a:r>
              <a:rPr lang="en-GB" sz="2000" dirty="0"/>
              <a:t>Risk Factors </a:t>
            </a:r>
          </a:p>
          <a:p>
            <a:pPr marL="0" indent="0">
              <a:buNone/>
            </a:pPr>
            <a:r>
              <a:rPr lang="en-GB" sz="2000" dirty="0"/>
              <a:t>Within each level of the model, risk and protective factors are applied. </a:t>
            </a:r>
          </a:p>
          <a:p>
            <a:pPr marL="0" indent="0">
              <a:buNone/>
            </a:pPr>
            <a:endParaRPr lang="en-GB" sz="2000" dirty="0"/>
          </a:p>
          <a:p>
            <a:pPr marL="0" indent="0">
              <a:buNone/>
            </a:pPr>
            <a:r>
              <a:rPr lang="en-GB" sz="2000" dirty="0"/>
              <a:t>Let’s discuss… what risk and protective factors do you think fall within each level of the model? </a:t>
            </a:r>
          </a:p>
          <a:p>
            <a:pPr marL="0" indent="0">
              <a:buNone/>
            </a:pPr>
            <a:endParaRPr lang="en-GB" dirty="0"/>
          </a:p>
          <a:p>
            <a:pPr marL="0" indent="0">
              <a:buNone/>
            </a:pPr>
            <a:endParaRPr lang="en-GB" dirty="0"/>
          </a:p>
          <a:p>
            <a:pPr marL="0" indent="0">
              <a:buNone/>
            </a:pPr>
            <a:endParaRPr lang="en-GB" dirty="0"/>
          </a:p>
        </p:txBody>
      </p:sp>
      <p:pic>
        <p:nvPicPr>
          <p:cNvPr id="7" name="Content Placeholder 6">
            <a:extLst>
              <a:ext uri="{FF2B5EF4-FFF2-40B4-BE49-F238E27FC236}">
                <a16:creationId xmlns:a16="http://schemas.microsoft.com/office/drawing/2014/main" id="{C1A8F1D2-E849-4039-B537-E6B3C3A12A24}"/>
              </a:ext>
            </a:extLst>
          </p:cNvPr>
          <p:cNvPicPr>
            <a:picLocks noGrp="1" noChangeAspect="1"/>
          </p:cNvPicPr>
          <p:nvPr>
            <p:ph sz="half" idx="2"/>
          </p:nvPr>
        </p:nvPicPr>
        <p:blipFill>
          <a:blip r:embed="rId3"/>
          <a:stretch>
            <a:fillRect/>
          </a:stretch>
        </p:blipFill>
        <p:spPr>
          <a:xfrm>
            <a:off x="6461125" y="1988457"/>
            <a:ext cx="5285824" cy="3933372"/>
          </a:xfrm>
        </p:spPr>
      </p:pic>
      <p:sp>
        <p:nvSpPr>
          <p:cNvPr id="5" name="Date Placeholder 4">
            <a:extLst>
              <a:ext uri="{FF2B5EF4-FFF2-40B4-BE49-F238E27FC236}">
                <a16:creationId xmlns:a16="http://schemas.microsoft.com/office/drawing/2014/main" id="{35A34A95-69DF-F75A-9009-DA34FA587C35}"/>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64E64D-1B50-4EC0-83A1-DE58B45AB49E}"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9/10/2023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410943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55F0643E-EDE1-52F0-2DA1-BC5CFBE89529}"/>
              </a:ext>
            </a:extLst>
          </p:cNvPr>
          <p:cNvPicPr>
            <a:picLocks noGrp="1" noChangeAspect="1"/>
          </p:cNvPicPr>
          <p:nvPr>
            <p:ph type="pic" idx="1"/>
          </p:nvPr>
        </p:nvPicPr>
        <p:blipFill>
          <a:blip r:embed="rId3"/>
          <a:stretch/>
        </p:blipFill>
        <p:spPr>
          <a:xfrm>
            <a:off x="0" y="27477"/>
            <a:ext cx="8084457" cy="6953893"/>
          </a:xfrm>
          <a:noFill/>
        </p:spPr>
      </p:pic>
      <p:sp>
        <p:nvSpPr>
          <p:cNvPr id="5" name="Date Placeholder 4">
            <a:extLst>
              <a:ext uri="{FF2B5EF4-FFF2-40B4-BE49-F238E27FC236}">
                <a16:creationId xmlns:a16="http://schemas.microsoft.com/office/drawing/2014/main" id="{292566FD-0037-45D6-3FDC-5B4084DD02A5}"/>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3064E64D-1B50-4EC0-83A1-DE58B45AB49E}" type="datetime1">
              <a:rPr lang="en-US" smtClean="0"/>
              <a:pPr rtl="0">
                <a:spcAft>
                  <a:spcPts val="600"/>
                </a:spcAft>
              </a:pPr>
              <a:t>9/10/2023</a:t>
            </a:fld>
            <a:endParaRPr lang="en-US"/>
          </a:p>
        </p:txBody>
      </p:sp>
      <p:sp>
        <p:nvSpPr>
          <p:cNvPr id="12" name="Title 3">
            <a:extLst>
              <a:ext uri="{FF2B5EF4-FFF2-40B4-BE49-F238E27FC236}">
                <a16:creationId xmlns:a16="http://schemas.microsoft.com/office/drawing/2014/main" id="{B1426F2A-87EC-5C99-6626-7329ADEC40FF}"/>
              </a:ext>
            </a:extLst>
          </p:cNvPr>
          <p:cNvSpPr>
            <a:spLocks noGrp="1"/>
          </p:cNvSpPr>
          <p:nvPr>
            <p:ph type="title"/>
          </p:nvPr>
        </p:nvSpPr>
        <p:spPr>
          <a:xfrm>
            <a:off x="8477250" y="603504"/>
            <a:ext cx="3144774" cy="1645920"/>
          </a:xfrm>
        </p:spPr>
        <p:txBody>
          <a:bodyPr/>
          <a:lstStyle/>
          <a:p>
            <a:pPr algn="ctr"/>
            <a:r>
              <a:rPr lang="en-US" dirty="0"/>
              <a:t>Examples </a:t>
            </a:r>
          </a:p>
        </p:txBody>
      </p:sp>
      <p:sp>
        <p:nvSpPr>
          <p:cNvPr id="14" name="Text Placeholder 4">
            <a:extLst>
              <a:ext uri="{FF2B5EF4-FFF2-40B4-BE49-F238E27FC236}">
                <a16:creationId xmlns:a16="http://schemas.microsoft.com/office/drawing/2014/main" id="{419F453A-7F86-58AD-4EEA-1E79251D6F2E}"/>
              </a:ext>
            </a:extLst>
          </p:cNvPr>
          <p:cNvSpPr>
            <a:spLocks noGrp="1"/>
          </p:cNvSpPr>
          <p:nvPr>
            <p:ph type="body" sz="half" idx="2"/>
          </p:nvPr>
        </p:nvSpPr>
        <p:spPr>
          <a:xfrm>
            <a:off x="8477250" y="2386584"/>
            <a:ext cx="3144774" cy="4014216"/>
          </a:xfrm>
        </p:spPr>
        <p:txBody>
          <a:bodyPr/>
          <a:lstStyle/>
          <a:p>
            <a:pPr>
              <a:lnSpc>
                <a:spcPct val="200000"/>
              </a:lnSpc>
            </a:pPr>
            <a:r>
              <a:rPr lang="en-US" dirty="0"/>
              <a:t>The risk and protective factors are connected. For example, Discrimination can have an influencing factor on developing self-esteem. </a:t>
            </a:r>
          </a:p>
        </p:txBody>
      </p:sp>
    </p:spTree>
    <p:extLst>
      <p:ext uri="{BB962C8B-B14F-4D97-AF65-F5344CB8AC3E}">
        <p14:creationId xmlns:p14="http://schemas.microsoft.com/office/powerpoint/2010/main" val="19739473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E1E6DD2E-ECBF-8D6A-C257-A3FAD9145C56}"/>
              </a:ext>
            </a:extLst>
          </p:cNvPr>
          <p:cNvPicPr>
            <a:picLocks noGrp="1" noChangeAspect="1"/>
          </p:cNvPicPr>
          <p:nvPr>
            <p:ph type="pic" idx="1"/>
          </p:nvPr>
        </p:nvPicPr>
        <p:blipFill>
          <a:blip r:embed="rId3"/>
          <a:srcRect l="1156" r="1156"/>
          <a:stretch/>
        </p:blipFill>
        <p:spPr/>
      </p:pic>
      <p:sp>
        <p:nvSpPr>
          <p:cNvPr id="3" name="Date Placeholder 2">
            <a:extLst>
              <a:ext uri="{FF2B5EF4-FFF2-40B4-BE49-F238E27FC236}">
                <a16:creationId xmlns:a16="http://schemas.microsoft.com/office/drawing/2014/main" id="{70A50804-79F2-E7BC-AB2A-1FBF26E98D2C}"/>
              </a:ext>
            </a:extLst>
          </p:cNvPr>
          <p:cNvSpPr>
            <a:spLocks noGrp="1"/>
          </p:cNvSpPr>
          <p:nvPr>
            <p:ph type="dt" sz="half" idx="10"/>
          </p:nvPr>
        </p:nvSpPr>
        <p:spPr/>
        <p:txBody>
          <a:bodyPr/>
          <a:lstStyle/>
          <a:p>
            <a:pPr rtl="0"/>
            <a:fld id="{BFA2D3EE-FBE6-4434-A13B-BD4C1C612D44}" type="datetime1">
              <a:rPr lang="en-US" smtClean="0"/>
              <a:t>9/10/2023</a:t>
            </a:fld>
            <a:endParaRPr lang="en-US" dirty="0"/>
          </a:p>
        </p:txBody>
      </p:sp>
      <p:sp>
        <p:nvSpPr>
          <p:cNvPr id="4" name="Title 3">
            <a:extLst>
              <a:ext uri="{FF2B5EF4-FFF2-40B4-BE49-F238E27FC236}">
                <a16:creationId xmlns:a16="http://schemas.microsoft.com/office/drawing/2014/main" id="{6881774B-D2BD-E898-1D23-01CA2B8FAEA9}"/>
              </a:ext>
            </a:extLst>
          </p:cNvPr>
          <p:cNvSpPr>
            <a:spLocks noGrp="1"/>
          </p:cNvSpPr>
          <p:nvPr>
            <p:ph type="title"/>
          </p:nvPr>
        </p:nvSpPr>
        <p:spPr/>
        <p:txBody>
          <a:bodyPr/>
          <a:lstStyle/>
          <a:p>
            <a:pPr algn="ctr"/>
            <a:r>
              <a:rPr lang="en-GB" dirty="0"/>
              <a:t>Examples</a:t>
            </a:r>
          </a:p>
        </p:txBody>
      </p:sp>
    </p:spTree>
    <p:extLst>
      <p:ext uri="{BB962C8B-B14F-4D97-AF65-F5344CB8AC3E}">
        <p14:creationId xmlns:p14="http://schemas.microsoft.com/office/powerpoint/2010/main" val="1056252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259FE66-1F04-2B3B-DAE3-D6696762C0ED}"/>
              </a:ext>
            </a:extLst>
          </p:cNvPr>
          <p:cNvPicPr>
            <a:picLocks noGrp="1" noChangeAspect="1"/>
          </p:cNvPicPr>
          <p:nvPr>
            <p:ph type="pic" idx="1"/>
          </p:nvPr>
        </p:nvPicPr>
        <p:blipFill>
          <a:blip r:embed="rId3"/>
          <a:stretch/>
        </p:blipFill>
        <p:spPr>
          <a:xfrm>
            <a:off x="228599" y="1418367"/>
            <a:ext cx="7696201" cy="4021265"/>
          </a:xfrm>
          <a:prstGeom prst="rect">
            <a:avLst/>
          </a:prstGeom>
          <a:noFill/>
        </p:spPr>
      </p:pic>
      <p:sp>
        <p:nvSpPr>
          <p:cNvPr id="5" name="Date Placeholder 4">
            <a:extLst>
              <a:ext uri="{FF2B5EF4-FFF2-40B4-BE49-F238E27FC236}">
                <a16:creationId xmlns:a16="http://schemas.microsoft.com/office/drawing/2014/main" id="{0F61C28C-6C82-B884-A8C6-25382154BEA9}"/>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3064E64D-1B50-4EC0-83A1-DE58B45AB49E}" type="datetime1">
              <a:rPr lang="en-US" smtClean="0"/>
              <a:pPr rtl="0">
                <a:spcAft>
                  <a:spcPts val="600"/>
                </a:spcAft>
              </a:pPr>
              <a:t>9/10/2023</a:t>
            </a:fld>
            <a:endParaRPr lang="en-US"/>
          </a:p>
        </p:txBody>
      </p:sp>
      <p:sp>
        <p:nvSpPr>
          <p:cNvPr id="2" name="Title 1">
            <a:extLst>
              <a:ext uri="{FF2B5EF4-FFF2-40B4-BE49-F238E27FC236}">
                <a16:creationId xmlns:a16="http://schemas.microsoft.com/office/drawing/2014/main" id="{6EE239A5-2569-646B-3F23-22D890CC3467}"/>
              </a:ext>
            </a:extLst>
          </p:cNvPr>
          <p:cNvSpPr>
            <a:spLocks noGrp="1"/>
          </p:cNvSpPr>
          <p:nvPr>
            <p:ph type="title"/>
          </p:nvPr>
        </p:nvSpPr>
        <p:spPr>
          <a:xfrm>
            <a:off x="8477250" y="603504"/>
            <a:ext cx="3144774" cy="1645920"/>
          </a:xfrm>
        </p:spPr>
        <p:txBody>
          <a:bodyPr anchor="b">
            <a:normAutofit/>
          </a:bodyPr>
          <a:lstStyle/>
          <a:p>
            <a:pPr algn="ctr"/>
            <a:r>
              <a:rPr lang="en-GB" dirty="0"/>
              <a:t>Wellness Model</a:t>
            </a:r>
          </a:p>
        </p:txBody>
      </p:sp>
      <p:sp>
        <p:nvSpPr>
          <p:cNvPr id="3" name="Content Placeholder 2">
            <a:extLst>
              <a:ext uri="{FF2B5EF4-FFF2-40B4-BE49-F238E27FC236}">
                <a16:creationId xmlns:a16="http://schemas.microsoft.com/office/drawing/2014/main" id="{1ED928BA-4A31-23D1-3725-F393F7F31EBB}"/>
              </a:ext>
            </a:extLst>
          </p:cNvPr>
          <p:cNvSpPr>
            <a:spLocks noGrp="1"/>
          </p:cNvSpPr>
          <p:nvPr>
            <p:ph type="body" sz="half" idx="2"/>
          </p:nvPr>
        </p:nvSpPr>
        <p:spPr>
          <a:xfrm>
            <a:off x="8477250" y="2386583"/>
            <a:ext cx="3144774" cy="4021265"/>
          </a:xfrm>
        </p:spPr>
        <p:txBody>
          <a:bodyPr>
            <a:normAutofit/>
          </a:bodyPr>
          <a:lstStyle/>
          <a:p>
            <a:pPr>
              <a:lnSpc>
                <a:spcPct val="150000"/>
              </a:lnSpc>
            </a:pPr>
            <a:r>
              <a:rPr lang="en-GB" dirty="0"/>
              <a:t>Stoewen (2017) argues that many people often think about wellness in the following areas of physical health: </a:t>
            </a:r>
          </a:p>
          <a:p>
            <a:pPr marL="285750" indent="-285750">
              <a:lnSpc>
                <a:spcPct val="150000"/>
              </a:lnSpc>
              <a:buFont typeface="Arial" panose="020B0604020202020204" pitchFamily="34" charset="0"/>
              <a:buChar char="•"/>
            </a:pPr>
            <a:r>
              <a:rPr lang="en-GB" dirty="0"/>
              <a:t>Nutrition </a:t>
            </a:r>
          </a:p>
          <a:p>
            <a:pPr marL="285750" indent="-285750">
              <a:lnSpc>
                <a:spcPct val="150000"/>
              </a:lnSpc>
              <a:buFont typeface="Arial" panose="020B0604020202020204" pitchFamily="34" charset="0"/>
              <a:buChar char="•"/>
            </a:pPr>
            <a:r>
              <a:rPr lang="en-GB" dirty="0"/>
              <a:t>Exercise </a:t>
            </a:r>
          </a:p>
          <a:p>
            <a:pPr marL="285750" indent="-285750">
              <a:lnSpc>
                <a:spcPct val="150000"/>
              </a:lnSpc>
              <a:buFont typeface="Arial" panose="020B0604020202020204" pitchFamily="34" charset="0"/>
              <a:buChar char="•"/>
            </a:pPr>
            <a:r>
              <a:rPr lang="en-GB" dirty="0"/>
              <a:t>Weight management </a:t>
            </a:r>
          </a:p>
          <a:p>
            <a:endParaRPr lang="en-GB" dirty="0"/>
          </a:p>
        </p:txBody>
      </p:sp>
    </p:spTree>
    <p:extLst>
      <p:ext uri="{BB962C8B-B14F-4D97-AF65-F5344CB8AC3E}">
        <p14:creationId xmlns:p14="http://schemas.microsoft.com/office/powerpoint/2010/main" val="1355556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06DB7-18AB-FBED-E540-15E01DC64870}"/>
              </a:ext>
            </a:extLst>
          </p:cNvPr>
          <p:cNvSpPr>
            <a:spLocks noGrp="1"/>
          </p:cNvSpPr>
          <p:nvPr>
            <p:ph type="title"/>
          </p:nvPr>
        </p:nvSpPr>
        <p:spPr>
          <a:xfrm>
            <a:off x="1066800" y="642594"/>
            <a:ext cx="4663440" cy="736263"/>
          </a:xfrm>
        </p:spPr>
        <p:txBody>
          <a:bodyPr/>
          <a:lstStyle/>
          <a:p>
            <a:pPr algn="ctr"/>
            <a:r>
              <a:rPr lang="en-GB" dirty="0"/>
              <a:t>Wellness Model</a:t>
            </a:r>
          </a:p>
        </p:txBody>
      </p:sp>
      <p:sp>
        <p:nvSpPr>
          <p:cNvPr id="3" name="Content Placeholder 2">
            <a:extLst>
              <a:ext uri="{FF2B5EF4-FFF2-40B4-BE49-F238E27FC236}">
                <a16:creationId xmlns:a16="http://schemas.microsoft.com/office/drawing/2014/main" id="{1C73CE76-5FDC-694F-E1F1-95316D3B72D3}"/>
              </a:ext>
            </a:extLst>
          </p:cNvPr>
          <p:cNvSpPr>
            <a:spLocks noGrp="1"/>
          </p:cNvSpPr>
          <p:nvPr>
            <p:ph sz="half" idx="1"/>
          </p:nvPr>
        </p:nvSpPr>
        <p:spPr>
          <a:xfrm>
            <a:off x="449308" y="1611086"/>
            <a:ext cx="5646692" cy="4789714"/>
          </a:xfrm>
        </p:spPr>
        <p:txBody>
          <a:bodyPr/>
          <a:lstStyle/>
          <a:p>
            <a:pPr marL="0" indent="0">
              <a:lnSpc>
                <a:spcPct val="150000"/>
              </a:lnSpc>
              <a:buNone/>
            </a:pPr>
            <a:r>
              <a:rPr lang="en-GB" dirty="0"/>
              <a:t>The model comprises of 8 dimensions and attention towards all is significant. Steowen (2017) presents aspects within each dimension: </a:t>
            </a:r>
          </a:p>
          <a:p>
            <a:pPr marL="0" indent="0">
              <a:lnSpc>
                <a:spcPct val="150000"/>
              </a:lnSpc>
              <a:buNone/>
            </a:pPr>
            <a:r>
              <a:rPr lang="en-GB" b="1" dirty="0"/>
              <a:t>Physical:</a:t>
            </a:r>
            <a:r>
              <a:rPr lang="en-GB" dirty="0"/>
              <a:t> Caring for your body </a:t>
            </a:r>
          </a:p>
          <a:p>
            <a:pPr marL="0" indent="0">
              <a:lnSpc>
                <a:spcPct val="150000"/>
              </a:lnSpc>
              <a:buNone/>
            </a:pPr>
            <a:r>
              <a:rPr lang="en-GB" b="1" dirty="0"/>
              <a:t>Intellectual:</a:t>
            </a:r>
            <a:r>
              <a:rPr lang="en-GB" dirty="0"/>
              <a:t> Learning, developing skills and knowledge to promote intellectual stimulation </a:t>
            </a:r>
          </a:p>
          <a:p>
            <a:pPr marL="0" indent="0">
              <a:lnSpc>
                <a:spcPct val="150000"/>
              </a:lnSpc>
              <a:buNone/>
            </a:pPr>
            <a:r>
              <a:rPr lang="en-GB" b="1" dirty="0"/>
              <a:t>Emotional</a:t>
            </a:r>
            <a:r>
              <a:rPr lang="en-GB" dirty="0"/>
              <a:t>: Understanding and respecting value, feelings and attitudes</a:t>
            </a:r>
          </a:p>
          <a:p>
            <a:pPr marL="0" indent="0">
              <a:lnSpc>
                <a:spcPct val="150000"/>
              </a:lnSpc>
              <a:buNone/>
            </a:pPr>
            <a:r>
              <a:rPr lang="en-GB" b="1" dirty="0"/>
              <a:t>Social: </a:t>
            </a:r>
            <a:r>
              <a:rPr lang="en-GB" dirty="0"/>
              <a:t>Maintaining health relationships</a:t>
            </a:r>
          </a:p>
          <a:p>
            <a:pPr marL="0" indent="0">
              <a:buNone/>
            </a:pPr>
            <a:endParaRPr lang="en-GB" dirty="0"/>
          </a:p>
          <a:p>
            <a:pPr marL="0" indent="0">
              <a:buNone/>
            </a:pPr>
            <a:endParaRPr lang="en-GB" dirty="0"/>
          </a:p>
          <a:p>
            <a:pPr marL="0" indent="0">
              <a:buNone/>
            </a:pPr>
            <a:endParaRPr lang="en-GB" dirty="0"/>
          </a:p>
        </p:txBody>
      </p:sp>
      <p:pic>
        <p:nvPicPr>
          <p:cNvPr id="6" name="Content Placeholder 5">
            <a:extLst>
              <a:ext uri="{FF2B5EF4-FFF2-40B4-BE49-F238E27FC236}">
                <a16:creationId xmlns:a16="http://schemas.microsoft.com/office/drawing/2014/main" id="{2EFE2054-5789-835F-25CE-DD84DA5399D3}"/>
              </a:ext>
            </a:extLst>
          </p:cNvPr>
          <p:cNvPicPr>
            <a:picLocks noGrp="1" noChangeAspect="1"/>
          </p:cNvPicPr>
          <p:nvPr>
            <p:ph sz="half" idx="2"/>
          </p:nvPr>
        </p:nvPicPr>
        <p:blipFill>
          <a:blip r:embed="rId3"/>
          <a:stretch>
            <a:fillRect/>
          </a:stretch>
        </p:blipFill>
        <p:spPr>
          <a:xfrm>
            <a:off x="6461125" y="1611086"/>
            <a:ext cx="5280932" cy="4905828"/>
          </a:xfrm>
          <a:prstGeom prst="rect">
            <a:avLst/>
          </a:prstGeom>
        </p:spPr>
      </p:pic>
      <p:sp>
        <p:nvSpPr>
          <p:cNvPr id="5" name="Date Placeholder 4">
            <a:extLst>
              <a:ext uri="{FF2B5EF4-FFF2-40B4-BE49-F238E27FC236}">
                <a16:creationId xmlns:a16="http://schemas.microsoft.com/office/drawing/2014/main" id="{A19A210E-1E18-1C4F-8F33-10DE67D54620}"/>
              </a:ext>
            </a:extLst>
          </p:cNvPr>
          <p:cNvSpPr>
            <a:spLocks noGrp="1"/>
          </p:cNvSpPr>
          <p:nvPr>
            <p:ph type="dt" sz="half" idx="10"/>
          </p:nvPr>
        </p:nvSpPr>
        <p:spPr/>
        <p:txBody>
          <a:bodyPr/>
          <a:lstStyle/>
          <a:p>
            <a:pPr rtl="0"/>
            <a:fld id="{3064E64D-1B50-4EC0-83A1-DE58B45AB49E}" type="datetime1">
              <a:rPr lang="en-US" smtClean="0"/>
              <a:t>9/10/2023</a:t>
            </a:fld>
            <a:endParaRPr lang="en-US"/>
          </a:p>
        </p:txBody>
      </p:sp>
    </p:spTree>
    <p:extLst>
      <p:ext uri="{BB962C8B-B14F-4D97-AF65-F5344CB8AC3E}">
        <p14:creationId xmlns:p14="http://schemas.microsoft.com/office/powerpoint/2010/main" val="134967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06DB7-18AB-FBED-E540-15E01DC64870}"/>
              </a:ext>
            </a:extLst>
          </p:cNvPr>
          <p:cNvSpPr>
            <a:spLocks noGrp="1"/>
          </p:cNvSpPr>
          <p:nvPr>
            <p:ph type="title"/>
          </p:nvPr>
        </p:nvSpPr>
        <p:spPr>
          <a:xfrm>
            <a:off x="1066800" y="642594"/>
            <a:ext cx="4663440" cy="736263"/>
          </a:xfrm>
        </p:spPr>
        <p:txBody>
          <a:bodyPr/>
          <a:lstStyle/>
          <a:p>
            <a:pPr algn="ctr"/>
            <a:r>
              <a:rPr lang="en-GB" dirty="0"/>
              <a:t>Wellness Model</a:t>
            </a:r>
          </a:p>
        </p:txBody>
      </p:sp>
      <p:sp>
        <p:nvSpPr>
          <p:cNvPr id="3" name="Content Placeholder 2">
            <a:extLst>
              <a:ext uri="{FF2B5EF4-FFF2-40B4-BE49-F238E27FC236}">
                <a16:creationId xmlns:a16="http://schemas.microsoft.com/office/drawing/2014/main" id="{1C73CE76-5FDC-694F-E1F1-95316D3B72D3}"/>
              </a:ext>
            </a:extLst>
          </p:cNvPr>
          <p:cNvSpPr>
            <a:spLocks noGrp="1"/>
          </p:cNvSpPr>
          <p:nvPr>
            <p:ph sz="half" idx="1"/>
          </p:nvPr>
        </p:nvSpPr>
        <p:spPr>
          <a:xfrm>
            <a:off x="449307" y="1611086"/>
            <a:ext cx="6011817" cy="4789714"/>
          </a:xfrm>
        </p:spPr>
        <p:txBody>
          <a:bodyPr>
            <a:normAutofit lnSpcReduction="10000"/>
          </a:bodyPr>
          <a:lstStyle/>
          <a:p>
            <a:pPr marL="0" indent="0">
              <a:lnSpc>
                <a:spcPct val="150000"/>
              </a:lnSpc>
              <a:buNone/>
            </a:pPr>
            <a:r>
              <a:rPr lang="en-GB" b="1" dirty="0"/>
              <a:t>Spiritual: </a:t>
            </a:r>
            <a:r>
              <a:rPr lang="en-GB" dirty="0"/>
              <a:t>Finding purpose, value, and meaning in your life. </a:t>
            </a:r>
          </a:p>
          <a:p>
            <a:pPr marL="0" indent="0">
              <a:lnSpc>
                <a:spcPct val="150000"/>
              </a:lnSpc>
              <a:buNone/>
            </a:pPr>
            <a:r>
              <a:rPr lang="en-GB" b="1" dirty="0"/>
              <a:t>Vocational</a:t>
            </a:r>
            <a:r>
              <a:rPr lang="en-GB" dirty="0"/>
              <a:t>: Participating in work that provides personal satisfaction and enrichment (goals and values</a:t>
            </a:r>
          </a:p>
          <a:p>
            <a:pPr marL="0" indent="0">
              <a:lnSpc>
                <a:spcPct val="150000"/>
              </a:lnSpc>
              <a:buNone/>
            </a:pPr>
            <a:r>
              <a:rPr lang="en-GB" b="1" dirty="0"/>
              <a:t>Financial</a:t>
            </a:r>
            <a:r>
              <a:rPr lang="en-GB" dirty="0"/>
              <a:t>: Managing your resources to live within your means.</a:t>
            </a:r>
          </a:p>
          <a:p>
            <a:pPr marL="0" indent="0">
              <a:lnSpc>
                <a:spcPct val="150000"/>
              </a:lnSpc>
              <a:buNone/>
            </a:pPr>
            <a:r>
              <a:rPr lang="en-GB" b="1" dirty="0"/>
              <a:t>Environmental: </a:t>
            </a:r>
            <a:r>
              <a:rPr lang="en-GB" dirty="0"/>
              <a:t>Understanding how social, natural, and built environments affects  health and well-being. </a:t>
            </a:r>
          </a:p>
          <a:p>
            <a:pPr marL="0" indent="0">
              <a:lnSpc>
                <a:spcPct val="150000"/>
              </a:lnSpc>
              <a:buNone/>
            </a:pPr>
            <a:r>
              <a:rPr lang="en-GB" dirty="0"/>
              <a:t>(Stoewen, 2017) </a:t>
            </a:r>
          </a:p>
        </p:txBody>
      </p:sp>
      <p:pic>
        <p:nvPicPr>
          <p:cNvPr id="6" name="Content Placeholder 5">
            <a:extLst>
              <a:ext uri="{FF2B5EF4-FFF2-40B4-BE49-F238E27FC236}">
                <a16:creationId xmlns:a16="http://schemas.microsoft.com/office/drawing/2014/main" id="{2EFE2054-5789-835F-25CE-DD84DA5399D3}"/>
              </a:ext>
            </a:extLst>
          </p:cNvPr>
          <p:cNvPicPr>
            <a:picLocks noGrp="1" noChangeAspect="1"/>
          </p:cNvPicPr>
          <p:nvPr>
            <p:ph sz="half" idx="2"/>
          </p:nvPr>
        </p:nvPicPr>
        <p:blipFill>
          <a:blip r:embed="rId3"/>
          <a:stretch>
            <a:fillRect/>
          </a:stretch>
        </p:blipFill>
        <p:spPr>
          <a:xfrm>
            <a:off x="6461125" y="1611086"/>
            <a:ext cx="5280932" cy="4905828"/>
          </a:xfrm>
          <a:prstGeom prst="rect">
            <a:avLst/>
          </a:prstGeom>
        </p:spPr>
      </p:pic>
      <p:sp>
        <p:nvSpPr>
          <p:cNvPr id="5" name="Date Placeholder 4">
            <a:extLst>
              <a:ext uri="{FF2B5EF4-FFF2-40B4-BE49-F238E27FC236}">
                <a16:creationId xmlns:a16="http://schemas.microsoft.com/office/drawing/2014/main" id="{A19A210E-1E18-1C4F-8F33-10DE67D54620}"/>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64E64D-1B50-4EC0-83A1-DE58B45AB49E}"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9/10/2023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42860466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E328F-803C-BBE9-E543-01530B76288D}"/>
              </a:ext>
            </a:extLst>
          </p:cNvPr>
          <p:cNvSpPr>
            <a:spLocks noGrp="1"/>
          </p:cNvSpPr>
          <p:nvPr>
            <p:ph type="title"/>
          </p:nvPr>
        </p:nvSpPr>
        <p:spPr/>
        <p:txBody>
          <a:bodyPr/>
          <a:lstStyle/>
          <a:p>
            <a:pPr algn="ctr"/>
            <a:r>
              <a:rPr lang="en-GB" dirty="0"/>
              <a:t>The dimensions of wellness </a:t>
            </a:r>
          </a:p>
        </p:txBody>
      </p:sp>
      <p:pic>
        <p:nvPicPr>
          <p:cNvPr id="6" name="Online Media 5" title="The Eight Dimensions of Wellness">
            <a:hlinkClick r:id="" action="ppaction://media"/>
            <a:extLst>
              <a:ext uri="{FF2B5EF4-FFF2-40B4-BE49-F238E27FC236}">
                <a16:creationId xmlns:a16="http://schemas.microsoft.com/office/drawing/2014/main" id="{4BC08E12-6B41-613B-9AAB-907B7FD7265B}"/>
              </a:ext>
            </a:extLst>
          </p:cNvPr>
          <p:cNvPicPr>
            <a:picLocks noGrp="1" noRot="1" noChangeAspect="1"/>
          </p:cNvPicPr>
          <p:nvPr>
            <p:ph sz="half" idx="1"/>
            <a:videoFile r:link="rId1"/>
          </p:nvPr>
        </p:nvPicPr>
        <p:blipFill>
          <a:blip r:embed="rId3"/>
          <a:stretch>
            <a:fillRect/>
          </a:stretch>
        </p:blipFill>
        <p:spPr>
          <a:xfrm>
            <a:off x="4039241" y="2515507"/>
            <a:ext cx="4664075" cy="2635250"/>
          </a:xfrm>
          <a:prstGeom prst="rect">
            <a:avLst/>
          </a:prstGeom>
        </p:spPr>
      </p:pic>
      <p:sp>
        <p:nvSpPr>
          <p:cNvPr id="5" name="Date Placeholder 4">
            <a:extLst>
              <a:ext uri="{FF2B5EF4-FFF2-40B4-BE49-F238E27FC236}">
                <a16:creationId xmlns:a16="http://schemas.microsoft.com/office/drawing/2014/main" id="{8D53E81C-EE14-72B2-0EAC-665FEED9BEA2}"/>
              </a:ext>
            </a:extLst>
          </p:cNvPr>
          <p:cNvSpPr>
            <a:spLocks noGrp="1"/>
          </p:cNvSpPr>
          <p:nvPr>
            <p:ph type="dt" sz="half" idx="10"/>
          </p:nvPr>
        </p:nvSpPr>
        <p:spPr/>
        <p:txBody>
          <a:bodyPr/>
          <a:lstStyle/>
          <a:p>
            <a:pPr rtl="0"/>
            <a:fld id="{3064E64D-1B50-4EC0-83A1-DE58B45AB49E}" type="datetime1">
              <a:rPr lang="en-US" smtClean="0"/>
              <a:t>9/10/2023</a:t>
            </a:fld>
            <a:endParaRPr lang="en-US"/>
          </a:p>
        </p:txBody>
      </p:sp>
    </p:spTree>
    <p:extLst>
      <p:ext uri="{BB962C8B-B14F-4D97-AF65-F5344CB8AC3E}">
        <p14:creationId xmlns:p14="http://schemas.microsoft.com/office/powerpoint/2010/main" val="3719725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02679-D63C-AFBE-506A-D294F27910B5}"/>
              </a:ext>
            </a:extLst>
          </p:cNvPr>
          <p:cNvSpPr>
            <a:spLocks noGrp="1"/>
          </p:cNvSpPr>
          <p:nvPr>
            <p:ph type="title"/>
          </p:nvPr>
        </p:nvSpPr>
        <p:spPr>
          <a:xfrm>
            <a:off x="1066800" y="642594"/>
            <a:ext cx="10058400" cy="1371600"/>
          </a:xfrm>
        </p:spPr>
        <p:txBody>
          <a:bodyPr anchor="ctr">
            <a:normAutofit/>
          </a:bodyPr>
          <a:lstStyle/>
          <a:p>
            <a:r>
              <a:rPr lang="en-GB" dirty="0"/>
              <a:t>Beveridge Report </a:t>
            </a:r>
            <a:endParaRPr lang="en-GB"/>
          </a:p>
        </p:txBody>
      </p:sp>
      <p:sp>
        <p:nvSpPr>
          <p:cNvPr id="4" name="Text Placeholder 3">
            <a:extLst>
              <a:ext uri="{FF2B5EF4-FFF2-40B4-BE49-F238E27FC236}">
                <a16:creationId xmlns:a16="http://schemas.microsoft.com/office/drawing/2014/main" id="{AE82B3E0-4940-40D8-3C1E-9C74B1AD5C64}"/>
              </a:ext>
            </a:extLst>
          </p:cNvPr>
          <p:cNvSpPr>
            <a:spLocks noGrp="1"/>
          </p:cNvSpPr>
          <p:nvPr>
            <p:ph sz="half" idx="1"/>
          </p:nvPr>
        </p:nvSpPr>
        <p:spPr>
          <a:xfrm>
            <a:off x="1066800" y="2103120"/>
            <a:ext cx="4663440" cy="3749040"/>
          </a:xfrm>
        </p:spPr>
        <p:txBody>
          <a:bodyPr>
            <a:normAutofit/>
          </a:bodyPr>
          <a:lstStyle/>
          <a:p>
            <a:pPr>
              <a:lnSpc>
                <a:spcPct val="100000"/>
              </a:lnSpc>
            </a:pPr>
            <a:r>
              <a:rPr lang="en-GB" dirty="0"/>
              <a:t>The concept of health and wellbeing was present, even before models that conceptualized the concepts: </a:t>
            </a:r>
          </a:p>
          <a:p>
            <a:pPr>
              <a:lnSpc>
                <a:spcPct val="100000"/>
              </a:lnSpc>
            </a:pPr>
            <a:r>
              <a:rPr lang="en-GB" dirty="0"/>
              <a:t>The Beveridge Report (1941) identified 5 Giants: </a:t>
            </a:r>
          </a:p>
          <a:p>
            <a:pPr marL="285750" indent="-285750">
              <a:lnSpc>
                <a:spcPct val="100000"/>
              </a:lnSpc>
              <a:buFont typeface="Arial" panose="020B0604020202020204" pitchFamily="34" charset="0"/>
              <a:buChar char="•"/>
            </a:pPr>
            <a:r>
              <a:rPr lang="en-GB" dirty="0"/>
              <a:t>Want </a:t>
            </a:r>
          </a:p>
          <a:p>
            <a:pPr marL="285750" indent="-285750">
              <a:lnSpc>
                <a:spcPct val="100000"/>
              </a:lnSpc>
              <a:buFont typeface="Arial" panose="020B0604020202020204" pitchFamily="34" charset="0"/>
              <a:buChar char="•"/>
            </a:pPr>
            <a:r>
              <a:rPr lang="en-GB" dirty="0"/>
              <a:t>Ignorance </a:t>
            </a:r>
          </a:p>
          <a:p>
            <a:pPr marL="285750" indent="-285750">
              <a:lnSpc>
                <a:spcPct val="100000"/>
              </a:lnSpc>
              <a:buFont typeface="Arial" panose="020B0604020202020204" pitchFamily="34" charset="0"/>
              <a:buChar char="•"/>
            </a:pPr>
            <a:r>
              <a:rPr lang="en-GB" dirty="0"/>
              <a:t>Squalor </a:t>
            </a:r>
          </a:p>
          <a:p>
            <a:pPr marL="285750" indent="-285750">
              <a:lnSpc>
                <a:spcPct val="100000"/>
              </a:lnSpc>
              <a:buFont typeface="Arial" panose="020B0604020202020204" pitchFamily="34" charset="0"/>
              <a:buChar char="•"/>
            </a:pPr>
            <a:r>
              <a:rPr lang="en-GB" dirty="0"/>
              <a:t>Idleness </a:t>
            </a:r>
          </a:p>
          <a:p>
            <a:pPr marL="285750" indent="-285750">
              <a:lnSpc>
                <a:spcPct val="100000"/>
              </a:lnSpc>
              <a:buFont typeface="Arial" panose="020B0604020202020204" pitchFamily="34" charset="0"/>
              <a:buChar char="•"/>
            </a:pPr>
            <a:r>
              <a:rPr lang="en-GB" dirty="0"/>
              <a:t>Disease </a:t>
            </a:r>
          </a:p>
          <a:p>
            <a:pPr>
              <a:lnSpc>
                <a:spcPct val="100000"/>
              </a:lnSpc>
            </a:pPr>
            <a:endParaRPr lang="en-GB" dirty="0"/>
          </a:p>
        </p:txBody>
      </p:sp>
      <p:pic>
        <p:nvPicPr>
          <p:cNvPr id="6" name="Content Placeholder 5">
            <a:extLst>
              <a:ext uri="{FF2B5EF4-FFF2-40B4-BE49-F238E27FC236}">
                <a16:creationId xmlns:a16="http://schemas.microsoft.com/office/drawing/2014/main" id="{2A7ADCF8-ACCB-7BA2-3E6E-7263BAAB5180}"/>
              </a:ext>
            </a:extLst>
          </p:cNvPr>
          <p:cNvPicPr>
            <a:picLocks noGrp="1" noChangeAspect="1"/>
          </p:cNvPicPr>
          <p:nvPr>
            <p:ph sz="half" idx="2"/>
          </p:nvPr>
        </p:nvPicPr>
        <p:blipFill>
          <a:blip r:embed="rId3"/>
          <a:stretch>
            <a:fillRect/>
          </a:stretch>
        </p:blipFill>
        <p:spPr>
          <a:xfrm>
            <a:off x="7579727" y="376527"/>
            <a:ext cx="4176843" cy="5838879"/>
          </a:xfrm>
          <a:prstGeom prst="rect">
            <a:avLst/>
          </a:prstGeom>
          <a:noFill/>
        </p:spPr>
      </p:pic>
      <p:sp>
        <p:nvSpPr>
          <p:cNvPr id="5" name="Date Placeholder 4">
            <a:extLst>
              <a:ext uri="{FF2B5EF4-FFF2-40B4-BE49-F238E27FC236}">
                <a16:creationId xmlns:a16="http://schemas.microsoft.com/office/drawing/2014/main" id="{AF5AB2EE-828D-C492-2006-9EA782DE6663}"/>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5BA78C1D-B8C9-43D1-BED3-AB201E145563}" type="datetime1">
              <a:rPr lang="en-US" smtClean="0"/>
              <a:pPr rtl="0">
                <a:spcAft>
                  <a:spcPts val="600"/>
                </a:spcAft>
              </a:pPr>
              <a:t>9/10/2023</a:t>
            </a:fld>
            <a:endParaRPr lang="en-US"/>
          </a:p>
        </p:txBody>
      </p:sp>
    </p:spTree>
    <p:extLst>
      <p:ext uri="{BB962C8B-B14F-4D97-AF65-F5344CB8AC3E}">
        <p14:creationId xmlns:p14="http://schemas.microsoft.com/office/powerpoint/2010/main" val="21424687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FC191-404D-8823-3367-055DE37C6A6C}"/>
              </a:ext>
            </a:extLst>
          </p:cNvPr>
          <p:cNvSpPr>
            <a:spLocks noGrp="1"/>
          </p:cNvSpPr>
          <p:nvPr>
            <p:ph type="title"/>
          </p:nvPr>
        </p:nvSpPr>
        <p:spPr/>
        <p:txBody>
          <a:bodyPr/>
          <a:lstStyle/>
          <a:p>
            <a:pPr algn="ctr"/>
            <a:r>
              <a:rPr lang="en-GB" dirty="0"/>
              <a:t>Strengths and Criticisms of Health Models</a:t>
            </a:r>
          </a:p>
        </p:txBody>
      </p:sp>
      <p:sp>
        <p:nvSpPr>
          <p:cNvPr id="3" name="Content Placeholder 2">
            <a:extLst>
              <a:ext uri="{FF2B5EF4-FFF2-40B4-BE49-F238E27FC236}">
                <a16:creationId xmlns:a16="http://schemas.microsoft.com/office/drawing/2014/main" id="{198487E8-2F1A-847D-2663-74D643FAF043}"/>
              </a:ext>
            </a:extLst>
          </p:cNvPr>
          <p:cNvSpPr>
            <a:spLocks noGrp="1"/>
          </p:cNvSpPr>
          <p:nvPr>
            <p:ph sz="half" idx="1"/>
          </p:nvPr>
        </p:nvSpPr>
        <p:spPr>
          <a:xfrm>
            <a:off x="478971" y="2103120"/>
            <a:ext cx="5251269" cy="3749040"/>
          </a:xfrm>
        </p:spPr>
        <p:txBody>
          <a:bodyPr>
            <a:normAutofit/>
          </a:bodyPr>
          <a:lstStyle/>
          <a:p>
            <a:pPr>
              <a:lnSpc>
                <a:spcPct val="150000"/>
              </a:lnSpc>
            </a:pPr>
            <a:r>
              <a:rPr lang="en-GB" sz="2000" dirty="0"/>
              <a:t>What strengths and weaknesses can you identify within the explored models of health? </a:t>
            </a:r>
          </a:p>
          <a:p>
            <a:pPr>
              <a:lnSpc>
                <a:spcPct val="150000"/>
              </a:lnSpc>
            </a:pPr>
            <a:r>
              <a:rPr lang="en-GB" sz="2000" dirty="0"/>
              <a:t>What similarities and differences are there? </a:t>
            </a:r>
          </a:p>
          <a:p>
            <a:pPr>
              <a:lnSpc>
                <a:spcPct val="150000"/>
              </a:lnSpc>
            </a:pPr>
            <a:r>
              <a:rPr lang="en-GB" sz="2000" dirty="0"/>
              <a:t>Are all models fit for purpose for the 21</a:t>
            </a:r>
            <a:r>
              <a:rPr lang="en-GB" sz="2000" baseline="30000" dirty="0"/>
              <a:t>st</a:t>
            </a:r>
            <a:r>
              <a:rPr lang="en-GB" sz="2000" dirty="0"/>
              <a:t> century? </a:t>
            </a:r>
          </a:p>
        </p:txBody>
      </p:sp>
      <p:pic>
        <p:nvPicPr>
          <p:cNvPr id="6" name="Content Placeholder 5">
            <a:extLst>
              <a:ext uri="{FF2B5EF4-FFF2-40B4-BE49-F238E27FC236}">
                <a16:creationId xmlns:a16="http://schemas.microsoft.com/office/drawing/2014/main" id="{6E69F085-6CBB-9DEA-57B7-A17C4953250D}"/>
              </a:ext>
            </a:extLst>
          </p:cNvPr>
          <p:cNvPicPr>
            <a:picLocks noGrp="1" noChangeAspect="1"/>
          </p:cNvPicPr>
          <p:nvPr>
            <p:ph sz="half" idx="2"/>
          </p:nvPr>
        </p:nvPicPr>
        <p:blipFill>
          <a:blip r:embed="rId2"/>
          <a:stretch>
            <a:fillRect/>
          </a:stretch>
        </p:blipFill>
        <p:spPr>
          <a:xfrm>
            <a:off x="6707868" y="2567749"/>
            <a:ext cx="4664075" cy="2616265"/>
          </a:xfrm>
          <a:prstGeom prst="rect">
            <a:avLst/>
          </a:prstGeom>
        </p:spPr>
      </p:pic>
      <p:sp>
        <p:nvSpPr>
          <p:cNvPr id="5" name="Date Placeholder 4">
            <a:extLst>
              <a:ext uri="{FF2B5EF4-FFF2-40B4-BE49-F238E27FC236}">
                <a16:creationId xmlns:a16="http://schemas.microsoft.com/office/drawing/2014/main" id="{6B011C52-9C7B-5C38-CEEA-A17019FA9F01}"/>
              </a:ext>
            </a:extLst>
          </p:cNvPr>
          <p:cNvSpPr>
            <a:spLocks noGrp="1"/>
          </p:cNvSpPr>
          <p:nvPr>
            <p:ph type="dt" sz="half" idx="10"/>
          </p:nvPr>
        </p:nvSpPr>
        <p:spPr/>
        <p:txBody>
          <a:bodyPr/>
          <a:lstStyle/>
          <a:p>
            <a:pPr rtl="0"/>
            <a:fld id="{3064E64D-1B50-4EC0-83A1-DE58B45AB49E}" type="datetime1">
              <a:rPr lang="en-US" smtClean="0"/>
              <a:t>9/10/2023</a:t>
            </a:fld>
            <a:endParaRPr lang="en-US"/>
          </a:p>
        </p:txBody>
      </p:sp>
    </p:spTree>
    <p:extLst>
      <p:ext uri="{BB962C8B-B14F-4D97-AF65-F5344CB8AC3E}">
        <p14:creationId xmlns:p14="http://schemas.microsoft.com/office/powerpoint/2010/main" val="22013940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7FA55-6248-6516-E595-7E6456F1F119}"/>
              </a:ext>
            </a:extLst>
          </p:cNvPr>
          <p:cNvSpPr>
            <a:spLocks noGrp="1"/>
          </p:cNvSpPr>
          <p:nvPr>
            <p:ph type="title"/>
          </p:nvPr>
        </p:nvSpPr>
        <p:spPr/>
        <p:txBody>
          <a:bodyPr/>
          <a:lstStyle/>
          <a:p>
            <a:r>
              <a:rPr lang="en-GB" dirty="0"/>
              <a:t>Strengths and criticisms of the models </a:t>
            </a:r>
          </a:p>
        </p:txBody>
      </p:sp>
      <p:sp>
        <p:nvSpPr>
          <p:cNvPr id="3" name="Content Placeholder 2">
            <a:extLst>
              <a:ext uri="{FF2B5EF4-FFF2-40B4-BE49-F238E27FC236}">
                <a16:creationId xmlns:a16="http://schemas.microsoft.com/office/drawing/2014/main" id="{87B048D3-D4E0-F34A-A36D-DF7516FD0E8C}"/>
              </a:ext>
            </a:extLst>
          </p:cNvPr>
          <p:cNvSpPr>
            <a:spLocks noGrp="1"/>
          </p:cNvSpPr>
          <p:nvPr>
            <p:ph sz="half" idx="1"/>
          </p:nvPr>
        </p:nvSpPr>
        <p:spPr>
          <a:xfrm>
            <a:off x="551543" y="1857829"/>
            <a:ext cx="10421257" cy="4542971"/>
          </a:xfrm>
        </p:spPr>
        <p:txBody>
          <a:bodyPr>
            <a:normAutofit/>
          </a:bodyPr>
          <a:lstStyle/>
          <a:p>
            <a:pPr marL="0" indent="0">
              <a:buNone/>
            </a:pPr>
            <a:r>
              <a:rPr lang="en-GB" b="1" dirty="0"/>
              <a:t>Biomedical Model Strength: </a:t>
            </a:r>
          </a:p>
          <a:p>
            <a:r>
              <a:rPr lang="en-GB" dirty="0"/>
              <a:t> Scientific method and biological sciences.</a:t>
            </a:r>
          </a:p>
          <a:p>
            <a:r>
              <a:rPr lang="en-GB" dirty="0"/>
              <a:t>A Reductionist approach, supports developing targeted interventions,</a:t>
            </a:r>
          </a:p>
          <a:p>
            <a:r>
              <a:rPr lang="en-GB" dirty="0"/>
              <a:t>Efficient diagnosis and cost-effective </a:t>
            </a:r>
          </a:p>
          <a:p>
            <a:pPr marL="0" indent="0">
              <a:buNone/>
            </a:pPr>
            <a:endParaRPr lang="en-GB" dirty="0"/>
          </a:p>
          <a:p>
            <a:pPr marL="0" indent="0">
              <a:buNone/>
            </a:pPr>
            <a:r>
              <a:rPr lang="en-GB" b="1" dirty="0"/>
              <a:t>Biomedical model Weakness: </a:t>
            </a:r>
          </a:p>
          <a:p>
            <a:r>
              <a:rPr lang="en-GB" dirty="0"/>
              <a:t>Often over sees the relationship between dimensions of health. </a:t>
            </a:r>
          </a:p>
          <a:p>
            <a:r>
              <a:rPr lang="en-GB" dirty="0"/>
              <a:t>Does not take into consideration environmental and social determinants of health</a:t>
            </a:r>
          </a:p>
          <a:p>
            <a:r>
              <a:rPr lang="en-GB" dirty="0"/>
              <a:t>Promotes inequality</a:t>
            </a:r>
          </a:p>
          <a:p>
            <a:pPr marL="0" indent="0">
              <a:buNone/>
            </a:pPr>
            <a:endParaRPr lang="en-GB" dirty="0"/>
          </a:p>
          <a:p>
            <a:endParaRPr lang="en-GB" dirty="0"/>
          </a:p>
        </p:txBody>
      </p:sp>
      <p:sp>
        <p:nvSpPr>
          <p:cNvPr id="5" name="Date Placeholder 4">
            <a:extLst>
              <a:ext uri="{FF2B5EF4-FFF2-40B4-BE49-F238E27FC236}">
                <a16:creationId xmlns:a16="http://schemas.microsoft.com/office/drawing/2014/main" id="{25991A2D-8EDD-B6D4-1EB0-3A323C408227}"/>
              </a:ext>
            </a:extLst>
          </p:cNvPr>
          <p:cNvSpPr>
            <a:spLocks noGrp="1"/>
          </p:cNvSpPr>
          <p:nvPr>
            <p:ph type="dt" sz="half" idx="10"/>
          </p:nvPr>
        </p:nvSpPr>
        <p:spPr/>
        <p:txBody>
          <a:bodyPr/>
          <a:lstStyle/>
          <a:p>
            <a:pPr rtl="0"/>
            <a:fld id="{3064E64D-1B50-4EC0-83A1-DE58B45AB49E}" type="datetime1">
              <a:rPr lang="en-US" smtClean="0"/>
              <a:t>9/10/2023</a:t>
            </a:fld>
            <a:endParaRPr lang="en-US"/>
          </a:p>
        </p:txBody>
      </p:sp>
    </p:spTree>
    <p:extLst>
      <p:ext uri="{BB962C8B-B14F-4D97-AF65-F5344CB8AC3E}">
        <p14:creationId xmlns:p14="http://schemas.microsoft.com/office/powerpoint/2010/main" val="11923857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7FA55-6248-6516-E595-7E6456F1F119}"/>
              </a:ext>
            </a:extLst>
          </p:cNvPr>
          <p:cNvSpPr>
            <a:spLocks noGrp="1"/>
          </p:cNvSpPr>
          <p:nvPr>
            <p:ph type="title"/>
          </p:nvPr>
        </p:nvSpPr>
        <p:spPr/>
        <p:txBody>
          <a:bodyPr/>
          <a:lstStyle/>
          <a:p>
            <a:r>
              <a:rPr lang="en-GB" dirty="0"/>
              <a:t>Strengths and criticisms of the models </a:t>
            </a:r>
          </a:p>
        </p:txBody>
      </p:sp>
      <p:sp>
        <p:nvSpPr>
          <p:cNvPr id="3" name="Content Placeholder 2">
            <a:extLst>
              <a:ext uri="{FF2B5EF4-FFF2-40B4-BE49-F238E27FC236}">
                <a16:creationId xmlns:a16="http://schemas.microsoft.com/office/drawing/2014/main" id="{87B048D3-D4E0-F34A-A36D-DF7516FD0E8C}"/>
              </a:ext>
            </a:extLst>
          </p:cNvPr>
          <p:cNvSpPr>
            <a:spLocks noGrp="1"/>
          </p:cNvSpPr>
          <p:nvPr>
            <p:ph sz="half" idx="1"/>
          </p:nvPr>
        </p:nvSpPr>
        <p:spPr>
          <a:xfrm>
            <a:off x="566057" y="1857829"/>
            <a:ext cx="10406743" cy="4542971"/>
          </a:xfrm>
        </p:spPr>
        <p:txBody>
          <a:bodyPr>
            <a:normAutofit/>
          </a:bodyPr>
          <a:lstStyle/>
          <a:p>
            <a:pPr marL="0" indent="0">
              <a:buNone/>
            </a:pPr>
            <a:r>
              <a:rPr lang="en-GB" b="1" dirty="0"/>
              <a:t>Social Model of Health Strengths: </a:t>
            </a:r>
          </a:p>
          <a:p>
            <a:r>
              <a:rPr lang="en-GB" dirty="0"/>
              <a:t>Effective in identifying social barriers</a:t>
            </a:r>
          </a:p>
          <a:p>
            <a:r>
              <a:rPr lang="en-GB" dirty="0"/>
              <a:t>Emphasis shifted from the individual to collective societal responsibilities (Davis, 2013). </a:t>
            </a:r>
          </a:p>
          <a:p>
            <a:r>
              <a:rPr lang="en-GB" dirty="0"/>
              <a:t>Preventative approach </a:t>
            </a:r>
          </a:p>
          <a:p>
            <a:endParaRPr lang="en-GB" dirty="0"/>
          </a:p>
          <a:p>
            <a:r>
              <a:rPr lang="en-GB" b="1" dirty="0"/>
              <a:t>Social Model of Health Weaknesses: </a:t>
            </a:r>
          </a:p>
          <a:p>
            <a:r>
              <a:rPr lang="en-GB" dirty="0"/>
              <a:t>Resource allocation can be costly </a:t>
            </a:r>
          </a:p>
          <a:p>
            <a:r>
              <a:rPr lang="en-GB" dirty="0"/>
              <a:t>Long-term approach </a:t>
            </a:r>
          </a:p>
          <a:p>
            <a:r>
              <a:rPr lang="en-GB" dirty="0"/>
              <a:t>Transition away from personal responsibility </a:t>
            </a:r>
          </a:p>
        </p:txBody>
      </p:sp>
      <p:sp>
        <p:nvSpPr>
          <p:cNvPr id="5" name="Date Placeholder 4">
            <a:extLst>
              <a:ext uri="{FF2B5EF4-FFF2-40B4-BE49-F238E27FC236}">
                <a16:creationId xmlns:a16="http://schemas.microsoft.com/office/drawing/2014/main" id="{25991A2D-8EDD-B6D4-1EB0-3A323C408227}"/>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64E64D-1B50-4EC0-83A1-DE58B45AB49E}"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9/10/2023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8229178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270EA-88DB-FE66-5B04-D0F856CF3E82}"/>
              </a:ext>
            </a:extLst>
          </p:cNvPr>
          <p:cNvSpPr>
            <a:spLocks noGrp="1"/>
          </p:cNvSpPr>
          <p:nvPr>
            <p:ph type="title"/>
          </p:nvPr>
        </p:nvSpPr>
        <p:spPr/>
        <p:txBody>
          <a:bodyPr/>
          <a:lstStyle/>
          <a:p>
            <a:pPr algn="ctr"/>
            <a:r>
              <a:rPr lang="en-GB" dirty="0"/>
              <a:t>Strengths and Criticism of the Models</a:t>
            </a:r>
          </a:p>
        </p:txBody>
      </p:sp>
      <p:sp>
        <p:nvSpPr>
          <p:cNvPr id="3" name="Content Placeholder 2">
            <a:extLst>
              <a:ext uri="{FF2B5EF4-FFF2-40B4-BE49-F238E27FC236}">
                <a16:creationId xmlns:a16="http://schemas.microsoft.com/office/drawing/2014/main" id="{7F3F6A50-A2A9-E134-560F-75E9B7FCD42C}"/>
              </a:ext>
            </a:extLst>
          </p:cNvPr>
          <p:cNvSpPr>
            <a:spLocks noGrp="1"/>
          </p:cNvSpPr>
          <p:nvPr>
            <p:ph sz="half" idx="1"/>
          </p:nvPr>
        </p:nvSpPr>
        <p:spPr>
          <a:xfrm>
            <a:off x="522515" y="2103120"/>
            <a:ext cx="11306628" cy="4297680"/>
          </a:xfrm>
        </p:spPr>
        <p:txBody>
          <a:bodyPr>
            <a:normAutofit lnSpcReduction="10000"/>
          </a:bodyPr>
          <a:lstStyle/>
          <a:p>
            <a:pPr marL="0" indent="0">
              <a:buNone/>
            </a:pPr>
            <a:r>
              <a:rPr lang="en-GB" b="1" dirty="0"/>
              <a:t>Wellness Model Strength: </a:t>
            </a:r>
          </a:p>
          <a:p>
            <a:r>
              <a:rPr lang="en-GB" dirty="0"/>
              <a:t>Holistic approach that recognises multiple dimensions of wellbeing</a:t>
            </a:r>
          </a:p>
          <a:p>
            <a:r>
              <a:rPr lang="en-GB" dirty="0"/>
              <a:t>Preventative approach that encourages positive lifestyle decisions. </a:t>
            </a:r>
          </a:p>
          <a:p>
            <a:r>
              <a:rPr lang="en-GB" dirty="0"/>
              <a:t>Empowers people to take control of their wellbeing and health through informed choices. </a:t>
            </a:r>
          </a:p>
          <a:p>
            <a:pPr marL="0" indent="0">
              <a:buNone/>
            </a:pPr>
            <a:endParaRPr lang="en-GB" dirty="0"/>
          </a:p>
          <a:p>
            <a:pPr marL="0" indent="0">
              <a:buNone/>
            </a:pPr>
            <a:r>
              <a:rPr lang="en-GB" b="1" dirty="0"/>
              <a:t>Wellness Model Weaknesses: </a:t>
            </a:r>
          </a:p>
          <a:p>
            <a:r>
              <a:rPr lang="en-GB" dirty="0"/>
              <a:t>Requires Self-regulation</a:t>
            </a:r>
          </a:p>
          <a:p>
            <a:r>
              <a:rPr lang="en-GB" dirty="0"/>
              <a:t>Potential self-blame </a:t>
            </a:r>
          </a:p>
          <a:p>
            <a:r>
              <a:rPr lang="en-GB" dirty="0"/>
              <a:t>Does not specifically address health inequalities within populations </a:t>
            </a:r>
          </a:p>
          <a:p>
            <a:r>
              <a:rPr lang="en-GB" dirty="0"/>
              <a:t>Over-emphasis of personal responsibility </a:t>
            </a:r>
          </a:p>
          <a:p>
            <a:r>
              <a:rPr lang="en-GB" dirty="0"/>
              <a:t>(</a:t>
            </a:r>
            <a:r>
              <a:rPr lang="en-GB" dirty="0" err="1"/>
              <a:t>Stoewen</a:t>
            </a:r>
            <a:r>
              <a:rPr lang="en-GB" dirty="0"/>
              <a:t>, 2017)</a:t>
            </a:r>
          </a:p>
          <a:p>
            <a:endParaRPr lang="en-GB" dirty="0"/>
          </a:p>
          <a:p>
            <a:pPr marL="0" indent="0">
              <a:buNone/>
            </a:pPr>
            <a:endParaRPr lang="en-GB" dirty="0"/>
          </a:p>
        </p:txBody>
      </p:sp>
      <p:sp>
        <p:nvSpPr>
          <p:cNvPr id="5" name="Date Placeholder 4">
            <a:extLst>
              <a:ext uri="{FF2B5EF4-FFF2-40B4-BE49-F238E27FC236}">
                <a16:creationId xmlns:a16="http://schemas.microsoft.com/office/drawing/2014/main" id="{10DC9D35-751A-BF67-D0DA-C29BE775F8BB}"/>
              </a:ext>
            </a:extLst>
          </p:cNvPr>
          <p:cNvSpPr>
            <a:spLocks noGrp="1"/>
          </p:cNvSpPr>
          <p:nvPr>
            <p:ph type="dt" sz="half" idx="10"/>
          </p:nvPr>
        </p:nvSpPr>
        <p:spPr/>
        <p:txBody>
          <a:bodyPr/>
          <a:lstStyle/>
          <a:p>
            <a:pPr rtl="0"/>
            <a:fld id="{3064E64D-1B50-4EC0-83A1-DE58B45AB49E}" type="datetime1">
              <a:rPr lang="en-US" smtClean="0"/>
              <a:t>9/10/2023</a:t>
            </a:fld>
            <a:endParaRPr lang="en-US"/>
          </a:p>
        </p:txBody>
      </p:sp>
    </p:spTree>
    <p:extLst>
      <p:ext uri="{BB962C8B-B14F-4D97-AF65-F5344CB8AC3E}">
        <p14:creationId xmlns:p14="http://schemas.microsoft.com/office/powerpoint/2010/main" val="36794533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96F25-D316-BCED-9FA0-7B6C1A1C6D4C}"/>
              </a:ext>
            </a:extLst>
          </p:cNvPr>
          <p:cNvSpPr>
            <a:spLocks noGrp="1"/>
          </p:cNvSpPr>
          <p:nvPr>
            <p:ph type="title"/>
          </p:nvPr>
        </p:nvSpPr>
        <p:spPr/>
        <p:txBody>
          <a:bodyPr/>
          <a:lstStyle/>
          <a:p>
            <a:pPr algn="ctr"/>
            <a:r>
              <a:rPr lang="en-GB" dirty="0"/>
              <a:t>What is Wellbeing? </a:t>
            </a:r>
          </a:p>
        </p:txBody>
      </p:sp>
      <p:sp>
        <p:nvSpPr>
          <p:cNvPr id="3" name="Content Placeholder 2">
            <a:extLst>
              <a:ext uri="{FF2B5EF4-FFF2-40B4-BE49-F238E27FC236}">
                <a16:creationId xmlns:a16="http://schemas.microsoft.com/office/drawing/2014/main" id="{04A2850D-29F2-101D-BAFE-4C3CA405FC0F}"/>
              </a:ext>
            </a:extLst>
          </p:cNvPr>
          <p:cNvSpPr>
            <a:spLocks noGrp="1"/>
          </p:cNvSpPr>
          <p:nvPr>
            <p:ph sz="half" idx="1"/>
          </p:nvPr>
        </p:nvSpPr>
        <p:spPr>
          <a:xfrm>
            <a:off x="377371" y="2103120"/>
            <a:ext cx="6083754" cy="4297680"/>
          </a:xfrm>
        </p:spPr>
        <p:txBody>
          <a:bodyPr>
            <a:normAutofit/>
          </a:bodyPr>
          <a:lstStyle/>
          <a:p>
            <a:pPr>
              <a:lnSpc>
                <a:spcPct val="150000"/>
              </a:lnSpc>
            </a:pPr>
            <a:r>
              <a:rPr lang="en-GB" sz="2000" dirty="0"/>
              <a:t>The concept of wellbeing remains inconclusively agreed. </a:t>
            </a:r>
          </a:p>
          <a:p>
            <a:pPr>
              <a:lnSpc>
                <a:spcPct val="150000"/>
              </a:lnSpc>
            </a:pPr>
            <a:r>
              <a:rPr lang="en-GB" sz="2000" dirty="0"/>
              <a:t>Over generalisation of wellbeing continue to be prevalent within literature. </a:t>
            </a:r>
          </a:p>
          <a:p>
            <a:pPr marL="0" indent="0">
              <a:lnSpc>
                <a:spcPct val="150000"/>
              </a:lnSpc>
              <a:buNone/>
            </a:pPr>
            <a:endParaRPr lang="en-GB" sz="2000" dirty="0"/>
          </a:p>
          <a:p>
            <a:pPr>
              <a:lnSpc>
                <a:spcPct val="150000"/>
              </a:lnSpc>
            </a:pPr>
            <a:r>
              <a:rPr lang="en-GB" sz="2000" dirty="0"/>
              <a:t>How would you define wellbeing? </a:t>
            </a:r>
          </a:p>
          <a:p>
            <a:pPr>
              <a:lnSpc>
                <a:spcPct val="150000"/>
              </a:lnSpc>
            </a:pPr>
            <a:r>
              <a:rPr lang="en-GB" sz="2000" dirty="0"/>
              <a:t>What buzz words do you associated with wellbeing? </a:t>
            </a:r>
          </a:p>
          <a:p>
            <a:pPr>
              <a:lnSpc>
                <a:spcPct val="150000"/>
              </a:lnSpc>
            </a:pPr>
            <a:endParaRPr lang="en-GB" sz="2000" dirty="0"/>
          </a:p>
        </p:txBody>
      </p:sp>
      <p:pic>
        <p:nvPicPr>
          <p:cNvPr id="6" name="Content Placeholder 5">
            <a:extLst>
              <a:ext uri="{FF2B5EF4-FFF2-40B4-BE49-F238E27FC236}">
                <a16:creationId xmlns:a16="http://schemas.microsoft.com/office/drawing/2014/main" id="{DE9DCC8C-CE05-2BBA-FA48-9FFEC09494D2}"/>
              </a:ext>
            </a:extLst>
          </p:cNvPr>
          <p:cNvPicPr>
            <a:picLocks noGrp="1" noChangeAspect="1"/>
          </p:cNvPicPr>
          <p:nvPr>
            <p:ph sz="half" idx="2"/>
          </p:nvPr>
        </p:nvPicPr>
        <p:blipFill>
          <a:blip r:embed="rId3"/>
          <a:stretch>
            <a:fillRect/>
          </a:stretch>
        </p:blipFill>
        <p:spPr>
          <a:xfrm>
            <a:off x="6461125" y="2228453"/>
            <a:ext cx="4664075" cy="3498056"/>
          </a:xfrm>
          <a:prstGeom prst="rect">
            <a:avLst/>
          </a:prstGeom>
        </p:spPr>
      </p:pic>
      <p:sp>
        <p:nvSpPr>
          <p:cNvPr id="5" name="Date Placeholder 4">
            <a:extLst>
              <a:ext uri="{FF2B5EF4-FFF2-40B4-BE49-F238E27FC236}">
                <a16:creationId xmlns:a16="http://schemas.microsoft.com/office/drawing/2014/main" id="{E9E26066-67E1-EE53-21FA-D9B34A023927}"/>
              </a:ext>
            </a:extLst>
          </p:cNvPr>
          <p:cNvSpPr>
            <a:spLocks noGrp="1"/>
          </p:cNvSpPr>
          <p:nvPr>
            <p:ph type="dt" sz="half" idx="10"/>
          </p:nvPr>
        </p:nvSpPr>
        <p:spPr/>
        <p:txBody>
          <a:bodyPr/>
          <a:lstStyle/>
          <a:p>
            <a:pPr rtl="0"/>
            <a:fld id="{3064E64D-1B50-4EC0-83A1-DE58B45AB49E}" type="datetime1">
              <a:rPr lang="en-US" smtClean="0"/>
              <a:t>9/10/2023</a:t>
            </a:fld>
            <a:endParaRPr lang="en-US"/>
          </a:p>
        </p:txBody>
      </p:sp>
    </p:spTree>
    <p:extLst>
      <p:ext uri="{BB962C8B-B14F-4D97-AF65-F5344CB8AC3E}">
        <p14:creationId xmlns:p14="http://schemas.microsoft.com/office/powerpoint/2010/main" val="28753160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BC0B5-75EB-F19C-453B-25128D5EB381}"/>
              </a:ext>
            </a:extLst>
          </p:cNvPr>
          <p:cNvSpPr>
            <a:spLocks noGrp="1"/>
          </p:cNvSpPr>
          <p:nvPr>
            <p:ph type="title"/>
          </p:nvPr>
        </p:nvSpPr>
        <p:spPr/>
        <p:txBody>
          <a:bodyPr/>
          <a:lstStyle/>
          <a:p>
            <a:pPr algn="ctr"/>
            <a:r>
              <a:rPr lang="en-GB" dirty="0"/>
              <a:t>What is Wellbeing? </a:t>
            </a:r>
          </a:p>
        </p:txBody>
      </p:sp>
      <p:sp>
        <p:nvSpPr>
          <p:cNvPr id="3" name="Content Placeholder 2">
            <a:extLst>
              <a:ext uri="{FF2B5EF4-FFF2-40B4-BE49-F238E27FC236}">
                <a16:creationId xmlns:a16="http://schemas.microsoft.com/office/drawing/2014/main" id="{03FCE31C-AB74-691A-F001-14883F01C806}"/>
              </a:ext>
            </a:extLst>
          </p:cNvPr>
          <p:cNvSpPr>
            <a:spLocks noGrp="1"/>
          </p:cNvSpPr>
          <p:nvPr>
            <p:ph sz="half" idx="1"/>
          </p:nvPr>
        </p:nvSpPr>
        <p:spPr>
          <a:xfrm>
            <a:off x="1066799" y="2103120"/>
            <a:ext cx="10341429" cy="3749040"/>
          </a:xfrm>
        </p:spPr>
        <p:txBody>
          <a:bodyPr>
            <a:normAutofit lnSpcReduction="10000"/>
          </a:bodyPr>
          <a:lstStyle/>
          <a:p>
            <a:r>
              <a:rPr lang="en-GB" sz="2400" dirty="0"/>
              <a:t>Well-being is a positive state experienced by individuals and societies. Similar to health, it is a resource for daily life and is determined by social, economic and environmental conditions (World Health Organization, [WHO], 2021) </a:t>
            </a:r>
          </a:p>
          <a:p>
            <a:r>
              <a:rPr lang="en-GB" sz="2400" dirty="0"/>
              <a:t>Well-being  is the combination of feeling good and functioning well (Ruggeri, 2020)</a:t>
            </a:r>
          </a:p>
          <a:p>
            <a:r>
              <a:rPr lang="en-GB" sz="2400" dirty="0"/>
              <a:t>Wellbeing comprises an individual’s experience of their life; and a comparison of life circumstances with social norms and values (Department of Health, 2023)</a:t>
            </a:r>
          </a:p>
        </p:txBody>
      </p:sp>
      <p:sp>
        <p:nvSpPr>
          <p:cNvPr id="5" name="Date Placeholder 4">
            <a:extLst>
              <a:ext uri="{FF2B5EF4-FFF2-40B4-BE49-F238E27FC236}">
                <a16:creationId xmlns:a16="http://schemas.microsoft.com/office/drawing/2014/main" id="{8FDFBC3D-5438-5C91-77F3-1D8ED5F618AE}"/>
              </a:ext>
            </a:extLst>
          </p:cNvPr>
          <p:cNvSpPr>
            <a:spLocks noGrp="1"/>
          </p:cNvSpPr>
          <p:nvPr>
            <p:ph type="dt" sz="half" idx="10"/>
          </p:nvPr>
        </p:nvSpPr>
        <p:spPr/>
        <p:txBody>
          <a:bodyPr/>
          <a:lstStyle/>
          <a:p>
            <a:pPr rtl="0"/>
            <a:fld id="{3064E64D-1B50-4EC0-83A1-DE58B45AB49E}" type="datetime1">
              <a:rPr lang="en-US" smtClean="0"/>
              <a:t>9/11/2023</a:t>
            </a:fld>
            <a:endParaRPr lang="en-US"/>
          </a:p>
        </p:txBody>
      </p:sp>
    </p:spTree>
    <p:extLst>
      <p:ext uri="{BB962C8B-B14F-4D97-AF65-F5344CB8AC3E}">
        <p14:creationId xmlns:p14="http://schemas.microsoft.com/office/powerpoint/2010/main" val="7907286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73E70A2-67A0-E88C-2676-EF60EF91712A}"/>
              </a:ext>
            </a:extLst>
          </p:cNvPr>
          <p:cNvPicPr>
            <a:picLocks noChangeAspect="1"/>
          </p:cNvPicPr>
          <p:nvPr/>
        </p:nvPicPr>
        <p:blipFill>
          <a:blip r:embed="rId2"/>
          <a:stretch>
            <a:fillRect/>
          </a:stretch>
        </p:blipFill>
        <p:spPr>
          <a:xfrm>
            <a:off x="3486983" y="457200"/>
            <a:ext cx="4663440" cy="1748789"/>
          </a:xfrm>
          <a:prstGeom prst="rect">
            <a:avLst/>
          </a:prstGeom>
          <a:noFill/>
        </p:spPr>
      </p:pic>
      <p:sp>
        <p:nvSpPr>
          <p:cNvPr id="3" name="Content Placeholder 2">
            <a:extLst>
              <a:ext uri="{FF2B5EF4-FFF2-40B4-BE49-F238E27FC236}">
                <a16:creationId xmlns:a16="http://schemas.microsoft.com/office/drawing/2014/main" id="{63490075-0BA6-9F29-3C9F-C420E5EAAE49}"/>
              </a:ext>
            </a:extLst>
          </p:cNvPr>
          <p:cNvSpPr>
            <a:spLocks noGrp="1"/>
          </p:cNvSpPr>
          <p:nvPr>
            <p:ph sz="half" idx="2"/>
          </p:nvPr>
        </p:nvSpPr>
        <p:spPr>
          <a:xfrm>
            <a:off x="410416" y="2286000"/>
            <a:ext cx="11381250" cy="4114800"/>
          </a:xfrm>
        </p:spPr>
        <p:txBody>
          <a:bodyPr>
            <a:normAutofit fontScale="92500" lnSpcReduction="10000"/>
          </a:bodyPr>
          <a:lstStyle/>
          <a:p>
            <a:pPr>
              <a:lnSpc>
                <a:spcPct val="150000"/>
              </a:lnSpc>
            </a:pPr>
            <a:r>
              <a:rPr lang="en-GB" sz="2200" dirty="0"/>
              <a:t>The term wellbeing encompasses how people experience and evaluate their lives positively. </a:t>
            </a:r>
          </a:p>
          <a:p>
            <a:pPr>
              <a:lnSpc>
                <a:spcPct val="150000"/>
              </a:lnSpc>
            </a:pPr>
            <a:r>
              <a:rPr lang="en-GB" sz="2200" dirty="0"/>
              <a:t>Some people equate wellbeing with happiness, but this can sometimes conjure up images of an immensely joyful, cheerful person that many do not identify with.</a:t>
            </a:r>
          </a:p>
          <a:p>
            <a:pPr>
              <a:lnSpc>
                <a:spcPct val="150000"/>
              </a:lnSpc>
            </a:pPr>
            <a:r>
              <a:rPr lang="en-GB" sz="2200" dirty="0"/>
              <a:t>Some people prefer to view wellbeing as a prolonged state of contentment. </a:t>
            </a:r>
          </a:p>
          <a:p>
            <a:pPr>
              <a:lnSpc>
                <a:spcPct val="150000"/>
              </a:lnSpc>
            </a:pPr>
            <a:r>
              <a:rPr lang="en-GB" sz="2200" dirty="0"/>
              <a:t>For some others, wellbeing is simply about wellness--as in having good physical and mental health. </a:t>
            </a:r>
          </a:p>
          <a:p>
            <a:pPr>
              <a:lnSpc>
                <a:spcPct val="150000"/>
              </a:lnSpc>
            </a:pPr>
            <a:r>
              <a:rPr lang="en-GB" sz="2200" dirty="0"/>
              <a:t>None of these views is incorrect; but each perspective is incomplete in itself.</a:t>
            </a:r>
          </a:p>
          <a:p>
            <a:pPr marL="0" indent="0">
              <a:lnSpc>
                <a:spcPct val="100000"/>
              </a:lnSpc>
              <a:buNone/>
            </a:pPr>
            <a:endParaRPr lang="en-GB" sz="1500" dirty="0"/>
          </a:p>
        </p:txBody>
      </p:sp>
      <p:sp>
        <p:nvSpPr>
          <p:cNvPr id="10" name="Date Placeholder 4">
            <a:extLst>
              <a:ext uri="{FF2B5EF4-FFF2-40B4-BE49-F238E27FC236}">
                <a16:creationId xmlns:a16="http://schemas.microsoft.com/office/drawing/2014/main" id="{27CBB64F-AE4F-1A7E-E940-5995428EB3F4}"/>
              </a:ext>
            </a:extLst>
          </p:cNvPr>
          <p:cNvSpPr>
            <a:spLocks noGrp="1"/>
          </p:cNvSpPr>
          <p:nvPr>
            <p:ph type="dt" sz="half" idx="10"/>
          </p:nvPr>
        </p:nvSpPr>
        <p:spPr>
          <a:xfrm>
            <a:off x="7256794" y="6035040"/>
            <a:ext cx="2893045" cy="365760"/>
          </a:xfrm>
        </p:spPr>
        <p:txBody>
          <a:bodyPr anchor="b">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5BA78C1D-B8C9-43D1-BED3-AB201E145563}"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9/10/2023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5847986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80A92-B991-ACCF-031A-61B4F3FE96D3}"/>
              </a:ext>
            </a:extLst>
          </p:cNvPr>
          <p:cNvSpPr>
            <a:spLocks noGrp="1"/>
          </p:cNvSpPr>
          <p:nvPr>
            <p:ph type="title"/>
          </p:nvPr>
        </p:nvSpPr>
        <p:spPr>
          <a:xfrm>
            <a:off x="1066800" y="642594"/>
            <a:ext cx="10058400" cy="1371600"/>
          </a:xfrm>
        </p:spPr>
        <p:txBody>
          <a:bodyPr anchor="ctr">
            <a:normAutofit/>
          </a:bodyPr>
          <a:lstStyle/>
          <a:p>
            <a:pPr algn="ctr"/>
            <a:r>
              <a:rPr lang="en-GB" dirty="0"/>
              <a:t>Dimensions of wellbeing</a:t>
            </a:r>
          </a:p>
        </p:txBody>
      </p:sp>
      <p:sp>
        <p:nvSpPr>
          <p:cNvPr id="5" name="Date Placeholder 4">
            <a:extLst>
              <a:ext uri="{FF2B5EF4-FFF2-40B4-BE49-F238E27FC236}">
                <a16:creationId xmlns:a16="http://schemas.microsoft.com/office/drawing/2014/main" id="{B4240E12-6893-2EB8-FE00-B8FBEE1EB253}"/>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9/11/2023</a:t>
            </a:fld>
            <a:endParaRPr lang="en-US"/>
          </a:p>
        </p:txBody>
      </p:sp>
      <p:graphicFrame>
        <p:nvGraphicFramePr>
          <p:cNvPr id="7" name="Content Placeholder 2">
            <a:extLst>
              <a:ext uri="{FF2B5EF4-FFF2-40B4-BE49-F238E27FC236}">
                <a16:creationId xmlns:a16="http://schemas.microsoft.com/office/drawing/2014/main" id="{9424D082-32E9-96D6-CD3B-5241E0216B99}"/>
              </a:ext>
            </a:extLst>
          </p:cNvPr>
          <p:cNvGraphicFramePr>
            <a:graphicFrameLocks noGrp="1"/>
          </p:cNvGraphicFramePr>
          <p:nvPr>
            <p:ph idx="1"/>
            <p:extLst>
              <p:ext uri="{D42A27DB-BD31-4B8C-83A1-F6EECF244321}">
                <p14:modId xmlns:p14="http://schemas.microsoft.com/office/powerpoint/2010/main" val="10931960"/>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91417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413C6-A276-29A7-ACE2-E3837E10D93E}"/>
              </a:ext>
            </a:extLst>
          </p:cNvPr>
          <p:cNvSpPr>
            <a:spLocks noGrp="1"/>
          </p:cNvSpPr>
          <p:nvPr>
            <p:ph type="title"/>
          </p:nvPr>
        </p:nvSpPr>
        <p:spPr/>
        <p:txBody>
          <a:bodyPr/>
          <a:lstStyle/>
          <a:p>
            <a:pPr algn="ctr"/>
            <a:r>
              <a:rPr lang="en-GB"/>
              <a:t>Factors affecting wellbeing </a:t>
            </a:r>
            <a:endParaRPr lang="en-GB" dirty="0"/>
          </a:p>
        </p:txBody>
      </p:sp>
      <p:sp>
        <p:nvSpPr>
          <p:cNvPr id="3" name="Content Placeholder 2">
            <a:extLst>
              <a:ext uri="{FF2B5EF4-FFF2-40B4-BE49-F238E27FC236}">
                <a16:creationId xmlns:a16="http://schemas.microsoft.com/office/drawing/2014/main" id="{2EA2427F-57C7-0A5D-ED3E-66C1D7FACDC7}"/>
              </a:ext>
            </a:extLst>
          </p:cNvPr>
          <p:cNvSpPr>
            <a:spLocks noGrp="1"/>
          </p:cNvSpPr>
          <p:nvPr>
            <p:ph idx="1"/>
          </p:nvPr>
        </p:nvSpPr>
        <p:spPr/>
        <p:txBody>
          <a:bodyPr>
            <a:normAutofit/>
          </a:bodyPr>
          <a:lstStyle/>
          <a:p>
            <a:pPr marL="0" indent="0" algn="ctr">
              <a:buNone/>
            </a:pPr>
            <a:r>
              <a:rPr lang="en-GB" sz="2800" dirty="0"/>
              <a:t>Let’s discuss…. what factors can impact of influence wellbeing and what dimensions do they fall under?</a:t>
            </a:r>
          </a:p>
          <a:p>
            <a:pPr marL="0" indent="0" algn="ctr">
              <a:buNone/>
            </a:pPr>
            <a:r>
              <a:rPr lang="en-GB" sz="2800" dirty="0"/>
              <a:t>Who is responsible for promoting positive wellbeing?  </a:t>
            </a:r>
          </a:p>
        </p:txBody>
      </p:sp>
      <p:sp>
        <p:nvSpPr>
          <p:cNvPr id="4" name="Date Placeholder 3">
            <a:extLst>
              <a:ext uri="{FF2B5EF4-FFF2-40B4-BE49-F238E27FC236}">
                <a16:creationId xmlns:a16="http://schemas.microsoft.com/office/drawing/2014/main" id="{71F3560D-81CF-27ED-8868-3FBB136B4A3C}"/>
              </a:ext>
            </a:extLst>
          </p:cNvPr>
          <p:cNvSpPr>
            <a:spLocks noGrp="1"/>
          </p:cNvSpPr>
          <p:nvPr>
            <p:ph type="dt" sz="half" idx="10"/>
          </p:nvPr>
        </p:nvSpPr>
        <p:spPr/>
        <p:txBody>
          <a:bodyPr/>
          <a:lstStyle/>
          <a:p>
            <a:pPr rtl="0"/>
            <a:fld id="{6AF379E8-AC6C-43B9-9222-BDF0AF9336F0}" type="datetime1">
              <a:rPr lang="en-US" smtClean="0"/>
              <a:t>9/11/2023</a:t>
            </a:fld>
            <a:endParaRPr lang="en-US"/>
          </a:p>
        </p:txBody>
      </p:sp>
      <p:pic>
        <p:nvPicPr>
          <p:cNvPr id="5" name="Picture 4">
            <a:extLst>
              <a:ext uri="{FF2B5EF4-FFF2-40B4-BE49-F238E27FC236}">
                <a16:creationId xmlns:a16="http://schemas.microsoft.com/office/drawing/2014/main" id="{26216C11-CBCB-9CAD-B95F-337F8EFD96A4}"/>
              </a:ext>
            </a:extLst>
          </p:cNvPr>
          <p:cNvPicPr>
            <a:picLocks noChangeAspect="1"/>
          </p:cNvPicPr>
          <p:nvPr/>
        </p:nvPicPr>
        <p:blipFill>
          <a:blip r:embed="rId3"/>
          <a:stretch>
            <a:fillRect/>
          </a:stretch>
        </p:blipFill>
        <p:spPr>
          <a:xfrm>
            <a:off x="3179878" y="3862248"/>
            <a:ext cx="4663844" cy="1749704"/>
          </a:xfrm>
          <a:prstGeom prst="rect">
            <a:avLst/>
          </a:prstGeom>
        </p:spPr>
      </p:pic>
    </p:spTree>
    <p:extLst>
      <p:ext uri="{BB962C8B-B14F-4D97-AF65-F5344CB8AC3E}">
        <p14:creationId xmlns:p14="http://schemas.microsoft.com/office/powerpoint/2010/main" val="25877078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Student mental health: Depressed and living in a bubble of one - BBC News">
            <a:hlinkClick r:id="" action="ppaction://media"/>
            <a:extLst>
              <a:ext uri="{FF2B5EF4-FFF2-40B4-BE49-F238E27FC236}">
                <a16:creationId xmlns:a16="http://schemas.microsoft.com/office/drawing/2014/main" id="{FBF3CFD3-627F-9BF8-6A3A-DE848C1EC379}"/>
              </a:ext>
            </a:extLst>
          </p:cNvPr>
          <p:cNvPicPr>
            <a:picLocks noGrp="1" noRot="1" noChangeAspect="1"/>
          </p:cNvPicPr>
          <p:nvPr>
            <p:ph idx="1"/>
            <a:videoFile r:link="rId1"/>
          </p:nvPr>
        </p:nvPicPr>
        <p:blipFill>
          <a:blip r:embed="rId3"/>
          <a:stretch>
            <a:fillRect/>
          </a:stretch>
        </p:blipFill>
        <p:spPr>
          <a:xfrm>
            <a:off x="2689225" y="1325515"/>
            <a:ext cx="6813550" cy="3849687"/>
          </a:xfrm>
          <a:prstGeom prst="rect">
            <a:avLst/>
          </a:prstGeom>
        </p:spPr>
      </p:pic>
      <p:sp>
        <p:nvSpPr>
          <p:cNvPr id="4" name="Date Placeholder 3">
            <a:extLst>
              <a:ext uri="{FF2B5EF4-FFF2-40B4-BE49-F238E27FC236}">
                <a16:creationId xmlns:a16="http://schemas.microsoft.com/office/drawing/2014/main" id="{A785E6C9-A9C6-5977-BEEC-17896A6A1372}"/>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F379E8-AC6C-43B9-9222-BDF0AF9336F0}"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9/11/2023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488333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Breakdowns On Campus: Students On The Edge">
            <a:hlinkClick r:id="" action="ppaction://media"/>
            <a:extLst>
              <a:ext uri="{FF2B5EF4-FFF2-40B4-BE49-F238E27FC236}">
                <a16:creationId xmlns:a16="http://schemas.microsoft.com/office/drawing/2014/main" id="{91152C9C-36A0-88D7-E24C-E87590F2AF26}"/>
              </a:ext>
            </a:extLst>
          </p:cNvPr>
          <p:cNvPicPr>
            <a:picLocks noGrp="1" noRot="1" noChangeAspect="1"/>
          </p:cNvPicPr>
          <p:nvPr>
            <p:ph idx="1"/>
            <a:videoFile r:link="rId1"/>
          </p:nvPr>
        </p:nvPicPr>
        <p:blipFill>
          <a:blip r:embed="rId3"/>
          <a:stretch>
            <a:fillRect/>
          </a:stretch>
        </p:blipFill>
        <p:spPr>
          <a:xfrm>
            <a:off x="2689225" y="2103438"/>
            <a:ext cx="6813550" cy="3849687"/>
          </a:xfrm>
          <a:prstGeom prst="rect">
            <a:avLst/>
          </a:prstGeom>
        </p:spPr>
      </p:pic>
      <p:sp>
        <p:nvSpPr>
          <p:cNvPr id="4" name="Date Placeholder 3">
            <a:extLst>
              <a:ext uri="{FF2B5EF4-FFF2-40B4-BE49-F238E27FC236}">
                <a16:creationId xmlns:a16="http://schemas.microsoft.com/office/drawing/2014/main" id="{147D3793-7FE0-6DB4-C4B5-37B1475FBC59}"/>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F379E8-AC6C-43B9-9222-BDF0AF9336F0}"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9/11/2023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115991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F423C-BC9A-F3F5-CCF1-CFD2E2D39588}"/>
              </a:ext>
            </a:extLst>
          </p:cNvPr>
          <p:cNvSpPr>
            <a:spLocks noGrp="1"/>
          </p:cNvSpPr>
          <p:nvPr>
            <p:ph type="title"/>
          </p:nvPr>
        </p:nvSpPr>
        <p:spPr>
          <a:xfrm>
            <a:off x="965200" y="369589"/>
            <a:ext cx="10058400" cy="749478"/>
          </a:xfrm>
        </p:spPr>
        <p:txBody>
          <a:bodyPr anchor="ctr">
            <a:normAutofit/>
          </a:bodyPr>
          <a:lstStyle/>
          <a:p>
            <a:pPr algn="ctr"/>
            <a:r>
              <a:rPr lang="en-GB" dirty="0"/>
              <a:t>Learner wellbeing</a:t>
            </a:r>
          </a:p>
        </p:txBody>
      </p:sp>
      <p:sp>
        <p:nvSpPr>
          <p:cNvPr id="4" name="Content Placeholder 3">
            <a:extLst>
              <a:ext uri="{FF2B5EF4-FFF2-40B4-BE49-F238E27FC236}">
                <a16:creationId xmlns:a16="http://schemas.microsoft.com/office/drawing/2014/main" id="{D06B7BEA-BCA3-E38C-E047-771002B341F9}"/>
              </a:ext>
            </a:extLst>
          </p:cNvPr>
          <p:cNvSpPr>
            <a:spLocks noGrp="1"/>
          </p:cNvSpPr>
          <p:nvPr>
            <p:ph sz="half" idx="1"/>
          </p:nvPr>
        </p:nvSpPr>
        <p:spPr>
          <a:xfrm>
            <a:off x="455382" y="1154601"/>
            <a:ext cx="7506268" cy="5117910"/>
          </a:xfrm>
        </p:spPr>
        <p:txBody>
          <a:bodyPr>
            <a:normAutofit fontScale="92500" lnSpcReduction="20000"/>
          </a:bodyPr>
          <a:lstStyle/>
          <a:p>
            <a:pPr marL="0" indent="0">
              <a:lnSpc>
                <a:spcPct val="150000"/>
              </a:lnSpc>
              <a:buNone/>
            </a:pPr>
            <a:r>
              <a:rPr lang="en-GB" dirty="0"/>
              <a:t>Within the context of learning, </a:t>
            </a:r>
            <a:r>
              <a:rPr lang="en-GB" dirty="0" err="1"/>
              <a:t>Flinchbaugh</a:t>
            </a:r>
            <a:r>
              <a:rPr lang="en-GB" dirty="0"/>
              <a:t> et al (2012) views wellbeing as the reduction and management of stress. </a:t>
            </a:r>
          </a:p>
          <a:p>
            <a:pPr marL="0" indent="0">
              <a:lnSpc>
                <a:spcPct val="150000"/>
              </a:lnSpc>
              <a:buNone/>
            </a:pPr>
            <a:r>
              <a:rPr lang="en-GB" dirty="0"/>
              <a:t>Learners typically have lower rates of wellbeing compared to the general population  (Higher Education Policy Institute, 2019). This may do to: </a:t>
            </a:r>
          </a:p>
          <a:p>
            <a:pPr>
              <a:lnSpc>
                <a:spcPct val="150000"/>
              </a:lnSpc>
            </a:pPr>
            <a:r>
              <a:rPr lang="en-GB" dirty="0"/>
              <a:t>Workload </a:t>
            </a:r>
            <a:r>
              <a:rPr lang="en-GB" b="1" dirty="0"/>
              <a:t>(academic pressures)</a:t>
            </a:r>
          </a:p>
          <a:p>
            <a:pPr>
              <a:lnSpc>
                <a:spcPct val="150000"/>
              </a:lnSpc>
            </a:pPr>
            <a:r>
              <a:rPr lang="en-GB" dirty="0"/>
              <a:t>Finance </a:t>
            </a:r>
          </a:p>
          <a:p>
            <a:pPr>
              <a:lnSpc>
                <a:spcPct val="150000"/>
              </a:lnSpc>
            </a:pPr>
            <a:r>
              <a:rPr lang="en-GB" dirty="0"/>
              <a:t>Additional work pressures </a:t>
            </a:r>
          </a:p>
          <a:p>
            <a:pPr>
              <a:lnSpc>
                <a:spcPct val="150000"/>
              </a:lnSpc>
            </a:pPr>
            <a:r>
              <a:rPr lang="en-GB" dirty="0"/>
              <a:t>Transition to independence </a:t>
            </a:r>
          </a:p>
          <a:p>
            <a:pPr>
              <a:lnSpc>
                <a:spcPct val="150000"/>
              </a:lnSpc>
            </a:pPr>
            <a:r>
              <a:rPr lang="en-GB" dirty="0"/>
              <a:t>Moving away from home network</a:t>
            </a:r>
          </a:p>
          <a:p>
            <a:pPr>
              <a:lnSpc>
                <a:spcPct val="150000"/>
              </a:lnSpc>
            </a:pPr>
            <a:r>
              <a:rPr lang="en-GB" dirty="0"/>
              <a:t>Unhealthy </a:t>
            </a:r>
            <a:r>
              <a:rPr lang="en-GB" b="1" dirty="0"/>
              <a:t>Behaviours (unhealthy diet, increased alcohol consumption)</a:t>
            </a:r>
          </a:p>
          <a:p>
            <a:pPr marL="0" indent="0">
              <a:lnSpc>
                <a:spcPct val="100000"/>
              </a:lnSpc>
              <a:buNone/>
            </a:pPr>
            <a:endParaRPr lang="en-GB" sz="1500" dirty="0"/>
          </a:p>
          <a:p>
            <a:pPr marL="0" indent="0">
              <a:lnSpc>
                <a:spcPct val="100000"/>
              </a:lnSpc>
              <a:buNone/>
            </a:pPr>
            <a:endParaRPr lang="en-GB" sz="1500" dirty="0"/>
          </a:p>
        </p:txBody>
      </p:sp>
      <p:pic>
        <p:nvPicPr>
          <p:cNvPr id="6" name="Picture 5">
            <a:extLst>
              <a:ext uri="{FF2B5EF4-FFF2-40B4-BE49-F238E27FC236}">
                <a16:creationId xmlns:a16="http://schemas.microsoft.com/office/drawing/2014/main" id="{9A60CC80-6AE2-1DC2-4E8A-5C57DB7C8171}"/>
              </a:ext>
            </a:extLst>
          </p:cNvPr>
          <p:cNvPicPr>
            <a:picLocks noChangeAspect="1"/>
          </p:cNvPicPr>
          <p:nvPr/>
        </p:nvPicPr>
        <p:blipFill>
          <a:blip r:embed="rId2"/>
          <a:stretch>
            <a:fillRect/>
          </a:stretch>
        </p:blipFill>
        <p:spPr>
          <a:xfrm>
            <a:off x="7983485" y="2103120"/>
            <a:ext cx="3749040" cy="3749040"/>
          </a:xfrm>
          <a:prstGeom prst="rect">
            <a:avLst/>
          </a:prstGeom>
          <a:noFill/>
        </p:spPr>
      </p:pic>
      <p:sp>
        <p:nvSpPr>
          <p:cNvPr id="5" name="Date Placeholder 4">
            <a:extLst>
              <a:ext uri="{FF2B5EF4-FFF2-40B4-BE49-F238E27FC236}">
                <a16:creationId xmlns:a16="http://schemas.microsoft.com/office/drawing/2014/main" id="{54C3470C-2C20-BBD5-DBB8-3166325BB719}"/>
              </a:ext>
            </a:extLst>
          </p:cNvPr>
          <p:cNvSpPr>
            <a:spLocks noGrp="1"/>
          </p:cNvSpPr>
          <p:nvPr>
            <p:ph type="dt" sz="half" idx="10"/>
          </p:nvPr>
        </p:nvSpPr>
        <p:spPr>
          <a:xfrm>
            <a:off x="7256794" y="6035040"/>
            <a:ext cx="2893045" cy="365760"/>
          </a:xfrm>
        </p:spPr>
        <p:txBody>
          <a:bodyPr anchor="b">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064E64D-1B50-4EC0-83A1-DE58B45AB49E}"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9/11/2023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4263229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11D617A8-55C3-583C-468F-0BF08F0AC5F8}"/>
              </a:ext>
            </a:extLst>
          </p:cNvPr>
          <p:cNvPicPr>
            <a:picLocks noGrp="1" noChangeAspect="1"/>
          </p:cNvPicPr>
          <p:nvPr>
            <p:ph idx="1"/>
          </p:nvPr>
        </p:nvPicPr>
        <p:blipFill>
          <a:blip r:embed="rId3"/>
          <a:stretch>
            <a:fillRect/>
          </a:stretch>
        </p:blipFill>
        <p:spPr>
          <a:xfrm>
            <a:off x="0" y="0"/>
            <a:ext cx="12192000" cy="6858000"/>
          </a:xfrm>
          <a:noFill/>
        </p:spPr>
      </p:pic>
      <p:sp>
        <p:nvSpPr>
          <p:cNvPr id="5" name="Date Placeholder 4">
            <a:extLst>
              <a:ext uri="{FF2B5EF4-FFF2-40B4-BE49-F238E27FC236}">
                <a16:creationId xmlns:a16="http://schemas.microsoft.com/office/drawing/2014/main" id="{6D779013-ED9C-829F-131E-DD614EB016FD}"/>
              </a:ext>
            </a:extLst>
          </p:cNvPr>
          <p:cNvSpPr>
            <a:spLocks noGrp="1"/>
          </p:cNvSpPr>
          <p:nvPr>
            <p:ph type="dt" sz="half" idx="10"/>
          </p:nvPr>
        </p:nvSpPr>
        <p:spPr>
          <a:xfrm>
            <a:off x="7256794" y="6035040"/>
            <a:ext cx="2893045" cy="365760"/>
          </a:xfrm>
        </p:spPr>
        <p:txBody>
          <a:bodyPr anchor="b">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064E64D-1B50-4EC0-83A1-DE58B45AB49E}"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9/11/2023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1699153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257625E-1BE3-AB0E-D193-B7598B49D9E1}"/>
              </a:ext>
            </a:extLst>
          </p:cNvPr>
          <p:cNvPicPr>
            <a:picLocks noGrp="1" noChangeAspect="1"/>
          </p:cNvPicPr>
          <p:nvPr>
            <p:ph idx="1"/>
          </p:nvPr>
        </p:nvPicPr>
        <p:blipFill>
          <a:blip r:embed="rId3"/>
          <a:stretch>
            <a:fillRect/>
          </a:stretch>
        </p:blipFill>
        <p:spPr>
          <a:xfrm>
            <a:off x="409432" y="354842"/>
            <a:ext cx="11259403" cy="6045958"/>
          </a:xfrm>
        </p:spPr>
      </p:pic>
      <p:sp>
        <p:nvSpPr>
          <p:cNvPr id="4" name="Date Placeholder 3">
            <a:extLst>
              <a:ext uri="{FF2B5EF4-FFF2-40B4-BE49-F238E27FC236}">
                <a16:creationId xmlns:a16="http://schemas.microsoft.com/office/drawing/2014/main" id="{4FB6A82E-9147-9C68-D4DE-4A92583A014F}"/>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F379E8-AC6C-43B9-9222-BDF0AF9336F0}"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9/11/2023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0907385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27CAB-06B5-3644-DD9A-B05453B7EADE}"/>
              </a:ext>
            </a:extLst>
          </p:cNvPr>
          <p:cNvSpPr>
            <a:spLocks noGrp="1"/>
          </p:cNvSpPr>
          <p:nvPr>
            <p:ph type="title"/>
          </p:nvPr>
        </p:nvSpPr>
        <p:spPr/>
        <p:txBody>
          <a:bodyPr/>
          <a:lstStyle/>
          <a:p>
            <a:pPr algn="ctr"/>
            <a:r>
              <a:rPr lang="en-GB" dirty="0"/>
              <a:t>The Short Warwick-Edinburgh Mental Wellbeing Scale </a:t>
            </a:r>
          </a:p>
        </p:txBody>
      </p:sp>
      <p:sp>
        <p:nvSpPr>
          <p:cNvPr id="3" name="Content Placeholder 2">
            <a:extLst>
              <a:ext uri="{FF2B5EF4-FFF2-40B4-BE49-F238E27FC236}">
                <a16:creationId xmlns:a16="http://schemas.microsoft.com/office/drawing/2014/main" id="{0FE34AB4-D16E-E971-8566-3127D5EC775F}"/>
              </a:ext>
            </a:extLst>
          </p:cNvPr>
          <p:cNvSpPr>
            <a:spLocks noGrp="1"/>
          </p:cNvSpPr>
          <p:nvPr>
            <p:ph idx="1"/>
          </p:nvPr>
        </p:nvSpPr>
        <p:spPr/>
        <p:txBody>
          <a:bodyPr/>
          <a:lstStyle/>
          <a:p>
            <a:pPr>
              <a:lnSpc>
                <a:spcPct val="150000"/>
              </a:lnSpc>
            </a:pPr>
            <a:r>
              <a:rPr lang="en-GB" sz="1800" dirty="0"/>
              <a:t>The Short Warwick-Edinburgh Mental Wellbeing Scale (SWEMWBS)- SWEMWBS is a scale of seven positively worded items, with five response categories</a:t>
            </a:r>
          </a:p>
          <a:p>
            <a:pPr>
              <a:lnSpc>
                <a:spcPct val="150000"/>
              </a:lnSpc>
            </a:pPr>
            <a:r>
              <a:rPr lang="en-GB" sz="1800" dirty="0"/>
              <a:t>The SWEMWBS uses seven of the WEMWBS’s 14 statements about thoughts and feelings, which relate more to functioning than feelings and so offer a slightly different perspective on mental wellbeing. </a:t>
            </a:r>
          </a:p>
          <a:p>
            <a:pPr>
              <a:lnSpc>
                <a:spcPct val="150000"/>
              </a:lnSpc>
            </a:pPr>
            <a:r>
              <a:rPr lang="en-GB" sz="1800" dirty="0"/>
              <a:t>These questions meet various statistical tests of robustness, and they also have ‘face validity’</a:t>
            </a:r>
          </a:p>
          <a:p>
            <a:endParaRPr lang="en-GB" dirty="0"/>
          </a:p>
        </p:txBody>
      </p:sp>
      <p:sp>
        <p:nvSpPr>
          <p:cNvPr id="4" name="Date Placeholder 3">
            <a:extLst>
              <a:ext uri="{FF2B5EF4-FFF2-40B4-BE49-F238E27FC236}">
                <a16:creationId xmlns:a16="http://schemas.microsoft.com/office/drawing/2014/main" id="{FF04A18B-2B42-D059-0546-B35DC790573F}"/>
              </a:ext>
            </a:extLst>
          </p:cNvPr>
          <p:cNvSpPr>
            <a:spLocks noGrp="1"/>
          </p:cNvSpPr>
          <p:nvPr>
            <p:ph type="dt" sz="half" idx="10"/>
          </p:nvPr>
        </p:nvSpPr>
        <p:spPr/>
        <p:txBody>
          <a:bodyPr/>
          <a:lstStyle/>
          <a:p>
            <a:pPr rtl="0"/>
            <a:fld id="{6AF379E8-AC6C-43B9-9222-BDF0AF9336F0}" type="datetime1">
              <a:rPr lang="en-US" smtClean="0"/>
              <a:t>9/11/2023</a:t>
            </a:fld>
            <a:endParaRPr lang="en-US"/>
          </a:p>
        </p:txBody>
      </p:sp>
    </p:spTree>
    <p:extLst>
      <p:ext uri="{BB962C8B-B14F-4D97-AF65-F5344CB8AC3E}">
        <p14:creationId xmlns:p14="http://schemas.microsoft.com/office/powerpoint/2010/main" val="30784977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478A3-83E0-6E91-5DB1-304C0E13AA90}"/>
              </a:ext>
            </a:extLst>
          </p:cNvPr>
          <p:cNvSpPr>
            <a:spLocks noGrp="1"/>
          </p:cNvSpPr>
          <p:nvPr>
            <p:ph type="title"/>
          </p:nvPr>
        </p:nvSpPr>
        <p:spPr>
          <a:xfrm>
            <a:off x="939800" y="571500"/>
            <a:ext cx="10058400" cy="858494"/>
          </a:xfrm>
        </p:spPr>
        <p:txBody>
          <a:bodyPr/>
          <a:lstStyle/>
          <a:p>
            <a:pPr algn="ctr"/>
            <a:r>
              <a:rPr lang="en-GB" dirty="0"/>
              <a:t>Measurement of Wellbeing </a:t>
            </a:r>
          </a:p>
        </p:txBody>
      </p:sp>
      <p:pic>
        <p:nvPicPr>
          <p:cNvPr id="5" name="Content Placeholder 4">
            <a:extLst>
              <a:ext uri="{FF2B5EF4-FFF2-40B4-BE49-F238E27FC236}">
                <a16:creationId xmlns:a16="http://schemas.microsoft.com/office/drawing/2014/main" id="{1033CE0B-A900-D453-2D0F-ED483F271768}"/>
              </a:ext>
            </a:extLst>
          </p:cNvPr>
          <p:cNvPicPr>
            <a:picLocks noGrp="1" noChangeAspect="1"/>
          </p:cNvPicPr>
          <p:nvPr>
            <p:ph idx="1"/>
          </p:nvPr>
        </p:nvPicPr>
        <p:blipFill>
          <a:blip r:embed="rId2"/>
          <a:stretch>
            <a:fillRect/>
          </a:stretch>
        </p:blipFill>
        <p:spPr>
          <a:xfrm>
            <a:off x="324687" y="1663700"/>
            <a:ext cx="11422813" cy="4737100"/>
          </a:xfrm>
          <a:prstGeom prst="rect">
            <a:avLst/>
          </a:prstGeom>
        </p:spPr>
      </p:pic>
      <p:sp>
        <p:nvSpPr>
          <p:cNvPr id="4" name="Date Placeholder 3">
            <a:extLst>
              <a:ext uri="{FF2B5EF4-FFF2-40B4-BE49-F238E27FC236}">
                <a16:creationId xmlns:a16="http://schemas.microsoft.com/office/drawing/2014/main" id="{3C287B5D-08F0-D51A-FEE1-5CE0E6723E70}"/>
              </a:ext>
            </a:extLst>
          </p:cNvPr>
          <p:cNvSpPr>
            <a:spLocks noGrp="1"/>
          </p:cNvSpPr>
          <p:nvPr>
            <p:ph type="dt" sz="half" idx="10"/>
          </p:nvPr>
        </p:nvSpPr>
        <p:spPr/>
        <p:txBody>
          <a:bodyPr/>
          <a:lstStyle/>
          <a:p>
            <a:pPr rtl="0"/>
            <a:fld id="{6AF379E8-AC6C-43B9-9222-BDF0AF9336F0}" type="datetime1">
              <a:rPr lang="en-US" smtClean="0"/>
              <a:t>9/11/2023</a:t>
            </a:fld>
            <a:endParaRPr lang="en-US"/>
          </a:p>
        </p:txBody>
      </p:sp>
    </p:spTree>
    <p:extLst>
      <p:ext uri="{BB962C8B-B14F-4D97-AF65-F5344CB8AC3E}">
        <p14:creationId xmlns:p14="http://schemas.microsoft.com/office/powerpoint/2010/main" val="31516691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6ADF9-E49D-CC86-DBA9-E98C38224ABC}"/>
              </a:ext>
            </a:extLst>
          </p:cNvPr>
          <p:cNvSpPr>
            <a:spLocks noGrp="1"/>
          </p:cNvSpPr>
          <p:nvPr>
            <p:ph type="title"/>
          </p:nvPr>
        </p:nvSpPr>
        <p:spPr/>
        <p:txBody>
          <a:bodyPr/>
          <a:lstStyle/>
          <a:p>
            <a:pPr algn="ctr"/>
            <a:r>
              <a:rPr lang="en-GB" dirty="0"/>
              <a:t>ONS Wellbeing Survey </a:t>
            </a:r>
          </a:p>
        </p:txBody>
      </p:sp>
      <p:pic>
        <p:nvPicPr>
          <p:cNvPr id="6" name="Content Placeholder 5">
            <a:extLst>
              <a:ext uri="{FF2B5EF4-FFF2-40B4-BE49-F238E27FC236}">
                <a16:creationId xmlns:a16="http://schemas.microsoft.com/office/drawing/2014/main" id="{86814BFB-323D-E2CB-2017-46079C7D45AE}"/>
              </a:ext>
            </a:extLst>
          </p:cNvPr>
          <p:cNvPicPr>
            <a:picLocks noGrp="1" noChangeAspect="1"/>
          </p:cNvPicPr>
          <p:nvPr>
            <p:ph idx="1"/>
          </p:nvPr>
        </p:nvPicPr>
        <p:blipFill>
          <a:blip r:embed="rId2"/>
          <a:stretch>
            <a:fillRect/>
          </a:stretch>
        </p:blipFill>
        <p:spPr>
          <a:xfrm>
            <a:off x="584200" y="2103438"/>
            <a:ext cx="11049000" cy="3849687"/>
          </a:xfrm>
        </p:spPr>
      </p:pic>
      <p:sp>
        <p:nvSpPr>
          <p:cNvPr id="4" name="Date Placeholder 3">
            <a:extLst>
              <a:ext uri="{FF2B5EF4-FFF2-40B4-BE49-F238E27FC236}">
                <a16:creationId xmlns:a16="http://schemas.microsoft.com/office/drawing/2014/main" id="{02F3B37F-41CD-F750-BE0F-79F1AE172C4E}"/>
              </a:ext>
            </a:extLst>
          </p:cNvPr>
          <p:cNvSpPr>
            <a:spLocks noGrp="1"/>
          </p:cNvSpPr>
          <p:nvPr>
            <p:ph type="dt" sz="half" idx="10"/>
          </p:nvPr>
        </p:nvSpPr>
        <p:spPr/>
        <p:txBody>
          <a:bodyPr/>
          <a:lstStyle/>
          <a:p>
            <a:pPr rtl="0"/>
            <a:fld id="{6AF379E8-AC6C-43B9-9222-BDF0AF9336F0}" type="datetime1">
              <a:rPr lang="en-US" smtClean="0"/>
              <a:t>9/11/2023</a:t>
            </a:fld>
            <a:endParaRPr lang="en-US"/>
          </a:p>
        </p:txBody>
      </p:sp>
    </p:spTree>
    <p:extLst>
      <p:ext uri="{BB962C8B-B14F-4D97-AF65-F5344CB8AC3E}">
        <p14:creationId xmlns:p14="http://schemas.microsoft.com/office/powerpoint/2010/main" val="34205574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98D17-BA2E-4B27-D46B-151F5604DE61}"/>
              </a:ext>
            </a:extLst>
          </p:cNvPr>
          <p:cNvSpPr>
            <a:spLocks noGrp="1"/>
          </p:cNvSpPr>
          <p:nvPr>
            <p:ph type="title"/>
          </p:nvPr>
        </p:nvSpPr>
        <p:spPr/>
        <p:txBody>
          <a:bodyPr/>
          <a:lstStyle/>
          <a:p>
            <a:pPr algn="ctr"/>
            <a:r>
              <a:rPr lang="en-GB" dirty="0"/>
              <a:t>Gross Domestic Products (GDP)</a:t>
            </a:r>
          </a:p>
        </p:txBody>
      </p:sp>
      <p:sp>
        <p:nvSpPr>
          <p:cNvPr id="3" name="Content Placeholder 2">
            <a:extLst>
              <a:ext uri="{FF2B5EF4-FFF2-40B4-BE49-F238E27FC236}">
                <a16:creationId xmlns:a16="http://schemas.microsoft.com/office/drawing/2014/main" id="{BEFF04A6-106C-3B13-883C-CC9662888493}"/>
              </a:ext>
            </a:extLst>
          </p:cNvPr>
          <p:cNvSpPr>
            <a:spLocks noGrp="1"/>
          </p:cNvSpPr>
          <p:nvPr>
            <p:ph idx="1"/>
          </p:nvPr>
        </p:nvSpPr>
        <p:spPr/>
        <p:txBody>
          <a:bodyPr/>
          <a:lstStyle/>
          <a:p>
            <a:r>
              <a:rPr lang="en-GB" sz="1800" dirty="0"/>
              <a:t>GDP has been used to measure the size and health of a nation’s economy since the 1940s. People have often tried to use GDP as a proxy for living standards and economic well-being even though it was never designed to be used this way. </a:t>
            </a:r>
          </a:p>
          <a:p>
            <a:r>
              <a:rPr lang="en-GB" sz="1800" dirty="0"/>
              <a:t>It is an economical perspective of wellbeing (how well is the current economy performing). </a:t>
            </a:r>
          </a:p>
          <a:p>
            <a:endParaRPr lang="en-GB" sz="1800" dirty="0"/>
          </a:p>
          <a:p>
            <a:r>
              <a:rPr lang="en-GB" sz="1800" dirty="0"/>
              <a:t>Does this measurement  provide a holistic and explicit measurements of individuals wellbeing? </a:t>
            </a:r>
          </a:p>
          <a:p>
            <a:r>
              <a:rPr lang="en-GB" sz="1800" dirty="0"/>
              <a:t>Do you think that this measurement is fit for purpose? </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A32E3710-0934-7D3A-BE56-5290EC5C2443}"/>
              </a:ext>
            </a:extLst>
          </p:cNvPr>
          <p:cNvSpPr>
            <a:spLocks noGrp="1"/>
          </p:cNvSpPr>
          <p:nvPr>
            <p:ph type="dt" sz="half" idx="10"/>
          </p:nvPr>
        </p:nvSpPr>
        <p:spPr/>
        <p:txBody>
          <a:bodyPr/>
          <a:lstStyle/>
          <a:p>
            <a:pPr rtl="0"/>
            <a:fld id="{6AF379E8-AC6C-43B9-9222-BDF0AF9336F0}" type="datetime1">
              <a:rPr lang="en-US" smtClean="0"/>
              <a:t>9/11/2023</a:t>
            </a:fld>
            <a:endParaRPr lang="en-US"/>
          </a:p>
        </p:txBody>
      </p:sp>
    </p:spTree>
    <p:extLst>
      <p:ext uri="{BB962C8B-B14F-4D97-AF65-F5344CB8AC3E}">
        <p14:creationId xmlns:p14="http://schemas.microsoft.com/office/powerpoint/2010/main" val="5838450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F3C8BB4-A837-F349-D9B3-89982063B572}"/>
              </a:ext>
            </a:extLst>
          </p:cNvPr>
          <p:cNvPicPr>
            <a:picLocks noGrp="1" noChangeAspect="1"/>
          </p:cNvPicPr>
          <p:nvPr>
            <p:ph idx="1"/>
          </p:nvPr>
        </p:nvPicPr>
        <p:blipFill>
          <a:blip r:embed="rId3"/>
          <a:stretch>
            <a:fillRect/>
          </a:stretch>
        </p:blipFill>
        <p:spPr>
          <a:xfrm>
            <a:off x="1435100" y="574220"/>
            <a:ext cx="9359900" cy="5378906"/>
          </a:xfrm>
        </p:spPr>
      </p:pic>
      <p:sp>
        <p:nvSpPr>
          <p:cNvPr id="4" name="Date Placeholder 3">
            <a:extLst>
              <a:ext uri="{FF2B5EF4-FFF2-40B4-BE49-F238E27FC236}">
                <a16:creationId xmlns:a16="http://schemas.microsoft.com/office/drawing/2014/main" id="{C3EF5F59-13F6-1852-2BCB-4091A6551ED1}"/>
              </a:ext>
            </a:extLst>
          </p:cNvPr>
          <p:cNvSpPr>
            <a:spLocks noGrp="1"/>
          </p:cNvSpPr>
          <p:nvPr>
            <p:ph type="dt" sz="half" idx="10"/>
          </p:nvPr>
        </p:nvSpPr>
        <p:spPr/>
        <p:txBody>
          <a:bodyPr/>
          <a:lstStyle/>
          <a:p>
            <a:pPr rtl="0"/>
            <a:fld id="{6AF379E8-AC6C-43B9-9222-BDF0AF9336F0}" type="datetime1">
              <a:rPr lang="en-US" smtClean="0"/>
              <a:t>9/11/2023</a:t>
            </a:fld>
            <a:endParaRPr lang="en-US"/>
          </a:p>
        </p:txBody>
      </p:sp>
    </p:spTree>
    <p:extLst>
      <p:ext uri="{BB962C8B-B14F-4D97-AF65-F5344CB8AC3E}">
        <p14:creationId xmlns:p14="http://schemas.microsoft.com/office/powerpoint/2010/main" val="27059192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CA1AA-00D4-43F6-B339-A93AECBFBB03}"/>
              </a:ext>
            </a:extLst>
          </p:cNvPr>
          <p:cNvSpPr>
            <a:spLocks noGrp="1"/>
          </p:cNvSpPr>
          <p:nvPr>
            <p:ph type="title"/>
          </p:nvPr>
        </p:nvSpPr>
        <p:spPr/>
        <p:txBody>
          <a:bodyPr>
            <a:normAutofit fontScale="90000"/>
          </a:bodyPr>
          <a:lstStyle/>
          <a:p>
            <a:r>
              <a:rPr lang="en-US" dirty="0"/>
              <a:t>Why Wellbeing for the individual and our nation matters?</a:t>
            </a:r>
            <a:endParaRPr lang="en-GB" dirty="0"/>
          </a:p>
        </p:txBody>
      </p:sp>
      <p:sp>
        <p:nvSpPr>
          <p:cNvPr id="3" name="Content Placeholder 2">
            <a:extLst>
              <a:ext uri="{FF2B5EF4-FFF2-40B4-BE49-F238E27FC236}">
                <a16:creationId xmlns:a16="http://schemas.microsoft.com/office/drawing/2014/main" id="{2E2D9DD8-5379-4220-AD13-EB16E7F36587}"/>
              </a:ext>
            </a:extLst>
          </p:cNvPr>
          <p:cNvSpPr>
            <a:spLocks noGrp="1"/>
          </p:cNvSpPr>
          <p:nvPr>
            <p:ph idx="1"/>
          </p:nvPr>
        </p:nvSpPr>
        <p:spPr/>
        <p:txBody>
          <a:bodyPr>
            <a:normAutofit fontScale="70000" lnSpcReduction="20000"/>
          </a:bodyPr>
          <a:lstStyle/>
          <a:p>
            <a:pPr marL="514350" indent="-514350">
              <a:buFont typeface="+mj-lt"/>
              <a:buAutoNum type="alphaLcParenR"/>
            </a:pPr>
            <a:r>
              <a:rPr lang="en-US" dirty="0"/>
              <a:t>Adds years to life</a:t>
            </a:r>
          </a:p>
          <a:p>
            <a:pPr marL="514350" indent="-514350">
              <a:buFont typeface="+mj-lt"/>
              <a:buAutoNum type="alphaLcParenR"/>
            </a:pPr>
            <a:r>
              <a:rPr lang="en-US" dirty="0"/>
              <a:t>Improves recovery from illness</a:t>
            </a:r>
          </a:p>
          <a:p>
            <a:pPr marL="514350" indent="-514350">
              <a:buFont typeface="+mj-lt"/>
              <a:buAutoNum type="alphaLcParenR"/>
            </a:pPr>
            <a:r>
              <a:rPr lang="en-US" dirty="0"/>
              <a:t> Is associated with positive health behaviours in adults and children</a:t>
            </a:r>
          </a:p>
          <a:p>
            <a:pPr marL="514350" indent="-514350">
              <a:buFont typeface="+mj-lt"/>
              <a:buAutoNum type="alphaLcParenR"/>
            </a:pPr>
            <a:r>
              <a:rPr lang="en-US" dirty="0"/>
              <a:t> Is associated with broader positive outcomes</a:t>
            </a:r>
          </a:p>
          <a:p>
            <a:pPr marL="514350" indent="-514350">
              <a:buFont typeface="+mj-lt"/>
              <a:buAutoNum type="alphaLcParenR"/>
            </a:pPr>
            <a:r>
              <a:rPr lang="en-US" dirty="0"/>
              <a:t>Influences the Wellbeing and mental health of those close to us</a:t>
            </a:r>
          </a:p>
          <a:p>
            <a:pPr marL="514350" indent="-514350">
              <a:buFont typeface="+mj-lt"/>
              <a:buAutoNum type="alphaLcParenR"/>
            </a:pPr>
            <a:r>
              <a:rPr lang="en-US" dirty="0"/>
              <a:t>Affects how staff and health care provider's work</a:t>
            </a:r>
          </a:p>
          <a:p>
            <a:pPr marL="514350" indent="-514350">
              <a:buFont typeface="+mj-lt"/>
              <a:buAutoNum type="alphaLcParenR"/>
            </a:pPr>
            <a:r>
              <a:rPr lang="en-US" dirty="0"/>
              <a:t>Has implications for decisions for patient care practices and services</a:t>
            </a:r>
          </a:p>
          <a:p>
            <a:pPr marL="514350" indent="-514350">
              <a:buFont typeface="+mj-lt"/>
              <a:buAutoNum type="alphaLcParenR"/>
            </a:pPr>
            <a:r>
              <a:rPr lang="en-US" dirty="0"/>
              <a:t>Has implications for treatment decisions and costs</a:t>
            </a:r>
          </a:p>
          <a:p>
            <a:pPr marL="514350" indent="-514350">
              <a:buFont typeface="+mj-lt"/>
              <a:buAutoNum type="alphaLcParenR"/>
            </a:pPr>
            <a:r>
              <a:rPr lang="en-US" dirty="0"/>
              <a:t>Affects decisions about local services</a:t>
            </a:r>
          </a:p>
          <a:p>
            <a:pPr marL="514350" indent="-514350">
              <a:buFont typeface="+mj-lt"/>
              <a:buAutoNum type="alphaLcParenR"/>
            </a:pPr>
            <a:r>
              <a:rPr lang="en-US" dirty="0"/>
              <a:t>Has implication for treatment decisions and costs</a:t>
            </a:r>
          </a:p>
          <a:p>
            <a:pPr marL="514350" indent="-514350">
              <a:buFont typeface="+mj-lt"/>
              <a:buAutoNum type="alphaLcParenR"/>
            </a:pPr>
            <a:r>
              <a:rPr lang="en-US" dirty="0"/>
              <a:t>May ultimately reduce the healthcare burden</a:t>
            </a:r>
            <a:endParaRPr lang="en-GB" dirty="0"/>
          </a:p>
          <a:p>
            <a:endParaRPr lang="en-GB" dirty="0"/>
          </a:p>
        </p:txBody>
      </p:sp>
    </p:spTree>
    <p:extLst>
      <p:ext uri="{BB962C8B-B14F-4D97-AF65-F5344CB8AC3E}">
        <p14:creationId xmlns:p14="http://schemas.microsoft.com/office/powerpoint/2010/main" val="21648091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02990E-5620-F5BB-60A7-4B3B68FDD899}"/>
              </a:ext>
            </a:extLst>
          </p:cNvPr>
          <p:cNvSpPr>
            <a:spLocks noGrp="1"/>
          </p:cNvSpPr>
          <p:nvPr>
            <p:ph sz="half" idx="1"/>
          </p:nvPr>
        </p:nvSpPr>
        <p:spPr>
          <a:xfrm>
            <a:off x="1066800" y="2103120"/>
            <a:ext cx="6096000" cy="3749040"/>
          </a:xfrm>
        </p:spPr>
        <p:txBody>
          <a:bodyPr>
            <a:normAutofit/>
          </a:bodyPr>
          <a:lstStyle/>
          <a:p>
            <a:pPr marL="0" indent="0" algn="ctr">
              <a:buNone/>
            </a:pPr>
            <a:r>
              <a:rPr lang="en-GB" sz="6000" dirty="0"/>
              <a:t>What is Sustainable Development? </a:t>
            </a:r>
          </a:p>
        </p:txBody>
      </p:sp>
      <p:pic>
        <p:nvPicPr>
          <p:cNvPr id="6" name="Content Placeholder 5">
            <a:extLst>
              <a:ext uri="{FF2B5EF4-FFF2-40B4-BE49-F238E27FC236}">
                <a16:creationId xmlns:a16="http://schemas.microsoft.com/office/drawing/2014/main" id="{8C0FE927-A817-69AB-33E0-0A892389EF5A}"/>
              </a:ext>
            </a:extLst>
          </p:cNvPr>
          <p:cNvPicPr>
            <a:picLocks noGrp="1" noChangeAspect="1"/>
          </p:cNvPicPr>
          <p:nvPr>
            <p:ph sz="half" idx="2"/>
          </p:nvPr>
        </p:nvPicPr>
        <p:blipFill>
          <a:blip r:embed="rId2"/>
          <a:stretch>
            <a:fillRect/>
          </a:stretch>
        </p:blipFill>
        <p:spPr>
          <a:xfrm>
            <a:off x="6919119" y="2103438"/>
            <a:ext cx="3748087" cy="3748087"/>
          </a:xfrm>
          <a:prstGeom prst="rect">
            <a:avLst/>
          </a:prstGeom>
        </p:spPr>
      </p:pic>
      <p:sp>
        <p:nvSpPr>
          <p:cNvPr id="5" name="Date Placeholder 4">
            <a:extLst>
              <a:ext uri="{FF2B5EF4-FFF2-40B4-BE49-F238E27FC236}">
                <a16:creationId xmlns:a16="http://schemas.microsoft.com/office/drawing/2014/main" id="{2BB6ABBD-50E8-2DCE-7645-1D6E745015F2}"/>
              </a:ext>
            </a:extLst>
          </p:cNvPr>
          <p:cNvSpPr>
            <a:spLocks noGrp="1"/>
          </p:cNvSpPr>
          <p:nvPr>
            <p:ph type="dt" sz="half" idx="10"/>
          </p:nvPr>
        </p:nvSpPr>
        <p:spPr/>
        <p:txBody>
          <a:bodyPr/>
          <a:lstStyle/>
          <a:p>
            <a:pPr rtl="0"/>
            <a:fld id="{3064E64D-1B50-4EC0-83A1-DE58B45AB49E}" type="datetime1">
              <a:rPr lang="en-US" smtClean="0"/>
              <a:t>9/10/2023</a:t>
            </a:fld>
            <a:endParaRPr lang="en-US"/>
          </a:p>
        </p:txBody>
      </p:sp>
    </p:spTree>
    <p:extLst>
      <p:ext uri="{BB962C8B-B14F-4D97-AF65-F5344CB8AC3E}">
        <p14:creationId xmlns:p14="http://schemas.microsoft.com/office/powerpoint/2010/main" val="34732711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06CC4-E6CB-59CE-8A20-D4701CBE9683}"/>
              </a:ext>
            </a:extLst>
          </p:cNvPr>
          <p:cNvSpPr>
            <a:spLocks noGrp="1"/>
          </p:cNvSpPr>
          <p:nvPr>
            <p:ph type="title"/>
          </p:nvPr>
        </p:nvSpPr>
        <p:spPr/>
        <p:txBody>
          <a:bodyPr/>
          <a:lstStyle/>
          <a:p>
            <a:r>
              <a:rPr lang="en-GB" dirty="0"/>
              <a:t>What is Sustainable Development </a:t>
            </a:r>
          </a:p>
        </p:txBody>
      </p:sp>
      <p:sp>
        <p:nvSpPr>
          <p:cNvPr id="3" name="Content Placeholder 2">
            <a:extLst>
              <a:ext uri="{FF2B5EF4-FFF2-40B4-BE49-F238E27FC236}">
                <a16:creationId xmlns:a16="http://schemas.microsoft.com/office/drawing/2014/main" id="{32B6A4AD-E5C1-8169-DA8D-A7F78CE8CFD1}"/>
              </a:ext>
            </a:extLst>
          </p:cNvPr>
          <p:cNvSpPr>
            <a:spLocks noGrp="1"/>
          </p:cNvSpPr>
          <p:nvPr>
            <p:ph idx="1"/>
          </p:nvPr>
        </p:nvSpPr>
        <p:spPr/>
        <p:txBody>
          <a:bodyPr/>
          <a:lstStyle/>
          <a:p>
            <a:pPr marL="0" indent="0">
              <a:buNone/>
            </a:pPr>
            <a:r>
              <a:rPr lang="en-GB" sz="2000" dirty="0"/>
              <a:t>The concept of sustainable development has been considerably prevalent since the 1980s. In 1987, the </a:t>
            </a:r>
            <a:r>
              <a:rPr lang="en-GB" sz="2000" dirty="0" err="1"/>
              <a:t>Bruntland</a:t>
            </a:r>
            <a:r>
              <a:rPr lang="en-GB" sz="2000" dirty="0"/>
              <a:t> Commission published its report, “Our Common Future”, to effort to establish a link and address the issues of economic development and environmental stability. </a:t>
            </a:r>
          </a:p>
          <a:p>
            <a:pPr marL="0" indent="0">
              <a:buNone/>
            </a:pPr>
            <a:endParaRPr lang="en-GB" dirty="0"/>
          </a:p>
          <a:p>
            <a:pPr marL="0" indent="0" algn="ctr">
              <a:buNone/>
            </a:pPr>
            <a:r>
              <a:rPr lang="en-GB" sz="2000" dirty="0"/>
              <a:t>“…development that meets the needs of the present without compromising the ability of future generations to meet their own needs” (United Nations General, Assembly, 1987, p. 43).</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C56D6066-CE75-0411-8F58-9F2F46DE6ECF}"/>
              </a:ext>
            </a:extLst>
          </p:cNvPr>
          <p:cNvSpPr>
            <a:spLocks noGrp="1"/>
          </p:cNvSpPr>
          <p:nvPr>
            <p:ph type="dt" sz="half" idx="10"/>
          </p:nvPr>
        </p:nvSpPr>
        <p:spPr/>
        <p:txBody>
          <a:bodyPr/>
          <a:lstStyle/>
          <a:p>
            <a:pPr rtl="0"/>
            <a:fld id="{6AF379E8-AC6C-43B9-9222-BDF0AF9336F0}" type="datetime1">
              <a:rPr lang="en-US" smtClean="0"/>
              <a:t>9/11/2023</a:t>
            </a:fld>
            <a:endParaRPr lang="en-US"/>
          </a:p>
        </p:txBody>
      </p:sp>
    </p:spTree>
    <p:extLst>
      <p:ext uri="{BB962C8B-B14F-4D97-AF65-F5344CB8AC3E}">
        <p14:creationId xmlns:p14="http://schemas.microsoft.com/office/powerpoint/2010/main" val="14603294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5AD5-B372-584D-564E-BA5E45250060}"/>
              </a:ext>
            </a:extLst>
          </p:cNvPr>
          <p:cNvSpPr>
            <a:spLocks noGrp="1"/>
          </p:cNvSpPr>
          <p:nvPr>
            <p:ph type="title"/>
          </p:nvPr>
        </p:nvSpPr>
        <p:spPr/>
        <p:txBody>
          <a:bodyPr/>
          <a:lstStyle/>
          <a:p>
            <a:r>
              <a:rPr lang="en-GB" dirty="0"/>
              <a:t>Strengths of Sustainable Development</a:t>
            </a:r>
          </a:p>
        </p:txBody>
      </p:sp>
      <p:sp>
        <p:nvSpPr>
          <p:cNvPr id="3" name="Content Placeholder 2">
            <a:extLst>
              <a:ext uri="{FF2B5EF4-FFF2-40B4-BE49-F238E27FC236}">
                <a16:creationId xmlns:a16="http://schemas.microsoft.com/office/drawing/2014/main" id="{4BEF3699-39F4-5C79-475C-6B1D77C47326}"/>
              </a:ext>
            </a:extLst>
          </p:cNvPr>
          <p:cNvSpPr>
            <a:spLocks noGrp="1"/>
          </p:cNvSpPr>
          <p:nvPr>
            <p:ph idx="1"/>
          </p:nvPr>
        </p:nvSpPr>
        <p:spPr/>
        <p:txBody>
          <a:bodyPr>
            <a:normAutofit/>
          </a:bodyPr>
          <a:lstStyle/>
          <a:p>
            <a:r>
              <a:rPr lang="en-GB" sz="3200" dirty="0"/>
              <a:t>Long-Term Vision</a:t>
            </a:r>
          </a:p>
          <a:p>
            <a:r>
              <a:rPr lang="en-GB" sz="3200" dirty="0"/>
              <a:t>Social Equity</a:t>
            </a:r>
          </a:p>
          <a:p>
            <a:r>
              <a:rPr lang="en-GB" sz="3200" dirty="0"/>
              <a:t>Global Cooperation</a:t>
            </a:r>
          </a:p>
          <a:p>
            <a:r>
              <a:rPr lang="en-GB" sz="3200" dirty="0"/>
              <a:t>Interdisciplinary Approach </a:t>
            </a:r>
          </a:p>
          <a:p>
            <a:r>
              <a:rPr lang="en-GB" sz="3200" dirty="0"/>
              <a:t>Economic Prosperity</a:t>
            </a:r>
          </a:p>
        </p:txBody>
      </p:sp>
      <p:sp>
        <p:nvSpPr>
          <p:cNvPr id="4" name="Date Placeholder 3">
            <a:extLst>
              <a:ext uri="{FF2B5EF4-FFF2-40B4-BE49-F238E27FC236}">
                <a16:creationId xmlns:a16="http://schemas.microsoft.com/office/drawing/2014/main" id="{E2D91406-8551-90A2-52F7-8A85DEFCFB62}"/>
              </a:ext>
            </a:extLst>
          </p:cNvPr>
          <p:cNvSpPr>
            <a:spLocks noGrp="1"/>
          </p:cNvSpPr>
          <p:nvPr>
            <p:ph type="dt" sz="half" idx="10"/>
          </p:nvPr>
        </p:nvSpPr>
        <p:spPr/>
        <p:txBody>
          <a:bodyPr/>
          <a:lstStyle/>
          <a:p>
            <a:pPr rtl="0"/>
            <a:fld id="{6AF379E8-AC6C-43B9-9222-BDF0AF9336F0}" type="datetime1">
              <a:rPr lang="en-US" smtClean="0"/>
              <a:t>9/11/2023</a:t>
            </a:fld>
            <a:endParaRPr lang="en-US"/>
          </a:p>
        </p:txBody>
      </p:sp>
    </p:spTree>
    <p:extLst>
      <p:ext uri="{BB962C8B-B14F-4D97-AF65-F5344CB8AC3E}">
        <p14:creationId xmlns:p14="http://schemas.microsoft.com/office/powerpoint/2010/main" val="13378301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4A25C-803E-BF0A-1522-8DD9A93E5910}"/>
              </a:ext>
            </a:extLst>
          </p:cNvPr>
          <p:cNvSpPr>
            <a:spLocks noGrp="1"/>
          </p:cNvSpPr>
          <p:nvPr>
            <p:ph type="title"/>
          </p:nvPr>
        </p:nvSpPr>
        <p:spPr/>
        <p:txBody>
          <a:bodyPr/>
          <a:lstStyle/>
          <a:p>
            <a:r>
              <a:rPr lang="en-GB" dirty="0"/>
              <a:t>Sustainable Development Weaknesses </a:t>
            </a:r>
          </a:p>
        </p:txBody>
      </p:sp>
      <p:sp>
        <p:nvSpPr>
          <p:cNvPr id="3" name="Content Placeholder 2">
            <a:extLst>
              <a:ext uri="{FF2B5EF4-FFF2-40B4-BE49-F238E27FC236}">
                <a16:creationId xmlns:a16="http://schemas.microsoft.com/office/drawing/2014/main" id="{E31D0D14-F51E-2F2B-8BC5-2A89790D7F2D}"/>
              </a:ext>
            </a:extLst>
          </p:cNvPr>
          <p:cNvSpPr>
            <a:spLocks noGrp="1"/>
          </p:cNvSpPr>
          <p:nvPr>
            <p:ph idx="1"/>
          </p:nvPr>
        </p:nvSpPr>
        <p:spPr/>
        <p:txBody>
          <a:bodyPr/>
          <a:lstStyle/>
          <a:p>
            <a:r>
              <a:rPr lang="en-GB" sz="4000" dirty="0"/>
              <a:t>Vagueness and Subjectivity</a:t>
            </a:r>
          </a:p>
          <a:p>
            <a:r>
              <a:rPr lang="en-GB" sz="4000" dirty="0"/>
              <a:t>Conflicts and Interests</a:t>
            </a:r>
          </a:p>
          <a:p>
            <a:r>
              <a:rPr lang="en-GB" sz="4000" dirty="0"/>
              <a:t>Complexity </a:t>
            </a:r>
          </a:p>
          <a:p>
            <a:r>
              <a:rPr lang="en-GB" sz="4000" dirty="0"/>
              <a:t>Greenwashing </a:t>
            </a:r>
          </a:p>
          <a:p>
            <a:endParaRPr lang="en-GB" dirty="0"/>
          </a:p>
          <a:p>
            <a:endParaRPr lang="en-GB" dirty="0"/>
          </a:p>
        </p:txBody>
      </p:sp>
      <p:sp>
        <p:nvSpPr>
          <p:cNvPr id="4" name="Date Placeholder 3">
            <a:extLst>
              <a:ext uri="{FF2B5EF4-FFF2-40B4-BE49-F238E27FC236}">
                <a16:creationId xmlns:a16="http://schemas.microsoft.com/office/drawing/2014/main" id="{62D63A54-D6AF-D2ED-8D50-ABB0CCD5F6DE}"/>
              </a:ext>
            </a:extLst>
          </p:cNvPr>
          <p:cNvSpPr>
            <a:spLocks noGrp="1"/>
          </p:cNvSpPr>
          <p:nvPr>
            <p:ph type="dt" sz="half" idx="10"/>
          </p:nvPr>
        </p:nvSpPr>
        <p:spPr/>
        <p:txBody>
          <a:bodyPr/>
          <a:lstStyle/>
          <a:p>
            <a:pPr rtl="0"/>
            <a:fld id="{6AF379E8-AC6C-43B9-9222-BDF0AF9336F0}" type="datetime1">
              <a:rPr lang="en-US" smtClean="0"/>
              <a:t>9/11/2023</a:t>
            </a:fld>
            <a:endParaRPr lang="en-US"/>
          </a:p>
        </p:txBody>
      </p:sp>
    </p:spTree>
    <p:extLst>
      <p:ext uri="{BB962C8B-B14F-4D97-AF65-F5344CB8AC3E}">
        <p14:creationId xmlns:p14="http://schemas.microsoft.com/office/powerpoint/2010/main" val="380564481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DD4D0-5021-722E-1676-80FB78E01298}"/>
              </a:ext>
            </a:extLst>
          </p:cNvPr>
          <p:cNvSpPr>
            <a:spLocks noGrp="1"/>
          </p:cNvSpPr>
          <p:nvPr>
            <p:ph type="title"/>
          </p:nvPr>
        </p:nvSpPr>
        <p:spPr/>
        <p:txBody>
          <a:bodyPr/>
          <a:lstStyle/>
          <a:p>
            <a:pPr algn="ctr"/>
            <a:r>
              <a:rPr lang="en-GB" dirty="0"/>
              <a:t>Why is sustainable development important? </a:t>
            </a:r>
          </a:p>
        </p:txBody>
      </p:sp>
      <p:pic>
        <p:nvPicPr>
          <p:cNvPr id="5" name="Online Media 4" title="What is Sustainability">
            <a:hlinkClick r:id="" action="ppaction://media"/>
            <a:extLst>
              <a:ext uri="{FF2B5EF4-FFF2-40B4-BE49-F238E27FC236}">
                <a16:creationId xmlns:a16="http://schemas.microsoft.com/office/drawing/2014/main" id="{78106AD8-582B-87E2-E1B7-820512A4716C}"/>
              </a:ext>
            </a:extLst>
          </p:cNvPr>
          <p:cNvPicPr>
            <a:picLocks noGrp="1" noRot="1" noChangeAspect="1"/>
          </p:cNvPicPr>
          <p:nvPr>
            <p:ph idx="1"/>
            <a:videoFile r:link="rId1"/>
          </p:nvPr>
        </p:nvPicPr>
        <p:blipFill>
          <a:blip r:embed="rId4"/>
          <a:stretch>
            <a:fillRect/>
          </a:stretch>
        </p:blipFill>
        <p:spPr>
          <a:xfrm>
            <a:off x="835025" y="2185353"/>
            <a:ext cx="4219575" cy="3849687"/>
          </a:xfrm>
          <a:prstGeom prst="rect">
            <a:avLst/>
          </a:prstGeom>
        </p:spPr>
      </p:pic>
      <p:sp>
        <p:nvSpPr>
          <p:cNvPr id="4" name="Date Placeholder 3">
            <a:extLst>
              <a:ext uri="{FF2B5EF4-FFF2-40B4-BE49-F238E27FC236}">
                <a16:creationId xmlns:a16="http://schemas.microsoft.com/office/drawing/2014/main" id="{ED7D07E0-F02F-864C-6AD5-EDE1C1C1569A}"/>
              </a:ext>
            </a:extLst>
          </p:cNvPr>
          <p:cNvSpPr>
            <a:spLocks noGrp="1"/>
          </p:cNvSpPr>
          <p:nvPr>
            <p:ph type="dt" sz="half" idx="10"/>
          </p:nvPr>
        </p:nvSpPr>
        <p:spPr/>
        <p:txBody>
          <a:bodyPr/>
          <a:lstStyle/>
          <a:p>
            <a:pPr rtl="0"/>
            <a:fld id="{6AF379E8-AC6C-43B9-9222-BDF0AF9336F0}" type="datetime1">
              <a:rPr lang="en-US" smtClean="0"/>
              <a:t>9/11/2023</a:t>
            </a:fld>
            <a:endParaRPr lang="en-US"/>
          </a:p>
        </p:txBody>
      </p:sp>
      <p:pic>
        <p:nvPicPr>
          <p:cNvPr id="6" name="Online Media 5" title="What is Sustainable Development and Why is it Important? | Waterpedia #SDGsSaturday">
            <a:hlinkClick r:id="" action="ppaction://media"/>
            <a:extLst>
              <a:ext uri="{FF2B5EF4-FFF2-40B4-BE49-F238E27FC236}">
                <a16:creationId xmlns:a16="http://schemas.microsoft.com/office/drawing/2014/main" id="{4787132C-507B-6830-8FD2-44545EFC103D}"/>
              </a:ext>
            </a:extLst>
          </p:cNvPr>
          <p:cNvPicPr>
            <a:picLocks noRot="1" noChangeAspect="1"/>
          </p:cNvPicPr>
          <p:nvPr>
            <a:videoFile r:link="rId2"/>
          </p:nvPr>
        </p:nvPicPr>
        <p:blipFill>
          <a:blip r:embed="rId5"/>
          <a:stretch>
            <a:fillRect/>
          </a:stretch>
        </p:blipFill>
        <p:spPr>
          <a:xfrm>
            <a:off x="6096000" y="2851150"/>
            <a:ext cx="4799027" cy="2711450"/>
          </a:xfrm>
          <a:prstGeom prst="rect">
            <a:avLst/>
          </a:prstGeom>
        </p:spPr>
      </p:pic>
    </p:spTree>
    <p:extLst>
      <p:ext uri="{BB962C8B-B14F-4D97-AF65-F5344CB8AC3E}">
        <p14:creationId xmlns:p14="http://schemas.microsoft.com/office/powerpoint/2010/main" val="4053161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video>
              <p:cMediaNode vol="80000">
                <p:cTn id="17" fill="hold" display="0">
                  <p:stCondLst>
                    <p:cond delay="indefinite"/>
                  </p:stCondLst>
                </p:cTn>
                <p:tgtEl>
                  <p:spTgt spid="6"/>
                </p:tgtEl>
              </p:cMediaNode>
            </p:video>
            <p:seq concurrent="1" nextAc="seek">
              <p:cTn id="18" restart="whenNotActive" fill="hold" evtFilter="cancelBubble" nodeType="interactiveSeq">
                <p:stCondLst>
                  <p:cond evt="onClick" delay="0">
                    <p:tgtEl>
                      <p:spTgt spid="6"/>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2176EE-6EBB-D9D0-391C-E15EC5124541}"/>
              </a:ext>
            </a:extLst>
          </p:cNvPr>
          <p:cNvSpPr>
            <a:spLocks noGrp="1"/>
          </p:cNvSpPr>
          <p:nvPr>
            <p:ph idx="1"/>
          </p:nvPr>
        </p:nvSpPr>
        <p:spPr>
          <a:xfrm>
            <a:off x="1066800" y="972820"/>
            <a:ext cx="10058400" cy="3849624"/>
          </a:xfrm>
        </p:spPr>
        <p:txBody>
          <a:bodyPr>
            <a:normAutofit/>
          </a:bodyPr>
          <a:lstStyle/>
          <a:p>
            <a:pPr marL="0" indent="0" algn="ctr">
              <a:buNone/>
            </a:pPr>
            <a:r>
              <a:rPr lang="en-GB" sz="4400" dirty="0"/>
              <a:t>What examples of sustainable development have you witnessed or experienced and what impact has this had upon your health and wellbeing? </a:t>
            </a:r>
          </a:p>
        </p:txBody>
      </p:sp>
      <p:sp>
        <p:nvSpPr>
          <p:cNvPr id="4" name="Date Placeholder 3">
            <a:extLst>
              <a:ext uri="{FF2B5EF4-FFF2-40B4-BE49-F238E27FC236}">
                <a16:creationId xmlns:a16="http://schemas.microsoft.com/office/drawing/2014/main" id="{502E276D-7569-55A9-470B-91CA196F6B67}"/>
              </a:ext>
            </a:extLst>
          </p:cNvPr>
          <p:cNvSpPr>
            <a:spLocks noGrp="1"/>
          </p:cNvSpPr>
          <p:nvPr>
            <p:ph type="dt" sz="half" idx="10"/>
          </p:nvPr>
        </p:nvSpPr>
        <p:spPr/>
        <p:txBody>
          <a:bodyPr/>
          <a:lstStyle/>
          <a:p>
            <a:pPr rtl="0"/>
            <a:fld id="{6AF379E8-AC6C-43B9-9222-BDF0AF9336F0}" type="datetime1">
              <a:rPr lang="en-US" smtClean="0"/>
              <a:t>9/11/2023</a:t>
            </a:fld>
            <a:endParaRPr lang="en-US"/>
          </a:p>
        </p:txBody>
      </p:sp>
    </p:spTree>
    <p:extLst>
      <p:ext uri="{BB962C8B-B14F-4D97-AF65-F5344CB8AC3E}">
        <p14:creationId xmlns:p14="http://schemas.microsoft.com/office/powerpoint/2010/main" val="11836029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86E35-AD2E-A9DF-5DD2-1262F6CDE130}"/>
              </a:ext>
            </a:extLst>
          </p:cNvPr>
          <p:cNvSpPr>
            <a:spLocks noGrp="1"/>
          </p:cNvSpPr>
          <p:nvPr>
            <p:ph type="title"/>
          </p:nvPr>
        </p:nvSpPr>
        <p:spPr/>
        <p:txBody>
          <a:bodyPr/>
          <a:lstStyle/>
          <a:p>
            <a:pPr algn="ctr"/>
            <a:r>
              <a:rPr lang="en-GB" dirty="0"/>
              <a:t>Activity</a:t>
            </a:r>
          </a:p>
        </p:txBody>
      </p:sp>
      <p:sp>
        <p:nvSpPr>
          <p:cNvPr id="3" name="Content Placeholder 2">
            <a:extLst>
              <a:ext uri="{FF2B5EF4-FFF2-40B4-BE49-F238E27FC236}">
                <a16:creationId xmlns:a16="http://schemas.microsoft.com/office/drawing/2014/main" id="{8AF4EFD3-5852-7276-0CDE-76463632CA90}"/>
              </a:ext>
            </a:extLst>
          </p:cNvPr>
          <p:cNvSpPr>
            <a:spLocks noGrp="1"/>
          </p:cNvSpPr>
          <p:nvPr>
            <p:ph idx="1"/>
          </p:nvPr>
        </p:nvSpPr>
        <p:spPr/>
        <p:txBody>
          <a:bodyPr/>
          <a:lstStyle/>
          <a:p>
            <a:pPr>
              <a:lnSpc>
                <a:spcPct val="200000"/>
              </a:lnSpc>
            </a:pPr>
            <a:r>
              <a:rPr lang="en-GB" dirty="0"/>
              <a:t>In groups, explore the connections between the concepts. Students may concentrate on using content related to each concept as reference and use the following questions:</a:t>
            </a:r>
          </a:p>
          <a:p>
            <a:pPr>
              <a:lnSpc>
                <a:spcPct val="200000"/>
              </a:lnSpc>
            </a:pPr>
            <a:r>
              <a:rPr lang="en-GB" dirty="0"/>
              <a:t>How do health, well-being, and sustainable development influence each other?</a:t>
            </a:r>
          </a:p>
          <a:p>
            <a:pPr>
              <a:lnSpc>
                <a:spcPct val="200000"/>
              </a:lnSpc>
            </a:pPr>
            <a:r>
              <a:rPr lang="en-GB" dirty="0"/>
              <a:t>Can you identify examples of sustainable practices that contribute to health and well-being?</a:t>
            </a:r>
          </a:p>
          <a:p>
            <a:pPr>
              <a:lnSpc>
                <a:spcPct val="200000"/>
              </a:lnSpc>
            </a:pPr>
            <a:r>
              <a:rPr lang="en-GB" dirty="0"/>
              <a:t>How do societal factors impact the health and well-being of individuals and communities?</a:t>
            </a:r>
          </a:p>
        </p:txBody>
      </p:sp>
      <p:sp>
        <p:nvSpPr>
          <p:cNvPr id="4" name="Date Placeholder 3">
            <a:extLst>
              <a:ext uri="{FF2B5EF4-FFF2-40B4-BE49-F238E27FC236}">
                <a16:creationId xmlns:a16="http://schemas.microsoft.com/office/drawing/2014/main" id="{03C84C11-E738-5648-05FB-E3F02BAC69F4}"/>
              </a:ext>
            </a:extLst>
          </p:cNvPr>
          <p:cNvSpPr>
            <a:spLocks noGrp="1"/>
          </p:cNvSpPr>
          <p:nvPr>
            <p:ph type="dt" sz="half" idx="10"/>
          </p:nvPr>
        </p:nvSpPr>
        <p:spPr/>
        <p:txBody>
          <a:bodyPr/>
          <a:lstStyle/>
          <a:p>
            <a:pPr rtl="0"/>
            <a:fld id="{6AF379E8-AC6C-43B9-9222-BDF0AF9336F0}" type="datetime1">
              <a:rPr lang="en-US" smtClean="0"/>
              <a:t>9/11/2023</a:t>
            </a:fld>
            <a:endParaRPr lang="en-US"/>
          </a:p>
        </p:txBody>
      </p:sp>
    </p:spTree>
    <p:extLst>
      <p:ext uri="{BB962C8B-B14F-4D97-AF65-F5344CB8AC3E}">
        <p14:creationId xmlns:p14="http://schemas.microsoft.com/office/powerpoint/2010/main" val="7871832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98661-1153-0BD7-0E16-62F4B7FDECF6}"/>
              </a:ext>
            </a:extLst>
          </p:cNvPr>
          <p:cNvSpPr>
            <a:spLocks noGrp="1"/>
          </p:cNvSpPr>
          <p:nvPr>
            <p:ph type="title"/>
          </p:nvPr>
        </p:nvSpPr>
        <p:spPr>
          <a:xfrm>
            <a:off x="520700" y="165100"/>
            <a:ext cx="10515600" cy="522288"/>
          </a:xfrm>
        </p:spPr>
        <p:txBody>
          <a:bodyPr>
            <a:normAutofit fontScale="90000"/>
          </a:bodyPr>
          <a:lstStyle/>
          <a:p>
            <a:pPr algn="ctr"/>
            <a:r>
              <a:rPr lang="en-GB" dirty="0"/>
              <a:t>Reference List</a:t>
            </a:r>
          </a:p>
        </p:txBody>
      </p:sp>
      <p:sp>
        <p:nvSpPr>
          <p:cNvPr id="3" name="Content Placeholder 2">
            <a:extLst>
              <a:ext uri="{FF2B5EF4-FFF2-40B4-BE49-F238E27FC236}">
                <a16:creationId xmlns:a16="http://schemas.microsoft.com/office/drawing/2014/main" id="{D0B51082-B109-5A49-55DF-CA8D5D496D1B}"/>
              </a:ext>
            </a:extLst>
          </p:cNvPr>
          <p:cNvSpPr>
            <a:spLocks noGrp="1"/>
          </p:cNvSpPr>
          <p:nvPr>
            <p:ph idx="1"/>
          </p:nvPr>
        </p:nvSpPr>
        <p:spPr>
          <a:xfrm>
            <a:off x="145143" y="990600"/>
            <a:ext cx="11208657" cy="5867399"/>
          </a:xfrm>
        </p:spPr>
        <p:txBody>
          <a:bodyPr>
            <a:normAutofit/>
          </a:bodyPr>
          <a:lstStyle/>
          <a:p>
            <a:pPr marL="0" indent="0">
              <a:buNone/>
            </a:pPr>
            <a:r>
              <a:rPr lang="en-GB" sz="1600" dirty="0"/>
              <a:t>Davis, L.J. (2013) The disability studies reader. 4th ed. New York, NY: Routledge.</a:t>
            </a:r>
          </a:p>
          <a:p>
            <a:pPr marL="0" indent="0">
              <a:buNone/>
            </a:pPr>
            <a:r>
              <a:rPr lang="en-GB" sz="1600" dirty="0"/>
              <a:t>Department of Health (2023) Wellbeing and Health. [Online] Available at: https://assets.publishing.service.gov.uk/government/uploads/system/uploads/attachment_data/file/225525/DH_wellbeing_health.PDF. Accessed at: 11th September 2023. </a:t>
            </a:r>
          </a:p>
          <a:p>
            <a:pPr marL="0" indent="0">
              <a:buNone/>
            </a:pPr>
            <a:r>
              <a:rPr lang="en-GB" sz="1600" dirty="0"/>
              <a:t>Dyar, O. J., Haglund, B. J. A.,  Melder, C., </a:t>
            </a:r>
            <a:r>
              <a:rPr lang="en-GB" sz="1600" dirty="0" err="1"/>
              <a:t>Skillington</a:t>
            </a:r>
            <a:r>
              <a:rPr lang="en-GB" sz="1600" dirty="0"/>
              <a:t>, T., </a:t>
            </a:r>
            <a:r>
              <a:rPr lang="en-GB" sz="1600" dirty="0" err="1"/>
              <a:t>Kristenson</a:t>
            </a:r>
            <a:r>
              <a:rPr lang="en-GB" sz="1600" dirty="0"/>
              <a:t>. and </a:t>
            </a:r>
            <a:r>
              <a:rPr lang="en-GB" sz="1600" dirty="0" err="1"/>
              <a:t>Sarkadi</a:t>
            </a:r>
            <a:r>
              <a:rPr lang="en-GB" sz="1600" dirty="0"/>
              <a:t>, A. (2022) Rainbows over the world’s public health: determinants of health models in the past, present, and future. Scandinavian Journal of Public Health.50(7):1047-1058. doi:10.1177/14034948221113147</a:t>
            </a:r>
          </a:p>
          <a:p>
            <a:pPr marL="0" indent="0">
              <a:buNone/>
            </a:pPr>
            <a:r>
              <a:rPr lang="en-GB" sz="1600" dirty="0"/>
              <a:t>Maclean, S. (2015) Social Work Theory Cards. </a:t>
            </a:r>
            <a:r>
              <a:rPr lang="en-GB" sz="1600" dirty="0" err="1"/>
              <a:t>Kirwin</a:t>
            </a:r>
            <a:r>
              <a:rPr lang="en-GB" sz="1600" dirty="0"/>
              <a:t> Maclean Associates LTD: Lichfield.</a:t>
            </a:r>
          </a:p>
          <a:p>
            <a:pPr marL="0" indent="0">
              <a:buNone/>
            </a:pPr>
            <a:r>
              <a:rPr lang="en-GB" sz="1600" dirty="0"/>
              <a:t>Ruggeri, K., Garcia-Garzon, E., Maguire, Á. et al. (2020) Well-being is more than happiness and life satisfaction: a multidimensional analysis of 21 countries. Health Qual Life Outcomes (18)  192. https://doi.org/10.1186/s12955-020-01423-y.</a:t>
            </a:r>
          </a:p>
          <a:p>
            <a:pPr marL="0" indent="0">
              <a:buNone/>
            </a:pPr>
            <a:r>
              <a:rPr lang="en-GB" sz="1600" dirty="0" err="1"/>
              <a:t>Stoewen</a:t>
            </a:r>
            <a:r>
              <a:rPr lang="en-GB" sz="1600" dirty="0"/>
              <a:t>, D. L (2017) . Dimensions of wellness: Change your habits, change your life. Can Vet J. ;58(8): pp.861-862. </a:t>
            </a:r>
          </a:p>
          <a:p>
            <a:pPr marL="0" indent="0">
              <a:buNone/>
            </a:pPr>
            <a:r>
              <a:rPr lang="es-ES" sz="1200" dirty="0"/>
              <a:t>Su, </a:t>
            </a:r>
            <a:r>
              <a:rPr lang="es-ES" sz="1200" dirty="0" err="1"/>
              <a:t>L.,Tang</a:t>
            </a:r>
            <a:r>
              <a:rPr lang="es-ES" sz="1200" dirty="0"/>
              <a:t>, B. and </a:t>
            </a:r>
            <a:r>
              <a:rPr lang="es-ES" sz="1200" dirty="0" err="1"/>
              <a:t>Nawijn</a:t>
            </a:r>
            <a:r>
              <a:rPr lang="es-ES" sz="1200" dirty="0"/>
              <a:t>, J. (2020) </a:t>
            </a:r>
            <a:r>
              <a:rPr lang="en-GB" sz="1200" dirty="0"/>
              <a:t>Eudaimonic and hedonic well-being pattern changes: Intensity and activity. Annals of Tourism Research 84: pp.1-14. </a:t>
            </a:r>
          </a:p>
          <a:p>
            <a:pPr marL="0" indent="0">
              <a:buNone/>
            </a:pPr>
            <a:r>
              <a:rPr lang="en-GB" sz="1600" dirty="0"/>
              <a:t>UNICEF (2023) THE SOCIAL ECOLOGICAL MODEL. [Online] Available at: https://www.unicef.org/media/135011/file/Global%20multisectoral%20operational%20framework.pdf. Accessed 8th September 2023</a:t>
            </a:r>
          </a:p>
          <a:p>
            <a:pPr marL="0" indent="0">
              <a:buNone/>
            </a:pPr>
            <a:r>
              <a:rPr lang="en-GB" sz="1600" dirty="0"/>
              <a:t>United Nations General Assembly. (1987). Report of the world commission on environment and development: Our common future. Oslo, Norway: United Nations General Assembly, Development and International Co-operation: Environment.</a:t>
            </a:r>
          </a:p>
          <a:p>
            <a:pPr marL="0" indent="0">
              <a:buNone/>
            </a:pPr>
            <a:r>
              <a:rPr lang="en-GB" sz="1600" dirty="0"/>
              <a:t>WHO (2021) Health Promotion Glossary 2021. Geneva: Word Health Organization</a:t>
            </a:r>
          </a:p>
          <a:p>
            <a:pPr marL="0" indent="0">
              <a:buNone/>
            </a:pPr>
            <a:endParaRPr lang="en-GB" sz="1600" dirty="0"/>
          </a:p>
          <a:p>
            <a:pPr marL="0" indent="0">
              <a:buNone/>
            </a:pPr>
            <a:endParaRPr lang="en-GB" sz="1600"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4510592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ffice_41799139_TF78438558" id="{0BED6512-3D0D-4F75-AB59-5444160ED234}" vid="{29214CBE-E8BC-4FF0-A7D0-03F1D555779A}"/>
    </a:ext>
  </a:ext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3888</Words>
  <Application>Microsoft Office PowerPoint</Application>
  <PresentationFormat>Widescreen</PresentationFormat>
  <Paragraphs>405</Paragraphs>
  <Slides>47</Slides>
  <Notes>30</Notes>
  <HiddenSlides>0</HiddenSlides>
  <MMClips>7</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47</vt:i4>
      </vt:variant>
    </vt:vector>
  </HeadingPairs>
  <TitlesOfParts>
    <vt:vector size="56" baseType="lpstr">
      <vt:lpstr>Myriad Pro</vt:lpstr>
      <vt:lpstr>Arial</vt:lpstr>
      <vt:lpstr>Calibri</vt:lpstr>
      <vt:lpstr>Calibri Light</vt:lpstr>
      <vt:lpstr>Century Gothic</vt:lpstr>
      <vt:lpstr>Garamond</vt:lpstr>
      <vt:lpstr>Office Theme</vt:lpstr>
      <vt:lpstr>SavonVTI</vt:lpstr>
      <vt:lpstr>20140311PresentationUWTSDTemplate</vt:lpstr>
      <vt:lpstr>Health, Wellbeing and Sustainable Development </vt:lpstr>
      <vt:lpstr>Contents Page </vt:lpstr>
      <vt:lpstr>Lecture aim and objectives </vt:lpstr>
      <vt:lpstr>Health </vt:lpstr>
      <vt:lpstr>Models of Health </vt:lpstr>
      <vt:lpstr>Biomedical Model of Health </vt:lpstr>
      <vt:lpstr>Social Model of Health </vt:lpstr>
      <vt:lpstr>Social Model of Health </vt:lpstr>
      <vt:lpstr>Biomedical model vs social model of health </vt:lpstr>
      <vt:lpstr>Determinants of Health </vt:lpstr>
      <vt:lpstr>Ecological model of health </vt:lpstr>
      <vt:lpstr>Ecological model of health </vt:lpstr>
      <vt:lpstr>Examples </vt:lpstr>
      <vt:lpstr>Examples</vt:lpstr>
      <vt:lpstr>Wellness Model</vt:lpstr>
      <vt:lpstr>Wellness Model</vt:lpstr>
      <vt:lpstr>Wellness Model</vt:lpstr>
      <vt:lpstr>The dimensions of wellness </vt:lpstr>
      <vt:lpstr>Beveridge Report </vt:lpstr>
      <vt:lpstr>Strengths and Criticisms of Health Models</vt:lpstr>
      <vt:lpstr>Strengths and criticisms of the models </vt:lpstr>
      <vt:lpstr>Strengths and criticisms of the models </vt:lpstr>
      <vt:lpstr>Strengths and Criticism of the Models</vt:lpstr>
      <vt:lpstr>What is Wellbeing? </vt:lpstr>
      <vt:lpstr>What is Wellbeing? </vt:lpstr>
      <vt:lpstr>PowerPoint Presentation</vt:lpstr>
      <vt:lpstr>Dimensions of wellbeing</vt:lpstr>
      <vt:lpstr>Factors affecting wellbeing </vt:lpstr>
      <vt:lpstr>PowerPoint Presentation</vt:lpstr>
      <vt:lpstr>PowerPoint Presentation</vt:lpstr>
      <vt:lpstr>Learner wellbeing</vt:lpstr>
      <vt:lpstr>PowerPoint Presentation</vt:lpstr>
      <vt:lpstr>PowerPoint Presentation</vt:lpstr>
      <vt:lpstr>The Short Warwick-Edinburgh Mental Wellbeing Scale </vt:lpstr>
      <vt:lpstr>Measurement of Wellbeing </vt:lpstr>
      <vt:lpstr>ONS Wellbeing Survey </vt:lpstr>
      <vt:lpstr>Gross Domestic Products (GDP)</vt:lpstr>
      <vt:lpstr>PowerPoint Presentation</vt:lpstr>
      <vt:lpstr>Why Wellbeing for the individual and our nation matters?</vt:lpstr>
      <vt:lpstr>PowerPoint Presentation</vt:lpstr>
      <vt:lpstr>What is Sustainable Development </vt:lpstr>
      <vt:lpstr>Strengths of Sustainable Development</vt:lpstr>
      <vt:lpstr>Sustainable Development Weaknesses </vt:lpstr>
      <vt:lpstr>Why is sustainable development important? </vt:lpstr>
      <vt:lpstr>PowerPoint Presentation</vt:lpstr>
      <vt:lpstr>Activity</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 </dc:title>
  <dc:creator>Jonathan Wyatt</dc:creator>
  <cp:lastModifiedBy>Jonathan Wyatt</cp:lastModifiedBy>
  <cp:revision>18</cp:revision>
  <dcterms:created xsi:type="dcterms:W3CDTF">2023-09-08T08:39:01Z</dcterms:created>
  <dcterms:modified xsi:type="dcterms:W3CDTF">2023-09-11T11:07:07Z</dcterms:modified>
</cp:coreProperties>
</file>