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0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36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88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71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97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72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933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64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68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4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DD50FD-357F-4948-9E85-C03EC9DA833F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BF35E8-E04B-41BD-AC30-9177646AF9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42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gov.co.uk/politics/articles/51484-how-do-britons-feel-about-brexit-five-years-on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D22327-2ACC-9EC8-AB9E-9A0076C68352}"/>
              </a:ext>
            </a:extLst>
          </p:cNvPr>
          <p:cNvSpPr txBox="1"/>
          <p:nvPr/>
        </p:nvSpPr>
        <p:spPr>
          <a:xfrm>
            <a:off x="435429" y="-6972903"/>
            <a:ext cx="11292114" cy="639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56" b="1" dirty="0"/>
              <a:t>The Overton Window in Context: Attitudes to Europe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AC0A3A-A636-D87C-4EBC-B94E3E87754F}"/>
              </a:ext>
            </a:extLst>
          </p:cNvPr>
          <p:cNvSpPr txBox="1"/>
          <p:nvPr/>
        </p:nvSpPr>
        <p:spPr>
          <a:xfrm>
            <a:off x="1997190" y="810749"/>
            <a:ext cx="1886552" cy="5549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dirty="0"/>
              <a:t>Unthinkable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Radical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Acceptable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Sensible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Popular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Sensible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Acceptable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Radical</a:t>
            </a:r>
          </a:p>
          <a:p>
            <a:pPr algn="ctr">
              <a:lnSpc>
                <a:spcPct val="200000"/>
              </a:lnSpc>
            </a:pPr>
            <a:r>
              <a:rPr lang="en-GB" sz="2000" dirty="0"/>
              <a:t>Unthinkable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5E0218-5315-A45C-E5FE-8660CC7F3EA3}"/>
              </a:ext>
            </a:extLst>
          </p:cNvPr>
          <p:cNvSpPr txBox="1"/>
          <p:nvPr/>
        </p:nvSpPr>
        <p:spPr>
          <a:xfrm>
            <a:off x="3883742" y="195196"/>
            <a:ext cx="8217384" cy="6165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b="1" dirty="0"/>
              <a:t>Examples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Banning trade, travel or communication with EU countries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Complete regulatory divergence from Europe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Rejecting new agreements with the EU other than for security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Preserving maximum divergence unless economically costly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Maintaining a stable UK-EU trade framework + cooperation on security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Rejoining programmes like Erasmus and Youth Mobility arrangements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Deepening integration in selected economic areas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Committing to long-term plan for reintegration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Immediate EU re-entry without a referendum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1B55FA-0412-A73F-5CCC-C9057C1C4FC9}"/>
              </a:ext>
            </a:extLst>
          </p:cNvPr>
          <p:cNvSpPr txBox="1"/>
          <p:nvPr/>
        </p:nvSpPr>
        <p:spPr>
          <a:xfrm>
            <a:off x="1997190" y="457200"/>
            <a:ext cx="1886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Anti-European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1EE506-EEE6-3D0C-A601-6FFEF090E747}"/>
              </a:ext>
            </a:extLst>
          </p:cNvPr>
          <p:cNvSpPr txBox="1"/>
          <p:nvPr/>
        </p:nvSpPr>
        <p:spPr>
          <a:xfrm>
            <a:off x="1997190" y="6423161"/>
            <a:ext cx="1886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Pro-European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D10ECD9-CEA4-430D-A977-EDBEB7C894A3}"/>
              </a:ext>
            </a:extLst>
          </p:cNvPr>
          <p:cNvCxnSpPr/>
          <p:nvPr/>
        </p:nvCxnSpPr>
        <p:spPr>
          <a:xfrm>
            <a:off x="941832" y="1133856"/>
            <a:ext cx="0" cy="498348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8E77AE1-1BE1-801D-D4EA-7437EFD3494C}"/>
              </a:ext>
            </a:extLst>
          </p:cNvPr>
          <p:cNvSpPr txBox="1"/>
          <p:nvPr/>
        </p:nvSpPr>
        <p:spPr>
          <a:xfrm>
            <a:off x="292610" y="2281443"/>
            <a:ext cx="1298443" cy="18774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000" b="1" dirty="0">
                <a:hlinkClick r:id="rId2"/>
              </a:rPr>
              <a:t>Public Opinion</a:t>
            </a:r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5799E5-AF5D-189D-C765-CE4E6F7DBE49}"/>
              </a:ext>
            </a:extLst>
          </p:cNvPr>
          <p:cNvSpPr txBox="1"/>
          <p:nvPr/>
        </p:nvSpPr>
        <p:spPr>
          <a:xfrm>
            <a:off x="2835980" y="25618"/>
            <a:ext cx="6719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 Overton Window, an example: Attitudes to Europe</a:t>
            </a:r>
          </a:p>
        </p:txBody>
      </p:sp>
    </p:spTree>
    <p:extLst>
      <p:ext uri="{BB962C8B-B14F-4D97-AF65-F5344CB8AC3E}">
        <p14:creationId xmlns:p14="http://schemas.microsoft.com/office/powerpoint/2010/main" val="410130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44444E-6 L -3.54167E-6 0.1185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  <p:bldP spid="8" grpId="0"/>
      <p:bldP spid="11" grpId="0" animBg="1"/>
      <p:bldP spid="11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 Dicks</dc:creator>
  <cp:lastModifiedBy>Ken Dicks</cp:lastModifiedBy>
  <cp:revision>6</cp:revision>
  <dcterms:created xsi:type="dcterms:W3CDTF">2026-02-03T13:36:28Z</dcterms:created>
  <dcterms:modified xsi:type="dcterms:W3CDTF">2026-02-04T08:58:12Z</dcterms:modified>
</cp:coreProperties>
</file>