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theme/theme5.xml" ContentType="application/vnd.openxmlformats-officedocument.theme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theme/theme8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firstSlideNum="0" showSpecialPlsOnTitleSld="0" saveSubsetFonts="1">
  <p:sldMasterIdLst>
    <p:sldMasterId id="2147483725" r:id="rId1"/>
    <p:sldMasterId id="2147483841" r:id="rId2"/>
    <p:sldMasterId id="2147483853" r:id="rId3"/>
    <p:sldMasterId id="2147483865" r:id="rId4"/>
    <p:sldMasterId id="2147483878" r:id="rId5"/>
    <p:sldMasterId id="2147483880" r:id="rId6"/>
  </p:sldMasterIdLst>
  <p:notesMasterIdLst>
    <p:notesMasterId r:id="rId39"/>
  </p:notesMasterIdLst>
  <p:handoutMasterIdLst>
    <p:handoutMasterId r:id="rId40"/>
  </p:handoutMasterIdLst>
  <p:sldIdLst>
    <p:sldId id="792" r:id="rId7"/>
    <p:sldId id="793" r:id="rId8"/>
    <p:sldId id="794" r:id="rId9"/>
    <p:sldId id="715" r:id="rId10"/>
    <p:sldId id="450" r:id="rId11"/>
    <p:sldId id="795" r:id="rId12"/>
    <p:sldId id="796" r:id="rId13"/>
    <p:sldId id="260" r:id="rId14"/>
    <p:sldId id="328" r:id="rId15"/>
    <p:sldId id="712" r:id="rId16"/>
    <p:sldId id="293" r:id="rId17"/>
    <p:sldId id="798" r:id="rId18"/>
    <p:sldId id="803" r:id="rId19"/>
    <p:sldId id="297" r:id="rId20"/>
    <p:sldId id="805" r:id="rId21"/>
    <p:sldId id="711" r:id="rId22"/>
    <p:sldId id="324" r:id="rId23"/>
    <p:sldId id="325" r:id="rId24"/>
    <p:sldId id="326" r:id="rId25"/>
    <p:sldId id="788" r:id="rId26"/>
    <p:sldId id="710" r:id="rId27"/>
    <p:sldId id="688" r:id="rId28"/>
    <p:sldId id="689" r:id="rId29"/>
    <p:sldId id="423" r:id="rId30"/>
    <p:sldId id="589" r:id="rId31"/>
    <p:sldId id="692" r:id="rId32"/>
    <p:sldId id="585" r:id="rId33"/>
    <p:sldId id="608" r:id="rId34"/>
    <p:sldId id="609" r:id="rId35"/>
    <p:sldId id="691" r:id="rId36"/>
    <p:sldId id="690" r:id="rId37"/>
    <p:sldId id="789" r:id="rId38"/>
  </p:sldIdLst>
  <p:sldSz cx="9144000" cy="6858000" type="screen4x3"/>
  <p:notesSz cx="6854825" cy="9083675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10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10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10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10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10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0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sz="10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sz="10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sz="10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showAnimation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21B9EF"/>
    <a:srgbClr val="FFCC66"/>
    <a:srgbClr val="CC6600"/>
    <a:srgbClr val="255997"/>
    <a:srgbClr val="808000"/>
    <a:srgbClr val="008000"/>
    <a:srgbClr val="336600"/>
    <a:srgbClr val="006600"/>
    <a:srgbClr val="C0C0C0"/>
    <a:srgbClr val="3366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7F4EFDC-9676-4C99-888B-4D0C5900107D}" v="1" dt="2023-02-23T08:04:47.80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623" autoAdjust="0"/>
    <p:restoredTop sz="92148" autoAdjust="0"/>
  </p:normalViewPr>
  <p:slideViewPr>
    <p:cSldViewPr>
      <p:cViewPr varScale="1">
        <p:scale>
          <a:sx n="100" d="100"/>
          <a:sy n="100" d="100"/>
        </p:scale>
        <p:origin x="1512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  <p:sldLst>
      <p:sld r:id="rId1" collapse="1"/>
    </p:sldLst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viewProps" Target="viewProps.xml"/><Relationship Id="rId7" Type="http://schemas.openxmlformats.org/officeDocument/2006/relationships/slide" Target="slides/slid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handoutMaster" Target="handoutMasters/handoutMaster1.xml"/><Relationship Id="rId45" Type="http://schemas.microsoft.com/office/2016/11/relationships/changesInfo" Target="changesInfos/changesInfo1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4" Type="http://schemas.openxmlformats.org/officeDocument/2006/relationships/tableStyles" Target="tableStyle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theme" Target="theme/theme1.xml"/><Relationship Id="rId8" Type="http://schemas.openxmlformats.org/officeDocument/2006/relationships/slide" Target="slides/slide2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microsoft.com/office/2015/10/relationships/revisionInfo" Target="revisionInfo.xml"/><Relationship Id="rId20" Type="http://schemas.openxmlformats.org/officeDocument/2006/relationships/slide" Target="slides/slide14.xml"/><Relationship Id="rId41" Type="http://schemas.openxmlformats.org/officeDocument/2006/relationships/presProps" Target="presProps.xml"/></Relationships>
</file>

<file path=ppt/_rels/viewProps.xml.rels><?xml version="1.0" encoding="UTF-8" standalone="yes"?>
<Relationships xmlns="http://schemas.openxmlformats.org/package/2006/relationships"><Relationship Id="rId1" Type="http://schemas.openxmlformats.org/officeDocument/2006/relationships/slide" Target="slides/slide2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e Crossman" userId="d902ac89-ff56-4e5d-982f-3384b0284abe" providerId="ADAL" clId="{3D284752-D1C6-487F-A750-7257261E5ADA}"/>
    <pc:docChg chg="addSld delSld modSld sldOrd">
      <pc:chgData name="Julie Crossman" userId="d902ac89-ff56-4e5d-982f-3384b0284abe" providerId="ADAL" clId="{3D284752-D1C6-487F-A750-7257261E5ADA}" dt="2022-03-01T12:20:03.347" v="14"/>
      <pc:docMkLst>
        <pc:docMk/>
      </pc:docMkLst>
      <pc:sldChg chg="del">
        <pc:chgData name="Julie Crossman" userId="d902ac89-ff56-4e5d-982f-3384b0284abe" providerId="ADAL" clId="{3D284752-D1C6-487F-A750-7257261E5ADA}" dt="2021-11-11T14:33:21.873" v="0" actId="47"/>
        <pc:sldMkLst>
          <pc:docMk/>
          <pc:sldMk cId="278153233" sldId="791"/>
        </pc:sldMkLst>
      </pc:sldChg>
      <pc:sldChg chg="ord">
        <pc:chgData name="Julie Crossman" userId="d902ac89-ff56-4e5d-982f-3384b0284abe" providerId="ADAL" clId="{3D284752-D1C6-487F-A750-7257261E5ADA}" dt="2022-03-01T12:20:03.347" v="14"/>
        <pc:sldMkLst>
          <pc:docMk/>
          <pc:sldMk cId="2426160774" sldId="792"/>
        </pc:sldMkLst>
      </pc:sldChg>
      <pc:sldChg chg="addSp delSp modSp new del mod modAnim">
        <pc:chgData name="Julie Crossman" userId="d902ac89-ff56-4e5d-982f-3384b0284abe" providerId="ADAL" clId="{3D284752-D1C6-487F-A750-7257261E5ADA}" dt="2021-11-24T15:48:04.935" v="10" actId="47"/>
        <pc:sldMkLst>
          <pc:docMk/>
          <pc:sldMk cId="217483900" sldId="806"/>
        </pc:sldMkLst>
        <pc:spChg chg="del">
          <ac:chgData name="Julie Crossman" userId="d902ac89-ff56-4e5d-982f-3384b0284abe" providerId="ADAL" clId="{3D284752-D1C6-487F-A750-7257261E5ADA}" dt="2021-11-24T15:46:18.188" v="4" actId="478"/>
          <ac:spMkLst>
            <pc:docMk/>
            <pc:sldMk cId="217483900" sldId="806"/>
            <ac:spMk id="2" creationId="{3C4CEFBD-29E2-4024-80AB-198D7CE4E176}"/>
          </ac:spMkLst>
        </pc:spChg>
        <pc:picChg chg="add mod">
          <ac:chgData name="Julie Crossman" userId="d902ac89-ff56-4e5d-982f-3384b0284abe" providerId="ADAL" clId="{3D284752-D1C6-487F-A750-7257261E5ADA}" dt="2021-11-24T15:46:30.552" v="9" actId="14100"/>
          <ac:picMkLst>
            <pc:docMk/>
            <pc:sldMk cId="217483900" sldId="806"/>
            <ac:picMk id="3" creationId="{C6898DBC-499F-48BF-99C9-7ABE4233679C}"/>
          </ac:picMkLst>
        </pc:picChg>
      </pc:sldChg>
      <pc:sldChg chg="del">
        <pc:chgData name="Julie Crossman" userId="d902ac89-ff56-4e5d-982f-3384b0284abe" providerId="ADAL" clId="{3D284752-D1C6-487F-A750-7257261E5ADA}" dt="2021-11-11T14:33:23.226" v="1" actId="47"/>
        <pc:sldMkLst>
          <pc:docMk/>
          <pc:sldMk cId="3633405934" sldId="807"/>
        </pc:sldMkLst>
      </pc:sldChg>
    </pc:docChg>
  </pc:docChgLst>
  <pc:docChgLst>
    <pc:chgData name="Julie Crossman" userId="d902ac89-ff56-4e5d-982f-3384b0284abe" providerId="ADAL" clId="{77F4EFDC-9676-4C99-888B-4D0C5900107D}"/>
    <pc:docChg chg="modSld">
      <pc:chgData name="Julie Crossman" userId="d902ac89-ff56-4e5d-982f-3384b0284abe" providerId="ADAL" clId="{77F4EFDC-9676-4C99-888B-4D0C5900107D}" dt="2023-02-23T08:05:43.975" v="24" actId="255"/>
      <pc:docMkLst>
        <pc:docMk/>
      </pc:docMkLst>
      <pc:sldChg chg="addSp modSp mod">
        <pc:chgData name="Julie Crossman" userId="d902ac89-ff56-4e5d-982f-3384b0284abe" providerId="ADAL" clId="{77F4EFDC-9676-4C99-888B-4D0C5900107D}" dt="2023-02-23T08:05:43.975" v="24" actId="255"/>
        <pc:sldMkLst>
          <pc:docMk/>
          <pc:sldMk cId="1008599728" sldId="711"/>
        </pc:sldMkLst>
        <pc:spChg chg="add mod">
          <ac:chgData name="Julie Crossman" userId="d902ac89-ff56-4e5d-982f-3384b0284abe" providerId="ADAL" clId="{77F4EFDC-9676-4C99-888B-4D0C5900107D}" dt="2023-02-23T08:05:43.975" v="24" actId="255"/>
          <ac:spMkLst>
            <pc:docMk/>
            <pc:sldMk cId="1008599728" sldId="711"/>
            <ac:spMk id="3" creationId="{59DF2397-DD1E-A03F-9311-16E12945C049}"/>
          </ac:spMkLst>
        </pc:spChg>
        <pc:picChg chg="mod modCrop">
          <ac:chgData name="Julie Crossman" userId="d902ac89-ff56-4e5d-982f-3384b0284abe" providerId="ADAL" clId="{77F4EFDC-9676-4C99-888B-4D0C5900107D}" dt="2023-02-23T08:05:33.121" v="23" actId="732"/>
          <ac:picMkLst>
            <pc:docMk/>
            <pc:sldMk cId="1008599728" sldId="711"/>
            <ac:picMk id="5" creationId="{559E59B6-9F07-4078-85CF-E51CED6F4DD9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5B5EDEE3-803E-400C-A573-9899854F1072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0213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074" tIns="45537" rIns="91074" bIns="45537" numCol="1" anchor="t" anchorCtr="0" compatLnSpc="1">
            <a:prstTxWarp prst="textNoShape">
              <a:avLst/>
            </a:prstTxWarp>
          </a:bodyPr>
          <a:lstStyle>
            <a:lvl1pPr defTabSz="911225" eaLnBrk="1" hangingPunct="1">
              <a:defRPr sz="1200" b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 dirty="0"/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55B09F7E-61FB-45F3-9F19-356A5288321E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0212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074" tIns="45537" rIns="91074" bIns="45537" numCol="1" anchor="t" anchorCtr="0" compatLnSpc="1">
            <a:prstTxWarp prst="textNoShape">
              <a:avLst/>
            </a:prstTxWarp>
          </a:bodyPr>
          <a:lstStyle>
            <a:lvl1pPr algn="r" defTabSz="911225" eaLnBrk="1" hangingPunct="1">
              <a:defRPr sz="1200" b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 dirty="0"/>
          </a:p>
        </p:txBody>
      </p:sp>
      <p:sp>
        <p:nvSpPr>
          <p:cNvPr id="6148" name="Rectangle 4">
            <a:extLst>
              <a:ext uri="{FF2B5EF4-FFF2-40B4-BE49-F238E27FC236}">
                <a16:creationId xmlns:a16="http://schemas.microsoft.com/office/drawing/2014/main" id="{E943F7C8-BBC5-4F0D-A9A9-7B18BEC5BB2D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29650"/>
            <a:ext cx="2970213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074" tIns="45537" rIns="91074" bIns="45537" numCol="1" anchor="b" anchorCtr="0" compatLnSpc="1">
            <a:prstTxWarp prst="textNoShape">
              <a:avLst/>
            </a:prstTxWarp>
          </a:bodyPr>
          <a:lstStyle>
            <a:lvl1pPr defTabSz="911225" eaLnBrk="1" hangingPunct="1">
              <a:defRPr sz="1200" b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 dirty="0"/>
          </a:p>
        </p:txBody>
      </p:sp>
      <p:sp>
        <p:nvSpPr>
          <p:cNvPr id="6149" name="Rectangle 5">
            <a:extLst>
              <a:ext uri="{FF2B5EF4-FFF2-40B4-BE49-F238E27FC236}">
                <a16:creationId xmlns:a16="http://schemas.microsoft.com/office/drawing/2014/main" id="{B85A36A7-D541-44BF-AF59-E97146D06558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29650"/>
            <a:ext cx="2970212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074" tIns="45537" rIns="91074" bIns="45537" numCol="1" anchor="b" anchorCtr="0" compatLnSpc="1">
            <a:prstTxWarp prst="textNoShape">
              <a:avLst/>
            </a:prstTxWarp>
          </a:bodyPr>
          <a:lstStyle>
            <a:lvl1pPr algn="r" defTabSz="911225" eaLnBrk="1" hangingPunct="1">
              <a:defRPr sz="1200" b="0">
                <a:latin typeface="Times New Roman" panose="02020603050405020304" pitchFamily="18" charset="0"/>
              </a:defRPr>
            </a:lvl1pPr>
          </a:lstStyle>
          <a:p>
            <a:fld id="{41619E4A-6993-4F2F-A044-49CF37C3DEE7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421A7CCA-E97E-434D-9F6E-8EA5CC8F93ED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0213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074" tIns="45537" rIns="91074" bIns="45537" numCol="1" anchor="t" anchorCtr="0" compatLnSpc="1">
            <a:prstTxWarp prst="textNoShape">
              <a:avLst/>
            </a:prstTxWarp>
          </a:bodyPr>
          <a:lstStyle>
            <a:lvl1pPr defTabSz="911225" eaLnBrk="1" hangingPunct="1">
              <a:defRPr sz="1200" b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 dirty="0"/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7B2F2481-3608-401B-9BA4-8C875D6B21D6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0212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074" tIns="45537" rIns="91074" bIns="45537" numCol="1" anchor="t" anchorCtr="0" compatLnSpc="1">
            <a:prstTxWarp prst="textNoShape">
              <a:avLst/>
            </a:prstTxWarp>
          </a:bodyPr>
          <a:lstStyle>
            <a:lvl1pPr algn="r" defTabSz="911225" eaLnBrk="1" hangingPunct="1">
              <a:defRPr sz="1200" b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 dirty="0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3590D4C2-C0E8-497F-A2A2-E9A14001C2D3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57288" y="681038"/>
            <a:ext cx="4541837" cy="34067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5125" name="Rectangle 5">
            <a:extLst>
              <a:ext uri="{FF2B5EF4-FFF2-40B4-BE49-F238E27FC236}">
                <a16:creationId xmlns:a16="http://schemas.microsoft.com/office/drawing/2014/main" id="{36704536-8FF8-4531-B34E-AEC5C19A2D9E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14825"/>
            <a:ext cx="5026025" cy="4087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074" tIns="45537" rIns="91074" bIns="45537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5126" name="Rectangle 6">
            <a:extLst>
              <a:ext uri="{FF2B5EF4-FFF2-40B4-BE49-F238E27FC236}">
                <a16:creationId xmlns:a16="http://schemas.microsoft.com/office/drawing/2014/main" id="{9429FB2A-7FB0-46D4-9991-9B8D8876B609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29650"/>
            <a:ext cx="2970213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074" tIns="45537" rIns="91074" bIns="45537" numCol="1" anchor="b" anchorCtr="0" compatLnSpc="1">
            <a:prstTxWarp prst="textNoShape">
              <a:avLst/>
            </a:prstTxWarp>
          </a:bodyPr>
          <a:lstStyle>
            <a:lvl1pPr defTabSz="911225" eaLnBrk="1" hangingPunct="1">
              <a:defRPr sz="1200" b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 dirty="0"/>
          </a:p>
        </p:txBody>
      </p:sp>
      <p:sp>
        <p:nvSpPr>
          <p:cNvPr id="5127" name="Rectangle 7">
            <a:extLst>
              <a:ext uri="{FF2B5EF4-FFF2-40B4-BE49-F238E27FC236}">
                <a16:creationId xmlns:a16="http://schemas.microsoft.com/office/drawing/2014/main" id="{B566019B-5687-4D60-AF58-9F464093C87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29650"/>
            <a:ext cx="2970212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074" tIns="45537" rIns="91074" bIns="45537" numCol="1" anchor="b" anchorCtr="0" compatLnSpc="1">
            <a:prstTxWarp prst="textNoShape">
              <a:avLst/>
            </a:prstTxWarp>
          </a:bodyPr>
          <a:lstStyle>
            <a:lvl1pPr algn="r" defTabSz="911225" eaLnBrk="1" hangingPunct="1">
              <a:defRPr sz="1200" b="0">
                <a:latin typeface="Times New Roman" panose="02020603050405020304" pitchFamily="18" charset="0"/>
              </a:defRPr>
            </a:lvl1pPr>
          </a:lstStyle>
          <a:p>
            <a:fld id="{34DA9608-549B-4C06-95FD-868A3BC5443A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9C5E4A6-7B1B-B349-9119-F8C4EEFEB5C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130521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C5E4A6-7B1B-B349-9119-F8C4EEFEB5C8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01593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C5E4A6-7B1B-B349-9119-F8C4EEFEB5C8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01593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C5E4A6-7B1B-B349-9119-F8C4EEFEB5C8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240674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>
            <a:lvl1pPr defTabSz="941388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marL="0" marR="0" lvl="0" indent="0" algn="r" defTabSz="94138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5916F08-735D-5447-8576-A86275103935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ＭＳ Ｐゴシック" charset="0"/>
                <a:cs typeface="Arial" charset="0"/>
              </a:rPr>
              <a:pPr marL="0" marR="0" lvl="0" indent="0" algn="r" defTabSz="941388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ＭＳ Ｐゴシック" charset="0"/>
              <a:cs typeface="Arial" charset="0"/>
            </a:endParaRPr>
          </a:p>
        </p:txBody>
      </p:sp>
      <p:sp>
        <p:nvSpPr>
          <p:cNvPr id="28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dirty="0"/>
              <a:t>Steve</a:t>
            </a:r>
          </a:p>
        </p:txBody>
      </p:sp>
    </p:spTree>
    <p:extLst>
      <p:ext uri="{BB962C8B-B14F-4D97-AF65-F5344CB8AC3E}">
        <p14:creationId xmlns:p14="http://schemas.microsoft.com/office/powerpoint/2010/main" val="264960797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Julie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9C5E4A6-7B1B-B349-9119-F8C4EEFEB5C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1835988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Julie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DA9608-549B-4C06-95FD-868A3BC5443A}" type="slidenum">
              <a:rPr lang="en-US" altLang="en-US" smtClean="0"/>
              <a:pPr/>
              <a:t>9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41636998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Julie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F06F844-80B3-428A-B7D7-393895CFAF67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8998551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C5E4A6-7B1B-B349-9119-F8C4EEFEB5C8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635649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122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29C5E4A6-7B1B-B349-9119-F8C4EEFEB5C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122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7274237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Julie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40731C-79FE-42FE-86EC-52188402A4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9314459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122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29C5E4A6-7B1B-B349-9119-F8C4EEFEB5C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122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0720097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Julie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9C5E4A6-7B1B-B349-9119-F8C4EEFEB5C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3831644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Julie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9C5E4A6-7B1B-B349-9119-F8C4EEFEB5C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4662087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Julie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9C5E4A6-7B1B-B349-9119-F8C4EEFEB5C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9739918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/>
              <a:t>File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>
            <a:lvl1pPr defTabSz="941388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marL="0" marR="0" lvl="0" indent="0" algn="r" defTabSz="94138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866FCF5-BAFA-394D-9B7B-1097209F2512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ＭＳ Ｐゴシック" charset="0"/>
                <a:cs typeface="Arial" charset="0"/>
              </a:rPr>
              <a:pPr marL="0" marR="0" lvl="0" indent="0" algn="r" defTabSz="941388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ＭＳ Ｐゴシック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9971340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Steve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122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34DA9608-549B-4C06-95FD-868A3BC5443A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122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US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7592569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Steve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122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34DA9608-549B-4C06-95FD-868A3BC5443A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122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US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6516004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id="{A85CD8AB-52B4-457D-B79B-2AC2CABBDBA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911225">
              <a:defRPr sz="1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11225">
              <a:defRPr sz="1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11225">
              <a:defRPr sz="1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11225">
              <a:defRPr sz="1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11225">
              <a:defRPr sz="1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11225" eaLnBrk="0" fontAlgn="base" hangingPunct="0">
              <a:spcBef>
                <a:spcPct val="0"/>
              </a:spcBef>
              <a:spcAft>
                <a:spcPct val="0"/>
              </a:spcAft>
              <a:defRPr sz="1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11225" eaLnBrk="0" fontAlgn="base" hangingPunct="0">
              <a:spcBef>
                <a:spcPct val="0"/>
              </a:spcBef>
              <a:spcAft>
                <a:spcPct val="0"/>
              </a:spcAft>
              <a:defRPr sz="1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11225" eaLnBrk="0" fontAlgn="base" hangingPunct="0">
              <a:spcBef>
                <a:spcPct val="0"/>
              </a:spcBef>
              <a:spcAft>
                <a:spcPct val="0"/>
              </a:spcAft>
              <a:defRPr sz="1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11225" eaLnBrk="0" fontAlgn="base" hangingPunct="0">
              <a:spcBef>
                <a:spcPct val="0"/>
              </a:spcBef>
              <a:spcAft>
                <a:spcPct val="0"/>
              </a:spcAft>
              <a:defRPr sz="1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7A18EDD9-4136-47DD-AE94-A7EBF93DF160}" type="slidenum">
              <a:rPr lang="en-US" altLang="en-US" sz="1200" b="0">
                <a:latin typeface="Times New Roman" panose="02020603050405020304" pitchFamily="18" charset="0"/>
              </a:rPr>
              <a:pPr/>
              <a:t>23</a:t>
            </a:fld>
            <a:endParaRPr lang="en-US" altLang="en-US" sz="1200" b="0" dirty="0">
              <a:latin typeface="Times New Roman" panose="02020603050405020304" pitchFamily="18" charset="0"/>
            </a:endParaRPr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21A01C4F-9BEA-4433-9BE6-B1A7FD6F20E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ABA55B3D-1C45-453C-8410-7C6F638CF03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US" altLang="en-US" dirty="0"/>
              <a:t>Julie</a:t>
            </a: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Julie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DA9608-549B-4C06-95FD-868A3BC5443A}" type="slidenum">
              <a:rPr lang="en-US" altLang="en-US" smtClean="0"/>
              <a:pPr/>
              <a:t>24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77934274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Julie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DA9608-549B-4C06-95FD-868A3BC5443A}" type="slidenum">
              <a:rPr lang="en-US" altLang="en-US" smtClean="0"/>
              <a:pPr/>
              <a:t>25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959701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Julie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DA9608-549B-4C06-95FD-868A3BC5443A}" type="slidenum">
              <a:rPr lang="en-US" altLang="en-US" smtClean="0"/>
              <a:pPr/>
              <a:t>26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08806966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Julie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DA9608-549B-4C06-95FD-868A3BC5443A}" type="slidenum">
              <a:rPr lang="en-US" altLang="en-US" smtClean="0"/>
              <a:pPr/>
              <a:t>27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94318950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Julie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DA9608-549B-4C06-95FD-868A3BC5443A}" type="slidenum">
              <a:rPr lang="en-US" altLang="en-US" smtClean="0"/>
              <a:pPr/>
              <a:t>28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21622644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Julie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122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34DA9608-549B-4C06-95FD-868A3BC5443A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122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29</a:t>
            </a:fld>
            <a:endParaRPr kumimoji="0" lang="en-US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8294409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Julie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122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34DA9608-549B-4C06-95FD-868A3BC5443A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122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30</a:t>
            </a:fld>
            <a:endParaRPr kumimoji="0" lang="en-US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824491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6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7310CF-D208-4DCA-A75D-36DC42B653E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02AE9DA-2056-4561-A1CD-CDDCA7D1D1D2}" type="datetimeFigureOut">
              <a:rPr lang="en-US"/>
              <a:pPr>
                <a:defRPr/>
              </a:pPr>
              <a:t>2/23/2023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347D29-C3CD-4DCA-A699-5F614B3DD4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hangingPunct="1"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F5665E-8A53-400F-A6A4-151256E035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1F3F627-4833-4259-9028-BD18A125CA43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9894323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4460C2-9137-421D-9C42-14645DA745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C3F015-0184-46A2-815C-5CB3904927F0}" type="datetimeFigureOut">
              <a:rPr lang="en-US"/>
              <a:pPr>
                <a:defRPr/>
              </a:pPr>
              <a:t>2/23/2023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71C165-D8CB-4A35-AF99-8EC89CB7F0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hangingPunct="1"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6C28C-3BA3-4C93-A76C-700D703A88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93469D9-DC9B-479C-9AFD-02501356F58F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0509112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C4CBED-6546-4C6C-A1F7-56A6D3B745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B567D1-7A73-4D28-B429-0B14532917F1}" type="datetimeFigureOut">
              <a:rPr lang="en-US"/>
              <a:pPr>
                <a:defRPr/>
              </a:pPr>
              <a:t>2/23/2023</a:t>
            </a:fld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E12AFDA-0601-483F-9BAB-9914F5E6925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EA72ABC-6BC6-49B6-AFDA-56524CD2D40A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8346283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0B3E8AC-8539-4C07-BD0E-DE5D6D02D8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29530A-7918-494F-ACB4-20283BF012C7}" type="datetimeFigureOut">
              <a:rPr lang="en-US"/>
              <a:pPr>
                <a:defRPr/>
              </a:pPr>
              <a:t>2/23/2023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DA264A-A470-4CA1-B19A-1FEF7FA11D5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E050CA8-2658-4F0A-A74E-E04F69843644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7376541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0834F37C-1F00-48DE-A8C4-ECFD6C547F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E8FF3C-1E5E-4CA4-8599-004387968F42}" type="datetimeFigureOut">
              <a:rPr lang="en-US"/>
              <a:pPr>
                <a:defRPr/>
              </a:pPr>
              <a:t>2/23/2023</a:t>
            </a:fld>
            <a:endParaRPr 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CBE00681-E2D9-46D1-B444-5A72E2F48D3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08B183F-D341-4049-B5FC-B5AF8DCCA76E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1631075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C0A41194-D772-4AC5-9EE4-B495CA6FFD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56C26F-F1B7-4F3B-B3F4-ACE0D9A747DE}" type="datetimeFigureOut">
              <a:rPr lang="en-US"/>
              <a:pPr>
                <a:defRPr/>
              </a:pPr>
              <a:t>2/23/2023</a:t>
            </a:fld>
            <a:endParaRPr 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552FC1F3-4E6A-4459-9219-F61F3D91E64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8A0D826-601F-4CCE-8E55-2081BFA7BDF4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5137524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853AE37B-ABD6-468B-9CE2-67A1107E0B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1221A0-025D-4279-933B-DE6F1305EEAE}" type="datetimeFigureOut">
              <a:rPr lang="en-US"/>
              <a:pPr>
                <a:defRPr/>
              </a:pPr>
              <a:t>2/23/2023</a:t>
            </a:fld>
            <a:endParaRPr 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6F6FFC2-C815-4C3B-8D6E-41A10158BED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2DB9D8E-8A6D-4727-96BE-F793365BBC9A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2101834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A4250F3-CBDB-4A79-A409-ABA48097A0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C9DE3F-5799-4F99-89E3-46A8017CEB5A}" type="datetimeFigureOut">
              <a:rPr lang="en-US"/>
              <a:pPr>
                <a:defRPr/>
              </a:pPr>
              <a:t>2/23/2023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F06879-4227-48AA-874F-A16A689EA07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AC92756-0EBF-496D-8BB6-694E00B90F90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847219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3B7D8F9-9E00-42A8-B93F-E28079E9D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6E28AB-C5B4-4D3C-97F6-27E5B2273FE3}" type="datetimeFigureOut">
              <a:rPr lang="en-US"/>
              <a:pPr>
                <a:defRPr/>
              </a:pPr>
              <a:t>2/23/2023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4A564E-68AD-4CF1-ABF0-F6F4A8BA490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174AF80-A817-450F-A5A0-BD5D6EA3BBD6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7880157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5C6F50-43F9-4571-B95D-66E0861C64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EFB6C6-79C3-4F89-9C9E-8C1D8F30A73D}" type="datetimeFigureOut">
              <a:rPr lang="en-US"/>
              <a:pPr>
                <a:defRPr/>
              </a:pPr>
              <a:t>2/23/2023</a:t>
            </a:fld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BE1CBC72-8292-4953-88E2-432B96AEEAD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C3AF285-893A-4AEC-8FEE-2A8D58F41ACD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6589747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7F424B-3F4D-4DD7-920A-579FF8BB3C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7B6503-2913-4A70-9632-F71A1AE3CA2A}" type="datetimeFigureOut">
              <a:rPr lang="en-US"/>
              <a:pPr>
                <a:defRPr/>
              </a:pPr>
              <a:t>2/23/2023</a:t>
            </a:fld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B5F44F11-5C54-4BB5-8F00-B8982E6C96A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8B1C11ED-A7A2-4B5C-9D9E-4DDF997ACE05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82522260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email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41248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79993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90777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075138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778464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890811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8872569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859121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933196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19941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573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627111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774214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75156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761591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849662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059405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640976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480406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43647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663698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918529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64B16257-31DF-4415-AE7F-42FE8C6516C7}" type="datetimeFigureOut">
              <a:rPr lang="en-GB"/>
              <a:pPr>
                <a:defRPr/>
              </a:pPr>
              <a:t>23/02/2023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28DE4592-5898-4940-9BCB-134B2E4A720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2947628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378F1716-788D-4315-887D-55504373557F}" type="datetimeFigureOut">
              <a:rPr lang="en-GB"/>
              <a:pPr>
                <a:defRPr/>
              </a:pPr>
              <a:t>23/02/2023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 dirty="0">
                <a:solidFill>
                  <a:prstClr val="black"/>
                </a:solidFill>
                <a:latin typeface="Myriad Pro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067FCC88-25AF-4668-9467-F6E75F53B17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908014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480AF6AA-B528-450D-843E-BF0F4367EA1F}" type="datetimeFigureOut">
              <a:rPr lang="en-GB"/>
              <a:pPr>
                <a:defRPr/>
              </a:pPr>
              <a:t>23/02/2023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08318E3C-E8DD-4B37-90BC-559FD6D5762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820357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9B8A017F-37F6-4E47-BD8E-7A3D097185E7}" type="datetimeFigureOut">
              <a:rPr lang="en-GB"/>
              <a:pPr>
                <a:defRPr/>
              </a:pPr>
              <a:t>23/02/2023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E2A4CCB3-6ECC-4B1D-A6D4-CFE9F6D83D9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330028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D0660750-28BE-4F15-ACDD-F4E544DC02AA}" type="datetimeFigureOut">
              <a:rPr lang="en-GB"/>
              <a:pPr>
                <a:defRPr/>
              </a:pPr>
              <a:t>23/02/2023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9C887E5E-6E4F-443C-BD33-3236D98A425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9443964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2BA2C28D-E425-4B48-85FB-72B4E19EEBD6}" type="datetimeFigureOut">
              <a:rPr lang="en-GB"/>
              <a:pPr>
                <a:defRPr/>
              </a:pPr>
              <a:t>23/02/2023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FF8A08E3-F727-41C4-9F45-4A815D4D719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9526558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D80E8082-AB94-43A7-A5C1-7A4CC54703EA}" type="datetimeFigureOut">
              <a:rPr lang="en-GB"/>
              <a:pPr>
                <a:defRPr/>
              </a:pPr>
              <a:t>23/02/2023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8E4D13E6-0134-49E5-B34E-337C1596B92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2288623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8DAB6264-090E-4D49-841F-FF5B9F84F3F5}" type="datetimeFigureOut">
              <a:rPr lang="en-GB"/>
              <a:pPr>
                <a:defRPr/>
              </a:pPr>
              <a:t>23/02/2023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DAC4FCD6-4BE9-4EA5-8362-85FF0B4E91A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8610422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566FE1D7-3BB3-4B84-8A7A-94D24318EC81}" type="datetimeFigureOut">
              <a:rPr lang="en-GB"/>
              <a:pPr>
                <a:defRPr/>
              </a:pPr>
              <a:t>23/02/2023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E6EB408F-39A2-408D-8E34-9BFB2FA6A8E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3138109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A2C8011C-C221-4795-BE3A-A38CAB626F61}" type="datetimeFigureOut">
              <a:rPr lang="en-GB"/>
              <a:pPr>
                <a:defRPr/>
              </a:pPr>
              <a:t>23/02/2023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B6B7A01A-38AC-4C4A-8AA7-88A84F8A323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181373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2ADB4227-A11D-45C7-9B60-B1CC63458FB4}" type="datetimeFigureOut">
              <a:rPr lang="en-GB"/>
              <a:pPr>
                <a:defRPr/>
              </a:pPr>
              <a:t>23/02/2023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37AF3D70-1E3E-4AC5-A785-DA9FC99FC8F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0721039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648962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email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8658487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6839584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5747936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6018487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4803953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3681935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3191573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9588440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2270864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82259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41032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45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3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48.xml"/><Relationship Id="rId7" Type="http://schemas.openxmlformats.org/officeDocument/2006/relationships/slideLayout" Target="../slideLayouts/slideLayout5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47.xml"/><Relationship Id="rId1" Type="http://schemas.openxmlformats.org/officeDocument/2006/relationships/slideLayout" Target="../slideLayouts/slideLayout46.xml"/><Relationship Id="rId6" Type="http://schemas.openxmlformats.org/officeDocument/2006/relationships/slideLayout" Target="../slideLayouts/slideLayout51.xml"/><Relationship Id="rId11" Type="http://schemas.openxmlformats.org/officeDocument/2006/relationships/slideLayout" Target="../slideLayouts/slideLayout56.xml"/><Relationship Id="rId5" Type="http://schemas.openxmlformats.org/officeDocument/2006/relationships/slideLayout" Target="../slideLayouts/slideLayout50.xml"/><Relationship Id="rId10" Type="http://schemas.openxmlformats.org/officeDocument/2006/relationships/slideLayout" Target="../slideLayouts/slideLayout55.xml"/><Relationship Id="rId4" Type="http://schemas.openxmlformats.org/officeDocument/2006/relationships/slideLayout" Target="../slideLayouts/slideLayout49.xml"/><Relationship Id="rId9" Type="http://schemas.openxmlformats.org/officeDocument/2006/relationships/slideLayout" Target="../slideLayouts/slideLayout5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C8754DC7-7F18-4385-9AB1-41F414A3F635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7EBE12-6755-4CB4-A38A-85544100D111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37F54C-81AE-4B4A-9E79-DA4B094291C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BA37ACC8-7FC2-4F28-B656-FE57FA73C17D}" type="datetimeFigureOut">
              <a:rPr lang="en-US"/>
              <a:pPr>
                <a:defRPr/>
              </a:pPr>
              <a:t>2/23/2023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9FE220-A09F-49F0-ABFD-BF514E08CB4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fld id="{98888853-D099-474E-AA42-47E919A0F69A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39" r:id="rId1"/>
    <p:sldLayoutId id="2147483840" r:id="rId2"/>
    <p:sldLayoutId id="2147483830" r:id="rId3"/>
    <p:sldLayoutId id="2147483831" r:id="rId4"/>
    <p:sldLayoutId id="2147483832" r:id="rId5"/>
    <p:sldLayoutId id="2147483833" r:id="rId6"/>
    <p:sldLayoutId id="2147483834" r:id="rId7"/>
    <p:sldLayoutId id="2147483835" r:id="rId8"/>
    <p:sldLayoutId id="2147483836" r:id="rId9"/>
    <p:sldLayoutId id="2147483837" r:id="rId10"/>
    <p:sldLayoutId id="2147483838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utoUpdateAnimBg="0" advAuto="0">
        <p:tmplLst>
          <p:tmpl lvl="1">
            <p:tnLst>
              <p:par>
                <p:cTn presetID="22" presetClass="entr" presetSubtype="8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2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2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2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2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email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23/02/2023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26420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2" r:id="rId1"/>
    <p:sldLayoutId id="2147483843" r:id="rId2"/>
    <p:sldLayoutId id="2147483844" r:id="rId3"/>
    <p:sldLayoutId id="2147483845" r:id="rId4"/>
    <p:sldLayoutId id="2147483846" r:id="rId5"/>
    <p:sldLayoutId id="2147483847" r:id="rId6"/>
    <p:sldLayoutId id="2147483848" r:id="rId7"/>
    <p:sldLayoutId id="2147483849" r:id="rId8"/>
    <p:sldLayoutId id="2147483850" r:id="rId9"/>
    <p:sldLayoutId id="2147483851" r:id="rId10"/>
    <p:sldLayoutId id="2147483852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23/02/2023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4307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4" r:id="rId1"/>
    <p:sldLayoutId id="2147483855" r:id="rId2"/>
    <p:sldLayoutId id="2147483856" r:id="rId3"/>
    <p:sldLayoutId id="2147483857" r:id="rId4"/>
    <p:sldLayoutId id="2147483858" r:id="rId5"/>
    <p:sldLayoutId id="2147483859" r:id="rId6"/>
    <p:sldLayoutId id="2147483860" r:id="rId7"/>
    <p:sldLayoutId id="2147483861" r:id="rId8"/>
    <p:sldLayoutId id="2147483862" r:id="rId9"/>
    <p:sldLayoutId id="2147483863" r:id="rId10"/>
    <p:sldLayoutId id="2147483864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205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 smtClean="0">
                <a:solidFill>
                  <a:prstClr val="black">
                    <a:tint val="75000"/>
                  </a:prstClr>
                </a:solidFill>
                <a:latin typeface="Myriad Pro"/>
                <a:ea typeface="+mn-ea"/>
              </a:defRPr>
            </a:lvl1pPr>
          </a:lstStyle>
          <a:p>
            <a:pPr>
              <a:defRPr/>
            </a:pPr>
            <a:fld id="{EA089091-F57A-499B-8518-6437E76A9352}" type="datetimeFigureOut">
              <a:rPr lang="en-GB"/>
              <a:pPr>
                <a:defRPr/>
              </a:pPr>
              <a:t>23/02/2023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Myriad Pro"/>
                <a:ea typeface="+mn-ea"/>
              </a:defRPr>
            </a:lvl1pPr>
          </a:lstStyle>
          <a:p>
            <a:pPr>
              <a:defRPr/>
            </a:pPr>
            <a:fld id="{FFD08A52-7738-4E40-949B-5A56EC32EF9B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2978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6" r:id="rId1"/>
    <p:sldLayoutId id="2147483867" r:id="rId2"/>
    <p:sldLayoutId id="2147483868" r:id="rId3"/>
    <p:sldLayoutId id="2147483869" r:id="rId4"/>
    <p:sldLayoutId id="2147483870" r:id="rId5"/>
    <p:sldLayoutId id="2147483871" r:id="rId6"/>
    <p:sldLayoutId id="2147483872" r:id="rId7"/>
    <p:sldLayoutId id="2147483873" r:id="rId8"/>
    <p:sldLayoutId id="2147483874" r:id="rId9"/>
    <p:sldLayoutId id="2147483875" r:id="rId10"/>
    <p:sldLayoutId id="2147483876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15848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email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23/02/2023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028384" y="508518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54380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1" r:id="rId1"/>
    <p:sldLayoutId id="2147483882" r:id="rId2"/>
    <p:sldLayoutId id="2147483883" r:id="rId3"/>
    <p:sldLayoutId id="2147483884" r:id="rId4"/>
    <p:sldLayoutId id="2147483885" r:id="rId5"/>
    <p:sldLayoutId id="2147483886" r:id="rId6"/>
    <p:sldLayoutId id="2147483887" r:id="rId7"/>
    <p:sldLayoutId id="2147483888" r:id="rId8"/>
    <p:sldLayoutId id="2147483889" r:id="rId9"/>
    <p:sldLayoutId id="2147483890" r:id="rId10"/>
    <p:sldLayoutId id="214748389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5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hyperlink" Target="mailto:j.crossman@uwtsd.ac.uk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6" Type="http://schemas.openxmlformats.org/officeDocument/2006/relationships/hyperlink" Target="mailto:s.darnell@uwtsd.ac.uk" TargetMode="External"/><Relationship Id="rId5" Type="http://schemas.openxmlformats.org/officeDocument/2006/relationships/hyperlink" Target="mailto:a.beaumont@ydds.ac.uk" TargetMode="External"/><Relationship Id="rId4" Type="http://schemas.openxmlformats.org/officeDocument/2006/relationships/hyperlink" Target="mailto:l.emanuel@uwtsd.ac.uk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s://uwtsd.myday.cloud/dashboard/student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3.xml"/><Relationship Id="rId4" Type="http://schemas.openxmlformats.org/officeDocument/2006/relationships/hyperlink" Target="https://www-citethemrightonline-com.ezproxy.uwtsd.ac.uk/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sites.cardiff.ac.uk/ilrb/resourcehub-2/managing/citing-and-referencing/harvard/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4.xml"/><Relationship Id="rId4" Type="http://schemas.openxmlformats.org/officeDocument/2006/relationships/hyperlink" Target="http://sites.cardiff.ac.uk/ilrb/resource/harvardcompile/" TargetMode="Externa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3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pn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5oKcN992DWo?feature=oembed" TargetMode="External"/><Relationship Id="rId4" Type="http://schemas.openxmlformats.org/officeDocument/2006/relationships/hyperlink" Target="https://www.bing.com/videos/search?q=youtube+authenticity+leadership&amp;docid=608050644895995456&amp;mid=7F8044670C63A67094877F8044670C63A6709487&amp;view=detail&amp;FORM=VIR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E9004F-BFD6-4ADC-A0B5-89A9E2C7C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3216" y="1712911"/>
            <a:ext cx="4299009" cy="3109845"/>
          </a:xfrm>
        </p:spPr>
        <p:txBody>
          <a:bodyPr lIns="91440" tIns="45720" rIns="91440" bIns="45720" anchor="t"/>
          <a:lstStyle/>
          <a:p>
            <a:pPr algn="ctr"/>
            <a:r>
              <a:rPr lang="en-GB" sz="2600" b="1">
                <a:latin typeface="Arial Black"/>
                <a:cs typeface="Arial"/>
              </a:rPr>
              <a:t>Athrofa Cymru ar gyfer Arfer Proffesiynol ac Ymchwil Cymhwysol</a:t>
            </a:r>
            <a:br>
              <a:rPr lang="en-GB" sz="2600" b="1">
                <a:latin typeface="Arial Black"/>
                <a:cs typeface="Arial"/>
              </a:rPr>
            </a:br>
            <a:r>
              <a:rPr lang="en-GB" sz="2600" b="1">
                <a:latin typeface="Arial Black"/>
                <a:cs typeface="Arial"/>
              </a:rPr>
              <a:t> </a:t>
            </a:r>
            <a:br>
              <a:rPr lang="en-GB" sz="2600" b="1">
                <a:latin typeface="Arial Black"/>
              </a:rPr>
            </a:br>
            <a:r>
              <a:rPr lang="en-GB" sz="2600" b="1">
                <a:solidFill>
                  <a:srgbClr val="E0BC4C"/>
                </a:solidFill>
                <a:latin typeface="Arial Black"/>
                <a:cs typeface="Arial"/>
              </a:rPr>
              <a:t>Wales Academy for Professional Practice and Applied Research</a:t>
            </a:r>
            <a:endParaRPr lang="en-GB" sz="2600">
              <a:solidFill>
                <a:srgbClr val="E0BC4C"/>
              </a:solidFill>
              <a:latin typeface="Arial Black"/>
              <a:cs typeface="Arial"/>
            </a:endParaRPr>
          </a:p>
          <a:p>
            <a:endParaRPr lang="en-GB" sz="2600">
              <a:latin typeface="Arial Black"/>
            </a:endParaRPr>
          </a:p>
        </p:txBody>
      </p:sp>
    </p:spTree>
    <p:extLst>
      <p:ext uri="{BB962C8B-B14F-4D97-AF65-F5344CB8AC3E}">
        <p14:creationId xmlns:p14="http://schemas.microsoft.com/office/powerpoint/2010/main" val="24261607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E9004F-BFD6-4ADC-A0B5-89A9E2C7C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299508"/>
            <a:ext cx="4299009" cy="3109845"/>
          </a:xfrm>
        </p:spPr>
        <p:txBody>
          <a:bodyPr lIns="91440" tIns="45720" rIns="91440" bIns="45720" anchor="t"/>
          <a:lstStyle/>
          <a:p>
            <a:pPr algn="ctr"/>
            <a:r>
              <a:rPr lang="en-GB" sz="2600" b="1" dirty="0">
                <a:solidFill>
                  <a:srgbClr val="FFCC66"/>
                </a:solidFill>
                <a:latin typeface="Arial Black"/>
                <a:cs typeface="Arial"/>
              </a:rPr>
              <a:t>Module BMPF7021</a:t>
            </a:r>
            <a:br>
              <a:rPr lang="en-GB" sz="2600" b="1" dirty="0">
                <a:solidFill>
                  <a:srgbClr val="FFCC66"/>
                </a:solidFill>
                <a:latin typeface="Arial Black"/>
                <a:cs typeface="Arial"/>
              </a:rPr>
            </a:br>
            <a:r>
              <a:rPr lang="en-GB" sz="2600" b="1" dirty="0">
                <a:latin typeface="Arial Black"/>
                <a:cs typeface="Arial"/>
              </a:rPr>
              <a:t> </a:t>
            </a:r>
            <a:br>
              <a:rPr lang="en-GB" sz="2600" b="1" dirty="0">
                <a:latin typeface="Arial Black"/>
              </a:rPr>
            </a:br>
            <a:r>
              <a:rPr lang="en-GB" sz="2600" b="1" dirty="0">
                <a:latin typeface="Arial Black"/>
                <a:cs typeface="Arial"/>
              </a:rPr>
              <a:t>Authenticity and </a:t>
            </a:r>
            <a:br>
              <a:rPr lang="en-GB" sz="2600" b="1" dirty="0">
                <a:latin typeface="Arial Black"/>
                <a:cs typeface="Arial"/>
              </a:rPr>
            </a:br>
            <a:r>
              <a:rPr lang="en-GB" sz="2600" b="1" dirty="0">
                <a:latin typeface="Arial Black"/>
                <a:cs typeface="Arial"/>
              </a:rPr>
              <a:t>the Role of the </a:t>
            </a:r>
            <a:br>
              <a:rPr lang="en-GB" sz="2600" b="1" dirty="0">
                <a:latin typeface="Arial Black"/>
                <a:cs typeface="Arial"/>
              </a:rPr>
            </a:br>
            <a:r>
              <a:rPr lang="en-GB" sz="2600" b="1" dirty="0">
                <a:latin typeface="Arial Black"/>
                <a:cs typeface="Arial"/>
              </a:rPr>
              <a:t>Leader </a:t>
            </a:r>
            <a:br>
              <a:rPr lang="en-GB" sz="2600" b="1" dirty="0">
                <a:solidFill>
                  <a:srgbClr val="E0BC4C"/>
                </a:solidFill>
                <a:latin typeface="Arial Black"/>
                <a:cs typeface="Arial"/>
              </a:rPr>
            </a:br>
            <a:br>
              <a:rPr lang="en-GB" sz="2600" b="1" dirty="0">
                <a:solidFill>
                  <a:srgbClr val="E0BC4C"/>
                </a:solidFill>
                <a:latin typeface="Arial Black"/>
                <a:cs typeface="Arial"/>
              </a:rPr>
            </a:br>
            <a:r>
              <a:rPr lang="en-GB" sz="2600" b="1" dirty="0">
                <a:solidFill>
                  <a:srgbClr val="21B9EF"/>
                </a:solidFill>
                <a:latin typeface="Arial Black"/>
                <a:cs typeface="Arial"/>
              </a:rPr>
              <a:t>Day 1</a:t>
            </a:r>
            <a:endParaRPr lang="en-GB" sz="2600" dirty="0">
              <a:solidFill>
                <a:srgbClr val="21B9EF"/>
              </a:solidFill>
              <a:latin typeface="Arial Black"/>
            </a:endParaRPr>
          </a:p>
        </p:txBody>
      </p:sp>
    </p:spTree>
    <p:extLst>
      <p:ext uri="{BB962C8B-B14F-4D97-AF65-F5344CB8AC3E}">
        <p14:creationId xmlns:p14="http://schemas.microsoft.com/office/powerpoint/2010/main" val="14724904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/>
              <a:t>Our Vision</a:t>
            </a:r>
          </a:p>
        </p:txBody>
      </p:sp>
      <p:pic>
        <p:nvPicPr>
          <p:cNvPr id="2" name="Picture 2" descr="Shape, rectangle&#10;&#10;Description automatically generated">
            <a:extLst>
              <a:ext uri="{FF2B5EF4-FFF2-40B4-BE49-F238E27FC236}">
                <a16:creationId xmlns:a16="http://schemas.microsoft.com/office/drawing/2014/main" id="{338EC95E-DBBA-4108-8CC6-5956929496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263" y="-2604"/>
            <a:ext cx="9146046" cy="6908477"/>
          </a:xfrm>
          <a:prstGeom prst="rect">
            <a:avLst/>
          </a:prstGeom>
        </p:spPr>
      </p:pic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683536" y="332716"/>
            <a:ext cx="8229600" cy="618039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US" sz="4200" dirty="0">
                <a:solidFill>
                  <a:srgbClr val="E0BC4C"/>
                </a:solidFill>
                <a:latin typeface="Arial Black"/>
                <a:cs typeface="Arial Hebrew Scholar"/>
              </a:rPr>
              <a:t>Our intention for this presentation: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US" sz="3500" dirty="0">
                <a:solidFill>
                  <a:schemeClr val="bg1"/>
                </a:solidFill>
                <a:latin typeface="Arial Black"/>
                <a:cs typeface="Arial Hebrew Scholar"/>
              </a:rPr>
              <a:t>welcome you to the university</a:t>
            </a:r>
          </a:p>
          <a:p>
            <a:pPr marL="0" indent="0" algn="ctr">
              <a:buNone/>
            </a:pPr>
            <a:r>
              <a:rPr lang="en-US" sz="3500" dirty="0">
                <a:solidFill>
                  <a:srgbClr val="21B9EF"/>
                </a:solidFill>
                <a:latin typeface="Arial Black"/>
                <a:cs typeface="Arial Hebrew Scholar"/>
              </a:rPr>
              <a:t>introduce everyone </a:t>
            </a:r>
          </a:p>
          <a:p>
            <a:pPr marL="0" indent="0" algn="ctr">
              <a:buNone/>
            </a:pPr>
            <a:r>
              <a:rPr lang="en-US" sz="3500" dirty="0">
                <a:solidFill>
                  <a:schemeClr val="accent6">
                    <a:lumMod val="75000"/>
                  </a:schemeClr>
                </a:solidFill>
                <a:latin typeface="Arial Black"/>
                <a:cs typeface="Arial Hebrew Scholar"/>
              </a:rPr>
              <a:t>overview of first module</a:t>
            </a:r>
            <a:r>
              <a:rPr lang="en-US" sz="3500" dirty="0">
                <a:solidFill>
                  <a:srgbClr val="E0BC4C"/>
                </a:solidFill>
                <a:latin typeface="Arial Black"/>
                <a:cs typeface="Arial Hebrew Scholar"/>
              </a:rPr>
              <a:t> </a:t>
            </a:r>
          </a:p>
          <a:p>
            <a:pPr marL="0" indent="0" algn="ctr">
              <a:buNone/>
            </a:pPr>
            <a:r>
              <a:rPr lang="en-US" sz="3500" dirty="0">
                <a:solidFill>
                  <a:srgbClr val="E0BC4C"/>
                </a:solidFill>
                <a:latin typeface="Arial Black"/>
              </a:rPr>
              <a:t>Hwb support</a:t>
            </a:r>
            <a:r>
              <a:rPr lang="en-US" sz="3500" dirty="0">
                <a:solidFill>
                  <a:schemeClr val="bg1"/>
                </a:solidFill>
                <a:latin typeface="Arial Black"/>
                <a:cs typeface="Arial Hebrew Scholar"/>
              </a:rPr>
              <a:t> </a:t>
            </a:r>
          </a:p>
          <a:p>
            <a:pPr marL="0" indent="0" algn="ctr">
              <a:buNone/>
            </a:pPr>
            <a:r>
              <a:rPr lang="en-US" sz="3500" dirty="0">
                <a:solidFill>
                  <a:schemeClr val="bg1"/>
                </a:solidFill>
                <a:latin typeface="Arial Black"/>
                <a:cs typeface="Arial Hebrew Scholar"/>
              </a:rPr>
              <a:t>academic writing and plagiarism</a:t>
            </a:r>
          </a:p>
          <a:p>
            <a:pPr marL="0" indent="0" algn="ctr">
              <a:buNone/>
            </a:pPr>
            <a:r>
              <a:rPr lang="en-US" sz="3500" dirty="0">
                <a:solidFill>
                  <a:srgbClr val="21B9EF"/>
                </a:solidFill>
                <a:latin typeface="Arial Black"/>
                <a:cs typeface="Arial Hebrew Scholar"/>
              </a:rPr>
              <a:t>start BMPF7021 module</a:t>
            </a:r>
            <a:endParaRPr lang="en-GB" sz="3500" dirty="0">
              <a:solidFill>
                <a:srgbClr val="21B9EF"/>
              </a:solidFill>
              <a:latin typeface="Arial Black"/>
              <a:cs typeface="Arial Hebrew Scholar"/>
            </a:endParaRPr>
          </a:p>
          <a:p>
            <a:pPr marL="0" indent="0" algn="ctr">
              <a:buNone/>
            </a:pPr>
            <a:endParaRPr lang="en-US" sz="2600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endParaRPr lang="en-US" sz="1800" dirty="0">
              <a:solidFill>
                <a:schemeClr val="bg1"/>
              </a:solidFill>
              <a:latin typeface="Arial Black"/>
              <a:cs typeface="Arial Hebrew Scholar"/>
            </a:endParaRPr>
          </a:p>
          <a:p>
            <a:pPr marL="0" indent="0" algn="ctr">
              <a:buNone/>
            </a:pPr>
            <a:endParaRPr lang="en-US" sz="2400" dirty="0">
              <a:solidFill>
                <a:schemeClr val="bg1"/>
              </a:solidFill>
              <a:latin typeface="+mj-lt"/>
              <a:cs typeface="Arial Hebrew Scholar"/>
            </a:endParaRPr>
          </a:p>
          <a:p>
            <a:pPr marL="0" indent="0" algn="ctr">
              <a:buNone/>
            </a:pPr>
            <a:endParaRPr lang="en-US" sz="2100" dirty="0">
              <a:solidFill>
                <a:schemeClr val="bg1"/>
              </a:solidFill>
              <a:latin typeface="+mj-lt"/>
              <a:cs typeface="Arial Hebrew Scholar"/>
            </a:endParaRPr>
          </a:p>
        </p:txBody>
      </p:sp>
    </p:spTree>
    <p:extLst>
      <p:ext uri="{BB962C8B-B14F-4D97-AF65-F5344CB8AC3E}">
        <p14:creationId xmlns:p14="http://schemas.microsoft.com/office/powerpoint/2010/main" val="30194826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B445A3-2E33-45C9-A98E-42B8B08157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b="1"/>
              <a:t>Introductions</a:t>
            </a:r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ED1B8472-DE2B-4B99-AAF1-7A367B412BBF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217" b="21940"/>
          <a:stretch/>
        </p:blipFill>
        <p:spPr bwMode="auto">
          <a:xfrm>
            <a:off x="457200" y="1600201"/>
            <a:ext cx="4038600" cy="398904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71" name="Content Placeholder 3">
            <a:extLst>
              <a:ext uri="{FF2B5EF4-FFF2-40B4-BE49-F238E27FC236}">
                <a16:creationId xmlns:a16="http://schemas.microsoft.com/office/drawing/2014/main" id="{1D4A7A0A-3F5D-481B-B2AC-88790F50A3A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00600" y="1600201"/>
            <a:ext cx="4038600" cy="3989040"/>
          </a:xfrm>
        </p:spPr>
        <p:txBody>
          <a:bodyPr>
            <a:normAutofit/>
          </a:bodyPr>
          <a:lstStyle/>
          <a:p>
            <a:r>
              <a:rPr lang="en-US" sz="3600" dirty="0"/>
              <a:t>Your name</a:t>
            </a:r>
          </a:p>
          <a:p>
            <a:r>
              <a:rPr lang="en-US" sz="3600" dirty="0"/>
              <a:t>Area you work in</a:t>
            </a:r>
          </a:p>
          <a:p>
            <a:r>
              <a:rPr lang="en-US" sz="3600" dirty="0"/>
              <a:t>Previous experience</a:t>
            </a:r>
          </a:p>
        </p:txBody>
      </p:sp>
    </p:spTree>
    <p:extLst>
      <p:ext uri="{BB962C8B-B14F-4D97-AF65-F5344CB8AC3E}">
        <p14:creationId xmlns:p14="http://schemas.microsoft.com/office/powerpoint/2010/main" val="18370246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/>
              <a:t>Our Vision</a:t>
            </a:r>
          </a:p>
        </p:txBody>
      </p:sp>
      <p:pic>
        <p:nvPicPr>
          <p:cNvPr id="2" name="Picture 2" descr="Shape, rectangle&#10;&#10;Description automatically generated">
            <a:extLst>
              <a:ext uri="{FF2B5EF4-FFF2-40B4-BE49-F238E27FC236}">
                <a16:creationId xmlns:a16="http://schemas.microsoft.com/office/drawing/2014/main" id="{338EC95E-DBBA-4108-8CC6-5956929496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263" y="-2604"/>
            <a:ext cx="9146046" cy="6908477"/>
          </a:xfrm>
          <a:prstGeom prst="rect">
            <a:avLst/>
          </a:prstGeom>
        </p:spPr>
      </p:pic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455960" y="437050"/>
            <a:ext cx="8229600" cy="81817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US" sz="4200" dirty="0">
                <a:solidFill>
                  <a:srgbClr val="E0BC4C"/>
                </a:solidFill>
                <a:latin typeface="Arial Black"/>
              </a:rPr>
              <a:t>Meet the team...</a:t>
            </a:r>
            <a:endParaRPr lang="en-US" dirty="0">
              <a:solidFill>
                <a:srgbClr val="E0BC4C"/>
              </a:solidFill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1F18A634-E2D8-45C1-815B-E97B38DB16C6}"/>
              </a:ext>
            </a:extLst>
          </p:cNvPr>
          <p:cNvSpPr txBox="1">
            <a:spLocks/>
          </p:cNvSpPr>
          <p:nvPr/>
        </p:nvSpPr>
        <p:spPr>
          <a:xfrm>
            <a:off x="228600" y="1231404"/>
            <a:ext cx="8456960" cy="439519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spcAft>
                <a:spcPts val="0"/>
              </a:spcAft>
              <a:buFont typeface="Arial" pitchFamily="34" charset="0"/>
              <a:buNone/>
            </a:pPr>
            <a:r>
              <a:rPr lang="en-GB" sz="2800" b="1" dirty="0">
                <a:solidFill>
                  <a:schemeClr val="accent6">
                    <a:lumMod val="75000"/>
                  </a:schemeClr>
                </a:solidFill>
                <a:latin typeface="+mj-lt"/>
              </a:rPr>
              <a:t>Dr Louise Emanuel</a:t>
            </a:r>
            <a:r>
              <a:rPr lang="en-GB" sz="2800" b="0" dirty="0">
                <a:solidFill>
                  <a:schemeClr val="bg1"/>
                </a:solidFill>
                <a:latin typeface="+mj-lt"/>
              </a:rPr>
              <a:t>– </a:t>
            </a:r>
            <a:r>
              <a:rPr lang="en-GB" sz="2800" b="0" dirty="0" err="1">
                <a:solidFill>
                  <a:schemeClr val="bg1"/>
                </a:solidFill>
                <a:latin typeface="+mj-lt"/>
              </a:rPr>
              <a:t>Cyfarwyddwr</a:t>
            </a:r>
            <a:r>
              <a:rPr lang="en-GB" sz="2800" b="0" dirty="0">
                <a:solidFill>
                  <a:schemeClr val="bg1"/>
                </a:solidFill>
                <a:latin typeface="+mj-lt"/>
              </a:rPr>
              <a:t> </a:t>
            </a:r>
            <a:r>
              <a:rPr lang="en-GB" sz="2800" b="0" dirty="0" err="1">
                <a:solidFill>
                  <a:schemeClr val="bg1"/>
                </a:solidFill>
                <a:latin typeface="+mj-lt"/>
              </a:rPr>
              <a:t>Academaidd</a:t>
            </a:r>
            <a:r>
              <a:rPr lang="en-GB" sz="2800" b="0" dirty="0">
                <a:solidFill>
                  <a:schemeClr val="bg1"/>
                </a:solidFill>
                <a:latin typeface="+mj-lt"/>
              </a:rPr>
              <a:t>/ Academic Director         	</a:t>
            </a:r>
            <a:r>
              <a:rPr lang="en-GB" sz="2800" dirty="0">
                <a:solidFill>
                  <a:schemeClr val="bg1"/>
                </a:solidFill>
                <a:latin typeface="+mj-lt"/>
              </a:rPr>
              <a:t>                				                         </a:t>
            </a:r>
            <a:r>
              <a:rPr lang="en-GB" sz="2800" dirty="0">
                <a:solidFill>
                  <a:srgbClr val="21B9EF"/>
                </a:solidFill>
                <a:latin typeface="+mj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l.emanuel@uwtsd.ac.uk</a:t>
            </a:r>
            <a:endParaRPr lang="en-GB" sz="2800" dirty="0">
              <a:solidFill>
                <a:srgbClr val="21B9EF"/>
              </a:solidFill>
              <a:latin typeface="+mj-lt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</a:pPr>
            <a:r>
              <a:rPr lang="en-GB" sz="2800" b="1" dirty="0">
                <a:solidFill>
                  <a:schemeClr val="accent6">
                    <a:lumMod val="75000"/>
                  </a:schemeClr>
                </a:solidFill>
              </a:rPr>
              <a:t>Ann Beaumont </a:t>
            </a:r>
            <a:r>
              <a:rPr lang="en-GB" sz="2800" b="0" dirty="0">
                <a:solidFill>
                  <a:schemeClr val="bg1"/>
                </a:solidFill>
              </a:rPr>
              <a:t>– </a:t>
            </a:r>
            <a:r>
              <a:rPr lang="en-GB" sz="2800" b="0" dirty="0" err="1">
                <a:solidFill>
                  <a:schemeClr val="bg1"/>
                </a:solidFill>
              </a:rPr>
              <a:t>Swyddog</a:t>
            </a:r>
            <a:r>
              <a:rPr lang="en-GB" sz="2800" b="0" dirty="0">
                <a:solidFill>
                  <a:schemeClr val="bg1"/>
                </a:solidFill>
              </a:rPr>
              <a:t> </a:t>
            </a:r>
            <a:r>
              <a:rPr lang="en-GB" sz="2800" b="0" dirty="0" err="1">
                <a:solidFill>
                  <a:schemeClr val="bg1"/>
                </a:solidFill>
              </a:rPr>
              <a:t>Gweinyddol</a:t>
            </a:r>
            <a:r>
              <a:rPr lang="en-GB" sz="2800" b="0" dirty="0">
                <a:solidFill>
                  <a:schemeClr val="bg1"/>
                </a:solidFill>
              </a:rPr>
              <a:t>/ </a:t>
            </a:r>
            <a:r>
              <a:rPr lang="en-GB" sz="2800" b="0" i="1" dirty="0">
                <a:solidFill>
                  <a:schemeClr val="bg1"/>
                </a:solidFill>
              </a:rPr>
              <a:t>Administrative Officer </a:t>
            </a:r>
            <a:r>
              <a:rPr lang="en-GB" sz="2800" dirty="0">
                <a:solidFill>
                  <a:srgbClr val="21B9EF"/>
                </a:solidFill>
              </a:rPr>
              <a:t>		                        			                         </a:t>
            </a:r>
            <a:r>
              <a:rPr lang="en-GB" sz="2800" dirty="0">
                <a:solidFill>
                  <a:srgbClr val="21B9EF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a.beaumont@ydds.ac.uk</a:t>
            </a:r>
            <a:r>
              <a:rPr lang="en-GB" sz="2800" dirty="0">
                <a:solidFill>
                  <a:srgbClr val="21B9EF"/>
                </a:solidFill>
              </a:rPr>
              <a:t>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</a:pPr>
            <a:r>
              <a:rPr lang="en-GB" sz="2800" b="1" dirty="0">
                <a:solidFill>
                  <a:srgbClr val="CC6600"/>
                </a:solidFill>
              </a:rPr>
              <a:t>Steve Darnell </a:t>
            </a:r>
            <a:r>
              <a:rPr lang="en-GB" sz="2800" b="1" dirty="0">
                <a:solidFill>
                  <a:schemeClr val="bg1"/>
                </a:solidFill>
              </a:rPr>
              <a:t>- </a:t>
            </a:r>
            <a:r>
              <a:rPr lang="en-GB" sz="2800" b="0" dirty="0" err="1">
                <a:solidFill>
                  <a:schemeClr val="bg1"/>
                </a:solidFill>
                <a:latin typeface="Myriad Pro"/>
              </a:rPr>
              <a:t>Darlithydd</a:t>
            </a:r>
            <a:r>
              <a:rPr lang="en-GB" sz="2800" b="0" dirty="0">
                <a:solidFill>
                  <a:schemeClr val="bg1"/>
                </a:solidFill>
                <a:latin typeface="Myriad Pro"/>
              </a:rPr>
              <a:t>/L</a:t>
            </a:r>
            <a:r>
              <a:rPr lang="en-GB" sz="2800" b="0" i="1" dirty="0">
                <a:solidFill>
                  <a:schemeClr val="bg1"/>
                </a:solidFill>
                <a:latin typeface="Myriad Pro"/>
              </a:rPr>
              <a:t>ecturer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</a:pPr>
            <a:r>
              <a:rPr lang="en-GB" sz="2800" b="1" dirty="0">
                <a:solidFill>
                  <a:schemeClr val="accent6">
                    <a:lumMod val="75000"/>
                  </a:schemeClr>
                </a:solidFill>
              </a:rPr>
              <a:t>			       </a:t>
            </a:r>
            <a:r>
              <a:rPr lang="en-GB" sz="2800" b="1" dirty="0">
                <a:solidFill>
                  <a:srgbClr val="21B9EF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s.darnell@uwtsd.ac.uk</a:t>
            </a:r>
            <a:endParaRPr lang="en-GB" sz="2800" b="1" dirty="0">
              <a:solidFill>
                <a:srgbClr val="21B9EF"/>
              </a:solidFill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</a:pPr>
            <a:r>
              <a:rPr lang="en-GB" sz="2800" b="1" dirty="0">
                <a:solidFill>
                  <a:schemeClr val="accent6">
                    <a:lumMod val="75000"/>
                  </a:schemeClr>
                </a:solidFill>
              </a:rPr>
              <a:t>Julie Crossman </a:t>
            </a:r>
            <a:r>
              <a:rPr lang="en-GB" sz="2800" b="0" dirty="0">
                <a:solidFill>
                  <a:schemeClr val="bg1"/>
                </a:solidFill>
              </a:rPr>
              <a:t>– </a:t>
            </a:r>
            <a:r>
              <a:rPr lang="en-GB" sz="2800" b="0" dirty="0" err="1">
                <a:solidFill>
                  <a:schemeClr val="bg1"/>
                </a:solidFill>
              </a:rPr>
              <a:t>Uwch</a:t>
            </a:r>
            <a:r>
              <a:rPr lang="en-GB" sz="2800" b="0" dirty="0">
                <a:solidFill>
                  <a:schemeClr val="bg1"/>
                </a:solidFill>
              </a:rPr>
              <a:t> </a:t>
            </a:r>
            <a:r>
              <a:rPr lang="en-GB" sz="2800" b="0" dirty="0" err="1">
                <a:solidFill>
                  <a:schemeClr val="bg1"/>
                </a:solidFill>
              </a:rPr>
              <a:t>Darlithydd</a:t>
            </a:r>
            <a:r>
              <a:rPr lang="en-GB" sz="2800" b="0" dirty="0">
                <a:solidFill>
                  <a:schemeClr val="bg1"/>
                </a:solidFill>
              </a:rPr>
              <a:t>/Senior </a:t>
            </a:r>
            <a:r>
              <a:rPr lang="en-GB" sz="2800" b="0" i="1" dirty="0">
                <a:solidFill>
                  <a:schemeClr val="bg1"/>
                </a:solidFill>
              </a:rPr>
              <a:t>Lecturer                 			       </a:t>
            </a:r>
            <a:r>
              <a:rPr lang="en-GB" sz="2800" dirty="0">
                <a:solidFill>
                  <a:srgbClr val="21B9EF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julie.crossman@uwtsd.ac.uk</a:t>
            </a:r>
            <a:r>
              <a:rPr lang="en-GB" sz="2800" dirty="0">
                <a:solidFill>
                  <a:srgbClr val="21B9EF"/>
                </a:solidFill>
              </a:rPr>
              <a:t> 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</a:pPr>
            <a:endParaRPr lang="en-GB" sz="2800" b="0" dirty="0">
              <a:solidFill>
                <a:schemeClr val="accent2">
                  <a:lumMod val="75000"/>
                </a:schemeClr>
              </a:solidFill>
              <a:latin typeface="+mj-lt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</a:pPr>
            <a:endParaRPr lang="en-GB" sz="2800" b="0" dirty="0">
              <a:solidFill>
                <a:schemeClr val="accent2">
                  <a:lumMod val="75000"/>
                </a:schemeClr>
              </a:solidFill>
              <a:latin typeface="+mj-lt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</a:pPr>
            <a:endParaRPr lang="en-GB" sz="2800" b="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9898158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/>
              <a:t>Our Vision</a:t>
            </a:r>
          </a:p>
        </p:txBody>
      </p:sp>
      <p:pic>
        <p:nvPicPr>
          <p:cNvPr id="2" name="Picture 2" descr="Shape, rectangle&#10;&#10;Description automatically generated">
            <a:extLst>
              <a:ext uri="{FF2B5EF4-FFF2-40B4-BE49-F238E27FC236}">
                <a16:creationId xmlns:a16="http://schemas.microsoft.com/office/drawing/2014/main" id="{338EC95E-DBBA-4108-8CC6-5956929496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263" y="-2604"/>
            <a:ext cx="9146046" cy="6908477"/>
          </a:xfrm>
          <a:prstGeom prst="rect">
            <a:avLst/>
          </a:prstGeom>
        </p:spPr>
      </p:pic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702351" y="2468197"/>
            <a:ext cx="8229600" cy="81817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US" sz="4200" dirty="0">
                <a:solidFill>
                  <a:srgbClr val="E0BC4C"/>
                </a:solidFill>
                <a:latin typeface="Arial Black"/>
              </a:rPr>
              <a:t>Guidance and support...</a:t>
            </a:r>
            <a:endParaRPr lang="en-US" dirty="0">
              <a:solidFill>
                <a:srgbClr val="E0BC4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36644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/>
              <a:t>Our Vision</a:t>
            </a:r>
          </a:p>
        </p:txBody>
      </p:sp>
      <p:pic>
        <p:nvPicPr>
          <p:cNvPr id="2" name="Picture 2" descr="Shape, rectangle&#10;&#10;Description automatically generated">
            <a:extLst>
              <a:ext uri="{FF2B5EF4-FFF2-40B4-BE49-F238E27FC236}">
                <a16:creationId xmlns:a16="http://schemas.microsoft.com/office/drawing/2014/main" id="{338EC95E-DBBA-4108-8CC6-5956929496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263" y="-2604"/>
            <a:ext cx="9146046" cy="690847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7587BC2-167B-4B09-A0EA-0D3206EC2BB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03169" y="7620"/>
            <a:ext cx="5040831" cy="690847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F9317C5-8010-4B5A-BADF-BC846E7B0E5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3817" y="1066800"/>
            <a:ext cx="2933017" cy="43801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90522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sz="4000" dirty="0">
                <a:solidFill>
                  <a:srgbClr val="3C8C93"/>
                </a:solidFill>
                <a:latin typeface="Arial" charset="0"/>
              </a:rPr>
              <a:t>Module Requirements and Support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1600200"/>
            <a:ext cx="4103712" cy="2791128"/>
          </a:xfrm>
          <a:prstGeom prst="rect">
            <a:avLst/>
          </a:prstGeom>
        </p:spPr>
      </p:pic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8248" y="1615440"/>
            <a:ext cx="8229600" cy="3732703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en-GB" sz="2800" dirty="0">
                <a:latin typeface="Arial" charset="0"/>
              </a:rPr>
              <a:t>30 Credit Module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>
                <a:latin typeface="Arial" charset="0"/>
              </a:rPr>
              <a:t>Consists of: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400" dirty="0">
                <a:latin typeface="Arial" charset="0"/>
              </a:rPr>
              <a:t>Induction including 7 half day</a:t>
            </a:r>
          </a:p>
          <a:p>
            <a:pPr marL="457200" lvl="1" indent="0" eaLnBrk="1" hangingPunct="1">
              <a:lnSpc>
                <a:spcPct val="90000"/>
              </a:lnSpc>
              <a:buNone/>
            </a:pPr>
            <a:r>
              <a:rPr lang="en-GB" sz="2400" dirty="0">
                <a:latin typeface="Arial" charset="0"/>
              </a:rPr>
              <a:t>   sessions</a:t>
            </a:r>
          </a:p>
          <a:p>
            <a:pPr marL="457200" lvl="1" indent="0" eaLnBrk="1" hangingPunct="1">
              <a:lnSpc>
                <a:spcPct val="90000"/>
              </a:lnSpc>
              <a:buNone/>
            </a:pPr>
            <a:r>
              <a:rPr lang="en-GB" sz="2400" dirty="0">
                <a:latin typeface="Arial" charset="0"/>
              </a:rPr>
              <a:t>-- Regular workshops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400" dirty="0">
                <a:latin typeface="Arial" charset="0"/>
              </a:rPr>
              <a:t>Module Material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400" dirty="0">
                <a:latin typeface="Arial" charset="0"/>
              </a:rPr>
              <a:t>Access to our Virtual </a:t>
            </a:r>
          </a:p>
          <a:p>
            <a:pPr marL="457200" lvl="1" indent="0" eaLnBrk="1" hangingPunct="1">
              <a:lnSpc>
                <a:spcPct val="90000"/>
              </a:lnSpc>
              <a:buNone/>
            </a:pPr>
            <a:r>
              <a:rPr lang="en-GB" sz="2400" dirty="0">
                <a:latin typeface="Arial" charset="0"/>
              </a:rPr>
              <a:t>   Learning Environment (VLE)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400" dirty="0">
                <a:latin typeface="Arial" charset="0"/>
              </a:rPr>
              <a:t>Support from your Tutors and UWTSD</a:t>
            </a:r>
          </a:p>
        </p:txBody>
      </p:sp>
    </p:spTree>
    <p:extLst>
      <p:ext uri="{BB962C8B-B14F-4D97-AF65-F5344CB8AC3E}">
        <p14:creationId xmlns:p14="http://schemas.microsoft.com/office/powerpoint/2010/main" val="21324172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192A6E7-EC0D-47B5-B10C-93A583AEA4BC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140335" y="0"/>
            <a:ext cx="8863330" cy="5661248"/>
          </a:xfrm>
          <a:prstGeom prst="rect">
            <a:avLst/>
          </a:prstGeom>
        </p:spPr>
      </p:pic>
      <p:sp>
        <p:nvSpPr>
          <p:cNvPr id="5" name="Oval 4">
            <a:extLst>
              <a:ext uri="{FF2B5EF4-FFF2-40B4-BE49-F238E27FC236}">
                <a16:creationId xmlns:a16="http://schemas.microsoft.com/office/drawing/2014/main" id="{4C413EC7-D074-412C-BBB8-8AC824F8C418}"/>
              </a:ext>
            </a:extLst>
          </p:cNvPr>
          <p:cNvSpPr/>
          <p:nvPr/>
        </p:nvSpPr>
        <p:spPr>
          <a:xfrm>
            <a:off x="4211960" y="1340768"/>
            <a:ext cx="2076450" cy="1304925"/>
          </a:xfrm>
          <a:prstGeom prst="ellipse">
            <a:avLst/>
          </a:prstGeom>
          <a:noFill/>
          <a:ln w="50800" cap="flat" cmpd="sng" algn="ctr">
            <a:solidFill>
              <a:srgbClr val="FF0000"/>
            </a:solidFill>
            <a:prstDash val="solid"/>
            <a:miter lim="800000"/>
          </a:ln>
          <a:effectLst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8518473-44B8-42A4-A9A6-7A44E8C8F409}"/>
              </a:ext>
            </a:extLst>
          </p:cNvPr>
          <p:cNvSpPr txBox="1"/>
          <p:nvPr/>
        </p:nvSpPr>
        <p:spPr>
          <a:xfrm>
            <a:off x="3733800" y="4876800"/>
            <a:ext cx="4572000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Students » Hub (</a:t>
            </a:r>
            <a:r>
              <a:rPr lang="en-GB" dirty="0" err="1">
                <a:hlinkClick r:id="rId4"/>
              </a:rPr>
              <a:t>myday.cloud</a:t>
            </a:r>
            <a:r>
              <a:rPr lang="en-GB" dirty="0">
                <a:hlinkClick r:id="rId4"/>
              </a:rPr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78581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ee the source image">
            <a:extLst>
              <a:ext uri="{FF2B5EF4-FFF2-40B4-BE49-F238E27FC236}">
                <a16:creationId xmlns:a16="http://schemas.microsoft.com/office/drawing/2014/main" id="{0585DC0A-C407-4AD9-9AF3-ACA5654D3C3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2989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11051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altLang="en-US" b="1" dirty="0">
                <a:solidFill>
                  <a:schemeClr val="accent5">
                    <a:lumMod val="50000"/>
                  </a:schemeClr>
                </a:solidFill>
              </a:rPr>
              <a:t>Academic writing</a:t>
            </a:r>
            <a:endParaRPr lang="en-US" altLang="en-US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72" name="Text Placeholder 2">
            <a:extLst>
              <a:ext uri="{FF2B5EF4-FFF2-40B4-BE49-F238E27FC236}">
                <a16:creationId xmlns:a16="http://schemas.microsoft.com/office/drawing/2014/main" id="{A447BD73-95DC-4FAE-ACB2-672E5B6259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85885" y="3094483"/>
            <a:ext cx="4040188" cy="639762"/>
          </a:xfrm>
        </p:spPr>
        <p:txBody>
          <a:bodyPr>
            <a:noAutofit/>
          </a:bodyPr>
          <a:lstStyle/>
          <a:p>
            <a:r>
              <a:rPr lang="en-GB" sz="3200" dirty="0">
                <a:solidFill>
                  <a:schemeClr val="accent5">
                    <a:lumMod val="50000"/>
                  </a:schemeClr>
                </a:solidFill>
              </a:rPr>
              <a:t>Critical thinking, reading and writing booklet:</a:t>
            </a:r>
          </a:p>
          <a:p>
            <a:endParaRPr lang="en-US" sz="3200" dirty="0"/>
          </a:p>
        </p:txBody>
      </p:sp>
      <p:sp>
        <p:nvSpPr>
          <p:cNvPr id="35843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-33068" y="3443636"/>
            <a:ext cx="4040188" cy="1143000"/>
          </a:xfrm>
        </p:spPr>
        <p:txBody>
          <a:bodyPr>
            <a:noAutofit/>
          </a:bodyPr>
          <a:lstStyle/>
          <a:p>
            <a:pPr marL="457200" lvl="1" indent="0">
              <a:lnSpc>
                <a:spcPct val="90000"/>
              </a:lnSpc>
              <a:buNone/>
            </a:pPr>
            <a:r>
              <a:rPr lang="en-GB" altLang="en-US" sz="3200" dirty="0"/>
              <a:t>Adapted from Stella Cottrell’s book</a:t>
            </a:r>
          </a:p>
          <a:p>
            <a:pPr marL="457200" lvl="1" indent="0">
              <a:lnSpc>
                <a:spcPct val="90000"/>
              </a:lnSpc>
              <a:buNone/>
            </a:pPr>
            <a:endParaRPr lang="en-GB" altLang="en-US" sz="3200" dirty="0"/>
          </a:p>
          <a:p>
            <a:pPr marL="457200" lvl="1" indent="0">
              <a:lnSpc>
                <a:spcPct val="90000"/>
              </a:lnSpc>
              <a:buNone/>
            </a:pPr>
            <a:endParaRPr lang="en-GB" altLang="en-US" sz="3200" dirty="0"/>
          </a:p>
          <a:p>
            <a:pPr>
              <a:lnSpc>
                <a:spcPct val="90000"/>
              </a:lnSpc>
              <a:buFontTx/>
              <a:buNone/>
            </a:pPr>
            <a:r>
              <a:rPr lang="en-GB" altLang="en-US" sz="3200" dirty="0"/>
              <a:t>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altLang="en-US" sz="3200" dirty="0"/>
              <a:t> </a:t>
            </a:r>
            <a:endParaRPr lang="en-US" altLang="en-US" sz="3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C5FAD5E-A69D-4C75-9F60-A8852E8C05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025" y="2533115"/>
            <a:ext cx="4041775" cy="269788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0947418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/>
              <a:t>Our Vision</a:t>
            </a:r>
          </a:p>
        </p:txBody>
      </p:sp>
      <p:pic>
        <p:nvPicPr>
          <p:cNvPr id="2" name="Picture 2" descr="Shape, rectangle&#10;&#10;Description automatically generated">
            <a:extLst>
              <a:ext uri="{FF2B5EF4-FFF2-40B4-BE49-F238E27FC236}">
                <a16:creationId xmlns:a16="http://schemas.microsoft.com/office/drawing/2014/main" id="{338EC95E-DBBA-4108-8CC6-5956929496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263" y="-2604"/>
            <a:ext cx="9146046" cy="6908477"/>
          </a:xfrm>
          <a:prstGeom prst="rect">
            <a:avLst/>
          </a:prstGeom>
        </p:spPr>
      </p:pic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702351" y="2468197"/>
            <a:ext cx="8229600" cy="81817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ctr">
              <a:buNone/>
            </a:pPr>
            <a:r>
              <a:rPr kumimoji="0" lang="en-GB" sz="3600" b="1" i="1" u="none" strike="noStrike" kern="1200" cap="none" spc="0" normalizeH="0" baseline="0" noProof="0" dirty="0">
                <a:ln>
                  <a:noFill/>
                </a:ln>
                <a:solidFill>
                  <a:srgbClr val="21B9EF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Llên-ladrad a </a:t>
            </a:r>
            <a:r>
              <a:rPr kumimoji="0" lang="en-GB" sz="3600" b="1" i="1" u="none" strike="noStrike" kern="1200" cap="none" spc="0" normalizeH="0" baseline="0" noProof="0" dirty="0" err="1">
                <a:ln>
                  <a:noFill/>
                </a:ln>
                <a:solidFill>
                  <a:srgbClr val="21B9EF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Chyfeirnodi</a:t>
            </a:r>
            <a:endParaRPr kumimoji="0" lang="en-GB" sz="3600" b="1" i="1" u="none" strike="noStrike" kern="1200" cap="none" spc="0" normalizeH="0" baseline="0" noProof="0" dirty="0">
              <a:ln>
                <a:noFill/>
              </a:ln>
              <a:solidFill>
                <a:srgbClr val="21B9EF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indent="0" algn="ctr">
              <a:buNone/>
            </a:pPr>
            <a:endParaRPr lang="en-US" sz="3600" dirty="0">
              <a:solidFill>
                <a:srgbClr val="E0BC4C"/>
              </a:solidFill>
              <a:latin typeface="Arial Black"/>
            </a:endParaRPr>
          </a:p>
          <a:p>
            <a:pPr marL="0" indent="0" algn="ctr">
              <a:buNone/>
            </a:pPr>
            <a:r>
              <a:rPr lang="en-US" sz="3600" dirty="0">
                <a:solidFill>
                  <a:srgbClr val="E0BC4C"/>
                </a:solidFill>
                <a:latin typeface="Arial Black"/>
              </a:rPr>
              <a:t>Plagiarism and referencing...</a:t>
            </a:r>
            <a:endParaRPr lang="en-US" sz="3600" dirty="0">
              <a:solidFill>
                <a:srgbClr val="E0BC4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28076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/>
              <a:t>Our Vision</a:t>
            </a:r>
          </a:p>
        </p:txBody>
      </p:sp>
      <p:pic>
        <p:nvPicPr>
          <p:cNvPr id="2" name="Picture 2" descr="Shape, rectangle&#10;&#10;Description automatically generated">
            <a:extLst>
              <a:ext uri="{FF2B5EF4-FFF2-40B4-BE49-F238E27FC236}">
                <a16:creationId xmlns:a16="http://schemas.microsoft.com/office/drawing/2014/main" id="{338EC95E-DBBA-4108-8CC6-5956929496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263" y="-2604"/>
            <a:ext cx="9146046" cy="6908477"/>
          </a:xfrm>
          <a:prstGeom prst="rect">
            <a:avLst/>
          </a:prstGeom>
        </p:spPr>
      </p:pic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468702" y="612402"/>
            <a:ext cx="8229600" cy="81817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ctr">
              <a:buNone/>
            </a:pPr>
            <a:r>
              <a:rPr lang="en-US" sz="3600" dirty="0">
                <a:solidFill>
                  <a:srgbClr val="E0BC4C"/>
                </a:solidFill>
                <a:latin typeface="Arial Black"/>
              </a:rPr>
              <a:t>Plagiarism defined...</a:t>
            </a:r>
          </a:p>
          <a:p>
            <a:pPr marL="0" indent="0" algn="ctr">
              <a:buNone/>
            </a:pPr>
            <a:r>
              <a:rPr lang="en-GB" sz="3600" dirty="0">
                <a:solidFill>
                  <a:srgbClr val="21B9EF"/>
                </a:solidFill>
              </a:rPr>
              <a:t>“…uses words, ideas or work products, </a:t>
            </a:r>
            <a:r>
              <a:rPr lang="en-GB" sz="3600" b="1" dirty="0">
                <a:solidFill>
                  <a:srgbClr val="21B9EF"/>
                </a:solidFill>
              </a:rPr>
              <a:t>attributable to an identifiable person or source</a:t>
            </a:r>
            <a:r>
              <a:rPr lang="en-GB" sz="3600" dirty="0">
                <a:solidFill>
                  <a:srgbClr val="21B9EF"/>
                </a:solidFill>
              </a:rPr>
              <a:t>, </a:t>
            </a:r>
            <a:r>
              <a:rPr lang="en-GB" sz="3600" b="1" dirty="0">
                <a:solidFill>
                  <a:srgbClr val="21B9EF"/>
                </a:solidFill>
              </a:rPr>
              <a:t>without attributing the work to the source</a:t>
            </a:r>
            <a:r>
              <a:rPr lang="en-GB" sz="3600" dirty="0">
                <a:solidFill>
                  <a:srgbClr val="21B9EF"/>
                </a:solidFill>
              </a:rPr>
              <a:t> from which it was obtained, in a situation in which there was a legitimate expectation of original authorship, in order to obtain benefit, credit or gain".</a:t>
            </a:r>
          </a:p>
          <a:p>
            <a:pPr marL="0" indent="0" algn="ctr">
              <a:buNone/>
            </a:pPr>
            <a:r>
              <a:rPr lang="en-GB" sz="3600" dirty="0">
                <a:solidFill>
                  <a:srgbClr val="21B9EF"/>
                </a:solidFill>
              </a:rPr>
              <a:t>Fishman, 2010</a:t>
            </a:r>
          </a:p>
          <a:p>
            <a:pPr marL="0" indent="0" algn="ctr">
              <a:buNone/>
            </a:pPr>
            <a:endParaRPr lang="en-US" sz="3600" dirty="0">
              <a:solidFill>
                <a:srgbClr val="E0BC4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49496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6948264" y="2204864"/>
            <a:ext cx="1981200" cy="584775"/>
          </a:xfrm>
          <a:prstGeom prst="rect">
            <a:avLst/>
          </a:prstGeom>
          <a:solidFill>
            <a:srgbClr val="C00000"/>
          </a:solidFill>
          <a:ln>
            <a:solidFill>
              <a:srgbClr val="863232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Camymddygiad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/ Misconduct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4860032" y="3747914"/>
            <a:ext cx="1981200" cy="1028700"/>
          </a:xfrm>
          <a:prstGeom prst="rect">
            <a:avLst/>
          </a:prstGeom>
          <a:solidFill>
            <a:srgbClr val="CA841C"/>
          </a:solidFill>
          <a:ln>
            <a:solidFill>
              <a:srgbClr val="A66300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Camddefnydd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/ Misuse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1654628" y="4528964"/>
            <a:ext cx="2197291" cy="1028700"/>
          </a:xfrm>
          <a:prstGeom prst="rect">
            <a:avLst/>
          </a:prstGeom>
          <a:solidFill>
            <a:srgbClr val="92D050"/>
          </a:solidFill>
          <a:ln>
            <a:solidFill>
              <a:srgbClr val="61974B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Camddealltwlriaeth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/ Misunderstanding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6156176" y="404664"/>
            <a:ext cx="2209800" cy="1339180"/>
          </a:xfrm>
          <a:prstGeom prst="rect">
            <a:avLst/>
          </a:prstGeom>
          <a:solidFill>
            <a:srgbClr val="C00000"/>
          </a:solidFill>
          <a:ln>
            <a:solidFill>
              <a:srgbClr val="863232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Twyll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bwriadol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–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bwriad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i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dwyllo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/ Deliberate cheating – intent to deceive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2971800" y="1528355"/>
            <a:ext cx="2176264" cy="1527245"/>
          </a:xfrm>
          <a:prstGeom prst="rect">
            <a:avLst/>
          </a:prstGeom>
          <a:solidFill>
            <a:srgbClr val="CA841C"/>
          </a:solidFill>
          <a:ln>
            <a:solidFill>
              <a:srgbClr val="A66300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Gwybod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y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rheolau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a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gwenud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camgymeriad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. / </a:t>
            </a:r>
            <a:r>
              <a:rPr kumimoji="0" lang="en-GB" sz="16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Knows the rules and makes a mistake</a:t>
            </a:r>
            <a:endParaRPr kumimoji="0" lang="en-US" sz="1600" b="0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457200" y="2392451"/>
            <a:ext cx="1981200" cy="1626535"/>
          </a:xfrm>
          <a:prstGeom prst="rect">
            <a:avLst/>
          </a:prstGeom>
          <a:solidFill>
            <a:srgbClr val="92D050"/>
          </a:solidFill>
          <a:ln>
            <a:solidFill>
              <a:srgbClr val="61974B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Ddim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yn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gwybod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y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rheolau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a’u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torri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. / </a:t>
            </a:r>
            <a:r>
              <a:rPr kumimoji="0" lang="en-GB" sz="16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Doesn’t know the rules and breaks them</a:t>
            </a:r>
            <a:endParaRPr kumimoji="0" lang="en-US" sz="1600" b="0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51520" y="188640"/>
            <a:ext cx="82996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Sbectrwm</a:t>
            </a: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Llên-ladrad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 spectrum of plagiarism</a:t>
            </a:r>
          </a:p>
        </p:txBody>
      </p:sp>
      <p:cxnSp>
        <p:nvCxnSpPr>
          <p:cNvPr id="21" name="Straight Arrow Connector 20"/>
          <p:cNvCxnSpPr/>
          <p:nvPr/>
        </p:nvCxnSpPr>
        <p:spPr>
          <a:xfrm flipV="1">
            <a:off x="463632" y="1678423"/>
            <a:ext cx="8375568" cy="3234308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2267744" y="1844824"/>
            <a:ext cx="2383672" cy="3787987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5220072" y="836712"/>
            <a:ext cx="2383672" cy="3787987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3070977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/>
              <a:t>Our Vision</a:t>
            </a:r>
          </a:p>
        </p:txBody>
      </p:sp>
      <p:pic>
        <p:nvPicPr>
          <p:cNvPr id="2" name="Picture 2" descr="Shape, rectangle&#10;&#10;Description automatically generated">
            <a:extLst>
              <a:ext uri="{FF2B5EF4-FFF2-40B4-BE49-F238E27FC236}">
                <a16:creationId xmlns:a16="http://schemas.microsoft.com/office/drawing/2014/main" id="{338EC95E-DBBA-4108-8CC6-5956929496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263" y="-2604"/>
            <a:ext cx="9146046" cy="6908477"/>
          </a:xfrm>
          <a:prstGeom prst="rect">
            <a:avLst/>
          </a:prstGeom>
        </p:spPr>
      </p:pic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152400" y="274638"/>
            <a:ext cx="9753600" cy="81817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dirty="0" err="1">
                <a:solidFill>
                  <a:schemeClr val="accent6">
                    <a:lumMod val="75000"/>
                  </a:schemeClr>
                </a:solidFill>
                <a:latin typeface="Arial Black"/>
              </a:rPr>
              <a:t>Rhai</a:t>
            </a:r>
            <a:r>
              <a:rPr lang="en-US" dirty="0">
                <a:solidFill>
                  <a:schemeClr val="accent6">
                    <a:lumMod val="75000"/>
                  </a:schemeClr>
                </a:solidFill>
                <a:latin typeface="Arial Black"/>
              </a:rPr>
              <a:t> </a:t>
            </a:r>
            <a:r>
              <a:rPr lang="en-US" dirty="0" err="1">
                <a:solidFill>
                  <a:schemeClr val="accent6">
                    <a:lumMod val="75000"/>
                  </a:schemeClr>
                </a:solidFill>
                <a:latin typeface="Arial Black"/>
              </a:rPr>
              <a:t>enghreifftiau</a:t>
            </a:r>
            <a:r>
              <a:rPr lang="en-US" dirty="0">
                <a:solidFill>
                  <a:schemeClr val="accent6">
                    <a:lumMod val="75000"/>
                  </a:schemeClr>
                </a:solidFill>
                <a:latin typeface="Arial Black"/>
              </a:rPr>
              <a:t>     </a:t>
            </a:r>
            <a:r>
              <a:rPr lang="en-US" dirty="0">
                <a:solidFill>
                  <a:srgbClr val="21B9EF"/>
                </a:solidFill>
                <a:latin typeface="Arial Black"/>
              </a:rPr>
              <a:t>Some examples…</a:t>
            </a:r>
          </a:p>
          <a:p>
            <a:pPr marL="0" indent="0" algn="ctr">
              <a:buNone/>
            </a:pP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CD95324-B384-422B-B168-15B264862F0E}"/>
              </a:ext>
            </a:extLst>
          </p:cNvPr>
          <p:cNvSpPr txBox="1"/>
          <p:nvPr/>
        </p:nvSpPr>
        <p:spPr>
          <a:xfrm>
            <a:off x="468702" y="2032644"/>
            <a:ext cx="410329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- Copïo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heb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ddangos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mai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copi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yw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 e. </a:t>
            </a: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-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Talu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rhywun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arall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i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wneud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drosoch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.</a:t>
            </a: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- Dim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danogs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eich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ffynonellau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 (gair neu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weithred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)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yn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ddigon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clir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.</a:t>
            </a: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-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Gweithio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gydag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eraill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 a dim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cydnabod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rhannu’r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gwaith</a:t>
            </a:r>
            <a:endParaRPr lang="en-GB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C5D9B40-7F68-4290-ACD8-E7BDC0423BD0}"/>
              </a:ext>
            </a:extLst>
          </p:cNvPr>
          <p:cNvSpPr txBox="1"/>
          <p:nvPr/>
        </p:nvSpPr>
        <p:spPr>
          <a:xfrm>
            <a:off x="4876799" y="1755402"/>
            <a:ext cx="3821503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rgbClr val="21B9EF"/>
                </a:solidFill>
              </a:rPr>
              <a:t>- Copying without showing it is a copy </a:t>
            </a:r>
          </a:p>
          <a:p>
            <a:r>
              <a:rPr lang="en-GB" sz="2400" dirty="0">
                <a:solidFill>
                  <a:srgbClr val="21B9EF"/>
                </a:solidFill>
              </a:rPr>
              <a:t>- Paying someone to do it for you </a:t>
            </a:r>
          </a:p>
          <a:p>
            <a:r>
              <a:rPr lang="en-GB" sz="2400" dirty="0">
                <a:solidFill>
                  <a:srgbClr val="21B9EF"/>
                </a:solidFill>
              </a:rPr>
              <a:t>- Not showing your sources (words and work) transparently enough </a:t>
            </a:r>
          </a:p>
          <a:p>
            <a:r>
              <a:rPr lang="en-GB" sz="2400" dirty="0">
                <a:solidFill>
                  <a:srgbClr val="21B9EF"/>
                </a:solidFill>
              </a:rPr>
              <a:t>- Working closely with others and not acknowledging the shared work </a:t>
            </a:r>
          </a:p>
        </p:txBody>
      </p:sp>
    </p:spTree>
    <p:extLst>
      <p:ext uri="{BB962C8B-B14F-4D97-AF65-F5344CB8AC3E}">
        <p14:creationId xmlns:p14="http://schemas.microsoft.com/office/powerpoint/2010/main" val="183774899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9F8EE4-8ACE-405A-9939-0E3C431DA3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33400"/>
            <a:ext cx="3886200" cy="114300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accent5">
                    <a:lumMod val="50000"/>
                  </a:schemeClr>
                </a:solidFill>
              </a:rPr>
              <a:t>Referencing Handbook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59E59B6-9F07-4078-85CF-E51CED6F4DD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3458" r="5053" b="3309"/>
          <a:stretch/>
        </p:blipFill>
        <p:spPr>
          <a:xfrm>
            <a:off x="5257799" y="423131"/>
            <a:ext cx="3276601" cy="4453669"/>
          </a:xfrm>
        </p:spPr>
      </p:pic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BFDDF8C2-20BB-458D-8BEE-3475231E71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37" y="1676400"/>
            <a:ext cx="4572000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9DF2397-DD1E-A03F-9311-16E12945C049}"/>
              </a:ext>
            </a:extLst>
          </p:cNvPr>
          <p:cNvSpPr txBox="1"/>
          <p:nvPr/>
        </p:nvSpPr>
        <p:spPr>
          <a:xfrm>
            <a:off x="762000" y="5029200"/>
            <a:ext cx="72390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hlinkClick r:id="rId4"/>
              </a:rPr>
              <a:t>Cite Them Right - Home (uwtsd.ac.uk)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00859972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>
                <a:solidFill>
                  <a:schemeClr val="accent5">
                    <a:lumMod val="50000"/>
                  </a:schemeClr>
                </a:solidFill>
              </a:rPr>
              <a:t>Harvard Referencing Examples</a:t>
            </a:r>
          </a:p>
        </p:txBody>
      </p:sp>
      <p:sp>
        <p:nvSpPr>
          <p:cNvPr id="4" name="Down Ribbon 3"/>
          <p:cNvSpPr/>
          <p:nvPr/>
        </p:nvSpPr>
        <p:spPr>
          <a:xfrm>
            <a:off x="534380" y="2276872"/>
            <a:ext cx="8075240" cy="2736304"/>
          </a:xfrm>
          <a:prstGeom prst="ribbon">
            <a:avLst/>
          </a:prstGeom>
          <a:ln/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yriad Pro"/>
                <a:ea typeface="+mn-ea"/>
                <a:cs typeface="+mn-cs"/>
              </a:rPr>
              <a:t>I don’t like referencing,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Myriad Pro"/>
                <a:ea typeface="+mn-ea"/>
                <a:cs typeface="+mn-cs"/>
              </a:rPr>
              <a:t>not et al</a:t>
            </a:r>
          </a:p>
        </p:txBody>
      </p:sp>
    </p:spTree>
    <p:extLst>
      <p:ext uri="{BB962C8B-B14F-4D97-AF65-F5344CB8AC3E}">
        <p14:creationId xmlns:p14="http://schemas.microsoft.com/office/powerpoint/2010/main" val="212129244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188161"/>
            <a:ext cx="8424936" cy="892695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1800" dirty="0">
                <a:hlinkClick r:id="rId3"/>
              </a:rPr>
              <a:t>http://sites.cardiff.ac.uk/ilrb/resourcehub-2/managing/citing-and-referencing/harvard/</a:t>
            </a:r>
            <a:endParaRPr lang="en-GB" sz="1800" dirty="0"/>
          </a:p>
          <a:p>
            <a:pPr marL="0" indent="0">
              <a:buNone/>
            </a:pPr>
            <a:r>
              <a:rPr lang="en-GB" sz="1800" dirty="0"/>
              <a:t>Activities: </a:t>
            </a:r>
            <a:r>
              <a:rPr lang="en-GB" sz="1800" b="1" dirty="0"/>
              <a:t>Compile the references </a:t>
            </a:r>
            <a:r>
              <a:rPr lang="en-GB" sz="1800" dirty="0"/>
              <a:t>(Harvard)</a:t>
            </a:r>
          </a:p>
          <a:p>
            <a:pPr marL="0" indent="0">
              <a:buNone/>
            </a:pPr>
            <a:r>
              <a:rPr lang="en-GB" sz="1800" dirty="0"/>
              <a:t>               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544" y="121929"/>
            <a:ext cx="8242506" cy="107482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15616" y="2034257"/>
            <a:ext cx="7416823" cy="3596033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9512" y="1772816"/>
            <a:ext cx="3672408" cy="3586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971187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  <a:solidFill>
            <a:schemeClr val="accent5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Activity – Harvard Referencing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008579" y="1772816"/>
            <a:ext cx="7126842" cy="3913971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57200" y="1259632"/>
            <a:ext cx="800323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  <a:hlinkClick r:id="rId4"/>
              </a:rPr>
              <a:t>http://sites.cardiff.ac.uk/ilrb/resource/harvardcompile/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1835696" y="3717032"/>
            <a:ext cx="864096" cy="57606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9" name="Curved Right Arrow 8"/>
          <p:cNvSpPr/>
          <p:nvPr/>
        </p:nvSpPr>
        <p:spPr>
          <a:xfrm rot="19680532">
            <a:off x="591151" y="1682898"/>
            <a:ext cx="1090464" cy="3077477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98002" y="4005064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4BACC6">
                    <a:lumMod val="50000"/>
                  </a:srgb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Click “View”</a:t>
            </a:r>
          </a:p>
        </p:txBody>
      </p:sp>
    </p:spTree>
    <p:extLst>
      <p:ext uri="{BB962C8B-B14F-4D97-AF65-F5344CB8AC3E}">
        <p14:creationId xmlns:p14="http://schemas.microsoft.com/office/powerpoint/2010/main" val="332087963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548680"/>
            <a:ext cx="6048672" cy="4873465"/>
          </a:xfrm>
        </p:spPr>
      </p:pic>
    </p:spTree>
    <p:extLst>
      <p:ext uri="{BB962C8B-B14F-4D97-AF65-F5344CB8AC3E}">
        <p14:creationId xmlns:p14="http://schemas.microsoft.com/office/powerpoint/2010/main" val="191117612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1744663"/>
            <a:ext cx="7772400" cy="5113337"/>
          </a:xfrm>
        </p:spPr>
        <p:txBody>
          <a:bodyPr>
            <a:normAutofit/>
          </a:bodyPr>
          <a:lstStyle/>
          <a:p>
            <a:pPr eaLnBrk="1" hangingPunct="1"/>
            <a:r>
              <a:rPr lang="en-GB" sz="5400" b="1" dirty="0">
                <a:solidFill>
                  <a:srgbClr val="FFFFFF"/>
                </a:solidFill>
                <a:latin typeface="Arial" charset="0"/>
              </a:rPr>
              <a:t>The Module</a:t>
            </a:r>
            <a:br>
              <a:rPr lang="en-GB" sz="5400" b="1" dirty="0">
                <a:solidFill>
                  <a:srgbClr val="FFFFFF"/>
                </a:solidFill>
                <a:latin typeface="Arial" charset="0"/>
              </a:rPr>
            </a:br>
            <a:br>
              <a:rPr lang="en-GB" sz="5400" b="1" dirty="0">
                <a:latin typeface="Arial" charset="0"/>
              </a:rPr>
            </a:br>
            <a:br>
              <a:rPr lang="en-GB" sz="5400" b="1" dirty="0">
                <a:latin typeface="Arial" charset="0"/>
              </a:rPr>
            </a:br>
            <a:endParaRPr lang="en-GB" sz="5400" b="1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6538276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2">
            <a:extLst>
              <a:ext uri="{FF2B5EF4-FFF2-40B4-BE49-F238E27FC236}">
                <a16:creationId xmlns:a16="http://schemas.microsoft.com/office/drawing/2014/main" id="{3F5AC810-5310-4504-B1F9-4BF18C7B20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 b="1" dirty="0"/>
              <a:t>Learning Outcomes</a:t>
            </a:r>
            <a:endParaRPr lang="en-US" altLang="en-US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B0BA0C4-C58C-404E-9735-F953F49617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2479058"/>
            <a:ext cx="4038600" cy="2231326"/>
          </a:xfrm>
          <a:prstGeom prst="rect">
            <a:avLst/>
          </a:prstGeom>
          <a:noFill/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745A1E71-F4A6-42D4-8D85-AE2EB6BC879C}"/>
              </a:ext>
            </a:extLst>
          </p:cNvPr>
          <p:cNvSpPr/>
          <p:nvPr/>
        </p:nvSpPr>
        <p:spPr bwMode="auto">
          <a:xfrm>
            <a:off x="4800600" y="2499033"/>
            <a:ext cx="4038600" cy="160019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(1) Critically evaluate at least five leadership theories and their relevance to the workplace</a:t>
            </a:r>
          </a:p>
        </p:txBody>
      </p:sp>
    </p:spTree>
    <p:extLst>
      <p:ext uri="{BB962C8B-B14F-4D97-AF65-F5344CB8AC3E}">
        <p14:creationId xmlns:p14="http://schemas.microsoft.com/office/powerpoint/2010/main" val="102609975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2">
            <a:extLst>
              <a:ext uri="{FF2B5EF4-FFF2-40B4-BE49-F238E27FC236}">
                <a16:creationId xmlns:a16="http://schemas.microsoft.com/office/drawing/2014/main" id="{3F5AC810-5310-4504-B1F9-4BF18C7B20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GB" altLang="en-US" b="1" dirty="0"/>
              <a:t>Learning Outcomes</a:t>
            </a:r>
            <a:endParaRPr lang="en-US" altLang="en-US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B0BA0C4-C58C-404E-9735-F953F49617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2479058"/>
            <a:ext cx="4038600" cy="2231326"/>
          </a:xfrm>
          <a:prstGeom prst="rect">
            <a:avLst/>
          </a:prstGeom>
          <a:noFill/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745A1E71-F4A6-42D4-8D85-AE2EB6BC879C}"/>
              </a:ext>
            </a:extLst>
          </p:cNvPr>
          <p:cNvSpPr/>
          <p:nvPr/>
        </p:nvSpPr>
        <p:spPr bwMode="auto">
          <a:xfrm>
            <a:off x="4648200" y="1600201"/>
            <a:ext cx="4038600" cy="398904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 lnSpcReduction="10000"/>
          </a:bodyPr>
          <a:lstStyle/>
          <a:p>
            <a:pPr marL="0" marR="0" lvl="0" indent="0" algn="l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(2) Explore and critically reflect on personal leadership styles and behaviours, and interpersonal skills, and their impact on workplace relationships</a:t>
            </a:r>
          </a:p>
          <a:p>
            <a:pPr marL="0" marR="0" lvl="0" indent="0" algn="l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Create a personal development plan with a specific focus on leadership skills</a:t>
            </a:r>
          </a:p>
        </p:txBody>
      </p:sp>
    </p:spTree>
    <p:extLst>
      <p:ext uri="{BB962C8B-B14F-4D97-AF65-F5344CB8AC3E}">
        <p14:creationId xmlns:p14="http://schemas.microsoft.com/office/powerpoint/2010/main" val="175060503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17DAB11-13B7-4968-B354-3C6F5DB1CCD1}"/>
              </a:ext>
            </a:extLst>
          </p:cNvPr>
          <p:cNvSpPr txBox="1"/>
          <p:nvPr/>
        </p:nvSpPr>
        <p:spPr>
          <a:xfrm>
            <a:off x="304800" y="228600"/>
            <a:ext cx="8458200" cy="1200150"/>
          </a:xfrm>
          <a:prstGeom prst="rect">
            <a:avLst/>
          </a:prstGeom>
          <a:noFill/>
        </p:spPr>
        <p:txBody>
          <a:bodyPr lIns="91440" tIns="45720" rIns="91440" bIns="45720" anchor="t">
            <a:spAutoFit/>
          </a:bodyPr>
          <a:lstStyle/>
          <a:p>
            <a:pPr>
              <a:defRPr/>
            </a:pPr>
            <a:r>
              <a:rPr lang="en-GB" sz="3600" dirty="0">
                <a:solidFill>
                  <a:schemeClr val="accent5">
                    <a:lumMod val="50000"/>
                  </a:schemeClr>
                </a:solidFill>
                <a:latin typeface="Arial"/>
                <a:cs typeface="Arial"/>
              </a:rPr>
              <a:t>Leadership and management differentiation activity – two groups </a:t>
            </a:r>
            <a:endParaRPr lang="en-GB" sz="3600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9222" name="Picture 6">
            <a:extLst>
              <a:ext uri="{FF2B5EF4-FFF2-40B4-BE49-F238E27FC236}">
                <a16:creationId xmlns:a16="http://schemas.microsoft.com/office/drawing/2014/main" id="{53FB8723-6DE3-479C-91CA-841629755A8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31163" y="3733800"/>
            <a:ext cx="2311400" cy="1968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BCFAEFB-7842-4B24-BAA5-AF13F9792B67}"/>
              </a:ext>
            </a:extLst>
          </p:cNvPr>
          <p:cNvSpPr txBox="1"/>
          <p:nvPr/>
        </p:nvSpPr>
        <p:spPr>
          <a:xfrm>
            <a:off x="342900" y="1441327"/>
            <a:ext cx="4191000" cy="3367076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342900" indent="-342900" eaLnBrk="1" hangingPunct="1">
              <a:spcBef>
                <a:spcPct val="20000"/>
              </a:spcBef>
              <a:defRPr/>
            </a:pPr>
            <a:r>
              <a:rPr lang="en-GB" sz="2800" kern="0" dirty="0">
                <a:solidFill>
                  <a:srgbClr val="AF195D"/>
                </a:solidFill>
                <a:latin typeface="Verdana" pitchFamily="34" charset="0"/>
              </a:rPr>
              <a:t>Activity:</a:t>
            </a:r>
            <a:r>
              <a:rPr lang="en-GB" sz="2800" b="0" kern="0" dirty="0">
                <a:solidFill>
                  <a:srgbClr val="000000"/>
                </a:solidFill>
                <a:latin typeface="Verdana" pitchFamily="34" charset="0"/>
              </a:rPr>
              <a:t> </a:t>
            </a:r>
          </a:p>
          <a:p>
            <a:pPr marL="342900" indent="-342900" eaLnBrk="1" hangingPunct="1">
              <a:spcBef>
                <a:spcPct val="20000"/>
              </a:spcBef>
              <a:defRPr/>
            </a:pPr>
            <a:r>
              <a:rPr lang="en-GB" sz="2800" b="0" kern="0" dirty="0">
                <a:solidFill>
                  <a:srgbClr val="000000"/>
                </a:solidFill>
                <a:latin typeface="Verdana" pitchFamily="34" charset="0"/>
              </a:rPr>
              <a:t>Characteristics; qualities; skills; attributes; approach:</a:t>
            </a:r>
          </a:p>
          <a:p>
            <a:pPr eaLnBrk="1" hangingPunct="1">
              <a:spcBef>
                <a:spcPct val="20000"/>
              </a:spcBef>
              <a:defRPr/>
            </a:pPr>
            <a:r>
              <a:rPr lang="en-GB" sz="2800" kern="0" dirty="0">
                <a:solidFill>
                  <a:srgbClr val="000000"/>
                </a:solidFill>
                <a:latin typeface="Verdana" pitchFamily="34" charset="0"/>
              </a:rPr>
              <a:t>      </a:t>
            </a:r>
            <a:r>
              <a:rPr lang="en-GB" sz="2800" b="0" kern="0" dirty="0">
                <a:solidFill>
                  <a:srgbClr val="000000"/>
                </a:solidFill>
                <a:latin typeface="Verdana" pitchFamily="34" charset="0"/>
              </a:rPr>
              <a:t>1.</a:t>
            </a:r>
            <a:r>
              <a:rPr lang="en-GB" sz="2800" kern="0" dirty="0">
                <a:solidFill>
                  <a:srgbClr val="000000"/>
                </a:solidFill>
                <a:latin typeface="Verdana" pitchFamily="34" charset="0"/>
              </a:rPr>
              <a:t> Leaders</a:t>
            </a:r>
          </a:p>
          <a:p>
            <a:pPr eaLnBrk="1" hangingPunct="1">
              <a:spcBef>
                <a:spcPct val="20000"/>
              </a:spcBef>
              <a:defRPr/>
            </a:pPr>
            <a:r>
              <a:rPr lang="en-GB" sz="2800" kern="0" dirty="0">
                <a:solidFill>
                  <a:srgbClr val="000000"/>
                </a:solidFill>
                <a:latin typeface="Verdana" pitchFamily="34" charset="0"/>
              </a:rPr>
              <a:t>      </a:t>
            </a:r>
            <a:r>
              <a:rPr lang="en-GB" sz="2800" b="0" kern="0" dirty="0">
                <a:solidFill>
                  <a:srgbClr val="000000"/>
                </a:solidFill>
                <a:latin typeface="Verdana" pitchFamily="34" charset="0"/>
              </a:rPr>
              <a:t>2.</a:t>
            </a:r>
            <a:r>
              <a:rPr lang="en-GB" sz="2800" kern="0" dirty="0">
                <a:solidFill>
                  <a:srgbClr val="000000"/>
                </a:solidFill>
                <a:latin typeface="Verdana" pitchFamily="34" charset="0"/>
              </a:rPr>
              <a:t> Managers</a:t>
            </a:r>
            <a:endParaRPr lang="en-GB" sz="2800" kern="0" dirty="0">
              <a:solidFill>
                <a:srgbClr val="000000"/>
              </a:solidFill>
              <a:latin typeface="Verdana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CB2C416-16AC-4E3E-873C-98352C09BFA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80498" y="1752600"/>
            <a:ext cx="5147236" cy="365688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74D9AE4-DE5F-434E-A3F8-5AA0B1B6BA10}"/>
              </a:ext>
            </a:extLst>
          </p:cNvPr>
          <p:cNvSpPr txBox="1"/>
          <p:nvPr/>
        </p:nvSpPr>
        <p:spPr>
          <a:xfrm>
            <a:off x="6248400" y="2819400"/>
            <a:ext cx="381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solidFill>
                  <a:srgbClr val="FF0000"/>
                </a:solidFill>
              </a:rPr>
              <a:t>A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5E468A7-BCA0-4DF4-902B-BCAEC0E6BBCA}"/>
              </a:ext>
            </a:extLst>
          </p:cNvPr>
          <p:cNvSpPr txBox="1"/>
          <p:nvPr/>
        </p:nvSpPr>
        <p:spPr>
          <a:xfrm>
            <a:off x="8343900" y="2452287"/>
            <a:ext cx="2667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solidFill>
                  <a:srgbClr val="FF0000"/>
                </a:solidFill>
              </a:rPr>
              <a:t>B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CE90314-E544-47E7-8DE1-4989DD1C3F6F}"/>
              </a:ext>
            </a:extLst>
          </p:cNvPr>
          <p:cNvSpPr txBox="1"/>
          <p:nvPr/>
        </p:nvSpPr>
        <p:spPr>
          <a:xfrm>
            <a:off x="672482" y="167165"/>
            <a:ext cx="7631113" cy="708025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txBody>
          <a:bodyPr>
            <a:spAutoFit/>
          </a:bodyPr>
          <a:lstStyle/>
          <a:p>
            <a:pPr algn="ctr">
              <a:defRPr/>
            </a:pPr>
            <a:r>
              <a:rPr lang="en-GB" sz="4000" dirty="0">
                <a:solidFill>
                  <a:schemeClr val="bg1"/>
                </a:solidFill>
                <a:cs typeface="Arial" charset="0"/>
              </a:rPr>
              <a:t>Leadership Defined</a:t>
            </a:r>
          </a:p>
        </p:txBody>
      </p:sp>
      <p:sp>
        <p:nvSpPr>
          <p:cNvPr id="2" name="Speech Bubble: Rectangle with Corners Rounded 1">
            <a:extLst>
              <a:ext uri="{FF2B5EF4-FFF2-40B4-BE49-F238E27FC236}">
                <a16:creationId xmlns:a16="http://schemas.microsoft.com/office/drawing/2014/main" id="{22AC425E-AF25-4B72-B300-77C32C61741A}"/>
              </a:ext>
            </a:extLst>
          </p:cNvPr>
          <p:cNvSpPr/>
          <p:nvPr/>
        </p:nvSpPr>
        <p:spPr>
          <a:xfrm>
            <a:off x="672481" y="990600"/>
            <a:ext cx="7631113" cy="1295400"/>
          </a:xfrm>
          <a:prstGeom prst="wedgeRoundRectCallou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/>
              <a:t>Leadership is the process of influencing people to enable the achievement of relevant goals (Ivancevich et al, 2008)</a:t>
            </a:r>
          </a:p>
        </p:txBody>
      </p:sp>
      <p:sp>
        <p:nvSpPr>
          <p:cNvPr id="6" name="Speech Bubble: Rectangle with Corners Rounded 5">
            <a:extLst>
              <a:ext uri="{FF2B5EF4-FFF2-40B4-BE49-F238E27FC236}">
                <a16:creationId xmlns:a16="http://schemas.microsoft.com/office/drawing/2014/main" id="{8BFF524D-0572-4A2C-BF25-DA62B36305E3}"/>
              </a:ext>
            </a:extLst>
          </p:cNvPr>
          <p:cNvSpPr/>
          <p:nvPr/>
        </p:nvSpPr>
        <p:spPr>
          <a:xfrm>
            <a:off x="648066" y="2590800"/>
            <a:ext cx="3733800" cy="2667000"/>
          </a:xfrm>
          <a:prstGeom prst="wedgeRoundRectCallou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/>
              <a:t>Leadership is essentially a relationship through which one person influences the behaviour or actions of other people (Mullins, 2018)</a:t>
            </a:r>
          </a:p>
        </p:txBody>
      </p:sp>
      <p:sp>
        <p:nvSpPr>
          <p:cNvPr id="7" name="Speech Bubble: Rectangle with Corners Rounded 6">
            <a:extLst>
              <a:ext uri="{FF2B5EF4-FFF2-40B4-BE49-F238E27FC236}">
                <a16:creationId xmlns:a16="http://schemas.microsoft.com/office/drawing/2014/main" id="{1B5B79E8-0E19-4FE5-B092-562BEFF86E63}"/>
              </a:ext>
            </a:extLst>
          </p:cNvPr>
          <p:cNvSpPr/>
          <p:nvPr/>
        </p:nvSpPr>
        <p:spPr>
          <a:xfrm>
            <a:off x="4753997" y="2635250"/>
            <a:ext cx="3434556" cy="2578100"/>
          </a:xfrm>
          <a:prstGeom prst="wedgeRoundRectCallout">
            <a:avLst/>
          </a:prstGeom>
          <a:solidFill>
            <a:schemeClr val="accent5">
              <a:lumMod val="50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/>
              <a:t>Leadership is the ability to motivate, influence and enable individuals to contribute to the objectives of the organisations of which they are members (House et al, 2004)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A948059-9FFB-4129-B766-49FC5A0F0914}"/>
              </a:ext>
            </a:extLst>
          </p:cNvPr>
          <p:cNvSpPr txBox="1"/>
          <p:nvPr/>
        </p:nvSpPr>
        <p:spPr>
          <a:xfrm>
            <a:off x="672482" y="167165"/>
            <a:ext cx="7631113" cy="708025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txBody>
          <a:bodyPr>
            <a:spAutoFit/>
          </a:bodyPr>
          <a:lstStyle/>
          <a:p>
            <a:pPr algn="ctr">
              <a:defRPr/>
            </a:pPr>
            <a:r>
              <a:rPr lang="en-GB" sz="4000" dirty="0">
                <a:solidFill>
                  <a:schemeClr val="bg1"/>
                </a:solidFill>
                <a:cs typeface="Arial" charset="0"/>
              </a:rPr>
              <a:t>Leadership Defined</a:t>
            </a:r>
          </a:p>
        </p:txBody>
      </p:sp>
      <p:sp>
        <p:nvSpPr>
          <p:cNvPr id="5" name="Speech Bubble: Rectangle with Corners Rounded 4">
            <a:extLst>
              <a:ext uri="{FF2B5EF4-FFF2-40B4-BE49-F238E27FC236}">
                <a16:creationId xmlns:a16="http://schemas.microsoft.com/office/drawing/2014/main" id="{0459F10B-E34F-4537-AC70-F679E4624205}"/>
              </a:ext>
            </a:extLst>
          </p:cNvPr>
          <p:cNvSpPr/>
          <p:nvPr/>
        </p:nvSpPr>
        <p:spPr>
          <a:xfrm>
            <a:off x="672481" y="990600"/>
            <a:ext cx="7631113" cy="1295400"/>
          </a:xfrm>
          <a:prstGeom prst="wedgeRoundRectCallou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/>
              <a:t>Leadership is a process whereby an individual influences a group of individuals to achieve a common goal (Northouse, 1994)</a:t>
            </a:r>
          </a:p>
        </p:txBody>
      </p:sp>
      <p:sp>
        <p:nvSpPr>
          <p:cNvPr id="6" name="Speech Bubble: Rectangle with Corners Rounded 5">
            <a:extLst>
              <a:ext uri="{FF2B5EF4-FFF2-40B4-BE49-F238E27FC236}">
                <a16:creationId xmlns:a16="http://schemas.microsoft.com/office/drawing/2014/main" id="{A041D3EA-79E4-45CF-981D-4C3877ACBB4A}"/>
              </a:ext>
            </a:extLst>
          </p:cNvPr>
          <p:cNvSpPr/>
          <p:nvPr/>
        </p:nvSpPr>
        <p:spPr>
          <a:xfrm>
            <a:off x="648066" y="2590800"/>
            <a:ext cx="3733800" cy="2667000"/>
          </a:xfrm>
          <a:prstGeom prst="wedgeRoundRectCallou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/>
              <a:t>Leadership involves mobilising people to tackle tough problems (Heifetz, 1994)</a:t>
            </a:r>
          </a:p>
        </p:txBody>
      </p:sp>
      <p:sp>
        <p:nvSpPr>
          <p:cNvPr id="7" name="Speech Bubble: Rectangle with Corners Rounded 6">
            <a:extLst>
              <a:ext uri="{FF2B5EF4-FFF2-40B4-BE49-F238E27FC236}">
                <a16:creationId xmlns:a16="http://schemas.microsoft.com/office/drawing/2014/main" id="{E96EE7F0-1D08-46B8-996C-FECD9029C470}"/>
              </a:ext>
            </a:extLst>
          </p:cNvPr>
          <p:cNvSpPr/>
          <p:nvPr/>
        </p:nvSpPr>
        <p:spPr>
          <a:xfrm>
            <a:off x="4753997" y="2635250"/>
            <a:ext cx="3434556" cy="2578100"/>
          </a:xfrm>
          <a:prstGeom prst="wedgeRoundRectCallout">
            <a:avLst/>
          </a:prstGeom>
          <a:solidFill>
            <a:schemeClr val="accent5">
              <a:lumMod val="50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/>
              <a:t>Great leaders are resonant leaders. These leaders are moving people - powerfully, passionately and purposefully (Boyatzis and McKee, 2005) </a:t>
            </a:r>
          </a:p>
        </p:txBody>
      </p:sp>
    </p:spTree>
    <p:extLst>
      <p:ext uri="{BB962C8B-B14F-4D97-AF65-F5344CB8AC3E}">
        <p14:creationId xmlns:p14="http://schemas.microsoft.com/office/powerpoint/2010/main" val="87505595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10E14A8-AC6F-4369-893B-91DE9F39AF9C}"/>
              </a:ext>
            </a:extLst>
          </p:cNvPr>
          <p:cNvSpPr txBox="1">
            <a:spLocks/>
          </p:cNvSpPr>
          <p:nvPr/>
        </p:nvSpPr>
        <p:spPr bwMode="auto">
          <a:xfrm>
            <a:off x="431800" y="1219200"/>
            <a:ext cx="8137525" cy="4554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defRPr/>
            </a:pPr>
            <a:r>
              <a:rPr lang="en-GB" sz="2400" b="0" kern="0" dirty="0">
                <a:solidFill>
                  <a:srgbClr val="000000"/>
                </a:solidFill>
                <a:latin typeface="Verdana"/>
                <a:ea typeface="ＭＳ Ｐゴシック"/>
              </a:rPr>
              <a:t>Leadership is not about making clever decisions and doing bigger deals, least of all for personal gain. It is about </a:t>
            </a:r>
            <a:r>
              <a:rPr lang="en-GB" sz="2400" kern="0" dirty="0">
                <a:solidFill>
                  <a:srgbClr val="000000"/>
                </a:solidFill>
                <a:latin typeface="Verdana"/>
                <a:ea typeface="ＭＳ Ｐゴシック"/>
              </a:rPr>
              <a:t>energising</a:t>
            </a:r>
            <a:r>
              <a:rPr lang="en-GB" sz="2400" b="0" kern="0" dirty="0">
                <a:solidFill>
                  <a:srgbClr val="000000"/>
                </a:solidFill>
                <a:latin typeface="Verdana"/>
                <a:ea typeface="ＭＳ Ｐゴシック"/>
              </a:rPr>
              <a:t> other people to </a:t>
            </a:r>
            <a:r>
              <a:rPr lang="en-GB" sz="2400" kern="0" dirty="0">
                <a:solidFill>
                  <a:srgbClr val="000000"/>
                </a:solidFill>
                <a:latin typeface="Verdana"/>
                <a:ea typeface="ＭＳ Ｐゴシック"/>
              </a:rPr>
              <a:t>make good decisions </a:t>
            </a:r>
            <a:r>
              <a:rPr lang="en-GB" sz="2400" b="0" kern="0" dirty="0">
                <a:solidFill>
                  <a:srgbClr val="000000"/>
                </a:solidFill>
                <a:latin typeface="Verdana"/>
                <a:ea typeface="ＭＳ Ｐゴシック"/>
              </a:rPr>
              <a:t>and do other things. In other words, it is about helping </a:t>
            </a:r>
            <a:r>
              <a:rPr lang="en-GB" sz="2400" kern="0" dirty="0">
                <a:solidFill>
                  <a:srgbClr val="000000"/>
                </a:solidFill>
                <a:latin typeface="Verdana"/>
                <a:ea typeface="ＭＳ Ｐゴシック"/>
              </a:rPr>
              <a:t>release the positive energy </a:t>
            </a:r>
            <a:r>
              <a:rPr lang="en-GB" sz="2400" b="0" kern="0" dirty="0">
                <a:solidFill>
                  <a:srgbClr val="000000"/>
                </a:solidFill>
                <a:latin typeface="Verdana"/>
                <a:ea typeface="ＭＳ Ｐゴシック"/>
              </a:rPr>
              <a:t>that exists naturally within people. Effective leadership </a:t>
            </a:r>
            <a:r>
              <a:rPr lang="en-GB" sz="2400" kern="0" dirty="0">
                <a:solidFill>
                  <a:srgbClr val="000000"/>
                </a:solidFill>
                <a:latin typeface="Verdana"/>
                <a:ea typeface="ＭＳ Ｐゴシック"/>
              </a:rPr>
              <a:t>inspires</a:t>
            </a:r>
            <a:r>
              <a:rPr lang="en-GB" sz="2400" b="0" kern="0" dirty="0">
                <a:solidFill>
                  <a:srgbClr val="000000"/>
                </a:solidFill>
                <a:latin typeface="Verdana"/>
                <a:ea typeface="ＭＳ Ｐゴシック"/>
              </a:rPr>
              <a:t> more than empowers; it </a:t>
            </a:r>
            <a:r>
              <a:rPr lang="en-GB" sz="2400" kern="0" dirty="0">
                <a:solidFill>
                  <a:srgbClr val="000000"/>
                </a:solidFill>
                <a:latin typeface="Verdana"/>
                <a:ea typeface="ＭＳ Ｐゴシック"/>
              </a:rPr>
              <a:t>connects </a:t>
            </a:r>
            <a:r>
              <a:rPr lang="en-GB" sz="2400" b="0" kern="0" dirty="0">
                <a:solidFill>
                  <a:srgbClr val="000000"/>
                </a:solidFill>
                <a:latin typeface="Verdana"/>
                <a:ea typeface="ＭＳ Ｐゴシック"/>
              </a:rPr>
              <a:t>more than controls; it </a:t>
            </a:r>
            <a:r>
              <a:rPr lang="en-GB" sz="2400" kern="0" dirty="0">
                <a:solidFill>
                  <a:srgbClr val="000000"/>
                </a:solidFill>
                <a:latin typeface="Verdana"/>
                <a:ea typeface="ＭＳ Ｐゴシック"/>
              </a:rPr>
              <a:t>demonstrates</a:t>
            </a:r>
            <a:r>
              <a:rPr lang="en-GB" sz="2400" b="0" kern="0" dirty="0">
                <a:solidFill>
                  <a:srgbClr val="000000"/>
                </a:solidFill>
                <a:latin typeface="Verdana"/>
                <a:ea typeface="ＭＳ Ｐゴシック"/>
              </a:rPr>
              <a:t> more than it decides. It does all of this by </a:t>
            </a:r>
            <a:r>
              <a:rPr lang="en-GB" sz="2400" kern="0" dirty="0">
                <a:solidFill>
                  <a:srgbClr val="000000"/>
                </a:solidFill>
                <a:latin typeface="Verdana"/>
                <a:ea typeface="ＭＳ Ｐゴシック"/>
              </a:rPr>
              <a:t>engaging</a:t>
            </a:r>
            <a:r>
              <a:rPr lang="en-GB" sz="2400" b="0" kern="0" dirty="0">
                <a:solidFill>
                  <a:srgbClr val="000000"/>
                </a:solidFill>
                <a:latin typeface="Verdana"/>
                <a:ea typeface="ＭＳ Ｐゴシック"/>
              </a:rPr>
              <a:t>, itself above all, and consequently others </a:t>
            </a:r>
            <a:r>
              <a:rPr lang="en-GB" sz="2000" b="0" kern="0" dirty="0">
                <a:solidFill>
                  <a:srgbClr val="000000"/>
                </a:solidFill>
                <a:latin typeface="Verdana"/>
                <a:ea typeface="ＭＳ Ｐゴシック"/>
              </a:rPr>
              <a:t>(Mintzberg, 2004).</a:t>
            </a:r>
          </a:p>
          <a:p>
            <a:pPr marL="342900" indent="-342900">
              <a:spcBef>
                <a:spcPct val="20000"/>
              </a:spcBef>
              <a:buFontTx/>
              <a:buChar char="•"/>
              <a:defRPr/>
            </a:pPr>
            <a:endParaRPr lang="en-GB" sz="3200" b="0" kern="0" dirty="0">
              <a:solidFill>
                <a:srgbClr val="000000"/>
              </a:solidFill>
              <a:latin typeface="Verdana"/>
              <a:ea typeface="ＭＳ Ｐゴシック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149DAB2-E23B-429A-8B2D-D8AD5B692AEA}"/>
              </a:ext>
            </a:extLst>
          </p:cNvPr>
          <p:cNvSpPr txBox="1"/>
          <p:nvPr/>
        </p:nvSpPr>
        <p:spPr>
          <a:xfrm>
            <a:off x="685800" y="260350"/>
            <a:ext cx="7631113" cy="708025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txBody>
          <a:bodyPr>
            <a:spAutoFit/>
          </a:bodyPr>
          <a:lstStyle/>
          <a:p>
            <a:pPr algn="ctr">
              <a:defRPr/>
            </a:pPr>
            <a:r>
              <a:rPr lang="en-GB" sz="4000" dirty="0">
                <a:solidFill>
                  <a:schemeClr val="bg1"/>
                </a:solidFill>
                <a:cs typeface="Arial" charset="0"/>
              </a:rPr>
              <a:t>Leadership Defined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E3863E-3714-45FF-BFA2-8E58989031F2}"/>
              </a:ext>
            </a:extLst>
          </p:cNvPr>
          <p:cNvSpPr txBox="1">
            <a:spLocks/>
          </p:cNvSpPr>
          <p:nvPr/>
        </p:nvSpPr>
        <p:spPr bwMode="auto">
          <a:xfrm>
            <a:off x="323850" y="2060575"/>
            <a:ext cx="8281988" cy="2160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defRPr/>
            </a:pPr>
            <a:r>
              <a:rPr lang="en-GB" sz="2800" b="0" kern="0" dirty="0">
                <a:solidFill>
                  <a:srgbClr val="000000"/>
                </a:solidFill>
                <a:latin typeface="Verdana"/>
                <a:ea typeface="ＭＳ Ｐゴシック"/>
              </a:rPr>
              <a:t>According to Crainer</a:t>
            </a:r>
            <a:r>
              <a:rPr lang="en-GB" sz="2800" b="0" i="1" kern="0" dirty="0">
                <a:solidFill>
                  <a:srgbClr val="000000"/>
                </a:solidFill>
                <a:latin typeface="Verdana"/>
                <a:ea typeface="ＭＳ Ｐゴシック"/>
              </a:rPr>
              <a:t> </a:t>
            </a:r>
            <a:r>
              <a:rPr lang="en-GB" sz="2800" b="0" kern="0" dirty="0">
                <a:solidFill>
                  <a:srgbClr val="000000"/>
                </a:solidFill>
                <a:latin typeface="Verdana"/>
                <a:ea typeface="ＭＳ Ｐゴシック"/>
              </a:rPr>
              <a:t>(1995), there are over 400 definitions of leadership and “it is a veritable minefield of misunderstanding and difference through which theorists and practitioners must tread warily.”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75B0782-A387-4CA3-9C3C-F9C31CD531DB}"/>
              </a:ext>
            </a:extLst>
          </p:cNvPr>
          <p:cNvSpPr txBox="1"/>
          <p:nvPr/>
        </p:nvSpPr>
        <p:spPr>
          <a:xfrm>
            <a:off x="685800" y="260350"/>
            <a:ext cx="7631113" cy="708025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txBody>
          <a:bodyPr>
            <a:spAutoFit/>
          </a:bodyPr>
          <a:lstStyle/>
          <a:p>
            <a:pPr algn="ctr">
              <a:defRPr/>
            </a:pPr>
            <a:r>
              <a:rPr lang="en-GB" sz="4000" dirty="0">
                <a:solidFill>
                  <a:schemeClr val="bg1"/>
                </a:solidFill>
                <a:cs typeface="Arial" charset="0"/>
              </a:rPr>
              <a:t>Leadership Defined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87E8B0CD-E764-4346-BD57-A674A0C0E26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4800" y="457200"/>
            <a:ext cx="851535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004C99"/>
                </a:solidFill>
                <a:latin typeface="Verdana" pitchFamily="34" charset="0"/>
                <a:ea typeface="ＭＳ Ｐゴシック" pitchFamily="1" charset="-128"/>
              </a:defRPr>
            </a:lvl9pPr>
          </a:lstStyle>
          <a:p>
            <a:pPr eaLnBrk="1" hangingPunct="1">
              <a:defRPr/>
            </a:pPr>
            <a:r>
              <a:rPr lang="en-GB" sz="3200" kern="0" dirty="0">
                <a:solidFill>
                  <a:srgbClr val="333399">
                    <a:lumMod val="75000"/>
                  </a:srgbClr>
                </a:solidFill>
                <a:latin typeface="Verdana"/>
                <a:ea typeface="ＭＳ Ｐゴシック"/>
              </a:rPr>
              <a:t>Close relationship between management and leadership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7B2859E-DD52-451A-91BE-6531CD5E65C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5750" y="2143125"/>
            <a:ext cx="8678863" cy="4165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rgbClr val="004C99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rgbClr val="004C99"/>
                </a:solidFill>
                <a:latin typeface="+mn-lt"/>
                <a:ea typeface="+mn-ea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rgbClr val="004C99"/>
                </a:solidFill>
                <a:latin typeface="+mn-lt"/>
                <a:ea typeface="+mn-ea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rgbClr val="004C99"/>
                </a:solidFill>
                <a:latin typeface="+mn-lt"/>
                <a:ea typeface="+mn-ea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rgbClr val="004C99"/>
                </a:solidFill>
                <a:latin typeface="+mn-lt"/>
                <a:ea typeface="+mn-ea"/>
              </a:defRPr>
            </a:lvl9pPr>
          </a:lstStyle>
          <a:p>
            <a:pPr eaLnBrk="1" hangingPunct="1">
              <a:buFontTx/>
              <a:buNone/>
              <a:defRPr/>
            </a:pPr>
            <a:r>
              <a:rPr lang="en-GB" sz="2800" b="0" i="1" kern="0" dirty="0">
                <a:solidFill>
                  <a:srgbClr val="000000"/>
                </a:solidFill>
                <a:latin typeface="Verdana"/>
                <a:ea typeface="ＭＳ Ｐゴシック"/>
              </a:rPr>
              <a:t>“Increasingly, management and leadership  are being seen as inextricably linked. It is one thing for a leader to propound a grand vision, but this is redundant unless the vision is managed so it becomes real achievement.”</a:t>
            </a:r>
          </a:p>
          <a:p>
            <a:pPr eaLnBrk="1" hangingPunct="1">
              <a:buFontTx/>
              <a:buNone/>
              <a:defRPr/>
            </a:pPr>
            <a:endParaRPr lang="en-GB" sz="2800" b="0" kern="0" dirty="0">
              <a:solidFill>
                <a:srgbClr val="000000"/>
              </a:solidFill>
              <a:latin typeface="Verdana"/>
              <a:ea typeface="ＭＳ Ｐゴシック"/>
            </a:endParaRPr>
          </a:p>
          <a:p>
            <a:pPr eaLnBrk="1" hangingPunct="1">
              <a:buFontTx/>
              <a:buNone/>
              <a:defRPr/>
            </a:pPr>
            <a:r>
              <a:rPr lang="en-GB" sz="2800" b="0" i="1" kern="0" dirty="0">
                <a:solidFill>
                  <a:srgbClr val="000000"/>
                </a:solidFill>
                <a:latin typeface="Verdana"/>
                <a:ea typeface="ＭＳ Ｐゴシック"/>
              </a:rPr>
              <a:t>Sir John Harvey-Jones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E4F33-8B54-4892-BBE7-84E2D4C020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152400"/>
            <a:ext cx="8229600" cy="1143000"/>
          </a:xfrm>
        </p:spPr>
        <p:txBody>
          <a:bodyPr/>
          <a:lstStyle/>
          <a:p>
            <a:r>
              <a:rPr lang="en-GB" sz="4000" b="1" dirty="0">
                <a:solidFill>
                  <a:schemeClr val="accent5">
                    <a:lumMod val="50000"/>
                  </a:schemeClr>
                </a:solidFill>
              </a:rPr>
              <a:t>Leadership / management</a:t>
            </a:r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AE49C96D-6BB0-47E6-99CC-3DDBA1617919}"/>
              </a:ext>
            </a:extLst>
          </p:cNvPr>
          <p:cNvGraphicFramePr>
            <a:graphicFrameLocks noGrp="1"/>
          </p:cNvGraphicFramePr>
          <p:nvPr/>
        </p:nvGraphicFramePr>
        <p:xfrm>
          <a:off x="762000" y="838200"/>
          <a:ext cx="7543800" cy="4820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76400">
                  <a:extLst>
                    <a:ext uri="{9D8B030D-6E8A-4147-A177-3AD203B41FA5}">
                      <a16:colId xmlns:a16="http://schemas.microsoft.com/office/drawing/2014/main" val="303881863"/>
                    </a:ext>
                  </a:extLst>
                </a:gridCol>
                <a:gridCol w="2819400">
                  <a:extLst>
                    <a:ext uri="{9D8B030D-6E8A-4147-A177-3AD203B41FA5}">
                      <a16:colId xmlns:a16="http://schemas.microsoft.com/office/drawing/2014/main" val="3192857304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135139861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Subject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Leader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Manager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415948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Persuasion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Sell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Tell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67654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Style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Transformational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Transactional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285993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Exchange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Excitement for work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Money for work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711201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Likes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Striving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Action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197239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Wants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Achievement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Results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673374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Risk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Takes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Minimises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344887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Rules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Breaks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Makes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498192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Conflict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Uses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Avoids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557907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Direction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New roads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Existing Roads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069376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Truth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Seeks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Establishes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1187065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Concern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What is right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Being right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772741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Credit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Gives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Takes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3267162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4350052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E4F33-8B54-4892-BBE7-84E2D4C020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152400"/>
            <a:ext cx="8229600" cy="1143000"/>
          </a:xfrm>
        </p:spPr>
        <p:txBody>
          <a:bodyPr/>
          <a:lstStyle/>
          <a:p>
            <a:r>
              <a:rPr lang="en-GB" sz="4000" b="1" dirty="0">
                <a:solidFill>
                  <a:schemeClr val="accent5">
                    <a:lumMod val="50000"/>
                  </a:schemeClr>
                </a:solidFill>
              </a:rPr>
              <a:t>Leadership / management</a:t>
            </a:r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AE49C96D-6BB0-47E6-99CC-3DDBA1617919}"/>
              </a:ext>
            </a:extLst>
          </p:cNvPr>
          <p:cNvGraphicFramePr>
            <a:graphicFrameLocks noGrp="1"/>
          </p:cNvGraphicFramePr>
          <p:nvPr/>
        </p:nvGraphicFramePr>
        <p:xfrm>
          <a:off x="762000" y="838200"/>
          <a:ext cx="7543800" cy="4820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76400">
                  <a:extLst>
                    <a:ext uri="{9D8B030D-6E8A-4147-A177-3AD203B41FA5}">
                      <a16:colId xmlns:a16="http://schemas.microsoft.com/office/drawing/2014/main" val="303881863"/>
                    </a:ext>
                  </a:extLst>
                </a:gridCol>
                <a:gridCol w="2819400">
                  <a:extLst>
                    <a:ext uri="{9D8B030D-6E8A-4147-A177-3AD203B41FA5}">
                      <a16:colId xmlns:a16="http://schemas.microsoft.com/office/drawing/2014/main" val="3192857304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135139861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Subject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Leader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Manager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415948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Essence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Change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Stability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67654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Focus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Leading people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Managing work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285993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Have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Followers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Subordinates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711201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Horizon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Long-term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Short-term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197239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Seeks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Vision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Objectives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673374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Approach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Sets direction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Plans detail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344887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Decision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Facilitates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Makes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498192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Power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Personal charisma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Formal authority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557907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Appeal to…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Heart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Head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069376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Energy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Passion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Control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1187065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Dynamic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Proactive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Reactive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772741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Blame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Takes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Gives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6925678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4296604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6EDB16-D327-46E5-853A-052DAA00B3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Online Media 2" title="The Essence of Authentic Leadership | Sean Georges | TEDxEvansville">
            <a:hlinkClick r:id="" action="ppaction://media"/>
            <a:extLst>
              <a:ext uri="{FF2B5EF4-FFF2-40B4-BE49-F238E27FC236}">
                <a16:creationId xmlns:a16="http://schemas.microsoft.com/office/drawing/2014/main" id="{5AD8C337-9A85-4D02-856D-B718845E954F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9292354" cy="5715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EC08744-6183-4741-95E2-0F682EF82D5C}"/>
              </a:ext>
            </a:extLst>
          </p:cNvPr>
          <p:cNvSpPr txBox="1"/>
          <p:nvPr/>
        </p:nvSpPr>
        <p:spPr>
          <a:xfrm>
            <a:off x="2259592" y="4724400"/>
            <a:ext cx="5817607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  <a:hlinkClick r:id="rId4"/>
              </a:rPr>
              <a:t>The Essence of Authentic Leadership | Sean Georges | </a:t>
            </a:r>
            <a:r>
              <a:rPr kumimoji="0" lang="en-GB" sz="10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  <a:hlinkClick r:id="rId4"/>
              </a:rPr>
              <a:t>TEDxEvansville</a:t>
            </a:r>
            <a:r>
              <a:rPr kumimoji="0" lang="en-GB" sz="1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  <a:hlinkClick r:id="rId4"/>
              </a:rPr>
              <a:t> - Bing video</a:t>
            </a:r>
            <a:endParaRPr kumimoji="0" lang="en-GB" sz="1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28350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01500625PowerPointPresentation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201500625PowerPointPresentation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2_201500625PowerPointPresentation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525" row="6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D531EA19-3D35-445B-B6B8-00851913F1A9}">
  <we:reference id="wa104380902" version="1.0.0.0" store="en-US" storeType="OMEX"/>
  <we:alternateReferences>
    <we:reference id="WA104380902" version="1.0.0.0" store="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1101</Words>
  <Application>Microsoft Office PowerPoint</Application>
  <PresentationFormat>On-screen Show (4:3)</PresentationFormat>
  <Paragraphs>238</Paragraphs>
  <Slides>32</Slides>
  <Notes>26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32</vt:i4>
      </vt:variant>
    </vt:vector>
  </HeadingPairs>
  <TitlesOfParts>
    <vt:vector size="44" baseType="lpstr">
      <vt:lpstr>Myriad Pro</vt:lpstr>
      <vt:lpstr>Arial</vt:lpstr>
      <vt:lpstr>Arial Black</vt:lpstr>
      <vt:lpstr>Calibri</vt:lpstr>
      <vt:lpstr>Times New Roman</vt:lpstr>
      <vt:lpstr>Verdana</vt:lpstr>
      <vt:lpstr>20140311PresentationUWTSDTemplate</vt:lpstr>
      <vt:lpstr>201500625PowerPointPresentationTemplate</vt:lpstr>
      <vt:lpstr>1_201500625PowerPointPresentationTemplate</vt:lpstr>
      <vt:lpstr>1_20140311PresentationUWTSDTemplate</vt:lpstr>
      <vt:lpstr>Title Slide 1</vt:lpstr>
      <vt:lpstr>2_201500625PowerPointPresentationTemplate</vt:lpstr>
      <vt:lpstr>Athrofa Cymru ar gyfer Arfer Proffesiynol ac Ymchwil Cymhwysol   Wales Academy for Professional Practice and Applied Research </vt:lpstr>
      <vt:lpstr>Module BMPF7021   Authenticity and  the Role of the  Leader   Day 1</vt:lpstr>
      <vt:lpstr>Our Vision</vt:lpstr>
      <vt:lpstr>Introductions</vt:lpstr>
      <vt:lpstr>Our Vision</vt:lpstr>
      <vt:lpstr>Our Vision</vt:lpstr>
      <vt:lpstr>Our Vision</vt:lpstr>
      <vt:lpstr>Module Requirements and Support</vt:lpstr>
      <vt:lpstr>PowerPoint Presentation</vt:lpstr>
      <vt:lpstr>PowerPoint Presentation</vt:lpstr>
      <vt:lpstr>Academic writing</vt:lpstr>
      <vt:lpstr>Our Vision</vt:lpstr>
      <vt:lpstr>Our Vision</vt:lpstr>
      <vt:lpstr>PowerPoint Presentation</vt:lpstr>
      <vt:lpstr>Our Vision</vt:lpstr>
      <vt:lpstr>Referencing Handbook</vt:lpstr>
      <vt:lpstr>Harvard Referencing Examples</vt:lpstr>
      <vt:lpstr>PowerPoint Presentation</vt:lpstr>
      <vt:lpstr>Activity – Harvard Referencing</vt:lpstr>
      <vt:lpstr>PowerPoint Presentation</vt:lpstr>
      <vt:lpstr>The Module   </vt:lpstr>
      <vt:lpstr>Learning Outcomes</vt:lpstr>
      <vt:lpstr>Learning Outcomes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Leadership / management</vt:lpstr>
      <vt:lpstr>Leadership / management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BMPF7021  Authenticity and the Role of Leader</dc:title>
  <dc:creator>Julie Crossman</dc:creator>
  <cp:lastModifiedBy>Julie Crossman</cp:lastModifiedBy>
  <cp:revision>22</cp:revision>
  <dcterms:created xsi:type="dcterms:W3CDTF">2021-01-26T18:34:09Z</dcterms:created>
  <dcterms:modified xsi:type="dcterms:W3CDTF">2023-02-23T08:05:53Z</dcterms:modified>
</cp:coreProperties>
</file>