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7"/>
  </p:notesMasterIdLst>
  <p:sldIdLst>
    <p:sldId id="256" r:id="rId2"/>
    <p:sldId id="263" r:id="rId3"/>
    <p:sldId id="264" r:id="rId4"/>
    <p:sldId id="265" r:id="rId5"/>
    <p:sldId id="270" r:id="rId6"/>
    <p:sldId id="266" r:id="rId7"/>
    <p:sldId id="267" r:id="rId8"/>
    <p:sldId id="268" r:id="rId9"/>
    <p:sldId id="273" r:id="rId10"/>
    <p:sldId id="269" r:id="rId11"/>
    <p:sldId id="274" r:id="rId12"/>
    <p:sldId id="271" r:id="rId13"/>
    <p:sldId id="272" r:id="rId14"/>
    <p:sldId id="275" r:id="rId15"/>
    <p:sldId id="26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95"/>
    <p:restoredTop sz="94709"/>
  </p:normalViewPr>
  <p:slideViewPr>
    <p:cSldViewPr>
      <p:cViewPr varScale="1">
        <p:scale>
          <a:sx n="70" d="100"/>
          <a:sy n="70" d="100"/>
        </p:scale>
        <p:origin x="1350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3/19/2026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01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 from: https://tylervigen.com/spurious/correlation/1199_american-cheese-consumption_correlates-with_googles-annual-global-revenue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156BB9-C2F0-49B0-8FDE-99BD602D37F8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536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663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011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2689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84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728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500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951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555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067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81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4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291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Mining &amp;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059016" cy="1752600"/>
          </a:xfrm>
        </p:spPr>
        <p:txBody>
          <a:bodyPr>
            <a:normAutofit/>
          </a:bodyPr>
          <a:lstStyle/>
          <a:p>
            <a:r>
              <a:rPr lang="en-GB" dirty="0"/>
              <a:t>ACCA7015</a:t>
            </a:r>
          </a:p>
          <a:p>
            <a:r>
              <a:rPr lang="en-GB" dirty="0"/>
              <a:t>Explainable AI &amp; Model Interpretability</a:t>
            </a:r>
          </a:p>
          <a:p>
            <a:endParaRPr lang="en-GB" dirty="0"/>
          </a:p>
          <a:p>
            <a:r>
              <a:rPr lang="en-GB" dirty="0"/>
              <a:t>Prof.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EA5CF-AB8D-C02E-CFE2-6E0DD0716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Why Explainability Is Important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9F01A-DCC8-9C74-ACF2-A471E8A72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US" dirty="0"/>
              <a:t>It is not enough to build and evaluate models</a:t>
            </a:r>
          </a:p>
          <a:p>
            <a:r>
              <a:rPr lang="en-US" dirty="0"/>
              <a:t>An analyst must be able to explain how it makes its predictions and to justify their choice of algorithm</a:t>
            </a:r>
          </a:p>
          <a:p>
            <a:endParaRPr lang="en-US" dirty="0"/>
          </a:p>
          <a:p>
            <a:pPr marL="109728" indent="0" algn="ctr">
              <a:buNone/>
            </a:pPr>
            <a:r>
              <a:rPr lang="en-GB" dirty="0"/>
              <a:t>Prediction → Explanation → Justification</a:t>
            </a:r>
          </a:p>
          <a:p>
            <a:endParaRPr lang="en-GB" dirty="0"/>
          </a:p>
          <a:p>
            <a:r>
              <a:rPr lang="en-GB" dirty="0"/>
              <a:t>Many ML techniques are ‘black boxes’</a:t>
            </a:r>
          </a:p>
          <a:p>
            <a:pPr lvl="1"/>
            <a:r>
              <a:rPr lang="en-GB" dirty="0"/>
              <a:t>ANNs, ensemble methods such as Random Forest</a:t>
            </a:r>
          </a:p>
          <a:p>
            <a:r>
              <a:rPr lang="en-GB" dirty="0"/>
              <a:t>Opaque techniques are</a:t>
            </a:r>
          </a:p>
          <a:p>
            <a:pPr lvl="1"/>
            <a:r>
              <a:rPr lang="en-GB" dirty="0"/>
              <a:t>Hard to trust</a:t>
            </a:r>
          </a:p>
          <a:p>
            <a:pPr lvl="1"/>
            <a:r>
              <a:rPr lang="en-GB" dirty="0"/>
              <a:t>Hart to validate (in the regulatory sense)</a:t>
            </a:r>
          </a:p>
          <a:p>
            <a:pPr lvl="1"/>
            <a:r>
              <a:rPr lang="en-GB" dirty="0"/>
              <a:t>Hard to justify to the public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F107D1-9FF5-00F1-04C3-946DA0A68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268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79AC5-ACD7-3655-8BFD-3742D3D3A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Why Explainability Is Important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3A187-2D68-0D39-8863-2AF40C0B44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This is particularly important where the outcome impacts people</a:t>
            </a:r>
          </a:p>
          <a:p>
            <a:pPr lvl="1"/>
            <a:r>
              <a:rPr lang="en-US" dirty="0"/>
              <a:t>Healthcare – diagnostic systems, treatment recommendations, risk prediction</a:t>
            </a:r>
          </a:p>
          <a:p>
            <a:pPr lvl="1"/>
            <a:r>
              <a:rPr lang="en-US" dirty="0"/>
              <a:t>Finance – credit scoring, fraud detection, insurance pricing</a:t>
            </a:r>
          </a:p>
          <a:p>
            <a:pPr lvl="1"/>
            <a:r>
              <a:rPr lang="en-US" dirty="0"/>
              <a:t>Public sector / Governance – Welfare eligibility decisions, predictive policing, resource allocation</a:t>
            </a:r>
          </a:p>
          <a:p>
            <a:endParaRPr lang="en-US" dirty="0"/>
          </a:p>
          <a:p>
            <a:r>
              <a:rPr lang="en-US" dirty="0"/>
              <a:t>In each of these cases people need to be able to challenge the outcome</a:t>
            </a:r>
          </a:p>
          <a:p>
            <a:pPr lvl="1"/>
            <a:r>
              <a:rPr lang="en-US" dirty="0"/>
              <a:t>If you don’t understand how a decision was made, how can you trust or challenge it?</a:t>
            </a:r>
          </a:p>
          <a:p>
            <a:pPr lvl="1"/>
            <a:r>
              <a:rPr lang="en-US" dirty="0"/>
              <a:t>Who is legally responsible if the prediction is wrong?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BB3895-48FA-E469-50A0-97F62F29E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571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2B83-0229-86E1-605E-3267977E4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Explainable AI (XAI)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59F3C-C38C-1034-B535-19136CDB0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Explainable AI comprises techniques that make model behavior understandable to humans</a:t>
            </a:r>
          </a:p>
          <a:p>
            <a:r>
              <a:rPr lang="en-US" dirty="0"/>
              <a:t>Core goals</a:t>
            </a:r>
          </a:p>
          <a:p>
            <a:pPr lvl="1"/>
            <a:r>
              <a:rPr lang="en-US" dirty="0"/>
              <a:t>Transparency – how does the model work?</a:t>
            </a:r>
          </a:p>
          <a:p>
            <a:pPr lvl="1"/>
            <a:r>
              <a:rPr lang="en-US" dirty="0"/>
              <a:t>Interpretability – why a particular decision was made</a:t>
            </a:r>
          </a:p>
          <a:p>
            <a:r>
              <a:rPr lang="en-US" dirty="0"/>
              <a:t>Interpretable models</a:t>
            </a:r>
          </a:p>
          <a:p>
            <a:pPr lvl="1"/>
            <a:r>
              <a:rPr lang="en-US" dirty="0"/>
              <a:t>Decision trees, linear regression, rule-based models</a:t>
            </a:r>
          </a:p>
          <a:p>
            <a:r>
              <a:rPr lang="en-US" dirty="0"/>
              <a:t>Black box models</a:t>
            </a:r>
          </a:p>
          <a:p>
            <a:pPr lvl="1"/>
            <a:r>
              <a:rPr lang="en-US" dirty="0"/>
              <a:t>ANNs, random forests, gradient boosting</a:t>
            </a:r>
          </a:p>
          <a:p>
            <a:endParaRPr lang="en-US" dirty="0"/>
          </a:p>
          <a:p>
            <a:r>
              <a:rPr lang="en-US" dirty="0"/>
              <a:t>There is a clear trade-off between interpretability and prediction performance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E36BF3-13E0-AA85-71E1-F53FECE26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888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A3231-E287-2441-47D1-E60638D89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Reasons for XAI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FE754-48C1-17A4-AEBF-2EB31CC69E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Building trust and confidence</a:t>
            </a:r>
          </a:p>
          <a:p>
            <a:pPr lvl="1"/>
            <a:r>
              <a:rPr lang="en-US" dirty="0"/>
              <a:t>Users may not trust an unexplainable model</a:t>
            </a:r>
          </a:p>
          <a:p>
            <a:r>
              <a:rPr lang="en-US" dirty="0"/>
              <a:t>Ensuring fairness and mitigating bias</a:t>
            </a:r>
          </a:p>
          <a:p>
            <a:pPr lvl="1"/>
            <a:r>
              <a:rPr lang="en-US" dirty="0"/>
              <a:t>Identifying bias helps rectify discriminatory models</a:t>
            </a:r>
          </a:p>
          <a:p>
            <a:r>
              <a:rPr lang="en-GB" dirty="0"/>
              <a:t>Regulatory compliance and accountability</a:t>
            </a:r>
          </a:p>
          <a:p>
            <a:pPr lvl="1"/>
            <a:r>
              <a:rPr lang="en-GB" dirty="0"/>
              <a:t>GDPR gives people a ‘right to explanation’</a:t>
            </a:r>
          </a:p>
          <a:p>
            <a:r>
              <a:rPr lang="en-GB" dirty="0"/>
              <a:t>Debugging and improving model performance</a:t>
            </a:r>
          </a:p>
          <a:p>
            <a:pPr lvl="1"/>
            <a:r>
              <a:rPr lang="en-GB" dirty="0"/>
              <a:t>You can’t fix a problem unless you can find it</a:t>
            </a:r>
          </a:p>
          <a:p>
            <a:r>
              <a:rPr lang="en-GB" dirty="0"/>
              <a:t>Safety and risk management</a:t>
            </a:r>
          </a:p>
          <a:p>
            <a:pPr lvl="1"/>
            <a:r>
              <a:rPr lang="en-GB" dirty="0"/>
              <a:t>Why did that AI car run over that pedestrian?</a:t>
            </a:r>
          </a:p>
          <a:p>
            <a:r>
              <a:rPr lang="en-GB" dirty="0"/>
              <a:t>Gaining new insights (knowledge discovery)</a:t>
            </a:r>
          </a:p>
          <a:p>
            <a:pPr lvl="1"/>
            <a:r>
              <a:rPr lang="en-GB" dirty="0"/>
              <a:t>Explainability may highlight unknown causal factors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51CB9D-3D53-D4BF-7385-2D634622F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043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7A4AA-D5AF-1821-7FB2-03BE1F399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Types of Explanation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B9340-F455-7593-38C6-19E7B398A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/>
          <a:lstStyle/>
          <a:p>
            <a:r>
              <a:rPr lang="en-US" dirty="0"/>
              <a:t>Global Explanations</a:t>
            </a:r>
          </a:p>
          <a:p>
            <a:pPr lvl="1"/>
            <a:r>
              <a:rPr lang="en-US" dirty="0"/>
              <a:t>Describe overall model behavior</a:t>
            </a:r>
          </a:p>
          <a:p>
            <a:pPr lvl="1"/>
            <a:r>
              <a:rPr lang="en-US" dirty="0"/>
              <a:t>Identify dominant features</a:t>
            </a:r>
          </a:p>
          <a:p>
            <a:pPr lvl="1"/>
            <a:r>
              <a:rPr lang="en-US" dirty="0"/>
              <a:t>Support model comparison</a:t>
            </a:r>
          </a:p>
          <a:p>
            <a:endParaRPr lang="en-US" dirty="0"/>
          </a:p>
          <a:p>
            <a:r>
              <a:rPr lang="en-US" dirty="0"/>
              <a:t>Local Explanations</a:t>
            </a:r>
          </a:p>
          <a:p>
            <a:pPr lvl="1"/>
            <a:r>
              <a:rPr lang="en-US" dirty="0"/>
              <a:t>Explain individual predictions</a:t>
            </a:r>
          </a:p>
          <a:p>
            <a:pPr lvl="1"/>
            <a:r>
              <a:rPr lang="en-US" dirty="0"/>
              <a:t>Case-specific reasoning</a:t>
            </a:r>
          </a:p>
          <a:p>
            <a:pPr lvl="1"/>
            <a:r>
              <a:rPr lang="en-US" dirty="0"/>
              <a:t>Support decision justification</a:t>
            </a:r>
          </a:p>
          <a:p>
            <a:endParaRPr lang="en-US" dirty="0"/>
          </a:p>
          <a:p>
            <a:r>
              <a:rPr lang="en-US" dirty="0"/>
              <a:t>Key Distinction</a:t>
            </a:r>
          </a:p>
          <a:p>
            <a:pPr lvl="1"/>
            <a:r>
              <a:rPr lang="en-US" dirty="0"/>
              <a:t>“Why does the model behave this way?” vs</a:t>
            </a:r>
            <a:br>
              <a:rPr lang="en-US" dirty="0"/>
            </a:br>
            <a:r>
              <a:rPr lang="en-US" dirty="0"/>
              <a:t>“Why did the model make </a:t>
            </a:r>
            <a:r>
              <a:rPr lang="en-US" i="1" dirty="0"/>
              <a:t>this</a:t>
            </a:r>
            <a:r>
              <a:rPr lang="en-US" dirty="0"/>
              <a:t> decision?”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631CA4-29BE-80FC-DA9B-30B2F43A9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294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EDDD4-FBB9-EE8E-D2CA-2E37B750A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An Example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4AE6F-4432-3255-0B8D-45640A68F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fontScale="92500"/>
          </a:bodyPr>
          <a:lstStyle/>
          <a:p>
            <a:r>
              <a:rPr lang="en-US" dirty="0"/>
              <a:t>Loan approval model</a:t>
            </a:r>
          </a:p>
          <a:p>
            <a:r>
              <a:rPr lang="en-US" dirty="0"/>
              <a:t>Global explanation</a:t>
            </a:r>
          </a:p>
          <a:p>
            <a:pPr lvl="1"/>
            <a:r>
              <a:rPr lang="en-US" dirty="0"/>
              <a:t>Income, credit score, and debt are most important overall</a:t>
            </a:r>
          </a:p>
          <a:p>
            <a:r>
              <a:rPr lang="en-US" dirty="0"/>
              <a:t>Local explanation</a:t>
            </a:r>
          </a:p>
          <a:p>
            <a:pPr lvl="1"/>
            <a:r>
              <a:rPr lang="en-US" dirty="0"/>
              <a:t>This applicant was rejected because</a:t>
            </a:r>
          </a:p>
          <a:p>
            <a:pPr lvl="2"/>
            <a:r>
              <a:rPr lang="en-US" dirty="0"/>
              <a:t>Low income</a:t>
            </a:r>
          </a:p>
          <a:p>
            <a:pPr lvl="2"/>
            <a:r>
              <a:rPr lang="en-US" dirty="0"/>
              <a:t>High existing debt</a:t>
            </a:r>
          </a:p>
          <a:p>
            <a:pPr lvl="2"/>
            <a:r>
              <a:rPr lang="en-US" dirty="0"/>
              <a:t>Recent missed payments</a:t>
            </a:r>
          </a:p>
          <a:p>
            <a:r>
              <a:rPr lang="en-US" dirty="0"/>
              <a:t>Different stakeholders need different explanations</a:t>
            </a:r>
          </a:p>
          <a:p>
            <a:pPr lvl="1"/>
            <a:r>
              <a:rPr lang="en-US" dirty="0"/>
              <a:t>Data scientist → global</a:t>
            </a:r>
          </a:p>
          <a:p>
            <a:pPr lvl="1"/>
            <a:r>
              <a:rPr lang="en-US" dirty="0"/>
              <a:t>Customer → local</a:t>
            </a:r>
          </a:p>
          <a:p>
            <a:pPr lvl="1"/>
            <a:r>
              <a:rPr lang="en-US" dirty="0"/>
              <a:t>Regulator → both</a:t>
            </a:r>
          </a:p>
          <a:p>
            <a:r>
              <a:rPr lang="en-US" dirty="0"/>
              <a:t>A model may work well globally but fail locally by rejecting particular subgroups of applicants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46258D-5848-426A-DE70-57A453C08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71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E8A14-38BD-4CBE-2F66-5CD9D4F6B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Feature Importance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760BA-6695-FF33-62F8-03C93CDF50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fontScale="92500"/>
          </a:bodyPr>
          <a:lstStyle/>
          <a:p>
            <a:r>
              <a:rPr lang="en-US" dirty="0"/>
              <a:t>Some attributes are more important than others</a:t>
            </a:r>
          </a:p>
          <a:p>
            <a:pPr lvl="1"/>
            <a:r>
              <a:rPr lang="en-US" dirty="0"/>
              <a:t>They have a higher impact on the model</a:t>
            </a:r>
          </a:p>
          <a:p>
            <a:pPr lvl="1"/>
            <a:r>
              <a:rPr lang="en-US" dirty="0"/>
              <a:t>They are not necessarily the cause of a prediction</a:t>
            </a:r>
          </a:p>
          <a:p>
            <a:endParaRPr lang="en-US" sz="1300" dirty="0"/>
          </a:p>
          <a:p>
            <a:r>
              <a:rPr lang="en-US" dirty="0"/>
              <a:t>Two key types of feature importance</a:t>
            </a:r>
          </a:p>
          <a:p>
            <a:pPr lvl="1"/>
            <a:r>
              <a:rPr lang="en-US" dirty="0"/>
              <a:t>Model-specific</a:t>
            </a:r>
          </a:p>
          <a:p>
            <a:pPr lvl="2"/>
            <a:r>
              <a:rPr lang="en-US" dirty="0"/>
              <a:t>Trees: How do you decide where to split? Easy to interpret</a:t>
            </a:r>
          </a:p>
          <a:p>
            <a:pPr lvl="1"/>
            <a:r>
              <a:rPr lang="en-US" dirty="0"/>
              <a:t>Model-agnostic</a:t>
            </a:r>
          </a:p>
          <a:p>
            <a:pPr lvl="2"/>
            <a:r>
              <a:rPr lang="en-US" dirty="0"/>
              <a:t>Permutation importance: If you change the order of the attributes in the data file then the performance changes</a:t>
            </a:r>
          </a:p>
          <a:p>
            <a:endParaRPr lang="en-GB" sz="1200" dirty="0"/>
          </a:p>
          <a:p>
            <a:r>
              <a:rPr lang="en-GB" dirty="0"/>
              <a:t>Loan example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Income → high importance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Credit score → high importance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Marital status → low importance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A6432E-184A-BA3A-9750-0265C4A6E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522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FF3067-D2CE-D71D-8EDC-F29A442F3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930C5-E513-BB64-F5D9-04AEA6CFA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Local Explanations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F507D-F6A0-10EA-ACAC-D778550CC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5875000"/>
          </a:xfrm>
        </p:spPr>
        <p:txBody>
          <a:bodyPr>
            <a:normAutofit/>
          </a:bodyPr>
          <a:lstStyle/>
          <a:p>
            <a:r>
              <a:rPr lang="en-US" dirty="0"/>
              <a:t>Local explanations explain individual predictions</a:t>
            </a:r>
          </a:p>
          <a:p>
            <a:pPr lvl="1"/>
            <a:r>
              <a:rPr lang="en-US" dirty="0"/>
              <a:t>They cannot be used to explain the overall model</a:t>
            </a:r>
          </a:p>
          <a:p>
            <a:pPr lvl="1"/>
            <a:r>
              <a:rPr lang="en-US" dirty="0"/>
              <a:t>LIME (Local Interpretable Model-Agnostic Explanations)</a:t>
            </a:r>
          </a:p>
          <a:p>
            <a:pPr lvl="1"/>
            <a:r>
              <a:rPr lang="en-US" dirty="0"/>
              <a:t>SHAP (Shapley Additive Predictions)</a:t>
            </a:r>
          </a:p>
          <a:p>
            <a:endParaRPr lang="en-US" sz="1200" dirty="0"/>
          </a:p>
          <a:p>
            <a:r>
              <a:rPr lang="en-US" dirty="0"/>
              <a:t>These both explain the model, not the underlying reality, and  will not identify a poor model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27EA09-AFDB-F48A-65E2-9D3C46FC2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8063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10F9E-7A9F-63DC-7B5B-2BC57EE43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Local Explanations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9ECBE-B0B6-FFD1-17DA-94B203DE9B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5875000"/>
          </a:xfrm>
        </p:spPr>
        <p:txBody>
          <a:bodyPr>
            <a:normAutofit/>
          </a:bodyPr>
          <a:lstStyle/>
          <a:p>
            <a:r>
              <a:rPr lang="en-US" dirty="0"/>
              <a:t>LIME (Local Interpretable Model-Agnostic Explanations)</a:t>
            </a:r>
          </a:p>
          <a:p>
            <a:pPr lvl="1"/>
            <a:r>
              <a:rPr lang="en-US" dirty="0"/>
              <a:t>Take a single point, make small variations of that point, then create a linear model to fit those variations</a:t>
            </a:r>
          </a:p>
          <a:p>
            <a:pPr lvl="1"/>
            <a:r>
              <a:rPr lang="en-US" dirty="0"/>
              <a:t>Works with almost any model</a:t>
            </a:r>
          </a:p>
          <a:p>
            <a:pPr lvl="1"/>
            <a:r>
              <a:rPr lang="en-US" dirty="0"/>
              <a:t>Problem: it’s a model of a model</a:t>
            </a:r>
          </a:p>
          <a:p>
            <a:endParaRPr lang="en-US" dirty="0"/>
          </a:p>
          <a:p>
            <a:r>
              <a:rPr lang="en-US" dirty="0"/>
              <a:t>SHAP (Shapley Additive Predictions)</a:t>
            </a:r>
          </a:p>
          <a:p>
            <a:pPr lvl="1"/>
            <a:r>
              <a:rPr lang="en-US" dirty="0"/>
              <a:t>Based on Game Theory</a:t>
            </a:r>
          </a:p>
          <a:p>
            <a:pPr lvl="1"/>
            <a:r>
              <a:rPr lang="en-US" dirty="0"/>
              <a:t>Each attribute makes an individual contribution to the final prediction</a:t>
            </a:r>
          </a:p>
          <a:p>
            <a:pPr lvl="2"/>
            <a:r>
              <a:rPr lang="en-GB" dirty="0"/>
              <a:t>If attributes are not independent this can lead to poor attribution of the contribution</a:t>
            </a:r>
          </a:p>
          <a:p>
            <a:pPr lvl="1"/>
            <a:r>
              <a:rPr lang="en-US" dirty="0"/>
              <a:t>Computationally expensive</a:t>
            </a:r>
            <a:endParaRPr lang="en-GB" dirty="0"/>
          </a:p>
          <a:p>
            <a:pPr lv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6E7FB-71E7-1B32-E11F-F03F2AC46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48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9CBE5-FC51-C711-CA1A-BBAE4BF56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Misleading Explanations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4C248-B6F4-AC56-C748-059FD98F9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fontScale="92500" lnSpcReduction="10000"/>
          </a:bodyPr>
          <a:lstStyle/>
          <a:p>
            <a:endParaRPr lang="en-US" sz="1200" dirty="0"/>
          </a:p>
          <a:p>
            <a:r>
              <a:rPr lang="en-US" dirty="0"/>
              <a:t>Sources of unreliability</a:t>
            </a:r>
          </a:p>
          <a:p>
            <a:pPr lvl="1"/>
            <a:r>
              <a:rPr lang="en-US" dirty="0"/>
              <a:t>Local approximations of complex models</a:t>
            </a:r>
          </a:p>
          <a:p>
            <a:pPr lvl="1"/>
            <a:r>
              <a:rPr lang="en-US" dirty="0"/>
              <a:t>Feature dependence and multicollinearity (correlation)</a:t>
            </a:r>
          </a:p>
          <a:p>
            <a:pPr lvl="1"/>
            <a:r>
              <a:rPr lang="en-US" dirty="0"/>
              <a:t>Model artefacts reflected in explanations</a:t>
            </a:r>
          </a:p>
          <a:p>
            <a:pPr lvl="1"/>
            <a:r>
              <a:rPr lang="en-US" dirty="0"/>
              <a:t>Instability under small input changes</a:t>
            </a:r>
          </a:p>
          <a:p>
            <a:endParaRPr lang="en-US" dirty="0"/>
          </a:p>
          <a:p>
            <a:r>
              <a:rPr lang="en-US" dirty="0"/>
              <a:t>Analytical Risks</a:t>
            </a:r>
          </a:p>
          <a:p>
            <a:pPr lvl="1"/>
            <a:r>
              <a:rPr lang="en-US" dirty="0"/>
              <a:t>Over-interpreting approximate models</a:t>
            </a:r>
          </a:p>
          <a:p>
            <a:pPr lvl="1"/>
            <a:r>
              <a:rPr lang="en-US" dirty="0"/>
              <a:t>Misattributing feature influence</a:t>
            </a:r>
          </a:p>
          <a:p>
            <a:pPr lvl="1"/>
            <a:r>
              <a:rPr lang="en-US" dirty="0"/>
              <a:t>Treating explanations as causal</a:t>
            </a:r>
          </a:p>
          <a:p>
            <a:endParaRPr lang="en-GB" dirty="0"/>
          </a:p>
          <a:p>
            <a:r>
              <a:rPr lang="en-GB" dirty="0"/>
              <a:t>Explanations describe the model, not the data-gathering process, not the reality underneath</a:t>
            </a:r>
          </a:p>
          <a:p>
            <a:pPr lvl="1"/>
            <a:r>
              <a:rPr lang="en-GB" dirty="0"/>
              <a:t>Just because it’s explainable doesn’t make it true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172288-4B14-89B1-151C-E82F04CD4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166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9D68F-7523-24D7-42BA-43E156B23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Hazards: Correlation ≠ Causation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87B7E-87C4-63A8-AE5E-B75E22C2D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US" dirty="0"/>
              <a:t>Data mining detects patterns, not causes</a:t>
            </a:r>
          </a:p>
          <a:p>
            <a:r>
              <a:rPr lang="en-US" dirty="0"/>
              <a:t>An explanation of a model is not a justification of that model</a:t>
            </a:r>
          </a:p>
          <a:p>
            <a:pPr lvl="1"/>
            <a:r>
              <a:rPr lang="en-US" dirty="0"/>
              <a:t>It may be statistically correct but not causally correct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1129AE-9FC8-40B8-AFE1-D097C9509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754680-743F-4410-130E-B5B8603CD7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5443" y="2924944"/>
            <a:ext cx="6373114" cy="3982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9970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A9118-E5FB-682F-8EA7-D3AE8C7E7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Hazards: Misleading Explanations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0EC7C-FB1A-2F76-1BE4-D1C4995C6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Explanations may mislead in several ways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Simplification of complex models</a:t>
            </a:r>
          </a:p>
          <a:p>
            <a:pPr lvl="2" fontAlgn="base">
              <a:spcAft>
                <a:spcPct val="0"/>
              </a:spcAft>
            </a:pPr>
            <a:r>
              <a:rPr lang="en-US" altLang="en-US" dirty="0"/>
              <a:t>E.g. ANN model explained using LIME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Correlated and proxy variables</a:t>
            </a:r>
          </a:p>
          <a:p>
            <a:pPr lvl="2" fontAlgn="base">
              <a:spcAft>
                <a:spcPct val="0"/>
              </a:spcAft>
            </a:pPr>
            <a:r>
              <a:rPr lang="en-US" altLang="en-US" dirty="0"/>
              <a:t>Postcode is a proxy variable for socioeconomic status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Explanations of biased models are still biased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Instability across similar inputs</a:t>
            </a:r>
          </a:p>
          <a:p>
            <a:pPr lvl="1" fontAlgn="base">
              <a:spcAft>
                <a:spcPct val="0"/>
              </a:spcAft>
            </a:pPr>
            <a:r>
              <a:rPr lang="en-US" altLang="en-US" dirty="0"/>
              <a:t>Explanations can look rigorous without being meaningful</a:t>
            </a:r>
          </a:p>
          <a:p>
            <a:pPr lvl="2" fontAlgn="base">
              <a:spcAft>
                <a:spcPct val="0"/>
              </a:spcAft>
            </a:pPr>
            <a:r>
              <a:rPr lang="en-US" altLang="en-US" dirty="0"/>
              <a:t>Cognitive risk: mistaking clarity for correctness</a:t>
            </a:r>
          </a:p>
          <a:p>
            <a:pPr lvl="2" fontAlgn="base">
              <a:spcAft>
                <a:spcPct val="0"/>
              </a:spcAft>
            </a:pPr>
            <a:r>
              <a:rPr lang="en-US" altLang="en-US" dirty="0"/>
              <a:t>Many people are impressed by business buzzwords</a:t>
            </a:r>
          </a:p>
          <a:p>
            <a:pPr lvl="1"/>
            <a:endParaRPr lang="en-US" dirty="0"/>
          </a:p>
          <a:p>
            <a:r>
              <a:rPr lang="en-US" dirty="0"/>
              <a:t>Explainability tools produce interpretations, not truths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D09A72-ED7C-AA3C-2076-13BB4FDDB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1292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118D2-3C18-AA50-748D-B07EF70A2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Evaluating Model Expectations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42EDC-93BE-1BAF-FD2F-21E3C9DA0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Key Principles</a:t>
            </a:r>
          </a:p>
          <a:p>
            <a:pPr lvl="1"/>
            <a:r>
              <a:rPr lang="en-US" dirty="0"/>
              <a:t>Explanations are approximations, not truth</a:t>
            </a:r>
          </a:p>
          <a:p>
            <a:pPr lvl="1"/>
            <a:r>
              <a:rPr lang="en-US" dirty="0"/>
              <a:t>Feature importance is context-dependent, not absolute</a:t>
            </a:r>
          </a:p>
          <a:p>
            <a:pPr lvl="1"/>
            <a:r>
              <a:rPr lang="en-US" dirty="0"/>
              <a:t>Attribution is ambiguous under feature dependence</a:t>
            </a:r>
          </a:p>
          <a:p>
            <a:pPr lvl="1"/>
            <a:r>
              <a:rPr lang="en-US" dirty="0"/>
              <a:t>Explanations reflect the model, not the underlying reality</a:t>
            </a:r>
          </a:p>
          <a:p>
            <a:r>
              <a:rPr lang="en-US" dirty="0"/>
              <a:t>Diagnostic Questions</a:t>
            </a:r>
          </a:p>
          <a:p>
            <a:pPr lvl="1"/>
            <a:r>
              <a:rPr lang="en-US" dirty="0"/>
              <a:t>What assumptions does this method make?</a:t>
            </a:r>
          </a:p>
          <a:p>
            <a:pPr lvl="1"/>
            <a:r>
              <a:rPr lang="en-US" dirty="0"/>
              <a:t>Are features independent or correlated?</a:t>
            </a:r>
          </a:p>
          <a:p>
            <a:pPr lvl="1"/>
            <a:r>
              <a:rPr lang="en-US" dirty="0"/>
              <a:t>Is the explanation stable under small changes?</a:t>
            </a:r>
          </a:p>
          <a:p>
            <a:pPr lvl="1"/>
            <a:r>
              <a:rPr lang="en-US" dirty="0"/>
              <a:t>Would a different method give the same result?</a:t>
            </a:r>
          </a:p>
          <a:p>
            <a:endParaRPr lang="en-US" dirty="0"/>
          </a:p>
          <a:p>
            <a:r>
              <a:rPr lang="en-US" dirty="0"/>
              <a:t>Interpret explanations as evidence—not as proof.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8F7238-229B-BE0E-F86E-415A672D4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4536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Next Session: Data Visualisation with Tableau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869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9794</TotalTime>
  <Words>925</Words>
  <Application>Microsoft Office PowerPoint</Application>
  <PresentationFormat>On-screen Show (4:3)</PresentationFormat>
  <Paragraphs>173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Cambria</vt:lpstr>
      <vt:lpstr>Georgia</vt:lpstr>
      <vt:lpstr>Wingdings 2</vt:lpstr>
      <vt:lpstr>DWDM Theme</vt:lpstr>
      <vt:lpstr>Data Mining &amp; Visualisation</vt:lpstr>
      <vt:lpstr>Why Explainability Is Important</vt:lpstr>
      <vt:lpstr>Why Explainability Is Important</vt:lpstr>
      <vt:lpstr>Explainable AI (XAI)</vt:lpstr>
      <vt:lpstr>Reasons for XAI</vt:lpstr>
      <vt:lpstr>Types of Explanation</vt:lpstr>
      <vt:lpstr>An Example</vt:lpstr>
      <vt:lpstr>Feature Importance</vt:lpstr>
      <vt:lpstr>Local Explanations</vt:lpstr>
      <vt:lpstr>Local Explanations</vt:lpstr>
      <vt:lpstr>Misleading Explanations</vt:lpstr>
      <vt:lpstr>Hazards: Correlation ≠ Causation</vt:lpstr>
      <vt:lpstr>Hazards: Misleading Explanations</vt:lpstr>
      <vt:lpstr>Evaluating Model Expectations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483</cp:revision>
  <dcterms:created xsi:type="dcterms:W3CDTF">2011-09-13T10:27:46Z</dcterms:created>
  <dcterms:modified xsi:type="dcterms:W3CDTF">2026-03-20T15:05:06Z</dcterms:modified>
</cp:coreProperties>
</file>