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1827" autoAdjust="0"/>
  </p:normalViewPr>
  <p:slideViewPr>
    <p:cSldViewPr snapToGrid="0">
      <p:cViewPr varScale="1">
        <p:scale>
          <a:sx n="78" d="100"/>
          <a:sy n="78" d="100"/>
        </p:scale>
        <p:origin x="18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24DC8-23E1-4B0D-AD39-232260A70013}" type="datetimeFigureOut">
              <a:rPr lang="en-US" smtClean="0"/>
              <a:t>6/2/19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097201-3E07-4A6A-9C29-823F84429F9F}" type="slidenum">
              <a:rPr lang="en-US" smtClean="0"/>
              <a:t>‹#›</a:t>
            </a:fld>
            <a:endParaRPr lang="en-US"/>
          </a:p>
        </p:txBody>
      </p:sp>
    </p:spTree>
    <p:extLst>
      <p:ext uri="{BB962C8B-B14F-4D97-AF65-F5344CB8AC3E}">
        <p14:creationId xmlns:p14="http://schemas.microsoft.com/office/powerpoint/2010/main" val="1364620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a:solidFill>
                  <a:schemeClr val="tx1"/>
                </a:solidFill>
                <a:effectLst/>
                <a:latin typeface="+mn-lt"/>
                <a:ea typeface="+mn-ea"/>
                <a:cs typeface="+mn-cs"/>
              </a:rPr>
              <a:t>Sources of Finance for the Business</a:t>
            </a:r>
            <a:endParaRPr lang="en-US" sz="1200" b="1" i="1"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Bank Loans</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Banks are one of the main source for finance to businesses. They provide various short term, medium term and long-term loan. It depends upon the needs of the company, usually small businesses take short-term loans as they are in early-stage, so their expense are also small. </a:t>
            </a:r>
            <a:r>
              <a:rPr lang="en-US" sz="1200" kern="1200">
                <a:solidFill>
                  <a:schemeClr val="tx1"/>
                </a:solidFill>
                <a:effectLst/>
                <a:latin typeface="+mn-lt"/>
                <a:ea typeface="+mn-ea"/>
                <a:cs typeface="+mn-cs"/>
              </a:rPr>
              <a:t>(Lee, Sameen and Cowling, 2015, p.374)</a:t>
            </a:r>
            <a:r>
              <a:rPr lang="en-GB" sz="1200" kern="1200">
                <a:solidFill>
                  <a:schemeClr val="tx1"/>
                </a:solidFill>
                <a:effectLst/>
                <a:latin typeface="+mn-lt"/>
                <a:ea typeface="+mn-ea"/>
                <a:cs typeface="+mn-cs"/>
              </a:rPr>
              <a:t>. On the other hand, medium and large Companies takes these bank loans for expansion of their business and development for a new project. Wonderland can obtain bank loans to buy equipment for the playhouse also for the office. Furthermore, if they are looking for buying space for a playhouse they should obtain the long-term bank loan. However, credit history is important to obtain a bank loan, especially for the long-term loan.</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Angel Investors</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For the people who are looking to start-up, the new business angel investors are a good source of financing. “Angel Investors” generally invest in the early-stage business, they invest around £10K to £1M and take 20 to 24 per cent of return. Wonderland can also take a loan from the Angel investor as their terms and conditions are simpler </a:t>
            </a:r>
            <a:r>
              <a:rPr lang="en-US" sz="1200" kern="1200">
                <a:solidFill>
                  <a:schemeClr val="tx1"/>
                </a:solidFill>
                <a:effectLst/>
                <a:latin typeface="+mn-lt"/>
                <a:ea typeface="+mn-ea"/>
                <a:cs typeface="+mn-cs"/>
              </a:rPr>
              <a:t>(</a:t>
            </a:r>
            <a:r>
              <a:rPr lang="en-US" sz="1200" kern="1200" err="1">
                <a:solidFill>
                  <a:schemeClr val="tx1"/>
                </a:solidFill>
                <a:effectLst/>
                <a:latin typeface="+mn-lt"/>
                <a:ea typeface="+mn-ea"/>
                <a:cs typeface="+mn-cs"/>
              </a:rPr>
              <a:t>Jordà</a:t>
            </a:r>
            <a:r>
              <a:rPr lang="en-US" sz="1200" kern="1200">
                <a:solidFill>
                  <a:schemeClr val="tx1"/>
                </a:solidFill>
                <a:effectLst/>
                <a:latin typeface="+mn-lt"/>
                <a:ea typeface="+mn-ea"/>
                <a:cs typeface="+mn-cs"/>
              </a:rPr>
              <a:t>, </a:t>
            </a:r>
            <a:r>
              <a:rPr lang="en-US" sz="1200" kern="1200" err="1">
                <a:solidFill>
                  <a:schemeClr val="tx1"/>
                </a:solidFill>
                <a:effectLst/>
                <a:latin typeface="+mn-lt"/>
                <a:ea typeface="+mn-ea"/>
                <a:cs typeface="+mn-cs"/>
              </a:rPr>
              <a:t>Schularick</a:t>
            </a:r>
            <a:r>
              <a:rPr lang="en-US" sz="1200" kern="1200">
                <a:solidFill>
                  <a:schemeClr val="tx1"/>
                </a:solidFill>
                <a:effectLst/>
                <a:latin typeface="+mn-lt"/>
                <a:ea typeface="+mn-ea"/>
                <a:cs typeface="+mn-cs"/>
              </a:rPr>
              <a:t> and Taylor, 2016, p.123)</a:t>
            </a:r>
            <a:r>
              <a:rPr lang="en-GB" sz="1200" kern="1200">
                <a:solidFill>
                  <a:schemeClr val="tx1"/>
                </a:solidFill>
                <a:effectLst/>
                <a:latin typeface="+mn-lt"/>
                <a:ea typeface="+mn-ea"/>
                <a:cs typeface="+mn-cs"/>
              </a:rPr>
              <a:t>. They can utilise this loan to buying equipment for the playhouse, such as toys, different gaming activities and rides for the children. They can also use this loan to pay initial costs of the business.</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Crowdfunding</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There are various websites that are very helping to raise money for the start-up new businesses. Peoples who are looking to start a new business or in the early stage of the business can take help from these websites, as these sites can raise money at a low cost </a:t>
            </a:r>
            <a:r>
              <a:rPr lang="en-US" sz="1200" kern="1200">
                <a:solidFill>
                  <a:schemeClr val="tx1"/>
                </a:solidFill>
                <a:effectLst/>
                <a:latin typeface="+mn-lt"/>
                <a:ea typeface="+mn-ea"/>
                <a:cs typeface="+mn-cs"/>
              </a:rPr>
              <a:t>(</a:t>
            </a:r>
            <a:r>
              <a:rPr lang="en-US" sz="1200" kern="1200" err="1">
                <a:solidFill>
                  <a:schemeClr val="tx1"/>
                </a:solidFill>
                <a:effectLst/>
                <a:latin typeface="+mn-lt"/>
                <a:ea typeface="+mn-ea"/>
                <a:cs typeface="+mn-cs"/>
              </a:rPr>
              <a:t>Irawan</a:t>
            </a:r>
            <a:r>
              <a:rPr lang="en-US" sz="1200" kern="1200">
                <a:solidFill>
                  <a:schemeClr val="tx1"/>
                </a:solidFill>
                <a:effectLst/>
                <a:latin typeface="+mn-lt"/>
                <a:ea typeface="+mn-ea"/>
                <a:cs typeface="+mn-cs"/>
              </a:rPr>
              <a:t>, et al., 2019, p.16)</a:t>
            </a:r>
            <a:r>
              <a:rPr lang="en-GB" sz="1200" kern="1200">
                <a:solidFill>
                  <a:schemeClr val="tx1"/>
                </a:solidFill>
                <a:effectLst/>
                <a:latin typeface="+mn-lt"/>
                <a:ea typeface="+mn-ea"/>
                <a:cs typeface="+mn-cs"/>
              </a:rPr>
              <a:t>. “Crowdfunding” not only raise money, but also gives a chance to authenticate the idea of business. Wonderland can also take assistance from these “Crowdfunding” and utilise this money to meet their initial expense of the business.</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Online Leading</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If the company cannot able to obtain a bank loan or if they do not want to take a bank loan, they can obtain a loan from online platform. If the idea or concept of business is effective, the company can easily gain huge money, within a few hours </a:t>
            </a:r>
            <a:r>
              <a:rPr lang="en-US" sz="1200" kern="1200">
                <a:solidFill>
                  <a:schemeClr val="tx1"/>
                </a:solidFill>
                <a:effectLst/>
                <a:latin typeface="+mn-lt"/>
                <a:ea typeface="+mn-ea"/>
                <a:cs typeface="+mn-cs"/>
              </a:rPr>
              <a:t>(</a:t>
            </a:r>
            <a:r>
              <a:rPr lang="en-US" sz="1200" kern="1200" err="1">
                <a:solidFill>
                  <a:schemeClr val="tx1"/>
                </a:solidFill>
                <a:effectLst/>
                <a:latin typeface="+mn-lt"/>
                <a:ea typeface="+mn-ea"/>
                <a:cs typeface="+mn-cs"/>
              </a:rPr>
              <a:t>Gambetti</a:t>
            </a:r>
            <a:r>
              <a:rPr lang="en-US" sz="1200" kern="1200">
                <a:solidFill>
                  <a:schemeClr val="tx1"/>
                </a:solidFill>
                <a:effectLst/>
                <a:latin typeface="+mn-lt"/>
                <a:ea typeface="+mn-ea"/>
                <a:cs typeface="+mn-cs"/>
              </a:rPr>
              <a:t> and </a:t>
            </a:r>
            <a:r>
              <a:rPr lang="en-US" sz="1200" kern="1200" err="1">
                <a:solidFill>
                  <a:schemeClr val="tx1"/>
                </a:solidFill>
                <a:effectLst/>
                <a:latin typeface="+mn-lt"/>
                <a:ea typeface="+mn-ea"/>
                <a:cs typeface="+mn-cs"/>
              </a:rPr>
              <a:t>Musso</a:t>
            </a:r>
            <a:r>
              <a:rPr lang="en-US" sz="1200" kern="1200">
                <a:solidFill>
                  <a:schemeClr val="tx1"/>
                </a:solidFill>
                <a:effectLst/>
                <a:latin typeface="+mn-lt"/>
                <a:ea typeface="+mn-ea"/>
                <a:cs typeface="+mn-cs"/>
              </a:rPr>
              <a:t>, 2017, p.771)</a:t>
            </a:r>
            <a:r>
              <a:rPr lang="en-GB" sz="1200" kern="1200">
                <a:solidFill>
                  <a:schemeClr val="tx1"/>
                </a:solidFill>
                <a:effectLst/>
                <a:latin typeface="+mn-lt"/>
                <a:ea typeface="+mn-ea"/>
                <a:cs typeface="+mn-cs"/>
              </a:rPr>
              <a:t>. There are “peer-to-peer” moneylenders through the different lending club. As Wonderland is the playhouse, there is a huge demand for the playhouses so wonderland can easily get a loan. The can use this for small expenses. Such as rent of the playhouse or office, salaries or wages of workers.</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Microloan</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Another source to obtain finance for the business is microloan if the business is not able to get a bank loan but need money to buy new equipment and supplies </a:t>
            </a:r>
            <a:r>
              <a:rPr lang="en-US" sz="1200" kern="1200">
                <a:solidFill>
                  <a:schemeClr val="tx1"/>
                </a:solidFill>
                <a:effectLst/>
                <a:latin typeface="+mn-lt"/>
                <a:ea typeface="+mn-ea"/>
                <a:cs typeface="+mn-cs"/>
              </a:rPr>
              <a:t>(Chen and </a:t>
            </a:r>
            <a:r>
              <a:rPr lang="en-US" sz="1200" kern="1200" err="1">
                <a:solidFill>
                  <a:schemeClr val="tx1"/>
                </a:solidFill>
                <a:effectLst/>
                <a:latin typeface="+mn-lt"/>
                <a:ea typeface="+mn-ea"/>
                <a:cs typeface="+mn-cs"/>
              </a:rPr>
              <a:t>Koebel</a:t>
            </a:r>
            <a:r>
              <a:rPr lang="en-US" sz="1200" kern="1200">
                <a:solidFill>
                  <a:schemeClr val="tx1"/>
                </a:solidFill>
                <a:effectLst/>
                <a:latin typeface="+mn-lt"/>
                <a:ea typeface="+mn-ea"/>
                <a:cs typeface="+mn-cs"/>
              </a:rPr>
              <a:t>, 2017, p.82)</a:t>
            </a:r>
            <a:r>
              <a:rPr lang="en-GB" sz="1200" kern="1200">
                <a:solidFill>
                  <a:schemeClr val="tx1"/>
                </a:solidFill>
                <a:effectLst/>
                <a:latin typeface="+mn-lt"/>
                <a:ea typeface="+mn-ea"/>
                <a:cs typeface="+mn-cs"/>
              </a:rPr>
              <a:t>. They can obtain microloan. This loan is generally no more than £60,000. Companies who are looking to obtain short-term loans for small expenses prefer microloan because this not require long-term process and documentation. Wonderland can obtain microloan to buy office equipment and for pay wages of employees.</a:t>
            </a:r>
            <a:endParaRPr lang="en-US">
              <a:effectLst/>
            </a:endParaRPr>
          </a:p>
        </p:txBody>
      </p:sp>
      <p:sp>
        <p:nvSpPr>
          <p:cNvPr id="4" name="Slide Number Placeholder 3"/>
          <p:cNvSpPr>
            <a:spLocks noGrp="1"/>
          </p:cNvSpPr>
          <p:nvPr>
            <p:ph type="sldNum" sz="quarter" idx="10"/>
          </p:nvPr>
        </p:nvSpPr>
        <p:spPr/>
        <p:txBody>
          <a:bodyPr/>
          <a:lstStyle/>
          <a:p>
            <a:fld id="{9C097201-3E07-4A6A-9C29-823F84429F9F}" type="slidenum">
              <a:rPr lang="en-US" smtClean="0"/>
              <a:t>1</a:t>
            </a:fld>
            <a:endParaRPr lang="en-US"/>
          </a:p>
        </p:txBody>
      </p:sp>
    </p:spTree>
    <p:extLst>
      <p:ext uri="{BB962C8B-B14F-4D97-AF65-F5344CB8AC3E}">
        <p14:creationId xmlns:p14="http://schemas.microsoft.com/office/powerpoint/2010/main" val="520180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a:solidFill>
                  <a:schemeClr val="tx1"/>
                </a:solidFill>
                <a:effectLst/>
                <a:latin typeface="+mn-lt"/>
                <a:ea typeface="+mn-ea"/>
                <a:cs typeface="+mn-cs"/>
              </a:rPr>
              <a:t>Business Cost</a:t>
            </a:r>
            <a:endParaRPr lang="en-US" sz="1200" b="1" i="1"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Fixed Costs</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Fixed costs are expenses related to the business operations, these costs must be paid unrelatedly how much services and Product Company sell. The company must have to pay their fixed costs. There is also various fixed cost in the wonderland playhouse, these costs are rent for the location, also office space, and it’s also included, payrolls of the employees, “depreciation” on equipment. These costs are directly influenced by the cash flow of the company </a:t>
            </a:r>
            <a:r>
              <a:rPr lang="en-US" sz="1200" kern="1200">
                <a:solidFill>
                  <a:schemeClr val="tx1"/>
                </a:solidFill>
                <a:effectLst/>
                <a:latin typeface="+mn-lt"/>
                <a:ea typeface="+mn-ea"/>
                <a:cs typeface="+mn-cs"/>
              </a:rPr>
              <a:t>(Schmidt and Lewis, 2017, p.11)</a:t>
            </a:r>
            <a:r>
              <a:rPr lang="en-GB" sz="1200" kern="1200">
                <a:solidFill>
                  <a:schemeClr val="tx1"/>
                </a:solidFill>
                <a:effectLst/>
                <a:latin typeface="+mn-lt"/>
                <a:ea typeface="+mn-ea"/>
                <a:cs typeface="+mn-cs"/>
              </a:rPr>
              <a:t>.</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Variable Cost</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Variable costs are associated with the volume of the sales if the sales of the company go up to its variable costs also increases. Variable costs are the expense of raw materials and labour. The company can reduce its expenses by reducing its variable costs </a:t>
            </a:r>
            <a:r>
              <a:rPr lang="en-US" sz="1200" kern="1200">
                <a:solidFill>
                  <a:schemeClr val="tx1"/>
                </a:solidFill>
                <a:effectLst/>
                <a:latin typeface="+mn-lt"/>
                <a:ea typeface="+mn-ea"/>
                <a:cs typeface="+mn-cs"/>
              </a:rPr>
              <a:t>(Pereira, et al., 2016, p.4)</a:t>
            </a:r>
            <a:r>
              <a:rPr lang="en-GB" sz="1200" kern="1200">
                <a:solidFill>
                  <a:schemeClr val="tx1"/>
                </a:solidFill>
                <a:effectLst/>
                <a:latin typeface="+mn-lt"/>
                <a:ea typeface="+mn-ea"/>
                <a:cs typeface="+mn-cs"/>
              </a:rPr>
              <a:t>. The variable cost for the wonderland is employees' wages and salaries, bonuses of the workers and shipping charges (if they are importing equipment from abroad) company can easily reduce variable costs without disrupting its operations as the majority of variable costs are associated with labour expenses.</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Capital Costs</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These costs are fixed expenses, also known as one time expenses, because these expenses only incurred one time, for example, purchase of buildings, lands, factory, and equipment, which are used in rending services and in the production. As the company is wonderland which is playhouse that provides services to children </a:t>
            </a:r>
            <a:r>
              <a:rPr lang="en-US" sz="1200" kern="1200">
                <a:solidFill>
                  <a:schemeClr val="tx1"/>
                </a:solidFill>
                <a:effectLst/>
                <a:latin typeface="+mn-lt"/>
                <a:ea typeface="+mn-ea"/>
                <a:cs typeface="+mn-cs"/>
              </a:rPr>
              <a:t>(Ng and </a:t>
            </a:r>
            <a:r>
              <a:rPr lang="en-US" sz="1200" kern="1200" err="1">
                <a:solidFill>
                  <a:schemeClr val="tx1"/>
                </a:solidFill>
                <a:effectLst/>
                <a:latin typeface="+mn-lt"/>
                <a:ea typeface="+mn-ea"/>
                <a:cs typeface="+mn-cs"/>
              </a:rPr>
              <a:t>Rezaee</a:t>
            </a:r>
            <a:r>
              <a:rPr lang="en-US" sz="1200" kern="1200">
                <a:solidFill>
                  <a:schemeClr val="tx1"/>
                </a:solidFill>
                <a:effectLst/>
                <a:latin typeface="+mn-lt"/>
                <a:ea typeface="+mn-ea"/>
                <a:cs typeface="+mn-cs"/>
              </a:rPr>
              <a:t>, 2015, p.132)</a:t>
            </a:r>
            <a:r>
              <a:rPr lang="en-GB" sz="1200" kern="1200">
                <a:solidFill>
                  <a:schemeClr val="tx1"/>
                </a:solidFill>
                <a:effectLst/>
                <a:latin typeface="+mn-lt"/>
                <a:ea typeface="+mn-ea"/>
                <a:cs typeface="+mn-cs"/>
              </a:rPr>
              <a:t>. Total cost is necessary to bring a project to “commercially operable” status. Whether a specific expense is a capital on not it depends upon various factors, for example, tax laws, accounting and materiality. </a:t>
            </a:r>
            <a:endParaRPr lang="en-US">
              <a:effectLst/>
            </a:endParaRPr>
          </a:p>
        </p:txBody>
      </p:sp>
      <p:sp>
        <p:nvSpPr>
          <p:cNvPr id="4" name="Slide Number Placeholder 3"/>
          <p:cNvSpPr>
            <a:spLocks noGrp="1"/>
          </p:cNvSpPr>
          <p:nvPr>
            <p:ph type="sldNum" sz="quarter" idx="10"/>
          </p:nvPr>
        </p:nvSpPr>
        <p:spPr/>
        <p:txBody>
          <a:bodyPr/>
          <a:lstStyle/>
          <a:p>
            <a:fld id="{9C097201-3E07-4A6A-9C29-823F84429F9F}" type="slidenum">
              <a:rPr lang="en-US" smtClean="0"/>
              <a:t>2</a:t>
            </a:fld>
            <a:endParaRPr lang="en-US"/>
          </a:p>
        </p:txBody>
      </p:sp>
    </p:spTree>
    <p:extLst>
      <p:ext uri="{BB962C8B-B14F-4D97-AF65-F5344CB8AC3E}">
        <p14:creationId xmlns:p14="http://schemas.microsoft.com/office/powerpoint/2010/main" val="2491981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a:solidFill>
                  <a:schemeClr val="tx1"/>
                </a:solidFill>
                <a:effectLst/>
                <a:latin typeface="+mn-lt"/>
                <a:ea typeface="+mn-ea"/>
                <a:cs typeface="+mn-cs"/>
              </a:rPr>
              <a:t>Starting Children Play House</a:t>
            </a:r>
            <a:endParaRPr lang="en-US" sz="1200" b="1" i="1"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Budget</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company should measure how much money they need to start-up the playhouse. This totally depends upon the equipment types and size of the business. They want to buy; if they have played to build the large playhouse obviously, they will need more funds. Wonderland should measure how many rides and playhouse activities they want to add in the playhouse </a:t>
            </a:r>
            <a:r>
              <a:rPr lang="en-US" sz="1200" kern="1200">
                <a:solidFill>
                  <a:schemeClr val="tx1"/>
                </a:solidFill>
                <a:effectLst/>
                <a:latin typeface="+mn-lt"/>
                <a:ea typeface="+mn-ea"/>
                <a:cs typeface="+mn-cs"/>
              </a:rPr>
              <a:t>(</a:t>
            </a:r>
            <a:r>
              <a:rPr lang="en-US" sz="1200" kern="1200" err="1">
                <a:solidFill>
                  <a:schemeClr val="tx1"/>
                </a:solidFill>
                <a:effectLst/>
                <a:latin typeface="+mn-lt"/>
                <a:ea typeface="+mn-ea"/>
                <a:cs typeface="+mn-cs"/>
              </a:rPr>
              <a:t>Cassar</a:t>
            </a:r>
            <a:r>
              <a:rPr lang="en-US" sz="1200" kern="1200">
                <a:solidFill>
                  <a:schemeClr val="tx1"/>
                </a:solidFill>
                <a:effectLst/>
                <a:latin typeface="+mn-lt"/>
                <a:ea typeface="+mn-ea"/>
                <a:cs typeface="+mn-cs"/>
              </a:rPr>
              <a:t>, </a:t>
            </a:r>
            <a:r>
              <a:rPr lang="en-US" sz="1200" kern="1200" err="1">
                <a:solidFill>
                  <a:schemeClr val="tx1"/>
                </a:solidFill>
                <a:effectLst/>
                <a:latin typeface="+mn-lt"/>
                <a:ea typeface="+mn-ea"/>
                <a:cs typeface="+mn-cs"/>
              </a:rPr>
              <a:t>Ittner</a:t>
            </a:r>
            <a:r>
              <a:rPr lang="en-US" sz="1200" kern="1200">
                <a:solidFill>
                  <a:schemeClr val="tx1"/>
                </a:solidFill>
                <a:effectLst/>
                <a:latin typeface="+mn-lt"/>
                <a:ea typeface="+mn-ea"/>
                <a:cs typeface="+mn-cs"/>
              </a:rPr>
              <a:t> and </a:t>
            </a:r>
            <a:r>
              <a:rPr lang="en-US" sz="1200" kern="1200" err="1">
                <a:solidFill>
                  <a:schemeClr val="tx1"/>
                </a:solidFill>
                <a:effectLst/>
                <a:latin typeface="+mn-lt"/>
                <a:ea typeface="+mn-ea"/>
                <a:cs typeface="+mn-cs"/>
              </a:rPr>
              <a:t>Cavalluzzo</a:t>
            </a:r>
            <a:r>
              <a:rPr lang="en-US" sz="1200" kern="1200">
                <a:solidFill>
                  <a:schemeClr val="tx1"/>
                </a:solidFill>
                <a:effectLst/>
                <a:latin typeface="+mn-lt"/>
                <a:ea typeface="+mn-ea"/>
                <a:cs typeface="+mn-cs"/>
              </a:rPr>
              <a:t>, 2015, p.245)</a:t>
            </a:r>
            <a:r>
              <a:rPr lang="en-GB" sz="1200" kern="1200">
                <a:solidFill>
                  <a:schemeClr val="tx1"/>
                </a:solidFill>
                <a:effectLst/>
                <a:latin typeface="+mn-lt"/>
                <a:ea typeface="+mn-ea"/>
                <a:cs typeface="+mn-cs"/>
              </a:rPr>
              <a:t>. In addition, they should also figure out start-up cost for the business, also variable and capital cost. In the end, they should calculate how much money have and how much the money they need.</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Location for the Playhouse</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If Wonderland looking for buying the property for the wonderland they have various options to obtain loans, such as bank loan, online fundraising, microloan, crowdfunding and Angel investors. They can obtain the short-term loan if they want a place on rent for the playhouse </a:t>
            </a:r>
            <a:r>
              <a:rPr lang="en-US" sz="1200" kern="1200">
                <a:solidFill>
                  <a:schemeClr val="tx1"/>
                </a:solidFill>
                <a:effectLst/>
                <a:latin typeface="+mn-lt"/>
                <a:ea typeface="+mn-ea"/>
                <a:cs typeface="+mn-cs"/>
              </a:rPr>
              <a:t>(Schmidt and Lewis, 2017, p.18)</a:t>
            </a:r>
            <a:r>
              <a:rPr lang="en-GB" sz="1200" kern="1200">
                <a:solidFill>
                  <a:schemeClr val="tx1"/>
                </a:solidFill>
                <a:effectLst/>
                <a:latin typeface="+mn-lt"/>
                <a:ea typeface="+mn-ea"/>
                <a:cs typeface="+mn-cs"/>
              </a:rPr>
              <a:t>. They can also utilise loan money for pay salaries, utilities and other variable expenses.</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Buying Equipment</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After selecting the place for the playground, the end goal of wonderland should be buying equipment for playhouse activities and different games </a:t>
            </a:r>
            <a:r>
              <a:rPr lang="en-US" sz="1200" kern="1200">
                <a:solidFill>
                  <a:schemeClr val="tx1"/>
                </a:solidFill>
                <a:effectLst/>
                <a:latin typeface="+mn-lt"/>
                <a:ea typeface="+mn-ea"/>
                <a:cs typeface="+mn-cs"/>
              </a:rPr>
              <a:t>(Ng and </a:t>
            </a:r>
            <a:r>
              <a:rPr lang="en-US" sz="1200" kern="1200" err="1">
                <a:solidFill>
                  <a:schemeClr val="tx1"/>
                </a:solidFill>
                <a:effectLst/>
                <a:latin typeface="+mn-lt"/>
                <a:ea typeface="+mn-ea"/>
                <a:cs typeface="+mn-cs"/>
              </a:rPr>
              <a:t>Rezaee</a:t>
            </a:r>
            <a:r>
              <a:rPr lang="en-US" sz="1200" kern="1200">
                <a:solidFill>
                  <a:schemeClr val="tx1"/>
                </a:solidFill>
                <a:effectLst/>
                <a:latin typeface="+mn-lt"/>
                <a:ea typeface="+mn-ea"/>
                <a:cs typeface="+mn-cs"/>
              </a:rPr>
              <a:t>, 2015, p.141)</a:t>
            </a:r>
            <a:r>
              <a:rPr lang="en-GB" sz="1200" kern="1200">
                <a:solidFill>
                  <a:schemeClr val="tx1"/>
                </a:solidFill>
                <a:effectLst/>
                <a:latin typeface="+mn-lt"/>
                <a:ea typeface="+mn-ea"/>
                <a:cs typeface="+mn-cs"/>
              </a:rPr>
              <a:t>. These all are fixed cost, they do not have to obtain a bank loan to buy equipment there are also various sources, which provides them with a loan on easy terms and conditions. These financial sources are discussed above. </a:t>
            </a:r>
            <a:endParaRPr lang="en-US"/>
          </a:p>
        </p:txBody>
      </p:sp>
      <p:sp>
        <p:nvSpPr>
          <p:cNvPr id="4" name="Slide Number Placeholder 3"/>
          <p:cNvSpPr>
            <a:spLocks noGrp="1"/>
          </p:cNvSpPr>
          <p:nvPr>
            <p:ph type="sldNum" sz="quarter" idx="10"/>
          </p:nvPr>
        </p:nvSpPr>
        <p:spPr/>
        <p:txBody>
          <a:bodyPr/>
          <a:lstStyle/>
          <a:p>
            <a:fld id="{9C097201-3E07-4A6A-9C29-823F84429F9F}" type="slidenum">
              <a:rPr lang="en-US" smtClean="0"/>
              <a:t>3</a:t>
            </a:fld>
            <a:endParaRPr lang="en-US"/>
          </a:p>
        </p:txBody>
      </p:sp>
    </p:spTree>
    <p:extLst>
      <p:ext uri="{BB962C8B-B14F-4D97-AF65-F5344CB8AC3E}">
        <p14:creationId xmlns:p14="http://schemas.microsoft.com/office/powerpoint/2010/main" val="1466945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a:solidFill>
                  <a:schemeClr val="tx1"/>
                </a:solidFill>
                <a:effectLst/>
                <a:latin typeface="+mn-lt"/>
                <a:ea typeface="+mn-ea"/>
                <a:cs typeface="+mn-cs"/>
              </a:rPr>
              <a:t>Insurance</a:t>
            </a:r>
            <a:endParaRPr lang="en-US" sz="1200" b="1" i="1" kern="1200">
              <a:solidFill>
                <a:schemeClr val="tx1"/>
              </a:solidFill>
              <a:effectLst/>
              <a:latin typeface="+mn-lt"/>
              <a:ea typeface="+mn-ea"/>
              <a:cs typeface="+mn-cs"/>
            </a:endParaRPr>
          </a:p>
          <a:p>
            <a:r>
              <a:rPr lang="en-GB" sz="1200" b="1" i="1" kern="1200">
                <a:solidFill>
                  <a:schemeClr val="tx1"/>
                </a:solidFill>
                <a:effectLst/>
                <a:latin typeface="+mn-lt"/>
                <a:ea typeface="+mn-ea"/>
                <a:cs typeface="+mn-cs"/>
              </a:rPr>
              <a:t>Liability Insurance</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company must have an effective “liability insurance policy”. Liability insurance is more significant because it protects a business or a person from being “Sued” because of injury, negligence or malpractice </a:t>
            </a:r>
            <a:r>
              <a:rPr lang="en-US" sz="1200" kern="1200">
                <a:solidFill>
                  <a:schemeClr val="tx1"/>
                </a:solidFill>
                <a:effectLst/>
                <a:latin typeface="+mn-lt"/>
                <a:ea typeface="+mn-ea"/>
                <a:cs typeface="+mn-cs"/>
              </a:rPr>
              <a:t>(Pereira, et al., 2016, p.7)</a:t>
            </a:r>
            <a:r>
              <a:rPr lang="en-GB" sz="1200" kern="1200">
                <a:solidFill>
                  <a:schemeClr val="tx1"/>
                </a:solidFill>
                <a:effectLst/>
                <a:latin typeface="+mn-lt"/>
                <a:ea typeface="+mn-ea"/>
                <a:cs typeface="+mn-cs"/>
              </a:rPr>
              <a:t>. Wonderland must insurance policies because insurance secures their business operations and protect the employees. </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Insurance for Employees</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Wonderland must have an insurance policy for all employees that are working within a playhouse, also office employees, this secure them from being sued </a:t>
            </a:r>
            <a:r>
              <a:rPr lang="en-US" sz="1200" kern="1200">
                <a:solidFill>
                  <a:schemeClr val="tx1"/>
                </a:solidFill>
                <a:effectLst/>
                <a:latin typeface="+mn-lt"/>
                <a:ea typeface="+mn-ea"/>
                <a:cs typeface="+mn-cs"/>
              </a:rPr>
              <a:t>(Chen and </a:t>
            </a:r>
            <a:r>
              <a:rPr lang="en-US" sz="1200" kern="1200" err="1">
                <a:solidFill>
                  <a:schemeClr val="tx1"/>
                </a:solidFill>
                <a:effectLst/>
                <a:latin typeface="+mn-lt"/>
                <a:ea typeface="+mn-ea"/>
                <a:cs typeface="+mn-cs"/>
              </a:rPr>
              <a:t>Koebel</a:t>
            </a:r>
            <a:r>
              <a:rPr lang="en-US" sz="1200" kern="1200">
                <a:solidFill>
                  <a:schemeClr val="tx1"/>
                </a:solidFill>
                <a:effectLst/>
                <a:latin typeface="+mn-lt"/>
                <a:ea typeface="+mn-ea"/>
                <a:cs typeface="+mn-cs"/>
              </a:rPr>
              <a:t>, 2017, p.65)</a:t>
            </a:r>
            <a:r>
              <a:rPr lang="en-GB" sz="1200" kern="1200">
                <a:solidFill>
                  <a:schemeClr val="tx1"/>
                </a:solidFill>
                <a:effectLst/>
                <a:latin typeface="+mn-lt"/>
                <a:ea typeface="+mn-ea"/>
                <a:cs typeface="+mn-cs"/>
              </a:rPr>
              <a:t>. Also, protect the safety rights of the workers. Safety of employees should be a priority for all employers.</a:t>
            </a:r>
            <a:endParaRPr lang="en-US">
              <a:effectLst/>
            </a:endParaRPr>
          </a:p>
          <a:p>
            <a:r>
              <a:rPr lang="en-GB" sz="1200" kern="1200">
                <a:solidFill>
                  <a:schemeClr val="tx1"/>
                </a:solidFill>
                <a:effectLst/>
                <a:latin typeface="+mn-lt"/>
                <a:ea typeface="+mn-ea"/>
                <a:cs typeface="+mn-cs"/>
              </a:rPr>
              <a:t> </a:t>
            </a:r>
            <a:endParaRPr lang="en-US">
              <a:effectLst/>
            </a:endParaRPr>
          </a:p>
          <a:p>
            <a:r>
              <a:rPr lang="en-GB" sz="1200" b="1" i="1" kern="1200">
                <a:solidFill>
                  <a:schemeClr val="tx1"/>
                </a:solidFill>
                <a:effectLst/>
                <a:latin typeface="+mn-lt"/>
                <a:ea typeface="+mn-ea"/>
                <a:cs typeface="+mn-cs"/>
              </a:rPr>
              <a:t>Insurance for Playhouse</a:t>
            </a:r>
            <a:endParaRPr lang="en-US" sz="1200" b="1" i="1" kern="1200">
              <a:solidFill>
                <a:schemeClr val="tx1"/>
              </a:solidFill>
              <a:effectLst/>
              <a:latin typeface="+mn-lt"/>
              <a:ea typeface="+mn-ea"/>
              <a:cs typeface="+mn-cs"/>
            </a:endParaRPr>
          </a:p>
          <a:p>
            <a:r>
              <a:rPr lang="en-GB" sz="1200" kern="1200">
                <a:solidFill>
                  <a:schemeClr val="tx1"/>
                </a:solidFill>
                <a:effectLst/>
                <a:latin typeface="+mn-lt"/>
                <a:ea typeface="+mn-ea"/>
                <a:cs typeface="+mn-cs"/>
              </a:rPr>
              <a:t>Wonderland must have an insurance policy for Playhouse because that not only protect the playhouse place but also secure all equipment, toys and rides within the playhouse </a:t>
            </a:r>
            <a:r>
              <a:rPr lang="en-US" sz="1200" kern="1200">
                <a:solidFill>
                  <a:schemeClr val="tx1"/>
                </a:solidFill>
                <a:effectLst/>
                <a:latin typeface="+mn-lt"/>
                <a:ea typeface="+mn-ea"/>
                <a:cs typeface="+mn-cs"/>
              </a:rPr>
              <a:t>(</a:t>
            </a:r>
            <a:r>
              <a:rPr lang="en-US" sz="1200" kern="1200" err="1">
                <a:solidFill>
                  <a:schemeClr val="tx1"/>
                </a:solidFill>
                <a:effectLst/>
                <a:latin typeface="+mn-lt"/>
                <a:ea typeface="+mn-ea"/>
                <a:cs typeface="+mn-cs"/>
              </a:rPr>
              <a:t>Irawan</a:t>
            </a:r>
            <a:r>
              <a:rPr lang="en-US" sz="1200" kern="1200">
                <a:solidFill>
                  <a:schemeClr val="tx1"/>
                </a:solidFill>
                <a:effectLst/>
                <a:latin typeface="+mn-lt"/>
                <a:ea typeface="+mn-ea"/>
                <a:cs typeface="+mn-cs"/>
              </a:rPr>
              <a:t>, et al., 2019, p.9)</a:t>
            </a:r>
            <a:r>
              <a:rPr lang="en-GB" sz="1200" kern="1200">
                <a:solidFill>
                  <a:schemeClr val="tx1"/>
                </a:solidFill>
                <a:effectLst/>
                <a:latin typeface="+mn-lt"/>
                <a:ea typeface="+mn-ea"/>
                <a:cs typeface="+mn-cs"/>
              </a:rPr>
              <a:t>. Insurance policy secure them from fire, damage to the building, demolish of equipment and they do not have to suffer any major loss.</a:t>
            </a:r>
            <a:endParaRPr lang="en-US">
              <a:effectLst/>
            </a:endParaRPr>
          </a:p>
        </p:txBody>
      </p:sp>
      <p:sp>
        <p:nvSpPr>
          <p:cNvPr id="4" name="Slide Number Placeholder 3"/>
          <p:cNvSpPr>
            <a:spLocks noGrp="1"/>
          </p:cNvSpPr>
          <p:nvPr>
            <p:ph type="sldNum" sz="quarter" idx="10"/>
          </p:nvPr>
        </p:nvSpPr>
        <p:spPr/>
        <p:txBody>
          <a:bodyPr/>
          <a:lstStyle/>
          <a:p>
            <a:fld id="{9C097201-3E07-4A6A-9C29-823F84429F9F}" type="slidenum">
              <a:rPr lang="en-US" smtClean="0"/>
              <a:t>4</a:t>
            </a:fld>
            <a:endParaRPr lang="en-US"/>
          </a:p>
        </p:txBody>
      </p:sp>
    </p:spTree>
    <p:extLst>
      <p:ext uri="{BB962C8B-B14F-4D97-AF65-F5344CB8AC3E}">
        <p14:creationId xmlns:p14="http://schemas.microsoft.com/office/powerpoint/2010/main" val="1588529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a:t>Lee, N., Sameen, H. and Cowling, M., 2015. Access to finance for innovative SMEs since the financial crisis. Research policy, 44(2), pp.370-380.</a:t>
            </a:r>
          </a:p>
          <a:p>
            <a:pPr marL="0" indent="0">
              <a:buNone/>
            </a:pPr>
            <a:r>
              <a:rPr lang="en-US" sz="1200" b="1"/>
              <a:t>Ng, A.C. and </a:t>
            </a:r>
            <a:r>
              <a:rPr lang="en-US" sz="1200" b="1" err="1"/>
              <a:t>Rezaee</a:t>
            </a:r>
            <a:r>
              <a:rPr lang="en-US" sz="1200" b="1"/>
              <a:t>, Z., 2015. Business sustainability performance and cost of equity capital. Journal of Corporate Finance, 34, pp.128-149.</a:t>
            </a:r>
          </a:p>
          <a:p>
            <a:pPr marL="0" indent="0">
              <a:buNone/>
            </a:pPr>
            <a:r>
              <a:rPr lang="en-US" sz="1200" b="1"/>
              <a:t>Pereira, F., </a:t>
            </a:r>
            <a:r>
              <a:rPr lang="en-US" sz="1200" b="1" err="1"/>
              <a:t>Soares</a:t>
            </a:r>
            <a:r>
              <a:rPr lang="en-US" sz="1200" b="1"/>
              <a:t>, J., </a:t>
            </a:r>
            <a:r>
              <a:rPr lang="en-US" sz="1200" b="1" err="1"/>
              <a:t>Faria</a:t>
            </a:r>
            <a:r>
              <a:rPr lang="en-US" sz="1200" b="1"/>
              <a:t>, P. and Vale, Z., 2016, March. Allocation of fixed costs considering distributed generation and distinct approaches of demand response remuneration in distribution networks. In 2016 Clemson University Power Systems Conference (PSC) (pp. 1-8). IEEE.</a:t>
            </a:r>
          </a:p>
          <a:p>
            <a:pPr marL="0" indent="0">
              <a:buNone/>
            </a:pPr>
            <a:r>
              <a:rPr lang="en-US" sz="1200" b="1"/>
              <a:t>Schmidt, A. and Lewis, L., 2017. The Cost of Stability: Consumption‐Based Fixed Rate Billing for Water Utilities. Journal of Contemporary Water Research &amp; Education, 160(1), pp.5-24. </a:t>
            </a:r>
          </a:p>
          <a:p>
            <a:endParaRPr lang="en-US"/>
          </a:p>
        </p:txBody>
      </p:sp>
      <p:sp>
        <p:nvSpPr>
          <p:cNvPr id="4" name="Slide Number Placeholder 3"/>
          <p:cNvSpPr>
            <a:spLocks noGrp="1"/>
          </p:cNvSpPr>
          <p:nvPr>
            <p:ph type="sldNum" sz="quarter" idx="10"/>
          </p:nvPr>
        </p:nvSpPr>
        <p:spPr/>
        <p:txBody>
          <a:bodyPr/>
          <a:lstStyle/>
          <a:p>
            <a:fld id="{9C097201-3E07-4A6A-9C29-823F84429F9F}" type="slidenum">
              <a:rPr lang="en-US" smtClean="0"/>
              <a:t>5</a:t>
            </a:fld>
            <a:endParaRPr lang="en-US"/>
          </a:p>
        </p:txBody>
      </p:sp>
    </p:spTree>
    <p:extLst>
      <p:ext uri="{BB962C8B-B14F-4D97-AF65-F5344CB8AC3E}">
        <p14:creationId xmlns:p14="http://schemas.microsoft.com/office/powerpoint/2010/main" val="25669534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AF95AF65-6BC4-4891-B783-807332AE2456}" type="datetimeFigureOut">
              <a:rPr lang="en-US" smtClean="0"/>
              <a:t>6/2/19</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3786497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95AF65-6BC4-4891-B783-807332AE2456}" type="datetimeFigureOut">
              <a:rPr lang="en-US" smtClean="0"/>
              <a:t>6/2/19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3709340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95AF65-6BC4-4891-B783-807332AE2456}" type="datetimeFigureOut">
              <a:rPr lang="en-US" smtClean="0"/>
              <a:t>6/2/19</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896039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95AF65-6BC4-4891-B783-807332AE2456}" type="datetimeFigureOut">
              <a:rPr lang="en-US" smtClean="0"/>
              <a:t>6/2/19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17209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95AF65-6BC4-4891-B783-807332AE2456}" type="datetimeFigureOut">
              <a:rPr lang="en-US" smtClean="0"/>
              <a:t>6/2/19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1235862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95AF65-6BC4-4891-B783-807332AE2456}" type="datetimeFigureOut">
              <a:rPr lang="en-US" smtClean="0"/>
              <a:t>6/2/19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3212289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95AF65-6BC4-4891-B783-807332AE2456}" type="datetimeFigureOut">
              <a:rPr lang="en-US" smtClean="0"/>
              <a:t>6/2/19</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2000556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F95AF65-6BC4-4891-B783-807332AE2456}" type="datetimeFigureOut">
              <a:rPr lang="en-US" smtClean="0"/>
              <a:t>6/2/19</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3634894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F95AF65-6BC4-4891-B783-807332AE2456}" type="datetimeFigureOut">
              <a:rPr lang="en-US" smtClean="0"/>
              <a:t>6/2/19</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1971538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F95AF65-6BC4-4891-B783-807332AE2456}" type="datetimeFigureOut">
              <a:rPr lang="en-US" smtClean="0"/>
              <a:t>6/2/19</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1481204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95AF65-6BC4-4891-B783-807332AE2456}" type="datetimeFigureOut">
              <a:rPr lang="en-US" smtClean="0"/>
              <a:t>6/2/19</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4281352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95AF65-6BC4-4891-B783-807332AE2456}" type="datetimeFigureOut">
              <a:rPr lang="en-US" smtClean="0"/>
              <a:t>6/2/19</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158076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95AF65-6BC4-4891-B783-807332AE2456}" type="datetimeFigureOut">
              <a:rPr lang="en-US" smtClean="0"/>
              <a:t>6/2/19</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31153344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F95AF65-6BC4-4891-B783-807332AE2456}" type="datetimeFigureOut">
              <a:rPr lang="en-US" smtClean="0"/>
              <a:t>6/2/19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2372926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F95AF65-6BC4-4891-B783-807332AE2456}" type="datetimeFigureOut">
              <a:rPr lang="en-US" smtClean="0"/>
              <a:t>6/2/19</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41148354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AF95AF65-6BC4-4891-B783-807332AE2456}" type="datetimeFigureOut">
              <a:rPr lang="en-US" smtClean="0"/>
              <a:t>6/2/19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13274514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AF95AF65-6BC4-4891-B783-807332AE2456}" type="datetimeFigureOut">
              <a:rPr lang="en-US" smtClean="0"/>
              <a:t>6/2/19</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B80C9E-DC70-47D5-81A9-148AD2FE29CD}" type="slidenum">
              <a:rPr lang="en-US" smtClean="0"/>
              <a:t>‹#›</a:t>
            </a:fld>
            <a:endParaRPr lang="en-US"/>
          </a:p>
        </p:txBody>
      </p:sp>
    </p:spTree>
    <p:extLst>
      <p:ext uri="{BB962C8B-B14F-4D97-AF65-F5344CB8AC3E}">
        <p14:creationId xmlns:p14="http://schemas.microsoft.com/office/powerpoint/2010/main" val="3545062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AF95AF65-6BC4-4891-B783-807332AE2456}" type="datetimeFigureOut">
              <a:rPr lang="en-US" smtClean="0"/>
              <a:t>6/2/19</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2B80C9E-DC70-47D5-81A9-148AD2FE29CD}" type="slidenum">
              <a:rPr lang="en-US" smtClean="0"/>
              <a:t>‹#›</a:t>
            </a:fld>
            <a:endParaRPr lang="en-US"/>
          </a:p>
        </p:txBody>
      </p:sp>
    </p:spTree>
    <p:extLst>
      <p:ext uri="{BB962C8B-B14F-4D97-AF65-F5344CB8AC3E}">
        <p14:creationId xmlns:p14="http://schemas.microsoft.com/office/powerpoint/2010/main" val="354830879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971" y="945959"/>
            <a:ext cx="9402211" cy="813568"/>
          </a:xfrm>
        </p:spPr>
        <p:txBody>
          <a:bodyPr/>
          <a:lstStyle/>
          <a:p>
            <a:r>
              <a:rPr lang="en-GB" sz="4200" b="1"/>
              <a:t>Sources of Finance for the Business</a:t>
            </a:r>
            <a:endParaRPr lang="en-US" sz="4200" b="1"/>
          </a:p>
        </p:txBody>
      </p:sp>
      <p:sp>
        <p:nvSpPr>
          <p:cNvPr id="3" name="Content Placeholder 2"/>
          <p:cNvSpPr>
            <a:spLocks noGrp="1"/>
          </p:cNvSpPr>
          <p:nvPr>
            <p:ph idx="1"/>
          </p:nvPr>
        </p:nvSpPr>
        <p:spPr>
          <a:xfrm>
            <a:off x="1346246" y="2424546"/>
            <a:ext cx="8825659" cy="3539836"/>
          </a:xfrm>
        </p:spPr>
        <p:txBody>
          <a:bodyPr>
            <a:normAutofit/>
          </a:bodyPr>
          <a:lstStyle/>
          <a:p>
            <a:r>
              <a:rPr lang="en-GB" sz="3600" b="1"/>
              <a:t>Bank Loans</a:t>
            </a:r>
            <a:endParaRPr lang="en-US" sz="3600" b="1"/>
          </a:p>
          <a:p>
            <a:r>
              <a:rPr lang="en-GB" sz="3600" b="1"/>
              <a:t>Angel Investors</a:t>
            </a:r>
            <a:endParaRPr lang="en-US" sz="3600" b="1"/>
          </a:p>
          <a:p>
            <a:r>
              <a:rPr lang="en-GB" sz="3600" b="1"/>
              <a:t>Crowdfunding</a:t>
            </a:r>
          </a:p>
          <a:p>
            <a:r>
              <a:rPr lang="en-GB" sz="3600" b="1"/>
              <a:t>Online Leading</a:t>
            </a:r>
            <a:endParaRPr lang="en-US" sz="3600" b="1"/>
          </a:p>
          <a:p>
            <a:r>
              <a:rPr lang="en-GB" sz="3600" b="1"/>
              <a:t>Microloan</a:t>
            </a:r>
            <a:endParaRPr lang="en-US" sz="3600" b="1"/>
          </a:p>
          <a:p>
            <a:pPr marL="0" indent="0">
              <a:buNone/>
            </a:pPr>
            <a:endParaRPr lang="en-US" sz="3200" b="1" i="1"/>
          </a:p>
          <a:p>
            <a:endParaRPr lang="en-GB" sz="3200" b="1"/>
          </a:p>
          <a:p>
            <a:pPr marL="0" indent="0">
              <a:buNone/>
            </a:pPr>
            <a:endParaRPr lang="en-US" sz="3200" b="1"/>
          </a:p>
        </p:txBody>
      </p:sp>
    </p:spTree>
    <p:extLst>
      <p:ext uri="{BB962C8B-B14F-4D97-AF65-F5344CB8AC3E}">
        <p14:creationId xmlns:p14="http://schemas.microsoft.com/office/powerpoint/2010/main" val="3312189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a:t>Business Costs</a:t>
            </a:r>
            <a:endParaRPr lang="en-US" sz="4400" b="1"/>
          </a:p>
        </p:txBody>
      </p:sp>
      <p:sp>
        <p:nvSpPr>
          <p:cNvPr id="3" name="Content Placeholder 2"/>
          <p:cNvSpPr>
            <a:spLocks noGrp="1"/>
          </p:cNvSpPr>
          <p:nvPr>
            <p:ph idx="1"/>
          </p:nvPr>
        </p:nvSpPr>
        <p:spPr>
          <a:xfrm>
            <a:off x="1154954" y="2769754"/>
            <a:ext cx="8825659" cy="3416300"/>
          </a:xfrm>
        </p:spPr>
        <p:txBody>
          <a:bodyPr>
            <a:normAutofit/>
          </a:bodyPr>
          <a:lstStyle/>
          <a:p>
            <a:r>
              <a:rPr lang="en-GB" sz="4000" b="1"/>
              <a:t>Fixed Costs</a:t>
            </a:r>
          </a:p>
          <a:p>
            <a:r>
              <a:rPr lang="en-GB" sz="4000" b="1"/>
              <a:t>Variable Costs</a:t>
            </a:r>
          </a:p>
          <a:p>
            <a:r>
              <a:rPr lang="en-GB" sz="4000" b="1"/>
              <a:t>Capital Costs</a:t>
            </a:r>
            <a:endParaRPr lang="en-US" sz="4000" b="1"/>
          </a:p>
        </p:txBody>
      </p:sp>
    </p:spTree>
    <p:extLst>
      <p:ext uri="{BB962C8B-B14F-4D97-AF65-F5344CB8AC3E}">
        <p14:creationId xmlns:p14="http://schemas.microsoft.com/office/powerpoint/2010/main" val="3007899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681" y="959813"/>
            <a:ext cx="8761413" cy="706964"/>
          </a:xfrm>
        </p:spPr>
        <p:txBody>
          <a:bodyPr/>
          <a:lstStyle/>
          <a:p>
            <a:r>
              <a:rPr lang="en-GB" sz="4800" b="1"/>
              <a:t>Starting Children Play House</a:t>
            </a:r>
            <a:endParaRPr lang="en-US" sz="4800" b="1"/>
          </a:p>
        </p:txBody>
      </p:sp>
      <p:sp>
        <p:nvSpPr>
          <p:cNvPr id="3" name="Content Placeholder 2"/>
          <p:cNvSpPr>
            <a:spLocks noGrp="1"/>
          </p:cNvSpPr>
          <p:nvPr>
            <p:ph idx="1"/>
          </p:nvPr>
        </p:nvSpPr>
        <p:spPr>
          <a:xfrm>
            <a:off x="1459754" y="2700481"/>
            <a:ext cx="8825659" cy="3416300"/>
          </a:xfrm>
        </p:spPr>
        <p:txBody>
          <a:bodyPr>
            <a:normAutofit/>
          </a:bodyPr>
          <a:lstStyle/>
          <a:p>
            <a:r>
              <a:rPr lang="en-GB" sz="4000" b="1"/>
              <a:t>Budget</a:t>
            </a:r>
            <a:endParaRPr lang="en-US" sz="4000" b="1"/>
          </a:p>
          <a:p>
            <a:r>
              <a:rPr lang="en-GB" sz="4000" b="1"/>
              <a:t>Location for the Playhouse</a:t>
            </a:r>
            <a:endParaRPr lang="en-US" sz="4000" b="1"/>
          </a:p>
          <a:p>
            <a:r>
              <a:rPr lang="en-GB" sz="4000" b="1"/>
              <a:t>Buying Equipment</a:t>
            </a:r>
            <a:endParaRPr lang="en-US" sz="4000" b="1"/>
          </a:p>
        </p:txBody>
      </p:sp>
    </p:spTree>
    <p:extLst>
      <p:ext uri="{BB962C8B-B14F-4D97-AF65-F5344CB8AC3E}">
        <p14:creationId xmlns:p14="http://schemas.microsoft.com/office/powerpoint/2010/main" val="1574551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681" y="959813"/>
            <a:ext cx="8761413" cy="706964"/>
          </a:xfrm>
        </p:spPr>
        <p:txBody>
          <a:bodyPr/>
          <a:lstStyle/>
          <a:p>
            <a:pPr algn="ctr"/>
            <a:r>
              <a:rPr lang="en-GB" sz="5400" b="1"/>
              <a:t>Insurance</a:t>
            </a:r>
            <a:endParaRPr lang="en-US" sz="5400" b="1"/>
          </a:p>
        </p:txBody>
      </p:sp>
      <p:sp>
        <p:nvSpPr>
          <p:cNvPr id="3" name="Content Placeholder 2"/>
          <p:cNvSpPr>
            <a:spLocks noGrp="1"/>
          </p:cNvSpPr>
          <p:nvPr>
            <p:ph idx="1"/>
          </p:nvPr>
        </p:nvSpPr>
        <p:spPr>
          <a:xfrm>
            <a:off x="1783435" y="2755899"/>
            <a:ext cx="8825659" cy="3416300"/>
          </a:xfrm>
        </p:spPr>
        <p:txBody>
          <a:bodyPr>
            <a:normAutofit/>
          </a:bodyPr>
          <a:lstStyle/>
          <a:p>
            <a:r>
              <a:rPr lang="en-GB" sz="4000" b="1"/>
              <a:t>Insurance</a:t>
            </a:r>
            <a:endParaRPr lang="en-US" sz="4000" b="1"/>
          </a:p>
          <a:p>
            <a:r>
              <a:rPr lang="en-GB" sz="4000" b="1"/>
              <a:t>Insurance for Employees</a:t>
            </a:r>
            <a:endParaRPr lang="en-US" sz="4000" b="1"/>
          </a:p>
          <a:p>
            <a:r>
              <a:rPr lang="en-GB" sz="4000" b="1"/>
              <a:t>Insurance for Playhouse</a:t>
            </a:r>
            <a:endParaRPr lang="en-US" sz="4000" b="1"/>
          </a:p>
        </p:txBody>
      </p:sp>
    </p:spTree>
    <p:extLst>
      <p:ext uri="{BB962C8B-B14F-4D97-AF65-F5344CB8AC3E}">
        <p14:creationId xmlns:p14="http://schemas.microsoft.com/office/powerpoint/2010/main" val="2737170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681" y="959813"/>
            <a:ext cx="8761413" cy="706964"/>
          </a:xfrm>
        </p:spPr>
        <p:txBody>
          <a:bodyPr/>
          <a:lstStyle/>
          <a:p>
            <a:pPr algn="ctr"/>
            <a:r>
              <a:rPr lang="en-GB" sz="5400" b="1"/>
              <a:t>References</a:t>
            </a:r>
            <a:endParaRPr lang="en-US" sz="5400" b="1"/>
          </a:p>
        </p:txBody>
      </p:sp>
      <p:sp>
        <p:nvSpPr>
          <p:cNvPr id="3" name="Content Placeholder 2"/>
          <p:cNvSpPr>
            <a:spLocks noGrp="1"/>
          </p:cNvSpPr>
          <p:nvPr>
            <p:ph idx="1"/>
          </p:nvPr>
        </p:nvSpPr>
        <p:spPr>
          <a:xfrm>
            <a:off x="1783435" y="2755899"/>
            <a:ext cx="8825659" cy="3416300"/>
          </a:xfrm>
        </p:spPr>
        <p:txBody>
          <a:bodyPr>
            <a:normAutofit fontScale="40000" lnSpcReduction="20000"/>
          </a:bodyPr>
          <a:lstStyle/>
          <a:p>
            <a:pPr marL="0" indent="0">
              <a:buNone/>
            </a:pPr>
            <a:r>
              <a:rPr lang="en-US" sz="4000" b="1" err="1"/>
              <a:t>Cassar</a:t>
            </a:r>
            <a:r>
              <a:rPr lang="en-US" sz="4000" b="1"/>
              <a:t>, G., </a:t>
            </a:r>
            <a:r>
              <a:rPr lang="en-US" sz="4000" b="1" err="1"/>
              <a:t>Ittner</a:t>
            </a:r>
            <a:r>
              <a:rPr lang="en-US" sz="4000" b="1"/>
              <a:t>, C.D. and </a:t>
            </a:r>
            <a:r>
              <a:rPr lang="en-US" sz="4000" b="1" err="1"/>
              <a:t>Cavalluzzo</a:t>
            </a:r>
            <a:r>
              <a:rPr lang="en-US" sz="4000" b="1"/>
              <a:t>, K.S., 2015. Alternative information sources and information asymmetry reduction: Evidence from small business debt. Journal of Accounting and Economics, 59(2-3), pp.242-263.</a:t>
            </a:r>
          </a:p>
          <a:p>
            <a:pPr marL="0" indent="0">
              <a:buNone/>
            </a:pPr>
            <a:r>
              <a:rPr lang="en-US" sz="4000" b="1"/>
              <a:t>Chen, X. and </a:t>
            </a:r>
            <a:r>
              <a:rPr lang="en-US" sz="4000" b="1" err="1"/>
              <a:t>Koebel</a:t>
            </a:r>
            <a:r>
              <a:rPr lang="en-US" sz="4000" b="1"/>
              <a:t>, B.M., 2017. Fixed cost, variable cost, markups and returns to scale. Annals of Economics and Statistics/</a:t>
            </a:r>
            <a:r>
              <a:rPr lang="en-US" sz="4000" b="1" err="1"/>
              <a:t>Annales</a:t>
            </a:r>
            <a:r>
              <a:rPr lang="en-US" sz="4000" b="1"/>
              <a:t> </a:t>
            </a:r>
            <a:r>
              <a:rPr lang="en-US" sz="4000" b="1" err="1"/>
              <a:t>d'Économie</a:t>
            </a:r>
            <a:r>
              <a:rPr lang="en-US" sz="4000" b="1"/>
              <a:t> et de </a:t>
            </a:r>
            <a:r>
              <a:rPr lang="en-US" sz="4000" b="1" err="1"/>
              <a:t>Statistique</a:t>
            </a:r>
            <a:r>
              <a:rPr lang="en-US" sz="4000" b="1"/>
              <a:t>, (127), pp.61-94.</a:t>
            </a:r>
          </a:p>
          <a:p>
            <a:pPr marL="0" indent="0">
              <a:buNone/>
            </a:pPr>
            <a:r>
              <a:rPr lang="en-US" sz="4000" b="1" err="1"/>
              <a:t>Gambetti</a:t>
            </a:r>
            <a:r>
              <a:rPr lang="en-US" sz="4000" b="1"/>
              <a:t>, L. and </a:t>
            </a:r>
            <a:r>
              <a:rPr lang="en-US" sz="4000" b="1" err="1"/>
              <a:t>Musso</a:t>
            </a:r>
            <a:r>
              <a:rPr lang="en-US" sz="4000" b="1"/>
              <a:t>, A., 2017. Loan supply shocks and the business cycle. Journal of Applied Econometrics, 32(4), pp.764-782.</a:t>
            </a:r>
          </a:p>
          <a:p>
            <a:pPr marL="0" indent="0">
              <a:buNone/>
            </a:pPr>
            <a:r>
              <a:rPr lang="en-US" sz="4000" b="1" err="1"/>
              <a:t>Irawan</a:t>
            </a:r>
            <a:r>
              <a:rPr lang="en-US" sz="4000" b="1"/>
              <a:t>, C.A., Luis, M., </a:t>
            </a:r>
            <a:r>
              <a:rPr lang="en-US" sz="4000" b="1" err="1"/>
              <a:t>Salhi</a:t>
            </a:r>
            <a:r>
              <a:rPr lang="en-US" sz="4000" b="1"/>
              <a:t>, S. and Imran, A., 2019. The incorporation of fixed cost and multilevel capacities into the discrete and continuous single source capacitated facility location problem. Annals of Operations Research, pp.1-26.</a:t>
            </a:r>
          </a:p>
          <a:p>
            <a:pPr marL="0" indent="0">
              <a:buNone/>
            </a:pPr>
            <a:r>
              <a:rPr lang="en-US" sz="4000" b="1" err="1"/>
              <a:t>Jordà</a:t>
            </a:r>
            <a:r>
              <a:rPr lang="en-US" sz="4000" b="1"/>
              <a:t>, Ò., </a:t>
            </a:r>
            <a:r>
              <a:rPr lang="en-US" sz="4000" b="1" err="1"/>
              <a:t>Schularick</a:t>
            </a:r>
            <a:r>
              <a:rPr lang="en-US" sz="4000" b="1"/>
              <a:t>, M. and Taylor, A.M., 2016. The great mortgaging: housing finance, crises and business cycles. Economic Policy, 31(85), pp.107-152.</a:t>
            </a:r>
          </a:p>
          <a:p>
            <a:pPr marL="0" indent="0">
              <a:buNone/>
            </a:pPr>
            <a:endParaRPr lang="en-US" sz="4000" b="1"/>
          </a:p>
        </p:txBody>
      </p:sp>
    </p:spTree>
    <p:extLst>
      <p:ext uri="{BB962C8B-B14F-4D97-AF65-F5344CB8AC3E}">
        <p14:creationId xmlns:p14="http://schemas.microsoft.com/office/powerpoint/2010/main" val="41046023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361</TotalTime>
  <Words>862</Words>
  <Application>Microsoft Macintosh PowerPoint</Application>
  <PresentationFormat>Widescreen</PresentationFormat>
  <Paragraphs>76</Paragraphs>
  <Slides>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Century Gothic</vt:lpstr>
      <vt:lpstr>Wingdings 3</vt:lpstr>
      <vt:lpstr>Ion Boardroom</vt:lpstr>
      <vt:lpstr>Sources of Finance for the Business</vt:lpstr>
      <vt:lpstr>Business Costs</vt:lpstr>
      <vt:lpstr>Starting Children Play House</vt:lpstr>
      <vt:lpstr>Insurance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Sources of Finance for the Business</dc:title>
  <cp:lastModifiedBy>Gine Hareed deen (1807168)</cp:lastModifiedBy>
  <cp:revision>1</cp:revision>
  <dcterms:created xsi:type="dcterms:W3CDTF">2019-05-30T20:35:35Z</dcterms:created>
  <dcterms:modified xsi:type="dcterms:W3CDTF">2019-06-01T23:01:21Z</dcterms:modified>
</cp:coreProperties>
</file>