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9" r:id="rId2"/>
  </p:sldMasterIdLst>
  <p:sldIdLst>
    <p:sldId id="257" r:id="rId3"/>
    <p:sldId id="256" r:id="rId4"/>
    <p:sldId id="258" r:id="rId5"/>
    <p:sldId id="259" r:id="rId6"/>
    <p:sldId id="260" r:id="rId7"/>
    <p:sldId id="261" r:id="rId8"/>
    <p:sldId id="262" r:id="rId9"/>
    <p:sldId id="263" r:id="rId10"/>
    <p:sldId id="264" r:id="rId11"/>
    <p:sldId id="266" r:id="rId12"/>
    <p:sldId id="265" r:id="rId13"/>
    <p:sldId id="271" r:id="rId14"/>
    <p:sldId id="272"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BD691F-3F8B-4721-A588-4D0E72A434B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2C24820-0F33-4274-862B-69766512A984}">
      <dgm:prSet/>
      <dgm:spPr/>
      <dgm:t>
        <a:bodyPr/>
        <a:lstStyle/>
        <a:p>
          <a:r>
            <a:rPr lang="en-GB"/>
            <a:t>The telephone interview</a:t>
          </a:r>
          <a:endParaRPr lang="en-US"/>
        </a:p>
      </dgm:t>
    </dgm:pt>
    <dgm:pt modelId="{40D2DE6A-40A3-4148-A09D-26B5E8FEB05B}" type="parTrans" cxnId="{C1A14974-0FE4-4F01-A2B4-90460E2485D6}">
      <dgm:prSet/>
      <dgm:spPr/>
      <dgm:t>
        <a:bodyPr/>
        <a:lstStyle/>
        <a:p>
          <a:endParaRPr lang="en-US"/>
        </a:p>
      </dgm:t>
    </dgm:pt>
    <dgm:pt modelId="{D0FCF586-DB19-4655-B2DA-ABB399ACD955}" type="sibTrans" cxnId="{C1A14974-0FE4-4F01-A2B4-90460E2485D6}">
      <dgm:prSet/>
      <dgm:spPr/>
      <dgm:t>
        <a:bodyPr/>
        <a:lstStyle/>
        <a:p>
          <a:endParaRPr lang="en-US"/>
        </a:p>
      </dgm:t>
    </dgm:pt>
    <dgm:pt modelId="{AF92A4F7-3F07-4B20-9756-5FE9F85728EC}">
      <dgm:prSet/>
      <dgm:spPr/>
      <dgm:t>
        <a:bodyPr/>
        <a:lstStyle/>
        <a:p>
          <a:r>
            <a:rPr lang="en-GB"/>
            <a:t>The sequential interview</a:t>
          </a:r>
          <a:endParaRPr lang="en-US"/>
        </a:p>
      </dgm:t>
    </dgm:pt>
    <dgm:pt modelId="{1914EE2B-82EC-4B21-8F10-BB88D5D5C9C5}" type="parTrans" cxnId="{353EE0D5-648F-4E27-B34E-CD6E16F2A9CA}">
      <dgm:prSet/>
      <dgm:spPr/>
      <dgm:t>
        <a:bodyPr/>
        <a:lstStyle/>
        <a:p>
          <a:endParaRPr lang="en-US"/>
        </a:p>
      </dgm:t>
    </dgm:pt>
    <dgm:pt modelId="{EC1FE313-CD13-4CA0-A473-E79C46DFCDE6}" type="sibTrans" cxnId="{353EE0D5-648F-4E27-B34E-CD6E16F2A9CA}">
      <dgm:prSet/>
      <dgm:spPr/>
      <dgm:t>
        <a:bodyPr/>
        <a:lstStyle/>
        <a:p>
          <a:endParaRPr lang="en-US"/>
        </a:p>
      </dgm:t>
    </dgm:pt>
    <dgm:pt modelId="{59EC7702-BC26-4BD0-A44A-C7758C7C67E2}">
      <dgm:prSet/>
      <dgm:spPr/>
      <dgm:t>
        <a:bodyPr/>
        <a:lstStyle/>
        <a:p>
          <a:r>
            <a:rPr lang="en-GB"/>
            <a:t>The second interview</a:t>
          </a:r>
          <a:endParaRPr lang="en-US"/>
        </a:p>
      </dgm:t>
    </dgm:pt>
    <dgm:pt modelId="{5BC7DE1A-B92D-42E3-86A6-7722C15E70AA}" type="parTrans" cxnId="{12CEBE45-FAA9-47C7-AB83-61F76FCAB19E}">
      <dgm:prSet/>
      <dgm:spPr/>
      <dgm:t>
        <a:bodyPr/>
        <a:lstStyle/>
        <a:p>
          <a:endParaRPr lang="en-US"/>
        </a:p>
      </dgm:t>
    </dgm:pt>
    <dgm:pt modelId="{E0949590-0D63-4821-936E-8B41BF511B7F}" type="sibTrans" cxnId="{12CEBE45-FAA9-47C7-AB83-61F76FCAB19E}">
      <dgm:prSet/>
      <dgm:spPr/>
      <dgm:t>
        <a:bodyPr/>
        <a:lstStyle/>
        <a:p>
          <a:endParaRPr lang="en-US"/>
        </a:p>
      </dgm:t>
    </dgm:pt>
    <dgm:pt modelId="{D1DA930F-6DDE-4815-87F9-4614B6EF6B97}" type="pres">
      <dgm:prSet presAssocID="{64BD691F-3F8B-4721-A588-4D0E72A434B1}" presName="linear" presStyleCnt="0">
        <dgm:presLayoutVars>
          <dgm:animLvl val="lvl"/>
          <dgm:resizeHandles val="exact"/>
        </dgm:presLayoutVars>
      </dgm:prSet>
      <dgm:spPr/>
    </dgm:pt>
    <dgm:pt modelId="{10734FDC-10F5-4AD9-A1FE-480460452DA4}" type="pres">
      <dgm:prSet presAssocID="{A2C24820-0F33-4274-862B-69766512A984}" presName="parentText" presStyleLbl="node1" presStyleIdx="0" presStyleCnt="3">
        <dgm:presLayoutVars>
          <dgm:chMax val="0"/>
          <dgm:bulletEnabled val="1"/>
        </dgm:presLayoutVars>
      </dgm:prSet>
      <dgm:spPr/>
    </dgm:pt>
    <dgm:pt modelId="{C83347CF-6C86-449F-8C8D-48FF023587B8}" type="pres">
      <dgm:prSet presAssocID="{D0FCF586-DB19-4655-B2DA-ABB399ACD955}" presName="spacer" presStyleCnt="0"/>
      <dgm:spPr/>
    </dgm:pt>
    <dgm:pt modelId="{77A46E35-DE7E-4A75-9CB7-4E7CBAEADA9A}" type="pres">
      <dgm:prSet presAssocID="{AF92A4F7-3F07-4B20-9756-5FE9F85728EC}" presName="parentText" presStyleLbl="node1" presStyleIdx="1" presStyleCnt="3">
        <dgm:presLayoutVars>
          <dgm:chMax val="0"/>
          <dgm:bulletEnabled val="1"/>
        </dgm:presLayoutVars>
      </dgm:prSet>
      <dgm:spPr/>
    </dgm:pt>
    <dgm:pt modelId="{CF9E4105-0B83-4480-80A7-4FDA2A23A0B8}" type="pres">
      <dgm:prSet presAssocID="{EC1FE313-CD13-4CA0-A473-E79C46DFCDE6}" presName="spacer" presStyleCnt="0"/>
      <dgm:spPr/>
    </dgm:pt>
    <dgm:pt modelId="{FED7B322-D3A5-422A-8E02-E63B69AAB164}" type="pres">
      <dgm:prSet presAssocID="{59EC7702-BC26-4BD0-A44A-C7758C7C67E2}" presName="parentText" presStyleLbl="node1" presStyleIdx="2" presStyleCnt="3">
        <dgm:presLayoutVars>
          <dgm:chMax val="0"/>
          <dgm:bulletEnabled val="1"/>
        </dgm:presLayoutVars>
      </dgm:prSet>
      <dgm:spPr/>
    </dgm:pt>
  </dgm:ptLst>
  <dgm:cxnLst>
    <dgm:cxn modelId="{12CEBE45-FAA9-47C7-AB83-61F76FCAB19E}" srcId="{64BD691F-3F8B-4721-A588-4D0E72A434B1}" destId="{59EC7702-BC26-4BD0-A44A-C7758C7C67E2}" srcOrd="2" destOrd="0" parTransId="{5BC7DE1A-B92D-42E3-86A6-7722C15E70AA}" sibTransId="{E0949590-0D63-4821-936E-8B41BF511B7F}"/>
    <dgm:cxn modelId="{C1A14974-0FE4-4F01-A2B4-90460E2485D6}" srcId="{64BD691F-3F8B-4721-A588-4D0E72A434B1}" destId="{A2C24820-0F33-4274-862B-69766512A984}" srcOrd="0" destOrd="0" parTransId="{40D2DE6A-40A3-4148-A09D-26B5E8FEB05B}" sibTransId="{D0FCF586-DB19-4655-B2DA-ABB399ACD955}"/>
    <dgm:cxn modelId="{109F37B0-B995-44B8-9CE6-849BB6F5CAD4}" type="presOf" srcId="{A2C24820-0F33-4274-862B-69766512A984}" destId="{10734FDC-10F5-4AD9-A1FE-480460452DA4}" srcOrd="0" destOrd="0" presId="urn:microsoft.com/office/officeart/2005/8/layout/vList2"/>
    <dgm:cxn modelId="{353EE0D5-648F-4E27-B34E-CD6E16F2A9CA}" srcId="{64BD691F-3F8B-4721-A588-4D0E72A434B1}" destId="{AF92A4F7-3F07-4B20-9756-5FE9F85728EC}" srcOrd="1" destOrd="0" parTransId="{1914EE2B-82EC-4B21-8F10-BB88D5D5C9C5}" sibTransId="{EC1FE313-CD13-4CA0-A473-E79C46DFCDE6}"/>
    <dgm:cxn modelId="{9536FDE9-21BE-4E6A-AC1E-9A81C3EF3EED}" type="presOf" srcId="{64BD691F-3F8B-4721-A588-4D0E72A434B1}" destId="{D1DA930F-6DDE-4815-87F9-4614B6EF6B97}" srcOrd="0" destOrd="0" presId="urn:microsoft.com/office/officeart/2005/8/layout/vList2"/>
    <dgm:cxn modelId="{14589CF2-0187-4A25-942F-9B49CCB2084A}" type="presOf" srcId="{59EC7702-BC26-4BD0-A44A-C7758C7C67E2}" destId="{FED7B322-D3A5-422A-8E02-E63B69AAB164}" srcOrd="0" destOrd="0" presId="urn:microsoft.com/office/officeart/2005/8/layout/vList2"/>
    <dgm:cxn modelId="{EFD5CCF6-C799-4A95-8C9F-4FA2A337A862}" type="presOf" srcId="{AF92A4F7-3F07-4B20-9756-5FE9F85728EC}" destId="{77A46E35-DE7E-4A75-9CB7-4E7CBAEADA9A}" srcOrd="0" destOrd="0" presId="urn:microsoft.com/office/officeart/2005/8/layout/vList2"/>
    <dgm:cxn modelId="{02547C2B-C63B-4D03-84BB-44645ECD9D79}" type="presParOf" srcId="{D1DA930F-6DDE-4815-87F9-4614B6EF6B97}" destId="{10734FDC-10F5-4AD9-A1FE-480460452DA4}" srcOrd="0" destOrd="0" presId="urn:microsoft.com/office/officeart/2005/8/layout/vList2"/>
    <dgm:cxn modelId="{CEC9E63A-4782-4BE1-80FE-16F955454D2B}" type="presParOf" srcId="{D1DA930F-6DDE-4815-87F9-4614B6EF6B97}" destId="{C83347CF-6C86-449F-8C8D-48FF023587B8}" srcOrd="1" destOrd="0" presId="urn:microsoft.com/office/officeart/2005/8/layout/vList2"/>
    <dgm:cxn modelId="{A026779D-6891-4BA5-B0F0-C865D2B518C9}" type="presParOf" srcId="{D1DA930F-6DDE-4815-87F9-4614B6EF6B97}" destId="{77A46E35-DE7E-4A75-9CB7-4E7CBAEADA9A}" srcOrd="2" destOrd="0" presId="urn:microsoft.com/office/officeart/2005/8/layout/vList2"/>
    <dgm:cxn modelId="{78A3E4AF-5964-4397-836D-0A8E7932E0D6}" type="presParOf" srcId="{D1DA930F-6DDE-4815-87F9-4614B6EF6B97}" destId="{CF9E4105-0B83-4480-80A7-4FDA2A23A0B8}" srcOrd="3" destOrd="0" presId="urn:microsoft.com/office/officeart/2005/8/layout/vList2"/>
    <dgm:cxn modelId="{F97FC0A4-6392-41F3-9059-9D5212B5DF98}" type="presParOf" srcId="{D1DA930F-6DDE-4815-87F9-4614B6EF6B97}" destId="{FED7B322-D3A5-422A-8E02-E63B69AAB16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34FDC-10F5-4AD9-A1FE-480460452DA4}">
      <dsp:nvSpPr>
        <dsp:cNvPr id="0" name=""/>
        <dsp:cNvSpPr/>
      </dsp:nvSpPr>
      <dsp:spPr>
        <a:xfrm>
          <a:off x="0" y="3930"/>
          <a:ext cx="8987404" cy="1123199"/>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The telephone interview</a:t>
          </a:r>
          <a:endParaRPr lang="en-US" sz="4800" kern="1200"/>
        </a:p>
      </dsp:txBody>
      <dsp:txXfrm>
        <a:off x="54830" y="58760"/>
        <a:ext cx="8877744" cy="1013539"/>
      </dsp:txXfrm>
    </dsp:sp>
    <dsp:sp modelId="{77A46E35-DE7E-4A75-9CB7-4E7CBAEADA9A}">
      <dsp:nvSpPr>
        <dsp:cNvPr id="0" name=""/>
        <dsp:cNvSpPr/>
      </dsp:nvSpPr>
      <dsp:spPr>
        <a:xfrm>
          <a:off x="0" y="1265370"/>
          <a:ext cx="8987404" cy="1123199"/>
        </a:xfrm>
        <a:prstGeom prst="roundRect">
          <a:avLst/>
        </a:prstGeom>
        <a:solidFill>
          <a:schemeClr val="accent5">
            <a:hueOff val="2404066"/>
            <a:satOff val="-4882"/>
            <a:lumOff val="313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The sequential interview</a:t>
          </a:r>
          <a:endParaRPr lang="en-US" sz="4800" kern="1200"/>
        </a:p>
      </dsp:txBody>
      <dsp:txXfrm>
        <a:off x="54830" y="1320200"/>
        <a:ext cx="8877744" cy="1013539"/>
      </dsp:txXfrm>
    </dsp:sp>
    <dsp:sp modelId="{FED7B322-D3A5-422A-8E02-E63B69AAB164}">
      <dsp:nvSpPr>
        <dsp:cNvPr id="0" name=""/>
        <dsp:cNvSpPr/>
      </dsp:nvSpPr>
      <dsp:spPr>
        <a:xfrm>
          <a:off x="0" y="2526810"/>
          <a:ext cx="8987404" cy="1123199"/>
        </a:xfrm>
        <a:prstGeom prst="roundRect">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The second interview</a:t>
          </a:r>
          <a:endParaRPr lang="en-US" sz="4800" kern="1200"/>
        </a:p>
      </dsp:txBody>
      <dsp:txXfrm>
        <a:off x="54830" y="2581640"/>
        <a:ext cx="8877744" cy="10135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98714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1335776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2170319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C00C1B-E7C7-4277-840D-159F8F8E2D15}"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200180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C00C1B-E7C7-4277-840D-159F8F8E2D15}" type="datetimeFigureOut">
              <a:rPr lang="en-GB" smtClean="0"/>
              <a:t>24/03/2019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4252425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C00C1B-E7C7-4277-840D-159F8F8E2D15}" type="datetimeFigureOut">
              <a:rPr lang="en-GB" smtClean="0"/>
              <a:t>24/03/2019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3321447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C00C1B-E7C7-4277-840D-159F8F8E2D15}" type="datetimeFigureOut">
              <a:rPr lang="en-GB" smtClean="0"/>
              <a:t>24/03/2019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58995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C00C1B-E7C7-4277-840D-159F8F8E2D15}"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1144239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C00C1B-E7C7-4277-840D-159F8F8E2D15}"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485614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4170757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326970-AF46-4792-A08E-A3FC0C4F36B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35815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8C00C1B-E7C7-4277-840D-159F8F8E2D15}"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1431861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8C00C1B-E7C7-4277-840D-159F8F8E2D15}"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326970-AF46-4792-A08E-A3FC0C4F36B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12115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8C00C1B-E7C7-4277-840D-159F8F8E2D15}"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3466154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3596334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C00C1B-E7C7-4277-840D-159F8F8E2D15}"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326970-AF46-4792-A08E-A3FC0C4F36B7}" type="slidenum">
              <a:rPr lang="en-GB" smtClean="0"/>
              <a:t>‹#›</a:t>
            </a:fld>
            <a:endParaRPr lang="en-GB"/>
          </a:p>
        </p:txBody>
      </p:sp>
    </p:spTree>
    <p:extLst>
      <p:ext uri="{BB962C8B-B14F-4D97-AF65-F5344CB8AC3E}">
        <p14:creationId xmlns:p14="http://schemas.microsoft.com/office/powerpoint/2010/main" val="39562190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1485549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23922512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9813328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6AF0AA-F6CB-4FE7-87F8-9407DAC966AA}"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1783861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6AF0AA-F6CB-4FE7-87F8-9407DAC966AA}" type="datetimeFigureOut">
              <a:rPr lang="en-GB" smtClean="0"/>
              <a:t>24/03/2019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6541015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6AF0AA-F6CB-4FE7-87F8-9407DAC966AA}" type="datetimeFigureOut">
              <a:rPr lang="en-GB" smtClean="0"/>
              <a:t>24/03/2019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15933976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6AF0AA-F6CB-4FE7-87F8-9407DAC966AA}" type="datetimeFigureOut">
              <a:rPr lang="en-GB" smtClean="0"/>
              <a:t>24/03/2019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21541584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6AF0AA-F6CB-4FE7-87F8-9407DAC966AA}"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29106969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6AF0AA-F6CB-4FE7-87F8-9407DAC966AA}"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22563056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34305215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A3AD574-0FB3-460B-960E-A7EF14FAC7A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074734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96AF0AA-F6CB-4FE7-87F8-9407DAC966AA}"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7218431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96AF0AA-F6CB-4FE7-87F8-9407DAC966AA}"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A3AD574-0FB3-460B-960E-A7EF14FAC7A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120037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96AF0AA-F6CB-4FE7-87F8-9407DAC966AA}"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6658132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17405319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AF0AA-F6CB-4FE7-87F8-9407DAC966AA}"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A3AD574-0FB3-460B-960E-A7EF14FAC7A0}" type="slidenum">
              <a:rPr lang="en-GB" smtClean="0"/>
              <a:t>‹#›</a:t>
            </a:fld>
            <a:endParaRPr lang="en-GB"/>
          </a:p>
        </p:txBody>
      </p:sp>
    </p:spTree>
    <p:extLst>
      <p:ext uri="{BB962C8B-B14F-4D97-AF65-F5344CB8AC3E}">
        <p14:creationId xmlns:p14="http://schemas.microsoft.com/office/powerpoint/2010/main" val="1498633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8C00C1B-E7C7-4277-840D-159F8F8E2D15}" type="datetimeFigureOut">
              <a:rPr lang="en-GB" smtClean="0"/>
              <a:t>24/03/2019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1326970-AF46-4792-A08E-A3FC0C4F36B7}" type="slidenum">
              <a:rPr lang="en-GB" smtClean="0"/>
              <a:t>‹#›</a:t>
            </a:fld>
            <a:endParaRPr lang="en-GB"/>
          </a:p>
        </p:txBody>
      </p:sp>
    </p:spTree>
    <p:extLst>
      <p:ext uri="{BB962C8B-B14F-4D97-AF65-F5344CB8AC3E}">
        <p14:creationId xmlns:p14="http://schemas.microsoft.com/office/powerpoint/2010/main" val="19463741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8C00C1B-E7C7-4277-840D-159F8F8E2D15}" type="datetimeFigureOut">
              <a:rPr lang="en-GB" smtClean="0"/>
              <a:t>24/03/2019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1326970-AF46-4792-A08E-A3FC0C4F36B7}" type="slidenum">
              <a:rPr lang="en-GB" smtClean="0"/>
              <a:t>‹#›</a:t>
            </a:fld>
            <a:endParaRPr lang="en-GB"/>
          </a:p>
        </p:txBody>
      </p:sp>
    </p:spTree>
    <p:extLst>
      <p:ext uri="{BB962C8B-B14F-4D97-AF65-F5344CB8AC3E}">
        <p14:creationId xmlns:p14="http://schemas.microsoft.com/office/powerpoint/2010/main" val="133756615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orknearyou.net/mcdonalds-interview-questions/"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coursehero.com/file/p11m6h4/Internal-Recruitment-McDonalds-select-candidates-from-inside-by-considering/"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hyperlink" Target="https://people.mcdonalds.co.uk/early-career-opportunities/trainee-manager/" TargetMode="External"/><Relationship Id="rId2" Type="http://schemas.openxmlformats.org/officeDocument/2006/relationships/hyperlink" Target="https://www.answers.com/Q/How_do_mcdonalds_plan_recruitment_using_internal_and_external_sources" TargetMode="External"/><Relationship Id="rId1" Type="http://schemas.openxmlformats.org/officeDocument/2006/relationships/slideLayout" Target="../slideLayouts/slideLayout2.xml"/><Relationship Id="rId5" Type="http://schemas.openxmlformats.org/officeDocument/2006/relationships/hyperlink" Target="https://www.comparesite.net/www/legalsecretaryjournal.com.html" TargetMode="External"/><Relationship Id="rId4" Type="http://schemas.openxmlformats.org/officeDocument/2006/relationships/hyperlink" Target="https://www.thebalancecareers.com/job-analysis-1918555"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D84AD5E-57AA-499A-9B8E-C39F047C37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9405" y="701338"/>
            <a:ext cx="9641149" cy="5486400"/>
          </a:xfrm>
        </p:spPr>
      </p:pic>
    </p:spTree>
    <p:extLst>
      <p:ext uri="{BB962C8B-B14F-4D97-AF65-F5344CB8AC3E}">
        <p14:creationId xmlns:p14="http://schemas.microsoft.com/office/powerpoint/2010/main" val="3942556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E788D77-246C-4AD4-81D5-70BD51E38EEB}"/>
              </a:ext>
            </a:extLst>
          </p:cNvPr>
          <p:cNvSpPr>
            <a:spLocks noGrp="1"/>
          </p:cNvSpPr>
          <p:nvPr>
            <p:ph type="subTitle" idx="1"/>
          </p:nvPr>
        </p:nvSpPr>
        <p:spPr>
          <a:xfrm>
            <a:off x="499621" y="386499"/>
            <a:ext cx="10168379" cy="6080289"/>
          </a:xfrm>
        </p:spPr>
        <p:txBody>
          <a:bodyPr/>
          <a:lstStyle/>
          <a:p>
            <a:r>
              <a:rPr lang="en-GB" dirty="0"/>
              <a:t>First to speak will be Jake and he will be going through recruitment and selection process then claire will go on to talk and job analysis and the ways of advertising,</a:t>
            </a:r>
          </a:p>
          <a:p>
            <a:r>
              <a:rPr lang="en-GB" dirty="0"/>
              <a:t>then Corey will discuss personal specification and job description. Lisa will describe the difference between an employees application form and a managers</a:t>
            </a:r>
          </a:p>
          <a:p>
            <a:r>
              <a:rPr lang="en-GB" dirty="0"/>
              <a:t>and </a:t>
            </a:r>
            <a:r>
              <a:rPr lang="en-GB" dirty="0" err="1"/>
              <a:t>cv’s</a:t>
            </a:r>
            <a:r>
              <a:rPr lang="en-GB" dirty="0"/>
              <a:t>. last of all Steph will explain the interview process and different selection methods.</a:t>
            </a:r>
          </a:p>
          <a:p>
            <a:endParaRPr lang="en-GB" dirty="0"/>
          </a:p>
        </p:txBody>
      </p:sp>
    </p:spTree>
    <p:extLst>
      <p:ext uri="{BB962C8B-B14F-4D97-AF65-F5344CB8AC3E}">
        <p14:creationId xmlns:p14="http://schemas.microsoft.com/office/powerpoint/2010/main" val="4117777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782C3-C2F1-4B21-9965-A5870F3415C6}"/>
              </a:ext>
            </a:extLst>
          </p:cNvPr>
          <p:cNvSpPr>
            <a:spLocks noGrp="1"/>
          </p:cNvSpPr>
          <p:nvPr>
            <p:ph type="title"/>
          </p:nvPr>
        </p:nvSpPr>
        <p:spPr/>
        <p:txBody>
          <a:bodyPr/>
          <a:lstStyle/>
          <a:p>
            <a:r>
              <a:rPr lang="en-GB" dirty="0"/>
              <a:t>Recruitment and selection process </a:t>
            </a:r>
          </a:p>
        </p:txBody>
      </p:sp>
      <p:sp>
        <p:nvSpPr>
          <p:cNvPr id="3" name="Content Placeholder 2">
            <a:extLst>
              <a:ext uri="{FF2B5EF4-FFF2-40B4-BE49-F238E27FC236}">
                <a16:creationId xmlns:a16="http://schemas.microsoft.com/office/drawing/2014/main" id="{1949275F-9FE3-4B4D-8A4F-27F897720D2B}"/>
              </a:ext>
            </a:extLst>
          </p:cNvPr>
          <p:cNvSpPr>
            <a:spLocks noGrp="1"/>
          </p:cNvSpPr>
          <p:nvPr>
            <p:ph idx="1"/>
          </p:nvPr>
        </p:nvSpPr>
        <p:spPr/>
        <p:txBody>
          <a:bodyPr/>
          <a:lstStyle/>
          <a:p>
            <a:r>
              <a:rPr lang="en-GB" dirty="0"/>
              <a:t>There are five stages to this and I will go on to list theses in the following </a:t>
            </a:r>
            <a:r>
              <a:rPr lang="en-GB" dirty="0" err="1"/>
              <a:t>bulletpoints</a:t>
            </a:r>
            <a:r>
              <a:rPr lang="en-GB" dirty="0"/>
              <a:t> </a:t>
            </a:r>
          </a:p>
          <a:p>
            <a:r>
              <a:rPr lang="en-GB" dirty="0"/>
              <a:t>Stage one is the online application</a:t>
            </a:r>
          </a:p>
          <a:p>
            <a:r>
              <a:rPr lang="en-GB" dirty="0"/>
              <a:t>Stage two is the personality questionnaire </a:t>
            </a:r>
          </a:p>
          <a:p>
            <a:r>
              <a:rPr lang="en-GB" dirty="0"/>
              <a:t>Stage three is the assessment centre </a:t>
            </a:r>
          </a:p>
          <a:p>
            <a:r>
              <a:rPr lang="en-GB" dirty="0"/>
              <a:t>Stage four is the on-job evaluation </a:t>
            </a:r>
          </a:p>
          <a:p>
            <a:r>
              <a:rPr lang="en-GB" dirty="0"/>
              <a:t>Stage five then proceeds to the final interview </a:t>
            </a:r>
          </a:p>
        </p:txBody>
      </p:sp>
    </p:spTree>
    <p:extLst>
      <p:ext uri="{BB962C8B-B14F-4D97-AF65-F5344CB8AC3E}">
        <p14:creationId xmlns:p14="http://schemas.microsoft.com/office/powerpoint/2010/main" val="4127893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2E16-D9DE-4E9E-9AC1-B456813ADBCF}"/>
              </a:ext>
            </a:extLst>
          </p:cNvPr>
          <p:cNvSpPr>
            <a:spLocks noGrp="1"/>
          </p:cNvSpPr>
          <p:nvPr>
            <p:ph type="title"/>
          </p:nvPr>
        </p:nvSpPr>
        <p:spPr/>
        <p:txBody>
          <a:bodyPr/>
          <a:lstStyle/>
          <a:p>
            <a:r>
              <a:rPr lang="en-GB" dirty="0"/>
              <a:t>Five stages </a:t>
            </a:r>
            <a:r>
              <a:rPr lang="en-GB" dirty="0" err="1"/>
              <a:t>indepth</a:t>
            </a:r>
            <a:r>
              <a:rPr lang="en-GB" dirty="0"/>
              <a:t> </a:t>
            </a:r>
            <a:br>
              <a:rPr lang="en-GB" dirty="0"/>
            </a:br>
            <a:endParaRPr lang="en-GB" dirty="0"/>
          </a:p>
        </p:txBody>
      </p:sp>
      <p:sp>
        <p:nvSpPr>
          <p:cNvPr id="3" name="Content Placeholder 2">
            <a:extLst>
              <a:ext uri="{FF2B5EF4-FFF2-40B4-BE49-F238E27FC236}">
                <a16:creationId xmlns:a16="http://schemas.microsoft.com/office/drawing/2014/main" id="{838818B7-7E94-4774-8D47-26F6951A26AE}"/>
              </a:ext>
            </a:extLst>
          </p:cNvPr>
          <p:cNvSpPr>
            <a:spLocks noGrp="1"/>
          </p:cNvSpPr>
          <p:nvPr>
            <p:ph idx="1"/>
          </p:nvPr>
        </p:nvSpPr>
        <p:spPr/>
        <p:txBody>
          <a:bodyPr>
            <a:normAutofit/>
          </a:bodyPr>
          <a:lstStyle/>
          <a:p>
            <a:r>
              <a:rPr lang="en-GB" dirty="0"/>
              <a:t>Stage one is the beginning with the applicant submitting the initial application to start the process </a:t>
            </a:r>
          </a:p>
          <a:p>
            <a:r>
              <a:rPr lang="en-GB" dirty="0"/>
              <a:t>Stage two is a process to explain a little bit about yourself with what motivates you and why you’ve applied for this particular roll </a:t>
            </a:r>
          </a:p>
          <a:p>
            <a:r>
              <a:rPr lang="en-GB" dirty="0"/>
              <a:t>Stage three is the assessment centre which consists of a number of exercises that would be expected at any assessment centre which may contain a group exercise or case study </a:t>
            </a:r>
          </a:p>
          <a:p>
            <a:r>
              <a:rPr lang="en-GB" dirty="0"/>
              <a:t>Stage four the on job evaluation is an exercise where you will be put in with a group to see how you deal with the day to day aspects of the job </a:t>
            </a:r>
          </a:p>
          <a:p>
            <a:r>
              <a:rPr lang="en-GB" dirty="0"/>
              <a:t>Stage five the final interview is the process where the candidate can ask any final questions about process they have just gone through </a:t>
            </a:r>
          </a:p>
        </p:txBody>
      </p:sp>
    </p:spTree>
    <p:extLst>
      <p:ext uri="{BB962C8B-B14F-4D97-AF65-F5344CB8AC3E}">
        <p14:creationId xmlns:p14="http://schemas.microsoft.com/office/powerpoint/2010/main" val="3330764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43DE1-45C5-4C03-89C8-81845EEA70FA}"/>
              </a:ext>
            </a:extLst>
          </p:cNvPr>
          <p:cNvSpPr>
            <a:spLocks noGrp="1"/>
          </p:cNvSpPr>
          <p:nvPr>
            <p:ph type="title"/>
          </p:nvPr>
        </p:nvSpPr>
        <p:spPr/>
        <p:txBody>
          <a:bodyPr/>
          <a:lstStyle/>
          <a:p>
            <a:r>
              <a:rPr lang="en-GB" dirty="0"/>
              <a:t>Job Analysis </a:t>
            </a:r>
            <a:br>
              <a:rPr lang="en-GB" dirty="0"/>
            </a:br>
            <a:endParaRPr lang="en-GB" dirty="0"/>
          </a:p>
        </p:txBody>
      </p:sp>
      <p:sp>
        <p:nvSpPr>
          <p:cNvPr id="3" name="Content Placeholder 2">
            <a:extLst>
              <a:ext uri="{FF2B5EF4-FFF2-40B4-BE49-F238E27FC236}">
                <a16:creationId xmlns:a16="http://schemas.microsoft.com/office/drawing/2014/main" id="{8ADA5401-5820-4929-A7AF-B7590374F33D}"/>
              </a:ext>
            </a:extLst>
          </p:cNvPr>
          <p:cNvSpPr>
            <a:spLocks noGrp="1"/>
          </p:cNvSpPr>
          <p:nvPr>
            <p:ph idx="1"/>
          </p:nvPr>
        </p:nvSpPr>
        <p:spPr/>
        <p:txBody>
          <a:bodyPr>
            <a:normAutofit/>
          </a:bodyPr>
          <a:lstStyle/>
          <a:p>
            <a:r>
              <a:rPr lang="en-GB" dirty="0"/>
              <a:t>The purpose of a job analysis is to collect knowledge of a job description. </a:t>
            </a:r>
          </a:p>
          <a:p>
            <a:r>
              <a:rPr lang="en-GB" dirty="0"/>
              <a:t>The skills required for a specific job role. </a:t>
            </a:r>
          </a:p>
          <a:p>
            <a:r>
              <a:rPr lang="en-GB" dirty="0"/>
              <a:t>Five key steps of doing a job analysis.</a:t>
            </a:r>
          </a:p>
          <a:p>
            <a:r>
              <a:rPr lang="en-GB" dirty="0"/>
              <a:t>1.To review the reasonability’s of the current manager.</a:t>
            </a:r>
          </a:p>
          <a:p>
            <a:r>
              <a:rPr lang="en-GB" dirty="0"/>
              <a:t>2.Researching samples of the managers job description. </a:t>
            </a:r>
          </a:p>
          <a:p>
            <a:r>
              <a:rPr lang="en-GB" dirty="0"/>
              <a:t>3.Looking at tasks and duties required of the manager.</a:t>
            </a:r>
          </a:p>
          <a:p>
            <a:r>
              <a:rPr lang="en-GB" dirty="0"/>
              <a:t>4.Sharing information with other companies, to get a more successful job match </a:t>
            </a:r>
          </a:p>
          <a:p>
            <a:r>
              <a:rPr lang="en-GB" dirty="0"/>
              <a:t>5.And looking at the outcome or skills that are needed for the job role. (HEATFEILD, 2018). </a:t>
            </a:r>
          </a:p>
        </p:txBody>
      </p:sp>
    </p:spTree>
    <p:extLst>
      <p:ext uri="{BB962C8B-B14F-4D97-AF65-F5344CB8AC3E}">
        <p14:creationId xmlns:p14="http://schemas.microsoft.com/office/powerpoint/2010/main" val="1475170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FE99-ABA7-452D-9456-8A610A97520D}"/>
              </a:ext>
            </a:extLst>
          </p:cNvPr>
          <p:cNvSpPr>
            <a:spLocks noGrp="1"/>
          </p:cNvSpPr>
          <p:nvPr>
            <p:ph type="title"/>
          </p:nvPr>
        </p:nvSpPr>
        <p:spPr/>
        <p:txBody>
          <a:bodyPr>
            <a:normAutofit/>
          </a:bodyPr>
          <a:lstStyle/>
          <a:p>
            <a:r>
              <a:rPr lang="en-GB" dirty="0"/>
              <a:t>McDonalds internal job analysis </a:t>
            </a:r>
            <a:br>
              <a:rPr lang="en-GB" dirty="0"/>
            </a:br>
            <a:endParaRPr lang="en-GB" dirty="0"/>
          </a:p>
        </p:txBody>
      </p:sp>
      <p:sp>
        <p:nvSpPr>
          <p:cNvPr id="3" name="Content Placeholder 2">
            <a:extLst>
              <a:ext uri="{FF2B5EF4-FFF2-40B4-BE49-F238E27FC236}">
                <a16:creationId xmlns:a16="http://schemas.microsoft.com/office/drawing/2014/main" id="{7BA5CD33-51ED-41E5-8CFC-A7B43D46D2E6}"/>
              </a:ext>
            </a:extLst>
          </p:cNvPr>
          <p:cNvSpPr>
            <a:spLocks noGrp="1"/>
          </p:cNvSpPr>
          <p:nvPr>
            <p:ph idx="1"/>
          </p:nvPr>
        </p:nvSpPr>
        <p:spPr/>
        <p:txBody>
          <a:bodyPr/>
          <a:lstStyle/>
          <a:p>
            <a:r>
              <a:rPr lang="en-GB" dirty="0"/>
              <a:t>At McDonalds they offer employees to train as managers </a:t>
            </a:r>
          </a:p>
          <a:p>
            <a:r>
              <a:rPr lang="en-GB" dirty="0"/>
              <a:t>Employee wanting to further train </a:t>
            </a:r>
          </a:p>
          <a:p>
            <a:r>
              <a:rPr lang="en-GB" dirty="0"/>
              <a:t>Basic steps in a six month training programme </a:t>
            </a:r>
          </a:p>
          <a:p>
            <a:r>
              <a:rPr lang="en-GB" dirty="0"/>
              <a:t>Under supervision in all job roles </a:t>
            </a:r>
          </a:p>
          <a:p>
            <a:r>
              <a:rPr lang="en-GB" dirty="0"/>
              <a:t>Flexible shift work</a:t>
            </a:r>
          </a:p>
          <a:p>
            <a:r>
              <a:rPr lang="en-GB" dirty="0"/>
              <a:t>Need to show leadership skills </a:t>
            </a:r>
          </a:p>
          <a:p>
            <a:endParaRPr lang="en-GB" dirty="0"/>
          </a:p>
        </p:txBody>
      </p:sp>
    </p:spTree>
    <p:extLst>
      <p:ext uri="{BB962C8B-B14F-4D97-AF65-F5344CB8AC3E}">
        <p14:creationId xmlns:p14="http://schemas.microsoft.com/office/powerpoint/2010/main" val="3658359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6D9DB-300A-4881-BBA6-3CAA0D2F61BD}"/>
              </a:ext>
            </a:extLst>
          </p:cNvPr>
          <p:cNvSpPr>
            <a:spLocks noGrp="1"/>
          </p:cNvSpPr>
          <p:nvPr>
            <p:ph type="title"/>
          </p:nvPr>
        </p:nvSpPr>
        <p:spPr/>
        <p:txBody>
          <a:bodyPr>
            <a:normAutofit/>
          </a:bodyPr>
          <a:lstStyle/>
          <a:p>
            <a:r>
              <a:rPr lang="en-GB" dirty="0"/>
              <a:t>How McDonalds advertise </a:t>
            </a:r>
            <a:br>
              <a:rPr lang="en-GB" dirty="0"/>
            </a:br>
            <a:endParaRPr lang="en-GB" dirty="0"/>
          </a:p>
        </p:txBody>
      </p:sp>
      <p:sp>
        <p:nvSpPr>
          <p:cNvPr id="3" name="Content Placeholder 2">
            <a:extLst>
              <a:ext uri="{FF2B5EF4-FFF2-40B4-BE49-F238E27FC236}">
                <a16:creationId xmlns:a16="http://schemas.microsoft.com/office/drawing/2014/main" id="{933C35DD-ADDF-47F9-993D-D98EC05CD9AE}"/>
              </a:ext>
            </a:extLst>
          </p:cNvPr>
          <p:cNvSpPr>
            <a:spLocks noGrp="1"/>
          </p:cNvSpPr>
          <p:nvPr>
            <p:ph idx="1"/>
          </p:nvPr>
        </p:nvSpPr>
        <p:spPr/>
        <p:txBody>
          <a:bodyPr/>
          <a:lstStyle/>
          <a:p>
            <a:r>
              <a:rPr lang="en-GB" dirty="0"/>
              <a:t>On and offline </a:t>
            </a:r>
          </a:p>
          <a:p>
            <a:r>
              <a:rPr lang="en-GB" dirty="0"/>
              <a:t>Local job centre </a:t>
            </a:r>
          </a:p>
          <a:p>
            <a:r>
              <a:rPr lang="en-GB" dirty="0"/>
              <a:t>Billboards outside restaurants </a:t>
            </a:r>
          </a:p>
          <a:p>
            <a:r>
              <a:rPr lang="en-GB" dirty="0"/>
              <a:t> how to cut costs by doing internal advertising </a:t>
            </a:r>
          </a:p>
          <a:p>
            <a:endParaRPr lang="en-GB" dirty="0"/>
          </a:p>
          <a:p>
            <a:endParaRPr lang="en-GB" dirty="0"/>
          </a:p>
        </p:txBody>
      </p:sp>
    </p:spTree>
    <p:extLst>
      <p:ext uri="{BB962C8B-B14F-4D97-AF65-F5344CB8AC3E}">
        <p14:creationId xmlns:p14="http://schemas.microsoft.com/office/powerpoint/2010/main" val="3032550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9BEF-6E90-4241-AE89-2520C807D81D}"/>
              </a:ext>
            </a:extLst>
          </p:cNvPr>
          <p:cNvSpPr>
            <a:spLocks noGrp="1"/>
          </p:cNvSpPr>
          <p:nvPr>
            <p:ph type="title"/>
          </p:nvPr>
        </p:nvSpPr>
        <p:spPr/>
        <p:txBody>
          <a:bodyPr/>
          <a:lstStyle/>
          <a:p>
            <a:r>
              <a:rPr lang="en-GB" dirty="0"/>
              <a:t>Personal specification</a:t>
            </a:r>
          </a:p>
        </p:txBody>
      </p:sp>
      <p:sp>
        <p:nvSpPr>
          <p:cNvPr id="3" name="Content Placeholder 2">
            <a:extLst>
              <a:ext uri="{FF2B5EF4-FFF2-40B4-BE49-F238E27FC236}">
                <a16:creationId xmlns:a16="http://schemas.microsoft.com/office/drawing/2014/main" id="{D73A495D-EF91-4026-B598-308240505003}"/>
              </a:ext>
            </a:extLst>
          </p:cNvPr>
          <p:cNvSpPr>
            <a:spLocks noGrp="1"/>
          </p:cNvSpPr>
          <p:nvPr>
            <p:ph idx="1"/>
          </p:nvPr>
        </p:nvSpPr>
        <p:spPr/>
        <p:txBody>
          <a:bodyPr/>
          <a:lstStyle/>
          <a:p>
            <a:r>
              <a:rPr lang="en-GB" dirty="0"/>
              <a:t>What is a personal specification?</a:t>
            </a:r>
          </a:p>
          <a:p>
            <a:endParaRPr lang="en-GB" dirty="0"/>
          </a:p>
          <a:p>
            <a:r>
              <a:rPr lang="en-GB" dirty="0"/>
              <a:t>What is personal specification used for?</a:t>
            </a:r>
          </a:p>
          <a:p>
            <a:endParaRPr lang="en-GB" dirty="0"/>
          </a:p>
          <a:p>
            <a:r>
              <a:rPr lang="en-GB" dirty="0"/>
              <a:t>What personal specification would you have for a managers role?</a:t>
            </a:r>
          </a:p>
          <a:p>
            <a:pPr marL="0" indent="0">
              <a:buNone/>
            </a:pPr>
            <a:r>
              <a:rPr lang="en-GB" dirty="0" err="1"/>
              <a:t>Managementstudyguide.com,n.d</a:t>
            </a:r>
            <a:r>
              <a:rPr lang="en-GB" dirty="0"/>
              <a:t>.)</a:t>
            </a:r>
          </a:p>
        </p:txBody>
      </p:sp>
    </p:spTree>
    <p:extLst>
      <p:ext uri="{BB962C8B-B14F-4D97-AF65-F5344CB8AC3E}">
        <p14:creationId xmlns:p14="http://schemas.microsoft.com/office/powerpoint/2010/main" val="2954012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5F5F2-1B7B-438E-A84A-7DC4DB457779}"/>
              </a:ext>
            </a:extLst>
          </p:cNvPr>
          <p:cNvSpPr>
            <a:spLocks noGrp="1"/>
          </p:cNvSpPr>
          <p:nvPr>
            <p:ph type="title"/>
          </p:nvPr>
        </p:nvSpPr>
        <p:spPr/>
        <p:txBody>
          <a:bodyPr/>
          <a:lstStyle/>
          <a:p>
            <a:r>
              <a:rPr lang="en-GB" dirty="0"/>
              <a:t>Job description </a:t>
            </a:r>
          </a:p>
        </p:txBody>
      </p:sp>
      <p:sp>
        <p:nvSpPr>
          <p:cNvPr id="3" name="Content Placeholder 2">
            <a:extLst>
              <a:ext uri="{FF2B5EF4-FFF2-40B4-BE49-F238E27FC236}">
                <a16:creationId xmlns:a16="http://schemas.microsoft.com/office/drawing/2014/main" id="{E35D858A-2C8F-429B-9BC2-32CC96F3F079}"/>
              </a:ext>
            </a:extLst>
          </p:cNvPr>
          <p:cNvSpPr>
            <a:spLocks noGrp="1"/>
          </p:cNvSpPr>
          <p:nvPr>
            <p:ph idx="1"/>
          </p:nvPr>
        </p:nvSpPr>
        <p:spPr/>
        <p:txBody>
          <a:bodyPr/>
          <a:lstStyle/>
          <a:p>
            <a:r>
              <a:rPr lang="en-GB" dirty="0"/>
              <a:t>What is a job description?</a:t>
            </a:r>
          </a:p>
          <a:p>
            <a:endParaRPr lang="en-GB" dirty="0"/>
          </a:p>
          <a:p>
            <a:r>
              <a:rPr lang="en-GB" dirty="0"/>
              <a:t>What is a job description used for?</a:t>
            </a:r>
          </a:p>
          <a:p>
            <a:endParaRPr lang="en-GB" dirty="0"/>
          </a:p>
          <a:p>
            <a:r>
              <a:rPr lang="en-GB" dirty="0"/>
              <a:t>What does a job description contain?</a:t>
            </a:r>
          </a:p>
          <a:p>
            <a:pPr marL="0" indent="0">
              <a:buNone/>
            </a:pPr>
            <a:r>
              <a:rPr lang="en-GB" dirty="0"/>
              <a:t>(</a:t>
            </a:r>
            <a:r>
              <a:rPr lang="en-GB" dirty="0" err="1"/>
              <a:t>monsterhiringresourcecentre,n.d</a:t>
            </a:r>
            <a:r>
              <a:rPr lang="en-GB" dirty="0"/>
              <a:t>.)</a:t>
            </a:r>
          </a:p>
          <a:p>
            <a:pPr marL="0" indent="0">
              <a:buNone/>
            </a:pPr>
            <a:r>
              <a:rPr lang="en-GB" dirty="0"/>
              <a:t>(ltd,2019)</a:t>
            </a:r>
          </a:p>
        </p:txBody>
      </p:sp>
    </p:spTree>
    <p:extLst>
      <p:ext uri="{BB962C8B-B14F-4D97-AF65-F5344CB8AC3E}">
        <p14:creationId xmlns:p14="http://schemas.microsoft.com/office/powerpoint/2010/main" val="2915707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9F89-F94E-48FE-B1B3-ADD38ADF67C4}"/>
              </a:ext>
            </a:extLst>
          </p:cNvPr>
          <p:cNvSpPr>
            <a:spLocks noGrp="1"/>
          </p:cNvSpPr>
          <p:nvPr>
            <p:ph type="title"/>
          </p:nvPr>
        </p:nvSpPr>
        <p:spPr/>
        <p:txBody>
          <a:bodyPr/>
          <a:lstStyle/>
          <a:p>
            <a:r>
              <a:rPr lang="en-GB" dirty="0"/>
              <a:t>Curriculum vitae </a:t>
            </a:r>
          </a:p>
        </p:txBody>
      </p:sp>
      <p:sp>
        <p:nvSpPr>
          <p:cNvPr id="3" name="Content Placeholder 2">
            <a:extLst>
              <a:ext uri="{FF2B5EF4-FFF2-40B4-BE49-F238E27FC236}">
                <a16:creationId xmlns:a16="http://schemas.microsoft.com/office/drawing/2014/main" id="{937644B1-0487-4574-9696-B663B8EF7ACC}"/>
              </a:ext>
            </a:extLst>
          </p:cNvPr>
          <p:cNvSpPr>
            <a:spLocks noGrp="1"/>
          </p:cNvSpPr>
          <p:nvPr>
            <p:ph idx="1"/>
          </p:nvPr>
        </p:nvSpPr>
        <p:spPr/>
        <p:txBody>
          <a:bodyPr/>
          <a:lstStyle/>
          <a:p>
            <a:pPr marL="0" indent="0">
              <a:buNone/>
            </a:pPr>
            <a:endParaRPr lang="en-GB" dirty="0"/>
          </a:p>
          <a:p>
            <a:r>
              <a:rPr lang="en-GB" dirty="0"/>
              <a:t> Why is a cv important?</a:t>
            </a:r>
          </a:p>
          <a:p>
            <a:endParaRPr lang="en-GB" dirty="0"/>
          </a:p>
          <a:p>
            <a:r>
              <a:rPr lang="en-GB" dirty="0"/>
              <a:t>What to included in a cv?</a:t>
            </a:r>
          </a:p>
          <a:p>
            <a:endParaRPr lang="en-GB" dirty="0"/>
          </a:p>
          <a:p>
            <a:r>
              <a:rPr lang="en-GB" dirty="0"/>
              <a:t>What to consider whilst doing a cv?</a:t>
            </a:r>
          </a:p>
          <a:p>
            <a:pPr marL="0" indent="0">
              <a:buNone/>
            </a:pPr>
            <a:r>
              <a:rPr lang="en-GB" dirty="0"/>
              <a:t>(comprsitites.net. 2019)</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76410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CCD06-A581-4DDE-98F7-8F50DDAFA264}"/>
              </a:ext>
            </a:extLst>
          </p:cNvPr>
          <p:cNvSpPr>
            <a:spLocks noGrp="1"/>
          </p:cNvSpPr>
          <p:nvPr>
            <p:ph type="title"/>
          </p:nvPr>
        </p:nvSpPr>
        <p:spPr/>
        <p:txBody>
          <a:bodyPr/>
          <a:lstStyle/>
          <a:p>
            <a:r>
              <a:rPr lang="en-GB" dirty="0"/>
              <a:t>Application form </a:t>
            </a:r>
          </a:p>
        </p:txBody>
      </p:sp>
      <p:sp>
        <p:nvSpPr>
          <p:cNvPr id="3" name="Content Placeholder 2">
            <a:extLst>
              <a:ext uri="{FF2B5EF4-FFF2-40B4-BE49-F238E27FC236}">
                <a16:creationId xmlns:a16="http://schemas.microsoft.com/office/drawing/2014/main" id="{FCB845F9-910A-4478-A14C-391935369C1E}"/>
              </a:ext>
            </a:extLst>
          </p:cNvPr>
          <p:cNvSpPr>
            <a:spLocks noGrp="1"/>
          </p:cNvSpPr>
          <p:nvPr>
            <p:ph idx="1"/>
          </p:nvPr>
        </p:nvSpPr>
        <p:spPr/>
        <p:txBody>
          <a:bodyPr/>
          <a:lstStyle/>
          <a:p>
            <a:pPr marL="0" indent="0">
              <a:buNone/>
            </a:pPr>
            <a:endParaRPr lang="en-GB" dirty="0"/>
          </a:p>
          <a:p>
            <a:pPr marL="0" indent="0">
              <a:buNone/>
            </a:pPr>
            <a:r>
              <a:rPr lang="en-GB" dirty="0"/>
              <a:t>What is an application form ?</a:t>
            </a:r>
          </a:p>
          <a:p>
            <a:pPr marL="0" indent="0">
              <a:buNone/>
            </a:pPr>
            <a:endParaRPr lang="en-GB" dirty="0"/>
          </a:p>
          <a:p>
            <a:pPr marL="0" indent="0">
              <a:buNone/>
            </a:pPr>
            <a:r>
              <a:rPr lang="en-GB" dirty="0"/>
              <a:t>Why do employers prefer reading application forms ?</a:t>
            </a:r>
          </a:p>
          <a:p>
            <a:pPr marL="0" indent="0">
              <a:buNone/>
            </a:pPr>
            <a:endParaRPr lang="en-GB" dirty="0"/>
          </a:p>
          <a:p>
            <a:pPr marL="0" indent="0">
              <a:buNone/>
            </a:pPr>
            <a:r>
              <a:rPr lang="en-GB" dirty="0"/>
              <a:t>Two types of applications forms are mangers forms and employees form?</a:t>
            </a:r>
          </a:p>
          <a:p>
            <a:pPr marL="0" indent="0">
              <a:buNone/>
            </a:pPr>
            <a:r>
              <a:rPr lang="en-GB" dirty="0"/>
              <a:t>(worksmart.org.uk. 2019)</a:t>
            </a:r>
          </a:p>
        </p:txBody>
      </p:sp>
    </p:spTree>
    <p:extLst>
      <p:ext uri="{BB962C8B-B14F-4D97-AF65-F5344CB8AC3E}">
        <p14:creationId xmlns:p14="http://schemas.microsoft.com/office/powerpoint/2010/main" val="2299208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3">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Title 3">
            <a:extLst>
              <a:ext uri="{FF2B5EF4-FFF2-40B4-BE49-F238E27FC236}">
                <a16:creationId xmlns:a16="http://schemas.microsoft.com/office/drawing/2014/main" id="{13A95B4E-C481-41B9-AA3F-42DA887934EB}"/>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Interview Panels		</a:t>
            </a:r>
          </a:p>
        </p:txBody>
      </p:sp>
      <p:sp>
        <p:nvSpPr>
          <p:cNvPr id="5" name="Content Placeholder 4">
            <a:extLst>
              <a:ext uri="{FF2B5EF4-FFF2-40B4-BE49-F238E27FC236}">
                <a16:creationId xmlns:a16="http://schemas.microsoft.com/office/drawing/2014/main" id="{0299290A-F61E-4A20-98A6-686BC9E6591E}"/>
              </a:ext>
            </a:extLst>
          </p:cNvPr>
          <p:cNvSpPr>
            <a:spLocks noGrp="1"/>
          </p:cNvSpPr>
          <p:nvPr>
            <p:ph idx="1"/>
          </p:nvPr>
        </p:nvSpPr>
        <p:spPr>
          <a:xfrm>
            <a:off x="541866" y="2032000"/>
            <a:ext cx="7145867" cy="3879222"/>
          </a:xfrm>
        </p:spPr>
        <p:txBody>
          <a:bodyPr>
            <a:normAutofit/>
          </a:bodyPr>
          <a:lstStyle/>
          <a:p>
            <a:pPr marL="0" indent="0">
              <a:buNone/>
            </a:pPr>
            <a:r>
              <a:rPr lang="en-GB" dirty="0">
                <a:solidFill>
                  <a:srgbClr val="FEFFFF"/>
                </a:solidFill>
              </a:rPr>
              <a:t>A panel interview is a job interview in which an applicant answers questions from a group of people, these people then make the hiring decision. Hiring managers use panel interviews to gain perspective from other people in the organization and occasionally those outside the organization. </a:t>
            </a:r>
          </a:p>
          <a:p>
            <a:pPr marL="0" indent="0">
              <a:buNone/>
            </a:pPr>
            <a:r>
              <a:rPr lang="en-GB" i="1" dirty="0">
                <a:solidFill>
                  <a:srgbClr val="FEFFFF"/>
                </a:solidFill>
              </a:rPr>
              <a:t> </a:t>
            </a:r>
            <a:endParaRPr lang="en-GB" dirty="0">
              <a:solidFill>
                <a:srgbClr val="FEFFFF"/>
              </a:solidFill>
            </a:endParaRPr>
          </a:p>
          <a:p>
            <a:pPr marL="0" indent="0">
              <a:buNone/>
            </a:pPr>
            <a:endParaRPr lang="en-GB" dirty="0">
              <a:solidFill>
                <a:srgbClr val="FEFFFF"/>
              </a:solidFill>
            </a:endParaRPr>
          </a:p>
        </p:txBody>
      </p:sp>
      <p:pic>
        <p:nvPicPr>
          <p:cNvPr id="21" name="Graphic 8" descr="Meeting">
            <a:extLst>
              <a:ext uri="{FF2B5EF4-FFF2-40B4-BE49-F238E27FC236}">
                <a16:creationId xmlns:a16="http://schemas.microsoft.com/office/drawing/2014/main" id="{46FB98E3-5575-4213-B103-63DFAB2D14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Tree>
    <p:extLst>
      <p:ext uri="{BB962C8B-B14F-4D97-AF65-F5344CB8AC3E}">
        <p14:creationId xmlns:p14="http://schemas.microsoft.com/office/powerpoint/2010/main" val="378498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16">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5" name="Content Placeholder 4">
            <a:extLst>
              <a:ext uri="{FF2B5EF4-FFF2-40B4-BE49-F238E27FC236}">
                <a16:creationId xmlns:a16="http://schemas.microsoft.com/office/drawing/2014/main" id="{BD398F45-1547-4992-8140-8CA4152A2C3B}"/>
              </a:ext>
            </a:extLst>
          </p:cNvPr>
          <p:cNvSpPr>
            <a:spLocks noGrp="1"/>
          </p:cNvSpPr>
          <p:nvPr>
            <p:ph idx="1"/>
          </p:nvPr>
        </p:nvSpPr>
        <p:spPr>
          <a:xfrm>
            <a:off x="541866" y="2032000"/>
            <a:ext cx="7145867" cy="3879222"/>
          </a:xfrm>
        </p:spPr>
        <p:txBody>
          <a:bodyPr>
            <a:normAutofit/>
          </a:bodyPr>
          <a:lstStyle/>
          <a:p>
            <a:r>
              <a:rPr lang="en-GB">
                <a:solidFill>
                  <a:srgbClr val="FEFFFF"/>
                </a:solidFill>
              </a:rPr>
              <a:t>Open interviews </a:t>
            </a:r>
          </a:p>
          <a:p>
            <a:r>
              <a:rPr lang="en-GB">
                <a:solidFill>
                  <a:srgbClr val="FEFFFF"/>
                </a:solidFill>
              </a:rPr>
              <a:t>One to one</a:t>
            </a:r>
          </a:p>
          <a:p>
            <a:r>
              <a:rPr lang="en-GB">
                <a:solidFill>
                  <a:srgbClr val="FEFFFF"/>
                </a:solidFill>
              </a:rPr>
              <a:t>Group interviews</a:t>
            </a:r>
          </a:p>
          <a:p>
            <a:endParaRPr lang="en-GB">
              <a:solidFill>
                <a:srgbClr val="FEFFFF"/>
              </a:solidFill>
            </a:endParaRPr>
          </a:p>
        </p:txBody>
      </p:sp>
      <p:pic>
        <p:nvPicPr>
          <p:cNvPr id="10" name="Picture 9">
            <a:extLst>
              <a:ext uri="{FF2B5EF4-FFF2-40B4-BE49-F238E27FC236}">
                <a16:creationId xmlns:a16="http://schemas.microsoft.com/office/drawing/2014/main" id="{322559CF-4D46-4F63-9426-34ED55079F7B}"/>
              </a:ext>
            </a:extLst>
          </p:cNvPr>
          <p:cNvPicPr>
            <a:picLocks noChangeAspect="1"/>
          </p:cNvPicPr>
          <p:nvPr/>
        </p:nvPicPr>
        <p:blipFill>
          <a:blip r:embed="rId2"/>
          <a:stretch>
            <a:fillRect/>
          </a:stretch>
        </p:blipFill>
        <p:spPr>
          <a:xfrm>
            <a:off x="8713057" y="2807505"/>
            <a:ext cx="3001931" cy="2311486"/>
          </a:xfrm>
          <a:prstGeom prst="rect">
            <a:avLst/>
          </a:prstGeom>
        </p:spPr>
      </p:pic>
      <p:sp>
        <p:nvSpPr>
          <p:cNvPr id="2" name="TextBox 1">
            <a:extLst>
              <a:ext uri="{FF2B5EF4-FFF2-40B4-BE49-F238E27FC236}">
                <a16:creationId xmlns:a16="http://schemas.microsoft.com/office/drawing/2014/main" id="{C075D6F0-4EBC-4598-BA8B-1D0532530177}"/>
              </a:ext>
            </a:extLst>
          </p:cNvPr>
          <p:cNvSpPr txBox="1"/>
          <p:nvPr/>
        </p:nvSpPr>
        <p:spPr>
          <a:xfrm>
            <a:off x="8481391" y="5539409"/>
            <a:ext cx="3551583" cy="127727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McDonalds Interview: 12 Must Know Questions and Answers</a:t>
            </a: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Calibri" panose="020F0502020204030204" pitchFamily="34" charset="0"/>
              </a:rPr>
              <a:t>WorkNearYou</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(2016).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McDonalds Interview: 12 Must Know Questions and Answers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[online] Available at: </a:t>
            </a:r>
            <a:r>
              <a:rPr kumimoji="0" lang="en-GB" sz="1100" b="0" i="0" u="sng"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hlinkClick r:id="rId3"/>
              </a:rPr>
              <a:t>https://worknearyou.net/mcdonalds-interview-questions/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[Accessed 19 Mar. 2019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t>
            </a:r>
          </a:p>
        </p:txBody>
      </p:sp>
    </p:spTree>
    <p:extLst>
      <p:ext uri="{BB962C8B-B14F-4D97-AF65-F5344CB8AC3E}">
        <p14:creationId xmlns:p14="http://schemas.microsoft.com/office/powerpoint/2010/main" val="553191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E065B97-6375-4583-9AF8-BA867CE3C5CF}"/>
              </a:ext>
            </a:extLst>
          </p:cNvPr>
          <p:cNvSpPr>
            <a:spLocks noGrp="1"/>
          </p:cNvSpPr>
          <p:nvPr>
            <p:ph type="title"/>
          </p:nvPr>
        </p:nvSpPr>
        <p:spPr>
          <a:xfrm>
            <a:off x="1794897" y="624110"/>
            <a:ext cx="9712998" cy="1280890"/>
          </a:xfrm>
        </p:spPr>
        <p:txBody>
          <a:bodyPr>
            <a:normAutofit/>
          </a:bodyPr>
          <a:lstStyle/>
          <a:p>
            <a:r>
              <a:rPr lang="en-GB"/>
              <a:t>Other selection processes</a:t>
            </a:r>
          </a:p>
        </p:txBody>
      </p:sp>
      <p:sp>
        <p:nvSpPr>
          <p:cNvPr id="21" name="Rectangle 20">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299C9F15-CD80-4E4A-B4C3-98B2E5F2D12D}"/>
              </a:ext>
            </a:extLst>
          </p:cNvPr>
          <p:cNvGraphicFramePr>
            <a:graphicFrameLocks noGrp="1"/>
          </p:cNvGraphicFramePr>
          <p:nvPr>
            <p:ph idx="1"/>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9651FA9-DA5C-499B-844D-F36A90A2C6D0}"/>
              </a:ext>
            </a:extLst>
          </p:cNvPr>
          <p:cNvSpPr txBox="1"/>
          <p:nvPr/>
        </p:nvSpPr>
        <p:spPr>
          <a:xfrm>
            <a:off x="7142920" y="5941922"/>
            <a:ext cx="4638261" cy="121571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all"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INTERNAL RECRUITMENT MCDONALDS SELECT CANDIDATES FROM</a:t>
            </a: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course hero. (2019).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Internal recruitment </a:t>
            </a:r>
            <a:r>
              <a:rPr kumimoji="0" lang="en-GB" sz="1100" b="0" i="1" u="none" strike="noStrike" kern="1200" cap="none" spc="0" normalizeH="0" baseline="0" noProof="0" dirty="0" err="1">
                <a:ln>
                  <a:noFill/>
                </a:ln>
                <a:solidFill>
                  <a:prstClr val="black"/>
                </a:solidFill>
                <a:effectLst/>
                <a:uLnTx/>
                <a:uFillTx/>
                <a:latin typeface="Calibri" panose="020F0502020204030204" pitchFamily="34" charset="0"/>
                <a:ea typeface="+mn-ea"/>
                <a:cs typeface="Calibri" panose="020F0502020204030204" pitchFamily="34" charset="0"/>
              </a:rPr>
              <a:t>mcdonalds</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select candidates from</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[online] Available at: </a:t>
            </a:r>
            <a:r>
              <a:rPr kumimoji="0" lang="en-GB" sz="1100" b="0" i="0" u="sng"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hlinkClick r:id="rId7"/>
              </a:rPr>
              <a:t>https://www.coursehero.com/file/p11m6h4/Internal-Recruitment-McDonalds-select-candidates-from-inside-by-considering/</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[Accessed 21 Mar. 2019].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 </a:t>
            </a:r>
          </a:p>
        </p:txBody>
      </p:sp>
    </p:spTree>
    <p:extLst>
      <p:ext uri="{BB962C8B-B14F-4D97-AF65-F5344CB8AC3E}">
        <p14:creationId xmlns:p14="http://schemas.microsoft.com/office/powerpoint/2010/main" val="1880955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B5DC-C5AB-452E-9241-7187A4A839DB}"/>
              </a:ext>
            </a:extLst>
          </p:cNvPr>
          <p:cNvSpPr>
            <a:spLocks noGrp="1"/>
          </p:cNvSpPr>
          <p:nvPr>
            <p:ph type="title"/>
          </p:nvPr>
        </p:nvSpPr>
        <p:spPr>
          <a:xfrm>
            <a:off x="2592925" y="624110"/>
            <a:ext cx="8911687" cy="565498"/>
          </a:xfrm>
        </p:spPr>
        <p:txBody>
          <a:bodyPr>
            <a:normAutofit fontScale="90000"/>
          </a:bodyPr>
          <a:lstStyle/>
          <a:p>
            <a:r>
              <a:rPr lang="en-GB" dirty="0"/>
              <a:t>Reference list </a:t>
            </a:r>
            <a:br>
              <a:rPr lang="en-GB" dirty="0"/>
            </a:br>
            <a:endParaRPr lang="en-GB" dirty="0"/>
          </a:p>
        </p:txBody>
      </p:sp>
      <p:sp>
        <p:nvSpPr>
          <p:cNvPr id="3" name="Content Placeholder 2">
            <a:extLst>
              <a:ext uri="{FF2B5EF4-FFF2-40B4-BE49-F238E27FC236}">
                <a16:creationId xmlns:a16="http://schemas.microsoft.com/office/drawing/2014/main" id="{F40FE72B-4D63-45BA-8473-73AC68957794}"/>
              </a:ext>
            </a:extLst>
          </p:cNvPr>
          <p:cNvSpPr>
            <a:spLocks noGrp="1"/>
          </p:cNvSpPr>
          <p:nvPr>
            <p:ph idx="1"/>
          </p:nvPr>
        </p:nvSpPr>
        <p:spPr>
          <a:xfrm>
            <a:off x="1393794" y="1269507"/>
            <a:ext cx="10110818" cy="5140171"/>
          </a:xfrm>
        </p:spPr>
        <p:txBody>
          <a:bodyPr>
            <a:normAutofit fontScale="70000" lnSpcReduction="20000"/>
          </a:bodyPr>
          <a:lstStyle/>
          <a:p>
            <a:pPr>
              <a:lnSpc>
                <a:spcPts val="1800"/>
              </a:lnSpc>
            </a:pP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Answers.com. (2019). </a:t>
            </a:r>
            <a:r>
              <a:rPr lang="en-GB" i="1"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How do </a:t>
            </a:r>
            <a:r>
              <a:rPr lang="en-GB" i="1" dirty="0" err="1">
                <a:solidFill>
                  <a:srgbClr val="000000"/>
                </a:solidFill>
                <a:latin typeface="Segoe UI" panose="020B0502040204020203" pitchFamily="34" charset="0"/>
                <a:ea typeface="Times New Roman" panose="02020603050405020304" pitchFamily="18" charset="0"/>
                <a:cs typeface="Times New Roman" panose="02020603050405020304" pitchFamily="18" charset="0"/>
              </a:rPr>
              <a:t>mcdonalds</a:t>
            </a:r>
            <a:r>
              <a:rPr lang="en-GB" i="1"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 plan recruitment using internal and external sources</a:t>
            </a: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 [online] Available at:  </a:t>
            </a:r>
            <a:r>
              <a:rPr lang="en-GB" u="sng" dirty="0">
                <a:solidFill>
                  <a:srgbClr val="0563C1"/>
                </a:solidFill>
                <a:latin typeface="Segoe UI" panose="020B0502040204020203"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https://www.answers.com/Q/How_do_mcdonalds_plan_recruitment_using_internal_and_external_sources</a:t>
            </a: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 [Accessed 19 Mar. 2019].</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UK, M. (2019). </a:t>
            </a:r>
            <a:r>
              <a:rPr lang="en-GB" i="1"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McDonald's Careers UK Trainee Manager</a:t>
            </a: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 [online] McDonald's Careers UK. Available at: </a:t>
            </a:r>
            <a:r>
              <a:rPr lang="en-GB" u="sng" dirty="0">
                <a:solidFill>
                  <a:srgbClr val="0563C1"/>
                </a:solidFill>
                <a:latin typeface="Segoe UI" panose="020B0502040204020203"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https://people.mcdonalds.co.uk/early-career-opportunities/trainee-manager/</a:t>
            </a: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 [Accessed 19 Mar. 2019].</a:t>
            </a:r>
          </a:p>
          <a:p>
            <a:pPr>
              <a:lnSpc>
                <a:spcPct val="107000"/>
              </a:lnSpc>
              <a:spcAft>
                <a:spcPts val="800"/>
              </a:spcAft>
            </a:pPr>
            <a:r>
              <a:rPr lang="en-GB" dirty="0">
                <a:hlinkClick r:id="rId4"/>
              </a:rPr>
              <a:t>https://www.thebalancecareers.com/job-analysis-1918555</a:t>
            </a:r>
            <a:endPar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2000" dirty="0">
                <a:solidFill>
                  <a:srgbClr val="4472C4"/>
                </a:solidFill>
                <a:latin typeface="&amp;quot"/>
                <a:ea typeface="Calibri" panose="020F0502020204030204" pitchFamily="34" charset="0"/>
                <a:cs typeface="Times New Roman" panose="02020603050405020304" pitchFamily="18" charset="0"/>
              </a:rPr>
              <a:t>Worksmart.org.uk. (2019). </a:t>
            </a:r>
            <a:r>
              <a:rPr lang="en-GB" sz="2000" i="1" dirty="0" err="1">
                <a:solidFill>
                  <a:srgbClr val="4472C4"/>
                </a:solidFill>
                <a:latin typeface="&amp;quot"/>
                <a:ea typeface="Calibri" panose="020F0502020204030204" pitchFamily="34" charset="0"/>
                <a:cs typeface="Times New Roman" panose="02020603050405020304" pitchFamily="18" charset="0"/>
              </a:rPr>
              <a:t>WorkSmart</a:t>
            </a:r>
            <a:r>
              <a:rPr lang="en-GB" sz="2000" i="1" dirty="0">
                <a:solidFill>
                  <a:srgbClr val="4472C4"/>
                </a:solidFill>
                <a:latin typeface="&amp;quot"/>
                <a:ea typeface="Calibri" panose="020F0502020204030204" pitchFamily="34" charset="0"/>
                <a:cs typeface="Times New Roman" panose="02020603050405020304" pitchFamily="18" charset="0"/>
              </a:rPr>
              <a:t>: The career coach that works for everyone</a:t>
            </a:r>
            <a:r>
              <a:rPr lang="en-GB" sz="2000" dirty="0">
                <a:solidFill>
                  <a:srgbClr val="4472C4"/>
                </a:solidFill>
                <a:latin typeface="&amp;quot"/>
                <a:ea typeface="Calibri" panose="020F0502020204030204" pitchFamily="34" charset="0"/>
                <a:cs typeface="Times New Roman" panose="02020603050405020304" pitchFamily="18" charset="0"/>
              </a:rPr>
              <a:t>. [online] Available at: https://worksmart.org.uk/ [Accessed 17 Mar. 2019].</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2000" dirty="0">
                <a:solidFill>
                  <a:srgbClr val="4472C4"/>
                </a:solidFill>
                <a:latin typeface="&amp;quot"/>
                <a:ea typeface="Calibri" panose="020F0502020204030204" pitchFamily="34" charset="0"/>
                <a:cs typeface="Times New Roman" panose="02020603050405020304" pitchFamily="18" charset="0"/>
              </a:rPr>
              <a:t>                 comprsites.net. (2019). </a:t>
            </a:r>
            <a:r>
              <a:rPr lang="en-GB" sz="2000" i="1" dirty="0">
                <a:solidFill>
                  <a:srgbClr val="4472C4"/>
                </a:solidFill>
                <a:latin typeface="&amp;quot"/>
                <a:ea typeface="Calibri" panose="020F0502020204030204" pitchFamily="34" charset="0"/>
                <a:cs typeface="Times New Roman" panose="02020603050405020304" pitchFamily="18" charset="0"/>
              </a:rPr>
              <a:t>www.Legalsecretaryjournal.com | </a:t>
            </a:r>
            <a:r>
              <a:rPr lang="en-GB" sz="2000" i="1" dirty="0" err="1">
                <a:solidFill>
                  <a:srgbClr val="4472C4"/>
                </a:solidFill>
                <a:latin typeface="&amp;quot"/>
                <a:ea typeface="Calibri" panose="020F0502020204030204" pitchFamily="34" charset="0"/>
                <a:cs typeface="Times New Roman" panose="02020603050405020304" pitchFamily="18" charset="0"/>
              </a:rPr>
              <a:t>Legalsecretaryjournal</a:t>
            </a:r>
            <a:r>
              <a:rPr lang="en-GB" sz="2000" i="1" dirty="0">
                <a:solidFill>
                  <a:srgbClr val="4472C4"/>
                </a:solidFill>
                <a:latin typeface="&amp;quot"/>
                <a:ea typeface="Calibri" panose="020F0502020204030204" pitchFamily="34" charset="0"/>
                <a:cs typeface="Times New Roman" panose="02020603050405020304" pitchFamily="18" charset="0"/>
              </a:rPr>
              <a:t> - DEDICATED | The Leg...</a:t>
            </a:r>
            <a:r>
              <a:rPr lang="en-GB" sz="2000" dirty="0">
                <a:solidFill>
                  <a:srgbClr val="4472C4"/>
                </a:solidFill>
                <a:latin typeface="&amp;quot"/>
                <a:ea typeface="Calibri" panose="020F0502020204030204" pitchFamily="34" charset="0"/>
                <a:cs typeface="Times New Roman" panose="02020603050405020304" pitchFamily="18" charset="0"/>
              </a:rPr>
              <a:t>. [online] Available at:                </a:t>
            </a:r>
            <a:r>
              <a:rPr lang="en-GB" sz="2000" dirty="0">
                <a:solidFill>
                  <a:srgbClr val="0070C0"/>
                </a:solidFill>
                <a:latin typeface="&amp;quo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https://www.comparesite.net/www/legalsecretaryjournal.com.html</a:t>
            </a:r>
            <a:r>
              <a:rPr lang="en-GB" sz="2000" dirty="0">
                <a:solidFill>
                  <a:srgbClr val="4472C4"/>
                </a:solidFill>
                <a:latin typeface="&amp;quot"/>
                <a:ea typeface="Calibri" panose="020F0502020204030204" pitchFamily="34" charset="0"/>
                <a:cs typeface="Times New Roman" panose="02020603050405020304" pitchFamily="18" charset="0"/>
              </a:rPr>
              <a:t> [Accessed 17 Mar. 2019].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GB" sz="2000" dirty="0">
                <a:latin typeface="Calibri" panose="020F0502020204030204" pitchFamily="34" charset="0"/>
                <a:ea typeface="Calibri" panose="020F0502020204030204" pitchFamily="34" charset="0"/>
                <a:cs typeface="Times New Roman" panose="02020603050405020304" pitchFamily="18" charset="0"/>
              </a:rPr>
              <a:t>BestJobDescriptions.com. (n.d.). </a:t>
            </a:r>
            <a:r>
              <a:rPr lang="en-GB" sz="2000" i="1" dirty="0">
                <a:latin typeface="Calibri" panose="020F0502020204030204" pitchFamily="34" charset="0"/>
                <a:ea typeface="Calibri" panose="020F0502020204030204" pitchFamily="34" charset="0"/>
                <a:cs typeface="Times New Roman" panose="02020603050405020304" pitchFamily="18" charset="0"/>
              </a:rPr>
              <a:t>McDonalds Manager Job Description - BestJobDescriptions.com</a:t>
            </a:r>
            <a:r>
              <a:rPr lang="en-GB" sz="20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2000" dirty="0">
                <a:solidFill>
                  <a:srgbClr val="4472C4"/>
                </a:solidFill>
                <a:latin typeface="Calibri" panose="020F0502020204030204" pitchFamily="34" charset="0"/>
                <a:ea typeface="Calibri" panose="020F0502020204030204" pitchFamily="34" charset="0"/>
                <a:cs typeface="Times New Roman" panose="02020603050405020304" pitchFamily="18" charset="0"/>
              </a:rPr>
              <a:t>https://www.bestjobdescriptions.com/management/mcdonalds-manager-job-description</a:t>
            </a:r>
            <a:r>
              <a:rPr lang="en-GB" sz="2000" dirty="0">
                <a:latin typeface="Calibri" panose="020F0502020204030204" pitchFamily="34" charset="0"/>
                <a:ea typeface="Calibri" panose="020F0502020204030204" pitchFamily="34" charset="0"/>
                <a:cs typeface="Times New Roman" panose="02020603050405020304" pitchFamily="18" charset="0"/>
              </a:rPr>
              <a:t> [Accessed 22 Mar. 2019].</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r>
              <a:rPr lang="en-GB" sz="2000" dirty="0">
                <a:latin typeface="Calibri" panose="020F0502020204030204" pitchFamily="34" charset="0"/>
                <a:ea typeface="Calibri" panose="020F0502020204030204" pitchFamily="34" charset="0"/>
                <a:cs typeface="Times New Roman" panose="02020603050405020304" pitchFamily="18" charset="0"/>
              </a:rPr>
              <a:t>Managementstudyguide.com. (n.d.). </a:t>
            </a:r>
            <a:r>
              <a:rPr lang="en-GB" sz="2000" i="1" dirty="0">
                <a:latin typeface="Calibri" panose="020F0502020204030204" pitchFamily="34" charset="0"/>
                <a:ea typeface="Calibri" panose="020F0502020204030204" pitchFamily="34" charset="0"/>
                <a:cs typeface="Times New Roman" panose="02020603050405020304" pitchFamily="18" charset="0"/>
              </a:rPr>
              <a:t>Job Analysis Process</a:t>
            </a:r>
            <a:r>
              <a:rPr lang="en-GB" sz="2000" dirty="0">
                <a:latin typeface="Calibri" panose="020F0502020204030204" pitchFamily="34" charset="0"/>
                <a:ea typeface="Calibri" panose="020F0502020204030204" pitchFamily="34" charset="0"/>
                <a:cs typeface="Times New Roman" panose="02020603050405020304" pitchFamily="18" charset="0"/>
              </a:rPr>
              <a:t>. [online] Available at</a:t>
            </a:r>
            <a:r>
              <a:rPr lang="en-GB" sz="2000" dirty="0">
                <a:solidFill>
                  <a:srgbClr val="4472C4"/>
                </a:solidFill>
                <a:latin typeface="Calibri" panose="020F0502020204030204" pitchFamily="34" charset="0"/>
                <a:ea typeface="Calibri" panose="020F0502020204030204" pitchFamily="34" charset="0"/>
                <a:cs typeface="Times New Roman" panose="02020603050405020304" pitchFamily="18" charset="0"/>
              </a:rPr>
              <a:t>: https://www.managementstudyguide.com/job-analysis-process.htm</a:t>
            </a:r>
            <a:r>
              <a:rPr lang="en-GB" sz="2000" dirty="0">
                <a:latin typeface="Calibri" panose="020F0502020204030204" pitchFamily="34" charset="0"/>
                <a:ea typeface="Calibri" panose="020F0502020204030204" pitchFamily="34" charset="0"/>
                <a:cs typeface="Times New Roman" panose="02020603050405020304" pitchFamily="18" charset="0"/>
              </a:rPr>
              <a:t> [Accessed 17 Mar. 2019].</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r>
              <a:rPr lang="en-GB" sz="2000" dirty="0">
                <a:latin typeface="Calibri" panose="020F0502020204030204" pitchFamily="34" charset="0"/>
                <a:ea typeface="Calibri" panose="020F0502020204030204" pitchFamily="34" charset="0"/>
                <a:cs typeface="Times New Roman" panose="02020603050405020304" pitchFamily="18" charset="0"/>
              </a:rPr>
              <a:t>Monster Hiring Resource </a:t>
            </a:r>
            <a:r>
              <a:rPr lang="en-GB" sz="2000" dirty="0" err="1">
                <a:latin typeface="Calibri" panose="020F0502020204030204" pitchFamily="34" charset="0"/>
                <a:ea typeface="Calibri" panose="020F0502020204030204" pitchFamily="34" charset="0"/>
                <a:cs typeface="Times New Roman" panose="02020603050405020304" pitchFamily="18" charset="0"/>
              </a:rPr>
              <a:t>Center</a:t>
            </a:r>
            <a:r>
              <a:rPr lang="en-GB" sz="2000" dirty="0">
                <a:latin typeface="Calibri" panose="020F0502020204030204" pitchFamily="34" charset="0"/>
                <a:ea typeface="Calibri" panose="020F0502020204030204" pitchFamily="34" charset="0"/>
                <a:cs typeface="Times New Roman" panose="02020603050405020304" pitchFamily="18" charset="0"/>
              </a:rPr>
              <a:t>. (n.d.). </a:t>
            </a:r>
            <a:r>
              <a:rPr lang="en-GB" sz="2000" i="1" dirty="0">
                <a:latin typeface="Calibri" panose="020F0502020204030204" pitchFamily="34" charset="0"/>
                <a:ea typeface="Calibri" panose="020F0502020204030204" pitchFamily="34" charset="0"/>
                <a:cs typeface="Times New Roman" panose="02020603050405020304" pitchFamily="18" charset="0"/>
              </a:rPr>
              <a:t>How do I put together a person specification? | Monster.co.uk</a:t>
            </a:r>
            <a:r>
              <a:rPr lang="en-GB" sz="2000" dirty="0">
                <a:latin typeface="Calibri" panose="020F0502020204030204" pitchFamily="34" charset="0"/>
                <a:ea typeface="Calibri" panose="020F0502020204030204" pitchFamily="34" charset="0"/>
                <a:cs typeface="Times New Roman" panose="02020603050405020304" pitchFamily="18" charset="0"/>
              </a:rPr>
              <a:t>. [online] Available at</a:t>
            </a:r>
            <a:r>
              <a:rPr lang="en-GB" sz="2000" dirty="0">
                <a:solidFill>
                  <a:srgbClr val="4472C4"/>
                </a:solidFill>
                <a:latin typeface="Calibri" panose="020F0502020204030204" pitchFamily="34" charset="0"/>
                <a:ea typeface="Calibri" panose="020F0502020204030204" pitchFamily="34" charset="0"/>
                <a:cs typeface="Times New Roman" panose="02020603050405020304" pitchFamily="18" charset="0"/>
              </a:rPr>
              <a:t>: https://hiring.monster.co.uk/hr/hr-best-practices/recruiting-hiring-advice/screening-job-candidates/how-do-i-put-together-a-person-specification.aspx </a:t>
            </a:r>
            <a:r>
              <a:rPr lang="en-GB" sz="2000" dirty="0">
                <a:latin typeface="Calibri" panose="020F0502020204030204" pitchFamily="34" charset="0"/>
                <a:ea typeface="Calibri" panose="020F0502020204030204" pitchFamily="34" charset="0"/>
                <a:cs typeface="Times New Roman" panose="02020603050405020304" pitchFamily="18" charset="0"/>
              </a:rPr>
              <a:t>[Accessed 17 Mar. 2019].</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500298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BE9E-31F4-4214-84EC-E11FDD7FC23F}"/>
              </a:ext>
            </a:extLst>
          </p:cNvPr>
          <p:cNvSpPr>
            <a:spLocks noGrp="1"/>
          </p:cNvSpPr>
          <p:nvPr>
            <p:ph type="title"/>
          </p:nvPr>
        </p:nvSpPr>
        <p:spPr>
          <a:xfrm>
            <a:off x="2592926" y="624110"/>
            <a:ext cx="4740030" cy="618764"/>
          </a:xfrm>
        </p:spPr>
        <p:txBody>
          <a:bodyPr>
            <a:normAutofit fontScale="90000"/>
          </a:bodyPr>
          <a:lstStyle/>
          <a:p>
            <a:r>
              <a:rPr lang="en-GB" dirty="0"/>
              <a:t>Reference list continued </a:t>
            </a:r>
          </a:p>
        </p:txBody>
      </p:sp>
      <p:sp>
        <p:nvSpPr>
          <p:cNvPr id="3" name="Content Placeholder 2">
            <a:extLst>
              <a:ext uri="{FF2B5EF4-FFF2-40B4-BE49-F238E27FC236}">
                <a16:creationId xmlns:a16="http://schemas.microsoft.com/office/drawing/2014/main" id="{C5543B1A-CFF1-47B9-841C-274C3076AACB}"/>
              </a:ext>
            </a:extLst>
          </p:cNvPr>
          <p:cNvSpPr>
            <a:spLocks noGrp="1"/>
          </p:cNvSpPr>
          <p:nvPr>
            <p:ph idx="1"/>
          </p:nvPr>
        </p:nvSpPr>
        <p:spPr>
          <a:xfrm>
            <a:off x="1162975" y="1242874"/>
            <a:ext cx="10341637" cy="5433134"/>
          </a:xfrm>
        </p:spPr>
        <p:txBody>
          <a:bodyPr>
            <a:normAutofit fontScale="70000" lnSpcReduction="20000"/>
          </a:bodyPr>
          <a:lstStyle/>
          <a:p>
            <a:r>
              <a:rPr lang="en-GB" dirty="0">
                <a:solidFill>
                  <a:srgbClr val="000000"/>
                </a:solidFill>
                <a:latin typeface="Times New Roman" panose="02020603050405020304" pitchFamily="18" charset="0"/>
              </a:rPr>
              <a:t>Application Process | McDonald's Careers </a:t>
            </a:r>
          </a:p>
          <a:p>
            <a:r>
              <a:rPr lang="en-GB" dirty="0">
                <a:solidFill>
                  <a:srgbClr val="000000"/>
                </a:solidFill>
                <a:latin typeface="Times New Roman" panose="02020603050405020304" pitchFamily="18" charset="0"/>
              </a:rPr>
              <a:t>Careers.mcdonalds.com. (2019). Application Process | McDonald's Careers. [online] Available at: https://careers.mcdonalds.com/corporate/application-process.jsp [Accessed 19 Mar. 2019]. </a:t>
            </a:r>
          </a:p>
          <a:p>
            <a:r>
              <a:rPr lang="en-GB" dirty="0">
                <a:solidFill>
                  <a:srgbClr val="000000"/>
                </a:solidFill>
                <a:latin typeface="Times New Roman" panose="02020603050405020304" pitchFamily="18" charset="0"/>
              </a:rPr>
              <a:t>Different types of interviews </a:t>
            </a:r>
          </a:p>
          <a:p>
            <a:r>
              <a:rPr lang="en-GB" dirty="0">
                <a:solidFill>
                  <a:srgbClr val="000000"/>
                </a:solidFill>
                <a:latin typeface="Times New Roman" panose="02020603050405020304" pitchFamily="18" charset="0"/>
              </a:rPr>
              <a:t>orchard creative and marketing recruitment. (2017). different types of interviews. [online] Available at: https://www.orchard.co.uk/blog/different-types-of-interviews-1536.aspx [Accessed 21 Mar. 2019]. </a:t>
            </a:r>
          </a:p>
          <a:p>
            <a:r>
              <a:rPr lang="en-GB" dirty="0">
                <a:solidFill>
                  <a:srgbClr val="000000"/>
                </a:solidFill>
                <a:latin typeface="Times New Roman" panose="02020603050405020304" pitchFamily="18" charset="0"/>
              </a:rPr>
              <a:t>Guide: How to Succeed at a Hiring Event or Open Interview | Indeed.com </a:t>
            </a:r>
          </a:p>
          <a:p>
            <a:r>
              <a:rPr lang="en-GB" dirty="0">
                <a:solidFill>
                  <a:srgbClr val="000000"/>
                </a:solidFill>
                <a:latin typeface="Times New Roman" panose="02020603050405020304" pitchFamily="18" charset="0"/>
              </a:rPr>
              <a:t>Indeed.com. (2019). Guide: How to Succeed at a Hiring Event or Open Interview | Indeed.com. [online] Available at: https://www.indeed.com/career-advice/interviewing/guide-how-to-succeed-at-a-hiring-event-or-open-interview [Accessed 21 Mar. 2019] </a:t>
            </a:r>
          </a:p>
          <a:p>
            <a:r>
              <a:rPr lang="en-GB" dirty="0">
                <a:solidFill>
                  <a:srgbClr val="000000"/>
                </a:solidFill>
                <a:latin typeface="Times New Roman" panose="02020603050405020304" pitchFamily="18" charset="0"/>
              </a:rPr>
              <a:t>Hubs, E. </a:t>
            </a:r>
          </a:p>
          <a:p>
            <a:r>
              <a:rPr lang="en-GB" dirty="0">
                <a:solidFill>
                  <a:srgbClr val="000000"/>
                </a:solidFill>
                <a:latin typeface="Times New Roman" panose="02020603050405020304" pitchFamily="18" charset="0"/>
              </a:rPr>
              <a:t>Hubs, E. (2019). McDonald's trainee manager application process explained. [online] </a:t>
            </a:r>
            <a:r>
              <a:rPr lang="en-GB" dirty="0" err="1">
                <a:solidFill>
                  <a:srgbClr val="000000"/>
                </a:solidFill>
                <a:latin typeface="Times New Roman" panose="02020603050405020304" pitchFamily="18" charset="0"/>
              </a:rPr>
              <a:t>TARGETjobs</a:t>
            </a:r>
            <a:r>
              <a:rPr lang="en-GB" dirty="0">
                <a:solidFill>
                  <a:srgbClr val="000000"/>
                </a:solidFill>
                <a:latin typeface="Times New Roman" panose="02020603050405020304" pitchFamily="18" charset="0"/>
              </a:rPr>
              <a:t>. Available at: https://targetjobs.co.uk/employer-hubs/mcdonalds-restaurants-limited/462537-mcdonalds-trainee-manager-application-process-explained [Accessed 19 Mar. 2019]. </a:t>
            </a:r>
          </a:p>
          <a:p>
            <a:r>
              <a:rPr lang="en-GB" dirty="0">
                <a:solidFill>
                  <a:srgbClr val="000000"/>
                </a:solidFill>
                <a:latin typeface="Times New Roman" panose="02020603050405020304" pitchFamily="18" charset="0"/>
              </a:rPr>
              <a:t>INTERNAL RECRUITMENT MCDONALDS SELECT CANDIDATES FROM </a:t>
            </a:r>
          </a:p>
          <a:p>
            <a:r>
              <a:rPr lang="en-GB" dirty="0">
                <a:solidFill>
                  <a:srgbClr val="000000"/>
                </a:solidFill>
                <a:latin typeface="Times New Roman" panose="02020603050405020304" pitchFamily="18" charset="0"/>
              </a:rPr>
              <a:t>course hero. (2019). Internal recruitment </a:t>
            </a:r>
            <a:r>
              <a:rPr lang="en-GB" dirty="0" err="1">
                <a:solidFill>
                  <a:srgbClr val="000000"/>
                </a:solidFill>
                <a:latin typeface="Times New Roman" panose="02020603050405020304" pitchFamily="18" charset="0"/>
              </a:rPr>
              <a:t>mcdonalds</a:t>
            </a:r>
            <a:r>
              <a:rPr lang="en-GB" dirty="0">
                <a:solidFill>
                  <a:srgbClr val="000000"/>
                </a:solidFill>
                <a:latin typeface="Times New Roman" panose="02020603050405020304" pitchFamily="18" charset="0"/>
              </a:rPr>
              <a:t> select candidates from. [online] Available at: https://www.coursehero.com/file/p11m6h4/Internal-Recruitment-McDonalds-select-candidates-from-inside-by-considering/ [Accessed 21 Mar. 2019]. </a:t>
            </a:r>
          </a:p>
          <a:p>
            <a:r>
              <a:rPr lang="en-GB" dirty="0">
                <a:solidFill>
                  <a:srgbClr val="000000"/>
                </a:solidFill>
                <a:latin typeface="Times New Roman" panose="02020603050405020304" pitchFamily="18" charset="0"/>
              </a:rPr>
              <a:t>Kappel, M. </a:t>
            </a:r>
          </a:p>
          <a:p>
            <a:r>
              <a:rPr lang="en-GB" dirty="0">
                <a:solidFill>
                  <a:srgbClr val="000000"/>
                </a:solidFill>
                <a:latin typeface="Times New Roman" panose="02020603050405020304" pitchFamily="18" charset="0"/>
              </a:rPr>
              <a:t>Kappel, M. (2012). What Is a Group Interview?. [online] Payroll Tips, Training, and News. Available at: https://www.patriotsoftware.com/payroll/training/blog/what-is-a-group-interview/ [Accessed 21 Mar. 2019]. </a:t>
            </a:r>
          </a:p>
          <a:p>
            <a:r>
              <a:rPr lang="en-GB" dirty="0">
                <a:solidFill>
                  <a:srgbClr val="000000"/>
                </a:solidFill>
                <a:latin typeface="Times New Roman" panose="02020603050405020304" pitchFamily="18" charset="0"/>
              </a:rPr>
              <a:t>http://www.cvtips.com/interview/one-to-one-job-interview.html [Accessed 21 Mar. 2019].McDonalds Interview: 12 Must Know Questions and Answers </a:t>
            </a:r>
          </a:p>
          <a:p>
            <a:r>
              <a:rPr lang="en-GB" dirty="0" err="1">
                <a:solidFill>
                  <a:srgbClr val="000000"/>
                </a:solidFill>
                <a:latin typeface="Times New Roman" panose="02020603050405020304" pitchFamily="18" charset="0"/>
              </a:rPr>
              <a:t>WorkNearYou</a:t>
            </a:r>
            <a:r>
              <a:rPr lang="en-GB" dirty="0">
                <a:solidFill>
                  <a:srgbClr val="000000"/>
                </a:solidFill>
                <a:latin typeface="Times New Roman" panose="02020603050405020304" pitchFamily="18" charset="0"/>
              </a:rPr>
              <a:t>. (2016). McDonalds Interview: 12 Must Know Questions and Answers. [online] Available at: https://worknearyou.net/mcdonalds-interview-questions/ [Accessed 19 Mar. 2019</a:t>
            </a:r>
          </a:p>
          <a:p>
            <a:endParaRPr lang="en-GB" dirty="0"/>
          </a:p>
        </p:txBody>
      </p:sp>
    </p:spTree>
    <p:extLst>
      <p:ext uri="{BB962C8B-B14F-4D97-AF65-F5344CB8AC3E}">
        <p14:creationId xmlns:p14="http://schemas.microsoft.com/office/powerpoint/2010/main" val="360622368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783</TotalTime>
  <Words>984</Words>
  <Application>Microsoft Office PowerPoint</Application>
  <PresentationFormat>Widescreen</PresentationFormat>
  <Paragraphs>112</Paragraphs>
  <Slides>16</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&amp;quot</vt:lpstr>
      <vt:lpstr>Arial</vt:lpstr>
      <vt:lpstr>Calibri</vt:lpstr>
      <vt:lpstr>Century Gothic</vt:lpstr>
      <vt:lpstr>Segoe UI</vt:lpstr>
      <vt:lpstr>Times New Roman</vt:lpstr>
      <vt:lpstr>Wingdings 3</vt:lpstr>
      <vt:lpstr>Wisp</vt:lpstr>
      <vt:lpstr>1_Wisp</vt:lpstr>
      <vt:lpstr>PowerPoint Presentation</vt:lpstr>
      <vt:lpstr>PowerPoint Presentation</vt:lpstr>
      <vt:lpstr>Recruitment and selection process </vt:lpstr>
      <vt:lpstr>Five stages indepth  </vt:lpstr>
      <vt:lpstr>Job Analysis  </vt:lpstr>
      <vt:lpstr>McDonalds internal job analysis  </vt:lpstr>
      <vt:lpstr>How McDonalds advertise  </vt:lpstr>
      <vt:lpstr>Personal specification</vt:lpstr>
      <vt:lpstr>Job description </vt:lpstr>
      <vt:lpstr>Curriculum vitae </vt:lpstr>
      <vt:lpstr>Application form </vt:lpstr>
      <vt:lpstr>Interview Panels  </vt:lpstr>
      <vt:lpstr>PowerPoint Presentation</vt:lpstr>
      <vt:lpstr>Other selection processes</vt:lpstr>
      <vt:lpstr>Reference list  </vt:lpstr>
      <vt:lpstr>Reference list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edwards</dc:creator>
  <cp:lastModifiedBy>claire edwards</cp:lastModifiedBy>
  <cp:revision>36</cp:revision>
  <dcterms:created xsi:type="dcterms:W3CDTF">2019-03-19T17:05:15Z</dcterms:created>
  <dcterms:modified xsi:type="dcterms:W3CDTF">2019-03-24T19:03:23Z</dcterms:modified>
</cp:coreProperties>
</file>