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76" r:id="rId2"/>
    <p:sldId id="261" r:id="rId3"/>
    <p:sldId id="269" r:id="rId4"/>
    <p:sldId id="270" r:id="rId5"/>
    <p:sldId id="266" r:id="rId6"/>
    <p:sldId id="264" r:id="rId7"/>
    <p:sldId id="272" r:id="rId8"/>
    <p:sldId id="278" r:id="rId9"/>
    <p:sldId id="271" r:id="rId10"/>
    <p:sldId id="284" r:id="rId11"/>
    <p:sldId id="282" r:id="rId12"/>
    <p:sldId id="281" r:id="rId13"/>
    <p:sldId id="283" r:id="rId14"/>
    <p:sldId id="256" r:id="rId15"/>
    <p:sldId id="257" r:id="rId16"/>
    <p:sldId id="258" r:id="rId17"/>
    <p:sldId id="279" r:id="rId18"/>
    <p:sldId id="259" r:id="rId19"/>
    <p:sldId id="263" r:id="rId20"/>
    <p:sldId id="273" r:id="rId21"/>
    <p:sldId id="268" r:id="rId22"/>
    <p:sldId id="260" r:id="rId23"/>
    <p:sldId id="277" r:id="rId24"/>
    <p:sldId id="262" r:id="rId25"/>
    <p:sldId id="286" r:id="rId26"/>
    <p:sldId id="274" r:id="rId27"/>
    <p:sldId id="275" r:id="rId28"/>
    <p:sldId id="280" r:id="rId29"/>
    <p:sldId id="285" r:id="rId30"/>
    <p:sldId id="287"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98" autoAdjust="0"/>
    <p:restoredTop sz="94660"/>
  </p:normalViewPr>
  <p:slideViewPr>
    <p:cSldViewPr snapToGrid="0">
      <p:cViewPr varScale="1">
        <p:scale>
          <a:sx n="159" d="100"/>
          <a:sy n="159" d="100"/>
        </p:scale>
        <p:origin x="174"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6527C3-C886-4772-8E4D-7805894645C4}"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A4CC26E4-64C9-4F7D-8538-6C9349938CCD}">
      <dgm:prSet/>
      <dgm:spPr/>
      <dgm:t>
        <a:bodyPr/>
        <a:lstStyle/>
        <a:p>
          <a:r>
            <a:rPr lang="en-GB"/>
            <a:t>How digital technology benefits local communities </a:t>
          </a:r>
          <a:endParaRPr lang="en-US"/>
        </a:p>
      </dgm:t>
    </dgm:pt>
    <dgm:pt modelId="{30F8D258-C703-4BAB-A2DC-C52B37565761}" type="parTrans" cxnId="{99BFE47B-1517-44F7-81A8-A89436834E4D}">
      <dgm:prSet/>
      <dgm:spPr/>
      <dgm:t>
        <a:bodyPr/>
        <a:lstStyle/>
        <a:p>
          <a:endParaRPr lang="en-US"/>
        </a:p>
      </dgm:t>
    </dgm:pt>
    <dgm:pt modelId="{B354C14F-A8CB-4C11-BBAC-42486E63D2DC}" type="sibTrans" cxnId="{99BFE47B-1517-44F7-81A8-A89436834E4D}">
      <dgm:prSet/>
      <dgm:spPr/>
      <dgm:t>
        <a:bodyPr/>
        <a:lstStyle/>
        <a:p>
          <a:endParaRPr lang="en-US"/>
        </a:p>
      </dgm:t>
    </dgm:pt>
    <dgm:pt modelId="{9CEAA34D-3DC3-44BF-97BE-867960AF0441}">
      <dgm:prSet/>
      <dgm:spPr/>
      <dgm:t>
        <a:bodyPr/>
        <a:lstStyle/>
        <a:p>
          <a:r>
            <a:rPr lang="en-GB" dirty="0"/>
            <a:t>Challenges communities face when engaging with digital platforms and technologies</a:t>
          </a:r>
          <a:endParaRPr lang="en-US" dirty="0"/>
        </a:p>
      </dgm:t>
    </dgm:pt>
    <dgm:pt modelId="{D891A521-BE29-456F-8EC3-1DEFEA748B42}" type="parTrans" cxnId="{B39A8503-1174-4E1F-A057-0A3C4CE74CAF}">
      <dgm:prSet/>
      <dgm:spPr/>
      <dgm:t>
        <a:bodyPr/>
        <a:lstStyle/>
        <a:p>
          <a:endParaRPr lang="en-US"/>
        </a:p>
      </dgm:t>
    </dgm:pt>
    <dgm:pt modelId="{4AE93F08-934D-49C1-8B46-FF48E799486B}" type="sibTrans" cxnId="{B39A8503-1174-4E1F-A057-0A3C4CE74CAF}">
      <dgm:prSet/>
      <dgm:spPr/>
      <dgm:t>
        <a:bodyPr/>
        <a:lstStyle/>
        <a:p>
          <a:endParaRPr lang="en-US"/>
        </a:p>
      </dgm:t>
    </dgm:pt>
    <dgm:pt modelId="{D29F3CDB-7B85-4D17-BBC2-D2E4AEA73F27}">
      <dgm:prSet/>
      <dgm:spPr/>
      <dgm:t>
        <a:bodyPr/>
        <a:lstStyle/>
        <a:p>
          <a:r>
            <a:rPr lang="en-GB"/>
            <a:t>Provide information about the Digital communities Wales</a:t>
          </a:r>
          <a:endParaRPr lang="en-US"/>
        </a:p>
      </dgm:t>
    </dgm:pt>
    <dgm:pt modelId="{F262FA4E-CC61-4D7F-81E7-6B58D0D63869}" type="parTrans" cxnId="{1D85F793-B3C9-4B53-BF32-859DE574E4E9}">
      <dgm:prSet/>
      <dgm:spPr/>
      <dgm:t>
        <a:bodyPr/>
        <a:lstStyle/>
        <a:p>
          <a:endParaRPr lang="en-US"/>
        </a:p>
      </dgm:t>
    </dgm:pt>
    <dgm:pt modelId="{58775097-64B7-4643-A0FC-9DC71641DD7A}" type="sibTrans" cxnId="{1D85F793-B3C9-4B53-BF32-859DE574E4E9}">
      <dgm:prSet/>
      <dgm:spPr/>
      <dgm:t>
        <a:bodyPr/>
        <a:lstStyle/>
        <a:p>
          <a:endParaRPr lang="en-US"/>
        </a:p>
      </dgm:t>
    </dgm:pt>
    <dgm:pt modelId="{F3A68369-DE6D-4F5B-AD44-1A0D60871229}">
      <dgm:prSet/>
      <dgm:spPr/>
      <dgm:t>
        <a:bodyPr/>
        <a:lstStyle/>
        <a:p>
          <a:r>
            <a:rPr lang="en-GB"/>
            <a:t>Evaluate how DCW benefits individuals and local communities </a:t>
          </a:r>
          <a:endParaRPr lang="en-US"/>
        </a:p>
      </dgm:t>
    </dgm:pt>
    <dgm:pt modelId="{587D4C86-4472-4150-821A-9E82A0E8248E}" type="parTrans" cxnId="{4010427C-0D41-408F-83B0-7CB31B144BA5}">
      <dgm:prSet/>
      <dgm:spPr/>
      <dgm:t>
        <a:bodyPr/>
        <a:lstStyle/>
        <a:p>
          <a:endParaRPr lang="en-US"/>
        </a:p>
      </dgm:t>
    </dgm:pt>
    <dgm:pt modelId="{4A09DAB2-F59D-466C-B6EE-D344D0A60ADA}" type="sibTrans" cxnId="{4010427C-0D41-408F-83B0-7CB31B144BA5}">
      <dgm:prSet/>
      <dgm:spPr/>
      <dgm:t>
        <a:bodyPr/>
        <a:lstStyle/>
        <a:p>
          <a:endParaRPr lang="en-US"/>
        </a:p>
      </dgm:t>
    </dgm:pt>
    <dgm:pt modelId="{9E9A841E-E1B5-4022-BC38-179F03A78738}">
      <dgm:prSet/>
      <dgm:spPr/>
      <dgm:t>
        <a:bodyPr/>
        <a:lstStyle/>
        <a:p>
          <a:r>
            <a:rPr lang="en-GB"/>
            <a:t>Future improvements to leverage the advantages of digital technologies and platforms  </a:t>
          </a:r>
          <a:endParaRPr lang="en-US"/>
        </a:p>
      </dgm:t>
    </dgm:pt>
    <dgm:pt modelId="{63CA0DFC-DAF8-47F6-8834-8166B27AF2E2}" type="parTrans" cxnId="{BE93FB9D-5EB0-446A-AF5F-2B03AA7E8FB2}">
      <dgm:prSet/>
      <dgm:spPr/>
      <dgm:t>
        <a:bodyPr/>
        <a:lstStyle/>
        <a:p>
          <a:endParaRPr lang="en-US"/>
        </a:p>
      </dgm:t>
    </dgm:pt>
    <dgm:pt modelId="{D17B8D9E-C5B5-4DBF-AA34-956013C630DB}" type="sibTrans" cxnId="{BE93FB9D-5EB0-446A-AF5F-2B03AA7E8FB2}">
      <dgm:prSet/>
      <dgm:spPr/>
      <dgm:t>
        <a:bodyPr/>
        <a:lstStyle/>
        <a:p>
          <a:endParaRPr lang="en-US"/>
        </a:p>
      </dgm:t>
    </dgm:pt>
    <dgm:pt modelId="{A0E37C79-B0FD-46FC-8238-FA0F4D06F460}">
      <dgm:prSet/>
      <dgm:spPr/>
      <dgm:t>
        <a:bodyPr/>
        <a:lstStyle/>
        <a:p>
          <a:r>
            <a:rPr lang="en-GB" dirty="0"/>
            <a:t>Provide examples of how communities have used technology and digital platforms to their full advantage. </a:t>
          </a:r>
          <a:endParaRPr lang="en-US" dirty="0"/>
        </a:p>
      </dgm:t>
    </dgm:pt>
    <dgm:pt modelId="{3785A24D-C309-4336-99CB-FD6F531EF8F9}" type="parTrans" cxnId="{2C1C7E02-3E33-4240-ADC2-A1EF50E16649}">
      <dgm:prSet/>
      <dgm:spPr/>
      <dgm:t>
        <a:bodyPr/>
        <a:lstStyle/>
        <a:p>
          <a:endParaRPr lang="en-US"/>
        </a:p>
      </dgm:t>
    </dgm:pt>
    <dgm:pt modelId="{B1A6A553-FF63-44C0-90CF-A6581438EF0C}" type="sibTrans" cxnId="{2C1C7E02-3E33-4240-ADC2-A1EF50E16649}">
      <dgm:prSet/>
      <dgm:spPr/>
      <dgm:t>
        <a:bodyPr/>
        <a:lstStyle/>
        <a:p>
          <a:endParaRPr lang="en-US"/>
        </a:p>
      </dgm:t>
    </dgm:pt>
    <dgm:pt modelId="{D41CD4AD-48EC-46DA-8EDE-002150937CF4}" type="pres">
      <dgm:prSet presAssocID="{516527C3-C886-4772-8E4D-7805894645C4}" presName="diagram" presStyleCnt="0">
        <dgm:presLayoutVars>
          <dgm:dir/>
          <dgm:resizeHandles val="exact"/>
        </dgm:presLayoutVars>
      </dgm:prSet>
      <dgm:spPr/>
    </dgm:pt>
    <dgm:pt modelId="{E36CAB12-A425-404B-A0A0-2C51FD5438DD}" type="pres">
      <dgm:prSet presAssocID="{A4CC26E4-64C9-4F7D-8538-6C9349938CCD}" presName="node" presStyleLbl="node1" presStyleIdx="0" presStyleCnt="6">
        <dgm:presLayoutVars>
          <dgm:bulletEnabled val="1"/>
        </dgm:presLayoutVars>
      </dgm:prSet>
      <dgm:spPr/>
    </dgm:pt>
    <dgm:pt modelId="{5BCCFAED-47B5-412B-9EF2-7EF85B2EDCDB}" type="pres">
      <dgm:prSet presAssocID="{B354C14F-A8CB-4C11-BBAC-42486E63D2DC}" presName="sibTrans" presStyleCnt="0"/>
      <dgm:spPr/>
    </dgm:pt>
    <dgm:pt modelId="{227F2079-C819-4CAB-964E-2E6CCE55BA1E}" type="pres">
      <dgm:prSet presAssocID="{9CEAA34D-3DC3-44BF-97BE-867960AF0441}" presName="node" presStyleLbl="node1" presStyleIdx="1" presStyleCnt="6">
        <dgm:presLayoutVars>
          <dgm:bulletEnabled val="1"/>
        </dgm:presLayoutVars>
      </dgm:prSet>
      <dgm:spPr/>
    </dgm:pt>
    <dgm:pt modelId="{01459E32-06CD-4B33-A674-669C753C30FF}" type="pres">
      <dgm:prSet presAssocID="{4AE93F08-934D-49C1-8B46-FF48E799486B}" presName="sibTrans" presStyleCnt="0"/>
      <dgm:spPr/>
    </dgm:pt>
    <dgm:pt modelId="{F77372A4-5ED1-4E0F-B5E2-198E79464B11}" type="pres">
      <dgm:prSet presAssocID="{D29F3CDB-7B85-4D17-BBC2-D2E4AEA73F27}" presName="node" presStyleLbl="node1" presStyleIdx="2" presStyleCnt="6">
        <dgm:presLayoutVars>
          <dgm:bulletEnabled val="1"/>
        </dgm:presLayoutVars>
      </dgm:prSet>
      <dgm:spPr/>
    </dgm:pt>
    <dgm:pt modelId="{D8DA9206-042F-4201-BCC3-90261A5578F8}" type="pres">
      <dgm:prSet presAssocID="{58775097-64B7-4643-A0FC-9DC71641DD7A}" presName="sibTrans" presStyleCnt="0"/>
      <dgm:spPr/>
    </dgm:pt>
    <dgm:pt modelId="{F5D55533-E42B-4F42-A406-9291C128108B}" type="pres">
      <dgm:prSet presAssocID="{F3A68369-DE6D-4F5B-AD44-1A0D60871229}" presName="node" presStyleLbl="node1" presStyleIdx="3" presStyleCnt="6">
        <dgm:presLayoutVars>
          <dgm:bulletEnabled val="1"/>
        </dgm:presLayoutVars>
      </dgm:prSet>
      <dgm:spPr/>
    </dgm:pt>
    <dgm:pt modelId="{A0ED202B-B491-47F6-BF47-2D5516DE2FF5}" type="pres">
      <dgm:prSet presAssocID="{4A09DAB2-F59D-466C-B6EE-D344D0A60ADA}" presName="sibTrans" presStyleCnt="0"/>
      <dgm:spPr/>
    </dgm:pt>
    <dgm:pt modelId="{FD5618E2-5BAF-427F-8AD9-8FB7C274012F}" type="pres">
      <dgm:prSet presAssocID="{9E9A841E-E1B5-4022-BC38-179F03A78738}" presName="node" presStyleLbl="node1" presStyleIdx="4" presStyleCnt="6" custLinFactX="10000" custLinFactNeighborX="100000" custLinFactNeighborY="610">
        <dgm:presLayoutVars>
          <dgm:bulletEnabled val="1"/>
        </dgm:presLayoutVars>
      </dgm:prSet>
      <dgm:spPr/>
    </dgm:pt>
    <dgm:pt modelId="{1AD90480-3B57-445E-8E2B-736D1788F8EC}" type="pres">
      <dgm:prSet presAssocID="{D17B8D9E-C5B5-4DBF-AA34-956013C630DB}" presName="sibTrans" presStyleCnt="0"/>
      <dgm:spPr/>
    </dgm:pt>
    <dgm:pt modelId="{8B2BA39D-0EF9-44AB-B63E-1330E41EC25E}" type="pres">
      <dgm:prSet presAssocID="{A0E37C79-B0FD-46FC-8238-FA0F4D06F460}" presName="node" presStyleLbl="node1" presStyleIdx="5" presStyleCnt="6" custLinFactX="-10000" custLinFactNeighborX="-100000" custLinFactNeighborY="181">
        <dgm:presLayoutVars>
          <dgm:bulletEnabled val="1"/>
        </dgm:presLayoutVars>
      </dgm:prSet>
      <dgm:spPr/>
    </dgm:pt>
  </dgm:ptLst>
  <dgm:cxnLst>
    <dgm:cxn modelId="{2C1C7E02-3E33-4240-ADC2-A1EF50E16649}" srcId="{516527C3-C886-4772-8E4D-7805894645C4}" destId="{A0E37C79-B0FD-46FC-8238-FA0F4D06F460}" srcOrd="5" destOrd="0" parTransId="{3785A24D-C309-4336-99CB-FD6F531EF8F9}" sibTransId="{B1A6A553-FF63-44C0-90CF-A6581438EF0C}"/>
    <dgm:cxn modelId="{B39A8503-1174-4E1F-A057-0A3C4CE74CAF}" srcId="{516527C3-C886-4772-8E4D-7805894645C4}" destId="{9CEAA34D-3DC3-44BF-97BE-867960AF0441}" srcOrd="1" destOrd="0" parTransId="{D891A521-BE29-456F-8EC3-1DEFEA748B42}" sibTransId="{4AE93F08-934D-49C1-8B46-FF48E799486B}"/>
    <dgm:cxn modelId="{5FA37C1E-9254-43B3-8531-0EF633C2D14E}" type="presOf" srcId="{A0E37C79-B0FD-46FC-8238-FA0F4D06F460}" destId="{8B2BA39D-0EF9-44AB-B63E-1330E41EC25E}" srcOrd="0" destOrd="0" presId="urn:microsoft.com/office/officeart/2005/8/layout/default"/>
    <dgm:cxn modelId="{3F6D652D-493C-42D2-B9CA-D24663D615EA}" type="presOf" srcId="{9CEAA34D-3DC3-44BF-97BE-867960AF0441}" destId="{227F2079-C819-4CAB-964E-2E6CCE55BA1E}" srcOrd="0" destOrd="0" presId="urn:microsoft.com/office/officeart/2005/8/layout/default"/>
    <dgm:cxn modelId="{99BFE47B-1517-44F7-81A8-A89436834E4D}" srcId="{516527C3-C886-4772-8E4D-7805894645C4}" destId="{A4CC26E4-64C9-4F7D-8538-6C9349938CCD}" srcOrd="0" destOrd="0" parTransId="{30F8D258-C703-4BAB-A2DC-C52B37565761}" sibTransId="{B354C14F-A8CB-4C11-BBAC-42486E63D2DC}"/>
    <dgm:cxn modelId="{4010427C-0D41-408F-83B0-7CB31B144BA5}" srcId="{516527C3-C886-4772-8E4D-7805894645C4}" destId="{F3A68369-DE6D-4F5B-AD44-1A0D60871229}" srcOrd="3" destOrd="0" parTransId="{587D4C86-4472-4150-821A-9E82A0E8248E}" sibTransId="{4A09DAB2-F59D-466C-B6EE-D344D0A60ADA}"/>
    <dgm:cxn modelId="{1D85F793-B3C9-4B53-BF32-859DE574E4E9}" srcId="{516527C3-C886-4772-8E4D-7805894645C4}" destId="{D29F3CDB-7B85-4D17-BBC2-D2E4AEA73F27}" srcOrd="2" destOrd="0" parTransId="{F262FA4E-CC61-4D7F-81E7-6B58D0D63869}" sibTransId="{58775097-64B7-4643-A0FC-9DC71641DD7A}"/>
    <dgm:cxn modelId="{BE93FB9D-5EB0-446A-AF5F-2B03AA7E8FB2}" srcId="{516527C3-C886-4772-8E4D-7805894645C4}" destId="{9E9A841E-E1B5-4022-BC38-179F03A78738}" srcOrd="4" destOrd="0" parTransId="{63CA0DFC-DAF8-47F6-8834-8166B27AF2E2}" sibTransId="{D17B8D9E-C5B5-4DBF-AA34-956013C630DB}"/>
    <dgm:cxn modelId="{616E46B9-7998-45CC-81EB-D435EEE740A2}" type="presOf" srcId="{9E9A841E-E1B5-4022-BC38-179F03A78738}" destId="{FD5618E2-5BAF-427F-8AD9-8FB7C274012F}" srcOrd="0" destOrd="0" presId="urn:microsoft.com/office/officeart/2005/8/layout/default"/>
    <dgm:cxn modelId="{F70C56ED-86E9-4919-B6B4-05D983A2B4C5}" type="presOf" srcId="{A4CC26E4-64C9-4F7D-8538-6C9349938CCD}" destId="{E36CAB12-A425-404B-A0A0-2C51FD5438DD}" srcOrd="0" destOrd="0" presId="urn:microsoft.com/office/officeart/2005/8/layout/default"/>
    <dgm:cxn modelId="{D50106EF-5049-4A6E-A6CE-F16E29C8B121}" type="presOf" srcId="{F3A68369-DE6D-4F5B-AD44-1A0D60871229}" destId="{F5D55533-E42B-4F42-A406-9291C128108B}" srcOrd="0" destOrd="0" presId="urn:microsoft.com/office/officeart/2005/8/layout/default"/>
    <dgm:cxn modelId="{55AC08F7-0EAF-415A-BC35-E4973902356F}" type="presOf" srcId="{D29F3CDB-7B85-4D17-BBC2-D2E4AEA73F27}" destId="{F77372A4-5ED1-4E0F-B5E2-198E79464B11}" srcOrd="0" destOrd="0" presId="urn:microsoft.com/office/officeart/2005/8/layout/default"/>
    <dgm:cxn modelId="{277B4CFE-0542-47AE-AD07-0C4587B4A2EC}" type="presOf" srcId="{516527C3-C886-4772-8E4D-7805894645C4}" destId="{D41CD4AD-48EC-46DA-8EDE-002150937CF4}" srcOrd="0" destOrd="0" presId="urn:microsoft.com/office/officeart/2005/8/layout/default"/>
    <dgm:cxn modelId="{9D1E4832-F2FA-454A-B191-8E7D888CF8A7}" type="presParOf" srcId="{D41CD4AD-48EC-46DA-8EDE-002150937CF4}" destId="{E36CAB12-A425-404B-A0A0-2C51FD5438DD}" srcOrd="0" destOrd="0" presId="urn:microsoft.com/office/officeart/2005/8/layout/default"/>
    <dgm:cxn modelId="{B2B33EA9-CA9C-47F7-869D-A30D7ACB0F56}" type="presParOf" srcId="{D41CD4AD-48EC-46DA-8EDE-002150937CF4}" destId="{5BCCFAED-47B5-412B-9EF2-7EF85B2EDCDB}" srcOrd="1" destOrd="0" presId="urn:microsoft.com/office/officeart/2005/8/layout/default"/>
    <dgm:cxn modelId="{09FF6CE0-2D16-4239-9F17-6837BA284A66}" type="presParOf" srcId="{D41CD4AD-48EC-46DA-8EDE-002150937CF4}" destId="{227F2079-C819-4CAB-964E-2E6CCE55BA1E}" srcOrd="2" destOrd="0" presId="urn:microsoft.com/office/officeart/2005/8/layout/default"/>
    <dgm:cxn modelId="{EF514D96-D8FB-41B7-AEE3-661E4BB70545}" type="presParOf" srcId="{D41CD4AD-48EC-46DA-8EDE-002150937CF4}" destId="{01459E32-06CD-4B33-A674-669C753C30FF}" srcOrd="3" destOrd="0" presId="urn:microsoft.com/office/officeart/2005/8/layout/default"/>
    <dgm:cxn modelId="{7738809D-FA60-4531-A7A2-5648631D6DD6}" type="presParOf" srcId="{D41CD4AD-48EC-46DA-8EDE-002150937CF4}" destId="{F77372A4-5ED1-4E0F-B5E2-198E79464B11}" srcOrd="4" destOrd="0" presId="urn:microsoft.com/office/officeart/2005/8/layout/default"/>
    <dgm:cxn modelId="{B02C6F6C-D6E1-4C72-AFBB-E9EDC707AF7A}" type="presParOf" srcId="{D41CD4AD-48EC-46DA-8EDE-002150937CF4}" destId="{D8DA9206-042F-4201-BCC3-90261A5578F8}" srcOrd="5" destOrd="0" presId="urn:microsoft.com/office/officeart/2005/8/layout/default"/>
    <dgm:cxn modelId="{CEEF7DBA-0B34-4C5F-83E8-A8D13F97660D}" type="presParOf" srcId="{D41CD4AD-48EC-46DA-8EDE-002150937CF4}" destId="{F5D55533-E42B-4F42-A406-9291C128108B}" srcOrd="6" destOrd="0" presId="urn:microsoft.com/office/officeart/2005/8/layout/default"/>
    <dgm:cxn modelId="{D7CA814A-2CD2-4E31-9548-ECBB7DE15499}" type="presParOf" srcId="{D41CD4AD-48EC-46DA-8EDE-002150937CF4}" destId="{A0ED202B-B491-47F6-BF47-2D5516DE2FF5}" srcOrd="7" destOrd="0" presId="urn:microsoft.com/office/officeart/2005/8/layout/default"/>
    <dgm:cxn modelId="{5CD396DB-255E-4739-8816-7823D4A083EB}" type="presParOf" srcId="{D41CD4AD-48EC-46DA-8EDE-002150937CF4}" destId="{FD5618E2-5BAF-427F-8AD9-8FB7C274012F}" srcOrd="8" destOrd="0" presId="urn:microsoft.com/office/officeart/2005/8/layout/default"/>
    <dgm:cxn modelId="{AC6CE5E2-42C5-4835-9F61-F877C49F5D07}" type="presParOf" srcId="{D41CD4AD-48EC-46DA-8EDE-002150937CF4}" destId="{1AD90480-3B57-445E-8E2B-736D1788F8EC}" srcOrd="9" destOrd="0" presId="urn:microsoft.com/office/officeart/2005/8/layout/default"/>
    <dgm:cxn modelId="{2699AAD2-F96D-4D04-9991-B8281B979323}" type="presParOf" srcId="{D41CD4AD-48EC-46DA-8EDE-002150937CF4}" destId="{8B2BA39D-0EF9-44AB-B63E-1330E41EC25E}"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6C8A26-73A9-4203-9E61-4C85BD7AF4ED}"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4DEC2874-5374-4E70-92A4-E66C3E29FFD0}">
      <dgm:prSet/>
      <dgm:spPr/>
      <dgm:t>
        <a:bodyPr/>
        <a:lstStyle/>
        <a:p>
          <a:r>
            <a:rPr lang="en-GB" dirty="0"/>
            <a:t>                - Allows individuals to find friends, events- connecting with others (Nations, 2021). This allows users to form new communities based from common interests or views </a:t>
          </a:r>
          <a:endParaRPr lang="en-US" dirty="0"/>
        </a:p>
      </dgm:t>
    </dgm:pt>
    <dgm:pt modelId="{17193FD9-27D0-40AF-B29F-F23203255E05}" type="parTrans" cxnId="{2F7BC8C5-4D14-4F47-ADF6-4B2195BA84E1}">
      <dgm:prSet/>
      <dgm:spPr/>
      <dgm:t>
        <a:bodyPr/>
        <a:lstStyle/>
        <a:p>
          <a:endParaRPr lang="en-US"/>
        </a:p>
      </dgm:t>
    </dgm:pt>
    <dgm:pt modelId="{94AA1DA2-D1AF-4918-AD87-89DEB9C59590}" type="sibTrans" cxnId="{2F7BC8C5-4D14-4F47-ADF6-4B2195BA84E1}">
      <dgm:prSet/>
      <dgm:spPr/>
      <dgm:t>
        <a:bodyPr/>
        <a:lstStyle/>
        <a:p>
          <a:endParaRPr lang="en-US"/>
        </a:p>
      </dgm:t>
    </dgm:pt>
    <dgm:pt modelId="{1D5696C6-44B1-4940-B1F3-4D4244D9CF3C}">
      <dgm:prSet/>
      <dgm:spPr/>
      <dgm:t>
        <a:bodyPr/>
        <a:lstStyle/>
        <a:p>
          <a:r>
            <a:rPr lang="en-GB" dirty="0"/>
            <a:t>         Snapchat- Instant messaging apps- encourages individuals to stay socially included with others worldwide (Snapchat, 2023).</a:t>
          </a:r>
          <a:endParaRPr lang="en-US" dirty="0"/>
        </a:p>
      </dgm:t>
    </dgm:pt>
    <dgm:pt modelId="{ECEB4D90-5B64-40A0-AA88-9BB0754C6C9D}" type="parTrans" cxnId="{85ABE125-671D-4B63-8B80-16C2CFFB6FD9}">
      <dgm:prSet/>
      <dgm:spPr/>
      <dgm:t>
        <a:bodyPr/>
        <a:lstStyle/>
        <a:p>
          <a:endParaRPr lang="en-US"/>
        </a:p>
      </dgm:t>
    </dgm:pt>
    <dgm:pt modelId="{702E702E-716A-4380-8A30-0AA6BF39BA8D}" type="sibTrans" cxnId="{85ABE125-671D-4B63-8B80-16C2CFFB6FD9}">
      <dgm:prSet/>
      <dgm:spPr/>
      <dgm:t>
        <a:bodyPr/>
        <a:lstStyle/>
        <a:p>
          <a:endParaRPr lang="en-US"/>
        </a:p>
      </dgm:t>
    </dgm:pt>
    <dgm:pt modelId="{BB77255D-DBEE-47D5-A23B-4A767D0D01A3}">
      <dgm:prSet/>
      <dgm:spPr/>
      <dgm:t>
        <a:bodyPr/>
        <a:lstStyle/>
        <a:p>
          <a:r>
            <a:rPr lang="en-GB" dirty="0"/>
            <a:t>       Instagram- ‘gives people power to build a community’(Instagram, 2023)- messaging groups/ individuals- sharing interests. </a:t>
          </a:r>
          <a:endParaRPr lang="en-US" dirty="0"/>
        </a:p>
      </dgm:t>
    </dgm:pt>
    <dgm:pt modelId="{909A9A29-B55B-4B69-A647-C264DC19DEF9}" type="parTrans" cxnId="{F2614B04-D8F7-48F0-BCD9-68A686CA30FC}">
      <dgm:prSet/>
      <dgm:spPr/>
      <dgm:t>
        <a:bodyPr/>
        <a:lstStyle/>
        <a:p>
          <a:endParaRPr lang="en-US"/>
        </a:p>
      </dgm:t>
    </dgm:pt>
    <dgm:pt modelId="{A6923D75-15C0-40CB-84C7-99EE0AC7D1BF}" type="sibTrans" cxnId="{F2614B04-D8F7-48F0-BCD9-68A686CA30FC}">
      <dgm:prSet/>
      <dgm:spPr/>
      <dgm:t>
        <a:bodyPr/>
        <a:lstStyle/>
        <a:p>
          <a:endParaRPr lang="en-US"/>
        </a:p>
      </dgm:t>
    </dgm:pt>
    <dgm:pt modelId="{4A94D12B-4D53-4689-A1B2-77E9A3B88444}" type="pres">
      <dgm:prSet presAssocID="{B16C8A26-73A9-4203-9E61-4C85BD7AF4ED}" presName="vert0" presStyleCnt="0">
        <dgm:presLayoutVars>
          <dgm:dir/>
          <dgm:animOne val="branch"/>
          <dgm:animLvl val="lvl"/>
        </dgm:presLayoutVars>
      </dgm:prSet>
      <dgm:spPr/>
    </dgm:pt>
    <dgm:pt modelId="{91FD0D5A-CF24-4F95-9D1F-A15AD1BE5602}" type="pres">
      <dgm:prSet presAssocID="{4DEC2874-5374-4E70-92A4-E66C3E29FFD0}" presName="thickLine" presStyleLbl="alignNode1" presStyleIdx="0" presStyleCnt="3"/>
      <dgm:spPr/>
    </dgm:pt>
    <dgm:pt modelId="{85B5D22A-D423-48D8-BC9D-09585C92387D}" type="pres">
      <dgm:prSet presAssocID="{4DEC2874-5374-4E70-92A4-E66C3E29FFD0}" presName="horz1" presStyleCnt="0"/>
      <dgm:spPr/>
    </dgm:pt>
    <dgm:pt modelId="{AA88BEFD-4039-47A9-82E3-EBD5DD6FB4BC}" type="pres">
      <dgm:prSet presAssocID="{4DEC2874-5374-4E70-92A4-E66C3E29FFD0}" presName="tx1" presStyleLbl="revTx" presStyleIdx="0" presStyleCnt="3"/>
      <dgm:spPr/>
    </dgm:pt>
    <dgm:pt modelId="{AD0ACB0E-D5D6-46E5-8127-5ED627D14E8C}" type="pres">
      <dgm:prSet presAssocID="{4DEC2874-5374-4E70-92A4-E66C3E29FFD0}" presName="vert1" presStyleCnt="0"/>
      <dgm:spPr/>
    </dgm:pt>
    <dgm:pt modelId="{52ED48B6-FA39-419D-8362-B6AB6C29AED8}" type="pres">
      <dgm:prSet presAssocID="{1D5696C6-44B1-4940-B1F3-4D4244D9CF3C}" presName="thickLine" presStyleLbl="alignNode1" presStyleIdx="1" presStyleCnt="3"/>
      <dgm:spPr/>
    </dgm:pt>
    <dgm:pt modelId="{8F46F426-587F-4881-A532-BB8AA5C994CA}" type="pres">
      <dgm:prSet presAssocID="{1D5696C6-44B1-4940-B1F3-4D4244D9CF3C}" presName="horz1" presStyleCnt="0"/>
      <dgm:spPr/>
    </dgm:pt>
    <dgm:pt modelId="{DD85F1D8-F604-4C0D-9211-5136BF2BFE1C}" type="pres">
      <dgm:prSet presAssocID="{1D5696C6-44B1-4940-B1F3-4D4244D9CF3C}" presName="tx1" presStyleLbl="revTx" presStyleIdx="1" presStyleCnt="3"/>
      <dgm:spPr/>
    </dgm:pt>
    <dgm:pt modelId="{B3DAFBC1-34FA-41A5-A4A6-6C5224DFFDD7}" type="pres">
      <dgm:prSet presAssocID="{1D5696C6-44B1-4940-B1F3-4D4244D9CF3C}" presName="vert1" presStyleCnt="0"/>
      <dgm:spPr/>
    </dgm:pt>
    <dgm:pt modelId="{5857EF2D-42BA-4968-91E7-85F2C5B9450D}" type="pres">
      <dgm:prSet presAssocID="{BB77255D-DBEE-47D5-A23B-4A767D0D01A3}" presName="thickLine" presStyleLbl="alignNode1" presStyleIdx="2" presStyleCnt="3"/>
      <dgm:spPr/>
    </dgm:pt>
    <dgm:pt modelId="{591783B4-AA0F-4FB7-8E59-86D5619B61EE}" type="pres">
      <dgm:prSet presAssocID="{BB77255D-DBEE-47D5-A23B-4A767D0D01A3}" presName="horz1" presStyleCnt="0"/>
      <dgm:spPr/>
    </dgm:pt>
    <dgm:pt modelId="{CE81AF82-DFE6-403C-BD93-2841A57392D1}" type="pres">
      <dgm:prSet presAssocID="{BB77255D-DBEE-47D5-A23B-4A767D0D01A3}" presName="tx1" presStyleLbl="revTx" presStyleIdx="2" presStyleCnt="3"/>
      <dgm:spPr/>
    </dgm:pt>
    <dgm:pt modelId="{E2D102B0-F98F-499C-B9E8-AD17434F1239}" type="pres">
      <dgm:prSet presAssocID="{BB77255D-DBEE-47D5-A23B-4A767D0D01A3}" presName="vert1" presStyleCnt="0"/>
      <dgm:spPr/>
    </dgm:pt>
  </dgm:ptLst>
  <dgm:cxnLst>
    <dgm:cxn modelId="{5D482A01-C76B-4856-8CE1-A2BC3D20C365}" type="presOf" srcId="{4DEC2874-5374-4E70-92A4-E66C3E29FFD0}" destId="{AA88BEFD-4039-47A9-82E3-EBD5DD6FB4BC}" srcOrd="0" destOrd="0" presId="urn:microsoft.com/office/officeart/2008/layout/LinedList"/>
    <dgm:cxn modelId="{F2614B04-D8F7-48F0-BCD9-68A686CA30FC}" srcId="{B16C8A26-73A9-4203-9E61-4C85BD7AF4ED}" destId="{BB77255D-DBEE-47D5-A23B-4A767D0D01A3}" srcOrd="2" destOrd="0" parTransId="{909A9A29-B55B-4B69-A647-C264DC19DEF9}" sibTransId="{A6923D75-15C0-40CB-84C7-99EE0AC7D1BF}"/>
    <dgm:cxn modelId="{85ABE125-671D-4B63-8B80-16C2CFFB6FD9}" srcId="{B16C8A26-73A9-4203-9E61-4C85BD7AF4ED}" destId="{1D5696C6-44B1-4940-B1F3-4D4244D9CF3C}" srcOrd="1" destOrd="0" parTransId="{ECEB4D90-5B64-40A0-AA88-9BB0754C6C9D}" sibTransId="{702E702E-716A-4380-8A30-0AA6BF39BA8D}"/>
    <dgm:cxn modelId="{5765132F-6CB0-4195-9F8D-308D76AA0257}" type="presOf" srcId="{1D5696C6-44B1-4940-B1F3-4D4244D9CF3C}" destId="{DD85F1D8-F604-4C0D-9211-5136BF2BFE1C}" srcOrd="0" destOrd="0" presId="urn:microsoft.com/office/officeart/2008/layout/LinedList"/>
    <dgm:cxn modelId="{DD68955C-B253-4D1B-8DC1-F745D9F86C53}" type="presOf" srcId="{B16C8A26-73A9-4203-9E61-4C85BD7AF4ED}" destId="{4A94D12B-4D53-4689-A1B2-77E9A3B88444}" srcOrd="0" destOrd="0" presId="urn:microsoft.com/office/officeart/2008/layout/LinedList"/>
    <dgm:cxn modelId="{2F7BC8C5-4D14-4F47-ADF6-4B2195BA84E1}" srcId="{B16C8A26-73A9-4203-9E61-4C85BD7AF4ED}" destId="{4DEC2874-5374-4E70-92A4-E66C3E29FFD0}" srcOrd="0" destOrd="0" parTransId="{17193FD9-27D0-40AF-B29F-F23203255E05}" sibTransId="{94AA1DA2-D1AF-4918-AD87-89DEB9C59590}"/>
    <dgm:cxn modelId="{D6BC5FDB-508A-48DB-A735-1D99BDF12BDE}" type="presOf" srcId="{BB77255D-DBEE-47D5-A23B-4A767D0D01A3}" destId="{CE81AF82-DFE6-403C-BD93-2841A57392D1}" srcOrd="0" destOrd="0" presId="urn:microsoft.com/office/officeart/2008/layout/LinedList"/>
    <dgm:cxn modelId="{8FB8D71C-E071-44A6-BE17-62C00CBB9E9F}" type="presParOf" srcId="{4A94D12B-4D53-4689-A1B2-77E9A3B88444}" destId="{91FD0D5A-CF24-4F95-9D1F-A15AD1BE5602}" srcOrd="0" destOrd="0" presId="urn:microsoft.com/office/officeart/2008/layout/LinedList"/>
    <dgm:cxn modelId="{3E67A96F-B663-4B2C-BAE4-CF90F5224A47}" type="presParOf" srcId="{4A94D12B-4D53-4689-A1B2-77E9A3B88444}" destId="{85B5D22A-D423-48D8-BC9D-09585C92387D}" srcOrd="1" destOrd="0" presId="urn:microsoft.com/office/officeart/2008/layout/LinedList"/>
    <dgm:cxn modelId="{67EF0B43-8EFB-49B7-8E94-82CAA27CB1FE}" type="presParOf" srcId="{85B5D22A-D423-48D8-BC9D-09585C92387D}" destId="{AA88BEFD-4039-47A9-82E3-EBD5DD6FB4BC}" srcOrd="0" destOrd="0" presId="urn:microsoft.com/office/officeart/2008/layout/LinedList"/>
    <dgm:cxn modelId="{42CD4D65-81CD-4C90-9B67-A6B211FFB1F0}" type="presParOf" srcId="{85B5D22A-D423-48D8-BC9D-09585C92387D}" destId="{AD0ACB0E-D5D6-46E5-8127-5ED627D14E8C}" srcOrd="1" destOrd="0" presId="urn:microsoft.com/office/officeart/2008/layout/LinedList"/>
    <dgm:cxn modelId="{21CABE87-24CC-4573-A3CB-85A9BAEF518F}" type="presParOf" srcId="{4A94D12B-4D53-4689-A1B2-77E9A3B88444}" destId="{52ED48B6-FA39-419D-8362-B6AB6C29AED8}" srcOrd="2" destOrd="0" presId="urn:microsoft.com/office/officeart/2008/layout/LinedList"/>
    <dgm:cxn modelId="{07D959E3-7EA8-4BE5-A129-B2595FF7A288}" type="presParOf" srcId="{4A94D12B-4D53-4689-A1B2-77E9A3B88444}" destId="{8F46F426-587F-4881-A532-BB8AA5C994CA}" srcOrd="3" destOrd="0" presId="urn:microsoft.com/office/officeart/2008/layout/LinedList"/>
    <dgm:cxn modelId="{2B6DB9BD-A5D9-436F-9F79-F6A62756747F}" type="presParOf" srcId="{8F46F426-587F-4881-A532-BB8AA5C994CA}" destId="{DD85F1D8-F604-4C0D-9211-5136BF2BFE1C}" srcOrd="0" destOrd="0" presId="urn:microsoft.com/office/officeart/2008/layout/LinedList"/>
    <dgm:cxn modelId="{25E458C4-87A6-4B3B-9DE5-9405042CC1A2}" type="presParOf" srcId="{8F46F426-587F-4881-A532-BB8AA5C994CA}" destId="{B3DAFBC1-34FA-41A5-A4A6-6C5224DFFDD7}" srcOrd="1" destOrd="0" presId="urn:microsoft.com/office/officeart/2008/layout/LinedList"/>
    <dgm:cxn modelId="{74CDBF71-FB2C-4595-9C2B-A116104A3DD6}" type="presParOf" srcId="{4A94D12B-4D53-4689-A1B2-77E9A3B88444}" destId="{5857EF2D-42BA-4968-91E7-85F2C5B9450D}" srcOrd="4" destOrd="0" presId="urn:microsoft.com/office/officeart/2008/layout/LinedList"/>
    <dgm:cxn modelId="{8C400D33-9FEB-45F0-ACDF-C4EFE05C1AAD}" type="presParOf" srcId="{4A94D12B-4D53-4689-A1B2-77E9A3B88444}" destId="{591783B4-AA0F-4FB7-8E59-86D5619B61EE}" srcOrd="5" destOrd="0" presId="urn:microsoft.com/office/officeart/2008/layout/LinedList"/>
    <dgm:cxn modelId="{62225AC1-6E5B-4094-A237-4D42B1EBD75B}" type="presParOf" srcId="{591783B4-AA0F-4FB7-8E59-86D5619B61EE}" destId="{CE81AF82-DFE6-403C-BD93-2841A57392D1}" srcOrd="0" destOrd="0" presId="urn:microsoft.com/office/officeart/2008/layout/LinedList"/>
    <dgm:cxn modelId="{0F657A9E-6D1E-4B7E-891C-7470C533B9E9}" type="presParOf" srcId="{591783B4-AA0F-4FB7-8E59-86D5619B61EE}" destId="{E2D102B0-F98F-499C-B9E8-AD17434F123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BB2D34-D6D8-4488-93A2-A05AF3CE04D9}"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C48747F6-C118-43A6-B1D9-716CE2FB0798}">
      <dgm:prSet/>
      <dgm:spPr/>
      <dgm:t>
        <a:bodyPr/>
        <a:lstStyle/>
        <a:p>
          <a:r>
            <a:rPr lang="en-GB" dirty="0"/>
            <a:t>Digital devices- Mobile phone, computer, laptop - communication with others </a:t>
          </a:r>
          <a:endParaRPr lang="en-US" dirty="0"/>
        </a:p>
      </dgm:t>
    </dgm:pt>
    <dgm:pt modelId="{C54C67D3-DC39-4BD4-9BE9-271690965606}" type="parTrans" cxnId="{CA0C822B-D433-41A4-BDE1-4CC9A85BE514}">
      <dgm:prSet/>
      <dgm:spPr/>
      <dgm:t>
        <a:bodyPr/>
        <a:lstStyle/>
        <a:p>
          <a:endParaRPr lang="en-US"/>
        </a:p>
      </dgm:t>
    </dgm:pt>
    <dgm:pt modelId="{1165A795-700C-493E-A2F3-91A136D93A0D}" type="sibTrans" cxnId="{CA0C822B-D433-41A4-BDE1-4CC9A85BE514}">
      <dgm:prSet/>
      <dgm:spPr/>
      <dgm:t>
        <a:bodyPr/>
        <a:lstStyle/>
        <a:p>
          <a:endParaRPr lang="en-US"/>
        </a:p>
      </dgm:t>
    </dgm:pt>
    <dgm:pt modelId="{E8C7FE8C-4F1D-4C5E-9F09-834E0C0CD1E9}">
      <dgm:prSet/>
      <dgm:spPr/>
      <dgm:t>
        <a:bodyPr/>
        <a:lstStyle/>
        <a:p>
          <a:r>
            <a:rPr lang="en-GB" dirty="0"/>
            <a:t>Health technology- world health organisation- forms of devices, medicines, vaccines, procedures and systems developed to solve health problems (WHO, 2023)</a:t>
          </a:r>
          <a:endParaRPr lang="en-US" dirty="0"/>
        </a:p>
      </dgm:t>
    </dgm:pt>
    <dgm:pt modelId="{7EFE5320-9D45-46AD-BE06-39C8428D5593}" type="parTrans" cxnId="{1ACEFA90-E009-4A9C-8B6E-F09AC72CFF15}">
      <dgm:prSet/>
      <dgm:spPr/>
      <dgm:t>
        <a:bodyPr/>
        <a:lstStyle/>
        <a:p>
          <a:endParaRPr lang="en-US"/>
        </a:p>
      </dgm:t>
    </dgm:pt>
    <dgm:pt modelId="{8B31F335-0652-48EB-98CA-6B467EB0C671}" type="sibTrans" cxnId="{1ACEFA90-E009-4A9C-8B6E-F09AC72CFF15}">
      <dgm:prSet/>
      <dgm:spPr/>
      <dgm:t>
        <a:bodyPr/>
        <a:lstStyle/>
        <a:p>
          <a:endParaRPr lang="en-US"/>
        </a:p>
      </dgm:t>
    </dgm:pt>
    <dgm:pt modelId="{4929F07E-45C0-4628-95F5-07444A6224EE}" type="pres">
      <dgm:prSet presAssocID="{EFBB2D34-D6D8-4488-93A2-A05AF3CE04D9}" presName="hierChild1" presStyleCnt="0">
        <dgm:presLayoutVars>
          <dgm:chPref val="1"/>
          <dgm:dir/>
          <dgm:animOne val="branch"/>
          <dgm:animLvl val="lvl"/>
          <dgm:resizeHandles/>
        </dgm:presLayoutVars>
      </dgm:prSet>
      <dgm:spPr/>
    </dgm:pt>
    <dgm:pt modelId="{5D1FB945-986E-4E3B-A5AD-11A60A2E6797}" type="pres">
      <dgm:prSet presAssocID="{C48747F6-C118-43A6-B1D9-716CE2FB0798}" presName="hierRoot1" presStyleCnt="0"/>
      <dgm:spPr/>
    </dgm:pt>
    <dgm:pt modelId="{3EE5384F-AD70-4879-B4AA-03A4782B8D27}" type="pres">
      <dgm:prSet presAssocID="{C48747F6-C118-43A6-B1D9-716CE2FB0798}" presName="composite" presStyleCnt="0"/>
      <dgm:spPr/>
    </dgm:pt>
    <dgm:pt modelId="{289E7998-3E14-4312-9D6E-0BD25BA83A86}" type="pres">
      <dgm:prSet presAssocID="{C48747F6-C118-43A6-B1D9-716CE2FB0798}" presName="background" presStyleLbl="node0" presStyleIdx="0" presStyleCnt="2"/>
      <dgm:spPr/>
    </dgm:pt>
    <dgm:pt modelId="{D1DC1857-9B58-4EFB-AEB8-676E495BDA1E}" type="pres">
      <dgm:prSet presAssocID="{C48747F6-C118-43A6-B1D9-716CE2FB0798}" presName="text" presStyleLbl="fgAcc0" presStyleIdx="0" presStyleCnt="2">
        <dgm:presLayoutVars>
          <dgm:chPref val="3"/>
        </dgm:presLayoutVars>
      </dgm:prSet>
      <dgm:spPr/>
    </dgm:pt>
    <dgm:pt modelId="{CA6BAF43-C860-47E8-8398-B57CFF39A5FF}" type="pres">
      <dgm:prSet presAssocID="{C48747F6-C118-43A6-B1D9-716CE2FB0798}" presName="hierChild2" presStyleCnt="0"/>
      <dgm:spPr/>
    </dgm:pt>
    <dgm:pt modelId="{6D5BC851-93F0-4BCC-84D2-B20BC15FFD4B}" type="pres">
      <dgm:prSet presAssocID="{E8C7FE8C-4F1D-4C5E-9F09-834E0C0CD1E9}" presName="hierRoot1" presStyleCnt="0"/>
      <dgm:spPr/>
    </dgm:pt>
    <dgm:pt modelId="{9932FABF-C28F-4685-A508-599FFA61450B}" type="pres">
      <dgm:prSet presAssocID="{E8C7FE8C-4F1D-4C5E-9F09-834E0C0CD1E9}" presName="composite" presStyleCnt="0"/>
      <dgm:spPr/>
    </dgm:pt>
    <dgm:pt modelId="{F09A110D-89E1-4EC5-87A0-780152AE00F3}" type="pres">
      <dgm:prSet presAssocID="{E8C7FE8C-4F1D-4C5E-9F09-834E0C0CD1E9}" presName="background" presStyleLbl="node0" presStyleIdx="1" presStyleCnt="2"/>
      <dgm:spPr/>
    </dgm:pt>
    <dgm:pt modelId="{3BE196C6-2FCC-4931-A068-6AEFD3369388}" type="pres">
      <dgm:prSet presAssocID="{E8C7FE8C-4F1D-4C5E-9F09-834E0C0CD1E9}" presName="text" presStyleLbl="fgAcc0" presStyleIdx="1" presStyleCnt="2">
        <dgm:presLayoutVars>
          <dgm:chPref val="3"/>
        </dgm:presLayoutVars>
      </dgm:prSet>
      <dgm:spPr/>
    </dgm:pt>
    <dgm:pt modelId="{EA3A4290-09D7-4951-A227-D15BBC14E096}" type="pres">
      <dgm:prSet presAssocID="{E8C7FE8C-4F1D-4C5E-9F09-834E0C0CD1E9}" presName="hierChild2" presStyleCnt="0"/>
      <dgm:spPr/>
    </dgm:pt>
  </dgm:ptLst>
  <dgm:cxnLst>
    <dgm:cxn modelId="{CA0C822B-D433-41A4-BDE1-4CC9A85BE514}" srcId="{EFBB2D34-D6D8-4488-93A2-A05AF3CE04D9}" destId="{C48747F6-C118-43A6-B1D9-716CE2FB0798}" srcOrd="0" destOrd="0" parTransId="{C54C67D3-DC39-4BD4-9BE9-271690965606}" sibTransId="{1165A795-700C-493E-A2F3-91A136D93A0D}"/>
    <dgm:cxn modelId="{9683BF4E-17EC-4215-A1BC-5AEBD4259679}" type="presOf" srcId="{E8C7FE8C-4F1D-4C5E-9F09-834E0C0CD1E9}" destId="{3BE196C6-2FCC-4931-A068-6AEFD3369388}" srcOrd="0" destOrd="0" presId="urn:microsoft.com/office/officeart/2005/8/layout/hierarchy1"/>
    <dgm:cxn modelId="{61483350-25D2-45E1-994F-3F5D3D423DA3}" type="presOf" srcId="{EFBB2D34-D6D8-4488-93A2-A05AF3CE04D9}" destId="{4929F07E-45C0-4628-95F5-07444A6224EE}" srcOrd="0" destOrd="0" presId="urn:microsoft.com/office/officeart/2005/8/layout/hierarchy1"/>
    <dgm:cxn modelId="{1ACEFA90-E009-4A9C-8B6E-F09AC72CFF15}" srcId="{EFBB2D34-D6D8-4488-93A2-A05AF3CE04D9}" destId="{E8C7FE8C-4F1D-4C5E-9F09-834E0C0CD1E9}" srcOrd="1" destOrd="0" parTransId="{7EFE5320-9D45-46AD-BE06-39C8428D5593}" sibTransId="{8B31F335-0652-48EB-98CA-6B467EB0C671}"/>
    <dgm:cxn modelId="{6D4D01A8-EAA1-4AE4-9159-BE6F95EFF82D}" type="presOf" srcId="{C48747F6-C118-43A6-B1D9-716CE2FB0798}" destId="{D1DC1857-9B58-4EFB-AEB8-676E495BDA1E}" srcOrd="0" destOrd="0" presId="urn:microsoft.com/office/officeart/2005/8/layout/hierarchy1"/>
    <dgm:cxn modelId="{FE2CA766-6AAD-4321-8124-3439287205EC}" type="presParOf" srcId="{4929F07E-45C0-4628-95F5-07444A6224EE}" destId="{5D1FB945-986E-4E3B-A5AD-11A60A2E6797}" srcOrd="0" destOrd="0" presId="urn:microsoft.com/office/officeart/2005/8/layout/hierarchy1"/>
    <dgm:cxn modelId="{9E4D72F8-02C0-4765-9854-57439643CA97}" type="presParOf" srcId="{5D1FB945-986E-4E3B-A5AD-11A60A2E6797}" destId="{3EE5384F-AD70-4879-B4AA-03A4782B8D27}" srcOrd="0" destOrd="0" presId="urn:microsoft.com/office/officeart/2005/8/layout/hierarchy1"/>
    <dgm:cxn modelId="{156DF313-B6A6-463A-831C-DD853FCA42FF}" type="presParOf" srcId="{3EE5384F-AD70-4879-B4AA-03A4782B8D27}" destId="{289E7998-3E14-4312-9D6E-0BD25BA83A86}" srcOrd="0" destOrd="0" presId="urn:microsoft.com/office/officeart/2005/8/layout/hierarchy1"/>
    <dgm:cxn modelId="{2B9A3F1F-B7B9-45AE-AECC-CB600136FD64}" type="presParOf" srcId="{3EE5384F-AD70-4879-B4AA-03A4782B8D27}" destId="{D1DC1857-9B58-4EFB-AEB8-676E495BDA1E}" srcOrd="1" destOrd="0" presId="urn:microsoft.com/office/officeart/2005/8/layout/hierarchy1"/>
    <dgm:cxn modelId="{627AA315-0B75-416C-8E96-1DE5335DD3C1}" type="presParOf" srcId="{5D1FB945-986E-4E3B-A5AD-11A60A2E6797}" destId="{CA6BAF43-C860-47E8-8398-B57CFF39A5FF}" srcOrd="1" destOrd="0" presId="urn:microsoft.com/office/officeart/2005/8/layout/hierarchy1"/>
    <dgm:cxn modelId="{923469E7-8A76-4E00-A0FC-BBD8CB56CF5A}" type="presParOf" srcId="{4929F07E-45C0-4628-95F5-07444A6224EE}" destId="{6D5BC851-93F0-4BCC-84D2-B20BC15FFD4B}" srcOrd="1" destOrd="0" presId="urn:microsoft.com/office/officeart/2005/8/layout/hierarchy1"/>
    <dgm:cxn modelId="{8E03CA5A-D544-4FAD-B8B9-7F18AAA16885}" type="presParOf" srcId="{6D5BC851-93F0-4BCC-84D2-B20BC15FFD4B}" destId="{9932FABF-C28F-4685-A508-599FFA61450B}" srcOrd="0" destOrd="0" presId="urn:microsoft.com/office/officeart/2005/8/layout/hierarchy1"/>
    <dgm:cxn modelId="{0CD79258-916E-434F-B8F7-060AE7EE26A3}" type="presParOf" srcId="{9932FABF-C28F-4685-A508-599FFA61450B}" destId="{F09A110D-89E1-4EC5-87A0-780152AE00F3}" srcOrd="0" destOrd="0" presId="urn:microsoft.com/office/officeart/2005/8/layout/hierarchy1"/>
    <dgm:cxn modelId="{43E6F567-9FB0-4F12-99FD-C68EF5DCA290}" type="presParOf" srcId="{9932FABF-C28F-4685-A508-599FFA61450B}" destId="{3BE196C6-2FCC-4931-A068-6AEFD3369388}" srcOrd="1" destOrd="0" presId="urn:microsoft.com/office/officeart/2005/8/layout/hierarchy1"/>
    <dgm:cxn modelId="{720AA6D3-30C1-4368-AF11-0110DCEE819A}" type="presParOf" srcId="{6D5BC851-93F0-4BCC-84D2-B20BC15FFD4B}" destId="{EA3A4290-09D7-4951-A227-D15BBC14E09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CB14A2-D635-498B-8F3C-68725CF61308}" type="doc">
      <dgm:prSet loTypeId="urn:microsoft.com/office/officeart/2008/layout/LinedList" loCatId="list" qsTypeId="urn:microsoft.com/office/officeart/2005/8/quickstyle/simple2" qsCatId="simple" csTypeId="urn:microsoft.com/office/officeart/2005/8/colors/accent6_2" csCatId="accent6" phldr="1"/>
      <dgm:spPr/>
      <dgm:t>
        <a:bodyPr/>
        <a:lstStyle/>
        <a:p>
          <a:endParaRPr lang="en-US"/>
        </a:p>
      </dgm:t>
    </dgm:pt>
    <dgm:pt modelId="{50290979-D1D8-4DCF-A571-CF25D02A6F14}">
      <dgm:prSet/>
      <dgm:spPr/>
      <dgm:t>
        <a:bodyPr/>
        <a:lstStyle/>
        <a:p>
          <a:r>
            <a:rPr lang="en-GB"/>
            <a:t>Mobile devices- communication </a:t>
          </a:r>
          <a:endParaRPr lang="en-US"/>
        </a:p>
      </dgm:t>
    </dgm:pt>
    <dgm:pt modelId="{BEE9200E-7AA1-4958-B6AA-8C5336670027}" type="parTrans" cxnId="{B728BFFB-0E39-4DF3-A06B-ED2E2EE8DF70}">
      <dgm:prSet/>
      <dgm:spPr/>
      <dgm:t>
        <a:bodyPr/>
        <a:lstStyle/>
        <a:p>
          <a:endParaRPr lang="en-US"/>
        </a:p>
      </dgm:t>
    </dgm:pt>
    <dgm:pt modelId="{416BD686-57A3-46A2-883C-2A3043F7D97F}" type="sibTrans" cxnId="{B728BFFB-0E39-4DF3-A06B-ED2E2EE8DF70}">
      <dgm:prSet/>
      <dgm:spPr/>
      <dgm:t>
        <a:bodyPr/>
        <a:lstStyle/>
        <a:p>
          <a:endParaRPr lang="en-US"/>
        </a:p>
      </dgm:t>
    </dgm:pt>
    <dgm:pt modelId="{0B961D25-C6C2-4618-BFE4-0DEFCDF82FF4}">
      <dgm:prSet/>
      <dgm:spPr/>
      <dgm:t>
        <a:bodyPr/>
        <a:lstStyle/>
        <a:p>
          <a:r>
            <a:rPr lang="en-GB"/>
            <a:t>Coronavirus-  NHS remote working- Microsoft teams (NHS, 2023)</a:t>
          </a:r>
          <a:endParaRPr lang="en-US"/>
        </a:p>
      </dgm:t>
    </dgm:pt>
    <dgm:pt modelId="{A01AFEE3-FB25-41D2-A31B-71ABC56F5E80}" type="parTrans" cxnId="{E91F9DF7-AA09-4725-AE4B-7ACF57C32813}">
      <dgm:prSet/>
      <dgm:spPr/>
      <dgm:t>
        <a:bodyPr/>
        <a:lstStyle/>
        <a:p>
          <a:endParaRPr lang="en-US"/>
        </a:p>
      </dgm:t>
    </dgm:pt>
    <dgm:pt modelId="{7432967B-A11C-4ECD-B535-77304114F199}" type="sibTrans" cxnId="{E91F9DF7-AA09-4725-AE4B-7ACF57C32813}">
      <dgm:prSet/>
      <dgm:spPr/>
      <dgm:t>
        <a:bodyPr/>
        <a:lstStyle/>
        <a:p>
          <a:endParaRPr lang="en-US"/>
        </a:p>
      </dgm:t>
    </dgm:pt>
    <dgm:pt modelId="{2142035B-E071-4075-ABE2-6D1DB18F3CDA}">
      <dgm:prSet/>
      <dgm:spPr/>
      <dgm:t>
        <a:bodyPr/>
        <a:lstStyle/>
        <a:p>
          <a:r>
            <a:rPr lang="en-GB"/>
            <a:t>Online and video consultations </a:t>
          </a:r>
          <a:endParaRPr lang="en-US"/>
        </a:p>
      </dgm:t>
    </dgm:pt>
    <dgm:pt modelId="{E036FDD6-1DBF-4A89-83DD-5DE4564658A6}" type="parTrans" cxnId="{96FBC0FD-E94F-490F-B066-3A0A492BD943}">
      <dgm:prSet/>
      <dgm:spPr/>
      <dgm:t>
        <a:bodyPr/>
        <a:lstStyle/>
        <a:p>
          <a:endParaRPr lang="en-US"/>
        </a:p>
      </dgm:t>
    </dgm:pt>
    <dgm:pt modelId="{4F573F4B-00B1-4F09-88FF-48D5C7CA8D78}" type="sibTrans" cxnId="{96FBC0FD-E94F-490F-B066-3A0A492BD943}">
      <dgm:prSet/>
      <dgm:spPr/>
      <dgm:t>
        <a:bodyPr/>
        <a:lstStyle/>
        <a:p>
          <a:endParaRPr lang="en-US"/>
        </a:p>
      </dgm:t>
    </dgm:pt>
    <dgm:pt modelId="{F6B86631-604F-44ED-AC54-09B71CC10CF0}">
      <dgm:prSet/>
      <dgm:spPr/>
      <dgm:t>
        <a:bodyPr/>
        <a:lstStyle/>
        <a:p>
          <a:r>
            <a:rPr lang="en-GB"/>
            <a:t>Allows safe use of consultations through technology resources </a:t>
          </a:r>
          <a:endParaRPr lang="en-US"/>
        </a:p>
      </dgm:t>
    </dgm:pt>
    <dgm:pt modelId="{AEEA8961-7AE4-4C6E-AE09-2378AE2526F7}" type="parTrans" cxnId="{8393B5FF-DC84-4900-BFCB-56027FD0C678}">
      <dgm:prSet/>
      <dgm:spPr/>
      <dgm:t>
        <a:bodyPr/>
        <a:lstStyle/>
        <a:p>
          <a:endParaRPr lang="en-US"/>
        </a:p>
      </dgm:t>
    </dgm:pt>
    <dgm:pt modelId="{9219C10C-7A20-4A82-BF34-02802E6D5115}" type="sibTrans" cxnId="{8393B5FF-DC84-4900-BFCB-56027FD0C678}">
      <dgm:prSet/>
      <dgm:spPr/>
      <dgm:t>
        <a:bodyPr/>
        <a:lstStyle/>
        <a:p>
          <a:endParaRPr lang="en-US"/>
        </a:p>
      </dgm:t>
    </dgm:pt>
    <dgm:pt modelId="{E1D65720-8DEF-4FD4-9708-5D04564238D6}" type="pres">
      <dgm:prSet presAssocID="{69CB14A2-D635-498B-8F3C-68725CF61308}" presName="vert0" presStyleCnt="0">
        <dgm:presLayoutVars>
          <dgm:dir/>
          <dgm:animOne val="branch"/>
          <dgm:animLvl val="lvl"/>
        </dgm:presLayoutVars>
      </dgm:prSet>
      <dgm:spPr/>
    </dgm:pt>
    <dgm:pt modelId="{8686E7FD-331C-4CF4-B058-228C7EEF1E53}" type="pres">
      <dgm:prSet presAssocID="{50290979-D1D8-4DCF-A571-CF25D02A6F14}" presName="thickLine" presStyleLbl="alignNode1" presStyleIdx="0" presStyleCnt="4"/>
      <dgm:spPr/>
    </dgm:pt>
    <dgm:pt modelId="{17BCF62F-5E2B-4479-B274-F0EB76CEFF06}" type="pres">
      <dgm:prSet presAssocID="{50290979-D1D8-4DCF-A571-CF25D02A6F14}" presName="horz1" presStyleCnt="0"/>
      <dgm:spPr/>
    </dgm:pt>
    <dgm:pt modelId="{3A93D6EE-2CE4-49CB-B7E8-377B82D7FD5B}" type="pres">
      <dgm:prSet presAssocID="{50290979-D1D8-4DCF-A571-CF25D02A6F14}" presName="tx1" presStyleLbl="revTx" presStyleIdx="0" presStyleCnt="4"/>
      <dgm:spPr/>
    </dgm:pt>
    <dgm:pt modelId="{40046A61-1FEA-470E-81B7-4BCDA6822421}" type="pres">
      <dgm:prSet presAssocID="{50290979-D1D8-4DCF-A571-CF25D02A6F14}" presName="vert1" presStyleCnt="0"/>
      <dgm:spPr/>
    </dgm:pt>
    <dgm:pt modelId="{1A9E65E0-5FFD-4DFB-8814-B8FF108AC3B8}" type="pres">
      <dgm:prSet presAssocID="{0B961D25-C6C2-4618-BFE4-0DEFCDF82FF4}" presName="thickLine" presStyleLbl="alignNode1" presStyleIdx="1" presStyleCnt="4"/>
      <dgm:spPr/>
    </dgm:pt>
    <dgm:pt modelId="{AAA8CB70-6863-41A8-830B-F7EF190D2065}" type="pres">
      <dgm:prSet presAssocID="{0B961D25-C6C2-4618-BFE4-0DEFCDF82FF4}" presName="horz1" presStyleCnt="0"/>
      <dgm:spPr/>
    </dgm:pt>
    <dgm:pt modelId="{69073C15-08BC-4819-9BCA-4DEB69C723B8}" type="pres">
      <dgm:prSet presAssocID="{0B961D25-C6C2-4618-BFE4-0DEFCDF82FF4}" presName="tx1" presStyleLbl="revTx" presStyleIdx="1" presStyleCnt="4"/>
      <dgm:spPr/>
    </dgm:pt>
    <dgm:pt modelId="{79565059-0777-4795-81BB-F06B235A49C1}" type="pres">
      <dgm:prSet presAssocID="{0B961D25-C6C2-4618-BFE4-0DEFCDF82FF4}" presName="vert1" presStyleCnt="0"/>
      <dgm:spPr/>
    </dgm:pt>
    <dgm:pt modelId="{4E6B984F-E68B-4FE8-BA34-3F42D3C33DEB}" type="pres">
      <dgm:prSet presAssocID="{2142035B-E071-4075-ABE2-6D1DB18F3CDA}" presName="thickLine" presStyleLbl="alignNode1" presStyleIdx="2" presStyleCnt="4"/>
      <dgm:spPr/>
    </dgm:pt>
    <dgm:pt modelId="{94BBB6CA-AD22-42F9-8F76-C79A900165DF}" type="pres">
      <dgm:prSet presAssocID="{2142035B-E071-4075-ABE2-6D1DB18F3CDA}" presName="horz1" presStyleCnt="0"/>
      <dgm:spPr/>
    </dgm:pt>
    <dgm:pt modelId="{A2993CD4-69B8-47C3-830C-C2FCD7C73B9E}" type="pres">
      <dgm:prSet presAssocID="{2142035B-E071-4075-ABE2-6D1DB18F3CDA}" presName="tx1" presStyleLbl="revTx" presStyleIdx="2" presStyleCnt="4"/>
      <dgm:spPr/>
    </dgm:pt>
    <dgm:pt modelId="{C3580CE7-7783-4D1C-B787-CF9C62A07734}" type="pres">
      <dgm:prSet presAssocID="{2142035B-E071-4075-ABE2-6D1DB18F3CDA}" presName="vert1" presStyleCnt="0"/>
      <dgm:spPr/>
    </dgm:pt>
    <dgm:pt modelId="{F178065E-6ED7-4966-B391-5F66B180488D}" type="pres">
      <dgm:prSet presAssocID="{F6B86631-604F-44ED-AC54-09B71CC10CF0}" presName="thickLine" presStyleLbl="alignNode1" presStyleIdx="3" presStyleCnt="4"/>
      <dgm:spPr/>
    </dgm:pt>
    <dgm:pt modelId="{EF29454A-9FDE-40FB-AB92-011ED5A17E44}" type="pres">
      <dgm:prSet presAssocID="{F6B86631-604F-44ED-AC54-09B71CC10CF0}" presName="horz1" presStyleCnt="0"/>
      <dgm:spPr/>
    </dgm:pt>
    <dgm:pt modelId="{9F87105C-EC70-4C33-A7F7-7A3476522A78}" type="pres">
      <dgm:prSet presAssocID="{F6B86631-604F-44ED-AC54-09B71CC10CF0}" presName="tx1" presStyleLbl="revTx" presStyleIdx="3" presStyleCnt="4"/>
      <dgm:spPr/>
    </dgm:pt>
    <dgm:pt modelId="{16847017-67FF-4842-84BE-1D19C17BC7EB}" type="pres">
      <dgm:prSet presAssocID="{F6B86631-604F-44ED-AC54-09B71CC10CF0}" presName="vert1" presStyleCnt="0"/>
      <dgm:spPr/>
    </dgm:pt>
  </dgm:ptLst>
  <dgm:cxnLst>
    <dgm:cxn modelId="{708C700D-DE77-4DD7-9B63-7EC7D6269F1D}" type="presOf" srcId="{50290979-D1D8-4DCF-A571-CF25D02A6F14}" destId="{3A93D6EE-2CE4-49CB-B7E8-377B82D7FD5B}" srcOrd="0" destOrd="0" presId="urn:microsoft.com/office/officeart/2008/layout/LinedList"/>
    <dgm:cxn modelId="{A5618261-5972-40B2-9FF4-C9506BD2F383}" type="presOf" srcId="{2142035B-E071-4075-ABE2-6D1DB18F3CDA}" destId="{A2993CD4-69B8-47C3-830C-C2FCD7C73B9E}" srcOrd="0" destOrd="0" presId="urn:microsoft.com/office/officeart/2008/layout/LinedList"/>
    <dgm:cxn modelId="{8F03EC58-5DCE-4972-ADE4-AD625F1D24D3}" type="presOf" srcId="{69CB14A2-D635-498B-8F3C-68725CF61308}" destId="{E1D65720-8DEF-4FD4-9708-5D04564238D6}" srcOrd="0" destOrd="0" presId="urn:microsoft.com/office/officeart/2008/layout/LinedList"/>
    <dgm:cxn modelId="{0E1075BB-6F69-4770-8B3F-0DBBF0805B98}" type="presOf" srcId="{0B961D25-C6C2-4618-BFE4-0DEFCDF82FF4}" destId="{69073C15-08BC-4819-9BCA-4DEB69C723B8}" srcOrd="0" destOrd="0" presId="urn:microsoft.com/office/officeart/2008/layout/LinedList"/>
    <dgm:cxn modelId="{1B3AC7D1-71C4-4043-B6C3-EEA1D9EE7577}" type="presOf" srcId="{F6B86631-604F-44ED-AC54-09B71CC10CF0}" destId="{9F87105C-EC70-4C33-A7F7-7A3476522A78}" srcOrd="0" destOrd="0" presId="urn:microsoft.com/office/officeart/2008/layout/LinedList"/>
    <dgm:cxn modelId="{E91F9DF7-AA09-4725-AE4B-7ACF57C32813}" srcId="{69CB14A2-D635-498B-8F3C-68725CF61308}" destId="{0B961D25-C6C2-4618-BFE4-0DEFCDF82FF4}" srcOrd="1" destOrd="0" parTransId="{A01AFEE3-FB25-41D2-A31B-71ABC56F5E80}" sibTransId="{7432967B-A11C-4ECD-B535-77304114F199}"/>
    <dgm:cxn modelId="{B728BFFB-0E39-4DF3-A06B-ED2E2EE8DF70}" srcId="{69CB14A2-D635-498B-8F3C-68725CF61308}" destId="{50290979-D1D8-4DCF-A571-CF25D02A6F14}" srcOrd="0" destOrd="0" parTransId="{BEE9200E-7AA1-4958-B6AA-8C5336670027}" sibTransId="{416BD686-57A3-46A2-883C-2A3043F7D97F}"/>
    <dgm:cxn modelId="{96FBC0FD-E94F-490F-B066-3A0A492BD943}" srcId="{69CB14A2-D635-498B-8F3C-68725CF61308}" destId="{2142035B-E071-4075-ABE2-6D1DB18F3CDA}" srcOrd="2" destOrd="0" parTransId="{E036FDD6-1DBF-4A89-83DD-5DE4564658A6}" sibTransId="{4F573F4B-00B1-4F09-88FF-48D5C7CA8D78}"/>
    <dgm:cxn modelId="{8393B5FF-DC84-4900-BFCB-56027FD0C678}" srcId="{69CB14A2-D635-498B-8F3C-68725CF61308}" destId="{F6B86631-604F-44ED-AC54-09B71CC10CF0}" srcOrd="3" destOrd="0" parTransId="{AEEA8961-7AE4-4C6E-AE09-2378AE2526F7}" sibTransId="{9219C10C-7A20-4A82-BF34-02802E6D5115}"/>
    <dgm:cxn modelId="{BEA5F1E4-2CE0-469C-9381-923B34F82993}" type="presParOf" srcId="{E1D65720-8DEF-4FD4-9708-5D04564238D6}" destId="{8686E7FD-331C-4CF4-B058-228C7EEF1E53}" srcOrd="0" destOrd="0" presId="urn:microsoft.com/office/officeart/2008/layout/LinedList"/>
    <dgm:cxn modelId="{6F42818E-E49B-4037-9A4B-6437D19CCA64}" type="presParOf" srcId="{E1D65720-8DEF-4FD4-9708-5D04564238D6}" destId="{17BCF62F-5E2B-4479-B274-F0EB76CEFF06}" srcOrd="1" destOrd="0" presId="urn:microsoft.com/office/officeart/2008/layout/LinedList"/>
    <dgm:cxn modelId="{20C550DB-D313-4A18-8CC1-966320EDD85E}" type="presParOf" srcId="{17BCF62F-5E2B-4479-B274-F0EB76CEFF06}" destId="{3A93D6EE-2CE4-49CB-B7E8-377B82D7FD5B}" srcOrd="0" destOrd="0" presId="urn:microsoft.com/office/officeart/2008/layout/LinedList"/>
    <dgm:cxn modelId="{E88EF68D-7F52-4B55-8BB2-32F34A2F460B}" type="presParOf" srcId="{17BCF62F-5E2B-4479-B274-F0EB76CEFF06}" destId="{40046A61-1FEA-470E-81B7-4BCDA6822421}" srcOrd="1" destOrd="0" presId="urn:microsoft.com/office/officeart/2008/layout/LinedList"/>
    <dgm:cxn modelId="{DD1A3EAB-2EE5-4459-B34C-6C37ED28288E}" type="presParOf" srcId="{E1D65720-8DEF-4FD4-9708-5D04564238D6}" destId="{1A9E65E0-5FFD-4DFB-8814-B8FF108AC3B8}" srcOrd="2" destOrd="0" presId="urn:microsoft.com/office/officeart/2008/layout/LinedList"/>
    <dgm:cxn modelId="{6E340E5D-A7CA-4883-99D8-F6A61D270AB7}" type="presParOf" srcId="{E1D65720-8DEF-4FD4-9708-5D04564238D6}" destId="{AAA8CB70-6863-41A8-830B-F7EF190D2065}" srcOrd="3" destOrd="0" presId="urn:microsoft.com/office/officeart/2008/layout/LinedList"/>
    <dgm:cxn modelId="{DD4CCC91-C164-4885-B474-22BA253D46A0}" type="presParOf" srcId="{AAA8CB70-6863-41A8-830B-F7EF190D2065}" destId="{69073C15-08BC-4819-9BCA-4DEB69C723B8}" srcOrd="0" destOrd="0" presId="urn:microsoft.com/office/officeart/2008/layout/LinedList"/>
    <dgm:cxn modelId="{8FA81351-008E-4B35-9E2C-A74AAC89AF67}" type="presParOf" srcId="{AAA8CB70-6863-41A8-830B-F7EF190D2065}" destId="{79565059-0777-4795-81BB-F06B235A49C1}" srcOrd="1" destOrd="0" presId="urn:microsoft.com/office/officeart/2008/layout/LinedList"/>
    <dgm:cxn modelId="{CEB176C4-F25C-4ECF-923D-F3D0BA66AE46}" type="presParOf" srcId="{E1D65720-8DEF-4FD4-9708-5D04564238D6}" destId="{4E6B984F-E68B-4FE8-BA34-3F42D3C33DEB}" srcOrd="4" destOrd="0" presId="urn:microsoft.com/office/officeart/2008/layout/LinedList"/>
    <dgm:cxn modelId="{F4743211-6374-49C6-BD78-A8F0DAFCC8A9}" type="presParOf" srcId="{E1D65720-8DEF-4FD4-9708-5D04564238D6}" destId="{94BBB6CA-AD22-42F9-8F76-C79A900165DF}" srcOrd="5" destOrd="0" presId="urn:microsoft.com/office/officeart/2008/layout/LinedList"/>
    <dgm:cxn modelId="{0EA93658-6E79-405C-8539-5BEE249D7D25}" type="presParOf" srcId="{94BBB6CA-AD22-42F9-8F76-C79A900165DF}" destId="{A2993CD4-69B8-47C3-830C-C2FCD7C73B9E}" srcOrd="0" destOrd="0" presId="urn:microsoft.com/office/officeart/2008/layout/LinedList"/>
    <dgm:cxn modelId="{A9FA2C28-A18B-49BD-9F65-B08393247D36}" type="presParOf" srcId="{94BBB6CA-AD22-42F9-8F76-C79A900165DF}" destId="{C3580CE7-7783-4D1C-B787-CF9C62A07734}" srcOrd="1" destOrd="0" presId="urn:microsoft.com/office/officeart/2008/layout/LinedList"/>
    <dgm:cxn modelId="{000597EC-562F-436B-A02C-E52835321D2D}" type="presParOf" srcId="{E1D65720-8DEF-4FD4-9708-5D04564238D6}" destId="{F178065E-6ED7-4966-B391-5F66B180488D}" srcOrd="6" destOrd="0" presId="urn:microsoft.com/office/officeart/2008/layout/LinedList"/>
    <dgm:cxn modelId="{C5DD996E-9461-483B-A69A-C46F83245B14}" type="presParOf" srcId="{E1D65720-8DEF-4FD4-9708-5D04564238D6}" destId="{EF29454A-9FDE-40FB-AB92-011ED5A17E44}" srcOrd="7" destOrd="0" presId="urn:microsoft.com/office/officeart/2008/layout/LinedList"/>
    <dgm:cxn modelId="{A0B921F4-D5FE-4900-A4B2-CAF17DF65197}" type="presParOf" srcId="{EF29454A-9FDE-40FB-AB92-011ED5A17E44}" destId="{9F87105C-EC70-4C33-A7F7-7A3476522A78}" srcOrd="0" destOrd="0" presId="urn:microsoft.com/office/officeart/2008/layout/LinedList"/>
    <dgm:cxn modelId="{6780716E-46AD-4C2D-9F7D-657828B7C268}" type="presParOf" srcId="{EF29454A-9FDE-40FB-AB92-011ED5A17E44}" destId="{16847017-67FF-4842-84BE-1D19C17BC7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9DB1D4B-B2CC-4EFB-A12E-DFFC8501A04B}"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F5D87CEA-2533-4B86-A9D6-38968898F20C}">
      <dgm:prSet/>
      <dgm:spPr/>
      <dgm:t>
        <a:bodyPr/>
        <a:lstStyle/>
        <a:p>
          <a:r>
            <a:rPr lang="en-GB"/>
            <a:t>The 7 health boards are:</a:t>
          </a:r>
          <a:endParaRPr lang="en-US"/>
        </a:p>
      </dgm:t>
    </dgm:pt>
    <dgm:pt modelId="{7FA80A27-94C8-4E0D-A36F-96151C4FD081}" type="parTrans" cxnId="{E1A0AA62-FCB7-4365-8DC3-0A1B15331084}">
      <dgm:prSet/>
      <dgm:spPr/>
      <dgm:t>
        <a:bodyPr/>
        <a:lstStyle/>
        <a:p>
          <a:endParaRPr lang="en-US"/>
        </a:p>
      </dgm:t>
    </dgm:pt>
    <dgm:pt modelId="{65155A03-5AA4-4D19-BB4D-ADA580B80E90}" type="sibTrans" cxnId="{E1A0AA62-FCB7-4365-8DC3-0A1B15331084}">
      <dgm:prSet/>
      <dgm:spPr/>
      <dgm:t>
        <a:bodyPr/>
        <a:lstStyle/>
        <a:p>
          <a:endParaRPr lang="en-US"/>
        </a:p>
      </dgm:t>
    </dgm:pt>
    <dgm:pt modelId="{76C7B9C0-CC5E-4BA8-866A-D6648DFCEC95}">
      <dgm:prSet/>
      <dgm:spPr/>
      <dgm:t>
        <a:bodyPr/>
        <a:lstStyle/>
        <a:p>
          <a:r>
            <a:rPr lang="en-GB"/>
            <a:t>Swansea Bay University health board </a:t>
          </a:r>
          <a:endParaRPr lang="en-US"/>
        </a:p>
      </dgm:t>
    </dgm:pt>
    <dgm:pt modelId="{09168787-C2D7-41BF-B4F8-8708800A18E2}" type="parTrans" cxnId="{68107609-F412-4017-9D40-BCB2BBAE0AF2}">
      <dgm:prSet/>
      <dgm:spPr/>
      <dgm:t>
        <a:bodyPr/>
        <a:lstStyle/>
        <a:p>
          <a:endParaRPr lang="en-US"/>
        </a:p>
      </dgm:t>
    </dgm:pt>
    <dgm:pt modelId="{B6ACAAA6-44B0-400D-9FFD-41930EA7C9C4}" type="sibTrans" cxnId="{68107609-F412-4017-9D40-BCB2BBAE0AF2}">
      <dgm:prSet/>
      <dgm:spPr/>
      <dgm:t>
        <a:bodyPr/>
        <a:lstStyle/>
        <a:p>
          <a:endParaRPr lang="en-US"/>
        </a:p>
      </dgm:t>
    </dgm:pt>
    <dgm:pt modelId="{FDCDC249-C6A8-490A-8916-F0BAF42B870D}">
      <dgm:prSet/>
      <dgm:spPr/>
      <dgm:t>
        <a:bodyPr/>
        <a:lstStyle/>
        <a:p>
          <a:r>
            <a:rPr lang="en-GB"/>
            <a:t>Powys teaching health board </a:t>
          </a:r>
          <a:endParaRPr lang="en-US"/>
        </a:p>
      </dgm:t>
    </dgm:pt>
    <dgm:pt modelId="{07065CAC-5420-488D-9389-113A23102AC5}" type="parTrans" cxnId="{08E6E069-A74E-4E97-B5E3-DF70CA1F6F8F}">
      <dgm:prSet/>
      <dgm:spPr/>
      <dgm:t>
        <a:bodyPr/>
        <a:lstStyle/>
        <a:p>
          <a:endParaRPr lang="en-US"/>
        </a:p>
      </dgm:t>
    </dgm:pt>
    <dgm:pt modelId="{DBEDA2B5-692E-4194-9E93-E504A8531C62}" type="sibTrans" cxnId="{08E6E069-A74E-4E97-B5E3-DF70CA1F6F8F}">
      <dgm:prSet/>
      <dgm:spPr/>
      <dgm:t>
        <a:bodyPr/>
        <a:lstStyle/>
        <a:p>
          <a:endParaRPr lang="en-US"/>
        </a:p>
      </dgm:t>
    </dgm:pt>
    <dgm:pt modelId="{AA6E58B7-FA7B-435F-B6B6-ACA0E2AFC711}">
      <dgm:prSet/>
      <dgm:spPr/>
      <dgm:t>
        <a:bodyPr/>
        <a:lstStyle/>
        <a:p>
          <a:r>
            <a:rPr lang="en-GB"/>
            <a:t>Hywel Dda University health board </a:t>
          </a:r>
          <a:endParaRPr lang="en-US"/>
        </a:p>
      </dgm:t>
    </dgm:pt>
    <dgm:pt modelId="{B0618D3C-D5B0-48F4-990C-E3697F48E4FE}" type="parTrans" cxnId="{856460F0-A9BC-4E3E-B4EA-722A6A459B92}">
      <dgm:prSet/>
      <dgm:spPr/>
      <dgm:t>
        <a:bodyPr/>
        <a:lstStyle/>
        <a:p>
          <a:endParaRPr lang="en-US"/>
        </a:p>
      </dgm:t>
    </dgm:pt>
    <dgm:pt modelId="{0D3D4F16-E147-4AAC-98C3-5AFA9E3235B3}" type="sibTrans" cxnId="{856460F0-A9BC-4E3E-B4EA-722A6A459B92}">
      <dgm:prSet/>
      <dgm:spPr/>
      <dgm:t>
        <a:bodyPr/>
        <a:lstStyle/>
        <a:p>
          <a:endParaRPr lang="en-US"/>
        </a:p>
      </dgm:t>
    </dgm:pt>
    <dgm:pt modelId="{EBEA5F41-D8D6-44B2-BBCE-F8101B778727}">
      <dgm:prSet/>
      <dgm:spPr/>
      <dgm:t>
        <a:bodyPr/>
        <a:lstStyle/>
        <a:p>
          <a:r>
            <a:rPr lang="en-GB"/>
            <a:t>Cardiff and Vale University health board </a:t>
          </a:r>
          <a:endParaRPr lang="en-US"/>
        </a:p>
      </dgm:t>
    </dgm:pt>
    <dgm:pt modelId="{AEA5583E-73D6-4AFA-A9C1-6D86AEDC5855}" type="parTrans" cxnId="{D0E12A2E-0A8D-4847-9ABE-E0EAA9B1CC6C}">
      <dgm:prSet/>
      <dgm:spPr/>
      <dgm:t>
        <a:bodyPr/>
        <a:lstStyle/>
        <a:p>
          <a:endParaRPr lang="en-US"/>
        </a:p>
      </dgm:t>
    </dgm:pt>
    <dgm:pt modelId="{57FC1A9A-AEE5-4EB7-B615-75C3B2599936}" type="sibTrans" cxnId="{D0E12A2E-0A8D-4847-9ABE-E0EAA9B1CC6C}">
      <dgm:prSet/>
      <dgm:spPr/>
      <dgm:t>
        <a:bodyPr/>
        <a:lstStyle/>
        <a:p>
          <a:endParaRPr lang="en-US"/>
        </a:p>
      </dgm:t>
    </dgm:pt>
    <dgm:pt modelId="{2CA307FB-D41B-4FD9-B157-5F46A6EBBCBB}">
      <dgm:prSet/>
      <dgm:spPr/>
      <dgm:t>
        <a:bodyPr/>
        <a:lstStyle/>
        <a:p>
          <a:r>
            <a:rPr lang="en-GB"/>
            <a:t>Aneurin Bevin University health board </a:t>
          </a:r>
          <a:endParaRPr lang="en-US"/>
        </a:p>
      </dgm:t>
    </dgm:pt>
    <dgm:pt modelId="{AFA33208-5F8B-4144-B314-EA26F26690A3}" type="parTrans" cxnId="{9EE0CE66-5392-45FE-A8A3-A3259C1B33E3}">
      <dgm:prSet/>
      <dgm:spPr/>
      <dgm:t>
        <a:bodyPr/>
        <a:lstStyle/>
        <a:p>
          <a:endParaRPr lang="en-US"/>
        </a:p>
      </dgm:t>
    </dgm:pt>
    <dgm:pt modelId="{0E3AA1BC-09E1-4CC4-BBCA-DCAB07D72ED5}" type="sibTrans" cxnId="{9EE0CE66-5392-45FE-A8A3-A3259C1B33E3}">
      <dgm:prSet/>
      <dgm:spPr/>
      <dgm:t>
        <a:bodyPr/>
        <a:lstStyle/>
        <a:p>
          <a:endParaRPr lang="en-US"/>
        </a:p>
      </dgm:t>
    </dgm:pt>
    <dgm:pt modelId="{5763D1DB-4B28-43F2-821A-E77B16482F35}">
      <dgm:prSet/>
      <dgm:spPr/>
      <dgm:t>
        <a:bodyPr/>
        <a:lstStyle/>
        <a:p>
          <a:r>
            <a:rPr lang="en-GB"/>
            <a:t>Betsi cadwaladr University health board </a:t>
          </a:r>
          <a:endParaRPr lang="en-US"/>
        </a:p>
      </dgm:t>
    </dgm:pt>
    <dgm:pt modelId="{60F6EA62-4C0C-4598-A089-A16135F4CF8A}" type="parTrans" cxnId="{091D6707-0CFF-4C2C-AFF9-A602DCE72FDA}">
      <dgm:prSet/>
      <dgm:spPr/>
      <dgm:t>
        <a:bodyPr/>
        <a:lstStyle/>
        <a:p>
          <a:endParaRPr lang="en-US"/>
        </a:p>
      </dgm:t>
    </dgm:pt>
    <dgm:pt modelId="{27058581-33D8-4B2A-A742-2CBD445695E4}" type="sibTrans" cxnId="{091D6707-0CFF-4C2C-AFF9-A602DCE72FDA}">
      <dgm:prSet/>
      <dgm:spPr/>
      <dgm:t>
        <a:bodyPr/>
        <a:lstStyle/>
        <a:p>
          <a:endParaRPr lang="en-US"/>
        </a:p>
      </dgm:t>
    </dgm:pt>
    <dgm:pt modelId="{69C60F57-34C9-4590-96B3-FC2695370429}">
      <dgm:prSet/>
      <dgm:spPr/>
      <dgm:t>
        <a:bodyPr/>
        <a:lstStyle/>
        <a:p>
          <a:r>
            <a:rPr lang="en-GB"/>
            <a:t>Cwm Taf Morgannwg University health board </a:t>
          </a:r>
          <a:endParaRPr lang="en-US"/>
        </a:p>
      </dgm:t>
    </dgm:pt>
    <dgm:pt modelId="{B32BB91C-D3A2-4DA0-BCE2-546153D770E6}" type="parTrans" cxnId="{FC0D379B-9678-4A49-9B1A-A0742D31F0AD}">
      <dgm:prSet/>
      <dgm:spPr/>
      <dgm:t>
        <a:bodyPr/>
        <a:lstStyle/>
        <a:p>
          <a:endParaRPr lang="en-US"/>
        </a:p>
      </dgm:t>
    </dgm:pt>
    <dgm:pt modelId="{A53B6F22-7DC4-4A90-A4EA-F2AF27EA2833}" type="sibTrans" cxnId="{FC0D379B-9678-4A49-9B1A-A0742D31F0AD}">
      <dgm:prSet/>
      <dgm:spPr/>
      <dgm:t>
        <a:bodyPr/>
        <a:lstStyle/>
        <a:p>
          <a:endParaRPr lang="en-US"/>
        </a:p>
      </dgm:t>
    </dgm:pt>
    <dgm:pt modelId="{A42ADBBB-8305-4DEB-8D21-9C71176BFD73}">
      <dgm:prSet/>
      <dgm:spPr/>
      <dgm:t>
        <a:bodyPr/>
        <a:lstStyle/>
        <a:p>
          <a:r>
            <a:rPr lang="en-GB" dirty="0"/>
            <a:t>(Welsh Government, 2023)</a:t>
          </a:r>
          <a:endParaRPr lang="en-US" dirty="0"/>
        </a:p>
      </dgm:t>
    </dgm:pt>
    <dgm:pt modelId="{3A3FEB75-0A53-4AF3-801B-62DBEA398772}" type="parTrans" cxnId="{EAD9D90C-03C4-45D1-9341-5B129DE2EF9A}">
      <dgm:prSet/>
      <dgm:spPr/>
      <dgm:t>
        <a:bodyPr/>
        <a:lstStyle/>
        <a:p>
          <a:endParaRPr lang="en-US"/>
        </a:p>
      </dgm:t>
    </dgm:pt>
    <dgm:pt modelId="{68B14FAC-E40C-4E43-B351-1A0BE6B04988}" type="sibTrans" cxnId="{EAD9D90C-03C4-45D1-9341-5B129DE2EF9A}">
      <dgm:prSet/>
      <dgm:spPr/>
      <dgm:t>
        <a:bodyPr/>
        <a:lstStyle/>
        <a:p>
          <a:endParaRPr lang="en-US"/>
        </a:p>
      </dgm:t>
    </dgm:pt>
    <dgm:pt modelId="{CDE746DD-D5FC-4A2E-B0A4-FB6DB33B8FB4}">
      <dgm:prSet/>
      <dgm:spPr/>
      <dgm:t>
        <a:bodyPr/>
        <a:lstStyle/>
        <a:p>
          <a:r>
            <a:rPr lang="en-GB" dirty="0"/>
            <a:t>The digital community Wales programme works with all 7 health boards (Welsh Gov, 2022).</a:t>
          </a:r>
          <a:endParaRPr lang="en-US" dirty="0"/>
        </a:p>
      </dgm:t>
    </dgm:pt>
    <dgm:pt modelId="{30D19273-5DDB-4AA5-A9D7-DB4E12A41638}" type="sibTrans" cxnId="{52E7D6DA-0102-4E0D-A048-F5B245634723}">
      <dgm:prSet/>
      <dgm:spPr/>
      <dgm:t>
        <a:bodyPr/>
        <a:lstStyle/>
        <a:p>
          <a:endParaRPr lang="en-US"/>
        </a:p>
      </dgm:t>
    </dgm:pt>
    <dgm:pt modelId="{02011B81-8DB2-4F7F-B609-8FCBB3E6643A}" type="parTrans" cxnId="{52E7D6DA-0102-4E0D-A048-F5B245634723}">
      <dgm:prSet/>
      <dgm:spPr/>
      <dgm:t>
        <a:bodyPr/>
        <a:lstStyle/>
        <a:p>
          <a:endParaRPr lang="en-US"/>
        </a:p>
      </dgm:t>
    </dgm:pt>
    <dgm:pt modelId="{ED9484AE-5C5F-4F5D-AD4D-4D96282B5F42}" type="pres">
      <dgm:prSet presAssocID="{19DB1D4B-B2CC-4EFB-A12E-DFFC8501A04B}" presName="vert0" presStyleCnt="0">
        <dgm:presLayoutVars>
          <dgm:dir/>
          <dgm:animOne val="branch"/>
          <dgm:animLvl val="lvl"/>
        </dgm:presLayoutVars>
      </dgm:prSet>
      <dgm:spPr/>
    </dgm:pt>
    <dgm:pt modelId="{AF892074-2FC5-42DA-B4C9-99750501183D}" type="pres">
      <dgm:prSet presAssocID="{CDE746DD-D5FC-4A2E-B0A4-FB6DB33B8FB4}" presName="thickLine" presStyleLbl="alignNode1" presStyleIdx="0" presStyleCnt="10"/>
      <dgm:spPr/>
    </dgm:pt>
    <dgm:pt modelId="{7F50944A-62E9-4EFF-A922-E87464CB9A87}" type="pres">
      <dgm:prSet presAssocID="{CDE746DD-D5FC-4A2E-B0A4-FB6DB33B8FB4}" presName="horz1" presStyleCnt="0"/>
      <dgm:spPr/>
    </dgm:pt>
    <dgm:pt modelId="{2A7FC775-5605-422E-848F-CC3215BF7EA2}" type="pres">
      <dgm:prSet presAssocID="{CDE746DD-D5FC-4A2E-B0A4-FB6DB33B8FB4}" presName="tx1" presStyleLbl="revTx" presStyleIdx="0" presStyleCnt="10"/>
      <dgm:spPr/>
    </dgm:pt>
    <dgm:pt modelId="{E113AF75-01EA-469C-A702-E4B08CC8CD71}" type="pres">
      <dgm:prSet presAssocID="{CDE746DD-D5FC-4A2E-B0A4-FB6DB33B8FB4}" presName="vert1" presStyleCnt="0"/>
      <dgm:spPr/>
    </dgm:pt>
    <dgm:pt modelId="{82EE4DCD-3908-491E-A1F2-064A761F7188}" type="pres">
      <dgm:prSet presAssocID="{F5D87CEA-2533-4B86-A9D6-38968898F20C}" presName="thickLine" presStyleLbl="alignNode1" presStyleIdx="1" presStyleCnt="10"/>
      <dgm:spPr/>
    </dgm:pt>
    <dgm:pt modelId="{660DDB69-394B-4FB4-93C4-9B58FC34B0EB}" type="pres">
      <dgm:prSet presAssocID="{F5D87CEA-2533-4B86-A9D6-38968898F20C}" presName="horz1" presStyleCnt="0"/>
      <dgm:spPr/>
    </dgm:pt>
    <dgm:pt modelId="{6069C8B7-61B0-45F5-B619-603EDCF39986}" type="pres">
      <dgm:prSet presAssocID="{F5D87CEA-2533-4B86-A9D6-38968898F20C}" presName="tx1" presStyleLbl="revTx" presStyleIdx="1" presStyleCnt="10"/>
      <dgm:spPr/>
    </dgm:pt>
    <dgm:pt modelId="{BFF9DF6B-386F-41A7-80A2-A04695C0C56B}" type="pres">
      <dgm:prSet presAssocID="{F5D87CEA-2533-4B86-A9D6-38968898F20C}" presName="vert1" presStyleCnt="0"/>
      <dgm:spPr/>
    </dgm:pt>
    <dgm:pt modelId="{96894A4E-0E00-456F-A720-92EAE345DD05}" type="pres">
      <dgm:prSet presAssocID="{76C7B9C0-CC5E-4BA8-866A-D6648DFCEC95}" presName="thickLine" presStyleLbl="alignNode1" presStyleIdx="2" presStyleCnt="10"/>
      <dgm:spPr/>
    </dgm:pt>
    <dgm:pt modelId="{0218A49A-8656-440A-9391-7A9337110B84}" type="pres">
      <dgm:prSet presAssocID="{76C7B9C0-CC5E-4BA8-866A-D6648DFCEC95}" presName="horz1" presStyleCnt="0"/>
      <dgm:spPr/>
    </dgm:pt>
    <dgm:pt modelId="{5A108CBD-39A6-43CD-B3F3-5D7D89633F65}" type="pres">
      <dgm:prSet presAssocID="{76C7B9C0-CC5E-4BA8-866A-D6648DFCEC95}" presName="tx1" presStyleLbl="revTx" presStyleIdx="2" presStyleCnt="10"/>
      <dgm:spPr/>
    </dgm:pt>
    <dgm:pt modelId="{2D949251-81FC-42D6-B13D-66EE0B390B4F}" type="pres">
      <dgm:prSet presAssocID="{76C7B9C0-CC5E-4BA8-866A-D6648DFCEC95}" presName="vert1" presStyleCnt="0"/>
      <dgm:spPr/>
    </dgm:pt>
    <dgm:pt modelId="{0C0FBF91-8528-40B9-B609-A456772B9278}" type="pres">
      <dgm:prSet presAssocID="{FDCDC249-C6A8-490A-8916-F0BAF42B870D}" presName="thickLine" presStyleLbl="alignNode1" presStyleIdx="3" presStyleCnt="10"/>
      <dgm:spPr/>
    </dgm:pt>
    <dgm:pt modelId="{FCF761C9-A0A1-4568-8859-F1E89504D5DD}" type="pres">
      <dgm:prSet presAssocID="{FDCDC249-C6A8-490A-8916-F0BAF42B870D}" presName="horz1" presStyleCnt="0"/>
      <dgm:spPr/>
    </dgm:pt>
    <dgm:pt modelId="{CB350C49-2A5C-43D0-BE7C-4EE74B2016A3}" type="pres">
      <dgm:prSet presAssocID="{FDCDC249-C6A8-490A-8916-F0BAF42B870D}" presName="tx1" presStyleLbl="revTx" presStyleIdx="3" presStyleCnt="10"/>
      <dgm:spPr/>
    </dgm:pt>
    <dgm:pt modelId="{40137A4E-BEF8-40D4-B1C5-F3B4AA93B4CB}" type="pres">
      <dgm:prSet presAssocID="{FDCDC249-C6A8-490A-8916-F0BAF42B870D}" presName="vert1" presStyleCnt="0"/>
      <dgm:spPr/>
    </dgm:pt>
    <dgm:pt modelId="{2055BCCB-2FF2-4D9B-B8D9-AF332AC38107}" type="pres">
      <dgm:prSet presAssocID="{AA6E58B7-FA7B-435F-B6B6-ACA0E2AFC711}" presName="thickLine" presStyleLbl="alignNode1" presStyleIdx="4" presStyleCnt="10"/>
      <dgm:spPr/>
    </dgm:pt>
    <dgm:pt modelId="{C4279E7C-85BE-4472-9A66-B0661B9692B6}" type="pres">
      <dgm:prSet presAssocID="{AA6E58B7-FA7B-435F-B6B6-ACA0E2AFC711}" presName="horz1" presStyleCnt="0"/>
      <dgm:spPr/>
    </dgm:pt>
    <dgm:pt modelId="{461B9DB0-258F-41F1-B7B0-D23D48D599D1}" type="pres">
      <dgm:prSet presAssocID="{AA6E58B7-FA7B-435F-B6B6-ACA0E2AFC711}" presName="tx1" presStyleLbl="revTx" presStyleIdx="4" presStyleCnt="10"/>
      <dgm:spPr/>
    </dgm:pt>
    <dgm:pt modelId="{67248A2B-4754-4CED-8D25-E9B28814097F}" type="pres">
      <dgm:prSet presAssocID="{AA6E58B7-FA7B-435F-B6B6-ACA0E2AFC711}" presName="vert1" presStyleCnt="0"/>
      <dgm:spPr/>
    </dgm:pt>
    <dgm:pt modelId="{9344242D-6B6B-485E-A9E8-9A7FA82DC830}" type="pres">
      <dgm:prSet presAssocID="{EBEA5F41-D8D6-44B2-BBCE-F8101B778727}" presName="thickLine" presStyleLbl="alignNode1" presStyleIdx="5" presStyleCnt="10"/>
      <dgm:spPr/>
    </dgm:pt>
    <dgm:pt modelId="{2B2A8128-E5E5-4417-B902-809037A5FF73}" type="pres">
      <dgm:prSet presAssocID="{EBEA5F41-D8D6-44B2-BBCE-F8101B778727}" presName="horz1" presStyleCnt="0"/>
      <dgm:spPr/>
    </dgm:pt>
    <dgm:pt modelId="{36AC265C-553F-42AF-9CB1-765C02DDCEE4}" type="pres">
      <dgm:prSet presAssocID="{EBEA5F41-D8D6-44B2-BBCE-F8101B778727}" presName="tx1" presStyleLbl="revTx" presStyleIdx="5" presStyleCnt="10"/>
      <dgm:spPr/>
    </dgm:pt>
    <dgm:pt modelId="{A63C785E-C922-40F5-8E70-EEF5EA14FD3A}" type="pres">
      <dgm:prSet presAssocID="{EBEA5F41-D8D6-44B2-BBCE-F8101B778727}" presName="vert1" presStyleCnt="0"/>
      <dgm:spPr/>
    </dgm:pt>
    <dgm:pt modelId="{F1F8F35E-9308-4941-A48D-CDBE518EAB06}" type="pres">
      <dgm:prSet presAssocID="{2CA307FB-D41B-4FD9-B157-5F46A6EBBCBB}" presName="thickLine" presStyleLbl="alignNode1" presStyleIdx="6" presStyleCnt="10"/>
      <dgm:spPr/>
    </dgm:pt>
    <dgm:pt modelId="{97255BC5-A7E3-4FF2-B666-F879E51B3BC0}" type="pres">
      <dgm:prSet presAssocID="{2CA307FB-D41B-4FD9-B157-5F46A6EBBCBB}" presName="horz1" presStyleCnt="0"/>
      <dgm:spPr/>
    </dgm:pt>
    <dgm:pt modelId="{62DC52A5-66BA-40FE-ACEA-902F058A0B3E}" type="pres">
      <dgm:prSet presAssocID="{2CA307FB-D41B-4FD9-B157-5F46A6EBBCBB}" presName="tx1" presStyleLbl="revTx" presStyleIdx="6" presStyleCnt="10"/>
      <dgm:spPr/>
    </dgm:pt>
    <dgm:pt modelId="{EA05F809-1633-4B2C-B1C6-36E26CFD9701}" type="pres">
      <dgm:prSet presAssocID="{2CA307FB-D41B-4FD9-B157-5F46A6EBBCBB}" presName="vert1" presStyleCnt="0"/>
      <dgm:spPr/>
    </dgm:pt>
    <dgm:pt modelId="{74070E7E-E1AA-4717-8CD7-25C611CE965C}" type="pres">
      <dgm:prSet presAssocID="{5763D1DB-4B28-43F2-821A-E77B16482F35}" presName="thickLine" presStyleLbl="alignNode1" presStyleIdx="7" presStyleCnt="10"/>
      <dgm:spPr/>
    </dgm:pt>
    <dgm:pt modelId="{146161B6-7F51-4FB9-AFC2-4DA63CE99106}" type="pres">
      <dgm:prSet presAssocID="{5763D1DB-4B28-43F2-821A-E77B16482F35}" presName="horz1" presStyleCnt="0"/>
      <dgm:spPr/>
    </dgm:pt>
    <dgm:pt modelId="{B18D04BE-940E-462C-82AF-107479610B2E}" type="pres">
      <dgm:prSet presAssocID="{5763D1DB-4B28-43F2-821A-E77B16482F35}" presName="tx1" presStyleLbl="revTx" presStyleIdx="7" presStyleCnt="10"/>
      <dgm:spPr/>
    </dgm:pt>
    <dgm:pt modelId="{92F4BE58-E8F5-4CF5-8BF9-35FC39A13358}" type="pres">
      <dgm:prSet presAssocID="{5763D1DB-4B28-43F2-821A-E77B16482F35}" presName="vert1" presStyleCnt="0"/>
      <dgm:spPr/>
    </dgm:pt>
    <dgm:pt modelId="{251C98FB-A33A-4146-9B81-1F931C7D986A}" type="pres">
      <dgm:prSet presAssocID="{69C60F57-34C9-4590-96B3-FC2695370429}" presName="thickLine" presStyleLbl="alignNode1" presStyleIdx="8" presStyleCnt="10"/>
      <dgm:spPr/>
    </dgm:pt>
    <dgm:pt modelId="{C1447568-07A7-4091-BECE-9F3ED9598623}" type="pres">
      <dgm:prSet presAssocID="{69C60F57-34C9-4590-96B3-FC2695370429}" presName="horz1" presStyleCnt="0"/>
      <dgm:spPr/>
    </dgm:pt>
    <dgm:pt modelId="{5B150F23-0423-4220-8C44-42DD4D47A6C6}" type="pres">
      <dgm:prSet presAssocID="{69C60F57-34C9-4590-96B3-FC2695370429}" presName="tx1" presStyleLbl="revTx" presStyleIdx="8" presStyleCnt="10"/>
      <dgm:spPr/>
    </dgm:pt>
    <dgm:pt modelId="{DA00E649-9A63-405C-A241-E924E461F0AB}" type="pres">
      <dgm:prSet presAssocID="{69C60F57-34C9-4590-96B3-FC2695370429}" presName="vert1" presStyleCnt="0"/>
      <dgm:spPr/>
    </dgm:pt>
    <dgm:pt modelId="{A2D4CB76-F400-48E7-B0C7-8DE46B4D1D1D}" type="pres">
      <dgm:prSet presAssocID="{A42ADBBB-8305-4DEB-8D21-9C71176BFD73}" presName="thickLine" presStyleLbl="alignNode1" presStyleIdx="9" presStyleCnt="10"/>
      <dgm:spPr/>
    </dgm:pt>
    <dgm:pt modelId="{BF5FEA96-D34E-4DA5-AC69-AA4F1CEDFD47}" type="pres">
      <dgm:prSet presAssocID="{A42ADBBB-8305-4DEB-8D21-9C71176BFD73}" presName="horz1" presStyleCnt="0"/>
      <dgm:spPr/>
    </dgm:pt>
    <dgm:pt modelId="{C14892A6-70D2-40BA-8200-9896E999FC76}" type="pres">
      <dgm:prSet presAssocID="{A42ADBBB-8305-4DEB-8D21-9C71176BFD73}" presName="tx1" presStyleLbl="revTx" presStyleIdx="9" presStyleCnt="10"/>
      <dgm:spPr/>
    </dgm:pt>
    <dgm:pt modelId="{626FE2CE-D73E-49BC-BA4D-C9E8FBEC87A4}" type="pres">
      <dgm:prSet presAssocID="{A42ADBBB-8305-4DEB-8D21-9C71176BFD73}" presName="vert1" presStyleCnt="0"/>
      <dgm:spPr/>
    </dgm:pt>
  </dgm:ptLst>
  <dgm:cxnLst>
    <dgm:cxn modelId="{383BA206-9A64-4414-97B7-E14161F629B2}" type="presOf" srcId="{CDE746DD-D5FC-4A2E-B0A4-FB6DB33B8FB4}" destId="{2A7FC775-5605-422E-848F-CC3215BF7EA2}" srcOrd="0" destOrd="0" presId="urn:microsoft.com/office/officeart/2008/layout/LinedList"/>
    <dgm:cxn modelId="{091D6707-0CFF-4C2C-AFF9-A602DCE72FDA}" srcId="{19DB1D4B-B2CC-4EFB-A12E-DFFC8501A04B}" destId="{5763D1DB-4B28-43F2-821A-E77B16482F35}" srcOrd="7" destOrd="0" parTransId="{60F6EA62-4C0C-4598-A089-A16135F4CF8A}" sibTransId="{27058581-33D8-4B2A-A742-2CBD445695E4}"/>
    <dgm:cxn modelId="{68107609-F412-4017-9D40-BCB2BBAE0AF2}" srcId="{19DB1D4B-B2CC-4EFB-A12E-DFFC8501A04B}" destId="{76C7B9C0-CC5E-4BA8-866A-D6648DFCEC95}" srcOrd="2" destOrd="0" parTransId="{09168787-C2D7-41BF-B4F8-8708800A18E2}" sibTransId="{B6ACAAA6-44B0-400D-9FFD-41930EA7C9C4}"/>
    <dgm:cxn modelId="{EAD9D90C-03C4-45D1-9341-5B129DE2EF9A}" srcId="{19DB1D4B-B2CC-4EFB-A12E-DFFC8501A04B}" destId="{A42ADBBB-8305-4DEB-8D21-9C71176BFD73}" srcOrd="9" destOrd="0" parTransId="{3A3FEB75-0A53-4AF3-801B-62DBEA398772}" sibTransId="{68B14FAC-E40C-4E43-B351-1A0BE6B04988}"/>
    <dgm:cxn modelId="{52C3042D-E14D-4488-8C05-D2C92E63E91E}" type="presOf" srcId="{76C7B9C0-CC5E-4BA8-866A-D6648DFCEC95}" destId="{5A108CBD-39A6-43CD-B3F3-5D7D89633F65}" srcOrd="0" destOrd="0" presId="urn:microsoft.com/office/officeart/2008/layout/LinedList"/>
    <dgm:cxn modelId="{D0E12A2E-0A8D-4847-9ABE-E0EAA9B1CC6C}" srcId="{19DB1D4B-B2CC-4EFB-A12E-DFFC8501A04B}" destId="{EBEA5F41-D8D6-44B2-BBCE-F8101B778727}" srcOrd="5" destOrd="0" parTransId="{AEA5583E-73D6-4AFA-A9C1-6D86AEDC5855}" sibTransId="{57FC1A9A-AEE5-4EB7-B615-75C3B2599936}"/>
    <dgm:cxn modelId="{E1A0AA62-FCB7-4365-8DC3-0A1B15331084}" srcId="{19DB1D4B-B2CC-4EFB-A12E-DFFC8501A04B}" destId="{F5D87CEA-2533-4B86-A9D6-38968898F20C}" srcOrd="1" destOrd="0" parTransId="{7FA80A27-94C8-4E0D-A36F-96151C4FD081}" sibTransId="{65155A03-5AA4-4D19-BB4D-ADA580B80E90}"/>
    <dgm:cxn modelId="{94075665-0641-40BB-8C93-984CE85B82CD}" type="presOf" srcId="{19DB1D4B-B2CC-4EFB-A12E-DFFC8501A04B}" destId="{ED9484AE-5C5F-4F5D-AD4D-4D96282B5F42}" srcOrd="0" destOrd="0" presId="urn:microsoft.com/office/officeart/2008/layout/LinedList"/>
    <dgm:cxn modelId="{9EE0CE66-5392-45FE-A8A3-A3259C1B33E3}" srcId="{19DB1D4B-B2CC-4EFB-A12E-DFFC8501A04B}" destId="{2CA307FB-D41B-4FD9-B157-5F46A6EBBCBB}" srcOrd="6" destOrd="0" parTransId="{AFA33208-5F8B-4144-B314-EA26F26690A3}" sibTransId="{0E3AA1BC-09E1-4CC4-BBCA-DCAB07D72ED5}"/>
    <dgm:cxn modelId="{08E6E069-A74E-4E97-B5E3-DF70CA1F6F8F}" srcId="{19DB1D4B-B2CC-4EFB-A12E-DFFC8501A04B}" destId="{FDCDC249-C6A8-490A-8916-F0BAF42B870D}" srcOrd="3" destOrd="0" parTransId="{07065CAC-5420-488D-9389-113A23102AC5}" sibTransId="{DBEDA2B5-692E-4194-9E93-E504A8531C62}"/>
    <dgm:cxn modelId="{67ED4759-8CAF-40BC-9177-9DB92A3F233B}" type="presOf" srcId="{69C60F57-34C9-4590-96B3-FC2695370429}" destId="{5B150F23-0423-4220-8C44-42DD4D47A6C6}" srcOrd="0" destOrd="0" presId="urn:microsoft.com/office/officeart/2008/layout/LinedList"/>
    <dgm:cxn modelId="{F602419A-0B06-4B6E-904C-C9C7FBB6384A}" type="presOf" srcId="{AA6E58B7-FA7B-435F-B6B6-ACA0E2AFC711}" destId="{461B9DB0-258F-41F1-B7B0-D23D48D599D1}" srcOrd="0" destOrd="0" presId="urn:microsoft.com/office/officeart/2008/layout/LinedList"/>
    <dgm:cxn modelId="{FC0D379B-9678-4A49-9B1A-A0742D31F0AD}" srcId="{19DB1D4B-B2CC-4EFB-A12E-DFFC8501A04B}" destId="{69C60F57-34C9-4590-96B3-FC2695370429}" srcOrd="8" destOrd="0" parTransId="{B32BB91C-D3A2-4DA0-BCE2-546153D770E6}" sibTransId="{A53B6F22-7DC4-4A90-A4EA-F2AF27EA2833}"/>
    <dgm:cxn modelId="{510562A4-D6EE-48C4-B703-91E9D199579A}" type="presOf" srcId="{2CA307FB-D41B-4FD9-B157-5F46A6EBBCBB}" destId="{62DC52A5-66BA-40FE-ACEA-902F058A0B3E}" srcOrd="0" destOrd="0" presId="urn:microsoft.com/office/officeart/2008/layout/LinedList"/>
    <dgm:cxn modelId="{C6B53CA9-8383-45C9-8FB9-795E6898C4E6}" type="presOf" srcId="{A42ADBBB-8305-4DEB-8D21-9C71176BFD73}" destId="{C14892A6-70D2-40BA-8200-9896E999FC76}" srcOrd="0" destOrd="0" presId="urn:microsoft.com/office/officeart/2008/layout/LinedList"/>
    <dgm:cxn modelId="{64D2D7BF-73A8-4AA2-850C-5625B7F060A1}" type="presOf" srcId="{FDCDC249-C6A8-490A-8916-F0BAF42B870D}" destId="{CB350C49-2A5C-43D0-BE7C-4EE74B2016A3}" srcOrd="0" destOrd="0" presId="urn:microsoft.com/office/officeart/2008/layout/LinedList"/>
    <dgm:cxn modelId="{1B4ACCC1-2E93-4495-AB81-D390E690FC75}" type="presOf" srcId="{EBEA5F41-D8D6-44B2-BBCE-F8101B778727}" destId="{36AC265C-553F-42AF-9CB1-765C02DDCEE4}" srcOrd="0" destOrd="0" presId="urn:microsoft.com/office/officeart/2008/layout/LinedList"/>
    <dgm:cxn modelId="{52E7D6DA-0102-4E0D-A048-F5B245634723}" srcId="{19DB1D4B-B2CC-4EFB-A12E-DFFC8501A04B}" destId="{CDE746DD-D5FC-4A2E-B0A4-FB6DB33B8FB4}" srcOrd="0" destOrd="0" parTransId="{02011B81-8DB2-4F7F-B609-8FCBB3E6643A}" sibTransId="{30D19273-5DDB-4AA5-A9D7-DB4E12A41638}"/>
    <dgm:cxn modelId="{4B1398EE-A085-44B4-AE6A-D7F8B57A8166}" type="presOf" srcId="{F5D87CEA-2533-4B86-A9D6-38968898F20C}" destId="{6069C8B7-61B0-45F5-B619-603EDCF39986}" srcOrd="0" destOrd="0" presId="urn:microsoft.com/office/officeart/2008/layout/LinedList"/>
    <dgm:cxn modelId="{856460F0-A9BC-4E3E-B4EA-722A6A459B92}" srcId="{19DB1D4B-B2CC-4EFB-A12E-DFFC8501A04B}" destId="{AA6E58B7-FA7B-435F-B6B6-ACA0E2AFC711}" srcOrd="4" destOrd="0" parTransId="{B0618D3C-D5B0-48F4-990C-E3697F48E4FE}" sibTransId="{0D3D4F16-E147-4AAC-98C3-5AFA9E3235B3}"/>
    <dgm:cxn modelId="{026F82F1-55AF-4CAF-8B13-D5B358942B09}" type="presOf" srcId="{5763D1DB-4B28-43F2-821A-E77B16482F35}" destId="{B18D04BE-940E-462C-82AF-107479610B2E}" srcOrd="0" destOrd="0" presId="urn:microsoft.com/office/officeart/2008/layout/LinedList"/>
    <dgm:cxn modelId="{45853985-A36B-4DD6-9D51-8E08D6FF1DF9}" type="presParOf" srcId="{ED9484AE-5C5F-4F5D-AD4D-4D96282B5F42}" destId="{AF892074-2FC5-42DA-B4C9-99750501183D}" srcOrd="0" destOrd="0" presId="urn:microsoft.com/office/officeart/2008/layout/LinedList"/>
    <dgm:cxn modelId="{8B75E799-6550-4B07-8A5B-5B3F46C32842}" type="presParOf" srcId="{ED9484AE-5C5F-4F5D-AD4D-4D96282B5F42}" destId="{7F50944A-62E9-4EFF-A922-E87464CB9A87}" srcOrd="1" destOrd="0" presId="urn:microsoft.com/office/officeart/2008/layout/LinedList"/>
    <dgm:cxn modelId="{B17DFE86-9DB6-464B-9E8A-548150FB9499}" type="presParOf" srcId="{7F50944A-62E9-4EFF-A922-E87464CB9A87}" destId="{2A7FC775-5605-422E-848F-CC3215BF7EA2}" srcOrd="0" destOrd="0" presId="urn:microsoft.com/office/officeart/2008/layout/LinedList"/>
    <dgm:cxn modelId="{AB6D1332-4348-4F06-9D74-1ADA6600BF65}" type="presParOf" srcId="{7F50944A-62E9-4EFF-A922-E87464CB9A87}" destId="{E113AF75-01EA-469C-A702-E4B08CC8CD71}" srcOrd="1" destOrd="0" presId="urn:microsoft.com/office/officeart/2008/layout/LinedList"/>
    <dgm:cxn modelId="{97248E31-895A-4FDF-94B1-940B76A96AE5}" type="presParOf" srcId="{ED9484AE-5C5F-4F5D-AD4D-4D96282B5F42}" destId="{82EE4DCD-3908-491E-A1F2-064A761F7188}" srcOrd="2" destOrd="0" presId="urn:microsoft.com/office/officeart/2008/layout/LinedList"/>
    <dgm:cxn modelId="{4AB3E0DF-EE2B-4662-AE7E-8339E1793F2D}" type="presParOf" srcId="{ED9484AE-5C5F-4F5D-AD4D-4D96282B5F42}" destId="{660DDB69-394B-4FB4-93C4-9B58FC34B0EB}" srcOrd="3" destOrd="0" presId="urn:microsoft.com/office/officeart/2008/layout/LinedList"/>
    <dgm:cxn modelId="{1B31BBEA-9E46-4A98-9A4A-A6CC6407AACD}" type="presParOf" srcId="{660DDB69-394B-4FB4-93C4-9B58FC34B0EB}" destId="{6069C8B7-61B0-45F5-B619-603EDCF39986}" srcOrd="0" destOrd="0" presId="urn:microsoft.com/office/officeart/2008/layout/LinedList"/>
    <dgm:cxn modelId="{F74CCA35-7626-4FC0-84E3-B64E2B0F17A6}" type="presParOf" srcId="{660DDB69-394B-4FB4-93C4-9B58FC34B0EB}" destId="{BFF9DF6B-386F-41A7-80A2-A04695C0C56B}" srcOrd="1" destOrd="0" presId="urn:microsoft.com/office/officeart/2008/layout/LinedList"/>
    <dgm:cxn modelId="{28335D58-F1E3-4CDA-BF42-3DD9E0C226A4}" type="presParOf" srcId="{ED9484AE-5C5F-4F5D-AD4D-4D96282B5F42}" destId="{96894A4E-0E00-456F-A720-92EAE345DD05}" srcOrd="4" destOrd="0" presId="urn:microsoft.com/office/officeart/2008/layout/LinedList"/>
    <dgm:cxn modelId="{808E9EAC-F166-4CF2-B93E-27CAD0D530D1}" type="presParOf" srcId="{ED9484AE-5C5F-4F5D-AD4D-4D96282B5F42}" destId="{0218A49A-8656-440A-9391-7A9337110B84}" srcOrd="5" destOrd="0" presId="urn:microsoft.com/office/officeart/2008/layout/LinedList"/>
    <dgm:cxn modelId="{1B606452-F351-4DC1-AE7B-12B714FC06D1}" type="presParOf" srcId="{0218A49A-8656-440A-9391-7A9337110B84}" destId="{5A108CBD-39A6-43CD-B3F3-5D7D89633F65}" srcOrd="0" destOrd="0" presId="urn:microsoft.com/office/officeart/2008/layout/LinedList"/>
    <dgm:cxn modelId="{29051E99-209E-4A23-9FF9-94E4B68FF3A6}" type="presParOf" srcId="{0218A49A-8656-440A-9391-7A9337110B84}" destId="{2D949251-81FC-42D6-B13D-66EE0B390B4F}" srcOrd="1" destOrd="0" presId="urn:microsoft.com/office/officeart/2008/layout/LinedList"/>
    <dgm:cxn modelId="{1F59810D-D3F4-42D4-A946-9038101DBAB5}" type="presParOf" srcId="{ED9484AE-5C5F-4F5D-AD4D-4D96282B5F42}" destId="{0C0FBF91-8528-40B9-B609-A456772B9278}" srcOrd="6" destOrd="0" presId="urn:microsoft.com/office/officeart/2008/layout/LinedList"/>
    <dgm:cxn modelId="{C68E51E2-C34E-4F77-BD9C-584162882E88}" type="presParOf" srcId="{ED9484AE-5C5F-4F5D-AD4D-4D96282B5F42}" destId="{FCF761C9-A0A1-4568-8859-F1E89504D5DD}" srcOrd="7" destOrd="0" presId="urn:microsoft.com/office/officeart/2008/layout/LinedList"/>
    <dgm:cxn modelId="{16A2E6FF-6F88-4B95-BCB7-E8D09C60DB2C}" type="presParOf" srcId="{FCF761C9-A0A1-4568-8859-F1E89504D5DD}" destId="{CB350C49-2A5C-43D0-BE7C-4EE74B2016A3}" srcOrd="0" destOrd="0" presId="urn:microsoft.com/office/officeart/2008/layout/LinedList"/>
    <dgm:cxn modelId="{29E15BA6-98C4-4D8A-9DE8-9E01B707AA0D}" type="presParOf" srcId="{FCF761C9-A0A1-4568-8859-F1E89504D5DD}" destId="{40137A4E-BEF8-40D4-B1C5-F3B4AA93B4CB}" srcOrd="1" destOrd="0" presId="urn:microsoft.com/office/officeart/2008/layout/LinedList"/>
    <dgm:cxn modelId="{B8B3E74D-7D3A-442D-85D6-55D1687F802D}" type="presParOf" srcId="{ED9484AE-5C5F-4F5D-AD4D-4D96282B5F42}" destId="{2055BCCB-2FF2-4D9B-B8D9-AF332AC38107}" srcOrd="8" destOrd="0" presId="urn:microsoft.com/office/officeart/2008/layout/LinedList"/>
    <dgm:cxn modelId="{B9CC308B-0990-45C8-BDE4-3B73B70208C7}" type="presParOf" srcId="{ED9484AE-5C5F-4F5D-AD4D-4D96282B5F42}" destId="{C4279E7C-85BE-4472-9A66-B0661B9692B6}" srcOrd="9" destOrd="0" presId="urn:microsoft.com/office/officeart/2008/layout/LinedList"/>
    <dgm:cxn modelId="{2271C240-2D04-4A4E-9801-6D29F0CD8924}" type="presParOf" srcId="{C4279E7C-85BE-4472-9A66-B0661B9692B6}" destId="{461B9DB0-258F-41F1-B7B0-D23D48D599D1}" srcOrd="0" destOrd="0" presId="urn:microsoft.com/office/officeart/2008/layout/LinedList"/>
    <dgm:cxn modelId="{98D68DD1-8C75-4A7D-A752-33692085ED09}" type="presParOf" srcId="{C4279E7C-85BE-4472-9A66-B0661B9692B6}" destId="{67248A2B-4754-4CED-8D25-E9B28814097F}" srcOrd="1" destOrd="0" presId="urn:microsoft.com/office/officeart/2008/layout/LinedList"/>
    <dgm:cxn modelId="{9DECB68F-DB96-4C54-B473-0B7D844BC1AC}" type="presParOf" srcId="{ED9484AE-5C5F-4F5D-AD4D-4D96282B5F42}" destId="{9344242D-6B6B-485E-A9E8-9A7FA82DC830}" srcOrd="10" destOrd="0" presId="urn:microsoft.com/office/officeart/2008/layout/LinedList"/>
    <dgm:cxn modelId="{226DF819-B9CF-4AEE-A495-84AA5B13587E}" type="presParOf" srcId="{ED9484AE-5C5F-4F5D-AD4D-4D96282B5F42}" destId="{2B2A8128-E5E5-4417-B902-809037A5FF73}" srcOrd="11" destOrd="0" presId="urn:microsoft.com/office/officeart/2008/layout/LinedList"/>
    <dgm:cxn modelId="{48429E82-B206-496B-A16B-11D3FD513112}" type="presParOf" srcId="{2B2A8128-E5E5-4417-B902-809037A5FF73}" destId="{36AC265C-553F-42AF-9CB1-765C02DDCEE4}" srcOrd="0" destOrd="0" presId="urn:microsoft.com/office/officeart/2008/layout/LinedList"/>
    <dgm:cxn modelId="{C761FC97-9DC3-4611-B60D-B6A988AECB79}" type="presParOf" srcId="{2B2A8128-E5E5-4417-B902-809037A5FF73}" destId="{A63C785E-C922-40F5-8E70-EEF5EA14FD3A}" srcOrd="1" destOrd="0" presId="urn:microsoft.com/office/officeart/2008/layout/LinedList"/>
    <dgm:cxn modelId="{F82B0E3C-0999-4BD3-AF1D-2E29BD801518}" type="presParOf" srcId="{ED9484AE-5C5F-4F5D-AD4D-4D96282B5F42}" destId="{F1F8F35E-9308-4941-A48D-CDBE518EAB06}" srcOrd="12" destOrd="0" presId="urn:microsoft.com/office/officeart/2008/layout/LinedList"/>
    <dgm:cxn modelId="{0D2E12C5-0C35-4039-93BB-CFF2737C89C0}" type="presParOf" srcId="{ED9484AE-5C5F-4F5D-AD4D-4D96282B5F42}" destId="{97255BC5-A7E3-4FF2-B666-F879E51B3BC0}" srcOrd="13" destOrd="0" presId="urn:microsoft.com/office/officeart/2008/layout/LinedList"/>
    <dgm:cxn modelId="{F33B8F82-E94C-4E46-B60A-F68E849A05D8}" type="presParOf" srcId="{97255BC5-A7E3-4FF2-B666-F879E51B3BC0}" destId="{62DC52A5-66BA-40FE-ACEA-902F058A0B3E}" srcOrd="0" destOrd="0" presId="urn:microsoft.com/office/officeart/2008/layout/LinedList"/>
    <dgm:cxn modelId="{F37DC8BC-75F8-4969-8FC9-163329C52444}" type="presParOf" srcId="{97255BC5-A7E3-4FF2-B666-F879E51B3BC0}" destId="{EA05F809-1633-4B2C-B1C6-36E26CFD9701}" srcOrd="1" destOrd="0" presId="urn:microsoft.com/office/officeart/2008/layout/LinedList"/>
    <dgm:cxn modelId="{3DF1202B-468B-4C3B-B2BC-EFB7C09974DC}" type="presParOf" srcId="{ED9484AE-5C5F-4F5D-AD4D-4D96282B5F42}" destId="{74070E7E-E1AA-4717-8CD7-25C611CE965C}" srcOrd="14" destOrd="0" presId="urn:microsoft.com/office/officeart/2008/layout/LinedList"/>
    <dgm:cxn modelId="{91FC95F3-3471-4CD1-8288-8AA945F984D1}" type="presParOf" srcId="{ED9484AE-5C5F-4F5D-AD4D-4D96282B5F42}" destId="{146161B6-7F51-4FB9-AFC2-4DA63CE99106}" srcOrd="15" destOrd="0" presId="urn:microsoft.com/office/officeart/2008/layout/LinedList"/>
    <dgm:cxn modelId="{8732071D-4049-4A20-9656-265AA2F27DCC}" type="presParOf" srcId="{146161B6-7F51-4FB9-AFC2-4DA63CE99106}" destId="{B18D04BE-940E-462C-82AF-107479610B2E}" srcOrd="0" destOrd="0" presId="urn:microsoft.com/office/officeart/2008/layout/LinedList"/>
    <dgm:cxn modelId="{C7D4FF5E-71A6-4F44-AAC0-4FA11FF18AFD}" type="presParOf" srcId="{146161B6-7F51-4FB9-AFC2-4DA63CE99106}" destId="{92F4BE58-E8F5-4CF5-8BF9-35FC39A13358}" srcOrd="1" destOrd="0" presId="urn:microsoft.com/office/officeart/2008/layout/LinedList"/>
    <dgm:cxn modelId="{9DA446A5-9550-4CA0-88A2-3FBDE85153AF}" type="presParOf" srcId="{ED9484AE-5C5F-4F5D-AD4D-4D96282B5F42}" destId="{251C98FB-A33A-4146-9B81-1F931C7D986A}" srcOrd="16" destOrd="0" presId="urn:microsoft.com/office/officeart/2008/layout/LinedList"/>
    <dgm:cxn modelId="{7E035E14-F6BC-443B-9773-F176F32D6235}" type="presParOf" srcId="{ED9484AE-5C5F-4F5D-AD4D-4D96282B5F42}" destId="{C1447568-07A7-4091-BECE-9F3ED9598623}" srcOrd="17" destOrd="0" presId="urn:microsoft.com/office/officeart/2008/layout/LinedList"/>
    <dgm:cxn modelId="{BC0AF1A0-8022-4730-AE4E-EECB629FDC54}" type="presParOf" srcId="{C1447568-07A7-4091-BECE-9F3ED9598623}" destId="{5B150F23-0423-4220-8C44-42DD4D47A6C6}" srcOrd="0" destOrd="0" presId="urn:microsoft.com/office/officeart/2008/layout/LinedList"/>
    <dgm:cxn modelId="{BBE86CA5-A75B-4242-AB47-B15F7F4CBF0F}" type="presParOf" srcId="{C1447568-07A7-4091-BECE-9F3ED9598623}" destId="{DA00E649-9A63-405C-A241-E924E461F0AB}" srcOrd="1" destOrd="0" presId="urn:microsoft.com/office/officeart/2008/layout/LinedList"/>
    <dgm:cxn modelId="{F9251ECD-FC86-4E27-8C3D-B85B81E8A5D9}" type="presParOf" srcId="{ED9484AE-5C5F-4F5D-AD4D-4D96282B5F42}" destId="{A2D4CB76-F400-48E7-B0C7-8DE46B4D1D1D}" srcOrd="18" destOrd="0" presId="urn:microsoft.com/office/officeart/2008/layout/LinedList"/>
    <dgm:cxn modelId="{07C7F914-50D2-46CB-8251-5985B74025C8}" type="presParOf" srcId="{ED9484AE-5C5F-4F5D-AD4D-4D96282B5F42}" destId="{BF5FEA96-D34E-4DA5-AC69-AA4F1CEDFD47}" srcOrd="19" destOrd="0" presId="urn:microsoft.com/office/officeart/2008/layout/LinedList"/>
    <dgm:cxn modelId="{DAFFDA17-03E7-4FA4-B81D-5C28C67EF21E}" type="presParOf" srcId="{BF5FEA96-D34E-4DA5-AC69-AA4F1CEDFD47}" destId="{C14892A6-70D2-40BA-8200-9896E999FC76}" srcOrd="0" destOrd="0" presId="urn:microsoft.com/office/officeart/2008/layout/LinedList"/>
    <dgm:cxn modelId="{6927966F-40E6-41B6-A9B5-3448BF917B66}" type="presParOf" srcId="{BF5FEA96-D34E-4DA5-AC69-AA4F1CEDFD47}" destId="{626FE2CE-D73E-49BC-BA4D-C9E8FBEC87A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168D46-777B-4CE0-AB00-9B1A3156BCD9}" type="doc">
      <dgm:prSet loTypeId="urn:microsoft.com/office/officeart/2005/8/layout/vList5" loCatId="list" qsTypeId="urn:microsoft.com/office/officeart/2005/8/quickstyle/simple4" qsCatId="simple" csTypeId="urn:microsoft.com/office/officeart/2005/8/colors/accent0_3" csCatId="mainScheme" phldr="1"/>
      <dgm:spPr/>
      <dgm:t>
        <a:bodyPr/>
        <a:lstStyle/>
        <a:p>
          <a:endParaRPr lang="en-US"/>
        </a:p>
      </dgm:t>
    </dgm:pt>
    <dgm:pt modelId="{DD2B8747-54E7-45B8-BA74-C4FFEF0A432F}">
      <dgm:prSet/>
      <dgm:spPr/>
      <dgm:t>
        <a:bodyPr/>
        <a:lstStyle/>
        <a:p>
          <a:r>
            <a:rPr lang="en-GB" dirty="0"/>
            <a:t>Digital communities Wales provided support to Swansea health board, creating a digital project to tackle obesity and social isolation (Welsh Gov, 2023)</a:t>
          </a:r>
          <a:endParaRPr lang="en-US" dirty="0"/>
        </a:p>
      </dgm:t>
    </dgm:pt>
    <dgm:pt modelId="{9FAAA70B-10C1-400B-977C-7FE0AAA5F7AE}" type="parTrans" cxnId="{53AB0C21-A990-491F-88C0-9ADF29DE2CE4}">
      <dgm:prSet/>
      <dgm:spPr/>
      <dgm:t>
        <a:bodyPr/>
        <a:lstStyle/>
        <a:p>
          <a:endParaRPr lang="en-US"/>
        </a:p>
      </dgm:t>
    </dgm:pt>
    <dgm:pt modelId="{66C3A17A-774C-488E-9A48-1D188A025748}" type="sibTrans" cxnId="{53AB0C21-A990-491F-88C0-9ADF29DE2CE4}">
      <dgm:prSet/>
      <dgm:spPr/>
      <dgm:t>
        <a:bodyPr/>
        <a:lstStyle/>
        <a:p>
          <a:endParaRPr lang="en-US"/>
        </a:p>
      </dgm:t>
    </dgm:pt>
    <dgm:pt modelId="{A4444CD8-9568-4914-BEB8-CF366474723E}">
      <dgm:prSet/>
      <dgm:spPr/>
      <dgm:t>
        <a:bodyPr/>
        <a:lstStyle/>
        <a:p>
          <a:r>
            <a:rPr lang="en-GB" dirty="0"/>
            <a:t>Swansea city Adult community learning developed a five-week education and fitness programme and Provided fit bits to six patients identified as obese from GP’s- enabled them to track progress and use digital tools- solving health problems using technology</a:t>
          </a:r>
          <a:endParaRPr lang="en-US" dirty="0"/>
        </a:p>
      </dgm:t>
    </dgm:pt>
    <dgm:pt modelId="{0A9B97B9-D421-4EB5-9471-8FBF2CB46F84}" type="parTrans" cxnId="{A9FD16FD-6A88-4EE3-BCB4-15CAB3C2592D}">
      <dgm:prSet/>
      <dgm:spPr/>
      <dgm:t>
        <a:bodyPr/>
        <a:lstStyle/>
        <a:p>
          <a:endParaRPr lang="en-US"/>
        </a:p>
      </dgm:t>
    </dgm:pt>
    <dgm:pt modelId="{FAB7CD75-B834-4111-A5F8-1D4CD4CEAA45}" type="sibTrans" cxnId="{A9FD16FD-6A88-4EE3-BCB4-15CAB3C2592D}">
      <dgm:prSet/>
      <dgm:spPr/>
      <dgm:t>
        <a:bodyPr/>
        <a:lstStyle/>
        <a:p>
          <a:endParaRPr lang="en-US"/>
        </a:p>
      </dgm:t>
    </dgm:pt>
    <dgm:pt modelId="{DFE8B959-FDA2-40EB-9477-4934B55731BF}">
      <dgm:prSet/>
      <dgm:spPr/>
      <dgm:t>
        <a:bodyPr/>
        <a:lstStyle/>
        <a:p>
          <a:r>
            <a:rPr lang="en-GB"/>
            <a:t>These patients were also encouraged to join community groups to keep their progress. (Digital community Wales, 2023)</a:t>
          </a:r>
          <a:endParaRPr lang="en-US"/>
        </a:p>
      </dgm:t>
    </dgm:pt>
    <dgm:pt modelId="{A3A8CF2C-8016-4986-BB3A-ECFB45FF8202}" type="parTrans" cxnId="{07A617C7-FA42-47AD-9368-2DF2B9D7C9AD}">
      <dgm:prSet/>
      <dgm:spPr/>
      <dgm:t>
        <a:bodyPr/>
        <a:lstStyle/>
        <a:p>
          <a:endParaRPr lang="en-US"/>
        </a:p>
      </dgm:t>
    </dgm:pt>
    <dgm:pt modelId="{8A904EDE-6ABE-48C6-917D-8D4B425CA03A}" type="sibTrans" cxnId="{07A617C7-FA42-47AD-9368-2DF2B9D7C9AD}">
      <dgm:prSet/>
      <dgm:spPr/>
      <dgm:t>
        <a:bodyPr/>
        <a:lstStyle/>
        <a:p>
          <a:endParaRPr lang="en-US"/>
        </a:p>
      </dgm:t>
    </dgm:pt>
    <dgm:pt modelId="{C39E1721-C8A6-4BFA-B132-25171FD9E75D}" type="pres">
      <dgm:prSet presAssocID="{28168D46-777B-4CE0-AB00-9B1A3156BCD9}" presName="Name0" presStyleCnt="0">
        <dgm:presLayoutVars>
          <dgm:dir/>
          <dgm:animLvl val="lvl"/>
          <dgm:resizeHandles val="exact"/>
        </dgm:presLayoutVars>
      </dgm:prSet>
      <dgm:spPr/>
    </dgm:pt>
    <dgm:pt modelId="{3D1125DE-EEE0-4D69-ACB4-89CC6ABC1F11}" type="pres">
      <dgm:prSet presAssocID="{DD2B8747-54E7-45B8-BA74-C4FFEF0A432F}" presName="linNode" presStyleCnt="0"/>
      <dgm:spPr/>
    </dgm:pt>
    <dgm:pt modelId="{8E152AD1-FE8A-4ED6-84E2-EF82F8A43CFC}" type="pres">
      <dgm:prSet presAssocID="{DD2B8747-54E7-45B8-BA74-C4FFEF0A432F}" presName="parentText" presStyleLbl="node1" presStyleIdx="0" presStyleCnt="3">
        <dgm:presLayoutVars>
          <dgm:chMax val="1"/>
          <dgm:bulletEnabled val="1"/>
        </dgm:presLayoutVars>
      </dgm:prSet>
      <dgm:spPr/>
    </dgm:pt>
    <dgm:pt modelId="{A20EB7BE-A106-4BF5-A322-E17D81249D48}" type="pres">
      <dgm:prSet presAssocID="{66C3A17A-774C-488E-9A48-1D188A025748}" presName="sp" presStyleCnt="0"/>
      <dgm:spPr/>
    </dgm:pt>
    <dgm:pt modelId="{0F474460-5942-4080-98EF-F930A6784B89}" type="pres">
      <dgm:prSet presAssocID="{A4444CD8-9568-4914-BEB8-CF366474723E}" presName="linNode" presStyleCnt="0"/>
      <dgm:spPr/>
    </dgm:pt>
    <dgm:pt modelId="{516138D0-74C0-4291-B789-CFBDDBE8220F}" type="pres">
      <dgm:prSet presAssocID="{A4444CD8-9568-4914-BEB8-CF366474723E}" presName="parentText" presStyleLbl="node1" presStyleIdx="1" presStyleCnt="3">
        <dgm:presLayoutVars>
          <dgm:chMax val="1"/>
          <dgm:bulletEnabled val="1"/>
        </dgm:presLayoutVars>
      </dgm:prSet>
      <dgm:spPr/>
    </dgm:pt>
    <dgm:pt modelId="{E85FCAB6-25D2-4947-960F-F06785BDADC7}" type="pres">
      <dgm:prSet presAssocID="{FAB7CD75-B834-4111-A5F8-1D4CD4CEAA45}" presName="sp" presStyleCnt="0"/>
      <dgm:spPr/>
    </dgm:pt>
    <dgm:pt modelId="{F42832CE-1DAE-4301-B6C1-082E70060C38}" type="pres">
      <dgm:prSet presAssocID="{DFE8B959-FDA2-40EB-9477-4934B55731BF}" presName="linNode" presStyleCnt="0"/>
      <dgm:spPr/>
    </dgm:pt>
    <dgm:pt modelId="{284217AF-1D34-415B-A689-62CAC03515D7}" type="pres">
      <dgm:prSet presAssocID="{DFE8B959-FDA2-40EB-9477-4934B55731BF}" presName="parentText" presStyleLbl="node1" presStyleIdx="2" presStyleCnt="3">
        <dgm:presLayoutVars>
          <dgm:chMax val="1"/>
          <dgm:bulletEnabled val="1"/>
        </dgm:presLayoutVars>
      </dgm:prSet>
      <dgm:spPr/>
    </dgm:pt>
  </dgm:ptLst>
  <dgm:cxnLst>
    <dgm:cxn modelId="{CDAB7506-16B7-4C28-9B58-FFD5606E28A3}" type="presOf" srcId="{DFE8B959-FDA2-40EB-9477-4934B55731BF}" destId="{284217AF-1D34-415B-A689-62CAC03515D7}" srcOrd="0" destOrd="0" presId="urn:microsoft.com/office/officeart/2005/8/layout/vList5"/>
    <dgm:cxn modelId="{53AB0C21-A990-491F-88C0-9ADF29DE2CE4}" srcId="{28168D46-777B-4CE0-AB00-9B1A3156BCD9}" destId="{DD2B8747-54E7-45B8-BA74-C4FFEF0A432F}" srcOrd="0" destOrd="0" parTransId="{9FAAA70B-10C1-400B-977C-7FE0AAA5F7AE}" sibTransId="{66C3A17A-774C-488E-9A48-1D188A025748}"/>
    <dgm:cxn modelId="{F2D7423F-54DB-48E5-AB92-942C66DD7074}" type="presOf" srcId="{DD2B8747-54E7-45B8-BA74-C4FFEF0A432F}" destId="{8E152AD1-FE8A-4ED6-84E2-EF82F8A43CFC}" srcOrd="0" destOrd="0" presId="urn:microsoft.com/office/officeart/2005/8/layout/vList5"/>
    <dgm:cxn modelId="{1A7F0D7E-0DDA-4A1B-9682-A941D4B38CC2}" type="presOf" srcId="{28168D46-777B-4CE0-AB00-9B1A3156BCD9}" destId="{C39E1721-C8A6-4BFA-B132-25171FD9E75D}" srcOrd="0" destOrd="0" presId="urn:microsoft.com/office/officeart/2005/8/layout/vList5"/>
    <dgm:cxn modelId="{07A617C7-FA42-47AD-9368-2DF2B9D7C9AD}" srcId="{28168D46-777B-4CE0-AB00-9B1A3156BCD9}" destId="{DFE8B959-FDA2-40EB-9477-4934B55731BF}" srcOrd="2" destOrd="0" parTransId="{A3A8CF2C-8016-4986-BB3A-ECFB45FF8202}" sibTransId="{8A904EDE-6ABE-48C6-917D-8D4B425CA03A}"/>
    <dgm:cxn modelId="{B4D2F9D9-C272-4ED2-94E3-5063F1173CCC}" type="presOf" srcId="{A4444CD8-9568-4914-BEB8-CF366474723E}" destId="{516138D0-74C0-4291-B789-CFBDDBE8220F}" srcOrd="0" destOrd="0" presId="urn:microsoft.com/office/officeart/2005/8/layout/vList5"/>
    <dgm:cxn modelId="{A9FD16FD-6A88-4EE3-BCB4-15CAB3C2592D}" srcId="{28168D46-777B-4CE0-AB00-9B1A3156BCD9}" destId="{A4444CD8-9568-4914-BEB8-CF366474723E}" srcOrd="1" destOrd="0" parTransId="{0A9B97B9-D421-4EB5-9471-8FBF2CB46F84}" sibTransId="{FAB7CD75-B834-4111-A5F8-1D4CD4CEAA45}"/>
    <dgm:cxn modelId="{405135CF-840A-411D-A34D-DDDB965C2934}" type="presParOf" srcId="{C39E1721-C8A6-4BFA-B132-25171FD9E75D}" destId="{3D1125DE-EEE0-4D69-ACB4-89CC6ABC1F11}" srcOrd="0" destOrd="0" presId="urn:microsoft.com/office/officeart/2005/8/layout/vList5"/>
    <dgm:cxn modelId="{58CBD9E2-19A3-452C-A557-2B7B2D0A405C}" type="presParOf" srcId="{3D1125DE-EEE0-4D69-ACB4-89CC6ABC1F11}" destId="{8E152AD1-FE8A-4ED6-84E2-EF82F8A43CFC}" srcOrd="0" destOrd="0" presId="urn:microsoft.com/office/officeart/2005/8/layout/vList5"/>
    <dgm:cxn modelId="{64B79849-5574-42F2-9281-781D5654FC98}" type="presParOf" srcId="{C39E1721-C8A6-4BFA-B132-25171FD9E75D}" destId="{A20EB7BE-A106-4BF5-A322-E17D81249D48}" srcOrd="1" destOrd="0" presId="urn:microsoft.com/office/officeart/2005/8/layout/vList5"/>
    <dgm:cxn modelId="{15A31C04-3357-4518-94DF-A783F9DA6167}" type="presParOf" srcId="{C39E1721-C8A6-4BFA-B132-25171FD9E75D}" destId="{0F474460-5942-4080-98EF-F930A6784B89}" srcOrd="2" destOrd="0" presId="urn:microsoft.com/office/officeart/2005/8/layout/vList5"/>
    <dgm:cxn modelId="{E00DF0E3-EF65-4C4F-8380-B18918F8107D}" type="presParOf" srcId="{0F474460-5942-4080-98EF-F930A6784B89}" destId="{516138D0-74C0-4291-B789-CFBDDBE8220F}" srcOrd="0" destOrd="0" presId="urn:microsoft.com/office/officeart/2005/8/layout/vList5"/>
    <dgm:cxn modelId="{67BDE32B-D512-4B0C-9B1C-37D70EDCDF2A}" type="presParOf" srcId="{C39E1721-C8A6-4BFA-B132-25171FD9E75D}" destId="{E85FCAB6-25D2-4947-960F-F06785BDADC7}" srcOrd="3" destOrd="0" presId="urn:microsoft.com/office/officeart/2005/8/layout/vList5"/>
    <dgm:cxn modelId="{590D4F3B-2D05-492D-9441-F4C75A5D3DE7}" type="presParOf" srcId="{C39E1721-C8A6-4BFA-B132-25171FD9E75D}" destId="{F42832CE-1DAE-4301-B6C1-082E70060C38}" srcOrd="4" destOrd="0" presId="urn:microsoft.com/office/officeart/2005/8/layout/vList5"/>
    <dgm:cxn modelId="{476CD03E-10AE-454B-B21A-24A2AE576094}" type="presParOf" srcId="{F42832CE-1DAE-4301-B6C1-082E70060C38}" destId="{284217AF-1D34-415B-A689-62CAC03515D7}"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C4A3BD-C5BC-4B00-A93E-ADD32BC57C6D}" type="doc">
      <dgm:prSet loTypeId="urn:microsoft.com/office/officeart/2005/8/layout/chevron1" loCatId="process" qsTypeId="urn:microsoft.com/office/officeart/2005/8/quickstyle/simple1" qsCatId="simple" csTypeId="urn:microsoft.com/office/officeart/2005/8/colors/accent2_2" csCatId="accent2" phldr="1"/>
      <dgm:spPr/>
      <dgm:t>
        <a:bodyPr/>
        <a:lstStyle/>
        <a:p>
          <a:endParaRPr lang="en-US"/>
        </a:p>
      </dgm:t>
    </dgm:pt>
    <dgm:pt modelId="{E99D64D3-3D5A-4621-80F5-FCD494851370}">
      <dgm:prSet/>
      <dgm:spPr/>
      <dgm:t>
        <a:bodyPr/>
        <a:lstStyle/>
        <a:p>
          <a:r>
            <a:rPr lang="en-GB" dirty="0"/>
            <a:t>Coronavirus pandemic- volunteers trained by DCW provided support to those digitally excluded </a:t>
          </a:r>
          <a:endParaRPr lang="en-US" dirty="0"/>
        </a:p>
      </dgm:t>
    </dgm:pt>
    <dgm:pt modelId="{D6386B61-3255-4B87-B35C-2EC9E1BA3AC1}" type="parTrans" cxnId="{B1754BB5-8B56-4E2B-8311-23FB6139E9F6}">
      <dgm:prSet/>
      <dgm:spPr/>
      <dgm:t>
        <a:bodyPr/>
        <a:lstStyle/>
        <a:p>
          <a:endParaRPr lang="en-US"/>
        </a:p>
      </dgm:t>
    </dgm:pt>
    <dgm:pt modelId="{9829A28D-2204-471A-B50B-EC04652F722E}" type="sibTrans" cxnId="{B1754BB5-8B56-4E2B-8311-23FB6139E9F6}">
      <dgm:prSet/>
      <dgm:spPr/>
      <dgm:t>
        <a:bodyPr/>
        <a:lstStyle/>
        <a:p>
          <a:endParaRPr lang="en-US"/>
        </a:p>
      </dgm:t>
    </dgm:pt>
    <dgm:pt modelId="{416A06DD-DB67-4B91-BFDE-591438197FB9}">
      <dgm:prSet/>
      <dgm:spPr/>
      <dgm:t>
        <a:bodyPr/>
        <a:lstStyle/>
        <a:p>
          <a:r>
            <a:rPr lang="en-GB" dirty="0"/>
            <a:t>Case study ‘M’- isolated during the coronavirus pandemic, SCVS Supported ‘M’ to become more digitally confident with weekly support sessions , contacting family and friends from her local church (Digital community Wales, 2023)</a:t>
          </a:r>
          <a:endParaRPr lang="en-US" dirty="0"/>
        </a:p>
      </dgm:t>
    </dgm:pt>
    <dgm:pt modelId="{22112C30-487F-4E11-855E-4DAD50202307}" type="parTrans" cxnId="{F806F0C1-13B4-4519-A992-466BE70B2A70}">
      <dgm:prSet/>
      <dgm:spPr/>
      <dgm:t>
        <a:bodyPr/>
        <a:lstStyle/>
        <a:p>
          <a:endParaRPr lang="en-US"/>
        </a:p>
      </dgm:t>
    </dgm:pt>
    <dgm:pt modelId="{0B3A8AE0-0727-45A2-BAEF-F8F04DF5C9CA}" type="sibTrans" cxnId="{F806F0C1-13B4-4519-A992-466BE70B2A70}">
      <dgm:prSet/>
      <dgm:spPr/>
      <dgm:t>
        <a:bodyPr/>
        <a:lstStyle/>
        <a:p>
          <a:endParaRPr lang="en-US"/>
        </a:p>
      </dgm:t>
    </dgm:pt>
    <dgm:pt modelId="{DBCA18A8-297E-4C2F-987F-60BAC07E4E69}" type="pres">
      <dgm:prSet presAssocID="{6FC4A3BD-C5BC-4B00-A93E-ADD32BC57C6D}" presName="Name0" presStyleCnt="0">
        <dgm:presLayoutVars>
          <dgm:dir/>
          <dgm:animLvl val="lvl"/>
          <dgm:resizeHandles val="exact"/>
        </dgm:presLayoutVars>
      </dgm:prSet>
      <dgm:spPr/>
    </dgm:pt>
    <dgm:pt modelId="{E2643443-BC94-4426-A6EE-110B983A1BEE}" type="pres">
      <dgm:prSet presAssocID="{E99D64D3-3D5A-4621-80F5-FCD494851370}" presName="parTxOnly" presStyleLbl="node1" presStyleIdx="0" presStyleCnt="2">
        <dgm:presLayoutVars>
          <dgm:chMax val="0"/>
          <dgm:chPref val="0"/>
          <dgm:bulletEnabled val="1"/>
        </dgm:presLayoutVars>
      </dgm:prSet>
      <dgm:spPr/>
    </dgm:pt>
    <dgm:pt modelId="{EF7DCA37-5409-4F09-BBC8-2BEB3FD98918}" type="pres">
      <dgm:prSet presAssocID="{9829A28D-2204-471A-B50B-EC04652F722E}" presName="parTxOnlySpace" presStyleCnt="0"/>
      <dgm:spPr/>
    </dgm:pt>
    <dgm:pt modelId="{5137924F-ACAB-4B84-B1D4-7FA51D04EAA8}" type="pres">
      <dgm:prSet presAssocID="{416A06DD-DB67-4B91-BFDE-591438197FB9}" presName="parTxOnly" presStyleLbl="node1" presStyleIdx="1" presStyleCnt="2">
        <dgm:presLayoutVars>
          <dgm:chMax val="0"/>
          <dgm:chPref val="0"/>
          <dgm:bulletEnabled val="1"/>
        </dgm:presLayoutVars>
      </dgm:prSet>
      <dgm:spPr/>
    </dgm:pt>
  </dgm:ptLst>
  <dgm:cxnLst>
    <dgm:cxn modelId="{17C9E01D-1519-470D-A14F-003169A06DA1}" type="presOf" srcId="{6FC4A3BD-C5BC-4B00-A93E-ADD32BC57C6D}" destId="{DBCA18A8-297E-4C2F-987F-60BAC07E4E69}" srcOrd="0" destOrd="0" presId="urn:microsoft.com/office/officeart/2005/8/layout/chevron1"/>
    <dgm:cxn modelId="{C60E3D59-6D85-43A5-840D-179DF3F7AACE}" type="presOf" srcId="{E99D64D3-3D5A-4621-80F5-FCD494851370}" destId="{E2643443-BC94-4426-A6EE-110B983A1BEE}" srcOrd="0" destOrd="0" presId="urn:microsoft.com/office/officeart/2005/8/layout/chevron1"/>
    <dgm:cxn modelId="{B1754BB5-8B56-4E2B-8311-23FB6139E9F6}" srcId="{6FC4A3BD-C5BC-4B00-A93E-ADD32BC57C6D}" destId="{E99D64D3-3D5A-4621-80F5-FCD494851370}" srcOrd="0" destOrd="0" parTransId="{D6386B61-3255-4B87-B35C-2EC9E1BA3AC1}" sibTransId="{9829A28D-2204-471A-B50B-EC04652F722E}"/>
    <dgm:cxn modelId="{F806F0C1-13B4-4519-A992-466BE70B2A70}" srcId="{6FC4A3BD-C5BC-4B00-A93E-ADD32BC57C6D}" destId="{416A06DD-DB67-4B91-BFDE-591438197FB9}" srcOrd="1" destOrd="0" parTransId="{22112C30-487F-4E11-855E-4DAD50202307}" sibTransId="{0B3A8AE0-0727-45A2-BAEF-F8F04DF5C9CA}"/>
    <dgm:cxn modelId="{CAEEA7D1-1B6B-43FA-832A-F78409577CE4}" type="presOf" srcId="{416A06DD-DB67-4B91-BFDE-591438197FB9}" destId="{5137924F-ACAB-4B84-B1D4-7FA51D04EAA8}" srcOrd="0" destOrd="0" presId="urn:microsoft.com/office/officeart/2005/8/layout/chevron1"/>
    <dgm:cxn modelId="{0E8FF7D4-A674-4E68-B236-3166B4218382}" type="presParOf" srcId="{DBCA18A8-297E-4C2F-987F-60BAC07E4E69}" destId="{E2643443-BC94-4426-A6EE-110B983A1BEE}" srcOrd="0" destOrd="0" presId="urn:microsoft.com/office/officeart/2005/8/layout/chevron1"/>
    <dgm:cxn modelId="{53EF5627-39E5-4090-BFAD-DCD2AF5E587B}" type="presParOf" srcId="{DBCA18A8-297E-4C2F-987F-60BAC07E4E69}" destId="{EF7DCA37-5409-4F09-BBC8-2BEB3FD98918}" srcOrd="1" destOrd="0" presId="urn:microsoft.com/office/officeart/2005/8/layout/chevron1"/>
    <dgm:cxn modelId="{7929537A-CC01-4098-B0ED-66B7EE28F18A}" type="presParOf" srcId="{DBCA18A8-297E-4C2F-987F-60BAC07E4E69}" destId="{5137924F-ACAB-4B84-B1D4-7FA51D04EAA8}" srcOrd="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C5E6587-FBBB-4F48-B5D4-AF2B3993EB1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37F60478-10F8-433E-B184-B9D13A0B15B6}">
      <dgm:prSet/>
      <dgm:spPr/>
      <dgm:t>
        <a:bodyPr/>
        <a:lstStyle/>
        <a:p>
          <a:r>
            <a:rPr lang="en-GB" dirty="0"/>
            <a:t>Provides free digital skills sessions- allowing them to interact with others, creating new communities/ engaging with their community </a:t>
          </a:r>
          <a:endParaRPr lang="en-US" dirty="0"/>
        </a:p>
      </dgm:t>
    </dgm:pt>
    <dgm:pt modelId="{151F3182-6E07-4C05-A2FA-2A3217263831}" type="parTrans" cxnId="{7CF9C77B-4561-4DB8-82AC-163A7A3D09DB}">
      <dgm:prSet/>
      <dgm:spPr/>
      <dgm:t>
        <a:bodyPr/>
        <a:lstStyle/>
        <a:p>
          <a:endParaRPr lang="en-US"/>
        </a:p>
      </dgm:t>
    </dgm:pt>
    <dgm:pt modelId="{502D3802-0D59-45BF-9347-723EFFA689AA}" type="sibTrans" cxnId="{7CF9C77B-4561-4DB8-82AC-163A7A3D09DB}">
      <dgm:prSet/>
      <dgm:spPr/>
      <dgm:t>
        <a:bodyPr/>
        <a:lstStyle/>
        <a:p>
          <a:endParaRPr lang="en-US"/>
        </a:p>
      </dgm:t>
    </dgm:pt>
    <dgm:pt modelId="{7730541C-380E-4626-A4C6-E31A57555FB8}">
      <dgm:prSet/>
      <dgm:spPr/>
      <dgm:t>
        <a:bodyPr/>
        <a:lstStyle/>
        <a:p>
          <a:r>
            <a:rPr lang="en-GB" dirty="0"/>
            <a:t>Provides short term- loan of digital equipment- those in poverty may not be able to afford digital equipment </a:t>
          </a:r>
          <a:endParaRPr lang="en-US" dirty="0"/>
        </a:p>
      </dgm:t>
    </dgm:pt>
    <dgm:pt modelId="{0095A75F-8555-4E6B-BCB3-F29F4FEBB5FC}" type="parTrans" cxnId="{3C0C8560-851B-4398-8871-726965E53057}">
      <dgm:prSet/>
      <dgm:spPr/>
      <dgm:t>
        <a:bodyPr/>
        <a:lstStyle/>
        <a:p>
          <a:endParaRPr lang="en-US"/>
        </a:p>
      </dgm:t>
    </dgm:pt>
    <dgm:pt modelId="{79B9E3BA-6450-49B3-9534-2322CE3C610E}" type="sibTrans" cxnId="{3C0C8560-851B-4398-8871-726965E53057}">
      <dgm:prSet/>
      <dgm:spPr/>
      <dgm:t>
        <a:bodyPr/>
        <a:lstStyle/>
        <a:p>
          <a:endParaRPr lang="en-US"/>
        </a:p>
      </dgm:t>
    </dgm:pt>
    <dgm:pt modelId="{3176EE2D-1453-4667-89E1-494F09FBFBE0}">
      <dgm:prSet/>
      <dgm:spPr/>
      <dgm:t>
        <a:bodyPr/>
        <a:lstStyle/>
        <a:p>
          <a:r>
            <a:rPr lang="en-GB"/>
            <a:t>Helps individuals to gain digital confidence- more likely to interact with digital platforms </a:t>
          </a:r>
          <a:endParaRPr lang="en-US"/>
        </a:p>
      </dgm:t>
    </dgm:pt>
    <dgm:pt modelId="{E029C73E-E9CE-4380-8D77-3B239E839BFD}" type="parTrans" cxnId="{CD5BF215-4C3F-4A0D-AA19-83A6CF60D7BA}">
      <dgm:prSet/>
      <dgm:spPr/>
      <dgm:t>
        <a:bodyPr/>
        <a:lstStyle/>
        <a:p>
          <a:endParaRPr lang="en-US"/>
        </a:p>
      </dgm:t>
    </dgm:pt>
    <dgm:pt modelId="{3042F670-9102-44CB-AA5C-C94692153E18}" type="sibTrans" cxnId="{CD5BF215-4C3F-4A0D-AA19-83A6CF60D7BA}">
      <dgm:prSet/>
      <dgm:spPr/>
      <dgm:t>
        <a:bodyPr/>
        <a:lstStyle/>
        <a:p>
          <a:endParaRPr lang="en-US"/>
        </a:p>
      </dgm:t>
    </dgm:pt>
    <dgm:pt modelId="{13E97C2B-CA76-475E-8F27-2F03B7DEAECF}" type="pres">
      <dgm:prSet presAssocID="{7C5E6587-FBBB-4F48-B5D4-AF2B3993EB1D}" presName="outerComposite" presStyleCnt="0">
        <dgm:presLayoutVars>
          <dgm:chMax val="5"/>
          <dgm:dir/>
          <dgm:resizeHandles val="exact"/>
        </dgm:presLayoutVars>
      </dgm:prSet>
      <dgm:spPr/>
    </dgm:pt>
    <dgm:pt modelId="{40E955C7-AD1C-4EFA-9129-DBAFA9E95B9D}" type="pres">
      <dgm:prSet presAssocID="{7C5E6587-FBBB-4F48-B5D4-AF2B3993EB1D}" presName="dummyMaxCanvas" presStyleCnt="0">
        <dgm:presLayoutVars/>
      </dgm:prSet>
      <dgm:spPr/>
    </dgm:pt>
    <dgm:pt modelId="{04B394CC-6257-49DB-BE47-C9DE6B336AC7}" type="pres">
      <dgm:prSet presAssocID="{7C5E6587-FBBB-4F48-B5D4-AF2B3993EB1D}" presName="ThreeNodes_1" presStyleLbl="node1" presStyleIdx="0" presStyleCnt="3">
        <dgm:presLayoutVars>
          <dgm:bulletEnabled val="1"/>
        </dgm:presLayoutVars>
      </dgm:prSet>
      <dgm:spPr/>
    </dgm:pt>
    <dgm:pt modelId="{29ECA36C-C9BB-4E25-A5DB-74DA66931A4A}" type="pres">
      <dgm:prSet presAssocID="{7C5E6587-FBBB-4F48-B5D4-AF2B3993EB1D}" presName="ThreeNodes_2" presStyleLbl="node1" presStyleIdx="1" presStyleCnt="3">
        <dgm:presLayoutVars>
          <dgm:bulletEnabled val="1"/>
        </dgm:presLayoutVars>
      </dgm:prSet>
      <dgm:spPr/>
    </dgm:pt>
    <dgm:pt modelId="{EFF4F4A8-4C6B-45AE-9A7F-B452E71CF11E}" type="pres">
      <dgm:prSet presAssocID="{7C5E6587-FBBB-4F48-B5D4-AF2B3993EB1D}" presName="ThreeNodes_3" presStyleLbl="node1" presStyleIdx="2" presStyleCnt="3">
        <dgm:presLayoutVars>
          <dgm:bulletEnabled val="1"/>
        </dgm:presLayoutVars>
      </dgm:prSet>
      <dgm:spPr/>
    </dgm:pt>
    <dgm:pt modelId="{B8D2DB37-BBF4-4122-A0AD-77A41780C139}" type="pres">
      <dgm:prSet presAssocID="{7C5E6587-FBBB-4F48-B5D4-AF2B3993EB1D}" presName="ThreeConn_1-2" presStyleLbl="fgAccFollowNode1" presStyleIdx="0" presStyleCnt="2">
        <dgm:presLayoutVars>
          <dgm:bulletEnabled val="1"/>
        </dgm:presLayoutVars>
      </dgm:prSet>
      <dgm:spPr/>
    </dgm:pt>
    <dgm:pt modelId="{5EB04C70-0EFE-4D12-BE37-81FFC670CEAB}" type="pres">
      <dgm:prSet presAssocID="{7C5E6587-FBBB-4F48-B5D4-AF2B3993EB1D}" presName="ThreeConn_2-3" presStyleLbl="fgAccFollowNode1" presStyleIdx="1" presStyleCnt="2">
        <dgm:presLayoutVars>
          <dgm:bulletEnabled val="1"/>
        </dgm:presLayoutVars>
      </dgm:prSet>
      <dgm:spPr/>
    </dgm:pt>
    <dgm:pt modelId="{E800B001-E681-4F57-A7C4-9F5008F25E29}" type="pres">
      <dgm:prSet presAssocID="{7C5E6587-FBBB-4F48-B5D4-AF2B3993EB1D}" presName="ThreeNodes_1_text" presStyleLbl="node1" presStyleIdx="2" presStyleCnt="3">
        <dgm:presLayoutVars>
          <dgm:bulletEnabled val="1"/>
        </dgm:presLayoutVars>
      </dgm:prSet>
      <dgm:spPr/>
    </dgm:pt>
    <dgm:pt modelId="{8E02C58E-0145-41E4-905F-BE76302842E4}" type="pres">
      <dgm:prSet presAssocID="{7C5E6587-FBBB-4F48-B5D4-AF2B3993EB1D}" presName="ThreeNodes_2_text" presStyleLbl="node1" presStyleIdx="2" presStyleCnt="3">
        <dgm:presLayoutVars>
          <dgm:bulletEnabled val="1"/>
        </dgm:presLayoutVars>
      </dgm:prSet>
      <dgm:spPr/>
    </dgm:pt>
    <dgm:pt modelId="{71FCAF16-F77A-4A1B-983A-E1F2E4B75E78}" type="pres">
      <dgm:prSet presAssocID="{7C5E6587-FBBB-4F48-B5D4-AF2B3993EB1D}" presName="ThreeNodes_3_text" presStyleLbl="node1" presStyleIdx="2" presStyleCnt="3">
        <dgm:presLayoutVars>
          <dgm:bulletEnabled val="1"/>
        </dgm:presLayoutVars>
      </dgm:prSet>
      <dgm:spPr/>
    </dgm:pt>
  </dgm:ptLst>
  <dgm:cxnLst>
    <dgm:cxn modelId="{AE1EEE0A-9811-43E8-816E-2C9850338B4F}" type="presOf" srcId="{79B9E3BA-6450-49B3-9534-2322CE3C610E}" destId="{5EB04C70-0EFE-4D12-BE37-81FFC670CEAB}" srcOrd="0" destOrd="0" presId="urn:microsoft.com/office/officeart/2005/8/layout/vProcess5"/>
    <dgm:cxn modelId="{CD5BF215-4C3F-4A0D-AA19-83A6CF60D7BA}" srcId="{7C5E6587-FBBB-4F48-B5D4-AF2B3993EB1D}" destId="{3176EE2D-1453-4667-89E1-494F09FBFBE0}" srcOrd="2" destOrd="0" parTransId="{E029C73E-E9CE-4380-8D77-3B239E839BFD}" sibTransId="{3042F670-9102-44CB-AA5C-C94692153E18}"/>
    <dgm:cxn modelId="{7109032B-84F9-46AF-ACB3-98BD664C977D}" type="presOf" srcId="{37F60478-10F8-433E-B184-B9D13A0B15B6}" destId="{04B394CC-6257-49DB-BE47-C9DE6B336AC7}" srcOrd="0" destOrd="0" presId="urn:microsoft.com/office/officeart/2005/8/layout/vProcess5"/>
    <dgm:cxn modelId="{3C0C8560-851B-4398-8871-726965E53057}" srcId="{7C5E6587-FBBB-4F48-B5D4-AF2B3993EB1D}" destId="{7730541C-380E-4626-A4C6-E31A57555FB8}" srcOrd="1" destOrd="0" parTransId="{0095A75F-8555-4E6B-BCB3-F29F4FEBB5FC}" sibTransId="{79B9E3BA-6450-49B3-9534-2322CE3C610E}"/>
    <dgm:cxn modelId="{74C2BD44-A71F-49D6-B75D-C76CA508B354}" type="presOf" srcId="{7730541C-380E-4626-A4C6-E31A57555FB8}" destId="{29ECA36C-C9BB-4E25-A5DB-74DA66931A4A}" srcOrd="0" destOrd="0" presId="urn:microsoft.com/office/officeart/2005/8/layout/vProcess5"/>
    <dgm:cxn modelId="{18A62046-4667-437B-89F3-B002B578FA16}" type="presOf" srcId="{502D3802-0D59-45BF-9347-723EFFA689AA}" destId="{B8D2DB37-BBF4-4122-A0AD-77A41780C139}" srcOrd="0" destOrd="0" presId="urn:microsoft.com/office/officeart/2005/8/layout/vProcess5"/>
    <dgm:cxn modelId="{92AA4479-266B-4411-98D7-637C5BD0A1EB}" type="presOf" srcId="{7C5E6587-FBBB-4F48-B5D4-AF2B3993EB1D}" destId="{13E97C2B-CA76-475E-8F27-2F03B7DEAECF}" srcOrd="0" destOrd="0" presId="urn:microsoft.com/office/officeart/2005/8/layout/vProcess5"/>
    <dgm:cxn modelId="{7CF9C77B-4561-4DB8-82AC-163A7A3D09DB}" srcId="{7C5E6587-FBBB-4F48-B5D4-AF2B3993EB1D}" destId="{37F60478-10F8-433E-B184-B9D13A0B15B6}" srcOrd="0" destOrd="0" parTransId="{151F3182-6E07-4C05-A2FA-2A3217263831}" sibTransId="{502D3802-0D59-45BF-9347-723EFFA689AA}"/>
    <dgm:cxn modelId="{5377E59A-F333-4EBF-8D32-859CD0A1B05B}" type="presOf" srcId="{7730541C-380E-4626-A4C6-E31A57555FB8}" destId="{8E02C58E-0145-41E4-905F-BE76302842E4}" srcOrd="1" destOrd="0" presId="urn:microsoft.com/office/officeart/2005/8/layout/vProcess5"/>
    <dgm:cxn modelId="{D0AB219C-4AC3-41FE-A4A2-6C55701C5CFA}" type="presOf" srcId="{3176EE2D-1453-4667-89E1-494F09FBFBE0}" destId="{EFF4F4A8-4C6B-45AE-9A7F-B452E71CF11E}" srcOrd="0" destOrd="0" presId="urn:microsoft.com/office/officeart/2005/8/layout/vProcess5"/>
    <dgm:cxn modelId="{93D310C1-13F4-40B5-BEFA-5BB8B78F85BB}" type="presOf" srcId="{3176EE2D-1453-4667-89E1-494F09FBFBE0}" destId="{71FCAF16-F77A-4A1B-983A-E1F2E4B75E78}" srcOrd="1" destOrd="0" presId="urn:microsoft.com/office/officeart/2005/8/layout/vProcess5"/>
    <dgm:cxn modelId="{B8C9DCC1-974D-4EFA-AD2B-D513BACE10EA}" type="presOf" srcId="{37F60478-10F8-433E-B184-B9D13A0B15B6}" destId="{E800B001-E681-4F57-A7C4-9F5008F25E29}" srcOrd="1" destOrd="0" presId="urn:microsoft.com/office/officeart/2005/8/layout/vProcess5"/>
    <dgm:cxn modelId="{A609F583-F8FB-4510-BACE-1B195A94743D}" type="presParOf" srcId="{13E97C2B-CA76-475E-8F27-2F03B7DEAECF}" destId="{40E955C7-AD1C-4EFA-9129-DBAFA9E95B9D}" srcOrd="0" destOrd="0" presId="urn:microsoft.com/office/officeart/2005/8/layout/vProcess5"/>
    <dgm:cxn modelId="{032C521D-6535-4B46-9200-75B59545E2C3}" type="presParOf" srcId="{13E97C2B-CA76-475E-8F27-2F03B7DEAECF}" destId="{04B394CC-6257-49DB-BE47-C9DE6B336AC7}" srcOrd="1" destOrd="0" presId="urn:microsoft.com/office/officeart/2005/8/layout/vProcess5"/>
    <dgm:cxn modelId="{6072D60E-EFB4-4E20-AAAA-090E1089248E}" type="presParOf" srcId="{13E97C2B-CA76-475E-8F27-2F03B7DEAECF}" destId="{29ECA36C-C9BB-4E25-A5DB-74DA66931A4A}" srcOrd="2" destOrd="0" presId="urn:microsoft.com/office/officeart/2005/8/layout/vProcess5"/>
    <dgm:cxn modelId="{4513EE59-6440-4108-B29E-542D7064A23D}" type="presParOf" srcId="{13E97C2B-CA76-475E-8F27-2F03B7DEAECF}" destId="{EFF4F4A8-4C6B-45AE-9A7F-B452E71CF11E}" srcOrd="3" destOrd="0" presId="urn:microsoft.com/office/officeart/2005/8/layout/vProcess5"/>
    <dgm:cxn modelId="{E31363F0-0770-457F-98C9-E98376D35430}" type="presParOf" srcId="{13E97C2B-CA76-475E-8F27-2F03B7DEAECF}" destId="{B8D2DB37-BBF4-4122-A0AD-77A41780C139}" srcOrd="4" destOrd="0" presId="urn:microsoft.com/office/officeart/2005/8/layout/vProcess5"/>
    <dgm:cxn modelId="{DFC8CFF9-AB13-40BB-818C-677872F4F7A6}" type="presParOf" srcId="{13E97C2B-CA76-475E-8F27-2F03B7DEAECF}" destId="{5EB04C70-0EFE-4D12-BE37-81FFC670CEAB}" srcOrd="5" destOrd="0" presId="urn:microsoft.com/office/officeart/2005/8/layout/vProcess5"/>
    <dgm:cxn modelId="{C95134DD-AAE3-4C37-8C45-69EE072F34A6}" type="presParOf" srcId="{13E97C2B-CA76-475E-8F27-2F03B7DEAECF}" destId="{E800B001-E681-4F57-A7C4-9F5008F25E29}" srcOrd="6" destOrd="0" presId="urn:microsoft.com/office/officeart/2005/8/layout/vProcess5"/>
    <dgm:cxn modelId="{E9196814-6272-4508-B83E-210A8B97EFB3}" type="presParOf" srcId="{13E97C2B-CA76-475E-8F27-2F03B7DEAECF}" destId="{8E02C58E-0145-41E4-905F-BE76302842E4}" srcOrd="7" destOrd="0" presId="urn:microsoft.com/office/officeart/2005/8/layout/vProcess5"/>
    <dgm:cxn modelId="{FB38DA6F-CB9C-4201-A68F-B0744AA04E41}" type="presParOf" srcId="{13E97C2B-CA76-475E-8F27-2F03B7DEAECF}" destId="{71FCAF16-F77A-4A1B-983A-E1F2E4B75E7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D3ACC18-9A88-40CE-9223-A0F8F9119757}"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US"/>
        </a:p>
      </dgm:t>
    </dgm:pt>
    <dgm:pt modelId="{98718AE8-A01D-4B79-8B96-54B5B22F2317}">
      <dgm:prSet/>
      <dgm:spPr/>
      <dgm:t>
        <a:bodyPr/>
        <a:lstStyle/>
        <a:p>
          <a:r>
            <a:rPr lang="en-GB" dirty="0"/>
            <a:t>7% of Adults living in Wales are not online (Welsh Government,2023), leaving them digitally excluded in the continuous rise of a digital Wales.</a:t>
          </a:r>
          <a:endParaRPr lang="en-US" dirty="0"/>
        </a:p>
      </dgm:t>
    </dgm:pt>
    <dgm:pt modelId="{6F9D3D5C-6905-43ED-A3A6-313F9633B312}" type="parTrans" cxnId="{35222F6E-2374-44A8-9057-6E9615CC0754}">
      <dgm:prSet/>
      <dgm:spPr/>
      <dgm:t>
        <a:bodyPr/>
        <a:lstStyle/>
        <a:p>
          <a:endParaRPr lang="en-US"/>
        </a:p>
      </dgm:t>
    </dgm:pt>
    <dgm:pt modelId="{C99C1E21-96DE-4BA2-995D-793EFEC1DAFF}" type="sibTrans" cxnId="{35222F6E-2374-44A8-9057-6E9615CC0754}">
      <dgm:prSet/>
      <dgm:spPr/>
      <dgm:t>
        <a:bodyPr/>
        <a:lstStyle/>
        <a:p>
          <a:endParaRPr lang="en-US"/>
        </a:p>
      </dgm:t>
    </dgm:pt>
    <dgm:pt modelId="{CDEF34AC-79DB-43C9-B02A-2ECC03903C4B}">
      <dgm:prSet/>
      <dgm:spPr/>
      <dgm:t>
        <a:bodyPr/>
        <a:lstStyle/>
        <a:p>
          <a:r>
            <a:rPr lang="en-GB" dirty="0"/>
            <a:t>Digitally excluded individuals are some of the users that require health and social care services (Welsh Government, 2023)</a:t>
          </a:r>
          <a:endParaRPr lang="en-US" dirty="0"/>
        </a:p>
      </dgm:t>
    </dgm:pt>
    <dgm:pt modelId="{BAC7A654-3654-45D4-88AD-25D30EAF01B7}" type="parTrans" cxnId="{1B75A2B2-CEF1-41BA-8583-0AC4D73E672D}">
      <dgm:prSet/>
      <dgm:spPr/>
      <dgm:t>
        <a:bodyPr/>
        <a:lstStyle/>
        <a:p>
          <a:endParaRPr lang="en-US"/>
        </a:p>
      </dgm:t>
    </dgm:pt>
    <dgm:pt modelId="{D88BD0A0-4C88-42A0-96B8-89D63A751BD8}" type="sibTrans" cxnId="{1B75A2B2-CEF1-41BA-8583-0AC4D73E672D}">
      <dgm:prSet/>
      <dgm:spPr/>
      <dgm:t>
        <a:bodyPr/>
        <a:lstStyle/>
        <a:p>
          <a:endParaRPr lang="en-US"/>
        </a:p>
      </dgm:t>
    </dgm:pt>
    <dgm:pt modelId="{2470F499-0B70-42D2-B4AC-15FFAD92E253}">
      <dgm:prSet/>
      <dgm:spPr/>
      <dgm:t>
        <a:bodyPr/>
        <a:lstStyle/>
        <a:p>
          <a:r>
            <a:rPr lang="en-GB"/>
            <a:t>For example, Older adults- Only 41% of adults over the age of 75 have basic digital skills</a:t>
          </a:r>
          <a:endParaRPr lang="en-US"/>
        </a:p>
      </dgm:t>
    </dgm:pt>
    <dgm:pt modelId="{C4A7E656-987D-4366-9AF8-FD269562A749}" type="parTrans" cxnId="{FA473C9F-3D57-4406-BFE8-7630FAAA581B}">
      <dgm:prSet/>
      <dgm:spPr/>
      <dgm:t>
        <a:bodyPr/>
        <a:lstStyle/>
        <a:p>
          <a:endParaRPr lang="en-US"/>
        </a:p>
      </dgm:t>
    </dgm:pt>
    <dgm:pt modelId="{47872871-C040-42CE-9943-B41D73B284D6}" type="sibTrans" cxnId="{FA473C9F-3D57-4406-BFE8-7630FAAA581B}">
      <dgm:prSet/>
      <dgm:spPr/>
      <dgm:t>
        <a:bodyPr/>
        <a:lstStyle/>
        <a:p>
          <a:endParaRPr lang="en-US"/>
        </a:p>
      </dgm:t>
    </dgm:pt>
    <dgm:pt modelId="{6AC30CDF-9470-446B-9882-5D7EE0304DD6}">
      <dgm:prSet/>
      <dgm:spPr/>
      <dgm:t>
        <a:bodyPr/>
        <a:lstStyle/>
        <a:p>
          <a:r>
            <a:rPr lang="en-GB"/>
            <a:t>Provides safe use of services.</a:t>
          </a:r>
          <a:endParaRPr lang="en-US"/>
        </a:p>
      </dgm:t>
    </dgm:pt>
    <dgm:pt modelId="{EFC1DC3A-697C-4A62-820D-F6A665FED085}" type="parTrans" cxnId="{578177AC-A5C7-45BD-A240-B2D7BDB791F6}">
      <dgm:prSet/>
      <dgm:spPr/>
      <dgm:t>
        <a:bodyPr/>
        <a:lstStyle/>
        <a:p>
          <a:endParaRPr lang="en-US"/>
        </a:p>
      </dgm:t>
    </dgm:pt>
    <dgm:pt modelId="{86D82E17-1188-4A1B-8686-881784E6BD94}" type="sibTrans" cxnId="{578177AC-A5C7-45BD-A240-B2D7BDB791F6}">
      <dgm:prSet/>
      <dgm:spPr/>
      <dgm:t>
        <a:bodyPr/>
        <a:lstStyle/>
        <a:p>
          <a:endParaRPr lang="en-US"/>
        </a:p>
      </dgm:t>
    </dgm:pt>
    <dgm:pt modelId="{26953B63-5BC1-41B2-9D0E-D825CFE4A871}" type="pres">
      <dgm:prSet presAssocID="{8D3ACC18-9A88-40CE-9223-A0F8F9119757}" presName="Name0" presStyleCnt="0">
        <dgm:presLayoutVars>
          <dgm:dir/>
          <dgm:resizeHandles val="exact"/>
        </dgm:presLayoutVars>
      </dgm:prSet>
      <dgm:spPr/>
    </dgm:pt>
    <dgm:pt modelId="{0F923F16-4306-4E9E-AFC8-49B65620D5CC}" type="pres">
      <dgm:prSet presAssocID="{8D3ACC18-9A88-40CE-9223-A0F8F9119757}" presName="node1" presStyleLbl="node1" presStyleIdx="0" presStyleCnt="2">
        <dgm:presLayoutVars>
          <dgm:bulletEnabled val="1"/>
        </dgm:presLayoutVars>
      </dgm:prSet>
      <dgm:spPr/>
    </dgm:pt>
    <dgm:pt modelId="{6C81C8CD-7B8C-4CB1-BE7D-B3FCB092BA26}" type="pres">
      <dgm:prSet presAssocID="{8D3ACC18-9A88-40CE-9223-A0F8F9119757}" presName="sibTrans" presStyleLbl="bgShp" presStyleIdx="0" presStyleCnt="1"/>
      <dgm:spPr/>
    </dgm:pt>
    <dgm:pt modelId="{29098CA0-C2E6-44D2-BD48-5D48BBDC1226}" type="pres">
      <dgm:prSet presAssocID="{8D3ACC18-9A88-40CE-9223-A0F8F9119757}" presName="node2" presStyleLbl="node1" presStyleIdx="1" presStyleCnt="2">
        <dgm:presLayoutVars>
          <dgm:bulletEnabled val="1"/>
        </dgm:presLayoutVars>
      </dgm:prSet>
      <dgm:spPr/>
    </dgm:pt>
    <dgm:pt modelId="{F8BC205E-059E-49DA-B306-09E6F4CF74A3}" type="pres">
      <dgm:prSet presAssocID="{8D3ACC18-9A88-40CE-9223-A0F8F9119757}" presName="sp1" presStyleCnt="0"/>
      <dgm:spPr/>
    </dgm:pt>
    <dgm:pt modelId="{F39136D0-3BBB-462C-BB51-2D5ECBA2DC01}" type="pres">
      <dgm:prSet presAssocID="{8D3ACC18-9A88-40CE-9223-A0F8F9119757}" presName="sp2" presStyleCnt="0"/>
      <dgm:spPr/>
    </dgm:pt>
  </dgm:ptLst>
  <dgm:cxnLst>
    <dgm:cxn modelId="{84027227-B78B-4CE1-83A2-A9E0922944DE}" type="presOf" srcId="{C99C1E21-96DE-4BA2-995D-793EFEC1DAFF}" destId="{6C81C8CD-7B8C-4CB1-BE7D-B3FCB092BA26}" srcOrd="0" destOrd="0" presId="urn:microsoft.com/office/officeart/2005/8/layout/cycle3"/>
    <dgm:cxn modelId="{961E0929-A677-44D4-8AB1-4F79B21CD7BD}" type="presOf" srcId="{CDEF34AC-79DB-43C9-B02A-2ECC03903C4B}" destId="{29098CA0-C2E6-44D2-BD48-5D48BBDC1226}" srcOrd="0" destOrd="0" presId="urn:microsoft.com/office/officeart/2005/8/layout/cycle3"/>
    <dgm:cxn modelId="{A36E9A36-3B08-437B-9DBD-57FE564DE8F9}" type="presOf" srcId="{6AC30CDF-9470-446B-9882-5D7EE0304DD6}" destId="{29098CA0-C2E6-44D2-BD48-5D48BBDC1226}" srcOrd="0" destOrd="2" presId="urn:microsoft.com/office/officeart/2005/8/layout/cycle3"/>
    <dgm:cxn modelId="{35222F6E-2374-44A8-9057-6E9615CC0754}" srcId="{8D3ACC18-9A88-40CE-9223-A0F8F9119757}" destId="{98718AE8-A01D-4B79-8B96-54B5B22F2317}" srcOrd="0" destOrd="0" parTransId="{6F9D3D5C-6905-43ED-A3A6-313F9633B312}" sibTransId="{C99C1E21-96DE-4BA2-995D-793EFEC1DAFF}"/>
    <dgm:cxn modelId="{FA473C9F-3D57-4406-BFE8-7630FAAA581B}" srcId="{CDEF34AC-79DB-43C9-B02A-2ECC03903C4B}" destId="{2470F499-0B70-42D2-B4AC-15FFAD92E253}" srcOrd="0" destOrd="0" parTransId="{C4A7E656-987D-4366-9AF8-FD269562A749}" sibTransId="{47872871-C040-42CE-9943-B41D73B284D6}"/>
    <dgm:cxn modelId="{D04B34AA-DAEB-4B00-AA19-C80F7C3F6A87}" type="presOf" srcId="{98718AE8-A01D-4B79-8B96-54B5B22F2317}" destId="{0F923F16-4306-4E9E-AFC8-49B65620D5CC}" srcOrd="0" destOrd="0" presId="urn:microsoft.com/office/officeart/2005/8/layout/cycle3"/>
    <dgm:cxn modelId="{578177AC-A5C7-45BD-A240-B2D7BDB791F6}" srcId="{CDEF34AC-79DB-43C9-B02A-2ECC03903C4B}" destId="{6AC30CDF-9470-446B-9882-5D7EE0304DD6}" srcOrd="1" destOrd="0" parTransId="{EFC1DC3A-697C-4A62-820D-F6A665FED085}" sibTransId="{86D82E17-1188-4A1B-8686-881784E6BD94}"/>
    <dgm:cxn modelId="{1B75A2B2-CEF1-41BA-8583-0AC4D73E672D}" srcId="{8D3ACC18-9A88-40CE-9223-A0F8F9119757}" destId="{CDEF34AC-79DB-43C9-B02A-2ECC03903C4B}" srcOrd="1" destOrd="0" parTransId="{BAC7A654-3654-45D4-88AD-25D30EAF01B7}" sibTransId="{D88BD0A0-4C88-42A0-96B8-89D63A751BD8}"/>
    <dgm:cxn modelId="{5D22DAB5-0C87-45B5-8D90-D42100502840}" type="presOf" srcId="{8D3ACC18-9A88-40CE-9223-A0F8F9119757}" destId="{26953B63-5BC1-41B2-9D0E-D825CFE4A871}" srcOrd="0" destOrd="0" presId="urn:microsoft.com/office/officeart/2005/8/layout/cycle3"/>
    <dgm:cxn modelId="{0D2B38E5-73D1-4E33-85F9-50586F1E69D8}" type="presOf" srcId="{2470F499-0B70-42D2-B4AC-15FFAD92E253}" destId="{29098CA0-C2E6-44D2-BD48-5D48BBDC1226}" srcOrd="0" destOrd="1" presId="urn:microsoft.com/office/officeart/2005/8/layout/cycle3"/>
    <dgm:cxn modelId="{3A23D781-2346-43EA-8333-64212EA685D9}" type="presParOf" srcId="{26953B63-5BC1-41B2-9D0E-D825CFE4A871}" destId="{0F923F16-4306-4E9E-AFC8-49B65620D5CC}" srcOrd="0" destOrd="0" presId="urn:microsoft.com/office/officeart/2005/8/layout/cycle3"/>
    <dgm:cxn modelId="{AE9D80A0-837D-4D47-8178-328CC1C03F46}" type="presParOf" srcId="{26953B63-5BC1-41B2-9D0E-D825CFE4A871}" destId="{6C81C8CD-7B8C-4CB1-BE7D-B3FCB092BA26}" srcOrd="1" destOrd="0" presId="urn:microsoft.com/office/officeart/2005/8/layout/cycle3"/>
    <dgm:cxn modelId="{D298E676-79B1-4EDF-AC8E-1783C97BD308}" type="presParOf" srcId="{26953B63-5BC1-41B2-9D0E-D825CFE4A871}" destId="{29098CA0-C2E6-44D2-BD48-5D48BBDC1226}" srcOrd="2" destOrd="0" presId="urn:microsoft.com/office/officeart/2005/8/layout/cycle3"/>
    <dgm:cxn modelId="{1EDC7FDD-E02A-4276-B47F-CDFAAE13D5AA}" type="presParOf" srcId="{26953B63-5BC1-41B2-9D0E-D825CFE4A871}" destId="{F8BC205E-059E-49DA-B306-09E6F4CF74A3}" srcOrd="3" destOrd="0" presId="urn:microsoft.com/office/officeart/2005/8/layout/cycle3"/>
    <dgm:cxn modelId="{B6F02937-A11D-4567-B396-76C9731996D4}" type="presParOf" srcId="{26953B63-5BC1-41B2-9D0E-D825CFE4A871}" destId="{F39136D0-3BBB-462C-BB51-2D5ECBA2DC01}"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AFAE764-D008-4A0E-B11E-BA1086CB541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22CA3C1-833E-4EBE-9D82-D49ADE3FF84B}">
      <dgm:prSet/>
      <dgm:spPr/>
      <dgm:t>
        <a:bodyPr/>
        <a:lstStyle/>
        <a:p>
          <a:r>
            <a:rPr lang="en-GB"/>
            <a:t>This programme ends in 2025 (Welsh Gov, 2023)</a:t>
          </a:r>
          <a:endParaRPr lang="en-US"/>
        </a:p>
      </dgm:t>
    </dgm:pt>
    <dgm:pt modelId="{3BBC95E5-922C-48E5-9AA2-FE077E56AD75}" type="parTrans" cxnId="{EE4D29C2-3221-4FD2-905D-6B9C76B29C13}">
      <dgm:prSet/>
      <dgm:spPr/>
      <dgm:t>
        <a:bodyPr/>
        <a:lstStyle/>
        <a:p>
          <a:endParaRPr lang="en-US"/>
        </a:p>
      </dgm:t>
    </dgm:pt>
    <dgm:pt modelId="{028A58A9-2C1F-45B0-91C6-CBC55C5455BF}" type="sibTrans" cxnId="{EE4D29C2-3221-4FD2-905D-6B9C76B29C13}">
      <dgm:prSet/>
      <dgm:spPr/>
      <dgm:t>
        <a:bodyPr/>
        <a:lstStyle/>
        <a:p>
          <a:endParaRPr lang="en-US"/>
        </a:p>
      </dgm:t>
    </dgm:pt>
    <dgm:pt modelId="{FB26CB81-DDB6-4E82-A2B6-88D7841C7F6C}">
      <dgm:prSet/>
      <dgm:spPr/>
      <dgm:t>
        <a:bodyPr/>
        <a:lstStyle/>
        <a:p>
          <a:r>
            <a:rPr lang="en-GB" dirty="0"/>
            <a:t>DCW- Short term loan scheme- those living in poverty </a:t>
          </a:r>
          <a:endParaRPr lang="en-US" dirty="0"/>
        </a:p>
      </dgm:t>
    </dgm:pt>
    <dgm:pt modelId="{F5FAB7E6-5532-4412-B4D2-73C157F50FDE}" type="parTrans" cxnId="{BF9E5722-70D1-4983-AC99-8F9EA8E40707}">
      <dgm:prSet/>
      <dgm:spPr/>
      <dgm:t>
        <a:bodyPr/>
        <a:lstStyle/>
        <a:p>
          <a:endParaRPr lang="en-US"/>
        </a:p>
      </dgm:t>
    </dgm:pt>
    <dgm:pt modelId="{B17B7F5B-59FA-4BB9-A385-ED4A85FB884A}" type="sibTrans" cxnId="{BF9E5722-70D1-4983-AC99-8F9EA8E40707}">
      <dgm:prSet/>
      <dgm:spPr/>
      <dgm:t>
        <a:bodyPr/>
        <a:lstStyle/>
        <a:p>
          <a:endParaRPr lang="en-US"/>
        </a:p>
      </dgm:t>
    </dgm:pt>
    <dgm:pt modelId="{6B7C3E38-3769-4B0B-BB95-63183668AC50}">
      <dgm:prSet/>
      <dgm:spPr/>
      <dgm:t>
        <a:bodyPr/>
        <a:lstStyle/>
        <a:p>
          <a:r>
            <a:rPr lang="en-GB" dirty="0"/>
            <a:t>Ask My GP service times- priority- children under the age of 16 will be seen on the same day, however from this research it shows that the highest users in need for health services are those aged 65 and over  </a:t>
          </a:r>
          <a:endParaRPr lang="en-US" dirty="0"/>
        </a:p>
      </dgm:t>
    </dgm:pt>
    <dgm:pt modelId="{A7242517-245B-4556-A937-0F7977F038A5}" type="parTrans" cxnId="{2EB2FB6D-1A06-4BC5-8FA6-38F8D471307F}">
      <dgm:prSet/>
      <dgm:spPr/>
      <dgm:t>
        <a:bodyPr/>
        <a:lstStyle/>
        <a:p>
          <a:endParaRPr lang="en-US"/>
        </a:p>
      </dgm:t>
    </dgm:pt>
    <dgm:pt modelId="{8DFB0DAC-61F6-4C7A-9BB4-FB9CAF34C99C}" type="sibTrans" cxnId="{2EB2FB6D-1A06-4BC5-8FA6-38F8D471307F}">
      <dgm:prSet/>
      <dgm:spPr/>
      <dgm:t>
        <a:bodyPr/>
        <a:lstStyle/>
        <a:p>
          <a:endParaRPr lang="en-US"/>
        </a:p>
      </dgm:t>
    </dgm:pt>
    <dgm:pt modelId="{5AC49DE2-CE71-4E9D-9268-AAC8C02B5A80}">
      <dgm:prSet/>
      <dgm:spPr/>
      <dgm:t>
        <a:bodyPr/>
        <a:lstStyle/>
        <a:p>
          <a:r>
            <a:rPr lang="en-GB" dirty="0"/>
            <a:t>Services to always encourage the use of digital platforms, whilst staying educated with digital changes </a:t>
          </a:r>
        </a:p>
        <a:p>
          <a:r>
            <a:rPr lang="en-GB" dirty="0">
              <a:solidFill>
                <a:schemeClr val="tx1">
                  <a:lumMod val="65000"/>
                  <a:lumOff val="35000"/>
                </a:schemeClr>
              </a:solidFill>
            </a:rPr>
            <a:t>Educate others on the online safety bill (Gov, UK)- it is a new set of laws that protect adults and children online- will make social media platforms more responsible for their user's safety- introduced 17 March 2022- (UK Parliament, 2023)</a:t>
          </a:r>
          <a:endParaRPr lang="en-US" dirty="0"/>
        </a:p>
      </dgm:t>
    </dgm:pt>
    <dgm:pt modelId="{51FBD1E9-566C-4967-BECE-328CF1F6BDF8}" type="parTrans" cxnId="{76817489-C806-4E16-900F-F2E092E1A507}">
      <dgm:prSet/>
      <dgm:spPr/>
      <dgm:t>
        <a:bodyPr/>
        <a:lstStyle/>
        <a:p>
          <a:endParaRPr lang="en-US"/>
        </a:p>
      </dgm:t>
    </dgm:pt>
    <dgm:pt modelId="{C001A564-8E45-40E9-9363-AF9414F18A39}" type="sibTrans" cxnId="{76817489-C806-4E16-900F-F2E092E1A507}">
      <dgm:prSet/>
      <dgm:spPr/>
      <dgm:t>
        <a:bodyPr/>
        <a:lstStyle/>
        <a:p>
          <a:endParaRPr lang="en-US"/>
        </a:p>
      </dgm:t>
    </dgm:pt>
    <dgm:pt modelId="{D51EB024-C0CE-42D0-BAEC-6766BAF06AD0}" type="pres">
      <dgm:prSet presAssocID="{DAFAE764-D008-4A0E-B11E-BA1086CB541F}" presName="linear" presStyleCnt="0">
        <dgm:presLayoutVars>
          <dgm:animLvl val="lvl"/>
          <dgm:resizeHandles val="exact"/>
        </dgm:presLayoutVars>
      </dgm:prSet>
      <dgm:spPr/>
    </dgm:pt>
    <dgm:pt modelId="{9596F110-96E6-4A59-8513-FC34A38F83CC}" type="pres">
      <dgm:prSet presAssocID="{C22CA3C1-833E-4EBE-9D82-D49ADE3FF84B}" presName="parentText" presStyleLbl="node1" presStyleIdx="0" presStyleCnt="4">
        <dgm:presLayoutVars>
          <dgm:chMax val="0"/>
          <dgm:bulletEnabled val="1"/>
        </dgm:presLayoutVars>
      </dgm:prSet>
      <dgm:spPr/>
    </dgm:pt>
    <dgm:pt modelId="{02EB3CED-5AC3-4343-B0AA-110DCCD57455}" type="pres">
      <dgm:prSet presAssocID="{028A58A9-2C1F-45B0-91C6-CBC55C5455BF}" presName="spacer" presStyleCnt="0"/>
      <dgm:spPr/>
    </dgm:pt>
    <dgm:pt modelId="{00A23422-29D0-4A6C-B438-2CC9EA3FBDB4}" type="pres">
      <dgm:prSet presAssocID="{FB26CB81-DDB6-4E82-A2B6-88D7841C7F6C}" presName="parentText" presStyleLbl="node1" presStyleIdx="1" presStyleCnt="4">
        <dgm:presLayoutVars>
          <dgm:chMax val="0"/>
          <dgm:bulletEnabled val="1"/>
        </dgm:presLayoutVars>
      </dgm:prSet>
      <dgm:spPr/>
    </dgm:pt>
    <dgm:pt modelId="{C9261DA7-2A25-4B55-80CE-C7E4906500AA}" type="pres">
      <dgm:prSet presAssocID="{B17B7F5B-59FA-4BB9-A385-ED4A85FB884A}" presName="spacer" presStyleCnt="0"/>
      <dgm:spPr/>
    </dgm:pt>
    <dgm:pt modelId="{FE2B8E0B-4A8B-433C-9310-62073EA9AD48}" type="pres">
      <dgm:prSet presAssocID="{6B7C3E38-3769-4B0B-BB95-63183668AC50}" presName="parentText" presStyleLbl="node1" presStyleIdx="2" presStyleCnt="4">
        <dgm:presLayoutVars>
          <dgm:chMax val="0"/>
          <dgm:bulletEnabled val="1"/>
        </dgm:presLayoutVars>
      </dgm:prSet>
      <dgm:spPr/>
    </dgm:pt>
    <dgm:pt modelId="{427A3819-BA6C-4584-BEA9-EC86642789F1}" type="pres">
      <dgm:prSet presAssocID="{8DFB0DAC-61F6-4C7A-9BB4-FB9CAF34C99C}" presName="spacer" presStyleCnt="0"/>
      <dgm:spPr/>
    </dgm:pt>
    <dgm:pt modelId="{9C06B310-A8E8-4E1A-930B-07810254EB6D}" type="pres">
      <dgm:prSet presAssocID="{5AC49DE2-CE71-4E9D-9268-AAC8C02B5A80}" presName="parentText" presStyleLbl="node1" presStyleIdx="3" presStyleCnt="4">
        <dgm:presLayoutVars>
          <dgm:chMax val="0"/>
          <dgm:bulletEnabled val="1"/>
        </dgm:presLayoutVars>
      </dgm:prSet>
      <dgm:spPr/>
    </dgm:pt>
  </dgm:ptLst>
  <dgm:cxnLst>
    <dgm:cxn modelId="{0117601B-2457-4055-A0A2-005939C23C37}" type="presOf" srcId="{C22CA3C1-833E-4EBE-9D82-D49ADE3FF84B}" destId="{9596F110-96E6-4A59-8513-FC34A38F83CC}" srcOrd="0" destOrd="0" presId="urn:microsoft.com/office/officeart/2005/8/layout/vList2"/>
    <dgm:cxn modelId="{BF9E5722-70D1-4983-AC99-8F9EA8E40707}" srcId="{DAFAE764-D008-4A0E-B11E-BA1086CB541F}" destId="{FB26CB81-DDB6-4E82-A2B6-88D7841C7F6C}" srcOrd="1" destOrd="0" parTransId="{F5FAB7E6-5532-4412-B4D2-73C157F50FDE}" sibTransId="{B17B7F5B-59FA-4BB9-A385-ED4A85FB884A}"/>
    <dgm:cxn modelId="{EA296E25-485A-4D9E-BF4F-F6D7C931708E}" type="presOf" srcId="{6B7C3E38-3769-4B0B-BB95-63183668AC50}" destId="{FE2B8E0B-4A8B-433C-9310-62073EA9AD48}" srcOrd="0" destOrd="0" presId="urn:microsoft.com/office/officeart/2005/8/layout/vList2"/>
    <dgm:cxn modelId="{2154D331-A1F8-42AE-BC7C-C128D9AA025F}" type="presOf" srcId="{5AC49DE2-CE71-4E9D-9268-AAC8C02B5A80}" destId="{9C06B310-A8E8-4E1A-930B-07810254EB6D}" srcOrd="0" destOrd="0" presId="urn:microsoft.com/office/officeart/2005/8/layout/vList2"/>
    <dgm:cxn modelId="{4397CD46-39BB-4A69-9857-4E60E410A46B}" type="presOf" srcId="{DAFAE764-D008-4A0E-B11E-BA1086CB541F}" destId="{D51EB024-C0CE-42D0-BAEC-6766BAF06AD0}" srcOrd="0" destOrd="0" presId="urn:microsoft.com/office/officeart/2005/8/layout/vList2"/>
    <dgm:cxn modelId="{2EB2FB6D-1A06-4BC5-8FA6-38F8D471307F}" srcId="{DAFAE764-D008-4A0E-B11E-BA1086CB541F}" destId="{6B7C3E38-3769-4B0B-BB95-63183668AC50}" srcOrd="2" destOrd="0" parTransId="{A7242517-245B-4556-A937-0F7977F038A5}" sibTransId="{8DFB0DAC-61F6-4C7A-9BB4-FB9CAF34C99C}"/>
    <dgm:cxn modelId="{76817489-C806-4E16-900F-F2E092E1A507}" srcId="{DAFAE764-D008-4A0E-B11E-BA1086CB541F}" destId="{5AC49DE2-CE71-4E9D-9268-AAC8C02B5A80}" srcOrd="3" destOrd="0" parTransId="{51FBD1E9-566C-4967-BECE-328CF1F6BDF8}" sibTransId="{C001A564-8E45-40E9-9363-AF9414F18A39}"/>
    <dgm:cxn modelId="{55C1F3A2-E409-4093-BE70-EC0CD6550130}" type="presOf" srcId="{FB26CB81-DDB6-4E82-A2B6-88D7841C7F6C}" destId="{00A23422-29D0-4A6C-B438-2CC9EA3FBDB4}" srcOrd="0" destOrd="0" presId="urn:microsoft.com/office/officeart/2005/8/layout/vList2"/>
    <dgm:cxn modelId="{EE4D29C2-3221-4FD2-905D-6B9C76B29C13}" srcId="{DAFAE764-D008-4A0E-B11E-BA1086CB541F}" destId="{C22CA3C1-833E-4EBE-9D82-D49ADE3FF84B}" srcOrd="0" destOrd="0" parTransId="{3BBC95E5-922C-48E5-9AA2-FE077E56AD75}" sibTransId="{028A58A9-2C1F-45B0-91C6-CBC55C5455BF}"/>
    <dgm:cxn modelId="{42BB9C4B-B08E-464A-855D-5C08A0918E7F}" type="presParOf" srcId="{D51EB024-C0CE-42D0-BAEC-6766BAF06AD0}" destId="{9596F110-96E6-4A59-8513-FC34A38F83CC}" srcOrd="0" destOrd="0" presId="urn:microsoft.com/office/officeart/2005/8/layout/vList2"/>
    <dgm:cxn modelId="{1330EA54-6DA7-4066-9836-B4CB67A836DD}" type="presParOf" srcId="{D51EB024-C0CE-42D0-BAEC-6766BAF06AD0}" destId="{02EB3CED-5AC3-4343-B0AA-110DCCD57455}" srcOrd="1" destOrd="0" presId="urn:microsoft.com/office/officeart/2005/8/layout/vList2"/>
    <dgm:cxn modelId="{06F00160-A1C5-46FA-B733-C972E537EEE1}" type="presParOf" srcId="{D51EB024-C0CE-42D0-BAEC-6766BAF06AD0}" destId="{00A23422-29D0-4A6C-B438-2CC9EA3FBDB4}" srcOrd="2" destOrd="0" presId="urn:microsoft.com/office/officeart/2005/8/layout/vList2"/>
    <dgm:cxn modelId="{6BD5A12D-9D52-4D0C-86AC-E1C22F3ACAD2}" type="presParOf" srcId="{D51EB024-C0CE-42D0-BAEC-6766BAF06AD0}" destId="{C9261DA7-2A25-4B55-80CE-C7E4906500AA}" srcOrd="3" destOrd="0" presId="urn:microsoft.com/office/officeart/2005/8/layout/vList2"/>
    <dgm:cxn modelId="{47A2E8A3-D7D4-4D84-8927-761D86ADD749}" type="presParOf" srcId="{D51EB024-C0CE-42D0-BAEC-6766BAF06AD0}" destId="{FE2B8E0B-4A8B-433C-9310-62073EA9AD48}" srcOrd="4" destOrd="0" presId="urn:microsoft.com/office/officeart/2005/8/layout/vList2"/>
    <dgm:cxn modelId="{D73FBBC5-8125-4C93-A2CD-0DE6E6B5CBC2}" type="presParOf" srcId="{D51EB024-C0CE-42D0-BAEC-6766BAF06AD0}" destId="{427A3819-BA6C-4584-BEA9-EC86642789F1}" srcOrd="5" destOrd="0" presId="urn:microsoft.com/office/officeart/2005/8/layout/vList2"/>
    <dgm:cxn modelId="{161F4FD9-EF74-4C2C-B7DD-08478D7DD3F2}" type="presParOf" srcId="{D51EB024-C0CE-42D0-BAEC-6766BAF06AD0}" destId="{9C06B310-A8E8-4E1A-930B-07810254EB6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6CAB12-A425-404B-A0A0-2C51FD5438DD}">
      <dsp:nvSpPr>
        <dsp:cNvPr id="0" name=""/>
        <dsp:cNvSpPr/>
      </dsp:nvSpPr>
      <dsp:spPr>
        <a:xfrm>
          <a:off x="0" y="39687"/>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How digital technology benefits local communities </a:t>
          </a:r>
          <a:endParaRPr lang="en-US" sz="2500" kern="1200"/>
        </a:p>
      </dsp:txBody>
      <dsp:txXfrm>
        <a:off x="0" y="39687"/>
        <a:ext cx="3286125" cy="1971675"/>
      </dsp:txXfrm>
    </dsp:sp>
    <dsp:sp modelId="{227F2079-C819-4CAB-964E-2E6CCE55BA1E}">
      <dsp:nvSpPr>
        <dsp:cNvPr id="0" name=""/>
        <dsp:cNvSpPr/>
      </dsp:nvSpPr>
      <dsp:spPr>
        <a:xfrm>
          <a:off x="3614737" y="39687"/>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Challenges communities face when engaging with digital platforms and technologies</a:t>
          </a:r>
          <a:endParaRPr lang="en-US" sz="2500" kern="1200" dirty="0"/>
        </a:p>
      </dsp:txBody>
      <dsp:txXfrm>
        <a:off x="3614737" y="39687"/>
        <a:ext cx="3286125" cy="1971675"/>
      </dsp:txXfrm>
    </dsp:sp>
    <dsp:sp modelId="{F77372A4-5ED1-4E0F-B5E2-198E79464B11}">
      <dsp:nvSpPr>
        <dsp:cNvPr id="0" name=""/>
        <dsp:cNvSpPr/>
      </dsp:nvSpPr>
      <dsp:spPr>
        <a:xfrm>
          <a:off x="7229475" y="39687"/>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Provide information about the Digital communities Wales</a:t>
          </a:r>
          <a:endParaRPr lang="en-US" sz="2500" kern="1200"/>
        </a:p>
      </dsp:txBody>
      <dsp:txXfrm>
        <a:off x="7229475" y="39687"/>
        <a:ext cx="3286125" cy="1971675"/>
      </dsp:txXfrm>
    </dsp:sp>
    <dsp:sp modelId="{F5D55533-E42B-4F42-A406-9291C128108B}">
      <dsp:nvSpPr>
        <dsp:cNvPr id="0" name=""/>
        <dsp:cNvSpPr/>
      </dsp:nvSpPr>
      <dsp:spPr>
        <a:xfrm>
          <a:off x="0" y="2339975"/>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Evaluate how DCW benefits individuals and local communities </a:t>
          </a:r>
          <a:endParaRPr lang="en-US" sz="2500" kern="1200"/>
        </a:p>
      </dsp:txBody>
      <dsp:txXfrm>
        <a:off x="0" y="2339975"/>
        <a:ext cx="3286125" cy="1971675"/>
      </dsp:txXfrm>
    </dsp:sp>
    <dsp:sp modelId="{FD5618E2-5BAF-427F-8AD9-8FB7C274012F}">
      <dsp:nvSpPr>
        <dsp:cNvPr id="0" name=""/>
        <dsp:cNvSpPr/>
      </dsp:nvSpPr>
      <dsp:spPr>
        <a:xfrm>
          <a:off x="7229475" y="2352002"/>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Future improvements to leverage the advantages of digital technologies and platforms  </a:t>
          </a:r>
          <a:endParaRPr lang="en-US" sz="2500" kern="1200"/>
        </a:p>
      </dsp:txBody>
      <dsp:txXfrm>
        <a:off x="7229475" y="2352002"/>
        <a:ext cx="3286125" cy="1971675"/>
      </dsp:txXfrm>
    </dsp:sp>
    <dsp:sp modelId="{8B2BA39D-0EF9-44AB-B63E-1330E41EC25E}">
      <dsp:nvSpPr>
        <dsp:cNvPr id="0" name=""/>
        <dsp:cNvSpPr/>
      </dsp:nvSpPr>
      <dsp:spPr>
        <a:xfrm>
          <a:off x="3614737" y="2343543"/>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Provide examples of how communities have used technology and digital platforms to their full advantage. </a:t>
          </a:r>
          <a:endParaRPr lang="en-US" sz="2500" kern="1200" dirty="0"/>
        </a:p>
      </dsp:txBody>
      <dsp:txXfrm>
        <a:off x="3614737" y="2343543"/>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D0D5A-CF24-4F95-9D1F-A15AD1BE5602}">
      <dsp:nvSpPr>
        <dsp:cNvPr id="0" name=""/>
        <dsp:cNvSpPr/>
      </dsp:nvSpPr>
      <dsp:spPr>
        <a:xfrm>
          <a:off x="0" y="1471"/>
          <a:ext cx="728249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88BEFD-4039-47A9-82E3-EBD5DD6FB4BC}">
      <dsp:nvSpPr>
        <dsp:cNvPr id="0" name=""/>
        <dsp:cNvSpPr/>
      </dsp:nvSpPr>
      <dsp:spPr>
        <a:xfrm>
          <a:off x="0" y="1471"/>
          <a:ext cx="7282497" cy="1003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 Allows individuals to find friends, events- connecting with others (Nations, 2021). This allows users to form new communities based from common interests or views </a:t>
          </a:r>
          <a:endParaRPr lang="en-US" sz="2000" kern="1200" dirty="0"/>
        </a:p>
      </dsp:txBody>
      <dsp:txXfrm>
        <a:off x="0" y="1471"/>
        <a:ext cx="7282497" cy="1003514"/>
      </dsp:txXfrm>
    </dsp:sp>
    <dsp:sp modelId="{52ED48B6-FA39-419D-8362-B6AB6C29AED8}">
      <dsp:nvSpPr>
        <dsp:cNvPr id="0" name=""/>
        <dsp:cNvSpPr/>
      </dsp:nvSpPr>
      <dsp:spPr>
        <a:xfrm>
          <a:off x="0" y="1004985"/>
          <a:ext cx="728249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85F1D8-F604-4C0D-9211-5136BF2BFE1C}">
      <dsp:nvSpPr>
        <dsp:cNvPr id="0" name=""/>
        <dsp:cNvSpPr/>
      </dsp:nvSpPr>
      <dsp:spPr>
        <a:xfrm>
          <a:off x="0" y="1004985"/>
          <a:ext cx="7282497" cy="1003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Snapchat- Instant messaging apps- encourages individuals to stay socially included with others worldwide (Snapchat, 2023).</a:t>
          </a:r>
          <a:endParaRPr lang="en-US" sz="2000" kern="1200" dirty="0"/>
        </a:p>
      </dsp:txBody>
      <dsp:txXfrm>
        <a:off x="0" y="1004985"/>
        <a:ext cx="7282497" cy="1003514"/>
      </dsp:txXfrm>
    </dsp:sp>
    <dsp:sp modelId="{5857EF2D-42BA-4968-91E7-85F2C5B9450D}">
      <dsp:nvSpPr>
        <dsp:cNvPr id="0" name=""/>
        <dsp:cNvSpPr/>
      </dsp:nvSpPr>
      <dsp:spPr>
        <a:xfrm>
          <a:off x="0" y="2008499"/>
          <a:ext cx="728249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81AF82-DFE6-403C-BD93-2841A57392D1}">
      <dsp:nvSpPr>
        <dsp:cNvPr id="0" name=""/>
        <dsp:cNvSpPr/>
      </dsp:nvSpPr>
      <dsp:spPr>
        <a:xfrm>
          <a:off x="0" y="2008499"/>
          <a:ext cx="7282497" cy="1003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       Instagram- ‘gives people power to build a community’(Instagram, 2023)- messaging groups/ individuals- sharing interests. </a:t>
          </a:r>
          <a:endParaRPr lang="en-US" sz="2000" kern="1200" dirty="0"/>
        </a:p>
      </dsp:txBody>
      <dsp:txXfrm>
        <a:off x="0" y="2008499"/>
        <a:ext cx="7282497" cy="1003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9E7998-3E14-4312-9D6E-0BD25BA83A86}">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DC1857-9B58-4EFB-AEB8-676E495BDA1E}">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Digital devices- Mobile phone, computer, laptop - communication with others </a:t>
          </a:r>
          <a:endParaRPr lang="en-US" sz="2600" kern="1200" dirty="0"/>
        </a:p>
      </dsp:txBody>
      <dsp:txXfrm>
        <a:off x="696297" y="538547"/>
        <a:ext cx="4171627" cy="2590157"/>
      </dsp:txXfrm>
    </dsp:sp>
    <dsp:sp modelId="{F09A110D-89E1-4EC5-87A0-780152AE00F3}">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E196C6-2FCC-4931-A068-6AEFD3369388}">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Health technology- world health organisation- forms of devices, medicines, vaccines, procedures and systems developed to solve health problems (WHO, 2023)</a:t>
          </a:r>
          <a:endParaRPr lang="en-US" sz="2600" kern="1200" dirty="0"/>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86E7FD-331C-4CF4-B058-228C7EEF1E53}">
      <dsp:nvSpPr>
        <dsp:cNvPr id="0" name=""/>
        <dsp:cNvSpPr/>
      </dsp:nvSpPr>
      <dsp:spPr>
        <a:xfrm>
          <a:off x="0" y="0"/>
          <a:ext cx="1050645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A93D6EE-2CE4-49CB-B7E8-377B82D7FD5B}">
      <dsp:nvSpPr>
        <dsp:cNvPr id="0" name=""/>
        <dsp:cNvSpPr/>
      </dsp:nvSpPr>
      <dsp:spPr>
        <a:xfrm>
          <a:off x="0" y="0"/>
          <a:ext cx="10506456" cy="667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Mobile devices- communication </a:t>
          </a:r>
          <a:endParaRPr lang="en-US" sz="3000" kern="1200"/>
        </a:p>
      </dsp:txBody>
      <dsp:txXfrm>
        <a:off x="0" y="0"/>
        <a:ext cx="10506456" cy="667511"/>
      </dsp:txXfrm>
    </dsp:sp>
    <dsp:sp modelId="{1A9E65E0-5FFD-4DFB-8814-B8FF108AC3B8}">
      <dsp:nvSpPr>
        <dsp:cNvPr id="0" name=""/>
        <dsp:cNvSpPr/>
      </dsp:nvSpPr>
      <dsp:spPr>
        <a:xfrm>
          <a:off x="0" y="667512"/>
          <a:ext cx="1050645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9073C15-08BC-4819-9BCA-4DEB69C723B8}">
      <dsp:nvSpPr>
        <dsp:cNvPr id="0" name=""/>
        <dsp:cNvSpPr/>
      </dsp:nvSpPr>
      <dsp:spPr>
        <a:xfrm>
          <a:off x="0" y="667511"/>
          <a:ext cx="10506456" cy="667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Coronavirus-  NHS remote working- Microsoft teams (NHS, 2023)</a:t>
          </a:r>
          <a:endParaRPr lang="en-US" sz="3000" kern="1200"/>
        </a:p>
      </dsp:txBody>
      <dsp:txXfrm>
        <a:off x="0" y="667511"/>
        <a:ext cx="10506456" cy="667511"/>
      </dsp:txXfrm>
    </dsp:sp>
    <dsp:sp modelId="{4E6B984F-E68B-4FE8-BA34-3F42D3C33DEB}">
      <dsp:nvSpPr>
        <dsp:cNvPr id="0" name=""/>
        <dsp:cNvSpPr/>
      </dsp:nvSpPr>
      <dsp:spPr>
        <a:xfrm>
          <a:off x="0" y="1335024"/>
          <a:ext cx="1050645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2993CD4-69B8-47C3-830C-C2FCD7C73B9E}">
      <dsp:nvSpPr>
        <dsp:cNvPr id="0" name=""/>
        <dsp:cNvSpPr/>
      </dsp:nvSpPr>
      <dsp:spPr>
        <a:xfrm>
          <a:off x="0" y="1335023"/>
          <a:ext cx="10506456" cy="667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Online and video consultations </a:t>
          </a:r>
          <a:endParaRPr lang="en-US" sz="3000" kern="1200"/>
        </a:p>
      </dsp:txBody>
      <dsp:txXfrm>
        <a:off x="0" y="1335023"/>
        <a:ext cx="10506456" cy="667511"/>
      </dsp:txXfrm>
    </dsp:sp>
    <dsp:sp modelId="{F178065E-6ED7-4966-B391-5F66B180488D}">
      <dsp:nvSpPr>
        <dsp:cNvPr id="0" name=""/>
        <dsp:cNvSpPr/>
      </dsp:nvSpPr>
      <dsp:spPr>
        <a:xfrm>
          <a:off x="0" y="2002536"/>
          <a:ext cx="10506456"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F87105C-EC70-4C33-A7F7-7A3476522A78}">
      <dsp:nvSpPr>
        <dsp:cNvPr id="0" name=""/>
        <dsp:cNvSpPr/>
      </dsp:nvSpPr>
      <dsp:spPr>
        <a:xfrm>
          <a:off x="0" y="2002535"/>
          <a:ext cx="10506456" cy="6675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Allows safe use of consultations through technology resources </a:t>
          </a:r>
          <a:endParaRPr lang="en-US" sz="3000" kern="1200"/>
        </a:p>
      </dsp:txBody>
      <dsp:txXfrm>
        <a:off x="0" y="2002535"/>
        <a:ext cx="10506456" cy="6675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92074-2FC5-42DA-B4C9-99750501183D}">
      <dsp:nvSpPr>
        <dsp:cNvPr id="0" name=""/>
        <dsp:cNvSpPr/>
      </dsp:nvSpPr>
      <dsp:spPr>
        <a:xfrm>
          <a:off x="0" y="531"/>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A7FC775-5605-422E-848F-CC3215BF7EA2}">
      <dsp:nvSpPr>
        <dsp:cNvPr id="0" name=""/>
        <dsp:cNvSpPr/>
      </dsp:nvSpPr>
      <dsp:spPr>
        <a:xfrm>
          <a:off x="0" y="53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The digital community Wales programme works with all 7 health boards (Welsh Gov, 2022).</a:t>
          </a:r>
          <a:endParaRPr lang="en-US" sz="2000" kern="1200" dirty="0"/>
        </a:p>
      </dsp:txBody>
      <dsp:txXfrm>
        <a:off x="0" y="531"/>
        <a:ext cx="10515600" cy="435027"/>
      </dsp:txXfrm>
    </dsp:sp>
    <dsp:sp modelId="{82EE4DCD-3908-491E-A1F2-064A761F7188}">
      <dsp:nvSpPr>
        <dsp:cNvPr id="0" name=""/>
        <dsp:cNvSpPr/>
      </dsp:nvSpPr>
      <dsp:spPr>
        <a:xfrm>
          <a:off x="0" y="435558"/>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69C8B7-61B0-45F5-B619-603EDCF39986}">
      <dsp:nvSpPr>
        <dsp:cNvPr id="0" name=""/>
        <dsp:cNvSpPr/>
      </dsp:nvSpPr>
      <dsp:spPr>
        <a:xfrm>
          <a:off x="0" y="435558"/>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7 health boards are:</a:t>
          </a:r>
          <a:endParaRPr lang="en-US" sz="2000" kern="1200"/>
        </a:p>
      </dsp:txBody>
      <dsp:txXfrm>
        <a:off x="0" y="435558"/>
        <a:ext cx="10515600" cy="435027"/>
      </dsp:txXfrm>
    </dsp:sp>
    <dsp:sp modelId="{96894A4E-0E00-456F-A720-92EAE345DD05}">
      <dsp:nvSpPr>
        <dsp:cNvPr id="0" name=""/>
        <dsp:cNvSpPr/>
      </dsp:nvSpPr>
      <dsp:spPr>
        <a:xfrm>
          <a:off x="0" y="870586"/>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A108CBD-39A6-43CD-B3F3-5D7D89633F65}">
      <dsp:nvSpPr>
        <dsp:cNvPr id="0" name=""/>
        <dsp:cNvSpPr/>
      </dsp:nvSpPr>
      <dsp:spPr>
        <a:xfrm>
          <a:off x="0" y="87058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Swansea Bay University health board </a:t>
          </a:r>
          <a:endParaRPr lang="en-US" sz="2000" kern="1200"/>
        </a:p>
      </dsp:txBody>
      <dsp:txXfrm>
        <a:off x="0" y="870586"/>
        <a:ext cx="10515600" cy="435027"/>
      </dsp:txXfrm>
    </dsp:sp>
    <dsp:sp modelId="{0C0FBF91-8528-40B9-B609-A456772B9278}">
      <dsp:nvSpPr>
        <dsp:cNvPr id="0" name=""/>
        <dsp:cNvSpPr/>
      </dsp:nvSpPr>
      <dsp:spPr>
        <a:xfrm>
          <a:off x="0" y="1305613"/>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B350C49-2A5C-43D0-BE7C-4EE74B2016A3}">
      <dsp:nvSpPr>
        <dsp:cNvPr id="0" name=""/>
        <dsp:cNvSpPr/>
      </dsp:nvSpPr>
      <dsp:spPr>
        <a:xfrm>
          <a:off x="0" y="1305613"/>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Powys teaching health board </a:t>
          </a:r>
          <a:endParaRPr lang="en-US" sz="2000" kern="1200"/>
        </a:p>
      </dsp:txBody>
      <dsp:txXfrm>
        <a:off x="0" y="1305613"/>
        <a:ext cx="10515600" cy="435027"/>
      </dsp:txXfrm>
    </dsp:sp>
    <dsp:sp modelId="{2055BCCB-2FF2-4D9B-B8D9-AF332AC38107}">
      <dsp:nvSpPr>
        <dsp:cNvPr id="0" name=""/>
        <dsp:cNvSpPr/>
      </dsp:nvSpPr>
      <dsp:spPr>
        <a:xfrm>
          <a:off x="0" y="1740641"/>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61B9DB0-258F-41F1-B7B0-D23D48D599D1}">
      <dsp:nvSpPr>
        <dsp:cNvPr id="0" name=""/>
        <dsp:cNvSpPr/>
      </dsp:nvSpPr>
      <dsp:spPr>
        <a:xfrm>
          <a:off x="0" y="174064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Hywel Dda University health board </a:t>
          </a:r>
          <a:endParaRPr lang="en-US" sz="2000" kern="1200"/>
        </a:p>
      </dsp:txBody>
      <dsp:txXfrm>
        <a:off x="0" y="1740641"/>
        <a:ext cx="10515600" cy="435027"/>
      </dsp:txXfrm>
    </dsp:sp>
    <dsp:sp modelId="{9344242D-6B6B-485E-A9E8-9A7FA82DC830}">
      <dsp:nvSpPr>
        <dsp:cNvPr id="0" name=""/>
        <dsp:cNvSpPr/>
      </dsp:nvSpPr>
      <dsp:spPr>
        <a:xfrm>
          <a:off x="0" y="2175668"/>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6AC265C-553F-42AF-9CB1-765C02DDCEE4}">
      <dsp:nvSpPr>
        <dsp:cNvPr id="0" name=""/>
        <dsp:cNvSpPr/>
      </dsp:nvSpPr>
      <dsp:spPr>
        <a:xfrm>
          <a:off x="0" y="217566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Cardiff and Vale University health board </a:t>
          </a:r>
          <a:endParaRPr lang="en-US" sz="2000" kern="1200"/>
        </a:p>
      </dsp:txBody>
      <dsp:txXfrm>
        <a:off x="0" y="2175669"/>
        <a:ext cx="10515600" cy="435027"/>
      </dsp:txXfrm>
    </dsp:sp>
    <dsp:sp modelId="{F1F8F35E-9308-4941-A48D-CDBE518EAB06}">
      <dsp:nvSpPr>
        <dsp:cNvPr id="0" name=""/>
        <dsp:cNvSpPr/>
      </dsp:nvSpPr>
      <dsp:spPr>
        <a:xfrm>
          <a:off x="0" y="2610696"/>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2DC52A5-66BA-40FE-ACEA-902F058A0B3E}">
      <dsp:nvSpPr>
        <dsp:cNvPr id="0" name=""/>
        <dsp:cNvSpPr/>
      </dsp:nvSpPr>
      <dsp:spPr>
        <a:xfrm>
          <a:off x="0" y="2610696"/>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Aneurin Bevin University health board </a:t>
          </a:r>
          <a:endParaRPr lang="en-US" sz="2000" kern="1200"/>
        </a:p>
      </dsp:txBody>
      <dsp:txXfrm>
        <a:off x="0" y="2610696"/>
        <a:ext cx="10515600" cy="435027"/>
      </dsp:txXfrm>
    </dsp:sp>
    <dsp:sp modelId="{74070E7E-E1AA-4717-8CD7-25C611CE965C}">
      <dsp:nvSpPr>
        <dsp:cNvPr id="0" name=""/>
        <dsp:cNvSpPr/>
      </dsp:nvSpPr>
      <dsp:spPr>
        <a:xfrm>
          <a:off x="0" y="3045724"/>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18D04BE-940E-462C-82AF-107479610B2E}">
      <dsp:nvSpPr>
        <dsp:cNvPr id="0" name=""/>
        <dsp:cNvSpPr/>
      </dsp:nvSpPr>
      <dsp:spPr>
        <a:xfrm>
          <a:off x="0" y="3045724"/>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Betsi cadwaladr University health board </a:t>
          </a:r>
          <a:endParaRPr lang="en-US" sz="2000" kern="1200"/>
        </a:p>
      </dsp:txBody>
      <dsp:txXfrm>
        <a:off x="0" y="3045724"/>
        <a:ext cx="10515600" cy="435027"/>
      </dsp:txXfrm>
    </dsp:sp>
    <dsp:sp modelId="{251C98FB-A33A-4146-9B81-1F931C7D986A}">
      <dsp:nvSpPr>
        <dsp:cNvPr id="0" name=""/>
        <dsp:cNvSpPr/>
      </dsp:nvSpPr>
      <dsp:spPr>
        <a:xfrm>
          <a:off x="0" y="3480751"/>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B150F23-0423-4220-8C44-42DD4D47A6C6}">
      <dsp:nvSpPr>
        <dsp:cNvPr id="0" name=""/>
        <dsp:cNvSpPr/>
      </dsp:nvSpPr>
      <dsp:spPr>
        <a:xfrm>
          <a:off x="0" y="3480751"/>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Cwm Taf Morgannwg University health board </a:t>
          </a:r>
          <a:endParaRPr lang="en-US" sz="2000" kern="1200"/>
        </a:p>
      </dsp:txBody>
      <dsp:txXfrm>
        <a:off x="0" y="3480751"/>
        <a:ext cx="10515600" cy="435027"/>
      </dsp:txXfrm>
    </dsp:sp>
    <dsp:sp modelId="{A2D4CB76-F400-48E7-B0C7-8DE46B4D1D1D}">
      <dsp:nvSpPr>
        <dsp:cNvPr id="0" name=""/>
        <dsp:cNvSpPr/>
      </dsp:nvSpPr>
      <dsp:spPr>
        <a:xfrm>
          <a:off x="0" y="3915779"/>
          <a:ext cx="10515600"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4892A6-70D2-40BA-8200-9896E999FC76}">
      <dsp:nvSpPr>
        <dsp:cNvPr id="0" name=""/>
        <dsp:cNvSpPr/>
      </dsp:nvSpPr>
      <dsp:spPr>
        <a:xfrm>
          <a:off x="0" y="3915779"/>
          <a:ext cx="10515600" cy="435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(Welsh Government, 2023)</a:t>
          </a:r>
          <a:endParaRPr lang="en-US" sz="2000" kern="1200" dirty="0"/>
        </a:p>
      </dsp:txBody>
      <dsp:txXfrm>
        <a:off x="0" y="3915779"/>
        <a:ext cx="10515600" cy="4350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152AD1-FE8A-4ED6-84E2-EF82F8A43CFC}">
      <dsp:nvSpPr>
        <dsp:cNvPr id="0" name=""/>
        <dsp:cNvSpPr/>
      </dsp:nvSpPr>
      <dsp:spPr>
        <a:xfrm>
          <a:off x="3364992" y="2124"/>
          <a:ext cx="3785616" cy="140228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Digital communities Wales provided support to Swansea health board, creating a digital project to tackle obesity and social isolation (Welsh Gov, 2023)</a:t>
          </a:r>
          <a:endParaRPr lang="en-US" sz="1400" kern="1200" dirty="0"/>
        </a:p>
      </dsp:txBody>
      <dsp:txXfrm>
        <a:off x="3433446" y="70578"/>
        <a:ext cx="3648708" cy="1265378"/>
      </dsp:txXfrm>
    </dsp:sp>
    <dsp:sp modelId="{516138D0-74C0-4291-B789-CFBDDBE8220F}">
      <dsp:nvSpPr>
        <dsp:cNvPr id="0" name=""/>
        <dsp:cNvSpPr/>
      </dsp:nvSpPr>
      <dsp:spPr>
        <a:xfrm>
          <a:off x="3364992" y="1474525"/>
          <a:ext cx="3785616" cy="140228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dirty="0"/>
            <a:t>Swansea city Adult community learning developed a five-week education and fitness programme and Provided fit bits to six patients identified as obese from GP’s- enabled them to track progress and use digital tools- solving health problems using technology</a:t>
          </a:r>
          <a:endParaRPr lang="en-US" sz="1400" kern="1200" dirty="0"/>
        </a:p>
      </dsp:txBody>
      <dsp:txXfrm>
        <a:off x="3433446" y="1542979"/>
        <a:ext cx="3648708" cy="1265378"/>
      </dsp:txXfrm>
    </dsp:sp>
    <dsp:sp modelId="{284217AF-1D34-415B-A689-62CAC03515D7}">
      <dsp:nvSpPr>
        <dsp:cNvPr id="0" name=""/>
        <dsp:cNvSpPr/>
      </dsp:nvSpPr>
      <dsp:spPr>
        <a:xfrm>
          <a:off x="3364992" y="2946926"/>
          <a:ext cx="3785616" cy="1402286"/>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These patients were also encouraged to join community groups to keep their progress. (Digital community Wales, 2023)</a:t>
          </a:r>
          <a:endParaRPr lang="en-US" sz="1400" kern="1200"/>
        </a:p>
      </dsp:txBody>
      <dsp:txXfrm>
        <a:off x="3433446" y="3015380"/>
        <a:ext cx="3648708" cy="126537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43443-BC94-4426-A6EE-110B983A1BEE}">
      <dsp:nvSpPr>
        <dsp:cNvPr id="0" name=""/>
        <dsp:cNvSpPr/>
      </dsp:nvSpPr>
      <dsp:spPr>
        <a:xfrm>
          <a:off x="8606" y="556737"/>
          <a:ext cx="5144872" cy="2057948"/>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Coronavirus pandemic- volunteers trained by DCW provided support to those digitally excluded </a:t>
          </a:r>
          <a:endParaRPr lang="en-US" sz="1800" kern="1200" dirty="0"/>
        </a:p>
      </dsp:txBody>
      <dsp:txXfrm>
        <a:off x="1037580" y="556737"/>
        <a:ext cx="3086924" cy="2057948"/>
      </dsp:txXfrm>
    </dsp:sp>
    <dsp:sp modelId="{5137924F-ACAB-4B84-B1D4-7FA51D04EAA8}">
      <dsp:nvSpPr>
        <dsp:cNvPr id="0" name=""/>
        <dsp:cNvSpPr/>
      </dsp:nvSpPr>
      <dsp:spPr>
        <a:xfrm>
          <a:off x="4638991" y="556737"/>
          <a:ext cx="5144872" cy="2057948"/>
        </a:xfrm>
        <a:prstGeom prst="chevron">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GB" sz="1800" kern="1200" dirty="0"/>
            <a:t>Case study ‘M’- isolated during the coronavirus pandemic, SCVS Supported ‘M’ to become more digitally confident with weekly support sessions , contacting family and friends from her local church (Digital community Wales, 2023)</a:t>
          </a:r>
          <a:endParaRPr lang="en-US" sz="1800" kern="1200" dirty="0"/>
        </a:p>
      </dsp:txBody>
      <dsp:txXfrm>
        <a:off x="5667965" y="556737"/>
        <a:ext cx="3086924" cy="20579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394CC-6257-49DB-BE47-C9DE6B336AC7}">
      <dsp:nvSpPr>
        <dsp:cNvPr id="0" name=""/>
        <dsp:cNvSpPr/>
      </dsp:nvSpPr>
      <dsp:spPr>
        <a:xfrm>
          <a:off x="0" y="0"/>
          <a:ext cx="5315663" cy="15168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Provides free digital skills sessions- allowing them to interact with others, creating new communities/ engaging with their community </a:t>
          </a:r>
          <a:endParaRPr lang="en-US" sz="1900" kern="1200" dirty="0"/>
        </a:p>
      </dsp:txBody>
      <dsp:txXfrm>
        <a:off x="44427" y="44427"/>
        <a:ext cx="3678863" cy="1427997"/>
      </dsp:txXfrm>
    </dsp:sp>
    <dsp:sp modelId="{29ECA36C-C9BB-4E25-A5DB-74DA66931A4A}">
      <dsp:nvSpPr>
        <dsp:cNvPr id="0" name=""/>
        <dsp:cNvSpPr/>
      </dsp:nvSpPr>
      <dsp:spPr>
        <a:xfrm>
          <a:off x="469029" y="1769659"/>
          <a:ext cx="5315663" cy="151685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Provides short term- loan of digital equipment- those in poverty may not be able to afford digital equipment </a:t>
          </a:r>
          <a:endParaRPr lang="en-US" sz="1900" kern="1200" dirty="0"/>
        </a:p>
      </dsp:txBody>
      <dsp:txXfrm>
        <a:off x="513456" y="1814086"/>
        <a:ext cx="3771827" cy="1427996"/>
      </dsp:txXfrm>
    </dsp:sp>
    <dsp:sp modelId="{EFF4F4A8-4C6B-45AE-9A7F-B452E71CF11E}">
      <dsp:nvSpPr>
        <dsp:cNvPr id="0" name=""/>
        <dsp:cNvSpPr/>
      </dsp:nvSpPr>
      <dsp:spPr>
        <a:xfrm>
          <a:off x="938058" y="3539319"/>
          <a:ext cx="5315663" cy="151685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Helps individuals to gain digital confidence- more likely to interact with digital platforms </a:t>
          </a:r>
          <a:endParaRPr lang="en-US" sz="1900" kern="1200"/>
        </a:p>
      </dsp:txBody>
      <dsp:txXfrm>
        <a:off x="982485" y="3583746"/>
        <a:ext cx="3771827" cy="1427996"/>
      </dsp:txXfrm>
    </dsp:sp>
    <dsp:sp modelId="{B8D2DB37-BBF4-4122-A0AD-77A41780C139}">
      <dsp:nvSpPr>
        <dsp:cNvPr id="0" name=""/>
        <dsp:cNvSpPr/>
      </dsp:nvSpPr>
      <dsp:spPr>
        <a:xfrm>
          <a:off x="4329710" y="1150278"/>
          <a:ext cx="985953" cy="98595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551549" y="1150278"/>
        <a:ext cx="542275" cy="741930"/>
      </dsp:txXfrm>
    </dsp:sp>
    <dsp:sp modelId="{5EB04C70-0EFE-4D12-BE37-81FFC670CEAB}">
      <dsp:nvSpPr>
        <dsp:cNvPr id="0" name=""/>
        <dsp:cNvSpPr/>
      </dsp:nvSpPr>
      <dsp:spPr>
        <a:xfrm>
          <a:off x="4798739" y="2909825"/>
          <a:ext cx="985953" cy="985953"/>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20578" y="2909825"/>
        <a:ext cx="542275" cy="7419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81C8CD-7B8C-4CB1-BE7D-B3FCB092BA26}">
      <dsp:nvSpPr>
        <dsp:cNvPr id="0" name=""/>
        <dsp:cNvSpPr/>
      </dsp:nvSpPr>
      <dsp:spPr>
        <a:xfrm>
          <a:off x="283983" y="-191877"/>
          <a:ext cx="4708882" cy="4708882"/>
        </a:xfrm>
        <a:prstGeom prst="circularArrow">
          <a:avLst>
            <a:gd name="adj1" fmla="val 5310"/>
            <a:gd name="adj2" fmla="val 343918"/>
            <a:gd name="adj3" fmla="val 12695751"/>
            <a:gd name="adj4" fmla="val 18075192"/>
            <a:gd name="adj5" fmla="val 6195"/>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923F16-4306-4E9E-AFC8-49B65620D5CC}">
      <dsp:nvSpPr>
        <dsp:cNvPr id="0" name=""/>
        <dsp:cNvSpPr/>
      </dsp:nvSpPr>
      <dsp:spPr>
        <a:xfrm>
          <a:off x="1080611" y="0"/>
          <a:ext cx="3115627" cy="155781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7% of Adults living in Wales are not online (Welsh Government,2023), leaving them digitally excluded in the continuous rise of a digital Wales.</a:t>
          </a:r>
          <a:endParaRPr lang="en-US" sz="1300" kern="1200" dirty="0"/>
        </a:p>
      </dsp:txBody>
      <dsp:txXfrm>
        <a:off x="1156657" y="76046"/>
        <a:ext cx="2963535" cy="1405721"/>
      </dsp:txXfrm>
    </dsp:sp>
    <dsp:sp modelId="{29098CA0-C2E6-44D2-BD48-5D48BBDC1226}">
      <dsp:nvSpPr>
        <dsp:cNvPr id="0" name=""/>
        <dsp:cNvSpPr/>
      </dsp:nvSpPr>
      <dsp:spPr>
        <a:xfrm>
          <a:off x="1080611" y="2769447"/>
          <a:ext cx="3115627" cy="155781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Digitally excluded individuals are some of the users that require health and social care services (Welsh Government, 2023)</a:t>
          </a:r>
          <a:endParaRPr lang="en-US" sz="1300" kern="1200" dirty="0"/>
        </a:p>
        <a:p>
          <a:pPr marL="57150" lvl="1" indent="-57150" algn="l" defTabSz="444500">
            <a:lnSpc>
              <a:spcPct val="90000"/>
            </a:lnSpc>
            <a:spcBef>
              <a:spcPct val="0"/>
            </a:spcBef>
            <a:spcAft>
              <a:spcPct val="15000"/>
            </a:spcAft>
            <a:buChar char="•"/>
          </a:pPr>
          <a:r>
            <a:rPr lang="en-GB" sz="1000" kern="1200"/>
            <a:t>For example, Older adults- Only 41% of adults over the age of 75 have basic digital skills</a:t>
          </a:r>
          <a:endParaRPr lang="en-US" sz="1000" kern="1200"/>
        </a:p>
        <a:p>
          <a:pPr marL="57150" lvl="1" indent="-57150" algn="l" defTabSz="444500">
            <a:lnSpc>
              <a:spcPct val="90000"/>
            </a:lnSpc>
            <a:spcBef>
              <a:spcPct val="0"/>
            </a:spcBef>
            <a:spcAft>
              <a:spcPct val="15000"/>
            </a:spcAft>
            <a:buChar char="•"/>
          </a:pPr>
          <a:r>
            <a:rPr lang="en-GB" sz="1000" kern="1200"/>
            <a:t>Provides safe use of services.</a:t>
          </a:r>
          <a:endParaRPr lang="en-US" sz="1000" kern="1200"/>
        </a:p>
      </dsp:txBody>
      <dsp:txXfrm>
        <a:off x="1156657" y="2845493"/>
        <a:ext cx="2963535" cy="140572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96F110-96E6-4A59-8513-FC34A38F83CC}">
      <dsp:nvSpPr>
        <dsp:cNvPr id="0" name=""/>
        <dsp:cNvSpPr/>
      </dsp:nvSpPr>
      <dsp:spPr>
        <a:xfrm>
          <a:off x="0" y="45026"/>
          <a:ext cx="5918184" cy="119423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This programme ends in 2025 (Welsh Gov, 2023)</a:t>
          </a:r>
          <a:endParaRPr lang="en-US" sz="1300" kern="1200"/>
        </a:p>
      </dsp:txBody>
      <dsp:txXfrm>
        <a:off x="58298" y="103324"/>
        <a:ext cx="5801588" cy="1077641"/>
      </dsp:txXfrm>
    </dsp:sp>
    <dsp:sp modelId="{00A23422-29D0-4A6C-B438-2CC9EA3FBDB4}">
      <dsp:nvSpPr>
        <dsp:cNvPr id="0" name=""/>
        <dsp:cNvSpPr/>
      </dsp:nvSpPr>
      <dsp:spPr>
        <a:xfrm>
          <a:off x="0" y="1276704"/>
          <a:ext cx="5918184" cy="1194237"/>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DCW- Short term loan scheme- those living in poverty </a:t>
          </a:r>
          <a:endParaRPr lang="en-US" sz="1300" kern="1200" dirty="0"/>
        </a:p>
      </dsp:txBody>
      <dsp:txXfrm>
        <a:off x="58298" y="1335002"/>
        <a:ext cx="5801588" cy="1077641"/>
      </dsp:txXfrm>
    </dsp:sp>
    <dsp:sp modelId="{FE2B8E0B-4A8B-433C-9310-62073EA9AD48}">
      <dsp:nvSpPr>
        <dsp:cNvPr id="0" name=""/>
        <dsp:cNvSpPr/>
      </dsp:nvSpPr>
      <dsp:spPr>
        <a:xfrm>
          <a:off x="0" y="2508382"/>
          <a:ext cx="5918184" cy="1194237"/>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Ask My GP service times- priority- children under the age of 16 will be seen on the same day, however from this research it shows that the highest users in need for health services are those aged 65 and over  </a:t>
          </a:r>
          <a:endParaRPr lang="en-US" sz="1300" kern="1200" dirty="0"/>
        </a:p>
      </dsp:txBody>
      <dsp:txXfrm>
        <a:off x="58298" y="2566680"/>
        <a:ext cx="5801588" cy="1077641"/>
      </dsp:txXfrm>
    </dsp:sp>
    <dsp:sp modelId="{9C06B310-A8E8-4E1A-930B-07810254EB6D}">
      <dsp:nvSpPr>
        <dsp:cNvPr id="0" name=""/>
        <dsp:cNvSpPr/>
      </dsp:nvSpPr>
      <dsp:spPr>
        <a:xfrm>
          <a:off x="0" y="3740059"/>
          <a:ext cx="5918184" cy="119423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Services to always encourage the use of digital platforms, whilst staying educated with digital changes </a:t>
          </a:r>
        </a:p>
        <a:p>
          <a:pPr marL="0" lvl="0" indent="0" algn="l" defTabSz="577850">
            <a:lnSpc>
              <a:spcPct val="90000"/>
            </a:lnSpc>
            <a:spcBef>
              <a:spcPct val="0"/>
            </a:spcBef>
            <a:spcAft>
              <a:spcPct val="35000"/>
            </a:spcAft>
            <a:buNone/>
          </a:pPr>
          <a:r>
            <a:rPr lang="en-GB" sz="1300" kern="1200" dirty="0">
              <a:solidFill>
                <a:schemeClr val="tx1">
                  <a:lumMod val="65000"/>
                  <a:lumOff val="35000"/>
                </a:schemeClr>
              </a:solidFill>
            </a:rPr>
            <a:t>Educate others on the online safety bill (Gov, UK)- it is a new set of laws that protect adults and children online- will make social media platforms more responsible for their user's safety- introduced 17 March 2022- (UK Parliament, 2023)</a:t>
          </a:r>
          <a:endParaRPr lang="en-US" sz="1300" kern="1200" dirty="0"/>
        </a:p>
      </dsp:txBody>
      <dsp:txXfrm>
        <a:off x="58298" y="3798357"/>
        <a:ext cx="5801588" cy="107764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C4445D-24F2-4BBB-96ED-4B23B25A0222}" type="datetimeFigureOut">
              <a:rPr lang="en-GB" smtClean="0"/>
              <a:t>31/03/2023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DC432B-1DFD-4996-B7B1-CE30DD10ECF5}" type="slidenum">
              <a:rPr lang="en-GB" smtClean="0"/>
              <a:t>‹#›</a:t>
            </a:fld>
            <a:endParaRPr lang="en-GB"/>
          </a:p>
        </p:txBody>
      </p:sp>
    </p:spTree>
    <p:extLst>
      <p:ext uri="{BB962C8B-B14F-4D97-AF65-F5344CB8AC3E}">
        <p14:creationId xmlns:p14="http://schemas.microsoft.com/office/powerpoint/2010/main" val="1255159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B479E-0C81-62F0-54DE-8D80BD84B2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54D78E-1984-ECC4-B372-3850F0F44F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E6920C2-7D78-2D51-48EA-790576D1052C}"/>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5" name="Footer Placeholder 4">
            <a:extLst>
              <a:ext uri="{FF2B5EF4-FFF2-40B4-BE49-F238E27FC236}">
                <a16:creationId xmlns:a16="http://schemas.microsoft.com/office/drawing/2014/main" id="{278AA5D0-0E07-DC1A-CDE0-1A74220F3B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F24301-E979-1378-0816-B1B7401AFAD8}"/>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4237969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B830D-83CB-ED96-4A0A-EB5BFBDC653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64DEEE3-461C-F99A-846E-159CBE6756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78912A-FDDA-56FD-C610-F155DFCD1C60}"/>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5" name="Footer Placeholder 4">
            <a:extLst>
              <a:ext uri="{FF2B5EF4-FFF2-40B4-BE49-F238E27FC236}">
                <a16:creationId xmlns:a16="http://schemas.microsoft.com/office/drawing/2014/main" id="{8D0D62DC-022D-06A3-8DEE-2B199BB167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B3F667-FB58-880A-B463-5EA213CB49E9}"/>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166995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5F108-46F2-C45D-E9CE-F6D3A4D852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18379C-FBE7-7940-2A8D-3C7B3F4169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53CE95F-2892-805E-9701-B1C327714EB0}"/>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5" name="Footer Placeholder 4">
            <a:extLst>
              <a:ext uri="{FF2B5EF4-FFF2-40B4-BE49-F238E27FC236}">
                <a16:creationId xmlns:a16="http://schemas.microsoft.com/office/drawing/2014/main" id="{D503A9E6-50B7-4CC1-D1F8-703061524C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55ABA7-F337-772A-3A12-76DDD49E7B0F}"/>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3244785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6D687-4425-DF43-05FA-760EA2F5D3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44DF18-A749-A850-BF9D-3E8A334A85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369401-6BFC-17C0-83D3-07092CF2AD0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CF9DCB-4076-9C46-9461-C5116CC9BF85}"/>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6" name="Footer Placeholder 5">
            <a:extLst>
              <a:ext uri="{FF2B5EF4-FFF2-40B4-BE49-F238E27FC236}">
                <a16:creationId xmlns:a16="http://schemas.microsoft.com/office/drawing/2014/main" id="{CF062AC9-C9D5-538A-60F5-2851C62B53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6F4547-0EE5-3915-0A81-4DCAD0282F2D}"/>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3897612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69791-559B-ED9A-5615-E97AE7E322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438C18-3F52-D947-9AD4-8D2EEFA5C3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193A15-29A0-D9DB-6309-594D437EB1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7CF99F-C842-A927-4CA9-81C7F88C18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E1B6EF-9054-1A64-C7C8-CADE6A9B3CA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808D3C-49D1-BC84-52B6-8C416978079D}"/>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8" name="Footer Placeholder 7">
            <a:extLst>
              <a:ext uri="{FF2B5EF4-FFF2-40B4-BE49-F238E27FC236}">
                <a16:creationId xmlns:a16="http://schemas.microsoft.com/office/drawing/2014/main" id="{D9AACCAF-6DB6-7877-A31D-3B870495F82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8E4DBA-9F05-4F7D-E840-E1B409B37BCF}"/>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2677498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01ED-925F-3685-E6B6-4FD959D69B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9ED9E1-CDEC-5DFB-A999-4C51A04AB205}"/>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4" name="Footer Placeholder 3">
            <a:extLst>
              <a:ext uri="{FF2B5EF4-FFF2-40B4-BE49-F238E27FC236}">
                <a16:creationId xmlns:a16="http://schemas.microsoft.com/office/drawing/2014/main" id="{434E274B-89C5-AD91-78E3-FC0A6EE69D0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EF8C744-77EE-0040-EE61-13C8E633AD43}"/>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2244921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2E6C1B-9037-E927-4A86-A4ACDBB7C608}"/>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3" name="Footer Placeholder 2">
            <a:extLst>
              <a:ext uri="{FF2B5EF4-FFF2-40B4-BE49-F238E27FC236}">
                <a16:creationId xmlns:a16="http://schemas.microsoft.com/office/drawing/2014/main" id="{3BB455C3-1705-8204-7BCD-4007EFBB8BC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076C56-967A-204C-6613-B2A86A7422BC}"/>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3156903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BA43E-E05E-3658-D45F-B2B7677407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BEEBB3A-CA27-26F9-CB87-A8B9AF6438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945BC1-3434-EB50-B5E7-CCCB946021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B2D418-A79E-6A7C-FCE5-563CAC0C4BD1}"/>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6" name="Footer Placeholder 5">
            <a:extLst>
              <a:ext uri="{FF2B5EF4-FFF2-40B4-BE49-F238E27FC236}">
                <a16:creationId xmlns:a16="http://schemas.microsoft.com/office/drawing/2014/main" id="{1B6B5B59-4B40-CF75-FC80-29AEFE37CA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B63C46-9494-80D8-0A18-F90FB2C2F180}"/>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5170842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05DDA-64F6-48F3-34C1-71005790FFC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CEAD4B-F0C4-7106-D67B-F968EB546E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2209D1-5D66-52A5-BA91-22867A3420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AB6A49-46ED-4B03-8465-E5CF51BEED38}"/>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6" name="Footer Placeholder 5">
            <a:extLst>
              <a:ext uri="{FF2B5EF4-FFF2-40B4-BE49-F238E27FC236}">
                <a16:creationId xmlns:a16="http://schemas.microsoft.com/office/drawing/2014/main" id="{F680E96E-1F71-1514-5C6F-8849BD9AEC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6904C0-7392-BFF7-E56E-5C7E60C810D6}"/>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16011708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DF202-ED0F-350B-D85B-1BBF9ACA88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B6978C-F069-34EF-D376-39653DF311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65AF8D-D028-4581-EA6B-DE87C7681B12}"/>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5" name="Footer Placeholder 4">
            <a:extLst>
              <a:ext uri="{FF2B5EF4-FFF2-40B4-BE49-F238E27FC236}">
                <a16:creationId xmlns:a16="http://schemas.microsoft.com/office/drawing/2014/main" id="{019E8CAD-8B7A-FF01-33DD-1784D8E223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004A7C-B78A-F5F0-16A2-FFE876F7270A}"/>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132692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E83592-086F-156D-6E9A-AE82559214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5086CB-E0AF-0252-BB17-A106A8E234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11DCFB-B130-D9EB-3A13-071FF84E2030}"/>
              </a:ext>
            </a:extLst>
          </p:cNvPr>
          <p:cNvSpPr>
            <a:spLocks noGrp="1"/>
          </p:cNvSpPr>
          <p:nvPr>
            <p:ph type="dt" sz="half" idx="10"/>
          </p:nvPr>
        </p:nvSpPr>
        <p:spPr/>
        <p:txBody>
          <a:bodyPr/>
          <a:lstStyle/>
          <a:p>
            <a:fld id="{B3838CB9-5D06-4AF0-9C92-3CB5D70F1CD8}" type="datetimeFigureOut">
              <a:rPr lang="en-GB" smtClean="0"/>
              <a:t>31/03/2023</a:t>
            </a:fld>
            <a:endParaRPr lang="en-GB"/>
          </a:p>
        </p:txBody>
      </p:sp>
      <p:sp>
        <p:nvSpPr>
          <p:cNvPr id="5" name="Footer Placeholder 4">
            <a:extLst>
              <a:ext uri="{FF2B5EF4-FFF2-40B4-BE49-F238E27FC236}">
                <a16:creationId xmlns:a16="http://schemas.microsoft.com/office/drawing/2014/main" id="{C328C913-4A1D-4978-3386-3FFA8C5844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4BB4F7-FB14-6020-AAC0-722A40F9D43F}"/>
              </a:ext>
            </a:extLst>
          </p:cNvPr>
          <p:cNvSpPr>
            <a:spLocks noGrp="1"/>
          </p:cNvSpPr>
          <p:nvPr>
            <p:ph type="sldNum" sz="quarter" idx="12"/>
          </p:nvPr>
        </p:nvSpPr>
        <p:spPr/>
        <p:txBody>
          <a:bodyPr/>
          <a:lstStyle/>
          <a:p>
            <a:fld id="{414E3AF3-F143-4B94-8B52-0066E8D82D8E}" type="slidenum">
              <a:rPr lang="en-GB" smtClean="0"/>
              <a:t>‹#›</a:t>
            </a:fld>
            <a:endParaRPr lang="en-GB"/>
          </a:p>
        </p:txBody>
      </p:sp>
    </p:spTree>
    <p:extLst>
      <p:ext uri="{BB962C8B-B14F-4D97-AF65-F5344CB8AC3E}">
        <p14:creationId xmlns:p14="http://schemas.microsoft.com/office/powerpoint/2010/main" val="1974881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9E506E-31CF-0B83-FC2E-B244F4ABEF3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00CEF0-DFC2-0ADE-BC19-DBFB666257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CB3349-F19F-4F39-E7B2-68D3BC46E4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838CB9-5D06-4AF0-9C92-3CB5D70F1CD8}" type="datetimeFigureOut">
              <a:rPr lang="en-GB" smtClean="0"/>
              <a:t>31/03/2023</a:t>
            </a:fld>
            <a:endParaRPr lang="en-GB"/>
          </a:p>
        </p:txBody>
      </p:sp>
      <p:sp>
        <p:nvSpPr>
          <p:cNvPr id="5" name="Footer Placeholder 4">
            <a:extLst>
              <a:ext uri="{FF2B5EF4-FFF2-40B4-BE49-F238E27FC236}">
                <a16:creationId xmlns:a16="http://schemas.microsoft.com/office/drawing/2014/main" id="{1780B51B-591F-1F02-AD7F-BA1A8B9E41B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010225E-8B17-F344-B441-0078075579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4E3AF3-F143-4B94-8B52-0066E8D82D8E}" type="slidenum">
              <a:rPr lang="en-GB" smtClean="0"/>
              <a:t>‹#›</a:t>
            </a:fld>
            <a:endParaRPr lang="en-GB"/>
          </a:p>
        </p:txBody>
      </p:sp>
    </p:spTree>
    <p:extLst>
      <p:ext uri="{BB962C8B-B14F-4D97-AF65-F5344CB8AC3E}">
        <p14:creationId xmlns:p14="http://schemas.microsoft.com/office/powerpoint/2010/main" val="12905453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Layout" Target="../diagrams/layout2.xml"/><Relationship Id="rId7" Type="http://schemas.openxmlformats.org/officeDocument/2006/relationships/image" Target="../media/image4.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openxmlformats.org/officeDocument/2006/relationships/hyperlink" Target="https://www.lifewire.com/what-is-facebook-3486391#:~:text=Facebook%20is%20a%20social%20networking%20website%20where%20users,friends%20or%20family%2C%20or%20with%20a%20single%20person." TargetMode="External"/><Relationship Id="rId3" Type="http://schemas.openxmlformats.org/officeDocument/2006/relationships/hyperlink" Target="https://about.instagram.com/" TargetMode="External"/><Relationship Id="rId7" Type="http://schemas.openxmlformats.org/officeDocument/2006/relationships/hyperlink" Target="https://www.kingswaysurgery.com/pages/1442-p-strong-how-to-make-an-appointmentandnbsp-strong-p-p-click-here-to-find-out-how-to-book-an-appointmentandnbsp-p" TargetMode="External"/><Relationship Id="rId12" Type="http://schemas.openxmlformats.org/officeDocument/2006/relationships/hyperlink" Target="https://www.scdc.org.uk/who/what-is-community-development" TargetMode="External"/><Relationship Id="rId2" Type="http://schemas.openxmlformats.org/officeDocument/2006/relationships/hyperlink" Target="https://discordservers.com/browse/Deaf" TargetMode="External"/><Relationship Id="rId1" Type="http://schemas.openxmlformats.org/officeDocument/2006/relationships/slideLayout" Target="../slideLayouts/slideLayout2.xml"/><Relationship Id="rId6" Type="http://schemas.openxmlformats.org/officeDocument/2006/relationships/hyperlink" Target="https://www.sciencedirect.com/science/article/abs/pii/S0747563212002075" TargetMode="External"/><Relationship Id="rId11" Type="http://schemas.openxmlformats.org/officeDocument/2006/relationships/hyperlink" Target="https://www.rsph.org.uk/static/uploaded/d125b27c-0b62-41c5-a2c0155a8887cd01.pdf" TargetMode="External"/><Relationship Id="rId5" Type="http://schemas.openxmlformats.org/officeDocument/2006/relationships/hyperlink" Target="https://mental.jmir.org/2023/1/e44862/PDF" TargetMode="External"/><Relationship Id="rId10" Type="http://schemas.openxmlformats.org/officeDocument/2006/relationships/hyperlink" Target="https://www.ons.gov.uk/peoplepopulationandcommunity/wellbeing/articles/areyoungpeopledetachedfromtheirneighbourhoods/2019-07-24" TargetMode="External"/><Relationship Id="rId4" Type="http://schemas.openxmlformats.org/officeDocument/2006/relationships/hyperlink" Target="https://www.ncbi.nlm.nih.gov/pmc/articles/PMC1446907/" TargetMode="External"/><Relationship Id="rId9" Type="http://schemas.openxmlformats.org/officeDocument/2006/relationships/hyperlink" Target="https://www.scu.edu/oml/about-us/theoretical-framework/"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digitalcommunities.gov.wales/digital-inclusion-in-wales-2/" TargetMode="External"/><Relationship Id="rId3" Type="http://schemas.openxmlformats.org/officeDocument/2006/relationships/hyperlink" Target="https://www.snapchat.com/" TargetMode="External"/><Relationship Id="rId7" Type="http://schemas.openxmlformats.org/officeDocument/2006/relationships/hyperlink" Target="https://www.gov.wales/sites/default/files/publications/2019-06/digital-2030-a-strategic-framework-for-post-16-digital-learning-in-wales.pdf" TargetMode="External"/><Relationship Id="rId12" Type="http://schemas.openxmlformats.org/officeDocument/2006/relationships/hyperlink" Target="https://www.digitalcommunities.gov.wales/about-digital-communities-wales/" TargetMode="External"/><Relationship Id="rId2" Type="http://schemas.openxmlformats.org/officeDocument/2006/relationships/hyperlink" Target="https://mental.jmir.org/2016/4/e50" TargetMode="External"/><Relationship Id="rId1" Type="http://schemas.openxmlformats.org/officeDocument/2006/relationships/slideLayout" Target="../slideLayouts/slideLayout2.xml"/><Relationship Id="rId6" Type="http://schemas.openxmlformats.org/officeDocument/2006/relationships/hyperlink" Target="https://www.gov.uk/guidance/a-guide-to-the-online-safety-bill" TargetMode="External"/><Relationship Id="rId11" Type="http://schemas.openxmlformats.org/officeDocument/2006/relationships/hyperlink" Target="https://www.digitalcommunities.gov.wales/case-studies/swansea-council-for-voluntary-services-offer-vital-digital-lifeline-during-covid-19-pandemic/" TargetMode="External"/><Relationship Id="rId5" Type="http://schemas.openxmlformats.org/officeDocument/2006/relationships/hyperlink" Target="https://www.unicef.org/end-violence/how-to-stop-cyberbullying" TargetMode="External"/><Relationship Id="rId10" Type="http://schemas.openxmlformats.org/officeDocument/2006/relationships/hyperlink" Target="https://www.digitalcommunities.gov.wales/case-studies/swansea-bay-health/" TargetMode="External"/><Relationship Id="rId4" Type="http://schemas.openxmlformats.org/officeDocument/2006/relationships/hyperlink" Target="https://publications.aap.org/pediatrics/article/140/Supplement_2/S67/34168/Benefits-and-Costs-of-Social-Media-in-Adolescence?autologincheck=redirected" TargetMode="External"/><Relationship Id="rId9" Type="http://schemas.openxmlformats.org/officeDocument/2006/relationships/hyperlink" Target="https://www.gov.wales/nhs-wales-health-boards-and-trusts#:~:text=NHS%20Wales%20health%20boards%20and%20trusts%201%20Overview,Swansea%20Bay%20University%20Health%20Board%20...%20More%20ite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obile device with apps">
            <a:extLst>
              <a:ext uri="{FF2B5EF4-FFF2-40B4-BE49-F238E27FC236}">
                <a16:creationId xmlns:a16="http://schemas.microsoft.com/office/drawing/2014/main" id="{95EEF3DD-10B9-A43E-B825-EB2D3F334228}"/>
              </a:ext>
            </a:extLst>
          </p:cNvPr>
          <p:cNvPicPr>
            <a:picLocks noChangeAspect="1"/>
          </p:cNvPicPr>
          <p:nvPr/>
        </p:nvPicPr>
        <p:blipFill rotWithShape="1">
          <a:blip r:embed="rId2">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61A4FA5-42DE-AA8D-0960-714645B9BA59}"/>
              </a:ext>
            </a:extLst>
          </p:cNvPr>
          <p:cNvSpPr>
            <a:spLocks noGrp="1"/>
          </p:cNvSpPr>
          <p:nvPr>
            <p:ph type="ctrTitle"/>
          </p:nvPr>
        </p:nvSpPr>
        <p:spPr>
          <a:xfrm>
            <a:off x="965200" y="965200"/>
            <a:ext cx="10261600" cy="3564869"/>
          </a:xfrm>
        </p:spPr>
        <p:txBody>
          <a:bodyPr>
            <a:normAutofit/>
          </a:bodyPr>
          <a:lstStyle/>
          <a:p>
            <a:pPr algn="l"/>
            <a:r>
              <a:rPr lang="en-GB" sz="8100">
                <a:ln w="22225">
                  <a:solidFill>
                    <a:schemeClr val="tx1"/>
                  </a:solidFill>
                  <a:miter lim="800000"/>
                </a:ln>
                <a:noFill/>
              </a:rPr>
              <a:t>Technology and digital apps in communities</a:t>
            </a:r>
          </a:p>
        </p:txBody>
      </p:sp>
      <p:sp>
        <p:nvSpPr>
          <p:cNvPr id="3" name="Subtitle 2">
            <a:extLst>
              <a:ext uri="{FF2B5EF4-FFF2-40B4-BE49-F238E27FC236}">
                <a16:creationId xmlns:a16="http://schemas.microsoft.com/office/drawing/2014/main" id="{8EA32C9A-54E4-80F5-468F-12A97872D953}"/>
              </a:ext>
            </a:extLst>
          </p:cNvPr>
          <p:cNvSpPr>
            <a:spLocks noGrp="1"/>
          </p:cNvSpPr>
          <p:nvPr>
            <p:ph type="subTitle" idx="1"/>
          </p:nvPr>
        </p:nvSpPr>
        <p:spPr>
          <a:xfrm>
            <a:off x="965200" y="4572002"/>
            <a:ext cx="10261600" cy="1202995"/>
          </a:xfrm>
        </p:spPr>
        <p:txBody>
          <a:bodyPr>
            <a:normAutofit/>
          </a:bodyPr>
          <a:lstStyle/>
          <a:p>
            <a:pPr algn="l"/>
            <a:r>
              <a:rPr lang="en-GB" sz="3200"/>
              <a:t>Courtney Elkins</a:t>
            </a:r>
          </a:p>
        </p:txBody>
      </p:sp>
    </p:spTree>
    <p:extLst>
      <p:ext uri="{BB962C8B-B14F-4D97-AF65-F5344CB8AC3E}">
        <p14:creationId xmlns:p14="http://schemas.microsoft.com/office/powerpoint/2010/main" val="89428332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D2C458F8-8D68-0EE2-3B8E-25FDA20B6DCF}"/>
              </a:ext>
            </a:extLst>
          </p:cNvPr>
          <p:cNvPicPr>
            <a:picLocks noChangeAspect="1"/>
          </p:cNvPicPr>
          <p:nvPr/>
        </p:nvPicPr>
        <p:blipFill rotWithShape="1">
          <a:blip r:embed="rId2">
            <a:alphaModFix amt="35000"/>
          </a:blip>
          <a:srcRect t="3919" b="19289"/>
          <a:stretch/>
        </p:blipFill>
        <p:spPr>
          <a:xfrm>
            <a:off x="20" y="10"/>
            <a:ext cx="12191980" cy="6857990"/>
          </a:xfrm>
          <a:prstGeom prst="rect">
            <a:avLst/>
          </a:prstGeom>
        </p:spPr>
      </p:pic>
      <p:sp>
        <p:nvSpPr>
          <p:cNvPr id="2" name="Title 1">
            <a:extLst>
              <a:ext uri="{FF2B5EF4-FFF2-40B4-BE49-F238E27FC236}">
                <a16:creationId xmlns:a16="http://schemas.microsoft.com/office/drawing/2014/main" id="{2D733E56-2C92-1931-6A84-929120119243}"/>
              </a:ext>
            </a:extLst>
          </p:cNvPr>
          <p:cNvSpPr>
            <a:spLocks noGrp="1"/>
          </p:cNvSpPr>
          <p:nvPr>
            <p:ph type="title"/>
          </p:nvPr>
        </p:nvSpPr>
        <p:spPr>
          <a:xfrm>
            <a:off x="838200" y="365125"/>
            <a:ext cx="10515600" cy="1325563"/>
          </a:xfrm>
        </p:spPr>
        <p:txBody>
          <a:bodyPr>
            <a:normAutofit/>
          </a:bodyPr>
          <a:lstStyle/>
          <a:p>
            <a:r>
              <a:rPr lang="en-GB">
                <a:solidFill>
                  <a:srgbClr val="FFFFFF"/>
                </a:solidFill>
              </a:rPr>
              <a:t>Aims of  this session </a:t>
            </a:r>
          </a:p>
        </p:txBody>
      </p:sp>
      <p:graphicFrame>
        <p:nvGraphicFramePr>
          <p:cNvPr id="18" name="Content Placeholder 2">
            <a:extLst>
              <a:ext uri="{FF2B5EF4-FFF2-40B4-BE49-F238E27FC236}">
                <a16:creationId xmlns:a16="http://schemas.microsoft.com/office/drawing/2014/main" id="{188B8EBF-6718-8791-BA1E-7650B5059972}"/>
              </a:ext>
            </a:extLst>
          </p:cNvPr>
          <p:cNvGraphicFramePr>
            <a:graphicFrameLocks noGrp="1"/>
          </p:cNvGraphicFramePr>
          <p:nvPr>
            <p:ph idx="1"/>
            <p:extLst>
              <p:ext uri="{D42A27DB-BD31-4B8C-83A1-F6EECF244321}">
                <p14:modId xmlns:p14="http://schemas.microsoft.com/office/powerpoint/2010/main" val="35602168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61657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F5ED35B3-6E2E-BE2B-7418-1BF404056E4C}"/>
              </a:ext>
            </a:extLst>
          </p:cNvPr>
          <p:cNvPicPr>
            <a:picLocks noChangeAspect="1"/>
          </p:cNvPicPr>
          <p:nvPr/>
        </p:nvPicPr>
        <p:blipFill rotWithShape="1">
          <a:blip r:embed="rId2">
            <a:alphaModFix amt="35000"/>
          </a:blip>
          <a:srcRect t="21052"/>
          <a:stretch/>
        </p:blipFill>
        <p:spPr>
          <a:xfrm>
            <a:off x="20" y="1"/>
            <a:ext cx="12191980" cy="6857999"/>
          </a:xfrm>
          <a:prstGeom prst="rect">
            <a:avLst/>
          </a:prstGeom>
        </p:spPr>
      </p:pic>
      <p:sp>
        <p:nvSpPr>
          <p:cNvPr id="2" name="Title 1">
            <a:extLst>
              <a:ext uri="{FF2B5EF4-FFF2-40B4-BE49-F238E27FC236}">
                <a16:creationId xmlns:a16="http://schemas.microsoft.com/office/drawing/2014/main" id="{4F810815-B66F-4208-5AF8-7EF87E31ABC2}"/>
              </a:ext>
            </a:extLst>
          </p:cNvPr>
          <p:cNvSpPr>
            <a:spLocks noGrp="1"/>
          </p:cNvSpPr>
          <p:nvPr>
            <p:ph type="title"/>
          </p:nvPr>
        </p:nvSpPr>
        <p:spPr>
          <a:xfrm>
            <a:off x="838199" y="1065862"/>
            <a:ext cx="6052955" cy="4726276"/>
          </a:xfrm>
        </p:spPr>
        <p:txBody>
          <a:bodyPr>
            <a:normAutofit/>
          </a:bodyPr>
          <a:lstStyle/>
          <a:p>
            <a:pPr algn="r"/>
            <a:r>
              <a:rPr lang="en-GB" sz="8000">
                <a:ln w="22225">
                  <a:solidFill>
                    <a:srgbClr val="FFFFFF"/>
                  </a:solidFill>
                </a:ln>
                <a:noFill/>
              </a:rPr>
              <a:t>What is a community? </a:t>
            </a:r>
          </a:p>
        </p:txBody>
      </p:sp>
      <p:cxnSp>
        <p:nvCxnSpPr>
          <p:cNvPr id="18" name="Straight Connector 17">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14A7D4-B68D-9955-1FF5-DB21946A5013}"/>
              </a:ext>
            </a:extLst>
          </p:cNvPr>
          <p:cNvSpPr>
            <a:spLocks noGrp="1"/>
          </p:cNvSpPr>
          <p:nvPr>
            <p:ph idx="1"/>
          </p:nvPr>
        </p:nvSpPr>
        <p:spPr>
          <a:xfrm>
            <a:off x="7534641" y="1065862"/>
            <a:ext cx="3860002" cy="4726276"/>
          </a:xfrm>
        </p:spPr>
        <p:txBody>
          <a:bodyPr anchor="ctr">
            <a:normAutofit/>
          </a:bodyPr>
          <a:lstStyle/>
          <a:p>
            <a:r>
              <a:rPr lang="en-GB" sz="2000" dirty="0">
                <a:solidFill>
                  <a:srgbClr val="FFFFFF"/>
                </a:solidFill>
              </a:rPr>
              <a:t>A group of people with diverse characteristics who are linked by social ties, share similar views and attributes, or live in the same geographical location          ( Macqueen et al ,2001)	</a:t>
            </a:r>
          </a:p>
        </p:txBody>
      </p:sp>
    </p:spTree>
    <p:extLst>
      <p:ext uri="{BB962C8B-B14F-4D97-AF65-F5344CB8AC3E}">
        <p14:creationId xmlns:p14="http://schemas.microsoft.com/office/powerpoint/2010/main" val="275097418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B5C978-97EF-EE6E-10AD-A4D99400AACC}"/>
              </a:ext>
            </a:extLst>
          </p:cNvPr>
          <p:cNvSpPr>
            <a:spLocks noGrp="1"/>
          </p:cNvSpPr>
          <p:nvPr>
            <p:ph type="title"/>
          </p:nvPr>
        </p:nvSpPr>
        <p:spPr>
          <a:xfrm>
            <a:off x="1331088" y="565739"/>
            <a:ext cx="9745883" cy="1124949"/>
          </a:xfrm>
        </p:spPr>
        <p:txBody>
          <a:bodyPr>
            <a:normAutofit/>
          </a:bodyPr>
          <a:lstStyle/>
          <a:p>
            <a:r>
              <a:rPr lang="en-GB">
                <a:solidFill>
                  <a:schemeClr val="bg1"/>
                </a:solidFill>
              </a:rPr>
              <a:t>Digital platforms that creates communities  </a:t>
            </a:r>
          </a:p>
        </p:txBody>
      </p:sp>
      <p:sp>
        <p:nvSpPr>
          <p:cNvPr id="2059" name="Freeform: Shape 2058">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061" name="Freeform: Shape 2060">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B5DC987A-A8C7-4C23-9BF5-33E9F6F21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766" y="2256427"/>
            <a:ext cx="10855283" cy="3963398"/>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F213F2CF-C6DF-4CE1-A6F0-E3B1BFBB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256427"/>
            <a:ext cx="10853849" cy="395500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84325C15-4820-4911-B66E-A5F917CFA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106" y="2125615"/>
            <a:ext cx="10855283" cy="397476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52" name="Content Placeholder 2">
            <a:extLst>
              <a:ext uri="{FF2B5EF4-FFF2-40B4-BE49-F238E27FC236}">
                <a16:creationId xmlns:a16="http://schemas.microsoft.com/office/drawing/2014/main" id="{151D567A-0FEA-57E5-A721-1A21A9B9382E}"/>
              </a:ext>
            </a:extLst>
          </p:cNvPr>
          <p:cNvGraphicFramePr>
            <a:graphicFrameLocks noGrp="1"/>
          </p:cNvGraphicFramePr>
          <p:nvPr>
            <p:ph idx="1"/>
            <p:extLst>
              <p:ext uri="{D42A27DB-BD31-4B8C-83A1-F6EECF244321}">
                <p14:modId xmlns:p14="http://schemas.microsoft.com/office/powerpoint/2010/main" val="1621431971"/>
              </p:ext>
            </p:extLst>
          </p:nvPr>
        </p:nvGraphicFramePr>
        <p:xfrm>
          <a:off x="2582498" y="2425605"/>
          <a:ext cx="7282497" cy="30134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a:extLst>
              <a:ext uri="{FF2B5EF4-FFF2-40B4-BE49-F238E27FC236}">
                <a16:creationId xmlns:a16="http://schemas.microsoft.com/office/drawing/2014/main" id="{DE14EF06-9C0A-A559-00BB-7389C3C8A8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657551" y="4450170"/>
            <a:ext cx="352398" cy="35239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7E4DEA21-93D4-2486-CFBD-C066B91EBE28}"/>
              </a:ext>
            </a:extLst>
          </p:cNvPr>
          <p:cNvPicPr>
            <a:picLocks noChangeAspect="1"/>
          </p:cNvPicPr>
          <p:nvPr/>
        </p:nvPicPr>
        <p:blipFill rotWithShape="1">
          <a:blip r:embed="rId8"/>
          <a:srcRect t="5325" r="96778" b="89530"/>
          <a:stretch/>
        </p:blipFill>
        <p:spPr>
          <a:xfrm>
            <a:off x="2657551" y="3452897"/>
            <a:ext cx="401651" cy="360750"/>
          </a:xfrm>
          <a:prstGeom prst="rect">
            <a:avLst/>
          </a:prstGeom>
        </p:spPr>
      </p:pic>
      <p:pic>
        <p:nvPicPr>
          <p:cNvPr id="11" name="Picture 10">
            <a:extLst>
              <a:ext uri="{FF2B5EF4-FFF2-40B4-BE49-F238E27FC236}">
                <a16:creationId xmlns:a16="http://schemas.microsoft.com/office/drawing/2014/main" id="{6D78C309-5A88-D2D4-1C79-D7BEEF6E42E9}"/>
              </a:ext>
            </a:extLst>
          </p:cNvPr>
          <p:cNvPicPr>
            <a:picLocks noChangeAspect="1"/>
          </p:cNvPicPr>
          <p:nvPr/>
        </p:nvPicPr>
        <p:blipFill rotWithShape="1">
          <a:blip r:embed="rId9"/>
          <a:srcRect l="27167" t="8494" r="59000" b="85185"/>
          <a:stretch/>
        </p:blipFill>
        <p:spPr>
          <a:xfrm>
            <a:off x="2582498" y="2461667"/>
            <a:ext cx="982726" cy="300212"/>
          </a:xfrm>
          <a:prstGeom prst="rect">
            <a:avLst/>
          </a:prstGeom>
        </p:spPr>
      </p:pic>
      <p:sp>
        <p:nvSpPr>
          <p:cNvPr id="3" name="TextBox 2">
            <a:extLst>
              <a:ext uri="{FF2B5EF4-FFF2-40B4-BE49-F238E27FC236}">
                <a16:creationId xmlns:a16="http://schemas.microsoft.com/office/drawing/2014/main" id="{6643195B-9193-29BE-B0A4-98D3A1A4A5C5}"/>
              </a:ext>
            </a:extLst>
          </p:cNvPr>
          <p:cNvSpPr txBox="1"/>
          <p:nvPr/>
        </p:nvSpPr>
        <p:spPr>
          <a:xfrm>
            <a:off x="6968105" y="5157731"/>
            <a:ext cx="2745518" cy="665760"/>
          </a:xfrm>
          <a:prstGeom prst="rect">
            <a:avLst/>
          </a:prstGeom>
          <a:noFill/>
        </p:spPr>
        <p:txBody>
          <a:bodyPr wrap="square" rtlCol="0">
            <a:spAutoFit/>
          </a:bodyPr>
          <a:lstStyle/>
          <a:p>
            <a:pPr defTabSz="630936">
              <a:spcAft>
                <a:spcPts val="600"/>
              </a:spcAft>
            </a:pPr>
            <a:r>
              <a:rPr lang="en-GB" sz="1242" kern="1200">
                <a:solidFill>
                  <a:schemeClr val="tx1"/>
                </a:solidFill>
                <a:latin typeface="+mn-lt"/>
                <a:ea typeface="+mn-ea"/>
                <a:cs typeface="+mn-cs"/>
              </a:rPr>
              <a:t>Digital platforms are online tools and sources of interactions and transactions between users </a:t>
            </a:r>
            <a:endParaRPr lang="en-GB"/>
          </a:p>
        </p:txBody>
      </p:sp>
    </p:spTree>
    <p:extLst>
      <p:ext uri="{BB962C8B-B14F-4D97-AF65-F5344CB8AC3E}">
        <p14:creationId xmlns:p14="http://schemas.microsoft.com/office/powerpoint/2010/main" val="257276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39052348-ADCB-7F7E-8ABC-9964DE49A108}"/>
              </a:ext>
            </a:extLst>
          </p:cNvPr>
          <p:cNvSpPr>
            <a:spLocks noGrp="1"/>
          </p:cNvSpPr>
          <p:nvPr>
            <p:ph type="title"/>
          </p:nvPr>
        </p:nvSpPr>
        <p:spPr>
          <a:xfrm>
            <a:off x="838200" y="669925"/>
            <a:ext cx="4508946" cy="1325563"/>
          </a:xfrm>
        </p:spPr>
        <p:txBody>
          <a:bodyPr anchor="b">
            <a:normAutofit/>
          </a:bodyPr>
          <a:lstStyle/>
          <a:p>
            <a:pPr algn="r"/>
            <a:r>
              <a:rPr lang="en-GB" sz="2800">
                <a:solidFill>
                  <a:schemeClr val="bg1"/>
                </a:solidFill>
              </a:rPr>
              <a:t>Benefits of digital apps and technologies for individuals and communities </a:t>
            </a:r>
          </a:p>
        </p:txBody>
      </p:sp>
      <p:cxnSp>
        <p:nvCxnSpPr>
          <p:cNvPr id="29" name="Straight Connector 2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E80E8F-4D20-929A-5E26-ED00529633E7}"/>
              </a:ext>
            </a:extLst>
          </p:cNvPr>
          <p:cNvSpPr>
            <a:spLocks noGrp="1"/>
          </p:cNvSpPr>
          <p:nvPr>
            <p:ph idx="1"/>
          </p:nvPr>
        </p:nvSpPr>
        <p:spPr>
          <a:xfrm>
            <a:off x="1392667" y="2398957"/>
            <a:ext cx="9406666" cy="3526144"/>
          </a:xfrm>
        </p:spPr>
        <p:txBody>
          <a:bodyPr>
            <a:normAutofit/>
          </a:bodyPr>
          <a:lstStyle/>
          <a:p>
            <a:r>
              <a:rPr lang="en-GB" sz="1600">
                <a:solidFill>
                  <a:schemeClr val="bg1"/>
                </a:solidFill>
              </a:rPr>
              <a:t>The office of communications report in 2018 found that most individuals who use internet resources believe that the internet is necessary to maintain personal relationships (ONS, 2019)-  Technology and digital apps enable individuals to stay connected.</a:t>
            </a:r>
          </a:p>
          <a:p>
            <a:r>
              <a:rPr lang="en-GB" sz="1600">
                <a:solidFill>
                  <a:schemeClr val="bg1"/>
                </a:solidFill>
              </a:rPr>
              <a:t>Creates new communities- The digital platform ‘discord’ has encouraged D/deaf consumers to create a worldwide community within the platform called ‘deaf zone’ (Discord, 2023)-keeps communities growing</a:t>
            </a:r>
          </a:p>
          <a:p>
            <a:r>
              <a:rPr lang="en-GB" sz="1600">
                <a:solidFill>
                  <a:schemeClr val="bg1"/>
                </a:solidFill>
              </a:rPr>
              <a:t>Social media enables individuals to interact- encouraging people who may experience poor mental health to seek advice and help (RSPH, 2017)- through mental health apps such as ‘Talk space’ or through the interaction with other peers experiences online, or through online charity platforms. </a:t>
            </a:r>
          </a:p>
          <a:p>
            <a:r>
              <a:rPr lang="en-GB" sz="1600">
                <a:solidFill>
                  <a:schemeClr val="bg1"/>
                </a:solidFill>
              </a:rPr>
              <a:t>Employability benefits (census, 2021)- Online digital platforms such as indeed- enables individuals to form new communities </a:t>
            </a:r>
          </a:p>
          <a:p>
            <a:r>
              <a:rPr lang="en-GB" sz="1600">
                <a:solidFill>
                  <a:schemeClr val="bg1"/>
                </a:solidFill>
              </a:rPr>
              <a:t>Makes communication easier- allows individuals to reach more people easily.</a:t>
            </a:r>
          </a:p>
          <a:p>
            <a:r>
              <a:rPr lang="en-GB" sz="1600">
                <a:solidFill>
                  <a:schemeClr val="bg1"/>
                </a:solidFill>
              </a:rPr>
              <a:t>Promotes the use of safe resources when at risk, for example during a pandemic  </a:t>
            </a:r>
          </a:p>
          <a:p>
            <a:endParaRPr lang="en-GB" sz="1600">
              <a:solidFill>
                <a:schemeClr val="bg1"/>
              </a:solidFill>
            </a:endParaRPr>
          </a:p>
        </p:txBody>
      </p:sp>
      <p:sp>
        <p:nvSpPr>
          <p:cNvPr id="31" name="Rectangle 3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3799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5">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FDAB7C6D-FC5B-6E14-E1C5-64C91F622BE5}"/>
              </a:ext>
            </a:extLst>
          </p:cNvPr>
          <p:cNvSpPr>
            <a:spLocks noGrp="1"/>
          </p:cNvSpPr>
          <p:nvPr>
            <p:ph type="title"/>
          </p:nvPr>
        </p:nvSpPr>
        <p:spPr>
          <a:xfrm>
            <a:off x="838200" y="669925"/>
            <a:ext cx="4508946" cy="1325563"/>
          </a:xfrm>
        </p:spPr>
        <p:txBody>
          <a:bodyPr anchor="b">
            <a:normAutofit/>
          </a:bodyPr>
          <a:lstStyle/>
          <a:p>
            <a:pPr algn="r"/>
            <a:r>
              <a:rPr lang="en-GB" sz="2800">
                <a:solidFill>
                  <a:schemeClr val="bg1"/>
                </a:solidFill>
              </a:rPr>
              <a:t>Challenges communities may face when engaging with digital platforms </a:t>
            </a:r>
          </a:p>
        </p:txBody>
      </p:sp>
      <p:cxnSp>
        <p:nvCxnSpPr>
          <p:cNvPr id="32" name="Straight Connector 2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0FD3769-498A-BD4D-F30F-122173CEA908}"/>
              </a:ext>
            </a:extLst>
          </p:cNvPr>
          <p:cNvSpPr>
            <a:spLocks noGrp="1"/>
          </p:cNvSpPr>
          <p:nvPr>
            <p:ph idx="1"/>
          </p:nvPr>
        </p:nvSpPr>
        <p:spPr>
          <a:xfrm>
            <a:off x="1392667" y="2398957"/>
            <a:ext cx="9406666" cy="3526144"/>
          </a:xfrm>
        </p:spPr>
        <p:txBody>
          <a:bodyPr>
            <a:normAutofit/>
          </a:bodyPr>
          <a:lstStyle/>
          <a:p>
            <a:r>
              <a:rPr lang="en-GB" sz="1600" dirty="0">
                <a:solidFill>
                  <a:schemeClr val="bg1"/>
                </a:solidFill>
              </a:rPr>
              <a:t>Cyber bullying- bullying through the use of digital technologies (United Nations international children's Emergency fund UNICEF, 2023)-  negatively impacts mental health, education, and social relationships (RSPH, 2017)- May lead to withdrawal and isolation from their communities digitally </a:t>
            </a:r>
          </a:p>
          <a:p>
            <a:r>
              <a:rPr lang="en-GB" sz="1600" dirty="0">
                <a:solidFill>
                  <a:schemeClr val="bg1"/>
                </a:solidFill>
              </a:rPr>
              <a:t>Royal society for public health (RSPH) state that research from the Young peoples mental health (YMH) survey suggests that the amount of time an individual spends online determines their state of mind. Increased use of social media has been linked to poor sleep quality in young people- lack of sleep and poor mental health are linked (RSPH, 2017)</a:t>
            </a:r>
          </a:p>
          <a:p>
            <a:r>
              <a:rPr lang="en-GB" sz="1600" dirty="0">
                <a:solidFill>
                  <a:schemeClr val="bg1"/>
                </a:solidFill>
              </a:rPr>
              <a:t>Lack of Knowledge around digital platforms- digital excluded in society- Adults over 65 have been reported to have the lowest proportion of internet access (Census, 2021)</a:t>
            </a:r>
          </a:p>
          <a:p>
            <a:pPr marL="0" indent="0">
              <a:buNone/>
            </a:pPr>
            <a:endParaRPr lang="en-GB" sz="2000" dirty="0">
              <a:solidFill>
                <a:schemeClr val="bg1"/>
              </a:solidFill>
            </a:endParaRP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a:p>
            <a:endParaRPr lang="en-GB" sz="2000" dirty="0">
              <a:solidFill>
                <a:schemeClr val="bg1"/>
              </a:solidFill>
            </a:endParaRPr>
          </a:p>
        </p:txBody>
      </p:sp>
      <p:sp>
        <p:nvSpPr>
          <p:cNvPr id="30" name="Rectangle 29">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8934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7" name="Rectangle 2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7B6CF7-56E8-2F49-0104-618AC5D040C5}"/>
              </a:ext>
            </a:extLst>
          </p:cNvPr>
          <p:cNvSpPr>
            <a:spLocks noGrp="1"/>
          </p:cNvSpPr>
          <p:nvPr>
            <p:ph type="title"/>
          </p:nvPr>
        </p:nvSpPr>
        <p:spPr>
          <a:xfrm>
            <a:off x="1043631" y="809898"/>
            <a:ext cx="10173010" cy="1554480"/>
          </a:xfrm>
        </p:spPr>
        <p:txBody>
          <a:bodyPr anchor="ctr">
            <a:normAutofit/>
          </a:bodyPr>
          <a:lstStyle/>
          <a:p>
            <a:r>
              <a:rPr lang="en-GB" sz="4800"/>
              <a:t>Bronfenbrenner's microsystem ecological theory  </a:t>
            </a:r>
          </a:p>
        </p:txBody>
      </p:sp>
      <p:cxnSp>
        <p:nvCxnSpPr>
          <p:cNvPr id="33" name="Straight Connector 3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Oval 5">
            <a:extLst>
              <a:ext uri="{FF2B5EF4-FFF2-40B4-BE49-F238E27FC236}">
                <a16:creationId xmlns:a16="http://schemas.microsoft.com/office/drawing/2014/main" id="{E7AE961A-F716-11E0-8D20-A00AD2545050}"/>
              </a:ext>
            </a:extLst>
          </p:cNvPr>
          <p:cNvSpPr/>
          <p:nvPr/>
        </p:nvSpPr>
        <p:spPr>
          <a:xfrm>
            <a:off x="4458478" y="3812989"/>
            <a:ext cx="2447174" cy="189232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ADBB0DFB-AF26-FAF6-E3F6-B30AE1AB2A5A}"/>
              </a:ext>
            </a:extLst>
          </p:cNvPr>
          <p:cNvSpPr/>
          <p:nvPr/>
        </p:nvSpPr>
        <p:spPr>
          <a:xfrm>
            <a:off x="4966603" y="4303592"/>
            <a:ext cx="1483490" cy="9111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71BD7BB-1625-C8EA-E3D9-E0FC178E05FB}"/>
              </a:ext>
            </a:extLst>
          </p:cNvPr>
          <p:cNvSpPr txBox="1"/>
          <p:nvPr/>
        </p:nvSpPr>
        <p:spPr>
          <a:xfrm>
            <a:off x="5182702" y="4531373"/>
            <a:ext cx="1173942" cy="358571"/>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Individual</a:t>
            </a:r>
            <a:endParaRPr lang="en-GB"/>
          </a:p>
        </p:txBody>
      </p:sp>
      <p:sp>
        <p:nvSpPr>
          <p:cNvPr id="7" name="TextBox 6">
            <a:extLst>
              <a:ext uri="{FF2B5EF4-FFF2-40B4-BE49-F238E27FC236}">
                <a16:creationId xmlns:a16="http://schemas.microsoft.com/office/drawing/2014/main" id="{E71B8A59-2825-F236-769C-EF61A9878AB3}"/>
              </a:ext>
            </a:extLst>
          </p:cNvPr>
          <p:cNvSpPr txBox="1"/>
          <p:nvPr/>
        </p:nvSpPr>
        <p:spPr>
          <a:xfrm>
            <a:off x="5029874" y="3910511"/>
            <a:ext cx="1479597" cy="358571"/>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Microsystem</a:t>
            </a:r>
            <a:endParaRPr lang="en-GB"/>
          </a:p>
        </p:txBody>
      </p:sp>
      <p:cxnSp>
        <p:nvCxnSpPr>
          <p:cNvPr id="9" name="Straight Arrow Connector 8">
            <a:extLst>
              <a:ext uri="{FF2B5EF4-FFF2-40B4-BE49-F238E27FC236}">
                <a16:creationId xmlns:a16="http://schemas.microsoft.com/office/drawing/2014/main" id="{DBF61003-29BD-90A8-B449-0F9D154CD542}"/>
              </a:ext>
            </a:extLst>
          </p:cNvPr>
          <p:cNvCxnSpPr/>
          <p:nvPr/>
        </p:nvCxnSpPr>
        <p:spPr>
          <a:xfrm flipV="1">
            <a:off x="7022463" y="4046609"/>
            <a:ext cx="1355000" cy="4847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38363767-CBB2-41F0-6030-95C5D4D2DFA0}"/>
              </a:ext>
            </a:extLst>
          </p:cNvPr>
          <p:cNvSpPr txBox="1"/>
          <p:nvPr/>
        </p:nvSpPr>
        <p:spPr>
          <a:xfrm>
            <a:off x="8593561" y="3865554"/>
            <a:ext cx="1582779" cy="358571"/>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Family </a:t>
            </a:r>
            <a:endParaRPr lang="en-GB"/>
          </a:p>
        </p:txBody>
      </p:sp>
      <p:cxnSp>
        <p:nvCxnSpPr>
          <p:cNvPr id="11" name="Straight Arrow Connector 10">
            <a:extLst>
              <a:ext uri="{FF2B5EF4-FFF2-40B4-BE49-F238E27FC236}">
                <a16:creationId xmlns:a16="http://schemas.microsoft.com/office/drawing/2014/main" id="{6D6305D8-4689-C300-F5FE-BB1F64984D86}"/>
              </a:ext>
            </a:extLst>
          </p:cNvPr>
          <p:cNvCxnSpPr>
            <a:cxnSpLocks/>
          </p:cNvCxnSpPr>
          <p:nvPr/>
        </p:nvCxnSpPr>
        <p:spPr>
          <a:xfrm>
            <a:off x="7058479" y="5195423"/>
            <a:ext cx="1085363" cy="6325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6198C24D-DD0B-D5BD-E9F6-E72B19EEDBD2}"/>
              </a:ext>
            </a:extLst>
          </p:cNvPr>
          <p:cNvSpPr txBox="1"/>
          <p:nvPr/>
        </p:nvSpPr>
        <p:spPr>
          <a:xfrm>
            <a:off x="8289854" y="5757880"/>
            <a:ext cx="1582779" cy="358571"/>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Friends</a:t>
            </a:r>
            <a:endParaRPr lang="en-GB"/>
          </a:p>
        </p:txBody>
      </p:sp>
      <p:cxnSp>
        <p:nvCxnSpPr>
          <p:cNvPr id="14" name="Straight Arrow Connector 13">
            <a:extLst>
              <a:ext uri="{FF2B5EF4-FFF2-40B4-BE49-F238E27FC236}">
                <a16:creationId xmlns:a16="http://schemas.microsoft.com/office/drawing/2014/main" id="{3DAEAABC-4779-EECD-3153-02C58C14ED80}"/>
              </a:ext>
            </a:extLst>
          </p:cNvPr>
          <p:cNvCxnSpPr>
            <a:cxnSpLocks/>
          </p:cNvCxnSpPr>
          <p:nvPr/>
        </p:nvCxnSpPr>
        <p:spPr>
          <a:xfrm flipH="1" flipV="1">
            <a:off x="3477272" y="3638924"/>
            <a:ext cx="1219692" cy="4532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3CAF3E46-B19B-2947-BB62-4424BC226C8F}"/>
              </a:ext>
            </a:extLst>
          </p:cNvPr>
          <p:cNvSpPr txBox="1"/>
          <p:nvPr/>
        </p:nvSpPr>
        <p:spPr>
          <a:xfrm>
            <a:off x="2664466" y="3017519"/>
            <a:ext cx="1465969" cy="627499"/>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Local communities </a:t>
            </a:r>
            <a:endParaRPr lang="en-GB"/>
          </a:p>
        </p:txBody>
      </p:sp>
      <p:cxnSp>
        <p:nvCxnSpPr>
          <p:cNvPr id="17" name="Straight Arrow Connector 16">
            <a:extLst>
              <a:ext uri="{FF2B5EF4-FFF2-40B4-BE49-F238E27FC236}">
                <a16:creationId xmlns:a16="http://schemas.microsoft.com/office/drawing/2014/main" id="{270EA2D8-2737-9A71-1A9A-556F0339848E}"/>
              </a:ext>
            </a:extLst>
          </p:cNvPr>
          <p:cNvCxnSpPr>
            <a:cxnSpLocks/>
          </p:cNvCxnSpPr>
          <p:nvPr/>
        </p:nvCxnSpPr>
        <p:spPr>
          <a:xfrm flipH="1">
            <a:off x="3605763" y="5343204"/>
            <a:ext cx="1013813" cy="5939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AA2775D6-D3D7-0C86-FD5C-7DBECEB0FE21}"/>
              </a:ext>
            </a:extLst>
          </p:cNvPr>
          <p:cNvSpPr txBox="1"/>
          <p:nvPr/>
        </p:nvSpPr>
        <p:spPr>
          <a:xfrm>
            <a:off x="2011304" y="5868850"/>
            <a:ext cx="1465968" cy="358571"/>
          </a:xfrm>
          <a:prstGeom prst="rect">
            <a:avLst/>
          </a:prstGeom>
          <a:noFill/>
        </p:spPr>
        <p:txBody>
          <a:bodyPr wrap="square" rtlCol="0">
            <a:spAutoFit/>
          </a:bodyPr>
          <a:lstStyle/>
          <a:p>
            <a:pPr defTabSz="886968">
              <a:spcAft>
                <a:spcPts val="600"/>
              </a:spcAft>
            </a:pPr>
            <a:r>
              <a:rPr lang="en-GB" sz="1746" kern="1200">
                <a:solidFill>
                  <a:schemeClr val="tx1"/>
                </a:solidFill>
                <a:latin typeface="+mn-lt"/>
                <a:ea typeface="+mn-ea"/>
                <a:cs typeface="+mn-cs"/>
              </a:rPr>
              <a:t>Social media </a:t>
            </a:r>
            <a:endParaRPr lang="en-GB"/>
          </a:p>
        </p:txBody>
      </p:sp>
      <p:sp>
        <p:nvSpPr>
          <p:cNvPr id="3" name="TextBox 2">
            <a:extLst>
              <a:ext uri="{FF2B5EF4-FFF2-40B4-BE49-F238E27FC236}">
                <a16:creationId xmlns:a16="http://schemas.microsoft.com/office/drawing/2014/main" id="{22FD236E-6F12-9999-9B66-F13994BC3BAE}"/>
              </a:ext>
            </a:extLst>
          </p:cNvPr>
          <p:cNvSpPr txBox="1"/>
          <p:nvPr/>
        </p:nvSpPr>
        <p:spPr>
          <a:xfrm>
            <a:off x="9109892" y="4806571"/>
            <a:ext cx="2844800" cy="646331"/>
          </a:xfrm>
          <a:prstGeom prst="rect">
            <a:avLst/>
          </a:prstGeom>
          <a:noFill/>
        </p:spPr>
        <p:txBody>
          <a:bodyPr wrap="square" rtlCol="0">
            <a:spAutoFit/>
          </a:bodyPr>
          <a:lstStyle/>
          <a:p>
            <a:r>
              <a:rPr lang="en-GB" dirty="0"/>
              <a:t>(Office for multicultural learning, 2023)</a:t>
            </a:r>
          </a:p>
        </p:txBody>
      </p:sp>
      <p:sp>
        <p:nvSpPr>
          <p:cNvPr id="8" name="TextBox 7">
            <a:extLst>
              <a:ext uri="{FF2B5EF4-FFF2-40B4-BE49-F238E27FC236}">
                <a16:creationId xmlns:a16="http://schemas.microsoft.com/office/drawing/2014/main" id="{E155AF71-E8C5-A8A5-72D3-21553C80B901}"/>
              </a:ext>
            </a:extLst>
          </p:cNvPr>
          <p:cNvSpPr txBox="1"/>
          <p:nvPr/>
        </p:nvSpPr>
        <p:spPr>
          <a:xfrm>
            <a:off x="7441532" y="2737184"/>
            <a:ext cx="3723773" cy="1200329"/>
          </a:xfrm>
          <a:prstGeom prst="rect">
            <a:avLst/>
          </a:prstGeom>
          <a:noFill/>
        </p:spPr>
        <p:txBody>
          <a:bodyPr wrap="square" rtlCol="0">
            <a:spAutoFit/>
          </a:bodyPr>
          <a:lstStyle/>
          <a:p>
            <a:r>
              <a:rPr lang="en-GB" dirty="0"/>
              <a:t>The environment you grow up in affects every aspect of your life. </a:t>
            </a:r>
          </a:p>
          <a:p>
            <a:r>
              <a:rPr lang="en-GB" dirty="0"/>
              <a:t>Social factors determine your way of thinking.</a:t>
            </a:r>
          </a:p>
        </p:txBody>
      </p:sp>
      <p:sp>
        <p:nvSpPr>
          <p:cNvPr id="12" name="TextBox 11">
            <a:extLst>
              <a:ext uri="{FF2B5EF4-FFF2-40B4-BE49-F238E27FC236}">
                <a16:creationId xmlns:a16="http://schemas.microsoft.com/office/drawing/2014/main" id="{4F6CAD28-57DC-8AFA-876D-B20F93EF7D07}"/>
              </a:ext>
            </a:extLst>
          </p:cNvPr>
          <p:cNvSpPr txBox="1"/>
          <p:nvPr/>
        </p:nvSpPr>
        <p:spPr>
          <a:xfrm>
            <a:off x="442019" y="4029010"/>
            <a:ext cx="2522261" cy="923330"/>
          </a:xfrm>
          <a:prstGeom prst="rect">
            <a:avLst/>
          </a:prstGeom>
          <a:noFill/>
        </p:spPr>
        <p:txBody>
          <a:bodyPr wrap="square" rtlCol="0">
            <a:spAutoFit/>
          </a:bodyPr>
          <a:lstStyle/>
          <a:p>
            <a:r>
              <a:rPr lang="en-GB" dirty="0"/>
              <a:t>Microsystem- groups that have direct contact with the induvial </a:t>
            </a:r>
          </a:p>
        </p:txBody>
      </p:sp>
    </p:spTree>
    <p:extLst>
      <p:ext uri="{BB962C8B-B14F-4D97-AF65-F5344CB8AC3E}">
        <p14:creationId xmlns:p14="http://schemas.microsoft.com/office/powerpoint/2010/main" val="4660223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12">
            <a:extLst>
              <a:ext uri="{FF2B5EF4-FFF2-40B4-BE49-F238E27FC236}">
                <a16:creationId xmlns:a16="http://schemas.microsoft.com/office/drawing/2014/main" id="{05724215-EAB5-E829-34EE-A17F57CA96AA}"/>
              </a:ext>
            </a:extLst>
          </p:cNvPr>
          <p:cNvPicPr>
            <a:picLocks noChangeAspect="1"/>
          </p:cNvPicPr>
          <p:nvPr/>
        </p:nvPicPr>
        <p:blipFill rotWithShape="1">
          <a:blip r:embed="rId2">
            <a:alphaModFix amt="40000"/>
          </a:blip>
          <a:srcRect t="7865" b="7865"/>
          <a:stretch/>
        </p:blipFill>
        <p:spPr>
          <a:xfrm>
            <a:off x="20" y="-90227"/>
            <a:ext cx="12191980" cy="6857990"/>
          </a:xfrm>
          <a:prstGeom prst="rect">
            <a:avLst/>
          </a:prstGeom>
        </p:spPr>
      </p:pic>
      <p:sp>
        <p:nvSpPr>
          <p:cNvPr id="2" name="Title 1">
            <a:extLst>
              <a:ext uri="{FF2B5EF4-FFF2-40B4-BE49-F238E27FC236}">
                <a16:creationId xmlns:a16="http://schemas.microsoft.com/office/drawing/2014/main" id="{8B174423-B6F3-F22F-7CC6-8AF4DAABABC0}"/>
              </a:ext>
            </a:extLst>
          </p:cNvPr>
          <p:cNvSpPr>
            <a:spLocks noGrp="1"/>
          </p:cNvSpPr>
          <p:nvPr>
            <p:ph type="title"/>
          </p:nvPr>
        </p:nvSpPr>
        <p:spPr>
          <a:xfrm>
            <a:off x="965200" y="965200"/>
            <a:ext cx="10261600" cy="3564869"/>
          </a:xfrm>
        </p:spPr>
        <p:txBody>
          <a:bodyPr vert="horz" lIns="91440" tIns="45720" rIns="91440" bIns="45720" rtlCol="0" anchor="b">
            <a:normAutofit/>
          </a:bodyPr>
          <a:lstStyle/>
          <a:p>
            <a:r>
              <a:rPr lang="en-US" sz="8100" dirty="0">
                <a:ln w="22225">
                  <a:solidFill>
                    <a:schemeClr val="tx1"/>
                  </a:solidFill>
                  <a:miter lim="800000"/>
                </a:ln>
                <a:noFill/>
              </a:rPr>
              <a:t>Examples of how digital platforms are used in health sectors </a:t>
            </a:r>
          </a:p>
        </p:txBody>
      </p:sp>
    </p:spTree>
    <p:extLst>
      <p:ext uri="{BB962C8B-B14F-4D97-AF65-F5344CB8AC3E}">
        <p14:creationId xmlns:p14="http://schemas.microsoft.com/office/powerpoint/2010/main" val="375602295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2F9D9-FABC-0886-CE16-1232F1D732B2}"/>
              </a:ext>
            </a:extLst>
          </p:cNvPr>
          <p:cNvSpPr>
            <a:spLocks noGrp="1"/>
          </p:cNvSpPr>
          <p:nvPr>
            <p:ph type="title"/>
          </p:nvPr>
        </p:nvSpPr>
        <p:spPr>
          <a:xfrm>
            <a:off x="6617740" y="802955"/>
            <a:ext cx="4766330" cy="1454051"/>
          </a:xfrm>
        </p:spPr>
        <p:txBody>
          <a:bodyPr>
            <a:normAutofit/>
          </a:bodyPr>
          <a:lstStyle/>
          <a:p>
            <a:r>
              <a:rPr lang="en-GB" sz="3600">
                <a:solidFill>
                  <a:schemeClr val="tx2"/>
                </a:solidFill>
              </a:rPr>
              <a:t>Ask my GP digital platform </a:t>
            </a:r>
          </a:p>
        </p:txBody>
      </p:sp>
      <p:grpSp>
        <p:nvGrpSpPr>
          <p:cNvPr id="1035" name="Group 1034">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1036" name="Freeform: Shape 1035">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Freeform: Shape 1037">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Ask my GP – kingswaysurgery.com">
            <a:extLst>
              <a:ext uri="{FF2B5EF4-FFF2-40B4-BE49-F238E27FC236}">
                <a16:creationId xmlns:a16="http://schemas.microsoft.com/office/drawing/2014/main" id="{34B806C1-CAC4-F6CB-B9D9-CCFDBC79999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4437" y="2893253"/>
            <a:ext cx="3785616" cy="140067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56B5A07-7E98-AD27-8680-107654A35538}"/>
              </a:ext>
            </a:extLst>
          </p:cNvPr>
          <p:cNvSpPr>
            <a:spLocks noGrp="1"/>
          </p:cNvSpPr>
          <p:nvPr>
            <p:ph idx="1"/>
          </p:nvPr>
        </p:nvSpPr>
        <p:spPr>
          <a:xfrm>
            <a:off x="6617435" y="2138941"/>
            <a:ext cx="4765949" cy="3353476"/>
          </a:xfrm>
        </p:spPr>
        <p:txBody>
          <a:bodyPr anchor="t">
            <a:normAutofit/>
          </a:bodyPr>
          <a:lstStyle/>
          <a:p>
            <a:r>
              <a:rPr lang="en-GB" sz="1800" dirty="0">
                <a:solidFill>
                  <a:schemeClr val="tx2"/>
                </a:solidFill>
              </a:rPr>
              <a:t>-Online consultation </a:t>
            </a:r>
          </a:p>
          <a:p>
            <a:r>
              <a:rPr lang="en-GB" sz="1800" dirty="0">
                <a:solidFill>
                  <a:schemeClr val="tx2"/>
                </a:solidFill>
              </a:rPr>
              <a:t>Local community- Kingsway surgery use this online tool </a:t>
            </a:r>
          </a:p>
          <a:p>
            <a:r>
              <a:rPr lang="en-GB" sz="1800" dirty="0">
                <a:solidFill>
                  <a:schemeClr val="tx2"/>
                </a:solidFill>
              </a:rPr>
              <a:t>Available 8am- 10:30 am </a:t>
            </a:r>
          </a:p>
          <a:p>
            <a:r>
              <a:rPr lang="en-GB" sz="1800" dirty="0">
                <a:solidFill>
                  <a:schemeClr val="tx2"/>
                </a:solidFill>
              </a:rPr>
              <a:t>Response within 3 working days </a:t>
            </a:r>
          </a:p>
          <a:p>
            <a:r>
              <a:rPr lang="en-GB" sz="1800" dirty="0">
                <a:solidFill>
                  <a:schemeClr val="tx2"/>
                </a:solidFill>
              </a:rPr>
              <a:t>(Kingsway surgery, 2023)</a:t>
            </a:r>
          </a:p>
          <a:p>
            <a:r>
              <a:rPr lang="en-GB" sz="1800" dirty="0">
                <a:solidFill>
                  <a:schemeClr val="tx2"/>
                </a:solidFill>
              </a:rPr>
              <a:t>Promotes the use of basic digital skills-by accessing and filling out online consultation forms </a:t>
            </a:r>
          </a:p>
          <a:p>
            <a:endParaRPr lang="en-GB" sz="1800" dirty="0">
              <a:solidFill>
                <a:schemeClr val="tx2"/>
              </a:solidFill>
            </a:endParaRPr>
          </a:p>
          <a:p>
            <a:endParaRPr lang="en-GB" sz="1800" dirty="0">
              <a:solidFill>
                <a:schemeClr val="tx2"/>
              </a:solidFill>
            </a:endParaRPr>
          </a:p>
        </p:txBody>
      </p:sp>
    </p:spTree>
    <p:extLst>
      <p:ext uri="{BB962C8B-B14F-4D97-AF65-F5344CB8AC3E}">
        <p14:creationId xmlns:p14="http://schemas.microsoft.com/office/powerpoint/2010/main" val="3328455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2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7A87701-3567-ACCC-52FB-3F0CC29D9AC7}"/>
              </a:ext>
            </a:extLst>
          </p:cNvPr>
          <p:cNvSpPr>
            <a:spLocks noGrp="1"/>
          </p:cNvSpPr>
          <p:nvPr>
            <p:ph type="title"/>
          </p:nvPr>
        </p:nvSpPr>
        <p:spPr>
          <a:xfrm>
            <a:off x="838200" y="669925"/>
            <a:ext cx="4508946" cy="1325563"/>
          </a:xfrm>
        </p:spPr>
        <p:txBody>
          <a:bodyPr anchor="b">
            <a:normAutofit/>
          </a:bodyPr>
          <a:lstStyle/>
          <a:p>
            <a:pPr algn="r"/>
            <a:r>
              <a:rPr lang="en-GB">
                <a:solidFill>
                  <a:schemeClr val="bg1"/>
                </a:solidFill>
              </a:rPr>
              <a:t>NHS Covid 19- app </a:t>
            </a:r>
          </a:p>
        </p:txBody>
      </p:sp>
      <p:cxnSp>
        <p:nvCxnSpPr>
          <p:cNvPr id="53" name="Straight Connector 2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9E883E-200A-1EAA-4200-5C09839C6619}"/>
              </a:ext>
            </a:extLst>
          </p:cNvPr>
          <p:cNvSpPr>
            <a:spLocks noGrp="1"/>
          </p:cNvSpPr>
          <p:nvPr>
            <p:ph idx="1"/>
          </p:nvPr>
        </p:nvSpPr>
        <p:spPr>
          <a:xfrm>
            <a:off x="1392667" y="2398957"/>
            <a:ext cx="9406666" cy="3526144"/>
          </a:xfrm>
        </p:spPr>
        <p:txBody>
          <a:bodyPr>
            <a:normAutofit/>
          </a:bodyPr>
          <a:lstStyle/>
          <a:p>
            <a:r>
              <a:rPr lang="en-GB" sz="2000">
                <a:solidFill>
                  <a:schemeClr val="bg1"/>
                </a:solidFill>
              </a:rPr>
              <a:t>This app is a tracking app, which alerts an individual who has come into contact with others who has recorded a positive coronavirus test</a:t>
            </a:r>
          </a:p>
          <a:p>
            <a:r>
              <a:rPr lang="en-GB" sz="2000">
                <a:solidFill>
                  <a:schemeClr val="bg1"/>
                </a:solidFill>
              </a:rPr>
              <a:t>It provides general information about coronavirus </a:t>
            </a:r>
          </a:p>
          <a:p>
            <a:r>
              <a:rPr lang="en-GB" sz="2000">
                <a:solidFill>
                  <a:schemeClr val="bg1"/>
                </a:solidFill>
              </a:rPr>
              <a:t>A symptom checker </a:t>
            </a:r>
          </a:p>
          <a:p>
            <a:r>
              <a:rPr lang="en-GB" sz="2000">
                <a:solidFill>
                  <a:schemeClr val="bg1"/>
                </a:solidFill>
              </a:rPr>
              <a:t>This app uses contact tracing technology through Bluetooth to detect nearby positive testers</a:t>
            </a:r>
          </a:p>
          <a:p>
            <a:r>
              <a:rPr lang="en-GB" sz="2000">
                <a:solidFill>
                  <a:schemeClr val="bg1"/>
                </a:solidFill>
              </a:rPr>
              <a:t>This app allows the use of safety within the community, whilst also promoting the use of digital technology apps </a:t>
            </a:r>
          </a:p>
          <a:p>
            <a:endParaRPr lang="en-GB" sz="2000">
              <a:solidFill>
                <a:schemeClr val="bg1"/>
              </a:solidFill>
            </a:endParaRPr>
          </a:p>
        </p:txBody>
      </p:sp>
      <p:sp>
        <p:nvSpPr>
          <p:cNvPr id="54" name="Rectangle 24">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527635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D55A19D-297C-4231-AD1F-08EF9B4AA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BAB6C56-3D38-4923-996E-BD474BBB91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0CD21DB-082D-417D-A5AB-FC838AF9D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4600" y="662169"/>
            <a:ext cx="10289033" cy="5694181"/>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3DB864-9009-56BF-8690-312CF73F38B4}"/>
              </a:ext>
            </a:extLst>
          </p:cNvPr>
          <p:cNvSpPr>
            <a:spLocks noGrp="1"/>
          </p:cNvSpPr>
          <p:nvPr>
            <p:ph type="title"/>
          </p:nvPr>
        </p:nvSpPr>
        <p:spPr>
          <a:xfrm>
            <a:off x="1043631" y="809898"/>
            <a:ext cx="10173010" cy="1554480"/>
          </a:xfrm>
        </p:spPr>
        <p:txBody>
          <a:bodyPr anchor="ctr">
            <a:normAutofit/>
          </a:bodyPr>
          <a:lstStyle/>
          <a:p>
            <a:r>
              <a:rPr lang="en-GB" sz="4800"/>
              <a:t>Technology within communities  </a:t>
            </a:r>
          </a:p>
        </p:txBody>
      </p:sp>
      <p:graphicFrame>
        <p:nvGraphicFramePr>
          <p:cNvPr id="5" name="Content Placeholder 2">
            <a:extLst>
              <a:ext uri="{FF2B5EF4-FFF2-40B4-BE49-F238E27FC236}">
                <a16:creationId xmlns:a16="http://schemas.microsoft.com/office/drawing/2014/main" id="{306092FA-D285-0004-A4E4-14B9D72847A7}"/>
              </a:ext>
            </a:extLst>
          </p:cNvPr>
          <p:cNvGraphicFramePr>
            <a:graphicFrameLocks noGrp="1"/>
          </p:cNvGraphicFramePr>
          <p:nvPr>
            <p:ph idx="1"/>
            <p:extLst>
              <p:ext uri="{D42A27DB-BD31-4B8C-83A1-F6EECF244321}">
                <p14:modId xmlns:p14="http://schemas.microsoft.com/office/powerpoint/2010/main" val="2501500660"/>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25598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Mobile device with apps">
            <a:extLst>
              <a:ext uri="{FF2B5EF4-FFF2-40B4-BE49-F238E27FC236}">
                <a16:creationId xmlns:a16="http://schemas.microsoft.com/office/drawing/2014/main" id="{96AFCFB6-A773-9DD9-FA89-5A70F930007D}"/>
              </a:ext>
            </a:extLst>
          </p:cNvPr>
          <p:cNvPicPr>
            <a:picLocks noChangeAspect="1"/>
          </p:cNvPicPr>
          <p:nvPr/>
        </p:nvPicPr>
        <p:blipFill rotWithShape="1">
          <a:blip r:embed="rId2">
            <a:alphaModFix amt="40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AF4CBB2E-D9A1-EF6C-E71A-AE7D49BA32A9}"/>
              </a:ext>
            </a:extLst>
          </p:cNvPr>
          <p:cNvSpPr>
            <a:spLocks noGrp="1"/>
          </p:cNvSpPr>
          <p:nvPr>
            <p:ph type="ctrTitle"/>
          </p:nvPr>
        </p:nvSpPr>
        <p:spPr>
          <a:xfrm>
            <a:off x="965200" y="965200"/>
            <a:ext cx="10261600" cy="3564869"/>
          </a:xfrm>
        </p:spPr>
        <p:txBody>
          <a:bodyPr>
            <a:normAutofit/>
          </a:bodyPr>
          <a:lstStyle/>
          <a:p>
            <a:pPr algn="l"/>
            <a:r>
              <a:rPr lang="en-GB" sz="8100">
                <a:ln w="22225">
                  <a:solidFill>
                    <a:schemeClr val="tx1"/>
                  </a:solidFill>
                  <a:miter lim="800000"/>
                </a:ln>
                <a:noFill/>
              </a:rPr>
              <a:t>Example of how technology is used in communities</a:t>
            </a:r>
          </a:p>
        </p:txBody>
      </p:sp>
    </p:spTree>
    <p:extLst>
      <p:ext uri="{BB962C8B-B14F-4D97-AF65-F5344CB8AC3E}">
        <p14:creationId xmlns:p14="http://schemas.microsoft.com/office/powerpoint/2010/main" val="416496358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3BB16B-594C-E7F2-BADC-25B314E88DB9}"/>
              </a:ext>
            </a:extLst>
          </p:cNvPr>
          <p:cNvSpPr>
            <a:spLocks noGrp="1"/>
          </p:cNvSpPr>
          <p:nvPr>
            <p:ph type="title"/>
          </p:nvPr>
        </p:nvSpPr>
        <p:spPr>
          <a:xfrm>
            <a:off x="841249" y="941832"/>
            <a:ext cx="10506456" cy="2057400"/>
          </a:xfrm>
        </p:spPr>
        <p:txBody>
          <a:bodyPr anchor="b">
            <a:normAutofit/>
          </a:bodyPr>
          <a:lstStyle/>
          <a:p>
            <a:r>
              <a:rPr lang="en-GB" sz="5000"/>
              <a:t>Digital Devices </a:t>
            </a:r>
          </a:p>
        </p:txBody>
      </p:sp>
      <p:sp>
        <p:nvSpPr>
          <p:cNvPr id="18" name="Rectangle 1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ADC3960-5C55-B233-70C6-D509D59BFCD9}"/>
              </a:ext>
            </a:extLst>
          </p:cNvPr>
          <p:cNvGraphicFramePr>
            <a:graphicFrameLocks noGrp="1"/>
          </p:cNvGraphicFramePr>
          <p:nvPr>
            <p:ph idx="1"/>
            <p:extLst>
              <p:ext uri="{D42A27DB-BD31-4B8C-83A1-F6EECF244321}">
                <p14:modId xmlns:p14="http://schemas.microsoft.com/office/powerpoint/2010/main" val="3290120706"/>
              </p:ext>
            </p:extLst>
          </p:nvPr>
        </p:nvGraphicFramePr>
        <p:xfrm>
          <a:off x="841248" y="3502152"/>
          <a:ext cx="10506456" cy="26700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4675327"/>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D4AD0ED-45F1-4AB2-8C18-7DED238A0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7430622-9855-482E-98A8-1FAECC9090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23">
            <a:extLst>
              <a:ext uri="{FF2B5EF4-FFF2-40B4-BE49-F238E27FC236}">
                <a16:creationId xmlns:a16="http://schemas.microsoft.com/office/drawing/2014/main" id="{715C76D5-716D-420A-ABDC-55BF6D9ED2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5" name="Oval 24">
              <a:extLst>
                <a:ext uri="{FF2B5EF4-FFF2-40B4-BE49-F238E27FC236}">
                  <a16:creationId xmlns:a16="http://schemas.microsoft.com/office/drawing/2014/main" id="{79875022-E2DB-4A9E-8832-E7009F0E40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DBFBDCA6-4D2C-451E-8205-8C334DCE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E395B2B7-3263-461B-8800-669EBE884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727DC78-6D51-415D-878D-516F840FB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8405FB7A-34E4-454E-80C1-3AF31F6003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C56EC0F8-CE39-4C95-B52D-033DBF561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8CB900E-92E0-0F79-1D71-6C7E67412213}"/>
              </a:ext>
            </a:extLst>
          </p:cNvPr>
          <p:cNvSpPr>
            <a:spLocks noGrp="1"/>
          </p:cNvSpPr>
          <p:nvPr>
            <p:ph type="ctrTitle"/>
          </p:nvPr>
        </p:nvSpPr>
        <p:spPr>
          <a:xfrm>
            <a:off x="2043326" y="609600"/>
            <a:ext cx="8229600" cy="2819399"/>
          </a:xfrm>
          <a:noFill/>
        </p:spPr>
        <p:txBody>
          <a:bodyPr anchor="b">
            <a:normAutofit/>
          </a:bodyPr>
          <a:lstStyle/>
          <a:p>
            <a:r>
              <a:rPr lang="en-GB" sz="4800">
                <a:solidFill>
                  <a:schemeClr val="bg1"/>
                </a:solidFill>
              </a:rPr>
              <a:t>Digital communities Wales </a:t>
            </a:r>
          </a:p>
        </p:txBody>
      </p:sp>
      <p:sp>
        <p:nvSpPr>
          <p:cNvPr id="32" name="Rectangle 31">
            <a:extLst>
              <a:ext uri="{FF2B5EF4-FFF2-40B4-BE49-F238E27FC236}">
                <a16:creationId xmlns:a16="http://schemas.microsoft.com/office/drawing/2014/main" id="{73162FBC-1EE8-4355-8B2B-CB9A5B4BD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C2940EF9-7ECF-49BA-8F14-5EBC7ADE07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5" name="Straight Connector 34">
              <a:extLst>
                <a:ext uri="{FF2B5EF4-FFF2-40B4-BE49-F238E27FC236}">
                  <a16:creationId xmlns:a16="http://schemas.microsoft.com/office/drawing/2014/main" id="{DF9A5AE3-5A1E-4528-BDC2-D32A66EFFD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039C6801-3BB8-4C41-9385-D9CE4F1485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8EA6929-FF51-4E95-8E16-80E9F371AE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BE91CBD-B19A-4299-90BD-CC3AB69766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0" name="Rectangle 39">
            <a:extLst>
              <a:ext uri="{FF2B5EF4-FFF2-40B4-BE49-F238E27FC236}">
                <a16:creationId xmlns:a16="http://schemas.microsoft.com/office/drawing/2014/main" id="{26CE109B-4241-4CF1-B587-868774BB44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41">
            <a:extLst>
              <a:ext uri="{FF2B5EF4-FFF2-40B4-BE49-F238E27FC236}">
                <a16:creationId xmlns:a16="http://schemas.microsoft.com/office/drawing/2014/main" id="{DD107650-C271-404F-98D8-BB8E7E0306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3" name="Straight Connector 42">
              <a:extLst>
                <a:ext uri="{FF2B5EF4-FFF2-40B4-BE49-F238E27FC236}">
                  <a16:creationId xmlns:a16="http://schemas.microsoft.com/office/drawing/2014/main" id="{41F01725-EDBB-493E-A610-EF9ACBABB2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FC8E2A80-F420-488D-AE39-E20BC61B19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58A20B2-85E4-4C64-A75F-376DA772A4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288BDCE8-2392-4F5E-B6B4-AD19C903B9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42996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DC95FA9-076A-421D-93A3-9C29819EBF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A6C8D94-3813-4D93-A6A7-A97EFFBCF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3794673D-8563-4993-8E86-6D89D6E97E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6" name="Oval 25">
              <a:extLst>
                <a:ext uri="{FF2B5EF4-FFF2-40B4-BE49-F238E27FC236}">
                  <a16:creationId xmlns:a16="http://schemas.microsoft.com/office/drawing/2014/main" id="{C8906114-25F0-4386-BC12-A5CB6A04F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89434651-094A-4780-979E-29A3042F5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C15BDC44-59B0-48DF-871F-0881BB593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0618FCF5-B341-43DF-A055-DC56EA920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59408E04-9221-499E-B0F3-3AFD9025F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067B1604-40F1-4335-8A11-6091E0F52A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179FE96-57CF-B34E-9F33-2AF0F8C4034F}"/>
              </a:ext>
            </a:extLst>
          </p:cNvPr>
          <p:cNvSpPr>
            <a:spLocks noGrp="1"/>
          </p:cNvSpPr>
          <p:nvPr>
            <p:ph type="title"/>
          </p:nvPr>
        </p:nvSpPr>
        <p:spPr>
          <a:xfrm>
            <a:off x="2436875" y="630935"/>
            <a:ext cx="7315200" cy="2912366"/>
          </a:xfrm>
          <a:noFill/>
        </p:spPr>
        <p:txBody>
          <a:bodyPr anchor="b">
            <a:normAutofit/>
          </a:bodyPr>
          <a:lstStyle/>
          <a:p>
            <a:pPr algn="ctr"/>
            <a:r>
              <a:rPr lang="en-GB" sz="4800">
                <a:solidFill>
                  <a:schemeClr val="bg1"/>
                </a:solidFill>
              </a:rPr>
              <a:t>What is digital communities Wales?</a:t>
            </a:r>
          </a:p>
        </p:txBody>
      </p:sp>
      <p:sp>
        <p:nvSpPr>
          <p:cNvPr id="33" name="Rectangle 32">
            <a:extLst>
              <a:ext uri="{FF2B5EF4-FFF2-40B4-BE49-F238E27FC236}">
                <a16:creationId xmlns:a16="http://schemas.microsoft.com/office/drawing/2014/main" id="{AA00467E-A507-4BEF-AAB5-2B35F13FAD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34BCCBFD-2A87-46DC-A665-6039BF72DB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6" name="Straight Connector 35">
              <a:extLst>
                <a:ext uri="{FF2B5EF4-FFF2-40B4-BE49-F238E27FC236}">
                  <a16:creationId xmlns:a16="http://schemas.microsoft.com/office/drawing/2014/main" id="{91707DB8-2262-4E11-B8E7-A0042E4394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DCA04D0-796D-4920-BED4-6278708685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78B0366-955C-44C5-B011-378E1994D1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B38F216F-4DA3-4165-A786-E7F2710B84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1" name="Rectangle 40">
            <a:extLst>
              <a:ext uri="{FF2B5EF4-FFF2-40B4-BE49-F238E27FC236}">
                <a16:creationId xmlns:a16="http://schemas.microsoft.com/office/drawing/2014/main" id="{05E35C12-B6B4-4F57-950C-6EB3CD8F48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2B14810E-84F3-4F8A-AF58-F452B981512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4" name="Straight Connector 43">
              <a:extLst>
                <a:ext uri="{FF2B5EF4-FFF2-40B4-BE49-F238E27FC236}">
                  <a16:creationId xmlns:a16="http://schemas.microsoft.com/office/drawing/2014/main" id="{3687E051-F20C-4A55-AEDD-ED9B2D996A0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F834F70-7A0E-4202-8ECC-5EE81C93C0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2993E0E-3E7B-48D8-A799-39FECD3E15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B12773A-5C03-4DD5-B9B4-24F4A42994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C113F3D4-DEAD-5E61-50EF-CC7F9EF6ACB1}"/>
              </a:ext>
            </a:extLst>
          </p:cNvPr>
          <p:cNvSpPr>
            <a:spLocks noGrp="1"/>
          </p:cNvSpPr>
          <p:nvPr>
            <p:ph idx="1"/>
          </p:nvPr>
        </p:nvSpPr>
        <p:spPr>
          <a:xfrm>
            <a:off x="2436875" y="3726352"/>
            <a:ext cx="7315200" cy="2531540"/>
          </a:xfrm>
          <a:noFill/>
        </p:spPr>
        <p:txBody>
          <a:bodyPr anchor="t">
            <a:normAutofit lnSpcReduction="10000"/>
          </a:bodyPr>
          <a:lstStyle/>
          <a:p>
            <a:pPr algn="ctr"/>
            <a:r>
              <a:rPr lang="en-GB" sz="1800" dirty="0">
                <a:solidFill>
                  <a:schemeClr val="bg1"/>
                </a:solidFill>
              </a:rPr>
              <a:t>DCW is a Welsh funded programme delivered by </a:t>
            </a:r>
            <a:r>
              <a:rPr lang="en-GB" sz="1800" dirty="0" err="1">
                <a:solidFill>
                  <a:schemeClr val="bg1"/>
                </a:solidFill>
              </a:rPr>
              <a:t>Cwmpas</a:t>
            </a:r>
            <a:r>
              <a:rPr lang="en-GB" sz="1800" dirty="0">
                <a:solidFill>
                  <a:schemeClr val="bg1"/>
                </a:solidFill>
              </a:rPr>
              <a:t> ,in  partnership with Things foundation and Swansea University (Welsh Government, 2023)</a:t>
            </a:r>
          </a:p>
          <a:p>
            <a:pPr algn="ctr"/>
            <a:r>
              <a:rPr lang="en-GB" sz="1800" dirty="0">
                <a:solidFill>
                  <a:schemeClr val="bg1"/>
                </a:solidFill>
              </a:rPr>
              <a:t>The programme began in 2019 (Welsh Government, 2023)- Just before coronavirus was identified at the end of 2019 (UK Government, 2022)</a:t>
            </a:r>
          </a:p>
          <a:p>
            <a:pPr algn="ctr"/>
            <a:r>
              <a:rPr lang="en-GB" sz="1800" dirty="0">
                <a:solidFill>
                  <a:schemeClr val="bg1"/>
                </a:solidFill>
              </a:rPr>
              <a:t>Coronavirus caused a global lockdown, increasing the use of digital platforms to communicate- this programme works with those in need of basic digital skills. </a:t>
            </a:r>
          </a:p>
          <a:p>
            <a:pPr algn="ctr"/>
            <a:r>
              <a:rPr lang="en-GB" sz="1800" dirty="0">
                <a:solidFill>
                  <a:schemeClr val="bg1"/>
                </a:solidFill>
              </a:rPr>
              <a:t>To create a more digital inclusive Wales </a:t>
            </a:r>
          </a:p>
          <a:p>
            <a:pPr algn="ctr"/>
            <a:endParaRPr lang="en-GB" sz="1800" dirty="0">
              <a:solidFill>
                <a:schemeClr val="bg1"/>
              </a:solidFill>
            </a:endParaRPr>
          </a:p>
          <a:p>
            <a:pPr marL="0" indent="0" algn="ctr">
              <a:buNone/>
            </a:pPr>
            <a:endParaRPr lang="en-GB" sz="1800" dirty="0">
              <a:solidFill>
                <a:schemeClr val="bg1"/>
              </a:solidFill>
            </a:endParaRPr>
          </a:p>
          <a:p>
            <a:pPr algn="ctr"/>
            <a:endParaRPr lang="en-GB" sz="1800" dirty="0">
              <a:solidFill>
                <a:schemeClr val="bg1"/>
              </a:solidFill>
            </a:endParaRPr>
          </a:p>
        </p:txBody>
      </p:sp>
    </p:spTree>
    <p:extLst>
      <p:ext uri="{BB962C8B-B14F-4D97-AF65-F5344CB8AC3E}">
        <p14:creationId xmlns:p14="http://schemas.microsoft.com/office/powerpoint/2010/main" val="3304768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ight Triangle 103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8" name="Rectangle 1034">
            <a:extLst>
              <a:ext uri="{FF2B5EF4-FFF2-40B4-BE49-F238E27FC236}">
                <a16:creationId xmlns:a16="http://schemas.microsoft.com/office/drawing/2014/main" id="{C37E9D4B-7BFA-4D10-B666-547BAC499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graphic illustration of Wales showing the types of organisations DCW has worked with. The graphic shows different types of buildings overlaid on a cartoon map of Wales. The top banner reads 'We work across the whole of Wales with...'. Arrows are pointing to the different buildings. Clockwise they read 'Local authorities', 'Advice services', 'Older people's groups', 'Health and social care providers', 'Disabled people's groups', 'Charities and community groups', ' Adult learning providers and umbrella bodies', 'Private sector businesses', 'Youth organisations, schools and the Welsh Baccalaureate', 'Programmes supporting unemployed people', 'Libraries', 'Housing associations and housing support bodies'. ">
            <a:extLst>
              <a:ext uri="{FF2B5EF4-FFF2-40B4-BE49-F238E27FC236}">
                <a16:creationId xmlns:a16="http://schemas.microsoft.com/office/drawing/2014/main" id="{3792B881-90B7-436B-1110-C7BACCC44A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33417" y="918546"/>
            <a:ext cx="5004201" cy="460952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F35D305-AF55-A51B-AE81-C61ECC4809BB}"/>
              </a:ext>
            </a:extLst>
          </p:cNvPr>
          <p:cNvSpPr txBox="1"/>
          <p:nvPr/>
        </p:nvSpPr>
        <p:spPr>
          <a:xfrm>
            <a:off x="2466984" y="5559133"/>
            <a:ext cx="2553308" cy="344390"/>
          </a:xfrm>
          <a:prstGeom prst="rect">
            <a:avLst/>
          </a:prstGeom>
          <a:noFill/>
        </p:spPr>
        <p:txBody>
          <a:bodyPr wrap="square" rtlCol="0">
            <a:spAutoFit/>
          </a:bodyPr>
          <a:lstStyle/>
          <a:p>
            <a:pPr defTabSz="832104">
              <a:spcAft>
                <a:spcPts val="600"/>
              </a:spcAft>
            </a:pPr>
            <a:r>
              <a:rPr lang="en-GB" sz="1638" kern="1200">
                <a:solidFill>
                  <a:schemeClr val="tx1"/>
                </a:solidFill>
                <a:latin typeface="+mn-lt"/>
                <a:ea typeface="+mn-ea"/>
                <a:cs typeface="+mn-cs"/>
              </a:rPr>
              <a:t>Image- (Welsh Gov,2023)</a:t>
            </a:r>
            <a:endParaRPr lang="en-GB"/>
          </a:p>
        </p:txBody>
      </p:sp>
      <p:sp>
        <p:nvSpPr>
          <p:cNvPr id="2" name="TextBox 1">
            <a:extLst>
              <a:ext uri="{FF2B5EF4-FFF2-40B4-BE49-F238E27FC236}">
                <a16:creationId xmlns:a16="http://schemas.microsoft.com/office/drawing/2014/main" id="{85E6B5D2-E981-7310-B061-5C27CA44CEDE}"/>
              </a:ext>
            </a:extLst>
          </p:cNvPr>
          <p:cNvSpPr txBox="1"/>
          <p:nvPr/>
        </p:nvSpPr>
        <p:spPr>
          <a:xfrm>
            <a:off x="7762182" y="1114439"/>
            <a:ext cx="2795530" cy="2308324"/>
          </a:xfrm>
          <a:prstGeom prst="rect">
            <a:avLst/>
          </a:prstGeom>
          <a:noFill/>
        </p:spPr>
        <p:txBody>
          <a:bodyPr wrap="square" rtlCol="0">
            <a:spAutoFit/>
          </a:bodyPr>
          <a:lstStyle/>
          <a:p>
            <a:r>
              <a:rPr lang="en-GB" dirty="0"/>
              <a:t>This programme works with all of these organisations in Wales that work directly with people who acquire basic digital skills to improve digital ability and inclusion (Digital communities Wales, 2023)</a:t>
            </a:r>
          </a:p>
        </p:txBody>
      </p:sp>
    </p:spTree>
    <p:extLst>
      <p:ext uri="{BB962C8B-B14F-4D97-AF65-F5344CB8AC3E}">
        <p14:creationId xmlns:p14="http://schemas.microsoft.com/office/powerpoint/2010/main" val="2602657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547B980-59DF-6AEF-EC16-860E8182CB7C}"/>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5400" dirty="0">
                <a:solidFill>
                  <a:schemeClr val="bg1">
                    <a:lumMod val="95000"/>
                    <a:lumOff val="5000"/>
                  </a:schemeClr>
                </a:solidFill>
              </a:rPr>
              <a:t>How digital communities Wales has helped individuals engage with communities digitally </a:t>
            </a:r>
          </a:p>
        </p:txBody>
      </p:sp>
    </p:spTree>
    <p:extLst>
      <p:ext uri="{BB962C8B-B14F-4D97-AF65-F5344CB8AC3E}">
        <p14:creationId xmlns:p14="http://schemas.microsoft.com/office/powerpoint/2010/main" val="136991012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5800EE-BD9C-2DAB-F78F-B4F1FC4B5264}"/>
              </a:ext>
            </a:extLst>
          </p:cNvPr>
          <p:cNvPicPr>
            <a:picLocks noChangeAspect="1"/>
          </p:cNvPicPr>
          <p:nvPr/>
        </p:nvPicPr>
        <p:blipFill rotWithShape="1">
          <a:blip r:embed="rId2">
            <a:duotone>
              <a:prstClr val="black"/>
              <a:schemeClr val="tx2">
                <a:tint val="45000"/>
                <a:satMod val="400000"/>
              </a:schemeClr>
            </a:duotone>
            <a:alphaModFix amt="25000"/>
          </a:blip>
          <a:srcRect l="2667"/>
          <a:stretch/>
        </p:blipFill>
        <p:spPr>
          <a:xfrm>
            <a:off x="20" y="10"/>
            <a:ext cx="12191980" cy="6857990"/>
          </a:xfrm>
          <a:prstGeom prst="rect">
            <a:avLst/>
          </a:prstGeom>
        </p:spPr>
      </p:pic>
      <p:sp>
        <p:nvSpPr>
          <p:cNvPr id="2" name="Title 1">
            <a:extLst>
              <a:ext uri="{FF2B5EF4-FFF2-40B4-BE49-F238E27FC236}">
                <a16:creationId xmlns:a16="http://schemas.microsoft.com/office/drawing/2014/main" id="{8BE5E879-163D-0A32-6AF7-D0E3F3D1B243}"/>
              </a:ext>
            </a:extLst>
          </p:cNvPr>
          <p:cNvSpPr>
            <a:spLocks noGrp="1"/>
          </p:cNvSpPr>
          <p:nvPr>
            <p:ph type="title"/>
          </p:nvPr>
        </p:nvSpPr>
        <p:spPr>
          <a:xfrm>
            <a:off x="838200" y="365125"/>
            <a:ext cx="10515600" cy="1325563"/>
          </a:xfrm>
        </p:spPr>
        <p:txBody>
          <a:bodyPr>
            <a:normAutofit/>
          </a:bodyPr>
          <a:lstStyle/>
          <a:p>
            <a:r>
              <a:rPr lang="en-GB"/>
              <a:t>7 health boards </a:t>
            </a:r>
            <a:endParaRPr lang="en-GB" dirty="0"/>
          </a:p>
        </p:txBody>
      </p:sp>
      <p:graphicFrame>
        <p:nvGraphicFramePr>
          <p:cNvPr id="5" name="Content Placeholder 2">
            <a:extLst>
              <a:ext uri="{FF2B5EF4-FFF2-40B4-BE49-F238E27FC236}">
                <a16:creationId xmlns:a16="http://schemas.microsoft.com/office/drawing/2014/main" id="{23C05A1D-A695-F881-0AB8-730BCF1F9E59}"/>
              </a:ext>
            </a:extLst>
          </p:cNvPr>
          <p:cNvGraphicFramePr>
            <a:graphicFrameLocks noGrp="1"/>
          </p:cNvGraphicFramePr>
          <p:nvPr>
            <p:ph idx="1"/>
            <p:extLst>
              <p:ext uri="{D42A27DB-BD31-4B8C-83A1-F6EECF244321}">
                <p14:modId xmlns:p14="http://schemas.microsoft.com/office/powerpoint/2010/main" val="38008777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040817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578B35E-3A10-8A07-5790-1792D325BF8D}"/>
              </a:ext>
            </a:extLst>
          </p:cNvPr>
          <p:cNvPicPr>
            <a:picLocks noChangeAspect="1"/>
          </p:cNvPicPr>
          <p:nvPr/>
        </p:nvPicPr>
        <p:blipFill rotWithShape="1">
          <a:blip r:embed="rId2">
            <a:duotone>
              <a:schemeClr val="bg2">
                <a:shade val="45000"/>
                <a:satMod val="135000"/>
              </a:schemeClr>
              <a:prstClr val="white"/>
            </a:duotone>
          </a:blip>
          <a:srcRect t="15537" b="2046"/>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6F1BB4-5947-56EF-2D36-AC9EAB8382D9}"/>
              </a:ext>
            </a:extLst>
          </p:cNvPr>
          <p:cNvSpPr>
            <a:spLocks noGrp="1"/>
          </p:cNvSpPr>
          <p:nvPr>
            <p:ph type="title"/>
          </p:nvPr>
        </p:nvSpPr>
        <p:spPr>
          <a:xfrm>
            <a:off x="838200" y="365125"/>
            <a:ext cx="10515600" cy="1325563"/>
          </a:xfrm>
        </p:spPr>
        <p:txBody>
          <a:bodyPr>
            <a:normAutofit/>
          </a:bodyPr>
          <a:lstStyle/>
          <a:p>
            <a:r>
              <a:rPr lang="en-GB" dirty="0"/>
              <a:t>Swansea Bay health board </a:t>
            </a:r>
          </a:p>
        </p:txBody>
      </p:sp>
      <p:graphicFrame>
        <p:nvGraphicFramePr>
          <p:cNvPr id="5" name="Content Placeholder 2">
            <a:extLst>
              <a:ext uri="{FF2B5EF4-FFF2-40B4-BE49-F238E27FC236}">
                <a16:creationId xmlns:a16="http://schemas.microsoft.com/office/drawing/2014/main" id="{3BED82CA-E1AF-A907-FA4D-B86B70953004}"/>
              </a:ext>
            </a:extLst>
          </p:cNvPr>
          <p:cNvGraphicFramePr>
            <a:graphicFrameLocks noGrp="1"/>
          </p:cNvGraphicFramePr>
          <p:nvPr>
            <p:ph idx="1"/>
            <p:extLst>
              <p:ext uri="{D42A27DB-BD31-4B8C-83A1-F6EECF244321}">
                <p14:modId xmlns:p14="http://schemas.microsoft.com/office/powerpoint/2010/main" val="171881775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6727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19">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5" name="Rectangle 21">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72C846-0EC2-5BD2-DC91-4FE497AC295A}"/>
              </a:ext>
            </a:extLst>
          </p:cNvPr>
          <p:cNvSpPr>
            <a:spLocks noGrp="1"/>
          </p:cNvSpPr>
          <p:nvPr>
            <p:ph type="title"/>
          </p:nvPr>
        </p:nvSpPr>
        <p:spPr>
          <a:xfrm>
            <a:off x="1198181" y="728906"/>
            <a:ext cx="9792471" cy="2057037"/>
          </a:xfrm>
        </p:spPr>
        <p:txBody>
          <a:bodyPr>
            <a:normAutofit/>
          </a:bodyPr>
          <a:lstStyle/>
          <a:p>
            <a:r>
              <a:rPr lang="en-GB">
                <a:solidFill>
                  <a:srgbClr val="FFFFFF"/>
                </a:solidFill>
              </a:rPr>
              <a:t>Swansea council </a:t>
            </a:r>
          </a:p>
        </p:txBody>
      </p:sp>
      <p:graphicFrame>
        <p:nvGraphicFramePr>
          <p:cNvPr id="7" name="Content Placeholder 2">
            <a:extLst>
              <a:ext uri="{FF2B5EF4-FFF2-40B4-BE49-F238E27FC236}">
                <a16:creationId xmlns:a16="http://schemas.microsoft.com/office/drawing/2014/main" id="{4CCCD039-21C7-EB09-98AC-815422F4228F}"/>
              </a:ext>
            </a:extLst>
          </p:cNvPr>
          <p:cNvGraphicFramePr>
            <a:graphicFrameLocks noGrp="1"/>
          </p:cNvGraphicFramePr>
          <p:nvPr>
            <p:ph idx="1"/>
            <p:extLst>
              <p:ext uri="{D42A27DB-BD31-4B8C-83A1-F6EECF244321}">
                <p14:modId xmlns:p14="http://schemas.microsoft.com/office/powerpoint/2010/main" val="3082891525"/>
              </p:ext>
            </p:extLst>
          </p:nvPr>
        </p:nvGraphicFramePr>
        <p:xfrm>
          <a:off x="1198181" y="2957665"/>
          <a:ext cx="9792471" cy="31714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31332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33" name="Straight Connector 32">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9" name="Oval 38">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Oval 40">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Oval 42">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9" name="Straight Connector 48">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4" name="Rectangle 53">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7" name="Straight Connector 56">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2293D79-5561-9A04-9C7B-8C0DFEA35CE4}"/>
              </a:ext>
            </a:extLst>
          </p:cNvPr>
          <p:cNvSpPr>
            <a:spLocks noGrp="1"/>
          </p:cNvSpPr>
          <p:nvPr>
            <p:ph type="title"/>
          </p:nvPr>
        </p:nvSpPr>
        <p:spPr>
          <a:xfrm>
            <a:off x="630936" y="495992"/>
            <a:ext cx="4195140" cy="5638831"/>
          </a:xfrm>
          <a:noFill/>
        </p:spPr>
        <p:txBody>
          <a:bodyPr anchor="ctr">
            <a:normAutofit/>
          </a:bodyPr>
          <a:lstStyle/>
          <a:p>
            <a:r>
              <a:rPr lang="en-GB" sz="4800"/>
              <a:t>How Digital communities Wales benefits local communities and individuals </a:t>
            </a:r>
          </a:p>
        </p:txBody>
      </p:sp>
      <p:graphicFrame>
        <p:nvGraphicFramePr>
          <p:cNvPr id="23" name="Content Placeholder 2">
            <a:extLst>
              <a:ext uri="{FF2B5EF4-FFF2-40B4-BE49-F238E27FC236}">
                <a16:creationId xmlns:a16="http://schemas.microsoft.com/office/drawing/2014/main" id="{3EB2FE7B-6DBC-D281-FE51-3035A5CACF6E}"/>
              </a:ext>
            </a:extLst>
          </p:cNvPr>
          <p:cNvGraphicFramePr>
            <a:graphicFrameLocks noGrp="1"/>
          </p:cNvGraphicFramePr>
          <p:nvPr>
            <p:ph idx="1"/>
            <p:extLst>
              <p:ext uri="{D42A27DB-BD31-4B8C-83A1-F6EECF244321}">
                <p14:modId xmlns:p14="http://schemas.microsoft.com/office/powerpoint/2010/main" val="3467375298"/>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2275541"/>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39">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1" name="Group 41">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92" name="Freeform: Shape 42">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sp>
          <p:nvSpPr>
            <p:cNvPr id="93" name="Freeform: Shape 43">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alpha val="14000"/>
                  </a:schemeClr>
                </a:solidFill>
              </a:endParaRPr>
            </a:p>
          </p:txBody>
        </p:sp>
      </p:grpSp>
      <p:sp>
        <p:nvSpPr>
          <p:cNvPr id="2" name="Title 1">
            <a:extLst>
              <a:ext uri="{FF2B5EF4-FFF2-40B4-BE49-F238E27FC236}">
                <a16:creationId xmlns:a16="http://schemas.microsoft.com/office/drawing/2014/main" id="{9FF85E46-86FD-BA9A-99A4-61748878DDCB}"/>
              </a:ext>
            </a:extLst>
          </p:cNvPr>
          <p:cNvSpPr>
            <a:spLocks noGrp="1"/>
          </p:cNvSpPr>
          <p:nvPr>
            <p:ph type="title"/>
          </p:nvPr>
        </p:nvSpPr>
        <p:spPr>
          <a:xfrm>
            <a:off x="1268127" y="2023558"/>
            <a:ext cx="3521265" cy="2491292"/>
          </a:xfrm>
        </p:spPr>
        <p:txBody>
          <a:bodyPr anchor="t">
            <a:normAutofit/>
          </a:bodyPr>
          <a:lstStyle/>
          <a:p>
            <a:r>
              <a:rPr lang="en-GB" sz="2800"/>
              <a:t>Why are digital platforms and technology  important in health and social care services?</a:t>
            </a:r>
            <a:endParaRPr lang="en-GB" sz="2800" dirty="0"/>
          </a:p>
        </p:txBody>
      </p:sp>
      <p:sp>
        <p:nvSpPr>
          <p:cNvPr id="94" name="Freeform: Shape 45">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5" name="Freeform: Shape 47">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0" name="Content Placeholder 2">
            <a:extLst>
              <a:ext uri="{FF2B5EF4-FFF2-40B4-BE49-F238E27FC236}">
                <a16:creationId xmlns:a16="http://schemas.microsoft.com/office/drawing/2014/main" id="{1896CE50-F0D8-DA7F-9D29-4781EA9EAC41}"/>
              </a:ext>
            </a:extLst>
          </p:cNvPr>
          <p:cNvGraphicFramePr>
            <a:graphicFrameLocks noGrp="1"/>
          </p:cNvGraphicFramePr>
          <p:nvPr>
            <p:ph idx="1"/>
            <p:extLst>
              <p:ext uri="{D42A27DB-BD31-4B8C-83A1-F6EECF244321}">
                <p14:modId xmlns:p14="http://schemas.microsoft.com/office/powerpoint/2010/main" val="978060293"/>
              </p:ext>
            </p:extLst>
          </p:nvPr>
        </p:nvGraphicFramePr>
        <p:xfrm>
          <a:off x="6099175" y="1311088"/>
          <a:ext cx="5276850" cy="43272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9948497"/>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8790FC6C-7E0A-7B77-21AF-93527009D185}"/>
              </a:ext>
            </a:extLst>
          </p:cNvPr>
          <p:cNvSpPr>
            <a:spLocks noGrp="1"/>
          </p:cNvSpPr>
          <p:nvPr>
            <p:ph type="title"/>
          </p:nvPr>
        </p:nvSpPr>
        <p:spPr>
          <a:xfrm>
            <a:off x="546546" y="669925"/>
            <a:ext cx="4650862" cy="4812755"/>
          </a:xfrm>
        </p:spPr>
        <p:txBody>
          <a:bodyPr anchor="b">
            <a:normAutofit/>
          </a:bodyPr>
          <a:lstStyle/>
          <a:p>
            <a:pPr algn="r"/>
            <a:r>
              <a:rPr lang="en-GB" sz="6100">
                <a:solidFill>
                  <a:schemeClr val="bg1"/>
                </a:solidFill>
              </a:rPr>
              <a:t>DCW and community development </a:t>
            </a:r>
          </a:p>
        </p:txBody>
      </p:sp>
      <p:cxnSp>
        <p:nvCxnSpPr>
          <p:cNvPr id="19" name="Straight Connector 18">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06" y="5597879"/>
            <a:ext cx="510200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BC4100E-88C9-6F53-54A1-04C8B59B79FB}"/>
              </a:ext>
            </a:extLst>
          </p:cNvPr>
          <p:cNvSpPr>
            <a:spLocks noGrp="1"/>
          </p:cNvSpPr>
          <p:nvPr>
            <p:ph idx="1"/>
          </p:nvPr>
        </p:nvSpPr>
        <p:spPr>
          <a:xfrm>
            <a:off x="6490314" y="753042"/>
            <a:ext cx="4562272" cy="5172060"/>
          </a:xfrm>
        </p:spPr>
        <p:txBody>
          <a:bodyPr anchor="ctr">
            <a:normAutofit/>
          </a:bodyPr>
          <a:lstStyle/>
          <a:p>
            <a:r>
              <a:rPr lang="en-GB" sz="1900">
                <a:solidFill>
                  <a:schemeClr val="bg1"/>
                </a:solidFill>
              </a:rPr>
              <a:t>Community development- Community development is a process where communities come together and take action on what's important to them, aids communities to identify issues, with the belief that everyone should have equal access to aspects such as health, wellbeing, and opportunities (Scottish community development centre, 2023) </a:t>
            </a:r>
          </a:p>
          <a:p>
            <a:r>
              <a:rPr lang="en-GB" sz="1900">
                <a:solidFill>
                  <a:schemeClr val="bg1"/>
                </a:solidFill>
              </a:rPr>
              <a:t>DCW recognises the importance of a Digital Wales.</a:t>
            </a:r>
          </a:p>
          <a:p>
            <a:r>
              <a:rPr lang="en-GB" sz="1900">
                <a:solidFill>
                  <a:schemeClr val="bg1"/>
                </a:solidFill>
              </a:rPr>
              <a:t>DCW recognises groups and communities that are socially excluded, seeking to improve their digital quality of life, whilst recognising diversity within digital abilities in Wales. </a:t>
            </a:r>
          </a:p>
          <a:p>
            <a:r>
              <a:rPr lang="en-GB" sz="1900">
                <a:solidFill>
                  <a:schemeClr val="bg1"/>
                </a:solidFill>
              </a:rPr>
              <a:t>DCW deliver health promotion projects, whilst enhancing basic digital social skills  </a:t>
            </a: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877437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EAF16F-F790-89EE-5E04-55615F0B0B87}"/>
              </a:ext>
            </a:extLst>
          </p:cNvPr>
          <p:cNvSpPr>
            <a:spLocks noGrp="1"/>
          </p:cNvSpPr>
          <p:nvPr>
            <p:ph type="title"/>
          </p:nvPr>
        </p:nvSpPr>
        <p:spPr>
          <a:xfrm>
            <a:off x="645065" y="1097280"/>
            <a:ext cx="3796306" cy="4666207"/>
          </a:xfrm>
        </p:spPr>
        <p:txBody>
          <a:bodyPr anchor="ctr">
            <a:normAutofit/>
          </a:bodyPr>
          <a:lstStyle/>
          <a:p>
            <a:r>
              <a:rPr lang="en-GB" sz="4800"/>
              <a:t>Improvements for further advances </a:t>
            </a:r>
          </a:p>
        </p:txBody>
      </p:sp>
      <p:graphicFrame>
        <p:nvGraphicFramePr>
          <p:cNvPr id="5" name="Content Placeholder 2">
            <a:extLst>
              <a:ext uri="{FF2B5EF4-FFF2-40B4-BE49-F238E27FC236}">
                <a16:creationId xmlns:a16="http://schemas.microsoft.com/office/drawing/2014/main" id="{DE56FD0A-DD42-2305-849E-C6D36640B6D6}"/>
              </a:ext>
            </a:extLst>
          </p:cNvPr>
          <p:cNvGraphicFramePr>
            <a:graphicFrameLocks noGrp="1"/>
          </p:cNvGraphicFramePr>
          <p:nvPr>
            <p:ph idx="1"/>
            <p:extLst>
              <p:ext uri="{D42A27DB-BD31-4B8C-83A1-F6EECF244321}">
                <p14:modId xmlns:p14="http://schemas.microsoft.com/office/powerpoint/2010/main" val="2060251397"/>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3920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6A3DF-1329-0E18-5D4E-9FFDC7FD4B49}"/>
              </a:ext>
            </a:extLst>
          </p:cNvPr>
          <p:cNvSpPr>
            <a:spLocks noGrp="1"/>
          </p:cNvSpPr>
          <p:nvPr>
            <p:ph type="title"/>
          </p:nvPr>
        </p:nvSpPr>
        <p:spPr/>
        <p:txBody>
          <a:bodyPr/>
          <a:lstStyle/>
          <a:p>
            <a:r>
              <a:rPr lang="en-GB" dirty="0"/>
              <a:t>Further research concluding primary views </a:t>
            </a:r>
          </a:p>
        </p:txBody>
      </p:sp>
      <p:sp>
        <p:nvSpPr>
          <p:cNvPr id="3" name="Content Placeholder 2">
            <a:extLst>
              <a:ext uri="{FF2B5EF4-FFF2-40B4-BE49-F238E27FC236}">
                <a16:creationId xmlns:a16="http://schemas.microsoft.com/office/drawing/2014/main" id="{648B453E-74AC-9377-8299-2837252EC89F}"/>
              </a:ext>
            </a:extLst>
          </p:cNvPr>
          <p:cNvSpPr>
            <a:spLocks noGrp="1"/>
          </p:cNvSpPr>
          <p:nvPr>
            <p:ph idx="1"/>
          </p:nvPr>
        </p:nvSpPr>
        <p:spPr/>
        <p:txBody>
          <a:bodyPr>
            <a:normAutofit/>
          </a:bodyPr>
          <a:lstStyle/>
          <a:p>
            <a:r>
              <a:rPr lang="en-GB" sz="1200" dirty="0"/>
              <a:t>Social media and media platforms are easily accessible through digital devices (</a:t>
            </a:r>
            <a:r>
              <a:rPr lang="en-GB" sz="1200" dirty="0" err="1"/>
              <a:t>Uhl</a:t>
            </a:r>
            <a:r>
              <a:rPr lang="en-GB" sz="1200" dirty="0"/>
              <a:t> and </a:t>
            </a:r>
            <a:r>
              <a:rPr lang="en-GB" sz="1200" dirty="0" err="1"/>
              <a:t>Elison</a:t>
            </a:r>
            <a:r>
              <a:rPr lang="en-GB" sz="1200" dirty="0"/>
              <a:t> and Subrahmanyam. 2017). This enables individuals to communicate with others, causing active participation in their current communities or creating communities locally/ globally. </a:t>
            </a:r>
          </a:p>
          <a:p>
            <a:r>
              <a:rPr lang="en-GB" sz="1200" dirty="0"/>
              <a:t>The number of social media users continue to rise within the population,  with this it is important for users to experience positive interactions on social media networking sites. Positive experiences on social media platforms lower levels of risk factors such as depression and anxiety, whereas negative interactions on media platforms are related to high levels of these risk factors ( Seabrook and Kern and Rickard, 2016).</a:t>
            </a:r>
          </a:p>
          <a:p>
            <a:r>
              <a:rPr lang="en-GB" sz="1200" dirty="0"/>
              <a:t>Loneliness is regularly reported by young people, Covid-19 pandemic suggested that there was a growing epidemic of loneliness (</a:t>
            </a:r>
            <a:r>
              <a:rPr lang="en-GB" sz="1200" dirty="0" err="1"/>
              <a:t>Mcgillivray</a:t>
            </a:r>
            <a:r>
              <a:rPr lang="en-GB" sz="1200" dirty="0"/>
              <a:t> et al, 2023), this suggests that through digital interaction on media platforms, with a positive experience within media, the risk factor of loneliness can decrease. This is because the belonging of online friendships can be related to an increase in life satisfaction (</a:t>
            </a:r>
            <a:r>
              <a:rPr lang="en-GB" sz="1200" dirty="0" err="1"/>
              <a:t>Mcandrew</a:t>
            </a:r>
            <a:r>
              <a:rPr lang="en-GB" sz="1200" dirty="0"/>
              <a:t> and </a:t>
            </a:r>
            <a:r>
              <a:rPr lang="en-GB" sz="1200" dirty="0" err="1"/>
              <a:t>Jeong</a:t>
            </a:r>
            <a:r>
              <a:rPr lang="en-GB" sz="1200" dirty="0"/>
              <a:t>, 2012).</a:t>
            </a:r>
          </a:p>
          <a:p>
            <a:r>
              <a:rPr lang="en-GB" sz="1200" dirty="0"/>
              <a:t>Online safety bill- This a new set of laws to protect all individuals online in the UK. This law makes organisable responsible for online safety, making harmful content such as hate crime and controlling behaviour (UK Government, 2022). This aides social media platforms to become safer, encouraging active appropriate participation online, maintaining/ creating communities. </a:t>
            </a:r>
          </a:p>
          <a:p>
            <a:r>
              <a:rPr lang="en-GB" sz="1200" dirty="0"/>
              <a:t>Wales digital strategy 2030- This strategy encourages the use of digital technologies, stating that future workplaces are going to increase around digital tools and technologies. Therefore by young people seeking employment, and develop new communities in workplaces, the use of digital tools and technologies are needed (Welsh Government, 2019). Also concluding that in order for the future generation of young people to maintain and prosper in there education community the use of media and digital technologies are needed. </a:t>
            </a:r>
          </a:p>
        </p:txBody>
      </p:sp>
    </p:spTree>
    <p:extLst>
      <p:ext uri="{BB962C8B-B14F-4D97-AF65-F5344CB8AC3E}">
        <p14:creationId xmlns:p14="http://schemas.microsoft.com/office/powerpoint/2010/main" val="18107354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21">
            <a:extLst>
              <a:ext uri="{FF2B5EF4-FFF2-40B4-BE49-F238E27FC236}">
                <a16:creationId xmlns:a16="http://schemas.microsoft.com/office/drawing/2014/main" id="{27FCFAB8-9E9C-414D-9FCB-CECED12D5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23">
            <a:extLst>
              <a:ext uri="{FF2B5EF4-FFF2-40B4-BE49-F238E27FC236}">
                <a16:creationId xmlns:a16="http://schemas.microsoft.com/office/drawing/2014/main" id="{76C16827-9A48-4468-BE81-11EC18E0A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5410200"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EBF3DD-E1A7-6D45-30D4-FB894554662C}"/>
              </a:ext>
            </a:extLst>
          </p:cNvPr>
          <p:cNvSpPr>
            <a:spLocks noGrp="1"/>
          </p:cNvSpPr>
          <p:nvPr>
            <p:ph type="title"/>
          </p:nvPr>
        </p:nvSpPr>
        <p:spPr>
          <a:xfrm>
            <a:off x="1632439" y="1335183"/>
            <a:ext cx="3516922" cy="4150899"/>
          </a:xfrm>
        </p:spPr>
        <p:txBody>
          <a:bodyPr>
            <a:normAutofit/>
          </a:bodyPr>
          <a:lstStyle/>
          <a:p>
            <a:pPr algn="ctr"/>
            <a:r>
              <a:rPr lang="en-GB" sz="3200">
                <a:solidFill>
                  <a:srgbClr val="595959"/>
                </a:solidFill>
              </a:rPr>
              <a:t>Primary views based on evidence given  </a:t>
            </a:r>
          </a:p>
        </p:txBody>
      </p:sp>
      <p:sp>
        <p:nvSpPr>
          <p:cNvPr id="26" name="Rectangle 25">
            <a:extLst>
              <a:ext uri="{FF2B5EF4-FFF2-40B4-BE49-F238E27FC236}">
                <a16:creationId xmlns:a16="http://schemas.microsoft.com/office/drawing/2014/main" id="{899956BA-5C38-49F9-88D6-BD6C71E9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85799"/>
            <a:ext cx="5410200" cy="5486401"/>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3CCC17-053D-375D-781B-7B8E3448BA02}"/>
              </a:ext>
            </a:extLst>
          </p:cNvPr>
          <p:cNvSpPr>
            <a:spLocks noGrp="1"/>
          </p:cNvSpPr>
          <p:nvPr>
            <p:ph idx="1"/>
          </p:nvPr>
        </p:nvSpPr>
        <p:spPr>
          <a:xfrm>
            <a:off x="6746001" y="1335183"/>
            <a:ext cx="4110198" cy="4187633"/>
          </a:xfrm>
        </p:spPr>
        <p:txBody>
          <a:bodyPr anchor="ctr">
            <a:normAutofit lnSpcReduction="10000"/>
          </a:bodyPr>
          <a:lstStyle/>
          <a:p>
            <a:r>
              <a:rPr lang="en-GB" sz="2000" dirty="0">
                <a:solidFill>
                  <a:schemeClr val="tx1">
                    <a:lumMod val="65000"/>
                    <a:lumOff val="35000"/>
                  </a:schemeClr>
                </a:solidFill>
              </a:rPr>
              <a:t>Digital apps are an essential tool in this generation to communicate with others, allowing to stay connected with communities and gather information about worldwide topics.</a:t>
            </a:r>
          </a:p>
          <a:p>
            <a:r>
              <a:rPr lang="en-GB" sz="2000" dirty="0">
                <a:solidFill>
                  <a:schemeClr val="tx1">
                    <a:lumMod val="65000"/>
                    <a:lumOff val="35000"/>
                  </a:schemeClr>
                </a:solidFill>
              </a:rPr>
              <a:t>Digital apps in when used appropriately promote good mental health and wellbeing- if an individual is isolated.</a:t>
            </a:r>
          </a:p>
          <a:p>
            <a:r>
              <a:rPr lang="en-GB" sz="2000" dirty="0">
                <a:solidFill>
                  <a:schemeClr val="tx1">
                    <a:lumMod val="65000"/>
                    <a:lumOff val="35000"/>
                  </a:schemeClr>
                </a:solidFill>
              </a:rPr>
              <a:t>Digital apps helps to create new communities.</a:t>
            </a:r>
          </a:p>
          <a:p>
            <a:r>
              <a:rPr lang="en-GB" sz="2000" dirty="0">
                <a:solidFill>
                  <a:schemeClr val="tx1">
                    <a:lumMod val="65000"/>
                    <a:lumOff val="35000"/>
                  </a:schemeClr>
                </a:solidFill>
              </a:rPr>
              <a:t>Educate others on the online safety bill </a:t>
            </a:r>
          </a:p>
        </p:txBody>
      </p:sp>
    </p:spTree>
    <p:extLst>
      <p:ext uri="{BB962C8B-B14F-4D97-AF65-F5344CB8AC3E}">
        <p14:creationId xmlns:p14="http://schemas.microsoft.com/office/powerpoint/2010/main" val="42194918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1982CC-97AB-16F1-F163-495AAF2634CA}"/>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5400">
                <a:solidFill>
                  <a:schemeClr val="bg1">
                    <a:lumMod val="95000"/>
                    <a:lumOff val="5000"/>
                  </a:schemeClr>
                </a:solidFill>
              </a:rPr>
              <a:t>Do you think digital platforms benefit communities? </a:t>
            </a:r>
          </a:p>
        </p:txBody>
      </p:sp>
    </p:spTree>
    <p:extLst>
      <p:ext uri="{BB962C8B-B14F-4D97-AF65-F5344CB8AC3E}">
        <p14:creationId xmlns:p14="http://schemas.microsoft.com/office/powerpoint/2010/main" val="4021070171"/>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Question marks in a line and one question mark is lit">
            <a:extLst>
              <a:ext uri="{FF2B5EF4-FFF2-40B4-BE49-F238E27FC236}">
                <a16:creationId xmlns:a16="http://schemas.microsoft.com/office/drawing/2014/main" id="{5D8B1200-0B52-DA7B-1E00-432B4C5013BA}"/>
              </a:ext>
            </a:extLst>
          </p:cNvPr>
          <p:cNvPicPr>
            <a:picLocks noChangeAspect="1"/>
          </p:cNvPicPr>
          <p:nvPr/>
        </p:nvPicPr>
        <p:blipFill rotWithShape="1">
          <a:blip r:embed="rId2">
            <a:alphaModFix amt="50000"/>
          </a:blip>
          <a:srcRect t="2056" b="13674"/>
          <a:stretch/>
        </p:blipFill>
        <p:spPr>
          <a:xfrm>
            <a:off x="20" y="1"/>
            <a:ext cx="12191980" cy="6857999"/>
          </a:xfrm>
          <a:prstGeom prst="rect">
            <a:avLst/>
          </a:prstGeom>
        </p:spPr>
      </p:pic>
      <p:sp>
        <p:nvSpPr>
          <p:cNvPr id="2" name="Title 1">
            <a:extLst>
              <a:ext uri="{FF2B5EF4-FFF2-40B4-BE49-F238E27FC236}">
                <a16:creationId xmlns:a16="http://schemas.microsoft.com/office/drawing/2014/main" id="{0B66B5CE-CD4B-D067-D870-DE1725339ADB}"/>
              </a:ext>
            </a:extLst>
          </p:cNvPr>
          <p:cNvSpPr>
            <a:spLocks noGrp="1"/>
          </p:cNvSpPr>
          <p:nvPr>
            <p:ph type="ctrTitle"/>
          </p:nvPr>
        </p:nvSpPr>
        <p:spPr>
          <a:xfrm>
            <a:off x="1524000" y="1122362"/>
            <a:ext cx="9144000" cy="2900518"/>
          </a:xfrm>
        </p:spPr>
        <p:txBody>
          <a:bodyPr>
            <a:normAutofit/>
          </a:bodyPr>
          <a:lstStyle/>
          <a:p>
            <a:r>
              <a:rPr lang="en-GB">
                <a:solidFill>
                  <a:srgbClr val="FFFFFF"/>
                </a:solidFill>
              </a:rPr>
              <a:t>Any further questions?</a:t>
            </a:r>
          </a:p>
        </p:txBody>
      </p:sp>
    </p:spTree>
    <p:extLst>
      <p:ext uri="{BB962C8B-B14F-4D97-AF65-F5344CB8AC3E}">
        <p14:creationId xmlns:p14="http://schemas.microsoft.com/office/powerpoint/2010/main" val="2144173294"/>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CC973-3DFC-F827-6721-2B2A1589163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7B661885-E774-507F-91A3-A647A21D3A53}"/>
              </a:ext>
            </a:extLst>
          </p:cNvPr>
          <p:cNvSpPr>
            <a:spLocks noGrp="1"/>
          </p:cNvSpPr>
          <p:nvPr>
            <p:ph idx="1"/>
          </p:nvPr>
        </p:nvSpPr>
        <p:spPr/>
        <p:txBody>
          <a:bodyPr>
            <a:normAutofit fontScale="92500" lnSpcReduction="10000"/>
          </a:bodyPr>
          <a:lstStyle/>
          <a:p>
            <a:pPr marL="0" indent="0">
              <a:buNone/>
            </a:pPr>
            <a:r>
              <a:rPr lang="en-GB" sz="1100" dirty="0"/>
              <a:t>Discord (2023) ‘Public deaf discord servers’. Available at: </a:t>
            </a:r>
            <a:r>
              <a:rPr lang="en-GB" sz="1100" dirty="0">
                <a:hlinkClick r:id="rId2"/>
              </a:rPr>
              <a:t>Browse Public Deaf Discord Servers</a:t>
            </a:r>
            <a:r>
              <a:rPr lang="en-GB" sz="1100" dirty="0"/>
              <a:t> (Accessed 8 March 2023).</a:t>
            </a:r>
          </a:p>
          <a:p>
            <a:pPr marL="0" indent="0">
              <a:buNone/>
            </a:pPr>
            <a:r>
              <a:rPr lang="en-GB" sz="1100" dirty="0"/>
              <a:t>Instagram (2023) ‘About Instagram’. Available at: </a:t>
            </a:r>
            <a:r>
              <a:rPr lang="en-GB" sz="1100" dirty="0">
                <a:hlinkClick r:id="rId3"/>
              </a:rPr>
              <a:t>About Instagram | Capture, Create &amp; Share What You Love</a:t>
            </a:r>
            <a:r>
              <a:rPr lang="en-GB" sz="1100" dirty="0"/>
              <a:t> (Accessed on 11 March 2023)</a:t>
            </a:r>
          </a:p>
          <a:p>
            <a:pPr marL="0" indent="0">
              <a:buNone/>
            </a:pPr>
            <a:endParaRPr lang="en-GB" sz="1100" dirty="0"/>
          </a:p>
          <a:p>
            <a:pPr marL="0" indent="0">
              <a:buNone/>
            </a:pPr>
            <a:r>
              <a:rPr lang="en-GB" sz="1100" dirty="0"/>
              <a:t>Macqueen, K. et al (2001) ‘ What is community? An evidence based definition for participatory public health’. Available at: </a:t>
            </a:r>
            <a:r>
              <a:rPr lang="en-GB" sz="1100" dirty="0">
                <a:hlinkClick r:id="rId4"/>
              </a:rPr>
              <a:t>https://www.ncbi.nlm.nih.gov/pmc/articles/PMC1446907/</a:t>
            </a:r>
            <a:r>
              <a:rPr lang="en-GB" sz="1100" dirty="0"/>
              <a:t> (Accessed on 9 March 2023).</a:t>
            </a:r>
          </a:p>
          <a:p>
            <a:pPr marL="0" indent="0">
              <a:buNone/>
            </a:pPr>
            <a:r>
              <a:rPr lang="en-GB" sz="1100" dirty="0" err="1"/>
              <a:t>Mcgillivray</a:t>
            </a:r>
            <a:r>
              <a:rPr lang="en-GB" sz="1100" dirty="0"/>
              <a:t>, L. et al. (2023) ‘The Effectiveness of a Smartphone Intervention Targeting Suicidal Ideation in Young Adults: Randomized Controlled Trial Examining the Influence of Loneliness’. Available </a:t>
            </a:r>
            <a:r>
              <a:rPr lang="en-GB" sz="1100" dirty="0" err="1"/>
              <a:t>at:</a:t>
            </a:r>
            <a:r>
              <a:rPr lang="en-GB" sz="1100" dirty="0" err="1">
                <a:hlinkClick r:id="rId5"/>
              </a:rPr>
              <a:t>Untitled</a:t>
            </a:r>
            <a:r>
              <a:rPr lang="en-GB" sz="1100" dirty="0">
                <a:hlinkClick r:id="rId5"/>
              </a:rPr>
              <a:t> (jmir.org)</a:t>
            </a:r>
            <a:r>
              <a:rPr lang="en-GB" sz="1100" dirty="0"/>
              <a:t> (Accessed on 17 March 2023) </a:t>
            </a:r>
            <a:r>
              <a:rPr lang="en-GB" sz="1100" dirty="0" err="1"/>
              <a:t>P.g.</a:t>
            </a:r>
            <a:r>
              <a:rPr lang="en-GB" sz="1100" dirty="0"/>
              <a:t> 1 </a:t>
            </a:r>
          </a:p>
          <a:p>
            <a:pPr marL="0" indent="0">
              <a:buNone/>
            </a:pPr>
            <a:r>
              <a:rPr lang="en-GB" sz="1100" dirty="0" err="1"/>
              <a:t>Mcandrew</a:t>
            </a:r>
            <a:r>
              <a:rPr lang="en-GB" sz="1100" dirty="0"/>
              <a:t>, R. </a:t>
            </a:r>
            <a:r>
              <a:rPr lang="en-GB" sz="1100" dirty="0" err="1"/>
              <a:t>Jeong</a:t>
            </a:r>
            <a:r>
              <a:rPr lang="en-GB" sz="1100" dirty="0"/>
              <a:t>, H. (2012) ‘who does what on </a:t>
            </a:r>
            <a:r>
              <a:rPr lang="en-GB" sz="1100" dirty="0" err="1"/>
              <a:t>facebook</a:t>
            </a:r>
            <a:r>
              <a:rPr lang="en-GB" sz="1100" dirty="0"/>
              <a:t>? Age, sex and relationship statuses as predictors of </a:t>
            </a:r>
            <a:r>
              <a:rPr lang="en-GB" sz="1100" dirty="0" err="1"/>
              <a:t>facebook</a:t>
            </a:r>
            <a:r>
              <a:rPr lang="en-GB" sz="1100" dirty="0"/>
              <a:t> use’. Available </a:t>
            </a:r>
            <a:r>
              <a:rPr lang="en-GB" sz="1100" dirty="0" err="1"/>
              <a:t>at:</a:t>
            </a:r>
            <a:r>
              <a:rPr lang="en-GB" sz="1100" dirty="0" err="1">
                <a:hlinkClick r:id="rId6"/>
              </a:rPr>
              <a:t>Who</a:t>
            </a:r>
            <a:r>
              <a:rPr lang="en-GB" sz="1100" dirty="0">
                <a:hlinkClick r:id="rId6"/>
              </a:rPr>
              <a:t> does what on Facebook? Age, sex, and relationship status as predictors of Facebook use – ScienceDirect</a:t>
            </a:r>
            <a:r>
              <a:rPr lang="en-GB" sz="1100" dirty="0"/>
              <a:t> (Accessed 13 March 2023)</a:t>
            </a:r>
          </a:p>
          <a:p>
            <a:pPr marL="0" indent="0">
              <a:buNone/>
            </a:pPr>
            <a:r>
              <a:rPr lang="en-GB" sz="1100" dirty="0"/>
              <a:t>NHS Wales (2021) ‘how to make an appointment’. Available at: </a:t>
            </a:r>
            <a:r>
              <a:rPr lang="en-GB" sz="1100" dirty="0">
                <a:hlinkClick r:id="rId7"/>
              </a:rPr>
              <a:t>https://www.kingswaysurgery.com/pages/1442-p-strong-how-to-make-an-appointmentandnbsp-strong-p-p-click-here-to-find-out-how-to-book-an-appointmentandnbsp-p</a:t>
            </a:r>
            <a:r>
              <a:rPr lang="en-GB" sz="1100" dirty="0"/>
              <a:t> (Accessed on 10 March 2023). </a:t>
            </a:r>
          </a:p>
          <a:p>
            <a:pPr marL="0" indent="0">
              <a:buNone/>
            </a:pPr>
            <a:r>
              <a:rPr lang="en-GB" sz="1100" dirty="0"/>
              <a:t>Nations. D (2021) ‘What is </a:t>
            </a:r>
            <a:r>
              <a:rPr lang="en-GB" sz="1100" dirty="0" err="1"/>
              <a:t>facebook</a:t>
            </a:r>
            <a:r>
              <a:rPr lang="en-GB" sz="1100" dirty="0"/>
              <a:t>?’. Available at: </a:t>
            </a:r>
            <a:r>
              <a:rPr lang="en-GB" sz="1100" dirty="0">
                <a:hlinkClick r:id="rId8"/>
              </a:rPr>
              <a:t>What is Facebook? (lifewire.com)</a:t>
            </a:r>
            <a:r>
              <a:rPr lang="en-GB" sz="1100" dirty="0"/>
              <a:t> (Accessed on 13 March 2023).</a:t>
            </a:r>
          </a:p>
          <a:p>
            <a:pPr marL="0" indent="0">
              <a:buNone/>
            </a:pPr>
            <a:r>
              <a:rPr lang="en-GB" sz="1100" dirty="0"/>
              <a:t>Office for multicultural learning (2023) ‘Theoretical framework’. Available at: </a:t>
            </a:r>
            <a:r>
              <a:rPr lang="en-GB" sz="1100" dirty="0">
                <a:hlinkClick r:id="rId9"/>
              </a:rPr>
              <a:t>https://www.scu.edu/oml/about-us/theoretical-framework/</a:t>
            </a:r>
            <a:r>
              <a:rPr lang="en-GB" sz="1100" dirty="0"/>
              <a:t> (Accessed on 10 March 2023)</a:t>
            </a:r>
          </a:p>
          <a:p>
            <a:pPr marL="0" indent="0">
              <a:buNone/>
            </a:pPr>
            <a:r>
              <a:rPr lang="en-GB" sz="1100" dirty="0"/>
              <a:t>Office for national statistics (2019) ‘ Are young people detached from their neighbourhoods?’ Available at: </a:t>
            </a:r>
            <a:r>
              <a:rPr lang="en-GB" sz="1100" dirty="0">
                <a:hlinkClick r:id="rId10"/>
              </a:rPr>
              <a:t>Are young people detached from their neighbourhoods? - Office for National Statistics (ons.gov.uk)</a:t>
            </a:r>
            <a:r>
              <a:rPr lang="en-GB" sz="1100" dirty="0"/>
              <a:t> (Accessed on 11 March 2023).</a:t>
            </a:r>
          </a:p>
          <a:p>
            <a:pPr marL="0" indent="0">
              <a:buNone/>
            </a:pPr>
            <a:r>
              <a:rPr lang="en-GB" sz="1100" dirty="0"/>
              <a:t>Royal society for public health (2017)  ‘social media and young peoples health and wellbeing’. Available at: </a:t>
            </a:r>
            <a:r>
              <a:rPr lang="en-GB" sz="1100" dirty="0">
                <a:hlinkClick r:id="rId11"/>
              </a:rPr>
              <a:t>d125b27c-0b62-41c5-a2c0155a8887cd01.pdf (rsph.org.uk)</a:t>
            </a:r>
            <a:r>
              <a:rPr lang="en-GB" sz="1100" dirty="0"/>
              <a:t> (Accessed on 15 March 2023).</a:t>
            </a:r>
          </a:p>
          <a:p>
            <a:pPr marL="0" indent="0">
              <a:buNone/>
            </a:pPr>
            <a:r>
              <a:rPr lang="en-GB" sz="1100" dirty="0"/>
              <a:t>Scottish development community centre ‘what is community development’. Available at: </a:t>
            </a:r>
            <a:r>
              <a:rPr lang="en-GB" sz="1100" dirty="0">
                <a:hlinkClick r:id="rId12"/>
              </a:rPr>
              <a:t>What is community development? | SCDC - We believe communities matter</a:t>
            </a:r>
            <a:r>
              <a:rPr lang="en-GB" sz="1100" dirty="0"/>
              <a:t> ( Accessed on 10 March 2023).</a:t>
            </a:r>
          </a:p>
          <a:p>
            <a:pPr marL="0" indent="0">
              <a:buNone/>
            </a:pPr>
            <a:endParaRPr lang="en-GB" sz="1100" dirty="0"/>
          </a:p>
          <a:p>
            <a:pPr marL="0" indent="0">
              <a:buNone/>
            </a:pPr>
            <a:endParaRPr lang="en-GB" sz="1100" dirty="0"/>
          </a:p>
          <a:p>
            <a:pPr marL="0" indent="0">
              <a:buNone/>
            </a:pPr>
            <a:r>
              <a:rPr lang="en-GB" sz="1100" dirty="0"/>
              <a:t> </a:t>
            </a:r>
          </a:p>
          <a:p>
            <a:pPr marL="0" indent="0">
              <a:buNone/>
            </a:pPr>
            <a:endParaRPr lang="en-GB" sz="1100" dirty="0"/>
          </a:p>
          <a:p>
            <a:pPr marL="0" indent="0">
              <a:buNone/>
            </a:pPr>
            <a:endParaRPr lang="en-GB" sz="1100" dirty="0"/>
          </a:p>
          <a:p>
            <a:pPr marL="0" indent="0">
              <a:buNone/>
            </a:pPr>
            <a:endParaRPr lang="en-GB" sz="1100" dirty="0"/>
          </a:p>
          <a:p>
            <a:endParaRPr lang="en-GB" sz="1100" dirty="0"/>
          </a:p>
          <a:p>
            <a:pPr marL="0" indent="0">
              <a:buNone/>
            </a:pPr>
            <a:endParaRPr lang="en-GB" sz="1100" dirty="0"/>
          </a:p>
          <a:p>
            <a:endParaRPr lang="en-GB" sz="1100" dirty="0"/>
          </a:p>
        </p:txBody>
      </p:sp>
    </p:spTree>
    <p:extLst>
      <p:ext uri="{BB962C8B-B14F-4D97-AF65-F5344CB8AC3E}">
        <p14:creationId xmlns:p14="http://schemas.microsoft.com/office/powerpoint/2010/main" val="449341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9EB64-4049-AD73-46FE-A96AA7E4D31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7FFEE3C-D007-077A-2184-C93EFAB37BEA}"/>
              </a:ext>
            </a:extLst>
          </p:cNvPr>
          <p:cNvSpPr>
            <a:spLocks noGrp="1"/>
          </p:cNvSpPr>
          <p:nvPr>
            <p:ph idx="1"/>
          </p:nvPr>
        </p:nvSpPr>
        <p:spPr/>
        <p:txBody>
          <a:bodyPr>
            <a:normAutofit/>
          </a:bodyPr>
          <a:lstStyle/>
          <a:p>
            <a:pPr marL="0" indent="0">
              <a:buNone/>
            </a:pPr>
            <a:r>
              <a:rPr lang="en-GB" sz="1000" dirty="0" err="1"/>
              <a:t>Seabrook,E</a:t>
            </a:r>
            <a:r>
              <a:rPr lang="en-GB" sz="1000" dirty="0"/>
              <a:t>. Kern, M. Rickard, N (2016) ‘</a:t>
            </a:r>
            <a:r>
              <a:rPr lang="en-GB" sz="1000" i="0" dirty="0">
                <a:solidFill>
                  <a:srgbClr val="1A254C"/>
                </a:solidFill>
                <a:effectLst/>
              </a:rPr>
              <a:t>Social Networking Sites, Depression, and Anxiety: A Systematic Review’. Available at: </a:t>
            </a:r>
            <a:r>
              <a:rPr lang="en-GB" sz="1000" dirty="0">
                <a:hlinkClick r:id="rId2"/>
              </a:rPr>
              <a:t>JMIR Mental Health - Social Networking Sites, Depression, and Anxiety: A Systematic Review</a:t>
            </a:r>
            <a:r>
              <a:rPr lang="en-GB" sz="1000" dirty="0"/>
              <a:t> (16 March 2023)</a:t>
            </a:r>
          </a:p>
          <a:p>
            <a:pPr marL="0" indent="0">
              <a:buNone/>
            </a:pPr>
            <a:r>
              <a:rPr lang="en-GB" sz="1000" dirty="0"/>
              <a:t>Snapchat (2023) ‘Snapchat is now on the web’. Available at :</a:t>
            </a:r>
            <a:r>
              <a:rPr lang="en-GB" sz="1000" dirty="0">
                <a:hlinkClick r:id="rId3"/>
              </a:rPr>
              <a:t>Snapchat - The fastest way to share a moment!</a:t>
            </a:r>
            <a:r>
              <a:rPr lang="en-GB" sz="1000" dirty="0"/>
              <a:t> (Accessed on 12 March 2023)</a:t>
            </a:r>
          </a:p>
          <a:p>
            <a:pPr marL="0" indent="0">
              <a:buNone/>
            </a:pPr>
            <a:endParaRPr lang="en-GB" sz="1000" dirty="0"/>
          </a:p>
          <a:p>
            <a:pPr marL="0" indent="0">
              <a:buNone/>
            </a:pPr>
            <a:r>
              <a:rPr lang="en-GB" sz="1000" dirty="0" err="1"/>
              <a:t>Uhl</a:t>
            </a:r>
            <a:r>
              <a:rPr lang="en-GB" sz="1000" dirty="0"/>
              <a:t>, </a:t>
            </a:r>
            <a:r>
              <a:rPr lang="en-GB" sz="1000" dirty="0" err="1"/>
              <a:t>Y.Elison</a:t>
            </a:r>
            <a:r>
              <a:rPr lang="en-GB" sz="1000" dirty="0"/>
              <a:t>, </a:t>
            </a:r>
            <a:r>
              <a:rPr lang="en-GB" sz="1000" dirty="0" err="1"/>
              <a:t>N.Subrahmanyam</a:t>
            </a:r>
            <a:r>
              <a:rPr lang="en-GB" sz="1000" dirty="0"/>
              <a:t>, k. (2017) ‘benefits and costs of social media in </a:t>
            </a:r>
            <a:r>
              <a:rPr lang="en-GB" sz="1000" dirty="0" err="1"/>
              <a:t>adolesecence</a:t>
            </a:r>
            <a:r>
              <a:rPr lang="en-GB" sz="1000" dirty="0"/>
              <a:t>’. Available at:</a:t>
            </a:r>
            <a:r>
              <a:rPr lang="en-GB" sz="1000" dirty="0">
                <a:hlinkClick r:id="rId4"/>
              </a:rPr>
              <a:t> Benefits and Costs of Social Media in Adolescence | </a:t>
            </a:r>
            <a:r>
              <a:rPr lang="en-GB" sz="1000" dirty="0" err="1">
                <a:hlinkClick r:id="rId4"/>
              </a:rPr>
              <a:t>Pediatrics</a:t>
            </a:r>
            <a:r>
              <a:rPr lang="en-GB" sz="1000" dirty="0">
                <a:hlinkClick r:id="rId4"/>
              </a:rPr>
              <a:t> | American Academy of </a:t>
            </a:r>
            <a:r>
              <a:rPr lang="en-GB" sz="1000" dirty="0" err="1">
                <a:hlinkClick r:id="rId4"/>
              </a:rPr>
              <a:t>Pediatrics</a:t>
            </a:r>
            <a:r>
              <a:rPr lang="en-GB" sz="1000" dirty="0">
                <a:hlinkClick r:id="rId4"/>
              </a:rPr>
              <a:t> (aap.org)</a:t>
            </a:r>
            <a:r>
              <a:rPr lang="en-GB" sz="1000" dirty="0"/>
              <a:t> (Accessed 15 March 2023)</a:t>
            </a:r>
          </a:p>
          <a:p>
            <a:pPr marL="0" indent="0">
              <a:buNone/>
            </a:pPr>
            <a:r>
              <a:rPr lang="en-GB" sz="1000" dirty="0"/>
              <a:t>United nations International </a:t>
            </a:r>
            <a:r>
              <a:rPr lang="en-GB" sz="1000" dirty="0" err="1"/>
              <a:t>Childrens</a:t>
            </a:r>
            <a:r>
              <a:rPr lang="en-GB" sz="1000" dirty="0"/>
              <a:t> Emergency Fund (2023) ‘ Cyberbullying : What is it and how to stop it’. Available at: </a:t>
            </a:r>
            <a:r>
              <a:rPr lang="en-GB" sz="1000" dirty="0">
                <a:hlinkClick r:id="rId5"/>
              </a:rPr>
              <a:t>Cyberbullying: What is it and how to stop it | UNICEF</a:t>
            </a:r>
            <a:r>
              <a:rPr lang="en-GB" sz="1000" dirty="0"/>
              <a:t> (Accessed 16 March 2023). </a:t>
            </a:r>
          </a:p>
          <a:p>
            <a:pPr marL="0" indent="0">
              <a:buNone/>
            </a:pPr>
            <a:r>
              <a:rPr lang="en-GB" sz="1000" dirty="0"/>
              <a:t>UK Government (2022) ‘ a guide to the online safety bill’. Available at: </a:t>
            </a:r>
            <a:r>
              <a:rPr lang="en-GB" sz="1000" dirty="0">
                <a:hlinkClick r:id="rId6"/>
              </a:rPr>
              <a:t>A guide to the Online Safety Bill - GOV.UK (www.gov.uk)</a:t>
            </a:r>
            <a:r>
              <a:rPr lang="en-GB" sz="1000" dirty="0"/>
              <a:t> (Accessed 3 March 2023)</a:t>
            </a:r>
          </a:p>
          <a:p>
            <a:pPr marL="0" indent="0">
              <a:buNone/>
            </a:pPr>
            <a:r>
              <a:rPr lang="en-GB" sz="1000" dirty="0"/>
              <a:t>Welsh Government (2019) ‘Digital 2030, a strategic framework for post- 16 learning In Wales’. Available at:</a:t>
            </a:r>
            <a:r>
              <a:rPr lang="en-GB" sz="1000" dirty="0">
                <a:hlinkClick r:id="rId7"/>
              </a:rPr>
              <a:t> digital-2030-a-strategic-framework-for-post-16-digital-learning-in-wales.pdf (</a:t>
            </a:r>
            <a:r>
              <a:rPr lang="en-GB" sz="1000" dirty="0" err="1">
                <a:hlinkClick r:id="rId7"/>
              </a:rPr>
              <a:t>gov.wales</a:t>
            </a:r>
            <a:r>
              <a:rPr lang="en-GB" sz="1000" dirty="0">
                <a:hlinkClick r:id="rId7"/>
              </a:rPr>
              <a:t>)</a:t>
            </a:r>
            <a:r>
              <a:rPr lang="en-GB" sz="1000" dirty="0"/>
              <a:t> (Accessed: 14 March 2023) </a:t>
            </a:r>
            <a:r>
              <a:rPr lang="en-GB" sz="1000" dirty="0" err="1"/>
              <a:t>p.g.</a:t>
            </a:r>
            <a:r>
              <a:rPr lang="en-GB" sz="1000" dirty="0"/>
              <a:t> 6</a:t>
            </a:r>
          </a:p>
          <a:p>
            <a:pPr marL="0" indent="0">
              <a:buNone/>
            </a:pPr>
            <a:r>
              <a:rPr lang="en-GB" sz="1000" dirty="0"/>
              <a:t>Welsh Government (2022) ‘digital exclusion’. Available at: </a:t>
            </a:r>
            <a:r>
              <a:rPr lang="en-GB" sz="1000" dirty="0">
                <a:hlinkClick r:id="rId8"/>
              </a:rPr>
              <a:t>Digital inclusion in Wales (</a:t>
            </a:r>
            <a:r>
              <a:rPr lang="en-GB" sz="1000" dirty="0" err="1">
                <a:hlinkClick r:id="rId8"/>
              </a:rPr>
              <a:t>gov.wales</a:t>
            </a:r>
            <a:r>
              <a:rPr lang="en-GB" sz="1000" dirty="0">
                <a:hlinkClick r:id="rId8"/>
              </a:rPr>
              <a:t>)</a:t>
            </a:r>
            <a:r>
              <a:rPr lang="en-GB" sz="1000" dirty="0"/>
              <a:t> (Accessed 7 March, 2023).</a:t>
            </a:r>
          </a:p>
          <a:p>
            <a:pPr marL="0" indent="0">
              <a:buNone/>
            </a:pPr>
            <a:r>
              <a:rPr lang="en-GB" sz="1000" dirty="0"/>
              <a:t>Welsh Government (2023) ‘NHS </a:t>
            </a:r>
            <a:r>
              <a:rPr lang="en-GB" sz="1000" dirty="0" err="1"/>
              <a:t>Healthboards</a:t>
            </a:r>
            <a:r>
              <a:rPr lang="en-GB" sz="1000" dirty="0"/>
              <a:t>’. Available at: </a:t>
            </a:r>
            <a:r>
              <a:rPr lang="en-GB" sz="1000" dirty="0">
                <a:hlinkClick r:id="rId9"/>
              </a:rPr>
              <a:t>NHS Wales health boards and trusts | GOV.WALES</a:t>
            </a:r>
            <a:r>
              <a:rPr lang="en-GB" sz="1000" dirty="0"/>
              <a:t> (Accessed 7 March 2023).</a:t>
            </a:r>
          </a:p>
          <a:p>
            <a:pPr marL="0" indent="0">
              <a:buNone/>
            </a:pPr>
            <a:r>
              <a:rPr lang="en-GB" sz="1000" dirty="0"/>
              <a:t>Welsh Government (2023) ‘Swansea Bay tackle obesity and social isolation’. Available at: </a:t>
            </a:r>
            <a:r>
              <a:rPr lang="en-GB" sz="1000" dirty="0">
                <a:hlinkClick r:id="rId10"/>
              </a:rPr>
              <a:t>Swansea Bay Health tackle obesity and social isolation (</a:t>
            </a:r>
            <a:r>
              <a:rPr lang="en-GB" sz="1000" dirty="0" err="1">
                <a:hlinkClick r:id="rId10"/>
              </a:rPr>
              <a:t>gov.wales</a:t>
            </a:r>
            <a:r>
              <a:rPr lang="en-GB" sz="1000" dirty="0">
                <a:hlinkClick r:id="rId10"/>
              </a:rPr>
              <a:t>)</a:t>
            </a:r>
            <a:r>
              <a:rPr lang="en-GB" sz="1000" dirty="0"/>
              <a:t> (Accessed 8 March 2023).</a:t>
            </a:r>
          </a:p>
          <a:p>
            <a:pPr marL="0" indent="0">
              <a:buNone/>
            </a:pPr>
            <a:r>
              <a:rPr lang="en-GB" sz="1000" dirty="0"/>
              <a:t>Welsh Government (2023) ‘ Swansea Council for voluntary services offer vital digital lifeline during covid-19 pandemic’. Available at: </a:t>
            </a:r>
            <a:r>
              <a:rPr lang="en-GB" sz="1000" dirty="0">
                <a:hlinkClick r:id="rId11"/>
              </a:rPr>
              <a:t>Swansea Council for Voluntary Services offer vital digital lifeline during Covid-19 pandemic (</a:t>
            </a:r>
            <a:r>
              <a:rPr lang="en-GB" sz="1000" dirty="0" err="1">
                <a:hlinkClick r:id="rId11"/>
              </a:rPr>
              <a:t>gov.wales</a:t>
            </a:r>
            <a:r>
              <a:rPr lang="en-GB" sz="1000" dirty="0">
                <a:hlinkClick r:id="rId11"/>
              </a:rPr>
              <a:t>)</a:t>
            </a:r>
            <a:r>
              <a:rPr lang="en-GB" sz="1000" dirty="0"/>
              <a:t> (Accessed 8 March 2023). </a:t>
            </a:r>
          </a:p>
          <a:p>
            <a:pPr marL="0" indent="0">
              <a:buNone/>
            </a:pPr>
            <a:r>
              <a:rPr lang="en-GB" sz="1000" dirty="0"/>
              <a:t>Welsh Government (2023) ‘We’re creating a more digitally inclusive Wales’. Available at: </a:t>
            </a:r>
            <a:r>
              <a:rPr lang="en-GB" sz="1000" dirty="0">
                <a:hlinkClick r:id="rId12"/>
              </a:rPr>
              <a:t>About Digital Communities Wales (</a:t>
            </a:r>
            <a:r>
              <a:rPr lang="en-GB" sz="1000" dirty="0" err="1">
                <a:hlinkClick r:id="rId12"/>
              </a:rPr>
              <a:t>gov.wales</a:t>
            </a:r>
            <a:r>
              <a:rPr lang="en-GB" sz="1000" dirty="0">
                <a:hlinkClick r:id="rId12"/>
              </a:rPr>
              <a:t>)</a:t>
            </a:r>
            <a:r>
              <a:rPr lang="en-GB" sz="1000" dirty="0"/>
              <a:t> (Accessed 7 March, 2023).</a:t>
            </a:r>
          </a:p>
          <a:p>
            <a:pPr marL="0" indent="0">
              <a:buNone/>
            </a:pPr>
            <a:endParaRPr lang="en-GB" sz="900" dirty="0"/>
          </a:p>
          <a:p>
            <a:pPr marL="0" indent="0">
              <a:buNone/>
            </a:pPr>
            <a:endParaRPr lang="en-GB" sz="900" i="0" dirty="0">
              <a:solidFill>
                <a:srgbClr val="1A254C"/>
              </a:solidFill>
              <a:effectLst/>
            </a:endParaRPr>
          </a:p>
          <a:p>
            <a:pPr marL="0" indent="0">
              <a:buNone/>
            </a:pPr>
            <a:endParaRPr lang="en-GB" sz="900" i="0" dirty="0">
              <a:solidFill>
                <a:srgbClr val="1A254C"/>
              </a:solidFill>
              <a:effectLst/>
            </a:endParaRPr>
          </a:p>
          <a:p>
            <a:pPr marL="0" indent="0">
              <a:buNone/>
            </a:pPr>
            <a:endParaRPr lang="en-GB" sz="900" dirty="0">
              <a:solidFill>
                <a:srgbClr val="1A254C"/>
              </a:solidFill>
            </a:endParaRPr>
          </a:p>
          <a:p>
            <a:pPr marL="0" indent="0">
              <a:buNone/>
            </a:pPr>
            <a:endParaRPr lang="en-GB" dirty="0"/>
          </a:p>
          <a:p>
            <a:pPr marL="0" indent="0">
              <a:buNone/>
            </a:pPr>
            <a:endParaRPr lang="en-GB" sz="2800" dirty="0"/>
          </a:p>
          <a:p>
            <a:endParaRPr lang="en-GB" dirty="0"/>
          </a:p>
        </p:txBody>
      </p:sp>
    </p:spTree>
    <p:extLst>
      <p:ext uri="{BB962C8B-B14F-4D97-AF65-F5344CB8AC3E}">
        <p14:creationId xmlns:p14="http://schemas.microsoft.com/office/powerpoint/2010/main" val="15738264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2590</TotalTime>
  <Words>2807</Words>
  <Application>Microsoft Office PowerPoint</Application>
  <PresentationFormat>Widescreen</PresentationFormat>
  <Paragraphs>163</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Calibri Light</vt:lpstr>
      <vt:lpstr>Office Theme</vt:lpstr>
      <vt:lpstr>Technology and digital apps in communities</vt:lpstr>
      <vt:lpstr>Aims of  this session </vt:lpstr>
      <vt:lpstr>What is a community? </vt:lpstr>
      <vt:lpstr>Digital platforms that creates communities  </vt:lpstr>
      <vt:lpstr>Benefits of digital apps and technologies for individuals and communities </vt:lpstr>
      <vt:lpstr>Challenges communities may face when engaging with digital platforms </vt:lpstr>
      <vt:lpstr>Bronfenbrenner's microsystem ecological theory  </vt:lpstr>
      <vt:lpstr>Examples of how digital platforms are used in health sectors </vt:lpstr>
      <vt:lpstr>Ask my GP digital platform </vt:lpstr>
      <vt:lpstr>NHS Covid 19- app </vt:lpstr>
      <vt:lpstr>Technology within communities  </vt:lpstr>
      <vt:lpstr>Example of how technology is used in communities</vt:lpstr>
      <vt:lpstr>Digital Devices </vt:lpstr>
      <vt:lpstr>Digital communities Wales </vt:lpstr>
      <vt:lpstr>What is digital communities Wales?</vt:lpstr>
      <vt:lpstr>PowerPoint Presentation</vt:lpstr>
      <vt:lpstr>How digital communities Wales has helped individuals engage with communities digitally </vt:lpstr>
      <vt:lpstr>7 health boards </vt:lpstr>
      <vt:lpstr>Swansea Bay health board </vt:lpstr>
      <vt:lpstr>Swansea council </vt:lpstr>
      <vt:lpstr>How Digital communities Wales benefits local communities and individuals </vt:lpstr>
      <vt:lpstr>Why are digital platforms and technology  important in health and social care services?</vt:lpstr>
      <vt:lpstr>DCW and community development </vt:lpstr>
      <vt:lpstr>Improvements for further advances </vt:lpstr>
      <vt:lpstr>Further research concluding primary views </vt:lpstr>
      <vt:lpstr>Primary views based on evidence given  </vt:lpstr>
      <vt:lpstr>Do you think digital platforms benefit communities? </vt:lpstr>
      <vt:lpstr>Any further questions?</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communities Wales</dc:title>
  <dc:creator>John Jayne</dc:creator>
  <cp:lastModifiedBy>John Jayne</cp:lastModifiedBy>
  <cp:revision>26</cp:revision>
  <dcterms:created xsi:type="dcterms:W3CDTF">2023-03-08T12:51:19Z</dcterms:created>
  <dcterms:modified xsi:type="dcterms:W3CDTF">2023-03-31T18:22:19Z</dcterms:modified>
</cp:coreProperties>
</file>