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263" r:id="rId3"/>
    <p:sldId id="265" r:id="rId4"/>
    <p:sldId id="266" r:id="rId5"/>
    <p:sldId id="268" r:id="rId6"/>
    <p:sldId id="267" r:id="rId7"/>
    <p:sldId id="269" r:id="rId8"/>
    <p:sldId id="270" r:id="rId9"/>
    <p:sldId id="272" r:id="rId10"/>
    <p:sldId id="264" r:id="rId11"/>
    <p:sldId id="301" r:id="rId12"/>
    <p:sldId id="273" r:id="rId13"/>
    <p:sldId id="274" r:id="rId14"/>
    <p:sldId id="293" r:id="rId15"/>
    <p:sldId id="299" r:id="rId16"/>
    <p:sldId id="300" r:id="rId17"/>
    <p:sldId id="276" r:id="rId18"/>
    <p:sldId id="277" r:id="rId19"/>
    <p:sldId id="278" r:id="rId20"/>
    <p:sldId id="279" r:id="rId21"/>
    <p:sldId id="280" r:id="rId22"/>
    <p:sldId id="294" r:id="rId23"/>
    <p:sldId id="296" r:id="rId24"/>
    <p:sldId id="295" r:id="rId25"/>
    <p:sldId id="282" r:id="rId26"/>
    <p:sldId id="283" r:id="rId27"/>
    <p:sldId id="284" r:id="rId28"/>
    <p:sldId id="285" r:id="rId29"/>
    <p:sldId id="286" r:id="rId30"/>
    <p:sldId id="287" r:id="rId31"/>
    <p:sldId id="297" r:id="rId32"/>
    <p:sldId id="298" r:id="rId33"/>
    <p:sldId id="28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81" autoAdjust="0"/>
  </p:normalViewPr>
  <p:slideViewPr>
    <p:cSldViewPr>
      <p:cViewPr varScale="1">
        <p:scale>
          <a:sx n="83" d="100"/>
          <a:sy n="83" d="100"/>
        </p:scale>
        <p:origin x="242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10033FFF9DF489E7@LIVE.COM" providerId="AD" clId="Web-{544AF934-A505-4BC8-8586-C523D7B14D09}"/>
    <pc:docChg chg="modSld">
      <pc:chgData name="Helen A Griffiths" userId="10033FFF9DF489E7@LIVE.COM" providerId="AD" clId="Web-{544AF934-A505-4BC8-8586-C523D7B14D09}" dt="2018-02-11T22:48:48.156" v="1388"/>
      <pc:docMkLst>
        <pc:docMk/>
      </pc:docMkLst>
      <pc:sldChg chg="modSp">
        <pc:chgData name="Helen A Griffiths" userId="10033FFF9DF489E7@LIVE.COM" providerId="AD" clId="Web-{544AF934-A505-4BC8-8586-C523D7B14D09}" dt="2018-02-11T21:36:50.663" v="7"/>
        <pc:sldMkLst>
          <pc:docMk/>
          <pc:sldMk cId="876388377" sldId="258"/>
        </pc:sldMkLst>
        <pc:spChg chg="mod">
          <ac:chgData name="Helen A Griffiths" userId="10033FFF9DF489E7@LIVE.COM" providerId="AD" clId="Web-{544AF934-A505-4BC8-8586-C523D7B14D09}" dt="2018-02-11T21:36:50.663" v="7"/>
          <ac:spMkLst>
            <pc:docMk/>
            <pc:sldMk cId="876388377" sldId="258"/>
            <ac:spMk id="4" creationId="{00000000-0000-0000-0000-000000000000}"/>
          </ac:spMkLst>
        </pc:spChg>
      </pc:sldChg>
      <pc:sldChg chg="modSp">
        <pc:chgData name="Helen A Griffiths" userId="10033FFF9DF489E7@LIVE.COM" providerId="AD" clId="Web-{544AF934-A505-4BC8-8586-C523D7B14D09}" dt="2018-02-11T21:37:23.460" v="19"/>
        <pc:sldMkLst>
          <pc:docMk/>
          <pc:sldMk cId="3657952973" sldId="259"/>
        </pc:sldMkLst>
        <pc:spChg chg="mod">
          <ac:chgData name="Helen A Griffiths" userId="10033FFF9DF489E7@LIVE.COM" providerId="AD" clId="Web-{544AF934-A505-4BC8-8586-C523D7B14D09}" dt="2018-02-11T21:37:23.460" v="19"/>
          <ac:spMkLst>
            <pc:docMk/>
            <pc:sldMk cId="3657952973" sldId="259"/>
            <ac:spMk id="4" creationId="{00000000-0000-0000-0000-000000000000}"/>
          </ac:spMkLst>
        </pc:spChg>
      </pc:sldChg>
      <pc:sldChg chg="modSp">
        <pc:chgData name="Helen A Griffiths" userId="10033FFF9DF489E7@LIVE.COM" providerId="AD" clId="Web-{544AF934-A505-4BC8-8586-C523D7B14D09}" dt="2018-02-11T21:37:27.009" v="22"/>
        <pc:sldMkLst>
          <pc:docMk/>
          <pc:sldMk cId="2031155766" sldId="260"/>
        </pc:sldMkLst>
        <pc:spChg chg="mod">
          <ac:chgData name="Helen A Griffiths" userId="10033FFF9DF489E7@LIVE.COM" providerId="AD" clId="Web-{544AF934-A505-4BC8-8586-C523D7B14D09}" dt="2018-02-11T21:37:27.009" v="22"/>
          <ac:spMkLst>
            <pc:docMk/>
            <pc:sldMk cId="2031155766" sldId="260"/>
            <ac:spMk id="4" creationId="{00000000-0000-0000-0000-000000000000}"/>
          </ac:spMkLst>
        </pc:spChg>
        <pc:spChg chg="mod">
          <ac:chgData name="Helen A Griffiths" userId="10033FFF9DF489E7@LIVE.COM" providerId="AD" clId="Web-{544AF934-A505-4BC8-8586-C523D7B14D09}" dt="2018-02-11T21:37:27.009" v="22"/>
          <ac:spMkLst>
            <pc:docMk/>
            <pc:sldMk cId="2031155766" sldId="260"/>
            <ac:spMk id="5" creationId="{00000000-0000-0000-0000-000000000000}"/>
          </ac:spMkLst>
        </pc:spChg>
      </pc:sldChg>
      <pc:sldChg chg="modSp">
        <pc:chgData name="Helen A Griffiths" userId="10033FFF9DF489E7@LIVE.COM" providerId="AD" clId="Web-{544AF934-A505-4BC8-8586-C523D7B14D09}" dt="2018-02-11T21:39:06.482" v="62"/>
        <pc:sldMkLst>
          <pc:docMk/>
          <pc:sldMk cId="2825930168" sldId="263"/>
        </pc:sldMkLst>
        <pc:spChg chg="mod">
          <ac:chgData name="Helen A Griffiths" userId="10033FFF9DF489E7@LIVE.COM" providerId="AD" clId="Web-{544AF934-A505-4BC8-8586-C523D7B14D09}" dt="2018-02-11T21:39:06.482" v="62"/>
          <ac:spMkLst>
            <pc:docMk/>
            <pc:sldMk cId="2825930168" sldId="263"/>
            <ac:spMk id="2" creationId="{00000000-0000-0000-0000-000000000000}"/>
          </ac:spMkLst>
        </pc:spChg>
        <pc:spChg chg="mod">
          <ac:chgData name="Helen A Griffiths" userId="10033FFF9DF489E7@LIVE.COM" providerId="AD" clId="Web-{544AF934-A505-4BC8-8586-C523D7B14D09}" dt="2018-02-11T21:39:01.638" v="58"/>
          <ac:spMkLst>
            <pc:docMk/>
            <pc:sldMk cId="2825930168" sldId="263"/>
            <ac:spMk id="3" creationId="{00000000-0000-0000-0000-000000000000}"/>
          </ac:spMkLst>
        </pc:spChg>
      </pc:sldChg>
      <pc:sldChg chg="addSp modSp">
        <pc:chgData name="Helen A Griffiths" userId="10033FFF9DF489E7@LIVE.COM" providerId="AD" clId="Web-{544AF934-A505-4BC8-8586-C523D7B14D09}" dt="2018-02-11T21:55:41.807" v="459"/>
        <pc:sldMkLst>
          <pc:docMk/>
          <pc:sldMk cId="2045712304" sldId="264"/>
        </pc:sldMkLst>
        <pc:spChg chg="add mod">
          <ac:chgData name="Helen A Griffiths" userId="10033FFF9DF489E7@LIVE.COM" providerId="AD" clId="Web-{544AF934-A505-4BC8-8586-C523D7B14D09}" dt="2018-02-11T21:55:41.807" v="459"/>
          <ac:spMkLst>
            <pc:docMk/>
            <pc:sldMk cId="2045712304" sldId="264"/>
            <ac:spMk id="2" creationId="{782F5B65-14FB-4EFD-9620-5D48C5731E33}"/>
          </ac:spMkLst>
        </pc:spChg>
        <pc:picChg chg="mod">
          <ac:chgData name="Helen A Griffiths" userId="10033FFF9DF489E7@LIVE.COM" providerId="AD" clId="Web-{544AF934-A505-4BC8-8586-C523D7B14D09}" dt="2018-02-11T21:55:18.102" v="447"/>
          <ac:picMkLst>
            <pc:docMk/>
            <pc:sldMk cId="2045712304" sldId="264"/>
            <ac:picMk id="1026" creationId="{00000000-0000-0000-0000-000000000000}"/>
          </ac:picMkLst>
        </pc:picChg>
      </pc:sldChg>
      <pc:sldChg chg="modSp">
        <pc:chgData name="Helen A Griffiths" userId="10033FFF9DF489E7@LIVE.COM" providerId="AD" clId="Web-{544AF934-A505-4BC8-8586-C523D7B14D09}" dt="2018-02-11T21:39:55.078" v="85"/>
        <pc:sldMkLst>
          <pc:docMk/>
          <pc:sldMk cId="1841695506" sldId="265"/>
        </pc:sldMkLst>
        <pc:spChg chg="mod">
          <ac:chgData name="Helen A Griffiths" userId="10033FFF9DF489E7@LIVE.COM" providerId="AD" clId="Web-{544AF934-A505-4BC8-8586-C523D7B14D09}" dt="2018-02-11T21:39:55.078" v="85"/>
          <ac:spMkLst>
            <pc:docMk/>
            <pc:sldMk cId="1841695506" sldId="265"/>
            <ac:spMk id="3" creationId="{00000000-0000-0000-0000-000000000000}"/>
          </ac:spMkLst>
        </pc:spChg>
      </pc:sldChg>
      <pc:sldChg chg="modSp">
        <pc:chgData name="Helen A Griffiths" userId="10033FFF9DF489E7@LIVE.COM" providerId="AD" clId="Web-{544AF934-A505-4BC8-8586-C523D7B14D09}" dt="2018-02-11T21:41:51.715" v="185"/>
        <pc:sldMkLst>
          <pc:docMk/>
          <pc:sldMk cId="2937837748" sldId="266"/>
        </pc:sldMkLst>
        <pc:spChg chg="mod">
          <ac:chgData name="Helen A Griffiths" userId="10033FFF9DF489E7@LIVE.COM" providerId="AD" clId="Web-{544AF934-A505-4BC8-8586-C523D7B14D09}" dt="2018-02-11T21:41:51.715" v="185"/>
          <ac:spMkLst>
            <pc:docMk/>
            <pc:sldMk cId="2937837748" sldId="266"/>
            <ac:spMk id="3" creationId="{00000000-0000-0000-0000-000000000000}"/>
          </ac:spMkLst>
        </pc:spChg>
      </pc:sldChg>
      <pc:sldChg chg="modSp">
        <pc:chgData name="Helen A Griffiths" userId="10033FFF9DF489E7@LIVE.COM" providerId="AD" clId="Web-{544AF934-A505-4BC8-8586-C523D7B14D09}" dt="2018-02-11T21:45:43.157" v="284"/>
        <pc:sldMkLst>
          <pc:docMk/>
          <pc:sldMk cId="3221294932" sldId="267"/>
        </pc:sldMkLst>
        <pc:spChg chg="mod">
          <ac:chgData name="Helen A Griffiths" userId="10033FFF9DF489E7@LIVE.COM" providerId="AD" clId="Web-{544AF934-A505-4BC8-8586-C523D7B14D09}" dt="2018-02-11T21:45:43.157" v="284"/>
          <ac:spMkLst>
            <pc:docMk/>
            <pc:sldMk cId="3221294932" sldId="267"/>
            <ac:spMk id="3" creationId="{00000000-0000-0000-0000-000000000000}"/>
          </ac:spMkLst>
        </pc:spChg>
      </pc:sldChg>
      <pc:sldChg chg="modSp">
        <pc:chgData name="Helen A Griffiths" userId="10033FFF9DF489E7@LIVE.COM" providerId="AD" clId="Web-{544AF934-A505-4BC8-8586-C523D7B14D09}" dt="2018-02-11T21:43:31.107" v="262"/>
        <pc:sldMkLst>
          <pc:docMk/>
          <pc:sldMk cId="383931553" sldId="268"/>
        </pc:sldMkLst>
        <pc:spChg chg="mod">
          <ac:chgData name="Helen A Griffiths" userId="10033FFF9DF489E7@LIVE.COM" providerId="AD" clId="Web-{544AF934-A505-4BC8-8586-C523D7B14D09}" dt="2018-02-11T21:43:31.107" v="262"/>
          <ac:spMkLst>
            <pc:docMk/>
            <pc:sldMk cId="383931553" sldId="268"/>
            <ac:spMk id="3" creationId="{00000000-0000-0000-0000-000000000000}"/>
          </ac:spMkLst>
        </pc:spChg>
      </pc:sldChg>
      <pc:sldChg chg="modSp">
        <pc:chgData name="Helen A Griffiths" userId="10033FFF9DF489E7@LIVE.COM" providerId="AD" clId="Web-{544AF934-A505-4BC8-8586-C523D7B14D09}" dt="2018-02-11T21:46:34.639" v="315"/>
        <pc:sldMkLst>
          <pc:docMk/>
          <pc:sldMk cId="3839767065" sldId="269"/>
        </pc:sldMkLst>
        <pc:spChg chg="mod">
          <ac:chgData name="Helen A Griffiths" userId="10033FFF9DF489E7@LIVE.COM" providerId="AD" clId="Web-{544AF934-A505-4BC8-8586-C523D7B14D09}" dt="2018-02-11T21:45:53.938" v="290"/>
          <ac:spMkLst>
            <pc:docMk/>
            <pc:sldMk cId="3839767065" sldId="269"/>
            <ac:spMk id="2" creationId="{00000000-0000-0000-0000-000000000000}"/>
          </ac:spMkLst>
        </pc:spChg>
        <pc:spChg chg="mod">
          <ac:chgData name="Helen A Griffiths" userId="10033FFF9DF489E7@LIVE.COM" providerId="AD" clId="Web-{544AF934-A505-4BC8-8586-C523D7B14D09}" dt="2018-02-11T21:46:34.639" v="315"/>
          <ac:spMkLst>
            <pc:docMk/>
            <pc:sldMk cId="3839767065" sldId="269"/>
            <ac:spMk id="3" creationId="{00000000-0000-0000-0000-000000000000}"/>
          </ac:spMkLst>
        </pc:spChg>
        <pc:spChg chg="mod">
          <ac:chgData name="Helen A Griffiths" userId="10033FFF9DF489E7@LIVE.COM" providerId="AD" clId="Web-{544AF934-A505-4BC8-8586-C523D7B14D09}" dt="2018-02-11T21:46:29.046" v="309"/>
          <ac:spMkLst>
            <pc:docMk/>
            <pc:sldMk cId="3839767065" sldId="269"/>
            <ac:spMk id="4" creationId="{00000000-0000-0000-0000-000000000000}"/>
          </ac:spMkLst>
        </pc:spChg>
      </pc:sldChg>
      <pc:sldChg chg="modSp">
        <pc:chgData name="Helen A Griffiths" userId="10033FFF9DF489E7@LIVE.COM" providerId="AD" clId="Web-{544AF934-A505-4BC8-8586-C523D7B14D09}" dt="2018-02-11T21:47:30.519" v="332"/>
        <pc:sldMkLst>
          <pc:docMk/>
          <pc:sldMk cId="1129494835" sldId="270"/>
        </pc:sldMkLst>
        <pc:spChg chg="mod">
          <ac:chgData name="Helen A Griffiths" userId="10033FFF9DF489E7@LIVE.COM" providerId="AD" clId="Web-{544AF934-A505-4BC8-8586-C523D7B14D09}" dt="2018-02-11T21:47:30.519" v="332"/>
          <ac:spMkLst>
            <pc:docMk/>
            <pc:sldMk cId="1129494835" sldId="270"/>
            <ac:spMk id="6" creationId="{00000000-0000-0000-0000-000000000000}"/>
          </ac:spMkLst>
        </pc:spChg>
      </pc:sldChg>
      <pc:sldChg chg="modSp">
        <pc:chgData name="Helen A Griffiths" userId="10033FFF9DF489E7@LIVE.COM" providerId="AD" clId="Web-{544AF934-A505-4BC8-8586-C523D7B14D09}" dt="2018-02-11T21:53:43.127" v="404"/>
        <pc:sldMkLst>
          <pc:docMk/>
          <pc:sldMk cId="3341632110" sldId="272"/>
        </pc:sldMkLst>
        <pc:spChg chg="mod">
          <ac:chgData name="Helen A Griffiths" userId="10033FFF9DF489E7@LIVE.COM" providerId="AD" clId="Web-{544AF934-A505-4BC8-8586-C523D7B14D09}" dt="2018-02-11T21:53:43.127" v="404"/>
          <ac:spMkLst>
            <pc:docMk/>
            <pc:sldMk cId="3341632110" sldId="272"/>
            <ac:spMk id="11267" creationId="{00000000-0000-0000-0000-000000000000}"/>
          </ac:spMkLst>
        </pc:spChg>
        <pc:picChg chg="mod">
          <ac:chgData name="Helen A Griffiths" userId="10033FFF9DF489E7@LIVE.COM" providerId="AD" clId="Web-{544AF934-A505-4BC8-8586-C523D7B14D09}" dt="2018-02-11T21:53:11.518" v="395"/>
          <ac:picMkLst>
            <pc:docMk/>
            <pc:sldMk cId="3341632110" sldId="272"/>
            <ac:picMk id="11268" creationId="{00000000-0000-0000-0000-000000000000}"/>
          </ac:picMkLst>
        </pc:picChg>
      </pc:sldChg>
      <pc:sldChg chg="modSp">
        <pc:chgData name="Helen A Griffiths" userId="10033FFF9DF489E7@LIVE.COM" providerId="AD" clId="Web-{544AF934-A505-4BC8-8586-C523D7B14D09}" dt="2018-02-11T21:59:55.823" v="567"/>
        <pc:sldMkLst>
          <pc:docMk/>
          <pc:sldMk cId="1867286180" sldId="273"/>
        </pc:sldMkLst>
        <pc:spChg chg="mod">
          <ac:chgData name="Helen A Griffiths" userId="10033FFF9DF489E7@LIVE.COM" providerId="AD" clId="Web-{544AF934-A505-4BC8-8586-C523D7B14D09}" dt="2018-02-11T21:59:55.823" v="567"/>
          <ac:spMkLst>
            <pc:docMk/>
            <pc:sldMk cId="1867286180" sldId="273"/>
            <ac:spMk id="11267" creationId="{00000000-0000-0000-0000-000000000000}"/>
          </ac:spMkLst>
        </pc:spChg>
      </pc:sldChg>
      <pc:sldChg chg="modSp">
        <pc:chgData name="Helen A Griffiths" userId="10033FFF9DF489E7@LIVE.COM" providerId="AD" clId="Web-{544AF934-A505-4BC8-8586-C523D7B14D09}" dt="2018-02-11T22:01:17.151" v="607"/>
        <pc:sldMkLst>
          <pc:docMk/>
          <pc:sldMk cId="1793013439" sldId="274"/>
        </pc:sldMkLst>
        <pc:spChg chg="mod">
          <ac:chgData name="Helen A Griffiths" userId="10033FFF9DF489E7@LIVE.COM" providerId="AD" clId="Web-{544AF934-A505-4BC8-8586-C523D7B14D09}" dt="2018-02-11T22:01:17.151" v="607"/>
          <ac:spMkLst>
            <pc:docMk/>
            <pc:sldMk cId="1793013439" sldId="274"/>
            <ac:spMk id="11267" creationId="{00000000-0000-0000-0000-000000000000}"/>
          </ac:spMkLst>
        </pc:spChg>
      </pc:sldChg>
      <pc:sldChg chg="modSp">
        <pc:chgData name="Helen A Griffiths" userId="10033FFF9DF489E7@LIVE.COM" providerId="AD" clId="Web-{544AF934-A505-4BC8-8586-C523D7B14D09}" dt="2018-02-11T22:07:31.089" v="730"/>
        <pc:sldMkLst>
          <pc:docMk/>
          <pc:sldMk cId="2733840474" sldId="276"/>
        </pc:sldMkLst>
        <pc:spChg chg="mod">
          <ac:chgData name="Helen A Griffiths" userId="10033FFF9DF489E7@LIVE.COM" providerId="AD" clId="Web-{544AF934-A505-4BC8-8586-C523D7B14D09}" dt="2018-02-11T22:05:54.245" v="708"/>
          <ac:spMkLst>
            <pc:docMk/>
            <pc:sldMk cId="2733840474" sldId="276"/>
            <ac:spMk id="4" creationId="{00000000-0000-0000-0000-000000000000}"/>
          </ac:spMkLst>
        </pc:spChg>
        <pc:spChg chg="mod">
          <ac:chgData name="Helen A Griffiths" userId="10033FFF9DF489E7@LIVE.COM" providerId="AD" clId="Web-{544AF934-A505-4BC8-8586-C523D7B14D09}" dt="2018-02-11T22:07:17.464" v="723"/>
          <ac:spMkLst>
            <pc:docMk/>
            <pc:sldMk cId="2733840474" sldId="276"/>
            <ac:spMk id="11267" creationId="{00000000-0000-0000-0000-000000000000}"/>
          </ac:spMkLst>
        </pc:spChg>
        <pc:spChg chg="mod">
          <ac:chgData name="Helen A Griffiths" userId="10033FFF9DF489E7@LIVE.COM" providerId="AD" clId="Web-{544AF934-A505-4BC8-8586-C523D7B14D09}" dt="2018-02-11T22:07:31.089" v="730"/>
          <ac:spMkLst>
            <pc:docMk/>
            <pc:sldMk cId="2733840474" sldId="276"/>
            <ac:spMk id="47106" creationId="{00000000-0000-0000-0000-000000000000}"/>
          </ac:spMkLst>
        </pc:spChg>
      </pc:sldChg>
      <pc:sldChg chg="delSp modSp">
        <pc:chgData name="Helen A Griffiths" userId="10033FFF9DF489E7@LIVE.COM" providerId="AD" clId="Web-{544AF934-A505-4BC8-8586-C523D7B14D09}" dt="2018-02-11T22:09:40.690" v="771"/>
        <pc:sldMkLst>
          <pc:docMk/>
          <pc:sldMk cId="553780498" sldId="277"/>
        </pc:sldMkLst>
        <pc:spChg chg="del">
          <ac:chgData name="Helen A Griffiths" userId="10033FFF9DF489E7@LIVE.COM" providerId="AD" clId="Web-{544AF934-A505-4BC8-8586-C523D7B14D09}" dt="2018-02-11T22:08:06.983" v="741"/>
          <ac:spMkLst>
            <pc:docMk/>
            <pc:sldMk cId="553780498" sldId="277"/>
            <ac:spMk id="17411" creationId="{00000000-0000-0000-0000-000000000000}"/>
          </ac:spMkLst>
        </pc:spChg>
        <pc:spChg chg="mod">
          <ac:chgData name="Helen A Griffiths" userId="10033FFF9DF489E7@LIVE.COM" providerId="AD" clId="Web-{544AF934-A505-4BC8-8586-C523D7B14D09}" dt="2018-02-11T22:09:40.690" v="771"/>
          <ac:spMkLst>
            <pc:docMk/>
            <pc:sldMk cId="553780498" sldId="277"/>
            <ac:spMk id="17413" creationId="{00000000-0000-0000-0000-000000000000}"/>
          </ac:spMkLst>
        </pc:spChg>
        <pc:spChg chg="mod">
          <ac:chgData name="Helen A Griffiths" userId="10033FFF9DF489E7@LIVE.COM" providerId="AD" clId="Web-{544AF934-A505-4BC8-8586-C523D7B14D09}" dt="2018-02-11T22:07:56.966" v="739"/>
          <ac:spMkLst>
            <pc:docMk/>
            <pc:sldMk cId="553780498" sldId="277"/>
            <ac:spMk id="47106" creationId="{00000000-0000-0000-0000-000000000000}"/>
          </ac:spMkLst>
        </pc:spChg>
      </pc:sldChg>
      <pc:sldChg chg="delSp modSp">
        <pc:chgData name="Helen A Griffiths" userId="10033FFF9DF489E7@LIVE.COM" providerId="AD" clId="Web-{544AF934-A505-4BC8-8586-C523D7B14D09}" dt="2018-02-11T22:10:55.927" v="799"/>
        <pc:sldMkLst>
          <pc:docMk/>
          <pc:sldMk cId="4137170100" sldId="278"/>
        </pc:sldMkLst>
        <pc:spChg chg="mod">
          <ac:chgData name="Helen A Griffiths" userId="10033FFF9DF489E7@LIVE.COM" providerId="AD" clId="Web-{544AF934-A505-4BC8-8586-C523D7B14D09}" dt="2018-02-11T22:10:55.927" v="799"/>
          <ac:spMkLst>
            <pc:docMk/>
            <pc:sldMk cId="4137170100" sldId="278"/>
            <ac:spMk id="11267" creationId="{00000000-0000-0000-0000-000000000000}"/>
          </ac:spMkLst>
        </pc:spChg>
        <pc:spChg chg="del">
          <ac:chgData name="Helen A Griffiths" userId="10033FFF9DF489E7@LIVE.COM" providerId="AD" clId="Web-{544AF934-A505-4BC8-8586-C523D7B14D09}" dt="2018-02-11T22:10:05.864" v="780"/>
          <ac:spMkLst>
            <pc:docMk/>
            <pc:sldMk cId="4137170100" sldId="278"/>
            <ac:spMk id="18435" creationId="{00000000-0000-0000-0000-000000000000}"/>
          </ac:spMkLst>
        </pc:spChg>
        <pc:spChg chg="mod">
          <ac:chgData name="Helen A Griffiths" userId="10033FFF9DF489E7@LIVE.COM" providerId="AD" clId="Web-{544AF934-A505-4BC8-8586-C523D7B14D09}" dt="2018-02-11T22:09:56.161" v="778"/>
          <ac:spMkLst>
            <pc:docMk/>
            <pc:sldMk cId="4137170100" sldId="278"/>
            <ac:spMk id="47106" creationId="{00000000-0000-0000-0000-000000000000}"/>
          </ac:spMkLst>
        </pc:spChg>
      </pc:sldChg>
      <pc:sldChg chg="modSp">
        <pc:chgData name="Helen A Griffiths" userId="10033FFF9DF489E7@LIVE.COM" providerId="AD" clId="Web-{544AF934-A505-4BC8-8586-C523D7B14D09}" dt="2018-02-11T22:15:08.625" v="892"/>
        <pc:sldMkLst>
          <pc:docMk/>
          <pc:sldMk cId="3585585688" sldId="279"/>
        </pc:sldMkLst>
        <pc:spChg chg="mod">
          <ac:chgData name="Helen A Griffiths" userId="10033FFF9DF489E7@LIVE.COM" providerId="AD" clId="Web-{544AF934-A505-4BC8-8586-C523D7B14D09}" dt="2018-02-11T22:15:08.625" v="892"/>
          <ac:spMkLst>
            <pc:docMk/>
            <pc:sldMk cId="3585585688" sldId="279"/>
            <ac:spMk id="11267" creationId="{00000000-0000-0000-0000-000000000000}"/>
          </ac:spMkLst>
        </pc:spChg>
      </pc:sldChg>
      <pc:sldChg chg="modSp">
        <pc:chgData name="Helen A Griffiths" userId="10033FFF9DF489E7@LIVE.COM" providerId="AD" clId="Web-{544AF934-A505-4BC8-8586-C523D7B14D09}" dt="2018-02-11T22:16:44.989" v="922"/>
        <pc:sldMkLst>
          <pc:docMk/>
          <pc:sldMk cId="4248481637" sldId="280"/>
        </pc:sldMkLst>
        <pc:spChg chg="mod">
          <ac:chgData name="Helen A Griffiths" userId="10033FFF9DF489E7@LIVE.COM" providerId="AD" clId="Web-{544AF934-A505-4BC8-8586-C523D7B14D09}" dt="2018-02-11T22:16:44.989" v="922"/>
          <ac:spMkLst>
            <pc:docMk/>
            <pc:sldMk cId="4248481637" sldId="280"/>
            <ac:spMk id="19461" creationId="{00000000-0000-0000-0000-000000000000}"/>
          </ac:spMkLst>
        </pc:spChg>
      </pc:sldChg>
      <pc:sldChg chg="delSp modSp">
        <pc:chgData name="Helen A Griffiths" userId="10033FFF9DF489E7@LIVE.COM" providerId="AD" clId="Web-{544AF934-A505-4BC8-8586-C523D7B14D09}" dt="2018-02-11T22:29:05.465" v="1027"/>
        <pc:sldMkLst>
          <pc:docMk/>
          <pc:sldMk cId="3656174100" sldId="282"/>
        </pc:sldMkLst>
        <pc:spChg chg="del">
          <ac:chgData name="Helen A Griffiths" userId="10033FFF9DF489E7@LIVE.COM" providerId="AD" clId="Web-{544AF934-A505-4BC8-8586-C523D7B14D09}" dt="2018-02-11T22:27:14.101" v="987"/>
          <ac:spMkLst>
            <pc:docMk/>
            <pc:sldMk cId="3656174100" sldId="282"/>
            <ac:spMk id="22531" creationId="{00000000-0000-0000-0000-000000000000}"/>
          </ac:spMkLst>
        </pc:spChg>
        <pc:spChg chg="mod">
          <ac:chgData name="Helen A Griffiths" userId="10033FFF9DF489E7@LIVE.COM" providerId="AD" clId="Web-{544AF934-A505-4BC8-8586-C523D7B14D09}" dt="2018-02-11T22:29:05.465" v="1027"/>
          <ac:spMkLst>
            <pc:docMk/>
            <pc:sldMk cId="3656174100" sldId="282"/>
            <ac:spMk id="22533" creationId="{00000000-0000-0000-0000-000000000000}"/>
          </ac:spMkLst>
        </pc:spChg>
      </pc:sldChg>
      <pc:sldChg chg="delSp modSp">
        <pc:chgData name="Helen A Griffiths" userId="10033FFF9DF489E7@LIVE.COM" providerId="AD" clId="Web-{544AF934-A505-4BC8-8586-C523D7B14D09}" dt="2018-02-11T22:31:12.946" v="1088"/>
        <pc:sldMkLst>
          <pc:docMk/>
          <pc:sldMk cId="1968061256" sldId="283"/>
        </pc:sldMkLst>
        <pc:spChg chg="del">
          <ac:chgData name="Helen A Griffiths" userId="10033FFF9DF489E7@LIVE.COM" providerId="AD" clId="Web-{544AF934-A505-4BC8-8586-C523D7B14D09}" dt="2018-02-11T22:29:25.012" v="1037"/>
          <ac:spMkLst>
            <pc:docMk/>
            <pc:sldMk cId="1968061256" sldId="283"/>
            <ac:spMk id="23555" creationId="{00000000-0000-0000-0000-000000000000}"/>
          </ac:spMkLst>
        </pc:spChg>
        <pc:spChg chg="mod">
          <ac:chgData name="Helen A Griffiths" userId="10033FFF9DF489E7@LIVE.COM" providerId="AD" clId="Web-{544AF934-A505-4BC8-8586-C523D7B14D09}" dt="2018-02-11T22:31:12.946" v="1088"/>
          <ac:spMkLst>
            <pc:docMk/>
            <pc:sldMk cId="1968061256" sldId="283"/>
            <ac:spMk id="23557" creationId="{00000000-0000-0000-0000-000000000000}"/>
          </ac:spMkLst>
        </pc:spChg>
        <pc:spChg chg="mod">
          <ac:chgData name="Helen A Griffiths" userId="10033FFF9DF489E7@LIVE.COM" providerId="AD" clId="Web-{544AF934-A505-4BC8-8586-C523D7B14D09}" dt="2018-02-11T22:29:18.965" v="1035"/>
          <ac:spMkLst>
            <pc:docMk/>
            <pc:sldMk cId="1968061256" sldId="283"/>
            <ac:spMk id="47106" creationId="{00000000-0000-0000-0000-000000000000}"/>
          </ac:spMkLst>
        </pc:spChg>
      </pc:sldChg>
      <pc:sldChg chg="delSp modSp">
        <pc:chgData name="Helen A Griffiths" userId="10033FFF9DF489E7@LIVE.COM" providerId="AD" clId="Web-{544AF934-A505-4BC8-8586-C523D7B14D09}" dt="2018-02-11T22:38:04.187" v="1230"/>
        <pc:sldMkLst>
          <pc:docMk/>
          <pc:sldMk cId="2666120868" sldId="284"/>
        </pc:sldMkLst>
        <pc:spChg chg="mod">
          <ac:chgData name="Helen A Griffiths" userId="10033FFF9DF489E7@LIVE.COM" providerId="AD" clId="Web-{544AF934-A505-4BC8-8586-C523D7B14D09}" dt="2018-02-11T22:38:04.187" v="1230"/>
          <ac:spMkLst>
            <pc:docMk/>
            <pc:sldMk cId="2666120868" sldId="284"/>
            <ac:spMk id="23557" creationId="{00000000-0000-0000-0000-000000000000}"/>
          </ac:spMkLst>
        </pc:spChg>
        <pc:spChg chg="del">
          <ac:chgData name="Helen A Griffiths" userId="10033FFF9DF489E7@LIVE.COM" providerId="AD" clId="Web-{544AF934-A505-4BC8-8586-C523D7B14D09}" dt="2018-02-11T22:31:31.133" v="1095"/>
          <ac:spMkLst>
            <pc:docMk/>
            <pc:sldMk cId="2666120868" sldId="284"/>
            <ac:spMk id="24579" creationId="{00000000-0000-0000-0000-000000000000}"/>
          </ac:spMkLst>
        </pc:spChg>
        <pc:spChg chg="mod">
          <ac:chgData name="Helen A Griffiths" userId="10033FFF9DF489E7@LIVE.COM" providerId="AD" clId="Web-{544AF934-A505-4BC8-8586-C523D7B14D09}" dt="2018-02-11T22:31:27.039" v="1093"/>
          <ac:spMkLst>
            <pc:docMk/>
            <pc:sldMk cId="2666120868" sldId="284"/>
            <ac:spMk id="47106" creationId="{00000000-0000-0000-0000-000000000000}"/>
          </ac:spMkLst>
        </pc:spChg>
      </pc:sldChg>
      <pc:sldChg chg="delSp modSp">
        <pc:chgData name="Helen A Griffiths" userId="10033FFF9DF489E7@LIVE.COM" providerId="AD" clId="Web-{544AF934-A505-4BC8-8586-C523D7B14D09}" dt="2018-02-11T22:39:33.626" v="1270"/>
        <pc:sldMkLst>
          <pc:docMk/>
          <pc:sldMk cId="2599622622" sldId="285"/>
        </pc:sldMkLst>
        <pc:spChg chg="mod">
          <ac:chgData name="Helen A Griffiths" userId="10033FFF9DF489E7@LIVE.COM" providerId="AD" clId="Web-{544AF934-A505-4BC8-8586-C523D7B14D09}" dt="2018-02-11T22:39:31.236" v="1268"/>
          <ac:spMkLst>
            <pc:docMk/>
            <pc:sldMk cId="2599622622" sldId="285"/>
            <ac:spMk id="24581" creationId="{00000000-0000-0000-0000-000000000000}"/>
          </ac:spMkLst>
        </pc:spChg>
        <pc:spChg chg="del">
          <ac:chgData name="Helen A Griffiths" userId="10033FFF9DF489E7@LIVE.COM" providerId="AD" clId="Web-{544AF934-A505-4BC8-8586-C523D7B14D09}" dt="2018-02-11T22:38:37.187" v="1241"/>
          <ac:spMkLst>
            <pc:docMk/>
            <pc:sldMk cId="2599622622" sldId="285"/>
            <ac:spMk id="25603" creationId="{00000000-0000-0000-0000-000000000000}"/>
          </ac:spMkLst>
        </pc:spChg>
        <pc:spChg chg="del">
          <ac:chgData name="Helen A Griffiths" userId="10033FFF9DF489E7@LIVE.COM" providerId="AD" clId="Web-{544AF934-A505-4BC8-8586-C523D7B14D09}" dt="2018-02-11T22:39:33.626" v="1270"/>
          <ac:spMkLst>
            <pc:docMk/>
            <pc:sldMk cId="2599622622" sldId="285"/>
            <ac:spMk id="25604" creationId="{00000000-0000-0000-0000-000000000000}"/>
          </ac:spMkLst>
        </pc:spChg>
        <pc:spChg chg="mod">
          <ac:chgData name="Helen A Griffiths" userId="10033FFF9DF489E7@LIVE.COM" providerId="AD" clId="Web-{544AF934-A505-4BC8-8586-C523D7B14D09}" dt="2018-02-11T22:38:47.578" v="1243"/>
          <ac:spMkLst>
            <pc:docMk/>
            <pc:sldMk cId="2599622622" sldId="285"/>
            <ac:spMk id="25606" creationId="{00000000-0000-0000-0000-000000000000}"/>
          </ac:spMkLst>
        </pc:spChg>
        <pc:spChg chg="mod">
          <ac:chgData name="Helen A Griffiths" userId="10033FFF9DF489E7@LIVE.COM" providerId="AD" clId="Web-{544AF934-A505-4BC8-8586-C523D7B14D09}" dt="2018-02-11T22:38:20.828" v="1239"/>
          <ac:spMkLst>
            <pc:docMk/>
            <pc:sldMk cId="2599622622" sldId="285"/>
            <ac:spMk id="47106" creationId="{00000000-0000-0000-0000-000000000000}"/>
          </ac:spMkLst>
        </pc:spChg>
      </pc:sldChg>
      <pc:sldChg chg="delSp modSp modNotes">
        <pc:chgData name="Helen A Griffiths" userId="10033FFF9DF489E7@LIVE.COM" providerId="AD" clId="Web-{544AF934-A505-4BC8-8586-C523D7B14D09}" dt="2018-02-11T22:46:37.307" v="1350"/>
        <pc:sldMkLst>
          <pc:docMk/>
          <pc:sldMk cId="3353037112" sldId="286"/>
        </pc:sldMkLst>
        <pc:spChg chg="mod">
          <ac:chgData name="Helen A Griffiths" userId="10033FFF9DF489E7@LIVE.COM" providerId="AD" clId="Web-{544AF934-A505-4BC8-8586-C523D7B14D09}" dt="2018-02-11T22:46:37.307" v="1350"/>
          <ac:spMkLst>
            <pc:docMk/>
            <pc:sldMk cId="3353037112" sldId="286"/>
            <ac:spMk id="25605" creationId="{00000000-0000-0000-0000-000000000000}"/>
          </ac:spMkLst>
        </pc:spChg>
        <pc:spChg chg="del">
          <ac:chgData name="Helen A Griffiths" userId="10033FFF9DF489E7@LIVE.COM" providerId="AD" clId="Web-{544AF934-A505-4BC8-8586-C523D7B14D09}" dt="2018-02-11T22:40:09.898" v="1277"/>
          <ac:spMkLst>
            <pc:docMk/>
            <pc:sldMk cId="3353037112" sldId="286"/>
            <ac:spMk id="26627" creationId="{00000000-0000-0000-0000-000000000000}"/>
          </ac:spMkLst>
        </pc:spChg>
        <pc:spChg chg="mod">
          <ac:chgData name="Helen A Griffiths" userId="10033FFF9DF489E7@LIVE.COM" providerId="AD" clId="Web-{544AF934-A505-4BC8-8586-C523D7B14D09}" dt="2018-02-11T22:40:57.861" v="1290"/>
          <ac:spMkLst>
            <pc:docMk/>
            <pc:sldMk cId="3353037112" sldId="286"/>
            <ac:spMk id="26630" creationId="{00000000-0000-0000-0000-000000000000}"/>
          </ac:spMkLst>
        </pc:spChg>
        <pc:spChg chg="mod">
          <ac:chgData name="Helen A Griffiths" userId="10033FFF9DF489E7@LIVE.COM" providerId="AD" clId="Web-{544AF934-A505-4BC8-8586-C523D7B14D09}" dt="2018-02-11T22:39:57.737" v="1275"/>
          <ac:spMkLst>
            <pc:docMk/>
            <pc:sldMk cId="3353037112" sldId="286"/>
            <ac:spMk id="47106" creationId="{00000000-0000-0000-0000-000000000000}"/>
          </ac:spMkLst>
        </pc:spChg>
      </pc:sldChg>
      <pc:sldChg chg="delSp modSp">
        <pc:chgData name="Helen A Griffiths" userId="10033FFF9DF489E7@LIVE.COM" providerId="AD" clId="Web-{544AF934-A505-4BC8-8586-C523D7B14D09}" dt="2018-02-11T22:48:48.140" v="1387"/>
        <pc:sldMkLst>
          <pc:docMk/>
          <pc:sldMk cId="2518309930" sldId="287"/>
        </pc:sldMkLst>
        <pc:spChg chg="del">
          <ac:chgData name="Helen A Griffiths" userId="10033FFF9DF489E7@LIVE.COM" providerId="AD" clId="Web-{544AF934-A505-4BC8-8586-C523D7B14D09}" dt="2018-02-11T22:47:10.764" v="1353"/>
          <ac:spMkLst>
            <pc:docMk/>
            <pc:sldMk cId="2518309930" sldId="287"/>
            <ac:spMk id="27651" creationId="{00000000-0000-0000-0000-000000000000}"/>
          </ac:spMkLst>
        </pc:spChg>
        <pc:spChg chg="mod">
          <ac:chgData name="Helen A Griffiths" userId="10033FFF9DF489E7@LIVE.COM" providerId="AD" clId="Web-{544AF934-A505-4BC8-8586-C523D7B14D09}" dt="2018-02-11T22:48:48.140" v="1387"/>
          <ac:spMkLst>
            <pc:docMk/>
            <pc:sldMk cId="2518309930" sldId="287"/>
            <ac:spMk id="27653" creationId="{00000000-0000-0000-0000-000000000000}"/>
          </ac:spMkLst>
        </pc:spChg>
        <pc:spChg chg="mod">
          <ac:chgData name="Helen A Griffiths" userId="10033FFF9DF489E7@LIVE.COM" providerId="AD" clId="Web-{544AF934-A505-4BC8-8586-C523D7B14D09}" dt="2018-02-11T22:48:30.139" v="1376"/>
          <ac:spMkLst>
            <pc:docMk/>
            <pc:sldMk cId="2518309930" sldId="287"/>
            <ac:spMk id="47106" creationId="{00000000-0000-0000-0000-000000000000}"/>
          </ac:spMkLst>
        </pc:spChg>
      </pc:sldChg>
      <pc:sldChg chg="addSp delSp modSp">
        <pc:chgData name="Helen A Griffiths" userId="10033FFF9DF489E7@LIVE.COM" providerId="AD" clId="Web-{544AF934-A505-4BC8-8586-C523D7B14D09}" dt="2018-02-11T21:57:14.389" v="498"/>
        <pc:sldMkLst>
          <pc:docMk/>
          <pc:sldMk cId="2103748518" sldId="291"/>
        </pc:sldMkLst>
        <pc:spChg chg="add del mod">
          <ac:chgData name="Helen A Griffiths" userId="10033FFF9DF489E7@LIVE.COM" providerId="AD" clId="Web-{544AF934-A505-4BC8-8586-C523D7B14D09}" dt="2018-02-11T21:56:20.371" v="462"/>
          <ac:spMkLst>
            <pc:docMk/>
            <pc:sldMk cId="2103748518" sldId="291"/>
            <ac:spMk id="5" creationId="{783B64EA-4988-4C73-90CD-E16AC9DF48B5}"/>
          </ac:spMkLst>
        </pc:spChg>
        <pc:spChg chg="add mod">
          <ac:chgData name="Helen A Griffiths" userId="10033FFF9DF489E7@LIVE.COM" providerId="AD" clId="Web-{544AF934-A505-4BC8-8586-C523D7B14D09}" dt="2018-02-11T21:57:14.389" v="498"/>
          <ac:spMkLst>
            <pc:docMk/>
            <pc:sldMk cId="2103748518" sldId="291"/>
            <ac:spMk id="6" creationId="{729C4446-FE97-4602-9314-A888D0062D6E}"/>
          </ac:spMkLst>
        </pc:spChg>
      </pc:sldChg>
      <pc:sldChg chg="modSp">
        <pc:chgData name="Helen A Griffiths" userId="10033FFF9DF489E7@LIVE.COM" providerId="AD" clId="Web-{544AF934-A505-4BC8-8586-C523D7B14D09}" dt="2018-02-11T22:02:51.108" v="633"/>
        <pc:sldMkLst>
          <pc:docMk/>
          <pc:sldMk cId="396596564" sldId="293"/>
        </pc:sldMkLst>
        <pc:spChg chg="mod">
          <ac:chgData name="Helen A Griffiths" userId="10033FFF9DF489E7@LIVE.COM" providerId="AD" clId="Web-{544AF934-A505-4BC8-8586-C523D7B14D09}" dt="2018-02-11T22:02:51.108" v="633"/>
          <ac:spMkLst>
            <pc:docMk/>
            <pc:sldMk cId="396596564" sldId="293"/>
            <ac:spMk id="2" creationId="{00000000-0000-0000-0000-000000000000}"/>
          </ac:spMkLst>
        </pc:spChg>
      </pc:sldChg>
      <pc:sldChg chg="modSp">
        <pc:chgData name="Helen A Griffiths" userId="10033FFF9DF489E7@LIVE.COM" providerId="AD" clId="Web-{544AF934-A505-4BC8-8586-C523D7B14D09}" dt="2018-02-11T22:26:57.491" v="984"/>
        <pc:sldMkLst>
          <pc:docMk/>
          <pc:sldMk cId="1959723623" sldId="295"/>
        </pc:sldMkLst>
        <pc:spChg chg="mod">
          <ac:chgData name="Helen A Griffiths" userId="10033FFF9DF489E7@LIVE.COM" providerId="AD" clId="Web-{544AF934-A505-4BC8-8586-C523D7B14D09}" dt="2018-02-11T22:26:57.491" v="984"/>
          <ac:spMkLst>
            <pc:docMk/>
            <pc:sldMk cId="1959723623" sldId="295"/>
            <ac:spMk id="4" creationId="{00000000-0000-0000-0000-000000000000}"/>
          </ac:spMkLst>
        </pc:spChg>
      </pc:sldChg>
      <pc:sldChg chg="modSp">
        <pc:chgData name="Helen A Griffiths" userId="10033FFF9DF489E7@LIVE.COM" providerId="AD" clId="Web-{544AF934-A505-4BC8-8586-C523D7B14D09}" dt="2018-02-11T22:04:14.209" v="677"/>
        <pc:sldMkLst>
          <pc:docMk/>
          <pc:sldMk cId="2292160834" sldId="299"/>
        </pc:sldMkLst>
        <pc:spChg chg="mod">
          <ac:chgData name="Helen A Griffiths" userId="10033FFF9DF489E7@LIVE.COM" providerId="AD" clId="Web-{544AF934-A505-4BC8-8586-C523D7B14D09}" dt="2018-02-11T22:04:14.209" v="677"/>
          <ac:spMkLst>
            <pc:docMk/>
            <pc:sldMk cId="2292160834" sldId="299"/>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186862058909304"/>
          <c:y val="8.7976194237557828E-2"/>
          <c:w val="0.76872922134733179"/>
          <c:h val="0.68227513128145334"/>
        </c:manualLayout>
      </c:layout>
      <c:barChart>
        <c:barDir val="col"/>
        <c:grouping val="clustered"/>
        <c:varyColors val="0"/>
        <c:ser>
          <c:idx val="0"/>
          <c:order val="0"/>
          <c:tx>
            <c:strRef>
              <c:f>Sheet1!$B$1</c:f>
              <c:strCache>
                <c:ptCount val="1"/>
                <c:pt idx="0">
                  <c:v>FPI/CSI 2012</c:v>
                </c:pt>
              </c:strCache>
            </c:strRef>
          </c:tx>
          <c:invertIfNegative val="0"/>
          <c:cat>
            <c:strRef>
              <c:f>Sheet1!$A$2:$A$5</c:f>
              <c:strCache>
                <c:ptCount val="4"/>
                <c:pt idx="0">
                  <c:v>Foundaton phase</c:v>
                </c:pt>
                <c:pt idx="1">
                  <c:v>Key stage 2</c:v>
                </c:pt>
                <c:pt idx="2">
                  <c:v>Key stage 3</c:v>
                </c:pt>
                <c:pt idx="3">
                  <c:v>Key stage 4</c:v>
                </c:pt>
              </c:strCache>
            </c:strRef>
          </c:cat>
          <c:val>
            <c:numRef>
              <c:f>Sheet1!$B$2:$B$5</c:f>
              <c:numCache>
                <c:formatCode>General</c:formatCode>
                <c:ptCount val="4"/>
                <c:pt idx="0">
                  <c:v>18.3</c:v>
                </c:pt>
                <c:pt idx="1">
                  <c:v>20</c:v>
                </c:pt>
                <c:pt idx="2">
                  <c:v>29.6</c:v>
                </c:pt>
                <c:pt idx="3">
                  <c:v>32.800000000000011</c:v>
                </c:pt>
              </c:numCache>
            </c:numRef>
          </c:val>
          <c:extLst>
            <c:ext xmlns:c16="http://schemas.microsoft.com/office/drawing/2014/chart" uri="{C3380CC4-5D6E-409C-BE32-E72D297353CC}">
              <c16:uniqueId val="{00000000-CB03-44F0-8C5E-0D87A6DC16A8}"/>
            </c:ext>
          </c:extLst>
        </c:ser>
        <c:dLbls>
          <c:showLegendKey val="0"/>
          <c:showVal val="0"/>
          <c:showCatName val="0"/>
          <c:showSerName val="0"/>
          <c:showPercent val="0"/>
          <c:showBubbleSize val="0"/>
        </c:dLbls>
        <c:gapWidth val="150"/>
        <c:axId val="501864400"/>
        <c:axId val="452492888"/>
      </c:barChart>
      <c:catAx>
        <c:axId val="501864400"/>
        <c:scaling>
          <c:orientation val="minMax"/>
        </c:scaling>
        <c:delete val="0"/>
        <c:axPos val="b"/>
        <c:numFmt formatCode="General" sourceLinked="0"/>
        <c:majorTickMark val="out"/>
        <c:minorTickMark val="none"/>
        <c:tickLblPos val="nextTo"/>
        <c:crossAx val="452492888"/>
        <c:crosses val="autoZero"/>
        <c:auto val="1"/>
        <c:lblAlgn val="ctr"/>
        <c:lblOffset val="100"/>
        <c:noMultiLvlLbl val="0"/>
      </c:catAx>
      <c:valAx>
        <c:axId val="452492888"/>
        <c:scaling>
          <c:orientation val="minMax"/>
        </c:scaling>
        <c:delete val="0"/>
        <c:axPos val="l"/>
        <c:majorGridlines/>
        <c:numFmt formatCode="General" sourceLinked="1"/>
        <c:majorTickMark val="out"/>
        <c:minorTickMark val="none"/>
        <c:tickLblPos val="nextTo"/>
        <c:crossAx val="501864400"/>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6E2E8E-2A63-4D71-A79B-1F77A313D78A}"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3F21B41D-DBE4-4DB2-9CE7-E54BE5107693}">
      <dgm:prSet phldrT="[Text]"/>
      <dgm:spPr/>
      <dgm:t>
        <a:bodyPr/>
        <a:lstStyle/>
        <a:p>
          <a:r>
            <a:rPr lang="en-GB" dirty="0"/>
            <a:t>Reducing the impact of poverty on education</a:t>
          </a:r>
        </a:p>
      </dgm:t>
    </dgm:pt>
    <dgm:pt modelId="{04AE2431-6321-478E-8F15-6732BE894158}" type="parTrans" cxnId="{EAF77C85-0977-419B-ADA2-2E5E0C9910C9}">
      <dgm:prSet/>
      <dgm:spPr/>
      <dgm:t>
        <a:bodyPr/>
        <a:lstStyle/>
        <a:p>
          <a:endParaRPr lang="en-GB"/>
        </a:p>
      </dgm:t>
    </dgm:pt>
    <dgm:pt modelId="{C78F227B-A023-4C68-BCFC-D9CD56BEDA7D}" type="sibTrans" cxnId="{EAF77C85-0977-419B-ADA2-2E5E0C9910C9}">
      <dgm:prSet/>
      <dgm:spPr/>
      <dgm:t>
        <a:bodyPr/>
        <a:lstStyle/>
        <a:p>
          <a:endParaRPr lang="en-GB"/>
        </a:p>
      </dgm:t>
    </dgm:pt>
    <dgm:pt modelId="{C11F2149-B932-41C9-AFDE-2000245FF237}">
      <dgm:prSet phldrT="[Text]"/>
      <dgm:spPr/>
      <dgm:t>
        <a:bodyPr/>
        <a:lstStyle/>
        <a:p>
          <a:r>
            <a:rPr lang="en-GB" dirty="0"/>
            <a:t>High quality learning and teaching</a:t>
          </a:r>
        </a:p>
      </dgm:t>
    </dgm:pt>
    <dgm:pt modelId="{FD2E57CB-A5E6-4D8B-AA3F-D4A6B58ED813}" type="parTrans" cxnId="{DA69E60C-E4BA-4078-9F22-E1A218CBA0D3}">
      <dgm:prSet/>
      <dgm:spPr/>
      <dgm:t>
        <a:bodyPr/>
        <a:lstStyle/>
        <a:p>
          <a:endParaRPr lang="en-GB"/>
        </a:p>
      </dgm:t>
    </dgm:pt>
    <dgm:pt modelId="{B595521F-ABC5-4F53-B28D-18FA708E71A4}" type="sibTrans" cxnId="{DA69E60C-E4BA-4078-9F22-E1A218CBA0D3}">
      <dgm:prSet/>
      <dgm:spPr/>
      <dgm:t>
        <a:bodyPr/>
        <a:lstStyle/>
        <a:p>
          <a:endParaRPr lang="en-GB"/>
        </a:p>
      </dgm:t>
    </dgm:pt>
    <dgm:pt modelId="{2B8A323D-BF84-430A-BEF8-3E367E1606F7}">
      <dgm:prSet phldrT="[Text]"/>
      <dgm:spPr/>
      <dgm:t>
        <a:bodyPr/>
        <a:lstStyle/>
        <a:p>
          <a:r>
            <a:rPr lang="en-GB" dirty="0"/>
            <a:t>Early years</a:t>
          </a:r>
        </a:p>
      </dgm:t>
    </dgm:pt>
    <dgm:pt modelId="{3F39BC38-EAA8-4A23-9D36-81F81CCCDDDE}" type="parTrans" cxnId="{80B84E28-7C50-4455-A4D8-AAD70437E32E}">
      <dgm:prSet/>
      <dgm:spPr/>
      <dgm:t>
        <a:bodyPr/>
        <a:lstStyle/>
        <a:p>
          <a:endParaRPr lang="en-GB"/>
        </a:p>
      </dgm:t>
    </dgm:pt>
    <dgm:pt modelId="{7D1E7EA9-8636-4E1B-94AE-522856C48D4A}" type="sibTrans" cxnId="{80B84E28-7C50-4455-A4D8-AAD70437E32E}">
      <dgm:prSet/>
      <dgm:spPr/>
      <dgm:t>
        <a:bodyPr/>
        <a:lstStyle/>
        <a:p>
          <a:endParaRPr lang="en-GB"/>
        </a:p>
      </dgm:t>
    </dgm:pt>
    <dgm:pt modelId="{3A58F1D7-7027-4054-AD86-F874E8F2F462}">
      <dgm:prSet phldrT="[Text]"/>
      <dgm:spPr/>
      <dgm:t>
        <a:bodyPr/>
        <a:lstStyle/>
        <a:p>
          <a:r>
            <a:rPr lang="en-GB" dirty="0"/>
            <a:t>Family and community engagement</a:t>
          </a:r>
        </a:p>
      </dgm:t>
    </dgm:pt>
    <dgm:pt modelId="{207B3803-A0AE-4EB5-8018-0616BF7980C1}" type="parTrans" cxnId="{27720851-7E3E-4617-99D7-F11C574A2664}">
      <dgm:prSet/>
      <dgm:spPr/>
      <dgm:t>
        <a:bodyPr/>
        <a:lstStyle/>
        <a:p>
          <a:endParaRPr lang="en-GB"/>
        </a:p>
      </dgm:t>
    </dgm:pt>
    <dgm:pt modelId="{A447E7E7-240A-4298-8D54-CA41E9708344}" type="sibTrans" cxnId="{27720851-7E3E-4617-99D7-F11C574A2664}">
      <dgm:prSet/>
      <dgm:spPr/>
      <dgm:t>
        <a:bodyPr/>
        <a:lstStyle/>
        <a:p>
          <a:endParaRPr lang="en-GB"/>
        </a:p>
      </dgm:t>
    </dgm:pt>
    <dgm:pt modelId="{A32241BE-C951-45BC-BE2E-755056345D5D}">
      <dgm:prSet/>
      <dgm:spPr/>
      <dgm:t>
        <a:bodyPr/>
        <a:lstStyle/>
        <a:p>
          <a:r>
            <a:rPr lang="en-GB" dirty="0"/>
            <a:t>High expectations and aspirations</a:t>
          </a:r>
        </a:p>
      </dgm:t>
    </dgm:pt>
    <dgm:pt modelId="{09A06B54-3593-4592-83FE-0175C0A3C9FE}" type="parTrans" cxnId="{E1FA4365-1A33-45E9-9CD3-D4C90622CFF4}">
      <dgm:prSet/>
      <dgm:spPr/>
      <dgm:t>
        <a:bodyPr/>
        <a:lstStyle/>
        <a:p>
          <a:endParaRPr lang="en-GB"/>
        </a:p>
      </dgm:t>
    </dgm:pt>
    <dgm:pt modelId="{B232B2C3-79F5-4A39-945C-25772B063D09}" type="sibTrans" cxnId="{E1FA4365-1A33-45E9-9CD3-D4C90622CFF4}">
      <dgm:prSet/>
      <dgm:spPr/>
      <dgm:t>
        <a:bodyPr/>
        <a:lstStyle/>
        <a:p>
          <a:endParaRPr lang="en-GB"/>
        </a:p>
      </dgm:t>
    </dgm:pt>
    <dgm:pt modelId="{319B47FB-8950-4EC7-8E8C-F02EA3AD7FBD}" type="pres">
      <dgm:prSet presAssocID="{666E2E8E-2A63-4D71-A79B-1F77A313D78A}" presName="cycle" presStyleCnt="0">
        <dgm:presLayoutVars>
          <dgm:chMax val="1"/>
          <dgm:dir/>
          <dgm:animLvl val="ctr"/>
          <dgm:resizeHandles val="exact"/>
        </dgm:presLayoutVars>
      </dgm:prSet>
      <dgm:spPr/>
      <dgm:t>
        <a:bodyPr/>
        <a:lstStyle/>
        <a:p>
          <a:endParaRPr lang="cy-GB"/>
        </a:p>
      </dgm:t>
    </dgm:pt>
    <dgm:pt modelId="{033CD65F-1EA5-42AA-9680-91D08722E871}" type="pres">
      <dgm:prSet presAssocID="{3F21B41D-DBE4-4DB2-9CE7-E54BE5107693}" presName="centerShape" presStyleLbl="node0" presStyleIdx="0" presStyleCnt="1"/>
      <dgm:spPr/>
      <dgm:t>
        <a:bodyPr/>
        <a:lstStyle/>
        <a:p>
          <a:endParaRPr lang="cy-GB"/>
        </a:p>
      </dgm:t>
    </dgm:pt>
    <dgm:pt modelId="{CD9E6F4A-1111-4310-8448-765D638900A4}" type="pres">
      <dgm:prSet presAssocID="{FD2E57CB-A5E6-4D8B-AA3F-D4A6B58ED813}" presName="parTrans" presStyleLbl="bgSibTrans2D1" presStyleIdx="0" presStyleCnt="4"/>
      <dgm:spPr/>
      <dgm:t>
        <a:bodyPr/>
        <a:lstStyle/>
        <a:p>
          <a:endParaRPr lang="cy-GB"/>
        </a:p>
      </dgm:t>
    </dgm:pt>
    <dgm:pt modelId="{E41BA637-2AAF-495F-8C08-50E4CE453375}" type="pres">
      <dgm:prSet presAssocID="{C11F2149-B932-41C9-AFDE-2000245FF237}" presName="node" presStyleLbl="node1" presStyleIdx="0" presStyleCnt="4">
        <dgm:presLayoutVars>
          <dgm:bulletEnabled val="1"/>
        </dgm:presLayoutVars>
      </dgm:prSet>
      <dgm:spPr/>
      <dgm:t>
        <a:bodyPr/>
        <a:lstStyle/>
        <a:p>
          <a:endParaRPr lang="cy-GB"/>
        </a:p>
      </dgm:t>
    </dgm:pt>
    <dgm:pt modelId="{AA7F906F-8F95-4919-A108-6151660D36BF}" type="pres">
      <dgm:prSet presAssocID="{3F39BC38-EAA8-4A23-9D36-81F81CCCDDDE}" presName="parTrans" presStyleLbl="bgSibTrans2D1" presStyleIdx="1" presStyleCnt="4"/>
      <dgm:spPr/>
      <dgm:t>
        <a:bodyPr/>
        <a:lstStyle/>
        <a:p>
          <a:endParaRPr lang="cy-GB"/>
        </a:p>
      </dgm:t>
    </dgm:pt>
    <dgm:pt modelId="{C788B158-B3C9-4A7D-B336-E4324BF7105B}" type="pres">
      <dgm:prSet presAssocID="{2B8A323D-BF84-430A-BEF8-3E367E1606F7}" presName="node" presStyleLbl="node1" presStyleIdx="1" presStyleCnt="4">
        <dgm:presLayoutVars>
          <dgm:bulletEnabled val="1"/>
        </dgm:presLayoutVars>
      </dgm:prSet>
      <dgm:spPr/>
      <dgm:t>
        <a:bodyPr/>
        <a:lstStyle/>
        <a:p>
          <a:endParaRPr lang="cy-GB"/>
        </a:p>
      </dgm:t>
    </dgm:pt>
    <dgm:pt modelId="{4895247C-4989-4A6F-9F62-F3FAE07D4470}" type="pres">
      <dgm:prSet presAssocID="{207B3803-A0AE-4EB5-8018-0616BF7980C1}" presName="parTrans" presStyleLbl="bgSibTrans2D1" presStyleIdx="2" presStyleCnt="4"/>
      <dgm:spPr/>
      <dgm:t>
        <a:bodyPr/>
        <a:lstStyle/>
        <a:p>
          <a:endParaRPr lang="cy-GB"/>
        </a:p>
      </dgm:t>
    </dgm:pt>
    <dgm:pt modelId="{EF0D5A36-DA12-48C1-BB9C-416DEB1FA86C}" type="pres">
      <dgm:prSet presAssocID="{3A58F1D7-7027-4054-AD86-F874E8F2F462}" presName="node" presStyleLbl="node1" presStyleIdx="2" presStyleCnt="4">
        <dgm:presLayoutVars>
          <dgm:bulletEnabled val="1"/>
        </dgm:presLayoutVars>
      </dgm:prSet>
      <dgm:spPr/>
      <dgm:t>
        <a:bodyPr/>
        <a:lstStyle/>
        <a:p>
          <a:endParaRPr lang="cy-GB"/>
        </a:p>
      </dgm:t>
    </dgm:pt>
    <dgm:pt modelId="{A5AD9FFD-5A72-4E73-B04D-57D85CA0BA8D}" type="pres">
      <dgm:prSet presAssocID="{09A06B54-3593-4592-83FE-0175C0A3C9FE}" presName="parTrans" presStyleLbl="bgSibTrans2D1" presStyleIdx="3" presStyleCnt="4"/>
      <dgm:spPr/>
      <dgm:t>
        <a:bodyPr/>
        <a:lstStyle/>
        <a:p>
          <a:endParaRPr lang="cy-GB"/>
        </a:p>
      </dgm:t>
    </dgm:pt>
    <dgm:pt modelId="{82DAB157-F23F-46BE-B6E7-5CA52B2D9EE0}" type="pres">
      <dgm:prSet presAssocID="{A32241BE-C951-45BC-BE2E-755056345D5D}" presName="node" presStyleLbl="node1" presStyleIdx="3" presStyleCnt="4">
        <dgm:presLayoutVars>
          <dgm:bulletEnabled val="1"/>
        </dgm:presLayoutVars>
      </dgm:prSet>
      <dgm:spPr/>
      <dgm:t>
        <a:bodyPr/>
        <a:lstStyle/>
        <a:p>
          <a:endParaRPr lang="cy-GB"/>
        </a:p>
      </dgm:t>
    </dgm:pt>
  </dgm:ptLst>
  <dgm:cxnLst>
    <dgm:cxn modelId="{92367195-AF2F-4319-8214-5B957F99263E}" type="presOf" srcId="{207B3803-A0AE-4EB5-8018-0616BF7980C1}" destId="{4895247C-4989-4A6F-9F62-F3FAE07D4470}" srcOrd="0" destOrd="0" presId="urn:microsoft.com/office/officeart/2005/8/layout/radial4"/>
    <dgm:cxn modelId="{1227D3F2-E998-4BBA-B936-2FE632C8E7A8}" type="presOf" srcId="{C11F2149-B932-41C9-AFDE-2000245FF237}" destId="{E41BA637-2AAF-495F-8C08-50E4CE453375}" srcOrd="0" destOrd="0" presId="urn:microsoft.com/office/officeart/2005/8/layout/radial4"/>
    <dgm:cxn modelId="{226B15F3-9599-4947-9A31-C64583E4B3FD}" type="presOf" srcId="{A32241BE-C951-45BC-BE2E-755056345D5D}" destId="{82DAB157-F23F-46BE-B6E7-5CA52B2D9EE0}" srcOrd="0" destOrd="0" presId="urn:microsoft.com/office/officeart/2005/8/layout/radial4"/>
    <dgm:cxn modelId="{F6EBBF5F-6598-4C70-BFB9-DC4FDEBD9935}" type="presOf" srcId="{09A06B54-3593-4592-83FE-0175C0A3C9FE}" destId="{A5AD9FFD-5A72-4E73-B04D-57D85CA0BA8D}" srcOrd="0" destOrd="0" presId="urn:microsoft.com/office/officeart/2005/8/layout/radial4"/>
    <dgm:cxn modelId="{A2D65E2E-6A18-43F2-8403-9CBD5E287266}" type="presOf" srcId="{3F39BC38-EAA8-4A23-9D36-81F81CCCDDDE}" destId="{AA7F906F-8F95-4919-A108-6151660D36BF}" srcOrd="0" destOrd="0" presId="urn:microsoft.com/office/officeart/2005/8/layout/radial4"/>
    <dgm:cxn modelId="{14479E55-2672-4058-9FAA-85D772EB0486}" type="presOf" srcId="{2B8A323D-BF84-430A-BEF8-3E367E1606F7}" destId="{C788B158-B3C9-4A7D-B336-E4324BF7105B}" srcOrd="0" destOrd="0" presId="urn:microsoft.com/office/officeart/2005/8/layout/radial4"/>
    <dgm:cxn modelId="{FF49CF4E-066A-4BB4-96C5-2D12BB68FCEE}" type="presOf" srcId="{3F21B41D-DBE4-4DB2-9CE7-E54BE5107693}" destId="{033CD65F-1EA5-42AA-9680-91D08722E871}" srcOrd="0" destOrd="0" presId="urn:microsoft.com/office/officeart/2005/8/layout/radial4"/>
    <dgm:cxn modelId="{1EDC220A-AEF1-491D-94D8-4A15E1F59CA4}" type="presOf" srcId="{FD2E57CB-A5E6-4D8B-AA3F-D4A6B58ED813}" destId="{CD9E6F4A-1111-4310-8448-765D638900A4}" srcOrd="0" destOrd="0" presId="urn:microsoft.com/office/officeart/2005/8/layout/radial4"/>
    <dgm:cxn modelId="{80B84E28-7C50-4455-A4D8-AAD70437E32E}" srcId="{3F21B41D-DBE4-4DB2-9CE7-E54BE5107693}" destId="{2B8A323D-BF84-430A-BEF8-3E367E1606F7}" srcOrd="1" destOrd="0" parTransId="{3F39BC38-EAA8-4A23-9D36-81F81CCCDDDE}" sibTransId="{7D1E7EA9-8636-4E1B-94AE-522856C48D4A}"/>
    <dgm:cxn modelId="{E1FA4365-1A33-45E9-9CD3-D4C90622CFF4}" srcId="{3F21B41D-DBE4-4DB2-9CE7-E54BE5107693}" destId="{A32241BE-C951-45BC-BE2E-755056345D5D}" srcOrd="3" destOrd="0" parTransId="{09A06B54-3593-4592-83FE-0175C0A3C9FE}" sibTransId="{B232B2C3-79F5-4A39-945C-25772B063D09}"/>
    <dgm:cxn modelId="{2569B93E-02CA-41A8-9C26-226868F218DC}" type="presOf" srcId="{3A58F1D7-7027-4054-AD86-F874E8F2F462}" destId="{EF0D5A36-DA12-48C1-BB9C-416DEB1FA86C}" srcOrd="0" destOrd="0" presId="urn:microsoft.com/office/officeart/2005/8/layout/radial4"/>
    <dgm:cxn modelId="{EAF77C85-0977-419B-ADA2-2E5E0C9910C9}" srcId="{666E2E8E-2A63-4D71-A79B-1F77A313D78A}" destId="{3F21B41D-DBE4-4DB2-9CE7-E54BE5107693}" srcOrd="0" destOrd="0" parTransId="{04AE2431-6321-478E-8F15-6732BE894158}" sibTransId="{C78F227B-A023-4C68-BCFC-D9CD56BEDA7D}"/>
    <dgm:cxn modelId="{7DA21987-EB9B-48A2-AB8C-ECF31618CE99}" type="presOf" srcId="{666E2E8E-2A63-4D71-A79B-1F77A313D78A}" destId="{319B47FB-8950-4EC7-8E8C-F02EA3AD7FBD}" srcOrd="0" destOrd="0" presId="urn:microsoft.com/office/officeart/2005/8/layout/radial4"/>
    <dgm:cxn modelId="{DA69E60C-E4BA-4078-9F22-E1A218CBA0D3}" srcId="{3F21B41D-DBE4-4DB2-9CE7-E54BE5107693}" destId="{C11F2149-B932-41C9-AFDE-2000245FF237}" srcOrd="0" destOrd="0" parTransId="{FD2E57CB-A5E6-4D8B-AA3F-D4A6B58ED813}" sibTransId="{B595521F-ABC5-4F53-B28D-18FA708E71A4}"/>
    <dgm:cxn modelId="{27720851-7E3E-4617-99D7-F11C574A2664}" srcId="{3F21B41D-DBE4-4DB2-9CE7-E54BE5107693}" destId="{3A58F1D7-7027-4054-AD86-F874E8F2F462}" srcOrd="2" destOrd="0" parTransId="{207B3803-A0AE-4EB5-8018-0616BF7980C1}" sibTransId="{A447E7E7-240A-4298-8D54-CA41E9708344}"/>
    <dgm:cxn modelId="{AE108D97-59B7-47DE-BDCF-418EBC19E8B0}" type="presParOf" srcId="{319B47FB-8950-4EC7-8E8C-F02EA3AD7FBD}" destId="{033CD65F-1EA5-42AA-9680-91D08722E871}" srcOrd="0" destOrd="0" presId="urn:microsoft.com/office/officeart/2005/8/layout/radial4"/>
    <dgm:cxn modelId="{8A415027-4F99-4A0C-A39B-947BD4761A45}" type="presParOf" srcId="{319B47FB-8950-4EC7-8E8C-F02EA3AD7FBD}" destId="{CD9E6F4A-1111-4310-8448-765D638900A4}" srcOrd="1" destOrd="0" presId="urn:microsoft.com/office/officeart/2005/8/layout/radial4"/>
    <dgm:cxn modelId="{69854B94-A5B0-41DD-94EB-95471BD875C4}" type="presParOf" srcId="{319B47FB-8950-4EC7-8E8C-F02EA3AD7FBD}" destId="{E41BA637-2AAF-495F-8C08-50E4CE453375}" srcOrd="2" destOrd="0" presId="urn:microsoft.com/office/officeart/2005/8/layout/radial4"/>
    <dgm:cxn modelId="{51A15B38-2230-46CC-87CC-2141F959FDBF}" type="presParOf" srcId="{319B47FB-8950-4EC7-8E8C-F02EA3AD7FBD}" destId="{AA7F906F-8F95-4919-A108-6151660D36BF}" srcOrd="3" destOrd="0" presId="urn:microsoft.com/office/officeart/2005/8/layout/radial4"/>
    <dgm:cxn modelId="{AC05F235-3A1D-4311-926A-7B04F9906469}" type="presParOf" srcId="{319B47FB-8950-4EC7-8E8C-F02EA3AD7FBD}" destId="{C788B158-B3C9-4A7D-B336-E4324BF7105B}" srcOrd="4" destOrd="0" presId="urn:microsoft.com/office/officeart/2005/8/layout/radial4"/>
    <dgm:cxn modelId="{104A8712-C9BF-4FF0-A73E-AD42FEE4CD29}" type="presParOf" srcId="{319B47FB-8950-4EC7-8E8C-F02EA3AD7FBD}" destId="{4895247C-4989-4A6F-9F62-F3FAE07D4470}" srcOrd="5" destOrd="0" presId="urn:microsoft.com/office/officeart/2005/8/layout/radial4"/>
    <dgm:cxn modelId="{36B9C69B-34D8-48C6-A26D-EB2059226E6F}" type="presParOf" srcId="{319B47FB-8950-4EC7-8E8C-F02EA3AD7FBD}" destId="{EF0D5A36-DA12-48C1-BB9C-416DEB1FA86C}" srcOrd="6" destOrd="0" presId="urn:microsoft.com/office/officeart/2005/8/layout/radial4"/>
    <dgm:cxn modelId="{F4F3AA99-6512-4461-9326-6D9E76ECA274}" type="presParOf" srcId="{319B47FB-8950-4EC7-8E8C-F02EA3AD7FBD}" destId="{A5AD9FFD-5A72-4E73-B04D-57D85CA0BA8D}" srcOrd="7" destOrd="0" presId="urn:microsoft.com/office/officeart/2005/8/layout/radial4"/>
    <dgm:cxn modelId="{F430CED2-2484-442A-AAC0-2E7C1C12EFB1}" type="presParOf" srcId="{319B47FB-8950-4EC7-8E8C-F02EA3AD7FBD}" destId="{82DAB157-F23F-46BE-B6E7-5CA52B2D9EE0}" srcOrd="8"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6E2E8E-2A63-4D71-A79B-1F77A313D78A}"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3F21B41D-DBE4-4DB2-9CE7-E54BE5107693}">
      <dgm:prSet phldrT="[Text]"/>
      <dgm:spPr/>
      <dgm:t>
        <a:bodyPr/>
        <a:lstStyle/>
        <a:p>
          <a:r>
            <a:rPr lang="en-US" dirty="0" err="1"/>
            <a:t>Lleihau</a:t>
          </a:r>
          <a:r>
            <a:rPr lang="en-US" dirty="0"/>
            <a:t> E</a:t>
          </a:r>
          <a:r>
            <a:rPr lang="en-GB" dirty="0" err="1"/>
            <a:t>ffaith</a:t>
          </a:r>
          <a:r>
            <a:rPr lang="en-US" dirty="0"/>
            <a:t> </a:t>
          </a:r>
          <a:r>
            <a:rPr lang="en-US" dirty="0" err="1"/>
            <a:t>Tlodi</a:t>
          </a:r>
          <a:r>
            <a:rPr lang="en-GB" dirty="0"/>
            <a:t> </a:t>
          </a:r>
          <a:r>
            <a:rPr lang="en-GB" dirty="0" err="1"/>
            <a:t>ar</a:t>
          </a:r>
          <a:r>
            <a:rPr lang="en-US" dirty="0"/>
            <a:t> </a:t>
          </a:r>
          <a:r>
            <a:rPr lang="en-US" dirty="0" err="1"/>
            <a:t>Gyrhaeddiad</a:t>
          </a:r>
          <a:r>
            <a:rPr lang="en-US" dirty="0"/>
            <a:t> </a:t>
          </a:r>
          <a:endParaRPr lang="en-GB" dirty="0"/>
        </a:p>
      </dgm:t>
    </dgm:pt>
    <dgm:pt modelId="{04AE2431-6321-478E-8F15-6732BE894158}" type="parTrans" cxnId="{EAF77C85-0977-419B-ADA2-2E5E0C9910C9}">
      <dgm:prSet/>
      <dgm:spPr/>
      <dgm:t>
        <a:bodyPr/>
        <a:lstStyle/>
        <a:p>
          <a:endParaRPr lang="en-GB"/>
        </a:p>
      </dgm:t>
    </dgm:pt>
    <dgm:pt modelId="{C78F227B-A023-4C68-BCFC-D9CD56BEDA7D}" type="sibTrans" cxnId="{EAF77C85-0977-419B-ADA2-2E5E0C9910C9}">
      <dgm:prSet/>
      <dgm:spPr/>
      <dgm:t>
        <a:bodyPr/>
        <a:lstStyle/>
        <a:p>
          <a:endParaRPr lang="en-GB"/>
        </a:p>
      </dgm:t>
    </dgm:pt>
    <dgm:pt modelId="{C11F2149-B932-41C9-AFDE-2000245FF237}">
      <dgm:prSet phldrT="[Text]"/>
      <dgm:spPr/>
      <dgm:t>
        <a:bodyPr/>
        <a:lstStyle/>
        <a:p>
          <a:r>
            <a:rPr lang="en-GB" dirty="0" err="1"/>
            <a:t>Dysgu</a:t>
          </a:r>
          <a:r>
            <a:rPr lang="en-GB" dirty="0"/>
            <a:t> ac </a:t>
          </a:r>
          <a:r>
            <a:rPr lang="en-US" dirty="0" err="1"/>
            <a:t>Addysgu</a:t>
          </a:r>
          <a:r>
            <a:rPr lang="en-US" dirty="0"/>
            <a:t> o </a:t>
          </a:r>
          <a:r>
            <a:rPr lang="en-US" dirty="0" err="1"/>
            <a:t>Safon</a:t>
          </a:r>
          <a:r>
            <a:rPr lang="en-US" dirty="0"/>
            <a:t> </a:t>
          </a:r>
          <a:r>
            <a:rPr lang="en-US" dirty="0" err="1"/>
            <a:t>Uchel</a:t>
          </a:r>
          <a:r>
            <a:rPr lang="en-US" dirty="0"/>
            <a:t> </a:t>
          </a:r>
          <a:endParaRPr lang="en-GB" dirty="0"/>
        </a:p>
      </dgm:t>
    </dgm:pt>
    <dgm:pt modelId="{FD2E57CB-A5E6-4D8B-AA3F-D4A6B58ED813}" type="parTrans" cxnId="{DA69E60C-E4BA-4078-9F22-E1A218CBA0D3}">
      <dgm:prSet/>
      <dgm:spPr/>
      <dgm:t>
        <a:bodyPr/>
        <a:lstStyle/>
        <a:p>
          <a:endParaRPr lang="en-GB"/>
        </a:p>
      </dgm:t>
    </dgm:pt>
    <dgm:pt modelId="{B595521F-ABC5-4F53-B28D-18FA708E71A4}" type="sibTrans" cxnId="{DA69E60C-E4BA-4078-9F22-E1A218CBA0D3}">
      <dgm:prSet/>
      <dgm:spPr/>
      <dgm:t>
        <a:bodyPr/>
        <a:lstStyle/>
        <a:p>
          <a:endParaRPr lang="en-GB"/>
        </a:p>
      </dgm:t>
    </dgm:pt>
    <dgm:pt modelId="{2B8A323D-BF84-430A-BEF8-3E367E1606F7}">
      <dgm:prSet phldrT="[Text]" custT="1"/>
      <dgm:spPr/>
      <dgm:t>
        <a:bodyPr/>
        <a:lstStyle/>
        <a:p>
          <a:r>
            <a:rPr lang="en-US" sz="2400" dirty="0"/>
            <a:t>Y </a:t>
          </a:r>
          <a:r>
            <a:rPr lang="en-GB" sz="2400" dirty="0" err="1"/>
            <a:t>Blynyddoedd</a:t>
          </a:r>
          <a:r>
            <a:rPr lang="en-US" sz="2400" dirty="0"/>
            <a:t> </a:t>
          </a:r>
          <a:endParaRPr lang="en-US" sz="2400" dirty="0" smtClean="0"/>
        </a:p>
        <a:p>
          <a:r>
            <a:rPr lang="en-US" sz="2400" dirty="0" err="1" smtClean="0"/>
            <a:t>Cynnar</a:t>
          </a:r>
          <a:r>
            <a:rPr lang="en-US" sz="2400" dirty="0"/>
            <a:t> (0-7)</a:t>
          </a:r>
          <a:endParaRPr lang="en-GB" sz="2400" dirty="0"/>
        </a:p>
      </dgm:t>
    </dgm:pt>
    <dgm:pt modelId="{3F39BC38-EAA8-4A23-9D36-81F81CCCDDDE}" type="parTrans" cxnId="{80B84E28-7C50-4455-A4D8-AAD70437E32E}">
      <dgm:prSet/>
      <dgm:spPr/>
      <dgm:t>
        <a:bodyPr/>
        <a:lstStyle/>
        <a:p>
          <a:endParaRPr lang="en-GB"/>
        </a:p>
      </dgm:t>
    </dgm:pt>
    <dgm:pt modelId="{7D1E7EA9-8636-4E1B-94AE-522856C48D4A}" type="sibTrans" cxnId="{80B84E28-7C50-4455-A4D8-AAD70437E32E}">
      <dgm:prSet/>
      <dgm:spPr/>
      <dgm:t>
        <a:bodyPr/>
        <a:lstStyle/>
        <a:p>
          <a:endParaRPr lang="en-GB"/>
        </a:p>
      </dgm:t>
    </dgm:pt>
    <dgm:pt modelId="{3A58F1D7-7027-4054-AD86-F874E8F2F462}">
      <dgm:prSet phldrT="[Text]"/>
      <dgm:spPr/>
      <dgm:t>
        <a:bodyPr/>
        <a:lstStyle/>
        <a:p>
          <a:r>
            <a:rPr lang="en-US" dirty="0" err="1"/>
            <a:t>Ymgysylltu</a:t>
          </a:r>
          <a:r>
            <a:rPr lang="en-US" dirty="0"/>
            <a:t> </a:t>
          </a:r>
          <a:r>
            <a:rPr lang="en-US" dirty="0" err="1"/>
            <a:t>â'r</a:t>
          </a:r>
          <a:r>
            <a:rPr lang="en-US" dirty="0"/>
            <a:t> </a:t>
          </a:r>
          <a:r>
            <a:rPr lang="en-US" dirty="0" err="1"/>
            <a:t>teulu</a:t>
          </a:r>
          <a:r>
            <a:rPr lang="en-US" dirty="0"/>
            <a:t> </a:t>
          </a:r>
          <a:r>
            <a:rPr lang="en-US" dirty="0" err="1"/>
            <a:t>a'r</a:t>
          </a:r>
          <a:r>
            <a:rPr lang="en-US" dirty="0"/>
            <a:t> </a:t>
          </a:r>
          <a:r>
            <a:rPr lang="en-US" dirty="0" err="1"/>
            <a:t>gymuned</a:t>
          </a:r>
          <a:endParaRPr lang="en-US" dirty="0"/>
        </a:p>
      </dgm:t>
    </dgm:pt>
    <dgm:pt modelId="{207B3803-A0AE-4EB5-8018-0616BF7980C1}" type="parTrans" cxnId="{27720851-7E3E-4617-99D7-F11C574A2664}">
      <dgm:prSet/>
      <dgm:spPr/>
      <dgm:t>
        <a:bodyPr/>
        <a:lstStyle/>
        <a:p>
          <a:endParaRPr lang="en-GB"/>
        </a:p>
      </dgm:t>
    </dgm:pt>
    <dgm:pt modelId="{A447E7E7-240A-4298-8D54-CA41E9708344}" type="sibTrans" cxnId="{27720851-7E3E-4617-99D7-F11C574A2664}">
      <dgm:prSet/>
      <dgm:spPr/>
      <dgm:t>
        <a:bodyPr/>
        <a:lstStyle/>
        <a:p>
          <a:endParaRPr lang="en-GB"/>
        </a:p>
      </dgm:t>
    </dgm:pt>
    <dgm:pt modelId="{A32241BE-C951-45BC-BE2E-755056345D5D}">
      <dgm:prSet/>
      <dgm:spPr/>
      <dgm:t>
        <a:bodyPr/>
        <a:lstStyle/>
        <a:p>
          <a:r>
            <a:rPr lang="en-GB" dirty="0" err="1"/>
            <a:t>Disgwyliadau</a:t>
          </a:r>
          <a:r>
            <a:rPr lang="en-GB" dirty="0"/>
            <a:t> </a:t>
          </a:r>
          <a:r>
            <a:rPr lang="en-US" dirty="0"/>
            <a:t>ac </a:t>
          </a:r>
          <a:r>
            <a:rPr lang="en-US" dirty="0" err="1"/>
            <a:t>Dyheadau</a:t>
          </a:r>
          <a:r>
            <a:rPr lang="en-US" dirty="0"/>
            <a:t> </a:t>
          </a:r>
          <a:r>
            <a:rPr lang="en-US" dirty="0" err="1"/>
            <a:t>Uchel</a:t>
          </a:r>
          <a:r>
            <a:rPr lang="en-US" dirty="0"/>
            <a:t> </a:t>
          </a:r>
          <a:endParaRPr lang="en-GB" dirty="0"/>
        </a:p>
      </dgm:t>
    </dgm:pt>
    <dgm:pt modelId="{09A06B54-3593-4592-83FE-0175C0A3C9FE}" type="parTrans" cxnId="{E1FA4365-1A33-45E9-9CD3-D4C90622CFF4}">
      <dgm:prSet/>
      <dgm:spPr/>
      <dgm:t>
        <a:bodyPr/>
        <a:lstStyle/>
        <a:p>
          <a:endParaRPr lang="en-GB"/>
        </a:p>
      </dgm:t>
    </dgm:pt>
    <dgm:pt modelId="{B232B2C3-79F5-4A39-945C-25772B063D09}" type="sibTrans" cxnId="{E1FA4365-1A33-45E9-9CD3-D4C90622CFF4}">
      <dgm:prSet/>
      <dgm:spPr/>
      <dgm:t>
        <a:bodyPr/>
        <a:lstStyle/>
        <a:p>
          <a:endParaRPr lang="en-GB"/>
        </a:p>
      </dgm:t>
    </dgm:pt>
    <dgm:pt modelId="{319B47FB-8950-4EC7-8E8C-F02EA3AD7FBD}" type="pres">
      <dgm:prSet presAssocID="{666E2E8E-2A63-4D71-A79B-1F77A313D78A}" presName="cycle" presStyleCnt="0">
        <dgm:presLayoutVars>
          <dgm:chMax val="1"/>
          <dgm:dir/>
          <dgm:animLvl val="ctr"/>
          <dgm:resizeHandles val="exact"/>
        </dgm:presLayoutVars>
      </dgm:prSet>
      <dgm:spPr/>
      <dgm:t>
        <a:bodyPr/>
        <a:lstStyle/>
        <a:p>
          <a:endParaRPr lang="cy-GB"/>
        </a:p>
      </dgm:t>
    </dgm:pt>
    <dgm:pt modelId="{033CD65F-1EA5-42AA-9680-91D08722E871}" type="pres">
      <dgm:prSet presAssocID="{3F21B41D-DBE4-4DB2-9CE7-E54BE5107693}" presName="centerShape" presStyleLbl="node0" presStyleIdx="0" presStyleCnt="1"/>
      <dgm:spPr/>
      <dgm:t>
        <a:bodyPr/>
        <a:lstStyle/>
        <a:p>
          <a:endParaRPr lang="cy-GB"/>
        </a:p>
      </dgm:t>
    </dgm:pt>
    <dgm:pt modelId="{CD9E6F4A-1111-4310-8448-765D638900A4}" type="pres">
      <dgm:prSet presAssocID="{FD2E57CB-A5E6-4D8B-AA3F-D4A6B58ED813}" presName="parTrans" presStyleLbl="bgSibTrans2D1" presStyleIdx="0" presStyleCnt="4"/>
      <dgm:spPr/>
      <dgm:t>
        <a:bodyPr/>
        <a:lstStyle/>
        <a:p>
          <a:endParaRPr lang="cy-GB"/>
        </a:p>
      </dgm:t>
    </dgm:pt>
    <dgm:pt modelId="{E41BA637-2AAF-495F-8C08-50E4CE453375}" type="pres">
      <dgm:prSet presAssocID="{C11F2149-B932-41C9-AFDE-2000245FF237}" presName="node" presStyleLbl="node1" presStyleIdx="0" presStyleCnt="4">
        <dgm:presLayoutVars>
          <dgm:bulletEnabled val="1"/>
        </dgm:presLayoutVars>
      </dgm:prSet>
      <dgm:spPr/>
      <dgm:t>
        <a:bodyPr/>
        <a:lstStyle/>
        <a:p>
          <a:endParaRPr lang="cy-GB"/>
        </a:p>
      </dgm:t>
    </dgm:pt>
    <dgm:pt modelId="{AA7F906F-8F95-4919-A108-6151660D36BF}" type="pres">
      <dgm:prSet presAssocID="{3F39BC38-EAA8-4A23-9D36-81F81CCCDDDE}" presName="parTrans" presStyleLbl="bgSibTrans2D1" presStyleIdx="1" presStyleCnt="4"/>
      <dgm:spPr/>
      <dgm:t>
        <a:bodyPr/>
        <a:lstStyle/>
        <a:p>
          <a:endParaRPr lang="cy-GB"/>
        </a:p>
      </dgm:t>
    </dgm:pt>
    <dgm:pt modelId="{C788B158-B3C9-4A7D-B336-E4324BF7105B}" type="pres">
      <dgm:prSet presAssocID="{2B8A323D-BF84-430A-BEF8-3E367E1606F7}" presName="node" presStyleLbl="node1" presStyleIdx="1" presStyleCnt="4">
        <dgm:presLayoutVars>
          <dgm:bulletEnabled val="1"/>
        </dgm:presLayoutVars>
      </dgm:prSet>
      <dgm:spPr/>
      <dgm:t>
        <a:bodyPr/>
        <a:lstStyle/>
        <a:p>
          <a:endParaRPr lang="cy-GB"/>
        </a:p>
      </dgm:t>
    </dgm:pt>
    <dgm:pt modelId="{4895247C-4989-4A6F-9F62-F3FAE07D4470}" type="pres">
      <dgm:prSet presAssocID="{207B3803-A0AE-4EB5-8018-0616BF7980C1}" presName="parTrans" presStyleLbl="bgSibTrans2D1" presStyleIdx="2" presStyleCnt="4"/>
      <dgm:spPr/>
      <dgm:t>
        <a:bodyPr/>
        <a:lstStyle/>
        <a:p>
          <a:endParaRPr lang="cy-GB"/>
        </a:p>
      </dgm:t>
    </dgm:pt>
    <dgm:pt modelId="{EF0D5A36-DA12-48C1-BB9C-416DEB1FA86C}" type="pres">
      <dgm:prSet presAssocID="{3A58F1D7-7027-4054-AD86-F874E8F2F462}" presName="node" presStyleLbl="node1" presStyleIdx="2" presStyleCnt="4">
        <dgm:presLayoutVars>
          <dgm:bulletEnabled val="1"/>
        </dgm:presLayoutVars>
      </dgm:prSet>
      <dgm:spPr/>
      <dgm:t>
        <a:bodyPr/>
        <a:lstStyle/>
        <a:p>
          <a:endParaRPr lang="cy-GB"/>
        </a:p>
      </dgm:t>
    </dgm:pt>
    <dgm:pt modelId="{A5AD9FFD-5A72-4E73-B04D-57D85CA0BA8D}" type="pres">
      <dgm:prSet presAssocID="{09A06B54-3593-4592-83FE-0175C0A3C9FE}" presName="parTrans" presStyleLbl="bgSibTrans2D1" presStyleIdx="3" presStyleCnt="4"/>
      <dgm:spPr/>
      <dgm:t>
        <a:bodyPr/>
        <a:lstStyle/>
        <a:p>
          <a:endParaRPr lang="cy-GB"/>
        </a:p>
      </dgm:t>
    </dgm:pt>
    <dgm:pt modelId="{82DAB157-F23F-46BE-B6E7-5CA52B2D9EE0}" type="pres">
      <dgm:prSet presAssocID="{A32241BE-C951-45BC-BE2E-755056345D5D}" presName="node" presStyleLbl="node1" presStyleIdx="3" presStyleCnt="4">
        <dgm:presLayoutVars>
          <dgm:bulletEnabled val="1"/>
        </dgm:presLayoutVars>
      </dgm:prSet>
      <dgm:spPr/>
      <dgm:t>
        <a:bodyPr/>
        <a:lstStyle/>
        <a:p>
          <a:endParaRPr lang="cy-GB"/>
        </a:p>
      </dgm:t>
    </dgm:pt>
  </dgm:ptLst>
  <dgm:cxnLst>
    <dgm:cxn modelId="{E093C2B2-7AB0-4173-8495-5A3888966D8A}" type="presOf" srcId="{3F21B41D-DBE4-4DB2-9CE7-E54BE5107693}" destId="{033CD65F-1EA5-42AA-9680-91D08722E871}" srcOrd="0" destOrd="0" presId="urn:microsoft.com/office/officeart/2005/8/layout/radial4"/>
    <dgm:cxn modelId="{AA559651-D3F5-4892-8870-5FB124A0CC98}" type="presOf" srcId="{3F39BC38-EAA8-4A23-9D36-81F81CCCDDDE}" destId="{AA7F906F-8F95-4919-A108-6151660D36BF}" srcOrd="0" destOrd="0" presId="urn:microsoft.com/office/officeart/2005/8/layout/radial4"/>
    <dgm:cxn modelId="{6D3F194F-9C7B-4A2E-821A-5CDD30170980}" type="presOf" srcId="{207B3803-A0AE-4EB5-8018-0616BF7980C1}" destId="{4895247C-4989-4A6F-9F62-F3FAE07D4470}" srcOrd="0" destOrd="0" presId="urn:microsoft.com/office/officeart/2005/8/layout/radial4"/>
    <dgm:cxn modelId="{9D53427A-2C6F-41EB-BC10-302E19AA8D4C}" type="presOf" srcId="{666E2E8E-2A63-4D71-A79B-1F77A313D78A}" destId="{319B47FB-8950-4EC7-8E8C-F02EA3AD7FBD}" srcOrd="0" destOrd="0" presId="urn:microsoft.com/office/officeart/2005/8/layout/radial4"/>
    <dgm:cxn modelId="{3CFDABAF-38EE-4470-8C0E-B27CCBFA5ADE}" type="presOf" srcId="{FD2E57CB-A5E6-4D8B-AA3F-D4A6B58ED813}" destId="{CD9E6F4A-1111-4310-8448-765D638900A4}" srcOrd="0" destOrd="0" presId="urn:microsoft.com/office/officeart/2005/8/layout/radial4"/>
    <dgm:cxn modelId="{80B84E28-7C50-4455-A4D8-AAD70437E32E}" srcId="{3F21B41D-DBE4-4DB2-9CE7-E54BE5107693}" destId="{2B8A323D-BF84-430A-BEF8-3E367E1606F7}" srcOrd="1" destOrd="0" parTransId="{3F39BC38-EAA8-4A23-9D36-81F81CCCDDDE}" sibTransId="{7D1E7EA9-8636-4E1B-94AE-522856C48D4A}"/>
    <dgm:cxn modelId="{E1FA4365-1A33-45E9-9CD3-D4C90622CFF4}" srcId="{3F21B41D-DBE4-4DB2-9CE7-E54BE5107693}" destId="{A32241BE-C951-45BC-BE2E-755056345D5D}" srcOrd="3" destOrd="0" parTransId="{09A06B54-3593-4592-83FE-0175C0A3C9FE}" sibTransId="{B232B2C3-79F5-4A39-945C-25772B063D09}"/>
    <dgm:cxn modelId="{5AA4E4A2-0856-4F34-BF49-83FA5413627F}" type="presOf" srcId="{2B8A323D-BF84-430A-BEF8-3E367E1606F7}" destId="{C788B158-B3C9-4A7D-B336-E4324BF7105B}" srcOrd="0" destOrd="0" presId="urn:microsoft.com/office/officeart/2005/8/layout/radial4"/>
    <dgm:cxn modelId="{EAF77C85-0977-419B-ADA2-2E5E0C9910C9}" srcId="{666E2E8E-2A63-4D71-A79B-1F77A313D78A}" destId="{3F21B41D-DBE4-4DB2-9CE7-E54BE5107693}" srcOrd="0" destOrd="0" parTransId="{04AE2431-6321-478E-8F15-6732BE894158}" sibTransId="{C78F227B-A023-4C68-BCFC-D9CD56BEDA7D}"/>
    <dgm:cxn modelId="{DA69E60C-E4BA-4078-9F22-E1A218CBA0D3}" srcId="{3F21B41D-DBE4-4DB2-9CE7-E54BE5107693}" destId="{C11F2149-B932-41C9-AFDE-2000245FF237}" srcOrd="0" destOrd="0" parTransId="{FD2E57CB-A5E6-4D8B-AA3F-D4A6B58ED813}" sibTransId="{B595521F-ABC5-4F53-B28D-18FA708E71A4}"/>
    <dgm:cxn modelId="{C91E0823-F3B1-4E62-82BC-76E0C74609FD}" type="presOf" srcId="{A32241BE-C951-45BC-BE2E-755056345D5D}" destId="{82DAB157-F23F-46BE-B6E7-5CA52B2D9EE0}" srcOrd="0" destOrd="0" presId="urn:microsoft.com/office/officeart/2005/8/layout/radial4"/>
    <dgm:cxn modelId="{AFA627A3-AE8E-4364-B4BD-306AB011E9C8}" type="presOf" srcId="{3A58F1D7-7027-4054-AD86-F874E8F2F462}" destId="{EF0D5A36-DA12-48C1-BB9C-416DEB1FA86C}" srcOrd="0" destOrd="0" presId="urn:microsoft.com/office/officeart/2005/8/layout/radial4"/>
    <dgm:cxn modelId="{27720851-7E3E-4617-99D7-F11C574A2664}" srcId="{3F21B41D-DBE4-4DB2-9CE7-E54BE5107693}" destId="{3A58F1D7-7027-4054-AD86-F874E8F2F462}" srcOrd="2" destOrd="0" parTransId="{207B3803-A0AE-4EB5-8018-0616BF7980C1}" sibTransId="{A447E7E7-240A-4298-8D54-CA41E9708344}"/>
    <dgm:cxn modelId="{904121B6-F9C9-4FD2-9E73-56A910E1A5F5}" type="presOf" srcId="{C11F2149-B932-41C9-AFDE-2000245FF237}" destId="{E41BA637-2AAF-495F-8C08-50E4CE453375}" srcOrd="0" destOrd="0" presId="urn:microsoft.com/office/officeart/2005/8/layout/radial4"/>
    <dgm:cxn modelId="{B5557CC2-6470-4698-92C7-6BD2517D9F7F}" type="presOf" srcId="{09A06B54-3593-4592-83FE-0175C0A3C9FE}" destId="{A5AD9FFD-5A72-4E73-B04D-57D85CA0BA8D}" srcOrd="0" destOrd="0" presId="urn:microsoft.com/office/officeart/2005/8/layout/radial4"/>
    <dgm:cxn modelId="{0A502C5E-9C47-42DE-83EC-D8D59CF499B9}" type="presParOf" srcId="{319B47FB-8950-4EC7-8E8C-F02EA3AD7FBD}" destId="{033CD65F-1EA5-42AA-9680-91D08722E871}" srcOrd="0" destOrd="0" presId="urn:microsoft.com/office/officeart/2005/8/layout/radial4"/>
    <dgm:cxn modelId="{92059413-3D57-4511-A0C2-9469A75BADEC}" type="presParOf" srcId="{319B47FB-8950-4EC7-8E8C-F02EA3AD7FBD}" destId="{CD9E6F4A-1111-4310-8448-765D638900A4}" srcOrd="1" destOrd="0" presId="urn:microsoft.com/office/officeart/2005/8/layout/radial4"/>
    <dgm:cxn modelId="{42CD6184-4DEB-4FC1-9D24-4F6451E60E76}" type="presParOf" srcId="{319B47FB-8950-4EC7-8E8C-F02EA3AD7FBD}" destId="{E41BA637-2AAF-495F-8C08-50E4CE453375}" srcOrd="2" destOrd="0" presId="urn:microsoft.com/office/officeart/2005/8/layout/radial4"/>
    <dgm:cxn modelId="{F01AC354-FA73-44FE-BF59-DD0CBA1442D5}" type="presParOf" srcId="{319B47FB-8950-4EC7-8E8C-F02EA3AD7FBD}" destId="{AA7F906F-8F95-4919-A108-6151660D36BF}" srcOrd="3" destOrd="0" presId="urn:microsoft.com/office/officeart/2005/8/layout/radial4"/>
    <dgm:cxn modelId="{F07A2AA9-BACE-4D4F-9765-7B356829FB81}" type="presParOf" srcId="{319B47FB-8950-4EC7-8E8C-F02EA3AD7FBD}" destId="{C788B158-B3C9-4A7D-B336-E4324BF7105B}" srcOrd="4" destOrd="0" presId="urn:microsoft.com/office/officeart/2005/8/layout/radial4"/>
    <dgm:cxn modelId="{6E539231-C32D-4335-A980-BE59D4A9F014}" type="presParOf" srcId="{319B47FB-8950-4EC7-8E8C-F02EA3AD7FBD}" destId="{4895247C-4989-4A6F-9F62-F3FAE07D4470}" srcOrd="5" destOrd="0" presId="urn:microsoft.com/office/officeart/2005/8/layout/radial4"/>
    <dgm:cxn modelId="{3E0977B5-69D2-49A7-A623-CA660CA12DD4}" type="presParOf" srcId="{319B47FB-8950-4EC7-8E8C-F02EA3AD7FBD}" destId="{EF0D5A36-DA12-48C1-BB9C-416DEB1FA86C}" srcOrd="6" destOrd="0" presId="urn:microsoft.com/office/officeart/2005/8/layout/radial4"/>
    <dgm:cxn modelId="{9B8D109F-F40E-408F-9830-AF33F2FFA258}" type="presParOf" srcId="{319B47FB-8950-4EC7-8E8C-F02EA3AD7FBD}" destId="{A5AD9FFD-5A72-4E73-B04D-57D85CA0BA8D}" srcOrd="7" destOrd="0" presId="urn:microsoft.com/office/officeart/2005/8/layout/radial4"/>
    <dgm:cxn modelId="{17327D98-8050-4732-801A-373EF755C5F8}" type="presParOf" srcId="{319B47FB-8950-4EC7-8E8C-F02EA3AD7FBD}" destId="{82DAB157-F23F-46BE-B6E7-5CA52B2D9EE0}" srcOrd="8"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CD65F-1EA5-42AA-9680-91D08722E871}">
      <dsp:nvSpPr>
        <dsp:cNvPr id="0" name=""/>
        <dsp:cNvSpPr/>
      </dsp:nvSpPr>
      <dsp:spPr>
        <a:xfrm>
          <a:off x="3009228" y="2313678"/>
          <a:ext cx="2211142" cy="221114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GB" sz="2200" kern="1200" dirty="0"/>
            <a:t>Reducing the impact of poverty on education</a:t>
          </a:r>
        </a:p>
      </dsp:txBody>
      <dsp:txXfrm>
        <a:off x="3333042" y="2637492"/>
        <a:ext cx="1563514" cy="1563514"/>
      </dsp:txXfrm>
    </dsp:sp>
    <dsp:sp modelId="{CD9E6F4A-1111-4310-8448-765D638900A4}">
      <dsp:nvSpPr>
        <dsp:cNvPr id="0" name=""/>
        <dsp:cNvSpPr/>
      </dsp:nvSpPr>
      <dsp:spPr>
        <a:xfrm rot="11700000">
          <a:off x="1339356" y="2580625"/>
          <a:ext cx="1643162" cy="630175"/>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41BA637-2AAF-495F-8C08-50E4CE453375}">
      <dsp:nvSpPr>
        <dsp:cNvPr id="0" name=""/>
        <dsp:cNvSpPr/>
      </dsp:nvSpPr>
      <dsp:spPr>
        <a:xfrm>
          <a:off x="317059" y="1842838"/>
          <a:ext cx="2100585" cy="168046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kern="1200" dirty="0"/>
            <a:t>High quality learning and teaching</a:t>
          </a:r>
        </a:p>
      </dsp:txBody>
      <dsp:txXfrm>
        <a:off x="366278" y="1892057"/>
        <a:ext cx="2002147" cy="1582030"/>
      </dsp:txXfrm>
    </dsp:sp>
    <dsp:sp modelId="{AA7F906F-8F95-4919-A108-6151660D36BF}">
      <dsp:nvSpPr>
        <dsp:cNvPr id="0" name=""/>
        <dsp:cNvSpPr/>
      </dsp:nvSpPr>
      <dsp:spPr>
        <a:xfrm rot="14700000">
          <a:off x="2438352" y="1270894"/>
          <a:ext cx="1643162" cy="630175"/>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788B158-B3C9-4A7D-B336-E4324BF7105B}">
      <dsp:nvSpPr>
        <dsp:cNvPr id="0" name=""/>
        <dsp:cNvSpPr/>
      </dsp:nvSpPr>
      <dsp:spPr>
        <a:xfrm>
          <a:off x="1862425" y="1142"/>
          <a:ext cx="2100585" cy="168046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kern="1200" dirty="0"/>
            <a:t>Early years</a:t>
          </a:r>
        </a:p>
      </dsp:txBody>
      <dsp:txXfrm>
        <a:off x="1911644" y="50361"/>
        <a:ext cx="2002147" cy="1582030"/>
      </dsp:txXfrm>
    </dsp:sp>
    <dsp:sp modelId="{4895247C-4989-4A6F-9F62-F3FAE07D4470}">
      <dsp:nvSpPr>
        <dsp:cNvPr id="0" name=""/>
        <dsp:cNvSpPr/>
      </dsp:nvSpPr>
      <dsp:spPr>
        <a:xfrm rot="17700000">
          <a:off x="4148085" y="1270894"/>
          <a:ext cx="1643162" cy="630175"/>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0D5A36-DA12-48C1-BB9C-416DEB1FA86C}">
      <dsp:nvSpPr>
        <dsp:cNvPr id="0" name=""/>
        <dsp:cNvSpPr/>
      </dsp:nvSpPr>
      <dsp:spPr>
        <a:xfrm>
          <a:off x="4266589" y="1142"/>
          <a:ext cx="2100585" cy="168046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kern="1200" dirty="0"/>
            <a:t>Family and community engagement</a:t>
          </a:r>
        </a:p>
      </dsp:txBody>
      <dsp:txXfrm>
        <a:off x="4315808" y="50361"/>
        <a:ext cx="2002147" cy="1582030"/>
      </dsp:txXfrm>
    </dsp:sp>
    <dsp:sp modelId="{A5AD9FFD-5A72-4E73-B04D-57D85CA0BA8D}">
      <dsp:nvSpPr>
        <dsp:cNvPr id="0" name=""/>
        <dsp:cNvSpPr/>
      </dsp:nvSpPr>
      <dsp:spPr>
        <a:xfrm rot="20700000">
          <a:off x="5247080" y="2580625"/>
          <a:ext cx="1643162" cy="630175"/>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DAB157-F23F-46BE-B6E7-5CA52B2D9EE0}">
      <dsp:nvSpPr>
        <dsp:cNvPr id="0" name=""/>
        <dsp:cNvSpPr/>
      </dsp:nvSpPr>
      <dsp:spPr>
        <a:xfrm>
          <a:off x="5811955" y="1842838"/>
          <a:ext cx="2100585" cy="168046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kern="1200" dirty="0"/>
            <a:t>High expectations and aspirations</a:t>
          </a:r>
        </a:p>
      </dsp:txBody>
      <dsp:txXfrm>
        <a:off x="5861174" y="1892057"/>
        <a:ext cx="2002147" cy="15820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CD65F-1EA5-42AA-9680-91D08722E871}">
      <dsp:nvSpPr>
        <dsp:cNvPr id="0" name=""/>
        <dsp:cNvSpPr/>
      </dsp:nvSpPr>
      <dsp:spPr>
        <a:xfrm>
          <a:off x="3009228" y="2313678"/>
          <a:ext cx="2211142" cy="221114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en-US" sz="2100" kern="1200" dirty="0" err="1"/>
            <a:t>Lleihau</a:t>
          </a:r>
          <a:r>
            <a:rPr lang="en-US" sz="2100" kern="1200" dirty="0"/>
            <a:t> E</a:t>
          </a:r>
          <a:r>
            <a:rPr lang="en-GB" sz="2100" kern="1200" dirty="0" err="1"/>
            <a:t>ffaith</a:t>
          </a:r>
          <a:r>
            <a:rPr lang="en-US" sz="2100" kern="1200" dirty="0"/>
            <a:t> </a:t>
          </a:r>
          <a:r>
            <a:rPr lang="en-US" sz="2100" kern="1200" dirty="0" err="1"/>
            <a:t>Tlodi</a:t>
          </a:r>
          <a:r>
            <a:rPr lang="en-GB" sz="2100" kern="1200" dirty="0"/>
            <a:t> </a:t>
          </a:r>
          <a:r>
            <a:rPr lang="en-GB" sz="2100" kern="1200" dirty="0" err="1"/>
            <a:t>ar</a:t>
          </a:r>
          <a:r>
            <a:rPr lang="en-US" sz="2100" kern="1200" dirty="0"/>
            <a:t> </a:t>
          </a:r>
          <a:r>
            <a:rPr lang="en-US" sz="2100" kern="1200" dirty="0" err="1"/>
            <a:t>Gyrhaeddiad</a:t>
          </a:r>
          <a:r>
            <a:rPr lang="en-US" sz="2100" kern="1200" dirty="0"/>
            <a:t> </a:t>
          </a:r>
          <a:endParaRPr lang="en-GB" sz="2100" kern="1200" dirty="0"/>
        </a:p>
      </dsp:txBody>
      <dsp:txXfrm>
        <a:off x="3333042" y="2637492"/>
        <a:ext cx="1563514" cy="1563514"/>
      </dsp:txXfrm>
    </dsp:sp>
    <dsp:sp modelId="{CD9E6F4A-1111-4310-8448-765D638900A4}">
      <dsp:nvSpPr>
        <dsp:cNvPr id="0" name=""/>
        <dsp:cNvSpPr/>
      </dsp:nvSpPr>
      <dsp:spPr>
        <a:xfrm rot="11700000">
          <a:off x="1339356" y="2580625"/>
          <a:ext cx="1643162" cy="630175"/>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41BA637-2AAF-495F-8C08-50E4CE453375}">
      <dsp:nvSpPr>
        <dsp:cNvPr id="0" name=""/>
        <dsp:cNvSpPr/>
      </dsp:nvSpPr>
      <dsp:spPr>
        <a:xfrm>
          <a:off x="317059" y="1842838"/>
          <a:ext cx="2100585" cy="168046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kern="1200" dirty="0" err="1"/>
            <a:t>Dysgu</a:t>
          </a:r>
          <a:r>
            <a:rPr lang="en-GB" sz="2600" kern="1200" dirty="0"/>
            <a:t> ac </a:t>
          </a:r>
          <a:r>
            <a:rPr lang="en-US" sz="2600" kern="1200" dirty="0" err="1"/>
            <a:t>Addysgu</a:t>
          </a:r>
          <a:r>
            <a:rPr lang="en-US" sz="2600" kern="1200" dirty="0"/>
            <a:t> o </a:t>
          </a:r>
          <a:r>
            <a:rPr lang="en-US" sz="2600" kern="1200" dirty="0" err="1"/>
            <a:t>Safon</a:t>
          </a:r>
          <a:r>
            <a:rPr lang="en-US" sz="2600" kern="1200" dirty="0"/>
            <a:t> </a:t>
          </a:r>
          <a:r>
            <a:rPr lang="en-US" sz="2600" kern="1200" dirty="0" err="1"/>
            <a:t>Uchel</a:t>
          </a:r>
          <a:r>
            <a:rPr lang="en-US" sz="2600" kern="1200" dirty="0"/>
            <a:t> </a:t>
          </a:r>
          <a:endParaRPr lang="en-GB" sz="2600" kern="1200" dirty="0"/>
        </a:p>
      </dsp:txBody>
      <dsp:txXfrm>
        <a:off x="366278" y="1892057"/>
        <a:ext cx="2002147" cy="1582030"/>
      </dsp:txXfrm>
    </dsp:sp>
    <dsp:sp modelId="{AA7F906F-8F95-4919-A108-6151660D36BF}">
      <dsp:nvSpPr>
        <dsp:cNvPr id="0" name=""/>
        <dsp:cNvSpPr/>
      </dsp:nvSpPr>
      <dsp:spPr>
        <a:xfrm rot="14700000">
          <a:off x="2438352" y="1270894"/>
          <a:ext cx="1643162" cy="630175"/>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788B158-B3C9-4A7D-B336-E4324BF7105B}">
      <dsp:nvSpPr>
        <dsp:cNvPr id="0" name=""/>
        <dsp:cNvSpPr/>
      </dsp:nvSpPr>
      <dsp:spPr>
        <a:xfrm>
          <a:off x="1862425" y="1142"/>
          <a:ext cx="2100585" cy="168046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066800">
            <a:lnSpc>
              <a:spcPct val="90000"/>
            </a:lnSpc>
            <a:spcBef>
              <a:spcPct val="0"/>
            </a:spcBef>
            <a:spcAft>
              <a:spcPct val="35000"/>
            </a:spcAft>
          </a:pPr>
          <a:r>
            <a:rPr lang="en-US" sz="2400" kern="1200" dirty="0"/>
            <a:t>Y </a:t>
          </a:r>
          <a:r>
            <a:rPr lang="en-GB" sz="2400" kern="1200" dirty="0" err="1"/>
            <a:t>Blynyddoedd</a:t>
          </a:r>
          <a:r>
            <a:rPr lang="en-US" sz="2400" kern="1200" dirty="0"/>
            <a:t> </a:t>
          </a:r>
          <a:endParaRPr lang="en-US" sz="2400" kern="1200" dirty="0" smtClean="0"/>
        </a:p>
        <a:p>
          <a:pPr lvl="0" algn="ctr" defTabSz="1066800">
            <a:lnSpc>
              <a:spcPct val="90000"/>
            </a:lnSpc>
            <a:spcBef>
              <a:spcPct val="0"/>
            </a:spcBef>
            <a:spcAft>
              <a:spcPct val="35000"/>
            </a:spcAft>
          </a:pPr>
          <a:r>
            <a:rPr lang="en-US" sz="2400" kern="1200" dirty="0" err="1" smtClean="0"/>
            <a:t>Cynnar</a:t>
          </a:r>
          <a:r>
            <a:rPr lang="en-US" sz="2400" kern="1200" dirty="0"/>
            <a:t> (0-7)</a:t>
          </a:r>
          <a:endParaRPr lang="en-GB" sz="2400" kern="1200" dirty="0"/>
        </a:p>
      </dsp:txBody>
      <dsp:txXfrm>
        <a:off x="1911644" y="50361"/>
        <a:ext cx="2002147" cy="1582030"/>
      </dsp:txXfrm>
    </dsp:sp>
    <dsp:sp modelId="{4895247C-4989-4A6F-9F62-F3FAE07D4470}">
      <dsp:nvSpPr>
        <dsp:cNvPr id="0" name=""/>
        <dsp:cNvSpPr/>
      </dsp:nvSpPr>
      <dsp:spPr>
        <a:xfrm rot="17700000">
          <a:off x="4148085" y="1270894"/>
          <a:ext cx="1643162" cy="630175"/>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0D5A36-DA12-48C1-BB9C-416DEB1FA86C}">
      <dsp:nvSpPr>
        <dsp:cNvPr id="0" name=""/>
        <dsp:cNvSpPr/>
      </dsp:nvSpPr>
      <dsp:spPr>
        <a:xfrm>
          <a:off x="4266589" y="1142"/>
          <a:ext cx="2100585" cy="168046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US" sz="2600" kern="1200" dirty="0" err="1"/>
            <a:t>Ymgysylltu</a:t>
          </a:r>
          <a:r>
            <a:rPr lang="en-US" sz="2600" kern="1200" dirty="0"/>
            <a:t> </a:t>
          </a:r>
          <a:r>
            <a:rPr lang="en-US" sz="2600" kern="1200" dirty="0" err="1"/>
            <a:t>â'r</a:t>
          </a:r>
          <a:r>
            <a:rPr lang="en-US" sz="2600" kern="1200" dirty="0"/>
            <a:t> </a:t>
          </a:r>
          <a:r>
            <a:rPr lang="en-US" sz="2600" kern="1200" dirty="0" err="1"/>
            <a:t>teulu</a:t>
          </a:r>
          <a:r>
            <a:rPr lang="en-US" sz="2600" kern="1200" dirty="0"/>
            <a:t> </a:t>
          </a:r>
          <a:r>
            <a:rPr lang="en-US" sz="2600" kern="1200" dirty="0" err="1"/>
            <a:t>a'r</a:t>
          </a:r>
          <a:r>
            <a:rPr lang="en-US" sz="2600" kern="1200" dirty="0"/>
            <a:t> </a:t>
          </a:r>
          <a:r>
            <a:rPr lang="en-US" sz="2600" kern="1200" dirty="0" err="1"/>
            <a:t>gymuned</a:t>
          </a:r>
          <a:endParaRPr lang="en-US" sz="2600" kern="1200" dirty="0"/>
        </a:p>
      </dsp:txBody>
      <dsp:txXfrm>
        <a:off x="4315808" y="50361"/>
        <a:ext cx="2002147" cy="1582030"/>
      </dsp:txXfrm>
    </dsp:sp>
    <dsp:sp modelId="{A5AD9FFD-5A72-4E73-B04D-57D85CA0BA8D}">
      <dsp:nvSpPr>
        <dsp:cNvPr id="0" name=""/>
        <dsp:cNvSpPr/>
      </dsp:nvSpPr>
      <dsp:spPr>
        <a:xfrm rot="20700000">
          <a:off x="5247080" y="2580625"/>
          <a:ext cx="1643162" cy="630175"/>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DAB157-F23F-46BE-B6E7-5CA52B2D9EE0}">
      <dsp:nvSpPr>
        <dsp:cNvPr id="0" name=""/>
        <dsp:cNvSpPr/>
      </dsp:nvSpPr>
      <dsp:spPr>
        <a:xfrm>
          <a:off x="5811955" y="1842838"/>
          <a:ext cx="2100585" cy="168046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kern="1200" dirty="0" err="1"/>
            <a:t>Disgwyliadau</a:t>
          </a:r>
          <a:r>
            <a:rPr lang="en-GB" sz="2600" kern="1200" dirty="0"/>
            <a:t> </a:t>
          </a:r>
          <a:r>
            <a:rPr lang="en-US" sz="2600" kern="1200" dirty="0"/>
            <a:t>ac </a:t>
          </a:r>
          <a:r>
            <a:rPr lang="en-US" sz="2600" kern="1200" dirty="0" err="1"/>
            <a:t>Dyheadau</a:t>
          </a:r>
          <a:r>
            <a:rPr lang="en-US" sz="2600" kern="1200" dirty="0"/>
            <a:t> </a:t>
          </a:r>
          <a:r>
            <a:rPr lang="en-US" sz="2600" kern="1200" dirty="0" err="1"/>
            <a:t>Uchel</a:t>
          </a:r>
          <a:r>
            <a:rPr lang="en-US" sz="2600" kern="1200" dirty="0"/>
            <a:t> </a:t>
          </a:r>
          <a:endParaRPr lang="en-GB" sz="2600" kern="1200" dirty="0"/>
        </a:p>
      </dsp:txBody>
      <dsp:txXfrm>
        <a:off x="5861174" y="1892057"/>
        <a:ext cx="2002147" cy="1582030"/>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0570A63-7FAC-41B0-89DE-D4385F7282D5}" type="datetimeFigureOut">
              <a:rPr lang="en-GB" smtClean="0"/>
              <a:pPr/>
              <a:t>05/07/2019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73AA702-6E58-4111-80F9-C5308906C1C2}" type="slidenum">
              <a:rPr lang="en-GB" smtClean="0"/>
              <a:pPr/>
              <a:t>‹#›</a:t>
            </a:fld>
            <a:endParaRPr lang="en-GB"/>
          </a:p>
        </p:txBody>
      </p:sp>
    </p:spTree>
    <p:extLst>
      <p:ext uri="{BB962C8B-B14F-4D97-AF65-F5344CB8AC3E}">
        <p14:creationId xmlns:p14="http://schemas.microsoft.com/office/powerpoint/2010/main" val="1735411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3AA702-6E58-4111-80F9-C5308906C1C2}" type="slidenum">
              <a:rPr lang="en-GB" smtClean="0"/>
              <a:pPr/>
              <a:t>7</a:t>
            </a:fld>
            <a:endParaRPr lang="en-GB"/>
          </a:p>
        </p:txBody>
      </p:sp>
    </p:spTree>
    <p:extLst>
      <p:ext uri="{BB962C8B-B14F-4D97-AF65-F5344CB8AC3E}">
        <p14:creationId xmlns:p14="http://schemas.microsoft.com/office/powerpoint/2010/main" val="3749426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3AA702-6E58-4111-80F9-C5308906C1C2}" type="slidenum">
              <a:rPr lang="en-GB" smtClean="0"/>
              <a:pPr/>
              <a:t>8</a:t>
            </a:fld>
            <a:endParaRPr lang="en-GB"/>
          </a:p>
        </p:txBody>
      </p:sp>
    </p:spTree>
    <p:extLst>
      <p:ext uri="{BB962C8B-B14F-4D97-AF65-F5344CB8AC3E}">
        <p14:creationId xmlns:p14="http://schemas.microsoft.com/office/powerpoint/2010/main" val="4288323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fld id="{3A789BC7-FDDA-43CF-8A87-BCFA1D7EA225}" type="slidenum">
              <a:rPr lang="en-US" altLang="en-US"/>
              <a:pPr/>
              <a:t>9</a:t>
            </a:fld>
            <a:endParaRPr lang="en-US" altLang="en-US"/>
          </a:p>
        </p:txBody>
      </p:sp>
      <p:sp>
        <p:nvSpPr>
          <p:cNvPr id="12291" name="Text Box 1"/>
          <p:cNvSpPr txBox="1">
            <a:spLocks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1pPr>
            <a:lvl2pPr marL="742950" indent="-28575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2pPr>
            <a:lvl3pPr marL="1143000" indent="-2286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3pPr>
            <a:lvl4pPr marL="1600200" indent="-2286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4pPr>
            <a:lvl5pPr marL="2057400" indent="-22860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5pPr>
            <a:lvl6pPr marL="25146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6pPr>
            <a:lvl7pPr marL="29718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7pPr>
            <a:lvl8pPr marL="34290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8pPr>
            <a:lvl9pPr marL="3886200" indent="-2286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Arial" charset="0"/>
                <a:ea typeface="ＭＳ Ｐゴシック" charset="-128"/>
              </a:defRPr>
            </a:lvl9pPr>
          </a:lstStyle>
          <a:p>
            <a:pPr algn="r"/>
            <a:fld id="{AB6647CF-C9DC-4964-8A21-4D0DEBA02947}" type="slidenum">
              <a:rPr lang="en-US" altLang="en-US" sz="1200">
                <a:solidFill>
                  <a:srgbClr val="000000"/>
                </a:solidFill>
                <a:ea typeface="SimSun" pitchFamily="2" charset="-122"/>
              </a:rPr>
              <a:pPr algn="r"/>
              <a:t>9</a:t>
            </a:fld>
            <a:endParaRPr lang="en-US" altLang="en-US" sz="1200">
              <a:solidFill>
                <a:srgbClr val="000000"/>
              </a:solidFill>
              <a:ea typeface="SimSun" pitchFamily="2" charset="-122"/>
            </a:endParaRPr>
          </a:p>
        </p:txBody>
      </p:sp>
      <p:sp>
        <p:nvSpPr>
          <p:cNvPr id="12292"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229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altLang="en-US">
              <a:latin typeface="Arial" charset="0"/>
              <a:ea typeface="SimSun" pitchFamily="2" charset="-122"/>
            </a:endParaRPr>
          </a:p>
        </p:txBody>
      </p:sp>
    </p:spTree>
    <p:extLst>
      <p:ext uri="{BB962C8B-B14F-4D97-AF65-F5344CB8AC3E}">
        <p14:creationId xmlns:p14="http://schemas.microsoft.com/office/powerpoint/2010/main" val="2316679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D8D748-20C7-4DBF-AF87-C9F44525F163}"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4112095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Whilst the gap has indeed closed, it has come at the expense of those at the highest attaining end, which has also dropped and whilst we can see a four percentage point closing of the gap, which is indeed an improvement on the previous year’s 31.6 percent, we are still talking about a human cost of approximately eleven thousand four hundred and eighty children left behind their wealthier peers (Welsh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Government, 2017a; Welsh Government, 2017b).  </a:t>
            </a:r>
          </a:p>
          <a:p>
            <a:endParaRPr lang="en-GB" dirty="0"/>
          </a:p>
          <a:p>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pPr/>
              <a:t>15</a:t>
            </a:fld>
            <a:endParaRPr lang="en-GB"/>
          </a:p>
        </p:txBody>
      </p:sp>
    </p:spTree>
    <p:extLst>
      <p:ext uri="{BB962C8B-B14F-4D97-AF65-F5344CB8AC3E}">
        <p14:creationId xmlns:p14="http://schemas.microsoft.com/office/powerpoint/2010/main" val="2442414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Mynegai</a:t>
            </a:r>
            <a:r>
              <a:rPr lang="en-US" dirty="0"/>
              <a:t> </a:t>
            </a:r>
            <a:r>
              <a:rPr lang="en-US" dirty="0" err="1"/>
              <a:t>Amddifadedd</a:t>
            </a:r>
            <a:r>
              <a:rPr lang="en-US" dirty="0"/>
              <a:t> </a:t>
            </a:r>
            <a:r>
              <a:rPr lang="en-US" dirty="0" err="1"/>
              <a:t>Lluosog</a:t>
            </a:r>
            <a:r>
              <a:rPr lang="en-US" dirty="0"/>
              <a:t> </a:t>
            </a:r>
            <a:r>
              <a:rPr lang="en-US" dirty="0" err="1"/>
              <a:t>Cymru</a:t>
            </a:r>
            <a:r>
              <a:rPr lang="en-US" dirty="0"/>
              <a:t> – interactive tool</a:t>
            </a:r>
          </a:p>
          <a:p>
            <a:r>
              <a:rPr lang="en-US" dirty="0"/>
              <a:t>5 </a:t>
            </a:r>
            <a:r>
              <a:rPr lang="en-US" dirty="0" err="1"/>
              <a:t>munud</a:t>
            </a:r>
            <a:r>
              <a:rPr lang="en-US" dirty="0"/>
              <a:t> i </a:t>
            </a:r>
            <a:r>
              <a:rPr lang="en-US" dirty="0" err="1"/>
              <a:t>edrych</a:t>
            </a:r>
            <a:r>
              <a:rPr lang="en-US" dirty="0"/>
              <a:t> </a:t>
            </a:r>
            <a:r>
              <a:rPr lang="en-US" dirty="0" err="1"/>
              <a:t>ar</a:t>
            </a:r>
            <a:r>
              <a:rPr lang="en-US" dirty="0"/>
              <a:t> </a:t>
            </a:r>
            <a:r>
              <a:rPr lang="en-US" dirty="0" err="1"/>
              <a:t>eich</a:t>
            </a:r>
            <a:r>
              <a:rPr lang="en-US" dirty="0"/>
              <a:t> </a:t>
            </a:r>
            <a:r>
              <a:rPr lang="en-US" dirty="0" err="1"/>
              <a:t>ardal</a:t>
            </a:r>
          </a:p>
        </p:txBody>
      </p:sp>
      <p:sp>
        <p:nvSpPr>
          <p:cNvPr id="4" name="Slide Number Placeholder 3"/>
          <p:cNvSpPr>
            <a:spLocks noGrp="1"/>
          </p:cNvSpPr>
          <p:nvPr>
            <p:ph type="sldNum" sz="quarter" idx="10"/>
          </p:nvPr>
        </p:nvSpPr>
        <p:spPr/>
        <p:txBody>
          <a:bodyPr/>
          <a:lstStyle/>
          <a:p>
            <a:fld id="{873AA702-6E58-4111-80F9-C5308906C1C2}" type="slidenum">
              <a:rPr lang="en-GB" smtClean="0"/>
              <a:pPr/>
              <a:t>29</a:t>
            </a:fld>
            <a:endParaRPr lang="en-GB"/>
          </a:p>
        </p:txBody>
      </p:sp>
    </p:spTree>
    <p:extLst>
      <p:ext uri="{BB962C8B-B14F-4D97-AF65-F5344CB8AC3E}">
        <p14:creationId xmlns:p14="http://schemas.microsoft.com/office/powerpoint/2010/main" val="3313327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ea typeface="ＭＳ Ｐゴシック" charset="-128"/>
              </a:defRPr>
            </a:lvl1pPr>
            <a:lvl2pPr marL="742950" indent="-285750">
              <a:spcBef>
                <a:spcPct val="30000"/>
              </a:spcBef>
              <a:defRPr sz="1200">
                <a:solidFill>
                  <a:schemeClr val="tx1"/>
                </a:solidFill>
                <a:latin typeface="Calibri" pitchFamily="34" charset="0"/>
                <a:ea typeface="ＭＳ Ｐゴシック" charset="-128"/>
              </a:defRPr>
            </a:lvl2pPr>
            <a:lvl3pPr marL="1143000" indent="-228600">
              <a:spcBef>
                <a:spcPct val="30000"/>
              </a:spcBef>
              <a:defRPr sz="1200">
                <a:solidFill>
                  <a:schemeClr val="tx1"/>
                </a:solidFill>
                <a:latin typeface="Calibri" pitchFamily="34" charset="0"/>
                <a:ea typeface="ＭＳ Ｐゴシック" charset="-128"/>
              </a:defRPr>
            </a:lvl3pPr>
            <a:lvl4pPr marL="1600200" indent="-228600">
              <a:spcBef>
                <a:spcPct val="30000"/>
              </a:spcBef>
              <a:defRPr sz="1200">
                <a:solidFill>
                  <a:schemeClr val="tx1"/>
                </a:solidFill>
                <a:latin typeface="Calibri" pitchFamily="34" charset="0"/>
                <a:ea typeface="ＭＳ Ｐゴシック" charset="-128"/>
              </a:defRPr>
            </a:lvl4pPr>
            <a:lvl5pPr marL="2057400" indent="-228600">
              <a:spcBef>
                <a:spcPct val="30000"/>
              </a:spcBef>
              <a:defRPr sz="1200">
                <a:solidFill>
                  <a:schemeClr val="tx1"/>
                </a:solidFill>
                <a:latin typeface="Calibri" pitchFamily="34" charset="0"/>
                <a:ea typeface="ＭＳ Ｐゴシック"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charset="-128"/>
              </a:defRPr>
            </a:lvl9pPr>
          </a:lstStyle>
          <a:p>
            <a:pPr>
              <a:spcBef>
                <a:spcPct val="0"/>
              </a:spcBef>
            </a:pPr>
            <a:fld id="{36E9F55F-08CF-4E5E-B192-8E55755C77BE}" type="slidenum">
              <a:rPr lang="en-GB" altLang="en-US">
                <a:latin typeface="Arial" charset="0"/>
              </a:rPr>
              <a:pPr>
                <a:spcBef>
                  <a:spcPct val="0"/>
                </a:spcBef>
              </a:pPr>
              <a:t>33</a:t>
            </a:fld>
            <a:endParaRPr lang="en-GB" altLang="en-US">
              <a:latin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charset="-128"/>
            </a:endParaRPr>
          </a:p>
        </p:txBody>
      </p:sp>
    </p:spTree>
    <p:extLst>
      <p:ext uri="{BB962C8B-B14F-4D97-AF65-F5344CB8AC3E}">
        <p14:creationId xmlns:p14="http://schemas.microsoft.com/office/powerpoint/2010/main" val="3960705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158202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1943577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2462260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2220755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877571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3123618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3718608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149268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2103974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2208847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0BC52C-54FD-48E1-AAA2-1BFB5DB5147C}"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5FA556-E918-4327-BC5B-9E2CB2B2D76E}" type="slidenum">
              <a:rPr lang="en-GB" smtClean="0"/>
              <a:pPr/>
              <a:t>‹#›</a:t>
            </a:fld>
            <a:endParaRPr lang="en-GB"/>
          </a:p>
        </p:txBody>
      </p:sp>
    </p:spTree>
    <p:extLst>
      <p:ext uri="{BB962C8B-B14F-4D97-AF65-F5344CB8AC3E}">
        <p14:creationId xmlns:p14="http://schemas.microsoft.com/office/powerpoint/2010/main" val="847423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0BC52C-54FD-48E1-AAA2-1BFB5DB5147C}" type="datetimeFigureOut">
              <a:rPr lang="en-GB" smtClean="0"/>
              <a:pPr/>
              <a:t>05/07/2019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5FA556-E918-4327-BC5B-9E2CB2B2D76E}" type="slidenum">
              <a:rPr lang="en-GB" smtClean="0"/>
              <a:pPr/>
              <a:t>‹#›</a:t>
            </a:fld>
            <a:endParaRPr lang="en-GB"/>
          </a:p>
        </p:txBody>
      </p:sp>
    </p:spTree>
    <p:extLst>
      <p:ext uri="{BB962C8B-B14F-4D97-AF65-F5344CB8AC3E}">
        <p14:creationId xmlns:p14="http://schemas.microsoft.com/office/powerpoint/2010/main" val="32786785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www.poverty.ac.uk/definitions-poverty/income-threshold-approach"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vimeo.com/69470558"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openxmlformats.org/officeDocument/2006/relationships/hyperlink" Target="http://gov.wales/docs/dcells/publications/150630-rewriting-the-future-a-year-on-e.pdf" TargetMode="External"/><Relationship Id="rId2" Type="http://schemas.openxmlformats.org/officeDocument/2006/relationships/hyperlink" Target="http://gov.wales/docs/dcells/publications/150630-a-year-on-cy.pdf"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www.jrf.org.uk/publications/educational-attainment-poor-children" TargetMode="External"/><Relationship Id="rId4" Type="http://schemas.openxmlformats.org/officeDocument/2006/relationships/hyperlink" Target="http://www.gtcw.org.uk/gtcw/index.php?option=com_content&amp;view=article&amp;id=206:wales-education-lecture-2009&amp;catid=41&amp;Itemid=242&amp;tmpl=component&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smtClean="0"/>
              <a:t>ECES4003</a:t>
            </a:r>
            <a:r>
              <a:rPr lang="en-GB" dirty="0" smtClean="0"/>
              <a:t>/C </a:t>
            </a:r>
            <a:endParaRPr lang="en-GB" dirty="0"/>
          </a:p>
        </p:txBody>
      </p:sp>
      <p:sp>
        <p:nvSpPr>
          <p:cNvPr id="3" name="Subtitle 2"/>
          <p:cNvSpPr>
            <a:spLocks noGrp="1"/>
          </p:cNvSpPr>
          <p:nvPr>
            <p:ph type="subTitle" idx="1"/>
          </p:nvPr>
        </p:nvSpPr>
        <p:spPr>
          <a:xfrm>
            <a:off x="1259632" y="4581128"/>
            <a:ext cx="7088832" cy="1752600"/>
          </a:xfrm>
        </p:spPr>
        <p:txBody>
          <a:bodyPr/>
          <a:lstStyle/>
          <a:p>
            <a:r>
              <a:rPr lang="en-GB" dirty="0"/>
              <a:t>Social Inclusion and Equality</a:t>
            </a:r>
          </a:p>
          <a:p>
            <a:r>
              <a:rPr lang="en-GB" sz="2800" i="1" dirty="0" err="1"/>
              <a:t>Cynhwysiant</a:t>
            </a:r>
            <a:r>
              <a:rPr lang="en-GB" sz="2800" i="1" dirty="0"/>
              <a:t> </a:t>
            </a:r>
            <a:r>
              <a:rPr lang="en-GB" sz="2800" i="1" dirty="0" err="1"/>
              <a:t>Cymdeithasol</a:t>
            </a:r>
            <a:r>
              <a:rPr lang="en-GB" sz="2800" i="1" dirty="0"/>
              <a:t> a </a:t>
            </a:r>
            <a:r>
              <a:rPr lang="en-GB" sz="2800" i="1" dirty="0" err="1"/>
              <a:t>Chydraddoldeb</a:t>
            </a:r>
            <a:endParaRPr lang="en-GB" sz="2800" i="1" dirty="0"/>
          </a:p>
          <a:p>
            <a:r>
              <a:rPr lang="en-GB" sz="2800" i="1" dirty="0" err="1"/>
              <a:t>Sesiwn</a:t>
            </a:r>
            <a:r>
              <a:rPr lang="en-GB" sz="2800" i="1" dirty="0"/>
              <a:t> 3 / Session 3  </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4231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Cwis</a:t>
            </a:r>
            <a:r>
              <a:rPr lang="en-GB" dirty="0"/>
              <a:t>/Quiz</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err="1"/>
              <a:t>Ar</a:t>
            </a:r>
            <a:r>
              <a:rPr lang="en-GB" dirty="0"/>
              <a:t> </a:t>
            </a:r>
            <a:r>
              <a:rPr lang="en-GB" dirty="0" err="1"/>
              <a:t>ôl</a:t>
            </a:r>
            <a:r>
              <a:rPr lang="en-GB" dirty="0"/>
              <a:t> </a:t>
            </a:r>
            <a:r>
              <a:rPr lang="en-GB" dirty="0" err="1"/>
              <a:t>talu</a:t>
            </a:r>
            <a:r>
              <a:rPr lang="en-GB" dirty="0"/>
              <a:t> am y </a:t>
            </a:r>
            <a:r>
              <a:rPr lang="en-GB" dirty="0" err="1"/>
              <a:t>cartref</a:t>
            </a:r>
            <a:r>
              <a:rPr lang="en-GB" dirty="0"/>
              <a:t>, faint o </a:t>
            </a:r>
            <a:r>
              <a:rPr lang="en-GB" dirty="0" err="1"/>
              <a:t>arian</a:t>
            </a:r>
            <a:r>
              <a:rPr lang="en-GB" dirty="0"/>
              <a:t> </a:t>
            </a:r>
            <a:r>
              <a:rPr lang="en-GB" dirty="0" err="1"/>
              <a:t>sydd</a:t>
            </a:r>
            <a:r>
              <a:rPr lang="en-GB" dirty="0"/>
              <a:t> </a:t>
            </a:r>
            <a:r>
              <a:rPr lang="en-GB" dirty="0" err="1"/>
              <a:t>angen</a:t>
            </a:r>
            <a:r>
              <a:rPr lang="en-GB" dirty="0"/>
              <a:t> </a:t>
            </a:r>
            <a:r>
              <a:rPr lang="en-GB" dirty="0" err="1"/>
              <a:t>ar</a:t>
            </a:r>
            <a:r>
              <a:rPr lang="en-GB" dirty="0"/>
              <a:t> </a:t>
            </a:r>
            <a:r>
              <a:rPr lang="en-GB" dirty="0" err="1"/>
              <a:t>deulu</a:t>
            </a:r>
            <a:r>
              <a:rPr lang="en-GB" dirty="0"/>
              <a:t> o </a:t>
            </a:r>
            <a:r>
              <a:rPr lang="en-GB" dirty="0" err="1"/>
              <a:t>ddau</a:t>
            </a:r>
            <a:r>
              <a:rPr lang="en-GB" dirty="0"/>
              <a:t> </a:t>
            </a:r>
            <a:r>
              <a:rPr lang="en-GB" dirty="0" err="1"/>
              <a:t>oedolyn</a:t>
            </a:r>
            <a:r>
              <a:rPr lang="en-GB" dirty="0"/>
              <a:t> a </a:t>
            </a:r>
            <a:r>
              <a:rPr lang="en-GB" dirty="0" err="1"/>
              <a:t>dau</a:t>
            </a:r>
            <a:r>
              <a:rPr lang="en-GB" dirty="0"/>
              <a:t> </a:t>
            </a:r>
            <a:r>
              <a:rPr lang="en-GB" dirty="0" err="1"/>
              <a:t>blentyn</a:t>
            </a:r>
            <a:r>
              <a:rPr lang="en-GB" dirty="0"/>
              <a:t> </a:t>
            </a:r>
            <a:r>
              <a:rPr lang="en-GB" dirty="0" err="1"/>
              <a:t>er</a:t>
            </a:r>
            <a:r>
              <a:rPr lang="en-GB" dirty="0"/>
              <a:t> </a:t>
            </a:r>
            <a:r>
              <a:rPr lang="en-GB" dirty="0" err="1"/>
              <a:t>mwyn</a:t>
            </a:r>
            <a:r>
              <a:rPr lang="en-GB" dirty="0"/>
              <a:t> </a:t>
            </a:r>
            <a:r>
              <a:rPr lang="en-GB" dirty="0" err="1"/>
              <a:t>cael</a:t>
            </a:r>
            <a:r>
              <a:rPr lang="en-GB" dirty="0"/>
              <a:t> </a:t>
            </a:r>
            <a:r>
              <a:rPr lang="en-GB" dirty="0" err="1"/>
              <a:t>ei</a:t>
            </a:r>
            <a:r>
              <a:rPr lang="en-GB" dirty="0"/>
              <a:t> </a:t>
            </a:r>
            <a:r>
              <a:rPr lang="en-GB" dirty="0" err="1"/>
              <a:t>ystyried</a:t>
            </a:r>
            <a:r>
              <a:rPr lang="en-GB" dirty="0"/>
              <a:t> </a:t>
            </a:r>
            <a:r>
              <a:rPr lang="en-GB" dirty="0" err="1"/>
              <a:t>yn</a:t>
            </a:r>
            <a:r>
              <a:rPr lang="en-GB" dirty="0"/>
              <a:t> </a:t>
            </a:r>
            <a:r>
              <a:rPr lang="en-GB" dirty="0" err="1"/>
              <a:t>uwch</a:t>
            </a:r>
            <a:r>
              <a:rPr lang="en-GB" dirty="0"/>
              <a:t> </a:t>
            </a:r>
            <a:r>
              <a:rPr lang="en-GB" dirty="0" err="1"/>
              <a:t>na’r</a:t>
            </a:r>
            <a:r>
              <a:rPr lang="en-GB" dirty="0"/>
              <a:t> </a:t>
            </a:r>
            <a:r>
              <a:rPr lang="en-GB" dirty="0" err="1"/>
              <a:t>llinell</a:t>
            </a:r>
            <a:r>
              <a:rPr lang="en-GB" dirty="0"/>
              <a:t> </a:t>
            </a:r>
            <a:r>
              <a:rPr lang="en-GB" dirty="0" err="1"/>
              <a:t>tlodi</a:t>
            </a:r>
            <a:r>
              <a:rPr lang="en-GB" dirty="0"/>
              <a:t>? </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i="1" dirty="0"/>
              <a:t>After paying for housing, how much per week does a family of 2 adults, 2 children need to be considered above the ‘poverty line’? </a:t>
            </a:r>
          </a:p>
          <a:p>
            <a:pPr marL="457200" lvl="1" indent="0" algn="r">
              <a:buNone/>
            </a:pPr>
            <a:endParaRPr lang="en-GB" i="1" dirty="0"/>
          </a:p>
        </p:txBody>
      </p:sp>
    </p:spTree>
    <p:extLst>
      <p:ext uri="{BB962C8B-B14F-4D97-AF65-F5344CB8AC3E}">
        <p14:creationId xmlns:p14="http://schemas.microsoft.com/office/powerpoint/2010/main" val="28259301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a:t>Faint o </a:t>
            </a:r>
            <a:r>
              <a:rPr lang="en-GB" dirty="0" err="1"/>
              <a:t>arian</a:t>
            </a:r>
            <a:r>
              <a:rPr lang="en-GB" dirty="0"/>
              <a:t> </a:t>
            </a:r>
            <a:r>
              <a:rPr lang="en-GB" dirty="0" err="1"/>
              <a:t>ar</a:t>
            </a:r>
            <a:r>
              <a:rPr lang="en-GB" dirty="0"/>
              <a:t> </a:t>
            </a:r>
            <a:r>
              <a:rPr lang="en-GB" dirty="0" err="1"/>
              <a:t>gyfartaledd</a:t>
            </a:r>
            <a:r>
              <a:rPr lang="en-GB" dirty="0"/>
              <a:t> </a:t>
            </a:r>
            <a:r>
              <a:rPr lang="en-GB" dirty="0" err="1"/>
              <a:t>mae</a:t>
            </a:r>
            <a:r>
              <a:rPr lang="en-GB" dirty="0"/>
              <a:t> </a:t>
            </a:r>
            <a:r>
              <a:rPr lang="en-GB" dirty="0" err="1"/>
              <a:t>teulu</a:t>
            </a:r>
            <a:r>
              <a:rPr lang="en-GB" dirty="0"/>
              <a:t> o </a:t>
            </a:r>
            <a:r>
              <a:rPr lang="en-GB" dirty="0" err="1"/>
              <a:t>bedwar</a:t>
            </a:r>
            <a:r>
              <a:rPr lang="en-GB" dirty="0"/>
              <a:t> (</a:t>
            </a:r>
            <a:r>
              <a:rPr lang="en-GB" dirty="0" err="1"/>
              <a:t>dau</a:t>
            </a:r>
            <a:r>
              <a:rPr lang="en-GB" dirty="0"/>
              <a:t> </a:t>
            </a:r>
            <a:r>
              <a:rPr lang="en-GB" dirty="0" err="1"/>
              <a:t>oedolyn</a:t>
            </a:r>
            <a:r>
              <a:rPr lang="en-GB" dirty="0"/>
              <a:t> a </a:t>
            </a:r>
            <a:r>
              <a:rPr lang="en-GB" dirty="0" err="1"/>
              <a:t>dau</a:t>
            </a:r>
            <a:r>
              <a:rPr lang="en-GB" dirty="0"/>
              <a:t> </a:t>
            </a:r>
            <a:r>
              <a:rPr lang="en-GB" dirty="0" err="1"/>
              <a:t>blentyn</a:t>
            </a:r>
            <a:r>
              <a:rPr lang="en-GB" dirty="0"/>
              <a:t>) </a:t>
            </a:r>
            <a:r>
              <a:rPr lang="en-GB" dirty="0" err="1"/>
              <a:t>yn</a:t>
            </a:r>
            <a:r>
              <a:rPr lang="en-GB" dirty="0"/>
              <a:t> </a:t>
            </a:r>
            <a:r>
              <a:rPr lang="en-GB" dirty="0" err="1"/>
              <a:t>gwario</a:t>
            </a:r>
            <a:r>
              <a:rPr lang="en-GB" dirty="0"/>
              <a:t> </a:t>
            </a:r>
            <a:r>
              <a:rPr lang="en-GB" dirty="0" err="1"/>
              <a:t>mewn</a:t>
            </a:r>
            <a:r>
              <a:rPr lang="en-GB" dirty="0"/>
              <a:t> </a:t>
            </a:r>
            <a:r>
              <a:rPr lang="en-GB" dirty="0" err="1"/>
              <a:t>wythnos</a:t>
            </a:r>
            <a:r>
              <a:rPr lang="en-GB" dirty="0"/>
              <a:t>? </a:t>
            </a:r>
          </a:p>
          <a:p>
            <a:pPr marL="457200" lvl="1" indent="0" algn="r">
              <a:buNone/>
            </a:pPr>
            <a:r>
              <a:rPr lang="en-GB" dirty="0">
                <a:solidFill>
                  <a:srgbClr val="FF0000"/>
                </a:solidFill>
              </a:rPr>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i="1" dirty="0"/>
              <a:t>What is the average weekly spend of a family of two adults and two children? </a:t>
            </a:r>
          </a:p>
        </p:txBody>
      </p:sp>
    </p:spTree>
    <p:extLst>
      <p:ext uri="{BB962C8B-B14F-4D97-AF65-F5344CB8AC3E}">
        <p14:creationId xmlns:p14="http://schemas.microsoft.com/office/powerpoint/2010/main" val="184169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a:t>Gwaith </a:t>
            </a:r>
            <a:r>
              <a:rPr lang="en-GB" dirty="0" err="1"/>
              <a:t>yw'r</a:t>
            </a:r>
            <a:r>
              <a:rPr lang="en-GB" dirty="0"/>
              <a:t> </a:t>
            </a:r>
            <a:r>
              <a:rPr lang="en-GB" dirty="0" err="1"/>
              <a:t>ffordd</a:t>
            </a:r>
            <a:r>
              <a:rPr lang="en-GB" dirty="0"/>
              <a:t> o </a:t>
            </a:r>
            <a:r>
              <a:rPr lang="en-GB" dirty="0" err="1"/>
              <a:t>ddianc</a:t>
            </a:r>
            <a:r>
              <a:rPr lang="en-GB" dirty="0"/>
              <a:t> </a:t>
            </a:r>
            <a:r>
              <a:rPr lang="en-GB" dirty="0" err="1"/>
              <a:t>rhag</a:t>
            </a:r>
            <a:r>
              <a:rPr lang="en-GB" dirty="0"/>
              <a:t> </a:t>
            </a:r>
            <a:r>
              <a:rPr lang="en-GB" dirty="0" err="1"/>
              <a:t>tlodi</a:t>
            </a:r>
            <a:r>
              <a:rPr lang="en-GB" dirty="0"/>
              <a:t> – </a:t>
            </a:r>
            <a:r>
              <a:rPr lang="en-GB" dirty="0" err="1"/>
              <a:t>gwir</a:t>
            </a:r>
            <a:r>
              <a:rPr lang="en-GB" dirty="0"/>
              <a:t> </a:t>
            </a:r>
            <a:r>
              <a:rPr lang="en-GB" dirty="0" err="1"/>
              <a:t>neu</a:t>
            </a:r>
            <a:r>
              <a:rPr lang="en-GB" dirty="0"/>
              <a:t> </a:t>
            </a:r>
            <a:r>
              <a:rPr lang="en-GB" dirty="0" err="1"/>
              <a:t>gau</a:t>
            </a:r>
            <a:r>
              <a:rPr lang="en-GB" dirty="0" smtClean="0"/>
              <a:t>?</a:t>
            </a:r>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i="1" dirty="0"/>
              <a:t>Employment is the route out of poverty – true or false? </a:t>
            </a:r>
          </a:p>
        </p:txBody>
      </p:sp>
    </p:spTree>
    <p:extLst>
      <p:ext uri="{BB962C8B-B14F-4D97-AF65-F5344CB8AC3E}">
        <p14:creationId xmlns:p14="http://schemas.microsoft.com/office/powerpoint/2010/main" val="29378377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a:t>Faint o </a:t>
            </a:r>
            <a:r>
              <a:rPr lang="en-GB" dirty="0" err="1"/>
              <a:t>blant</a:t>
            </a:r>
            <a:r>
              <a:rPr lang="en-GB" dirty="0"/>
              <a:t> </a:t>
            </a:r>
            <a:r>
              <a:rPr lang="en-GB" dirty="0" err="1"/>
              <a:t>sy’n</a:t>
            </a:r>
            <a:r>
              <a:rPr lang="en-GB" dirty="0"/>
              <a:t> </a:t>
            </a:r>
            <a:r>
              <a:rPr lang="en-GB" dirty="0" err="1"/>
              <a:t>byw</a:t>
            </a:r>
            <a:r>
              <a:rPr lang="en-GB" dirty="0"/>
              <a:t> </a:t>
            </a:r>
            <a:r>
              <a:rPr lang="en-GB" dirty="0" err="1"/>
              <a:t>mewn</a:t>
            </a:r>
            <a:r>
              <a:rPr lang="en-GB" dirty="0"/>
              <a:t> </a:t>
            </a:r>
            <a:r>
              <a:rPr lang="en-GB" dirty="0" err="1"/>
              <a:t>tlodi</a:t>
            </a:r>
            <a:r>
              <a:rPr lang="en-GB" dirty="0"/>
              <a:t>:</a:t>
            </a:r>
          </a:p>
          <a:p>
            <a:pPr lvl="1"/>
            <a:r>
              <a:rPr lang="en-GB" dirty="0"/>
              <a:t> </a:t>
            </a:r>
            <a:r>
              <a:rPr lang="en-GB" dirty="0" err="1"/>
              <a:t>Yn</a:t>
            </a:r>
            <a:r>
              <a:rPr lang="en-GB" dirty="0"/>
              <a:t> y DU?</a:t>
            </a:r>
          </a:p>
          <a:p>
            <a:pPr lvl="1"/>
            <a:r>
              <a:rPr lang="en-GB" dirty="0"/>
              <a:t> </a:t>
            </a:r>
            <a:r>
              <a:rPr lang="en-GB" dirty="0" err="1"/>
              <a:t>Yng</a:t>
            </a:r>
            <a:r>
              <a:rPr lang="en-GB" dirty="0"/>
              <a:t> </a:t>
            </a:r>
            <a:r>
              <a:rPr lang="en-GB" dirty="0" err="1"/>
              <a:t>Nghymru</a:t>
            </a:r>
            <a:r>
              <a:rPr lang="en-GB" dirty="0"/>
              <a:t>?</a:t>
            </a:r>
          </a:p>
          <a:p>
            <a:pPr lvl="1"/>
            <a:r>
              <a:rPr lang="en-GB" dirty="0"/>
              <a:t> </a:t>
            </a:r>
            <a:r>
              <a:rPr lang="en-GB" dirty="0" err="1"/>
              <a:t>Yng</a:t>
            </a:r>
            <a:r>
              <a:rPr lang="en-GB" dirty="0"/>
              <a:t> </a:t>
            </a:r>
            <a:r>
              <a:rPr lang="en-GB" dirty="0" err="1"/>
              <a:t>Nghaerfyrddin</a:t>
            </a:r>
            <a:r>
              <a:rPr lang="en-GB" dirty="0"/>
              <a:t>? </a:t>
            </a:r>
          </a:p>
          <a:p>
            <a:pPr lvl="1"/>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i="1" dirty="0"/>
              <a:t>How many children live in poverty:</a:t>
            </a:r>
          </a:p>
          <a:p>
            <a:pPr lvl="1"/>
            <a:r>
              <a:rPr lang="en-GB" i="1" dirty="0"/>
              <a:t>In the UK?</a:t>
            </a:r>
          </a:p>
          <a:p>
            <a:pPr lvl="1"/>
            <a:r>
              <a:rPr lang="en-GB" i="1" dirty="0"/>
              <a:t>In Wales?</a:t>
            </a:r>
          </a:p>
          <a:p>
            <a:pPr lvl="1"/>
            <a:r>
              <a:rPr lang="en-GB" i="1" dirty="0"/>
              <a:t>In Carmarthen? </a:t>
            </a:r>
          </a:p>
          <a:p>
            <a:pPr marL="457200" lvl="1" indent="0">
              <a:buNone/>
            </a:pPr>
            <a:endParaRPr lang="en-GB" i="1" dirty="0"/>
          </a:p>
        </p:txBody>
      </p:sp>
    </p:spTree>
    <p:extLst>
      <p:ext uri="{BB962C8B-B14F-4D97-AF65-F5344CB8AC3E}">
        <p14:creationId xmlns:p14="http://schemas.microsoft.com/office/powerpoint/2010/main" val="3839315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dirty="0" err="1"/>
              <a:t>Ystyrir</a:t>
            </a:r>
            <a:r>
              <a:rPr lang="en-GB" dirty="0"/>
              <a:t> </a:t>
            </a:r>
            <a:r>
              <a:rPr lang="en-GB" dirty="0" err="1"/>
              <a:t>eich</a:t>
            </a:r>
            <a:r>
              <a:rPr lang="en-GB" dirty="0"/>
              <a:t> bod </a:t>
            </a:r>
            <a:r>
              <a:rPr lang="en-GB" dirty="0" err="1"/>
              <a:t>yn</a:t>
            </a:r>
            <a:r>
              <a:rPr lang="en-GB" dirty="0"/>
              <a:t> </a:t>
            </a:r>
            <a:r>
              <a:rPr lang="en-GB" dirty="0" err="1"/>
              <a:t>byw</a:t>
            </a:r>
            <a:r>
              <a:rPr lang="en-GB" dirty="0"/>
              <a:t> </a:t>
            </a:r>
            <a:r>
              <a:rPr lang="en-GB" dirty="0" err="1"/>
              <a:t>mewn</a:t>
            </a:r>
            <a:r>
              <a:rPr lang="en-GB" dirty="0"/>
              <a:t> </a:t>
            </a:r>
            <a:r>
              <a:rPr lang="en-GB" dirty="0" err="1"/>
              <a:t>tlodi</a:t>
            </a:r>
            <a:r>
              <a:rPr lang="en-GB" dirty="0"/>
              <a:t> </a:t>
            </a:r>
            <a:r>
              <a:rPr lang="en-GB" dirty="0" err="1"/>
              <a:t>os</a:t>
            </a:r>
            <a:r>
              <a:rPr lang="en-GB" dirty="0"/>
              <a:t> </a:t>
            </a:r>
            <a:r>
              <a:rPr lang="en-GB" dirty="0" err="1"/>
              <a:t>oes</a:t>
            </a:r>
            <a:r>
              <a:rPr lang="en-GB" dirty="0"/>
              <a:t> </a:t>
            </a:r>
            <a:r>
              <a:rPr lang="en-GB" dirty="0" err="1"/>
              <a:t>gennych</a:t>
            </a:r>
            <a:r>
              <a:rPr lang="en-GB" dirty="0"/>
              <a:t> </a:t>
            </a:r>
            <a:r>
              <a:rPr lang="en-GB" dirty="0" err="1"/>
              <a:t>incwm</a:t>
            </a:r>
            <a:r>
              <a:rPr lang="en-GB" dirty="0"/>
              <a:t> </a:t>
            </a:r>
            <a:r>
              <a:rPr lang="en-GB" dirty="0" err="1"/>
              <a:t>cyfartalog</a:t>
            </a:r>
            <a:r>
              <a:rPr lang="en-GB" dirty="0"/>
              <a:t> o </a:t>
            </a:r>
            <a:r>
              <a:rPr lang="en-GB" dirty="0" err="1"/>
              <a:t>lai</a:t>
            </a:r>
            <a:r>
              <a:rPr lang="en-GB" dirty="0"/>
              <a:t> </a:t>
            </a:r>
            <a:r>
              <a:rPr lang="en-GB" dirty="0" err="1"/>
              <a:t>na</a:t>
            </a:r>
            <a:r>
              <a:rPr lang="en-GB" dirty="0"/>
              <a:t>: </a:t>
            </a:r>
          </a:p>
          <a:p>
            <a:r>
              <a:rPr lang="en-GB" dirty="0"/>
              <a:t>30%</a:t>
            </a:r>
          </a:p>
          <a:p>
            <a:r>
              <a:rPr lang="en-GB" dirty="0"/>
              <a:t>50%</a:t>
            </a:r>
          </a:p>
          <a:p>
            <a:r>
              <a:rPr lang="en-GB" dirty="0"/>
              <a:t>60%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i="1" dirty="0"/>
              <a:t>You would be considered to be living in poverty if you had a </a:t>
            </a:r>
            <a:r>
              <a:rPr lang="en-GB" i="1" dirty="0">
                <a:hlinkClick r:id="rId2"/>
              </a:rPr>
              <a:t>mean income </a:t>
            </a:r>
            <a:r>
              <a:rPr lang="en-GB" i="1" dirty="0"/>
              <a:t>of less than:</a:t>
            </a:r>
          </a:p>
          <a:p>
            <a:r>
              <a:rPr lang="en-GB" i="1" dirty="0"/>
              <a:t>30%</a:t>
            </a:r>
          </a:p>
          <a:p>
            <a:r>
              <a:rPr lang="en-GB" i="1" dirty="0"/>
              <a:t>50%</a:t>
            </a:r>
          </a:p>
          <a:p>
            <a:r>
              <a:rPr lang="en-GB" i="1" dirty="0"/>
              <a:t>60% </a:t>
            </a:r>
          </a:p>
        </p:txBody>
      </p:sp>
    </p:spTree>
    <p:extLst>
      <p:ext uri="{BB962C8B-B14F-4D97-AF65-F5344CB8AC3E}">
        <p14:creationId xmlns:p14="http://schemas.microsoft.com/office/powerpoint/2010/main" val="32212949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Diffinio</a:t>
            </a:r>
            <a:r>
              <a:rPr lang="en-GB" dirty="0"/>
              <a:t> </a:t>
            </a:r>
            <a:r>
              <a:rPr lang="en-GB" dirty="0" err="1"/>
              <a:t>Tlodi</a:t>
            </a:r>
            <a:r>
              <a:rPr lang="en-GB" dirty="0"/>
              <a:t> </a:t>
            </a:r>
            <a:r>
              <a:rPr lang="en-US" dirty="0">
                <a:latin typeface="+mj-ea"/>
                <a:cs typeface="+mj-ea"/>
              </a:rPr>
              <a:t/>
            </a:r>
            <a:br>
              <a:rPr lang="en-US" dirty="0">
                <a:latin typeface="+mj-ea"/>
                <a:cs typeface="+mj-ea"/>
              </a:rPr>
            </a:br>
            <a:r>
              <a:rPr lang="en-GB" i="1" dirty="0"/>
              <a:t>Defining Poverty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r>
              <a:rPr lang="en-GB" dirty="0" err="1"/>
              <a:t>Gwyliwch</a:t>
            </a:r>
            <a:r>
              <a:rPr lang="en-GB" dirty="0"/>
              <a:t> y </a:t>
            </a:r>
            <a:r>
              <a:rPr lang="en-GB" dirty="0" err="1"/>
              <a:t>fideo</a:t>
            </a:r>
            <a:r>
              <a:rPr lang="en-GB" dirty="0"/>
              <a:t>. </a:t>
            </a:r>
          </a:p>
          <a:p>
            <a:r>
              <a:rPr lang="en-GB" dirty="0" err="1"/>
              <a:t>Mewn</a:t>
            </a:r>
            <a:r>
              <a:rPr lang="en-GB" dirty="0"/>
              <a:t> </a:t>
            </a:r>
            <a:r>
              <a:rPr lang="en-GB" dirty="0" err="1"/>
              <a:t>grŵp</a:t>
            </a:r>
            <a:r>
              <a:rPr lang="en-GB" dirty="0"/>
              <a:t>, </a:t>
            </a:r>
            <a:r>
              <a:rPr lang="en-GB" dirty="0" err="1"/>
              <a:t>ysgrifennwch</a:t>
            </a:r>
            <a:r>
              <a:rPr lang="en-GB" dirty="0"/>
              <a:t> </a:t>
            </a:r>
            <a:r>
              <a:rPr lang="en-GB" dirty="0" err="1"/>
              <a:t>ddiffiniad</a:t>
            </a:r>
            <a:r>
              <a:rPr lang="en-GB" dirty="0"/>
              <a:t> o </a:t>
            </a:r>
            <a:r>
              <a:rPr lang="en-GB" dirty="0" err="1"/>
              <a:t>dlodi</a:t>
            </a:r>
            <a:r>
              <a:rPr lang="en-GB" dirty="0"/>
              <a:t>. </a:t>
            </a:r>
          </a:p>
          <a:p>
            <a:endParaRPr lang="en-GB" dirty="0"/>
          </a:p>
          <a:p>
            <a:r>
              <a:rPr lang="en-GB" dirty="0"/>
              <a:t>Pam </a:t>
            </a:r>
            <a:r>
              <a:rPr lang="en-GB" dirty="0" err="1"/>
              <a:t>ei</a:t>
            </a:r>
            <a:r>
              <a:rPr lang="en-GB" dirty="0"/>
              <a:t> </a:t>
            </a:r>
            <a:r>
              <a:rPr lang="en-GB" dirty="0" err="1"/>
              <a:t>fod</a:t>
            </a:r>
            <a:r>
              <a:rPr lang="en-GB" dirty="0"/>
              <a:t> </a:t>
            </a:r>
            <a:r>
              <a:rPr lang="en-GB" dirty="0" err="1"/>
              <a:t>yn</a:t>
            </a:r>
            <a:r>
              <a:rPr lang="en-GB" dirty="0"/>
              <a:t> </a:t>
            </a:r>
            <a:r>
              <a:rPr lang="en-GB" dirty="0" err="1"/>
              <a:t>bwysig</a:t>
            </a:r>
            <a:r>
              <a:rPr lang="en-GB" dirty="0"/>
              <a:t> </a:t>
            </a:r>
            <a:r>
              <a:rPr lang="en-GB" dirty="0" err="1"/>
              <a:t>i</a:t>
            </a:r>
            <a:r>
              <a:rPr lang="en-GB" dirty="0"/>
              <a:t> </a:t>
            </a:r>
            <a:r>
              <a:rPr lang="en-GB" dirty="0" err="1"/>
              <a:t>lywodraethau</a:t>
            </a:r>
            <a:r>
              <a:rPr lang="en-GB" dirty="0"/>
              <a:t> </a:t>
            </a:r>
            <a:r>
              <a:rPr lang="en-GB" dirty="0" err="1"/>
              <a:t>ddiffinio</a:t>
            </a:r>
            <a:r>
              <a:rPr lang="en-GB" dirty="0"/>
              <a:t> </a:t>
            </a:r>
            <a:r>
              <a:rPr lang="en-GB" dirty="0" err="1"/>
              <a:t>tlodi</a:t>
            </a:r>
            <a:r>
              <a:rPr lang="en-GB" dirty="0"/>
              <a:t>?</a:t>
            </a:r>
          </a:p>
          <a:p>
            <a:r>
              <a:rPr lang="en-GB" dirty="0"/>
              <a:t>Beth </a:t>
            </a:r>
            <a:r>
              <a:rPr lang="en-GB" dirty="0" err="1"/>
              <a:t>yw’r</a:t>
            </a:r>
            <a:r>
              <a:rPr lang="en-GB" dirty="0"/>
              <a:t> </a:t>
            </a:r>
            <a:r>
              <a:rPr lang="en-GB" dirty="0" err="1"/>
              <a:t>risgiau</a:t>
            </a:r>
            <a:r>
              <a:rPr lang="en-GB" dirty="0"/>
              <a:t> o </a:t>
            </a:r>
            <a:r>
              <a:rPr lang="en-GB" dirty="0" err="1"/>
              <a:t>ddiffinio</a:t>
            </a:r>
            <a:r>
              <a:rPr lang="en-GB" dirty="0"/>
              <a:t> </a:t>
            </a:r>
            <a:r>
              <a:rPr lang="en-GB" dirty="0" err="1"/>
              <a:t>tlodi</a:t>
            </a:r>
            <a:r>
              <a:rPr lang="en-GB" dirty="0"/>
              <a:t>? </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i="1" dirty="0"/>
              <a:t>Watch this </a:t>
            </a:r>
            <a:r>
              <a:rPr lang="en-GB" i="1" dirty="0">
                <a:hlinkClick r:id="rId3"/>
              </a:rPr>
              <a:t>short video. </a:t>
            </a:r>
            <a:endParaRPr lang="en-GB" i="1" dirty="0"/>
          </a:p>
          <a:p>
            <a:r>
              <a:rPr lang="en-GB" i="1" dirty="0"/>
              <a:t>In small groups, write a definition of poverty. </a:t>
            </a:r>
          </a:p>
          <a:p>
            <a:endParaRPr lang="en-GB" i="1" dirty="0"/>
          </a:p>
          <a:p>
            <a:r>
              <a:rPr lang="en-GB" i="1" dirty="0"/>
              <a:t>Why is it important for a government to define poverty? </a:t>
            </a:r>
          </a:p>
          <a:p>
            <a:r>
              <a:rPr lang="en-GB" i="1" dirty="0"/>
              <a:t>What are the risks of defining poverty? </a:t>
            </a:r>
          </a:p>
        </p:txBody>
      </p:sp>
    </p:spTree>
    <p:extLst>
      <p:ext uri="{BB962C8B-B14F-4D97-AF65-F5344CB8AC3E}">
        <p14:creationId xmlns:p14="http://schemas.microsoft.com/office/powerpoint/2010/main" val="38397670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Mwy</a:t>
            </a:r>
            <a:r>
              <a:rPr lang="en-GB" dirty="0"/>
              <a:t> </a:t>
            </a:r>
            <a:r>
              <a:rPr lang="en-GB" dirty="0" err="1"/>
              <a:t>na</a:t>
            </a:r>
            <a:r>
              <a:rPr lang="en-GB" dirty="0"/>
              <a:t> </a:t>
            </a:r>
            <a:r>
              <a:rPr lang="en-GB" dirty="0" err="1"/>
              <a:t>incwm</a:t>
            </a:r>
            <a:r>
              <a:rPr lang="en-GB" dirty="0"/>
              <a:t> </a:t>
            </a:r>
            <a:r>
              <a:rPr lang="en-GB" dirty="0" err="1"/>
              <a:t>isel</a:t>
            </a:r>
            <a:r>
              <a:rPr lang="en-GB" dirty="0"/>
              <a:t/>
            </a:r>
            <a:br>
              <a:rPr lang="en-GB" dirty="0"/>
            </a:br>
            <a:r>
              <a:rPr lang="en-GB" i="1" dirty="0"/>
              <a:t>More than just low income </a:t>
            </a:r>
          </a:p>
        </p:txBody>
      </p:sp>
      <p:sp>
        <p:nvSpPr>
          <p:cNvPr id="4" name="Content Placeholder 3"/>
          <p:cNvSpPr>
            <a:spLocks noGrp="1"/>
          </p:cNvSpPr>
          <p:nvPr>
            <p:ph idx="1"/>
          </p:nvPr>
        </p:nvSpPr>
        <p:spPr/>
        <p:txBody>
          <a:bodyPr>
            <a:normAutofit fontScale="85000" lnSpcReduction="20000"/>
          </a:bodyPr>
          <a:lstStyle/>
          <a:p>
            <a:r>
              <a:rPr lang="en-GB" dirty="0"/>
              <a:t>“People are said to be living in poverty if their income and resources are so inadequate as to preclude them from having a standard of living considered acceptable in the society in which they live. Because of their poverty they may experience multiple disadvantage through unemployment, low income, poor housing, inadequate health care and barriers to lifelong learning, culture, sport and recreation. They are often excluded and marginalised from participating in activities (economic, social and cultural) that are the norm for other people and their access to fundamental rights may be restricted.” </a:t>
            </a:r>
          </a:p>
          <a:p>
            <a:pPr marL="0" indent="0" algn="r">
              <a:buNone/>
            </a:pPr>
            <a:r>
              <a:rPr lang="en-GB" dirty="0"/>
              <a:t>(European Commission, 2004) </a:t>
            </a:r>
          </a:p>
        </p:txBody>
      </p:sp>
      <p:sp>
        <p:nvSpPr>
          <p:cNvPr id="6" name="Cloud 5"/>
          <p:cNvSpPr/>
          <p:nvPr/>
        </p:nvSpPr>
        <p:spPr>
          <a:xfrm>
            <a:off x="3131840" y="3356992"/>
            <a:ext cx="5616624" cy="3096344"/>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TASG: </a:t>
            </a:r>
            <a:r>
              <a:rPr lang="en-GB" dirty="0" err="1"/>
              <a:t>Rhestrwch</a:t>
            </a:r>
            <a:r>
              <a:rPr lang="en-GB" dirty="0"/>
              <a:t> </a:t>
            </a:r>
            <a:r>
              <a:rPr lang="en-GB" dirty="0" err="1"/>
              <a:t>agweddau</a:t>
            </a:r>
            <a:r>
              <a:rPr lang="en-GB" dirty="0"/>
              <a:t> o </a:t>
            </a:r>
            <a:r>
              <a:rPr lang="en-GB" dirty="0" err="1"/>
              <a:t>dlodi</a:t>
            </a:r>
            <a:r>
              <a:rPr lang="en-GB" dirty="0"/>
              <a:t> </a:t>
            </a:r>
            <a:r>
              <a:rPr lang="en-GB" dirty="0" err="1"/>
              <a:t>ar</a:t>
            </a:r>
            <a:r>
              <a:rPr lang="en-GB" dirty="0"/>
              <a:t> </a:t>
            </a:r>
            <a:r>
              <a:rPr lang="en-GB" dirty="0" err="1"/>
              <a:t>wahan</a:t>
            </a:r>
            <a:r>
              <a:rPr lang="en-GB" dirty="0"/>
              <a:t> </a:t>
            </a:r>
            <a:r>
              <a:rPr lang="en-GB" dirty="0" err="1"/>
              <a:t>i</a:t>
            </a:r>
            <a:r>
              <a:rPr lang="en-GB" dirty="0"/>
              <a:t> </a:t>
            </a:r>
            <a:r>
              <a:rPr lang="en-GB" dirty="0" err="1"/>
              <a:t>incwm</a:t>
            </a:r>
            <a:r>
              <a:rPr lang="en-GB" dirty="0"/>
              <a:t> </a:t>
            </a:r>
            <a:r>
              <a:rPr lang="en-GB" dirty="0" err="1"/>
              <a:t>isel</a:t>
            </a:r>
            <a:r>
              <a:rPr lang="en-GB" dirty="0"/>
              <a:t> </a:t>
            </a:r>
            <a:r>
              <a:rPr lang="en-GB" dirty="0" err="1"/>
              <a:t>yn</a:t>
            </a:r>
            <a:r>
              <a:rPr lang="en-GB" dirty="0"/>
              <a:t> y </a:t>
            </a:r>
            <a:r>
              <a:rPr lang="en-GB" dirty="0" err="1"/>
              <a:t>diffiniad</a:t>
            </a:r>
            <a:r>
              <a:rPr lang="en-GB" dirty="0"/>
              <a:t> </a:t>
            </a:r>
            <a:r>
              <a:rPr lang="en-GB" dirty="0" err="1"/>
              <a:t>yma</a:t>
            </a:r>
            <a:r>
              <a:rPr lang="en-GB" dirty="0"/>
              <a:t>. </a:t>
            </a:r>
          </a:p>
          <a:p>
            <a:pPr algn="ctr"/>
            <a:endParaRPr lang="en-GB" dirty="0"/>
          </a:p>
          <a:p>
            <a:pPr algn="ctr"/>
            <a:r>
              <a:rPr lang="en-GB" dirty="0"/>
              <a:t>TASK: List aspects of poverty other than low income identified in this definition. </a:t>
            </a:r>
          </a:p>
        </p:txBody>
      </p:sp>
    </p:spTree>
    <p:extLst>
      <p:ext uri="{BB962C8B-B14F-4D97-AF65-F5344CB8AC3E}">
        <p14:creationId xmlns:p14="http://schemas.microsoft.com/office/powerpoint/2010/main" val="1129494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6"/>
                                        </p:tgtEl>
                                        <p:attrNameLst>
                                          <p:attrName>ppt_x</p:attrName>
                                        </p:attrNameLst>
                                      </p:cBhvr>
                                      <p:tavLst>
                                        <p:tav tm="0">
                                          <p:val>
                                            <p:strVal val="ppt_x"/>
                                          </p:val>
                                        </p:tav>
                                        <p:tav tm="100000">
                                          <p:val>
                                            <p:strVal val="ppt_x"/>
                                          </p:val>
                                        </p:tav>
                                      </p:tavLst>
                                    </p:anim>
                                    <p:anim calcmode="lin" valueType="num">
                                      <p:cBhvr additive="base">
                                        <p:cTn id="7" dur="500"/>
                                        <p:tgtEl>
                                          <p:spTgt spid="6"/>
                                        </p:tgtEl>
                                        <p:attrNameLst>
                                          <p:attrName>ppt_y</p:attrName>
                                        </p:attrNameLst>
                                      </p:cBhvr>
                                      <p:tavLst>
                                        <p:tav tm="0">
                                          <p:val>
                                            <p:strVal val="ppt_y"/>
                                          </p:val>
                                        </p:tav>
                                        <p:tav tm="100000">
                                          <p:val>
                                            <p:strVal val="1+ppt_h/2"/>
                                          </p:val>
                                        </p:tav>
                                      </p:tavLst>
                                    </p:anim>
                                    <p:set>
                                      <p:cBhvr>
                                        <p:cTn id="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1"/>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spcBef>
                <a:spcPts val="400"/>
              </a:spcBef>
              <a:buClr>
                <a:schemeClr val="accent1"/>
              </a:buClr>
              <a:buSzPct val="68000"/>
              <a:buFont typeface="Wingdings 3"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700">
                <a:solidFill>
                  <a:schemeClr val="tx1"/>
                </a:solidFill>
                <a:latin typeface="Lucida Sans Unicode" pitchFamily="34" charset="0"/>
                <a:ea typeface="ＭＳ Ｐゴシック" charset="-128"/>
              </a:defRPr>
            </a:lvl1pPr>
            <a:lvl2pPr marL="742950" indent="-285750">
              <a:spcBef>
                <a:spcPts val="325"/>
              </a:spcBef>
              <a:buClr>
                <a:schemeClr val="accent1"/>
              </a:buClr>
              <a:buFont typeface="Verdana"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chemeClr val="tx1"/>
                </a:solidFill>
                <a:latin typeface="Lucida Sans Unicode" pitchFamily="34" charset="0"/>
                <a:ea typeface="ＭＳ Ｐゴシック" charset="-128"/>
              </a:defRPr>
            </a:lvl2pPr>
            <a:lvl3pPr marL="1143000" indent="-228600">
              <a:spcBef>
                <a:spcPts val="350"/>
              </a:spcBef>
              <a:buClr>
                <a:schemeClr val="accent2"/>
              </a:buClr>
              <a:buSzPct val="100000"/>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Lucida Sans Unicode" pitchFamily="34" charset="0"/>
                <a:ea typeface="ＭＳ Ｐゴシック" charset="-128"/>
              </a:defRPr>
            </a:lvl3pPr>
            <a:lvl4pPr marL="1600200" indent="-228600">
              <a:spcBef>
                <a:spcPts val="350"/>
              </a:spcBef>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900">
                <a:solidFill>
                  <a:schemeClr val="tx1"/>
                </a:solidFill>
                <a:latin typeface="Lucida Sans Unicode" pitchFamily="34" charset="0"/>
                <a:ea typeface="ＭＳ Ｐゴシック" charset="-128"/>
              </a:defRPr>
            </a:lvl4pPr>
            <a:lvl5pPr marL="2057400" indent="-228600">
              <a:spcBef>
                <a:spcPts val="350"/>
              </a:spcBef>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5pPr>
            <a:lvl6pPr marL="2514600" indent="-228600" eaLnBrk="0" fontAlgn="base" hangingPunct="0">
              <a:spcBef>
                <a:spcPts val="350"/>
              </a:spcBef>
              <a:spcAft>
                <a:spcPct val="0"/>
              </a:spcAft>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6pPr>
            <a:lvl7pPr marL="2971800" indent="-228600" eaLnBrk="0" fontAlgn="base" hangingPunct="0">
              <a:spcBef>
                <a:spcPts val="350"/>
              </a:spcBef>
              <a:spcAft>
                <a:spcPct val="0"/>
              </a:spcAft>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7pPr>
            <a:lvl8pPr marL="3429000" indent="-228600" eaLnBrk="0" fontAlgn="base" hangingPunct="0">
              <a:spcBef>
                <a:spcPts val="350"/>
              </a:spcBef>
              <a:spcAft>
                <a:spcPct val="0"/>
              </a:spcAft>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8pPr>
            <a:lvl9pPr marL="3886200" indent="-228600" eaLnBrk="0" fontAlgn="base" hangingPunct="0">
              <a:spcBef>
                <a:spcPts val="350"/>
              </a:spcBef>
              <a:spcAft>
                <a:spcPct val="0"/>
              </a:spcAft>
              <a:buClr>
                <a:schemeClr val="accent2"/>
              </a:buClr>
              <a:buFont typeface="Wingdings 2" pitchFamily="18"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chemeClr val="tx1"/>
                </a:solidFill>
                <a:latin typeface="Lucida Sans Unicode" pitchFamily="34" charset="0"/>
                <a:ea typeface="ＭＳ Ｐゴシック" charset="-128"/>
              </a:defRPr>
            </a:lvl9pPr>
          </a:lstStyle>
          <a:p>
            <a:pPr algn="ctr">
              <a:spcBef>
                <a:spcPct val="0"/>
              </a:spcBef>
              <a:buClrTx/>
              <a:buSzTx/>
              <a:buFontTx/>
              <a:buNone/>
            </a:pPr>
            <a:r>
              <a:rPr lang="en-GB" altLang="en-US" sz="4000" b="1">
                <a:solidFill>
                  <a:srgbClr val="000000"/>
                </a:solidFill>
                <a:latin typeface="Arial" charset="0"/>
                <a:ea typeface="SimSun" pitchFamily="2" charset="-122"/>
              </a:rPr>
              <a:t>Beth yw’r ffeithiau?</a:t>
            </a:r>
          </a:p>
          <a:p>
            <a:pPr algn="ctr">
              <a:spcBef>
                <a:spcPct val="0"/>
              </a:spcBef>
              <a:buClrTx/>
              <a:buSzTx/>
              <a:buFontTx/>
              <a:buNone/>
            </a:pPr>
            <a:r>
              <a:rPr lang="en-GB" altLang="en-US" sz="4000" b="1" i="1">
                <a:solidFill>
                  <a:srgbClr val="000000"/>
                </a:solidFill>
                <a:latin typeface="Arial" charset="0"/>
                <a:ea typeface="SimSun" pitchFamily="2" charset="-122"/>
              </a:rPr>
              <a:t>What are the facts?</a:t>
            </a:r>
          </a:p>
        </p:txBody>
      </p:sp>
      <p:sp>
        <p:nvSpPr>
          <p:cNvPr id="11267" name="Text Box 2"/>
          <p:cNvSpPr txBox="1">
            <a:spLocks noChangeArrowheads="1"/>
          </p:cNvSpPr>
          <p:nvPr/>
        </p:nvSpPr>
        <p:spPr bwMode="auto">
          <a:xfrm>
            <a:off x="457200" y="1600200"/>
            <a:ext cx="7613712" cy="3976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t"/>
          <a:lstStyle>
            <a:lvl1pPr marL="342900" indent="-341313">
              <a:spcBef>
                <a:spcPts val="400"/>
              </a:spcBef>
              <a:buClr>
                <a:schemeClr val="accent1"/>
              </a:buClr>
              <a:buSzPct val="68000"/>
              <a:buFont typeface="Wingdings 3"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700">
                <a:solidFill>
                  <a:schemeClr val="tx1"/>
                </a:solidFill>
                <a:latin typeface="Lucida Sans Unicode" pitchFamily="34" charset="0"/>
                <a:ea typeface="ＭＳ Ｐゴシック" charset="-128"/>
              </a:defRPr>
            </a:lvl1pPr>
            <a:lvl2pPr marL="742950" indent="-285750">
              <a:spcBef>
                <a:spcPts val="325"/>
              </a:spcBef>
              <a:buClr>
                <a:schemeClr val="accent1"/>
              </a:buClr>
              <a:buFont typeface="Verdana"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300">
                <a:solidFill>
                  <a:schemeClr val="tx1"/>
                </a:solidFill>
                <a:latin typeface="Lucida Sans Unicode" pitchFamily="34" charset="0"/>
                <a:ea typeface="ＭＳ Ｐゴシック" charset="-128"/>
              </a:defRPr>
            </a:lvl2pPr>
            <a:lvl3pPr marL="1143000" indent="-228600">
              <a:spcBef>
                <a:spcPts val="350"/>
              </a:spcBef>
              <a:buClr>
                <a:schemeClr val="accent2"/>
              </a:buClr>
              <a:buSzPct val="100000"/>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100">
                <a:solidFill>
                  <a:schemeClr val="tx1"/>
                </a:solidFill>
                <a:latin typeface="Lucida Sans Unicode" pitchFamily="34" charset="0"/>
                <a:ea typeface="ＭＳ Ｐゴシック" charset="-128"/>
              </a:defRPr>
            </a:lvl3pPr>
            <a:lvl4pPr marL="1600200" indent="-228600">
              <a:spcBef>
                <a:spcPts val="350"/>
              </a:spcBef>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900">
                <a:solidFill>
                  <a:schemeClr val="tx1"/>
                </a:solidFill>
                <a:latin typeface="Lucida Sans Unicode" pitchFamily="34" charset="0"/>
                <a:ea typeface="ＭＳ Ｐゴシック" charset="-128"/>
              </a:defRPr>
            </a:lvl4pPr>
            <a:lvl5pPr marL="2057400" indent="-228600">
              <a:spcBef>
                <a:spcPts val="350"/>
              </a:spcBef>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5pPr>
            <a:lvl6pPr marL="2514600" indent="-228600" eaLnBrk="0" fontAlgn="base" hangingPunct="0">
              <a:spcBef>
                <a:spcPts val="350"/>
              </a:spcBef>
              <a:spcAft>
                <a:spcPct val="0"/>
              </a:spcAft>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6pPr>
            <a:lvl7pPr marL="2971800" indent="-228600" eaLnBrk="0" fontAlgn="base" hangingPunct="0">
              <a:spcBef>
                <a:spcPts val="350"/>
              </a:spcBef>
              <a:spcAft>
                <a:spcPct val="0"/>
              </a:spcAft>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7pPr>
            <a:lvl8pPr marL="3429000" indent="-228600" eaLnBrk="0" fontAlgn="base" hangingPunct="0">
              <a:spcBef>
                <a:spcPts val="350"/>
              </a:spcBef>
              <a:spcAft>
                <a:spcPct val="0"/>
              </a:spcAft>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8pPr>
            <a:lvl9pPr marL="3886200" indent="-228600" eaLnBrk="0" fontAlgn="base" hangingPunct="0">
              <a:spcBef>
                <a:spcPts val="350"/>
              </a:spcBef>
              <a:spcAft>
                <a:spcPct val="0"/>
              </a:spcAft>
              <a:buClr>
                <a:schemeClr val="accent2"/>
              </a:buClr>
              <a:buFont typeface="Wingdings 2" pitchFamily="18" charset="2"/>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000">
                <a:solidFill>
                  <a:schemeClr val="tx1"/>
                </a:solidFill>
                <a:latin typeface="Lucida Sans Unicode" pitchFamily="34" charset="0"/>
                <a:ea typeface="ＭＳ Ｐゴシック" charset="-128"/>
              </a:defRPr>
            </a:lvl9pPr>
          </a:lstStyle>
          <a:p>
            <a:pPr indent="-340995">
              <a:spcBef>
                <a:spcPts val="800"/>
              </a:spcBef>
              <a:buClrTx/>
              <a:buSzTx/>
              <a:buNone/>
            </a:pPr>
            <a:r>
              <a:rPr lang="en-US" altLang="en-US" sz="2200" dirty="0">
                <a:solidFill>
                  <a:srgbClr val="000000"/>
                </a:solidFill>
                <a:latin typeface="Arial" charset="0"/>
                <a:ea typeface="SimSun" pitchFamily="2" charset="-122"/>
                <a:cs typeface="Arial"/>
              </a:rPr>
              <a:t>     Mae </a:t>
            </a:r>
            <a:r>
              <a:rPr lang="en-US" altLang="en-US" sz="2200" dirty="0" err="1">
                <a:solidFill>
                  <a:srgbClr val="000000"/>
                </a:solidFill>
                <a:latin typeface="Arial" charset="0"/>
                <a:ea typeface="SimSun" pitchFamily="2" charset="-122"/>
                <a:cs typeface="Arial"/>
              </a:rPr>
              <a:t>cyswllt</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ystadegol</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cryf</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rhwng</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tlodi</a:t>
            </a:r>
            <a:r>
              <a:rPr lang="en-US" altLang="en-US" sz="2200" dirty="0">
                <a:solidFill>
                  <a:srgbClr val="000000"/>
                </a:solidFill>
                <a:latin typeface="Arial" charset="0"/>
                <a:ea typeface="SimSun" pitchFamily="2" charset="-122"/>
                <a:cs typeface="Arial"/>
              </a:rPr>
              <a:t> a </a:t>
            </a:r>
            <a:r>
              <a:rPr lang="en-US" altLang="en-US" sz="2200" dirty="0" err="1">
                <a:solidFill>
                  <a:srgbClr val="000000"/>
                </a:solidFill>
                <a:latin typeface="Arial" charset="0"/>
                <a:ea typeface="SimSun" pitchFamily="2" charset="-122"/>
                <a:cs typeface="Arial"/>
              </a:rPr>
              <a:t>chyrhaeddiad</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addysgol</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isel</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Yn</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gyffredinol</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mae</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disgyblion</a:t>
            </a:r>
            <a:r>
              <a:rPr lang="en-US" altLang="en-US" sz="2200" dirty="0">
                <a:solidFill>
                  <a:srgbClr val="000000"/>
                </a:solidFill>
                <a:latin typeface="Arial" charset="0"/>
                <a:ea typeface="SimSun" pitchFamily="2" charset="-122"/>
                <a:cs typeface="Arial"/>
              </a:rPr>
              <a:t> o </a:t>
            </a:r>
            <a:r>
              <a:rPr lang="en-US" altLang="en-US" sz="2200" dirty="0" err="1">
                <a:solidFill>
                  <a:srgbClr val="000000"/>
                </a:solidFill>
                <a:latin typeface="Arial" charset="0"/>
                <a:ea typeface="SimSun" pitchFamily="2" charset="-122"/>
                <a:cs typeface="Arial"/>
              </a:rPr>
              <a:t>deuluoedd</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mwy</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tlawd</a:t>
            </a:r>
            <a:r>
              <a:rPr lang="en-US" altLang="en-US" sz="2200" dirty="0">
                <a:solidFill>
                  <a:srgbClr val="000000"/>
                </a:solidFill>
                <a:latin typeface="Arial" charset="0"/>
                <a:ea typeface="SimSun" pitchFamily="2" charset="-122"/>
                <a:cs typeface="Arial"/>
              </a:rPr>
              <a:t> dal </a:t>
            </a:r>
            <a:r>
              <a:rPr lang="en-US" altLang="en-US" sz="2200" dirty="0" err="1">
                <a:solidFill>
                  <a:srgbClr val="000000"/>
                </a:solidFill>
                <a:latin typeface="Arial" charset="0"/>
                <a:ea typeface="SimSun" pitchFamily="2" charset="-122"/>
                <a:cs typeface="Arial"/>
              </a:rPr>
              <a:t>yn</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fwy</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tebygol</a:t>
            </a:r>
            <a:r>
              <a:rPr lang="en-US" altLang="en-US" sz="2200" dirty="0">
                <a:solidFill>
                  <a:srgbClr val="000000"/>
                </a:solidFill>
                <a:latin typeface="Arial" charset="0"/>
                <a:ea typeface="SimSun" pitchFamily="2" charset="-122"/>
                <a:cs typeface="Arial"/>
              </a:rPr>
              <a:t> o </a:t>
            </a:r>
            <a:r>
              <a:rPr lang="en-US" altLang="en-US" sz="2200" dirty="0" err="1">
                <a:solidFill>
                  <a:srgbClr val="000000"/>
                </a:solidFill>
                <a:latin typeface="Arial" charset="0"/>
                <a:ea typeface="SimSun" pitchFamily="2" charset="-122"/>
                <a:cs typeface="Arial"/>
              </a:rPr>
              <a:t>gyflawni</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ar</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lefelau</a:t>
            </a:r>
            <a:r>
              <a:rPr lang="en-US" altLang="en-US" sz="2200" dirty="0">
                <a:solidFill>
                  <a:srgbClr val="000000"/>
                </a:solidFill>
                <a:latin typeface="Arial" charset="0"/>
                <a:ea typeface="SimSun" pitchFamily="2" charset="-122"/>
                <a:cs typeface="Arial"/>
              </a:rPr>
              <a:t> is </a:t>
            </a:r>
            <a:r>
              <a:rPr lang="en-US" altLang="en-US" sz="2200" dirty="0" err="1">
                <a:solidFill>
                  <a:srgbClr val="000000"/>
                </a:solidFill>
                <a:latin typeface="Arial" charset="0"/>
                <a:ea typeface="SimSun" pitchFamily="2" charset="-122"/>
                <a:cs typeface="Arial"/>
              </a:rPr>
              <a:t>na</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disgyblion</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eraill</a:t>
            </a:r>
            <a:r>
              <a:rPr lang="en-US" altLang="en-US" sz="2200" dirty="0">
                <a:solidFill>
                  <a:srgbClr val="000000"/>
                </a:solidFill>
                <a:latin typeface="Arial" charset="0"/>
                <a:ea typeface="SimSun" pitchFamily="2" charset="-122"/>
                <a:cs typeface="Arial"/>
              </a:rPr>
              <a:t>. (</a:t>
            </a:r>
            <a:r>
              <a:rPr lang="en-US" altLang="en-US" sz="2200" dirty="0" err="1">
                <a:solidFill>
                  <a:srgbClr val="000000"/>
                </a:solidFill>
                <a:latin typeface="Arial" charset="0"/>
                <a:ea typeface="SimSun" pitchFamily="2" charset="-122"/>
                <a:cs typeface="Arial"/>
              </a:rPr>
              <a:t>Estyn</a:t>
            </a:r>
            <a:r>
              <a:rPr lang="en-US" altLang="en-US" sz="2200" dirty="0">
                <a:solidFill>
                  <a:srgbClr val="000000"/>
                </a:solidFill>
                <a:latin typeface="Arial" charset="0"/>
                <a:ea typeface="SimSun" pitchFamily="2" charset="-122"/>
                <a:cs typeface="Arial"/>
              </a:rPr>
              <a:t>, 2010)</a:t>
            </a:r>
          </a:p>
          <a:p>
            <a:pPr indent="-340995">
              <a:spcBef>
                <a:spcPts val="800"/>
              </a:spcBef>
              <a:buClrTx/>
              <a:buSzTx/>
              <a:buNone/>
            </a:pPr>
            <a:endParaRPr lang="en-US" altLang="en-US" sz="2200" dirty="0">
              <a:solidFill>
                <a:srgbClr val="000000"/>
              </a:solidFill>
              <a:latin typeface="Arial" charset="0"/>
              <a:ea typeface="SimSun" pitchFamily="2" charset="-122"/>
            </a:endParaRPr>
          </a:p>
          <a:p>
            <a:pPr indent="-340995">
              <a:spcBef>
                <a:spcPts val="600"/>
              </a:spcBef>
              <a:buClrTx/>
              <a:buSzTx/>
              <a:buNone/>
            </a:pPr>
            <a:r>
              <a:rPr lang="en-US" altLang="en-US" sz="2200" dirty="0">
                <a:solidFill>
                  <a:srgbClr val="000000"/>
                </a:solidFill>
                <a:latin typeface="Arial" charset="0"/>
                <a:ea typeface="SimSun" pitchFamily="2" charset="-122"/>
              </a:rPr>
              <a:t>   </a:t>
            </a:r>
            <a:r>
              <a:rPr lang="en-US" altLang="en-US" sz="2200" i="1" dirty="0">
                <a:solidFill>
                  <a:srgbClr val="000000"/>
                </a:solidFill>
                <a:latin typeface="Arial" charset="0"/>
                <a:ea typeface="SimSun" pitchFamily="2" charset="-122"/>
              </a:rPr>
              <a:t>There is a strong statistical link between poverty and low educational attainment. In general, pupils from poorer families are still far more likely to attain at lower levels than other pupils (</a:t>
            </a:r>
            <a:r>
              <a:rPr lang="en-US" altLang="en-US" sz="2200" i="1" dirty="0" err="1">
                <a:solidFill>
                  <a:srgbClr val="000000"/>
                </a:solidFill>
                <a:latin typeface="Arial" charset="0"/>
                <a:ea typeface="SimSun" pitchFamily="2" charset="-122"/>
              </a:rPr>
              <a:t>Estyn</a:t>
            </a:r>
            <a:r>
              <a:rPr lang="en-US" altLang="en-US" sz="2200" i="1" dirty="0">
                <a:solidFill>
                  <a:srgbClr val="000000"/>
                </a:solidFill>
                <a:latin typeface="Arial" charset="0"/>
                <a:ea typeface="SimSun" pitchFamily="2" charset="-122"/>
              </a:rPr>
              <a:t>, 2010)</a:t>
            </a:r>
            <a:endParaRPr lang="en-US" altLang="en-US" sz="2200" i="1" dirty="0">
              <a:solidFill>
                <a:srgbClr val="000000"/>
              </a:solidFill>
              <a:latin typeface="Arial" charset="0"/>
              <a:ea typeface="SimSun" pitchFamily="2" charset="-122"/>
              <a:cs typeface="Arial"/>
            </a:endParaRPr>
          </a:p>
        </p:txBody>
      </p:sp>
      <p:pic>
        <p:nvPicPr>
          <p:cNvPr id="11268" name="Picture 2" descr="C:\Users\Dave\AppData\Local\Microsoft\Windows\Temporary Internet Files\Content.IE5\HSAD368W\fac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1175" y="5057775"/>
            <a:ext cx="5503862" cy="186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163211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71625" y="1171575"/>
            <a:ext cx="6059185"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660232" y="5877272"/>
            <a:ext cx="2160240" cy="369332"/>
          </a:xfrm>
          <a:prstGeom prst="rect">
            <a:avLst/>
          </a:prstGeom>
          <a:noFill/>
        </p:spPr>
        <p:txBody>
          <a:bodyPr wrap="square" rtlCol="0">
            <a:spAutoFit/>
          </a:bodyPr>
          <a:lstStyle/>
          <a:p>
            <a:r>
              <a:rPr lang="en-GB" dirty="0"/>
              <a:t>Endchildpoverty.org</a:t>
            </a:r>
          </a:p>
        </p:txBody>
      </p:sp>
      <p:sp>
        <p:nvSpPr>
          <p:cNvPr id="2" name="TextBox 1">
            <a:extLst>
              <a:ext uri="{FF2B5EF4-FFF2-40B4-BE49-F238E27FC236}">
                <a16:creationId xmlns:a16="http://schemas.microsoft.com/office/drawing/2014/main" id="{782F5B65-14FB-4EFD-9620-5D48C5731E33}"/>
              </a:ext>
            </a:extLst>
          </p:cNvPr>
          <p:cNvSpPr txBox="1"/>
          <p:nvPr/>
        </p:nvSpPr>
        <p:spPr>
          <a:xfrm>
            <a:off x="771525" y="561975"/>
            <a:ext cx="7454299" cy="584775"/>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solidFill>
                  <a:srgbClr val="7030A0"/>
                </a:solidFill>
              </a:rPr>
              <a:t>9 </a:t>
            </a:r>
            <a:r>
              <a:rPr lang="en-US" sz="3200" b="1" dirty="0" err="1">
                <a:solidFill>
                  <a:srgbClr val="7030A0"/>
                </a:solidFill>
              </a:rPr>
              <a:t>disgybl</a:t>
            </a:r>
            <a:r>
              <a:rPr lang="en-US" sz="3200" b="1" dirty="0">
                <a:solidFill>
                  <a:srgbClr val="7030A0"/>
                </a:solidFill>
              </a:rPr>
              <a:t> </a:t>
            </a:r>
            <a:r>
              <a:rPr lang="en-US" sz="3200" b="1" dirty="0" err="1">
                <a:solidFill>
                  <a:srgbClr val="7030A0"/>
                </a:solidFill>
              </a:rPr>
              <a:t>mewn</a:t>
            </a:r>
            <a:r>
              <a:rPr lang="en-US" sz="3200" b="1" dirty="0">
                <a:solidFill>
                  <a:srgbClr val="7030A0"/>
                </a:solidFill>
              </a:rPr>
              <a:t> </a:t>
            </a:r>
            <a:r>
              <a:rPr lang="en-US" sz="3200" b="1" dirty="0" err="1">
                <a:solidFill>
                  <a:srgbClr val="7030A0"/>
                </a:solidFill>
              </a:rPr>
              <a:t>tlodi</a:t>
            </a:r>
            <a:r>
              <a:rPr lang="en-US" sz="3200" b="1" dirty="0">
                <a:solidFill>
                  <a:srgbClr val="7030A0"/>
                </a:solidFill>
              </a:rPr>
              <a:t> </a:t>
            </a:r>
            <a:r>
              <a:rPr lang="en-US" sz="3200" dirty="0" err="1">
                <a:solidFill>
                  <a:srgbClr val="7030A0"/>
                </a:solidFill>
              </a:rPr>
              <a:t>mewn</a:t>
            </a:r>
            <a:r>
              <a:rPr lang="en-US" sz="3200" dirty="0">
                <a:solidFill>
                  <a:srgbClr val="7030A0"/>
                </a:solidFill>
              </a:rPr>
              <a:t> </a:t>
            </a:r>
            <a:r>
              <a:rPr lang="en-US" sz="3200" dirty="0" err="1">
                <a:solidFill>
                  <a:srgbClr val="7030A0"/>
                </a:solidFill>
              </a:rPr>
              <a:t>dosbarth</a:t>
            </a:r>
            <a:r>
              <a:rPr lang="en-US" sz="3200" dirty="0">
                <a:solidFill>
                  <a:srgbClr val="7030A0"/>
                </a:solidFill>
              </a:rPr>
              <a:t> o 30</a:t>
            </a:r>
          </a:p>
        </p:txBody>
      </p:sp>
    </p:spTree>
    <p:extLst>
      <p:ext uri="{BB962C8B-B14F-4D97-AF65-F5344CB8AC3E}">
        <p14:creationId xmlns:p14="http://schemas.microsoft.com/office/powerpoint/2010/main" val="20457123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2000" b="1" dirty="0" smtClean="0"/>
              <a:t>The </a:t>
            </a:r>
            <a:r>
              <a:rPr lang="en-GB" sz="2000" b="1" dirty="0"/>
              <a:t>Impact of Poverty on Educational Achievement: A Growing Gap</a:t>
            </a:r>
            <a:endParaRPr lang="en-GB" sz="2000" b="1" dirty="0">
              <a:solidFill>
                <a:schemeClr val="accent1">
                  <a:lumMod val="75000"/>
                </a:schemeClr>
              </a:solidFill>
            </a:endParaRPr>
          </a:p>
        </p:txBody>
      </p:sp>
      <p:graphicFrame>
        <p:nvGraphicFramePr>
          <p:cNvPr id="4" name="Content Placeholder 3"/>
          <p:cNvGraphicFramePr>
            <a:graphicFrameLocks noGrp="1"/>
          </p:cNvGraphicFramePr>
          <p:nvPr>
            <p:ph idx="1"/>
            <p:extLst/>
          </p:nvPr>
        </p:nvGraphicFramePr>
        <p:xfrm>
          <a:off x="457200" y="1600200"/>
          <a:ext cx="8229600" cy="4525963"/>
        </p:xfrm>
        <a:graphic>
          <a:graphicData uri="http://schemas.openxmlformats.org/drawingml/2006/chart">
            <c:chart xmlns:c="http://schemas.openxmlformats.org/drawingml/2006/chart" xmlns:r="http://schemas.openxmlformats.org/officeDocument/2006/relationships" r:id="rId3"/>
          </a:graphicData>
        </a:graphic>
      </p:graphicFrame>
      <p:sp>
        <p:nvSpPr>
          <p:cNvPr id="3" name="Rectangle 2"/>
          <p:cNvSpPr/>
          <p:nvPr/>
        </p:nvSpPr>
        <p:spPr>
          <a:xfrm>
            <a:off x="845840" y="5929237"/>
            <a:ext cx="7452320" cy="424732"/>
          </a:xfrm>
          <a:prstGeom prst="rect">
            <a:avLst/>
          </a:prstGeom>
        </p:spPr>
        <p:txBody>
          <a:bodyPr wrap="square">
            <a:spAutoFit/>
          </a:bodyPr>
          <a:lstStyle/>
          <a:p>
            <a:pPr algn="ctr">
              <a:defRPr sz="2160" b="1" i="0" u="none" strike="noStrike" kern="1200" baseline="0">
                <a:solidFill>
                  <a:prstClr val="black"/>
                </a:solidFill>
                <a:latin typeface="+mn-lt"/>
                <a:ea typeface="+mn-ea"/>
                <a:cs typeface="+mn-cs"/>
              </a:defRPr>
            </a:pPr>
            <a:r>
              <a:rPr lang="en-GB" sz="2160" b="1" i="1" dirty="0">
                <a:solidFill>
                  <a:srgbClr val="1F497D">
                    <a:lumMod val="75000"/>
                  </a:srgbClr>
                </a:solidFill>
              </a:rPr>
              <a:t>Gap between FSM and non FSM pupils at each key stage 2013</a:t>
            </a:r>
            <a:endParaRPr lang="en-US" sz="2160" b="1" i="1" dirty="0">
              <a:solidFill>
                <a:srgbClr val="1F497D">
                  <a:lumMod val="75000"/>
                </a:srgbClr>
              </a:solidFill>
            </a:endParaRPr>
          </a:p>
        </p:txBody>
      </p:sp>
      <p:sp>
        <p:nvSpPr>
          <p:cNvPr id="6" name="TextBox 5">
            <a:extLst>
              <a:ext uri="{FF2B5EF4-FFF2-40B4-BE49-F238E27FC236}">
                <a16:creationId xmlns:a16="http://schemas.microsoft.com/office/drawing/2014/main" id="{729C4446-FE97-4602-9314-A888D0062D6E}"/>
              </a:ext>
            </a:extLst>
          </p:cNvPr>
          <p:cNvSpPr txBox="1"/>
          <p:nvPr/>
        </p:nvSpPr>
        <p:spPr>
          <a:xfrm>
            <a:off x="2123728" y="1139587"/>
            <a:ext cx="5805996" cy="369332"/>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err="1"/>
              <a:t>Effaith</a:t>
            </a:r>
            <a:r>
              <a:rPr lang="en-US" dirty="0"/>
              <a:t> </a:t>
            </a:r>
            <a:r>
              <a:rPr lang="en-US" dirty="0" err="1"/>
              <a:t>Tlodi</a:t>
            </a:r>
            <a:r>
              <a:rPr lang="en-US" dirty="0"/>
              <a:t> </a:t>
            </a:r>
            <a:r>
              <a:rPr lang="en-US" dirty="0" err="1"/>
              <a:t>ar</a:t>
            </a:r>
            <a:r>
              <a:rPr lang="en-US" dirty="0"/>
              <a:t> </a:t>
            </a:r>
            <a:r>
              <a:rPr lang="en-US" dirty="0" err="1"/>
              <a:t>Gyrhaeddiad</a:t>
            </a:r>
            <a:r>
              <a:rPr lang="en-US" dirty="0"/>
              <a:t> </a:t>
            </a:r>
            <a:r>
              <a:rPr lang="en-US" dirty="0" err="1"/>
              <a:t>Addysgol</a:t>
            </a:r>
            <a:r>
              <a:rPr lang="en-US" dirty="0"/>
              <a:t>: </a:t>
            </a:r>
            <a:r>
              <a:rPr lang="en-US" dirty="0" err="1"/>
              <a:t>Bwlch</a:t>
            </a:r>
            <a:r>
              <a:rPr lang="en-US" dirty="0"/>
              <a:t> </a:t>
            </a:r>
            <a:r>
              <a:rPr lang="en-US" dirty="0" err="1"/>
              <a:t>sy'n</a:t>
            </a:r>
            <a:r>
              <a:rPr lang="en-US" dirty="0"/>
              <a:t> </a:t>
            </a:r>
            <a:r>
              <a:rPr lang="en-US" dirty="0" err="1"/>
              <a:t>Tyfu</a:t>
            </a:r>
          </a:p>
        </p:txBody>
      </p:sp>
    </p:spTree>
    <p:extLst>
      <p:ext uri="{BB962C8B-B14F-4D97-AF65-F5344CB8AC3E}">
        <p14:creationId xmlns:p14="http://schemas.microsoft.com/office/powerpoint/2010/main" val="1698303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eaLnBrk="1" fontAlgn="auto" hangingPunct="1">
              <a:spcAft>
                <a:spcPts val="0"/>
              </a:spcAft>
              <a:defRPr/>
            </a:pPr>
            <a:r>
              <a:rPr lang="en-GB" sz="3200" dirty="0">
                <a:ea typeface="ＭＳ Ｐゴシック" charset="-128"/>
              </a:rPr>
              <a:t>   </a:t>
            </a:r>
            <a:br>
              <a:rPr lang="en-GB" sz="3200" dirty="0">
                <a:ea typeface="ＭＳ Ｐゴシック" charset="-128"/>
              </a:rPr>
            </a:br>
            <a:r>
              <a:rPr lang="en-GB" sz="4000" dirty="0" err="1">
                <a:ea typeface="ＭＳ Ｐゴシック" charset="-128"/>
              </a:rPr>
              <a:t>Rhesymau</a:t>
            </a:r>
            <a:r>
              <a:rPr lang="en-GB" sz="4000" dirty="0">
                <a:ea typeface="ＭＳ Ｐゴシック" charset="-128"/>
              </a:rPr>
              <a:t> </a:t>
            </a:r>
            <a:br>
              <a:rPr lang="en-GB" sz="4000" dirty="0">
                <a:ea typeface="ＭＳ Ｐゴシック" charset="-128"/>
              </a:rPr>
            </a:br>
            <a:r>
              <a:rPr lang="en-GB" sz="4000" i="1" dirty="0">
                <a:ea typeface="ＭＳ Ｐゴシック" charset="-128"/>
              </a:rPr>
              <a:t>Reasons</a:t>
            </a:r>
            <a:endParaRPr lang="en-GB" sz="3200" i="1" dirty="0">
              <a:ea typeface="+mj-ea"/>
              <a:cs typeface="+mj-cs"/>
            </a:endParaRPr>
          </a:p>
        </p:txBody>
      </p:sp>
      <p:sp>
        <p:nvSpPr>
          <p:cNvPr id="11267" name="Content Placeholder 6"/>
          <p:cNvSpPr>
            <a:spLocks noGrp="1"/>
          </p:cNvSpPr>
          <p:nvPr>
            <p:ph sz="quarter" idx="2"/>
          </p:nvPr>
        </p:nvSpPr>
        <p:spPr>
          <a:xfrm>
            <a:off x="467544" y="2420888"/>
            <a:ext cx="4040188" cy="3941763"/>
          </a:xfrm>
        </p:spPr>
        <p:txBody>
          <a:bodyPr vert="horz" lIns="91440" tIns="45720" rIns="91440" bIns="45720" rtlCol="0" anchor="t">
            <a:normAutofit/>
          </a:bodyPr>
          <a:lstStyle/>
          <a:p>
            <a:pPr marL="109220" indent="0" algn="ctr">
              <a:buFont typeface="Wingdings 3" pitchFamily="18" charset="2"/>
              <a:buNone/>
              <a:defRPr/>
            </a:pPr>
            <a:r>
              <a:rPr lang="en-GB" u="sng" dirty="0" err="1">
                <a:ea typeface="ＭＳ Ｐゴシック" charset="-128"/>
              </a:rPr>
              <a:t>Cyn</a:t>
            </a:r>
            <a:r>
              <a:rPr lang="en-GB" u="sng" dirty="0">
                <a:ea typeface="ＭＳ Ｐゴシック" charset="-128"/>
              </a:rPr>
              <a:t> </a:t>
            </a:r>
            <a:r>
              <a:rPr lang="en-GB" u="sng" dirty="0" err="1">
                <a:ea typeface="ＭＳ Ｐゴシック" charset="-128"/>
              </a:rPr>
              <a:t>ysgol</a:t>
            </a:r>
            <a:endParaRPr lang="en-GB" u="sng" dirty="0">
              <a:ea typeface="ＭＳ Ｐゴシック" charset="-128"/>
            </a:endParaRPr>
          </a:p>
          <a:p>
            <a:pPr>
              <a:defRPr/>
            </a:pPr>
            <a:r>
              <a:rPr lang="en-GB" sz="2000" dirty="0">
                <a:ea typeface="ＭＳ Ｐゴシック" charset="-128"/>
              </a:rPr>
              <a:t>'Less advantageous early childhood caring environment' (JRF,2010)</a:t>
            </a:r>
            <a:endParaRPr lang="en-GB" dirty="0">
              <a:ea typeface="ＭＳ Ｐゴシック" charset="-128"/>
            </a:endParaRPr>
          </a:p>
          <a:p>
            <a:pPr>
              <a:defRPr/>
            </a:pPr>
            <a:r>
              <a:rPr lang="en-GB" sz="2000" dirty="0" err="1">
                <a:ea typeface="ＭＳ Ｐゴシック" charset="-128"/>
              </a:rPr>
              <a:t>Gwahaniaethau</a:t>
            </a:r>
            <a:r>
              <a:rPr lang="en-GB" sz="2000" dirty="0">
                <a:ea typeface="ＭＳ Ｐゴシック" charset="-128"/>
              </a:rPr>
              <a:t> </a:t>
            </a:r>
            <a:r>
              <a:rPr lang="en-GB" sz="2000" dirty="0" err="1">
                <a:ea typeface="ＭＳ Ｐゴシック" charset="-128"/>
              </a:rPr>
              <a:t>sylweddol</a:t>
            </a:r>
            <a:r>
              <a:rPr lang="en-GB" sz="2000" dirty="0">
                <a:ea typeface="ＭＳ Ｐゴシック" charset="-128"/>
              </a:rPr>
              <a:t> o ran y plant </a:t>
            </a:r>
            <a:r>
              <a:rPr lang="en-GB" sz="2000" dirty="0" err="1">
                <a:ea typeface="ＭＳ Ｐゴシック" charset="-128"/>
              </a:rPr>
              <a:t>tlotaf</a:t>
            </a:r>
            <a:r>
              <a:rPr lang="en-GB" sz="2000" dirty="0">
                <a:ea typeface="ＭＳ Ｐゴシック" charset="-128"/>
              </a:rPr>
              <a:t> </a:t>
            </a:r>
            <a:r>
              <a:rPr lang="en-GB" sz="2000" dirty="0" err="1">
                <a:ea typeface="ＭＳ Ｐゴシック" charset="-128"/>
              </a:rPr>
              <a:t>a'u</a:t>
            </a:r>
            <a:r>
              <a:rPr lang="en-GB" sz="2000" dirty="0">
                <a:ea typeface="ＭＳ Ｐゴシック" charset="-128"/>
              </a:rPr>
              <a:t> </a:t>
            </a:r>
            <a:r>
              <a:rPr lang="en-GB" sz="2000" dirty="0" err="1">
                <a:ea typeface="ＭＳ Ｐゴシック" charset="-128"/>
              </a:rPr>
              <a:t>mamau</a:t>
            </a:r>
            <a:r>
              <a:rPr lang="en-GB" sz="2000" dirty="0">
                <a:ea typeface="ＭＳ Ｐゴシック" charset="-128"/>
              </a:rPr>
              <a:t> o ran: </a:t>
            </a:r>
          </a:p>
          <a:p>
            <a:pPr>
              <a:defRPr/>
            </a:pPr>
            <a:r>
              <a:rPr lang="en-GB" sz="2000" dirty="0" err="1">
                <a:ea typeface="ＭＳ Ｐゴシック" charset="-128"/>
              </a:rPr>
              <a:t>Iechyd</a:t>
            </a:r>
            <a:r>
              <a:rPr lang="en-GB" sz="2000" dirty="0">
                <a:ea typeface="ＭＳ Ｐゴシック" charset="-128"/>
              </a:rPr>
              <a:t> a </a:t>
            </a:r>
            <a:r>
              <a:rPr lang="en-GB" sz="2000" dirty="0" err="1">
                <a:ea typeface="ＭＳ Ｐゴシック" charset="-128"/>
              </a:rPr>
              <a:t>lles</a:t>
            </a:r>
            <a:endParaRPr lang="en-GB" sz="2000" dirty="0">
              <a:ea typeface="ＭＳ Ｐゴシック" charset="-128"/>
            </a:endParaRPr>
          </a:p>
          <a:p>
            <a:pPr>
              <a:defRPr/>
            </a:pPr>
            <a:r>
              <a:rPr lang="en-GB" sz="2000" dirty="0" err="1">
                <a:ea typeface="ＭＳ Ｐゴシック" charset="-128"/>
              </a:rPr>
              <a:t>Rhyngweithiad</a:t>
            </a:r>
            <a:r>
              <a:rPr lang="en-GB" sz="2000" dirty="0">
                <a:ea typeface="ＭＳ Ｐゴシック" charset="-128"/>
              </a:rPr>
              <a:t> </a:t>
            </a:r>
            <a:r>
              <a:rPr lang="en-GB" sz="2000" dirty="0" err="1">
                <a:ea typeface="ＭＳ Ｐゴシック" charset="-128"/>
              </a:rPr>
              <a:t>teuluol</a:t>
            </a:r>
            <a:endParaRPr lang="en-GB" sz="2000" dirty="0">
              <a:ea typeface="ＭＳ Ｐゴシック" charset="-128"/>
            </a:endParaRPr>
          </a:p>
          <a:p>
            <a:pPr>
              <a:defRPr/>
            </a:pPr>
            <a:r>
              <a:rPr lang="en-GB" sz="2000" dirty="0" err="1">
                <a:ea typeface="ＭＳ Ｐゴシック" charset="-128"/>
              </a:rPr>
              <a:t>Awyrglch</a:t>
            </a:r>
            <a:r>
              <a:rPr lang="en-GB" sz="2000" dirty="0">
                <a:ea typeface="ＭＳ Ｐゴシック" charset="-128"/>
              </a:rPr>
              <a:t> </a:t>
            </a:r>
            <a:r>
              <a:rPr lang="en-GB" sz="2000" dirty="0" err="1">
                <a:ea typeface="ＭＳ Ｐゴシック" charset="-128"/>
              </a:rPr>
              <a:t>dysgu</a:t>
            </a:r>
            <a:r>
              <a:rPr lang="en-GB" sz="2000" dirty="0">
                <a:ea typeface="ＭＳ Ｐゴシック" charset="-128"/>
              </a:rPr>
              <a:t> </a:t>
            </a:r>
            <a:r>
              <a:rPr lang="en-GB" sz="2000" dirty="0" err="1">
                <a:ea typeface="ＭＳ Ｐゴシック" charset="-128"/>
              </a:rPr>
              <a:t>yn</a:t>
            </a:r>
            <a:r>
              <a:rPr lang="en-GB" sz="2000" dirty="0">
                <a:ea typeface="ＭＳ Ｐゴシック" charset="-128"/>
              </a:rPr>
              <a:t> y </a:t>
            </a:r>
            <a:r>
              <a:rPr lang="en-GB" sz="2000" dirty="0" err="1">
                <a:ea typeface="ＭＳ Ｐゴシック" charset="-128"/>
              </a:rPr>
              <a:t>cartref</a:t>
            </a:r>
            <a:endParaRPr lang="en-GB" sz="2000" dirty="0">
              <a:ea typeface="ＭＳ Ｐゴシック" charset="-128"/>
            </a:endParaRPr>
          </a:p>
          <a:p>
            <a:pPr>
              <a:defRPr/>
            </a:pPr>
            <a:r>
              <a:rPr lang="en-GB" sz="2000" dirty="0" err="1">
                <a:ea typeface="ＭＳ Ｐゴシック" charset="-128"/>
              </a:rPr>
              <a:t>Arddulliau</a:t>
            </a:r>
            <a:r>
              <a:rPr lang="en-GB" sz="2000" dirty="0">
                <a:ea typeface="ＭＳ Ｐゴシック" charset="-128"/>
              </a:rPr>
              <a:t> </a:t>
            </a:r>
            <a:r>
              <a:rPr lang="en-GB" sz="2000" dirty="0" err="1">
                <a:ea typeface="ＭＳ Ｐゴシック" charset="-128"/>
              </a:rPr>
              <a:t>rhianta</a:t>
            </a:r>
            <a:r>
              <a:rPr lang="en-GB" sz="2000" dirty="0">
                <a:ea typeface="ＭＳ Ｐゴシック" charset="-128"/>
              </a:rPr>
              <a:t> a </a:t>
            </a:r>
            <a:r>
              <a:rPr lang="en-GB" sz="2000" dirty="0" err="1">
                <a:ea typeface="ＭＳ Ｐゴシック" charset="-128"/>
              </a:rPr>
              <a:t>rheolau</a:t>
            </a:r>
            <a:endParaRPr lang="en-GB" sz="2000" dirty="0">
              <a:ea typeface="ＭＳ Ｐゴシック" charset="-128"/>
            </a:endParaRPr>
          </a:p>
        </p:txBody>
      </p:sp>
      <p:sp>
        <p:nvSpPr>
          <p:cNvPr id="4" name="Content Placeholder 3"/>
          <p:cNvSpPr>
            <a:spLocks noGrp="1"/>
          </p:cNvSpPr>
          <p:nvPr>
            <p:ph sz="quarter" idx="4"/>
          </p:nvPr>
        </p:nvSpPr>
        <p:spPr>
          <a:xfrm>
            <a:off x="4716016" y="2420888"/>
            <a:ext cx="4041775" cy="3941763"/>
          </a:xfrm>
        </p:spPr>
        <p:txBody>
          <a:bodyPr/>
          <a:lstStyle/>
          <a:p>
            <a:pPr marL="109537" indent="0" algn="ctr">
              <a:buFont typeface="Wingdings 3" pitchFamily="18" charset="2"/>
              <a:buNone/>
              <a:defRPr/>
            </a:pPr>
            <a:r>
              <a:rPr lang="en-GB" i="1" u="sng" dirty="0">
                <a:ea typeface="ＭＳ Ｐゴシック" charset="-128"/>
              </a:rPr>
              <a:t>Pre-school</a:t>
            </a:r>
          </a:p>
          <a:p>
            <a:pPr>
              <a:defRPr/>
            </a:pPr>
            <a:r>
              <a:rPr lang="en-GB" sz="2000" i="1" dirty="0">
                <a:ea typeface="ＭＳ Ｐゴシック" charset="-128"/>
              </a:rPr>
              <a:t>‘Less advantageous early childhood caring environment’ (JRF, 2010)</a:t>
            </a:r>
          </a:p>
          <a:p>
            <a:pPr>
              <a:defRPr/>
            </a:pPr>
            <a:r>
              <a:rPr lang="en-GB" sz="2000" i="1" dirty="0">
                <a:ea typeface="ＭＳ Ｐゴシック" charset="-128"/>
              </a:rPr>
              <a:t>Significant differences in poorer children's and their mothers':</a:t>
            </a:r>
          </a:p>
          <a:p>
            <a:pPr lvl="1">
              <a:defRPr/>
            </a:pPr>
            <a:r>
              <a:rPr lang="en-GB" sz="1600" i="1" dirty="0">
                <a:ea typeface="ＭＳ Ｐゴシック" charset="-128"/>
              </a:rPr>
              <a:t>health and well-being </a:t>
            </a:r>
          </a:p>
          <a:p>
            <a:pPr lvl="1">
              <a:defRPr/>
            </a:pPr>
            <a:r>
              <a:rPr lang="en-GB" sz="1600" i="1" dirty="0">
                <a:ea typeface="ＭＳ Ｐゴシック" charset="-128"/>
              </a:rPr>
              <a:t>family interactions </a:t>
            </a:r>
          </a:p>
          <a:p>
            <a:pPr lvl="1">
              <a:defRPr/>
            </a:pPr>
            <a:r>
              <a:rPr lang="en-GB" sz="1600" i="1" dirty="0">
                <a:ea typeface="ＭＳ Ｐゴシック" charset="-128"/>
              </a:rPr>
              <a:t> home learning environment</a:t>
            </a:r>
          </a:p>
          <a:p>
            <a:pPr lvl="1">
              <a:defRPr/>
            </a:pPr>
            <a:r>
              <a:rPr lang="en-GB" sz="1600" i="1" dirty="0">
                <a:ea typeface="ＭＳ Ｐゴシック" charset="-128"/>
              </a:rPr>
              <a:t>parenting styles and rules </a:t>
            </a:r>
          </a:p>
          <a:p>
            <a:pPr>
              <a:defRPr/>
            </a:pPr>
            <a:r>
              <a:rPr lang="en-GB" sz="1600" i="1" dirty="0">
                <a:ea typeface="ＭＳ Ｐゴシック" charset="-128"/>
              </a:rPr>
              <a:t>(JRF, 2010)</a:t>
            </a:r>
          </a:p>
          <a:p>
            <a:pPr>
              <a:defRPr/>
            </a:pPr>
            <a:endParaRPr lang="cy-GB" dirty="0">
              <a:ea typeface="MS PGothic" pitchFamily="34" charset="-128"/>
            </a:endParaRPr>
          </a:p>
        </p:txBody>
      </p:sp>
      <p:pic>
        <p:nvPicPr>
          <p:cNvPr id="13319"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188" y="692696"/>
            <a:ext cx="2081212" cy="116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7286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6"/>
          <p:cNvSpPr>
            <a:spLocks noGrp="1"/>
          </p:cNvSpPr>
          <p:nvPr>
            <p:ph sz="quarter" idx="2"/>
          </p:nvPr>
        </p:nvSpPr>
        <p:spPr>
          <a:xfrm>
            <a:off x="395536" y="2204864"/>
            <a:ext cx="4040188" cy="3941763"/>
          </a:xfrm>
        </p:spPr>
        <p:txBody>
          <a:bodyPr vert="horz" lIns="91440" tIns="45720" rIns="91440" bIns="45720" rtlCol="0" anchor="t">
            <a:normAutofit/>
          </a:bodyPr>
          <a:lstStyle/>
          <a:p>
            <a:pPr marL="109220" indent="0" algn="ctr">
              <a:buFont typeface="Wingdings 3" pitchFamily="18" charset="2"/>
              <a:buNone/>
              <a:defRPr/>
            </a:pPr>
            <a:r>
              <a:rPr lang="en-GB" sz="1000" i="1" dirty="0">
                <a:ea typeface="ＭＳ Ｐゴシック" charset="-128"/>
              </a:rPr>
              <a:t>        </a:t>
            </a:r>
            <a:r>
              <a:rPr lang="en-GB" sz="2000" u="sng" dirty="0" err="1">
                <a:ea typeface="ＭＳ Ｐゴシック" charset="-128"/>
              </a:rPr>
              <a:t>Ysgol</a:t>
            </a:r>
            <a:r>
              <a:rPr lang="en-GB" sz="2000" u="sng" dirty="0">
                <a:ea typeface="ＭＳ Ｐゴシック" charset="-128"/>
              </a:rPr>
              <a:t> </a:t>
            </a:r>
            <a:r>
              <a:rPr lang="en-GB" sz="2000" u="sng" dirty="0" err="1">
                <a:ea typeface="ＭＳ Ｐゴシック" charset="-128"/>
              </a:rPr>
              <a:t>Gynrad</a:t>
            </a:r>
            <a:r>
              <a:rPr lang="en-GB" sz="2000" dirty="0" err="1">
                <a:ea typeface="ＭＳ Ｐゴシック" charset="-128"/>
              </a:rPr>
              <a:t>d</a:t>
            </a:r>
            <a:r>
              <a:rPr lang="en-GB" sz="1000" dirty="0">
                <a:ea typeface="ＭＳ Ｐゴシック" charset="-128"/>
              </a:rPr>
              <a:t>  </a:t>
            </a:r>
            <a:endParaRPr lang="en-US"/>
          </a:p>
          <a:p>
            <a:pPr marL="109220" indent="0">
              <a:buNone/>
              <a:defRPr/>
            </a:pPr>
            <a:r>
              <a:rPr lang="en-GB" sz="2000" dirty="0">
                <a:ea typeface="ＭＳ Ｐゴシック" charset="-128"/>
              </a:rPr>
              <a:t>Y </a:t>
            </a:r>
            <a:r>
              <a:rPr lang="en-GB" sz="2000" dirty="0" err="1">
                <a:ea typeface="ＭＳ Ｐゴシック" charset="-128"/>
              </a:rPr>
              <a:t>bwlch</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tyfu’n</a:t>
            </a:r>
            <a:r>
              <a:rPr lang="en-GB" sz="2000" dirty="0">
                <a:ea typeface="ＭＳ Ｐゴシック" charset="-128"/>
              </a:rPr>
              <a:t> </a:t>
            </a:r>
            <a:r>
              <a:rPr lang="en-GB" sz="2000" dirty="0" err="1">
                <a:ea typeface="ＭＳ Ｐゴシック" charset="-128"/>
              </a:rPr>
              <a:t>arwyddocaol</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ystod</a:t>
            </a:r>
            <a:r>
              <a:rPr lang="en-GB" sz="2000" dirty="0">
                <a:ea typeface="ＭＳ Ｐゴシック" charset="-128"/>
              </a:rPr>
              <a:t> y </a:t>
            </a:r>
            <a:r>
              <a:rPr lang="en-GB" sz="2000" dirty="0" err="1">
                <a:ea typeface="ＭＳ Ｐゴシック" charset="-128"/>
              </a:rPr>
              <a:t>blynyddoedd</a:t>
            </a:r>
            <a:r>
              <a:rPr lang="en-GB" sz="2000" dirty="0">
                <a:ea typeface="ＭＳ Ｐゴシック" charset="-128"/>
              </a:rPr>
              <a:t> </a:t>
            </a:r>
            <a:r>
              <a:rPr lang="en-GB" sz="2000" dirty="0" err="1">
                <a:ea typeface="ＭＳ Ｐゴシック" charset="-128"/>
              </a:rPr>
              <a:t>hyn</a:t>
            </a:r>
            <a:r>
              <a:rPr lang="en-GB" sz="2000" dirty="0">
                <a:ea typeface="ＭＳ Ｐゴシック" charset="-128"/>
              </a:rPr>
              <a:t>.</a:t>
            </a:r>
          </a:p>
          <a:p>
            <a:pPr marL="109220" indent="0">
              <a:buFont typeface="Wingdings 3" pitchFamily="18" charset="2"/>
              <a:buNone/>
              <a:defRPr/>
            </a:pPr>
            <a:r>
              <a:rPr lang="en-GB" sz="2000" dirty="0" err="1">
                <a:ea typeface="ＭＳ Ｐゴシック" charset="-128"/>
              </a:rPr>
              <a:t>Ffactorau</a:t>
            </a:r>
            <a:r>
              <a:rPr lang="en-GB" sz="2000" dirty="0">
                <a:ea typeface="ＭＳ Ｐゴシック" charset="-128"/>
              </a:rPr>
              <a:t> </a:t>
            </a:r>
            <a:r>
              <a:rPr lang="en-GB" sz="2000" dirty="0" err="1">
                <a:ea typeface="ＭＳ Ｐゴシック" charset="-128"/>
              </a:rPr>
              <a:t>allweddol</a:t>
            </a:r>
            <a:r>
              <a:rPr lang="en-GB" sz="2000" dirty="0">
                <a:ea typeface="ＭＳ Ｐゴシック" charset="-128"/>
              </a:rPr>
              <a:t>:</a:t>
            </a:r>
          </a:p>
          <a:p>
            <a:pPr>
              <a:buFont typeface="Wingdings" panose="05000000000000000000" pitchFamily="2" charset="2"/>
              <a:buChar char="§"/>
              <a:defRPr/>
            </a:pPr>
            <a:r>
              <a:rPr lang="en-GB" sz="2000" dirty="0" err="1">
                <a:ea typeface="ＭＳ Ｐゴシック" charset="-128"/>
              </a:rPr>
              <a:t>Dyheadau</a:t>
            </a:r>
            <a:r>
              <a:rPr lang="en-GB" sz="2000" dirty="0">
                <a:ea typeface="ＭＳ Ｐゴシック" charset="-128"/>
              </a:rPr>
              <a:t> </a:t>
            </a:r>
            <a:r>
              <a:rPr lang="en-GB" sz="2000" dirty="0" err="1">
                <a:ea typeface="ＭＳ Ｐゴシック" charset="-128"/>
              </a:rPr>
              <a:t>rhieni</a:t>
            </a:r>
            <a:endParaRPr lang="en-GB" sz="2000" dirty="0">
              <a:ea typeface="ＭＳ Ｐゴシック" charset="-128"/>
            </a:endParaRPr>
          </a:p>
          <a:p>
            <a:pPr>
              <a:buFont typeface="Wingdings" panose="05000000000000000000" pitchFamily="2" charset="2"/>
              <a:buChar char="§"/>
              <a:defRPr/>
            </a:pPr>
            <a:r>
              <a:rPr lang="en-GB" sz="2000" dirty="0">
                <a:ea typeface="ＭＳ Ｐゴシック" charset="-128"/>
              </a:rPr>
              <a:t>Faint </a:t>
            </a:r>
            <a:r>
              <a:rPr lang="en-GB" sz="2000" dirty="0" err="1">
                <a:ea typeface="ＭＳ Ｐゴシック" charset="-128"/>
              </a:rPr>
              <a:t>mae</a:t>
            </a:r>
            <a:r>
              <a:rPr lang="en-GB" sz="2000" dirty="0">
                <a:ea typeface="ＭＳ Ｐゴシック" charset="-128"/>
              </a:rPr>
              <a:t> </a:t>
            </a:r>
            <a:r>
              <a:rPr lang="en-GB" sz="2000" dirty="0" err="1">
                <a:ea typeface="ＭＳ Ｐゴシック" charset="-128"/>
              </a:rPr>
              <a:t>rhieni</a:t>
            </a:r>
            <a:r>
              <a:rPr lang="en-GB" sz="2000" dirty="0">
                <a:ea typeface="ＭＳ Ｐゴシック" charset="-128"/>
              </a:rPr>
              <a:t> a </a:t>
            </a:r>
            <a:r>
              <a:rPr lang="en-GB" sz="2000" dirty="0" err="1">
                <a:ea typeface="ＭＳ Ｐゴシック" charset="-128"/>
              </a:rPr>
              <a:t>phlant</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ystyried</a:t>
            </a:r>
            <a:r>
              <a:rPr lang="en-GB" sz="2000" dirty="0">
                <a:ea typeface="ＭＳ Ｐゴシック" charset="-128"/>
              </a:rPr>
              <a:t> </a:t>
            </a:r>
            <a:r>
              <a:rPr lang="en-GB" sz="2000" dirty="0" err="1">
                <a:ea typeface="ＭＳ Ｐゴシック" charset="-128"/>
              </a:rPr>
              <a:t>mae</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gweithredoedd</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medru</a:t>
            </a:r>
            <a:r>
              <a:rPr lang="en-GB" sz="2000" dirty="0">
                <a:ea typeface="ＭＳ Ｐゴシック" charset="-128"/>
              </a:rPr>
              <a:t> </a:t>
            </a:r>
            <a:r>
              <a:rPr lang="en-GB" sz="2000" dirty="0" err="1">
                <a:ea typeface="ＭＳ Ｐゴシック" charset="-128"/>
              </a:rPr>
              <a:t>cael</a:t>
            </a:r>
            <a:r>
              <a:rPr lang="en-GB" sz="2000" dirty="0">
                <a:ea typeface="ＭＳ Ｐゴシック" charset="-128"/>
              </a:rPr>
              <a:t> </a:t>
            </a:r>
            <a:r>
              <a:rPr lang="en-GB" sz="2000" dirty="0" err="1">
                <a:ea typeface="ＭＳ Ｐゴシック" charset="-128"/>
              </a:rPr>
              <a:t>effaith</a:t>
            </a:r>
            <a:r>
              <a:rPr lang="en-GB" sz="2000" dirty="0">
                <a:ea typeface="ＭＳ Ｐゴシック" charset="-128"/>
              </a:rPr>
              <a:t> </a:t>
            </a:r>
            <a:r>
              <a:rPr lang="en-GB" sz="2000" dirty="0" err="1">
                <a:ea typeface="ＭＳ Ｐゴシック" charset="-128"/>
              </a:rPr>
              <a:t>ar</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bywydau</a:t>
            </a:r>
          </a:p>
          <a:p>
            <a:pPr>
              <a:buFont typeface="Wingdings" panose="05000000000000000000" pitchFamily="2" charset="2"/>
              <a:buChar char="§"/>
              <a:defRPr/>
            </a:pPr>
            <a:r>
              <a:rPr lang="en-GB" sz="2000" dirty="0" err="1">
                <a:ea typeface="ＭＳ Ｐゴシック" charset="-128"/>
              </a:rPr>
              <a:t>Ymddygiad</a:t>
            </a:r>
            <a:r>
              <a:rPr lang="en-GB" sz="2000" dirty="0">
                <a:ea typeface="ＭＳ Ｐゴシック" charset="-128"/>
              </a:rPr>
              <a:t> plant              </a:t>
            </a:r>
          </a:p>
          <a:p>
            <a:pPr>
              <a:buFont typeface="Wingdings" panose="05000000000000000000" pitchFamily="2" charset="2"/>
              <a:buChar char="§"/>
              <a:defRPr/>
            </a:pPr>
            <a:r>
              <a:rPr lang="en-GB" sz="2000" dirty="0">
                <a:ea typeface="ＭＳ Ｐゴシック" charset="-128"/>
              </a:rPr>
              <a:t>(JRF, 2010)         </a:t>
            </a:r>
            <a:endParaRPr lang="en-GB" dirty="0"/>
          </a:p>
        </p:txBody>
      </p:sp>
      <p:sp>
        <p:nvSpPr>
          <p:cNvPr id="4" name="Content Placeholder 3"/>
          <p:cNvSpPr>
            <a:spLocks noGrp="1"/>
          </p:cNvSpPr>
          <p:nvPr>
            <p:ph sz="quarter" idx="4"/>
          </p:nvPr>
        </p:nvSpPr>
        <p:spPr>
          <a:xfrm>
            <a:off x="4739386" y="2060848"/>
            <a:ext cx="4041775" cy="3941763"/>
          </a:xfrm>
        </p:spPr>
        <p:txBody>
          <a:bodyPr>
            <a:normAutofit lnSpcReduction="10000"/>
          </a:bodyPr>
          <a:lstStyle/>
          <a:p>
            <a:pPr marL="109537" indent="0" algn="ctr">
              <a:buFont typeface="Wingdings 3" pitchFamily="18" charset="2"/>
              <a:buNone/>
              <a:defRPr/>
            </a:pPr>
            <a:r>
              <a:rPr lang="en-GB" i="1" u="sng" dirty="0">
                <a:ea typeface="ＭＳ Ｐゴシック" charset="-128"/>
              </a:rPr>
              <a:t>Primary School </a:t>
            </a:r>
          </a:p>
          <a:p>
            <a:pPr marL="109537" indent="0">
              <a:buFont typeface="Wingdings 3" pitchFamily="18" charset="2"/>
              <a:buNone/>
              <a:defRPr/>
            </a:pPr>
            <a:r>
              <a:rPr lang="en-GB" i="1" dirty="0">
                <a:ea typeface="ＭＳ Ｐゴシック" charset="-128"/>
              </a:rPr>
              <a:t>Gap grows significantly during these years </a:t>
            </a:r>
          </a:p>
          <a:p>
            <a:pPr marL="109537" indent="0">
              <a:buFont typeface="Wingdings 3" pitchFamily="18" charset="2"/>
              <a:buNone/>
              <a:defRPr/>
            </a:pPr>
            <a:r>
              <a:rPr lang="en-GB" i="1" dirty="0">
                <a:ea typeface="ＭＳ Ｐゴシック" charset="-128"/>
              </a:rPr>
              <a:t>Key factors:</a:t>
            </a:r>
          </a:p>
          <a:p>
            <a:pPr>
              <a:defRPr/>
            </a:pPr>
            <a:r>
              <a:rPr lang="en-GB" i="1" dirty="0">
                <a:ea typeface="ＭＳ Ｐゴシック" charset="-128"/>
              </a:rPr>
              <a:t>parental aspirations  </a:t>
            </a:r>
          </a:p>
          <a:p>
            <a:pPr>
              <a:defRPr/>
            </a:pPr>
            <a:r>
              <a:rPr lang="en-GB" i="1" dirty="0">
                <a:ea typeface="ＭＳ Ｐゴシック" charset="-128"/>
              </a:rPr>
              <a:t>how far parents and children believe their own actions can affect their lives</a:t>
            </a:r>
          </a:p>
          <a:p>
            <a:pPr>
              <a:defRPr/>
            </a:pPr>
            <a:r>
              <a:rPr lang="en-GB" i="1" dirty="0">
                <a:ea typeface="ＭＳ Ｐゴシック" charset="-128"/>
              </a:rPr>
              <a:t>children's behaviour</a:t>
            </a:r>
          </a:p>
          <a:p>
            <a:pPr>
              <a:defRPr/>
            </a:pPr>
            <a:r>
              <a:rPr lang="en-GB" sz="1600" i="1" dirty="0">
                <a:ea typeface="ＭＳ Ｐゴシック" charset="-128"/>
              </a:rPr>
              <a:t>(JRF, 2010)</a:t>
            </a:r>
          </a:p>
          <a:p>
            <a:pPr>
              <a:defRPr/>
            </a:pPr>
            <a:endParaRPr lang="cy-GB" dirty="0">
              <a:ea typeface="MS PGothic" pitchFamily="34" charset="-128"/>
            </a:endParaRPr>
          </a:p>
        </p:txBody>
      </p:sp>
      <p:pic>
        <p:nvPicPr>
          <p:cNvPr id="14343"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2029"/>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609600" y="328418"/>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3200" dirty="0">
                <a:ea typeface="ＭＳ Ｐゴシック" charset="-128"/>
              </a:rPr>
              <a:t>   </a:t>
            </a:r>
            <a:r>
              <a:rPr lang="en-GB" sz="4000" dirty="0" err="1">
                <a:ea typeface="ＭＳ Ｐゴシック" charset="-128"/>
              </a:rPr>
              <a:t>Rhesymau</a:t>
            </a:r>
            <a:r>
              <a:rPr lang="en-GB" sz="4000" dirty="0">
                <a:ea typeface="ＭＳ Ｐゴシック" charset="-128"/>
              </a:rPr>
              <a:t> </a:t>
            </a:r>
            <a:br>
              <a:rPr lang="en-GB" sz="4000" dirty="0">
                <a:ea typeface="ＭＳ Ｐゴシック" charset="-128"/>
              </a:rPr>
            </a:br>
            <a:r>
              <a:rPr lang="en-GB" sz="4000" i="1" dirty="0">
                <a:ea typeface="ＭＳ Ｐゴシック" charset="-128"/>
              </a:rPr>
              <a:t>Reasons</a:t>
            </a:r>
            <a:endParaRPr lang="en-GB" sz="3200" i="1" dirty="0"/>
          </a:p>
        </p:txBody>
      </p:sp>
    </p:spTree>
    <p:extLst>
      <p:ext uri="{BB962C8B-B14F-4D97-AF65-F5344CB8AC3E}">
        <p14:creationId xmlns:p14="http://schemas.microsoft.com/office/powerpoint/2010/main" val="1793013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3"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2029"/>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609600" y="328418"/>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3200" dirty="0">
                <a:ea typeface="ＭＳ Ｐゴシック" charset="-128"/>
              </a:rPr>
              <a:t>   </a:t>
            </a:r>
            <a:r>
              <a:rPr lang="en-GB" sz="4000" dirty="0" err="1">
                <a:ea typeface="ＭＳ Ｐゴシック" charset="-128"/>
              </a:rPr>
              <a:t>Rhesymau</a:t>
            </a:r>
            <a:r>
              <a:rPr lang="en-GB" sz="4000" dirty="0">
                <a:ea typeface="ＭＳ Ｐゴシック" charset="-128"/>
              </a:rPr>
              <a:t> </a:t>
            </a:r>
            <a:br>
              <a:rPr lang="en-GB" sz="4000" dirty="0">
                <a:ea typeface="ＭＳ Ｐゴシック" charset="-128"/>
              </a:rPr>
            </a:br>
            <a:r>
              <a:rPr lang="en-GB" sz="4000" i="1" dirty="0">
                <a:ea typeface="ＭＳ Ｐゴシック" charset="-128"/>
              </a:rPr>
              <a:t>Reasons</a:t>
            </a:r>
            <a:endParaRPr lang="en-GB" sz="3200" i="1" dirty="0"/>
          </a:p>
        </p:txBody>
      </p:sp>
      <p:sp>
        <p:nvSpPr>
          <p:cNvPr id="2" name="Content Placeholder 1"/>
          <p:cNvSpPr>
            <a:spLocks noGrp="1"/>
          </p:cNvSpPr>
          <p:nvPr>
            <p:ph sz="half" idx="2"/>
          </p:nvPr>
        </p:nvSpPr>
        <p:spPr/>
        <p:txBody>
          <a:bodyPr vert="horz" lIns="91440" tIns="45720" rIns="91440" bIns="45720" rtlCol="0" anchor="t">
            <a:normAutofit/>
          </a:bodyPr>
          <a:lstStyle/>
          <a:p>
            <a:pPr marL="107950" indent="0" algn="ctr">
              <a:buFont typeface="Wingdings 3" pitchFamily="18" charset="2"/>
              <a:buNone/>
            </a:pPr>
            <a:r>
              <a:rPr lang="en-GB" altLang="en-US" u="sng" dirty="0" err="1">
                <a:ea typeface="ＭＳ Ｐゴシック" charset="-128"/>
              </a:rPr>
              <a:t>Yr</a:t>
            </a:r>
            <a:r>
              <a:rPr lang="en-GB" altLang="en-US" u="sng" dirty="0">
                <a:ea typeface="ＭＳ Ｐゴシック" charset="-128"/>
              </a:rPr>
              <a:t> </a:t>
            </a:r>
            <a:r>
              <a:rPr lang="en-GB" altLang="en-US" u="sng" dirty="0" err="1">
                <a:ea typeface="ＭＳ Ｐゴシック" charset="-128"/>
              </a:rPr>
              <a:t>Ysgol</a:t>
            </a:r>
            <a:r>
              <a:rPr lang="en-GB" altLang="en-US" u="sng" dirty="0">
                <a:ea typeface="ＭＳ Ｐゴシック" charset="-128"/>
              </a:rPr>
              <a:t> </a:t>
            </a:r>
            <a:r>
              <a:rPr lang="en-GB" altLang="en-US" u="sng" dirty="0" err="1">
                <a:ea typeface="ＭＳ Ｐゴシック" charset="-128"/>
              </a:rPr>
              <a:t>Gynradd</a:t>
            </a:r>
            <a:endParaRPr lang="en-GB" altLang="en-US" u="sng" dirty="0">
              <a:ea typeface="ＭＳ Ｐゴシック" charset="-128"/>
            </a:endParaRPr>
          </a:p>
          <a:p>
            <a:pPr marL="107950" indent="0">
              <a:buNone/>
            </a:pPr>
            <a:r>
              <a:rPr lang="en-GB" altLang="en-US" dirty="0" err="1">
                <a:ea typeface="ＭＳ Ｐゴシック" charset="-128"/>
              </a:rPr>
              <a:t>Mae'r</a:t>
            </a:r>
            <a:r>
              <a:rPr lang="en-GB" altLang="en-US" dirty="0">
                <a:ea typeface="ＭＳ Ｐゴシック" charset="-128"/>
              </a:rPr>
              <a:t> plant </a:t>
            </a:r>
            <a:r>
              <a:rPr lang="en-GB" altLang="en-US" dirty="0" err="1">
                <a:ea typeface="ＭＳ Ｐゴシック" charset="-128"/>
              </a:rPr>
              <a:t>tlotaf</a:t>
            </a:r>
            <a:r>
              <a:rPr lang="en-GB" altLang="en-US" dirty="0">
                <a:ea typeface="ＭＳ Ｐゴシック" charset="-128"/>
              </a:rPr>
              <a:t> a </a:t>
            </a:r>
            <a:r>
              <a:rPr lang="en-GB" altLang="en-US" dirty="0" err="1">
                <a:ea typeface="ＭＳ Ｐゴシック" charset="-128"/>
              </a:rPr>
              <a:t>berfformiodd</a:t>
            </a:r>
            <a:r>
              <a:rPr lang="en-GB" altLang="en-US" dirty="0">
                <a:ea typeface="ＭＳ Ｐゴシック" charset="-128"/>
              </a:rPr>
              <a:t> </a:t>
            </a:r>
            <a:r>
              <a:rPr lang="en-GB" altLang="en-US" dirty="0" err="1">
                <a:ea typeface="ＭＳ Ｐゴシック" charset="-128"/>
              </a:rPr>
              <a:t>yn</a:t>
            </a:r>
            <a:r>
              <a:rPr lang="en-GB" altLang="en-US" dirty="0">
                <a:ea typeface="ＭＳ Ｐゴシック" charset="-128"/>
              </a:rPr>
              <a:t> wan </a:t>
            </a:r>
            <a:r>
              <a:rPr lang="en-GB" altLang="en-US" dirty="0" err="1">
                <a:ea typeface="ＭＳ Ｐゴシック" charset="-128"/>
              </a:rPr>
              <a:t>yn</a:t>
            </a:r>
            <a:r>
              <a:rPr lang="en-GB" altLang="en-US" dirty="0">
                <a:ea typeface="ＭＳ Ｐゴシック" charset="-128"/>
              </a:rPr>
              <a:t> 7 </a:t>
            </a:r>
            <a:r>
              <a:rPr lang="en-GB" altLang="en-US" dirty="0" err="1">
                <a:ea typeface="ＭＳ Ｐゴシック" charset="-128"/>
              </a:rPr>
              <a:t>oed</a:t>
            </a:r>
            <a:r>
              <a:rPr lang="en-GB" altLang="en-US" dirty="0">
                <a:ea typeface="ＭＳ Ｐゴシック" charset="-128"/>
              </a:rPr>
              <a:t> </a:t>
            </a:r>
            <a:r>
              <a:rPr lang="en-GB" altLang="en-US" dirty="0" err="1">
                <a:ea typeface="ＭＳ Ｐゴシック" charset="-128"/>
              </a:rPr>
              <a:t>yn</a:t>
            </a:r>
            <a:r>
              <a:rPr lang="en-GB" altLang="en-US" dirty="0">
                <a:ea typeface="ＭＳ Ｐゴシック" charset="-128"/>
              </a:rPr>
              <a:t> </a:t>
            </a:r>
            <a:r>
              <a:rPr lang="en-GB" altLang="en-US" dirty="0" err="1">
                <a:ea typeface="ＭＳ Ｐゴシック" charset="-128"/>
              </a:rPr>
              <a:t>llai</a:t>
            </a:r>
            <a:r>
              <a:rPr lang="en-GB" altLang="en-US" dirty="0">
                <a:ea typeface="ＭＳ Ｐゴシック" charset="-128"/>
              </a:rPr>
              <a:t> </a:t>
            </a:r>
            <a:r>
              <a:rPr lang="en-GB" altLang="en-US" dirty="0" err="1">
                <a:ea typeface="ＭＳ Ｐゴシック" charset="-128"/>
              </a:rPr>
              <a:t>tebygol</a:t>
            </a:r>
            <a:r>
              <a:rPr lang="en-GB" altLang="en-US" dirty="0">
                <a:ea typeface="ＭＳ Ｐゴシック" charset="-128"/>
              </a:rPr>
              <a:t> o </a:t>
            </a:r>
            <a:r>
              <a:rPr lang="en-GB" altLang="en-US" dirty="0" err="1">
                <a:ea typeface="ＭＳ Ｐゴシック" charset="-128"/>
              </a:rPr>
              <a:t>wella</a:t>
            </a:r>
            <a:r>
              <a:rPr lang="en-GB" altLang="en-US" dirty="0">
                <a:ea typeface="ＭＳ Ｐゴシック" charset="-128"/>
              </a:rPr>
              <a:t> </a:t>
            </a:r>
            <a:r>
              <a:rPr lang="en-GB" altLang="en-US" dirty="0" err="1">
                <a:ea typeface="ＭＳ Ｐゴシック" charset="-128"/>
              </a:rPr>
              <a:t>eu</a:t>
            </a:r>
            <a:r>
              <a:rPr lang="en-GB" altLang="en-US" dirty="0">
                <a:ea typeface="ＭＳ Ｐゴシック" charset="-128"/>
              </a:rPr>
              <a:t> </a:t>
            </a:r>
            <a:r>
              <a:rPr lang="en-GB" altLang="en-US" dirty="0" err="1">
                <a:ea typeface="ＭＳ Ｐゴシック" charset="-128"/>
              </a:rPr>
              <a:t>safle</a:t>
            </a:r>
            <a:r>
              <a:rPr lang="en-GB" altLang="en-US" dirty="0">
                <a:ea typeface="ＭＳ Ｐゴシック" charset="-128"/>
              </a:rPr>
              <a:t> </a:t>
            </a:r>
            <a:r>
              <a:rPr lang="en-GB" altLang="en-US" dirty="0" err="1">
                <a:ea typeface="ＭＳ Ｐゴシック" charset="-128"/>
              </a:rPr>
              <a:t>o’u</a:t>
            </a:r>
            <a:r>
              <a:rPr lang="en-GB" altLang="en-US" dirty="0">
                <a:ea typeface="ＭＳ Ｐゴシック" charset="-128"/>
              </a:rPr>
              <a:t> </a:t>
            </a:r>
            <a:r>
              <a:rPr lang="en-GB" altLang="en-US" dirty="0" err="1">
                <a:ea typeface="ＭＳ Ｐゴシック" charset="-128"/>
              </a:rPr>
              <a:t>cymharu</a:t>
            </a:r>
            <a:r>
              <a:rPr lang="en-GB" altLang="en-US" dirty="0">
                <a:ea typeface="ＭＳ Ｐゴシック" charset="-128"/>
              </a:rPr>
              <a:t> a </a:t>
            </a:r>
            <a:r>
              <a:rPr lang="en-GB" altLang="en-US" dirty="0" err="1">
                <a:ea typeface="ＭＳ Ｐゴシック" charset="-128"/>
              </a:rPr>
              <a:t>phlant</a:t>
            </a:r>
            <a:r>
              <a:rPr lang="en-GB" altLang="en-US" dirty="0">
                <a:ea typeface="ＭＳ Ｐゴシック" charset="-128"/>
              </a:rPr>
              <a:t> o </a:t>
            </a:r>
            <a:r>
              <a:rPr lang="en-GB" altLang="en-US" dirty="0" err="1">
                <a:ea typeface="ＭＳ Ｐゴシック" charset="-128"/>
              </a:rPr>
              <a:t>gefndiroedd</a:t>
            </a:r>
            <a:r>
              <a:rPr lang="en-GB" altLang="en-US" dirty="0">
                <a:ea typeface="ＭＳ Ｐゴシック" charset="-128"/>
              </a:rPr>
              <a:t> </a:t>
            </a:r>
            <a:r>
              <a:rPr lang="en-GB" altLang="en-US" dirty="0" err="1">
                <a:ea typeface="ＭＳ Ｐゴシック" charset="-128"/>
              </a:rPr>
              <a:t>mwy</a:t>
            </a:r>
            <a:r>
              <a:rPr lang="en-GB" altLang="en-US" dirty="0">
                <a:ea typeface="ＭＳ Ｐゴシック" charset="-128"/>
              </a:rPr>
              <a:t> </a:t>
            </a:r>
            <a:r>
              <a:rPr lang="en-GB" altLang="en-US" dirty="0" err="1">
                <a:ea typeface="ＭＳ Ｐゴシック" charset="-128"/>
              </a:rPr>
              <a:t>breintiedig</a:t>
            </a:r>
            <a:r>
              <a:rPr lang="en-GB" altLang="en-US" dirty="0">
                <a:ea typeface="ＭＳ Ｐゴシック" charset="-128"/>
              </a:rPr>
              <a:t>: </a:t>
            </a:r>
            <a:r>
              <a:rPr lang="en-GB" altLang="en-US" dirty="0" err="1">
                <a:ea typeface="ＭＳ Ｐゴシック" charset="-128"/>
              </a:rPr>
              <a:t>ffactor</a:t>
            </a:r>
            <a:r>
              <a:rPr lang="en-GB" altLang="en-US" dirty="0">
                <a:ea typeface="ＭＳ Ｐゴシック" charset="-128"/>
              </a:rPr>
              <a:t> </a:t>
            </a:r>
            <a:r>
              <a:rPr lang="en-GB" altLang="en-US" dirty="0" err="1">
                <a:ea typeface="ＭＳ Ｐゴシック" charset="-128"/>
              </a:rPr>
              <a:t>bwysig</a:t>
            </a:r>
            <a:r>
              <a:rPr lang="en-GB" altLang="en-US" dirty="0">
                <a:ea typeface="ＭＳ Ｐゴシック" charset="-128"/>
              </a:rPr>
              <a:t> y </a:t>
            </a:r>
            <a:r>
              <a:rPr lang="en-GB" altLang="en-US" dirty="0" err="1">
                <a:ea typeface="ＭＳ Ｐゴシック" charset="-128"/>
              </a:rPr>
              <a:t>tu</a:t>
            </a:r>
            <a:r>
              <a:rPr lang="en-GB" altLang="en-US" dirty="0">
                <a:ea typeface="ＭＳ Ｐゴシック" charset="-128"/>
              </a:rPr>
              <a:t> </a:t>
            </a:r>
            <a:r>
              <a:rPr lang="en-GB" altLang="en-US" dirty="0" err="1">
                <a:ea typeface="ＭＳ Ｐゴシック" charset="-128"/>
              </a:rPr>
              <a:t>ôl</a:t>
            </a:r>
            <a:r>
              <a:rPr lang="en-GB" altLang="en-US" dirty="0">
                <a:ea typeface="ＭＳ Ｐゴシック" charset="-128"/>
              </a:rPr>
              <a:t> </a:t>
            </a:r>
            <a:r>
              <a:rPr lang="en-GB" altLang="en-US" dirty="0" err="1">
                <a:ea typeface="ＭＳ Ｐゴシック" charset="-128"/>
              </a:rPr>
              <a:t>i’r</a:t>
            </a:r>
            <a:r>
              <a:rPr lang="en-GB" altLang="en-US" dirty="0">
                <a:ea typeface="ＭＳ Ｐゴシック" charset="-128"/>
              </a:rPr>
              <a:t> </a:t>
            </a:r>
            <a:r>
              <a:rPr lang="en-GB" altLang="en-US" dirty="0" err="1">
                <a:ea typeface="ＭＳ Ｐゴシック" charset="-128"/>
              </a:rPr>
              <a:t>bwlch</a:t>
            </a:r>
            <a:r>
              <a:rPr lang="en-GB" altLang="en-US" dirty="0">
                <a:ea typeface="ＭＳ Ｐゴシック" charset="-128"/>
              </a:rPr>
              <a:t> </a:t>
            </a:r>
            <a:r>
              <a:rPr lang="en-GB" altLang="en-US" dirty="0" err="1">
                <a:ea typeface="ＭＳ Ｐゴシック" charset="-128"/>
              </a:rPr>
              <a:t>sydd</a:t>
            </a:r>
            <a:r>
              <a:rPr lang="en-GB" altLang="en-US" dirty="0">
                <a:ea typeface="ＭＳ Ｐゴシック" charset="-128"/>
              </a:rPr>
              <a:t> </a:t>
            </a:r>
            <a:r>
              <a:rPr lang="en-GB" altLang="en-US" dirty="0" err="1">
                <a:ea typeface="ＭＳ Ｐゴシック" charset="-128"/>
              </a:rPr>
              <a:t>yn</a:t>
            </a:r>
            <a:r>
              <a:rPr lang="en-GB" altLang="en-US" dirty="0">
                <a:ea typeface="ＭＳ Ｐゴシック" charset="-128"/>
              </a:rPr>
              <a:t> </a:t>
            </a:r>
            <a:r>
              <a:rPr lang="en-GB" altLang="en-US" dirty="0" err="1">
                <a:ea typeface="ＭＳ Ｐゴシック" charset="-128"/>
              </a:rPr>
              <a:t>tyfu</a:t>
            </a:r>
          </a:p>
          <a:p>
            <a:endParaRPr lang="en-GB" dirty="0"/>
          </a:p>
        </p:txBody>
      </p:sp>
      <p:sp>
        <p:nvSpPr>
          <p:cNvPr id="3" name="Content Placeholder 2"/>
          <p:cNvSpPr>
            <a:spLocks noGrp="1"/>
          </p:cNvSpPr>
          <p:nvPr>
            <p:ph sz="quarter" idx="4"/>
          </p:nvPr>
        </p:nvSpPr>
        <p:spPr/>
        <p:txBody>
          <a:bodyPr/>
          <a:lstStyle/>
          <a:p>
            <a:pPr marL="109537" indent="0" algn="ctr">
              <a:buFont typeface="Wingdings 3" pitchFamily="18" charset="2"/>
              <a:buNone/>
              <a:defRPr/>
            </a:pPr>
            <a:r>
              <a:rPr lang="en-GB" i="1" u="sng" dirty="0">
                <a:ea typeface="ＭＳ Ｐゴシック" charset="-128"/>
              </a:rPr>
              <a:t>Primary School </a:t>
            </a:r>
          </a:p>
          <a:p>
            <a:pPr marL="109537" indent="0">
              <a:buFont typeface="Wingdings 3" pitchFamily="18" charset="2"/>
              <a:buNone/>
              <a:defRPr/>
            </a:pPr>
            <a:r>
              <a:rPr lang="en-GB" i="1" dirty="0">
                <a:ea typeface="ＭＳ Ｐゴシック" charset="-128"/>
              </a:rPr>
              <a:t>Poorer children who performed badly at 7 years were less likely to improve their ranking compared with children from better-off backgrounds :</a:t>
            </a:r>
          </a:p>
          <a:p>
            <a:pPr marL="109537" indent="0">
              <a:buFont typeface="Wingdings 3" pitchFamily="18" charset="2"/>
              <a:buNone/>
              <a:defRPr/>
            </a:pPr>
            <a:r>
              <a:rPr lang="en-GB" i="1" dirty="0">
                <a:ea typeface="ＭＳ Ｐゴシック" charset="-128"/>
              </a:rPr>
              <a:t>an important factor behind the widening gap</a:t>
            </a:r>
            <a:r>
              <a:rPr lang="en-GB" sz="1000" i="1" dirty="0">
                <a:ea typeface="ＭＳ Ｐゴシック" charset="-128"/>
              </a:rPr>
              <a:t>.(JRF, 2010)</a:t>
            </a:r>
            <a:endParaRPr lang="en-GB" i="1" dirty="0">
              <a:ea typeface="ＭＳ Ｐゴシック" charset="-128"/>
            </a:endParaRPr>
          </a:p>
          <a:p>
            <a:endParaRPr lang="en-GB" dirty="0"/>
          </a:p>
        </p:txBody>
      </p:sp>
      <p:sp>
        <p:nvSpPr>
          <p:cNvPr id="4" name="Rectangle 3"/>
          <p:cNvSpPr/>
          <p:nvPr/>
        </p:nvSpPr>
        <p:spPr>
          <a:xfrm>
            <a:off x="4450813" y="3244334"/>
            <a:ext cx="300082" cy="369332"/>
          </a:xfrm>
          <a:prstGeom prst="rect">
            <a:avLst/>
          </a:prstGeom>
        </p:spPr>
        <p:txBody>
          <a:bodyPr wrap="none">
            <a:spAutoFit/>
          </a:bodyPr>
          <a:lstStyle/>
          <a:p>
            <a:r>
              <a:rPr lang="en-GB" dirty="0">
                <a:solidFill>
                  <a:srgbClr val="000000"/>
                </a:solidFill>
                <a:latin typeface="Times New Roman" panose="02020603050405020304" pitchFamily="18" charset="0"/>
              </a:rPr>
              <a:t> </a:t>
            </a:r>
            <a:r>
              <a:rPr lang="en-GB" dirty="0"/>
              <a:t> </a:t>
            </a:r>
          </a:p>
        </p:txBody>
      </p:sp>
    </p:spTree>
    <p:extLst>
      <p:ext uri="{BB962C8B-B14F-4D97-AF65-F5344CB8AC3E}">
        <p14:creationId xmlns:p14="http://schemas.microsoft.com/office/powerpoint/2010/main" val="396596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7927" t="27927" r="29636" b="23200"/>
          <a:stretch/>
        </p:blipFill>
        <p:spPr bwMode="auto">
          <a:xfrm>
            <a:off x="467544" y="1528551"/>
            <a:ext cx="8424936" cy="4746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084168" y="6309320"/>
            <a:ext cx="2808312" cy="369332"/>
          </a:xfrm>
          <a:prstGeom prst="rect">
            <a:avLst/>
          </a:prstGeom>
          <a:noFill/>
        </p:spPr>
        <p:txBody>
          <a:bodyPr wrap="square" rtlCol="0">
            <a:spAutoFit/>
          </a:bodyPr>
          <a:lstStyle/>
          <a:p>
            <a:r>
              <a:rPr lang="en-GB" dirty="0"/>
              <a:t>Welsh Government, 2017b</a:t>
            </a:r>
          </a:p>
        </p:txBody>
      </p:sp>
      <p:sp>
        <p:nvSpPr>
          <p:cNvPr id="3" name="Title 2"/>
          <p:cNvSpPr>
            <a:spLocks noGrp="1"/>
          </p:cNvSpPr>
          <p:nvPr>
            <p:ph type="title"/>
          </p:nvPr>
        </p:nvSpPr>
        <p:spPr/>
        <p:txBody>
          <a:bodyPr>
            <a:normAutofit fontScale="90000"/>
          </a:bodyPr>
          <a:lstStyle/>
          <a:p>
            <a:r>
              <a:rPr lang="en-GB" sz="3000" b="1" dirty="0" err="1"/>
              <a:t>Effaith</a:t>
            </a:r>
            <a:r>
              <a:rPr lang="en-GB" sz="3000" b="1" dirty="0"/>
              <a:t> </a:t>
            </a:r>
            <a:r>
              <a:rPr lang="en-GB" sz="3000" b="1" dirty="0" err="1"/>
              <a:t>Tlodi</a:t>
            </a:r>
            <a:r>
              <a:rPr lang="en-GB" sz="3000" b="1" dirty="0"/>
              <a:t> </a:t>
            </a:r>
            <a:r>
              <a:rPr lang="en-GB" sz="3000" b="1" dirty="0" err="1"/>
              <a:t>ar</a:t>
            </a:r>
            <a:r>
              <a:rPr lang="en-GB" sz="3000" b="1" dirty="0"/>
              <a:t> </a:t>
            </a:r>
            <a:r>
              <a:rPr lang="en-GB" sz="3000" b="1" dirty="0" err="1"/>
              <a:t>Gyrhaeddiad</a:t>
            </a:r>
            <a:r>
              <a:rPr lang="en-GB" sz="3000" b="1" dirty="0"/>
              <a:t> </a:t>
            </a:r>
            <a:r>
              <a:rPr lang="en-GB" sz="3000" b="1" dirty="0" err="1"/>
              <a:t>Addysgol</a:t>
            </a:r>
            <a:r>
              <a:rPr lang="en-GB" sz="3000" b="1" dirty="0"/>
              <a:t> </a:t>
            </a:r>
            <a:r>
              <a:rPr lang="en-GB" sz="3000" b="1" dirty="0" err="1"/>
              <a:t>erbyn</a:t>
            </a:r>
            <a:r>
              <a:rPr lang="en-GB" sz="3000" b="1" dirty="0"/>
              <a:t> 15 </a:t>
            </a:r>
            <a:r>
              <a:rPr lang="en-GB" sz="3000" b="1" dirty="0" err="1"/>
              <a:t>oed</a:t>
            </a:r>
            <a:r>
              <a:rPr lang="en-US" dirty="0">
                <a:latin typeface="+mj-ea"/>
                <a:cs typeface="+mj-ea"/>
              </a:rPr>
              <a:t/>
            </a:r>
            <a:br>
              <a:rPr lang="en-US" dirty="0">
                <a:latin typeface="+mj-ea"/>
                <a:cs typeface="+mj-ea"/>
              </a:rPr>
            </a:br>
            <a:r>
              <a:rPr lang="en-GB" sz="3000" dirty="0"/>
              <a:t>The Impact of Poverty on Educational Achievement By the Age of 1</a:t>
            </a:r>
            <a:r>
              <a:rPr lang="en-GB" sz="3200" dirty="0"/>
              <a:t>5</a:t>
            </a:r>
          </a:p>
        </p:txBody>
      </p:sp>
    </p:spTree>
    <p:extLst>
      <p:ext uri="{BB962C8B-B14F-4D97-AF65-F5344CB8AC3E}">
        <p14:creationId xmlns:p14="http://schemas.microsoft.com/office/powerpoint/2010/main" val="2292160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39918" t="39501" r="4642" b="16400"/>
          <a:stretch/>
        </p:blipFill>
        <p:spPr>
          <a:xfrm>
            <a:off x="323528" y="764704"/>
            <a:ext cx="8496944" cy="5480433"/>
          </a:xfrm>
          <a:prstGeom prst="rect">
            <a:avLst/>
          </a:prstGeom>
        </p:spPr>
      </p:pic>
      <p:sp>
        <p:nvSpPr>
          <p:cNvPr id="4" name="Rectangle 3"/>
          <p:cNvSpPr/>
          <p:nvPr/>
        </p:nvSpPr>
        <p:spPr>
          <a:xfrm>
            <a:off x="6012160" y="6381328"/>
            <a:ext cx="2697149" cy="369332"/>
          </a:xfrm>
          <a:prstGeom prst="rect">
            <a:avLst/>
          </a:prstGeom>
        </p:spPr>
        <p:txBody>
          <a:bodyPr wrap="none">
            <a:spAutoFit/>
          </a:bodyPr>
          <a:lstStyle/>
          <a:p>
            <a:r>
              <a:rPr lang="en-GB" dirty="0"/>
              <a:t>Welsh Government, 2017b</a:t>
            </a:r>
          </a:p>
        </p:txBody>
      </p:sp>
    </p:spTree>
    <p:extLst>
      <p:ext uri="{BB962C8B-B14F-4D97-AF65-F5344CB8AC3E}">
        <p14:creationId xmlns:p14="http://schemas.microsoft.com/office/powerpoint/2010/main" val="1458674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Rhesymau</a:t>
            </a:r>
            <a:r>
              <a:rPr lang="en-US" dirty="0">
                <a:latin typeface="+mj-ea"/>
                <a:cs typeface="+mj-ea"/>
              </a:rPr>
              <a:t/>
            </a:r>
            <a:br>
              <a:rPr lang="en-US" dirty="0">
                <a:latin typeface="+mj-ea"/>
                <a:cs typeface="+mj-ea"/>
              </a:rPr>
            </a:br>
            <a:r>
              <a:rPr lang="en-GB" sz="3200" dirty="0">
                <a:ea typeface="ＭＳ Ｐゴシック" charset="-128"/>
              </a:rPr>
              <a:t>Reasons</a:t>
            </a:r>
            <a:endParaRPr lang="en-GB" sz="3200" i="1" dirty="0">
              <a:ea typeface="+mj-ea"/>
              <a:cs typeface="+mj-cs"/>
            </a:endParaRPr>
          </a:p>
        </p:txBody>
      </p:sp>
      <p:sp>
        <p:nvSpPr>
          <p:cNvPr id="16387" name="Text Placeholder 1"/>
          <p:cNvSpPr>
            <a:spLocks noGrp="1"/>
          </p:cNvSpPr>
          <p:nvPr>
            <p:ph type="body" idx="1"/>
          </p:nvPr>
        </p:nvSpPr>
        <p:spPr>
          <a:ln>
            <a:headEnd/>
            <a:tailEnd/>
          </a:ln>
        </p:spPr>
        <p:txBody>
          <a:bodyPr/>
          <a:lstStyle/>
          <a:p>
            <a:endParaRPr lang="cy-GB" altLang="cy-GB">
              <a:ea typeface="ＭＳ Ｐゴシック" charset="-128"/>
            </a:endParaRPr>
          </a:p>
        </p:txBody>
      </p:sp>
      <p:sp>
        <p:nvSpPr>
          <p:cNvPr id="16388" name="Text Placeholder 2"/>
          <p:cNvSpPr>
            <a:spLocks noGrp="1"/>
          </p:cNvSpPr>
          <p:nvPr>
            <p:ph type="body" sz="half" idx="3"/>
          </p:nvPr>
        </p:nvSpPr>
        <p:spPr>
          <a:xfrm>
            <a:off x="4645025" y="5410200"/>
            <a:ext cx="4041775" cy="762000"/>
          </a:xfrm>
          <a:ln>
            <a:headEnd/>
            <a:tailEnd/>
          </a:ln>
        </p:spPr>
        <p:txBody>
          <a:bodyPr/>
          <a:lstStyle/>
          <a:p>
            <a:endParaRPr lang="cy-GB" altLang="cy-GB">
              <a:ea typeface="ＭＳ Ｐゴシック" charset="-128"/>
            </a:endParaRPr>
          </a:p>
        </p:txBody>
      </p:sp>
      <p:sp>
        <p:nvSpPr>
          <p:cNvPr id="11267" name="Content Placeholder 6"/>
          <p:cNvSpPr>
            <a:spLocks noGrp="1"/>
          </p:cNvSpPr>
          <p:nvPr>
            <p:ph sz="quarter" idx="2"/>
          </p:nvPr>
        </p:nvSpPr>
        <p:spPr>
          <a:xfrm>
            <a:off x="457200" y="1444625"/>
            <a:ext cx="4040188" cy="3941763"/>
          </a:xfrm>
        </p:spPr>
        <p:txBody>
          <a:bodyPr vert="horz" lIns="91440" tIns="45720" rIns="91440" bIns="45720" rtlCol="0" anchor="t">
            <a:normAutofit fontScale="92500" lnSpcReduction="20000"/>
          </a:bodyPr>
          <a:lstStyle/>
          <a:p>
            <a:pPr marL="109220" indent="0" algn="ctr">
              <a:buFont typeface="Wingdings 3" pitchFamily="18" charset="2"/>
              <a:buNone/>
              <a:defRPr/>
            </a:pPr>
            <a:r>
              <a:rPr lang="en-GB" u="sng" dirty="0" err="1">
                <a:ea typeface="ＭＳ Ｐゴシック" charset="-128"/>
              </a:rPr>
              <a:t>Ysgol</a:t>
            </a:r>
            <a:r>
              <a:rPr lang="en-GB" u="sng" dirty="0">
                <a:ea typeface="ＭＳ Ｐゴシック" charset="-128"/>
              </a:rPr>
              <a:t> </a:t>
            </a:r>
            <a:r>
              <a:rPr lang="en-GB" u="sng" dirty="0" err="1">
                <a:ea typeface="ＭＳ Ｐゴシック" charset="-128"/>
              </a:rPr>
              <a:t>Uwchradd</a:t>
            </a:r>
            <a:endParaRPr lang="en-GB" u="sng" dirty="0">
              <a:ea typeface="ＭＳ Ｐゴシック" charset="-128"/>
            </a:endParaRPr>
          </a:p>
          <a:p>
            <a:pPr marL="109220" indent="0">
              <a:buNone/>
              <a:defRPr/>
            </a:pPr>
            <a:r>
              <a:rPr lang="en-GB" dirty="0">
                <a:ea typeface="ＭＳ Ｐゴシック" charset="-128"/>
              </a:rPr>
              <a:t>Mae </a:t>
            </a:r>
            <a:r>
              <a:rPr lang="en-GB" dirty="0" err="1">
                <a:ea typeface="ＭＳ Ｐゴシック" charset="-128"/>
              </a:rPr>
              <a:t>pobl</a:t>
            </a:r>
            <a:r>
              <a:rPr lang="en-GB" dirty="0">
                <a:ea typeface="ＭＳ Ｐゴシック" charset="-128"/>
              </a:rPr>
              <a:t> </a:t>
            </a:r>
            <a:r>
              <a:rPr lang="en-GB" dirty="0" err="1">
                <a:ea typeface="ＭＳ Ｐゴシック" charset="-128"/>
              </a:rPr>
              <a:t>ifanc</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fwy</a:t>
            </a:r>
            <a:r>
              <a:rPr lang="en-GB" dirty="0">
                <a:ea typeface="ＭＳ Ｐゴシック" charset="-128"/>
              </a:rPr>
              <a:t> </a:t>
            </a:r>
            <a:r>
              <a:rPr lang="en-GB" dirty="0" err="1">
                <a:ea typeface="ＭＳ Ｐゴシック" charset="-128"/>
              </a:rPr>
              <a:t>tebygol</a:t>
            </a:r>
            <a:r>
              <a:rPr lang="en-GB" dirty="0">
                <a:ea typeface="ＭＳ Ｐゴシック" charset="-128"/>
              </a:rPr>
              <a:t> o </a:t>
            </a:r>
            <a:r>
              <a:rPr lang="en-GB" dirty="0" err="1">
                <a:ea typeface="ＭＳ Ｐゴシック" charset="-128"/>
              </a:rPr>
              <a:t>wneud</a:t>
            </a:r>
            <a:r>
              <a:rPr lang="en-GB" dirty="0">
                <a:ea typeface="ＭＳ Ｐゴシック" charset="-128"/>
              </a:rPr>
              <a:t> </a:t>
            </a:r>
            <a:r>
              <a:rPr lang="en-GB" dirty="0" err="1">
                <a:ea typeface="ＭＳ Ｐゴシック" charset="-128"/>
              </a:rPr>
              <a:t>yn</a:t>
            </a:r>
            <a:r>
              <a:rPr lang="en-GB" dirty="0">
                <a:ea typeface="ＭＳ Ｐゴシック" charset="-128"/>
              </a:rPr>
              <a:t> well </a:t>
            </a:r>
            <a:r>
              <a:rPr lang="en-GB" dirty="0" err="1">
                <a:ea typeface="ＭＳ Ｐゴシック" charset="-128"/>
              </a:rPr>
              <a:t>yn</a:t>
            </a:r>
            <a:r>
              <a:rPr lang="en-GB" dirty="0">
                <a:ea typeface="ＭＳ Ｐゴシック" charset="-128"/>
              </a:rPr>
              <a:t> </a:t>
            </a:r>
            <a:r>
              <a:rPr lang="en-GB" dirty="0" err="1">
                <a:ea typeface="ＭＳ Ｐゴシック" charset="-128"/>
              </a:rPr>
              <a:t>eu</a:t>
            </a:r>
            <a:r>
              <a:rPr lang="en-GB" dirty="0">
                <a:ea typeface="ＭＳ Ｐゴシック" charset="-128"/>
              </a:rPr>
              <a:t> </a:t>
            </a:r>
            <a:r>
              <a:rPr lang="en-GB" dirty="0" err="1">
                <a:ea typeface="ＭＳ Ｐゴシック" charset="-128"/>
              </a:rPr>
              <a:t>harholiadau</a:t>
            </a:r>
            <a:r>
              <a:rPr lang="en-GB" dirty="0">
                <a:ea typeface="ＭＳ Ｐゴシック" charset="-128"/>
              </a:rPr>
              <a:t> TGAU </a:t>
            </a:r>
            <a:r>
              <a:rPr lang="en-GB" dirty="0" err="1">
                <a:ea typeface="ＭＳ Ｐゴシック" charset="-128"/>
              </a:rPr>
              <a:t>os</a:t>
            </a:r>
            <a:r>
              <a:rPr lang="en-GB" dirty="0">
                <a:ea typeface="ＭＳ Ｐゴシック" charset="-128"/>
              </a:rPr>
              <a:t>:</a:t>
            </a:r>
          </a:p>
          <a:p>
            <a:pPr>
              <a:buFont typeface="Arial" panose="020B0604020202020204" pitchFamily="34" charset="0"/>
              <a:buChar char="•"/>
              <a:defRPr/>
            </a:pPr>
            <a:r>
              <a:rPr lang="en-GB" dirty="0" err="1">
                <a:ea typeface="ＭＳ Ｐゴシック" charset="-128"/>
              </a:rPr>
              <a:t>ydynt</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credu</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eu</a:t>
            </a:r>
            <a:r>
              <a:rPr lang="en-GB" dirty="0">
                <a:ea typeface="ＭＳ Ｐゴシック" charset="-128"/>
              </a:rPr>
              <a:t> </a:t>
            </a:r>
            <a:r>
              <a:rPr lang="en-GB" dirty="0" err="1">
                <a:ea typeface="ＭＳ Ｐゴシック" charset="-128"/>
              </a:rPr>
              <a:t>gallu</a:t>
            </a:r>
            <a:r>
              <a:rPr lang="en-GB" dirty="0">
                <a:ea typeface="ＭＳ Ｐゴシック" charset="-128"/>
              </a:rPr>
              <a:t> </a:t>
            </a:r>
            <a:r>
              <a:rPr lang="en-GB" dirty="0" err="1">
                <a:ea typeface="ＭＳ Ｐゴシック" charset="-128"/>
              </a:rPr>
              <a:t>eu</a:t>
            </a:r>
            <a:r>
              <a:rPr lang="en-GB" dirty="0">
                <a:ea typeface="ＭＳ Ｐゴシック" charset="-128"/>
              </a:rPr>
              <a:t> </a:t>
            </a:r>
            <a:r>
              <a:rPr lang="en-GB" dirty="0" err="1">
                <a:ea typeface="ＭＳ Ｐゴシック" charset="-128"/>
              </a:rPr>
              <a:t>hunain</a:t>
            </a:r>
            <a:endParaRPr lang="en-GB" dirty="0">
              <a:ea typeface="ＭＳ Ｐゴシック" charset="-128"/>
            </a:endParaRPr>
          </a:p>
          <a:p>
            <a:pPr>
              <a:defRPr/>
            </a:pPr>
            <a:r>
              <a:rPr lang="en-GB" dirty="0" err="1">
                <a:ea typeface="ＭＳ Ｐゴシック" charset="-128"/>
              </a:rPr>
              <a:t>yn</a:t>
            </a:r>
            <a:r>
              <a:rPr lang="en-GB" dirty="0">
                <a:ea typeface="ＭＳ Ｐゴシック" charset="-128"/>
              </a:rPr>
              <a:t> </a:t>
            </a:r>
            <a:r>
              <a:rPr lang="en-GB" dirty="0" err="1">
                <a:ea typeface="ＭＳ Ｐゴシック" charset="-128"/>
              </a:rPr>
              <a:t>credu</a:t>
            </a:r>
            <a:r>
              <a:rPr lang="en-GB" dirty="0">
                <a:ea typeface="ＭＳ Ｐゴシック" charset="-128"/>
              </a:rPr>
              <a:t> </a:t>
            </a:r>
            <a:r>
              <a:rPr lang="en-GB" dirty="0" err="1">
                <a:ea typeface="ＭＳ Ｐゴシック" charset="-128"/>
              </a:rPr>
              <a:t>fod</a:t>
            </a:r>
            <a:r>
              <a:rPr lang="en-GB" dirty="0">
                <a:ea typeface="ＭＳ Ｐゴシック" charset="-128"/>
              </a:rPr>
              <a:t> </a:t>
            </a:r>
            <a:r>
              <a:rPr lang="en-GB" dirty="0" err="1">
                <a:ea typeface="ＭＳ Ｐゴシック" charset="-128"/>
              </a:rPr>
              <a:t>digwyddiadau</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deillio</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bennaf</a:t>
            </a:r>
            <a:r>
              <a:rPr lang="en-GB" dirty="0">
                <a:ea typeface="ＭＳ Ｐゴシック" charset="-128"/>
              </a:rPr>
              <a:t> </a:t>
            </a:r>
            <a:r>
              <a:rPr lang="en-GB" dirty="0" err="1">
                <a:ea typeface="ＭＳ Ｐゴシック" charset="-128"/>
              </a:rPr>
              <a:t>o’u</a:t>
            </a:r>
            <a:r>
              <a:rPr lang="en-GB" dirty="0">
                <a:ea typeface="ＭＳ Ｐゴシック" charset="-128"/>
              </a:rPr>
              <a:t>   </a:t>
            </a:r>
            <a:r>
              <a:rPr lang="en-GB" dirty="0" err="1">
                <a:ea typeface="ＭＳ Ｐゴシック" charset="-128"/>
              </a:rPr>
              <a:t>hymddygiad</a:t>
            </a:r>
            <a:r>
              <a:rPr lang="en-GB" dirty="0">
                <a:ea typeface="ＭＳ Ｐゴシック" charset="-128"/>
              </a:rPr>
              <a:t> </a:t>
            </a:r>
            <a:r>
              <a:rPr lang="en-GB" dirty="0" err="1">
                <a:ea typeface="ＭＳ Ｐゴシック" charset="-128"/>
              </a:rPr>
              <a:t>a’u</a:t>
            </a:r>
            <a:r>
              <a:rPr lang="en-GB" dirty="0">
                <a:ea typeface="ＭＳ Ｐゴシック" charset="-128"/>
              </a:rPr>
              <a:t> </a:t>
            </a:r>
            <a:r>
              <a:rPr lang="en-GB" dirty="0" err="1">
                <a:ea typeface="ＭＳ Ｐゴシック" charset="-128"/>
              </a:rPr>
              <a:t>gweithrediadau</a:t>
            </a:r>
            <a:endParaRPr lang="en-GB" dirty="0">
              <a:ea typeface="ＭＳ Ｐゴシック" charset="-128"/>
            </a:endParaRPr>
          </a:p>
          <a:p>
            <a:pPr>
              <a:defRPr/>
            </a:pPr>
            <a:r>
              <a:rPr lang="en-GB" dirty="0" err="1">
                <a:ea typeface="ＭＳ Ｐゴシック" charset="-128"/>
              </a:rPr>
              <a:t>yn</a:t>
            </a:r>
            <a:r>
              <a:rPr lang="en-GB" dirty="0">
                <a:ea typeface="ＭＳ Ｐゴシック" charset="-128"/>
              </a:rPr>
              <a:t> </a:t>
            </a:r>
            <a:r>
              <a:rPr lang="en-GB" dirty="0" err="1">
                <a:ea typeface="ＭＳ Ｐゴシック" charset="-128"/>
              </a:rPr>
              <a:t>credu</a:t>
            </a:r>
            <a:r>
              <a:rPr lang="en-GB" dirty="0">
                <a:ea typeface="ＭＳ Ｐゴシック" charset="-128"/>
              </a:rPr>
              <a:t> </a:t>
            </a:r>
            <a:r>
              <a:rPr lang="en-GB" dirty="0" err="1">
                <a:ea typeface="ＭＳ Ｐゴシック" charset="-128"/>
              </a:rPr>
              <a:t>fod</a:t>
            </a:r>
            <a:r>
              <a:rPr lang="en-GB" dirty="0">
                <a:ea typeface="ＭＳ Ｐゴシック" charset="-128"/>
              </a:rPr>
              <a:t> </a:t>
            </a:r>
            <a:r>
              <a:rPr lang="en-GB" dirty="0" err="1">
                <a:ea typeface="ＭＳ Ｐゴシック" charset="-128"/>
              </a:rPr>
              <a:t>ysgol</a:t>
            </a:r>
            <a:r>
              <a:rPr lang="en-GB" dirty="0">
                <a:ea typeface="ＭＳ Ｐゴシック" charset="-128"/>
              </a:rPr>
              <a:t> </a:t>
            </a:r>
            <a:r>
              <a:rPr lang="en-GB" dirty="0" err="1">
                <a:ea typeface="ＭＳ Ｐゴシック" charset="-128"/>
              </a:rPr>
              <a:t>yn</a:t>
            </a:r>
            <a:r>
              <a:rPr lang="en-GB" dirty="0">
                <a:ea typeface="ＭＳ Ｐゴシック" charset="-128"/>
              </a:rPr>
              <a:t> </a:t>
            </a:r>
            <a:r>
              <a:rPr lang="en-GB" dirty="0" err="1">
                <a:ea typeface="ＭＳ Ｐゴシック" charset="-128"/>
              </a:rPr>
              <a:t>werth</a:t>
            </a:r>
            <a:r>
              <a:rPr lang="en-GB" dirty="0">
                <a:ea typeface="ＭＳ Ｐゴシック" charset="-128"/>
              </a:rPr>
              <a:t> </a:t>
            </a:r>
            <a:r>
              <a:rPr lang="en-GB" dirty="0" err="1">
                <a:ea typeface="ＭＳ Ｐゴシック" charset="-128"/>
              </a:rPr>
              <a:t>chweil</a:t>
            </a:r>
            <a:endParaRPr lang="en-GB" dirty="0">
              <a:ea typeface="ＭＳ Ｐゴシック" charset="-128"/>
            </a:endParaRPr>
          </a:p>
        </p:txBody>
      </p:sp>
      <p:sp>
        <p:nvSpPr>
          <p:cNvPr id="4" name="Content Placeholder 3"/>
          <p:cNvSpPr>
            <a:spLocks noGrp="1"/>
          </p:cNvSpPr>
          <p:nvPr>
            <p:ph sz="quarter" idx="4"/>
          </p:nvPr>
        </p:nvSpPr>
        <p:spPr>
          <a:xfrm>
            <a:off x="4645025" y="1462088"/>
            <a:ext cx="4041775" cy="4414837"/>
          </a:xfrm>
        </p:spPr>
        <p:txBody>
          <a:bodyPr>
            <a:normAutofit/>
          </a:bodyPr>
          <a:lstStyle/>
          <a:p>
            <a:pPr marL="109537" indent="0" algn="ctr">
              <a:buFont typeface="Wingdings 3" pitchFamily="18" charset="2"/>
              <a:buNone/>
              <a:defRPr/>
            </a:pPr>
            <a:r>
              <a:rPr lang="en-GB" i="1" u="sng" dirty="0">
                <a:ea typeface="ＭＳ Ｐゴシック" charset="-128"/>
              </a:rPr>
              <a:t>Secondary School</a:t>
            </a:r>
          </a:p>
          <a:p>
            <a:pPr marL="109537" indent="0">
              <a:buFont typeface="Wingdings 3" pitchFamily="18" charset="2"/>
              <a:buNone/>
              <a:defRPr/>
            </a:pPr>
            <a:r>
              <a:rPr lang="en-GB" i="1" dirty="0">
                <a:ea typeface="ＭＳ Ｐゴシック" charset="-128"/>
              </a:rPr>
              <a:t>Young people more likely to do well at GCSE if  they:</a:t>
            </a:r>
          </a:p>
          <a:p>
            <a:pPr>
              <a:defRPr/>
            </a:pPr>
            <a:r>
              <a:rPr lang="en-GB" i="1" dirty="0">
                <a:ea typeface="ＭＳ Ｐゴシック" charset="-128"/>
              </a:rPr>
              <a:t>have a greater belief in their own ability  </a:t>
            </a:r>
          </a:p>
          <a:p>
            <a:pPr>
              <a:defRPr/>
            </a:pPr>
            <a:r>
              <a:rPr lang="en-GB" i="1" dirty="0">
                <a:ea typeface="ＭＳ Ｐゴシック" charset="-128"/>
              </a:rPr>
              <a:t>believe that events result primarily from their own behaviour and actions</a:t>
            </a:r>
          </a:p>
          <a:p>
            <a:pPr>
              <a:defRPr/>
            </a:pPr>
            <a:r>
              <a:rPr lang="en-GB" i="1" dirty="0">
                <a:ea typeface="ＭＳ Ｐゴシック" charset="-128"/>
              </a:rPr>
              <a:t>find school worthwhile</a:t>
            </a:r>
          </a:p>
          <a:p>
            <a:pPr>
              <a:defRPr/>
            </a:pPr>
            <a:r>
              <a:rPr lang="en-GB" sz="1600" i="1" dirty="0">
                <a:ea typeface="ＭＳ Ｐゴシック" charset="-128"/>
              </a:rPr>
              <a:t>(JRF, 2010)</a:t>
            </a:r>
          </a:p>
          <a:p>
            <a:pPr>
              <a:defRPr/>
            </a:pPr>
            <a:endParaRPr lang="en-GB" i="1" dirty="0">
              <a:ea typeface="ＭＳ Ｐゴシック" charset="-128"/>
            </a:endParaRPr>
          </a:p>
          <a:p>
            <a:pPr>
              <a:defRPr/>
            </a:pPr>
            <a:endParaRPr lang="cy-GB" dirty="0">
              <a:ea typeface="MS PGothic" pitchFamily="34" charset="-128"/>
            </a:endParaRPr>
          </a:p>
        </p:txBody>
      </p:sp>
      <p:pic>
        <p:nvPicPr>
          <p:cNvPr id="16391"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32188" y="-17463"/>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3840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Rhesymau</a:t>
            </a:r>
            <a:r>
              <a:rPr lang="en-US" dirty="0">
                <a:latin typeface="+mj-ea"/>
                <a:cs typeface="+mj-ea"/>
              </a:rPr>
              <a:t/>
            </a:r>
            <a:br>
              <a:rPr lang="en-US" dirty="0">
                <a:latin typeface="+mj-ea"/>
                <a:cs typeface="+mj-ea"/>
              </a:rPr>
            </a:br>
            <a:r>
              <a:rPr lang="en-GB" sz="3200" dirty="0">
                <a:ea typeface="ＭＳ Ｐゴシック" charset="-128"/>
              </a:rPr>
              <a:t>Reasons</a:t>
            </a:r>
            <a:r>
              <a:rPr lang="en-US" dirty="0">
                <a:latin typeface="+mj-ea"/>
                <a:cs typeface="+mj-ea"/>
              </a:rPr>
              <a:t/>
            </a:r>
            <a:br>
              <a:rPr lang="en-US" dirty="0">
                <a:latin typeface="+mj-ea"/>
                <a:cs typeface="+mj-ea"/>
              </a:rPr>
            </a:br>
            <a:endParaRPr lang="en-GB" sz="1200"/>
          </a:p>
        </p:txBody>
      </p:sp>
      <p:sp>
        <p:nvSpPr>
          <p:cNvPr id="17412" name="Text Placeholder 2"/>
          <p:cNvSpPr>
            <a:spLocks noGrp="1"/>
          </p:cNvSpPr>
          <p:nvPr>
            <p:ph type="body" sz="half" idx="3"/>
          </p:nvPr>
        </p:nvSpPr>
        <p:spPr>
          <a:xfrm>
            <a:off x="4645025" y="5410200"/>
            <a:ext cx="4041775" cy="762000"/>
          </a:xfrm>
          <a:ln>
            <a:headEnd/>
            <a:tailEnd/>
          </a:ln>
        </p:spPr>
        <p:txBody>
          <a:bodyPr/>
          <a:lstStyle/>
          <a:p>
            <a:endParaRPr lang="cy-GB" altLang="cy-GB">
              <a:ea typeface="ＭＳ Ｐゴシック" charset="-128"/>
            </a:endParaRPr>
          </a:p>
        </p:txBody>
      </p:sp>
      <p:sp>
        <p:nvSpPr>
          <p:cNvPr id="17413" name="Content Placeholder 6"/>
          <p:cNvSpPr>
            <a:spLocks noGrp="1"/>
          </p:cNvSpPr>
          <p:nvPr>
            <p:ph sz="quarter" idx="2"/>
          </p:nvPr>
        </p:nvSpPr>
        <p:spPr>
          <a:xfrm>
            <a:off x="333375" y="1600200"/>
            <a:ext cx="4040188"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a:bodyPr>
          <a:lstStyle/>
          <a:p>
            <a:r>
              <a:rPr lang="en-GB" altLang="en-US" i="1" dirty="0" err="1">
                <a:ea typeface="ＭＳ Ｐゴシック" charset="-128"/>
              </a:rPr>
              <a:t>meddwl</a:t>
            </a:r>
            <a:r>
              <a:rPr lang="en-GB" altLang="en-US" i="1" dirty="0">
                <a:ea typeface="ＭＳ Ｐゴシック" charset="-128"/>
              </a:rPr>
              <a:t> </a:t>
            </a:r>
            <a:r>
              <a:rPr lang="en-GB" altLang="en-US" i="1" dirty="0" err="1">
                <a:ea typeface="ＭＳ Ｐゴシック" charset="-128"/>
              </a:rPr>
              <a:t>ei</a:t>
            </a:r>
            <a:r>
              <a:rPr lang="en-GB" altLang="en-US" i="1" dirty="0">
                <a:ea typeface="ＭＳ Ｐゴシック" charset="-128"/>
              </a:rPr>
              <a:t> </a:t>
            </a:r>
            <a:r>
              <a:rPr lang="en-GB" altLang="en-US" i="1" dirty="0" err="1">
                <a:ea typeface="ＭＳ Ｐゴシック" charset="-128"/>
              </a:rPr>
              <a:t>fod</a:t>
            </a:r>
            <a:r>
              <a:rPr lang="en-GB" altLang="en-US" i="1" dirty="0">
                <a:ea typeface="ＭＳ Ｐゴシック" charset="-128"/>
              </a:rPr>
              <a:t> </a:t>
            </a:r>
            <a:r>
              <a:rPr lang="en-GB" altLang="en-US" i="1" dirty="0" err="1">
                <a:ea typeface="ＭＳ Ｐゴシック" charset="-128"/>
              </a:rPr>
              <a:t>yn</a:t>
            </a:r>
            <a:r>
              <a:rPr lang="en-GB" altLang="en-US" i="1" dirty="0">
                <a:ea typeface="ＭＳ Ｐゴシック" charset="-128"/>
              </a:rPr>
              <a:t> </a:t>
            </a:r>
            <a:r>
              <a:rPr lang="en-GB" altLang="en-US" i="1" dirty="0" err="1">
                <a:ea typeface="ＭＳ Ｐゴシック" charset="-128"/>
              </a:rPr>
              <a:t>debygol</a:t>
            </a:r>
            <a:r>
              <a:rPr lang="en-GB" altLang="en-US" i="1" dirty="0">
                <a:ea typeface="ＭＳ Ｐゴシック" charset="-128"/>
              </a:rPr>
              <a:t> y </a:t>
            </a:r>
            <a:r>
              <a:rPr lang="en-GB" altLang="en-US" i="1" dirty="0" err="1">
                <a:ea typeface="ＭＳ Ｐゴシック" charset="-128"/>
              </a:rPr>
              <a:t>byddant</a:t>
            </a:r>
            <a:r>
              <a:rPr lang="en-GB" altLang="en-US" i="1" dirty="0">
                <a:ea typeface="ＭＳ Ｐゴシック" charset="-128"/>
              </a:rPr>
              <a:t> </a:t>
            </a:r>
            <a:r>
              <a:rPr lang="en-GB" altLang="en-US" i="1" dirty="0" err="1">
                <a:ea typeface="ＭＳ Ｐゴシック" charset="-128"/>
              </a:rPr>
              <a:t>yn</a:t>
            </a:r>
            <a:r>
              <a:rPr lang="en-GB" altLang="en-US" i="1" dirty="0">
                <a:ea typeface="ＭＳ Ｐゴシック" charset="-128"/>
              </a:rPr>
              <a:t> </a:t>
            </a:r>
            <a:r>
              <a:rPr lang="en-GB" altLang="en-US" i="1" dirty="0" err="1">
                <a:ea typeface="ＭＳ Ｐゴシック" charset="-128"/>
              </a:rPr>
              <a:t>ymgeisio</a:t>
            </a:r>
            <a:r>
              <a:rPr lang="en-GB" altLang="en-US" i="1" dirty="0">
                <a:ea typeface="ＭＳ Ｐゴシック" charset="-128"/>
              </a:rPr>
              <a:t> ac </a:t>
            </a:r>
            <a:r>
              <a:rPr lang="en-GB" altLang="en-US" i="1" dirty="0" err="1">
                <a:ea typeface="ＭＳ Ｐゴシック" charset="-128"/>
              </a:rPr>
              <a:t>yn</a:t>
            </a:r>
            <a:r>
              <a:rPr lang="en-GB" altLang="en-US" i="1" dirty="0">
                <a:ea typeface="ＭＳ Ｐゴシック" charset="-128"/>
              </a:rPr>
              <a:t> </a:t>
            </a:r>
            <a:r>
              <a:rPr lang="en-GB" altLang="en-US" i="1" dirty="0" err="1">
                <a:ea typeface="ＭＳ Ｐゴシック" charset="-128"/>
              </a:rPr>
              <a:t>mynychu</a:t>
            </a:r>
            <a:r>
              <a:rPr lang="en-GB" altLang="en-US" i="1" dirty="0">
                <a:ea typeface="ＭＳ Ｐゴシック" charset="-128"/>
              </a:rPr>
              <a:t> </a:t>
            </a:r>
            <a:r>
              <a:rPr lang="en-GB" altLang="en-US" i="1" dirty="0" err="1">
                <a:ea typeface="ＭＳ Ｐゴシック" charset="-128"/>
              </a:rPr>
              <a:t>addysg</a:t>
            </a:r>
            <a:r>
              <a:rPr lang="en-GB" altLang="en-US" i="1" dirty="0">
                <a:ea typeface="ＭＳ Ｐゴシック" charset="-128"/>
              </a:rPr>
              <a:t> </a:t>
            </a:r>
            <a:r>
              <a:rPr lang="en-GB" altLang="en-US" i="1" dirty="0" err="1">
                <a:ea typeface="ＭＳ Ｐゴシック" charset="-128"/>
              </a:rPr>
              <a:t>uwch</a:t>
            </a:r>
          </a:p>
          <a:p>
            <a:r>
              <a:rPr lang="en-GB" altLang="en-US" i="1" dirty="0" err="1">
                <a:ea typeface="ＭＳ Ｐゴシック" charset="-128"/>
              </a:rPr>
              <a:t>osgoi</a:t>
            </a:r>
            <a:r>
              <a:rPr lang="en-GB" altLang="en-US" i="1" dirty="0">
                <a:ea typeface="ＭＳ Ｐゴシック" charset="-128"/>
              </a:rPr>
              <a:t> </a:t>
            </a:r>
            <a:r>
              <a:rPr lang="en-GB" altLang="en-US" i="1" dirty="0" err="1">
                <a:ea typeface="ＭＳ Ｐゴシック" charset="-128"/>
              </a:rPr>
              <a:t>ymddygiad</a:t>
            </a:r>
            <a:r>
              <a:rPr lang="en-GB" altLang="en-US" i="1" dirty="0">
                <a:ea typeface="ＭＳ Ｐゴシック" charset="-128"/>
              </a:rPr>
              <a:t> </a:t>
            </a:r>
            <a:r>
              <a:rPr lang="en-GB" altLang="en-US" i="1" dirty="0" err="1">
                <a:ea typeface="ＭＳ Ｐゴシック" charset="-128"/>
              </a:rPr>
              <a:t>peryglus</a:t>
            </a:r>
            <a:r>
              <a:rPr lang="en-GB" altLang="en-US" i="1" dirty="0">
                <a:ea typeface="ＭＳ Ｐゴシック" charset="-128"/>
              </a:rPr>
              <a:t> </a:t>
            </a:r>
            <a:r>
              <a:rPr lang="en-GB" altLang="en-US" i="1" dirty="0" err="1">
                <a:ea typeface="ＭＳ Ｐゴシック" charset="-128"/>
              </a:rPr>
              <a:t>fel</a:t>
            </a:r>
            <a:r>
              <a:rPr lang="en-GB" altLang="en-US" i="1" dirty="0">
                <a:ea typeface="ＭＳ Ｐゴシック" charset="-128"/>
              </a:rPr>
              <a:t> </a:t>
            </a:r>
            <a:r>
              <a:rPr lang="en-GB" altLang="en-US" i="1" dirty="0" err="1">
                <a:ea typeface="ＭＳ Ｐゴシック" charset="-128"/>
              </a:rPr>
              <a:t>ysymygu</a:t>
            </a:r>
            <a:r>
              <a:rPr lang="en-GB" altLang="en-US" i="1" dirty="0">
                <a:ea typeface="ＭＳ Ｐゴシック" charset="-128"/>
              </a:rPr>
              <a:t>, </a:t>
            </a:r>
            <a:r>
              <a:rPr lang="en-GB" altLang="en-US" i="1" dirty="0" err="1">
                <a:ea typeface="ＭＳ Ｐゴシック" charset="-128"/>
              </a:rPr>
              <a:t>ymddygiad</a:t>
            </a:r>
            <a:r>
              <a:rPr lang="en-GB" altLang="en-US" i="1" dirty="0">
                <a:ea typeface="ＭＳ Ｐゴシック" charset="-128"/>
              </a:rPr>
              <a:t> </a:t>
            </a:r>
            <a:r>
              <a:rPr lang="en-GB" altLang="en-US" i="1" dirty="0" err="1">
                <a:ea typeface="ＭＳ Ｐゴシック" charset="-128"/>
              </a:rPr>
              <a:t>gwrth-gymdeithasol</a:t>
            </a:r>
            <a:r>
              <a:rPr lang="en-GB" altLang="en-US" i="1" dirty="0">
                <a:ea typeface="ＭＳ Ｐゴシック" charset="-128"/>
              </a:rPr>
              <a:t>, </a:t>
            </a:r>
            <a:r>
              <a:rPr lang="en-GB" altLang="en-US" i="1" dirty="0" err="1">
                <a:ea typeface="ＭＳ Ｐゴシック" charset="-128"/>
              </a:rPr>
              <a:t>triwantiaeth</a:t>
            </a:r>
            <a:r>
              <a:rPr lang="en-GB" altLang="en-US" i="1" dirty="0">
                <a:ea typeface="ＭＳ Ｐゴシック" charset="-128"/>
              </a:rPr>
              <a:t>, </a:t>
            </a:r>
            <a:r>
              <a:rPr lang="en-GB" altLang="en-US" i="1" dirty="0" err="1">
                <a:ea typeface="ＭＳ Ｐゴシック" charset="-128"/>
              </a:rPr>
              <a:t>eithrio</a:t>
            </a:r>
          </a:p>
          <a:p>
            <a:r>
              <a:rPr lang="en-GB" altLang="en-US" i="1" dirty="0">
                <a:ea typeface="ＭＳ Ｐゴシック" charset="-128"/>
              </a:rPr>
              <a:t>dim </a:t>
            </a:r>
            <a:r>
              <a:rPr lang="en-GB" altLang="en-US" i="1" dirty="0" err="1">
                <a:ea typeface="ＭＳ Ｐゴシック" charset="-128"/>
              </a:rPr>
              <a:t>yn</a:t>
            </a:r>
            <a:r>
              <a:rPr lang="en-GB" altLang="en-US" i="1" dirty="0">
                <a:ea typeface="ＭＳ Ｐゴシック" charset="-128"/>
              </a:rPr>
              <a:t> </a:t>
            </a:r>
            <a:r>
              <a:rPr lang="en-GB" altLang="en-US" i="1" dirty="0" err="1">
                <a:ea typeface="ＭＳ Ｐゴシック" charset="-128"/>
              </a:rPr>
              <a:t>profi</a:t>
            </a:r>
            <a:r>
              <a:rPr lang="en-GB" altLang="en-US" i="1" dirty="0">
                <a:ea typeface="ＭＳ Ｐゴシック" charset="-128"/>
              </a:rPr>
              <a:t> </a:t>
            </a:r>
            <a:r>
              <a:rPr lang="en-GB" altLang="en-US" i="1" dirty="0" err="1">
                <a:ea typeface="ＭＳ Ｐゴシック" charset="-128"/>
              </a:rPr>
              <a:t>bwlio</a:t>
            </a:r>
          </a:p>
          <a:p>
            <a:endParaRPr lang="en-GB" altLang="en-US" i="1">
              <a:ea typeface="ＭＳ Ｐゴシック" charset="-128"/>
            </a:endParaRPr>
          </a:p>
        </p:txBody>
      </p:sp>
      <p:sp>
        <p:nvSpPr>
          <p:cNvPr id="17414" name="Content Placeholder 3"/>
          <p:cNvSpPr>
            <a:spLocks noGrp="1"/>
          </p:cNvSpPr>
          <p:nvPr>
            <p:ph sz="quarter" idx="4"/>
          </p:nvPr>
        </p:nvSpPr>
        <p:spPr>
          <a:xfrm>
            <a:off x="4645025" y="1444625"/>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ct val="0"/>
              </a:spcBef>
            </a:pPr>
            <a:r>
              <a:rPr lang="en-GB" altLang="cy-GB" i="1">
                <a:ea typeface="ＭＳ Ｐゴシック" charset="-128"/>
              </a:rPr>
              <a:t>think it is likely that they will apply to, and get into, higher education</a:t>
            </a:r>
          </a:p>
          <a:p>
            <a:pPr>
              <a:spcBef>
                <a:spcPct val="0"/>
              </a:spcBef>
            </a:pPr>
            <a:r>
              <a:rPr lang="en-GB" altLang="cy-GB" i="1">
                <a:ea typeface="ＭＳ Ｐゴシック" charset="-128"/>
              </a:rPr>
              <a:t>avoid risky behaviour such as frequent smoking, anti-social behaviour, truancy, suspension, exclusion</a:t>
            </a:r>
          </a:p>
          <a:p>
            <a:pPr>
              <a:spcBef>
                <a:spcPct val="0"/>
              </a:spcBef>
            </a:pPr>
            <a:r>
              <a:rPr lang="en-GB" altLang="cy-GB" i="1">
                <a:ea typeface="ＭＳ Ｐゴシック" charset="-128"/>
              </a:rPr>
              <a:t>do not experience bullying</a:t>
            </a:r>
          </a:p>
          <a:p>
            <a:pPr>
              <a:spcBef>
                <a:spcPct val="0"/>
              </a:spcBef>
            </a:pPr>
            <a:r>
              <a:rPr lang="en-GB" altLang="en-US" sz="1600" i="1">
                <a:ea typeface="ＭＳ Ｐゴシック" charset="-128"/>
              </a:rPr>
              <a:t>(JRF, 2010)</a:t>
            </a:r>
          </a:p>
          <a:p>
            <a:pPr>
              <a:spcBef>
                <a:spcPct val="0"/>
              </a:spcBef>
            </a:pPr>
            <a:endParaRPr lang="en-GB" altLang="cy-GB" i="1">
              <a:ea typeface="ＭＳ Ｐゴシック" charset="-128"/>
            </a:endParaRPr>
          </a:p>
          <a:p>
            <a:pPr>
              <a:spcBef>
                <a:spcPct val="0"/>
              </a:spcBef>
            </a:pPr>
            <a:endParaRPr lang="cy-GB" altLang="cy-GB">
              <a:ea typeface="ＭＳ Ｐゴシック" charset="-128"/>
            </a:endParaRPr>
          </a:p>
        </p:txBody>
      </p:sp>
      <p:pic>
        <p:nvPicPr>
          <p:cNvPr id="17415"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32188" y="-17463"/>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3780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Rhesymau</a:t>
            </a:r>
            <a:r>
              <a:rPr lang="en-US" dirty="0">
                <a:latin typeface="+mj-ea"/>
                <a:cs typeface="+mj-ea"/>
              </a:rPr>
              <a:t/>
            </a:r>
            <a:br>
              <a:rPr lang="en-US" dirty="0">
                <a:latin typeface="+mj-ea"/>
                <a:cs typeface="+mj-ea"/>
              </a:rPr>
            </a:br>
            <a:r>
              <a:rPr lang="en-GB" sz="3200" dirty="0">
                <a:ea typeface="ＭＳ Ｐゴシック" charset="-128"/>
              </a:rPr>
              <a:t>Reasons</a:t>
            </a:r>
            <a:r>
              <a:rPr lang="en-US" dirty="0">
                <a:latin typeface="+mj-ea"/>
                <a:cs typeface="+mj-ea"/>
              </a:rPr>
              <a:t/>
            </a:r>
            <a:br>
              <a:rPr lang="en-US" dirty="0">
                <a:latin typeface="+mj-ea"/>
                <a:cs typeface="+mj-ea"/>
              </a:rPr>
            </a:br>
            <a:endParaRPr lang="en-GB" sz="1000"/>
          </a:p>
        </p:txBody>
      </p:sp>
      <p:sp>
        <p:nvSpPr>
          <p:cNvPr id="18436" name="Text Placeholder 2"/>
          <p:cNvSpPr>
            <a:spLocks noGrp="1"/>
          </p:cNvSpPr>
          <p:nvPr>
            <p:ph type="body" sz="half" idx="3"/>
          </p:nvPr>
        </p:nvSpPr>
        <p:spPr>
          <a:xfrm>
            <a:off x="4645025" y="5410200"/>
            <a:ext cx="4041775" cy="762000"/>
          </a:xfrm>
          <a:ln>
            <a:headEnd/>
            <a:tailEnd/>
          </a:ln>
        </p:spPr>
        <p:txBody>
          <a:bodyPr/>
          <a:lstStyle/>
          <a:p>
            <a:endParaRPr lang="cy-GB" altLang="cy-GB">
              <a:ea typeface="ＭＳ Ｐゴシック" charset="-128"/>
            </a:endParaRPr>
          </a:p>
        </p:txBody>
      </p:sp>
      <p:sp>
        <p:nvSpPr>
          <p:cNvPr id="11267" name="Content Placeholder 6"/>
          <p:cNvSpPr>
            <a:spLocks noGrp="1"/>
          </p:cNvSpPr>
          <p:nvPr>
            <p:ph sz="quarter" idx="2"/>
          </p:nvPr>
        </p:nvSpPr>
        <p:spPr>
          <a:xfrm>
            <a:off x="419100" y="1514475"/>
            <a:ext cx="4040188" cy="3941763"/>
          </a:xfrm>
        </p:spPr>
        <p:txBody>
          <a:bodyPr vert="horz" lIns="91440" tIns="45720" rIns="91440" bIns="45720" rtlCol="0" anchor="t">
            <a:normAutofit/>
          </a:bodyPr>
          <a:lstStyle/>
          <a:p>
            <a:pPr marL="109220" indent="0" algn="ctr">
              <a:buFont typeface="Wingdings 3" pitchFamily="18" charset="2"/>
              <a:buNone/>
              <a:defRPr/>
            </a:pPr>
            <a:r>
              <a:rPr lang="en-GB" u="sng" dirty="0">
                <a:ea typeface="ＭＳ Ｐゴシック" charset="-128"/>
              </a:rPr>
              <a:t>Y </a:t>
            </a:r>
            <a:r>
              <a:rPr lang="en-GB" u="sng" dirty="0" err="1">
                <a:ea typeface="ＭＳ Ｐゴシック" charset="-128"/>
              </a:rPr>
              <a:t>llun</a:t>
            </a:r>
            <a:r>
              <a:rPr lang="en-GB" u="sng" dirty="0">
                <a:ea typeface="ＭＳ Ｐゴシック" charset="-128"/>
              </a:rPr>
              <a:t> </a:t>
            </a:r>
            <a:r>
              <a:rPr lang="en-GB" u="sng" dirty="0" err="1">
                <a:ea typeface="ＭＳ Ｐゴシック" charset="-128"/>
              </a:rPr>
              <a:t>rhyng-genedlaethau</a:t>
            </a:r>
            <a:endParaRPr lang="en-GB" u="sng" dirty="0">
              <a:ea typeface="ＭＳ Ｐゴシック" charset="-128"/>
            </a:endParaRPr>
          </a:p>
          <a:p>
            <a:pPr>
              <a:defRPr/>
            </a:pPr>
            <a:r>
              <a:rPr lang="en-GB" dirty="0" err="1">
                <a:ea typeface="ＭＳ Ｐゴシック" charset="-128"/>
              </a:rPr>
              <a:t>gallu</a:t>
            </a:r>
            <a:r>
              <a:rPr lang="en-GB" dirty="0">
                <a:ea typeface="ＭＳ Ｐゴシック" charset="-128"/>
              </a:rPr>
              <a:t> </a:t>
            </a:r>
            <a:r>
              <a:rPr lang="en-GB" dirty="0" err="1">
                <a:ea typeface="ＭＳ Ｐゴシック" charset="-128"/>
              </a:rPr>
              <a:t>gwybyddol</a:t>
            </a:r>
            <a:r>
              <a:rPr lang="en-GB" dirty="0">
                <a:ea typeface="ＭＳ Ｐゴシック" charset="-128"/>
              </a:rPr>
              <a:t> y </a:t>
            </a:r>
            <a:r>
              <a:rPr lang="en-GB" dirty="0" err="1">
                <a:ea typeface="ＭＳ Ｐゴシック" charset="-128"/>
              </a:rPr>
              <a:t>rhieni</a:t>
            </a:r>
          </a:p>
          <a:p>
            <a:pPr>
              <a:buFont typeface="Arial" panose="020B0604020202020204" pitchFamily="34" charset="0"/>
              <a:buChar char="•"/>
              <a:defRPr/>
            </a:pPr>
            <a:r>
              <a:rPr lang="en-GB" dirty="0" err="1">
                <a:ea typeface="ＭＳ Ｐゴシック" charset="-128"/>
              </a:rPr>
              <a:t>agweddau</a:t>
            </a:r>
            <a:r>
              <a:rPr lang="en-GB" dirty="0">
                <a:ea typeface="ＭＳ Ｐゴシック" charset="-128"/>
              </a:rPr>
              <a:t>, </a:t>
            </a:r>
            <a:r>
              <a:rPr lang="en-GB" dirty="0" err="1">
                <a:ea typeface="ＭＳ Ｐゴシック" charset="-128"/>
              </a:rPr>
              <a:t>ymddygiad</a:t>
            </a:r>
            <a:r>
              <a:rPr lang="en-GB" dirty="0">
                <a:ea typeface="ＭＳ Ｐゴシック" charset="-128"/>
              </a:rPr>
              <a:t> a </a:t>
            </a:r>
            <a:r>
              <a:rPr lang="en-GB" dirty="0" err="1">
                <a:ea typeface="ＭＳ Ｐゴシック" charset="-128"/>
              </a:rPr>
              <a:t>disgwyliadau</a:t>
            </a:r>
            <a:r>
              <a:rPr lang="en-GB" dirty="0">
                <a:ea typeface="ＭＳ Ｐゴシック" charset="-128"/>
              </a:rPr>
              <a:t> </a:t>
            </a:r>
            <a:r>
              <a:rPr lang="en-GB" dirty="0" err="1">
                <a:ea typeface="ＭＳ Ｐゴシック" charset="-128"/>
              </a:rPr>
              <a:t>rhieni</a:t>
            </a:r>
            <a:endParaRPr lang="en-GB" dirty="0">
              <a:ea typeface="ＭＳ Ｐゴシック" charset="-128"/>
            </a:endParaRPr>
          </a:p>
          <a:p>
            <a:pPr>
              <a:defRPr/>
            </a:pPr>
            <a:r>
              <a:rPr lang="en-GB" dirty="0" err="1">
                <a:ea typeface="ＭＳ Ｐゴシック" charset="-128"/>
              </a:rPr>
              <a:t>trosglwyddiad</a:t>
            </a:r>
            <a:r>
              <a:rPr lang="en-GB" dirty="0">
                <a:ea typeface="ＭＳ Ｐゴシック" charset="-128"/>
              </a:rPr>
              <a:t> y </a:t>
            </a:r>
            <a:r>
              <a:rPr lang="en-GB" dirty="0" err="1">
                <a:ea typeface="ＭＳ Ｐゴシック" charset="-128"/>
              </a:rPr>
              <a:t>nodweddion</a:t>
            </a:r>
            <a:r>
              <a:rPr lang="en-GB" dirty="0">
                <a:ea typeface="ＭＳ Ｐゴシック" charset="-128"/>
              </a:rPr>
              <a:t> </a:t>
            </a:r>
            <a:r>
              <a:rPr lang="en-GB" dirty="0" err="1">
                <a:ea typeface="ＭＳ Ｐゴシック" charset="-128"/>
              </a:rPr>
              <a:t>hyn</a:t>
            </a:r>
            <a:r>
              <a:rPr lang="en-GB" dirty="0">
                <a:ea typeface="ＭＳ Ｐゴシック" charset="-128"/>
              </a:rPr>
              <a:t> </a:t>
            </a:r>
            <a:r>
              <a:rPr lang="en-GB" dirty="0" err="1">
                <a:ea typeface="ＭＳ Ｐゴシック" charset="-128"/>
              </a:rPr>
              <a:t>ar</a:t>
            </a:r>
            <a:r>
              <a:rPr lang="en-GB" dirty="0">
                <a:ea typeface="ＭＳ Ｐゴシック" charset="-128"/>
              </a:rPr>
              <a:t> draws y </a:t>
            </a:r>
            <a:r>
              <a:rPr lang="en-GB" dirty="0" err="1">
                <a:ea typeface="ＭＳ Ｐゴシック" charset="-128"/>
              </a:rPr>
              <a:t>cenedlaethau</a:t>
            </a:r>
            <a:endParaRPr lang="en-GB" dirty="0">
              <a:ea typeface="ＭＳ Ｐゴシック" charset="-128"/>
            </a:endParaRPr>
          </a:p>
          <a:p>
            <a:pPr marL="109220" indent="0">
              <a:buFont typeface="Wingdings 3" pitchFamily="18" charset="2"/>
              <a:buNone/>
              <a:defRPr/>
            </a:pPr>
            <a:endParaRPr lang="en-GB" i="1" dirty="0">
              <a:ea typeface="ＭＳ Ｐゴシック" charset="-128"/>
            </a:endParaRPr>
          </a:p>
        </p:txBody>
      </p:sp>
      <p:sp>
        <p:nvSpPr>
          <p:cNvPr id="4" name="Content Placeholder 3"/>
          <p:cNvSpPr>
            <a:spLocks noGrp="1"/>
          </p:cNvSpPr>
          <p:nvPr>
            <p:ph sz="quarter" idx="4"/>
          </p:nvPr>
        </p:nvSpPr>
        <p:spPr>
          <a:xfrm>
            <a:off x="4645025" y="1444625"/>
            <a:ext cx="4041775" cy="3941763"/>
          </a:xfrm>
        </p:spPr>
        <p:txBody>
          <a:bodyPr/>
          <a:lstStyle/>
          <a:p>
            <a:pPr marL="109537" indent="0" algn="ctr">
              <a:buFont typeface="Wingdings 3" pitchFamily="18" charset="2"/>
              <a:buNone/>
              <a:defRPr/>
            </a:pPr>
            <a:r>
              <a:rPr lang="en-GB" i="1" u="sng" dirty="0">
                <a:ea typeface="ＭＳ Ｐゴシック" charset="-128"/>
              </a:rPr>
              <a:t>Intergenerational  picture</a:t>
            </a:r>
          </a:p>
          <a:p>
            <a:pPr>
              <a:defRPr/>
            </a:pPr>
            <a:r>
              <a:rPr lang="en-GB" i="1" dirty="0">
                <a:ea typeface="ＭＳ Ｐゴシック" charset="-128"/>
              </a:rPr>
              <a:t>parents' cognitive abilities</a:t>
            </a:r>
          </a:p>
          <a:p>
            <a:pPr>
              <a:defRPr/>
            </a:pPr>
            <a:r>
              <a:rPr lang="en-GB" i="1" dirty="0">
                <a:ea typeface="ＭＳ Ｐゴシック" charset="-128"/>
              </a:rPr>
              <a:t>attitudes, behaviours and parental expectations </a:t>
            </a:r>
          </a:p>
          <a:p>
            <a:pPr>
              <a:defRPr/>
            </a:pPr>
            <a:r>
              <a:rPr lang="en-GB" i="1" dirty="0">
                <a:ea typeface="ＭＳ Ｐゴシック" charset="-128"/>
              </a:rPr>
              <a:t>the passing of such traits across generations</a:t>
            </a:r>
            <a:endParaRPr lang="en-GB" sz="1000" i="1" dirty="0">
              <a:ea typeface="ＭＳ Ｐゴシック" charset="-128"/>
            </a:endParaRPr>
          </a:p>
          <a:p>
            <a:pPr marL="109537" indent="0" algn="ctr">
              <a:buFont typeface="Wingdings 3" pitchFamily="18" charset="2"/>
              <a:buNone/>
              <a:defRPr/>
            </a:pPr>
            <a:endParaRPr lang="en-GB" sz="1000" i="1" dirty="0">
              <a:ea typeface="ＭＳ Ｐゴシック" charset="-128"/>
            </a:endParaRPr>
          </a:p>
          <a:p>
            <a:pPr marL="109537" indent="0" algn="ctr">
              <a:buFont typeface="Wingdings 3" pitchFamily="18" charset="2"/>
              <a:buNone/>
              <a:defRPr/>
            </a:pPr>
            <a:endParaRPr lang="en-GB" sz="1000" i="1" dirty="0">
              <a:ea typeface="ＭＳ Ｐゴシック" charset="-128"/>
            </a:endParaRPr>
          </a:p>
          <a:p>
            <a:pPr marL="109537" indent="0" algn="ctr">
              <a:buFont typeface="Wingdings 3" pitchFamily="18" charset="2"/>
              <a:buNone/>
              <a:defRPr/>
            </a:pPr>
            <a:r>
              <a:rPr lang="en-GB" sz="1000" i="1" dirty="0">
                <a:ea typeface="ＭＳ Ｐゴシック" charset="-128"/>
              </a:rPr>
              <a:t>(JRF, 2010)</a:t>
            </a:r>
            <a:endParaRPr lang="en-GB" i="1" dirty="0">
              <a:ea typeface="ＭＳ Ｐゴシック" charset="-128"/>
            </a:endParaRPr>
          </a:p>
          <a:p>
            <a:pPr>
              <a:defRPr/>
            </a:pPr>
            <a:endParaRPr lang="cy-GB" dirty="0">
              <a:ea typeface="MS PGothic" pitchFamily="34" charset="-128"/>
            </a:endParaRPr>
          </a:p>
        </p:txBody>
      </p:sp>
      <p:pic>
        <p:nvPicPr>
          <p:cNvPr id="18439" name="Picture 4" descr="C:\Users\Dave\AppData\Local\Microsoft\Windows\Temporary Internet Files\Content.IE5\Q54IWVZT\why-and-how[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32188" y="-17463"/>
            <a:ext cx="2079625" cy="147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7170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eaLnBrk="1" fontAlgn="auto" hangingPunct="1">
              <a:spcAft>
                <a:spcPts val="0"/>
              </a:spcAft>
              <a:defRPr/>
            </a:pPr>
            <a:r>
              <a:rPr lang="en-GB" sz="4000" dirty="0" err="1">
                <a:ea typeface="ＭＳ Ｐゴシック" charset="-128"/>
              </a:rPr>
              <a:t>Ymchwil</a:t>
            </a:r>
            <a:r>
              <a:rPr lang="en-GB" sz="4000" dirty="0">
                <a:ea typeface="ＭＳ Ｐゴシック" charset="-128"/>
              </a:rPr>
              <a:t>    </a:t>
            </a:r>
            <a:br>
              <a:rPr lang="en-GB" sz="4000" dirty="0">
                <a:ea typeface="ＭＳ Ｐゴシック" charset="-128"/>
              </a:rPr>
            </a:br>
            <a:r>
              <a:rPr lang="en-GB" sz="4000" i="1" dirty="0">
                <a:ea typeface="ＭＳ Ｐゴシック" charset="-128"/>
              </a:rPr>
              <a:t>Research</a:t>
            </a:r>
            <a:endParaRPr lang="en-GB" sz="4000" i="1" dirty="0"/>
          </a:p>
        </p:txBody>
      </p:sp>
      <p:sp>
        <p:nvSpPr>
          <p:cNvPr id="11267" name="Content Placeholder 6"/>
          <p:cNvSpPr>
            <a:spLocks noGrp="1"/>
          </p:cNvSpPr>
          <p:nvPr>
            <p:ph sz="quarter" idx="2"/>
          </p:nvPr>
        </p:nvSpPr>
        <p:spPr>
          <a:xfrm>
            <a:off x="438768" y="1576388"/>
            <a:ext cx="4040188" cy="4642247"/>
          </a:xfrm>
        </p:spPr>
        <p:txBody>
          <a:bodyPr vert="horz" lIns="91440" tIns="45720" rIns="91440" bIns="45720" rtlCol="0" anchor="t">
            <a:normAutofit/>
          </a:bodyPr>
          <a:lstStyle/>
          <a:p>
            <a:pPr marL="109220" indent="0">
              <a:buNone/>
              <a:defRPr/>
            </a:pPr>
            <a:r>
              <a:rPr lang="en-GB" sz="2000" dirty="0">
                <a:ea typeface="ＭＳ Ｐゴシック" charset="-128"/>
              </a:rPr>
              <a:t>Mae </a:t>
            </a:r>
            <a:r>
              <a:rPr lang="en-GB" sz="2000" dirty="0" err="1">
                <a:ea typeface="ＭＳ Ｐゴシック" charset="-128"/>
              </a:rPr>
              <a:t>ymchwil</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dangos</a:t>
            </a:r>
            <a:r>
              <a:rPr lang="en-GB" sz="2000" dirty="0">
                <a:ea typeface="ＭＳ Ｐゴシック" charset="-128"/>
              </a:rPr>
              <a:t> </a:t>
            </a:r>
            <a:r>
              <a:rPr lang="en-GB" sz="2000" dirty="0" err="1">
                <a:ea typeface="ＭＳ Ｐゴシック" charset="-128"/>
              </a:rPr>
              <a:t>fod</a:t>
            </a:r>
            <a:r>
              <a:rPr lang="en-GB" sz="2000" dirty="0">
                <a:ea typeface="ＭＳ Ｐゴシック" charset="-128"/>
              </a:rPr>
              <a:t> </a:t>
            </a:r>
            <a:r>
              <a:rPr lang="en-GB" sz="2000" dirty="0" err="1">
                <a:ea typeface="ＭＳ Ｐゴシック" charset="-128"/>
              </a:rPr>
              <a:t>dau</a:t>
            </a:r>
            <a:r>
              <a:rPr lang="en-GB" sz="2000" dirty="0">
                <a:ea typeface="ＭＳ Ｐゴシック" charset="-128"/>
              </a:rPr>
              <a:t> </a:t>
            </a:r>
            <a:r>
              <a:rPr lang="en-GB" sz="2000" dirty="0" err="1">
                <a:ea typeface="ＭＳ Ｐゴシック" charset="-128"/>
              </a:rPr>
              <a:t>prif</a:t>
            </a:r>
            <a:r>
              <a:rPr lang="en-GB" sz="2000" dirty="0">
                <a:ea typeface="ＭＳ Ｐゴシック" charset="-128"/>
              </a:rPr>
              <a:t> </a:t>
            </a:r>
            <a:r>
              <a:rPr lang="en-GB" sz="2000" dirty="0" err="1">
                <a:ea typeface="ＭＳ Ｐゴシック" charset="-128"/>
              </a:rPr>
              <a:t>faes</a:t>
            </a:r>
            <a:r>
              <a:rPr lang="en-GB" sz="2000" dirty="0">
                <a:ea typeface="ＭＳ Ｐゴシック" charset="-128"/>
              </a:rPr>
              <a:t> </a:t>
            </a:r>
            <a:r>
              <a:rPr lang="en-GB" sz="2000" dirty="0" err="1">
                <a:ea typeface="ＭＳ Ｐゴシック" charset="-128"/>
              </a:rPr>
              <a:t>lle</a:t>
            </a:r>
            <a:r>
              <a:rPr lang="en-GB" sz="2000" dirty="0">
                <a:ea typeface="ＭＳ Ｐゴシック" charset="-128"/>
              </a:rPr>
              <a:t> </a:t>
            </a:r>
            <a:r>
              <a:rPr lang="en-GB" sz="2000" dirty="0" err="1">
                <a:ea typeface="ＭＳ Ｐゴシック" charset="-128"/>
              </a:rPr>
              <a:t>allai</a:t>
            </a:r>
            <a:r>
              <a:rPr lang="en-GB" sz="2000" dirty="0">
                <a:ea typeface="ＭＳ Ｐゴシック" charset="-128"/>
              </a:rPr>
              <a:t> </a:t>
            </a:r>
            <a:r>
              <a:rPr lang="en-GB" sz="2000" dirty="0" err="1">
                <a:ea typeface="ＭＳ Ｐゴシック" charset="-128"/>
              </a:rPr>
              <a:t>polisi</a:t>
            </a:r>
            <a:r>
              <a:rPr lang="en-GB" sz="2000" dirty="0">
                <a:ea typeface="ＭＳ Ｐゴシック" charset="-128"/>
              </a:rPr>
              <a:t> </a:t>
            </a:r>
            <a:r>
              <a:rPr lang="en-GB" sz="2000" dirty="0" err="1">
                <a:ea typeface="ＭＳ Ｐゴシック" charset="-128"/>
              </a:rPr>
              <a:t>leihau</a:t>
            </a:r>
            <a:r>
              <a:rPr lang="en-GB" sz="2000" dirty="0">
                <a:ea typeface="ＭＳ Ｐゴシック" charset="-128"/>
              </a:rPr>
              <a:t> </a:t>
            </a:r>
            <a:r>
              <a:rPr lang="en-GB" sz="2000" dirty="0" err="1">
                <a:ea typeface="ＭＳ Ｐゴシック" charset="-128"/>
              </a:rPr>
              <a:t>anghyfartaledd</a:t>
            </a:r>
            <a:r>
              <a:rPr lang="en-GB" sz="2000" dirty="0">
                <a:ea typeface="ＭＳ Ｐゴシック" charset="-128"/>
              </a:rPr>
              <a:t> </a:t>
            </a:r>
            <a:r>
              <a:rPr lang="en-GB" sz="2000" dirty="0" err="1">
                <a:ea typeface="ＭＳ Ｐゴシック" charset="-128"/>
              </a:rPr>
              <a:t>addysgol</a:t>
            </a:r>
            <a:endParaRPr lang="en-GB" sz="2000" dirty="0">
              <a:ea typeface="ＭＳ Ｐゴシック" charset="-128"/>
            </a:endParaRPr>
          </a:p>
          <a:p>
            <a:pPr marL="109220" indent="0">
              <a:buFont typeface="Wingdings 3" pitchFamily="18" charset="2"/>
              <a:buNone/>
              <a:defRPr/>
            </a:pPr>
            <a:r>
              <a:rPr lang="en-GB" sz="2000" b="1" u="sng" dirty="0">
                <a:ea typeface="ＭＳ Ｐゴシック" charset="-128"/>
              </a:rPr>
              <a:t>1.Rhieni </a:t>
            </a:r>
            <a:r>
              <a:rPr lang="en-GB" sz="2000" b="1" u="sng" dirty="0" err="1">
                <a:ea typeface="ＭＳ Ｐゴシック" charset="-128"/>
              </a:rPr>
              <a:t>a’r</a:t>
            </a:r>
            <a:r>
              <a:rPr lang="en-GB" sz="2000" b="1" u="sng" dirty="0">
                <a:ea typeface="ＭＳ Ｐゴシック" charset="-128"/>
              </a:rPr>
              <a:t> </a:t>
            </a:r>
            <a:r>
              <a:rPr lang="en-GB" sz="2000" b="1" u="sng" dirty="0" err="1">
                <a:ea typeface="ＭＳ Ｐゴシック" charset="-128"/>
              </a:rPr>
              <a:t>cartref</a:t>
            </a:r>
            <a:r>
              <a:rPr lang="en-GB" sz="2000" b="1" u="sng" dirty="0">
                <a:ea typeface="ＭＳ Ｐゴシック" charset="-128"/>
              </a:rPr>
              <a:t> </a:t>
            </a:r>
            <a:r>
              <a:rPr lang="en-GB" sz="2000" b="1" u="sng" dirty="0" err="1">
                <a:ea typeface="ＭＳ Ｐゴシック" charset="-128"/>
              </a:rPr>
              <a:t>teuluol</a:t>
            </a:r>
            <a:r>
              <a:rPr lang="en-GB" sz="2000" b="1" u="sng" dirty="0">
                <a:ea typeface="ＭＳ Ｐゴシック" charset="-128"/>
              </a:rPr>
              <a:t>  </a:t>
            </a:r>
          </a:p>
          <a:p>
            <a:pPr>
              <a:buFont typeface="Wingdings" panose="05000000000000000000" pitchFamily="2" charset="2"/>
              <a:buChar char="§"/>
              <a:defRPr/>
            </a:pPr>
            <a:r>
              <a:rPr lang="en-GB" sz="2000" dirty="0" err="1">
                <a:ea typeface="ＭＳ Ｐゴシック" charset="-128"/>
              </a:rPr>
              <a:t>Gwella’r</a:t>
            </a:r>
            <a:r>
              <a:rPr lang="en-GB" sz="2000" dirty="0">
                <a:ea typeface="ＭＳ Ｐゴシック" charset="-128"/>
              </a:rPr>
              <a:t> </a:t>
            </a:r>
            <a:r>
              <a:rPr lang="en-GB" sz="2000" dirty="0" err="1">
                <a:ea typeface="ＭＳ Ｐゴシック" charset="-128"/>
              </a:rPr>
              <a:t>amglchedd</a:t>
            </a:r>
            <a:r>
              <a:rPr lang="en-GB" sz="2000" dirty="0">
                <a:ea typeface="ＭＳ Ｐゴシック" charset="-128"/>
              </a:rPr>
              <a:t> </a:t>
            </a:r>
            <a:r>
              <a:rPr lang="en-GB" sz="2000" dirty="0" err="1">
                <a:ea typeface="ＭＳ Ｐゴシック" charset="-128"/>
              </a:rPr>
              <a:t>dysgu</a:t>
            </a:r>
            <a:r>
              <a:rPr lang="en-GB" sz="2000" dirty="0">
                <a:ea typeface="ＭＳ Ｐゴシック" charset="-128"/>
              </a:rPr>
              <a:t> </a:t>
            </a:r>
            <a:r>
              <a:rPr lang="en-GB" sz="2000" dirty="0" err="1">
                <a:ea typeface="ＭＳ Ｐゴシック" charset="-128"/>
              </a:rPr>
              <a:t>yn</a:t>
            </a:r>
            <a:r>
              <a:rPr lang="en-GB" sz="2000" dirty="0">
                <a:ea typeface="ＭＳ Ｐゴシック" charset="-128"/>
              </a:rPr>
              <a:t> y </a:t>
            </a:r>
            <a:r>
              <a:rPr lang="en-GB" sz="2000" dirty="0" err="1">
                <a:ea typeface="ＭＳ Ｐゴシック" charset="-128"/>
              </a:rPr>
              <a:t>cartref</a:t>
            </a:r>
            <a:r>
              <a:rPr lang="en-GB" sz="2000" dirty="0">
                <a:ea typeface="ＭＳ Ｐゴシック" charset="-128"/>
              </a:rPr>
              <a:t> </a:t>
            </a:r>
            <a:r>
              <a:rPr lang="en-GB" sz="2000" dirty="0" err="1">
                <a:ea typeface="ＭＳ Ｐゴシック" charset="-128"/>
              </a:rPr>
              <a:t>ymysg</a:t>
            </a:r>
            <a:r>
              <a:rPr lang="en-GB" sz="2000" dirty="0">
                <a:ea typeface="ＭＳ Ｐゴシック" charset="-128"/>
              </a:rPr>
              <a:t> y </a:t>
            </a:r>
            <a:r>
              <a:rPr lang="en-GB" sz="2000" dirty="0" err="1">
                <a:ea typeface="ＭＳ Ｐゴシック" charset="-128"/>
              </a:rPr>
              <a:t>teuluoedd</a:t>
            </a:r>
            <a:r>
              <a:rPr lang="en-GB" sz="2000" dirty="0">
                <a:ea typeface="ＭＳ Ｐゴシック" charset="-128"/>
              </a:rPr>
              <a:t> </a:t>
            </a:r>
            <a:r>
              <a:rPr lang="en-GB" sz="2000" dirty="0" err="1">
                <a:ea typeface="ＭＳ Ｐゴシック" charset="-128"/>
              </a:rPr>
              <a:t>tlotaf</a:t>
            </a:r>
          </a:p>
          <a:p>
            <a:pPr>
              <a:buFont typeface="Wingdings" panose="05000000000000000000" pitchFamily="2" charset="2"/>
              <a:buChar char="§"/>
              <a:defRPr/>
            </a:pPr>
            <a:r>
              <a:rPr lang="en-GB" sz="2000" dirty="0" err="1">
                <a:ea typeface="ＭＳ Ｐゴシック" charset="-128"/>
              </a:rPr>
              <a:t>Cynorthwyo</a:t>
            </a:r>
            <a:r>
              <a:rPr lang="en-GB" sz="2000" dirty="0">
                <a:ea typeface="ＭＳ Ｐゴシック" charset="-128"/>
              </a:rPr>
              <a:t> </a:t>
            </a:r>
            <a:r>
              <a:rPr lang="en-GB" sz="2000" dirty="0" err="1">
                <a:ea typeface="ＭＳ Ｐゴシック" charset="-128"/>
              </a:rPr>
              <a:t>rhieni</a:t>
            </a:r>
            <a:r>
              <a:rPr lang="en-GB" sz="2000" dirty="0">
                <a:ea typeface="ＭＳ Ｐゴシック" charset="-128"/>
              </a:rPr>
              <a:t> </a:t>
            </a:r>
            <a:r>
              <a:rPr lang="en-GB" sz="2000" dirty="0" err="1">
                <a:ea typeface="ＭＳ Ｐゴシック" charset="-128"/>
              </a:rPr>
              <a:t>o'r</a:t>
            </a:r>
            <a:r>
              <a:rPr lang="en-GB" sz="2000" dirty="0">
                <a:ea typeface="ＭＳ Ｐゴシック" charset="-128"/>
              </a:rPr>
              <a:t> </a:t>
            </a:r>
            <a:r>
              <a:rPr lang="en-GB" sz="2000" dirty="0" err="1">
                <a:ea typeface="ＭＳ Ｐゴシック" charset="-128"/>
              </a:rPr>
              <a:t>teuluoedd</a:t>
            </a:r>
            <a:r>
              <a:rPr lang="en-GB" sz="2000" dirty="0">
                <a:ea typeface="ＭＳ Ｐゴシック" charset="-128"/>
              </a:rPr>
              <a:t> </a:t>
            </a:r>
            <a:r>
              <a:rPr lang="en-GB" sz="2000" dirty="0" err="1">
                <a:ea typeface="ＭＳ Ｐゴシック" charset="-128"/>
              </a:rPr>
              <a:t>tlotaf</a:t>
            </a:r>
            <a:r>
              <a:rPr lang="en-GB" sz="2000" dirty="0">
                <a:ea typeface="ＭＳ Ｐゴシック" charset="-128"/>
              </a:rPr>
              <a:t> </a:t>
            </a:r>
            <a:r>
              <a:rPr lang="en-GB" sz="2000" dirty="0" err="1">
                <a:ea typeface="ＭＳ Ｐゴシック" charset="-128"/>
              </a:rPr>
              <a:t>i</a:t>
            </a:r>
            <a:r>
              <a:rPr lang="en-GB" sz="2000" dirty="0">
                <a:ea typeface="ＭＳ Ｐゴシック" charset="-128"/>
              </a:rPr>
              <a:t> </a:t>
            </a:r>
            <a:r>
              <a:rPr lang="en-GB" sz="2000" dirty="0" err="1">
                <a:ea typeface="ＭＳ Ｐゴシック" charset="-128"/>
              </a:rPr>
              <a:t>gredu</a:t>
            </a:r>
            <a:r>
              <a:rPr lang="en-GB" sz="2000" dirty="0">
                <a:ea typeface="ＭＳ Ｐゴシック" charset="-128"/>
              </a:rPr>
              <a:t> </a:t>
            </a:r>
            <a:r>
              <a:rPr lang="en-GB" sz="2000" dirty="0" err="1">
                <a:ea typeface="ＭＳ Ｐゴシック" charset="-128"/>
              </a:rPr>
              <a:t>fod</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gweithredoedd</a:t>
            </a:r>
            <a:r>
              <a:rPr lang="en-GB" sz="2000" dirty="0">
                <a:ea typeface="ＭＳ Ｐゴシック" charset="-128"/>
              </a:rPr>
              <a:t> </a:t>
            </a:r>
            <a:r>
              <a:rPr lang="en-GB" sz="2000" dirty="0" err="1">
                <a:ea typeface="ＭＳ Ｐゴシック" charset="-128"/>
              </a:rPr>
              <a:t>a’u</a:t>
            </a:r>
            <a:r>
              <a:rPr lang="en-GB" sz="2000" dirty="0">
                <a:ea typeface="ＭＳ Ｐゴシック" charset="-128"/>
              </a:rPr>
              <a:t> </a:t>
            </a:r>
            <a:r>
              <a:rPr lang="en-GB" sz="2000" dirty="0" err="1">
                <a:ea typeface="ＭＳ Ｐゴシック" charset="-128"/>
              </a:rPr>
              <a:t>ymdrechion</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hunain</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medru</a:t>
            </a:r>
            <a:r>
              <a:rPr lang="en-GB" sz="2000" dirty="0">
                <a:ea typeface="ＭＳ Ｐゴシック" charset="-128"/>
              </a:rPr>
              <a:t> </a:t>
            </a:r>
            <a:r>
              <a:rPr lang="en-GB" sz="2000" dirty="0" err="1">
                <a:ea typeface="ＭＳ Ｐゴシック" charset="-128"/>
              </a:rPr>
              <a:t>arwain</a:t>
            </a:r>
            <a:r>
              <a:rPr lang="en-GB" sz="2000" dirty="0">
                <a:ea typeface="ＭＳ Ｐゴシック" charset="-128"/>
              </a:rPr>
              <a:t> at </a:t>
            </a:r>
            <a:r>
              <a:rPr lang="en-GB" sz="2000" dirty="0" err="1">
                <a:ea typeface="ＭＳ Ｐゴシック" charset="-128"/>
              </a:rPr>
              <a:t>addysg</a:t>
            </a:r>
            <a:r>
              <a:rPr lang="en-GB" sz="2000" dirty="0">
                <a:ea typeface="ＭＳ Ｐゴシック" charset="-128"/>
              </a:rPr>
              <a:t> </a:t>
            </a:r>
            <a:r>
              <a:rPr lang="en-GB" sz="2000" dirty="0" err="1">
                <a:ea typeface="ＭＳ Ｐゴシック" charset="-128"/>
              </a:rPr>
              <a:t>uwch</a:t>
            </a:r>
            <a:endParaRPr lang="en-GB" sz="2000" dirty="0">
              <a:ea typeface="ＭＳ Ｐゴシック" charset="-128"/>
            </a:endParaRPr>
          </a:p>
          <a:p>
            <a:pPr>
              <a:buFont typeface="Wingdings" panose="05000000000000000000" pitchFamily="2" charset="2"/>
              <a:buChar char="§"/>
              <a:defRPr/>
            </a:pPr>
            <a:r>
              <a:rPr lang="en-GB" sz="2000" dirty="0">
                <a:ea typeface="ＭＳ Ｐゴシック" charset="-128"/>
              </a:rPr>
              <a:t>Codi </a:t>
            </a:r>
            <a:r>
              <a:rPr lang="en-GB" sz="2000" dirty="0" err="1">
                <a:ea typeface="ＭＳ Ｐゴシック" charset="-128"/>
              </a:rPr>
              <a:t>dyheadau</a:t>
            </a:r>
            <a:r>
              <a:rPr lang="en-GB" sz="2000" dirty="0">
                <a:ea typeface="ＭＳ Ｐゴシック" charset="-128"/>
              </a:rPr>
              <a:t> </a:t>
            </a:r>
            <a:r>
              <a:rPr lang="en-GB" sz="2000" dirty="0" err="1">
                <a:ea typeface="ＭＳ Ｐゴシック" charset="-128"/>
              </a:rPr>
              <a:t>teuluoedd</a:t>
            </a:r>
            <a:r>
              <a:rPr lang="en-GB" sz="2000" dirty="0">
                <a:ea typeface="ＭＳ Ｐゴシック" charset="-128"/>
              </a:rPr>
              <a:t> </a:t>
            </a:r>
            <a:r>
              <a:rPr lang="en-GB" sz="2000" dirty="0" err="1">
                <a:ea typeface="ＭＳ Ｐゴシック" charset="-128"/>
              </a:rPr>
              <a:t>a’u</a:t>
            </a:r>
            <a:r>
              <a:rPr lang="en-GB" sz="2000" dirty="0">
                <a:ea typeface="ＭＳ Ｐゴシック" charset="-128"/>
              </a:rPr>
              <a:t> </a:t>
            </a:r>
            <a:r>
              <a:rPr lang="en-GB" sz="2000" dirty="0" err="1">
                <a:ea typeface="ＭＳ Ｐゴシック" charset="-128"/>
              </a:rPr>
              <a:t>awydd</a:t>
            </a:r>
            <a:r>
              <a:rPr lang="en-GB" sz="2000" dirty="0">
                <a:ea typeface="ＭＳ Ｐゴシック" charset="-128"/>
              </a:rPr>
              <a:t> am </a:t>
            </a:r>
            <a:r>
              <a:rPr lang="en-GB" sz="2000" dirty="0" err="1">
                <a:ea typeface="ＭＳ Ｐゴシック" charset="-128"/>
              </a:rPr>
              <a:t>addysg</a:t>
            </a:r>
            <a:r>
              <a:rPr lang="en-GB" sz="2000" dirty="0">
                <a:ea typeface="ＭＳ Ｐゴシック" charset="-128"/>
              </a:rPr>
              <a:t> </a:t>
            </a:r>
            <a:r>
              <a:rPr lang="en-GB" sz="2000" dirty="0" err="1">
                <a:ea typeface="ＭＳ Ｐゴシック" charset="-128"/>
              </a:rPr>
              <a:t>uwch</a:t>
            </a:r>
            <a:r>
              <a:rPr lang="en-GB" sz="2000" dirty="0">
                <a:ea typeface="ＭＳ Ｐゴシック" charset="-128"/>
              </a:rPr>
              <a:t> </a:t>
            </a:r>
            <a:r>
              <a:rPr lang="en-GB" sz="2000" dirty="0" err="1">
                <a:ea typeface="ＭＳ Ｐゴシック" charset="-128"/>
              </a:rPr>
              <a:t>o’r</a:t>
            </a:r>
            <a:r>
              <a:rPr lang="en-GB" sz="2000" dirty="0">
                <a:ea typeface="ＭＳ Ｐゴシック" charset="-128"/>
              </a:rPr>
              <a:t> </a:t>
            </a:r>
            <a:r>
              <a:rPr lang="en-GB" sz="2000" dirty="0" err="1">
                <a:ea typeface="ＭＳ Ｐゴシック" charset="-128"/>
              </a:rPr>
              <a:t>ysgol</a:t>
            </a:r>
            <a:r>
              <a:rPr lang="en-GB" sz="2000" dirty="0">
                <a:ea typeface="ＭＳ Ｐゴシック" charset="-128"/>
              </a:rPr>
              <a:t> </a:t>
            </a:r>
            <a:r>
              <a:rPr lang="en-GB" sz="2000" dirty="0" err="1">
                <a:ea typeface="ＭＳ Ｐゴシック" charset="-128"/>
              </a:rPr>
              <a:t>gynradd</a:t>
            </a:r>
            <a:r>
              <a:rPr lang="en-GB" sz="2000" dirty="0">
                <a:ea typeface="ＭＳ Ｐゴシック" charset="-128"/>
              </a:rPr>
              <a:t> </a:t>
            </a:r>
            <a:r>
              <a:rPr lang="en-GB" sz="2000" dirty="0" err="1">
                <a:ea typeface="ＭＳ Ｐゴシック" charset="-128"/>
              </a:rPr>
              <a:t>ymlaen</a:t>
            </a:r>
            <a:endParaRPr lang="en-GB" sz="2000" dirty="0">
              <a:ea typeface="ＭＳ Ｐゴシック" charset="-128"/>
            </a:endParaRPr>
          </a:p>
          <a:p>
            <a:pPr marL="452120" indent="-342900">
              <a:buFont typeface="Wingdings 3" pitchFamily="18" charset="2"/>
              <a:buAutoNum type="arabicPeriod"/>
              <a:defRPr/>
            </a:pPr>
            <a:endParaRPr lang="en-GB" sz="1800" u="sng" dirty="0">
              <a:ea typeface="ＭＳ Ｐゴシック" charset="-128"/>
            </a:endParaRPr>
          </a:p>
          <a:p>
            <a:pPr marL="109220" indent="0" algn="ctr">
              <a:buFont typeface="Wingdings 3" pitchFamily="18" charset="2"/>
              <a:buNone/>
              <a:defRPr/>
            </a:pPr>
            <a:endParaRPr lang="en-GB" sz="1000" i="1" dirty="0">
              <a:ea typeface="ＭＳ Ｐゴシック" charset="-128"/>
            </a:endParaRPr>
          </a:p>
          <a:p>
            <a:pPr marL="109220" indent="0">
              <a:buFont typeface="Wingdings 3" pitchFamily="18" charset="2"/>
              <a:buNone/>
              <a:defRPr/>
            </a:pPr>
            <a:endParaRPr lang="en-GB" i="1" dirty="0">
              <a:ea typeface="ＭＳ Ｐゴシック" charset="-128"/>
            </a:endParaRPr>
          </a:p>
        </p:txBody>
      </p:sp>
      <p:sp>
        <p:nvSpPr>
          <p:cNvPr id="4" name="Content Placeholder 3"/>
          <p:cNvSpPr>
            <a:spLocks noGrp="1"/>
          </p:cNvSpPr>
          <p:nvPr>
            <p:ph sz="quarter" idx="4"/>
          </p:nvPr>
        </p:nvSpPr>
        <p:spPr>
          <a:xfrm>
            <a:off x="4860032" y="1576388"/>
            <a:ext cx="4041775" cy="4498231"/>
          </a:xfrm>
        </p:spPr>
        <p:txBody>
          <a:bodyPr>
            <a:normAutofit lnSpcReduction="10000"/>
          </a:bodyPr>
          <a:lstStyle/>
          <a:p>
            <a:pPr marL="109537" indent="0">
              <a:spcBef>
                <a:spcPts val="400"/>
              </a:spcBef>
              <a:buClr>
                <a:srgbClr val="7FD13B"/>
              </a:buClr>
              <a:buFont typeface="Wingdings 3" pitchFamily="18" charset="2"/>
              <a:buNone/>
              <a:defRPr/>
            </a:pPr>
            <a:r>
              <a:rPr lang="en-GB" sz="2000" i="1" dirty="0">
                <a:solidFill>
                  <a:prstClr val="black"/>
                </a:solidFill>
                <a:ea typeface="ＭＳ Ｐゴシック" charset="-128"/>
              </a:rPr>
              <a:t>This research has shown two major areas where policy might reduce educational inequality.</a:t>
            </a:r>
          </a:p>
          <a:p>
            <a:pPr marL="109537" indent="0">
              <a:spcBef>
                <a:spcPts val="400"/>
              </a:spcBef>
              <a:buClr>
                <a:srgbClr val="7FD13B"/>
              </a:buClr>
              <a:buFont typeface="Wingdings 3" pitchFamily="18" charset="2"/>
              <a:buNone/>
              <a:defRPr/>
            </a:pPr>
            <a:r>
              <a:rPr lang="en-GB" sz="2000" b="1" i="1" u="sng" dirty="0">
                <a:solidFill>
                  <a:prstClr val="black"/>
                </a:solidFill>
                <a:ea typeface="ＭＳ Ｐゴシック" charset="-128"/>
              </a:rPr>
              <a:t>1.Parents and the family home:</a:t>
            </a:r>
          </a:p>
          <a:p>
            <a:pPr>
              <a:spcBef>
                <a:spcPts val="400"/>
              </a:spcBef>
              <a:buClr>
                <a:srgbClr val="7FD13B"/>
              </a:buClr>
              <a:defRPr/>
            </a:pPr>
            <a:r>
              <a:rPr lang="en-GB" sz="2000" i="1" dirty="0">
                <a:solidFill>
                  <a:prstClr val="black"/>
                </a:solidFill>
                <a:ea typeface="ＭＳ Ｐゴシック" charset="-128"/>
              </a:rPr>
              <a:t>Improving the home learning environment in poorer families </a:t>
            </a:r>
          </a:p>
          <a:p>
            <a:pPr>
              <a:spcBef>
                <a:spcPts val="400"/>
              </a:spcBef>
              <a:buClr>
                <a:srgbClr val="7FD13B"/>
              </a:buClr>
              <a:defRPr/>
            </a:pPr>
            <a:r>
              <a:rPr lang="en-GB" sz="2000" i="1" dirty="0">
                <a:solidFill>
                  <a:prstClr val="black"/>
                </a:solidFill>
                <a:ea typeface="ＭＳ Ｐゴシック" charset="-128"/>
              </a:rPr>
              <a:t>Helping parents from poorer families believe that their own actions and efforts can lead to higher education.</a:t>
            </a:r>
          </a:p>
          <a:p>
            <a:pPr>
              <a:spcBef>
                <a:spcPts val="400"/>
              </a:spcBef>
              <a:buClr>
                <a:srgbClr val="7FD13B"/>
              </a:buClr>
              <a:defRPr/>
            </a:pPr>
            <a:r>
              <a:rPr lang="en-GB" sz="2000" i="1" dirty="0">
                <a:solidFill>
                  <a:prstClr val="black"/>
                </a:solidFill>
                <a:ea typeface="ＭＳ Ｐゴシック" charset="-128"/>
              </a:rPr>
              <a:t>Raising families' aspirations and desire for advanced education, from primary school onwards. </a:t>
            </a:r>
          </a:p>
          <a:p>
            <a:pPr marL="109537" indent="0">
              <a:buFont typeface="Wingdings 3" pitchFamily="18" charset="2"/>
              <a:buNone/>
              <a:defRPr/>
            </a:pPr>
            <a:r>
              <a:rPr lang="en-GB" sz="2000" i="1" dirty="0">
                <a:ea typeface="ＭＳ Ｐゴシック" charset="-128"/>
              </a:rPr>
              <a:t>(JRF, 2010)</a:t>
            </a:r>
          </a:p>
          <a:p>
            <a:pPr>
              <a:defRPr/>
            </a:pPr>
            <a:endParaRPr lang="en-GB" sz="1800" i="1" dirty="0">
              <a:ea typeface="ＭＳ Ｐゴシック" charset="-128"/>
            </a:endParaRPr>
          </a:p>
          <a:p>
            <a:pPr>
              <a:spcBef>
                <a:spcPts val="400"/>
              </a:spcBef>
              <a:buClr>
                <a:srgbClr val="7FD13B"/>
              </a:buClr>
              <a:defRPr/>
            </a:pPr>
            <a:endParaRPr lang="en-GB" sz="1800" i="1" dirty="0">
              <a:solidFill>
                <a:prstClr val="black"/>
              </a:solidFill>
              <a:ea typeface="ＭＳ Ｐゴシック" charset="-128"/>
            </a:endParaRPr>
          </a:p>
          <a:p>
            <a:pPr>
              <a:defRPr/>
            </a:pPr>
            <a:endParaRPr lang="cy-GB" dirty="0">
              <a:ea typeface="MS PGothic" pitchFamily="34" charset="-128"/>
            </a:endParaRPr>
          </a:p>
        </p:txBody>
      </p:sp>
      <p:pic>
        <p:nvPicPr>
          <p:cNvPr id="19463" name="Picture 2" descr="C:\Users\Dave\AppData\Local\Microsoft\Windows\Temporary Internet Files\Content.IE5\HSAD368W\research[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115888"/>
            <a:ext cx="2881312"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5585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Content Placeholder 6"/>
          <p:cNvSpPr>
            <a:spLocks noGrp="1"/>
          </p:cNvSpPr>
          <p:nvPr>
            <p:ph sz="quarter" idx="2"/>
          </p:nvPr>
        </p:nvSpPr>
        <p:spPr>
          <a:xfrm>
            <a:off x="251520" y="1558888"/>
            <a:ext cx="4040188" cy="4443724"/>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a:bodyPr>
          <a:lstStyle/>
          <a:p>
            <a:pPr marL="107950" indent="0">
              <a:buFont typeface="Wingdings 3" pitchFamily="18" charset="2"/>
              <a:buNone/>
              <a:defRPr/>
            </a:pPr>
            <a:r>
              <a:rPr lang="en-GB" altLang="cy-GB" sz="1800" i="1" dirty="0">
                <a:ea typeface="MS PGothic" pitchFamily="34" charset="-128"/>
              </a:rPr>
              <a:t>2</a:t>
            </a:r>
            <a:r>
              <a:rPr lang="en-GB" altLang="cy-GB" sz="2000" u="sng" dirty="0">
                <a:ea typeface="MS PGothic" pitchFamily="34" charset="-128"/>
              </a:rPr>
              <a:t>. </a:t>
            </a:r>
            <a:r>
              <a:rPr lang="en-GB" altLang="cy-GB" sz="2000" u="sng" dirty="0" err="1">
                <a:ea typeface="MS PGothic" pitchFamily="34" charset="-128"/>
              </a:rPr>
              <a:t>Agweddau</a:t>
            </a:r>
            <a:r>
              <a:rPr lang="en-GB" altLang="cy-GB" sz="2000" u="sng" dirty="0">
                <a:ea typeface="MS PGothic" pitchFamily="34" charset="-128"/>
              </a:rPr>
              <a:t> ac </a:t>
            </a:r>
            <a:r>
              <a:rPr lang="en-GB" altLang="cy-GB" sz="2000" u="sng" dirty="0" err="1">
                <a:ea typeface="MS PGothic" pitchFamily="34" charset="-128"/>
              </a:rPr>
              <a:t>ymddygiad</a:t>
            </a:r>
            <a:r>
              <a:rPr lang="en-GB" altLang="cy-GB" sz="2000" u="sng" dirty="0">
                <a:ea typeface="MS PGothic" pitchFamily="34" charset="-128"/>
              </a:rPr>
              <a:t> y </a:t>
            </a:r>
            <a:r>
              <a:rPr lang="en-GB" altLang="cy-GB" sz="2000" u="sng" dirty="0" err="1">
                <a:ea typeface="MS PGothic" pitchFamily="34" charset="-128"/>
              </a:rPr>
              <a:t>plentyn</a:t>
            </a:r>
            <a:endParaRPr lang="en-GB" altLang="cy-GB" sz="2000" u="sng" dirty="0">
              <a:ea typeface="MS PGothic" pitchFamily="34" charset="-128"/>
            </a:endParaRPr>
          </a:p>
          <a:p>
            <a:pPr marL="450850">
              <a:buFont typeface="Wingdings" panose="05000000000000000000" pitchFamily="2" charset="2"/>
              <a:buChar char="§"/>
              <a:defRPr/>
            </a:pPr>
            <a:r>
              <a:rPr lang="en-GB" altLang="cy-GB" sz="2000" dirty="0" err="1">
                <a:ea typeface="MS PGothic" pitchFamily="34" charset="-128"/>
              </a:rPr>
              <a:t>Lleihau</a:t>
            </a:r>
            <a:r>
              <a:rPr lang="en-GB" altLang="cy-GB" sz="2000" dirty="0">
                <a:ea typeface="MS PGothic" pitchFamily="34" charset="-128"/>
              </a:rPr>
              <a:t> </a:t>
            </a:r>
            <a:r>
              <a:rPr lang="en-GB" altLang="cy-GB" sz="2000" dirty="0" err="1">
                <a:ea typeface="MS PGothic" pitchFamily="34" charset="-128"/>
              </a:rPr>
              <a:t>problemau</a:t>
            </a:r>
            <a:r>
              <a:rPr lang="en-GB" altLang="cy-GB" sz="2000" dirty="0">
                <a:ea typeface="MS PGothic" pitchFamily="34" charset="-128"/>
              </a:rPr>
              <a:t> </a:t>
            </a:r>
            <a:r>
              <a:rPr lang="en-GB" altLang="cy-GB" sz="2000" dirty="0" err="1">
                <a:ea typeface="MS PGothic" pitchFamily="34" charset="-128"/>
              </a:rPr>
              <a:t>ymddygiad</a:t>
            </a:r>
            <a:r>
              <a:rPr lang="en-GB" altLang="cy-GB" sz="2000" dirty="0">
                <a:ea typeface="MS PGothic" pitchFamily="34" charset="-128"/>
              </a:rPr>
              <a:t> y </a:t>
            </a:r>
            <a:r>
              <a:rPr lang="en-GB" altLang="cy-GB" sz="2000" dirty="0" err="1">
                <a:ea typeface="MS PGothic" pitchFamily="34" charset="-128"/>
              </a:rPr>
              <a:t>plentyn</a:t>
            </a:r>
            <a:r>
              <a:rPr lang="en-GB" altLang="cy-GB" sz="2000" dirty="0">
                <a:ea typeface="MS PGothic" pitchFamily="34" charset="-128"/>
              </a:rPr>
              <a:t> </a:t>
            </a:r>
            <a:r>
              <a:rPr lang="en-GB" altLang="cy-GB" sz="2000" dirty="0" err="1">
                <a:ea typeface="MS PGothic" pitchFamily="34" charset="-128"/>
              </a:rPr>
              <a:t>a'i</a:t>
            </a:r>
            <a:r>
              <a:rPr lang="en-GB" altLang="cy-GB" sz="2000" dirty="0">
                <a:ea typeface="MS PGothic" pitchFamily="34" charset="-128"/>
              </a:rPr>
              <a:t> </a:t>
            </a:r>
            <a:r>
              <a:rPr lang="en-GB" altLang="cy-GB" sz="2000" dirty="0" err="1">
                <a:ea typeface="MS PGothic" pitchFamily="34" charset="-128"/>
              </a:rPr>
              <a:t>ymwneud</a:t>
            </a:r>
            <a:r>
              <a:rPr lang="en-GB" altLang="cy-GB" sz="2000" dirty="0">
                <a:ea typeface="MS PGothic" pitchFamily="34" charset="-128"/>
              </a:rPr>
              <a:t> </a:t>
            </a:r>
            <a:r>
              <a:rPr lang="en-GB" altLang="cy-GB" sz="2000" dirty="0" err="1">
                <a:ea typeface="MS PGothic" pitchFamily="34" charset="-128"/>
              </a:rPr>
              <a:t>gydag</a:t>
            </a:r>
            <a:r>
              <a:rPr lang="en-GB" altLang="cy-GB" sz="2000" dirty="0">
                <a:ea typeface="MS PGothic" pitchFamily="34" charset="-128"/>
              </a:rPr>
              <a:t> </a:t>
            </a:r>
            <a:r>
              <a:rPr lang="en-GB" altLang="cy-GB" sz="2000" dirty="0" err="1">
                <a:ea typeface="MS PGothic" pitchFamily="34" charset="-128"/>
              </a:rPr>
              <a:t>ymddygiad</a:t>
            </a:r>
            <a:r>
              <a:rPr lang="en-GB" altLang="cy-GB" sz="2000" dirty="0">
                <a:ea typeface="MS PGothic" pitchFamily="34" charset="-128"/>
              </a:rPr>
              <a:t> </a:t>
            </a:r>
            <a:r>
              <a:rPr lang="en-GB" altLang="cy-GB" sz="2000" dirty="0" err="1">
                <a:ea typeface="MS PGothic" pitchFamily="34" charset="-128"/>
              </a:rPr>
              <a:t>peryglus</a:t>
            </a:r>
            <a:endParaRPr lang="en-GB" altLang="cy-GB" sz="2000" dirty="0">
              <a:ea typeface="MS PGothic" pitchFamily="34" charset="-128"/>
            </a:endParaRPr>
          </a:p>
          <a:p>
            <a:pPr marL="450850">
              <a:buFont typeface="Wingdings" panose="05000000000000000000" pitchFamily="2" charset="2"/>
              <a:buChar char="§"/>
              <a:defRPr/>
            </a:pPr>
            <a:r>
              <a:rPr lang="en-GB" altLang="cy-GB" sz="2000" dirty="0" err="1">
                <a:ea typeface="MS PGothic" pitchFamily="34" charset="-128"/>
              </a:rPr>
              <a:t>Cynorthwyo</a:t>
            </a:r>
            <a:r>
              <a:rPr lang="en-GB" altLang="cy-GB" sz="2000" dirty="0">
                <a:ea typeface="MS PGothic" pitchFamily="34" charset="-128"/>
              </a:rPr>
              <a:t> plant </a:t>
            </a:r>
            <a:r>
              <a:rPr lang="en-GB" altLang="cy-GB" sz="2000" dirty="0" err="1">
                <a:ea typeface="MS PGothic" pitchFamily="34" charset="-128"/>
              </a:rPr>
              <a:t>o'r</a:t>
            </a:r>
            <a:r>
              <a:rPr lang="en-GB" altLang="cy-GB" sz="2000" dirty="0">
                <a:ea typeface="MS PGothic" pitchFamily="34" charset="-128"/>
              </a:rPr>
              <a:t> </a:t>
            </a:r>
            <a:r>
              <a:rPr lang="en-GB" altLang="cy-GB" sz="2000" dirty="0" err="1">
                <a:ea typeface="MS PGothic" pitchFamily="34" charset="-128"/>
              </a:rPr>
              <a:t>teuluoedd</a:t>
            </a:r>
            <a:r>
              <a:rPr lang="en-GB" altLang="cy-GB" sz="2000" dirty="0">
                <a:ea typeface="MS PGothic" pitchFamily="34" charset="-128"/>
              </a:rPr>
              <a:t> </a:t>
            </a:r>
            <a:r>
              <a:rPr lang="en-GB" altLang="cy-GB" sz="2000" dirty="0" err="1">
                <a:ea typeface="MS PGothic" pitchFamily="34" charset="-128"/>
              </a:rPr>
              <a:t>tlotaf</a:t>
            </a:r>
            <a:r>
              <a:rPr lang="en-GB" altLang="cy-GB" sz="2000" dirty="0">
                <a:ea typeface="MS PGothic" pitchFamily="34" charset="-128"/>
              </a:rPr>
              <a:t> </a:t>
            </a:r>
            <a:r>
              <a:rPr lang="en-GB" altLang="cy-GB" sz="2000" dirty="0" err="1">
                <a:ea typeface="MS PGothic" pitchFamily="34" charset="-128"/>
              </a:rPr>
              <a:t>i</a:t>
            </a:r>
            <a:r>
              <a:rPr lang="en-GB" altLang="cy-GB" sz="2000" dirty="0">
                <a:ea typeface="MS PGothic" pitchFamily="34" charset="-128"/>
              </a:rPr>
              <a:t> </a:t>
            </a:r>
            <a:r>
              <a:rPr lang="en-GB" altLang="cy-GB" sz="2000" dirty="0" err="1">
                <a:ea typeface="MS PGothic" pitchFamily="34" charset="-128"/>
              </a:rPr>
              <a:t>gredu</a:t>
            </a:r>
            <a:r>
              <a:rPr lang="en-GB" altLang="cy-GB" sz="2000" dirty="0">
                <a:ea typeface="MS PGothic" pitchFamily="34" charset="-128"/>
              </a:rPr>
              <a:t> </a:t>
            </a:r>
            <a:r>
              <a:rPr lang="en-GB" altLang="cy-GB" sz="2000" dirty="0" err="1">
                <a:ea typeface="MS PGothic" pitchFamily="34" charset="-128"/>
              </a:rPr>
              <a:t>fod</a:t>
            </a:r>
            <a:r>
              <a:rPr lang="en-GB" altLang="cy-GB" sz="2000" dirty="0">
                <a:ea typeface="MS PGothic" pitchFamily="34" charset="-128"/>
              </a:rPr>
              <a:t> </a:t>
            </a:r>
            <a:r>
              <a:rPr lang="en-GB" altLang="cy-GB" sz="2000" dirty="0" err="1">
                <a:ea typeface="MS PGothic" pitchFamily="34" charset="-128"/>
              </a:rPr>
              <a:t>eu</a:t>
            </a:r>
            <a:r>
              <a:rPr lang="en-GB" altLang="cy-GB" sz="2000" dirty="0">
                <a:ea typeface="MS PGothic" pitchFamily="34" charset="-128"/>
              </a:rPr>
              <a:t> </a:t>
            </a:r>
            <a:r>
              <a:rPr lang="en-GB" altLang="cy-GB" sz="2000" dirty="0" err="1">
                <a:ea typeface="MS PGothic" pitchFamily="34" charset="-128"/>
              </a:rPr>
              <a:t>gweithredoedd</a:t>
            </a:r>
            <a:r>
              <a:rPr lang="en-GB" altLang="cy-GB" sz="2000" dirty="0">
                <a:ea typeface="MS PGothic" pitchFamily="34" charset="-128"/>
              </a:rPr>
              <a:t> </a:t>
            </a:r>
            <a:r>
              <a:rPr lang="en-GB" altLang="cy-GB" sz="2000" dirty="0" err="1">
                <a:ea typeface="MS PGothic" pitchFamily="34" charset="-128"/>
              </a:rPr>
              <a:t>a’u</a:t>
            </a:r>
            <a:r>
              <a:rPr lang="en-GB" altLang="cy-GB" sz="2000" dirty="0">
                <a:ea typeface="MS PGothic" pitchFamily="34" charset="-128"/>
              </a:rPr>
              <a:t> </a:t>
            </a:r>
            <a:r>
              <a:rPr lang="en-GB" sz="2000" dirty="0">
                <a:ea typeface="ＭＳ Ｐゴシック" charset="-128"/>
              </a:rPr>
              <a:t> </a:t>
            </a:r>
            <a:r>
              <a:rPr lang="en-GB" sz="2000" dirty="0" err="1">
                <a:ea typeface="ＭＳ Ｐゴシック" charset="-128"/>
              </a:rPr>
              <a:t>ymdrechion</a:t>
            </a:r>
            <a:r>
              <a:rPr lang="en-GB" sz="2000" dirty="0">
                <a:ea typeface="ＭＳ Ｐゴシック" charset="-128"/>
              </a:rPr>
              <a:t> </a:t>
            </a:r>
            <a:r>
              <a:rPr lang="en-GB" sz="2000" dirty="0" err="1">
                <a:ea typeface="ＭＳ Ｐゴシック" charset="-128"/>
              </a:rPr>
              <a:t>eu</a:t>
            </a:r>
            <a:r>
              <a:rPr lang="en-GB" sz="2000" dirty="0">
                <a:ea typeface="ＭＳ Ｐゴシック" charset="-128"/>
              </a:rPr>
              <a:t> </a:t>
            </a:r>
            <a:r>
              <a:rPr lang="en-GB" sz="2000" dirty="0" err="1">
                <a:ea typeface="ＭＳ Ｐゴシック" charset="-128"/>
              </a:rPr>
              <a:t>hunain</a:t>
            </a:r>
            <a:r>
              <a:rPr lang="en-GB" sz="2000" dirty="0">
                <a:ea typeface="ＭＳ Ｐゴシック" charset="-128"/>
              </a:rPr>
              <a:t> </a:t>
            </a:r>
            <a:r>
              <a:rPr lang="en-GB" sz="2000" dirty="0" err="1">
                <a:ea typeface="ＭＳ Ｐゴシック" charset="-128"/>
              </a:rPr>
              <a:t>yn</a:t>
            </a:r>
            <a:r>
              <a:rPr lang="en-GB" sz="2000" dirty="0">
                <a:ea typeface="ＭＳ Ｐゴシック" charset="-128"/>
              </a:rPr>
              <a:t> </a:t>
            </a:r>
            <a:r>
              <a:rPr lang="en-GB" sz="2000" dirty="0" err="1">
                <a:ea typeface="ＭＳ Ｐゴシック" charset="-128"/>
              </a:rPr>
              <a:t>medru</a:t>
            </a:r>
            <a:r>
              <a:rPr lang="en-GB" sz="2000" dirty="0">
                <a:ea typeface="ＭＳ Ｐゴシック" charset="-128"/>
              </a:rPr>
              <a:t> </a:t>
            </a:r>
            <a:r>
              <a:rPr lang="en-GB" sz="2000" dirty="0" err="1">
                <a:ea typeface="ＭＳ Ｐゴシック" charset="-128"/>
              </a:rPr>
              <a:t>arwain</a:t>
            </a:r>
            <a:r>
              <a:rPr lang="en-GB" sz="2000" dirty="0">
                <a:ea typeface="ＭＳ Ｐゴシック" charset="-128"/>
              </a:rPr>
              <a:t> at </a:t>
            </a:r>
            <a:r>
              <a:rPr lang="en-GB" sz="2000" dirty="0" err="1">
                <a:ea typeface="ＭＳ Ｐゴシック" charset="-128"/>
              </a:rPr>
              <a:t>addysg</a:t>
            </a:r>
            <a:r>
              <a:rPr lang="en-GB" sz="2000" dirty="0">
                <a:ea typeface="ＭＳ Ｐゴシック" charset="-128"/>
              </a:rPr>
              <a:t> </a:t>
            </a:r>
            <a:r>
              <a:rPr lang="en-GB" sz="2000" dirty="0" err="1">
                <a:ea typeface="ＭＳ Ｐゴシック" charset="-128"/>
              </a:rPr>
              <a:t>uwch</a:t>
            </a:r>
            <a:endParaRPr lang="en-GB" sz="2000" dirty="0">
              <a:ea typeface="ＭＳ Ｐゴシック" charset="-128"/>
            </a:endParaRPr>
          </a:p>
          <a:p>
            <a:pPr>
              <a:buClr>
                <a:srgbClr val="7FD13B"/>
              </a:buClr>
              <a:buFont typeface="Wingdings" panose="05000000000000000000" pitchFamily="2" charset="2"/>
              <a:buChar char="§"/>
              <a:defRPr/>
            </a:pPr>
            <a:r>
              <a:rPr lang="en-GB" sz="2000" dirty="0">
                <a:solidFill>
                  <a:prstClr val="black"/>
                </a:solidFill>
                <a:ea typeface="ＭＳ Ｐゴシック" charset="-128"/>
              </a:rPr>
              <a:t>Codi </a:t>
            </a:r>
            <a:r>
              <a:rPr lang="en-GB" sz="2000" dirty="0" err="1">
                <a:solidFill>
                  <a:prstClr val="black"/>
                </a:solidFill>
                <a:ea typeface="ＭＳ Ｐゴシック" charset="-128"/>
              </a:rPr>
              <a:t>dyheadau</a:t>
            </a:r>
            <a:r>
              <a:rPr lang="en-GB" sz="2000" dirty="0">
                <a:solidFill>
                  <a:prstClr val="black"/>
                </a:solidFill>
                <a:ea typeface="ＭＳ Ｐゴシック" charset="-128"/>
              </a:rPr>
              <a:t> plant </a:t>
            </a:r>
            <a:r>
              <a:rPr lang="en-GB" sz="2000" dirty="0" err="1">
                <a:solidFill>
                  <a:prstClr val="black"/>
                </a:solidFill>
                <a:ea typeface="ＭＳ Ｐゴシック" charset="-128"/>
              </a:rPr>
              <a:t>a’u</a:t>
            </a:r>
            <a:r>
              <a:rPr lang="en-GB" sz="2000" dirty="0">
                <a:solidFill>
                  <a:prstClr val="black"/>
                </a:solidFill>
                <a:ea typeface="ＭＳ Ｐゴシック" charset="-128"/>
              </a:rPr>
              <a:t> </a:t>
            </a:r>
            <a:r>
              <a:rPr lang="en-GB" sz="2000" dirty="0" err="1">
                <a:solidFill>
                  <a:prstClr val="black"/>
                </a:solidFill>
                <a:ea typeface="ＭＳ Ｐゴシック" charset="-128"/>
              </a:rPr>
              <a:t>awydd</a:t>
            </a:r>
            <a:r>
              <a:rPr lang="en-GB" sz="2000" dirty="0">
                <a:solidFill>
                  <a:prstClr val="black"/>
                </a:solidFill>
                <a:ea typeface="ＭＳ Ｐゴシック" charset="-128"/>
              </a:rPr>
              <a:t> am </a:t>
            </a:r>
            <a:r>
              <a:rPr lang="en-GB" sz="2000" dirty="0" err="1">
                <a:solidFill>
                  <a:prstClr val="black"/>
                </a:solidFill>
                <a:ea typeface="ＭＳ Ｐゴシック" charset="-128"/>
              </a:rPr>
              <a:t>addysg</a:t>
            </a:r>
            <a:r>
              <a:rPr lang="en-GB" sz="2000" dirty="0">
                <a:solidFill>
                  <a:prstClr val="black"/>
                </a:solidFill>
                <a:ea typeface="ＭＳ Ｐゴシック" charset="-128"/>
              </a:rPr>
              <a:t> </a:t>
            </a:r>
            <a:r>
              <a:rPr lang="en-GB" sz="2000" dirty="0" err="1">
                <a:solidFill>
                  <a:prstClr val="black"/>
                </a:solidFill>
                <a:ea typeface="ＭＳ Ｐゴシック" charset="-128"/>
              </a:rPr>
              <a:t>uwch</a:t>
            </a:r>
            <a:r>
              <a:rPr lang="en-GB" sz="2000" dirty="0">
                <a:solidFill>
                  <a:prstClr val="black"/>
                </a:solidFill>
                <a:ea typeface="ＭＳ Ｐゴシック" charset="-128"/>
              </a:rPr>
              <a:t> </a:t>
            </a:r>
            <a:r>
              <a:rPr lang="en-GB" sz="2000" dirty="0" err="1">
                <a:solidFill>
                  <a:prstClr val="black"/>
                </a:solidFill>
                <a:ea typeface="ＭＳ Ｐゴシック" charset="-128"/>
              </a:rPr>
              <a:t>o’r</a:t>
            </a:r>
            <a:r>
              <a:rPr lang="en-GB" sz="2000" dirty="0">
                <a:solidFill>
                  <a:prstClr val="black"/>
                </a:solidFill>
                <a:ea typeface="ＭＳ Ｐゴシック" charset="-128"/>
              </a:rPr>
              <a:t> </a:t>
            </a:r>
            <a:r>
              <a:rPr lang="en-GB" sz="2000" dirty="0" err="1">
                <a:solidFill>
                  <a:prstClr val="black"/>
                </a:solidFill>
                <a:ea typeface="ＭＳ Ｐゴシック" charset="-128"/>
              </a:rPr>
              <a:t>ysgol</a:t>
            </a:r>
            <a:r>
              <a:rPr lang="en-GB" sz="2000" dirty="0">
                <a:solidFill>
                  <a:prstClr val="black"/>
                </a:solidFill>
                <a:ea typeface="ＭＳ Ｐゴシック" charset="-128"/>
              </a:rPr>
              <a:t> </a:t>
            </a:r>
            <a:r>
              <a:rPr lang="en-GB" sz="2000" dirty="0" err="1">
                <a:solidFill>
                  <a:prstClr val="black"/>
                </a:solidFill>
                <a:ea typeface="ＭＳ Ｐゴシック" charset="-128"/>
              </a:rPr>
              <a:t>gynradd</a:t>
            </a:r>
            <a:r>
              <a:rPr lang="en-GB" sz="2000" dirty="0">
                <a:solidFill>
                  <a:prstClr val="black"/>
                </a:solidFill>
                <a:ea typeface="ＭＳ Ｐゴシック" charset="-128"/>
              </a:rPr>
              <a:t> </a:t>
            </a:r>
            <a:r>
              <a:rPr lang="en-GB" sz="2000" dirty="0" err="1">
                <a:solidFill>
                  <a:prstClr val="black"/>
                </a:solidFill>
                <a:ea typeface="ＭＳ Ｐゴシック" charset="-128"/>
              </a:rPr>
              <a:t>ymlaen</a:t>
            </a:r>
            <a:endParaRPr lang="en-GB" sz="2000" dirty="0">
              <a:solidFill>
                <a:prstClr val="black"/>
              </a:solidFill>
              <a:ea typeface="ＭＳ Ｐゴシック" charset="-128"/>
            </a:endParaRPr>
          </a:p>
          <a:p>
            <a:pPr marL="450850" indent="-342900">
              <a:buFont typeface="Wingdings" panose="05000000000000000000" pitchFamily="2" charset="2"/>
              <a:buChar char="§"/>
              <a:defRPr/>
            </a:pPr>
            <a:endParaRPr lang="en-GB" sz="1800" dirty="0">
              <a:ea typeface="ＭＳ Ｐゴシック" charset="-128"/>
            </a:endParaRPr>
          </a:p>
          <a:p>
            <a:pPr marL="450850" indent="-342900">
              <a:buFont typeface="Wingdings" panose="05000000000000000000" pitchFamily="2" charset="2"/>
              <a:buChar char="§"/>
              <a:defRPr/>
            </a:pPr>
            <a:endParaRPr lang="en-GB" altLang="cy-GB" dirty="0">
              <a:ea typeface="MS PGothic" pitchFamily="34" charset="-128"/>
            </a:endParaRPr>
          </a:p>
          <a:p>
            <a:pPr marL="107950" indent="0">
              <a:buFont typeface="Wingdings 3" pitchFamily="18" charset="2"/>
              <a:buNone/>
              <a:defRPr/>
            </a:pPr>
            <a:endParaRPr lang="en-GB" altLang="cy-GB" i="1" dirty="0">
              <a:ea typeface="MS PGothic" pitchFamily="34" charset="-128"/>
            </a:endParaRPr>
          </a:p>
        </p:txBody>
      </p:sp>
      <p:sp>
        <p:nvSpPr>
          <p:cNvPr id="4" name="Content Placeholder 3"/>
          <p:cNvSpPr>
            <a:spLocks noGrp="1"/>
          </p:cNvSpPr>
          <p:nvPr>
            <p:ph sz="quarter" idx="4"/>
          </p:nvPr>
        </p:nvSpPr>
        <p:spPr>
          <a:xfrm>
            <a:off x="4860032" y="1558888"/>
            <a:ext cx="4041775" cy="4371715"/>
          </a:xfrm>
        </p:spPr>
        <p:txBody>
          <a:bodyPr>
            <a:noAutofit/>
          </a:bodyPr>
          <a:lstStyle/>
          <a:p>
            <a:pPr marL="109537" indent="0">
              <a:spcBef>
                <a:spcPts val="400"/>
              </a:spcBef>
              <a:buClr>
                <a:srgbClr val="7FD13B"/>
              </a:buClr>
              <a:buFont typeface="Wingdings 3" pitchFamily="18" charset="2"/>
              <a:buNone/>
              <a:defRPr/>
            </a:pPr>
            <a:r>
              <a:rPr lang="en-GB" sz="2000" b="1" i="1" u="sng" dirty="0">
                <a:solidFill>
                  <a:prstClr val="black"/>
                </a:solidFill>
                <a:ea typeface="ＭＳ Ｐゴシック" charset="-128"/>
              </a:rPr>
              <a:t>2. The child's own attitudes and behaviours:</a:t>
            </a:r>
          </a:p>
          <a:p>
            <a:pPr>
              <a:spcBef>
                <a:spcPts val="400"/>
              </a:spcBef>
              <a:buClr>
                <a:srgbClr val="7FD13B"/>
              </a:buClr>
              <a:defRPr/>
            </a:pPr>
            <a:r>
              <a:rPr lang="en-GB" sz="2000" i="1" dirty="0">
                <a:solidFill>
                  <a:prstClr val="black"/>
                </a:solidFill>
                <a:ea typeface="ＭＳ Ｐゴシック" charset="-128"/>
              </a:rPr>
              <a:t>Reducing children’s behavioural problems, and involvement in risky behaviours.</a:t>
            </a:r>
          </a:p>
          <a:p>
            <a:pPr>
              <a:spcBef>
                <a:spcPts val="400"/>
              </a:spcBef>
              <a:buClr>
                <a:srgbClr val="7FD13B"/>
              </a:buClr>
              <a:defRPr/>
            </a:pPr>
            <a:r>
              <a:rPr lang="en-GB" sz="2000" i="1" dirty="0">
                <a:solidFill>
                  <a:prstClr val="black"/>
                </a:solidFill>
                <a:ea typeface="ＭＳ Ｐゴシック" charset="-128"/>
              </a:rPr>
              <a:t>Helping children from poorer families believe that their own actions and efforts can lead to higher education.</a:t>
            </a:r>
          </a:p>
          <a:p>
            <a:pPr>
              <a:spcBef>
                <a:spcPts val="400"/>
              </a:spcBef>
              <a:buClr>
                <a:srgbClr val="7FD13B"/>
              </a:buClr>
              <a:defRPr/>
            </a:pPr>
            <a:r>
              <a:rPr lang="en-GB" sz="2000" i="1" dirty="0">
                <a:solidFill>
                  <a:prstClr val="black"/>
                </a:solidFill>
                <a:ea typeface="ＭＳ Ｐゴシック" charset="-128"/>
              </a:rPr>
              <a:t>Raising children's aspirations and expectations for advanced education, from primary school onwards. (JRF, 2010)</a:t>
            </a:r>
          </a:p>
          <a:p>
            <a:pPr>
              <a:defRPr/>
            </a:pPr>
            <a:endParaRPr lang="cy-GB" sz="2000" dirty="0">
              <a:ea typeface="MS PGothic" pitchFamily="34" charset="-128"/>
            </a:endParaRPr>
          </a:p>
        </p:txBody>
      </p:sp>
      <p:pic>
        <p:nvPicPr>
          <p:cNvPr id="20487" name="Picture 2" descr="C:\Users\Dave\AppData\Local\Microsoft\Windows\Temporary Internet Files\Content.IE5\HSAD368W\research[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574656"/>
            <a:ext cx="1439863" cy="68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a:spLocks noGrp="1" noChangeArrowheads="1"/>
          </p:cNvSpPr>
          <p:nvPr>
            <p:ph type="title"/>
          </p:nvPr>
        </p:nvSpPr>
        <p:spPr/>
        <p:txBody>
          <a:bodyPr rtlCol="0">
            <a:noAutofit/>
          </a:bodyPr>
          <a:lstStyle/>
          <a:p>
            <a:pPr eaLnBrk="1" fontAlgn="auto" hangingPunct="1">
              <a:spcAft>
                <a:spcPts val="0"/>
              </a:spcAft>
              <a:defRPr/>
            </a:pPr>
            <a:r>
              <a:rPr lang="en-GB" sz="4000" dirty="0" err="1">
                <a:ea typeface="ＭＳ Ｐゴシック" charset="-128"/>
              </a:rPr>
              <a:t>Ymchwil</a:t>
            </a:r>
            <a:r>
              <a:rPr lang="en-GB" sz="4000" dirty="0">
                <a:ea typeface="ＭＳ Ｐゴシック" charset="-128"/>
              </a:rPr>
              <a:t>    </a:t>
            </a:r>
            <a:br>
              <a:rPr lang="en-GB" sz="4000" dirty="0">
                <a:ea typeface="ＭＳ Ｐゴシック" charset="-128"/>
              </a:rPr>
            </a:br>
            <a:r>
              <a:rPr lang="en-GB" sz="4000" i="1" dirty="0">
                <a:ea typeface="ＭＳ Ｐゴシック" charset="-128"/>
              </a:rPr>
              <a:t>Research</a:t>
            </a:r>
            <a:endParaRPr lang="en-GB" sz="4000" i="1" dirty="0"/>
          </a:p>
        </p:txBody>
      </p:sp>
    </p:spTree>
    <p:extLst>
      <p:ext uri="{BB962C8B-B14F-4D97-AF65-F5344CB8AC3E}">
        <p14:creationId xmlns:p14="http://schemas.microsoft.com/office/powerpoint/2010/main" val="4248481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t>The Welsh Government Education and Deprivation Programme: Rewriting the Future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9142963"/>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7468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1" dirty="0" err="1"/>
              <a:t>Ailysgrifennu’r</a:t>
            </a:r>
            <a:r>
              <a:rPr lang="en-GB" sz="2800" b="1" dirty="0"/>
              <a:t> </a:t>
            </a:r>
            <a:r>
              <a:rPr lang="en-GB" sz="2800" b="1" dirty="0" err="1"/>
              <a:t>dyfodol</a:t>
            </a:r>
            <a:r>
              <a:rPr lang="en-GB" sz="2800" b="1" dirty="0"/>
              <a:t>: </a:t>
            </a:r>
            <a:r>
              <a:rPr lang="en-GB" sz="2800" b="1" dirty="0" err="1"/>
              <a:t>codi</a:t>
            </a:r>
            <a:r>
              <a:rPr lang="en-GB" sz="2800" b="1" dirty="0"/>
              <a:t> </a:t>
            </a:r>
            <a:r>
              <a:rPr lang="en-GB" sz="2800" b="1" dirty="0" err="1"/>
              <a:t>uchelgais</a:t>
            </a:r>
            <a:r>
              <a:rPr lang="en-GB" sz="2800" b="1" dirty="0"/>
              <a:t> a </a:t>
            </a:r>
            <a:r>
              <a:rPr lang="en-GB" sz="2800" b="1" dirty="0" err="1"/>
              <a:t>chyrhaeddiad</a:t>
            </a:r>
            <a:r>
              <a:rPr lang="en-GB" sz="2800" b="1" dirty="0"/>
              <a:t> </a:t>
            </a:r>
            <a:r>
              <a:rPr lang="en-GB" sz="2800" b="1" dirty="0" err="1"/>
              <a:t>yn</a:t>
            </a:r>
            <a:r>
              <a:rPr lang="en-GB" sz="2800" b="1" dirty="0"/>
              <a:t> </a:t>
            </a:r>
            <a:r>
              <a:rPr lang="en-GB" sz="2800" b="1" dirty="0" err="1"/>
              <a:t>ysgolion</a:t>
            </a:r>
            <a:r>
              <a:rPr lang="en-GB" sz="2800" b="1" dirty="0"/>
              <a:t> </a:t>
            </a:r>
            <a:r>
              <a:rPr lang="en-GB" sz="2800" b="1" dirty="0" err="1"/>
              <a:t>Cymru</a:t>
            </a:r>
            <a:r>
              <a:rPr lang="en-GB" sz="2800" b="1" dirty="0"/>
              <a:t> – </a:t>
            </a:r>
            <a:r>
              <a:rPr lang="en-GB" sz="2800" b="1" dirty="0" err="1"/>
              <a:t>Llywodraeth</a:t>
            </a:r>
            <a:r>
              <a:rPr lang="en-GB" sz="2800" b="1" dirty="0"/>
              <a:t> </a:t>
            </a:r>
            <a:r>
              <a:rPr lang="en-GB" sz="2800" b="1" dirty="0" err="1"/>
              <a:t>Cymru</a:t>
            </a:r>
            <a:r>
              <a:rPr lang="en-GB" sz="2800" b="1" dirty="0"/>
              <a:t> </a:t>
            </a:r>
            <a:br>
              <a:rPr lang="en-GB" sz="2800" b="1" dirty="0"/>
            </a:br>
            <a:endParaRPr lang="en-GB"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605030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39597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r>
              <a:rPr lang="en-GB" dirty="0"/>
              <a:t/>
            </a:r>
            <a:br>
              <a:rPr lang="en-GB" dirty="0"/>
            </a:br>
            <a:r>
              <a:rPr lang="en-GB" dirty="0"/>
              <a:t>Task </a:t>
            </a:r>
          </a:p>
        </p:txBody>
      </p:sp>
      <p:sp>
        <p:nvSpPr>
          <p:cNvPr id="4" name="Content Placeholder 3"/>
          <p:cNvSpPr>
            <a:spLocks noGrp="1"/>
          </p:cNvSpPr>
          <p:nvPr>
            <p:ph sz="half" idx="1"/>
          </p:nvPr>
        </p:nvSpPr>
        <p:spPr>
          <a:xfrm>
            <a:off x="457200" y="1600200"/>
            <a:ext cx="4038600" cy="5069160"/>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20000"/>
          </a:bodyPr>
          <a:lstStyle/>
          <a:p>
            <a:r>
              <a:rPr lang="en-GB" dirty="0" err="1"/>
              <a:t>Mewn</a:t>
            </a:r>
            <a:r>
              <a:rPr lang="en-GB" dirty="0"/>
              <a:t> </a:t>
            </a:r>
            <a:r>
              <a:rPr lang="en-GB" dirty="0" err="1"/>
              <a:t>grwpiau</a:t>
            </a:r>
            <a:r>
              <a:rPr lang="en-GB" dirty="0"/>
              <a:t>, </a:t>
            </a:r>
            <a:r>
              <a:rPr lang="en-GB" dirty="0" err="1"/>
              <a:t>dewisiwch</a:t>
            </a:r>
            <a:r>
              <a:rPr lang="en-GB" dirty="0"/>
              <a:t> un </a:t>
            </a:r>
            <a:r>
              <a:rPr lang="en-GB" dirty="0" err="1"/>
              <a:t>flaengaredd</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ddefnyddio</a:t>
            </a:r>
            <a:r>
              <a:rPr lang="en-GB" dirty="0"/>
              <a:t> </a:t>
            </a:r>
            <a:r>
              <a:rPr lang="en-GB" dirty="0" err="1"/>
              <a:t>er</a:t>
            </a:r>
            <a:r>
              <a:rPr lang="en-GB" dirty="0"/>
              <a:t> </a:t>
            </a:r>
            <a:r>
              <a:rPr lang="en-GB" dirty="0" err="1"/>
              <a:t>mwyn</a:t>
            </a:r>
            <a:r>
              <a:rPr lang="en-GB" dirty="0"/>
              <a:t> </a:t>
            </a:r>
            <a:r>
              <a:rPr lang="en-GB" dirty="0" err="1"/>
              <a:t>lleihau</a:t>
            </a:r>
            <a:r>
              <a:rPr lang="en-GB" dirty="0"/>
              <a:t> </a:t>
            </a:r>
            <a:r>
              <a:rPr lang="en-GB" dirty="0" err="1"/>
              <a:t>effaith</a:t>
            </a:r>
            <a:r>
              <a:rPr lang="en-GB" dirty="0"/>
              <a:t> </a:t>
            </a:r>
            <a:r>
              <a:rPr lang="en-GB" dirty="0" err="1"/>
              <a:t>tlodi</a:t>
            </a:r>
            <a:r>
              <a:rPr lang="en-GB" dirty="0"/>
              <a:t> </a:t>
            </a:r>
            <a:r>
              <a:rPr lang="en-GB" dirty="0" err="1"/>
              <a:t>ar</a:t>
            </a:r>
            <a:r>
              <a:rPr lang="en-GB" dirty="0"/>
              <a:t> </a:t>
            </a:r>
            <a:r>
              <a:rPr lang="en-GB" dirty="0" err="1"/>
              <a:t>gyrhaeddiad.addysg</a:t>
            </a:r>
            <a:r>
              <a:rPr lang="en-GB" dirty="0"/>
              <a:t> </a:t>
            </a:r>
            <a:r>
              <a:rPr lang="en-GB" dirty="0" err="1"/>
              <a:t>yng</a:t>
            </a:r>
            <a:r>
              <a:rPr lang="en-GB" dirty="0"/>
              <a:t> </a:t>
            </a:r>
            <a:r>
              <a:rPr lang="en-GB" dirty="0" err="1"/>
              <a:t>Nghymru</a:t>
            </a:r>
            <a:r>
              <a:rPr lang="en-GB" dirty="0"/>
              <a:t>. </a:t>
            </a:r>
          </a:p>
          <a:p>
            <a:r>
              <a:rPr lang="en-GB" dirty="0"/>
              <a:t>Man </a:t>
            </a:r>
            <a:r>
              <a:rPr lang="en-GB" dirty="0" err="1"/>
              <a:t>cychwyn</a:t>
            </a:r>
            <a:r>
              <a:rPr lang="en-GB" dirty="0"/>
              <a:t> </a:t>
            </a:r>
            <a:r>
              <a:rPr lang="en-GB" dirty="0" err="1"/>
              <a:t>defnyddiol</a:t>
            </a:r>
            <a:r>
              <a:rPr lang="en-GB" dirty="0"/>
              <a:t>: </a:t>
            </a:r>
            <a:r>
              <a:rPr lang="en-GB" dirty="0">
                <a:hlinkClick r:id="rId2"/>
              </a:rPr>
              <a:t>http://gov.wales/docs/dcells/publications/150630-a-year-on-cy.pdf</a:t>
            </a:r>
            <a:r>
              <a:rPr lang="en-GB" dirty="0"/>
              <a:t> </a:t>
            </a:r>
          </a:p>
          <a:p>
            <a:r>
              <a:rPr lang="en-GB" dirty="0" err="1"/>
              <a:t>Cyflwynwch</a:t>
            </a:r>
            <a:r>
              <a:rPr lang="en-GB" dirty="0"/>
              <a:t> </a:t>
            </a:r>
            <a:r>
              <a:rPr lang="en-GB" dirty="0" err="1"/>
              <a:t>i’r</a:t>
            </a:r>
            <a:r>
              <a:rPr lang="en-GB" dirty="0"/>
              <a:t> </a:t>
            </a:r>
            <a:r>
              <a:rPr lang="en-GB" dirty="0" err="1"/>
              <a:t>ddosbarth</a:t>
            </a:r>
            <a:r>
              <a:rPr lang="en-GB" dirty="0"/>
              <a:t>. Mae </a:t>
            </a:r>
            <a:r>
              <a:rPr lang="en-GB" dirty="0" err="1"/>
              <a:t>angen</a:t>
            </a:r>
            <a:r>
              <a:rPr lang="en-GB" dirty="0"/>
              <a:t> </a:t>
            </a:r>
            <a:r>
              <a:rPr lang="en-GB" dirty="0" err="1"/>
              <a:t>cynnwys</a:t>
            </a:r>
            <a:r>
              <a:rPr lang="en-GB" dirty="0"/>
              <a:t>:</a:t>
            </a:r>
          </a:p>
          <a:p>
            <a:pPr lvl="1"/>
            <a:r>
              <a:rPr lang="en-GB" dirty="0" err="1"/>
              <a:t>Disgrifiad</a:t>
            </a:r>
            <a:r>
              <a:rPr lang="en-GB" dirty="0"/>
              <a:t> </a:t>
            </a:r>
            <a:r>
              <a:rPr lang="en-GB" dirty="0" err="1"/>
              <a:t>byr</a:t>
            </a:r>
            <a:r>
              <a:rPr lang="en-GB" dirty="0"/>
              <a:t> </a:t>
            </a:r>
            <a:r>
              <a:rPr lang="en-GB" dirty="0" err="1"/>
              <a:t>o’r</a:t>
            </a:r>
            <a:r>
              <a:rPr lang="en-GB" dirty="0"/>
              <a:t> </a:t>
            </a:r>
            <a:r>
              <a:rPr lang="en-GB" dirty="0" err="1"/>
              <a:t>flaengaredd</a:t>
            </a:r>
          </a:p>
          <a:p>
            <a:pPr lvl="1"/>
            <a:r>
              <a:rPr lang="en-GB" dirty="0" err="1"/>
              <a:t>Esboniad</a:t>
            </a:r>
            <a:r>
              <a:rPr lang="en-GB" dirty="0"/>
              <a:t> o </a:t>
            </a:r>
            <a:r>
              <a:rPr lang="en-GB" dirty="0" err="1"/>
              <a:t>sut</a:t>
            </a:r>
            <a:r>
              <a:rPr lang="en-GB" dirty="0"/>
              <a:t> </a:t>
            </a:r>
            <a:r>
              <a:rPr lang="en-GB" dirty="0" err="1"/>
              <a:t>mae’n</a:t>
            </a:r>
            <a:r>
              <a:rPr lang="en-GB" dirty="0"/>
              <a:t> </a:t>
            </a:r>
            <a:r>
              <a:rPr lang="en-GB" dirty="0" err="1"/>
              <a:t>ceisio</a:t>
            </a:r>
            <a:r>
              <a:rPr lang="en-GB" dirty="0"/>
              <a:t> </a:t>
            </a:r>
            <a:r>
              <a:rPr lang="en-GB" dirty="0" err="1"/>
              <a:t>ymladd</a:t>
            </a:r>
            <a:r>
              <a:rPr lang="en-GB" dirty="0"/>
              <a:t> </a:t>
            </a:r>
            <a:r>
              <a:rPr lang="en-GB" dirty="0" err="1"/>
              <a:t>effeithiau</a:t>
            </a:r>
            <a:r>
              <a:rPr lang="en-GB" dirty="0"/>
              <a:t> </a:t>
            </a:r>
            <a:r>
              <a:rPr lang="en-GB" dirty="0" err="1"/>
              <a:t>tlodi</a:t>
            </a:r>
            <a:r>
              <a:rPr lang="en-GB" dirty="0"/>
              <a:t> </a:t>
            </a:r>
          </a:p>
        </p:txBody>
      </p:sp>
      <p:sp>
        <p:nvSpPr>
          <p:cNvPr id="5" name="Content Placeholder 4"/>
          <p:cNvSpPr>
            <a:spLocks noGrp="1"/>
          </p:cNvSpPr>
          <p:nvPr>
            <p:ph sz="half" idx="2"/>
          </p:nvPr>
        </p:nvSpPr>
        <p:spPr>
          <a:xfrm>
            <a:off x="4648200" y="1600200"/>
            <a:ext cx="4038600" cy="5069160"/>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i="1" dirty="0"/>
              <a:t>In groups, choose an initiative which is being used to reduce the impact of poverty on education in Wales.</a:t>
            </a:r>
          </a:p>
          <a:p>
            <a:r>
              <a:rPr lang="en-GB" i="1" dirty="0"/>
              <a:t>Useful starting point: </a:t>
            </a:r>
            <a:r>
              <a:rPr lang="en-GB" i="1" dirty="0">
                <a:hlinkClick r:id="rId3"/>
              </a:rPr>
              <a:t>http://gov.wales/docs/dcells/publications/150630-rewriting-the-future-a-year-on-e.pdf</a:t>
            </a:r>
            <a:r>
              <a:rPr lang="en-GB" i="1" dirty="0"/>
              <a:t> </a:t>
            </a:r>
          </a:p>
          <a:p>
            <a:r>
              <a:rPr lang="en-GB" i="1" dirty="0"/>
              <a:t>Present to the class. </a:t>
            </a:r>
          </a:p>
          <a:p>
            <a:r>
              <a:rPr lang="en-GB" i="1" dirty="0"/>
              <a:t>You need to include:</a:t>
            </a:r>
          </a:p>
          <a:p>
            <a:pPr lvl="1"/>
            <a:r>
              <a:rPr lang="en-GB" i="1" dirty="0"/>
              <a:t>A brief description of initiative </a:t>
            </a:r>
          </a:p>
          <a:p>
            <a:pPr lvl="1"/>
            <a:r>
              <a:rPr lang="en-GB" i="1" dirty="0"/>
              <a:t>How it seeks to combat the effects of poverty</a:t>
            </a:r>
          </a:p>
        </p:txBody>
      </p:sp>
    </p:spTree>
    <p:extLst>
      <p:ext uri="{BB962C8B-B14F-4D97-AF65-F5344CB8AC3E}">
        <p14:creationId xmlns:p14="http://schemas.microsoft.com/office/powerpoint/2010/main" val="195972362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eaLnBrk="1" fontAlgn="auto" hangingPunct="1">
              <a:spcAft>
                <a:spcPts val="0"/>
              </a:spcAft>
              <a:defRPr/>
            </a:pPr>
            <a:r>
              <a:rPr lang="en-GB" sz="3200" dirty="0">
                <a:ea typeface="ＭＳ Ｐゴシック" charset="-128"/>
              </a:rPr>
              <a:t>   </a:t>
            </a:r>
            <a:r>
              <a:rPr lang="en-GB" sz="3200" dirty="0" err="1">
                <a:ea typeface="ＭＳ Ｐゴシック" charset="-128"/>
              </a:rPr>
              <a:t>Adnabod</a:t>
            </a:r>
            <a:r>
              <a:rPr lang="en-GB" sz="3200" dirty="0">
                <a:ea typeface="ＭＳ Ｐゴシック" charset="-128"/>
              </a:rPr>
              <a:t/>
            </a:r>
            <a:br>
              <a:rPr lang="en-GB" sz="3200" dirty="0">
                <a:ea typeface="ＭＳ Ｐゴシック" charset="-128"/>
              </a:rPr>
            </a:br>
            <a:r>
              <a:rPr lang="en-GB" sz="3200" i="1" dirty="0">
                <a:ea typeface="ＭＳ Ｐゴシック" charset="-128"/>
              </a:rPr>
              <a:t>Identification</a:t>
            </a:r>
            <a:endParaRPr lang="en-GB" sz="3200" i="1" dirty="0">
              <a:ea typeface="+mj-ea"/>
              <a:cs typeface="+mj-cs"/>
            </a:endParaRPr>
          </a:p>
        </p:txBody>
      </p:sp>
      <p:sp>
        <p:nvSpPr>
          <p:cNvPr id="22532" name="Text Placeholder 2"/>
          <p:cNvSpPr>
            <a:spLocks noGrp="1"/>
          </p:cNvSpPr>
          <p:nvPr>
            <p:ph type="body" sz="half" idx="3"/>
          </p:nvPr>
        </p:nvSpPr>
        <p:spPr>
          <a:xfrm>
            <a:off x="4645025" y="5410200"/>
            <a:ext cx="4041775" cy="762000"/>
          </a:xfrm>
          <a:ln>
            <a:headEnd/>
            <a:tailEnd/>
          </a:ln>
        </p:spPr>
        <p:txBody>
          <a:bodyPr>
            <a:normAutofit fontScale="70000" lnSpcReduction="20000"/>
          </a:bodyPr>
          <a:lstStyle/>
          <a:p>
            <a:r>
              <a:rPr lang="en-GB" altLang="en-US" sz="7200" i="1">
                <a:ea typeface="ＭＳ Ｐゴシック" charset="-128"/>
              </a:rPr>
              <a:t>. </a:t>
            </a:r>
            <a:r>
              <a:rPr lang="en-US" altLang="en-US" i="1">
                <a:ea typeface="ＭＳ Ｐゴシック" charset="-128"/>
              </a:rPr>
              <a:t>(Atkinson, , 2009)</a:t>
            </a:r>
            <a:endParaRPr lang="cy-GB" altLang="cy-GB">
              <a:ea typeface="ＭＳ Ｐゴシック" charset="-128"/>
            </a:endParaRPr>
          </a:p>
        </p:txBody>
      </p:sp>
      <p:sp>
        <p:nvSpPr>
          <p:cNvPr id="22533" name="Content Placeholder 6"/>
          <p:cNvSpPr>
            <a:spLocks noGrp="1"/>
          </p:cNvSpPr>
          <p:nvPr>
            <p:ph sz="quarter" idx="2"/>
          </p:nvPr>
        </p:nvSpPr>
        <p:spPr>
          <a:xfrm>
            <a:off x="457200" y="1695450"/>
            <a:ext cx="4040188"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a:bodyPr>
          <a:lstStyle/>
          <a:p>
            <a:endParaRPr lang="en-US" altLang="en-US" sz="800" i="1">
              <a:ea typeface="ＭＳ Ｐゴシック" charset="-128"/>
            </a:endParaRPr>
          </a:p>
          <a:p>
            <a:r>
              <a:rPr lang="en-GB" altLang="en-US" sz="2000" dirty="0" err="1">
                <a:ea typeface="ＭＳ Ｐゴシック" charset="-128"/>
              </a:rPr>
              <a:t>Cymwyster</a:t>
            </a:r>
            <a:r>
              <a:rPr lang="en-GB" altLang="en-US" sz="2000" dirty="0">
                <a:ea typeface="ＭＳ Ｐゴシック" charset="-128"/>
              </a:rPr>
              <a:t> </a:t>
            </a:r>
            <a:r>
              <a:rPr lang="en-GB" altLang="en-US" sz="2000" dirty="0" err="1">
                <a:ea typeface="ＭＳ Ｐゴシック" charset="-128"/>
              </a:rPr>
              <a:t>ar</a:t>
            </a:r>
            <a:r>
              <a:rPr lang="en-GB" altLang="en-US" sz="2000" dirty="0">
                <a:ea typeface="ＭＳ Ｐゴシック" charset="-128"/>
              </a:rPr>
              <a:t> </a:t>
            </a:r>
            <a:r>
              <a:rPr lang="en-GB" altLang="en-US" sz="2000" dirty="0" err="1">
                <a:ea typeface="ＭＳ Ｐゴシック" charset="-128"/>
              </a:rPr>
              <a:t>gyfer</a:t>
            </a:r>
            <a:r>
              <a:rPr lang="en-GB" altLang="en-US" sz="2000" dirty="0">
                <a:ea typeface="ＭＳ Ｐゴシック" charset="-128"/>
              </a:rPr>
              <a:t> </a:t>
            </a:r>
            <a:r>
              <a:rPr lang="en-GB" altLang="en-US" sz="2000" dirty="0" err="1">
                <a:ea typeface="ＭＳ Ｐゴシック" charset="-128"/>
              </a:rPr>
              <a:t>Prydau</a:t>
            </a:r>
            <a:r>
              <a:rPr lang="en-GB" altLang="en-US" sz="2000" dirty="0">
                <a:ea typeface="ＭＳ Ｐゴシック" charset="-128"/>
              </a:rPr>
              <a:t> </a:t>
            </a:r>
            <a:r>
              <a:rPr lang="en-GB" altLang="en-US" sz="2000" dirty="0" err="1">
                <a:ea typeface="ＭＳ Ｐゴシック" charset="-128"/>
              </a:rPr>
              <a:t>Ysgol</a:t>
            </a:r>
            <a:r>
              <a:rPr lang="en-GB" altLang="en-US" sz="2000" dirty="0">
                <a:ea typeface="ＭＳ Ｐゴシック" charset="-128"/>
              </a:rPr>
              <a:t> am </a:t>
            </a:r>
            <a:r>
              <a:rPr lang="en-GB" altLang="en-US" sz="2000" dirty="0" err="1">
                <a:ea typeface="ＭＳ Ｐゴシック" charset="-128"/>
              </a:rPr>
              <a:t>Ddim</a:t>
            </a:r>
            <a:r>
              <a:rPr lang="en-GB" altLang="en-US" sz="2000" dirty="0">
                <a:ea typeface="ＭＳ Ｐゴシック" charset="-128"/>
              </a:rPr>
              <a:t> (</a:t>
            </a:r>
            <a:r>
              <a:rPr lang="en-GB" altLang="en-US" sz="2000" dirty="0" err="1">
                <a:ea typeface="ＭＳ Ｐゴシック" charset="-128"/>
              </a:rPr>
              <a:t>PYDd</a:t>
            </a:r>
            <a:r>
              <a:rPr lang="en-GB" altLang="en-US" sz="2000" dirty="0">
                <a:ea typeface="ＭＳ Ｐゴシック" charset="-128"/>
              </a:rPr>
              <a:t>) </a:t>
            </a:r>
            <a:r>
              <a:rPr lang="en-GB" altLang="en-US" sz="2000" dirty="0" err="1">
                <a:ea typeface="ＭＳ Ｐゴシック" charset="-128"/>
              </a:rPr>
              <a:t>yn</a:t>
            </a:r>
            <a:r>
              <a:rPr lang="en-GB" altLang="en-US" sz="2000" dirty="0">
                <a:ea typeface="ＭＳ Ｐゴシック" charset="-128"/>
              </a:rPr>
              <a:t> </a:t>
            </a:r>
            <a:r>
              <a:rPr lang="en-GB" altLang="en-US" sz="2000" dirty="0" err="1">
                <a:ea typeface="ＭＳ Ｐゴシック" charset="-128"/>
              </a:rPr>
              <a:t>ddangosydd</a:t>
            </a:r>
            <a:r>
              <a:rPr lang="en-GB" altLang="en-US" sz="2000" dirty="0">
                <a:ea typeface="ＭＳ Ｐゴシック" charset="-128"/>
              </a:rPr>
              <a:t> </a:t>
            </a:r>
            <a:r>
              <a:rPr lang="en-GB" altLang="en-US" sz="2000" dirty="0" err="1">
                <a:ea typeface="ＭＳ Ｐゴシック" charset="-128"/>
              </a:rPr>
              <a:t>tlodi</a:t>
            </a:r>
          </a:p>
          <a:p>
            <a:r>
              <a:rPr lang="en-GB" altLang="en-US" sz="2000" dirty="0">
                <a:ea typeface="ＭＳ Ｐゴシック" charset="-128"/>
              </a:rPr>
              <a:t>Mae </a:t>
            </a:r>
            <a:r>
              <a:rPr lang="en-GB" altLang="en-US" sz="2000" dirty="0" err="1">
                <a:ea typeface="ＭＳ Ｐゴシック" charset="-128"/>
              </a:rPr>
              <a:t>plentyn</a:t>
            </a:r>
            <a:r>
              <a:rPr lang="en-GB" altLang="en-US" sz="2000" dirty="0">
                <a:ea typeface="ＭＳ Ｐゴシック" charset="-128"/>
              </a:rPr>
              <a:t> </a:t>
            </a:r>
            <a:r>
              <a:rPr lang="en-GB" altLang="en-US" sz="2000" dirty="0" err="1">
                <a:ea typeface="ＭＳ Ｐゴシック" charset="-128"/>
              </a:rPr>
              <a:t>ar</a:t>
            </a:r>
            <a:r>
              <a:rPr lang="en-GB" altLang="en-US" sz="2000" dirty="0">
                <a:ea typeface="ＭＳ Ｐゴシック" charset="-128"/>
              </a:rPr>
              <a:t> </a:t>
            </a:r>
            <a:r>
              <a:rPr lang="en-GB" altLang="en-US" sz="2000" dirty="0" err="1">
                <a:ea typeface="ＭＳ Ｐゴシック" charset="-128"/>
              </a:rPr>
              <a:t>brydau</a:t>
            </a:r>
            <a:r>
              <a:rPr lang="en-GB" altLang="en-US" sz="2000" dirty="0">
                <a:ea typeface="ＭＳ Ｐゴシック" charset="-128"/>
              </a:rPr>
              <a:t> </a:t>
            </a:r>
            <a:r>
              <a:rPr lang="en-GB" altLang="en-US" sz="2000" dirty="0" err="1">
                <a:ea typeface="ＭＳ Ｐゴシック" charset="-128"/>
              </a:rPr>
              <a:t>ysgol</a:t>
            </a:r>
            <a:r>
              <a:rPr lang="en-GB" altLang="en-US" sz="2000" dirty="0">
                <a:ea typeface="ＭＳ Ｐゴシック" charset="-128"/>
              </a:rPr>
              <a:t> am </a:t>
            </a:r>
            <a:r>
              <a:rPr lang="en-GB" altLang="en-US" sz="2000" dirty="0" err="1">
                <a:ea typeface="ＭＳ Ｐゴシック" charset="-128"/>
              </a:rPr>
              <a:t>ddim</a:t>
            </a:r>
            <a:r>
              <a:rPr lang="en-GB" altLang="en-US" sz="2000" dirty="0">
                <a:ea typeface="ＭＳ Ｐゴシック" charset="-128"/>
              </a:rPr>
              <a:t> </a:t>
            </a:r>
            <a:r>
              <a:rPr lang="en-GB" altLang="en-US" sz="2000" dirty="0" err="1">
                <a:ea typeface="ＭＳ Ｐゴシック" charset="-128"/>
              </a:rPr>
              <a:t>yn</a:t>
            </a:r>
            <a:r>
              <a:rPr lang="en-GB" altLang="en-US" sz="2000" dirty="0">
                <a:ea typeface="ＭＳ Ｐゴシック" charset="-128"/>
              </a:rPr>
              <a:t> </a:t>
            </a:r>
            <a:r>
              <a:rPr lang="en-GB" altLang="en-US" sz="2000" dirty="0" err="1">
                <a:ea typeface="ＭＳ Ｐゴシック" charset="-128"/>
              </a:rPr>
              <a:t>llai</a:t>
            </a:r>
            <a:r>
              <a:rPr lang="en-GB" altLang="en-US" sz="2000" dirty="0">
                <a:ea typeface="ＭＳ Ｐゴシック" charset="-128"/>
              </a:rPr>
              <a:t> </a:t>
            </a:r>
            <a:r>
              <a:rPr lang="en-GB" altLang="en-US" sz="2000" dirty="0" err="1">
                <a:ea typeface="ＭＳ Ｐゴシック" charset="-128"/>
              </a:rPr>
              <a:t>na</a:t>
            </a:r>
            <a:r>
              <a:rPr lang="en-GB" altLang="en-US" sz="2000" dirty="0">
                <a:ea typeface="ＭＳ Ｐゴシック" charset="-128"/>
              </a:rPr>
              <a:t> </a:t>
            </a:r>
            <a:r>
              <a:rPr lang="en-GB" altLang="en-US" sz="2000" dirty="0" err="1">
                <a:ea typeface="ＭＳ Ｐゴシック" charset="-128"/>
              </a:rPr>
              <a:t>hanner</a:t>
            </a:r>
            <a:r>
              <a:rPr lang="en-GB" altLang="en-US" sz="2000" dirty="0">
                <a:ea typeface="ＭＳ Ｐゴシック" charset="-128"/>
              </a:rPr>
              <a:t> </a:t>
            </a:r>
            <a:r>
              <a:rPr lang="en-GB" altLang="en-US" sz="2000" dirty="0" err="1">
                <a:ea typeface="ＭＳ Ｐゴシック" charset="-128"/>
              </a:rPr>
              <a:t>mor</a:t>
            </a:r>
            <a:r>
              <a:rPr lang="en-GB" altLang="en-US" sz="2000" dirty="0">
                <a:ea typeface="ＭＳ Ｐゴシック" charset="-128"/>
              </a:rPr>
              <a:t> </a:t>
            </a:r>
            <a:r>
              <a:rPr lang="en-GB" altLang="en-US" sz="2000" dirty="0" err="1">
                <a:ea typeface="ＭＳ Ｐゴシック" charset="-128"/>
              </a:rPr>
              <a:t>debygol</a:t>
            </a:r>
            <a:r>
              <a:rPr lang="en-GB" altLang="en-US" sz="2000" dirty="0">
                <a:ea typeface="ＭＳ Ｐゴシック" charset="-128"/>
              </a:rPr>
              <a:t> o </a:t>
            </a:r>
            <a:r>
              <a:rPr lang="en-GB" altLang="en-US" sz="2000" dirty="0" err="1">
                <a:ea typeface="ＭＳ Ｐゴシック" charset="-128"/>
              </a:rPr>
              <a:t>ennill</a:t>
            </a:r>
            <a:r>
              <a:rPr lang="en-GB" altLang="en-US" sz="2000" dirty="0">
                <a:ea typeface="ＭＳ Ｐゴシック" charset="-128"/>
              </a:rPr>
              <a:t> 5 TGAU A*- C </a:t>
            </a:r>
            <a:r>
              <a:rPr lang="en-GB" altLang="en-US" sz="2000" dirty="0" err="1">
                <a:ea typeface="ＭＳ Ｐゴシック" charset="-128"/>
              </a:rPr>
              <a:t>yn</a:t>
            </a:r>
            <a:r>
              <a:rPr lang="en-GB" altLang="en-US" sz="2000" dirty="0">
                <a:ea typeface="ＭＳ Ｐゴシック" charset="-128"/>
              </a:rPr>
              <a:t> </a:t>
            </a:r>
            <a:r>
              <a:rPr lang="en-GB" altLang="en-US" sz="2000" dirty="0" err="1">
                <a:ea typeface="ＭＳ Ｐゴシック" charset="-128"/>
              </a:rPr>
              <a:t>cynnwys</a:t>
            </a:r>
            <a:r>
              <a:rPr lang="en-GB" altLang="en-US" sz="2000" dirty="0">
                <a:ea typeface="ＭＳ Ｐゴシック" charset="-128"/>
              </a:rPr>
              <a:t> </a:t>
            </a:r>
            <a:r>
              <a:rPr lang="en-GB" altLang="en-US" sz="2000" dirty="0" err="1">
                <a:ea typeface="ＭＳ Ｐゴシック" charset="-128"/>
              </a:rPr>
              <a:t>Mathemateg</a:t>
            </a:r>
            <a:r>
              <a:rPr lang="en-GB" altLang="en-US" sz="2000" dirty="0">
                <a:ea typeface="ＭＳ Ｐゴシック" charset="-128"/>
              </a:rPr>
              <a:t> a </a:t>
            </a:r>
            <a:r>
              <a:rPr lang="en-GB" altLang="en-US" sz="2000" dirty="0" err="1">
                <a:ea typeface="ＭＳ Ｐゴシック" charset="-128"/>
              </a:rPr>
              <a:t>Saesneg</a:t>
            </a:r>
            <a:r>
              <a:rPr lang="en-GB" altLang="en-US" sz="2000" dirty="0">
                <a:ea typeface="ＭＳ Ｐゴシック" charset="-128"/>
              </a:rPr>
              <a:t>, </a:t>
            </a:r>
            <a:r>
              <a:rPr lang="en-GB" altLang="en-US" sz="2000" dirty="0" err="1">
                <a:ea typeface="ＭＳ Ｐゴシック" charset="-128"/>
              </a:rPr>
              <a:t>na</a:t>
            </a:r>
            <a:r>
              <a:rPr lang="en-GB" altLang="en-US" sz="2000" dirty="0">
                <a:ea typeface="ＭＳ Ｐゴシック" charset="-128"/>
              </a:rPr>
              <a:t> </a:t>
            </a:r>
            <a:r>
              <a:rPr lang="en-GB" altLang="en-US" sz="2000" dirty="0" err="1">
                <a:ea typeface="ＭＳ Ｐゴシック" charset="-128"/>
              </a:rPr>
              <a:t>disgyblion</a:t>
            </a:r>
            <a:r>
              <a:rPr lang="en-GB" altLang="en-US" sz="2000" dirty="0">
                <a:ea typeface="ＭＳ Ｐゴシック" charset="-128"/>
              </a:rPr>
              <a:t> </a:t>
            </a:r>
            <a:r>
              <a:rPr lang="en-GB" altLang="en-US" sz="2000" dirty="0" err="1">
                <a:ea typeface="ＭＳ Ｐゴシック" charset="-128"/>
              </a:rPr>
              <a:t>eraill</a:t>
            </a:r>
            <a:r>
              <a:rPr lang="en-GB" altLang="en-US" sz="2000" dirty="0">
                <a:ea typeface="ＭＳ Ｐゴシック" charset="-128"/>
              </a:rPr>
              <a:t>, a </a:t>
            </a:r>
            <a:r>
              <a:rPr lang="en-GB" altLang="en-US" sz="2000" dirty="0" err="1">
                <a:ea typeface="ＭＳ Ｐゴシック" charset="-128"/>
              </a:rPr>
              <a:t>dwywaith</a:t>
            </a:r>
            <a:r>
              <a:rPr lang="en-GB" altLang="en-US" sz="2000" dirty="0">
                <a:ea typeface="ＭＳ Ｐゴシック" charset="-128"/>
              </a:rPr>
              <a:t> </a:t>
            </a:r>
            <a:r>
              <a:rPr lang="en-GB" altLang="en-US" sz="2000" dirty="0" err="1">
                <a:ea typeface="ＭＳ Ｐゴシック" charset="-128"/>
              </a:rPr>
              <a:t>mor</a:t>
            </a:r>
            <a:r>
              <a:rPr lang="en-GB" altLang="en-US" sz="2000" dirty="0">
                <a:ea typeface="ＭＳ Ｐゴシック" charset="-128"/>
              </a:rPr>
              <a:t> </a:t>
            </a:r>
            <a:r>
              <a:rPr lang="en-GB" altLang="en-US" sz="2000" dirty="0" err="1">
                <a:ea typeface="ＭＳ Ｐゴシック" charset="-128"/>
              </a:rPr>
              <a:t>debygol</a:t>
            </a:r>
            <a:r>
              <a:rPr lang="en-GB" altLang="en-US" sz="2000" dirty="0">
                <a:ea typeface="ＭＳ Ｐゴシック" charset="-128"/>
              </a:rPr>
              <a:t> o </a:t>
            </a:r>
            <a:r>
              <a:rPr lang="en-GB" altLang="en-US" sz="2000" dirty="0" err="1">
                <a:ea typeface="ＭＳ Ｐゴシック" charset="-128"/>
              </a:rPr>
              <a:t>adael</a:t>
            </a:r>
            <a:r>
              <a:rPr lang="en-GB" altLang="en-US" sz="2000" dirty="0">
                <a:ea typeface="ＭＳ Ｐゴシック" charset="-128"/>
              </a:rPr>
              <a:t> </a:t>
            </a:r>
            <a:r>
              <a:rPr lang="en-GB" altLang="en-US" sz="2000" dirty="0" err="1">
                <a:ea typeface="ＭＳ Ｐゴシック" charset="-128"/>
              </a:rPr>
              <a:t>ysgol</a:t>
            </a:r>
            <a:r>
              <a:rPr lang="en-GB" altLang="en-US" sz="2000" dirty="0">
                <a:ea typeface="ＭＳ Ｐゴシック" charset="-128"/>
              </a:rPr>
              <a:t> </a:t>
            </a:r>
            <a:r>
              <a:rPr lang="en-GB" altLang="en-US" sz="2000" dirty="0" err="1">
                <a:ea typeface="ＭＳ Ｐゴシック" charset="-128"/>
              </a:rPr>
              <a:t>heb</a:t>
            </a:r>
            <a:r>
              <a:rPr lang="en-GB" altLang="en-US" sz="2000" dirty="0">
                <a:ea typeface="ＭＳ Ｐゴシック" charset="-128"/>
              </a:rPr>
              <a:t> </a:t>
            </a:r>
            <a:r>
              <a:rPr lang="en-GB" altLang="en-US" sz="2000" dirty="0" err="1">
                <a:ea typeface="ＭＳ Ｐゴシック" charset="-128"/>
              </a:rPr>
              <a:t>gymwysterau</a:t>
            </a:r>
            <a:r>
              <a:rPr lang="en-GB" altLang="en-US" sz="2000" dirty="0">
                <a:ea typeface="ＭＳ Ｐゴシック" charset="-128"/>
              </a:rPr>
              <a:t> o </a:t>
            </a:r>
            <a:r>
              <a:rPr lang="en-GB" altLang="en-US" sz="2000" dirty="0" err="1">
                <a:ea typeface="ＭＳ Ｐゴシック" charset="-128"/>
              </a:rPr>
              <a:t>gwbl</a:t>
            </a:r>
          </a:p>
        </p:txBody>
      </p:sp>
      <p:sp>
        <p:nvSpPr>
          <p:cNvPr id="22534" name="Content Placeholder 3"/>
          <p:cNvSpPr>
            <a:spLocks noGrp="1"/>
          </p:cNvSpPr>
          <p:nvPr>
            <p:ph sz="quarter" idx="4"/>
          </p:nvPr>
        </p:nvSpPr>
        <p:spPr>
          <a:xfrm>
            <a:off x="4645025" y="1444625"/>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ct val="0"/>
              </a:spcBef>
            </a:pPr>
            <a:r>
              <a:rPr lang="en-GB" altLang="en-US" i="1">
                <a:ea typeface="ＭＳ Ｐゴシック" charset="-128"/>
              </a:rPr>
              <a:t>Eligibility for Free School Meals (FSM)is an indicator  of poverty. </a:t>
            </a:r>
          </a:p>
          <a:p>
            <a:pPr>
              <a:spcBef>
                <a:spcPct val="0"/>
              </a:spcBef>
            </a:pPr>
            <a:r>
              <a:rPr lang="en-GB" altLang="en-US" i="1">
                <a:ea typeface="ＭＳ Ｐゴシック" charset="-128"/>
              </a:rPr>
              <a:t>A child on free school meals is less than half as likely to gain 5 GCSE A* - C including Maths and English as other students, and twice as likely to leave school with no qualifications</a:t>
            </a:r>
            <a:endParaRPr lang="cy-GB" altLang="cy-GB">
              <a:ea typeface="ＭＳ Ｐゴシック" charset="-128"/>
            </a:endParaRPr>
          </a:p>
        </p:txBody>
      </p:sp>
      <p:pic>
        <p:nvPicPr>
          <p:cNvPr id="22535" name="Picture 3" descr="C:\Users\Dave\AppData\Local\Microsoft\Windows\Temporary Internet Files\Content.IE5\HSAD368W\magnifying_glass_by_hillllallll[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51050" y="352425"/>
            <a:ext cx="1512888"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617410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Adnabod</a:t>
            </a:r>
            <a:r>
              <a:rPr lang="en-US" dirty="0">
                <a:latin typeface="+mj-ea"/>
                <a:cs typeface="+mj-ea"/>
              </a:rPr>
              <a:t/>
            </a:r>
            <a:br>
              <a:rPr lang="en-US" dirty="0">
                <a:latin typeface="+mj-ea"/>
                <a:cs typeface="+mj-ea"/>
              </a:rPr>
            </a:br>
            <a:r>
              <a:rPr lang="en-GB" sz="3200" dirty="0">
                <a:ea typeface="ＭＳ Ｐゴシック" charset="-128"/>
              </a:rPr>
              <a:t>Identification</a:t>
            </a:r>
            <a:endParaRPr lang="en-GB" sz="3200" i="1" dirty="0">
              <a:ea typeface="+mj-ea"/>
              <a:cs typeface="+mj-cs"/>
            </a:endParaRPr>
          </a:p>
        </p:txBody>
      </p:sp>
      <p:sp>
        <p:nvSpPr>
          <p:cNvPr id="23556" name="Text Placeholder 2"/>
          <p:cNvSpPr>
            <a:spLocks noGrp="1"/>
          </p:cNvSpPr>
          <p:nvPr>
            <p:ph type="body" sz="half" idx="3"/>
          </p:nvPr>
        </p:nvSpPr>
        <p:spPr>
          <a:xfrm flipV="1">
            <a:off x="4645025" y="6172200"/>
            <a:ext cx="4041775" cy="137120"/>
          </a:xfrm>
          <a:ln>
            <a:headEnd/>
            <a:tailEnd/>
          </a:ln>
        </p:spPr>
        <p:txBody>
          <a:bodyPr>
            <a:normAutofit fontScale="25000" lnSpcReduction="20000"/>
          </a:bodyPr>
          <a:lstStyle/>
          <a:p>
            <a:endParaRPr lang="cy-GB" altLang="cy-GB" dirty="0">
              <a:ea typeface="ＭＳ Ｐゴシック" charset="-128"/>
            </a:endParaRPr>
          </a:p>
        </p:txBody>
      </p:sp>
      <p:sp>
        <p:nvSpPr>
          <p:cNvPr id="23557" name="Content Placeholder 6"/>
          <p:cNvSpPr>
            <a:spLocks noGrp="1"/>
          </p:cNvSpPr>
          <p:nvPr>
            <p:ph sz="quarter" idx="2"/>
          </p:nvPr>
        </p:nvSpPr>
        <p:spPr>
          <a:xfrm>
            <a:off x="361950" y="620689"/>
            <a:ext cx="4040188" cy="648072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Autofit/>
          </a:bodyPr>
          <a:lstStyle/>
          <a:p>
            <a:pPr marL="450850" indent="-342900">
              <a:buFont typeface="Arial" charset="0"/>
              <a:buChar char="•"/>
            </a:pPr>
            <a:r>
              <a:rPr lang="en-US" altLang="cy-GB" dirty="0" err="1">
                <a:ea typeface="ＭＳ Ｐゴシック" charset="-128"/>
              </a:rPr>
              <a:t>Cyfran</a:t>
            </a:r>
            <a:r>
              <a:rPr lang="en-US" altLang="cy-GB" dirty="0">
                <a:ea typeface="ＭＳ Ｐゴシック" charset="-128"/>
              </a:rPr>
              <a:t> y </a:t>
            </a:r>
            <a:r>
              <a:rPr lang="en-US" altLang="cy-GB" dirty="0" err="1">
                <a:ea typeface="ＭＳ Ｐゴシック" charset="-128"/>
              </a:rPr>
              <a:t>disgyblion</a:t>
            </a:r>
            <a:r>
              <a:rPr lang="en-US" altLang="cy-GB" dirty="0">
                <a:ea typeface="ＭＳ Ｐゴシック" charset="-128"/>
              </a:rPr>
              <a:t> </a:t>
            </a:r>
            <a:r>
              <a:rPr lang="en-US" altLang="cy-GB" dirty="0" err="1">
                <a:ea typeface="ＭＳ Ｐゴシック" charset="-128"/>
              </a:rPr>
              <a:t>sydd</a:t>
            </a:r>
            <a:r>
              <a:rPr lang="en-US" altLang="cy-GB" dirty="0">
                <a:ea typeface="ＭＳ Ｐゴシック" charset="-128"/>
              </a:rPr>
              <a:t> </a:t>
            </a:r>
            <a:r>
              <a:rPr lang="en-US" altLang="cy-GB" dirty="0" err="1">
                <a:ea typeface="ＭＳ Ｐゴシック" charset="-128"/>
              </a:rPr>
              <a:t>yn</a:t>
            </a:r>
            <a:r>
              <a:rPr lang="en-US" altLang="cy-GB" dirty="0">
                <a:ea typeface="ＭＳ Ｐゴシック" charset="-128"/>
              </a:rPr>
              <a:t> </a:t>
            </a:r>
            <a:r>
              <a:rPr lang="en-US" altLang="cy-GB" dirty="0" err="1">
                <a:ea typeface="ＭＳ Ｐゴシック" charset="-128"/>
              </a:rPr>
              <a:t>gymwys</a:t>
            </a:r>
            <a:r>
              <a:rPr lang="en-US" altLang="cy-GB" dirty="0">
                <a:ea typeface="ＭＳ Ｐゴシック" charset="-128"/>
              </a:rPr>
              <a:t> am PYD </a:t>
            </a:r>
            <a:r>
              <a:rPr lang="en-US" altLang="cy-GB" dirty="0" err="1">
                <a:ea typeface="ＭＳ Ｐゴシック" charset="-128"/>
              </a:rPr>
              <a:t>yn</a:t>
            </a:r>
            <a:r>
              <a:rPr lang="en-US" altLang="cy-GB" dirty="0">
                <a:ea typeface="ＭＳ Ｐゴシック" charset="-128"/>
              </a:rPr>
              <a:t> </a:t>
            </a:r>
            <a:r>
              <a:rPr lang="en-US" altLang="cy-GB" dirty="0" err="1">
                <a:ea typeface="ＭＳ Ｐゴシック" charset="-128"/>
              </a:rPr>
              <a:t>fwy</a:t>
            </a:r>
            <a:r>
              <a:rPr lang="en-US" altLang="cy-GB" dirty="0">
                <a:ea typeface="ＭＳ Ｐゴシック" charset="-128"/>
              </a:rPr>
              <a:t> </a:t>
            </a:r>
            <a:r>
              <a:rPr lang="en-US" altLang="cy-GB" dirty="0" err="1">
                <a:ea typeface="ＭＳ Ｐゴシック" charset="-128"/>
              </a:rPr>
              <a:t>mewn</a:t>
            </a:r>
            <a:r>
              <a:rPr lang="en-US" altLang="cy-GB" dirty="0">
                <a:ea typeface="ＭＳ Ｐゴシック" charset="-128"/>
              </a:rPr>
              <a:t> </a:t>
            </a:r>
            <a:r>
              <a:rPr lang="en-US" altLang="cy-GB" dirty="0" err="1">
                <a:ea typeface="ＭＳ Ｐゴシック" charset="-128"/>
              </a:rPr>
              <a:t>ysgolion</a:t>
            </a:r>
            <a:r>
              <a:rPr lang="en-US" altLang="cy-GB" dirty="0">
                <a:ea typeface="ＭＳ Ｐゴシック" charset="-128"/>
              </a:rPr>
              <a:t> </a:t>
            </a:r>
            <a:r>
              <a:rPr lang="en-US" altLang="cy-GB" dirty="0" err="1">
                <a:ea typeface="ＭＳ Ｐゴシック" charset="-128"/>
              </a:rPr>
              <a:t>cynradd</a:t>
            </a:r>
            <a:r>
              <a:rPr lang="en-US" altLang="cy-GB" dirty="0">
                <a:ea typeface="ＭＳ Ｐゴシック" charset="-128"/>
              </a:rPr>
              <a:t> (17%) nag </a:t>
            </a:r>
            <a:r>
              <a:rPr lang="en-US" altLang="cy-GB" dirty="0" err="1">
                <a:ea typeface="ＭＳ Ｐゴシック" charset="-128"/>
              </a:rPr>
              <a:t>ysgolion</a:t>
            </a:r>
            <a:r>
              <a:rPr lang="en-US" altLang="cy-GB" dirty="0">
                <a:ea typeface="ＭＳ Ｐゴシック" charset="-128"/>
              </a:rPr>
              <a:t> </a:t>
            </a:r>
            <a:r>
              <a:rPr lang="en-US" altLang="cy-GB" dirty="0" err="1">
                <a:ea typeface="ＭＳ Ｐゴシック" charset="-128"/>
              </a:rPr>
              <a:t>uwchradd</a:t>
            </a:r>
            <a:r>
              <a:rPr lang="en-US" altLang="cy-GB" dirty="0">
                <a:ea typeface="ＭＳ Ｐゴシック" charset="-128"/>
              </a:rPr>
              <a:t> (14%);</a:t>
            </a:r>
          </a:p>
          <a:p>
            <a:pPr marL="450850">
              <a:buFont typeface="Arial" charset="0"/>
              <a:buChar char="•"/>
            </a:pPr>
            <a:r>
              <a:rPr lang="en-US" altLang="cy-GB" dirty="0" err="1">
                <a:ea typeface="ＭＳ Ｐゴシック" charset="-128"/>
              </a:rPr>
              <a:t>Mewn</a:t>
            </a:r>
            <a:r>
              <a:rPr lang="en-US" altLang="cy-GB" dirty="0">
                <a:ea typeface="ＭＳ Ｐゴシック" charset="-128"/>
              </a:rPr>
              <a:t> </a:t>
            </a:r>
            <a:r>
              <a:rPr lang="en-US" altLang="cy-GB" dirty="0" err="1">
                <a:ea typeface="ＭＳ Ｐゴシック" charset="-128"/>
              </a:rPr>
              <a:t>ysgolion</a:t>
            </a:r>
            <a:r>
              <a:rPr lang="en-US" altLang="cy-GB" dirty="0">
                <a:ea typeface="ＭＳ Ｐゴシック" charset="-128"/>
              </a:rPr>
              <a:t> </a:t>
            </a:r>
            <a:r>
              <a:rPr lang="en-US" altLang="cy-GB" dirty="0" err="1">
                <a:ea typeface="ＭＳ Ｐゴシック" charset="-128"/>
              </a:rPr>
              <a:t>cynradd</a:t>
            </a:r>
            <a:r>
              <a:rPr lang="en-US" altLang="cy-GB" dirty="0">
                <a:ea typeface="ＭＳ Ｐゴシック" charset="-128"/>
              </a:rPr>
              <a:t> </a:t>
            </a:r>
            <a:r>
              <a:rPr lang="en-US" altLang="cy-GB" dirty="0" err="1">
                <a:ea typeface="ＭＳ Ｐゴシック" charset="-128"/>
              </a:rPr>
              <a:t>mae</a:t>
            </a:r>
            <a:r>
              <a:rPr lang="en-US" altLang="cy-GB" dirty="0">
                <a:ea typeface="ＭＳ Ｐゴシック" charset="-128"/>
              </a:rPr>
              <a:t> </a:t>
            </a:r>
            <a:r>
              <a:rPr lang="en-US" altLang="cy-GB" dirty="0" err="1">
                <a:ea typeface="ＭＳ Ｐゴシック" charset="-128"/>
              </a:rPr>
              <a:t>tua</a:t>
            </a:r>
            <a:r>
              <a:rPr lang="en-US" altLang="cy-GB" dirty="0">
                <a:ea typeface="ＭＳ Ｐゴシック" charset="-128"/>
              </a:rPr>
              <a:t> 40% o </a:t>
            </a:r>
            <a:r>
              <a:rPr lang="en-US" altLang="cy-GB" dirty="0" err="1">
                <a:ea typeface="ＭＳ Ｐゴシック" charset="-128"/>
              </a:rPr>
              <a:t>ddisgyblion</a:t>
            </a:r>
            <a:r>
              <a:rPr lang="en-US" altLang="cy-GB" dirty="0">
                <a:ea typeface="ＭＳ Ｐゴシック" charset="-128"/>
              </a:rPr>
              <a:t> PYD </a:t>
            </a:r>
            <a:r>
              <a:rPr lang="en-US" altLang="cy-GB" dirty="0" err="1">
                <a:ea typeface="ＭＳ Ｐゴシック" charset="-128"/>
              </a:rPr>
              <a:t>wedi</a:t>
            </a:r>
            <a:r>
              <a:rPr lang="en-US" altLang="cy-GB" dirty="0">
                <a:ea typeface="ＭＳ Ｐゴシック" charset="-128"/>
              </a:rPr>
              <a:t> </a:t>
            </a:r>
            <a:r>
              <a:rPr lang="en-US" altLang="cy-GB" dirty="0" err="1">
                <a:ea typeface="ＭＳ Ｐゴシック" charset="-128"/>
              </a:rPr>
              <a:t>eu</a:t>
            </a:r>
            <a:r>
              <a:rPr lang="en-US" altLang="cy-GB" dirty="0">
                <a:ea typeface="ＭＳ Ｐゴシック" charset="-128"/>
              </a:rPr>
              <a:t> </a:t>
            </a:r>
            <a:r>
              <a:rPr lang="en-US" altLang="cy-GB" dirty="0" err="1">
                <a:ea typeface="ＭＳ Ｐゴシック" charset="-128"/>
              </a:rPr>
              <a:t>canoli</a:t>
            </a:r>
            <a:r>
              <a:rPr lang="en-US" altLang="cy-GB" dirty="0">
                <a:ea typeface="ＭＳ Ｐゴシック" charset="-128"/>
              </a:rPr>
              <a:t> </a:t>
            </a:r>
            <a:r>
              <a:rPr lang="en-US" altLang="cy-GB" dirty="0" err="1">
                <a:ea typeface="ＭＳ Ｐゴシック" charset="-128"/>
              </a:rPr>
              <a:t>mewn</a:t>
            </a:r>
            <a:r>
              <a:rPr lang="en-US" altLang="cy-GB" dirty="0">
                <a:ea typeface="ＭＳ Ｐゴシック" charset="-128"/>
              </a:rPr>
              <a:t> 13% o </a:t>
            </a:r>
            <a:r>
              <a:rPr lang="en-US" altLang="cy-GB" dirty="0" err="1">
                <a:ea typeface="ＭＳ Ｐゴシック" charset="-128"/>
              </a:rPr>
              <a:t>ysgolion</a:t>
            </a:r>
          </a:p>
          <a:p>
            <a:pPr marL="450850">
              <a:buFont typeface="Arial" charset="0"/>
              <a:buChar char="•"/>
            </a:pPr>
            <a:r>
              <a:rPr lang="en-US" altLang="cy-GB" dirty="0">
                <a:ea typeface="ＭＳ Ｐゴシック" charset="-128"/>
              </a:rPr>
              <a:t>Mae </a:t>
            </a:r>
            <a:r>
              <a:rPr lang="en-US" altLang="cy-GB" dirty="0" err="1">
                <a:ea typeface="ＭＳ Ｐゴシック" charset="-128"/>
              </a:rPr>
              <a:t>disgyblion</a:t>
            </a:r>
            <a:r>
              <a:rPr lang="en-US" altLang="cy-GB" dirty="0">
                <a:ea typeface="ＭＳ Ｐゴシック" charset="-128"/>
              </a:rPr>
              <a:t> ag </a:t>
            </a:r>
            <a:r>
              <a:rPr lang="en-US" altLang="cy-GB" dirty="0" err="1">
                <a:ea typeface="ＭＳ Ｐゴシック" charset="-128"/>
              </a:rPr>
              <a:t>anghenion</a:t>
            </a:r>
            <a:r>
              <a:rPr lang="en-US" altLang="cy-GB" dirty="0">
                <a:ea typeface="ＭＳ Ｐゴシック" charset="-128"/>
              </a:rPr>
              <a:t> </a:t>
            </a:r>
            <a:r>
              <a:rPr lang="en-US" altLang="cy-GB" dirty="0" err="1">
                <a:ea typeface="ＭＳ Ｐゴシック" charset="-128"/>
              </a:rPr>
              <a:t>dysgu</a:t>
            </a:r>
            <a:r>
              <a:rPr lang="en-US" altLang="cy-GB" dirty="0">
                <a:ea typeface="ＭＳ Ｐゴシック" charset="-128"/>
              </a:rPr>
              <a:t> </a:t>
            </a:r>
            <a:r>
              <a:rPr lang="en-US" altLang="cy-GB" dirty="0" err="1">
                <a:ea typeface="ＭＳ Ｐゴシック" charset="-128"/>
              </a:rPr>
              <a:t>ychwanegol</a:t>
            </a:r>
            <a:r>
              <a:rPr lang="en-US" altLang="cy-GB" dirty="0">
                <a:ea typeface="ＭＳ Ｐゴシック" charset="-128"/>
              </a:rPr>
              <a:t>  (ADY) </a:t>
            </a:r>
            <a:r>
              <a:rPr lang="en-US" altLang="cy-GB" dirty="0" err="1">
                <a:ea typeface="ＭＳ Ｐゴシック" charset="-128"/>
              </a:rPr>
              <a:t>mewn</a:t>
            </a:r>
            <a:r>
              <a:rPr lang="en-US" altLang="cy-GB" dirty="0">
                <a:ea typeface="ＭＳ Ｐゴシック" charset="-128"/>
              </a:rPr>
              <a:t> </a:t>
            </a:r>
            <a:r>
              <a:rPr lang="en-US" altLang="cy-GB" dirty="0" err="1">
                <a:ea typeface="ＭＳ Ｐゴシック" charset="-128"/>
              </a:rPr>
              <a:t>addysg</a:t>
            </a:r>
            <a:r>
              <a:rPr lang="en-US" altLang="cy-GB" dirty="0">
                <a:ea typeface="ＭＳ Ｐゴシック" charset="-128"/>
              </a:rPr>
              <a:t> </a:t>
            </a:r>
            <a:r>
              <a:rPr lang="en-US" altLang="cy-GB" dirty="0" err="1">
                <a:ea typeface="ＭＳ Ｐゴシック" charset="-128"/>
              </a:rPr>
              <a:t>prif</a:t>
            </a:r>
            <a:r>
              <a:rPr lang="en-US" altLang="cy-GB" dirty="0">
                <a:ea typeface="ＭＳ Ｐゴシック" charset="-128"/>
              </a:rPr>
              <a:t> </a:t>
            </a:r>
            <a:r>
              <a:rPr lang="en-US" altLang="cy-GB" dirty="0" err="1">
                <a:ea typeface="ＭＳ Ｐゴシック" charset="-128"/>
              </a:rPr>
              <a:t>ffrwd</a:t>
            </a:r>
            <a:r>
              <a:rPr lang="en-US" altLang="cy-GB" dirty="0">
                <a:ea typeface="ＭＳ Ｐゴシック" charset="-128"/>
              </a:rPr>
              <a:t> </a:t>
            </a:r>
            <a:r>
              <a:rPr lang="en-US" altLang="cy-GB" dirty="0" err="1">
                <a:ea typeface="ＭＳ Ｐゴシック" charset="-128"/>
              </a:rPr>
              <a:t>yn</a:t>
            </a:r>
            <a:r>
              <a:rPr lang="en-US" altLang="cy-GB" dirty="0">
                <a:ea typeface="ＭＳ Ｐゴシック" charset="-128"/>
              </a:rPr>
              <a:t> </a:t>
            </a:r>
            <a:r>
              <a:rPr lang="en-US" altLang="cy-GB" dirty="0" err="1">
                <a:ea typeface="ＭＳ Ｐゴシック" charset="-128"/>
              </a:rPr>
              <a:t>anghyfartal</a:t>
            </a:r>
            <a:r>
              <a:rPr lang="en-US" altLang="cy-GB" dirty="0">
                <a:ea typeface="ＭＳ Ｐゴシック" charset="-128"/>
              </a:rPr>
              <a:t> </a:t>
            </a:r>
            <a:r>
              <a:rPr lang="en-US" altLang="cy-GB" dirty="0" err="1">
                <a:ea typeface="ＭＳ Ｐゴシック" charset="-128"/>
              </a:rPr>
              <a:t>gymwys</a:t>
            </a:r>
            <a:r>
              <a:rPr lang="en-US" altLang="cy-GB" dirty="0">
                <a:ea typeface="ＭＳ Ｐゴシック" charset="-128"/>
              </a:rPr>
              <a:t> </a:t>
            </a:r>
            <a:r>
              <a:rPr lang="en-US" altLang="cy-GB" dirty="0" err="1">
                <a:ea typeface="ＭＳ Ｐゴシック" charset="-128"/>
              </a:rPr>
              <a:t>ar</a:t>
            </a:r>
            <a:r>
              <a:rPr lang="en-US" altLang="cy-GB" dirty="0">
                <a:ea typeface="ＭＳ Ｐゴシック" charset="-128"/>
              </a:rPr>
              <a:t> </a:t>
            </a:r>
            <a:r>
              <a:rPr lang="en-US" altLang="cy-GB" dirty="0" err="1">
                <a:ea typeface="ＭＳ Ｐゴシック" charset="-128"/>
              </a:rPr>
              <a:t>gyfer</a:t>
            </a:r>
            <a:r>
              <a:rPr lang="en-US" altLang="cy-GB" dirty="0">
                <a:ea typeface="ＭＳ Ｐゴシック" charset="-128"/>
              </a:rPr>
              <a:t> PYD</a:t>
            </a:r>
            <a:endParaRPr lang="en-GB" altLang="cy-GB" dirty="0">
              <a:ea typeface="ＭＳ Ｐゴシック" charset="-128"/>
            </a:endParaRPr>
          </a:p>
        </p:txBody>
      </p:sp>
      <p:sp>
        <p:nvSpPr>
          <p:cNvPr id="4" name="Content Placeholder 3"/>
          <p:cNvSpPr>
            <a:spLocks noGrp="1"/>
          </p:cNvSpPr>
          <p:nvPr>
            <p:ph sz="quarter" idx="4"/>
          </p:nvPr>
        </p:nvSpPr>
        <p:spPr>
          <a:xfrm>
            <a:off x="4645025" y="1444625"/>
            <a:ext cx="4041775" cy="4667250"/>
          </a:xfrm>
        </p:spPr>
        <p:txBody>
          <a:bodyPr>
            <a:normAutofit lnSpcReduction="10000"/>
          </a:bodyPr>
          <a:lstStyle/>
          <a:p>
            <a:pPr>
              <a:spcBef>
                <a:spcPts val="400"/>
              </a:spcBef>
              <a:buClr>
                <a:srgbClr val="7FD13B"/>
              </a:buClr>
              <a:defRPr/>
            </a:pPr>
            <a:r>
              <a:rPr lang="en-GB" i="1" dirty="0">
                <a:solidFill>
                  <a:prstClr val="black"/>
                </a:solidFill>
                <a:ea typeface="ＭＳ Ｐゴシック" charset="-128"/>
              </a:rPr>
              <a:t>The proportion of pupils eligible for FSM is greater in primary schools (17%) than secondary schools (14%);</a:t>
            </a:r>
          </a:p>
          <a:p>
            <a:pPr>
              <a:spcBef>
                <a:spcPts val="400"/>
              </a:spcBef>
              <a:buClr>
                <a:srgbClr val="7FD13B"/>
              </a:buClr>
              <a:defRPr/>
            </a:pPr>
            <a:r>
              <a:rPr lang="en-GB" i="1" dirty="0">
                <a:solidFill>
                  <a:prstClr val="black"/>
                </a:solidFill>
                <a:ea typeface="ＭＳ Ｐゴシック" charset="-128"/>
              </a:rPr>
              <a:t>In primary schools around 40% of FSM pupils are concentrated in just 13% of schools</a:t>
            </a:r>
          </a:p>
          <a:p>
            <a:pPr>
              <a:spcBef>
                <a:spcPts val="400"/>
              </a:spcBef>
              <a:buClr>
                <a:srgbClr val="7FD13B"/>
              </a:buClr>
              <a:defRPr/>
            </a:pPr>
            <a:r>
              <a:rPr lang="en-GB" i="1" dirty="0">
                <a:solidFill>
                  <a:prstClr val="black"/>
                </a:solidFill>
                <a:ea typeface="ＭＳ Ｐゴシック" charset="-128"/>
              </a:rPr>
              <a:t>Pupils with special educational needs (SEN) in mainstream education are</a:t>
            </a:r>
          </a:p>
          <a:p>
            <a:pPr marL="109537" indent="0">
              <a:spcBef>
                <a:spcPts val="400"/>
              </a:spcBef>
              <a:buClr>
                <a:srgbClr val="7FD13B"/>
              </a:buClr>
              <a:buFont typeface="Wingdings 3" pitchFamily="18" charset="2"/>
              <a:buNone/>
              <a:defRPr/>
            </a:pPr>
            <a:r>
              <a:rPr lang="en-GB" i="1" dirty="0">
                <a:solidFill>
                  <a:prstClr val="black"/>
                </a:solidFill>
                <a:ea typeface="ＭＳ Ｐゴシック" charset="-128"/>
              </a:rPr>
              <a:t>   disproportionately eligible   </a:t>
            </a:r>
          </a:p>
          <a:p>
            <a:pPr marL="109537" indent="0">
              <a:spcBef>
                <a:spcPts val="400"/>
              </a:spcBef>
              <a:buClr>
                <a:srgbClr val="7FD13B"/>
              </a:buClr>
              <a:buFont typeface="Wingdings 3" pitchFamily="18" charset="2"/>
              <a:buNone/>
              <a:defRPr/>
            </a:pPr>
            <a:r>
              <a:rPr lang="en-GB" i="1" dirty="0">
                <a:solidFill>
                  <a:prstClr val="black"/>
                </a:solidFill>
                <a:ea typeface="ＭＳ Ｐゴシック" charset="-128"/>
              </a:rPr>
              <a:t>   for FSM </a:t>
            </a:r>
            <a:r>
              <a:rPr lang="en-US" altLang="en-US" i="1" dirty="0">
                <a:solidFill>
                  <a:prstClr val="black"/>
                </a:solidFill>
              </a:rPr>
              <a:t>(Atkinson, , 2009)</a:t>
            </a:r>
          </a:p>
          <a:p>
            <a:pPr>
              <a:defRPr/>
            </a:pPr>
            <a:endParaRPr lang="cy-GB" dirty="0">
              <a:ea typeface="MS PGothic" pitchFamily="34" charset="-128"/>
            </a:endParaRPr>
          </a:p>
        </p:txBody>
      </p:sp>
      <p:pic>
        <p:nvPicPr>
          <p:cNvPr id="23559" name="Picture 3" descr="C:\Users\Dave\AppData\Local\Microsoft\Windows\Temporary Internet Files\Content.IE5\HSAD368W\magnifying_glass_by_hillllallll[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213753"/>
            <a:ext cx="1512888"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68061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Adnabod</a:t>
            </a:r>
            <a:r>
              <a:rPr lang="en-US" dirty="0">
                <a:latin typeface="+mj-ea"/>
                <a:cs typeface="+mj-ea"/>
              </a:rPr>
              <a:t/>
            </a:r>
            <a:br>
              <a:rPr lang="en-US" dirty="0">
                <a:latin typeface="+mj-ea"/>
                <a:cs typeface="+mj-ea"/>
              </a:rPr>
            </a:br>
            <a:r>
              <a:rPr lang="en-GB" sz="3200" dirty="0">
                <a:ea typeface="ＭＳ Ｐゴシック" charset="-128"/>
              </a:rPr>
              <a:t>Identification</a:t>
            </a:r>
            <a:endParaRPr lang="en-GB" sz="3200" i="1" dirty="0">
              <a:ea typeface="+mj-ea"/>
              <a:cs typeface="+mj-cs"/>
            </a:endParaRPr>
          </a:p>
        </p:txBody>
      </p:sp>
      <p:sp>
        <p:nvSpPr>
          <p:cNvPr id="24580" name="Text Placeholder 2"/>
          <p:cNvSpPr>
            <a:spLocks noGrp="1"/>
          </p:cNvSpPr>
          <p:nvPr>
            <p:ph type="body" sz="half" idx="3"/>
          </p:nvPr>
        </p:nvSpPr>
        <p:spPr>
          <a:xfrm>
            <a:off x="4645025" y="5410200"/>
            <a:ext cx="4041775" cy="762000"/>
          </a:xfrm>
          <a:ln>
            <a:headEnd/>
            <a:tailEnd/>
          </a:ln>
        </p:spPr>
        <p:txBody>
          <a:bodyPr/>
          <a:lstStyle/>
          <a:p>
            <a:endParaRPr lang="cy-GB" altLang="cy-GB">
              <a:ea typeface="ＭＳ Ｐゴシック" charset="-128"/>
            </a:endParaRPr>
          </a:p>
        </p:txBody>
      </p:sp>
      <p:sp>
        <p:nvSpPr>
          <p:cNvPr id="23557" name="Content Placeholder 6"/>
          <p:cNvSpPr>
            <a:spLocks noGrp="1"/>
          </p:cNvSpPr>
          <p:nvPr>
            <p:ph sz="quarter" idx="2"/>
          </p:nvPr>
        </p:nvSpPr>
        <p:spPr>
          <a:xfrm>
            <a:off x="495300" y="1417639"/>
            <a:ext cx="4040188" cy="417195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Autofit/>
          </a:bodyPr>
          <a:lstStyle/>
          <a:p>
            <a:pPr marL="393700" indent="-285750">
              <a:defRPr/>
            </a:pPr>
            <a:r>
              <a:rPr lang="en-US" altLang="en-US" sz="2000" dirty="0">
                <a:ea typeface="MS PGothic" pitchFamily="34" charset="-128"/>
              </a:rPr>
              <a:t>Mae </a:t>
            </a:r>
            <a:r>
              <a:rPr lang="en-US" altLang="en-US" sz="2000" dirty="0" err="1">
                <a:ea typeface="MS PGothic" pitchFamily="34" charset="-128"/>
              </a:rPr>
              <a:t>disgyblion</a:t>
            </a:r>
            <a:r>
              <a:rPr lang="en-US" altLang="en-US" sz="2000" dirty="0">
                <a:ea typeface="MS PGothic" pitchFamily="34" charset="-128"/>
              </a:rPr>
              <a:t> â </a:t>
            </a:r>
            <a:r>
              <a:rPr lang="en-US" altLang="en-US" sz="2000" dirty="0" err="1">
                <a:ea typeface="MS PGothic" pitchFamily="34" charset="-128"/>
              </a:rPr>
              <a:t>datganiad</a:t>
            </a:r>
            <a:r>
              <a:rPr lang="en-US" altLang="en-US" sz="2000" dirty="0">
                <a:ea typeface="MS PGothic" pitchFamily="34" charset="-128"/>
              </a:rPr>
              <a:t> o ADY </a:t>
            </a:r>
            <a:r>
              <a:rPr lang="en-US" altLang="en-US" sz="2000" dirty="0" err="1">
                <a:ea typeface="MS PGothic" pitchFamily="34" charset="-128"/>
              </a:rPr>
              <a:t>dwywaith</a:t>
            </a:r>
            <a:r>
              <a:rPr lang="en-US" altLang="en-US" sz="2000" dirty="0">
                <a:ea typeface="MS PGothic" pitchFamily="34" charset="-128"/>
              </a:rPr>
              <a:t> </a:t>
            </a:r>
            <a:r>
              <a:rPr lang="en-US" altLang="en-US" sz="2000" dirty="0" err="1">
                <a:ea typeface="MS PGothic" pitchFamily="34" charset="-128"/>
              </a:rPr>
              <a:t>mor</a:t>
            </a:r>
            <a:r>
              <a:rPr lang="en-US" altLang="en-US" sz="2000" dirty="0">
                <a:ea typeface="MS PGothic" pitchFamily="34" charset="-128"/>
              </a:rPr>
              <a:t> </a:t>
            </a:r>
            <a:r>
              <a:rPr lang="en-US" altLang="en-US" sz="2000" dirty="0" err="1">
                <a:ea typeface="MS PGothic" pitchFamily="34" charset="-128"/>
              </a:rPr>
              <a:t>debygol</a:t>
            </a:r>
            <a:r>
              <a:rPr lang="en-US" altLang="en-US" sz="2000" dirty="0">
                <a:ea typeface="MS PGothic" pitchFamily="34" charset="-128"/>
              </a:rPr>
              <a:t> o </a:t>
            </a:r>
            <a:r>
              <a:rPr lang="en-US" altLang="en-US" sz="2000" dirty="0" err="1">
                <a:ea typeface="MS PGothic" pitchFamily="34" charset="-128"/>
              </a:rPr>
              <a:t>fod</a:t>
            </a:r>
            <a:r>
              <a:rPr lang="en-US" altLang="en-US" sz="2000" dirty="0">
                <a:ea typeface="MS PGothic" pitchFamily="34" charset="-128"/>
              </a:rPr>
              <a:t> </a:t>
            </a:r>
            <a:r>
              <a:rPr lang="en-US" altLang="en-US" sz="2000" dirty="0" err="1">
                <a:ea typeface="MS PGothic" pitchFamily="34" charset="-128"/>
              </a:rPr>
              <a:t>yn</a:t>
            </a:r>
            <a:r>
              <a:rPr lang="en-US" altLang="en-US" sz="2000" dirty="0">
                <a:ea typeface="MS PGothic" pitchFamily="34" charset="-128"/>
              </a:rPr>
              <a:t> </a:t>
            </a:r>
            <a:r>
              <a:rPr lang="en-US" altLang="en-US" sz="2000" dirty="0" err="1">
                <a:ea typeface="MS PGothic" pitchFamily="34" charset="-128"/>
              </a:rPr>
              <a:t>deilwng</a:t>
            </a:r>
            <a:r>
              <a:rPr lang="en-US" altLang="en-US" sz="2000" dirty="0">
                <a:ea typeface="MS PGothic" pitchFamily="34" charset="-128"/>
              </a:rPr>
              <a:t> am </a:t>
            </a:r>
            <a:r>
              <a:rPr lang="en-US" altLang="en-US" sz="2000" dirty="0" err="1">
                <a:ea typeface="MS PGothic" pitchFamily="34" charset="-128"/>
              </a:rPr>
              <a:t>BYDd</a:t>
            </a:r>
            <a:r>
              <a:rPr lang="en-US" altLang="en-US" sz="2000" dirty="0">
                <a:ea typeface="MS PGothic" pitchFamily="34" charset="-128"/>
              </a:rPr>
              <a:t> </a:t>
            </a:r>
            <a:r>
              <a:rPr lang="en-US" altLang="en-US" sz="2000" dirty="0" err="1">
                <a:ea typeface="MS PGothic" pitchFamily="34" charset="-128"/>
              </a:rPr>
              <a:t>o’u</a:t>
            </a:r>
            <a:r>
              <a:rPr lang="en-US" altLang="en-US" sz="2000" dirty="0">
                <a:ea typeface="MS PGothic" pitchFamily="34" charset="-128"/>
              </a:rPr>
              <a:t> </a:t>
            </a:r>
            <a:r>
              <a:rPr lang="en-US" altLang="en-US" sz="2000" dirty="0" err="1">
                <a:ea typeface="MS PGothic" pitchFamily="34" charset="-128"/>
              </a:rPr>
              <a:t>cymharu</a:t>
            </a:r>
            <a:r>
              <a:rPr lang="en-US" altLang="en-US" sz="2000" dirty="0">
                <a:ea typeface="MS PGothic" pitchFamily="34" charset="-128"/>
              </a:rPr>
              <a:t> a </a:t>
            </a:r>
            <a:r>
              <a:rPr lang="en-US" altLang="en-US" sz="2000" dirty="0" err="1">
                <a:ea typeface="MS PGothic" pitchFamily="34" charset="-128"/>
              </a:rPr>
              <a:t>disgyblion</a:t>
            </a:r>
            <a:r>
              <a:rPr lang="en-US" altLang="en-US" sz="2000" dirty="0">
                <a:ea typeface="MS PGothic" pitchFamily="34" charset="-128"/>
              </a:rPr>
              <a:t> </a:t>
            </a:r>
            <a:r>
              <a:rPr lang="en-US" altLang="en-US" sz="2000" dirty="0" err="1">
                <a:ea typeface="MS PGothic" pitchFamily="34" charset="-128"/>
              </a:rPr>
              <a:t>heb</a:t>
            </a:r>
            <a:r>
              <a:rPr lang="en-US" altLang="en-US" sz="2000" dirty="0">
                <a:ea typeface="MS PGothic" pitchFamily="34" charset="-128"/>
              </a:rPr>
              <a:t> ADY: </a:t>
            </a:r>
            <a:r>
              <a:rPr lang="en-US" altLang="en-US" sz="2000" dirty="0" err="1">
                <a:ea typeface="MS PGothic" pitchFamily="34" charset="-128"/>
              </a:rPr>
              <a:t>tra</a:t>
            </a:r>
            <a:r>
              <a:rPr lang="en-US" altLang="en-US" sz="2000" dirty="0">
                <a:ea typeface="MS PGothic" pitchFamily="34" charset="-128"/>
              </a:rPr>
              <a:t> bod </a:t>
            </a:r>
            <a:r>
              <a:rPr lang="en-US" altLang="en-US" sz="2000" dirty="0" err="1">
                <a:ea typeface="MS PGothic" pitchFamily="34" charset="-128"/>
              </a:rPr>
              <a:t>trydydd</a:t>
            </a:r>
            <a:r>
              <a:rPr lang="en-US" altLang="en-US" sz="2000" dirty="0">
                <a:ea typeface="MS PGothic" pitchFamily="34" charset="-128"/>
              </a:rPr>
              <a:t> </a:t>
            </a:r>
            <a:r>
              <a:rPr lang="en-US" altLang="en-US" sz="2000" dirty="0" err="1">
                <a:ea typeface="MS PGothic" pitchFamily="34" charset="-128"/>
              </a:rPr>
              <a:t>rhan</a:t>
            </a:r>
            <a:r>
              <a:rPr lang="en-US" altLang="en-US" sz="2000" dirty="0">
                <a:ea typeface="MS PGothic" pitchFamily="34" charset="-128"/>
              </a:rPr>
              <a:t> o </a:t>
            </a:r>
            <a:r>
              <a:rPr lang="en-US" altLang="en-US" sz="2000" dirty="0" err="1">
                <a:ea typeface="MS PGothic" pitchFamily="34" charset="-128"/>
              </a:rPr>
              <a:t>ddisgyblion</a:t>
            </a:r>
            <a:r>
              <a:rPr lang="en-US" altLang="en-US" sz="2000" dirty="0">
                <a:ea typeface="MS PGothic" pitchFamily="34" charset="-128"/>
              </a:rPr>
              <a:t> </a:t>
            </a:r>
            <a:r>
              <a:rPr lang="en-US" altLang="en-US" sz="2000" dirty="0" err="1">
                <a:ea typeface="MS PGothic" pitchFamily="34" charset="-128"/>
              </a:rPr>
              <a:t>sydd</a:t>
            </a:r>
            <a:r>
              <a:rPr lang="en-US" altLang="en-US" sz="2000" dirty="0">
                <a:ea typeface="MS PGothic" pitchFamily="34" charset="-128"/>
              </a:rPr>
              <a:t> </a:t>
            </a:r>
            <a:r>
              <a:rPr lang="en-US" altLang="en-US" sz="2000" dirty="0" err="1">
                <a:ea typeface="MS PGothic" pitchFamily="34" charset="-128"/>
              </a:rPr>
              <a:t>ar</a:t>
            </a:r>
            <a:r>
              <a:rPr lang="en-US" altLang="en-US" sz="2000" dirty="0">
                <a:ea typeface="MS PGothic" pitchFamily="34" charset="-128"/>
              </a:rPr>
              <a:t> </a:t>
            </a:r>
            <a:r>
              <a:rPr lang="en-US" altLang="en-US" sz="2000" dirty="0" err="1">
                <a:ea typeface="MS PGothic" pitchFamily="34" charset="-128"/>
              </a:rPr>
              <a:t>Gweithredu</a:t>
            </a:r>
            <a:r>
              <a:rPr lang="en-US" altLang="en-US" sz="2000" dirty="0">
                <a:ea typeface="MS PGothic" pitchFamily="34" charset="-128"/>
              </a:rPr>
              <a:t> </a:t>
            </a:r>
            <a:r>
              <a:rPr lang="en-US" altLang="en-US" sz="2000" dirty="0" err="1">
                <a:ea typeface="MS PGothic" pitchFamily="34" charset="-128"/>
              </a:rPr>
              <a:t>Ysgol</a:t>
            </a:r>
            <a:r>
              <a:rPr lang="en-US" altLang="en-US" sz="2000" dirty="0">
                <a:ea typeface="MS PGothic" pitchFamily="34" charset="-128"/>
              </a:rPr>
              <a:t> a </a:t>
            </a:r>
            <a:r>
              <a:rPr lang="en-US" altLang="en-US" sz="2000" dirty="0" err="1">
                <a:ea typeface="MS PGothic" pitchFamily="34" charset="-128"/>
              </a:rPr>
              <a:t>Mwy</a:t>
            </a:r>
            <a:r>
              <a:rPr lang="en-US" altLang="en-US" sz="2000" dirty="0">
                <a:ea typeface="MS PGothic" pitchFamily="34" charset="-128"/>
              </a:rPr>
              <a:t> </a:t>
            </a:r>
            <a:r>
              <a:rPr lang="en-US" altLang="en-US" sz="2000" dirty="0" err="1">
                <a:ea typeface="MS PGothic" pitchFamily="34" charset="-128"/>
              </a:rPr>
              <a:t>yn</a:t>
            </a:r>
            <a:r>
              <a:rPr lang="en-US" altLang="en-US" sz="2000" dirty="0">
                <a:ea typeface="MS PGothic" pitchFamily="34" charset="-128"/>
              </a:rPr>
              <a:t> </a:t>
            </a:r>
            <a:r>
              <a:rPr lang="en-US" altLang="en-US" sz="2000" dirty="0" err="1">
                <a:ea typeface="MS PGothic" pitchFamily="34" charset="-128"/>
              </a:rPr>
              <a:t>gymwys</a:t>
            </a:r>
            <a:r>
              <a:rPr lang="en-US" altLang="en-US" sz="2000" dirty="0">
                <a:ea typeface="MS PGothic" pitchFamily="34" charset="-128"/>
              </a:rPr>
              <a:t> </a:t>
            </a:r>
            <a:r>
              <a:rPr lang="en-US" altLang="en-US" sz="2000" dirty="0" err="1">
                <a:ea typeface="MS PGothic" pitchFamily="34" charset="-128"/>
              </a:rPr>
              <a:t>ar</a:t>
            </a:r>
            <a:r>
              <a:rPr lang="en-US" altLang="en-US" sz="2000" dirty="0">
                <a:ea typeface="MS PGothic" pitchFamily="34" charset="-128"/>
              </a:rPr>
              <a:t> </a:t>
            </a:r>
            <a:r>
              <a:rPr lang="en-US" altLang="en-US" sz="2000" dirty="0" err="1">
                <a:ea typeface="MS PGothic" pitchFamily="34" charset="-128"/>
              </a:rPr>
              <a:t>gyfer</a:t>
            </a:r>
            <a:r>
              <a:rPr lang="en-US" altLang="en-US" sz="2000" dirty="0">
                <a:ea typeface="MS PGothic" pitchFamily="34" charset="-128"/>
              </a:rPr>
              <a:t> </a:t>
            </a:r>
            <a:r>
              <a:rPr lang="en-US" altLang="en-US" sz="2000" dirty="0" err="1">
                <a:ea typeface="MS PGothic" pitchFamily="34" charset="-128"/>
              </a:rPr>
              <a:t>PYDd</a:t>
            </a:r>
          </a:p>
          <a:p>
            <a:pPr marL="393700" indent="-285750">
              <a:defRPr/>
            </a:pPr>
            <a:r>
              <a:rPr lang="en-US" altLang="en-US" sz="2000" dirty="0" err="1">
                <a:ea typeface="MS PGothic" pitchFamily="34" charset="-128"/>
              </a:rPr>
              <a:t>Cymhwyster</a:t>
            </a:r>
            <a:r>
              <a:rPr lang="en-US" altLang="en-US" sz="2000" dirty="0">
                <a:ea typeface="MS PGothic" pitchFamily="34" charset="-128"/>
              </a:rPr>
              <a:t> </a:t>
            </a:r>
            <a:r>
              <a:rPr lang="en-US" altLang="en-US" sz="2000" dirty="0" err="1">
                <a:ea typeface="MS PGothic" pitchFamily="34" charset="-128"/>
              </a:rPr>
              <a:t>ar</a:t>
            </a:r>
            <a:r>
              <a:rPr lang="en-US" altLang="en-US" sz="2000" dirty="0">
                <a:ea typeface="MS PGothic" pitchFamily="34" charset="-128"/>
              </a:rPr>
              <a:t> </a:t>
            </a:r>
            <a:r>
              <a:rPr lang="en-US" altLang="en-US" sz="2000" dirty="0" err="1">
                <a:ea typeface="MS PGothic" pitchFamily="34" charset="-128"/>
              </a:rPr>
              <a:t>gyfer</a:t>
            </a:r>
            <a:r>
              <a:rPr lang="en-US" altLang="en-US" sz="2000" dirty="0">
                <a:ea typeface="MS PGothic" pitchFamily="34" charset="-128"/>
              </a:rPr>
              <a:t> </a:t>
            </a:r>
            <a:r>
              <a:rPr lang="en-US" altLang="en-US" sz="2000" dirty="0" err="1">
                <a:ea typeface="MS PGothic" pitchFamily="34" charset="-128"/>
              </a:rPr>
              <a:t>PYDd</a:t>
            </a:r>
            <a:r>
              <a:rPr lang="en-US" altLang="en-US" sz="2000" dirty="0">
                <a:ea typeface="MS PGothic" pitchFamily="34" charset="-128"/>
              </a:rPr>
              <a:t> </a:t>
            </a:r>
            <a:r>
              <a:rPr lang="en-US" altLang="en-US" sz="2000" dirty="0" err="1">
                <a:ea typeface="MS PGothic" pitchFamily="34" charset="-128"/>
              </a:rPr>
              <a:t>yn</a:t>
            </a:r>
            <a:r>
              <a:rPr lang="en-US" altLang="en-US" sz="2000" dirty="0">
                <a:ea typeface="MS PGothic" pitchFamily="34" charset="-128"/>
              </a:rPr>
              <a:t> </a:t>
            </a:r>
            <a:r>
              <a:rPr lang="en-US" altLang="en-US" sz="2000" dirty="0" err="1">
                <a:ea typeface="MS PGothic" pitchFamily="34" charset="-128"/>
              </a:rPr>
              <a:t>uchel</a:t>
            </a:r>
            <a:r>
              <a:rPr lang="en-US" altLang="en-US" sz="2000" dirty="0">
                <a:ea typeface="MS PGothic" pitchFamily="34" charset="-128"/>
              </a:rPr>
              <a:t> </a:t>
            </a:r>
            <a:r>
              <a:rPr lang="en-US" altLang="en-US" sz="2000" dirty="0" err="1">
                <a:ea typeface="MS PGothic" pitchFamily="34" charset="-128"/>
              </a:rPr>
              <a:t>ar</a:t>
            </a:r>
            <a:r>
              <a:rPr lang="en-US" altLang="en-US" sz="2000" dirty="0">
                <a:ea typeface="MS PGothic" pitchFamily="34" charset="-128"/>
              </a:rPr>
              <a:t> </a:t>
            </a:r>
            <a:r>
              <a:rPr lang="en-US" altLang="en-US" sz="2000" dirty="0" err="1">
                <a:ea typeface="MS PGothic" pitchFamily="34" charset="-128"/>
              </a:rPr>
              <a:t>gyfer</a:t>
            </a:r>
            <a:r>
              <a:rPr lang="en-US" altLang="en-US" sz="2000" dirty="0">
                <a:ea typeface="MS PGothic" pitchFamily="34" charset="-128"/>
              </a:rPr>
              <a:t> tri math o ADY:</a:t>
            </a:r>
          </a:p>
          <a:p>
            <a:pPr marL="450850">
              <a:buFont typeface="Wingdings 3" pitchFamily="18" charset="2"/>
              <a:buAutoNum type="arabicParenBoth"/>
              <a:defRPr/>
            </a:pPr>
            <a:r>
              <a:rPr lang="en-US" altLang="en-US" sz="2000" dirty="0" err="1">
                <a:ea typeface="MS PGothic" pitchFamily="34" charset="-128"/>
              </a:rPr>
              <a:t>Anghenion</a:t>
            </a:r>
            <a:r>
              <a:rPr lang="en-US" altLang="en-US" sz="2000" dirty="0">
                <a:ea typeface="MS PGothic" pitchFamily="34" charset="-128"/>
              </a:rPr>
              <a:t> </a:t>
            </a:r>
            <a:r>
              <a:rPr lang="en-US" altLang="en-US" sz="2000" dirty="0" err="1">
                <a:ea typeface="MS PGothic" pitchFamily="34" charset="-128"/>
              </a:rPr>
              <a:t>cymdeithasol</a:t>
            </a:r>
            <a:r>
              <a:rPr lang="en-US" altLang="en-US" sz="2000" dirty="0">
                <a:ea typeface="MS PGothic" pitchFamily="34" charset="-128"/>
              </a:rPr>
              <a:t>, </a:t>
            </a:r>
            <a:r>
              <a:rPr lang="en-US" altLang="en-US" sz="2000" dirty="0" err="1">
                <a:ea typeface="MS PGothic" pitchFamily="34" charset="-128"/>
              </a:rPr>
              <a:t>ymddygiadol</a:t>
            </a:r>
            <a:r>
              <a:rPr lang="en-US" altLang="en-US" sz="2000" dirty="0">
                <a:ea typeface="MS PGothic" pitchFamily="34" charset="-128"/>
              </a:rPr>
              <a:t> ac </a:t>
            </a:r>
            <a:r>
              <a:rPr lang="en-US" altLang="en-US" sz="2000" dirty="0" err="1">
                <a:ea typeface="MS PGothic" pitchFamily="34" charset="-128"/>
              </a:rPr>
              <a:t>emosiynol</a:t>
            </a:r>
            <a:r>
              <a:rPr lang="en-US" altLang="en-US" sz="2000" dirty="0">
                <a:ea typeface="MS PGothic" pitchFamily="34" charset="-128"/>
              </a:rPr>
              <a:t> (BESD)</a:t>
            </a:r>
          </a:p>
          <a:p>
            <a:pPr marL="450850">
              <a:buFont typeface="Wingdings 3" pitchFamily="18" charset="2"/>
              <a:buAutoNum type="arabicParenBoth"/>
              <a:defRPr/>
            </a:pPr>
            <a:r>
              <a:rPr lang="en-US" altLang="en-US" sz="2000" dirty="0" err="1">
                <a:ea typeface="MS PGothic" pitchFamily="34" charset="-128"/>
              </a:rPr>
              <a:t>Anghenion</a:t>
            </a:r>
            <a:r>
              <a:rPr lang="en-US" altLang="en-US" sz="2000" dirty="0">
                <a:ea typeface="MS PGothic" pitchFamily="34" charset="-128"/>
              </a:rPr>
              <a:t> </a:t>
            </a:r>
            <a:r>
              <a:rPr lang="en-US" altLang="en-US" sz="2000" dirty="0" err="1">
                <a:ea typeface="MS PGothic" pitchFamily="34" charset="-128"/>
              </a:rPr>
              <a:t>dysgu</a:t>
            </a:r>
            <a:r>
              <a:rPr lang="en-US" altLang="en-US" sz="2000" dirty="0">
                <a:ea typeface="MS PGothic" pitchFamily="34" charset="-128"/>
              </a:rPr>
              <a:t> </a:t>
            </a:r>
            <a:r>
              <a:rPr lang="en-US" altLang="en-US" sz="2000" dirty="0" err="1">
                <a:ea typeface="MS PGothic" pitchFamily="34" charset="-128"/>
              </a:rPr>
              <a:t>cymhedrol</a:t>
            </a:r>
            <a:r>
              <a:rPr lang="en-US" altLang="en-US" sz="2000" dirty="0">
                <a:ea typeface="MS PGothic" pitchFamily="34" charset="-128"/>
              </a:rPr>
              <a:t> (MLD) </a:t>
            </a:r>
          </a:p>
          <a:p>
            <a:pPr marL="450850">
              <a:buFont typeface="Wingdings 3" pitchFamily="18" charset="2"/>
              <a:buAutoNum type="arabicParenBoth"/>
              <a:defRPr/>
            </a:pPr>
            <a:r>
              <a:rPr lang="en-US" altLang="en-US" sz="2000" dirty="0" err="1">
                <a:ea typeface="MS PGothic" pitchFamily="34" charset="-128"/>
              </a:rPr>
              <a:t>Anghenion</a:t>
            </a:r>
            <a:r>
              <a:rPr lang="en-US" altLang="en-US" sz="2000" dirty="0">
                <a:ea typeface="MS PGothic" pitchFamily="34" charset="-128"/>
              </a:rPr>
              <a:t> </a:t>
            </a:r>
            <a:r>
              <a:rPr lang="en-US" altLang="en-US" sz="2000" dirty="0" err="1">
                <a:ea typeface="MS PGothic" pitchFamily="34" charset="-128"/>
              </a:rPr>
              <a:t>dysgu</a:t>
            </a:r>
            <a:r>
              <a:rPr lang="en-US" altLang="en-US" sz="2000" dirty="0">
                <a:ea typeface="MS PGothic" pitchFamily="34" charset="-128"/>
              </a:rPr>
              <a:t> </a:t>
            </a:r>
            <a:r>
              <a:rPr lang="en-US" altLang="en-US" sz="2000" dirty="0" err="1">
                <a:ea typeface="MS PGothic" pitchFamily="34" charset="-128"/>
              </a:rPr>
              <a:t>dwys</a:t>
            </a:r>
            <a:r>
              <a:rPr lang="en-US" altLang="en-US" sz="2000" dirty="0">
                <a:ea typeface="MS PGothic" pitchFamily="34" charset="-128"/>
              </a:rPr>
              <a:t> (SLD)</a:t>
            </a:r>
          </a:p>
        </p:txBody>
      </p:sp>
      <p:sp>
        <p:nvSpPr>
          <p:cNvPr id="4" name="Content Placeholder 3"/>
          <p:cNvSpPr>
            <a:spLocks noGrp="1"/>
          </p:cNvSpPr>
          <p:nvPr>
            <p:ph sz="quarter" idx="4"/>
          </p:nvPr>
        </p:nvSpPr>
        <p:spPr>
          <a:xfrm>
            <a:off x="4645025" y="1444625"/>
            <a:ext cx="4041775" cy="4727575"/>
          </a:xfrm>
        </p:spPr>
        <p:txBody>
          <a:bodyPr/>
          <a:lstStyle/>
          <a:p>
            <a:pPr>
              <a:spcBef>
                <a:spcPts val="400"/>
              </a:spcBef>
              <a:buClr>
                <a:srgbClr val="7FD13B"/>
              </a:buClr>
              <a:defRPr/>
            </a:pPr>
            <a:r>
              <a:rPr lang="en-GB" sz="2000" i="1" dirty="0">
                <a:solidFill>
                  <a:prstClr val="black"/>
                </a:solidFill>
                <a:ea typeface="ＭＳ Ｐゴシック" charset="-128"/>
              </a:rPr>
              <a:t>Pupils with a statement of SEN are twice as likely to be eligible for FSM compared to pupils with no SEN, whilst almost a third of pupils categorised as School Action Plus are eligible for FSM;</a:t>
            </a:r>
          </a:p>
          <a:p>
            <a:pPr>
              <a:spcBef>
                <a:spcPts val="400"/>
              </a:spcBef>
              <a:buClr>
                <a:srgbClr val="7FD13B"/>
              </a:buClr>
              <a:defRPr/>
            </a:pPr>
            <a:r>
              <a:rPr lang="en-GB" sz="2000" i="1" dirty="0">
                <a:solidFill>
                  <a:prstClr val="black"/>
                </a:solidFill>
                <a:ea typeface="ＭＳ Ｐゴシック" charset="-128"/>
              </a:rPr>
              <a:t>Eligibility for FSM is particularly  high for three types of SEN: </a:t>
            </a:r>
          </a:p>
          <a:p>
            <a:pPr marL="109537" indent="0">
              <a:spcBef>
                <a:spcPts val="400"/>
              </a:spcBef>
              <a:buClr>
                <a:srgbClr val="7FD13B"/>
              </a:buClr>
              <a:buFont typeface="Wingdings 3" pitchFamily="18" charset="2"/>
              <a:buNone/>
              <a:defRPr/>
            </a:pPr>
            <a:r>
              <a:rPr lang="en-GB" sz="2000" i="1" dirty="0">
                <a:solidFill>
                  <a:prstClr val="black"/>
                </a:solidFill>
                <a:ea typeface="ＭＳ Ｐゴシック" charset="-128"/>
              </a:rPr>
              <a:t>(1) behavioural, emotional and social difficulty (BESD)</a:t>
            </a:r>
          </a:p>
          <a:p>
            <a:pPr marL="109537" indent="0">
              <a:spcBef>
                <a:spcPts val="400"/>
              </a:spcBef>
              <a:buClr>
                <a:srgbClr val="7FD13B"/>
              </a:buClr>
              <a:buFont typeface="Wingdings 3" pitchFamily="18" charset="2"/>
              <a:buNone/>
              <a:defRPr/>
            </a:pPr>
            <a:r>
              <a:rPr lang="en-GB" sz="2000" i="1" dirty="0">
                <a:solidFill>
                  <a:prstClr val="black"/>
                </a:solidFill>
                <a:ea typeface="ＭＳ Ｐゴシック" charset="-128"/>
              </a:rPr>
              <a:t>(2) moderate learning difficulty (MLD) </a:t>
            </a:r>
          </a:p>
          <a:p>
            <a:pPr marL="109537" indent="0">
              <a:spcBef>
                <a:spcPts val="400"/>
              </a:spcBef>
              <a:buClr>
                <a:srgbClr val="7FD13B"/>
              </a:buClr>
              <a:buFont typeface="Wingdings 3" pitchFamily="18" charset="2"/>
              <a:buNone/>
              <a:defRPr/>
            </a:pPr>
            <a:r>
              <a:rPr lang="en-GB" sz="2000" i="1" dirty="0">
                <a:solidFill>
                  <a:prstClr val="black"/>
                </a:solidFill>
                <a:ea typeface="ＭＳ Ｐゴシック" charset="-128"/>
              </a:rPr>
              <a:t>(3) severe learning difficulty (SLD). </a:t>
            </a:r>
            <a:r>
              <a:rPr lang="en-US" altLang="en-US" sz="2000" i="1" dirty="0">
                <a:solidFill>
                  <a:prstClr val="black"/>
                </a:solidFill>
              </a:rPr>
              <a:t>(Atkinson</a:t>
            </a:r>
            <a:r>
              <a:rPr lang="en-US" altLang="en-US" sz="800" i="1" dirty="0">
                <a:solidFill>
                  <a:prstClr val="black"/>
                </a:solidFill>
              </a:rPr>
              <a:t>, , 2009)</a:t>
            </a:r>
          </a:p>
          <a:p>
            <a:pPr marL="0" indent="0">
              <a:buNone/>
              <a:defRPr/>
            </a:pPr>
            <a:endParaRPr lang="cy-GB" dirty="0">
              <a:ea typeface="MS PGothic" pitchFamily="34" charset="-128"/>
            </a:endParaRPr>
          </a:p>
        </p:txBody>
      </p:sp>
      <p:pic>
        <p:nvPicPr>
          <p:cNvPr id="24583" name="Picture 3" descr="C:\Users\Dave\AppData\Local\Microsoft\Windows\Temporary Internet Files\Content.IE5\HSAD368W\magnifying_glass_by_hillllallll[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5025" y="247651"/>
            <a:ext cx="1512888"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61208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a:t>
            </a:r>
            <a:r>
              <a:rPr lang="en-GB" sz="3200" dirty="0" err="1">
                <a:ea typeface="ＭＳ Ｐゴシック" charset="-128"/>
              </a:rPr>
              <a:t>Ond</a:t>
            </a:r>
            <a:r>
              <a:rPr lang="en-GB" sz="3200" dirty="0"/>
              <a:t>.....</a:t>
            </a:r>
            <a:r>
              <a:rPr lang="en-US" dirty="0">
                <a:latin typeface="+mj-ea"/>
                <a:cs typeface="+mj-ea"/>
              </a:rPr>
              <a:t/>
            </a:r>
            <a:br>
              <a:rPr lang="en-US" dirty="0">
                <a:latin typeface="+mj-ea"/>
                <a:cs typeface="+mj-ea"/>
              </a:rPr>
            </a:br>
            <a:r>
              <a:rPr lang="en-GB" sz="3200" dirty="0">
                <a:ea typeface="ＭＳ Ｐゴシック" charset="-128"/>
              </a:rPr>
              <a:t>However……</a:t>
            </a:r>
            <a:endParaRPr lang="en-GB" sz="3200" i="1" dirty="0">
              <a:ea typeface="+mj-ea"/>
              <a:cs typeface="+mj-cs"/>
            </a:endParaRPr>
          </a:p>
        </p:txBody>
      </p:sp>
      <p:sp>
        <p:nvSpPr>
          <p:cNvPr id="24581" name="Content Placeholder 6"/>
          <p:cNvSpPr>
            <a:spLocks noGrp="1"/>
          </p:cNvSpPr>
          <p:nvPr>
            <p:ph sz="quarter" idx="2"/>
          </p:nvPr>
        </p:nvSpPr>
        <p:spPr>
          <a:xfrm>
            <a:off x="536275" y="1733550"/>
            <a:ext cx="4040188"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a:bodyPr>
          <a:lstStyle/>
          <a:p>
            <a:pPr marL="565150" indent="-457200">
              <a:defRPr/>
            </a:pPr>
            <a:r>
              <a:rPr lang="en-US" altLang="en-US" sz="2800" dirty="0" err="1">
                <a:ea typeface="MS PGothic" pitchFamily="34" charset="-128"/>
              </a:rPr>
              <a:t>Dyw</a:t>
            </a:r>
            <a:r>
              <a:rPr lang="en-US" altLang="en-US" sz="2800" dirty="0">
                <a:ea typeface="MS PGothic" pitchFamily="34" charset="-128"/>
              </a:rPr>
              <a:t> </a:t>
            </a:r>
            <a:r>
              <a:rPr lang="en-US" altLang="en-US" sz="2800" dirty="0" err="1">
                <a:ea typeface="MS PGothic" pitchFamily="34" charset="-128"/>
              </a:rPr>
              <a:t>tlodi</a:t>
            </a:r>
            <a:r>
              <a:rPr lang="en-US" altLang="en-US" sz="2800" dirty="0">
                <a:ea typeface="MS PGothic" pitchFamily="34" charset="-128"/>
              </a:rPr>
              <a:t> ac </a:t>
            </a:r>
            <a:r>
              <a:rPr lang="en-US" altLang="en-US" sz="2800" dirty="0" err="1">
                <a:ea typeface="MS PGothic" pitchFamily="34" charset="-128"/>
              </a:rPr>
              <a:t>anfantais</a:t>
            </a:r>
            <a:r>
              <a:rPr lang="en-US" altLang="en-US" sz="2800" dirty="0">
                <a:ea typeface="MS PGothic" pitchFamily="34" charset="-128"/>
              </a:rPr>
              <a:t> DDIM am </a:t>
            </a:r>
            <a:r>
              <a:rPr lang="en-US" altLang="en-US" sz="2800" dirty="0" err="1">
                <a:ea typeface="MS PGothic" pitchFamily="34" charset="-128"/>
              </a:rPr>
              <a:t>ddiffyg</a:t>
            </a:r>
            <a:r>
              <a:rPr lang="en-US" altLang="en-US" sz="2800" dirty="0">
                <a:ea typeface="MS PGothic" pitchFamily="34" charset="-128"/>
              </a:rPr>
              <a:t> </a:t>
            </a:r>
            <a:r>
              <a:rPr lang="en-US" altLang="en-US" sz="2800" dirty="0" err="1">
                <a:ea typeface="MS PGothic" pitchFamily="34" charset="-128"/>
              </a:rPr>
              <a:t>arian</a:t>
            </a:r>
            <a:r>
              <a:rPr lang="en-US" altLang="en-US" sz="2800" dirty="0">
                <a:ea typeface="MS PGothic" pitchFamily="34" charset="-128"/>
              </a:rPr>
              <a:t> </a:t>
            </a:r>
            <a:r>
              <a:rPr lang="en-US" altLang="en-US" sz="2800" dirty="0" err="1">
                <a:ea typeface="MS PGothic" pitchFamily="34" charset="-128"/>
              </a:rPr>
              <a:t>yn</a:t>
            </a:r>
            <a:r>
              <a:rPr lang="en-US" altLang="en-US" sz="2800" dirty="0">
                <a:ea typeface="MS PGothic" pitchFamily="34" charset="-128"/>
              </a:rPr>
              <a:t> </a:t>
            </a:r>
            <a:r>
              <a:rPr lang="en-US" altLang="en-US" sz="2800" dirty="0" err="1">
                <a:ea typeface="MS PGothic" pitchFamily="34" charset="-128"/>
              </a:rPr>
              <a:t>unig</a:t>
            </a:r>
          </a:p>
          <a:p>
            <a:pPr marL="107950" indent="0">
              <a:buFont typeface="Wingdings 3" pitchFamily="18" charset="2"/>
              <a:buNone/>
              <a:defRPr/>
            </a:pPr>
            <a:endParaRPr lang="en-US" altLang="en-US" sz="2800" dirty="0">
              <a:ea typeface="MS PGothic" pitchFamily="34" charset="-128"/>
            </a:endParaRPr>
          </a:p>
          <a:p>
            <a:pPr marL="565150" indent="-457200">
              <a:defRPr/>
            </a:pPr>
            <a:r>
              <a:rPr lang="en-US" altLang="en-US" sz="2800" dirty="0">
                <a:ea typeface="MS PGothic" pitchFamily="34" charset="-128"/>
              </a:rPr>
              <a:t>Mae </a:t>
            </a:r>
            <a:r>
              <a:rPr lang="en-US" altLang="en-US" sz="2800" dirty="0" err="1">
                <a:ea typeface="MS PGothic" pitchFamily="34" charset="-128"/>
              </a:rPr>
              <a:t>meini</a:t>
            </a:r>
            <a:r>
              <a:rPr lang="en-US" altLang="en-US" sz="2800" dirty="0">
                <a:ea typeface="MS PGothic" pitchFamily="34" charset="-128"/>
              </a:rPr>
              <a:t> </a:t>
            </a:r>
            <a:r>
              <a:rPr lang="en-US" altLang="en-US" sz="2800" dirty="0" err="1">
                <a:ea typeface="MS PGothic" pitchFamily="34" charset="-128"/>
              </a:rPr>
              <a:t>prawf</a:t>
            </a:r>
            <a:r>
              <a:rPr lang="en-US" altLang="en-US" sz="2800" dirty="0">
                <a:ea typeface="MS PGothic" pitchFamily="34" charset="-128"/>
              </a:rPr>
              <a:t> </a:t>
            </a:r>
            <a:r>
              <a:rPr lang="en-US" altLang="en-US" sz="2800" dirty="0" err="1">
                <a:ea typeface="MS PGothic" pitchFamily="34" charset="-128"/>
              </a:rPr>
              <a:t>eraill</a:t>
            </a:r>
            <a:r>
              <a:rPr lang="en-US" altLang="en-US" sz="2800" dirty="0">
                <a:ea typeface="MS PGothic" pitchFamily="34" charset="-128"/>
              </a:rPr>
              <a:t> </a:t>
            </a:r>
            <a:r>
              <a:rPr lang="en-US" altLang="en-US" sz="2800" dirty="0" err="1">
                <a:ea typeface="MS PGothic" pitchFamily="34" charset="-128"/>
              </a:rPr>
              <a:t>yn</a:t>
            </a:r>
            <a:r>
              <a:rPr lang="en-US" altLang="en-US" sz="2800" dirty="0">
                <a:ea typeface="MS PGothic" pitchFamily="34" charset="-128"/>
              </a:rPr>
              <a:t> </a:t>
            </a:r>
            <a:r>
              <a:rPr lang="en-US" altLang="en-US" sz="2800" dirty="0" err="1">
                <a:ea typeface="MS PGothic" pitchFamily="34" charset="-128"/>
              </a:rPr>
              <a:t>cynnwys</a:t>
            </a:r>
            <a:r>
              <a:rPr lang="en-US" altLang="en-US" sz="2800" dirty="0">
                <a:ea typeface="MS PGothic" pitchFamily="34" charset="-128"/>
              </a:rPr>
              <a:t>……</a:t>
            </a:r>
          </a:p>
        </p:txBody>
      </p:sp>
      <p:sp>
        <p:nvSpPr>
          <p:cNvPr id="25606" name="Content Placeholder 3"/>
          <p:cNvSpPr>
            <a:spLocks noGrp="1"/>
          </p:cNvSpPr>
          <p:nvPr>
            <p:ph sz="quarter" idx="4"/>
          </p:nvPr>
        </p:nvSpPr>
        <p:spPr>
          <a:xfrm>
            <a:off x="4743450" y="1790700"/>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ts val="400"/>
              </a:spcBef>
              <a:buClr>
                <a:srgbClr val="7FD13B"/>
              </a:buClr>
            </a:pPr>
            <a:r>
              <a:rPr lang="en-US" altLang="en-US" sz="2800" i="1">
                <a:solidFill>
                  <a:srgbClr val="000000"/>
                </a:solidFill>
                <a:ea typeface="ＭＳ Ｐゴシック" charset="-128"/>
              </a:rPr>
              <a:t>Poverty and disadvantage is NOT just about a lack of money</a:t>
            </a:r>
          </a:p>
          <a:p>
            <a:pPr>
              <a:spcBef>
                <a:spcPts val="400"/>
              </a:spcBef>
              <a:buClr>
                <a:srgbClr val="7FD13B"/>
              </a:buClr>
            </a:pPr>
            <a:r>
              <a:rPr lang="en-US" altLang="en-US" sz="2800" i="1">
                <a:solidFill>
                  <a:srgbClr val="000000"/>
                </a:solidFill>
                <a:ea typeface="ＭＳ Ｐゴシック" charset="-128"/>
              </a:rPr>
              <a:t>Other criteria include…….</a:t>
            </a:r>
          </a:p>
          <a:p>
            <a:pPr>
              <a:spcBef>
                <a:spcPct val="0"/>
              </a:spcBef>
            </a:pPr>
            <a:endParaRPr lang="cy-GB" altLang="cy-GB">
              <a:ea typeface="ＭＳ Ｐゴシック" charset="-128"/>
            </a:endParaRPr>
          </a:p>
        </p:txBody>
      </p:sp>
      <p:pic>
        <p:nvPicPr>
          <p:cNvPr id="25607" name="Picture 2" descr="C:\Users\Dave\AppData\Local\Microsoft\Windows\Temporary Internet Files\Content.IE5\BP5W2LPY\1-12414484581qS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55875" y="4724400"/>
            <a:ext cx="3505200" cy="169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8" name="Picture 5" descr="C:\Users\Dave\AppData\Local\Microsoft\Windows\Temporary Internet Files\Content.IE5\BP5W2LPY\red_x_image[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9838" y="260350"/>
            <a:ext cx="1657350"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96226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US" dirty="0">
                <a:latin typeface="+mj-ea"/>
                <a:cs typeface="+mj-ea"/>
              </a:rPr>
              <a:t/>
            </a:r>
            <a:br>
              <a:rPr lang="en-US" dirty="0">
                <a:latin typeface="+mj-ea"/>
                <a:cs typeface="+mj-ea"/>
              </a:rPr>
            </a:br>
            <a:r>
              <a:rPr lang="en-GB" sz="3600" i="1" dirty="0" err="1"/>
              <a:t>Meini</a:t>
            </a:r>
            <a:r>
              <a:rPr lang="en-GB" sz="3600" i="1" dirty="0"/>
              <a:t> </a:t>
            </a:r>
            <a:r>
              <a:rPr lang="en-GB" sz="3600" i="1" dirty="0" err="1"/>
              <a:t>Prawf</a:t>
            </a:r>
            <a:r>
              <a:rPr lang="en-US" dirty="0">
                <a:latin typeface="+mj-ea"/>
                <a:cs typeface="+mj-ea"/>
              </a:rPr>
              <a:t/>
            </a:r>
            <a:br>
              <a:rPr lang="en-US" dirty="0">
                <a:latin typeface="+mj-ea"/>
                <a:cs typeface="+mj-ea"/>
              </a:rPr>
            </a:br>
            <a:r>
              <a:rPr lang="en-GB" sz="3600" i="1" dirty="0"/>
              <a:t>Criteria</a:t>
            </a:r>
            <a:r>
              <a:rPr lang="en-GB" sz="2400" i="1" dirty="0"/>
              <a:t> </a:t>
            </a:r>
            <a:r>
              <a:rPr lang="en-GB" sz="2400" i="1" dirty="0">
                <a:ea typeface="+mj-ea"/>
                <a:cs typeface="+mj-cs"/>
              </a:rPr>
              <a:t> </a:t>
            </a:r>
            <a:r>
              <a:rPr lang="en-US" dirty="0">
                <a:latin typeface="+mj-ea"/>
                <a:cs typeface="+mj-ea"/>
              </a:rPr>
              <a:t/>
            </a:r>
            <a:br>
              <a:rPr lang="en-US" dirty="0">
                <a:latin typeface="+mj-ea"/>
                <a:cs typeface="+mj-ea"/>
              </a:rPr>
            </a:br>
            <a:r>
              <a:rPr lang="en-US" dirty="0">
                <a:latin typeface="+mj-ea"/>
                <a:cs typeface="+mj-ea"/>
              </a:rPr>
              <a:t/>
            </a:r>
            <a:br>
              <a:rPr lang="en-US" dirty="0">
                <a:latin typeface="+mj-ea"/>
                <a:cs typeface="+mj-ea"/>
              </a:rPr>
            </a:br>
            <a:endParaRPr lang="en-GB" sz="2400" i="1" dirty="0">
              <a:ea typeface="+mj-ea"/>
              <a:cs typeface="+mj-cs"/>
            </a:endParaRPr>
          </a:p>
        </p:txBody>
      </p:sp>
      <p:sp>
        <p:nvSpPr>
          <p:cNvPr id="26628" name="Text Placeholder 2"/>
          <p:cNvSpPr>
            <a:spLocks noGrp="1"/>
          </p:cNvSpPr>
          <p:nvPr>
            <p:ph type="body" sz="half" idx="3"/>
          </p:nvPr>
        </p:nvSpPr>
        <p:spPr>
          <a:xfrm>
            <a:off x="4645025" y="5410200"/>
            <a:ext cx="4041775" cy="762000"/>
          </a:xfrm>
          <a:ln>
            <a:headEnd/>
            <a:tailEnd/>
          </a:ln>
        </p:spPr>
        <p:txBody>
          <a:bodyPr/>
          <a:lstStyle/>
          <a:p>
            <a:endParaRPr lang="cy-GB" altLang="cy-GB">
              <a:ea typeface="ＭＳ Ｐゴシック" charset="-128"/>
            </a:endParaRPr>
          </a:p>
        </p:txBody>
      </p:sp>
      <p:sp>
        <p:nvSpPr>
          <p:cNvPr id="25605" name="Content Placeholder 6"/>
          <p:cNvSpPr>
            <a:spLocks noGrp="1"/>
          </p:cNvSpPr>
          <p:nvPr>
            <p:ph sz="quarter" idx="2"/>
          </p:nvPr>
        </p:nvSpPr>
        <p:spPr>
          <a:xfrm>
            <a:off x="536275" y="1410449"/>
            <a:ext cx="4040188" cy="4682847"/>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rmAutofit fontScale="85000" lnSpcReduction="20000"/>
          </a:bodyPr>
          <a:lstStyle/>
          <a:p>
            <a:pPr marL="109220" indent="0">
              <a:buFont typeface="Wingdings 3" pitchFamily="18" charset="2"/>
              <a:buNone/>
              <a:defRPr/>
            </a:pPr>
            <a:endParaRPr lang="en-US" altLang="en-US" sz="1800" i="1" dirty="0">
              <a:ea typeface="MS PGothic" pitchFamily="34" charset="-128"/>
            </a:endParaRPr>
          </a:p>
          <a:p>
            <a:pPr>
              <a:defRPr/>
            </a:pPr>
            <a:r>
              <a:rPr lang="en-US" altLang="en-US" sz="2200" dirty="0" err="1">
                <a:ea typeface="MS PGothic" pitchFamily="34" charset="-128"/>
              </a:rPr>
              <a:t>PYDd</a:t>
            </a:r>
          </a:p>
          <a:p>
            <a:pPr>
              <a:defRPr/>
            </a:pPr>
            <a:r>
              <a:rPr lang="en-US" altLang="en-US" sz="2200" dirty="0" err="1">
                <a:ea typeface="MS PGothic" pitchFamily="34" charset="-128"/>
              </a:rPr>
              <a:t>Anbledd</a:t>
            </a:r>
            <a:endParaRPr lang="en-US" altLang="en-US" sz="2200" dirty="0">
              <a:ea typeface="MS PGothic" pitchFamily="34" charset="-128"/>
            </a:endParaRPr>
          </a:p>
          <a:p>
            <a:pPr>
              <a:defRPr/>
            </a:pPr>
            <a:r>
              <a:rPr lang="en-US" altLang="en-US" sz="2200" dirty="0" err="1">
                <a:ea typeface="MS PGothic" pitchFamily="34" charset="-128"/>
              </a:rPr>
              <a:t>Gofalwr</a:t>
            </a:r>
            <a:r>
              <a:rPr lang="en-US" altLang="en-US" sz="2200" dirty="0">
                <a:ea typeface="MS PGothic" pitchFamily="34" charset="-128"/>
              </a:rPr>
              <a:t> </a:t>
            </a:r>
            <a:r>
              <a:rPr lang="en-US" altLang="en-US" sz="2200" dirty="0" err="1">
                <a:ea typeface="MS PGothic" pitchFamily="34" charset="-128"/>
              </a:rPr>
              <a:t>ifanc</a:t>
            </a:r>
            <a:r>
              <a:rPr lang="en-US" altLang="en-US" sz="2200" dirty="0">
                <a:ea typeface="MS PGothic" pitchFamily="34" charset="-128"/>
              </a:rPr>
              <a:t> am riant </a:t>
            </a:r>
            <a:r>
              <a:rPr lang="en-US" altLang="en-US" sz="2200" dirty="0" err="1">
                <a:ea typeface="MS PGothic" pitchFamily="34" charset="-128"/>
              </a:rPr>
              <a:t>neu</a:t>
            </a:r>
            <a:r>
              <a:rPr lang="en-US" altLang="en-US" sz="2200" dirty="0">
                <a:ea typeface="MS PGothic" pitchFamily="34" charset="-128"/>
              </a:rPr>
              <a:t>  </a:t>
            </a:r>
            <a:r>
              <a:rPr lang="en-US" altLang="en-US" sz="2200" dirty="0" err="1">
                <a:ea typeface="MS PGothic" pitchFamily="34" charset="-128"/>
              </a:rPr>
              <a:t>frawd</a:t>
            </a:r>
            <a:r>
              <a:rPr lang="en-US" altLang="en-US" sz="2200" dirty="0">
                <a:ea typeface="MS PGothic" pitchFamily="34" charset="-128"/>
              </a:rPr>
              <a:t> </a:t>
            </a:r>
            <a:r>
              <a:rPr lang="en-US" altLang="en-US" sz="2200" dirty="0" err="1">
                <a:ea typeface="MS PGothic" pitchFamily="34" charset="-128"/>
              </a:rPr>
              <a:t>neu</a:t>
            </a:r>
            <a:r>
              <a:rPr lang="en-US" altLang="en-US" sz="2200" dirty="0">
                <a:ea typeface="MS PGothic" pitchFamily="34" charset="-128"/>
              </a:rPr>
              <a:t> </a:t>
            </a:r>
            <a:r>
              <a:rPr lang="en-US" altLang="en-US" sz="2200" dirty="0" err="1">
                <a:ea typeface="MS PGothic" pitchFamily="34" charset="-128"/>
              </a:rPr>
              <a:t>chwaer</a:t>
            </a:r>
            <a:endParaRPr lang="en-US" altLang="en-US" sz="2200" dirty="0">
              <a:ea typeface="MS PGothic" pitchFamily="34" charset="-128"/>
            </a:endParaRPr>
          </a:p>
          <a:p>
            <a:pPr>
              <a:defRPr/>
            </a:pPr>
            <a:r>
              <a:rPr lang="en-US" altLang="en-US" sz="2200" dirty="0" err="1">
                <a:ea typeface="MS PGothic" pitchFamily="34" charset="-128"/>
              </a:rPr>
              <a:t>Sipsiwn</a:t>
            </a:r>
            <a:r>
              <a:rPr lang="en-US" altLang="en-US" sz="2200" dirty="0">
                <a:ea typeface="MS PGothic" pitchFamily="34" charset="-128"/>
              </a:rPr>
              <a:t> / </a:t>
            </a:r>
            <a:r>
              <a:rPr lang="en-US" altLang="en-US" sz="2200" dirty="0" err="1">
                <a:ea typeface="MS PGothic" pitchFamily="34" charset="-128"/>
              </a:rPr>
              <a:t>Teithwyr</a:t>
            </a:r>
            <a:endParaRPr lang="en-US" altLang="en-US" sz="2200" dirty="0">
              <a:ea typeface="MS PGothic" pitchFamily="34" charset="-128"/>
            </a:endParaRPr>
          </a:p>
          <a:p>
            <a:pPr>
              <a:defRPr/>
            </a:pPr>
            <a:r>
              <a:rPr lang="en-US" altLang="en-US" sz="2200" dirty="0" err="1">
                <a:ea typeface="MS PGothic" pitchFamily="34" charset="-128"/>
              </a:rPr>
              <a:t>Ymwneud</a:t>
            </a:r>
            <a:r>
              <a:rPr lang="en-US" altLang="en-US" sz="2200" dirty="0">
                <a:ea typeface="MS PGothic" pitchFamily="34" charset="-128"/>
              </a:rPr>
              <a:t> â </a:t>
            </a:r>
            <a:r>
              <a:rPr lang="en-US" altLang="en-US" sz="2200" dirty="0" err="1">
                <a:ea typeface="MS PGothic" pitchFamily="34" charset="-128"/>
              </a:rPr>
              <a:t>gwasanaethau</a:t>
            </a:r>
            <a:r>
              <a:rPr lang="en-US" altLang="en-US" sz="2200" dirty="0">
                <a:ea typeface="MS PGothic" pitchFamily="34" charset="-128"/>
              </a:rPr>
              <a:t> </a:t>
            </a:r>
            <a:r>
              <a:rPr lang="en-US" altLang="en-US" sz="2200" dirty="0" err="1">
                <a:ea typeface="MS PGothic" pitchFamily="34" charset="-128"/>
              </a:rPr>
              <a:t>cymdeithasol</a:t>
            </a:r>
            <a:r>
              <a:rPr lang="en-US" altLang="en-US" sz="2200" dirty="0">
                <a:ea typeface="MS PGothic" pitchFamily="34" charset="-128"/>
              </a:rPr>
              <a:t> ( </a:t>
            </a:r>
            <a:r>
              <a:rPr lang="en-US" altLang="en-US" sz="2200" dirty="0" err="1">
                <a:ea typeface="MS PGothic" pitchFamily="34" charset="-128"/>
              </a:rPr>
              <a:t>e.e</a:t>
            </a:r>
            <a:r>
              <a:rPr lang="en-US" altLang="en-US" sz="2200" dirty="0">
                <a:ea typeface="MS PGothic" pitchFamily="34" charset="-128"/>
              </a:rPr>
              <a:t>. </a:t>
            </a:r>
            <a:r>
              <a:rPr lang="en-US" altLang="en-US" sz="2200" dirty="0" err="1">
                <a:ea typeface="MS PGothic" pitchFamily="34" charset="-128"/>
              </a:rPr>
              <a:t>Plentyn</a:t>
            </a:r>
            <a:r>
              <a:rPr lang="en-US" altLang="en-US" sz="2200" dirty="0">
                <a:ea typeface="MS PGothic" pitchFamily="34" charset="-128"/>
              </a:rPr>
              <a:t> </a:t>
            </a:r>
            <a:r>
              <a:rPr lang="en-US" altLang="en-US" sz="2200" dirty="0" err="1">
                <a:ea typeface="MS PGothic" pitchFamily="34" charset="-128"/>
              </a:rPr>
              <a:t>Mewn</a:t>
            </a:r>
            <a:r>
              <a:rPr lang="en-US" altLang="en-US" sz="2200" dirty="0">
                <a:ea typeface="MS PGothic" pitchFamily="34" charset="-128"/>
              </a:rPr>
              <a:t> </a:t>
            </a:r>
            <a:r>
              <a:rPr lang="en-US" altLang="en-US" sz="2200" dirty="0" err="1">
                <a:ea typeface="MS PGothic" pitchFamily="34" charset="-128"/>
              </a:rPr>
              <a:t>Gofal</a:t>
            </a:r>
            <a:r>
              <a:rPr lang="en-US" altLang="en-US" sz="2200" dirty="0">
                <a:ea typeface="MS PGothic" pitchFamily="34" charset="-128"/>
              </a:rPr>
              <a:t>  </a:t>
            </a:r>
            <a:r>
              <a:rPr lang="en-US" altLang="en-US" sz="2200" dirty="0" err="1">
                <a:ea typeface="MS PGothic" pitchFamily="34" charset="-128"/>
              </a:rPr>
              <a:t>neu</a:t>
            </a:r>
            <a:r>
              <a:rPr lang="en-US" altLang="en-US" sz="2200" dirty="0">
                <a:ea typeface="MS PGothic" pitchFamily="34" charset="-128"/>
              </a:rPr>
              <a:t> </a:t>
            </a:r>
            <a:r>
              <a:rPr lang="en-US" altLang="en-US" sz="2200" dirty="0" err="1">
                <a:ea typeface="MS PGothic" pitchFamily="34" charset="-128"/>
              </a:rPr>
              <a:t>ar</a:t>
            </a:r>
            <a:r>
              <a:rPr lang="en-US" altLang="en-US" sz="2200" dirty="0">
                <a:ea typeface="MS PGothic" pitchFamily="34" charset="-128"/>
              </a:rPr>
              <a:t> y </a:t>
            </a:r>
            <a:r>
              <a:rPr lang="en-US" altLang="en-US" sz="2200" dirty="0" err="1">
                <a:ea typeface="MS PGothic" pitchFamily="34" charset="-128"/>
              </a:rPr>
              <a:t>Gofrestr</a:t>
            </a:r>
            <a:r>
              <a:rPr lang="en-US" altLang="en-US" sz="2200" dirty="0">
                <a:ea typeface="MS PGothic" pitchFamily="34" charset="-128"/>
              </a:rPr>
              <a:t> </a:t>
            </a:r>
            <a:r>
              <a:rPr lang="en-US" altLang="en-US" sz="2200" dirty="0" err="1">
                <a:ea typeface="MS PGothic" pitchFamily="34" charset="-128"/>
              </a:rPr>
              <a:t>Amddiffyn</a:t>
            </a:r>
            <a:r>
              <a:rPr lang="en-US" altLang="en-US" sz="2200" dirty="0">
                <a:ea typeface="MS PGothic" pitchFamily="34" charset="-128"/>
              </a:rPr>
              <a:t> Plant)</a:t>
            </a:r>
          </a:p>
          <a:p>
            <a:pPr>
              <a:defRPr/>
            </a:pPr>
            <a:r>
              <a:rPr lang="en-US" altLang="en-US" sz="2200" dirty="0" err="1">
                <a:ea typeface="MS PGothic" pitchFamily="34" charset="-128"/>
              </a:rPr>
              <a:t>Côd</a:t>
            </a:r>
            <a:r>
              <a:rPr lang="en-US" altLang="en-US" sz="2200" dirty="0">
                <a:ea typeface="MS PGothic" pitchFamily="34" charset="-128"/>
              </a:rPr>
              <a:t> Post (Welsh Index of Multiple </a:t>
            </a:r>
            <a:r>
              <a:rPr lang="en-US" altLang="en-US" sz="2200" dirty="0" err="1">
                <a:ea typeface="MS PGothic" pitchFamily="34" charset="-128"/>
              </a:rPr>
              <a:t>Deprivaation</a:t>
            </a:r>
            <a:r>
              <a:rPr lang="en-US" altLang="en-US" sz="2200" dirty="0">
                <a:ea typeface="MS PGothic" pitchFamily="34" charset="-128"/>
              </a:rPr>
              <a:t> - WIMD)</a:t>
            </a:r>
          </a:p>
          <a:p>
            <a:pPr>
              <a:defRPr/>
            </a:pPr>
            <a:r>
              <a:rPr lang="en-US" altLang="en-US" sz="2200" dirty="0" err="1">
                <a:ea typeface="MS PGothic" pitchFamily="34" charset="-128"/>
              </a:rPr>
              <a:t>Troseddwr</a:t>
            </a:r>
            <a:r>
              <a:rPr lang="en-US" altLang="en-US" sz="2200" dirty="0">
                <a:ea typeface="MS PGothic" pitchFamily="34" charset="-128"/>
              </a:rPr>
              <a:t> </a:t>
            </a:r>
            <a:r>
              <a:rPr lang="en-US" altLang="en-US" sz="2200" dirty="0" err="1">
                <a:ea typeface="MS PGothic" pitchFamily="34" charset="-128"/>
              </a:rPr>
              <a:t>Ifanc</a:t>
            </a:r>
            <a:endParaRPr lang="en-US" altLang="en-US" sz="2200" dirty="0">
              <a:ea typeface="MS PGothic" pitchFamily="34" charset="-128"/>
            </a:endParaRPr>
          </a:p>
          <a:p>
            <a:pPr>
              <a:defRPr/>
            </a:pPr>
            <a:r>
              <a:rPr lang="en-US" altLang="en-US" sz="2200" dirty="0" err="1">
                <a:ea typeface="MS PGothic" pitchFamily="34" charset="-128"/>
              </a:rPr>
              <a:t>Presenoldeb</a:t>
            </a:r>
            <a:r>
              <a:rPr lang="en-US" altLang="en-US" sz="2200" dirty="0">
                <a:ea typeface="MS PGothic" pitchFamily="34" charset="-128"/>
              </a:rPr>
              <a:t> </a:t>
            </a:r>
            <a:r>
              <a:rPr lang="en-US" altLang="en-US" sz="2200" dirty="0" err="1">
                <a:ea typeface="MS PGothic" pitchFamily="34" charset="-128"/>
              </a:rPr>
              <a:t>isel</a:t>
            </a:r>
            <a:endParaRPr lang="en-US" altLang="en-US" sz="2200" dirty="0">
              <a:ea typeface="MS PGothic" pitchFamily="34" charset="-128"/>
            </a:endParaRPr>
          </a:p>
          <a:p>
            <a:pPr>
              <a:defRPr/>
            </a:pPr>
            <a:r>
              <a:rPr lang="en-US" altLang="en-US" sz="2200" dirty="0" err="1">
                <a:ea typeface="MS PGothic" pitchFamily="34" charset="-128"/>
              </a:rPr>
              <a:t>Gwaelodlin</a:t>
            </a:r>
            <a:r>
              <a:rPr lang="en-US" altLang="en-US" sz="2200" dirty="0">
                <a:ea typeface="MS PGothic" pitchFamily="34" charset="-128"/>
              </a:rPr>
              <a:t> is nag </a:t>
            </a:r>
            <a:r>
              <a:rPr lang="en-US" altLang="en-US" sz="2200" dirty="0" err="1">
                <a:ea typeface="MS PGothic" pitchFamily="34" charset="-128"/>
              </a:rPr>
              <a:t>arfer</a:t>
            </a:r>
            <a:r>
              <a:rPr lang="en-US" altLang="en-US" sz="2200" dirty="0">
                <a:ea typeface="MS PGothic" pitchFamily="34" charset="-128"/>
              </a:rPr>
              <a:t> / </a:t>
            </a:r>
            <a:r>
              <a:rPr lang="en-US" altLang="en-US" sz="2200" dirty="0" err="1">
                <a:ea typeface="MS PGothic" pitchFamily="34" charset="-128"/>
              </a:rPr>
              <a:t>oedran</a:t>
            </a:r>
            <a:r>
              <a:rPr lang="en-US" altLang="en-US" sz="2200" dirty="0">
                <a:ea typeface="MS PGothic" pitchFamily="34" charset="-128"/>
              </a:rPr>
              <a:t> </a:t>
            </a:r>
            <a:r>
              <a:rPr lang="en-US" altLang="en-US" sz="2200" dirty="0" err="1">
                <a:ea typeface="MS PGothic" pitchFamily="34" charset="-128"/>
              </a:rPr>
              <a:t>darllen</a:t>
            </a:r>
            <a:r>
              <a:rPr lang="en-US" altLang="en-US" sz="2200" dirty="0">
                <a:ea typeface="MS PGothic" pitchFamily="34" charset="-128"/>
              </a:rPr>
              <a:t> </a:t>
            </a:r>
            <a:r>
              <a:rPr lang="en-US" altLang="en-US" sz="2200" dirty="0" err="1">
                <a:ea typeface="MS PGothic" pitchFamily="34" charset="-128"/>
              </a:rPr>
              <a:t>mwy</a:t>
            </a:r>
            <a:r>
              <a:rPr lang="en-US" altLang="en-US" sz="2200" dirty="0">
                <a:ea typeface="MS PGothic" pitchFamily="34" charset="-128"/>
              </a:rPr>
              <a:t> </a:t>
            </a:r>
            <a:r>
              <a:rPr lang="en-US" altLang="en-US" sz="2200" dirty="0" err="1">
                <a:ea typeface="MS PGothic" pitchFamily="34" charset="-128"/>
              </a:rPr>
              <a:t>na</a:t>
            </a:r>
            <a:r>
              <a:rPr lang="en-US" altLang="en-US" sz="2200" dirty="0">
                <a:ea typeface="MS PGothic" pitchFamily="34" charset="-128"/>
              </a:rPr>
              <a:t> 2 </a:t>
            </a:r>
            <a:r>
              <a:rPr lang="en-US" altLang="en-US" sz="2200" dirty="0" err="1">
                <a:ea typeface="MS PGothic" pitchFamily="34" charset="-128"/>
              </a:rPr>
              <a:t>flynedd</a:t>
            </a:r>
            <a:r>
              <a:rPr lang="en-US" altLang="en-US" sz="2200" dirty="0">
                <a:ea typeface="MS PGothic" pitchFamily="34" charset="-128"/>
              </a:rPr>
              <a:t>  </a:t>
            </a:r>
            <a:r>
              <a:rPr lang="en-US" altLang="en-US" sz="2200" dirty="0" err="1">
                <a:ea typeface="MS PGothic" pitchFamily="34" charset="-128"/>
              </a:rPr>
              <a:t>yn</a:t>
            </a:r>
            <a:r>
              <a:rPr lang="en-US" altLang="en-US" sz="2200" dirty="0">
                <a:ea typeface="MS PGothic" pitchFamily="34" charset="-128"/>
              </a:rPr>
              <a:t> is </a:t>
            </a:r>
            <a:r>
              <a:rPr lang="en-US" altLang="en-US" sz="2200" dirty="0" err="1">
                <a:ea typeface="MS PGothic" pitchFamily="34" charset="-128"/>
              </a:rPr>
              <a:t>na</a:t>
            </a:r>
            <a:r>
              <a:rPr lang="en-US" altLang="en-US" sz="2200" dirty="0">
                <a:ea typeface="MS PGothic" pitchFamily="34" charset="-128"/>
              </a:rPr>
              <a:t> </a:t>
            </a:r>
            <a:r>
              <a:rPr lang="en-US" altLang="en-US" sz="2200" dirty="0" err="1">
                <a:ea typeface="MS PGothic" pitchFamily="34" charset="-128"/>
              </a:rPr>
              <a:t>oedran</a:t>
            </a:r>
            <a:r>
              <a:rPr lang="en-US" altLang="en-US" sz="2200" dirty="0">
                <a:ea typeface="MS PGothic" pitchFamily="34" charset="-128"/>
              </a:rPr>
              <a:t> </a:t>
            </a:r>
            <a:r>
              <a:rPr lang="en-US" altLang="en-US" sz="2200" dirty="0" err="1">
                <a:ea typeface="MS PGothic" pitchFamily="34" charset="-128"/>
              </a:rPr>
              <a:t>cronolegol</a:t>
            </a:r>
            <a:endParaRPr lang="en-US" altLang="en-US" sz="2200" dirty="0">
              <a:ea typeface="MS PGothic" pitchFamily="34" charset="-128"/>
            </a:endParaRPr>
          </a:p>
          <a:p>
            <a:pPr>
              <a:defRPr/>
            </a:pPr>
            <a:endParaRPr lang="en-US" altLang="en-US" sz="1800" i="1" dirty="0">
              <a:ea typeface="MS PGothic" pitchFamily="34" charset="-128"/>
            </a:endParaRPr>
          </a:p>
        </p:txBody>
      </p:sp>
      <p:sp>
        <p:nvSpPr>
          <p:cNvPr id="26630" name="Content Placeholder 3"/>
          <p:cNvSpPr>
            <a:spLocks noGrp="1"/>
          </p:cNvSpPr>
          <p:nvPr>
            <p:ph sz="quarter" idx="4"/>
          </p:nvPr>
        </p:nvSpPr>
        <p:spPr>
          <a:xfrm>
            <a:off x="4645025" y="1444625"/>
            <a:ext cx="4041775" cy="4360639"/>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fontScale="92500" lnSpcReduction="10000"/>
          </a:bodyPr>
          <a:lstStyle/>
          <a:p>
            <a:pPr>
              <a:spcBef>
                <a:spcPts val="400"/>
              </a:spcBef>
              <a:buClr>
                <a:srgbClr val="7FD13B"/>
              </a:buClr>
            </a:pPr>
            <a:r>
              <a:rPr lang="en-US" altLang="en-US" sz="2200" i="1" dirty="0">
                <a:solidFill>
                  <a:srgbClr val="000000"/>
                </a:solidFill>
                <a:ea typeface="ＭＳ Ｐゴシック" charset="-128"/>
              </a:rPr>
              <a:t>FSM</a:t>
            </a:r>
          </a:p>
          <a:p>
            <a:pPr>
              <a:spcBef>
                <a:spcPts val="400"/>
              </a:spcBef>
              <a:buClr>
                <a:srgbClr val="7FD13B"/>
              </a:buClr>
            </a:pPr>
            <a:r>
              <a:rPr lang="en-US" altLang="en-US" sz="2200" i="1" dirty="0">
                <a:solidFill>
                  <a:srgbClr val="000000"/>
                </a:solidFill>
                <a:ea typeface="ＭＳ Ｐゴシック" charset="-128"/>
              </a:rPr>
              <a:t>Disability</a:t>
            </a:r>
          </a:p>
          <a:p>
            <a:pPr>
              <a:spcBef>
                <a:spcPts val="400"/>
              </a:spcBef>
              <a:buClr>
                <a:srgbClr val="7FD13B"/>
              </a:buClr>
            </a:pPr>
            <a:r>
              <a:rPr lang="en-US" altLang="en-US" sz="2200" i="1" dirty="0">
                <a:solidFill>
                  <a:srgbClr val="000000"/>
                </a:solidFill>
                <a:ea typeface="ＭＳ Ｐゴシック" charset="-128"/>
              </a:rPr>
              <a:t>Young </a:t>
            </a:r>
            <a:r>
              <a:rPr lang="en-US" altLang="en-US" sz="2200" i="1" dirty="0" err="1">
                <a:solidFill>
                  <a:srgbClr val="000000"/>
                </a:solidFill>
                <a:ea typeface="ＭＳ Ｐゴシック" charset="-128"/>
              </a:rPr>
              <a:t>carer</a:t>
            </a:r>
            <a:r>
              <a:rPr lang="en-US" altLang="en-US" sz="2200" i="1" dirty="0">
                <a:solidFill>
                  <a:srgbClr val="000000"/>
                </a:solidFill>
                <a:ea typeface="ＭＳ Ｐゴシック" charset="-128"/>
              </a:rPr>
              <a:t> for parent or sibling</a:t>
            </a:r>
          </a:p>
          <a:p>
            <a:pPr>
              <a:spcBef>
                <a:spcPts val="400"/>
              </a:spcBef>
              <a:buClr>
                <a:srgbClr val="7FD13B"/>
              </a:buClr>
            </a:pPr>
            <a:r>
              <a:rPr lang="en-US" altLang="en-US" sz="2200" i="1" dirty="0">
                <a:solidFill>
                  <a:srgbClr val="000000"/>
                </a:solidFill>
                <a:ea typeface="ＭＳ Ｐゴシック" charset="-128"/>
              </a:rPr>
              <a:t>Gypsy/ </a:t>
            </a:r>
            <a:r>
              <a:rPr lang="en-US" altLang="en-US" sz="2200" i="1" dirty="0" err="1">
                <a:solidFill>
                  <a:srgbClr val="000000"/>
                </a:solidFill>
                <a:ea typeface="ＭＳ Ｐゴシック" charset="-128"/>
              </a:rPr>
              <a:t>Traveller</a:t>
            </a:r>
            <a:endParaRPr lang="en-US" altLang="en-US" sz="2200" i="1" dirty="0">
              <a:solidFill>
                <a:srgbClr val="000000"/>
              </a:solidFill>
              <a:ea typeface="ＭＳ Ｐゴシック" charset="-128"/>
            </a:endParaRPr>
          </a:p>
          <a:p>
            <a:pPr>
              <a:spcBef>
                <a:spcPts val="400"/>
              </a:spcBef>
              <a:buClr>
                <a:srgbClr val="7FD13B"/>
              </a:buClr>
            </a:pPr>
            <a:r>
              <a:rPr lang="en-US" altLang="en-US" sz="2200" i="1" dirty="0">
                <a:solidFill>
                  <a:srgbClr val="000000"/>
                </a:solidFill>
                <a:ea typeface="ＭＳ Ｐゴシック" charset="-128"/>
              </a:rPr>
              <a:t>Involvement with social services (e.g. Looked After Child or on the Child Protection Register)</a:t>
            </a:r>
          </a:p>
          <a:p>
            <a:pPr>
              <a:spcBef>
                <a:spcPts val="400"/>
              </a:spcBef>
              <a:buClr>
                <a:srgbClr val="7FD13B"/>
              </a:buClr>
            </a:pPr>
            <a:r>
              <a:rPr lang="en-US" altLang="en-US" sz="2200" i="1" dirty="0">
                <a:solidFill>
                  <a:srgbClr val="000000"/>
                </a:solidFill>
                <a:ea typeface="ＭＳ Ｐゴシック" charset="-128"/>
              </a:rPr>
              <a:t>Postcode (Welsh Index of Multiple Deprivation – WIMD)</a:t>
            </a:r>
          </a:p>
          <a:p>
            <a:pPr>
              <a:spcBef>
                <a:spcPts val="400"/>
              </a:spcBef>
              <a:buClr>
                <a:srgbClr val="7FD13B"/>
              </a:buClr>
            </a:pPr>
            <a:r>
              <a:rPr lang="en-US" altLang="en-US" sz="2200" i="1" dirty="0">
                <a:solidFill>
                  <a:srgbClr val="000000"/>
                </a:solidFill>
                <a:ea typeface="ＭＳ Ｐゴシック" charset="-128"/>
              </a:rPr>
              <a:t>Youth offender</a:t>
            </a:r>
          </a:p>
          <a:p>
            <a:pPr>
              <a:spcBef>
                <a:spcPts val="400"/>
              </a:spcBef>
              <a:buClr>
                <a:srgbClr val="7FD13B"/>
              </a:buClr>
            </a:pPr>
            <a:r>
              <a:rPr lang="en-US" altLang="en-US" sz="2200" i="1" dirty="0">
                <a:solidFill>
                  <a:srgbClr val="000000"/>
                </a:solidFill>
                <a:ea typeface="ＭＳ Ｐゴシック" charset="-128"/>
              </a:rPr>
              <a:t>Low attendance</a:t>
            </a:r>
          </a:p>
          <a:p>
            <a:pPr>
              <a:spcBef>
                <a:spcPts val="400"/>
              </a:spcBef>
              <a:buClr>
                <a:srgbClr val="7FD13B"/>
              </a:buClr>
            </a:pPr>
            <a:r>
              <a:rPr lang="en-US" altLang="en-US" sz="2200" i="1" dirty="0">
                <a:solidFill>
                  <a:srgbClr val="000000"/>
                </a:solidFill>
                <a:ea typeface="ＭＳ Ｐゴシック" charset="-128"/>
              </a:rPr>
              <a:t>Lower than average baseline/ Reading age more than 2 years lower that chronological age</a:t>
            </a:r>
          </a:p>
          <a:p>
            <a:pPr>
              <a:spcBef>
                <a:spcPct val="0"/>
              </a:spcBef>
            </a:pPr>
            <a:endParaRPr lang="cy-GB" altLang="cy-GB" sz="1800" dirty="0">
              <a:ea typeface="ＭＳ Ｐゴシック" charset="-128"/>
            </a:endParaRPr>
          </a:p>
        </p:txBody>
      </p:sp>
      <p:pic>
        <p:nvPicPr>
          <p:cNvPr id="26631" name="Picture 3" descr="C:\Users\Dave\AppData\Local\Microsoft\Windows\Temporary Internet Files\Content.IE5\Q54IWVZT\children-reading-book[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3575" y="-25400"/>
            <a:ext cx="2628900"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53037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r">
              <a:defRPr/>
            </a:pPr>
            <a:r>
              <a:rPr lang="en-GB" sz="3200" dirty="0">
                <a:ea typeface="ＭＳ Ｐゴシック" charset="-128"/>
              </a:rPr>
              <a:t>   Y </a:t>
            </a:r>
            <a:r>
              <a:rPr lang="en-GB" sz="3200" dirty="0" err="1">
                <a:ea typeface="ＭＳ Ｐゴシック" charset="-128"/>
              </a:rPr>
              <a:t>Ffordd</a:t>
            </a:r>
            <a:r>
              <a:rPr lang="en-GB" sz="3200" dirty="0">
                <a:ea typeface="ＭＳ Ｐゴシック" charset="-128"/>
              </a:rPr>
              <a:t> </a:t>
            </a:r>
            <a:r>
              <a:rPr lang="en-GB" sz="3200" dirty="0" err="1">
                <a:ea typeface="ＭＳ Ｐゴシック" charset="-128"/>
              </a:rPr>
              <a:t>Ymlaen</a:t>
            </a:r>
            <a:r>
              <a:rPr lang="en-US" dirty="0"/>
              <a:t/>
            </a:r>
            <a:br>
              <a:rPr lang="en-US" dirty="0"/>
            </a:br>
            <a:r>
              <a:rPr lang="en-GB" sz="3200" dirty="0">
                <a:ea typeface="ＭＳ Ｐゴシック" charset="-128"/>
              </a:rPr>
              <a:t>The Way</a:t>
            </a:r>
            <a:r>
              <a:rPr lang="en-US" dirty="0"/>
              <a:t/>
            </a:r>
            <a:br>
              <a:rPr lang="en-US" dirty="0"/>
            </a:br>
            <a:r>
              <a:rPr lang="en-GB" sz="3200" dirty="0">
                <a:ea typeface="ＭＳ Ｐゴシック" charset="-128"/>
              </a:rPr>
              <a:t>forward</a:t>
            </a:r>
            <a:endParaRPr lang="en-GB" sz="3200" i="1" dirty="0"/>
          </a:p>
        </p:txBody>
      </p:sp>
      <p:sp>
        <p:nvSpPr>
          <p:cNvPr id="27652" name="Text Placeholder 2"/>
          <p:cNvSpPr>
            <a:spLocks noGrp="1"/>
          </p:cNvSpPr>
          <p:nvPr>
            <p:ph type="body" sz="half" idx="3"/>
          </p:nvPr>
        </p:nvSpPr>
        <p:spPr>
          <a:xfrm>
            <a:off x="4645025" y="5410200"/>
            <a:ext cx="4041775" cy="762000"/>
          </a:xfrm>
          <a:ln>
            <a:headEnd/>
            <a:tailEnd/>
          </a:ln>
        </p:spPr>
        <p:txBody>
          <a:bodyPr/>
          <a:lstStyle/>
          <a:p>
            <a:endParaRPr lang="cy-GB" altLang="cy-GB">
              <a:ea typeface="ＭＳ Ｐゴシック" charset="-128"/>
            </a:endParaRPr>
          </a:p>
        </p:txBody>
      </p:sp>
      <p:sp>
        <p:nvSpPr>
          <p:cNvPr id="27653" name="Content Placeholder 6"/>
          <p:cNvSpPr>
            <a:spLocks noGrp="1"/>
          </p:cNvSpPr>
          <p:nvPr>
            <p:ph sz="quarter" idx="2"/>
          </p:nvPr>
        </p:nvSpPr>
        <p:spPr>
          <a:xfrm>
            <a:off x="251520" y="1468437"/>
            <a:ext cx="4040188"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vert="horz" lIns="91440" tIns="45720" rIns="91440" bIns="45720" rtlCol="0" anchor="t">
            <a:noAutofit/>
          </a:bodyPr>
          <a:lstStyle/>
          <a:p>
            <a:pPr marL="450850" indent="-342900">
              <a:buFont typeface="Arial" charset="0"/>
              <a:buChar char="•"/>
            </a:pPr>
            <a:r>
              <a:rPr lang="en-GB" altLang="cy-GB" dirty="0" err="1">
                <a:ea typeface="ＭＳ Ｐゴシック" charset="-128"/>
              </a:rPr>
              <a:t>Symudiad</a:t>
            </a:r>
            <a:r>
              <a:rPr lang="en-GB" altLang="cy-GB" dirty="0">
                <a:ea typeface="ＭＳ Ｐゴシック" charset="-128"/>
              </a:rPr>
              <a:t> </a:t>
            </a:r>
            <a:r>
              <a:rPr lang="en-GB" altLang="cy-GB" dirty="0" err="1">
                <a:ea typeface="ＭＳ Ｐゴシック" charset="-128"/>
              </a:rPr>
              <a:t>sylweddol</a:t>
            </a:r>
            <a:r>
              <a:rPr lang="en-GB" altLang="cy-GB" dirty="0">
                <a:ea typeface="ＭＳ Ｐゴシック" charset="-128"/>
              </a:rPr>
              <a:t> </a:t>
            </a:r>
            <a:r>
              <a:rPr lang="en-GB" altLang="cy-GB" dirty="0" err="1">
                <a:ea typeface="ＭＳ Ｐゴシック" charset="-128"/>
              </a:rPr>
              <a:t>ym</a:t>
            </a:r>
            <a:r>
              <a:rPr lang="en-GB" altLang="cy-GB" dirty="0">
                <a:ea typeface="ＭＳ Ｐゴシック" charset="-128"/>
              </a:rPr>
              <a:t> </a:t>
            </a:r>
            <a:r>
              <a:rPr lang="en-GB" altLang="cy-GB" dirty="0" err="1">
                <a:ea typeface="ＭＳ Ｐゴシック" charset="-128"/>
              </a:rPr>
              <a:t>mholisi’r</a:t>
            </a:r>
            <a:r>
              <a:rPr lang="en-GB" altLang="cy-GB" dirty="0">
                <a:ea typeface="ＭＳ Ｐゴシック" charset="-128"/>
              </a:rPr>
              <a:t> </a:t>
            </a:r>
            <a:r>
              <a:rPr lang="en-GB" altLang="cy-GB" dirty="0" err="1">
                <a:ea typeface="ＭＳ Ｐゴシック" charset="-128"/>
              </a:rPr>
              <a:t>Llywodraeth</a:t>
            </a:r>
            <a:r>
              <a:rPr lang="en-GB" altLang="cy-GB" dirty="0">
                <a:ea typeface="ＭＳ Ｐゴシック" charset="-128"/>
              </a:rPr>
              <a:t> </a:t>
            </a:r>
            <a:r>
              <a:rPr lang="en-GB" altLang="cy-GB" dirty="0" err="1">
                <a:ea typeface="ＭＳ Ｐゴシック" charset="-128"/>
              </a:rPr>
              <a:t>yn</a:t>
            </a:r>
            <a:r>
              <a:rPr lang="en-GB" altLang="cy-GB" dirty="0">
                <a:ea typeface="ＭＳ Ｐゴシック" charset="-128"/>
              </a:rPr>
              <a:t> </a:t>
            </a:r>
            <a:r>
              <a:rPr lang="en-GB" altLang="cy-GB" dirty="0" err="1">
                <a:ea typeface="ＭＳ Ｐゴシック" charset="-128"/>
              </a:rPr>
              <a:t>ddiweddar</a:t>
            </a:r>
            <a:r>
              <a:rPr lang="en-GB" altLang="cy-GB" dirty="0">
                <a:ea typeface="ＭＳ Ｐゴシック" charset="-128"/>
              </a:rPr>
              <a:t> o </a:t>
            </a:r>
            <a:r>
              <a:rPr lang="en-GB" altLang="cy-GB" dirty="0" err="1">
                <a:ea typeface="ＭＳ Ｐゴシック" charset="-128"/>
              </a:rPr>
              <a:t>ffocws</a:t>
            </a:r>
            <a:r>
              <a:rPr lang="en-GB" altLang="cy-GB" dirty="0">
                <a:ea typeface="ＭＳ Ｐゴシック" charset="-128"/>
              </a:rPr>
              <a:t> </a:t>
            </a:r>
            <a:r>
              <a:rPr lang="en-GB" altLang="cy-GB" dirty="0" err="1">
                <a:ea typeface="ＭＳ Ｐゴシック" charset="-128"/>
              </a:rPr>
              <a:t>cul</a:t>
            </a:r>
            <a:r>
              <a:rPr lang="en-GB" altLang="cy-GB" dirty="0">
                <a:ea typeface="ＭＳ Ｐゴシック" charset="-128"/>
              </a:rPr>
              <a:t> </a:t>
            </a:r>
            <a:r>
              <a:rPr lang="en-GB" altLang="cy-GB" dirty="0" err="1">
                <a:ea typeface="ＭＳ Ｐゴシック" charset="-128"/>
              </a:rPr>
              <a:t>ar</a:t>
            </a:r>
            <a:r>
              <a:rPr lang="en-GB" altLang="cy-GB" dirty="0">
                <a:ea typeface="ＭＳ Ｐゴシック" charset="-128"/>
              </a:rPr>
              <a:t> </a:t>
            </a:r>
            <a:r>
              <a:rPr lang="en-GB" altLang="cy-GB" dirty="0" err="1">
                <a:ea typeface="ＭＳ Ｐゴシック" charset="-128"/>
              </a:rPr>
              <a:t>ddeilliannau</a:t>
            </a:r>
            <a:r>
              <a:rPr lang="en-GB" altLang="cy-GB" dirty="0">
                <a:ea typeface="ＭＳ Ｐゴシック" charset="-128"/>
              </a:rPr>
              <a:t> </a:t>
            </a:r>
            <a:r>
              <a:rPr lang="en-GB" altLang="cy-GB" dirty="0" err="1">
                <a:ea typeface="ＭＳ Ｐゴシック" charset="-128"/>
              </a:rPr>
              <a:t>addysgol</a:t>
            </a:r>
            <a:r>
              <a:rPr lang="en-GB" altLang="cy-GB" dirty="0">
                <a:ea typeface="ＭＳ Ｐゴシック" charset="-128"/>
              </a:rPr>
              <a:t> </a:t>
            </a:r>
            <a:r>
              <a:rPr lang="en-GB" altLang="cy-GB" dirty="0" err="1">
                <a:ea typeface="ＭＳ Ｐゴシック" charset="-128"/>
              </a:rPr>
              <a:t>tuag</a:t>
            </a:r>
            <a:r>
              <a:rPr lang="en-GB" altLang="cy-GB" dirty="0">
                <a:ea typeface="ＭＳ Ｐゴシック" charset="-128"/>
              </a:rPr>
              <a:t> at les </a:t>
            </a:r>
            <a:r>
              <a:rPr lang="en-GB" altLang="cy-GB" dirty="0" err="1">
                <a:ea typeface="ＭＳ Ｐゴシック" charset="-128"/>
              </a:rPr>
              <a:t>emosiynol</a:t>
            </a:r>
            <a:r>
              <a:rPr lang="en-GB" altLang="cy-GB" dirty="0">
                <a:ea typeface="ＭＳ Ｐゴシック" charset="-128"/>
              </a:rPr>
              <a:t> a </a:t>
            </a:r>
            <a:r>
              <a:rPr lang="en-GB" altLang="cy-GB" dirty="0" err="1">
                <a:ea typeface="ＭＳ Ｐゴシック" charset="-128"/>
              </a:rPr>
              <a:t>chymdeithasol</a:t>
            </a:r>
            <a:r>
              <a:rPr lang="en-GB" altLang="cy-GB" dirty="0">
                <a:ea typeface="ＭＳ Ｐゴシック" charset="-128"/>
              </a:rPr>
              <a:t> plant</a:t>
            </a:r>
          </a:p>
          <a:p>
            <a:pPr marL="450850">
              <a:buFont typeface="Arial" charset="0"/>
              <a:buChar char="•"/>
            </a:pPr>
            <a:r>
              <a:rPr lang="en-GB" altLang="cy-GB" dirty="0">
                <a:ea typeface="ＭＳ Ｐゴシック" charset="-128"/>
              </a:rPr>
              <a:t>Fe </a:t>
            </a:r>
            <a:r>
              <a:rPr lang="en-GB" altLang="cy-GB" dirty="0" err="1">
                <a:ea typeface="ＭＳ Ｐゴシック" charset="-128"/>
              </a:rPr>
              <a:t>fyddwn</a:t>
            </a:r>
            <a:r>
              <a:rPr lang="en-GB" altLang="cy-GB" dirty="0">
                <a:ea typeface="ＭＳ Ｐゴシック" charset="-128"/>
              </a:rPr>
              <a:t> </a:t>
            </a:r>
            <a:r>
              <a:rPr lang="en-GB" altLang="cy-GB" dirty="0" err="1">
                <a:ea typeface="ＭＳ Ｐゴシック" charset="-128"/>
              </a:rPr>
              <a:t>yn</a:t>
            </a:r>
            <a:r>
              <a:rPr lang="en-GB" altLang="cy-GB" dirty="0">
                <a:ea typeface="ＭＳ Ｐゴシック" charset="-128"/>
              </a:rPr>
              <a:t> </a:t>
            </a:r>
            <a:r>
              <a:rPr lang="en-GB" altLang="cy-GB" dirty="0" err="1">
                <a:ea typeface="ＭＳ Ｐゴシック" charset="-128"/>
              </a:rPr>
              <a:t>symud</a:t>
            </a:r>
            <a:r>
              <a:rPr lang="en-GB" altLang="cy-GB" dirty="0">
                <a:ea typeface="ＭＳ Ｐゴシック" charset="-128"/>
              </a:rPr>
              <a:t> </a:t>
            </a:r>
            <a:r>
              <a:rPr lang="en-GB" altLang="cy-GB" dirty="0" err="1">
                <a:ea typeface="ＭＳ Ｐゴシック" charset="-128"/>
              </a:rPr>
              <a:t>ymlaen</a:t>
            </a:r>
            <a:r>
              <a:rPr lang="en-GB" altLang="cy-GB" dirty="0">
                <a:ea typeface="ＭＳ Ｐゴシック" charset="-128"/>
              </a:rPr>
              <a:t> I </a:t>
            </a:r>
            <a:r>
              <a:rPr lang="en-GB" altLang="cy-GB" dirty="0" err="1">
                <a:ea typeface="ＭＳ Ｐゴシック" charset="-128"/>
              </a:rPr>
              <a:t>edrych</a:t>
            </a:r>
            <a:r>
              <a:rPr lang="en-GB" altLang="cy-GB" dirty="0">
                <a:ea typeface="ＭＳ Ｐゴシック" charset="-128"/>
              </a:rPr>
              <a:t> </a:t>
            </a:r>
            <a:r>
              <a:rPr lang="en-GB" altLang="cy-GB" dirty="0" err="1">
                <a:ea typeface="ＭＳ Ｐゴシック" charset="-128"/>
              </a:rPr>
              <a:t>yn</a:t>
            </a:r>
            <a:r>
              <a:rPr lang="en-GB" altLang="cy-GB" dirty="0">
                <a:ea typeface="ＭＳ Ｐゴシック" charset="-128"/>
              </a:rPr>
              <a:t> </a:t>
            </a:r>
            <a:r>
              <a:rPr lang="en-GB" altLang="cy-GB" dirty="0" err="1">
                <a:ea typeface="ＭＳ Ｐゴシック" charset="-128"/>
              </a:rPr>
              <a:t>fanwl</a:t>
            </a:r>
            <a:r>
              <a:rPr lang="en-GB" altLang="cy-GB" dirty="0">
                <a:ea typeface="ＭＳ Ｐゴシック" charset="-128"/>
              </a:rPr>
              <a:t> </a:t>
            </a:r>
            <a:r>
              <a:rPr lang="en-GB" altLang="cy-GB" dirty="0" err="1">
                <a:ea typeface="ＭＳ Ｐゴシック" charset="-128"/>
              </a:rPr>
              <a:t>ar</a:t>
            </a:r>
            <a:r>
              <a:rPr lang="en-GB" altLang="cy-GB" dirty="0">
                <a:ea typeface="ＭＳ Ｐゴシック" charset="-128"/>
              </a:rPr>
              <a:t> </a:t>
            </a:r>
            <a:r>
              <a:rPr lang="en-GB" altLang="cy-GB" dirty="0" err="1">
                <a:ea typeface="ＭＳ Ｐゴシック" charset="-128"/>
              </a:rPr>
              <a:t>bolisiau</a:t>
            </a:r>
            <a:r>
              <a:rPr lang="en-GB" altLang="cy-GB" dirty="0">
                <a:ea typeface="ＭＳ Ｐゴシック" charset="-128"/>
              </a:rPr>
              <a:t> </a:t>
            </a:r>
            <a:r>
              <a:rPr lang="en-GB" altLang="cy-GB" dirty="0" err="1">
                <a:ea typeface="ＭＳ Ｐゴシック" charset="-128"/>
              </a:rPr>
              <a:t>addysgol</a:t>
            </a:r>
            <a:r>
              <a:rPr lang="en-GB" altLang="cy-GB" dirty="0">
                <a:ea typeface="ＭＳ Ｐゴシック" charset="-128"/>
              </a:rPr>
              <a:t> a </a:t>
            </a:r>
            <a:r>
              <a:rPr lang="en-GB" altLang="cy-GB" dirty="0" err="1">
                <a:ea typeface="ＭＳ Ｐゴシック" charset="-128"/>
              </a:rPr>
              <a:t>chymdeithasol</a:t>
            </a:r>
            <a:r>
              <a:rPr lang="en-GB" altLang="cy-GB" dirty="0">
                <a:ea typeface="ＭＳ Ｐゴシック" charset="-128"/>
              </a:rPr>
              <a:t> </a:t>
            </a:r>
            <a:r>
              <a:rPr lang="en-GB" altLang="cy-GB" dirty="0" err="1">
                <a:ea typeface="ＭＳ Ｐゴシック" charset="-128"/>
              </a:rPr>
              <a:t>Llywodraeth</a:t>
            </a:r>
            <a:r>
              <a:rPr lang="en-GB" altLang="cy-GB" dirty="0">
                <a:ea typeface="ＭＳ Ｐゴシック" charset="-128"/>
              </a:rPr>
              <a:t> </a:t>
            </a:r>
            <a:r>
              <a:rPr lang="en-GB" altLang="cy-GB" dirty="0" err="1">
                <a:ea typeface="ＭＳ Ｐゴシック" charset="-128"/>
              </a:rPr>
              <a:t>Cymru</a:t>
            </a:r>
          </a:p>
        </p:txBody>
      </p:sp>
      <p:sp>
        <p:nvSpPr>
          <p:cNvPr id="27654" name="Content Placeholder 3"/>
          <p:cNvSpPr>
            <a:spLocks noGrp="1"/>
          </p:cNvSpPr>
          <p:nvPr>
            <p:ph sz="quarter" idx="4"/>
          </p:nvPr>
        </p:nvSpPr>
        <p:spPr>
          <a:xfrm>
            <a:off x="4645025" y="1444625"/>
            <a:ext cx="4041775" cy="4288631"/>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a:bodyPr>
          <a:lstStyle/>
          <a:p>
            <a:pPr>
              <a:spcBef>
                <a:spcPts val="400"/>
              </a:spcBef>
              <a:buClr>
                <a:srgbClr val="7FD13B"/>
              </a:buClr>
            </a:pPr>
            <a:r>
              <a:rPr lang="en-GB" altLang="cy-GB" i="1" dirty="0">
                <a:solidFill>
                  <a:srgbClr val="000000"/>
                </a:solidFill>
                <a:ea typeface="ＭＳ Ｐゴシック" charset="-128"/>
              </a:rPr>
              <a:t>Marked shift in government policy  recently away from a narrow focus on educational outcomes and towards the wider emotional and social well-being of children.</a:t>
            </a:r>
          </a:p>
          <a:p>
            <a:pPr>
              <a:spcBef>
                <a:spcPts val="400"/>
              </a:spcBef>
              <a:buClr>
                <a:srgbClr val="7FD13B"/>
              </a:buClr>
            </a:pPr>
            <a:r>
              <a:rPr lang="en-GB" altLang="cy-GB" i="1" dirty="0">
                <a:solidFill>
                  <a:srgbClr val="000000"/>
                </a:solidFill>
                <a:ea typeface="ＭＳ Ｐゴシック" charset="-128"/>
              </a:rPr>
              <a:t>We will move on to look in detail at recent Welsh Government educational and social policies</a:t>
            </a:r>
          </a:p>
          <a:p>
            <a:pPr>
              <a:spcBef>
                <a:spcPct val="0"/>
              </a:spcBef>
            </a:pPr>
            <a:endParaRPr lang="cy-GB" altLang="cy-GB" dirty="0">
              <a:ea typeface="ＭＳ Ｐゴシック" charset="-128"/>
            </a:endParaRPr>
          </a:p>
        </p:txBody>
      </p:sp>
      <p:pic>
        <p:nvPicPr>
          <p:cNvPr id="27655" name="Picture 2" descr="C:\Users\Dave\AppData\Local\Microsoft\Windows\Temporary Internet Files\Content.IE5\Q54IWVZT\outcomes-300x24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113" y="188913"/>
            <a:ext cx="28575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83099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2411760" y="2204864"/>
            <a:ext cx="3744416" cy="24482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t>How does poverty impact on a child’s education? </a:t>
            </a:r>
          </a:p>
        </p:txBody>
      </p:sp>
      <p:cxnSp>
        <p:nvCxnSpPr>
          <p:cNvPr id="11" name="Straight Connector 10"/>
          <p:cNvCxnSpPr/>
          <p:nvPr/>
        </p:nvCxnSpPr>
        <p:spPr>
          <a:xfrm flipV="1">
            <a:off x="5076056" y="1628800"/>
            <a:ext cx="1224136" cy="720080"/>
          </a:xfrm>
          <a:prstGeom prst="line">
            <a:avLst/>
          </a:prstGeom>
        </p:spPr>
        <p:style>
          <a:lnRef idx="3">
            <a:schemeClr val="accent1"/>
          </a:lnRef>
          <a:fillRef idx="0">
            <a:schemeClr val="accent1"/>
          </a:fillRef>
          <a:effectRef idx="2">
            <a:schemeClr val="accent1"/>
          </a:effectRef>
          <a:fontRef idx="minor">
            <a:schemeClr val="tx1"/>
          </a:fontRef>
        </p:style>
      </p:cxnSp>
      <p:sp>
        <p:nvSpPr>
          <p:cNvPr id="13" name="Oval 12"/>
          <p:cNvSpPr/>
          <p:nvPr/>
        </p:nvSpPr>
        <p:spPr>
          <a:xfrm>
            <a:off x="5940152" y="620688"/>
            <a:ext cx="2880320" cy="1224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Tree>
    <p:extLst>
      <p:ext uri="{BB962C8B-B14F-4D97-AF65-F5344CB8AC3E}">
        <p14:creationId xmlns:p14="http://schemas.microsoft.com/office/powerpoint/2010/main" val="13097605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2411760" y="2132856"/>
            <a:ext cx="3744416" cy="24482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err="1"/>
              <a:t>Sut</a:t>
            </a:r>
            <a:r>
              <a:rPr lang="en-GB" sz="2800" dirty="0"/>
              <a:t> </a:t>
            </a:r>
            <a:r>
              <a:rPr lang="en-GB" sz="2800" dirty="0" err="1"/>
              <a:t>mae</a:t>
            </a:r>
            <a:r>
              <a:rPr lang="en-GB" sz="2800" dirty="0"/>
              <a:t> </a:t>
            </a:r>
            <a:r>
              <a:rPr lang="en-GB" sz="2800" dirty="0" err="1"/>
              <a:t>tlodi</a:t>
            </a:r>
            <a:r>
              <a:rPr lang="en-GB" sz="2800" dirty="0"/>
              <a:t> </a:t>
            </a:r>
            <a:r>
              <a:rPr lang="en-GB" sz="2800" dirty="0" err="1"/>
              <a:t>yn</a:t>
            </a:r>
            <a:r>
              <a:rPr lang="en-GB" sz="2800" dirty="0"/>
              <a:t> </a:t>
            </a:r>
            <a:r>
              <a:rPr lang="en-GB" sz="2800" dirty="0" err="1"/>
              <a:t>cael</a:t>
            </a:r>
            <a:r>
              <a:rPr lang="en-GB" sz="2800" dirty="0"/>
              <a:t> </a:t>
            </a:r>
            <a:r>
              <a:rPr lang="en-GB" sz="2800" dirty="0" err="1"/>
              <a:t>traweffaith</a:t>
            </a:r>
            <a:r>
              <a:rPr lang="en-GB" sz="2800" dirty="0"/>
              <a:t> </a:t>
            </a:r>
            <a:r>
              <a:rPr lang="en-GB" sz="2800" dirty="0" err="1"/>
              <a:t>ar</a:t>
            </a:r>
            <a:r>
              <a:rPr lang="en-GB" sz="2800" dirty="0"/>
              <a:t> </a:t>
            </a:r>
            <a:r>
              <a:rPr lang="en-GB" sz="2800" dirty="0" err="1"/>
              <a:t>addysg</a:t>
            </a:r>
            <a:r>
              <a:rPr lang="en-GB" sz="2800" dirty="0"/>
              <a:t> </a:t>
            </a:r>
            <a:r>
              <a:rPr lang="en-GB" sz="2800" dirty="0" err="1"/>
              <a:t>plentyn</a:t>
            </a:r>
            <a:r>
              <a:rPr lang="en-GB" sz="2800" dirty="0"/>
              <a:t>?</a:t>
            </a:r>
            <a:endParaRPr lang="en-GB" sz="2800" dirty="0">
              <a:solidFill>
                <a:schemeClr val="tx1"/>
              </a:solidFill>
            </a:endParaRPr>
          </a:p>
        </p:txBody>
      </p:sp>
      <p:cxnSp>
        <p:nvCxnSpPr>
          <p:cNvPr id="11" name="Straight Connector 10"/>
          <p:cNvCxnSpPr/>
          <p:nvPr/>
        </p:nvCxnSpPr>
        <p:spPr>
          <a:xfrm flipV="1">
            <a:off x="5076056" y="1628800"/>
            <a:ext cx="1224136" cy="720080"/>
          </a:xfrm>
          <a:prstGeom prst="line">
            <a:avLst/>
          </a:prstGeom>
        </p:spPr>
        <p:style>
          <a:lnRef idx="3">
            <a:schemeClr val="accent1"/>
          </a:lnRef>
          <a:fillRef idx="0">
            <a:schemeClr val="accent1"/>
          </a:fillRef>
          <a:effectRef idx="2">
            <a:schemeClr val="accent1"/>
          </a:effectRef>
          <a:fontRef idx="minor">
            <a:schemeClr val="tx1"/>
          </a:fontRef>
        </p:style>
      </p:cxnSp>
      <p:sp>
        <p:nvSpPr>
          <p:cNvPr id="13" name="Oval 12"/>
          <p:cNvSpPr/>
          <p:nvPr/>
        </p:nvSpPr>
        <p:spPr>
          <a:xfrm>
            <a:off x="5940152" y="620688"/>
            <a:ext cx="2880320" cy="1224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Tree>
    <p:extLst>
      <p:ext uri="{BB962C8B-B14F-4D97-AF65-F5344CB8AC3E}">
        <p14:creationId xmlns:p14="http://schemas.microsoft.com/office/powerpoint/2010/main" val="12581890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3"/>
          <p:cNvSpPr>
            <a:spLocks noGrp="1" noChangeArrowheads="1"/>
          </p:cNvSpPr>
          <p:nvPr>
            <p:ph idx="1"/>
          </p:nvPr>
        </p:nvSpPr>
        <p:spPr>
          <a:xfrm>
            <a:off x="457200" y="1600200"/>
            <a:ext cx="8229600" cy="4924425"/>
          </a:xfrm>
        </p:spPr>
        <p:txBody>
          <a:bodyPr/>
          <a:lstStyle/>
          <a:p>
            <a:pPr eaLnBrk="1" hangingPunct="1">
              <a:lnSpc>
                <a:spcPct val="80000"/>
              </a:lnSpc>
              <a:defRPr/>
            </a:pPr>
            <a:endParaRPr lang="en-US" altLang="en-US" sz="1800" dirty="0">
              <a:hlinkClick r:id="rId3"/>
            </a:endParaRPr>
          </a:p>
          <a:p>
            <a:pPr marL="109537" indent="0" eaLnBrk="1" hangingPunct="1">
              <a:lnSpc>
                <a:spcPct val="80000"/>
              </a:lnSpc>
              <a:buFont typeface="Wingdings 3" pitchFamily="18" charset="2"/>
              <a:buNone/>
              <a:defRPr/>
            </a:pPr>
            <a:r>
              <a:rPr lang="en-US" sz="2000" dirty="0">
                <a:ea typeface="ＭＳ Ｐゴシック" charset="-128"/>
              </a:rPr>
              <a:t>Atkinson, W.S. Sir. (2009), ‘Closing the Gap: A Response from the Chalk Face’ </a:t>
            </a:r>
            <a:r>
              <a:rPr lang="en-US" sz="2000" i="1" dirty="0">
                <a:ea typeface="ＭＳ Ｐゴシック" charset="-128"/>
              </a:rPr>
              <a:t>The Wales education Lecture. </a:t>
            </a:r>
            <a:r>
              <a:rPr lang="en-US" sz="2000" dirty="0">
                <a:ea typeface="ＭＳ Ｐゴシック" charset="-128"/>
              </a:rPr>
              <a:t>Cardiff. 5</a:t>
            </a:r>
            <a:r>
              <a:rPr lang="en-US" sz="2000" baseline="30000" dirty="0">
                <a:ea typeface="ＭＳ Ｐゴシック" charset="-128"/>
              </a:rPr>
              <a:t>th</a:t>
            </a:r>
            <a:r>
              <a:rPr lang="en-US" sz="2000" dirty="0">
                <a:ea typeface="ＭＳ Ｐゴシック" charset="-128"/>
              </a:rPr>
              <a:t> October. Available at </a:t>
            </a:r>
            <a:r>
              <a:rPr lang="en-US" sz="2000" dirty="0">
                <a:ea typeface="ＭＳ Ｐゴシック" charset="-128"/>
                <a:hlinkClick r:id="rId4"/>
              </a:rPr>
              <a:t>http://www.gtcw.org.uk/gtcw/index.php?option=com_content&amp;view=article&amp;id=206:wales-education-lecture-2009&amp;catid=41&amp;Itemid=242&amp;tmpl=component&amp;lang=en</a:t>
            </a:r>
            <a:r>
              <a:rPr lang="en-US" sz="2000" dirty="0">
                <a:ea typeface="ＭＳ Ｐゴシック" charset="-128"/>
              </a:rPr>
              <a:t> (Accessed 01.02.15)</a:t>
            </a:r>
          </a:p>
          <a:p>
            <a:pPr marL="109537" indent="0" eaLnBrk="1" hangingPunct="1">
              <a:lnSpc>
                <a:spcPct val="80000"/>
              </a:lnSpc>
              <a:buFont typeface="Wingdings 3" pitchFamily="18" charset="2"/>
              <a:buNone/>
              <a:defRPr/>
            </a:pPr>
            <a:r>
              <a:rPr lang="en-US" sz="2000" dirty="0" err="1">
                <a:ea typeface="ＭＳ Ｐゴシック" charset="-128"/>
              </a:rPr>
              <a:t>Estyn</a:t>
            </a:r>
            <a:r>
              <a:rPr lang="en-US" sz="2000" dirty="0">
                <a:ea typeface="ＭＳ Ｐゴシック" charset="-128"/>
              </a:rPr>
              <a:t> (2010) </a:t>
            </a:r>
            <a:r>
              <a:rPr lang="en-US" sz="2000" i="1" dirty="0">
                <a:ea typeface="ＭＳ Ｐゴシック" charset="-128"/>
              </a:rPr>
              <a:t>Tackling Child Poverty and Disadvantage in Schools, </a:t>
            </a:r>
            <a:r>
              <a:rPr lang="en-US" sz="2000" dirty="0">
                <a:ea typeface="ＭＳ Ｐゴシック" charset="-128"/>
              </a:rPr>
              <a:t>Cardiff: </a:t>
            </a:r>
            <a:r>
              <a:rPr lang="en-US" sz="2000" dirty="0" err="1">
                <a:ea typeface="ＭＳ Ｐゴシック" charset="-128"/>
              </a:rPr>
              <a:t>Estyn</a:t>
            </a:r>
            <a:r>
              <a:rPr lang="en-US" sz="2000" i="1" dirty="0">
                <a:ea typeface="ＭＳ Ｐゴシック" charset="-128"/>
              </a:rPr>
              <a:t> </a:t>
            </a:r>
          </a:p>
          <a:p>
            <a:pPr marL="109537" indent="0" eaLnBrk="1" hangingPunct="1">
              <a:lnSpc>
                <a:spcPct val="80000"/>
              </a:lnSpc>
              <a:buFont typeface="Wingdings 3" pitchFamily="18" charset="2"/>
              <a:buNone/>
              <a:defRPr/>
            </a:pPr>
            <a:r>
              <a:rPr lang="en-US" sz="2000" dirty="0">
                <a:ea typeface="ＭＳ Ｐゴシック" charset="-128"/>
              </a:rPr>
              <a:t>Joseph Rowntree Foundation. Available at </a:t>
            </a:r>
          </a:p>
          <a:p>
            <a:pPr marL="109537" indent="0" eaLnBrk="1" hangingPunct="1">
              <a:lnSpc>
                <a:spcPct val="80000"/>
              </a:lnSpc>
              <a:buFont typeface="Wingdings 3" pitchFamily="18" charset="2"/>
              <a:buNone/>
              <a:defRPr/>
            </a:pPr>
            <a:r>
              <a:rPr lang="en-GB" sz="2000" dirty="0">
                <a:ea typeface="ＭＳ Ｐゴシック" charset="-128"/>
                <a:hlinkClick r:id="rId5"/>
              </a:rPr>
              <a:t>http://www.jrf.org.uk/publications/educational-attainment-poor-children</a:t>
            </a:r>
            <a:r>
              <a:rPr lang="en-GB" sz="2000" dirty="0">
                <a:ea typeface="ＭＳ Ｐゴシック" charset="-128"/>
              </a:rPr>
              <a:t> (Accessed 01.02.15)</a:t>
            </a:r>
          </a:p>
          <a:p>
            <a:pPr marL="109537" indent="0" eaLnBrk="1" hangingPunct="1">
              <a:lnSpc>
                <a:spcPct val="80000"/>
              </a:lnSpc>
              <a:buFont typeface="Wingdings 3" pitchFamily="18" charset="2"/>
              <a:buNone/>
              <a:defRPr/>
            </a:pPr>
            <a:r>
              <a:rPr lang="en-GB" sz="2000" dirty="0">
                <a:ea typeface="ＭＳ Ｐゴシック" charset="-128"/>
              </a:rPr>
              <a:t>Montgomery, H. and </a:t>
            </a:r>
            <a:r>
              <a:rPr lang="en-GB" sz="2000" dirty="0" err="1">
                <a:ea typeface="ＭＳ Ｐゴシック" charset="-128"/>
              </a:rPr>
              <a:t>Kellett</a:t>
            </a:r>
            <a:r>
              <a:rPr lang="en-GB" sz="2000" dirty="0">
                <a:ea typeface="ＭＳ Ｐゴシック" charset="-128"/>
              </a:rPr>
              <a:t>, M. (2009) (Eds.) </a:t>
            </a:r>
            <a:r>
              <a:rPr lang="en-GB" sz="2000" i="1" dirty="0">
                <a:ea typeface="ＭＳ Ｐゴシック" charset="-128"/>
              </a:rPr>
              <a:t>Children and Young People’s Worlds. Developing frameworks for integrated practice. </a:t>
            </a:r>
            <a:r>
              <a:rPr lang="en-GB" sz="2000" dirty="0">
                <a:ea typeface="ＭＳ Ｐゴシック" charset="-128"/>
              </a:rPr>
              <a:t>Bristol: The Policy Press.</a:t>
            </a:r>
          </a:p>
          <a:p>
            <a:pPr eaLnBrk="1" hangingPunct="1">
              <a:lnSpc>
                <a:spcPct val="80000"/>
              </a:lnSpc>
              <a:defRPr/>
            </a:pPr>
            <a:endParaRPr lang="en-GB" altLang="en-US" sz="1800" dirty="0">
              <a:ea typeface="ＭＳ Ｐゴシック" charset="-128"/>
            </a:endParaRPr>
          </a:p>
        </p:txBody>
      </p:sp>
      <p:sp>
        <p:nvSpPr>
          <p:cNvPr id="34818" name="Rectangle 2"/>
          <p:cNvSpPr>
            <a:spLocks noGrp="1" noChangeArrowheads="1"/>
          </p:cNvSpPr>
          <p:nvPr>
            <p:ph type="title"/>
          </p:nvPr>
        </p:nvSpPr>
        <p:spPr/>
        <p:txBody>
          <a:bodyPr/>
          <a:lstStyle/>
          <a:p>
            <a:pPr eaLnBrk="1" fontAlgn="auto" hangingPunct="1">
              <a:spcAft>
                <a:spcPts val="0"/>
              </a:spcAft>
              <a:defRPr/>
            </a:pPr>
            <a:r>
              <a:rPr lang="en-GB" dirty="0" err="1">
                <a:ea typeface="ＭＳ Ｐゴシック" charset="-128"/>
              </a:rPr>
              <a:t>Llyfryddiaeth</a:t>
            </a:r>
            <a:r>
              <a:rPr lang="en-GB" dirty="0">
                <a:ea typeface="ＭＳ Ｐゴシック" charset="-128"/>
              </a:rPr>
              <a:t> / References</a:t>
            </a:r>
          </a:p>
        </p:txBody>
      </p:sp>
    </p:spTree>
    <p:extLst>
      <p:ext uri="{BB962C8B-B14F-4D97-AF65-F5344CB8AC3E}">
        <p14:creationId xmlns:p14="http://schemas.microsoft.com/office/powerpoint/2010/main" val="35411860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145</TotalTime>
  <Words>1579</Words>
  <Application>Microsoft Office PowerPoint</Application>
  <PresentationFormat>On-screen Show (4:3)</PresentationFormat>
  <Paragraphs>257</Paragraphs>
  <Slides>33</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ＭＳ Ｐゴシック</vt:lpstr>
      <vt:lpstr>ＭＳ Ｐゴシック</vt:lpstr>
      <vt:lpstr>SimSun</vt:lpstr>
      <vt:lpstr>Arial</vt:lpstr>
      <vt:lpstr>Calibri</vt:lpstr>
      <vt:lpstr>Times New Roman</vt:lpstr>
      <vt:lpstr>Wingdings</vt:lpstr>
      <vt:lpstr>Wingdings 3</vt:lpstr>
      <vt:lpstr>Office Theme</vt:lpstr>
      <vt:lpstr>ECES4003/C </vt:lpstr>
      <vt:lpstr>Cwis/Quiz</vt:lpstr>
      <vt:lpstr>PowerPoint Presentation</vt:lpstr>
      <vt:lpstr>PowerPoint Presentation</vt:lpstr>
      <vt:lpstr>PowerPoint Presentation</vt:lpstr>
      <vt:lpstr>PowerPoint Presentation</vt:lpstr>
      <vt:lpstr>Diffinio Tlodi  Defining Poverty </vt:lpstr>
      <vt:lpstr>Mwy na incwm isel More than just low income </vt:lpstr>
      <vt:lpstr>PowerPoint Presentation</vt:lpstr>
      <vt:lpstr>PowerPoint Presentation</vt:lpstr>
      <vt:lpstr>The Impact of Poverty on Educational Achievement: A Growing Gap</vt:lpstr>
      <vt:lpstr>    Rhesymau  Reasons</vt:lpstr>
      <vt:lpstr>PowerPoint Presentation</vt:lpstr>
      <vt:lpstr>PowerPoint Presentation</vt:lpstr>
      <vt:lpstr>Effaith Tlodi ar Gyrhaeddiad Addysgol erbyn 15 oed The Impact of Poverty on Educational Achievement By the Age of 15</vt:lpstr>
      <vt:lpstr>PowerPoint Presentation</vt:lpstr>
      <vt:lpstr>   Rhesymau Reasons</vt:lpstr>
      <vt:lpstr>   Rhesymau Reasons </vt:lpstr>
      <vt:lpstr>   Rhesymau Reasons </vt:lpstr>
      <vt:lpstr>Ymchwil     Research</vt:lpstr>
      <vt:lpstr>Ymchwil     Research</vt:lpstr>
      <vt:lpstr>The Welsh Government Education and Deprivation Programme: Rewriting the Future</vt:lpstr>
      <vt:lpstr>Ailysgrifennu’r dyfodol: codi uchelgais a chyrhaeddiad yn ysgolion Cymru – Llywodraeth Cymru  </vt:lpstr>
      <vt:lpstr>Tasg Task </vt:lpstr>
      <vt:lpstr>   Adnabod Identification</vt:lpstr>
      <vt:lpstr>   Adnabod Identification</vt:lpstr>
      <vt:lpstr>   Adnabod Identification</vt:lpstr>
      <vt:lpstr>   Ond..... However……</vt:lpstr>
      <vt:lpstr> Meini Prawf Criteria    </vt:lpstr>
      <vt:lpstr>   Y Ffordd Ymlaen The Way forward</vt:lpstr>
      <vt:lpstr>PowerPoint Presentation</vt:lpstr>
      <vt:lpstr>PowerPoint Presentation</vt:lpstr>
      <vt:lpstr>Llyfryddiaeth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dc:title>
  <dc:creator>Sarah Stewart</dc:creator>
  <cp:lastModifiedBy>Lynwen Roberts</cp:lastModifiedBy>
  <cp:revision>139</cp:revision>
  <dcterms:created xsi:type="dcterms:W3CDTF">2017-02-01T09:35:03Z</dcterms:created>
  <dcterms:modified xsi:type="dcterms:W3CDTF">2019-07-05T09:05:13Z</dcterms:modified>
</cp:coreProperties>
</file>