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43" autoAdjust="0"/>
  </p:normalViewPr>
  <p:slideViewPr>
    <p:cSldViewPr snapToGrid="0">
      <p:cViewPr>
        <p:scale>
          <a:sx n="51" d="100"/>
          <a:sy n="51" d="100"/>
        </p:scale>
        <p:origin x="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4ACE2D-27F6-4C09-8DCA-9B25C6917655}"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1796191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4ACE2D-27F6-4C09-8DCA-9B25C6917655}"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536187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4ACE2D-27F6-4C09-8DCA-9B25C6917655}"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213180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4ACE2D-27F6-4C09-8DCA-9B25C6917655}" type="datetimeFigureOut">
              <a:rPr lang="en-GB" smtClean="0"/>
              <a:t>04/03/2025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2493153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4ACE2D-27F6-4C09-8DCA-9B25C6917655}" type="datetimeFigureOut">
              <a:rPr lang="en-GB" smtClean="0"/>
              <a:t>04/03/2025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206299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4ACE2D-27F6-4C09-8DCA-9B25C6917655}" type="datetimeFigureOut">
              <a:rPr lang="en-GB" smtClean="0"/>
              <a:t>04/03/2025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3180739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4ACE2D-27F6-4C09-8DCA-9B25C6917655}" type="datetimeFigureOut">
              <a:rPr lang="en-GB" smtClean="0"/>
              <a:t>04/03/2025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2949757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754ACE2D-27F6-4C09-8DCA-9B25C6917655}" type="datetimeFigureOut">
              <a:rPr lang="en-GB" smtClean="0"/>
              <a:t>04/03/2025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3510329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754ACE2D-27F6-4C09-8DCA-9B25C6917655}" type="datetimeFigureOut">
              <a:rPr lang="en-GB" smtClean="0"/>
              <a:t>04/03/2025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3337847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4ACE2D-27F6-4C09-8DCA-9B25C6917655}"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908229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4ACE2D-27F6-4C09-8DCA-9B25C6917655}" type="datetimeFigureOut">
              <a:rPr lang="en-GB" smtClean="0"/>
              <a:t>04/03/2025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C9916-B554-4C09-86B8-E3769D39AA5A}" type="slidenum">
              <a:rPr lang="en-GB" smtClean="0"/>
              <a:t>‹#›</a:t>
            </a:fld>
            <a:endParaRPr lang="en-GB"/>
          </a:p>
        </p:txBody>
      </p:sp>
    </p:spTree>
    <p:extLst>
      <p:ext uri="{BB962C8B-B14F-4D97-AF65-F5344CB8AC3E}">
        <p14:creationId xmlns:p14="http://schemas.microsoft.com/office/powerpoint/2010/main" val="1714346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754ACE2D-27F6-4C09-8DCA-9B25C6917655}" type="datetimeFigureOut">
              <a:rPr lang="en-GB" smtClean="0"/>
              <a:t>04/03/2025</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AC8C9916-B554-4C09-86B8-E3769D39AA5A}" type="slidenum">
              <a:rPr lang="en-GB" smtClean="0"/>
              <a:t>‹#›</a:t>
            </a:fld>
            <a:endParaRPr lang="en-GB"/>
          </a:p>
        </p:txBody>
      </p:sp>
    </p:spTree>
    <p:extLst>
      <p:ext uri="{BB962C8B-B14F-4D97-AF65-F5344CB8AC3E}">
        <p14:creationId xmlns:p14="http://schemas.microsoft.com/office/powerpoint/2010/main" val="30190364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4">
                <a:lumMod val="40000"/>
                <a:lumOff val="60000"/>
              </a:schemeClr>
            </a:gs>
            <a:gs pos="100000">
              <a:schemeClr val="accent4">
                <a:lumMod val="60000"/>
                <a:lumOff val="40000"/>
              </a:schemeClr>
            </a:gs>
          </a:gsLst>
          <a:lin ang="5400000" scaled="1"/>
        </a:gradFill>
        <a:effectLst/>
      </p:bgPr>
    </p:bg>
    <p:spTree>
      <p:nvGrpSpPr>
        <p:cNvPr id="1" name=""/>
        <p:cNvGrpSpPr/>
        <p:nvPr/>
      </p:nvGrpSpPr>
      <p:grpSpPr>
        <a:xfrm>
          <a:off x="0" y="0"/>
          <a:ext cx="0" cy="0"/>
          <a:chOff x="0" y="0"/>
          <a:chExt cx="0" cy="0"/>
        </a:xfrm>
      </p:grpSpPr>
      <p:sp>
        <p:nvSpPr>
          <p:cNvPr id="4" name="TextBox 3"/>
          <p:cNvSpPr txBox="1"/>
          <p:nvPr/>
        </p:nvSpPr>
        <p:spPr>
          <a:xfrm>
            <a:off x="1701833" y="182189"/>
            <a:ext cx="19030951" cy="1107996"/>
          </a:xfrm>
          <a:prstGeom prst="rect">
            <a:avLst/>
          </a:prstGeom>
          <a:noFill/>
        </p:spPr>
        <p:txBody>
          <a:bodyPr wrap="square" rtlCol="0">
            <a:spAutoFit/>
          </a:bodyPr>
          <a:lstStyle/>
          <a:p>
            <a:r>
              <a:rPr lang="en-GB" sz="6600" b="1" dirty="0">
                <a:latin typeface="Garamond" panose="02020404030301010803" pitchFamily="18" charset="0"/>
              </a:rPr>
              <a:t>Emotional Intelligence: A Key to Workplace Success</a:t>
            </a:r>
          </a:p>
        </p:txBody>
      </p:sp>
      <p:sp>
        <p:nvSpPr>
          <p:cNvPr id="5" name="TextBox 4"/>
          <p:cNvSpPr txBox="1"/>
          <p:nvPr/>
        </p:nvSpPr>
        <p:spPr>
          <a:xfrm>
            <a:off x="309101" y="1591208"/>
            <a:ext cx="20820258" cy="2554545"/>
          </a:xfrm>
          <a:prstGeom prst="rect">
            <a:avLst/>
          </a:prstGeom>
          <a:noFill/>
        </p:spPr>
        <p:txBody>
          <a:bodyPr wrap="square" rtlCol="0">
            <a:spAutoFit/>
          </a:bodyPr>
          <a:lstStyle/>
          <a:p>
            <a:r>
              <a:rPr lang="en-GB" sz="3200" b="1" dirty="0">
                <a:latin typeface="Garamond" panose="02020404030301010803" pitchFamily="18" charset="0"/>
              </a:rPr>
              <a:t>Emotional Intelligence (EI) </a:t>
            </a:r>
            <a:r>
              <a:rPr lang="en-GB" sz="3200" dirty="0">
                <a:latin typeface="Garamond" panose="02020404030301010803" pitchFamily="18" charset="0"/>
              </a:rPr>
              <a:t>is the ability to recognize, manage, and influence emotions in oneself and others (Goleman, 1998). High EI leads to better communication, stronger relationships, and enhanced leadership (Brackett and Rivers, 2011). This poster explores the benefits of EI, essential skills, and strategies for improvement to enhance workplace success.</a:t>
            </a:r>
          </a:p>
          <a:p>
            <a:r>
              <a:rPr lang="en-GB" sz="3200" b="1" dirty="0">
                <a:latin typeface="Garamond" panose="02020404030301010803" pitchFamily="18" charset="0"/>
              </a:rPr>
              <a:t>Personal Reflection: </a:t>
            </a:r>
            <a:r>
              <a:rPr lang="en-GB" sz="3200" dirty="0">
                <a:latin typeface="Garamond" panose="02020404030301010803" pitchFamily="18" charset="0"/>
              </a:rPr>
              <a:t>Developing EI has helped me manage stress, make thoughtful decisions, and build professional relationships (</a:t>
            </a:r>
            <a:r>
              <a:rPr lang="en-GB" sz="3200" dirty="0" err="1">
                <a:latin typeface="Garamond" panose="02020404030301010803" pitchFamily="18" charset="0"/>
              </a:rPr>
              <a:t>Zeidner</a:t>
            </a:r>
            <a:r>
              <a:rPr lang="en-GB" sz="3200" dirty="0">
                <a:latin typeface="Garamond" panose="02020404030301010803" pitchFamily="18" charset="0"/>
              </a:rPr>
              <a:t> et.al, 2004).</a:t>
            </a:r>
          </a:p>
        </p:txBody>
      </p:sp>
      <p:sp>
        <p:nvSpPr>
          <p:cNvPr id="7" name="TextBox 6"/>
          <p:cNvSpPr txBox="1"/>
          <p:nvPr/>
        </p:nvSpPr>
        <p:spPr>
          <a:xfrm>
            <a:off x="309101" y="6185552"/>
            <a:ext cx="20820258" cy="4031873"/>
          </a:xfrm>
          <a:prstGeom prst="rect">
            <a:avLst/>
          </a:prstGeom>
          <a:noFill/>
        </p:spPr>
        <p:txBody>
          <a:bodyPr wrap="square" rtlCol="0">
            <a:spAutoFit/>
          </a:bodyPr>
          <a:lstStyle/>
          <a:p>
            <a:r>
              <a:rPr lang="en-GB" sz="3200" b="1" dirty="0">
                <a:latin typeface="Garamond" panose="02020404030301010803" pitchFamily="18" charset="0"/>
              </a:rPr>
              <a:t>Enhances Communication </a:t>
            </a:r>
            <a:r>
              <a:rPr lang="en-GB" sz="3200" dirty="0">
                <a:latin typeface="Garamond" panose="02020404030301010803" pitchFamily="18" charset="0"/>
              </a:rPr>
              <a:t>– Encourages active listening and constructive feedback, leading to better teamwork (Grewal and Salovey, 2006).</a:t>
            </a:r>
            <a:br>
              <a:rPr lang="en-GB" sz="3200" dirty="0">
                <a:latin typeface="Garamond" panose="02020404030301010803" pitchFamily="18" charset="0"/>
              </a:rPr>
            </a:br>
            <a:r>
              <a:rPr lang="en-GB" sz="3200" b="1" dirty="0">
                <a:latin typeface="Garamond" panose="02020404030301010803" pitchFamily="18" charset="0"/>
              </a:rPr>
              <a:t>Improves Decision-Making </a:t>
            </a:r>
            <a:r>
              <a:rPr lang="en-GB" sz="3200" dirty="0">
                <a:latin typeface="Garamond" panose="02020404030301010803" pitchFamily="18" charset="0"/>
              </a:rPr>
              <a:t>– Reduces impulsive choices by incorporating emotions into rational thinking (Arora, 2017).</a:t>
            </a:r>
            <a:br>
              <a:rPr lang="en-GB" sz="3200" dirty="0">
                <a:latin typeface="Garamond" panose="02020404030301010803" pitchFamily="18" charset="0"/>
              </a:rPr>
            </a:br>
            <a:r>
              <a:rPr lang="en-GB" sz="3200" b="1" dirty="0">
                <a:latin typeface="Garamond" panose="02020404030301010803" pitchFamily="18" charset="0"/>
              </a:rPr>
              <a:t>Strengthens Mental &amp; Physical Health </a:t>
            </a:r>
            <a:r>
              <a:rPr lang="en-GB" sz="3200" dirty="0">
                <a:latin typeface="Garamond" panose="02020404030301010803" pitchFamily="18" charset="0"/>
              </a:rPr>
              <a:t>– Helps manage workplace stress, reducing burnout (Humphrey, 2013).</a:t>
            </a:r>
            <a:br>
              <a:rPr lang="en-GB" sz="3200" dirty="0">
                <a:latin typeface="Garamond" panose="02020404030301010803" pitchFamily="18" charset="0"/>
              </a:rPr>
            </a:br>
            <a:r>
              <a:rPr lang="en-GB" sz="3200" b="1" dirty="0">
                <a:latin typeface="Garamond" panose="02020404030301010803" pitchFamily="18" charset="0"/>
              </a:rPr>
              <a:t>Fosters Workplace Relationships </a:t>
            </a:r>
            <a:r>
              <a:rPr lang="en-GB" sz="3200" dirty="0">
                <a:latin typeface="Garamond" panose="02020404030301010803" pitchFamily="18" charset="0"/>
              </a:rPr>
              <a:t>– Builds trust, empathy, and collaboration, leading to a positive work environment (Cherniss, Goleman and Emmerling, 1998).</a:t>
            </a:r>
            <a:br>
              <a:rPr lang="en-GB" sz="3200" dirty="0">
                <a:latin typeface="Garamond" panose="02020404030301010803" pitchFamily="18" charset="0"/>
              </a:rPr>
            </a:br>
            <a:r>
              <a:rPr lang="en-GB" sz="3200" b="1" dirty="0">
                <a:latin typeface="Garamond" panose="02020404030301010803" pitchFamily="18" charset="0"/>
              </a:rPr>
              <a:t>Builds Resilience </a:t>
            </a:r>
            <a:r>
              <a:rPr lang="en-GB" sz="3200" dirty="0">
                <a:latin typeface="Garamond" panose="02020404030301010803" pitchFamily="18" charset="0"/>
              </a:rPr>
              <a:t>– Encourages emotional stability and adaptability, crucial in dynamic industries (</a:t>
            </a:r>
            <a:r>
              <a:rPr lang="en-GB" sz="3200">
                <a:latin typeface="Garamond" panose="02020404030301010803" pitchFamily="18" charset="0"/>
              </a:rPr>
              <a:t>Bond and </a:t>
            </a:r>
            <a:r>
              <a:rPr lang="en-GB" sz="3200" dirty="0">
                <a:latin typeface="Garamond" panose="02020404030301010803" pitchFamily="18" charset="0"/>
              </a:rPr>
              <a:t>Donaldson-</a:t>
            </a:r>
            <a:r>
              <a:rPr lang="en-GB" sz="3200" dirty="0" err="1">
                <a:latin typeface="Garamond" panose="02020404030301010803" pitchFamily="18" charset="0"/>
              </a:rPr>
              <a:t>Feilder</a:t>
            </a:r>
            <a:r>
              <a:rPr lang="en-GB" sz="3200" dirty="0">
                <a:latin typeface="Garamond" panose="02020404030301010803" pitchFamily="18" charset="0"/>
              </a:rPr>
              <a:t>, 2004).</a:t>
            </a:r>
          </a:p>
        </p:txBody>
      </p:sp>
      <p:sp>
        <p:nvSpPr>
          <p:cNvPr id="8" name="Rounded Rectangle 7"/>
          <p:cNvSpPr/>
          <p:nvPr/>
        </p:nvSpPr>
        <p:spPr>
          <a:xfrm>
            <a:off x="306775" y="4647553"/>
            <a:ext cx="8849032" cy="1028778"/>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4000" b="1" dirty="0">
                <a:latin typeface="Garamond" panose="02020404030301010803" pitchFamily="18" charset="0"/>
              </a:rPr>
              <a:t>Benefits of Emotional Intelligence (EI) </a:t>
            </a:r>
            <a:endParaRPr lang="en-GB" sz="4000" b="1" dirty="0">
              <a:solidFill>
                <a:schemeClr val="bg1"/>
              </a:solidFill>
              <a:latin typeface="Garamond" panose="02020404030301010803" pitchFamily="18" charset="0"/>
            </a:endParaRPr>
          </a:p>
        </p:txBody>
      </p:sp>
      <p:sp>
        <p:nvSpPr>
          <p:cNvPr id="9" name="Rounded Rectangle 8"/>
          <p:cNvSpPr/>
          <p:nvPr/>
        </p:nvSpPr>
        <p:spPr>
          <a:xfrm>
            <a:off x="321957" y="12490485"/>
            <a:ext cx="7379110" cy="914400"/>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4000" b="1" dirty="0">
                <a:solidFill>
                  <a:schemeClr val="bg1"/>
                </a:solidFill>
                <a:latin typeface="Garamond" panose="02020404030301010803" pitchFamily="18" charset="0"/>
              </a:rPr>
              <a:t>Key emotional Intelligence Skills</a:t>
            </a:r>
            <a:endParaRPr lang="en-GB" sz="4000" b="1" dirty="0">
              <a:solidFill>
                <a:schemeClr val="bg1"/>
              </a:solidFill>
              <a:latin typeface="Garamond" panose="02020404030301010803" pitchFamily="18" charset="0"/>
            </a:endParaRPr>
          </a:p>
        </p:txBody>
      </p:sp>
      <p:sp>
        <p:nvSpPr>
          <p:cNvPr id="10" name="TextBox 9"/>
          <p:cNvSpPr txBox="1"/>
          <p:nvPr/>
        </p:nvSpPr>
        <p:spPr>
          <a:xfrm>
            <a:off x="321957" y="13527860"/>
            <a:ext cx="14177962" cy="4031873"/>
          </a:xfrm>
          <a:prstGeom prst="rect">
            <a:avLst/>
          </a:prstGeom>
          <a:noFill/>
        </p:spPr>
        <p:txBody>
          <a:bodyPr wrap="square" rtlCol="0">
            <a:spAutoFit/>
          </a:bodyPr>
          <a:lstStyle/>
          <a:p>
            <a:r>
              <a:rPr lang="en-GB" sz="3200" b="1" dirty="0">
                <a:latin typeface="Garamond" panose="02020404030301010803" pitchFamily="18" charset="0"/>
              </a:rPr>
              <a:t>Self-Awareness</a:t>
            </a:r>
            <a:r>
              <a:rPr lang="en-GB" sz="3200" dirty="0">
                <a:latin typeface="Garamond" panose="02020404030301010803" pitchFamily="18" charset="0"/>
              </a:rPr>
              <a:t> – Understanding emotions and their impact on </a:t>
            </a:r>
            <a:r>
              <a:rPr lang="en-GB" sz="3200" dirty="0" err="1">
                <a:latin typeface="Garamond" panose="02020404030301010803" pitchFamily="18" charset="0"/>
              </a:rPr>
              <a:t>behavior</a:t>
            </a:r>
            <a:r>
              <a:rPr lang="en-GB" sz="3200" dirty="0">
                <a:latin typeface="Garamond" panose="02020404030301010803" pitchFamily="18" charset="0"/>
              </a:rPr>
              <a:t> (Brackett and Rivers, 2011).</a:t>
            </a:r>
            <a:br>
              <a:rPr lang="en-GB" sz="3200" dirty="0">
                <a:latin typeface="Garamond" panose="02020404030301010803" pitchFamily="18" charset="0"/>
              </a:rPr>
            </a:br>
            <a:r>
              <a:rPr lang="en-GB" sz="3200" b="1" dirty="0">
                <a:latin typeface="Garamond" panose="02020404030301010803" pitchFamily="18" charset="0"/>
              </a:rPr>
              <a:t>Self-Regulation</a:t>
            </a:r>
            <a:r>
              <a:rPr lang="en-GB" sz="3200" dirty="0">
                <a:latin typeface="Garamond" panose="02020404030301010803" pitchFamily="18" charset="0"/>
              </a:rPr>
              <a:t> – Managing emotions effectively, reducing impulsivity (</a:t>
            </a:r>
            <a:r>
              <a:rPr lang="en-GB" sz="3200" dirty="0" err="1">
                <a:latin typeface="Garamond" panose="02020404030301010803" pitchFamily="18" charset="0"/>
              </a:rPr>
              <a:t>Zeidner</a:t>
            </a:r>
            <a:r>
              <a:rPr lang="en-GB" sz="3200" dirty="0">
                <a:latin typeface="Garamond" panose="02020404030301010803" pitchFamily="18" charset="0"/>
              </a:rPr>
              <a:t> et al., 2004).</a:t>
            </a:r>
            <a:br>
              <a:rPr lang="en-GB" sz="3200" dirty="0">
                <a:latin typeface="Garamond" panose="02020404030301010803" pitchFamily="18" charset="0"/>
              </a:rPr>
            </a:br>
            <a:r>
              <a:rPr lang="en-GB" sz="3200" b="1" dirty="0">
                <a:latin typeface="Garamond" panose="02020404030301010803" pitchFamily="18" charset="0"/>
              </a:rPr>
              <a:t>Motivation</a:t>
            </a:r>
            <a:r>
              <a:rPr lang="en-GB" sz="3200" dirty="0">
                <a:latin typeface="Garamond" panose="02020404030301010803" pitchFamily="18" charset="0"/>
              </a:rPr>
              <a:t> – Staying driven, even in adversity (Gupta, 2014).</a:t>
            </a:r>
            <a:br>
              <a:rPr lang="en-GB" sz="3200" dirty="0">
                <a:latin typeface="Garamond" panose="02020404030301010803" pitchFamily="18" charset="0"/>
              </a:rPr>
            </a:br>
            <a:r>
              <a:rPr lang="en-GB" sz="3200" b="1" dirty="0">
                <a:latin typeface="Garamond" panose="02020404030301010803" pitchFamily="18" charset="0"/>
              </a:rPr>
              <a:t>Empathy</a:t>
            </a:r>
            <a:r>
              <a:rPr lang="en-GB" sz="3200" dirty="0">
                <a:latin typeface="Garamond" panose="02020404030301010803" pitchFamily="18" charset="0"/>
              </a:rPr>
              <a:t> – Recognising and validating others’ emotions, fostering strong workplace relationships (Cooper, 1997).</a:t>
            </a:r>
            <a:br>
              <a:rPr lang="en-GB" sz="3200" dirty="0">
                <a:latin typeface="Garamond" panose="02020404030301010803" pitchFamily="18" charset="0"/>
              </a:rPr>
            </a:br>
            <a:r>
              <a:rPr lang="en-GB" sz="3200" b="1" dirty="0">
                <a:latin typeface="Garamond" panose="02020404030301010803" pitchFamily="18" charset="0"/>
              </a:rPr>
              <a:t>Social Skills</a:t>
            </a:r>
            <a:r>
              <a:rPr lang="en-GB" sz="3200" dirty="0">
                <a:latin typeface="Garamond" panose="02020404030301010803" pitchFamily="18" charset="0"/>
              </a:rPr>
              <a:t> – Enhancing teamwork and collaboration (</a:t>
            </a:r>
            <a:r>
              <a:rPr lang="en-GB" sz="3200" dirty="0" err="1">
                <a:latin typeface="Garamond" panose="02020404030301010803" pitchFamily="18" charset="0"/>
              </a:rPr>
              <a:t>Cherniss</a:t>
            </a:r>
            <a:r>
              <a:rPr lang="en-GB" sz="3200" dirty="0">
                <a:latin typeface="Garamond" panose="02020404030301010803" pitchFamily="18" charset="0"/>
              </a:rPr>
              <a:t> et al., 1998).</a:t>
            </a:r>
          </a:p>
        </p:txBody>
      </p:sp>
      <p:sp>
        <p:nvSpPr>
          <p:cNvPr id="11" name="Rounded Rectangle 10"/>
          <p:cNvSpPr/>
          <p:nvPr/>
        </p:nvSpPr>
        <p:spPr>
          <a:xfrm>
            <a:off x="306775" y="17752091"/>
            <a:ext cx="9462582" cy="914400"/>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4000" b="1" dirty="0">
                <a:solidFill>
                  <a:schemeClr val="bg1"/>
                </a:solidFill>
                <a:latin typeface="Garamond" panose="02020404030301010803" pitchFamily="18" charset="0"/>
              </a:rPr>
              <a:t>How to Improve Emotional Intelligence</a:t>
            </a:r>
            <a:endParaRPr lang="en-GB" sz="4000" b="1" dirty="0">
              <a:solidFill>
                <a:schemeClr val="bg1"/>
              </a:solidFill>
              <a:latin typeface="Garamond" panose="02020404030301010803" pitchFamily="18" charset="0"/>
            </a:endParaRPr>
          </a:p>
        </p:txBody>
      </p:sp>
      <p:sp>
        <p:nvSpPr>
          <p:cNvPr id="12" name="TextBox 11"/>
          <p:cNvSpPr txBox="1"/>
          <p:nvPr/>
        </p:nvSpPr>
        <p:spPr>
          <a:xfrm>
            <a:off x="306775" y="18906117"/>
            <a:ext cx="13547051" cy="6001643"/>
          </a:xfrm>
          <a:prstGeom prst="rect">
            <a:avLst/>
          </a:prstGeom>
          <a:noFill/>
        </p:spPr>
        <p:txBody>
          <a:bodyPr wrap="square" rtlCol="0">
            <a:spAutoFit/>
          </a:bodyPr>
          <a:lstStyle/>
          <a:p>
            <a:r>
              <a:rPr lang="en-GB" sz="3200" b="1" dirty="0">
                <a:latin typeface="Garamond" panose="02020404030301010803" pitchFamily="18" charset="0"/>
              </a:rPr>
              <a:t>Practice Self-Awareness </a:t>
            </a:r>
            <a:r>
              <a:rPr lang="en-GB" sz="3200" dirty="0">
                <a:latin typeface="Garamond" panose="02020404030301010803" pitchFamily="18" charset="0"/>
              </a:rPr>
              <a:t>– Maintain a journal to reflect on emotions (</a:t>
            </a:r>
            <a:r>
              <a:rPr lang="en-GB" sz="3200" dirty="0" err="1">
                <a:latin typeface="Garamond" panose="02020404030301010803" pitchFamily="18" charset="0"/>
              </a:rPr>
              <a:t>Boyatzis</a:t>
            </a:r>
            <a:r>
              <a:rPr lang="en-GB" sz="3200" dirty="0">
                <a:latin typeface="Garamond" panose="02020404030301010803" pitchFamily="18" charset="0"/>
              </a:rPr>
              <a:t>, 2001).</a:t>
            </a:r>
            <a:br>
              <a:rPr lang="en-GB" sz="3200" dirty="0">
                <a:latin typeface="Garamond" panose="02020404030301010803" pitchFamily="18" charset="0"/>
              </a:rPr>
            </a:br>
            <a:r>
              <a:rPr lang="en-GB" sz="3200" b="1" dirty="0">
                <a:latin typeface="Garamond" panose="02020404030301010803" pitchFamily="18" charset="0"/>
              </a:rPr>
              <a:t>Develop Emotional Regulation </a:t>
            </a:r>
            <a:r>
              <a:rPr lang="en-GB" sz="3200" dirty="0">
                <a:latin typeface="Garamond" panose="02020404030301010803" pitchFamily="18" charset="0"/>
              </a:rPr>
              <a:t>– Use breathing techniques and mindfulness to stay calm (</a:t>
            </a:r>
            <a:r>
              <a:rPr lang="en-GB" sz="3200" dirty="0" err="1">
                <a:latin typeface="Garamond" panose="02020404030301010803" pitchFamily="18" charset="0"/>
              </a:rPr>
              <a:t>Cherniss</a:t>
            </a:r>
            <a:r>
              <a:rPr lang="en-GB" sz="3200" dirty="0">
                <a:latin typeface="Garamond" panose="02020404030301010803" pitchFamily="18" charset="0"/>
              </a:rPr>
              <a:t> et al., 1998).</a:t>
            </a:r>
            <a:br>
              <a:rPr lang="en-GB" sz="3200" dirty="0">
                <a:latin typeface="Garamond" panose="02020404030301010803" pitchFamily="18" charset="0"/>
              </a:rPr>
            </a:br>
            <a:r>
              <a:rPr lang="en-GB" sz="3200" b="1" dirty="0">
                <a:latin typeface="Garamond" panose="02020404030301010803" pitchFamily="18" charset="0"/>
              </a:rPr>
              <a:t>Enhance Communication </a:t>
            </a:r>
            <a:r>
              <a:rPr lang="en-GB" sz="3200" dirty="0">
                <a:latin typeface="Garamond" panose="02020404030301010803" pitchFamily="18" charset="0"/>
              </a:rPr>
              <a:t>– Apply active listening and provide constructive feedback (Bennis, 2001).</a:t>
            </a:r>
            <a:br>
              <a:rPr lang="en-GB" sz="3200" dirty="0">
                <a:latin typeface="Garamond" panose="02020404030301010803" pitchFamily="18" charset="0"/>
              </a:rPr>
            </a:br>
            <a:r>
              <a:rPr lang="en-GB" sz="3200" b="1" dirty="0">
                <a:latin typeface="Garamond" panose="02020404030301010803" pitchFamily="18" charset="0"/>
              </a:rPr>
              <a:t>Strengthen Decision-Making </a:t>
            </a:r>
            <a:r>
              <a:rPr lang="en-GB" sz="3200" dirty="0">
                <a:latin typeface="Garamond" panose="02020404030301010803" pitchFamily="18" charset="0"/>
              </a:rPr>
              <a:t>– Pause before reacting emotionally to make rational choices (Nelis et al., 2009).</a:t>
            </a:r>
            <a:br>
              <a:rPr lang="en-GB" sz="3200" dirty="0">
                <a:latin typeface="Garamond" panose="02020404030301010803" pitchFamily="18" charset="0"/>
              </a:rPr>
            </a:br>
            <a:r>
              <a:rPr lang="en-GB" sz="3200" b="1" dirty="0">
                <a:latin typeface="Garamond" panose="02020404030301010803" pitchFamily="18" charset="0"/>
              </a:rPr>
              <a:t>Seek Feedback &amp; Coaching </a:t>
            </a:r>
            <a:r>
              <a:rPr lang="en-GB" sz="3200" dirty="0">
                <a:latin typeface="Garamond" panose="02020404030301010803" pitchFamily="18" charset="0"/>
              </a:rPr>
              <a:t>– Use 360-degree feedback and mentorship for improvement (Goleman, 1998).</a:t>
            </a:r>
            <a:br>
              <a:rPr lang="en-GB" sz="3200" dirty="0">
                <a:latin typeface="Garamond" panose="02020404030301010803" pitchFamily="18" charset="0"/>
              </a:rPr>
            </a:br>
            <a:r>
              <a:rPr lang="en-GB" sz="3200" b="1" dirty="0">
                <a:latin typeface="Garamond" panose="02020404030301010803" pitchFamily="18" charset="0"/>
              </a:rPr>
              <a:t>Maintain Work-Life Balance </a:t>
            </a:r>
            <a:r>
              <a:rPr lang="en-GB" sz="3200" dirty="0">
                <a:latin typeface="Garamond" panose="02020404030301010803" pitchFamily="18" charset="0"/>
              </a:rPr>
              <a:t>– Engage in exercise and self-care activities to enhance emotional well-being (Lima et al., 2022).</a:t>
            </a:r>
          </a:p>
        </p:txBody>
      </p:sp>
      <p:sp>
        <p:nvSpPr>
          <p:cNvPr id="13" name="Rounded Rectangle 12"/>
          <p:cNvSpPr/>
          <p:nvPr/>
        </p:nvSpPr>
        <p:spPr>
          <a:xfrm>
            <a:off x="321957" y="24996139"/>
            <a:ext cx="3005599" cy="581501"/>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4000" b="1" dirty="0">
                <a:solidFill>
                  <a:schemeClr val="bg1"/>
                </a:solidFill>
                <a:latin typeface="Garamond" panose="02020404030301010803" pitchFamily="18" charset="0"/>
              </a:rPr>
              <a:t>References </a:t>
            </a:r>
            <a:endParaRPr lang="en-GB" sz="4000" b="1" dirty="0">
              <a:solidFill>
                <a:schemeClr val="bg1"/>
              </a:solidFill>
              <a:latin typeface="Garamond" panose="02020404030301010803" pitchFamily="18" charset="0"/>
            </a:endParaRPr>
          </a:p>
        </p:txBody>
      </p:sp>
      <p:sp>
        <p:nvSpPr>
          <p:cNvPr id="16" name="TextBox 15"/>
          <p:cNvSpPr txBox="1"/>
          <p:nvPr/>
        </p:nvSpPr>
        <p:spPr>
          <a:xfrm>
            <a:off x="326370" y="25830271"/>
            <a:ext cx="10890938" cy="4401205"/>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Garamond" panose="02020404030301010803" pitchFamily="18" charset="0"/>
              </a:rPr>
              <a:t>Arora, B. (2017) Importance of emotional intelligence in the workplace. Available at: </a:t>
            </a:r>
            <a:r>
              <a:rPr lang="en-GB" sz="2000" dirty="0" err="1">
                <a:latin typeface="Garamond" panose="02020404030301010803" pitchFamily="18" charset="0"/>
              </a:rPr>
              <a:t>Neliti</a:t>
            </a:r>
            <a:r>
              <a:rPr lang="en-GB" sz="2000" dirty="0">
                <a:latin typeface="Garamond" panose="02020404030301010803" pitchFamily="18" charset="0"/>
              </a:rPr>
              <a:t> (Accessed: 28 Feb 2025).</a:t>
            </a:r>
          </a:p>
          <a:p>
            <a:pPr marL="285750" indent="-285750">
              <a:buFont typeface="Arial" panose="020B0604020202020204" pitchFamily="34" charset="0"/>
              <a:buChar char="•"/>
            </a:pPr>
            <a:r>
              <a:rPr lang="en-GB" sz="2000" dirty="0">
                <a:latin typeface="Garamond" panose="02020404030301010803" pitchFamily="18" charset="0"/>
              </a:rPr>
              <a:t>Bennis, W. (2001) The emotionally intelligent workplace: How to select for, measure, and improve emotional intelligence in individuals, groups, and organizations. Available at: Google Books (Accessed: 28 Feb 2025).</a:t>
            </a:r>
          </a:p>
          <a:p>
            <a:pPr marL="285750" indent="-285750">
              <a:buFont typeface="Arial" panose="020B0604020202020204" pitchFamily="34" charset="0"/>
              <a:buChar char="•"/>
            </a:pPr>
            <a:r>
              <a:rPr lang="en-GB" sz="2000" dirty="0">
                <a:latin typeface="Garamond" panose="02020404030301010803" pitchFamily="18" charset="0"/>
              </a:rPr>
              <a:t>Bond, F.W. &amp; Donaldson-</a:t>
            </a:r>
            <a:r>
              <a:rPr lang="en-GB" sz="2000" dirty="0" err="1">
                <a:latin typeface="Garamond" panose="02020404030301010803" pitchFamily="18" charset="0"/>
              </a:rPr>
              <a:t>Feilder</a:t>
            </a:r>
            <a:r>
              <a:rPr lang="en-GB" sz="2000" dirty="0">
                <a:latin typeface="Garamond" panose="02020404030301010803" pitchFamily="18" charset="0"/>
              </a:rPr>
              <a:t>, E.J. (2004) The relative importance of psychological acceptance and emotional intelligence to workplace well-being. DOI: 10.1080/08069880410001692210 (Accessed: 28 Feb 2025).</a:t>
            </a:r>
          </a:p>
          <a:p>
            <a:pPr marL="285750" indent="-285750">
              <a:buFont typeface="Arial" panose="020B0604020202020204" pitchFamily="34" charset="0"/>
              <a:buChar char="•"/>
            </a:pPr>
            <a:r>
              <a:rPr lang="en-GB" sz="2000" dirty="0" err="1">
                <a:latin typeface="Garamond" panose="02020404030301010803" pitchFamily="18" charset="0"/>
              </a:rPr>
              <a:t>Boyatzis</a:t>
            </a:r>
            <a:r>
              <a:rPr lang="en-GB" sz="2000" dirty="0">
                <a:latin typeface="Garamond" panose="02020404030301010803" pitchFamily="18" charset="0"/>
              </a:rPr>
              <a:t>, R.E. (2001) How and why individuals are able to develop emotional intelligence. Available at: PDF Link (Accessed: 28 Feb 2025).</a:t>
            </a:r>
          </a:p>
          <a:p>
            <a:pPr marL="285750" indent="-285750">
              <a:buFont typeface="Arial" panose="020B0604020202020204" pitchFamily="34" charset="0"/>
              <a:buChar char="•"/>
            </a:pPr>
            <a:r>
              <a:rPr lang="en-GB" sz="2000" dirty="0">
                <a:latin typeface="Garamond" panose="02020404030301010803" pitchFamily="18" charset="0"/>
              </a:rPr>
              <a:t>Brackett, M.A. &amp; Rivers, S.E. (2011) Emotional intelligence: Implications for personal, social, academic, and workplace success. DOI: 10.1111/j.1751-9004.2010.00334.x.</a:t>
            </a:r>
          </a:p>
          <a:p>
            <a:pPr marL="285750" indent="-285750">
              <a:buFont typeface="Arial" panose="020B0604020202020204" pitchFamily="34" charset="0"/>
              <a:buChar char="•"/>
            </a:pPr>
            <a:r>
              <a:rPr lang="en-GB" sz="2000" dirty="0" err="1">
                <a:latin typeface="Garamond" panose="02020404030301010803" pitchFamily="18" charset="0"/>
              </a:rPr>
              <a:t>Cherniss</a:t>
            </a:r>
            <a:r>
              <a:rPr lang="en-GB" sz="2000" dirty="0">
                <a:latin typeface="Garamond" panose="02020404030301010803" pitchFamily="18" charset="0"/>
              </a:rPr>
              <a:t>, C., Goleman, D. &amp; </a:t>
            </a:r>
            <a:r>
              <a:rPr lang="en-GB" sz="2000" dirty="0" err="1">
                <a:latin typeface="Garamond" panose="02020404030301010803" pitchFamily="18" charset="0"/>
              </a:rPr>
              <a:t>Emmerling</a:t>
            </a:r>
            <a:r>
              <a:rPr lang="en-GB" sz="2000" dirty="0">
                <a:latin typeface="Garamond" panose="02020404030301010803" pitchFamily="18" charset="0"/>
              </a:rPr>
              <a:t>, R. (1998) Bringing emotional intelligence to the workplace. Available at: EI Consortium (Accessed: 28 Feb 2025).</a:t>
            </a:r>
          </a:p>
        </p:txBody>
      </p:sp>
      <p:pic>
        <p:nvPicPr>
          <p:cNvPr id="20" name="Picture 19"/>
          <p:cNvPicPr>
            <a:picLocks noChangeAspect="1"/>
          </p:cNvPicPr>
          <p:nvPr/>
        </p:nvPicPr>
        <p:blipFill rotWithShape="1">
          <a:blip r:embed="rId2">
            <a:extLst>
              <a:ext uri="{28A0092B-C50C-407E-A947-70E740481C1C}">
                <a14:useLocalDpi xmlns:a14="http://schemas.microsoft.com/office/drawing/2010/main" val="0"/>
              </a:ext>
            </a:extLst>
          </a:blip>
          <a:srcRect l="-508" t="13634" r="52657" b="48613"/>
          <a:stretch/>
        </p:blipFill>
        <p:spPr>
          <a:xfrm>
            <a:off x="1490034" y="9915470"/>
            <a:ext cx="3896128" cy="2520147"/>
          </a:xfrm>
          <a:prstGeom prst="rect">
            <a:avLst/>
          </a:prstGeom>
        </p:spPr>
      </p:pic>
      <p:pic>
        <p:nvPicPr>
          <p:cNvPr id="21" name="Picture 20"/>
          <p:cNvPicPr>
            <a:picLocks noChangeAspect="1"/>
          </p:cNvPicPr>
          <p:nvPr/>
        </p:nvPicPr>
        <p:blipFill rotWithShape="1">
          <a:blip r:embed="rId2">
            <a:extLst>
              <a:ext uri="{28A0092B-C50C-407E-A947-70E740481C1C}">
                <a14:useLocalDpi xmlns:a14="http://schemas.microsoft.com/office/drawing/2010/main" val="0"/>
              </a:ext>
            </a:extLst>
          </a:blip>
          <a:srcRect l="51401" t="16400" r="3484" b="47547"/>
          <a:stretch/>
        </p:blipFill>
        <p:spPr>
          <a:xfrm>
            <a:off x="6347435" y="9542920"/>
            <a:ext cx="4277033" cy="2802194"/>
          </a:xfrm>
          <a:prstGeom prst="rect">
            <a:avLst/>
          </a:prstGeom>
        </p:spPr>
      </p:pic>
      <p:pic>
        <p:nvPicPr>
          <p:cNvPr id="22" name="Picture 21"/>
          <p:cNvPicPr>
            <a:picLocks noChangeAspect="1"/>
          </p:cNvPicPr>
          <p:nvPr/>
        </p:nvPicPr>
        <p:blipFill rotWithShape="1">
          <a:blip r:embed="rId2">
            <a:extLst>
              <a:ext uri="{28A0092B-C50C-407E-A947-70E740481C1C}">
                <a14:useLocalDpi xmlns:a14="http://schemas.microsoft.com/office/drawing/2010/main" val="0"/>
              </a:ext>
            </a:extLst>
          </a:blip>
          <a:srcRect l="3143" t="55449" r="52052" b="3944"/>
          <a:stretch/>
        </p:blipFill>
        <p:spPr>
          <a:xfrm>
            <a:off x="10624468" y="9926024"/>
            <a:ext cx="4247536" cy="3156156"/>
          </a:xfrm>
          <a:prstGeom prst="rect">
            <a:avLst/>
          </a:prstGeom>
        </p:spPr>
      </p:pic>
      <p:pic>
        <p:nvPicPr>
          <p:cNvPr id="23" name="Picture 22"/>
          <p:cNvPicPr>
            <a:picLocks noChangeAspect="1"/>
          </p:cNvPicPr>
          <p:nvPr/>
        </p:nvPicPr>
        <p:blipFill rotWithShape="1">
          <a:blip r:embed="rId2">
            <a:extLst>
              <a:ext uri="{28A0092B-C50C-407E-A947-70E740481C1C}">
                <a14:useLocalDpi xmlns:a14="http://schemas.microsoft.com/office/drawing/2010/main" val="0"/>
              </a:ext>
            </a:extLst>
          </a:blip>
          <a:srcRect l="51300" t="56508" r="3585" b="4782"/>
          <a:stretch/>
        </p:blipFill>
        <p:spPr>
          <a:xfrm>
            <a:off x="15125824" y="9874959"/>
            <a:ext cx="4277033" cy="3008671"/>
          </a:xfrm>
          <a:prstGeom prst="rect">
            <a:avLst/>
          </a:prstGeom>
        </p:spPr>
      </p:pic>
      <p:pic>
        <p:nvPicPr>
          <p:cNvPr id="25" name="Picture 24"/>
          <p:cNvPicPr>
            <a:picLocks noChangeAspect="1"/>
          </p:cNvPicPr>
          <p:nvPr/>
        </p:nvPicPr>
        <p:blipFill rotWithShape="1">
          <a:blip r:embed="rId3" cstate="print">
            <a:extLst>
              <a:ext uri="{28A0092B-C50C-407E-A947-70E740481C1C}">
                <a14:useLocalDpi xmlns:a14="http://schemas.microsoft.com/office/drawing/2010/main" val="0"/>
              </a:ext>
            </a:extLst>
          </a:blip>
          <a:srcRect l="-2760" t="17414" r="2760"/>
          <a:stretch/>
        </p:blipFill>
        <p:spPr>
          <a:xfrm>
            <a:off x="12877022" y="15098554"/>
            <a:ext cx="4838255" cy="3908991"/>
          </a:xfrm>
          <a:prstGeom prst="rect">
            <a:avLst/>
          </a:prstGeom>
        </p:spPr>
      </p:pic>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t="9509"/>
          <a:stretch/>
        </p:blipFill>
        <p:spPr>
          <a:xfrm>
            <a:off x="13917545" y="19689376"/>
            <a:ext cx="7211814" cy="6359031"/>
          </a:xfrm>
          <a:prstGeom prst="rect">
            <a:avLst/>
          </a:prstGeom>
        </p:spPr>
      </p:pic>
      <p:sp>
        <p:nvSpPr>
          <p:cNvPr id="3" name="TextBox 2"/>
          <p:cNvSpPr txBox="1"/>
          <p:nvPr/>
        </p:nvSpPr>
        <p:spPr>
          <a:xfrm>
            <a:off x="11307068" y="25804711"/>
            <a:ext cx="9912051" cy="480131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Garamond" panose="02020404030301010803" pitchFamily="18" charset="0"/>
              </a:rPr>
              <a:t>Cooper, R.K. (1997) Applying emotional intelligence in the workplace. Available at: Gale (Accessed: 28 Feb 2025).</a:t>
            </a:r>
          </a:p>
          <a:p>
            <a:pPr marL="285750" indent="-285750">
              <a:buFont typeface="Arial" panose="020B0604020202020204" pitchFamily="34" charset="0"/>
              <a:buChar char="•"/>
            </a:pPr>
            <a:r>
              <a:rPr lang="en-GB" dirty="0">
                <a:latin typeface="Garamond" panose="02020404030301010803" pitchFamily="18" charset="0"/>
              </a:rPr>
              <a:t>Goleman, D. (1998) Working with emotional intelligence. Available at: Google Books (Accessed: 28 Feb 2025).</a:t>
            </a:r>
          </a:p>
          <a:p>
            <a:pPr marL="285750" indent="-285750">
              <a:buFont typeface="Arial" panose="020B0604020202020204" pitchFamily="34" charset="0"/>
              <a:buChar char="•"/>
            </a:pPr>
            <a:r>
              <a:rPr lang="en-GB" dirty="0">
                <a:latin typeface="Garamond" panose="02020404030301010803" pitchFamily="18" charset="0"/>
              </a:rPr>
              <a:t>Grewal, D.D. &amp; </a:t>
            </a:r>
            <a:r>
              <a:rPr lang="en-GB" dirty="0" err="1">
                <a:latin typeface="Garamond" panose="02020404030301010803" pitchFamily="18" charset="0"/>
              </a:rPr>
              <a:t>Salovey</a:t>
            </a:r>
            <a:r>
              <a:rPr lang="en-GB" dirty="0">
                <a:latin typeface="Garamond" panose="02020404030301010803" pitchFamily="18" charset="0"/>
              </a:rPr>
              <a:t>, P. (2006) Benefits of emotional intelligence. Available at: Google Books (Accessed: 28 Feb 2025).</a:t>
            </a:r>
          </a:p>
          <a:p>
            <a:pPr marL="285750" indent="-285750">
              <a:buFont typeface="Arial" panose="020B0604020202020204" pitchFamily="34" charset="0"/>
              <a:buChar char="•"/>
            </a:pPr>
            <a:r>
              <a:rPr lang="en-GB" dirty="0">
                <a:latin typeface="Garamond" panose="02020404030301010803" pitchFamily="18" charset="0"/>
              </a:rPr>
              <a:t>Gupta, A. (2014) Emotional Intelligence - A Key for Workplace Success. Available at: Academia (Accessed: 28 Feb 2025).</a:t>
            </a:r>
          </a:p>
          <a:p>
            <a:pPr marL="285750" indent="-285750">
              <a:buFont typeface="Arial" panose="020B0604020202020204" pitchFamily="34" charset="0"/>
              <a:buChar char="•"/>
            </a:pPr>
            <a:r>
              <a:rPr lang="en-GB" dirty="0">
                <a:latin typeface="Garamond" panose="02020404030301010803" pitchFamily="18" charset="0"/>
              </a:rPr>
              <a:t>Humphrey, R.H. (2013) The benefits of emotional intelligence and empathy to entrepreneurship. DOI: 10.1515/erj-2013-0057 (Accessed: 28 Feb 2025).</a:t>
            </a:r>
          </a:p>
          <a:p>
            <a:pPr marL="285750" indent="-285750">
              <a:buFont typeface="Arial" panose="020B0604020202020204" pitchFamily="34" charset="0"/>
              <a:buChar char="•"/>
            </a:pPr>
            <a:r>
              <a:rPr lang="en-GB" dirty="0">
                <a:latin typeface="Garamond" panose="02020404030301010803" pitchFamily="18" charset="0"/>
              </a:rPr>
              <a:t>Lima, D., </a:t>
            </a:r>
            <a:r>
              <a:rPr lang="en-GB" dirty="0" err="1">
                <a:latin typeface="Garamond" panose="02020404030301010803" pitchFamily="18" charset="0"/>
              </a:rPr>
              <a:t>Spahi</a:t>
            </a:r>
            <a:r>
              <a:rPr lang="en-GB" dirty="0">
                <a:latin typeface="Garamond" panose="02020404030301010803" pitchFamily="18" charset="0"/>
              </a:rPr>
              <a:t>, J. &amp; </a:t>
            </a:r>
            <a:r>
              <a:rPr lang="en-GB" dirty="0" err="1">
                <a:latin typeface="Garamond" panose="02020404030301010803" pitchFamily="18" charset="0"/>
              </a:rPr>
              <a:t>Shala</a:t>
            </a:r>
            <a:r>
              <a:rPr lang="en-GB" dirty="0">
                <a:latin typeface="Garamond" panose="02020404030301010803" pitchFamily="18" charset="0"/>
              </a:rPr>
              <a:t>, V. (2022) The Management of emotional intelligence in the workplace impact on improving employee performance. Available at: </a:t>
            </a:r>
            <a:r>
              <a:rPr lang="en-GB" dirty="0" err="1">
                <a:latin typeface="Garamond" panose="02020404030301010803" pitchFamily="18" charset="0"/>
              </a:rPr>
              <a:t>ResearchGate</a:t>
            </a:r>
            <a:r>
              <a:rPr lang="en-GB" dirty="0">
                <a:latin typeface="Garamond" panose="02020404030301010803" pitchFamily="18" charset="0"/>
              </a:rPr>
              <a:t> (Accessed: 28 Feb 2025).</a:t>
            </a:r>
          </a:p>
          <a:p>
            <a:pPr marL="285750" indent="-285750">
              <a:buFont typeface="Arial" panose="020B0604020202020204" pitchFamily="34" charset="0"/>
              <a:buChar char="•"/>
            </a:pPr>
            <a:r>
              <a:rPr lang="en-GB" dirty="0" err="1">
                <a:latin typeface="Garamond" panose="02020404030301010803" pitchFamily="18" charset="0"/>
              </a:rPr>
              <a:t>Nelis</a:t>
            </a:r>
            <a:r>
              <a:rPr lang="en-GB" dirty="0">
                <a:latin typeface="Garamond" panose="02020404030301010803" pitchFamily="18" charset="0"/>
              </a:rPr>
              <a:t>, D., </a:t>
            </a:r>
            <a:r>
              <a:rPr lang="en-GB" dirty="0" err="1">
                <a:latin typeface="Garamond" panose="02020404030301010803" pitchFamily="18" charset="0"/>
              </a:rPr>
              <a:t>Quoidbach</a:t>
            </a:r>
            <a:r>
              <a:rPr lang="en-GB" dirty="0">
                <a:latin typeface="Garamond" panose="02020404030301010803" pitchFamily="18" charset="0"/>
              </a:rPr>
              <a:t>, J. &amp; </a:t>
            </a:r>
            <a:r>
              <a:rPr lang="en-GB" dirty="0" err="1">
                <a:latin typeface="Garamond" panose="02020404030301010803" pitchFamily="18" charset="0"/>
              </a:rPr>
              <a:t>Mikolajczak</a:t>
            </a:r>
            <a:r>
              <a:rPr lang="en-GB" dirty="0">
                <a:latin typeface="Garamond" panose="02020404030301010803" pitchFamily="18" charset="0"/>
              </a:rPr>
              <a:t>, M. (2009) Increasing emotional intelligence: (How) is it possible? DOI: 10.1016/j.paid.2009.01.046 (Accessed: 28 Feb 2025).</a:t>
            </a:r>
          </a:p>
          <a:p>
            <a:pPr marL="285750" indent="-285750">
              <a:buFont typeface="Arial" panose="020B0604020202020204" pitchFamily="34" charset="0"/>
              <a:buChar char="•"/>
            </a:pPr>
            <a:r>
              <a:rPr lang="en-GB" dirty="0" err="1">
                <a:latin typeface="Garamond" panose="02020404030301010803" pitchFamily="18" charset="0"/>
              </a:rPr>
              <a:t>Zeidner</a:t>
            </a:r>
            <a:r>
              <a:rPr lang="en-GB" dirty="0">
                <a:latin typeface="Garamond" panose="02020404030301010803" pitchFamily="18" charset="0"/>
              </a:rPr>
              <a:t>, M., Matthews, G. &amp; Roberts, R.D. (2004) Emotional intelligence in the workplace: A critical review. DOI: 10.1111/j.1464-0597.2004.00176.x.</a:t>
            </a:r>
          </a:p>
          <a:p>
            <a:endParaRPr lang="en-GB" dirty="0"/>
          </a:p>
        </p:txBody>
      </p:sp>
      <p:sp>
        <p:nvSpPr>
          <p:cNvPr id="26" name="Rounded Rectangle 25"/>
          <p:cNvSpPr/>
          <p:nvPr/>
        </p:nvSpPr>
        <p:spPr>
          <a:xfrm>
            <a:off x="13769114" y="18953698"/>
            <a:ext cx="6990454" cy="688097"/>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4000" b="1" dirty="0">
                <a:solidFill>
                  <a:schemeClr val="bg1"/>
                </a:solidFill>
                <a:latin typeface="Garamond" panose="02020404030301010803" pitchFamily="18" charset="0"/>
              </a:rPr>
              <a:t>Emotional Intelligence Cycle</a:t>
            </a:r>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583796" y="3033850"/>
            <a:ext cx="4488133" cy="3588023"/>
          </a:xfrm>
          <a:prstGeom prst="rect">
            <a:avLst/>
          </a:prstGeom>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6142186" y="13028326"/>
            <a:ext cx="5076933" cy="4220304"/>
          </a:xfrm>
          <a:prstGeom prst="rect">
            <a:avLst/>
          </a:prstGeom>
        </p:spPr>
      </p:pic>
      <p:pic>
        <p:nvPicPr>
          <p:cNvPr id="15" name="Picture 1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4499919" y="3151165"/>
            <a:ext cx="5252584" cy="3597333"/>
          </a:xfrm>
          <a:prstGeom prst="rect">
            <a:avLst/>
          </a:prstGeom>
        </p:spPr>
      </p:pic>
    </p:spTree>
    <p:extLst>
      <p:ext uri="{BB962C8B-B14F-4D97-AF65-F5344CB8AC3E}">
        <p14:creationId xmlns:p14="http://schemas.microsoft.com/office/powerpoint/2010/main" val="26086558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1563</TotalTime>
  <Words>895</Words>
  <PresentationFormat>Custom</PresentationFormat>
  <Paragraphs>25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Garamond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2025-02-27T12:30:30Z</dcterms:created>
  <dcterms:modified xsi:type="dcterms:W3CDTF">2025-03-05T12:24:44Z</dcterms:modified>
</cp:coreProperties>
</file>