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9"/>
  </p:notesMasterIdLst>
  <p:sldIdLst>
    <p:sldId id="256" r:id="rId2"/>
    <p:sldId id="257" r:id="rId3"/>
    <p:sldId id="266" r:id="rId4"/>
    <p:sldId id="258" r:id="rId5"/>
    <p:sldId id="259" r:id="rId6"/>
    <p:sldId id="260" r:id="rId7"/>
    <p:sldId id="271" r:id="rId8"/>
    <p:sldId id="272" r:id="rId9"/>
    <p:sldId id="261" r:id="rId10"/>
    <p:sldId id="262" r:id="rId11"/>
    <p:sldId id="267" r:id="rId12"/>
    <p:sldId id="263" r:id="rId13"/>
    <p:sldId id="264" r:id="rId14"/>
    <p:sldId id="268" r:id="rId15"/>
    <p:sldId id="270" r:id="rId16"/>
    <p:sldId id="269" r:id="rId17"/>
    <p:sldId id="265" r:id="rId18"/>
  </p:sldIdLst>
  <p:sldSz cx="18288000" cy="10287000"/>
  <p:notesSz cx="6858000" cy="9144000"/>
  <p:embeddedFontLst>
    <p:embeddedFont>
      <p:font typeface="Algerian" panose="04020705040A02060702" pitchFamily="82" charset="0"/>
      <p:regular r:id="rId20"/>
    </p:embeddedFont>
    <p:embeddedFont>
      <p:font typeface="Eras Bold ITC" panose="020B0907030504020204" pitchFamily="34" charset="0"/>
      <p:regular r:id="rId21"/>
    </p:embeddedFont>
    <p:embeddedFont>
      <p:font typeface="Poppins Bold" panose="020B0604020202020204" charset="0"/>
      <p:regular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86909" autoAdjust="0"/>
  </p:normalViewPr>
  <p:slideViewPr>
    <p:cSldViewPr>
      <p:cViewPr varScale="1">
        <p:scale>
          <a:sx n="32" d="100"/>
          <a:sy n="32" d="100"/>
        </p:scale>
        <p:origin x="29" y="61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itya Raichurkar" userId="76ff2ea499cd24b4" providerId="LiveId" clId="{3FD6139C-0382-4E96-A6D1-28B940C023A3}"/>
    <pc:docChg chg="undo custSel modSld">
      <pc:chgData name="Aditya Raichurkar" userId="76ff2ea499cd24b4" providerId="LiveId" clId="{3FD6139C-0382-4E96-A6D1-28B940C023A3}" dt="2024-10-08T09:18:57.569" v="212" actId="20577"/>
      <pc:docMkLst>
        <pc:docMk/>
      </pc:docMkLst>
      <pc:sldChg chg="modSp mod">
        <pc:chgData name="Aditya Raichurkar" userId="76ff2ea499cd24b4" providerId="LiveId" clId="{3FD6139C-0382-4E96-A6D1-28B940C023A3}" dt="2024-10-08T09:07:02.352" v="5" actId="1076"/>
        <pc:sldMkLst>
          <pc:docMk/>
          <pc:sldMk cId="0" sldId="257"/>
        </pc:sldMkLst>
        <pc:spChg chg="mod">
          <ac:chgData name="Aditya Raichurkar" userId="76ff2ea499cd24b4" providerId="LiveId" clId="{3FD6139C-0382-4E96-A6D1-28B940C023A3}" dt="2024-10-08T09:07:02.352" v="5" actId="1076"/>
          <ac:spMkLst>
            <pc:docMk/>
            <pc:sldMk cId="0" sldId="257"/>
            <ac:spMk id="13" creationId="{00000000-0000-0000-0000-000000000000}"/>
          </ac:spMkLst>
        </pc:spChg>
        <pc:spChg chg="mod">
          <ac:chgData name="Aditya Raichurkar" userId="76ff2ea499cd24b4" providerId="LiveId" clId="{3FD6139C-0382-4E96-A6D1-28B940C023A3}" dt="2024-10-08T09:06:58.211" v="4" actId="1076"/>
          <ac:spMkLst>
            <pc:docMk/>
            <pc:sldMk cId="0" sldId="257"/>
            <ac:spMk id="16" creationId="{00000000-0000-0000-0000-000000000000}"/>
          </ac:spMkLst>
        </pc:spChg>
        <pc:grpChg chg="mod">
          <ac:chgData name="Aditya Raichurkar" userId="76ff2ea499cd24b4" providerId="LiveId" clId="{3FD6139C-0382-4E96-A6D1-28B940C023A3}" dt="2024-10-08T09:07:02.352" v="5" actId="1076"/>
          <ac:grpSpMkLst>
            <pc:docMk/>
            <pc:sldMk cId="0" sldId="257"/>
            <ac:grpSpMk id="10" creationId="{00000000-0000-0000-0000-000000000000}"/>
          </ac:grpSpMkLst>
        </pc:grpChg>
      </pc:sldChg>
      <pc:sldChg chg="modSp mod">
        <pc:chgData name="Aditya Raichurkar" userId="76ff2ea499cd24b4" providerId="LiveId" clId="{3FD6139C-0382-4E96-A6D1-28B940C023A3}" dt="2024-10-08T09:08:06.199" v="20" actId="1076"/>
        <pc:sldMkLst>
          <pc:docMk/>
          <pc:sldMk cId="0" sldId="258"/>
        </pc:sldMkLst>
        <pc:spChg chg="mod">
          <ac:chgData name="Aditya Raichurkar" userId="76ff2ea499cd24b4" providerId="LiveId" clId="{3FD6139C-0382-4E96-A6D1-28B940C023A3}" dt="2024-10-08T09:08:06.199" v="20" actId="1076"/>
          <ac:spMkLst>
            <pc:docMk/>
            <pc:sldMk cId="0" sldId="258"/>
            <ac:spMk id="24" creationId="{00000000-0000-0000-0000-000000000000}"/>
          </ac:spMkLst>
        </pc:spChg>
        <pc:spChg chg="mod">
          <ac:chgData name="Aditya Raichurkar" userId="76ff2ea499cd24b4" providerId="LiveId" clId="{3FD6139C-0382-4E96-A6D1-28B940C023A3}" dt="2024-10-08T09:08:06.199" v="20" actId="1076"/>
          <ac:spMkLst>
            <pc:docMk/>
            <pc:sldMk cId="0" sldId="258"/>
            <ac:spMk id="31" creationId="{00000000-0000-0000-0000-000000000000}"/>
          </ac:spMkLst>
        </pc:spChg>
        <pc:grpChg chg="mod">
          <ac:chgData name="Aditya Raichurkar" userId="76ff2ea499cd24b4" providerId="LiveId" clId="{3FD6139C-0382-4E96-A6D1-28B940C023A3}" dt="2024-10-08T09:08:06.199" v="20" actId="1076"/>
          <ac:grpSpMkLst>
            <pc:docMk/>
            <pc:sldMk cId="0" sldId="258"/>
            <ac:grpSpMk id="5" creationId="{00000000-0000-0000-0000-000000000000}"/>
          </ac:grpSpMkLst>
        </pc:grpChg>
        <pc:grpChg chg="mod">
          <ac:chgData name="Aditya Raichurkar" userId="76ff2ea499cd24b4" providerId="LiveId" clId="{3FD6139C-0382-4E96-A6D1-28B940C023A3}" dt="2024-10-08T09:08:06.199" v="20" actId="1076"/>
          <ac:grpSpMkLst>
            <pc:docMk/>
            <pc:sldMk cId="0" sldId="258"/>
            <ac:grpSpMk id="14" creationId="{00000000-0000-0000-0000-000000000000}"/>
          </ac:grpSpMkLst>
        </pc:grpChg>
      </pc:sldChg>
      <pc:sldChg chg="modSp mod">
        <pc:chgData name="Aditya Raichurkar" userId="76ff2ea499cd24b4" providerId="LiveId" clId="{3FD6139C-0382-4E96-A6D1-28B940C023A3}" dt="2024-10-08T09:08:38.566" v="25" actId="1076"/>
        <pc:sldMkLst>
          <pc:docMk/>
          <pc:sldMk cId="0" sldId="259"/>
        </pc:sldMkLst>
        <pc:spChg chg="mod">
          <ac:chgData name="Aditya Raichurkar" userId="76ff2ea499cd24b4" providerId="LiveId" clId="{3FD6139C-0382-4E96-A6D1-28B940C023A3}" dt="2024-10-08T09:08:16.357" v="21" actId="2710"/>
          <ac:spMkLst>
            <pc:docMk/>
            <pc:sldMk cId="0" sldId="259"/>
            <ac:spMk id="19" creationId="{00000000-0000-0000-0000-000000000000}"/>
          </ac:spMkLst>
        </pc:spChg>
        <pc:spChg chg="mod">
          <ac:chgData name="Aditya Raichurkar" userId="76ff2ea499cd24b4" providerId="LiveId" clId="{3FD6139C-0382-4E96-A6D1-28B940C023A3}" dt="2024-10-08T09:08:38.566" v="25" actId="1076"/>
          <ac:spMkLst>
            <pc:docMk/>
            <pc:sldMk cId="0" sldId="259"/>
            <ac:spMk id="22" creationId="{00000000-0000-0000-0000-000000000000}"/>
          </ac:spMkLst>
        </pc:spChg>
        <pc:grpChg chg="mod">
          <ac:chgData name="Aditya Raichurkar" userId="76ff2ea499cd24b4" providerId="LiveId" clId="{3FD6139C-0382-4E96-A6D1-28B940C023A3}" dt="2024-10-08T09:08:18.740" v="22" actId="14100"/>
          <ac:grpSpMkLst>
            <pc:docMk/>
            <pc:sldMk cId="0" sldId="259"/>
            <ac:grpSpMk id="5" creationId="{00000000-0000-0000-0000-000000000000}"/>
          </ac:grpSpMkLst>
        </pc:grpChg>
        <pc:grpChg chg="mod">
          <ac:chgData name="Aditya Raichurkar" userId="76ff2ea499cd24b4" providerId="LiveId" clId="{3FD6139C-0382-4E96-A6D1-28B940C023A3}" dt="2024-10-08T09:08:26.157" v="24" actId="14100"/>
          <ac:grpSpMkLst>
            <pc:docMk/>
            <pc:sldMk cId="0" sldId="259"/>
            <ac:grpSpMk id="11" creationId="{00000000-0000-0000-0000-000000000000}"/>
          </ac:grpSpMkLst>
        </pc:grpChg>
      </pc:sldChg>
      <pc:sldChg chg="modSp mod">
        <pc:chgData name="Aditya Raichurkar" userId="76ff2ea499cd24b4" providerId="LiveId" clId="{3FD6139C-0382-4E96-A6D1-28B940C023A3}" dt="2024-10-08T09:09:11.641" v="37" actId="207"/>
        <pc:sldMkLst>
          <pc:docMk/>
          <pc:sldMk cId="0" sldId="260"/>
        </pc:sldMkLst>
        <pc:spChg chg="mod">
          <ac:chgData name="Aditya Raichurkar" userId="76ff2ea499cd24b4" providerId="LiveId" clId="{3FD6139C-0382-4E96-A6D1-28B940C023A3}" dt="2024-10-08T09:09:01.181" v="34" actId="1076"/>
          <ac:spMkLst>
            <pc:docMk/>
            <pc:sldMk cId="0" sldId="260"/>
            <ac:spMk id="11" creationId="{00000000-0000-0000-0000-000000000000}"/>
          </ac:spMkLst>
        </pc:spChg>
        <pc:spChg chg="mod">
          <ac:chgData name="Aditya Raichurkar" userId="76ff2ea499cd24b4" providerId="LiveId" clId="{3FD6139C-0382-4E96-A6D1-28B940C023A3}" dt="2024-10-08T09:09:11.641" v="37" actId="207"/>
          <ac:spMkLst>
            <pc:docMk/>
            <pc:sldMk cId="0" sldId="260"/>
            <ac:spMk id="14" creationId="{00000000-0000-0000-0000-000000000000}"/>
          </ac:spMkLst>
        </pc:spChg>
        <pc:spChg chg="mod">
          <ac:chgData name="Aditya Raichurkar" userId="76ff2ea499cd24b4" providerId="LiveId" clId="{3FD6139C-0382-4E96-A6D1-28B940C023A3}" dt="2024-10-08T09:08:50.677" v="29" actId="404"/>
          <ac:spMkLst>
            <pc:docMk/>
            <pc:sldMk cId="0" sldId="260"/>
            <ac:spMk id="15" creationId="{00000000-0000-0000-0000-000000000000}"/>
          </ac:spMkLst>
        </pc:spChg>
        <pc:spChg chg="mod">
          <ac:chgData name="Aditya Raichurkar" userId="76ff2ea499cd24b4" providerId="LiveId" clId="{3FD6139C-0382-4E96-A6D1-28B940C023A3}" dt="2024-10-08T09:09:04.411" v="36" actId="1076"/>
          <ac:spMkLst>
            <pc:docMk/>
            <pc:sldMk cId="0" sldId="260"/>
            <ac:spMk id="21" creationId="{00000000-0000-0000-0000-000000000000}"/>
          </ac:spMkLst>
        </pc:spChg>
        <pc:spChg chg="mod">
          <ac:chgData name="Aditya Raichurkar" userId="76ff2ea499cd24b4" providerId="LiveId" clId="{3FD6139C-0382-4E96-A6D1-28B940C023A3}" dt="2024-10-08T09:08:57.285" v="31" actId="1076"/>
          <ac:spMkLst>
            <pc:docMk/>
            <pc:sldMk cId="0" sldId="260"/>
            <ac:spMk id="24" creationId="{00000000-0000-0000-0000-000000000000}"/>
          </ac:spMkLst>
        </pc:spChg>
        <pc:spChg chg="mod">
          <ac:chgData name="Aditya Raichurkar" userId="76ff2ea499cd24b4" providerId="LiveId" clId="{3FD6139C-0382-4E96-A6D1-28B940C023A3}" dt="2024-10-08T09:08:59.252" v="32" actId="1076"/>
          <ac:spMkLst>
            <pc:docMk/>
            <pc:sldMk cId="0" sldId="260"/>
            <ac:spMk id="25" creationId="{00000000-0000-0000-0000-000000000000}"/>
          </ac:spMkLst>
        </pc:spChg>
        <pc:grpChg chg="mod">
          <ac:chgData name="Aditya Raichurkar" userId="76ff2ea499cd24b4" providerId="LiveId" clId="{3FD6139C-0382-4E96-A6D1-28B940C023A3}" dt="2024-10-08T09:08:57.285" v="31" actId="1076"/>
          <ac:grpSpMkLst>
            <pc:docMk/>
            <pc:sldMk cId="0" sldId="260"/>
            <ac:grpSpMk id="8" creationId="{00000000-0000-0000-0000-000000000000}"/>
          </ac:grpSpMkLst>
        </pc:grpChg>
      </pc:sldChg>
      <pc:sldChg chg="addSp delSp modSp mod">
        <pc:chgData name="Aditya Raichurkar" userId="76ff2ea499cd24b4" providerId="LiveId" clId="{3FD6139C-0382-4E96-A6D1-28B940C023A3}" dt="2024-10-08T09:12:55.343" v="94" actId="14100"/>
        <pc:sldMkLst>
          <pc:docMk/>
          <pc:sldMk cId="0" sldId="261"/>
        </pc:sldMkLst>
        <pc:spChg chg="mod">
          <ac:chgData name="Aditya Raichurkar" userId="76ff2ea499cd24b4" providerId="LiveId" clId="{3FD6139C-0382-4E96-A6D1-28B940C023A3}" dt="2024-10-08T09:11:03.222" v="70" actId="1076"/>
          <ac:spMkLst>
            <pc:docMk/>
            <pc:sldMk cId="0" sldId="261"/>
            <ac:spMk id="9" creationId="{00000000-0000-0000-0000-000000000000}"/>
          </ac:spMkLst>
        </pc:spChg>
        <pc:spChg chg="mod">
          <ac:chgData name="Aditya Raichurkar" userId="76ff2ea499cd24b4" providerId="LiveId" clId="{3FD6139C-0382-4E96-A6D1-28B940C023A3}" dt="2024-10-08T09:12:55.343" v="94" actId="14100"/>
          <ac:spMkLst>
            <pc:docMk/>
            <pc:sldMk cId="0" sldId="261"/>
            <ac:spMk id="10" creationId="{00000000-0000-0000-0000-000000000000}"/>
          </ac:spMkLst>
        </pc:spChg>
        <pc:spChg chg="del mod">
          <ac:chgData name="Aditya Raichurkar" userId="76ff2ea499cd24b4" providerId="LiveId" clId="{3FD6139C-0382-4E96-A6D1-28B940C023A3}" dt="2024-10-08T09:11:26.453" v="78"/>
          <ac:spMkLst>
            <pc:docMk/>
            <pc:sldMk cId="0" sldId="261"/>
            <ac:spMk id="11" creationId="{00000000-0000-0000-0000-000000000000}"/>
          </ac:spMkLst>
        </pc:spChg>
        <pc:grpChg chg="mod">
          <ac:chgData name="Aditya Raichurkar" userId="76ff2ea499cd24b4" providerId="LiveId" clId="{3FD6139C-0382-4E96-A6D1-28B940C023A3}" dt="2024-10-08T09:12:51.596" v="92" actId="14100"/>
          <ac:grpSpMkLst>
            <pc:docMk/>
            <pc:sldMk cId="0" sldId="261"/>
            <ac:grpSpMk id="2" creationId="{00000000-0000-0000-0000-000000000000}"/>
          </ac:grpSpMkLst>
        </pc:grpChg>
        <pc:grpChg chg="del mod">
          <ac:chgData name="Aditya Raichurkar" userId="76ff2ea499cd24b4" providerId="LiveId" clId="{3FD6139C-0382-4E96-A6D1-28B940C023A3}" dt="2024-10-08T09:12:35.441" v="85" actId="478"/>
          <ac:grpSpMkLst>
            <pc:docMk/>
            <pc:sldMk cId="0" sldId="261"/>
            <ac:grpSpMk id="5" creationId="{00000000-0000-0000-0000-000000000000}"/>
          </ac:grpSpMkLst>
        </pc:grpChg>
        <pc:picChg chg="add mod">
          <ac:chgData name="Aditya Raichurkar" userId="76ff2ea499cd24b4" providerId="LiveId" clId="{3FD6139C-0382-4E96-A6D1-28B940C023A3}" dt="2024-10-08T09:12:52.764" v="93" actId="1076"/>
          <ac:picMkLst>
            <pc:docMk/>
            <pc:sldMk cId="0" sldId="261"/>
            <ac:picMk id="1026" creationId="{C5F00C88-7C70-EA69-D56D-AF48C5999A70}"/>
          </ac:picMkLst>
        </pc:picChg>
      </pc:sldChg>
      <pc:sldChg chg="delSp modSp mod">
        <pc:chgData name="Aditya Raichurkar" userId="76ff2ea499cd24b4" providerId="LiveId" clId="{3FD6139C-0382-4E96-A6D1-28B940C023A3}" dt="2024-10-08T09:14:57.460" v="132" actId="1076"/>
        <pc:sldMkLst>
          <pc:docMk/>
          <pc:sldMk cId="0" sldId="262"/>
        </pc:sldMkLst>
        <pc:spChg chg="mod">
          <ac:chgData name="Aditya Raichurkar" userId="76ff2ea499cd24b4" providerId="LiveId" clId="{3FD6139C-0382-4E96-A6D1-28B940C023A3}" dt="2024-10-08T09:14:37.846" v="128" actId="1076"/>
          <ac:spMkLst>
            <pc:docMk/>
            <pc:sldMk cId="0" sldId="262"/>
            <ac:spMk id="11" creationId="{00000000-0000-0000-0000-000000000000}"/>
          </ac:spMkLst>
        </pc:spChg>
        <pc:spChg chg="mod">
          <ac:chgData name="Aditya Raichurkar" userId="76ff2ea499cd24b4" providerId="LiveId" clId="{3FD6139C-0382-4E96-A6D1-28B940C023A3}" dt="2024-10-08T09:14:32.637" v="126" actId="14100"/>
          <ac:spMkLst>
            <pc:docMk/>
            <pc:sldMk cId="0" sldId="262"/>
            <ac:spMk id="12" creationId="{00000000-0000-0000-0000-000000000000}"/>
          </ac:spMkLst>
        </pc:spChg>
        <pc:spChg chg="mod">
          <ac:chgData name="Aditya Raichurkar" userId="76ff2ea499cd24b4" providerId="LiveId" clId="{3FD6139C-0382-4E96-A6D1-28B940C023A3}" dt="2024-10-08T09:14:54.697" v="131" actId="14100"/>
          <ac:spMkLst>
            <pc:docMk/>
            <pc:sldMk cId="0" sldId="262"/>
            <ac:spMk id="13" creationId="{00000000-0000-0000-0000-000000000000}"/>
          </ac:spMkLst>
        </pc:spChg>
        <pc:spChg chg="mod">
          <ac:chgData name="Aditya Raichurkar" userId="76ff2ea499cd24b4" providerId="LiveId" clId="{3FD6139C-0382-4E96-A6D1-28B940C023A3}" dt="2024-10-08T09:14:54.697" v="131" actId="14100"/>
          <ac:spMkLst>
            <pc:docMk/>
            <pc:sldMk cId="0" sldId="262"/>
            <ac:spMk id="14" creationId="{00000000-0000-0000-0000-000000000000}"/>
          </ac:spMkLst>
        </pc:spChg>
        <pc:spChg chg="del mod">
          <ac:chgData name="Aditya Raichurkar" userId="76ff2ea499cd24b4" providerId="LiveId" clId="{3FD6139C-0382-4E96-A6D1-28B940C023A3}" dt="2024-10-08T09:14:12.921" v="118"/>
          <ac:spMkLst>
            <pc:docMk/>
            <pc:sldMk cId="0" sldId="262"/>
            <ac:spMk id="19" creationId="{00000000-0000-0000-0000-000000000000}"/>
          </ac:spMkLst>
        </pc:spChg>
        <pc:spChg chg="mod">
          <ac:chgData name="Aditya Raichurkar" userId="76ff2ea499cd24b4" providerId="LiveId" clId="{3FD6139C-0382-4E96-A6D1-28B940C023A3}" dt="2024-10-08T09:13:46.372" v="105" actId="1076"/>
          <ac:spMkLst>
            <pc:docMk/>
            <pc:sldMk cId="0" sldId="262"/>
            <ac:spMk id="27" creationId="{00000000-0000-0000-0000-000000000000}"/>
          </ac:spMkLst>
        </pc:spChg>
        <pc:spChg chg="mod">
          <ac:chgData name="Aditya Raichurkar" userId="76ff2ea499cd24b4" providerId="LiveId" clId="{3FD6139C-0382-4E96-A6D1-28B940C023A3}" dt="2024-10-08T09:14:11.808" v="116" actId="255"/>
          <ac:spMkLst>
            <pc:docMk/>
            <pc:sldMk cId="0" sldId="262"/>
            <ac:spMk id="28" creationId="{00000000-0000-0000-0000-000000000000}"/>
          </ac:spMkLst>
        </pc:spChg>
        <pc:spChg chg="del mod">
          <ac:chgData name="Aditya Raichurkar" userId="76ff2ea499cd24b4" providerId="LiveId" clId="{3FD6139C-0382-4E96-A6D1-28B940C023A3}" dt="2024-10-08T09:14:12.922" v="120"/>
          <ac:spMkLst>
            <pc:docMk/>
            <pc:sldMk cId="0" sldId="262"/>
            <ac:spMk id="30" creationId="{00000000-0000-0000-0000-000000000000}"/>
          </ac:spMkLst>
        </pc:spChg>
        <pc:grpChg chg="mod">
          <ac:chgData name="Aditya Raichurkar" userId="76ff2ea499cd24b4" providerId="LiveId" clId="{3FD6139C-0382-4E96-A6D1-28B940C023A3}" dt="2024-10-08T09:14:54.697" v="131" actId="14100"/>
          <ac:grpSpMkLst>
            <pc:docMk/>
            <pc:sldMk cId="0" sldId="262"/>
            <ac:grpSpMk id="2" creationId="{00000000-0000-0000-0000-000000000000}"/>
          </ac:grpSpMkLst>
        </pc:grpChg>
        <pc:grpChg chg="mod">
          <ac:chgData name="Aditya Raichurkar" userId="76ff2ea499cd24b4" providerId="LiveId" clId="{3FD6139C-0382-4E96-A6D1-28B940C023A3}" dt="2024-10-08T09:13:43.902" v="104" actId="1076"/>
          <ac:grpSpMkLst>
            <pc:docMk/>
            <pc:sldMk cId="0" sldId="262"/>
            <ac:grpSpMk id="21" creationId="{00000000-0000-0000-0000-000000000000}"/>
          </ac:grpSpMkLst>
        </pc:grpChg>
        <pc:picChg chg="mod">
          <ac:chgData name="Aditya Raichurkar" userId="76ff2ea499cd24b4" providerId="LiveId" clId="{3FD6139C-0382-4E96-A6D1-28B940C023A3}" dt="2024-10-08T09:14:57.460" v="132" actId="1076"/>
          <ac:picMkLst>
            <pc:docMk/>
            <pc:sldMk cId="0" sldId="262"/>
            <ac:picMk id="31" creationId="{00000000-0000-0000-0000-000000000000}"/>
          </ac:picMkLst>
        </pc:picChg>
      </pc:sldChg>
      <pc:sldChg chg="modSp mod">
        <pc:chgData name="Aditya Raichurkar" userId="76ff2ea499cd24b4" providerId="LiveId" clId="{3FD6139C-0382-4E96-A6D1-28B940C023A3}" dt="2024-10-08T09:18:37.612" v="206" actId="1076"/>
        <pc:sldMkLst>
          <pc:docMk/>
          <pc:sldMk cId="0" sldId="263"/>
        </pc:sldMkLst>
        <pc:spChg chg="mod">
          <ac:chgData name="Aditya Raichurkar" userId="76ff2ea499cd24b4" providerId="LiveId" clId="{3FD6139C-0382-4E96-A6D1-28B940C023A3}" dt="2024-10-08T09:18:37.612" v="206" actId="1076"/>
          <ac:spMkLst>
            <pc:docMk/>
            <pc:sldMk cId="0" sldId="263"/>
            <ac:spMk id="14" creationId="{00000000-0000-0000-0000-000000000000}"/>
          </ac:spMkLst>
        </pc:spChg>
        <pc:spChg chg="mod">
          <ac:chgData name="Aditya Raichurkar" userId="76ff2ea499cd24b4" providerId="LiveId" clId="{3FD6139C-0382-4E96-A6D1-28B940C023A3}" dt="2024-10-08T09:18:35.596" v="205" actId="1076"/>
          <ac:spMkLst>
            <pc:docMk/>
            <pc:sldMk cId="0" sldId="263"/>
            <ac:spMk id="15" creationId="{00000000-0000-0000-0000-000000000000}"/>
          </ac:spMkLst>
        </pc:spChg>
        <pc:spChg chg="mod">
          <ac:chgData name="Aditya Raichurkar" userId="76ff2ea499cd24b4" providerId="LiveId" clId="{3FD6139C-0382-4E96-A6D1-28B940C023A3}" dt="2024-10-08T09:18:03.847" v="194" actId="1076"/>
          <ac:spMkLst>
            <pc:docMk/>
            <pc:sldMk cId="0" sldId="263"/>
            <ac:spMk id="16" creationId="{00000000-0000-0000-0000-000000000000}"/>
          </ac:spMkLst>
        </pc:spChg>
        <pc:spChg chg="mod">
          <ac:chgData name="Aditya Raichurkar" userId="76ff2ea499cd24b4" providerId="LiveId" clId="{3FD6139C-0382-4E96-A6D1-28B940C023A3}" dt="2024-10-08T09:18:25.422" v="202" actId="1076"/>
          <ac:spMkLst>
            <pc:docMk/>
            <pc:sldMk cId="0" sldId="263"/>
            <ac:spMk id="20" creationId="{00000000-0000-0000-0000-000000000000}"/>
          </ac:spMkLst>
        </pc:spChg>
        <pc:grpChg chg="mod">
          <ac:chgData name="Aditya Raichurkar" userId="76ff2ea499cd24b4" providerId="LiveId" clId="{3FD6139C-0382-4E96-A6D1-28B940C023A3}" dt="2024-10-08T09:18:06.838" v="195" actId="14100"/>
          <ac:grpSpMkLst>
            <pc:docMk/>
            <pc:sldMk cId="0" sldId="263"/>
            <ac:grpSpMk id="5" creationId="{00000000-0000-0000-0000-000000000000}"/>
          </ac:grpSpMkLst>
        </pc:grpChg>
        <pc:grpChg chg="mod">
          <ac:chgData name="Aditya Raichurkar" userId="76ff2ea499cd24b4" providerId="LiveId" clId="{3FD6139C-0382-4E96-A6D1-28B940C023A3}" dt="2024-10-08T09:18:14.158" v="197" actId="14100"/>
          <ac:grpSpMkLst>
            <pc:docMk/>
            <pc:sldMk cId="0" sldId="263"/>
            <ac:grpSpMk id="8" creationId="{00000000-0000-0000-0000-000000000000}"/>
          </ac:grpSpMkLst>
        </pc:grpChg>
      </pc:sldChg>
      <pc:sldChg chg="modSp mod">
        <pc:chgData name="Aditya Raichurkar" userId="76ff2ea499cd24b4" providerId="LiveId" clId="{3FD6139C-0382-4E96-A6D1-28B940C023A3}" dt="2024-10-08T09:18:46.394" v="209" actId="20577"/>
        <pc:sldMkLst>
          <pc:docMk/>
          <pc:sldMk cId="0" sldId="264"/>
        </pc:sldMkLst>
        <pc:spChg chg="mod">
          <ac:chgData name="Aditya Raichurkar" userId="76ff2ea499cd24b4" providerId="LiveId" clId="{3FD6139C-0382-4E96-A6D1-28B940C023A3}" dt="2024-10-08T09:18:46.394" v="209" actId="20577"/>
          <ac:spMkLst>
            <pc:docMk/>
            <pc:sldMk cId="0" sldId="264"/>
            <ac:spMk id="6" creationId="{00000000-0000-0000-0000-000000000000}"/>
          </ac:spMkLst>
        </pc:spChg>
      </pc:sldChg>
      <pc:sldChg chg="modSp mod">
        <pc:chgData name="Aditya Raichurkar" userId="76ff2ea499cd24b4" providerId="LiveId" clId="{3FD6139C-0382-4E96-A6D1-28B940C023A3}" dt="2024-10-08T09:07:22.725" v="10" actId="20577"/>
        <pc:sldMkLst>
          <pc:docMk/>
          <pc:sldMk cId="2185745627" sldId="266"/>
        </pc:sldMkLst>
        <pc:spChg chg="mod">
          <ac:chgData name="Aditya Raichurkar" userId="76ff2ea499cd24b4" providerId="LiveId" clId="{3FD6139C-0382-4E96-A6D1-28B940C023A3}" dt="2024-10-08T09:07:16.646" v="8" actId="1076"/>
          <ac:spMkLst>
            <pc:docMk/>
            <pc:sldMk cId="2185745627" sldId="266"/>
            <ac:spMk id="13" creationId="{00000000-0000-0000-0000-000000000000}"/>
          </ac:spMkLst>
        </pc:spChg>
        <pc:spChg chg="mod">
          <ac:chgData name="Aditya Raichurkar" userId="76ff2ea499cd24b4" providerId="LiveId" clId="{3FD6139C-0382-4E96-A6D1-28B940C023A3}" dt="2024-10-08T09:07:22.725" v="10" actId="20577"/>
          <ac:spMkLst>
            <pc:docMk/>
            <pc:sldMk cId="2185745627" sldId="266"/>
            <ac:spMk id="16" creationId="{00000000-0000-0000-0000-000000000000}"/>
          </ac:spMkLst>
        </pc:spChg>
        <pc:grpChg chg="mod">
          <ac:chgData name="Aditya Raichurkar" userId="76ff2ea499cd24b4" providerId="LiveId" clId="{3FD6139C-0382-4E96-A6D1-28B940C023A3}" dt="2024-10-08T09:07:16.646" v="8" actId="1076"/>
          <ac:grpSpMkLst>
            <pc:docMk/>
            <pc:sldMk cId="2185745627" sldId="266"/>
            <ac:grpSpMk id="10" creationId="{00000000-0000-0000-0000-000000000000}"/>
          </ac:grpSpMkLst>
        </pc:grpChg>
      </pc:sldChg>
      <pc:sldChg chg="addSp delSp modSp mod">
        <pc:chgData name="Aditya Raichurkar" userId="76ff2ea499cd24b4" providerId="LiveId" clId="{3FD6139C-0382-4E96-A6D1-28B940C023A3}" dt="2024-10-08T09:17:45.463" v="189" actId="1036"/>
        <pc:sldMkLst>
          <pc:docMk/>
          <pc:sldMk cId="1808534924" sldId="267"/>
        </pc:sldMkLst>
        <pc:spChg chg="mod">
          <ac:chgData name="Aditya Raichurkar" userId="76ff2ea499cd24b4" providerId="LiveId" clId="{3FD6139C-0382-4E96-A6D1-28B940C023A3}" dt="2024-10-08T09:15:38.772" v="140" actId="1076"/>
          <ac:spMkLst>
            <pc:docMk/>
            <pc:sldMk cId="1808534924" sldId="267"/>
            <ac:spMk id="16" creationId="{00000000-0000-0000-0000-000000000000}"/>
          </ac:spMkLst>
        </pc:spChg>
        <pc:spChg chg="mod">
          <ac:chgData name="Aditya Raichurkar" userId="76ff2ea499cd24b4" providerId="LiveId" clId="{3FD6139C-0382-4E96-A6D1-28B940C023A3}" dt="2024-10-08T09:15:45.873" v="143" actId="20577"/>
          <ac:spMkLst>
            <pc:docMk/>
            <pc:sldMk cId="1808534924" sldId="267"/>
            <ac:spMk id="17" creationId="{00000000-0000-0000-0000-000000000000}"/>
          </ac:spMkLst>
        </pc:spChg>
        <pc:spChg chg="mod">
          <ac:chgData name="Aditya Raichurkar" userId="76ff2ea499cd24b4" providerId="LiveId" clId="{3FD6139C-0382-4E96-A6D1-28B940C023A3}" dt="2024-10-08T09:16:01.915" v="147" actId="1076"/>
          <ac:spMkLst>
            <pc:docMk/>
            <pc:sldMk cId="1808534924" sldId="267"/>
            <ac:spMk id="19" creationId="{00000000-0000-0000-0000-000000000000}"/>
          </ac:spMkLst>
        </pc:spChg>
        <pc:spChg chg="mod">
          <ac:chgData name="Aditya Raichurkar" userId="76ff2ea499cd24b4" providerId="LiveId" clId="{3FD6139C-0382-4E96-A6D1-28B940C023A3}" dt="2024-10-08T09:16:08.839" v="149" actId="14100"/>
          <ac:spMkLst>
            <pc:docMk/>
            <pc:sldMk cId="1808534924" sldId="267"/>
            <ac:spMk id="20" creationId="{00000000-0000-0000-0000-000000000000}"/>
          </ac:spMkLst>
        </pc:spChg>
        <pc:grpChg chg="mod">
          <ac:chgData name="Aditya Raichurkar" userId="76ff2ea499cd24b4" providerId="LiveId" clId="{3FD6139C-0382-4E96-A6D1-28B940C023A3}" dt="2024-10-08T09:15:36.972" v="139" actId="1076"/>
          <ac:grpSpMkLst>
            <pc:docMk/>
            <pc:sldMk cId="1808534924" sldId="267"/>
            <ac:grpSpMk id="5" creationId="{00000000-0000-0000-0000-000000000000}"/>
          </ac:grpSpMkLst>
        </pc:grpChg>
        <pc:grpChg chg="mod">
          <ac:chgData name="Aditya Raichurkar" userId="76ff2ea499cd24b4" providerId="LiveId" clId="{3FD6139C-0382-4E96-A6D1-28B940C023A3}" dt="2024-10-08T09:15:59.220" v="146" actId="14100"/>
          <ac:grpSpMkLst>
            <pc:docMk/>
            <pc:sldMk cId="1808534924" sldId="267"/>
            <ac:grpSpMk id="8" creationId="{00000000-0000-0000-0000-000000000000}"/>
          </ac:grpSpMkLst>
        </pc:grpChg>
        <pc:picChg chg="add del mod">
          <ac:chgData name="Aditya Raichurkar" userId="76ff2ea499cd24b4" providerId="LiveId" clId="{3FD6139C-0382-4E96-A6D1-28B940C023A3}" dt="2024-10-08T09:16:44.427" v="152" actId="478"/>
          <ac:picMkLst>
            <pc:docMk/>
            <pc:sldMk cId="1808534924" sldId="267"/>
            <ac:picMk id="3" creationId="{00000000-0000-0000-0000-000000000000}"/>
          </ac:picMkLst>
        </pc:picChg>
        <pc:picChg chg="del">
          <ac:chgData name="Aditya Raichurkar" userId="76ff2ea499cd24b4" providerId="LiveId" clId="{3FD6139C-0382-4E96-A6D1-28B940C023A3}" dt="2024-10-08T09:16:18.321" v="150" actId="21"/>
          <ac:picMkLst>
            <pc:docMk/>
            <pc:sldMk cId="1808534924" sldId="267"/>
            <ac:picMk id="23" creationId="{00000000-0000-0000-0000-000000000000}"/>
          </ac:picMkLst>
        </pc:picChg>
        <pc:picChg chg="add mod">
          <ac:chgData name="Aditya Raichurkar" userId="76ff2ea499cd24b4" providerId="LiveId" clId="{3FD6139C-0382-4E96-A6D1-28B940C023A3}" dt="2024-10-08T09:17:45.463" v="189" actId="1036"/>
          <ac:picMkLst>
            <pc:docMk/>
            <pc:sldMk cId="1808534924" sldId="267"/>
            <ac:picMk id="2050" creationId="{48F4E642-D0B5-C8BA-180D-F352DD31E896}"/>
          </ac:picMkLst>
        </pc:picChg>
      </pc:sldChg>
      <pc:sldChg chg="modSp mod">
        <pc:chgData name="Aditya Raichurkar" userId="76ff2ea499cd24b4" providerId="LiveId" clId="{3FD6139C-0382-4E96-A6D1-28B940C023A3}" dt="2024-10-08T09:18:57.569" v="212" actId="20577"/>
        <pc:sldMkLst>
          <pc:docMk/>
          <pc:sldMk cId="2743987784" sldId="268"/>
        </pc:sldMkLst>
        <pc:spChg chg="mod">
          <ac:chgData name="Aditya Raichurkar" userId="76ff2ea499cd24b4" providerId="LiveId" clId="{3FD6139C-0382-4E96-A6D1-28B940C023A3}" dt="2024-10-08T09:18:57.569" v="212" actId="20577"/>
          <ac:spMkLst>
            <pc:docMk/>
            <pc:sldMk cId="2743987784" sldId="268"/>
            <ac:spMk id="6" creationId="{00000000-0000-0000-0000-000000000000}"/>
          </ac:spMkLst>
        </pc:spChg>
      </pc:sldChg>
      <pc:sldChg chg="modSp mod">
        <pc:chgData name="Aditya Raichurkar" userId="76ff2ea499cd24b4" providerId="LiveId" clId="{3FD6139C-0382-4E96-A6D1-28B940C023A3}" dt="2024-10-08T09:09:46.228" v="48" actId="1076"/>
        <pc:sldMkLst>
          <pc:docMk/>
          <pc:sldMk cId="2431005570" sldId="271"/>
        </pc:sldMkLst>
        <pc:spChg chg="mod">
          <ac:chgData name="Aditya Raichurkar" userId="76ff2ea499cd24b4" providerId="LiveId" clId="{3FD6139C-0382-4E96-A6D1-28B940C023A3}" dt="2024-10-08T09:09:46.228" v="48" actId="1076"/>
          <ac:spMkLst>
            <pc:docMk/>
            <pc:sldMk cId="2431005570" sldId="271"/>
            <ac:spMk id="12" creationId="{00000000-0000-0000-0000-000000000000}"/>
          </ac:spMkLst>
        </pc:spChg>
        <pc:spChg chg="mod">
          <ac:chgData name="Aditya Raichurkar" userId="76ff2ea499cd24b4" providerId="LiveId" clId="{3FD6139C-0382-4E96-A6D1-28B940C023A3}" dt="2024-10-08T09:09:19.472" v="39" actId="207"/>
          <ac:spMkLst>
            <pc:docMk/>
            <pc:sldMk cId="2431005570" sldId="271"/>
            <ac:spMk id="14" creationId="{00000000-0000-0000-0000-000000000000}"/>
          </ac:spMkLst>
        </pc:spChg>
        <pc:spChg chg="mod">
          <ac:chgData name="Aditya Raichurkar" userId="76ff2ea499cd24b4" providerId="LiveId" clId="{3FD6139C-0382-4E96-A6D1-28B940C023A3}" dt="2024-10-08T09:09:33.958" v="44" actId="1076"/>
          <ac:spMkLst>
            <pc:docMk/>
            <pc:sldMk cId="2431005570" sldId="271"/>
            <ac:spMk id="15" creationId="{00000000-0000-0000-0000-000000000000}"/>
          </ac:spMkLst>
        </pc:spChg>
        <pc:spChg chg="mod">
          <ac:chgData name="Aditya Raichurkar" userId="76ff2ea499cd24b4" providerId="LiveId" clId="{3FD6139C-0382-4E96-A6D1-28B940C023A3}" dt="2024-10-08T09:09:41.813" v="47" actId="1076"/>
          <ac:spMkLst>
            <pc:docMk/>
            <pc:sldMk cId="2431005570" sldId="271"/>
            <ac:spMk id="21" creationId="{00000000-0000-0000-0000-000000000000}"/>
          </ac:spMkLst>
        </pc:spChg>
        <pc:spChg chg="mod">
          <ac:chgData name="Aditya Raichurkar" userId="76ff2ea499cd24b4" providerId="LiveId" clId="{3FD6139C-0382-4E96-A6D1-28B940C023A3}" dt="2024-10-08T09:09:17.244" v="38" actId="1076"/>
          <ac:spMkLst>
            <pc:docMk/>
            <pc:sldMk cId="2431005570" sldId="271"/>
            <ac:spMk id="22" creationId="{00000000-0000-0000-0000-000000000000}"/>
          </ac:spMkLst>
        </pc:spChg>
        <pc:spChg chg="mod">
          <ac:chgData name="Aditya Raichurkar" userId="76ff2ea499cd24b4" providerId="LiveId" clId="{3FD6139C-0382-4E96-A6D1-28B940C023A3}" dt="2024-10-08T09:09:36.870" v="45" actId="1076"/>
          <ac:spMkLst>
            <pc:docMk/>
            <pc:sldMk cId="2431005570" sldId="271"/>
            <ac:spMk id="24" creationId="{00000000-0000-0000-0000-000000000000}"/>
          </ac:spMkLst>
        </pc:spChg>
        <pc:spChg chg="mod">
          <ac:chgData name="Aditya Raichurkar" userId="76ff2ea499cd24b4" providerId="LiveId" clId="{3FD6139C-0382-4E96-A6D1-28B940C023A3}" dt="2024-10-08T09:09:39.006" v="46" actId="1076"/>
          <ac:spMkLst>
            <pc:docMk/>
            <pc:sldMk cId="2431005570" sldId="271"/>
            <ac:spMk id="25" creationId="{00000000-0000-0000-0000-000000000000}"/>
          </ac:spMkLst>
        </pc:spChg>
        <pc:grpChg chg="mod">
          <ac:chgData name="Aditya Raichurkar" userId="76ff2ea499cd24b4" providerId="LiveId" clId="{3FD6139C-0382-4E96-A6D1-28B940C023A3}" dt="2024-10-08T09:09:36.870" v="45" actId="1076"/>
          <ac:grpSpMkLst>
            <pc:docMk/>
            <pc:sldMk cId="2431005570" sldId="271"/>
            <ac:grpSpMk id="8" creationId="{00000000-0000-0000-0000-000000000000}"/>
          </ac:grpSpMkLst>
        </pc:grpChg>
      </pc:sldChg>
      <pc:sldChg chg="addSp delSp modSp mod">
        <pc:chgData name="Aditya Raichurkar" userId="76ff2ea499cd24b4" providerId="LiveId" clId="{3FD6139C-0382-4E96-A6D1-28B940C023A3}" dt="2024-10-08T09:11:32.261" v="79" actId="1076"/>
        <pc:sldMkLst>
          <pc:docMk/>
          <pc:sldMk cId="3956033261" sldId="272"/>
        </pc:sldMkLst>
        <pc:spChg chg="mod">
          <ac:chgData name="Aditya Raichurkar" userId="76ff2ea499cd24b4" providerId="LiveId" clId="{3FD6139C-0382-4E96-A6D1-28B940C023A3}" dt="2024-10-08T09:11:32.261" v="79" actId="1076"/>
          <ac:spMkLst>
            <pc:docMk/>
            <pc:sldMk cId="3956033261" sldId="272"/>
            <ac:spMk id="9" creationId="{00000000-0000-0000-0000-000000000000}"/>
          </ac:spMkLst>
        </pc:spChg>
        <pc:spChg chg="mod">
          <ac:chgData name="Aditya Raichurkar" userId="76ff2ea499cd24b4" providerId="LiveId" clId="{3FD6139C-0382-4E96-A6D1-28B940C023A3}" dt="2024-10-08T09:10:50.152" v="65" actId="114"/>
          <ac:spMkLst>
            <pc:docMk/>
            <pc:sldMk cId="3956033261" sldId="272"/>
            <ac:spMk id="10" creationId="{00000000-0000-0000-0000-000000000000}"/>
          </ac:spMkLst>
        </pc:spChg>
        <pc:spChg chg="del mod">
          <ac:chgData name="Aditya Raichurkar" userId="76ff2ea499cd24b4" providerId="LiveId" clId="{3FD6139C-0382-4E96-A6D1-28B940C023A3}" dt="2024-10-08T09:09:58.007" v="53" actId="478"/>
          <ac:spMkLst>
            <pc:docMk/>
            <pc:sldMk cId="3956033261" sldId="272"/>
            <ac:spMk id="11" creationId="{00000000-0000-0000-0000-000000000000}"/>
          </ac:spMkLst>
        </pc:spChg>
        <pc:spChg chg="mod">
          <ac:chgData name="Aditya Raichurkar" userId="76ff2ea499cd24b4" providerId="LiveId" clId="{3FD6139C-0382-4E96-A6D1-28B940C023A3}" dt="2024-10-08T09:10:11.764" v="60" actId="571"/>
          <ac:spMkLst>
            <pc:docMk/>
            <pc:sldMk cId="3956033261" sldId="272"/>
            <ac:spMk id="13" creationId="{013C7A11-1AB2-108E-82F6-D4E6CF6EBC53}"/>
          </ac:spMkLst>
        </pc:spChg>
        <pc:spChg chg="mod">
          <ac:chgData name="Aditya Raichurkar" userId="76ff2ea499cd24b4" providerId="LiveId" clId="{3FD6139C-0382-4E96-A6D1-28B940C023A3}" dt="2024-10-08T09:10:11.764" v="60" actId="571"/>
          <ac:spMkLst>
            <pc:docMk/>
            <pc:sldMk cId="3956033261" sldId="272"/>
            <ac:spMk id="14" creationId="{A291612F-68E3-478D-FE28-25898B9CDE20}"/>
          </ac:spMkLst>
        </pc:spChg>
        <pc:grpChg chg="mod">
          <ac:chgData name="Aditya Raichurkar" userId="76ff2ea499cd24b4" providerId="LiveId" clId="{3FD6139C-0382-4E96-A6D1-28B940C023A3}" dt="2024-10-08T09:10:23.427" v="62" actId="1076"/>
          <ac:grpSpMkLst>
            <pc:docMk/>
            <pc:sldMk cId="3956033261" sldId="272"/>
            <ac:grpSpMk id="2" creationId="{00000000-0000-0000-0000-000000000000}"/>
          </ac:grpSpMkLst>
        </pc:grpChg>
        <pc:grpChg chg="mod">
          <ac:chgData name="Aditya Raichurkar" userId="76ff2ea499cd24b4" providerId="LiveId" clId="{3FD6139C-0382-4E96-A6D1-28B940C023A3}" dt="2024-10-08T09:10:23.427" v="62" actId="1076"/>
          <ac:grpSpMkLst>
            <pc:docMk/>
            <pc:sldMk cId="3956033261" sldId="272"/>
            <ac:grpSpMk id="5" creationId="{00000000-0000-0000-0000-000000000000}"/>
          </ac:grpSpMkLst>
        </pc:grpChg>
        <pc:grpChg chg="add mod">
          <ac:chgData name="Aditya Raichurkar" userId="76ff2ea499cd24b4" providerId="LiveId" clId="{3FD6139C-0382-4E96-A6D1-28B940C023A3}" dt="2024-10-08T09:10:11.764" v="60" actId="571"/>
          <ac:grpSpMkLst>
            <pc:docMk/>
            <pc:sldMk cId="3956033261" sldId="272"/>
            <ac:grpSpMk id="12" creationId="{49BCF48B-AADF-9E50-A8AF-A1ABBDD51487}"/>
          </ac:grpSpMkLst>
        </pc:gr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9D06D2-C6BD-4A0E-8774-B7A0C97C05B8}" type="datetimeFigureOut">
              <a:rPr lang="en-IN" smtClean="0"/>
              <a:t>08-10-2024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5DFD1C-CF77-4A46-9AC3-532A9C5AB31C}" type="slidenum">
              <a:rPr lang="en-IN" smtClean="0"/>
              <a:t>‹#›</a:t>
            </a:fld>
            <a:endParaRPr lang="en-IN"/>
          </a:p>
        </p:txBody>
      </p:sp>
    </p:spTree>
    <p:extLst>
      <p:ext uri="{BB962C8B-B14F-4D97-AF65-F5344CB8AC3E}">
        <p14:creationId xmlns:p14="http://schemas.microsoft.com/office/powerpoint/2010/main" val="209336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Times New Roman" panose="02020603050405020304" pitchFamily="18" charset="0"/>
                <a:ea typeface="+mn-ea"/>
                <a:cs typeface="Times New Roman" panose="02020603050405020304" pitchFamily="18" charset="0"/>
              </a:rPr>
              <a:t>The domain of "</a:t>
            </a:r>
            <a:r>
              <a:rPr lang="en-GB" sz="1200" b="1" i="1" kern="1200" dirty="0">
                <a:solidFill>
                  <a:schemeClr val="tx1"/>
                </a:solidFill>
                <a:effectLst/>
                <a:latin typeface="Times New Roman" panose="02020603050405020304" pitchFamily="18" charset="0"/>
                <a:ea typeface="+mn-ea"/>
                <a:cs typeface="Times New Roman" panose="02020603050405020304" pitchFamily="18" charset="0"/>
              </a:rPr>
              <a:t>Digital transformation in hospitality and tourism"</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has become a central focus in the hotel and tourism industry, considering the fact of the fast pace of growing dependence on advanced technologies. These technologies are revolutionizing the aspects of customer experiences, the processing of operations, and enhancing competitive advantages. The hospitality and tourism sector has always been customer-facing, whereby quality of service has traditionally been the significant enabler for differentiation. Increased numbers of technology-equipped travellers, combined with a growing demand for seamless experiences, make digital tools more than merely a nice-to-have necessity; rather, they become an adoption necessity. </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C5DFD1C-CF77-4A46-9AC3-532A9C5AB31C}" type="slidenum">
              <a:rPr lang="en-IN" smtClean="0"/>
              <a:t>2</a:t>
            </a:fld>
            <a:endParaRPr lang="en-IN"/>
          </a:p>
        </p:txBody>
      </p:sp>
    </p:spTree>
    <p:extLst>
      <p:ext uri="{BB962C8B-B14F-4D97-AF65-F5344CB8AC3E}">
        <p14:creationId xmlns:p14="http://schemas.microsoft.com/office/powerpoint/2010/main" val="28483889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Times New Roman" panose="02020603050405020304" pitchFamily="18" charset="0"/>
                <a:ea typeface="+mn-ea"/>
                <a:cs typeface="Times New Roman" panose="02020603050405020304" pitchFamily="18" charset="0"/>
              </a:rPr>
              <a:t>The </a:t>
            </a:r>
            <a:r>
              <a:rPr lang="en-GB" sz="1200" b="1" i="1" kern="1200" dirty="0">
                <a:solidFill>
                  <a:schemeClr val="tx1"/>
                </a:solidFill>
                <a:effectLst/>
                <a:latin typeface="Times New Roman" panose="02020603050405020304" pitchFamily="18" charset="0"/>
                <a:ea typeface="+mn-ea"/>
                <a:cs typeface="Times New Roman" panose="02020603050405020304" pitchFamily="18" charset="0"/>
              </a:rPr>
              <a:t>pandemic further accelerated this shift for hotels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by embracing contactless check-in and virtual tours to make their offerings much more convenient and safe for customers.</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C5DFD1C-CF77-4A46-9AC3-532A9C5AB31C}" type="slidenum">
              <a:rPr lang="en-IN" smtClean="0"/>
              <a:t>3</a:t>
            </a:fld>
            <a:endParaRPr lang="en-IN"/>
          </a:p>
        </p:txBody>
      </p:sp>
    </p:spTree>
    <p:extLst>
      <p:ext uri="{BB962C8B-B14F-4D97-AF65-F5344CB8AC3E}">
        <p14:creationId xmlns:p14="http://schemas.microsoft.com/office/powerpoint/2010/main" val="42279131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pointed out by </a:t>
            </a:r>
            <a:r>
              <a:rPr lang="en-GB" sz="1200" b="1" i="1" kern="1200" dirty="0" err="1">
                <a:solidFill>
                  <a:schemeClr val="tx1"/>
                </a:solidFill>
                <a:effectLst/>
                <a:latin typeface="+mn-lt"/>
                <a:ea typeface="+mn-ea"/>
                <a:cs typeface="+mn-cs"/>
              </a:rPr>
              <a:t>Buhalis</a:t>
            </a:r>
            <a:r>
              <a:rPr lang="en-GB" sz="1200" b="1" i="1" kern="1200" dirty="0">
                <a:solidFill>
                  <a:schemeClr val="tx1"/>
                </a:solidFill>
                <a:effectLst/>
                <a:latin typeface="+mn-lt"/>
                <a:ea typeface="+mn-ea"/>
                <a:cs typeface="+mn-cs"/>
              </a:rPr>
              <a:t> and </a:t>
            </a:r>
            <a:r>
              <a:rPr lang="en-GB" sz="1200" b="1" i="1" kern="1200" dirty="0" err="1">
                <a:solidFill>
                  <a:schemeClr val="tx1"/>
                </a:solidFill>
                <a:effectLst/>
                <a:latin typeface="+mn-lt"/>
                <a:ea typeface="+mn-ea"/>
                <a:cs typeface="+mn-cs"/>
              </a:rPr>
              <a:t>Sinarta</a:t>
            </a:r>
            <a:r>
              <a:rPr lang="en-GB" sz="1200" kern="1200" dirty="0">
                <a:solidFill>
                  <a:schemeClr val="tx1"/>
                </a:solidFill>
                <a:effectLst/>
                <a:latin typeface="+mn-lt"/>
                <a:ea typeface="+mn-ea"/>
                <a:cs typeface="+mn-cs"/>
              </a:rPr>
              <a:t>, through AI-driven personalization, it becomes possible for hotels to tailor the provision of services to individual tastes, thus achieving more bang for the buck in matters concerning customer satisfaction. Third, automation tools such as chatbots and digital check-ins have streamlined work processes in operations, with less dependency on direct human presence yet with elevated service quality (</a:t>
            </a:r>
            <a:r>
              <a:rPr lang="en-GB" sz="1200" kern="1200" dirty="0" err="1">
                <a:solidFill>
                  <a:schemeClr val="tx1"/>
                </a:solidFill>
                <a:effectLst/>
                <a:latin typeface="+mn-lt"/>
                <a:ea typeface="+mn-ea"/>
                <a:cs typeface="+mn-cs"/>
              </a:rPr>
              <a:t>Buhalis</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Moldavska</a:t>
            </a:r>
            <a:r>
              <a:rPr lang="en-GB" sz="1200" kern="1200" dirty="0">
                <a:solidFill>
                  <a:schemeClr val="tx1"/>
                </a:solidFill>
                <a:effectLst/>
                <a:latin typeface="+mn-lt"/>
                <a:ea typeface="+mn-ea"/>
                <a:cs typeface="+mn-cs"/>
              </a:rPr>
              <a:t>, 2022). </a:t>
            </a: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Non-compliance with such laws attracts heavy fines besides driving a dint in a hotel's reputation; thus, it is a matter of great importance to invest in cybersecurity for a hotel.</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C5DFD1C-CF77-4A46-9AC3-532A9C5AB31C}" type="slidenum">
              <a:rPr lang="en-IN" smtClean="0"/>
              <a:t>4</a:t>
            </a:fld>
            <a:endParaRPr lang="en-IN"/>
          </a:p>
        </p:txBody>
      </p:sp>
    </p:spTree>
    <p:extLst>
      <p:ext uri="{BB962C8B-B14F-4D97-AF65-F5344CB8AC3E}">
        <p14:creationId xmlns:p14="http://schemas.microsoft.com/office/powerpoint/2010/main" val="8801575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Times New Roman" panose="02020603050405020304" pitchFamily="18" charset="0"/>
                <a:ea typeface="+mn-ea"/>
                <a:cs typeface="Times New Roman" panose="02020603050405020304" pitchFamily="18" charset="0"/>
              </a:rPr>
              <a:t> However, the high cost still is a critical obstacle at least for smaller enterprises.</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C5DFD1C-CF77-4A46-9AC3-532A9C5AB31C}" type="slidenum">
              <a:rPr lang="en-IN" smtClean="0"/>
              <a:t>5</a:t>
            </a:fld>
            <a:endParaRPr lang="en-IN"/>
          </a:p>
        </p:txBody>
      </p:sp>
    </p:spTree>
    <p:extLst>
      <p:ext uri="{BB962C8B-B14F-4D97-AF65-F5344CB8AC3E}">
        <p14:creationId xmlns:p14="http://schemas.microsoft.com/office/powerpoint/2010/main" val="32148540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digital transformation and not a fad is what the hotel and hospitality industry has experienced, and the sectors have been influenced in different ways concerning their operations. Starting from customer experience to back-office management, acceptance of digital technologies helped businesses be responsive and competitive with every evolution of demand. A PESTLE analysis can also illustrate this change within the sector as above:</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A strength here would be that hotels can tap into the digital world to make communication transparent and coordinated with the government authorities, especially concerning managing guest data concerning how well they are complying with safety measures</a:t>
            </a:r>
            <a:r>
              <a:rPr lang="en-GB" sz="1200" kern="1200" baseline="0" dirty="0">
                <a:solidFill>
                  <a:schemeClr val="tx1"/>
                </a:solidFill>
                <a:effectLst/>
                <a:latin typeface="Times New Roman" panose="02020603050405020304" pitchFamily="18" charset="0"/>
                <a:ea typeface="+mn-ea"/>
                <a:cs typeface="Times New Roman" panose="02020603050405020304" pitchFamily="18" charset="0"/>
              </a:rPr>
              <a:t> </a:t>
            </a:r>
            <a:r>
              <a:rPr lang="en-IN" sz="1200" kern="1200" dirty="0">
                <a:solidFill>
                  <a:schemeClr val="tx1"/>
                </a:solidFill>
                <a:effectLst/>
                <a:latin typeface="+mn-lt"/>
                <a:ea typeface="+mn-ea"/>
                <a:cs typeface="+mn-cs"/>
              </a:rPr>
              <a:t>(</a:t>
            </a:r>
            <a:r>
              <a:rPr lang="en-IN" sz="1200" kern="1200" dirty="0" err="1">
                <a:solidFill>
                  <a:schemeClr val="tx1"/>
                </a:solidFill>
                <a:effectLst/>
                <a:latin typeface="+mn-lt"/>
                <a:ea typeface="+mn-ea"/>
                <a:cs typeface="+mn-cs"/>
              </a:rPr>
              <a:t>Calle</a:t>
            </a:r>
            <a:r>
              <a:rPr lang="en-IN" sz="1200" kern="1200" dirty="0">
                <a:solidFill>
                  <a:schemeClr val="tx1"/>
                </a:solidFill>
                <a:effectLst/>
                <a:latin typeface="+mn-lt"/>
                <a:ea typeface="+mn-ea"/>
                <a:cs typeface="+mn-cs"/>
              </a:rPr>
              <a:t>-Vaquero, Garcia-Hernandez and Mendoza de Miguel, 2020). </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 However, one of the costs of implementing compliance with regulations, such as the GDPR, could prove expensive, and non-compliance may attract penalties. </a:t>
            </a:r>
            <a:r>
              <a:rPr lang="en-GB" sz="1200" b="1" i="1" kern="1200" dirty="0">
                <a:solidFill>
                  <a:schemeClr val="tx1"/>
                </a:solidFill>
                <a:effectLst/>
                <a:latin typeface="Times New Roman" panose="02020603050405020304" pitchFamily="18" charset="0"/>
                <a:ea typeface="+mn-ea"/>
                <a:cs typeface="Times New Roman" panose="02020603050405020304" pitchFamily="18" charset="0"/>
              </a:rPr>
              <a:t>For example</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hotels have to invest heavily to ensure that their infrastructure is secure, so as not to expose their customers' information to hackers. This can become a burden to smaller hotels</a:t>
            </a:r>
            <a:r>
              <a:rPr lang="en-GB" sz="1200" kern="1200" baseline="0" dirty="0">
                <a:solidFill>
                  <a:schemeClr val="tx1"/>
                </a:solidFill>
                <a:effectLst/>
                <a:latin typeface="Times New Roman" panose="02020603050405020304" pitchFamily="18" charset="0"/>
                <a:ea typeface="+mn-ea"/>
                <a:cs typeface="Times New Roman" panose="02020603050405020304" pitchFamily="18" charset="0"/>
              </a:rPr>
              <a:t> </a:t>
            </a:r>
            <a:r>
              <a:rPr lang="en-IN" sz="1200" kern="1200" dirty="0">
                <a:solidFill>
                  <a:schemeClr val="tx1"/>
                </a:solidFill>
                <a:effectLst/>
                <a:latin typeface="+mn-lt"/>
                <a:ea typeface="+mn-ea"/>
                <a:cs typeface="+mn-cs"/>
              </a:rPr>
              <a:t>(</a:t>
            </a:r>
            <a:r>
              <a:rPr lang="en-IN" sz="1200" kern="1200" dirty="0" err="1">
                <a:solidFill>
                  <a:schemeClr val="tx1"/>
                </a:solidFill>
                <a:effectLst/>
                <a:latin typeface="+mn-lt"/>
                <a:ea typeface="+mn-ea"/>
                <a:cs typeface="+mn-cs"/>
              </a:rPr>
              <a:t>Piao</a:t>
            </a:r>
            <a:r>
              <a:rPr lang="en-IN" sz="1200" kern="1200" dirty="0">
                <a:solidFill>
                  <a:schemeClr val="tx1"/>
                </a:solidFill>
                <a:effectLst/>
                <a:latin typeface="+mn-lt"/>
                <a:ea typeface="+mn-ea"/>
                <a:cs typeface="+mn-cs"/>
              </a:rPr>
              <a:t>, Ye and Cui, 2021). </a:t>
            </a:r>
            <a:endParaRPr lang="en-US" dirty="0">
              <a:latin typeface="Times New Roman" panose="02020603050405020304" pitchFamily="18" charset="0"/>
              <a:cs typeface="Times New Roman" panose="02020603050405020304" pitchFamily="18" charset="0"/>
            </a:endParaRPr>
          </a:p>
          <a:p>
            <a:endParaRPr lang="en-IN" dirty="0">
              <a:latin typeface="Times New Roman" panose="02020603050405020304" pitchFamily="18" charset="0"/>
              <a:cs typeface="Times New Roman" panose="02020603050405020304" pitchFamily="18" charset="0"/>
            </a:endParaRPr>
          </a:p>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C5DFD1C-CF77-4A46-9AC3-532A9C5AB31C}" type="slidenum">
              <a:rPr lang="en-IN" smtClean="0"/>
              <a:t>6</a:t>
            </a:fld>
            <a:endParaRPr lang="en-IN"/>
          </a:p>
        </p:txBody>
      </p:sp>
    </p:spTree>
    <p:extLst>
      <p:ext uri="{BB962C8B-B14F-4D97-AF65-F5344CB8AC3E}">
        <p14:creationId xmlns:p14="http://schemas.microsoft.com/office/powerpoint/2010/main" val="26001059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power lies in that the digital technologies comprising of the chat-bot of artificial intelligence, dynamic algorithms of pricing along with mobile check-in systems minimized cost and maximized efficiency further which allowed the hotels to cope with the pressure of the economy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Dasgupta</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and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Jamader</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2024). On the contrary, the limitations were stated as the transformation mandatorily needs major investment which can be one of the challenges for small hotels with quite limited budgets (de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Carvalho</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2022). Along with that, over-dependence and technology can also personalize the interaction with the guest potentially eliminating certain segments of customers. </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C5DFD1C-CF77-4A46-9AC3-532A9C5AB31C}" type="slidenum">
              <a:rPr lang="en-IN" smtClean="0"/>
              <a:t>7</a:t>
            </a:fld>
            <a:endParaRPr lang="en-IN"/>
          </a:p>
        </p:txBody>
      </p:sp>
    </p:spTree>
    <p:extLst>
      <p:ext uri="{BB962C8B-B14F-4D97-AF65-F5344CB8AC3E}">
        <p14:creationId xmlns:p14="http://schemas.microsoft.com/office/powerpoint/2010/main" val="28058356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Times New Roman" panose="02020603050405020304" pitchFamily="18" charset="0"/>
                <a:ea typeface="+mn-ea"/>
                <a:cs typeface="Times New Roman" panose="02020603050405020304" pitchFamily="18" charset="0"/>
              </a:rPr>
              <a:t>The strength includes the use of data from the guests by hotels to give them personified experiences such as tailored settings of the room and a personalized message while marketing along with recommendations based on artificial intelligence for local attractions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García-Madurga</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and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Grilló</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-Méndez, 2023).</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Social media integration has also enabled hotels to get in touch directly with customers, which increases loyalty towards a brand. On the contrary, though the above benefits support the digitized platform, at the same time it can also reduce the interaction with the human which is often the same thing that is valued when availing a hospitality service. Secondly, gathering and evaluating enormous volumes of data related to customers can raise privacy concerns. </a:t>
            </a:r>
          </a:p>
          <a:p>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dirty="0"/>
              <a:t>Though the shift towards technology has successfully catered to the rising expectations of the customers, it may alienate tech-savvy guests who are used to traditional service.</a:t>
            </a:r>
            <a:endParaRPr lang="en-IN" dirty="0"/>
          </a:p>
          <a:p>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C5DFD1C-CF77-4A46-9AC3-532A9C5AB31C}" type="slidenum">
              <a:rPr lang="en-IN" smtClean="0"/>
              <a:t>8</a:t>
            </a:fld>
            <a:endParaRPr lang="en-IN"/>
          </a:p>
        </p:txBody>
      </p:sp>
    </p:spTree>
    <p:extLst>
      <p:ext uri="{BB962C8B-B14F-4D97-AF65-F5344CB8AC3E}">
        <p14:creationId xmlns:p14="http://schemas.microsoft.com/office/powerpoint/2010/main" val="42390759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Times New Roman" panose="02020603050405020304" pitchFamily="18" charset="0"/>
                <a:ea typeface="+mn-ea"/>
                <a:cs typeface="Times New Roman" panose="02020603050405020304" pitchFamily="18" charset="0"/>
              </a:rPr>
              <a:t>These technologies help hotels automate mundane work, improve guest experience, and obtain knowledge from data analysis. Automation has increased operational efficiency, while smartphones offer customized guest experiences, including turning up the A/C and adjusting lighting preferences</a:t>
            </a:r>
            <a:r>
              <a:rPr lang="en-GB" sz="1200" kern="1200" baseline="0" dirty="0">
                <a:solidFill>
                  <a:schemeClr val="tx1"/>
                </a:solidFill>
                <a:effectLst/>
                <a:latin typeface="Times New Roman" panose="02020603050405020304" pitchFamily="18" charset="0"/>
                <a:ea typeface="+mn-ea"/>
                <a:cs typeface="Times New Roman" panose="02020603050405020304" pitchFamily="18" charset="0"/>
              </a:rPr>
              <a:t> </a:t>
            </a:r>
            <a:r>
              <a:rPr lang="en-IN" sz="1200" kern="1200" dirty="0">
                <a:solidFill>
                  <a:schemeClr val="tx1"/>
                </a:solidFill>
                <a:effectLst/>
                <a:latin typeface="+mn-lt"/>
                <a:ea typeface="+mn-ea"/>
                <a:cs typeface="+mn-cs"/>
              </a:rPr>
              <a:t>(stories.hilton.com, 2021).</a:t>
            </a:r>
            <a:r>
              <a:rPr lang="en-IN" sz="1200" b="1" kern="1200" dirty="0">
                <a:solidFill>
                  <a:schemeClr val="tx1"/>
                </a:solidFill>
                <a:effectLst/>
                <a:latin typeface="+mn-lt"/>
                <a:ea typeface="+mn-ea"/>
                <a:cs typeface="+mn-cs"/>
              </a:rPr>
              <a:t>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However, the velocity of technological change demands tremendous investments and training, which most hotels cannot afford, especially the smaller ones. Technical breakdowns also cause maximum operational disruption</a:t>
            </a:r>
            <a:r>
              <a:rPr lang="en-GB" sz="1200" kern="1200" baseline="0" dirty="0">
                <a:solidFill>
                  <a:schemeClr val="tx1"/>
                </a:solidFill>
                <a:effectLst/>
                <a:latin typeface="Times New Roman" panose="02020603050405020304" pitchFamily="18" charset="0"/>
                <a:ea typeface="+mn-ea"/>
                <a:cs typeface="Times New Roman" panose="02020603050405020304" pitchFamily="18" charset="0"/>
              </a:rPr>
              <a:t> </a:t>
            </a:r>
            <a:r>
              <a:rPr lang="en-IN" sz="1200" kern="1200" dirty="0">
                <a:solidFill>
                  <a:schemeClr val="tx1"/>
                </a:solidFill>
                <a:effectLst/>
                <a:latin typeface="+mn-lt"/>
                <a:ea typeface="+mn-ea"/>
                <a:cs typeface="+mn-cs"/>
              </a:rPr>
              <a:t>(Bhandari, 2024). </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Many wonderful guest experiences are created by this, but complete reliance on technology means that any system failure could hurt the guest experience, assuming no human help can solve that problem right away.</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C5DFD1C-CF77-4A46-9AC3-532A9C5AB31C}" type="slidenum">
              <a:rPr lang="en-IN" smtClean="0"/>
              <a:t>9</a:t>
            </a:fld>
            <a:endParaRPr lang="en-IN"/>
          </a:p>
        </p:txBody>
      </p:sp>
    </p:spTree>
    <p:extLst>
      <p:ext uri="{BB962C8B-B14F-4D97-AF65-F5344CB8AC3E}">
        <p14:creationId xmlns:p14="http://schemas.microsoft.com/office/powerpoint/2010/main" val="6466692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This is what makes legal landscapes hugely important in the development of hospitality digital transformation, particularly on matters of data security and intellectual property besides constantly evolving regulations on the use of digital services. The laws surrounding the use of automated systems and the collection of guest data are always changing.</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Compliance may be impossible without legal security. However, continuing to adapt to updates in regulations is going to be a burden on the administrative costs of hotel resources.</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pPr marL="0" marR="0" indent="0" algn="just" defTabSz="914400" rtl="0" eaLnBrk="1" fontAlgn="auto" latinLnBrk="0" hangingPunct="1">
              <a:lnSpc>
                <a:spcPct val="100000"/>
              </a:lnSpc>
              <a:spcBef>
                <a:spcPts val="0"/>
              </a:spcBef>
              <a:spcAft>
                <a:spcPts val="0"/>
              </a:spcAft>
              <a:buClrTx/>
              <a:buSzTx/>
              <a:buFontTx/>
              <a:buNone/>
              <a:tabLst/>
              <a:defRPr/>
            </a:pP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C5DFD1C-CF77-4A46-9AC3-532A9C5AB31C}" type="slidenum">
              <a:rPr lang="en-IN" smtClean="0"/>
              <a:t>10</a:t>
            </a:fld>
            <a:endParaRPr lang="en-IN"/>
          </a:p>
        </p:txBody>
      </p:sp>
    </p:spTree>
    <p:extLst>
      <p:ext uri="{BB962C8B-B14F-4D97-AF65-F5344CB8AC3E}">
        <p14:creationId xmlns:p14="http://schemas.microsoft.com/office/powerpoint/2010/main" val="27927382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This means that guest information is treated securely as it is used to tailor individual experiences. Management should thus invest intensively in employee training for seamless collaboration with digital tools. Hotel employees should also be knowledgeable and conversant in technologies that not only enhance the experience of guests but also preserve the human element that hospitality requires.</a:t>
            </a:r>
          </a:p>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Secure data for hospitality companies: Hospitality companies should try to protect the data with more digested digital tools. Future management policies should have in place effective cyber security measures to counter cyber threats that put guest data and operational systems in jeopardy. Some policy actions include setting stringent cyber security protocols in place; a heavy investment in infrastructures that will be secure; and ensuring that international and regional laws on data protection are observed, including GDPR and CCPA. The management strategy should include the formation of a dedicated team, which will protect hotel data and networks from emerging threats to ensure there are no security breaches.</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pPr marL="0" marR="0" indent="0" algn="just"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C5DFD1C-CF77-4A46-9AC3-532A9C5AB31C}" type="slidenum">
              <a:rPr lang="en-IN" smtClean="0"/>
              <a:t>11</a:t>
            </a:fld>
            <a:endParaRPr lang="en-IN"/>
          </a:p>
        </p:txBody>
      </p:sp>
    </p:spTree>
    <p:extLst>
      <p:ext uri="{BB962C8B-B14F-4D97-AF65-F5344CB8AC3E}">
        <p14:creationId xmlns:p14="http://schemas.microsoft.com/office/powerpoint/2010/main" val="10808801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Eras Bold ITC" panose="020B0907030504020204" pitchFamily="34" charset="0"/>
                <a:ea typeface="+mn-ea"/>
                <a:cs typeface="+mn-cs"/>
              </a:rPr>
              <a:t>There is a recommendation that the innovation strategy should be in tune with sustainability goals. It is suggested that hotels should use digital technologies for environmental conservation while at the same time offering guests the most environmentally friendly options. The policy recommendation would be to form policies that mandate such smart technology as </a:t>
            </a:r>
            <a:r>
              <a:rPr lang="en-GB" sz="1200" kern="1200" dirty="0" err="1">
                <a:solidFill>
                  <a:schemeClr val="tx1"/>
                </a:solidFill>
                <a:effectLst/>
                <a:latin typeface="Eras Bold ITC" panose="020B0907030504020204" pitchFamily="34" charset="0"/>
                <a:ea typeface="+mn-ea"/>
                <a:cs typeface="+mn-cs"/>
              </a:rPr>
              <a:t>IoT</a:t>
            </a:r>
            <a:r>
              <a:rPr lang="en-GB" sz="1200" kern="1200" dirty="0">
                <a:solidFill>
                  <a:schemeClr val="tx1"/>
                </a:solidFill>
                <a:effectLst/>
                <a:latin typeface="Eras Bold ITC" panose="020B0907030504020204" pitchFamily="34" charset="0"/>
                <a:ea typeface="+mn-ea"/>
                <a:cs typeface="+mn-cs"/>
              </a:rPr>
              <a:t> sensors that would control lighting and water usage, contingent upon the number of guests so that energy usage is maximized. The </a:t>
            </a:r>
            <a:endParaRPr lang="en-IN" dirty="0">
              <a:latin typeface="Eras Bold ITC" panose="020B0907030504020204" pitchFamily="34" charset="0"/>
            </a:endParaRPr>
          </a:p>
        </p:txBody>
      </p:sp>
      <p:sp>
        <p:nvSpPr>
          <p:cNvPr id="4" name="Slide Number Placeholder 3"/>
          <p:cNvSpPr>
            <a:spLocks noGrp="1"/>
          </p:cNvSpPr>
          <p:nvPr>
            <p:ph type="sldNum" sz="quarter" idx="10"/>
          </p:nvPr>
        </p:nvSpPr>
        <p:spPr/>
        <p:txBody>
          <a:bodyPr/>
          <a:lstStyle/>
          <a:p>
            <a:fld id="{AC5DFD1C-CF77-4A46-9AC3-532A9C5AB31C}" type="slidenum">
              <a:rPr lang="en-IN" smtClean="0"/>
              <a:t>12</a:t>
            </a:fld>
            <a:endParaRPr lang="en-IN"/>
          </a:p>
        </p:txBody>
      </p:sp>
    </p:spTree>
    <p:extLst>
      <p:ext uri="{BB962C8B-B14F-4D97-AF65-F5344CB8AC3E}">
        <p14:creationId xmlns:p14="http://schemas.microsoft.com/office/powerpoint/2010/main" val="12770201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Times New Roman" panose="02020603050405020304" pitchFamily="18" charset="0"/>
                <a:ea typeface="+mn-ea"/>
                <a:cs typeface="Times New Roman" panose="02020603050405020304" pitchFamily="18" charset="0"/>
              </a:rPr>
              <a:t>These changes, however also come with challenges, such as privacy and reduced human interaction. Going forward, suggested policies and strategies should include developing customer-centric digital approaches, prioritizing sustainability, and strengthening cyber security. </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C5DFD1C-CF77-4A46-9AC3-532A9C5AB31C}" type="slidenum">
              <a:rPr lang="en-IN" smtClean="0"/>
              <a:t>13</a:t>
            </a:fld>
            <a:endParaRPr lang="en-IN"/>
          </a:p>
        </p:txBody>
      </p:sp>
    </p:spTree>
    <p:extLst>
      <p:ext uri="{BB962C8B-B14F-4D97-AF65-F5344CB8AC3E}">
        <p14:creationId xmlns:p14="http://schemas.microsoft.com/office/powerpoint/2010/main" val="25091555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All will contribute to the sector's proper growth within a purely electronic environment. Controlling this transition into digital hotels can lead to a better experience for the guests and the protection of data, with reduced negative impacts on the environment and future directions for their success.</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C5DFD1C-CF77-4A46-9AC3-532A9C5AB31C}" type="slidenum">
              <a:rPr lang="en-IN" smtClean="0"/>
              <a:t>14</a:t>
            </a:fld>
            <a:endParaRPr lang="en-IN"/>
          </a:p>
        </p:txBody>
      </p:sp>
    </p:spTree>
    <p:extLst>
      <p:ext uri="{BB962C8B-B14F-4D97-AF65-F5344CB8AC3E}">
        <p14:creationId xmlns:p14="http://schemas.microsoft.com/office/powerpoint/2010/main" val="37227438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10/8/2024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9.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4.sv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2.sv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2.sv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2.sv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8.svg"/><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9.jpeg"/><Relationship Id="rId4" Type="http://schemas.openxmlformats.org/officeDocument/2006/relationships/image" Target="../media/image18.sv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21.sv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3.jpeg"/><Relationship Id="rId4" Type="http://schemas.openxmlformats.org/officeDocument/2006/relationships/image" Target="../media/image12.svg"/></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24.jpeg"/><Relationship Id="rId4" Type="http://schemas.openxmlformats.org/officeDocument/2006/relationships/image" Target="../media/image12.sv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4.sv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4.svg"/></Relationships>
</file>

<file path=ppt/slides/_rels/slide17.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03346E">
                <a:alpha val="100000"/>
              </a:srgbClr>
            </a:gs>
            <a:gs pos="100000">
              <a:srgbClr val="6EACDA">
                <a:alpha val="100000"/>
              </a:srgbClr>
            </a:gs>
          </a:gsLst>
          <a:lin ang="2700000"/>
        </a:gradFill>
        <a:effectLst/>
      </p:bgPr>
    </p:bg>
    <p:spTree>
      <p:nvGrpSpPr>
        <p:cNvPr id="1" name=""/>
        <p:cNvGrpSpPr/>
        <p:nvPr/>
      </p:nvGrpSpPr>
      <p:grpSpPr>
        <a:xfrm>
          <a:off x="0" y="0"/>
          <a:ext cx="0" cy="0"/>
          <a:chOff x="0" y="0"/>
          <a:chExt cx="0" cy="0"/>
        </a:xfrm>
      </p:grpSpPr>
      <p:sp>
        <p:nvSpPr>
          <p:cNvPr id="2" name="Freeform 2"/>
          <p:cNvSpPr/>
          <p:nvPr/>
        </p:nvSpPr>
        <p:spPr>
          <a:xfrm flipH="1">
            <a:off x="5232163" y="3908765"/>
            <a:ext cx="13333334" cy="6944445"/>
          </a:xfrm>
          <a:custGeom>
            <a:avLst/>
            <a:gdLst/>
            <a:ahLst/>
            <a:cxnLst/>
            <a:rect l="l" t="t" r="r" b="b"/>
            <a:pathLst>
              <a:path w="13333334" h="6944445">
                <a:moveTo>
                  <a:pt x="13333334" y="0"/>
                </a:moveTo>
                <a:lnTo>
                  <a:pt x="0" y="0"/>
                </a:lnTo>
                <a:lnTo>
                  <a:pt x="0" y="6944445"/>
                </a:lnTo>
                <a:lnTo>
                  <a:pt x="13333334" y="6944445"/>
                </a:lnTo>
                <a:lnTo>
                  <a:pt x="13333334" y="0"/>
                </a:lnTo>
                <a:close/>
              </a:path>
            </a:pathLst>
          </a:custGeom>
          <a:blipFill>
            <a:blip r:embed="rId2"/>
            <a:stretch>
              <a:fillRect/>
            </a:stretch>
          </a:blipFill>
        </p:spPr>
      </p:sp>
      <p:grpSp>
        <p:nvGrpSpPr>
          <p:cNvPr id="3" name="Group 3"/>
          <p:cNvGrpSpPr/>
          <p:nvPr/>
        </p:nvGrpSpPr>
        <p:grpSpPr>
          <a:xfrm>
            <a:off x="11898830" y="-721195"/>
            <a:ext cx="10262598" cy="10262598"/>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l="-25046" r="-25046"/>
              </a:stretch>
            </a:blipFill>
          </p:spPr>
        </p:sp>
      </p:grpSp>
      <p:sp>
        <p:nvSpPr>
          <p:cNvPr id="5" name="Freeform 5"/>
          <p:cNvSpPr/>
          <p:nvPr/>
        </p:nvSpPr>
        <p:spPr>
          <a:xfrm>
            <a:off x="8917417" y="-721195"/>
            <a:ext cx="2495638" cy="2495638"/>
          </a:xfrm>
          <a:custGeom>
            <a:avLst/>
            <a:gdLst/>
            <a:ahLst/>
            <a:cxnLst/>
            <a:rect l="l" t="t" r="r" b="b"/>
            <a:pathLst>
              <a:path w="2495638" h="2495638">
                <a:moveTo>
                  <a:pt x="0" y="0"/>
                </a:moveTo>
                <a:lnTo>
                  <a:pt x="2495638" y="0"/>
                </a:lnTo>
                <a:lnTo>
                  <a:pt x="2495638" y="2495638"/>
                </a:lnTo>
                <a:lnTo>
                  <a:pt x="0" y="2495638"/>
                </a:lnTo>
                <a:lnTo>
                  <a:pt x="0" y="0"/>
                </a:lnTo>
                <a:close/>
              </a:path>
            </a:pathLst>
          </a:custGeom>
          <a:blipFill>
            <a:blip r:embed="rId4">
              <a:alphaModFix amt="38000"/>
              <a:extLst>
                <a:ext uri="{96DAC541-7B7A-43D3-8B79-37D633B846F1}">
                  <asvg:svgBlip xmlns:asvg="http://schemas.microsoft.com/office/drawing/2016/SVG/main" r:embed="rId5"/>
                </a:ext>
              </a:extLst>
            </a:blip>
            <a:stretch>
              <a:fillRect/>
            </a:stretch>
          </a:blipFill>
        </p:spPr>
      </p:sp>
      <p:sp>
        <p:nvSpPr>
          <p:cNvPr id="6" name="Freeform 6"/>
          <p:cNvSpPr/>
          <p:nvPr/>
        </p:nvSpPr>
        <p:spPr>
          <a:xfrm>
            <a:off x="-219119" y="9039181"/>
            <a:ext cx="2495638" cy="2495638"/>
          </a:xfrm>
          <a:custGeom>
            <a:avLst/>
            <a:gdLst/>
            <a:ahLst/>
            <a:cxnLst/>
            <a:rect l="l" t="t" r="r" b="b"/>
            <a:pathLst>
              <a:path w="2495638" h="2495638">
                <a:moveTo>
                  <a:pt x="0" y="0"/>
                </a:moveTo>
                <a:lnTo>
                  <a:pt x="2495638" y="0"/>
                </a:lnTo>
                <a:lnTo>
                  <a:pt x="2495638" y="2495638"/>
                </a:lnTo>
                <a:lnTo>
                  <a:pt x="0" y="2495638"/>
                </a:lnTo>
                <a:lnTo>
                  <a:pt x="0" y="0"/>
                </a:lnTo>
                <a:close/>
              </a:path>
            </a:pathLst>
          </a:custGeom>
          <a:blipFill>
            <a:blip r:embed="rId4">
              <a:alphaModFix amt="38000"/>
              <a:extLst>
                <a:ext uri="{96DAC541-7B7A-43D3-8B79-37D633B846F1}">
                  <asvg:svgBlip xmlns:asvg="http://schemas.microsoft.com/office/drawing/2016/SVG/main" r:embed="rId5"/>
                </a:ext>
              </a:extLst>
            </a:blip>
            <a:stretch>
              <a:fillRect/>
            </a:stretch>
          </a:blipFill>
        </p:spPr>
      </p:sp>
      <p:sp>
        <p:nvSpPr>
          <p:cNvPr id="10" name="TextBox 10"/>
          <p:cNvSpPr txBox="1"/>
          <p:nvPr/>
        </p:nvSpPr>
        <p:spPr>
          <a:xfrm>
            <a:off x="2009595" y="1181100"/>
            <a:ext cx="9408540" cy="6966459"/>
          </a:xfrm>
          <a:prstGeom prst="rect">
            <a:avLst/>
          </a:prstGeom>
        </p:spPr>
        <p:txBody>
          <a:bodyPr lIns="0" tIns="0" rIns="0" bIns="0" rtlCol="0" anchor="t">
            <a:spAutoFit/>
          </a:bodyPr>
          <a:lstStyle/>
          <a:p>
            <a:pPr algn="ctr">
              <a:lnSpc>
                <a:spcPts val="14143"/>
              </a:lnSpc>
            </a:pPr>
            <a:r>
              <a:rPr lang="en-GB" sz="6000" b="1" i="1" dirty="0">
                <a:solidFill>
                  <a:schemeClr val="bg1"/>
                </a:solidFill>
                <a:latin typeface="Algerian" panose="04020705040A02060702" pitchFamily="82" charset="0"/>
              </a:rPr>
              <a:t>Digital transformation in hospitality and tourism</a:t>
            </a:r>
            <a:endParaRPr lang="en-US" sz="72800" b="1" dirty="0">
              <a:solidFill>
                <a:schemeClr val="bg1"/>
              </a:solidFill>
              <a:latin typeface="Algerian" panose="04020705040A02060702" pitchFamily="82" charset="0"/>
              <a:ea typeface="Poppins Bold"/>
              <a:cs typeface="Poppins Bold"/>
              <a:sym typeface="Poppins Bold"/>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rgbClr val="03346E">
                <a:alpha val="100000"/>
              </a:srgbClr>
            </a:gs>
            <a:gs pos="100000">
              <a:srgbClr val="6EACDA">
                <a:alpha val="100000"/>
              </a:srgbClr>
            </a:gs>
          </a:gsLst>
          <a:lin ang="2700000"/>
        </a:gradFill>
        <a:effectLst/>
      </p:bgPr>
    </p:bg>
    <p:spTree>
      <p:nvGrpSpPr>
        <p:cNvPr id="1" name=""/>
        <p:cNvGrpSpPr/>
        <p:nvPr/>
      </p:nvGrpSpPr>
      <p:grpSpPr>
        <a:xfrm>
          <a:off x="0" y="0"/>
          <a:ext cx="0" cy="0"/>
          <a:chOff x="0" y="0"/>
          <a:chExt cx="0" cy="0"/>
        </a:xfrm>
      </p:grpSpPr>
      <p:grpSp>
        <p:nvGrpSpPr>
          <p:cNvPr id="2" name="Group 2"/>
          <p:cNvGrpSpPr/>
          <p:nvPr/>
        </p:nvGrpSpPr>
        <p:grpSpPr>
          <a:xfrm>
            <a:off x="2067887" y="4200122"/>
            <a:ext cx="5390145" cy="1236111"/>
            <a:chOff x="0" y="0"/>
            <a:chExt cx="1847748" cy="423740"/>
          </a:xfrm>
        </p:grpSpPr>
        <p:sp>
          <p:nvSpPr>
            <p:cNvPr id="3" name="Freeform 3"/>
            <p:cNvSpPr/>
            <p:nvPr/>
          </p:nvSpPr>
          <p:spPr>
            <a:xfrm>
              <a:off x="0" y="0"/>
              <a:ext cx="1847748" cy="423740"/>
            </a:xfrm>
            <a:custGeom>
              <a:avLst/>
              <a:gdLst/>
              <a:ahLst/>
              <a:cxnLst/>
              <a:rect l="l" t="t" r="r" b="b"/>
              <a:pathLst>
                <a:path w="1847748" h="423740">
                  <a:moveTo>
                    <a:pt x="73252" y="0"/>
                  </a:moveTo>
                  <a:lnTo>
                    <a:pt x="1774497" y="0"/>
                  </a:lnTo>
                  <a:cubicBezTo>
                    <a:pt x="1814953" y="0"/>
                    <a:pt x="1847748" y="32796"/>
                    <a:pt x="1847748" y="73252"/>
                  </a:cubicBezTo>
                  <a:lnTo>
                    <a:pt x="1847748" y="350488"/>
                  </a:lnTo>
                  <a:cubicBezTo>
                    <a:pt x="1847748" y="390944"/>
                    <a:pt x="1814953" y="423740"/>
                    <a:pt x="1774497" y="423740"/>
                  </a:cubicBezTo>
                  <a:lnTo>
                    <a:pt x="73252" y="423740"/>
                  </a:lnTo>
                  <a:cubicBezTo>
                    <a:pt x="32796" y="423740"/>
                    <a:pt x="0" y="390944"/>
                    <a:pt x="0" y="350488"/>
                  </a:cubicBezTo>
                  <a:lnTo>
                    <a:pt x="0" y="73252"/>
                  </a:lnTo>
                  <a:cubicBezTo>
                    <a:pt x="0" y="32796"/>
                    <a:pt x="32796" y="0"/>
                    <a:pt x="73252" y="0"/>
                  </a:cubicBezTo>
                  <a:close/>
                </a:path>
              </a:pathLst>
            </a:custGeom>
            <a:solidFill>
              <a:srgbClr val="E2E2B6"/>
            </a:solidFill>
          </p:spPr>
        </p:sp>
        <p:sp>
          <p:nvSpPr>
            <p:cNvPr id="4" name="TextBox 4"/>
            <p:cNvSpPr txBox="1"/>
            <p:nvPr/>
          </p:nvSpPr>
          <p:spPr>
            <a:xfrm>
              <a:off x="0" y="-28575"/>
              <a:ext cx="1847748" cy="452315"/>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1415561" y="8299195"/>
            <a:ext cx="3086100" cy="3086100"/>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5D5F7">
                <a:alpha val="38824"/>
              </a:srgbClr>
            </a:solidFill>
          </p:spPr>
        </p:sp>
        <p:sp>
          <p:nvSpPr>
            <p:cNvPr id="9" name="TextBox 9"/>
            <p:cNvSpPr txBox="1"/>
            <p:nvPr/>
          </p:nvSpPr>
          <p:spPr>
            <a:xfrm>
              <a:off x="76200" y="47625"/>
              <a:ext cx="660400" cy="688975"/>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16086816" y="-531128"/>
            <a:ext cx="3086100" cy="3086100"/>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5D5F7">
                <a:alpha val="38824"/>
              </a:srgbClr>
            </a:solidFill>
          </p:spPr>
        </p:sp>
        <p:sp>
          <p:nvSpPr>
            <p:cNvPr id="12" name="TextBox 12"/>
            <p:cNvSpPr txBox="1"/>
            <p:nvPr/>
          </p:nvSpPr>
          <p:spPr>
            <a:xfrm>
              <a:off x="76200" y="47625"/>
              <a:ext cx="660400" cy="688975"/>
            </a:xfrm>
            <a:prstGeom prst="rect">
              <a:avLst/>
            </a:prstGeom>
          </p:spPr>
          <p:txBody>
            <a:bodyPr lIns="50800" tIns="50800" rIns="50800" bIns="50800" rtlCol="0" anchor="ctr"/>
            <a:lstStyle/>
            <a:p>
              <a:pPr algn="ctr">
                <a:lnSpc>
                  <a:spcPts val="2659"/>
                </a:lnSpc>
              </a:pPr>
              <a:endParaRPr/>
            </a:p>
          </p:txBody>
        </p:sp>
      </p:grpSp>
      <p:sp>
        <p:nvSpPr>
          <p:cNvPr id="13" name="Freeform 13"/>
          <p:cNvSpPr/>
          <p:nvPr/>
        </p:nvSpPr>
        <p:spPr>
          <a:xfrm>
            <a:off x="15792362" y="571500"/>
            <a:ext cx="2495638" cy="2495638"/>
          </a:xfrm>
          <a:custGeom>
            <a:avLst/>
            <a:gdLst/>
            <a:ahLst/>
            <a:cxnLst/>
            <a:rect l="l" t="t" r="r" b="b"/>
            <a:pathLst>
              <a:path w="2495638" h="2495638">
                <a:moveTo>
                  <a:pt x="0" y="0"/>
                </a:moveTo>
                <a:lnTo>
                  <a:pt x="2495638" y="0"/>
                </a:lnTo>
                <a:lnTo>
                  <a:pt x="2495638" y="2495637"/>
                </a:lnTo>
                <a:lnTo>
                  <a:pt x="0" y="2495637"/>
                </a:lnTo>
                <a:lnTo>
                  <a:pt x="0" y="0"/>
                </a:lnTo>
                <a:close/>
              </a:path>
            </a:pathLst>
          </a:custGeom>
          <a:blipFill>
            <a:blip r:embed="rId3">
              <a:alphaModFix amt="38000"/>
              <a:extLst>
                <a:ext uri="{96DAC541-7B7A-43D3-8B79-37D633B846F1}">
                  <asvg:svgBlip xmlns:asvg="http://schemas.microsoft.com/office/drawing/2016/SVG/main" r:embed="rId4"/>
                </a:ext>
              </a:extLst>
            </a:blip>
            <a:stretch>
              <a:fillRect/>
            </a:stretch>
          </a:blipFill>
        </p:spPr>
      </p:sp>
      <p:sp>
        <p:nvSpPr>
          <p:cNvPr id="14" name="Freeform 14"/>
          <p:cNvSpPr/>
          <p:nvPr/>
        </p:nvSpPr>
        <p:spPr>
          <a:xfrm>
            <a:off x="-1247819" y="6472207"/>
            <a:ext cx="2495638" cy="2495638"/>
          </a:xfrm>
          <a:custGeom>
            <a:avLst/>
            <a:gdLst/>
            <a:ahLst/>
            <a:cxnLst/>
            <a:rect l="l" t="t" r="r" b="b"/>
            <a:pathLst>
              <a:path w="2495638" h="2495638">
                <a:moveTo>
                  <a:pt x="0" y="0"/>
                </a:moveTo>
                <a:lnTo>
                  <a:pt x="2495638" y="0"/>
                </a:lnTo>
                <a:lnTo>
                  <a:pt x="2495638" y="2495638"/>
                </a:lnTo>
                <a:lnTo>
                  <a:pt x="0" y="2495638"/>
                </a:lnTo>
                <a:lnTo>
                  <a:pt x="0" y="0"/>
                </a:lnTo>
                <a:close/>
              </a:path>
            </a:pathLst>
          </a:custGeom>
          <a:blipFill>
            <a:blip r:embed="rId3">
              <a:alphaModFix amt="38000"/>
              <a:extLst>
                <a:ext uri="{96DAC541-7B7A-43D3-8B79-37D633B846F1}">
                  <asvg:svgBlip xmlns:asvg="http://schemas.microsoft.com/office/drawing/2016/SVG/main" r:embed="rId4"/>
                </a:ext>
              </a:extLst>
            </a:blip>
            <a:stretch>
              <a:fillRect/>
            </a:stretch>
          </a:blipFill>
        </p:spPr>
      </p:sp>
      <p:sp>
        <p:nvSpPr>
          <p:cNvPr id="15" name="TextBox 15"/>
          <p:cNvSpPr txBox="1"/>
          <p:nvPr/>
        </p:nvSpPr>
        <p:spPr>
          <a:xfrm>
            <a:off x="1954426" y="1470194"/>
            <a:ext cx="15005774" cy="1032142"/>
          </a:xfrm>
          <a:prstGeom prst="rect">
            <a:avLst/>
          </a:prstGeom>
        </p:spPr>
        <p:txBody>
          <a:bodyPr lIns="0" tIns="0" rIns="0" bIns="0" rtlCol="0" anchor="t">
            <a:spAutoFit/>
          </a:bodyPr>
          <a:lstStyle/>
          <a:p>
            <a:pPr algn="ctr">
              <a:lnSpc>
                <a:spcPts val="8777"/>
              </a:lnSpc>
            </a:pPr>
            <a:r>
              <a:rPr lang="en-GB" sz="6000" b="1" dirty="0">
                <a:solidFill>
                  <a:schemeClr val="bg1"/>
                </a:solidFill>
                <a:latin typeface="Algerian" panose="04020705040A02060702" pitchFamily="82" charset="0"/>
              </a:rPr>
              <a:t>Introduction</a:t>
            </a:r>
            <a:r>
              <a:rPr lang="en-GB" sz="6000" dirty="0">
                <a:solidFill>
                  <a:schemeClr val="bg1"/>
                </a:solidFill>
                <a:latin typeface="Algerian" panose="04020705040A02060702" pitchFamily="82" charset="0"/>
              </a:rPr>
              <a:t> </a:t>
            </a:r>
            <a:endParaRPr lang="en-US" sz="34400" b="1" dirty="0">
              <a:solidFill>
                <a:schemeClr val="bg1"/>
              </a:solidFill>
              <a:latin typeface="Algerian" panose="04020705040A02060702" pitchFamily="82" charset="0"/>
              <a:ea typeface="Poppins Bold"/>
              <a:cs typeface="Poppins Bold"/>
              <a:sym typeface="Poppins Bold"/>
            </a:endParaRPr>
          </a:p>
        </p:txBody>
      </p:sp>
      <p:sp>
        <p:nvSpPr>
          <p:cNvPr id="16" name="TextBox 16"/>
          <p:cNvSpPr txBox="1"/>
          <p:nvPr/>
        </p:nvSpPr>
        <p:spPr>
          <a:xfrm>
            <a:off x="8638256" y="3274668"/>
            <a:ext cx="8679735" cy="6168035"/>
          </a:xfrm>
          <a:prstGeom prst="rect">
            <a:avLst/>
          </a:prstGeom>
        </p:spPr>
        <p:txBody>
          <a:bodyPr wrap="square" lIns="0" tIns="0" rIns="0" bIns="0" rtlCol="0" anchor="t">
            <a:spAutoFit/>
          </a:bodyPr>
          <a:lstStyle/>
          <a:p>
            <a:pPr marL="457200" indent="-457200" algn="just">
              <a:lnSpc>
                <a:spcPct val="150000"/>
              </a:lnSpc>
              <a:buFont typeface="Arial" panose="020B0604020202020204" pitchFamily="34" charset="0"/>
              <a:buChar char="•"/>
            </a:pPr>
            <a:r>
              <a:rPr lang="en-GB" sz="2800" b="1" i="1" dirty="0">
                <a:solidFill>
                  <a:schemeClr val="bg1"/>
                </a:solidFill>
                <a:latin typeface="Times New Roman" panose="02020603050405020304" pitchFamily="18" charset="0"/>
                <a:cs typeface="Times New Roman" panose="02020603050405020304" pitchFamily="18" charset="0"/>
              </a:rPr>
              <a:t>Digital transformation </a:t>
            </a:r>
            <a:r>
              <a:rPr lang="en-GB" sz="2800" dirty="0">
                <a:solidFill>
                  <a:schemeClr val="bg1"/>
                </a:solidFill>
                <a:latin typeface="Times New Roman" panose="02020603050405020304" pitchFamily="18" charset="0"/>
                <a:cs typeface="Times New Roman" panose="02020603050405020304" pitchFamily="18" charset="0"/>
              </a:rPr>
              <a:t>is a plan made up of introducing various digital tools along operational aspects, thereby changing the way hotels and tourism services function </a:t>
            </a:r>
            <a:r>
              <a:rPr lang="en-IN" dirty="0">
                <a:solidFill>
                  <a:schemeClr val="bg1"/>
                </a:solidFill>
                <a:latin typeface="Times New Roman" panose="02020603050405020304" pitchFamily="18" charset="0"/>
                <a:cs typeface="Times New Roman" panose="02020603050405020304" pitchFamily="18" charset="0"/>
              </a:rPr>
              <a:t>(</a:t>
            </a:r>
            <a:r>
              <a:rPr lang="en-IN" sz="2400" dirty="0">
                <a:solidFill>
                  <a:schemeClr val="bg1"/>
                </a:solidFill>
                <a:latin typeface="Times New Roman" panose="02020603050405020304" pitchFamily="18" charset="0"/>
                <a:cs typeface="Times New Roman" panose="02020603050405020304" pitchFamily="18" charset="0"/>
              </a:rPr>
              <a:t>Wynn and Jones, 2022). </a:t>
            </a:r>
            <a:r>
              <a:rPr lang="en-GB" sz="3600" dirty="0">
                <a:solidFill>
                  <a:schemeClr val="bg1"/>
                </a:solidFill>
                <a:latin typeface="Times New Roman" panose="02020603050405020304" pitchFamily="18" charset="0"/>
                <a:cs typeface="Times New Roman" panose="02020603050405020304" pitchFamily="18" charset="0"/>
              </a:rPr>
              <a:t> </a:t>
            </a:r>
          </a:p>
          <a:p>
            <a:pPr marL="457200" indent="-457200" algn="just">
              <a:lnSpc>
                <a:spcPct val="150000"/>
              </a:lnSpc>
              <a:buFont typeface="Arial" panose="020B0604020202020204" pitchFamily="34" charset="0"/>
              <a:buChar char="•"/>
            </a:pPr>
            <a:r>
              <a:rPr lang="en-GB" sz="2800" dirty="0">
                <a:solidFill>
                  <a:schemeClr val="bg1"/>
                </a:solidFill>
                <a:latin typeface="Times New Roman" panose="02020603050405020304" pitchFamily="18" charset="0"/>
                <a:cs typeface="Times New Roman" panose="02020603050405020304" pitchFamily="18" charset="0"/>
              </a:rPr>
              <a:t>This phase is more dependent on </a:t>
            </a:r>
            <a:r>
              <a:rPr lang="en-GB" sz="2800" b="1" i="1" dirty="0">
                <a:solidFill>
                  <a:schemeClr val="bg1"/>
                </a:solidFill>
                <a:latin typeface="Times New Roman" panose="02020603050405020304" pitchFamily="18" charset="0"/>
                <a:cs typeface="Times New Roman" panose="02020603050405020304" pitchFamily="18" charset="0"/>
              </a:rPr>
              <a:t>mobile applications, booking service integration, data analytics, and artificial intelligence to personalize the guests' experience, streamline and optimize processes</a:t>
            </a:r>
            <a:r>
              <a:rPr lang="en-GB" sz="2800" dirty="0">
                <a:solidFill>
                  <a:schemeClr val="bg1"/>
                </a:solidFill>
                <a:latin typeface="Times New Roman" panose="02020603050405020304" pitchFamily="18" charset="0"/>
                <a:cs typeface="Times New Roman" panose="02020603050405020304" pitchFamily="18" charset="0"/>
              </a:rPr>
              <a:t>, and </a:t>
            </a:r>
            <a:r>
              <a:rPr lang="en-GB" sz="2800" b="1" i="1" dirty="0">
                <a:solidFill>
                  <a:schemeClr val="bg1"/>
                </a:solidFill>
                <a:latin typeface="Times New Roman" panose="02020603050405020304" pitchFamily="18" charset="0"/>
                <a:cs typeface="Times New Roman" panose="02020603050405020304" pitchFamily="18" charset="0"/>
              </a:rPr>
              <a:t>enhance efficiency as a whole</a:t>
            </a:r>
            <a:r>
              <a:rPr lang="en-GB" sz="4000" b="1" i="1" dirty="0">
                <a:solidFill>
                  <a:schemeClr val="bg1"/>
                </a:solidFill>
                <a:latin typeface="Times New Roman" panose="02020603050405020304" pitchFamily="18" charset="0"/>
                <a:cs typeface="Times New Roman" panose="02020603050405020304" pitchFamily="18" charset="0"/>
              </a:rPr>
              <a:t> </a:t>
            </a:r>
            <a:r>
              <a:rPr lang="en-IN" sz="2800" dirty="0">
                <a:solidFill>
                  <a:schemeClr val="bg1"/>
                </a:solidFill>
                <a:latin typeface="Times New Roman" panose="02020603050405020304" pitchFamily="18" charset="0"/>
                <a:cs typeface="Times New Roman" panose="02020603050405020304" pitchFamily="18" charset="0"/>
              </a:rPr>
              <a:t>(</a:t>
            </a:r>
            <a:r>
              <a:rPr lang="en-IN" sz="2800" dirty="0" err="1">
                <a:solidFill>
                  <a:schemeClr val="bg1"/>
                </a:solidFill>
                <a:latin typeface="Times New Roman" panose="02020603050405020304" pitchFamily="18" charset="0"/>
                <a:cs typeface="Times New Roman" panose="02020603050405020304" pitchFamily="18" charset="0"/>
              </a:rPr>
              <a:t>Ingrassia</a:t>
            </a:r>
            <a:r>
              <a:rPr lang="en-IN" sz="2800" dirty="0">
                <a:solidFill>
                  <a:schemeClr val="bg1"/>
                </a:solidFill>
                <a:latin typeface="Times New Roman" panose="02020603050405020304" pitchFamily="18" charset="0"/>
                <a:cs typeface="Times New Roman" panose="02020603050405020304" pitchFamily="18" charset="0"/>
              </a:rPr>
              <a:t> </a:t>
            </a:r>
            <a:r>
              <a:rPr lang="en-IN" sz="2800" i="1" dirty="0">
                <a:solidFill>
                  <a:schemeClr val="bg1"/>
                </a:solidFill>
                <a:latin typeface="Times New Roman" panose="02020603050405020304" pitchFamily="18" charset="0"/>
                <a:cs typeface="Times New Roman" panose="02020603050405020304" pitchFamily="18" charset="0"/>
              </a:rPr>
              <a:t>et al.,</a:t>
            </a:r>
            <a:r>
              <a:rPr lang="en-IN" sz="2800" dirty="0">
                <a:solidFill>
                  <a:schemeClr val="bg1"/>
                </a:solidFill>
                <a:latin typeface="Times New Roman" panose="02020603050405020304" pitchFamily="18" charset="0"/>
                <a:cs typeface="Times New Roman" panose="02020603050405020304" pitchFamily="18" charset="0"/>
              </a:rPr>
              <a:t> 2022). </a:t>
            </a:r>
            <a:endParaRPr lang="en-IN" sz="4000" dirty="0">
              <a:solidFill>
                <a:schemeClr val="bg1"/>
              </a:solidFill>
              <a:latin typeface="Times New Roman" panose="02020603050405020304" pitchFamily="18" charset="0"/>
              <a:cs typeface="Times New Roman" panose="02020603050405020304" pitchFamily="18" charset="0"/>
            </a:endParaRPr>
          </a:p>
        </p:txBody>
      </p:sp>
      <p:sp>
        <p:nvSpPr>
          <p:cNvPr id="17" name="TextBox 17"/>
          <p:cNvSpPr txBox="1"/>
          <p:nvPr/>
        </p:nvSpPr>
        <p:spPr>
          <a:xfrm>
            <a:off x="2921218" y="4556970"/>
            <a:ext cx="3496321" cy="517331"/>
          </a:xfrm>
          <a:prstGeom prst="rect">
            <a:avLst/>
          </a:prstGeom>
        </p:spPr>
        <p:txBody>
          <a:bodyPr lIns="0" tIns="0" rIns="0" bIns="0" rtlCol="0" anchor="t">
            <a:spAutoFit/>
          </a:bodyPr>
          <a:lstStyle/>
          <a:p>
            <a:pPr algn="l">
              <a:lnSpc>
                <a:spcPts val="4028"/>
              </a:lnSpc>
            </a:pPr>
            <a:r>
              <a:rPr lang="en-US" sz="3356" dirty="0">
                <a:solidFill>
                  <a:srgbClr val="372A28"/>
                </a:solidFill>
                <a:latin typeface="Eras Bold ITC" panose="020B0907030504020204" pitchFamily="34" charset="0"/>
                <a:ea typeface="Garet"/>
                <a:cs typeface="Garet"/>
                <a:sym typeface="Garet"/>
              </a:rPr>
              <a:t>Core Concepts</a:t>
            </a:r>
          </a:p>
        </p:txBody>
      </p:sp>
      <p:pic>
        <p:nvPicPr>
          <p:cNvPr id="21" name="Picture 20"/>
          <p:cNvPicPr>
            <a:picLocks noChangeAspect="1"/>
          </p:cNvPicPr>
          <p:nvPr/>
        </p:nvPicPr>
        <p:blipFill>
          <a:blip r:embed="rId5"/>
          <a:stretch>
            <a:fillRect/>
          </a:stretch>
        </p:blipFill>
        <p:spPr>
          <a:xfrm>
            <a:off x="756920" y="6420982"/>
            <a:ext cx="7564358" cy="262874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rgbClr val="03346E">
                <a:alpha val="100000"/>
              </a:srgbClr>
            </a:gs>
            <a:gs pos="100000">
              <a:srgbClr val="6EACDA">
                <a:alpha val="100000"/>
              </a:srgbClr>
            </a:gs>
          </a:gsLst>
          <a:lin ang="2700000"/>
        </a:gradFill>
        <a:effectLst/>
      </p:bgPr>
    </p:bg>
    <p:spTree>
      <p:nvGrpSpPr>
        <p:cNvPr id="1" name=""/>
        <p:cNvGrpSpPr/>
        <p:nvPr/>
      </p:nvGrpSpPr>
      <p:grpSpPr>
        <a:xfrm>
          <a:off x="0" y="0"/>
          <a:ext cx="0" cy="0"/>
          <a:chOff x="0" y="0"/>
          <a:chExt cx="0" cy="0"/>
        </a:xfrm>
      </p:grpSpPr>
      <p:grpSp>
        <p:nvGrpSpPr>
          <p:cNvPr id="2" name="Group 2"/>
          <p:cNvGrpSpPr/>
          <p:nvPr/>
        </p:nvGrpSpPr>
        <p:grpSpPr>
          <a:xfrm>
            <a:off x="1934106" y="4395012"/>
            <a:ext cx="5390145" cy="1236111"/>
            <a:chOff x="0" y="0"/>
            <a:chExt cx="1847748" cy="423740"/>
          </a:xfrm>
        </p:grpSpPr>
        <p:sp>
          <p:nvSpPr>
            <p:cNvPr id="3" name="Freeform 3"/>
            <p:cNvSpPr/>
            <p:nvPr/>
          </p:nvSpPr>
          <p:spPr>
            <a:xfrm>
              <a:off x="0" y="0"/>
              <a:ext cx="1847748" cy="423740"/>
            </a:xfrm>
            <a:custGeom>
              <a:avLst/>
              <a:gdLst/>
              <a:ahLst/>
              <a:cxnLst/>
              <a:rect l="l" t="t" r="r" b="b"/>
              <a:pathLst>
                <a:path w="1847748" h="423740">
                  <a:moveTo>
                    <a:pt x="73252" y="0"/>
                  </a:moveTo>
                  <a:lnTo>
                    <a:pt x="1774497" y="0"/>
                  </a:lnTo>
                  <a:cubicBezTo>
                    <a:pt x="1814953" y="0"/>
                    <a:pt x="1847748" y="32796"/>
                    <a:pt x="1847748" y="73252"/>
                  </a:cubicBezTo>
                  <a:lnTo>
                    <a:pt x="1847748" y="350488"/>
                  </a:lnTo>
                  <a:cubicBezTo>
                    <a:pt x="1847748" y="390944"/>
                    <a:pt x="1814953" y="423740"/>
                    <a:pt x="1774497" y="423740"/>
                  </a:cubicBezTo>
                  <a:lnTo>
                    <a:pt x="73252" y="423740"/>
                  </a:lnTo>
                  <a:cubicBezTo>
                    <a:pt x="32796" y="423740"/>
                    <a:pt x="0" y="390944"/>
                    <a:pt x="0" y="350488"/>
                  </a:cubicBezTo>
                  <a:lnTo>
                    <a:pt x="0" y="73252"/>
                  </a:lnTo>
                  <a:cubicBezTo>
                    <a:pt x="0" y="32796"/>
                    <a:pt x="32796" y="0"/>
                    <a:pt x="73252" y="0"/>
                  </a:cubicBezTo>
                  <a:close/>
                </a:path>
              </a:pathLst>
            </a:custGeom>
            <a:solidFill>
              <a:srgbClr val="E2E2B6"/>
            </a:solidFill>
          </p:spPr>
        </p:sp>
        <p:sp>
          <p:nvSpPr>
            <p:cNvPr id="4" name="TextBox 4"/>
            <p:cNvSpPr txBox="1"/>
            <p:nvPr/>
          </p:nvSpPr>
          <p:spPr>
            <a:xfrm>
              <a:off x="0" y="-28575"/>
              <a:ext cx="1847748" cy="452315"/>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173558" y="6232573"/>
            <a:ext cx="6951879" cy="3014693"/>
            <a:chOff x="0" y="0"/>
            <a:chExt cx="812800" cy="319180"/>
          </a:xfrm>
        </p:grpSpPr>
        <p:sp>
          <p:nvSpPr>
            <p:cNvPr id="6" name="Freeform 6"/>
            <p:cNvSpPr/>
            <p:nvPr/>
          </p:nvSpPr>
          <p:spPr>
            <a:xfrm>
              <a:off x="0" y="0"/>
              <a:ext cx="812800" cy="319180"/>
            </a:xfrm>
            <a:custGeom>
              <a:avLst/>
              <a:gdLst/>
              <a:ahLst/>
              <a:cxnLst/>
              <a:rect l="l" t="t" r="r" b="b"/>
              <a:pathLst>
                <a:path w="812800" h="319180">
                  <a:moveTo>
                    <a:pt x="33940" y="0"/>
                  </a:moveTo>
                  <a:lnTo>
                    <a:pt x="778860" y="0"/>
                  </a:lnTo>
                  <a:cubicBezTo>
                    <a:pt x="797604" y="0"/>
                    <a:pt x="812800" y="15196"/>
                    <a:pt x="812800" y="33940"/>
                  </a:cubicBezTo>
                  <a:lnTo>
                    <a:pt x="812800" y="285240"/>
                  </a:lnTo>
                  <a:cubicBezTo>
                    <a:pt x="812800" y="303985"/>
                    <a:pt x="797604" y="319180"/>
                    <a:pt x="778860" y="319180"/>
                  </a:cubicBezTo>
                  <a:lnTo>
                    <a:pt x="33940" y="319180"/>
                  </a:lnTo>
                  <a:cubicBezTo>
                    <a:pt x="15196" y="319180"/>
                    <a:pt x="0" y="303985"/>
                    <a:pt x="0" y="285240"/>
                  </a:cubicBezTo>
                  <a:lnTo>
                    <a:pt x="0" y="33940"/>
                  </a:lnTo>
                  <a:cubicBezTo>
                    <a:pt x="0" y="15196"/>
                    <a:pt x="15196" y="0"/>
                    <a:pt x="33940" y="0"/>
                  </a:cubicBezTo>
                  <a:close/>
                </a:path>
              </a:pathLst>
            </a:custGeom>
            <a:blipFill>
              <a:blip r:embed="rId3"/>
              <a:stretch>
                <a:fillRect t="-69662"/>
              </a:stretch>
            </a:blipFill>
          </p:spPr>
        </p:sp>
      </p:grpSp>
      <p:grpSp>
        <p:nvGrpSpPr>
          <p:cNvPr id="7" name="Group 7"/>
          <p:cNvGrpSpPr/>
          <p:nvPr/>
        </p:nvGrpSpPr>
        <p:grpSpPr>
          <a:xfrm>
            <a:off x="-1415561" y="8299195"/>
            <a:ext cx="3086100" cy="3086100"/>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5D5F7">
                <a:alpha val="38824"/>
              </a:srgbClr>
            </a:solidFill>
          </p:spPr>
        </p:sp>
        <p:sp>
          <p:nvSpPr>
            <p:cNvPr id="9" name="TextBox 9"/>
            <p:cNvSpPr txBox="1"/>
            <p:nvPr/>
          </p:nvSpPr>
          <p:spPr>
            <a:xfrm>
              <a:off x="76200" y="47625"/>
              <a:ext cx="660400" cy="688975"/>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16161077" y="-226328"/>
            <a:ext cx="3086100" cy="3086100"/>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5D5F7">
                <a:alpha val="38824"/>
              </a:srgbClr>
            </a:solidFill>
          </p:spPr>
        </p:sp>
        <p:sp>
          <p:nvSpPr>
            <p:cNvPr id="12" name="TextBox 12"/>
            <p:cNvSpPr txBox="1"/>
            <p:nvPr/>
          </p:nvSpPr>
          <p:spPr>
            <a:xfrm>
              <a:off x="76200" y="47625"/>
              <a:ext cx="660400" cy="688975"/>
            </a:xfrm>
            <a:prstGeom prst="rect">
              <a:avLst/>
            </a:prstGeom>
          </p:spPr>
          <p:txBody>
            <a:bodyPr lIns="50800" tIns="50800" rIns="50800" bIns="50800" rtlCol="0" anchor="ctr"/>
            <a:lstStyle/>
            <a:p>
              <a:pPr algn="ctr">
                <a:lnSpc>
                  <a:spcPts val="2659"/>
                </a:lnSpc>
              </a:pPr>
              <a:endParaRPr/>
            </a:p>
          </p:txBody>
        </p:sp>
      </p:grpSp>
      <p:sp>
        <p:nvSpPr>
          <p:cNvPr id="13" name="Freeform 13"/>
          <p:cNvSpPr/>
          <p:nvPr/>
        </p:nvSpPr>
        <p:spPr>
          <a:xfrm>
            <a:off x="15866623" y="876300"/>
            <a:ext cx="2495638" cy="2495638"/>
          </a:xfrm>
          <a:custGeom>
            <a:avLst/>
            <a:gdLst/>
            <a:ahLst/>
            <a:cxnLst/>
            <a:rect l="l" t="t" r="r" b="b"/>
            <a:pathLst>
              <a:path w="2495638" h="2495638">
                <a:moveTo>
                  <a:pt x="0" y="0"/>
                </a:moveTo>
                <a:lnTo>
                  <a:pt x="2495638" y="0"/>
                </a:lnTo>
                <a:lnTo>
                  <a:pt x="2495638" y="2495637"/>
                </a:lnTo>
                <a:lnTo>
                  <a:pt x="0" y="2495637"/>
                </a:lnTo>
                <a:lnTo>
                  <a:pt x="0" y="0"/>
                </a:lnTo>
                <a:close/>
              </a:path>
            </a:pathLst>
          </a:custGeom>
          <a:blipFill>
            <a:blip r:embed="rId4">
              <a:alphaModFix amt="38000"/>
              <a:extLst>
                <a:ext uri="{96DAC541-7B7A-43D3-8B79-37D633B846F1}">
                  <asvg:svgBlip xmlns:asvg="http://schemas.microsoft.com/office/drawing/2016/SVG/main" r:embed="rId5"/>
                </a:ext>
              </a:extLst>
            </a:blip>
            <a:stretch>
              <a:fillRect/>
            </a:stretch>
          </a:blipFill>
        </p:spPr>
      </p:sp>
      <p:sp>
        <p:nvSpPr>
          <p:cNvPr id="14" name="Freeform 14"/>
          <p:cNvSpPr/>
          <p:nvPr/>
        </p:nvSpPr>
        <p:spPr>
          <a:xfrm>
            <a:off x="-1247819" y="6472207"/>
            <a:ext cx="2495638" cy="2495638"/>
          </a:xfrm>
          <a:custGeom>
            <a:avLst/>
            <a:gdLst/>
            <a:ahLst/>
            <a:cxnLst/>
            <a:rect l="l" t="t" r="r" b="b"/>
            <a:pathLst>
              <a:path w="2495638" h="2495638">
                <a:moveTo>
                  <a:pt x="0" y="0"/>
                </a:moveTo>
                <a:lnTo>
                  <a:pt x="2495638" y="0"/>
                </a:lnTo>
                <a:lnTo>
                  <a:pt x="2495638" y="2495638"/>
                </a:lnTo>
                <a:lnTo>
                  <a:pt x="0" y="2495638"/>
                </a:lnTo>
                <a:lnTo>
                  <a:pt x="0" y="0"/>
                </a:lnTo>
                <a:close/>
              </a:path>
            </a:pathLst>
          </a:custGeom>
          <a:blipFill>
            <a:blip r:embed="rId4">
              <a:alphaModFix amt="38000"/>
              <a:extLst>
                <a:ext uri="{96DAC541-7B7A-43D3-8B79-37D633B846F1}">
                  <asvg:svgBlip xmlns:asvg="http://schemas.microsoft.com/office/drawing/2016/SVG/main" r:embed="rId5"/>
                </a:ext>
              </a:extLst>
            </a:blip>
            <a:stretch>
              <a:fillRect/>
            </a:stretch>
          </a:blipFill>
        </p:spPr>
      </p:sp>
      <p:sp>
        <p:nvSpPr>
          <p:cNvPr id="15" name="TextBox 15"/>
          <p:cNvSpPr txBox="1"/>
          <p:nvPr/>
        </p:nvSpPr>
        <p:spPr>
          <a:xfrm>
            <a:off x="1954426" y="1470194"/>
            <a:ext cx="15005774" cy="1032142"/>
          </a:xfrm>
          <a:prstGeom prst="rect">
            <a:avLst/>
          </a:prstGeom>
        </p:spPr>
        <p:txBody>
          <a:bodyPr lIns="0" tIns="0" rIns="0" bIns="0" rtlCol="0" anchor="t">
            <a:spAutoFit/>
          </a:bodyPr>
          <a:lstStyle/>
          <a:p>
            <a:pPr algn="ctr">
              <a:lnSpc>
                <a:spcPts val="8777"/>
              </a:lnSpc>
            </a:pPr>
            <a:r>
              <a:rPr lang="en-GB" sz="6000" b="1" dirty="0">
                <a:solidFill>
                  <a:schemeClr val="bg1"/>
                </a:solidFill>
                <a:latin typeface="Algerian" panose="04020705040A02060702" pitchFamily="82" charset="0"/>
              </a:rPr>
              <a:t>Introduction</a:t>
            </a:r>
            <a:r>
              <a:rPr lang="en-GB" sz="6000" dirty="0">
                <a:solidFill>
                  <a:schemeClr val="bg1"/>
                </a:solidFill>
                <a:latin typeface="Algerian" panose="04020705040A02060702" pitchFamily="82" charset="0"/>
              </a:rPr>
              <a:t> </a:t>
            </a:r>
            <a:endParaRPr lang="en-US" sz="34400" b="1" dirty="0">
              <a:solidFill>
                <a:schemeClr val="bg1"/>
              </a:solidFill>
              <a:latin typeface="Algerian" panose="04020705040A02060702" pitchFamily="82" charset="0"/>
              <a:ea typeface="Poppins Bold"/>
              <a:cs typeface="Poppins Bold"/>
              <a:sym typeface="Poppins Bold"/>
            </a:endParaRPr>
          </a:p>
        </p:txBody>
      </p:sp>
      <p:sp>
        <p:nvSpPr>
          <p:cNvPr id="16" name="TextBox 16"/>
          <p:cNvSpPr txBox="1"/>
          <p:nvPr/>
        </p:nvSpPr>
        <p:spPr>
          <a:xfrm>
            <a:off x="9057498" y="4153488"/>
            <a:ext cx="8372686" cy="5093189"/>
          </a:xfrm>
          <a:prstGeom prst="rect">
            <a:avLst/>
          </a:prstGeom>
        </p:spPr>
        <p:txBody>
          <a:bodyPr wrap="square" lIns="0" tIns="0" rIns="0" bIns="0" rtlCol="0" anchor="t">
            <a:spAutoFit/>
          </a:bodyPr>
          <a:lstStyle/>
          <a:p>
            <a:pPr algn="just">
              <a:lnSpc>
                <a:spcPct val="150000"/>
              </a:lnSpc>
            </a:pPr>
            <a:r>
              <a:rPr lang="en-GB" sz="2800" dirty="0">
                <a:solidFill>
                  <a:schemeClr val="bg1"/>
                </a:solidFill>
                <a:latin typeface="Times New Roman" panose="02020603050405020304" pitchFamily="18" charset="0"/>
                <a:cs typeface="Times New Roman" panose="02020603050405020304" pitchFamily="18" charset="0"/>
              </a:rPr>
              <a:t>It remains a contemporary issue applied within the tourism industry since digital tools, apart from satisfying the needs of changing customers, have opportunities for business growth and operational efficiency. </a:t>
            </a:r>
          </a:p>
          <a:p>
            <a:pPr algn="just">
              <a:lnSpc>
                <a:spcPct val="150000"/>
              </a:lnSpc>
            </a:pPr>
            <a:r>
              <a:rPr lang="en-GB" sz="2800" dirty="0">
                <a:solidFill>
                  <a:schemeClr val="bg1"/>
                </a:solidFill>
                <a:latin typeface="Times New Roman" panose="02020603050405020304" pitchFamily="18" charset="0"/>
                <a:cs typeface="Times New Roman" panose="02020603050405020304" pitchFamily="18" charset="0"/>
              </a:rPr>
              <a:t>In an economy characterized by </a:t>
            </a:r>
            <a:r>
              <a:rPr lang="en-GB" sz="2800" b="1" i="1" dirty="0">
                <a:solidFill>
                  <a:schemeClr val="bg1"/>
                </a:solidFill>
                <a:latin typeface="Times New Roman" panose="02020603050405020304" pitchFamily="18" charset="0"/>
                <a:cs typeface="Times New Roman" panose="02020603050405020304" pitchFamily="18" charset="0"/>
              </a:rPr>
              <a:t>increased competition, increasing customer expectations, and demands for innovation</a:t>
            </a:r>
            <a:r>
              <a:rPr lang="en-GB" sz="2800" dirty="0">
                <a:solidFill>
                  <a:schemeClr val="bg1"/>
                </a:solidFill>
                <a:latin typeface="Times New Roman" panose="02020603050405020304" pitchFamily="18" charset="0"/>
                <a:cs typeface="Times New Roman" panose="02020603050405020304" pitchFamily="18" charset="0"/>
              </a:rPr>
              <a:t>, hospitality businesses focus on digital transformation.</a:t>
            </a:r>
            <a:endParaRPr lang="en-IN" sz="2800" dirty="0">
              <a:solidFill>
                <a:schemeClr val="bg1"/>
              </a:solidFill>
              <a:latin typeface="Times New Roman" panose="02020603050405020304" pitchFamily="18" charset="0"/>
              <a:cs typeface="Times New Roman" panose="02020603050405020304" pitchFamily="18" charset="0"/>
            </a:endParaRPr>
          </a:p>
        </p:txBody>
      </p:sp>
      <p:sp>
        <p:nvSpPr>
          <p:cNvPr id="17" name="TextBox 17"/>
          <p:cNvSpPr txBox="1"/>
          <p:nvPr/>
        </p:nvSpPr>
        <p:spPr>
          <a:xfrm>
            <a:off x="2901336" y="4732279"/>
            <a:ext cx="3496321" cy="517331"/>
          </a:xfrm>
          <a:prstGeom prst="rect">
            <a:avLst/>
          </a:prstGeom>
        </p:spPr>
        <p:txBody>
          <a:bodyPr lIns="0" tIns="0" rIns="0" bIns="0" rtlCol="0" anchor="t">
            <a:spAutoFit/>
          </a:bodyPr>
          <a:lstStyle/>
          <a:p>
            <a:pPr algn="l">
              <a:lnSpc>
                <a:spcPts val="4028"/>
              </a:lnSpc>
            </a:pPr>
            <a:r>
              <a:rPr lang="en-US" sz="3356" dirty="0">
                <a:solidFill>
                  <a:srgbClr val="372A28"/>
                </a:solidFill>
                <a:latin typeface="Eras Bold ITC" panose="020B0907030504020204" pitchFamily="34" charset="0"/>
                <a:ea typeface="Garet"/>
                <a:cs typeface="Garet"/>
                <a:sym typeface="Garet"/>
              </a:rPr>
              <a:t>Core Concepts</a:t>
            </a:r>
          </a:p>
        </p:txBody>
      </p:sp>
    </p:spTree>
    <p:extLst>
      <p:ext uri="{BB962C8B-B14F-4D97-AF65-F5344CB8AC3E}">
        <p14:creationId xmlns:p14="http://schemas.microsoft.com/office/powerpoint/2010/main" val="21857456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rgbClr val="03346E">
                <a:alpha val="100000"/>
              </a:srgbClr>
            </a:gs>
            <a:gs pos="100000">
              <a:srgbClr val="6EACDA">
                <a:alpha val="100000"/>
              </a:srgbClr>
            </a:gs>
          </a:gsLst>
          <a:lin ang="2700000"/>
        </a:gradFill>
        <a:effectLst/>
      </p:bgPr>
    </p:bg>
    <p:spTree>
      <p:nvGrpSpPr>
        <p:cNvPr id="1" name=""/>
        <p:cNvGrpSpPr/>
        <p:nvPr/>
      </p:nvGrpSpPr>
      <p:grpSpPr>
        <a:xfrm>
          <a:off x="0" y="0"/>
          <a:ext cx="0" cy="0"/>
          <a:chOff x="0" y="0"/>
          <a:chExt cx="0" cy="0"/>
        </a:xfrm>
      </p:grpSpPr>
      <p:sp>
        <p:nvSpPr>
          <p:cNvPr id="2" name="Freeform 2"/>
          <p:cNvSpPr/>
          <p:nvPr/>
        </p:nvSpPr>
        <p:spPr>
          <a:xfrm flipV="1">
            <a:off x="8170386" y="-1058464"/>
            <a:ext cx="10622517" cy="5771568"/>
          </a:xfrm>
          <a:custGeom>
            <a:avLst/>
            <a:gdLst/>
            <a:ahLst/>
            <a:cxnLst/>
            <a:rect l="l" t="t" r="r" b="b"/>
            <a:pathLst>
              <a:path w="10622517" h="5771568">
                <a:moveTo>
                  <a:pt x="0" y="5771568"/>
                </a:moveTo>
                <a:lnTo>
                  <a:pt x="10622517" y="5771568"/>
                </a:lnTo>
                <a:lnTo>
                  <a:pt x="10622517" y="0"/>
                </a:lnTo>
                <a:lnTo>
                  <a:pt x="0" y="0"/>
                </a:lnTo>
                <a:lnTo>
                  <a:pt x="0" y="5771568"/>
                </a:lnTo>
                <a:close/>
              </a:path>
            </a:pathLst>
          </a:custGeom>
          <a:blipFill>
            <a:blip r:embed="rId3"/>
            <a:stretch>
              <a:fillRect/>
            </a:stretch>
          </a:blipFill>
        </p:spPr>
      </p:sp>
      <p:sp>
        <p:nvSpPr>
          <p:cNvPr id="3" name="Freeform 3"/>
          <p:cNvSpPr/>
          <p:nvPr/>
        </p:nvSpPr>
        <p:spPr>
          <a:xfrm>
            <a:off x="14388922" y="446661"/>
            <a:ext cx="2495638" cy="2495638"/>
          </a:xfrm>
          <a:custGeom>
            <a:avLst/>
            <a:gdLst/>
            <a:ahLst/>
            <a:cxnLst/>
            <a:rect l="l" t="t" r="r" b="b"/>
            <a:pathLst>
              <a:path w="2495638" h="2495638">
                <a:moveTo>
                  <a:pt x="0" y="0"/>
                </a:moveTo>
                <a:lnTo>
                  <a:pt x="2495637" y="0"/>
                </a:lnTo>
                <a:lnTo>
                  <a:pt x="2495637" y="2495638"/>
                </a:lnTo>
                <a:lnTo>
                  <a:pt x="0" y="2495638"/>
                </a:lnTo>
                <a:lnTo>
                  <a:pt x="0" y="0"/>
                </a:lnTo>
                <a:close/>
              </a:path>
            </a:pathLst>
          </a:custGeom>
          <a:blipFill>
            <a:blip r:embed="rId4">
              <a:alphaModFix amt="38000"/>
              <a:extLst>
                <a:ext uri="{96DAC541-7B7A-43D3-8B79-37D633B846F1}">
                  <asvg:svgBlip xmlns:asvg="http://schemas.microsoft.com/office/drawing/2016/SVG/main" r:embed="rId5"/>
                </a:ext>
              </a:extLst>
            </a:blip>
            <a:stretch>
              <a:fillRect/>
            </a:stretch>
          </a:blipFill>
        </p:spPr>
      </p:sp>
      <p:sp>
        <p:nvSpPr>
          <p:cNvPr id="4" name="Freeform 4"/>
          <p:cNvSpPr/>
          <p:nvPr/>
        </p:nvSpPr>
        <p:spPr>
          <a:xfrm>
            <a:off x="-302028" y="5416091"/>
            <a:ext cx="1917346" cy="1736070"/>
          </a:xfrm>
          <a:custGeom>
            <a:avLst/>
            <a:gdLst/>
            <a:ahLst/>
            <a:cxnLst/>
            <a:rect l="l" t="t" r="r" b="b"/>
            <a:pathLst>
              <a:path w="1917346" h="1736070">
                <a:moveTo>
                  <a:pt x="0" y="0"/>
                </a:moveTo>
                <a:lnTo>
                  <a:pt x="1917345" y="0"/>
                </a:lnTo>
                <a:lnTo>
                  <a:pt x="1917345" y="1736069"/>
                </a:lnTo>
                <a:lnTo>
                  <a:pt x="0" y="1736069"/>
                </a:lnTo>
                <a:lnTo>
                  <a:pt x="0" y="0"/>
                </a:lnTo>
                <a:close/>
              </a:path>
            </a:pathLst>
          </a:custGeom>
          <a:blipFill>
            <a:blip r:embed="rId6">
              <a:alphaModFix amt="38000"/>
              <a:extLst>
                <a:ext uri="{96DAC541-7B7A-43D3-8B79-37D633B846F1}">
                  <asvg:svgBlip xmlns:asvg="http://schemas.microsoft.com/office/drawing/2016/SVG/main" r:embed="rId7"/>
                </a:ext>
              </a:extLst>
            </a:blip>
            <a:stretch>
              <a:fillRect/>
            </a:stretch>
          </a:blipFill>
        </p:spPr>
      </p:sp>
      <p:grpSp>
        <p:nvGrpSpPr>
          <p:cNvPr id="5" name="Group 5"/>
          <p:cNvGrpSpPr/>
          <p:nvPr/>
        </p:nvGrpSpPr>
        <p:grpSpPr>
          <a:xfrm>
            <a:off x="1219200" y="3914326"/>
            <a:ext cx="7626709" cy="5757794"/>
            <a:chOff x="0" y="0"/>
            <a:chExt cx="2534784" cy="532574"/>
          </a:xfrm>
        </p:grpSpPr>
        <p:sp>
          <p:nvSpPr>
            <p:cNvPr id="6" name="Freeform 6"/>
            <p:cNvSpPr/>
            <p:nvPr/>
          </p:nvSpPr>
          <p:spPr>
            <a:xfrm>
              <a:off x="0" y="0"/>
              <a:ext cx="2534784" cy="532574"/>
            </a:xfrm>
            <a:custGeom>
              <a:avLst/>
              <a:gdLst/>
              <a:ahLst/>
              <a:cxnLst/>
              <a:rect l="l" t="t" r="r" b="b"/>
              <a:pathLst>
                <a:path w="2534784" h="532574">
                  <a:moveTo>
                    <a:pt x="60602" y="0"/>
                  </a:moveTo>
                  <a:lnTo>
                    <a:pt x="2474182" y="0"/>
                  </a:lnTo>
                  <a:cubicBezTo>
                    <a:pt x="2490255" y="0"/>
                    <a:pt x="2505669" y="6385"/>
                    <a:pt x="2517034" y="17750"/>
                  </a:cubicBezTo>
                  <a:cubicBezTo>
                    <a:pt x="2528399" y="29115"/>
                    <a:pt x="2534784" y="44529"/>
                    <a:pt x="2534784" y="60602"/>
                  </a:cubicBezTo>
                  <a:lnTo>
                    <a:pt x="2534784" y="471971"/>
                  </a:lnTo>
                  <a:cubicBezTo>
                    <a:pt x="2534784" y="488044"/>
                    <a:pt x="2528399" y="503459"/>
                    <a:pt x="2517034" y="514824"/>
                  </a:cubicBezTo>
                  <a:cubicBezTo>
                    <a:pt x="2505669" y="526189"/>
                    <a:pt x="2490255" y="532574"/>
                    <a:pt x="2474182" y="532574"/>
                  </a:cubicBezTo>
                  <a:lnTo>
                    <a:pt x="60602" y="532574"/>
                  </a:lnTo>
                  <a:cubicBezTo>
                    <a:pt x="44529" y="532574"/>
                    <a:pt x="29115" y="526189"/>
                    <a:pt x="17750" y="514824"/>
                  </a:cubicBezTo>
                  <a:cubicBezTo>
                    <a:pt x="6385" y="503459"/>
                    <a:pt x="0" y="488044"/>
                    <a:pt x="0" y="471971"/>
                  </a:cubicBezTo>
                  <a:lnTo>
                    <a:pt x="0" y="60602"/>
                  </a:lnTo>
                  <a:cubicBezTo>
                    <a:pt x="0" y="44529"/>
                    <a:pt x="6385" y="29115"/>
                    <a:pt x="17750" y="17750"/>
                  </a:cubicBezTo>
                  <a:cubicBezTo>
                    <a:pt x="29115" y="6385"/>
                    <a:pt x="44529" y="0"/>
                    <a:pt x="60602" y="0"/>
                  </a:cubicBezTo>
                  <a:close/>
                </a:path>
              </a:pathLst>
            </a:custGeom>
            <a:solidFill>
              <a:srgbClr val="E2E2B6"/>
            </a:solidFill>
          </p:spPr>
        </p:sp>
        <p:sp>
          <p:nvSpPr>
            <p:cNvPr id="7" name="TextBox 7"/>
            <p:cNvSpPr txBox="1"/>
            <p:nvPr/>
          </p:nvSpPr>
          <p:spPr>
            <a:xfrm>
              <a:off x="0" y="-28575"/>
              <a:ext cx="2534784" cy="561149"/>
            </a:xfrm>
            <a:prstGeom prst="rect">
              <a:avLst/>
            </a:prstGeom>
          </p:spPr>
          <p:txBody>
            <a:bodyPr lIns="50800" tIns="50800" rIns="50800" bIns="50800" rtlCol="0" anchor="ctr"/>
            <a:lstStyle/>
            <a:p>
              <a:pPr algn="ctr">
                <a:lnSpc>
                  <a:spcPts val="2659"/>
                </a:lnSpc>
                <a:spcBef>
                  <a:spcPct val="0"/>
                </a:spcBef>
              </a:pPr>
              <a:endParaRPr/>
            </a:p>
          </p:txBody>
        </p:sp>
      </p:grpSp>
      <p:grpSp>
        <p:nvGrpSpPr>
          <p:cNvPr id="14" name="Group 14"/>
          <p:cNvGrpSpPr/>
          <p:nvPr/>
        </p:nvGrpSpPr>
        <p:grpSpPr>
          <a:xfrm>
            <a:off x="9890601" y="3914326"/>
            <a:ext cx="7153068" cy="5646280"/>
            <a:chOff x="0" y="0"/>
            <a:chExt cx="2534784" cy="532574"/>
          </a:xfrm>
        </p:grpSpPr>
        <p:sp>
          <p:nvSpPr>
            <p:cNvPr id="15" name="Freeform 15"/>
            <p:cNvSpPr/>
            <p:nvPr/>
          </p:nvSpPr>
          <p:spPr>
            <a:xfrm>
              <a:off x="0" y="0"/>
              <a:ext cx="2534784" cy="532574"/>
            </a:xfrm>
            <a:custGeom>
              <a:avLst/>
              <a:gdLst/>
              <a:ahLst/>
              <a:cxnLst/>
              <a:rect l="l" t="t" r="r" b="b"/>
              <a:pathLst>
                <a:path w="2534784" h="532574">
                  <a:moveTo>
                    <a:pt x="60602" y="0"/>
                  </a:moveTo>
                  <a:lnTo>
                    <a:pt x="2474182" y="0"/>
                  </a:lnTo>
                  <a:cubicBezTo>
                    <a:pt x="2490255" y="0"/>
                    <a:pt x="2505669" y="6385"/>
                    <a:pt x="2517034" y="17750"/>
                  </a:cubicBezTo>
                  <a:cubicBezTo>
                    <a:pt x="2528399" y="29115"/>
                    <a:pt x="2534784" y="44529"/>
                    <a:pt x="2534784" y="60602"/>
                  </a:cubicBezTo>
                  <a:lnTo>
                    <a:pt x="2534784" y="471971"/>
                  </a:lnTo>
                  <a:cubicBezTo>
                    <a:pt x="2534784" y="488044"/>
                    <a:pt x="2528399" y="503459"/>
                    <a:pt x="2517034" y="514824"/>
                  </a:cubicBezTo>
                  <a:cubicBezTo>
                    <a:pt x="2505669" y="526189"/>
                    <a:pt x="2490255" y="532574"/>
                    <a:pt x="2474182" y="532574"/>
                  </a:cubicBezTo>
                  <a:lnTo>
                    <a:pt x="60602" y="532574"/>
                  </a:lnTo>
                  <a:cubicBezTo>
                    <a:pt x="44529" y="532574"/>
                    <a:pt x="29115" y="526189"/>
                    <a:pt x="17750" y="514824"/>
                  </a:cubicBezTo>
                  <a:cubicBezTo>
                    <a:pt x="6385" y="503459"/>
                    <a:pt x="0" y="488044"/>
                    <a:pt x="0" y="471971"/>
                  </a:cubicBezTo>
                  <a:lnTo>
                    <a:pt x="0" y="60602"/>
                  </a:lnTo>
                  <a:cubicBezTo>
                    <a:pt x="0" y="44529"/>
                    <a:pt x="6385" y="29115"/>
                    <a:pt x="17750" y="17750"/>
                  </a:cubicBezTo>
                  <a:cubicBezTo>
                    <a:pt x="29115" y="6385"/>
                    <a:pt x="44529" y="0"/>
                    <a:pt x="60602" y="0"/>
                  </a:cubicBezTo>
                  <a:close/>
                </a:path>
              </a:pathLst>
            </a:custGeom>
            <a:solidFill>
              <a:srgbClr val="E2E2B6"/>
            </a:solidFill>
          </p:spPr>
        </p:sp>
        <p:sp>
          <p:nvSpPr>
            <p:cNvPr id="16" name="TextBox 16"/>
            <p:cNvSpPr txBox="1"/>
            <p:nvPr/>
          </p:nvSpPr>
          <p:spPr>
            <a:xfrm>
              <a:off x="0" y="-28575"/>
              <a:ext cx="2534784" cy="561149"/>
            </a:xfrm>
            <a:prstGeom prst="rect">
              <a:avLst/>
            </a:prstGeom>
          </p:spPr>
          <p:txBody>
            <a:bodyPr lIns="50800" tIns="50800" rIns="50800" bIns="50800" rtlCol="0" anchor="ctr"/>
            <a:lstStyle/>
            <a:p>
              <a:pPr algn="ctr">
                <a:lnSpc>
                  <a:spcPts val="2659"/>
                </a:lnSpc>
                <a:spcBef>
                  <a:spcPct val="0"/>
                </a:spcBef>
              </a:pPr>
              <a:endParaRPr/>
            </a:p>
          </p:txBody>
        </p:sp>
      </p:grpSp>
      <p:sp>
        <p:nvSpPr>
          <p:cNvPr id="23" name="TextBox 23"/>
          <p:cNvSpPr txBox="1"/>
          <p:nvPr/>
        </p:nvSpPr>
        <p:spPr>
          <a:xfrm>
            <a:off x="4042109" y="1051532"/>
            <a:ext cx="9743900" cy="1015663"/>
          </a:xfrm>
          <a:prstGeom prst="rect">
            <a:avLst/>
          </a:prstGeom>
        </p:spPr>
        <p:txBody>
          <a:bodyPr lIns="0" tIns="0" rIns="0" bIns="0" rtlCol="0" anchor="t">
            <a:spAutoFit/>
          </a:bodyPr>
          <a:lstStyle/>
          <a:p>
            <a:pPr lvl="0" algn="ctr"/>
            <a:r>
              <a:rPr lang="en-GB" sz="6600" b="1" dirty="0">
                <a:solidFill>
                  <a:schemeClr val="bg1"/>
                </a:solidFill>
                <a:latin typeface="Algerian" panose="04020705040A02060702" pitchFamily="82" charset="0"/>
              </a:rPr>
              <a:t>Literature Review</a:t>
            </a:r>
            <a:endParaRPr lang="en-IN" sz="6600" b="1" dirty="0">
              <a:solidFill>
                <a:schemeClr val="bg1"/>
              </a:solidFill>
              <a:latin typeface="Algerian" panose="04020705040A02060702" pitchFamily="82" charset="0"/>
            </a:endParaRPr>
          </a:p>
        </p:txBody>
      </p:sp>
      <p:sp>
        <p:nvSpPr>
          <p:cNvPr id="24" name="TextBox 24"/>
          <p:cNvSpPr txBox="1"/>
          <p:nvPr/>
        </p:nvSpPr>
        <p:spPr>
          <a:xfrm>
            <a:off x="1562549" y="4356150"/>
            <a:ext cx="6653185" cy="4919616"/>
          </a:xfrm>
          <a:prstGeom prst="rect">
            <a:avLst/>
          </a:prstGeom>
        </p:spPr>
        <p:txBody>
          <a:bodyPr wrap="square" lIns="0" tIns="0" rIns="0" bIns="0" rtlCol="0" anchor="t">
            <a:spAutoFit/>
          </a:bodyPr>
          <a:lstStyle/>
          <a:p>
            <a:pPr algn="just">
              <a:lnSpc>
                <a:spcPct val="150000"/>
              </a:lnSpc>
            </a:pPr>
            <a:r>
              <a:rPr lang="en-GB" sz="2400" b="1" u="sng" dirty="0">
                <a:latin typeface="Times New Roman" panose="02020603050405020304" pitchFamily="18" charset="0"/>
                <a:cs typeface="Times New Roman" panose="02020603050405020304" pitchFamily="18" charset="0"/>
              </a:rPr>
              <a:t>2.1.1 Effect on Customer Experience and Process Efficiency</a:t>
            </a:r>
            <a:endParaRPr lang="en-IN" sz="2400" dirty="0">
              <a:latin typeface="Times New Roman" panose="02020603050405020304" pitchFamily="18" charset="0"/>
              <a:cs typeface="Times New Roman" panose="02020603050405020304" pitchFamily="18" charset="0"/>
            </a:endParaRPr>
          </a:p>
          <a:p>
            <a:pPr algn="just">
              <a:lnSpc>
                <a:spcPct val="150000"/>
              </a:lnSpc>
            </a:pPr>
            <a:r>
              <a:rPr lang="en-GB" sz="2400" dirty="0">
                <a:latin typeface="Times New Roman" panose="02020603050405020304" pitchFamily="18" charset="0"/>
                <a:cs typeface="Times New Roman" panose="02020603050405020304" pitchFamily="18" charset="0"/>
              </a:rPr>
              <a:t>Digital technology has transformed the hospitality industry, particularly concerning guest experiences and operational efficiency. </a:t>
            </a:r>
            <a:r>
              <a:rPr lang="en-GB" sz="2400" b="1" i="1" dirty="0">
                <a:latin typeface="Times New Roman" panose="02020603050405020304" pitchFamily="18" charset="0"/>
                <a:cs typeface="Times New Roman" panose="02020603050405020304" pitchFamily="18" charset="0"/>
              </a:rPr>
              <a:t>For example</a:t>
            </a:r>
            <a:r>
              <a:rPr lang="en-GB" sz="2400" dirty="0">
                <a:latin typeface="Times New Roman" panose="02020603050405020304" pitchFamily="18" charset="0"/>
                <a:cs typeface="Times New Roman" panose="02020603050405020304" pitchFamily="18" charset="0"/>
              </a:rPr>
              <a:t>, recent studies show that innovation in AI, data analytics, and mobile platforms has enabled hotels to offer more tailored services that match the tastes of new guests who are more technologically savvy.</a:t>
            </a:r>
            <a:endParaRPr lang="en-US" sz="2800" dirty="0">
              <a:solidFill>
                <a:srgbClr val="372A28"/>
              </a:solidFill>
              <a:latin typeface="Times New Roman" panose="02020603050405020304" pitchFamily="18" charset="0"/>
              <a:ea typeface="Garet"/>
              <a:cs typeface="Times New Roman" panose="02020603050405020304" pitchFamily="18" charset="0"/>
              <a:sym typeface="Garet"/>
            </a:endParaRPr>
          </a:p>
        </p:txBody>
      </p:sp>
      <p:sp>
        <p:nvSpPr>
          <p:cNvPr id="30" name="Rectangle 29"/>
          <p:cNvSpPr/>
          <p:nvPr/>
        </p:nvSpPr>
        <p:spPr>
          <a:xfrm>
            <a:off x="4042109" y="2293792"/>
            <a:ext cx="10468379" cy="661207"/>
          </a:xfrm>
          <a:prstGeom prst="rect">
            <a:avLst/>
          </a:prstGeom>
        </p:spPr>
        <p:txBody>
          <a:bodyPr wrap="none">
            <a:spAutoFit/>
          </a:bodyPr>
          <a:lstStyle/>
          <a:p>
            <a:pPr algn="just">
              <a:lnSpc>
                <a:spcPct val="150000"/>
              </a:lnSpc>
              <a:spcBef>
                <a:spcPts val="200"/>
              </a:spcBef>
              <a:spcAft>
                <a:spcPts val="0"/>
              </a:spcAft>
            </a:pPr>
            <a:r>
              <a:rPr lang="en-GB" sz="2800" b="1" i="1" u="sng" kern="1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2.1 The Effects of Digital Transformation in Hospitality Operations</a:t>
            </a:r>
            <a:endParaRPr lang="en-IN" sz="2800" b="1" i="1" u="sng" kern="1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1" name="Rectangle 30"/>
          <p:cNvSpPr/>
          <p:nvPr/>
        </p:nvSpPr>
        <p:spPr>
          <a:xfrm>
            <a:off x="10228793" y="4191324"/>
            <a:ext cx="6653184" cy="5203797"/>
          </a:xfrm>
          <a:prstGeom prst="rect">
            <a:avLst/>
          </a:prstGeom>
        </p:spPr>
        <p:txBody>
          <a:bodyPr wrap="square">
            <a:spAutoFit/>
          </a:bodyPr>
          <a:lstStyle/>
          <a:p>
            <a:pPr algn="just">
              <a:lnSpc>
                <a:spcPct val="150000"/>
              </a:lnSpc>
              <a:spcAft>
                <a:spcPts val="0"/>
              </a:spcAft>
            </a:pPr>
            <a:r>
              <a:rPr lang="en-GB" sz="2400" b="1" u="sng" kern="100" dirty="0">
                <a:latin typeface="Times New Roman" panose="02020603050405020304" pitchFamily="18" charset="0"/>
                <a:ea typeface="Calibri" panose="020F0502020204030204" pitchFamily="34" charset="0"/>
                <a:cs typeface="Times New Roman" panose="02020603050405020304" pitchFamily="18" charset="0"/>
              </a:rPr>
              <a:t>2.1.2 Challenges of Cybersecurity and Data Protection</a:t>
            </a:r>
            <a:endParaRPr lang="en-IN" sz="2400" kern="1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2400" kern="100" dirty="0">
                <a:latin typeface="Times New Roman" panose="02020603050405020304" pitchFamily="18" charset="0"/>
                <a:ea typeface="Calibri" panose="020F0502020204030204" pitchFamily="34" charset="0"/>
              </a:rPr>
              <a:t>With digital tools now being an integral part of hospitality operations, cybersecurity has gained a significant place within hotels. It has been stated that within an era of strait-laced regulations such as the </a:t>
            </a:r>
            <a:r>
              <a:rPr lang="en-GB" sz="2400" b="1" i="1" kern="100" dirty="0">
                <a:latin typeface="Times New Roman" panose="02020603050405020304" pitchFamily="18" charset="0"/>
                <a:ea typeface="Calibri" panose="020F0502020204030204" pitchFamily="34" charset="0"/>
              </a:rPr>
              <a:t>GDPR, good data protection systems </a:t>
            </a:r>
            <a:r>
              <a:rPr lang="en-IN" sz="2400" dirty="0">
                <a:latin typeface="Times New Roman" panose="02020603050405020304" pitchFamily="18" charset="0"/>
                <a:cs typeface="Times New Roman" panose="02020603050405020304" pitchFamily="18" charset="0"/>
              </a:rPr>
              <a:t>(</a:t>
            </a:r>
            <a:r>
              <a:rPr lang="en-IN" sz="2400" dirty="0" err="1">
                <a:latin typeface="Times New Roman" panose="02020603050405020304" pitchFamily="18" charset="0"/>
                <a:cs typeface="Times New Roman" panose="02020603050405020304" pitchFamily="18" charset="0"/>
              </a:rPr>
              <a:t>Oyetunji</a:t>
            </a:r>
            <a:r>
              <a:rPr lang="en-IN" sz="2400" dirty="0">
                <a:latin typeface="Times New Roman" panose="02020603050405020304" pitchFamily="18" charset="0"/>
                <a:cs typeface="Times New Roman" panose="02020603050405020304" pitchFamily="18" charset="0"/>
              </a:rPr>
              <a:t>, 2024),</a:t>
            </a:r>
            <a:r>
              <a:rPr lang="en-GB" sz="3200" kern="100" dirty="0">
                <a:latin typeface="Times New Roman" panose="02020603050405020304" pitchFamily="18" charset="0"/>
                <a:ea typeface="Calibri" panose="020F0502020204030204" pitchFamily="34" charset="0"/>
                <a:cs typeface="Times New Roman" panose="02020603050405020304" pitchFamily="18" charset="0"/>
              </a:rPr>
              <a:t> </a:t>
            </a:r>
            <a:r>
              <a:rPr lang="en-GB" sz="2400" kern="100" dirty="0">
                <a:latin typeface="Times New Roman" panose="02020603050405020304" pitchFamily="18" charset="0"/>
                <a:ea typeface="Calibri" panose="020F0502020204030204" pitchFamily="34" charset="0"/>
              </a:rPr>
              <a:t>should protect the sensitive information of the customers. </a:t>
            </a:r>
            <a:endParaRPr lang="en-IN" sz="2400"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rgbClr val="03346E">
                <a:alpha val="100000"/>
              </a:srgbClr>
            </a:gs>
            <a:gs pos="100000">
              <a:srgbClr val="6EACDA">
                <a:alpha val="100000"/>
              </a:srgbClr>
            </a:gs>
          </a:gsLst>
          <a:lin ang="2700000"/>
        </a:gradFill>
        <a:effectLst/>
      </p:bgPr>
    </p:bg>
    <p:spTree>
      <p:nvGrpSpPr>
        <p:cNvPr id="1" name=""/>
        <p:cNvGrpSpPr/>
        <p:nvPr/>
      </p:nvGrpSpPr>
      <p:grpSpPr>
        <a:xfrm>
          <a:off x="0" y="0"/>
          <a:ext cx="0" cy="0"/>
          <a:chOff x="0" y="0"/>
          <a:chExt cx="0" cy="0"/>
        </a:xfrm>
      </p:grpSpPr>
      <p:grpSp>
        <p:nvGrpSpPr>
          <p:cNvPr id="2" name="Group 2"/>
          <p:cNvGrpSpPr/>
          <p:nvPr/>
        </p:nvGrpSpPr>
        <p:grpSpPr>
          <a:xfrm>
            <a:off x="-151121" y="5003036"/>
            <a:ext cx="18428961" cy="5143500"/>
            <a:chOff x="0" y="0"/>
            <a:chExt cx="2855128" cy="796863"/>
          </a:xfrm>
        </p:grpSpPr>
        <p:sp>
          <p:nvSpPr>
            <p:cNvPr id="3" name="Freeform 3"/>
            <p:cNvSpPr/>
            <p:nvPr/>
          </p:nvSpPr>
          <p:spPr>
            <a:xfrm>
              <a:off x="0" y="0"/>
              <a:ext cx="2855128" cy="796863"/>
            </a:xfrm>
            <a:custGeom>
              <a:avLst/>
              <a:gdLst/>
              <a:ahLst/>
              <a:cxnLst/>
              <a:rect l="l" t="t" r="r" b="b"/>
              <a:pathLst>
                <a:path w="2855128" h="796863">
                  <a:moveTo>
                    <a:pt x="9662" y="0"/>
                  </a:moveTo>
                  <a:lnTo>
                    <a:pt x="2845466" y="0"/>
                  </a:lnTo>
                  <a:cubicBezTo>
                    <a:pt x="2848029" y="0"/>
                    <a:pt x="2850486" y="1018"/>
                    <a:pt x="2852298" y="2830"/>
                  </a:cubicBezTo>
                  <a:cubicBezTo>
                    <a:pt x="2854110" y="4642"/>
                    <a:pt x="2855128" y="7100"/>
                    <a:pt x="2855128" y="9662"/>
                  </a:cubicBezTo>
                  <a:lnTo>
                    <a:pt x="2855128" y="787201"/>
                  </a:lnTo>
                  <a:cubicBezTo>
                    <a:pt x="2855128" y="792537"/>
                    <a:pt x="2850802" y="796863"/>
                    <a:pt x="2845466" y="796863"/>
                  </a:cubicBezTo>
                  <a:lnTo>
                    <a:pt x="9662" y="796863"/>
                  </a:lnTo>
                  <a:cubicBezTo>
                    <a:pt x="7100" y="796863"/>
                    <a:pt x="4642" y="795845"/>
                    <a:pt x="2830" y="794033"/>
                  </a:cubicBezTo>
                  <a:cubicBezTo>
                    <a:pt x="1018" y="792221"/>
                    <a:pt x="0" y="789763"/>
                    <a:pt x="0" y="787201"/>
                  </a:cubicBezTo>
                  <a:lnTo>
                    <a:pt x="0" y="9662"/>
                  </a:lnTo>
                  <a:cubicBezTo>
                    <a:pt x="0" y="7100"/>
                    <a:pt x="1018" y="4642"/>
                    <a:pt x="2830" y="2830"/>
                  </a:cubicBezTo>
                  <a:cubicBezTo>
                    <a:pt x="4642" y="1018"/>
                    <a:pt x="7100" y="0"/>
                    <a:pt x="9662" y="0"/>
                  </a:cubicBezTo>
                  <a:close/>
                </a:path>
              </a:pathLst>
            </a:custGeom>
            <a:blipFill>
              <a:blip r:embed="rId3"/>
              <a:stretch>
                <a:fillRect t="-69581" b="-69581"/>
              </a:stretch>
            </a:blipFill>
          </p:spPr>
        </p:sp>
      </p:grpSp>
      <p:grpSp>
        <p:nvGrpSpPr>
          <p:cNvPr id="5" name="Group 5"/>
          <p:cNvGrpSpPr/>
          <p:nvPr/>
        </p:nvGrpSpPr>
        <p:grpSpPr>
          <a:xfrm>
            <a:off x="1682904" y="4415236"/>
            <a:ext cx="6775296" cy="5143500"/>
            <a:chOff x="0" y="0"/>
            <a:chExt cx="2411266" cy="829017"/>
          </a:xfrm>
        </p:grpSpPr>
        <p:sp>
          <p:nvSpPr>
            <p:cNvPr id="6" name="Freeform 6"/>
            <p:cNvSpPr/>
            <p:nvPr/>
          </p:nvSpPr>
          <p:spPr>
            <a:xfrm>
              <a:off x="0" y="0"/>
              <a:ext cx="2411266" cy="829017"/>
            </a:xfrm>
            <a:custGeom>
              <a:avLst/>
              <a:gdLst/>
              <a:ahLst/>
              <a:cxnLst/>
              <a:rect l="l" t="t" r="r" b="b"/>
              <a:pathLst>
                <a:path w="2411266" h="829017">
                  <a:moveTo>
                    <a:pt x="63707" y="0"/>
                  </a:moveTo>
                  <a:lnTo>
                    <a:pt x="2347559" y="0"/>
                  </a:lnTo>
                  <a:cubicBezTo>
                    <a:pt x="2364455" y="0"/>
                    <a:pt x="2380660" y="6712"/>
                    <a:pt x="2392607" y="18659"/>
                  </a:cubicBezTo>
                  <a:cubicBezTo>
                    <a:pt x="2404554" y="30607"/>
                    <a:pt x="2411266" y="46811"/>
                    <a:pt x="2411266" y="63707"/>
                  </a:cubicBezTo>
                  <a:lnTo>
                    <a:pt x="2411266" y="765311"/>
                  </a:lnTo>
                  <a:cubicBezTo>
                    <a:pt x="2411266" y="782207"/>
                    <a:pt x="2404554" y="798411"/>
                    <a:pt x="2392607" y="810358"/>
                  </a:cubicBezTo>
                  <a:cubicBezTo>
                    <a:pt x="2380660" y="822305"/>
                    <a:pt x="2364455" y="829017"/>
                    <a:pt x="2347559" y="829017"/>
                  </a:cubicBezTo>
                  <a:lnTo>
                    <a:pt x="63707" y="829017"/>
                  </a:lnTo>
                  <a:cubicBezTo>
                    <a:pt x="46811" y="829017"/>
                    <a:pt x="30607" y="822305"/>
                    <a:pt x="18659" y="810358"/>
                  </a:cubicBezTo>
                  <a:cubicBezTo>
                    <a:pt x="6712" y="798411"/>
                    <a:pt x="0" y="782207"/>
                    <a:pt x="0" y="765311"/>
                  </a:cubicBezTo>
                  <a:lnTo>
                    <a:pt x="0" y="63707"/>
                  </a:lnTo>
                  <a:cubicBezTo>
                    <a:pt x="0" y="46811"/>
                    <a:pt x="6712" y="30607"/>
                    <a:pt x="18659" y="18659"/>
                  </a:cubicBezTo>
                  <a:cubicBezTo>
                    <a:pt x="30607" y="6712"/>
                    <a:pt x="46811" y="0"/>
                    <a:pt x="63707" y="0"/>
                  </a:cubicBezTo>
                  <a:close/>
                </a:path>
              </a:pathLst>
            </a:custGeom>
            <a:solidFill>
              <a:srgbClr val="E2E2B6"/>
            </a:solidFill>
          </p:spPr>
        </p:sp>
        <p:sp>
          <p:nvSpPr>
            <p:cNvPr id="7" name="TextBox 7"/>
            <p:cNvSpPr txBox="1"/>
            <p:nvPr/>
          </p:nvSpPr>
          <p:spPr>
            <a:xfrm>
              <a:off x="0" y="-28575"/>
              <a:ext cx="2411266" cy="857592"/>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9324939" y="5935012"/>
            <a:ext cx="7080096" cy="3766265"/>
            <a:chOff x="0" y="0"/>
            <a:chExt cx="2411266" cy="829017"/>
          </a:xfrm>
        </p:grpSpPr>
        <p:sp>
          <p:nvSpPr>
            <p:cNvPr id="12" name="Freeform 12"/>
            <p:cNvSpPr/>
            <p:nvPr/>
          </p:nvSpPr>
          <p:spPr>
            <a:xfrm>
              <a:off x="0" y="0"/>
              <a:ext cx="2411266" cy="829017"/>
            </a:xfrm>
            <a:custGeom>
              <a:avLst/>
              <a:gdLst/>
              <a:ahLst/>
              <a:cxnLst/>
              <a:rect l="l" t="t" r="r" b="b"/>
              <a:pathLst>
                <a:path w="2411266" h="829017">
                  <a:moveTo>
                    <a:pt x="63707" y="0"/>
                  </a:moveTo>
                  <a:lnTo>
                    <a:pt x="2347559" y="0"/>
                  </a:lnTo>
                  <a:cubicBezTo>
                    <a:pt x="2364455" y="0"/>
                    <a:pt x="2380660" y="6712"/>
                    <a:pt x="2392607" y="18659"/>
                  </a:cubicBezTo>
                  <a:cubicBezTo>
                    <a:pt x="2404554" y="30607"/>
                    <a:pt x="2411266" y="46811"/>
                    <a:pt x="2411266" y="63707"/>
                  </a:cubicBezTo>
                  <a:lnTo>
                    <a:pt x="2411266" y="765311"/>
                  </a:lnTo>
                  <a:cubicBezTo>
                    <a:pt x="2411266" y="782207"/>
                    <a:pt x="2404554" y="798411"/>
                    <a:pt x="2392607" y="810358"/>
                  </a:cubicBezTo>
                  <a:cubicBezTo>
                    <a:pt x="2380660" y="822305"/>
                    <a:pt x="2364455" y="829017"/>
                    <a:pt x="2347559" y="829017"/>
                  </a:cubicBezTo>
                  <a:lnTo>
                    <a:pt x="63707" y="829017"/>
                  </a:lnTo>
                  <a:cubicBezTo>
                    <a:pt x="46811" y="829017"/>
                    <a:pt x="30607" y="822305"/>
                    <a:pt x="18659" y="810358"/>
                  </a:cubicBezTo>
                  <a:cubicBezTo>
                    <a:pt x="6712" y="798411"/>
                    <a:pt x="0" y="782207"/>
                    <a:pt x="0" y="765311"/>
                  </a:cubicBezTo>
                  <a:lnTo>
                    <a:pt x="0" y="63707"/>
                  </a:lnTo>
                  <a:cubicBezTo>
                    <a:pt x="0" y="46811"/>
                    <a:pt x="6712" y="30607"/>
                    <a:pt x="18659" y="18659"/>
                  </a:cubicBezTo>
                  <a:cubicBezTo>
                    <a:pt x="30607" y="6712"/>
                    <a:pt x="46811" y="0"/>
                    <a:pt x="63707" y="0"/>
                  </a:cubicBezTo>
                  <a:close/>
                </a:path>
              </a:pathLst>
            </a:custGeom>
            <a:solidFill>
              <a:srgbClr val="E2E2B6"/>
            </a:solidFill>
          </p:spPr>
        </p:sp>
        <p:sp>
          <p:nvSpPr>
            <p:cNvPr id="13" name="TextBox 13"/>
            <p:cNvSpPr txBox="1"/>
            <p:nvPr/>
          </p:nvSpPr>
          <p:spPr>
            <a:xfrm>
              <a:off x="0" y="-28575"/>
              <a:ext cx="2411266" cy="857592"/>
            </a:xfrm>
            <a:prstGeom prst="rect">
              <a:avLst/>
            </a:prstGeom>
          </p:spPr>
          <p:txBody>
            <a:bodyPr lIns="50800" tIns="50800" rIns="50800" bIns="50800" rtlCol="0" anchor="ctr"/>
            <a:lstStyle/>
            <a:p>
              <a:pPr algn="ctr">
                <a:lnSpc>
                  <a:spcPts val="2659"/>
                </a:lnSpc>
                <a:spcBef>
                  <a:spcPct val="0"/>
                </a:spcBef>
              </a:pPr>
              <a:endParaRPr/>
            </a:p>
          </p:txBody>
        </p:sp>
      </p:grpSp>
      <p:grpSp>
        <p:nvGrpSpPr>
          <p:cNvPr id="14" name="Group 14"/>
          <p:cNvGrpSpPr/>
          <p:nvPr/>
        </p:nvGrpSpPr>
        <p:grpSpPr>
          <a:xfrm>
            <a:off x="13213488" y="-2020410"/>
            <a:ext cx="5225530" cy="5225530"/>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5D5F7">
                <a:alpha val="38824"/>
              </a:srgbClr>
            </a:solidFill>
          </p:spPr>
        </p:sp>
        <p:sp>
          <p:nvSpPr>
            <p:cNvPr id="16" name="TextBox 16"/>
            <p:cNvSpPr txBox="1"/>
            <p:nvPr/>
          </p:nvSpPr>
          <p:spPr>
            <a:xfrm>
              <a:off x="76200" y="47625"/>
              <a:ext cx="660400" cy="688975"/>
            </a:xfrm>
            <a:prstGeom prst="rect">
              <a:avLst/>
            </a:prstGeom>
          </p:spPr>
          <p:txBody>
            <a:bodyPr lIns="50800" tIns="50800" rIns="50800" bIns="50800" rtlCol="0" anchor="ctr"/>
            <a:lstStyle/>
            <a:p>
              <a:pPr algn="ctr">
                <a:lnSpc>
                  <a:spcPts val="2659"/>
                </a:lnSpc>
              </a:pPr>
              <a:endParaRPr/>
            </a:p>
          </p:txBody>
        </p:sp>
      </p:grpSp>
      <p:sp>
        <p:nvSpPr>
          <p:cNvPr id="17" name="Freeform 17"/>
          <p:cNvSpPr/>
          <p:nvPr/>
        </p:nvSpPr>
        <p:spPr>
          <a:xfrm>
            <a:off x="12417756" y="709482"/>
            <a:ext cx="2678296" cy="2678296"/>
          </a:xfrm>
          <a:custGeom>
            <a:avLst/>
            <a:gdLst/>
            <a:ahLst/>
            <a:cxnLst/>
            <a:rect l="l" t="t" r="r" b="b"/>
            <a:pathLst>
              <a:path w="2678296" h="2678296">
                <a:moveTo>
                  <a:pt x="0" y="0"/>
                </a:moveTo>
                <a:lnTo>
                  <a:pt x="2678296" y="0"/>
                </a:lnTo>
                <a:lnTo>
                  <a:pt x="2678296" y="2678297"/>
                </a:lnTo>
                <a:lnTo>
                  <a:pt x="0" y="2678297"/>
                </a:lnTo>
                <a:lnTo>
                  <a:pt x="0" y="0"/>
                </a:lnTo>
                <a:close/>
              </a:path>
            </a:pathLst>
          </a:custGeom>
          <a:blipFill>
            <a:blip r:embed="rId4">
              <a:alphaModFix amt="38000"/>
              <a:extLst>
                <a:ext uri="{96DAC541-7B7A-43D3-8B79-37D633B846F1}">
                  <asvg:svgBlip xmlns:asvg="http://schemas.microsoft.com/office/drawing/2016/SVG/main" r:embed="rId5"/>
                </a:ext>
              </a:extLst>
            </a:blip>
            <a:stretch>
              <a:fillRect/>
            </a:stretch>
          </a:blipFill>
        </p:spPr>
      </p:sp>
      <p:sp>
        <p:nvSpPr>
          <p:cNvPr id="18" name="TextBox 18"/>
          <p:cNvSpPr txBox="1"/>
          <p:nvPr/>
        </p:nvSpPr>
        <p:spPr>
          <a:xfrm>
            <a:off x="1682904" y="1092046"/>
            <a:ext cx="8600962" cy="2462213"/>
          </a:xfrm>
          <a:prstGeom prst="rect">
            <a:avLst/>
          </a:prstGeom>
        </p:spPr>
        <p:txBody>
          <a:bodyPr lIns="0" tIns="0" rIns="0" bIns="0" rtlCol="0" anchor="t">
            <a:spAutoFit/>
          </a:bodyPr>
          <a:lstStyle/>
          <a:p>
            <a:pPr lvl="0" algn="ctr"/>
            <a:r>
              <a:rPr lang="en-GB" sz="8000" b="1" dirty="0">
                <a:solidFill>
                  <a:schemeClr val="bg1"/>
                </a:solidFill>
                <a:latin typeface="Algerian" panose="04020705040A02060702" pitchFamily="82" charset="0"/>
              </a:rPr>
              <a:t>Literature Review</a:t>
            </a:r>
            <a:endParaRPr lang="en-IN" sz="8000" b="1" dirty="0">
              <a:solidFill>
                <a:schemeClr val="bg1"/>
              </a:solidFill>
              <a:latin typeface="Algerian" panose="04020705040A02060702" pitchFamily="82" charset="0"/>
            </a:endParaRPr>
          </a:p>
        </p:txBody>
      </p:sp>
      <p:sp>
        <p:nvSpPr>
          <p:cNvPr id="19" name="TextBox 19"/>
          <p:cNvSpPr txBox="1"/>
          <p:nvPr/>
        </p:nvSpPr>
        <p:spPr>
          <a:xfrm>
            <a:off x="2057400" y="4657266"/>
            <a:ext cx="6096000" cy="4550285"/>
          </a:xfrm>
          <a:prstGeom prst="rect">
            <a:avLst/>
          </a:prstGeom>
        </p:spPr>
        <p:txBody>
          <a:bodyPr wrap="square" lIns="0" tIns="0" rIns="0" bIns="0" rtlCol="0" anchor="t">
            <a:spAutoFit/>
          </a:bodyPr>
          <a:lstStyle/>
          <a:p>
            <a:pPr algn="just">
              <a:lnSpc>
                <a:spcPct val="150000"/>
              </a:lnSpc>
            </a:pPr>
            <a:r>
              <a:rPr lang="en-GB" sz="2400" b="1" u="sng" dirty="0">
                <a:latin typeface="Times New Roman" panose="02020603050405020304" pitchFamily="18" charset="0"/>
                <a:cs typeface="Times New Roman" panose="02020603050405020304" pitchFamily="18" charset="0"/>
              </a:rPr>
              <a:t>2.1.3 Sustainability and Technological Advancements</a:t>
            </a:r>
            <a:endParaRPr lang="en-IN" sz="2400" dirty="0">
              <a:latin typeface="Times New Roman" panose="02020603050405020304" pitchFamily="18" charset="0"/>
              <a:cs typeface="Times New Roman" panose="02020603050405020304" pitchFamily="18" charset="0"/>
            </a:endParaRPr>
          </a:p>
          <a:p>
            <a:pPr algn="just">
              <a:lnSpc>
                <a:spcPct val="150000"/>
              </a:lnSpc>
            </a:pPr>
            <a:r>
              <a:rPr lang="en-GB" sz="2400" b="1" i="1" dirty="0">
                <a:latin typeface="Times New Roman" panose="02020603050405020304" pitchFamily="18" charset="0"/>
                <a:cs typeface="Times New Roman" panose="02020603050405020304" pitchFamily="18" charset="0"/>
              </a:rPr>
              <a:t>Qi </a:t>
            </a:r>
            <a:r>
              <a:rPr lang="en-GB" sz="2400" dirty="0">
                <a:latin typeface="Times New Roman" panose="02020603050405020304" pitchFamily="18" charset="0"/>
                <a:cs typeface="Times New Roman" panose="02020603050405020304" pitchFamily="18" charset="0"/>
              </a:rPr>
              <a:t>argued that sustainable innovations are hugely important in the hospitality industry. Intelligent devices are being included in hotels </a:t>
            </a:r>
            <a:r>
              <a:rPr lang="en-GB" sz="2400" b="1" i="1" dirty="0">
                <a:latin typeface="Times New Roman" panose="02020603050405020304" pitchFamily="18" charset="0"/>
                <a:cs typeface="Times New Roman" panose="02020603050405020304" pitchFamily="18" charset="0"/>
              </a:rPr>
              <a:t>by using </a:t>
            </a:r>
            <a:r>
              <a:rPr lang="en-GB" sz="2400" b="1" i="1" dirty="0" err="1">
                <a:latin typeface="Times New Roman" panose="02020603050405020304" pitchFamily="18" charset="0"/>
                <a:cs typeface="Times New Roman" panose="02020603050405020304" pitchFamily="18" charset="0"/>
              </a:rPr>
              <a:t>IoT</a:t>
            </a:r>
            <a:r>
              <a:rPr lang="en-GB" sz="2400" b="1" i="1" dirty="0">
                <a:latin typeface="Times New Roman" panose="02020603050405020304" pitchFamily="18" charset="0"/>
                <a:cs typeface="Times New Roman" panose="02020603050405020304" pitchFamily="18" charset="0"/>
              </a:rPr>
              <a:t> equipment to minimize energy consumption and decrease the impact on the environmen</a:t>
            </a:r>
            <a:r>
              <a:rPr lang="en-GB" sz="3200" b="1" i="1" dirty="0">
                <a:latin typeface="Times New Roman" panose="02020603050405020304" pitchFamily="18" charset="0"/>
                <a:cs typeface="Times New Roman" panose="02020603050405020304" pitchFamily="18" charset="0"/>
              </a:rPr>
              <a:t>t </a:t>
            </a:r>
            <a:r>
              <a:rPr lang="en-IN" sz="2400" dirty="0">
                <a:latin typeface="Times New Roman" panose="02020603050405020304" pitchFamily="18" charset="0"/>
                <a:cs typeface="Times New Roman" panose="02020603050405020304" pitchFamily="18" charset="0"/>
              </a:rPr>
              <a:t>(Qi, 2024). </a:t>
            </a:r>
            <a:endParaRPr lang="en-US" sz="3200" dirty="0">
              <a:solidFill>
                <a:srgbClr val="372A28"/>
              </a:solidFill>
              <a:latin typeface="Times New Roman" panose="02020603050405020304" pitchFamily="18" charset="0"/>
              <a:ea typeface="Garet"/>
              <a:cs typeface="Times New Roman" panose="02020603050405020304" pitchFamily="18" charset="0"/>
              <a:sym typeface="Garet"/>
            </a:endParaRPr>
          </a:p>
        </p:txBody>
      </p:sp>
      <p:sp>
        <p:nvSpPr>
          <p:cNvPr id="22" name="Rectangle 21"/>
          <p:cNvSpPr/>
          <p:nvPr/>
        </p:nvSpPr>
        <p:spPr>
          <a:xfrm>
            <a:off x="9550287" y="6074666"/>
            <a:ext cx="6629400" cy="3357137"/>
          </a:xfrm>
          <a:prstGeom prst="rect">
            <a:avLst/>
          </a:prstGeom>
        </p:spPr>
        <p:txBody>
          <a:bodyPr wrap="square">
            <a:spAutoFit/>
          </a:bodyPr>
          <a:lstStyle/>
          <a:p>
            <a:pPr algn="just">
              <a:lnSpc>
                <a:spcPct val="150000"/>
              </a:lnSpc>
              <a:spcBef>
                <a:spcPts val="200"/>
              </a:spcBef>
              <a:spcAft>
                <a:spcPts val="0"/>
              </a:spcAft>
            </a:pPr>
            <a:r>
              <a:rPr lang="en-GB" sz="2400" b="1" kern="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2.2 Conclusion</a:t>
            </a:r>
            <a:endParaRPr lang="en-IN" sz="2400" b="1" kern="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GB" sz="2400" kern="100" dirty="0">
                <a:latin typeface="Times New Roman" panose="02020603050405020304" pitchFamily="18" charset="0"/>
                <a:ea typeface="Calibri" panose="020F0502020204030204" pitchFamily="34" charset="0"/>
              </a:rPr>
              <a:t>Briefly, while digitalization offers numerous benefits, hotels must address cybersecurity issues and balance the high costs of sustainability initiatives to fully leverage these technological achievements.</a:t>
            </a:r>
            <a:endParaRPr lang="en-IN" sz="2400"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rgbClr val="03346E">
                <a:alpha val="100000"/>
              </a:srgbClr>
            </a:gs>
            <a:gs pos="100000">
              <a:srgbClr val="6EACDA">
                <a:alpha val="100000"/>
              </a:srgbClr>
            </a:gs>
          </a:gsLst>
          <a:lin ang="2700000"/>
        </a:gradFill>
        <a:effectLst/>
      </p:bgPr>
    </p:bg>
    <p:spTree>
      <p:nvGrpSpPr>
        <p:cNvPr id="1" name=""/>
        <p:cNvGrpSpPr/>
        <p:nvPr/>
      </p:nvGrpSpPr>
      <p:grpSpPr>
        <a:xfrm>
          <a:off x="0" y="0"/>
          <a:ext cx="0" cy="0"/>
          <a:chOff x="0" y="0"/>
          <a:chExt cx="0" cy="0"/>
        </a:xfrm>
      </p:grpSpPr>
      <p:grpSp>
        <p:nvGrpSpPr>
          <p:cNvPr id="2" name="Group 2"/>
          <p:cNvGrpSpPr/>
          <p:nvPr/>
        </p:nvGrpSpPr>
        <p:grpSpPr>
          <a:xfrm>
            <a:off x="2021023" y="4363323"/>
            <a:ext cx="6197758" cy="1457376"/>
            <a:chOff x="0" y="0"/>
            <a:chExt cx="2411266" cy="566999"/>
          </a:xfrm>
        </p:grpSpPr>
        <p:sp>
          <p:nvSpPr>
            <p:cNvPr id="3" name="Freeform 3"/>
            <p:cNvSpPr/>
            <p:nvPr/>
          </p:nvSpPr>
          <p:spPr>
            <a:xfrm>
              <a:off x="0" y="0"/>
              <a:ext cx="2411266" cy="566999"/>
            </a:xfrm>
            <a:custGeom>
              <a:avLst/>
              <a:gdLst/>
              <a:ahLst/>
              <a:cxnLst/>
              <a:rect l="l" t="t" r="r" b="b"/>
              <a:pathLst>
                <a:path w="2411266" h="566999">
                  <a:moveTo>
                    <a:pt x="63707" y="0"/>
                  </a:moveTo>
                  <a:lnTo>
                    <a:pt x="2347559" y="0"/>
                  </a:lnTo>
                  <a:cubicBezTo>
                    <a:pt x="2364455" y="0"/>
                    <a:pt x="2380660" y="6712"/>
                    <a:pt x="2392607" y="18659"/>
                  </a:cubicBezTo>
                  <a:cubicBezTo>
                    <a:pt x="2404554" y="30607"/>
                    <a:pt x="2411266" y="46811"/>
                    <a:pt x="2411266" y="63707"/>
                  </a:cubicBezTo>
                  <a:lnTo>
                    <a:pt x="2411266" y="503292"/>
                  </a:lnTo>
                  <a:cubicBezTo>
                    <a:pt x="2411266" y="520188"/>
                    <a:pt x="2404554" y="536392"/>
                    <a:pt x="2392607" y="548339"/>
                  </a:cubicBezTo>
                  <a:cubicBezTo>
                    <a:pt x="2380660" y="560287"/>
                    <a:pt x="2364455" y="566999"/>
                    <a:pt x="2347559" y="566999"/>
                  </a:cubicBezTo>
                  <a:lnTo>
                    <a:pt x="63707" y="566999"/>
                  </a:lnTo>
                  <a:cubicBezTo>
                    <a:pt x="46811" y="566999"/>
                    <a:pt x="30607" y="560287"/>
                    <a:pt x="18659" y="548339"/>
                  </a:cubicBezTo>
                  <a:cubicBezTo>
                    <a:pt x="6712" y="536392"/>
                    <a:pt x="0" y="520188"/>
                    <a:pt x="0" y="503292"/>
                  </a:cubicBezTo>
                  <a:lnTo>
                    <a:pt x="0" y="63707"/>
                  </a:lnTo>
                  <a:cubicBezTo>
                    <a:pt x="0" y="46811"/>
                    <a:pt x="6712" y="30607"/>
                    <a:pt x="18659" y="18659"/>
                  </a:cubicBezTo>
                  <a:cubicBezTo>
                    <a:pt x="30607" y="6712"/>
                    <a:pt x="46811" y="0"/>
                    <a:pt x="63707" y="0"/>
                  </a:cubicBezTo>
                  <a:close/>
                </a:path>
              </a:pathLst>
            </a:custGeom>
            <a:solidFill>
              <a:srgbClr val="E2E2B6"/>
            </a:solidFill>
          </p:spPr>
        </p:sp>
        <p:sp>
          <p:nvSpPr>
            <p:cNvPr id="4" name="TextBox 4"/>
            <p:cNvSpPr txBox="1"/>
            <p:nvPr/>
          </p:nvSpPr>
          <p:spPr>
            <a:xfrm>
              <a:off x="0" y="-28575"/>
              <a:ext cx="2411266" cy="595574"/>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0515600" y="3425450"/>
            <a:ext cx="6197758" cy="1457376"/>
            <a:chOff x="0" y="0"/>
            <a:chExt cx="2411266" cy="566999"/>
          </a:xfrm>
        </p:grpSpPr>
        <p:sp>
          <p:nvSpPr>
            <p:cNvPr id="9" name="Freeform 9"/>
            <p:cNvSpPr/>
            <p:nvPr/>
          </p:nvSpPr>
          <p:spPr>
            <a:xfrm>
              <a:off x="0" y="0"/>
              <a:ext cx="2411266" cy="566999"/>
            </a:xfrm>
            <a:custGeom>
              <a:avLst/>
              <a:gdLst/>
              <a:ahLst/>
              <a:cxnLst/>
              <a:rect l="l" t="t" r="r" b="b"/>
              <a:pathLst>
                <a:path w="2411266" h="566999">
                  <a:moveTo>
                    <a:pt x="63707" y="0"/>
                  </a:moveTo>
                  <a:lnTo>
                    <a:pt x="2347559" y="0"/>
                  </a:lnTo>
                  <a:cubicBezTo>
                    <a:pt x="2364455" y="0"/>
                    <a:pt x="2380660" y="6712"/>
                    <a:pt x="2392607" y="18659"/>
                  </a:cubicBezTo>
                  <a:cubicBezTo>
                    <a:pt x="2404554" y="30607"/>
                    <a:pt x="2411266" y="46811"/>
                    <a:pt x="2411266" y="63707"/>
                  </a:cubicBezTo>
                  <a:lnTo>
                    <a:pt x="2411266" y="503292"/>
                  </a:lnTo>
                  <a:cubicBezTo>
                    <a:pt x="2411266" y="520188"/>
                    <a:pt x="2404554" y="536392"/>
                    <a:pt x="2392607" y="548339"/>
                  </a:cubicBezTo>
                  <a:cubicBezTo>
                    <a:pt x="2380660" y="560287"/>
                    <a:pt x="2364455" y="566999"/>
                    <a:pt x="2347559" y="566999"/>
                  </a:cubicBezTo>
                  <a:lnTo>
                    <a:pt x="63707" y="566999"/>
                  </a:lnTo>
                  <a:cubicBezTo>
                    <a:pt x="46811" y="566999"/>
                    <a:pt x="30607" y="560287"/>
                    <a:pt x="18659" y="548339"/>
                  </a:cubicBezTo>
                  <a:cubicBezTo>
                    <a:pt x="6712" y="536392"/>
                    <a:pt x="0" y="520188"/>
                    <a:pt x="0" y="503292"/>
                  </a:cubicBezTo>
                  <a:lnTo>
                    <a:pt x="0" y="63707"/>
                  </a:lnTo>
                  <a:cubicBezTo>
                    <a:pt x="0" y="46811"/>
                    <a:pt x="6712" y="30607"/>
                    <a:pt x="18659" y="18659"/>
                  </a:cubicBezTo>
                  <a:cubicBezTo>
                    <a:pt x="30607" y="6712"/>
                    <a:pt x="46811" y="0"/>
                    <a:pt x="63707" y="0"/>
                  </a:cubicBezTo>
                  <a:close/>
                </a:path>
              </a:pathLst>
            </a:custGeom>
            <a:solidFill>
              <a:srgbClr val="E2E2B6"/>
            </a:solidFill>
          </p:spPr>
        </p:sp>
        <p:sp>
          <p:nvSpPr>
            <p:cNvPr id="10" name="TextBox 10"/>
            <p:cNvSpPr txBox="1"/>
            <p:nvPr/>
          </p:nvSpPr>
          <p:spPr>
            <a:xfrm>
              <a:off x="0" y="-28575"/>
              <a:ext cx="2411266" cy="595574"/>
            </a:xfrm>
            <a:prstGeom prst="rect">
              <a:avLst/>
            </a:prstGeom>
          </p:spPr>
          <p:txBody>
            <a:bodyPr lIns="50800" tIns="50800" rIns="50800" bIns="50800" rtlCol="0" anchor="ctr"/>
            <a:lstStyle/>
            <a:p>
              <a:pPr algn="ctr">
                <a:lnSpc>
                  <a:spcPts val="2659"/>
                </a:lnSpc>
                <a:spcBef>
                  <a:spcPct val="0"/>
                </a:spcBef>
              </a:pPr>
              <a:endParaRPr/>
            </a:p>
          </p:txBody>
        </p:sp>
      </p:grpSp>
      <p:sp>
        <p:nvSpPr>
          <p:cNvPr id="11" name="Freeform 11"/>
          <p:cNvSpPr/>
          <p:nvPr/>
        </p:nvSpPr>
        <p:spPr>
          <a:xfrm flipH="1">
            <a:off x="-1707716" y="6772071"/>
            <a:ext cx="19995716" cy="4487845"/>
          </a:xfrm>
          <a:custGeom>
            <a:avLst/>
            <a:gdLst/>
            <a:ahLst/>
            <a:cxnLst/>
            <a:rect l="l" t="t" r="r" b="b"/>
            <a:pathLst>
              <a:path w="19995716" h="4487845">
                <a:moveTo>
                  <a:pt x="19995716" y="0"/>
                </a:moveTo>
                <a:lnTo>
                  <a:pt x="0" y="0"/>
                </a:lnTo>
                <a:lnTo>
                  <a:pt x="0" y="4487846"/>
                </a:lnTo>
                <a:lnTo>
                  <a:pt x="19995716" y="4487846"/>
                </a:lnTo>
                <a:lnTo>
                  <a:pt x="19995716" y="0"/>
                </a:lnTo>
                <a:close/>
              </a:path>
            </a:pathLst>
          </a:custGeom>
          <a:blipFill>
            <a:blip r:embed="rId3">
              <a:alphaModFix amt="80000"/>
            </a:blip>
            <a:stretch>
              <a:fillRect b="-62750"/>
            </a:stretch>
          </a:blipFill>
        </p:spPr>
      </p:sp>
      <p:sp>
        <p:nvSpPr>
          <p:cNvPr id="12" name="Freeform 12"/>
          <p:cNvSpPr/>
          <p:nvPr/>
        </p:nvSpPr>
        <p:spPr>
          <a:xfrm>
            <a:off x="-1179465" y="2337094"/>
            <a:ext cx="2495638" cy="2495638"/>
          </a:xfrm>
          <a:custGeom>
            <a:avLst/>
            <a:gdLst/>
            <a:ahLst/>
            <a:cxnLst/>
            <a:rect l="l" t="t" r="r" b="b"/>
            <a:pathLst>
              <a:path w="2495638" h="2495638">
                <a:moveTo>
                  <a:pt x="0" y="0"/>
                </a:moveTo>
                <a:lnTo>
                  <a:pt x="2495638" y="0"/>
                </a:lnTo>
                <a:lnTo>
                  <a:pt x="2495638" y="2495638"/>
                </a:lnTo>
                <a:lnTo>
                  <a:pt x="0" y="2495638"/>
                </a:lnTo>
                <a:lnTo>
                  <a:pt x="0" y="0"/>
                </a:lnTo>
                <a:close/>
              </a:path>
            </a:pathLst>
          </a:custGeom>
          <a:blipFill>
            <a:blip r:embed="rId4">
              <a:alphaModFix amt="38000"/>
              <a:extLst>
                <a:ext uri="{96DAC541-7B7A-43D3-8B79-37D633B846F1}">
                  <asvg:svgBlip xmlns:asvg="http://schemas.microsoft.com/office/drawing/2016/SVG/main" r:embed="rId5"/>
                </a:ext>
              </a:extLst>
            </a:blip>
            <a:stretch>
              <a:fillRect/>
            </a:stretch>
          </a:blipFill>
        </p:spPr>
      </p:sp>
      <p:sp>
        <p:nvSpPr>
          <p:cNvPr id="13" name="TextBox 13"/>
          <p:cNvSpPr txBox="1"/>
          <p:nvPr/>
        </p:nvSpPr>
        <p:spPr>
          <a:xfrm>
            <a:off x="1331413" y="823120"/>
            <a:ext cx="10909270" cy="2031325"/>
          </a:xfrm>
          <a:prstGeom prst="rect">
            <a:avLst/>
          </a:prstGeom>
        </p:spPr>
        <p:txBody>
          <a:bodyPr wrap="square" lIns="0" tIns="0" rIns="0" bIns="0" rtlCol="0" anchor="t">
            <a:spAutoFit/>
          </a:bodyPr>
          <a:lstStyle/>
          <a:p>
            <a:pPr lvl="0" algn="ctr"/>
            <a:r>
              <a:rPr lang="en-GB" sz="4400" b="1" dirty="0">
                <a:solidFill>
                  <a:schemeClr val="bg1"/>
                </a:solidFill>
                <a:latin typeface="Algerian" panose="04020705040A02060702" pitchFamily="82" charset="0"/>
              </a:rPr>
              <a:t>Application of Digital Transformation in the Hotel and Hospitality Sector</a:t>
            </a:r>
            <a:endParaRPr lang="en-IN" sz="4400" b="1" dirty="0">
              <a:solidFill>
                <a:schemeClr val="bg1"/>
              </a:solidFill>
              <a:latin typeface="Algerian" panose="04020705040A02060702" pitchFamily="82" charset="0"/>
            </a:endParaRPr>
          </a:p>
        </p:txBody>
      </p:sp>
      <p:sp>
        <p:nvSpPr>
          <p:cNvPr id="14" name="TextBox 14"/>
          <p:cNvSpPr txBox="1"/>
          <p:nvPr/>
        </p:nvSpPr>
        <p:spPr>
          <a:xfrm>
            <a:off x="3161531" y="3294247"/>
            <a:ext cx="4376531" cy="553998"/>
          </a:xfrm>
          <a:prstGeom prst="rect">
            <a:avLst/>
          </a:prstGeom>
        </p:spPr>
        <p:txBody>
          <a:bodyPr lIns="0" tIns="0" rIns="0" bIns="0" rtlCol="0" anchor="t">
            <a:spAutoFit/>
          </a:bodyPr>
          <a:lstStyle/>
          <a:p>
            <a:pPr algn="ctr"/>
            <a:r>
              <a:rPr lang="en-GB" sz="3600" b="1" i="1" u="sng" dirty="0">
                <a:solidFill>
                  <a:schemeClr val="bg1"/>
                </a:solidFill>
                <a:latin typeface="Times New Roman" panose="02020603050405020304" pitchFamily="18" charset="0"/>
                <a:cs typeface="Times New Roman" panose="02020603050405020304" pitchFamily="18" charset="0"/>
              </a:rPr>
              <a:t>PESTLE Analysis</a:t>
            </a:r>
            <a:endParaRPr lang="en-IN" sz="3600" b="1" i="1" u="sng" dirty="0">
              <a:solidFill>
                <a:schemeClr val="bg1"/>
              </a:solidFill>
              <a:latin typeface="Times New Roman" panose="02020603050405020304" pitchFamily="18" charset="0"/>
              <a:cs typeface="Times New Roman" panose="02020603050405020304" pitchFamily="18" charset="0"/>
            </a:endParaRPr>
          </a:p>
        </p:txBody>
      </p:sp>
      <p:sp>
        <p:nvSpPr>
          <p:cNvPr id="15" name="TextBox 15"/>
          <p:cNvSpPr txBox="1"/>
          <p:nvPr/>
        </p:nvSpPr>
        <p:spPr>
          <a:xfrm>
            <a:off x="2021023" y="6339477"/>
            <a:ext cx="6903480" cy="3257623"/>
          </a:xfrm>
          <a:prstGeom prst="rect">
            <a:avLst/>
          </a:prstGeom>
        </p:spPr>
        <p:txBody>
          <a:bodyPr lIns="0" tIns="0" rIns="0" bIns="0" rtlCol="0" anchor="t">
            <a:spAutoFit/>
          </a:bodyPr>
          <a:lstStyle/>
          <a:p>
            <a:pPr algn="just">
              <a:lnSpc>
                <a:spcPct val="150000"/>
              </a:lnSpc>
            </a:pPr>
            <a:r>
              <a:rPr lang="en-GB" sz="2400" dirty="0">
                <a:solidFill>
                  <a:schemeClr val="bg1"/>
                </a:solidFill>
                <a:latin typeface="Times New Roman" panose="02020603050405020304" pitchFamily="18" charset="0"/>
                <a:cs typeface="Times New Roman" panose="02020603050405020304" pitchFamily="18" charset="0"/>
              </a:rPr>
              <a:t>Political factors have a major influence on the digital transformation of the hospitality industry. </a:t>
            </a:r>
            <a:r>
              <a:rPr lang="en-GB" sz="2400" b="1" i="1" dirty="0">
                <a:solidFill>
                  <a:schemeClr val="bg1"/>
                </a:solidFill>
                <a:latin typeface="Times New Roman" panose="02020603050405020304" pitchFamily="18" charset="0"/>
                <a:cs typeface="Times New Roman" panose="02020603050405020304" pitchFamily="18" charset="0"/>
              </a:rPr>
              <a:t>For example,</a:t>
            </a:r>
            <a:r>
              <a:rPr lang="en-GB" sz="2400" dirty="0">
                <a:solidFill>
                  <a:schemeClr val="bg1"/>
                </a:solidFill>
                <a:latin typeface="Times New Roman" panose="02020603050405020304" pitchFamily="18" charset="0"/>
                <a:cs typeface="Times New Roman" panose="02020603050405020304" pitchFamily="18" charset="0"/>
              </a:rPr>
              <a:t> government policies influence the hospitality industry. Among these are cybersecurity policies and privacy laws as far as data is concerned </a:t>
            </a:r>
            <a:r>
              <a:rPr lang="en-IN" sz="1600" dirty="0">
                <a:solidFill>
                  <a:schemeClr val="bg1"/>
                </a:solidFill>
                <a:latin typeface="Times New Roman" panose="02020603050405020304" pitchFamily="18" charset="0"/>
                <a:cs typeface="Times New Roman" panose="02020603050405020304" pitchFamily="18" charset="0"/>
              </a:rPr>
              <a:t>(</a:t>
            </a:r>
            <a:r>
              <a:rPr lang="en-IN" sz="2400" dirty="0" err="1">
                <a:solidFill>
                  <a:schemeClr val="bg1"/>
                </a:solidFill>
                <a:latin typeface="Times New Roman" panose="02020603050405020304" pitchFamily="18" charset="0"/>
                <a:cs typeface="Times New Roman" panose="02020603050405020304" pitchFamily="18" charset="0"/>
              </a:rPr>
              <a:t>Nikopoulou</a:t>
            </a:r>
            <a:r>
              <a:rPr lang="en-IN" sz="2400" dirty="0">
                <a:solidFill>
                  <a:schemeClr val="bg1"/>
                </a:solidFill>
                <a:latin typeface="Times New Roman" panose="02020603050405020304" pitchFamily="18" charset="0"/>
                <a:cs typeface="Times New Roman" panose="02020603050405020304" pitchFamily="18" charset="0"/>
              </a:rPr>
              <a:t> </a:t>
            </a:r>
            <a:r>
              <a:rPr lang="en-IN" sz="2400" i="1" dirty="0">
                <a:solidFill>
                  <a:schemeClr val="bg1"/>
                </a:solidFill>
                <a:latin typeface="Times New Roman" panose="02020603050405020304" pitchFamily="18" charset="0"/>
                <a:cs typeface="Times New Roman" panose="02020603050405020304" pitchFamily="18" charset="0"/>
              </a:rPr>
              <a:t>et al.,</a:t>
            </a:r>
            <a:r>
              <a:rPr lang="en-IN" sz="2400" dirty="0">
                <a:solidFill>
                  <a:schemeClr val="bg1"/>
                </a:solidFill>
                <a:latin typeface="Times New Roman" panose="02020603050405020304" pitchFamily="18" charset="0"/>
                <a:cs typeface="Times New Roman" panose="02020603050405020304" pitchFamily="18" charset="0"/>
              </a:rPr>
              <a:t> 2023). </a:t>
            </a:r>
            <a:endParaRPr lang="en-US" sz="5400" dirty="0">
              <a:solidFill>
                <a:schemeClr val="bg1"/>
              </a:solidFill>
              <a:latin typeface="Times New Roman" panose="02020603050405020304" pitchFamily="18" charset="0"/>
              <a:ea typeface="Garet"/>
              <a:cs typeface="Times New Roman" panose="02020603050405020304" pitchFamily="18" charset="0"/>
              <a:sym typeface="Garet"/>
            </a:endParaRPr>
          </a:p>
        </p:txBody>
      </p:sp>
      <p:sp>
        <p:nvSpPr>
          <p:cNvPr id="21" name="Freeform 21"/>
          <p:cNvSpPr/>
          <p:nvPr/>
        </p:nvSpPr>
        <p:spPr>
          <a:xfrm>
            <a:off x="17195258" y="3090612"/>
            <a:ext cx="2495638" cy="2495638"/>
          </a:xfrm>
          <a:custGeom>
            <a:avLst/>
            <a:gdLst/>
            <a:ahLst/>
            <a:cxnLst/>
            <a:rect l="l" t="t" r="r" b="b"/>
            <a:pathLst>
              <a:path w="2495638" h="2495638">
                <a:moveTo>
                  <a:pt x="0" y="0"/>
                </a:moveTo>
                <a:lnTo>
                  <a:pt x="2495638" y="0"/>
                </a:lnTo>
                <a:lnTo>
                  <a:pt x="2495638" y="2495638"/>
                </a:lnTo>
                <a:lnTo>
                  <a:pt x="0" y="2495638"/>
                </a:lnTo>
                <a:lnTo>
                  <a:pt x="0" y="0"/>
                </a:lnTo>
                <a:close/>
              </a:path>
            </a:pathLst>
          </a:custGeom>
          <a:blipFill>
            <a:blip r:embed="rId4">
              <a:alphaModFix amt="38000"/>
              <a:extLst>
                <a:ext uri="{96DAC541-7B7A-43D3-8B79-37D633B846F1}">
                  <asvg:svgBlip xmlns:asvg="http://schemas.microsoft.com/office/drawing/2016/SVG/main" r:embed="rId5"/>
                </a:ext>
              </a:extLst>
            </a:blip>
            <a:stretch>
              <a:fillRect/>
            </a:stretch>
          </a:blipFill>
        </p:spPr>
      </p:sp>
      <p:sp>
        <p:nvSpPr>
          <p:cNvPr id="22" name="Rectangle 21"/>
          <p:cNvSpPr/>
          <p:nvPr/>
        </p:nvSpPr>
        <p:spPr>
          <a:xfrm>
            <a:off x="2893364" y="4795220"/>
            <a:ext cx="4307589" cy="707886"/>
          </a:xfrm>
          <a:prstGeom prst="rect">
            <a:avLst/>
          </a:prstGeom>
        </p:spPr>
        <p:txBody>
          <a:bodyPr wrap="none">
            <a:spAutoFit/>
          </a:bodyPr>
          <a:lstStyle/>
          <a:p>
            <a:pPr lvl="0"/>
            <a:r>
              <a:rPr lang="en-GB" sz="4000" dirty="0">
                <a:latin typeface="Eras Bold ITC" panose="020B0907030504020204" pitchFamily="34" charset="0"/>
              </a:rPr>
              <a:t>Political Factors</a:t>
            </a:r>
            <a:endParaRPr lang="en-IN" sz="4000" dirty="0">
              <a:latin typeface="Eras Bold ITC" panose="020B0907030504020204" pitchFamily="34" charset="0"/>
            </a:endParaRPr>
          </a:p>
        </p:txBody>
      </p:sp>
      <p:sp>
        <p:nvSpPr>
          <p:cNvPr id="24" name="Rectangle 23"/>
          <p:cNvSpPr/>
          <p:nvPr/>
        </p:nvSpPr>
        <p:spPr>
          <a:xfrm>
            <a:off x="10998217" y="3885602"/>
            <a:ext cx="5232523" cy="707886"/>
          </a:xfrm>
          <a:prstGeom prst="rect">
            <a:avLst/>
          </a:prstGeom>
        </p:spPr>
        <p:txBody>
          <a:bodyPr wrap="none">
            <a:spAutoFit/>
          </a:bodyPr>
          <a:lstStyle/>
          <a:p>
            <a:r>
              <a:rPr lang="en-GB" sz="4000" dirty="0">
                <a:latin typeface="Eras Bold ITC" panose="020B0907030504020204" pitchFamily="34" charset="0"/>
              </a:rPr>
              <a:t>Industry Responses</a:t>
            </a:r>
            <a:endParaRPr lang="en-IN" sz="4000" dirty="0">
              <a:latin typeface="Eras Bold ITC" panose="020B0907030504020204" pitchFamily="34" charset="0"/>
            </a:endParaRPr>
          </a:p>
        </p:txBody>
      </p:sp>
      <p:sp>
        <p:nvSpPr>
          <p:cNvPr id="25" name="Rectangle 24"/>
          <p:cNvSpPr/>
          <p:nvPr/>
        </p:nvSpPr>
        <p:spPr>
          <a:xfrm>
            <a:off x="10092667" y="5624431"/>
            <a:ext cx="7380579" cy="3985194"/>
          </a:xfrm>
          <a:prstGeom prst="rect">
            <a:avLst/>
          </a:prstGeom>
        </p:spPr>
        <p:txBody>
          <a:bodyPr wrap="square">
            <a:spAutoFit/>
          </a:bodyPr>
          <a:lstStyle/>
          <a:p>
            <a:pPr algn="just">
              <a:lnSpc>
                <a:spcPct val="150000"/>
              </a:lnSpc>
              <a:spcAft>
                <a:spcPts val="0"/>
              </a:spcAft>
            </a:pPr>
            <a:r>
              <a:rPr lang="en-GB" sz="24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In </a:t>
            </a:r>
            <a:r>
              <a:rPr lang="en-GB" sz="2400" b="1" i="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June 2018, Marriott International tightened its data protection </a:t>
            </a:r>
            <a:r>
              <a:rPr lang="en-GB" sz="24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policies and insisted on the best cybersecurity measures following a massive data breach. While necessary, this response indicated some high price costs and complexities involved in dealing with digital security as well as the vulnerability of large hotel chains exposed to cyber threats </a:t>
            </a:r>
            <a:r>
              <a:rPr lang="en-IN" sz="1600" dirty="0"/>
              <a:t>(</a:t>
            </a:r>
            <a:r>
              <a:rPr lang="en-IN" sz="2400" dirty="0" err="1">
                <a:solidFill>
                  <a:schemeClr val="bg1"/>
                </a:solidFill>
                <a:latin typeface="Times New Roman" panose="02020603050405020304" pitchFamily="18" charset="0"/>
                <a:cs typeface="Times New Roman" panose="02020603050405020304" pitchFamily="18" charset="0"/>
              </a:rPr>
              <a:t>Godage</a:t>
            </a:r>
            <a:r>
              <a:rPr lang="en-IN" sz="2400" dirty="0">
                <a:solidFill>
                  <a:schemeClr val="bg1"/>
                </a:solidFill>
                <a:latin typeface="Times New Roman" panose="02020603050405020304" pitchFamily="18" charset="0"/>
                <a:cs typeface="Times New Roman" panose="02020603050405020304" pitchFamily="18" charset="0"/>
              </a:rPr>
              <a:t>, 2020). </a:t>
            </a:r>
            <a:endParaRPr lang="en-IN" sz="36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26" name="Picture 25"/>
          <p:cNvPicPr>
            <a:picLocks noChangeAspect="1"/>
          </p:cNvPicPr>
          <p:nvPr/>
        </p:nvPicPr>
        <p:blipFill>
          <a:blip r:embed="rId6"/>
          <a:stretch>
            <a:fillRect/>
          </a:stretch>
        </p:blipFill>
        <p:spPr>
          <a:xfrm>
            <a:off x="14469440" y="-192374"/>
            <a:ext cx="3792540" cy="3250748"/>
          </a:xfrm>
          <a:prstGeom prst="rect">
            <a:avLst/>
          </a:prstGeom>
          <a:ln>
            <a:noFill/>
          </a:ln>
          <a:effectLst>
            <a:outerShdw blurRad="190500" algn="tl" rotWithShape="0">
              <a:srgbClr val="000000">
                <a:alpha val="70000"/>
              </a:srgbClr>
            </a:outerShdw>
          </a:effectLst>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rgbClr val="03346E">
                <a:alpha val="100000"/>
              </a:srgbClr>
            </a:gs>
            <a:gs pos="100000">
              <a:srgbClr val="6EACDA">
                <a:alpha val="100000"/>
              </a:srgbClr>
            </a:gs>
          </a:gsLst>
          <a:lin ang="2700000"/>
        </a:gradFill>
        <a:effectLst/>
      </p:bgPr>
    </p:bg>
    <p:spTree>
      <p:nvGrpSpPr>
        <p:cNvPr id="1" name=""/>
        <p:cNvGrpSpPr/>
        <p:nvPr/>
      </p:nvGrpSpPr>
      <p:grpSpPr>
        <a:xfrm>
          <a:off x="0" y="0"/>
          <a:ext cx="0" cy="0"/>
          <a:chOff x="0" y="0"/>
          <a:chExt cx="0" cy="0"/>
        </a:xfrm>
      </p:grpSpPr>
      <p:grpSp>
        <p:nvGrpSpPr>
          <p:cNvPr id="2" name="Group 2"/>
          <p:cNvGrpSpPr/>
          <p:nvPr/>
        </p:nvGrpSpPr>
        <p:grpSpPr>
          <a:xfrm>
            <a:off x="2021023" y="4363323"/>
            <a:ext cx="6197758" cy="1457376"/>
            <a:chOff x="0" y="0"/>
            <a:chExt cx="2411266" cy="566999"/>
          </a:xfrm>
        </p:grpSpPr>
        <p:sp>
          <p:nvSpPr>
            <p:cNvPr id="3" name="Freeform 3"/>
            <p:cNvSpPr/>
            <p:nvPr/>
          </p:nvSpPr>
          <p:spPr>
            <a:xfrm>
              <a:off x="0" y="0"/>
              <a:ext cx="2411266" cy="566999"/>
            </a:xfrm>
            <a:custGeom>
              <a:avLst/>
              <a:gdLst/>
              <a:ahLst/>
              <a:cxnLst/>
              <a:rect l="l" t="t" r="r" b="b"/>
              <a:pathLst>
                <a:path w="2411266" h="566999">
                  <a:moveTo>
                    <a:pt x="63707" y="0"/>
                  </a:moveTo>
                  <a:lnTo>
                    <a:pt x="2347559" y="0"/>
                  </a:lnTo>
                  <a:cubicBezTo>
                    <a:pt x="2364455" y="0"/>
                    <a:pt x="2380660" y="6712"/>
                    <a:pt x="2392607" y="18659"/>
                  </a:cubicBezTo>
                  <a:cubicBezTo>
                    <a:pt x="2404554" y="30607"/>
                    <a:pt x="2411266" y="46811"/>
                    <a:pt x="2411266" y="63707"/>
                  </a:cubicBezTo>
                  <a:lnTo>
                    <a:pt x="2411266" y="503292"/>
                  </a:lnTo>
                  <a:cubicBezTo>
                    <a:pt x="2411266" y="520188"/>
                    <a:pt x="2404554" y="536392"/>
                    <a:pt x="2392607" y="548339"/>
                  </a:cubicBezTo>
                  <a:cubicBezTo>
                    <a:pt x="2380660" y="560287"/>
                    <a:pt x="2364455" y="566999"/>
                    <a:pt x="2347559" y="566999"/>
                  </a:cubicBezTo>
                  <a:lnTo>
                    <a:pt x="63707" y="566999"/>
                  </a:lnTo>
                  <a:cubicBezTo>
                    <a:pt x="46811" y="566999"/>
                    <a:pt x="30607" y="560287"/>
                    <a:pt x="18659" y="548339"/>
                  </a:cubicBezTo>
                  <a:cubicBezTo>
                    <a:pt x="6712" y="536392"/>
                    <a:pt x="0" y="520188"/>
                    <a:pt x="0" y="503292"/>
                  </a:cubicBezTo>
                  <a:lnTo>
                    <a:pt x="0" y="63707"/>
                  </a:lnTo>
                  <a:cubicBezTo>
                    <a:pt x="0" y="46811"/>
                    <a:pt x="6712" y="30607"/>
                    <a:pt x="18659" y="18659"/>
                  </a:cubicBezTo>
                  <a:cubicBezTo>
                    <a:pt x="30607" y="6712"/>
                    <a:pt x="46811" y="0"/>
                    <a:pt x="63707" y="0"/>
                  </a:cubicBezTo>
                  <a:close/>
                </a:path>
              </a:pathLst>
            </a:custGeom>
            <a:solidFill>
              <a:srgbClr val="E2E2B6"/>
            </a:solidFill>
          </p:spPr>
        </p:sp>
        <p:sp>
          <p:nvSpPr>
            <p:cNvPr id="4" name="TextBox 4"/>
            <p:cNvSpPr txBox="1"/>
            <p:nvPr/>
          </p:nvSpPr>
          <p:spPr>
            <a:xfrm>
              <a:off x="0" y="-28575"/>
              <a:ext cx="2411266" cy="595574"/>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0439400" y="3424734"/>
            <a:ext cx="6197758" cy="1457376"/>
            <a:chOff x="0" y="0"/>
            <a:chExt cx="2411266" cy="566999"/>
          </a:xfrm>
        </p:grpSpPr>
        <p:sp>
          <p:nvSpPr>
            <p:cNvPr id="9" name="Freeform 9"/>
            <p:cNvSpPr/>
            <p:nvPr/>
          </p:nvSpPr>
          <p:spPr>
            <a:xfrm>
              <a:off x="0" y="0"/>
              <a:ext cx="2411266" cy="566999"/>
            </a:xfrm>
            <a:custGeom>
              <a:avLst/>
              <a:gdLst/>
              <a:ahLst/>
              <a:cxnLst/>
              <a:rect l="l" t="t" r="r" b="b"/>
              <a:pathLst>
                <a:path w="2411266" h="566999">
                  <a:moveTo>
                    <a:pt x="63707" y="0"/>
                  </a:moveTo>
                  <a:lnTo>
                    <a:pt x="2347559" y="0"/>
                  </a:lnTo>
                  <a:cubicBezTo>
                    <a:pt x="2364455" y="0"/>
                    <a:pt x="2380660" y="6712"/>
                    <a:pt x="2392607" y="18659"/>
                  </a:cubicBezTo>
                  <a:cubicBezTo>
                    <a:pt x="2404554" y="30607"/>
                    <a:pt x="2411266" y="46811"/>
                    <a:pt x="2411266" y="63707"/>
                  </a:cubicBezTo>
                  <a:lnTo>
                    <a:pt x="2411266" y="503292"/>
                  </a:lnTo>
                  <a:cubicBezTo>
                    <a:pt x="2411266" y="520188"/>
                    <a:pt x="2404554" y="536392"/>
                    <a:pt x="2392607" y="548339"/>
                  </a:cubicBezTo>
                  <a:cubicBezTo>
                    <a:pt x="2380660" y="560287"/>
                    <a:pt x="2364455" y="566999"/>
                    <a:pt x="2347559" y="566999"/>
                  </a:cubicBezTo>
                  <a:lnTo>
                    <a:pt x="63707" y="566999"/>
                  </a:lnTo>
                  <a:cubicBezTo>
                    <a:pt x="46811" y="566999"/>
                    <a:pt x="30607" y="560287"/>
                    <a:pt x="18659" y="548339"/>
                  </a:cubicBezTo>
                  <a:cubicBezTo>
                    <a:pt x="6712" y="536392"/>
                    <a:pt x="0" y="520188"/>
                    <a:pt x="0" y="503292"/>
                  </a:cubicBezTo>
                  <a:lnTo>
                    <a:pt x="0" y="63707"/>
                  </a:lnTo>
                  <a:cubicBezTo>
                    <a:pt x="0" y="46811"/>
                    <a:pt x="6712" y="30607"/>
                    <a:pt x="18659" y="18659"/>
                  </a:cubicBezTo>
                  <a:cubicBezTo>
                    <a:pt x="30607" y="6712"/>
                    <a:pt x="46811" y="0"/>
                    <a:pt x="63707" y="0"/>
                  </a:cubicBezTo>
                  <a:close/>
                </a:path>
              </a:pathLst>
            </a:custGeom>
            <a:solidFill>
              <a:srgbClr val="E2E2B6"/>
            </a:solidFill>
          </p:spPr>
        </p:sp>
        <p:sp>
          <p:nvSpPr>
            <p:cNvPr id="10" name="TextBox 10"/>
            <p:cNvSpPr txBox="1"/>
            <p:nvPr/>
          </p:nvSpPr>
          <p:spPr>
            <a:xfrm>
              <a:off x="0" y="-28575"/>
              <a:ext cx="2411266" cy="595574"/>
            </a:xfrm>
            <a:prstGeom prst="rect">
              <a:avLst/>
            </a:prstGeom>
          </p:spPr>
          <p:txBody>
            <a:bodyPr lIns="50800" tIns="50800" rIns="50800" bIns="50800" rtlCol="0" anchor="ctr"/>
            <a:lstStyle/>
            <a:p>
              <a:pPr algn="ctr">
                <a:lnSpc>
                  <a:spcPts val="2659"/>
                </a:lnSpc>
                <a:spcBef>
                  <a:spcPct val="0"/>
                </a:spcBef>
              </a:pPr>
              <a:endParaRPr/>
            </a:p>
          </p:txBody>
        </p:sp>
      </p:grpSp>
      <p:sp>
        <p:nvSpPr>
          <p:cNvPr id="11" name="Freeform 11"/>
          <p:cNvSpPr/>
          <p:nvPr/>
        </p:nvSpPr>
        <p:spPr>
          <a:xfrm flipH="1">
            <a:off x="-1707716" y="6772071"/>
            <a:ext cx="19995716" cy="4487845"/>
          </a:xfrm>
          <a:custGeom>
            <a:avLst/>
            <a:gdLst/>
            <a:ahLst/>
            <a:cxnLst/>
            <a:rect l="l" t="t" r="r" b="b"/>
            <a:pathLst>
              <a:path w="19995716" h="4487845">
                <a:moveTo>
                  <a:pt x="19995716" y="0"/>
                </a:moveTo>
                <a:lnTo>
                  <a:pt x="0" y="0"/>
                </a:lnTo>
                <a:lnTo>
                  <a:pt x="0" y="4487846"/>
                </a:lnTo>
                <a:lnTo>
                  <a:pt x="19995716" y="4487846"/>
                </a:lnTo>
                <a:lnTo>
                  <a:pt x="19995716" y="0"/>
                </a:lnTo>
                <a:close/>
              </a:path>
            </a:pathLst>
          </a:custGeom>
          <a:blipFill>
            <a:blip r:embed="rId3">
              <a:alphaModFix amt="80000"/>
            </a:blip>
            <a:stretch>
              <a:fillRect b="-62750"/>
            </a:stretch>
          </a:blipFill>
        </p:spPr>
      </p:sp>
      <p:sp>
        <p:nvSpPr>
          <p:cNvPr id="12" name="Freeform 12"/>
          <p:cNvSpPr/>
          <p:nvPr/>
        </p:nvSpPr>
        <p:spPr>
          <a:xfrm>
            <a:off x="-1111003" y="4809348"/>
            <a:ext cx="2495638" cy="2495638"/>
          </a:xfrm>
          <a:custGeom>
            <a:avLst/>
            <a:gdLst/>
            <a:ahLst/>
            <a:cxnLst/>
            <a:rect l="l" t="t" r="r" b="b"/>
            <a:pathLst>
              <a:path w="2495638" h="2495638">
                <a:moveTo>
                  <a:pt x="0" y="0"/>
                </a:moveTo>
                <a:lnTo>
                  <a:pt x="2495638" y="0"/>
                </a:lnTo>
                <a:lnTo>
                  <a:pt x="2495638" y="2495638"/>
                </a:lnTo>
                <a:lnTo>
                  <a:pt x="0" y="2495638"/>
                </a:lnTo>
                <a:lnTo>
                  <a:pt x="0" y="0"/>
                </a:lnTo>
                <a:close/>
              </a:path>
            </a:pathLst>
          </a:custGeom>
          <a:blipFill>
            <a:blip r:embed="rId4">
              <a:alphaModFix amt="38000"/>
              <a:extLst>
                <a:ext uri="{96DAC541-7B7A-43D3-8B79-37D633B846F1}">
                  <asvg:svgBlip xmlns:asvg="http://schemas.microsoft.com/office/drawing/2016/SVG/main" r:embed="rId5"/>
                </a:ext>
              </a:extLst>
            </a:blip>
            <a:stretch>
              <a:fillRect/>
            </a:stretch>
          </a:blipFill>
        </p:spPr>
      </p:sp>
      <p:sp>
        <p:nvSpPr>
          <p:cNvPr id="13" name="TextBox 13"/>
          <p:cNvSpPr txBox="1"/>
          <p:nvPr/>
        </p:nvSpPr>
        <p:spPr>
          <a:xfrm>
            <a:off x="1331413" y="823120"/>
            <a:ext cx="10909270" cy="2031325"/>
          </a:xfrm>
          <a:prstGeom prst="rect">
            <a:avLst/>
          </a:prstGeom>
        </p:spPr>
        <p:txBody>
          <a:bodyPr wrap="square" lIns="0" tIns="0" rIns="0" bIns="0" rtlCol="0" anchor="t">
            <a:spAutoFit/>
          </a:bodyPr>
          <a:lstStyle/>
          <a:p>
            <a:pPr lvl="0" algn="ctr"/>
            <a:r>
              <a:rPr lang="en-GB" sz="4400" b="1" dirty="0">
                <a:solidFill>
                  <a:schemeClr val="bg1"/>
                </a:solidFill>
                <a:latin typeface="Algerian" panose="04020705040A02060702" pitchFamily="82" charset="0"/>
              </a:rPr>
              <a:t>Application of Digital Transformation in the Hotel and Hospitality Sector</a:t>
            </a:r>
            <a:endParaRPr lang="en-IN" sz="4400" b="1" dirty="0">
              <a:solidFill>
                <a:schemeClr val="bg1"/>
              </a:solidFill>
              <a:latin typeface="Algerian" panose="04020705040A02060702" pitchFamily="82" charset="0"/>
            </a:endParaRPr>
          </a:p>
        </p:txBody>
      </p:sp>
      <p:sp>
        <p:nvSpPr>
          <p:cNvPr id="14" name="TextBox 14"/>
          <p:cNvSpPr txBox="1"/>
          <p:nvPr/>
        </p:nvSpPr>
        <p:spPr>
          <a:xfrm>
            <a:off x="3161531" y="3294247"/>
            <a:ext cx="4376531" cy="553998"/>
          </a:xfrm>
          <a:prstGeom prst="rect">
            <a:avLst/>
          </a:prstGeom>
        </p:spPr>
        <p:txBody>
          <a:bodyPr lIns="0" tIns="0" rIns="0" bIns="0" rtlCol="0" anchor="t">
            <a:spAutoFit/>
          </a:bodyPr>
          <a:lstStyle/>
          <a:p>
            <a:pPr algn="ctr"/>
            <a:r>
              <a:rPr lang="en-GB" sz="3600" b="1" i="1" u="sng" dirty="0">
                <a:solidFill>
                  <a:schemeClr val="bg1"/>
                </a:solidFill>
                <a:latin typeface="Times New Roman" panose="02020603050405020304" pitchFamily="18" charset="0"/>
                <a:cs typeface="Times New Roman" panose="02020603050405020304" pitchFamily="18" charset="0"/>
              </a:rPr>
              <a:t>PESTLE Analysis</a:t>
            </a:r>
            <a:endParaRPr lang="en-IN" sz="3600" b="1" i="1" u="sng" dirty="0">
              <a:solidFill>
                <a:schemeClr val="bg1"/>
              </a:solidFill>
              <a:latin typeface="Times New Roman" panose="02020603050405020304" pitchFamily="18" charset="0"/>
              <a:cs typeface="Times New Roman" panose="02020603050405020304" pitchFamily="18" charset="0"/>
            </a:endParaRPr>
          </a:p>
        </p:txBody>
      </p:sp>
      <p:sp>
        <p:nvSpPr>
          <p:cNvPr id="15" name="TextBox 15"/>
          <p:cNvSpPr txBox="1"/>
          <p:nvPr/>
        </p:nvSpPr>
        <p:spPr>
          <a:xfrm>
            <a:off x="1668162" y="6160927"/>
            <a:ext cx="6903480" cy="3811621"/>
          </a:xfrm>
          <a:prstGeom prst="rect">
            <a:avLst/>
          </a:prstGeom>
        </p:spPr>
        <p:txBody>
          <a:bodyPr lIns="0" tIns="0" rIns="0" bIns="0" rtlCol="0" anchor="t">
            <a:spAutoFit/>
          </a:bodyPr>
          <a:lstStyle/>
          <a:p>
            <a:pPr algn="just">
              <a:lnSpc>
                <a:spcPct val="150000"/>
              </a:lnSpc>
            </a:pPr>
            <a:r>
              <a:rPr lang="en-GB" sz="2400" dirty="0">
                <a:solidFill>
                  <a:schemeClr val="bg1"/>
                </a:solidFill>
                <a:latin typeface="Times New Roman" panose="02020603050405020304" pitchFamily="18" charset="0"/>
                <a:cs typeface="Times New Roman" panose="02020603050405020304" pitchFamily="18" charset="0"/>
              </a:rPr>
              <a:t>The economic surroundings play an extremely important role in influencing the change towards digitalization in the hospitality landscape. The pandemic has enlightened the need to embrace technology to keep the operation operations running despite the cyclical demand along with travel limitations (</a:t>
            </a:r>
            <a:r>
              <a:rPr lang="en-GB" sz="2400" dirty="0" err="1">
                <a:solidFill>
                  <a:schemeClr val="bg1"/>
                </a:solidFill>
                <a:latin typeface="Times New Roman" panose="02020603050405020304" pitchFamily="18" charset="0"/>
                <a:cs typeface="Times New Roman" panose="02020603050405020304" pitchFamily="18" charset="0"/>
              </a:rPr>
              <a:t>Sharifi</a:t>
            </a:r>
            <a:r>
              <a:rPr lang="en-GB" sz="2400" dirty="0">
                <a:solidFill>
                  <a:schemeClr val="bg1"/>
                </a:solidFill>
                <a:latin typeface="Times New Roman" panose="02020603050405020304" pitchFamily="18" charset="0"/>
                <a:cs typeface="Times New Roman" panose="02020603050405020304" pitchFamily="18" charset="0"/>
              </a:rPr>
              <a:t>, </a:t>
            </a:r>
            <a:r>
              <a:rPr lang="en-GB" sz="2400" dirty="0" err="1">
                <a:solidFill>
                  <a:schemeClr val="bg1"/>
                </a:solidFill>
                <a:latin typeface="Times New Roman" panose="02020603050405020304" pitchFamily="18" charset="0"/>
                <a:cs typeface="Times New Roman" panose="02020603050405020304" pitchFamily="18" charset="0"/>
              </a:rPr>
              <a:t>Khavarian-Garmsir</a:t>
            </a:r>
            <a:r>
              <a:rPr lang="en-GB" sz="2400" dirty="0">
                <a:solidFill>
                  <a:schemeClr val="bg1"/>
                </a:solidFill>
                <a:latin typeface="Times New Roman" panose="02020603050405020304" pitchFamily="18" charset="0"/>
                <a:cs typeface="Times New Roman" panose="02020603050405020304" pitchFamily="18" charset="0"/>
              </a:rPr>
              <a:t> and </a:t>
            </a:r>
            <a:r>
              <a:rPr lang="en-GB" sz="2400" dirty="0" err="1">
                <a:solidFill>
                  <a:schemeClr val="bg1"/>
                </a:solidFill>
                <a:latin typeface="Times New Roman" panose="02020603050405020304" pitchFamily="18" charset="0"/>
                <a:cs typeface="Times New Roman" panose="02020603050405020304" pitchFamily="18" charset="0"/>
              </a:rPr>
              <a:t>Kummitha</a:t>
            </a:r>
            <a:r>
              <a:rPr lang="en-GB" sz="2400" dirty="0">
                <a:solidFill>
                  <a:schemeClr val="bg1"/>
                </a:solidFill>
                <a:latin typeface="Times New Roman" panose="02020603050405020304" pitchFamily="18" charset="0"/>
                <a:cs typeface="Times New Roman" panose="02020603050405020304" pitchFamily="18" charset="0"/>
              </a:rPr>
              <a:t>, 2021).</a:t>
            </a:r>
            <a:endParaRPr lang="en-IN" sz="2400" dirty="0">
              <a:solidFill>
                <a:schemeClr val="bg1"/>
              </a:solidFill>
              <a:latin typeface="Times New Roman" panose="02020603050405020304" pitchFamily="18" charset="0"/>
              <a:cs typeface="Times New Roman" panose="02020603050405020304" pitchFamily="18" charset="0"/>
            </a:endParaRPr>
          </a:p>
        </p:txBody>
      </p:sp>
      <p:sp>
        <p:nvSpPr>
          <p:cNvPr id="21" name="Freeform 21"/>
          <p:cNvSpPr/>
          <p:nvPr/>
        </p:nvSpPr>
        <p:spPr>
          <a:xfrm>
            <a:off x="17137360" y="3210453"/>
            <a:ext cx="2495638" cy="2495638"/>
          </a:xfrm>
          <a:custGeom>
            <a:avLst/>
            <a:gdLst/>
            <a:ahLst/>
            <a:cxnLst/>
            <a:rect l="l" t="t" r="r" b="b"/>
            <a:pathLst>
              <a:path w="2495638" h="2495638">
                <a:moveTo>
                  <a:pt x="0" y="0"/>
                </a:moveTo>
                <a:lnTo>
                  <a:pt x="2495638" y="0"/>
                </a:lnTo>
                <a:lnTo>
                  <a:pt x="2495638" y="2495638"/>
                </a:lnTo>
                <a:lnTo>
                  <a:pt x="0" y="2495638"/>
                </a:lnTo>
                <a:lnTo>
                  <a:pt x="0" y="0"/>
                </a:lnTo>
                <a:close/>
              </a:path>
            </a:pathLst>
          </a:custGeom>
          <a:blipFill>
            <a:blip r:embed="rId4">
              <a:alphaModFix amt="38000"/>
              <a:extLst>
                <a:ext uri="{96DAC541-7B7A-43D3-8B79-37D633B846F1}">
                  <asvg:svgBlip xmlns:asvg="http://schemas.microsoft.com/office/drawing/2016/SVG/main" r:embed="rId5"/>
                </a:ext>
              </a:extLst>
            </a:blip>
            <a:stretch>
              <a:fillRect/>
            </a:stretch>
          </a:blipFill>
        </p:spPr>
      </p:sp>
      <p:sp>
        <p:nvSpPr>
          <p:cNvPr id="22" name="Rectangle 21"/>
          <p:cNvSpPr/>
          <p:nvPr/>
        </p:nvSpPr>
        <p:spPr>
          <a:xfrm>
            <a:off x="2325876" y="4701344"/>
            <a:ext cx="5200463" cy="707886"/>
          </a:xfrm>
          <a:prstGeom prst="rect">
            <a:avLst/>
          </a:prstGeom>
        </p:spPr>
        <p:txBody>
          <a:bodyPr wrap="none">
            <a:spAutoFit/>
          </a:bodyPr>
          <a:lstStyle/>
          <a:p>
            <a:pPr lvl="0"/>
            <a:r>
              <a:rPr lang="en-GB" sz="4000" dirty="0">
                <a:latin typeface="Eras Bold ITC" panose="020B0907030504020204" pitchFamily="34" charset="0"/>
              </a:rPr>
              <a:t>Economical Factors</a:t>
            </a:r>
            <a:endParaRPr lang="en-IN" sz="4000" dirty="0">
              <a:latin typeface="Eras Bold ITC" panose="020B0907030504020204" pitchFamily="34" charset="0"/>
            </a:endParaRPr>
          </a:p>
        </p:txBody>
      </p:sp>
      <p:sp>
        <p:nvSpPr>
          <p:cNvPr id="24" name="Rectangle 23"/>
          <p:cNvSpPr/>
          <p:nvPr/>
        </p:nvSpPr>
        <p:spPr>
          <a:xfrm>
            <a:off x="10922017" y="3884886"/>
            <a:ext cx="5232523" cy="707886"/>
          </a:xfrm>
          <a:prstGeom prst="rect">
            <a:avLst/>
          </a:prstGeom>
        </p:spPr>
        <p:txBody>
          <a:bodyPr wrap="none">
            <a:spAutoFit/>
          </a:bodyPr>
          <a:lstStyle/>
          <a:p>
            <a:r>
              <a:rPr lang="en-GB" sz="4000" dirty="0">
                <a:latin typeface="Eras Bold ITC" panose="020B0907030504020204" pitchFamily="34" charset="0"/>
              </a:rPr>
              <a:t>Industry Responses</a:t>
            </a:r>
            <a:endParaRPr lang="en-IN" sz="4000" dirty="0">
              <a:latin typeface="Eras Bold ITC" panose="020B0907030504020204" pitchFamily="34" charset="0"/>
            </a:endParaRPr>
          </a:p>
        </p:txBody>
      </p:sp>
      <p:sp>
        <p:nvSpPr>
          <p:cNvPr id="25" name="Rectangle 24"/>
          <p:cNvSpPr/>
          <p:nvPr/>
        </p:nvSpPr>
        <p:spPr>
          <a:xfrm>
            <a:off x="10433538" y="5342262"/>
            <a:ext cx="7010400" cy="4539191"/>
          </a:xfrm>
          <a:prstGeom prst="rect">
            <a:avLst/>
          </a:prstGeom>
        </p:spPr>
        <p:txBody>
          <a:bodyPr wrap="square">
            <a:spAutoFit/>
          </a:bodyPr>
          <a:lstStyle/>
          <a:p>
            <a:pPr algn="just">
              <a:lnSpc>
                <a:spcPct val="150000"/>
              </a:lnSpc>
            </a:pPr>
            <a:r>
              <a:rPr lang="en-GB" sz="2800" b="1" i="1" dirty="0">
                <a:solidFill>
                  <a:schemeClr val="bg1"/>
                </a:solidFill>
                <a:latin typeface="Times New Roman" panose="02020603050405020304" pitchFamily="18" charset="0"/>
                <a:cs typeface="Times New Roman" panose="02020603050405020304" pitchFamily="18" charset="0"/>
              </a:rPr>
              <a:t>Budget hotel chains such as Premier Inn</a:t>
            </a:r>
            <a:r>
              <a:rPr lang="en-GB" sz="2800" dirty="0">
                <a:solidFill>
                  <a:schemeClr val="bg1"/>
                </a:solidFill>
                <a:latin typeface="Times New Roman" panose="02020603050405020304" pitchFamily="18" charset="0"/>
                <a:cs typeface="Times New Roman" panose="02020603050405020304" pitchFamily="18" charset="0"/>
              </a:rPr>
              <a:t> have embraced dynamic pricing, through which they can increase room rates based on real-time demand and the percentage of occupancy (premierinn.com, 2024). Through the above automation, they could also get the best revenue during the economic crunch.  </a:t>
            </a:r>
            <a:endParaRPr lang="en-IN" sz="2800" dirty="0">
              <a:solidFill>
                <a:schemeClr val="bg1"/>
              </a:solidFill>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6"/>
          <a:stretch>
            <a:fillRect/>
          </a:stretch>
        </p:blipFill>
        <p:spPr>
          <a:xfrm>
            <a:off x="15179628" y="223337"/>
            <a:ext cx="2915057" cy="2934109"/>
          </a:xfrm>
          <a:prstGeom prst="rect">
            <a:avLst/>
          </a:prstGeom>
        </p:spPr>
      </p:pic>
    </p:spTree>
    <p:extLst>
      <p:ext uri="{BB962C8B-B14F-4D97-AF65-F5344CB8AC3E}">
        <p14:creationId xmlns:p14="http://schemas.microsoft.com/office/powerpoint/2010/main" val="24310055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rgbClr val="03346E">
                <a:alpha val="100000"/>
              </a:srgbClr>
            </a:gs>
            <a:gs pos="100000">
              <a:srgbClr val="6EACDA">
                <a:alpha val="100000"/>
              </a:srgbClr>
            </a:gs>
          </a:gsLst>
          <a:lin ang="2700000"/>
        </a:gradFill>
        <a:effectLst/>
      </p:bgPr>
    </p:bg>
    <p:spTree>
      <p:nvGrpSpPr>
        <p:cNvPr id="1" name=""/>
        <p:cNvGrpSpPr/>
        <p:nvPr/>
      </p:nvGrpSpPr>
      <p:grpSpPr>
        <a:xfrm>
          <a:off x="0" y="0"/>
          <a:ext cx="0" cy="0"/>
          <a:chOff x="0" y="0"/>
          <a:chExt cx="0" cy="0"/>
        </a:xfrm>
      </p:grpSpPr>
      <p:grpSp>
        <p:nvGrpSpPr>
          <p:cNvPr id="2" name="Group 2"/>
          <p:cNvGrpSpPr/>
          <p:nvPr/>
        </p:nvGrpSpPr>
        <p:grpSpPr>
          <a:xfrm>
            <a:off x="7101714" y="3894873"/>
            <a:ext cx="10917669" cy="5662943"/>
            <a:chOff x="0" y="0"/>
            <a:chExt cx="4247569" cy="2203194"/>
          </a:xfrm>
        </p:grpSpPr>
        <p:sp>
          <p:nvSpPr>
            <p:cNvPr id="3" name="Freeform 3"/>
            <p:cNvSpPr/>
            <p:nvPr/>
          </p:nvSpPr>
          <p:spPr>
            <a:xfrm>
              <a:off x="0" y="0"/>
              <a:ext cx="4247569" cy="2203194"/>
            </a:xfrm>
            <a:custGeom>
              <a:avLst/>
              <a:gdLst/>
              <a:ahLst/>
              <a:cxnLst/>
              <a:rect l="l" t="t" r="r" b="b"/>
              <a:pathLst>
                <a:path w="4247569" h="2203194">
                  <a:moveTo>
                    <a:pt x="36165" y="0"/>
                  </a:moveTo>
                  <a:lnTo>
                    <a:pt x="4211404" y="0"/>
                  </a:lnTo>
                  <a:cubicBezTo>
                    <a:pt x="4231377" y="0"/>
                    <a:pt x="4247569" y="16192"/>
                    <a:pt x="4247569" y="36165"/>
                  </a:cubicBezTo>
                  <a:lnTo>
                    <a:pt x="4247569" y="2167029"/>
                  </a:lnTo>
                  <a:cubicBezTo>
                    <a:pt x="4247569" y="2187002"/>
                    <a:pt x="4231377" y="2203194"/>
                    <a:pt x="4211404" y="2203194"/>
                  </a:cubicBezTo>
                  <a:lnTo>
                    <a:pt x="36165" y="2203194"/>
                  </a:lnTo>
                  <a:cubicBezTo>
                    <a:pt x="16192" y="2203194"/>
                    <a:pt x="0" y="2187002"/>
                    <a:pt x="0" y="2167029"/>
                  </a:cubicBezTo>
                  <a:lnTo>
                    <a:pt x="0" y="36165"/>
                  </a:lnTo>
                  <a:cubicBezTo>
                    <a:pt x="0" y="16192"/>
                    <a:pt x="16192" y="0"/>
                    <a:pt x="36165" y="0"/>
                  </a:cubicBezTo>
                  <a:close/>
                </a:path>
              </a:pathLst>
            </a:custGeom>
            <a:solidFill>
              <a:srgbClr val="E2E2B6"/>
            </a:solidFill>
          </p:spPr>
        </p:sp>
        <p:sp>
          <p:nvSpPr>
            <p:cNvPr id="4" name="TextBox 4"/>
            <p:cNvSpPr txBox="1"/>
            <p:nvPr/>
          </p:nvSpPr>
          <p:spPr>
            <a:xfrm>
              <a:off x="0" y="-28575"/>
              <a:ext cx="4247569" cy="2231769"/>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608483" y="4613068"/>
            <a:ext cx="6890652" cy="4226553"/>
            <a:chOff x="0" y="0"/>
            <a:chExt cx="1067542" cy="654804"/>
          </a:xfrm>
        </p:grpSpPr>
        <p:sp>
          <p:nvSpPr>
            <p:cNvPr id="6" name="Freeform 6"/>
            <p:cNvSpPr/>
            <p:nvPr/>
          </p:nvSpPr>
          <p:spPr>
            <a:xfrm>
              <a:off x="0" y="0"/>
              <a:ext cx="1067542" cy="654804"/>
            </a:xfrm>
            <a:custGeom>
              <a:avLst/>
              <a:gdLst/>
              <a:ahLst/>
              <a:cxnLst/>
              <a:rect l="l" t="t" r="r" b="b"/>
              <a:pathLst>
                <a:path w="1067542" h="654804">
                  <a:moveTo>
                    <a:pt x="25841" y="0"/>
                  </a:moveTo>
                  <a:lnTo>
                    <a:pt x="1041701" y="0"/>
                  </a:lnTo>
                  <a:cubicBezTo>
                    <a:pt x="1055973" y="0"/>
                    <a:pt x="1067542" y="11570"/>
                    <a:pt x="1067542" y="25841"/>
                  </a:cubicBezTo>
                  <a:lnTo>
                    <a:pt x="1067542" y="628962"/>
                  </a:lnTo>
                  <a:cubicBezTo>
                    <a:pt x="1067542" y="635816"/>
                    <a:pt x="1064820" y="642389"/>
                    <a:pt x="1059973" y="647235"/>
                  </a:cubicBezTo>
                  <a:cubicBezTo>
                    <a:pt x="1055127" y="652081"/>
                    <a:pt x="1048555" y="654804"/>
                    <a:pt x="1041701" y="654804"/>
                  </a:cubicBezTo>
                  <a:lnTo>
                    <a:pt x="25841" y="654804"/>
                  </a:lnTo>
                  <a:cubicBezTo>
                    <a:pt x="11570" y="654804"/>
                    <a:pt x="0" y="643234"/>
                    <a:pt x="0" y="628962"/>
                  </a:cubicBezTo>
                  <a:lnTo>
                    <a:pt x="0" y="25841"/>
                  </a:lnTo>
                  <a:cubicBezTo>
                    <a:pt x="0" y="11570"/>
                    <a:pt x="11570" y="0"/>
                    <a:pt x="25841" y="0"/>
                  </a:cubicBezTo>
                  <a:close/>
                </a:path>
              </a:pathLst>
            </a:custGeom>
            <a:blipFill>
              <a:blip r:embed="rId3"/>
              <a:stretch>
                <a:fillRect t="-4344" b="-4344"/>
              </a:stretch>
            </a:blipFill>
          </p:spPr>
        </p:sp>
      </p:grpSp>
      <p:sp>
        <p:nvSpPr>
          <p:cNvPr id="7" name="Freeform 7"/>
          <p:cNvSpPr/>
          <p:nvPr/>
        </p:nvSpPr>
        <p:spPr>
          <a:xfrm flipH="1" flipV="1">
            <a:off x="11836056" y="-443753"/>
            <a:ext cx="7315200" cy="3976809"/>
          </a:xfrm>
          <a:custGeom>
            <a:avLst/>
            <a:gdLst/>
            <a:ahLst/>
            <a:cxnLst/>
            <a:rect l="l" t="t" r="r" b="b"/>
            <a:pathLst>
              <a:path w="7315200" h="3976809">
                <a:moveTo>
                  <a:pt x="7315200" y="3976809"/>
                </a:moveTo>
                <a:lnTo>
                  <a:pt x="0" y="3976809"/>
                </a:lnTo>
                <a:lnTo>
                  <a:pt x="0" y="0"/>
                </a:lnTo>
                <a:lnTo>
                  <a:pt x="7315200" y="0"/>
                </a:lnTo>
                <a:lnTo>
                  <a:pt x="7315200" y="3976809"/>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8" name="TextBox 8"/>
          <p:cNvSpPr txBox="1"/>
          <p:nvPr/>
        </p:nvSpPr>
        <p:spPr>
          <a:xfrm>
            <a:off x="1513050" y="1477976"/>
            <a:ext cx="15174749" cy="1661993"/>
          </a:xfrm>
          <a:prstGeom prst="rect">
            <a:avLst/>
          </a:prstGeom>
        </p:spPr>
        <p:txBody>
          <a:bodyPr wrap="square" lIns="0" tIns="0" rIns="0" bIns="0" rtlCol="0" anchor="t">
            <a:spAutoFit/>
          </a:bodyPr>
          <a:lstStyle/>
          <a:p>
            <a:pPr lvl="0" algn="ctr"/>
            <a:r>
              <a:rPr lang="en-GB" sz="5400" b="1" dirty="0">
                <a:solidFill>
                  <a:schemeClr val="bg1"/>
                </a:solidFill>
                <a:latin typeface="Algerian" panose="04020705040A02060702" pitchFamily="82" charset="0"/>
              </a:rPr>
              <a:t>Application of Digital Transformation in the Hotel and Hospitality Sector</a:t>
            </a:r>
            <a:endParaRPr lang="en-IN" sz="5400" b="1" dirty="0">
              <a:solidFill>
                <a:schemeClr val="bg1"/>
              </a:solidFill>
              <a:latin typeface="Algerian" panose="04020705040A02060702" pitchFamily="82" charset="0"/>
            </a:endParaRPr>
          </a:p>
        </p:txBody>
      </p:sp>
      <p:sp>
        <p:nvSpPr>
          <p:cNvPr id="9" name="TextBox 9"/>
          <p:cNvSpPr txBox="1"/>
          <p:nvPr/>
        </p:nvSpPr>
        <p:spPr>
          <a:xfrm>
            <a:off x="8229904" y="3937514"/>
            <a:ext cx="8440310" cy="553998"/>
          </a:xfrm>
          <a:prstGeom prst="rect">
            <a:avLst/>
          </a:prstGeom>
        </p:spPr>
        <p:txBody>
          <a:bodyPr lIns="0" tIns="0" rIns="0" bIns="0" rtlCol="0" anchor="t">
            <a:spAutoFit/>
          </a:bodyPr>
          <a:lstStyle/>
          <a:p>
            <a:pPr lvl="0" algn="ctr"/>
            <a:r>
              <a:rPr lang="en-GB" sz="3600" dirty="0">
                <a:latin typeface="Eras Bold ITC" panose="020B0907030504020204" pitchFamily="34" charset="0"/>
              </a:rPr>
              <a:t>Social Factors</a:t>
            </a:r>
            <a:endParaRPr lang="en-IN" sz="3600" dirty="0">
              <a:latin typeface="Eras Bold ITC" panose="020B0907030504020204" pitchFamily="34" charset="0"/>
            </a:endParaRPr>
          </a:p>
        </p:txBody>
      </p:sp>
      <p:sp>
        <p:nvSpPr>
          <p:cNvPr id="10" name="TextBox 10"/>
          <p:cNvSpPr txBox="1"/>
          <p:nvPr/>
        </p:nvSpPr>
        <p:spPr>
          <a:xfrm>
            <a:off x="7858432" y="4738855"/>
            <a:ext cx="9525000" cy="4561313"/>
          </a:xfrm>
          <a:prstGeom prst="rect">
            <a:avLst/>
          </a:prstGeom>
        </p:spPr>
        <p:txBody>
          <a:bodyPr wrap="square" lIns="0" tIns="0" rIns="0" bIns="0" rtlCol="0" anchor="t">
            <a:spAutoFit/>
          </a:bodyPr>
          <a:lstStyle/>
          <a:p>
            <a:pPr algn="just">
              <a:lnSpc>
                <a:spcPct val="150000"/>
              </a:lnSpc>
            </a:pPr>
            <a:r>
              <a:rPr lang="en-GB" sz="2000" dirty="0">
                <a:latin typeface="Times New Roman" panose="02020603050405020304" pitchFamily="18" charset="0"/>
                <a:cs typeface="Times New Roman" panose="02020603050405020304" pitchFamily="18" charset="0"/>
              </a:rPr>
              <a:t>Social trends influence the hospitality landscape as most travellers expect personalised experiences (Tian </a:t>
            </a:r>
            <a:r>
              <a:rPr lang="en-GB" sz="2000" i="1" dirty="0">
                <a:latin typeface="Times New Roman" panose="02020603050405020304" pitchFamily="18" charset="0"/>
                <a:cs typeface="Times New Roman" panose="02020603050405020304" pitchFamily="18" charset="0"/>
              </a:rPr>
              <a:t>et al., </a:t>
            </a:r>
            <a:r>
              <a:rPr lang="en-GB" sz="2000" dirty="0">
                <a:latin typeface="Times New Roman" panose="02020603050405020304" pitchFamily="18" charset="0"/>
                <a:cs typeface="Times New Roman" panose="02020603050405020304" pitchFamily="18" charset="0"/>
              </a:rPr>
              <a:t>2021). </a:t>
            </a:r>
            <a:r>
              <a:rPr lang="en-GB" sz="2000" b="1" i="1" dirty="0">
                <a:latin typeface="Times New Roman" panose="02020603050405020304" pitchFamily="18" charset="0"/>
                <a:cs typeface="Times New Roman" panose="02020603050405020304" pitchFamily="18" charset="0"/>
              </a:rPr>
              <a:t>Generation Z and Millennials</a:t>
            </a:r>
            <a:r>
              <a:rPr lang="en-GB" sz="2000" dirty="0">
                <a:latin typeface="Times New Roman" panose="02020603050405020304" pitchFamily="18" charset="0"/>
                <a:cs typeface="Times New Roman" panose="02020603050405020304" pitchFamily="18" charset="0"/>
              </a:rPr>
              <a:t> also constitute a dramatically increasing percentage of the travel landscape and are particularly more likely to use mobile technology and social media during their stay (</a:t>
            </a:r>
            <a:r>
              <a:rPr lang="en-GB" sz="2000" dirty="0" err="1">
                <a:latin typeface="Times New Roman" panose="02020603050405020304" pitchFamily="18" charset="0"/>
                <a:cs typeface="Times New Roman" panose="02020603050405020304" pitchFamily="18" charset="0"/>
              </a:rPr>
              <a:t>Pricope</a:t>
            </a:r>
            <a:r>
              <a:rPr lang="en-GB" sz="2000" dirty="0">
                <a:latin typeface="Times New Roman" panose="02020603050405020304" pitchFamily="18" charset="0"/>
                <a:cs typeface="Times New Roman" panose="02020603050405020304" pitchFamily="18" charset="0"/>
              </a:rPr>
              <a:t> </a:t>
            </a:r>
            <a:r>
              <a:rPr lang="en-GB" sz="2000" dirty="0" err="1">
                <a:latin typeface="Times New Roman" panose="02020603050405020304" pitchFamily="18" charset="0"/>
                <a:cs typeface="Times New Roman" panose="02020603050405020304" pitchFamily="18" charset="0"/>
              </a:rPr>
              <a:t>Vancia</a:t>
            </a:r>
            <a:r>
              <a:rPr lang="en-GB" sz="2000" dirty="0">
                <a:latin typeface="Times New Roman" panose="02020603050405020304" pitchFamily="18" charset="0"/>
                <a:cs typeface="Times New Roman" panose="02020603050405020304" pitchFamily="18" charset="0"/>
              </a:rPr>
              <a:t> </a:t>
            </a:r>
            <a:r>
              <a:rPr lang="en-GB" sz="2000" i="1" dirty="0">
                <a:latin typeface="Times New Roman" panose="02020603050405020304" pitchFamily="18" charset="0"/>
                <a:cs typeface="Times New Roman" panose="02020603050405020304" pitchFamily="18" charset="0"/>
              </a:rPr>
              <a:t>et al.,</a:t>
            </a:r>
            <a:r>
              <a:rPr lang="en-GB" sz="2000" dirty="0">
                <a:latin typeface="Times New Roman" panose="02020603050405020304" pitchFamily="18" charset="0"/>
                <a:cs typeface="Times New Roman" panose="02020603050405020304" pitchFamily="18" charset="0"/>
              </a:rPr>
              <a:t> 2023).</a:t>
            </a:r>
          </a:p>
          <a:p>
            <a:pPr algn="just">
              <a:lnSpc>
                <a:spcPct val="150000"/>
              </a:lnSpc>
            </a:pPr>
            <a:r>
              <a:rPr lang="en-GB" sz="2000" b="1" u="sng" dirty="0">
                <a:latin typeface="Times New Roman" panose="02020603050405020304" pitchFamily="18" charset="0"/>
                <a:cs typeface="Times New Roman" panose="02020603050405020304" pitchFamily="18" charset="0"/>
              </a:rPr>
              <a:t>Industry Response</a:t>
            </a:r>
          </a:p>
          <a:p>
            <a:pPr algn="just">
              <a:lnSpc>
                <a:spcPct val="150000"/>
              </a:lnSpc>
            </a:pPr>
            <a:r>
              <a:rPr lang="en-GB" sz="2000" dirty="0">
                <a:latin typeface="Times New Roman" panose="02020603050405020304" pitchFamily="18" charset="0"/>
                <a:cs typeface="Times New Roman" panose="02020603050405020304" pitchFamily="18" charset="0"/>
              </a:rPr>
              <a:t>Accor Hotels highlighted the "Accor key" digital rooms system, under which the guest can gain access to their rooms with the help of their smartphones (press.accor.com, 2021). The contactless service mentioned above helps in addressing the concerns of safety along with the need for tech-enabled convenience. </a:t>
            </a:r>
            <a:endParaRPr lang="en-IN" sz="2000" dirty="0">
              <a:latin typeface="Times New Roman" panose="02020603050405020304" pitchFamily="18" charset="0"/>
              <a:cs typeface="Times New Roman" panose="02020603050405020304" pitchFamily="18" charset="0"/>
            </a:endParaRPr>
          </a:p>
          <a:p>
            <a:pPr algn="just">
              <a:lnSpc>
                <a:spcPct val="150000"/>
              </a:lnSpc>
            </a:pPr>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560332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rgbClr val="03346E">
                <a:alpha val="100000"/>
              </a:srgbClr>
            </a:gs>
            <a:gs pos="100000">
              <a:srgbClr val="6EACDA">
                <a:alpha val="100000"/>
              </a:srgbClr>
            </a:gs>
          </a:gsLst>
          <a:lin ang="2700000"/>
        </a:gradFill>
        <a:effectLst/>
      </p:bgPr>
    </p:bg>
    <p:spTree>
      <p:nvGrpSpPr>
        <p:cNvPr id="1" name=""/>
        <p:cNvGrpSpPr/>
        <p:nvPr/>
      </p:nvGrpSpPr>
      <p:grpSpPr>
        <a:xfrm>
          <a:off x="0" y="0"/>
          <a:ext cx="0" cy="0"/>
          <a:chOff x="0" y="0"/>
          <a:chExt cx="0" cy="0"/>
        </a:xfrm>
      </p:grpSpPr>
      <p:grpSp>
        <p:nvGrpSpPr>
          <p:cNvPr id="2" name="Group 2"/>
          <p:cNvGrpSpPr/>
          <p:nvPr/>
        </p:nvGrpSpPr>
        <p:grpSpPr>
          <a:xfrm>
            <a:off x="6858001" y="3695700"/>
            <a:ext cx="10992516" cy="5662943"/>
            <a:chOff x="0" y="0"/>
            <a:chExt cx="4247569" cy="2203194"/>
          </a:xfrm>
        </p:grpSpPr>
        <p:sp>
          <p:nvSpPr>
            <p:cNvPr id="3" name="Freeform 3"/>
            <p:cNvSpPr/>
            <p:nvPr/>
          </p:nvSpPr>
          <p:spPr>
            <a:xfrm>
              <a:off x="0" y="0"/>
              <a:ext cx="4247569" cy="2203194"/>
            </a:xfrm>
            <a:custGeom>
              <a:avLst/>
              <a:gdLst/>
              <a:ahLst/>
              <a:cxnLst/>
              <a:rect l="l" t="t" r="r" b="b"/>
              <a:pathLst>
                <a:path w="4247569" h="2203194">
                  <a:moveTo>
                    <a:pt x="36165" y="0"/>
                  </a:moveTo>
                  <a:lnTo>
                    <a:pt x="4211404" y="0"/>
                  </a:lnTo>
                  <a:cubicBezTo>
                    <a:pt x="4231377" y="0"/>
                    <a:pt x="4247569" y="16192"/>
                    <a:pt x="4247569" y="36165"/>
                  </a:cubicBezTo>
                  <a:lnTo>
                    <a:pt x="4247569" y="2167029"/>
                  </a:lnTo>
                  <a:cubicBezTo>
                    <a:pt x="4247569" y="2187002"/>
                    <a:pt x="4231377" y="2203194"/>
                    <a:pt x="4211404" y="2203194"/>
                  </a:cubicBezTo>
                  <a:lnTo>
                    <a:pt x="36165" y="2203194"/>
                  </a:lnTo>
                  <a:cubicBezTo>
                    <a:pt x="16192" y="2203194"/>
                    <a:pt x="0" y="2187002"/>
                    <a:pt x="0" y="2167029"/>
                  </a:cubicBezTo>
                  <a:lnTo>
                    <a:pt x="0" y="36165"/>
                  </a:lnTo>
                  <a:cubicBezTo>
                    <a:pt x="0" y="16192"/>
                    <a:pt x="16192" y="0"/>
                    <a:pt x="36165" y="0"/>
                  </a:cubicBezTo>
                  <a:close/>
                </a:path>
              </a:pathLst>
            </a:custGeom>
            <a:solidFill>
              <a:srgbClr val="E2E2B6"/>
            </a:solidFill>
          </p:spPr>
        </p:sp>
        <p:sp>
          <p:nvSpPr>
            <p:cNvPr id="4" name="TextBox 4"/>
            <p:cNvSpPr txBox="1"/>
            <p:nvPr/>
          </p:nvSpPr>
          <p:spPr>
            <a:xfrm>
              <a:off x="0" y="-28575"/>
              <a:ext cx="4247569" cy="2231769"/>
            </a:xfrm>
            <a:prstGeom prst="rect">
              <a:avLst/>
            </a:prstGeom>
          </p:spPr>
          <p:txBody>
            <a:bodyPr lIns="50800" tIns="50800" rIns="50800" bIns="50800" rtlCol="0" anchor="ctr"/>
            <a:lstStyle/>
            <a:p>
              <a:pPr algn="ctr">
                <a:lnSpc>
                  <a:spcPts val="2659"/>
                </a:lnSpc>
                <a:spcBef>
                  <a:spcPct val="0"/>
                </a:spcBef>
              </a:pPr>
              <a:endParaRPr/>
            </a:p>
          </p:txBody>
        </p:sp>
      </p:grpSp>
      <p:sp>
        <p:nvSpPr>
          <p:cNvPr id="7" name="Freeform 7"/>
          <p:cNvSpPr/>
          <p:nvPr/>
        </p:nvSpPr>
        <p:spPr>
          <a:xfrm flipH="1" flipV="1">
            <a:off x="11836056" y="-443753"/>
            <a:ext cx="7315200" cy="3976809"/>
          </a:xfrm>
          <a:custGeom>
            <a:avLst/>
            <a:gdLst/>
            <a:ahLst/>
            <a:cxnLst/>
            <a:rect l="l" t="t" r="r" b="b"/>
            <a:pathLst>
              <a:path w="7315200" h="3976809">
                <a:moveTo>
                  <a:pt x="7315200" y="3976809"/>
                </a:moveTo>
                <a:lnTo>
                  <a:pt x="0" y="3976809"/>
                </a:lnTo>
                <a:lnTo>
                  <a:pt x="0" y="0"/>
                </a:lnTo>
                <a:lnTo>
                  <a:pt x="7315200" y="0"/>
                </a:lnTo>
                <a:lnTo>
                  <a:pt x="7315200" y="3976809"/>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8" name="TextBox 8"/>
          <p:cNvSpPr txBox="1"/>
          <p:nvPr/>
        </p:nvSpPr>
        <p:spPr>
          <a:xfrm>
            <a:off x="1513050" y="1477976"/>
            <a:ext cx="15174749" cy="1661993"/>
          </a:xfrm>
          <a:prstGeom prst="rect">
            <a:avLst/>
          </a:prstGeom>
        </p:spPr>
        <p:txBody>
          <a:bodyPr wrap="square" lIns="0" tIns="0" rIns="0" bIns="0" rtlCol="0" anchor="t">
            <a:spAutoFit/>
          </a:bodyPr>
          <a:lstStyle/>
          <a:p>
            <a:pPr lvl="0" algn="ctr"/>
            <a:r>
              <a:rPr lang="en-GB" sz="5400" b="1" dirty="0">
                <a:solidFill>
                  <a:schemeClr val="bg1"/>
                </a:solidFill>
                <a:latin typeface="Algerian" panose="04020705040A02060702" pitchFamily="82" charset="0"/>
              </a:rPr>
              <a:t>Application of Digital Transformation in the Hotel and Hospitality Sector</a:t>
            </a:r>
            <a:endParaRPr lang="en-IN" sz="5400" b="1" dirty="0">
              <a:solidFill>
                <a:schemeClr val="bg1"/>
              </a:solidFill>
              <a:latin typeface="Algerian" panose="04020705040A02060702" pitchFamily="82" charset="0"/>
            </a:endParaRPr>
          </a:p>
        </p:txBody>
      </p:sp>
      <p:sp>
        <p:nvSpPr>
          <p:cNvPr id="9" name="TextBox 9"/>
          <p:cNvSpPr txBox="1"/>
          <p:nvPr/>
        </p:nvSpPr>
        <p:spPr>
          <a:xfrm>
            <a:off x="8915400" y="4031327"/>
            <a:ext cx="8440310" cy="553998"/>
          </a:xfrm>
          <a:prstGeom prst="rect">
            <a:avLst/>
          </a:prstGeom>
        </p:spPr>
        <p:txBody>
          <a:bodyPr lIns="0" tIns="0" rIns="0" bIns="0" rtlCol="0" anchor="t">
            <a:spAutoFit/>
          </a:bodyPr>
          <a:lstStyle/>
          <a:p>
            <a:pPr lvl="0" algn="ctr"/>
            <a:r>
              <a:rPr lang="en-GB" sz="3600" dirty="0">
                <a:latin typeface="Eras Bold ITC" panose="020B0907030504020204" pitchFamily="34" charset="0"/>
              </a:rPr>
              <a:t>Technological Factors</a:t>
            </a:r>
            <a:endParaRPr lang="en-IN" sz="3600" dirty="0">
              <a:latin typeface="Eras Bold ITC" panose="020B0907030504020204" pitchFamily="34" charset="0"/>
            </a:endParaRPr>
          </a:p>
        </p:txBody>
      </p:sp>
      <p:sp>
        <p:nvSpPr>
          <p:cNvPr id="10" name="TextBox 10"/>
          <p:cNvSpPr txBox="1"/>
          <p:nvPr/>
        </p:nvSpPr>
        <p:spPr>
          <a:xfrm>
            <a:off x="8534400" y="5061698"/>
            <a:ext cx="8694121" cy="3637984"/>
          </a:xfrm>
          <a:prstGeom prst="rect">
            <a:avLst/>
          </a:prstGeom>
        </p:spPr>
        <p:txBody>
          <a:bodyPr wrap="square" lIns="0" tIns="0" rIns="0" bIns="0" rtlCol="0" anchor="t">
            <a:spAutoFit/>
          </a:bodyPr>
          <a:lstStyle/>
          <a:p>
            <a:pPr algn="just">
              <a:lnSpc>
                <a:spcPct val="150000"/>
              </a:lnSpc>
            </a:pPr>
            <a:r>
              <a:rPr lang="en-GB" sz="2000" dirty="0">
                <a:latin typeface="Times New Roman" panose="02020603050405020304" pitchFamily="18" charset="0"/>
                <a:cs typeface="Times New Roman" panose="02020603050405020304" pitchFamily="18" charset="0"/>
              </a:rPr>
              <a:t>Technological advancements, especially in AI and </a:t>
            </a:r>
            <a:r>
              <a:rPr lang="en-GB" sz="2000" dirty="0" err="1">
                <a:latin typeface="Times New Roman" panose="02020603050405020304" pitchFamily="18" charset="0"/>
                <a:cs typeface="Times New Roman" panose="02020603050405020304" pitchFamily="18" charset="0"/>
              </a:rPr>
              <a:t>IoT</a:t>
            </a:r>
            <a:r>
              <a:rPr lang="en-GB" sz="2000" dirty="0">
                <a:latin typeface="Times New Roman" panose="02020603050405020304" pitchFamily="18" charset="0"/>
                <a:cs typeface="Times New Roman" panose="02020603050405020304" pitchFamily="18" charset="0"/>
              </a:rPr>
              <a:t>, re-design the hotel's shape and manner of operation. </a:t>
            </a:r>
            <a:r>
              <a:rPr lang="en-GB" sz="2000" b="1" i="1" dirty="0">
                <a:latin typeface="Times New Roman" panose="02020603050405020304" pitchFamily="18" charset="0"/>
                <a:cs typeface="Times New Roman" panose="02020603050405020304" pitchFamily="18" charset="0"/>
              </a:rPr>
              <a:t>Virtual reality (VR)</a:t>
            </a:r>
            <a:r>
              <a:rPr lang="en-GB" sz="2000" dirty="0">
                <a:latin typeface="Times New Roman" panose="02020603050405020304" pitchFamily="18" charset="0"/>
                <a:cs typeface="Times New Roman" panose="02020603050405020304" pitchFamily="18" charset="0"/>
              </a:rPr>
              <a:t> </a:t>
            </a:r>
            <a:r>
              <a:rPr lang="en-GB" sz="2000" b="1" i="1" dirty="0">
                <a:latin typeface="Times New Roman" panose="02020603050405020304" pitchFamily="18" charset="0"/>
                <a:cs typeface="Times New Roman" panose="02020603050405020304" pitchFamily="18" charset="0"/>
              </a:rPr>
              <a:t>for virtual tours, AI-powered chatbots, and </a:t>
            </a:r>
            <a:r>
              <a:rPr lang="en-GB" sz="2000" b="1" i="1" dirty="0" err="1">
                <a:latin typeface="Times New Roman" panose="02020603050405020304" pitchFamily="18" charset="0"/>
                <a:cs typeface="Times New Roman" panose="02020603050405020304" pitchFamily="18" charset="0"/>
              </a:rPr>
              <a:t>IoT</a:t>
            </a:r>
            <a:r>
              <a:rPr lang="en-GB" sz="2000" b="1" i="1" dirty="0">
                <a:latin typeface="Times New Roman" panose="02020603050405020304" pitchFamily="18" charset="0"/>
                <a:cs typeface="Times New Roman" panose="02020603050405020304" pitchFamily="18" charset="0"/>
              </a:rPr>
              <a:t>-enabled smartphones</a:t>
            </a:r>
            <a:r>
              <a:rPr lang="en-GB" sz="2000" dirty="0">
                <a:latin typeface="Times New Roman" panose="02020603050405020304" pitchFamily="18" charset="0"/>
                <a:cs typeface="Times New Roman" panose="02020603050405020304" pitchFamily="18" charset="0"/>
              </a:rPr>
              <a:t> are simply unstoppable in this modern hospitality scene </a:t>
            </a:r>
            <a:r>
              <a:rPr lang="en-IN" sz="2000" dirty="0">
                <a:latin typeface="Times New Roman" panose="02020603050405020304" pitchFamily="18" charset="0"/>
                <a:cs typeface="Times New Roman" panose="02020603050405020304" pitchFamily="18" charset="0"/>
              </a:rPr>
              <a:t>(Ryu </a:t>
            </a:r>
            <a:r>
              <a:rPr lang="en-IN" sz="2000" i="1" dirty="0">
                <a:latin typeface="Times New Roman" panose="02020603050405020304" pitchFamily="18" charset="0"/>
                <a:cs typeface="Times New Roman" panose="02020603050405020304" pitchFamily="18" charset="0"/>
              </a:rPr>
              <a:t>et al., </a:t>
            </a:r>
            <a:r>
              <a:rPr lang="en-IN" sz="2000" dirty="0">
                <a:latin typeface="Times New Roman" panose="02020603050405020304" pitchFamily="18" charset="0"/>
                <a:cs typeface="Times New Roman" panose="02020603050405020304" pitchFamily="18" charset="0"/>
              </a:rPr>
              <a:t>2021). </a:t>
            </a:r>
          </a:p>
          <a:p>
            <a:pPr algn="just">
              <a:lnSpc>
                <a:spcPct val="150000"/>
              </a:lnSpc>
            </a:pPr>
            <a:r>
              <a:rPr lang="en-GB" sz="2000" b="1" u="sng" dirty="0">
                <a:latin typeface="Times New Roman" panose="02020603050405020304" pitchFamily="18" charset="0"/>
                <a:cs typeface="Times New Roman" panose="02020603050405020304" pitchFamily="18" charset="0"/>
              </a:rPr>
              <a:t>Industry Response</a:t>
            </a:r>
            <a:endParaRPr lang="en-IN" sz="2000" dirty="0">
              <a:latin typeface="Times New Roman" panose="02020603050405020304" pitchFamily="18" charset="0"/>
              <a:cs typeface="Times New Roman" panose="02020603050405020304" pitchFamily="18" charset="0"/>
            </a:endParaRPr>
          </a:p>
          <a:p>
            <a:pPr algn="just">
              <a:lnSpc>
                <a:spcPct val="150000"/>
              </a:lnSpc>
            </a:pPr>
            <a:r>
              <a:rPr lang="en-GB" sz="2000" b="1" i="1" dirty="0">
                <a:latin typeface="Times New Roman" panose="02020603050405020304" pitchFamily="18" charset="0"/>
                <a:cs typeface="Times New Roman" panose="02020603050405020304" pitchFamily="18" charset="0"/>
              </a:rPr>
              <a:t>Hilton's "Connected Room</a:t>
            </a:r>
            <a:r>
              <a:rPr lang="en-GB" sz="2000" dirty="0">
                <a:latin typeface="Times New Roman" panose="02020603050405020304" pitchFamily="18" charset="0"/>
                <a:cs typeface="Times New Roman" panose="02020603050405020304" pitchFamily="18" charset="0"/>
              </a:rPr>
              <a:t>" program allows guests to manage everything about their room-from entertainment to temperature and lighting through a mobile app. </a:t>
            </a:r>
            <a:endParaRPr lang="en-US" sz="2000" dirty="0">
              <a:solidFill>
                <a:srgbClr val="372A28"/>
              </a:solidFill>
              <a:latin typeface="Times New Roman" panose="02020603050405020304" pitchFamily="18" charset="0"/>
              <a:ea typeface="Garet"/>
              <a:cs typeface="Times New Roman" panose="02020603050405020304" pitchFamily="18" charset="0"/>
              <a:sym typeface="Garet"/>
            </a:endParaRPr>
          </a:p>
          <a:p>
            <a:pPr algn="just">
              <a:lnSpc>
                <a:spcPct val="150000"/>
              </a:lnSpc>
            </a:pPr>
            <a:endParaRPr lang="en-IN" sz="2000" dirty="0">
              <a:latin typeface="Times New Roman" panose="02020603050405020304" pitchFamily="18" charset="0"/>
              <a:cs typeface="Times New Roman" panose="02020603050405020304" pitchFamily="18" charset="0"/>
            </a:endParaRPr>
          </a:p>
        </p:txBody>
      </p:sp>
      <p:pic>
        <p:nvPicPr>
          <p:cNvPr id="1026" name="Picture 2" descr="Technology Trends in the Travel Industry | Zachary Rothe | by ...">
            <a:extLst>
              <a:ext uri="{FF2B5EF4-FFF2-40B4-BE49-F238E27FC236}">
                <a16:creationId xmlns:a16="http://schemas.microsoft.com/office/drawing/2014/main" id="{C5F00C88-7C70-EA69-D56D-AF48C5999A7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8919" y="4529564"/>
            <a:ext cx="7517781" cy="4177738"/>
          </a:xfrm>
          <a:prstGeom prst="roundRect">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rgbClr val="03346E">
                <a:alpha val="100000"/>
              </a:srgbClr>
            </a:gs>
            <a:gs pos="100000">
              <a:srgbClr val="6EACDA">
                <a:alpha val="100000"/>
              </a:srgbClr>
            </a:gs>
          </a:gsLst>
          <a:lin ang="2700000"/>
        </a:gradFill>
        <a:effectLst/>
      </p:bgPr>
    </p:bg>
    <p:spTree>
      <p:nvGrpSpPr>
        <p:cNvPr id="1" name=""/>
        <p:cNvGrpSpPr/>
        <p:nvPr/>
      </p:nvGrpSpPr>
      <p:grpSpPr>
        <a:xfrm>
          <a:off x="0" y="0"/>
          <a:ext cx="0" cy="0"/>
          <a:chOff x="0" y="0"/>
          <a:chExt cx="0" cy="0"/>
        </a:xfrm>
      </p:grpSpPr>
      <p:grpSp>
        <p:nvGrpSpPr>
          <p:cNvPr id="2" name="Group 2"/>
          <p:cNvGrpSpPr/>
          <p:nvPr/>
        </p:nvGrpSpPr>
        <p:grpSpPr>
          <a:xfrm>
            <a:off x="538860" y="347314"/>
            <a:ext cx="7882074" cy="1394075"/>
            <a:chOff x="0" y="0"/>
            <a:chExt cx="2411266" cy="566999"/>
          </a:xfrm>
        </p:grpSpPr>
        <p:sp>
          <p:nvSpPr>
            <p:cNvPr id="3" name="Freeform 3"/>
            <p:cNvSpPr/>
            <p:nvPr/>
          </p:nvSpPr>
          <p:spPr>
            <a:xfrm>
              <a:off x="0" y="0"/>
              <a:ext cx="2411266" cy="566999"/>
            </a:xfrm>
            <a:custGeom>
              <a:avLst/>
              <a:gdLst/>
              <a:ahLst/>
              <a:cxnLst/>
              <a:rect l="l" t="t" r="r" b="b"/>
              <a:pathLst>
                <a:path w="2411266" h="566999">
                  <a:moveTo>
                    <a:pt x="66599" y="0"/>
                  </a:moveTo>
                  <a:lnTo>
                    <a:pt x="2344667" y="0"/>
                  </a:lnTo>
                  <a:cubicBezTo>
                    <a:pt x="2362330" y="0"/>
                    <a:pt x="2379270" y="7017"/>
                    <a:pt x="2391759" y="19506"/>
                  </a:cubicBezTo>
                  <a:cubicBezTo>
                    <a:pt x="2404249" y="31996"/>
                    <a:pt x="2411266" y="48936"/>
                    <a:pt x="2411266" y="66599"/>
                  </a:cubicBezTo>
                  <a:lnTo>
                    <a:pt x="2411266" y="500399"/>
                  </a:lnTo>
                  <a:cubicBezTo>
                    <a:pt x="2411266" y="537181"/>
                    <a:pt x="2381448" y="566999"/>
                    <a:pt x="2344667" y="566999"/>
                  </a:cubicBezTo>
                  <a:lnTo>
                    <a:pt x="66599" y="566999"/>
                  </a:lnTo>
                  <a:cubicBezTo>
                    <a:pt x="48936" y="566999"/>
                    <a:pt x="31996" y="559982"/>
                    <a:pt x="19506" y="547492"/>
                  </a:cubicBezTo>
                  <a:cubicBezTo>
                    <a:pt x="7017" y="535002"/>
                    <a:pt x="0" y="518063"/>
                    <a:pt x="0" y="500399"/>
                  </a:cubicBezTo>
                  <a:lnTo>
                    <a:pt x="0" y="66599"/>
                  </a:lnTo>
                  <a:cubicBezTo>
                    <a:pt x="0" y="29818"/>
                    <a:pt x="29818" y="0"/>
                    <a:pt x="66599" y="0"/>
                  </a:cubicBezTo>
                  <a:close/>
                </a:path>
              </a:pathLst>
            </a:custGeom>
            <a:solidFill>
              <a:srgbClr val="E2E2B6"/>
            </a:solidFill>
          </p:spPr>
        </p:sp>
        <p:sp>
          <p:nvSpPr>
            <p:cNvPr id="4" name="TextBox 4"/>
            <p:cNvSpPr txBox="1"/>
            <p:nvPr/>
          </p:nvSpPr>
          <p:spPr>
            <a:xfrm>
              <a:off x="0" y="-28575"/>
              <a:ext cx="2411266" cy="595574"/>
            </a:xfrm>
            <a:prstGeom prst="rect">
              <a:avLst/>
            </a:prstGeom>
          </p:spPr>
          <p:txBody>
            <a:bodyPr lIns="50800" tIns="50800" rIns="50800" bIns="50800" rtlCol="0" anchor="ctr"/>
            <a:lstStyle/>
            <a:p>
              <a:pPr algn="ctr">
                <a:lnSpc>
                  <a:spcPts val="2659"/>
                </a:lnSpc>
                <a:spcBef>
                  <a:spcPct val="0"/>
                </a:spcBef>
              </a:pPr>
              <a:endParaRPr/>
            </a:p>
          </p:txBody>
        </p:sp>
      </p:grpSp>
      <p:sp>
        <p:nvSpPr>
          <p:cNvPr id="11" name="Freeform 11"/>
          <p:cNvSpPr/>
          <p:nvPr/>
        </p:nvSpPr>
        <p:spPr>
          <a:xfrm rot="421141">
            <a:off x="-1870462" y="5552367"/>
            <a:ext cx="4663039" cy="5936739"/>
          </a:xfrm>
          <a:custGeom>
            <a:avLst/>
            <a:gdLst/>
            <a:ahLst/>
            <a:cxnLst/>
            <a:rect l="l" t="t" r="r" b="b"/>
            <a:pathLst>
              <a:path w="4663039" h="5936739">
                <a:moveTo>
                  <a:pt x="0" y="0"/>
                </a:moveTo>
                <a:lnTo>
                  <a:pt x="4663039" y="0"/>
                </a:lnTo>
                <a:lnTo>
                  <a:pt x="4663039" y="5936738"/>
                </a:lnTo>
                <a:lnTo>
                  <a:pt x="0" y="593673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2" name="TextBox 12"/>
          <p:cNvSpPr txBox="1"/>
          <p:nvPr/>
        </p:nvSpPr>
        <p:spPr>
          <a:xfrm>
            <a:off x="8675450" y="578738"/>
            <a:ext cx="9079150" cy="2031325"/>
          </a:xfrm>
          <a:prstGeom prst="rect">
            <a:avLst/>
          </a:prstGeom>
        </p:spPr>
        <p:txBody>
          <a:bodyPr wrap="square" lIns="0" tIns="0" rIns="0" bIns="0" rtlCol="0" anchor="t">
            <a:spAutoFit/>
          </a:bodyPr>
          <a:lstStyle/>
          <a:p>
            <a:pPr lvl="0" algn="ctr"/>
            <a:r>
              <a:rPr lang="en-GB" sz="4400" b="1" dirty="0">
                <a:solidFill>
                  <a:schemeClr val="bg1"/>
                </a:solidFill>
                <a:latin typeface="Algerian" panose="04020705040A02060702" pitchFamily="82" charset="0"/>
              </a:rPr>
              <a:t>Application of Digital Transformation in the Hotel and Hospitality Sector</a:t>
            </a:r>
            <a:endParaRPr lang="en-IN" sz="4400" b="1" dirty="0">
              <a:solidFill>
                <a:schemeClr val="bg1"/>
              </a:solidFill>
              <a:latin typeface="Algerian" panose="04020705040A02060702" pitchFamily="82" charset="0"/>
            </a:endParaRPr>
          </a:p>
        </p:txBody>
      </p:sp>
      <p:sp>
        <p:nvSpPr>
          <p:cNvPr id="13" name="TextBox 13"/>
          <p:cNvSpPr txBox="1"/>
          <p:nvPr/>
        </p:nvSpPr>
        <p:spPr>
          <a:xfrm>
            <a:off x="679910" y="578738"/>
            <a:ext cx="6888982" cy="553998"/>
          </a:xfrm>
          <a:prstGeom prst="rect">
            <a:avLst/>
          </a:prstGeom>
        </p:spPr>
        <p:txBody>
          <a:bodyPr wrap="square" lIns="0" tIns="0" rIns="0" bIns="0" rtlCol="0" anchor="t">
            <a:spAutoFit/>
          </a:bodyPr>
          <a:lstStyle/>
          <a:p>
            <a:pPr lvl="0" algn="ctr"/>
            <a:r>
              <a:rPr lang="en-GB" sz="3600" dirty="0">
                <a:latin typeface="Eras Bold ITC" panose="020B0907030504020204" pitchFamily="34" charset="0"/>
              </a:rPr>
              <a:t>Environmental Factors</a:t>
            </a:r>
            <a:endParaRPr lang="en-IN" sz="3600" dirty="0">
              <a:latin typeface="Eras Bold ITC" panose="020B0907030504020204" pitchFamily="34" charset="0"/>
            </a:endParaRPr>
          </a:p>
        </p:txBody>
      </p:sp>
      <p:sp>
        <p:nvSpPr>
          <p:cNvPr id="14" name="TextBox 14"/>
          <p:cNvSpPr txBox="1"/>
          <p:nvPr/>
        </p:nvSpPr>
        <p:spPr>
          <a:xfrm>
            <a:off x="538860" y="2271782"/>
            <a:ext cx="8231658" cy="6541021"/>
          </a:xfrm>
          <a:prstGeom prst="rect">
            <a:avLst/>
          </a:prstGeom>
        </p:spPr>
        <p:txBody>
          <a:bodyPr wrap="square" lIns="0" tIns="0" rIns="0" bIns="0" rtlCol="0" anchor="t">
            <a:spAutoFit/>
          </a:bodyPr>
          <a:lstStyle/>
          <a:p>
            <a:pPr algn="just">
              <a:lnSpc>
                <a:spcPct val="150000"/>
              </a:lnSpc>
            </a:pPr>
            <a:r>
              <a:rPr lang="en-GB" sz="2200" dirty="0">
                <a:solidFill>
                  <a:schemeClr val="bg1"/>
                </a:solidFill>
                <a:latin typeface="Times New Roman" panose="02020603050405020304" pitchFamily="18" charset="0"/>
                <a:cs typeface="Times New Roman" panose="02020603050405020304" pitchFamily="18" charset="0"/>
              </a:rPr>
              <a:t>One important strength is the ability of automation and smart technologies to optimize energy use, thereby helping hotels reduce their carbon footprint </a:t>
            </a:r>
            <a:r>
              <a:rPr lang="en-IN" sz="2200" dirty="0">
                <a:solidFill>
                  <a:schemeClr val="bg1"/>
                </a:solidFill>
                <a:latin typeface="Times New Roman" panose="02020603050405020304" pitchFamily="18" charset="0"/>
                <a:cs typeface="Times New Roman" panose="02020603050405020304" pitchFamily="18" charset="0"/>
              </a:rPr>
              <a:t>(</a:t>
            </a:r>
            <a:r>
              <a:rPr lang="en-IN" sz="2200" dirty="0" err="1">
                <a:solidFill>
                  <a:schemeClr val="bg1"/>
                </a:solidFill>
                <a:latin typeface="Times New Roman" panose="02020603050405020304" pitchFamily="18" charset="0"/>
                <a:cs typeface="Times New Roman" panose="02020603050405020304" pitchFamily="18" charset="0"/>
              </a:rPr>
              <a:t>Khatter</a:t>
            </a:r>
            <a:r>
              <a:rPr lang="en-IN" sz="2200" dirty="0">
                <a:solidFill>
                  <a:schemeClr val="bg1"/>
                </a:solidFill>
                <a:latin typeface="Times New Roman" panose="02020603050405020304" pitchFamily="18" charset="0"/>
                <a:cs typeface="Times New Roman" panose="02020603050405020304" pitchFamily="18" charset="0"/>
              </a:rPr>
              <a:t>, 2023). </a:t>
            </a:r>
            <a:r>
              <a:rPr lang="en-GB" sz="2200" dirty="0">
                <a:solidFill>
                  <a:schemeClr val="bg1"/>
                </a:solidFill>
                <a:latin typeface="Times New Roman" panose="02020603050405020304" pitchFamily="18" charset="0"/>
                <a:cs typeface="Times New Roman" panose="02020603050405020304" pitchFamily="18" charset="0"/>
              </a:rPr>
              <a:t> </a:t>
            </a:r>
            <a:r>
              <a:rPr lang="en-GB" sz="2200" b="1" i="1" dirty="0">
                <a:solidFill>
                  <a:schemeClr val="bg1"/>
                </a:solidFill>
                <a:latin typeface="Times New Roman" panose="02020603050405020304" pitchFamily="18" charset="0"/>
                <a:cs typeface="Times New Roman" panose="02020603050405020304" pitchFamily="18" charset="0"/>
              </a:rPr>
              <a:t>For instance,</a:t>
            </a:r>
            <a:r>
              <a:rPr lang="en-GB" sz="2200" dirty="0">
                <a:solidFill>
                  <a:schemeClr val="bg1"/>
                </a:solidFill>
                <a:latin typeface="Times New Roman" panose="02020603050405020304" pitchFamily="18" charset="0"/>
                <a:cs typeface="Times New Roman" panose="02020603050405020304" pitchFamily="18" charset="0"/>
              </a:rPr>
              <a:t> IoT-enabled devices automatically manage lighting usage as per the occupancy of a room, which significantly reduces energy consumption (Al-</a:t>
            </a:r>
            <a:r>
              <a:rPr lang="en-GB" sz="2200" dirty="0" err="1">
                <a:solidFill>
                  <a:schemeClr val="bg1"/>
                </a:solidFill>
                <a:latin typeface="Times New Roman" panose="02020603050405020304" pitchFamily="18" charset="0"/>
                <a:cs typeface="Times New Roman" panose="02020603050405020304" pitchFamily="18" charset="0"/>
              </a:rPr>
              <a:t>Obaidi</a:t>
            </a:r>
            <a:r>
              <a:rPr lang="en-GB" sz="2200" dirty="0">
                <a:solidFill>
                  <a:schemeClr val="bg1"/>
                </a:solidFill>
                <a:latin typeface="Times New Roman" panose="02020603050405020304" pitchFamily="18" charset="0"/>
                <a:cs typeface="Times New Roman" panose="02020603050405020304" pitchFamily="18" charset="0"/>
              </a:rPr>
              <a:t> </a:t>
            </a:r>
            <a:r>
              <a:rPr lang="en-GB" sz="2200" i="1" dirty="0">
                <a:solidFill>
                  <a:schemeClr val="bg1"/>
                </a:solidFill>
                <a:latin typeface="Times New Roman" panose="02020603050405020304" pitchFamily="18" charset="0"/>
                <a:cs typeface="Times New Roman" panose="02020603050405020304" pitchFamily="18" charset="0"/>
              </a:rPr>
              <a:t>et al.,</a:t>
            </a:r>
            <a:r>
              <a:rPr lang="en-GB" sz="2200" dirty="0">
                <a:solidFill>
                  <a:schemeClr val="bg1"/>
                </a:solidFill>
                <a:latin typeface="Times New Roman" panose="02020603050405020304" pitchFamily="18" charset="0"/>
                <a:cs typeface="Times New Roman" panose="02020603050405020304" pitchFamily="18" charset="0"/>
              </a:rPr>
              <a:t> 2022). </a:t>
            </a:r>
          </a:p>
          <a:p>
            <a:pPr algn="just">
              <a:lnSpc>
                <a:spcPct val="150000"/>
              </a:lnSpc>
            </a:pPr>
            <a:endParaRPr lang="en-GB" sz="2200" dirty="0">
              <a:solidFill>
                <a:schemeClr val="bg1"/>
              </a:solidFill>
              <a:latin typeface="Times New Roman" panose="02020603050405020304" pitchFamily="18" charset="0"/>
              <a:cs typeface="Times New Roman" panose="02020603050405020304" pitchFamily="18" charset="0"/>
            </a:endParaRPr>
          </a:p>
          <a:p>
            <a:pPr algn="just">
              <a:lnSpc>
                <a:spcPct val="150000"/>
              </a:lnSpc>
              <a:spcAft>
                <a:spcPts val="0"/>
              </a:spcAft>
            </a:pPr>
            <a:r>
              <a:rPr lang="en-GB" sz="2200" b="1" u="sng"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Industry Responses</a:t>
            </a:r>
            <a:endParaRPr lang="en-IN" sz="22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2200" b="1" i="1" kern="100" dirty="0">
                <a:solidFill>
                  <a:schemeClr val="bg1"/>
                </a:solidFill>
                <a:latin typeface="Times New Roman" panose="02020603050405020304" pitchFamily="18" charset="0"/>
                <a:ea typeface="Calibri" panose="020F0502020204030204" pitchFamily="34" charset="0"/>
              </a:rPr>
              <a:t>InterContinental Hotels Group (IHG) developed "Green Engage"</a:t>
            </a:r>
            <a:r>
              <a:rPr lang="en-GB" sz="2200" kern="100" dirty="0">
                <a:solidFill>
                  <a:schemeClr val="bg1"/>
                </a:solidFill>
                <a:latin typeface="Times New Roman" panose="02020603050405020304" pitchFamily="18" charset="0"/>
                <a:ea typeface="Calibri" panose="020F0502020204030204" pitchFamily="34" charset="0"/>
              </a:rPr>
              <a:t> that helps its hotels measure their consumption of energy and water; minimize waste by incorporating recycling and waste reduction policies; and simply operate with environmentally friendly procedures </a:t>
            </a:r>
            <a:r>
              <a:rPr lang="en-GB" sz="22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a:t>
            </a:r>
            <a:r>
              <a:rPr lang="en-IN" sz="2200" dirty="0">
                <a:solidFill>
                  <a:schemeClr val="bg1"/>
                </a:solidFill>
                <a:latin typeface="Times New Roman" panose="02020603050405020304" pitchFamily="18" charset="0"/>
                <a:cs typeface="Times New Roman" panose="02020603050405020304" pitchFamily="18" charset="0"/>
              </a:rPr>
              <a:t>(ihg.com, 2024). </a:t>
            </a:r>
          </a:p>
          <a:p>
            <a:pPr algn="just">
              <a:lnSpc>
                <a:spcPct val="150000"/>
              </a:lnSpc>
            </a:pPr>
            <a:endParaRPr lang="en-US" sz="2200" dirty="0">
              <a:solidFill>
                <a:schemeClr val="bg1"/>
              </a:solidFill>
              <a:latin typeface="Times New Roman" panose="02020603050405020304" pitchFamily="18" charset="0"/>
              <a:ea typeface="Garet"/>
              <a:cs typeface="Times New Roman" panose="02020603050405020304" pitchFamily="18" charset="0"/>
              <a:sym typeface="Garet"/>
            </a:endParaRPr>
          </a:p>
        </p:txBody>
      </p:sp>
      <p:grpSp>
        <p:nvGrpSpPr>
          <p:cNvPr id="21" name="Group 2"/>
          <p:cNvGrpSpPr/>
          <p:nvPr/>
        </p:nvGrpSpPr>
        <p:grpSpPr>
          <a:xfrm>
            <a:off x="10705996" y="3476507"/>
            <a:ext cx="5928561" cy="1276347"/>
            <a:chOff x="0" y="0"/>
            <a:chExt cx="2411266" cy="566999"/>
          </a:xfrm>
        </p:grpSpPr>
        <p:sp>
          <p:nvSpPr>
            <p:cNvPr id="22" name="Freeform 3"/>
            <p:cNvSpPr/>
            <p:nvPr/>
          </p:nvSpPr>
          <p:spPr>
            <a:xfrm>
              <a:off x="0" y="0"/>
              <a:ext cx="2411266" cy="566999"/>
            </a:xfrm>
            <a:custGeom>
              <a:avLst/>
              <a:gdLst/>
              <a:ahLst/>
              <a:cxnLst/>
              <a:rect l="l" t="t" r="r" b="b"/>
              <a:pathLst>
                <a:path w="2411266" h="566999">
                  <a:moveTo>
                    <a:pt x="66599" y="0"/>
                  </a:moveTo>
                  <a:lnTo>
                    <a:pt x="2344667" y="0"/>
                  </a:lnTo>
                  <a:cubicBezTo>
                    <a:pt x="2362330" y="0"/>
                    <a:pt x="2379270" y="7017"/>
                    <a:pt x="2391759" y="19506"/>
                  </a:cubicBezTo>
                  <a:cubicBezTo>
                    <a:pt x="2404249" y="31996"/>
                    <a:pt x="2411266" y="48936"/>
                    <a:pt x="2411266" y="66599"/>
                  </a:cubicBezTo>
                  <a:lnTo>
                    <a:pt x="2411266" y="500399"/>
                  </a:lnTo>
                  <a:cubicBezTo>
                    <a:pt x="2411266" y="537181"/>
                    <a:pt x="2381448" y="566999"/>
                    <a:pt x="2344667" y="566999"/>
                  </a:cubicBezTo>
                  <a:lnTo>
                    <a:pt x="66599" y="566999"/>
                  </a:lnTo>
                  <a:cubicBezTo>
                    <a:pt x="48936" y="566999"/>
                    <a:pt x="31996" y="559982"/>
                    <a:pt x="19506" y="547492"/>
                  </a:cubicBezTo>
                  <a:cubicBezTo>
                    <a:pt x="7017" y="535002"/>
                    <a:pt x="0" y="518063"/>
                    <a:pt x="0" y="500399"/>
                  </a:cubicBezTo>
                  <a:lnTo>
                    <a:pt x="0" y="66599"/>
                  </a:lnTo>
                  <a:cubicBezTo>
                    <a:pt x="0" y="29818"/>
                    <a:pt x="29818" y="0"/>
                    <a:pt x="66599" y="0"/>
                  </a:cubicBezTo>
                  <a:close/>
                </a:path>
              </a:pathLst>
            </a:custGeom>
            <a:solidFill>
              <a:srgbClr val="E2E2B6"/>
            </a:solidFill>
          </p:spPr>
        </p:sp>
        <p:sp>
          <p:nvSpPr>
            <p:cNvPr id="23" name="TextBox 4"/>
            <p:cNvSpPr txBox="1"/>
            <p:nvPr/>
          </p:nvSpPr>
          <p:spPr>
            <a:xfrm>
              <a:off x="0" y="-28575"/>
              <a:ext cx="2411266" cy="595574"/>
            </a:xfrm>
            <a:prstGeom prst="rect">
              <a:avLst/>
            </a:prstGeom>
          </p:spPr>
          <p:txBody>
            <a:bodyPr lIns="50800" tIns="50800" rIns="50800" bIns="50800" rtlCol="0" anchor="ctr"/>
            <a:lstStyle/>
            <a:p>
              <a:pPr algn="ctr">
                <a:lnSpc>
                  <a:spcPts val="2659"/>
                </a:lnSpc>
                <a:spcBef>
                  <a:spcPct val="0"/>
                </a:spcBef>
              </a:pPr>
              <a:endParaRPr/>
            </a:p>
          </p:txBody>
        </p:sp>
      </p:grpSp>
      <p:sp>
        <p:nvSpPr>
          <p:cNvPr id="27" name="TextBox 13"/>
          <p:cNvSpPr txBox="1"/>
          <p:nvPr/>
        </p:nvSpPr>
        <p:spPr>
          <a:xfrm>
            <a:off x="11079476" y="3736124"/>
            <a:ext cx="5181599" cy="553998"/>
          </a:xfrm>
          <a:prstGeom prst="rect">
            <a:avLst/>
          </a:prstGeom>
        </p:spPr>
        <p:txBody>
          <a:bodyPr wrap="square" lIns="0" tIns="0" rIns="0" bIns="0" rtlCol="0" anchor="t">
            <a:spAutoFit/>
          </a:bodyPr>
          <a:lstStyle/>
          <a:p>
            <a:pPr lvl="0" algn="ctr"/>
            <a:r>
              <a:rPr lang="en-GB" sz="3600" dirty="0">
                <a:latin typeface="Eras Bold ITC" panose="020B0907030504020204" pitchFamily="34" charset="0"/>
              </a:rPr>
              <a:t>Law Factors</a:t>
            </a:r>
            <a:endParaRPr lang="en-IN" sz="3600" dirty="0">
              <a:latin typeface="Eras Bold ITC" panose="020B0907030504020204" pitchFamily="34" charset="0"/>
            </a:endParaRPr>
          </a:p>
        </p:txBody>
      </p:sp>
      <p:sp>
        <p:nvSpPr>
          <p:cNvPr id="28" name="Rectangle 27"/>
          <p:cNvSpPr/>
          <p:nvPr/>
        </p:nvSpPr>
        <p:spPr>
          <a:xfrm>
            <a:off x="9144000" y="4934008"/>
            <a:ext cx="8682942" cy="5118196"/>
          </a:xfrm>
          <a:prstGeom prst="rect">
            <a:avLst/>
          </a:prstGeom>
        </p:spPr>
        <p:txBody>
          <a:bodyPr wrap="square">
            <a:spAutoFit/>
          </a:bodyPr>
          <a:lstStyle/>
          <a:p>
            <a:pPr algn="just">
              <a:lnSpc>
                <a:spcPct val="150000"/>
              </a:lnSpc>
            </a:pPr>
            <a:r>
              <a:rPr lang="en-GB" sz="2200" kern="100" dirty="0">
                <a:solidFill>
                  <a:schemeClr val="bg1"/>
                </a:solidFill>
                <a:latin typeface="Times New Roman" panose="02020603050405020304" pitchFamily="18" charset="0"/>
                <a:ea typeface="Calibri" panose="020F0502020204030204" pitchFamily="34" charset="0"/>
              </a:rPr>
              <a:t>The </a:t>
            </a:r>
            <a:r>
              <a:rPr lang="en-GB" sz="2200" b="1" i="1" kern="100" dirty="0">
                <a:solidFill>
                  <a:schemeClr val="bg1"/>
                </a:solidFill>
                <a:latin typeface="Times New Roman" panose="02020603050405020304" pitchFamily="18" charset="0"/>
                <a:ea typeface="Calibri" panose="020F0502020204030204" pitchFamily="34" charset="0"/>
              </a:rPr>
              <a:t>legal frameworks will ensure hotels are embracing secure digital technologies, thus raising customer trust</a:t>
            </a:r>
            <a:r>
              <a:rPr lang="en-GB" sz="2200" kern="100" dirty="0">
                <a:solidFill>
                  <a:schemeClr val="bg1"/>
                </a:solidFill>
                <a:latin typeface="Times New Roman" panose="02020603050405020304" pitchFamily="18" charset="0"/>
                <a:ea typeface="Calibri" panose="020F0502020204030204" pitchFamily="34" charset="0"/>
              </a:rPr>
              <a:t> </a:t>
            </a:r>
            <a:r>
              <a:rPr lang="en-GB" sz="2200" dirty="0">
                <a:solidFill>
                  <a:schemeClr val="bg1"/>
                </a:solidFill>
                <a:latin typeface="Times New Roman" panose="02020603050405020304" pitchFamily="18" charset="0"/>
                <a:cs typeface="Times New Roman" panose="02020603050405020304" pitchFamily="18" charset="0"/>
              </a:rPr>
              <a:t>(</a:t>
            </a:r>
            <a:r>
              <a:rPr lang="en-GB" sz="2200" dirty="0" err="1">
                <a:solidFill>
                  <a:schemeClr val="bg1"/>
                </a:solidFill>
                <a:latin typeface="Times New Roman" panose="02020603050405020304" pitchFamily="18" charset="0"/>
                <a:cs typeface="Times New Roman" panose="02020603050405020304" pitchFamily="18" charset="0"/>
              </a:rPr>
              <a:t>Ordóñez</a:t>
            </a:r>
            <a:r>
              <a:rPr lang="en-GB" sz="2200" dirty="0">
                <a:solidFill>
                  <a:schemeClr val="bg1"/>
                </a:solidFill>
                <a:latin typeface="Times New Roman" panose="02020603050405020304" pitchFamily="18" charset="0"/>
                <a:cs typeface="Times New Roman" panose="02020603050405020304" pitchFamily="18" charset="0"/>
              </a:rPr>
              <a:t>-Martínez, </a:t>
            </a:r>
            <a:r>
              <a:rPr lang="en-GB" sz="2200" dirty="0" err="1">
                <a:solidFill>
                  <a:schemeClr val="bg1"/>
                </a:solidFill>
                <a:latin typeface="Times New Roman" panose="02020603050405020304" pitchFamily="18" charset="0"/>
                <a:cs typeface="Times New Roman" panose="02020603050405020304" pitchFamily="18" charset="0"/>
              </a:rPr>
              <a:t>Seguí</a:t>
            </a:r>
            <a:r>
              <a:rPr lang="en-GB" sz="2200" dirty="0">
                <a:solidFill>
                  <a:schemeClr val="bg1"/>
                </a:solidFill>
                <a:latin typeface="Times New Roman" panose="02020603050405020304" pitchFamily="18" charset="0"/>
                <a:cs typeface="Times New Roman" panose="02020603050405020304" pitchFamily="18" charset="0"/>
              </a:rPr>
              <a:t>-Pons and Ruiz-Pérez, 2023) </a:t>
            </a:r>
            <a:r>
              <a:rPr lang="en-GB" sz="2200" dirty="0"/>
              <a:t>.</a:t>
            </a:r>
            <a:r>
              <a:rPr lang="en-GB" sz="2200" kern="100" dirty="0">
                <a:solidFill>
                  <a:schemeClr val="bg1"/>
                </a:solidFill>
                <a:latin typeface="Times New Roman" panose="02020603050405020304" pitchFamily="18" charset="0"/>
                <a:ea typeface="Calibri" panose="020F0502020204030204" pitchFamily="34" charset="0"/>
              </a:rPr>
              <a:t>However, non-compliance with some of the regulations may severely lead to penalties and reputational damage. </a:t>
            </a:r>
          </a:p>
          <a:p>
            <a:pPr algn="just">
              <a:lnSpc>
                <a:spcPct val="150000"/>
              </a:lnSpc>
              <a:spcAft>
                <a:spcPts val="0"/>
              </a:spcAft>
            </a:pPr>
            <a:r>
              <a:rPr lang="en-GB" sz="2200" b="1" u="sng"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Industry Responses</a:t>
            </a:r>
            <a:endParaRPr lang="en-IN" sz="22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2200" kern="100" dirty="0">
                <a:solidFill>
                  <a:schemeClr val="bg1"/>
                </a:solidFill>
                <a:latin typeface="Times New Roman" panose="02020603050405020304" pitchFamily="18" charset="0"/>
                <a:ea typeface="Calibri" panose="020F0502020204030204" pitchFamily="34" charset="0"/>
              </a:rPr>
              <a:t>The </a:t>
            </a:r>
            <a:r>
              <a:rPr lang="en-GB" sz="2200" b="1" i="1" kern="100" dirty="0">
                <a:solidFill>
                  <a:schemeClr val="bg1"/>
                </a:solidFill>
                <a:latin typeface="Times New Roman" panose="02020603050405020304" pitchFamily="18" charset="0"/>
                <a:ea typeface="Calibri" panose="020F0502020204030204" pitchFamily="34" charset="0"/>
              </a:rPr>
              <a:t>Radisson Hotel Group </a:t>
            </a:r>
            <a:r>
              <a:rPr lang="en-GB" sz="2200" kern="100" dirty="0">
                <a:solidFill>
                  <a:schemeClr val="bg1"/>
                </a:solidFill>
                <a:latin typeface="Times New Roman" panose="02020603050405020304" pitchFamily="18" charset="0"/>
                <a:ea typeface="Calibri" panose="020F0502020204030204" pitchFamily="34" charset="0"/>
              </a:rPr>
              <a:t>has strengthened its compliance with the </a:t>
            </a:r>
            <a:r>
              <a:rPr lang="en-GB" sz="2200" b="1" i="1" kern="100" dirty="0">
                <a:solidFill>
                  <a:schemeClr val="bg1"/>
                </a:solidFill>
                <a:latin typeface="Times New Roman" panose="02020603050405020304" pitchFamily="18" charset="0"/>
                <a:ea typeface="Calibri" panose="020F0502020204030204" pitchFamily="34" charset="0"/>
              </a:rPr>
              <a:t>California Consumer Privacy Act by</a:t>
            </a:r>
            <a:r>
              <a:rPr lang="en-GB" sz="2200" kern="100" dirty="0">
                <a:solidFill>
                  <a:schemeClr val="bg1"/>
                </a:solidFill>
                <a:latin typeface="Times New Roman" panose="02020603050405020304" pitchFamily="18" charset="0"/>
                <a:ea typeface="Calibri" panose="020F0502020204030204" pitchFamily="34" charset="0"/>
              </a:rPr>
              <a:t> imposing even more stringent data management and protection measures under </a:t>
            </a:r>
            <a:r>
              <a:rPr lang="en-GB" sz="2200" b="1" i="1" kern="100" dirty="0">
                <a:solidFill>
                  <a:schemeClr val="bg1"/>
                </a:solidFill>
                <a:latin typeface="Times New Roman" panose="02020603050405020304" pitchFamily="18" charset="0"/>
                <a:ea typeface="Calibri" panose="020F0502020204030204" pitchFamily="34" charset="0"/>
              </a:rPr>
              <a:t>global privacy laws </a:t>
            </a:r>
            <a:r>
              <a:rPr lang="en-GB" sz="2200" dirty="0">
                <a:solidFill>
                  <a:schemeClr val="bg1"/>
                </a:solidFill>
                <a:latin typeface="Times New Roman" panose="02020603050405020304" pitchFamily="18" charset="0"/>
                <a:cs typeface="Times New Roman" panose="02020603050405020304" pitchFamily="18" charset="0"/>
              </a:rPr>
              <a:t>(radissonhotels.com, 2024). </a:t>
            </a:r>
            <a:endParaRPr lang="en-IN" sz="2200" dirty="0">
              <a:solidFill>
                <a:schemeClr val="bg1"/>
              </a:solidFill>
              <a:latin typeface="Times New Roman" panose="02020603050405020304" pitchFamily="18" charset="0"/>
              <a:cs typeface="Times New Roman" panose="02020603050405020304" pitchFamily="18" charset="0"/>
            </a:endParaRPr>
          </a:p>
          <a:p>
            <a:pPr algn="just">
              <a:lnSpc>
                <a:spcPct val="150000"/>
              </a:lnSpc>
            </a:pPr>
            <a:endParaRPr lang="en-IN" sz="2200" dirty="0">
              <a:solidFill>
                <a:schemeClr val="bg1"/>
              </a:solidFill>
            </a:endParaRPr>
          </a:p>
        </p:txBody>
      </p:sp>
      <p:pic>
        <p:nvPicPr>
          <p:cNvPr id="31" name="Picture 30"/>
          <p:cNvPicPr>
            <a:picLocks noChangeAspect="1"/>
          </p:cNvPicPr>
          <p:nvPr/>
        </p:nvPicPr>
        <p:blipFill>
          <a:blip r:embed="rId5"/>
          <a:stretch>
            <a:fillRect/>
          </a:stretch>
        </p:blipFill>
        <p:spPr>
          <a:xfrm>
            <a:off x="3216946" y="8202509"/>
            <a:ext cx="2675469" cy="1918031"/>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rgbClr val="03346E">
                <a:alpha val="100000"/>
              </a:srgbClr>
            </a:gs>
            <a:gs pos="100000">
              <a:srgbClr val="6EACDA">
                <a:alpha val="100000"/>
              </a:srgbClr>
            </a:gs>
          </a:gsLst>
          <a:lin ang="2700000"/>
        </a:gradFill>
        <a:effectLst/>
      </p:bgPr>
    </p:bg>
    <p:spTree>
      <p:nvGrpSpPr>
        <p:cNvPr id="1" name=""/>
        <p:cNvGrpSpPr/>
        <p:nvPr/>
      </p:nvGrpSpPr>
      <p:grpSpPr>
        <a:xfrm>
          <a:off x="0" y="0"/>
          <a:ext cx="0" cy="0"/>
          <a:chOff x="0" y="0"/>
          <a:chExt cx="0" cy="0"/>
        </a:xfrm>
      </p:grpSpPr>
      <p:sp>
        <p:nvSpPr>
          <p:cNvPr id="2" name="Freeform 2"/>
          <p:cNvSpPr/>
          <p:nvPr/>
        </p:nvSpPr>
        <p:spPr>
          <a:xfrm>
            <a:off x="15920152" y="2160865"/>
            <a:ext cx="2678296" cy="2678296"/>
          </a:xfrm>
          <a:custGeom>
            <a:avLst/>
            <a:gdLst/>
            <a:ahLst/>
            <a:cxnLst/>
            <a:rect l="l" t="t" r="r" b="b"/>
            <a:pathLst>
              <a:path w="2678296" h="2678296">
                <a:moveTo>
                  <a:pt x="0" y="0"/>
                </a:moveTo>
                <a:lnTo>
                  <a:pt x="2678296" y="0"/>
                </a:lnTo>
                <a:lnTo>
                  <a:pt x="2678296" y="2678297"/>
                </a:lnTo>
                <a:lnTo>
                  <a:pt x="0" y="2678297"/>
                </a:lnTo>
                <a:lnTo>
                  <a:pt x="0" y="0"/>
                </a:lnTo>
                <a:close/>
              </a:path>
            </a:pathLst>
          </a:custGeom>
          <a:blipFill>
            <a:blip r:embed="rId3">
              <a:alphaModFix amt="38000"/>
              <a:extLst>
                <a:ext uri="{96DAC541-7B7A-43D3-8B79-37D633B846F1}">
                  <asvg:svgBlip xmlns:asvg="http://schemas.microsoft.com/office/drawing/2016/SVG/main" r:embed="rId4"/>
                </a:ext>
              </a:extLst>
            </a:blip>
            <a:stretch>
              <a:fillRect/>
            </a:stretch>
          </a:blipFill>
        </p:spPr>
      </p:sp>
      <p:grpSp>
        <p:nvGrpSpPr>
          <p:cNvPr id="5" name="Group 5"/>
          <p:cNvGrpSpPr/>
          <p:nvPr/>
        </p:nvGrpSpPr>
        <p:grpSpPr>
          <a:xfrm>
            <a:off x="228600" y="4301366"/>
            <a:ext cx="6334265" cy="4793441"/>
            <a:chOff x="0" y="0"/>
            <a:chExt cx="1846648" cy="1949590"/>
          </a:xfrm>
        </p:grpSpPr>
        <p:sp>
          <p:nvSpPr>
            <p:cNvPr id="6" name="Freeform 6"/>
            <p:cNvSpPr/>
            <p:nvPr/>
          </p:nvSpPr>
          <p:spPr>
            <a:xfrm>
              <a:off x="0" y="0"/>
              <a:ext cx="1846648" cy="1949590"/>
            </a:xfrm>
            <a:custGeom>
              <a:avLst/>
              <a:gdLst/>
              <a:ahLst/>
              <a:cxnLst/>
              <a:rect l="l" t="t" r="r" b="b"/>
              <a:pathLst>
                <a:path w="1846648" h="1949590">
                  <a:moveTo>
                    <a:pt x="86962" y="0"/>
                  </a:moveTo>
                  <a:lnTo>
                    <a:pt x="1759686" y="0"/>
                  </a:lnTo>
                  <a:cubicBezTo>
                    <a:pt x="1807713" y="0"/>
                    <a:pt x="1846648" y="38934"/>
                    <a:pt x="1846648" y="86962"/>
                  </a:cubicBezTo>
                  <a:lnTo>
                    <a:pt x="1846648" y="1862628"/>
                  </a:lnTo>
                  <a:cubicBezTo>
                    <a:pt x="1846648" y="1910656"/>
                    <a:pt x="1807713" y="1949590"/>
                    <a:pt x="1759686" y="1949590"/>
                  </a:cubicBezTo>
                  <a:lnTo>
                    <a:pt x="86962" y="1949590"/>
                  </a:lnTo>
                  <a:cubicBezTo>
                    <a:pt x="38934" y="1949590"/>
                    <a:pt x="0" y="1910656"/>
                    <a:pt x="0" y="1862628"/>
                  </a:cubicBezTo>
                  <a:lnTo>
                    <a:pt x="0" y="86962"/>
                  </a:lnTo>
                  <a:cubicBezTo>
                    <a:pt x="0" y="38934"/>
                    <a:pt x="38934" y="0"/>
                    <a:pt x="86962" y="0"/>
                  </a:cubicBezTo>
                  <a:close/>
                </a:path>
              </a:pathLst>
            </a:custGeom>
            <a:solidFill>
              <a:srgbClr val="E2E2B6"/>
            </a:solidFill>
          </p:spPr>
        </p:sp>
        <p:sp>
          <p:nvSpPr>
            <p:cNvPr id="7" name="TextBox 7"/>
            <p:cNvSpPr txBox="1"/>
            <p:nvPr/>
          </p:nvSpPr>
          <p:spPr>
            <a:xfrm>
              <a:off x="0" y="-28575"/>
              <a:ext cx="1846648" cy="1978165"/>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6810471" y="4301366"/>
            <a:ext cx="5073915" cy="4793441"/>
            <a:chOff x="0" y="0"/>
            <a:chExt cx="1846648" cy="1949590"/>
          </a:xfrm>
        </p:grpSpPr>
        <p:sp>
          <p:nvSpPr>
            <p:cNvPr id="9" name="Freeform 9"/>
            <p:cNvSpPr/>
            <p:nvPr/>
          </p:nvSpPr>
          <p:spPr>
            <a:xfrm>
              <a:off x="0" y="0"/>
              <a:ext cx="1846648" cy="1949590"/>
            </a:xfrm>
            <a:custGeom>
              <a:avLst/>
              <a:gdLst/>
              <a:ahLst/>
              <a:cxnLst/>
              <a:rect l="l" t="t" r="r" b="b"/>
              <a:pathLst>
                <a:path w="1846648" h="1949590">
                  <a:moveTo>
                    <a:pt x="86962" y="0"/>
                  </a:moveTo>
                  <a:lnTo>
                    <a:pt x="1759686" y="0"/>
                  </a:lnTo>
                  <a:cubicBezTo>
                    <a:pt x="1807713" y="0"/>
                    <a:pt x="1846648" y="38934"/>
                    <a:pt x="1846648" y="86962"/>
                  </a:cubicBezTo>
                  <a:lnTo>
                    <a:pt x="1846648" y="1862628"/>
                  </a:lnTo>
                  <a:cubicBezTo>
                    <a:pt x="1846648" y="1910656"/>
                    <a:pt x="1807713" y="1949590"/>
                    <a:pt x="1759686" y="1949590"/>
                  </a:cubicBezTo>
                  <a:lnTo>
                    <a:pt x="86962" y="1949590"/>
                  </a:lnTo>
                  <a:cubicBezTo>
                    <a:pt x="38934" y="1949590"/>
                    <a:pt x="0" y="1910656"/>
                    <a:pt x="0" y="1862628"/>
                  </a:cubicBezTo>
                  <a:lnTo>
                    <a:pt x="0" y="86962"/>
                  </a:lnTo>
                  <a:cubicBezTo>
                    <a:pt x="0" y="38934"/>
                    <a:pt x="38934" y="0"/>
                    <a:pt x="86962" y="0"/>
                  </a:cubicBezTo>
                  <a:close/>
                </a:path>
              </a:pathLst>
            </a:custGeom>
            <a:solidFill>
              <a:srgbClr val="E2E2B6"/>
            </a:solidFill>
          </p:spPr>
        </p:sp>
        <p:sp>
          <p:nvSpPr>
            <p:cNvPr id="10" name="TextBox 10"/>
            <p:cNvSpPr txBox="1"/>
            <p:nvPr/>
          </p:nvSpPr>
          <p:spPr>
            <a:xfrm>
              <a:off x="0" y="-28575"/>
              <a:ext cx="1846648" cy="1978165"/>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1380649" y="-1888967"/>
            <a:ext cx="5225530" cy="5225530"/>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5D5F7">
                <a:alpha val="38824"/>
              </a:srgbClr>
            </a:solidFill>
          </p:spPr>
        </p:sp>
        <p:sp>
          <p:nvSpPr>
            <p:cNvPr id="13" name="TextBox 13"/>
            <p:cNvSpPr txBox="1"/>
            <p:nvPr/>
          </p:nvSpPr>
          <p:spPr>
            <a:xfrm>
              <a:off x="76200" y="47625"/>
              <a:ext cx="660400" cy="688975"/>
            </a:xfrm>
            <a:prstGeom prst="rect">
              <a:avLst/>
            </a:prstGeom>
          </p:spPr>
          <p:txBody>
            <a:bodyPr lIns="50800" tIns="50800" rIns="50800" bIns="50800" rtlCol="0" anchor="ctr"/>
            <a:lstStyle/>
            <a:p>
              <a:pPr algn="ctr">
                <a:lnSpc>
                  <a:spcPts val="2659"/>
                </a:lnSpc>
              </a:pPr>
              <a:endParaRPr/>
            </a:p>
          </p:txBody>
        </p:sp>
      </p:grpSp>
      <p:sp>
        <p:nvSpPr>
          <p:cNvPr id="14" name="Freeform 14"/>
          <p:cNvSpPr/>
          <p:nvPr/>
        </p:nvSpPr>
        <p:spPr>
          <a:xfrm>
            <a:off x="1684341" y="472467"/>
            <a:ext cx="2678296" cy="2678296"/>
          </a:xfrm>
          <a:custGeom>
            <a:avLst/>
            <a:gdLst/>
            <a:ahLst/>
            <a:cxnLst/>
            <a:rect l="l" t="t" r="r" b="b"/>
            <a:pathLst>
              <a:path w="2678296" h="2678296">
                <a:moveTo>
                  <a:pt x="0" y="0"/>
                </a:moveTo>
                <a:lnTo>
                  <a:pt x="2678296" y="0"/>
                </a:lnTo>
                <a:lnTo>
                  <a:pt x="2678296" y="2678297"/>
                </a:lnTo>
                <a:lnTo>
                  <a:pt x="0" y="2678297"/>
                </a:lnTo>
                <a:lnTo>
                  <a:pt x="0" y="0"/>
                </a:lnTo>
                <a:close/>
              </a:path>
            </a:pathLst>
          </a:custGeom>
          <a:blipFill>
            <a:blip r:embed="rId3">
              <a:alphaModFix amt="38000"/>
              <a:extLst>
                <a:ext uri="{96DAC541-7B7A-43D3-8B79-37D633B846F1}">
                  <asvg:svgBlip xmlns:asvg="http://schemas.microsoft.com/office/drawing/2016/SVG/main" r:embed="rId4"/>
                </a:ext>
              </a:extLst>
            </a:blip>
            <a:stretch>
              <a:fillRect/>
            </a:stretch>
          </a:blipFill>
        </p:spPr>
      </p:sp>
      <p:sp>
        <p:nvSpPr>
          <p:cNvPr id="15" name="TextBox 15"/>
          <p:cNvSpPr txBox="1"/>
          <p:nvPr/>
        </p:nvSpPr>
        <p:spPr>
          <a:xfrm>
            <a:off x="5197638" y="855239"/>
            <a:ext cx="9607184" cy="1846659"/>
          </a:xfrm>
          <a:prstGeom prst="rect">
            <a:avLst/>
          </a:prstGeom>
        </p:spPr>
        <p:txBody>
          <a:bodyPr lIns="0" tIns="0" rIns="0" bIns="0" rtlCol="0" anchor="t">
            <a:spAutoFit/>
          </a:bodyPr>
          <a:lstStyle/>
          <a:p>
            <a:pPr lvl="0" algn="ctr"/>
            <a:r>
              <a:rPr lang="en-GB" sz="4000" b="1" dirty="0">
                <a:solidFill>
                  <a:schemeClr val="bg1"/>
                </a:solidFill>
                <a:latin typeface="Algerian" panose="04020705040A02060702" pitchFamily="82" charset="0"/>
              </a:rPr>
              <a:t>Future Policy and Management Strategies of Digital Transformation Hospitality  </a:t>
            </a:r>
            <a:endParaRPr lang="en-IN" sz="4000" b="1" dirty="0">
              <a:solidFill>
                <a:schemeClr val="bg1"/>
              </a:solidFill>
              <a:latin typeface="Algerian" panose="04020705040A02060702" pitchFamily="82" charset="0"/>
            </a:endParaRPr>
          </a:p>
        </p:txBody>
      </p:sp>
      <p:sp>
        <p:nvSpPr>
          <p:cNvPr id="16" name="TextBox 16"/>
          <p:cNvSpPr txBox="1"/>
          <p:nvPr/>
        </p:nvSpPr>
        <p:spPr>
          <a:xfrm>
            <a:off x="859316" y="4595748"/>
            <a:ext cx="4686977" cy="615553"/>
          </a:xfrm>
          <a:prstGeom prst="rect">
            <a:avLst/>
          </a:prstGeom>
        </p:spPr>
        <p:txBody>
          <a:bodyPr wrap="square" lIns="0" tIns="0" rIns="0" bIns="0" rtlCol="0" anchor="t">
            <a:spAutoFit/>
          </a:bodyPr>
          <a:lstStyle/>
          <a:p>
            <a:pPr lvl="0" algn="ctr"/>
            <a:r>
              <a:rPr lang="en-GB" sz="2000" u="sng" dirty="0">
                <a:latin typeface="Eras Bold ITC" panose="020B0907030504020204" pitchFamily="34" charset="0"/>
              </a:rPr>
              <a:t>Customer-focussed Digital Approach Development </a:t>
            </a:r>
            <a:endParaRPr lang="en-IN" sz="2000" dirty="0">
              <a:latin typeface="Eras Bold ITC" panose="020B0907030504020204" pitchFamily="34" charset="0"/>
            </a:endParaRPr>
          </a:p>
        </p:txBody>
      </p:sp>
      <p:sp>
        <p:nvSpPr>
          <p:cNvPr id="17" name="TextBox 17"/>
          <p:cNvSpPr txBox="1"/>
          <p:nvPr/>
        </p:nvSpPr>
        <p:spPr>
          <a:xfrm>
            <a:off x="530218" y="5642211"/>
            <a:ext cx="5649537" cy="2858731"/>
          </a:xfrm>
          <a:prstGeom prst="rect">
            <a:avLst/>
          </a:prstGeom>
        </p:spPr>
        <p:txBody>
          <a:bodyPr wrap="square" lIns="0" tIns="0" rIns="0" bIns="0" rtlCol="0" anchor="t">
            <a:spAutoFit/>
          </a:bodyPr>
          <a:lstStyle/>
          <a:p>
            <a:pPr marL="268560" lvl="1" algn="just">
              <a:lnSpc>
                <a:spcPct val="150000"/>
              </a:lnSpc>
            </a:pPr>
            <a:r>
              <a:rPr lang="en-GB" dirty="0">
                <a:latin typeface="Times New Roman" panose="02020603050405020304" pitchFamily="18" charset="0"/>
                <a:cs typeface="Times New Roman" panose="02020603050405020304" pitchFamily="18" charset="0"/>
              </a:rPr>
              <a:t>It is suggested that hospitality firms, such as hotel companies, should formulate a digital strategy that will improve customer experiences through personalization and accessibility </a:t>
            </a:r>
            <a:r>
              <a:rPr lang="en-IN" dirty="0"/>
              <a:t> (</a:t>
            </a:r>
            <a:r>
              <a:rPr lang="en-IN" dirty="0" err="1"/>
              <a:t>Pantelic</a:t>
            </a:r>
            <a:r>
              <a:rPr lang="en-IN" dirty="0"/>
              <a:t>, Jovic and </a:t>
            </a:r>
            <a:r>
              <a:rPr lang="en-IN" dirty="0" err="1"/>
              <a:t>Krstovic</a:t>
            </a:r>
            <a:r>
              <a:rPr lang="en-IN" dirty="0"/>
              <a:t>, 2022). </a:t>
            </a:r>
            <a:endParaRPr lang="en-GB" dirty="0">
              <a:latin typeface="Times New Roman" panose="02020603050405020304" pitchFamily="18" charset="0"/>
              <a:cs typeface="Times New Roman" panose="02020603050405020304" pitchFamily="18" charset="0"/>
            </a:endParaRPr>
          </a:p>
          <a:p>
            <a:pPr marL="268560" lvl="1" algn="just">
              <a:lnSpc>
                <a:spcPct val="150000"/>
              </a:lnSpc>
            </a:pPr>
            <a:r>
              <a:rPr lang="en-GB" dirty="0">
                <a:latin typeface="Times New Roman" panose="02020603050405020304" pitchFamily="18" charset="0"/>
                <a:cs typeface="Times New Roman" panose="02020603050405020304" pitchFamily="18" charset="0"/>
              </a:rPr>
              <a:t>Under the proposed policy, policies on ethical collection and utilization of data shall be implemented following current privacy regulations, such as GDPR. </a:t>
            </a:r>
            <a:endParaRPr lang="en-US" sz="2487" dirty="0">
              <a:solidFill>
                <a:srgbClr val="372A28"/>
              </a:solidFill>
              <a:latin typeface="Times New Roman" panose="02020603050405020304" pitchFamily="18" charset="0"/>
              <a:ea typeface="Garet"/>
              <a:cs typeface="Times New Roman" panose="02020603050405020304" pitchFamily="18" charset="0"/>
              <a:sym typeface="Garet"/>
            </a:endParaRPr>
          </a:p>
        </p:txBody>
      </p:sp>
      <p:sp>
        <p:nvSpPr>
          <p:cNvPr id="19" name="TextBox 19"/>
          <p:cNvSpPr txBox="1"/>
          <p:nvPr/>
        </p:nvSpPr>
        <p:spPr>
          <a:xfrm>
            <a:off x="7053046" y="4651433"/>
            <a:ext cx="4540338" cy="615553"/>
          </a:xfrm>
          <a:prstGeom prst="rect">
            <a:avLst/>
          </a:prstGeom>
        </p:spPr>
        <p:txBody>
          <a:bodyPr lIns="0" tIns="0" rIns="0" bIns="0" rtlCol="0" anchor="t">
            <a:spAutoFit/>
          </a:bodyPr>
          <a:lstStyle/>
          <a:p>
            <a:pPr lvl="0" algn="ctr"/>
            <a:r>
              <a:rPr lang="en-GB" sz="2000" u="sng" dirty="0">
                <a:latin typeface="Eras Bold ITC" panose="020B0907030504020204" pitchFamily="34" charset="0"/>
              </a:rPr>
              <a:t>Enhanced investment in cyber security and data protection</a:t>
            </a:r>
            <a:endParaRPr lang="en-IN" sz="2000" dirty="0">
              <a:latin typeface="Eras Bold ITC" panose="020B0907030504020204" pitchFamily="34" charset="0"/>
            </a:endParaRPr>
          </a:p>
        </p:txBody>
      </p:sp>
      <p:sp>
        <p:nvSpPr>
          <p:cNvPr id="20" name="TextBox 20"/>
          <p:cNvSpPr txBox="1"/>
          <p:nvPr/>
        </p:nvSpPr>
        <p:spPr>
          <a:xfrm>
            <a:off x="7053047" y="5918294"/>
            <a:ext cx="4540337" cy="2443233"/>
          </a:xfrm>
          <a:prstGeom prst="rect">
            <a:avLst/>
          </a:prstGeom>
        </p:spPr>
        <p:txBody>
          <a:bodyPr wrap="square" lIns="0" tIns="0" rIns="0" bIns="0" rtlCol="0" anchor="t">
            <a:spAutoFit/>
          </a:bodyPr>
          <a:lstStyle/>
          <a:p>
            <a:pPr marL="268560" lvl="1" algn="just">
              <a:lnSpc>
                <a:spcPct val="150000"/>
              </a:lnSpc>
            </a:pPr>
            <a:r>
              <a:rPr lang="en-GB" dirty="0">
                <a:latin typeface="Times New Roman" panose="02020603050405020304" pitchFamily="18" charset="0"/>
                <a:cs typeface="Times New Roman" panose="02020603050405020304" pitchFamily="18" charset="0"/>
              </a:rPr>
              <a:t>Some policy actions include setting stringent cyber security protocols in place; a heavy investment in infrastructures that will be secure; and ensuring that international and regional laws on data protection are observed, including GDPR and CCPA. </a:t>
            </a:r>
            <a:endParaRPr lang="en-US" sz="2487" dirty="0">
              <a:solidFill>
                <a:srgbClr val="372A28"/>
              </a:solidFill>
              <a:latin typeface="Times New Roman" panose="02020603050405020304" pitchFamily="18" charset="0"/>
              <a:ea typeface="Garet"/>
              <a:cs typeface="Times New Roman" panose="02020603050405020304" pitchFamily="18" charset="0"/>
              <a:sym typeface="Garet"/>
            </a:endParaRPr>
          </a:p>
        </p:txBody>
      </p:sp>
      <p:pic>
        <p:nvPicPr>
          <p:cNvPr id="2050" name="Picture 2" descr="What are some examples of digital transformation in hospitality_ ">
            <a:extLst>
              <a:ext uri="{FF2B5EF4-FFF2-40B4-BE49-F238E27FC236}">
                <a16:creationId xmlns:a16="http://schemas.microsoft.com/office/drawing/2014/main" id="{48F4E642-D0B5-C8BA-180D-F352DD31E89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2430" r="3103"/>
          <a:stretch/>
        </p:blipFill>
        <p:spPr bwMode="auto">
          <a:xfrm>
            <a:off x="12516393" y="4166002"/>
            <a:ext cx="5267427" cy="48636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853492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rgbClr val="03346E">
                <a:alpha val="100000"/>
              </a:srgbClr>
            </a:gs>
            <a:gs pos="100000">
              <a:srgbClr val="6EACDA">
                <a:alpha val="100000"/>
              </a:srgbClr>
            </a:gs>
          </a:gsLst>
          <a:lin ang="2700000"/>
        </a:gradFill>
        <a:effectLst/>
      </p:bgPr>
    </p:bg>
    <p:spTree>
      <p:nvGrpSpPr>
        <p:cNvPr id="1" name=""/>
        <p:cNvGrpSpPr/>
        <p:nvPr/>
      </p:nvGrpSpPr>
      <p:grpSpPr>
        <a:xfrm>
          <a:off x="0" y="0"/>
          <a:ext cx="0" cy="0"/>
          <a:chOff x="0" y="0"/>
          <a:chExt cx="0" cy="0"/>
        </a:xfrm>
      </p:grpSpPr>
      <p:sp>
        <p:nvSpPr>
          <p:cNvPr id="2" name="Freeform 2"/>
          <p:cNvSpPr/>
          <p:nvPr/>
        </p:nvSpPr>
        <p:spPr>
          <a:xfrm>
            <a:off x="15920152" y="2160865"/>
            <a:ext cx="2678296" cy="2678296"/>
          </a:xfrm>
          <a:custGeom>
            <a:avLst/>
            <a:gdLst/>
            <a:ahLst/>
            <a:cxnLst/>
            <a:rect l="l" t="t" r="r" b="b"/>
            <a:pathLst>
              <a:path w="2678296" h="2678296">
                <a:moveTo>
                  <a:pt x="0" y="0"/>
                </a:moveTo>
                <a:lnTo>
                  <a:pt x="2678296" y="0"/>
                </a:lnTo>
                <a:lnTo>
                  <a:pt x="2678296" y="2678297"/>
                </a:lnTo>
                <a:lnTo>
                  <a:pt x="0" y="2678297"/>
                </a:lnTo>
                <a:lnTo>
                  <a:pt x="0" y="0"/>
                </a:lnTo>
                <a:close/>
              </a:path>
            </a:pathLst>
          </a:custGeom>
          <a:blipFill>
            <a:blip r:embed="rId3">
              <a:alphaModFix amt="38000"/>
              <a:extLst>
                <a:ext uri="{96DAC541-7B7A-43D3-8B79-37D633B846F1}">
                  <asvg:svgBlip xmlns:asvg="http://schemas.microsoft.com/office/drawing/2016/SVG/main" r:embed="rId4"/>
                </a:ext>
              </a:extLst>
            </a:blip>
            <a:stretch>
              <a:fillRect/>
            </a:stretch>
          </a:blipFill>
        </p:spPr>
      </p:sp>
      <p:grpSp>
        <p:nvGrpSpPr>
          <p:cNvPr id="3" name="Group 3"/>
          <p:cNvGrpSpPr/>
          <p:nvPr/>
        </p:nvGrpSpPr>
        <p:grpSpPr>
          <a:xfrm>
            <a:off x="5197638" y="4041979"/>
            <a:ext cx="14757248" cy="5312215"/>
            <a:chOff x="0" y="0"/>
            <a:chExt cx="2286284" cy="823001"/>
          </a:xfrm>
        </p:grpSpPr>
        <p:sp>
          <p:nvSpPr>
            <p:cNvPr id="4" name="Freeform 4"/>
            <p:cNvSpPr/>
            <p:nvPr/>
          </p:nvSpPr>
          <p:spPr>
            <a:xfrm>
              <a:off x="0" y="0"/>
              <a:ext cx="2286284" cy="823001"/>
            </a:xfrm>
            <a:custGeom>
              <a:avLst/>
              <a:gdLst/>
              <a:ahLst/>
              <a:cxnLst/>
              <a:rect l="l" t="t" r="r" b="b"/>
              <a:pathLst>
                <a:path w="2286284" h="823001">
                  <a:moveTo>
                    <a:pt x="12066" y="0"/>
                  </a:moveTo>
                  <a:lnTo>
                    <a:pt x="2274218" y="0"/>
                  </a:lnTo>
                  <a:cubicBezTo>
                    <a:pt x="2280882" y="0"/>
                    <a:pt x="2286284" y="5402"/>
                    <a:pt x="2286284" y="12066"/>
                  </a:cubicBezTo>
                  <a:lnTo>
                    <a:pt x="2286284" y="810935"/>
                  </a:lnTo>
                  <a:cubicBezTo>
                    <a:pt x="2286284" y="817599"/>
                    <a:pt x="2280882" y="823001"/>
                    <a:pt x="2274218" y="823001"/>
                  </a:cubicBezTo>
                  <a:lnTo>
                    <a:pt x="12066" y="823001"/>
                  </a:lnTo>
                  <a:cubicBezTo>
                    <a:pt x="5402" y="823001"/>
                    <a:pt x="0" y="817599"/>
                    <a:pt x="0" y="810935"/>
                  </a:cubicBezTo>
                  <a:lnTo>
                    <a:pt x="0" y="12066"/>
                  </a:lnTo>
                  <a:cubicBezTo>
                    <a:pt x="0" y="5402"/>
                    <a:pt x="5402" y="0"/>
                    <a:pt x="12066" y="0"/>
                  </a:cubicBezTo>
                  <a:close/>
                </a:path>
              </a:pathLst>
            </a:custGeom>
            <a:blipFill>
              <a:blip r:embed="rId5"/>
              <a:stretch>
                <a:fillRect t="-15403" b="-69679"/>
              </a:stretch>
            </a:blipFill>
          </p:spPr>
        </p:sp>
      </p:grpSp>
      <p:grpSp>
        <p:nvGrpSpPr>
          <p:cNvPr id="5" name="Group 5"/>
          <p:cNvGrpSpPr/>
          <p:nvPr/>
        </p:nvGrpSpPr>
        <p:grpSpPr>
          <a:xfrm>
            <a:off x="2022527" y="4301367"/>
            <a:ext cx="4540338" cy="1846660"/>
            <a:chOff x="0" y="0"/>
            <a:chExt cx="1846648" cy="1949590"/>
          </a:xfrm>
        </p:grpSpPr>
        <p:sp>
          <p:nvSpPr>
            <p:cNvPr id="6" name="Freeform 6"/>
            <p:cNvSpPr/>
            <p:nvPr/>
          </p:nvSpPr>
          <p:spPr>
            <a:xfrm>
              <a:off x="0" y="0"/>
              <a:ext cx="1846648" cy="1949590"/>
            </a:xfrm>
            <a:custGeom>
              <a:avLst/>
              <a:gdLst/>
              <a:ahLst/>
              <a:cxnLst/>
              <a:rect l="l" t="t" r="r" b="b"/>
              <a:pathLst>
                <a:path w="1846648" h="1949590">
                  <a:moveTo>
                    <a:pt x="86962" y="0"/>
                  </a:moveTo>
                  <a:lnTo>
                    <a:pt x="1759686" y="0"/>
                  </a:lnTo>
                  <a:cubicBezTo>
                    <a:pt x="1807713" y="0"/>
                    <a:pt x="1846648" y="38934"/>
                    <a:pt x="1846648" y="86962"/>
                  </a:cubicBezTo>
                  <a:lnTo>
                    <a:pt x="1846648" y="1862628"/>
                  </a:lnTo>
                  <a:cubicBezTo>
                    <a:pt x="1846648" y="1910656"/>
                    <a:pt x="1807713" y="1949590"/>
                    <a:pt x="1759686" y="1949590"/>
                  </a:cubicBezTo>
                  <a:lnTo>
                    <a:pt x="86962" y="1949590"/>
                  </a:lnTo>
                  <a:cubicBezTo>
                    <a:pt x="38934" y="1949590"/>
                    <a:pt x="0" y="1910656"/>
                    <a:pt x="0" y="1862628"/>
                  </a:cubicBezTo>
                  <a:lnTo>
                    <a:pt x="0" y="86962"/>
                  </a:lnTo>
                  <a:cubicBezTo>
                    <a:pt x="0" y="38934"/>
                    <a:pt x="38934" y="0"/>
                    <a:pt x="86962" y="0"/>
                  </a:cubicBezTo>
                  <a:close/>
                </a:path>
              </a:pathLst>
            </a:custGeom>
            <a:solidFill>
              <a:srgbClr val="E2E2B6"/>
            </a:solidFill>
          </p:spPr>
        </p:sp>
        <p:sp>
          <p:nvSpPr>
            <p:cNvPr id="7" name="TextBox 7"/>
            <p:cNvSpPr txBox="1"/>
            <p:nvPr/>
          </p:nvSpPr>
          <p:spPr>
            <a:xfrm>
              <a:off x="0" y="-28575"/>
              <a:ext cx="1846648" cy="1978165"/>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2022527" y="6380349"/>
            <a:ext cx="9861859" cy="2714458"/>
            <a:chOff x="0" y="0"/>
            <a:chExt cx="1846648" cy="1949590"/>
          </a:xfrm>
        </p:grpSpPr>
        <p:sp>
          <p:nvSpPr>
            <p:cNvPr id="9" name="Freeform 9"/>
            <p:cNvSpPr/>
            <p:nvPr/>
          </p:nvSpPr>
          <p:spPr>
            <a:xfrm>
              <a:off x="0" y="0"/>
              <a:ext cx="1846648" cy="1949590"/>
            </a:xfrm>
            <a:custGeom>
              <a:avLst/>
              <a:gdLst/>
              <a:ahLst/>
              <a:cxnLst/>
              <a:rect l="l" t="t" r="r" b="b"/>
              <a:pathLst>
                <a:path w="1846648" h="1949590">
                  <a:moveTo>
                    <a:pt x="86962" y="0"/>
                  </a:moveTo>
                  <a:lnTo>
                    <a:pt x="1759686" y="0"/>
                  </a:lnTo>
                  <a:cubicBezTo>
                    <a:pt x="1807713" y="0"/>
                    <a:pt x="1846648" y="38934"/>
                    <a:pt x="1846648" y="86962"/>
                  </a:cubicBezTo>
                  <a:lnTo>
                    <a:pt x="1846648" y="1862628"/>
                  </a:lnTo>
                  <a:cubicBezTo>
                    <a:pt x="1846648" y="1910656"/>
                    <a:pt x="1807713" y="1949590"/>
                    <a:pt x="1759686" y="1949590"/>
                  </a:cubicBezTo>
                  <a:lnTo>
                    <a:pt x="86962" y="1949590"/>
                  </a:lnTo>
                  <a:cubicBezTo>
                    <a:pt x="38934" y="1949590"/>
                    <a:pt x="0" y="1910656"/>
                    <a:pt x="0" y="1862628"/>
                  </a:cubicBezTo>
                  <a:lnTo>
                    <a:pt x="0" y="86962"/>
                  </a:lnTo>
                  <a:cubicBezTo>
                    <a:pt x="0" y="38934"/>
                    <a:pt x="38934" y="0"/>
                    <a:pt x="86962" y="0"/>
                  </a:cubicBezTo>
                  <a:close/>
                </a:path>
              </a:pathLst>
            </a:custGeom>
            <a:solidFill>
              <a:srgbClr val="E2E2B6"/>
            </a:solidFill>
          </p:spPr>
        </p:sp>
        <p:sp>
          <p:nvSpPr>
            <p:cNvPr id="10" name="TextBox 10"/>
            <p:cNvSpPr txBox="1"/>
            <p:nvPr/>
          </p:nvSpPr>
          <p:spPr>
            <a:xfrm>
              <a:off x="0" y="-28575"/>
              <a:ext cx="1846648" cy="1978165"/>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1380649" y="-1888967"/>
            <a:ext cx="5225530" cy="5225530"/>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5D5F7">
                <a:alpha val="38824"/>
              </a:srgbClr>
            </a:solidFill>
          </p:spPr>
        </p:sp>
        <p:sp>
          <p:nvSpPr>
            <p:cNvPr id="13" name="TextBox 13"/>
            <p:cNvSpPr txBox="1"/>
            <p:nvPr/>
          </p:nvSpPr>
          <p:spPr>
            <a:xfrm>
              <a:off x="76200" y="47625"/>
              <a:ext cx="660400" cy="688975"/>
            </a:xfrm>
            <a:prstGeom prst="rect">
              <a:avLst/>
            </a:prstGeom>
          </p:spPr>
          <p:txBody>
            <a:bodyPr lIns="50800" tIns="50800" rIns="50800" bIns="50800" rtlCol="0" anchor="ctr"/>
            <a:lstStyle/>
            <a:p>
              <a:pPr algn="ctr">
                <a:lnSpc>
                  <a:spcPts val="2659"/>
                </a:lnSpc>
              </a:pPr>
              <a:endParaRPr/>
            </a:p>
          </p:txBody>
        </p:sp>
      </p:grpSp>
      <p:sp>
        <p:nvSpPr>
          <p:cNvPr id="14" name="Freeform 14"/>
          <p:cNvSpPr/>
          <p:nvPr/>
        </p:nvSpPr>
        <p:spPr>
          <a:xfrm>
            <a:off x="1354910" y="1140669"/>
            <a:ext cx="2678296" cy="2678296"/>
          </a:xfrm>
          <a:custGeom>
            <a:avLst/>
            <a:gdLst/>
            <a:ahLst/>
            <a:cxnLst/>
            <a:rect l="l" t="t" r="r" b="b"/>
            <a:pathLst>
              <a:path w="2678296" h="2678296">
                <a:moveTo>
                  <a:pt x="0" y="0"/>
                </a:moveTo>
                <a:lnTo>
                  <a:pt x="2678296" y="0"/>
                </a:lnTo>
                <a:lnTo>
                  <a:pt x="2678296" y="2678297"/>
                </a:lnTo>
                <a:lnTo>
                  <a:pt x="0" y="2678297"/>
                </a:lnTo>
                <a:lnTo>
                  <a:pt x="0" y="0"/>
                </a:lnTo>
                <a:close/>
              </a:path>
            </a:pathLst>
          </a:custGeom>
          <a:blipFill>
            <a:blip r:embed="rId3">
              <a:alphaModFix amt="38000"/>
              <a:extLst>
                <a:ext uri="{96DAC541-7B7A-43D3-8B79-37D633B846F1}">
                  <asvg:svgBlip xmlns:asvg="http://schemas.microsoft.com/office/drawing/2016/SVG/main" r:embed="rId4"/>
                </a:ext>
              </a:extLst>
            </a:blip>
            <a:stretch>
              <a:fillRect/>
            </a:stretch>
          </a:blipFill>
        </p:spPr>
      </p:sp>
      <p:sp>
        <p:nvSpPr>
          <p:cNvPr id="15" name="TextBox 15"/>
          <p:cNvSpPr txBox="1"/>
          <p:nvPr/>
        </p:nvSpPr>
        <p:spPr>
          <a:xfrm>
            <a:off x="4114800" y="855239"/>
            <a:ext cx="10690022" cy="1846659"/>
          </a:xfrm>
          <a:prstGeom prst="rect">
            <a:avLst/>
          </a:prstGeom>
        </p:spPr>
        <p:txBody>
          <a:bodyPr wrap="square" lIns="0" tIns="0" rIns="0" bIns="0" rtlCol="0" anchor="t">
            <a:spAutoFit/>
          </a:bodyPr>
          <a:lstStyle/>
          <a:p>
            <a:pPr lvl="0" algn="ctr"/>
            <a:r>
              <a:rPr lang="en-GB" sz="4000" b="1" dirty="0">
                <a:solidFill>
                  <a:schemeClr val="bg1"/>
                </a:solidFill>
                <a:latin typeface="Algerian" panose="04020705040A02060702" pitchFamily="82" charset="0"/>
              </a:rPr>
              <a:t>Future Policy and Management Strategies of Digital Transformation Hospitality  </a:t>
            </a:r>
            <a:endParaRPr lang="en-IN" sz="4000" b="1" dirty="0">
              <a:solidFill>
                <a:schemeClr val="bg1"/>
              </a:solidFill>
              <a:latin typeface="Algerian" panose="04020705040A02060702" pitchFamily="82" charset="0"/>
            </a:endParaRPr>
          </a:p>
        </p:txBody>
      </p:sp>
      <p:sp>
        <p:nvSpPr>
          <p:cNvPr id="16" name="TextBox 16"/>
          <p:cNvSpPr txBox="1"/>
          <p:nvPr/>
        </p:nvSpPr>
        <p:spPr>
          <a:xfrm>
            <a:off x="2311937" y="4676644"/>
            <a:ext cx="4926075" cy="861774"/>
          </a:xfrm>
          <a:prstGeom prst="rect">
            <a:avLst/>
          </a:prstGeom>
        </p:spPr>
        <p:txBody>
          <a:bodyPr wrap="square" lIns="0" tIns="0" rIns="0" bIns="0" rtlCol="0" anchor="t">
            <a:spAutoFit/>
          </a:bodyPr>
          <a:lstStyle/>
          <a:p>
            <a:pPr lvl="0"/>
            <a:r>
              <a:rPr lang="en-GB" sz="2800" u="sng" dirty="0">
                <a:latin typeface="Eras Bold ITC" panose="020B0907030504020204" pitchFamily="34" charset="0"/>
              </a:rPr>
              <a:t>Sustainability-driven digital innovations  </a:t>
            </a:r>
            <a:endParaRPr lang="en-IN" sz="2800" dirty="0">
              <a:latin typeface="Eras Bold ITC" panose="020B0907030504020204" pitchFamily="34" charset="0"/>
            </a:endParaRPr>
          </a:p>
        </p:txBody>
      </p:sp>
      <p:sp>
        <p:nvSpPr>
          <p:cNvPr id="20" name="TextBox 20"/>
          <p:cNvSpPr txBox="1"/>
          <p:nvPr/>
        </p:nvSpPr>
        <p:spPr>
          <a:xfrm>
            <a:off x="2514600" y="6550370"/>
            <a:ext cx="8438592" cy="2149627"/>
          </a:xfrm>
          <a:prstGeom prst="rect">
            <a:avLst/>
          </a:prstGeom>
        </p:spPr>
        <p:txBody>
          <a:bodyPr wrap="square" lIns="0" tIns="0" rIns="0" bIns="0" rtlCol="0" anchor="t">
            <a:spAutoFit/>
          </a:bodyPr>
          <a:lstStyle/>
          <a:p>
            <a:pPr algn="just">
              <a:lnSpc>
                <a:spcPct val="150000"/>
              </a:lnSpc>
            </a:pPr>
            <a:r>
              <a:rPr lang="en-GB" sz="2400" dirty="0">
                <a:latin typeface="Times New Roman" panose="02020603050405020304" pitchFamily="18" charset="0"/>
                <a:cs typeface="Times New Roman" panose="02020603050405020304" pitchFamily="18" charset="0"/>
              </a:rPr>
              <a:t>The management strategy would be to institute performance metrics so that the effectiveness of these initiatives can be assessed so that the investment in technology can be demonstrated to yield measurable decreases in energy use.</a:t>
            </a:r>
            <a:endParaRPr lang="en-IN" sz="2400" dirty="0">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rgbClr val="03346E">
                <a:alpha val="100000"/>
              </a:srgbClr>
            </a:gs>
            <a:gs pos="100000">
              <a:srgbClr val="6EACDA">
                <a:alpha val="100000"/>
              </a:srgbClr>
            </a:gs>
          </a:gsLst>
          <a:lin ang="2700000"/>
        </a:gradFill>
        <a:effectLst/>
      </p:bgPr>
    </p:bg>
    <p:spTree>
      <p:nvGrpSpPr>
        <p:cNvPr id="1" name=""/>
        <p:cNvGrpSpPr/>
        <p:nvPr/>
      </p:nvGrpSpPr>
      <p:grpSpPr>
        <a:xfrm>
          <a:off x="0" y="0"/>
          <a:ext cx="0" cy="0"/>
          <a:chOff x="0" y="0"/>
          <a:chExt cx="0" cy="0"/>
        </a:xfrm>
      </p:grpSpPr>
      <p:sp>
        <p:nvSpPr>
          <p:cNvPr id="4" name="Freeform 4"/>
          <p:cNvSpPr/>
          <p:nvPr/>
        </p:nvSpPr>
        <p:spPr>
          <a:xfrm flipH="1">
            <a:off x="6448175" y="4784841"/>
            <a:ext cx="12111835" cy="6308247"/>
          </a:xfrm>
          <a:custGeom>
            <a:avLst/>
            <a:gdLst/>
            <a:ahLst/>
            <a:cxnLst/>
            <a:rect l="l" t="t" r="r" b="b"/>
            <a:pathLst>
              <a:path w="12111835" h="6308247">
                <a:moveTo>
                  <a:pt x="12111835" y="0"/>
                </a:moveTo>
                <a:lnTo>
                  <a:pt x="0" y="0"/>
                </a:lnTo>
                <a:lnTo>
                  <a:pt x="0" y="6308248"/>
                </a:lnTo>
                <a:lnTo>
                  <a:pt x="12111835" y="6308248"/>
                </a:lnTo>
                <a:lnTo>
                  <a:pt x="12111835" y="0"/>
                </a:lnTo>
                <a:close/>
              </a:path>
            </a:pathLst>
          </a:custGeom>
          <a:blipFill>
            <a:blip r:embed="rId3"/>
            <a:stretch>
              <a:fillRect/>
            </a:stretch>
          </a:blipFill>
        </p:spPr>
      </p:sp>
      <p:sp>
        <p:nvSpPr>
          <p:cNvPr id="5" name="TextBox 5"/>
          <p:cNvSpPr txBox="1"/>
          <p:nvPr/>
        </p:nvSpPr>
        <p:spPr>
          <a:xfrm>
            <a:off x="8258847" y="1880066"/>
            <a:ext cx="6492582" cy="1181100"/>
          </a:xfrm>
          <a:prstGeom prst="rect">
            <a:avLst/>
          </a:prstGeom>
        </p:spPr>
        <p:txBody>
          <a:bodyPr lIns="0" tIns="0" rIns="0" bIns="0" rtlCol="0" anchor="t">
            <a:spAutoFit/>
          </a:bodyPr>
          <a:lstStyle/>
          <a:p>
            <a:pPr algn="just">
              <a:lnSpc>
                <a:spcPts val="8777"/>
              </a:lnSpc>
            </a:pPr>
            <a:r>
              <a:rPr lang="en-US" sz="7314" b="1">
                <a:solidFill>
                  <a:srgbClr val="FFFFFF"/>
                </a:solidFill>
                <a:latin typeface="Poppins Bold"/>
                <a:ea typeface="Poppins Bold"/>
                <a:cs typeface="Poppins Bold"/>
                <a:sym typeface="Poppins Bold"/>
              </a:rPr>
              <a:t>CONCLUSION</a:t>
            </a:r>
          </a:p>
        </p:txBody>
      </p:sp>
      <p:sp>
        <p:nvSpPr>
          <p:cNvPr id="6" name="TextBox 6"/>
          <p:cNvSpPr txBox="1"/>
          <p:nvPr/>
        </p:nvSpPr>
        <p:spPr>
          <a:xfrm>
            <a:off x="8258847" y="3524423"/>
            <a:ext cx="8809953" cy="5820824"/>
          </a:xfrm>
          <a:prstGeom prst="rect">
            <a:avLst/>
          </a:prstGeom>
        </p:spPr>
        <p:txBody>
          <a:bodyPr wrap="square" lIns="0" tIns="0" rIns="0" bIns="0" rtlCol="0" anchor="t">
            <a:spAutoFit/>
          </a:bodyPr>
          <a:lstStyle/>
          <a:p>
            <a:pPr algn="just">
              <a:lnSpc>
                <a:spcPct val="150000"/>
              </a:lnSpc>
            </a:pPr>
            <a:r>
              <a:rPr lang="en-GB" sz="3200" dirty="0">
                <a:solidFill>
                  <a:schemeClr val="bg1"/>
                </a:solidFill>
                <a:latin typeface="Times New Roman" panose="02020603050405020304" pitchFamily="18" charset="0"/>
                <a:cs typeface="Times New Roman" panose="02020603050405020304" pitchFamily="18" charset="0"/>
              </a:rPr>
              <a:t>The advancements in technology and data analytics are some of the key drivers reshaping the hospitality sector. </a:t>
            </a:r>
          </a:p>
          <a:p>
            <a:pPr algn="just">
              <a:lnSpc>
                <a:spcPct val="150000"/>
              </a:lnSpc>
            </a:pPr>
            <a:r>
              <a:rPr lang="en-GB" sz="3200" dirty="0">
                <a:solidFill>
                  <a:schemeClr val="bg1"/>
                </a:solidFill>
                <a:latin typeface="Times New Roman" panose="02020603050405020304" pitchFamily="18" charset="0"/>
                <a:cs typeface="Times New Roman" panose="02020603050405020304" pitchFamily="18" charset="0"/>
              </a:rPr>
              <a:t>The process of digital transformation enhances the guest experience and works towards optimizing the smooth workflow of offering personalized services, thereby becoming necessary for sustaining competitiveness. </a:t>
            </a:r>
            <a:endParaRPr lang="en-IN" sz="3200" dirty="0">
              <a:solidFill>
                <a:schemeClr val="bg1"/>
              </a:solidFill>
              <a:latin typeface="Times New Roman" panose="02020603050405020304" pitchFamily="18" charset="0"/>
              <a:cs typeface="Times New Roman" panose="02020603050405020304" pitchFamily="18" charset="0"/>
            </a:endParaRPr>
          </a:p>
        </p:txBody>
      </p:sp>
      <p:sp>
        <p:nvSpPr>
          <p:cNvPr id="7" name="Freeform 7"/>
          <p:cNvSpPr/>
          <p:nvPr/>
        </p:nvSpPr>
        <p:spPr>
          <a:xfrm>
            <a:off x="16789522" y="698922"/>
            <a:ext cx="2495638" cy="2495638"/>
          </a:xfrm>
          <a:custGeom>
            <a:avLst/>
            <a:gdLst/>
            <a:ahLst/>
            <a:cxnLst/>
            <a:rect l="l" t="t" r="r" b="b"/>
            <a:pathLst>
              <a:path w="2495638" h="2495638">
                <a:moveTo>
                  <a:pt x="0" y="0"/>
                </a:moveTo>
                <a:lnTo>
                  <a:pt x="2495638" y="0"/>
                </a:lnTo>
                <a:lnTo>
                  <a:pt x="2495638" y="2495638"/>
                </a:lnTo>
                <a:lnTo>
                  <a:pt x="0" y="2495638"/>
                </a:lnTo>
                <a:lnTo>
                  <a:pt x="0" y="0"/>
                </a:lnTo>
                <a:close/>
              </a:path>
            </a:pathLst>
          </a:custGeom>
          <a:blipFill>
            <a:blip r:embed="rId4">
              <a:alphaModFix amt="38000"/>
              <a:extLst>
                <a:ext uri="{96DAC541-7B7A-43D3-8B79-37D633B846F1}">
                  <asvg:svgBlip xmlns:asvg="http://schemas.microsoft.com/office/drawing/2016/SVG/main" r:embed="rId5"/>
                </a:ext>
              </a:extLst>
            </a:blip>
            <a:stretch>
              <a:fillRect/>
            </a:stretch>
          </a:blipFill>
        </p:spPr>
      </p:sp>
      <p:pic>
        <p:nvPicPr>
          <p:cNvPr id="8" name="Picture 7"/>
          <p:cNvPicPr>
            <a:picLocks noChangeAspect="1"/>
          </p:cNvPicPr>
          <p:nvPr/>
        </p:nvPicPr>
        <p:blipFill>
          <a:blip r:embed="rId6"/>
          <a:stretch>
            <a:fillRect/>
          </a:stretch>
        </p:blipFill>
        <p:spPr>
          <a:xfrm>
            <a:off x="-2667000" y="3061166"/>
            <a:ext cx="9558523" cy="7225834"/>
          </a:xfrm>
          <a:prstGeom prst="rect">
            <a:avLst/>
          </a:prstGeom>
          <a:ln>
            <a:noFill/>
          </a:ln>
          <a:effectLst>
            <a:outerShdw blurRad="292100" dist="139700" dir="2700000" algn="tl" rotWithShape="0">
              <a:srgbClr val="333333">
                <a:alpha val="65000"/>
              </a:srgbClr>
            </a:outerShdw>
          </a:effectLst>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rgbClr val="03346E">
                <a:alpha val="100000"/>
              </a:srgbClr>
            </a:gs>
            <a:gs pos="100000">
              <a:srgbClr val="6EACDA">
                <a:alpha val="100000"/>
              </a:srgbClr>
            </a:gs>
          </a:gsLst>
          <a:lin ang="2700000"/>
        </a:gradFill>
        <a:effectLst/>
      </p:bgPr>
    </p:bg>
    <p:spTree>
      <p:nvGrpSpPr>
        <p:cNvPr id="1" name=""/>
        <p:cNvGrpSpPr/>
        <p:nvPr/>
      </p:nvGrpSpPr>
      <p:grpSpPr>
        <a:xfrm>
          <a:off x="0" y="0"/>
          <a:ext cx="0" cy="0"/>
          <a:chOff x="0" y="0"/>
          <a:chExt cx="0" cy="0"/>
        </a:xfrm>
      </p:grpSpPr>
      <p:grpSp>
        <p:nvGrpSpPr>
          <p:cNvPr id="2" name="Group 2"/>
          <p:cNvGrpSpPr/>
          <p:nvPr/>
        </p:nvGrpSpPr>
        <p:grpSpPr>
          <a:xfrm>
            <a:off x="-2918126" y="1497818"/>
            <a:ext cx="9631502" cy="9355392"/>
            <a:chOff x="0" y="0"/>
            <a:chExt cx="1492172" cy="1449395"/>
          </a:xfrm>
        </p:grpSpPr>
        <p:sp>
          <p:nvSpPr>
            <p:cNvPr id="3" name="Freeform 3"/>
            <p:cNvSpPr/>
            <p:nvPr/>
          </p:nvSpPr>
          <p:spPr>
            <a:xfrm>
              <a:off x="0" y="0"/>
              <a:ext cx="1492172" cy="1449395"/>
            </a:xfrm>
            <a:custGeom>
              <a:avLst/>
              <a:gdLst/>
              <a:ahLst/>
              <a:cxnLst/>
              <a:rect l="l" t="t" r="r" b="b"/>
              <a:pathLst>
                <a:path w="1492172" h="1449395">
                  <a:moveTo>
                    <a:pt x="18488" y="0"/>
                  </a:moveTo>
                  <a:lnTo>
                    <a:pt x="1473684" y="0"/>
                  </a:lnTo>
                  <a:cubicBezTo>
                    <a:pt x="1483895" y="0"/>
                    <a:pt x="1492172" y="8277"/>
                    <a:pt x="1492172" y="18488"/>
                  </a:cubicBezTo>
                  <a:lnTo>
                    <a:pt x="1492172" y="1430907"/>
                  </a:lnTo>
                  <a:cubicBezTo>
                    <a:pt x="1492172" y="1441118"/>
                    <a:pt x="1483895" y="1449395"/>
                    <a:pt x="1473684" y="1449395"/>
                  </a:cubicBezTo>
                  <a:lnTo>
                    <a:pt x="18488" y="1449395"/>
                  </a:lnTo>
                  <a:cubicBezTo>
                    <a:pt x="8277" y="1449395"/>
                    <a:pt x="0" y="1441118"/>
                    <a:pt x="0" y="1430907"/>
                  </a:cubicBezTo>
                  <a:lnTo>
                    <a:pt x="0" y="18488"/>
                  </a:lnTo>
                  <a:cubicBezTo>
                    <a:pt x="0" y="8277"/>
                    <a:pt x="8277" y="0"/>
                    <a:pt x="18488" y="0"/>
                  </a:cubicBezTo>
                  <a:close/>
                </a:path>
              </a:pathLst>
            </a:custGeom>
            <a:blipFill>
              <a:blip r:embed="rId3"/>
              <a:stretch>
                <a:fillRect t="-42481" r="-13321" b="-32627"/>
              </a:stretch>
            </a:blipFill>
          </p:spPr>
        </p:sp>
      </p:grpSp>
      <p:sp>
        <p:nvSpPr>
          <p:cNvPr id="4" name="Freeform 4"/>
          <p:cNvSpPr/>
          <p:nvPr/>
        </p:nvSpPr>
        <p:spPr>
          <a:xfrm flipH="1">
            <a:off x="6448175" y="4784841"/>
            <a:ext cx="12111835" cy="6308247"/>
          </a:xfrm>
          <a:custGeom>
            <a:avLst/>
            <a:gdLst/>
            <a:ahLst/>
            <a:cxnLst/>
            <a:rect l="l" t="t" r="r" b="b"/>
            <a:pathLst>
              <a:path w="12111835" h="6308247">
                <a:moveTo>
                  <a:pt x="12111835" y="0"/>
                </a:moveTo>
                <a:lnTo>
                  <a:pt x="0" y="0"/>
                </a:lnTo>
                <a:lnTo>
                  <a:pt x="0" y="6308248"/>
                </a:lnTo>
                <a:lnTo>
                  <a:pt x="12111835" y="6308248"/>
                </a:lnTo>
                <a:lnTo>
                  <a:pt x="12111835" y="0"/>
                </a:lnTo>
                <a:close/>
              </a:path>
            </a:pathLst>
          </a:custGeom>
          <a:blipFill>
            <a:blip r:embed="rId4"/>
            <a:stretch>
              <a:fillRect/>
            </a:stretch>
          </a:blipFill>
        </p:spPr>
      </p:sp>
      <p:sp>
        <p:nvSpPr>
          <p:cNvPr id="5" name="TextBox 5"/>
          <p:cNvSpPr txBox="1"/>
          <p:nvPr/>
        </p:nvSpPr>
        <p:spPr>
          <a:xfrm>
            <a:off x="8258847" y="1880066"/>
            <a:ext cx="6492582" cy="1181100"/>
          </a:xfrm>
          <a:prstGeom prst="rect">
            <a:avLst/>
          </a:prstGeom>
        </p:spPr>
        <p:txBody>
          <a:bodyPr lIns="0" tIns="0" rIns="0" bIns="0" rtlCol="0" anchor="t">
            <a:spAutoFit/>
          </a:bodyPr>
          <a:lstStyle/>
          <a:p>
            <a:pPr algn="just">
              <a:lnSpc>
                <a:spcPts val="8777"/>
              </a:lnSpc>
            </a:pPr>
            <a:r>
              <a:rPr lang="en-US" sz="7314" b="1">
                <a:solidFill>
                  <a:srgbClr val="FFFFFF"/>
                </a:solidFill>
                <a:latin typeface="Poppins Bold"/>
                <a:ea typeface="Poppins Bold"/>
                <a:cs typeface="Poppins Bold"/>
                <a:sym typeface="Poppins Bold"/>
              </a:rPr>
              <a:t>CONCLUSION</a:t>
            </a:r>
          </a:p>
        </p:txBody>
      </p:sp>
      <p:sp>
        <p:nvSpPr>
          <p:cNvPr id="6" name="TextBox 6"/>
          <p:cNvSpPr txBox="1"/>
          <p:nvPr/>
        </p:nvSpPr>
        <p:spPr>
          <a:xfrm>
            <a:off x="8140514" y="3695700"/>
            <a:ext cx="9461686" cy="5082160"/>
          </a:xfrm>
          <a:prstGeom prst="rect">
            <a:avLst/>
          </a:prstGeom>
        </p:spPr>
        <p:txBody>
          <a:bodyPr wrap="square" lIns="0" tIns="0" rIns="0" bIns="0" rtlCol="0" anchor="t">
            <a:spAutoFit/>
          </a:bodyPr>
          <a:lstStyle/>
          <a:p>
            <a:pPr algn="just">
              <a:lnSpc>
                <a:spcPct val="150000"/>
              </a:lnSpc>
            </a:pPr>
            <a:r>
              <a:rPr lang="en-GB" sz="3200" dirty="0">
                <a:solidFill>
                  <a:schemeClr val="bg1"/>
                </a:solidFill>
                <a:latin typeface="Times New Roman" panose="02020603050405020304" pitchFamily="18" charset="0"/>
                <a:cs typeface="Times New Roman" panose="02020603050405020304" pitchFamily="18" charset="0"/>
              </a:rPr>
              <a:t>Using the PESTLE framework, we proceed to understand the impact of political, economic, social, technological, environmental, and legal factors on the adoption of digitalization into hospitality. </a:t>
            </a:r>
          </a:p>
          <a:p>
            <a:pPr algn="just">
              <a:lnSpc>
                <a:spcPct val="150000"/>
              </a:lnSpc>
            </a:pPr>
            <a:r>
              <a:rPr lang="en-GB" sz="3200" dirty="0">
                <a:solidFill>
                  <a:schemeClr val="bg1"/>
                </a:solidFill>
                <a:latin typeface="Times New Roman" panose="02020603050405020304" pitchFamily="18" charset="0"/>
                <a:cs typeface="Times New Roman" panose="02020603050405020304" pitchFamily="18" charset="0"/>
              </a:rPr>
              <a:t>Others may be more personalized experiences for tourists, automatization, and innovative ideas for effective sustainability. </a:t>
            </a:r>
            <a:endParaRPr lang="en-IN" sz="3200" dirty="0">
              <a:solidFill>
                <a:schemeClr val="bg1"/>
              </a:solidFill>
              <a:latin typeface="Times New Roman" panose="02020603050405020304" pitchFamily="18" charset="0"/>
              <a:cs typeface="Times New Roman" panose="02020603050405020304" pitchFamily="18" charset="0"/>
            </a:endParaRPr>
          </a:p>
        </p:txBody>
      </p:sp>
      <p:sp>
        <p:nvSpPr>
          <p:cNvPr id="7" name="Freeform 7"/>
          <p:cNvSpPr/>
          <p:nvPr/>
        </p:nvSpPr>
        <p:spPr>
          <a:xfrm>
            <a:off x="16789522" y="698922"/>
            <a:ext cx="2495638" cy="2495638"/>
          </a:xfrm>
          <a:custGeom>
            <a:avLst/>
            <a:gdLst/>
            <a:ahLst/>
            <a:cxnLst/>
            <a:rect l="l" t="t" r="r" b="b"/>
            <a:pathLst>
              <a:path w="2495638" h="2495638">
                <a:moveTo>
                  <a:pt x="0" y="0"/>
                </a:moveTo>
                <a:lnTo>
                  <a:pt x="2495638" y="0"/>
                </a:lnTo>
                <a:lnTo>
                  <a:pt x="2495638" y="2495638"/>
                </a:lnTo>
                <a:lnTo>
                  <a:pt x="0" y="2495638"/>
                </a:lnTo>
                <a:lnTo>
                  <a:pt x="0" y="0"/>
                </a:lnTo>
                <a:close/>
              </a:path>
            </a:pathLst>
          </a:custGeom>
          <a:blipFill>
            <a:blip r:embed="rId5">
              <a:alphaModFix amt="38000"/>
              <a:extLst>
                <a:ext uri="{96DAC541-7B7A-43D3-8B79-37D633B846F1}">
                  <asvg:svgBlip xmlns:asvg="http://schemas.microsoft.com/office/drawing/2016/SVG/main" r:embed="rId6"/>
                </a:ext>
              </a:extLst>
            </a:blip>
            <a:stretch>
              <a:fillRect/>
            </a:stretch>
          </a:blipFill>
        </p:spPr>
      </p:sp>
    </p:spTree>
    <p:extLst>
      <p:ext uri="{BB962C8B-B14F-4D97-AF65-F5344CB8AC3E}">
        <p14:creationId xmlns:p14="http://schemas.microsoft.com/office/powerpoint/2010/main" val="27439877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rgbClr val="03346E">
                <a:alpha val="100000"/>
              </a:srgbClr>
            </a:gs>
            <a:gs pos="100000">
              <a:srgbClr val="6EACDA">
                <a:alpha val="100000"/>
              </a:srgbClr>
            </a:gs>
          </a:gsLst>
          <a:lin ang="2700000"/>
        </a:gradFill>
        <a:effectLst/>
      </p:bgPr>
    </p:bg>
    <p:spTree>
      <p:nvGrpSpPr>
        <p:cNvPr id="1" name=""/>
        <p:cNvGrpSpPr/>
        <p:nvPr/>
      </p:nvGrpSpPr>
      <p:grpSpPr>
        <a:xfrm>
          <a:off x="0" y="0"/>
          <a:ext cx="0" cy="0"/>
          <a:chOff x="0" y="0"/>
          <a:chExt cx="0" cy="0"/>
        </a:xfrm>
      </p:grpSpPr>
      <p:sp>
        <p:nvSpPr>
          <p:cNvPr id="2" name="Freeform 2"/>
          <p:cNvSpPr/>
          <p:nvPr/>
        </p:nvSpPr>
        <p:spPr>
          <a:xfrm flipH="1">
            <a:off x="5232163" y="3304455"/>
            <a:ext cx="13333334" cy="6944445"/>
          </a:xfrm>
          <a:custGeom>
            <a:avLst/>
            <a:gdLst/>
            <a:ahLst/>
            <a:cxnLst/>
            <a:rect l="l" t="t" r="r" b="b"/>
            <a:pathLst>
              <a:path w="13333334" h="6944445">
                <a:moveTo>
                  <a:pt x="13333334" y="0"/>
                </a:moveTo>
                <a:lnTo>
                  <a:pt x="0" y="0"/>
                </a:lnTo>
                <a:lnTo>
                  <a:pt x="0" y="6944445"/>
                </a:lnTo>
                <a:lnTo>
                  <a:pt x="13333334" y="6944445"/>
                </a:lnTo>
                <a:lnTo>
                  <a:pt x="13333334" y="0"/>
                </a:lnTo>
                <a:close/>
              </a:path>
            </a:pathLst>
          </a:custGeom>
          <a:blipFill>
            <a:blip r:embed="rId2"/>
            <a:stretch>
              <a:fillRect/>
            </a:stretch>
          </a:blipFill>
        </p:spPr>
      </p:sp>
      <p:grpSp>
        <p:nvGrpSpPr>
          <p:cNvPr id="3" name="Group 3"/>
          <p:cNvGrpSpPr/>
          <p:nvPr/>
        </p:nvGrpSpPr>
        <p:grpSpPr>
          <a:xfrm>
            <a:off x="11898830" y="-721195"/>
            <a:ext cx="10262598" cy="10262598"/>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l="-25046" r="-25046"/>
              </a:stretch>
            </a:blipFill>
          </p:spPr>
        </p:sp>
      </p:grpSp>
      <p:sp>
        <p:nvSpPr>
          <p:cNvPr id="5" name="Freeform 5"/>
          <p:cNvSpPr/>
          <p:nvPr/>
        </p:nvSpPr>
        <p:spPr>
          <a:xfrm>
            <a:off x="8917417" y="-721195"/>
            <a:ext cx="2495638" cy="2495638"/>
          </a:xfrm>
          <a:custGeom>
            <a:avLst/>
            <a:gdLst/>
            <a:ahLst/>
            <a:cxnLst/>
            <a:rect l="l" t="t" r="r" b="b"/>
            <a:pathLst>
              <a:path w="2495638" h="2495638">
                <a:moveTo>
                  <a:pt x="0" y="0"/>
                </a:moveTo>
                <a:lnTo>
                  <a:pt x="2495638" y="0"/>
                </a:lnTo>
                <a:lnTo>
                  <a:pt x="2495638" y="2495638"/>
                </a:lnTo>
                <a:lnTo>
                  <a:pt x="0" y="2495638"/>
                </a:lnTo>
                <a:lnTo>
                  <a:pt x="0" y="0"/>
                </a:lnTo>
                <a:close/>
              </a:path>
            </a:pathLst>
          </a:custGeom>
          <a:blipFill>
            <a:blip r:embed="rId4">
              <a:alphaModFix amt="38000"/>
              <a:extLst>
                <a:ext uri="{96DAC541-7B7A-43D3-8B79-37D633B846F1}">
                  <asvg:svgBlip xmlns:asvg="http://schemas.microsoft.com/office/drawing/2016/SVG/main" r:embed="rId5"/>
                </a:ext>
              </a:extLst>
            </a:blip>
            <a:stretch>
              <a:fillRect/>
            </a:stretch>
          </a:blipFill>
        </p:spPr>
      </p:sp>
      <p:sp>
        <p:nvSpPr>
          <p:cNvPr id="6" name="Freeform 6"/>
          <p:cNvSpPr/>
          <p:nvPr/>
        </p:nvSpPr>
        <p:spPr>
          <a:xfrm>
            <a:off x="-219119" y="9039181"/>
            <a:ext cx="2495638" cy="2495638"/>
          </a:xfrm>
          <a:custGeom>
            <a:avLst/>
            <a:gdLst/>
            <a:ahLst/>
            <a:cxnLst/>
            <a:rect l="l" t="t" r="r" b="b"/>
            <a:pathLst>
              <a:path w="2495638" h="2495638">
                <a:moveTo>
                  <a:pt x="0" y="0"/>
                </a:moveTo>
                <a:lnTo>
                  <a:pt x="2495638" y="0"/>
                </a:lnTo>
                <a:lnTo>
                  <a:pt x="2495638" y="2495638"/>
                </a:lnTo>
                <a:lnTo>
                  <a:pt x="0" y="2495638"/>
                </a:lnTo>
                <a:lnTo>
                  <a:pt x="0" y="0"/>
                </a:lnTo>
                <a:close/>
              </a:path>
            </a:pathLst>
          </a:custGeom>
          <a:blipFill>
            <a:blip r:embed="rId4">
              <a:alphaModFix amt="38000"/>
              <a:extLst>
                <a:ext uri="{96DAC541-7B7A-43D3-8B79-37D633B846F1}">
                  <asvg:svgBlip xmlns:asvg="http://schemas.microsoft.com/office/drawing/2016/SVG/main" r:embed="rId5"/>
                </a:ext>
              </a:extLst>
            </a:blip>
            <a:stretch>
              <a:fillRect/>
            </a:stretch>
          </a:blipFill>
        </p:spPr>
      </p:sp>
      <p:sp>
        <p:nvSpPr>
          <p:cNvPr id="10" name="TextBox 10"/>
          <p:cNvSpPr txBox="1"/>
          <p:nvPr/>
        </p:nvSpPr>
        <p:spPr>
          <a:xfrm>
            <a:off x="669607" y="2857500"/>
            <a:ext cx="10986335" cy="6894195"/>
          </a:xfrm>
          <a:prstGeom prst="rect">
            <a:avLst/>
          </a:prstGeom>
        </p:spPr>
        <p:txBody>
          <a:bodyPr wrap="square" lIns="0" tIns="0" rIns="0" bIns="0" rtlCol="0" anchor="t">
            <a:spAutoFit/>
          </a:bodyPr>
          <a:lstStyle/>
          <a:p>
            <a:pPr marL="285750" indent="-285750" algn="just">
              <a:buFont typeface="Arial" panose="020B0604020202020204" pitchFamily="34" charset="0"/>
              <a:buChar char="•"/>
            </a:pPr>
            <a:r>
              <a:rPr lang="en-IN" sz="1600" dirty="0">
                <a:solidFill>
                  <a:schemeClr val="bg1"/>
                </a:solidFill>
                <a:latin typeface="Times New Roman" panose="02020603050405020304" pitchFamily="18" charset="0"/>
                <a:cs typeface="Times New Roman" panose="02020603050405020304" pitchFamily="18" charset="0"/>
              </a:rPr>
              <a:t>Al-</a:t>
            </a:r>
            <a:r>
              <a:rPr lang="en-IN" sz="1600" dirty="0" err="1">
                <a:solidFill>
                  <a:schemeClr val="bg1"/>
                </a:solidFill>
                <a:latin typeface="Times New Roman" panose="02020603050405020304" pitchFamily="18" charset="0"/>
                <a:cs typeface="Times New Roman" panose="02020603050405020304" pitchFamily="18" charset="0"/>
              </a:rPr>
              <a:t>Obaidi</a:t>
            </a:r>
            <a:r>
              <a:rPr lang="en-IN" sz="1600" dirty="0">
                <a:solidFill>
                  <a:schemeClr val="bg1"/>
                </a:solidFill>
                <a:latin typeface="Times New Roman" panose="02020603050405020304" pitchFamily="18" charset="0"/>
                <a:cs typeface="Times New Roman" panose="02020603050405020304" pitchFamily="18" charset="0"/>
              </a:rPr>
              <a:t>, K.M., Hossain, M., </a:t>
            </a:r>
            <a:r>
              <a:rPr lang="en-IN" sz="1600" dirty="0" err="1">
                <a:solidFill>
                  <a:schemeClr val="bg1"/>
                </a:solidFill>
                <a:latin typeface="Times New Roman" panose="02020603050405020304" pitchFamily="18" charset="0"/>
                <a:cs typeface="Times New Roman" panose="02020603050405020304" pitchFamily="18" charset="0"/>
              </a:rPr>
              <a:t>Alduais</a:t>
            </a:r>
            <a:r>
              <a:rPr lang="en-IN" sz="1600" dirty="0">
                <a:solidFill>
                  <a:schemeClr val="bg1"/>
                </a:solidFill>
                <a:latin typeface="Times New Roman" panose="02020603050405020304" pitchFamily="18" charset="0"/>
                <a:cs typeface="Times New Roman" panose="02020603050405020304" pitchFamily="18" charset="0"/>
              </a:rPr>
              <a:t>, N.A., Al-</a:t>
            </a:r>
            <a:r>
              <a:rPr lang="en-IN" sz="1600" dirty="0" err="1">
                <a:solidFill>
                  <a:schemeClr val="bg1"/>
                </a:solidFill>
                <a:latin typeface="Times New Roman" panose="02020603050405020304" pitchFamily="18" charset="0"/>
                <a:cs typeface="Times New Roman" panose="02020603050405020304" pitchFamily="18" charset="0"/>
              </a:rPr>
              <a:t>Duais</a:t>
            </a:r>
            <a:r>
              <a:rPr lang="en-IN" sz="1600" dirty="0">
                <a:solidFill>
                  <a:schemeClr val="bg1"/>
                </a:solidFill>
                <a:latin typeface="Times New Roman" panose="02020603050405020304" pitchFamily="18" charset="0"/>
                <a:cs typeface="Times New Roman" panose="02020603050405020304" pitchFamily="18" charset="0"/>
              </a:rPr>
              <a:t>, H.S., </a:t>
            </a:r>
            <a:r>
              <a:rPr lang="en-IN" sz="1600" dirty="0" err="1">
                <a:solidFill>
                  <a:schemeClr val="bg1"/>
                </a:solidFill>
                <a:latin typeface="Times New Roman" panose="02020603050405020304" pitchFamily="18" charset="0"/>
                <a:cs typeface="Times New Roman" panose="02020603050405020304" pitchFamily="18" charset="0"/>
              </a:rPr>
              <a:t>Omrany</a:t>
            </a:r>
            <a:r>
              <a:rPr lang="en-IN" sz="1600" dirty="0">
                <a:solidFill>
                  <a:schemeClr val="bg1"/>
                </a:solidFill>
                <a:latin typeface="Times New Roman" panose="02020603050405020304" pitchFamily="18" charset="0"/>
                <a:cs typeface="Times New Roman" panose="02020603050405020304" pitchFamily="18" charset="0"/>
              </a:rPr>
              <a:t>, H. and </a:t>
            </a:r>
            <a:r>
              <a:rPr lang="en-IN" sz="1600" dirty="0" err="1">
                <a:solidFill>
                  <a:schemeClr val="bg1"/>
                </a:solidFill>
                <a:latin typeface="Times New Roman" panose="02020603050405020304" pitchFamily="18" charset="0"/>
                <a:cs typeface="Times New Roman" panose="02020603050405020304" pitchFamily="18" charset="0"/>
              </a:rPr>
              <a:t>Ghaffarianhoseini</a:t>
            </a:r>
            <a:r>
              <a:rPr lang="en-IN" sz="1600" dirty="0">
                <a:solidFill>
                  <a:schemeClr val="bg1"/>
                </a:solidFill>
                <a:latin typeface="Times New Roman" panose="02020603050405020304" pitchFamily="18" charset="0"/>
                <a:cs typeface="Times New Roman" panose="02020603050405020304" pitchFamily="18" charset="0"/>
              </a:rPr>
              <a:t>, A., (2022). A review of using </a:t>
            </a:r>
            <a:r>
              <a:rPr lang="en-IN" sz="1600" dirty="0" err="1">
                <a:solidFill>
                  <a:schemeClr val="bg1"/>
                </a:solidFill>
                <a:latin typeface="Times New Roman" panose="02020603050405020304" pitchFamily="18" charset="0"/>
                <a:cs typeface="Times New Roman" panose="02020603050405020304" pitchFamily="18" charset="0"/>
              </a:rPr>
              <a:t>IoT</a:t>
            </a:r>
            <a:r>
              <a:rPr lang="en-IN" sz="1600" dirty="0">
                <a:solidFill>
                  <a:schemeClr val="bg1"/>
                </a:solidFill>
                <a:latin typeface="Times New Roman" panose="02020603050405020304" pitchFamily="18" charset="0"/>
                <a:cs typeface="Times New Roman" panose="02020603050405020304" pitchFamily="18" charset="0"/>
              </a:rPr>
              <a:t> for energy efficient buildings and cities: a built environment perspective. Energies, 15(16), p.5991.</a:t>
            </a:r>
          </a:p>
          <a:p>
            <a:pPr marL="285750" indent="-285750" algn="just">
              <a:buFont typeface="Arial" panose="020B0604020202020204" pitchFamily="34" charset="0"/>
              <a:buChar char="•"/>
            </a:pPr>
            <a:r>
              <a:rPr lang="en-IN" sz="1600" dirty="0">
                <a:solidFill>
                  <a:schemeClr val="bg1"/>
                </a:solidFill>
                <a:latin typeface="Times New Roman" panose="02020603050405020304" pitchFamily="18" charset="0"/>
                <a:cs typeface="Times New Roman" panose="02020603050405020304" pitchFamily="18" charset="0"/>
              </a:rPr>
              <a:t>Bhandari, U., (2024). Roles of AI in Digital Transformation of Tourism Business.</a:t>
            </a:r>
          </a:p>
          <a:p>
            <a:pPr marL="285750" indent="-285750" algn="just">
              <a:buFont typeface="Arial" panose="020B0604020202020204" pitchFamily="34" charset="0"/>
              <a:buChar char="•"/>
            </a:pPr>
            <a:r>
              <a:rPr lang="en-IN" sz="1600" dirty="0" err="1">
                <a:solidFill>
                  <a:schemeClr val="bg1"/>
                </a:solidFill>
                <a:latin typeface="Times New Roman" panose="02020603050405020304" pitchFamily="18" charset="0"/>
                <a:cs typeface="Times New Roman" panose="02020603050405020304" pitchFamily="18" charset="0"/>
              </a:rPr>
              <a:t>Buhalis</a:t>
            </a:r>
            <a:r>
              <a:rPr lang="en-IN" sz="1600" dirty="0">
                <a:solidFill>
                  <a:schemeClr val="bg1"/>
                </a:solidFill>
                <a:latin typeface="Times New Roman" panose="02020603050405020304" pitchFamily="18" charset="0"/>
                <a:cs typeface="Times New Roman" panose="02020603050405020304" pitchFamily="18" charset="0"/>
              </a:rPr>
              <a:t>, D. and </a:t>
            </a:r>
            <a:r>
              <a:rPr lang="en-IN" sz="1600" dirty="0" err="1">
                <a:solidFill>
                  <a:schemeClr val="bg1"/>
                </a:solidFill>
                <a:latin typeface="Times New Roman" panose="02020603050405020304" pitchFamily="18" charset="0"/>
                <a:cs typeface="Times New Roman" panose="02020603050405020304" pitchFamily="18" charset="0"/>
              </a:rPr>
              <a:t>Moldavska</a:t>
            </a:r>
            <a:r>
              <a:rPr lang="en-IN" sz="1600" dirty="0">
                <a:solidFill>
                  <a:schemeClr val="bg1"/>
                </a:solidFill>
                <a:latin typeface="Times New Roman" panose="02020603050405020304" pitchFamily="18" charset="0"/>
                <a:cs typeface="Times New Roman" panose="02020603050405020304" pitchFamily="18" charset="0"/>
              </a:rPr>
              <a:t>, I., (2022). Voice assistants in hospitality: using artificial intelligence for customer service. Journal of Hospitality and Tourism Technology, 13(3), pp.386-403.</a:t>
            </a:r>
          </a:p>
          <a:p>
            <a:pPr marL="285750" indent="-285750" algn="just">
              <a:buFont typeface="Arial" panose="020B0604020202020204" pitchFamily="34" charset="0"/>
              <a:buChar char="•"/>
            </a:pPr>
            <a:r>
              <a:rPr lang="en-IN" sz="1600" dirty="0" err="1">
                <a:solidFill>
                  <a:schemeClr val="bg1"/>
                </a:solidFill>
                <a:latin typeface="Times New Roman" panose="02020603050405020304" pitchFamily="18" charset="0"/>
                <a:cs typeface="Times New Roman" panose="02020603050405020304" pitchFamily="18" charset="0"/>
              </a:rPr>
              <a:t>Calle</a:t>
            </a:r>
            <a:r>
              <a:rPr lang="en-IN" sz="1600" dirty="0">
                <a:solidFill>
                  <a:schemeClr val="bg1"/>
                </a:solidFill>
                <a:latin typeface="Times New Roman" panose="02020603050405020304" pitchFamily="18" charset="0"/>
                <a:cs typeface="Times New Roman" panose="02020603050405020304" pitchFamily="18" charset="0"/>
              </a:rPr>
              <a:t>-Vaquero, M.D.L., Garcia-Hernandez, M. and Mendoza de Miguel, S., (2020). Urban planning regulations for tourism in the context of </a:t>
            </a:r>
            <a:r>
              <a:rPr lang="en-IN" sz="1600" dirty="0" err="1">
                <a:solidFill>
                  <a:schemeClr val="bg1"/>
                </a:solidFill>
                <a:latin typeface="Times New Roman" panose="02020603050405020304" pitchFamily="18" charset="0"/>
                <a:cs typeface="Times New Roman" panose="02020603050405020304" pitchFamily="18" charset="0"/>
              </a:rPr>
              <a:t>overtourism</a:t>
            </a:r>
            <a:r>
              <a:rPr lang="en-IN" sz="1600" dirty="0">
                <a:solidFill>
                  <a:schemeClr val="bg1"/>
                </a:solidFill>
                <a:latin typeface="Times New Roman" panose="02020603050405020304" pitchFamily="18" charset="0"/>
                <a:cs typeface="Times New Roman" panose="02020603050405020304" pitchFamily="18" charset="0"/>
              </a:rPr>
              <a:t>. Applications in historic centres. Sustainability, 13(1), p.70.</a:t>
            </a:r>
          </a:p>
          <a:p>
            <a:pPr marL="285750" indent="-285750" algn="just">
              <a:buFont typeface="Arial" panose="020B0604020202020204" pitchFamily="34" charset="0"/>
              <a:buChar char="•"/>
            </a:pPr>
            <a:r>
              <a:rPr lang="en-IN" sz="1600" dirty="0" err="1">
                <a:solidFill>
                  <a:schemeClr val="bg1"/>
                </a:solidFill>
                <a:latin typeface="Times New Roman" panose="02020603050405020304" pitchFamily="18" charset="0"/>
                <a:cs typeface="Times New Roman" panose="02020603050405020304" pitchFamily="18" charset="0"/>
              </a:rPr>
              <a:t>Dasgupta</a:t>
            </a:r>
            <a:r>
              <a:rPr lang="en-IN" sz="1600" dirty="0">
                <a:solidFill>
                  <a:schemeClr val="bg1"/>
                </a:solidFill>
                <a:latin typeface="Times New Roman" panose="02020603050405020304" pitchFamily="18" charset="0"/>
                <a:cs typeface="Times New Roman" panose="02020603050405020304" pitchFamily="18" charset="0"/>
              </a:rPr>
              <a:t>, D.S. and </a:t>
            </a:r>
            <a:r>
              <a:rPr lang="en-IN" sz="1600" dirty="0" err="1">
                <a:solidFill>
                  <a:schemeClr val="bg1"/>
                </a:solidFill>
                <a:latin typeface="Times New Roman" panose="02020603050405020304" pitchFamily="18" charset="0"/>
                <a:cs typeface="Times New Roman" panose="02020603050405020304" pitchFamily="18" charset="0"/>
              </a:rPr>
              <a:t>Jamader</a:t>
            </a:r>
            <a:r>
              <a:rPr lang="en-IN" sz="1600" dirty="0">
                <a:solidFill>
                  <a:schemeClr val="bg1"/>
                </a:solidFill>
                <a:latin typeface="Times New Roman" panose="02020603050405020304" pitchFamily="18" charset="0"/>
                <a:cs typeface="Times New Roman" panose="02020603050405020304" pitchFamily="18" charset="0"/>
              </a:rPr>
              <a:t>, A.R., (2024). Revolutionizing Tourism and Hospitality: Harnessing AI for Sustainable Transformation. Available at SSRN 4896697.</a:t>
            </a:r>
          </a:p>
          <a:p>
            <a:pPr marL="285750" indent="-285750" algn="just">
              <a:buFont typeface="Arial" panose="020B0604020202020204" pitchFamily="34" charset="0"/>
              <a:buChar char="•"/>
            </a:pPr>
            <a:r>
              <a:rPr lang="en-IN" sz="1600" dirty="0">
                <a:solidFill>
                  <a:schemeClr val="bg1"/>
                </a:solidFill>
                <a:latin typeface="Times New Roman" panose="02020603050405020304" pitchFamily="18" charset="0"/>
                <a:cs typeface="Times New Roman" panose="02020603050405020304" pitchFamily="18" charset="0"/>
              </a:rPr>
              <a:t>de </a:t>
            </a:r>
            <a:r>
              <a:rPr lang="en-IN" sz="1600" dirty="0" err="1">
                <a:solidFill>
                  <a:schemeClr val="bg1"/>
                </a:solidFill>
                <a:latin typeface="Times New Roman" panose="02020603050405020304" pitchFamily="18" charset="0"/>
                <a:cs typeface="Times New Roman" panose="02020603050405020304" pitchFamily="18" charset="0"/>
              </a:rPr>
              <a:t>Carvalho</a:t>
            </a:r>
            <a:r>
              <a:rPr lang="en-IN" sz="1600" dirty="0">
                <a:solidFill>
                  <a:schemeClr val="bg1"/>
                </a:solidFill>
                <a:latin typeface="Times New Roman" panose="02020603050405020304" pitchFamily="18" charset="0"/>
                <a:cs typeface="Times New Roman" panose="02020603050405020304" pitchFamily="18" charset="0"/>
              </a:rPr>
              <a:t>, A.B.C.C., (2022). Development of Touristic Micro-Regions: The case of </a:t>
            </a:r>
            <a:r>
              <a:rPr lang="en-IN" sz="1600" dirty="0" err="1">
                <a:solidFill>
                  <a:schemeClr val="bg1"/>
                </a:solidFill>
                <a:latin typeface="Times New Roman" panose="02020603050405020304" pitchFamily="18" charset="0"/>
                <a:cs typeface="Times New Roman" panose="02020603050405020304" pitchFamily="18" charset="0"/>
              </a:rPr>
              <a:t>Figueira</a:t>
            </a:r>
            <a:r>
              <a:rPr lang="en-IN" sz="1600" dirty="0">
                <a:solidFill>
                  <a:schemeClr val="bg1"/>
                </a:solidFill>
                <a:latin typeface="Times New Roman" panose="02020603050405020304" pitchFamily="18" charset="0"/>
                <a:cs typeface="Times New Roman" panose="02020603050405020304" pitchFamily="18" charset="0"/>
              </a:rPr>
              <a:t> da </a:t>
            </a:r>
            <a:r>
              <a:rPr lang="en-IN" sz="1600" dirty="0" err="1">
                <a:solidFill>
                  <a:schemeClr val="bg1"/>
                </a:solidFill>
                <a:latin typeface="Times New Roman" panose="02020603050405020304" pitchFamily="18" charset="0"/>
                <a:cs typeface="Times New Roman" panose="02020603050405020304" pitchFamily="18" charset="0"/>
              </a:rPr>
              <a:t>Foz</a:t>
            </a:r>
            <a:r>
              <a:rPr lang="en-IN" sz="1600" dirty="0">
                <a:solidFill>
                  <a:schemeClr val="bg1"/>
                </a:solidFill>
                <a:latin typeface="Times New Roman" panose="02020603050405020304" pitchFamily="18" charset="0"/>
                <a:cs typeface="Times New Roman" panose="02020603050405020304" pitchFamily="18" charset="0"/>
              </a:rPr>
              <a:t> (Doctoral dissertation, </a:t>
            </a:r>
            <a:r>
              <a:rPr lang="en-IN" sz="1600" dirty="0" err="1">
                <a:solidFill>
                  <a:schemeClr val="bg1"/>
                </a:solidFill>
                <a:latin typeface="Times New Roman" panose="02020603050405020304" pitchFamily="18" charset="0"/>
                <a:cs typeface="Times New Roman" panose="02020603050405020304" pitchFamily="18" charset="0"/>
              </a:rPr>
              <a:t>Instituto</a:t>
            </a:r>
            <a:r>
              <a:rPr lang="en-IN" sz="1600" dirty="0">
                <a:solidFill>
                  <a:schemeClr val="bg1"/>
                </a:solidFill>
                <a:latin typeface="Times New Roman" panose="02020603050405020304" pitchFamily="18" charset="0"/>
                <a:cs typeface="Times New Roman" panose="02020603050405020304" pitchFamily="18" charset="0"/>
              </a:rPr>
              <a:t> </a:t>
            </a:r>
            <a:r>
              <a:rPr lang="en-IN" sz="1600" dirty="0" err="1">
                <a:solidFill>
                  <a:schemeClr val="bg1"/>
                </a:solidFill>
                <a:latin typeface="Times New Roman" panose="02020603050405020304" pitchFamily="18" charset="0"/>
                <a:cs typeface="Times New Roman" panose="02020603050405020304" pitchFamily="18" charset="0"/>
              </a:rPr>
              <a:t>Politecnico</a:t>
            </a:r>
            <a:r>
              <a:rPr lang="en-IN" sz="1600" dirty="0">
                <a:solidFill>
                  <a:schemeClr val="bg1"/>
                </a:solidFill>
                <a:latin typeface="Times New Roman" panose="02020603050405020304" pitchFamily="18" charset="0"/>
                <a:cs typeface="Times New Roman" panose="02020603050405020304" pitchFamily="18" charset="0"/>
              </a:rPr>
              <a:t> do Porto (Portugal).</a:t>
            </a:r>
          </a:p>
          <a:p>
            <a:pPr marL="285750" indent="-285750" algn="just">
              <a:buFont typeface="Arial" panose="020B0604020202020204" pitchFamily="34" charset="0"/>
              <a:buChar char="•"/>
            </a:pPr>
            <a:r>
              <a:rPr lang="en-IN" sz="1600" dirty="0" err="1">
                <a:solidFill>
                  <a:schemeClr val="bg1"/>
                </a:solidFill>
                <a:latin typeface="Times New Roman" panose="02020603050405020304" pitchFamily="18" charset="0"/>
                <a:cs typeface="Times New Roman" panose="02020603050405020304" pitchFamily="18" charset="0"/>
              </a:rPr>
              <a:t>García-Madurga</a:t>
            </a:r>
            <a:r>
              <a:rPr lang="en-IN" sz="1600" dirty="0">
                <a:solidFill>
                  <a:schemeClr val="bg1"/>
                </a:solidFill>
                <a:latin typeface="Times New Roman" panose="02020603050405020304" pitchFamily="18" charset="0"/>
                <a:cs typeface="Times New Roman" panose="02020603050405020304" pitchFamily="18" charset="0"/>
              </a:rPr>
              <a:t>, M.Á. and </a:t>
            </a:r>
            <a:r>
              <a:rPr lang="en-IN" sz="1600" dirty="0" err="1">
                <a:solidFill>
                  <a:schemeClr val="bg1"/>
                </a:solidFill>
                <a:latin typeface="Times New Roman" panose="02020603050405020304" pitchFamily="18" charset="0"/>
                <a:cs typeface="Times New Roman" panose="02020603050405020304" pitchFamily="18" charset="0"/>
              </a:rPr>
              <a:t>Grilló</a:t>
            </a:r>
            <a:r>
              <a:rPr lang="en-IN" sz="1600" dirty="0">
                <a:solidFill>
                  <a:schemeClr val="bg1"/>
                </a:solidFill>
                <a:latin typeface="Times New Roman" panose="02020603050405020304" pitchFamily="18" charset="0"/>
                <a:cs typeface="Times New Roman" panose="02020603050405020304" pitchFamily="18" charset="0"/>
              </a:rPr>
              <a:t>-Méndez, A.J., (2023). Artificial Intelligence in the tourism industry: An overview of reviews. Administrative Sciences, 13(8), p.172.</a:t>
            </a:r>
          </a:p>
          <a:p>
            <a:pPr marL="285750" indent="-285750" algn="just">
              <a:buFont typeface="Arial" panose="020B0604020202020204" pitchFamily="34" charset="0"/>
              <a:buChar char="•"/>
            </a:pPr>
            <a:r>
              <a:rPr lang="en-IN" sz="1600" dirty="0" err="1">
                <a:solidFill>
                  <a:schemeClr val="bg1"/>
                </a:solidFill>
                <a:latin typeface="Times New Roman" panose="02020603050405020304" pitchFamily="18" charset="0"/>
                <a:cs typeface="Times New Roman" panose="02020603050405020304" pitchFamily="18" charset="0"/>
              </a:rPr>
              <a:t>Godage</a:t>
            </a:r>
            <a:r>
              <a:rPr lang="en-IN" sz="1600" dirty="0">
                <a:solidFill>
                  <a:schemeClr val="bg1"/>
                </a:solidFill>
                <a:latin typeface="Times New Roman" panose="02020603050405020304" pitchFamily="18" charset="0"/>
                <a:cs typeface="Times New Roman" panose="02020603050405020304" pitchFamily="18" charset="0"/>
              </a:rPr>
              <a:t>, R.D., (2020) Marriott International Data Breach 2018.</a:t>
            </a:r>
          </a:p>
          <a:p>
            <a:pPr marL="285750" indent="-285750" algn="just">
              <a:buFont typeface="Arial" panose="020B0604020202020204" pitchFamily="34" charset="0"/>
              <a:buChar char="•"/>
            </a:pPr>
            <a:r>
              <a:rPr lang="en-IN" sz="1600" dirty="0">
                <a:solidFill>
                  <a:schemeClr val="bg1"/>
                </a:solidFill>
                <a:latin typeface="Times New Roman" panose="02020603050405020304" pitchFamily="18" charset="0"/>
                <a:cs typeface="Times New Roman" panose="02020603050405020304" pitchFamily="18" charset="0"/>
              </a:rPr>
              <a:t>ihg.com, (2024) IHG Green Engage System [Online] Available at https://www.ihg.com/content/gb/en/support/green-engage [Accessed on: 5 October 2024]</a:t>
            </a:r>
          </a:p>
          <a:p>
            <a:pPr marL="285750" indent="-285750" algn="just">
              <a:buFont typeface="Arial" panose="020B0604020202020204" pitchFamily="34" charset="0"/>
              <a:buChar char="•"/>
            </a:pPr>
            <a:r>
              <a:rPr lang="en-IN" sz="1600" dirty="0" err="1">
                <a:solidFill>
                  <a:schemeClr val="bg1"/>
                </a:solidFill>
                <a:latin typeface="Times New Roman" panose="02020603050405020304" pitchFamily="18" charset="0"/>
                <a:cs typeface="Times New Roman" panose="02020603050405020304" pitchFamily="18" charset="0"/>
              </a:rPr>
              <a:t>Ingrassia</a:t>
            </a:r>
            <a:r>
              <a:rPr lang="en-IN" sz="1600" dirty="0">
                <a:solidFill>
                  <a:schemeClr val="bg1"/>
                </a:solidFill>
                <a:latin typeface="Times New Roman" panose="02020603050405020304" pitchFamily="18" charset="0"/>
                <a:cs typeface="Times New Roman" panose="02020603050405020304" pitchFamily="18" charset="0"/>
              </a:rPr>
              <a:t>, M., </a:t>
            </a:r>
            <a:r>
              <a:rPr lang="en-IN" sz="1600" dirty="0" err="1">
                <a:solidFill>
                  <a:schemeClr val="bg1"/>
                </a:solidFill>
                <a:latin typeface="Times New Roman" panose="02020603050405020304" pitchFamily="18" charset="0"/>
                <a:cs typeface="Times New Roman" panose="02020603050405020304" pitchFamily="18" charset="0"/>
              </a:rPr>
              <a:t>Bellia</a:t>
            </a:r>
            <a:r>
              <a:rPr lang="en-IN" sz="1600" dirty="0">
                <a:solidFill>
                  <a:schemeClr val="bg1"/>
                </a:solidFill>
                <a:latin typeface="Times New Roman" panose="02020603050405020304" pitchFamily="18" charset="0"/>
                <a:cs typeface="Times New Roman" panose="02020603050405020304" pitchFamily="18" charset="0"/>
              </a:rPr>
              <a:t>, C., </a:t>
            </a:r>
            <a:r>
              <a:rPr lang="en-IN" sz="1600" dirty="0" err="1">
                <a:solidFill>
                  <a:schemeClr val="bg1"/>
                </a:solidFill>
                <a:latin typeface="Times New Roman" panose="02020603050405020304" pitchFamily="18" charset="0"/>
                <a:cs typeface="Times New Roman" panose="02020603050405020304" pitchFamily="18" charset="0"/>
              </a:rPr>
              <a:t>Giurdanella</a:t>
            </a:r>
            <a:r>
              <a:rPr lang="en-IN" sz="1600" dirty="0">
                <a:solidFill>
                  <a:schemeClr val="bg1"/>
                </a:solidFill>
                <a:latin typeface="Times New Roman" panose="02020603050405020304" pitchFamily="18" charset="0"/>
                <a:cs typeface="Times New Roman" panose="02020603050405020304" pitchFamily="18" charset="0"/>
              </a:rPr>
              <a:t>, C., Columba, P. and </a:t>
            </a:r>
            <a:r>
              <a:rPr lang="en-IN" sz="1600" dirty="0" err="1">
                <a:solidFill>
                  <a:schemeClr val="bg1"/>
                </a:solidFill>
                <a:latin typeface="Times New Roman" panose="02020603050405020304" pitchFamily="18" charset="0"/>
                <a:cs typeface="Times New Roman" panose="02020603050405020304" pitchFamily="18" charset="0"/>
              </a:rPr>
              <a:t>Chironi</a:t>
            </a:r>
            <a:r>
              <a:rPr lang="en-IN" sz="1600" dirty="0">
                <a:solidFill>
                  <a:schemeClr val="bg1"/>
                </a:solidFill>
                <a:latin typeface="Times New Roman" panose="02020603050405020304" pitchFamily="18" charset="0"/>
                <a:cs typeface="Times New Roman" panose="02020603050405020304" pitchFamily="18" charset="0"/>
              </a:rPr>
              <a:t>, S., (2022). Digital influencers, food and tourism—A new model of open innovation for businesses in the Ho. Re. Ca. sector. Journal of Open Innovation: Technology, Market, and Complexity, 8(1), p.50.</a:t>
            </a:r>
          </a:p>
          <a:p>
            <a:pPr marL="285750" indent="-285750" algn="just">
              <a:buFont typeface="Arial" panose="020B0604020202020204" pitchFamily="34" charset="0"/>
              <a:buChar char="•"/>
            </a:pPr>
            <a:r>
              <a:rPr lang="en-IN" sz="1600" dirty="0" err="1">
                <a:solidFill>
                  <a:schemeClr val="bg1"/>
                </a:solidFill>
                <a:latin typeface="Times New Roman" panose="02020603050405020304" pitchFamily="18" charset="0"/>
                <a:cs typeface="Times New Roman" panose="02020603050405020304" pitchFamily="18" charset="0"/>
              </a:rPr>
              <a:t>Khatter</a:t>
            </a:r>
            <a:r>
              <a:rPr lang="en-IN" sz="1600" dirty="0">
                <a:solidFill>
                  <a:schemeClr val="bg1"/>
                </a:solidFill>
                <a:latin typeface="Times New Roman" panose="02020603050405020304" pitchFamily="18" charset="0"/>
                <a:cs typeface="Times New Roman" panose="02020603050405020304" pitchFamily="18" charset="0"/>
              </a:rPr>
              <a:t>, A., (2023). Challenges and solutions for environmental sustainability in the hospitality sector. Sustainability, 15(15), p.11491.</a:t>
            </a:r>
          </a:p>
          <a:p>
            <a:pPr marL="285750" indent="-285750" algn="just">
              <a:buFont typeface="Arial" panose="020B0604020202020204" pitchFamily="34" charset="0"/>
              <a:buChar char="•"/>
            </a:pPr>
            <a:r>
              <a:rPr lang="en-IN" sz="1600" dirty="0" err="1">
                <a:solidFill>
                  <a:schemeClr val="bg1"/>
                </a:solidFill>
                <a:latin typeface="Times New Roman" panose="02020603050405020304" pitchFamily="18" charset="0"/>
                <a:cs typeface="Times New Roman" panose="02020603050405020304" pitchFamily="18" charset="0"/>
              </a:rPr>
              <a:t>Nikopoulou</a:t>
            </a:r>
            <a:r>
              <a:rPr lang="en-IN" sz="1600" dirty="0">
                <a:solidFill>
                  <a:schemeClr val="bg1"/>
                </a:solidFill>
                <a:latin typeface="Times New Roman" panose="02020603050405020304" pitchFamily="18" charset="0"/>
                <a:cs typeface="Times New Roman" panose="02020603050405020304" pitchFamily="18" charset="0"/>
              </a:rPr>
              <a:t>, M., </a:t>
            </a:r>
            <a:r>
              <a:rPr lang="en-IN" sz="1600" dirty="0" err="1">
                <a:solidFill>
                  <a:schemeClr val="bg1"/>
                </a:solidFill>
                <a:latin typeface="Times New Roman" panose="02020603050405020304" pitchFamily="18" charset="0"/>
                <a:cs typeface="Times New Roman" panose="02020603050405020304" pitchFamily="18" charset="0"/>
              </a:rPr>
              <a:t>Kourouthanassis</a:t>
            </a:r>
            <a:r>
              <a:rPr lang="en-IN" sz="1600" dirty="0">
                <a:solidFill>
                  <a:schemeClr val="bg1"/>
                </a:solidFill>
                <a:latin typeface="Times New Roman" panose="02020603050405020304" pitchFamily="18" charset="0"/>
                <a:cs typeface="Times New Roman" panose="02020603050405020304" pitchFamily="18" charset="0"/>
              </a:rPr>
              <a:t>, P., </a:t>
            </a:r>
            <a:r>
              <a:rPr lang="en-IN" sz="1600" dirty="0" err="1">
                <a:solidFill>
                  <a:schemeClr val="bg1"/>
                </a:solidFill>
                <a:latin typeface="Times New Roman" panose="02020603050405020304" pitchFamily="18" charset="0"/>
                <a:cs typeface="Times New Roman" panose="02020603050405020304" pitchFamily="18" charset="0"/>
              </a:rPr>
              <a:t>Chasapi</a:t>
            </a:r>
            <a:r>
              <a:rPr lang="en-IN" sz="1600" dirty="0">
                <a:solidFill>
                  <a:schemeClr val="bg1"/>
                </a:solidFill>
                <a:latin typeface="Times New Roman" panose="02020603050405020304" pitchFamily="18" charset="0"/>
                <a:cs typeface="Times New Roman" panose="02020603050405020304" pitchFamily="18" charset="0"/>
              </a:rPr>
              <a:t>, G., </a:t>
            </a:r>
            <a:r>
              <a:rPr lang="en-IN" sz="1600" dirty="0" err="1">
                <a:solidFill>
                  <a:schemeClr val="bg1"/>
                </a:solidFill>
                <a:latin typeface="Times New Roman" panose="02020603050405020304" pitchFamily="18" charset="0"/>
                <a:cs typeface="Times New Roman" panose="02020603050405020304" pitchFamily="18" charset="0"/>
              </a:rPr>
              <a:t>Pateli</a:t>
            </a:r>
            <a:r>
              <a:rPr lang="en-IN" sz="1600" dirty="0">
                <a:solidFill>
                  <a:schemeClr val="bg1"/>
                </a:solidFill>
                <a:latin typeface="Times New Roman" panose="02020603050405020304" pitchFamily="18" charset="0"/>
                <a:cs typeface="Times New Roman" panose="02020603050405020304" pitchFamily="18" charset="0"/>
              </a:rPr>
              <a:t>, A. and </a:t>
            </a:r>
            <a:r>
              <a:rPr lang="en-IN" sz="1600" dirty="0" err="1">
                <a:solidFill>
                  <a:schemeClr val="bg1"/>
                </a:solidFill>
                <a:latin typeface="Times New Roman" panose="02020603050405020304" pitchFamily="18" charset="0"/>
                <a:cs typeface="Times New Roman" panose="02020603050405020304" pitchFamily="18" charset="0"/>
              </a:rPr>
              <a:t>Mylonas</a:t>
            </a:r>
            <a:r>
              <a:rPr lang="en-IN" sz="1600" dirty="0">
                <a:solidFill>
                  <a:schemeClr val="bg1"/>
                </a:solidFill>
                <a:latin typeface="Times New Roman" panose="02020603050405020304" pitchFamily="18" charset="0"/>
                <a:cs typeface="Times New Roman" panose="02020603050405020304" pitchFamily="18" charset="0"/>
              </a:rPr>
              <a:t>, N., (2023). Determinants of digital transformation in the hospitality industry: technological, organizational, and environmental drivers. Sustainability, 15(3), p.2736.</a:t>
            </a:r>
          </a:p>
          <a:p>
            <a:pPr marL="285750" indent="-285750" algn="just">
              <a:buFont typeface="Arial" panose="020B0604020202020204" pitchFamily="34" charset="0"/>
              <a:buChar char="•"/>
            </a:pPr>
            <a:r>
              <a:rPr lang="en-IN" sz="1600" dirty="0" err="1">
                <a:solidFill>
                  <a:schemeClr val="bg1"/>
                </a:solidFill>
                <a:latin typeface="Times New Roman" panose="02020603050405020304" pitchFamily="18" charset="0"/>
                <a:cs typeface="Times New Roman" panose="02020603050405020304" pitchFamily="18" charset="0"/>
              </a:rPr>
              <a:t>Ordóñez-Martínez</a:t>
            </a:r>
            <a:r>
              <a:rPr lang="en-IN" sz="1600" dirty="0">
                <a:solidFill>
                  <a:schemeClr val="bg1"/>
                </a:solidFill>
                <a:latin typeface="Times New Roman" panose="02020603050405020304" pitchFamily="18" charset="0"/>
                <a:cs typeface="Times New Roman" panose="02020603050405020304" pitchFamily="18" charset="0"/>
              </a:rPr>
              <a:t>, D., </a:t>
            </a:r>
            <a:r>
              <a:rPr lang="en-IN" sz="1600" dirty="0" err="1">
                <a:solidFill>
                  <a:schemeClr val="bg1"/>
                </a:solidFill>
                <a:latin typeface="Times New Roman" panose="02020603050405020304" pitchFamily="18" charset="0"/>
                <a:cs typeface="Times New Roman" panose="02020603050405020304" pitchFamily="18" charset="0"/>
              </a:rPr>
              <a:t>Seguí</a:t>
            </a:r>
            <a:r>
              <a:rPr lang="en-IN" sz="1600" dirty="0">
                <a:solidFill>
                  <a:schemeClr val="bg1"/>
                </a:solidFill>
                <a:latin typeface="Times New Roman" panose="02020603050405020304" pitchFamily="18" charset="0"/>
                <a:cs typeface="Times New Roman" panose="02020603050405020304" pitchFamily="18" charset="0"/>
              </a:rPr>
              <a:t>-Pons, J.M. and Ruiz-Pérez, M., 2023. Conceptual Framework and Prospective Analysis of EU Tourism Data Spaces. Sustainability, 16(1), p.371.</a:t>
            </a:r>
          </a:p>
          <a:p>
            <a:pPr marL="285750" indent="-285750" algn="just">
              <a:buFont typeface="Arial" panose="020B0604020202020204" pitchFamily="34" charset="0"/>
              <a:buChar char="•"/>
            </a:pPr>
            <a:r>
              <a:rPr lang="en-IN" sz="1600" dirty="0" err="1">
                <a:solidFill>
                  <a:schemeClr val="bg1"/>
                </a:solidFill>
                <a:latin typeface="Times New Roman" panose="02020603050405020304" pitchFamily="18" charset="0"/>
                <a:cs typeface="Times New Roman" panose="02020603050405020304" pitchFamily="18" charset="0"/>
              </a:rPr>
              <a:t>Oyetunji</a:t>
            </a:r>
            <a:r>
              <a:rPr lang="en-IN" sz="1600" dirty="0">
                <a:solidFill>
                  <a:schemeClr val="bg1"/>
                </a:solidFill>
                <a:latin typeface="Times New Roman" panose="02020603050405020304" pitchFamily="18" charset="0"/>
                <a:cs typeface="Times New Roman" panose="02020603050405020304" pitchFamily="18" charset="0"/>
              </a:rPr>
              <a:t>, S.A., (2024). Investigating Data Protection Compliance Challenges.</a:t>
            </a:r>
          </a:p>
          <a:p>
            <a:pPr marL="285750" indent="-285750" algn="just">
              <a:buFont typeface="Arial" panose="020B0604020202020204" pitchFamily="34" charset="0"/>
              <a:buChar char="•"/>
            </a:pPr>
            <a:r>
              <a:rPr lang="en-IN" sz="1600" dirty="0" err="1">
                <a:solidFill>
                  <a:schemeClr val="bg1"/>
                </a:solidFill>
                <a:latin typeface="Times New Roman" panose="02020603050405020304" pitchFamily="18" charset="0"/>
                <a:cs typeface="Times New Roman" panose="02020603050405020304" pitchFamily="18" charset="0"/>
              </a:rPr>
              <a:t>Pantelic</a:t>
            </a:r>
            <a:r>
              <a:rPr lang="en-IN" sz="1600" dirty="0">
                <a:solidFill>
                  <a:schemeClr val="bg1"/>
                </a:solidFill>
                <a:latin typeface="Times New Roman" panose="02020603050405020304" pitchFamily="18" charset="0"/>
                <a:cs typeface="Times New Roman" panose="02020603050405020304" pitchFamily="18" charset="0"/>
              </a:rPr>
              <a:t>, O., </a:t>
            </a:r>
            <a:r>
              <a:rPr lang="en-IN" sz="1600" dirty="0" err="1">
                <a:solidFill>
                  <a:schemeClr val="bg1"/>
                </a:solidFill>
                <a:latin typeface="Times New Roman" panose="02020603050405020304" pitchFamily="18" charset="0"/>
                <a:cs typeface="Times New Roman" panose="02020603050405020304" pitchFamily="18" charset="0"/>
              </a:rPr>
              <a:t>Jovic</a:t>
            </a:r>
            <a:r>
              <a:rPr lang="en-IN" sz="1600" dirty="0">
                <a:solidFill>
                  <a:schemeClr val="bg1"/>
                </a:solidFill>
                <a:latin typeface="Times New Roman" panose="02020603050405020304" pitchFamily="18" charset="0"/>
                <a:cs typeface="Times New Roman" panose="02020603050405020304" pitchFamily="18" charset="0"/>
              </a:rPr>
              <a:t>, K. and </a:t>
            </a:r>
            <a:r>
              <a:rPr lang="en-IN" sz="1600" dirty="0" err="1">
                <a:solidFill>
                  <a:schemeClr val="bg1"/>
                </a:solidFill>
                <a:latin typeface="Times New Roman" panose="02020603050405020304" pitchFamily="18" charset="0"/>
                <a:cs typeface="Times New Roman" panose="02020603050405020304" pitchFamily="18" charset="0"/>
              </a:rPr>
              <a:t>Krstovic</a:t>
            </a:r>
            <a:r>
              <a:rPr lang="en-IN" sz="1600" dirty="0">
                <a:solidFill>
                  <a:schemeClr val="bg1"/>
                </a:solidFill>
                <a:latin typeface="Times New Roman" panose="02020603050405020304" pitchFamily="18" charset="0"/>
                <a:cs typeface="Times New Roman" panose="02020603050405020304" pitchFamily="18" charset="0"/>
              </a:rPr>
              <a:t>, S., (2022). Cookies implementation analysis and the impact on user privacy regarding GDPR and CCPA regulations. Sustainability, 14(9), p.5015.</a:t>
            </a:r>
          </a:p>
        </p:txBody>
      </p:sp>
      <p:sp>
        <p:nvSpPr>
          <p:cNvPr id="7" name="Rectangle 6"/>
          <p:cNvSpPr/>
          <p:nvPr/>
        </p:nvSpPr>
        <p:spPr>
          <a:xfrm>
            <a:off x="3733800" y="1392641"/>
            <a:ext cx="5535490" cy="923330"/>
          </a:xfrm>
          <a:prstGeom prst="rect">
            <a:avLst/>
          </a:prstGeom>
        </p:spPr>
        <p:txBody>
          <a:bodyPr wrap="none">
            <a:spAutoFit/>
          </a:bodyPr>
          <a:lstStyle/>
          <a:p>
            <a:r>
              <a:rPr lang="en-IN" sz="5400" b="1" dirty="0">
                <a:solidFill>
                  <a:schemeClr val="bg1"/>
                </a:solidFill>
                <a:latin typeface="Algerian" panose="04020705040A02060702" pitchFamily="82" charset="0"/>
                <a:ea typeface="Calibri" panose="020F0502020204030204" pitchFamily="34" charset="0"/>
              </a:rPr>
              <a:t>Reference List</a:t>
            </a:r>
            <a:endParaRPr lang="en-IN" sz="5400" b="1" dirty="0">
              <a:solidFill>
                <a:schemeClr val="bg1"/>
              </a:solidFill>
              <a:latin typeface="Algerian" panose="04020705040A02060702" pitchFamily="82" charset="0"/>
            </a:endParaRPr>
          </a:p>
        </p:txBody>
      </p:sp>
    </p:spTree>
    <p:extLst>
      <p:ext uri="{BB962C8B-B14F-4D97-AF65-F5344CB8AC3E}">
        <p14:creationId xmlns:p14="http://schemas.microsoft.com/office/powerpoint/2010/main" val="14360294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rgbClr val="03346E">
                <a:alpha val="100000"/>
              </a:srgbClr>
            </a:gs>
            <a:gs pos="100000">
              <a:srgbClr val="6EACDA">
                <a:alpha val="100000"/>
              </a:srgbClr>
            </a:gs>
          </a:gsLst>
          <a:lin ang="2700000"/>
        </a:gradFill>
        <a:effectLst/>
      </p:bgPr>
    </p:bg>
    <p:spTree>
      <p:nvGrpSpPr>
        <p:cNvPr id="1" name=""/>
        <p:cNvGrpSpPr/>
        <p:nvPr/>
      </p:nvGrpSpPr>
      <p:grpSpPr>
        <a:xfrm>
          <a:off x="0" y="0"/>
          <a:ext cx="0" cy="0"/>
          <a:chOff x="0" y="0"/>
          <a:chExt cx="0" cy="0"/>
        </a:xfrm>
      </p:grpSpPr>
      <p:sp>
        <p:nvSpPr>
          <p:cNvPr id="2" name="Freeform 2"/>
          <p:cNvSpPr/>
          <p:nvPr/>
        </p:nvSpPr>
        <p:spPr>
          <a:xfrm flipH="1">
            <a:off x="5232163" y="3908765"/>
            <a:ext cx="13333334" cy="6944445"/>
          </a:xfrm>
          <a:custGeom>
            <a:avLst/>
            <a:gdLst/>
            <a:ahLst/>
            <a:cxnLst/>
            <a:rect l="l" t="t" r="r" b="b"/>
            <a:pathLst>
              <a:path w="13333334" h="6944445">
                <a:moveTo>
                  <a:pt x="13333334" y="0"/>
                </a:moveTo>
                <a:lnTo>
                  <a:pt x="0" y="0"/>
                </a:lnTo>
                <a:lnTo>
                  <a:pt x="0" y="6944445"/>
                </a:lnTo>
                <a:lnTo>
                  <a:pt x="13333334" y="6944445"/>
                </a:lnTo>
                <a:lnTo>
                  <a:pt x="13333334" y="0"/>
                </a:lnTo>
                <a:close/>
              </a:path>
            </a:pathLst>
          </a:custGeom>
          <a:blipFill>
            <a:blip r:embed="rId2"/>
            <a:stretch>
              <a:fillRect/>
            </a:stretch>
          </a:blipFill>
        </p:spPr>
      </p:sp>
      <p:sp>
        <p:nvSpPr>
          <p:cNvPr id="5" name="Freeform 5"/>
          <p:cNvSpPr/>
          <p:nvPr/>
        </p:nvSpPr>
        <p:spPr>
          <a:xfrm>
            <a:off x="8917417" y="-721195"/>
            <a:ext cx="2495638" cy="2495638"/>
          </a:xfrm>
          <a:custGeom>
            <a:avLst/>
            <a:gdLst/>
            <a:ahLst/>
            <a:cxnLst/>
            <a:rect l="l" t="t" r="r" b="b"/>
            <a:pathLst>
              <a:path w="2495638" h="2495638">
                <a:moveTo>
                  <a:pt x="0" y="0"/>
                </a:moveTo>
                <a:lnTo>
                  <a:pt x="2495638" y="0"/>
                </a:lnTo>
                <a:lnTo>
                  <a:pt x="2495638" y="2495638"/>
                </a:lnTo>
                <a:lnTo>
                  <a:pt x="0" y="2495638"/>
                </a:lnTo>
                <a:lnTo>
                  <a:pt x="0" y="0"/>
                </a:lnTo>
                <a:close/>
              </a:path>
            </a:pathLst>
          </a:custGeom>
          <a:blipFill>
            <a:blip r:embed="rId3">
              <a:alphaModFix amt="38000"/>
              <a:extLst>
                <a:ext uri="{96DAC541-7B7A-43D3-8B79-37D633B846F1}">
                  <asvg:svgBlip xmlns:asvg="http://schemas.microsoft.com/office/drawing/2016/SVG/main" r:embed="rId4"/>
                </a:ext>
              </a:extLst>
            </a:blip>
            <a:stretch>
              <a:fillRect/>
            </a:stretch>
          </a:blipFill>
        </p:spPr>
      </p:sp>
      <p:sp>
        <p:nvSpPr>
          <p:cNvPr id="6" name="Freeform 6"/>
          <p:cNvSpPr/>
          <p:nvPr/>
        </p:nvSpPr>
        <p:spPr>
          <a:xfrm>
            <a:off x="-219119" y="9039181"/>
            <a:ext cx="2495638" cy="2495638"/>
          </a:xfrm>
          <a:custGeom>
            <a:avLst/>
            <a:gdLst/>
            <a:ahLst/>
            <a:cxnLst/>
            <a:rect l="l" t="t" r="r" b="b"/>
            <a:pathLst>
              <a:path w="2495638" h="2495638">
                <a:moveTo>
                  <a:pt x="0" y="0"/>
                </a:moveTo>
                <a:lnTo>
                  <a:pt x="2495638" y="0"/>
                </a:lnTo>
                <a:lnTo>
                  <a:pt x="2495638" y="2495638"/>
                </a:lnTo>
                <a:lnTo>
                  <a:pt x="0" y="2495638"/>
                </a:lnTo>
                <a:lnTo>
                  <a:pt x="0" y="0"/>
                </a:lnTo>
                <a:close/>
              </a:path>
            </a:pathLst>
          </a:custGeom>
          <a:blipFill>
            <a:blip r:embed="rId3">
              <a:alphaModFix amt="38000"/>
              <a:extLst>
                <a:ext uri="{96DAC541-7B7A-43D3-8B79-37D633B846F1}">
                  <asvg:svgBlip xmlns:asvg="http://schemas.microsoft.com/office/drawing/2016/SVG/main" r:embed="rId4"/>
                </a:ext>
              </a:extLst>
            </a:blip>
            <a:stretch>
              <a:fillRect/>
            </a:stretch>
          </a:blipFill>
        </p:spPr>
      </p:sp>
      <p:sp>
        <p:nvSpPr>
          <p:cNvPr id="11" name="Rectangle 10"/>
          <p:cNvSpPr/>
          <p:nvPr/>
        </p:nvSpPr>
        <p:spPr>
          <a:xfrm>
            <a:off x="2667000" y="3279954"/>
            <a:ext cx="12079768" cy="7007046"/>
          </a:xfrm>
          <a:prstGeom prst="rect">
            <a:avLst/>
          </a:prstGeom>
        </p:spPr>
        <p:txBody>
          <a:bodyPr wrap="square">
            <a:spAutoFit/>
          </a:bodyPr>
          <a:lstStyle/>
          <a:p>
            <a:pPr marL="514350" indent="-285750" algn="just">
              <a:spcAft>
                <a:spcPts val="800"/>
              </a:spcAft>
              <a:buFont typeface="Arial" panose="020B0604020202020204" pitchFamily="34" charset="0"/>
              <a:buChar char="•"/>
            </a:pPr>
            <a:r>
              <a:rPr lang="en-IN" sz="16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Piao</a:t>
            </a:r>
            <a:r>
              <a:rPr lang="en-IN"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Y., Ye, K. and Cui, X., (2021). A data sharing scheme for </a:t>
            </a:r>
            <a:r>
              <a:rPr lang="en-IN" sz="16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gdpr</a:t>
            </a:r>
            <a:r>
              <a:rPr lang="en-IN"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-compliance based on consortium </a:t>
            </a:r>
            <a:r>
              <a:rPr lang="en-IN" sz="16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blockchain</a:t>
            </a:r>
            <a:r>
              <a:rPr lang="en-IN"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Future Internet, 13(8), p.217.</a:t>
            </a:r>
          </a:p>
          <a:p>
            <a:pPr marL="514350" indent="-285750" algn="just">
              <a:spcAft>
                <a:spcPts val="800"/>
              </a:spcAft>
              <a:buFont typeface="Arial" panose="020B0604020202020204" pitchFamily="34" charset="0"/>
              <a:buChar char="•"/>
            </a:pPr>
            <a:r>
              <a:rPr lang="en-IN"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premierinn.com, (2024) Hub </a:t>
            </a:r>
            <a:r>
              <a:rPr lang="en-IN" sz="16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bu</a:t>
            </a:r>
            <a:r>
              <a:rPr lang="en-IN"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Premier Inn - Terms &amp; Conditions [Online] Available at https://www.premierinn.com/gb/en/terms/booking-terms-and-conditions-hub.html [Accessed on: 5 October 2024]</a:t>
            </a:r>
          </a:p>
          <a:p>
            <a:pPr marL="514350" indent="-285750" algn="just">
              <a:spcAft>
                <a:spcPts val="800"/>
              </a:spcAft>
              <a:buFont typeface="Arial" panose="020B0604020202020204" pitchFamily="34" charset="0"/>
              <a:buChar char="•"/>
            </a:pPr>
            <a:r>
              <a:rPr lang="en-IN"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press.accor.com, (2021) Accor Announces the Global Launch of “Accor Key,” a Digital Key Solution [Online] Available at https://press.accor.com/americas/globalkey/?lang=en [Accessed on: 5 October 2024]</a:t>
            </a:r>
          </a:p>
          <a:p>
            <a:pPr marL="514350" indent="-285750" algn="just">
              <a:spcAft>
                <a:spcPts val="800"/>
              </a:spcAft>
              <a:buFont typeface="Arial" panose="020B0604020202020204" pitchFamily="34" charset="0"/>
              <a:buChar char="•"/>
            </a:pPr>
            <a:r>
              <a:rPr lang="en-IN" sz="16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Pricope</a:t>
            </a:r>
            <a:r>
              <a:rPr lang="en-IN"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t>
            </a:r>
            <a:r>
              <a:rPr lang="en-IN" sz="16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Vancia</a:t>
            </a:r>
            <a:r>
              <a:rPr lang="en-IN"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A.P., </a:t>
            </a:r>
            <a:r>
              <a:rPr lang="en-IN" sz="16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Băltescu</a:t>
            </a:r>
            <a:r>
              <a:rPr lang="en-IN"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C.A., </a:t>
            </a:r>
            <a:r>
              <a:rPr lang="en-IN" sz="16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Brătucu</a:t>
            </a:r>
            <a:r>
              <a:rPr lang="en-IN"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G., </a:t>
            </a:r>
            <a:r>
              <a:rPr lang="en-IN" sz="16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Tecău</a:t>
            </a:r>
            <a:r>
              <a:rPr lang="en-IN"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A.S., </a:t>
            </a:r>
            <a:r>
              <a:rPr lang="en-IN" sz="16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Chițu</a:t>
            </a:r>
            <a:r>
              <a:rPr lang="en-IN"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I.B. and </a:t>
            </a:r>
            <a:r>
              <a:rPr lang="en-IN" sz="16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Duguleană</a:t>
            </a:r>
            <a:r>
              <a:rPr lang="en-IN"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L., (2023). Examining the disruptive potential of generation Z tourists on the travel industry in the Digital age. Sustainability, 15(11), p.8756.</a:t>
            </a:r>
          </a:p>
          <a:p>
            <a:pPr marL="514350" indent="-285750" algn="just">
              <a:spcAft>
                <a:spcPts val="800"/>
              </a:spcAft>
              <a:buFont typeface="Arial" panose="020B0604020202020204" pitchFamily="34" charset="0"/>
              <a:buChar char="•"/>
            </a:pPr>
            <a:r>
              <a:rPr lang="en-IN"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Qi, Y., (2024). Incorporation of artificial intelligence toward carbon footprint management in hotels to create sustainable, green hotel: Mini review. Tourism Management and Technology Economy, 7(1), pp.51-55.</a:t>
            </a:r>
          </a:p>
          <a:p>
            <a:pPr marL="514350" indent="-285750" algn="just">
              <a:spcAft>
                <a:spcPts val="800"/>
              </a:spcAft>
              <a:buFont typeface="Arial" panose="020B0604020202020204" pitchFamily="34" charset="0"/>
              <a:buChar char="•"/>
            </a:pPr>
            <a:r>
              <a:rPr lang="en-IN"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radissonhotels.com, (2024) Radisson Hotel Group Privacy Notice [Online] Available at https://www.radissonhotels.com/en-us/privacy/printable [Accessed on: 5 October 2024]</a:t>
            </a:r>
          </a:p>
          <a:p>
            <a:pPr marL="514350" indent="-285750" algn="just">
              <a:spcAft>
                <a:spcPts val="800"/>
              </a:spcAft>
              <a:buFont typeface="Arial" panose="020B0604020202020204" pitchFamily="34" charset="0"/>
              <a:buChar char="•"/>
            </a:pPr>
            <a:r>
              <a:rPr lang="en-IN" sz="16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Ryu</a:t>
            </a:r>
            <a:r>
              <a:rPr lang="en-IN"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J.M., Park, S., Park, Y., Park, J. and Lee, M., (2021). Innovative culture and firm performance of medical device companies: Mediating effects of investment in education and training. International Journal of Environmental Research and Public Health, 18(17), p.8926.</a:t>
            </a:r>
          </a:p>
          <a:p>
            <a:pPr marL="514350" indent="-285750" algn="just">
              <a:spcAft>
                <a:spcPts val="800"/>
              </a:spcAft>
              <a:buFont typeface="Arial" panose="020B0604020202020204" pitchFamily="34" charset="0"/>
              <a:buChar char="•"/>
            </a:pPr>
            <a:r>
              <a:rPr lang="en-IN" sz="16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Sharifi</a:t>
            </a:r>
            <a:r>
              <a:rPr lang="en-IN"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 </a:t>
            </a:r>
            <a:r>
              <a:rPr lang="en-IN" sz="16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Khavarian-Garmsir</a:t>
            </a:r>
            <a:r>
              <a:rPr lang="en-IN"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A.R. and </a:t>
            </a:r>
            <a:r>
              <a:rPr lang="en-IN" sz="16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Kummitha</a:t>
            </a:r>
            <a:r>
              <a:rPr lang="en-IN"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R.K.R., (2021). Contributions of smart city solutions and technologies to resilience against the COVID-19 pandemic: A literature review. Sustainability, 13(14), p.8018.</a:t>
            </a:r>
          </a:p>
          <a:p>
            <a:pPr marL="514350" indent="-285750" algn="just">
              <a:spcAft>
                <a:spcPts val="800"/>
              </a:spcAft>
              <a:buFont typeface="Arial" panose="020B0604020202020204" pitchFamily="34" charset="0"/>
              <a:buChar char="•"/>
            </a:pPr>
            <a:r>
              <a:rPr lang="en-IN"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stories.hilton.com, (2021) Hilton Solves </a:t>
            </a:r>
            <a:r>
              <a:rPr lang="en-IN" sz="16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Longtime</a:t>
            </a:r>
            <a:r>
              <a:rPr lang="en-IN"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Travel Frustration by Introducing Confirmed Connecting Rooms [Online] Available at https://stories.hilton.com/releases/hilton-introduces-confirmed-connecting-rooms [Accessed on: 5 October 2024]</a:t>
            </a:r>
          </a:p>
          <a:p>
            <a:pPr marL="514350" indent="-285750" algn="just">
              <a:spcAft>
                <a:spcPts val="800"/>
              </a:spcAft>
              <a:buFont typeface="Arial" panose="020B0604020202020204" pitchFamily="34" charset="0"/>
              <a:buChar char="•"/>
            </a:pPr>
            <a:r>
              <a:rPr lang="en-IN"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Tian, M., </a:t>
            </a:r>
            <a:r>
              <a:rPr lang="en-IN" sz="16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Cànoves</a:t>
            </a:r>
            <a:r>
              <a:rPr lang="en-IN"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G., Chu, Y., Font-</a:t>
            </a:r>
            <a:r>
              <a:rPr lang="en-IN" sz="16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Garolera</a:t>
            </a:r>
            <a:r>
              <a:rPr lang="en-IN"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J. and Prat </a:t>
            </a:r>
            <a:r>
              <a:rPr lang="en-IN" sz="16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Forga</a:t>
            </a:r>
            <a:r>
              <a:rPr lang="en-IN"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J.M., (2021). Influence of cultural background on visitor segments’ tourist destination image: a case study of Barcelona and Chinese tourists. Land, 10(6), p.626.</a:t>
            </a:r>
          </a:p>
          <a:p>
            <a:pPr marL="514350" indent="-285750" algn="just">
              <a:spcAft>
                <a:spcPts val="800"/>
              </a:spcAft>
              <a:buFont typeface="Arial" panose="020B0604020202020204" pitchFamily="34" charset="0"/>
              <a:buChar char="•"/>
            </a:pPr>
            <a:r>
              <a:rPr lang="en-IN"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Wynn, M. and Jones, P., (2022). IT strategy in the hotel industry in the digital era. Sustainability, 14(17), p.10705.</a:t>
            </a:r>
          </a:p>
          <a:p>
            <a:pPr marL="285750" indent="-285750" algn="just">
              <a:spcAft>
                <a:spcPts val="800"/>
              </a:spcAft>
              <a:buFont typeface="Arial" panose="020B0604020202020204" pitchFamily="34" charset="0"/>
              <a:buChar char="•"/>
            </a:pPr>
            <a:r>
              <a:rPr lang="en-IN"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t>
            </a:r>
          </a:p>
        </p:txBody>
      </p:sp>
      <p:sp>
        <p:nvSpPr>
          <p:cNvPr id="12" name="Rectangle 11"/>
          <p:cNvSpPr/>
          <p:nvPr/>
        </p:nvSpPr>
        <p:spPr>
          <a:xfrm>
            <a:off x="5853116" y="1700382"/>
            <a:ext cx="6128601" cy="1015663"/>
          </a:xfrm>
          <a:prstGeom prst="rect">
            <a:avLst/>
          </a:prstGeom>
        </p:spPr>
        <p:txBody>
          <a:bodyPr wrap="none">
            <a:spAutoFit/>
          </a:bodyPr>
          <a:lstStyle/>
          <a:p>
            <a:r>
              <a:rPr lang="en-IN" sz="6000" b="1" dirty="0">
                <a:solidFill>
                  <a:schemeClr val="bg1"/>
                </a:solidFill>
                <a:latin typeface="Algerian" panose="04020705040A02060702" pitchFamily="82" charset="0"/>
                <a:ea typeface="Calibri" panose="020F0502020204030204" pitchFamily="34" charset="0"/>
              </a:rPr>
              <a:t>Reference List</a:t>
            </a:r>
            <a:endParaRPr lang="en-IN" sz="6000" b="1" dirty="0">
              <a:solidFill>
                <a:schemeClr val="bg1"/>
              </a:solidFill>
              <a:latin typeface="Algerian" panose="04020705040A02060702" pitchFamily="82" charset="0"/>
            </a:endParaRPr>
          </a:p>
        </p:txBody>
      </p:sp>
    </p:spTree>
    <p:extLst>
      <p:ext uri="{BB962C8B-B14F-4D97-AF65-F5344CB8AC3E}">
        <p14:creationId xmlns:p14="http://schemas.microsoft.com/office/powerpoint/2010/main" val="13070762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rgbClr val="03346E">
                <a:alpha val="100000"/>
              </a:srgbClr>
            </a:gs>
            <a:gs pos="100000">
              <a:srgbClr val="6EACDA">
                <a:alpha val="100000"/>
              </a:srgbClr>
            </a:gs>
          </a:gsLst>
          <a:lin ang="2700000"/>
        </a:gradFill>
        <a:effectLst/>
      </p:bgPr>
    </p:bg>
    <p:spTree>
      <p:nvGrpSpPr>
        <p:cNvPr id="1" name=""/>
        <p:cNvGrpSpPr/>
        <p:nvPr/>
      </p:nvGrpSpPr>
      <p:grpSpPr>
        <a:xfrm>
          <a:off x="0" y="0"/>
          <a:ext cx="0" cy="0"/>
          <a:chOff x="0" y="0"/>
          <a:chExt cx="0" cy="0"/>
        </a:xfrm>
      </p:grpSpPr>
      <p:sp>
        <p:nvSpPr>
          <p:cNvPr id="2" name="TextBox 2"/>
          <p:cNvSpPr txBox="1"/>
          <p:nvPr/>
        </p:nvSpPr>
        <p:spPr>
          <a:xfrm>
            <a:off x="7011552" y="1372793"/>
            <a:ext cx="7995321" cy="5448002"/>
          </a:xfrm>
          <a:prstGeom prst="rect">
            <a:avLst/>
          </a:prstGeom>
        </p:spPr>
        <p:txBody>
          <a:bodyPr lIns="0" tIns="0" rIns="0" bIns="0" rtlCol="0" anchor="t">
            <a:spAutoFit/>
          </a:bodyPr>
          <a:lstStyle/>
          <a:p>
            <a:pPr algn="l">
              <a:lnSpc>
                <a:spcPts val="20809"/>
              </a:lnSpc>
            </a:pPr>
            <a:r>
              <a:rPr lang="en-US" sz="17340" b="1">
                <a:solidFill>
                  <a:srgbClr val="FFFFFF"/>
                </a:solidFill>
                <a:latin typeface="Poppins Bold"/>
                <a:ea typeface="Poppins Bold"/>
                <a:cs typeface="Poppins Bold"/>
                <a:sym typeface="Poppins Bold"/>
              </a:rPr>
              <a:t>THANK YOU</a:t>
            </a:r>
          </a:p>
        </p:txBody>
      </p:sp>
      <p:sp>
        <p:nvSpPr>
          <p:cNvPr id="3" name="Freeform 3"/>
          <p:cNvSpPr/>
          <p:nvPr/>
        </p:nvSpPr>
        <p:spPr>
          <a:xfrm flipH="1">
            <a:off x="7011552" y="4320370"/>
            <a:ext cx="11712558" cy="6367373"/>
          </a:xfrm>
          <a:custGeom>
            <a:avLst/>
            <a:gdLst/>
            <a:ahLst/>
            <a:cxnLst/>
            <a:rect l="l" t="t" r="r" b="b"/>
            <a:pathLst>
              <a:path w="11712558" h="6367373">
                <a:moveTo>
                  <a:pt x="11712558" y="0"/>
                </a:moveTo>
                <a:lnTo>
                  <a:pt x="0" y="0"/>
                </a:lnTo>
                <a:lnTo>
                  <a:pt x="0" y="6367372"/>
                </a:lnTo>
                <a:lnTo>
                  <a:pt x="11712558" y="6367372"/>
                </a:lnTo>
                <a:lnTo>
                  <a:pt x="11712558" y="0"/>
                </a:lnTo>
                <a:close/>
              </a:path>
            </a:pathLst>
          </a:custGeom>
          <a:blipFill>
            <a:blip r:embed="rId2">
              <a:extLst>
                <a:ext uri="{96DAC541-7B7A-43D3-8B79-37D633B846F1}">
                  <asvg:svgBlip xmlns:asvg="http://schemas.microsoft.com/office/drawing/2016/SVG/main" r:embed="rId3"/>
                </a:ext>
              </a:extLst>
            </a:blip>
            <a:stretch>
              <a:fillRect/>
            </a:stretch>
          </a:blipFill>
        </p:spPr>
      </p:sp>
      <p:grpSp>
        <p:nvGrpSpPr>
          <p:cNvPr id="4" name="Group 4"/>
          <p:cNvGrpSpPr/>
          <p:nvPr/>
        </p:nvGrpSpPr>
        <p:grpSpPr>
          <a:xfrm>
            <a:off x="-503758" y="1653147"/>
            <a:ext cx="4989921" cy="4989921"/>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5D5F7">
                <a:alpha val="38824"/>
              </a:srgbClr>
            </a:solidFill>
          </p:spPr>
        </p:sp>
        <p:sp>
          <p:nvSpPr>
            <p:cNvPr id="6" name="TextBox 6"/>
            <p:cNvSpPr txBox="1"/>
            <p:nvPr/>
          </p:nvSpPr>
          <p:spPr>
            <a:xfrm>
              <a:off x="76200" y="47625"/>
              <a:ext cx="660400" cy="688975"/>
            </a:xfrm>
            <a:prstGeom prst="rect">
              <a:avLst/>
            </a:prstGeom>
          </p:spPr>
          <p:txBody>
            <a:bodyPr lIns="50800" tIns="50800" rIns="50800" bIns="50800" rtlCol="0" anchor="ctr"/>
            <a:lstStyle/>
            <a:p>
              <a:pPr algn="ctr">
                <a:lnSpc>
                  <a:spcPts val="2659"/>
                </a:lnSpc>
              </a:pPr>
              <a:endParaRPr/>
            </a:p>
          </p:txBody>
        </p:sp>
      </p:grpSp>
      <p:sp>
        <p:nvSpPr>
          <p:cNvPr id="7" name="Freeform 7"/>
          <p:cNvSpPr/>
          <p:nvPr/>
        </p:nvSpPr>
        <p:spPr>
          <a:xfrm>
            <a:off x="1153007" y="4879306"/>
            <a:ext cx="3754548" cy="3754548"/>
          </a:xfrm>
          <a:custGeom>
            <a:avLst/>
            <a:gdLst/>
            <a:ahLst/>
            <a:cxnLst/>
            <a:rect l="l" t="t" r="r" b="b"/>
            <a:pathLst>
              <a:path w="3754548" h="3754548">
                <a:moveTo>
                  <a:pt x="0" y="0"/>
                </a:moveTo>
                <a:lnTo>
                  <a:pt x="3754547" y="0"/>
                </a:lnTo>
                <a:lnTo>
                  <a:pt x="3754547" y="3754547"/>
                </a:lnTo>
                <a:lnTo>
                  <a:pt x="0" y="3754547"/>
                </a:lnTo>
                <a:lnTo>
                  <a:pt x="0" y="0"/>
                </a:lnTo>
                <a:close/>
              </a:path>
            </a:pathLst>
          </a:custGeom>
          <a:blipFill>
            <a:blip r:embed="rId4">
              <a:alphaModFix amt="38000"/>
              <a:extLst>
                <a:ext uri="{96DAC541-7B7A-43D3-8B79-37D633B846F1}">
                  <asvg:svgBlip xmlns:asvg="http://schemas.microsoft.com/office/drawing/2016/SVG/main" r:embed="rId5"/>
                </a:ext>
              </a:extLst>
            </a:blip>
            <a:stretch>
              <a:fillRect/>
            </a:stretch>
          </a:blipFill>
        </p:spPr>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154</TotalTime>
  <Words>3629</Words>
  <PresentationFormat>Custom</PresentationFormat>
  <Paragraphs>132</Paragraphs>
  <Slides>17</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Poppins Bold</vt:lpstr>
      <vt:lpstr>Calibri</vt:lpstr>
      <vt:lpstr>Times New Roman</vt:lpstr>
      <vt:lpstr>Eras Bold ITC</vt:lpstr>
      <vt:lpstr>Algerian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dcterms:modified xsi:type="dcterms:W3CDTF">2024-10-08T09:19:04Z</dcterms:modified>
  <dc:identifier>DAGSst7sa40</dc:identifier>
</cp:coreProperties>
</file>