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6858000" cy="9144000" type="screen4x3"/>
  <p:notesSz cx="6858000" cy="9144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2232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14350" y="2834640"/>
            <a:ext cx="5829300" cy="1920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028700" y="5120640"/>
            <a:ext cx="4800600" cy="2286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42900" y="2103120"/>
            <a:ext cx="2983230" cy="6035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531870" y="2103120"/>
            <a:ext cx="2983230" cy="6035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2900" y="365760"/>
            <a:ext cx="6172200" cy="1463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2900" y="2103120"/>
            <a:ext cx="6172200" cy="6035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331720" y="8503920"/>
            <a:ext cx="2194560" cy="457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42900" y="8503920"/>
            <a:ext cx="1577340" cy="457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96633" y="8932951"/>
            <a:ext cx="219075" cy="1784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mrglobal.com/industry-reports/uk-e-commerce-logistics-market" TargetMode="External"/><Relationship Id="rId2" Type="http://schemas.openxmlformats.org/officeDocument/2006/relationships/hyperlink" Target="https://www.imarcgroup.com/uk-e-commerce-market" TargetMode="Externa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AC3E19-0D75-1DA0-D5CE-AF9EC0714C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62" y="533400"/>
            <a:ext cx="6238875" cy="24955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05805B-31C8-57B4-D17E-736ED7561477}"/>
              </a:ext>
            </a:extLst>
          </p:cNvPr>
          <p:cNvSpPr txBox="1"/>
          <p:nvPr/>
        </p:nvSpPr>
        <p:spPr>
          <a:xfrm>
            <a:off x="421480" y="3956447"/>
            <a:ext cx="601503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ro-RO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Maria Bianca Manafu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</a:t>
            </a:r>
            <a:r>
              <a:rPr lang="ro-RO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439136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ro-RO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LCLM4006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</a:t>
            </a:r>
            <a:r>
              <a:rPr lang="ro-RO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Enterprise and Entrepreneurship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ro-RO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Richard Ashaye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299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9555" cy="221996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Notes:</a:t>
            </a:r>
            <a:endParaRPr sz="1200" dirty="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VoltWay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startup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being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planned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out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view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creating</a:t>
            </a:r>
            <a:r>
              <a:rPr sz="1200" spc="190" dirty="0">
                <a:latin typeface="Times New Roman"/>
                <a:cs typeface="Times New Roman"/>
              </a:rPr>
              <a:t>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business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streamline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cities,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specifically,</a:t>
            </a:r>
            <a:r>
              <a:rPr sz="1200" spc="3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London.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VoltWay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aims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develop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using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electric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bikes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the </a:t>
            </a:r>
            <a:r>
              <a:rPr sz="1200" dirty="0">
                <a:latin typeface="Times New Roman"/>
                <a:cs typeface="Times New Roman"/>
              </a:rPr>
              <a:t>latest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AI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route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optimisation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technology</a:t>
            </a:r>
            <a:r>
              <a:rPr sz="1200" spc="1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boost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speed,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enhance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time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reduce the price of delivery for companies (Silva </a:t>
            </a:r>
            <a:r>
              <a:rPr sz="1200" i="1" dirty="0">
                <a:latin typeface="Times New Roman"/>
                <a:cs typeface="Times New Roman"/>
              </a:rPr>
              <a:t>et al., </a:t>
            </a:r>
            <a:r>
              <a:rPr sz="1200" dirty="0">
                <a:latin typeface="Times New Roman"/>
                <a:cs typeface="Times New Roman"/>
              </a:rPr>
              <a:t>2023). It targets SMEs and </a:t>
            </a:r>
            <a:r>
              <a:rPr sz="1200" spc="-25" dirty="0">
                <a:latin typeface="Times New Roman"/>
                <a:cs typeface="Times New Roman"/>
              </a:rPr>
              <a:t>e-</a:t>
            </a:r>
            <a:r>
              <a:rPr sz="1200" dirty="0">
                <a:latin typeface="Times New Roman"/>
                <a:cs typeface="Times New Roman"/>
              </a:rPr>
              <a:t>commerce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enterprises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whose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biggest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logistical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expense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could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possibly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lack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proper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routes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their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 delivery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system.</a:t>
            </a:r>
            <a:endParaRPr sz="1200" dirty="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8920" cy="221996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spc="-20" dirty="0">
                <a:latin typeface="Times New Roman"/>
                <a:cs typeface="Times New Roman"/>
              </a:rPr>
              <a:t>VoltWay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aims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provide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different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value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proposition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compared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its </a:t>
            </a:r>
            <a:r>
              <a:rPr sz="1200" dirty="0">
                <a:latin typeface="Times New Roman"/>
                <a:cs typeface="Times New Roman"/>
              </a:rPr>
              <a:t>competition</a:t>
            </a:r>
            <a:r>
              <a:rPr sz="1200" spc="1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through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being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100%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eco-</a:t>
            </a:r>
            <a:r>
              <a:rPr sz="1200" dirty="0">
                <a:latin typeface="Times New Roman"/>
                <a:cs typeface="Times New Roman"/>
              </a:rPr>
              <a:t>friendly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service.</a:t>
            </a:r>
            <a:r>
              <a:rPr sz="1200" spc="1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All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deliveries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are </a:t>
            </a:r>
            <a:r>
              <a:rPr sz="1200" dirty="0">
                <a:latin typeface="Times New Roman"/>
                <a:cs typeface="Times New Roman"/>
              </a:rPr>
              <a:t>made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through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use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electric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bike,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which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provides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environmental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benefits </a:t>
            </a:r>
            <a:r>
              <a:rPr sz="1200" dirty="0">
                <a:latin typeface="Times New Roman"/>
                <a:cs typeface="Times New Roman"/>
              </a:rPr>
              <a:t>(Corti,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2025).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AI-</a:t>
            </a:r>
            <a:r>
              <a:rPr sz="1200" dirty="0">
                <a:latin typeface="Times New Roman"/>
                <a:cs typeface="Times New Roman"/>
              </a:rPr>
              <a:t>based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optimisation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ensures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deliveries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made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much </a:t>
            </a:r>
            <a:r>
              <a:rPr sz="1200" dirty="0">
                <a:latin typeface="Times New Roman"/>
                <a:cs typeface="Times New Roman"/>
              </a:rPr>
              <a:t>faster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rate,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especially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heavily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congested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area.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service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also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provide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more </a:t>
            </a:r>
            <a:r>
              <a:rPr sz="1200" dirty="0">
                <a:latin typeface="Times New Roman"/>
                <a:cs typeface="Times New Roman"/>
              </a:rPr>
              <a:t>economical</a:t>
            </a:r>
            <a:r>
              <a:rPr sz="1200" spc="1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deliveries</a:t>
            </a:r>
            <a:r>
              <a:rPr sz="1200" spc="1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customers,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and,</a:t>
            </a:r>
            <a:r>
              <a:rPr sz="1200" spc="1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through</a:t>
            </a:r>
            <a:r>
              <a:rPr sz="1200" spc="1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use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tracking</a:t>
            </a:r>
            <a:r>
              <a:rPr sz="1200" spc="1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facilities,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the </a:t>
            </a:r>
            <a:r>
              <a:rPr sz="1200" dirty="0">
                <a:latin typeface="Times New Roman"/>
                <a:cs typeface="Times New Roman"/>
              </a:rPr>
              <a:t>service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both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more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transparent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reliable to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customers.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9555" cy="2494915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VoltWay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3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operate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as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3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Private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Limited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Company,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common </a:t>
            </a:r>
            <a:r>
              <a:rPr sz="1200" dirty="0">
                <a:latin typeface="Times New Roman"/>
                <a:cs typeface="Times New Roman"/>
              </a:rPr>
              <a:t>structure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Kingdom,</a:t>
            </a:r>
            <a:r>
              <a:rPr sz="1200" spc="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over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4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million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such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businesses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registered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with </a:t>
            </a:r>
            <a:r>
              <a:rPr sz="1200" dirty="0">
                <a:latin typeface="Times New Roman"/>
                <a:cs typeface="Times New Roman"/>
              </a:rPr>
              <a:t>Companies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House.</a:t>
            </a:r>
            <a:r>
              <a:rPr sz="1200" spc="2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Limited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liability</a:t>
            </a:r>
            <a:r>
              <a:rPr sz="1200" spc="229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offered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this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structure,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which</a:t>
            </a:r>
            <a:r>
              <a:rPr sz="1200" spc="2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provides</a:t>
            </a:r>
            <a:r>
              <a:rPr sz="1200" spc="260" dirty="0">
                <a:latin typeface="Times New Roman"/>
                <a:cs typeface="Times New Roman"/>
              </a:rPr>
              <a:t>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credible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name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company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eyes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investors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(Prince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Sharma,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2026).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It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managed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team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CEO,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Operations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Manager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Marketing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Manager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provide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clear</a:t>
            </a:r>
            <a:r>
              <a:rPr sz="1200" spc="2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direction,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operationally</a:t>
            </a:r>
            <a:r>
              <a:rPr sz="1200" spc="2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efficient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processes</a:t>
            </a:r>
            <a:r>
              <a:rPr sz="1200" spc="2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support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for </a:t>
            </a:r>
            <a:r>
              <a:rPr sz="1200" dirty="0">
                <a:latin typeface="Times New Roman"/>
                <a:cs typeface="Times New Roman"/>
              </a:rPr>
              <a:t>market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expansion.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lean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startup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approach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order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control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costs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promote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dynamic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decision-</a:t>
            </a:r>
            <a:r>
              <a:rPr sz="1200" dirty="0">
                <a:latin typeface="Times New Roman"/>
                <a:cs typeface="Times New Roman"/>
              </a:rPr>
              <a:t>making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early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stages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operation.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8285" cy="2494915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UK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government</a:t>
            </a:r>
            <a:r>
              <a:rPr sz="1200" spc="11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supports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startups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politically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huge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manner.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The </a:t>
            </a:r>
            <a:r>
              <a:rPr sz="1200" dirty="0">
                <a:latin typeface="Times New Roman"/>
                <a:cs typeface="Times New Roman"/>
              </a:rPr>
              <a:t>UK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government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has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bold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goals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attaining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net-</a:t>
            </a:r>
            <a:r>
              <a:rPr sz="1200" dirty="0">
                <a:latin typeface="Times New Roman"/>
                <a:cs typeface="Times New Roman"/>
              </a:rPr>
              <a:t>zero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2050</a:t>
            </a:r>
            <a:r>
              <a:rPr sz="1200" spc="3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would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like </a:t>
            </a:r>
            <a:r>
              <a:rPr sz="1200" dirty="0">
                <a:latin typeface="Times New Roman"/>
                <a:cs typeface="Times New Roman"/>
              </a:rPr>
              <a:t>businesses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adopt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operating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practices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(Maxner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et</a:t>
            </a:r>
            <a:r>
              <a:rPr sz="1200" i="1" spc="204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al.,</a:t>
            </a:r>
            <a:r>
              <a:rPr sz="1200" i="1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2025).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Backing </a:t>
            </a:r>
            <a:r>
              <a:rPr sz="1200" dirty="0">
                <a:latin typeface="Times New Roman"/>
                <a:cs typeface="Times New Roman"/>
              </a:rPr>
              <a:t>policies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include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Green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Transport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Strategy,</a:t>
            </a:r>
            <a:r>
              <a:rPr sz="1200" spc="11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funding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mechanisms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place </a:t>
            </a:r>
            <a:r>
              <a:rPr sz="1200" dirty="0">
                <a:latin typeface="Times New Roman"/>
                <a:cs typeface="Times New Roman"/>
              </a:rPr>
              <a:t>supporting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low-emission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solutions,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according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UK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government, </a:t>
            </a:r>
            <a:r>
              <a:rPr sz="1200" dirty="0">
                <a:latin typeface="Times New Roman"/>
                <a:cs typeface="Times New Roman"/>
              </a:rPr>
              <a:t>billions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pledged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green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transport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clean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energy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schemes,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creating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business </a:t>
            </a:r>
            <a:r>
              <a:rPr sz="1200" dirty="0">
                <a:latin typeface="Times New Roman"/>
                <a:cs typeface="Times New Roman"/>
              </a:rPr>
              <a:t>opportunities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VoltWay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Ltd,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terms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accessing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funds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favourable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regulation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scheme.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8920" cy="1945639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The economic climate is very favourable to our startup in the UK. The UK </a:t>
            </a:r>
            <a:r>
              <a:rPr sz="1200" spc="-25" dirty="0">
                <a:latin typeface="Times New Roman"/>
                <a:cs typeface="Times New Roman"/>
              </a:rPr>
              <a:t>e-</a:t>
            </a:r>
            <a:r>
              <a:rPr sz="1200" dirty="0">
                <a:latin typeface="Times New Roman"/>
                <a:cs typeface="Times New Roman"/>
              </a:rPr>
              <a:t>commerce market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exceeded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$350.8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billion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2025, a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figure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which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has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fueled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massive </a:t>
            </a:r>
            <a:r>
              <a:rPr sz="1200" dirty="0">
                <a:latin typeface="Times New Roman"/>
                <a:cs typeface="Times New Roman"/>
              </a:rPr>
              <a:t>demand</a:t>
            </a:r>
            <a:r>
              <a:rPr sz="1200" spc="2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2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2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services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(Omrglobal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2026).</a:t>
            </a:r>
            <a:r>
              <a:rPr sz="1200" spc="2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2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</a:t>
            </a:r>
            <a:r>
              <a:rPr sz="1200" spc="28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is </a:t>
            </a:r>
            <a:r>
              <a:rPr sz="1200" dirty="0">
                <a:latin typeface="Times New Roman"/>
                <a:cs typeface="Times New Roman"/>
              </a:rPr>
              <a:t>expected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expand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more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than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$34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billion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2035.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Traditional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courier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businesses, </a:t>
            </a:r>
            <a:r>
              <a:rPr sz="1200" dirty="0">
                <a:latin typeface="Times New Roman"/>
                <a:cs typeface="Times New Roman"/>
              </a:rPr>
              <a:t>currently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struggling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increase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operating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costs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due</a:t>
            </a:r>
            <a:r>
              <a:rPr sz="1200" spc="11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fuel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price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hikes,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are </a:t>
            </a:r>
            <a:r>
              <a:rPr sz="1200" dirty="0">
                <a:latin typeface="Times New Roman"/>
                <a:cs typeface="Times New Roman"/>
              </a:rPr>
              <a:t>likely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show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great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interest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low-</a:t>
            </a:r>
            <a:r>
              <a:rPr sz="1200" dirty="0">
                <a:latin typeface="Times New Roman"/>
                <a:cs typeface="Times New Roman"/>
              </a:rPr>
              <a:t>cost,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 </a:t>
            </a:r>
            <a:r>
              <a:rPr sz="1200" spc="-10" dirty="0">
                <a:latin typeface="Times New Roman"/>
                <a:cs typeface="Times New Roman"/>
              </a:rPr>
              <a:t>alternatives.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8920" cy="2494915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14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success</a:t>
            </a:r>
            <a:r>
              <a:rPr sz="1200" spc="12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2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VoltWay</a:t>
            </a:r>
            <a:r>
              <a:rPr sz="1200" spc="114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13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Ltd.</a:t>
            </a:r>
            <a:r>
              <a:rPr sz="1200" spc="12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12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closely</a:t>
            </a:r>
            <a:r>
              <a:rPr sz="1200" spc="114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linked</a:t>
            </a:r>
            <a:r>
              <a:rPr sz="1200" spc="12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114" dirty="0">
                <a:latin typeface="Times New Roman"/>
                <a:cs typeface="Times New Roman"/>
              </a:rPr>
              <a:t>  </a:t>
            </a:r>
            <a:r>
              <a:rPr sz="1200" spc="-10" dirty="0">
                <a:latin typeface="Times New Roman"/>
                <a:cs typeface="Times New Roman"/>
              </a:rPr>
              <a:t>technological </a:t>
            </a:r>
            <a:r>
              <a:rPr sz="1200" dirty="0">
                <a:latin typeface="Times New Roman"/>
                <a:cs typeface="Times New Roman"/>
              </a:rPr>
              <a:t>innovations,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as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AI-</a:t>
            </a:r>
            <a:r>
              <a:rPr sz="1200" dirty="0">
                <a:latin typeface="Times New Roman"/>
                <a:cs typeface="Times New Roman"/>
              </a:rPr>
              <a:t>assisted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route optimisation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helps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decrease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 time by </a:t>
            </a:r>
            <a:r>
              <a:rPr sz="1200" spc="-25" dirty="0">
                <a:latin typeface="Times New Roman"/>
                <a:cs typeface="Times New Roman"/>
              </a:rPr>
              <a:t>20-</a:t>
            </a:r>
            <a:r>
              <a:rPr sz="1200" dirty="0">
                <a:latin typeface="Times New Roman"/>
                <a:cs typeface="Times New Roman"/>
              </a:rPr>
              <a:t>30%,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thus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enhancing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efficiency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reducing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operational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expenses.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mobile </a:t>
            </a:r>
            <a:r>
              <a:rPr sz="1200" dirty="0">
                <a:latin typeface="Times New Roman"/>
                <a:cs typeface="Times New Roman"/>
              </a:rPr>
              <a:t>tracking</a:t>
            </a:r>
            <a:r>
              <a:rPr sz="1200" spc="3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systems,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customers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have</a:t>
            </a:r>
            <a:r>
              <a:rPr sz="1200" spc="3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real-</a:t>
            </a:r>
            <a:r>
              <a:rPr sz="1200" dirty="0">
                <a:latin typeface="Times New Roman"/>
                <a:cs typeface="Times New Roman"/>
              </a:rPr>
              <a:t>time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updates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improvement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in </a:t>
            </a:r>
            <a:r>
              <a:rPr sz="1200" dirty="0">
                <a:latin typeface="Times New Roman"/>
                <a:cs typeface="Times New Roman"/>
              </a:rPr>
              <a:t>transparency</a:t>
            </a:r>
            <a:r>
              <a:rPr sz="1200" spc="2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customer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satisfaction</a:t>
            </a:r>
            <a:r>
              <a:rPr sz="1200" spc="2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(Mogire,</a:t>
            </a:r>
            <a:r>
              <a:rPr sz="1200" spc="2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2026).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Also,</a:t>
            </a:r>
            <a:r>
              <a:rPr sz="1200" spc="2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digitalisation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is </a:t>
            </a:r>
            <a:r>
              <a:rPr sz="1200" dirty="0">
                <a:latin typeface="Times New Roman"/>
                <a:cs typeface="Times New Roman"/>
              </a:rPr>
              <a:t>rising,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which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has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led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fast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growth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global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technology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market.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These </a:t>
            </a:r>
            <a:r>
              <a:rPr sz="1200" dirty="0">
                <a:latin typeface="Times New Roman"/>
                <a:cs typeface="Times New Roman"/>
              </a:rPr>
              <a:t>innovations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give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1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startups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opportunity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compete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established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companies </a:t>
            </a:r>
            <a:r>
              <a:rPr sz="1200" dirty="0">
                <a:latin typeface="Times New Roman"/>
                <a:cs typeface="Times New Roman"/>
              </a:rPr>
              <a:t>because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services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offered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</a:t>
            </a:r>
            <a:r>
              <a:rPr sz="1200" spc="-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faster,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smarter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more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reliable.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9555" cy="2769235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One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strategies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1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enable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VoltWay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target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its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is </a:t>
            </a:r>
            <a:r>
              <a:rPr sz="1200" dirty="0">
                <a:latin typeface="Times New Roman"/>
                <a:cs typeface="Times New Roman"/>
              </a:rPr>
              <a:t>through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digital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marketing.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Kingdom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population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over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57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million </a:t>
            </a:r>
            <a:r>
              <a:rPr sz="1200" dirty="0">
                <a:latin typeface="Times New Roman"/>
                <a:cs typeface="Times New Roman"/>
              </a:rPr>
              <a:t>who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use</a:t>
            </a:r>
            <a:r>
              <a:rPr sz="1200" spc="2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social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media</a:t>
            </a:r>
            <a:r>
              <a:rPr sz="1200" spc="2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hence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targeting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SMEs</a:t>
            </a:r>
            <a:r>
              <a:rPr sz="1200" spc="2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through</a:t>
            </a:r>
            <a:r>
              <a:rPr sz="1200" spc="2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Instagram</a:t>
            </a:r>
            <a:r>
              <a:rPr sz="1200" spc="2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254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LinkedIn </a:t>
            </a:r>
            <a:r>
              <a:rPr sz="1200" dirty="0">
                <a:latin typeface="Times New Roman"/>
                <a:cs typeface="Times New Roman"/>
              </a:rPr>
              <a:t>among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other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sites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feasible.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Google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Ads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attract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businesses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would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actively </a:t>
            </a:r>
            <a:r>
              <a:rPr sz="1200" dirty="0">
                <a:latin typeface="Times New Roman"/>
                <a:cs typeface="Times New Roman"/>
              </a:rPr>
              <a:t>seek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services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(Ojha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Agarwal,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2025).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Also,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there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3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online </a:t>
            </a:r>
            <a:r>
              <a:rPr sz="1200" dirty="0">
                <a:latin typeface="Times New Roman"/>
                <a:cs typeface="Times New Roman"/>
              </a:rPr>
              <a:t>booking</a:t>
            </a:r>
            <a:r>
              <a:rPr sz="1200" spc="3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system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lead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accessibility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ease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use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customer </a:t>
            </a:r>
            <a:r>
              <a:rPr sz="1200" dirty="0">
                <a:latin typeface="Times New Roman"/>
                <a:cs typeface="Times New Roman"/>
              </a:rPr>
              <a:t>experience.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This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effective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way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promoting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company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minimal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promoting</a:t>
            </a:r>
            <a:r>
              <a:rPr sz="1200" spc="16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good</a:t>
            </a:r>
            <a:r>
              <a:rPr sz="1200" spc="16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product</a:t>
            </a:r>
            <a:r>
              <a:rPr sz="1200" spc="16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awareness</a:t>
            </a:r>
            <a:r>
              <a:rPr sz="1200" spc="17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6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effective</a:t>
            </a:r>
            <a:r>
              <a:rPr sz="1200" spc="16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customer</a:t>
            </a:r>
            <a:r>
              <a:rPr sz="1200" spc="17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acquisition</a:t>
            </a:r>
            <a:r>
              <a:rPr sz="1200" spc="16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65" dirty="0">
                <a:latin typeface="Times New Roman"/>
                <a:cs typeface="Times New Roman"/>
              </a:rPr>
              <a:t> 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competitive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market.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30190" cy="1945639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spc="-30" dirty="0">
                <a:latin typeface="Times New Roman"/>
                <a:cs typeface="Times New Roman"/>
              </a:rPr>
              <a:t>VoltWay</a:t>
            </a:r>
            <a:r>
              <a:rPr sz="1200" dirty="0">
                <a:latin typeface="Times New Roman"/>
                <a:cs typeface="Times New Roman"/>
              </a:rPr>
              <a:t> Logistics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follow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B2B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partnering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strategy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maintain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its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growth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in </a:t>
            </a:r>
            <a:r>
              <a:rPr sz="1200" dirty="0">
                <a:latin typeface="Times New Roman"/>
                <a:cs typeface="Times New Roman"/>
              </a:rPr>
              <a:t>revenue.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Kingdom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has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significant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potential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over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99%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all </a:t>
            </a:r>
            <a:r>
              <a:rPr sz="1200" dirty="0">
                <a:latin typeface="Times New Roman"/>
                <a:cs typeface="Times New Roman"/>
              </a:rPr>
              <a:t>businesses</a:t>
            </a:r>
            <a:r>
              <a:rPr sz="1200" spc="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ranking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as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SMEs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(Chandraratne,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2025).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startup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able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obtain long-</a:t>
            </a:r>
            <a:r>
              <a:rPr sz="1200" dirty="0">
                <a:latin typeface="Times New Roman"/>
                <a:cs typeface="Times New Roman"/>
              </a:rPr>
              <a:t>term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contracts</a:t>
            </a:r>
            <a:r>
              <a:rPr sz="1200" spc="1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cooperating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</a:t>
            </a:r>
            <a:r>
              <a:rPr sz="1200" spc="1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local</a:t>
            </a:r>
            <a:r>
              <a:rPr sz="1200" spc="1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online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retailers</a:t>
            </a:r>
            <a:r>
              <a:rPr sz="1200" spc="1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small</a:t>
            </a:r>
            <a:r>
              <a:rPr sz="1200" spc="16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businesses. </a:t>
            </a:r>
            <a:r>
              <a:rPr sz="1200" dirty="0">
                <a:latin typeface="Times New Roman"/>
                <a:cs typeface="Times New Roman"/>
              </a:rPr>
              <a:t>Saving</a:t>
            </a:r>
            <a:r>
              <a:rPr sz="1200" spc="3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3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also</a:t>
            </a:r>
            <a:r>
              <a:rPr sz="1200" spc="3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enjoyed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3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3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clients</a:t>
            </a:r>
            <a:r>
              <a:rPr sz="1200" spc="3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according</a:t>
            </a:r>
            <a:r>
              <a:rPr sz="1200" spc="3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6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subscription-based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services,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which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also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assure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predictable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income.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33365" cy="2769235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effectively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enter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Kingdom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market,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VoltWay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need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minimum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£50,000.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Already</a:t>
            </a:r>
            <a:r>
              <a:rPr sz="1200" spc="2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large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part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3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goes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electric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bikes,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because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transport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1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heart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business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idea.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AI-</a:t>
            </a:r>
            <a:r>
              <a:rPr sz="1200" dirty="0">
                <a:latin typeface="Times New Roman"/>
                <a:cs typeface="Times New Roman"/>
              </a:rPr>
              <a:t>based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route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optimisation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app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development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examples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technology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investments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necessary</a:t>
            </a:r>
            <a:r>
              <a:rPr sz="1200" spc="114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to </a:t>
            </a:r>
            <a:r>
              <a:rPr sz="1200" dirty="0">
                <a:latin typeface="Times New Roman"/>
                <a:cs typeface="Times New Roman"/>
              </a:rPr>
              <a:t>achieve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efficient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operations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(González-</a:t>
            </a:r>
            <a:r>
              <a:rPr sz="1200" dirty="0">
                <a:latin typeface="Times New Roman"/>
                <a:cs typeface="Times New Roman"/>
              </a:rPr>
              <a:t>Romero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2026).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Customer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acquisition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be </a:t>
            </a:r>
            <a:r>
              <a:rPr sz="1200" dirty="0">
                <a:latin typeface="Times New Roman"/>
                <a:cs typeface="Times New Roman"/>
              </a:rPr>
              <a:t>covered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by</a:t>
            </a:r>
            <a:r>
              <a:rPr sz="1200" spc="2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marketing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funds,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setup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early-</a:t>
            </a:r>
            <a:r>
              <a:rPr sz="1200" dirty="0">
                <a:latin typeface="Times New Roman"/>
                <a:cs typeface="Times New Roman"/>
              </a:rPr>
              <a:t>stage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costs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2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2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covered</a:t>
            </a:r>
            <a:r>
              <a:rPr sz="1200" spc="29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by </a:t>
            </a:r>
            <a:r>
              <a:rPr sz="1200" dirty="0">
                <a:latin typeface="Times New Roman"/>
                <a:cs typeface="Times New Roman"/>
              </a:rPr>
              <a:t>operational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costs.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This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budget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achievable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according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UK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startup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data,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which </a:t>
            </a:r>
            <a:r>
              <a:rPr sz="1200" dirty="0">
                <a:latin typeface="Times New Roman"/>
                <a:cs typeface="Times New Roman"/>
              </a:rPr>
              <a:t>reveals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start-</a:t>
            </a:r>
            <a:r>
              <a:rPr sz="1200" dirty="0">
                <a:latin typeface="Times New Roman"/>
                <a:cs typeface="Times New Roman"/>
              </a:rPr>
              <a:t>up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businesses</a:t>
            </a:r>
            <a:r>
              <a:rPr sz="1200" spc="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usually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need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between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£30,000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60,000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set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up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at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early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stages.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31460" cy="2494915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smooth</a:t>
            </a:r>
            <a:r>
              <a:rPr sz="1200" spc="1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business</a:t>
            </a:r>
            <a:r>
              <a:rPr sz="1200" spc="16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start-</a:t>
            </a:r>
            <a:r>
              <a:rPr sz="1200" dirty="0">
                <a:latin typeface="Times New Roman"/>
                <a:cs typeface="Times New Roman"/>
              </a:rPr>
              <a:t>up</a:t>
            </a:r>
            <a:r>
              <a:rPr sz="1200" spc="1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early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sustainability</a:t>
            </a:r>
            <a:r>
              <a:rPr sz="1200" spc="1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1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Kingdom</a:t>
            </a:r>
            <a:r>
              <a:rPr sz="1200" spc="1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18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be </a:t>
            </a:r>
            <a:r>
              <a:rPr sz="1200" dirty="0">
                <a:latin typeface="Times New Roman"/>
                <a:cs typeface="Times New Roman"/>
              </a:rPr>
              <a:t>achieved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through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strategic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use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given</a:t>
            </a:r>
            <a:r>
              <a:rPr sz="1200" spc="2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sum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money</a:t>
            </a:r>
            <a:r>
              <a:rPr sz="1200" spc="1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(£50,000).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Primary </a:t>
            </a:r>
            <a:r>
              <a:rPr sz="1200" dirty="0">
                <a:latin typeface="Times New Roman"/>
                <a:cs typeface="Times New Roman"/>
              </a:rPr>
              <a:t>startup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costs</a:t>
            </a:r>
            <a:r>
              <a:rPr sz="1200" spc="11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comprise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equipment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acquisition,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registration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infrastructure.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Part</a:t>
            </a:r>
            <a:r>
              <a:rPr sz="1200" spc="11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of </a:t>
            </a:r>
            <a:r>
              <a:rPr sz="1200" dirty="0">
                <a:latin typeface="Times New Roman"/>
                <a:cs typeface="Times New Roman"/>
              </a:rPr>
              <a:t>this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4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409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used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4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run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marketing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programs</a:t>
            </a:r>
            <a:r>
              <a:rPr sz="1200" spc="4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draw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customers</a:t>
            </a:r>
            <a:r>
              <a:rPr sz="1200" spc="4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</a:t>
            </a:r>
            <a:r>
              <a:rPr sz="1200" spc="409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launch </a:t>
            </a:r>
            <a:r>
              <a:rPr sz="1200" dirty="0">
                <a:latin typeface="Times New Roman"/>
                <a:cs typeface="Times New Roman"/>
              </a:rPr>
              <a:t>(Mutambik,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2025).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net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budget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will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 used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cover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operating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costs,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including </a:t>
            </a:r>
            <a:r>
              <a:rPr sz="1200" dirty="0">
                <a:latin typeface="Times New Roman"/>
                <a:cs typeface="Times New Roman"/>
              </a:rPr>
              <a:t>maintenance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staffing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support,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within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initial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6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months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operation.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data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on </a:t>
            </a:r>
            <a:r>
              <a:rPr sz="1200" dirty="0">
                <a:latin typeface="Times New Roman"/>
                <a:cs typeface="Times New Roman"/>
              </a:rPr>
              <a:t>startups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UK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suggests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having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6-month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financial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cushion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drastically </a:t>
            </a:r>
            <a:r>
              <a:rPr sz="1200" dirty="0">
                <a:latin typeface="Times New Roman"/>
                <a:cs typeface="Times New Roman"/>
              </a:rPr>
              <a:t>enhance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chances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survival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new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businesses.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27650" cy="221996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815"/>
              </a:spcBef>
            </a:pPr>
            <a:r>
              <a:rPr sz="1200" b="1" dirty="0">
                <a:latin typeface="Times New Roman"/>
                <a:cs typeface="Times New Roman"/>
              </a:rPr>
              <a:t>Speaker</a:t>
            </a:r>
            <a:r>
              <a:rPr sz="1200" b="1" spc="-6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Times New Roman"/>
                <a:cs typeface="Times New Roman"/>
              </a:rPr>
              <a:t>Notes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Opportunities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invest</a:t>
            </a:r>
            <a:r>
              <a:rPr sz="1200" spc="2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Kingdom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industry</a:t>
            </a:r>
            <a:r>
              <a:rPr sz="1200" spc="20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in </a:t>
            </a:r>
            <a:r>
              <a:rPr sz="1200" dirty="0">
                <a:latin typeface="Times New Roman"/>
                <a:cs typeface="Times New Roman"/>
              </a:rPr>
              <a:t>VoltWay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Ltd</a:t>
            </a:r>
            <a:r>
              <a:rPr sz="1200" spc="4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good.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4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company</a:t>
            </a:r>
            <a:r>
              <a:rPr sz="1200" spc="3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409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following</a:t>
            </a:r>
            <a:r>
              <a:rPr sz="1200" spc="409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43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principles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of </a:t>
            </a:r>
            <a:r>
              <a:rPr sz="1200" dirty="0">
                <a:latin typeface="Times New Roman"/>
                <a:cs typeface="Times New Roman"/>
              </a:rPr>
              <a:t>sustainability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responding to the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need for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rapidly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increasing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urban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e-</a:t>
            </a:r>
            <a:r>
              <a:rPr sz="1200" dirty="0">
                <a:latin typeface="Times New Roman"/>
                <a:cs typeface="Times New Roman"/>
              </a:rPr>
              <a:t>commerce.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As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UK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market</a:t>
            </a:r>
            <a:r>
              <a:rPr sz="1200" spc="1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continues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grow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considerably,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is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evident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that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</a:t>
            </a:r>
            <a:r>
              <a:rPr sz="1200" spc="16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be </a:t>
            </a:r>
            <a:r>
              <a:rPr sz="1200" dirty="0">
                <a:latin typeface="Times New Roman"/>
                <a:cs typeface="Times New Roman"/>
              </a:rPr>
              <a:t>profitable.</a:t>
            </a:r>
            <a:r>
              <a:rPr sz="1200" spc="4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It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can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</a:t>
            </a:r>
            <a:r>
              <a:rPr sz="1200" spc="4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extended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other</a:t>
            </a:r>
            <a:r>
              <a:rPr sz="1200" spc="4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cities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UK,</a:t>
            </a:r>
            <a:r>
              <a:rPr sz="1200" spc="3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like</a:t>
            </a:r>
            <a:r>
              <a:rPr sz="1200" spc="3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Manchester</a:t>
            </a:r>
            <a:r>
              <a:rPr sz="1200" spc="409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Birmingham.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Overall,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this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start-</a:t>
            </a:r>
            <a:r>
              <a:rPr sz="1200" dirty="0">
                <a:latin typeface="Times New Roman"/>
                <a:cs typeface="Times New Roman"/>
              </a:rPr>
              <a:t>up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incorporates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innovation,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sustainability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market </a:t>
            </a:r>
            <a:r>
              <a:rPr sz="1200" dirty="0">
                <a:latin typeface="Times New Roman"/>
                <a:cs typeface="Times New Roman"/>
              </a:rPr>
              <a:t>demand so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as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to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bring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long-</a:t>
            </a:r>
            <a:r>
              <a:rPr sz="1200" dirty="0">
                <a:latin typeface="Times New Roman"/>
                <a:cs typeface="Times New Roman"/>
              </a:rPr>
              <a:t>term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value to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10" dirty="0">
                <a:latin typeface="Times New Roman"/>
                <a:cs typeface="Times New Roman"/>
              </a:rPr>
              <a:t> investors.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64844" y="4396718"/>
            <a:ext cx="5336540" cy="3317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2700" algn="just">
              <a:lnSpc>
                <a:spcPct val="150100"/>
              </a:lnSpc>
              <a:spcBef>
                <a:spcPts val="95"/>
              </a:spcBef>
            </a:pPr>
            <a:r>
              <a:rPr sz="1200" dirty="0">
                <a:latin typeface="Times New Roman"/>
                <a:cs typeface="Times New Roman"/>
              </a:rPr>
              <a:t>Aftab,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F.,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Mediating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Role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Transactional Leadership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Between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spc="-20" dirty="0">
                <a:latin typeface="Times New Roman"/>
                <a:cs typeface="Times New Roman"/>
              </a:rPr>
              <a:t>Mile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Practices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Sustained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Change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Implementation: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Case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Study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12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UK </a:t>
            </a:r>
            <a:r>
              <a:rPr sz="1200" dirty="0">
                <a:latin typeface="Times New Roman"/>
                <a:cs typeface="Times New Roman"/>
              </a:rPr>
              <a:t>Retail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Market.</a:t>
            </a:r>
            <a:endParaRPr sz="1200">
              <a:latin typeface="Times New Roman"/>
              <a:cs typeface="Times New Roman"/>
            </a:endParaRPr>
          </a:p>
          <a:p>
            <a:pPr marL="12700" marR="1397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Chandraratne,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H.,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Overcoming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3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Challenges</a:t>
            </a:r>
            <a:r>
              <a:rPr sz="1200" spc="4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Urban Areas:</a:t>
            </a:r>
            <a:r>
              <a:rPr sz="1200" spc="-6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An</a:t>
            </a:r>
            <a:r>
              <a:rPr sz="1200" spc="-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Analysis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Innovations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Future</a:t>
            </a:r>
            <a:r>
              <a:rPr sz="1200" spc="-10" dirty="0">
                <a:latin typeface="Times New Roman"/>
                <a:cs typeface="Times New Roman"/>
              </a:rPr>
              <a:t> Prospects.</a:t>
            </a:r>
            <a:endParaRPr sz="1200">
              <a:latin typeface="Times New Roman"/>
              <a:cs typeface="Times New Roman"/>
            </a:endParaRPr>
          </a:p>
          <a:p>
            <a:pPr marL="12700" marR="13970" algn="just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Chandraratne,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H.,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Overcoming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3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3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Challenges</a:t>
            </a:r>
            <a:r>
              <a:rPr sz="1200" spc="4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40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Urban Areas:</a:t>
            </a:r>
            <a:r>
              <a:rPr sz="1200" spc="-6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An</a:t>
            </a:r>
            <a:r>
              <a:rPr sz="1200" spc="-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Analysis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Innovations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Future</a:t>
            </a:r>
            <a:r>
              <a:rPr sz="1200" spc="-10" dirty="0">
                <a:latin typeface="Times New Roman"/>
                <a:cs typeface="Times New Roman"/>
              </a:rPr>
              <a:t> Prospects.</a:t>
            </a: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dirty="0">
                <a:latin typeface="Times New Roman"/>
                <a:cs typeface="Times New Roman"/>
              </a:rPr>
              <a:t>Corti,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F.,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SUSTAINABLE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3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MILE: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EVALUATION</a:t>
            </a: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10" dirty="0">
                <a:latin typeface="Times New Roman"/>
                <a:cs typeface="Times New Roman"/>
              </a:rPr>
              <a:t>TECHNIQUES.</a:t>
            </a: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50000"/>
              </a:lnSpc>
            </a:pPr>
            <a:r>
              <a:rPr sz="1200" spc="-10" dirty="0">
                <a:latin typeface="Times New Roman"/>
                <a:cs typeface="Times New Roman"/>
              </a:rPr>
              <a:t>González-</a:t>
            </a:r>
            <a:r>
              <a:rPr sz="1200" dirty="0">
                <a:latin typeface="Times New Roman"/>
                <a:cs typeface="Times New Roman"/>
              </a:rPr>
              <a:t>Romero,</a:t>
            </a:r>
            <a:r>
              <a:rPr sz="1200" spc="3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I.,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Ortiz-Bas,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Á.,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Prado-Prado,</a:t>
            </a:r>
            <a:r>
              <a:rPr sz="1200" spc="3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J.C.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3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Lyons,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A.,</a:t>
            </a:r>
            <a:r>
              <a:rPr sz="1200" spc="3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(2026).</a:t>
            </a:r>
            <a:r>
              <a:rPr sz="1200" spc="300" dirty="0">
                <a:latin typeface="Times New Roman"/>
                <a:cs typeface="Times New Roman"/>
              </a:rPr>
              <a:t>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stakeholder-led</a:t>
            </a:r>
            <a:r>
              <a:rPr sz="1200" spc="12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sustainability</a:t>
            </a:r>
            <a:r>
              <a:rPr sz="1200" spc="12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framework</a:t>
            </a:r>
            <a:r>
              <a:rPr sz="1200" spc="13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13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analysing</a:t>
            </a:r>
            <a:r>
              <a:rPr sz="1200" spc="13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last-mile</a:t>
            </a:r>
            <a:r>
              <a:rPr sz="1200" spc="13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transport</a:t>
            </a:r>
            <a:r>
              <a:rPr sz="1200" spc="145" dirty="0">
                <a:latin typeface="Times New Roman"/>
                <a:cs typeface="Times New Roman"/>
              </a:rPr>
              <a:t>  </a:t>
            </a:r>
            <a:r>
              <a:rPr sz="1200" spc="-25" dirty="0">
                <a:latin typeface="Times New Roman"/>
                <a:cs typeface="Times New Roman"/>
              </a:rPr>
              <a:t>and </a:t>
            </a:r>
            <a:r>
              <a:rPr sz="1200" spc="-10" dirty="0">
                <a:latin typeface="Times New Roman"/>
                <a:cs typeface="Times New Roman"/>
              </a:rPr>
              <a:t>delivery.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International</a:t>
            </a:r>
            <a:r>
              <a:rPr sz="1200" i="1" spc="1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Journal</a:t>
            </a:r>
            <a:r>
              <a:rPr sz="1200" i="1" spc="1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of</a:t>
            </a:r>
            <a:r>
              <a:rPr sz="1200" i="1" spc="-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Logistics</a:t>
            </a:r>
            <a:r>
              <a:rPr sz="1200" i="1" spc="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Research</a:t>
            </a:r>
            <a:r>
              <a:rPr sz="1200" i="1" spc="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and</a:t>
            </a:r>
            <a:r>
              <a:rPr sz="1200" i="1" spc="1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Applications</a:t>
            </a:r>
            <a:r>
              <a:rPr sz="1200" dirty="0">
                <a:latin typeface="Times New Roman"/>
                <a:cs typeface="Times New Roman"/>
              </a:rPr>
              <a:t>,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29</a:t>
            </a:r>
            <a:r>
              <a:rPr sz="1200" dirty="0">
                <a:latin typeface="Times New Roman"/>
                <a:cs typeface="Times New Roman"/>
              </a:rPr>
              <a:t>(2),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pp.176-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96633" y="8932951"/>
            <a:ext cx="18097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25" dirty="0">
                <a:latin typeface="Calibri"/>
                <a:cs typeface="Calibri"/>
              </a:rPr>
              <a:t>13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6596633" y="8932951"/>
            <a:ext cx="18097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25" dirty="0">
                <a:latin typeface="Calibri"/>
                <a:cs typeface="Calibri"/>
              </a:rPr>
              <a:t>13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739444" y="680974"/>
            <a:ext cx="5387340" cy="7433309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820"/>
              </a:spcBef>
            </a:pPr>
            <a:r>
              <a:rPr sz="1200" spc="-20" dirty="0">
                <a:latin typeface="Times New Roman"/>
                <a:cs typeface="Times New Roman"/>
              </a:rPr>
              <a:t>206.</a:t>
            </a:r>
            <a:endParaRPr sz="1200">
              <a:latin typeface="Times New Roman"/>
              <a:cs typeface="Times New Roman"/>
            </a:endParaRPr>
          </a:p>
          <a:p>
            <a:pPr marL="38100" marR="40005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Imarcgroup,</a:t>
            </a:r>
            <a:r>
              <a:rPr sz="1200" spc="4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(2026),</a:t>
            </a:r>
            <a:r>
              <a:rPr sz="1200" spc="44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UK</a:t>
            </a:r>
            <a:r>
              <a:rPr sz="1200" i="1" spc="450" dirty="0">
                <a:latin typeface="Times New Roman"/>
                <a:cs typeface="Times New Roman"/>
              </a:rPr>
              <a:t> </a:t>
            </a:r>
            <a:r>
              <a:rPr sz="1200" i="1" spc="-10" dirty="0">
                <a:latin typeface="Times New Roman"/>
                <a:cs typeface="Times New Roman"/>
              </a:rPr>
              <a:t>E-</a:t>
            </a:r>
            <a:r>
              <a:rPr sz="1200" i="1" dirty="0">
                <a:latin typeface="Times New Roman"/>
                <a:cs typeface="Times New Roman"/>
              </a:rPr>
              <a:t>commerce</a:t>
            </a:r>
            <a:r>
              <a:rPr sz="1200" i="1" spc="45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Market</a:t>
            </a:r>
            <a:r>
              <a:rPr sz="1200" i="1" spc="459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Overview.</a:t>
            </a:r>
            <a:r>
              <a:rPr sz="1200" i="1" spc="4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[Online]</a:t>
            </a:r>
            <a:r>
              <a:rPr sz="1200" spc="4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Available</a:t>
            </a:r>
            <a:r>
              <a:rPr sz="1200" spc="45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at: </a:t>
            </a:r>
            <a:r>
              <a:rPr sz="12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2"/>
              </a:rPr>
              <a:t>https://www.imarcgroup.com/uk-e-commerce-</a:t>
            </a:r>
            <a:r>
              <a:rPr sz="12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2"/>
              </a:rPr>
              <a:t>market</a:t>
            </a:r>
            <a:r>
              <a:rPr sz="1200" u="none" spc="70" dirty="0">
                <a:solidFill>
                  <a:srgbClr val="0462C1"/>
                </a:solidFill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[Accessed</a:t>
            </a:r>
            <a:r>
              <a:rPr sz="1200" u="none" spc="1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on: 15</a:t>
            </a:r>
            <a:r>
              <a:rPr sz="1200" u="none" baseline="24305" dirty="0">
                <a:latin typeface="Times New Roman"/>
                <a:cs typeface="Times New Roman"/>
              </a:rPr>
              <a:t>th</a:t>
            </a:r>
            <a:r>
              <a:rPr sz="1200" u="none" spc="52" baseline="2430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April</a:t>
            </a:r>
            <a:r>
              <a:rPr sz="1200" u="none" spc="5" dirty="0">
                <a:latin typeface="Times New Roman"/>
                <a:cs typeface="Times New Roman"/>
              </a:rPr>
              <a:t> </a:t>
            </a:r>
            <a:r>
              <a:rPr sz="1200" u="none" spc="-10" dirty="0">
                <a:latin typeface="Times New Roman"/>
                <a:cs typeface="Times New Roman"/>
              </a:rPr>
              <a:t>2026] </a:t>
            </a:r>
            <a:r>
              <a:rPr sz="1200" u="none" dirty="0">
                <a:latin typeface="Times New Roman"/>
                <a:cs typeface="Times New Roman"/>
              </a:rPr>
              <a:t>Ivanova,</a:t>
            </a:r>
            <a:r>
              <a:rPr sz="1200" u="none" spc="100" dirty="0">
                <a:latin typeface="Times New Roman"/>
                <a:cs typeface="Times New Roman"/>
              </a:rPr>
              <a:t>  </a:t>
            </a:r>
            <a:r>
              <a:rPr sz="1200" u="none" dirty="0">
                <a:latin typeface="Times New Roman"/>
                <a:cs typeface="Times New Roman"/>
              </a:rPr>
              <a:t>U.,</a:t>
            </a:r>
            <a:r>
              <a:rPr sz="1200" u="none" spc="105" dirty="0">
                <a:latin typeface="Times New Roman"/>
                <a:cs typeface="Times New Roman"/>
              </a:rPr>
              <a:t>  </a:t>
            </a:r>
            <a:r>
              <a:rPr sz="1200" u="none" dirty="0">
                <a:latin typeface="Times New Roman"/>
                <a:cs typeface="Times New Roman"/>
              </a:rPr>
              <a:t>(2025).</a:t>
            </a:r>
            <a:r>
              <a:rPr sz="1200" u="none" spc="110" dirty="0">
                <a:latin typeface="Times New Roman"/>
                <a:cs typeface="Times New Roman"/>
              </a:rPr>
              <a:t>  </a:t>
            </a:r>
            <a:r>
              <a:rPr sz="1200" u="none" dirty="0">
                <a:latin typeface="Times New Roman"/>
                <a:cs typeface="Times New Roman"/>
              </a:rPr>
              <a:t>Enhancing</a:t>
            </a:r>
            <a:r>
              <a:rPr sz="1200" u="none" spc="110" dirty="0">
                <a:latin typeface="Times New Roman"/>
                <a:cs typeface="Times New Roman"/>
              </a:rPr>
              <a:t>  </a:t>
            </a:r>
            <a:r>
              <a:rPr sz="1200" u="none" spc="-10" dirty="0">
                <a:latin typeface="Times New Roman"/>
                <a:cs typeface="Times New Roman"/>
              </a:rPr>
              <a:t>Last-</a:t>
            </a:r>
            <a:r>
              <a:rPr sz="1200" u="none" dirty="0">
                <a:latin typeface="Times New Roman"/>
                <a:cs typeface="Times New Roman"/>
              </a:rPr>
              <a:t>Mile</a:t>
            </a:r>
            <a:r>
              <a:rPr sz="1200" u="none" spc="110" dirty="0">
                <a:latin typeface="Times New Roman"/>
                <a:cs typeface="Times New Roman"/>
              </a:rPr>
              <a:t>  </a:t>
            </a:r>
            <a:r>
              <a:rPr sz="1200" u="none" dirty="0">
                <a:latin typeface="Times New Roman"/>
                <a:cs typeface="Times New Roman"/>
              </a:rPr>
              <a:t>Delivery</a:t>
            </a:r>
            <a:r>
              <a:rPr sz="1200" u="none" spc="484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Efficiency:</a:t>
            </a:r>
            <a:r>
              <a:rPr sz="1200" u="none" spc="105" dirty="0">
                <a:latin typeface="Times New Roman"/>
                <a:cs typeface="Times New Roman"/>
              </a:rPr>
              <a:t>  </a:t>
            </a:r>
            <a:r>
              <a:rPr sz="1200" u="none" dirty="0">
                <a:latin typeface="Times New Roman"/>
                <a:cs typeface="Times New Roman"/>
              </a:rPr>
              <a:t>A</a:t>
            </a:r>
            <a:r>
              <a:rPr sz="1200" u="none" spc="470" dirty="0">
                <a:latin typeface="Times New Roman"/>
                <a:cs typeface="Times New Roman"/>
              </a:rPr>
              <a:t> </a:t>
            </a:r>
            <a:r>
              <a:rPr sz="1200" u="none" spc="-10" dirty="0">
                <a:latin typeface="Times New Roman"/>
                <a:cs typeface="Times New Roman"/>
              </a:rPr>
              <a:t>Lean-Based </a:t>
            </a:r>
            <a:r>
              <a:rPr sz="1200" u="none" dirty="0">
                <a:latin typeface="Times New Roman"/>
                <a:cs typeface="Times New Roman"/>
              </a:rPr>
              <a:t>Framework</a:t>
            </a:r>
            <a:r>
              <a:rPr sz="1200" u="none" spc="-2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for</a:t>
            </a:r>
            <a:r>
              <a:rPr sz="1200" u="none" spc="-30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Sustainable</a:t>
            </a:r>
            <a:r>
              <a:rPr sz="1200" u="none" spc="-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Logistics in</a:t>
            </a:r>
            <a:r>
              <a:rPr sz="1200" u="none" spc="-2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the</a:t>
            </a:r>
            <a:r>
              <a:rPr sz="1200" u="none" spc="-2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Helsinki</a:t>
            </a:r>
            <a:r>
              <a:rPr sz="1200" u="none" spc="-15" dirty="0">
                <a:latin typeface="Times New Roman"/>
                <a:cs typeface="Times New Roman"/>
              </a:rPr>
              <a:t> </a:t>
            </a:r>
            <a:r>
              <a:rPr sz="1200" u="none" spc="-10" dirty="0">
                <a:latin typeface="Times New Roman"/>
                <a:cs typeface="Times New Roman"/>
              </a:rPr>
              <a:t>Metropolitan</a:t>
            </a:r>
            <a:r>
              <a:rPr sz="1200" u="none" spc="-65" dirty="0">
                <a:latin typeface="Times New Roman"/>
                <a:cs typeface="Times New Roman"/>
              </a:rPr>
              <a:t> </a:t>
            </a:r>
            <a:r>
              <a:rPr sz="1200" u="none" spc="-10" dirty="0">
                <a:latin typeface="Times New Roman"/>
                <a:cs typeface="Times New Roman"/>
              </a:rPr>
              <a:t>Area.</a:t>
            </a:r>
            <a:endParaRPr sz="1200">
              <a:latin typeface="Times New Roman"/>
              <a:cs typeface="Times New Roman"/>
            </a:endParaRPr>
          </a:p>
          <a:p>
            <a:pPr marL="38100" marR="40005" algn="just">
              <a:lnSpc>
                <a:spcPts val="2160"/>
              </a:lnSpc>
              <a:spcBef>
                <a:spcPts val="190"/>
              </a:spcBef>
            </a:pPr>
            <a:r>
              <a:rPr sz="1200" dirty="0">
                <a:latin typeface="Times New Roman"/>
                <a:cs typeface="Times New Roman"/>
              </a:rPr>
              <a:t>Ivanova,</a:t>
            </a:r>
            <a:r>
              <a:rPr sz="1200" spc="10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U.,</a:t>
            </a:r>
            <a:r>
              <a:rPr sz="1200" spc="10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11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Enhancing</a:t>
            </a:r>
            <a:r>
              <a:rPr sz="1200" spc="110" dirty="0">
                <a:latin typeface="Times New Roman"/>
                <a:cs typeface="Times New Roman"/>
              </a:rPr>
              <a:t> 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11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Delivery</a:t>
            </a:r>
            <a:r>
              <a:rPr sz="1200" spc="48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Efficiency:</a:t>
            </a:r>
            <a:r>
              <a:rPr sz="1200" spc="10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47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Lean-Based </a:t>
            </a:r>
            <a:r>
              <a:rPr sz="1200" dirty="0">
                <a:latin typeface="Times New Roman"/>
                <a:cs typeface="Times New Roman"/>
              </a:rPr>
              <a:t>Framework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 in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Helsinki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Metropolitan</a:t>
            </a:r>
            <a:r>
              <a:rPr sz="1200" spc="-6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Area.</a:t>
            </a:r>
            <a:endParaRPr sz="1200">
              <a:latin typeface="Times New Roman"/>
              <a:cs typeface="Times New Roman"/>
            </a:endParaRPr>
          </a:p>
          <a:p>
            <a:pPr marL="38100" marR="35560" algn="just">
              <a:lnSpc>
                <a:spcPts val="2160"/>
              </a:lnSpc>
              <a:spcBef>
                <a:spcPts val="5"/>
              </a:spcBef>
            </a:pPr>
            <a:r>
              <a:rPr sz="1200" dirty="0">
                <a:latin typeface="Times New Roman"/>
                <a:cs typeface="Times New Roman"/>
              </a:rPr>
              <a:t>Kambrath,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A.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Vemmanattu, </a:t>
            </a:r>
            <a:r>
              <a:rPr sz="1200" spc="-40" dirty="0">
                <a:latin typeface="Times New Roman"/>
                <a:cs typeface="Times New Roman"/>
              </a:rPr>
              <a:t>V.,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Enhancing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Delivery </a:t>
            </a:r>
            <a:r>
              <a:rPr sz="1200" dirty="0">
                <a:latin typeface="Times New Roman"/>
                <a:cs typeface="Times New Roman"/>
              </a:rPr>
              <a:t>Solutions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1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Urban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1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Rural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Areas: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Comprehensive</a:t>
            </a:r>
            <a:r>
              <a:rPr sz="1200" spc="15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study</a:t>
            </a:r>
            <a:r>
              <a:rPr sz="1200" spc="1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on</a:t>
            </a:r>
            <a:r>
              <a:rPr sz="1200" spc="1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3PL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companies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Times New Roman"/>
                <a:cs typeface="Times New Roman"/>
              </a:rPr>
              <a:t>in </a:t>
            </a:r>
            <a:r>
              <a:rPr sz="1200" spc="-10" dirty="0">
                <a:latin typeface="Times New Roman"/>
                <a:cs typeface="Times New Roman"/>
              </a:rPr>
              <a:t>Sweden.</a:t>
            </a:r>
            <a:endParaRPr sz="1200">
              <a:latin typeface="Times New Roman"/>
              <a:cs typeface="Times New Roman"/>
            </a:endParaRPr>
          </a:p>
          <a:p>
            <a:pPr marL="38100" marR="40005" algn="just">
              <a:lnSpc>
                <a:spcPts val="2160"/>
              </a:lnSpc>
            </a:pPr>
            <a:r>
              <a:rPr sz="1200" spc="-10" dirty="0">
                <a:latin typeface="Times New Roman"/>
                <a:cs typeface="Times New Roman"/>
              </a:rPr>
              <a:t>Maxner,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T.,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Dalla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Chiara,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Goodchild,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A.,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state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urban 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2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freight</a:t>
            </a:r>
            <a:r>
              <a:rPr sz="1200" spc="2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planning</a:t>
            </a:r>
            <a:r>
              <a:rPr sz="1200" spc="229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2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the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United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States.</a:t>
            </a:r>
            <a:r>
              <a:rPr sz="1200" spc="23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Journal</a:t>
            </a:r>
            <a:r>
              <a:rPr sz="1200" i="1" spc="22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of</a:t>
            </a:r>
            <a:r>
              <a:rPr sz="1200" i="1" spc="23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the</a:t>
            </a:r>
            <a:r>
              <a:rPr sz="1200" i="1" spc="23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American</a:t>
            </a:r>
            <a:r>
              <a:rPr sz="1200" i="1" spc="235" dirty="0">
                <a:latin typeface="Times New Roman"/>
                <a:cs typeface="Times New Roman"/>
              </a:rPr>
              <a:t> </a:t>
            </a:r>
            <a:r>
              <a:rPr sz="1200" i="1" spc="-10" dirty="0">
                <a:latin typeface="Times New Roman"/>
                <a:cs typeface="Times New Roman"/>
              </a:rPr>
              <a:t>Planning </a:t>
            </a:r>
            <a:r>
              <a:rPr sz="1200" i="1" dirty="0">
                <a:latin typeface="Times New Roman"/>
                <a:cs typeface="Times New Roman"/>
              </a:rPr>
              <a:t>Association</a:t>
            </a:r>
            <a:r>
              <a:rPr sz="1200" dirty="0">
                <a:latin typeface="Times New Roman"/>
                <a:cs typeface="Times New Roman"/>
              </a:rPr>
              <a:t>,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91</a:t>
            </a:r>
            <a:r>
              <a:rPr sz="1200" dirty="0">
                <a:latin typeface="Times New Roman"/>
                <a:cs typeface="Times New Roman"/>
              </a:rPr>
              <a:t>(1),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pp.88-</a:t>
            </a:r>
            <a:r>
              <a:rPr sz="1200" spc="-20" dirty="0">
                <a:latin typeface="Times New Roman"/>
                <a:cs typeface="Times New Roman"/>
              </a:rPr>
              <a:t>101.</a:t>
            </a:r>
            <a:endParaRPr sz="1200">
              <a:latin typeface="Times New Roman"/>
              <a:cs typeface="Times New Roman"/>
            </a:endParaRPr>
          </a:p>
          <a:p>
            <a:pPr marL="38100" marR="39370" algn="just">
              <a:lnSpc>
                <a:spcPts val="2160"/>
              </a:lnSpc>
            </a:pPr>
            <a:r>
              <a:rPr sz="1200" dirty="0">
                <a:latin typeface="Times New Roman"/>
                <a:cs typeface="Times New Roman"/>
              </a:rPr>
              <a:t>Mogire,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E.,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2026.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Green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innovations in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last mile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delivery.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-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research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agenda.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J.</a:t>
            </a:r>
            <a:r>
              <a:rPr sz="1200" i="1" spc="-5" dirty="0">
                <a:latin typeface="Times New Roman"/>
                <a:cs typeface="Times New Roman"/>
              </a:rPr>
              <a:t> </a:t>
            </a:r>
            <a:r>
              <a:rPr sz="1200" i="1" spc="-10" dirty="0">
                <a:latin typeface="Times New Roman"/>
                <a:cs typeface="Times New Roman"/>
              </a:rPr>
              <a:t>Innov. </a:t>
            </a:r>
            <a:r>
              <a:rPr sz="1200" i="1" dirty="0">
                <a:latin typeface="Times New Roman"/>
                <a:cs typeface="Times New Roman"/>
              </a:rPr>
              <a:t>Bus. Ind</a:t>
            </a:r>
            <a:r>
              <a:rPr sz="1200" dirty="0">
                <a:latin typeface="Times New Roman"/>
                <a:cs typeface="Times New Roman"/>
              </a:rPr>
              <a:t>,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4</a:t>
            </a:r>
            <a:r>
              <a:rPr sz="1200" dirty="0">
                <a:latin typeface="Times New Roman"/>
                <a:cs typeface="Times New Roman"/>
              </a:rPr>
              <a:t>,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pp.29-</a:t>
            </a:r>
            <a:r>
              <a:rPr sz="1200" spc="-25" dirty="0">
                <a:latin typeface="Times New Roman"/>
                <a:cs typeface="Times New Roman"/>
              </a:rPr>
              <a:t>40.</a:t>
            </a:r>
            <a:endParaRPr sz="1200">
              <a:latin typeface="Times New Roman"/>
              <a:cs typeface="Times New Roman"/>
            </a:endParaRPr>
          </a:p>
          <a:p>
            <a:pPr marL="38100" marR="40005" algn="just">
              <a:lnSpc>
                <a:spcPts val="2160"/>
              </a:lnSpc>
            </a:pPr>
            <a:r>
              <a:rPr sz="1200" dirty="0">
                <a:latin typeface="Times New Roman"/>
                <a:cs typeface="Times New Roman"/>
              </a:rPr>
              <a:t>Mutambik,</a:t>
            </a:r>
            <a:r>
              <a:rPr sz="1200" spc="2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I.,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2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Foresight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2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204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delivery:</a:t>
            </a:r>
            <a:r>
              <a:rPr sz="1200" spc="2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15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Delphi-Based </a:t>
            </a:r>
            <a:r>
              <a:rPr sz="1200" dirty="0">
                <a:latin typeface="Times New Roman"/>
                <a:cs typeface="Times New Roman"/>
              </a:rPr>
              <a:t>scenario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study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for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smart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cities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2030.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Sustainability</a:t>
            </a:r>
            <a:r>
              <a:rPr sz="1200" dirty="0">
                <a:latin typeface="Times New Roman"/>
                <a:cs typeface="Times New Roman"/>
              </a:rPr>
              <a:t>,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17</a:t>
            </a:r>
            <a:r>
              <a:rPr sz="1200" dirty="0">
                <a:latin typeface="Times New Roman"/>
                <a:cs typeface="Times New Roman"/>
              </a:rPr>
              <a:t>(15),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p.6660.</a:t>
            </a:r>
            <a:endParaRPr sz="1200">
              <a:latin typeface="Times New Roman"/>
              <a:cs typeface="Times New Roman"/>
            </a:endParaRPr>
          </a:p>
          <a:p>
            <a:pPr marL="38100" marR="39370" algn="just">
              <a:lnSpc>
                <a:spcPts val="2160"/>
              </a:lnSpc>
            </a:pPr>
            <a:r>
              <a:rPr sz="1200" dirty="0">
                <a:latin typeface="Times New Roman"/>
                <a:cs typeface="Times New Roman"/>
              </a:rPr>
              <a:t>Ojha,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R.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Agarwal,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A.,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(2025).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Examining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environmental sustainability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spc="-20" dirty="0">
                <a:latin typeface="Times New Roman"/>
                <a:cs typeface="Times New Roman"/>
              </a:rPr>
              <a:t>mile </a:t>
            </a:r>
            <a:r>
              <a:rPr sz="1200" dirty="0">
                <a:latin typeface="Times New Roman"/>
                <a:cs typeface="Times New Roman"/>
              </a:rPr>
              <a:t>delivery: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quality</a:t>
            </a:r>
            <a:r>
              <a:rPr sz="1200" spc="-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function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deployment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analysis.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The</a:t>
            </a:r>
            <a:r>
              <a:rPr sz="1200" i="1" spc="-4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TQM</a:t>
            </a:r>
            <a:r>
              <a:rPr sz="1200" i="1" spc="-60" dirty="0">
                <a:latin typeface="Times New Roman"/>
                <a:cs typeface="Times New Roman"/>
              </a:rPr>
              <a:t> </a:t>
            </a:r>
            <a:r>
              <a:rPr sz="1200" i="1" spc="-10" dirty="0">
                <a:latin typeface="Times New Roman"/>
                <a:cs typeface="Times New Roman"/>
              </a:rPr>
              <a:t>Journal</a:t>
            </a:r>
            <a:r>
              <a:rPr sz="1200" spc="-10" dirty="0">
                <a:latin typeface="Times New Roman"/>
                <a:cs typeface="Times New Roman"/>
              </a:rPr>
              <a:t>.</a:t>
            </a:r>
            <a:endParaRPr sz="1200">
              <a:latin typeface="Times New Roman"/>
              <a:cs typeface="Times New Roman"/>
            </a:endParaRPr>
          </a:p>
          <a:p>
            <a:pPr marL="38100" marR="38735">
              <a:lnSpc>
                <a:spcPts val="2160"/>
              </a:lnSpc>
              <a:spcBef>
                <a:spcPts val="5"/>
              </a:spcBef>
            </a:pPr>
            <a:r>
              <a:rPr sz="1200" dirty="0">
                <a:latin typeface="Times New Roman"/>
                <a:cs typeface="Times New Roman"/>
              </a:rPr>
              <a:t>Omrglobal,</a:t>
            </a:r>
            <a:r>
              <a:rPr sz="1200" spc="10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(2026),</a:t>
            </a:r>
            <a:r>
              <a:rPr sz="1200" spc="100" dirty="0">
                <a:latin typeface="Times New Roman"/>
                <a:cs typeface="Times New Roman"/>
              </a:rPr>
              <a:t>  </a:t>
            </a:r>
            <a:r>
              <a:rPr sz="1200" i="1" dirty="0">
                <a:latin typeface="Times New Roman"/>
                <a:cs typeface="Times New Roman"/>
              </a:rPr>
              <a:t>UK</a:t>
            </a:r>
            <a:r>
              <a:rPr sz="1200" i="1" spc="105" dirty="0">
                <a:latin typeface="Times New Roman"/>
                <a:cs typeface="Times New Roman"/>
              </a:rPr>
              <a:t>  </a:t>
            </a:r>
            <a:r>
              <a:rPr sz="1200" i="1" spc="-20" dirty="0">
                <a:latin typeface="Times New Roman"/>
                <a:cs typeface="Times New Roman"/>
              </a:rPr>
              <a:t>E-</a:t>
            </a:r>
            <a:r>
              <a:rPr sz="1200" i="1" dirty="0">
                <a:latin typeface="Times New Roman"/>
                <a:cs typeface="Times New Roman"/>
              </a:rPr>
              <a:t>Commerce</a:t>
            </a:r>
            <a:r>
              <a:rPr sz="1200" i="1" spc="100" dirty="0">
                <a:latin typeface="Times New Roman"/>
                <a:cs typeface="Times New Roman"/>
              </a:rPr>
              <a:t>  </a:t>
            </a:r>
            <a:r>
              <a:rPr sz="1200" i="1" dirty="0">
                <a:latin typeface="Times New Roman"/>
                <a:cs typeface="Times New Roman"/>
              </a:rPr>
              <a:t>Logistics</a:t>
            </a:r>
            <a:r>
              <a:rPr sz="1200" i="1" spc="100" dirty="0">
                <a:latin typeface="Times New Roman"/>
                <a:cs typeface="Times New Roman"/>
              </a:rPr>
              <a:t>  </a:t>
            </a:r>
            <a:r>
              <a:rPr sz="1200" i="1" dirty="0">
                <a:latin typeface="Times New Roman"/>
                <a:cs typeface="Times New Roman"/>
              </a:rPr>
              <a:t>Market.</a:t>
            </a:r>
            <a:r>
              <a:rPr sz="1200" i="1" spc="105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[Online]</a:t>
            </a:r>
            <a:r>
              <a:rPr sz="1200" spc="100" dirty="0">
                <a:latin typeface="Times New Roman"/>
                <a:cs typeface="Times New Roman"/>
              </a:rPr>
              <a:t>  </a:t>
            </a:r>
            <a:r>
              <a:rPr sz="1200" dirty="0">
                <a:latin typeface="Times New Roman"/>
                <a:cs typeface="Times New Roman"/>
              </a:rPr>
              <a:t>Available</a:t>
            </a:r>
            <a:r>
              <a:rPr sz="1200" spc="105" dirty="0">
                <a:latin typeface="Times New Roman"/>
                <a:cs typeface="Times New Roman"/>
              </a:rPr>
              <a:t>  </a:t>
            </a:r>
            <a:r>
              <a:rPr sz="1200" spc="-25" dirty="0">
                <a:latin typeface="Times New Roman"/>
                <a:cs typeface="Times New Roman"/>
              </a:rPr>
              <a:t>at: </a:t>
            </a:r>
            <a:r>
              <a:rPr sz="12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3"/>
              </a:rPr>
              <a:t>https://www.omrglobal.com/industry-reports/uk-e-commerce-logistics-market</a:t>
            </a:r>
            <a:r>
              <a:rPr sz="1200" u="none" spc="-10" dirty="0">
                <a:solidFill>
                  <a:srgbClr val="0462C1"/>
                </a:solidFill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[Accessed</a:t>
            </a:r>
            <a:r>
              <a:rPr sz="1200" u="none" spc="-10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on:</a:t>
            </a:r>
            <a:r>
              <a:rPr sz="1200" u="none" spc="-10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15</a:t>
            </a:r>
            <a:r>
              <a:rPr sz="1200" u="none" baseline="24305" dirty="0">
                <a:latin typeface="Times New Roman"/>
                <a:cs typeface="Times New Roman"/>
              </a:rPr>
              <a:t>th</a:t>
            </a:r>
            <a:r>
              <a:rPr sz="1200" u="none" spc="7" baseline="24305" dirty="0">
                <a:latin typeface="Times New Roman"/>
                <a:cs typeface="Times New Roman"/>
              </a:rPr>
              <a:t> </a:t>
            </a:r>
            <a:r>
              <a:rPr sz="1200" u="none" dirty="0">
                <a:latin typeface="Times New Roman"/>
                <a:cs typeface="Times New Roman"/>
              </a:rPr>
              <a:t>April </a:t>
            </a:r>
            <a:r>
              <a:rPr sz="1200" u="none" spc="-10" dirty="0">
                <a:latin typeface="Times New Roman"/>
                <a:cs typeface="Times New Roman"/>
              </a:rPr>
              <a:t>2026]</a:t>
            </a:r>
            <a:endParaRPr sz="1200">
              <a:latin typeface="Times New Roman"/>
              <a:cs typeface="Times New Roman"/>
            </a:endParaRPr>
          </a:p>
          <a:p>
            <a:pPr marL="38100" marR="37465">
              <a:lnSpc>
                <a:spcPts val="2160"/>
              </a:lnSpc>
            </a:pPr>
            <a:r>
              <a:rPr sz="1200" dirty="0">
                <a:latin typeface="Times New Roman"/>
                <a:cs typeface="Times New Roman"/>
              </a:rPr>
              <a:t>Prince,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J.B.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Sharma,</a:t>
            </a:r>
            <a:r>
              <a:rPr sz="1200" spc="10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E.,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(2026).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Sustainability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Challenges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9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Last</a:t>
            </a:r>
            <a:r>
              <a:rPr sz="1200" spc="9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Delivery </a:t>
            </a:r>
            <a:r>
              <a:rPr sz="1200" dirty="0">
                <a:latin typeface="Times New Roman"/>
                <a:cs typeface="Times New Roman"/>
              </a:rPr>
              <a:t>of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spc="-20" dirty="0">
                <a:latin typeface="Times New Roman"/>
                <a:cs typeface="Times New Roman"/>
              </a:rPr>
              <a:t>E-</a:t>
            </a:r>
            <a:r>
              <a:rPr sz="1200" dirty="0">
                <a:latin typeface="Times New Roman"/>
                <a:cs typeface="Times New Roman"/>
              </a:rPr>
              <a:t>Commerce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Firms.</a:t>
            </a:r>
            <a:r>
              <a:rPr sz="1200" spc="4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In</a:t>
            </a:r>
            <a:r>
              <a:rPr sz="1200" spc="41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Socially</a:t>
            </a:r>
            <a:r>
              <a:rPr sz="1200" i="1" spc="41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Responsible</a:t>
            </a:r>
            <a:r>
              <a:rPr sz="1200" i="1" spc="42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Approaches</a:t>
            </a:r>
            <a:r>
              <a:rPr sz="1200" i="1" spc="42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for</a:t>
            </a:r>
            <a:r>
              <a:rPr sz="1200" i="1" spc="420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Sustainable</a:t>
            </a:r>
            <a:r>
              <a:rPr sz="1200" i="1" spc="415" dirty="0">
                <a:latin typeface="Times New Roman"/>
                <a:cs typeface="Times New Roman"/>
              </a:rPr>
              <a:t> </a:t>
            </a:r>
            <a:r>
              <a:rPr sz="1200" i="1" spc="-25" dirty="0">
                <a:latin typeface="Times New Roman"/>
                <a:cs typeface="Times New Roman"/>
              </a:rPr>
              <a:t>E-</a:t>
            </a:r>
            <a:endParaRPr sz="1200">
              <a:latin typeface="Times New Roman"/>
              <a:cs typeface="Times New Roman"/>
            </a:endParaRPr>
          </a:p>
          <a:p>
            <a:pPr marL="38100">
              <a:lnSpc>
                <a:spcPct val="100000"/>
              </a:lnSpc>
              <a:spcBef>
                <a:spcPts val="530"/>
              </a:spcBef>
            </a:pPr>
            <a:r>
              <a:rPr sz="1200" i="1" dirty="0">
                <a:latin typeface="Times New Roman"/>
                <a:cs typeface="Times New Roman"/>
              </a:rPr>
              <a:t>Commerce</a:t>
            </a:r>
            <a:r>
              <a:rPr sz="1200" i="1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(pp.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353-</a:t>
            </a:r>
            <a:r>
              <a:rPr sz="1200" dirty="0">
                <a:latin typeface="Times New Roman"/>
                <a:cs typeface="Times New Roman"/>
              </a:rPr>
              <a:t>388).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IGI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Global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Scientific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Publishing.</a:t>
            </a:r>
            <a:endParaRPr sz="1200">
              <a:latin typeface="Times New Roman"/>
              <a:cs typeface="Times New Roman"/>
            </a:endParaRPr>
          </a:p>
          <a:p>
            <a:pPr marL="38100" marR="30480">
              <a:lnSpc>
                <a:spcPct val="150000"/>
              </a:lnSpc>
            </a:pPr>
            <a:r>
              <a:rPr sz="1200" dirty="0">
                <a:latin typeface="Times New Roman"/>
                <a:cs typeface="Times New Roman"/>
              </a:rPr>
              <a:t>Silva,</a:t>
            </a:r>
            <a:r>
              <a:rPr sz="1200" spc="7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V.,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Amaral,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A.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and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Fontes,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T.,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(2023).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Sustainable</a:t>
            </a:r>
            <a:r>
              <a:rPr sz="1200" spc="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urban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last-</a:t>
            </a:r>
            <a:r>
              <a:rPr sz="1200" dirty="0">
                <a:latin typeface="Times New Roman"/>
                <a:cs typeface="Times New Roman"/>
              </a:rPr>
              <a:t>mile</a:t>
            </a:r>
            <a:r>
              <a:rPr sz="1200" spc="8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logistics: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50" dirty="0">
                <a:latin typeface="Times New Roman"/>
                <a:cs typeface="Times New Roman"/>
              </a:rPr>
              <a:t>A </a:t>
            </a:r>
            <a:r>
              <a:rPr sz="1200" dirty="0">
                <a:latin typeface="Times New Roman"/>
                <a:cs typeface="Times New Roman"/>
              </a:rPr>
              <a:t>systematic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literature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review.</a:t>
            </a:r>
            <a:r>
              <a:rPr sz="1200" spc="-3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Sustainability</a:t>
            </a:r>
            <a:r>
              <a:rPr sz="1200" dirty="0">
                <a:latin typeface="Times New Roman"/>
                <a:cs typeface="Times New Roman"/>
              </a:rPr>
              <a:t>,</a:t>
            </a:r>
            <a:r>
              <a:rPr sz="1200" spc="-45" dirty="0">
                <a:latin typeface="Times New Roman"/>
                <a:cs typeface="Times New Roman"/>
              </a:rPr>
              <a:t> </a:t>
            </a:r>
            <a:r>
              <a:rPr sz="1200" i="1" dirty="0">
                <a:latin typeface="Times New Roman"/>
                <a:cs typeface="Times New Roman"/>
              </a:rPr>
              <a:t>15</a:t>
            </a:r>
            <a:r>
              <a:rPr sz="1200" dirty="0">
                <a:latin typeface="Times New Roman"/>
                <a:cs typeface="Times New Roman"/>
              </a:rPr>
              <a:t>(3),</a:t>
            </a:r>
            <a:r>
              <a:rPr sz="1200" spc="-4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p.2285.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79704" y="1136903"/>
            <a:ext cx="5499100" cy="3098800"/>
            <a:chOff x="679704" y="1136903"/>
            <a:chExt cx="5499100" cy="30988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142999"/>
              <a:ext cx="5486400" cy="30861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85800" y="1142999"/>
              <a:ext cx="5486400" cy="3086100"/>
            </a:xfrm>
            <a:custGeom>
              <a:avLst/>
              <a:gdLst/>
              <a:ahLst/>
              <a:cxnLst/>
              <a:rect l="l" t="t" r="r" b="b"/>
              <a:pathLst>
                <a:path w="5486400" h="3086100">
                  <a:moveTo>
                    <a:pt x="0" y="3086100"/>
                  </a:moveTo>
                  <a:lnTo>
                    <a:pt x="5486400" y="3086100"/>
                  </a:lnTo>
                  <a:lnTo>
                    <a:pt x="5486400" y="0"/>
                  </a:lnTo>
                  <a:lnTo>
                    <a:pt x="0" y="0"/>
                  </a:lnTo>
                  <a:lnTo>
                    <a:pt x="0" y="3086100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6596633" y="8932951"/>
            <a:ext cx="18097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25" dirty="0">
                <a:latin typeface="Calibri"/>
                <a:cs typeface="Calibri"/>
              </a:rPr>
              <a:t>14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3D3D3D"/>
      </a:dk1>
      <a:lt1>
        <a:sysClr val="window" lastClr="FFFAE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462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1668</Words>
  <Application>Microsoft Office PowerPoint</Application>
  <PresentationFormat>On-screen Show (4:3)</PresentationFormat>
  <Paragraphs>60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RITAM</dc:creator>
  <cp:lastModifiedBy>Maria-Bianca Manafu (2439136)</cp:lastModifiedBy>
  <cp:revision>1</cp:revision>
  <dcterms:created xsi:type="dcterms:W3CDTF">2026-04-19T18:05:09Z</dcterms:created>
  <dcterms:modified xsi:type="dcterms:W3CDTF">2026-04-19T18:16:42Z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2026-04-18T00:00:00Z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2026-04-19T00:00:00Z</vt:filetime>
  </property>
  <property fmtid="{D5CDD505-2E9C-101B-9397-08002B2CF9AE}" pid="5" name="Producer">
    <vt:lpwstr>Microsoft® PowerPoint® 2013</vt:lpwstr>
  </property>
</Properties>
</file>