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2" r:id="rId1"/>
  </p:sldMasterIdLst>
  <p:notesMasterIdLst>
    <p:notesMasterId r:id="rId20"/>
  </p:notesMasterIdLst>
  <p:sldIdLst>
    <p:sldId id="256" r:id="rId2"/>
    <p:sldId id="257" r:id="rId3"/>
    <p:sldId id="274" r:id="rId4"/>
    <p:sldId id="258" r:id="rId5"/>
    <p:sldId id="259" r:id="rId6"/>
    <p:sldId id="265" r:id="rId7"/>
    <p:sldId id="266" r:id="rId8"/>
    <p:sldId id="260" r:id="rId9"/>
    <p:sldId id="261" r:id="rId10"/>
    <p:sldId id="264" r:id="rId11"/>
    <p:sldId id="270" r:id="rId12"/>
    <p:sldId id="267" r:id="rId13"/>
    <p:sldId id="271" r:id="rId14"/>
    <p:sldId id="268" r:id="rId15"/>
    <p:sldId id="269" r:id="rId16"/>
    <p:sldId id="272" r:id="rId17"/>
    <p:sldId id="273"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5" autoAdjust="0"/>
    <p:restoredTop sz="94660"/>
  </p:normalViewPr>
  <p:slideViewPr>
    <p:cSldViewPr snapToGrid="0">
      <p:cViewPr varScale="1">
        <p:scale>
          <a:sx n="201" d="100"/>
          <a:sy n="201" d="100"/>
        </p:scale>
        <p:origin x="22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DE2F7-854F-4E68-86B2-7AFE2EB4BD71}" type="datetimeFigureOut">
              <a:rPr lang="en-GB" smtClean="0"/>
              <a:t>04/12/2017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4E7DF5-3F0E-4982-B633-532B860A4046}" type="slidenum">
              <a:rPr lang="en-GB" smtClean="0"/>
              <a:t>‹#›</a:t>
            </a:fld>
            <a:endParaRPr lang="en-GB"/>
          </a:p>
        </p:txBody>
      </p:sp>
    </p:spTree>
    <p:extLst>
      <p:ext uri="{BB962C8B-B14F-4D97-AF65-F5344CB8AC3E}">
        <p14:creationId xmlns:p14="http://schemas.microsoft.com/office/powerpoint/2010/main" val="163133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a:t>
            </a:fld>
            <a:endParaRPr lang="en-GB"/>
          </a:p>
        </p:txBody>
      </p:sp>
    </p:spTree>
    <p:extLst>
      <p:ext uri="{BB962C8B-B14F-4D97-AF65-F5344CB8AC3E}">
        <p14:creationId xmlns:p14="http://schemas.microsoft.com/office/powerpoint/2010/main" val="2445540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this presentation,</a:t>
            </a:r>
            <a:r>
              <a:rPr lang="en-GB" baseline="0" dirty="0" smtClean="0"/>
              <a:t> the company that has been chosen for discussion and analysing is Sports Direct. This presentation will be focusing on the approaches to strategy the company takes and their approaches to organisation and management.</a:t>
            </a:r>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2</a:t>
            </a:fld>
            <a:endParaRPr lang="en-GB"/>
          </a:p>
        </p:txBody>
      </p:sp>
    </p:spTree>
    <p:extLst>
      <p:ext uri="{BB962C8B-B14F-4D97-AF65-F5344CB8AC3E}">
        <p14:creationId xmlns:p14="http://schemas.microsoft.com/office/powerpoint/2010/main" val="3130345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Sports</a:t>
            </a:r>
            <a:r>
              <a:rPr lang="en-GB" baseline="0" dirty="0" smtClean="0"/>
              <a:t> Direct (founded in 1982) is the biggest retailer in the UK that provides sporting goods and operates with lifestyle products, fashion, sports and fitness products. They also operate with a large number of brands. The company operates in 19 countries in Europe, own 700 stores, operate with 29 brands internationally and 50 e-commerce sites (“SportsDirect.com”, 2017). The company comes under one of the top successful retailers within the UK. A main reason why the company has a high success rate is because of the majorly efficient method to which labour within their warehouses are used (Williams, 2017). </a:t>
            </a:r>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3</a:t>
            </a:fld>
            <a:endParaRPr lang="en-GB"/>
          </a:p>
        </p:txBody>
      </p:sp>
    </p:spTree>
    <p:extLst>
      <p:ext uri="{BB962C8B-B14F-4D97-AF65-F5344CB8AC3E}">
        <p14:creationId xmlns:p14="http://schemas.microsoft.com/office/powerpoint/2010/main" val="2549959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Sports Direct International PLC always has the intention of providing enhanced experiences with shopping to their customers. They are always determined to become not just a leading sports retailer but also a leading lifestyle retailer within the UK and other markets internationally. This gives the company an opportunity to increase its revenue growth along with the enhancement of the opportunities and expansion plans for the business’s future growth (“Sports Direct International PLC”, 2017).    </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4</a:t>
            </a:fld>
            <a:endParaRPr lang="en-GB"/>
          </a:p>
        </p:txBody>
      </p:sp>
    </p:spTree>
    <p:extLst>
      <p:ext uri="{BB962C8B-B14F-4D97-AF65-F5344CB8AC3E}">
        <p14:creationId xmlns:p14="http://schemas.microsoft.com/office/powerpoint/2010/main" val="3174431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Sports Direct intends to strengthen their relationships with a variety of third party partner brands</a:t>
            </a:r>
            <a:r>
              <a:rPr lang="en-GB" sz="1200" kern="1200" baseline="0" dirty="0" smtClean="0">
                <a:solidFill>
                  <a:schemeClr val="tx1"/>
                </a:solidFill>
                <a:effectLst/>
                <a:latin typeface="+mn-lt"/>
                <a:ea typeface="+mn-ea"/>
                <a:cs typeface="+mn-cs"/>
              </a:rPr>
              <a:t> by</a:t>
            </a:r>
            <a:r>
              <a:rPr lang="en-GB" sz="1200" kern="1200" dirty="0" smtClean="0">
                <a:solidFill>
                  <a:schemeClr val="tx1"/>
                </a:solidFill>
                <a:effectLst/>
                <a:latin typeface="+mn-lt"/>
                <a:ea typeface="+mn-ea"/>
                <a:cs typeface="+mn-cs"/>
              </a:rPr>
              <a:t> bringing improvements to their store portfolio through re-locations and assets. In this context, Sports Direct intends to invest in a variety of development projects and freehold properties in potential markets to open their stores. This gives the company assistance to tap a variety of opportunities for growth in these markets, also permits them to attract new potential customers. Sports Direct concentrated cloud approach to strategy lets them monitor stock levels that gives them the ability to deal with a variety of supply demand alterations within the market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5</a:t>
            </a:fld>
            <a:endParaRPr lang="en-GB"/>
          </a:p>
        </p:txBody>
      </p:sp>
    </p:spTree>
    <p:extLst>
      <p:ext uri="{BB962C8B-B14F-4D97-AF65-F5344CB8AC3E}">
        <p14:creationId xmlns:p14="http://schemas.microsoft.com/office/powerpoint/2010/main" val="1288270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Sports Direct designed and developed a strategy for growth long term based which improves their retail network and opportunities to build long-term relationships with their customers. Improvement of their core activities in business is also introduced from this. There are three growth drivers that are taken into top priority which are: a team, a goal, improvement of stakeholder management and elevation of groups sport’s propositions in retail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6</a:t>
            </a:fld>
            <a:endParaRPr lang="en-GB"/>
          </a:p>
        </p:txBody>
      </p:sp>
    </p:spTree>
    <p:extLst>
      <p:ext uri="{BB962C8B-B14F-4D97-AF65-F5344CB8AC3E}">
        <p14:creationId xmlns:p14="http://schemas.microsoft.com/office/powerpoint/2010/main" val="3360783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With the company’s growth strategy, they are concentrated on improving their online web portals to bring improvements to the experiences of online shopping for their customers. The flexibility and ease of options gives Sports Direct the opportunity to increase the number of visitors on the site, the intriguing designs and special offers also work well to attract customers. The company also created an application for mobile devices so customers can shop for products whenever they please. Aside from these, the company designs and develops a variety of category based campaigns, offer based campaigns and others that enhances the brand image of Sports Direct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7</a:t>
            </a:fld>
            <a:endParaRPr lang="en-GB"/>
          </a:p>
        </p:txBody>
      </p:sp>
    </p:spTree>
    <p:extLst>
      <p:ext uri="{BB962C8B-B14F-4D97-AF65-F5344CB8AC3E}">
        <p14:creationId xmlns:p14="http://schemas.microsoft.com/office/powerpoint/2010/main" val="1212500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Growth of revenue – </a:t>
            </a:r>
            <a:r>
              <a:rPr lang="en-GB" sz="1200" kern="1200" dirty="0" smtClean="0">
                <a:solidFill>
                  <a:schemeClr val="tx1"/>
                </a:solidFill>
                <a:effectLst/>
                <a:latin typeface="+mn-lt"/>
                <a:ea typeface="+mn-ea"/>
                <a:cs typeface="+mn-cs"/>
              </a:rPr>
              <a:t>In 2017, Sports Direct reported a strong growth in revenue. This increases investors’ confidence to invest in the company and enhances their ability to distribute satisfactory funds for prospects of future growth. Also in 2017, the company had revenue reports of £3,345.3 compared to £2,904.4 in 2016 which represents 11.7% growth. This revenue growth was mainly due to strong performances from the UK Sports Retail (“Sports Direct International PLC”, 2017).</a:t>
            </a:r>
          </a:p>
          <a:p>
            <a:r>
              <a:rPr lang="en-GB" sz="1200" i="1" kern="1200" dirty="0" smtClean="0">
                <a:solidFill>
                  <a:schemeClr val="tx1"/>
                </a:solidFill>
                <a:effectLst/>
                <a:latin typeface="+mn-lt"/>
                <a:ea typeface="+mn-ea"/>
                <a:cs typeface="+mn-cs"/>
              </a:rPr>
              <a:t>Supplier Relationships – </a:t>
            </a:r>
            <a:r>
              <a:rPr lang="en-GB" sz="1200" kern="1200" dirty="0" smtClean="0">
                <a:solidFill>
                  <a:schemeClr val="tx1"/>
                </a:solidFill>
                <a:effectLst/>
                <a:latin typeface="+mn-lt"/>
                <a:ea typeface="+mn-ea"/>
                <a:cs typeface="+mn-cs"/>
              </a:rPr>
              <a:t>Supplier relationships gives Sports Direct assistance to receive a great deal of support. The company is able to work closely with the main suppliers through important manufacturer brands with strong business associations and to make certain of merchandise supply at their stores. Sports Direct stores offer a variety of clothing, accessories and footwear through a mix of their brands they own that include Nike, Puma, Adidas and Lonsdale (“Sports Direct International PLC”, 2017).</a:t>
            </a:r>
          </a:p>
          <a:p>
            <a:r>
              <a:rPr lang="en-GB" sz="1200" i="1" kern="1200" dirty="0" smtClean="0">
                <a:solidFill>
                  <a:schemeClr val="tx1"/>
                </a:solidFill>
                <a:effectLst/>
                <a:latin typeface="+mn-lt"/>
                <a:ea typeface="+mn-ea"/>
                <a:cs typeface="+mn-cs"/>
              </a:rPr>
              <a:t>Strategy sold by multiple channels</a:t>
            </a:r>
            <a:r>
              <a:rPr lang="en-GB" sz="1200" kern="1200" dirty="0" smtClean="0">
                <a:solidFill>
                  <a:schemeClr val="tx1"/>
                </a:solidFill>
                <a:effectLst/>
                <a:latin typeface="+mn-lt"/>
                <a:ea typeface="+mn-ea"/>
                <a:cs typeface="+mn-cs"/>
              </a:rPr>
              <a:t> – Merchandise sales through many channels increases Sports Directs direct-to-consumer business. Marketing channels assists with improving brand awareness and sales, which is also supported by diverse retail. From April 2017, Sports Direct operates 830 stores that include international sports retails stores, UK stores and premium lifestyle. Each store offers fitness, lifestyle, sport and fashion based products to customers (“Sports Direct International PLC”, 2017).</a:t>
            </a:r>
          </a:p>
          <a:p>
            <a:r>
              <a:rPr lang="en-GB" sz="1200" i="1" kern="1200" dirty="0" smtClean="0">
                <a:solidFill>
                  <a:schemeClr val="tx1"/>
                </a:solidFill>
                <a:effectLst/>
                <a:latin typeface="+mn-lt"/>
                <a:ea typeface="+mn-ea"/>
                <a:cs typeface="+mn-cs"/>
              </a:rPr>
              <a:t>Presence in geographic – </a:t>
            </a:r>
            <a:r>
              <a:rPr lang="en-GB" sz="1200" kern="1200" dirty="0" smtClean="0">
                <a:solidFill>
                  <a:schemeClr val="tx1"/>
                </a:solidFill>
                <a:effectLst/>
                <a:latin typeface="+mn-lt"/>
                <a:ea typeface="+mn-ea"/>
                <a:cs typeface="+mn-cs"/>
              </a:rPr>
              <a:t>Having a wide presence in the world gives Sports Direct an advantage to generate increased revenues and cater an enlarged customer base. This also allows the company to make a variety of financial risks that are connected with dependence on a certain region less serious. Sports Direct has a stable market position within the UK, Europe, Asia and the US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8</a:t>
            </a:fld>
            <a:endParaRPr lang="en-GB"/>
          </a:p>
        </p:txBody>
      </p:sp>
    </p:spTree>
    <p:extLst>
      <p:ext uri="{BB962C8B-B14F-4D97-AF65-F5344CB8AC3E}">
        <p14:creationId xmlns:p14="http://schemas.microsoft.com/office/powerpoint/2010/main" val="27796824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Performance of operation – </a:t>
            </a:r>
            <a:r>
              <a:rPr lang="en-GB" sz="1200" kern="1200" dirty="0" smtClean="0">
                <a:solidFill>
                  <a:schemeClr val="tx1"/>
                </a:solidFill>
                <a:effectLst/>
                <a:latin typeface="+mn-lt"/>
                <a:ea typeface="+mn-ea"/>
                <a:cs typeface="+mn-cs"/>
              </a:rPr>
              <a:t>In 2017, Sports Direct was declined in profitability. The consequences of this puts a strain of the company to give more returns to the shareholders, which results in the shareholders loss of confidence. Decline of profitability also prevents Sports Directs chances to succeed with their expansion plans and future growth (“Sports Direct International PLC”,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smtClean="0">
                <a:solidFill>
                  <a:schemeClr val="tx1"/>
                </a:solidFill>
                <a:effectLst/>
                <a:latin typeface="+mn-lt"/>
                <a:ea typeface="+mn-ea"/>
                <a:cs typeface="+mn-cs"/>
              </a:rPr>
              <a:t>Slow growth in market share</a:t>
            </a:r>
            <a:r>
              <a:rPr lang="en-GB" sz="1200" i="1" kern="1200" baseline="0" dirty="0" smtClean="0">
                <a:solidFill>
                  <a:schemeClr val="tx1"/>
                </a:solidFill>
                <a:effectLst/>
                <a:latin typeface="+mn-lt"/>
                <a:ea typeface="+mn-ea"/>
                <a:cs typeface="+mn-cs"/>
              </a:rPr>
              <a:t> – </a:t>
            </a:r>
            <a:r>
              <a:rPr lang="en-GB" sz="1200" i="0" kern="1200" baseline="0" dirty="0" smtClean="0">
                <a:solidFill>
                  <a:schemeClr val="tx1"/>
                </a:solidFill>
                <a:effectLst/>
                <a:latin typeface="+mn-lt"/>
                <a:ea typeface="+mn-ea"/>
                <a:cs typeface="+mn-cs"/>
              </a:rPr>
              <a:t>Sports Direct can experience slow growth in market share due to the competitiveness within the sports industry. There are other companies that have the same theme and goal as Sports Direct, so competition can have a negative impact on market share growth (“Sports Direct SWOT Analysis”, 2017).</a:t>
            </a:r>
            <a:endParaRPr lang="en-GB" sz="1200" i="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9</a:t>
            </a:fld>
            <a:endParaRPr lang="en-GB"/>
          </a:p>
        </p:txBody>
      </p:sp>
    </p:spTree>
    <p:extLst>
      <p:ext uri="{BB962C8B-B14F-4D97-AF65-F5344CB8AC3E}">
        <p14:creationId xmlns:p14="http://schemas.microsoft.com/office/powerpoint/2010/main" val="1656728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Online Retail Market met with positive outlook – </a:t>
            </a:r>
            <a:r>
              <a:rPr lang="en-GB" sz="1200" kern="1200" dirty="0" smtClean="0">
                <a:solidFill>
                  <a:schemeClr val="tx1"/>
                </a:solidFill>
                <a:effectLst/>
                <a:latin typeface="+mn-lt"/>
                <a:ea typeface="+mn-ea"/>
                <a:cs typeface="+mn-cs"/>
              </a:rPr>
              <a:t>Sports Direct benefits from the growth of online retailing, which gives customers the ease of shopping online from home. The e-commerce of retail has a fast growth rate due to the increase of unlimited content and interactive features. Sports Direct took a few initiatives to improve their operations with e-commerce. Their e-commerce portals provide a variety of products in many competitive prices along with services that offer advice and some options for delivery, this improves the customers’ experiences with shopping and gives Sports Direct an opportunity to increase the number of visitors on these sites (“Sports Direct International PLC”, 2017).</a:t>
            </a:r>
          </a:p>
          <a:p>
            <a:r>
              <a:rPr lang="en-GB" sz="1200" i="1" kern="1200" dirty="0" smtClean="0">
                <a:solidFill>
                  <a:schemeClr val="tx1"/>
                </a:solidFill>
                <a:effectLst/>
                <a:latin typeface="+mn-lt"/>
                <a:ea typeface="+mn-ea"/>
                <a:cs typeface="+mn-cs"/>
              </a:rPr>
              <a:t>Expansion of Retail Market within the UK – </a:t>
            </a:r>
            <a:r>
              <a:rPr lang="en-GB" sz="1200" kern="1200" dirty="0" smtClean="0">
                <a:solidFill>
                  <a:schemeClr val="tx1"/>
                </a:solidFill>
                <a:effectLst/>
                <a:latin typeface="+mn-lt"/>
                <a:ea typeface="+mn-ea"/>
                <a:cs typeface="+mn-cs"/>
              </a:rPr>
              <a:t>Sports Direct has operations of retail stores that offer sports goods within the UK. Since April 2017, the company has 830 stores across the UK. Sports Direct also manners their business operations in 19 different countries within Europe. This results in positive scenarios for retail markets within the UK which bring an increase in avenue growth to the company (“Sports Direct International PLC”, 2017). </a:t>
            </a:r>
          </a:p>
          <a:p>
            <a:r>
              <a:rPr lang="en-GB" sz="1200" i="1" kern="1200" dirty="0" smtClean="0">
                <a:solidFill>
                  <a:schemeClr val="tx1"/>
                </a:solidFill>
                <a:effectLst/>
                <a:latin typeface="+mn-lt"/>
                <a:ea typeface="+mn-ea"/>
                <a:cs typeface="+mn-cs"/>
              </a:rPr>
              <a:t>Assets – </a:t>
            </a:r>
            <a:r>
              <a:rPr lang="en-GB" sz="1200" kern="1200" dirty="0" smtClean="0">
                <a:solidFill>
                  <a:schemeClr val="tx1"/>
                </a:solidFill>
                <a:effectLst/>
                <a:latin typeface="+mn-lt"/>
                <a:ea typeface="+mn-ea"/>
                <a:cs typeface="+mn-cs"/>
              </a:rPr>
              <a:t>Strategic assets can provide opportunities for strong growth for Sports Direct even when coming into new markets or announcing new services and products. The wholesaler of accessories and clothing and leading retailer within the UK, French Connection gave Sports Direct 27% stake in July 2017. </a:t>
            </a:r>
            <a:r>
              <a:rPr lang="en-GB" sz="1200" kern="1200" dirty="0" err="1" smtClean="0">
                <a:solidFill>
                  <a:schemeClr val="tx1"/>
                </a:solidFill>
                <a:effectLst/>
                <a:latin typeface="+mn-lt"/>
                <a:ea typeface="+mn-ea"/>
                <a:cs typeface="+mn-cs"/>
              </a:rPr>
              <a:t>Iconix</a:t>
            </a:r>
            <a:r>
              <a:rPr lang="en-GB" sz="1200" kern="1200" dirty="0" smtClean="0">
                <a:solidFill>
                  <a:schemeClr val="tx1"/>
                </a:solidFill>
                <a:effectLst/>
                <a:latin typeface="+mn-lt"/>
                <a:ea typeface="+mn-ea"/>
                <a:cs typeface="+mn-cs"/>
              </a:rPr>
              <a:t> that designs fashion footwear and leisure gave 12.2% of shares to Sports Direct in May 2017. And Finish Line that provides running shoes, athletic gear, foot wear for basketball and casual shoes gave Sports Direct 9.2% stake. These assets are part of Sports Directs strategic goal of becoming a retailer globally and expanding their presence all over a variety of emerging markets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10</a:t>
            </a:fld>
            <a:endParaRPr lang="en-GB"/>
          </a:p>
        </p:txBody>
      </p:sp>
    </p:spTree>
    <p:extLst>
      <p:ext uri="{BB962C8B-B14F-4D97-AF65-F5344CB8AC3E}">
        <p14:creationId xmlns:p14="http://schemas.microsoft.com/office/powerpoint/2010/main" val="8798107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Counterfeit products increased – </a:t>
            </a:r>
            <a:r>
              <a:rPr lang="en-GB" sz="1200" kern="1200" dirty="0" smtClean="0">
                <a:solidFill>
                  <a:schemeClr val="tx1"/>
                </a:solidFill>
                <a:effectLst/>
                <a:latin typeface="+mn-lt"/>
                <a:ea typeface="+mn-ea"/>
                <a:cs typeface="+mn-cs"/>
              </a:rPr>
              <a:t>The large number of counterfeit products has a chance of affecting Sports Directs business operations. Impacts of merchandise that are counterfeit could potentially decrease Sports Directs sales and have a negative impact on profit margins. The customers may accidently buy any counterfeit merchandise or products that may be low quality and have fake labels, which could result in Sports Directs brand image being spoiled and customers losing confidence (“Sports Direct International PLC”, 2017). </a:t>
            </a:r>
          </a:p>
          <a:p>
            <a:r>
              <a:rPr lang="en-GB" sz="1200" i="1" kern="1200" dirty="0" smtClean="0">
                <a:solidFill>
                  <a:schemeClr val="tx1"/>
                </a:solidFill>
                <a:effectLst/>
                <a:latin typeface="+mn-lt"/>
                <a:ea typeface="+mn-ea"/>
                <a:cs typeface="+mn-cs"/>
              </a:rPr>
              <a:t>Cost of Manpower within the UK increased – </a:t>
            </a:r>
            <a:r>
              <a:rPr lang="en-GB" sz="1200" kern="1200" dirty="0" smtClean="0">
                <a:solidFill>
                  <a:schemeClr val="tx1"/>
                </a:solidFill>
                <a:effectLst/>
                <a:latin typeface="+mn-lt"/>
                <a:ea typeface="+mn-ea"/>
                <a:cs typeface="+mn-cs"/>
              </a:rPr>
              <a:t>The increase of manpower costs could penetrate the structure cost of Sports Direct. The company employed over 25,000 associates in 2017 to conduct their business operations. Operating costs of Sports Direct may be increased due to further raises in wages (“Sports Direct International PLC”, 2017).</a:t>
            </a:r>
          </a:p>
          <a:p>
            <a:r>
              <a:rPr lang="en-GB" sz="1200" i="1" kern="1200" dirty="0" smtClean="0">
                <a:solidFill>
                  <a:schemeClr val="tx1"/>
                </a:solidFill>
                <a:effectLst/>
                <a:latin typeface="+mn-lt"/>
                <a:ea typeface="+mn-ea"/>
                <a:cs typeface="+mn-cs"/>
              </a:rPr>
              <a:t>Fashion trends changing – </a:t>
            </a:r>
            <a:r>
              <a:rPr lang="en-GB" sz="1200" kern="1200" dirty="0" smtClean="0">
                <a:solidFill>
                  <a:schemeClr val="tx1"/>
                </a:solidFill>
                <a:effectLst/>
                <a:latin typeface="+mn-lt"/>
                <a:ea typeface="+mn-ea"/>
                <a:cs typeface="+mn-cs"/>
              </a:rPr>
              <a:t>Sports Directs performance may be affected by frequent evolution in fashion trends. Fashion trend changes have been rising through the years which forces companies like Sports Direct to always keep their offerings of their products updated with the newest market trends. Customers on occasion shift loyalties to brands that provide stylish merchandises. If the company is unable to update or change their collection, customer preferences varying may have negative impacts on the brand image of Sports Direct (“Sports Direct International PLC”,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11</a:t>
            </a:fld>
            <a:endParaRPr lang="en-GB"/>
          </a:p>
        </p:txBody>
      </p:sp>
    </p:spTree>
    <p:extLst>
      <p:ext uri="{BB962C8B-B14F-4D97-AF65-F5344CB8AC3E}">
        <p14:creationId xmlns:p14="http://schemas.microsoft.com/office/powerpoint/2010/main" val="2332717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Classical Approach – </a:t>
            </a:r>
            <a:r>
              <a:rPr lang="en-GB" sz="1200" kern="1200" dirty="0" smtClean="0">
                <a:solidFill>
                  <a:schemeClr val="tx1"/>
                </a:solidFill>
                <a:effectLst/>
                <a:latin typeface="+mn-lt"/>
                <a:ea typeface="+mn-ea"/>
                <a:cs typeface="+mn-cs"/>
              </a:rPr>
              <a:t>This management approach means that managers who operate under this management believe that employees only have physical and economical needs and that job satisfaction and social needs are not important. This approach is mainly focused on the efficiency of employees and strives for economic efficiency. This approach consists of Administrative, Scientific and Bureaucratic Management (“Classical approach of Management”, 2011).</a:t>
            </a:r>
          </a:p>
          <a:p>
            <a:r>
              <a:rPr lang="en-GB" sz="1200" i="1" kern="1200" dirty="0" smtClean="0">
                <a:solidFill>
                  <a:schemeClr val="tx1"/>
                </a:solidFill>
                <a:effectLst/>
                <a:latin typeface="+mn-lt"/>
                <a:ea typeface="+mn-ea"/>
                <a:cs typeface="+mn-cs"/>
              </a:rPr>
              <a:t>Human Relations Approach – </a:t>
            </a:r>
            <a:r>
              <a:rPr lang="en-GB" sz="1200" kern="1200" dirty="0" smtClean="0">
                <a:solidFill>
                  <a:schemeClr val="tx1"/>
                </a:solidFill>
                <a:effectLst/>
                <a:latin typeface="+mn-lt"/>
                <a:ea typeface="+mn-ea"/>
                <a:cs typeface="+mn-cs"/>
              </a:rPr>
              <a:t>This management approach means that it is operated under the belief that people have a strong passion of being part of a team that works on growth and development. So, if employees are given encouragement and attention to participate, they will see that their work has importance. This leads them to become motivated and productive (Perry, 2017).</a:t>
            </a:r>
          </a:p>
          <a:p>
            <a:r>
              <a:rPr lang="en-GB" sz="1200" i="1" kern="1200" dirty="0" smtClean="0">
                <a:solidFill>
                  <a:schemeClr val="tx1"/>
                </a:solidFill>
                <a:effectLst/>
                <a:latin typeface="+mn-lt"/>
                <a:ea typeface="+mn-ea"/>
                <a:cs typeface="+mn-cs"/>
              </a:rPr>
              <a:t>Systems Approach – </a:t>
            </a:r>
            <a:r>
              <a:rPr lang="en-GB" sz="1200" kern="1200" dirty="0" smtClean="0">
                <a:solidFill>
                  <a:schemeClr val="tx1"/>
                </a:solidFill>
                <a:effectLst/>
                <a:latin typeface="+mn-lt"/>
                <a:ea typeface="+mn-ea"/>
                <a:cs typeface="+mn-cs"/>
              </a:rPr>
              <a:t>This management approach means that it considers an organisation of three designed parts which are connected, these are input, output and process (not in order). Inputs normally consists of funds, raw materials or technology. Processes may allude to quality assurance operations and manufacturing and outputs are results or products of undertaking. This approach values feedback response to assist in tackling errors when performing operations (Gordon, 2017). </a:t>
            </a:r>
          </a:p>
          <a:p>
            <a:r>
              <a:rPr lang="en-GB" sz="1200" i="1" kern="1200" dirty="0" smtClean="0">
                <a:solidFill>
                  <a:schemeClr val="tx1"/>
                </a:solidFill>
                <a:effectLst/>
                <a:latin typeface="+mn-lt"/>
                <a:ea typeface="+mn-ea"/>
                <a:cs typeface="+mn-cs"/>
              </a:rPr>
              <a:t>Contingency Approach – </a:t>
            </a:r>
            <a:r>
              <a:rPr lang="en-GB" sz="1200" kern="1200" dirty="0" smtClean="0">
                <a:solidFill>
                  <a:schemeClr val="tx1"/>
                </a:solidFill>
                <a:effectLst/>
                <a:latin typeface="+mn-lt"/>
                <a:ea typeface="+mn-ea"/>
                <a:cs typeface="+mn-cs"/>
              </a:rPr>
              <a:t>This management approach means that it operates under the belief that there isn’t a system that can apply to all challenges in the workplace. Satisfaction of client needs and solutions to tackle issues in the workplace are covered by the managerial personnel. This includes assigning employees to the correct tasks that are based on their skills, planning strategies to be able to meet deadlines and using these efforts to brew up a full action plan (Lister, 2017).</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12</a:t>
            </a:fld>
            <a:endParaRPr lang="en-GB"/>
          </a:p>
        </p:txBody>
      </p:sp>
    </p:spTree>
    <p:extLst>
      <p:ext uri="{BB962C8B-B14F-4D97-AF65-F5344CB8AC3E}">
        <p14:creationId xmlns:p14="http://schemas.microsoft.com/office/powerpoint/2010/main" val="1748955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While looking at the approaches to management, Sports Direct operates under Scientific Management. This means that the company closely analyses the workflow and strongly focuses on the objective to improve the management of labour productivity in a business (“Classical approach of Management”, 2011). Since Sports Direct operates under Scientific Management, their employees must be chosen by taking their skills into consideration, they should focus attention on tackling issues and/or interruptions in the workplace and employees should be provided with incentives based on encouragement (Reddy, 2016). So overall, Sports Direct takes a Classical Approach to management.</a:t>
            </a: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13</a:t>
            </a:fld>
            <a:endParaRPr lang="en-GB"/>
          </a:p>
        </p:txBody>
      </p:sp>
    </p:spTree>
    <p:extLst>
      <p:ext uri="{BB962C8B-B14F-4D97-AF65-F5344CB8AC3E}">
        <p14:creationId xmlns:p14="http://schemas.microsoft.com/office/powerpoint/2010/main" val="13407602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Improvement in production – </a:t>
            </a:r>
            <a:r>
              <a:rPr lang="en-GB" sz="1200" kern="1200" dirty="0" smtClean="0">
                <a:solidFill>
                  <a:schemeClr val="tx1"/>
                </a:solidFill>
                <a:effectLst/>
                <a:latin typeface="+mn-lt"/>
                <a:ea typeface="+mn-ea"/>
                <a:cs typeface="+mn-cs"/>
              </a:rPr>
              <a:t>This management approach is responsible for improved production due to its concentration on stable improvements within the business operations. Team work enhancement is gained through the cooperation of the managers and employees (Reddy, 2016).</a:t>
            </a:r>
          </a:p>
          <a:p>
            <a:r>
              <a:rPr lang="en-GB" sz="1200" i="1" kern="1200" dirty="0" smtClean="0">
                <a:solidFill>
                  <a:schemeClr val="tx1"/>
                </a:solidFill>
                <a:effectLst/>
                <a:latin typeface="+mn-lt"/>
                <a:ea typeface="+mn-ea"/>
                <a:cs typeface="+mn-cs"/>
              </a:rPr>
              <a:t>Instructions for employees – </a:t>
            </a:r>
            <a:r>
              <a:rPr lang="en-GB" sz="1200" kern="1200" dirty="0" smtClean="0">
                <a:solidFill>
                  <a:schemeClr val="tx1"/>
                </a:solidFill>
                <a:effectLst/>
                <a:latin typeface="+mn-lt"/>
                <a:ea typeface="+mn-ea"/>
                <a:cs typeface="+mn-cs"/>
              </a:rPr>
              <a:t>Employees are provided with direction and instructions as methods to make sure that the workflow maintains stability. Scientific Management supports how the work is performed by using a systematic manner (Reddy, 2016).</a:t>
            </a:r>
          </a:p>
          <a:p>
            <a:r>
              <a:rPr lang="en-GB" sz="1200" i="1" kern="1200" dirty="0" smtClean="0">
                <a:solidFill>
                  <a:schemeClr val="tx1"/>
                </a:solidFill>
                <a:effectLst/>
                <a:latin typeface="+mn-lt"/>
                <a:ea typeface="+mn-ea"/>
                <a:cs typeface="+mn-cs"/>
              </a:rPr>
              <a:t>Organised – </a:t>
            </a:r>
            <a:r>
              <a:rPr lang="en-GB" sz="1200" kern="1200" dirty="0" smtClean="0">
                <a:solidFill>
                  <a:schemeClr val="tx1"/>
                </a:solidFill>
                <a:effectLst/>
                <a:latin typeface="+mn-lt"/>
                <a:ea typeface="+mn-ea"/>
                <a:cs typeface="+mn-cs"/>
              </a:rPr>
              <a:t>Delays are eradicated, wastage is cleaned up, and less bodily strain of employees, contribution to employee efficiency and less practical use is wasted on resources. This is performed through precise motion and time (“Advantages and Disadvantages of Scientific Management”, 2017).</a:t>
            </a:r>
          </a:p>
          <a:p>
            <a:r>
              <a:rPr lang="en-GB" sz="1200" i="1" kern="1200" dirty="0" smtClean="0">
                <a:solidFill>
                  <a:schemeClr val="tx1"/>
                </a:solidFill>
                <a:effectLst/>
                <a:latin typeface="+mn-lt"/>
                <a:ea typeface="+mn-ea"/>
                <a:cs typeface="+mn-cs"/>
              </a:rPr>
              <a:t>Increased efficiency – </a:t>
            </a:r>
            <a:r>
              <a:rPr lang="en-GB" sz="1200" kern="1200" dirty="0" smtClean="0">
                <a:solidFill>
                  <a:schemeClr val="tx1"/>
                </a:solidFill>
                <a:effectLst/>
                <a:latin typeface="+mn-lt"/>
                <a:ea typeface="+mn-ea"/>
                <a:cs typeface="+mn-cs"/>
              </a:rPr>
              <a:t>When scientific training methods are used, efficiency is enhanced and when scientific selection is followed, workforce is at its strongest. The standardisation of tools, techniques and materials also play a role with the enhancement of efficiency (Reddy, 2016).</a:t>
            </a:r>
          </a:p>
          <a:p>
            <a:r>
              <a:rPr lang="en-GB" sz="1200" i="1" kern="1200" dirty="0" smtClean="0">
                <a:solidFill>
                  <a:schemeClr val="tx1"/>
                </a:solidFill>
                <a:effectLst/>
                <a:latin typeface="+mn-lt"/>
                <a:ea typeface="+mn-ea"/>
                <a:cs typeface="+mn-cs"/>
              </a:rPr>
              <a:t>Contribution</a:t>
            </a:r>
            <a:r>
              <a:rPr lang="en-GB" sz="1200" i="1" kern="1200" baseline="0" dirty="0" smtClean="0">
                <a:solidFill>
                  <a:schemeClr val="tx1"/>
                </a:solidFill>
                <a:effectLst/>
                <a:latin typeface="+mn-lt"/>
                <a:ea typeface="+mn-ea"/>
                <a:cs typeface="+mn-cs"/>
              </a:rPr>
              <a:t> to management professionalism – </a:t>
            </a:r>
            <a:r>
              <a:rPr lang="en-GB" sz="1200" i="0" kern="1200" baseline="0" dirty="0" smtClean="0">
                <a:solidFill>
                  <a:schemeClr val="tx1"/>
                </a:solidFill>
                <a:effectLst/>
                <a:latin typeface="+mn-lt"/>
                <a:ea typeface="+mn-ea"/>
                <a:cs typeface="+mn-cs"/>
              </a:rPr>
              <a:t>This approach made a big impact in management professionalism through studies with time and motion, selecting employees through scientific selection and design of work (“Benefits / Advantages of Scientific Management”, 2017).</a:t>
            </a:r>
            <a:endParaRPr lang="en-GB" sz="1200" i="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14</a:t>
            </a:fld>
            <a:endParaRPr lang="en-GB"/>
          </a:p>
        </p:txBody>
      </p:sp>
    </p:spTree>
    <p:extLst>
      <p:ext uri="{BB962C8B-B14F-4D97-AF65-F5344CB8AC3E}">
        <p14:creationId xmlns:p14="http://schemas.microsoft.com/office/powerpoint/2010/main" val="6740738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Employee initiative lowered – </a:t>
            </a:r>
            <a:r>
              <a:rPr lang="en-GB" sz="1200" kern="1200" dirty="0" smtClean="0">
                <a:solidFill>
                  <a:schemeClr val="tx1"/>
                </a:solidFill>
                <a:effectLst/>
                <a:latin typeface="+mn-lt"/>
                <a:ea typeface="+mn-ea"/>
                <a:cs typeface="+mn-cs"/>
              </a:rPr>
              <a:t>The main disadvantage of this approach is that it has immoderate job standards. The employees are given instructions by the managers and methods of work are regulated. Employees are expected to perform their tasks every day which are repetitive and carry out instructions by the managers. This can have negative effects on employees such as their initiatives being reduced and them feel unworthy of their skills (“Advantages and Disadvantages of Scientific Management”, 2017).</a:t>
            </a:r>
          </a:p>
          <a:p>
            <a:r>
              <a:rPr lang="en-GB" sz="1200" i="1" kern="1200" dirty="0" smtClean="0">
                <a:solidFill>
                  <a:schemeClr val="tx1"/>
                </a:solidFill>
                <a:effectLst/>
                <a:latin typeface="+mn-lt"/>
                <a:ea typeface="+mn-ea"/>
                <a:cs typeface="+mn-cs"/>
              </a:rPr>
              <a:t>Lack of fairness – </a:t>
            </a:r>
            <a:r>
              <a:rPr lang="en-GB" sz="1200" kern="1200" dirty="0" smtClean="0">
                <a:solidFill>
                  <a:schemeClr val="tx1"/>
                </a:solidFill>
                <a:effectLst/>
                <a:latin typeface="+mn-lt"/>
                <a:ea typeface="+mn-ea"/>
                <a:cs typeface="+mn-cs"/>
              </a:rPr>
              <a:t>This management approach also tends to show a lack of fairness to the employees. A large sum of additional profit that comes from increased efficiency doesn’t go to the employees but instead goes to the strongbox of employers (“Advantages and Disadvantages of Scientific Management”, 2017).</a:t>
            </a:r>
          </a:p>
          <a:p>
            <a:r>
              <a:rPr lang="en-GB" sz="1200" i="1" kern="1200" dirty="0" smtClean="0">
                <a:solidFill>
                  <a:schemeClr val="tx1"/>
                </a:solidFill>
                <a:effectLst/>
                <a:latin typeface="+mn-lt"/>
                <a:ea typeface="+mn-ea"/>
                <a:cs typeface="+mn-cs"/>
              </a:rPr>
              <a:t>Work speed too fast – </a:t>
            </a:r>
            <a:r>
              <a:rPr lang="en-GB" sz="1200" kern="1200" dirty="0" smtClean="0">
                <a:solidFill>
                  <a:schemeClr val="tx1"/>
                </a:solidFill>
                <a:effectLst/>
                <a:latin typeface="+mn-lt"/>
                <a:ea typeface="+mn-ea"/>
                <a:cs typeface="+mn-cs"/>
              </a:rPr>
              <a:t>This approach aims to speed up the work of the employees without taking their well-being and health into consideration. Making employees work too fast can result in harmful effects on their mental health and doesn’t lead to higher output in the long run (“Advantages and Disadvantages of Scientific Management”, 2017).</a:t>
            </a:r>
          </a:p>
          <a:p>
            <a:r>
              <a:rPr lang="en-GB" sz="1200" i="1" kern="1200" dirty="0" smtClean="0">
                <a:solidFill>
                  <a:schemeClr val="tx1"/>
                </a:solidFill>
                <a:effectLst/>
                <a:latin typeface="+mn-lt"/>
                <a:ea typeface="+mn-ea"/>
                <a:cs typeface="+mn-cs"/>
              </a:rPr>
              <a:t>Demotivation in approach – </a:t>
            </a:r>
            <a:r>
              <a:rPr lang="en-GB" sz="1200" kern="1200" dirty="0" smtClean="0">
                <a:solidFill>
                  <a:schemeClr val="tx1"/>
                </a:solidFill>
                <a:effectLst/>
                <a:latin typeface="+mn-lt"/>
                <a:ea typeface="+mn-ea"/>
                <a:cs typeface="+mn-cs"/>
              </a:rPr>
              <a:t>Employees may feel pressured and underestimated by this approach which can lead them to making accidental errors. This is also because they have strong focus on their performance and the results of their performance (Reddy, 2016). </a:t>
            </a:r>
          </a:p>
          <a:p>
            <a:r>
              <a:rPr lang="en-GB" sz="1200" i="1" kern="1200" dirty="0" smtClean="0">
                <a:solidFill>
                  <a:schemeClr val="tx1"/>
                </a:solidFill>
                <a:effectLst/>
                <a:latin typeface="+mn-lt"/>
                <a:ea typeface="+mn-ea"/>
                <a:cs typeface="+mn-cs"/>
              </a:rPr>
              <a:t>Restricted performance with</a:t>
            </a:r>
            <a:r>
              <a:rPr lang="en-GB" sz="1200" i="1" kern="1200" baseline="0" dirty="0" smtClean="0">
                <a:solidFill>
                  <a:schemeClr val="tx1"/>
                </a:solidFill>
                <a:effectLst/>
                <a:latin typeface="+mn-lt"/>
                <a:ea typeface="+mn-ea"/>
                <a:cs typeface="+mn-cs"/>
              </a:rPr>
              <a:t> tasks – </a:t>
            </a:r>
            <a:r>
              <a:rPr lang="en-GB" sz="1200" i="0" kern="1200" baseline="0" dirty="0" smtClean="0">
                <a:solidFill>
                  <a:schemeClr val="tx1"/>
                </a:solidFill>
                <a:effectLst/>
                <a:latin typeface="+mn-lt"/>
                <a:ea typeface="+mn-ea"/>
                <a:cs typeface="+mn-cs"/>
              </a:rPr>
              <a:t>With this approach, employees that have creative influences which they bring with them to the job are suppressed as they are restricted to do tasks their own way. This results in them feeling like they are not being treated as people but as machinery (Jesse, 2017).</a:t>
            </a:r>
            <a:endParaRPr lang="en-GB" sz="1200" i="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C4E7DF5-3F0E-4982-B633-532B860A4046}" type="slidenum">
              <a:rPr lang="en-GB" smtClean="0"/>
              <a:t>15</a:t>
            </a:fld>
            <a:endParaRPr lang="en-GB"/>
          </a:p>
        </p:txBody>
      </p:sp>
    </p:spTree>
    <p:extLst>
      <p:ext uri="{BB962C8B-B14F-4D97-AF65-F5344CB8AC3E}">
        <p14:creationId xmlns:p14="http://schemas.microsoft.com/office/powerpoint/2010/main" val="1943726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71106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1009343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E70FB0-5828-4021-8A55-4758EAD2E145}"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409588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E70FB0-5828-4021-8A55-4758EAD2E145}"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197865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E70FB0-5828-4021-8A55-4758EAD2E145}" type="datetimeFigureOut">
              <a:rPr lang="en-GB" smtClean="0"/>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3807499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E70FB0-5828-4021-8A55-4758EAD2E145}" type="datetimeFigureOut">
              <a:rPr lang="en-GB" smtClean="0"/>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969926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E70FB0-5828-4021-8A55-4758EAD2E145}" type="datetimeFigureOut">
              <a:rPr lang="en-GB" smtClean="0"/>
              <a:t>04/12/2017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0823813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CE70FB0-5828-4021-8A55-4758EAD2E145}" type="datetimeFigureOut">
              <a:rPr lang="en-GB" smtClean="0"/>
              <a:t>04/12/2017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731DD76-0B90-4644-97AE-EC258A391E7D}" type="slidenum">
              <a:rPr lang="en-GB" smtClean="0"/>
              <a:t>‹#›</a:t>
            </a:fld>
            <a:endParaRPr lang="en-GB"/>
          </a:p>
        </p:txBody>
      </p:sp>
    </p:spTree>
    <p:extLst>
      <p:ext uri="{BB962C8B-B14F-4D97-AF65-F5344CB8AC3E}">
        <p14:creationId xmlns:p14="http://schemas.microsoft.com/office/powerpoint/2010/main" val="427374086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E70FB0-5828-4021-8A55-4758EAD2E145}"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2355254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1923236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E70FB0-5828-4021-8A55-4758EAD2E145}"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31DD76-0B90-4644-97AE-EC258A391E7D}" type="slidenum">
              <a:rPr lang="en-GB" smtClean="0"/>
              <a:t>‹#›</a:t>
            </a:fld>
            <a:endParaRPr lang="en-GB"/>
          </a:p>
        </p:txBody>
      </p:sp>
    </p:spTree>
    <p:extLst>
      <p:ext uri="{BB962C8B-B14F-4D97-AF65-F5344CB8AC3E}">
        <p14:creationId xmlns:p14="http://schemas.microsoft.com/office/powerpoint/2010/main" val="53292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CE70FB0-5828-4021-8A55-4758EAD2E145}" type="datetimeFigureOut">
              <a:rPr lang="en-GB" smtClean="0"/>
              <a:t>04/12/2017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731DD76-0B90-4644-97AE-EC258A391E7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5691974"/>
      </p:ext>
    </p:extLst>
  </p:cSld>
  <p:clrMap bg1="lt1" tx1="dk1" bg2="lt2" tx2="dk2" accent1="accent1" accent2="accent2" accent3="accent3" accent4="accent4" accent5="accent5" accent6="accent6" hlink="hlink" folHlink="folHlink"/>
  <p:sldLayoutIdLst>
    <p:sldLayoutId id="2147484113" r:id="rId1"/>
    <p:sldLayoutId id="2147484114" r:id="rId2"/>
    <p:sldLayoutId id="2147484115" r:id="rId3"/>
    <p:sldLayoutId id="2147484116" r:id="rId4"/>
    <p:sldLayoutId id="2147484117" r:id="rId5"/>
    <p:sldLayoutId id="2147484118" r:id="rId6"/>
    <p:sldLayoutId id="2147484119" r:id="rId7"/>
    <p:sldLayoutId id="2147484120" r:id="rId8"/>
    <p:sldLayoutId id="2147484121" r:id="rId9"/>
    <p:sldLayoutId id="2147484122" r:id="rId10"/>
    <p:sldLayoutId id="214748412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portsdirect.com/images/marketing/store-one-final-v1.jpg" TargetMode="External"/><Relationship Id="rId7" Type="http://schemas.openxmlformats.org/officeDocument/2006/relationships/hyperlink" Target="http://smallbusiness.chron.com/importance-system-approach-principle-81413.html" TargetMode="External"/><Relationship Id="rId2" Type="http://schemas.openxmlformats.org/officeDocument/2006/relationships/hyperlink" Target="https://www.sportsdirect.com/images/sportsdirect2016-stacked.svg" TargetMode="External"/><Relationship Id="rId1" Type="http://schemas.openxmlformats.org/officeDocument/2006/relationships/slideLayout" Target="../slideLayouts/slideLayout2.xml"/><Relationship Id="rId6" Type="http://schemas.openxmlformats.org/officeDocument/2006/relationships/hyperlink" Target="https://www.business.com/articles/human-relations-management-theory-basics/" TargetMode="External"/><Relationship Id="rId5" Type="http://schemas.openxmlformats.org/officeDocument/2006/relationships/hyperlink" Target="https://www.slideshare.net/abhijithapsr/classical-approach-of-management" TargetMode="External"/><Relationship Id="rId4" Type="http://schemas.openxmlformats.org/officeDocument/2006/relationships/hyperlink" Target="https://www.marketline.co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content.wisestep.com/advantage-disadvantage-scientific-management-theory/" TargetMode="External"/><Relationship Id="rId2" Type="http://schemas.openxmlformats.org/officeDocument/2006/relationships/hyperlink" Target="http://smallbusiness.chron.com/contingency-approach-use-business-33893.htm" TargetMode="External"/><Relationship Id="rId1" Type="http://schemas.openxmlformats.org/officeDocument/2006/relationships/slideLayout" Target="../slideLayouts/slideLayout2.xml"/><Relationship Id="rId5" Type="http://schemas.openxmlformats.org/officeDocument/2006/relationships/hyperlink" Target="https://www.sportsdirect.com/customerservices/otherinformation/aboutus" TargetMode="External"/><Relationship Id="rId4" Type="http://schemas.openxmlformats.org/officeDocument/2006/relationships/hyperlink" Target="https://accountlearning.com/advantages-and-disadvantages-of-scientific-managemen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bizfluent.com/info-8564459-disadvantages-management-principles.html" TargetMode="External"/><Relationship Id="rId2" Type="http://schemas.openxmlformats.org/officeDocument/2006/relationships/hyperlink" Target="http://pm-zones.blogspot.co.uk/2017/03/benefits-advantages-of-scientific.html" TargetMode="External"/><Relationship Id="rId1" Type="http://schemas.openxmlformats.org/officeDocument/2006/relationships/slideLayout" Target="../slideLayouts/slideLayout2.xml"/><Relationship Id="rId4" Type="http://schemas.openxmlformats.org/officeDocument/2006/relationships/hyperlink" Target="https://www.mbaskool.com/brandguide/lifestyle-and-retail/9121-sports-direc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200" b="1" i="1" dirty="0" smtClean="0"/>
              <a:t>Contemporary Management Approaches (Sports Direct)</a:t>
            </a:r>
            <a:br>
              <a:rPr lang="en-GB" sz="3200" b="1" i="1" dirty="0" smtClean="0"/>
            </a:br>
            <a:r>
              <a:rPr lang="en-GB" sz="3200" b="1" i="1" dirty="0" smtClean="0"/>
              <a:t>Contemporary Management Approaches (BMSP4002)</a:t>
            </a:r>
            <a:br>
              <a:rPr lang="en-GB" sz="3200" b="1" i="1" dirty="0" smtClean="0"/>
            </a:br>
            <a:r>
              <a:rPr lang="en-GB" sz="3200" b="1" i="1" dirty="0" smtClean="0"/>
              <a:t>Davina Evans/Anthony Burns</a:t>
            </a:r>
            <a:br>
              <a:rPr lang="en-GB" sz="3200" b="1" i="1" dirty="0" smtClean="0"/>
            </a:br>
            <a:r>
              <a:rPr lang="en-GB" sz="3200" b="1" i="1" dirty="0" smtClean="0"/>
              <a:t>14</a:t>
            </a:r>
            <a:r>
              <a:rPr lang="en-GB" sz="3200" b="1" i="1" baseline="30000" dirty="0" smtClean="0"/>
              <a:t>th</a:t>
            </a:r>
            <a:r>
              <a:rPr lang="en-GB" sz="3200" b="1" i="1" dirty="0" smtClean="0"/>
              <a:t> December 2017 </a:t>
            </a:r>
            <a:endParaRPr lang="en-GB" sz="3200" b="1" i="1" dirty="0"/>
          </a:p>
        </p:txBody>
      </p:sp>
      <p:sp>
        <p:nvSpPr>
          <p:cNvPr id="3" name="Subtitle 2"/>
          <p:cNvSpPr>
            <a:spLocks noGrp="1"/>
          </p:cNvSpPr>
          <p:nvPr>
            <p:ph type="subTitle" idx="1"/>
          </p:nvPr>
        </p:nvSpPr>
        <p:spPr/>
        <p:txBody>
          <a:bodyPr>
            <a:normAutofit/>
          </a:bodyPr>
          <a:lstStyle/>
          <a:p>
            <a:r>
              <a:rPr lang="en-GB" b="1" i="1" dirty="0" smtClean="0"/>
              <a:t>Alex Hudson </a:t>
            </a:r>
          </a:p>
          <a:p>
            <a:r>
              <a:rPr lang="en-GB" b="1" i="1" dirty="0" smtClean="0"/>
              <a:t>Student ID: 1708005</a:t>
            </a:r>
            <a:endParaRPr lang="en-GB" b="1" i="1" dirty="0"/>
          </a:p>
        </p:txBody>
      </p:sp>
    </p:spTree>
    <p:extLst>
      <p:ext uri="{BB962C8B-B14F-4D97-AF65-F5344CB8AC3E}">
        <p14:creationId xmlns:p14="http://schemas.microsoft.com/office/powerpoint/2010/main" val="507082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Introduction </a:t>
            </a:r>
            <a:endParaRPr lang="en-GB" b="1" i="1" dirty="0"/>
          </a:p>
        </p:txBody>
      </p:sp>
      <p:pic>
        <p:nvPicPr>
          <p:cNvPr id="4" name="Picture 3"/>
          <p:cNvPicPr>
            <a:picLocks noChangeAspect="1"/>
          </p:cNvPicPr>
          <p:nvPr/>
        </p:nvPicPr>
        <p:blipFill>
          <a:blip r:embed="rId3"/>
          <a:stretch>
            <a:fillRect/>
          </a:stretch>
        </p:blipFill>
        <p:spPr>
          <a:xfrm>
            <a:off x="496260" y="2058091"/>
            <a:ext cx="5630220" cy="1867091"/>
          </a:xfrm>
          <a:prstGeom prst="rect">
            <a:avLst/>
          </a:prstGeom>
        </p:spPr>
      </p:pic>
      <p:pic>
        <p:nvPicPr>
          <p:cNvPr id="3" name="Picture 2"/>
          <p:cNvPicPr>
            <a:picLocks noChangeAspect="1"/>
          </p:cNvPicPr>
          <p:nvPr/>
        </p:nvPicPr>
        <p:blipFill>
          <a:blip r:embed="rId4"/>
          <a:stretch>
            <a:fillRect/>
          </a:stretch>
        </p:blipFill>
        <p:spPr>
          <a:xfrm>
            <a:off x="6354408" y="3217445"/>
            <a:ext cx="5166329" cy="2905124"/>
          </a:xfrm>
          <a:prstGeom prst="rect">
            <a:avLst/>
          </a:prstGeom>
        </p:spPr>
      </p:pic>
    </p:spTree>
    <p:extLst>
      <p:ext uri="{BB962C8B-B14F-4D97-AF65-F5344CB8AC3E}">
        <p14:creationId xmlns:p14="http://schemas.microsoft.com/office/powerpoint/2010/main" val="1483991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About Sports Direct</a:t>
            </a:r>
            <a:endParaRPr lang="en-GB" b="1" i="1" dirty="0"/>
          </a:p>
        </p:txBody>
      </p:sp>
      <p:pic>
        <p:nvPicPr>
          <p:cNvPr id="4" name="Picture 3"/>
          <p:cNvPicPr>
            <a:picLocks noChangeAspect="1"/>
          </p:cNvPicPr>
          <p:nvPr/>
        </p:nvPicPr>
        <p:blipFill>
          <a:blip r:embed="rId3"/>
          <a:stretch>
            <a:fillRect/>
          </a:stretch>
        </p:blipFill>
        <p:spPr>
          <a:xfrm>
            <a:off x="2572983" y="1941095"/>
            <a:ext cx="6913917" cy="3887826"/>
          </a:xfrm>
          <a:prstGeom prst="rect">
            <a:avLst/>
          </a:prstGeom>
        </p:spPr>
      </p:pic>
    </p:spTree>
    <p:extLst>
      <p:ext uri="{BB962C8B-B14F-4D97-AF65-F5344CB8AC3E}">
        <p14:creationId xmlns:p14="http://schemas.microsoft.com/office/powerpoint/2010/main" val="89416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r>
              <a:rPr lang="en-GB" sz="3600" i="1" dirty="0" smtClean="0"/>
              <a:t>Sports Directs goals.</a:t>
            </a:r>
          </a:p>
          <a:p>
            <a:endParaRPr lang="en-GB" dirty="0" smtClean="0"/>
          </a:p>
        </p:txBody>
      </p:sp>
      <p:pic>
        <p:nvPicPr>
          <p:cNvPr id="6" name="Picture 5"/>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16058086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pPr marL="0" indent="0">
              <a:buNone/>
            </a:pPr>
            <a:r>
              <a:rPr lang="en-GB" sz="4000" dirty="0" smtClean="0"/>
              <a:t> </a:t>
            </a:r>
            <a:r>
              <a:rPr lang="en-GB" sz="3600" i="1" dirty="0" smtClean="0"/>
              <a:t>Sports Directs goals.</a:t>
            </a:r>
          </a:p>
          <a:p>
            <a:pPr marL="0" indent="0">
              <a:buNone/>
            </a:pPr>
            <a:r>
              <a:rPr lang="en-GB" dirty="0" smtClean="0"/>
              <a:t> </a:t>
            </a:r>
          </a:p>
          <a:p>
            <a:pPr marL="0" indent="0">
              <a:buNone/>
            </a:pPr>
            <a:endParaRPr lang="en-GB" dirty="0"/>
          </a:p>
        </p:txBody>
      </p:sp>
      <p:pic>
        <p:nvPicPr>
          <p:cNvPr id="5" name="Picture 4"/>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20714970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r>
              <a:rPr lang="en-GB" sz="3600" i="1" dirty="0" smtClean="0"/>
              <a:t>Sports Directs objectives.</a:t>
            </a:r>
          </a:p>
          <a:p>
            <a:endParaRPr lang="en-GB" dirty="0" smtClean="0"/>
          </a:p>
          <a:p>
            <a:endParaRPr lang="en-GB" dirty="0"/>
          </a:p>
        </p:txBody>
      </p:sp>
      <p:pic>
        <p:nvPicPr>
          <p:cNvPr id="5" name="Picture 4"/>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30817211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Approach to Strategy</a:t>
            </a:r>
            <a:endParaRPr lang="en-GB" b="1" i="1" dirty="0"/>
          </a:p>
        </p:txBody>
      </p:sp>
      <p:sp>
        <p:nvSpPr>
          <p:cNvPr id="3" name="Content Placeholder 2"/>
          <p:cNvSpPr>
            <a:spLocks noGrp="1"/>
          </p:cNvSpPr>
          <p:nvPr>
            <p:ph idx="1"/>
          </p:nvPr>
        </p:nvSpPr>
        <p:spPr/>
        <p:txBody>
          <a:bodyPr/>
          <a:lstStyle/>
          <a:p>
            <a:r>
              <a:rPr lang="en-GB" sz="3600" i="1" dirty="0" smtClean="0"/>
              <a:t>Sports Directs objectives.</a:t>
            </a:r>
          </a:p>
          <a:p>
            <a:pPr marL="0" indent="0">
              <a:buNone/>
            </a:pPr>
            <a:endParaRPr lang="en-GB" dirty="0"/>
          </a:p>
        </p:txBody>
      </p:sp>
      <p:pic>
        <p:nvPicPr>
          <p:cNvPr id="4" name="Picture 3"/>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35086545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(Strengths)</a:t>
            </a:r>
            <a:endParaRPr lang="en-GB" b="1" i="1" dirty="0"/>
          </a:p>
        </p:txBody>
      </p:sp>
      <p:sp>
        <p:nvSpPr>
          <p:cNvPr id="3" name="Content Placeholder 2"/>
          <p:cNvSpPr>
            <a:spLocks noGrp="1"/>
          </p:cNvSpPr>
          <p:nvPr>
            <p:ph idx="1"/>
          </p:nvPr>
        </p:nvSpPr>
        <p:spPr/>
        <p:txBody>
          <a:bodyPr/>
          <a:lstStyle/>
          <a:p>
            <a:endParaRPr lang="en-GB" dirty="0"/>
          </a:p>
          <a:p>
            <a:endParaRPr lang="en-GB" dirty="0" smtClean="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62994163"/>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6" name="Picture 5"/>
          <p:cNvPicPr>
            <a:picLocks noChangeAspect="1"/>
          </p:cNvPicPr>
          <p:nvPr/>
        </p:nvPicPr>
        <p:blipFill>
          <a:blip r:embed="rId3"/>
          <a:stretch>
            <a:fillRect/>
          </a:stretch>
        </p:blipFill>
        <p:spPr>
          <a:xfrm>
            <a:off x="7452635" y="373579"/>
            <a:ext cx="3855445" cy="1276803"/>
          </a:xfrm>
          <a:prstGeom prst="rect">
            <a:avLst/>
          </a:prstGeom>
        </p:spPr>
      </p:pic>
    </p:spTree>
    <p:extLst>
      <p:ext uri="{BB962C8B-B14F-4D97-AF65-F5344CB8AC3E}">
        <p14:creationId xmlns:p14="http://schemas.microsoft.com/office/powerpoint/2010/main" val="19751917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(Weaknesses) </a:t>
            </a:r>
            <a:endParaRPr lang="en-GB" b="1" i="1" dirty="0"/>
          </a:p>
        </p:txBody>
      </p:sp>
      <p:graphicFrame>
        <p:nvGraphicFramePr>
          <p:cNvPr id="5" name="Table 4"/>
          <p:cNvGraphicFramePr>
            <a:graphicFrameLocks noGrp="1"/>
          </p:cNvGraphicFramePr>
          <p:nvPr>
            <p:extLst>
              <p:ext uri="{D42A27DB-BD31-4B8C-83A1-F6EECF244321}">
                <p14:modId xmlns:p14="http://schemas.microsoft.com/office/powerpoint/2010/main" val="3737496318"/>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 </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4" name="Picture 3"/>
          <p:cNvPicPr>
            <a:picLocks noChangeAspect="1"/>
          </p:cNvPicPr>
          <p:nvPr/>
        </p:nvPicPr>
        <p:blipFill>
          <a:blip r:embed="rId3"/>
          <a:stretch>
            <a:fillRect/>
          </a:stretch>
        </p:blipFill>
        <p:spPr>
          <a:xfrm>
            <a:off x="8122549" y="373579"/>
            <a:ext cx="3855445" cy="1276803"/>
          </a:xfrm>
          <a:prstGeom prst="rect">
            <a:avLst/>
          </a:prstGeom>
        </p:spPr>
      </p:pic>
    </p:spTree>
    <p:extLst>
      <p:ext uri="{BB962C8B-B14F-4D97-AF65-F5344CB8AC3E}">
        <p14:creationId xmlns:p14="http://schemas.microsoft.com/office/powerpoint/2010/main" val="11391662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(Opportunities) </a:t>
            </a:r>
            <a:endParaRPr lang="en-GB" b="1" i="1" dirty="0"/>
          </a:p>
        </p:txBody>
      </p:sp>
      <p:graphicFrame>
        <p:nvGraphicFramePr>
          <p:cNvPr id="5" name="Table 4"/>
          <p:cNvGraphicFramePr>
            <a:graphicFrameLocks noGrp="1"/>
          </p:cNvGraphicFramePr>
          <p:nvPr>
            <p:extLst>
              <p:ext uri="{D42A27DB-BD31-4B8C-83A1-F6EECF244321}">
                <p14:modId xmlns:p14="http://schemas.microsoft.com/office/powerpoint/2010/main" val="3559677599"/>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4" name="Picture 3"/>
          <p:cNvPicPr>
            <a:picLocks noChangeAspect="1"/>
          </p:cNvPicPr>
          <p:nvPr/>
        </p:nvPicPr>
        <p:blipFill>
          <a:blip r:embed="rId3"/>
          <a:stretch>
            <a:fillRect/>
          </a:stretch>
        </p:blipFill>
        <p:spPr>
          <a:xfrm>
            <a:off x="8572500" y="431259"/>
            <a:ext cx="3507105" cy="1161444"/>
          </a:xfrm>
          <a:prstGeom prst="rect">
            <a:avLst/>
          </a:prstGeom>
        </p:spPr>
      </p:pic>
    </p:spTree>
    <p:extLst>
      <p:ext uri="{BB962C8B-B14F-4D97-AF65-F5344CB8AC3E}">
        <p14:creationId xmlns:p14="http://schemas.microsoft.com/office/powerpoint/2010/main" val="29590470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SWOT Analysis (Threats)</a:t>
            </a:r>
            <a:endParaRPr lang="en-GB" b="1" i="1" dirty="0"/>
          </a:p>
        </p:txBody>
      </p:sp>
      <p:graphicFrame>
        <p:nvGraphicFramePr>
          <p:cNvPr id="4" name="Table 3"/>
          <p:cNvGraphicFramePr>
            <a:graphicFrameLocks noGrp="1"/>
          </p:cNvGraphicFramePr>
          <p:nvPr>
            <p:extLst>
              <p:ext uri="{D42A27DB-BD31-4B8C-83A1-F6EECF244321}">
                <p14:modId xmlns:p14="http://schemas.microsoft.com/office/powerpoint/2010/main" val="2981252347"/>
              </p:ext>
            </p:extLst>
          </p:nvPr>
        </p:nvGraphicFramePr>
        <p:xfrm>
          <a:off x="1922272" y="2065190"/>
          <a:ext cx="8128000" cy="32004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139224475"/>
                    </a:ext>
                  </a:extLst>
                </a:gridCol>
                <a:gridCol w="4064000">
                  <a:extLst>
                    <a:ext uri="{9D8B030D-6E8A-4147-A177-3AD203B41FA5}">
                      <a16:colId xmlns:a16="http://schemas.microsoft.com/office/drawing/2014/main" val="1823923823"/>
                    </a:ext>
                  </a:extLst>
                </a:gridCol>
              </a:tblGrid>
              <a:tr h="370840">
                <a:tc>
                  <a:txBody>
                    <a:bodyPr/>
                    <a:lstStyle/>
                    <a:p>
                      <a:pPr algn="ctr"/>
                      <a:r>
                        <a:rPr lang="en-GB" i="1" dirty="0" smtClean="0"/>
                        <a:t>Strengths</a:t>
                      </a:r>
                    </a:p>
                    <a:p>
                      <a:pPr marL="285750" indent="-285750" algn="l">
                        <a:buFont typeface="Arial" panose="020B0604020202020204" pitchFamily="34" charset="0"/>
                        <a:buChar char="•"/>
                      </a:pPr>
                      <a:r>
                        <a:rPr lang="en-GB" b="0" i="0" dirty="0" smtClean="0"/>
                        <a:t>Growth</a:t>
                      </a:r>
                      <a:r>
                        <a:rPr lang="en-GB" b="0" i="0" baseline="0" dirty="0" smtClean="0"/>
                        <a:t> of revenue</a:t>
                      </a:r>
                    </a:p>
                    <a:p>
                      <a:pPr marL="285750" indent="-285750" algn="l">
                        <a:buFont typeface="Arial" panose="020B0604020202020204" pitchFamily="34" charset="0"/>
                        <a:buChar char="•"/>
                      </a:pPr>
                      <a:r>
                        <a:rPr lang="en-GB" b="0" i="0" baseline="0" dirty="0" smtClean="0"/>
                        <a:t>Supplier relationships</a:t>
                      </a:r>
                    </a:p>
                    <a:p>
                      <a:pPr marL="285750" indent="-285750" algn="l">
                        <a:buFont typeface="Arial" panose="020B0604020202020204" pitchFamily="34" charset="0"/>
                        <a:buChar char="•"/>
                      </a:pPr>
                      <a:r>
                        <a:rPr lang="en-GB" b="0" i="0" baseline="0" dirty="0" smtClean="0"/>
                        <a:t>Strategy sold by multiple channels</a:t>
                      </a:r>
                    </a:p>
                    <a:p>
                      <a:pPr marL="285750" indent="-285750" algn="l">
                        <a:buFont typeface="Arial" panose="020B0604020202020204" pitchFamily="34" charset="0"/>
                        <a:buChar char="•"/>
                      </a:pPr>
                      <a:r>
                        <a:rPr lang="en-GB" b="0" i="0" baseline="0" dirty="0" smtClean="0"/>
                        <a:t>Presence in geographic</a:t>
                      </a:r>
                      <a:endParaRPr lang="en-GB" b="0" i="0" dirty="0"/>
                    </a:p>
                  </a:txBody>
                  <a:tcPr/>
                </a:tc>
                <a:tc>
                  <a:txBody>
                    <a:bodyPr/>
                    <a:lstStyle/>
                    <a:p>
                      <a:pPr algn="ctr"/>
                      <a:r>
                        <a:rPr lang="en-GB" i="1" dirty="0" smtClean="0"/>
                        <a:t>Weaknesses</a:t>
                      </a:r>
                    </a:p>
                    <a:p>
                      <a:pPr marL="285750" indent="-285750" algn="l">
                        <a:buFont typeface="Arial" panose="020B0604020202020204" pitchFamily="34" charset="0"/>
                        <a:buChar char="•"/>
                      </a:pPr>
                      <a:r>
                        <a:rPr lang="en-GB" b="0" i="0" dirty="0" smtClean="0"/>
                        <a:t>Performance</a:t>
                      </a:r>
                      <a:r>
                        <a:rPr lang="en-GB" b="0" i="0" baseline="0" dirty="0" smtClean="0"/>
                        <a:t> of operation</a:t>
                      </a:r>
                    </a:p>
                    <a:p>
                      <a:pPr marL="285750" indent="-285750" algn="l">
                        <a:buFont typeface="Arial" panose="020B0604020202020204" pitchFamily="34" charset="0"/>
                        <a:buChar char="•"/>
                      </a:pPr>
                      <a:r>
                        <a:rPr lang="en-GB" b="0" i="0" baseline="0" dirty="0" smtClean="0"/>
                        <a:t>Slow growth in market share</a:t>
                      </a:r>
                      <a:endParaRPr lang="en-GB" b="0" i="0" dirty="0"/>
                    </a:p>
                  </a:txBody>
                  <a:tcPr/>
                </a:tc>
                <a:extLst>
                  <a:ext uri="{0D108BD9-81ED-4DB2-BD59-A6C34878D82A}">
                    <a16:rowId xmlns:a16="http://schemas.microsoft.com/office/drawing/2014/main" val="3214362987"/>
                  </a:ext>
                </a:extLst>
              </a:tr>
              <a:tr h="370840">
                <a:tc>
                  <a:txBody>
                    <a:bodyPr/>
                    <a:lstStyle/>
                    <a:p>
                      <a:pPr algn="ctr"/>
                      <a:r>
                        <a:rPr lang="en-GB" b="1" i="1" dirty="0" smtClean="0"/>
                        <a:t>Opportunities</a:t>
                      </a:r>
                    </a:p>
                    <a:p>
                      <a:pPr marL="285750" indent="-285750" algn="l">
                        <a:buFont typeface="Arial" panose="020B0604020202020204" pitchFamily="34" charset="0"/>
                        <a:buChar char="•"/>
                      </a:pPr>
                      <a:r>
                        <a:rPr lang="en-GB" b="0" i="0" dirty="0" smtClean="0"/>
                        <a:t>Online</a:t>
                      </a:r>
                      <a:r>
                        <a:rPr lang="en-GB" b="0" i="0" baseline="0" dirty="0" smtClean="0"/>
                        <a:t> Retail Market met with positive outlook</a:t>
                      </a:r>
                    </a:p>
                    <a:p>
                      <a:pPr marL="285750" indent="-285750" algn="l">
                        <a:buFont typeface="Arial" panose="020B0604020202020204" pitchFamily="34" charset="0"/>
                        <a:buChar char="•"/>
                      </a:pPr>
                      <a:r>
                        <a:rPr lang="en-GB" b="0" i="0" baseline="0" dirty="0" smtClean="0"/>
                        <a:t>Expansion of Retail Market within the UK</a:t>
                      </a:r>
                    </a:p>
                    <a:p>
                      <a:pPr marL="285750" indent="-285750" algn="l">
                        <a:buFont typeface="Arial" panose="020B0604020202020204" pitchFamily="34" charset="0"/>
                        <a:buChar char="•"/>
                      </a:pPr>
                      <a:r>
                        <a:rPr lang="en-GB" b="0" i="0" baseline="0" dirty="0" smtClean="0"/>
                        <a:t>Assets</a:t>
                      </a:r>
                      <a:endParaRPr lang="en-GB" b="0" i="0" dirty="0"/>
                    </a:p>
                  </a:txBody>
                  <a:tcPr/>
                </a:tc>
                <a:tc>
                  <a:txBody>
                    <a:bodyPr/>
                    <a:lstStyle/>
                    <a:p>
                      <a:pPr algn="ctr"/>
                      <a:r>
                        <a:rPr lang="en-GB" b="1" i="1" dirty="0" smtClean="0"/>
                        <a:t>Threats</a:t>
                      </a:r>
                    </a:p>
                    <a:p>
                      <a:pPr marL="285750" indent="-285750" algn="l">
                        <a:buFont typeface="Arial" panose="020B0604020202020204" pitchFamily="34" charset="0"/>
                        <a:buChar char="•"/>
                      </a:pPr>
                      <a:r>
                        <a:rPr lang="en-GB" b="0" i="0" dirty="0" smtClean="0"/>
                        <a:t>Counterfeit</a:t>
                      </a:r>
                      <a:r>
                        <a:rPr lang="en-GB" b="0" i="0" baseline="0" dirty="0" smtClean="0"/>
                        <a:t> products increased </a:t>
                      </a:r>
                    </a:p>
                    <a:p>
                      <a:pPr marL="285750" indent="-285750" algn="l">
                        <a:buFont typeface="Arial" panose="020B0604020202020204" pitchFamily="34" charset="0"/>
                        <a:buChar char="•"/>
                      </a:pPr>
                      <a:r>
                        <a:rPr lang="en-GB" b="0" i="0" baseline="0" dirty="0" smtClean="0"/>
                        <a:t>Cost of Manpower within the UK increased</a:t>
                      </a:r>
                    </a:p>
                    <a:p>
                      <a:pPr marL="285750" indent="-285750" algn="l">
                        <a:buFont typeface="Arial" panose="020B0604020202020204" pitchFamily="34" charset="0"/>
                        <a:buChar char="•"/>
                      </a:pPr>
                      <a:r>
                        <a:rPr lang="en-GB" b="0" i="0" baseline="0" dirty="0" smtClean="0"/>
                        <a:t>Fashion trends changing</a:t>
                      </a:r>
                      <a:endParaRPr lang="en-GB" b="0" i="0" dirty="0"/>
                    </a:p>
                  </a:txBody>
                  <a:tcPr/>
                </a:tc>
                <a:extLst>
                  <a:ext uri="{0D108BD9-81ED-4DB2-BD59-A6C34878D82A}">
                    <a16:rowId xmlns:a16="http://schemas.microsoft.com/office/drawing/2014/main" val="3053291708"/>
                  </a:ext>
                </a:extLst>
              </a:tr>
            </a:tbl>
          </a:graphicData>
        </a:graphic>
      </p:graphicFrame>
      <p:pic>
        <p:nvPicPr>
          <p:cNvPr id="5" name="Picture 4"/>
          <p:cNvPicPr>
            <a:picLocks noChangeAspect="1"/>
          </p:cNvPicPr>
          <p:nvPr/>
        </p:nvPicPr>
        <p:blipFill>
          <a:blip r:embed="rId3"/>
          <a:stretch>
            <a:fillRect/>
          </a:stretch>
        </p:blipFill>
        <p:spPr>
          <a:xfrm>
            <a:off x="7300235" y="373579"/>
            <a:ext cx="3855445" cy="1276803"/>
          </a:xfrm>
          <a:prstGeom prst="rect">
            <a:avLst/>
          </a:prstGeom>
        </p:spPr>
      </p:pic>
    </p:spTree>
    <p:extLst>
      <p:ext uri="{BB962C8B-B14F-4D97-AF65-F5344CB8AC3E}">
        <p14:creationId xmlns:p14="http://schemas.microsoft.com/office/powerpoint/2010/main" val="38661695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a:t>
            </a:r>
            <a:endParaRPr lang="en-GB" b="1" i="1" dirty="0"/>
          </a:p>
        </p:txBody>
      </p:sp>
      <p:sp>
        <p:nvSpPr>
          <p:cNvPr id="4" name="Content Placeholder 3"/>
          <p:cNvSpPr>
            <a:spLocks noGrp="1"/>
          </p:cNvSpPr>
          <p:nvPr>
            <p:ph idx="1"/>
          </p:nvPr>
        </p:nvSpPr>
        <p:spPr/>
        <p:txBody>
          <a:bodyPr>
            <a:normAutofit/>
          </a:bodyPr>
          <a:lstStyle/>
          <a:p>
            <a:pPr marL="0" indent="0">
              <a:buNone/>
            </a:pPr>
            <a:r>
              <a:rPr lang="en-GB" sz="3600" i="1" u="sng" dirty="0" smtClean="0"/>
              <a:t>Different types of Management Approaches:</a:t>
            </a:r>
          </a:p>
          <a:p>
            <a:pPr>
              <a:buFont typeface="Wingdings" panose="05000000000000000000" pitchFamily="2" charset="2"/>
              <a:buChar char="§"/>
            </a:pPr>
            <a:r>
              <a:rPr lang="en-GB" sz="3200" i="1" dirty="0" smtClean="0"/>
              <a:t>Classical Approach</a:t>
            </a:r>
          </a:p>
          <a:p>
            <a:pPr>
              <a:buFont typeface="Wingdings" panose="05000000000000000000" pitchFamily="2" charset="2"/>
              <a:buChar char="§"/>
            </a:pPr>
            <a:r>
              <a:rPr lang="en-GB" sz="3200" i="1" dirty="0" smtClean="0"/>
              <a:t>Human Relations Approach</a:t>
            </a:r>
          </a:p>
          <a:p>
            <a:pPr>
              <a:buFont typeface="Wingdings" panose="05000000000000000000" pitchFamily="2" charset="2"/>
              <a:buChar char="§"/>
            </a:pPr>
            <a:r>
              <a:rPr lang="en-GB" sz="3200" i="1" dirty="0" smtClean="0"/>
              <a:t>Systems Approach</a:t>
            </a:r>
          </a:p>
          <a:p>
            <a:pPr>
              <a:buFont typeface="Wingdings" panose="05000000000000000000" pitchFamily="2" charset="2"/>
              <a:buChar char="§"/>
            </a:pPr>
            <a:r>
              <a:rPr lang="en-GB" sz="3200" i="1" dirty="0" smtClean="0"/>
              <a:t>Contingency Approach</a:t>
            </a:r>
          </a:p>
          <a:p>
            <a:endParaRPr lang="en-GB" sz="4000" dirty="0"/>
          </a:p>
        </p:txBody>
      </p:sp>
      <p:pic>
        <p:nvPicPr>
          <p:cNvPr id="3" name="Picture 2"/>
          <p:cNvPicPr>
            <a:picLocks noChangeAspect="1"/>
          </p:cNvPicPr>
          <p:nvPr/>
        </p:nvPicPr>
        <p:blipFill>
          <a:blip r:embed="rId3"/>
          <a:stretch>
            <a:fillRect/>
          </a:stretch>
        </p:blipFill>
        <p:spPr>
          <a:xfrm>
            <a:off x="7633610" y="373579"/>
            <a:ext cx="3855445" cy="1276803"/>
          </a:xfrm>
          <a:prstGeom prst="rect">
            <a:avLst/>
          </a:prstGeom>
        </p:spPr>
      </p:pic>
    </p:spTree>
    <p:extLst>
      <p:ext uri="{BB962C8B-B14F-4D97-AF65-F5344CB8AC3E}">
        <p14:creationId xmlns:p14="http://schemas.microsoft.com/office/powerpoint/2010/main" val="17265207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a:t>
            </a:r>
            <a:endParaRPr lang="en-GB" b="1" i="1" dirty="0"/>
          </a:p>
        </p:txBody>
      </p:sp>
      <p:sp>
        <p:nvSpPr>
          <p:cNvPr id="3" name="Content Placeholder 2"/>
          <p:cNvSpPr>
            <a:spLocks noGrp="1"/>
          </p:cNvSpPr>
          <p:nvPr>
            <p:ph idx="1"/>
          </p:nvPr>
        </p:nvSpPr>
        <p:spPr/>
        <p:txBody>
          <a:bodyPr>
            <a:normAutofit/>
          </a:bodyPr>
          <a:lstStyle/>
          <a:p>
            <a:r>
              <a:rPr lang="en-GB" sz="3600" i="1" dirty="0" smtClean="0"/>
              <a:t>Sports Directs approach to management.</a:t>
            </a:r>
            <a:endParaRPr lang="en-GB" sz="3600" i="1" dirty="0"/>
          </a:p>
        </p:txBody>
      </p:sp>
      <p:pic>
        <p:nvPicPr>
          <p:cNvPr id="4" name="Picture 3"/>
          <p:cNvPicPr>
            <a:picLocks noChangeAspect="1"/>
          </p:cNvPicPr>
          <p:nvPr/>
        </p:nvPicPr>
        <p:blipFill>
          <a:blip r:embed="rId3"/>
          <a:stretch>
            <a:fillRect/>
          </a:stretch>
        </p:blipFill>
        <p:spPr>
          <a:xfrm>
            <a:off x="7490735" y="373579"/>
            <a:ext cx="3855445" cy="1276803"/>
          </a:xfrm>
          <a:prstGeom prst="rect">
            <a:avLst/>
          </a:prstGeom>
        </p:spPr>
      </p:pic>
    </p:spTree>
    <p:extLst>
      <p:ext uri="{BB962C8B-B14F-4D97-AF65-F5344CB8AC3E}">
        <p14:creationId xmlns:p14="http://schemas.microsoft.com/office/powerpoint/2010/main" val="25103497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 </a:t>
            </a:r>
            <a:endParaRPr lang="en-GB" b="1" i="1" dirty="0"/>
          </a:p>
        </p:txBody>
      </p:sp>
      <p:sp>
        <p:nvSpPr>
          <p:cNvPr id="3" name="Content Placeholder 2"/>
          <p:cNvSpPr>
            <a:spLocks noGrp="1"/>
          </p:cNvSpPr>
          <p:nvPr>
            <p:ph idx="1"/>
          </p:nvPr>
        </p:nvSpPr>
        <p:spPr/>
        <p:txBody>
          <a:bodyPr>
            <a:normAutofit/>
          </a:bodyPr>
          <a:lstStyle/>
          <a:p>
            <a:r>
              <a:rPr lang="en-GB" sz="3600" i="1" u="sng" dirty="0" smtClean="0"/>
              <a:t>Advantages of this approach. </a:t>
            </a:r>
          </a:p>
          <a:p>
            <a:pPr>
              <a:buFont typeface="Wingdings" panose="05000000000000000000" pitchFamily="2" charset="2"/>
              <a:buChar char="§"/>
            </a:pPr>
            <a:r>
              <a:rPr lang="en-GB" sz="3600" i="1" dirty="0" smtClean="0"/>
              <a:t>Improvement in production</a:t>
            </a:r>
          </a:p>
          <a:p>
            <a:pPr>
              <a:buFont typeface="Wingdings" panose="05000000000000000000" pitchFamily="2" charset="2"/>
              <a:buChar char="§"/>
            </a:pPr>
            <a:r>
              <a:rPr lang="en-GB" sz="3600" i="1" dirty="0" smtClean="0"/>
              <a:t>Instructions for employees</a:t>
            </a:r>
          </a:p>
          <a:p>
            <a:pPr>
              <a:buFont typeface="Wingdings" panose="05000000000000000000" pitchFamily="2" charset="2"/>
              <a:buChar char="§"/>
            </a:pPr>
            <a:r>
              <a:rPr lang="en-GB" sz="3600" i="1" dirty="0" smtClean="0"/>
              <a:t>Organised</a:t>
            </a:r>
          </a:p>
          <a:p>
            <a:pPr>
              <a:buFont typeface="Wingdings" panose="05000000000000000000" pitchFamily="2" charset="2"/>
              <a:buChar char="§"/>
            </a:pPr>
            <a:r>
              <a:rPr lang="en-GB" sz="3600" i="1" dirty="0" smtClean="0"/>
              <a:t>Increased efficiency</a:t>
            </a:r>
          </a:p>
          <a:p>
            <a:pPr>
              <a:buFont typeface="Wingdings" panose="05000000000000000000" pitchFamily="2" charset="2"/>
              <a:buChar char="§"/>
            </a:pPr>
            <a:r>
              <a:rPr lang="en-GB" sz="3600" i="1" dirty="0" smtClean="0"/>
              <a:t>Contribution to management professionalism   </a:t>
            </a:r>
            <a:endParaRPr lang="en-GB" sz="3600" i="1" dirty="0"/>
          </a:p>
        </p:txBody>
      </p:sp>
      <p:pic>
        <p:nvPicPr>
          <p:cNvPr id="4" name="Picture 3"/>
          <p:cNvPicPr>
            <a:picLocks noChangeAspect="1"/>
          </p:cNvPicPr>
          <p:nvPr/>
        </p:nvPicPr>
        <p:blipFill>
          <a:blip r:embed="rId3"/>
          <a:stretch>
            <a:fillRect/>
          </a:stretch>
        </p:blipFill>
        <p:spPr>
          <a:xfrm>
            <a:off x="7614560" y="373579"/>
            <a:ext cx="3855445" cy="1276803"/>
          </a:xfrm>
          <a:prstGeom prst="rect">
            <a:avLst/>
          </a:prstGeom>
        </p:spPr>
      </p:pic>
    </p:spTree>
    <p:extLst>
      <p:ext uri="{BB962C8B-B14F-4D97-AF65-F5344CB8AC3E}">
        <p14:creationId xmlns:p14="http://schemas.microsoft.com/office/powerpoint/2010/main" val="10384650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Management Approaches </a:t>
            </a:r>
            <a:endParaRPr lang="en-GB" b="1" i="1" dirty="0"/>
          </a:p>
        </p:txBody>
      </p:sp>
      <p:sp>
        <p:nvSpPr>
          <p:cNvPr id="3" name="Content Placeholder 2"/>
          <p:cNvSpPr>
            <a:spLocks noGrp="1"/>
          </p:cNvSpPr>
          <p:nvPr>
            <p:ph idx="1"/>
          </p:nvPr>
        </p:nvSpPr>
        <p:spPr/>
        <p:txBody>
          <a:bodyPr>
            <a:normAutofit/>
          </a:bodyPr>
          <a:lstStyle/>
          <a:p>
            <a:r>
              <a:rPr lang="en-GB" sz="3600" i="1" u="sng" dirty="0" smtClean="0"/>
              <a:t>Disadvantages of this approach.</a:t>
            </a:r>
          </a:p>
          <a:p>
            <a:pPr>
              <a:buFont typeface="Wingdings" panose="05000000000000000000" pitchFamily="2" charset="2"/>
              <a:buChar char="§"/>
            </a:pPr>
            <a:r>
              <a:rPr lang="en-GB" sz="3600" i="1" dirty="0" smtClean="0"/>
              <a:t>Employee initiative lowered</a:t>
            </a:r>
          </a:p>
          <a:p>
            <a:pPr>
              <a:buFont typeface="Wingdings" panose="05000000000000000000" pitchFamily="2" charset="2"/>
              <a:buChar char="§"/>
            </a:pPr>
            <a:r>
              <a:rPr lang="en-GB" sz="3600" i="1" dirty="0" smtClean="0"/>
              <a:t>Lack of fairness</a:t>
            </a:r>
          </a:p>
          <a:p>
            <a:pPr>
              <a:buFont typeface="Wingdings" panose="05000000000000000000" pitchFamily="2" charset="2"/>
              <a:buChar char="§"/>
            </a:pPr>
            <a:r>
              <a:rPr lang="en-GB" sz="3600" i="1" dirty="0" smtClean="0"/>
              <a:t>Work speed too fast</a:t>
            </a:r>
          </a:p>
          <a:p>
            <a:pPr>
              <a:buFont typeface="Wingdings" panose="05000000000000000000" pitchFamily="2" charset="2"/>
              <a:buChar char="§"/>
            </a:pPr>
            <a:r>
              <a:rPr lang="en-GB" sz="3600" i="1" dirty="0" smtClean="0"/>
              <a:t>Demotivation in approach</a:t>
            </a:r>
          </a:p>
          <a:p>
            <a:pPr>
              <a:buFont typeface="Wingdings" panose="05000000000000000000" pitchFamily="2" charset="2"/>
              <a:buChar char="§"/>
            </a:pPr>
            <a:r>
              <a:rPr lang="en-GB" sz="3600" i="1" dirty="0" smtClean="0"/>
              <a:t>Restricted performance with tasks</a:t>
            </a:r>
            <a:endParaRPr lang="en-GB" sz="3600" i="1" dirty="0"/>
          </a:p>
        </p:txBody>
      </p:sp>
      <p:pic>
        <p:nvPicPr>
          <p:cNvPr id="4" name="Picture 3"/>
          <p:cNvPicPr>
            <a:picLocks noChangeAspect="1"/>
          </p:cNvPicPr>
          <p:nvPr/>
        </p:nvPicPr>
        <p:blipFill>
          <a:blip r:embed="rId3"/>
          <a:stretch>
            <a:fillRect/>
          </a:stretch>
        </p:blipFill>
        <p:spPr>
          <a:xfrm>
            <a:off x="7576460" y="373579"/>
            <a:ext cx="3855445" cy="1276803"/>
          </a:xfrm>
          <a:prstGeom prst="rect">
            <a:avLst/>
          </a:prstGeom>
        </p:spPr>
      </p:pic>
    </p:spTree>
    <p:extLst>
      <p:ext uri="{BB962C8B-B14F-4D97-AF65-F5344CB8AC3E}">
        <p14:creationId xmlns:p14="http://schemas.microsoft.com/office/powerpoint/2010/main" val="31881769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References </a:t>
            </a:r>
            <a:endParaRPr lang="en-GB" b="1" i="1" dirty="0"/>
          </a:p>
        </p:txBody>
      </p:sp>
      <p:sp>
        <p:nvSpPr>
          <p:cNvPr id="3" name="Content Placeholder 2"/>
          <p:cNvSpPr>
            <a:spLocks noGrp="1"/>
          </p:cNvSpPr>
          <p:nvPr>
            <p:ph idx="1"/>
          </p:nvPr>
        </p:nvSpPr>
        <p:spPr/>
        <p:txBody>
          <a:bodyPr>
            <a:normAutofit lnSpcReduction="10000"/>
          </a:bodyPr>
          <a:lstStyle/>
          <a:p>
            <a:r>
              <a:rPr lang="en-GB" dirty="0"/>
              <a:t>Sports Direct Logo - </a:t>
            </a:r>
            <a:r>
              <a:rPr lang="en-GB" u="sng" dirty="0">
                <a:hlinkClick r:id="rId2"/>
              </a:rPr>
              <a:t>https://www.sportsdirect.com/images/sportsdirect2016-stacked.svg</a:t>
            </a:r>
            <a:endParaRPr lang="en-GB" dirty="0"/>
          </a:p>
          <a:p>
            <a:r>
              <a:rPr lang="en-GB" dirty="0"/>
              <a:t>Sports Direct Store - </a:t>
            </a:r>
            <a:r>
              <a:rPr lang="en-GB" u="sng" dirty="0">
                <a:hlinkClick r:id="rId3"/>
              </a:rPr>
              <a:t>https://www.sportsdirect.com/images/marketing/store-one-final-v1.jpg</a:t>
            </a:r>
            <a:endParaRPr lang="en-GB" dirty="0"/>
          </a:p>
          <a:p>
            <a:r>
              <a:rPr lang="en-GB" i="1" dirty="0"/>
              <a:t>Sports Direct International PLC</a:t>
            </a:r>
            <a:r>
              <a:rPr lang="en-GB" dirty="0"/>
              <a:t>. (2017). www.marketline.com. Retrieved 3 December 2017, from - </a:t>
            </a:r>
            <a:r>
              <a:rPr lang="en-GB" dirty="0">
                <a:hlinkClick r:id="rId4"/>
              </a:rPr>
              <a:t>https://</a:t>
            </a:r>
            <a:r>
              <a:rPr lang="en-GB" dirty="0" smtClean="0">
                <a:hlinkClick r:id="rId4"/>
              </a:rPr>
              <a:t>www.marketline.com</a:t>
            </a:r>
            <a:endParaRPr lang="en-GB" dirty="0" smtClean="0"/>
          </a:p>
          <a:p>
            <a:r>
              <a:rPr lang="en-GB" i="1" dirty="0"/>
              <a:t>Classical approach of Management</a:t>
            </a:r>
            <a:r>
              <a:rPr lang="en-GB" dirty="0"/>
              <a:t>. (2011). Slideshare.net. Retrieved 1 December 2017, from </a:t>
            </a:r>
            <a:r>
              <a:rPr lang="en-GB" dirty="0">
                <a:hlinkClick r:id="rId5"/>
              </a:rPr>
              <a:t>https://</a:t>
            </a:r>
            <a:r>
              <a:rPr lang="en-GB" dirty="0" smtClean="0">
                <a:hlinkClick r:id="rId5"/>
              </a:rPr>
              <a:t>www.slideshare.net/abhijithapsr/classical-approach-of-management</a:t>
            </a:r>
            <a:endParaRPr lang="en-GB" dirty="0" smtClean="0"/>
          </a:p>
          <a:p>
            <a:r>
              <a:rPr lang="en-GB" dirty="0"/>
              <a:t>Perry, G. (2017). </a:t>
            </a:r>
            <a:r>
              <a:rPr lang="en-GB" i="1" dirty="0"/>
              <a:t>Human Relations Management Theory Basics</a:t>
            </a:r>
            <a:r>
              <a:rPr lang="en-GB" dirty="0"/>
              <a:t>. </a:t>
            </a:r>
            <a:r>
              <a:rPr lang="en-GB" i="1" dirty="0"/>
              <a:t>business.com</a:t>
            </a:r>
            <a:r>
              <a:rPr lang="en-GB" dirty="0"/>
              <a:t>. Retrieved 1 December 2017, from </a:t>
            </a:r>
            <a:r>
              <a:rPr lang="en-GB" dirty="0">
                <a:hlinkClick r:id="rId6"/>
              </a:rPr>
              <a:t>https://www.business.com/articles/human-relations-management-theory-basics</a:t>
            </a:r>
            <a:r>
              <a:rPr lang="en-GB" dirty="0" smtClean="0">
                <a:hlinkClick r:id="rId6"/>
              </a:rPr>
              <a:t>/</a:t>
            </a:r>
            <a:endParaRPr lang="en-GB" dirty="0" smtClean="0"/>
          </a:p>
          <a:p>
            <a:r>
              <a:rPr lang="en-GB" dirty="0"/>
              <a:t>Gordon, J. (2017). </a:t>
            </a:r>
            <a:r>
              <a:rPr lang="en-GB" i="1" dirty="0"/>
              <a:t>Importance of the System Approach Principle</a:t>
            </a:r>
            <a:r>
              <a:rPr lang="en-GB" dirty="0"/>
              <a:t>. Smallbusiness.chron.com. Retrieved 1 December 2017, from </a:t>
            </a:r>
            <a:r>
              <a:rPr lang="en-GB" dirty="0">
                <a:hlinkClick r:id="rId7"/>
              </a:rPr>
              <a:t>http://</a:t>
            </a:r>
            <a:r>
              <a:rPr lang="en-GB" dirty="0" smtClean="0">
                <a:hlinkClick r:id="rId7"/>
              </a:rPr>
              <a:t>smallbusiness.chron.com/importance-system-approach-principle-81413.html</a:t>
            </a:r>
            <a:endParaRPr lang="en-GB" dirty="0" smtClean="0"/>
          </a:p>
          <a:p>
            <a:endParaRPr lang="en-GB" dirty="0"/>
          </a:p>
          <a:p>
            <a:endParaRPr lang="en-GB" dirty="0"/>
          </a:p>
        </p:txBody>
      </p:sp>
    </p:spTree>
    <p:extLst>
      <p:ext uri="{BB962C8B-B14F-4D97-AF65-F5344CB8AC3E}">
        <p14:creationId xmlns:p14="http://schemas.microsoft.com/office/powerpoint/2010/main" val="2169360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References</a:t>
            </a:r>
            <a:endParaRPr lang="en-GB" b="1" i="1" dirty="0"/>
          </a:p>
        </p:txBody>
      </p:sp>
      <p:sp>
        <p:nvSpPr>
          <p:cNvPr id="3" name="Content Placeholder 2"/>
          <p:cNvSpPr>
            <a:spLocks noGrp="1"/>
          </p:cNvSpPr>
          <p:nvPr>
            <p:ph idx="1"/>
          </p:nvPr>
        </p:nvSpPr>
        <p:spPr/>
        <p:txBody>
          <a:bodyPr/>
          <a:lstStyle/>
          <a:p>
            <a:r>
              <a:rPr lang="en-GB" dirty="0"/>
              <a:t>Lister, J. (2017). </a:t>
            </a:r>
            <a:r>
              <a:rPr lang="en-GB" i="1" dirty="0"/>
              <a:t>Contingency Approach Use in Business</a:t>
            </a:r>
            <a:r>
              <a:rPr lang="en-GB" dirty="0"/>
              <a:t>. Smallbusiness.chron.com. Retrieved 1 December 2017, from </a:t>
            </a:r>
            <a:r>
              <a:rPr lang="en-GB" dirty="0">
                <a:hlinkClick r:id="rId2"/>
              </a:rPr>
              <a:t>http://</a:t>
            </a:r>
            <a:r>
              <a:rPr lang="en-GB" dirty="0" smtClean="0">
                <a:hlinkClick r:id="rId2"/>
              </a:rPr>
              <a:t>smallbusiness.chron.com/contingency-approach-use-business-33893.htm</a:t>
            </a:r>
            <a:endParaRPr lang="en-GB" dirty="0" smtClean="0"/>
          </a:p>
          <a:p>
            <a:r>
              <a:rPr lang="en-GB" dirty="0"/>
              <a:t>Reddy, C. (2016). </a:t>
            </a:r>
            <a:r>
              <a:rPr lang="en-GB" i="1" dirty="0"/>
              <a:t>Scientific Management Theory: Advantages and Disadvantages - </a:t>
            </a:r>
            <a:r>
              <a:rPr lang="en-GB" i="1" dirty="0" err="1"/>
              <a:t>WiseStep</a:t>
            </a:r>
            <a:r>
              <a:rPr lang="en-GB" dirty="0"/>
              <a:t>. </a:t>
            </a:r>
            <a:r>
              <a:rPr lang="en-GB" dirty="0" err="1" smtClean="0"/>
              <a:t>WiseStep</a:t>
            </a:r>
            <a:r>
              <a:rPr lang="en-GB" dirty="0" smtClean="0"/>
              <a:t>. </a:t>
            </a:r>
            <a:r>
              <a:rPr lang="en-GB" dirty="0"/>
              <a:t>Retrieved 1 December 2017, from </a:t>
            </a:r>
            <a:r>
              <a:rPr lang="en-GB" dirty="0">
                <a:hlinkClick r:id="rId3"/>
              </a:rPr>
              <a:t>https://content.wisestep.com/advantage-disadvantage-scientific-management-theory</a:t>
            </a:r>
            <a:r>
              <a:rPr lang="en-GB" dirty="0" smtClean="0">
                <a:hlinkClick r:id="rId3"/>
              </a:rPr>
              <a:t>/</a:t>
            </a:r>
            <a:endParaRPr lang="en-GB" dirty="0"/>
          </a:p>
          <a:p>
            <a:r>
              <a:rPr lang="en-GB" i="1" dirty="0"/>
              <a:t>Advantages and Disadvantages of Scientific Management</a:t>
            </a:r>
            <a:r>
              <a:rPr lang="en-GB" dirty="0"/>
              <a:t>. (2017). Money Matters | All Management Articles. Retrieved 1 December 2017, from </a:t>
            </a:r>
            <a:r>
              <a:rPr lang="en-GB" dirty="0">
                <a:hlinkClick r:id="rId4"/>
              </a:rPr>
              <a:t>https://accountlearning.com/advantages-and-disadvantages-of-scientific-management</a:t>
            </a:r>
            <a:r>
              <a:rPr lang="en-GB" dirty="0" smtClean="0">
                <a:hlinkClick r:id="rId4"/>
              </a:rPr>
              <a:t>/</a:t>
            </a:r>
            <a:endParaRPr lang="en-GB" dirty="0" smtClean="0"/>
          </a:p>
          <a:p>
            <a:r>
              <a:rPr lang="en-GB" b="1" dirty="0"/>
              <a:t> </a:t>
            </a:r>
            <a:r>
              <a:rPr lang="en-GB" i="1" dirty="0"/>
              <a:t>SportsDirect.com &gt; </a:t>
            </a:r>
            <a:r>
              <a:rPr lang="en-GB" i="1" dirty="0" err="1"/>
              <a:t>CustomerServices</a:t>
            </a:r>
            <a:r>
              <a:rPr lang="en-GB" i="1" dirty="0"/>
              <a:t> &gt; Other Information &gt; About Us</a:t>
            </a:r>
            <a:r>
              <a:rPr lang="en-GB" dirty="0"/>
              <a:t>. (2017). Sportsdirect.com. Retrieved 4 December 2017, from </a:t>
            </a:r>
            <a:r>
              <a:rPr lang="en-GB" dirty="0">
                <a:hlinkClick r:id="rId5"/>
              </a:rPr>
              <a:t>https://</a:t>
            </a:r>
            <a:r>
              <a:rPr lang="en-GB" dirty="0" smtClean="0">
                <a:hlinkClick r:id="rId5"/>
              </a:rPr>
              <a:t>www.sportsdirect.com/customerservices/otherinformation/aboutus</a:t>
            </a:r>
            <a:endParaRPr lang="en-GB" dirty="0" smtClean="0"/>
          </a:p>
          <a:p>
            <a:pPr marL="0" indent="0">
              <a:buNone/>
            </a:pPr>
            <a:endParaRPr lang="en-GB" dirty="0"/>
          </a:p>
        </p:txBody>
      </p:sp>
    </p:spTree>
    <p:extLst>
      <p:ext uri="{BB962C8B-B14F-4D97-AF65-F5344CB8AC3E}">
        <p14:creationId xmlns:p14="http://schemas.microsoft.com/office/powerpoint/2010/main" val="36201842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References </a:t>
            </a:r>
            <a:endParaRPr lang="en-GB" b="1" i="1" dirty="0"/>
          </a:p>
        </p:txBody>
      </p:sp>
      <p:sp>
        <p:nvSpPr>
          <p:cNvPr id="3" name="Content Placeholder 2"/>
          <p:cNvSpPr>
            <a:spLocks noGrp="1"/>
          </p:cNvSpPr>
          <p:nvPr>
            <p:ph idx="1"/>
          </p:nvPr>
        </p:nvSpPr>
        <p:spPr/>
        <p:txBody>
          <a:bodyPr/>
          <a:lstStyle/>
          <a:p>
            <a:r>
              <a:rPr lang="en-GB" b="1" dirty="0"/>
              <a:t> </a:t>
            </a:r>
            <a:r>
              <a:rPr lang="en-GB" i="1" dirty="0"/>
              <a:t>Benefits / Advantages of Scientific Management</a:t>
            </a:r>
            <a:r>
              <a:rPr lang="en-GB" dirty="0"/>
              <a:t>. (2017). Pm Zones. Retrieved 4 December 2017, from </a:t>
            </a:r>
            <a:r>
              <a:rPr lang="en-GB" dirty="0">
                <a:hlinkClick r:id="rId2"/>
              </a:rPr>
              <a:t>http://</a:t>
            </a:r>
            <a:r>
              <a:rPr lang="en-GB" dirty="0" smtClean="0">
                <a:hlinkClick r:id="rId2"/>
              </a:rPr>
              <a:t>pm-zones.blogspot.co.uk/2017/03/benefits-advantages-of-scientific.html</a:t>
            </a:r>
            <a:endParaRPr lang="en-GB" dirty="0" smtClean="0"/>
          </a:p>
          <a:p>
            <a:r>
              <a:rPr lang="en-GB" dirty="0"/>
              <a:t>Jesse, J. (2017). </a:t>
            </a:r>
            <a:r>
              <a:rPr lang="en-GB" i="1" dirty="0"/>
              <a:t>The Disadvantages of Management Principles</a:t>
            </a:r>
            <a:r>
              <a:rPr lang="en-GB" dirty="0"/>
              <a:t>. Bizfluent.com. Retrieved 4 December 2017, from </a:t>
            </a:r>
            <a:r>
              <a:rPr lang="en-GB" dirty="0">
                <a:hlinkClick r:id="rId3"/>
              </a:rPr>
              <a:t>https://</a:t>
            </a:r>
            <a:r>
              <a:rPr lang="en-GB" dirty="0" smtClean="0">
                <a:hlinkClick r:id="rId3"/>
              </a:rPr>
              <a:t>bizfluent.com/info-8564459-disadvantages-management-principles.html</a:t>
            </a:r>
            <a:endParaRPr lang="en-GB" dirty="0" smtClean="0"/>
          </a:p>
          <a:p>
            <a:r>
              <a:rPr lang="en-GB" dirty="0"/>
              <a:t>Williams, S. (2017). </a:t>
            </a:r>
            <a:r>
              <a:rPr lang="en-GB" i="1" dirty="0"/>
              <a:t>Introducing employment relations</a:t>
            </a:r>
            <a:r>
              <a:rPr lang="en-GB" dirty="0" smtClean="0"/>
              <a:t>.</a:t>
            </a:r>
          </a:p>
          <a:p>
            <a:r>
              <a:rPr lang="en-GB" i="1" dirty="0"/>
              <a:t>Sports Direct SWOT Analysis | USP &amp; Competitors | </a:t>
            </a:r>
            <a:r>
              <a:rPr lang="en-GB" i="1" dirty="0" err="1"/>
              <a:t>BrandGuide</a:t>
            </a:r>
            <a:r>
              <a:rPr lang="en-GB" i="1" dirty="0"/>
              <a:t> | MBA </a:t>
            </a:r>
            <a:r>
              <a:rPr lang="en-GB" i="1" dirty="0" err="1"/>
              <a:t>Skool-Study.Learn.Share</a:t>
            </a:r>
            <a:r>
              <a:rPr lang="en-GB" i="1" dirty="0"/>
              <a:t>.</a:t>
            </a:r>
            <a:r>
              <a:rPr lang="en-GB" dirty="0"/>
              <a:t>. (2017). MBA </a:t>
            </a:r>
            <a:r>
              <a:rPr lang="en-GB" dirty="0" err="1"/>
              <a:t>Skool-Study.Learn.Share</a:t>
            </a:r>
            <a:r>
              <a:rPr lang="en-GB" i="1" dirty="0"/>
              <a:t>.</a:t>
            </a:r>
            <a:r>
              <a:rPr lang="en-GB" dirty="0"/>
              <a:t>. Retrieved 4 December 2017, from </a:t>
            </a:r>
            <a:r>
              <a:rPr lang="en-GB" dirty="0">
                <a:hlinkClick r:id="rId4"/>
              </a:rPr>
              <a:t>https://</a:t>
            </a:r>
            <a:r>
              <a:rPr lang="en-GB" dirty="0" smtClean="0">
                <a:hlinkClick r:id="rId4"/>
              </a:rPr>
              <a:t>www.mbaskool.com/brandguide/lifestyle-and-retail/9121-sports-direct.html</a:t>
            </a:r>
            <a:endParaRPr lang="en-GB" dirty="0" smtClean="0"/>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323435235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778</TotalTime>
  <Words>2869</Words>
  <Application>Microsoft Office PowerPoint</Application>
  <PresentationFormat>Widescreen</PresentationFormat>
  <Paragraphs>170</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Retrospect</vt:lpstr>
      <vt:lpstr>Contemporary Management Approaches (Sports Direct) Contemporary Management Approaches (BMSP4002) Davina Evans/Anthony Burns 14th December 2017 </vt:lpstr>
      <vt:lpstr>Introduction </vt:lpstr>
      <vt:lpstr>About Sports Direct</vt:lpstr>
      <vt:lpstr>Approach to Strategy</vt:lpstr>
      <vt:lpstr>Approach to Strategy</vt:lpstr>
      <vt:lpstr>Approach to Strategy</vt:lpstr>
      <vt:lpstr>Approach to Strategy</vt:lpstr>
      <vt:lpstr>SWOT Analysis (Strengths)</vt:lpstr>
      <vt:lpstr>SWOT Analysis (Weaknesses) </vt:lpstr>
      <vt:lpstr>SWOT Analysis (Opportunities) </vt:lpstr>
      <vt:lpstr>SWOT Analysis (Threats)</vt:lpstr>
      <vt:lpstr>Management Approaches</vt:lpstr>
      <vt:lpstr>Management Approaches</vt:lpstr>
      <vt:lpstr>Management Approaches </vt:lpstr>
      <vt:lpstr>Management Approaches </vt:lpstr>
      <vt:lpstr>References </vt:lpstr>
      <vt:lpstr>References</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(Sports Direct)</dc:title>
  <dc:creator>Alexander Hudson (1708005)</dc:creator>
  <cp:lastModifiedBy>Alexander Hudson (1708005)</cp:lastModifiedBy>
  <cp:revision>71</cp:revision>
  <dcterms:created xsi:type="dcterms:W3CDTF">2017-11-29T13:13:06Z</dcterms:created>
  <dcterms:modified xsi:type="dcterms:W3CDTF">2017-12-04T13:22:49Z</dcterms:modified>
</cp:coreProperties>
</file>