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8" r:id="rId2"/>
    <p:sldId id="259" r:id="rId3"/>
  </p:sldIdLst>
  <p:sldSz cx="9601200" cy="128016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32" userDrawn="1">
          <p15:clr>
            <a:srgbClr val="A4A3A4"/>
          </p15:clr>
        </p15:guide>
        <p15:guide id="2" pos="30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598BCC-1F0B-43B9-B21A-F56D6D3500F7}" v="9" dt="2019-05-13T18:48:45.3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487" autoAdjust="0"/>
    <p:restoredTop sz="94660"/>
  </p:normalViewPr>
  <p:slideViewPr>
    <p:cSldViewPr snapToGrid="0">
      <p:cViewPr>
        <p:scale>
          <a:sx n="125" d="100"/>
          <a:sy n="125" d="100"/>
        </p:scale>
        <p:origin x="-312" y="-6848"/>
      </p:cViewPr>
      <p:guideLst>
        <p:guide orient="horz" pos="4032"/>
        <p:guide pos="30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6300"/>
            </a:lvl1pPr>
          </a:lstStyle>
          <a:p>
            <a:r>
              <a:rPr lang="en-US"/>
              <a:t>Click to edit Master title style</a:t>
            </a:r>
            <a:endParaRPr lang="en-US" dirty="0"/>
          </a:p>
        </p:txBody>
      </p:sp>
      <p:sp>
        <p:nvSpPr>
          <p:cNvPr id="3" name="Subtitle 2"/>
          <p:cNvSpPr>
            <a:spLocks noGrp="1"/>
          </p:cNvSpPr>
          <p:nvPr>
            <p:ph type="subTitle" idx="1"/>
          </p:nvPr>
        </p:nvSpPr>
        <p:spPr>
          <a:xfrm>
            <a:off x="1200150" y="6723804"/>
            <a:ext cx="7200900" cy="3090756"/>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DB577D7-22E0-4E75-8759-9A6BE2B49CE0}"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4080275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B577D7-22E0-4E75-8759-9A6BE2B49CE0}"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521006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6300"/>
            </a:lvl1pPr>
          </a:lstStyle>
          <a:p>
            <a:r>
              <a:rPr lang="en-US"/>
              <a:t>Click to edit Master title style</a:t>
            </a:r>
            <a:endParaRPr lang="en-US" dirty="0"/>
          </a:p>
        </p:txBody>
      </p:sp>
      <p:sp>
        <p:nvSpPr>
          <p:cNvPr id="3" name="Text Placeholder 2"/>
          <p:cNvSpPr>
            <a:spLocks noGrp="1"/>
          </p:cNvSpPr>
          <p:nvPr>
            <p:ph type="body" idx="1"/>
          </p:nvPr>
        </p:nvSpPr>
        <p:spPr>
          <a:xfrm>
            <a:off x="655082" y="8567000"/>
            <a:ext cx="8281035" cy="2800349"/>
          </a:xfrm>
        </p:spPr>
        <p:txBody>
          <a:bodyPr/>
          <a:lstStyle>
            <a:lvl1pPr marL="0" indent="0">
              <a:buNone/>
              <a:defRPr sz="2520">
                <a:solidFill>
                  <a:schemeClr val="tx1"/>
                </a:solidFill>
              </a:defRPr>
            </a:lvl1pPr>
            <a:lvl2pPr marL="480060" indent="0">
              <a:buNone/>
              <a:defRPr sz="2100">
                <a:solidFill>
                  <a:schemeClr val="tx1">
                    <a:tint val="75000"/>
                  </a:schemeClr>
                </a:solidFill>
              </a:defRPr>
            </a:lvl2pPr>
            <a:lvl3pPr marL="960120" indent="0">
              <a:buNone/>
              <a:defRPr sz="1890">
                <a:solidFill>
                  <a:schemeClr val="tx1">
                    <a:tint val="75000"/>
                  </a:schemeClr>
                </a:solidFill>
              </a:defRPr>
            </a:lvl3pPr>
            <a:lvl4pPr marL="1440180" indent="0">
              <a:buNone/>
              <a:defRPr sz="1680">
                <a:solidFill>
                  <a:schemeClr val="tx1">
                    <a:tint val="75000"/>
                  </a:schemeClr>
                </a:solidFill>
              </a:defRPr>
            </a:lvl4pPr>
            <a:lvl5pPr marL="1920240" indent="0">
              <a:buNone/>
              <a:defRPr sz="1680">
                <a:solidFill>
                  <a:schemeClr val="tx1">
                    <a:tint val="75000"/>
                  </a:schemeClr>
                </a:solidFill>
              </a:defRPr>
            </a:lvl5pPr>
            <a:lvl6pPr marL="2400300" indent="0">
              <a:buNone/>
              <a:defRPr sz="1680">
                <a:solidFill>
                  <a:schemeClr val="tx1">
                    <a:tint val="75000"/>
                  </a:schemeClr>
                </a:solidFill>
              </a:defRPr>
            </a:lvl6pPr>
            <a:lvl7pPr marL="2880360" indent="0">
              <a:buNone/>
              <a:defRPr sz="1680">
                <a:solidFill>
                  <a:schemeClr val="tx1">
                    <a:tint val="75000"/>
                  </a:schemeClr>
                </a:solidFill>
              </a:defRPr>
            </a:lvl7pPr>
            <a:lvl8pPr marL="3360420" indent="0">
              <a:buNone/>
              <a:defRPr sz="1680">
                <a:solidFill>
                  <a:schemeClr val="tx1">
                    <a:tint val="75000"/>
                  </a:schemeClr>
                </a:solidFill>
              </a:defRPr>
            </a:lvl8pPr>
            <a:lvl9pPr marL="384048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B577D7-22E0-4E75-8759-9A6BE2B49CE0}"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2644934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60083"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60608"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B577D7-22E0-4E75-8759-9A6BE2B49CE0}" type="datetimeFigureOut">
              <a:rPr lang="en-GB" smtClean="0"/>
              <a:t>01/05/2019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42408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a:t>Click to edit Master title style</a:t>
            </a:r>
            <a:endParaRPr lang="en-US" dirty="0"/>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B577D7-22E0-4E75-8759-9A6BE2B49CE0}" type="datetimeFigureOut">
              <a:rPr lang="en-GB" smtClean="0"/>
              <a:t>01/05/2019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2748314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B577D7-22E0-4E75-8759-9A6BE2B49CE0}" type="datetimeFigureOut">
              <a:rPr lang="en-GB" smtClean="0"/>
              <a:t>01/05/2019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2463215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B577D7-22E0-4E75-8759-9A6BE2B49CE0}" type="datetimeFigureOut">
              <a:rPr lang="en-GB" smtClean="0"/>
              <a:t>01/05/2019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776223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endParaRPr lang="en-US" dirty="0"/>
          </a:p>
        </p:txBody>
      </p:sp>
      <p:sp>
        <p:nvSpPr>
          <p:cNvPr id="3" name="Content Placeholder 2"/>
          <p:cNvSpPr>
            <a:spLocks noGrp="1"/>
          </p:cNvSpPr>
          <p:nvPr>
            <p:ph idx="1"/>
          </p:nvPr>
        </p:nvSpPr>
        <p:spPr>
          <a:xfrm>
            <a:off x="4081760" y="1843196"/>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9DB577D7-22E0-4E75-8759-9A6BE2B49CE0}" type="datetimeFigureOut">
              <a:rPr lang="en-GB" smtClean="0"/>
              <a:t>01/05/2019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11538327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a:t>Click icon to add picture</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9DB577D7-22E0-4E75-8759-9A6BE2B49CE0}" type="datetimeFigureOut">
              <a:rPr lang="en-GB" smtClean="0"/>
              <a:t>01/05/2019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1476187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B577D7-22E0-4E75-8759-9A6BE2B49CE0}"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1050127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B577D7-22E0-4E75-8759-9A6BE2B49CE0}"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3A2F4F-E4F0-458B-A7B8-6C738FE74283}" type="slidenum">
              <a:rPr lang="en-GB" smtClean="0"/>
              <a:t>‹#›</a:t>
            </a:fld>
            <a:endParaRPr lang="en-GB"/>
          </a:p>
        </p:txBody>
      </p:sp>
    </p:spTree>
    <p:extLst>
      <p:ext uri="{BB962C8B-B14F-4D97-AF65-F5344CB8AC3E}">
        <p14:creationId xmlns:p14="http://schemas.microsoft.com/office/powerpoint/2010/main" val="1577091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1260">
                <a:solidFill>
                  <a:schemeClr val="tx1">
                    <a:tint val="75000"/>
                  </a:schemeClr>
                </a:solidFill>
              </a:defRPr>
            </a:lvl1pPr>
          </a:lstStyle>
          <a:p>
            <a:fld id="{9DB577D7-22E0-4E75-8759-9A6BE2B49CE0}" type="datetimeFigureOut">
              <a:rPr lang="en-GB" smtClean="0"/>
              <a:t>01/05/2019</a:t>
            </a:fld>
            <a:endParaRPr lang="en-GB"/>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1260">
                <a:solidFill>
                  <a:schemeClr val="tx1">
                    <a:tint val="75000"/>
                  </a:schemeClr>
                </a:solidFill>
              </a:defRPr>
            </a:lvl1pPr>
          </a:lstStyle>
          <a:p>
            <a:fld id="{AA3A2F4F-E4F0-458B-A7B8-6C738FE74283}" type="slidenum">
              <a:rPr lang="en-GB" smtClean="0"/>
              <a:t>‹#›</a:t>
            </a:fld>
            <a:endParaRPr lang="en-GB"/>
          </a:p>
        </p:txBody>
      </p:sp>
    </p:spTree>
    <p:extLst>
      <p:ext uri="{BB962C8B-B14F-4D97-AF65-F5344CB8AC3E}">
        <p14:creationId xmlns:p14="http://schemas.microsoft.com/office/powerpoint/2010/main" val="911023366"/>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hyperlink" Target="http://www.legislation.gov.uk/ukpga/2014/6/section/20/enacted" TargetMode="External"/><Relationship Id="rId2" Type="http://schemas.openxmlformats.org/officeDocument/2006/relationships/hyperlink" Target="file:///C:\Users\GEO\AppData\Local\Packages\Microsoft.MicrosoftEdge_8wekyb3d8bbwe\TempState\Downloads\the_send_code_of_practice_0_to_25_years_-_mini_guide%20(1).pdf"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5BE78FE-3521-4D19-BECA-E56F2772EA99}"/>
              </a:ext>
            </a:extLst>
          </p:cNvPr>
          <p:cNvSpPr/>
          <p:nvPr/>
        </p:nvSpPr>
        <p:spPr>
          <a:xfrm>
            <a:off x="464419" y="288177"/>
            <a:ext cx="8672362" cy="79889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400" b="1" dirty="0">
                <a:solidFill>
                  <a:schemeClr val="tx1"/>
                </a:solidFill>
              </a:rPr>
              <a:t> Cerebral Palsy:</a:t>
            </a:r>
          </a:p>
          <a:p>
            <a:pPr algn="ctr"/>
            <a:r>
              <a:rPr lang="en-GB" sz="2400" b="1" dirty="0">
                <a:solidFill>
                  <a:schemeClr val="tx1"/>
                </a:solidFill>
              </a:rPr>
              <a:t>advantages and disadvantages of Social and Medical Models </a:t>
            </a:r>
          </a:p>
        </p:txBody>
      </p:sp>
      <p:sp>
        <p:nvSpPr>
          <p:cNvPr id="7" name="Rectangle 6">
            <a:extLst>
              <a:ext uri="{FF2B5EF4-FFF2-40B4-BE49-F238E27FC236}">
                <a16:creationId xmlns:a16="http://schemas.microsoft.com/office/drawing/2014/main" id="{CC3D5B16-FD6D-41E5-A238-C257491BBAC4}"/>
              </a:ext>
            </a:extLst>
          </p:cNvPr>
          <p:cNvSpPr/>
          <p:nvPr/>
        </p:nvSpPr>
        <p:spPr>
          <a:xfrm>
            <a:off x="464419" y="1261274"/>
            <a:ext cx="8672362" cy="171790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a:solidFill>
                  <a:schemeClr val="tx1"/>
                </a:solidFill>
              </a:rPr>
              <a:t>‘Cerebral Palsy (CP) is defined as motor impairment  that limits activity, and is attributed to non-progressive disturbances during brain development in foetuses or infants. The motor disorders of Cerebral palsy are frequently accompanied by impaired cognition, communication, and sensory perception, behavioural abnormalities, seizure disorders, or a combination of these features (</a:t>
            </a:r>
            <a:r>
              <a:rPr lang="en-GB" sz="1600" dirty="0" err="1">
                <a:solidFill>
                  <a:schemeClr val="tx1"/>
                </a:solidFill>
              </a:rPr>
              <a:t>Aisen</a:t>
            </a:r>
            <a:r>
              <a:rPr lang="en-GB" sz="1600" dirty="0">
                <a:solidFill>
                  <a:schemeClr val="tx1"/>
                </a:solidFill>
              </a:rPr>
              <a:t> </a:t>
            </a:r>
            <a:r>
              <a:rPr lang="en-GB" sz="1600" i="1" dirty="0">
                <a:solidFill>
                  <a:schemeClr val="tx1"/>
                </a:solidFill>
              </a:rPr>
              <a:t>et al., 2011).’ </a:t>
            </a:r>
            <a:r>
              <a:rPr lang="en-GB" sz="1600" dirty="0">
                <a:solidFill>
                  <a:schemeClr val="tx1"/>
                </a:solidFill>
              </a:rPr>
              <a:t>The causes for CP are, infection in pregnancy, starvation of oxygen in the  brain during  birth, meningitis, bleed to the brain and if the baby's brain does not develop normally (NHS, 2017).</a:t>
            </a:r>
          </a:p>
        </p:txBody>
      </p:sp>
      <p:pic>
        <p:nvPicPr>
          <p:cNvPr id="8" name="Picture 2" descr="http://www.cpsport.org/wp-content/uploads/2015/02/Cerebra-Palsy-Overview-2-e1444132366851.jpg">
            <a:extLst>
              <a:ext uri="{FF2B5EF4-FFF2-40B4-BE49-F238E27FC236}">
                <a16:creationId xmlns:a16="http://schemas.microsoft.com/office/drawing/2014/main" id="{B18FF8D5-C352-40FE-BED4-D6C7466F6D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9904" t="45342" r="1972" b="9046"/>
          <a:stretch/>
        </p:blipFill>
        <p:spPr bwMode="auto">
          <a:xfrm>
            <a:off x="516466" y="3133987"/>
            <a:ext cx="4090647" cy="151426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0EE55BA7-40B9-4F4B-A671-CC4785DE0486}"/>
              </a:ext>
            </a:extLst>
          </p:cNvPr>
          <p:cNvSpPr/>
          <p:nvPr/>
        </p:nvSpPr>
        <p:spPr>
          <a:xfrm>
            <a:off x="495919" y="11703050"/>
            <a:ext cx="8672362" cy="9906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LEGISLATION TO PROTECT PEOPLE FROM DISCRIMINATION </a:t>
            </a:r>
          </a:p>
          <a:p>
            <a:pPr marL="285750" indent="-285750">
              <a:buFont typeface="Arial" panose="020B0604020202020204" pitchFamily="34" charset="0"/>
              <a:buChar char="•"/>
            </a:pPr>
            <a:r>
              <a:rPr lang="en-GB" sz="1200" dirty="0">
                <a:solidFill>
                  <a:schemeClr val="tx1"/>
                </a:solidFill>
              </a:rPr>
              <a:t>Section 20 Children and Families Act 2014 </a:t>
            </a:r>
          </a:p>
          <a:p>
            <a:pPr marL="285750" indent="-285750">
              <a:buFont typeface="Arial" panose="020B0604020202020204" pitchFamily="34" charset="0"/>
              <a:buChar char="•"/>
            </a:pPr>
            <a:r>
              <a:rPr lang="en-GB" sz="1200" dirty="0">
                <a:solidFill>
                  <a:schemeClr val="tx1"/>
                </a:solidFill>
              </a:rPr>
              <a:t>The Equality Act 2010 Protects People who have a disability</a:t>
            </a:r>
          </a:p>
          <a:p>
            <a:pPr marL="285750" indent="-285750">
              <a:buFont typeface="Arial" panose="020B0604020202020204" pitchFamily="34" charset="0"/>
              <a:buChar char="•"/>
            </a:pPr>
            <a:r>
              <a:rPr lang="en-GB" sz="1200" dirty="0">
                <a:solidFill>
                  <a:schemeClr val="tx1"/>
                </a:solidFill>
              </a:rPr>
              <a:t>Special Educational Needs and Disability Code of Practice </a:t>
            </a:r>
          </a:p>
          <a:p>
            <a:r>
              <a:rPr lang="en-GB" sz="1600" dirty="0">
                <a:solidFill>
                  <a:schemeClr val="tx1"/>
                </a:solidFill>
              </a:rPr>
              <a:t> </a:t>
            </a:r>
          </a:p>
        </p:txBody>
      </p:sp>
      <p:pic>
        <p:nvPicPr>
          <p:cNvPr id="11" name="Picture 10" descr="http://www.cpsport.org/wp-content/uploads/2015/02/Cerebra-Palsy-Overview-2-e1444132366851.jpg">
            <a:extLst>
              <a:ext uri="{FF2B5EF4-FFF2-40B4-BE49-F238E27FC236}">
                <a16:creationId xmlns:a16="http://schemas.microsoft.com/office/drawing/2014/main" id="{3DF1DFAB-5154-4773-99AD-C7A2C0C39955}"/>
              </a:ext>
            </a:extLst>
          </p:cNvPr>
          <p:cNvPicPr/>
          <p:nvPr/>
        </p:nvPicPr>
        <p:blipFill rotWithShape="1">
          <a:blip r:embed="rId2">
            <a:extLst>
              <a:ext uri="{28A0092B-C50C-407E-A947-70E740481C1C}">
                <a14:useLocalDpi xmlns:a14="http://schemas.microsoft.com/office/drawing/2010/main" val="0"/>
              </a:ext>
            </a:extLst>
          </a:blip>
          <a:srcRect l="50697" t="12783" r="2345" b="56269"/>
          <a:stretch/>
        </p:blipFill>
        <p:spPr bwMode="auto">
          <a:xfrm>
            <a:off x="4818784" y="3123061"/>
            <a:ext cx="4317997" cy="1514264"/>
          </a:xfrm>
          <a:prstGeom prst="rect">
            <a:avLst/>
          </a:prstGeom>
          <a:noFill/>
          <a:ln>
            <a:noFill/>
          </a:ln>
          <a:extLst>
            <a:ext uri="{53640926-AAD7-44D8-BBD7-CCE9431645EC}">
              <a14:shadowObscured xmlns:a14="http://schemas.microsoft.com/office/drawing/2010/main"/>
            </a:ext>
          </a:extLst>
        </p:spPr>
      </p:pic>
      <p:sp>
        <p:nvSpPr>
          <p:cNvPr id="12" name="Rectangle 11">
            <a:extLst>
              <a:ext uri="{FF2B5EF4-FFF2-40B4-BE49-F238E27FC236}">
                <a16:creationId xmlns:a16="http://schemas.microsoft.com/office/drawing/2014/main" id="{5C439251-C7E3-46B1-BCB1-3C863E7CF793}"/>
              </a:ext>
            </a:extLst>
          </p:cNvPr>
          <p:cNvSpPr/>
          <p:nvPr/>
        </p:nvSpPr>
        <p:spPr>
          <a:xfrm>
            <a:off x="464420" y="4792133"/>
            <a:ext cx="8672362" cy="262467"/>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CP is  long-life illness and affects 1 in 400 people in the UK      (</a:t>
            </a:r>
            <a:r>
              <a:rPr lang="en-GB" dirty="0" err="1">
                <a:solidFill>
                  <a:schemeClr val="tx1"/>
                </a:solidFill>
              </a:rPr>
              <a:t>Cpsport</a:t>
            </a:r>
            <a:r>
              <a:rPr lang="en-GB" dirty="0">
                <a:solidFill>
                  <a:schemeClr val="tx1"/>
                </a:solidFill>
              </a:rPr>
              <a:t>, 2019)</a:t>
            </a:r>
          </a:p>
        </p:txBody>
      </p:sp>
      <p:sp>
        <p:nvSpPr>
          <p:cNvPr id="18" name="Rectangle 17">
            <a:extLst>
              <a:ext uri="{FF2B5EF4-FFF2-40B4-BE49-F238E27FC236}">
                <a16:creationId xmlns:a16="http://schemas.microsoft.com/office/drawing/2014/main" id="{BCB48836-6B96-4009-B147-C61FAADCA160}"/>
              </a:ext>
            </a:extLst>
          </p:cNvPr>
          <p:cNvSpPr/>
          <p:nvPr/>
        </p:nvSpPr>
        <p:spPr>
          <a:xfrm>
            <a:off x="4944533" y="5216159"/>
            <a:ext cx="4192248" cy="5334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The Social Model listens to the person with the  disability  </a:t>
            </a:r>
          </a:p>
        </p:txBody>
      </p:sp>
      <p:sp>
        <p:nvSpPr>
          <p:cNvPr id="19" name="Rectangle 18">
            <a:extLst>
              <a:ext uri="{FF2B5EF4-FFF2-40B4-BE49-F238E27FC236}">
                <a16:creationId xmlns:a16="http://schemas.microsoft.com/office/drawing/2014/main" id="{08EB3A0C-4B2E-44E3-A5E4-0B87C0172600}"/>
              </a:ext>
            </a:extLst>
          </p:cNvPr>
          <p:cNvSpPr/>
          <p:nvPr/>
        </p:nvSpPr>
        <p:spPr>
          <a:xfrm>
            <a:off x="516465" y="5219751"/>
            <a:ext cx="4192248" cy="5334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The Medical Model fixes or treats the impairment </a:t>
            </a:r>
          </a:p>
        </p:txBody>
      </p:sp>
      <p:sp>
        <p:nvSpPr>
          <p:cNvPr id="21" name="Oval 20">
            <a:extLst>
              <a:ext uri="{FF2B5EF4-FFF2-40B4-BE49-F238E27FC236}">
                <a16:creationId xmlns:a16="http://schemas.microsoft.com/office/drawing/2014/main" id="{8E1CF5EC-3362-43F3-9ADD-DAC7686E1821}"/>
              </a:ext>
            </a:extLst>
          </p:cNvPr>
          <p:cNvSpPr/>
          <p:nvPr/>
        </p:nvSpPr>
        <p:spPr>
          <a:xfrm>
            <a:off x="605365" y="5856408"/>
            <a:ext cx="4014447" cy="633485"/>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Advantages of  Medical Model </a:t>
            </a:r>
          </a:p>
        </p:txBody>
      </p:sp>
      <p:sp>
        <p:nvSpPr>
          <p:cNvPr id="22" name="Oval 21" descr="DVANTAGE ">
            <a:extLst>
              <a:ext uri="{FF2B5EF4-FFF2-40B4-BE49-F238E27FC236}">
                <a16:creationId xmlns:a16="http://schemas.microsoft.com/office/drawing/2014/main" id="{3B8E0DA9-E8C5-4021-8C3F-337077F6CA5B}"/>
              </a:ext>
            </a:extLst>
          </p:cNvPr>
          <p:cNvSpPr/>
          <p:nvPr/>
        </p:nvSpPr>
        <p:spPr>
          <a:xfrm>
            <a:off x="4927911" y="5864482"/>
            <a:ext cx="4225491" cy="625411"/>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Advantages of Social Model </a:t>
            </a:r>
          </a:p>
        </p:txBody>
      </p:sp>
      <p:sp>
        <p:nvSpPr>
          <p:cNvPr id="23" name="Rectangle 22">
            <a:extLst>
              <a:ext uri="{FF2B5EF4-FFF2-40B4-BE49-F238E27FC236}">
                <a16:creationId xmlns:a16="http://schemas.microsoft.com/office/drawing/2014/main" id="{482F3C4A-9911-4B57-A393-58DFBF9C48CD}"/>
              </a:ext>
            </a:extLst>
          </p:cNvPr>
          <p:cNvSpPr/>
          <p:nvPr/>
        </p:nvSpPr>
        <p:spPr>
          <a:xfrm>
            <a:off x="601835" y="6598230"/>
            <a:ext cx="4192248" cy="1734156"/>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lowchart: Process 23">
            <a:extLst>
              <a:ext uri="{FF2B5EF4-FFF2-40B4-BE49-F238E27FC236}">
                <a16:creationId xmlns:a16="http://schemas.microsoft.com/office/drawing/2014/main" id="{BA224452-49B1-4B56-B2D5-1B486965DB95}"/>
              </a:ext>
            </a:extLst>
          </p:cNvPr>
          <p:cNvSpPr/>
          <p:nvPr/>
        </p:nvSpPr>
        <p:spPr>
          <a:xfrm>
            <a:off x="4881657" y="6573353"/>
            <a:ext cx="4317997" cy="1726765"/>
          </a:xfrm>
          <a:prstGeom prst="flowChartProcess">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B871A31-63BA-4DE6-A4D4-EBF3DD0E5162}"/>
              </a:ext>
            </a:extLst>
          </p:cNvPr>
          <p:cNvSpPr/>
          <p:nvPr/>
        </p:nvSpPr>
        <p:spPr>
          <a:xfrm>
            <a:off x="624571" y="8469276"/>
            <a:ext cx="4192248" cy="829366"/>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Disadvantages of Medical Model </a:t>
            </a:r>
          </a:p>
        </p:txBody>
      </p:sp>
      <p:sp>
        <p:nvSpPr>
          <p:cNvPr id="26" name="Oval 25">
            <a:extLst>
              <a:ext uri="{FF2B5EF4-FFF2-40B4-BE49-F238E27FC236}">
                <a16:creationId xmlns:a16="http://schemas.microsoft.com/office/drawing/2014/main" id="{DBFAC8B7-FB0C-4482-B3E9-7BC96DC3FEEA}"/>
              </a:ext>
            </a:extLst>
          </p:cNvPr>
          <p:cNvSpPr/>
          <p:nvPr/>
        </p:nvSpPr>
        <p:spPr>
          <a:xfrm>
            <a:off x="5031074" y="8457532"/>
            <a:ext cx="4255122" cy="852855"/>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Disadvantages of Social Model </a:t>
            </a:r>
          </a:p>
        </p:txBody>
      </p:sp>
      <p:sp>
        <p:nvSpPr>
          <p:cNvPr id="27" name="Rectangle 26">
            <a:extLst>
              <a:ext uri="{FF2B5EF4-FFF2-40B4-BE49-F238E27FC236}">
                <a16:creationId xmlns:a16="http://schemas.microsoft.com/office/drawing/2014/main" id="{59228BBD-3EDC-4744-9D78-80768310C5E6}"/>
              </a:ext>
            </a:extLst>
          </p:cNvPr>
          <p:cNvSpPr/>
          <p:nvPr/>
        </p:nvSpPr>
        <p:spPr>
          <a:xfrm>
            <a:off x="632505" y="9541748"/>
            <a:ext cx="4192248" cy="1801817"/>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A8213AA2-DD74-4E12-BB66-56AA8104DDAE}"/>
              </a:ext>
            </a:extLst>
          </p:cNvPr>
          <p:cNvSpPr/>
          <p:nvPr/>
        </p:nvSpPr>
        <p:spPr>
          <a:xfrm>
            <a:off x="4944533" y="9541748"/>
            <a:ext cx="4286560" cy="1801817"/>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F0E12864-1AD5-44F3-83C5-300F403D2CA1}"/>
              </a:ext>
            </a:extLst>
          </p:cNvPr>
          <p:cNvSpPr txBox="1"/>
          <p:nvPr/>
        </p:nvSpPr>
        <p:spPr>
          <a:xfrm>
            <a:off x="4080933" y="3153379"/>
            <a:ext cx="355600" cy="369332"/>
          </a:xfrm>
          <a:prstGeom prst="rect">
            <a:avLst/>
          </a:prstGeom>
          <a:noFill/>
        </p:spPr>
        <p:txBody>
          <a:bodyPr wrap="square" rtlCol="0">
            <a:spAutoFit/>
          </a:bodyPr>
          <a:lstStyle/>
          <a:p>
            <a:r>
              <a:rPr lang="en-GB" dirty="0"/>
              <a:t>1</a:t>
            </a:r>
          </a:p>
        </p:txBody>
      </p:sp>
      <p:sp>
        <p:nvSpPr>
          <p:cNvPr id="31" name="TextBox 30">
            <a:extLst>
              <a:ext uri="{FF2B5EF4-FFF2-40B4-BE49-F238E27FC236}">
                <a16:creationId xmlns:a16="http://schemas.microsoft.com/office/drawing/2014/main" id="{57FD31FC-2487-4F7C-8063-448EE49BAAFF}"/>
              </a:ext>
            </a:extLst>
          </p:cNvPr>
          <p:cNvSpPr txBox="1"/>
          <p:nvPr/>
        </p:nvSpPr>
        <p:spPr>
          <a:xfrm>
            <a:off x="8449733" y="3153379"/>
            <a:ext cx="262467" cy="369332"/>
          </a:xfrm>
          <a:prstGeom prst="rect">
            <a:avLst/>
          </a:prstGeom>
          <a:noFill/>
        </p:spPr>
        <p:txBody>
          <a:bodyPr wrap="square" rtlCol="0">
            <a:spAutoFit/>
          </a:bodyPr>
          <a:lstStyle/>
          <a:p>
            <a:r>
              <a:rPr lang="en-GB" dirty="0"/>
              <a:t>2</a:t>
            </a:r>
          </a:p>
        </p:txBody>
      </p:sp>
      <p:pic>
        <p:nvPicPr>
          <p:cNvPr id="34" name="Picture 33">
            <a:extLst>
              <a:ext uri="{FF2B5EF4-FFF2-40B4-BE49-F238E27FC236}">
                <a16:creationId xmlns:a16="http://schemas.microsoft.com/office/drawing/2014/main" id="{9C6B1295-0B01-4E10-8AFB-E4CA0F7567D6}"/>
              </a:ext>
            </a:extLst>
          </p:cNvPr>
          <p:cNvPicPr>
            <a:picLocks noChangeAspect="1"/>
          </p:cNvPicPr>
          <p:nvPr/>
        </p:nvPicPr>
        <p:blipFill>
          <a:blip r:embed="rId3"/>
          <a:stretch>
            <a:fillRect/>
          </a:stretch>
        </p:blipFill>
        <p:spPr>
          <a:xfrm>
            <a:off x="705538" y="9764339"/>
            <a:ext cx="4030315" cy="1397240"/>
          </a:xfrm>
          <a:prstGeom prst="rect">
            <a:avLst/>
          </a:prstGeom>
        </p:spPr>
      </p:pic>
      <p:pic>
        <p:nvPicPr>
          <p:cNvPr id="35" name="Picture 34">
            <a:extLst>
              <a:ext uri="{FF2B5EF4-FFF2-40B4-BE49-F238E27FC236}">
                <a16:creationId xmlns:a16="http://schemas.microsoft.com/office/drawing/2014/main" id="{6D17DD9B-AD5E-4932-A201-AD57F58F7B78}"/>
              </a:ext>
            </a:extLst>
          </p:cNvPr>
          <p:cNvPicPr>
            <a:picLocks noChangeAspect="1"/>
          </p:cNvPicPr>
          <p:nvPr/>
        </p:nvPicPr>
        <p:blipFill>
          <a:blip r:embed="rId4"/>
          <a:stretch>
            <a:fillRect/>
          </a:stretch>
        </p:blipFill>
        <p:spPr>
          <a:xfrm>
            <a:off x="4786865" y="6665212"/>
            <a:ext cx="3765746" cy="1602229"/>
          </a:xfrm>
          <a:prstGeom prst="rect">
            <a:avLst/>
          </a:prstGeom>
        </p:spPr>
      </p:pic>
      <p:pic>
        <p:nvPicPr>
          <p:cNvPr id="39" name="Picture 38">
            <a:extLst>
              <a:ext uri="{FF2B5EF4-FFF2-40B4-BE49-F238E27FC236}">
                <a16:creationId xmlns:a16="http://schemas.microsoft.com/office/drawing/2014/main" id="{DE4D5549-3292-4483-A283-28330E06B0EE}"/>
              </a:ext>
            </a:extLst>
          </p:cNvPr>
          <p:cNvPicPr>
            <a:picLocks noChangeAspect="1"/>
          </p:cNvPicPr>
          <p:nvPr/>
        </p:nvPicPr>
        <p:blipFill>
          <a:blip r:embed="rId5"/>
          <a:stretch>
            <a:fillRect/>
          </a:stretch>
        </p:blipFill>
        <p:spPr>
          <a:xfrm>
            <a:off x="5008420" y="9595416"/>
            <a:ext cx="3800422" cy="1810861"/>
          </a:xfrm>
          <a:prstGeom prst="rect">
            <a:avLst/>
          </a:prstGeom>
        </p:spPr>
      </p:pic>
      <p:pic>
        <p:nvPicPr>
          <p:cNvPr id="40" name="Picture 39">
            <a:extLst>
              <a:ext uri="{FF2B5EF4-FFF2-40B4-BE49-F238E27FC236}">
                <a16:creationId xmlns:a16="http://schemas.microsoft.com/office/drawing/2014/main" id="{DEA2BE3C-1FD5-446F-A97B-590CBEB53F53}"/>
              </a:ext>
            </a:extLst>
          </p:cNvPr>
          <p:cNvPicPr>
            <a:picLocks noChangeAspect="1"/>
          </p:cNvPicPr>
          <p:nvPr/>
        </p:nvPicPr>
        <p:blipFill>
          <a:blip r:embed="rId6"/>
          <a:stretch>
            <a:fillRect/>
          </a:stretch>
        </p:blipFill>
        <p:spPr>
          <a:xfrm>
            <a:off x="516466" y="6783101"/>
            <a:ext cx="4219388" cy="1225545"/>
          </a:xfrm>
          <a:prstGeom prst="rect">
            <a:avLst/>
          </a:prstGeom>
        </p:spPr>
      </p:pic>
      <p:sp>
        <p:nvSpPr>
          <p:cNvPr id="41" name="TextBox 40">
            <a:extLst>
              <a:ext uri="{FF2B5EF4-FFF2-40B4-BE49-F238E27FC236}">
                <a16:creationId xmlns:a16="http://schemas.microsoft.com/office/drawing/2014/main" id="{E4684A64-97F4-46E9-9521-5F89EE3FBD7A}"/>
              </a:ext>
            </a:extLst>
          </p:cNvPr>
          <p:cNvSpPr txBox="1"/>
          <p:nvPr/>
        </p:nvSpPr>
        <p:spPr>
          <a:xfrm>
            <a:off x="2991440" y="7983829"/>
            <a:ext cx="1336040" cy="215444"/>
          </a:xfrm>
          <a:prstGeom prst="rect">
            <a:avLst/>
          </a:prstGeom>
          <a:noFill/>
        </p:spPr>
        <p:txBody>
          <a:bodyPr wrap="square" rtlCol="0">
            <a:spAutoFit/>
          </a:bodyPr>
          <a:lstStyle/>
          <a:p>
            <a:r>
              <a:rPr lang="en-GB" sz="800" dirty="0"/>
              <a:t>(</a:t>
            </a:r>
            <a:r>
              <a:rPr lang="en-GB" sz="800" dirty="0" err="1"/>
              <a:t>Haegele</a:t>
            </a:r>
            <a:r>
              <a:rPr lang="en-GB" sz="800" dirty="0"/>
              <a:t> and Hodge, 2016)</a:t>
            </a:r>
          </a:p>
        </p:txBody>
      </p:sp>
      <p:sp>
        <p:nvSpPr>
          <p:cNvPr id="42" name="TextBox 41">
            <a:extLst>
              <a:ext uri="{FF2B5EF4-FFF2-40B4-BE49-F238E27FC236}">
                <a16:creationId xmlns:a16="http://schemas.microsoft.com/office/drawing/2014/main" id="{A3164233-E311-47BA-BF8B-69986B5B5B67}"/>
              </a:ext>
            </a:extLst>
          </p:cNvPr>
          <p:cNvSpPr txBox="1"/>
          <p:nvPr/>
        </p:nvSpPr>
        <p:spPr>
          <a:xfrm>
            <a:off x="6815026" y="7994425"/>
            <a:ext cx="1737585" cy="215444"/>
          </a:xfrm>
          <a:prstGeom prst="rect">
            <a:avLst/>
          </a:prstGeom>
          <a:noFill/>
        </p:spPr>
        <p:txBody>
          <a:bodyPr wrap="square" rtlCol="0">
            <a:spAutoFit/>
          </a:bodyPr>
          <a:lstStyle/>
          <a:p>
            <a:r>
              <a:rPr lang="en-GB" sz="800" dirty="0"/>
              <a:t>(</a:t>
            </a:r>
            <a:r>
              <a:rPr lang="en-GB" sz="800" dirty="0" err="1"/>
              <a:t>Haegele</a:t>
            </a:r>
            <a:r>
              <a:rPr lang="en-GB" sz="800" dirty="0"/>
              <a:t> and Hodge, 2016)</a:t>
            </a:r>
          </a:p>
        </p:txBody>
      </p:sp>
      <p:sp>
        <p:nvSpPr>
          <p:cNvPr id="44" name="TextBox 43">
            <a:extLst>
              <a:ext uri="{FF2B5EF4-FFF2-40B4-BE49-F238E27FC236}">
                <a16:creationId xmlns:a16="http://schemas.microsoft.com/office/drawing/2014/main" id="{F723156B-D01A-4E7E-96A9-C8E152926D24}"/>
              </a:ext>
            </a:extLst>
          </p:cNvPr>
          <p:cNvSpPr txBox="1"/>
          <p:nvPr/>
        </p:nvSpPr>
        <p:spPr>
          <a:xfrm>
            <a:off x="7848600" y="5539536"/>
            <a:ext cx="2302933" cy="246221"/>
          </a:xfrm>
          <a:prstGeom prst="rect">
            <a:avLst/>
          </a:prstGeom>
          <a:noFill/>
        </p:spPr>
        <p:txBody>
          <a:bodyPr wrap="square" rtlCol="0">
            <a:spAutoFit/>
          </a:bodyPr>
          <a:lstStyle/>
          <a:p>
            <a:r>
              <a:rPr lang="en-GB" sz="1000" dirty="0"/>
              <a:t>(Cameron, 2014)</a:t>
            </a:r>
          </a:p>
        </p:txBody>
      </p:sp>
      <p:sp>
        <p:nvSpPr>
          <p:cNvPr id="45" name="TextBox 44">
            <a:extLst>
              <a:ext uri="{FF2B5EF4-FFF2-40B4-BE49-F238E27FC236}">
                <a16:creationId xmlns:a16="http://schemas.microsoft.com/office/drawing/2014/main" id="{4D70B465-E48C-416B-86BF-30519E16660C}"/>
              </a:ext>
            </a:extLst>
          </p:cNvPr>
          <p:cNvSpPr txBox="1"/>
          <p:nvPr/>
        </p:nvSpPr>
        <p:spPr>
          <a:xfrm>
            <a:off x="3352800" y="5593679"/>
            <a:ext cx="1355913" cy="230832"/>
          </a:xfrm>
          <a:prstGeom prst="rect">
            <a:avLst/>
          </a:prstGeom>
          <a:noFill/>
        </p:spPr>
        <p:txBody>
          <a:bodyPr wrap="square" rtlCol="0">
            <a:spAutoFit/>
          </a:bodyPr>
          <a:lstStyle/>
          <a:p>
            <a:r>
              <a:rPr lang="en-GB" sz="900" dirty="0"/>
              <a:t>(Cameron, 2014)</a:t>
            </a:r>
          </a:p>
        </p:txBody>
      </p:sp>
      <p:sp>
        <p:nvSpPr>
          <p:cNvPr id="46" name="TextBox 45">
            <a:extLst>
              <a:ext uri="{FF2B5EF4-FFF2-40B4-BE49-F238E27FC236}">
                <a16:creationId xmlns:a16="http://schemas.microsoft.com/office/drawing/2014/main" id="{19618021-9FFE-4050-99FC-CA88F74EA61F}"/>
              </a:ext>
            </a:extLst>
          </p:cNvPr>
          <p:cNvSpPr txBox="1"/>
          <p:nvPr/>
        </p:nvSpPr>
        <p:spPr>
          <a:xfrm>
            <a:off x="7769958" y="11173790"/>
            <a:ext cx="1996742" cy="215444"/>
          </a:xfrm>
          <a:prstGeom prst="rect">
            <a:avLst/>
          </a:prstGeom>
          <a:noFill/>
        </p:spPr>
        <p:txBody>
          <a:bodyPr wrap="square" rtlCol="0">
            <a:spAutoFit/>
          </a:bodyPr>
          <a:lstStyle/>
          <a:p>
            <a:r>
              <a:rPr lang="en-GB" sz="800" dirty="0"/>
              <a:t>(</a:t>
            </a:r>
            <a:r>
              <a:rPr lang="en-GB" sz="800" dirty="0" err="1"/>
              <a:t>Haegele</a:t>
            </a:r>
            <a:r>
              <a:rPr lang="en-GB" sz="800" dirty="0"/>
              <a:t> and Hodge, 2016)</a:t>
            </a:r>
          </a:p>
        </p:txBody>
      </p:sp>
      <p:sp>
        <p:nvSpPr>
          <p:cNvPr id="47" name="TextBox 46">
            <a:extLst>
              <a:ext uri="{FF2B5EF4-FFF2-40B4-BE49-F238E27FC236}">
                <a16:creationId xmlns:a16="http://schemas.microsoft.com/office/drawing/2014/main" id="{FB1775C5-5090-4832-8C1D-3C2CB7129F4C}"/>
              </a:ext>
            </a:extLst>
          </p:cNvPr>
          <p:cNvSpPr txBox="1"/>
          <p:nvPr/>
        </p:nvSpPr>
        <p:spPr>
          <a:xfrm>
            <a:off x="3154680" y="11161579"/>
            <a:ext cx="1452433" cy="215444"/>
          </a:xfrm>
          <a:prstGeom prst="rect">
            <a:avLst/>
          </a:prstGeom>
          <a:noFill/>
        </p:spPr>
        <p:txBody>
          <a:bodyPr wrap="square" rtlCol="0">
            <a:spAutoFit/>
          </a:bodyPr>
          <a:lstStyle/>
          <a:p>
            <a:r>
              <a:rPr lang="en-GB" sz="800" dirty="0"/>
              <a:t>(</a:t>
            </a:r>
            <a:r>
              <a:rPr lang="en-GB" sz="800" dirty="0" err="1"/>
              <a:t>Haegele</a:t>
            </a:r>
            <a:r>
              <a:rPr lang="en-GB" sz="800" dirty="0"/>
              <a:t> and Hodge, 2016)</a:t>
            </a:r>
          </a:p>
        </p:txBody>
      </p:sp>
      <p:sp>
        <p:nvSpPr>
          <p:cNvPr id="48" name="TextBox 47">
            <a:extLst>
              <a:ext uri="{FF2B5EF4-FFF2-40B4-BE49-F238E27FC236}">
                <a16:creationId xmlns:a16="http://schemas.microsoft.com/office/drawing/2014/main" id="{A79D02D9-5A89-4BEA-8320-C6639566FC5A}"/>
              </a:ext>
            </a:extLst>
          </p:cNvPr>
          <p:cNvSpPr txBox="1"/>
          <p:nvPr/>
        </p:nvSpPr>
        <p:spPr>
          <a:xfrm>
            <a:off x="6039053" y="12405701"/>
            <a:ext cx="3066228" cy="215444"/>
          </a:xfrm>
          <a:prstGeom prst="rect">
            <a:avLst/>
          </a:prstGeom>
          <a:noFill/>
        </p:spPr>
        <p:txBody>
          <a:bodyPr wrap="square" rtlCol="0">
            <a:spAutoFit/>
          </a:bodyPr>
          <a:lstStyle/>
          <a:p>
            <a:r>
              <a:rPr lang="en-GB" sz="800" dirty="0"/>
              <a:t>(Equality Act 2010; Children and Families Act 2014; </a:t>
            </a:r>
            <a:r>
              <a:rPr lang="en-GB" sz="800" dirty="0" err="1"/>
              <a:t>Nasen</a:t>
            </a:r>
            <a:r>
              <a:rPr lang="en-GB" sz="800" dirty="0"/>
              <a:t>, 2014) </a:t>
            </a:r>
          </a:p>
        </p:txBody>
      </p:sp>
    </p:spTree>
    <p:extLst>
      <p:ext uri="{BB962C8B-B14F-4D97-AF65-F5344CB8AC3E}">
        <p14:creationId xmlns:p14="http://schemas.microsoft.com/office/powerpoint/2010/main" val="12833031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1BF3FF6-AE8B-4378-9DDB-D7128DC48AFC}"/>
              </a:ext>
            </a:extLst>
          </p:cNvPr>
          <p:cNvSpPr txBox="1"/>
          <p:nvPr/>
        </p:nvSpPr>
        <p:spPr>
          <a:xfrm>
            <a:off x="348827" y="475827"/>
            <a:ext cx="8788400" cy="13942278"/>
          </a:xfrm>
          <a:prstGeom prst="rect">
            <a:avLst/>
          </a:prstGeom>
          <a:noFill/>
        </p:spPr>
        <p:txBody>
          <a:bodyPr wrap="square" rtlCol="0">
            <a:spAutoFit/>
          </a:bodyPr>
          <a:lstStyle/>
          <a:p>
            <a:r>
              <a:rPr lang="en-GB" u="sng" dirty="0"/>
              <a:t>Reference List </a:t>
            </a:r>
          </a:p>
          <a:p>
            <a:endParaRPr lang="en-GB" u="sng" dirty="0"/>
          </a:p>
          <a:p>
            <a:r>
              <a:rPr lang="en-GB" dirty="0" err="1"/>
              <a:t>Aisen</a:t>
            </a:r>
            <a:r>
              <a:rPr lang="en-GB" dirty="0"/>
              <a:t>, M. et al. (2011) "Cerebral palsy: clinical care and neurological rehabilitation", </a:t>
            </a:r>
            <a:r>
              <a:rPr lang="en-GB" i="1" dirty="0"/>
              <a:t>The Lancet Neurology</a:t>
            </a:r>
            <a:r>
              <a:rPr lang="en-GB" dirty="0"/>
              <a:t>, 10(9), pp. 844-852. </a:t>
            </a:r>
            <a:r>
              <a:rPr lang="en-GB" dirty="0" err="1"/>
              <a:t>doi</a:t>
            </a:r>
            <a:r>
              <a:rPr lang="en-GB" dirty="0"/>
              <a:t>: 10.1016/s1474-4422(11)70176-4.</a:t>
            </a:r>
            <a:endParaRPr lang="en-GB" u="sng" dirty="0"/>
          </a:p>
          <a:p>
            <a:endParaRPr lang="en-GB" dirty="0"/>
          </a:p>
          <a:p>
            <a:r>
              <a:rPr lang="en-GB" dirty="0"/>
              <a:t>Cameron, C. (2014) </a:t>
            </a:r>
            <a:r>
              <a:rPr lang="en-GB" i="1" dirty="0"/>
              <a:t>Disability Studies</a:t>
            </a:r>
            <a:r>
              <a:rPr lang="en-GB" dirty="0"/>
              <a:t>. 1st </a:t>
            </a:r>
            <a:r>
              <a:rPr lang="en-GB" dirty="0" err="1"/>
              <a:t>edn</a:t>
            </a:r>
            <a:r>
              <a:rPr lang="en-GB" dirty="0"/>
              <a:t>. London: SAGE Publications LTD, pp. 98-143.</a:t>
            </a:r>
            <a:endParaRPr lang="en-GB" u="sng" dirty="0"/>
          </a:p>
          <a:p>
            <a:endParaRPr lang="en-GB" u="sng" dirty="0"/>
          </a:p>
          <a:p>
            <a:r>
              <a:rPr lang="en-GB" dirty="0" err="1"/>
              <a:t>Cpsport</a:t>
            </a:r>
            <a:r>
              <a:rPr lang="en-GB" dirty="0"/>
              <a:t> (2019) </a:t>
            </a:r>
            <a:r>
              <a:rPr lang="en-GB" i="1" dirty="0"/>
              <a:t>What is Cerebral Palsy? – Cerebral Palsy Sport</a:t>
            </a:r>
            <a:r>
              <a:rPr lang="en-GB" dirty="0"/>
              <a:t>, </a:t>
            </a:r>
            <a:r>
              <a:rPr lang="en-GB" i="1" dirty="0"/>
              <a:t>Cpsport.org</a:t>
            </a:r>
            <a:r>
              <a:rPr lang="en-GB" dirty="0"/>
              <a:t>. Available at: http://www.cpsport.org/resources/cerebral-palsy-key-facts-and-statistics/what-is-cerebral-palsy/ (Accessed: 12 May 2019).</a:t>
            </a:r>
          </a:p>
          <a:p>
            <a:endParaRPr lang="en-GB" dirty="0"/>
          </a:p>
          <a:p>
            <a:r>
              <a:rPr lang="en-GB" dirty="0"/>
              <a:t>Disability Rights UK (2012) </a:t>
            </a:r>
            <a:r>
              <a:rPr lang="en-GB" i="1" dirty="0"/>
              <a:t>The Equality Act and disabled people | Disability Rights UK</a:t>
            </a:r>
            <a:r>
              <a:rPr lang="en-GB" dirty="0"/>
              <a:t>, </a:t>
            </a:r>
            <a:r>
              <a:rPr lang="en-GB" i="1" dirty="0"/>
              <a:t>Disabilityrightsuk.org</a:t>
            </a:r>
            <a:r>
              <a:rPr lang="en-GB" dirty="0"/>
              <a:t>. Available at: https://www.disabilityrightsuk.org/equality-act-and-disabled-people (Accessed: 13 May 2019).</a:t>
            </a:r>
          </a:p>
          <a:p>
            <a:endParaRPr lang="en-GB" dirty="0"/>
          </a:p>
          <a:p>
            <a:r>
              <a:rPr lang="en-GB" dirty="0" err="1"/>
              <a:t>Haegele</a:t>
            </a:r>
            <a:r>
              <a:rPr lang="en-GB" dirty="0"/>
              <a:t>, J. and Hodge, S. (2016) </a:t>
            </a:r>
            <a:r>
              <a:rPr lang="en-GB" i="1" dirty="0"/>
              <a:t>Disability Discourse: Overview and Critiques of the Medical and Social Models</a:t>
            </a:r>
            <a:r>
              <a:rPr lang="en-GB" dirty="0"/>
              <a:t>, </a:t>
            </a:r>
            <a:r>
              <a:rPr lang="en-GB" i="1" dirty="0"/>
              <a:t>Taylor &amp; Francis</a:t>
            </a:r>
            <a:r>
              <a:rPr lang="en-GB" dirty="0"/>
              <a:t>. Available at: https://www.tandfonline.com/doi/full/10.1080/00336297.2016.1143849?casa_token=sA2BGiqBvNMAAAAA:q5s6KDqP-Um-QJ-LnUKKWD6TOsOMtuHmTVdFfbKanA5idRM1BtCXXLG48FlygfcjvcRk_Jhdkp-n (Accessed: 13 May 2019).</a:t>
            </a:r>
          </a:p>
          <a:p>
            <a:endParaRPr lang="en-GB" dirty="0"/>
          </a:p>
          <a:p>
            <a:r>
              <a:rPr lang="en-GB" dirty="0" err="1"/>
              <a:t>Nasen</a:t>
            </a:r>
            <a:r>
              <a:rPr lang="en-GB" dirty="0"/>
              <a:t> (2014) </a:t>
            </a:r>
            <a:r>
              <a:rPr lang="en-GB" i="1" dirty="0"/>
              <a:t>The SEND Code of Practice: 0 to 25 years. </a:t>
            </a:r>
            <a:r>
              <a:rPr lang="en-GB" dirty="0"/>
              <a:t>Available at:</a:t>
            </a:r>
          </a:p>
          <a:p>
            <a:r>
              <a:rPr lang="en-GB" dirty="0">
                <a:hlinkClick r:id="rId2" action="ppaction://hlinkfile"/>
              </a:rPr>
              <a:t>file:///C:/Users/GEO/AppData/Local/Packages/Microsoft.MicrosoftEdge_8wekyb3d8bbwe/TempState/Downloads/the_send_code_of_practice_0_to_25_years_-_mini_guide%20(1).pdf</a:t>
            </a:r>
            <a:endParaRPr lang="en-GB" dirty="0"/>
          </a:p>
          <a:p>
            <a:r>
              <a:rPr lang="en-GB" dirty="0"/>
              <a:t>(Accessed: 12May 2019)</a:t>
            </a:r>
          </a:p>
          <a:p>
            <a:endParaRPr lang="en-GB" dirty="0"/>
          </a:p>
          <a:p>
            <a:r>
              <a:rPr lang="en-GB" dirty="0"/>
              <a:t>NHS (2017) </a:t>
            </a:r>
            <a:r>
              <a:rPr lang="en-GB" i="1" dirty="0"/>
              <a:t>Cerebral palsy</a:t>
            </a:r>
            <a:r>
              <a:rPr lang="en-GB" dirty="0"/>
              <a:t>, </a:t>
            </a:r>
            <a:r>
              <a:rPr lang="en-GB" i="1" dirty="0"/>
              <a:t>nhs.uk</a:t>
            </a:r>
            <a:r>
              <a:rPr lang="en-GB" dirty="0"/>
              <a:t>. Available at: https://www.nhs.uk/conditions/cerebral-palsy/ (Accessed: 12 May 2019).</a:t>
            </a:r>
          </a:p>
          <a:p>
            <a:endParaRPr lang="en-GB" dirty="0"/>
          </a:p>
          <a:p>
            <a:r>
              <a:rPr lang="en-GB" i="1" dirty="0"/>
              <a:t>Children and Families Act 2014, C.20.</a:t>
            </a:r>
            <a:r>
              <a:rPr lang="en-GB" dirty="0"/>
              <a:t> Available at: </a:t>
            </a:r>
            <a:r>
              <a:rPr lang="en-GB" dirty="0">
                <a:hlinkClick r:id="rId3"/>
              </a:rPr>
              <a:t>http://www.legislation.gov.uk/ukpga/2014/6/section/20/enacted</a:t>
            </a:r>
            <a:r>
              <a:rPr lang="en-GB" dirty="0"/>
              <a:t> (Accessed 12 May 2019)</a:t>
            </a:r>
          </a:p>
          <a:p>
            <a:endParaRPr lang="en-GB" u="sng" dirty="0"/>
          </a:p>
          <a:p>
            <a:endParaRPr lang="en-GB" u="sng" dirty="0"/>
          </a:p>
          <a:p>
            <a:r>
              <a:rPr lang="en-GB" u="sng" dirty="0"/>
              <a:t>Image reference </a:t>
            </a:r>
          </a:p>
          <a:p>
            <a:endParaRPr lang="en-GB" dirty="0"/>
          </a:p>
          <a:p>
            <a:r>
              <a:rPr lang="en-GB" dirty="0"/>
              <a:t>Image 1 &amp; 2</a:t>
            </a:r>
          </a:p>
          <a:p>
            <a:r>
              <a:rPr lang="en-GB" dirty="0" err="1"/>
              <a:t>Cpsport</a:t>
            </a:r>
            <a:r>
              <a:rPr lang="en-GB" dirty="0"/>
              <a:t> (2019) </a:t>
            </a:r>
            <a:r>
              <a:rPr lang="en-GB" i="1" dirty="0"/>
              <a:t>What is Cerebral Palsy? – Cerebral Palsy Sport</a:t>
            </a:r>
            <a:r>
              <a:rPr lang="en-GB" dirty="0"/>
              <a:t>, </a:t>
            </a:r>
            <a:r>
              <a:rPr lang="en-GB" i="1" dirty="0"/>
              <a:t>Cpsport.org</a:t>
            </a:r>
            <a:r>
              <a:rPr lang="en-GB" dirty="0"/>
              <a:t>. Available at: http://www.cpsport.org/resources/cerebral-palsy-key-facts-and-statistics/what-is-cerebral-palsy/ (Accessed: 12 May 2019).</a:t>
            </a:r>
          </a:p>
          <a:p>
            <a:endParaRPr lang="en-GB" dirty="0"/>
          </a:p>
          <a:p>
            <a:endParaRPr lang="en-GB" u="sng" dirty="0"/>
          </a:p>
          <a:p>
            <a:endParaRPr lang="en-GB" u="sng" dirty="0"/>
          </a:p>
          <a:p>
            <a:endParaRPr lang="en-GB" u="sng" dirty="0"/>
          </a:p>
          <a:p>
            <a:endParaRPr lang="en-GB" u="sng" dirty="0"/>
          </a:p>
          <a:p>
            <a:endParaRPr lang="en-GB" u="sng" dirty="0"/>
          </a:p>
          <a:p>
            <a:endParaRPr lang="en-GB" u="sng" dirty="0"/>
          </a:p>
          <a:p>
            <a:endParaRPr lang="en-GB" u="sng" dirty="0"/>
          </a:p>
          <a:p>
            <a:endParaRPr lang="en-GB" u="sng" dirty="0"/>
          </a:p>
          <a:p>
            <a:endParaRPr lang="en-GB" dirty="0"/>
          </a:p>
        </p:txBody>
      </p:sp>
    </p:spTree>
    <p:extLst>
      <p:ext uri="{BB962C8B-B14F-4D97-AF65-F5344CB8AC3E}">
        <p14:creationId xmlns:p14="http://schemas.microsoft.com/office/powerpoint/2010/main" val="40284214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Gallery</Template>
  <TotalTime>17619</TotalTime>
  <Words>635</Words>
  <Application>Microsoft Office PowerPoint</Application>
  <PresentationFormat>A3 Paper (297x420 mm)</PresentationFormat>
  <Paragraphs>57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Rhydderch-edwards (1810557)</dc:creator>
  <cp:lastModifiedBy>Rebecca Rhydderch-edwards (1810557)</cp:lastModifiedBy>
  <cp:revision>15</cp:revision>
  <dcterms:created xsi:type="dcterms:W3CDTF">2019-05-01T13:18:31Z</dcterms:created>
  <dcterms:modified xsi:type="dcterms:W3CDTF">2019-05-13T18:57:37Z</dcterms:modified>
</cp:coreProperties>
</file>