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57"/>
  </p:notesMasterIdLst>
  <p:handoutMasterIdLst>
    <p:handoutMasterId r:id="rId58"/>
  </p:handoutMasterIdLst>
  <p:sldIdLst>
    <p:sldId id="256" r:id="rId2"/>
    <p:sldId id="257" r:id="rId3"/>
    <p:sldId id="266" r:id="rId4"/>
    <p:sldId id="260" r:id="rId5"/>
    <p:sldId id="259" r:id="rId6"/>
    <p:sldId id="258" r:id="rId7"/>
    <p:sldId id="261" r:id="rId8"/>
    <p:sldId id="262" r:id="rId9"/>
    <p:sldId id="263" r:id="rId10"/>
    <p:sldId id="264" r:id="rId11"/>
    <p:sldId id="265" r:id="rId12"/>
    <p:sldId id="269" r:id="rId13"/>
    <p:sldId id="267" r:id="rId14"/>
    <p:sldId id="268" r:id="rId15"/>
    <p:sldId id="277" r:id="rId16"/>
    <p:sldId id="278" r:id="rId17"/>
    <p:sldId id="289" r:id="rId18"/>
    <p:sldId id="280" r:id="rId19"/>
    <p:sldId id="281" r:id="rId20"/>
    <p:sldId id="287" r:id="rId21"/>
    <p:sldId id="271" r:id="rId22"/>
    <p:sldId id="270" r:id="rId23"/>
    <p:sldId id="290" r:id="rId24"/>
    <p:sldId id="291" r:id="rId25"/>
    <p:sldId id="320" r:id="rId26"/>
    <p:sldId id="294" r:id="rId27"/>
    <p:sldId id="292" r:id="rId28"/>
    <p:sldId id="286" r:id="rId29"/>
    <p:sldId id="288" r:id="rId30"/>
    <p:sldId id="282" r:id="rId31"/>
    <p:sldId id="284" r:id="rId32"/>
    <p:sldId id="295" r:id="rId33"/>
    <p:sldId id="296" r:id="rId34"/>
    <p:sldId id="297" r:id="rId35"/>
    <p:sldId id="298" r:id="rId36"/>
    <p:sldId id="299" r:id="rId37"/>
    <p:sldId id="300" r:id="rId38"/>
    <p:sldId id="301" r:id="rId39"/>
    <p:sldId id="302" r:id="rId40"/>
    <p:sldId id="303" r:id="rId41"/>
    <p:sldId id="306" r:id="rId42"/>
    <p:sldId id="321" r:id="rId43"/>
    <p:sldId id="307" r:id="rId44"/>
    <p:sldId id="308" r:id="rId45"/>
    <p:sldId id="309" r:id="rId46"/>
    <p:sldId id="276" r:id="rId47"/>
    <p:sldId id="310" r:id="rId48"/>
    <p:sldId id="313" r:id="rId49"/>
    <p:sldId id="314" r:id="rId50"/>
    <p:sldId id="315" r:id="rId51"/>
    <p:sldId id="316" r:id="rId52"/>
    <p:sldId id="317" r:id="rId53"/>
    <p:sldId id="318" r:id="rId54"/>
    <p:sldId id="319" r:id="rId55"/>
    <p:sldId id="312" r:id="rId56"/>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8" autoAdjust="0"/>
    <p:restoredTop sz="94403" autoAdjust="0"/>
  </p:normalViewPr>
  <p:slideViewPr>
    <p:cSldViewPr snapToGrid="0" snapToObjects="1">
      <p:cViewPr varScale="1">
        <p:scale>
          <a:sx n="91" d="100"/>
          <a:sy n="91" d="100"/>
        </p:scale>
        <p:origin x="540" y="5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99012"/>
          </a:xfrm>
          <a:prstGeom prst="rect">
            <a:avLst/>
          </a:prstGeom>
        </p:spPr>
        <p:txBody>
          <a:bodyPr vert="horz" lIns="91440" tIns="45720" rIns="91440" bIns="45720" rtlCol="0"/>
          <a:lstStyle>
            <a:lvl1pPr algn="r">
              <a:defRPr sz="1200"/>
            </a:lvl1pPr>
          </a:lstStyle>
          <a:p>
            <a:fld id="{D9830F2F-3E94-4AB2-8E7D-B34B56263846}" type="datetimeFigureOut">
              <a:rPr lang="en-US" smtClean="0"/>
              <a:t>10/12/2018</a:t>
            </a:fld>
            <a:endParaRPr lang="en-US"/>
          </a:p>
        </p:txBody>
      </p:sp>
      <p:sp>
        <p:nvSpPr>
          <p:cNvPr id="4" name="Footer Placeholder 3"/>
          <p:cNvSpPr>
            <a:spLocks noGrp="1"/>
          </p:cNvSpPr>
          <p:nvPr>
            <p:ph type="ftr" sz="quarter" idx="2"/>
          </p:nvPr>
        </p:nvSpPr>
        <p:spPr>
          <a:xfrm>
            <a:off x="0" y="9446678"/>
            <a:ext cx="2971800" cy="499011"/>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9446678"/>
            <a:ext cx="2971800" cy="499011"/>
          </a:xfrm>
          <a:prstGeom prst="rect">
            <a:avLst/>
          </a:prstGeom>
        </p:spPr>
        <p:txBody>
          <a:bodyPr vert="horz" lIns="91440" tIns="45720" rIns="91440" bIns="45720" rtlCol="0" anchor="b"/>
          <a:lstStyle>
            <a:lvl1pPr algn="r">
              <a:defRPr sz="1200"/>
            </a:lvl1pPr>
          </a:lstStyle>
          <a:p>
            <a:fld id="{5B1EDDF0-A948-4547-A187-D03321271BFE}" type="slidenum">
              <a:rPr lang="en-US" smtClean="0"/>
              <a:t>‹#›</a:t>
            </a:fld>
            <a:endParaRPr lang="en-US"/>
          </a:p>
        </p:txBody>
      </p:sp>
    </p:spTree>
    <p:extLst>
      <p:ext uri="{BB962C8B-B14F-4D97-AF65-F5344CB8AC3E}">
        <p14:creationId xmlns:p14="http://schemas.microsoft.com/office/powerpoint/2010/main" val="11223985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256E285A-1626-4BB0-A458-3E5589E2C09B}" type="datetimeFigureOut">
              <a:rPr lang="en-US" smtClean="0"/>
              <a:t>10/12/2018</a:t>
            </a:fld>
            <a:endParaRPr lang="en-US" dirty="0"/>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2292792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p:sp>
      <p:sp>
        <p:nvSpPr>
          <p:cNvPr id="7171" name="Notes Placeholder 2"/>
          <p:cNvSpPr>
            <a:spLocks noGrp="1"/>
          </p:cNvSpPr>
          <p:nvPr>
            <p:ph type="body" idx="1"/>
          </p:nvPr>
        </p:nvSpPr>
        <p:spPr>
          <a:noFill/>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extLst>
      <p:ext uri="{BB962C8B-B14F-4D97-AF65-F5344CB8AC3E}">
        <p14:creationId xmlns:p14="http://schemas.microsoft.com/office/powerpoint/2010/main" val="199735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6" name="Rectangle 1"/>
          <p:cNvSpPr>
            <a:spLocks noGrp="1" noRot="1" noChangeAspect="1" noChangeArrowheads="1" noTextEdit="1"/>
          </p:cNvSpPr>
          <p:nvPr>
            <p:ph type="sldImg"/>
          </p:nvPr>
        </p:nvSpPr>
        <p:spPr>
          <a:xfrm>
            <a:off x="-15397163" y="-13685838"/>
            <a:ext cx="19321463" cy="144922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6387" name="Rectangle 2"/>
          <p:cNvSpPr>
            <a:spLocks noGrp="1" noChangeArrowheads="1"/>
          </p:cNvSpPr>
          <p:nvPr>
            <p:ph type="body" idx="1"/>
          </p:nvPr>
        </p:nvSpPr>
        <p:spPr>
          <a:xfrm>
            <a:off x="666750" y="5038458"/>
            <a:ext cx="5334000" cy="4774276"/>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smtClean="0"/>
          </a:p>
        </p:txBody>
      </p:sp>
    </p:spTree>
    <p:extLst>
      <p:ext uri="{BB962C8B-B14F-4D97-AF65-F5344CB8AC3E}">
        <p14:creationId xmlns:p14="http://schemas.microsoft.com/office/powerpoint/2010/main" val="18954463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4" name="Rectangle 1"/>
          <p:cNvSpPr>
            <a:spLocks noGrp="1" noRot="1" noChangeAspect="1" noChangeArrowheads="1" noTextEdit="1"/>
          </p:cNvSpPr>
          <p:nvPr>
            <p:ph type="sldImg"/>
          </p:nvPr>
        </p:nvSpPr>
        <p:spPr>
          <a:xfrm>
            <a:off x="-15397163" y="-13685838"/>
            <a:ext cx="19321463" cy="144922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8435" name="Rectangle 2"/>
          <p:cNvSpPr>
            <a:spLocks noGrp="1" noChangeArrowheads="1"/>
          </p:cNvSpPr>
          <p:nvPr>
            <p:ph type="body" idx="1"/>
          </p:nvPr>
        </p:nvSpPr>
        <p:spPr>
          <a:xfrm>
            <a:off x="666750" y="5038458"/>
            <a:ext cx="5334000" cy="4774276"/>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smtClean="0"/>
          </a:p>
        </p:txBody>
      </p:sp>
    </p:spTree>
    <p:extLst>
      <p:ext uri="{BB962C8B-B14F-4D97-AF65-F5344CB8AC3E}">
        <p14:creationId xmlns:p14="http://schemas.microsoft.com/office/powerpoint/2010/main" val="1478002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4" name="Rectangle 1"/>
          <p:cNvSpPr>
            <a:spLocks noGrp="1" noRot="1" noChangeAspect="1" noChangeArrowheads="1" noTextEdit="1"/>
          </p:cNvSpPr>
          <p:nvPr>
            <p:ph type="sldImg"/>
          </p:nvPr>
        </p:nvSpPr>
        <p:spPr>
          <a:xfrm>
            <a:off x="682625" y="806450"/>
            <a:ext cx="5303838" cy="3978275"/>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5" name="Rectangle 2"/>
          <p:cNvSpPr>
            <a:spLocks noGrp="1" noChangeArrowheads="1"/>
          </p:cNvSpPr>
          <p:nvPr>
            <p:ph type="body" idx="1"/>
          </p:nvPr>
        </p:nvSpPr>
        <p:spPr>
          <a:xfrm>
            <a:off x="666750" y="5038458"/>
            <a:ext cx="5335588" cy="4774276"/>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smtClean="0"/>
          </a:p>
        </p:txBody>
      </p:sp>
    </p:spTree>
    <p:extLst>
      <p:ext uri="{BB962C8B-B14F-4D97-AF65-F5344CB8AC3E}">
        <p14:creationId xmlns:p14="http://schemas.microsoft.com/office/powerpoint/2010/main" val="924074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7" name="Rectangle 1"/>
          <p:cNvSpPr txBox="1">
            <a:spLocks noGrp="1" noRot="1" noChangeAspect="1" noChangeArrowheads="1"/>
          </p:cNvSpPr>
          <p:nvPr>
            <p:ph type="sldImg"/>
          </p:nvPr>
        </p:nvSpPr>
        <p:spPr bwMode="auto">
          <a:xfrm>
            <a:off x="942975" y="755650"/>
            <a:ext cx="4972050" cy="3730625"/>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698" name="Rectangle 2"/>
          <p:cNvSpPr txBox="1">
            <a:spLocks noGrp="1" noChangeArrowheads="1"/>
          </p:cNvSpPr>
          <p:nvPr>
            <p:ph type="body" idx="1"/>
          </p:nvPr>
        </p:nvSpPr>
        <p:spPr bwMode="auto">
          <a:xfrm>
            <a:off x="685800" y="4724202"/>
            <a:ext cx="5486400" cy="447556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p>
        </p:txBody>
      </p:sp>
    </p:spTree>
    <p:extLst>
      <p:ext uri="{BB962C8B-B14F-4D97-AF65-F5344CB8AC3E}">
        <p14:creationId xmlns:p14="http://schemas.microsoft.com/office/powerpoint/2010/main" val="974773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49" name="Rectangle 1"/>
          <p:cNvSpPr txBox="1">
            <a:spLocks noGrp="1" noRot="1" noChangeAspect="1" noChangeArrowheads="1"/>
          </p:cNvSpPr>
          <p:nvPr>
            <p:ph type="sldImg"/>
          </p:nvPr>
        </p:nvSpPr>
        <p:spPr bwMode="auto">
          <a:xfrm>
            <a:off x="942975" y="755650"/>
            <a:ext cx="4972050" cy="3730625"/>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0" name="Rectangle 2"/>
          <p:cNvSpPr txBox="1">
            <a:spLocks noGrp="1" noChangeArrowheads="1"/>
          </p:cNvSpPr>
          <p:nvPr>
            <p:ph type="body" idx="1"/>
          </p:nvPr>
        </p:nvSpPr>
        <p:spPr bwMode="auto">
          <a:xfrm>
            <a:off x="685800" y="4724202"/>
            <a:ext cx="5486400" cy="447556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p>
        </p:txBody>
      </p:sp>
    </p:spTree>
    <p:extLst>
      <p:ext uri="{BB962C8B-B14F-4D97-AF65-F5344CB8AC3E}">
        <p14:creationId xmlns:p14="http://schemas.microsoft.com/office/powerpoint/2010/main" val="32941887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Rectangle 1"/>
          <p:cNvSpPr>
            <a:spLocks noGrp="1" noRot="1" noChangeAspect="1" noChangeArrowheads="1" noTextEdit="1"/>
          </p:cNvSpPr>
          <p:nvPr>
            <p:ph type="sldImg"/>
          </p:nvPr>
        </p:nvSpPr>
        <p:spPr>
          <a:xfrm>
            <a:off x="-15397163" y="-13685838"/>
            <a:ext cx="19316701" cy="14487526"/>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5843" name="Rectangle 2"/>
          <p:cNvSpPr>
            <a:spLocks noGrp="1" noChangeArrowheads="1"/>
          </p:cNvSpPr>
          <p:nvPr>
            <p:ph type="body" idx="1"/>
          </p:nvPr>
        </p:nvSpPr>
        <p:spPr>
          <a:xfrm>
            <a:off x="666750" y="5038458"/>
            <a:ext cx="5329238" cy="4767369"/>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smtClean="0"/>
          </a:p>
        </p:txBody>
      </p:sp>
    </p:spTree>
    <p:extLst>
      <p:ext uri="{BB962C8B-B14F-4D97-AF65-F5344CB8AC3E}">
        <p14:creationId xmlns:p14="http://schemas.microsoft.com/office/powerpoint/2010/main" val="2437509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9154" name="Rectangle 1"/>
          <p:cNvSpPr>
            <a:spLocks noGrp="1" noRot="1" noChangeAspect="1" noChangeArrowheads="1" noTextEdit="1"/>
          </p:cNvSpPr>
          <p:nvPr>
            <p:ph type="sldImg"/>
          </p:nvPr>
        </p:nvSpPr>
        <p:spPr>
          <a:xfrm>
            <a:off x="-15397163" y="-13685838"/>
            <a:ext cx="19316701" cy="14487526"/>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9155" name="Rectangle 2"/>
          <p:cNvSpPr>
            <a:spLocks noGrp="1" noChangeArrowheads="1"/>
          </p:cNvSpPr>
          <p:nvPr>
            <p:ph type="body" idx="1"/>
          </p:nvPr>
        </p:nvSpPr>
        <p:spPr>
          <a:xfrm>
            <a:off x="666750" y="5038458"/>
            <a:ext cx="5329238" cy="4767369"/>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smtClean="0"/>
          </a:p>
        </p:txBody>
      </p:sp>
    </p:spTree>
    <p:extLst>
      <p:ext uri="{BB962C8B-B14F-4D97-AF65-F5344CB8AC3E}">
        <p14:creationId xmlns:p14="http://schemas.microsoft.com/office/powerpoint/2010/main" val="18307271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61288" cy="1131888"/>
          </a:xfrm>
        </p:spPr>
        <p:txBody>
          <a:bodyPr/>
          <a:lstStyle/>
          <a:p>
            <a:r>
              <a:rPr lang="en-US" smtClean="0"/>
              <a:t>Click to edit Master title style</a:t>
            </a:r>
            <a:endParaRPr lang="en-US"/>
          </a:p>
        </p:txBody>
      </p:sp>
      <p:sp>
        <p:nvSpPr>
          <p:cNvPr id="3"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4"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5" name="Rectangle 5"/>
          <p:cNvSpPr>
            <a:spLocks noGrp="1" noChangeArrowheads="1"/>
          </p:cNvSpPr>
          <p:nvPr>
            <p:ph type="sldNum" idx="12"/>
          </p:nvPr>
        </p:nvSpPr>
        <p:spPr>
          <a:ln/>
        </p:spPr>
        <p:txBody>
          <a:bodyPr/>
          <a:lstStyle>
            <a:lvl1pPr>
              <a:defRPr/>
            </a:lvl1pPr>
          </a:lstStyle>
          <a:p>
            <a:pPr>
              <a:defRPr/>
            </a:pPr>
            <a:fld id="{23C8336E-4412-4A30-B730-1C388A2CB307}" type="slidenum">
              <a:rPr lang="en-GB" altLang="en-US"/>
              <a:pPr>
                <a:defRPr/>
              </a:pPr>
              <a:t>‹#›</a:t>
            </a:fld>
            <a:endParaRPr lang="en-GB" altLang="en-US" dirty="0"/>
          </a:p>
        </p:txBody>
      </p:sp>
    </p:spTree>
    <p:extLst>
      <p:ext uri="{BB962C8B-B14F-4D97-AF65-F5344CB8AC3E}">
        <p14:creationId xmlns:p14="http://schemas.microsoft.com/office/powerpoint/2010/main" val="21775057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957511AC-D510-4B60-A37D-5AF91BCA34F0}" type="slidenum">
              <a:rPr lang="en-GB" altLang="en-US"/>
              <a:pPr>
                <a:defRPr/>
              </a:pPr>
              <a:t>‹#›</a:t>
            </a:fld>
            <a:endParaRPr lang="en-GB" altLang="en-US" dirty="0"/>
          </a:p>
        </p:txBody>
      </p:sp>
    </p:spTree>
    <p:extLst>
      <p:ext uri="{BB962C8B-B14F-4D97-AF65-F5344CB8AC3E}">
        <p14:creationId xmlns:p14="http://schemas.microsoft.com/office/powerpoint/2010/main" val="1592188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10/12/2018</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mailto:Gareth.evans@uwtsd.ac.uk" TargetMode="Externa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elsheducationmatters.wordpress.com/" TargetMode="External"/><Relationship Id="rId2" Type="http://schemas.openxmlformats.org/officeDocument/2006/relationships/hyperlink" Target="http://athrofa.cymru/blog-2/" TargetMode="External"/><Relationship Id="rId1" Type="http://schemas.openxmlformats.org/officeDocument/2006/relationships/slideLayout" Target="../slideLayouts/slideLayout2.xml"/><Relationship Id="rId5" Type="http://schemas.openxmlformats.org/officeDocument/2006/relationships/hyperlink" Target="https://www.teachertoolkit.co.uk/blog/" TargetMode="External"/><Relationship Id="rId4" Type="http://schemas.openxmlformats.org/officeDocument/2006/relationships/hyperlink" Target="https://www.ewc.wales/site/index.php/en/about/staff-room/son-archiv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87365" y="1502980"/>
            <a:ext cx="6243145" cy="3323987"/>
          </a:xfrm>
          <a:prstGeom prst="rect">
            <a:avLst/>
          </a:prstGeom>
        </p:spPr>
        <p:txBody>
          <a:bodyPr wrap="square">
            <a:spAutoFit/>
          </a:bodyPr>
          <a:lstStyle/>
          <a:p>
            <a:pPr algn="ctr"/>
            <a:r>
              <a:rPr lang="en-GB" sz="3200" b="1" dirty="0"/>
              <a:t>Doctorate in Education (</a:t>
            </a:r>
            <a:r>
              <a:rPr lang="en-GB" sz="3200" b="1" dirty="0" smtClean="0"/>
              <a:t>EdD</a:t>
            </a:r>
            <a:r>
              <a:rPr lang="en-GB" sz="3200" b="1" dirty="0"/>
              <a:t>)</a:t>
            </a:r>
            <a:endParaRPr lang="en-GB" sz="3200" b="1" dirty="0" smtClean="0"/>
          </a:p>
          <a:p>
            <a:pPr algn="ctr"/>
            <a:endParaRPr lang="en-GB" sz="3200" b="1" dirty="0" smtClean="0"/>
          </a:p>
          <a:p>
            <a:pPr algn="ctr"/>
            <a:r>
              <a:rPr lang="en-GB" sz="2400" dirty="0" smtClean="0"/>
              <a:t>Module 1: ECDE7001   </a:t>
            </a:r>
          </a:p>
          <a:p>
            <a:pPr algn="ctr"/>
            <a:endParaRPr lang="en-GB" sz="2400" dirty="0" smtClean="0"/>
          </a:p>
          <a:p>
            <a:pPr algn="ctr"/>
            <a:r>
              <a:rPr lang="en-GB" sz="2400" dirty="0" smtClean="0"/>
              <a:t>Exploring </a:t>
            </a:r>
            <a:r>
              <a:rPr lang="en-GB" sz="2400" dirty="0"/>
              <a:t>Contemporary Issues in  Education 1</a:t>
            </a:r>
            <a:r>
              <a:rPr lang="en-GB" sz="2400" dirty="0" smtClean="0"/>
              <a:t>: </a:t>
            </a:r>
            <a:r>
              <a:rPr lang="en-GB" sz="2400" dirty="0"/>
              <a:t>Developing critical skills as Leaders   </a:t>
            </a:r>
            <a:endParaRPr lang="en-GB" sz="2400" dirty="0" smtClean="0"/>
          </a:p>
          <a:p>
            <a:endParaRPr lang="en-GB" sz="3200" b="1" dirty="0"/>
          </a:p>
          <a:p>
            <a:endParaRPr lang="en-GB" b="1" dirty="0" smtClean="0"/>
          </a:p>
        </p:txBody>
      </p:sp>
    </p:spTree>
    <p:extLst>
      <p:ext uri="{BB962C8B-B14F-4D97-AF65-F5344CB8AC3E}">
        <p14:creationId xmlns:p14="http://schemas.microsoft.com/office/powerpoint/2010/main" val="1743118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24607" y="1439266"/>
            <a:ext cx="6821214" cy="2523768"/>
          </a:xfrm>
          <a:prstGeom prst="rect">
            <a:avLst/>
          </a:prstGeom>
        </p:spPr>
        <p:txBody>
          <a:bodyPr wrap="square">
            <a:spAutoFit/>
          </a:bodyPr>
          <a:lstStyle/>
          <a:p>
            <a:pPr algn="ctr"/>
            <a:r>
              <a:rPr lang="en-GB" sz="2000" b="1" dirty="0"/>
              <a:t>Module 1: </a:t>
            </a:r>
            <a:r>
              <a:rPr lang="en-GB" sz="2000" b="1" dirty="0" smtClean="0"/>
              <a:t>Module </a:t>
            </a:r>
            <a:r>
              <a:rPr lang="en-GB" sz="2000" b="1" dirty="0"/>
              <a:t>Team  </a:t>
            </a:r>
            <a:endParaRPr lang="en-GB" sz="2000" b="1" dirty="0" smtClean="0"/>
          </a:p>
          <a:p>
            <a:pPr algn="ctr"/>
            <a:endParaRPr lang="en-GB" sz="2000" b="1" dirty="0"/>
          </a:p>
          <a:p>
            <a:r>
              <a:rPr lang="en-GB" sz="2000" dirty="0"/>
              <a:t>   </a:t>
            </a:r>
          </a:p>
          <a:p>
            <a:r>
              <a:rPr lang="en-GB" sz="2000" dirty="0"/>
              <a:t>Gareth Evans (Module </a:t>
            </a:r>
            <a:r>
              <a:rPr lang="en-GB" sz="2000" dirty="0" smtClean="0"/>
              <a:t>Lead)	gareth.evans@uwtsd.ac.uk  </a:t>
            </a:r>
            <a:endParaRPr lang="en-GB" sz="2000" dirty="0"/>
          </a:p>
          <a:p>
            <a:r>
              <a:rPr lang="en-GB" sz="2000" dirty="0"/>
              <a:t>Dr Jan </a:t>
            </a:r>
            <a:r>
              <a:rPr lang="en-GB" sz="2000" dirty="0" smtClean="0"/>
              <a:t>Barnes			janine.barnes@uwtsd.ac.uk  </a:t>
            </a:r>
            <a:endParaRPr lang="en-GB" sz="2000" dirty="0"/>
          </a:p>
          <a:p>
            <a:r>
              <a:rPr lang="en-GB" sz="2000" dirty="0"/>
              <a:t>Dr Helen </a:t>
            </a:r>
            <a:r>
              <a:rPr lang="en-GB" sz="2000" dirty="0" smtClean="0"/>
              <a:t>Lewis			h.e.lewis@uwtsd.ac.uk  </a:t>
            </a:r>
            <a:endParaRPr lang="en-GB" sz="2000" dirty="0"/>
          </a:p>
          <a:p>
            <a:r>
              <a:rPr lang="en-GB" sz="2000" dirty="0"/>
              <a:t>Dr </a:t>
            </a:r>
            <a:r>
              <a:rPr lang="en-GB" sz="2000" dirty="0"/>
              <a:t>Sioned</a:t>
            </a:r>
            <a:r>
              <a:rPr lang="en-GB" sz="2000" dirty="0"/>
              <a:t> </a:t>
            </a:r>
            <a:r>
              <a:rPr lang="en-GB" sz="2000" dirty="0" smtClean="0"/>
              <a:t>Hughes		s.v.hughes@uwtsd.ac.uk  </a:t>
            </a:r>
            <a:endParaRPr lang="en-GB" sz="2000" dirty="0"/>
          </a:p>
          <a:p>
            <a:r>
              <a:rPr lang="en-GB" dirty="0"/>
              <a:t> </a:t>
            </a:r>
            <a:endParaRPr lang="en-US" dirty="0"/>
          </a:p>
        </p:txBody>
      </p:sp>
    </p:spTree>
    <p:extLst>
      <p:ext uri="{BB962C8B-B14F-4D97-AF65-F5344CB8AC3E}">
        <p14:creationId xmlns:p14="http://schemas.microsoft.com/office/powerpoint/2010/main" val="388602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1130" y="525517"/>
            <a:ext cx="8240111" cy="7017306"/>
          </a:xfrm>
          <a:prstGeom prst="rect">
            <a:avLst/>
          </a:prstGeom>
          <a:noFill/>
        </p:spPr>
        <p:txBody>
          <a:bodyPr wrap="square" rtlCol="0">
            <a:spAutoFit/>
          </a:bodyPr>
          <a:lstStyle/>
          <a:p>
            <a:r>
              <a:rPr lang="en-GB" sz="2800" dirty="0" smtClean="0"/>
              <a:t>Gareth Evans, Director of Education Policy</a:t>
            </a:r>
          </a:p>
          <a:p>
            <a:r>
              <a:rPr lang="en-GB" sz="2800" dirty="0" smtClean="0">
                <a:hlinkClick r:id="rId2"/>
              </a:rPr>
              <a:t>Gareth.evans@uwtsd.ac.uk</a:t>
            </a:r>
            <a:endParaRPr lang="en-GB" sz="2800" dirty="0" smtClean="0"/>
          </a:p>
          <a:p>
            <a:r>
              <a:rPr lang="en-GB" sz="2800" dirty="0" smtClean="0"/>
              <a:t>@</a:t>
            </a:r>
            <a:r>
              <a:rPr lang="en-GB" sz="2800" dirty="0" smtClean="0"/>
              <a:t>garethdjevans</a:t>
            </a:r>
            <a:endParaRPr lang="en-GB" sz="2800" dirty="0" smtClean="0"/>
          </a:p>
          <a:p>
            <a:endParaRPr lang="en-GB" sz="2800" dirty="0"/>
          </a:p>
          <a:p>
            <a:r>
              <a:rPr lang="en-GB" sz="2000" i="1" dirty="0" smtClean="0"/>
              <a:t>‘Wales’ most incisive commentator,’ </a:t>
            </a:r>
            <a:r>
              <a:rPr lang="en-GB" sz="2000" dirty="0" smtClean="0"/>
              <a:t>Lee Waters</a:t>
            </a:r>
          </a:p>
          <a:p>
            <a:endParaRPr lang="en-GB" sz="2000" i="1" dirty="0"/>
          </a:p>
          <a:p>
            <a:r>
              <a:rPr lang="en-GB" sz="2000" i="1" dirty="0" smtClean="0"/>
              <a:t>‘Analytical, insightful, bold and fearless,’ </a:t>
            </a:r>
            <a:r>
              <a:rPr lang="en-GB" sz="2000" dirty="0" smtClean="0"/>
              <a:t>Dr Avis Glaze</a:t>
            </a:r>
          </a:p>
          <a:p>
            <a:endParaRPr lang="en-GB" sz="2000" dirty="0"/>
          </a:p>
          <a:p>
            <a:r>
              <a:rPr lang="en-GB" sz="2000" dirty="0" smtClean="0"/>
              <a:t>‘A master of data mining and data,’ Sir John </a:t>
            </a:r>
            <a:r>
              <a:rPr lang="en-GB" sz="2000" dirty="0" smtClean="0"/>
              <a:t>Cadogan</a:t>
            </a:r>
            <a:endParaRPr lang="en-GB" sz="2000" dirty="0" smtClean="0"/>
          </a:p>
          <a:p>
            <a:endParaRPr lang="en-GB" sz="2000" i="1" dirty="0"/>
          </a:p>
          <a:p>
            <a:r>
              <a:rPr lang="en-GB" sz="2000" i="1" dirty="0" smtClean="0"/>
              <a:t>‘One of Wales’ best specialists,’ </a:t>
            </a:r>
            <a:r>
              <a:rPr lang="en-GB" sz="2000" dirty="0" smtClean="0"/>
              <a:t>Leighton Andrews</a:t>
            </a:r>
          </a:p>
          <a:p>
            <a:endParaRPr lang="en-GB" sz="2000" i="1" dirty="0"/>
          </a:p>
          <a:p>
            <a:r>
              <a:rPr lang="en-GB" sz="2000" i="1" dirty="0" smtClean="0"/>
              <a:t>‘Part of the axis </a:t>
            </a:r>
            <a:r>
              <a:rPr lang="en-GB" sz="2000" i="1" dirty="0"/>
              <a:t>of </a:t>
            </a:r>
            <a:r>
              <a:rPr lang="en-GB" sz="2000" i="1" dirty="0" smtClean="0"/>
              <a:t>evil,’ </a:t>
            </a:r>
            <a:r>
              <a:rPr lang="en-GB" sz="2000" dirty="0" smtClean="0"/>
              <a:t>Anonymous</a:t>
            </a:r>
            <a:endParaRPr lang="en-GB" sz="2000" dirty="0"/>
          </a:p>
          <a:p>
            <a:endParaRPr lang="en-GB" sz="2800" dirty="0" smtClean="0"/>
          </a:p>
          <a:p>
            <a:endParaRPr lang="en-GB" sz="2800" dirty="0"/>
          </a:p>
          <a:p>
            <a:endParaRPr lang="en-GB" sz="2800" dirty="0" smtClean="0"/>
          </a:p>
          <a:p>
            <a:endParaRPr lang="en-GB" sz="2800" dirty="0"/>
          </a:p>
          <a:p>
            <a:endParaRPr lang="en-GB" sz="2800" dirty="0" smtClean="0"/>
          </a:p>
          <a:p>
            <a:endParaRPr lang="en-US" dirty="0"/>
          </a:p>
        </p:txBody>
      </p:sp>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52412">
            <a:off x="6803203" y="420661"/>
            <a:ext cx="1752217" cy="280292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1669" y="3625536"/>
            <a:ext cx="2412124" cy="1809093"/>
          </a:xfrm>
          <a:prstGeom prst="rect">
            <a:avLst/>
          </a:prstGeom>
        </p:spPr>
      </p:pic>
    </p:spTree>
    <p:extLst>
      <p:ext uri="{BB962C8B-B14F-4D97-AF65-F5344CB8AC3E}">
        <p14:creationId xmlns:p14="http://schemas.microsoft.com/office/powerpoint/2010/main" val="2536929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3531" y="880859"/>
            <a:ext cx="7462345" cy="3970318"/>
          </a:xfrm>
          <a:prstGeom prst="rect">
            <a:avLst/>
          </a:prstGeom>
        </p:spPr>
        <p:txBody>
          <a:bodyPr wrap="square">
            <a:spAutoFit/>
          </a:bodyPr>
          <a:lstStyle/>
          <a:p>
            <a:r>
              <a:rPr lang="en-GB" b="1" dirty="0">
                <a:solidFill>
                  <a:srgbClr val="212121"/>
                </a:solidFill>
                <a:latin typeface="Calibri,sans-serif"/>
              </a:rPr>
              <a:t>The Professional Doctorate in Education has been developed with the Welsh Government’s ambitious action plan, </a:t>
            </a:r>
            <a:r>
              <a:rPr lang="en-GB" b="1" i="1" dirty="0">
                <a:solidFill>
                  <a:srgbClr val="212121"/>
                </a:solidFill>
                <a:latin typeface="Calibri,sans-serif"/>
              </a:rPr>
              <a:t>Education in Wales: Our National Mission</a:t>
            </a:r>
            <a:r>
              <a:rPr lang="en-GB" b="1" dirty="0">
                <a:solidFill>
                  <a:srgbClr val="212121"/>
                </a:solidFill>
                <a:latin typeface="Calibri,sans-serif"/>
              </a:rPr>
              <a:t>, in mind.</a:t>
            </a:r>
            <a:endParaRPr lang="en-GB" b="1" dirty="0">
              <a:solidFill>
                <a:srgbClr val="212121"/>
              </a:solidFill>
              <a:latin typeface="wf_segoe-ui_normal"/>
            </a:endParaRPr>
          </a:p>
          <a:p>
            <a:r>
              <a:rPr lang="en-GB" b="1" dirty="0">
                <a:solidFill>
                  <a:srgbClr val="212121"/>
                </a:solidFill>
                <a:latin typeface="Calibri,sans-serif"/>
              </a:rPr>
              <a:t> </a:t>
            </a:r>
            <a:endParaRPr lang="en-GB" b="1" dirty="0">
              <a:solidFill>
                <a:srgbClr val="212121"/>
              </a:solidFill>
              <a:latin typeface="wf_segoe-ui_normal"/>
            </a:endParaRPr>
          </a:p>
          <a:p>
            <a:r>
              <a:rPr lang="en-GB" b="1" dirty="0">
                <a:solidFill>
                  <a:srgbClr val="212121"/>
                </a:solidFill>
                <a:latin typeface="Calibri,sans-serif"/>
              </a:rPr>
              <a:t>As such, we are committed to supporting educators in Wales to be lifelong professional learners that reflect on and enhance their own practice to motivate and inspire the children and young people in their care.</a:t>
            </a:r>
            <a:endParaRPr lang="en-GB" b="1" dirty="0">
              <a:solidFill>
                <a:srgbClr val="212121"/>
              </a:solidFill>
              <a:latin typeface="wf_segoe-ui_normal"/>
            </a:endParaRPr>
          </a:p>
          <a:p>
            <a:r>
              <a:rPr lang="en-GB" dirty="0">
                <a:solidFill>
                  <a:srgbClr val="212121"/>
                </a:solidFill>
                <a:latin typeface="Calibri,sans-serif"/>
              </a:rPr>
              <a:t> </a:t>
            </a:r>
            <a:endParaRPr lang="en-GB" dirty="0">
              <a:solidFill>
                <a:srgbClr val="212121"/>
              </a:solidFill>
              <a:latin typeface="wf_segoe-ui_normal"/>
            </a:endParaRPr>
          </a:p>
          <a:p>
            <a:r>
              <a:rPr lang="en-GB" i="1" dirty="0">
                <a:solidFill>
                  <a:srgbClr val="212121"/>
                </a:solidFill>
                <a:latin typeface="Calibri,sans-serif"/>
              </a:rPr>
              <a:t> </a:t>
            </a:r>
            <a:endParaRPr lang="en-GB" dirty="0">
              <a:solidFill>
                <a:srgbClr val="212121"/>
              </a:solidFill>
              <a:latin typeface="wf_segoe-ui_normal"/>
            </a:endParaRPr>
          </a:p>
          <a:p>
            <a:pPr algn="ctr"/>
            <a:r>
              <a:rPr lang="en-GB" i="1" dirty="0" smtClean="0">
                <a:solidFill>
                  <a:srgbClr val="212121"/>
                </a:solidFill>
                <a:latin typeface="Calibri,sans-serif"/>
              </a:rPr>
              <a:t>‘</a:t>
            </a:r>
            <a:r>
              <a:rPr lang="en-GB" i="1" dirty="0">
                <a:solidFill>
                  <a:srgbClr val="212121"/>
                </a:solidFill>
                <a:latin typeface="Calibri,sans-serif"/>
              </a:rPr>
              <a:t>Teachers should be the most dedicated students in the </a:t>
            </a:r>
            <a:r>
              <a:rPr lang="en-GB" i="1" dirty="0" smtClean="0">
                <a:solidFill>
                  <a:srgbClr val="212121"/>
                </a:solidFill>
                <a:latin typeface="Calibri,sans-serif"/>
              </a:rPr>
              <a:t>classroom</a:t>
            </a:r>
            <a:r>
              <a:rPr lang="en-GB" i="1" dirty="0">
                <a:solidFill>
                  <a:srgbClr val="212121"/>
                </a:solidFill>
                <a:latin typeface="Calibri,sans-serif"/>
              </a:rPr>
              <a:t>. We will support them to be lifelong professional learners to help raise standards for all our young people,’ </a:t>
            </a:r>
            <a:endParaRPr lang="en-GB" i="1" dirty="0" smtClean="0">
              <a:solidFill>
                <a:srgbClr val="212121"/>
              </a:solidFill>
              <a:latin typeface="Calibri,sans-serif"/>
            </a:endParaRPr>
          </a:p>
          <a:p>
            <a:pPr algn="ctr"/>
            <a:r>
              <a:rPr lang="en-GB" i="1" dirty="0" smtClean="0">
                <a:solidFill>
                  <a:srgbClr val="212121"/>
                </a:solidFill>
                <a:latin typeface="Calibri,sans-serif"/>
              </a:rPr>
              <a:t>Cabinet </a:t>
            </a:r>
            <a:r>
              <a:rPr lang="en-GB" i="1" dirty="0">
                <a:solidFill>
                  <a:srgbClr val="212121"/>
                </a:solidFill>
                <a:latin typeface="Calibri,sans-serif"/>
              </a:rPr>
              <a:t>Secretary for Education</a:t>
            </a:r>
            <a:r>
              <a:rPr lang="en-GB" i="1" dirty="0" smtClean="0">
                <a:solidFill>
                  <a:srgbClr val="212121"/>
                </a:solidFill>
                <a:latin typeface="Calibri,sans-serif"/>
              </a:rPr>
              <a:t>, Kirsty</a:t>
            </a:r>
            <a:r>
              <a:rPr lang="en-GB" i="1" dirty="0">
                <a:solidFill>
                  <a:srgbClr val="212121"/>
                </a:solidFill>
                <a:latin typeface="Calibri,sans-serif"/>
              </a:rPr>
              <a:t> Williams AM</a:t>
            </a:r>
            <a:endParaRPr lang="en-GB" b="0" i="0" dirty="0">
              <a:solidFill>
                <a:srgbClr val="212121"/>
              </a:solidFill>
              <a:effectLst/>
              <a:latin typeface="wf_segoe-ui_normal"/>
            </a:endParaRPr>
          </a:p>
        </p:txBody>
      </p:sp>
    </p:spTree>
    <p:extLst>
      <p:ext uri="{BB962C8B-B14F-4D97-AF65-F5344CB8AC3E}">
        <p14:creationId xmlns:p14="http://schemas.microsoft.com/office/powerpoint/2010/main" val="2965897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1587" y="877614"/>
            <a:ext cx="8229600" cy="3970318"/>
          </a:xfrm>
          <a:prstGeom prst="rect">
            <a:avLst/>
          </a:prstGeom>
        </p:spPr>
        <p:txBody>
          <a:bodyPr wrap="square">
            <a:spAutoFit/>
          </a:bodyPr>
          <a:lstStyle/>
          <a:p>
            <a:pPr algn="ctr"/>
            <a:r>
              <a:rPr lang="en-GB" b="1" dirty="0"/>
              <a:t>Module </a:t>
            </a:r>
            <a:r>
              <a:rPr lang="en-GB" b="1" dirty="0" smtClean="0"/>
              <a:t>1: Aims</a:t>
            </a:r>
          </a:p>
          <a:p>
            <a:endParaRPr lang="en-GB" dirty="0" smtClean="0"/>
          </a:p>
          <a:p>
            <a:pPr marL="285750" indent="-285750">
              <a:buFont typeface="Arial" panose="020B0604020202020204" pitchFamily="34" charset="0"/>
              <a:buChar char="•"/>
            </a:pPr>
            <a:r>
              <a:rPr lang="en-GB" dirty="0" smtClean="0"/>
              <a:t>To </a:t>
            </a:r>
            <a:r>
              <a:rPr lang="en-GB" dirty="0"/>
              <a:t>develop understanding of, and excellence in, the application of the critical skills required for effective leadership in education.   </a:t>
            </a:r>
            <a:endParaRPr lang="en-GB" dirty="0" smtClean="0"/>
          </a:p>
          <a:p>
            <a:pPr marL="285750" indent="-285750">
              <a:buFont typeface="Arial" panose="020B0604020202020204" pitchFamily="34" charset="0"/>
              <a:buChar char="•"/>
            </a:pPr>
            <a:r>
              <a:rPr lang="en-GB" dirty="0" smtClean="0"/>
              <a:t>To </a:t>
            </a:r>
            <a:r>
              <a:rPr lang="en-GB" dirty="0"/>
              <a:t>critically evaluate contrasting approaches to one or more contemporary issues facing the improvement of educational standards within Wales, the UK and international contexts, with regard to differing educational orthodoxies.  </a:t>
            </a:r>
            <a:endParaRPr lang="en-GB" dirty="0" smtClean="0"/>
          </a:p>
          <a:p>
            <a:pPr marL="285750" indent="-285750">
              <a:buFont typeface="Arial" panose="020B0604020202020204" pitchFamily="34" charset="0"/>
              <a:buChar char="•"/>
            </a:pPr>
            <a:r>
              <a:rPr lang="en-GB" dirty="0" smtClean="0"/>
              <a:t>To </a:t>
            </a:r>
            <a:r>
              <a:rPr lang="en-GB" dirty="0"/>
              <a:t>critically evaluate the presentation of contemporary educational issues and proposals in legislation, statutory and non-statutory guidance, through consultation documents and the representation of those issues and proposals in the press, social media and other </a:t>
            </a:r>
            <a:r>
              <a:rPr lang="en-GB" dirty="0" smtClean="0"/>
              <a:t>channels.</a:t>
            </a:r>
          </a:p>
          <a:p>
            <a:pPr marL="285750" indent="-285750">
              <a:buFont typeface="Arial" panose="020B0604020202020204" pitchFamily="34" charset="0"/>
              <a:buChar char="•"/>
            </a:pPr>
            <a:r>
              <a:rPr lang="en-GB" dirty="0" smtClean="0"/>
              <a:t>To </a:t>
            </a:r>
            <a:r>
              <a:rPr lang="en-GB" dirty="0"/>
              <a:t>demonstrate a critical understanding of the impact of different representations of a contemporary education issue on schools, parents, communities and children &amp; young people. </a:t>
            </a:r>
            <a:endParaRPr lang="en-US" dirty="0"/>
          </a:p>
        </p:txBody>
      </p:sp>
    </p:spTree>
    <p:extLst>
      <p:ext uri="{BB962C8B-B14F-4D97-AF65-F5344CB8AC3E}">
        <p14:creationId xmlns:p14="http://schemas.microsoft.com/office/powerpoint/2010/main" val="1831658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787" y="982718"/>
            <a:ext cx="7646276" cy="3693319"/>
          </a:xfrm>
          <a:prstGeom prst="rect">
            <a:avLst/>
          </a:prstGeom>
        </p:spPr>
        <p:txBody>
          <a:bodyPr wrap="square">
            <a:spAutoFit/>
          </a:bodyPr>
          <a:lstStyle/>
          <a:p>
            <a:pPr algn="ctr"/>
            <a:r>
              <a:rPr lang="en-GB" b="1" dirty="0" smtClean="0"/>
              <a:t>Module 1: Learning Outcomes </a:t>
            </a:r>
          </a:p>
          <a:p>
            <a:endParaRPr lang="en-GB" b="1" dirty="0" smtClean="0"/>
          </a:p>
          <a:p>
            <a:r>
              <a:rPr lang="en-GB" dirty="0" smtClean="0"/>
              <a:t>Upon the successful completion of this module, students should be able to demonstrate the ability to:  </a:t>
            </a:r>
          </a:p>
          <a:p>
            <a:endParaRPr lang="en-GB" dirty="0"/>
          </a:p>
          <a:p>
            <a:pPr marL="285750" indent="-285750">
              <a:buFont typeface="Arial" panose="020B0604020202020204" pitchFamily="34" charset="0"/>
              <a:buChar char="•"/>
            </a:pPr>
            <a:r>
              <a:rPr lang="en-GB" dirty="0" smtClean="0"/>
              <a:t>Assess </a:t>
            </a:r>
            <a:r>
              <a:rPr lang="en-GB" dirty="0"/>
              <a:t>the impact of differing approaches to the presentation of policy, proposals and educational outcomes for differing </a:t>
            </a:r>
            <a:r>
              <a:rPr lang="en-GB" dirty="0" smtClean="0"/>
              <a:t>audiences.</a:t>
            </a:r>
          </a:p>
          <a:p>
            <a:pPr marL="285750" indent="-285750">
              <a:buFont typeface="Arial" panose="020B0604020202020204" pitchFamily="34" charset="0"/>
              <a:buChar char="•"/>
            </a:pPr>
            <a:r>
              <a:rPr lang="en-GB" dirty="0" smtClean="0"/>
              <a:t>Understand </a:t>
            </a:r>
            <a:r>
              <a:rPr lang="en-GB" dirty="0"/>
              <a:t>the evidence of impact that differing discourses have in promoting or mitigating the impact of educational </a:t>
            </a:r>
            <a:r>
              <a:rPr lang="en-GB" dirty="0" smtClean="0"/>
              <a:t>change.</a:t>
            </a:r>
          </a:p>
          <a:p>
            <a:pPr marL="285750" indent="-285750">
              <a:buFont typeface="Arial" panose="020B0604020202020204" pitchFamily="34" charset="0"/>
              <a:buChar char="•"/>
            </a:pPr>
            <a:r>
              <a:rPr lang="en-GB" dirty="0" smtClean="0"/>
              <a:t>Explore </a:t>
            </a:r>
            <a:r>
              <a:rPr lang="en-GB" dirty="0"/>
              <a:t>critically the relationship between education policy, implementation strategy and impact locally, nationally and </a:t>
            </a:r>
            <a:r>
              <a:rPr lang="en-GB" dirty="0" smtClean="0"/>
              <a:t>internationally.</a:t>
            </a:r>
          </a:p>
          <a:p>
            <a:pPr marL="285750" indent="-285750">
              <a:buFont typeface="Arial" panose="020B0604020202020204" pitchFamily="34" charset="0"/>
              <a:buChar char="•"/>
            </a:pPr>
            <a:r>
              <a:rPr lang="en-GB" dirty="0" smtClean="0"/>
              <a:t>Articulate </a:t>
            </a:r>
            <a:r>
              <a:rPr lang="en-GB" dirty="0"/>
              <a:t>an understanding of the challenges and opportunities in leading educational change </a:t>
            </a:r>
            <a:r>
              <a:rPr lang="en-GB" dirty="0" smtClean="0"/>
              <a:t>successfully.</a:t>
            </a:r>
            <a:endParaRPr lang="en-US" dirty="0"/>
          </a:p>
        </p:txBody>
      </p:sp>
    </p:spTree>
    <p:extLst>
      <p:ext uri="{BB962C8B-B14F-4D97-AF65-F5344CB8AC3E}">
        <p14:creationId xmlns:p14="http://schemas.microsoft.com/office/powerpoint/2010/main" val="2090747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7049" y="540314"/>
            <a:ext cx="8077199" cy="7571303"/>
          </a:xfrm>
          <a:prstGeom prst="rect">
            <a:avLst/>
          </a:prstGeom>
        </p:spPr>
        <p:txBody>
          <a:bodyPr wrap="square">
            <a:spAutoFit/>
          </a:bodyPr>
          <a:lstStyle/>
          <a:p>
            <a:pPr algn="ctr"/>
            <a:r>
              <a:rPr lang="en-GB" b="1" dirty="0"/>
              <a:t>Module 1: </a:t>
            </a:r>
            <a:r>
              <a:rPr lang="en-US" b="1" dirty="0" smtClean="0"/>
              <a:t>Module Framework</a:t>
            </a:r>
            <a:endParaRPr lang="en-US" b="1" dirty="0"/>
          </a:p>
          <a:p>
            <a:r>
              <a:rPr lang="en-US" b="1" dirty="0" smtClean="0"/>
              <a:t> </a:t>
            </a:r>
          </a:p>
          <a:p>
            <a:pPr marL="285750" indent="-285750">
              <a:buFont typeface="Arial" panose="020B0604020202020204" pitchFamily="34" charset="0"/>
              <a:buChar char="•"/>
            </a:pPr>
            <a:r>
              <a:rPr lang="en-GB" b="1" dirty="0" smtClean="0"/>
              <a:t>Saturday, Oct 13: </a:t>
            </a:r>
            <a:r>
              <a:rPr lang="en-GB" dirty="0" smtClean="0"/>
              <a:t>Face-to-Face Day 1: Overview of programme, assignments, setting the policy scene, introduction to blog writing, online resources</a:t>
            </a:r>
          </a:p>
          <a:p>
            <a:pPr marL="285750" indent="-285750">
              <a:buFont typeface="Arial" panose="020B0604020202020204" pitchFamily="34" charset="0"/>
              <a:buChar char="•"/>
            </a:pPr>
            <a:r>
              <a:rPr lang="en-GB" b="1" dirty="0" smtClean="0"/>
              <a:t>Wednesday, Oct 17:</a:t>
            </a:r>
            <a:r>
              <a:rPr lang="en-GB" dirty="0" smtClean="0"/>
              <a:t> Catch-up webinar</a:t>
            </a:r>
          </a:p>
          <a:p>
            <a:pPr marL="285750" indent="-285750">
              <a:buFont typeface="Arial" panose="020B0604020202020204" pitchFamily="34" charset="0"/>
              <a:buChar char="•"/>
            </a:pPr>
            <a:r>
              <a:rPr lang="en-GB" b="1" dirty="0" smtClean="0"/>
              <a:t>Tuesday, Oct 23: </a:t>
            </a:r>
            <a:r>
              <a:rPr lang="en-GB" dirty="0" smtClean="0"/>
              <a:t>Webinar 1: The Great Debate</a:t>
            </a:r>
          </a:p>
          <a:p>
            <a:pPr marL="285750" indent="-285750">
              <a:buFont typeface="Arial" panose="020B0604020202020204" pitchFamily="34" charset="0"/>
              <a:buChar char="•"/>
            </a:pPr>
            <a:r>
              <a:rPr lang="en-GB" b="1" dirty="0" smtClean="0"/>
              <a:t>Friday, Oct 26: </a:t>
            </a:r>
            <a:r>
              <a:rPr lang="en-GB" dirty="0" smtClean="0"/>
              <a:t>First blog published</a:t>
            </a:r>
          </a:p>
          <a:p>
            <a:pPr marL="285750" indent="-285750">
              <a:buFont typeface="Arial" panose="020B0604020202020204" pitchFamily="34" charset="0"/>
              <a:buChar char="•"/>
            </a:pPr>
            <a:r>
              <a:rPr lang="en-GB" b="1" dirty="0" smtClean="0"/>
              <a:t>Tuesday, Oct 30: </a:t>
            </a:r>
            <a:r>
              <a:rPr lang="en-GB" dirty="0" smtClean="0"/>
              <a:t>Webinar 2: Successful Futures?</a:t>
            </a:r>
          </a:p>
          <a:p>
            <a:pPr marL="285750" indent="-285750">
              <a:buFont typeface="Arial" panose="020B0604020202020204" pitchFamily="34" charset="0"/>
              <a:buChar char="•"/>
            </a:pPr>
            <a:r>
              <a:rPr lang="en-GB" b="1" dirty="0" smtClean="0"/>
              <a:t>Friday, Nov 9: </a:t>
            </a:r>
            <a:r>
              <a:rPr lang="en-GB" dirty="0" smtClean="0"/>
              <a:t>Second blog published</a:t>
            </a:r>
          </a:p>
          <a:p>
            <a:pPr marL="285750" indent="-285750">
              <a:buFont typeface="Arial" panose="020B0604020202020204" pitchFamily="34" charset="0"/>
              <a:buChar char="•"/>
            </a:pPr>
            <a:r>
              <a:rPr lang="en-GB" b="1" dirty="0" smtClean="0"/>
              <a:t>Tuesday, Nov 13: </a:t>
            </a:r>
            <a:r>
              <a:rPr lang="en-GB" dirty="0" smtClean="0"/>
              <a:t>Webinar 3: Squaring the circle of accountability</a:t>
            </a:r>
          </a:p>
          <a:p>
            <a:pPr marL="285750" indent="-285750">
              <a:buFont typeface="Arial" panose="020B0604020202020204" pitchFamily="34" charset="0"/>
              <a:buChar char="•"/>
            </a:pPr>
            <a:r>
              <a:rPr lang="en-GB" b="1" dirty="0" smtClean="0"/>
              <a:t>Tuesday, Nov 27: </a:t>
            </a:r>
            <a:r>
              <a:rPr lang="en-GB" dirty="0" smtClean="0"/>
              <a:t>Webinar 4: Bricks and mortar</a:t>
            </a:r>
          </a:p>
          <a:p>
            <a:pPr marL="285750" indent="-285750">
              <a:buFont typeface="Arial" panose="020B0604020202020204" pitchFamily="34" charset="0"/>
              <a:buChar char="•"/>
            </a:pPr>
            <a:r>
              <a:rPr lang="en-GB" b="1" dirty="0" smtClean="0">
                <a:solidFill>
                  <a:srgbClr val="FF0000"/>
                </a:solidFill>
              </a:rPr>
              <a:t>Saturday, Dec 8: </a:t>
            </a:r>
            <a:r>
              <a:rPr lang="en-GB" dirty="0" smtClean="0"/>
              <a:t>Face-to-Face Day 2: Conference presentation</a:t>
            </a:r>
          </a:p>
          <a:p>
            <a:pPr marL="285750" indent="-285750">
              <a:buFont typeface="Arial" panose="020B0604020202020204" pitchFamily="34" charset="0"/>
              <a:buChar char="•"/>
            </a:pPr>
            <a:r>
              <a:rPr lang="en-GB" b="1" dirty="0" smtClean="0">
                <a:solidFill>
                  <a:srgbClr val="FF0000"/>
                </a:solidFill>
              </a:rPr>
              <a:t>Monday, Dec 10: </a:t>
            </a:r>
            <a:r>
              <a:rPr lang="en-GB" dirty="0" smtClean="0"/>
              <a:t>Conference materials submitted for assessment, Third blog published</a:t>
            </a:r>
          </a:p>
          <a:p>
            <a:pPr marL="285750" indent="-285750">
              <a:buFont typeface="Arial" panose="020B0604020202020204" pitchFamily="34" charset="0"/>
              <a:buChar char="•"/>
            </a:pPr>
            <a:r>
              <a:rPr lang="en-GB" b="1" dirty="0" smtClean="0"/>
              <a:t>Tuesday, Dec 11: </a:t>
            </a:r>
            <a:r>
              <a:rPr lang="en-GB" dirty="0" smtClean="0"/>
              <a:t>Webinar 5: Poverty of ambition</a:t>
            </a:r>
          </a:p>
          <a:p>
            <a:pPr marL="285750" indent="-285750">
              <a:buFont typeface="Arial" panose="020B0604020202020204" pitchFamily="34" charset="0"/>
              <a:buChar char="•"/>
            </a:pPr>
            <a:r>
              <a:rPr lang="en-GB" b="1" dirty="0" smtClean="0">
                <a:solidFill>
                  <a:srgbClr val="FF0000"/>
                </a:solidFill>
              </a:rPr>
              <a:t>Thursday, Jan 31: </a:t>
            </a:r>
            <a:r>
              <a:rPr lang="en-GB" dirty="0" smtClean="0"/>
              <a:t>Journal article and blog reflection submitted for assessment</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endParaRPr lang="en-GB" b="1" dirty="0" smtClean="0"/>
          </a:p>
          <a:p>
            <a:endParaRPr lang="en-US" b="1" dirty="0"/>
          </a:p>
        </p:txBody>
      </p:sp>
    </p:spTree>
    <p:extLst>
      <p:ext uri="{BB962C8B-B14F-4D97-AF65-F5344CB8AC3E}">
        <p14:creationId xmlns:p14="http://schemas.microsoft.com/office/powerpoint/2010/main" val="1740180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9751" y="236843"/>
            <a:ext cx="8350470" cy="5632311"/>
          </a:xfrm>
          <a:prstGeom prst="rect">
            <a:avLst/>
          </a:prstGeom>
        </p:spPr>
        <p:txBody>
          <a:bodyPr wrap="square">
            <a:spAutoFit/>
          </a:bodyPr>
          <a:lstStyle/>
          <a:p>
            <a:pPr algn="ctr"/>
            <a:r>
              <a:rPr lang="en-GB" b="1" dirty="0" smtClean="0"/>
              <a:t>Module 1: Details of Assessment  </a:t>
            </a:r>
          </a:p>
          <a:p>
            <a:endParaRPr lang="en-GB" b="1" dirty="0"/>
          </a:p>
          <a:p>
            <a:r>
              <a:rPr lang="en-GB" b="1" dirty="0" smtClean="0"/>
              <a:t>Assessment </a:t>
            </a:r>
            <a:r>
              <a:rPr lang="en-GB" b="1" dirty="0"/>
              <a:t>Component 1 – 40% (8.12.18 &amp; 10.12.18) </a:t>
            </a:r>
          </a:p>
          <a:p>
            <a:r>
              <a:rPr lang="en-GB" dirty="0"/>
              <a:t>Prepare a presentation for a conference that critically evaluates a contemporary issue in education in Wales, its representation in official statements, media treatment and your understanding of its treatment in an international context (8 minutes presentation and 1,500 word equivalent supporting material).  </a:t>
            </a:r>
          </a:p>
          <a:p>
            <a:r>
              <a:rPr lang="en-GB" dirty="0"/>
              <a:t> </a:t>
            </a:r>
          </a:p>
          <a:p>
            <a:r>
              <a:rPr lang="en-GB" b="1" dirty="0"/>
              <a:t>Assessment Component 2 – 10% (31.01.19) </a:t>
            </a:r>
          </a:p>
          <a:p>
            <a:r>
              <a:rPr lang="en-GB" dirty="0"/>
              <a:t>The art of blogging</a:t>
            </a:r>
            <a:r>
              <a:rPr lang="en-GB" dirty="0" smtClean="0"/>
              <a:t>. </a:t>
            </a:r>
            <a:r>
              <a:rPr lang="en-GB" dirty="0"/>
              <a:t>You are asked to contribute at least two blogs over the period of this semester. These will be personal writing that is open for comment and collaboration within the group</a:t>
            </a:r>
            <a:r>
              <a:rPr lang="en-GB" dirty="0" smtClean="0"/>
              <a:t>. </a:t>
            </a:r>
            <a:r>
              <a:rPr lang="en-GB" dirty="0"/>
              <a:t>The assessment will be a critical reflection on your learning through this medium of writing and publication (800 words equivalent).  </a:t>
            </a:r>
          </a:p>
          <a:p>
            <a:r>
              <a:rPr lang="en-GB" dirty="0"/>
              <a:t>  </a:t>
            </a:r>
          </a:p>
          <a:p>
            <a:r>
              <a:rPr lang="en-GB" b="1" dirty="0"/>
              <a:t>Assessment Component 3 – 50% (31.01.19) </a:t>
            </a:r>
          </a:p>
          <a:p>
            <a:r>
              <a:rPr lang="en-GB" dirty="0"/>
              <a:t>Prepare an article for an appropriate journal that follows the guidelines for contributors. Include an abstract/presentation that is suitable for submission to a research conference and for posting on a website (4,000 word paper and 150 word abstract).  </a:t>
            </a:r>
          </a:p>
          <a:p>
            <a:r>
              <a:rPr lang="en-GB" dirty="0"/>
              <a:t> </a:t>
            </a:r>
            <a:endParaRPr lang="en-US" dirty="0"/>
          </a:p>
        </p:txBody>
      </p:sp>
    </p:spTree>
    <p:extLst>
      <p:ext uri="{BB962C8B-B14F-4D97-AF65-F5344CB8AC3E}">
        <p14:creationId xmlns:p14="http://schemas.microsoft.com/office/powerpoint/2010/main" val="711375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600" y="1"/>
            <a:ext cx="6017172" cy="5612524"/>
          </a:xfrm>
          <a:prstGeom prst="rect">
            <a:avLst/>
          </a:prstGeom>
        </p:spPr>
      </p:pic>
    </p:spTree>
    <p:extLst>
      <p:ext uri="{BB962C8B-B14F-4D97-AF65-F5344CB8AC3E}">
        <p14:creationId xmlns:p14="http://schemas.microsoft.com/office/powerpoint/2010/main" val="2199855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3489" y="1802523"/>
            <a:ext cx="5796455" cy="1569660"/>
          </a:xfrm>
          <a:prstGeom prst="rect">
            <a:avLst/>
          </a:prstGeom>
          <a:noFill/>
        </p:spPr>
        <p:txBody>
          <a:bodyPr wrap="square" rtlCol="0">
            <a:spAutoFit/>
          </a:bodyPr>
          <a:lstStyle/>
          <a:p>
            <a:r>
              <a:rPr lang="en-GB" sz="3200" b="1" dirty="0" smtClean="0"/>
              <a:t>Setting the policy scene…</a:t>
            </a:r>
          </a:p>
          <a:p>
            <a:endParaRPr lang="en-GB" sz="3200" b="1" dirty="0"/>
          </a:p>
          <a:p>
            <a:r>
              <a:rPr lang="en-GB" sz="3200" dirty="0" smtClean="0"/>
              <a:t>How did we get here?</a:t>
            </a:r>
            <a:endParaRPr lang="en-US" sz="3200" dirty="0"/>
          </a:p>
        </p:txBody>
      </p:sp>
    </p:spTree>
    <p:extLst>
      <p:ext uri="{BB962C8B-B14F-4D97-AF65-F5344CB8AC3E}">
        <p14:creationId xmlns:p14="http://schemas.microsoft.com/office/powerpoint/2010/main" val="3182856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Content Placeholder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34898" y="506304"/>
            <a:ext cx="6769100" cy="475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766935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2208" y="462564"/>
            <a:ext cx="7402823" cy="4571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87691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02828" y="1936283"/>
            <a:ext cx="6258910" cy="2062103"/>
          </a:xfrm>
          <a:prstGeom prst="rect">
            <a:avLst/>
          </a:prstGeom>
        </p:spPr>
        <p:txBody>
          <a:bodyPr wrap="square">
            <a:spAutoFit/>
          </a:bodyPr>
          <a:lstStyle/>
          <a:p>
            <a:r>
              <a:rPr lang="en-US" altLang="en-US" sz="3200" dirty="0"/>
              <a:t>A 2014 BBC Wales Poll found that 31% of people in Wales thought education was the UK Government’s responsibility…</a:t>
            </a:r>
          </a:p>
        </p:txBody>
      </p:sp>
    </p:spTree>
    <p:extLst>
      <p:ext uri="{BB962C8B-B14F-4D97-AF65-F5344CB8AC3E}">
        <p14:creationId xmlns:p14="http://schemas.microsoft.com/office/powerpoint/2010/main" val="1581375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6406" y="111918"/>
            <a:ext cx="7761287" cy="442913"/>
          </a:xfrm>
        </p:spPr>
        <p:txBody>
          <a:bodyPr>
            <a:noAutofit/>
          </a:bodyPr>
          <a:lstStyle/>
          <a:p>
            <a:pPr algn="ctr"/>
            <a:r>
              <a:rPr lang="en-GB" altLang="en-US" sz="3600" b="1" dirty="0" smtClean="0"/>
              <a:t>Welsh Government</a:t>
            </a:r>
            <a:endParaRPr lang="en-US" altLang="en-US" sz="3600" b="1" dirty="0" smtClean="0"/>
          </a:p>
        </p:txBody>
      </p:sp>
      <p:sp>
        <p:nvSpPr>
          <p:cNvPr id="3" name="Content Placeholder 2"/>
          <p:cNvSpPr>
            <a:spLocks noGrp="1"/>
          </p:cNvSpPr>
          <p:nvPr>
            <p:ph idx="1"/>
          </p:nvPr>
        </p:nvSpPr>
        <p:spPr>
          <a:xfrm>
            <a:off x="34133" y="717386"/>
            <a:ext cx="2592387" cy="5287908"/>
          </a:xfrm>
        </p:spPr>
        <p:txBody>
          <a:bodyPr>
            <a:normAutofit/>
          </a:bodyPr>
          <a:lstStyle/>
          <a:p>
            <a:pPr indent="0">
              <a:defRPr/>
            </a:pPr>
            <a:r>
              <a:rPr lang="en-GB" sz="800" b="1" dirty="0" smtClean="0"/>
              <a:t>Foundation Phase</a:t>
            </a:r>
          </a:p>
          <a:p>
            <a:pPr indent="0">
              <a:defRPr/>
            </a:pPr>
            <a:r>
              <a:rPr lang="en-GB" sz="800" dirty="0" smtClean="0"/>
              <a:t>An independent stocktake of the Foundation Phase</a:t>
            </a:r>
          </a:p>
          <a:p>
            <a:pPr indent="0">
              <a:defRPr/>
            </a:pPr>
            <a:r>
              <a:rPr lang="en-GB" sz="800" dirty="0" smtClean="0"/>
              <a:t>Foundation Phase Action Plan</a:t>
            </a:r>
          </a:p>
          <a:p>
            <a:pPr indent="0">
              <a:defRPr/>
            </a:pPr>
            <a:r>
              <a:rPr lang="en-GB" sz="800" dirty="0" smtClean="0"/>
              <a:t>Foundation Phase profile</a:t>
            </a:r>
          </a:p>
          <a:p>
            <a:pPr indent="0">
              <a:defRPr/>
            </a:pPr>
            <a:endParaRPr lang="en-GB" sz="800" dirty="0" smtClean="0"/>
          </a:p>
          <a:p>
            <a:pPr indent="0">
              <a:defRPr/>
            </a:pPr>
            <a:r>
              <a:rPr lang="en-GB" sz="800" b="1" dirty="0" smtClean="0"/>
              <a:t>Schools</a:t>
            </a:r>
          </a:p>
          <a:p>
            <a:pPr indent="0">
              <a:defRPr/>
            </a:pPr>
            <a:r>
              <a:rPr lang="en-GB" sz="800" dirty="0" smtClean="0"/>
              <a:t>Curriculum and assessment</a:t>
            </a:r>
          </a:p>
          <a:p>
            <a:pPr indent="0">
              <a:defRPr/>
            </a:pPr>
            <a:r>
              <a:rPr lang="en-GB" sz="800" dirty="0" smtClean="0"/>
              <a:t>Schools information for parents/carers</a:t>
            </a:r>
          </a:p>
          <a:p>
            <a:pPr indent="0">
              <a:defRPr/>
            </a:pPr>
            <a:r>
              <a:rPr lang="en-GB" sz="800" dirty="0" smtClean="0"/>
              <a:t>Raising school standards</a:t>
            </a:r>
          </a:p>
          <a:p>
            <a:pPr indent="0">
              <a:defRPr/>
            </a:pPr>
            <a:r>
              <a:rPr lang="en-GB" sz="800" dirty="0" smtClean="0"/>
              <a:t>Tackling deprivation in education</a:t>
            </a:r>
          </a:p>
          <a:p>
            <a:pPr indent="0">
              <a:defRPr/>
            </a:pPr>
            <a:r>
              <a:rPr lang="en-GB" sz="800" dirty="0" smtClean="0"/>
              <a:t>21st Century Schools and Education Capital Programme</a:t>
            </a:r>
          </a:p>
          <a:p>
            <a:pPr indent="0">
              <a:defRPr/>
            </a:pPr>
            <a:r>
              <a:rPr lang="en-GB" sz="800" dirty="0" smtClean="0"/>
              <a:t>Planning, funding and school management</a:t>
            </a:r>
          </a:p>
          <a:p>
            <a:pPr indent="0">
              <a:defRPr/>
            </a:pPr>
            <a:r>
              <a:rPr lang="en-GB" sz="800" dirty="0" smtClean="0"/>
              <a:t>Inclusion and pupil support</a:t>
            </a:r>
          </a:p>
          <a:p>
            <a:pPr indent="0">
              <a:defRPr/>
            </a:pPr>
            <a:r>
              <a:rPr lang="en-GB" sz="800" dirty="0" smtClean="0"/>
              <a:t>Additional learning needs / Special educational needs</a:t>
            </a:r>
          </a:p>
          <a:p>
            <a:pPr indent="0">
              <a:defRPr/>
            </a:pPr>
            <a:r>
              <a:rPr lang="en-GB" sz="800" dirty="0" smtClean="0"/>
              <a:t>Well-being</a:t>
            </a:r>
          </a:p>
          <a:p>
            <a:pPr indent="0">
              <a:defRPr/>
            </a:pPr>
            <a:r>
              <a:rPr lang="en-GB" sz="800" dirty="0" smtClean="0"/>
              <a:t>Workforce development</a:t>
            </a:r>
          </a:p>
          <a:p>
            <a:pPr indent="0">
              <a:defRPr/>
            </a:pPr>
            <a:r>
              <a:rPr lang="en-GB" sz="800" dirty="0" smtClean="0"/>
              <a:t>Information and data collection</a:t>
            </a:r>
          </a:p>
          <a:p>
            <a:pPr indent="0">
              <a:defRPr/>
            </a:pPr>
            <a:r>
              <a:rPr lang="en-GB" sz="800" dirty="0" smtClean="0"/>
              <a:t>Independent schools information and registration</a:t>
            </a:r>
          </a:p>
          <a:p>
            <a:pPr indent="0">
              <a:defRPr/>
            </a:pPr>
            <a:r>
              <a:rPr lang="en-GB" sz="800" dirty="0" smtClean="0"/>
              <a:t>Pupil Referral Units</a:t>
            </a:r>
          </a:p>
          <a:p>
            <a:pPr indent="0">
              <a:defRPr/>
            </a:pPr>
            <a:r>
              <a:rPr lang="en-GB" sz="800" dirty="0" smtClean="0"/>
              <a:t>School admission and appeal codes</a:t>
            </a:r>
            <a:endParaRPr lang="en-GB" sz="800" dirty="0"/>
          </a:p>
          <a:p>
            <a:pPr>
              <a:defRPr/>
            </a:pPr>
            <a:endParaRPr lang="en-GB" sz="800" dirty="0" smtClean="0"/>
          </a:p>
        </p:txBody>
      </p:sp>
      <p:sp>
        <p:nvSpPr>
          <p:cNvPr id="11268" name="TextBox 7"/>
          <p:cNvSpPr txBox="1">
            <a:spLocks noChangeArrowheads="1"/>
          </p:cNvSpPr>
          <p:nvPr/>
        </p:nvSpPr>
        <p:spPr bwMode="auto">
          <a:xfrm>
            <a:off x="2771775" y="618906"/>
            <a:ext cx="2305050" cy="538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nSpc>
                <a:spcPct val="200000"/>
              </a:lnSpc>
            </a:pPr>
            <a:r>
              <a:rPr lang="en-GB" altLang="en-US" sz="800" b="1" dirty="0">
                <a:solidFill>
                  <a:schemeClr val="tx1"/>
                </a:solidFill>
              </a:rPr>
              <a:t>Learning Pathways 14 to 19</a:t>
            </a:r>
          </a:p>
          <a:p>
            <a:pPr>
              <a:lnSpc>
                <a:spcPct val="200000"/>
              </a:lnSpc>
            </a:pPr>
            <a:r>
              <a:rPr lang="en-GB" altLang="en-US" sz="800" dirty="0">
                <a:solidFill>
                  <a:schemeClr val="tx1"/>
                </a:solidFill>
              </a:rPr>
              <a:t>Individual Learning Pathway</a:t>
            </a:r>
          </a:p>
          <a:p>
            <a:pPr>
              <a:lnSpc>
                <a:spcPct val="200000"/>
              </a:lnSpc>
            </a:pPr>
            <a:r>
              <a:rPr lang="en-GB" altLang="en-US" sz="800" dirty="0">
                <a:solidFill>
                  <a:schemeClr val="tx1"/>
                </a:solidFill>
              </a:rPr>
              <a:t>Wider choice and flexibility</a:t>
            </a:r>
          </a:p>
          <a:p>
            <a:pPr>
              <a:lnSpc>
                <a:spcPct val="200000"/>
              </a:lnSpc>
            </a:pPr>
            <a:r>
              <a:rPr lang="en-GB" altLang="en-US" sz="800" dirty="0">
                <a:solidFill>
                  <a:schemeClr val="tx1"/>
                </a:solidFill>
              </a:rPr>
              <a:t>The Learning Core</a:t>
            </a:r>
          </a:p>
          <a:p>
            <a:pPr>
              <a:lnSpc>
                <a:spcPct val="200000"/>
              </a:lnSpc>
            </a:pPr>
            <a:r>
              <a:rPr lang="en-GB" altLang="en-US" sz="800" dirty="0">
                <a:solidFill>
                  <a:schemeClr val="tx1"/>
                </a:solidFill>
              </a:rPr>
              <a:t>Learning coach</a:t>
            </a:r>
          </a:p>
          <a:p>
            <a:pPr>
              <a:lnSpc>
                <a:spcPct val="200000"/>
              </a:lnSpc>
            </a:pPr>
            <a:r>
              <a:rPr lang="en-GB" altLang="en-US" sz="800" dirty="0">
                <a:solidFill>
                  <a:schemeClr val="tx1"/>
                </a:solidFill>
              </a:rPr>
              <a:t>Personal support services</a:t>
            </a:r>
          </a:p>
          <a:p>
            <a:pPr>
              <a:lnSpc>
                <a:spcPct val="200000"/>
              </a:lnSpc>
            </a:pPr>
            <a:r>
              <a:rPr lang="en-GB" altLang="en-US" sz="800" dirty="0">
                <a:solidFill>
                  <a:schemeClr val="tx1"/>
                </a:solidFill>
              </a:rPr>
              <a:t>Careers advice and guidance</a:t>
            </a:r>
          </a:p>
          <a:p>
            <a:pPr>
              <a:lnSpc>
                <a:spcPct val="200000"/>
              </a:lnSpc>
            </a:pPr>
            <a:r>
              <a:rPr lang="en-GB" altLang="en-US" sz="800" dirty="0">
                <a:solidFill>
                  <a:schemeClr val="tx1"/>
                </a:solidFill>
              </a:rPr>
              <a:t>Latest publications</a:t>
            </a:r>
          </a:p>
          <a:p>
            <a:pPr>
              <a:lnSpc>
                <a:spcPct val="200000"/>
              </a:lnSpc>
            </a:pPr>
            <a:endParaRPr lang="en-GB" altLang="en-US" sz="800" b="1" dirty="0">
              <a:solidFill>
                <a:schemeClr val="tx1"/>
              </a:solidFill>
            </a:endParaRPr>
          </a:p>
          <a:p>
            <a:pPr>
              <a:lnSpc>
                <a:spcPct val="200000"/>
              </a:lnSpc>
            </a:pPr>
            <a:r>
              <a:rPr lang="en-GB" altLang="en-US" sz="800" b="1" dirty="0">
                <a:solidFill>
                  <a:schemeClr val="tx1"/>
                </a:solidFill>
              </a:rPr>
              <a:t>Post-16</a:t>
            </a:r>
          </a:p>
          <a:p>
            <a:pPr>
              <a:lnSpc>
                <a:spcPct val="200000"/>
              </a:lnSpc>
            </a:pPr>
            <a:r>
              <a:rPr lang="en-GB" altLang="en-US" sz="800" dirty="0">
                <a:solidFill>
                  <a:schemeClr val="tx1"/>
                </a:solidFill>
              </a:rPr>
              <a:t>Further education</a:t>
            </a:r>
          </a:p>
          <a:p>
            <a:pPr>
              <a:lnSpc>
                <a:spcPct val="200000"/>
              </a:lnSpc>
            </a:pPr>
            <a:r>
              <a:rPr lang="en-GB" altLang="en-US" sz="800" dirty="0">
                <a:solidFill>
                  <a:schemeClr val="tx1"/>
                </a:solidFill>
              </a:rPr>
              <a:t>Community Learning</a:t>
            </a:r>
          </a:p>
          <a:p>
            <a:pPr>
              <a:lnSpc>
                <a:spcPct val="200000"/>
              </a:lnSpc>
            </a:pPr>
            <a:r>
              <a:rPr lang="en-GB" altLang="en-US" sz="800" dirty="0">
                <a:solidFill>
                  <a:schemeClr val="tx1"/>
                </a:solidFill>
              </a:rPr>
              <a:t>Lifelong Learning Wales Record</a:t>
            </a:r>
          </a:p>
          <a:p>
            <a:pPr>
              <a:lnSpc>
                <a:spcPct val="200000"/>
              </a:lnSpc>
            </a:pPr>
            <a:r>
              <a:rPr lang="en-GB" altLang="en-US" sz="800" dirty="0">
                <a:solidFill>
                  <a:schemeClr val="tx1"/>
                </a:solidFill>
              </a:rPr>
              <a:t>English for Speakers of Other Languages</a:t>
            </a:r>
          </a:p>
          <a:p>
            <a:pPr>
              <a:lnSpc>
                <a:spcPct val="200000"/>
              </a:lnSpc>
            </a:pPr>
            <a:r>
              <a:rPr lang="en-GB" altLang="en-US" sz="800" dirty="0">
                <a:solidFill>
                  <a:schemeClr val="tx1"/>
                </a:solidFill>
              </a:rPr>
              <a:t>Post-16 Planning and Funding</a:t>
            </a:r>
          </a:p>
          <a:p>
            <a:pPr>
              <a:lnSpc>
                <a:spcPct val="200000"/>
              </a:lnSpc>
            </a:pPr>
            <a:r>
              <a:rPr lang="en-GB" altLang="en-US" sz="800" dirty="0">
                <a:solidFill>
                  <a:schemeClr val="tx1"/>
                </a:solidFill>
              </a:rPr>
              <a:t>Quality and Effectiveness Framework</a:t>
            </a:r>
          </a:p>
          <a:p>
            <a:pPr>
              <a:lnSpc>
                <a:spcPct val="200000"/>
              </a:lnSpc>
            </a:pPr>
            <a:r>
              <a:rPr lang="en-GB" altLang="en-US" sz="800" dirty="0">
                <a:solidFill>
                  <a:schemeClr val="tx1"/>
                </a:solidFill>
              </a:rPr>
              <a:t>Transforming Education and Training Provision in Wales</a:t>
            </a:r>
          </a:p>
          <a:p>
            <a:pPr>
              <a:lnSpc>
                <a:spcPct val="200000"/>
              </a:lnSpc>
            </a:pPr>
            <a:r>
              <a:rPr lang="en-GB" altLang="en-US" sz="800" dirty="0">
                <a:solidFill>
                  <a:schemeClr val="tx1"/>
                </a:solidFill>
              </a:rPr>
              <a:t>Work-based learning</a:t>
            </a:r>
          </a:p>
          <a:p>
            <a:pPr>
              <a:lnSpc>
                <a:spcPct val="200000"/>
              </a:lnSpc>
            </a:pPr>
            <a:r>
              <a:rPr lang="en-GB" altLang="en-US" sz="800" dirty="0">
                <a:solidFill>
                  <a:schemeClr val="tx1"/>
                </a:solidFill>
              </a:rPr>
              <a:t>The </a:t>
            </a:r>
            <a:r>
              <a:rPr lang="en-GB" altLang="en-US" sz="800" dirty="0">
                <a:solidFill>
                  <a:schemeClr val="tx1"/>
                </a:solidFill>
              </a:rPr>
              <a:t>Seren</a:t>
            </a:r>
            <a:r>
              <a:rPr lang="en-GB" altLang="en-US" sz="800" dirty="0">
                <a:solidFill>
                  <a:schemeClr val="tx1"/>
                </a:solidFill>
              </a:rPr>
              <a:t> Network</a:t>
            </a:r>
          </a:p>
          <a:p>
            <a:pPr>
              <a:lnSpc>
                <a:spcPct val="200000"/>
              </a:lnSpc>
            </a:pPr>
            <a:endParaRPr lang="en-GB" altLang="en-US" sz="800" dirty="0">
              <a:solidFill>
                <a:schemeClr val="tx1"/>
              </a:solidFill>
            </a:endParaRPr>
          </a:p>
          <a:p>
            <a:endParaRPr lang="en-US" altLang="en-US" sz="800" dirty="0">
              <a:solidFill>
                <a:schemeClr val="tx1"/>
              </a:solidFill>
            </a:endParaRPr>
          </a:p>
        </p:txBody>
      </p:sp>
      <p:sp>
        <p:nvSpPr>
          <p:cNvPr id="11269" name="TextBox 8"/>
          <p:cNvSpPr txBox="1">
            <a:spLocks noChangeArrowheads="1"/>
          </p:cNvSpPr>
          <p:nvPr/>
        </p:nvSpPr>
        <p:spPr bwMode="auto">
          <a:xfrm>
            <a:off x="4860132" y="669323"/>
            <a:ext cx="2376487"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nSpc>
                <a:spcPct val="150000"/>
              </a:lnSpc>
            </a:pPr>
            <a:r>
              <a:rPr lang="en-GB" altLang="en-US" sz="800" b="1" dirty="0">
                <a:solidFill>
                  <a:schemeClr val="tx1"/>
                </a:solidFill>
              </a:rPr>
              <a:t>Skills and training</a:t>
            </a:r>
          </a:p>
          <a:p>
            <a:pPr>
              <a:lnSpc>
                <a:spcPct val="150000"/>
              </a:lnSpc>
            </a:pPr>
            <a:r>
              <a:rPr lang="en-GB" altLang="en-US" sz="800" dirty="0">
                <a:solidFill>
                  <a:schemeClr val="tx1"/>
                </a:solidFill>
              </a:rPr>
              <a:t>Jobs Growth Wales</a:t>
            </a:r>
          </a:p>
          <a:p>
            <a:pPr>
              <a:lnSpc>
                <a:spcPct val="150000"/>
              </a:lnSpc>
            </a:pPr>
            <a:r>
              <a:rPr lang="en-GB" altLang="en-US" sz="800" dirty="0">
                <a:solidFill>
                  <a:schemeClr val="tx1"/>
                </a:solidFill>
              </a:rPr>
              <a:t>Apprenticeships</a:t>
            </a:r>
          </a:p>
          <a:p>
            <a:pPr>
              <a:lnSpc>
                <a:spcPct val="150000"/>
              </a:lnSpc>
            </a:pPr>
            <a:r>
              <a:rPr lang="en-GB" altLang="en-US" sz="800" dirty="0">
                <a:solidFill>
                  <a:schemeClr val="tx1"/>
                </a:solidFill>
              </a:rPr>
              <a:t>Youth work</a:t>
            </a:r>
          </a:p>
          <a:p>
            <a:pPr>
              <a:lnSpc>
                <a:spcPct val="150000"/>
              </a:lnSpc>
            </a:pPr>
            <a:r>
              <a:rPr lang="en-GB" altLang="en-US" sz="800" dirty="0">
                <a:solidFill>
                  <a:schemeClr val="tx1"/>
                </a:solidFill>
              </a:rPr>
              <a:t>Investors in People (</a:t>
            </a:r>
            <a:r>
              <a:rPr lang="en-GB" altLang="en-US" sz="800" dirty="0">
                <a:solidFill>
                  <a:schemeClr val="tx1"/>
                </a:solidFill>
              </a:rPr>
              <a:t>IiP</a:t>
            </a:r>
            <a:r>
              <a:rPr lang="en-GB" altLang="en-US" sz="800" dirty="0">
                <a:solidFill>
                  <a:schemeClr val="tx1"/>
                </a:solidFill>
              </a:rPr>
              <a:t>)</a:t>
            </a:r>
          </a:p>
          <a:p>
            <a:pPr>
              <a:lnSpc>
                <a:spcPct val="150000"/>
              </a:lnSpc>
            </a:pPr>
            <a:r>
              <a:rPr lang="en-GB" altLang="en-US" sz="800" dirty="0">
                <a:solidFill>
                  <a:schemeClr val="tx1"/>
                </a:solidFill>
              </a:rPr>
              <a:t>Work-based training</a:t>
            </a:r>
          </a:p>
          <a:p>
            <a:pPr>
              <a:lnSpc>
                <a:spcPct val="150000"/>
              </a:lnSpc>
            </a:pPr>
            <a:r>
              <a:rPr lang="en-GB" altLang="en-US" sz="800" dirty="0">
                <a:solidFill>
                  <a:schemeClr val="tx1"/>
                </a:solidFill>
              </a:rPr>
              <a:t>The Real Conversation</a:t>
            </a:r>
          </a:p>
          <a:p>
            <a:pPr>
              <a:lnSpc>
                <a:spcPct val="150000"/>
              </a:lnSpc>
            </a:pPr>
            <a:r>
              <a:rPr lang="en-GB" altLang="en-US" sz="800" dirty="0">
                <a:solidFill>
                  <a:schemeClr val="tx1"/>
                </a:solidFill>
              </a:rPr>
              <a:t>ReAct</a:t>
            </a:r>
            <a:r>
              <a:rPr lang="en-GB" altLang="en-US" sz="800" dirty="0">
                <a:solidFill>
                  <a:schemeClr val="tx1"/>
                </a:solidFill>
              </a:rPr>
              <a:t> for employers</a:t>
            </a:r>
          </a:p>
          <a:p>
            <a:pPr>
              <a:lnSpc>
                <a:spcPct val="150000"/>
              </a:lnSpc>
            </a:pPr>
            <a:r>
              <a:rPr lang="en-GB" altLang="en-US" sz="800" dirty="0">
                <a:solidFill>
                  <a:schemeClr val="tx1"/>
                </a:solidFill>
              </a:rPr>
              <a:t>Other Programmes - Skills</a:t>
            </a:r>
          </a:p>
          <a:p>
            <a:pPr>
              <a:lnSpc>
                <a:spcPct val="150000"/>
              </a:lnSpc>
            </a:pPr>
            <a:r>
              <a:rPr lang="en-GB" altLang="en-US" sz="800" dirty="0">
                <a:solidFill>
                  <a:schemeClr val="tx1"/>
                </a:solidFill>
              </a:rPr>
              <a:t>Sector Skills Councils and standard setting organisations</a:t>
            </a:r>
          </a:p>
          <a:p>
            <a:pPr>
              <a:lnSpc>
                <a:spcPct val="150000"/>
              </a:lnSpc>
            </a:pPr>
            <a:r>
              <a:rPr lang="en-GB" altLang="en-US" sz="800" dirty="0">
                <a:solidFill>
                  <a:schemeClr val="tx1"/>
                </a:solidFill>
              </a:rPr>
              <a:t>Employability support</a:t>
            </a:r>
          </a:p>
          <a:p>
            <a:pPr>
              <a:lnSpc>
                <a:spcPct val="150000"/>
              </a:lnSpc>
            </a:pPr>
            <a:r>
              <a:rPr lang="en-GB" altLang="en-US" sz="800" dirty="0">
                <a:solidFill>
                  <a:schemeClr val="tx1"/>
                </a:solidFill>
              </a:rPr>
              <a:t>Framework for co-investment in skills</a:t>
            </a:r>
          </a:p>
          <a:p>
            <a:pPr>
              <a:lnSpc>
                <a:spcPct val="150000"/>
              </a:lnSpc>
            </a:pPr>
            <a:r>
              <a:rPr lang="en-GB" altLang="en-US" sz="800" dirty="0">
                <a:solidFill>
                  <a:schemeClr val="tx1"/>
                </a:solidFill>
              </a:rPr>
              <a:t>Policy statement on skills</a:t>
            </a:r>
          </a:p>
          <a:p>
            <a:pPr>
              <a:lnSpc>
                <a:spcPct val="150000"/>
              </a:lnSpc>
            </a:pPr>
            <a:r>
              <a:rPr lang="en-GB" altLang="en-US" sz="800" dirty="0">
                <a:solidFill>
                  <a:schemeClr val="tx1"/>
                </a:solidFill>
              </a:rPr>
              <a:t>Skills performance measures</a:t>
            </a:r>
          </a:p>
          <a:p>
            <a:pPr>
              <a:lnSpc>
                <a:spcPct val="150000"/>
              </a:lnSpc>
            </a:pPr>
            <a:r>
              <a:rPr lang="en-GB" altLang="en-US" sz="800" dirty="0">
                <a:solidFill>
                  <a:schemeClr val="tx1"/>
                </a:solidFill>
              </a:rPr>
              <a:t>Traineeships</a:t>
            </a:r>
          </a:p>
          <a:p>
            <a:pPr>
              <a:lnSpc>
                <a:spcPct val="150000"/>
              </a:lnSpc>
            </a:pPr>
            <a:r>
              <a:rPr lang="en-GB" altLang="en-US" sz="800" dirty="0">
                <a:solidFill>
                  <a:schemeClr val="tx1"/>
                </a:solidFill>
              </a:rPr>
              <a:t>Wales Employment and Skills Board (WESB)</a:t>
            </a:r>
          </a:p>
          <a:p>
            <a:pPr>
              <a:lnSpc>
                <a:spcPct val="150000"/>
              </a:lnSpc>
            </a:pPr>
            <a:r>
              <a:rPr lang="en-GB" altLang="en-US" sz="800" dirty="0">
                <a:solidFill>
                  <a:schemeClr val="tx1"/>
                </a:solidFill>
              </a:rPr>
              <a:t>Wales Union Learning Fund: 2016-2018 bidding round</a:t>
            </a:r>
          </a:p>
          <a:p>
            <a:pPr>
              <a:lnSpc>
                <a:spcPct val="150000"/>
              </a:lnSpc>
            </a:pPr>
            <a:r>
              <a:rPr lang="en-GB" altLang="en-US" sz="800" dirty="0">
                <a:solidFill>
                  <a:schemeClr val="tx1"/>
                </a:solidFill>
              </a:rPr>
              <a:t>Work Ready</a:t>
            </a:r>
          </a:p>
          <a:p>
            <a:pPr>
              <a:lnSpc>
                <a:spcPct val="150000"/>
              </a:lnSpc>
            </a:pPr>
            <a:r>
              <a:rPr lang="en-GB" altLang="en-US" sz="800" dirty="0">
                <a:solidFill>
                  <a:schemeClr val="tx1"/>
                </a:solidFill>
              </a:rPr>
              <a:t>Youth engagement and progression</a:t>
            </a:r>
          </a:p>
          <a:p>
            <a:pPr>
              <a:lnSpc>
                <a:spcPct val="150000"/>
              </a:lnSpc>
            </a:pPr>
            <a:endParaRPr lang="en-GB" altLang="en-US" sz="800" dirty="0">
              <a:solidFill>
                <a:schemeClr val="tx1"/>
              </a:solidFill>
            </a:endParaRPr>
          </a:p>
        </p:txBody>
      </p:sp>
      <p:sp>
        <p:nvSpPr>
          <p:cNvPr id="11270" name="TextBox 9"/>
          <p:cNvSpPr txBox="1">
            <a:spLocks noChangeArrowheads="1"/>
          </p:cNvSpPr>
          <p:nvPr/>
        </p:nvSpPr>
        <p:spPr bwMode="auto">
          <a:xfrm>
            <a:off x="7019925" y="675400"/>
            <a:ext cx="1800225"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nSpc>
                <a:spcPct val="150000"/>
              </a:lnSpc>
            </a:pPr>
            <a:r>
              <a:rPr lang="en-GB" altLang="en-US" sz="800" b="1" dirty="0">
                <a:solidFill>
                  <a:schemeClr val="tx1"/>
                </a:solidFill>
              </a:rPr>
              <a:t>Qualifications and their regulation</a:t>
            </a:r>
          </a:p>
          <a:p>
            <a:pPr>
              <a:lnSpc>
                <a:spcPct val="150000"/>
              </a:lnSpc>
            </a:pPr>
            <a:r>
              <a:rPr lang="en-GB" altLang="en-US" sz="800" dirty="0">
                <a:solidFill>
                  <a:schemeClr val="tx1"/>
                </a:solidFill>
              </a:rPr>
              <a:t>Review of Qualifications 14-19</a:t>
            </a:r>
          </a:p>
          <a:p>
            <a:pPr>
              <a:lnSpc>
                <a:spcPct val="150000"/>
              </a:lnSpc>
            </a:pPr>
            <a:r>
              <a:rPr lang="en-GB" altLang="en-US" sz="800" dirty="0">
                <a:solidFill>
                  <a:schemeClr val="tx1"/>
                </a:solidFill>
              </a:rPr>
              <a:t>Credit and Qualifications Framework for Wales</a:t>
            </a:r>
          </a:p>
          <a:p>
            <a:pPr>
              <a:lnSpc>
                <a:spcPct val="150000"/>
              </a:lnSpc>
            </a:pPr>
            <a:r>
              <a:rPr lang="en-GB" altLang="en-US" sz="800" dirty="0">
                <a:solidFill>
                  <a:schemeClr val="tx1"/>
                </a:solidFill>
              </a:rPr>
              <a:t>Priority Qualifications List</a:t>
            </a:r>
          </a:p>
          <a:p>
            <a:pPr>
              <a:lnSpc>
                <a:spcPct val="150000"/>
              </a:lnSpc>
            </a:pPr>
            <a:endParaRPr lang="en-GB" altLang="en-US" sz="800" dirty="0">
              <a:solidFill>
                <a:schemeClr val="tx1"/>
              </a:solidFill>
            </a:endParaRPr>
          </a:p>
          <a:p>
            <a:pPr>
              <a:lnSpc>
                <a:spcPct val="150000"/>
              </a:lnSpc>
            </a:pPr>
            <a:r>
              <a:rPr lang="en-GB" altLang="en-US" sz="800" b="1" dirty="0">
                <a:solidFill>
                  <a:schemeClr val="tx1"/>
                </a:solidFill>
              </a:rPr>
              <a:t>Education and skills publications</a:t>
            </a:r>
          </a:p>
          <a:p>
            <a:pPr>
              <a:lnSpc>
                <a:spcPct val="150000"/>
              </a:lnSpc>
            </a:pPr>
            <a:r>
              <a:rPr lang="en-GB" altLang="en-US" sz="800" dirty="0">
                <a:solidFill>
                  <a:schemeClr val="tx1"/>
                </a:solidFill>
              </a:rPr>
              <a:t>Guidance and information</a:t>
            </a:r>
          </a:p>
          <a:p>
            <a:pPr>
              <a:lnSpc>
                <a:spcPct val="150000"/>
              </a:lnSpc>
            </a:pPr>
            <a:r>
              <a:rPr lang="en-GB" altLang="en-US" sz="800" dirty="0">
                <a:solidFill>
                  <a:schemeClr val="tx1"/>
                </a:solidFill>
              </a:rPr>
              <a:t>Circulars</a:t>
            </a:r>
          </a:p>
          <a:p>
            <a:pPr>
              <a:lnSpc>
                <a:spcPct val="150000"/>
              </a:lnSpc>
            </a:pPr>
            <a:r>
              <a:rPr lang="en-GB" altLang="en-US" sz="800" dirty="0">
                <a:solidFill>
                  <a:schemeClr val="tx1"/>
                </a:solidFill>
              </a:rPr>
              <a:t>Reports</a:t>
            </a:r>
          </a:p>
          <a:p>
            <a:pPr>
              <a:lnSpc>
                <a:spcPct val="150000"/>
              </a:lnSpc>
            </a:pPr>
            <a:r>
              <a:rPr lang="en-GB" altLang="en-US" sz="800" dirty="0">
                <a:solidFill>
                  <a:schemeClr val="tx1"/>
                </a:solidFill>
              </a:rPr>
              <a:t>Commissioned reviews</a:t>
            </a:r>
          </a:p>
          <a:p>
            <a:pPr>
              <a:lnSpc>
                <a:spcPct val="150000"/>
              </a:lnSpc>
            </a:pPr>
            <a:r>
              <a:rPr lang="en-GB" altLang="en-US" sz="800" dirty="0">
                <a:solidFill>
                  <a:schemeClr val="tx1"/>
                </a:solidFill>
              </a:rPr>
              <a:t>Statistics and research</a:t>
            </a:r>
          </a:p>
          <a:p>
            <a:pPr>
              <a:lnSpc>
                <a:spcPct val="150000"/>
              </a:lnSpc>
            </a:pPr>
            <a:endParaRPr lang="en-GB" altLang="en-US" sz="800" dirty="0">
              <a:solidFill>
                <a:schemeClr val="tx1"/>
              </a:solidFill>
            </a:endParaRPr>
          </a:p>
          <a:p>
            <a:pPr>
              <a:lnSpc>
                <a:spcPct val="150000"/>
              </a:lnSpc>
            </a:pPr>
            <a:r>
              <a:rPr lang="en-GB" altLang="en-US" sz="800" b="1" dirty="0"/>
              <a:t>Higher education</a:t>
            </a:r>
          </a:p>
          <a:p>
            <a:pPr>
              <a:lnSpc>
                <a:spcPct val="150000"/>
              </a:lnSpc>
            </a:pPr>
            <a:r>
              <a:rPr lang="en-GB" altLang="en-US" sz="800" dirty="0"/>
              <a:t>Student finance</a:t>
            </a:r>
          </a:p>
          <a:p>
            <a:pPr>
              <a:lnSpc>
                <a:spcPct val="150000"/>
              </a:lnSpc>
            </a:pPr>
            <a:r>
              <a:rPr lang="en-GB" altLang="en-US" sz="800" dirty="0"/>
              <a:t>Student Finance: information for EU nationals</a:t>
            </a:r>
          </a:p>
          <a:p>
            <a:pPr>
              <a:lnSpc>
                <a:spcPct val="150000"/>
              </a:lnSpc>
            </a:pPr>
            <a:r>
              <a:rPr lang="en-GB" altLang="en-US" sz="800" dirty="0"/>
              <a:t>Designation as an institution under the Higher Education (Wales) Act 2015</a:t>
            </a:r>
          </a:p>
          <a:p>
            <a:pPr>
              <a:lnSpc>
                <a:spcPct val="150000"/>
              </a:lnSpc>
            </a:pPr>
            <a:r>
              <a:rPr lang="en-GB" altLang="en-US" sz="800" dirty="0"/>
              <a:t>Policy Statement on Higher Education</a:t>
            </a:r>
          </a:p>
          <a:p>
            <a:pPr>
              <a:lnSpc>
                <a:spcPct val="150000"/>
              </a:lnSpc>
            </a:pPr>
            <a:r>
              <a:rPr lang="en-GB" altLang="en-US" sz="800" dirty="0"/>
              <a:t>Higher education reviews</a:t>
            </a:r>
          </a:p>
          <a:p>
            <a:pPr>
              <a:lnSpc>
                <a:spcPct val="150000"/>
              </a:lnSpc>
            </a:pPr>
            <a:endParaRPr lang="en-GB" altLang="en-US" sz="800" dirty="0">
              <a:solidFill>
                <a:schemeClr val="tx1"/>
              </a:solidFill>
            </a:endParaRPr>
          </a:p>
        </p:txBody>
      </p:sp>
    </p:spTree>
    <p:extLst>
      <p:ext uri="{BB962C8B-B14F-4D97-AF65-F5344CB8AC3E}">
        <p14:creationId xmlns:p14="http://schemas.microsoft.com/office/powerpoint/2010/main" val="28031533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11188" y="115888"/>
            <a:ext cx="7761287" cy="1131887"/>
          </a:xfrm>
        </p:spPr>
        <p:txBody>
          <a:bodyPr>
            <a:normAutofit/>
          </a:bodyPr>
          <a:lstStyle/>
          <a:p>
            <a:pPr algn="ctr"/>
            <a:r>
              <a:rPr lang="en-GB" altLang="en-US" sz="3600" b="1" dirty="0" smtClean="0"/>
              <a:t>UK Government</a:t>
            </a:r>
            <a:endParaRPr lang="en-US" altLang="en-US" sz="3600" b="1" dirty="0" smtClean="0"/>
          </a:p>
        </p:txBody>
      </p:sp>
      <p:sp>
        <p:nvSpPr>
          <p:cNvPr id="12291" name="Content Placeholder 2"/>
          <p:cNvSpPr>
            <a:spLocks noGrp="1"/>
          </p:cNvSpPr>
          <p:nvPr>
            <p:ph idx="1"/>
          </p:nvPr>
        </p:nvSpPr>
        <p:spPr>
          <a:xfrm>
            <a:off x="717550" y="1989138"/>
            <a:ext cx="7761288" cy="4103687"/>
          </a:xfrm>
        </p:spPr>
        <p:txBody>
          <a:bodyPr/>
          <a:lstStyle/>
          <a:p>
            <a:r>
              <a:rPr lang="en-GB" altLang="en-US" sz="1600" dirty="0" smtClean="0"/>
              <a:t>Teachers’ pay and conditions (Welsh Government from 2019-20)</a:t>
            </a:r>
            <a:endParaRPr lang="en-US" altLang="en-US" sz="1600" dirty="0" smtClean="0"/>
          </a:p>
        </p:txBody>
      </p:sp>
    </p:spTree>
    <p:extLst>
      <p:ext uri="{BB962C8B-B14F-4D97-AF65-F5344CB8AC3E}">
        <p14:creationId xmlns:p14="http://schemas.microsoft.com/office/powerpoint/2010/main" val="188988582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362" y="475484"/>
            <a:ext cx="7915275" cy="46482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406235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p:cNvSpPr>
            <a:spLocks noGrp="1" noChangeArrowheads="1"/>
          </p:cNvSpPr>
          <p:nvPr>
            <p:ph type="title"/>
          </p:nvPr>
        </p:nvSpPr>
        <p:spPr>
          <a:xfrm>
            <a:off x="685800" y="339725"/>
            <a:ext cx="7770813" cy="1190625"/>
          </a:xfrm>
        </p:spPr>
        <p:txBody>
          <a:bodyPr/>
          <a:lstStyle/>
          <a:p>
            <a:pPr algn="ctr" eaLnBrk="1" hangingPunct="1">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3600" b="1" dirty="0" smtClean="0"/>
              <a:t>Roles reversed...</a:t>
            </a:r>
            <a:r>
              <a:rPr lang="en-GB" altLang="en-US" dirty="0" smtClean="0"/>
              <a:t/>
            </a:r>
            <a:br>
              <a:rPr lang="en-GB" altLang="en-US" dirty="0" smtClean="0"/>
            </a:br>
            <a:r>
              <a:rPr lang="en-GB" altLang="en-US" sz="2800" dirty="0" smtClean="0"/>
              <a:t>A-level comparisons - % of pupil passes </a:t>
            </a:r>
          </a:p>
        </p:txBody>
      </p:sp>
      <p:graphicFrame>
        <p:nvGraphicFramePr>
          <p:cNvPr id="4098" name="Group 2"/>
          <p:cNvGraphicFramePr>
            <a:graphicFrameLocks noGrp="1"/>
          </p:cNvGraphicFramePr>
          <p:nvPr>
            <p:extLst>
              <p:ext uri="{D42A27DB-BD31-4B8C-83A1-F6EECF244321}">
                <p14:modId xmlns:p14="http://schemas.microsoft.com/office/powerpoint/2010/main" val="1786902515"/>
              </p:ext>
            </p:extLst>
          </p:nvPr>
        </p:nvGraphicFramePr>
        <p:xfrm>
          <a:off x="465467" y="1660635"/>
          <a:ext cx="8285162" cy="3597275"/>
        </p:xfrm>
        <a:graphic>
          <a:graphicData uri="http://schemas.openxmlformats.org/drawingml/2006/table">
            <a:tbl>
              <a:tblPr/>
              <a:tblGrid>
                <a:gridCol w="1035050">
                  <a:extLst>
                    <a:ext uri="{9D8B030D-6E8A-4147-A177-3AD203B41FA5}">
                      <a16:colId xmlns:a16="http://schemas.microsoft.com/office/drawing/2014/main" val="1218980841"/>
                    </a:ext>
                  </a:extLst>
                </a:gridCol>
                <a:gridCol w="1035050">
                  <a:extLst>
                    <a:ext uri="{9D8B030D-6E8A-4147-A177-3AD203B41FA5}">
                      <a16:colId xmlns:a16="http://schemas.microsoft.com/office/drawing/2014/main" val="582508811"/>
                    </a:ext>
                  </a:extLst>
                </a:gridCol>
                <a:gridCol w="1035050">
                  <a:extLst>
                    <a:ext uri="{9D8B030D-6E8A-4147-A177-3AD203B41FA5}">
                      <a16:colId xmlns:a16="http://schemas.microsoft.com/office/drawing/2014/main" val="1386450792"/>
                    </a:ext>
                  </a:extLst>
                </a:gridCol>
                <a:gridCol w="1036637">
                  <a:extLst>
                    <a:ext uri="{9D8B030D-6E8A-4147-A177-3AD203B41FA5}">
                      <a16:colId xmlns:a16="http://schemas.microsoft.com/office/drawing/2014/main" val="390478315"/>
                    </a:ext>
                  </a:extLst>
                </a:gridCol>
                <a:gridCol w="1035050">
                  <a:extLst>
                    <a:ext uri="{9D8B030D-6E8A-4147-A177-3AD203B41FA5}">
                      <a16:colId xmlns:a16="http://schemas.microsoft.com/office/drawing/2014/main" val="3201721407"/>
                    </a:ext>
                  </a:extLst>
                </a:gridCol>
                <a:gridCol w="1035050">
                  <a:extLst>
                    <a:ext uri="{9D8B030D-6E8A-4147-A177-3AD203B41FA5}">
                      <a16:colId xmlns:a16="http://schemas.microsoft.com/office/drawing/2014/main" val="1625762629"/>
                    </a:ext>
                  </a:extLst>
                </a:gridCol>
                <a:gridCol w="1035050">
                  <a:extLst>
                    <a:ext uri="{9D8B030D-6E8A-4147-A177-3AD203B41FA5}">
                      <a16:colId xmlns:a16="http://schemas.microsoft.com/office/drawing/2014/main" val="3265399732"/>
                    </a:ext>
                  </a:extLst>
                </a:gridCol>
                <a:gridCol w="1038225">
                  <a:extLst>
                    <a:ext uri="{9D8B030D-6E8A-4147-A177-3AD203B41FA5}">
                      <a16:colId xmlns:a16="http://schemas.microsoft.com/office/drawing/2014/main" val="790390134"/>
                    </a:ext>
                  </a:extLst>
                </a:gridCol>
              </a:tblGrid>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2002</a:t>
                      </a:r>
                    </a:p>
                  </a:txBody>
                  <a:tcPr marL="90000" marR="90000" marT="4911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A</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C</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2016</a:t>
                      </a:r>
                    </a:p>
                  </a:txBody>
                  <a:tcPr marL="90000" marR="90000" marT="4911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A</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C</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a:t>
                      </a:r>
                    </a:p>
                  </a:txBody>
                  <a:tcPr marL="90000" marR="90000" marT="491112" marB="46800" horzOverflow="overflow">
                    <a:lnL>
                      <a:noFill/>
                    </a:lnL>
                    <a:lnR>
                      <a:noFill/>
                    </a:lnR>
                    <a:lnT>
                      <a:noFill/>
                    </a:lnT>
                    <a:lnB>
                      <a:noFill/>
                    </a:lnB>
                    <a:lnTlToBr>
                      <a:noFill/>
                    </a:lnTlToBr>
                    <a:lnBlToTr>
                      <a:noFill/>
                    </a:lnBlToTr>
                    <a:solidFill>
                      <a:srgbClr val="9999CC"/>
                    </a:solidFill>
                  </a:tcPr>
                </a:tc>
                <a:extLst>
                  <a:ext uri="{0D108BD9-81ED-4DB2-BD59-A6C34878D82A}">
                    <a16:rowId xmlns:a16="http://schemas.microsoft.com/office/drawing/2014/main" val="3786548497"/>
                  </a:ext>
                </a:extLst>
              </a:tr>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Wales</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21.5</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70.4</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95.8</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Wales</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22.7</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73.8</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97.3</a:t>
                      </a:r>
                    </a:p>
                  </a:txBody>
                  <a:tcPr marL="90000" marR="90000" marT="332712" marB="46800" horzOverflow="overflow">
                    <a:lnL>
                      <a:noFill/>
                    </a:lnL>
                    <a:lnR>
                      <a:noFill/>
                    </a:lnR>
                    <a:lnT>
                      <a:noFill/>
                    </a:lnT>
                    <a:lnB>
                      <a:noFill/>
                    </a:lnB>
                    <a:lnTlToBr>
                      <a:noFill/>
                    </a:lnTlToBr>
                    <a:lnBlToTr>
                      <a:noFill/>
                    </a:lnBlToTr>
                    <a:solidFill>
                      <a:srgbClr val="E6E6FF"/>
                    </a:solidFill>
                  </a:tcPr>
                </a:tc>
                <a:extLst>
                  <a:ext uri="{0D108BD9-81ED-4DB2-BD59-A6C34878D82A}">
                    <a16:rowId xmlns:a16="http://schemas.microsoft.com/office/drawing/2014/main" val="2847843693"/>
                  </a:ext>
                </a:extLst>
              </a:tr>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England</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20.3</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64.5</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94.1</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England</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25.8</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77.5</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98.1</a:t>
                      </a:r>
                    </a:p>
                  </a:txBody>
                  <a:tcPr marL="90000" marR="90000" marT="332712" marB="46800" horzOverflow="overflow">
                    <a:lnL>
                      <a:noFill/>
                    </a:lnL>
                    <a:lnR>
                      <a:noFill/>
                    </a:lnR>
                    <a:lnT>
                      <a:noFill/>
                    </a:lnT>
                    <a:lnB>
                      <a:noFill/>
                    </a:lnB>
                    <a:lnTlToBr>
                      <a:noFill/>
                    </a:lnTlToBr>
                    <a:lnBlToTr>
                      <a:noFill/>
                    </a:lnBlToTr>
                    <a:solidFill>
                      <a:srgbClr val="FFFFFF"/>
                    </a:solidFill>
                  </a:tcPr>
                </a:tc>
                <a:extLst>
                  <a:ext uri="{0D108BD9-81ED-4DB2-BD59-A6C34878D82A}">
                    <a16:rowId xmlns:a16="http://schemas.microsoft.com/office/drawing/2014/main" val="1050038665"/>
                  </a:ext>
                </a:extLst>
              </a:tr>
              <a:tr h="901700">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UK</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20.7</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65.3</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94.3</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UK</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25.8</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77.6</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98.1</a:t>
                      </a:r>
                    </a:p>
                  </a:txBody>
                  <a:tcPr marL="90000" marR="90000" marT="332712" marB="46800" horzOverflow="overflow">
                    <a:lnL>
                      <a:noFill/>
                    </a:lnL>
                    <a:lnR>
                      <a:noFill/>
                    </a:lnR>
                    <a:lnT>
                      <a:noFill/>
                    </a:lnT>
                    <a:lnB>
                      <a:noFill/>
                    </a:lnB>
                    <a:lnTlToBr>
                      <a:noFill/>
                    </a:lnTlToBr>
                    <a:lnBlToTr>
                      <a:noFill/>
                    </a:lnBlToTr>
                    <a:solidFill>
                      <a:srgbClr val="E6E6FF"/>
                    </a:solidFill>
                  </a:tcPr>
                </a:tc>
                <a:extLst>
                  <a:ext uri="{0D108BD9-81ED-4DB2-BD59-A6C34878D82A}">
                    <a16:rowId xmlns:a16="http://schemas.microsoft.com/office/drawing/2014/main" val="3817105493"/>
                  </a:ext>
                </a:extLst>
              </a:tr>
            </a:tbl>
          </a:graphicData>
        </a:graphic>
      </p:graphicFrame>
    </p:spTree>
    <p:extLst>
      <p:ext uri="{BB962C8B-B14F-4D97-AF65-F5344CB8AC3E}">
        <p14:creationId xmlns:p14="http://schemas.microsoft.com/office/powerpoint/2010/main" val="1788198712"/>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3"/>
          <p:cNvSpPr txBox="1">
            <a:spLocks noChangeArrowheads="1"/>
          </p:cNvSpPr>
          <p:nvPr/>
        </p:nvSpPr>
        <p:spPr bwMode="auto">
          <a:xfrm>
            <a:off x="1584325" y="207908"/>
            <a:ext cx="6015038" cy="1190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8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3200">
                <a:solidFill>
                  <a:srgbClr val="000000"/>
                </a:solidFill>
                <a:latin typeface="Times New Roman" panose="02020603050405020304" pitchFamily="18" charset="0"/>
                <a:cs typeface="Times New Roman" panose="02020603050405020304" pitchFamily="18" charset="0"/>
              </a:defRPr>
            </a:lvl1pPr>
            <a:lvl2pPr>
              <a:spcBef>
                <a:spcPts val="7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2pPr>
            <a:lvl3pPr>
              <a:spcBef>
                <a:spcPts val="6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3pPr>
            <a:lvl4pPr>
              <a:spcBef>
                <a:spcPts val="5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4pPr>
            <a:lvl5pPr>
              <a:spcBef>
                <a:spcPts val="5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5pPr>
            <a:lvl6pPr marL="2514600" indent="-228600" defTabSz="449263" eaLnBrk="0" fontAlgn="base" hangingPunct="0">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6pPr>
            <a:lvl7pPr marL="2971800" indent="-228600" defTabSz="449263" eaLnBrk="0" fontAlgn="base" hangingPunct="0">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7pPr>
            <a:lvl8pPr marL="3429000" indent="-228600" defTabSz="449263" eaLnBrk="0" fontAlgn="base" hangingPunct="0">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8pPr>
            <a:lvl9pPr marL="3886200" indent="-228600" defTabSz="449263" eaLnBrk="0" fontAlgn="base" hangingPunct="0">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9pPr>
          </a:lstStyle>
          <a:p>
            <a:pPr algn="ctr" eaLnBrk="1" hangingPunct="1">
              <a:spcBef>
                <a:spcPct val="0"/>
              </a:spcBef>
              <a:buClrTx/>
              <a:buFontTx/>
              <a:buNone/>
            </a:pPr>
            <a:r>
              <a:rPr lang="en-GB" altLang="en-US" sz="4400" dirty="0">
                <a:latin typeface="+mn-lt"/>
              </a:rPr>
              <a:t>Déjà vu...</a:t>
            </a:r>
            <a:br>
              <a:rPr lang="en-GB" altLang="en-US" sz="4400" dirty="0">
                <a:latin typeface="+mn-lt"/>
              </a:rPr>
            </a:br>
            <a:r>
              <a:rPr lang="en-GB" altLang="en-US" sz="2800" dirty="0">
                <a:latin typeface="+mn-lt"/>
              </a:rPr>
              <a:t>GCSE comparisons - % of pupil passes </a:t>
            </a:r>
          </a:p>
        </p:txBody>
      </p:sp>
      <p:graphicFrame>
        <p:nvGraphicFramePr>
          <p:cNvPr id="5124" name="Group 4"/>
          <p:cNvGraphicFramePr>
            <a:graphicFrameLocks noGrp="1"/>
          </p:cNvGraphicFramePr>
          <p:nvPr>
            <p:extLst>
              <p:ext uri="{D42A27DB-BD31-4B8C-83A1-F6EECF244321}">
                <p14:modId xmlns:p14="http://schemas.microsoft.com/office/powerpoint/2010/main" val="3181572396"/>
              </p:ext>
            </p:extLst>
          </p:nvPr>
        </p:nvGraphicFramePr>
        <p:xfrm>
          <a:off x="360363" y="1623849"/>
          <a:ext cx="8462962" cy="3598863"/>
        </p:xfrm>
        <a:graphic>
          <a:graphicData uri="http://schemas.openxmlformats.org/drawingml/2006/table">
            <a:tbl>
              <a:tblPr/>
              <a:tblGrid>
                <a:gridCol w="1055687">
                  <a:extLst>
                    <a:ext uri="{9D8B030D-6E8A-4147-A177-3AD203B41FA5}">
                      <a16:colId xmlns:a16="http://schemas.microsoft.com/office/drawing/2014/main" val="1663576374"/>
                    </a:ext>
                  </a:extLst>
                </a:gridCol>
                <a:gridCol w="1057275">
                  <a:extLst>
                    <a:ext uri="{9D8B030D-6E8A-4147-A177-3AD203B41FA5}">
                      <a16:colId xmlns:a16="http://schemas.microsoft.com/office/drawing/2014/main" val="1938551187"/>
                    </a:ext>
                  </a:extLst>
                </a:gridCol>
                <a:gridCol w="1057275">
                  <a:extLst>
                    <a:ext uri="{9D8B030D-6E8A-4147-A177-3AD203B41FA5}">
                      <a16:colId xmlns:a16="http://schemas.microsoft.com/office/drawing/2014/main" val="80230938"/>
                    </a:ext>
                  </a:extLst>
                </a:gridCol>
                <a:gridCol w="1057275">
                  <a:extLst>
                    <a:ext uri="{9D8B030D-6E8A-4147-A177-3AD203B41FA5}">
                      <a16:colId xmlns:a16="http://schemas.microsoft.com/office/drawing/2014/main" val="1317964642"/>
                    </a:ext>
                  </a:extLst>
                </a:gridCol>
                <a:gridCol w="1057275">
                  <a:extLst>
                    <a:ext uri="{9D8B030D-6E8A-4147-A177-3AD203B41FA5}">
                      <a16:colId xmlns:a16="http://schemas.microsoft.com/office/drawing/2014/main" val="794744057"/>
                    </a:ext>
                  </a:extLst>
                </a:gridCol>
                <a:gridCol w="1057275">
                  <a:extLst>
                    <a:ext uri="{9D8B030D-6E8A-4147-A177-3AD203B41FA5}">
                      <a16:colId xmlns:a16="http://schemas.microsoft.com/office/drawing/2014/main" val="2420203448"/>
                    </a:ext>
                  </a:extLst>
                </a:gridCol>
                <a:gridCol w="1057275">
                  <a:extLst>
                    <a:ext uri="{9D8B030D-6E8A-4147-A177-3AD203B41FA5}">
                      <a16:colId xmlns:a16="http://schemas.microsoft.com/office/drawing/2014/main" val="3464111816"/>
                    </a:ext>
                  </a:extLst>
                </a:gridCol>
                <a:gridCol w="1063625">
                  <a:extLst>
                    <a:ext uri="{9D8B030D-6E8A-4147-A177-3AD203B41FA5}">
                      <a16:colId xmlns:a16="http://schemas.microsoft.com/office/drawing/2014/main" val="2555431508"/>
                    </a:ext>
                  </a:extLst>
                </a:gridCol>
              </a:tblGrid>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2002</a:t>
                      </a:r>
                    </a:p>
                  </a:txBody>
                  <a:tcPr marL="90000" marR="90000" marT="4911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A</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C</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2016</a:t>
                      </a:r>
                    </a:p>
                  </a:txBody>
                  <a:tcPr marL="90000" marR="90000" marT="4911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A</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C</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a:t>
                      </a:r>
                    </a:p>
                  </a:txBody>
                  <a:tcPr marL="90000" marR="90000" marT="491112" marB="46800" horzOverflow="overflow">
                    <a:lnL>
                      <a:noFill/>
                    </a:lnL>
                    <a:lnR>
                      <a:noFill/>
                    </a:lnR>
                    <a:lnT>
                      <a:noFill/>
                    </a:lnT>
                    <a:lnB>
                      <a:noFill/>
                    </a:lnB>
                    <a:lnTlToBr>
                      <a:noFill/>
                    </a:lnTlToBr>
                    <a:lnBlToTr>
                      <a:noFill/>
                    </a:lnBlToTr>
                    <a:solidFill>
                      <a:srgbClr val="9999CC"/>
                    </a:solidFill>
                  </a:tcPr>
                </a:tc>
                <a:extLst>
                  <a:ext uri="{0D108BD9-81ED-4DB2-BD59-A6C34878D82A}">
                    <a16:rowId xmlns:a16="http://schemas.microsoft.com/office/drawing/2014/main" val="572978832"/>
                  </a:ext>
                </a:extLst>
              </a:tr>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Wales</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17</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59.7</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89.3</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Wales</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19.4</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66.6</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91.9</a:t>
                      </a:r>
                    </a:p>
                  </a:txBody>
                  <a:tcPr marL="90000" marR="90000" marT="332712" marB="46800" horzOverflow="overflow">
                    <a:lnL>
                      <a:noFill/>
                    </a:lnL>
                    <a:lnR>
                      <a:noFill/>
                    </a:lnR>
                    <a:lnT>
                      <a:noFill/>
                    </a:lnT>
                    <a:lnB>
                      <a:noFill/>
                    </a:lnB>
                    <a:lnTlToBr>
                      <a:noFill/>
                    </a:lnTlToBr>
                    <a:lnBlToTr>
                      <a:noFill/>
                    </a:lnBlToTr>
                    <a:solidFill>
                      <a:srgbClr val="E6E6FF"/>
                    </a:solidFill>
                  </a:tcPr>
                </a:tc>
                <a:extLst>
                  <a:ext uri="{0D108BD9-81ED-4DB2-BD59-A6C34878D82A}">
                    <a16:rowId xmlns:a16="http://schemas.microsoft.com/office/drawing/2014/main" val="3771724482"/>
                  </a:ext>
                </a:extLst>
              </a:tr>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England</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16.2</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57.4</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87.8</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England</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20.3</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66.6</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92</a:t>
                      </a:r>
                    </a:p>
                  </a:txBody>
                  <a:tcPr marL="90000" marR="90000" marT="332712" marB="46800" horzOverflow="overflow">
                    <a:lnL>
                      <a:noFill/>
                    </a:lnL>
                    <a:lnR>
                      <a:noFill/>
                    </a:lnR>
                    <a:lnT>
                      <a:noFill/>
                    </a:lnT>
                    <a:lnB>
                      <a:noFill/>
                    </a:lnB>
                    <a:lnTlToBr>
                      <a:noFill/>
                    </a:lnTlToBr>
                    <a:lnBlToTr>
                      <a:noFill/>
                    </a:lnBlToTr>
                    <a:solidFill>
                      <a:srgbClr val="FFFFFF"/>
                    </a:solidFill>
                  </a:tcPr>
                </a:tc>
                <a:extLst>
                  <a:ext uri="{0D108BD9-81ED-4DB2-BD59-A6C34878D82A}">
                    <a16:rowId xmlns:a16="http://schemas.microsoft.com/office/drawing/2014/main" val="200322526"/>
                  </a:ext>
                </a:extLst>
              </a:tr>
              <a:tr h="903288">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UK</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16.4</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57.9</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88</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UK</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20.5</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66.9</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92.1</a:t>
                      </a:r>
                    </a:p>
                  </a:txBody>
                  <a:tcPr marL="90000" marR="90000" marT="332712" marB="46800" horzOverflow="overflow">
                    <a:lnL>
                      <a:noFill/>
                    </a:lnL>
                    <a:lnR>
                      <a:noFill/>
                    </a:lnR>
                    <a:lnT>
                      <a:noFill/>
                    </a:lnT>
                    <a:lnB>
                      <a:noFill/>
                    </a:lnB>
                    <a:lnTlToBr>
                      <a:noFill/>
                    </a:lnTlToBr>
                    <a:lnBlToTr>
                      <a:noFill/>
                    </a:lnBlToTr>
                    <a:solidFill>
                      <a:srgbClr val="E6E6FF"/>
                    </a:solidFill>
                  </a:tcPr>
                </a:tc>
                <a:extLst>
                  <a:ext uri="{0D108BD9-81ED-4DB2-BD59-A6C34878D82A}">
                    <a16:rowId xmlns:a16="http://schemas.microsoft.com/office/drawing/2014/main" val="3964678635"/>
                  </a:ext>
                </a:extLst>
              </a:tr>
            </a:tbl>
          </a:graphicData>
        </a:graphic>
      </p:graphicFrame>
    </p:spTree>
    <p:extLst>
      <p:ext uri="{BB962C8B-B14F-4D97-AF65-F5344CB8AC3E}">
        <p14:creationId xmlns:p14="http://schemas.microsoft.com/office/powerpoint/2010/main" val="1554553982"/>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6222" y="265278"/>
            <a:ext cx="7886700" cy="1325563"/>
          </a:xfrm>
        </p:spPr>
        <p:txBody>
          <a:bodyPr>
            <a:normAutofit/>
          </a:bodyPr>
          <a:lstStyle/>
          <a:p>
            <a:r>
              <a:rPr lang="en-GB" sz="3200" b="1" dirty="0" smtClean="0">
                <a:latin typeface="+mn-lt"/>
              </a:rPr>
              <a:t>A tale of two decades…</a:t>
            </a:r>
            <a:endParaRPr lang="en-US" sz="3200" b="1" dirty="0">
              <a:latin typeface="+mn-lt"/>
            </a:endParaRPr>
          </a:p>
        </p:txBody>
      </p:sp>
      <p:sp>
        <p:nvSpPr>
          <p:cNvPr id="3" name="Content Placeholder 2"/>
          <p:cNvSpPr>
            <a:spLocks noGrp="1"/>
          </p:cNvSpPr>
          <p:nvPr>
            <p:ph idx="1"/>
          </p:nvPr>
        </p:nvSpPr>
        <p:spPr>
          <a:xfrm>
            <a:off x="2741230" y="2200822"/>
            <a:ext cx="7886700" cy="4351338"/>
          </a:xfrm>
        </p:spPr>
        <p:txBody>
          <a:bodyPr>
            <a:normAutofit/>
          </a:bodyPr>
          <a:lstStyle/>
          <a:p>
            <a:pPr marL="0" indent="0">
              <a:buNone/>
            </a:pPr>
            <a:r>
              <a:rPr lang="en-GB" sz="4000" dirty="0" smtClean="0"/>
              <a:t>1999-2009</a:t>
            </a:r>
          </a:p>
          <a:p>
            <a:endParaRPr lang="en-GB" sz="4000" dirty="0"/>
          </a:p>
          <a:p>
            <a:pPr marL="0" indent="0">
              <a:buNone/>
            </a:pPr>
            <a:r>
              <a:rPr lang="en-GB" sz="4000" dirty="0" smtClean="0"/>
              <a:t>2009-present</a:t>
            </a:r>
            <a:endParaRPr lang="en-US" sz="4000" dirty="0"/>
          </a:p>
        </p:txBody>
      </p:sp>
    </p:spTree>
    <p:extLst>
      <p:ext uri="{BB962C8B-B14F-4D97-AF65-F5344CB8AC3E}">
        <p14:creationId xmlns:p14="http://schemas.microsoft.com/office/powerpoint/2010/main" val="5122105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1753" y="641130"/>
            <a:ext cx="6411310" cy="439858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695246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8965" y="381000"/>
            <a:ext cx="3599793" cy="492146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38806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
          <p:cNvSpPr>
            <a:spLocks noGrp="1" noChangeArrowheads="1"/>
          </p:cNvSpPr>
          <p:nvPr>
            <p:ph type="title"/>
          </p:nvPr>
        </p:nvSpPr>
        <p:spPr>
          <a:xfrm>
            <a:off x="685800" y="173420"/>
            <a:ext cx="7772400" cy="1143000"/>
          </a:xfrm>
        </p:spPr>
        <p:txBody>
          <a:bodyPr>
            <a:normAutofit/>
          </a:bodyPr>
          <a:lstStyle/>
          <a:p>
            <a:pPr algn="ctr" eaLnBrk="1" hangingPunct="1">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3600" b="1" dirty="0" smtClean="0"/>
              <a:t>Shifting the goalposts…</a:t>
            </a:r>
          </a:p>
        </p:txBody>
      </p:sp>
      <p:sp>
        <p:nvSpPr>
          <p:cNvPr id="27651" name="Rectangle 2"/>
          <p:cNvSpPr>
            <a:spLocks noGrp="1" noChangeArrowheads="1"/>
          </p:cNvSpPr>
          <p:nvPr>
            <p:ph type="body" idx="1"/>
          </p:nvPr>
        </p:nvSpPr>
        <p:spPr>
          <a:xfrm>
            <a:off x="685800" y="1581807"/>
            <a:ext cx="3810000" cy="4114800"/>
          </a:xfrm>
        </p:spPr>
        <p:txBody>
          <a:bodyPr/>
          <a:lstStyle/>
          <a:p>
            <a:pPr marL="331788" indent="-331788" eaLnBrk="1" hangingPunct="1">
              <a:spcBef>
                <a:spcPts val="700"/>
              </a:spcBef>
              <a:buClr>
                <a:srgbClr val="CC0000"/>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smtClean="0">
                <a:solidFill>
                  <a:srgbClr val="CC0000"/>
                </a:solidFill>
              </a:rPr>
              <a:t>SATs</a:t>
            </a:r>
          </a:p>
          <a:p>
            <a:pPr marL="331788" indent="-331788" eaLnBrk="1" hangingPunct="1">
              <a:spcBef>
                <a:spcPts val="700"/>
              </a:spcBef>
              <a:buClr>
                <a:srgbClr val="CC0000"/>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endParaRPr lang="en-GB" altLang="en-US" dirty="0" smtClean="0">
              <a:solidFill>
                <a:srgbClr val="CC0000"/>
              </a:solidFill>
            </a:endParaRPr>
          </a:p>
          <a:p>
            <a:pPr marL="331788" indent="-331788" eaLnBrk="1" hangingPunct="1">
              <a:spcBef>
                <a:spcPts val="700"/>
              </a:spcBef>
              <a:buClr>
                <a:srgbClr val="CC0000"/>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endParaRPr lang="en-GB" altLang="en-US" dirty="0" smtClean="0">
              <a:solidFill>
                <a:srgbClr val="CC0000"/>
              </a:solidFill>
            </a:endParaRPr>
          </a:p>
          <a:p>
            <a:pPr marL="331788" indent="-331788" eaLnBrk="1" hangingPunct="1">
              <a:spcBef>
                <a:spcPts val="700"/>
              </a:spcBef>
              <a:buClr>
                <a:srgbClr val="CC0000"/>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smtClean="0">
                <a:solidFill>
                  <a:srgbClr val="CC0000"/>
                </a:solidFill>
              </a:rPr>
              <a:t>League tables</a:t>
            </a:r>
          </a:p>
          <a:p>
            <a:pPr marL="331788" indent="-331788" eaLnBrk="1" hangingPunct="1">
              <a:spcBef>
                <a:spcPts val="700"/>
              </a:spcBef>
              <a:buClrTx/>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endParaRPr lang="en-GB" altLang="en-US" dirty="0" smtClean="0">
              <a:solidFill>
                <a:srgbClr val="CC0000"/>
              </a:solidFill>
            </a:endParaRPr>
          </a:p>
          <a:p>
            <a:pPr marL="331788" indent="-331788" eaLnBrk="1" hangingPunct="1">
              <a:spcBef>
                <a:spcPts val="700"/>
              </a:spcBef>
              <a:buClrTx/>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endParaRPr lang="en-GB" altLang="en-US" dirty="0" smtClean="0"/>
          </a:p>
          <a:p>
            <a:pPr marL="331788" indent="-331788" eaLnBrk="1" hangingPunct="1">
              <a:spcBef>
                <a:spcPts val="700"/>
              </a:spcBef>
              <a:buClrTx/>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smtClean="0"/>
              <a:t>	Jane Davidson</a:t>
            </a:r>
          </a:p>
        </p:txBody>
      </p:sp>
      <p:sp>
        <p:nvSpPr>
          <p:cNvPr id="27652" name="Rectangle 3"/>
          <p:cNvSpPr>
            <a:spLocks noGrp="1" noChangeArrowheads="1"/>
          </p:cNvSpPr>
          <p:nvPr>
            <p:ph type="body" idx="2"/>
          </p:nvPr>
        </p:nvSpPr>
        <p:spPr>
          <a:xfrm>
            <a:off x="4648200" y="1639613"/>
            <a:ext cx="3810000" cy="4114800"/>
          </a:xfrm>
        </p:spPr>
        <p:txBody>
          <a:bodyPr/>
          <a:lstStyle/>
          <a:p>
            <a:pPr marL="331788" indent="-331788" eaLnBrk="1" hangingPunct="1">
              <a:spcBef>
                <a:spcPts val="700"/>
              </a:spcBef>
              <a:buClr>
                <a:srgbClr val="33CC33"/>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smtClean="0">
                <a:solidFill>
                  <a:srgbClr val="33CC33"/>
                </a:solidFill>
              </a:rPr>
              <a:t>National reading and numeracy tests</a:t>
            </a:r>
          </a:p>
          <a:p>
            <a:pPr marL="331788" indent="-331788" eaLnBrk="1" hangingPunct="1">
              <a:spcBef>
                <a:spcPts val="700"/>
              </a:spcBef>
              <a:buClr>
                <a:srgbClr val="33CC33"/>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endParaRPr lang="en-GB" altLang="en-US" dirty="0" smtClean="0">
              <a:solidFill>
                <a:srgbClr val="33CC33"/>
              </a:solidFill>
            </a:endParaRPr>
          </a:p>
          <a:p>
            <a:pPr marL="331788" indent="-331788" eaLnBrk="1" hangingPunct="1">
              <a:spcBef>
                <a:spcPts val="700"/>
              </a:spcBef>
              <a:buClr>
                <a:srgbClr val="33CC33"/>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smtClean="0">
                <a:solidFill>
                  <a:srgbClr val="33CC33"/>
                </a:solidFill>
              </a:rPr>
              <a:t>School categorisation</a:t>
            </a:r>
          </a:p>
          <a:p>
            <a:pPr marL="331788" indent="-331788" eaLnBrk="1" hangingPunct="1">
              <a:spcBef>
                <a:spcPts val="700"/>
              </a:spcBef>
              <a:buClrTx/>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endParaRPr lang="en-GB" altLang="en-US" dirty="0" smtClean="0">
              <a:solidFill>
                <a:srgbClr val="33CC33"/>
              </a:solidFill>
            </a:endParaRPr>
          </a:p>
          <a:p>
            <a:pPr marL="331788" indent="-331788" eaLnBrk="1" hangingPunct="1">
              <a:spcBef>
                <a:spcPts val="700"/>
              </a:spcBef>
              <a:buClrTx/>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endParaRPr lang="en-GB" altLang="en-US" dirty="0" smtClean="0">
              <a:solidFill>
                <a:srgbClr val="33CC33"/>
              </a:solidFill>
            </a:endParaRPr>
          </a:p>
          <a:p>
            <a:pPr marL="331788" indent="-331788" eaLnBrk="1" hangingPunct="1">
              <a:spcBef>
                <a:spcPts val="700"/>
              </a:spcBef>
              <a:buClrTx/>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smtClean="0"/>
              <a:t>	Leighton Andrews</a:t>
            </a:r>
          </a:p>
        </p:txBody>
      </p:sp>
    </p:spTree>
    <p:extLst>
      <p:ext uri="{BB962C8B-B14F-4D97-AF65-F5344CB8AC3E}">
        <p14:creationId xmlns:p14="http://schemas.microsoft.com/office/powerpoint/2010/main" val="194518632"/>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7437" y="867104"/>
            <a:ext cx="5000625"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69086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5660" y="341585"/>
            <a:ext cx="2981663" cy="4960884"/>
          </a:xfrm>
          <a:prstGeom prst="rect">
            <a:avLst/>
          </a:prstGeom>
        </p:spPr>
      </p:pic>
    </p:spTree>
    <p:extLst>
      <p:ext uri="{BB962C8B-B14F-4D97-AF65-F5344CB8AC3E}">
        <p14:creationId xmlns:p14="http://schemas.microsoft.com/office/powerpoint/2010/main" val="1631446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2723876" y="166195"/>
            <a:ext cx="3726409" cy="1131888"/>
          </a:xfrm>
        </p:spPr>
        <p:txBody>
          <a:bodyPr/>
          <a:lstStyle/>
          <a:p>
            <a:r>
              <a:rPr lang="en-GB" altLang="en-US" b="1" dirty="0" smtClean="0"/>
              <a:t>What is PISA?</a:t>
            </a:r>
            <a:endParaRPr lang="en-US" altLang="en-US" b="1" dirty="0" smtClean="0"/>
          </a:p>
        </p:txBody>
      </p:sp>
      <p:sp>
        <p:nvSpPr>
          <p:cNvPr id="3" name="Content Placeholder 2"/>
          <p:cNvSpPr>
            <a:spLocks noGrp="1"/>
          </p:cNvSpPr>
          <p:nvPr>
            <p:ph idx="1"/>
          </p:nvPr>
        </p:nvSpPr>
        <p:spPr>
          <a:xfrm>
            <a:off x="499678" y="1403131"/>
            <a:ext cx="8174803" cy="4020208"/>
          </a:xfrm>
        </p:spPr>
        <p:txBody>
          <a:bodyPr>
            <a:normAutofit lnSpcReduction="10000"/>
          </a:bodyPr>
          <a:lstStyle/>
          <a:p>
            <a:pPr>
              <a:buFont typeface="Arial" panose="020B0604020202020204" pitchFamily="34" charset="0"/>
              <a:buChar char="•"/>
              <a:defRPr/>
            </a:pPr>
            <a:r>
              <a:rPr lang="en-GB" sz="1800" dirty="0" smtClean="0"/>
              <a:t>The Programme for International Student Assessment (PISA) is a triennial international survey which aims to evaluate education systems worldwide by testing the skills and knowledge of 15-year-old students</a:t>
            </a:r>
          </a:p>
          <a:p>
            <a:pPr marL="0" indent="0">
              <a:buNone/>
              <a:defRPr/>
            </a:pPr>
            <a:endParaRPr lang="en-GB" sz="1800" dirty="0" smtClean="0"/>
          </a:p>
          <a:p>
            <a:pPr>
              <a:buFont typeface="Arial" panose="020B0604020202020204" pitchFamily="34" charset="0"/>
              <a:buChar char="•"/>
              <a:defRPr/>
            </a:pPr>
            <a:r>
              <a:rPr lang="en-GB" sz="1800" dirty="0" smtClean="0"/>
              <a:t>In 2015 over half a million students, representing 28 million 15-year-olds in 72 countries and economies, took the internationally agreed two-hour test. Students were assessed in science, mathematics, reading, collaborative problem-solving and financial literacy</a:t>
            </a:r>
          </a:p>
          <a:p>
            <a:pPr>
              <a:buFont typeface="Arial" panose="020B0604020202020204" pitchFamily="34" charset="0"/>
              <a:buChar char="•"/>
              <a:defRPr/>
            </a:pPr>
            <a:endParaRPr lang="en-GB" sz="1800" dirty="0"/>
          </a:p>
          <a:p>
            <a:pPr>
              <a:buFont typeface="Arial" panose="020B0604020202020204" pitchFamily="34" charset="0"/>
              <a:buChar char="•"/>
              <a:defRPr/>
            </a:pPr>
            <a:r>
              <a:rPr lang="en-GB" sz="1800" dirty="0" smtClean="0"/>
              <a:t>The results of the 2015 assessment were published on December 6</a:t>
            </a:r>
            <a:r>
              <a:rPr lang="en-GB" sz="1800" baseline="30000" dirty="0" smtClean="0"/>
              <a:t>th</a:t>
            </a:r>
            <a:r>
              <a:rPr lang="en-GB" sz="1800" dirty="0" smtClean="0"/>
              <a:t>, 2016</a:t>
            </a:r>
          </a:p>
          <a:p>
            <a:pPr>
              <a:buFont typeface="Arial" panose="020B0604020202020204" pitchFamily="34" charset="0"/>
              <a:buChar char="•"/>
              <a:defRPr/>
            </a:pPr>
            <a:endParaRPr lang="en-GB" sz="1800" dirty="0" smtClean="0"/>
          </a:p>
          <a:p>
            <a:pPr>
              <a:buFont typeface="Arial" panose="020B0604020202020204" pitchFamily="34" charset="0"/>
              <a:buChar char="•"/>
              <a:defRPr/>
            </a:pPr>
            <a:r>
              <a:rPr lang="en-GB" sz="1800" dirty="0" smtClean="0"/>
              <a:t>Next PISA tests will be sat in November 2018, ahead of publication in December 2019</a:t>
            </a:r>
          </a:p>
          <a:p>
            <a:pPr>
              <a:defRPr/>
            </a:pPr>
            <a:endParaRPr lang="en-US" sz="2000" dirty="0"/>
          </a:p>
        </p:txBody>
      </p:sp>
    </p:spTree>
    <p:extLst>
      <p:ext uri="{BB962C8B-B14F-4D97-AF65-F5344CB8AC3E}">
        <p14:creationId xmlns:p14="http://schemas.microsoft.com/office/powerpoint/2010/main" val="401819539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algn="ctr"/>
            <a:r>
              <a:rPr lang="en-GB" altLang="en-US" b="1" dirty="0" smtClean="0"/>
              <a:t>Wales – PISA 2010</a:t>
            </a:r>
            <a:endParaRPr lang="en-US" altLang="en-US" b="1" dirty="0" smtClean="0"/>
          </a:p>
        </p:txBody>
      </p:sp>
      <p:sp>
        <p:nvSpPr>
          <p:cNvPr id="3" name="Rectangle 2"/>
          <p:cNvSpPr/>
          <p:nvPr/>
        </p:nvSpPr>
        <p:spPr>
          <a:xfrm>
            <a:off x="750094" y="1910749"/>
            <a:ext cx="7632700" cy="3046412"/>
          </a:xfrm>
          <a:prstGeom prst="rect">
            <a:avLst/>
          </a:prstGeom>
        </p:spPr>
        <p:txBody>
          <a:bodyPr>
            <a:spAutoFit/>
          </a:bodyPr>
          <a:lstStyle/>
          <a:p>
            <a:pPr>
              <a:defRPr/>
            </a:pPr>
            <a:r>
              <a:rPr lang="en-GB" sz="3200" dirty="0" smtClean="0"/>
              <a:t>O</a:t>
            </a:r>
            <a:r>
              <a:rPr lang="en-GB" sz="3200" dirty="0" smtClean="0">
                <a:solidFill>
                  <a:schemeClr val="tx1"/>
                </a:solidFill>
              </a:rPr>
              <a:t>f the </a:t>
            </a:r>
            <a:r>
              <a:rPr lang="en-GB" sz="3200" dirty="0">
                <a:solidFill>
                  <a:schemeClr val="tx1"/>
                </a:solidFill>
              </a:rPr>
              <a:t>67 countries taking part, Wales was ranked…</a:t>
            </a:r>
          </a:p>
          <a:p>
            <a:pPr>
              <a:defRPr/>
            </a:pPr>
            <a:endParaRPr lang="en-GB" sz="3200" dirty="0">
              <a:solidFill>
                <a:schemeClr val="tx1"/>
              </a:solidFill>
            </a:endParaRPr>
          </a:p>
          <a:p>
            <a:pPr marL="457200" indent="-457200">
              <a:buFont typeface="Arial" panose="020B0604020202020204" pitchFamily="34" charset="0"/>
              <a:buChar char="•"/>
              <a:defRPr/>
            </a:pPr>
            <a:r>
              <a:rPr lang="en-GB" sz="3200" dirty="0">
                <a:solidFill>
                  <a:schemeClr val="tx1"/>
                </a:solidFill>
              </a:rPr>
              <a:t>38th for reading</a:t>
            </a:r>
          </a:p>
          <a:p>
            <a:pPr marL="457200" indent="-457200">
              <a:buFont typeface="Arial" panose="020B0604020202020204" pitchFamily="34" charset="0"/>
              <a:buChar char="•"/>
              <a:defRPr/>
            </a:pPr>
            <a:r>
              <a:rPr lang="en-GB" sz="3200" dirty="0">
                <a:solidFill>
                  <a:schemeClr val="tx1"/>
                </a:solidFill>
              </a:rPr>
              <a:t>40th for maths</a:t>
            </a:r>
          </a:p>
          <a:p>
            <a:pPr marL="457200" indent="-457200">
              <a:buFont typeface="Arial" panose="020B0604020202020204" pitchFamily="34" charset="0"/>
              <a:buChar char="•"/>
              <a:defRPr/>
            </a:pPr>
            <a:r>
              <a:rPr lang="en-GB" sz="3200" dirty="0">
                <a:solidFill>
                  <a:schemeClr val="tx1"/>
                </a:solidFill>
              </a:rPr>
              <a:t>30th for </a:t>
            </a:r>
            <a:r>
              <a:rPr lang="en-GB" sz="3200" dirty="0" smtClean="0">
                <a:solidFill>
                  <a:schemeClr val="tx1"/>
                </a:solidFill>
              </a:rPr>
              <a:t>science</a:t>
            </a:r>
            <a:endParaRPr lang="en-US" dirty="0"/>
          </a:p>
        </p:txBody>
      </p:sp>
    </p:spTree>
    <p:extLst>
      <p:ext uri="{BB962C8B-B14F-4D97-AF65-F5344CB8AC3E}">
        <p14:creationId xmlns:p14="http://schemas.microsoft.com/office/powerpoint/2010/main" val="390456800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
          <p:cNvSpPr>
            <a:spLocks noGrp="1" noChangeArrowheads="1"/>
          </p:cNvSpPr>
          <p:nvPr>
            <p:ph type="title"/>
          </p:nvPr>
        </p:nvSpPr>
        <p:spPr>
          <a:xfrm>
            <a:off x="647700" y="275897"/>
            <a:ext cx="7848600" cy="1143000"/>
          </a:xfrm>
          <a:ln/>
        </p:spPr>
        <p:txBody>
          <a:bodyPr/>
          <a:lstStyle/>
          <a:p>
            <a:pPr algn="ct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dirty="0"/>
              <a:t>A reality check</a:t>
            </a:r>
          </a:p>
        </p:txBody>
      </p:sp>
      <p:sp>
        <p:nvSpPr>
          <p:cNvPr id="12290" name="Rectangle 2"/>
          <p:cNvSpPr>
            <a:spLocks noGrp="1" noChangeArrowheads="1"/>
          </p:cNvSpPr>
          <p:nvPr>
            <p:ph type="subTitle" idx="4294967295"/>
          </p:nvPr>
        </p:nvSpPr>
        <p:spPr bwMode="auto">
          <a:xfrm>
            <a:off x="304800" y="1255986"/>
            <a:ext cx="8534400" cy="44497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en-US" sz="2000" dirty="0"/>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en-US" sz="2000" dirty="0"/>
              <a:t>“This can only be described as a systemic failure – we all share</a:t>
            </a:r>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en-US" sz="2000" dirty="0"/>
              <a:t>responsibility for this and we must equally share in the difficult task</a:t>
            </a:r>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en-US" sz="2000" dirty="0"/>
              <a:t>of turning things around. The young people of Wales have the same</a:t>
            </a:r>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en-US" sz="2000" dirty="0"/>
              <a:t>potential as young people across the world. We need to refocus on</a:t>
            </a:r>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en-US" sz="2000" dirty="0"/>
              <a:t>higher standards, set our ambitions and expectations high and look for</a:t>
            </a:r>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en-US" sz="2000" dirty="0"/>
              <a:t>improvement in every aspect of our system. We need to address this as</a:t>
            </a:r>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en-US" sz="2000" dirty="0"/>
              <a:t>a matter of absolute urgency. It requires honesty, leadership and a new</a:t>
            </a:r>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en-US" sz="2000" dirty="0"/>
              <a:t>approach to accountability.” </a:t>
            </a:r>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en-US" sz="2000" dirty="0"/>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US" altLang="en-US" sz="2000" dirty="0"/>
              <a:t>(Leighton Andrews, 2010)</a:t>
            </a:r>
          </a:p>
          <a:p>
            <a:pPr marL="0" indent="0" algn="ctr">
              <a:spcBef>
                <a:spcPts val="500"/>
              </a:spcBef>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US" altLang="en-US" sz="2000" dirty="0"/>
          </a:p>
        </p:txBody>
      </p:sp>
    </p:spTree>
    <p:extLst>
      <p:ext uri="{BB962C8B-B14F-4D97-AF65-F5344CB8AC3E}">
        <p14:creationId xmlns:p14="http://schemas.microsoft.com/office/powerpoint/2010/main" val="873903953"/>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9006" y="136634"/>
            <a:ext cx="4947745" cy="535502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694995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0655" y="575441"/>
            <a:ext cx="6503276" cy="44958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2493797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p:cNvSpPr>
            <a:spLocks noGrp="1" noChangeArrowheads="1"/>
          </p:cNvSpPr>
          <p:nvPr>
            <p:ph type="title"/>
          </p:nvPr>
        </p:nvSpPr>
        <p:spPr>
          <a:xfrm>
            <a:off x="685800" y="609600"/>
            <a:ext cx="7772400" cy="1143000"/>
          </a:xfrm>
          <a:ln/>
        </p:spPr>
        <p:txBody>
          <a:bodyPr/>
          <a:lstStyle/>
          <a:p>
            <a:pPr algn="ct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dirty="0"/>
              <a:t>Estyn</a:t>
            </a:r>
            <a:r>
              <a:rPr lang="en-GB" altLang="en-US" b="1" dirty="0"/>
              <a:t>: Sheep turned wolf?</a:t>
            </a:r>
          </a:p>
        </p:txBody>
      </p:sp>
      <p:sp>
        <p:nvSpPr>
          <p:cNvPr id="10242" name="Rectangle 2"/>
          <p:cNvSpPr>
            <a:spLocks noGrp="1" noChangeArrowheads="1"/>
          </p:cNvSpPr>
          <p:nvPr>
            <p:ph type="body" idx="1"/>
          </p:nvPr>
        </p:nvSpPr>
        <p:spPr>
          <a:xfrm>
            <a:off x="685800" y="1742090"/>
            <a:ext cx="7772400" cy="4114800"/>
          </a:xfrm>
          <a:ln/>
        </p:spPr>
        <p:txBody>
          <a:bodyPr/>
          <a:lstStyle/>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a:t>“I think it’s fair to say, if you look at the raw statistics, that overall</a:t>
            </a:r>
          </a:p>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a:t>it’s harder to get ‘good’ or ‘excellent’ judgements now than maybe it</a:t>
            </a:r>
          </a:p>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a:t>was in the last cycle... we’ve re-calibrated and it is a more rigorous</a:t>
            </a:r>
          </a:p>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a:t>framework. But broadly speaking, if you’ve got a grade one in the</a:t>
            </a:r>
          </a:p>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a:t>last cycle and you’ve got the same leadership, you’re not going to be</a:t>
            </a:r>
          </a:p>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a:t>‘unsatisfactory’ in this cycle. It’s very unusual for drastic drops and if</a:t>
            </a:r>
          </a:p>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a:t>you were top of the pile, unless there’s been a complete disaster in a</a:t>
            </a:r>
          </a:p>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a:t>school, you’re going to be doing OK.”</a:t>
            </a:r>
          </a:p>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000" dirty="0"/>
          </a:p>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a:t> (Ann Keane, 2013)</a:t>
            </a:r>
          </a:p>
          <a:p>
            <a:pPr indent="-339725" algn="ctr">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000" dirty="0"/>
          </a:p>
        </p:txBody>
      </p:sp>
    </p:spTree>
    <p:extLst>
      <p:ext uri="{BB962C8B-B14F-4D97-AF65-F5344CB8AC3E}">
        <p14:creationId xmlns:p14="http://schemas.microsoft.com/office/powerpoint/2010/main" val="2910599724"/>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7"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08843" y="593836"/>
            <a:ext cx="6843768" cy="4498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139892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
          <p:cNvSpPr>
            <a:spLocks noGrp="1" noChangeArrowheads="1"/>
          </p:cNvSpPr>
          <p:nvPr>
            <p:ph type="title"/>
          </p:nvPr>
        </p:nvSpPr>
        <p:spPr>
          <a:xfrm>
            <a:off x="685800" y="609600"/>
            <a:ext cx="7766050" cy="1136650"/>
          </a:xfrm>
        </p:spPr>
        <p:txBody>
          <a:bodyPr/>
          <a:lstStyle/>
          <a:p>
            <a:pPr algn="ctr" eaLnBrk="1" hangingPunct="1">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dirty="0" smtClean="0"/>
              <a:t>PISA legacy</a:t>
            </a:r>
          </a:p>
        </p:txBody>
      </p:sp>
      <p:sp>
        <p:nvSpPr>
          <p:cNvPr id="34819" name="Rectangle 2"/>
          <p:cNvSpPr>
            <a:spLocks noGrp="1" noChangeArrowheads="1"/>
          </p:cNvSpPr>
          <p:nvPr>
            <p:ph type="body" idx="1"/>
          </p:nvPr>
        </p:nvSpPr>
        <p:spPr>
          <a:xfrm>
            <a:off x="685800" y="1981200"/>
            <a:ext cx="7766050" cy="4108450"/>
          </a:xfrm>
        </p:spPr>
        <p:txBody>
          <a:bodyPr/>
          <a:lstStyle/>
          <a:p>
            <a:pPr indent="-339725" algn="ctr" eaLnBrk="1" hangingPunct="1">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smtClean="0"/>
              <a:t>“PISA matters and it matters because of that international comparison. What I say to educators is: ‘Look, we can argue about its significance until the sun comes down – but our young people will carry the legacy of PISA with them. It will have an impact on how they are viewed... and the reputation of the educational system will be something that we gift them as a legacy; and do we want that to be something positive or something negative?”</a:t>
            </a:r>
          </a:p>
          <a:p>
            <a:pPr indent="-339725" algn="just" eaLnBrk="1" hangingPunct="1">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000" dirty="0" smtClean="0"/>
          </a:p>
          <a:p>
            <a:pPr indent="-339725" algn="ctr" eaLnBrk="1" hangingPunct="1">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2000" dirty="0" smtClean="0"/>
              <a:t>(</a:t>
            </a:r>
            <a:r>
              <a:rPr lang="en-US" altLang="en-US" sz="2000" dirty="0" smtClean="0"/>
              <a:t>Huw</a:t>
            </a:r>
            <a:r>
              <a:rPr lang="en-US" altLang="en-US" sz="2000" dirty="0" smtClean="0"/>
              <a:t> Lewis, 2015)</a:t>
            </a:r>
          </a:p>
        </p:txBody>
      </p:sp>
    </p:spTree>
    <p:extLst>
      <p:ext uri="{BB962C8B-B14F-4D97-AF65-F5344CB8AC3E}">
        <p14:creationId xmlns:p14="http://schemas.microsoft.com/office/powerpoint/2010/main" val="873061550"/>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lgn="ctr"/>
            <a:r>
              <a:rPr lang="en-GB" altLang="en-US" b="1" dirty="0" smtClean="0"/>
              <a:t>PISA pressure</a:t>
            </a:r>
            <a:endParaRPr lang="en-US" altLang="en-US" b="1" dirty="0" smtClean="0"/>
          </a:p>
        </p:txBody>
      </p:sp>
      <p:sp>
        <p:nvSpPr>
          <p:cNvPr id="36867" name="Content Placeholder 2"/>
          <p:cNvSpPr>
            <a:spLocks noGrp="1"/>
          </p:cNvSpPr>
          <p:nvPr>
            <p:ph idx="1"/>
          </p:nvPr>
        </p:nvSpPr>
        <p:spPr/>
        <p:txBody>
          <a:bodyPr/>
          <a:lstStyle/>
          <a:p>
            <a:pPr marL="0" indent="0" algn="ctr">
              <a:buNone/>
            </a:pPr>
            <a:r>
              <a:rPr lang="en-GB" altLang="en-US" sz="2000" dirty="0" smtClean="0"/>
              <a:t>“I know that PISA divides opinion. I hear it from some in the profession. That must change, and make no mistake, it remains the recognised international benchmark for skills. Countries around the world use it as a signal to entrepreneurs, employers and investors. Just as importantly, it is used to help enhance public confidence in a school system.”</a:t>
            </a:r>
          </a:p>
          <a:p>
            <a:pPr marL="0" indent="0" algn="ctr">
              <a:buNone/>
            </a:pPr>
            <a:r>
              <a:rPr lang="en-GB" altLang="en-US" sz="2000" dirty="0" smtClean="0"/>
              <a:t>“Let me be very clear – come PISA 2018 if nothing changes, my concern would be the pressure emerging from all corners would be to throw everything up in the air and start again. This is not an idle word of warning… it is reality of the situation we all face.”</a:t>
            </a:r>
          </a:p>
          <a:p>
            <a:pPr marL="0" indent="0" algn="ctr">
              <a:buNone/>
            </a:pPr>
            <a:endParaRPr lang="en-GB" altLang="en-US" sz="2000" dirty="0"/>
          </a:p>
          <a:p>
            <a:pPr marL="0" indent="0" algn="ctr">
              <a:buNone/>
            </a:pPr>
            <a:r>
              <a:rPr lang="en-GB" altLang="en-US" sz="2000" dirty="0" smtClean="0"/>
              <a:t>(Kirsty Williams, 2017)</a:t>
            </a:r>
            <a:endParaRPr lang="en-US" altLang="en-US" sz="2000" dirty="0" smtClean="0"/>
          </a:p>
        </p:txBody>
      </p:sp>
    </p:spTree>
    <p:extLst>
      <p:ext uri="{BB962C8B-B14F-4D97-AF65-F5344CB8AC3E}">
        <p14:creationId xmlns:p14="http://schemas.microsoft.com/office/powerpoint/2010/main" val="122544812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630237" y="195701"/>
            <a:ext cx="7886700" cy="1325563"/>
          </a:xfrm>
        </p:spPr>
        <p:txBody>
          <a:bodyPr/>
          <a:lstStyle/>
          <a:p>
            <a:pPr algn="ctr"/>
            <a:r>
              <a:rPr lang="en-GB" altLang="en-US" b="1" dirty="0" smtClean="0"/>
              <a:t>PISA - Wales</a:t>
            </a:r>
            <a:endParaRPr lang="en-US" altLang="en-US" b="1" dirty="0" smtClean="0"/>
          </a:p>
        </p:txBody>
      </p:sp>
      <p:graphicFrame>
        <p:nvGraphicFramePr>
          <p:cNvPr id="4" name="Group 2"/>
          <p:cNvGraphicFramePr>
            <a:graphicFrameLocks noGrp="1"/>
          </p:cNvGraphicFramePr>
          <p:nvPr>
            <p:extLst>
              <p:ext uri="{D42A27DB-BD31-4B8C-83A1-F6EECF244321}">
                <p14:modId xmlns:p14="http://schemas.microsoft.com/office/powerpoint/2010/main" val="3218750654"/>
              </p:ext>
            </p:extLst>
          </p:nvPr>
        </p:nvGraphicFramePr>
        <p:xfrm>
          <a:off x="685800" y="1524000"/>
          <a:ext cx="7775575" cy="3779839"/>
        </p:xfrm>
        <a:graphic>
          <a:graphicData uri="http://schemas.openxmlformats.org/drawingml/2006/table">
            <a:tbl>
              <a:tblPr/>
              <a:tblGrid>
                <a:gridCol w="1554353">
                  <a:extLst>
                    <a:ext uri="{9D8B030D-6E8A-4147-A177-3AD203B41FA5}">
                      <a16:colId xmlns:a16="http://schemas.microsoft.com/office/drawing/2014/main" val="3947043863"/>
                    </a:ext>
                  </a:extLst>
                </a:gridCol>
                <a:gridCol w="1555623">
                  <a:extLst>
                    <a:ext uri="{9D8B030D-6E8A-4147-A177-3AD203B41FA5}">
                      <a16:colId xmlns:a16="http://schemas.microsoft.com/office/drawing/2014/main" val="3059397512"/>
                    </a:ext>
                  </a:extLst>
                </a:gridCol>
                <a:gridCol w="1554353">
                  <a:extLst>
                    <a:ext uri="{9D8B030D-6E8A-4147-A177-3AD203B41FA5}">
                      <a16:colId xmlns:a16="http://schemas.microsoft.com/office/drawing/2014/main" val="1026674723"/>
                    </a:ext>
                  </a:extLst>
                </a:gridCol>
                <a:gridCol w="1555623">
                  <a:extLst>
                    <a:ext uri="{9D8B030D-6E8A-4147-A177-3AD203B41FA5}">
                      <a16:colId xmlns:a16="http://schemas.microsoft.com/office/drawing/2014/main" val="4249780369"/>
                    </a:ext>
                  </a:extLst>
                </a:gridCol>
                <a:gridCol w="1555623">
                  <a:extLst>
                    <a:ext uri="{9D8B030D-6E8A-4147-A177-3AD203B41FA5}">
                      <a16:colId xmlns:a16="http://schemas.microsoft.com/office/drawing/2014/main" val="1786605385"/>
                    </a:ext>
                  </a:extLst>
                </a:gridCol>
              </a:tblGrid>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kumimoji="0" lang="en-GB" altLang="en-US" sz="2400" b="0" i="0" u="none" strike="noStrike" cap="none" normalizeH="0" baseline="0" dirty="0" smtClean="0">
                        <a:ln>
                          <a:noFill/>
                        </a:ln>
                        <a:solidFill>
                          <a:srgbClr val="000000"/>
                        </a:solidFill>
                        <a:effectLst/>
                        <a:latin typeface="Times New Roman" panose="02020603050405020304" pitchFamily="18" charset="0"/>
                        <a:cs typeface="Times New Roman" panose="02020603050405020304" pitchFamily="18" charset="0"/>
                      </a:endParaRPr>
                    </a:p>
                  </a:txBody>
                  <a:tcPr marL="90000" marR="90000" marT="13449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2006</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2009</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2012</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2015</a:t>
                      </a:r>
                    </a:p>
                  </a:txBody>
                  <a:tcPr marL="90000" marR="90000" marT="164736" marB="46800" horzOverflow="overflow">
                    <a:lnL>
                      <a:noFill/>
                    </a:lnL>
                    <a:lnR>
                      <a:noFill/>
                    </a:lnR>
                    <a:lnT>
                      <a:noFill/>
                    </a:lnT>
                    <a:lnB>
                      <a:noFill/>
                    </a:lnB>
                    <a:lnTlToBr>
                      <a:noFill/>
                    </a:lnTlToBr>
                    <a:lnBlToTr>
                      <a:noFill/>
                    </a:lnBlToTr>
                    <a:solidFill>
                      <a:srgbClr val="CC3300"/>
                    </a:solidFill>
                  </a:tcPr>
                </a:tc>
                <a:extLst>
                  <a:ext uri="{0D108BD9-81ED-4DB2-BD59-A6C34878D82A}">
                    <a16:rowId xmlns:a16="http://schemas.microsoft.com/office/drawing/2014/main" val="3250374390"/>
                  </a:ext>
                </a:extLst>
              </a:tr>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Maths</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484</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472</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468</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478</a:t>
                      </a:r>
                    </a:p>
                  </a:txBody>
                  <a:tcPr marL="90000" marR="90000" marT="164736" marB="46800" horzOverflow="overflow">
                    <a:lnL>
                      <a:noFill/>
                    </a:lnL>
                    <a:lnR>
                      <a:noFill/>
                    </a:lnR>
                    <a:lnT>
                      <a:noFill/>
                    </a:lnT>
                    <a:lnB>
                      <a:noFill/>
                    </a:lnB>
                    <a:lnTlToBr>
                      <a:noFill/>
                    </a:lnTlToBr>
                    <a:lnBlToTr>
                      <a:noFill/>
                    </a:lnBlToTr>
                    <a:solidFill>
                      <a:srgbClr val="FF5050"/>
                    </a:solidFill>
                  </a:tcPr>
                </a:tc>
                <a:extLst>
                  <a:ext uri="{0D108BD9-81ED-4DB2-BD59-A6C34878D82A}">
                    <a16:rowId xmlns:a16="http://schemas.microsoft.com/office/drawing/2014/main" val="3676898882"/>
                  </a:ext>
                </a:extLst>
              </a:tr>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Science</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505</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496</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491</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485</a:t>
                      </a:r>
                    </a:p>
                  </a:txBody>
                  <a:tcPr marL="90000" marR="90000" marT="164736" marB="46800" horzOverflow="overflow">
                    <a:lnL>
                      <a:noFill/>
                    </a:lnL>
                    <a:lnR>
                      <a:noFill/>
                    </a:lnR>
                    <a:lnT>
                      <a:noFill/>
                    </a:lnT>
                    <a:lnB>
                      <a:noFill/>
                    </a:lnB>
                    <a:lnTlToBr>
                      <a:noFill/>
                    </a:lnTlToBr>
                    <a:lnBlToTr>
                      <a:noFill/>
                    </a:lnBlToTr>
                    <a:solidFill>
                      <a:srgbClr val="FF7C80"/>
                    </a:solidFill>
                  </a:tcPr>
                </a:tc>
                <a:extLst>
                  <a:ext uri="{0D108BD9-81ED-4DB2-BD59-A6C34878D82A}">
                    <a16:rowId xmlns:a16="http://schemas.microsoft.com/office/drawing/2014/main" val="522826214"/>
                  </a:ext>
                </a:extLst>
              </a:tr>
              <a:tr h="946150">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Reading</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481</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476</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480</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477</a:t>
                      </a:r>
                    </a:p>
                  </a:txBody>
                  <a:tcPr marL="90000" marR="90000" marT="164736" marB="46800" horzOverflow="overflow">
                    <a:lnL>
                      <a:noFill/>
                    </a:lnL>
                    <a:lnR>
                      <a:noFill/>
                    </a:lnR>
                    <a:lnT>
                      <a:noFill/>
                    </a:lnT>
                    <a:lnB>
                      <a:noFill/>
                    </a:lnB>
                    <a:lnTlToBr>
                      <a:noFill/>
                    </a:lnTlToBr>
                    <a:lnBlToTr>
                      <a:noFill/>
                    </a:lnBlToTr>
                    <a:solidFill>
                      <a:srgbClr val="FF5050"/>
                    </a:solidFill>
                  </a:tcPr>
                </a:tc>
                <a:extLst>
                  <a:ext uri="{0D108BD9-81ED-4DB2-BD59-A6C34878D82A}">
                    <a16:rowId xmlns:a16="http://schemas.microsoft.com/office/drawing/2014/main" val="3137197401"/>
                  </a:ext>
                </a:extLst>
              </a:tr>
            </a:tbl>
          </a:graphicData>
        </a:graphic>
      </p:graphicFrame>
    </p:spTree>
    <p:extLst>
      <p:ext uri="{BB962C8B-B14F-4D97-AF65-F5344CB8AC3E}">
        <p14:creationId xmlns:p14="http://schemas.microsoft.com/office/powerpoint/2010/main" val="289530122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513036" y="228491"/>
            <a:ext cx="7886700" cy="1325563"/>
          </a:xfrm>
        </p:spPr>
        <p:txBody>
          <a:bodyPr/>
          <a:lstStyle/>
          <a:p>
            <a:pPr algn="ctr"/>
            <a:r>
              <a:rPr lang="en-GB" altLang="en-US" b="1" dirty="0" smtClean="0"/>
              <a:t>PISA targets</a:t>
            </a:r>
            <a:endParaRPr lang="en-US" altLang="en-US" b="1" dirty="0" smtClean="0"/>
          </a:p>
        </p:txBody>
      </p:sp>
      <p:sp>
        <p:nvSpPr>
          <p:cNvPr id="38915" name="Content Placeholder 2"/>
          <p:cNvSpPr>
            <a:spLocks noGrp="1"/>
          </p:cNvSpPr>
          <p:nvPr>
            <p:ph idx="1"/>
          </p:nvPr>
        </p:nvSpPr>
        <p:spPr>
          <a:xfrm>
            <a:off x="938705" y="1930728"/>
            <a:ext cx="7886700" cy="4351338"/>
          </a:xfrm>
        </p:spPr>
        <p:txBody>
          <a:bodyPr/>
          <a:lstStyle/>
          <a:p>
            <a:r>
              <a:rPr lang="en-GB" altLang="en-US" dirty="0" smtClean="0"/>
              <a:t>Top 20			Leighton Andrews, 2011</a:t>
            </a:r>
          </a:p>
          <a:p>
            <a:endParaRPr lang="en-GB" altLang="en-US" dirty="0" smtClean="0"/>
          </a:p>
          <a:p>
            <a:r>
              <a:rPr lang="en-GB" altLang="en-US" dirty="0" smtClean="0"/>
              <a:t>‘500 Club’			</a:t>
            </a:r>
            <a:r>
              <a:rPr lang="en-GB" altLang="en-US" dirty="0" smtClean="0"/>
              <a:t>Huw</a:t>
            </a:r>
            <a:r>
              <a:rPr lang="en-GB" altLang="en-US" dirty="0" smtClean="0"/>
              <a:t> Lewis, 2014</a:t>
            </a:r>
          </a:p>
          <a:p>
            <a:endParaRPr lang="en-GB" altLang="en-US" dirty="0" smtClean="0"/>
          </a:p>
          <a:p>
            <a:r>
              <a:rPr lang="en-GB" altLang="en-US" dirty="0" smtClean="0"/>
              <a:t>Improvement		Kirsty Williams, 2017</a:t>
            </a:r>
            <a:endParaRPr lang="en-US" altLang="en-US" dirty="0" smtClean="0"/>
          </a:p>
        </p:txBody>
      </p:sp>
    </p:spTree>
    <p:extLst>
      <p:ext uri="{BB962C8B-B14F-4D97-AF65-F5344CB8AC3E}">
        <p14:creationId xmlns:p14="http://schemas.microsoft.com/office/powerpoint/2010/main" val="150843018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628650" y="365126"/>
            <a:ext cx="7886700" cy="759481"/>
          </a:xfrm>
        </p:spPr>
        <p:txBody>
          <a:bodyPr>
            <a:normAutofit/>
          </a:bodyPr>
          <a:lstStyle/>
          <a:p>
            <a:pPr algn="ctr"/>
            <a:r>
              <a:rPr lang="en-GB" altLang="en-US" sz="3600" b="1" dirty="0" smtClean="0"/>
              <a:t>Professor Graham Donaldson</a:t>
            </a:r>
            <a:endParaRPr lang="en-US" altLang="en-US" sz="3600" b="1" dirty="0" smtClean="0"/>
          </a:p>
        </p:txBody>
      </p:sp>
      <p:pic>
        <p:nvPicPr>
          <p:cNvPr id="39939"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96219" y="1192924"/>
            <a:ext cx="6151562" cy="4103688"/>
          </a:xfrm>
        </p:spPr>
      </p:pic>
    </p:spTree>
    <p:extLst>
      <p:ext uri="{BB962C8B-B14F-4D97-AF65-F5344CB8AC3E}">
        <p14:creationId xmlns:p14="http://schemas.microsoft.com/office/powerpoint/2010/main" val="102023089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28650" y="86602"/>
            <a:ext cx="7886700" cy="1325563"/>
          </a:xfrm>
        </p:spPr>
        <p:txBody>
          <a:bodyPr/>
          <a:lstStyle/>
          <a:p>
            <a:pPr algn="ctr"/>
            <a:r>
              <a:rPr lang="en-GB" altLang="en-US" b="1" dirty="0" smtClean="0"/>
              <a:t>Successful Futures</a:t>
            </a:r>
            <a:endParaRPr lang="en-US" altLang="en-US" b="1" dirty="0" smtClean="0"/>
          </a:p>
        </p:txBody>
      </p:sp>
      <p:sp>
        <p:nvSpPr>
          <p:cNvPr id="3" name="Content Placeholder 2"/>
          <p:cNvSpPr>
            <a:spLocks noGrp="1"/>
          </p:cNvSpPr>
          <p:nvPr>
            <p:ph idx="1"/>
          </p:nvPr>
        </p:nvSpPr>
        <p:spPr>
          <a:xfrm>
            <a:off x="938705" y="1631184"/>
            <a:ext cx="7886700" cy="4351338"/>
          </a:xfrm>
        </p:spPr>
        <p:txBody>
          <a:bodyPr/>
          <a:lstStyle/>
          <a:p>
            <a:pPr marL="457200" indent="-457200">
              <a:buFont typeface="Arial" panose="020B0604020202020204" pitchFamily="34" charset="0"/>
              <a:buChar char="•"/>
              <a:defRPr/>
            </a:pPr>
            <a:r>
              <a:rPr lang="en-GB" dirty="0" smtClean="0"/>
              <a:t>A new curriculum for Wales</a:t>
            </a:r>
          </a:p>
          <a:p>
            <a:pPr marL="457200" indent="-457200">
              <a:buFont typeface="Arial" panose="020B0604020202020204" pitchFamily="34" charset="0"/>
              <a:buChar char="•"/>
              <a:defRPr/>
            </a:pPr>
            <a:r>
              <a:rPr lang="en-GB" dirty="0" smtClean="0"/>
              <a:t>Available 2018, full roll-out 2021</a:t>
            </a:r>
          </a:p>
          <a:p>
            <a:pPr marL="457200" indent="-457200">
              <a:buFont typeface="Arial" panose="020B0604020202020204" pitchFamily="34" charset="0"/>
              <a:buChar char="•"/>
              <a:defRPr/>
            </a:pPr>
            <a:r>
              <a:rPr lang="en-GB" dirty="0" smtClean="0"/>
              <a:t>Developed by ‘Pioneer schools’</a:t>
            </a:r>
          </a:p>
          <a:p>
            <a:pPr marL="457200" indent="-457200">
              <a:buFont typeface="Arial" panose="020B0604020202020204" pitchFamily="34" charset="0"/>
              <a:buChar char="•"/>
              <a:defRPr/>
            </a:pPr>
            <a:r>
              <a:rPr lang="en-GB" dirty="0" smtClean="0"/>
              <a:t>First since 1988</a:t>
            </a:r>
          </a:p>
          <a:p>
            <a:pPr marL="457200" indent="-457200">
              <a:buFont typeface="Arial" panose="020B0604020202020204" pitchFamily="34" charset="0"/>
              <a:buChar char="•"/>
              <a:defRPr/>
            </a:pPr>
            <a:r>
              <a:rPr lang="en-GB" dirty="0" smtClean="0"/>
              <a:t>Based on Scottish model</a:t>
            </a:r>
          </a:p>
          <a:p>
            <a:pPr marL="457200" indent="-457200">
              <a:buFont typeface="Arial" panose="020B0604020202020204" pitchFamily="34" charset="0"/>
              <a:buChar char="•"/>
              <a:defRPr/>
            </a:pPr>
            <a:r>
              <a:rPr lang="en-GB" dirty="0" smtClean="0"/>
              <a:t>Wide-ranging support</a:t>
            </a:r>
          </a:p>
          <a:p>
            <a:pPr marL="457200" indent="-457200">
              <a:buFont typeface="Arial" panose="020B0604020202020204" pitchFamily="34" charset="0"/>
              <a:buChar char="•"/>
              <a:defRPr/>
            </a:pPr>
            <a:endParaRPr lang="en-GB" dirty="0" smtClean="0"/>
          </a:p>
          <a:p>
            <a:pPr marL="457200" indent="-457200">
              <a:buFont typeface="Arial" panose="020B0604020202020204" pitchFamily="34" charset="0"/>
              <a:buChar char="•"/>
              <a:defRPr/>
            </a:pPr>
            <a:endParaRPr lang="en-GB" dirty="0" smtClean="0"/>
          </a:p>
          <a:p>
            <a:pPr marL="457200" indent="-457200">
              <a:buFont typeface="Arial" panose="020B0604020202020204" pitchFamily="34" charset="0"/>
              <a:buChar char="•"/>
              <a:defRPr/>
            </a:pPr>
            <a:endParaRPr lang="en-GB" dirty="0" smtClean="0"/>
          </a:p>
          <a:p>
            <a:pPr>
              <a:defRPr/>
            </a:pPr>
            <a:endParaRPr lang="en-US" dirty="0"/>
          </a:p>
        </p:txBody>
      </p:sp>
    </p:spTree>
    <p:extLst>
      <p:ext uri="{BB962C8B-B14F-4D97-AF65-F5344CB8AC3E}">
        <p14:creationId xmlns:p14="http://schemas.microsoft.com/office/powerpoint/2010/main" val="394889737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algn="ctr"/>
            <a:r>
              <a:rPr lang="en-GB" altLang="en-US" b="1" dirty="0" smtClean="0"/>
              <a:t>Implications for…</a:t>
            </a:r>
            <a:endParaRPr lang="en-US" altLang="en-US" b="1" dirty="0" smtClean="0"/>
          </a:p>
        </p:txBody>
      </p:sp>
      <p:sp>
        <p:nvSpPr>
          <p:cNvPr id="43011" name="Content Placeholder 2"/>
          <p:cNvSpPr>
            <a:spLocks noGrp="1"/>
          </p:cNvSpPr>
          <p:nvPr>
            <p:ph idx="1"/>
          </p:nvPr>
        </p:nvSpPr>
        <p:spPr>
          <a:xfrm>
            <a:off x="1353863" y="1589142"/>
            <a:ext cx="7886700" cy="4351338"/>
          </a:xfrm>
        </p:spPr>
        <p:txBody>
          <a:bodyPr/>
          <a:lstStyle/>
          <a:p>
            <a:pPr marL="457200" indent="-457200">
              <a:buFont typeface="Arial" panose="020B0604020202020204" pitchFamily="34" charset="0"/>
              <a:buChar char="•"/>
            </a:pPr>
            <a:r>
              <a:rPr lang="en-GB" altLang="en-US" dirty="0" smtClean="0"/>
              <a:t>Schools</a:t>
            </a:r>
          </a:p>
          <a:p>
            <a:pPr marL="457200" indent="-457200">
              <a:buFont typeface="Arial" panose="020B0604020202020204" pitchFamily="34" charset="0"/>
              <a:buChar char="•"/>
            </a:pPr>
            <a:r>
              <a:rPr lang="en-GB" altLang="en-US" dirty="0" smtClean="0"/>
              <a:t>Colleges</a:t>
            </a:r>
          </a:p>
          <a:p>
            <a:pPr marL="457200" indent="-457200"/>
            <a:r>
              <a:rPr lang="en-GB" altLang="en-US" dirty="0" smtClean="0"/>
              <a:t>Universities</a:t>
            </a:r>
          </a:p>
          <a:p>
            <a:pPr marL="457200" indent="-457200">
              <a:buFont typeface="Arial" panose="020B0604020202020204" pitchFamily="34" charset="0"/>
              <a:buChar char="•"/>
            </a:pPr>
            <a:r>
              <a:rPr lang="en-GB" altLang="en-US" dirty="0" smtClean="0"/>
              <a:t>Welsh Government</a:t>
            </a:r>
          </a:p>
          <a:p>
            <a:pPr marL="457200" indent="-457200">
              <a:buFont typeface="Arial" panose="020B0604020202020204" pitchFamily="34" charset="0"/>
              <a:buChar char="•"/>
            </a:pPr>
            <a:r>
              <a:rPr lang="en-GB" altLang="en-US" dirty="0" smtClean="0"/>
              <a:t>Regional consortia</a:t>
            </a:r>
          </a:p>
          <a:p>
            <a:pPr marL="457200" indent="-457200"/>
            <a:r>
              <a:rPr lang="en-GB" altLang="en-US" dirty="0"/>
              <a:t>Qualifications </a:t>
            </a:r>
            <a:r>
              <a:rPr lang="en-GB" altLang="en-US" dirty="0" smtClean="0"/>
              <a:t>Wales</a:t>
            </a:r>
          </a:p>
          <a:p>
            <a:pPr marL="457200" indent="-457200">
              <a:buFont typeface="Arial" panose="020B0604020202020204" pitchFamily="34" charset="0"/>
              <a:buChar char="•"/>
            </a:pPr>
            <a:r>
              <a:rPr lang="en-GB" altLang="en-US" dirty="0" smtClean="0"/>
              <a:t>Estyn</a:t>
            </a:r>
            <a:endParaRPr lang="en-GB" altLang="en-US" dirty="0" smtClean="0"/>
          </a:p>
          <a:p>
            <a:pPr marL="0" indent="0">
              <a:buNone/>
            </a:pPr>
            <a:endParaRPr lang="en-US" altLang="en-US" dirty="0" smtClean="0"/>
          </a:p>
        </p:txBody>
      </p:sp>
    </p:spTree>
    <p:extLst>
      <p:ext uri="{BB962C8B-B14F-4D97-AF65-F5344CB8AC3E}">
        <p14:creationId xmlns:p14="http://schemas.microsoft.com/office/powerpoint/2010/main" val="249983621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41400" y="945931"/>
            <a:ext cx="7050088" cy="4103688"/>
          </a:xfrm>
        </p:spPr>
      </p:pic>
    </p:spTree>
    <p:extLst>
      <p:ext uri="{BB962C8B-B14F-4D97-AF65-F5344CB8AC3E}">
        <p14:creationId xmlns:p14="http://schemas.microsoft.com/office/powerpoint/2010/main" val="58426996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algn="ctr"/>
            <a:r>
              <a:rPr lang="en-GB" altLang="en-US" b="1" dirty="0" smtClean="0"/>
              <a:t>Estyn</a:t>
            </a:r>
            <a:r>
              <a:rPr lang="en-GB" altLang="en-US" b="1" dirty="0" smtClean="0"/>
              <a:t> review</a:t>
            </a:r>
            <a:endParaRPr lang="en-US" altLang="en-US" b="1" dirty="0" smtClean="0"/>
          </a:p>
        </p:txBody>
      </p:sp>
      <p:sp>
        <p:nvSpPr>
          <p:cNvPr id="3" name="Content Placeholder 2"/>
          <p:cNvSpPr>
            <a:spLocks noGrp="1"/>
          </p:cNvSpPr>
          <p:nvPr>
            <p:ph idx="1"/>
          </p:nvPr>
        </p:nvSpPr>
        <p:spPr>
          <a:xfrm>
            <a:off x="628650" y="1825625"/>
            <a:ext cx="7464316" cy="4351338"/>
          </a:xfrm>
        </p:spPr>
        <p:txBody>
          <a:bodyPr/>
          <a:lstStyle/>
          <a:p>
            <a:pPr indent="-331788" algn="ctr" eaLnBrk="1" hangingPunct="1">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altLang="en-US" sz="2000" dirty="0" smtClean="0"/>
              <a:t>“</a:t>
            </a:r>
            <a:r>
              <a:rPr lang="en-GB" sz="2000" dirty="0" smtClean="0"/>
              <a:t>Significant changes are happening to the education landscape in Wales and inspection is also changing. With </a:t>
            </a:r>
            <a:r>
              <a:rPr lang="en-GB" sz="2000" dirty="0" smtClean="0"/>
              <a:t>Estyn’s</a:t>
            </a:r>
            <a:r>
              <a:rPr lang="en-GB" sz="2000" dirty="0" smtClean="0"/>
              <a:t> mission to achieve excellence for all learners in Wales, we believe it will be helpful to gain an independent view from Professor Donaldson… the review will look at the implications of Wales’ extensive education reforms for the future role of </a:t>
            </a:r>
            <a:r>
              <a:rPr lang="en-GB" sz="2000" dirty="0" smtClean="0"/>
              <a:t>Estyn</a:t>
            </a:r>
            <a:r>
              <a:rPr lang="en-GB" sz="2000" dirty="0" smtClean="0"/>
              <a:t>.</a:t>
            </a:r>
            <a:r>
              <a:rPr lang="en-GB" altLang="en-US" sz="2000" dirty="0" smtClean="0"/>
              <a:t>”</a:t>
            </a:r>
            <a:endParaRPr lang="en-GB" altLang="en-US" sz="2000" dirty="0"/>
          </a:p>
          <a:p>
            <a:pPr indent="-331788" algn="ctr" eaLnBrk="1" hangingPunct="1">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lang="en-GB" altLang="en-US" sz="2000" dirty="0"/>
          </a:p>
          <a:p>
            <a:pPr indent="-331788" algn="ctr" eaLnBrk="1" hangingPunct="1">
              <a:spcBef>
                <a:spcPts val="500"/>
              </a:spcBef>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altLang="en-US" sz="2000" dirty="0"/>
              <a:t> </a:t>
            </a:r>
            <a:r>
              <a:rPr lang="en-GB" altLang="en-US" sz="2000" dirty="0" smtClean="0"/>
              <a:t>(</a:t>
            </a:r>
            <a:r>
              <a:rPr lang="en-GB" altLang="en-US" sz="2000" dirty="0" smtClean="0"/>
              <a:t>Meilyr</a:t>
            </a:r>
            <a:r>
              <a:rPr lang="en-GB" altLang="en-US" sz="2000" dirty="0" smtClean="0"/>
              <a:t> Rowlands, 2017)</a:t>
            </a:r>
            <a:endParaRPr lang="en-GB" altLang="en-US" sz="2000" dirty="0"/>
          </a:p>
          <a:p>
            <a:pPr>
              <a:defRPr/>
            </a:pPr>
            <a:endParaRPr lang="en-US" sz="2000" dirty="0"/>
          </a:p>
        </p:txBody>
      </p:sp>
    </p:spTree>
    <p:extLst>
      <p:ext uri="{BB962C8B-B14F-4D97-AF65-F5344CB8AC3E}">
        <p14:creationId xmlns:p14="http://schemas.microsoft.com/office/powerpoint/2010/main" val="48245142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idx="1"/>
          </p:nvPr>
        </p:nvSpPr>
        <p:spPr>
          <a:xfrm>
            <a:off x="567559" y="415160"/>
            <a:ext cx="7945821" cy="5039710"/>
          </a:xfrm>
        </p:spPr>
        <p:txBody>
          <a:bodyPr>
            <a:normAutofit/>
          </a:bodyPr>
          <a:lstStyle/>
          <a:p>
            <a:pPr marL="0" indent="0" algn="ctr" fontAlgn="base">
              <a:buNone/>
            </a:pPr>
            <a:r>
              <a:rPr lang="en-GB" sz="2600" b="1" dirty="0" smtClean="0"/>
              <a:t>A “seismic shift” </a:t>
            </a:r>
            <a:r>
              <a:rPr lang="en-GB" sz="2600" b="1" dirty="0"/>
              <a:t>in school inspection </a:t>
            </a:r>
            <a:r>
              <a:rPr lang="en-GB" sz="2600" b="1" dirty="0" smtClean="0"/>
              <a:t>arrangements</a:t>
            </a:r>
          </a:p>
          <a:p>
            <a:pPr marL="0" indent="0" algn="ctr" fontAlgn="base">
              <a:buNone/>
            </a:pPr>
            <a:endParaRPr lang="en-GB" dirty="0" smtClean="0"/>
          </a:p>
          <a:p>
            <a:pPr fontAlgn="base"/>
            <a:r>
              <a:rPr lang="en-GB" sz="1800" dirty="0" smtClean="0"/>
              <a:t>A </a:t>
            </a:r>
            <a:r>
              <a:rPr lang="en-GB" sz="1800" dirty="0"/>
              <a:t>temporary suspension of the inspection cycle for the academic session 2019-20. It would allow inspectors and schools to focus on the new curriculum, and allow </a:t>
            </a:r>
            <a:r>
              <a:rPr lang="en-GB" sz="1800" dirty="0"/>
              <a:t>Estyn</a:t>
            </a:r>
            <a:r>
              <a:rPr lang="en-GB" sz="1800" dirty="0"/>
              <a:t> staff to work directly with schools on the reforms. However, schools under special measures would still be inspected</a:t>
            </a:r>
            <a:r>
              <a:rPr lang="en-GB" sz="1800" dirty="0" smtClean="0"/>
              <a:t>.</a:t>
            </a:r>
          </a:p>
          <a:p>
            <a:pPr marL="0" indent="0" fontAlgn="base">
              <a:buNone/>
            </a:pPr>
            <a:endParaRPr lang="en-GB" sz="1800" dirty="0"/>
          </a:p>
          <a:p>
            <a:pPr fontAlgn="base"/>
            <a:r>
              <a:rPr lang="en-GB" sz="1800" dirty="0"/>
              <a:t>Following the pause, inspections would resume with a greater focus on schools self-evaluating and ditching graded inspection reports. Schools' performance would no longer be labelled as excellent, good, adequate or unsatisfactory with evaluations explained in the text instead</a:t>
            </a:r>
            <a:r>
              <a:rPr lang="en-GB" sz="1800" dirty="0" smtClean="0"/>
              <a:t>.</a:t>
            </a:r>
          </a:p>
          <a:p>
            <a:pPr marL="0" indent="0" fontAlgn="base">
              <a:buNone/>
            </a:pPr>
            <a:endParaRPr lang="en-GB" sz="1800" dirty="0"/>
          </a:p>
          <a:p>
            <a:pPr fontAlgn="base"/>
            <a:r>
              <a:rPr lang="en-GB" sz="1800" dirty="0"/>
              <a:t>Ultimately the aim would be for schools to achieve </a:t>
            </a:r>
            <a:r>
              <a:rPr lang="en-GB" sz="1800" dirty="0" smtClean="0"/>
              <a:t>“earned autonomy” </a:t>
            </a:r>
            <a:r>
              <a:rPr lang="en-GB" sz="1800" dirty="0"/>
              <a:t>where they evaluate their own performance. Those schools would not be subject to inspections but </a:t>
            </a:r>
            <a:r>
              <a:rPr lang="en-GB" sz="1800" dirty="0"/>
              <a:t>Estyn</a:t>
            </a:r>
            <a:r>
              <a:rPr lang="en-GB" sz="1800" dirty="0"/>
              <a:t> would play a role in validating the process.</a:t>
            </a:r>
          </a:p>
          <a:p>
            <a:endParaRPr lang="en-US" sz="2200" dirty="0"/>
          </a:p>
        </p:txBody>
      </p:sp>
    </p:spTree>
    <p:extLst>
      <p:ext uri="{BB962C8B-B14F-4D97-AF65-F5344CB8AC3E}">
        <p14:creationId xmlns:p14="http://schemas.microsoft.com/office/powerpoint/2010/main" val="15365105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1014248" y="131380"/>
            <a:ext cx="8964613" cy="1131888"/>
          </a:xfrm>
        </p:spPr>
        <p:txBody>
          <a:bodyPr>
            <a:normAutofit/>
          </a:bodyPr>
          <a:lstStyle/>
          <a:p>
            <a:r>
              <a:rPr lang="en-GB" altLang="en-US" sz="3200" b="1" dirty="0" smtClean="0"/>
              <a:t>Education in Wales: Our National Mission</a:t>
            </a:r>
            <a:endParaRPr lang="en-US" altLang="en-US" sz="3200" b="1" dirty="0" smtClean="0"/>
          </a:p>
        </p:txBody>
      </p:sp>
      <p:pic>
        <p:nvPicPr>
          <p:cNvPr id="46083"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85711" y="1135117"/>
            <a:ext cx="6151562" cy="4103688"/>
          </a:xfrm>
        </p:spPr>
      </p:pic>
    </p:spTree>
    <p:extLst>
      <p:ext uri="{BB962C8B-B14F-4D97-AF65-F5344CB8AC3E}">
        <p14:creationId xmlns:p14="http://schemas.microsoft.com/office/powerpoint/2010/main" val="27915527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949216" y="228492"/>
            <a:ext cx="7886700" cy="1325563"/>
          </a:xfrm>
        </p:spPr>
        <p:txBody>
          <a:bodyPr/>
          <a:lstStyle/>
          <a:p>
            <a:r>
              <a:rPr lang="en-GB" altLang="en-US" b="1" dirty="0" smtClean="0"/>
              <a:t>National Mission: Key themes</a:t>
            </a:r>
            <a:endParaRPr lang="en-US" altLang="en-US" b="1" dirty="0" smtClean="0"/>
          </a:p>
        </p:txBody>
      </p:sp>
      <p:sp>
        <p:nvSpPr>
          <p:cNvPr id="47107" name="Content Placeholder 2"/>
          <p:cNvSpPr>
            <a:spLocks noGrp="1"/>
          </p:cNvSpPr>
          <p:nvPr>
            <p:ph idx="1"/>
          </p:nvPr>
        </p:nvSpPr>
        <p:spPr>
          <a:xfrm>
            <a:off x="628650" y="1662715"/>
            <a:ext cx="7886700" cy="4351338"/>
          </a:xfrm>
        </p:spPr>
        <p:txBody>
          <a:bodyPr/>
          <a:lstStyle/>
          <a:p>
            <a:pPr>
              <a:buFont typeface="Arial" panose="020B0604020202020204" pitchFamily="34" charset="0"/>
              <a:buChar char="•"/>
            </a:pPr>
            <a:r>
              <a:rPr lang="en-GB" altLang="en-US" sz="1600" b="1" dirty="0" smtClean="0"/>
              <a:t>A new curriculum: </a:t>
            </a:r>
            <a:r>
              <a:rPr lang="en-GB" altLang="en-US" sz="1600" dirty="0" smtClean="0"/>
              <a:t>Teaching children to think, communicate, be digitally and bilingually competent, and work together better as well as learning about subject areas</a:t>
            </a:r>
          </a:p>
          <a:p>
            <a:pPr>
              <a:buFont typeface="Arial" panose="020B0604020202020204" pitchFamily="34" charset="0"/>
              <a:buChar char="•"/>
            </a:pPr>
            <a:r>
              <a:rPr lang="en-GB" altLang="en-US" sz="1600" b="1" dirty="0" smtClean="0"/>
              <a:t>Developing a high-quality education profession: </a:t>
            </a:r>
            <a:r>
              <a:rPr lang="en-GB" altLang="en-US" sz="1600" dirty="0" smtClean="0"/>
              <a:t>changing the training of new teachers and helping current ones to update their skills</a:t>
            </a:r>
          </a:p>
          <a:p>
            <a:pPr>
              <a:buFont typeface="Arial" panose="020B0604020202020204" pitchFamily="34" charset="0"/>
              <a:buChar char="•"/>
            </a:pPr>
            <a:r>
              <a:rPr lang="en-GB" altLang="en-US" sz="1600" b="1" dirty="0" smtClean="0"/>
              <a:t>Inspirational leaders working collaboratively to raise standards: </a:t>
            </a:r>
            <a:r>
              <a:rPr lang="en-GB" altLang="en-US" sz="1600" dirty="0" smtClean="0"/>
              <a:t>introducing a new leadership academy to improve the way leaders are developed</a:t>
            </a:r>
          </a:p>
          <a:p>
            <a:pPr>
              <a:buFont typeface="Arial" panose="020B0604020202020204" pitchFamily="34" charset="0"/>
              <a:buChar char="•"/>
            </a:pPr>
            <a:r>
              <a:rPr lang="en-GB" altLang="en-US" sz="1600" b="1" dirty="0" smtClean="0"/>
              <a:t>Excellence, equity and well-being in inclusive schools: </a:t>
            </a:r>
            <a:r>
              <a:rPr lang="en-GB" altLang="en-US" sz="1600" dirty="0" smtClean="0"/>
              <a:t>creating a culture of respect and challenge where all are ready to learn, including expanding the Pupil Development Grant, better supporting our ‘more able’ learners and supporting and measuring well-being</a:t>
            </a:r>
          </a:p>
          <a:p>
            <a:pPr>
              <a:buFont typeface="Arial" panose="020B0604020202020204" pitchFamily="34" charset="0"/>
              <a:buChar char="•"/>
            </a:pPr>
            <a:r>
              <a:rPr lang="en-GB" altLang="en-US" sz="1600" b="1" dirty="0" smtClean="0"/>
              <a:t>Robust assessment, evaluation and accountability arrangements supporting a self-improving system: </a:t>
            </a:r>
            <a:r>
              <a:rPr lang="en-GB" altLang="en-US" sz="1600" dirty="0" smtClean="0"/>
              <a:t>new methods of assessing progress at pupil and school level that fit with the new curriculum, plus a new approach to collaboration and sharing of best practice between schools</a:t>
            </a:r>
          </a:p>
          <a:p>
            <a:endParaRPr lang="en-US" altLang="en-US" dirty="0" smtClean="0"/>
          </a:p>
        </p:txBody>
      </p:sp>
    </p:spTree>
    <p:extLst>
      <p:ext uri="{BB962C8B-B14F-4D97-AF65-F5344CB8AC3E}">
        <p14:creationId xmlns:p14="http://schemas.microsoft.com/office/powerpoint/2010/main" val="38594234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1"/>
          <p:cNvSpPr>
            <a:spLocks noGrp="1" noChangeArrowheads="1"/>
          </p:cNvSpPr>
          <p:nvPr>
            <p:ph type="title"/>
          </p:nvPr>
        </p:nvSpPr>
        <p:spPr>
          <a:xfrm>
            <a:off x="695325" y="241738"/>
            <a:ext cx="7766050" cy="1136650"/>
          </a:xfrm>
        </p:spPr>
        <p:txBody>
          <a:bodyPr/>
          <a:lstStyle/>
          <a:p>
            <a:pPr algn="ctr" eaLnBrk="1" hangingPunct="1">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dirty="0" smtClean="0"/>
              <a:t>PISA - Scotland</a:t>
            </a:r>
          </a:p>
        </p:txBody>
      </p:sp>
      <p:graphicFrame>
        <p:nvGraphicFramePr>
          <p:cNvPr id="11266" name="Group 2"/>
          <p:cNvGraphicFramePr>
            <a:graphicFrameLocks noGrp="1"/>
          </p:cNvGraphicFramePr>
          <p:nvPr>
            <p:extLst>
              <p:ext uri="{D42A27DB-BD31-4B8C-83A1-F6EECF244321}">
                <p14:modId xmlns:p14="http://schemas.microsoft.com/office/powerpoint/2010/main" val="1275667797"/>
              </p:ext>
            </p:extLst>
          </p:nvPr>
        </p:nvGraphicFramePr>
        <p:xfrm>
          <a:off x="685800" y="1418896"/>
          <a:ext cx="7775575" cy="3779839"/>
        </p:xfrm>
        <a:graphic>
          <a:graphicData uri="http://schemas.openxmlformats.org/drawingml/2006/table">
            <a:tbl>
              <a:tblPr/>
              <a:tblGrid>
                <a:gridCol w="1554353">
                  <a:extLst>
                    <a:ext uri="{9D8B030D-6E8A-4147-A177-3AD203B41FA5}">
                      <a16:colId xmlns:a16="http://schemas.microsoft.com/office/drawing/2014/main" val="3947043863"/>
                    </a:ext>
                  </a:extLst>
                </a:gridCol>
                <a:gridCol w="1555623">
                  <a:extLst>
                    <a:ext uri="{9D8B030D-6E8A-4147-A177-3AD203B41FA5}">
                      <a16:colId xmlns:a16="http://schemas.microsoft.com/office/drawing/2014/main" val="3059397512"/>
                    </a:ext>
                  </a:extLst>
                </a:gridCol>
                <a:gridCol w="1554353">
                  <a:extLst>
                    <a:ext uri="{9D8B030D-6E8A-4147-A177-3AD203B41FA5}">
                      <a16:colId xmlns:a16="http://schemas.microsoft.com/office/drawing/2014/main" val="1026674723"/>
                    </a:ext>
                  </a:extLst>
                </a:gridCol>
                <a:gridCol w="1555623">
                  <a:extLst>
                    <a:ext uri="{9D8B030D-6E8A-4147-A177-3AD203B41FA5}">
                      <a16:colId xmlns:a16="http://schemas.microsoft.com/office/drawing/2014/main" val="4249780369"/>
                    </a:ext>
                  </a:extLst>
                </a:gridCol>
                <a:gridCol w="1555623">
                  <a:extLst>
                    <a:ext uri="{9D8B030D-6E8A-4147-A177-3AD203B41FA5}">
                      <a16:colId xmlns:a16="http://schemas.microsoft.com/office/drawing/2014/main" val="1786605385"/>
                    </a:ext>
                  </a:extLst>
                </a:gridCol>
              </a:tblGrid>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kumimoji="0" lang="en-GB" altLang="en-US" sz="2400" b="0" i="0" u="none" strike="noStrike" cap="none" normalizeH="0" baseline="0" dirty="0" smtClean="0">
                        <a:ln>
                          <a:noFill/>
                        </a:ln>
                        <a:solidFill>
                          <a:srgbClr val="000000"/>
                        </a:solidFill>
                        <a:effectLst/>
                        <a:latin typeface="Times New Roman" panose="02020603050405020304" pitchFamily="18" charset="0"/>
                        <a:cs typeface="Times New Roman" panose="02020603050405020304" pitchFamily="18" charset="0"/>
                      </a:endParaRPr>
                    </a:p>
                  </a:txBody>
                  <a:tcPr marL="90000" marR="90000" marT="134496" marB="46800" horzOverflow="overflow">
                    <a:lnL>
                      <a:noFill/>
                    </a:lnL>
                    <a:lnR>
                      <a:noFill/>
                    </a:lnR>
                    <a:lnT>
                      <a:noFill/>
                    </a:lnT>
                    <a:lnB>
                      <a:noFill/>
                    </a:lnB>
                    <a:lnTlToBr>
                      <a:noFill/>
                    </a:lnTlToBr>
                    <a:lnBlToTr>
                      <a:noFill/>
                    </a:lnBlToTr>
                    <a:solidFill>
                      <a:srgbClr val="0066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2006</a:t>
                      </a:r>
                    </a:p>
                  </a:txBody>
                  <a:tcPr marL="90000" marR="90000" marT="164736" marB="46800" horzOverflow="overflow">
                    <a:lnL>
                      <a:noFill/>
                    </a:lnL>
                    <a:lnR>
                      <a:noFill/>
                    </a:lnR>
                    <a:lnT>
                      <a:noFill/>
                    </a:lnT>
                    <a:lnB>
                      <a:noFill/>
                    </a:lnB>
                    <a:lnTlToBr>
                      <a:noFill/>
                    </a:lnTlToBr>
                    <a:lnBlToTr>
                      <a:noFill/>
                    </a:lnBlToTr>
                    <a:solidFill>
                      <a:srgbClr val="0066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2009</a:t>
                      </a:r>
                    </a:p>
                  </a:txBody>
                  <a:tcPr marL="90000" marR="90000" marT="164736" marB="46800" horzOverflow="overflow">
                    <a:lnL>
                      <a:noFill/>
                    </a:lnL>
                    <a:lnR>
                      <a:noFill/>
                    </a:lnR>
                    <a:lnT>
                      <a:noFill/>
                    </a:lnT>
                    <a:lnB>
                      <a:noFill/>
                    </a:lnB>
                    <a:lnTlToBr>
                      <a:noFill/>
                    </a:lnTlToBr>
                    <a:lnBlToTr>
                      <a:noFill/>
                    </a:lnBlToTr>
                    <a:solidFill>
                      <a:srgbClr val="0066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2012</a:t>
                      </a:r>
                    </a:p>
                  </a:txBody>
                  <a:tcPr marL="90000" marR="90000" marT="164736" marB="46800" horzOverflow="overflow">
                    <a:lnL>
                      <a:noFill/>
                    </a:lnL>
                    <a:lnR>
                      <a:noFill/>
                    </a:lnR>
                    <a:lnT>
                      <a:noFill/>
                    </a:lnT>
                    <a:lnB>
                      <a:noFill/>
                    </a:lnB>
                    <a:lnTlToBr>
                      <a:noFill/>
                    </a:lnTlToBr>
                    <a:lnBlToTr>
                      <a:noFill/>
                    </a:lnBlToTr>
                    <a:solidFill>
                      <a:srgbClr val="0066CC"/>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2015</a:t>
                      </a:r>
                    </a:p>
                  </a:txBody>
                  <a:tcPr marL="90000" marR="90000" marT="164736" marB="46800" horzOverflow="overflow">
                    <a:lnL>
                      <a:noFill/>
                    </a:lnL>
                    <a:lnR>
                      <a:noFill/>
                    </a:lnR>
                    <a:lnT>
                      <a:noFill/>
                    </a:lnT>
                    <a:lnB>
                      <a:noFill/>
                    </a:lnB>
                    <a:lnTlToBr>
                      <a:noFill/>
                    </a:lnTlToBr>
                    <a:lnBlToTr>
                      <a:noFill/>
                    </a:lnBlToTr>
                    <a:solidFill>
                      <a:srgbClr val="0066CC"/>
                    </a:solidFill>
                  </a:tcPr>
                </a:tc>
                <a:extLst>
                  <a:ext uri="{0D108BD9-81ED-4DB2-BD59-A6C34878D82A}">
                    <a16:rowId xmlns:a16="http://schemas.microsoft.com/office/drawing/2014/main" val="3250374390"/>
                  </a:ext>
                </a:extLst>
              </a:tr>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Maths</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506</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499</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498</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491</a:t>
                      </a:r>
                    </a:p>
                  </a:txBody>
                  <a:tcPr marL="90000" marR="90000" marT="164736" marB="46800" horzOverflow="overflow">
                    <a:lnL>
                      <a:noFill/>
                    </a:lnL>
                    <a:lnR>
                      <a:noFill/>
                    </a:lnR>
                    <a:lnT>
                      <a:noFill/>
                    </a:lnT>
                    <a:lnB>
                      <a:noFill/>
                    </a:lnB>
                    <a:lnTlToBr>
                      <a:noFill/>
                    </a:lnTlToBr>
                    <a:lnBlToTr>
                      <a:noFill/>
                    </a:lnBlToTr>
                    <a:solidFill>
                      <a:srgbClr val="0099FF"/>
                    </a:solidFill>
                  </a:tcPr>
                </a:tc>
                <a:extLst>
                  <a:ext uri="{0D108BD9-81ED-4DB2-BD59-A6C34878D82A}">
                    <a16:rowId xmlns:a16="http://schemas.microsoft.com/office/drawing/2014/main" val="3676898882"/>
                  </a:ext>
                </a:extLst>
              </a:tr>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Science</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515</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514</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513</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497</a:t>
                      </a:r>
                    </a:p>
                  </a:txBody>
                  <a:tcPr marL="90000" marR="90000" marT="164736" marB="46800" horzOverflow="overflow">
                    <a:lnL>
                      <a:noFill/>
                    </a:lnL>
                    <a:lnR>
                      <a:noFill/>
                    </a:lnR>
                    <a:lnT>
                      <a:noFill/>
                    </a:lnT>
                    <a:lnB>
                      <a:noFill/>
                    </a:lnB>
                    <a:lnTlToBr>
                      <a:noFill/>
                    </a:lnTlToBr>
                    <a:lnBlToTr>
                      <a:noFill/>
                    </a:lnBlToTr>
                    <a:solidFill>
                      <a:srgbClr val="99CCFF"/>
                    </a:solidFill>
                  </a:tcPr>
                </a:tc>
                <a:extLst>
                  <a:ext uri="{0D108BD9-81ED-4DB2-BD59-A6C34878D82A}">
                    <a16:rowId xmlns:a16="http://schemas.microsoft.com/office/drawing/2014/main" val="522826214"/>
                  </a:ext>
                </a:extLst>
              </a:tr>
              <a:tr h="946150">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Reading</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499</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500</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506</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493</a:t>
                      </a:r>
                    </a:p>
                  </a:txBody>
                  <a:tcPr marL="90000" marR="90000" marT="164736" marB="46800" horzOverflow="overflow">
                    <a:lnL>
                      <a:noFill/>
                    </a:lnL>
                    <a:lnR>
                      <a:noFill/>
                    </a:lnR>
                    <a:lnT>
                      <a:noFill/>
                    </a:lnT>
                    <a:lnB>
                      <a:noFill/>
                    </a:lnB>
                    <a:lnTlToBr>
                      <a:noFill/>
                    </a:lnTlToBr>
                    <a:lnBlToTr>
                      <a:noFill/>
                    </a:lnBlToTr>
                    <a:solidFill>
                      <a:srgbClr val="0099FF"/>
                    </a:solidFill>
                  </a:tcPr>
                </a:tc>
                <a:extLst>
                  <a:ext uri="{0D108BD9-81ED-4DB2-BD59-A6C34878D82A}">
                    <a16:rowId xmlns:a16="http://schemas.microsoft.com/office/drawing/2014/main" val="3137197401"/>
                  </a:ext>
                </a:extLst>
              </a:tr>
            </a:tbl>
          </a:graphicData>
        </a:graphic>
      </p:graphicFrame>
    </p:spTree>
    <p:extLst>
      <p:ext uri="{BB962C8B-B14F-4D97-AF65-F5344CB8AC3E}">
        <p14:creationId xmlns:p14="http://schemas.microsoft.com/office/powerpoint/2010/main" val="1053580063"/>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43351" y="709449"/>
            <a:ext cx="6080235" cy="4708981"/>
          </a:xfrm>
          <a:prstGeom prst="rect">
            <a:avLst/>
          </a:prstGeom>
          <a:noFill/>
        </p:spPr>
        <p:txBody>
          <a:bodyPr wrap="square" rtlCol="0">
            <a:spAutoFit/>
          </a:bodyPr>
          <a:lstStyle/>
          <a:p>
            <a:r>
              <a:rPr lang="en-GB" sz="2800" b="1" dirty="0" smtClean="0"/>
              <a:t>Take a view…</a:t>
            </a:r>
          </a:p>
          <a:p>
            <a:endParaRPr lang="en-GB" sz="2800" b="1" dirty="0"/>
          </a:p>
          <a:p>
            <a:endParaRPr lang="en-GB" sz="2800" b="1" dirty="0"/>
          </a:p>
          <a:p>
            <a:pPr marL="342900" indent="-342900">
              <a:buFont typeface="Arial" panose="020B0604020202020204" pitchFamily="34" charset="0"/>
              <a:buChar char="•"/>
            </a:pPr>
            <a:r>
              <a:rPr lang="en-GB" sz="2800" dirty="0" smtClean="0"/>
              <a:t>Curriculum</a:t>
            </a:r>
          </a:p>
          <a:p>
            <a:pPr marL="342900" indent="-342900">
              <a:buFont typeface="Arial" panose="020B0604020202020204" pitchFamily="34" charset="0"/>
              <a:buChar char="•"/>
            </a:pPr>
            <a:r>
              <a:rPr lang="en-GB" sz="2800" dirty="0" smtClean="0"/>
              <a:t>GCSEs</a:t>
            </a:r>
          </a:p>
          <a:p>
            <a:pPr marL="342900" indent="-342900">
              <a:buFont typeface="Arial" panose="020B0604020202020204" pitchFamily="34" charset="0"/>
              <a:buChar char="•"/>
            </a:pPr>
            <a:r>
              <a:rPr lang="en-GB" sz="2800" dirty="0" smtClean="0"/>
              <a:t>Categorisation</a:t>
            </a:r>
          </a:p>
          <a:p>
            <a:pPr marL="342900" indent="-342900">
              <a:buFont typeface="Arial" panose="020B0604020202020204" pitchFamily="34" charset="0"/>
              <a:buChar char="•"/>
            </a:pPr>
            <a:r>
              <a:rPr lang="en-GB" sz="2800" dirty="0" smtClean="0"/>
              <a:t>PISA</a:t>
            </a:r>
          </a:p>
          <a:p>
            <a:pPr marL="342900" indent="-342900">
              <a:buFont typeface="Arial" panose="020B0604020202020204" pitchFamily="34" charset="0"/>
              <a:buChar char="•"/>
            </a:pPr>
            <a:r>
              <a:rPr lang="en-GB" sz="2800" dirty="0" smtClean="0"/>
              <a:t>Estyn</a:t>
            </a:r>
            <a:endParaRPr lang="en-GB" sz="2800" dirty="0" smtClean="0"/>
          </a:p>
          <a:p>
            <a:pPr marL="342900" indent="-342900">
              <a:buFont typeface="Arial" panose="020B0604020202020204" pitchFamily="34" charset="0"/>
              <a:buChar char="•"/>
            </a:pPr>
            <a:r>
              <a:rPr lang="en-GB" sz="2800" dirty="0" smtClean="0"/>
              <a:t>Regional consortia</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11341151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66344" y="1774071"/>
            <a:ext cx="6500648" cy="2862322"/>
          </a:xfrm>
          <a:prstGeom prst="rect">
            <a:avLst/>
          </a:prstGeom>
        </p:spPr>
        <p:txBody>
          <a:bodyPr wrap="square">
            <a:spAutoFit/>
          </a:bodyPr>
          <a:lstStyle/>
          <a:p>
            <a:r>
              <a:rPr lang="en-GB" sz="3600" dirty="0" smtClean="0"/>
              <a:t>‘No </a:t>
            </a:r>
            <a:r>
              <a:rPr lang="en-GB" sz="3600" dirty="0"/>
              <a:t>educator can be complacent about the public’s opinion of our work.’</a:t>
            </a:r>
          </a:p>
          <a:p>
            <a:r>
              <a:rPr lang="en-GB" sz="3600" b="1" dirty="0"/>
              <a:t>								</a:t>
            </a:r>
            <a:r>
              <a:rPr lang="en-GB" sz="3600" b="1" dirty="0" smtClean="0"/>
              <a:t>		</a:t>
            </a:r>
            <a:r>
              <a:rPr lang="en-GB" sz="3600" dirty="0" smtClean="0"/>
              <a:t>(</a:t>
            </a:r>
            <a:r>
              <a:rPr lang="en-GB" sz="3600" dirty="0"/>
              <a:t>Levin, 2009)</a:t>
            </a:r>
            <a:endParaRPr lang="en-US" sz="3600" dirty="0"/>
          </a:p>
        </p:txBody>
      </p:sp>
    </p:spTree>
    <p:extLst>
      <p:ext uri="{BB962C8B-B14F-4D97-AF65-F5344CB8AC3E}">
        <p14:creationId xmlns:p14="http://schemas.microsoft.com/office/powerpoint/2010/main" val="19856585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0207" y="179239"/>
            <a:ext cx="8744607" cy="5291395"/>
          </a:xfrm>
          <a:prstGeom prst="rect">
            <a:avLst/>
          </a:prstGeom>
        </p:spPr>
      </p:pic>
    </p:spTree>
    <p:extLst>
      <p:ext uri="{BB962C8B-B14F-4D97-AF65-F5344CB8AC3E}">
        <p14:creationId xmlns:p14="http://schemas.microsoft.com/office/powerpoint/2010/main" val="201809908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7654" y="68492"/>
            <a:ext cx="8807670" cy="5517756"/>
          </a:xfrm>
          <a:prstGeom prst="rect">
            <a:avLst/>
          </a:prstGeom>
        </p:spPr>
      </p:pic>
    </p:spTree>
    <p:extLst>
      <p:ext uri="{BB962C8B-B14F-4D97-AF65-F5344CB8AC3E}">
        <p14:creationId xmlns:p14="http://schemas.microsoft.com/office/powerpoint/2010/main" val="26998496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6234" y="478221"/>
            <a:ext cx="7793421" cy="4801314"/>
          </a:xfrm>
          <a:prstGeom prst="rect">
            <a:avLst/>
          </a:prstGeom>
          <a:noFill/>
        </p:spPr>
        <p:txBody>
          <a:bodyPr wrap="square" rtlCol="0">
            <a:spAutoFit/>
          </a:bodyPr>
          <a:lstStyle/>
          <a:p>
            <a:pPr algn="ctr"/>
            <a:r>
              <a:rPr lang="en-US" sz="2400" b="1" dirty="0"/>
              <a:t>What to </a:t>
            </a:r>
            <a:r>
              <a:rPr lang="en-US" sz="2400" b="1" dirty="0" smtClean="0"/>
              <a:t>write</a:t>
            </a:r>
          </a:p>
          <a:p>
            <a:pPr algn="ctr"/>
            <a:endParaRPr lang="en-US" dirty="0"/>
          </a:p>
          <a:p>
            <a:pPr marL="285750" lvl="0" indent="-285750">
              <a:buFont typeface="Arial" panose="020B0604020202020204" pitchFamily="34" charset="0"/>
              <a:buChar char="•"/>
            </a:pPr>
            <a:r>
              <a:rPr lang="en-GB" sz="2400" dirty="0" smtClean="0"/>
              <a:t>Current affairs</a:t>
            </a:r>
          </a:p>
          <a:p>
            <a:pPr marL="285750" lvl="0" indent="-285750">
              <a:buFont typeface="Arial" panose="020B0604020202020204" pitchFamily="34" charset="0"/>
              <a:buChar char="•"/>
            </a:pPr>
            <a:endParaRPr lang="en-GB" sz="2400" dirty="0"/>
          </a:p>
          <a:p>
            <a:pPr marL="285750" lvl="0" indent="-285750">
              <a:buFont typeface="Arial" panose="020B0604020202020204" pitchFamily="34" charset="0"/>
              <a:buChar char="•"/>
            </a:pPr>
            <a:r>
              <a:rPr lang="en-GB" sz="2400" dirty="0" smtClean="0"/>
              <a:t>R</a:t>
            </a:r>
            <a:r>
              <a:rPr lang="en-US" sz="2400" dirty="0" smtClean="0"/>
              <a:t>eflections</a:t>
            </a:r>
            <a:endParaRPr lang="en-US" sz="2400" dirty="0"/>
          </a:p>
          <a:p>
            <a:pPr marL="285750" lvl="0" indent="-285750">
              <a:buFont typeface="Arial" panose="020B0604020202020204" pitchFamily="34" charset="0"/>
              <a:buChar char="•"/>
            </a:pPr>
            <a:endParaRPr lang="en-US" sz="2400" dirty="0"/>
          </a:p>
          <a:p>
            <a:pPr marL="285750" lvl="0" indent="-285750">
              <a:buFont typeface="Arial" panose="020B0604020202020204" pitchFamily="34" charset="0"/>
              <a:buChar char="•"/>
            </a:pPr>
            <a:r>
              <a:rPr lang="en-US" sz="2400" dirty="0"/>
              <a:t>Recommendations for articles, books, </a:t>
            </a:r>
            <a:r>
              <a:rPr lang="en-US" sz="2400" dirty="0" smtClean="0"/>
              <a:t>websites</a:t>
            </a:r>
            <a:endParaRPr lang="en-US" sz="2400" dirty="0"/>
          </a:p>
          <a:p>
            <a:r>
              <a:rPr lang="en-US" sz="2400" dirty="0"/>
              <a:t> </a:t>
            </a:r>
          </a:p>
          <a:p>
            <a:pPr marL="285750" lvl="0" indent="-285750">
              <a:buFont typeface="Arial" panose="020B0604020202020204" pitchFamily="34" charset="0"/>
              <a:buChar char="•"/>
            </a:pPr>
            <a:r>
              <a:rPr lang="en-US" sz="2400" dirty="0" smtClean="0"/>
              <a:t>Projects </a:t>
            </a:r>
            <a:r>
              <a:rPr lang="en-GB" sz="2400" dirty="0"/>
              <a:t>and </a:t>
            </a:r>
            <a:r>
              <a:rPr lang="en-GB" sz="2400" dirty="0" smtClean="0"/>
              <a:t>research findings</a:t>
            </a:r>
          </a:p>
          <a:p>
            <a:pPr lvl="0"/>
            <a:r>
              <a:rPr lang="en-US" sz="2400" dirty="0"/>
              <a:t> </a:t>
            </a:r>
          </a:p>
          <a:p>
            <a:pPr marL="285750" lvl="0" indent="-285750">
              <a:buFont typeface="Arial" panose="020B0604020202020204" pitchFamily="34" charset="0"/>
              <a:buChar char="•"/>
            </a:pPr>
            <a:r>
              <a:rPr lang="en-US" sz="2400" dirty="0"/>
              <a:t>Useful tips or </a:t>
            </a:r>
            <a:r>
              <a:rPr lang="en-US" sz="2400" dirty="0" smtClean="0"/>
              <a:t>activities</a:t>
            </a:r>
          </a:p>
          <a:p>
            <a:pPr lvl="0"/>
            <a:endParaRPr lang="en-US" sz="2400" dirty="0" smtClean="0"/>
          </a:p>
          <a:p>
            <a:pPr marL="285750" lvl="0" indent="-285750">
              <a:buFont typeface="Arial" panose="020B0604020202020204" pitchFamily="34" charset="0"/>
              <a:buChar char="•"/>
            </a:pPr>
            <a:r>
              <a:rPr lang="en-US" sz="2400" dirty="0" smtClean="0"/>
              <a:t>Reports </a:t>
            </a:r>
            <a:r>
              <a:rPr lang="en-US" sz="2400" dirty="0"/>
              <a:t>from </a:t>
            </a:r>
            <a:r>
              <a:rPr lang="en-US" sz="2400" dirty="0" smtClean="0"/>
              <a:t>conferences</a:t>
            </a:r>
          </a:p>
        </p:txBody>
      </p:sp>
    </p:spTree>
    <p:extLst>
      <p:ext uri="{BB962C8B-B14F-4D97-AF65-F5344CB8AC3E}">
        <p14:creationId xmlns:p14="http://schemas.microsoft.com/office/powerpoint/2010/main" val="35447052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29862" y="462455"/>
            <a:ext cx="6858000" cy="5078313"/>
          </a:xfrm>
          <a:prstGeom prst="rect">
            <a:avLst/>
          </a:prstGeom>
          <a:noFill/>
        </p:spPr>
        <p:txBody>
          <a:bodyPr wrap="square" rtlCol="0">
            <a:spAutoFit/>
          </a:bodyPr>
          <a:lstStyle/>
          <a:p>
            <a:pPr algn="ctr"/>
            <a:r>
              <a:rPr lang="en-GB" sz="2400" b="1" dirty="0" smtClean="0"/>
              <a:t>What is your target audience?</a:t>
            </a:r>
          </a:p>
          <a:p>
            <a:pPr algn="ctr"/>
            <a:endParaRPr lang="en-GB" sz="2400" u="sng" dirty="0"/>
          </a:p>
          <a:p>
            <a:pPr marL="342900" indent="-342900">
              <a:lnSpc>
                <a:spcPct val="150000"/>
              </a:lnSpc>
              <a:buFont typeface="Arial" panose="020B0604020202020204" pitchFamily="34" charset="0"/>
              <a:buChar char="•"/>
            </a:pPr>
            <a:r>
              <a:rPr lang="en-GB" sz="2400" dirty="0" smtClean="0"/>
              <a:t>Teachers</a:t>
            </a:r>
          </a:p>
          <a:p>
            <a:pPr marL="342900" indent="-342900">
              <a:lnSpc>
                <a:spcPct val="150000"/>
              </a:lnSpc>
              <a:buFont typeface="Arial" panose="020B0604020202020204" pitchFamily="34" charset="0"/>
              <a:buChar char="•"/>
            </a:pPr>
            <a:r>
              <a:rPr lang="en-GB" sz="2400" dirty="0" smtClean="0"/>
              <a:t>Academics</a:t>
            </a:r>
          </a:p>
          <a:p>
            <a:pPr marL="342900" indent="-342900">
              <a:lnSpc>
                <a:spcPct val="150000"/>
              </a:lnSpc>
              <a:buFont typeface="Arial" panose="020B0604020202020204" pitchFamily="34" charset="0"/>
              <a:buChar char="•"/>
            </a:pPr>
            <a:r>
              <a:rPr lang="en-GB" sz="2400" dirty="0" smtClean="0"/>
              <a:t>Students</a:t>
            </a:r>
          </a:p>
          <a:p>
            <a:pPr marL="342900" indent="-342900">
              <a:lnSpc>
                <a:spcPct val="150000"/>
              </a:lnSpc>
              <a:buFont typeface="Arial" panose="020B0604020202020204" pitchFamily="34" charset="0"/>
              <a:buChar char="•"/>
            </a:pPr>
            <a:r>
              <a:rPr lang="en-GB" sz="2400" dirty="0" smtClean="0"/>
              <a:t>Parents</a:t>
            </a:r>
          </a:p>
          <a:p>
            <a:pPr marL="342900" indent="-342900">
              <a:lnSpc>
                <a:spcPct val="150000"/>
              </a:lnSpc>
              <a:buFont typeface="Arial" panose="020B0604020202020204" pitchFamily="34" charset="0"/>
              <a:buChar char="•"/>
            </a:pPr>
            <a:r>
              <a:rPr lang="en-GB" sz="2400" dirty="0" smtClean="0"/>
              <a:t>Policymakers</a:t>
            </a:r>
          </a:p>
          <a:p>
            <a:pPr marL="342900" indent="-342900">
              <a:lnSpc>
                <a:spcPct val="150000"/>
              </a:lnSpc>
              <a:buFont typeface="Arial" panose="020B0604020202020204" pitchFamily="34" charset="0"/>
              <a:buChar char="•"/>
            </a:pPr>
            <a:r>
              <a:rPr lang="en-GB" sz="2400" dirty="0" smtClean="0"/>
              <a:t>Politicians</a:t>
            </a:r>
          </a:p>
          <a:p>
            <a:pPr marL="342900" indent="-342900">
              <a:lnSpc>
                <a:spcPct val="150000"/>
              </a:lnSpc>
              <a:buFont typeface="Arial" panose="020B0604020202020204" pitchFamily="34" charset="0"/>
              <a:buChar char="•"/>
            </a:pPr>
            <a:r>
              <a:rPr lang="en-GB" sz="2400" dirty="0" smtClean="0"/>
              <a:t>Governors</a:t>
            </a: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7028676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1641" y="26276"/>
            <a:ext cx="8066689" cy="5539978"/>
          </a:xfrm>
          <a:prstGeom prst="rect">
            <a:avLst/>
          </a:prstGeom>
          <a:noFill/>
        </p:spPr>
        <p:txBody>
          <a:bodyPr wrap="square" rtlCol="0">
            <a:spAutoFit/>
          </a:bodyPr>
          <a:lstStyle/>
          <a:p>
            <a:pPr algn="ctr">
              <a:lnSpc>
                <a:spcPct val="200000"/>
              </a:lnSpc>
            </a:pPr>
            <a:r>
              <a:rPr lang="en-GB" sz="2400" b="1" dirty="0" smtClean="0"/>
              <a:t>Top tips</a:t>
            </a:r>
          </a:p>
          <a:p>
            <a:pPr marL="285750" indent="-285750">
              <a:lnSpc>
                <a:spcPct val="200000"/>
              </a:lnSpc>
              <a:buFont typeface="Arial" panose="020B0604020202020204" pitchFamily="34" charset="0"/>
              <a:buChar char="•"/>
            </a:pPr>
            <a:r>
              <a:rPr lang="en-GB" sz="2400" dirty="0" smtClean="0"/>
              <a:t>Short story; beginning, middle &amp; end</a:t>
            </a:r>
          </a:p>
          <a:p>
            <a:pPr marL="285750" indent="-285750">
              <a:lnSpc>
                <a:spcPct val="200000"/>
              </a:lnSpc>
              <a:buFont typeface="Arial" panose="020B0604020202020204" pitchFamily="34" charset="0"/>
              <a:buChar char="•"/>
            </a:pPr>
            <a:r>
              <a:rPr lang="en-GB" sz="2400" dirty="0" smtClean="0"/>
              <a:t>Key messages</a:t>
            </a:r>
          </a:p>
          <a:p>
            <a:pPr marL="285750" indent="-285750">
              <a:lnSpc>
                <a:spcPct val="200000"/>
              </a:lnSpc>
              <a:buFont typeface="Arial" panose="020B0604020202020204" pitchFamily="34" charset="0"/>
              <a:buChar char="•"/>
            </a:pPr>
            <a:r>
              <a:rPr lang="en-GB" sz="2400" dirty="0" smtClean="0"/>
              <a:t>Find your voice; don’t try to be something you’re not</a:t>
            </a:r>
          </a:p>
          <a:p>
            <a:pPr marL="285750" indent="-285750">
              <a:lnSpc>
                <a:spcPct val="200000"/>
              </a:lnSpc>
              <a:buFont typeface="Arial" panose="020B0604020202020204" pitchFamily="34" charset="0"/>
              <a:buChar char="•"/>
            </a:pPr>
            <a:r>
              <a:rPr lang="en-GB" sz="2400" dirty="0" smtClean="0"/>
              <a:t>Take a stance – don’t sit on the fence</a:t>
            </a:r>
          </a:p>
          <a:p>
            <a:pPr marL="285750" indent="-285750">
              <a:lnSpc>
                <a:spcPct val="200000"/>
              </a:lnSpc>
              <a:buFont typeface="Arial" panose="020B0604020202020204" pitchFamily="34" charset="0"/>
              <a:buChar char="•"/>
            </a:pPr>
            <a:r>
              <a:rPr lang="en-GB" sz="2400" dirty="0" smtClean="0"/>
              <a:t>Jargon-free; spell it out</a:t>
            </a:r>
          </a:p>
          <a:p>
            <a:pPr marL="285750" indent="-285750">
              <a:lnSpc>
                <a:spcPct val="200000"/>
              </a:lnSpc>
              <a:buFont typeface="Arial" panose="020B0604020202020204" pitchFamily="34" charset="0"/>
              <a:buChar char="•"/>
            </a:pPr>
            <a:r>
              <a:rPr lang="en-GB" sz="2400" dirty="0" smtClean="0"/>
              <a:t>Play nice!</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8324321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66648" y="599090"/>
            <a:ext cx="6821214" cy="3970318"/>
          </a:xfrm>
          <a:prstGeom prst="rect">
            <a:avLst/>
          </a:prstGeom>
          <a:noFill/>
        </p:spPr>
        <p:txBody>
          <a:bodyPr wrap="square" rtlCol="0">
            <a:spAutoFit/>
          </a:bodyPr>
          <a:lstStyle/>
          <a:p>
            <a:pPr algn="ctr"/>
            <a:r>
              <a:rPr lang="en-GB" sz="2800" b="1" dirty="0" smtClean="0"/>
              <a:t>Promotion</a:t>
            </a:r>
          </a:p>
          <a:p>
            <a:pPr marL="457200" indent="-457200">
              <a:lnSpc>
                <a:spcPct val="200000"/>
              </a:lnSpc>
              <a:buFont typeface="Arial" panose="020B0604020202020204" pitchFamily="34" charset="0"/>
              <a:buChar char="•"/>
            </a:pPr>
            <a:r>
              <a:rPr lang="en-GB" sz="2800" dirty="0" smtClean="0"/>
              <a:t>Newspaper</a:t>
            </a:r>
          </a:p>
          <a:p>
            <a:pPr marL="457200" indent="-457200">
              <a:lnSpc>
                <a:spcPct val="200000"/>
              </a:lnSpc>
              <a:buFont typeface="Arial" panose="020B0604020202020204" pitchFamily="34" charset="0"/>
              <a:buChar char="•"/>
            </a:pPr>
            <a:r>
              <a:rPr lang="en-GB" sz="2800" dirty="0" smtClean="0"/>
              <a:t>Trade magazine</a:t>
            </a:r>
          </a:p>
          <a:p>
            <a:pPr marL="457200" indent="-457200">
              <a:lnSpc>
                <a:spcPct val="200000"/>
              </a:lnSpc>
              <a:buFont typeface="Arial" panose="020B0604020202020204" pitchFamily="34" charset="0"/>
              <a:buChar char="•"/>
            </a:pPr>
            <a:r>
              <a:rPr lang="en-GB" sz="2800" dirty="0" smtClean="0"/>
              <a:t>Social media</a:t>
            </a:r>
          </a:p>
          <a:p>
            <a:pPr marL="457200" indent="-457200">
              <a:lnSpc>
                <a:spcPct val="200000"/>
              </a:lnSpc>
              <a:buFont typeface="Arial" panose="020B0604020202020204" pitchFamily="34" charset="0"/>
              <a:buChar char="•"/>
            </a:pPr>
            <a:r>
              <a:rPr lang="en-GB" sz="2800" dirty="0" smtClean="0"/>
              <a:t>Website</a:t>
            </a:r>
            <a:endParaRPr lang="en-US" sz="2800" dirty="0"/>
          </a:p>
        </p:txBody>
      </p:sp>
    </p:spTree>
    <p:extLst>
      <p:ext uri="{BB962C8B-B14F-4D97-AF65-F5344CB8AC3E}">
        <p14:creationId xmlns:p14="http://schemas.microsoft.com/office/powerpoint/2010/main" val="34454797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529959" y="63114"/>
            <a:ext cx="4540469" cy="5502114"/>
          </a:xfrm>
          <a:prstGeom prst="rect">
            <a:avLst/>
          </a:prstGeom>
          <a:ln>
            <a:solidFill>
              <a:schemeClr val="accent1"/>
            </a:solidFill>
          </a:ln>
        </p:spPr>
      </p:pic>
      <p:pic>
        <p:nvPicPr>
          <p:cNvPr id="2" name="Picture 1"/>
          <p:cNvPicPr>
            <a:picLocks noChangeAspect="1"/>
          </p:cNvPicPr>
          <p:nvPr/>
        </p:nvPicPr>
        <p:blipFill>
          <a:blip r:embed="rId3"/>
          <a:stretch>
            <a:fillRect/>
          </a:stretch>
        </p:blipFill>
        <p:spPr>
          <a:xfrm>
            <a:off x="68318" y="890760"/>
            <a:ext cx="5349767" cy="4091142"/>
          </a:xfrm>
          <a:prstGeom prst="rect">
            <a:avLst/>
          </a:prstGeom>
          <a:ln>
            <a:solidFill>
              <a:schemeClr val="accent1"/>
            </a:solidFill>
          </a:ln>
          <a:effectLst>
            <a:softEdge rad="0"/>
          </a:effectLst>
        </p:spPr>
      </p:pic>
      <p:sp>
        <p:nvSpPr>
          <p:cNvPr id="4" name="Rectangle 3"/>
          <p:cNvSpPr/>
          <p:nvPr/>
        </p:nvSpPr>
        <p:spPr>
          <a:xfrm>
            <a:off x="728800" y="5141451"/>
            <a:ext cx="3030317" cy="369332"/>
          </a:xfrm>
          <a:prstGeom prst="rect">
            <a:avLst/>
          </a:prstGeom>
        </p:spPr>
        <p:txBody>
          <a:bodyPr wrap="none">
            <a:spAutoFit/>
          </a:bodyPr>
          <a:lstStyle/>
          <a:p>
            <a:r>
              <a:rPr lang="en-GB" b="1" i="1" dirty="0"/>
              <a:t>@</a:t>
            </a:r>
            <a:r>
              <a:rPr lang="en-GB" b="1" i="1" dirty="0"/>
              <a:t>athrofa</a:t>
            </a:r>
            <a:r>
              <a:rPr lang="en-GB" b="1" i="1" dirty="0"/>
              <a:t> – Twitter/Facebook</a:t>
            </a:r>
          </a:p>
        </p:txBody>
      </p:sp>
    </p:spTree>
    <p:extLst>
      <p:ext uri="{BB962C8B-B14F-4D97-AF65-F5344CB8AC3E}">
        <p14:creationId xmlns:p14="http://schemas.microsoft.com/office/powerpoint/2010/main" val="21902058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71448" y="536894"/>
            <a:ext cx="6143297" cy="5016758"/>
          </a:xfrm>
          <a:prstGeom prst="rect">
            <a:avLst/>
          </a:prstGeom>
        </p:spPr>
        <p:txBody>
          <a:bodyPr wrap="square">
            <a:spAutoFit/>
          </a:bodyPr>
          <a:lstStyle/>
          <a:p>
            <a:pPr algn="ctr">
              <a:defRPr/>
            </a:pPr>
            <a:r>
              <a:rPr lang="en-GB" sz="3200" b="1" dirty="0" smtClean="0"/>
              <a:t>Blog ideas…</a:t>
            </a:r>
          </a:p>
          <a:p>
            <a:pPr>
              <a:defRPr/>
            </a:pPr>
            <a:endParaRPr lang="en-GB" u="sng" dirty="0"/>
          </a:p>
          <a:p>
            <a:pPr>
              <a:defRPr/>
            </a:pPr>
            <a:endParaRPr lang="en-US" altLang="en-US" sz="1400" dirty="0">
              <a:solidFill>
                <a:schemeClr val="accent1">
                  <a:lumMod val="75000"/>
                </a:schemeClr>
              </a:solidFill>
            </a:endParaRPr>
          </a:p>
          <a:p>
            <a:pPr>
              <a:defRPr/>
            </a:pPr>
            <a:r>
              <a:rPr lang="en-GB" altLang="en-US" sz="1400" u="sng" dirty="0" smtClean="0"/>
              <a:t>Yr</a:t>
            </a:r>
            <a:r>
              <a:rPr lang="en-GB" altLang="en-US" sz="1400" u="sng" dirty="0" smtClean="0"/>
              <a:t> </a:t>
            </a:r>
            <a:r>
              <a:rPr lang="en-GB" altLang="en-US" sz="1400" u="sng" dirty="0" smtClean="0"/>
              <a:t>Athrofa</a:t>
            </a:r>
            <a:endParaRPr lang="en-GB" altLang="en-US" sz="1400" u="sng" dirty="0"/>
          </a:p>
          <a:p>
            <a:pPr>
              <a:defRPr/>
            </a:pPr>
            <a:r>
              <a:rPr lang="en-US" altLang="en-US" sz="1400" u="sng" dirty="0">
                <a:solidFill>
                  <a:srgbClr val="00B0F0"/>
                </a:solidFill>
                <a:hlinkClick r:id="rId2"/>
              </a:rPr>
              <a:t>http://athrofa.cymru/blog-2</a:t>
            </a:r>
            <a:r>
              <a:rPr lang="en-US" altLang="en-US" sz="1400" u="sng" dirty="0" smtClean="0">
                <a:solidFill>
                  <a:srgbClr val="00B0F0"/>
                </a:solidFill>
                <a:hlinkClick r:id="rId2"/>
              </a:rPr>
              <a:t>/</a:t>
            </a:r>
            <a:endParaRPr lang="en-US" altLang="en-US" sz="1400" u="sng" dirty="0" smtClean="0">
              <a:solidFill>
                <a:srgbClr val="00B0F0"/>
              </a:solidFill>
            </a:endParaRPr>
          </a:p>
          <a:p>
            <a:pPr>
              <a:defRPr/>
            </a:pPr>
            <a:endParaRPr lang="en-GB" altLang="en-US" sz="1400" u="sng" dirty="0">
              <a:solidFill>
                <a:srgbClr val="00B0F0"/>
              </a:solidFill>
            </a:endParaRPr>
          </a:p>
          <a:p>
            <a:pPr>
              <a:defRPr/>
            </a:pPr>
            <a:r>
              <a:rPr lang="en-GB" altLang="en-US" sz="1400" u="sng" dirty="0"/>
              <a:t>Welsh Government: Curriculum for Wales</a:t>
            </a:r>
          </a:p>
          <a:p>
            <a:pPr>
              <a:defRPr/>
            </a:pPr>
            <a:r>
              <a:rPr lang="en-US" altLang="en-US" sz="1400" u="sng" dirty="0">
                <a:solidFill>
                  <a:schemeClr val="accent1">
                    <a:lumMod val="75000"/>
                  </a:schemeClr>
                </a:solidFill>
              </a:rPr>
              <a:t>https://curriculumforwales.gov.wales</a:t>
            </a:r>
            <a:r>
              <a:rPr lang="en-US" altLang="en-US" sz="1400" u="sng" dirty="0" smtClean="0">
                <a:solidFill>
                  <a:schemeClr val="accent1">
                    <a:lumMod val="75000"/>
                  </a:schemeClr>
                </a:solidFill>
              </a:rPr>
              <a:t>/</a:t>
            </a:r>
            <a:endParaRPr lang="en-US" altLang="en-US" sz="1400" u="sng" dirty="0">
              <a:solidFill>
                <a:srgbClr val="00B0F0"/>
              </a:solidFill>
            </a:endParaRPr>
          </a:p>
          <a:p>
            <a:pPr>
              <a:defRPr/>
            </a:pPr>
            <a:endParaRPr lang="en-GB" altLang="en-US" sz="1400" u="sng" dirty="0" smtClean="0"/>
          </a:p>
          <a:p>
            <a:pPr>
              <a:defRPr/>
            </a:pPr>
            <a:r>
              <a:rPr lang="en-GB" altLang="en-US" sz="1400" u="sng" dirty="0" smtClean="0"/>
              <a:t>Gareth Evans</a:t>
            </a:r>
          </a:p>
          <a:p>
            <a:pPr>
              <a:defRPr/>
            </a:pPr>
            <a:r>
              <a:rPr lang="en-GB" altLang="en-US" sz="1400" u="sng" dirty="0">
                <a:solidFill>
                  <a:srgbClr val="00B0F0"/>
                </a:solidFill>
                <a:hlinkClick r:id="rId3"/>
              </a:rPr>
              <a:t>https://welsheducationmatters.wordpress.com</a:t>
            </a:r>
            <a:r>
              <a:rPr lang="en-GB" altLang="en-US" sz="1400" u="sng" dirty="0" smtClean="0">
                <a:solidFill>
                  <a:srgbClr val="00B0F0"/>
                </a:solidFill>
                <a:hlinkClick r:id="rId3"/>
              </a:rPr>
              <a:t>/</a:t>
            </a:r>
            <a:endParaRPr lang="en-GB" altLang="en-US" sz="1400" u="sng" dirty="0" smtClean="0">
              <a:solidFill>
                <a:srgbClr val="00B0F0"/>
              </a:solidFill>
            </a:endParaRPr>
          </a:p>
          <a:p>
            <a:pPr>
              <a:defRPr/>
            </a:pPr>
            <a:endParaRPr lang="en-GB" altLang="en-US" sz="1400" u="sng" dirty="0"/>
          </a:p>
          <a:p>
            <a:pPr>
              <a:defRPr/>
            </a:pPr>
            <a:r>
              <a:rPr lang="en-GB" altLang="en-US" sz="1400" u="sng" dirty="0" smtClean="0"/>
              <a:t>EWC</a:t>
            </a:r>
          </a:p>
          <a:p>
            <a:pPr>
              <a:defRPr/>
            </a:pPr>
            <a:r>
              <a:rPr lang="en-GB" altLang="en-US" sz="1400" u="sng" dirty="0">
                <a:hlinkClick r:id="rId4"/>
              </a:rPr>
              <a:t>https://</a:t>
            </a:r>
            <a:r>
              <a:rPr lang="en-GB" altLang="en-US" sz="1400" u="sng" dirty="0" smtClean="0">
                <a:hlinkClick r:id="rId4"/>
              </a:rPr>
              <a:t>www.ewc.wales/site/index.php/en/about/staff-room/son-archive.html</a:t>
            </a:r>
            <a:endParaRPr lang="en-GB" altLang="en-US" sz="1400" u="sng" dirty="0" smtClean="0"/>
          </a:p>
          <a:p>
            <a:pPr>
              <a:defRPr/>
            </a:pPr>
            <a:endParaRPr lang="en-GB" altLang="en-US" sz="1400" u="sng" dirty="0"/>
          </a:p>
          <a:p>
            <a:pPr>
              <a:defRPr/>
            </a:pPr>
            <a:r>
              <a:rPr lang="en-GB" altLang="en-US" sz="1400" u="sng" dirty="0" smtClean="0"/>
              <a:t>TeacherToolkit</a:t>
            </a:r>
            <a:endParaRPr lang="en-GB" altLang="en-US" sz="1400" u="sng" dirty="0" smtClean="0"/>
          </a:p>
          <a:p>
            <a:pPr>
              <a:defRPr/>
            </a:pPr>
            <a:r>
              <a:rPr lang="en-GB" altLang="en-US" sz="1400" u="sng" dirty="0">
                <a:hlinkClick r:id="rId5"/>
              </a:rPr>
              <a:t>https://www.teachertoolkit.co.uk/blog</a:t>
            </a:r>
            <a:r>
              <a:rPr lang="en-GB" altLang="en-US" sz="1400" u="sng" dirty="0" smtClean="0">
                <a:hlinkClick r:id="rId5"/>
              </a:rPr>
              <a:t>/</a:t>
            </a:r>
            <a:endParaRPr lang="en-GB" altLang="en-US" sz="1400" u="sng" dirty="0" smtClean="0"/>
          </a:p>
          <a:p>
            <a:pPr>
              <a:defRPr/>
            </a:pPr>
            <a:endParaRPr lang="en-GB" altLang="en-US" sz="1400" u="sng" dirty="0"/>
          </a:p>
          <a:p>
            <a:pPr>
              <a:defRPr/>
            </a:pPr>
            <a:r>
              <a:rPr lang="en-GB" altLang="en-US" sz="1400" u="sng" dirty="0" smtClean="0"/>
              <a:t>Debra Kidd</a:t>
            </a:r>
          </a:p>
          <a:p>
            <a:pPr>
              <a:defRPr/>
            </a:pPr>
            <a:r>
              <a:rPr lang="en-GB" altLang="en-US" sz="1400" u="sng" dirty="0">
                <a:solidFill>
                  <a:schemeClr val="accent1">
                    <a:lumMod val="75000"/>
                  </a:schemeClr>
                </a:solidFill>
              </a:rPr>
              <a:t>https://debrakidd.wordpress.com/</a:t>
            </a:r>
            <a:endParaRPr lang="en-GB" altLang="en-US" sz="1400" u="sng" dirty="0" smtClean="0">
              <a:solidFill>
                <a:schemeClr val="accent1">
                  <a:lumMod val="75000"/>
                </a:schemeClr>
              </a:solidFill>
            </a:endParaRPr>
          </a:p>
          <a:p>
            <a:pPr>
              <a:defRPr/>
            </a:pPr>
            <a:endParaRPr lang="en-GB" altLang="en-US" u="sng" dirty="0">
              <a:solidFill>
                <a:schemeClr val="accent6">
                  <a:lumMod val="60000"/>
                  <a:lumOff val="40000"/>
                </a:schemeClr>
              </a:solidFill>
            </a:endParaRPr>
          </a:p>
        </p:txBody>
      </p:sp>
    </p:spTree>
    <p:extLst>
      <p:ext uri="{BB962C8B-B14F-4D97-AF65-F5344CB8AC3E}">
        <p14:creationId xmlns:p14="http://schemas.microsoft.com/office/powerpoint/2010/main" val="18794850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399</TotalTime>
  <Words>2208</Words>
  <Application>Microsoft Office PowerPoint</Application>
  <PresentationFormat>On-screen Show (4:3)</PresentationFormat>
  <Paragraphs>448</Paragraphs>
  <Slides>55</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Microsoft YaHei</vt:lpstr>
      <vt:lpstr>Arial</vt:lpstr>
      <vt:lpstr>Calibri</vt:lpstr>
      <vt:lpstr>Calibri Light</vt:lpstr>
      <vt:lpstr>Calibri,sans-serif</vt:lpstr>
      <vt:lpstr>Times New Roman</vt:lpstr>
      <vt:lpstr>wf_segoe-ui_normal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Welsh Government</vt:lpstr>
      <vt:lpstr>UK Government</vt:lpstr>
      <vt:lpstr>PowerPoint Presentation</vt:lpstr>
      <vt:lpstr>Roles reversed... A-level comparisons - % of pupil passes </vt:lpstr>
      <vt:lpstr>PowerPoint Presentation</vt:lpstr>
      <vt:lpstr>A tale of two decades…</vt:lpstr>
      <vt:lpstr>PowerPoint Presentation</vt:lpstr>
      <vt:lpstr>PowerPoint Presentation</vt:lpstr>
      <vt:lpstr>Shifting the goalposts…</vt:lpstr>
      <vt:lpstr>PowerPoint Presentation</vt:lpstr>
      <vt:lpstr>PowerPoint Presentation</vt:lpstr>
      <vt:lpstr>What is PISA?</vt:lpstr>
      <vt:lpstr>Wales – PISA 2010</vt:lpstr>
      <vt:lpstr>A reality check</vt:lpstr>
      <vt:lpstr>PowerPoint Presentation</vt:lpstr>
      <vt:lpstr>PowerPoint Presentation</vt:lpstr>
      <vt:lpstr>Estyn: Sheep turned wolf?</vt:lpstr>
      <vt:lpstr>PowerPoint Presentation</vt:lpstr>
      <vt:lpstr>PISA legacy</vt:lpstr>
      <vt:lpstr>PISA pressure</vt:lpstr>
      <vt:lpstr>PISA - Wales</vt:lpstr>
      <vt:lpstr>PISA targets</vt:lpstr>
      <vt:lpstr>Professor Graham Donaldson</vt:lpstr>
      <vt:lpstr>Successful Futures</vt:lpstr>
      <vt:lpstr>Implications for…</vt:lpstr>
      <vt:lpstr>PowerPoint Presentation</vt:lpstr>
      <vt:lpstr>Estyn review</vt:lpstr>
      <vt:lpstr>PowerPoint Presentation</vt:lpstr>
      <vt:lpstr>Education in Wales: Our National Mission</vt:lpstr>
      <vt:lpstr>National Mission: Key themes</vt:lpstr>
      <vt:lpstr>PISA - Scotland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33</cp:revision>
  <dcterms:created xsi:type="dcterms:W3CDTF">2017-02-08T11:33:06Z</dcterms:created>
  <dcterms:modified xsi:type="dcterms:W3CDTF">2018-10-12T19:00:11Z</dcterms:modified>
</cp:coreProperties>
</file>