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5" r:id="rId3"/>
    <p:sldId id="266" r:id="rId4"/>
    <p:sldId id="267" r:id="rId5"/>
    <p:sldId id="260" r:id="rId6"/>
    <p:sldId id="264" r:id="rId7"/>
    <p:sldId id="262" r:id="rId8"/>
    <p:sldId id="263" r:id="rId9"/>
    <p:sldId id="268" r:id="rId10"/>
    <p:sldId id="269" r:id="rId11"/>
    <p:sldId id="270"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7" d="100"/>
          <a:sy n="87" d="100"/>
        </p:scale>
        <p:origin x="88" y="8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E7FD5A-E641-45A7-8789-48E71597D63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F2880A9-44D5-41B9-B852-F6F20F27B0D7}">
      <dgm:prSet/>
      <dgm:spPr/>
      <dgm:t>
        <a:bodyPr/>
        <a:lstStyle/>
        <a:p>
          <a:r>
            <a:rPr lang="en-GB"/>
            <a:t>What role does money play within Social Enterprise?</a:t>
          </a:r>
          <a:endParaRPr lang="en-US"/>
        </a:p>
      </dgm:t>
    </dgm:pt>
    <dgm:pt modelId="{BF370D3E-7160-42C3-BAEA-B42D46921F7F}" type="parTrans" cxnId="{79B0E2EE-1505-44DD-9CF5-9226458BE9E2}">
      <dgm:prSet/>
      <dgm:spPr/>
      <dgm:t>
        <a:bodyPr/>
        <a:lstStyle/>
        <a:p>
          <a:endParaRPr lang="en-US"/>
        </a:p>
      </dgm:t>
    </dgm:pt>
    <dgm:pt modelId="{FACEE960-B445-4A60-9250-D8F4B016E624}" type="sibTrans" cxnId="{79B0E2EE-1505-44DD-9CF5-9226458BE9E2}">
      <dgm:prSet/>
      <dgm:spPr/>
      <dgm:t>
        <a:bodyPr/>
        <a:lstStyle/>
        <a:p>
          <a:endParaRPr lang="en-US"/>
        </a:p>
      </dgm:t>
    </dgm:pt>
    <dgm:pt modelId="{6191EBA9-7106-4830-8967-65020BCEFAD1}">
      <dgm:prSet/>
      <dgm:spPr/>
      <dgm:t>
        <a:bodyPr/>
        <a:lstStyle/>
        <a:p>
          <a:r>
            <a:rPr lang="en-GB"/>
            <a:t>Activity: In pairs draft a list of the sources of income and expenditure that social enterprises have?</a:t>
          </a:r>
          <a:endParaRPr lang="en-US"/>
        </a:p>
      </dgm:t>
    </dgm:pt>
    <dgm:pt modelId="{D4B1983E-0CE5-4BD9-93FD-AF62D027186A}" type="parTrans" cxnId="{24170FFD-5A66-4E50-8D27-5CC31333D3E6}">
      <dgm:prSet/>
      <dgm:spPr/>
      <dgm:t>
        <a:bodyPr/>
        <a:lstStyle/>
        <a:p>
          <a:endParaRPr lang="en-US"/>
        </a:p>
      </dgm:t>
    </dgm:pt>
    <dgm:pt modelId="{A28209C2-C9ED-461A-8CC1-985DC8209172}" type="sibTrans" cxnId="{24170FFD-5A66-4E50-8D27-5CC31333D3E6}">
      <dgm:prSet/>
      <dgm:spPr/>
      <dgm:t>
        <a:bodyPr/>
        <a:lstStyle/>
        <a:p>
          <a:endParaRPr lang="en-US"/>
        </a:p>
      </dgm:t>
    </dgm:pt>
    <dgm:pt modelId="{EDA6249D-6A01-4679-8B2A-1E60A26EDD80}" type="pres">
      <dgm:prSet presAssocID="{40E7FD5A-E641-45A7-8789-48E71597D63F}" presName="linear" presStyleCnt="0">
        <dgm:presLayoutVars>
          <dgm:animLvl val="lvl"/>
          <dgm:resizeHandles val="exact"/>
        </dgm:presLayoutVars>
      </dgm:prSet>
      <dgm:spPr/>
    </dgm:pt>
    <dgm:pt modelId="{FC944FFF-6B2E-4275-98D9-088AD2C1A7EF}" type="pres">
      <dgm:prSet presAssocID="{FF2880A9-44D5-41B9-B852-F6F20F27B0D7}" presName="parentText" presStyleLbl="node1" presStyleIdx="0" presStyleCnt="2">
        <dgm:presLayoutVars>
          <dgm:chMax val="0"/>
          <dgm:bulletEnabled val="1"/>
        </dgm:presLayoutVars>
      </dgm:prSet>
      <dgm:spPr/>
    </dgm:pt>
    <dgm:pt modelId="{BC82068C-A9A2-4CE7-BC94-B65D7850C615}" type="pres">
      <dgm:prSet presAssocID="{FACEE960-B445-4A60-9250-D8F4B016E624}" presName="spacer" presStyleCnt="0"/>
      <dgm:spPr/>
    </dgm:pt>
    <dgm:pt modelId="{54826703-27B9-43AE-86EA-D0514BD4D582}" type="pres">
      <dgm:prSet presAssocID="{6191EBA9-7106-4830-8967-65020BCEFAD1}" presName="parentText" presStyleLbl="node1" presStyleIdx="1" presStyleCnt="2">
        <dgm:presLayoutVars>
          <dgm:chMax val="0"/>
          <dgm:bulletEnabled val="1"/>
        </dgm:presLayoutVars>
      </dgm:prSet>
      <dgm:spPr/>
    </dgm:pt>
  </dgm:ptLst>
  <dgm:cxnLst>
    <dgm:cxn modelId="{85687759-7C3A-4999-8533-246F3F8BE6A2}" type="presOf" srcId="{6191EBA9-7106-4830-8967-65020BCEFAD1}" destId="{54826703-27B9-43AE-86EA-D0514BD4D582}" srcOrd="0" destOrd="0" presId="urn:microsoft.com/office/officeart/2005/8/layout/vList2"/>
    <dgm:cxn modelId="{8A6F4DC6-6DB6-4AC4-9043-23FDB990442D}" type="presOf" srcId="{FF2880A9-44D5-41B9-B852-F6F20F27B0D7}" destId="{FC944FFF-6B2E-4275-98D9-088AD2C1A7EF}" srcOrd="0" destOrd="0" presId="urn:microsoft.com/office/officeart/2005/8/layout/vList2"/>
    <dgm:cxn modelId="{E7647BE9-1E9B-4975-B4B2-F30E9CB30B1D}" type="presOf" srcId="{40E7FD5A-E641-45A7-8789-48E71597D63F}" destId="{EDA6249D-6A01-4679-8B2A-1E60A26EDD80}" srcOrd="0" destOrd="0" presId="urn:microsoft.com/office/officeart/2005/8/layout/vList2"/>
    <dgm:cxn modelId="{79B0E2EE-1505-44DD-9CF5-9226458BE9E2}" srcId="{40E7FD5A-E641-45A7-8789-48E71597D63F}" destId="{FF2880A9-44D5-41B9-B852-F6F20F27B0D7}" srcOrd="0" destOrd="0" parTransId="{BF370D3E-7160-42C3-BAEA-B42D46921F7F}" sibTransId="{FACEE960-B445-4A60-9250-D8F4B016E624}"/>
    <dgm:cxn modelId="{24170FFD-5A66-4E50-8D27-5CC31333D3E6}" srcId="{40E7FD5A-E641-45A7-8789-48E71597D63F}" destId="{6191EBA9-7106-4830-8967-65020BCEFAD1}" srcOrd="1" destOrd="0" parTransId="{D4B1983E-0CE5-4BD9-93FD-AF62D027186A}" sibTransId="{A28209C2-C9ED-461A-8CC1-985DC8209172}"/>
    <dgm:cxn modelId="{02F0EB47-EE4A-4B48-A108-D3E8EC76A7DD}" type="presParOf" srcId="{EDA6249D-6A01-4679-8B2A-1E60A26EDD80}" destId="{FC944FFF-6B2E-4275-98D9-088AD2C1A7EF}" srcOrd="0" destOrd="0" presId="urn:microsoft.com/office/officeart/2005/8/layout/vList2"/>
    <dgm:cxn modelId="{A2314942-D0D4-4BCC-A4BD-13067B012596}" type="presParOf" srcId="{EDA6249D-6A01-4679-8B2A-1E60A26EDD80}" destId="{BC82068C-A9A2-4CE7-BC94-B65D7850C615}" srcOrd="1" destOrd="0" presId="urn:microsoft.com/office/officeart/2005/8/layout/vList2"/>
    <dgm:cxn modelId="{AB844BAD-A1D2-47DD-AC44-CE6942BF11BD}" type="presParOf" srcId="{EDA6249D-6A01-4679-8B2A-1E60A26EDD80}" destId="{54826703-27B9-43AE-86EA-D0514BD4D58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DC23D4-ED51-4B12-A922-67CD3BC422B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A9F3EF4-5144-43C2-8F52-8506073464E9}">
      <dgm:prSet/>
      <dgm:spPr/>
      <dgm:t>
        <a:bodyPr/>
        <a:lstStyle/>
        <a:p>
          <a:r>
            <a:rPr lang="en-GB"/>
            <a:t>Discussion:</a:t>
          </a:r>
          <a:endParaRPr lang="en-US"/>
        </a:p>
      </dgm:t>
    </dgm:pt>
    <dgm:pt modelId="{3C92EEC6-6ECF-4292-90ED-B81F1E667F01}" type="parTrans" cxnId="{304585DD-DC4E-445A-AD60-2E17DCC01FBD}">
      <dgm:prSet/>
      <dgm:spPr/>
      <dgm:t>
        <a:bodyPr/>
        <a:lstStyle/>
        <a:p>
          <a:endParaRPr lang="en-US"/>
        </a:p>
      </dgm:t>
    </dgm:pt>
    <dgm:pt modelId="{1CB44CFC-B80E-414E-8C95-3DBC0E56C6DD}" type="sibTrans" cxnId="{304585DD-DC4E-445A-AD60-2E17DCC01FBD}">
      <dgm:prSet/>
      <dgm:spPr/>
      <dgm:t>
        <a:bodyPr/>
        <a:lstStyle/>
        <a:p>
          <a:endParaRPr lang="en-US"/>
        </a:p>
      </dgm:t>
    </dgm:pt>
    <dgm:pt modelId="{E6DC23FD-9B22-4F6F-8B26-B02B026F0782}">
      <dgm:prSet/>
      <dgm:spPr/>
      <dgm:t>
        <a:bodyPr/>
        <a:lstStyle/>
        <a:p>
          <a:r>
            <a:rPr lang="en-GB"/>
            <a:t>What ongoing costs will they need?</a:t>
          </a:r>
          <a:endParaRPr lang="en-US"/>
        </a:p>
      </dgm:t>
    </dgm:pt>
    <dgm:pt modelId="{67170D6A-4EC7-4075-B66F-837AB3D6FDC7}" type="parTrans" cxnId="{C8A25196-EE12-4670-AEF7-B5E35118F219}">
      <dgm:prSet/>
      <dgm:spPr/>
      <dgm:t>
        <a:bodyPr/>
        <a:lstStyle/>
        <a:p>
          <a:endParaRPr lang="en-US"/>
        </a:p>
      </dgm:t>
    </dgm:pt>
    <dgm:pt modelId="{F22D7CDE-166E-4E96-AF3E-CE42D66B396B}" type="sibTrans" cxnId="{C8A25196-EE12-4670-AEF7-B5E35118F219}">
      <dgm:prSet/>
      <dgm:spPr/>
      <dgm:t>
        <a:bodyPr/>
        <a:lstStyle/>
        <a:p>
          <a:endParaRPr lang="en-US"/>
        </a:p>
      </dgm:t>
    </dgm:pt>
    <dgm:pt modelId="{EFB422C9-0E0D-426E-A2BB-86CB5E797FD7}">
      <dgm:prSet/>
      <dgm:spPr/>
      <dgm:t>
        <a:bodyPr/>
        <a:lstStyle/>
        <a:p>
          <a:r>
            <a:rPr lang="en-GB"/>
            <a:t>Where could they look for these?</a:t>
          </a:r>
          <a:endParaRPr lang="en-US"/>
        </a:p>
      </dgm:t>
    </dgm:pt>
    <dgm:pt modelId="{9126784B-7FDB-4A7F-A8D6-9E404B2B5954}" type="parTrans" cxnId="{14D7A117-A074-401B-88BC-AF730F908C82}">
      <dgm:prSet/>
      <dgm:spPr/>
      <dgm:t>
        <a:bodyPr/>
        <a:lstStyle/>
        <a:p>
          <a:endParaRPr lang="en-US"/>
        </a:p>
      </dgm:t>
    </dgm:pt>
    <dgm:pt modelId="{62D828B4-C78D-4D55-80BC-C1843FFB9A47}" type="sibTrans" cxnId="{14D7A117-A074-401B-88BC-AF730F908C82}">
      <dgm:prSet/>
      <dgm:spPr/>
      <dgm:t>
        <a:bodyPr/>
        <a:lstStyle/>
        <a:p>
          <a:endParaRPr lang="en-US"/>
        </a:p>
      </dgm:t>
    </dgm:pt>
    <dgm:pt modelId="{20422239-3611-42BF-9276-5396D2BF5EFE}">
      <dgm:prSet/>
      <dgm:spPr/>
      <dgm:t>
        <a:bodyPr/>
        <a:lstStyle/>
        <a:p>
          <a:r>
            <a:rPr lang="en-GB"/>
            <a:t>What does their income look like?</a:t>
          </a:r>
          <a:endParaRPr lang="en-US"/>
        </a:p>
      </dgm:t>
    </dgm:pt>
    <dgm:pt modelId="{DB8DFECD-A44D-478B-91DA-50B34D412962}" type="parTrans" cxnId="{099D3F39-7A3E-42DA-B410-323DC06E4B1E}">
      <dgm:prSet/>
      <dgm:spPr/>
      <dgm:t>
        <a:bodyPr/>
        <a:lstStyle/>
        <a:p>
          <a:endParaRPr lang="en-US"/>
        </a:p>
      </dgm:t>
    </dgm:pt>
    <dgm:pt modelId="{3654E526-0EF8-41E6-A318-A25CB239F797}" type="sibTrans" cxnId="{099D3F39-7A3E-42DA-B410-323DC06E4B1E}">
      <dgm:prSet/>
      <dgm:spPr/>
      <dgm:t>
        <a:bodyPr/>
        <a:lstStyle/>
        <a:p>
          <a:endParaRPr lang="en-US"/>
        </a:p>
      </dgm:t>
    </dgm:pt>
    <dgm:pt modelId="{1E89B9A4-A4DA-47B1-A83B-253C7935E5EB}" type="pres">
      <dgm:prSet presAssocID="{3BDC23D4-ED51-4B12-A922-67CD3BC422B2}" presName="linear" presStyleCnt="0">
        <dgm:presLayoutVars>
          <dgm:animLvl val="lvl"/>
          <dgm:resizeHandles val="exact"/>
        </dgm:presLayoutVars>
      </dgm:prSet>
      <dgm:spPr/>
    </dgm:pt>
    <dgm:pt modelId="{D11D1855-44EB-4F7A-87B5-AEA5F81A866A}" type="pres">
      <dgm:prSet presAssocID="{7A9F3EF4-5144-43C2-8F52-8506073464E9}" presName="parentText" presStyleLbl="node1" presStyleIdx="0" presStyleCnt="4">
        <dgm:presLayoutVars>
          <dgm:chMax val="0"/>
          <dgm:bulletEnabled val="1"/>
        </dgm:presLayoutVars>
      </dgm:prSet>
      <dgm:spPr/>
    </dgm:pt>
    <dgm:pt modelId="{C06BD2F5-50D1-4450-B970-4C99199DADB8}" type="pres">
      <dgm:prSet presAssocID="{1CB44CFC-B80E-414E-8C95-3DBC0E56C6DD}" presName="spacer" presStyleCnt="0"/>
      <dgm:spPr/>
    </dgm:pt>
    <dgm:pt modelId="{F7C063DD-A794-4BDC-93A7-A36F29642C94}" type="pres">
      <dgm:prSet presAssocID="{E6DC23FD-9B22-4F6F-8B26-B02B026F0782}" presName="parentText" presStyleLbl="node1" presStyleIdx="1" presStyleCnt="4">
        <dgm:presLayoutVars>
          <dgm:chMax val="0"/>
          <dgm:bulletEnabled val="1"/>
        </dgm:presLayoutVars>
      </dgm:prSet>
      <dgm:spPr/>
    </dgm:pt>
    <dgm:pt modelId="{ECAA4201-AFA8-49D9-8285-6989FE91DDED}" type="pres">
      <dgm:prSet presAssocID="{F22D7CDE-166E-4E96-AF3E-CE42D66B396B}" presName="spacer" presStyleCnt="0"/>
      <dgm:spPr/>
    </dgm:pt>
    <dgm:pt modelId="{C0B5467E-038B-4BB3-8839-3409451E4F1B}" type="pres">
      <dgm:prSet presAssocID="{EFB422C9-0E0D-426E-A2BB-86CB5E797FD7}" presName="parentText" presStyleLbl="node1" presStyleIdx="2" presStyleCnt="4">
        <dgm:presLayoutVars>
          <dgm:chMax val="0"/>
          <dgm:bulletEnabled val="1"/>
        </dgm:presLayoutVars>
      </dgm:prSet>
      <dgm:spPr/>
    </dgm:pt>
    <dgm:pt modelId="{12811199-EA9C-496A-BBF2-67B4DEC105FA}" type="pres">
      <dgm:prSet presAssocID="{62D828B4-C78D-4D55-80BC-C1843FFB9A47}" presName="spacer" presStyleCnt="0"/>
      <dgm:spPr/>
    </dgm:pt>
    <dgm:pt modelId="{07DE77CE-0369-4DBB-A18B-4C6432CA7555}" type="pres">
      <dgm:prSet presAssocID="{20422239-3611-42BF-9276-5396D2BF5EFE}" presName="parentText" presStyleLbl="node1" presStyleIdx="3" presStyleCnt="4">
        <dgm:presLayoutVars>
          <dgm:chMax val="0"/>
          <dgm:bulletEnabled val="1"/>
        </dgm:presLayoutVars>
      </dgm:prSet>
      <dgm:spPr/>
    </dgm:pt>
  </dgm:ptLst>
  <dgm:cxnLst>
    <dgm:cxn modelId="{14D7A117-A074-401B-88BC-AF730F908C82}" srcId="{3BDC23D4-ED51-4B12-A922-67CD3BC422B2}" destId="{EFB422C9-0E0D-426E-A2BB-86CB5E797FD7}" srcOrd="2" destOrd="0" parTransId="{9126784B-7FDB-4A7F-A8D6-9E404B2B5954}" sibTransId="{62D828B4-C78D-4D55-80BC-C1843FFB9A47}"/>
    <dgm:cxn modelId="{099D3F39-7A3E-42DA-B410-323DC06E4B1E}" srcId="{3BDC23D4-ED51-4B12-A922-67CD3BC422B2}" destId="{20422239-3611-42BF-9276-5396D2BF5EFE}" srcOrd="3" destOrd="0" parTransId="{DB8DFECD-A44D-478B-91DA-50B34D412962}" sibTransId="{3654E526-0EF8-41E6-A318-A25CB239F797}"/>
    <dgm:cxn modelId="{9E7F225F-4D0E-403C-A16A-98EF6467FCA1}" type="presOf" srcId="{7A9F3EF4-5144-43C2-8F52-8506073464E9}" destId="{D11D1855-44EB-4F7A-87B5-AEA5F81A866A}" srcOrd="0" destOrd="0" presId="urn:microsoft.com/office/officeart/2005/8/layout/vList2"/>
    <dgm:cxn modelId="{AA9D6E41-B225-4A43-8E2A-3F5BAE001CC9}" type="presOf" srcId="{EFB422C9-0E0D-426E-A2BB-86CB5E797FD7}" destId="{C0B5467E-038B-4BB3-8839-3409451E4F1B}" srcOrd="0" destOrd="0" presId="urn:microsoft.com/office/officeart/2005/8/layout/vList2"/>
    <dgm:cxn modelId="{6169674C-5AD9-45C1-81DD-86C9F5F6190D}" type="presOf" srcId="{E6DC23FD-9B22-4F6F-8B26-B02B026F0782}" destId="{F7C063DD-A794-4BDC-93A7-A36F29642C94}" srcOrd="0" destOrd="0" presId="urn:microsoft.com/office/officeart/2005/8/layout/vList2"/>
    <dgm:cxn modelId="{2D138B56-209D-4BED-BA45-8CCA990B06C9}" type="presOf" srcId="{20422239-3611-42BF-9276-5396D2BF5EFE}" destId="{07DE77CE-0369-4DBB-A18B-4C6432CA7555}" srcOrd="0" destOrd="0" presId="urn:microsoft.com/office/officeart/2005/8/layout/vList2"/>
    <dgm:cxn modelId="{1B539794-4045-4A8A-810B-CB5D218D8E74}" type="presOf" srcId="{3BDC23D4-ED51-4B12-A922-67CD3BC422B2}" destId="{1E89B9A4-A4DA-47B1-A83B-253C7935E5EB}" srcOrd="0" destOrd="0" presId="urn:microsoft.com/office/officeart/2005/8/layout/vList2"/>
    <dgm:cxn modelId="{C8A25196-EE12-4670-AEF7-B5E35118F219}" srcId="{3BDC23D4-ED51-4B12-A922-67CD3BC422B2}" destId="{E6DC23FD-9B22-4F6F-8B26-B02B026F0782}" srcOrd="1" destOrd="0" parTransId="{67170D6A-4EC7-4075-B66F-837AB3D6FDC7}" sibTransId="{F22D7CDE-166E-4E96-AF3E-CE42D66B396B}"/>
    <dgm:cxn modelId="{304585DD-DC4E-445A-AD60-2E17DCC01FBD}" srcId="{3BDC23D4-ED51-4B12-A922-67CD3BC422B2}" destId="{7A9F3EF4-5144-43C2-8F52-8506073464E9}" srcOrd="0" destOrd="0" parTransId="{3C92EEC6-6ECF-4292-90ED-B81F1E667F01}" sibTransId="{1CB44CFC-B80E-414E-8C95-3DBC0E56C6DD}"/>
    <dgm:cxn modelId="{E3FF448B-5CEB-4003-8914-74A5593FDA74}" type="presParOf" srcId="{1E89B9A4-A4DA-47B1-A83B-253C7935E5EB}" destId="{D11D1855-44EB-4F7A-87B5-AEA5F81A866A}" srcOrd="0" destOrd="0" presId="urn:microsoft.com/office/officeart/2005/8/layout/vList2"/>
    <dgm:cxn modelId="{A1217E61-9E78-460B-AEA5-0FC4E4A24F18}" type="presParOf" srcId="{1E89B9A4-A4DA-47B1-A83B-253C7935E5EB}" destId="{C06BD2F5-50D1-4450-B970-4C99199DADB8}" srcOrd="1" destOrd="0" presId="urn:microsoft.com/office/officeart/2005/8/layout/vList2"/>
    <dgm:cxn modelId="{11CF3449-265F-48BA-B323-26D840F447F3}" type="presParOf" srcId="{1E89B9A4-A4DA-47B1-A83B-253C7935E5EB}" destId="{F7C063DD-A794-4BDC-93A7-A36F29642C94}" srcOrd="2" destOrd="0" presId="urn:microsoft.com/office/officeart/2005/8/layout/vList2"/>
    <dgm:cxn modelId="{F2F2763E-5A9A-42B6-B7D9-A3A3BB8FD02F}" type="presParOf" srcId="{1E89B9A4-A4DA-47B1-A83B-253C7935E5EB}" destId="{ECAA4201-AFA8-49D9-8285-6989FE91DDED}" srcOrd="3" destOrd="0" presId="urn:microsoft.com/office/officeart/2005/8/layout/vList2"/>
    <dgm:cxn modelId="{C3EFF58D-73D0-4026-9588-045F525F6C9E}" type="presParOf" srcId="{1E89B9A4-A4DA-47B1-A83B-253C7935E5EB}" destId="{C0B5467E-038B-4BB3-8839-3409451E4F1B}" srcOrd="4" destOrd="0" presId="urn:microsoft.com/office/officeart/2005/8/layout/vList2"/>
    <dgm:cxn modelId="{A433BADA-3B4E-4CDD-AE6F-A46D855F2F6F}" type="presParOf" srcId="{1E89B9A4-A4DA-47B1-A83B-253C7935E5EB}" destId="{12811199-EA9C-496A-BBF2-67B4DEC105FA}" srcOrd="5" destOrd="0" presId="urn:microsoft.com/office/officeart/2005/8/layout/vList2"/>
    <dgm:cxn modelId="{16B1093B-738E-4163-B103-77BE7B931E85}" type="presParOf" srcId="{1E89B9A4-A4DA-47B1-A83B-253C7935E5EB}" destId="{07DE77CE-0369-4DBB-A18B-4C6432CA755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44FFF-6B2E-4275-98D9-088AD2C1A7EF}">
      <dsp:nvSpPr>
        <dsp:cNvPr id="0" name=""/>
        <dsp:cNvSpPr/>
      </dsp:nvSpPr>
      <dsp:spPr>
        <a:xfrm>
          <a:off x="0" y="294207"/>
          <a:ext cx="5257800" cy="240917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role does money play within Social Enterprise?</a:t>
          </a:r>
          <a:endParaRPr lang="en-US" sz="3400" kern="1200"/>
        </a:p>
      </dsp:txBody>
      <dsp:txXfrm>
        <a:off x="117606" y="411813"/>
        <a:ext cx="5022588" cy="2173964"/>
      </dsp:txXfrm>
    </dsp:sp>
    <dsp:sp modelId="{54826703-27B9-43AE-86EA-D0514BD4D582}">
      <dsp:nvSpPr>
        <dsp:cNvPr id="0" name=""/>
        <dsp:cNvSpPr/>
      </dsp:nvSpPr>
      <dsp:spPr>
        <a:xfrm>
          <a:off x="0" y="2801303"/>
          <a:ext cx="5257800" cy="2409176"/>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Activity: In pairs draft a list of the sources of income and expenditure that social enterprises have?</a:t>
          </a:r>
          <a:endParaRPr lang="en-US" sz="3400" kern="1200"/>
        </a:p>
      </dsp:txBody>
      <dsp:txXfrm>
        <a:off x="117606" y="2918909"/>
        <a:ext cx="5022588" cy="2173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D1855-44EB-4F7A-87B5-AEA5F81A866A}">
      <dsp:nvSpPr>
        <dsp:cNvPr id="0" name=""/>
        <dsp:cNvSpPr/>
      </dsp:nvSpPr>
      <dsp:spPr>
        <a:xfrm>
          <a:off x="0" y="62334"/>
          <a:ext cx="4780416"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Discussion:</a:t>
          </a:r>
          <a:endParaRPr lang="en-US" sz="2600" kern="1200"/>
        </a:p>
      </dsp:txBody>
      <dsp:txXfrm>
        <a:off x="50420" y="112754"/>
        <a:ext cx="4679576" cy="932014"/>
      </dsp:txXfrm>
    </dsp:sp>
    <dsp:sp modelId="{F7C063DD-A794-4BDC-93A7-A36F29642C94}">
      <dsp:nvSpPr>
        <dsp:cNvPr id="0" name=""/>
        <dsp:cNvSpPr/>
      </dsp:nvSpPr>
      <dsp:spPr>
        <a:xfrm>
          <a:off x="0" y="1170068"/>
          <a:ext cx="4780416" cy="1032854"/>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ongoing costs will they need?</a:t>
          </a:r>
          <a:endParaRPr lang="en-US" sz="2600" kern="1200"/>
        </a:p>
      </dsp:txBody>
      <dsp:txXfrm>
        <a:off x="50420" y="1220488"/>
        <a:ext cx="4679576" cy="932014"/>
      </dsp:txXfrm>
    </dsp:sp>
    <dsp:sp modelId="{C0B5467E-038B-4BB3-8839-3409451E4F1B}">
      <dsp:nvSpPr>
        <dsp:cNvPr id="0" name=""/>
        <dsp:cNvSpPr/>
      </dsp:nvSpPr>
      <dsp:spPr>
        <a:xfrm>
          <a:off x="0" y="2277803"/>
          <a:ext cx="4780416" cy="1032854"/>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Where could they look for these?</a:t>
          </a:r>
          <a:endParaRPr lang="en-US" sz="2600" kern="1200"/>
        </a:p>
      </dsp:txBody>
      <dsp:txXfrm>
        <a:off x="50420" y="2328223"/>
        <a:ext cx="4679576" cy="932014"/>
      </dsp:txXfrm>
    </dsp:sp>
    <dsp:sp modelId="{07DE77CE-0369-4DBB-A18B-4C6432CA7555}">
      <dsp:nvSpPr>
        <dsp:cNvPr id="0" name=""/>
        <dsp:cNvSpPr/>
      </dsp:nvSpPr>
      <dsp:spPr>
        <a:xfrm>
          <a:off x="0" y="3385537"/>
          <a:ext cx="4780416" cy="103285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does their income look like?</a:t>
          </a:r>
          <a:endParaRPr lang="en-US" sz="2600" kern="1200"/>
        </a:p>
      </dsp:txBody>
      <dsp:txXfrm>
        <a:off x="50420" y="3435957"/>
        <a:ext cx="4679576" cy="93201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06CC5-7588-4A03-9858-019433CC012B}" type="datetimeFigureOut">
              <a:rPr lang="en-GB" smtClean="0"/>
              <a:t>09/11/2020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B6D04-F6C3-4CD6-B1E1-84F2580556AB}" type="slidenum">
              <a:rPr lang="en-GB" smtClean="0"/>
              <a:t>‹#›</a:t>
            </a:fld>
            <a:endParaRPr lang="en-GB"/>
          </a:p>
        </p:txBody>
      </p:sp>
    </p:spTree>
    <p:extLst>
      <p:ext uri="{BB962C8B-B14F-4D97-AF65-F5344CB8AC3E}">
        <p14:creationId xmlns:p14="http://schemas.microsoft.com/office/powerpoint/2010/main" val="2697766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are very similar to that of a traditional business</a:t>
            </a:r>
          </a:p>
        </p:txBody>
      </p:sp>
      <p:sp>
        <p:nvSpPr>
          <p:cNvPr id="4" name="Slide Number Placeholder 3"/>
          <p:cNvSpPr>
            <a:spLocks noGrp="1"/>
          </p:cNvSpPr>
          <p:nvPr>
            <p:ph type="sldNum" sz="quarter" idx="5"/>
          </p:nvPr>
        </p:nvSpPr>
        <p:spPr/>
        <p:txBody>
          <a:bodyPr/>
          <a:lstStyle/>
          <a:p>
            <a:fld id="{1CBB6D04-F6C3-4CD6-B1E1-84F2580556AB}" type="slidenum">
              <a:rPr lang="en-GB" smtClean="0"/>
              <a:t>3</a:t>
            </a:fld>
            <a:endParaRPr lang="en-GB"/>
          </a:p>
        </p:txBody>
      </p:sp>
    </p:spTree>
    <p:extLst>
      <p:ext uri="{BB962C8B-B14F-4D97-AF65-F5344CB8AC3E}">
        <p14:creationId xmlns:p14="http://schemas.microsoft.com/office/powerpoint/2010/main" val="1686910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at length Pro’s and Con’s of each one!</a:t>
            </a:r>
          </a:p>
        </p:txBody>
      </p:sp>
      <p:sp>
        <p:nvSpPr>
          <p:cNvPr id="4" name="Slide Number Placeholder 3"/>
          <p:cNvSpPr>
            <a:spLocks noGrp="1"/>
          </p:cNvSpPr>
          <p:nvPr>
            <p:ph type="sldNum" sz="quarter" idx="5"/>
          </p:nvPr>
        </p:nvSpPr>
        <p:spPr/>
        <p:txBody>
          <a:bodyPr/>
          <a:lstStyle/>
          <a:p>
            <a:fld id="{1CBB6D04-F6C3-4CD6-B1E1-84F2580556AB}" type="slidenum">
              <a:rPr lang="en-GB" smtClean="0"/>
              <a:t>4</a:t>
            </a:fld>
            <a:endParaRPr lang="en-GB"/>
          </a:p>
        </p:txBody>
      </p:sp>
    </p:spTree>
    <p:extLst>
      <p:ext uri="{BB962C8B-B14F-4D97-AF65-F5344CB8AC3E}">
        <p14:creationId xmlns:p14="http://schemas.microsoft.com/office/powerpoint/2010/main" val="3165235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these have positives and negatives and may also have requirements to them </a:t>
            </a:r>
          </a:p>
        </p:txBody>
      </p:sp>
      <p:sp>
        <p:nvSpPr>
          <p:cNvPr id="4" name="Slide Number Placeholder 3"/>
          <p:cNvSpPr>
            <a:spLocks noGrp="1"/>
          </p:cNvSpPr>
          <p:nvPr>
            <p:ph type="sldNum" sz="quarter" idx="5"/>
          </p:nvPr>
        </p:nvSpPr>
        <p:spPr/>
        <p:txBody>
          <a:bodyPr/>
          <a:lstStyle/>
          <a:p>
            <a:fld id="{1CBB6D04-F6C3-4CD6-B1E1-84F2580556AB}" type="slidenum">
              <a:rPr lang="en-GB" smtClean="0"/>
              <a:t>5</a:t>
            </a:fld>
            <a:endParaRPr lang="en-GB"/>
          </a:p>
        </p:txBody>
      </p:sp>
    </p:spTree>
    <p:extLst>
      <p:ext uri="{BB962C8B-B14F-4D97-AF65-F5344CB8AC3E}">
        <p14:creationId xmlns:p14="http://schemas.microsoft.com/office/powerpoint/2010/main" val="2744452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C87774-40A3-440B-B14E-D1AF01A71B1F}" type="datetimeFigureOut">
              <a:rPr lang="en-GB" smtClean="0"/>
              <a:t>08/11/2020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2260555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C87774-40A3-440B-B14E-D1AF01A71B1F}" type="datetimeFigureOut">
              <a:rPr lang="en-GB" smtClean="0"/>
              <a:t>08/11/2020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3565075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C87774-40A3-440B-B14E-D1AF01A71B1F}" type="datetimeFigureOut">
              <a:rPr lang="en-GB" smtClean="0"/>
              <a:t>08/11/2020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2944092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C87774-40A3-440B-B14E-D1AF01A71B1F}" type="datetimeFigureOut">
              <a:rPr lang="en-GB" smtClean="0"/>
              <a:t>08/11/2020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1727988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C87774-40A3-440B-B14E-D1AF01A71B1F}" type="datetimeFigureOut">
              <a:rPr lang="en-GB" smtClean="0"/>
              <a:t>08/11/2020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3641389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C87774-40A3-440B-B14E-D1AF01A71B1F}" type="datetimeFigureOut">
              <a:rPr lang="en-GB" smtClean="0"/>
              <a:t>08/11/2020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1766451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C87774-40A3-440B-B14E-D1AF01A71B1F}" type="datetimeFigureOut">
              <a:rPr lang="en-GB" smtClean="0"/>
              <a:t>08/11/2020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2479562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2C87774-40A3-440B-B14E-D1AF01A71B1F}" type="datetimeFigureOut">
              <a:rPr lang="en-GB" smtClean="0"/>
              <a:t>08/11/2020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1596589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2C87774-40A3-440B-B14E-D1AF01A71B1F}" type="datetimeFigureOut">
              <a:rPr lang="en-GB" smtClean="0"/>
              <a:t>08/11/2020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2199975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C87774-40A3-440B-B14E-D1AF01A71B1F}" type="datetimeFigureOut">
              <a:rPr lang="en-GB" smtClean="0"/>
              <a:t>08/11/2020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3194913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C87774-40A3-440B-B14E-D1AF01A71B1F}" type="datetimeFigureOut">
              <a:rPr lang="en-GB" smtClean="0"/>
              <a:t>08/11/2020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2621378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C87774-40A3-440B-B14E-D1AF01A71B1F}" type="datetimeFigureOut">
              <a:rPr lang="en-GB" smtClean="0"/>
              <a:t>08/11/2020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CF7941-9DD7-4E7C-8AF7-6D01AEFE9A77}" type="slidenum">
              <a:rPr lang="en-GB" smtClean="0"/>
              <a:t>‹#›</a:t>
            </a:fld>
            <a:endParaRPr lang="en-GB"/>
          </a:p>
        </p:txBody>
      </p:sp>
    </p:spTree>
    <p:extLst>
      <p:ext uri="{BB962C8B-B14F-4D97-AF65-F5344CB8AC3E}">
        <p14:creationId xmlns:p14="http://schemas.microsoft.com/office/powerpoint/2010/main" val="42248172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CakUeC1sCS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pic>
        <p:nvPicPr>
          <p:cNvPr id="4" name="Picture 3" descr="Money | Inspiration: Anything relating to finance or money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2607"/>
            <a:ext cx="12128269" cy="6816964"/>
          </a:xfrm>
          <a:prstGeom prst="rect">
            <a:avLst/>
          </a:prstGeom>
        </p:spPr>
      </p:pic>
      <p:sp>
        <p:nvSpPr>
          <p:cNvPr id="5" name="TextBox 4"/>
          <p:cNvSpPr txBox="1"/>
          <p:nvPr/>
        </p:nvSpPr>
        <p:spPr>
          <a:xfrm>
            <a:off x="390698" y="448887"/>
            <a:ext cx="4871258" cy="369332"/>
          </a:xfrm>
          <a:prstGeom prst="rect">
            <a:avLst/>
          </a:prstGeom>
          <a:noFill/>
        </p:spPr>
        <p:txBody>
          <a:bodyPr wrap="square" rtlCol="0">
            <a:spAutoFit/>
          </a:bodyPr>
          <a:lstStyle/>
          <a:p>
            <a:r>
              <a:rPr lang="en-GB" dirty="0"/>
              <a:t>Finance and Funding for Social Enterprise</a:t>
            </a:r>
          </a:p>
        </p:txBody>
      </p:sp>
    </p:spTree>
    <p:extLst>
      <p:ext uri="{BB962C8B-B14F-4D97-AF65-F5344CB8AC3E}">
        <p14:creationId xmlns:p14="http://schemas.microsoft.com/office/powerpoint/2010/main" val="4226983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BF7A7-F60F-4B3C-92B8-131DAA78259D}"/>
              </a:ext>
            </a:extLst>
          </p:cNvPr>
          <p:cNvSpPr>
            <a:spLocks noGrp="1"/>
          </p:cNvSpPr>
          <p:nvPr>
            <p:ph type="title"/>
          </p:nvPr>
        </p:nvSpPr>
        <p:spPr>
          <a:xfrm>
            <a:off x="519545" y="621792"/>
            <a:ext cx="5181503" cy="5504688"/>
          </a:xfrm>
        </p:spPr>
        <p:txBody>
          <a:bodyPr>
            <a:normAutofit/>
          </a:bodyPr>
          <a:lstStyle/>
          <a:p>
            <a:r>
              <a:rPr lang="en-GB" sz="4800"/>
              <a:t>Lets talk about Money…</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5C3EA8E-CB66-46FD-A2FD-4A8378FD95A4}"/>
              </a:ext>
            </a:extLst>
          </p:cNvPr>
          <p:cNvGraphicFramePr>
            <a:graphicFrameLocks noGrp="1"/>
          </p:cNvGraphicFramePr>
          <p:nvPr>
            <p:ph idx="1"/>
            <p:extLst>
              <p:ext uri="{D42A27DB-BD31-4B8C-83A1-F6EECF244321}">
                <p14:modId xmlns:p14="http://schemas.microsoft.com/office/powerpoint/2010/main" val="3285503504"/>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517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99DC89C-8449-451C-B599-C46B12B495DA}"/>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Expenditure</a:t>
            </a:r>
          </a:p>
        </p:txBody>
      </p:sp>
      <p:sp>
        <p:nvSpPr>
          <p:cNvPr id="3" name="Content Placeholder 2">
            <a:extLst>
              <a:ext uri="{FF2B5EF4-FFF2-40B4-BE49-F238E27FC236}">
                <a16:creationId xmlns:a16="http://schemas.microsoft.com/office/drawing/2014/main" id="{78AC3B75-0F60-4DC9-AE26-1DC3F4CFBB17}"/>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The facilitation of activities</a:t>
            </a:r>
          </a:p>
          <a:p>
            <a:r>
              <a:rPr lang="en-GB" sz="1800">
                <a:solidFill>
                  <a:schemeClr val="tx2"/>
                </a:solidFill>
              </a:rPr>
              <a:t>Supports the delivery of social objectives</a:t>
            </a:r>
          </a:p>
          <a:p>
            <a:r>
              <a:rPr lang="en-GB" sz="1800">
                <a:solidFill>
                  <a:schemeClr val="tx2"/>
                </a:solidFill>
              </a:rPr>
              <a:t>Pays wages and provides employment</a:t>
            </a:r>
          </a:p>
          <a:p>
            <a:r>
              <a:rPr lang="en-GB" sz="1800">
                <a:solidFill>
                  <a:schemeClr val="tx2"/>
                </a:solidFill>
              </a:rPr>
              <a:t>Pay rent/bills/sundries</a:t>
            </a:r>
          </a:p>
          <a:p>
            <a:r>
              <a:rPr lang="en-GB" sz="1800">
                <a:solidFill>
                  <a:schemeClr val="tx2"/>
                </a:solidFill>
              </a:rPr>
              <a:t>Purchase of equipment</a:t>
            </a:r>
          </a:p>
          <a:p>
            <a:r>
              <a:rPr lang="en-GB" sz="1800">
                <a:solidFill>
                  <a:schemeClr val="tx2"/>
                </a:solidFill>
              </a:rPr>
              <a:t>Provision of funds to others</a:t>
            </a:r>
          </a:p>
          <a:p>
            <a:pPr marL="0" indent="0">
              <a:buNone/>
            </a:pPr>
            <a:endParaRPr lang="en-GB" sz="1800">
              <a:solidFill>
                <a:schemeClr val="tx2"/>
              </a:solidFill>
            </a:endParaRPr>
          </a:p>
        </p:txBody>
      </p:sp>
    </p:spTree>
    <p:extLst>
      <p:ext uri="{BB962C8B-B14F-4D97-AF65-F5344CB8AC3E}">
        <p14:creationId xmlns:p14="http://schemas.microsoft.com/office/powerpoint/2010/main" val="884839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6F106-AD93-4C97-8F4D-CF5AEA6EB166}"/>
              </a:ext>
            </a:extLst>
          </p:cNvPr>
          <p:cNvSpPr>
            <a:spLocks noGrp="1"/>
          </p:cNvSpPr>
          <p:nvPr>
            <p:ph type="title"/>
          </p:nvPr>
        </p:nvSpPr>
        <p:spPr/>
        <p:txBody>
          <a:bodyPr/>
          <a:lstStyle/>
          <a:p>
            <a:r>
              <a:rPr lang="en-GB" dirty="0"/>
              <a:t>Income streams</a:t>
            </a:r>
          </a:p>
        </p:txBody>
      </p:sp>
      <p:sp>
        <p:nvSpPr>
          <p:cNvPr id="3" name="Content Placeholder 2">
            <a:extLst>
              <a:ext uri="{FF2B5EF4-FFF2-40B4-BE49-F238E27FC236}">
                <a16:creationId xmlns:a16="http://schemas.microsoft.com/office/drawing/2014/main" id="{2605B9CF-9E5D-45DB-A2AE-B64382F66ECA}"/>
              </a:ext>
            </a:extLst>
          </p:cNvPr>
          <p:cNvSpPr>
            <a:spLocks noGrp="1"/>
          </p:cNvSpPr>
          <p:nvPr>
            <p:ph idx="1"/>
          </p:nvPr>
        </p:nvSpPr>
        <p:spPr/>
        <p:txBody>
          <a:bodyPr>
            <a:normAutofit lnSpcReduction="10000"/>
          </a:bodyPr>
          <a:lstStyle/>
          <a:p>
            <a:r>
              <a:rPr lang="en-GB" dirty="0"/>
              <a:t>Personal Funds</a:t>
            </a:r>
          </a:p>
          <a:p>
            <a:r>
              <a:rPr lang="en-GB" dirty="0"/>
              <a:t>Loans/gifts family or friends</a:t>
            </a:r>
          </a:p>
          <a:p>
            <a:r>
              <a:rPr lang="en-GB" dirty="0"/>
              <a:t>Grants</a:t>
            </a:r>
          </a:p>
          <a:p>
            <a:pPr lvl="1"/>
            <a:r>
              <a:rPr lang="en-GB" dirty="0"/>
              <a:t>National grants</a:t>
            </a:r>
          </a:p>
          <a:p>
            <a:pPr lvl="1"/>
            <a:r>
              <a:rPr lang="en-GB" dirty="0"/>
              <a:t>Charitable grants</a:t>
            </a:r>
          </a:p>
          <a:p>
            <a:pPr lvl="1"/>
            <a:r>
              <a:rPr lang="en-GB" dirty="0"/>
              <a:t>Local Authority grants</a:t>
            </a:r>
          </a:p>
          <a:p>
            <a:r>
              <a:rPr lang="en-GB" dirty="0"/>
              <a:t>Loans</a:t>
            </a:r>
          </a:p>
          <a:p>
            <a:r>
              <a:rPr lang="en-GB" dirty="0"/>
              <a:t>Tendering for contracts</a:t>
            </a:r>
          </a:p>
          <a:p>
            <a:r>
              <a:rPr lang="en-GB" dirty="0"/>
              <a:t>Development bank of Wales</a:t>
            </a:r>
          </a:p>
          <a:p>
            <a:r>
              <a:rPr lang="en-GB" dirty="0"/>
              <a:t>Fundraising – (Many types of Fundraising)</a:t>
            </a:r>
          </a:p>
        </p:txBody>
      </p:sp>
      <p:sp>
        <p:nvSpPr>
          <p:cNvPr id="4" name="TextBox 3">
            <a:extLst>
              <a:ext uri="{FF2B5EF4-FFF2-40B4-BE49-F238E27FC236}">
                <a16:creationId xmlns:a16="http://schemas.microsoft.com/office/drawing/2014/main" id="{D7906382-7989-4E31-B920-DC920F23D78A}"/>
              </a:ext>
            </a:extLst>
          </p:cNvPr>
          <p:cNvSpPr txBox="1"/>
          <p:nvPr/>
        </p:nvSpPr>
        <p:spPr>
          <a:xfrm>
            <a:off x="7205472" y="497434"/>
            <a:ext cx="4491533" cy="923330"/>
          </a:xfrm>
          <a:prstGeom prst="rect">
            <a:avLst/>
          </a:prstGeom>
          <a:noFill/>
        </p:spPr>
        <p:txBody>
          <a:bodyPr wrap="square" rtlCol="0">
            <a:spAutoFit/>
          </a:bodyPr>
          <a:lstStyle/>
          <a:p>
            <a:r>
              <a:rPr lang="en-GB" dirty="0"/>
              <a:t>ACTIVITY:</a:t>
            </a:r>
          </a:p>
          <a:p>
            <a:r>
              <a:rPr lang="en-GB" dirty="0"/>
              <a:t>In pairs, discuss the pro’s and con’s for each of these types of funding.</a:t>
            </a:r>
          </a:p>
        </p:txBody>
      </p:sp>
    </p:spTree>
    <p:extLst>
      <p:ext uri="{BB962C8B-B14F-4D97-AF65-F5344CB8AC3E}">
        <p14:creationId xmlns:p14="http://schemas.microsoft.com/office/powerpoint/2010/main" val="2852735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17740" y="802955"/>
            <a:ext cx="4766330" cy="1454051"/>
          </a:xfrm>
        </p:spPr>
        <p:txBody>
          <a:bodyPr>
            <a:normAutofit/>
          </a:bodyPr>
          <a:lstStyle/>
          <a:p>
            <a:r>
              <a:rPr lang="en-GB" sz="3600">
                <a:solidFill>
                  <a:schemeClr val="tx2"/>
                </a:solidFill>
              </a:rPr>
              <a:t>Formal funding…</a:t>
            </a:r>
          </a:p>
        </p:txBody>
      </p:sp>
      <p:grpSp>
        <p:nvGrpSpPr>
          <p:cNvPr id="26" name="Group 25">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27" name="Freeform: Shape 26">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9" name="Graphic 18" descr="Bank">
            <a:extLst>
              <a:ext uri="{FF2B5EF4-FFF2-40B4-BE49-F238E27FC236}">
                <a16:creationId xmlns:a16="http://schemas.microsoft.com/office/drawing/2014/main" id="{FDAD5A7F-004F-482F-9051-D10EB4D3498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4437" y="1700784"/>
            <a:ext cx="3785616" cy="3785616"/>
          </a:xfrm>
          <a:prstGeom prst="rect">
            <a:avLst/>
          </a:prstGeom>
        </p:spPr>
      </p:pic>
      <p:sp>
        <p:nvSpPr>
          <p:cNvPr id="3" name="Content Placeholder 2"/>
          <p:cNvSpPr>
            <a:spLocks noGrp="1"/>
          </p:cNvSpPr>
          <p:nvPr>
            <p:ph idx="1"/>
          </p:nvPr>
        </p:nvSpPr>
        <p:spPr>
          <a:xfrm>
            <a:off x="6100690" y="1865376"/>
            <a:ext cx="5286332" cy="3909783"/>
          </a:xfrm>
        </p:spPr>
        <p:txBody>
          <a:bodyPr anchor="t">
            <a:normAutofit fontScale="92500" lnSpcReduction="20000"/>
          </a:bodyPr>
          <a:lstStyle/>
          <a:p>
            <a:pPr marL="0" indent="0">
              <a:buNone/>
            </a:pPr>
            <a:r>
              <a:rPr lang="en-GB" sz="1000" dirty="0">
                <a:solidFill>
                  <a:schemeClr val="tx2"/>
                </a:solidFill>
              </a:rPr>
              <a:t>Sources of finance, important to consider at the beginning as you cannot start without it and also it will affect the legal structure you decide upon.</a:t>
            </a:r>
          </a:p>
          <a:p>
            <a:r>
              <a:rPr lang="en-GB" sz="1000" dirty="0">
                <a:solidFill>
                  <a:schemeClr val="tx2"/>
                </a:solidFill>
              </a:rPr>
              <a:t>Debt finance</a:t>
            </a:r>
          </a:p>
          <a:p>
            <a:pPr marL="0" indent="0">
              <a:buNone/>
            </a:pPr>
            <a:r>
              <a:rPr lang="en-GB" sz="1000" dirty="0">
                <a:solidFill>
                  <a:schemeClr val="tx2"/>
                </a:solidFill>
              </a:rPr>
              <a:t>Loans, short-term bank borrowings, cash raised through debt instruments, leases and trade credit all fall under the category of debt finance.</a:t>
            </a:r>
          </a:p>
          <a:p>
            <a:r>
              <a:rPr lang="en-GB" sz="1000" dirty="0">
                <a:solidFill>
                  <a:schemeClr val="tx2"/>
                </a:solidFill>
              </a:rPr>
              <a:t>Equity </a:t>
            </a:r>
          </a:p>
          <a:p>
            <a:pPr marL="0" indent="0">
              <a:buNone/>
            </a:pPr>
            <a:r>
              <a:rPr lang="en-GB" sz="1000" dirty="0">
                <a:solidFill>
                  <a:schemeClr val="tx2"/>
                </a:solidFill>
              </a:rPr>
              <a:t>Equity capital is money that is invested in an enterprise that, in contrast to debt capital, is not repaid to the investors in the normal course of business. It represents the risk capital staked by the owners through the purchase or sale of ordinary shares. </a:t>
            </a:r>
          </a:p>
          <a:p>
            <a:r>
              <a:rPr lang="en-GB" sz="1000" dirty="0">
                <a:solidFill>
                  <a:schemeClr val="tx2"/>
                </a:solidFill>
              </a:rPr>
              <a:t>Supply chain finance </a:t>
            </a:r>
          </a:p>
          <a:p>
            <a:pPr marL="0" indent="0">
              <a:buNone/>
            </a:pPr>
            <a:r>
              <a:rPr lang="en-GB" sz="1000" dirty="0">
                <a:solidFill>
                  <a:schemeClr val="tx2"/>
                </a:solidFill>
              </a:rPr>
              <a:t>Supply chain finance maximises the amount of cash in your business by reducing the amount of money tied up in stock, held by your suppliers or expected from customers. </a:t>
            </a:r>
          </a:p>
          <a:p>
            <a:r>
              <a:rPr lang="en-GB" sz="1000" dirty="0">
                <a:solidFill>
                  <a:schemeClr val="tx2"/>
                </a:solidFill>
              </a:rPr>
              <a:t>Social investment  </a:t>
            </a:r>
          </a:p>
          <a:p>
            <a:pPr marL="0" indent="0">
              <a:buNone/>
            </a:pPr>
            <a:r>
              <a:rPr lang="en-GB" sz="1000" dirty="0">
                <a:solidFill>
                  <a:schemeClr val="tx2"/>
                </a:solidFill>
              </a:rPr>
              <a:t>Social investment is a type of equity, quasi-equity, or debt investment in a social business where both social and financial return are expected by the investors.  </a:t>
            </a:r>
          </a:p>
          <a:p>
            <a:r>
              <a:rPr lang="en-GB" sz="1000" dirty="0">
                <a:solidFill>
                  <a:schemeClr val="tx2"/>
                </a:solidFill>
              </a:rPr>
              <a:t>Venture capital and business angels  </a:t>
            </a:r>
          </a:p>
          <a:p>
            <a:pPr marL="0" indent="0">
              <a:buNone/>
            </a:pPr>
            <a:r>
              <a:rPr lang="en-GB" sz="1000" dirty="0">
                <a:solidFill>
                  <a:schemeClr val="tx2"/>
                </a:solidFill>
              </a:rPr>
              <a:t>The finance to start up and grow a social enterprise is provided by individuals investing their personal funds, or by companies investing other people's money into shares of your business.  </a:t>
            </a:r>
          </a:p>
          <a:p>
            <a:r>
              <a:rPr lang="en-GB" sz="1000" dirty="0">
                <a:solidFill>
                  <a:schemeClr val="tx2"/>
                </a:solidFill>
              </a:rPr>
              <a:t>Member/stakeholder investment  </a:t>
            </a:r>
          </a:p>
          <a:p>
            <a:pPr marL="0" indent="0">
              <a:buNone/>
            </a:pPr>
            <a:r>
              <a:rPr lang="en-GB" sz="1000" dirty="0">
                <a:solidFill>
                  <a:schemeClr val="tx2"/>
                </a:solidFill>
              </a:rPr>
              <a:t>People and organisations with a vested financial, social or environmental interest in your business may invest in the enterprise to help it achieve its social purpose.   </a:t>
            </a:r>
          </a:p>
          <a:p>
            <a:pPr marL="0" indent="0">
              <a:buNone/>
            </a:pPr>
            <a:endParaRPr lang="en-GB" sz="600" dirty="0">
              <a:solidFill>
                <a:schemeClr val="tx2"/>
              </a:solidFill>
            </a:endParaRPr>
          </a:p>
        </p:txBody>
      </p:sp>
    </p:spTree>
    <p:extLst>
      <p:ext uri="{BB962C8B-B14F-4D97-AF65-F5344CB8AC3E}">
        <p14:creationId xmlns:p14="http://schemas.microsoft.com/office/powerpoint/2010/main" val="133448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3600"/>
              <a:t>Development Bank of Wales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60" y="1648870"/>
            <a:ext cx="4702848" cy="3560260"/>
          </a:xfrm>
        </p:spPr>
        <p:txBody>
          <a:bodyPr anchor="ctr">
            <a:normAutofit/>
          </a:bodyPr>
          <a:lstStyle/>
          <a:p>
            <a:pPr marL="0" indent="0">
              <a:buNone/>
            </a:pPr>
            <a:r>
              <a:rPr lang="en-GB" sz="1100"/>
              <a:t>The Development Bank of Wales is a unique lender to businesses in Wales. It has been set up by the Welsh Government to support the economy of Wales by making it easier for businesses to get the finance they need to start up, strengthen and grow. </a:t>
            </a:r>
          </a:p>
          <a:p>
            <a:r>
              <a:rPr lang="en-GB" sz="1100"/>
              <a:t>It can invest from £1,000 to £5 million at a time in businesses based throughout Wales from a number of investment funds supporting Welsh businesses in the following ways:</a:t>
            </a:r>
          </a:p>
          <a:p>
            <a:r>
              <a:rPr lang="en-GB" sz="1100"/>
              <a:t>Loans from £1,000 - £5 million to start, strengthen or grow your business</a:t>
            </a:r>
          </a:p>
          <a:p>
            <a:r>
              <a:rPr lang="en-GB" sz="1100"/>
              <a:t>Equity investment from £50,000 to £5 million for established businesses</a:t>
            </a:r>
          </a:p>
          <a:p>
            <a:r>
              <a:rPr lang="en-GB" sz="1100"/>
              <a:t>Seed finance for pre-revenue tech start-ups</a:t>
            </a:r>
          </a:p>
          <a:p>
            <a:r>
              <a:rPr lang="en-GB" sz="1100"/>
              <a:t>Equity investment for early stage and mature technology-based businesses</a:t>
            </a:r>
          </a:p>
          <a:p>
            <a:r>
              <a:rPr lang="en-GB" sz="1100"/>
              <a:t>Finance up to £5 million to buy a business</a:t>
            </a:r>
          </a:p>
          <a:p>
            <a:r>
              <a:rPr lang="en-GB" sz="1100"/>
              <a:t>Property development loans for projects in Wales</a:t>
            </a:r>
          </a:p>
          <a:p>
            <a:r>
              <a:rPr lang="en-GB" sz="1100"/>
              <a:t>Co-investment alongside banks, crowd funders, grants, investors and other lenders</a:t>
            </a:r>
          </a:p>
        </p:txBody>
      </p:sp>
    </p:spTree>
    <p:extLst>
      <p:ext uri="{BB962C8B-B14F-4D97-AF65-F5344CB8AC3E}">
        <p14:creationId xmlns:p14="http://schemas.microsoft.com/office/powerpoint/2010/main" val="1975775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87689" y="3071183"/>
            <a:ext cx="9910296" cy="2590027"/>
          </a:xfrm>
        </p:spPr>
        <p:txBody>
          <a:bodyPr vert="horz" lIns="91440" tIns="45720" rIns="91440" bIns="45720" rtlCol="0" anchor="t">
            <a:normAutofit/>
          </a:bodyPr>
          <a:lstStyle/>
          <a:p>
            <a:r>
              <a:rPr lang="en-US" sz="8000" kern="1200" dirty="0">
                <a:solidFill>
                  <a:schemeClr val="tx1"/>
                </a:solidFill>
                <a:latin typeface="+mj-lt"/>
                <a:ea typeface="+mj-ea"/>
                <a:cs typeface="+mj-cs"/>
              </a:rPr>
              <a:t>Case Study </a:t>
            </a:r>
          </a:p>
        </p:txBody>
      </p:sp>
      <p:sp>
        <p:nvSpPr>
          <p:cNvPr id="3" name="Content Placeholder 2"/>
          <p:cNvSpPr>
            <a:spLocks noGrp="1"/>
          </p:cNvSpPr>
          <p:nvPr>
            <p:ph idx="1"/>
          </p:nvPr>
        </p:nvSpPr>
        <p:spPr>
          <a:xfrm>
            <a:off x="987688" y="1553518"/>
            <a:ext cx="9910295" cy="1281733"/>
          </a:xfrm>
        </p:spPr>
        <p:txBody>
          <a:bodyPr vert="horz" lIns="91440" tIns="45720" rIns="91440" bIns="45720" rtlCol="0" anchor="b">
            <a:normAutofit/>
          </a:bodyPr>
          <a:lstStyle/>
          <a:p>
            <a:pPr marL="0" indent="0">
              <a:buNone/>
            </a:pPr>
            <a:r>
              <a:rPr lang="en-US" sz="2400" kern="1200">
                <a:solidFill>
                  <a:schemeClr val="tx1"/>
                </a:solidFill>
                <a:latin typeface="+mn-lt"/>
                <a:ea typeface="+mn-ea"/>
                <a:cs typeface="+mn-cs"/>
              </a:rPr>
              <a:t>https://www.4cg.cymru/about/</a:t>
            </a:r>
          </a:p>
        </p:txBody>
      </p:sp>
      <p:sp>
        <p:nvSpPr>
          <p:cNvPr id="16" name="Rectangle 15">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50619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usail Multipurpose Hall – Wikipedia"/>
          <p:cNvPicPr>
            <a:picLocks noChangeAspect="1"/>
          </p:cNvPicPr>
          <p:nvPr/>
        </p:nvPicPr>
        <p:blipFill rotWithShape="1">
          <a:blip r:embed="rId2">
            <a:extLst>
              <a:ext uri="{28A0092B-C50C-407E-A947-70E740481C1C}">
                <a14:useLocalDpi xmlns:a14="http://schemas.microsoft.com/office/drawing/2010/main" val="0"/>
              </a:ext>
            </a:extLst>
          </a:blip>
          <a:srcRect t="3846"/>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709448" y="1913950"/>
            <a:ext cx="4204137" cy="1342754"/>
          </a:xfrm>
        </p:spPr>
        <p:txBody>
          <a:bodyPr>
            <a:normAutofit/>
          </a:bodyPr>
          <a:lstStyle/>
          <a:p>
            <a:pPr algn="ctr"/>
            <a:r>
              <a:rPr lang="en-GB" sz="3600"/>
              <a:t>Activity</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16" y="3417573"/>
            <a:ext cx="4593021" cy="2619839"/>
          </a:xfrm>
        </p:spPr>
        <p:txBody>
          <a:bodyPr anchor="ctr">
            <a:normAutofit/>
          </a:bodyPr>
          <a:lstStyle/>
          <a:p>
            <a:pPr marL="0" indent="0">
              <a:buNone/>
            </a:pPr>
            <a:r>
              <a:rPr lang="en-GB" sz="1800"/>
              <a:t> Consider the most appropriate form of funding for the project on the next slide.</a:t>
            </a:r>
          </a:p>
          <a:p>
            <a:pPr marL="0" indent="0">
              <a:buNone/>
            </a:pPr>
            <a:r>
              <a:rPr lang="en-GB" sz="1800"/>
              <a:t>There are a number of elements of the project, that may need different elements of funding.</a:t>
            </a:r>
          </a:p>
          <a:p>
            <a:pPr marL="0" indent="0">
              <a:buNone/>
            </a:pPr>
            <a:endParaRPr lang="en-GB" sz="1800"/>
          </a:p>
          <a:p>
            <a:pPr marL="0" indent="0">
              <a:buNone/>
            </a:pPr>
            <a:r>
              <a:rPr lang="en-GB" sz="1800"/>
              <a:t>Prepare to present to the rest of the</a:t>
            </a:r>
          </a:p>
          <a:p>
            <a:pPr marL="0" indent="0">
              <a:buNone/>
            </a:pPr>
            <a:r>
              <a:rPr lang="en-GB" sz="1800"/>
              <a:t> group</a:t>
            </a:r>
          </a:p>
        </p:txBody>
      </p:sp>
    </p:spTree>
    <p:extLst>
      <p:ext uri="{BB962C8B-B14F-4D97-AF65-F5344CB8AC3E}">
        <p14:creationId xmlns:p14="http://schemas.microsoft.com/office/powerpoint/2010/main" val="2284754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B9DB7-F559-4810-BA0A-C2D13D3F8E44}"/>
              </a:ext>
            </a:extLst>
          </p:cNvPr>
          <p:cNvSpPr>
            <a:spLocks noGrp="1"/>
          </p:cNvSpPr>
          <p:nvPr>
            <p:ph type="title"/>
          </p:nvPr>
        </p:nvSpPr>
        <p:spPr>
          <a:xfrm>
            <a:off x="1006900" y="1188637"/>
            <a:ext cx="3141430" cy="4480726"/>
          </a:xfrm>
        </p:spPr>
        <p:txBody>
          <a:bodyPr>
            <a:normAutofit/>
          </a:bodyPr>
          <a:lstStyle/>
          <a:p>
            <a:pPr algn="r"/>
            <a:r>
              <a:rPr lang="en-GB" sz="6600"/>
              <a:t>Meals R US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B6E1B9-32F8-4E3C-8DD2-46A2FCCA3769}"/>
              </a:ext>
            </a:extLst>
          </p:cNvPr>
          <p:cNvSpPr>
            <a:spLocks noGrp="1"/>
          </p:cNvSpPr>
          <p:nvPr>
            <p:ph idx="1"/>
          </p:nvPr>
        </p:nvSpPr>
        <p:spPr>
          <a:xfrm>
            <a:off x="5138928" y="1338729"/>
            <a:ext cx="4795584" cy="4180542"/>
          </a:xfrm>
        </p:spPr>
        <p:txBody>
          <a:bodyPr anchor="ctr">
            <a:normAutofit/>
          </a:bodyPr>
          <a:lstStyle/>
          <a:p>
            <a:pPr marL="0" indent="0">
              <a:buNone/>
            </a:pPr>
            <a:r>
              <a:rPr lang="en-GB" sz="1300"/>
              <a:t>‘Meals R us’ are local Social Enterprise.</a:t>
            </a:r>
          </a:p>
          <a:p>
            <a:pPr marL="0" indent="0">
              <a:buNone/>
            </a:pPr>
            <a:r>
              <a:rPr lang="en-GB" sz="1300"/>
              <a:t>Their Social mission is to provide good quality, locally produced meals for those in the community that need them.  They will also be offering several volunteer posts to people with additional needs who are looking for a placement.</a:t>
            </a:r>
          </a:p>
          <a:p>
            <a:pPr marL="0" indent="0">
              <a:buNone/>
            </a:pPr>
            <a:r>
              <a:rPr lang="en-GB" sz="1300"/>
              <a:t>The business needs the following funds:</a:t>
            </a:r>
          </a:p>
          <a:p>
            <a:pPr marL="0" indent="0">
              <a:buNone/>
            </a:pPr>
            <a:r>
              <a:rPr lang="en-GB" sz="1300"/>
              <a:t>Lease: £8000 pa.</a:t>
            </a:r>
          </a:p>
          <a:p>
            <a:pPr marL="0" indent="0">
              <a:buNone/>
            </a:pPr>
            <a:r>
              <a:rPr lang="en-GB" sz="1300"/>
              <a:t>Equipment: £10,000</a:t>
            </a:r>
          </a:p>
          <a:p>
            <a:pPr marL="0" indent="0">
              <a:buNone/>
            </a:pPr>
            <a:r>
              <a:rPr lang="en-GB" sz="1300"/>
              <a:t>Van: £5000</a:t>
            </a:r>
          </a:p>
          <a:p>
            <a:pPr marL="0" indent="0">
              <a:buNone/>
            </a:pPr>
            <a:r>
              <a:rPr lang="en-GB" sz="1300"/>
              <a:t>Initial supplies: £1000</a:t>
            </a:r>
          </a:p>
          <a:p>
            <a:pPr marL="0" indent="0">
              <a:buNone/>
            </a:pPr>
            <a:r>
              <a:rPr lang="en-GB" sz="1300"/>
              <a:t>Insurance £200</a:t>
            </a:r>
          </a:p>
          <a:p>
            <a:pPr marL="0" indent="0">
              <a:buNone/>
            </a:pPr>
            <a:r>
              <a:rPr lang="en-GB" sz="1300"/>
              <a:t>Utility Bills £1000</a:t>
            </a:r>
          </a:p>
          <a:p>
            <a:pPr marL="0" indent="0">
              <a:buNone/>
            </a:pPr>
            <a:r>
              <a:rPr lang="en-GB" sz="1300"/>
              <a:t>Marketing £2000</a:t>
            </a:r>
          </a:p>
          <a:p>
            <a:pPr marL="0" indent="0">
              <a:buNone/>
            </a:pPr>
            <a:r>
              <a:rPr lang="en-GB" sz="1300"/>
              <a:t>Wages for initial 6 months £10,000</a:t>
            </a:r>
          </a:p>
          <a:p>
            <a:pPr marL="0" indent="0">
              <a:buNone/>
            </a:pPr>
            <a:endParaRPr lang="en-GB" sz="1300"/>
          </a:p>
        </p:txBody>
      </p:sp>
    </p:spTree>
    <p:extLst>
      <p:ext uri="{BB962C8B-B14F-4D97-AF65-F5344CB8AC3E}">
        <p14:creationId xmlns:p14="http://schemas.microsoft.com/office/powerpoint/2010/main" val="3042073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40AC3-A2FD-4DFB-ADC7-4DA3A8E1984A}"/>
              </a:ext>
            </a:extLst>
          </p:cNvPr>
          <p:cNvSpPr>
            <a:spLocks noGrp="1"/>
          </p:cNvSpPr>
          <p:nvPr>
            <p:ph type="title"/>
          </p:nvPr>
        </p:nvSpPr>
        <p:spPr>
          <a:xfrm>
            <a:off x="1006900" y="1188637"/>
            <a:ext cx="3057101" cy="4480726"/>
          </a:xfrm>
        </p:spPr>
        <p:txBody>
          <a:bodyPr>
            <a:normAutofit/>
          </a:bodyPr>
          <a:lstStyle/>
          <a:p>
            <a:pPr algn="r"/>
            <a:r>
              <a:rPr lang="en-GB" sz="6600"/>
              <a:t>Ongoing costs</a:t>
            </a:r>
          </a:p>
        </p:txBody>
      </p:sp>
      <p:cxnSp>
        <p:nvCxnSpPr>
          <p:cNvPr id="17" name="Straight Connector 1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B8E0C53C-F30D-4618-B346-7426648AD55D}"/>
              </a:ext>
            </a:extLst>
          </p:cNvPr>
          <p:cNvGraphicFramePr>
            <a:graphicFrameLocks noGrp="1"/>
          </p:cNvGraphicFramePr>
          <p:nvPr>
            <p:ph idx="1"/>
            <p:extLst>
              <p:ext uri="{D42A27DB-BD31-4B8C-83A1-F6EECF244321}">
                <p14:modId xmlns:p14="http://schemas.microsoft.com/office/powerpoint/2010/main" val="2333491218"/>
              </p:ext>
            </p:extLst>
          </p:nvPr>
        </p:nvGraphicFramePr>
        <p:xfrm>
          <a:off x="5170778" y="1188637"/>
          <a:ext cx="4780416" cy="448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4777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8CDD1-89D8-44BA-A9A6-2C6335D94C59}"/>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Business Model Canvas</a:t>
            </a:r>
          </a:p>
        </p:txBody>
      </p:sp>
      <p:sp>
        <p:nvSpPr>
          <p:cNvPr id="3" name="Content Placeholder 2">
            <a:extLst>
              <a:ext uri="{FF2B5EF4-FFF2-40B4-BE49-F238E27FC236}">
                <a16:creationId xmlns:a16="http://schemas.microsoft.com/office/drawing/2014/main" id="{682BC355-CC8A-4782-A714-BCD22D697BA2}"/>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hlinkClick r:id="rId2"/>
              </a:rPr>
              <a:t>https://www.youtube.com/watch?v=CakUeC1sCSs</a:t>
            </a:r>
            <a:endParaRPr lang="en-US" sz="2400" kern="1200">
              <a:solidFill>
                <a:schemeClr val="tx1"/>
              </a:solidFill>
              <a:latin typeface="+mn-lt"/>
              <a:ea typeface="+mn-ea"/>
              <a:cs typeface="+mn-cs"/>
            </a:endParaRPr>
          </a:p>
        </p:txBody>
      </p:sp>
    </p:spTree>
    <p:extLst>
      <p:ext uri="{BB962C8B-B14F-4D97-AF65-F5344CB8AC3E}">
        <p14:creationId xmlns:p14="http://schemas.microsoft.com/office/powerpoint/2010/main" val="3238148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B6EA0-37BE-4E49-AA30-E1D8AC999909}"/>
              </a:ext>
            </a:extLst>
          </p:cNvPr>
          <p:cNvSpPr>
            <a:spLocks noGrp="1"/>
          </p:cNvSpPr>
          <p:nvPr>
            <p:ph type="title"/>
          </p:nvPr>
        </p:nvSpPr>
        <p:spPr>
          <a:xfrm>
            <a:off x="9093496" y="618681"/>
            <a:ext cx="2613872" cy="4794567"/>
          </a:xfrm>
        </p:spPr>
        <p:txBody>
          <a:bodyPr vert="horz" lIns="91440" tIns="45720" rIns="91440" bIns="45720" rtlCol="0" anchor="ctr">
            <a:normAutofit/>
          </a:bodyPr>
          <a:lstStyle/>
          <a:p>
            <a:endParaRPr lang="en-US" sz="3600">
              <a:solidFill>
                <a:srgbClr val="FFFFFF"/>
              </a:solidFill>
            </a:endParaRP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a:extLst>
              <a:ext uri="{FF2B5EF4-FFF2-40B4-BE49-F238E27FC236}">
                <a16:creationId xmlns:a16="http://schemas.microsoft.com/office/drawing/2014/main" id="{0A0438BE-BCC0-463F-BAD8-1E9CA23540DE}"/>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b="4787"/>
          <a:stretch/>
        </p:blipFill>
        <p:spPr>
          <a:xfrm>
            <a:off x="976251" y="942538"/>
            <a:ext cx="7163222" cy="4808332"/>
          </a:xfrm>
          <a:prstGeom prst="rect">
            <a:avLst/>
          </a:prstGeom>
          <a:effectLst/>
        </p:spPr>
      </p:pic>
      <p:pic>
        <p:nvPicPr>
          <p:cNvPr id="7" name="Picture 6" descr="Text&#10;&#10;Description automatically generated">
            <a:extLst>
              <a:ext uri="{FF2B5EF4-FFF2-40B4-BE49-F238E27FC236}">
                <a16:creationId xmlns:a16="http://schemas.microsoft.com/office/drawing/2014/main" id="{ED82EA63-8278-4DB3-8608-DFC3016B55A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26207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753</Words>
  <Application>Microsoft Office PowerPoint</Application>
  <PresentationFormat>Widescreen</PresentationFormat>
  <Paragraphs>81</Paragraphs>
  <Slides>12</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Lets talk about Money…</vt:lpstr>
      <vt:lpstr>Expenditure</vt:lpstr>
      <vt:lpstr>Income streams</vt:lpstr>
      <vt:lpstr>Formal funding…</vt:lpstr>
      <vt:lpstr>Development Bank of Wales</vt:lpstr>
      <vt:lpstr>Case Study </vt:lpstr>
      <vt:lpstr>Activity</vt:lpstr>
      <vt:lpstr>Meals R US</vt:lpstr>
      <vt:lpstr>Ongoing costs</vt:lpstr>
      <vt:lpstr>Business Model Canvas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Jessica Shore</cp:lastModifiedBy>
  <cp:revision>2</cp:revision>
  <dcterms:created xsi:type="dcterms:W3CDTF">2020-11-09T11:42:21Z</dcterms:created>
  <dcterms:modified xsi:type="dcterms:W3CDTF">2020-11-09T12:47:25Z</dcterms:modified>
</cp:coreProperties>
</file>