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9"/>
  </p:notesMasterIdLst>
  <p:sldIdLst>
    <p:sldId id="256" r:id="rId2"/>
    <p:sldId id="327" r:id="rId3"/>
    <p:sldId id="343" r:id="rId4"/>
    <p:sldId id="293" r:id="rId5"/>
    <p:sldId id="336" r:id="rId6"/>
    <p:sldId id="344" r:id="rId7"/>
    <p:sldId id="370" r:id="rId8"/>
    <p:sldId id="291" r:id="rId9"/>
    <p:sldId id="259" r:id="rId10"/>
    <p:sldId id="345" r:id="rId11"/>
    <p:sldId id="311" r:id="rId12"/>
    <p:sldId id="257" r:id="rId13"/>
    <p:sldId id="258" r:id="rId14"/>
    <p:sldId id="337" r:id="rId15"/>
    <p:sldId id="338" r:id="rId16"/>
    <p:sldId id="346" r:id="rId17"/>
    <p:sldId id="354" r:id="rId18"/>
    <p:sldId id="272" r:id="rId19"/>
    <p:sldId id="355" r:id="rId20"/>
    <p:sldId id="380" r:id="rId21"/>
    <p:sldId id="384" r:id="rId22"/>
    <p:sldId id="385" r:id="rId23"/>
    <p:sldId id="386" r:id="rId24"/>
    <p:sldId id="387" r:id="rId25"/>
    <p:sldId id="388" r:id="rId26"/>
    <p:sldId id="378" r:id="rId27"/>
    <p:sldId id="381" r:id="rId28"/>
    <p:sldId id="382" r:id="rId29"/>
    <p:sldId id="383" r:id="rId30"/>
    <p:sldId id="379" r:id="rId31"/>
    <p:sldId id="389" r:id="rId32"/>
    <p:sldId id="434" r:id="rId33"/>
    <p:sldId id="430" r:id="rId34"/>
    <p:sldId id="431" r:id="rId35"/>
    <p:sldId id="432" r:id="rId36"/>
    <p:sldId id="433" r:id="rId37"/>
    <p:sldId id="429" r:id="rId38"/>
    <p:sldId id="390" r:id="rId39"/>
    <p:sldId id="391" r:id="rId40"/>
    <p:sldId id="392" r:id="rId41"/>
    <p:sldId id="394" r:id="rId42"/>
    <p:sldId id="395" r:id="rId43"/>
    <p:sldId id="307" r:id="rId44"/>
    <p:sldId id="428" r:id="rId45"/>
    <p:sldId id="372" r:id="rId46"/>
    <p:sldId id="300" r:id="rId47"/>
    <p:sldId id="347" r:id="rId48"/>
    <p:sldId id="357" r:id="rId49"/>
    <p:sldId id="373" r:id="rId50"/>
    <p:sldId id="288" r:id="rId51"/>
    <p:sldId id="341" r:id="rId52"/>
    <p:sldId id="342" r:id="rId53"/>
    <p:sldId id="320" r:id="rId54"/>
    <p:sldId id="359" r:id="rId55"/>
    <p:sldId id="360" r:id="rId56"/>
    <p:sldId id="361" r:id="rId57"/>
    <p:sldId id="436" r:id="rId58"/>
    <p:sldId id="375" r:id="rId59"/>
    <p:sldId id="348" r:id="rId60"/>
    <p:sldId id="377" r:id="rId61"/>
    <p:sldId id="365" r:id="rId62"/>
    <p:sldId id="366" r:id="rId63"/>
    <p:sldId id="349" r:id="rId64"/>
    <p:sldId id="367" r:id="rId65"/>
    <p:sldId id="427" r:id="rId66"/>
    <p:sldId id="350" r:id="rId67"/>
    <p:sldId id="351" r:id="rId68"/>
    <p:sldId id="425" r:id="rId69"/>
    <p:sldId id="424" r:id="rId70"/>
    <p:sldId id="352" r:id="rId71"/>
    <p:sldId id="310" r:id="rId72"/>
    <p:sldId id="306" r:id="rId73"/>
    <p:sldId id="353" r:id="rId74"/>
    <p:sldId id="290" r:id="rId75"/>
    <p:sldId id="340" r:id="rId76"/>
    <p:sldId id="303" r:id="rId77"/>
    <p:sldId id="319" r:id="rId78"/>
    <p:sldId id="305" r:id="rId79"/>
    <p:sldId id="417" r:id="rId80"/>
    <p:sldId id="416" r:id="rId81"/>
    <p:sldId id="312" r:id="rId82"/>
    <p:sldId id="419" r:id="rId83"/>
    <p:sldId id="418" r:id="rId84"/>
    <p:sldId id="422" r:id="rId85"/>
    <p:sldId id="423" r:id="rId86"/>
    <p:sldId id="301" r:id="rId87"/>
    <p:sldId id="420" r:id="rId88"/>
    <p:sldId id="421" r:id="rId89"/>
    <p:sldId id="313" r:id="rId90"/>
    <p:sldId id="314" r:id="rId91"/>
    <p:sldId id="315" r:id="rId92"/>
    <p:sldId id="316" r:id="rId93"/>
    <p:sldId id="415" r:id="rId94"/>
    <p:sldId id="302" r:id="rId95"/>
    <p:sldId id="376" r:id="rId96"/>
    <p:sldId id="435" r:id="rId97"/>
    <p:sldId id="368" r:id="rId9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147CEA-E171-40C1-A316-43F0D14F5DF5}" v="2" dt="2024-07-02T22:01:27.340"/>
    <p1510:client id="{A5D07CED-CC22-4BCB-9DDB-FDE94768CE09}" v="679" dt="2024-07-02T12:22:26.8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6713" autoAdjust="0"/>
    <p:restoredTop sz="94466" autoAdjust="0"/>
  </p:normalViewPr>
  <p:slideViewPr>
    <p:cSldViewPr snapToGrid="0">
      <p:cViewPr varScale="1">
        <p:scale>
          <a:sx n="52" d="100"/>
          <a:sy n="52" d="100"/>
        </p:scale>
        <p:origin x="18" y="10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theme" Target="theme/theme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notesMaster" Target="notesMasters/notesMaster1.xml"/><Relationship Id="rId10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microsoft.com/office/2016/11/relationships/changesInfo" Target="changesInfos/changesInfo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presProps" Target="presProps.xml"/><Relationship Id="rId105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Lee" userId="950b76d7-29a8-4037-9cf6-1d47a6b96373" providerId="ADAL" clId="{0C147CEA-E171-40C1-A316-43F0D14F5DF5}"/>
    <pc:docChg chg="custSel addSld delSld modSld">
      <pc:chgData name="Helen Lee" userId="950b76d7-29a8-4037-9cf6-1d47a6b96373" providerId="ADAL" clId="{0C147CEA-E171-40C1-A316-43F0D14F5DF5}" dt="2024-07-02T22:01:34.423" v="126" actId="20577"/>
      <pc:docMkLst>
        <pc:docMk/>
      </pc:docMkLst>
      <pc:sldChg chg="del">
        <pc:chgData name="Helen Lee" userId="950b76d7-29a8-4037-9cf6-1d47a6b96373" providerId="ADAL" clId="{0C147CEA-E171-40C1-A316-43F0D14F5DF5}" dt="2024-07-02T21:20:14.440" v="0" actId="47"/>
        <pc:sldMkLst>
          <pc:docMk/>
          <pc:sldMk cId="1652115635" sldId="426"/>
        </pc:sldMkLst>
      </pc:sldChg>
      <pc:sldChg chg="addSp delSp modSp add mod">
        <pc:chgData name="Helen Lee" userId="950b76d7-29a8-4037-9cf6-1d47a6b96373" providerId="ADAL" clId="{0C147CEA-E171-40C1-A316-43F0D14F5DF5}" dt="2024-07-02T22:01:34.423" v="126" actId="20577"/>
        <pc:sldMkLst>
          <pc:docMk/>
          <pc:sldMk cId="2166775272" sldId="436"/>
        </pc:sldMkLst>
        <pc:spChg chg="mod">
          <ac:chgData name="Helen Lee" userId="950b76d7-29a8-4037-9cf6-1d47a6b96373" providerId="ADAL" clId="{0C147CEA-E171-40C1-A316-43F0D14F5DF5}" dt="2024-07-02T22:01:24.915" v="111" actId="14100"/>
          <ac:spMkLst>
            <pc:docMk/>
            <pc:sldMk cId="2166775272" sldId="436"/>
            <ac:spMk id="8" creationId="{8F679EC7-908D-158C-BAF5-A20CBF2C5D1B}"/>
          </ac:spMkLst>
        </pc:spChg>
        <pc:spChg chg="add mod">
          <ac:chgData name="Helen Lee" userId="950b76d7-29a8-4037-9cf6-1d47a6b96373" providerId="ADAL" clId="{0C147CEA-E171-40C1-A316-43F0D14F5DF5}" dt="2024-07-02T22:01:19.093" v="109" actId="1076"/>
          <ac:spMkLst>
            <pc:docMk/>
            <pc:sldMk cId="2166775272" sldId="436"/>
            <ac:spMk id="9" creationId="{53BE7574-BDEF-230C-DCD9-10ADC9924421}"/>
          </ac:spMkLst>
        </pc:spChg>
        <pc:spChg chg="del">
          <ac:chgData name="Helen Lee" userId="950b76d7-29a8-4037-9cf6-1d47a6b96373" providerId="ADAL" clId="{0C147CEA-E171-40C1-A316-43F0D14F5DF5}" dt="2024-07-02T21:59:02.068" v="8" actId="478"/>
          <ac:spMkLst>
            <pc:docMk/>
            <pc:sldMk cId="2166775272" sldId="436"/>
            <ac:spMk id="11" creationId="{DCFBA871-56B4-DF6F-5890-8E9A178D796F}"/>
          </ac:spMkLst>
        </pc:spChg>
        <pc:spChg chg="add del mod">
          <ac:chgData name="Helen Lee" userId="950b76d7-29a8-4037-9cf6-1d47a6b96373" providerId="ADAL" clId="{0C147CEA-E171-40C1-A316-43F0D14F5DF5}" dt="2024-07-02T22:00:05.458" v="19" actId="478"/>
          <ac:spMkLst>
            <pc:docMk/>
            <pc:sldMk cId="2166775272" sldId="436"/>
            <ac:spMk id="15" creationId="{0EE2856D-8E1C-EBAE-1CE5-3163A7A9A23B}"/>
          </ac:spMkLst>
        </pc:spChg>
        <pc:spChg chg="add mod">
          <ac:chgData name="Helen Lee" userId="950b76d7-29a8-4037-9cf6-1d47a6b96373" providerId="ADAL" clId="{0C147CEA-E171-40C1-A316-43F0D14F5DF5}" dt="2024-07-02T22:01:16.570" v="108" actId="1076"/>
          <ac:spMkLst>
            <pc:docMk/>
            <pc:sldMk cId="2166775272" sldId="436"/>
            <ac:spMk id="19" creationId="{FE97F64F-F270-314E-887B-EFFAFF6D4440}"/>
          </ac:spMkLst>
        </pc:spChg>
        <pc:spChg chg="add mod">
          <ac:chgData name="Helen Lee" userId="950b76d7-29a8-4037-9cf6-1d47a6b96373" providerId="ADAL" clId="{0C147CEA-E171-40C1-A316-43F0D14F5DF5}" dt="2024-07-02T22:01:34.423" v="126" actId="20577"/>
          <ac:spMkLst>
            <pc:docMk/>
            <pc:sldMk cId="2166775272" sldId="436"/>
            <ac:spMk id="20" creationId="{883580B0-6578-27E1-8C98-9B822DCF87F8}"/>
          </ac:spMkLst>
        </pc:spChg>
        <pc:picChg chg="del">
          <ac:chgData name="Helen Lee" userId="950b76d7-29a8-4037-9cf6-1d47a6b96373" providerId="ADAL" clId="{0C147CEA-E171-40C1-A316-43F0D14F5DF5}" dt="2024-07-02T21:56:29.299" v="2" actId="478"/>
          <ac:picMkLst>
            <pc:docMk/>
            <pc:sldMk cId="2166775272" sldId="436"/>
            <ac:picMk id="10" creationId="{161ECF24-6939-9622-5706-0960E37F8F00}"/>
          </ac:picMkLst>
        </pc:picChg>
        <pc:picChg chg="add del mod modCrop">
          <ac:chgData name="Helen Lee" userId="950b76d7-29a8-4037-9cf6-1d47a6b96373" providerId="ADAL" clId="{0C147CEA-E171-40C1-A316-43F0D14F5DF5}" dt="2024-07-02T21:59:32.761" v="16" actId="478"/>
          <ac:picMkLst>
            <pc:docMk/>
            <pc:sldMk cId="2166775272" sldId="436"/>
            <ac:picMk id="13" creationId="{2A62F834-59CA-2A23-84B3-D3B36E1A9EDB}"/>
          </ac:picMkLst>
        </pc:picChg>
        <pc:picChg chg="add mod modCrop">
          <ac:chgData name="Helen Lee" userId="950b76d7-29a8-4037-9cf6-1d47a6b96373" providerId="ADAL" clId="{0C147CEA-E171-40C1-A316-43F0D14F5DF5}" dt="2024-07-02T22:01:20.194" v="110" actId="1076"/>
          <ac:picMkLst>
            <pc:docMk/>
            <pc:sldMk cId="2166775272" sldId="436"/>
            <ac:picMk id="17" creationId="{3F2B73DB-7103-482D-8D96-7E31D85D3FF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A80DE1-C120-4BBB-9865-762C70DB15A9}" type="datetimeFigureOut">
              <a:rPr lang="en-GB" smtClean="0"/>
              <a:t>02/07/2024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209186-A095-4D93-A9BE-FCD3F8F66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6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7B85B884-214F-0DF0-CFAD-78C475CF3BF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A2812AA6-A022-DD27-1336-21D383E8902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3DF6FD77-3186-28E1-60B7-801BF59654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7075" indent="-2794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20775" indent="-22383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70038" indent="-22383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17713" indent="-22383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749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321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893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465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38C2D2C-3DCA-4A4E-845F-B53C1EBB4F19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065C4868-FC59-8938-0BF8-68FCA4E184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71475" y="674688"/>
            <a:ext cx="5986463" cy="3368675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79448292-80F6-1975-0DDC-A695848233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96938" y="4268788"/>
            <a:ext cx="4935537" cy="40417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/>
              <a:t>1. When there is no 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IV and DV are both nominal. Chi Squares determines the association between IV and DV by counting the frequencies of distribution. </a:t>
            </a:r>
          </a:p>
          <a:p>
            <a:pPr lvl="1" eaLnBrk="1" hangingPunct="1"/>
            <a:endParaRPr lang="en-US" altLang="en-US" i="1"/>
          </a:p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89316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065C4868-FC59-8938-0BF8-68FCA4E184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71475" y="674688"/>
            <a:ext cx="5986463" cy="3368675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79448292-80F6-1975-0DDC-A695848233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96938" y="4268788"/>
            <a:ext cx="4935537" cy="40417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/>
              <a:t>1. When there is no 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IV and DV are both nominal. Chi Squares determines the association between IV and DV by counting the frequencies of distribution. </a:t>
            </a:r>
          </a:p>
          <a:p>
            <a:pPr lvl="1" eaLnBrk="1" hangingPunct="1"/>
            <a:endParaRPr lang="en-US" altLang="en-US" i="1"/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065C4868-FC59-8938-0BF8-68FCA4E184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71475" y="674688"/>
            <a:ext cx="5986463" cy="3368675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79448292-80F6-1975-0DDC-A695848233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96938" y="4268788"/>
            <a:ext cx="4935537" cy="40417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/>
              <a:t>1. When there is no 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IV and DV are both nominal. Chi Squares determines the association between IV and DV by counting the frequencies of distribution. </a:t>
            </a:r>
          </a:p>
          <a:p>
            <a:pPr lvl="1" eaLnBrk="1" hangingPunct="1"/>
            <a:endParaRPr lang="en-US" altLang="en-US" i="1"/>
          </a:p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20922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065C4868-FC59-8938-0BF8-68FCA4E184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71475" y="674688"/>
            <a:ext cx="5986463" cy="3368675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79448292-80F6-1975-0DDC-A695848233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96938" y="4268788"/>
            <a:ext cx="4935537" cy="40417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/>
              <a:t>1. When there is no 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IV and DV are both nominal. Chi Squares determines the association between IV and DV by counting the frequencies of distribution. </a:t>
            </a:r>
          </a:p>
          <a:p>
            <a:pPr lvl="1" eaLnBrk="1" hangingPunct="1"/>
            <a:endParaRPr lang="en-US" altLang="en-US" i="1"/>
          </a:p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6199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D0BC056D-4941-280E-821C-A946C561FC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A7DC82E4-6665-2500-58F9-6BDEB2A246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BEF9C88F-1E80-E463-3831-81A04CB8066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A9AC9C1B-CA06-1F8D-52CB-6B7952CF23A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4666C374-9F8D-01F9-1531-ACE967145E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7075" indent="-2794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20775" indent="-22383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70038" indent="-22383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17713" indent="-22383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749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321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893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465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E2C741E-906D-4483-BB85-6E26F9788847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72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214E4-ADE0-C6F7-2747-4CE7998945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386106-2D66-65D7-C9CD-5137406EC6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4A6F9E-994F-A76C-3921-00BF5D330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02/07/2024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3A9C37-5A6B-2AE6-72D6-1D7D8E238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E19A74-5699-A7BF-A9AA-C50C2916D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678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92935-9F1F-E392-4B55-1EB66F473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D1C33-D51E-19A4-9E76-BEF15E9D8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25993-6A61-640B-7A86-14B35EC4D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02/07/2024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5A5F4B-5795-073F-A9A1-8F16DA8CE0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391989-8773-C642-A26D-5E7673612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149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05D8A-EAEE-214E-063F-F7FAA9CBC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F71CA3-B593-CDF2-A728-24064D2CE8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6203F-4423-9FE6-8532-1D3500F33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02/07/2024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162EB-6562-51D8-A4E7-CA02D2A5F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4E5FF-0927-2C24-8176-3EF0733ED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089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32890-3990-7BC4-0F72-2BA4022A0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146C0-0719-BCDB-6F65-A841F5FC0E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17C365-89AD-B83B-AAE5-96D541EE9D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EC0636-8881-B45C-F0A7-4A36F204A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02/07/2024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AC8F57-C66B-1B7E-9C87-1797527D6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08C248-891E-FC0F-14B8-2605E64DF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494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9A091-5A87-78FE-478D-40ED42574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026F2-431D-53F4-9E85-AB49B65546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752A62-999D-A682-BE0E-9112813AEE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93A351-E4A2-C93E-1468-A425F16923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270BF4-FA8A-F563-F33D-0016996F57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9CA86C-4978-CB9F-602A-477F136E4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02/07/2024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667BA1-C8AE-A782-5C60-019E3E128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401140-3246-9759-E46D-3842C50D8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166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20801-3A04-568A-1713-182BCA6ED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EAA12E-D248-8762-2C0F-BF4E7F7F7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02/07/2024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CE2603-D29F-8669-E3CB-90E9659DB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F305C-0DA1-D00C-E51E-8A5C79B6B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523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FC90DA-596A-3E66-06F2-5AE76514E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02/07/2024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58EAA7-A66F-2102-5C7F-16A033ED2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C0F99A-ECA5-14BA-DCC9-4573BE114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400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8FCBE-2303-62BF-8F2A-A664FD539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1FC15-0621-5D17-67AA-5A938C4D02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6C0698-4190-02F4-3DB0-B7F478955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1FE1DE-8EAF-3B4A-195C-AF5CD934B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02/07/2024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8157B4-D643-3DB9-D693-0926966A3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4EE982-4151-F271-8EB9-85459EF1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669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3B51C-ED1F-5B49-00CB-1E7AA101F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1FA226-8C0C-DB09-FC3D-44BAA5160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F5357C-B9FF-30C3-DAAE-D18C68A8BE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CE0093-9A6F-46F7-1563-4BF477579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02/07/2024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095071-2EAA-6588-D2A2-28586AB29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3BA0B5-8384-A87C-0140-F99628316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594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D0F77-E6B6-F49A-8605-B8D92FCAD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FEA991-4A80-647D-B758-F0481D7428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79C68-6317-0C76-C3CE-995F51717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02/07/2024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4C978-B330-8632-EC0B-6BEF986EC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0F262-5846-1510-794C-12DDEECD6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637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9EDD64-6F35-08A5-FE7E-7F087D71FB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0F1E9E-8082-4CB3-825F-9966CAA597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EF07A9-A917-07AA-1F80-9B7D9D74E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02/07/2024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DA208E-87DD-857A-C6FA-28A82B6C3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1334B-31BA-FD1A-03CC-A7985684C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35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DDD983-50D6-02CA-5E0F-785B4EB90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B91059-199E-1291-43C3-13172D7FEB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F6F62A-8111-05E5-7C2A-F488A3605F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16DA8A-8AEC-4339-92E7-CB93A380D081}" type="datetimeFigureOut">
              <a:rPr lang="en-GB" smtClean="0"/>
              <a:t>02/07/2024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6C6CCE-0430-DE19-DF5D-DE78F17E04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425233-B70F-8C3B-3D47-A2B5141152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137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youtube.com/watch?v=_zFBUfZEBWQ&amp;list=PLVI_iGT5ZuRkk2d-kePUmlIHD5pmOuquN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4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emf"/><Relationship Id="rId5" Type="http://schemas.openxmlformats.org/officeDocument/2006/relationships/image" Target="../media/image26.emf"/><Relationship Id="rId4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emf"/><Relationship Id="rId5" Type="http://schemas.openxmlformats.org/officeDocument/2006/relationships/image" Target="../media/image27.emf"/><Relationship Id="rId4" Type="http://schemas.openxmlformats.org/officeDocument/2006/relationships/image" Target="../media/image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emf"/><Relationship Id="rId5" Type="http://schemas.openxmlformats.org/officeDocument/2006/relationships/image" Target="../media/image27.emf"/><Relationship Id="rId4" Type="http://schemas.openxmlformats.org/officeDocument/2006/relationships/image" Target="../media/image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emf"/><Relationship Id="rId5" Type="http://schemas.openxmlformats.org/officeDocument/2006/relationships/image" Target="../media/image27.emf"/><Relationship Id="rId4" Type="http://schemas.openxmlformats.org/officeDocument/2006/relationships/image" Target="../media/image4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4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4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4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hyperlink" Target="https://onlinelibrary.wiley.com/doi/epdf/10.1002/cb.1974" TargetMode="External"/><Relationship Id="rId4" Type="http://schemas.openxmlformats.org/officeDocument/2006/relationships/image" Target="../media/image4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scoveringstatistics.com/statistics-hell-p/egestes-predicting-categorical-outcomes/chi-square-test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wfIfEWMJY3s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png"/><Relationship Id="rId4" Type="http://schemas.openxmlformats.org/officeDocument/2006/relationships/image" Target="../media/image4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png"/><Relationship Id="rId4" Type="http://schemas.openxmlformats.org/officeDocument/2006/relationships/image" Target="../media/image4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4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Correlation" TargetMode="External"/><Relationship Id="rId13" Type="http://schemas.openxmlformats.org/officeDocument/2006/relationships/hyperlink" Target="http://en.wikipedia.org/wiki/Coefficient_of_variation" TargetMode="External"/><Relationship Id="rId18" Type="http://schemas.openxmlformats.org/officeDocument/2006/relationships/image" Target="../media/image61.wmf"/><Relationship Id="rId3" Type="http://schemas.openxmlformats.org/officeDocument/2006/relationships/hyperlink" Target="http://en.wikipedia.org/wiki/Chi-square_test" TargetMode="External"/><Relationship Id="rId21" Type="http://schemas.openxmlformats.org/officeDocument/2006/relationships/oleObject" Target="../embeddings/oleObject4.bin"/><Relationship Id="rId7" Type="http://schemas.openxmlformats.org/officeDocument/2006/relationships/hyperlink" Target="http://en.wikipedia.org/wiki/Standard_deviation" TargetMode="External"/><Relationship Id="rId12" Type="http://schemas.openxmlformats.org/officeDocument/2006/relationships/hyperlink" Target="http://en.wikipedia.org/wiki/Harmonic_mean" TargetMode="External"/><Relationship Id="rId17" Type="http://schemas.openxmlformats.org/officeDocument/2006/relationships/oleObject" Target="../embeddings/oleObject2.bin"/><Relationship Id="rId25" Type="http://schemas.openxmlformats.org/officeDocument/2006/relationships/image" Target="../media/image4.png"/><Relationship Id="rId2" Type="http://schemas.openxmlformats.org/officeDocument/2006/relationships/hyperlink" Target="http://en.wikipedia.org/wiki/Mode_(statistics)" TargetMode="External"/><Relationship Id="rId16" Type="http://schemas.openxmlformats.org/officeDocument/2006/relationships/image" Target="../media/image60.wmf"/><Relationship Id="rId20" Type="http://schemas.openxmlformats.org/officeDocument/2006/relationships/image" Target="../media/image62.wmf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Mean" TargetMode="External"/><Relationship Id="rId11" Type="http://schemas.openxmlformats.org/officeDocument/2006/relationships/hyperlink" Target="http://en.wikipedia.org/wiki/Geometric_mean" TargetMode="External"/><Relationship Id="rId24" Type="http://schemas.openxmlformats.org/officeDocument/2006/relationships/image" Target="../media/image3.png"/><Relationship Id="rId5" Type="http://schemas.openxmlformats.org/officeDocument/2006/relationships/hyperlink" Target="http://en.wikipedia.org/wiki/Percentile" TargetMode="External"/><Relationship Id="rId15" Type="http://schemas.openxmlformats.org/officeDocument/2006/relationships/oleObject" Target="../embeddings/oleObject1.bin"/><Relationship Id="rId23" Type="http://schemas.openxmlformats.org/officeDocument/2006/relationships/image" Target="../media/image2.png"/><Relationship Id="rId10" Type="http://schemas.openxmlformats.org/officeDocument/2006/relationships/hyperlink" Target="http://en.wikipedia.org/wiki/Analysis_of_variance" TargetMode="External"/><Relationship Id="rId19" Type="http://schemas.openxmlformats.org/officeDocument/2006/relationships/oleObject" Target="../embeddings/oleObject3.bin"/><Relationship Id="rId4" Type="http://schemas.openxmlformats.org/officeDocument/2006/relationships/hyperlink" Target="http://en.wikipedia.org/wiki/Median" TargetMode="External"/><Relationship Id="rId9" Type="http://schemas.openxmlformats.org/officeDocument/2006/relationships/hyperlink" Target="http://en.wikipedia.org/wiki/Regression_analysis" TargetMode="External"/><Relationship Id="rId14" Type="http://schemas.openxmlformats.org/officeDocument/2006/relationships/hyperlink" Target="http://en.wikipedia.org/wiki/Logarithms" TargetMode="External"/><Relationship Id="rId22" Type="http://schemas.openxmlformats.org/officeDocument/2006/relationships/image" Target="../media/image63.wmf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png"/><Relationship Id="rId4" Type="http://schemas.openxmlformats.org/officeDocument/2006/relationships/image" Target="../media/image4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7.png"/><Relationship Id="rId4" Type="http://schemas.openxmlformats.org/officeDocument/2006/relationships/image" Target="../media/image4.png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w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4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4.png"/><Relationship Id="rId4" Type="http://schemas.openxmlformats.org/officeDocument/2006/relationships/image" Target="../media/image4.png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04A5D-D31B-5B39-5883-8301CB37E1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41694" y="1022470"/>
            <a:ext cx="7806978" cy="1835990"/>
          </a:xfrm>
        </p:spPr>
        <p:txBody>
          <a:bodyPr>
            <a:normAutofit/>
          </a:bodyPr>
          <a:lstStyle/>
          <a:p>
            <a:r>
              <a:rPr lang="en-GB" dirty="0"/>
              <a:t>LCDB7011 Quantitative Research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56A0CE-8939-C029-9567-593ED79E91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93310" y="3771508"/>
            <a:ext cx="7999066" cy="1686317"/>
          </a:xfrm>
        </p:spPr>
        <p:txBody>
          <a:bodyPr>
            <a:normAutofit/>
          </a:bodyPr>
          <a:lstStyle/>
          <a:p>
            <a:r>
              <a:rPr lang="en-US" sz="4800" dirty="0"/>
              <a:t>Week 4  – Introduction To SPSS </a:t>
            </a:r>
          </a:p>
          <a:p>
            <a:r>
              <a:rPr lang="en-US" sz="4800" dirty="0"/>
              <a:t>Dr. Helen LEE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09909A6-D5A4-FE23-0867-CA00A7C1C3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418"/>
            <a:ext cx="4045296" cy="6847582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9F97D56A-DCE0-BD24-CD6F-A9F9FCCFE1FB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C4A0EA6F-62D7-B0F3-CB75-6BEA21F848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E890D4F8-E3F7-7E35-C0B6-63BA8A20626A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AC289E83-0135-DBD1-68EA-FB79766A71C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EFB0745E-58B9-0EA2-85BC-5B39153D291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2001912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98C5C-C5E2-462E-BF04-B46507212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6721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br>
              <a:rPr lang="en-GB" dirty="0"/>
            </a:br>
            <a:r>
              <a:rPr lang="en-US" altLang="zh-CN" sz="4400" u="sng" dirty="0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Content of SPSS</a:t>
            </a:r>
            <a:br>
              <a:rPr lang="en-US" altLang="zh-CN" sz="4400" u="sng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宋体" pitchFamily="2" charset="-122"/>
                <a:cs typeface="Times New Roman" pitchFamily="18" charset="0"/>
              </a:rPr>
            </a:br>
            <a:endParaRPr lang="en-GB" dirty="0"/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FD292A7E-DC58-462F-ABC5-4CF74112EA3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170708" y="1818410"/>
            <a:ext cx="8676707" cy="3652404"/>
          </a:xfrm>
        </p:spPr>
        <p:txBody>
          <a:bodyPr>
            <a:normAutofit/>
          </a:bodyPr>
          <a:lstStyle/>
          <a:p>
            <a:pPr marL="1044575" lvl="2" indent="-514350" eaLnBrk="1" hangingPunct="1">
              <a:spcBef>
                <a:spcPts val="600"/>
              </a:spcBef>
              <a:buFont typeface="Calibri" panose="020F0502020204030204" pitchFamily="34" charset="0"/>
              <a:buAutoNum type="arabicPeriod"/>
            </a:pPr>
            <a:r>
              <a:rPr lang="en-US" altLang="zh-CN" sz="3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SPSS Introduction</a:t>
            </a:r>
          </a:p>
          <a:p>
            <a:pPr marL="1044575" lvl="2" indent="-514350" eaLnBrk="1" hangingPunct="1">
              <a:spcBef>
                <a:spcPts val="600"/>
              </a:spcBef>
              <a:buFont typeface="Calibri" panose="020F0502020204030204" pitchFamily="34" charset="0"/>
              <a:buAutoNum type="arabicPeriod"/>
            </a:pPr>
            <a:r>
              <a:rPr lang="en-US" altLang="zh-CN" sz="3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Data input </a:t>
            </a:r>
          </a:p>
          <a:p>
            <a:pPr marL="1044575" lvl="2" indent="-514350" eaLnBrk="1" hangingPunct="1">
              <a:spcBef>
                <a:spcPts val="600"/>
              </a:spcBef>
              <a:buFont typeface="Calibri" panose="020F0502020204030204" pitchFamily="34" charset="0"/>
              <a:buAutoNum type="arabicPeriod"/>
            </a:pPr>
            <a:r>
              <a:rPr lang="en-US" altLang="zh-CN" sz="3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Basic data transformation and computation</a:t>
            </a:r>
          </a:p>
          <a:p>
            <a:pPr marL="1044575" lvl="2" indent="-514350" eaLnBrk="1" hangingPunct="1">
              <a:spcBef>
                <a:spcPts val="600"/>
              </a:spcBef>
              <a:buFont typeface="Calibri" panose="020F0502020204030204" pitchFamily="34" charset="0"/>
              <a:buAutoNum type="arabicPeriod"/>
            </a:pPr>
            <a:r>
              <a:rPr lang="en-US" altLang="zh-CN" sz="3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Descriptive analysis</a:t>
            </a:r>
          </a:p>
          <a:p>
            <a:pPr marL="1044575" lvl="2" indent="-514350" eaLnBrk="1" hangingPunct="1">
              <a:spcBef>
                <a:spcPts val="600"/>
              </a:spcBef>
              <a:buFont typeface="Calibri" panose="020F0502020204030204" pitchFamily="34" charset="0"/>
              <a:buAutoNum type="arabicPeriod"/>
            </a:pPr>
            <a:r>
              <a:rPr lang="en-US" altLang="zh-CN" sz="3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Association and Correlation analysis</a:t>
            </a:r>
          </a:p>
          <a:p>
            <a:pPr marL="1044575" lvl="2" indent="-514350" eaLnBrk="1" hangingPunct="1">
              <a:spcBef>
                <a:spcPts val="600"/>
              </a:spcBef>
              <a:buFont typeface="Calibri" panose="020F0502020204030204" pitchFamily="34" charset="0"/>
              <a:buAutoNum type="arabicPeriod"/>
            </a:pPr>
            <a:r>
              <a:rPr lang="en-US" altLang="zh-CN" sz="3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Normality test</a:t>
            </a:r>
          </a:p>
          <a:p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936F601-056B-4B46-70F3-603322794FAC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EAE6944-FD2D-8BB3-3A36-D44F82D2ABF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E6A1EFA-C253-7EA6-36CF-978DB0849F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6247C2AE-1A61-3500-D1B7-E774FFACB3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819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264761F-D1A8-AC65-AA9D-97721F9569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63900" y="914400"/>
            <a:ext cx="6946900" cy="3487738"/>
          </a:xfrm>
        </p:spPr>
        <p:txBody>
          <a:bodyPr/>
          <a:lstStyle/>
          <a:p>
            <a:pPr eaLnBrk="1" hangingPunct="1"/>
            <a:r>
              <a:rPr lang="en-GB" altLang="en-US" dirty="0">
                <a:ln>
                  <a:noFill/>
                </a:ln>
              </a:rPr>
              <a:t>Introduction to </a:t>
            </a:r>
            <a:r>
              <a:rPr lang="en-US" altLang="en-US" dirty="0">
                <a:ln>
                  <a:noFill/>
                </a:ln>
              </a:rPr>
              <a:t>SPSS</a:t>
            </a:r>
            <a:br>
              <a:rPr lang="en-US" altLang="en-US" dirty="0">
                <a:ln>
                  <a:noFill/>
                </a:ln>
              </a:rPr>
            </a:br>
            <a:r>
              <a:rPr lang="en-GB" altLang="en-US" dirty="0">
                <a:ln>
                  <a:noFill/>
                </a:ln>
              </a:rPr>
              <a:t> </a:t>
            </a:r>
            <a:r>
              <a:rPr lang="en-US" altLang="en-US" sz="1400" dirty="0"/>
              <a:t> </a:t>
            </a:r>
          </a:p>
        </p:txBody>
      </p:sp>
      <p:sp>
        <p:nvSpPr>
          <p:cNvPr id="8195" name="Subtitle 2">
            <a:extLst>
              <a:ext uri="{FF2B5EF4-FFF2-40B4-BE49-F238E27FC236}">
                <a16:creationId xmlns:a16="http://schemas.microsoft.com/office/drawing/2014/main" id="{5773E61F-A058-94DE-DB45-DF24543C8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9028" y="4402138"/>
            <a:ext cx="7921773" cy="1453656"/>
          </a:xfrm>
        </p:spPr>
        <p:txBody>
          <a:bodyPr>
            <a:noAutofit/>
          </a:bodyPr>
          <a:lstStyle/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None/>
            </a:pPr>
            <a:r>
              <a:rPr lang="en-GB" altLang="en-US" sz="4000" b="1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</a:rPr>
              <a:t>Introduction to </a:t>
            </a:r>
            <a:r>
              <a:rPr lang="en-US" altLang="en-US" sz="4000" b="1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</a:rPr>
              <a:t>SPSS (Version 29.0) 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None/>
            </a:pPr>
            <a:r>
              <a:rPr lang="en-US" altLang="en-US" sz="4000" b="1" dirty="0">
                <a:solidFill>
                  <a:schemeClr val="accent5">
                    <a:lumMod val="50000"/>
                  </a:schemeClr>
                </a:solidFill>
              </a:rPr>
              <a:t>Dr. Helen Lee</a:t>
            </a:r>
          </a:p>
        </p:txBody>
      </p:sp>
      <p:sp>
        <p:nvSpPr>
          <p:cNvPr id="8198" name="AutoShape 8" descr="Image result for spss logo">
            <a:extLst>
              <a:ext uri="{FF2B5EF4-FFF2-40B4-BE49-F238E27FC236}">
                <a16:creationId xmlns:a16="http://schemas.microsoft.com/office/drawing/2014/main" id="{3E3E5FD5-78E4-C635-46BB-BF55F13EE29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pic>
        <p:nvPicPr>
          <p:cNvPr id="12295" name="Picture 4">
            <a:extLst>
              <a:ext uri="{FF2B5EF4-FFF2-40B4-BE49-F238E27FC236}">
                <a16:creationId xmlns:a16="http://schemas.microsoft.com/office/drawing/2014/main" id="{48BB7424-B980-75FA-3017-96B7944D1EB8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15113" y="1385888"/>
            <a:ext cx="2730500" cy="13652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CA7D04F-8B73-AB6F-5A9C-587989BA4D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1793" y="1150933"/>
            <a:ext cx="1600205" cy="1600205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DAB8BE43-FC0D-D299-B05B-BC078FC8C2A9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01FA0752-F7D8-D37C-4EDB-3703144196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06DA8C83-7658-11B7-6CC9-0AA1D15D8E7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C390EA38-03C5-8135-8D05-4E429251DD5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D2755FFE-D23E-DD1E-920F-C5F2B7997577}"/>
              </a:ext>
            </a:extLst>
          </p:cNvPr>
          <p:cNvGrpSpPr/>
          <p:nvPr/>
        </p:nvGrpSpPr>
        <p:grpSpPr>
          <a:xfrm>
            <a:off x="5304845" y="6052866"/>
            <a:ext cx="7039555" cy="957534"/>
            <a:chOff x="5152445" y="5900466"/>
            <a:chExt cx="7039555" cy="957534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3ED4D3C-05C7-CE8F-81C7-55D3E7D981F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74C8BC61-8AA0-8A94-DEE2-4A0A8CA2F45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67B37D91-49D3-4D57-2BFE-A9D24A379BD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4460" t="53448" r="30342" b="33142"/>
          <a:stretch/>
        </p:blipFill>
        <p:spPr>
          <a:xfrm>
            <a:off x="240666" y="60528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2">
            <a:extLst>
              <a:ext uri="{FF2B5EF4-FFF2-40B4-BE49-F238E27FC236}">
                <a16:creationId xmlns:a16="http://schemas.microsoft.com/office/drawing/2014/main" id="{F452CC9D-63B7-8741-E626-C968340E4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664" y="457200"/>
            <a:ext cx="8888758" cy="1179499"/>
          </a:xfrm>
        </p:spPr>
        <p:txBody>
          <a:bodyPr/>
          <a:lstStyle/>
          <a:p>
            <a:pPr eaLnBrk="1" hangingPunct="1"/>
            <a:r>
              <a:rPr lang="en-US" altLang="en-US" dirty="0">
                <a:ln>
                  <a:noFill/>
                </a:ln>
              </a:rPr>
              <a:t>What </a:t>
            </a:r>
            <a:r>
              <a:rPr lang="en-GB" altLang="en-US" dirty="0">
                <a:ln>
                  <a:noFill/>
                </a:ln>
              </a:rPr>
              <a:t>we will do today</a:t>
            </a:r>
            <a:endParaRPr lang="en-US" altLang="en-US" dirty="0">
              <a:ln>
                <a:noFill/>
              </a:ln>
            </a:endParaRPr>
          </a:p>
        </p:txBody>
      </p:sp>
      <p:sp>
        <p:nvSpPr>
          <p:cNvPr id="11267" name="Content Placeholder 1">
            <a:extLst>
              <a:ext uri="{FF2B5EF4-FFF2-40B4-BE49-F238E27FC236}">
                <a16:creationId xmlns:a16="http://schemas.microsoft.com/office/drawing/2014/main" id="{77145193-F40D-BD8C-C214-48A8678EF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9788" y="1448575"/>
            <a:ext cx="8686800" cy="4525963"/>
          </a:xfrm>
        </p:spPr>
        <p:txBody>
          <a:bodyPr/>
          <a:lstStyle/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SPSS interface: data view and variable view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Entering data into SPSS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Cleaning and editing data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Transforming data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Descriptive statistics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Charts and basic tests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Saving Data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Useful information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endParaRPr lang="en-US" altLang="en-US" dirty="0"/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endParaRPr lang="en-US" altLang="en-US" dirty="0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13812EAE-AC24-0890-A61F-AB86956E3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D97C0A10-BE03-489E-90CA-6EB143FD841A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4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FEDEC89B-AAB4-F80D-14E7-A7D5299AB740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44233E64-FF45-34D1-A739-F6E2FD057F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50E2934-A5F5-79B7-00F8-542A6164799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8786725B-3D08-D98F-349C-81289C715E7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Line 12">
            <a:extLst>
              <a:ext uri="{FF2B5EF4-FFF2-40B4-BE49-F238E27FC236}">
                <a16:creationId xmlns:a16="http://schemas.microsoft.com/office/drawing/2014/main" id="{4871F5FE-2355-840F-A865-85A0D82550DC}"/>
              </a:ext>
            </a:extLst>
          </p:cNvPr>
          <p:cNvSpPr>
            <a:spLocks noChangeShapeType="1"/>
          </p:cNvSpPr>
          <p:nvPr/>
        </p:nvSpPr>
        <p:spPr bwMode="auto">
          <a:xfrm>
            <a:off x="2133600" y="4419600"/>
            <a:ext cx="7924800" cy="0"/>
          </a:xfrm>
          <a:prstGeom prst="line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1D8DF6A6-9532-D3E3-50B4-143CB973C8A3}"/>
              </a:ext>
            </a:extLst>
          </p:cNvPr>
          <p:cNvGrpSpPr/>
          <p:nvPr/>
        </p:nvGrpSpPr>
        <p:grpSpPr>
          <a:xfrm>
            <a:off x="1943100" y="199159"/>
            <a:ext cx="8305800" cy="5867400"/>
            <a:chOff x="1981200" y="838200"/>
            <a:chExt cx="8305800" cy="586740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0338D754-24E6-8185-4454-4A16E1783D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05400" y="838200"/>
              <a:ext cx="1752600" cy="6096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 dirty="0">
                  <a:latin typeface="Arial Narrow" pitchFamily="34" charset="0"/>
                </a:rPr>
                <a:t>Data Editing</a:t>
              </a:r>
              <a:r>
                <a:rPr lang="en-US" altLang="zh-CN" dirty="0">
                  <a:solidFill>
                    <a:schemeClr val="bg2"/>
                  </a:solidFill>
                  <a:latin typeface="Arial Narrow" pitchFamily="34" charset="0"/>
                </a:rPr>
                <a:t> 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A2A7440-9163-0B53-19A2-8FE986C5C5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1600" y="1752600"/>
              <a:ext cx="1676400" cy="5207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>
                  <a:latin typeface="Arial Narrow" pitchFamily="34" charset="0"/>
                </a:rPr>
                <a:t>Data coding</a:t>
              </a:r>
            </a:p>
          </p:txBody>
        </p:sp>
        <p:sp>
          <p:nvSpPr>
            <p:cNvPr id="7" name="Rectangle 7">
              <a:extLst>
                <a:ext uri="{FF2B5EF4-FFF2-40B4-BE49-F238E27FC236}">
                  <a16:creationId xmlns:a16="http://schemas.microsoft.com/office/drawing/2014/main" id="{E4366C37-B577-9C8B-3245-775232C66E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1600" y="2590800"/>
              <a:ext cx="1676400" cy="5207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>
                  <a:latin typeface="Arial Narrow" pitchFamily="34" charset="0"/>
                </a:rPr>
                <a:t>Data Entry</a:t>
              </a:r>
            </a:p>
          </p:txBody>
        </p:sp>
        <p:sp>
          <p:nvSpPr>
            <p:cNvPr id="8" name="Rectangle 8">
              <a:extLst>
                <a:ext uri="{FF2B5EF4-FFF2-40B4-BE49-F238E27FC236}">
                  <a16:creationId xmlns:a16="http://schemas.microsoft.com/office/drawing/2014/main" id="{98DFE519-1179-3113-30C2-A5419938CD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1600" y="3429000"/>
              <a:ext cx="1676400" cy="5207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>
                  <a:latin typeface="Arial Narrow" pitchFamily="34" charset="0"/>
                </a:rPr>
                <a:t>Data Analysis</a:t>
              </a:r>
            </a:p>
          </p:txBody>
        </p:sp>
        <p:sp>
          <p:nvSpPr>
            <p:cNvPr id="9" name="Line 9">
              <a:extLst>
                <a:ext uri="{FF2B5EF4-FFF2-40B4-BE49-F238E27FC236}">
                  <a16:creationId xmlns:a16="http://schemas.microsoft.com/office/drawing/2014/main" id="{70B04B03-DE2E-3CEB-CC09-A4159BB3CB8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943600" y="1447800"/>
              <a:ext cx="0" cy="3048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0" name="Line 10">
              <a:extLst>
                <a:ext uri="{FF2B5EF4-FFF2-40B4-BE49-F238E27FC236}">
                  <a16:creationId xmlns:a16="http://schemas.microsoft.com/office/drawing/2014/main" id="{AB60F553-C24B-AA82-2AB8-D760077061B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943600" y="2286000"/>
              <a:ext cx="0" cy="3048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1" name="Line 11">
              <a:extLst>
                <a:ext uri="{FF2B5EF4-FFF2-40B4-BE49-F238E27FC236}">
                  <a16:creationId xmlns:a16="http://schemas.microsoft.com/office/drawing/2014/main" id="{C58D4755-A0C5-8D24-ADF0-5207F65F27E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019800" y="3124200"/>
              <a:ext cx="0" cy="3048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Rectangle 13">
              <a:extLst>
                <a:ext uri="{FF2B5EF4-FFF2-40B4-BE49-F238E27FC236}">
                  <a16:creationId xmlns:a16="http://schemas.microsoft.com/office/drawing/2014/main" id="{3DB9C845-86FA-8B1D-4831-4D61B548B3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1200" y="4953000"/>
              <a:ext cx="1981200" cy="6096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>
                  <a:latin typeface="Arial Narrow" pitchFamily="34" charset="0"/>
                </a:rPr>
                <a:t>Descriptive Analysis</a:t>
              </a:r>
            </a:p>
            <a:p>
              <a:pPr algn="ctr">
                <a:defRPr/>
              </a:pPr>
              <a:r>
                <a:rPr lang="en-US" altLang="zh-CN">
                  <a:solidFill>
                    <a:schemeClr val="bg2"/>
                  </a:solidFill>
                  <a:latin typeface="Arial Narrow" pitchFamily="34" charset="0"/>
                </a:rPr>
                <a:t> </a:t>
              </a:r>
              <a:r>
                <a:rPr lang="en-US" altLang="zh-CN">
                  <a:latin typeface="Arial Narrow" pitchFamily="34" charset="0"/>
                </a:rPr>
                <a:t>(Univariate Analysis)</a:t>
              </a:r>
              <a:endParaRPr lang="en-US" altLang="zh-CN">
                <a:solidFill>
                  <a:schemeClr val="bg2"/>
                </a:solidFill>
                <a:latin typeface="Arial Narrow" pitchFamily="34" charset="0"/>
              </a:endParaRPr>
            </a:p>
          </p:txBody>
        </p:sp>
        <p:sp>
          <p:nvSpPr>
            <p:cNvPr id="14" name="Rectangle 14">
              <a:extLst>
                <a:ext uri="{FF2B5EF4-FFF2-40B4-BE49-F238E27FC236}">
                  <a16:creationId xmlns:a16="http://schemas.microsoft.com/office/drawing/2014/main" id="{CD0F7FEC-EC90-EC8A-A80B-A90816D297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57800" y="4953000"/>
              <a:ext cx="1752600" cy="6096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>
                  <a:latin typeface="Arial Narrow" pitchFamily="34" charset="0"/>
                </a:rPr>
                <a:t>Bivariate Analysis</a:t>
              </a:r>
              <a:r>
                <a:rPr lang="en-US" altLang="zh-CN">
                  <a:solidFill>
                    <a:schemeClr val="bg2"/>
                  </a:solidFill>
                  <a:latin typeface="Arial Narrow" pitchFamily="34" charset="0"/>
                </a:rPr>
                <a:t> </a:t>
              </a:r>
            </a:p>
          </p:txBody>
        </p:sp>
        <p:sp>
          <p:nvSpPr>
            <p:cNvPr id="15" name="Rectangle 15">
              <a:extLst>
                <a:ext uri="{FF2B5EF4-FFF2-40B4-BE49-F238E27FC236}">
                  <a16:creationId xmlns:a16="http://schemas.microsoft.com/office/drawing/2014/main" id="{6819E2FB-70B2-3757-296B-E5A00CE86C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53400" y="4953000"/>
              <a:ext cx="2133600" cy="6096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>
                  <a:latin typeface="Arial Narrow" pitchFamily="34" charset="0"/>
                </a:rPr>
                <a:t>Multivariate Analysis</a:t>
              </a:r>
              <a:r>
                <a:rPr lang="en-US" altLang="zh-CN">
                  <a:solidFill>
                    <a:schemeClr val="bg2"/>
                  </a:solidFill>
                  <a:latin typeface="Arial Narrow" pitchFamily="34" charset="0"/>
                </a:rPr>
                <a:t> </a:t>
              </a:r>
            </a:p>
          </p:txBody>
        </p:sp>
        <p:sp>
          <p:nvSpPr>
            <p:cNvPr id="16" name="Line 16">
              <a:extLst>
                <a:ext uri="{FF2B5EF4-FFF2-40B4-BE49-F238E27FC236}">
                  <a16:creationId xmlns:a16="http://schemas.microsoft.com/office/drawing/2014/main" id="{FE282E9E-1602-3C8D-81F8-BA240DE11C3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33600" y="4419600"/>
              <a:ext cx="0" cy="4572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7" name="Line 17">
              <a:extLst>
                <a:ext uri="{FF2B5EF4-FFF2-40B4-BE49-F238E27FC236}">
                  <a16:creationId xmlns:a16="http://schemas.microsoft.com/office/drawing/2014/main" id="{F44E5F95-45FA-DDF2-4944-4E5501AA9CA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096000" y="4419600"/>
              <a:ext cx="0" cy="5334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8" name="Line 18">
              <a:extLst>
                <a:ext uri="{FF2B5EF4-FFF2-40B4-BE49-F238E27FC236}">
                  <a16:creationId xmlns:a16="http://schemas.microsoft.com/office/drawing/2014/main" id="{A883475C-153F-8938-2BA7-CB6F90DDE44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058400" y="4419600"/>
              <a:ext cx="0" cy="4572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9" name="Line 19">
              <a:extLst>
                <a:ext uri="{FF2B5EF4-FFF2-40B4-BE49-F238E27FC236}">
                  <a16:creationId xmlns:a16="http://schemas.microsoft.com/office/drawing/2014/main" id="{88E382AE-2F66-827F-4DB4-2EB144C33F7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096000" y="3962400"/>
              <a:ext cx="0" cy="4572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20" name="Rectangle 20">
              <a:extLst>
                <a:ext uri="{FF2B5EF4-FFF2-40B4-BE49-F238E27FC236}">
                  <a16:creationId xmlns:a16="http://schemas.microsoft.com/office/drawing/2014/main" id="{98C502DB-CD92-DFAD-A1AF-41718BC822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19700" y="6096000"/>
              <a:ext cx="1752600" cy="6096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>
                  <a:latin typeface="Arial Narrow" pitchFamily="34" charset="0"/>
                </a:rPr>
                <a:t>Interpretation</a:t>
              </a:r>
              <a:r>
                <a:rPr lang="en-US" altLang="zh-CN">
                  <a:solidFill>
                    <a:schemeClr val="bg2"/>
                  </a:solidFill>
                  <a:latin typeface="Arial Narrow" pitchFamily="34" charset="0"/>
                </a:rPr>
                <a:t> </a:t>
              </a:r>
            </a:p>
          </p:txBody>
        </p:sp>
        <p:sp>
          <p:nvSpPr>
            <p:cNvPr id="21" name="Line 21">
              <a:extLst>
                <a:ext uri="{FF2B5EF4-FFF2-40B4-BE49-F238E27FC236}">
                  <a16:creationId xmlns:a16="http://schemas.microsoft.com/office/drawing/2014/main" id="{F7F0F8E7-307E-3B74-E424-9333BD968E4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24200" y="5562600"/>
              <a:ext cx="1905000" cy="6858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22" name="Line 22">
              <a:extLst>
                <a:ext uri="{FF2B5EF4-FFF2-40B4-BE49-F238E27FC236}">
                  <a16:creationId xmlns:a16="http://schemas.microsoft.com/office/drawing/2014/main" id="{2B0CB8C8-7C93-FA05-FB12-E2439CC8BAF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096000" y="5638800"/>
              <a:ext cx="0" cy="4572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23" name="Line 23">
              <a:extLst>
                <a:ext uri="{FF2B5EF4-FFF2-40B4-BE49-F238E27FC236}">
                  <a16:creationId xmlns:a16="http://schemas.microsoft.com/office/drawing/2014/main" id="{A76BAC5B-1725-8C7A-4528-46A0A3529E5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341144" y="5357813"/>
              <a:ext cx="1676400" cy="7620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  <p:sp>
        <p:nvSpPr>
          <p:cNvPr id="16409" name="Slide Number Placeholder 25">
            <a:extLst>
              <a:ext uri="{FF2B5EF4-FFF2-40B4-BE49-F238E27FC236}">
                <a16:creationId xmlns:a16="http://schemas.microsoft.com/office/drawing/2014/main" id="{90E29D88-160B-B6E9-7D86-0DB43E39E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73976B58-67B2-47DD-8451-0F7DEEE53023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5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CA77CD10-468F-4EE8-06AE-411AC6022ECB}"/>
              </a:ext>
            </a:extLst>
          </p:cNvPr>
          <p:cNvGrpSpPr/>
          <p:nvPr/>
        </p:nvGrpSpPr>
        <p:grpSpPr>
          <a:xfrm>
            <a:off x="0" y="6356350"/>
            <a:ext cx="12192000" cy="501648"/>
            <a:chOff x="0" y="5739791"/>
            <a:chExt cx="12192000" cy="1118210"/>
          </a:xfrm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D3ABA94A-F130-903C-ACDF-A92810ADC18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739792"/>
              <a:ext cx="2720147" cy="1118208"/>
            </a:xfrm>
            <a:prstGeom prst="rect">
              <a:avLst/>
            </a:prstGeom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C3EC0856-1FD4-7895-40F2-F72A63E5446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4460" t="53448" r="30342" b="33142"/>
            <a:stretch/>
          </p:blipFill>
          <p:spPr>
            <a:xfrm>
              <a:off x="0" y="5739791"/>
              <a:ext cx="5263763" cy="1118210"/>
            </a:xfrm>
            <a:prstGeom prst="rect">
              <a:avLst/>
            </a:prstGeom>
          </p:spPr>
        </p:pic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082D223E-48E1-BD2C-FD90-F3534D6F5460}"/>
              </a:ext>
            </a:extLst>
          </p:cNvPr>
          <p:cNvGrpSpPr/>
          <p:nvPr/>
        </p:nvGrpSpPr>
        <p:grpSpPr>
          <a:xfrm>
            <a:off x="5152445" y="6248400"/>
            <a:ext cx="7039555" cy="609600"/>
            <a:chOff x="5152445" y="5900466"/>
            <a:chExt cx="7039555" cy="957534"/>
          </a:xfrm>
        </p:grpSpPr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1764BE01-DDEC-BE44-417B-A6D46EBBCE2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E7EC4989-38EB-9281-53EB-29745AB734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35" name="Picture 34">
            <a:extLst>
              <a:ext uri="{FF2B5EF4-FFF2-40B4-BE49-F238E27FC236}">
                <a16:creationId xmlns:a16="http://schemas.microsoft.com/office/drawing/2014/main" id="{AA420843-6E4E-12C5-C502-BCE9A61985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460" t="53448" r="30342" b="33142"/>
          <a:stretch/>
        </p:blipFill>
        <p:spPr>
          <a:xfrm>
            <a:off x="88266" y="6248397"/>
            <a:ext cx="5263763" cy="6096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2">
            <a:extLst>
              <a:ext uri="{FF2B5EF4-FFF2-40B4-BE49-F238E27FC236}">
                <a16:creationId xmlns:a16="http://schemas.microsoft.com/office/drawing/2014/main" id="{CE912C5F-EE6D-C30E-DA68-437343416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1114" y="34925"/>
            <a:ext cx="7705725" cy="1981200"/>
          </a:xfrm>
        </p:spPr>
        <p:txBody>
          <a:bodyPr/>
          <a:lstStyle/>
          <a:p>
            <a:pPr eaLnBrk="1" hangingPunct="1"/>
            <a:r>
              <a:rPr lang="en-US" altLang="en-US">
                <a:ln>
                  <a:noFill/>
                </a:ln>
              </a:rPr>
              <a:t>SPSS interface</a:t>
            </a:r>
          </a:p>
        </p:txBody>
      </p:sp>
      <p:sp>
        <p:nvSpPr>
          <p:cNvPr id="12291" name="Content Placeholder 1">
            <a:extLst>
              <a:ext uri="{FF2B5EF4-FFF2-40B4-BE49-F238E27FC236}">
                <a16:creationId xmlns:a16="http://schemas.microsoft.com/office/drawing/2014/main" id="{6986DB3C-32AE-3910-E621-739D526D9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250" y="1536807"/>
            <a:ext cx="10703859" cy="4005158"/>
          </a:xfrm>
        </p:spPr>
        <p:txBody>
          <a:bodyPr>
            <a:noAutofit/>
          </a:bodyPr>
          <a:lstStyle/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GB" altLang="en-US" sz="3200" dirty="0"/>
              <a:t>SPSS Statistics is a software package for statistical analysis. Originally produced by SPSS Inc., it was bought by IBM in 2009. The most current version is </a:t>
            </a:r>
            <a:r>
              <a:rPr lang="en-GB" altLang="en-US" sz="3200" dirty="0">
                <a:solidFill>
                  <a:srgbClr val="FF0000"/>
                </a:solidFill>
              </a:rPr>
              <a:t>29</a:t>
            </a:r>
            <a:r>
              <a:rPr lang="en-GB" altLang="en-US" sz="3200" dirty="0"/>
              <a:t>, but SPSS versions are compatible even with much older versions.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endParaRPr lang="en-GB" altLang="en-US" sz="3200" dirty="0"/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GB" altLang="en-US" sz="3200" dirty="0"/>
              <a:t>Statistics dataset (.sav) files are backward and forward compatible; even where features have been added, functionality has been retained. 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endParaRPr lang="en-GB" altLang="en-US" sz="3200" dirty="0"/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GB" altLang="en-US" sz="3200" dirty="0"/>
              <a:t>Statistics output files (.</a:t>
            </a:r>
            <a:r>
              <a:rPr lang="en-GB" altLang="en-US" sz="3200" dirty="0" err="1"/>
              <a:t>spo</a:t>
            </a:r>
            <a:r>
              <a:rPr lang="en-GB" altLang="en-US" sz="3200" dirty="0"/>
              <a:t> or .</a:t>
            </a:r>
            <a:r>
              <a:rPr lang="en-GB" altLang="en-US" sz="3200" dirty="0" err="1"/>
              <a:t>spv</a:t>
            </a:r>
            <a:r>
              <a:rPr lang="en-GB" altLang="en-US" sz="3200" dirty="0"/>
              <a:t>) are generally not backward compatible. </a:t>
            </a:r>
            <a:endParaRPr lang="en-US" altLang="en-US" sz="3200" dirty="0"/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2E25F942-5AA5-AEA8-E03E-29167657B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9FF0292C-942F-4BD0-9B8D-BE8C46595054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6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A3BE033-A671-3E07-D127-4F39FB61AACF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494552B-A457-7973-46FD-4778A4284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563F135-E36D-6303-30F9-5C86A710084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A9555149-434F-6C9E-A30D-0D830BE542F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Content Placeholder 1">
            <a:extLst>
              <a:ext uri="{FF2B5EF4-FFF2-40B4-BE49-F238E27FC236}">
                <a16:creationId xmlns:a16="http://schemas.microsoft.com/office/drawing/2014/main" id="{6986DB3C-32AE-3910-E621-739D526D9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7620" y="2007394"/>
            <a:ext cx="3300412" cy="1114425"/>
          </a:xfrm>
        </p:spPr>
        <p:txBody>
          <a:bodyPr>
            <a:noAutofit/>
          </a:bodyPr>
          <a:lstStyle/>
          <a:p>
            <a:pPr marL="0" indent="0" eaLnBrk="1" hangingPunct="1">
              <a:spcAft>
                <a:spcPct val="0"/>
              </a:spcAft>
              <a:buNone/>
            </a:pPr>
            <a:r>
              <a:rPr lang="en-GB" altLang="en-US" sz="4000" dirty="0"/>
              <a:t>2. SPSS Input </a:t>
            </a:r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2E25F942-5AA5-AEA8-E03E-29167657B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9FF0292C-942F-4BD0-9B8D-BE8C46595054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7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A3BE033-A671-3E07-D127-4F39FB61AACF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494552B-A457-7973-46FD-4778A4284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563F135-E36D-6303-30F9-5C86A710084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A9555149-434F-6C9E-A30D-0D830BE542F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8461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5DFB3452-1B6C-C84B-B90F-588F917FA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0" y="185737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000" i="1" dirty="0">
                <a:ea typeface="ＭＳ Ｐゴシック" panose="020B0600070205080204" pitchFamily="34" charset="-128"/>
              </a:rPr>
              <a:t>Task 1:  How to input data in SPSS?</a:t>
            </a:r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43C69E8D-A144-9079-466A-694DD062A7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9750" y="714375"/>
            <a:ext cx="315342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987425" indent="-4572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lvl="2" eaLnBrk="1" hangingPunct="1">
              <a:spcBef>
                <a:spcPts val="600"/>
              </a:spcBef>
            </a:pPr>
            <a:r>
              <a:rPr kumimoji="0" lang="en-US" altLang="zh-CN" sz="3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</a:p>
        </p:txBody>
      </p:sp>
      <p:sp>
        <p:nvSpPr>
          <p:cNvPr id="19462" name="Slide Number Placeholder 5">
            <a:extLst>
              <a:ext uri="{FF2B5EF4-FFF2-40B4-BE49-F238E27FC236}">
                <a16:creationId xmlns:a16="http://schemas.microsoft.com/office/drawing/2014/main" id="{5EF690DC-41DA-CDC6-9875-1A695F234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CA973A7B-7B07-4882-9EA3-BC975E3F45FE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8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7983E85-DED0-1B5E-960A-0F89E581BEB0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101B104B-2FEA-4AE5-004B-0BEF14807F42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EA2DEA1D-AC14-6157-37F6-1062433436C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087A1C85-C858-26AF-15B1-F70377D0188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1576DBF-A331-11BF-3D29-9D577D66453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2">
            <a:extLst>
              <a:ext uri="{FF2B5EF4-FFF2-40B4-BE49-F238E27FC236}">
                <a16:creationId xmlns:a16="http://schemas.microsoft.com/office/drawing/2014/main" id="{44C755DF-B336-8E8F-AD23-E31FD4666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0381" y="301542"/>
            <a:ext cx="7704137" cy="790260"/>
          </a:xfrm>
        </p:spPr>
        <p:txBody>
          <a:bodyPr/>
          <a:lstStyle/>
          <a:p>
            <a:pPr eaLnBrk="1" hangingPunct="1"/>
            <a:r>
              <a:rPr lang="en-US" altLang="en-US" b="1" dirty="0">
                <a:ln>
                  <a:noFill/>
                </a:ln>
              </a:rPr>
              <a:t>Before the data entry</a:t>
            </a:r>
          </a:p>
        </p:txBody>
      </p:sp>
      <p:sp>
        <p:nvSpPr>
          <p:cNvPr id="13315" name="Content Placeholder 1">
            <a:extLst>
              <a:ext uri="{FF2B5EF4-FFF2-40B4-BE49-F238E27FC236}">
                <a16:creationId xmlns:a16="http://schemas.microsoft.com/office/drawing/2014/main" id="{2CE714A6-F28F-493B-1482-8C38CF1B5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175" y="1270055"/>
            <a:ext cx="10683909" cy="434373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000" dirty="0"/>
              <a:t>If you enter data manually, you need a coding frame</a:t>
            </a:r>
          </a:p>
          <a:p>
            <a:pPr eaLnBrk="1" hangingPunct="1"/>
            <a:r>
              <a:rPr lang="en-US" altLang="en-US" sz="4000" dirty="0"/>
              <a:t>Each case/respondent needs to be allocated a unique ID number.</a:t>
            </a:r>
          </a:p>
          <a:p>
            <a:pPr eaLnBrk="1" hangingPunct="1"/>
            <a:r>
              <a:rPr lang="en-US" altLang="en-US" sz="4000" dirty="0"/>
              <a:t>You also can import data from Excel or other software such as SurveyMonkey, Google form, and so forth 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33004D10-1A43-3972-326E-66345BB40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45831C0C-32ED-41C3-A225-C724C9B9BA69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9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0E8FD96-3E3B-7A11-32E5-90DF5363BABE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DF997CB-F8E1-D918-1EAE-4B692E4765D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70E3297-49F1-5106-5A3A-8581E5B7E91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9BC73F03-41CF-3378-BA1B-5C1DB137833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2">
            <a:extLst>
              <a:ext uri="{FF2B5EF4-FFF2-40B4-BE49-F238E27FC236}">
                <a16:creationId xmlns:a16="http://schemas.microsoft.com/office/drawing/2014/main" id="{9CE5D316-A3F9-53FA-6C5F-2A0426463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664" y="457200"/>
            <a:ext cx="7704137" cy="957531"/>
          </a:xfrm>
        </p:spPr>
        <p:txBody>
          <a:bodyPr/>
          <a:lstStyle/>
          <a:p>
            <a:pPr eaLnBrk="1" hangingPunct="1"/>
            <a:r>
              <a:rPr lang="en-US" altLang="en-US" dirty="0">
                <a:ln>
                  <a:noFill/>
                </a:ln>
              </a:rPr>
              <a:t>Example of a cod</a:t>
            </a:r>
            <a:r>
              <a:rPr lang="en-GB" altLang="en-US" dirty="0" err="1">
                <a:ln>
                  <a:noFill/>
                </a:ln>
              </a:rPr>
              <a:t>ing</a:t>
            </a:r>
            <a:r>
              <a:rPr lang="en-GB" altLang="en-US" dirty="0">
                <a:ln>
                  <a:noFill/>
                </a:ln>
              </a:rPr>
              <a:t> Frame</a:t>
            </a:r>
            <a:endParaRPr lang="en-US" altLang="en-US" dirty="0">
              <a:ln>
                <a:noFill/>
              </a:ln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9E38E81-4E8E-02DC-7EDB-BDDFA4D80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1654" y="1374236"/>
            <a:ext cx="10165976" cy="4335001"/>
          </a:xfrm>
        </p:spPr>
        <p:txBody>
          <a:bodyPr rtlCol="0">
            <a:normAutofit/>
          </a:bodyPr>
          <a:lstStyle/>
          <a:p>
            <a:pPr marL="0" indent="0">
              <a:buClr>
                <a:schemeClr val="accent1">
                  <a:lumMod val="75000"/>
                </a:schemeClr>
              </a:buClr>
              <a:buNone/>
              <a:defRPr/>
            </a:pPr>
            <a:r>
              <a:rPr lang="en-GB" b="1" dirty="0"/>
              <a:t>Coding frame</a:t>
            </a:r>
            <a:endParaRPr lang="en-GB" dirty="0"/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dirty="0"/>
              <a:t>Q1 Male =1, Female= 2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dirty="0"/>
              <a:t>Q2 Age in years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dirty="0"/>
              <a:t>Q3 Temporary = 1, Operator = 2, Office = 3, Team leader = 4 Management = 5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dirty="0"/>
              <a:t>Q4 Salary in £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dirty="0"/>
              <a:t>Q5 Very dissatisfied = 1, dissatisfied = 2, neutral = 3, satisfied = 4, very satisfied = 5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dirty="0"/>
              <a:t>Q6 Very low=1, low = 2, medium = 3, high= 4, very high = 5</a:t>
            </a:r>
          </a:p>
          <a:p>
            <a:pPr marL="0" indent="0">
              <a:buClr>
                <a:schemeClr val="accent1">
                  <a:lumMod val="75000"/>
                </a:schemeClr>
              </a:buClr>
              <a:buNone/>
              <a:defRPr/>
            </a:pPr>
            <a:endParaRPr lang="en-GB" dirty="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36D66388-C16C-7A3F-999B-5F59D5DF5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B05ACA8E-B10E-494C-985B-08BC92524A30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10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162FD30-C11A-6B23-6B5B-2BD2741815D1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769A4436-1EA6-1923-7965-6C827913AC1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FDE08118-4500-38B0-86C8-C6153B143FD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9FCDDC5D-7FF4-58FE-4E7D-517ED1681ED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90699952-D3F9-BFFF-4E00-8933065EF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664" y="457200"/>
            <a:ext cx="7704137" cy="764561"/>
          </a:xfrm>
        </p:spPr>
        <p:txBody>
          <a:bodyPr/>
          <a:lstStyle/>
          <a:p>
            <a:pPr eaLnBrk="1" hangingPunct="1"/>
            <a:r>
              <a:rPr lang="en-GB" altLang="en-US" dirty="0">
                <a:ln>
                  <a:noFill/>
                </a:ln>
              </a:rPr>
              <a:t>Views and files in SPSS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74DED753-8771-C53A-ACE1-13F2B363F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5055" y="1364357"/>
            <a:ext cx="8686800" cy="4314144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b="1" dirty="0"/>
              <a:t>Data view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The place to enter data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Columns: variables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Rows: records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b="1" dirty="0"/>
              <a:t>Variable view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The place to enter variables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List of all variables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Characteristics of all variables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b="1" dirty="0"/>
              <a:t>Output files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The files that show your analysis and results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They open as separate files</a:t>
            </a: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5F833E7A-159D-A455-BA68-5819E2CFD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5EEB5E68-BE5F-4324-887F-23F886FAB720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11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97AF753-2979-7E10-4257-C97BA3224328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253ABE3-94BE-F964-76BC-0611D8611C2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F81E174-7EAE-3293-6475-C93E106E5A9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EA5C6289-2A2D-B5BC-1D4E-E351A71B767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9CC86AC-E5AE-2FC5-3E4E-F4422D360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2214" y="142875"/>
            <a:ext cx="7704137" cy="681038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dirty="0"/>
              <a:t>Enter</a:t>
            </a:r>
            <a:r>
              <a:rPr lang="en-GB" dirty="0" err="1"/>
              <a:t>ing</a:t>
            </a:r>
            <a:r>
              <a:rPr dirty="0"/>
              <a:t> data in SPSS </a:t>
            </a:r>
          </a:p>
        </p:txBody>
      </p:sp>
      <p:pic>
        <p:nvPicPr>
          <p:cNvPr id="16387" name="Content Placeholder 3">
            <a:extLst>
              <a:ext uri="{FF2B5EF4-FFF2-40B4-BE49-F238E27FC236}">
                <a16:creationId xmlns:a16="http://schemas.microsoft.com/office/drawing/2014/main" id="{0D946F5E-4D3E-9805-091D-C60D415C576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3999" y="704230"/>
            <a:ext cx="9158288" cy="5662612"/>
          </a:xfrm>
        </p:spPr>
      </p:pic>
      <p:sp>
        <p:nvSpPr>
          <p:cNvPr id="16388" name="Slide Number Placeholder 9">
            <a:extLst>
              <a:ext uri="{FF2B5EF4-FFF2-40B4-BE49-F238E27FC236}">
                <a16:creationId xmlns:a16="http://schemas.microsoft.com/office/drawing/2014/main" id="{427B9986-7567-66B7-FC65-28D349612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F0C91501-0B1A-437C-8D9D-B4D68C2DF4CF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12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9D40220-DA60-EA08-B429-7D3BB9A8D38E}"/>
              </a:ext>
            </a:extLst>
          </p:cNvPr>
          <p:cNvCxnSpPr/>
          <p:nvPr/>
        </p:nvCxnSpPr>
        <p:spPr>
          <a:xfrm rot="10800000">
            <a:off x="2957513" y="1792288"/>
            <a:ext cx="838200" cy="76200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78CADE02-A838-715E-6247-6D03D7CFBE0C}"/>
              </a:ext>
            </a:extLst>
          </p:cNvPr>
          <p:cNvSpPr/>
          <p:nvPr/>
        </p:nvSpPr>
        <p:spPr>
          <a:xfrm>
            <a:off x="3657600" y="1982788"/>
            <a:ext cx="1905000" cy="76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/>
              <a:t>Columns: variables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50B428F-1818-0A1E-F30C-2966ACC0A2F1}"/>
              </a:ext>
            </a:extLst>
          </p:cNvPr>
          <p:cNvCxnSpPr/>
          <p:nvPr/>
        </p:nvCxnSpPr>
        <p:spPr>
          <a:xfrm flipH="1" flipV="1">
            <a:off x="2063751" y="4132264"/>
            <a:ext cx="1319213" cy="1587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al 14">
            <a:extLst>
              <a:ext uri="{FF2B5EF4-FFF2-40B4-BE49-F238E27FC236}">
                <a16:creationId xmlns:a16="http://schemas.microsoft.com/office/drawing/2014/main" id="{7F233AEF-60E0-D252-EE26-F149FA8F7BCB}"/>
              </a:ext>
            </a:extLst>
          </p:cNvPr>
          <p:cNvSpPr/>
          <p:nvPr/>
        </p:nvSpPr>
        <p:spPr>
          <a:xfrm>
            <a:off x="3387725" y="3781425"/>
            <a:ext cx="1905000" cy="76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/>
              <a:t>Rows: cases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18E462A-0E73-1EAC-5A2D-86B423C37F90}"/>
              </a:ext>
            </a:extLst>
          </p:cNvPr>
          <p:cNvCxnSpPr/>
          <p:nvPr/>
        </p:nvCxnSpPr>
        <p:spPr>
          <a:xfrm flipH="1">
            <a:off x="1778494" y="5499098"/>
            <a:ext cx="1611313" cy="542925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2009617F-77B0-A5AC-EB3B-83D787F546AC}"/>
              </a:ext>
            </a:extLst>
          </p:cNvPr>
          <p:cNvSpPr/>
          <p:nvPr/>
        </p:nvSpPr>
        <p:spPr>
          <a:xfrm>
            <a:off x="3453454" y="5104780"/>
            <a:ext cx="1447800" cy="609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/>
              <a:t>In  Data View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70095DB-DE24-3C22-EA30-1CE0D0DC3141}"/>
              </a:ext>
            </a:extLst>
          </p:cNvPr>
          <p:cNvGrpSpPr/>
          <p:nvPr/>
        </p:nvGrpSpPr>
        <p:grpSpPr>
          <a:xfrm>
            <a:off x="5152445" y="6172824"/>
            <a:ext cx="7039555" cy="685176"/>
            <a:chOff x="5152445" y="5900466"/>
            <a:chExt cx="7039555" cy="95753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62630AF-4C3A-31D7-B120-5FDD14BD436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6CD7D61B-CD2B-A48E-D9A1-3161EFF470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6F57B094-4992-64E4-F070-DFB1795200E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6172822"/>
            <a:ext cx="5263763" cy="68517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9CBDCA-7A94-214F-87B8-4EE341AE2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3576" y="269874"/>
            <a:ext cx="7704137" cy="5334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/>
              <a:t>Now </a:t>
            </a:r>
            <a:r>
              <a:rPr dirty="0"/>
              <a:t>Enter </a:t>
            </a:r>
            <a:r>
              <a:rPr lang="en-GB" dirty="0"/>
              <a:t>the Survey Data</a:t>
            </a:r>
            <a:endParaRPr dirty="0"/>
          </a:p>
        </p:txBody>
      </p:sp>
      <p:pic>
        <p:nvPicPr>
          <p:cNvPr id="15" name="Content Placeholder 14" descr="variable view.png">
            <a:extLst>
              <a:ext uri="{FF2B5EF4-FFF2-40B4-BE49-F238E27FC236}">
                <a16:creationId xmlns:a16="http://schemas.microsoft.com/office/drawing/2014/main" id="{19E7C48D-B904-88CC-77DC-1A8699CB73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46237" y="879475"/>
            <a:ext cx="8899525" cy="5403850"/>
          </a:xfrm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7412" name="Slide Number Placeholder 12">
            <a:extLst>
              <a:ext uri="{FF2B5EF4-FFF2-40B4-BE49-F238E27FC236}">
                <a16:creationId xmlns:a16="http://schemas.microsoft.com/office/drawing/2014/main" id="{9D0D964B-71F1-9672-472D-779565ED2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B5A8E992-6DE1-45CD-9815-2E4B972E5F06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13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E003E26-E2D2-4694-5F38-4DD8CE403543}"/>
              </a:ext>
            </a:extLst>
          </p:cNvPr>
          <p:cNvCxnSpPr/>
          <p:nvPr/>
        </p:nvCxnSpPr>
        <p:spPr>
          <a:xfrm rot="5400000">
            <a:off x="1943100" y="5505930"/>
            <a:ext cx="533400" cy="53340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174FB1C4-7713-D090-0D60-604774990664}"/>
              </a:ext>
            </a:extLst>
          </p:cNvPr>
          <p:cNvSpPr/>
          <p:nvPr/>
        </p:nvSpPr>
        <p:spPr>
          <a:xfrm>
            <a:off x="2362200" y="4953000"/>
            <a:ext cx="1676400" cy="685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/>
              <a:t>1</a:t>
            </a:r>
            <a:r>
              <a:rPr lang="en-US" sz="1400" dirty="0"/>
              <a:t>. Click this Window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1BD8821-EE61-DE5B-A5E3-C5722D821E83}"/>
              </a:ext>
            </a:extLst>
          </p:cNvPr>
          <p:cNvSpPr/>
          <p:nvPr/>
        </p:nvSpPr>
        <p:spPr>
          <a:xfrm>
            <a:off x="7239000" y="1981200"/>
            <a:ext cx="3124200" cy="4038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>
              <a:buFontTx/>
              <a:buAutoNum type="arabicPeriod"/>
              <a:defRPr/>
            </a:pPr>
            <a:r>
              <a:rPr lang="en-US" sz="1600" dirty="0"/>
              <a:t>Click Variable View</a:t>
            </a:r>
          </a:p>
          <a:p>
            <a:pPr marL="342900" indent="-342900">
              <a:buFontTx/>
              <a:buAutoNum type="arabicPeriod"/>
              <a:defRPr/>
            </a:pPr>
            <a:r>
              <a:rPr lang="en-US" sz="1600" dirty="0"/>
              <a:t>Type variable name under Name column (e.g. Q01). </a:t>
            </a:r>
          </a:p>
          <a:p>
            <a:pPr marL="342900" indent="-342900">
              <a:defRPr/>
            </a:pPr>
            <a:r>
              <a:rPr lang="en-US" sz="1600" b="1" i="1" dirty="0">
                <a:solidFill>
                  <a:schemeClr val="bg1"/>
                </a:solidFill>
              </a:rPr>
              <a:t>NOTE:</a:t>
            </a:r>
            <a:r>
              <a:rPr lang="en-US" sz="1600" dirty="0">
                <a:solidFill>
                  <a:schemeClr val="bg1"/>
                </a:solidFill>
              </a:rPr>
              <a:t>  The first character of a variable name must be a letter or  @, #, or $.</a:t>
            </a:r>
          </a:p>
          <a:p>
            <a:pPr marL="342900" indent="-342900">
              <a:buFontTx/>
              <a:buAutoNum type="arabicPeriod" startAt="3"/>
              <a:defRPr/>
            </a:pPr>
            <a:r>
              <a:rPr lang="en-US" sz="1600" dirty="0"/>
              <a:t>Type: Numeric, string, etc.</a:t>
            </a:r>
          </a:p>
          <a:p>
            <a:pPr marL="342900" indent="-342900">
              <a:buFontTx/>
              <a:buAutoNum type="arabicPeriod" startAt="3"/>
              <a:defRPr/>
            </a:pPr>
            <a:r>
              <a:rPr lang="en-US" sz="1600" dirty="0"/>
              <a:t>Label: description of variables. </a:t>
            </a:r>
          </a:p>
          <a:p>
            <a:pPr marL="342900" indent="-342900">
              <a:buFontTx/>
              <a:buAutoNum type="arabicPeriod" startAt="3"/>
              <a:defRPr/>
            </a:pPr>
            <a:endParaRPr lang="en-US" sz="1600" dirty="0"/>
          </a:p>
          <a:p>
            <a:pPr marL="342900" indent="-342900">
              <a:defRPr/>
            </a:pPr>
            <a:endParaRPr lang="en-US" dirty="0"/>
          </a:p>
          <a:p>
            <a:pPr marL="342900" indent="-342900">
              <a:buFontTx/>
              <a:buAutoNum type="arabicPeriod"/>
              <a:defRPr/>
            </a:pPr>
            <a:endParaRPr lang="en-US" dirty="0"/>
          </a:p>
          <a:p>
            <a:pPr marL="342900" indent="-342900" algn="ctr">
              <a:buFontTx/>
              <a:buAutoNum type="arabicPeriod"/>
              <a:defRPr/>
            </a:pPr>
            <a:endParaRPr lang="en-US" dirty="0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BCB6189-B32D-2515-3721-14942FB70109}"/>
              </a:ext>
            </a:extLst>
          </p:cNvPr>
          <p:cNvCxnSpPr>
            <a:cxnSpLocks/>
            <a:stCxn id="23" idx="0"/>
          </p:cNvCxnSpPr>
          <p:nvPr/>
        </p:nvCxnSpPr>
        <p:spPr>
          <a:xfrm flipH="1" flipV="1">
            <a:off x="2282158" y="1690487"/>
            <a:ext cx="461042" cy="976513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al 22">
            <a:extLst>
              <a:ext uri="{FF2B5EF4-FFF2-40B4-BE49-F238E27FC236}">
                <a16:creationId xmlns:a16="http://schemas.microsoft.com/office/drawing/2014/main" id="{8F12D32E-D26E-52E0-430E-9B42B74B61E9}"/>
              </a:ext>
            </a:extLst>
          </p:cNvPr>
          <p:cNvSpPr/>
          <p:nvPr/>
        </p:nvSpPr>
        <p:spPr>
          <a:xfrm>
            <a:off x="1828800" y="2667000"/>
            <a:ext cx="1828800" cy="685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/>
              <a:t>2. Type variable name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B38FA76-2948-3AC0-7EA9-D43A4A82470F}"/>
              </a:ext>
            </a:extLst>
          </p:cNvPr>
          <p:cNvCxnSpPr>
            <a:cxnSpLocks/>
            <a:stCxn id="27" idx="0"/>
          </p:cNvCxnSpPr>
          <p:nvPr/>
        </p:nvCxnSpPr>
        <p:spPr>
          <a:xfrm flipH="1" flipV="1">
            <a:off x="2857500" y="1582736"/>
            <a:ext cx="1638300" cy="1617664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al 26">
            <a:extLst>
              <a:ext uri="{FF2B5EF4-FFF2-40B4-BE49-F238E27FC236}">
                <a16:creationId xmlns:a16="http://schemas.microsoft.com/office/drawing/2014/main" id="{000476BE-1BEB-BED8-AEB2-EFAAB7085A37}"/>
              </a:ext>
            </a:extLst>
          </p:cNvPr>
          <p:cNvSpPr/>
          <p:nvPr/>
        </p:nvSpPr>
        <p:spPr>
          <a:xfrm>
            <a:off x="3581400" y="3200400"/>
            <a:ext cx="1828800" cy="76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/>
              <a:t>3. Type: numeric or string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9563BA79-9611-D498-AD9B-236CA5A64B81}"/>
              </a:ext>
            </a:extLst>
          </p:cNvPr>
          <p:cNvSpPr/>
          <p:nvPr/>
        </p:nvSpPr>
        <p:spPr>
          <a:xfrm>
            <a:off x="5029200" y="2590800"/>
            <a:ext cx="19050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/>
              <a:t>4. Description of variable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6962118F-B73C-B579-BF08-86841BFA9277}"/>
              </a:ext>
            </a:extLst>
          </p:cNvPr>
          <p:cNvCxnSpPr>
            <a:cxnSpLocks/>
            <a:stCxn id="34" idx="0"/>
          </p:cNvCxnSpPr>
          <p:nvPr/>
        </p:nvCxnSpPr>
        <p:spPr>
          <a:xfrm flipH="1" flipV="1">
            <a:off x="4057650" y="1658937"/>
            <a:ext cx="1924050" cy="931863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32C44FEC-8447-9503-DF20-7213038D04B8}"/>
              </a:ext>
            </a:extLst>
          </p:cNvPr>
          <p:cNvGrpSpPr/>
          <p:nvPr/>
        </p:nvGrpSpPr>
        <p:grpSpPr>
          <a:xfrm>
            <a:off x="5152445" y="6191732"/>
            <a:ext cx="7039555" cy="666268"/>
            <a:chOff x="5152445" y="5900466"/>
            <a:chExt cx="7039555" cy="95753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A456A44-C5AF-DBE3-48A3-02214D6E923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3F87D74C-5D99-42BA-28C3-D4B3CEB4113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BD1FA371-CE20-05F6-D177-5CB3AA0E250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6191730"/>
            <a:ext cx="5263763" cy="666267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79A7D3DA-4A19-3D2A-71E7-3EBEF161A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25487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How to read data?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053186A7-96FE-C10F-2F16-1913DF6F4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9188" y="1643063"/>
            <a:ext cx="1714500" cy="4483100"/>
          </a:xfrm>
        </p:spPr>
        <p:txBody>
          <a:bodyPr/>
          <a:lstStyle/>
          <a:p>
            <a:pPr eaLnBrk="1" hangingPunct="1"/>
            <a:r>
              <a:rPr lang="en-US" altLang="en-US" sz="1800" b="1">
                <a:ea typeface="ＭＳ Ｐゴシック" panose="020B0600070205080204" pitchFamily="34" charset="-128"/>
              </a:rPr>
              <a:t>In this data file, cases represent individual respondents to a survey</a:t>
            </a:r>
          </a:p>
        </p:txBody>
      </p:sp>
      <p:pic>
        <p:nvPicPr>
          <p:cNvPr id="21508" name="Picture 3">
            <a:extLst>
              <a:ext uri="{FF2B5EF4-FFF2-40B4-BE49-F238E27FC236}">
                <a16:creationId xmlns:a16="http://schemas.microsoft.com/office/drawing/2014/main" id="{16AC5515-389B-906E-FDC9-8E7D505FAD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425" y="1110456"/>
            <a:ext cx="6924675" cy="4637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EFF50F8-ECD3-C25F-07DF-9D269D246AEF}"/>
              </a:ext>
            </a:extLst>
          </p:cNvPr>
          <p:cNvSpPr/>
          <p:nvPr/>
        </p:nvSpPr>
        <p:spPr>
          <a:xfrm>
            <a:off x="1981200" y="3884613"/>
            <a:ext cx="6429375" cy="357187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1512" name="Slide Number Placeholder 7">
            <a:extLst>
              <a:ext uri="{FF2B5EF4-FFF2-40B4-BE49-F238E27FC236}">
                <a16:creationId xmlns:a16="http://schemas.microsoft.com/office/drawing/2014/main" id="{55090BDB-42D1-020A-B734-CAF726EF2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2E523592-B281-4914-872F-099A2B44E312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14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A5A8055-837F-5008-4A7D-24A1D8570F32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8310C91-61FB-AF3E-E8BD-104A226D1392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CF8AF6D9-49E2-1796-04B8-BAD89422499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417CD00D-5D82-005F-DD00-3D12140CF4C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3CBABF37-C8E0-1A8D-AD3B-140CC0D2B71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9044269B-0E66-F33E-1A5C-9D33841EC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868362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How to read data?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E1734085-4100-E533-3AC1-D1521B308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9188" y="1571625"/>
            <a:ext cx="1714500" cy="4554538"/>
          </a:xfrm>
        </p:spPr>
        <p:txBody>
          <a:bodyPr/>
          <a:lstStyle/>
          <a:p>
            <a:pPr eaLnBrk="1" hangingPunct="1"/>
            <a:r>
              <a:rPr lang="en-US" altLang="en-US" sz="2000">
                <a:ea typeface="ＭＳ Ｐゴシック" panose="020B0600070205080204" pitchFamily="34" charset="-128"/>
              </a:rPr>
              <a:t>Variables represent responses to each question asked in the survey. </a:t>
            </a:r>
          </a:p>
          <a:p>
            <a:pPr eaLnBrk="1" hangingPunct="1"/>
            <a:endParaRPr lang="en-US" altLang="en-US" sz="2000">
              <a:ea typeface="ＭＳ Ｐゴシック" panose="020B0600070205080204" pitchFamily="34" charset="-128"/>
            </a:endParaRPr>
          </a:p>
        </p:txBody>
      </p:sp>
      <p:pic>
        <p:nvPicPr>
          <p:cNvPr id="22532" name="Picture 3">
            <a:extLst>
              <a:ext uri="{FF2B5EF4-FFF2-40B4-BE49-F238E27FC236}">
                <a16:creationId xmlns:a16="http://schemas.microsoft.com/office/drawing/2014/main" id="{48C31F07-9CB8-E25E-53AA-5F3E402342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1143000"/>
            <a:ext cx="6924675" cy="474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2E043F2-5BC3-BB87-141D-175F421D6057}"/>
              </a:ext>
            </a:extLst>
          </p:cNvPr>
          <p:cNvSpPr/>
          <p:nvPr/>
        </p:nvSpPr>
        <p:spPr>
          <a:xfrm>
            <a:off x="3998860" y="3067493"/>
            <a:ext cx="1428750" cy="157162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2536" name="Slide Number Placeholder 8">
            <a:extLst>
              <a:ext uri="{FF2B5EF4-FFF2-40B4-BE49-F238E27FC236}">
                <a16:creationId xmlns:a16="http://schemas.microsoft.com/office/drawing/2014/main" id="{F93F23CB-0649-AED4-71F5-E7311E92E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8009E315-BFA4-492B-81C4-EEFFE33457F1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15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968B003-5D73-BEC6-1AE0-FDAF80666758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B773919F-73DE-A0C7-52D9-132860B1DFDB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72915343-5986-61BF-5876-6E9B662810D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275E942A-4453-D1D6-BB85-2695686EF10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D94274FD-8A16-144B-1BCB-FFA015ADB4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9" name="Picture 10">
            <a:extLst>
              <a:ext uri="{FF2B5EF4-FFF2-40B4-BE49-F238E27FC236}">
                <a16:creationId xmlns:a16="http://schemas.microsoft.com/office/drawing/2014/main" id="{9A89A3D2-D679-88B3-C4B1-C320488953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" t="293" r="45966" b="2298"/>
          <a:stretch>
            <a:fillRect/>
          </a:stretch>
        </p:blipFill>
        <p:spPr bwMode="auto">
          <a:xfrm>
            <a:off x="6499071" y="1101252"/>
            <a:ext cx="4895209" cy="4780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5A71351-7D5F-AAAF-A480-56B9D572E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4348" y="159604"/>
            <a:ext cx="7704137" cy="649288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dirty="0"/>
              <a:t>Enter cases</a:t>
            </a:r>
          </a:p>
        </p:txBody>
      </p:sp>
      <p:pic>
        <p:nvPicPr>
          <p:cNvPr id="18435" name="Content Placeholder 4">
            <a:extLst>
              <a:ext uri="{FF2B5EF4-FFF2-40B4-BE49-F238E27FC236}">
                <a16:creationId xmlns:a16="http://schemas.microsoft.com/office/drawing/2014/main" id="{2A657800-39A1-84F2-06E3-959CB3E599C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436" b="867"/>
          <a:stretch>
            <a:fillRect/>
          </a:stretch>
        </p:blipFill>
        <p:spPr>
          <a:xfrm>
            <a:off x="636178" y="344696"/>
            <a:ext cx="5594833" cy="5505344"/>
          </a:xfrm>
        </p:spPr>
      </p:pic>
      <p:sp>
        <p:nvSpPr>
          <p:cNvPr id="18436" name="Slide Number Placeholder 8">
            <a:extLst>
              <a:ext uri="{FF2B5EF4-FFF2-40B4-BE49-F238E27FC236}">
                <a16:creationId xmlns:a16="http://schemas.microsoft.com/office/drawing/2014/main" id="{6F742390-0C98-7324-4A40-71BD4B008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A07D4564-83DB-4CB7-8FA4-46BD87AE844D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16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A08B20B-CF89-3A6A-8BAE-68B5D1D6FF6C}"/>
              </a:ext>
            </a:extLst>
          </p:cNvPr>
          <p:cNvSpPr/>
          <p:nvPr/>
        </p:nvSpPr>
        <p:spPr>
          <a:xfrm>
            <a:off x="3712222" y="5230079"/>
            <a:ext cx="16002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/>
              <a:t>In Data View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B03B860-71E4-E98C-7EB6-7036F94D05AD}"/>
              </a:ext>
            </a:extLst>
          </p:cNvPr>
          <p:cNvSpPr/>
          <p:nvPr/>
        </p:nvSpPr>
        <p:spPr>
          <a:xfrm>
            <a:off x="7507935" y="4696679"/>
            <a:ext cx="16002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/>
              <a:t>In Variable View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93709F3-B3D3-ECFD-104E-51ECB081E89B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7B0AAB1-2954-1897-EE7C-EDEC58199C1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9E8641FD-6CE0-0CA0-8F17-9222001CA32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73313747-8AC4-B30B-00C9-F7253163C16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D73F1-C222-2BD9-B27E-DD58136A6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– Cleaning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43283-906F-6B26-7D3C-4C79E626A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8199"/>
            <a:ext cx="10515600" cy="3792262"/>
          </a:xfrm>
        </p:spPr>
        <p:txBody>
          <a:bodyPr>
            <a:normAutofit/>
          </a:bodyPr>
          <a:lstStyle/>
          <a:p>
            <a:r>
              <a:rPr lang="en-GB" sz="4400" dirty="0"/>
              <a:t>SPSS </a:t>
            </a:r>
          </a:p>
          <a:p>
            <a:r>
              <a:rPr lang="en-US" sz="4400" b="1" i="0" dirty="0">
                <a:solidFill>
                  <a:srgbClr val="0F0F0F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How to Use SPSS - An Introduction to SPSS for Beginners (10:15 mins)</a:t>
            </a:r>
          </a:p>
          <a:p>
            <a:pPr marL="0" indent="0">
              <a:buNone/>
            </a:pPr>
            <a:r>
              <a:rPr lang="en-US" sz="4400" dirty="0">
                <a:hlinkClick r:id="rId2"/>
              </a:rPr>
              <a:t>01 How to Use SPSS - An Introduction to SPSS for Beginners (youtube.com)</a:t>
            </a:r>
            <a:endParaRPr lang="en-US" sz="4400" b="1" i="0" dirty="0">
              <a:solidFill>
                <a:srgbClr val="0F0F0F"/>
              </a:solidFill>
              <a:effectLst/>
              <a:highlight>
                <a:srgbClr val="FFFFFF"/>
              </a:highlight>
              <a:latin typeface="Roboto" panose="02000000000000000000" pitchFamily="2" charset="0"/>
            </a:endParaRPr>
          </a:p>
          <a:p>
            <a:endParaRPr lang="en-US" b="1" i="0" dirty="0">
              <a:solidFill>
                <a:srgbClr val="0F0F0F"/>
              </a:solidFill>
              <a:effectLst/>
              <a:highlight>
                <a:srgbClr val="FFFFFF"/>
              </a:highlight>
              <a:latin typeface="Roboto" panose="02000000000000000000" pitchFamily="2" charset="0"/>
            </a:endParaRPr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8E779DF-1783-4BFE-6EAD-55FFBDB7877F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AD8AC3D-80F4-1001-E078-54E40BAA53B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AE3ABBC5-220F-5065-84A9-6C56D5B7DD8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258CE192-C7EF-33A1-5EBA-BED3E31BCB5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4048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2">
            <a:extLst>
              <a:ext uri="{FF2B5EF4-FFF2-40B4-BE49-F238E27FC236}">
                <a16:creationId xmlns:a16="http://schemas.microsoft.com/office/drawing/2014/main" id="{B8E341DB-8E14-4F2B-2375-8CE6BDCC3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664" y="457200"/>
            <a:ext cx="7704137" cy="807244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– Cleaning data</a:t>
            </a:r>
            <a:endParaRPr lang="en-US" altLang="en-US" dirty="0">
              <a:ln>
                <a:noFill/>
              </a:ln>
            </a:endParaRPr>
          </a:p>
        </p:txBody>
      </p:sp>
      <p:sp>
        <p:nvSpPr>
          <p:cNvPr id="19459" name="Content Placeholder 1">
            <a:extLst>
              <a:ext uri="{FF2B5EF4-FFF2-40B4-BE49-F238E27FC236}">
                <a16:creationId xmlns:a16="http://schemas.microsoft.com/office/drawing/2014/main" id="{92F2D20D-7A77-D771-1621-2C0ACF47B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0588" y="1787120"/>
            <a:ext cx="8396288" cy="3976822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Key in values and labels for each variable</a:t>
            </a:r>
          </a:p>
          <a:p>
            <a:pPr eaLnBrk="1" hangingPunct="1"/>
            <a:r>
              <a:rPr lang="en-US" altLang="en-US" sz="3200" dirty="0"/>
              <a:t>Run frequencies for each variable</a:t>
            </a:r>
          </a:p>
          <a:p>
            <a:pPr eaLnBrk="1" hangingPunct="1"/>
            <a:r>
              <a:rPr lang="en-US" altLang="en-US" sz="3200" dirty="0"/>
              <a:t>Check outputs to see if you have variables with ‘odd’ values, e.g. 44 instead of 4; or extra cases without data</a:t>
            </a:r>
          </a:p>
          <a:p>
            <a:pPr eaLnBrk="1" hangingPunct="1"/>
            <a:r>
              <a:rPr lang="en-US" altLang="en-US" sz="3200" dirty="0"/>
              <a:t>Double check missing values. </a:t>
            </a:r>
          </a:p>
          <a:p>
            <a:pPr eaLnBrk="1" hangingPunct="1"/>
            <a:r>
              <a:rPr lang="en-US" altLang="en-US" sz="3200" dirty="0"/>
              <a:t>Think about recoding variables.</a:t>
            </a:r>
          </a:p>
          <a:p>
            <a:pPr eaLnBrk="1" hangingPunct="1"/>
            <a:endParaRPr lang="en-US" altLang="en-US" dirty="0"/>
          </a:p>
          <a:p>
            <a:pPr marL="0" indent="0" eaLnBrk="1" hangingPunct="1">
              <a:buNone/>
            </a:pPr>
            <a:endParaRPr lang="en-US" altLang="en-US" b="1" dirty="0"/>
          </a:p>
          <a:p>
            <a:pPr eaLnBrk="1" hangingPunct="1"/>
            <a:endParaRPr lang="en-US" altLang="en-US" dirty="0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221192D9-8189-918B-F355-0364ADF11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915E5F7B-113C-4592-BA46-CDB67470EE2D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18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0D5640B-CC1B-7D21-8D18-9BA8C761401C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9193ED7-E289-22CA-7BD0-BDF2142DEB3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3CD052A-8E4D-7C6C-5EDA-5B63A738231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F2599177-257E-CAA6-7DAB-2F054B70BE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2">
            <a:extLst>
              <a:ext uri="{FF2B5EF4-FFF2-40B4-BE49-F238E27FC236}">
                <a16:creationId xmlns:a16="http://schemas.microsoft.com/office/drawing/2014/main" id="{B8E341DB-8E14-4F2B-2375-8CE6BDCC3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444" y="0"/>
            <a:ext cx="8033517" cy="957533"/>
          </a:xfrm>
        </p:spPr>
        <p:txBody>
          <a:bodyPr/>
          <a:lstStyle/>
          <a:p>
            <a:pPr eaLnBrk="1" hangingPunct="1"/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– Cleaning data</a:t>
            </a:r>
            <a:endParaRPr lang="en-US" altLang="en-US" dirty="0">
              <a:ln>
                <a:noFill/>
              </a:ln>
            </a:endParaRP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221192D9-8189-918B-F355-0364ADF11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915E5F7B-113C-4592-BA46-CDB67470EE2D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19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0D5640B-CC1B-7D21-8D18-9BA8C761401C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9193ED7-E289-22CA-7BD0-BDF2142DEB3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3CD052A-8E4D-7C6C-5EDA-5B63A738231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F2599177-257E-CAA6-7DAB-2F054B70BE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0BC9D2A-2656-19F3-6C8D-174532519C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448" y="864257"/>
            <a:ext cx="11354023" cy="474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5389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6DB89-9322-A5E3-3596-210FC7C1E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768" y="313756"/>
            <a:ext cx="10515600" cy="727075"/>
          </a:xfrm>
        </p:spPr>
        <p:txBody>
          <a:bodyPr/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– Cleaning data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FFB29D-73E5-FABA-8D71-523F164015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991" t="11063" r="9401" b="42129"/>
          <a:stretch/>
        </p:blipFill>
        <p:spPr>
          <a:xfrm>
            <a:off x="398834" y="946055"/>
            <a:ext cx="10319966" cy="5279646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46CEE98F-1AB5-2AAA-7E99-7243A3C17A8F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7BC37A57-DB76-FCE8-6723-9214CEC0A22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C252B0E-BC74-C8E1-4EBC-DCA0122BFD4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CEC71DD0-FC30-47A1-7AA9-C922C97E0C5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8941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CC17A-12A9-D9EF-EC2D-FA813163E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225" y="365125"/>
            <a:ext cx="5263763" cy="2873375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– Cleaning data</a:t>
            </a:r>
            <a:b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</a:br>
            <a:r>
              <a:rPr lang="en-US" dirty="0"/>
              <a:t>Check Missing Data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774876-A50C-CFA9-69FD-7CE50B69CE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474" t="4898" r="60522" b="34899"/>
          <a:stretch/>
        </p:blipFill>
        <p:spPr>
          <a:xfrm>
            <a:off x="5653988" y="252003"/>
            <a:ext cx="5164576" cy="5188233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DC7F5E28-3A15-CF27-E688-2AEF8FD637D0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A0898FA4-A98F-B10D-308A-A3462ACB8E4F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9A6D1475-9FD2-7AEA-2BC1-0B4ADFDB3BB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29CF5B5A-75D2-A15D-3CF0-D8DD034BA57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83E6F98F-4BCE-4E57-C5C1-093AA0525AF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11" name="Oval 10">
            <a:extLst>
              <a:ext uri="{FF2B5EF4-FFF2-40B4-BE49-F238E27FC236}">
                <a16:creationId xmlns:a16="http://schemas.microsoft.com/office/drawing/2014/main" id="{2934F309-2367-AA44-B185-368FC29C93EE}"/>
              </a:ext>
            </a:extLst>
          </p:cNvPr>
          <p:cNvSpPr/>
          <p:nvPr/>
        </p:nvSpPr>
        <p:spPr>
          <a:xfrm>
            <a:off x="7312148" y="365124"/>
            <a:ext cx="924128" cy="311285"/>
          </a:xfrm>
          <a:prstGeom prst="ellipse">
            <a:avLst/>
          </a:prstGeom>
          <a:noFill/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0C005A8-8B1A-510B-7474-54CB258E2347}"/>
              </a:ext>
            </a:extLst>
          </p:cNvPr>
          <p:cNvSpPr/>
          <p:nvPr/>
        </p:nvSpPr>
        <p:spPr>
          <a:xfrm>
            <a:off x="7585573" y="675025"/>
            <a:ext cx="1658439" cy="311285"/>
          </a:xfrm>
          <a:prstGeom prst="ellipse">
            <a:avLst/>
          </a:prstGeom>
          <a:noFill/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0936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8DE76-2493-D568-6ED6-5B3E89BAC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1" y="522287"/>
            <a:ext cx="4579939" cy="3313907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  <a:b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</a:br>
            <a:r>
              <a:rPr lang="en-US" dirty="0"/>
              <a:t>Find missing data</a:t>
            </a:r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114BB489-0D8E-BBC4-F487-CA21CEF53418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F289E775-B131-4D06-E7BD-46DD4C554A03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18C14AEE-5094-3679-19D4-369CDCA87ED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8DB1A15A-9D13-7281-DC7C-B7EF14EA224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2CBDFD8A-5687-DD60-7F9B-B22CEF955F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51085E2E-5A47-F246-37A1-936180F52C2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289" t="13751" r="22785" b="16887"/>
          <a:stretch/>
        </p:blipFill>
        <p:spPr>
          <a:xfrm>
            <a:off x="5046469" y="384216"/>
            <a:ext cx="6400797" cy="5388664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0E76DBE-CFF9-72CE-AF70-6D5FB480940C}"/>
              </a:ext>
            </a:extLst>
          </p:cNvPr>
          <p:cNvCxnSpPr>
            <a:cxnSpLocks/>
          </p:cNvCxnSpPr>
          <p:nvPr/>
        </p:nvCxnSpPr>
        <p:spPr>
          <a:xfrm>
            <a:off x="4686300" y="743743"/>
            <a:ext cx="577463" cy="34132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1EF4230-07C4-A6D9-47BF-E87D42337E6A}"/>
              </a:ext>
            </a:extLst>
          </p:cNvPr>
          <p:cNvCxnSpPr>
            <a:cxnSpLocks/>
          </p:cNvCxnSpPr>
          <p:nvPr/>
        </p:nvCxnSpPr>
        <p:spPr>
          <a:xfrm>
            <a:off x="6368647" y="522287"/>
            <a:ext cx="653653" cy="442913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al 22">
            <a:extLst>
              <a:ext uri="{FF2B5EF4-FFF2-40B4-BE49-F238E27FC236}">
                <a16:creationId xmlns:a16="http://schemas.microsoft.com/office/drawing/2014/main" id="{4293BD70-312D-16DF-257A-520FA5BB7B49}"/>
              </a:ext>
            </a:extLst>
          </p:cNvPr>
          <p:cNvSpPr/>
          <p:nvPr/>
        </p:nvSpPr>
        <p:spPr>
          <a:xfrm>
            <a:off x="9122569" y="3486150"/>
            <a:ext cx="1721644" cy="35004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D87A6CBD-354E-C9D1-AEAD-7A4391BF9E77}"/>
              </a:ext>
            </a:extLst>
          </p:cNvPr>
          <p:cNvSpPr/>
          <p:nvPr/>
        </p:nvSpPr>
        <p:spPr>
          <a:xfrm>
            <a:off x="9274969" y="2728553"/>
            <a:ext cx="1721644" cy="35004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74307D0C-128C-8CE1-6121-ECA2D34334EF}"/>
              </a:ext>
            </a:extLst>
          </p:cNvPr>
          <p:cNvSpPr/>
          <p:nvPr/>
        </p:nvSpPr>
        <p:spPr>
          <a:xfrm>
            <a:off x="9122569" y="3078548"/>
            <a:ext cx="481012" cy="35004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0863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EE6FC159-7122-8536-8B78-91F275F38AD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645" r="28912" b="13542"/>
          <a:stretch/>
        </p:blipFill>
        <p:spPr>
          <a:xfrm>
            <a:off x="2695575" y="64294"/>
            <a:ext cx="7505987" cy="5829300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6C994C2C-08A4-1052-19FD-A469B0B9CF04}"/>
              </a:ext>
            </a:extLst>
          </p:cNvPr>
          <p:cNvSpPr/>
          <p:nvPr/>
        </p:nvSpPr>
        <p:spPr>
          <a:xfrm>
            <a:off x="8879680" y="200025"/>
            <a:ext cx="1421607" cy="574357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422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</a:t>
            </a:r>
            <a:b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</a:br>
            <a:r>
              <a:rPr lang="en-US" dirty="0"/>
              <a:t>Identify the missing data in SPSS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FE86A22D-6695-35A0-386E-E05AE790403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9768" t="24653" r="23288" b="41042"/>
          <a:stretch/>
        </p:blipFill>
        <p:spPr>
          <a:xfrm>
            <a:off x="327025" y="2593862"/>
            <a:ext cx="3800475" cy="23526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8F81206-1099-C7BD-7790-7C9C3827F92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5463" t="11817" r="45717" b="68855"/>
          <a:stretch/>
        </p:blipFill>
        <p:spPr>
          <a:xfrm>
            <a:off x="4679156" y="3215763"/>
            <a:ext cx="7087608" cy="2352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546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312" y="1420678"/>
            <a:ext cx="4164806" cy="2685256"/>
          </a:xfrm>
        </p:spPr>
        <p:txBody>
          <a:bodyPr>
            <a:normAutofit fontScale="90000"/>
          </a:bodyPr>
          <a:lstStyle/>
          <a:p>
            <a:r>
              <a:rPr lang="en-US" dirty="0"/>
              <a:t>How to tell SPSS to omit the missing data during the analysis?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1B46643A-A79D-D1B0-8241-F653ABE6EB0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560" t="5324" r="31204" b="33646"/>
          <a:stretch/>
        </p:blipFill>
        <p:spPr>
          <a:xfrm>
            <a:off x="4508501" y="1420678"/>
            <a:ext cx="5548270" cy="458486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83D0072-D526-076A-A051-55AA6041177D}"/>
              </a:ext>
            </a:extLst>
          </p:cNvPr>
          <p:cNvSpPr txBox="1"/>
          <p:nvPr/>
        </p:nvSpPr>
        <p:spPr>
          <a:xfrm>
            <a:off x="431800" y="190735"/>
            <a:ext cx="105537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8121905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9D117-FC3E-54E3-AAEA-A48E518A3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CA0AE6-0B93-AA29-D775-1339CFED6D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53" t="23263" r="37106" b="28917"/>
          <a:stretch/>
        </p:blipFill>
        <p:spPr>
          <a:xfrm>
            <a:off x="632298" y="357998"/>
            <a:ext cx="10721501" cy="54212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10D0BF81-1625-B1F0-1EDC-702F85F1B02D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11160CF8-66F7-8EE7-0FC3-0AE07C26412D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84D09E85-44FF-2399-0F37-0CB01DEF5F9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55588C2-6B58-F554-8D4D-C773D780EE6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9A7B4D7D-2936-665B-7FA6-F584404FF8F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866586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DB569-3356-4704-E2D3-898A7C6BB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DE0002-5A4D-FA3C-B608-9780CB9FAA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02" t="9375" r="10093" b="42710"/>
          <a:stretch/>
        </p:blipFill>
        <p:spPr>
          <a:xfrm>
            <a:off x="-57150" y="235745"/>
            <a:ext cx="11470470" cy="4479131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D48F691F-3338-25D6-C232-581D4FB24FF8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4478E0E-CDC1-D649-6B82-7D15BA5A64F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3A8EB679-941C-1750-4186-DEA6785EE91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2CA36F97-BCE9-2137-B34D-C2D88D9C799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644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FC201-9BC9-639C-BC6B-B7C2905A1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30A3D0-27AA-386F-F65C-2656F887BD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29" t="10417" r="8218" b="14792"/>
          <a:stretch/>
        </p:blipFill>
        <p:spPr>
          <a:xfrm>
            <a:off x="635792" y="365125"/>
            <a:ext cx="9701213" cy="5229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595E7DD1-9345-3DB0-74D5-1D826318405B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F5B6D87-D976-9EE8-6631-78EB5EF13A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6386C698-CBF6-000F-F052-6BEF0FE276A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BD0766C6-A039-3E36-FF1A-248E2342BEC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5722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8D04025-B581-53CC-57C9-2E43ADBAC1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11" t="12499" r="11203" b="49272"/>
          <a:stretch/>
        </p:blipFill>
        <p:spPr>
          <a:xfrm>
            <a:off x="376980" y="760806"/>
            <a:ext cx="11438040" cy="44255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191760CB-CD9F-A805-D844-159DEE12D271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D8DC3B3-B539-4BC2-3354-AEA6985BA3C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F231BFA-06BE-04FF-3271-7E13657BFB3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2F43999D-48F1-AFB9-0D44-3B1338F3682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8382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DE66B-270E-B114-C509-841AF65D7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57532"/>
          </a:xfrm>
        </p:spPr>
        <p:txBody>
          <a:bodyPr/>
          <a:lstStyle/>
          <a:p>
            <a:r>
              <a:rPr lang="en-US" dirty="0"/>
              <a:t>Missing Data Handling </a:t>
            </a:r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A62A577-6A3F-0BBF-C968-FDC1D778FB07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14AAE38-AAEC-2CBB-D21F-67E692DFDCE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CDD00DD8-92F2-807B-5091-93B69FA33C0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8EBFD5AC-0A0F-4AAA-FD4D-3408633DC6B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F044617-73AE-394F-0E33-6B70A7CDACF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005" t="14271" r="9814" b="32500"/>
          <a:stretch/>
        </p:blipFill>
        <p:spPr>
          <a:xfrm>
            <a:off x="735805" y="1214437"/>
            <a:ext cx="9854559" cy="4307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1361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365125"/>
            <a:ext cx="6765131" cy="1192213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21384765-2A5F-3507-DCC8-B46183ADB8DF}"/>
              </a:ext>
            </a:extLst>
          </p:cNvPr>
          <p:cNvSpPr txBox="1"/>
          <p:nvPr/>
        </p:nvSpPr>
        <p:spPr>
          <a:xfrm>
            <a:off x="650090" y="1510450"/>
            <a:ext cx="905271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0225" lvl="2" eaLnBrk="1" hangingPunct="1">
              <a:spcBef>
                <a:spcPts val="600"/>
              </a:spcBef>
            </a:pPr>
            <a:r>
              <a:rPr lang="en-US" altLang="zh-CN" sz="4400" dirty="0">
                <a:solidFill>
                  <a:srgbClr val="0033CC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Secondary data  input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A198523-5AF3-39E7-0656-88301AB6793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70" t="44444" r="17183" b="9260"/>
          <a:stretch/>
        </p:blipFill>
        <p:spPr>
          <a:xfrm>
            <a:off x="2133601" y="2232895"/>
            <a:ext cx="9588500" cy="36650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156204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96F4B-D193-3965-4002-86DE991B9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300" y="1089818"/>
            <a:ext cx="9499600" cy="1577182"/>
          </a:xfrm>
        </p:spPr>
        <p:txBody>
          <a:bodyPr/>
          <a:lstStyle/>
          <a:p>
            <a:r>
              <a:rPr lang="en-US" dirty="0"/>
              <a:t>Exercise on secondary data input</a:t>
            </a:r>
            <a:br>
              <a:rPr lang="en-US" dirty="0"/>
            </a:br>
            <a:r>
              <a:rPr lang="en-US" dirty="0"/>
              <a:t> 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3CD7AA4-AA43-334A-6CF3-BBDA75B08382}"/>
              </a:ext>
            </a:extLst>
          </p:cNvPr>
          <p:cNvSpPr txBox="1">
            <a:spLocks/>
          </p:cNvSpPr>
          <p:nvPr/>
        </p:nvSpPr>
        <p:spPr>
          <a:xfrm>
            <a:off x="1231900" y="2994818"/>
            <a:ext cx="9499600" cy="15771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Please run descriptive analysis to tell the difference </a:t>
            </a:r>
            <a:br>
              <a:rPr lang="en-US" dirty="0"/>
            </a:br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37822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365125"/>
            <a:ext cx="6765131" cy="1192213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6C43C972-479C-4C6B-AE60-D14F7D6B737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6770" b="10877"/>
          <a:stretch/>
        </p:blipFill>
        <p:spPr>
          <a:xfrm>
            <a:off x="3112281" y="1196780"/>
            <a:ext cx="8399733" cy="446443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CAB2053-D9DD-866C-4C8D-0AE4BE2603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698272" y="2236675"/>
            <a:ext cx="7140428" cy="177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7527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365125"/>
            <a:ext cx="6765131" cy="1192213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4CAB2053-D9DD-866C-4C8D-0AE4BE2603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698272" y="2236675"/>
            <a:ext cx="7140428" cy="177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EA8FC84-0241-64A3-0214-D340D3865D2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10476"/>
          <a:stretch/>
        </p:blipFill>
        <p:spPr>
          <a:xfrm>
            <a:off x="3046047" y="1407159"/>
            <a:ext cx="8872486" cy="4447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8868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365125"/>
            <a:ext cx="6765131" cy="1192213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4CAB2053-D9DD-866C-4C8D-0AE4BE2603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698272" y="2236675"/>
            <a:ext cx="7140428" cy="177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3CACDFF-56B5-9DED-E0A3-C4021A662D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7851" y="1168400"/>
            <a:ext cx="8282689" cy="422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49342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365125"/>
            <a:ext cx="6765131" cy="1192213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4CAB2053-D9DD-866C-4C8D-0AE4BE2603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257072" y="2266838"/>
            <a:ext cx="7140428" cy="177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80B2F66-C848-6D94-1159-32CFF17BF8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584" y="1503250"/>
            <a:ext cx="9896604" cy="3271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7393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365125"/>
            <a:ext cx="6765131" cy="1192213"/>
          </a:xfrm>
        </p:spPr>
        <p:txBody>
          <a:bodyPr>
            <a:normAutofit fontScale="90000"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3.Basic data transformation and computation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21384765-2A5F-3507-DCC8-B46183ADB8DF}"/>
              </a:ext>
            </a:extLst>
          </p:cNvPr>
          <p:cNvSpPr txBox="1"/>
          <p:nvPr/>
        </p:nvSpPr>
        <p:spPr>
          <a:xfrm>
            <a:off x="671511" y="2265641"/>
            <a:ext cx="417909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0225" lvl="2" eaLnBrk="1" hangingPunct="1">
              <a:spcBef>
                <a:spcPts val="600"/>
              </a:spcBef>
            </a:pPr>
            <a:r>
              <a:rPr lang="en-US" altLang="zh-CN" sz="4400" dirty="0">
                <a:solidFill>
                  <a:srgbClr val="0033CC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Select cases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9DD199F-BF99-1150-4FF7-0106EF6960C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943" t="5383" r="70478" b="16634"/>
          <a:stretch/>
        </p:blipFill>
        <p:spPr>
          <a:xfrm>
            <a:off x="7579519" y="58222"/>
            <a:ext cx="2836689" cy="65722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57928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731000" cy="1325563"/>
          </a:xfrm>
        </p:spPr>
        <p:txBody>
          <a:bodyPr>
            <a:normAutofit fontScale="90000"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3.Basic data transformation and computation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60023207-EDBD-EF8F-9B84-F4229E2CD39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1273" t="6054" r="64896" b="14675"/>
          <a:stretch/>
        </p:blipFill>
        <p:spPr>
          <a:xfrm>
            <a:off x="7887289" y="321808"/>
            <a:ext cx="3742126" cy="54363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35E340C-2367-6D10-684D-F9440F72247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778" t="23855" r="29306" b="19687"/>
          <a:stretch/>
        </p:blipFill>
        <p:spPr>
          <a:xfrm>
            <a:off x="527444" y="2054486"/>
            <a:ext cx="5719763" cy="40683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B517045E-56AF-3E8A-C106-3DACC4315EB1}"/>
              </a:ext>
            </a:extLst>
          </p:cNvPr>
          <p:cNvSpPr/>
          <p:nvPr/>
        </p:nvSpPr>
        <p:spPr>
          <a:xfrm>
            <a:off x="1975045" y="2427288"/>
            <a:ext cx="1065618" cy="35956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D0C4234-CBE3-387F-157F-260DE7D95A0F}"/>
              </a:ext>
            </a:extLst>
          </p:cNvPr>
          <p:cNvSpPr/>
          <p:nvPr/>
        </p:nvSpPr>
        <p:spPr>
          <a:xfrm>
            <a:off x="4326731" y="3509963"/>
            <a:ext cx="1523999" cy="29803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21E4FCF-4E61-34BF-374D-417F4EE4B38A}"/>
              </a:ext>
            </a:extLst>
          </p:cNvPr>
          <p:cNvCxnSpPr/>
          <p:nvPr/>
        </p:nvCxnSpPr>
        <p:spPr>
          <a:xfrm flipV="1">
            <a:off x="3414713" y="3850481"/>
            <a:ext cx="912018" cy="292894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al 16">
            <a:extLst>
              <a:ext uri="{FF2B5EF4-FFF2-40B4-BE49-F238E27FC236}">
                <a16:creationId xmlns:a16="http://schemas.microsoft.com/office/drawing/2014/main" id="{123F9A85-4AA1-9F0A-F841-EEC984F74388}"/>
              </a:ext>
            </a:extLst>
          </p:cNvPr>
          <p:cNvSpPr/>
          <p:nvPr/>
        </p:nvSpPr>
        <p:spPr>
          <a:xfrm>
            <a:off x="2295921" y="5800328"/>
            <a:ext cx="951319" cy="35956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9E1E054-4E8A-1E82-0AAD-02748F0519A2}"/>
              </a:ext>
            </a:extLst>
          </p:cNvPr>
          <p:cNvSpPr/>
          <p:nvPr/>
        </p:nvSpPr>
        <p:spPr>
          <a:xfrm>
            <a:off x="9123544" y="517808"/>
            <a:ext cx="771525" cy="527208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4F92A78-9DBE-332A-55A3-0CC26AB62108}"/>
              </a:ext>
            </a:extLst>
          </p:cNvPr>
          <p:cNvSpPr/>
          <p:nvPr/>
        </p:nvSpPr>
        <p:spPr>
          <a:xfrm>
            <a:off x="6433536" y="3429000"/>
            <a:ext cx="771525" cy="62150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6797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3.Basic data transformation and computation</a:t>
            </a:r>
            <a:b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</a:br>
            <a:b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</a:br>
            <a:r>
              <a:rPr lang="en-US" dirty="0"/>
              <a:t>Select data and save in a new file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C5766646-3546-F659-1799-892240E90F0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838" t="22499" r="4954" b="17188"/>
          <a:stretch/>
        </p:blipFill>
        <p:spPr>
          <a:xfrm>
            <a:off x="4514849" y="2061255"/>
            <a:ext cx="7222333" cy="41362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4CD03E60-A21E-FF6F-429B-48424FED1C9D}"/>
              </a:ext>
            </a:extLst>
          </p:cNvPr>
          <p:cNvSpPr/>
          <p:nvPr/>
        </p:nvSpPr>
        <p:spPr>
          <a:xfrm>
            <a:off x="7488238" y="4840288"/>
            <a:ext cx="4236244" cy="44291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16494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063" y="365125"/>
            <a:ext cx="7036593" cy="1325563"/>
          </a:xfrm>
        </p:spPr>
        <p:txBody>
          <a:bodyPr>
            <a:normAutofit fontScale="90000"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3.Basic data transformation and computation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46D3A120-132F-E9AD-A8EF-D913C8F0842A}"/>
              </a:ext>
            </a:extLst>
          </p:cNvPr>
          <p:cNvSpPr txBox="1">
            <a:spLocks/>
          </p:cNvSpPr>
          <p:nvPr/>
        </p:nvSpPr>
        <p:spPr>
          <a:xfrm>
            <a:off x="681037" y="2103437"/>
            <a:ext cx="400526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Spilt file in SPSS 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6E18BF2-B3FD-CD18-8BF2-6A3877521CF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297" t="5753" r="69328" b="14792"/>
          <a:stretch/>
        </p:blipFill>
        <p:spPr>
          <a:xfrm>
            <a:off x="7402774" y="59611"/>
            <a:ext cx="2891370" cy="6283393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66D86BA7-7B8A-7D9D-5777-5CA4B52F4BB6}"/>
              </a:ext>
            </a:extLst>
          </p:cNvPr>
          <p:cNvSpPr/>
          <p:nvPr/>
        </p:nvSpPr>
        <p:spPr>
          <a:xfrm>
            <a:off x="7238468" y="5293519"/>
            <a:ext cx="2720147" cy="428625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86195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063" y="365125"/>
            <a:ext cx="10790237" cy="1325563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3.Basic data transformation and computation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46D3A120-132F-E9AD-A8EF-D913C8F0842A}"/>
              </a:ext>
            </a:extLst>
          </p:cNvPr>
          <p:cNvSpPr txBox="1">
            <a:spLocks/>
          </p:cNvSpPr>
          <p:nvPr/>
        </p:nvSpPr>
        <p:spPr>
          <a:xfrm>
            <a:off x="681037" y="2103437"/>
            <a:ext cx="400526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Spilt file in SPSS </a:t>
            </a: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4599193-9E36-2CBD-098C-762B117B890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5603" t="25834" r="30092" b="33542"/>
          <a:stretch/>
        </p:blipFill>
        <p:spPr>
          <a:xfrm>
            <a:off x="6096000" y="1585912"/>
            <a:ext cx="4922518" cy="3886200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66D86BA7-7B8A-7D9D-5777-5CA4B52F4BB6}"/>
              </a:ext>
            </a:extLst>
          </p:cNvPr>
          <p:cNvSpPr/>
          <p:nvPr/>
        </p:nvSpPr>
        <p:spPr>
          <a:xfrm>
            <a:off x="8329613" y="3214688"/>
            <a:ext cx="2386240" cy="371475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36691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063" y="365125"/>
            <a:ext cx="11691937" cy="1325563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3.Basic data transformation and computation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46D3A120-132F-E9AD-A8EF-D913C8F0842A}"/>
              </a:ext>
            </a:extLst>
          </p:cNvPr>
          <p:cNvSpPr txBox="1">
            <a:spLocks/>
          </p:cNvSpPr>
          <p:nvPr/>
        </p:nvSpPr>
        <p:spPr>
          <a:xfrm>
            <a:off x="572099" y="1439069"/>
            <a:ext cx="400526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Compare Mean</a:t>
            </a:r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09C81B9-7EE1-1D78-807A-01C65BB3D8DE}"/>
              </a:ext>
            </a:extLst>
          </p:cNvPr>
          <p:cNvSpPr txBox="1">
            <a:spLocks/>
          </p:cNvSpPr>
          <p:nvPr/>
        </p:nvSpPr>
        <p:spPr>
          <a:xfrm>
            <a:off x="6483763" y="1633480"/>
            <a:ext cx="4967668" cy="73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Organise</a:t>
            </a:r>
            <a:r>
              <a:rPr lang="en-US" dirty="0"/>
              <a:t> Output by groups</a:t>
            </a:r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65DE5E0-385F-3150-EA8C-5D0FC247753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114" t="10729" r="42897" b="68958"/>
          <a:stretch/>
        </p:blipFill>
        <p:spPr>
          <a:xfrm>
            <a:off x="71388" y="2764632"/>
            <a:ext cx="6069316" cy="19573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D07EF44-D7F9-3A76-06DD-1F5748E00BB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838" t="11356" r="44467" b="45520"/>
          <a:stretch/>
        </p:blipFill>
        <p:spPr>
          <a:xfrm>
            <a:off x="6483763" y="2421732"/>
            <a:ext cx="4823275" cy="34075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1478367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4">
            <a:extLst>
              <a:ext uri="{FF2B5EF4-FFF2-40B4-BE49-F238E27FC236}">
                <a16:creationId xmlns:a16="http://schemas.microsoft.com/office/drawing/2014/main" id="{6F8F1420-AF86-C93F-43A1-A7C541FFA7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38251" y="357189"/>
            <a:ext cx="9072563" cy="55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987425" indent="-4572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lvl="2" eaLnBrk="1" hangingPunct="1">
              <a:spcBef>
                <a:spcPts val="600"/>
              </a:spcBef>
            </a:pPr>
            <a:r>
              <a:rPr kumimoji="0" lang="en-US" altLang="zh-CN" sz="3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 Basic data transformation and computation</a:t>
            </a:r>
          </a:p>
        </p:txBody>
      </p:sp>
      <p:pic>
        <p:nvPicPr>
          <p:cNvPr id="23556" name="Picture 2">
            <a:extLst>
              <a:ext uri="{FF2B5EF4-FFF2-40B4-BE49-F238E27FC236}">
                <a16:creationId xmlns:a16="http://schemas.microsoft.com/office/drawing/2014/main" id="{2AE6064C-E42E-DB84-5EB7-4B2CFFEC2A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186" y="814388"/>
            <a:ext cx="3786187" cy="485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3">
            <a:extLst>
              <a:ext uri="{FF2B5EF4-FFF2-40B4-BE49-F238E27FC236}">
                <a16:creationId xmlns:a16="http://schemas.microsoft.com/office/drawing/2014/main" id="{5BC9F17E-1056-0305-CB82-1748537FF6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373" y="2084388"/>
            <a:ext cx="4551362" cy="378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0" name="Slide Number Placeholder 7">
            <a:extLst>
              <a:ext uri="{FF2B5EF4-FFF2-40B4-BE49-F238E27FC236}">
                <a16:creationId xmlns:a16="http://schemas.microsoft.com/office/drawing/2014/main" id="{AE879752-663A-4445-F3C7-2F9FA3D1A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BE2D7CAF-EB83-4EB8-8FE2-CFBCD7F9FEF0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43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F2E9A4E-5102-051C-43CF-3F7CA1BF5B2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0E704AB3-4392-02B1-C93C-AB5D4801C814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8AED4B6F-E609-778C-D4E8-C1928F4871C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213F616B-883F-1F04-FEF1-F51F75E20D1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1C5EF73-95DA-FF38-5787-2B4EF4D476C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94D1A-B51F-974B-F281-6F192347C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900" y="365125"/>
            <a:ext cx="10883900" cy="1460500"/>
          </a:xfrm>
        </p:spPr>
        <p:txBody>
          <a:bodyPr/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 Basic data transformation and computation</a:t>
            </a:r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91816E2-A17A-5E97-A87A-8A36D60F2C11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71765D16-04CE-5B01-46C4-0F5B02EDF94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6FD27B9D-98B6-E577-ED46-065702BFAC4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FE757061-79AA-4B24-9545-BCD26AAF148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sp>
        <p:nvSpPr>
          <p:cNvPr id="10" name="Rectangle 2">
            <a:extLst>
              <a:ext uri="{FF2B5EF4-FFF2-40B4-BE49-F238E27FC236}">
                <a16:creationId xmlns:a16="http://schemas.microsoft.com/office/drawing/2014/main" id="{E71C26CB-05E5-9A0A-B9E6-58DF75DF5C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26330" y="1767603"/>
            <a:ext cx="10608470" cy="1305797"/>
          </a:xfrm>
        </p:spPr>
        <p:txBody>
          <a:bodyPr rtlCol="0">
            <a:normAutofit/>
          </a:bodyPr>
          <a:lstStyle/>
          <a:p>
            <a:pPr marL="457200" lvl="1" indent="0">
              <a:buClr>
                <a:schemeClr val="accent1">
                  <a:lumMod val="75000"/>
                </a:schemeClr>
              </a:buClr>
              <a:buNone/>
              <a:defRPr/>
            </a:pPr>
            <a:endParaRPr lang="en-US" altLang="en-US" sz="4000" dirty="0"/>
          </a:p>
          <a:p>
            <a:pPr marL="457200" lvl="1" indent="0">
              <a:buClr>
                <a:schemeClr val="accent1">
                  <a:lumMod val="75000"/>
                </a:schemeClr>
              </a:buClr>
              <a:buNone/>
              <a:defRPr/>
            </a:pPr>
            <a:r>
              <a:rPr lang="en-US" altLang="en-US" sz="4000" dirty="0"/>
              <a:t> </a:t>
            </a:r>
          </a:p>
          <a:p>
            <a:pPr marL="914400" lvl="1" indent="-4572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US" altLang="en-US" sz="320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6A2F0239-9184-8DA0-B523-D5097022833A}"/>
              </a:ext>
            </a:extLst>
          </p:cNvPr>
          <p:cNvSpPr txBox="1">
            <a:spLocks/>
          </p:cNvSpPr>
          <p:nvPr/>
        </p:nvSpPr>
        <p:spPr>
          <a:xfrm>
            <a:off x="988615" y="2366526"/>
            <a:ext cx="10883900" cy="2980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Exercises on </a:t>
            </a:r>
          </a:p>
          <a:p>
            <a:r>
              <a:rPr lang="en-US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Missing Data </a:t>
            </a:r>
          </a:p>
          <a:p>
            <a:r>
              <a:rPr lang="en-US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Spilt Data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3328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4">
            <a:extLst>
              <a:ext uri="{FF2B5EF4-FFF2-40B4-BE49-F238E27FC236}">
                <a16:creationId xmlns:a16="http://schemas.microsoft.com/office/drawing/2014/main" id="{6F8F1420-AF86-C93F-43A1-A7C541FFA7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9637" y="2157414"/>
            <a:ext cx="9072563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987425" indent="-4572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lvl="2" eaLnBrk="1" hangingPunct="1">
              <a:spcBef>
                <a:spcPts val="600"/>
              </a:spcBef>
            </a:pPr>
            <a:r>
              <a:rPr kumimoji="0" lang="en-US" altLang="zh-CN" sz="3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4. Descriptive Analysis</a:t>
            </a:r>
          </a:p>
          <a:p>
            <a:pPr lvl="2" eaLnBrk="1" hangingPunct="1">
              <a:spcBef>
                <a:spcPts val="600"/>
              </a:spcBef>
            </a:pPr>
            <a:endParaRPr kumimoji="0" lang="en-US" altLang="zh-CN" sz="3000" dirty="0">
              <a:solidFill>
                <a:srgbClr val="0033CC"/>
              </a:solidFill>
              <a:latin typeface="Georgia" panose="02040502050405020303" pitchFamily="18" charset="0"/>
              <a:ea typeface="宋体" panose="02010600030101010101" pitchFamily="2" charset="-122"/>
            </a:endParaRPr>
          </a:p>
          <a:p>
            <a:pPr lvl="2" eaLnBrk="1" hangingPunct="1">
              <a:spcBef>
                <a:spcPts val="600"/>
              </a:spcBef>
            </a:pPr>
            <a:r>
              <a:rPr kumimoji="0" lang="en-US" altLang="zh-CN" sz="3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 </a:t>
            </a:r>
          </a:p>
        </p:txBody>
      </p:sp>
      <p:sp>
        <p:nvSpPr>
          <p:cNvPr id="23560" name="Slide Number Placeholder 7">
            <a:extLst>
              <a:ext uri="{FF2B5EF4-FFF2-40B4-BE49-F238E27FC236}">
                <a16:creationId xmlns:a16="http://schemas.microsoft.com/office/drawing/2014/main" id="{AE879752-663A-4445-F3C7-2F9FA3D1A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BE2D7CAF-EB83-4EB8-8FE2-CFBCD7F9FEF0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45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F2E9A4E-5102-051C-43CF-3F7CA1BF5B2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0E704AB3-4392-02B1-C93C-AB5D4801C814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8AED4B6F-E609-778C-D4E8-C1928F4871C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213F616B-883F-1F04-FEF1-F51F75E20D1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1C5EF73-95DA-FF38-5787-2B4EF4D476C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5563104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3">
            <a:extLst>
              <a:ext uri="{FF2B5EF4-FFF2-40B4-BE49-F238E27FC236}">
                <a16:creationId xmlns:a16="http://schemas.microsoft.com/office/drawing/2014/main" id="{76EA52A2-EB33-857A-5AB8-282334447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1295901A-74EC-4654-A5CB-CABC8E8D796C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46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pic>
        <p:nvPicPr>
          <p:cNvPr id="21507" name="Picture 2">
            <a:extLst>
              <a:ext uri="{FF2B5EF4-FFF2-40B4-BE49-F238E27FC236}">
                <a16:creationId xmlns:a16="http://schemas.microsoft.com/office/drawing/2014/main" id="{D01A95D3-18C2-B5F8-6CDE-91CF97A18C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487" y="1"/>
            <a:ext cx="9553576" cy="734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79A9EDB4-1DFF-AE34-7A2C-A58643F30A37}"/>
              </a:ext>
            </a:extLst>
          </p:cNvPr>
          <p:cNvSpPr/>
          <p:nvPr/>
        </p:nvSpPr>
        <p:spPr>
          <a:xfrm>
            <a:off x="6264275" y="1066800"/>
            <a:ext cx="18288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1.Click on Analyse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F3F1893-40BE-2482-19E4-69DC2418E75B}"/>
              </a:ext>
            </a:extLst>
          </p:cNvPr>
          <p:cNvSpPr/>
          <p:nvPr/>
        </p:nvSpPr>
        <p:spPr>
          <a:xfrm>
            <a:off x="7543800" y="1482725"/>
            <a:ext cx="3124200" cy="9413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2.Click on </a:t>
            </a:r>
            <a:r>
              <a:rPr lang="en-GB" dirty="0" err="1"/>
              <a:t>Descriptives</a:t>
            </a:r>
            <a:r>
              <a:rPr lang="en-GB" dirty="0"/>
              <a:t>, then Frequencies.</a:t>
            </a:r>
          </a:p>
        </p:txBody>
      </p:sp>
      <p:pic>
        <p:nvPicPr>
          <p:cNvPr id="21510" name="Picture 4">
            <a:extLst>
              <a:ext uri="{FF2B5EF4-FFF2-40B4-BE49-F238E27FC236}">
                <a16:creationId xmlns:a16="http://schemas.microsoft.com/office/drawing/2014/main" id="{D42A7EE8-27AD-9813-51FA-3405D7084A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1" y="2971800"/>
            <a:ext cx="4467225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7F09186-0556-F656-898C-B441DAF42A68}"/>
              </a:ext>
            </a:extLst>
          </p:cNvPr>
          <p:cNvCxnSpPr>
            <a:stCxn id="5" idx="2"/>
          </p:cNvCxnSpPr>
          <p:nvPr/>
        </p:nvCxnSpPr>
        <p:spPr>
          <a:xfrm flipH="1" flipV="1">
            <a:off x="3429001" y="381000"/>
            <a:ext cx="2835275" cy="9525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512" name="Picture 6">
            <a:extLst>
              <a:ext uri="{FF2B5EF4-FFF2-40B4-BE49-F238E27FC236}">
                <a16:creationId xmlns:a16="http://schemas.microsoft.com/office/drawing/2014/main" id="{91D0BB6F-1789-F1DB-D614-95669B3C71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264" y="3886200"/>
            <a:ext cx="4467225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FAD57C47-D608-89AC-E44D-508B0DD4705E}"/>
              </a:ext>
            </a:extLst>
          </p:cNvPr>
          <p:cNvSpPr/>
          <p:nvPr/>
        </p:nvSpPr>
        <p:spPr>
          <a:xfrm>
            <a:off x="7620000" y="2743200"/>
            <a:ext cx="3048000" cy="9286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3. Move the variables you want to look at.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3">
            <a:extLst>
              <a:ext uri="{FF2B5EF4-FFF2-40B4-BE49-F238E27FC236}">
                <a16:creationId xmlns:a16="http://schemas.microsoft.com/office/drawing/2014/main" id="{F0EB1CBB-AADF-66F0-04CC-6C953F2FD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A1762B30-3579-4985-B192-63ED9FF3C193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47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pic>
        <p:nvPicPr>
          <p:cNvPr id="22531" name="Picture 1">
            <a:extLst>
              <a:ext uri="{FF2B5EF4-FFF2-40B4-BE49-F238E27FC236}">
                <a16:creationId xmlns:a16="http://schemas.microsoft.com/office/drawing/2014/main" id="{E7AF7FEB-793C-8889-AFB2-F6C89AB8C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1" y="762000"/>
            <a:ext cx="8721725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C078E375-6110-5F46-84AB-59348B15E555}"/>
              </a:ext>
            </a:extLst>
          </p:cNvPr>
          <p:cNvSpPr/>
          <p:nvPr/>
        </p:nvSpPr>
        <p:spPr>
          <a:xfrm>
            <a:off x="5867401" y="3048000"/>
            <a:ext cx="330517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This opens up a new file in Output view with your results.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1BEF03F-F94B-76DF-B47B-766F566973EA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F5E9010-A235-F9C3-878A-0BCAEB49BFA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A4080BCA-9FE5-D36B-3295-28B2BB26FE8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BB3298EA-6681-0B37-59C3-3711566EF99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4">
            <a:extLst>
              <a:ext uri="{FF2B5EF4-FFF2-40B4-BE49-F238E27FC236}">
                <a16:creationId xmlns:a16="http://schemas.microsoft.com/office/drawing/2014/main" id="{6F8F1420-AF86-C93F-43A1-A7C541FFA7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459" y="428626"/>
            <a:ext cx="5826918" cy="55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987425" indent="-4572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lvl="2" eaLnBrk="1" hangingPunct="1">
              <a:spcBef>
                <a:spcPts val="600"/>
              </a:spcBef>
            </a:pPr>
            <a:r>
              <a:rPr kumimoji="0" lang="en-US" altLang="zh-CN" sz="3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4. Descriptive Analysis </a:t>
            </a:r>
          </a:p>
        </p:txBody>
      </p:sp>
      <p:sp>
        <p:nvSpPr>
          <p:cNvPr id="23560" name="Slide Number Placeholder 7">
            <a:extLst>
              <a:ext uri="{FF2B5EF4-FFF2-40B4-BE49-F238E27FC236}">
                <a16:creationId xmlns:a16="http://schemas.microsoft.com/office/drawing/2014/main" id="{AE879752-663A-4445-F3C7-2F9FA3D1A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BE2D7CAF-EB83-4EB8-8FE2-CFBCD7F9FEF0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48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F2E9A4E-5102-051C-43CF-3F7CA1BF5B2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0E704AB3-4392-02B1-C93C-AB5D4801C814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8AED4B6F-E609-778C-D4E8-C1928F4871C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213F616B-883F-1F04-FEF1-F51F75E20D1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1C5EF73-95DA-FF38-5787-2B4EF4D476C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7" name="Rectangle 2">
            <a:extLst>
              <a:ext uri="{FF2B5EF4-FFF2-40B4-BE49-F238E27FC236}">
                <a16:creationId xmlns:a16="http://schemas.microsoft.com/office/drawing/2014/main" id="{4DC00FC8-C500-63DA-05A5-B7D924FDB4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26330" y="1767603"/>
            <a:ext cx="10608470" cy="3579097"/>
          </a:xfrm>
        </p:spPr>
        <p:txBody>
          <a:bodyPr rtlCol="0">
            <a:normAutofit/>
          </a:bodyPr>
          <a:lstStyle/>
          <a:p>
            <a:pPr marL="457200" lvl="1" indent="0">
              <a:buClr>
                <a:schemeClr val="accent1">
                  <a:lumMod val="75000"/>
                </a:schemeClr>
              </a:buClr>
              <a:buNone/>
              <a:defRPr/>
            </a:pPr>
            <a:r>
              <a:rPr lang="en-US" altLang="en-US" sz="4000" dirty="0"/>
              <a:t>Ways of running descriptive analysis in SPSS </a:t>
            </a:r>
          </a:p>
          <a:p>
            <a:pPr marL="914400" lvl="1" indent="-4572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4000" dirty="0"/>
              <a:t>Frequency</a:t>
            </a:r>
          </a:p>
          <a:p>
            <a:pPr marL="914400" lvl="1" indent="-4572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4000" dirty="0"/>
              <a:t>Descriptive Analysis </a:t>
            </a:r>
          </a:p>
          <a:p>
            <a:pPr marL="457200" lvl="1" indent="0">
              <a:buClr>
                <a:schemeClr val="accent1">
                  <a:lumMod val="75000"/>
                </a:schemeClr>
              </a:buClr>
              <a:buNone/>
              <a:defRPr/>
            </a:pPr>
            <a:r>
              <a:rPr lang="en-US" altLang="en-US" sz="4000" dirty="0"/>
              <a:t> </a:t>
            </a:r>
          </a:p>
          <a:p>
            <a:pPr marL="914400" lvl="1" indent="-4572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US" altLang="en-US" sz="3200" dirty="0"/>
          </a:p>
          <a:p>
            <a:pPr marL="1295400" lvl="2" indent="-3810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US" altLang="en-US" i="1" dirty="0"/>
          </a:p>
          <a:p>
            <a:pPr marL="914400" lvl="2" indent="0">
              <a:buClr>
                <a:schemeClr val="accent1">
                  <a:lumMod val="75000"/>
                </a:schemeClr>
              </a:buClr>
              <a:buNone/>
              <a:defRPr/>
            </a:pPr>
            <a:endParaRPr lang="en-US" altLang="en-US" i="1" dirty="0"/>
          </a:p>
          <a:p>
            <a:pPr marL="533400" indent="-533400">
              <a:buClr>
                <a:schemeClr val="accent1">
                  <a:lumMod val="75000"/>
                </a:schemeClr>
              </a:buClr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06665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4">
            <a:extLst>
              <a:ext uri="{FF2B5EF4-FFF2-40B4-BE49-F238E27FC236}">
                <a16:creationId xmlns:a16="http://schemas.microsoft.com/office/drawing/2014/main" id="{6F8F1420-AF86-C93F-43A1-A7C541FFA7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5483" y="2343151"/>
            <a:ext cx="7984329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987425" indent="-4572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lvl="2" eaLnBrk="1" hangingPunct="1">
              <a:spcBef>
                <a:spcPts val="600"/>
              </a:spcBef>
            </a:pPr>
            <a:r>
              <a:rPr kumimoji="0"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4. Descriptive Analysis </a:t>
            </a:r>
          </a:p>
        </p:txBody>
      </p:sp>
      <p:sp>
        <p:nvSpPr>
          <p:cNvPr id="23560" name="Slide Number Placeholder 7">
            <a:extLst>
              <a:ext uri="{FF2B5EF4-FFF2-40B4-BE49-F238E27FC236}">
                <a16:creationId xmlns:a16="http://schemas.microsoft.com/office/drawing/2014/main" id="{AE879752-663A-4445-F3C7-2F9FA3D1A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BE2D7CAF-EB83-4EB8-8FE2-CFBCD7F9FEF0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49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F2E9A4E-5102-051C-43CF-3F7CA1BF5B2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0E704AB3-4392-02B1-C93C-AB5D4801C814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8AED4B6F-E609-778C-D4E8-C1928F4871C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213F616B-883F-1F04-FEF1-F51F75E20D1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1C5EF73-95DA-FF38-5787-2B4EF4D476C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9628826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2">
            <a:extLst>
              <a:ext uri="{FF2B5EF4-FFF2-40B4-BE49-F238E27FC236}">
                <a16:creationId xmlns:a16="http://schemas.microsoft.com/office/drawing/2014/main" id="{F2839170-14FF-6F08-8FA9-33A67EF45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7715" y="576862"/>
            <a:ext cx="7704137" cy="1179499"/>
          </a:xfrm>
        </p:spPr>
        <p:txBody>
          <a:bodyPr/>
          <a:lstStyle/>
          <a:p>
            <a:pPr eaLnBrk="1" hangingPunct="1"/>
            <a:r>
              <a:rPr lang="en-GB" altLang="en-US" b="1" dirty="0">
                <a:ln>
                  <a:noFill/>
                </a:ln>
              </a:rPr>
              <a:t>4. Descriptive</a:t>
            </a:r>
            <a:r>
              <a:rPr lang="en-US" altLang="en-US" b="1" dirty="0">
                <a:ln>
                  <a:noFill/>
                </a:ln>
              </a:rPr>
              <a:t> Analysis </a:t>
            </a:r>
          </a:p>
        </p:txBody>
      </p:sp>
      <p:sp>
        <p:nvSpPr>
          <p:cNvPr id="20483" name="Content Placeholder 1">
            <a:extLst>
              <a:ext uri="{FF2B5EF4-FFF2-40B4-BE49-F238E27FC236}">
                <a16:creationId xmlns:a16="http://schemas.microsoft.com/office/drawing/2014/main" id="{655F18E9-7AE7-B97D-5404-C680D4D34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9521" y="1881106"/>
            <a:ext cx="8926272" cy="2715118"/>
          </a:xfrm>
        </p:spPr>
        <p:txBody>
          <a:bodyPr>
            <a:normAutofit/>
          </a:bodyPr>
          <a:lstStyle/>
          <a:p>
            <a:pPr marL="938213" lvl="1" indent="-571500">
              <a:buFont typeface="Wingdings" panose="05000000000000000000" pitchFamily="2" charset="2"/>
              <a:buChar char="Ø"/>
            </a:pPr>
            <a:r>
              <a:rPr lang="en-US" altLang="en-US" sz="4400" dirty="0"/>
              <a:t>Basic knowledge of the sample and targeted variables in a study</a:t>
            </a:r>
          </a:p>
          <a:p>
            <a:pPr marL="938213" lvl="1" indent="-571500">
              <a:buFont typeface="Wingdings" panose="05000000000000000000" pitchFamily="2" charset="2"/>
              <a:buChar char="Ø"/>
            </a:pPr>
            <a:r>
              <a:rPr lang="en-US" altLang="en-US" sz="4400" dirty="0"/>
              <a:t>Summary of data</a:t>
            </a:r>
          </a:p>
          <a:p>
            <a:pPr marL="938213" lvl="1" indent="-571500">
              <a:buFont typeface="Wingdings" panose="05000000000000000000" pitchFamily="2" charset="2"/>
              <a:buChar char="Ø"/>
            </a:pPr>
            <a:r>
              <a:rPr lang="en-US" altLang="en-US" sz="4400" dirty="0"/>
              <a:t>Anomalies in data</a:t>
            </a:r>
          </a:p>
          <a:p>
            <a:pPr eaLnBrk="1" hangingPunct="1">
              <a:buFont typeface="Wingdings 2" panose="05020102010507070707" pitchFamily="18" charset="2"/>
              <a:buNone/>
            </a:pPr>
            <a:endParaRPr lang="en-US" altLang="en-US" dirty="0"/>
          </a:p>
        </p:txBody>
      </p:sp>
      <p:sp>
        <p:nvSpPr>
          <p:cNvPr id="20484" name="Slide Number Placeholder 5">
            <a:extLst>
              <a:ext uri="{FF2B5EF4-FFF2-40B4-BE49-F238E27FC236}">
                <a16:creationId xmlns:a16="http://schemas.microsoft.com/office/drawing/2014/main" id="{3ADE0A9F-0E75-5B18-3760-F0101B8BC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F13C46BF-EE58-4DAF-A2E0-2EB23E31A899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50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91D7B3B-47A6-95FD-4878-23C2141FC6E2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D87E8CC-D15A-B0B6-65C0-ED690AA33B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5EA3C3C-F5B8-F795-7345-EFE772C2EE2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B7AC7E19-B8A9-7A4B-D323-BEA9F49F68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8F03F5C7-08C7-147C-5CBE-780A147C2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n>
                  <a:noFill/>
                </a:ln>
              </a:rPr>
              <a:t>4. Descriptive</a:t>
            </a:r>
            <a:r>
              <a:rPr lang="en-US" altLang="en-US" b="1" dirty="0">
                <a:ln>
                  <a:noFill/>
                </a:ln>
              </a:rPr>
              <a:t> Analysis 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5432E182-F91A-2855-5C55-219351F92E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7654" name="Slide Number Placeholder 5">
            <a:extLst>
              <a:ext uri="{FF2B5EF4-FFF2-40B4-BE49-F238E27FC236}">
                <a16:creationId xmlns:a16="http://schemas.microsoft.com/office/drawing/2014/main" id="{53E3DCA6-00DF-C8AF-3507-5EBAEE539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55939298-5685-473F-9540-F860EC8CDE26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51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pic>
        <p:nvPicPr>
          <p:cNvPr id="27655" name="Picture 4">
            <a:extLst>
              <a:ext uri="{FF2B5EF4-FFF2-40B4-BE49-F238E27FC236}">
                <a16:creationId xmlns:a16="http://schemas.microsoft.com/office/drawing/2014/main" id="{E8497DE1-32DD-0CAF-F402-6E409D02D3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688" y="1071564"/>
            <a:ext cx="6858000" cy="475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1FB85B76-A7BD-3B4F-9577-C7251E58E32D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C971EE28-5221-B7A8-9E00-70D86A6CF455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2A89009C-A4E2-26DD-F849-B133179C33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CF185654-4D6F-6F49-1DDD-F224C9CC6F9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BAB8E8B-AC26-EA0B-0498-F68FFC59480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7DE33D56-F322-A018-53E5-11FC2C04D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n>
                  <a:noFill/>
                </a:ln>
              </a:rPr>
              <a:t>4. Descriptive</a:t>
            </a:r>
            <a:r>
              <a:rPr lang="en-US" altLang="en-US" b="1" dirty="0">
                <a:ln>
                  <a:noFill/>
                </a:ln>
              </a:rPr>
              <a:t> Analysis 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29699" name="Picture 2">
            <a:extLst>
              <a:ext uri="{FF2B5EF4-FFF2-40B4-BE49-F238E27FC236}">
                <a16:creationId xmlns:a16="http://schemas.microsoft.com/office/drawing/2014/main" id="{5A3BE91E-4F7A-B75D-DEDD-C70E633B686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84393" y="1640797"/>
            <a:ext cx="7191299" cy="4650822"/>
          </a:xfrm>
          <a:noFill/>
        </p:spPr>
      </p:pic>
      <p:sp>
        <p:nvSpPr>
          <p:cNvPr id="29702" name="Slide Number Placeholder 5">
            <a:extLst>
              <a:ext uri="{FF2B5EF4-FFF2-40B4-BE49-F238E27FC236}">
                <a16:creationId xmlns:a16="http://schemas.microsoft.com/office/drawing/2014/main" id="{F696A300-AD99-405E-596F-FF1D23B86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35783443-CFB1-40D0-B41B-E21E2DD9783C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52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C254FA7-800E-2D12-4EDB-C47860F36C53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588D9DF2-DAD9-7AAC-7D92-D755C2A3CA9A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77B9B629-96BE-68AB-8CCB-5E809A668C1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F9991E98-745C-87FF-6AAC-D4111B37A7F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D87E781-7EC8-1762-72DF-9FF3AC22F6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>
            <a:extLst>
              <a:ext uri="{FF2B5EF4-FFF2-40B4-BE49-F238E27FC236}">
                <a16:creationId xmlns:a16="http://schemas.microsoft.com/office/drawing/2014/main" id="{B277A069-D903-4241-CF9A-1875DD052E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8644" y="500063"/>
            <a:ext cx="9660731" cy="4832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Summaries of individual variables provide an important "first look" at your data. Some of the tasks that these summaries help you to complete are listed below. </a:t>
            </a:r>
          </a:p>
          <a:p>
            <a:pPr eaLnBrk="1" hangingPunct="1"/>
            <a:endParaRPr lang="en-US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eaLnBrk="1" hangingPunct="1">
              <a:buFont typeface="Courier New" panose="02070309020205020404" pitchFamily="49" charset="0"/>
              <a:buChar char="o"/>
            </a:pP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Determining "typical" values of the variables. What values occur most often? What range of values are you likely to see? </a:t>
            </a:r>
          </a:p>
          <a:p>
            <a:pPr lvl="1" eaLnBrk="1" hangingPunct="1">
              <a:buFont typeface="Courier New" panose="02070309020205020404" pitchFamily="49" charset="0"/>
              <a:buChar char="o"/>
            </a:pP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Checking the assumptions for statistical procedures. Do you have enough observations? For each variable, is the observed distribution of values adequate?</a:t>
            </a:r>
          </a:p>
          <a:p>
            <a:pPr lvl="1" eaLnBrk="1" hangingPunct="1">
              <a:buFont typeface="Courier New" panose="02070309020205020404" pitchFamily="49" charset="0"/>
              <a:buChar char="o"/>
            </a:pP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Checking the quality of the data. Are there missing or mis-entered values? Are there values that should be recoded? </a:t>
            </a:r>
          </a:p>
          <a:p>
            <a:pPr eaLnBrk="1" hangingPunct="1"/>
            <a:endParaRPr lang="en-US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Frequencies procedure is useful for obtaining summaries of individual variables. </a:t>
            </a:r>
          </a:p>
          <a:p>
            <a:pPr eaLnBrk="1" hangingPunct="1"/>
            <a:r>
              <a:rPr lang="en-US" altLang="en-US" sz="2200" b="1" u="sng" dirty="0">
                <a:solidFill>
                  <a:srgbClr val="FF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Note: The variables to be analyzed are measured at nominal, ordinal, and scale levels. </a:t>
            </a:r>
          </a:p>
        </p:txBody>
      </p:sp>
      <p:sp>
        <p:nvSpPr>
          <p:cNvPr id="28677" name="Slide Number Placeholder 4">
            <a:extLst>
              <a:ext uri="{FF2B5EF4-FFF2-40B4-BE49-F238E27FC236}">
                <a16:creationId xmlns:a16="http://schemas.microsoft.com/office/drawing/2014/main" id="{F65AB030-2F08-4F76-5DE4-A4D111E7F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EE2B34E7-0CBA-4A94-A99B-7C8D17406158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53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B099D34-F21C-22EB-3988-977779EAFF59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2BAB61B7-5487-3C45-8C24-441FB9857AF4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C036489C-DCDE-FE98-02C3-F4654C47B92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ED3390C1-31F6-1280-60D0-0A32FD86815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983DB39-D4D9-3219-3D23-70073E8E9BB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0A63D0F-5712-4C72-6A07-C803B73DA3FC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85E9AC1-640A-B6FF-FBEE-2FF06D07F09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BCAF081E-F3A6-D6FD-2C0F-28CFE8C57740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A121DF2A-9D44-02BB-1C64-EFD96C5D763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DAB58AD6-6F57-3F7A-ACC6-DD33CB76AD9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679EC7-908D-158C-BAF5-A20CBF2C5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717" y="186605"/>
            <a:ext cx="4820728" cy="584021"/>
          </a:xfrm>
        </p:spPr>
        <p:txBody>
          <a:bodyPr/>
          <a:lstStyle/>
          <a:p>
            <a:r>
              <a:rPr lang="en-US" dirty="0" err="1"/>
              <a:t>HBAT_Full</a:t>
            </a:r>
            <a:r>
              <a:rPr lang="en-US" dirty="0"/>
              <a:t> set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3E91EA4-7B94-D517-4810-C3F9A80CE74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35" t="2851" r="29147" b="40479"/>
          <a:stretch/>
        </p:blipFill>
        <p:spPr>
          <a:xfrm>
            <a:off x="971908" y="586596"/>
            <a:ext cx="10069903" cy="5366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782170"/>
      </p:ext>
    </p:extLst>
  </p:cSld>
  <p:clrMapOvr>
    <a:masterClrMapping/>
  </p:clrMapOvr>
  <p:transition advClick="0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0A63D0F-5712-4C72-6A07-C803B73DA3FC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85E9AC1-640A-B6FF-FBEE-2FF06D07F09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BCAF081E-F3A6-D6FD-2C0F-28CFE8C57740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A121DF2A-9D44-02BB-1C64-EFD96C5D763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DAB58AD6-6F57-3F7A-ACC6-DD33CB76AD9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679EC7-908D-158C-BAF5-A20CBF2C5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717" y="186605"/>
            <a:ext cx="4820728" cy="584021"/>
          </a:xfrm>
        </p:spPr>
        <p:txBody>
          <a:bodyPr/>
          <a:lstStyle/>
          <a:p>
            <a:r>
              <a:rPr lang="en-US" dirty="0" err="1"/>
              <a:t>HBAT_Full</a:t>
            </a:r>
            <a:r>
              <a:rPr lang="en-US" dirty="0"/>
              <a:t> set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A4A1DF7-BEF4-C192-B78D-28F8EA2F202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0828" t="24152" r="24451" b="44402"/>
          <a:stretch/>
        </p:blipFill>
        <p:spPr>
          <a:xfrm>
            <a:off x="632202" y="1069676"/>
            <a:ext cx="5619534" cy="3393056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C69EDF19-5D87-C699-F51D-43F1E09E8D0F}"/>
              </a:ext>
            </a:extLst>
          </p:cNvPr>
          <p:cNvSpPr/>
          <p:nvPr/>
        </p:nvSpPr>
        <p:spPr>
          <a:xfrm>
            <a:off x="5083835" y="1635919"/>
            <a:ext cx="1012166" cy="463175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1597B12-FD3B-1B04-59B0-0FDCFAA234D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7655" t="21852" r="28272" b="27037"/>
          <a:stretch/>
        </p:blipFill>
        <p:spPr>
          <a:xfrm>
            <a:off x="6386926" y="1600200"/>
            <a:ext cx="5470248" cy="4229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146087"/>
      </p:ext>
    </p:extLst>
  </p:cSld>
  <p:clrMapOvr>
    <a:masterClrMapping/>
  </p:clrMapOvr>
  <p:transition advClick="0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0A63D0F-5712-4C72-6A07-C803B73DA3FC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85E9AC1-640A-B6FF-FBEE-2FF06D07F09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BCAF081E-F3A6-D6FD-2C0F-28CFE8C57740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A121DF2A-9D44-02BB-1C64-EFD96C5D763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DAB58AD6-6F57-3F7A-ACC6-DD33CB76AD9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679EC7-908D-158C-BAF5-A20CBF2C5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717" y="186605"/>
            <a:ext cx="4820728" cy="584021"/>
          </a:xfrm>
        </p:spPr>
        <p:txBody>
          <a:bodyPr/>
          <a:lstStyle/>
          <a:p>
            <a:r>
              <a:rPr lang="en-US" dirty="0" err="1"/>
              <a:t>HBAT_Full</a:t>
            </a:r>
            <a:r>
              <a:rPr lang="en-US" dirty="0"/>
              <a:t> set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61ECF24-6939-9622-5706-0960E37F8F0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602" t="18996" r="41409" b="11279"/>
          <a:stretch/>
        </p:blipFill>
        <p:spPr>
          <a:xfrm>
            <a:off x="4572000" y="0"/>
            <a:ext cx="5756694" cy="6224592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CFBA871-56B4-DF6F-5890-8E9A178D796F}"/>
              </a:ext>
            </a:extLst>
          </p:cNvPr>
          <p:cNvSpPr/>
          <p:nvPr/>
        </p:nvSpPr>
        <p:spPr>
          <a:xfrm>
            <a:off x="626853" y="3203275"/>
            <a:ext cx="3065253" cy="205308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Descriptive analysis in SPSS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4948092"/>
      </p:ext>
    </p:extLst>
  </p:cSld>
  <p:clrMapOvr>
    <a:masterClrMapping/>
  </p:clrMapOvr>
  <p:transition advClick="0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0A63D0F-5712-4C72-6A07-C803B73DA3FC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85E9AC1-640A-B6FF-FBEE-2FF06D07F09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BCAF081E-F3A6-D6FD-2C0F-28CFE8C57740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A121DF2A-9D44-02BB-1C64-EFD96C5D763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DAB58AD6-6F57-3F7A-ACC6-DD33CB76AD9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679EC7-908D-158C-BAF5-A20CBF2C5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717" y="186605"/>
            <a:ext cx="7713156" cy="838631"/>
          </a:xfrm>
        </p:spPr>
        <p:txBody>
          <a:bodyPr>
            <a:normAutofit/>
          </a:bodyPr>
          <a:lstStyle/>
          <a:p>
            <a:r>
              <a:rPr lang="en-US" dirty="0"/>
              <a:t>Presentation of demographic information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BE7574-BDEF-230C-DCD9-10ADC9924421}"/>
              </a:ext>
            </a:extLst>
          </p:cNvPr>
          <p:cNvSpPr txBox="1"/>
          <p:nvPr/>
        </p:nvSpPr>
        <p:spPr>
          <a:xfrm>
            <a:off x="729672" y="5418150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https://onlinelibrary.wiley.com/doi/epdf/10.1002/cb.1974</a:t>
            </a:r>
            <a:endParaRPr lang="en-GB" dirty="0"/>
          </a:p>
          <a:p>
            <a:endParaRPr lang="en-GB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F2B73DB-7103-482D-8D96-7E31D85D3FF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950" t="26263" r="22794" b="23919"/>
          <a:stretch/>
        </p:blipFill>
        <p:spPr>
          <a:xfrm>
            <a:off x="4299487" y="832936"/>
            <a:ext cx="6405457" cy="407115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E97F64F-F270-314E-887B-EFFAFF6D4440}"/>
              </a:ext>
            </a:extLst>
          </p:cNvPr>
          <p:cNvSpPr txBox="1"/>
          <p:nvPr/>
        </p:nvSpPr>
        <p:spPr>
          <a:xfrm>
            <a:off x="6825672" y="4771819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file:///C:/Users/h.lee/Downloads/fpsyg-14-1314223%20(11).pdf</a:t>
            </a:r>
          </a:p>
        </p:txBody>
      </p:sp>
      <p:sp>
        <p:nvSpPr>
          <p:cNvPr id="20" name="Content Placeholder 7">
            <a:extLst>
              <a:ext uri="{FF2B5EF4-FFF2-40B4-BE49-F238E27FC236}">
                <a16:creationId xmlns:a16="http://schemas.microsoft.com/office/drawing/2014/main" id="{883580B0-6578-27E1-8C98-9B822DCF87F8}"/>
              </a:ext>
            </a:extLst>
          </p:cNvPr>
          <p:cNvSpPr txBox="1">
            <a:spLocks/>
          </p:cNvSpPr>
          <p:nvPr/>
        </p:nvSpPr>
        <p:spPr>
          <a:xfrm>
            <a:off x="243574" y="2383062"/>
            <a:ext cx="3709590" cy="14223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Example </a:t>
            </a: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6775272"/>
      </p:ext>
    </p:extLst>
  </p:cSld>
  <p:clrMapOvr>
    <a:masterClrMapping/>
  </p:clrMapOvr>
  <p:transition advClick="0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3" name="Rectangle 3">
            <a:extLst>
              <a:ext uri="{FF2B5EF4-FFF2-40B4-BE49-F238E27FC236}">
                <a16:creationId xmlns:a16="http://schemas.microsoft.com/office/drawing/2014/main" id="{6C559B21-DD37-FFAF-5FCC-AB27FB6B3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728787"/>
            <a:ext cx="9958388" cy="2600326"/>
          </a:xfrm>
        </p:spPr>
        <p:txBody>
          <a:bodyPr>
            <a:normAutofit/>
          </a:bodyPr>
          <a:lstStyle/>
          <a:p>
            <a:pPr marL="530225" lvl="2" eaLnBrk="1" hangingPunct="1">
              <a:spcBef>
                <a:spcPts val="600"/>
              </a:spcBef>
            </a:pPr>
            <a:r>
              <a:rPr lang="en-US" altLang="zh-CN" sz="3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5. Association and Correlation analysis</a:t>
            </a:r>
          </a:p>
        </p:txBody>
      </p:sp>
      <p:sp>
        <p:nvSpPr>
          <p:cNvPr id="23556" name="Slide Number Placeholder 5">
            <a:extLst>
              <a:ext uri="{FF2B5EF4-FFF2-40B4-BE49-F238E27FC236}">
                <a16:creationId xmlns:a16="http://schemas.microsoft.com/office/drawing/2014/main" id="{DD8A5F21-BF73-1BFE-6F48-2E2A369CB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524000" y="6210300"/>
            <a:ext cx="457200" cy="457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0542C179-5218-45C1-AA32-AFE793F4E699}" type="slidenum">
              <a:rPr lang="en-GB" altLang="en-US" sz="1400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58</a:t>
            </a:fld>
            <a:endParaRPr lang="en-GB" altLang="en-US" sz="1400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CCD53B5-0594-BB93-4597-5716EA61EFF0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391E4E7-1582-ED36-5335-8E4A0E94088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5A9D969-3C77-CB01-B638-0B3274CC0F4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49468B0F-12F2-D0DB-DC31-2B9A82C9929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40285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3" name="Rectangle 3">
            <a:extLst>
              <a:ext uri="{FF2B5EF4-FFF2-40B4-BE49-F238E27FC236}">
                <a16:creationId xmlns:a16="http://schemas.microsoft.com/office/drawing/2014/main" id="{6C559B21-DD37-FFAF-5FCC-AB27FB6B3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4613" y="0"/>
            <a:ext cx="8043861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>
                <a:ln>
                  <a:noFill/>
                </a:ln>
              </a:rPr>
              <a:t>Chi Square</a:t>
            </a:r>
            <a:r>
              <a:rPr lang="en-US" altLang="en-US" dirty="0"/>
              <a:t> Test of Independence</a:t>
            </a:r>
            <a:endParaRPr lang="en-US" altLang="en-US" dirty="0">
              <a:ln>
                <a:noFill/>
              </a:ln>
            </a:endParaRPr>
          </a:p>
        </p:txBody>
      </p:sp>
      <p:sp>
        <p:nvSpPr>
          <p:cNvPr id="266242" name="Rectangle 2">
            <a:extLst>
              <a:ext uri="{FF2B5EF4-FFF2-40B4-BE49-F238E27FC236}">
                <a16:creationId xmlns:a16="http://schemas.microsoft.com/office/drawing/2014/main" id="{553F4073-25A1-F830-1036-7840CA288D7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00100" y="1092994"/>
            <a:ext cx="10908506" cy="4962388"/>
          </a:xfrm>
        </p:spPr>
        <p:txBody>
          <a:bodyPr rtlCol="0">
            <a:normAutofit/>
          </a:bodyPr>
          <a:lstStyle/>
          <a:p>
            <a:pPr marL="914400" lvl="1" indent="-4572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3200" dirty="0"/>
              <a:t>Very versatile basic statistic test to establish differences between groups Compares frequencies of distributions occurring in </a:t>
            </a:r>
            <a:r>
              <a:rPr lang="en-US" altLang="en-US" sz="3200" dirty="0">
                <a:solidFill>
                  <a:srgbClr val="FF0000"/>
                </a:solidFill>
              </a:rPr>
              <a:t>different categories or groups (categorial data</a:t>
            </a:r>
            <a:r>
              <a:rPr lang="en-US" altLang="en-US" sz="3200" dirty="0"/>
              <a:t>)</a:t>
            </a:r>
          </a:p>
          <a:p>
            <a:pPr marL="914400" lvl="1" indent="-4572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3200" dirty="0"/>
              <a:t>Tests whether group distributions are different</a:t>
            </a:r>
          </a:p>
          <a:p>
            <a:pPr marL="1295400" lvl="2" indent="-3810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3200" i="1" dirty="0"/>
              <a:t>Customer preference of 3 brands of nuts</a:t>
            </a:r>
          </a:p>
          <a:p>
            <a:pPr marL="914400" lvl="1" indent="-4572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3200" dirty="0"/>
              <a:t>determines the association between two or more variables by counting the frequencies of distribution</a:t>
            </a:r>
          </a:p>
          <a:p>
            <a:pPr marL="1295400" lvl="2" indent="-3810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3200" i="1" dirty="0"/>
              <a:t>Gender relative to study preference (alone or in group)</a:t>
            </a:r>
          </a:p>
          <a:p>
            <a:pPr marL="895350" lvl="1" indent="-3810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3200" dirty="0"/>
              <a:t>For more on this test see this video:  </a:t>
            </a:r>
            <a:r>
              <a:rPr lang="en-GB" altLang="en-US" sz="3200" dirty="0">
                <a:hlinkClick r:id="rId3"/>
              </a:rPr>
              <a:t>Introduction to Chi-</a:t>
            </a:r>
            <a:r>
              <a:rPr lang="en-GB" altLang="en-US" sz="3200" dirty="0" err="1">
                <a:hlinkClick r:id="rId3"/>
              </a:rPr>
              <a:t>Squre</a:t>
            </a:r>
            <a:r>
              <a:rPr lang="en-GB" altLang="en-US" sz="3200" dirty="0">
                <a:hlinkClick r:id="rId3"/>
              </a:rPr>
              <a:t> by Andy Field</a:t>
            </a:r>
            <a:r>
              <a:rPr lang="en-US" altLang="en-US" sz="3200" dirty="0"/>
              <a:t>/</a:t>
            </a:r>
          </a:p>
          <a:p>
            <a:pPr marL="1295400" lvl="2" indent="-3810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US" altLang="en-US" i="1" dirty="0"/>
          </a:p>
          <a:p>
            <a:pPr marL="914400" lvl="2" indent="0">
              <a:buClr>
                <a:schemeClr val="accent1">
                  <a:lumMod val="75000"/>
                </a:schemeClr>
              </a:buClr>
              <a:buNone/>
              <a:defRPr/>
            </a:pPr>
            <a:endParaRPr lang="en-US" altLang="en-US" i="1" dirty="0"/>
          </a:p>
          <a:p>
            <a:pPr marL="533400" indent="-533400">
              <a:buClr>
                <a:schemeClr val="accent1">
                  <a:lumMod val="75000"/>
                </a:schemeClr>
              </a:buClr>
              <a:buNone/>
              <a:defRPr/>
            </a:pPr>
            <a:endParaRPr lang="en-US" altLang="en-US" dirty="0"/>
          </a:p>
        </p:txBody>
      </p:sp>
      <p:sp>
        <p:nvSpPr>
          <p:cNvPr id="23556" name="Slide Number Placeholder 5">
            <a:extLst>
              <a:ext uri="{FF2B5EF4-FFF2-40B4-BE49-F238E27FC236}">
                <a16:creationId xmlns:a16="http://schemas.microsoft.com/office/drawing/2014/main" id="{DD8A5F21-BF73-1BFE-6F48-2E2A369CB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524000" y="6210300"/>
            <a:ext cx="457200" cy="457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0542C179-5218-45C1-AA32-AFE793F4E699}" type="slidenum">
              <a:rPr lang="en-GB" altLang="en-US" sz="1400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59</a:t>
            </a:fld>
            <a:endParaRPr lang="en-GB" altLang="en-US" sz="1400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CCD53B5-0594-BB93-4597-5716EA61EFF0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391E4E7-1582-ED36-5335-8E4A0E94088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5A9D969-3C77-CB01-B638-0B3274CC0F4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49468B0F-12F2-D0DB-DC31-2B9A82C9929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66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2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D652B-7C8D-403F-F600-9E68AB284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ln>
                  <a:noFill/>
                </a:ln>
              </a:rPr>
              <a:t>Chi Square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EE55D-7119-FACA-F4FE-C79A3C0C0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3" y="1690688"/>
            <a:ext cx="10515600" cy="4351338"/>
          </a:xfrm>
        </p:spPr>
        <p:txBody>
          <a:bodyPr/>
          <a:lstStyle/>
          <a:p>
            <a:pPr marL="0" indent="0" algn="just">
              <a:buNone/>
            </a:pPr>
            <a:r>
              <a:rPr lang="en-US" dirty="0"/>
              <a:t>The Chi-square test of independence is used to test hypothesis that two categorical variables are independent of each other. </a:t>
            </a:r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dirty="0"/>
              <a:t>The Chi-square test of independence is a popular method for testing hypothesis on discrete data. Discrete data can be nominal or ordinal. </a:t>
            </a:r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dirty="0"/>
              <a:t>p &lt;.05 indicates that two variables are not independent of each other. One variable is associated with another. </a:t>
            </a:r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7B19444-0364-6E05-914B-E0C42CDED37B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9FE366DC-B5CC-4E4B-C6B5-398052BD527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E47341AC-7E84-2E41-4FE1-C4381B88CB2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5A4767AB-1E22-808D-AF4B-C63F340D7D0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48163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3" name="Rectangle 3">
            <a:extLst>
              <a:ext uri="{FF2B5EF4-FFF2-40B4-BE49-F238E27FC236}">
                <a16:creationId xmlns:a16="http://schemas.microsoft.com/office/drawing/2014/main" id="{6C559B21-DD37-FFAF-5FCC-AB27FB6B3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999" y="0"/>
            <a:ext cx="7610475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>
                <a:ln>
                  <a:noFill/>
                </a:ln>
              </a:rPr>
              <a:t>Chi Square in SPSS </a:t>
            </a:r>
          </a:p>
        </p:txBody>
      </p:sp>
      <p:sp>
        <p:nvSpPr>
          <p:cNvPr id="23556" name="Slide Number Placeholder 5">
            <a:extLst>
              <a:ext uri="{FF2B5EF4-FFF2-40B4-BE49-F238E27FC236}">
                <a16:creationId xmlns:a16="http://schemas.microsoft.com/office/drawing/2014/main" id="{DD8A5F21-BF73-1BFE-6F48-2E2A369CB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524000" y="6210300"/>
            <a:ext cx="457200" cy="457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0542C179-5218-45C1-AA32-AFE793F4E699}" type="slidenum">
              <a:rPr lang="en-GB" altLang="en-US" sz="1400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61</a:t>
            </a:fld>
            <a:endParaRPr lang="en-GB" altLang="en-US" sz="1400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CCD53B5-0594-BB93-4597-5716EA61EFF0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391E4E7-1582-ED36-5335-8E4A0E94088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5A9D969-3C77-CB01-B638-0B3274CC0F4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49468B0F-12F2-D0DB-DC31-2B9A82C9929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B142D12-98B2-258F-0EC6-3E5CE2F825EF}"/>
              </a:ext>
            </a:extLst>
          </p:cNvPr>
          <p:cNvSpPr txBox="1"/>
          <p:nvPr/>
        </p:nvSpPr>
        <p:spPr>
          <a:xfrm>
            <a:off x="1121568" y="1194078"/>
            <a:ext cx="994886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hlinkClick r:id="rId6"/>
              </a:rPr>
              <a:t>Chi-square in SPSS (5:02 mins)</a:t>
            </a:r>
          </a:p>
          <a:p>
            <a:r>
              <a:rPr lang="en-GB" sz="3600" dirty="0">
                <a:hlinkClick r:id="rId6"/>
              </a:rPr>
              <a:t>https://www.youtube.com/watch?v=wfIfEWMJY3s</a:t>
            </a:r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29980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3" name="Rectangle 3">
            <a:extLst>
              <a:ext uri="{FF2B5EF4-FFF2-40B4-BE49-F238E27FC236}">
                <a16:creationId xmlns:a16="http://schemas.microsoft.com/office/drawing/2014/main" id="{6C559B21-DD37-FFAF-5FCC-AB27FB6B3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438" y="145108"/>
            <a:ext cx="5531797" cy="78794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>
                <a:ln>
                  <a:noFill/>
                </a:ln>
              </a:rPr>
              <a:t>Chi Square in SPSS </a:t>
            </a:r>
          </a:p>
        </p:txBody>
      </p:sp>
      <p:sp>
        <p:nvSpPr>
          <p:cNvPr id="23556" name="Slide Number Placeholder 5">
            <a:extLst>
              <a:ext uri="{FF2B5EF4-FFF2-40B4-BE49-F238E27FC236}">
                <a16:creationId xmlns:a16="http://schemas.microsoft.com/office/drawing/2014/main" id="{DD8A5F21-BF73-1BFE-6F48-2E2A369CB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524000" y="6210300"/>
            <a:ext cx="457200" cy="457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0542C179-5218-45C1-AA32-AFE793F4E699}" type="slidenum">
              <a:rPr lang="en-GB" altLang="en-US" sz="1400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62</a:t>
            </a:fld>
            <a:endParaRPr lang="en-GB" altLang="en-US" sz="1400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CCD53B5-0594-BB93-4597-5716EA61EFF0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391E4E7-1582-ED36-5335-8E4A0E94088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5A9D969-3C77-CB01-B638-0B3274CC0F4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49468B0F-12F2-D0DB-DC31-2B9A82C9929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87BFF3-C01A-F111-0B9B-3FCAA6CDCDB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43255" b="39007"/>
          <a:stretch/>
        </p:blipFill>
        <p:spPr>
          <a:xfrm>
            <a:off x="4757070" y="370564"/>
            <a:ext cx="7199185" cy="515870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B6D31A0-73AA-7A72-8CA0-7401CDD1F1DF}"/>
              </a:ext>
            </a:extLst>
          </p:cNvPr>
          <p:cNvSpPr/>
          <p:nvPr/>
        </p:nvSpPr>
        <p:spPr>
          <a:xfrm>
            <a:off x="6872288" y="1500188"/>
            <a:ext cx="2486025" cy="321468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8B28F0A-0D1F-1A34-AA73-2A9AD4C98683}"/>
              </a:ext>
            </a:extLst>
          </p:cNvPr>
          <p:cNvSpPr/>
          <p:nvPr/>
        </p:nvSpPr>
        <p:spPr>
          <a:xfrm>
            <a:off x="9358313" y="3028952"/>
            <a:ext cx="2486025" cy="321468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9F43E9F-239B-672E-A571-D4257DB9D981}"/>
              </a:ext>
            </a:extLst>
          </p:cNvPr>
          <p:cNvCxnSpPr/>
          <p:nvPr/>
        </p:nvCxnSpPr>
        <p:spPr>
          <a:xfrm>
            <a:off x="3857625" y="1143000"/>
            <a:ext cx="2764631" cy="47863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3D43DD5-C5CA-E85A-CD0C-B154AEDFC12E}"/>
              </a:ext>
            </a:extLst>
          </p:cNvPr>
          <p:cNvCxnSpPr/>
          <p:nvPr/>
        </p:nvCxnSpPr>
        <p:spPr>
          <a:xfrm>
            <a:off x="6538912" y="2717917"/>
            <a:ext cx="2764631" cy="47863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61097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3">
            <a:extLst>
              <a:ext uri="{FF2B5EF4-FFF2-40B4-BE49-F238E27FC236}">
                <a16:creationId xmlns:a16="http://schemas.microsoft.com/office/drawing/2014/main" id="{518A7C3B-6CA1-75B9-0404-474584113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F1F56810-641A-4025-9696-730F691372F6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63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A502361-615F-1272-6153-448B5FC2A5A4}"/>
              </a:ext>
            </a:extLst>
          </p:cNvPr>
          <p:cNvSpPr/>
          <p:nvPr/>
        </p:nvSpPr>
        <p:spPr>
          <a:xfrm>
            <a:off x="2057400" y="1677988"/>
            <a:ext cx="4191000" cy="11303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1.Click on Analysis, Crosstabs.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D62ED7F7-A8AB-F4AE-A8BB-6A2C4121C0AD}"/>
              </a:ext>
            </a:extLst>
          </p:cNvPr>
          <p:cNvSpPr/>
          <p:nvPr/>
        </p:nvSpPr>
        <p:spPr>
          <a:xfrm>
            <a:off x="5029200" y="152401"/>
            <a:ext cx="4442652" cy="12329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Q: Are there differences in salary between men and women?</a:t>
            </a:r>
          </a:p>
        </p:txBody>
      </p:sp>
      <p:pic>
        <p:nvPicPr>
          <p:cNvPr id="25605" name="Picture 8">
            <a:extLst>
              <a:ext uri="{FF2B5EF4-FFF2-40B4-BE49-F238E27FC236}">
                <a16:creationId xmlns:a16="http://schemas.microsoft.com/office/drawing/2014/main" id="{8ABE022E-DE04-F174-50AC-D3B99CBE7D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399" y="1575559"/>
            <a:ext cx="3657601" cy="41346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44318BD5-941D-FDD4-C1A3-0AC7CF75F1C1}"/>
              </a:ext>
            </a:extLst>
          </p:cNvPr>
          <p:cNvSpPr/>
          <p:nvPr/>
        </p:nvSpPr>
        <p:spPr>
          <a:xfrm>
            <a:off x="2374900" y="3581400"/>
            <a:ext cx="3644900" cy="990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4.Click on Statistics and select Chi-Squares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0FF8F76-063C-B134-79E0-70E06D607954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91CD3AC-293B-F990-A6BF-2E95D5DC2CC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06DF7708-1488-FEC6-A5DC-588ABA3F125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62FADD6E-ADC7-46B2-C606-92C3AB817C5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3">
            <a:extLst>
              <a:ext uri="{FF2B5EF4-FFF2-40B4-BE49-F238E27FC236}">
                <a16:creationId xmlns:a16="http://schemas.microsoft.com/office/drawing/2014/main" id="{518A7C3B-6CA1-75B9-0404-474584113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F1F56810-641A-4025-9696-730F691372F6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64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0FF8F76-063C-B134-79E0-70E06D607954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91CD3AC-293B-F990-A6BF-2E95D5DC2CC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06DF7708-1488-FEC6-A5DC-588ABA3F125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62FADD6E-ADC7-46B2-C606-92C3AB817C5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6C5E1D5-0AD3-7929-7441-D45D17A46CE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602" t="24062" r="5555" b="22708"/>
          <a:stretch/>
        </p:blipFill>
        <p:spPr>
          <a:xfrm>
            <a:off x="3039584" y="714373"/>
            <a:ext cx="8122607" cy="45148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4FA3B5EB-F4AA-F37E-BD98-D597914692D9}"/>
              </a:ext>
            </a:extLst>
          </p:cNvPr>
          <p:cNvSpPr/>
          <p:nvPr/>
        </p:nvSpPr>
        <p:spPr>
          <a:xfrm>
            <a:off x="8028511" y="1871663"/>
            <a:ext cx="972766" cy="44291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0017950-697B-6720-E5B3-794FE10FE280}"/>
              </a:ext>
            </a:extLst>
          </p:cNvPr>
          <p:cNvSpPr/>
          <p:nvPr/>
        </p:nvSpPr>
        <p:spPr>
          <a:xfrm>
            <a:off x="5266242" y="1909760"/>
            <a:ext cx="1313151" cy="30480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542F30B-697B-B745-B9E3-DB187DE601F0}"/>
              </a:ext>
            </a:extLst>
          </p:cNvPr>
          <p:cNvSpPr/>
          <p:nvPr/>
        </p:nvSpPr>
        <p:spPr>
          <a:xfrm>
            <a:off x="5256850" y="1116932"/>
            <a:ext cx="1844038" cy="4118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54933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3">
            <a:extLst>
              <a:ext uri="{FF2B5EF4-FFF2-40B4-BE49-F238E27FC236}">
                <a16:creationId xmlns:a16="http://schemas.microsoft.com/office/drawing/2014/main" id="{518A7C3B-6CA1-75B9-0404-474584113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F1F56810-641A-4025-9696-730F691372F6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65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0FF8F76-063C-B134-79E0-70E06D607954}"/>
              </a:ext>
            </a:extLst>
          </p:cNvPr>
          <p:cNvGrpSpPr/>
          <p:nvPr/>
        </p:nvGrpSpPr>
        <p:grpSpPr>
          <a:xfrm>
            <a:off x="5114980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91CD3AC-293B-F990-A6BF-2E95D5DC2CC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06DF7708-1488-FEC6-A5DC-588ABA3F125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62FADD6E-ADC7-46B2-C606-92C3AB817C5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4FA3B5EB-F4AA-F37E-BD98-D597914692D9}"/>
              </a:ext>
            </a:extLst>
          </p:cNvPr>
          <p:cNvSpPr/>
          <p:nvPr/>
        </p:nvSpPr>
        <p:spPr>
          <a:xfrm>
            <a:off x="8028511" y="1871663"/>
            <a:ext cx="972766" cy="44291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0017950-697B-6720-E5B3-794FE10FE280}"/>
              </a:ext>
            </a:extLst>
          </p:cNvPr>
          <p:cNvSpPr/>
          <p:nvPr/>
        </p:nvSpPr>
        <p:spPr>
          <a:xfrm>
            <a:off x="5266242" y="1909760"/>
            <a:ext cx="1313151" cy="30480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542F30B-697B-B745-B9E3-DB187DE601F0}"/>
              </a:ext>
            </a:extLst>
          </p:cNvPr>
          <p:cNvSpPr/>
          <p:nvPr/>
        </p:nvSpPr>
        <p:spPr>
          <a:xfrm>
            <a:off x="5256850" y="1116932"/>
            <a:ext cx="1844038" cy="4118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72FAC6B-DBCC-1D40-7F53-B55DC11B4B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900" y="1080370"/>
            <a:ext cx="10915537" cy="4697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67242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3">
            <a:extLst>
              <a:ext uri="{FF2B5EF4-FFF2-40B4-BE49-F238E27FC236}">
                <a16:creationId xmlns:a16="http://schemas.microsoft.com/office/drawing/2014/main" id="{3BF15EEB-62F3-E63F-E7A2-F1A9E51EB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8571B829-038A-490E-B192-030FBAAB2C06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66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197DD55-EABA-4881-3423-E605A09BB763}"/>
              </a:ext>
            </a:extLst>
          </p:cNvPr>
          <p:cNvSpPr/>
          <p:nvPr/>
        </p:nvSpPr>
        <p:spPr>
          <a:xfrm>
            <a:off x="0" y="3218886"/>
            <a:ext cx="2854959" cy="9575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Your output should look like this.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0BB9BCB-B9E2-8733-73EF-6A65BA37D6F5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83040176-629A-40C6-3DFC-8C34461E4D8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ACC1938F-2ADF-C7C1-844E-D3CB959ED9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2BE8C640-9EE1-B9ED-6032-28BCBE1BE91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F1306346-0349-698D-0487-87529795D7E5}"/>
              </a:ext>
            </a:extLst>
          </p:cNvPr>
          <p:cNvSpPr/>
          <p:nvPr/>
        </p:nvSpPr>
        <p:spPr>
          <a:xfrm>
            <a:off x="485349" y="4758899"/>
            <a:ext cx="8986503" cy="84560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0" i="1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Chi- Squar</a:t>
            </a:r>
            <a:r>
              <a:rPr lang="en-US" i="1" dirty="0">
                <a:solidFill>
                  <a:srgbClr val="000000"/>
                </a:solidFill>
                <a:highlight>
                  <a:srgbClr val="D9D9D9"/>
                </a:highlight>
                <a:latin typeface="Open Sans" panose="020B0606030504020204" pitchFamily="34" charset="0"/>
              </a:rPr>
              <a:t>e </a:t>
            </a:r>
            <a:r>
              <a:rPr lang="en-US" b="1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Report a Chi-Square Test Result (APA)</a:t>
            </a:r>
          </a:p>
          <a:p>
            <a:pPr algn="l"/>
            <a:r>
              <a:rPr lang="en-US" b="0" i="1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X</a:t>
            </a:r>
            <a:r>
              <a:rPr lang="en-US" b="0" i="1" baseline="3000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2</a:t>
            </a:r>
            <a:r>
              <a:rPr lang="en-US" b="0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 (</a:t>
            </a:r>
            <a:r>
              <a:rPr lang="en-US" b="0" i="0" dirty="0" err="1">
                <a:solidFill>
                  <a:srgbClr val="FF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degress</a:t>
            </a:r>
            <a:r>
              <a:rPr lang="en-US" b="0" i="0" dirty="0">
                <a:solidFill>
                  <a:srgbClr val="FF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 of freedom</a:t>
            </a:r>
            <a:r>
              <a:rPr lang="en-US" b="0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, </a:t>
            </a:r>
            <a:r>
              <a:rPr lang="en-US" b="0" i="1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N</a:t>
            </a:r>
            <a:r>
              <a:rPr lang="en-US" b="0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 = </a:t>
            </a:r>
            <a:r>
              <a:rPr lang="en-US" b="0" i="0" dirty="0">
                <a:solidFill>
                  <a:srgbClr val="FF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sample size</a:t>
            </a:r>
            <a:r>
              <a:rPr lang="en-US" b="0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) = </a:t>
            </a:r>
            <a:r>
              <a:rPr lang="en-US" b="0" i="0" dirty="0">
                <a:solidFill>
                  <a:srgbClr val="FF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chi-square statistic value</a:t>
            </a:r>
            <a:r>
              <a:rPr lang="en-US" b="0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, </a:t>
            </a:r>
            <a:r>
              <a:rPr lang="en-US" b="0" i="1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p</a:t>
            </a:r>
            <a:r>
              <a:rPr lang="en-US" b="0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 = </a:t>
            </a:r>
            <a:r>
              <a:rPr lang="en-US" b="0" i="1" dirty="0">
                <a:solidFill>
                  <a:srgbClr val="FF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p</a:t>
            </a:r>
            <a:r>
              <a:rPr lang="en-US" b="0" i="0" dirty="0">
                <a:solidFill>
                  <a:srgbClr val="FF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 value</a:t>
            </a:r>
            <a:r>
              <a:rPr lang="en-US" b="0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.</a:t>
            </a:r>
            <a:endParaRPr lang="en-GB" b="1" i="0" dirty="0">
              <a:solidFill>
                <a:srgbClr val="000000"/>
              </a:solidFill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13C78B63-1101-09F5-C8C5-31E37BEE8F80}"/>
              </a:ext>
            </a:extLst>
          </p:cNvPr>
          <p:cNvSpPr/>
          <p:nvPr/>
        </p:nvSpPr>
        <p:spPr>
          <a:xfrm>
            <a:off x="8093709" y="342499"/>
            <a:ext cx="3962400" cy="1600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Answer to question: There are no significant differences in work mode between man and women.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9CEE975-B3F9-DE66-B588-859A7EF345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1812" y="2245713"/>
            <a:ext cx="5781675" cy="2524125"/>
          </a:xfrm>
          <a:prstGeom prst="rect">
            <a:avLst/>
          </a:prstGeom>
        </p:spPr>
      </p:pic>
      <p:sp>
        <p:nvSpPr>
          <p:cNvPr id="22" name="Oval 21">
            <a:extLst>
              <a:ext uri="{FF2B5EF4-FFF2-40B4-BE49-F238E27FC236}">
                <a16:creationId xmlns:a16="http://schemas.microsoft.com/office/drawing/2014/main" id="{3453D8EE-4CD8-BC7B-9847-3260873A98A9}"/>
              </a:ext>
            </a:extLst>
          </p:cNvPr>
          <p:cNvSpPr/>
          <p:nvPr/>
        </p:nvSpPr>
        <p:spPr>
          <a:xfrm>
            <a:off x="6257128" y="2978150"/>
            <a:ext cx="792960" cy="218981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9FE9C365-2674-2F21-B2F9-3886C5E54C39}"/>
              </a:ext>
            </a:extLst>
          </p:cNvPr>
          <p:cNvSpPr/>
          <p:nvPr/>
        </p:nvSpPr>
        <p:spPr>
          <a:xfrm>
            <a:off x="3071812" y="4210052"/>
            <a:ext cx="1707356" cy="310611"/>
          </a:xfrm>
          <a:prstGeom prst="ellipse">
            <a:avLst/>
          </a:prstGeom>
          <a:noFill/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BF4485C-9462-B50A-FA61-443886ABED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474" y="497820"/>
            <a:ext cx="5210175" cy="1085850"/>
          </a:xfrm>
          <a:prstGeom prst="rect">
            <a:avLst/>
          </a:prstGeom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D9352F4C-F1D0-AAED-CA81-B87D43CA2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2531" y="242225"/>
            <a:ext cx="7246937" cy="838200"/>
          </a:xfrm>
        </p:spPr>
        <p:txBody>
          <a:bodyPr/>
          <a:lstStyle/>
          <a:p>
            <a:pPr eaLnBrk="1" hangingPunct="1"/>
            <a:r>
              <a:rPr lang="en-GB" altLang="en-US" dirty="0">
                <a:ln>
                  <a:noFill/>
                </a:ln>
              </a:rPr>
              <a:t>Tips and Hints 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46AF7A17-48D2-E596-D550-4938EEBC13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621" y="1171389"/>
            <a:ext cx="10363472" cy="4405845"/>
          </a:xfrm>
        </p:spPr>
        <p:txBody>
          <a:bodyPr>
            <a:normAutofit/>
          </a:bodyPr>
          <a:lstStyle/>
          <a:p>
            <a:pPr algn="just">
              <a:spcBef>
                <a:spcPts val="600"/>
              </a:spcBef>
              <a:buFont typeface="Wingdings 2" panose="05020102010507070707" pitchFamily="18" charset="2"/>
              <a:buChar char=""/>
            </a:pPr>
            <a:r>
              <a:rPr lang="en-GB" altLang="en-US" dirty="0"/>
              <a:t>If possible, support your cross-tabulations with chi-square tests which will show you if any differences are statistically significant.</a:t>
            </a:r>
          </a:p>
          <a:p>
            <a:pPr algn="just">
              <a:spcBef>
                <a:spcPts val="600"/>
              </a:spcBef>
              <a:buFont typeface="Wingdings 2" panose="05020102010507070707" pitchFamily="18" charset="2"/>
              <a:buChar char=""/>
            </a:pPr>
            <a:r>
              <a:rPr lang="en-GB" altLang="en-US" dirty="0"/>
              <a:t>Further statistical analysis usually depends on establishing if your data is normal. </a:t>
            </a:r>
            <a:r>
              <a:rPr lang="en-GB" altLang="en-US" dirty="0">
                <a:solidFill>
                  <a:srgbClr val="FF0000"/>
                </a:solidFill>
              </a:rPr>
              <a:t>You can test for this in the Descriptives menu by establishing </a:t>
            </a:r>
            <a:r>
              <a:rPr lang="en-GB" altLang="en-US" dirty="0">
                <a:solidFill>
                  <a:srgbClr val="7030A0"/>
                </a:solidFill>
              </a:rPr>
              <a:t>Skewness*</a:t>
            </a:r>
            <a:r>
              <a:rPr lang="en-GB" altLang="en-US" dirty="0">
                <a:solidFill>
                  <a:srgbClr val="FF0000"/>
                </a:solidFill>
              </a:rPr>
              <a:t> (should be between -0.8 and 0.8) and </a:t>
            </a:r>
            <a:r>
              <a:rPr lang="en-GB" altLang="en-US" dirty="0">
                <a:solidFill>
                  <a:srgbClr val="7030A0"/>
                </a:solidFill>
              </a:rPr>
              <a:t>Kurtosis</a:t>
            </a:r>
            <a:r>
              <a:rPr lang="en-GB" altLang="en-US" dirty="0">
                <a:solidFill>
                  <a:srgbClr val="FF0000"/>
                </a:solidFill>
              </a:rPr>
              <a:t> (should be between -3.0 and 3.0) for interval </a:t>
            </a:r>
            <a:r>
              <a:rPr lang="en-GB" altLang="en-US" dirty="0" err="1">
                <a:solidFill>
                  <a:srgbClr val="FF0000"/>
                </a:solidFill>
              </a:rPr>
              <a:t>vari</a:t>
            </a:r>
            <a:r>
              <a:rPr lang="en-GB" altLang="en-US" dirty="0">
                <a:solidFill>
                  <a:srgbClr val="FF0000"/>
                </a:solidFill>
              </a:rPr>
              <a:t>	</a:t>
            </a:r>
            <a:r>
              <a:rPr lang="en-GB" altLang="en-US" dirty="0" err="1">
                <a:solidFill>
                  <a:srgbClr val="FF0000"/>
                </a:solidFill>
              </a:rPr>
              <a:t>ables</a:t>
            </a:r>
            <a:r>
              <a:rPr lang="en-GB" altLang="en-US" dirty="0">
                <a:solidFill>
                  <a:srgbClr val="FF0000"/>
                </a:solidFill>
              </a:rPr>
              <a:t>, or by running the </a:t>
            </a:r>
            <a:r>
              <a:rPr lang="en-GB" altLang="en-US" dirty="0">
                <a:solidFill>
                  <a:srgbClr val="7030A0"/>
                </a:solidFill>
              </a:rPr>
              <a:t>Kolmogorov-Smirnov test </a:t>
            </a:r>
            <a:r>
              <a:rPr lang="en-GB" altLang="en-US" dirty="0">
                <a:solidFill>
                  <a:srgbClr val="FF0000"/>
                </a:solidFill>
              </a:rPr>
              <a:t>in the Non-parametric test section.</a:t>
            </a:r>
          </a:p>
          <a:p>
            <a:pPr algn="just">
              <a:spcBef>
                <a:spcPts val="600"/>
              </a:spcBef>
              <a:buFont typeface="Wingdings 2" panose="05020102010507070707" pitchFamily="18" charset="2"/>
              <a:buChar char=""/>
            </a:pPr>
            <a:r>
              <a:rPr lang="en-GB" altLang="en-US" dirty="0"/>
              <a:t>If your data is not normally distributed, do not use standard statically tests </a:t>
            </a:r>
            <a:r>
              <a:rPr lang="en-GB" altLang="en-US" dirty="0">
                <a:solidFill>
                  <a:srgbClr val="FF0000"/>
                </a:solidFill>
              </a:rPr>
              <a:t>but use non-parametric tests.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endParaRPr lang="en-GB" altLang="en-US" dirty="0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00F44519-2A7B-DC63-911E-C31FF56B3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94CA5299-5587-464E-9B7C-0243F3A06703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67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B6049F1-1E0F-61BA-B57A-714089801FB9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01C4603-EBC1-9B25-0626-CEA78FB487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4E3CEED3-82B4-27AC-17F7-BFF606C49B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94B91E83-7A10-EEF9-1D10-435515BFAF2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29A8B-C495-C9BD-BCCB-16E9DE01F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800" y="492125"/>
            <a:ext cx="10515600" cy="1273175"/>
          </a:xfrm>
        </p:spPr>
        <p:txBody>
          <a:bodyPr>
            <a:normAutofit fontScale="90000"/>
          </a:bodyPr>
          <a:lstStyle/>
          <a:p>
            <a:r>
              <a:rPr lang="en-US" dirty="0"/>
              <a:t>Exercise on Work mode and gender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Using Chi-square </a:t>
            </a:r>
            <a:endParaRPr lang="en-GB" dirty="0"/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97CDD9E3-B865-2F95-35E4-13BE341019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81012" y="2159001"/>
            <a:ext cx="9998932" cy="3965574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altLang="en-US" sz="4800" i="1" dirty="0">
                <a:solidFill>
                  <a:schemeClr val="hlink"/>
                </a:solidFill>
                <a:sym typeface="Symbol" panose="05050102010706020507" pitchFamily="18" charset="2"/>
              </a:rPr>
              <a:t>Set Hypothesis </a:t>
            </a:r>
          </a:p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altLang="en-US" sz="4800" i="1" dirty="0">
                <a:solidFill>
                  <a:schemeClr val="hlink"/>
                </a:solidFill>
                <a:sym typeface="Symbol" panose="05050102010706020507" pitchFamily="18" charset="2"/>
              </a:rPr>
              <a:t>Run SPSS </a:t>
            </a:r>
          </a:p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altLang="en-US" sz="4800" i="1" dirty="0">
                <a:solidFill>
                  <a:schemeClr val="hlink"/>
                </a:solidFill>
                <a:sym typeface="Symbol" panose="05050102010706020507" pitchFamily="18" charset="2"/>
              </a:rPr>
              <a:t>Result interpretation</a:t>
            </a:r>
          </a:p>
        </p:txBody>
      </p:sp>
    </p:spTree>
    <p:extLst>
      <p:ext uri="{BB962C8B-B14F-4D97-AF65-F5344CB8AC3E}">
        <p14:creationId xmlns:p14="http://schemas.microsoft.com/office/powerpoint/2010/main" val="4151843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5012B-A837-58B8-E06A-3C26235E7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 : 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BD2C127-4464-3AFC-AA83-F6494B687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788" y="1297304"/>
            <a:ext cx="9228138" cy="4028759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F0D13F44-759C-4F69-8520-EBD55975C6B1}"/>
              </a:ext>
            </a:extLst>
          </p:cNvPr>
          <p:cNvGrpSpPr/>
          <p:nvPr/>
        </p:nvGrpSpPr>
        <p:grpSpPr>
          <a:xfrm>
            <a:off x="88266" y="5900464"/>
            <a:ext cx="12103734" cy="957536"/>
            <a:chOff x="88266" y="5900464"/>
            <a:chExt cx="12103734" cy="95753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784E9CD2-C56E-296B-56C0-773AC9FBC42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4460" t="53448" r="30342" b="33142"/>
            <a:stretch/>
          </p:blipFill>
          <p:spPr>
            <a:xfrm>
              <a:off x="88266" y="5900464"/>
              <a:ext cx="5263763" cy="957533"/>
            </a:xfrm>
            <a:prstGeom prst="rect">
              <a:avLst/>
            </a:prstGeom>
          </p:spPr>
        </p:pic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38C5AE6-40A9-3F28-9178-EBFE73ED6D1A}"/>
                </a:ext>
              </a:extLst>
            </p:cNvPr>
            <p:cNvGrpSpPr/>
            <p:nvPr/>
          </p:nvGrpSpPr>
          <p:grpSpPr>
            <a:xfrm>
              <a:off x="5152445" y="5900466"/>
              <a:ext cx="7039555" cy="957534"/>
              <a:chOff x="5152445" y="5900466"/>
              <a:chExt cx="7039555" cy="957534"/>
            </a:xfrm>
          </p:grpSpPr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347B9E-6EE9-2F1C-97C0-B939067318A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900468"/>
                <a:ext cx="4319407" cy="957532"/>
              </a:xfrm>
              <a:prstGeom prst="rect">
                <a:avLst/>
              </a:prstGeom>
            </p:spPr>
          </p:pic>
          <p:pic>
            <p:nvPicPr>
              <p:cNvPr id="11" name="Picture 10">
                <a:extLst>
                  <a:ext uri="{FF2B5EF4-FFF2-40B4-BE49-F238E27FC236}">
                    <a16:creationId xmlns:a16="http://schemas.microsoft.com/office/drawing/2014/main" id="{14C5FFA9-662C-16A3-9351-FB88AFBDFC6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35783" t="36155" r="37774" b="45189"/>
              <a:stretch/>
            </p:blipFill>
            <p:spPr>
              <a:xfrm>
                <a:off x="9471853" y="5900466"/>
                <a:ext cx="2720147" cy="957531"/>
              </a:xfrm>
              <a:prstGeom prst="rect">
                <a:avLst/>
              </a:prstGeom>
            </p:spPr>
          </p:pic>
        </p:grpSp>
      </p:grp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CD3D5E3-A4F6-342B-2E22-A5F326F066D7}"/>
              </a:ext>
            </a:extLst>
          </p:cNvPr>
          <p:cNvSpPr/>
          <p:nvPr/>
        </p:nvSpPr>
        <p:spPr>
          <a:xfrm>
            <a:off x="6184900" y="1690687"/>
            <a:ext cx="1562100" cy="1090613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83304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>
            <a:extLst>
              <a:ext uri="{FF2B5EF4-FFF2-40B4-BE49-F238E27FC236}">
                <a16:creationId xmlns:a16="http://schemas.microsoft.com/office/drawing/2014/main" id="{DB3D41F5-A1A0-58B7-C0FB-5CA792EB5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1450" y="333375"/>
            <a:ext cx="7162800" cy="838200"/>
          </a:xfrm>
        </p:spPr>
        <p:txBody>
          <a:bodyPr/>
          <a:lstStyle/>
          <a:p>
            <a:pPr eaLnBrk="1" hangingPunct="1">
              <a:spcBef>
                <a:spcPct val="50000"/>
              </a:spcBef>
            </a:pPr>
            <a:r>
              <a:rPr lang="en-US" altLang="en-US" dirty="0">
                <a:ln>
                  <a:noFill/>
                </a:ln>
              </a:rPr>
              <a:t>p-value interpretation</a:t>
            </a:r>
          </a:p>
        </p:txBody>
      </p:sp>
      <p:sp>
        <p:nvSpPr>
          <p:cNvPr id="275459" name="Rectangle 3">
            <a:extLst>
              <a:ext uri="{FF2B5EF4-FFF2-40B4-BE49-F238E27FC236}">
                <a16:creationId xmlns:a16="http://schemas.microsoft.com/office/drawing/2014/main" id="{E83FF7F1-8451-0B9B-5AAC-480DBB16251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81012" y="1121569"/>
            <a:ext cx="9998932" cy="5003006"/>
          </a:xfrm>
        </p:spPr>
        <p:txBody>
          <a:bodyPr rtlCol="0">
            <a:normAutofit/>
          </a:bodyPr>
          <a:lstStyle/>
          <a:p>
            <a:pPr marL="0" indent="0">
              <a:spcBef>
                <a:spcPct val="50000"/>
              </a:spcBef>
              <a:buClr>
                <a:schemeClr val="tx1"/>
              </a:buClr>
              <a:buNone/>
              <a:defRPr/>
            </a:pPr>
            <a:r>
              <a:rPr lang="en-US" altLang="en-US" dirty="0">
                <a:sym typeface="Symbol" panose="05050102010706020507" pitchFamily="18" charset="2"/>
              </a:rPr>
              <a:t>The interpretation of a p-value is a little tricky</a:t>
            </a:r>
          </a:p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US" altLang="en-US" dirty="0">
                <a:sym typeface="Symbol" panose="05050102010706020507" pitchFamily="18" charset="2"/>
              </a:rPr>
              <a:t>We can usually say that a value is statistically significant if it is below 0.05 and it is highly significant if it is below 0.001</a:t>
            </a:r>
          </a:p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US" dirty="0"/>
              <a:t>A .05 </a:t>
            </a:r>
            <a:r>
              <a:rPr lang="en-US" i="1" dirty="0"/>
              <a:t>p</a:t>
            </a:r>
            <a:r>
              <a:rPr lang="en-US" dirty="0"/>
              <a:t> value means that we would expect to get the same results 95 times out of a hundred. </a:t>
            </a:r>
          </a:p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US" dirty="0"/>
              <a:t>However, sometimes you do not want to find a statistically significant difference! Link back to your hypothesis – sometimes you are looking for a non significant result, e.g. for example on gender pay gap</a:t>
            </a:r>
          </a:p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  <a:buFont typeface="Wingdings" panose="05000000000000000000" pitchFamily="2" charset="2"/>
              <a:buNone/>
              <a:defRPr/>
            </a:pPr>
            <a:endParaRPr lang="en-US" altLang="en-US" i="1" dirty="0">
              <a:solidFill>
                <a:schemeClr val="hlink"/>
              </a:solidFill>
              <a:sym typeface="Symbol" panose="05050102010706020507" pitchFamily="18" charset="2"/>
            </a:endParaRPr>
          </a:p>
        </p:txBody>
      </p:sp>
      <p:sp>
        <p:nvSpPr>
          <p:cNvPr id="28676" name="Slide Number Placeholder 5">
            <a:extLst>
              <a:ext uri="{FF2B5EF4-FFF2-40B4-BE49-F238E27FC236}">
                <a16:creationId xmlns:a16="http://schemas.microsoft.com/office/drawing/2014/main" id="{9F876962-DAC0-31EF-252C-BD07517DC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524000" y="6210300"/>
            <a:ext cx="457200" cy="457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DB08B967-8449-43E6-9418-D0646893AA5E}" type="slidenum">
              <a:rPr lang="en-GB" altLang="en-US" sz="1400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70</a:t>
            </a:fld>
            <a:endParaRPr lang="en-GB" altLang="en-US" sz="1400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300AD98-5EE5-E3DB-EB2D-AF4DB356A86D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30D078B-AB39-43C1-B0ED-0F046B49FB2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FDFDDB7-43B5-61E6-5CBB-76487802958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8C0141D7-73C4-AF8B-DAC2-0C533FCFC38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5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75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59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2EC2172D-0E84-C0C1-61BD-0441063ED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663" y="457200"/>
            <a:ext cx="7402512" cy="914400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Other common tests</a:t>
            </a:r>
            <a:endParaRPr lang="en-US" altLang="en-US">
              <a:ln>
                <a:noFill/>
              </a:ln>
            </a:endParaRP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200767AF-AAE9-5404-8B84-272D4F4C5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343" y="1447801"/>
            <a:ext cx="10034178" cy="4551363"/>
          </a:xfrm>
        </p:spPr>
        <p:txBody>
          <a:bodyPr rtlCol="0">
            <a:normAutofit/>
          </a:bodyPr>
          <a:lstStyle/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/>
              <a:t>T-tests </a:t>
            </a:r>
            <a:r>
              <a:rPr lang="en-GB" altLang="en-US" sz="3200" dirty="0">
                <a:solidFill>
                  <a:srgbClr val="FF0000"/>
                </a:solidFill>
              </a:rPr>
              <a:t>(2 groups and scaled variables) </a:t>
            </a:r>
            <a:r>
              <a:rPr lang="en-GB" altLang="en-US" sz="3200" dirty="0"/>
              <a:t>e.g. is there a significant difference between men and women’s salaries? 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/>
              <a:t>ANOVAs </a:t>
            </a:r>
            <a:r>
              <a:rPr lang="en-GB" altLang="en-US" sz="3200" dirty="0">
                <a:solidFill>
                  <a:srgbClr val="FF0000"/>
                </a:solidFill>
              </a:rPr>
              <a:t>(Several groups and scaled variables)</a:t>
            </a:r>
            <a:r>
              <a:rPr lang="en-GB" altLang="en-US" sz="3200" dirty="0"/>
              <a:t> e.g. is there a significant difference in salary by job role?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/>
              <a:t>Correlations e.g. are salary and age correlated?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/>
              <a:t>Regression (One scaled dependent variable and several scaled independent variables) e.g. is salary predicted by age?</a:t>
            </a:r>
            <a:endParaRPr lang="en-US" altLang="en-US" sz="3200" dirty="0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9D024C6F-C73E-2D1B-91A2-C798B762C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F2307D59-2B08-4F55-A497-0014113E8D91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71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92B3373-B4F2-42BD-FE20-7999F8F696CD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4B388F71-EADE-0AA7-4AF1-A9A69D95EA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D488964F-4453-22A1-4593-879FB0CC763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3FE9429E-9062-1FF8-6E37-BA4F9037B63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95C098D9-01D0-E360-CB15-02DC55CB2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664" y="457200"/>
            <a:ext cx="5113337" cy="1143000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SAVING DATA</a:t>
            </a:r>
          </a:p>
        </p:txBody>
      </p:sp>
      <p:pic>
        <p:nvPicPr>
          <p:cNvPr id="31747" name="Content Placeholder 3">
            <a:extLst>
              <a:ext uri="{FF2B5EF4-FFF2-40B4-BE49-F238E27FC236}">
                <a16:creationId xmlns:a16="http://schemas.microsoft.com/office/drawing/2014/main" id="{2EB0137D-6494-DC17-D5BE-65C71CB1017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39044" y="1600201"/>
            <a:ext cx="6723146" cy="4370358"/>
          </a:xfrm>
        </p:spPr>
      </p:pic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05338662-24BB-9406-4545-2D174890F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F231A6E0-656D-4332-B078-A6A5D7D6C9E6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72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2D84201-6370-5D9D-9EFA-DD31A10B1961}"/>
              </a:ext>
            </a:extLst>
          </p:cNvPr>
          <p:cNvSpPr/>
          <p:nvPr/>
        </p:nvSpPr>
        <p:spPr>
          <a:xfrm>
            <a:off x="7565231" y="773906"/>
            <a:ext cx="3911936" cy="22259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Make sure you save both your data and your output files on your own storage device or computer</a:t>
            </a: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683D6193-63A2-B22B-9119-8DBFE2D49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664" y="457200"/>
            <a:ext cx="7094537" cy="838200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585F7-A605-5AEF-5F43-5C1AB9238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783" y="1219200"/>
            <a:ext cx="10539586" cy="5105400"/>
          </a:xfrm>
        </p:spPr>
        <p:txBody>
          <a:bodyPr rtlCol="0">
            <a:normAutofit/>
          </a:bodyPr>
          <a:lstStyle/>
          <a:p>
            <a:pPr>
              <a:spcBef>
                <a:spcPts val="600"/>
              </a:spcBef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Ø"/>
              <a:defRPr/>
            </a:pPr>
            <a:r>
              <a:rPr lang="en-GB" dirty="0"/>
              <a:t>You can download a 14 day trial of SPSS from the IBM SPSS website. Once the trial expires, you need a license or need to buy the software.</a:t>
            </a:r>
          </a:p>
          <a:p>
            <a:pPr>
              <a:spcBef>
                <a:spcPts val="600"/>
              </a:spcBef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Ø"/>
              <a:defRPr/>
            </a:pPr>
            <a:r>
              <a:rPr lang="en-GB" dirty="0"/>
              <a:t>Contact the IT helpdesk for the university license if you need to, it changes regularly so they need to give you the current one.</a:t>
            </a:r>
          </a:p>
          <a:p>
            <a:pPr>
              <a:spcBef>
                <a:spcPts val="600"/>
              </a:spcBef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Ø"/>
              <a:defRPr/>
            </a:pPr>
            <a:endParaRPr lang="en-GB" dirty="0"/>
          </a:p>
          <a:p>
            <a:pPr>
              <a:spcBef>
                <a:spcPts val="600"/>
              </a:spcBef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Ø"/>
              <a:defRPr/>
            </a:pPr>
            <a:r>
              <a:rPr lang="en-GB" dirty="0"/>
              <a:t>The best book on SPSS is without doubt Andy Field’s (2018) </a:t>
            </a:r>
            <a:r>
              <a:rPr lang="en-GB" u="sng" dirty="0"/>
              <a:t>Discovering Statistics using IBM SPSS Statistics</a:t>
            </a:r>
            <a:r>
              <a:rPr lang="en-GB" dirty="0"/>
              <a:t>, 5</a:t>
            </a:r>
            <a:r>
              <a:rPr lang="en-GB" baseline="30000" dirty="0"/>
              <a:t>th</a:t>
            </a:r>
            <a:r>
              <a:rPr lang="en-GB" dirty="0"/>
              <a:t> edition, Sage (or previous editions). Very widely used and supported by a good website.</a:t>
            </a:r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8D25818D-5BFA-345B-1A28-FE9858274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0767787F-1F30-45C8-8C99-4C2B70A849B3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73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>
            <a:extLst>
              <a:ext uri="{FF2B5EF4-FFF2-40B4-BE49-F238E27FC236}">
                <a16:creationId xmlns:a16="http://schemas.microsoft.com/office/drawing/2014/main" id="{AF0FF107-8607-AD63-D162-558BC6AA33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214314"/>
            <a:ext cx="8432800" cy="5609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5" name="Slide Number Placeholder 4">
            <a:extLst>
              <a:ext uri="{FF2B5EF4-FFF2-40B4-BE49-F238E27FC236}">
                <a16:creationId xmlns:a16="http://schemas.microsoft.com/office/drawing/2014/main" id="{F6D00142-920D-7D4C-9617-6E4A587DD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16C52A8B-5913-4A9B-8E5A-AD955C25EFC8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74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DA00ED8-49DF-C968-67A0-EBCBCAC3F343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2E02E528-8C00-BD4A-689F-336F89174435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1628D11A-B55F-2D5E-5A3B-CCAAD4CB569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53E39532-98BE-5E8C-8548-E3957B3B6EF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8B397A98-C96C-4393-24DC-AB2F1E638E9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FFFB84E4-9AB2-2CB5-0673-8D74D2949B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4826" y="549275"/>
            <a:ext cx="8507413" cy="706438"/>
          </a:xfrm>
        </p:spPr>
        <p:txBody>
          <a:bodyPr/>
          <a:lstStyle/>
          <a:p>
            <a:pPr eaLnBrk="1" hangingPunct="1"/>
            <a:r>
              <a:rPr lang="en-US" altLang="zh-CN" sz="3800" b="1" u="sng">
                <a:solidFill>
                  <a:srgbClr val="003366"/>
                </a:solidFill>
                <a:ea typeface="ＭＳ Ｐゴシック" panose="020B0600070205080204" pitchFamily="34" charset="-128"/>
              </a:rPr>
              <a:t>Data measurement levels</a:t>
            </a:r>
            <a:endParaRPr lang="en-GB" altLang="zh-CN" sz="3800" b="1" u="sng">
              <a:solidFill>
                <a:srgbClr val="003366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16CCACD2-3350-D227-5166-5199774851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56789" y="1557339"/>
            <a:ext cx="9100024" cy="396539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TW" sz="900" i="1" dirty="0">
              <a:solidFill>
                <a:srgbClr val="003366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zh-CN" dirty="0">
                <a:solidFill>
                  <a:srgbClr val="003366"/>
                </a:solidFill>
                <a:ea typeface="ＭＳ Ｐゴシック" panose="020B0600070205080204" pitchFamily="34" charset="-128"/>
              </a:rPr>
              <a:t>Nominal: </a:t>
            </a:r>
            <a:r>
              <a:rPr lang="en-GB" altLang="zh-CN" dirty="0">
                <a:ea typeface="ＭＳ Ｐゴシック" panose="020B0600070205080204" pitchFamily="34" charset="-128"/>
              </a:rPr>
              <a:t>is for mutual exclusive but not ordered categories. </a:t>
            </a:r>
            <a:endParaRPr lang="en-GB" altLang="zh-CN" dirty="0">
              <a:solidFill>
                <a:srgbClr val="003366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GB" altLang="zh-CN" dirty="0">
              <a:solidFill>
                <a:srgbClr val="003366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zh-CN" dirty="0">
                <a:solidFill>
                  <a:srgbClr val="003366"/>
                </a:solidFill>
                <a:ea typeface="ＭＳ Ｐゴシック" panose="020B0600070205080204" pitchFamily="34" charset="-128"/>
              </a:rPr>
              <a:t>Ordinal: </a:t>
            </a:r>
            <a:r>
              <a:rPr lang="en-GB" altLang="zh-CN" dirty="0">
                <a:ea typeface="ＭＳ Ｐゴシック" panose="020B0600070205080204" pitchFamily="34" charset="-128"/>
              </a:rPr>
              <a:t>is a measurement where the order matters but not the difference between values. </a:t>
            </a:r>
            <a:endParaRPr lang="en-US" altLang="zh-CN" dirty="0">
              <a:solidFill>
                <a:srgbClr val="003366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altLang="zh-CN" dirty="0">
              <a:solidFill>
                <a:srgbClr val="003366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zh-CN" dirty="0">
                <a:solidFill>
                  <a:srgbClr val="003366"/>
                </a:solidFill>
                <a:ea typeface="ＭＳ Ｐゴシック" panose="020B0600070205080204" pitchFamily="34" charset="-128"/>
              </a:rPr>
              <a:t>Interval: </a:t>
            </a:r>
            <a:r>
              <a:rPr lang="en-GB" altLang="zh-CN" dirty="0">
                <a:ea typeface="ＭＳ Ｐゴシック" panose="020B0600070205080204" pitchFamily="34" charset="-128"/>
              </a:rPr>
              <a:t>the difference between two values is meaningful. </a:t>
            </a:r>
            <a:endParaRPr lang="en-US" altLang="zh-CN" dirty="0">
              <a:solidFill>
                <a:srgbClr val="003366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altLang="zh-CN" dirty="0">
              <a:solidFill>
                <a:srgbClr val="003366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zh-CN" dirty="0">
                <a:solidFill>
                  <a:srgbClr val="003366"/>
                </a:solidFill>
                <a:ea typeface="ＭＳ Ｐゴシック" panose="020B0600070205080204" pitchFamily="34" charset="-128"/>
              </a:rPr>
              <a:t>Ratio: </a:t>
            </a:r>
            <a:r>
              <a:rPr lang="en-GB" altLang="zh-CN" dirty="0">
                <a:ea typeface="ＭＳ Ｐゴシック" panose="020B0600070205080204" pitchFamily="34" charset="-128"/>
              </a:rPr>
              <a:t>has all the properties of an interval variable, and also has a clear definition of 0. The ratio of two measurements is meaningful. </a:t>
            </a:r>
          </a:p>
        </p:txBody>
      </p:sp>
      <p:sp>
        <p:nvSpPr>
          <p:cNvPr id="26630" name="Slide Number Placeholder 5">
            <a:extLst>
              <a:ext uri="{FF2B5EF4-FFF2-40B4-BE49-F238E27FC236}">
                <a16:creationId xmlns:a16="http://schemas.microsoft.com/office/drawing/2014/main" id="{1835D2D6-C515-7F97-CD7F-665380F25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DE3AA060-52A0-47FC-B98D-6983F6FFF422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75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F7510A4-2692-3D5A-77F0-09E26C907EE0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39B4FB49-00D0-E1D2-003A-8F328B8C61F7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8E795FB4-E865-3F80-CED3-716B6DC321C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81059484-71EC-66E7-1632-2A80D1ED796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A1185B2D-D272-1560-8A9E-AA46F80F0CB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Title 1">
            <a:extLst>
              <a:ext uri="{FF2B5EF4-FFF2-40B4-BE49-F238E27FC236}">
                <a16:creationId xmlns:a16="http://schemas.microsoft.com/office/drawing/2014/main" id="{038F1C53-D8FB-4345-8140-84D292849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61A9FBA-2E98-793E-B75C-1869BC52653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38314" y="500064"/>
          <a:ext cx="8786811" cy="5259387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17859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574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30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0003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56803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Scale Type</a:t>
                      </a: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</a:rPr>
                        <a:t>Permissible Statistics</a:t>
                      </a: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Admissible </a:t>
                      </a:r>
                      <a:r>
                        <a:rPr lang="en-US" sz="1800" dirty="0" err="1">
                          <a:latin typeface="Times New Roman" pitchFamily="18" charset="0"/>
                          <a:cs typeface="Times New Roman" pitchFamily="18" charset="0"/>
                        </a:rPr>
                        <a:t>Caculations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Example</a:t>
                      </a:r>
                    </a:p>
                  </a:txBody>
                  <a:tcPr marL="49195" marR="49195" marT="24600" marB="2460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7874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nominal (or,</a:t>
                      </a:r>
                      <a:r>
                        <a:rPr lang="en-US" sz="1800" baseline="0" dirty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categorical)</a:t>
                      </a: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2" tooltip="Mode (statistics)"/>
                        </a:rPr>
                        <a:t>mode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3" tooltip="Chi-square test"/>
                        </a:rPr>
                        <a:t>Chi-square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Gender</a:t>
                      </a:r>
                      <a:r>
                        <a:rPr lang="en-US" sz="1800" baseline="0" dirty="0">
                          <a:latin typeface="Times New Roman" pitchFamily="18" charset="0"/>
                          <a:cs typeface="Times New Roman" pitchFamily="18" charset="0"/>
                        </a:rPr>
                        <a:t> (Female, Male)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8600">
                <a:tc>
                  <a:txBody>
                    <a:bodyPr/>
                    <a:lstStyle/>
                    <a:p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</a:rPr>
                        <a:t>ordinal</a:t>
                      </a: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4" tooltip="Median"/>
                        </a:rPr>
                        <a:t>median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5" tooltip="Percentile"/>
                        </a:rPr>
                        <a:t>percentile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1. Grade</a:t>
                      </a:r>
                      <a:r>
                        <a:rPr lang="en-US" sz="1800" baseline="0" dirty="0">
                          <a:latin typeface="Times New Roman" pitchFamily="18" charset="0"/>
                          <a:cs typeface="Times New Roman" pitchFamily="18" charset="0"/>
                        </a:rPr>
                        <a:t> (A+, A , B+, B,C+,C)</a:t>
                      </a:r>
                    </a:p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2. "bad", "medium", and "good"</a:t>
                      </a:r>
                    </a:p>
                  </a:txBody>
                  <a:tcPr marL="49195" marR="49195" marT="24600" marB="2460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46549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interval</a:t>
                      </a: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6" tooltip="Mean"/>
                        </a:rPr>
                        <a:t>mean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7" tooltip="Standard deviation"/>
                        </a:rPr>
                        <a:t>standard deviation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8" tooltip="Correlation"/>
                        </a:rPr>
                        <a:t>correlation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9" tooltip="Regression analysis"/>
                        </a:rPr>
                        <a:t>regression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10" tooltip="Analysis of variance"/>
                        </a:rPr>
                        <a:t>analysis of variance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Temperature</a:t>
                      </a:r>
                      <a:r>
                        <a:rPr lang="en-US" sz="1800" baseline="0" dirty="0">
                          <a:latin typeface="Times New Roman" pitchFamily="18" charset="0"/>
                          <a:cs typeface="Times New Roman" pitchFamily="18" charset="0"/>
                        </a:rPr>
                        <a:t> (-1, 0, 1)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69561">
                <a:tc>
                  <a:txBody>
                    <a:bodyPr/>
                    <a:lstStyle/>
                    <a:p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</a:rPr>
                        <a:t>ratio</a:t>
                      </a: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</a:rPr>
                        <a:t>All statistics permitted for interval scales plus the following: </a:t>
                      </a:r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  <a:hlinkClick r:id="rId11" tooltip="Geometric mean"/>
                        </a:rPr>
                        <a:t>geometric mean</a:t>
                      </a:r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  <a:hlinkClick r:id="rId12" tooltip="Harmonic mean"/>
                        </a:rPr>
                        <a:t>harmonic mean</a:t>
                      </a:r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  <a:hlinkClick r:id="rId13" tooltip="Coefficient of variation"/>
                        </a:rPr>
                        <a:t>coefficient of variation</a:t>
                      </a:r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  <a:hlinkClick r:id="rId14" tooltip="Logarithms"/>
                        </a:rPr>
                        <a:t>logarithms</a:t>
                      </a:r>
                      <a:endParaRPr lang="en-US" sz="1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GDP</a:t>
                      </a:r>
                      <a:r>
                        <a:rPr lang="en-US" sz="1800" baseline="0" dirty="0">
                          <a:latin typeface="Times New Roman" pitchFamily="18" charset="0"/>
                          <a:cs typeface="Times New Roman" pitchFamily="18" charset="0"/>
                        </a:rPr>
                        <a:t> (e.g. 1500 USD)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Line Callout 2 4">
            <a:extLst>
              <a:ext uri="{FF2B5EF4-FFF2-40B4-BE49-F238E27FC236}">
                <a16:creationId xmlns:a16="http://schemas.microsoft.com/office/drawing/2014/main" id="{051E216F-41C6-6B73-E032-2F0E81FA0DE4}"/>
              </a:ext>
            </a:extLst>
          </p:cNvPr>
          <p:cNvSpPr/>
          <p:nvPr/>
        </p:nvSpPr>
        <p:spPr>
          <a:xfrm>
            <a:off x="7858125" y="5012475"/>
            <a:ext cx="1928812" cy="928687"/>
          </a:xfrm>
          <a:prstGeom prst="borderCallout2">
            <a:avLst>
              <a:gd name="adj1" fmla="val -71897"/>
              <a:gd name="adj2" fmla="val -267193"/>
              <a:gd name="adj3" fmla="val 18750"/>
              <a:gd name="adj4" fmla="val -16667"/>
              <a:gd name="adj5" fmla="val -237584"/>
              <a:gd name="adj6" fmla="val -253604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800" dirty="0"/>
              <a:t>Scale</a:t>
            </a:r>
          </a:p>
        </p:txBody>
      </p:sp>
      <p:graphicFrame>
        <p:nvGraphicFramePr>
          <p:cNvPr id="1026" name="Object 1">
            <a:extLst>
              <a:ext uri="{FF2B5EF4-FFF2-40B4-BE49-F238E27FC236}">
                <a16:creationId xmlns:a16="http://schemas.microsoft.com/office/drawing/2014/main" id="{578842F9-05CD-473E-7071-1C491CA1276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953126" y="1500188"/>
          <a:ext cx="1000125" cy="311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5" imgW="253800" imgH="152280" progId="Equation.DSMT4">
                  <p:embed/>
                </p:oleObj>
              </mc:Choice>
              <mc:Fallback>
                <p:oleObj name="Equation" r:id="rId15" imgW="253800" imgH="152280" progId="Equation.DSMT4">
                  <p:embed/>
                  <p:pic>
                    <p:nvPicPr>
                      <p:cNvPr id="1026" name="Object 1">
                        <a:extLst>
                          <a:ext uri="{FF2B5EF4-FFF2-40B4-BE49-F238E27FC236}">
                            <a16:creationId xmlns:a16="http://schemas.microsoft.com/office/drawing/2014/main" id="{578842F9-05CD-473E-7071-1C491CA1276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53126" y="1500188"/>
                        <a:ext cx="1000125" cy="311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3">
            <a:extLst>
              <a:ext uri="{FF2B5EF4-FFF2-40B4-BE49-F238E27FC236}">
                <a16:creationId xmlns:a16="http://schemas.microsoft.com/office/drawing/2014/main" id="{81D79E46-0C6F-1B70-E528-5797E94AF90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024563" y="2214564"/>
          <a:ext cx="1357312" cy="357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7" imgW="507960" imgH="152280" progId="Equation.DSMT4">
                  <p:embed/>
                </p:oleObj>
              </mc:Choice>
              <mc:Fallback>
                <p:oleObj name="Equation" r:id="rId17" imgW="507960" imgH="152280" progId="Equation.DSMT4">
                  <p:embed/>
                  <p:pic>
                    <p:nvPicPr>
                      <p:cNvPr id="1027" name="Object 3">
                        <a:extLst>
                          <a:ext uri="{FF2B5EF4-FFF2-40B4-BE49-F238E27FC236}">
                            <a16:creationId xmlns:a16="http://schemas.microsoft.com/office/drawing/2014/main" id="{81D79E46-0C6F-1B70-E528-5797E94AF90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24563" y="2214564"/>
                        <a:ext cx="1357312" cy="3571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8" name="Object 38">
            <a:extLst>
              <a:ext uri="{FF2B5EF4-FFF2-40B4-BE49-F238E27FC236}">
                <a16:creationId xmlns:a16="http://schemas.microsoft.com/office/drawing/2014/main" id="{1E8C5736-632A-6894-5C4C-DA6DD3EAB58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953126" y="2928938"/>
          <a:ext cx="1357313" cy="85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9" imgW="533160" imgH="368280" progId="Equation.DSMT4">
                  <p:embed/>
                </p:oleObj>
              </mc:Choice>
              <mc:Fallback>
                <p:oleObj name="Equation" r:id="rId19" imgW="533160" imgH="368280" progId="Equation.DSMT4">
                  <p:embed/>
                  <p:pic>
                    <p:nvPicPr>
                      <p:cNvPr id="1028" name="Object 38">
                        <a:extLst>
                          <a:ext uri="{FF2B5EF4-FFF2-40B4-BE49-F238E27FC236}">
                            <a16:creationId xmlns:a16="http://schemas.microsoft.com/office/drawing/2014/main" id="{1E8C5736-632A-6894-5C4C-DA6DD3EAB58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53126" y="2928938"/>
                        <a:ext cx="1357313" cy="857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9" name="Object 39">
            <a:extLst>
              <a:ext uri="{FF2B5EF4-FFF2-40B4-BE49-F238E27FC236}">
                <a16:creationId xmlns:a16="http://schemas.microsoft.com/office/drawing/2014/main" id="{4EE36C11-67C8-B8D8-9E31-5BC6627AC78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953125" y="4357689"/>
          <a:ext cx="1500188" cy="1214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1" imgW="533160" imgH="368280" progId="Equation.DSMT4">
                  <p:embed/>
                </p:oleObj>
              </mc:Choice>
              <mc:Fallback>
                <p:oleObj name="Equation" r:id="rId21" imgW="533160" imgH="368280" progId="Equation.DSMT4">
                  <p:embed/>
                  <p:pic>
                    <p:nvPicPr>
                      <p:cNvPr id="1029" name="Object 39">
                        <a:extLst>
                          <a:ext uri="{FF2B5EF4-FFF2-40B4-BE49-F238E27FC236}">
                            <a16:creationId xmlns:a16="http://schemas.microsoft.com/office/drawing/2014/main" id="{4EE36C11-67C8-B8D8-9E31-5BC6627AC78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53125" y="4357689"/>
                        <a:ext cx="1500188" cy="12144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66" name="Slide Number Placeholder 10">
            <a:extLst>
              <a:ext uri="{FF2B5EF4-FFF2-40B4-BE49-F238E27FC236}">
                <a16:creationId xmlns:a16="http://schemas.microsoft.com/office/drawing/2014/main" id="{1D7CF957-0A3D-41EF-8BD3-28F92E098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3587B9B9-91BF-4B72-9E9F-74786D777F00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76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807FCAD-4B25-30CD-6EB3-D076485B51A8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A0CC526B-B8ED-8111-9993-C464C05599DE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75BB4F70-701F-DCF4-46B3-EE7210EBCB5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954AA4C8-EA87-21A1-6FFB-1A6091F6E81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A6CAA54-04F1-D5C2-6764-A21B0AD850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DB888665-D74B-D4D9-3502-80BC3176D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5. Correlation analysis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8C144821-285D-0E8E-6E0D-4DD241D56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137" y="2438399"/>
            <a:ext cx="10515600" cy="3446835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The dependent variable must be a scale variable, while the grouping variables may be ordinal or nominal.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With the Explore procedure, you can: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</a:rPr>
              <a:t> Screen data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</a:rPr>
              <a:t>Identify outliers 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</a:rPr>
              <a:t>Check assumptions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</a:rPr>
              <a:t>Characterize differences among groups of cases</a:t>
            </a:r>
          </a:p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30724" name="Picture 2">
            <a:extLst>
              <a:ext uri="{FF2B5EF4-FFF2-40B4-BE49-F238E27FC236}">
                <a16:creationId xmlns:a16="http://schemas.microsoft.com/office/drawing/2014/main" id="{39E1927F-CC9F-3027-C971-2B5DB08B3D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418" y="1519901"/>
            <a:ext cx="3000375" cy="795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7" name="Slide Number Placeholder 6">
            <a:extLst>
              <a:ext uri="{FF2B5EF4-FFF2-40B4-BE49-F238E27FC236}">
                <a16:creationId xmlns:a16="http://schemas.microsoft.com/office/drawing/2014/main" id="{110D16B7-D0AA-A16E-974A-0842AC856E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F68A2139-AC82-4983-9281-05A9DE0637BD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77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4BF9D6D-469B-C790-0FD5-F36F00891FD7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6001DF5B-47EF-942C-7346-AB1A6950005D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D3E7D81A-E14A-818E-0C34-4E09A8211CF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F0EA9B6C-15B8-26A0-C7DD-615BB805136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A010B165-08B1-A1BB-C3A0-D99A14292FB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02428-4B0C-9E54-0426-8B08BB109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35126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CN" sz="4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5. Correlation analysis</a:t>
            </a:r>
            <a:endParaRPr lang="en-GB" altLang="zh-CN" sz="4000" i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ea typeface="+mn-ea"/>
              <a:cs typeface="+mn-cs"/>
            </a:endParaRP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5F18651C-A94D-1024-40F2-373681AE2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5252"/>
            <a:ext cx="10844719" cy="4886098"/>
          </a:xfrm>
        </p:spPr>
        <p:txBody>
          <a:bodyPr>
            <a:normAutofit/>
          </a:bodyPr>
          <a:lstStyle/>
          <a:p>
            <a:r>
              <a:rPr lang="en-AU" altLang="zh-CN" sz="4000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Correlation analysis is used to describe the strength and the direction of the linear relationship between two variables. </a:t>
            </a:r>
          </a:p>
        </p:txBody>
      </p:sp>
      <p:sp>
        <p:nvSpPr>
          <p:cNvPr id="33798" name="Slide Number Placeholder 5">
            <a:extLst>
              <a:ext uri="{FF2B5EF4-FFF2-40B4-BE49-F238E27FC236}">
                <a16:creationId xmlns:a16="http://schemas.microsoft.com/office/drawing/2014/main" id="{187FB568-0F35-F904-D3A8-04016D9C0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53576A5C-6EB2-4BA3-B06C-944EB6074BCB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78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25C3F5F-1A50-A5B2-9F7C-A1A9E63A13AF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12D6E577-B0EE-CF1E-A96E-BE95972E34FE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C0ECAC62-D750-B5A6-3A6C-13820BF3026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FBB6C20D-E181-1AD9-A1C7-FFD875E65EF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132CAD4-AA6D-58CD-A00E-65AF176C29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02428-4B0C-9E54-0426-8B08BB109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8603"/>
            <a:ext cx="10515600" cy="59860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zh-CN" sz="4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5. Correlation analysis</a:t>
            </a:r>
            <a:endParaRPr lang="en-GB" altLang="zh-CN" sz="4000" i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ea typeface="+mn-ea"/>
              <a:cs typeface="+mn-cs"/>
            </a:endParaRPr>
          </a:p>
        </p:txBody>
      </p:sp>
      <p:sp>
        <p:nvSpPr>
          <p:cNvPr id="33798" name="Slide Number Placeholder 5">
            <a:extLst>
              <a:ext uri="{FF2B5EF4-FFF2-40B4-BE49-F238E27FC236}">
                <a16:creationId xmlns:a16="http://schemas.microsoft.com/office/drawing/2014/main" id="{187FB568-0F35-F904-D3A8-04016D9C0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53576A5C-6EB2-4BA3-B06C-944EB6074BCB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79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25C3F5F-1A50-A5B2-9F7C-A1A9E63A13AF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12D6E577-B0EE-CF1E-A96E-BE95972E34FE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C0ECAC62-D750-B5A6-3A6C-13820BF3026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FBB6C20D-E181-1AD9-A1C7-FFD875E65EF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132CAD4-AA6D-58CD-A00E-65AF176C29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0FAB2694-A11F-8446-4086-857D3B8F90E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209" t="21843" r="4398" b="19291"/>
          <a:stretch/>
        </p:blipFill>
        <p:spPr>
          <a:xfrm>
            <a:off x="194908" y="985951"/>
            <a:ext cx="11254548" cy="4886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91082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02428-4B0C-9E54-0426-8B08BB109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35126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CN" sz="4000" i="1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  <a:ea typeface="+mn-ea"/>
                <a:cs typeface="+mn-cs"/>
              </a:rPr>
              <a:t>Correlation coefficient</a:t>
            </a:r>
            <a:endParaRPr lang="en-GB" altLang="zh-CN" sz="4000" i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ea typeface="+mn-ea"/>
              <a:cs typeface="+mn-cs"/>
            </a:endParaRP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5F18651C-A94D-1024-40F2-373681AE2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5318" y="1421776"/>
            <a:ext cx="9870127" cy="4701098"/>
          </a:xfrm>
        </p:spPr>
        <p:txBody>
          <a:bodyPr/>
          <a:lstStyle/>
          <a:p>
            <a:r>
              <a:rPr lang="en-AU" altLang="zh-CN" sz="2400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Measure how variables are related, for example what is the relationship between </a:t>
            </a:r>
            <a:r>
              <a:rPr lang="en-AU" altLang="zh-CN" sz="2400" i="1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x</a:t>
            </a:r>
            <a:r>
              <a:rPr lang="en-AU" altLang="zh-CN" sz="2400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 and </a:t>
            </a:r>
            <a:r>
              <a:rPr lang="en-AU" altLang="zh-CN" sz="2400" i="1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y</a:t>
            </a:r>
          </a:p>
          <a:p>
            <a:r>
              <a:rPr lang="en-AU" altLang="zh-CN" sz="2400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Correlation coefficient values range from -1 to +1, indicating both strength and direction:</a:t>
            </a:r>
          </a:p>
          <a:p>
            <a:pPr lvl="1"/>
            <a:r>
              <a:rPr lang="en-AU" altLang="zh-CN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Positive values indicate a positive relationship, both values increase (or decrease) together</a:t>
            </a:r>
          </a:p>
          <a:p>
            <a:pPr lvl="1"/>
            <a:r>
              <a:rPr lang="en-AU" altLang="zh-CN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Negative values indicate a negative relationship, as one variable increases the other decreases</a:t>
            </a:r>
          </a:p>
          <a:p>
            <a:pPr lvl="1"/>
            <a:r>
              <a:rPr lang="en-AU" altLang="zh-CN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The closer to 0 the weaker the relationship, the closer to – 1 or + 1 the stronger the relationship</a:t>
            </a:r>
          </a:p>
        </p:txBody>
      </p:sp>
      <p:sp>
        <p:nvSpPr>
          <p:cNvPr id="33798" name="Slide Number Placeholder 5">
            <a:extLst>
              <a:ext uri="{FF2B5EF4-FFF2-40B4-BE49-F238E27FC236}">
                <a16:creationId xmlns:a16="http://schemas.microsoft.com/office/drawing/2014/main" id="{187FB568-0F35-F904-D3A8-04016D9C0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53576A5C-6EB2-4BA3-B06C-944EB6074BCB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80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25C3F5F-1A50-A5B2-9F7C-A1A9E63A13AF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12D6E577-B0EE-CF1E-A96E-BE95972E34FE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C0ECAC62-D750-B5A6-3A6C-13820BF3026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FBB6C20D-E181-1AD9-A1C7-FFD875E65EF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132CAD4-AA6D-58CD-A00E-65AF176C29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64168464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4">
            <a:extLst>
              <a:ext uri="{FF2B5EF4-FFF2-40B4-BE49-F238E27FC236}">
                <a16:creationId xmlns:a16="http://schemas.microsoft.com/office/drawing/2014/main" id="{AF2F5ACC-91D3-59F4-78E7-F082D01624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5334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b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4400" i="1">
                <a:solidFill>
                  <a:schemeClr val="tx2"/>
                </a:solidFill>
              </a:rPr>
              <a:t>Correlation coefficient</a:t>
            </a:r>
          </a:p>
        </p:txBody>
      </p:sp>
      <p:sp>
        <p:nvSpPr>
          <p:cNvPr id="167941" name="Rectangle 5">
            <a:extLst>
              <a:ext uri="{FF2B5EF4-FFF2-40B4-BE49-F238E27FC236}">
                <a16:creationId xmlns:a16="http://schemas.microsoft.com/office/drawing/2014/main" id="{E983949F-B061-672F-54D7-F52334D500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9813" y="2143125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3000" dirty="0"/>
              <a:t>r ranges from +1 to -1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3000" dirty="0"/>
              <a:t>r = +1 a perfect positive linear relationship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3000" dirty="0"/>
              <a:t>r = -1 a perfect negative linear relationship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3000" dirty="0"/>
              <a:t>r = 0 indicates no correlation at all</a:t>
            </a:r>
          </a:p>
        </p:txBody>
      </p:sp>
      <p:sp>
        <p:nvSpPr>
          <p:cNvPr id="34822" name="Slide Number Placeholder 5">
            <a:extLst>
              <a:ext uri="{FF2B5EF4-FFF2-40B4-BE49-F238E27FC236}">
                <a16:creationId xmlns:a16="http://schemas.microsoft.com/office/drawing/2014/main" id="{A0AA3214-643F-C9A5-A10B-824559227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ADAAE0CC-2FAC-4E1D-9967-9AF4DB6D5E56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81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D354451-DDED-5C7A-FF79-76A847BB59CA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C8FFDBA1-5C84-CE68-5259-1F31CAA9F3C0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B84EBA6C-0276-01A1-513A-CD5ECF29C98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697D06E5-857A-771E-5DD7-9D0A74FB802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356B833-BF1D-55B9-5907-73BCCFFC177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7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7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7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7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79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79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79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79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7941" grpId="0" build="p" autoUpdateAnimBg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809641-D97F-EC10-F936-118886A741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31" t="14468" r="3728" b="22639"/>
          <a:stretch/>
        </p:blipFill>
        <p:spPr>
          <a:xfrm>
            <a:off x="-146725" y="496109"/>
            <a:ext cx="12127235" cy="5447491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CADCA14E-9719-0B8D-74DE-BF03385ABC80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B5E19FA3-EB97-EA63-5B4B-D82085D30C45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DA71AF3F-DFBF-288C-C9C7-978BF4D09E6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ED77AFC9-0CA0-A13F-012B-5873CA91A7C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225E6C8D-2D7D-CBB2-CD99-5DECAB04DC0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9220597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02428-4B0C-9E54-0426-8B08BB109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843" y="267514"/>
            <a:ext cx="10515600" cy="59860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zh-CN" sz="4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5. Correlation analysis</a:t>
            </a:r>
            <a:endParaRPr lang="en-GB" altLang="zh-CN" sz="4000" i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ea typeface="+mn-ea"/>
              <a:cs typeface="+mn-cs"/>
            </a:endParaRPr>
          </a:p>
        </p:txBody>
      </p:sp>
      <p:sp>
        <p:nvSpPr>
          <p:cNvPr id="33798" name="Slide Number Placeholder 5">
            <a:extLst>
              <a:ext uri="{FF2B5EF4-FFF2-40B4-BE49-F238E27FC236}">
                <a16:creationId xmlns:a16="http://schemas.microsoft.com/office/drawing/2014/main" id="{187FB568-0F35-F904-D3A8-04016D9C0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53576A5C-6EB2-4BA3-B06C-944EB6074BCB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83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25C3F5F-1A50-A5B2-9F7C-A1A9E63A13AF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12D6E577-B0EE-CF1E-A96E-BE95972E34FE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C0ECAC62-D750-B5A6-3A6C-13820BF3026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FBB6C20D-E181-1AD9-A1C7-FFD875E65EF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132CAD4-AA6D-58CD-A00E-65AF176C29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39C6BFD0-641F-C990-0687-63A0692F82E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50" t="12062" r="4399" b="53901"/>
          <a:stretch/>
        </p:blipFill>
        <p:spPr>
          <a:xfrm>
            <a:off x="380999" y="1186774"/>
            <a:ext cx="11235449" cy="3891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34884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62E02-280E-65AF-9D06-74D4F3971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106" y="1678359"/>
            <a:ext cx="10515600" cy="1750641"/>
          </a:xfrm>
        </p:spPr>
        <p:txBody>
          <a:bodyPr/>
          <a:lstStyle/>
          <a:p>
            <a:r>
              <a:rPr lang="en-US" dirty="0"/>
              <a:t>Exercise -  Relationship between Job Satisfaction and Salary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983825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62E02-280E-65AF-9D06-74D4F3971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106" y="890419"/>
            <a:ext cx="10515600" cy="1750641"/>
          </a:xfrm>
        </p:spPr>
        <p:txBody>
          <a:bodyPr/>
          <a:lstStyle/>
          <a:p>
            <a:r>
              <a:rPr lang="en-US" dirty="0"/>
              <a:t>Exercise -  Relationship between Job Satisfaction and Salary </a:t>
            </a:r>
            <a:endParaRPr lang="en-GB" dirty="0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4D7489D2-3074-8006-0B85-C9DE47A6E6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7940" y="2641060"/>
            <a:ext cx="10666886" cy="2728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marL="0" indent="0" eaLnBrk="1" hangingPunct="1">
              <a:spcBef>
                <a:spcPct val="20000"/>
              </a:spcBef>
            </a:pPr>
            <a:r>
              <a:rPr lang="en-US" altLang="zh-CN" sz="3000" dirty="0"/>
              <a:t>H0  : There is no significant relationship between salary job satisfaction</a:t>
            </a:r>
          </a:p>
          <a:p>
            <a:pPr marL="0" indent="0" eaLnBrk="1" hangingPunct="1">
              <a:spcBef>
                <a:spcPct val="20000"/>
              </a:spcBef>
            </a:pPr>
            <a:endParaRPr lang="en-US" altLang="zh-CN" sz="3000" dirty="0"/>
          </a:p>
          <a:p>
            <a:pPr marL="0" indent="0" eaLnBrk="1" hangingPunct="1">
              <a:spcBef>
                <a:spcPct val="20000"/>
              </a:spcBef>
            </a:pPr>
            <a:r>
              <a:rPr lang="en-US" altLang="zh-CN" sz="3000" dirty="0"/>
              <a:t>H1: There is significant relationship between salary and job </a:t>
            </a:r>
            <a:r>
              <a:rPr lang="en-US" altLang="zh-CN" sz="3000" dirty="0" err="1"/>
              <a:t>satisfactionand</a:t>
            </a:r>
            <a:r>
              <a:rPr lang="en-US" altLang="zh-CN" sz="3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56936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0C5A75C7-7189-9A56-2771-EF66B0DD3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5125"/>
          </a:xfrm>
        </p:spPr>
        <p:txBody>
          <a:bodyPr/>
          <a:lstStyle/>
          <a:p>
            <a:pPr marL="342900" indent="-342900">
              <a:spcBef>
                <a:spcPts val="600"/>
              </a:spcBef>
            </a:pPr>
            <a:r>
              <a:rPr lang="en-US" altLang="zh-CN" sz="4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5. Correlation analysis</a:t>
            </a:r>
            <a:endParaRPr lang="en-US" altLang="en-US" sz="4200" dirty="0">
              <a:ea typeface="ＭＳ Ｐゴシック" panose="020B0600070205080204" pitchFamily="34" charset="-128"/>
            </a:endParaRPr>
          </a:p>
        </p:txBody>
      </p:sp>
      <p:pic>
        <p:nvPicPr>
          <p:cNvPr id="31748" name="Picture 4">
            <a:extLst>
              <a:ext uri="{FF2B5EF4-FFF2-40B4-BE49-F238E27FC236}">
                <a16:creationId xmlns:a16="http://schemas.microsoft.com/office/drawing/2014/main" id="{72140DF4-F2F7-171D-8968-4EE9E0733F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4663" y="1262399"/>
            <a:ext cx="5744786" cy="4666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51" name="Slide Number Placeholder 6">
            <a:extLst>
              <a:ext uri="{FF2B5EF4-FFF2-40B4-BE49-F238E27FC236}">
                <a16:creationId xmlns:a16="http://schemas.microsoft.com/office/drawing/2014/main" id="{3B7F9DB4-57B2-0BE7-D4AD-9E72341E8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BB0C7CBC-50CE-4A46-85C7-FC172B4A7BD6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86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94087A7-30D8-F21F-8324-78520A72863C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DFF19D19-A9FF-BCBD-0290-4EF64E9E7543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DAC412EA-C9CC-9DF1-8C24-ED1C6ED7683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BDAC8B60-8AAE-3984-EDA7-9945AE35CD1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8673DC29-F69B-B8B4-D07A-007B2AA61E9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AAE7C-0253-9081-4F01-0F5DBAC17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6710464" cy="685462"/>
          </a:xfrm>
        </p:spPr>
        <p:txBody>
          <a:bodyPr>
            <a:normAutofit fontScale="90000"/>
          </a:bodyPr>
          <a:lstStyle/>
          <a:p>
            <a:r>
              <a:rPr lang="en-US" dirty="0"/>
              <a:t>Pearson’s correlation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D83839-73A8-5509-6AD9-F1C12E2679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24" t="23262" r="25531" b="30354"/>
          <a:stretch/>
        </p:blipFill>
        <p:spPr>
          <a:xfrm>
            <a:off x="3667326" y="1050588"/>
            <a:ext cx="7896327" cy="5019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308542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7D8A5-8953-2516-B879-766FAB1B6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070387" cy="874323"/>
          </a:xfrm>
        </p:spPr>
        <p:txBody>
          <a:bodyPr/>
          <a:lstStyle/>
          <a:p>
            <a:r>
              <a:rPr lang="en-US" dirty="0"/>
              <a:t>Job Satisfaction and Salary 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6E5792-25C9-702E-3BBA-AFBBCCF058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7145" y="1690688"/>
            <a:ext cx="7399000" cy="3927864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F68BF93-D914-9C07-DC4C-2A7C887B2784}"/>
              </a:ext>
            </a:extLst>
          </p:cNvPr>
          <p:cNvSpPr/>
          <p:nvPr/>
        </p:nvSpPr>
        <p:spPr>
          <a:xfrm>
            <a:off x="8511703" y="1964987"/>
            <a:ext cx="1896894" cy="2052536"/>
          </a:xfrm>
          <a:prstGeom prst="roundRect">
            <a:avLst/>
          </a:prstGeom>
          <a:noFill/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76107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Line 4">
            <a:extLst>
              <a:ext uri="{FF2B5EF4-FFF2-40B4-BE49-F238E27FC236}">
                <a16:creationId xmlns:a16="http://schemas.microsoft.com/office/drawing/2014/main" id="{8E551C2B-B1E6-85DF-DA2B-7509D65D6E09}"/>
              </a:ext>
            </a:extLst>
          </p:cNvPr>
          <p:cNvSpPr>
            <a:spLocks noChangeShapeType="1"/>
          </p:cNvSpPr>
          <p:nvPr/>
        </p:nvSpPr>
        <p:spPr bwMode="auto">
          <a:xfrm>
            <a:off x="2189163" y="611189"/>
            <a:ext cx="0" cy="51641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3" name="Line 5">
            <a:extLst>
              <a:ext uri="{FF2B5EF4-FFF2-40B4-BE49-F238E27FC236}">
                <a16:creationId xmlns:a16="http://schemas.microsoft.com/office/drawing/2014/main" id="{69F9FACE-6AA6-04D9-EDFD-EFFFA15B731B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5775325"/>
            <a:ext cx="69167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4" name="Line 6">
            <a:extLst>
              <a:ext uri="{FF2B5EF4-FFF2-40B4-BE49-F238E27FC236}">
                <a16:creationId xmlns:a16="http://schemas.microsoft.com/office/drawing/2014/main" id="{CE5B9969-8335-4E71-BB09-F855734F3EC1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5937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5" name="Line 7">
            <a:extLst>
              <a:ext uri="{FF2B5EF4-FFF2-40B4-BE49-F238E27FC236}">
                <a16:creationId xmlns:a16="http://schemas.microsoft.com/office/drawing/2014/main" id="{99BF4A0C-7745-C1FC-2694-301A90DE1697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11271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6" name="Line 8">
            <a:extLst>
              <a:ext uri="{FF2B5EF4-FFF2-40B4-BE49-F238E27FC236}">
                <a16:creationId xmlns:a16="http://schemas.microsoft.com/office/drawing/2014/main" id="{D9487F4A-6BA6-7E60-8C3C-8FEDED361566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22701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7" name="Line 9">
            <a:extLst>
              <a:ext uri="{FF2B5EF4-FFF2-40B4-BE49-F238E27FC236}">
                <a16:creationId xmlns:a16="http://schemas.microsoft.com/office/drawing/2014/main" id="{C32A233C-F7C8-9AF6-62DC-6D52B4EE8F27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33369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8" name="Line 10">
            <a:extLst>
              <a:ext uri="{FF2B5EF4-FFF2-40B4-BE49-F238E27FC236}">
                <a16:creationId xmlns:a16="http://schemas.microsoft.com/office/drawing/2014/main" id="{3BDF2846-3386-A904-0A1E-FDFEAF945430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44799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9" name="Line 11">
            <a:extLst>
              <a:ext uri="{FF2B5EF4-FFF2-40B4-BE49-F238E27FC236}">
                <a16:creationId xmlns:a16="http://schemas.microsoft.com/office/drawing/2014/main" id="{A142246A-8DC1-7AA7-B64E-4D6742C7F9AD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39465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0" name="Line 12">
            <a:extLst>
              <a:ext uri="{FF2B5EF4-FFF2-40B4-BE49-F238E27FC236}">
                <a16:creationId xmlns:a16="http://schemas.microsoft.com/office/drawing/2014/main" id="{41E9A3E0-5A5A-5388-D9C0-3CEF0FBDA294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16605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1" name="Line 13">
            <a:extLst>
              <a:ext uri="{FF2B5EF4-FFF2-40B4-BE49-F238E27FC236}">
                <a16:creationId xmlns:a16="http://schemas.microsoft.com/office/drawing/2014/main" id="{4CC15A70-69F2-1896-C46B-B89E63545C3C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28035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2" name="Line 14">
            <a:extLst>
              <a:ext uri="{FF2B5EF4-FFF2-40B4-BE49-F238E27FC236}">
                <a16:creationId xmlns:a16="http://schemas.microsoft.com/office/drawing/2014/main" id="{159A3E75-8593-34D5-FF30-E1D4B4049415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50133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3" name="Line 15">
            <a:extLst>
              <a:ext uri="{FF2B5EF4-FFF2-40B4-BE49-F238E27FC236}">
                <a16:creationId xmlns:a16="http://schemas.microsoft.com/office/drawing/2014/main" id="{E585C96B-6557-6299-37F9-509876B1047C}"/>
              </a:ext>
            </a:extLst>
          </p:cNvPr>
          <p:cNvSpPr>
            <a:spLocks noChangeShapeType="1"/>
          </p:cNvSpPr>
          <p:nvPr/>
        </p:nvSpPr>
        <p:spPr bwMode="auto">
          <a:xfrm>
            <a:off x="28749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4" name="Line 16">
            <a:extLst>
              <a:ext uri="{FF2B5EF4-FFF2-40B4-BE49-F238E27FC236}">
                <a16:creationId xmlns:a16="http://schemas.microsoft.com/office/drawing/2014/main" id="{6BE45BCC-4754-F79F-97D7-B9A0629A6EB0}"/>
              </a:ext>
            </a:extLst>
          </p:cNvPr>
          <p:cNvSpPr>
            <a:spLocks noChangeShapeType="1"/>
          </p:cNvSpPr>
          <p:nvPr/>
        </p:nvSpPr>
        <p:spPr bwMode="auto">
          <a:xfrm>
            <a:off x="34083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5" name="Line 17">
            <a:extLst>
              <a:ext uri="{FF2B5EF4-FFF2-40B4-BE49-F238E27FC236}">
                <a16:creationId xmlns:a16="http://schemas.microsoft.com/office/drawing/2014/main" id="{0E971C13-1D4B-D278-A659-02FDC55AD680}"/>
              </a:ext>
            </a:extLst>
          </p:cNvPr>
          <p:cNvSpPr>
            <a:spLocks noChangeShapeType="1"/>
          </p:cNvSpPr>
          <p:nvPr/>
        </p:nvSpPr>
        <p:spPr bwMode="auto">
          <a:xfrm>
            <a:off x="39417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6" name="Line 18">
            <a:extLst>
              <a:ext uri="{FF2B5EF4-FFF2-40B4-BE49-F238E27FC236}">
                <a16:creationId xmlns:a16="http://schemas.microsoft.com/office/drawing/2014/main" id="{62BA3F9B-428A-95C7-4E37-B85C7C5BC129}"/>
              </a:ext>
            </a:extLst>
          </p:cNvPr>
          <p:cNvSpPr>
            <a:spLocks noChangeShapeType="1"/>
          </p:cNvSpPr>
          <p:nvPr/>
        </p:nvSpPr>
        <p:spPr bwMode="auto">
          <a:xfrm>
            <a:off x="45513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7" name="Line 19">
            <a:extLst>
              <a:ext uri="{FF2B5EF4-FFF2-40B4-BE49-F238E27FC236}">
                <a16:creationId xmlns:a16="http://schemas.microsoft.com/office/drawing/2014/main" id="{ECDB5E1E-B939-1CBE-85AF-2C95770476B3}"/>
              </a:ext>
            </a:extLst>
          </p:cNvPr>
          <p:cNvSpPr>
            <a:spLocks noChangeShapeType="1"/>
          </p:cNvSpPr>
          <p:nvPr/>
        </p:nvSpPr>
        <p:spPr bwMode="auto">
          <a:xfrm>
            <a:off x="50847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8" name="Line 20">
            <a:extLst>
              <a:ext uri="{FF2B5EF4-FFF2-40B4-BE49-F238E27FC236}">
                <a16:creationId xmlns:a16="http://schemas.microsoft.com/office/drawing/2014/main" id="{68B5328C-EFB6-6EF1-81A2-335B5936768A}"/>
              </a:ext>
            </a:extLst>
          </p:cNvPr>
          <p:cNvSpPr>
            <a:spLocks noChangeShapeType="1"/>
          </p:cNvSpPr>
          <p:nvPr/>
        </p:nvSpPr>
        <p:spPr bwMode="auto">
          <a:xfrm>
            <a:off x="56181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9" name="Line 21">
            <a:extLst>
              <a:ext uri="{FF2B5EF4-FFF2-40B4-BE49-F238E27FC236}">
                <a16:creationId xmlns:a16="http://schemas.microsoft.com/office/drawing/2014/main" id="{DEA35CC8-2D88-63DA-6A23-6E57A87EC1EB}"/>
              </a:ext>
            </a:extLst>
          </p:cNvPr>
          <p:cNvSpPr>
            <a:spLocks noChangeShapeType="1"/>
          </p:cNvSpPr>
          <p:nvPr/>
        </p:nvSpPr>
        <p:spPr bwMode="auto">
          <a:xfrm>
            <a:off x="62277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0" name="Line 22">
            <a:extLst>
              <a:ext uri="{FF2B5EF4-FFF2-40B4-BE49-F238E27FC236}">
                <a16:creationId xmlns:a16="http://schemas.microsoft.com/office/drawing/2014/main" id="{38C37261-42B2-0ADC-F7D8-08E2A3409722}"/>
              </a:ext>
            </a:extLst>
          </p:cNvPr>
          <p:cNvSpPr>
            <a:spLocks noChangeShapeType="1"/>
          </p:cNvSpPr>
          <p:nvPr/>
        </p:nvSpPr>
        <p:spPr bwMode="auto">
          <a:xfrm>
            <a:off x="68373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1" name="Line 23">
            <a:extLst>
              <a:ext uri="{FF2B5EF4-FFF2-40B4-BE49-F238E27FC236}">
                <a16:creationId xmlns:a16="http://schemas.microsoft.com/office/drawing/2014/main" id="{99260B97-874F-CDC1-77C5-A0F25D625136}"/>
              </a:ext>
            </a:extLst>
          </p:cNvPr>
          <p:cNvSpPr>
            <a:spLocks noChangeShapeType="1"/>
          </p:cNvSpPr>
          <p:nvPr/>
        </p:nvSpPr>
        <p:spPr bwMode="auto">
          <a:xfrm>
            <a:off x="73707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2" name="Line 24">
            <a:extLst>
              <a:ext uri="{FF2B5EF4-FFF2-40B4-BE49-F238E27FC236}">
                <a16:creationId xmlns:a16="http://schemas.microsoft.com/office/drawing/2014/main" id="{E8B9355D-3A49-EC4D-E239-75503D9385C9}"/>
              </a:ext>
            </a:extLst>
          </p:cNvPr>
          <p:cNvSpPr>
            <a:spLocks noChangeShapeType="1"/>
          </p:cNvSpPr>
          <p:nvPr/>
        </p:nvSpPr>
        <p:spPr bwMode="auto">
          <a:xfrm>
            <a:off x="79803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3" name="Line 25">
            <a:extLst>
              <a:ext uri="{FF2B5EF4-FFF2-40B4-BE49-F238E27FC236}">
                <a16:creationId xmlns:a16="http://schemas.microsoft.com/office/drawing/2014/main" id="{007A5854-D3FB-B0D4-8775-33FC010820F1}"/>
              </a:ext>
            </a:extLst>
          </p:cNvPr>
          <p:cNvSpPr>
            <a:spLocks noChangeShapeType="1"/>
          </p:cNvSpPr>
          <p:nvPr/>
        </p:nvSpPr>
        <p:spPr bwMode="auto">
          <a:xfrm>
            <a:off x="85899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4" name="Line 26">
            <a:extLst>
              <a:ext uri="{FF2B5EF4-FFF2-40B4-BE49-F238E27FC236}">
                <a16:creationId xmlns:a16="http://schemas.microsoft.com/office/drawing/2014/main" id="{94C99B50-9A9B-A915-F460-6CE05CE036DE}"/>
              </a:ext>
            </a:extLst>
          </p:cNvPr>
          <p:cNvSpPr>
            <a:spLocks noChangeShapeType="1"/>
          </p:cNvSpPr>
          <p:nvPr/>
        </p:nvSpPr>
        <p:spPr bwMode="auto">
          <a:xfrm>
            <a:off x="91233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5" name="Rectangle 27">
            <a:extLst>
              <a:ext uri="{FF2B5EF4-FFF2-40B4-BE49-F238E27FC236}">
                <a16:creationId xmlns:a16="http://schemas.microsoft.com/office/drawing/2014/main" id="{477EDF58-F102-1E53-F948-3AB7906CE1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69482" y="6232526"/>
            <a:ext cx="306174" cy="308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1400" i="1">
                <a:ea typeface="宋体" panose="02010600030101010101" pitchFamily="2" charset="-122"/>
              </a:rPr>
              <a:t>X</a:t>
            </a:r>
          </a:p>
        </p:txBody>
      </p:sp>
      <p:sp>
        <p:nvSpPr>
          <p:cNvPr id="35866" name="Rectangle 28">
            <a:extLst>
              <a:ext uri="{FF2B5EF4-FFF2-40B4-BE49-F238E27FC236}">
                <a16:creationId xmlns:a16="http://schemas.microsoft.com/office/drawing/2014/main" id="{6C889FB1-EEC2-A4AA-7693-0F0ACF4BB9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60670" y="147639"/>
            <a:ext cx="306174" cy="308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1400" i="1">
                <a:ea typeface="宋体" panose="02010600030101010101" pitchFamily="2" charset="-122"/>
              </a:rPr>
              <a:t>Y</a:t>
            </a:r>
          </a:p>
        </p:txBody>
      </p:sp>
      <p:sp>
        <p:nvSpPr>
          <p:cNvPr id="35867" name="Oval 29">
            <a:extLst>
              <a:ext uri="{FF2B5EF4-FFF2-40B4-BE49-F238E27FC236}">
                <a16:creationId xmlns:a16="http://schemas.microsoft.com/office/drawing/2014/main" id="{4B3EB8C9-A698-F744-9127-D8DD6A8D49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61163" y="3870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68" name="Oval 30">
            <a:extLst>
              <a:ext uri="{FF2B5EF4-FFF2-40B4-BE49-F238E27FC236}">
                <a16:creationId xmlns:a16="http://schemas.microsoft.com/office/drawing/2014/main" id="{282B1C1C-A18B-AE7E-0DBC-296E6DCEC1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13563" y="48609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69" name="Oval 31">
            <a:extLst>
              <a:ext uri="{FF2B5EF4-FFF2-40B4-BE49-F238E27FC236}">
                <a16:creationId xmlns:a16="http://schemas.microsoft.com/office/drawing/2014/main" id="{68367279-CE34-D53F-2247-50BEEBE8FB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3963" y="4251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0" name="Oval 32">
            <a:extLst>
              <a:ext uri="{FF2B5EF4-FFF2-40B4-BE49-F238E27FC236}">
                <a16:creationId xmlns:a16="http://schemas.microsoft.com/office/drawing/2014/main" id="{49236626-9FBB-484E-9332-BEEF619CBD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18163" y="3641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1" name="Oval 33">
            <a:extLst>
              <a:ext uri="{FF2B5EF4-FFF2-40B4-BE49-F238E27FC236}">
                <a16:creationId xmlns:a16="http://schemas.microsoft.com/office/drawing/2014/main" id="{EA5B7277-1339-5087-BBD0-717E44119C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1963" y="4403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2" name="Oval 34">
            <a:extLst>
              <a:ext uri="{FF2B5EF4-FFF2-40B4-BE49-F238E27FC236}">
                <a16:creationId xmlns:a16="http://schemas.microsoft.com/office/drawing/2014/main" id="{76DE8B3F-62D5-B191-BA95-6012D19837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27563" y="4022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3" name="Oval 35">
            <a:extLst>
              <a:ext uri="{FF2B5EF4-FFF2-40B4-BE49-F238E27FC236}">
                <a16:creationId xmlns:a16="http://schemas.microsoft.com/office/drawing/2014/main" id="{2DB1B98C-22B1-9C01-EEA0-CE1B76C43C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18163" y="34131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4" name="Oval 36">
            <a:extLst>
              <a:ext uri="{FF2B5EF4-FFF2-40B4-BE49-F238E27FC236}">
                <a16:creationId xmlns:a16="http://schemas.microsoft.com/office/drawing/2014/main" id="{179DB239-AFC6-8E8A-15D5-16CA9F2AC3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1963" y="33369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5" name="Oval 37">
            <a:extLst>
              <a:ext uri="{FF2B5EF4-FFF2-40B4-BE49-F238E27FC236}">
                <a16:creationId xmlns:a16="http://schemas.microsoft.com/office/drawing/2014/main" id="{E0DBAA43-1F1C-B152-6DD8-3108F9F38E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6563" y="33369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6" name="Oval 38">
            <a:extLst>
              <a:ext uri="{FF2B5EF4-FFF2-40B4-BE49-F238E27FC236}">
                <a16:creationId xmlns:a16="http://schemas.microsoft.com/office/drawing/2014/main" id="{EB46E6BF-8739-BBBC-A714-26DF9D33FA1B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4932363" y="2879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7" name="Oval 39">
            <a:extLst>
              <a:ext uri="{FF2B5EF4-FFF2-40B4-BE49-F238E27FC236}">
                <a16:creationId xmlns:a16="http://schemas.microsoft.com/office/drawing/2014/main" id="{6F277A6D-77FC-6B5A-E95D-C10A5E256B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0163" y="26511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8" name="Oval 40">
            <a:extLst>
              <a:ext uri="{FF2B5EF4-FFF2-40B4-BE49-F238E27FC236}">
                <a16:creationId xmlns:a16="http://schemas.microsoft.com/office/drawing/2014/main" id="{97D55186-693E-7B73-92A5-08F6078FD8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24384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9" name="Oval 41">
            <a:extLst>
              <a:ext uri="{FF2B5EF4-FFF2-40B4-BE49-F238E27FC236}">
                <a16:creationId xmlns:a16="http://schemas.microsoft.com/office/drawing/2014/main" id="{A1193BC7-010B-C6F9-8CAD-201AB6B95B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1963" y="2727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80" name="Oval 42">
            <a:extLst>
              <a:ext uri="{FF2B5EF4-FFF2-40B4-BE49-F238E27FC236}">
                <a16:creationId xmlns:a16="http://schemas.microsoft.com/office/drawing/2014/main" id="{6BEED615-1371-5648-9886-7A41CE8847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13563" y="43275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81" name="Oval 43">
            <a:extLst>
              <a:ext uri="{FF2B5EF4-FFF2-40B4-BE49-F238E27FC236}">
                <a16:creationId xmlns:a16="http://schemas.microsoft.com/office/drawing/2014/main" id="{11BBCFAF-584B-CE03-2AD9-E88647A53D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18163" y="5013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82" name="Rectangle 44">
            <a:extLst>
              <a:ext uri="{FF2B5EF4-FFF2-40B4-BE49-F238E27FC236}">
                <a16:creationId xmlns:a16="http://schemas.microsoft.com/office/drawing/2014/main" id="{4479B1C6-2E06-56E1-0062-06911D0F02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30642" y="914401"/>
            <a:ext cx="4067267" cy="462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2400">
                <a:solidFill>
                  <a:schemeClr val="accent2"/>
                </a:solidFill>
                <a:ea typeface="宋体" panose="02010600030101010101" pitchFamily="2" charset="-122"/>
              </a:rPr>
              <a:t>CORRELATION PATTERNS</a:t>
            </a:r>
          </a:p>
        </p:txBody>
      </p:sp>
      <p:sp>
        <p:nvSpPr>
          <p:cNvPr id="35883" name="Rectangle 45">
            <a:extLst>
              <a:ext uri="{FF2B5EF4-FFF2-40B4-BE49-F238E27FC236}">
                <a16:creationId xmlns:a16="http://schemas.microsoft.com/office/drawing/2014/main" id="{D5C5824A-76CF-8DE0-8888-A2ADD19FD0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1363" y="1473201"/>
            <a:ext cx="5638800" cy="462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r>
              <a:rPr lang="en-US" altLang="zh-CN" sz="2400">
                <a:ea typeface="宋体" panose="02010600030101010101" pitchFamily="2" charset="-122"/>
              </a:rPr>
              <a:t>NO CORRELATION</a:t>
            </a:r>
          </a:p>
        </p:txBody>
      </p:sp>
      <p:sp>
        <p:nvSpPr>
          <p:cNvPr id="35884" name="Oval 46">
            <a:extLst>
              <a:ext uri="{FF2B5EF4-FFF2-40B4-BE49-F238E27FC236}">
                <a16:creationId xmlns:a16="http://schemas.microsoft.com/office/drawing/2014/main" id="{CA73AFCC-F171-85BF-210E-6DF0B85733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1363" y="3108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87" name="Slide Number Placeholder 46">
            <a:extLst>
              <a:ext uri="{FF2B5EF4-FFF2-40B4-BE49-F238E27FC236}">
                <a16:creationId xmlns:a16="http://schemas.microsoft.com/office/drawing/2014/main" id="{74FD9327-C3F1-1033-6F7D-083923F5D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14A28CC1-40BC-46BE-8C3C-F12C43DE7259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89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AB01DD7-6377-7300-0C2E-D6C0EF81A51C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04E1B7DF-67D8-88D5-9500-51E03D1DFAFB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07C5BE62-4B32-C670-B236-0EAE0251BA3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BFED3289-043E-178D-7AD6-2387A5109F4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9DBF5E5-5AC5-7A56-26A4-BAFD28C8C38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Line 4">
            <a:extLst>
              <a:ext uri="{FF2B5EF4-FFF2-40B4-BE49-F238E27FC236}">
                <a16:creationId xmlns:a16="http://schemas.microsoft.com/office/drawing/2014/main" id="{7C54A2D5-BD42-69A5-0A2A-BC7583D8A4D6}"/>
              </a:ext>
            </a:extLst>
          </p:cNvPr>
          <p:cNvSpPr>
            <a:spLocks noChangeShapeType="1"/>
          </p:cNvSpPr>
          <p:nvPr/>
        </p:nvSpPr>
        <p:spPr bwMode="auto">
          <a:xfrm>
            <a:off x="2667000" y="627064"/>
            <a:ext cx="0" cy="51641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7" name="Line 5">
            <a:extLst>
              <a:ext uri="{FF2B5EF4-FFF2-40B4-BE49-F238E27FC236}">
                <a16:creationId xmlns:a16="http://schemas.microsoft.com/office/drawing/2014/main" id="{59E88246-5129-F2C4-94BF-3E69DB5FE1C0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5791200"/>
            <a:ext cx="69167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8" name="Line 6">
            <a:extLst>
              <a:ext uri="{FF2B5EF4-FFF2-40B4-BE49-F238E27FC236}">
                <a16:creationId xmlns:a16="http://schemas.microsoft.com/office/drawing/2014/main" id="{4BAF29CC-C85F-EB3C-7BA1-69A360FFA4D7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6096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9" name="Line 7">
            <a:extLst>
              <a:ext uri="{FF2B5EF4-FFF2-40B4-BE49-F238E27FC236}">
                <a16:creationId xmlns:a16="http://schemas.microsoft.com/office/drawing/2014/main" id="{C658DBA1-A462-A94C-FC9D-C30CE4F9CD03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11430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0" name="Line 8">
            <a:extLst>
              <a:ext uri="{FF2B5EF4-FFF2-40B4-BE49-F238E27FC236}">
                <a16:creationId xmlns:a16="http://schemas.microsoft.com/office/drawing/2014/main" id="{62832A5D-074B-1BAF-239E-3CB53B62ECE5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22860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1" name="Line 9">
            <a:extLst>
              <a:ext uri="{FF2B5EF4-FFF2-40B4-BE49-F238E27FC236}">
                <a16:creationId xmlns:a16="http://schemas.microsoft.com/office/drawing/2014/main" id="{C6A5A435-3C38-E49A-FF20-3A3C1864A15C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33528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2" name="Line 10">
            <a:extLst>
              <a:ext uri="{FF2B5EF4-FFF2-40B4-BE49-F238E27FC236}">
                <a16:creationId xmlns:a16="http://schemas.microsoft.com/office/drawing/2014/main" id="{D81AF838-E17B-7380-6AED-19B432F23C11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44958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3" name="Line 11">
            <a:extLst>
              <a:ext uri="{FF2B5EF4-FFF2-40B4-BE49-F238E27FC236}">
                <a16:creationId xmlns:a16="http://schemas.microsoft.com/office/drawing/2014/main" id="{FA5D62A9-5078-42EC-708B-7C3106CB213B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39624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4" name="Line 12">
            <a:extLst>
              <a:ext uri="{FF2B5EF4-FFF2-40B4-BE49-F238E27FC236}">
                <a16:creationId xmlns:a16="http://schemas.microsoft.com/office/drawing/2014/main" id="{1452DC61-B5F3-F750-A037-98502C008B79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16764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5" name="Line 13">
            <a:extLst>
              <a:ext uri="{FF2B5EF4-FFF2-40B4-BE49-F238E27FC236}">
                <a16:creationId xmlns:a16="http://schemas.microsoft.com/office/drawing/2014/main" id="{690D6DCE-FBF4-DB34-B838-F91744111BF4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28194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6" name="Line 14">
            <a:extLst>
              <a:ext uri="{FF2B5EF4-FFF2-40B4-BE49-F238E27FC236}">
                <a16:creationId xmlns:a16="http://schemas.microsoft.com/office/drawing/2014/main" id="{052B6D3E-E03B-B43A-E336-42BBBC2104AD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50292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7" name="Line 15">
            <a:extLst>
              <a:ext uri="{FF2B5EF4-FFF2-40B4-BE49-F238E27FC236}">
                <a16:creationId xmlns:a16="http://schemas.microsoft.com/office/drawing/2014/main" id="{E8D67946-ADA4-FBAF-4E3E-9BA774E55BFA}"/>
              </a:ext>
            </a:extLst>
          </p:cNvPr>
          <p:cNvSpPr>
            <a:spLocks noChangeShapeType="1"/>
          </p:cNvSpPr>
          <p:nvPr/>
        </p:nvSpPr>
        <p:spPr bwMode="auto">
          <a:xfrm>
            <a:off x="33528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8" name="Line 16">
            <a:extLst>
              <a:ext uri="{FF2B5EF4-FFF2-40B4-BE49-F238E27FC236}">
                <a16:creationId xmlns:a16="http://schemas.microsoft.com/office/drawing/2014/main" id="{832C041B-3C00-1207-DD60-A424578F524B}"/>
              </a:ext>
            </a:extLst>
          </p:cNvPr>
          <p:cNvSpPr>
            <a:spLocks noChangeShapeType="1"/>
          </p:cNvSpPr>
          <p:nvPr/>
        </p:nvSpPr>
        <p:spPr bwMode="auto">
          <a:xfrm>
            <a:off x="38862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9" name="Line 17">
            <a:extLst>
              <a:ext uri="{FF2B5EF4-FFF2-40B4-BE49-F238E27FC236}">
                <a16:creationId xmlns:a16="http://schemas.microsoft.com/office/drawing/2014/main" id="{F45FC4FF-D9DD-4147-5F81-912266A32482}"/>
              </a:ext>
            </a:extLst>
          </p:cNvPr>
          <p:cNvSpPr>
            <a:spLocks noChangeShapeType="1"/>
          </p:cNvSpPr>
          <p:nvPr/>
        </p:nvSpPr>
        <p:spPr bwMode="auto">
          <a:xfrm>
            <a:off x="44196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0" name="Line 18">
            <a:extLst>
              <a:ext uri="{FF2B5EF4-FFF2-40B4-BE49-F238E27FC236}">
                <a16:creationId xmlns:a16="http://schemas.microsoft.com/office/drawing/2014/main" id="{14561852-A8A8-12F7-5E6B-ECFDA3089AA3}"/>
              </a:ext>
            </a:extLst>
          </p:cNvPr>
          <p:cNvSpPr>
            <a:spLocks noChangeShapeType="1"/>
          </p:cNvSpPr>
          <p:nvPr/>
        </p:nvSpPr>
        <p:spPr bwMode="auto">
          <a:xfrm>
            <a:off x="50292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1" name="Line 19">
            <a:extLst>
              <a:ext uri="{FF2B5EF4-FFF2-40B4-BE49-F238E27FC236}">
                <a16:creationId xmlns:a16="http://schemas.microsoft.com/office/drawing/2014/main" id="{6239640A-2027-D92D-80BF-D830257E8EA9}"/>
              </a:ext>
            </a:extLst>
          </p:cNvPr>
          <p:cNvSpPr>
            <a:spLocks noChangeShapeType="1"/>
          </p:cNvSpPr>
          <p:nvPr/>
        </p:nvSpPr>
        <p:spPr bwMode="auto">
          <a:xfrm>
            <a:off x="55626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2" name="Line 20">
            <a:extLst>
              <a:ext uri="{FF2B5EF4-FFF2-40B4-BE49-F238E27FC236}">
                <a16:creationId xmlns:a16="http://schemas.microsoft.com/office/drawing/2014/main" id="{73BAF3D4-2679-6AB5-F580-6F4AA9FAB530}"/>
              </a:ext>
            </a:extLst>
          </p:cNvPr>
          <p:cNvSpPr>
            <a:spLocks noChangeShapeType="1"/>
          </p:cNvSpPr>
          <p:nvPr/>
        </p:nvSpPr>
        <p:spPr bwMode="auto">
          <a:xfrm>
            <a:off x="60960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3" name="Line 21">
            <a:extLst>
              <a:ext uri="{FF2B5EF4-FFF2-40B4-BE49-F238E27FC236}">
                <a16:creationId xmlns:a16="http://schemas.microsoft.com/office/drawing/2014/main" id="{5A91D9D9-C11C-A2BA-7FFB-A978BF313C38}"/>
              </a:ext>
            </a:extLst>
          </p:cNvPr>
          <p:cNvSpPr>
            <a:spLocks noChangeShapeType="1"/>
          </p:cNvSpPr>
          <p:nvPr/>
        </p:nvSpPr>
        <p:spPr bwMode="auto">
          <a:xfrm>
            <a:off x="67056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4" name="Line 22">
            <a:extLst>
              <a:ext uri="{FF2B5EF4-FFF2-40B4-BE49-F238E27FC236}">
                <a16:creationId xmlns:a16="http://schemas.microsoft.com/office/drawing/2014/main" id="{8328F05C-AFCD-0C45-BD44-B258DBA80E36}"/>
              </a:ext>
            </a:extLst>
          </p:cNvPr>
          <p:cNvSpPr>
            <a:spLocks noChangeShapeType="1"/>
          </p:cNvSpPr>
          <p:nvPr/>
        </p:nvSpPr>
        <p:spPr bwMode="auto">
          <a:xfrm>
            <a:off x="73152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5" name="Line 23">
            <a:extLst>
              <a:ext uri="{FF2B5EF4-FFF2-40B4-BE49-F238E27FC236}">
                <a16:creationId xmlns:a16="http://schemas.microsoft.com/office/drawing/2014/main" id="{7AA53451-7820-4099-52EF-60F81408A9F3}"/>
              </a:ext>
            </a:extLst>
          </p:cNvPr>
          <p:cNvSpPr>
            <a:spLocks noChangeShapeType="1"/>
          </p:cNvSpPr>
          <p:nvPr/>
        </p:nvSpPr>
        <p:spPr bwMode="auto">
          <a:xfrm>
            <a:off x="78486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6" name="Line 24">
            <a:extLst>
              <a:ext uri="{FF2B5EF4-FFF2-40B4-BE49-F238E27FC236}">
                <a16:creationId xmlns:a16="http://schemas.microsoft.com/office/drawing/2014/main" id="{7E7B7EF5-C6A8-C9EE-47BD-D4DB1352528B}"/>
              </a:ext>
            </a:extLst>
          </p:cNvPr>
          <p:cNvSpPr>
            <a:spLocks noChangeShapeType="1"/>
          </p:cNvSpPr>
          <p:nvPr/>
        </p:nvSpPr>
        <p:spPr bwMode="auto">
          <a:xfrm>
            <a:off x="84582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7" name="Line 25">
            <a:extLst>
              <a:ext uri="{FF2B5EF4-FFF2-40B4-BE49-F238E27FC236}">
                <a16:creationId xmlns:a16="http://schemas.microsoft.com/office/drawing/2014/main" id="{A915D0E5-0555-7396-D094-7C6862417461}"/>
              </a:ext>
            </a:extLst>
          </p:cNvPr>
          <p:cNvSpPr>
            <a:spLocks noChangeShapeType="1"/>
          </p:cNvSpPr>
          <p:nvPr/>
        </p:nvSpPr>
        <p:spPr bwMode="auto">
          <a:xfrm>
            <a:off x="90678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8" name="Line 26">
            <a:extLst>
              <a:ext uri="{FF2B5EF4-FFF2-40B4-BE49-F238E27FC236}">
                <a16:creationId xmlns:a16="http://schemas.microsoft.com/office/drawing/2014/main" id="{EC12C2A3-2E6A-3800-F757-DB1048BB638A}"/>
              </a:ext>
            </a:extLst>
          </p:cNvPr>
          <p:cNvSpPr>
            <a:spLocks noChangeShapeType="1"/>
          </p:cNvSpPr>
          <p:nvPr/>
        </p:nvSpPr>
        <p:spPr bwMode="auto">
          <a:xfrm>
            <a:off x="96012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9" name="Rectangle 27">
            <a:extLst>
              <a:ext uri="{FF2B5EF4-FFF2-40B4-BE49-F238E27FC236}">
                <a16:creationId xmlns:a16="http://schemas.microsoft.com/office/drawing/2014/main" id="{5552805B-3A91-982B-BD2A-0BDE411129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47320" y="6248401"/>
            <a:ext cx="306174" cy="308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1400" i="1">
                <a:ea typeface="宋体" panose="02010600030101010101" pitchFamily="2" charset="-122"/>
              </a:rPr>
              <a:t>X</a:t>
            </a:r>
          </a:p>
        </p:txBody>
      </p:sp>
      <p:sp>
        <p:nvSpPr>
          <p:cNvPr id="36890" name="Rectangle 28">
            <a:extLst>
              <a:ext uri="{FF2B5EF4-FFF2-40B4-BE49-F238E27FC236}">
                <a16:creationId xmlns:a16="http://schemas.microsoft.com/office/drawing/2014/main" id="{E6FEC81C-6A47-A41C-BA82-BC3688E0DE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507" y="163514"/>
            <a:ext cx="306174" cy="308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1400" i="1">
                <a:ea typeface="宋体" panose="02010600030101010101" pitchFamily="2" charset="-122"/>
              </a:rPr>
              <a:t>Y</a:t>
            </a:r>
          </a:p>
        </p:txBody>
      </p:sp>
      <p:sp>
        <p:nvSpPr>
          <p:cNvPr id="36891" name="Oval 29">
            <a:extLst>
              <a:ext uri="{FF2B5EF4-FFF2-40B4-BE49-F238E27FC236}">
                <a16:creationId xmlns:a16="http://schemas.microsoft.com/office/drawing/2014/main" id="{EC4742E6-F189-A2EF-3A19-65673C3882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7600" y="26670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892" name="Rectangle 30">
            <a:extLst>
              <a:ext uri="{FF2B5EF4-FFF2-40B4-BE49-F238E27FC236}">
                <a16:creationId xmlns:a16="http://schemas.microsoft.com/office/drawing/2014/main" id="{E43D32A8-6995-60BB-28AB-BEDC3BE4AC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06842" y="914401"/>
            <a:ext cx="4067267" cy="462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2400">
                <a:solidFill>
                  <a:schemeClr val="accent2"/>
                </a:solidFill>
                <a:ea typeface="宋体" panose="02010600030101010101" pitchFamily="2" charset="-122"/>
              </a:rPr>
              <a:t>CORRELATION PATTERNS</a:t>
            </a:r>
          </a:p>
        </p:txBody>
      </p:sp>
      <p:sp>
        <p:nvSpPr>
          <p:cNvPr id="36893" name="Rectangle 31">
            <a:extLst>
              <a:ext uri="{FF2B5EF4-FFF2-40B4-BE49-F238E27FC236}">
                <a16:creationId xmlns:a16="http://schemas.microsoft.com/office/drawing/2014/main" id="{BD37C168-A945-517A-760D-3A55F83637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57800" y="1489076"/>
            <a:ext cx="4038600" cy="12009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r>
              <a:rPr lang="en-US" altLang="zh-CN" sz="2400">
                <a:ea typeface="宋体" panose="02010600030101010101" pitchFamily="2" charset="-122"/>
              </a:rPr>
              <a:t>PERFECT NEGATIVE</a:t>
            </a:r>
          </a:p>
          <a:p>
            <a:pPr eaLnBrk="1" hangingPunct="1"/>
            <a:r>
              <a:rPr lang="en-US" altLang="zh-CN" sz="2400">
                <a:ea typeface="宋体" panose="02010600030101010101" pitchFamily="2" charset="-122"/>
              </a:rPr>
              <a:t>CORRELATION - </a:t>
            </a:r>
          </a:p>
          <a:p>
            <a:pPr eaLnBrk="1" hangingPunct="1"/>
            <a:r>
              <a:rPr lang="en-US" altLang="zh-CN" sz="2400">
                <a:ea typeface="宋体" panose="02010600030101010101" pitchFamily="2" charset="-122"/>
              </a:rPr>
              <a:t>r= -1.0</a:t>
            </a:r>
          </a:p>
        </p:txBody>
      </p:sp>
      <p:sp>
        <p:nvSpPr>
          <p:cNvPr id="36894" name="Oval 32">
            <a:extLst>
              <a:ext uri="{FF2B5EF4-FFF2-40B4-BE49-F238E27FC236}">
                <a16:creationId xmlns:a16="http://schemas.microsoft.com/office/drawing/2014/main" id="{F460E3B8-3E2B-7D61-A067-49D2C4ED5D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28194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895" name="Oval 33">
            <a:extLst>
              <a:ext uri="{FF2B5EF4-FFF2-40B4-BE49-F238E27FC236}">
                <a16:creationId xmlns:a16="http://schemas.microsoft.com/office/drawing/2014/main" id="{992F9288-C3B3-8516-D696-4D42B4AC9B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72400" y="29718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896" name="Oval 34">
            <a:extLst>
              <a:ext uri="{FF2B5EF4-FFF2-40B4-BE49-F238E27FC236}">
                <a16:creationId xmlns:a16="http://schemas.microsoft.com/office/drawing/2014/main" id="{7AAA4BAA-BAC9-9E68-61DC-770F5D8F39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31242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897" name="Oval 35">
            <a:extLst>
              <a:ext uri="{FF2B5EF4-FFF2-40B4-BE49-F238E27FC236}">
                <a16:creationId xmlns:a16="http://schemas.microsoft.com/office/drawing/2014/main" id="{080FBDC4-189C-EDDE-879D-9EFD23D9E1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77200" y="32766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898" name="Oval 36">
            <a:extLst>
              <a:ext uri="{FF2B5EF4-FFF2-40B4-BE49-F238E27FC236}">
                <a16:creationId xmlns:a16="http://schemas.microsoft.com/office/drawing/2014/main" id="{89177526-BBF5-8BE0-350F-E7E226C8F7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29600" y="34290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899" name="Oval 37">
            <a:extLst>
              <a:ext uri="{FF2B5EF4-FFF2-40B4-BE49-F238E27FC236}">
                <a16:creationId xmlns:a16="http://schemas.microsoft.com/office/drawing/2014/main" id="{954B0308-3A46-22E2-8A18-E02E83270C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0" y="35814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0" name="Oval 38">
            <a:extLst>
              <a:ext uri="{FF2B5EF4-FFF2-40B4-BE49-F238E27FC236}">
                <a16:creationId xmlns:a16="http://schemas.microsoft.com/office/drawing/2014/main" id="{F607798D-116A-55F5-FBEA-4652B6B02D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34400" y="37338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1" name="Oval 39">
            <a:extLst>
              <a:ext uri="{FF2B5EF4-FFF2-40B4-BE49-F238E27FC236}">
                <a16:creationId xmlns:a16="http://schemas.microsoft.com/office/drawing/2014/main" id="{9241B1DF-DB65-59E2-140A-69FF995EE9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86800" y="38862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2" name="Oval 40">
            <a:extLst>
              <a:ext uri="{FF2B5EF4-FFF2-40B4-BE49-F238E27FC236}">
                <a16:creationId xmlns:a16="http://schemas.microsoft.com/office/drawing/2014/main" id="{3F09389B-4694-6739-1531-341FAF5DDD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39200" y="40386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3" name="Oval 41">
            <a:extLst>
              <a:ext uri="{FF2B5EF4-FFF2-40B4-BE49-F238E27FC236}">
                <a16:creationId xmlns:a16="http://schemas.microsoft.com/office/drawing/2014/main" id="{6F3FBD87-1868-0848-141F-887A90A81C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1600" y="41910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4" name="Oval 42">
            <a:extLst>
              <a:ext uri="{FF2B5EF4-FFF2-40B4-BE49-F238E27FC236}">
                <a16:creationId xmlns:a16="http://schemas.microsoft.com/office/drawing/2014/main" id="{92F8E594-B356-C227-F20C-E6EAE9A4B5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0" y="43434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5" name="Oval 43">
            <a:extLst>
              <a:ext uri="{FF2B5EF4-FFF2-40B4-BE49-F238E27FC236}">
                <a16:creationId xmlns:a16="http://schemas.microsoft.com/office/drawing/2014/main" id="{A87F1BA6-18A2-5982-0658-ACF271E4C7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96400" y="44958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6" name="Oval 44">
            <a:extLst>
              <a:ext uri="{FF2B5EF4-FFF2-40B4-BE49-F238E27FC236}">
                <a16:creationId xmlns:a16="http://schemas.microsoft.com/office/drawing/2014/main" id="{BB0564E6-9370-D754-BD6C-0AEC07A263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48800" y="46482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7" name="Oval 45">
            <a:extLst>
              <a:ext uri="{FF2B5EF4-FFF2-40B4-BE49-F238E27FC236}">
                <a16:creationId xmlns:a16="http://schemas.microsoft.com/office/drawing/2014/main" id="{AC915462-A483-242D-C14B-6BCEFB0184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01200" y="48006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8" name="Oval 46">
            <a:extLst>
              <a:ext uri="{FF2B5EF4-FFF2-40B4-BE49-F238E27FC236}">
                <a16:creationId xmlns:a16="http://schemas.microsoft.com/office/drawing/2014/main" id="{F4795BE9-75BE-596B-56FF-E0B2A71202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53600" y="49530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11" name="Slide Number Placeholder 46">
            <a:extLst>
              <a:ext uri="{FF2B5EF4-FFF2-40B4-BE49-F238E27FC236}">
                <a16:creationId xmlns:a16="http://schemas.microsoft.com/office/drawing/2014/main" id="{5C74549C-2E7E-462E-C0CE-759B22848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BBCE0AFD-399B-45DD-A8FD-17AF2A771F88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90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F3DA097-79E6-0CA3-8DFE-82D061B9C181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0920AF2F-8447-932A-6444-2E09484B8509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6B71AF0E-58D7-0F90-E8A9-20914F4E796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0966995F-56CF-8E59-89EF-BD347C4AE10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BA43D91-FD1A-AB78-C088-CD4C7E5221C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Line 4">
            <a:extLst>
              <a:ext uri="{FF2B5EF4-FFF2-40B4-BE49-F238E27FC236}">
                <a16:creationId xmlns:a16="http://schemas.microsoft.com/office/drawing/2014/main" id="{50A4D579-14DD-3219-2E5E-40BC4FFE7276}"/>
              </a:ext>
            </a:extLst>
          </p:cNvPr>
          <p:cNvSpPr>
            <a:spLocks noChangeShapeType="1"/>
          </p:cNvSpPr>
          <p:nvPr/>
        </p:nvSpPr>
        <p:spPr bwMode="auto">
          <a:xfrm>
            <a:off x="1751013" y="611189"/>
            <a:ext cx="0" cy="51641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1" name="Line 5">
            <a:extLst>
              <a:ext uri="{FF2B5EF4-FFF2-40B4-BE49-F238E27FC236}">
                <a16:creationId xmlns:a16="http://schemas.microsoft.com/office/drawing/2014/main" id="{EDBBAD6A-BC04-4E48-69B7-A80D38669D74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5775325"/>
            <a:ext cx="69167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2" name="Line 6">
            <a:extLst>
              <a:ext uri="{FF2B5EF4-FFF2-40B4-BE49-F238E27FC236}">
                <a16:creationId xmlns:a16="http://schemas.microsoft.com/office/drawing/2014/main" id="{F2F96CB7-B5F6-6C60-D672-4DC3FCB180A8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5937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3" name="Line 7">
            <a:extLst>
              <a:ext uri="{FF2B5EF4-FFF2-40B4-BE49-F238E27FC236}">
                <a16:creationId xmlns:a16="http://schemas.microsoft.com/office/drawing/2014/main" id="{D837ECF8-7BFD-8289-0E89-BCBA93566487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11271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4" name="Line 8">
            <a:extLst>
              <a:ext uri="{FF2B5EF4-FFF2-40B4-BE49-F238E27FC236}">
                <a16:creationId xmlns:a16="http://schemas.microsoft.com/office/drawing/2014/main" id="{BCEB3BAD-BDCE-F092-1A4B-B3CC049FF7A5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22701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5" name="Line 9">
            <a:extLst>
              <a:ext uri="{FF2B5EF4-FFF2-40B4-BE49-F238E27FC236}">
                <a16:creationId xmlns:a16="http://schemas.microsoft.com/office/drawing/2014/main" id="{9F9E7DF8-F099-7E5F-B34F-35D5276E4EAD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33369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6" name="Line 10">
            <a:extLst>
              <a:ext uri="{FF2B5EF4-FFF2-40B4-BE49-F238E27FC236}">
                <a16:creationId xmlns:a16="http://schemas.microsoft.com/office/drawing/2014/main" id="{B7A1E3B9-9A1A-D4A1-9291-7E1B1B0496CD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44799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7" name="Line 11">
            <a:extLst>
              <a:ext uri="{FF2B5EF4-FFF2-40B4-BE49-F238E27FC236}">
                <a16:creationId xmlns:a16="http://schemas.microsoft.com/office/drawing/2014/main" id="{4BA73184-D851-008A-1E6F-8C520D877914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39465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8" name="Line 12">
            <a:extLst>
              <a:ext uri="{FF2B5EF4-FFF2-40B4-BE49-F238E27FC236}">
                <a16:creationId xmlns:a16="http://schemas.microsoft.com/office/drawing/2014/main" id="{2CA11D15-D3BD-AC67-95E8-59DAD19A6185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16605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9" name="Line 13">
            <a:extLst>
              <a:ext uri="{FF2B5EF4-FFF2-40B4-BE49-F238E27FC236}">
                <a16:creationId xmlns:a16="http://schemas.microsoft.com/office/drawing/2014/main" id="{5F1D3ACD-8DDE-B886-DB4F-3F1A413BB7C2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28035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0" name="Line 14">
            <a:extLst>
              <a:ext uri="{FF2B5EF4-FFF2-40B4-BE49-F238E27FC236}">
                <a16:creationId xmlns:a16="http://schemas.microsoft.com/office/drawing/2014/main" id="{42BC4C0D-73ED-B81B-5EF3-3E173811A569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50133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1" name="Line 15">
            <a:extLst>
              <a:ext uri="{FF2B5EF4-FFF2-40B4-BE49-F238E27FC236}">
                <a16:creationId xmlns:a16="http://schemas.microsoft.com/office/drawing/2014/main" id="{CC19B05D-4105-2690-657D-D544788EB964}"/>
              </a:ext>
            </a:extLst>
          </p:cNvPr>
          <p:cNvSpPr>
            <a:spLocks noChangeShapeType="1"/>
          </p:cNvSpPr>
          <p:nvPr/>
        </p:nvSpPr>
        <p:spPr bwMode="auto">
          <a:xfrm>
            <a:off x="24368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2" name="Line 16">
            <a:extLst>
              <a:ext uri="{FF2B5EF4-FFF2-40B4-BE49-F238E27FC236}">
                <a16:creationId xmlns:a16="http://schemas.microsoft.com/office/drawing/2014/main" id="{93940627-540C-1D46-C4D8-6599EDAC9F6C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02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3" name="Line 17">
            <a:extLst>
              <a:ext uri="{FF2B5EF4-FFF2-40B4-BE49-F238E27FC236}">
                <a16:creationId xmlns:a16="http://schemas.microsoft.com/office/drawing/2014/main" id="{C3CFEBFB-83D5-29EC-4590-FD8159AC5C2C}"/>
              </a:ext>
            </a:extLst>
          </p:cNvPr>
          <p:cNvSpPr>
            <a:spLocks noChangeShapeType="1"/>
          </p:cNvSpPr>
          <p:nvPr/>
        </p:nvSpPr>
        <p:spPr bwMode="auto">
          <a:xfrm>
            <a:off x="35036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4" name="Line 18">
            <a:extLst>
              <a:ext uri="{FF2B5EF4-FFF2-40B4-BE49-F238E27FC236}">
                <a16:creationId xmlns:a16="http://schemas.microsoft.com/office/drawing/2014/main" id="{78A1FE3D-DEA6-3C04-7C67-0E9C9CDB9C5D}"/>
              </a:ext>
            </a:extLst>
          </p:cNvPr>
          <p:cNvSpPr>
            <a:spLocks noChangeShapeType="1"/>
          </p:cNvSpPr>
          <p:nvPr/>
        </p:nvSpPr>
        <p:spPr bwMode="auto">
          <a:xfrm>
            <a:off x="41132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5" name="Line 19">
            <a:extLst>
              <a:ext uri="{FF2B5EF4-FFF2-40B4-BE49-F238E27FC236}">
                <a16:creationId xmlns:a16="http://schemas.microsoft.com/office/drawing/2014/main" id="{3958474C-89A8-A8D1-FD15-770167E8C03D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66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6" name="Line 20">
            <a:extLst>
              <a:ext uri="{FF2B5EF4-FFF2-40B4-BE49-F238E27FC236}">
                <a16:creationId xmlns:a16="http://schemas.microsoft.com/office/drawing/2014/main" id="{6FBC0D9E-543E-590B-A7A2-EAFBD4FF1F9A}"/>
              </a:ext>
            </a:extLst>
          </p:cNvPr>
          <p:cNvSpPr>
            <a:spLocks noChangeShapeType="1"/>
          </p:cNvSpPr>
          <p:nvPr/>
        </p:nvSpPr>
        <p:spPr bwMode="auto">
          <a:xfrm>
            <a:off x="51800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7" name="Line 21">
            <a:extLst>
              <a:ext uri="{FF2B5EF4-FFF2-40B4-BE49-F238E27FC236}">
                <a16:creationId xmlns:a16="http://schemas.microsoft.com/office/drawing/2014/main" id="{CBADBE72-9510-E4C7-3361-87F442AEE19E}"/>
              </a:ext>
            </a:extLst>
          </p:cNvPr>
          <p:cNvSpPr>
            <a:spLocks noChangeShapeType="1"/>
          </p:cNvSpPr>
          <p:nvPr/>
        </p:nvSpPr>
        <p:spPr bwMode="auto">
          <a:xfrm>
            <a:off x="57896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8" name="Line 22">
            <a:extLst>
              <a:ext uri="{FF2B5EF4-FFF2-40B4-BE49-F238E27FC236}">
                <a16:creationId xmlns:a16="http://schemas.microsoft.com/office/drawing/2014/main" id="{D75AC2E9-B694-886F-3628-309FEC4E8262}"/>
              </a:ext>
            </a:extLst>
          </p:cNvPr>
          <p:cNvSpPr>
            <a:spLocks noChangeShapeType="1"/>
          </p:cNvSpPr>
          <p:nvPr/>
        </p:nvSpPr>
        <p:spPr bwMode="auto">
          <a:xfrm>
            <a:off x="63992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9" name="Line 23">
            <a:extLst>
              <a:ext uri="{FF2B5EF4-FFF2-40B4-BE49-F238E27FC236}">
                <a16:creationId xmlns:a16="http://schemas.microsoft.com/office/drawing/2014/main" id="{123D57BF-8DAF-0409-7113-0F618D43D46F}"/>
              </a:ext>
            </a:extLst>
          </p:cNvPr>
          <p:cNvSpPr>
            <a:spLocks noChangeShapeType="1"/>
          </p:cNvSpPr>
          <p:nvPr/>
        </p:nvSpPr>
        <p:spPr bwMode="auto">
          <a:xfrm>
            <a:off x="69326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10" name="Line 24">
            <a:extLst>
              <a:ext uri="{FF2B5EF4-FFF2-40B4-BE49-F238E27FC236}">
                <a16:creationId xmlns:a16="http://schemas.microsoft.com/office/drawing/2014/main" id="{97C57D47-C79B-F7DE-D3C7-A76E2605BC17}"/>
              </a:ext>
            </a:extLst>
          </p:cNvPr>
          <p:cNvSpPr>
            <a:spLocks noChangeShapeType="1"/>
          </p:cNvSpPr>
          <p:nvPr/>
        </p:nvSpPr>
        <p:spPr bwMode="auto">
          <a:xfrm>
            <a:off x="75422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11" name="Line 25">
            <a:extLst>
              <a:ext uri="{FF2B5EF4-FFF2-40B4-BE49-F238E27FC236}">
                <a16:creationId xmlns:a16="http://schemas.microsoft.com/office/drawing/2014/main" id="{A6CBA8DA-7768-7591-A34C-DA869C513DE9}"/>
              </a:ext>
            </a:extLst>
          </p:cNvPr>
          <p:cNvSpPr>
            <a:spLocks noChangeShapeType="1"/>
          </p:cNvSpPr>
          <p:nvPr/>
        </p:nvSpPr>
        <p:spPr bwMode="auto">
          <a:xfrm>
            <a:off x="81518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12" name="Line 26">
            <a:extLst>
              <a:ext uri="{FF2B5EF4-FFF2-40B4-BE49-F238E27FC236}">
                <a16:creationId xmlns:a16="http://schemas.microsoft.com/office/drawing/2014/main" id="{7EDAB097-6F43-86F0-26BC-2ECA2DB2C6FE}"/>
              </a:ext>
            </a:extLst>
          </p:cNvPr>
          <p:cNvSpPr>
            <a:spLocks noChangeShapeType="1"/>
          </p:cNvSpPr>
          <p:nvPr/>
        </p:nvSpPr>
        <p:spPr bwMode="auto">
          <a:xfrm>
            <a:off x="86852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13" name="Rectangle 27">
            <a:extLst>
              <a:ext uri="{FF2B5EF4-FFF2-40B4-BE49-F238E27FC236}">
                <a16:creationId xmlns:a16="http://schemas.microsoft.com/office/drawing/2014/main" id="{D8F7403F-1E44-77A8-58E0-0569CF1116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31332" y="6232526"/>
            <a:ext cx="306174" cy="308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1400" i="1">
                <a:ea typeface="宋体" panose="02010600030101010101" pitchFamily="2" charset="-122"/>
              </a:rPr>
              <a:t>X</a:t>
            </a:r>
          </a:p>
        </p:txBody>
      </p:sp>
      <p:sp>
        <p:nvSpPr>
          <p:cNvPr id="37914" name="Rectangle 28">
            <a:extLst>
              <a:ext uri="{FF2B5EF4-FFF2-40B4-BE49-F238E27FC236}">
                <a16:creationId xmlns:a16="http://schemas.microsoft.com/office/drawing/2014/main" id="{7B4C3135-619F-0DD6-2E5F-50644235D0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2520" y="147639"/>
            <a:ext cx="306174" cy="308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1400" i="1">
                <a:ea typeface="宋体" panose="02010600030101010101" pitchFamily="2" charset="-122"/>
              </a:rPr>
              <a:t>Y</a:t>
            </a:r>
          </a:p>
        </p:txBody>
      </p:sp>
      <p:sp>
        <p:nvSpPr>
          <p:cNvPr id="37915" name="Oval 29">
            <a:extLst>
              <a:ext uri="{FF2B5EF4-FFF2-40B4-BE49-F238E27FC236}">
                <a16:creationId xmlns:a16="http://schemas.microsoft.com/office/drawing/2014/main" id="{931354A2-58DE-0F89-E6BD-DA2FCE0FB0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1613" y="2346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16" name="Oval 30">
            <a:extLst>
              <a:ext uri="{FF2B5EF4-FFF2-40B4-BE49-F238E27FC236}">
                <a16:creationId xmlns:a16="http://schemas.microsoft.com/office/drawing/2014/main" id="{EB9E122F-C8D6-3936-01D5-1496BE41B8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6413" y="2117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17" name="Oval 31">
            <a:extLst>
              <a:ext uri="{FF2B5EF4-FFF2-40B4-BE49-F238E27FC236}">
                <a16:creationId xmlns:a16="http://schemas.microsoft.com/office/drawing/2014/main" id="{E2CAB2AD-DF43-F671-364A-4A5CE0F1D8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3013" y="2498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18" name="Oval 32">
            <a:extLst>
              <a:ext uri="{FF2B5EF4-FFF2-40B4-BE49-F238E27FC236}">
                <a16:creationId xmlns:a16="http://schemas.microsoft.com/office/drawing/2014/main" id="{7A7F6F82-0AA1-589F-0674-A665E10609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2013" y="28035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19" name="Oval 33">
            <a:extLst>
              <a:ext uri="{FF2B5EF4-FFF2-40B4-BE49-F238E27FC236}">
                <a16:creationId xmlns:a16="http://schemas.microsoft.com/office/drawing/2014/main" id="{E58B6B31-9430-1CE1-36F0-D4A9D827D1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61013" y="3108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0" name="Oval 34">
            <a:extLst>
              <a:ext uri="{FF2B5EF4-FFF2-40B4-BE49-F238E27FC236}">
                <a16:creationId xmlns:a16="http://schemas.microsoft.com/office/drawing/2014/main" id="{63FCF107-6BFF-1779-EDF6-18524D166E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2413" y="3260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1" name="Oval 35">
            <a:extLst>
              <a:ext uri="{FF2B5EF4-FFF2-40B4-BE49-F238E27FC236}">
                <a16:creationId xmlns:a16="http://schemas.microsoft.com/office/drawing/2014/main" id="{62240E2B-297C-1786-760A-04083E47EA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3813" y="34131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2" name="Oval 36">
            <a:extLst>
              <a:ext uri="{FF2B5EF4-FFF2-40B4-BE49-F238E27FC236}">
                <a16:creationId xmlns:a16="http://schemas.microsoft.com/office/drawing/2014/main" id="{DFFD974E-98EF-623D-A5C9-2CC0B3C587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9013" y="3641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3" name="Oval 37">
            <a:extLst>
              <a:ext uri="{FF2B5EF4-FFF2-40B4-BE49-F238E27FC236}">
                <a16:creationId xmlns:a16="http://schemas.microsoft.com/office/drawing/2014/main" id="{DBB0382F-A724-E482-6439-36D25BC4B1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4213" y="3870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4" name="Oval 38">
            <a:extLst>
              <a:ext uri="{FF2B5EF4-FFF2-40B4-BE49-F238E27FC236}">
                <a16:creationId xmlns:a16="http://schemas.microsoft.com/office/drawing/2014/main" id="{C1BBF704-7869-397E-19DB-7B65DE4535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5613" y="4022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5" name="Oval 39">
            <a:extLst>
              <a:ext uri="{FF2B5EF4-FFF2-40B4-BE49-F238E27FC236}">
                <a16:creationId xmlns:a16="http://schemas.microsoft.com/office/drawing/2014/main" id="{C4C7646D-FBBF-96D6-1AA0-874380C530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08413" y="4403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6" name="Oval 40">
            <a:extLst>
              <a:ext uri="{FF2B5EF4-FFF2-40B4-BE49-F238E27FC236}">
                <a16:creationId xmlns:a16="http://schemas.microsoft.com/office/drawing/2014/main" id="{239DB699-28F1-ED4A-B3F2-EB4D35DEB6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1213" y="47085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7" name="Oval 41">
            <a:extLst>
              <a:ext uri="{FF2B5EF4-FFF2-40B4-BE49-F238E27FC236}">
                <a16:creationId xmlns:a16="http://schemas.microsoft.com/office/drawing/2014/main" id="{4471BA00-A5C2-35A2-E41A-0E91E6A45D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79813" y="45561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8" name="Oval 42">
            <a:extLst>
              <a:ext uri="{FF2B5EF4-FFF2-40B4-BE49-F238E27FC236}">
                <a16:creationId xmlns:a16="http://schemas.microsoft.com/office/drawing/2014/main" id="{23E1A47F-5177-0B04-5A8D-A4A79B0F35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0213" y="5013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9" name="Oval 43">
            <a:extLst>
              <a:ext uri="{FF2B5EF4-FFF2-40B4-BE49-F238E27FC236}">
                <a16:creationId xmlns:a16="http://schemas.microsoft.com/office/drawing/2014/main" id="{2F952E5E-A704-5E34-A5F4-2A2DF74FED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5413" y="52419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30" name="Rectangle 44">
            <a:extLst>
              <a:ext uri="{FF2B5EF4-FFF2-40B4-BE49-F238E27FC236}">
                <a16:creationId xmlns:a16="http://schemas.microsoft.com/office/drawing/2014/main" id="{77CF51FE-872C-991F-B168-D4EFCB5598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5842" y="914401"/>
            <a:ext cx="4067267" cy="462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2400">
                <a:solidFill>
                  <a:schemeClr val="accent2"/>
                </a:solidFill>
                <a:ea typeface="宋体" panose="02010600030101010101" pitchFamily="2" charset="-122"/>
              </a:rPr>
              <a:t>CORRELATION PATTERNS</a:t>
            </a:r>
          </a:p>
        </p:txBody>
      </p:sp>
      <p:sp>
        <p:nvSpPr>
          <p:cNvPr id="37931" name="Rectangle 45">
            <a:extLst>
              <a:ext uri="{FF2B5EF4-FFF2-40B4-BE49-F238E27FC236}">
                <a16:creationId xmlns:a16="http://schemas.microsoft.com/office/drawing/2014/main" id="{10C14C08-A87E-DAE9-A2C7-D17AE54ADD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1214" y="1473201"/>
            <a:ext cx="8180387" cy="831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r>
              <a:rPr lang="en-US" altLang="zh-CN" sz="2400">
                <a:ea typeface="宋体" panose="02010600030101010101" pitchFamily="2" charset="-122"/>
              </a:rPr>
              <a:t>A HIGH POSITIVE CORRELATION</a:t>
            </a:r>
          </a:p>
          <a:p>
            <a:pPr eaLnBrk="1" hangingPunct="1"/>
            <a:r>
              <a:rPr lang="en-US" altLang="zh-CN" sz="2400">
                <a:ea typeface="宋体" panose="02010600030101010101" pitchFamily="2" charset="-122"/>
              </a:rPr>
              <a:t>r = +.98</a:t>
            </a:r>
          </a:p>
        </p:txBody>
      </p:sp>
      <p:sp>
        <p:nvSpPr>
          <p:cNvPr id="37932" name="Oval 46">
            <a:extLst>
              <a:ext uri="{FF2B5EF4-FFF2-40B4-BE49-F238E27FC236}">
                <a16:creationId xmlns:a16="http://schemas.microsoft.com/office/drawing/2014/main" id="{EF55C9AC-5923-D1B9-BAA0-9BF68307D1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98813" y="48609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35" name="Slide Number Placeholder 46">
            <a:extLst>
              <a:ext uri="{FF2B5EF4-FFF2-40B4-BE49-F238E27FC236}">
                <a16:creationId xmlns:a16="http://schemas.microsoft.com/office/drawing/2014/main" id="{5F24005F-4BCC-8673-070A-F420E227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8FC9B158-2351-415D-A070-B9C9F2A8E879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91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89FC51B-7AF3-BAEF-97E3-0D32C153864D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B9846BF4-784C-CEE7-378A-53F39278D9F1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5B2DCA6B-5600-3A5B-0D60-0FE14C96C2B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35D6402D-F18D-70B5-A515-FBD05AC312A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75362091-47A7-0D95-F1D1-FF48AACF2C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4">
            <a:extLst>
              <a:ext uri="{FF2B5EF4-FFF2-40B4-BE49-F238E27FC236}">
                <a16:creationId xmlns:a16="http://schemas.microsoft.com/office/drawing/2014/main" id="{21D26ADE-964F-6CFC-9C58-9B27968C1E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11430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b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r>
              <a:rPr lang="en-US" altLang="zh-CN" sz="4400" i="1">
                <a:solidFill>
                  <a:schemeClr val="tx2"/>
                </a:solidFill>
              </a:rPr>
              <a:t>CORRELATION DOES NOT MEAN CAUSATION</a:t>
            </a:r>
          </a:p>
        </p:txBody>
      </p:sp>
      <p:sp>
        <p:nvSpPr>
          <p:cNvPr id="172037" name="Rectangle 5">
            <a:extLst>
              <a:ext uri="{FF2B5EF4-FFF2-40B4-BE49-F238E27FC236}">
                <a16:creationId xmlns:a16="http://schemas.microsoft.com/office/drawing/2014/main" id="{2F608137-D969-1A5C-9869-BCA62C2BFB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2800" y="2362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2800">
                <a:solidFill>
                  <a:srgbClr val="000000"/>
                </a:solidFill>
              </a:rPr>
              <a:t>High correlation 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2800">
                <a:solidFill>
                  <a:srgbClr val="000000"/>
                </a:solidFill>
              </a:rPr>
              <a:t>Rooster’s crow and the rising of the sun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2800">
                <a:solidFill>
                  <a:srgbClr val="000000"/>
                </a:solidFill>
              </a:rPr>
              <a:t>Rooster does not cause the sun to rise 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2800">
                <a:solidFill>
                  <a:srgbClr val="000000"/>
                </a:solidFill>
              </a:rPr>
              <a:t>Teachers’ salaries and the consumption of liquor 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2800">
                <a:solidFill>
                  <a:srgbClr val="000000"/>
                </a:solidFill>
              </a:rPr>
              <a:t>Co-vary because they are both influenced by a third variable</a:t>
            </a:r>
          </a:p>
        </p:txBody>
      </p:sp>
      <p:graphicFrame>
        <p:nvGraphicFramePr>
          <p:cNvPr id="2050" name="Object 6">
            <a:extLst>
              <a:ext uri="{FF2B5EF4-FFF2-40B4-BE49-F238E27FC236}">
                <a16:creationId xmlns:a16="http://schemas.microsoft.com/office/drawing/2014/main" id="{78382269-3A99-76B9-1809-579E9CAF9BF4}"/>
              </a:ext>
            </a:extLst>
          </p:cNvPr>
          <p:cNvGraphicFramePr>
            <a:graphicFrameLocks/>
          </p:cNvGraphicFramePr>
          <p:nvPr/>
        </p:nvGraphicFramePr>
        <p:xfrm>
          <a:off x="8534400" y="1066800"/>
          <a:ext cx="2133600" cy="203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2133360" imgH="2031840" progId="MS_ClipArt_Gallery.2">
                  <p:embed/>
                </p:oleObj>
              </mc:Choice>
              <mc:Fallback>
                <p:oleObj name="Clip" r:id="rId2" imgW="2133360" imgH="2031840" progId="MS_ClipArt_Gallery.2">
                  <p:embed/>
                  <p:pic>
                    <p:nvPicPr>
                      <p:cNvPr id="2050" name="Object 6">
                        <a:extLst>
                          <a:ext uri="{FF2B5EF4-FFF2-40B4-BE49-F238E27FC236}">
                            <a16:creationId xmlns:a16="http://schemas.microsoft.com/office/drawing/2014/main" id="{78382269-3A99-76B9-1809-579E9CAF9BF4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34400" y="1066800"/>
                        <a:ext cx="2133600" cy="203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5" name="Slide Number Placeholder 6">
            <a:extLst>
              <a:ext uri="{FF2B5EF4-FFF2-40B4-BE49-F238E27FC236}">
                <a16:creationId xmlns:a16="http://schemas.microsoft.com/office/drawing/2014/main" id="{C6A2E1B4-79C3-B8EC-E37C-C65265570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0F8A51BE-D046-40B9-90A8-029AE880A3AA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92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3C13F8E-3D4D-C7FD-85F6-EF8F0480FFC2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28BFDC5D-1C16-AD30-6F49-69942F6A4DF8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38802D94-294C-ADC4-A681-61A9E9262BA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5AACB15-9365-D1E1-7A9C-A164D17384A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0460527-C6CB-4C00-4E7F-D4751367B89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172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500"/>
                                        <p:tgtEl>
                                          <p:spTgt spid="172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500"/>
                                        <p:tgtEl>
                                          <p:spTgt spid="172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500"/>
                                        <p:tgtEl>
                                          <p:spTgt spid="172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7" dur="500"/>
                                        <p:tgtEl>
                                          <p:spTgt spid="1720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037" grpId="0" build="p" autoUpdateAnimBg="0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Slide Number Placeholder 6">
            <a:extLst>
              <a:ext uri="{FF2B5EF4-FFF2-40B4-BE49-F238E27FC236}">
                <a16:creationId xmlns:a16="http://schemas.microsoft.com/office/drawing/2014/main" id="{C6A2E1B4-79C3-B8EC-E37C-C65265570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0F8A51BE-D046-40B9-90A8-029AE880A3AA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93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3C13F8E-3D4D-C7FD-85F6-EF8F0480FFC2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28BFDC5D-1C16-AD30-6F49-69942F6A4DF8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38802D94-294C-ADC4-A681-61A9E9262BA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5AACB15-9365-D1E1-7A9C-A164D17384A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0460527-C6CB-4C00-4E7F-D4751367B89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FC16F74-EB15-70A1-30C3-D20C20610020}"/>
              </a:ext>
            </a:extLst>
          </p:cNvPr>
          <p:cNvSpPr txBox="1">
            <a:spLocks/>
          </p:cNvSpPr>
          <p:nvPr/>
        </p:nvSpPr>
        <p:spPr>
          <a:xfrm>
            <a:off x="838200" y="755582"/>
            <a:ext cx="10815536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altLang="en-US" sz="32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US" altLang="en-US" sz="32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r>
              <a:rPr lang="en-US" altLang="en-US" sz="3200" dirty="0">
                <a:ea typeface="ＭＳ Ｐゴシック" panose="020B0600070205080204" pitchFamily="34" charset="-128"/>
              </a:rPr>
              <a:t>Pearson correlation of job satisfaction and salary was found to be moderately positive and statistically significant (r=.643, p&lt;.001). Hence, H1 was supported. This indicates that an increase in salary would facilitate higher level of job satisfaction</a:t>
            </a:r>
            <a:r>
              <a:rPr lang="en-US" altLang="en-US" dirty="0">
                <a:ea typeface="ＭＳ Ｐゴシック" panose="020B0600070205080204" pitchFamily="34" charset="-128"/>
              </a:rPr>
              <a:t>	 </a:t>
            </a:r>
            <a:br>
              <a:rPr lang="en-US" altLang="en-US" dirty="0">
                <a:ea typeface="ＭＳ Ｐゴシック" panose="020B0600070205080204" pitchFamily="34" charset="-128"/>
              </a:rPr>
            </a:b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2285707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B1FDEDEB-B643-FD4F-04EC-DD2B68481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6. Normality test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26D3D913-8529-E7EA-FBB8-444D79FD1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225675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Exercise time </a:t>
            </a:r>
            <a:endParaRPr lang="en-GB" altLang="en-US" b="1" dirty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Analyze - Descriptive Statistics -Explore...</a:t>
            </a:r>
            <a:br>
              <a:rPr lang="en-US" altLang="en-US" dirty="0">
                <a:ea typeface="ＭＳ Ｐゴシック" panose="020B0600070205080204" pitchFamily="34" charset="-128"/>
              </a:rPr>
            </a:br>
            <a:endParaRPr lang="en-US" altLang="en-US" dirty="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8918" name="Slide Number Placeholder 5">
            <a:extLst>
              <a:ext uri="{FF2B5EF4-FFF2-40B4-BE49-F238E27FC236}">
                <a16:creationId xmlns:a16="http://schemas.microsoft.com/office/drawing/2014/main" id="{87C8748E-80D5-2791-CEFE-67DBD9EBA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062F4240-7CEC-4AEF-9FA4-C7BA03B881C5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94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3493D58-290F-C17C-BEAF-8B12455FBE56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D7C3932F-843D-4D9E-38D7-653A3ACE3EE8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FD69B93-1FDA-B868-F804-A86B1F7BCD6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E88D330-F289-BF16-B3DE-4FABAA68DB4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02DAB33-6EF1-4A8B-58ED-5B63E16EC6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B1FDEDEB-B643-FD4F-04EC-DD2B68481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6. Normality test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8918" name="Slide Number Placeholder 5">
            <a:extLst>
              <a:ext uri="{FF2B5EF4-FFF2-40B4-BE49-F238E27FC236}">
                <a16:creationId xmlns:a16="http://schemas.microsoft.com/office/drawing/2014/main" id="{87C8748E-80D5-2791-CEFE-67DBD9EBA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062F4240-7CEC-4AEF-9FA4-C7BA03B881C5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95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3493D58-290F-C17C-BEAF-8B12455FBE56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D7C3932F-843D-4D9E-38D7-653A3ACE3EE8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FD69B93-1FDA-B868-F804-A86B1F7BCD6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E88D330-F289-BF16-B3DE-4FABAA68DB4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02DAB33-6EF1-4A8B-58ED-5B63E16EC6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209AC228-B033-C09F-A2AD-2717E724163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986" t="30049" r="13221" b="31898"/>
          <a:stretch/>
        </p:blipFill>
        <p:spPr>
          <a:xfrm>
            <a:off x="571500" y="1558927"/>
            <a:ext cx="5636452" cy="260973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155EE18-867C-AE31-C2F9-E0EC92BBCEC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9631" t="23058" r="15578" b="23056"/>
          <a:stretch/>
        </p:blipFill>
        <p:spPr>
          <a:xfrm>
            <a:off x="6096000" y="1774826"/>
            <a:ext cx="5636452" cy="3695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770586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B1FDEDEB-B643-FD4F-04EC-DD2B68481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6. Normality test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8918" name="Slide Number Placeholder 5">
            <a:extLst>
              <a:ext uri="{FF2B5EF4-FFF2-40B4-BE49-F238E27FC236}">
                <a16:creationId xmlns:a16="http://schemas.microsoft.com/office/drawing/2014/main" id="{87C8748E-80D5-2791-CEFE-67DBD9EBA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062F4240-7CEC-4AEF-9FA4-C7BA03B881C5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96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3493D58-290F-C17C-BEAF-8B12455FBE56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D7C3932F-843D-4D9E-38D7-653A3ACE3EE8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FD69B93-1FDA-B868-F804-A86B1F7BCD6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E88D330-F289-BF16-B3DE-4FABAA68DB4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02DAB33-6EF1-4A8B-58ED-5B63E16EC6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A45BF337-3253-D9D6-7B6F-7DB04B65F6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0287" y="1576387"/>
            <a:ext cx="6564313" cy="4153468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C94DDDF-D4F2-FBE4-8E42-C0F8B83588EF}"/>
              </a:ext>
            </a:extLst>
          </p:cNvPr>
          <p:cNvSpPr/>
          <p:nvPr/>
        </p:nvSpPr>
        <p:spPr>
          <a:xfrm>
            <a:off x="3340100" y="5105400"/>
            <a:ext cx="7073900" cy="62445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9846846-8E70-0068-F6D7-2E8F89D0AC67}"/>
              </a:ext>
            </a:extLst>
          </p:cNvPr>
          <p:cNvCxnSpPr>
            <a:cxnSpLocks/>
          </p:cNvCxnSpPr>
          <p:nvPr/>
        </p:nvCxnSpPr>
        <p:spPr>
          <a:xfrm flipH="1">
            <a:off x="10706100" y="3987800"/>
            <a:ext cx="647700" cy="1016000"/>
          </a:xfrm>
          <a:prstGeom prst="straightConnector1">
            <a:avLst/>
          </a:prstGeom>
          <a:ln>
            <a:headEnd w="sm" len="sm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5894756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B02EA64-759A-94E2-EF5B-B6F695B747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4228" t="33187" r="11838" b="21944"/>
          <a:stretch/>
        </p:blipFill>
        <p:spPr>
          <a:xfrm>
            <a:off x="192882" y="813509"/>
            <a:ext cx="11559622" cy="4676860"/>
          </a:xfrm>
        </p:spPr>
      </p:pic>
    </p:spTree>
    <p:extLst>
      <p:ext uri="{BB962C8B-B14F-4D97-AF65-F5344CB8AC3E}">
        <p14:creationId xmlns:p14="http://schemas.microsoft.com/office/powerpoint/2010/main" val="34499475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2510</Words>
  <Application>Microsoft Office PowerPoint</Application>
  <PresentationFormat>Widescreen</PresentationFormat>
  <Paragraphs>387</Paragraphs>
  <Slides>97</Slides>
  <Notes>7</Notes>
  <HiddenSlides>7</HiddenSlides>
  <MMClips>0</MMClips>
  <ScaleCrop>false</ScaleCrop>
  <HeadingPairs>
    <vt:vector size="8" baseType="variant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97</vt:i4>
      </vt:variant>
    </vt:vector>
  </HeadingPairs>
  <TitlesOfParts>
    <vt:vector size="116" baseType="lpstr">
      <vt:lpstr>ＭＳ Ｐゴシック</vt:lpstr>
      <vt:lpstr>宋体</vt:lpstr>
      <vt:lpstr>Arial</vt:lpstr>
      <vt:lpstr>Arial Narrow</vt:lpstr>
      <vt:lpstr>Calibri</vt:lpstr>
      <vt:lpstr>Calibri Light</vt:lpstr>
      <vt:lpstr>Courier New</vt:lpstr>
      <vt:lpstr>Franklin Gothic Book</vt:lpstr>
      <vt:lpstr>Georgia</vt:lpstr>
      <vt:lpstr>Open Sans</vt:lpstr>
      <vt:lpstr>Roboto</vt:lpstr>
      <vt:lpstr>Symbol</vt:lpstr>
      <vt:lpstr>Tahoma</vt:lpstr>
      <vt:lpstr>Times New Roman</vt:lpstr>
      <vt:lpstr>Wingdings</vt:lpstr>
      <vt:lpstr>Wingdings 2</vt:lpstr>
      <vt:lpstr>Office Theme</vt:lpstr>
      <vt:lpstr>Equation</vt:lpstr>
      <vt:lpstr>Clip</vt:lpstr>
      <vt:lpstr>LCDB7011 Quantitative Research Methods</vt:lpstr>
      <vt:lpstr> Content of SPSS </vt:lpstr>
      <vt:lpstr>Introduction to SPSS   </vt:lpstr>
      <vt:lpstr>What we will do today</vt:lpstr>
      <vt:lpstr>PowerPoint Presentation</vt:lpstr>
      <vt:lpstr>SPSS interface</vt:lpstr>
      <vt:lpstr>PowerPoint Presentation</vt:lpstr>
      <vt:lpstr>Task 1:  How to input data in SPSS?</vt:lpstr>
      <vt:lpstr>Before the data entry</vt:lpstr>
      <vt:lpstr>Example of a coding Frame</vt:lpstr>
      <vt:lpstr>Views and files in SPSS</vt:lpstr>
      <vt:lpstr>Entering data in SPSS </vt:lpstr>
      <vt:lpstr>Now Enter the Survey Data</vt:lpstr>
      <vt:lpstr>How to read data?</vt:lpstr>
      <vt:lpstr>How to read data?</vt:lpstr>
      <vt:lpstr>Enter cases</vt:lpstr>
      <vt:lpstr>2. Data Input – Cleaning data</vt:lpstr>
      <vt:lpstr>2. Data Input – Cleaning data</vt:lpstr>
      <vt:lpstr>2. Data Input – Cleaning data</vt:lpstr>
      <vt:lpstr>2. Data Input – Cleaning data</vt:lpstr>
      <vt:lpstr>2. Data Input – Cleaning data Check Missing Data </vt:lpstr>
      <vt:lpstr>2. Data Input  Find missing data</vt:lpstr>
      <vt:lpstr>PowerPoint Presentation</vt:lpstr>
      <vt:lpstr>2. Data Input Identify the missing data in SPSS </vt:lpstr>
      <vt:lpstr>How to tell SPSS to omit the missing data during the analysis? </vt:lpstr>
      <vt:lpstr>PowerPoint Presentation</vt:lpstr>
      <vt:lpstr>PowerPoint Presentation</vt:lpstr>
      <vt:lpstr>PowerPoint Presentation</vt:lpstr>
      <vt:lpstr>PowerPoint Presentation</vt:lpstr>
      <vt:lpstr>Missing Data Handling </vt:lpstr>
      <vt:lpstr>2. Data input </vt:lpstr>
      <vt:lpstr>Exercise on secondary data input  </vt:lpstr>
      <vt:lpstr>2. Data input </vt:lpstr>
      <vt:lpstr>2. Data input </vt:lpstr>
      <vt:lpstr>2. Data input </vt:lpstr>
      <vt:lpstr>2. Data input </vt:lpstr>
      <vt:lpstr>3.Basic data transformation and computation</vt:lpstr>
      <vt:lpstr>3.Basic data transformation and computation</vt:lpstr>
      <vt:lpstr>3.Basic data transformation and computation  Select data and save in a new file </vt:lpstr>
      <vt:lpstr>3.Basic data transformation and computation</vt:lpstr>
      <vt:lpstr>3.Basic data transformation and computation</vt:lpstr>
      <vt:lpstr>3.Basic data transformation and computation</vt:lpstr>
      <vt:lpstr>PowerPoint Presentation</vt:lpstr>
      <vt:lpstr>3. Basic data transformation and computation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4. Descriptive Analysis </vt:lpstr>
      <vt:lpstr>4. Descriptive Analysis </vt:lpstr>
      <vt:lpstr>4. Descriptive Analysis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5. Association and Correlation analysis</vt:lpstr>
      <vt:lpstr>Chi Square Test of Independence</vt:lpstr>
      <vt:lpstr>Chi Square</vt:lpstr>
      <vt:lpstr>Chi Square in SPSS </vt:lpstr>
      <vt:lpstr>Chi Square in SPSS </vt:lpstr>
      <vt:lpstr>PowerPoint Presentation</vt:lpstr>
      <vt:lpstr>PowerPoint Presentation</vt:lpstr>
      <vt:lpstr>PowerPoint Presentation</vt:lpstr>
      <vt:lpstr>PowerPoint Presentation</vt:lpstr>
      <vt:lpstr>Tips and Hints </vt:lpstr>
      <vt:lpstr>Exercise on Work mode and gender   Using Chi-square </vt:lpstr>
      <vt:lpstr>Result : </vt:lpstr>
      <vt:lpstr>p-value interpretation</vt:lpstr>
      <vt:lpstr>Other common tests</vt:lpstr>
      <vt:lpstr>SAVING DATA</vt:lpstr>
      <vt:lpstr>Useful Information</vt:lpstr>
      <vt:lpstr>PowerPoint Presentation</vt:lpstr>
      <vt:lpstr>Data measurement levels</vt:lpstr>
      <vt:lpstr>PowerPoint Presentation</vt:lpstr>
      <vt:lpstr>5. Correlation analysis</vt:lpstr>
      <vt:lpstr>5. Correlation analysis</vt:lpstr>
      <vt:lpstr>5. Correlation analysis</vt:lpstr>
      <vt:lpstr>Correlation coefficient</vt:lpstr>
      <vt:lpstr>PowerPoint Presentation</vt:lpstr>
      <vt:lpstr>PowerPoint Presentation</vt:lpstr>
      <vt:lpstr>5. Correlation analysis</vt:lpstr>
      <vt:lpstr>Exercise -  Relationship between Job Satisfaction and Salary </vt:lpstr>
      <vt:lpstr>Exercise -  Relationship between Job Satisfaction and Salary </vt:lpstr>
      <vt:lpstr>5. Correlation analysis</vt:lpstr>
      <vt:lpstr>Pearson’s correlation</vt:lpstr>
      <vt:lpstr>Job Satisfaction and Salary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6. Normality test</vt:lpstr>
      <vt:lpstr>6. Normality test</vt:lpstr>
      <vt:lpstr>6. Normality test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Lee</dc:creator>
  <cp:lastModifiedBy>Helen Lee</cp:lastModifiedBy>
  <cp:revision>6</cp:revision>
  <dcterms:created xsi:type="dcterms:W3CDTF">2024-05-03T11:57:05Z</dcterms:created>
  <dcterms:modified xsi:type="dcterms:W3CDTF">2024-07-02T22:01:47Z</dcterms:modified>
</cp:coreProperties>
</file>