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57" r:id="rId5"/>
    <p:sldId id="263" r:id="rId6"/>
    <p:sldId id="264" r:id="rId7"/>
    <p:sldId id="265" r:id="rId8"/>
    <p:sldId id="266" r:id="rId9"/>
    <p:sldId id="267" r:id="rId10"/>
    <p:sldId id="268" r:id="rId11"/>
    <p:sldId id="258" r:id="rId12"/>
    <p:sldId id="259" r:id="rId13"/>
    <p:sldId id="260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566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4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90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10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255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207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941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015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62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72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349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307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344B1-D9A0-4B4F-A2F0-A1CA765B8115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CCA03-0331-44B3-8C8B-727759A50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62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youtube.com/watch?v=KAoGcLoqqb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F23C5A-8EBC-4379-8181-BB0D08DD5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HPAN5003/6003 Contemporary Issues in Comparative Politics</a:t>
            </a:r>
            <a:br>
              <a:rPr lang="en-GB" sz="1800" b="1" dirty="0">
                <a:latin typeface="+mn-lt"/>
              </a:rPr>
            </a:br>
            <a:r>
              <a:rPr lang="en-GB" sz="1800" b="1" dirty="0">
                <a:latin typeface="+mn-lt"/>
              </a:rPr>
              <a:t>Lecture 3: World hegemony – who rules </a:t>
            </a:r>
            <a:r>
              <a:rPr lang="en-GB" sz="1800" b="1">
                <a:latin typeface="+mn-lt"/>
              </a:rPr>
              <a:t>the world?</a:t>
            </a:r>
            <a:endParaRPr lang="en-GB" sz="1800" b="1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853406-8205-409C-B6D2-A6EF4C616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A major part of </a:t>
            </a:r>
            <a:r>
              <a:rPr lang="en-GB" sz="2400" b="1" dirty="0"/>
              <a:t>comparative politics </a:t>
            </a:r>
            <a:r>
              <a:rPr lang="en-GB" sz="2400" dirty="0"/>
              <a:t>involves a survey and analysis of big power relationships - and of attempts by smaller powers to </a:t>
            </a:r>
            <a:r>
              <a:rPr lang="en-GB" sz="2400" i="1" dirty="0"/>
              <a:t>coalesce</a:t>
            </a:r>
            <a:r>
              <a:rPr lang="en-GB" sz="2400" dirty="0"/>
              <a:t> or join together in </a:t>
            </a:r>
            <a:r>
              <a:rPr lang="en-GB" sz="2400" i="1" dirty="0"/>
              <a:t>federations and confederal arrangements</a:t>
            </a:r>
            <a:r>
              <a:rPr lang="en-GB" sz="2400" dirty="0"/>
              <a:t> to increase their room for manoeuvre on the world stage.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795732B-C603-47FA-8350-0F1F983D8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68" y="1690689"/>
            <a:ext cx="7198425" cy="235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52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6637C-F6C7-44F2-8E1C-91BF57B0B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States and non-state actors on the world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A9F18-F403-4B96-A74F-B63ED119D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We'll examine the role of states, of supranational institutions (e.g. the WTO, the ILO and International Courts) and of </a:t>
            </a:r>
            <a:r>
              <a:rPr lang="en-GB" i="1" dirty="0"/>
              <a:t>non-state</a:t>
            </a:r>
            <a:r>
              <a:rPr lang="en-GB" dirty="0"/>
              <a:t> actors in the global economy (including multinational corporations and federations of workers and producers)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i24NEWS DESK | World economic forum kicks off in Davos | Tuesday ...">
            <a:extLst>
              <a:ext uri="{FF2B5EF4-FFF2-40B4-BE49-F238E27FC236}">
                <a16:creationId xmlns:a16="http://schemas.microsoft.com/office/drawing/2014/main" id="{DF9FB068-846E-4D68-90BD-59988F56514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065" y="1825625"/>
            <a:ext cx="5406043" cy="26632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528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AE521-9C0F-4093-AF8A-BEBB7ABBA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Big players: USA, EU, China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13070-3081-4B0E-AAD6-559FC3E96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We'll also look at the international relations of the USA, the EU and China - and the unfolding drama of the changing relative weights of the USA and China in the modern world.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TPP and TTIP: new challenges for China and Europe">
            <a:extLst>
              <a:ext uri="{FF2B5EF4-FFF2-40B4-BE49-F238E27FC236}">
                <a16:creationId xmlns:a16="http://schemas.microsoft.com/office/drawing/2014/main" id="{ACD159A2-3C39-4E45-B8B6-68A8CE604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567" y="1613406"/>
            <a:ext cx="5133542" cy="273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6261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89CC7-D8EA-4378-8CCA-4FD57FDBF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Hegemony over time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1E642-5CE9-4BCE-A7AE-CF94A835C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 lnSpcReduction="10000"/>
          </a:bodyPr>
          <a:lstStyle/>
          <a:p>
            <a:r>
              <a:rPr lang="en-GB"/>
              <a:t>The (Decline and Fall of the) Roman Empire</a:t>
            </a:r>
          </a:p>
          <a:p>
            <a:r>
              <a:rPr lang="en-GB"/>
              <a:t>The expansion of Islam</a:t>
            </a:r>
          </a:p>
          <a:p>
            <a:r>
              <a:rPr lang="en-GB"/>
              <a:t>Napoleonic France and its impact on Europe</a:t>
            </a:r>
          </a:p>
          <a:p>
            <a:r>
              <a:rPr lang="en-GB"/>
              <a:t>Victorian Britain</a:t>
            </a:r>
          </a:p>
          <a:p>
            <a:r>
              <a:rPr lang="en-GB"/>
              <a:t>Japan 1931-1945</a:t>
            </a:r>
          </a:p>
          <a:p>
            <a:r>
              <a:rPr lang="en-GB"/>
              <a:t>Nazi Germany 1933-1945</a:t>
            </a:r>
          </a:p>
          <a:p>
            <a:r>
              <a:rPr lang="en-GB"/>
              <a:t>The American century</a:t>
            </a:r>
          </a:p>
          <a:p>
            <a:r>
              <a:rPr lang="en-GB"/>
              <a:t>Jacques, M. 2009. </a:t>
            </a:r>
            <a:r>
              <a:rPr lang="en-GB" i="1"/>
              <a:t>When China Rules the World</a:t>
            </a:r>
            <a:r>
              <a:rPr lang="en-GB"/>
              <a:t>. London: Penguin Books</a:t>
            </a:r>
          </a:p>
          <a:p>
            <a:endParaRPr lang="en-GB"/>
          </a:p>
          <a:p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BBC0211-B9B5-4724-B09A-5F62077444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150" y="3148303"/>
            <a:ext cx="2914650" cy="1856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0486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CE0-9EB1-41FD-B8CE-154353102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The Decline of Rome… </a:t>
            </a:r>
            <a:r>
              <a:rPr lang="en-GB" sz="1800" dirty="0">
                <a:hlinkClick r:id="rId2"/>
              </a:rPr>
              <a:t>https://www.youtube.com/watch?v=KAoGcLoqqbo</a:t>
            </a:r>
            <a:br>
              <a:rPr lang="en-GB" dirty="0"/>
            </a:br>
            <a:endParaRPr lang="en-GB" dirty="0"/>
          </a:p>
        </p:txBody>
      </p:sp>
      <p:pic>
        <p:nvPicPr>
          <p:cNvPr id="3074" name="Picture 2" descr="Europe, 476 CE, after the fall of the western Roman Empire ...">
            <a:extLst>
              <a:ext uri="{FF2B5EF4-FFF2-40B4-BE49-F238E27FC236}">
                <a16:creationId xmlns:a16="http://schemas.microsoft.com/office/drawing/2014/main" id="{EBBA03D3-EC81-4CA1-9C63-7512F284A1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908752"/>
            <a:ext cx="602131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638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012A6-13CF-48E1-A1E3-A3D11A8E8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…and the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Rise of Islam </a:t>
            </a:r>
          </a:p>
        </p:txBody>
      </p:sp>
      <p:pic>
        <p:nvPicPr>
          <p:cNvPr id="4098" name="Picture 2" descr="Week 1-2 Map – Rise of Islam | History of the Gulf and Middle East">
            <a:extLst>
              <a:ext uri="{FF2B5EF4-FFF2-40B4-BE49-F238E27FC236}">
                <a16:creationId xmlns:a16="http://schemas.microsoft.com/office/drawing/2014/main" id="{DA2123F1-EFE2-47F2-AD8D-9D6FCCE0BA6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741" y="2485735"/>
            <a:ext cx="6039988" cy="400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The Rise of Islam - Middle Ages">
            <a:extLst>
              <a:ext uri="{FF2B5EF4-FFF2-40B4-BE49-F238E27FC236}">
                <a16:creationId xmlns:a16="http://schemas.microsoft.com/office/drawing/2014/main" id="{50B9FCD3-F0A7-4A64-9F05-BBA3A52B5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735" y="326087"/>
            <a:ext cx="3716768" cy="252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4413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432FF-4F5D-4352-A26B-8E663DF15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Napoleonic Europe in 1812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DEF28-B158-4962-9151-573FD4DD9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Congress of Vienna 1815: The Concert of Europe</a:t>
            </a:r>
          </a:p>
        </p:txBody>
      </p:sp>
      <p:pic>
        <p:nvPicPr>
          <p:cNvPr id="5" name="Picture 4" descr="History of Europe - The Napoleonic era | Britannica">
            <a:extLst>
              <a:ext uri="{FF2B5EF4-FFF2-40B4-BE49-F238E27FC236}">
                <a16:creationId xmlns:a16="http://schemas.microsoft.com/office/drawing/2014/main" id="{66C3B3FB-C119-4228-B0FE-ED983093B3BD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71" y="1630932"/>
            <a:ext cx="4097165" cy="35961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7732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6C5A3-1DFF-4EF7-8319-1E228B73D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British Empire in 1918</a:t>
            </a:r>
          </a:p>
        </p:txBody>
      </p:sp>
      <p:pic>
        <p:nvPicPr>
          <p:cNvPr id="6146" name="Picture 2" descr="British-israel.us -- Is the BRITISH Empire a Type of the KINGDOM ...">
            <a:extLst>
              <a:ext uri="{FF2B5EF4-FFF2-40B4-BE49-F238E27FC236}">
                <a16:creationId xmlns:a16="http://schemas.microsoft.com/office/drawing/2014/main" id="{7DBE5306-D427-45AE-AF88-3FA8310C55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964" y="1496854"/>
            <a:ext cx="5915891" cy="409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4908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A884F-2905-4972-BF01-28B3BF9DA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Japan 1931-1945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and Nazi Germany 1933-1945</a:t>
            </a:r>
          </a:p>
        </p:txBody>
      </p:sp>
      <p:pic>
        <p:nvPicPr>
          <p:cNvPr id="7170" name="Picture 2" descr="南太平洋海戦 Map of Japanese Empire at it's peak in 1942 | History ...">
            <a:extLst>
              <a:ext uri="{FF2B5EF4-FFF2-40B4-BE49-F238E27FC236}">
                <a16:creationId xmlns:a16="http://schemas.microsoft.com/office/drawing/2014/main" id="{43A02941-3486-4D4E-B07D-DF4D223C8F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66" y="1690689"/>
            <a:ext cx="4330194" cy="3603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New Order (Nazism) - Wikipedia">
            <a:extLst>
              <a:ext uri="{FF2B5EF4-FFF2-40B4-BE49-F238E27FC236}">
                <a16:creationId xmlns:a16="http://schemas.microsoft.com/office/drawing/2014/main" id="{D4658684-7D3B-4D43-9AEF-D29B87EE4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627" y="3195903"/>
            <a:ext cx="3293245" cy="309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1955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147FA-BEFD-4BC8-846A-CD4A64C19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American Century</a:t>
            </a:r>
          </a:p>
        </p:txBody>
      </p:sp>
      <p:pic>
        <p:nvPicPr>
          <p:cNvPr id="8194" name="Picture 2" descr="The American Century and Beyond - George C. Herring - Oxford ...">
            <a:extLst>
              <a:ext uri="{FF2B5EF4-FFF2-40B4-BE49-F238E27FC236}">
                <a16:creationId xmlns:a16="http://schemas.microsoft.com/office/drawing/2014/main" id="{9B9D74B5-C2B9-4EF2-9681-9CDAE60F2F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850" y="621982"/>
            <a:ext cx="171450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Post image">
            <a:extLst>
              <a:ext uri="{FF2B5EF4-FFF2-40B4-BE49-F238E27FC236}">
                <a16:creationId xmlns:a16="http://schemas.microsoft.com/office/drawing/2014/main" id="{92D6E89B-87AE-4F58-9146-22A3A51BC0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405428"/>
            <a:ext cx="4802332" cy="277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These are all the countries where the US has a military presence ...">
            <a:extLst>
              <a:ext uri="{FF2B5EF4-FFF2-40B4-BE49-F238E27FC236}">
                <a16:creationId xmlns:a16="http://schemas.microsoft.com/office/drawing/2014/main" id="{517B6418-86D8-452D-8856-4BD55D8773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672" y="3268662"/>
            <a:ext cx="5486400" cy="308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1733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3193D-A8E9-4FA6-8B02-4AAA86E35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State formation: Federations,  Confederations and Unification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AE470-F788-49C5-8171-9DCED314BE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Vierwaldstätter</a:t>
            </a:r>
            <a:r>
              <a:rPr lang="en-GB" dirty="0"/>
              <a:t> – the Four Forest Cantons of Switzerland: William Tell and national myth</a:t>
            </a:r>
          </a:p>
          <a:p>
            <a:r>
              <a:rPr lang="en-GB" dirty="0"/>
              <a:t>USA: Paul Revere’s ride; Washington crossing the Delaware</a:t>
            </a:r>
          </a:p>
          <a:p>
            <a:r>
              <a:rPr lang="en-GB" dirty="0"/>
              <a:t>Italy: </a:t>
            </a:r>
            <a:r>
              <a:rPr lang="en-GB" i="1" dirty="0" err="1"/>
              <a:t>Risorgimiento</a:t>
            </a:r>
            <a:endParaRPr lang="en-GB" i="1" dirty="0"/>
          </a:p>
          <a:p>
            <a:r>
              <a:rPr lang="en-GB" dirty="0"/>
              <a:t>Germany: </a:t>
            </a:r>
            <a:r>
              <a:rPr lang="en-GB" i="1" dirty="0"/>
              <a:t>Zollverein</a:t>
            </a:r>
            <a:r>
              <a:rPr lang="en-GB" dirty="0"/>
              <a:t> and after</a:t>
            </a:r>
          </a:p>
          <a:p>
            <a:r>
              <a:rPr lang="en-GB" dirty="0"/>
              <a:t>For comparison: France, Britain and Japan</a:t>
            </a:r>
          </a:p>
          <a:p>
            <a:pPr marL="0" indent="0">
              <a:buNone/>
            </a:pPr>
            <a:r>
              <a:rPr lang="en-GB" dirty="0"/>
              <a:t>In summary: national unification, national markets</a:t>
            </a:r>
          </a:p>
          <a:p>
            <a:r>
              <a:rPr lang="en-GB" dirty="0"/>
              <a:t>Post-1945: EU and world Regional Blocs</a:t>
            </a:r>
          </a:p>
          <a:p>
            <a:r>
              <a:rPr lang="en-GB" dirty="0"/>
              <a:t>CIS after 1991; state reach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345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02399-5E64-4553-A0B7-D0677A60E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Supranational institutions and non-state actors on the world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3E17E-B8E6-4E96-98DE-66A4E5C124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 and its many agencies</a:t>
            </a:r>
          </a:p>
          <a:p>
            <a:r>
              <a:rPr lang="en-GB" dirty="0"/>
              <a:t>Trump, the USA and the WHO (World Health Organisation): how to win friends and influence people?</a:t>
            </a:r>
          </a:p>
          <a:p>
            <a:r>
              <a:rPr lang="en-GB" dirty="0"/>
              <a:t>WTO (World Trade Organisation) and regional trade blocs</a:t>
            </a:r>
          </a:p>
          <a:p>
            <a:r>
              <a:rPr lang="en-GB" dirty="0"/>
              <a:t>WEF (World Economic Forum): business, government and civil society organisations</a:t>
            </a:r>
          </a:p>
          <a:p>
            <a:r>
              <a:rPr lang="en-GB" dirty="0"/>
              <a:t>Single-purpose forums: Climate Change Conference 2020 (Glasgow) – postponed</a:t>
            </a:r>
          </a:p>
          <a:p>
            <a:r>
              <a:rPr lang="en-GB" dirty="0"/>
              <a:t>Covid-19 and international co-operation</a:t>
            </a:r>
          </a:p>
          <a:p>
            <a:r>
              <a:rPr lang="en-GB" dirty="0"/>
              <a:t>Soft power – who’s winning?</a:t>
            </a:r>
          </a:p>
        </p:txBody>
      </p:sp>
    </p:spTree>
    <p:extLst>
      <p:ext uri="{BB962C8B-B14F-4D97-AF65-F5344CB8AC3E}">
        <p14:creationId xmlns:p14="http://schemas.microsoft.com/office/powerpoint/2010/main" val="1372996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E1CDC-211B-4C5D-8C09-D6DB2742F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US and China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(World Nos. 1 and 2)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A6E8256-7778-402B-8291-082195F407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76" y="1690688"/>
            <a:ext cx="4850823" cy="398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US and China world power">
            <a:extLst>
              <a:ext uri="{FF2B5EF4-FFF2-40B4-BE49-F238E27FC236}">
                <a16:creationId xmlns:a16="http://schemas.microsoft.com/office/drawing/2014/main" id="{0FF81038-7DF3-4916-BD74-287A72905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695" y="817417"/>
            <a:ext cx="3267689" cy="247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345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EAA4D-62C1-4746-ADAE-3B3510ED0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China’s economic growth 1973-2015</a:t>
            </a:r>
          </a:p>
        </p:txBody>
      </p:sp>
      <p:pic>
        <p:nvPicPr>
          <p:cNvPr id="2050" name="Picture 2" descr="Image result for China GDP">
            <a:extLst>
              <a:ext uri="{FF2B5EF4-FFF2-40B4-BE49-F238E27FC236}">
                <a16:creationId xmlns:a16="http://schemas.microsoft.com/office/drawing/2014/main" id="{8FE25FC3-F341-460B-94E1-7F48BA829B5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895479"/>
            <a:ext cx="6173932" cy="445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1980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A02D4-E749-4577-9633-433E606C5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Comparisons: China/India;  China/EU</a:t>
            </a:r>
          </a:p>
        </p:txBody>
      </p:sp>
      <p:pic>
        <p:nvPicPr>
          <p:cNvPr id="3074" name="Picture 2" descr="Image result for China GDP">
            <a:extLst>
              <a:ext uri="{FF2B5EF4-FFF2-40B4-BE49-F238E27FC236}">
                <a16:creationId xmlns:a16="http://schemas.microsoft.com/office/drawing/2014/main" id="{17A5A471-C9BE-41A9-8A7A-5DBB454A4E5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027907"/>
            <a:ext cx="3807887" cy="290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China GDP">
            <a:extLst>
              <a:ext uri="{FF2B5EF4-FFF2-40B4-BE49-F238E27FC236}">
                <a16:creationId xmlns:a16="http://schemas.microsoft.com/office/drawing/2014/main" id="{4ADD9908-734A-4F77-B17B-899CD2AFA6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1885012"/>
            <a:ext cx="3850389" cy="340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444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D1E13-133E-4F08-8808-29B2A7F10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China/USA 1980-2017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AD2B4325-6A25-48C2-8512-C37A995AA95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313" y="1825625"/>
            <a:ext cx="696737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8038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6DC34-5959-424E-A272-CC12BEDA1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China as a trading partner:</a:t>
            </a:r>
            <a:br>
              <a:rPr lang="en-GB" b="1" dirty="0">
                <a:latin typeface="+mn-lt"/>
              </a:rPr>
            </a:br>
            <a:r>
              <a:rPr lang="en-GB" sz="2000" b="1" dirty="0">
                <a:solidFill>
                  <a:srgbClr val="FF0000"/>
                </a:solidFill>
                <a:latin typeface="+mn-lt"/>
              </a:rPr>
              <a:t>Red</a:t>
            </a:r>
            <a:r>
              <a:rPr lang="en-GB" sz="2000" b="1" dirty="0">
                <a:latin typeface="+mn-lt"/>
              </a:rPr>
              <a:t> = top trading partner; </a:t>
            </a:r>
            <a:r>
              <a:rPr lang="en-GB" sz="2000" b="1" dirty="0">
                <a:solidFill>
                  <a:srgbClr val="FFC000"/>
                </a:solidFill>
                <a:latin typeface="+mn-lt"/>
              </a:rPr>
              <a:t>orange</a:t>
            </a:r>
            <a:r>
              <a:rPr lang="en-GB" sz="2000" b="1" dirty="0">
                <a:latin typeface="+mn-lt"/>
              </a:rPr>
              <a:t> = No. 2 trading partner;  </a:t>
            </a:r>
            <a:r>
              <a:rPr lang="en-GB" sz="2000" b="1" dirty="0">
                <a:highlight>
                  <a:srgbClr val="FFFF00"/>
                </a:highlight>
                <a:latin typeface="+mn-lt"/>
              </a:rPr>
              <a:t>yellow </a:t>
            </a:r>
            <a:r>
              <a:rPr lang="en-GB" sz="2000" b="1" dirty="0">
                <a:latin typeface="+mn-lt"/>
              </a:rPr>
              <a:t>= No. 3</a:t>
            </a:r>
          </a:p>
        </p:txBody>
      </p:sp>
      <p:pic>
        <p:nvPicPr>
          <p:cNvPr id="5122" name="Picture 2" descr="Image result for china us world power">
            <a:extLst>
              <a:ext uri="{FF2B5EF4-FFF2-40B4-BE49-F238E27FC236}">
                <a16:creationId xmlns:a16="http://schemas.microsoft.com/office/drawing/2014/main" id="{2E9464DA-1B0B-4F7F-9920-C1979664EEC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690689"/>
            <a:ext cx="7430888" cy="4615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722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A6587-D37B-4E4F-B304-99F10F5F8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US/China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military power</a:t>
            </a:r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E34F6235-88EC-4D6A-8C16-0139CFFC1A9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108" y="2133600"/>
            <a:ext cx="7527252" cy="3951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china us world power">
            <a:extLst>
              <a:ext uri="{FF2B5EF4-FFF2-40B4-BE49-F238E27FC236}">
                <a16:creationId xmlns:a16="http://schemas.microsoft.com/office/drawing/2014/main" id="{A68DE5B4-164F-481E-817D-5A314D21E1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935" y="365126"/>
            <a:ext cx="3400425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463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993F1-BD84-480F-9B22-FC3BC1642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World </a:t>
            </a:r>
            <a:r>
              <a:rPr lang="en-GB" b="1">
                <a:latin typeface="+mn-lt"/>
              </a:rPr>
              <a:t>Hegemony 2025 ?</a:t>
            </a:r>
            <a:endParaRPr lang="en-GB" b="1" dirty="0">
              <a:latin typeface="+mn-lt"/>
            </a:endParaRPr>
          </a:p>
        </p:txBody>
      </p:sp>
      <p:pic>
        <p:nvPicPr>
          <p:cNvPr id="7170" name="Picture 2" descr="Image result for World Hegemony 2025">
            <a:extLst>
              <a:ext uri="{FF2B5EF4-FFF2-40B4-BE49-F238E27FC236}">
                <a16:creationId xmlns:a16="http://schemas.microsoft.com/office/drawing/2014/main" id="{148F46FE-D331-4452-8FA0-FB0B1298CC1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496" y="1831758"/>
            <a:ext cx="3248025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World Hegemony 2025">
            <a:extLst>
              <a:ext uri="{FF2B5EF4-FFF2-40B4-BE49-F238E27FC236}">
                <a16:creationId xmlns:a16="http://schemas.microsoft.com/office/drawing/2014/main" id="{06614767-DAC7-46B8-8E5B-AB3776A49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5068" y="3172186"/>
            <a:ext cx="4754249" cy="302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0410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</TotalTime>
  <Words>364</Words>
  <Application>Microsoft Office PowerPoint</Application>
  <PresentationFormat>On-screen Show (4:3)</PresentationFormat>
  <Paragraphs>72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HPAN5003/6003 Contemporary Issues in Comparative Politics Lecture 3: World hegemony – who rules the world?</vt:lpstr>
      <vt:lpstr>States and non-state actors on the world stage</vt:lpstr>
      <vt:lpstr>Big players: USA, EU, China</vt:lpstr>
      <vt:lpstr>Hegemony over time</vt:lpstr>
      <vt:lpstr> The Decline of Rome… https://www.youtube.com/watch?v=KAoGcLoqqbo </vt:lpstr>
      <vt:lpstr>…and the  Rise of Islam </vt:lpstr>
      <vt:lpstr>Napoleonic Europe in 1812</vt:lpstr>
      <vt:lpstr>The British Empire in 1918</vt:lpstr>
      <vt:lpstr>Japan 1931-1945  and Nazi Germany 1933-1945</vt:lpstr>
      <vt:lpstr>The American Century</vt:lpstr>
      <vt:lpstr>State formation: Federations,  Confederations and Unification</vt:lpstr>
      <vt:lpstr>Supranational institutions and non-state actors on the world stage</vt:lpstr>
      <vt:lpstr>The US and China  (World Nos. 1 and 2)</vt:lpstr>
      <vt:lpstr>China’s economic growth 1973-2015</vt:lpstr>
      <vt:lpstr>Comparisons: China/India;  China/EU</vt:lpstr>
      <vt:lpstr>China/USA 1980-2017</vt:lpstr>
      <vt:lpstr>China as a trading partner: Red = top trading partner; orange = No. 2 trading partner;  yellow = No. 3</vt:lpstr>
      <vt:lpstr>US/China  military power</vt:lpstr>
      <vt:lpstr>World Hegemony 2025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HPAN5003/6003 Contemporary Issues in Comparative Politics Lecture 1: Introduction and Overview</dc:title>
  <dc:creator>Andy Bevan</dc:creator>
  <cp:lastModifiedBy>Andy Bevan</cp:lastModifiedBy>
  <cp:revision>27</cp:revision>
  <dcterms:created xsi:type="dcterms:W3CDTF">2020-03-26T12:00:56Z</dcterms:created>
  <dcterms:modified xsi:type="dcterms:W3CDTF">2020-05-06T07:47:01Z</dcterms:modified>
</cp:coreProperties>
</file>