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theme/theme4.xml" ContentType="application/vnd.openxmlformats-officedocument.theme+xml"/>
  <Override PartName="/ppt/slideLayouts/slideLayout2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0" r:id="rId4"/>
    <p:sldMasterId id="2147483854" r:id="rId5"/>
    <p:sldMasterId id="2147483856" r:id="rId6"/>
    <p:sldMasterId id="2147483859" r:id="rId7"/>
    <p:sldMasterId id="2147483861" r:id="rId8"/>
  </p:sldMasterIdLst>
  <p:notesMasterIdLst>
    <p:notesMasterId r:id="rId75"/>
  </p:notesMasterIdLst>
  <p:sldIdLst>
    <p:sldId id="486" r:id="rId9"/>
    <p:sldId id="447" r:id="rId10"/>
    <p:sldId id="448" r:id="rId11"/>
    <p:sldId id="429" r:id="rId12"/>
    <p:sldId id="431" r:id="rId13"/>
    <p:sldId id="432" r:id="rId14"/>
    <p:sldId id="436" r:id="rId15"/>
    <p:sldId id="434" r:id="rId16"/>
    <p:sldId id="449" r:id="rId17"/>
    <p:sldId id="437" r:id="rId18"/>
    <p:sldId id="438" r:id="rId19"/>
    <p:sldId id="441" r:id="rId20"/>
    <p:sldId id="442" r:id="rId21"/>
    <p:sldId id="443" r:id="rId22"/>
    <p:sldId id="444" r:id="rId23"/>
    <p:sldId id="445" r:id="rId24"/>
    <p:sldId id="450" r:id="rId25"/>
    <p:sldId id="451" r:id="rId26"/>
    <p:sldId id="452" r:id="rId27"/>
    <p:sldId id="256" r:id="rId28"/>
    <p:sldId id="257" r:id="rId29"/>
    <p:sldId id="258" r:id="rId30"/>
    <p:sldId id="259" r:id="rId31"/>
    <p:sldId id="260" r:id="rId32"/>
    <p:sldId id="261" r:id="rId33"/>
    <p:sldId id="262" r:id="rId34"/>
    <p:sldId id="263" r:id="rId35"/>
    <p:sldId id="264" r:id="rId36"/>
    <p:sldId id="265" r:id="rId37"/>
    <p:sldId id="266" r:id="rId38"/>
    <p:sldId id="267" r:id="rId39"/>
    <p:sldId id="268" r:id="rId40"/>
    <p:sldId id="269" r:id="rId41"/>
    <p:sldId id="270" r:id="rId42"/>
    <p:sldId id="271" r:id="rId43"/>
    <p:sldId id="272" r:id="rId44"/>
    <p:sldId id="276" r:id="rId45"/>
    <p:sldId id="453" r:id="rId46"/>
    <p:sldId id="454" r:id="rId47"/>
    <p:sldId id="455" r:id="rId48"/>
    <p:sldId id="456" r:id="rId49"/>
    <p:sldId id="457" r:id="rId50"/>
    <p:sldId id="458" r:id="rId51"/>
    <p:sldId id="459" r:id="rId52"/>
    <p:sldId id="460" r:id="rId53"/>
    <p:sldId id="461" r:id="rId54"/>
    <p:sldId id="462" r:id="rId55"/>
    <p:sldId id="463" r:id="rId56"/>
    <p:sldId id="464" r:id="rId57"/>
    <p:sldId id="465" r:id="rId58"/>
    <p:sldId id="466" r:id="rId59"/>
    <p:sldId id="467" r:id="rId60"/>
    <p:sldId id="468" r:id="rId61"/>
    <p:sldId id="479" r:id="rId62"/>
    <p:sldId id="480" r:id="rId63"/>
    <p:sldId id="481" r:id="rId64"/>
    <p:sldId id="482" r:id="rId65"/>
    <p:sldId id="483" r:id="rId66"/>
    <p:sldId id="484" r:id="rId67"/>
    <p:sldId id="485" r:id="rId68"/>
    <p:sldId id="476" r:id="rId69"/>
    <p:sldId id="273" r:id="rId70"/>
    <p:sldId id="274" r:id="rId71"/>
    <p:sldId id="275" r:id="rId72"/>
    <p:sldId id="477" r:id="rId73"/>
    <p:sldId id="478" r:id="rId7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AAE078C-DCC8-40C5-A0CA-7519D31B81D1}" v="123" dt="2026-08-12T23:19:32.315"/>
  </p1510:revLst>
</p1510:revInfo>
</file>

<file path=ppt/tableStyles.xml><?xml version="1.0" encoding="utf-8"?>
<a:tblStyleLst xmlns:a="http://schemas.openxmlformats.org/drawingml/2006/main" def="{7E9639D4-E3E2-4D34-9284-5A2195B3D0D7}">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777" autoAdjust="0"/>
    <p:restoredTop sz="87139" autoAdjust="0"/>
  </p:normalViewPr>
  <p:slideViewPr>
    <p:cSldViewPr snapToGrid="0" showGuides="1">
      <p:cViewPr varScale="1">
        <p:scale>
          <a:sx n="72" d="100"/>
          <a:sy n="72" d="100"/>
        </p:scale>
        <p:origin x="499" y="53"/>
      </p:cViewPr>
      <p:guideLst>
        <p:guide orient="horz" pos="2160"/>
        <p:guide pos="3840"/>
      </p:guideLst>
    </p:cSldViewPr>
  </p:slideViewPr>
  <p:notesTextViewPr>
    <p:cViewPr>
      <p:scale>
        <a:sx n="1" d="1"/>
        <a:sy n="1" d="1"/>
      </p:scale>
      <p:origin x="0" y="0"/>
    </p:cViewPr>
  </p:notesTextViewPr>
  <p:sorterViewPr>
    <p:cViewPr>
      <p:scale>
        <a:sx n="1" d="1"/>
        <a:sy n="1" d="1"/>
      </p:scale>
      <p:origin x="0" y="-2697"/>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slide" Target="slides/slide60.xml"/><Relationship Id="rId16" Type="http://schemas.openxmlformats.org/officeDocument/2006/relationships/slide" Target="slides/slide8.xml"/><Relationship Id="rId11" Type="http://schemas.openxmlformats.org/officeDocument/2006/relationships/slide" Target="slides/slide3.xml"/><Relationship Id="rId32" Type="http://schemas.openxmlformats.org/officeDocument/2006/relationships/slide" Target="slides/slide24.xml"/><Relationship Id="rId37" Type="http://schemas.openxmlformats.org/officeDocument/2006/relationships/slide" Target="slides/slide29.xml"/><Relationship Id="rId53" Type="http://schemas.openxmlformats.org/officeDocument/2006/relationships/slide" Target="slides/slide45.xml"/><Relationship Id="rId58" Type="http://schemas.openxmlformats.org/officeDocument/2006/relationships/slide" Target="slides/slide50.xml"/><Relationship Id="rId74" Type="http://schemas.openxmlformats.org/officeDocument/2006/relationships/slide" Target="slides/slide66.xml"/><Relationship Id="rId79" Type="http://schemas.openxmlformats.org/officeDocument/2006/relationships/tableStyles" Target="tableStyles.xml"/><Relationship Id="rId5" Type="http://schemas.openxmlformats.org/officeDocument/2006/relationships/slideMaster" Target="slideMasters/slideMaster2.xml"/><Relationship Id="rId61" Type="http://schemas.openxmlformats.org/officeDocument/2006/relationships/slide" Target="slides/slide53.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77" Type="http://schemas.openxmlformats.org/officeDocument/2006/relationships/viewProps" Target="viewProps.xml"/><Relationship Id="rId8" Type="http://schemas.openxmlformats.org/officeDocument/2006/relationships/slideMaster" Target="slideMasters/slideMaster5.xml"/><Relationship Id="rId51" Type="http://schemas.openxmlformats.org/officeDocument/2006/relationships/slide" Target="slides/slide43.xml"/><Relationship Id="rId72" Type="http://schemas.openxmlformats.org/officeDocument/2006/relationships/slide" Target="slides/slide64.xml"/><Relationship Id="rId80"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theme" Target="theme/theme1.xml"/><Relationship Id="rId8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 Id="rId76" Type="http://schemas.openxmlformats.org/officeDocument/2006/relationships/presProps" Target="presProps.xml"/><Relationship Id="rId7" Type="http://schemas.openxmlformats.org/officeDocument/2006/relationships/slideMaster" Target="slideMasters/slideMaster4.xml"/><Relationship Id="rId71" Type="http://schemas.openxmlformats.org/officeDocument/2006/relationships/slide" Target="slides/slide63.xml"/><Relationship Id="rId2" Type="http://schemas.openxmlformats.org/officeDocument/2006/relationships/customXml" Target="../customXml/item2.xml"/><Relationship Id="rId29" Type="http://schemas.openxmlformats.org/officeDocument/2006/relationships/slide" Target="slides/slide21.xml"/><Relationship Id="rId24" Type="http://schemas.openxmlformats.org/officeDocument/2006/relationships/slide" Target="slides/slide16.xml"/><Relationship Id="rId40" Type="http://schemas.openxmlformats.org/officeDocument/2006/relationships/slide" Target="slides/slide32.xml"/><Relationship Id="rId45" Type="http://schemas.openxmlformats.org/officeDocument/2006/relationships/slide" Target="slides/slide37.xml"/><Relationship Id="rId66" Type="http://schemas.openxmlformats.org/officeDocument/2006/relationships/slide" Target="slides/slide5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zwana chauhan" userId="dc9136e595d48dc2" providerId="LiveId" clId="{731FFA59-73D3-49BE-A832-BC6CDD343F1F}"/>
    <pc:docChg chg="undo custSel addSld delSld modSld addMainMaster delMainMaster">
      <pc:chgData name="rizwana chauhan" userId="dc9136e595d48dc2" providerId="LiveId" clId="{731FFA59-73D3-49BE-A832-BC6CDD343F1F}" dt="2026-08-12T23:19:32.315" v="366"/>
      <pc:docMkLst>
        <pc:docMk/>
      </pc:docMkLst>
      <pc:sldChg chg="add setBg">
        <pc:chgData name="rizwana chauhan" userId="dc9136e595d48dc2" providerId="LiveId" clId="{731FFA59-73D3-49BE-A832-BC6CDD343F1F}" dt="2026-08-12T22:09:46.574" v="7"/>
        <pc:sldMkLst>
          <pc:docMk/>
          <pc:sldMk cId="3014496085" sldId="256"/>
        </pc:sldMkLst>
      </pc:sldChg>
      <pc:sldChg chg="add del">
        <pc:chgData name="rizwana chauhan" userId="dc9136e595d48dc2" providerId="LiveId" clId="{731FFA59-73D3-49BE-A832-BC6CDD343F1F}" dt="2026-08-12T22:09:34.319" v="6" actId="47"/>
        <pc:sldMkLst>
          <pc:docMk/>
          <pc:sldMk cId="896324390" sldId="257"/>
        </pc:sldMkLst>
      </pc:sldChg>
      <pc:sldChg chg="add setBg">
        <pc:chgData name="rizwana chauhan" userId="dc9136e595d48dc2" providerId="LiveId" clId="{731FFA59-73D3-49BE-A832-BC6CDD343F1F}" dt="2026-08-12T22:09:47.891" v="8"/>
        <pc:sldMkLst>
          <pc:docMk/>
          <pc:sldMk cId="4149016473" sldId="257"/>
        </pc:sldMkLst>
      </pc:sldChg>
      <pc:sldChg chg="add del">
        <pc:chgData name="rizwana chauhan" userId="dc9136e595d48dc2" providerId="LiveId" clId="{731FFA59-73D3-49BE-A832-BC6CDD343F1F}" dt="2026-08-12T22:09:27.287" v="2" actId="47"/>
        <pc:sldMkLst>
          <pc:docMk/>
          <pc:sldMk cId="2548411199" sldId="258"/>
        </pc:sldMkLst>
      </pc:sldChg>
      <pc:sldChg chg="add del">
        <pc:chgData name="rizwana chauhan" userId="dc9136e595d48dc2" providerId="LiveId" clId="{731FFA59-73D3-49BE-A832-BC6CDD343F1F}" dt="2026-08-12T22:09:33.882" v="5" actId="47"/>
        <pc:sldMkLst>
          <pc:docMk/>
          <pc:sldMk cId="2684803477" sldId="258"/>
        </pc:sldMkLst>
      </pc:sldChg>
      <pc:sldChg chg="add setBg">
        <pc:chgData name="rizwana chauhan" userId="dc9136e595d48dc2" providerId="LiveId" clId="{731FFA59-73D3-49BE-A832-BC6CDD343F1F}" dt="2026-08-12T22:09:49.291" v="9"/>
        <pc:sldMkLst>
          <pc:docMk/>
          <pc:sldMk cId="4039217496" sldId="258"/>
        </pc:sldMkLst>
      </pc:sldChg>
      <pc:sldChg chg="add setBg">
        <pc:chgData name="rizwana chauhan" userId="dc9136e595d48dc2" providerId="LiveId" clId="{731FFA59-73D3-49BE-A832-BC6CDD343F1F}" dt="2026-08-12T22:09:50.584" v="10"/>
        <pc:sldMkLst>
          <pc:docMk/>
          <pc:sldMk cId="625948457" sldId="259"/>
        </pc:sldMkLst>
      </pc:sldChg>
      <pc:sldChg chg="add setBg">
        <pc:chgData name="rizwana chauhan" userId="dc9136e595d48dc2" providerId="LiveId" clId="{731FFA59-73D3-49BE-A832-BC6CDD343F1F}" dt="2026-08-12T22:09:52.553" v="11"/>
        <pc:sldMkLst>
          <pc:docMk/>
          <pc:sldMk cId="1941872009" sldId="260"/>
        </pc:sldMkLst>
      </pc:sldChg>
      <pc:sldChg chg="add setBg">
        <pc:chgData name="rizwana chauhan" userId="dc9136e595d48dc2" providerId="LiveId" clId="{731FFA59-73D3-49BE-A832-BC6CDD343F1F}" dt="2026-08-12T22:09:59.650" v="12"/>
        <pc:sldMkLst>
          <pc:docMk/>
          <pc:sldMk cId="1479436836" sldId="261"/>
        </pc:sldMkLst>
      </pc:sldChg>
      <pc:sldChg chg="add setBg">
        <pc:chgData name="rizwana chauhan" userId="dc9136e595d48dc2" providerId="LiveId" clId="{731FFA59-73D3-49BE-A832-BC6CDD343F1F}" dt="2026-08-12T22:10:01.506" v="13"/>
        <pc:sldMkLst>
          <pc:docMk/>
          <pc:sldMk cId="2182063732" sldId="262"/>
        </pc:sldMkLst>
      </pc:sldChg>
      <pc:sldChg chg="add setBg">
        <pc:chgData name="rizwana chauhan" userId="dc9136e595d48dc2" providerId="LiveId" clId="{731FFA59-73D3-49BE-A832-BC6CDD343F1F}" dt="2026-08-12T22:10:05.538" v="14"/>
        <pc:sldMkLst>
          <pc:docMk/>
          <pc:sldMk cId="4271016384" sldId="263"/>
        </pc:sldMkLst>
      </pc:sldChg>
      <pc:sldChg chg="add setBg">
        <pc:chgData name="rizwana chauhan" userId="dc9136e595d48dc2" providerId="LiveId" clId="{731FFA59-73D3-49BE-A832-BC6CDD343F1F}" dt="2026-08-12T22:10:10.302" v="15"/>
        <pc:sldMkLst>
          <pc:docMk/>
          <pc:sldMk cId="1012375916" sldId="264"/>
        </pc:sldMkLst>
      </pc:sldChg>
      <pc:sldChg chg="add setBg">
        <pc:chgData name="rizwana chauhan" userId="dc9136e595d48dc2" providerId="LiveId" clId="{731FFA59-73D3-49BE-A832-BC6CDD343F1F}" dt="2026-08-12T22:10:12.419" v="16"/>
        <pc:sldMkLst>
          <pc:docMk/>
          <pc:sldMk cId="79817044" sldId="265"/>
        </pc:sldMkLst>
      </pc:sldChg>
      <pc:sldChg chg="add setBg">
        <pc:chgData name="rizwana chauhan" userId="dc9136e595d48dc2" providerId="LiveId" clId="{731FFA59-73D3-49BE-A832-BC6CDD343F1F}" dt="2026-08-12T22:10:13.825" v="17"/>
        <pc:sldMkLst>
          <pc:docMk/>
          <pc:sldMk cId="453114828" sldId="266"/>
        </pc:sldMkLst>
      </pc:sldChg>
      <pc:sldChg chg="add setBg">
        <pc:chgData name="rizwana chauhan" userId="dc9136e595d48dc2" providerId="LiveId" clId="{731FFA59-73D3-49BE-A832-BC6CDD343F1F}" dt="2026-08-12T22:10:15.202" v="18"/>
        <pc:sldMkLst>
          <pc:docMk/>
          <pc:sldMk cId="1685895371" sldId="267"/>
        </pc:sldMkLst>
      </pc:sldChg>
      <pc:sldChg chg="add setBg">
        <pc:chgData name="rizwana chauhan" userId="dc9136e595d48dc2" providerId="LiveId" clId="{731FFA59-73D3-49BE-A832-BC6CDD343F1F}" dt="2026-08-12T22:10:16.396" v="19"/>
        <pc:sldMkLst>
          <pc:docMk/>
          <pc:sldMk cId="44298640" sldId="268"/>
        </pc:sldMkLst>
      </pc:sldChg>
      <pc:sldChg chg="add setBg">
        <pc:chgData name="rizwana chauhan" userId="dc9136e595d48dc2" providerId="LiveId" clId="{731FFA59-73D3-49BE-A832-BC6CDD343F1F}" dt="2026-08-12T22:10:17.556" v="20"/>
        <pc:sldMkLst>
          <pc:docMk/>
          <pc:sldMk cId="760122717" sldId="269"/>
        </pc:sldMkLst>
      </pc:sldChg>
      <pc:sldChg chg="add setBg">
        <pc:chgData name="rizwana chauhan" userId="dc9136e595d48dc2" providerId="LiveId" clId="{731FFA59-73D3-49BE-A832-BC6CDD343F1F}" dt="2026-08-12T22:10:21.152" v="21"/>
        <pc:sldMkLst>
          <pc:docMk/>
          <pc:sldMk cId="3746873470" sldId="270"/>
        </pc:sldMkLst>
      </pc:sldChg>
      <pc:sldChg chg="add setBg">
        <pc:chgData name="rizwana chauhan" userId="dc9136e595d48dc2" providerId="LiveId" clId="{731FFA59-73D3-49BE-A832-BC6CDD343F1F}" dt="2026-08-12T22:10:22.168" v="22"/>
        <pc:sldMkLst>
          <pc:docMk/>
          <pc:sldMk cId="240515598" sldId="271"/>
        </pc:sldMkLst>
      </pc:sldChg>
      <pc:sldChg chg="add setBg">
        <pc:chgData name="rizwana chauhan" userId="dc9136e595d48dc2" providerId="LiveId" clId="{731FFA59-73D3-49BE-A832-BC6CDD343F1F}" dt="2026-08-12T22:10:23.898" v="23"/>
        <pc:sldMkLst>
          <pc:docMk/>
          <pc:sldMk cId="485225859" sldId="272"/>
        </pc:sldMkLst>
      </pc:sldChg>
      <pc:sldChg chg="add del">
        <pc:chgData name="rizwana chauhan" userId="dc9136e595d48dc2" providerId="LiveId" clId="{731FFA59-73D3-49BE-A832-BC6CDD343F1F}" dt="2026-08-12T22:52:58.121" v="284" actId="47"/>
        <pc:sldMkLst>
          <pc:docMk/>
          <pc:sldMk cId="988059814" sldId="273"/>
        </pc:sldMkLst>
      </pc:sldChg>
      <pc:sldChg chg="add del setBg">
        <pc:chgData name="rizwana chauhan" userId="dc9136e595d48dc2" providerId="LiveId" clId="{731FFA59-73D3-49BE-A832-BC6CDD343F1F}" dt="2026-08-12T22:10:44.186" v="29" actId="47"/>
        <pc:sldMkLst>
          <pc:docMk/>
          <pc:sldMk cId="1677383152" sldId="273"/>
        </pc:sldMkLst>
      </pc:sldChg>
      <pc:sldChg chg="add del">
        <pc:chgData name="rizwana chauhan" userId="dc9136e595d48dc2" providerId="LiveId" clId="{731FFA59-73D3-49BE-A832-BC6CDD343F1F}" dt="2026-08-12T22:52:57.254" v="283" actId="47"/>
        <pc:sldMkLst>
          <pc:docMk/>
          <pc:sldMk cId="799895905" sldId="274"/>
        </pc:sldMkLst>
      </pc:sldChg>
      <pc:sldChg chg="add del setBg">
        <pc:chgData name="rizwana chauhan" userId="dc9136e595d48dc2" providerId="LiveId" clId="{731FFA59-73D3-49BE-A832-BC6CDD343F1F}" dt="2026-08-12T22:10:43.492" v="28" actId="47"/>
        <pc:sldMkLst>
          <pc:docMk/>
          <pc:sldMk cId="3894547416" sldId="274"/>
        </pc:sldMkLst>
      </pc:sldChg>
      <pc:sldChg chg="add del">
        <pc:chgData name="rizwana chauhan" userId="dc9136e595d48dc2" providerId="LiveId" clId="{731FFA59-73D3-49BE-A832-BC6CDD343F1F}" dt="2026-08-12T22:52:56.501" v="282" actId="47"/>
        <pc:sldMkLst>
          <pc:docMk/>
          <pc:sldMk cId="2990920375" sldId="275"/>
        </pc:sldMkLst>
      </pc:sldChg>
      <pc:sldChg chg="add del setBg">
        <pc:chgData name="rizwana chauhan" userId="dc9136e595d48dc2" providerId="LiveId" clId="{731FFA59-73D3-49BE-A832-BC6CDD343F1F}" dt="2026-08-12T22:10:42.880" v="27" actId="47"/>
        <pc:sldMkLst>
          <pc:docMk/>
          <pc:sldMk cId="4212303141" sldId="275"/>
        </pc:sldMkLst>
      </pc:sldChg>
      <pc:sldChg chg="add mod setBg chgLayout">
        <pc:chgData name="rizwana chauhan" userId="dc9136e595d48dc2" providerId="LiveId" clId="{731FFA59-73D3-49BE-A832-BC6CDD343F1F}" dt="2026-08-12T22:26:04.649" v="157" actId="6264"/>
        <pc:sldMkLst>
          <pc:docMk/>
          <pc:sldMk cId="581238701" sldId="276"/>
        </pc:sldMkLst>
      </pc:sldChg>
      <pc:sldChg chg="modSp mod">
        <pc:chgData name="rizwana chauhan" userId="dc9136e595d48dc2" providerId="LiveId" clId="{731FFA59-73D3-49BE-A832-BC6CDD343F1F}" dt="2026-08-12T22:09:23.208" v="1" actId="27636"/>
        <pc:sldMkLst>
          <pc:docMk/>
          <pc:sldMk cId="1648145206" sldId="447"/>
        </pc:sldMkLst>
        <pc:spChg chg="mod">
          <ac:chgData name="rizwana chauhan" userId="dc9136e595d48dc2" providerId="LiveId" clId="{731FFA59-73D3-49BE-A832-BC6CDD343F1F}" dt="2026-08-12T22:09:23.208" v="1" actId="27636"/>
          <ac:spMkLst>
            <pc:docMk/>
            <pc:sldMk cId="1648145206" sldId="447"/>
            <ac:spMk id="4" creationId="{A5D0915B-12C2-B6C3-46D2-2D895C216C90}"/>
          </ac:spMkLst>
        </pc:spChg>
      </pc:sldChg>
      <pc:sldChg chg="add del">
        <pc:chgData name="rizwana chauhan" userId="dc9136e595d48dc2" providerId="LiveId" clId="{731FFA59-73D3-49BE-A832-BC6CDD343F1F}" dt="2026-08-12T22:59:30.313" v="303" actId="47"/>
        <pc:sldMkLst>
          <pc:docMk/>
          <pc:sldMk cId="2678048060" sldId="448"/>
        </pc:sldMkLst>
      </pc:sldChg>
      <pc:sldChg chg="modSp add del mod setBg modNotes">
        <pc:chgData name="rizwana chauhan" userId="dc9136e595d48dc2" providerId="LiveId" clId="{731FFA59-73D3-49BE-A832-BC6CDD343F1F}" dt="2026-08-12T22:25:23.982" v="132" actId="47"/>
        <pc:sldMkLst>
          <pc:docMk/>
          <pc:sldMk cId="492397396" sldId="453"/>
        </pc:sldMkLst>
        <pc:picChg chg="mod">
          <ac:chgData name="rizwana chauhan" userId="dc9136e595d48dc2" providerId="LiveId" clId="{731FFA59-73D3-49BE-A832-BC6CDD343F1F}" dt="2026-08-12T22:25:13.019" v="131" actId="14100"/>
          <ac:picMkLst>
            <pc:docMk/>
            <pc:sldMk cId="492397396" sldId="453"/>
            <ac:picMk id="153" creationId="{00000000-0000-0000-0000-000000000000}"/>
          </ac:picMkLst>
        </pc:picChg>
      </pc:sldChg>
      <pc:sldChg chg="add">
        <pc:chgData name="rizwana chauhan" userId="dc9136e595d48dc2" providerId="LiveId" clId="{731FFA59-73D3-49BE-A832-BC6CDD343F1F}" dt="2026-08-12T22:27:33.685" v="167"/>
        <pc:sldMkLst>
          <pc:docMk/>
          <pc:sldMk cId="2000001061" sldId="453"/>
        </pc:sldMkLst>
      </pc:sldChg>
      <pc:sldChg chg="modSp add del mod setBg modNotes">
        <pc:chgData name="rizwana chauhan" userId="dc9136e595d48dc2" providerId="LiveId" clId="{731FFA59-73D3-49BE-A832-BC6CDD343F1F}" dt="2026-08-12T22:27:21.929" v="166" actId="47"/>
        <pc:sldMkLst>
          <pc:docMk/>
          <pc:sldMk cId="2289045351" sldId="453"/>
        </pc:sldMkLst>
        <pc:picChg chg="mod">
          <ac:chgData name="rizwana chauhan" userId="dc9136e595d48dc2" providerId="LiveId" clId="{731FFA59-73D3-49BE-A832-BC6CDD343F1F}" dt="2026-08-12T22:26:33.808" v="160" actId="1076"/>
          <ac:picMkLst>
            <pc:docMk/>
            <pc:sldMk cId="2289045351" sldId="453"/>
            <ac:picMk id="153" creationId="{00000000-0000-0000-0000-000000000000}"/>
          </ac:picMkLst>
        </pc:picChg>
      </pc:sldChg>
      <pc:sldChg chg="modSp add del mod setBg modNotes">
        <pc:chgData name="rizwana chauhan" userId="dc9136e595d48dc2" providerId="LiveId" clId="{731FFA59-73D3-49BE-A832-BC6CDD343F1F}" dt="2026-08-12T22:27:20.926" v="165" actId="47"/>
        <pc:sldMkLst>
          <pc:docMk/>
          <pc:sldMk cId="1908659744" sldId="454"/>
        </pc:sldMkLst>
        <pc:picChg chg="mod">
          <ac:chgData name="rizwana chauhan" userId="dc9136e595d48dc2" providerId="LiveId" clId="{731FFA59-73D3-49BE-A832-BC6CDD343F1F}" dt="2026-08-12T22:27:06.469" v="162" actId="14100"/>
          <ac:picMkLst>
            <pc:docMk/>
            <pc:sldMk cId="1908659744" sldId="454"/>
            <ac:picMk id="167" creationId="{00000000-0000-0000-0000-000000000000}"/>
          </ac:picMkLst>
        </pc:picChg>
      </pc:sldChg>
      <pc:sldChg chg="add del setBg modNotes">
        <pc:chgData name="rizwana chauhan" userId="dc9136e595d48dc2" providerId="LiveId" clId="{731FFA59-73D3-49BE-A832-BC6CDD343F1F}" dt="2026-08-12T22:25:46.084" v="156" actId="47"/>
        <pc:sldMkLst>
          <pc:docMk/>
          <pc:sldMk cId="2461880906" sldId="454"/>
        </pc:sldMkLst>
      </pc:sldChg>
      <pc:sldChg chg="add">
        <pc:chgData name="rizwana chauhan" userId="dc9136e595d48dc2" providerId="LiveId" clId="{731FFA59-73D3-49BE-A832-BC6CDD343F1F}" dt="2026-08-12T22:27:36" v="168"/>
        <pc:sldMkLst>
          <pc:docMk/>
          <pc:sldMk cId="2855203641" sldId="454"/>
        </pc:sldMkLst>
      </pc:sldChg>
      <pc:sldChg chg="add del setBg modNotes">
        <pc:chgData name="rizwana chauhan" userId="dc9136e595d48dc2" providerId="LiveId" clId="{731FFA59-73D3-49BE-A832-BC6CDD343F1F}" dt="2026-08-12T22:27:20.047" v="164" actId="47"/>
        <pc:sldMkLst>
          <pc:docMk/>
          <pc:sldMk cId="742149187" sldId="455"/>
        </pc:sldMkLst>
      </pc:sldChg>
      <pc:sldChg chg="add del setBg modNotes">
        <pc:chgData name="rizwana chauhan" userId="dc9136e595d48dc2" providerId="LiveId" clId="{731FFA59-73D3-49BE-A832-BC6CDD343F1F}" dt="2026-08-12T22:25:45.605" v="155" actId="47"/>
        <pc:sldMkLst>
          <pc:docMk/>
          <pc:sldMk cId="2626244104" sldId="455"/>
        </pc:sldMkLst>
      </pc:sldChg>
      <pc:sldChg chg="add">
        <pc:chgData name="rizwana chauhan" userId="dc9136e595d48dc2" providerId="LiveId" clId="{731FFA59-73D3-49BE-A832-BC6CDD343F1F}" dt="2026-08-12T22:27:39.483" v="169"/>
        <pc:sldMkLst>
          <pc:docMk/>
          <pc:sldMk cId="4195455257" sldId="455"/>
        </pc:sldMkLst>
      </pc:sldChg>
      <pc:sldChg chg="add">
        <pc:chgData name="rizwana chauhan" userId="dc9136e595d48dc2" providerId="LiveId" clId="{731FFA59-73D3-49BE-A832-BC6CDD343F1F}" dt="2026-08-12T22:27:40.724" v="170"/>
        <pc:sldMkLst>
          <pc:docMk/>
          <pc:sldMk cId="597410470" sldId="456"/>
        </pc:sldMkLst>
      </pc:sldChg>
      <pc:sldChg chg="add del">
        <pc:chgData name="rizwana chauhan" userId="dc9136e595d48dc2" providerId="LiveId" clId="{731FFA59-73D3-49BE-A832-BC6CDD343F1F}" dt="2026-08-12T22:25:45.077" v="154" actId="47"/>
        <pc:sldMkLst>
          <pc:docMk/>
          <pc:sldMk cId="2796251262" sldId="456"/>
        </pc:sldMkLst>
      </pc:sldChg>
      <pc:sldChg chg="add del">
        <pc:chgData name="rizwana chauhan" userId="dc9136e595d48dc2" providerId="LiveId" clId="{731FFA59-73D3-49BE-A832-BC6CDD343F1F}" dt="2026-08-12T22:25:43.552" v="152" actId="47"/>
        <pc:sldMkLst>
          <pc:docMk/>
          <pc:sldMk cId="1221275224" sldId="457"/>
        </pc:sldMkLst>
      </pc:sldChg>
      <pc:sldChg chg="add">
        <pc:chgData name="rizwana chauhan" userId="dc9136e595d48dc2" providerId="LiveId" clId="{731FFA59-73D3-49BE-A832-BC6CDD343F1F}" dt="2026-08-12T22:27:42.097" v="171"/>
        <pc:sldMkLst>
          <pc:docMk/>
          <pc:sldMk cId="3604998234" sldId="457"/>
        </pc:sldMkLst>
      </pc:sldChg>
      <pc:sldChg chg="add">
        <pc:chgData name="rizwana chauhan" userId="dc9136e595d48dc2" providerId="LiveId" clId="{731FFA59-73D3-49BE-A832-BC6CDD343F1F}" dt="2026-08-12T22:27:43.783" v="172"/>
        <pc:sldMkLst>
          <pc:docMk/>
          <pc:sldMk cId="1878993946" sldId="458"/>
        </pc:sldMkLst>
      </pc:sldChg>
      <pc:sldChg chg="add del setBg modNotes">
        <pc:chgData name="rizwana chauhan" userId="dc9136e595d48dc2" providerId="LiveId" clId="{731FFA59-73D3-49BE-A832-BC6CDD343F1F}" dt="2026-08-12T22:25:42.085" v="151" actId="47"/>
        <pc:sldMkLst>
          <pc:docMk/>
          <pc:sldMk cId="4097882239" sldId="458"/>
        </pc:sldMkLst>
      </pc:sldChg>
      <pc:sldChg chg="add del setBg modNotes">
        <pc:chgData name="rizwana chauhan" userId="dc9136e595d48dc2" providerId="LiveId" clId="{731FFA59-73D3-49BE-A832-BC6CDD343F1F}" dt="2026-08-12T22:25:41.545" v="150" actId="47"/>
        <pc:sldMkLst>
          <pc:docMk/>
          <pc:sldMk cId="742120056" sldId="459"/>
        </pc:sldMkLst>
      </pc:sldChg>
      <pc:sldChg chg="add">
        <pc:chgData name="rizwana chauhan" userId="dc9136e595d48dc2" providerId="LiveId" clId="{731FFA59-73D3-49BE-A832-BC6CDD343F1F}" dt="2026-08-12T22:27:47.824" v="173"/>
        <pc:sldMkLst>
          <pc:docMk/>
          <pc:sldMk cId="1285938424" sldId="459"/>
        </pc:sldMkLst>
      </pc:sldChg>
      <pc:sldChg chg="add">
        <pc:chgData name="rizwana chauhan" userId="dc9136e595d48dc2" providerId="LiveId" clId="{731FFA59-73D3-49BE-A832-BC6CDD343F1F}" dt="2026-08-12T22:27:49.106" v="174"/>
        <pc:sldMkLst>
          <pc:docMk/>
          <pc:sldMk cId="795952864" sldId="460"/>
        </pc:sldMkLst>
      </pc:sldChg>
      <pc:sldChg chg="add del setBg modNotes">
        <pc:chgData name="rizwana chauhan" userId="dc9136e595d48dc2" providerId="LiveId" clId="{731FFA59-73D3-49BE-A832-BC6CDD343F1F}" dt="2026-08-12T22:25:41.045" v="149" actId="47"/>
        <pc:sldMkLst>
          <pc:docMk/>
          <pc:sldMk cId="1740317752" sldId="460"/>
        </pc:sldMkLst>
      </pc:sldChg>
      <pc:sldChg chg="add del setBg modNotes">
        <pc:chgData name="rizwana chauhan" userId="dc9136e595d48dc2" providerId="LiveId" clId="{731FFA59-73D3-49BE-A832-BC6CDD343F1F}" dt="2026-08-12T22:25:40.665" v="148" actId="47"/>
        <pc:sldMkLst>
          <pc:docMk/>
          <pc:sldMk cId="2624014531" sldId="461"/>
        </pc:sldMkLst>
      </pc:sldChg>
      <pc:sldChg chg="add">
        <pc:chgData name="rizwana chauhan" userId="dc9136e595d48dc2" providerId="LiveId" clId="{731FFA59-73D3-49BE-A832-BC6CDD343F1F}" dt="2026-08-12T22:27:50.588" v="175"/>
        <pc:sldMkLst>
          <pc:docMk/>
          <pc:sldMk cId="4121919707" sldId="461"/>
        </pc:sldMkLst>
      </pc:sldChg>
      <pc:sldChg chg="add del setBg modNotes">
        <pc:chgData name="rizwana chauhan" userId="dc9136e595d48dc2" providerId="LiveId" clId="{731FFA59-73D3-49BE-A832-BC6CDD343F1F}" dt="2026-08-12T22:25:40.304" v="147" actId="47"/>
        <pc:sldMkLst>
          <pc:docMk/>
          <pc:sldMk cId="936473082" sldId="462"/>
        </pc:sldMkLst>
      </pc:sldChg>
      <pc:sldChg chg="add">
        <pc:chgData name="rizwana chauhan" userId="dc9136e595d48dc2" providerId="LiveId" clId="{731FFA59-73D3-49BE-A832-BC6CDD343F1F}" dt="2026-08-12T22:27:55.947" v="176"/>
        <pc:sldMkLst>
          <pc:docMk/>
          <pc:sldMk cId="2626036194" sldId="462"/>
        </pc:sldMkLst>
      </pc:sldChg>
      <pc:sldChg chg="add del">
        <pc:chgData name="rizwana chauhan" userId="dc9136e595d48dc2" providerId="LiveId" clId="{731FFA59-73D3-49BE-A832-BC6CDD343F1F}" dt="2026-08-12T22:25:39.904" v="146" actId="47"/>
        <pc:sldMkLst>
          <pc:docMk/>
          <pc:sldMk cId="274243028" sldId="463"/>
        </pc:sldMkLst>
      </pc:sldChg>
      <pc:sldChg chg="add">
        <pc:chgData name="rizwana chauhan" userId="dc9136e595d48dc2" providerId="LiveId" clId="{731FFA59-73D3-49BE-A832-BC6CDD343F1F}" dt="2026-08-12T22:28:05.174" v="177"/>
        <pc:sldMkLst>
          <pc:docMk/>
          <pc:sldMk cId="4043668901" sldId="463"/>
        </pc:sldMkLst>
      </pc:sldChg>
      <pc:sldChg chg="modSp add del mod setBg modNotes">
        <pc:chgData name="rizwana chauhan" userId="dc9136e595d48dc2" providerId="LiveId" clId="{731FFA59-73D3-49BE-A832-BC6CDD343F1F}" dt="2026-08-12T22:25:39.470" v="145" actId="47"/>
        <pc:sldMkLst>
          <pc:docMk/>
          <pc:sldMk cId="1781908213" sldId="464"/>
        </pc:sldMkLst>
        <pc:spChg chg="mod">
          <ac:chgData name="rizwana chauhan" userId="dc9136e595d48dc2" providerId="LiveId" clId="{731FFA59-73D3-49BE-A832-BC6CDD343F1F}" dt="2026-08-12T22:12:10.911" v="43" actId="27636"/>
          <ac:spMkLst>
            <pc:docMk/>
            <pc:sldMk cId="1781908213" sldId="464"/>
            <ac:spMk id="304" creationId="{00000000-0000-0000-0000-000000000000}"/>
          </ac:spMkLst>
        </pc:spChg>
      </pc:sldChg>
      <pc:sldChg chg="add">
        <pc:chgData name="rizwana chauhan" userId="dc9136e595d48dc2" providerId="LiveId" clId="{731FFA59-73D3-49BE-A832-BC6CDD343F1F}" dt="2026-08-12T22:28:06.607" v="178"/>
        <pc:sldMkLst>
          <pc:docMk/>
          <pc:sldMk cId="2338087381" sldId="464"/>
        </pc:sldMkLst>
      </pc:sldChg>
      <pc:sldChg chg="add del setBg modNotes">
        <pc:chgData name="rizwana chauhan" userId="dc9136e595d48dc2" providerId="LiveId" clId="{731FFA59-73D3-49BE-A832-BC6CDD343F1F}" dt="2026-08-12T22:25:39.064" v="144" actId="47"/>
        <pc:sldMkLst>
          <pc:docMk/>
          <pc:sldMk cId="1208985404" sldId="465"/>
        </pc:sldMkLst>
      </pc:sldChg>
      <pc:sldChg chg="add">
        <pc:chgData name="rizwana chauhan" userId="dc9136e595d48dc2" providerId="LiveId" clId="{731FFA59-73D3-49BE-A832-BC6CDD343F1F}" dt="2026-08-12T22:28:08.653" v="179"/>
        <pc:sldMkLst>
          <pc:docMk/>
          <pc:sldMk cId="2884601921" sldId="465"/>
        </pc:sldMkLst>
      </pc:sldChg>
      <pc:sldChg chg="add">
        <pc:chgData name="rizwana chauhan" userId="dc9136e595d48dc2" providerId="LiveId" clId="{731FFA59-73D3-49BE-A832-BC6CDD343F1F}" dt="2026-08-12T22:28:18.356" v="180"/>
        <pc:sldMkLst>
          <pc:docMk/>
          <pc:sldMk cId="3061485750" sldId="466"/>
        </pc:sldMkLst>
      </pc:sldChg>
      <pc:sldChg chg="add del setBg modNotes">
        <pc:chgData name="rizwana chauhan" userId="dc9136e595d48dc2" providerId="LiveId" clId="{731FFA59-73D3-49BE-A832-BC6CDD343F1F}" dt="2026-08-12T22:25:38.535" v="143" actId="47"/>
        <pc:sldMkLst>
          <pc:docMk/>
          <pc:sldMk cId="3958007547" sldId="466"/>
        </pc:sldMkLst>
      </pc:sldChg>
      <pc:sldChg chg="add del setBg modNotes">
        <pc:chgData name="rizwana chauhan" userId="dc9136e595d48dc2" providerId="LiveId" clId="{731FFA59-73D3-49BE-A832-BC6CDD343F1F}" dt="2026-08-12T22:25:38.131" v="142" actId="47"/>
        <pc:sldMkLst>
          <pc:docMk/>
          <pc:sldMk cId="1336562065" sldId="467"/>
        </pc:sldMkLst>
      </pc:sldChg>
      <pc:sldChg chg="add">
        <pc:chgData name="rizwana chauhan" userId="dc9136e595d48dc2" providerId="LiveId" clId="{731FFA59-73D3-49BE-A832-BC6CDD343F1F}" dt="2026-08-12T22:28:20.302" v="181"/>
        <pc:sldMkLst>
          <pc:docMk/>
          <pc:sldMk cId="3704088497" sldId="467"/>
        </pc:sldMkLst>
      </pc:sldChg>
      <pc:sldChg chg="add del">
        <pc:chgData name="rizwana chauhan" userId="dc9136e595d48dc2" providerId="LiveId" clId="{731FFA59-73D3-49BE-A832-BC6CDD343F1F}" dt="2026-08-12T22:25:33.122" v="133" actId="47"/>
        <pc:sldMkLst>
          <pc:docMk/>
          <pc:sldMk cId="16007538" sldId="468"/>
        </pc:sldMkLst>
      </pc:sldChg>
      <pc:sldChg chg="add">
        <pc:chgData name="rizwana chauhan" userId="dc9136e595d48dc2" providerId="LiveId" clId="{731FFA59-73D3-49BE-A832-BC6CDD343F1F}" dt="2026-08-12T22:28:22.281" v="182"/>
        <pc:sldMkLst>
          <pc:docMk/>
          <pc:sldMk cId="2245219408" sldId="468"/>
        </pc:sldMkLst>
      </pc:sldChg>
      <pc:sldChg chg="add del">
        <pc:chgData name="rizwana chauhan" userId="dc9136e595d48dc2" providerId="LiveId" clId="{731FFA59-73D3-49BE-A832-BC6CDD343F1F}" dt="2026-08-12T22:12:28.064" v="49" actId="47"/>
        <pc:sldMkLst>
          <pc:docMk/>
          <pc:sldMk cId="1511185187" sldId="469"/>
        </pc:sldMkLst>
      </pc:sldChg>
      <pc:sldChg chg="modSp add del mod setBg">
        <pc:chgData name="rizwana chauhan" userId="dc9136e595d48dc2" providerId="LiveId" clId="{731FFA59-73D3-49BE-A832-BC6CDD343F1F}" dt="2026-08-12T22:25:33.657" v="134" actId="47"/>
        <pc:sldMkLst>
          <pc:docMk/>
          <pc:sldMk cId="2421906955" sldId="469"/>
        </pc:sldMkLst>
        <pc:spChg chg="mod">
          <ac:chgData name="rizwana chauhan" userId="dc9136e595d48dc2" providerId="LiveId" clId="{731FFA59-73D3-49BE-A832-BC6CDD343F1F}" dt="2026-08-12T22:14:30.383" v="51" actId="2711"/>
          <ac:spMkLst>
            <pc:docMk/>
            <pc:sldMk cId="2421906955" sldId="469"/>
            <ac:spMk id="5" creationId="{B54A3E34-11FA-4E9F-B9B0-14762C77B5C5}"/>
          </ac:spMkLst>
        </pc:spChg>
      </pc:sldChg>
      <pc:sldChg chg="add del setBg">
        <pc:chgData name="rizwana chauhan" userId="dc9136e595d48dc2" providerId="LiveId" clId="{731FFA59-73D3-49BE-A832-BC6CDD343F1F}" dt="2026-08-12T22:51:04.666" v="248" actId="47"/>
        <pc:sldMkLst>
          <pc:docMk/>
          <pc:sldMk cId="3046851558" sldId="469"/>
        </pc:sldMkLst>
      </pc:sldChg>
      <pc:sldChg chg="add del">
        <pc:chgData name="rizwana chauhan" userId="dc9136e595d48dc2" providerId="LiveId" clId="{731FFA59-73D3-49BE-A832-BC6CDD343F1F}" dt="2026-08-12T22:51:14.776" v="251" actId="47"/>
        <pc:sldMkLst>
          <pc:docMk/>
          <pc:sldMk cId="852398979" sldId="470"/>
        </pc:sldMkLst>
      </pc:sldChg>
      <pc:sldChg chg="add del">
        <pc:chgData name="rizwana chauhan" userId="dc9136e595d48dc2" providerId="LiveId" clId="{731FFA59-73D3-49BE-A832-BC6CDD343F1F}" dt="2026-08-12T22:25:34.396" v="136" actId="47"/>
        <pc:sldMkLst>
          <pc:docMk/>
          <pc:sldMk cId="2224921293" sldId="470"/>
        </pc:sldMkLst>
      </pc:sldChg>
      <pc:sldChg chg="add del setBg">
        <pc:chgData name="rizwana chauhan" userId="dc9136e595d48dc2" providerId="LiveId" clId="{731FFA59-73D3-49BE-A832-BC6CDD343F1F}" dt="2026-08-12T22:25:34.668" v="137" actId="47"/>
        <pc:sldMkLst>
          <pc:docMk/>
          <pc:sldMk cId="2436075754" sldId="471"/>
        </pc:sldMkLst>
      </pc:sldChg>
      <pc:sldChg chg="add del">
        <pc:chgData name="rizwana chauhan" userId="dc9136e595d48dc2" providerId="LiveId" clId="{731FFA59-73D3-49BE-A832-BC6CDD343F1F}" dt="2026-08-12T22:51:07.089" v="249" actId="47"/>
        <pc:sldMkLst>
          <pc:docMk/>
          <pc:sldMk cId="3459204923" sldId="471"/>
        </pc:sldMkLst>
      </pc:sldChg>
      <pc:sldChg chg="add del">
        <pc:chgData name="rizwana chauhan" userId="dc9136e595d48dc2" providerId="LiveId" clId="{731FFA59-73D3-49BE-A832-BC6CDD343F1F}" dt="2026-08-12T22:51:18.284" v="252" actId="47"/>
        <pc:sldMkLst>
          <pc:docMk/>
          <pc:sldMk cId="3021045347" sldId="472"/>
        </pc:sldMkLst>
      </pc:sldChg>
      <pc:sldChg chg="add del">
        <pc:chgData name="rizwana chauhan" userId="dc9136e595d48dc2" providerId="LiveId" clId="{731FFA59-73D3-49BE-A832-BC6CDD343F1F}" dt="2026-08-12T22:25:35.055" v="138" actId="47"/>
        <pc:sldMkLst>
          <pc:docMk/>
          <pc:sldMk cId="4225992818" sldId="472"/>
        </pc:sldMkLst>
      </pc:sldChg>
      <pc:sldChg chg="add del">
        <pc:chgData name="rizwana chauhan" userId="dc9136e595d48dc2" providerId="LiveId" clId="{731FFA59-73D3-49BE-A832-BC6CDD343F1F}" dt="2026-08-12T22:51:08.429" v="250" actId="47"/>
        <pc:sldMkLst>
          <pc:docMk/>
          <pc:sldMk cId="186559869" sldId="473"/>
        </pc:sldMkLst>
      </pc:sldChg>
      <pc:sldChg chg="add del">
        <pc:chgData name="rizwana chauhan" userId="dc9136e595d48dc2" providerId="LiveId" clId="{731FFA59-73D3-49BE-A832-BC6CDD343F1F}" dt="2026-08-12T22:25:35.587" v="139" actId="47"/>
        <pc:sldMkLst>
          <pc:docMk/>
          <pc:sldMk cId="554084827" sldId="473"/>
        </pc:sldMkLst>
      </pc:sldChg>
      <pc:sldChg chg="add del">
        <pc:chgData name="rizwana chauhan" userId="dc9136e595d48dc2" providerId="LiveId" clId="{731FFA59-73D3-49BE-A832-BC6CDD343F1F}" dt="2026-08-12T22:52:04.150" v="270" actId="47"/>
        <pc:sldMkLst>
          <pc:docMk/>
          <pc:sldMk cId="216602378" sldId="474"/>
        </pc:sldMkLst>
      </pc:sldChg>
      <pc:sldChg chg="add del">
        <pc:chgData name="rizwana chauhan" userId="dc9136e595d48dc2" providerId="LiveId" clId="{731FFA59-73D3-49BE-A832-BC6CDD343F1F}" dt="2026-08-12T22:25:36.348" v="140" actId="47"/>
        <pc:sldMkLst>
          <pc:docMk/>
          <pc:sldMk cId="1122789682" sldId="474"/>
        </pc:sldMkLst>
      </pc:sldChg>
      <pc:sldChg chg="add del">
        <pc:chgData name="rizwana chauhan" userId="dc9136e595d48dc2" providerId="LiveId" clId="{731FFA59-73D3-49BE-A832-BC6CDD343F1F}" dt="2026-08-12T22:51:20.537" v="253" actId="47"/>
        <pc:sldMkLst>
          <pc:docMk/>
          <pc:sldMk cId="296869954" sldId="475"/>
        </pc:sldMkLst>
      </pc:sldChg>
      <pc:sldChg chg="add del">
        <pc:chgData name="rizwana chauhan" userId="dc9136e595d48dc2" providerId="LiveId" clId="{731FFA59-73D3-49BE-A832-BC6CDD343F1F}" dt="2026-08-12T22:25:36.919" v="141" actId="47"/>
        <pc:sldMkLst>
          <pc:docMk/>
          <pc:sldMk cId="2352280458" sldId="475"/>
        </pc:sldMkLst>
      </pc:sldChg>
      <pc:sldChg chg="add del">
        <pc:chgData name="rizwana chauhan" userId="dc9136e595d48dc2" providerId="LiveId" clId="{731FFA59-73D3-49BE-A832-BC6CDD343F1F}" dt="2026-08-12T22:16:30.107" v="61" actId="47"/>
        <pc:sldMkLst>
          <pc:docMk/>
          <pc:sldMk cId="1299923834" sldId="476"/>
        </pc:sldMkLst>
      </pc:sldChg>
      <pc:sldChg chg="add del">
        <pc:chgData name="rizwana chauhan" userId="dc9136e595d48dc2" providerId="LiveId" clId="{731FFA59-73D3-49BE-A832-BC6CDD343F1F}" dt="2026-08-12T22:17:38.193" v="63" actId="47"/>
        <pc:sldMkLst>
          <pc:docMk/>
          <pc:sldMk cId="1351392950" sldId="476"/>
        </pc:sldMkLst>
      </pc:sldChg>
      <pc:sldChg chg="add del">
        <pc:chgData name="rizwana chauhan" userId="dc9136e595d48dc2" providerId="LiveId" clId="{731FFA59-73D3-49BE-A832-BC6CDD343F1F}" dt="2026-08-12T22:25:44.384" v="153" actId="47"/>
        <pc:sldMkLst>
          <pc:docMk/>
          <pc:sldMk cId="1675259003" sldId="476"/>
        </pc:sldMkLst>
      </pc:sldChg>
      <pc:sldChg chg="add del">
        <pc:chgData name="rizwana chauhan" userId="dc9136e595d48dc2" providerId="LiveId" clId="{731FFA59-73D3-49BE-A832-BC6CDD343F1F}" dt="2026-08-12T22:15:13.901" v="59" actId="47"/>
        <pc:sldMkLst>
          <pc:docMk/>
          <pc:sldMk cId="1878595988" sldId="476"/>
        </pc:sldMkLst>
      </pc:sldChg>
      <pc:sldChg chg="addSp modSp new mod">
        <pc:chgData name="rizwana chauhan" userId="dc9136e595d48dc2" providerId="LiveId" clId="{731FFA59-73D3-49BE-A832-BC6CDD343F1F}" dt="2026-08-12T22:51:58.741" v="269" actId="113"/>
        <pc:sldMkLst>
          <pc:docMk/>
          <pc:sldMk cId="1945161469" sldId="476"/>
        </pc:sldMkLst>
        <pc:spChg chg="add mod">
          <ac:chgData name="rizwana chauhan" userId="dc9136e595d48dc2" providerId="LiveId" clId="{731FFA59-73D3-49BE-A832-BC6CDD343F1F}" dt="2026-08-12T22:51:58.741" v="269" actId="113"/>
          <ac:spMkLst>
            <pc:docMk/>
            <pc:sldMk cId="1945161469" sldId="476"/>
            <ac:spMk id="5" creationId="{CEFFB30C-FA3E-4831-C0FA-1702CFAABF9E}"/>
          </ac:spMkLst>
        </pc:spChg>
      </pc:sldChg>
      <pc:sldChg chg="add del">
        <pc:chgData name="rizwana chauhan" userId="dc9136e595d48dc2" providerId="LiveId" clId="{731FFA59-73D3-49BE-A832-BC6CDD343F1F}" dt="2026-08-12T22:18:43.779" v="65" actId="47"/>
        <pc:sldMkLst>
          <pc:docMk/>
          <pc:sldMk cId="2896561043" sldId="476"/>
        </pc:sldMkLst>
      </pc:sldChg>
      <pc:sldChg chg="add del">
        <pc:chgData name="rizwana chauhan" userId="dc9136e595d48dc2" providerId="LiveId" clId="{731FFA59-73D3-49BE-A832-BC6CDD343F1F}" dt="2026-08-12T22:29:38.871" v="191" actId="47"/>
        <pc:sldMkLst>
          <pc:docMk/>
          <pc:sldMk cId="4125646095" sldId="476"/>
        </pc:sldMkLst>
      </pc:sldChg>
      <pc:sldChg chg="addSp modSp new del mod">
        <pc:chgData name="rizwana chauhan" userId="dc9136e595d48dc2" providerId="LiveId" clId="{731FFA59-73D3-49BE-A832-BC6CDD343F1F}" dt="2026-08-12T22:25:34.180" v="135" actId="47"/>
        <pc:sldMkLst>
          <pc:docMk/>
          <pc:sldMk cId="670673920" sldId="477"/>
        </pc:sldMkLst>
        <pc:spChg chg="add mod">
          <ac:chgData name="rizwana chauhan" userId="dc9136e595d48dc2" providerId="LiveId" clId="{731FFA59-73D3-49BE-A832-BC6CDD343F1F}" dt="2026-08-12T22:24:22.165" v="129" actId="255"/>
          <ac:spMkLst>
            <pc:docMk/>
            <pc:sldMk cId="670673920" sldId="477"/>
            <ac:spMk id="5" creationId="{DBB34969-6A46-D8AB-826A-839DBABEB1A0}"/>
          </ac:spMkLst>
        </pc:spChg>
      </pc:sldChg>
      <pc:sldChg chg="add">
        <pc:chgData name="rizwana chauhan" userId="dc9136e595d48dc2" providerId="LiveId" clId="{731FFA59-73D3-49BE-A832-BC6CDD343F1F}" dt="2026-08-12T22:32:35.257" v="244"/>
        <pc:sldMkLst>
          <pc:docMk/>
          <pc:sldMk cId="1329379011" sldId="477"/>
        </pc:sldMkLst>
      </pc:sldChg>
      <pc:sldChg chg="add del">
        <pc:chgData name="rizwana chauhan" userId="dc9136e595d48dc2" providerId="LiveId" clId="{731FFA59-73D3-49BE-A832-BC6CDD343F1F}" dt="2026-08-12T22:33:21.779" v="246" actId="47"/>
        <pc:sldMkLst>
          <pc:docMk/>
          <pc:sldMk cId="1219536774" sldId="478"/>
        </pc:sldMkLst>
      </pc:sldChg>
      <pc:sldChg chg="add">
        <pc:chgData name="rizwana chauhan" userId="dc9136e595d48dc2" providerId="LiveId" clId="{731FFA59-73D3-49BE-A832-BC6CDD343F1F}" dt="2026-08-12T22:33:27.128" v="247"/>
        <pc:sldMkLst>
          <pc:docMk/>
          <pc:sldMk cId="1978830389" sldId="478"/>
        </pc:sldMkLst>
      </pc:sldChg>
      <pc:sldChg chg="add del setBg">
        <pc:chgData name="rizwana chauhan" userId="dc9136e595d48dc2" providerId="LiveId" clId="{731FFA59-73D3-49BE-A832-BC6CDD343F1F}" dt="2026-08-12T22:52:33.021" v="272" actId="47"/>
        <pc:sldMkLst>
          <pc:docMk/>
          <pc:sldMk cId="1027022279" sldId="479"/>
        </pc:sldMkLst>
      </pc:sldChg>
      <pc:sldChg chg="add">
        <pc:chgData name="rizwana chauhan" userId="dc9136e595d48dc2" providerId="LiveId" clId="{731FFA59-73D3-49BE-A832-BC6CDD343F1F}" dt="2026-08-12T22:53:15.320" v="291"/>
        <pc:sldMkLst>
          <pc:docMk/>
          <pc:sldMk cId="2670541318" sldId="479"/>
        </pc:sldMkLst>
      </pc:sldChg>
      <pc:sldChg chg="add del">
        <pc:chgData name="rizwana chauhan" userId="dc9136e595d48dc2" providerId="LiveId" clId="{731FFA59-73D3-49BE-A832-BC6CDD343F1F}" dt="2026-08-12T22:53:08.945" v="290" actId="47"/>
        <pc:sldMkLst>
          <pc:docMk/>
          <pc:sldMk cId="3728080791" sldId="479"/>
        </pc:sldMkLst>
      </pc:sldChg>
      <pc:sldChg chg="add">
        <pc:chgData name="rizwana chauhan" userId="dc9136e595d48dc2" providerId="LiveId" clId="{731FFA59-73D3-49BE-A832-BC6CDD343F1F}" dt="2026-08-12T22:53:17.674" v="292"/>
        <pc:sldMkLst>
          <pc:docMk/>
          <pc:sldMk cId="267886348" sldId="480"/>
        </pc:sldMkLst>
      </pc:sldChg>
      <pc:sldChg chg="add del">
        <pc:chgData name="rizwana chauhan" userId="dc9136e595d48dc2" providerId="LiveId" clId="{731FFA59-73D3-49BE-A832-BC6CDD343F1F}" dt="2026-08-12T22:53:07.420" v="289" actId="47"/>
        <pc:sldMkLst>
          <pc:docMk/>
          <pc:sldMk cId="412633384" sldId="480"/>
        </pc:sldMkLst>
      </pc:sldChg>
      <pc:sldChg chg="add">
        <pc:chgData name="rizwana chauhan" userId="dc9136e595d48dc2" providerId="LiveId" clId="{731FFA59-73D3-49BE-A832-BC6CDD343F1F}" dt="2026-08-12T22:53:18.769" v="293"/>
        <pc:sldMkLst>
          <pc:docMk/>
          <pc:sldMk cId="419150818" sldId="481"/>
        </pc:sldMkLst>
      </pc:sldChg>
      <pc:sldChg chg="add del">
        <pc:chgData name="rizwana chauhan" userId="dc9136e595d48dc2" providerId="LiveId" clId="{731FFA59-73D3-49BE-A832-BC6CDD343F1F}" dt="2026-08-12T22:53:05.502" v="288" actId="47"/>
        <pc:sldMkLst>
          <pc:docMk/>
          <pc:sldMk cId="1434741055" sldId="481"/>
        </pc:sldMkLst>
      </pc:sldChg>
      <pc:sldChg chg="add del">
        <pc:chgData name="rizwana chauhan" userId="dc9136e595d48dc2" providerId="LiveId" clId="{731FFA59-73D3-49BE-A832-BC6CDD343F1F}" dt="2026-08-12T22:53:04.032" v="287" actId="47"/>
        <pc:sldMkLst>
          <pc:docMk/>
          <pc:sldMk cId="3647041544" sldId="482"/>
        </pc:sldMkLst>
      </pc:sldChg>
      <pc:sldChg chg="add">
        <pc:chgData name="rizwana chauhan" userId="dc9136e595d48dc2" providerId="LiveId" clId="{731FFA59-73D3-49BE-A832-BC6CDD343F1F}" dt="2026-08-12T22:53:19.744" v="294"/>
        <pc:sldMkLst>
          <pc:docMk/>
          <pc:sldMk cId="3700462941" sldId="482"/>
        </pc:sldMkLst>
      </pc:sldChg>
      <pc:sldChg chg="add">
        <pc:chgData name="rizwana chauhan" userId="dc9136e595d48dc2" providerId="LiveId" clId="{731FFA59-73D3-49BE-A832-BC6CDD343F1F}" dt="2026-08-12T22:53:20.865" v="295"/>
        <pc:sldMkLst>
          <pc:docMk/>
          <pc:sldMk cId="2849803905" sldId="483"/>
        </pc:sldMkLst>
      </pc:sldChg>
      <pc:sldChg chg="add del">
        <pc:chgData name="rizwana chauhan" userId="dc9136e595d48dc2" providerId="LiveId" clId="{731FFA59-73D3-49BE-A832-BC6CDD343F1F}" dt="2026-08-12T22:53:02.193" v="286" actId="47"/>
        <pc:sldMkLst>
          <pc:docMk/>
          <pc:sldMk cId="3892295517" sldId="483"/>
        </pc:sldMkLst>
      </pc:sldChg>
      <pc:sldChg chg="add">
        <pc:chgData name="rizwana chauhan" userId="dc9136e595d48dc2" providerId="LiveId" clId="{731FFA59-73D3-49BE-A832-BC6CDD343F1F}" dt="2026-08-12T22:53:21.819" v="296"/>
        <pc:sldMkLst>
          <pc:docMk/>
          <pc:sldMk cId="2210438210" sldId="484"/>
        </pc:sldMkLst>
      </pc:sldChg>
      <pc:sldChg chg="add">
        <pc:chgData name="rizwana chauhan" userId="dc9136e595d48dc2" providerId="LiveId" clId="{731FFA59-73D3-49BE-A832-BC6CDD343F1F}" dt="2026-08-12T22:53:22.764" v="297"/>
        <pc:sldMkLst>
          <pc:docMk/>
          <pc:sldMk cId="1968084075" sldId="485"/>
        </pc:sldMkLst>
      </pc:sldChg>
      <pc:sldChg chg="new del">
        <pc:chgData name="rizwana chauhan" userId="dc9136e595d48dc2" providerId="LiveId" clId="{731FFA59-73D3-49BE-A832-BC6CDD343F1F}" dt="2026-08-12T22:59:20.369" v="299" actId="47"/>
        <pc:sldMkLst>
          <pc:docMk/>
          <pc:sldMk cId="168992134" sldId="486"/>
        </pc:sldMkLst>
      </pc:sldChg>
      <pc:sldChg chg="new del">
        <pc:chgData name="rizwana chauhan" userId="dc9136e595d48dc2" providerId="LiveId" clId="{731FFA59-73D3-49BE-A832-BC6CDD343F1F}" dt="2026-08-12T22:59:27.183" v="301" actId="47"/>
        <pc:sldMkLst>
          <pc:docMk/>
          <pc:sldMk cId="694565496" sldId="486"/>
        </pc:sldMkLst>
      </pc:sldChg>
      <pc:sldChg chg="addSp modSp new mod setBg">
        <pc:chgData name="rizwana chauhan" userId="dc9136e595d48dc2" providerId="LiveId" clId="{731FFA59-73D3-49BE-A832-BC6CDD343F1F}" dt="2026-08-12T23:19:32.315" v="366"/>
        <pc:sldMkLst>
          <pc:docMk/>
          <pc:sldMk cId="3912215782" sldId="486"/>
        </pc:sldMkLst>
        <pc:spChg chg="add mod">
          <ac:chgData name="rizwana chauhan" userId="dc9136e595d48dc2" providerId="LiveId" clId="{731FFA59-73D3-49BE-A832-BC6CDD343F1F}" dt="2026-08-12T23:14:12.202" v="343" actId="2711"/>
          <ac:spMkLst>
            <pc:docMk/>
            <pc:sldMk cId="3912215782" sldId="486"/>
            <ac:spMk id="5" creationId="{0A299D48-CEF8-AFB9-AD7D-995BACE548AE}"/>
          </ac:spMkLst>
        </pc:spChg>
        <pc:picChg chg="add mod modCrop">
          <ac:chgData name="rizwana chauhan" userId="dc9136e595d48dc2" providerId="LiveId" clId="{731FFA59-73D3-49BE-A832-BC6CDD343F1F}" dt="2026-08-12T23:17:26.895" v="352" actId="1076"/>
          <ac:picMkLst>
            <pc:docMk/>
            <pc:sldMk cId="3912215782" sldId="486"/>
            <ac:picMk id="7" creationId="{58FAA66F-4372-CBDD-5DEB-CD89613576C4}"/>
          </ac:picMkLst>
        </pc:picChg>
      </pc:sldChg>
      <pc:sldChg chg="new del">
        <pc:chgData name="rizwana chauhan" userId="dc9136e595d48dc2" providerId="LiveId" clId="{731FFA59-73D3-49BE-A832-BC6CDD343F1F}" dt="2026-08-12T22:59:43.608" v="305" actId="47"/>
        <pc:sldMkLst>
          <pc:docMk/>
          <pc:sldMk cId="4044089318" sldId="486"/>
        </pc:sldMkLst>
      </pc:sldChg>
      <pc:sldMasterChg chg="del delSldLayout">
        <pc:chgData name="rizwana chauhan" userId="dc9136e595d48dc2" providerId="LiveId" clId="{731FFA59-73D3-49BE-A832-BC6CDD343F1F}" dt="2026-08-12T22:09:34.319" v="6" actId="47"/>
        <pc:sldMasterMkLst>
          <pc:docMk/>
          <pc:sldMasterMk cId="2044743325" sldId="2147483853"/>
        </pc:sldMasterMkLst>
        <pc:sldLayoutChg chg="del">
          <pc:chgData name="rizwana chauhan" userId="dc9136e595d48dc2" providerId="LiveId" clId="{731FFA59-73D3-49BE-A832-BC6CDD343F1F}" dt="2026-08-12T22:09:34.319" v="6" actId="47"/>
          <pc:sldLayoutMkLst>
            <pc:docMk/>
            <pc:sldMasterMk cId="2044743325" sldId="2147483853"/>
            <pc:sldLayoutMk cId="4012777976" sldId="2147483854"/>
          </pc:sldLayoutMkLst>
        </pc:sldLayoutChg>
      </pc:sldMasterChg>
      <pc:sldMasterChg chg="del delSldLayout">
        <pc:chgData name="rizwana chauhan" userId="dc9136e595d48dc2" providerId="LiveId" clId="{731FFA59-73D3-49BE-A832-BC6CDD343F1F}" dt="2026-08-12T22:09:27.287" v="2" actId="47"/>
        <pc:sldMasterMkLst>
          <pc:docMk/>
          <pc:sldMasterMk cId="3552205052" sldId="2147483853"/>
        </pc:sldMasterMkLst>
        <pc:sldLayoutChg chg="del">
          <pc:chgData name="rizwana chauhan" userId="dc9136e595d48dc2" providerId="LiveId" clId="{731FFA59-73D3-49BE-A832-BC6CDD343F1F}" dt="2026-08-12T22:09:27.287" v="2" actId="47"/>
          <pc:sldLayoutMkLst>
            <pc:docMk/>
            <pc:sldMasterMk cId="3552205052" sldId="2147483853"/>
            <pc:sldLayoutMk cId="1214475184" sldId="2147483854"/>
          </pc:sldLayoutMkLst>
        </pc:sldLayoutChg>
      </pc:sldMasterChg>
      <pc:sldMasterChg chg="delSldLayout">
        <pc:chgData name="rizwana chauhan" userId="dc9136e595d48dc2" providerId="LiveId" clId="{731FFA59-73D3-49BE-A832-BC6CDD343F1F}" dt="2026-08-12T22:52:33.021" v="272" actId="47"/>
        <pc:sldMasterMkLst>
          <pc:docMk/>
          <pc:sldMasterMk cId="217805461" sldId="2147483854"/>
        </pc:sldMasterMkLst>
        <pc:sldLayoutChg chg="del">
          <pc:chgData name="rizwana chauhan" userId="dc9136e595d48dc2" providerId="LiveId" clId="{731FFA59-73D3-49BE-A832-BC6CDD343F1F}" dt="2026-08-12T22:51:04.666" v="248" actId="47"/>
          <pc:sldLayoutMkLst>
            <pc:docMk/>
            <pc:sldMasterMk cId="217805461" sldId="2147483854"/>
            <pc:sldLayoutMk cId="2432368650" sldId="2147483858"/>
          </pc:sldLayoutMkLst>
        </pc:sldLayoutChg>
        <pc:sldLayoutChg chg="del">
          <pc:chgData name="rizwana chauhan" userId="dc9136e595d48dc2" providerId="LiveId" clId="{731FFA59-73D3-49BE-A832-BC6CDD343F1F}" dt="2026-08-12T22:52:33.021" v="272" actId="47"/>
          <pc:sldLayoutMkLst>
            <pc:docMk/>
            <pc:sldMasterMk cId="217805461" sldId="2147483854"/>
            <pc:sldLayoutMk cId="3015003202" sldId="2147483863"/>
          </pc:sldLayoutMkLst>
        </pc:sldLayoutChg>
      </pc:sldMasterChg>
      <pc:sldMasterChg chg="add del addSldLayout delSldLayout">
        <pc:chgData name="rizwana chauhan" userId="dc9136e595d48dc2" providerId="LiveId" clId="{731FFA59-73D3-49BE-A832-BC6CDD343F1F}" dt="2026-08-12T22:52:56.501" v="282" actId="47"/>
        <pc:sldMasterMkLst>
          <pc:docMk/>
          <pc:sldMasterMk cId="1897611750" sldId="2147483861"/>
        </pc:sldMasterMkLst>
        <pc:sldLayoutChg chg="add del">
          <pc:chgData name="rizwana chauhan" userId="dc9136e595d48dc2" providerId="LiveId" clId="{731FFA59-73D3-49BE-A832-BC6CDD343F1F}" dt="2026-08-12T22:52:56.501" v="282" actId="47"/>
          <pc:sldLayoutMkLst>
            <pc:docMk/>
            <pc:sldMasterMk cId="1897611750" sldId="2147483861"/>
            <pc:sldLayoutMk cId="3304261804" sldId="2147483862"/>
          </pc:sldLayoutMkLst>
        </pc:sldLayoutChg>
      </pc:sldMaster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svg"/><Relationship Id="rId1" Type="http://schemas.openxmlformats.org/officeDocument/2006/relationships/image" Target="../media/image13.svg"/><Relationship Id="rId5" Type="http://schemas.openxmlformats.org/officeDocument/2006/relationships/image" Target="../media/image17.svg"/><Relationship Id="rId4" Type="http://schemas.openxmlformats.org/officeDocument/2006/relationships/image" Target="../media/image1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svg"/><Relationship Id="rId1" Type="http://schemas.openxmlformats.org/officeDocument/2006/relationships/image" Target="../media/image13.svg"/><Relationship Id="rId5" Type="http://schemas.openxmlformats.org/officeDocument/2006/relationships/image" Target="../media/image17.svg"/><Relationship Id="rId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05/8/colors/accent1_2#1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10">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498B55-ABE6-4CCD-9425-1F185344BA22}" type="doc">
      <dgm:prSet loTypeId="urn:microsoft.com/office/officeart/2008/layout/LinedList" loCatId="list" qsTypeId="urn:microsoft.com/office/officeart/2005/8/quickstyle/simple1#13" qsCatId="simple" csTypeId="urn:microsoft.com/office/officeart/2005/8/colors/accent1_2#12" csCatId="accent1" phldr="1"/>
      <dgm:spPr/>
      <dgm:t>
        <a:bodyPr/>
        <a:lstStyle/>
        <a:p>
          <a:endParaRPr lang="en-US"/>
        </a:p>
      </dgm:t>
    </dgm:pt>
    <dgm:pt modelId="{8FC33581-4DB6-4B91-9E4B-3CE3C0CFCD45}">
      <dgm:prSet/>
      <dgm:spPr/>
      <dgm:t>
        <a:bodyPr/>
        <a:lstStyle/>
        <a:p>
          <a:r>
            <a:rPr lang="en-US"/>
            <a:t>TECHNOLOGY FEATURES:</a:t>
          </a:r>
        </a:p>
      </dgm:t>
    </dgm:pt>
    <dgm:pt modelId="{ADDF6242-6355-415E-92EF-5B5B89FACE14}" type="parTrans" cxnId="{7C19EEA1-86DF-4650-9CBB-479C24D998A6}">
      <dgm:prSet/>
      <dgm:spPr/>
      <dgm:t>
        <a:bodyPr/>
        <a:lstStyle/>
        <a:p>
          <a:endParaRPr lang="en-US"/>
        </a:p>
      </dgm:t>
    </dgm:pt>
    <dgm:pt modelId="{E29B35BD-7D73-45A3-972A-742EA97B99A0}" type="sibTrans" cxnId="{7C19EEA1-86DF-4650-9CBB-479C24D998A6}">
      <dgm:prSet/>
      <dgm:spPr/>
      <dgm:t>
        <a:bodyPr/>
        <a:lstStyle/>
        <a:p>
          <a:endParaRPr lang="en-US"/>
        </a:p>
      </dgm:t>
    </dgm:pt>
    <dgm:pt modelId="{F6FE9D09-D4A3-4CC3-BB63-EA91EB48687C}">
      <dgm:prSet/>
      <dgm:spPr/>
      <dgm:t>
        <a:bodyPr/>
        <a:lstStyle/>
        <a:p>
          <a:r>
            <a:rPr lang="en-US" b="1"/>
            <a:t>AI-powered chatbot for antibiotic questions (available 24/7):</a:t>
          </a:r>
          <a:r>
            <a:rPr lang="en-US"/>
            <a:t> A chatbot that can answer common questions about antibiotics at any time and guide users towards professional help when needed.</a:t>
          </a:r>
        </a:p>
      </dgm:t>
    </dgm:pt>
    <dgm:pt modelId="{55232510-A6CE-4CEC-ACE8-AE1209EDD522}" type="parTrans" cxnId="{3C90B033-9DCD-41AE-B622-9019A21F0AF5}">
      <dgm:prSet/>
      <dgm:spPr/>
      <dgm:t>
        <a:bodyPr/>
        <a:lstStyle/>
        <a:p>
          <a:endParaRPr lang="en-US"/>
        </a:p>
      </dgm:t>
    </dgm:pt>
    <dgm:pt modelId="{1D860B5B-DF17-4539-B5AF-39D4873686F9}" type="sibTrans" cxnId="{3C90B033-9DCD-41AE-B622-9019A21F0AF5}">
      <dgm:prSet/>
      <dgm:spPr/>
      <dgm:t>
        <a:bodyPr/>
        <a:lstStyle/>
        <a:p>
          <a:endParaRPr lang="en-US"/>
        </a:p>
      </dgm:t>
    </dgm:pt>
    <dgm:pt modelId="{C807E649-7B58-43F6-95D4-5956770EB671}">
      <dgm:prSet/>
      <dgm:spPr/>
      <dgm:t>
        <a:bodyPr/>
        <a:lstStyle/>
        <a:p>
          <a:r>
            <a:rPr lang="en-US" b="1"/>
            <a:t>Symptom checker with “when to see a doctor” guidance:</a:t>
          </a:r>
          <a:r>
            <a:rPr lang="en-US"/>
            <a:t> Help users understand their symptoms and explain when they should speak to a doctor or other healthcare professional.</a:t>
          </a:r>
        </a:p>
      </dgm:t>
    </dgm:pt>
    <dgm:pt modelId="{A866B189-6941-4DC0-9E0C-39B623FF6135}" type="parTrans" cxnId="{57EF6E07-F9BB-4C8C-BF8F-A8F2843B18F2}">
      <dgm:prSet/>
      <dgm:spPr/>
      <dgm:t>
        <a:bodyPr/>
        <a:lstStyle/>
        <a:p>
          <a:endParaRPr lang="en-US"/>
        </a:p>
      </dgm:t>
    </dgm:pt>
    <dgm:pt modelId="{80D19699-636F-47C4-83A3-4A84A01E805B}" type="sibTrans" cxnId="{57EF6E07-F9BB-4C8C-BF8F-A8F2843B18F2}">
      <dgm:prSet/>
      <dgm:spPr/>
      <dgm:t>
        <a:bodyPr/>
        <a:lstStyle/>
        <a:p>
          <a:endParaRPr lang="en-US"/>
        </a:p>
      </dgm:t>
    </dgm:pt>
    <dgm:pt modelId="{AFD71C60-69C4-42AF-A7AA-0549C2994A0B}">
      <dgm:prSet/>
      <dgm:spPr/>
      <dgm:t>
        <a:bodyPr/>
        <a:lstStyle/>
        <a:p>
          <a:r>
            <a:rPr lang="en-US" b="1"/>
            <a:t>Prescription tracker showing antibiotic course progress:</a:t>
          </a:r>
          <a:r>
            <a:rPr lang="en-US"/>
            <a:t> Help users keep track of their antibiotic course and see how much of the treatment they have completed.</a:t>
          </a:r>
        </a:p>
      </dgm:t>
    </dgm:pt>
    <dgm:pt modelId="{354C04C3-2E73-4C7B-8AF5-AF28BAAFA0D9}" type="parTrans" cxnId="{7A829F9E-6133-4234-ACFB-9EFCF83D22E8}">
      <dgm:prSet/>
      <dgm:spPr/>
      <dgm:t>
        <a:bodyPr/>
        <a:lstStyle/>
        <a:p>
          <a:endParaRPr lang="en-US"/>
        </a:p>
      </dgm:t>
    </dgm:pt>
    <dgm:pt modelId="{94E89414-5123-4449-8660-75EB6BAFBEE3}" type="sibTrans" cxnId="{7A829F9E-6133-4234-ACFB-9EFCF83D22E8}">
      <dgm:prSet/>
      <dgm:spPr/>
      <dgm:t>
        <a:bodyPr/>
        <a:lstStyle/>
        <a:p>
          <a:endParaRPr lang="en-US"/>
        </a:p>
      </dgm:t>
    </dgm:pt>
    <dgm:pt modelId="{22CC5447-3118-4820-92DC-0FA2DCEADC19}">
      <dgm:prSet/>
      <dgm:spPr/>
      <dgm:t>
        <a:bodyPr/>
        <a:lstStyle/>
        <a:p>
          <a:r>
            <a:rPr lang="en-US" b="1"/>
            <a:t>Barcode scanner for medication information:</a:t>
          </a:r>
          <a:r>
            <a:rPr lang="en-US"/>
            <a:t> Allow users to scan the barcode on their medicine to quickly find basic information about the medication and how it should be used (Gottlieb et al., 2020).</a:t>
          </a:r>
        </a:p>
      </dgm:t>
    </dgm:pt>
    <dgm:pt modelId="{CD6B4698-2937-46AA-B379-9D01FB58DD45}" type="parTrans" cxnId="{7C705EC7-9BCD-46A0-81F5-DDC6F186ABA7}">
      <dgm:prSet/>
      <dgm:spPr/>
      <dgm:t>
        <a:bodyPr/>
        <a:lstStyle/>
        <a:p>
          <a:endParaRPr lang="en-US"/>
        </a:p>
      </dgm:t>
    </dgm:pt>
    <dgm:pt modelId="{F2C88537-AA8F-4F83-998E-BE378D19F021}" type="sibTrans" cxnId="{7C705EC7-9BCD-46A0-81F5-DDC6F186ABA7}">
      <dgm:prSet/>
      <dgm:spPr/>
      <dgm:t>
        <a:bodyPr/>
        <a:lstStyle/>
        <a:p>
          <a:endParaRPr lang="en-US"/>
        </a:p>
      </dgm:t>
    </dgm:pt>
    <dgm:pt modelId="{DC85C2F5-AB11-4F2F-8BEC-E4185BE7F7A6}" type="pres">
      <dgm:prSet presAssocID="{C8498B55-ABE6-4CCD-9425-1F185344BA22}" presName="vert0" presStyleCnt="0">
        <dgm:presLayoutVars>
          <dgm:dir/>
          <dgm:animOne val="branch"/>
          <dgm:animLvl val="lvl"/>
        </dgm:presLayoutVars>
      </dgm:prSet>
      <dgm:spPr/>
    </dgm:pt>
    <dgm:pt modelId="{AD51F4C9-B6C6-4610-8EB9-CAC5334B86E3}" type="pres">
      <dgm:prSet presAssocID="{8FC33581-4DB6-4B91-9E4B-3CE3C0CFCD45}" presName="thickLine" presStyleLbl="alignNode1" presStyleIdx="0" presStyleCnt="5"/>
      <dgm:spPr/>
    </dgm:pt>
    <dgm:pt modelId="{B7B4F078-CA59-422F-B003-037314B72D88}" type="pres">
      <dgm:prSet presAssocID="{8FC33581-4DB6-4B91-9E4B-3CE3C0CFCD45}" presName="horz1" presStyleCnt="0"/>
      <dgm:spPr/>
    </dgm:pt>
    <dgm:pt modelId="{EC1BC84C-6E0C-4522-A122-0BC8F6DB1CED}" type="pres">
      <dgm:prSet presAssocID="{8FC33581-4DB6-4B91-9E4B-3CE3C0CFCD45}" presName="tx1" presStyleLbl="revTx" presStyleIdx="0" presStyleCnt="5"/>
      <dgm:spPr/>
    </dgm:pt>
    <dgm:pt modelId="{02A7FFF8-1E0D-4D87-B729-F08F141209AA}" type="pres">
      <dgm:prSet presAssocID="{8FC33581-4DB6-4B91-9E4B-3CE3C0CFCD45}" presName="vert1" presStyleCnt="0"/>
      <dgm:spPr/>
    </dgm:pt>
    <dgm:pt modelId="{BBB7BC28-D697-4FA3-B9CF-79F6F8D23E4D}" type="pres">
      <dgm:prSet presAssocID="{F6FE9D09-D4A3-4CC3-BB63-EA91EB48687C}" presName="thickLine" presStyleLbl="alignNode1" presStyleIdx="1" presStyleCnt="5"/>
      <dgm:spPr/>
    </dgm:pt>
    <dgm:pt modelId="{33596795-31AB-4817-8C00-578A2081E2FC}" type="pres">
      <dgm:prSet presAssocID="{F6FE9D09-D4A3-4CC3-BB63-EA91EB48687C}" presName="horz1" presStyleCnt="0"/>
      <dgm:spPr/>
    </dgm:pt>
    <dgm:pt modelId="{2926EBBA-1884-4A7C-A2FD-1D12D318E31D}" type="pres">
      <dgm:prSet presAssocID="{F6FE9D09-D4A3-4CC3-BB63-EA91EB48687C}" presName="tx1" presStyleLbl="revTx" presStyleIdx="1" presStyleCnt="5"/>
      <dgm:spPr/>
    </dgm:pt>
    <dgm:pt modelId="{15178C7E-EB12-4F40-B08A-07FF771C1BF8}" type="pres">
      <dgm:prSet presAssocID="{F6FE9D09-D4A3-4CC3-BB63-EA91EB48687C}" presName="vert1" presStyleCnt="0"/>
      <dgm:spPr/>
    </dgm:pt>
    <dgm:pt modelId="{F25EAF7C-E851-47F8-9BB0-409A6D313A2B}" type="pres">
      <dgm:prSet presAssocID="{C807E649-7B58-43F6-95D4-5956770EB671}" presName="thickLine" presStyleLbl="alignNode1" presStyleIdx="2" presStyleCnt="5"/>
      <dgm:spPr/>
    </dgm:pt>
    <dgm:pt modelId="{E58A6ACE-01DA-480C-A7F4-DEDC78B5772C}" type="pres">
      <dgm:prSet presAssocID="{C807E649-7B58-43F6-95D4-5956770EB671}" presName="horz1" presStyleCnt="0"/>
      <dgm:spPr/>
    </dgm:pt>
    <dgm:pt modelId="{3739FEE6-0A95-4D3E-9B2C-1A28C11EF47B}" type="pres">
      <dgm:prSet presAssocID="{C807E649-7B58-43F6-95D4-5956770EB671}" presName="tx1" presStyleLbl="revTx" presStyleIdx="2" presStyleCnt="5"/>
      <dgm:spPr/>
    </dgm:pt>
    <dgm:pt modelId="{0D3E2492-68FB-4DB0-962C-B311FD9E9E11}" type="pres">
      <dgm:prSet presAssocID="{C807E649-7B58-43F6-95D4-5956770EB671}" presName="vert1" presStyleCnt="0"/>
      <dgm:spPr/>
    </dgm:pt>
    <dgm:pt modelId="{18452332-5FF8-4C92-A57B-5AF2AAB4A059}" type="pres">
      <dgm:prSet presAssocID="{AFD71C60-69C4-42AF-A7AA-0549C2994A0B}" presName="thickLine" presStyleLbl="alignNode1" presStyleIdx="3" presStyleCnt="5"/>
      <dgm:spPr/>
    </dgm:pt>
    <dgm:pt modelId="{9DCC845B-EF8D-416F-9C77-F0705864A067}" type="pres">
      <dgm:prSet presAssocID="{AFD71C60-69C4-42AF-A7AA-0549C2994A0B}" presName="horz1" presStyleCnt="0"/>
      <dgm:spPr/>
    </dgm:pt>
    <dgm:pt modelId="{7167FD38-2095-4033-8AA4-EE8973C5899D}" type="pres">
      <dgm:prSet presAssocID="{AFD71C60-69C4-42AF-A7AA-0549C2994A0B}" presName="tx1" presStyleLbl="revTx" presStyleIdx="3" presStyleCnt="5"/>
      <dgm:spPr/>
    </dgm:pt>
    <dgm:pt modelId="{80CC1B5A-403C-4147-9808-8EE67A1BF9B2}" type="pres">
      <dgm:prSet presAssocID="{AFD71C60-69C4-42AF-A7AA-0549C2994A0B}" presName="vert1" presStyleCnt="0"/>
      <dgm:spPr/>
    </dgm:pt>
    <dgm:pt modelId="{AE29912D-5AF8-4978-8E0D-5277CCF2E45D}" type="pres">
      <dgm:prSet presAssocID="{22CC5447-3118-4820-92DC-0FA2DCEADC19}" presName="thickLine" presStyleLbl="alignNode1" presStyleIdx="4" presStyleCnt="5"/>
      <dgm:spPr/>
    </dgm:pt>
    <dgm:pt modelId="{E95E5DE0-AABF-4ABB-AA54-31988AD994E7}" type="pres">
      <dgm:prSet presAssocID="{22CC5447-3118-4820-92DC-0FA2DCEADC19}" presName="horz1" presStyleCnt="0"/>
      <dgm:spPr/>
    </dgm:pt>
    <dgm:pt modelId="{2D7D488E-BAE7-42E9-B1E8-CBD0EA49AFF6}" type="pres">
      <dgm:prSet presAssocID="{22CC5447-3118-4820-92DC-0FA2DCEADC19}" presName="tx1" presStyleLbl="revTx" presStyleIdx="4" presStyleCnt="5"/>
      <dgm:spPr/>
    </dgm:pt>
    <dgm:pt modelId="{0996C4C9-6950-44CD-BCDD-10300061F86E}" type="pres">
      <dgm:prSet presAssocID="{22CC5447-3118-4820-92DC-0FA2DCEADC19}" presName="vert1" presStyleCnt="0"/>
      <dgm:spPr/>
    </dgm:pt>
  </dgm:ptLst>
  <dgm:cxnLst>
    <dgm:cxn modelId="{57EF6E07-F9BB-4C8C-BF8F-A8F2843B18F2}" srcId="{C8498B55-ABE6-4CCD-9425-1F185344BA22}" destId="{C807E649-7B58-43F6-95D4-5956770EB671}" srcOrd="2" destOrd="0" parTransId="{A866B189-6941-4DC0-9E0C-39B623FF6135}" sibTransId="{80D19699-636F-47C4-83A3-4A84A01E805B}"/>
    <dgm:cxn modelId="{7BFF5A0F-81BB-4FCC-A65A-554AB7C6CE3F}" type="presOf" srcId="{C8498B55-ABE6-4CCD-9425-1F185344BA22}" destId="{DC85C2F5-AB11-4F2F-8BEC-E4185BE7F7A6}" srcOrd="0" destOrd="0" presId="urn:microsoft.com/office/officeart/2008/layout/LinedList"/>
    <dgm:cxn modelId="{3C90B033-9DCD-41AE-B622-9019A21F0AF5}" srcId="{C8498B55-ABE6-4CCD-9425-1F185344BA22}" destId="{F6FE9D09-D4A3-4CC3-BB63-EA91EB48687C}" srcOrd="1" destOrd="0" parTransId="{55232510-A6CE-4CEC-ACE8-AE1209EDD522}" sibTransId="{1D860B5B-DF17-4539-B5AF-39D4873686F9}"/>
    <dgm:cxn modelId="{B2825344-7D3E-44AD-8AD5-C69E15E6FA9F}" type="presOf" srcId="{AFD71C60-69C4-42AF-A7AA-0549C2994A0B}" destId="{7167FD38-2095-4033-8AA4-EE8973C5899D}" srcOrd="0" destOrd="0" presId="urn:microsoft.com/office/officeart/2008/layout/LinedList"/>
    <dgm:cxn modelId="{58911D78-8D6E-4D42-9A78-6D1C7D3AF786}" type="presOf" srcId="{8FC33581-4DB6-4B91-9E4B-3CE3C0CFCD45}" destId="{EC1BC84C-6E0C-4522-A122-0BC8F6DB1CED}" srcOrd="0" destOrd="0" presId="urn:microsoft.com/office/officeart/2008/layout/LinedList"/>
    <dgm:cxn modelId="{7A829F9E-6133-4234-ACFB-9EFCF83D22E8}" srcId="{C8498B55-ABE6-4CCD-9425-1F185344BA22}" destId="{AFD71C60-69C4-42AF-A7AA-0549C2994A0B}" srcOrd="3" destOrd="0" parTransId="{354C04C3-2E73-4C7B-8AF5-AF28BAAFA0D9}" sibTransId="{94E89414-5123-4449-8660-75EB6BAFBEE3}"/>
    <dgm:cxn modelId="{7C19EEA1-86DF-4650-9CBB-479C24D998A6}" srcId="{C8498B55-ABE6-4CCD-9425-1F185344BA22}" destId="{8FC33581-4DB6-4B91-9E4B-3CE3C0CFCD45}" srcOrd="0" destOrd="0" parTransId="{ADDF6242-6355-415E-92EF-5B5B89FACE14}" sibTransId="{E29B35BD-7D73-45A3-972A-742EA97B99A0}"/>
    <dgm:cxn modelId="{876036AC-62DA-4E9C-A94D-EE8F034A6234}" type="presOf" srcId="{F6FE9D09-D4A3-4CC3-BB63-EA91EB48687C}" destId="{2926EBBA-1884-4A7C-A2FD-1D12D318E31D}" srcOrd="0" destOrd="0" presId="urn:microsoft.com/office/officeart/2008/layout/LinedList"/>
    <dgm:cxn modelId="{7C705EC7-9BCD-46A0-81F5-DDC6F186ABA7}" srcId="{C8498B55-ABE6-4CCD-9425-1F185344BA22}" destId="{22CC5447-3118-4820-92DC-0FA2DCEADC19}" srcOrd="4" destOrd="0" parTransId="{CD6B4698-2937-46AA-B379-9D01FB58DD45}" sibTransId="{F2C88537-AA8F-4F83-998E-BE378D19F021}"/>
    <dgm:cxn modelId="{9B526FDD-A989-4205-94DD-2E51420FF9D1}" type="presOf" srcId="{C807E649-7B58-43F6-95D4-5956770EB671}" destId="{3739FEE6-0A95-4D3E-9B2C-1A28C11EF47B}" srcOrd="0" destOrd="0" presId="urn:microsoft.com/office/officeart/2008/layout/LinedList"/>
    <dgm:cxn modelId="{C20A8AF0-CFAB-4BC7-A70C-1E43EF9FE666}" type="presOf" srcId="{22CC5447-3118-4820-92DC-0FA2DCEADC19}" destId="{2D7D488E-BAE7-42E9-B1E8-CBD0EA49AFF6}" srcOrd="0" destOrd="0" presId="urn:microsoft.com/office/officeart/2008/layout/LinedList"/>
    <dgm:cxn modelId="{D2B9560C-1CF5-42EE-8776-D61B0547C76D}" type="presParOf" srcId="{DC85C2F5-AB11-4F2F-8BEC-E4185BE7F7A6}" destId="{AD51F4C9-B6C6-4610-8EB9-CAC5334B86E3}" srcOrd="0" destOrd="0" presId="urn:microsoft.com/office/officeart/2008/layout/LinedList"/>
    <dgm:cxn modelId="{9CBD818D-E000-4B48-9E53-4C44FB89D8E4}" type="presParOf" srcId="{DC85C2F5-AB11-4F2F-8BEC-E4185BE7F7A6}" destId="{B7B4F078-CA59-422F-B003-037314B72D88}" srcOrd="1" destOrd="0" presId="urn:microsoft.com/office/officeart/2008/layout/LinedList"/>
    <dgm:cxn modelId="{ABB50B5A-EEAB-4720-AB73-D18D99A537BE}" type="presParOf" srcId="{B7B4F078-CA59-422F-B003-037314B72D88}" destId="{EC1BC84C-6E0C-4522-A122-0BC8F6DB1CED}" srcOrd="0" destOrd="0" presId="urn:microsoft.com/office/officeart/2008/layout/LinedList"/>
    <dgm:cxn modelId="{29E7270D-9B83-4FA6-93F5-11DC738709C4}" type="presParOf" srcId="{B7B4F078-CA59-422F-B003-037314B72D88}" destId="{02A7FFF8-1E0D-4D87-B729-F08F141209AA}" srcOrd="1" destOrd="0" presId="urn:microsoft.com/office/officeart/2008/layout/LinedList"/>
    <dgm:cxn modelId="{9304F7C6-1229-4E0E-AA49-8302AB7118D8}" type="presParOf" srcId="{DC85C2F5-AB11-4F2F-8BEC-E4185BE7F7A6}" destId="{BBB7BC28-D697-4FA3-B9CF-79F6F8D23E4D}" srcOrd="2" destOrd="0" presId="urn:microsoft.com/office/officeart/2008/layout/LinedList"/>
    <dgm:cxn modelId="{B676E086-416D-42AD-8971-2F13890E25FA}" type="presParOf" srcId="{DC85C2F5-AB11-4F2F-8BEC-E4185BE7F7A6}" destId="{33596795-31AB-4817-8C00-578A2081E2FC}" srcOrd="3" destOrd="0" presId="urn:microsoft.com/office/officeart/2008/layout/LinedList"/>
    <dgm:cxn modelId="{3A202AB9-9C4E-46AF-A157-B4506E04321E}" type="presParOf" srcId="{33596795-31AB-4817-8C00-578A2081E2FC}" destId="{2926EBBA-1884-4A7C-A2FD-1D12D318E31D}" srcOrd="0" destOrd="0" presId="urn:microsoft.com/office/officeart/2008/layout/LinedList"/>
    <dgm:cxn modelId="{FACE51D8-7D68-473A-A9F3-17B9D47085D6}" type="presParOf" srcId="{33596795-31AB-4817-8C00-578A2081E2FC}" destId="{15178C7E-EB12-4F40-B08A-07FF771C1BF8}" srcOrd="1" destOrd="0" presId="urn:microsoft.com/office/officeart/2008/layout/LinedList"/>
    <dgm:cxn modelId="{C311E5AD-D297-4AF2-A789-BF4704248EFB}" type="presParOf" srcId="{DC85C2F5-AB11-4F2F-8BEC-E4185BE7F7A6}" destId="{F25EAF7C-E851-47F8-9BB0-409A6D313A2B}" srcOrd="4" destOrd="0" presId="urn:microsoft.com/office/officeart/2008/layout/LinedList"/>
    <dgm:cxn modelId="{A5721C4A-048D-4723-A3AB-3F067D95A6CA}" type="presParOf" srcId="{DC85C2F5-AB11-4F2F-8BEC-E4185BE7F7A6}" destId="{E58A6ACE-01DA-480C-A7F4-DEDC78B5772C}" srcOrd="5" destOrd="0" presId="urn:microsoft.com/office/officeart/2008/layout/LinedList"/>
    <dgm:cxn modelId="{F9C9CC41-C751-41FC-8F61-1625EA9A5C8F}" type="presParOf" srcId="{E58A6ACE-01DA-480C-A7F4-DEDC78B5772C}" destId="{3739FEE6-0A95-4D3E-9B2C-1A28C11EF47B}" srcOrd="0" destOrd="0" presId="urn:microsoft.com/office/officeart/2008/layout/LinedList"/>
    <dgm:cxn modelId="{F4EACF2D-7469-4711-B745-143FA6634C14}" type="presParOf" srcId="{E58A6ACE-01DA-480C-A7F4-DEDC78B5772C}" destId="{0D3E2492-68FB-4DB0-962C-B311FD9E9E11}" srcOrd="1" destOrd="0" presId="urn:microsoft.com/office/officeart/2008/layout/LinedList"/>
    <dgm:cxn modelId="{6607857F-8D98-45A7-BC52-2C889C7E490C}" type="presParOf" srcId="{DC85C2F5-AB11-4F2F-8BEC-E4185BE7F7A6}" destId="{18452332-5FF8-4C92-A57B-5AF2AAB4A059}" srcOrd="6" destOrd="0" presId="urn:microsoft.com/office/officeart/2008/layout/LinedList"/>
    <dgm:cxn modelId="{3C087B54-5750-41BA-97A6-A5A96950BF2C}" type="presParOf" srcId="{DC85C2F5-AB11-4F2F-8BEC-E4185BE7F7A6}" destId="{9DCC845B-EF8D-416F-9C77-F0705864A067}" srcOrd="7" destOrd="0" presId="urn:microsoft.com/office/officeart/2008/layout/LinedList"/>
    <dgm:cxn modelId="{EFB5C40A-9D2B-41C5-B4E4-B3A4064D7D17}" type="presParOf" srcId="{9DCC845B-EF8D-416F-9C77-F0705864A067}" destId="{7167FD38-2095-4033-8AA4-EE8973C5899D}" srcOrd="0" destOrd="0" presId="urn:microsoft.com/office/officeart/2008/layout/LinedList"/>
    <dgm:cxn modelId="{A7C31BA7-3261-4859-9B65-F37FF21F20C9}" type="presParOf" srcId="{9DCC845B-EF8D-416F-9C77-F0705864A067}" destId="{80CC1B5A-403C-4147-9808-8EE67A1BF9B2}" srcOrd="1" destOrd="0" presId="urn:microsoft.com/office/officeart/2008/layout/LinedList"/>
    <dgm:cxn modelId="{F87ECA6F-1B9E-4281-B527-46A5E931F03C}" type="presParOf" srcId="{DC85C2F5-AB11-4F2F-8BEC-E4185BE7F7A6}" destId="{AE29912D-5AF8-4978-8E0D-5277CCF2E45D}" srcOrd="8" destOrd="0" presId="urn:microsoft.com/office/officeart/2008/layout/LinedList"/>
    <dgm:cxn modelId="{BF639612-080B-4A64-A0C9-524BECEF72E9}" type="presParOf" srcId="{DC85C2F5-AB11-4F2F-8BEC-E4185BE7F7A6}" destId="{E95E5DE0-AABF-4ABB-AA54-31988AD994E7}" srcOrd="9" destOrd="0" presId="urn:microsoft.com/office/officeart/2008/layout/LinedList"/>
    <dgm:cxn modelId="{DDCE9A69-F1C5-4778-BA6C-AD90511ACAD5}" type="presParOf" srcId="{E95E5DE0-AABF-4ABB-AA54-31988AD994E7}" destId="{2D7D488E-BAE7-42E9-B1E8-CBD0EA49AFF6}" srcOrd="0" destOrd="0" presId="urn:microsoft.com/office/officeart/2008/layout/LinedList"/>
    <dgm:cxn modelId="{EB67B5C5-E8EB-442F-885B-DC4C47303D2D}" type="presParOf" srcId="{E95E5DE0-AABF-4ABB-AA54-31988AD994E7}" destId="{0996C4C9-6950-44CD-BCDD-10300061F86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84B58BE-767D-4A76-A428-5890E530A3CE}" type="doc">
      <dgm:prSet loTypeId="urn:microsoft.com/office/officeart/2018/2/layout/IconCircleList" loCatId="icon" qsTypeId="urn:microsoft.com/office/officeart/2005/8/quickstyle/simple1#24" qsCatId="simple" csTypeId="urn:microsoft.com/office/officeart/2005/8/colors/accent3_2#10" csCatId="accent3" phldr="1"/>
      <dgm:spPr/>
      <dgm:t>
        <a:bodyPr/>
        <a:lstStyle/>
        <a:p>
          <a:endParaRPr lang="en-US"/>
        </a:p>
      </dgm:t>
    </dgm:pt>
    <dgm:pt modelId="{0858F824-D7E1-4D0F-905E-095B1133A76A}">
      <dgm:prSet/>
      <dgm:spPr/>
      <dgm:t>
        <a:bodyPr/>
        <a:lstStyle/>
        <a:p>
          <a:r>
            <a:rPr lang="en-US"/>
            <a:t>P</a:t>
          </a:r>
          <a:r>
            <a:rPr lang="en-US" b="1"/>
            <a:t>HASE 3 (MONTHS 5-8): SCALE &amp; OPTIMIZATION</a:t>
          </a:r>
          <a:endParaRPr lang="en-US"/>
        </a:p>
      </dgm:t>
    </dgm:pt>
    <dgm:pt modelId="{C5C8BBC2-2EC4-4145-A7F5-B2920B11F357}" type="parTrans" cxnId="{CDABC871-0521-4FD5-AC6E-420A6B225EC1}">
      <dgm:prSet/>
      <dgm:spPr/>
      <dgm:t>
        <a:bodyPr/>
        <a:lstStyle/>
        <a:p>
          <a:endParaRPr lang="en-US"/>
        </a:p>
      </dgm:t>
    </dgm:pt>
    <dgm:pt modelId="{EF40EB70-B58F-4D51-9E2B-397E39C68ABE}" type="sibTrans" cxnId="{CDABC871-0521-4FD5-AC6E-420A6B225EC1}">
      <dgm:prSet/>
      <dgm:spPr/>
      <dgm:t>
        <a:bodyPr/>
        <a:lstStyle/>
        <a:p>
          <a:endParaRPr lang="en-US"/>
        </a:p>
      </dgm:t>
    </dgm:pt>
    <dgm:pt modelId="{C43E432D-C795-4AFA-92A1-FF5544A4C3D8}">
      <dgm:prSet/>
      <dgm:spPr/>
      <dgm:t>
        <a:bodyPr/>
        <a:lstStyle/>
        <a:p>
          <a:r>
            <a:rPr lang="en-US"/>
            <a:t>• Social media campaign expansion</a:t>
          </a:r>
        </a:p>
      </dgm:t>
    </dgm:pt>
    <dgm:pt modelId="{907F5EAE-C0C2-4980-8779-3018CAA77FE9}" type="parTrans" cxnId="{E8B6A983-1477-4BA8-9737-4E7F1F528351}">
      <dgm:prSet/>
      <dgm:spPr/>
      <dgm:t>
        <a:bodyPr/>
        <a:lstStyle/>
        <a:p>
          <a:endParaRPr lang="en-US"/>
        </a:p>
      </dgm:t>
    </dgm:pt>
    <dgm:pt modelId="{206C5F39-19E2-498F-A92D-D43F6943D3E1}" type="sibTrans" cxnId="{E8B6A983-1477-4BA8-9737-4E7F1F528351}">
      <dgm:prSet/>
      <dgm:spPr/>
      <dgm:t>
        <a:bodyPr/>
        <a:lstStyle/>
        <a:p>
          <a:endParaRPr lang="en-US"/>
        </a:p>
      </dgm:t>
    </dgm:pt>
    <dgm:pt modelId="{231DFF8A-3091-4106-8FB4-9BF47DB614EE}">
      <dgm:prSet/>
      <dgm:spPr/>
      <dgm:t>
        <a:bodyPr/>
        <a:lstStyle/>
        <a:p>
          <a:r>
            <a:rPr lang="en-US"/>
            <a:t>• Influencer partnerships (healthcare workers, young adults)</a:t>
          </a:r>
        </a:p>
      </dgm:t>
    </dgm:pt>
    <dgm:pt modelId="{57DF43CF-CEDF-4455-BC08-4FD3C52A9789}" type="parTrans" cxnId="{1B3C5666-090E-483B-B899-598462E17179}">
      <dgm:prSet/>
      <dgm:spPr/>
      <dgm:t>
        <a:bodyPr/>
        <a:lstStyle/>
        <a:p>
          <a:endParaRPr lang="en-US"/>
        </a:p>
      </dgm:t>
    </dgm:pt>
    <dgm:pt modelId="{3390993C-2679-4AAE-A5DB-4AA6C62635FB}" type="sibTrans" cxnId="{1B3C5666-090E-483B-B899-598462E17179}">
      <dgm:prSet/>
      <dgm:spPr/>
      <dgm:t>
        <a:bodyPr/>
        <a:lstStyle/>
        <a:p>
          <a:endParaRPr lang="en-US"/>
        </a:p>
      </dgm:t>
    </dgm:pt>
    <dgm:pt modelId="{63C84BBE-1A3E-4F01-8601-3441941373BC}">
      <dgm:prSet/>
      <dgm:spPr/>
      <dgm:t>
        <a:bodyPr/>
        <a:lstStyle/>
        <a:p>
          <a:r>
            <a:rPr lang="en-US"/>
            <a:t>• Workplace deployment partnerships</a:t>
          </a:r>
        </a:p>
      </dgm:t>
    </dgm:pt>
    <dgm:pt modelId="{1C416520-84ED-4E7C-83BC-3BF23EC4B880}" type="parTrans" cxnId="{755171FF-1EDA-4076-BF22-AAB568751D14}">
      <dgm:prSet/>
      <dgm:spPr/>
      <dgm:t>
        <a:bodyPr/>
        <a:lstStyle/>
        <a:p>
          <a:endParaRPr lang="en-US"/>
        </a:p>
      </dgm:t>
    </dgm:pt>
    <dgm:pt modelId="{7185AF22-5FAB-44AA-9B1D-BF9D69888FAA}" type="sibTrans" cxnId="{755171FF-1EDA-4076-BF22-AAB568751D14}">
      <dgm:prSet/>
      <dgm:spPr/>
      <dgm:t>
        <a:bodyPr/>
        <a:lstStyle/>
        <a:p>
          <a:endParaRPr lang="en-US"/>
        </a:p>
      </dgm:t>
    </dgm:pt>
    <dgm:pt modelId="{6A2C2C8D-B601-4ACC-9C00-EA644FA5BF3D}">
      <dgm:prSet/>
      <dgm:spPr/>
      <dgm:t>
        <a:bodyPr/>
        <a:lstStyle/>
        <a:p>
          <a:r>
            <a:rPr lang="en-US"/>
            <a:t>• Real-time analytics-driven optimization</a:t>
          </a:r>
        </a:p>
      </dgm:t>
    </dgm:pt>
    <dgm:pt modelId="{71D39437-F84F-4667-ACBB-F74CF0ECE79A}" type="parTrans" cxnId="{F13B741B-A946-4897-A379-5261A338DE43}">
      <dgm:prSet/>
      <dgm:spPr/>
      <dgm:t>
        <a:bodyPr/>
        <a:lstStyle/>
        <a:p>
          <a:endParaRPr lang="en-US"/>
        </a:p>
      </dgm:t>
    </dgm:pt>
    <dgm:pt modelId="{9CC2BAF9-1107-4755-8E07-D9BDD7056E11}" type="sibTrans" cxnId="{F13B741B-A946-4897-A379-5261A338DE43}">
      <dgm:prSet/>
      <dgm:spPr/>
      <dgm:t>
        <a:bodyPr/>
        <a:lstStyle/>
        <a:p>
          <a:endParaRPr lang="en-US"/>
        </a:p>
      </dgm:t>
    </dgm:pt>
    <dgm:pt modelId="{D8F1B4F9-065D-4C73-9020-0E7F5DE61857}" type="pres">
      <dgm:prSet presAssocID="{484B58BE-767D-4A76-A428-5890E530A3CE}" presName="root" presStyleCnt="0">
        <dgm:presLayoutVars>
          <dgm:dir/>
          <dgm:resizeHandles val="exact"/>
        </dgm:presLayoutVars>
      </dgm:prSet>
      <dgm:spPr/>
    </dgm:pt>
    <dgm:pt modelId="{54B8FB93-5CDA-4F7E-B8B9-AC03B61AF889}" type="pres">
      <dgm:prSet presAssocID="{484B58BE-767D-4A76-A428-5890E530A3CE}" presName="container" presStyleCnt="0">
        <dgm:presLayoutVars>
          <dgm:dir/>
          <dgm:resizeHandles val="exact"/>
        </dgm:presLayoutVars>
      </dgm:prSet>
      <dgm:spPr/>
    </dgm:pt>
    <dgm:pt modelId="{6AA56A3B-6D91-4653-844B-839E59696733}" type="pres">
      <dgm:prSet presAssocID="{0858F824-D7E1-4D0F-905E-095B1133A76A}" presName="compNode" presStyleCnt="0"/>
      <dgm:spPr/>
    </dgm:pt>
    <dgm:pt modelId="{F563B7F4-ACF0-4990-BA2F-EB4F10573650}" type="pres">
      <dgm:prSet presAssocID="{0858F824-D7E1-4D0F-905E-095B1133A76A}" presName="iconBgRect" presStyleLbl="bgShp" presStyleIdx="0" presStyleCnt="5"/>
      <dgm:spPr/>
    </dgm:pt>
    <dgm:pt modelId="{397EF2A3-913B-4E43-BEFA-18FB56FAB1FB}" type="pres">
      <dgm:prSet presAssocID="{0858F824-D7E1-4D0F-905E-095B1133A76A}"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Circular Flowchart"/>
        </a:ext>
      </dgm:extLst>
    </dgm:pt>
    <dgm:pt modelId="{B55387C0-87CB-4E67-9153-7B2630F2B076}" type="pres">
      <dgm:prSet presAssocID="{0858F824-D7E1-4D0F-905E-095B1133A76A}" presName="spaceRect" presStyleCnt="0"/>
      <dgm:spPr/>
    </dgm:pt>
    <dgm:pt modelId="{00F90E1B-9A81-4BE2-8834-E1D61E37E5D7}" type="pres">
      <dgm:prSet presAssocID="{0858F824-D7E1-4D0F-905E-095B1133A76A}" presName="textRect" presStyleLbl="revTx" presStyleIdx="0" presStyleCnt="5">
        <dgm:presLayoutVars>
          <dgm:chMax val="1"/>
          <dgm:chPref val="1"/>
        </dgm:presLayoutVars>
      </dgm:prSet>
      <dgm:spPr/>
    </dgm:pt>
    <dgm:pt modelId="{8440E3F2-4658-46F2-83B4-8AA3D6C06152}" type="pres">
      <dgm:prSet presAssocID="{EF40EB70-B58F-4D51-9E2B-397E39C68ABE}" presName="sibTrans" presStyleLbl="sibTrans2D1" presStyleIdx="0" presStyleCnt="0"/>
      <dgm:spPr/>
    </dgm:pt>
    <dgm:pt modelId="{A420E82D-3977-4C4F-B7E7-B7FC9AE0DB8A}" type="pres">
      <dgm:prSet presAssocID="{C43E432D-C795-4AFA-92A1-FF5544A4C3D8}" presName="compNode" presStyleCnt="0"/>
      <dgm:spPr/>
    </dgm:pt>
    <dgm:pt modelId="{F473A2C3-9B7B-4AD0-B4FF-67E3C180DE5D}" type="pres">
      <dgm:prSet presAssocID="{C43E432D-C795-4AFA-92A1-FF5544A4C3D8}" presName="iconBgRect" presStyleLbl="bgShp" presStyleIdx="1" presStyleCnt="5"/>
      <dgm:spPr/>
    </dgm:pt>
    <dgm:pt modelId="{EB0590E8-8930-40C5-A6FE-A9854F280379}" type="pres">
      <dgm:prSet presAssocID="{C43E432D-C795-4AFA-92A1-FF5544A4C3D8}"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gaphone"/>
        </a:ext>
      </dgm:extLst>
    </dgm:pt>
    <dgm:pt modelId="{0643643F-7953-4945-8B57-89739E3A3BD4}" type="pres">
      <dgm:prSet presAssocID="{C43E432D-C795-4AFA-92A1-FF5544A4C3D8}" presName="spaceRect" presStyleCnt="0"/>
      <dgm:spPr/>
    </dgm:pt>
    <dgm:pt modelId="{4431B644-1CC0-4BF9-BB28-6BCED50601E9}" type="pres">
      <dgm:prSet presAssocID="{C43E432D-C795-4AFA-92A1-FF5544A4C3D8}" presName="textRect" presStyleLbl="revTx" presStyleIdx="1" presStyleCnt="5">
        <dgm:presLayoutVars>
          <dgm:chMax val="1"/>
          <dgm:chPref val="1"/>
        </dgm:presLayoutVars>
      </dgm:prSet>
      <dgm:spPr/>
    </dgm:pt>
    <dgm:pt modelId="{3DA6F9C4-7D24-40ED-8BAA-E872018258E2}" type="pres">
      <dgm:prSet presAssocID="{206C5F39-19E2-498F-A92D-D43F6943D3E1}" presName="sibTrans" presStyleLbl="sibTrans2D1" presStyleIdx="0" presStyleCnt="0"/>
      <dgm:spPr/>
    </dgm:pt>
    <dgm:pt modelId="{2A5EC39A-7C7E-4BBB-B6F1-863B73F0F8A7}" type="pres">
      <dgm:prSet presAssocID="{231DFF8A-3091-4106-8FB4-9BF47DB614EE}" presName="compNode" presStyleCnt="0"/>
      <dgm:spPr/>
    </dgm:pt>
    <dgm:pt modelId="{BC3F818A-444A-4A85-8378-F7A886916624}" type="pres">
      <dgm:prSet presAssocID="{231DFF8A-3091-4106-8FB4-9BF47DB614EE}" presName="iconBgRect" presStyleLbl="bgShp" presStyleIdx="2" presStyleCnt="5"/>
      <dgm:spPr/>
    </dgm:pt>
    <dgm:pt modelId="{3340FE4E-7742-4B96-AB89-BAB7C4AAE6CB}" type="pres">
      <dgm:prSet presAssocID="{231DFF8A-3091-4106-8FB4-9BF47DB614EE}"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onnections"/>
        </a:ext>
      </dgm:extLst>
    </dgm:pt>
    <dgm:pt modelId="{D6CDBB31-2353-4A36-81C4-602E5EDF9B0D}" type="pres">
      <dgm:prSet presAssocID="{231DFF8A-3091-4106-8FB4-9BF47DB614EE}" presName="spaceRect" presStyleCnt="0"/>
      <dgm:spPr/>
    </dgm:pt>
    <dgm:pt modelId="{78CDEC8D-7697-4C81-A102-6C19124EE5E9}" type="pres">
      <dgm:prSet presAssocID="{231DFF8A-3091-4106-8FB4-9BF47DB614EE}" presName="textRect" presStyleLbl="revTx" presStyleIdx="2" presStyleCnt="5">
        <dgm:presLayoutVars>
          <dgm:chMax val="1"/>
          <dgm:chPref val="1"/>
        </dgm:presLayoutVars>
      </dgm:prSet>
      <dgm:spPr/>
    </dgm:pt>
    <dgm:pt modelId="{75802A2C-B8A7-444C-8CAA-85243D361F62}" type="pres">
      <dgm:prSet presAssocID="{3390993C-2679-4AAE-A5DB-4AA6C62635FB}" presName="sibTrans" presStyleLbl="sibTrans2D1" presStyleIdx="0" presStyleCnt="0"/>
      <dgm:spPr/>
    </dgm:pt>
    <dgm:pt modelId="{C5DE0B52-55E4-42D7-8E9F-3C00368A30EE}" type="pres">
      <dgm:prSet presAssocID="{63C84BBE-1A3E-4F01-8601-3441941373BC}" presName="compNode" presStyleCnt="0"/>
      <dgm:spPr/>
    </dgm:pt>
    <dgm:pt modelId="{209E401A-7819-44EE-A81B-1A6314F8284C}" type="pres">
      <dgm:prSet presAssocID="{63C84BBE-1A3E-4F01-8601-3441941373BC}" presName="iconBgRect" presStyleLbl="bgShp" presStyleIdx="3" presStyleCnt="5"/>
      <dgm:spPr/>
    </dgm:pt>
    <dgm:pt modelId="{4BB8539A-72CA-4B8A-907F-AB825A2BF626}" type="pres">
      <dgm:prSet presAssocID="{63C84BBE-1A3E-4F01-8601-3441941373BC}"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905097E1-6F73-46F9-9BA6-FCF744CF2411}" type="pres">
      <dgm:prSet presAssocID="{63C84BBE-1A3E-4F01-8601-3441941373BC}" presName="spaceRect" presStyleCnt="0"/>
      <dgm:spPr/>
    </dgm:pt>
    <dgm:pt modelId="{6405E164-07B0-42DF-830B-F2769831C91C}" type="pres">
      <dgm:prSet presAssocID="{63C84BBE-1A3E-4F01-8601-3441941373BC}" presName="textRect" presStyleLbl="revTx" presStyleIdx="3" presStyleCnt="5">
        <dgm:presLayoutVars>
          <dgm:chMax val="1"/>
          <dgm:chPref val="1"/>
        </dgm:presLayoutVars>
      </dgm:prSet>
      <dgm:spPr/>
    </dgm:pt>
    <dgm:pt modelId="{3EC22E8F-5D2E-4239-8987-232C4DA1287B}" type="pres">
      <dgm:prSet presAssocID="{7185AF22-5FAB-44AA-9B1D-BF9D69888FAA}" presName="sibTrans" presStyleLbl="sibTrans2D1" presStyleIdx="0" presStyleCnt="0"/>
      <dgm:spPr/>
    </dgm:pt>
    <dgm:pt modelId="{A35E9CFC-E795-4976-A844-9E89C1BADCE9}" type="pres">
      <dgm:prSet presAssocID="{6A2C2C8D-B601-4ACC-9C00-EA644FA5BF3D}" presName="compNode" presStyleCnt="0"/>
      <dgm:spPr/>
    </dgm:pt>
    <dgm:pt modelId="{62CB6D8A-C4B0-4477-9444-D9F81B0677A9}" type="pres">
      <dgm:prSet presAssocID="{6A2C2C8D-B601-4ACC-9C00-EA644FA5BF3D}" presName="iconBgRect" presStyleLbl="bgShp" presStyleIdx="4" presStyleCnt="5"/>
      <dgm:spPr/>
    </dgm:pt>
    <dgm:pt modelId="{27F276A9-6194-4B6B-97D0-11C75DDD6DAB}" type="pres">
      <dgm:prSet presAssocID="{6A2C2C8D-B601-4ACC-9C00-EA644FA5BF3D}"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Statistics"/>
        </a:ext>
      </dgm:extLst>
    </dgm:pt>
    <dgm:pt modelId="{0A862B4B-8A88-4A84-927E-6767CB2ED3DA}" type="pres">
      <dgm:prSet presAssocID="{6A2C2C8D-B601-4ACC-9C00-EA644FA5BF3D}" presName="spaceRect" presStyleCnt="0"/>
      <dgm:spPr/>
    </dgm:pt>
    <dgm:pt modelId="{53525BBD-923A-4D09-BC85-2EA309BB78AB}" type="pres">
      <dgm:prSet presAssocID="{6A2C2C8D-B601-4ACC-9C00-EA644FA5BF3D}" presName="textRect" presStyleLbl="revTx" presStyleIdx="4" presStyleCnt="5">
        <dgm:presLayoutVars>
          <dgm:chMax val="1"/>
          <dgm:chPref val="1"/>
        </dgm:presLayoutVars>
      </dgm:prSet>
      <dgm:spPr/>
    </dgm:pt>
  </dgm:ptLst>
  <dgm:cxnLst>
    <dgm:cxn modelId="{F13B741B-A946-4897-A379-5261A338DE43}" srcId="{484B58BE-767D-4A76-A428-5890E530A3CE}" destId="{6A2C2C8D-B601-4ACC-9C00-EA644FA5BF3D}" srcOrd="4" destOrd="0" parTransId="{71D39437-F84F-4667-ACBB-F74CF0ECE79A}" sibTransId="{9CC2BAF9-1107-4755-8E07-D9BDD7056E11}"/>
    <dgm:cxn modelId="{985FAD29-9371-48D6-827B-512C89D3C90E}" type="presOf" srcId="{C43E432D-C795-4AFA-92A1-FF5544A4C3D8}" destId="{4431B644-1CC0-4BF9-BB28-6BCED50601E9}" srcOrd="0" destOrd="0" presId="urn:microsoft.com/office/officeart/2018/2/layout/IconCircleList"/>
    <dgm:cxn modelId="{1B3C5666-090E-483B-B899-598462E17179}" srcId="{484B58BE-767D-4A76-A428-5890E530A3CE}" destId="{231DFF8A-3091-4106-8FB4-9BF47DB614EE}" srcOrd="2" destOrd="0" parTransId="{57DF43CF-CEDF-4455-BC08-4FD3C52A9789}" sibTransId="{3390993C-2679-4AAE-A5DB-4AA6C62635FB}"/>
    <dgm:cxn modelId="{91545B6C-F2E6-465F-88AB-9596B608A7D7}" type="presOf" srcId="{EF40EB70-B58F-4D51-9E2B-397E39C68ABE}" destId="{8440E3F2-4658-46F2-83B4-8AA3D6C06152}" srcOrd="0" destOrd="0" presId="urn:microsoft.com/office/officeart/2018/2/layout/IconCircleList"/>
    <dgm:cxn modelId="{2B30876C-A554-4E30-8D8D-5AACA01F051A}" type="presOf" srcId="{7185AF22-5FAB-44AA-9B1D-BF9D69888FAA}" destId="{3EC22E8F-5D2E-4239-8987-232C4DA1287B}" srcOrd="0" destOrd="0" presId="urn:microsoft.com/office/officeart/2018/2/layout/IconCircleList"/>
    <dgm:cxn modelId="{CDABC871-0521-4FD5-AC6E-420A6B225EC1}" srcId="{484B58BE-767D-4A76-A428-5890E530A3CE}" destId="{0858F824-D7E1-4D0F-905E-095B1133A76A}" srcOrd="0" destOrd="0" parTransId="{C5C8BBC2-2EC4-4145-A7F5-B2920B11F357}" sibTransId="{EF40EB70-B58F-4D51-9E2B-397E39C68ABE}"/>
    <dgm:cxn modelId="{B4626D53-3C56-4429-BA06-9E55C1684AE6}" type="presOf" srcId="{231DFF8A-3091-4106-8FB4-9BF47DB614EE}" destId="{78CDEC8D-7697-4C81-A102-6C19124EE5E9}" srcOrd="0" destOrd="0" presId="urn:microsoft.com/office/officeart/2018/2/layout/IconCircleList"/>
    <dgm:cxn modelId="{09F5D182-E149-4796-AB7B-770F0CCAC8E7}" type="presOf" srcId="{206C5F39-19E2-498F-A92D-D43F6943D3E1}" destId="{3DA6F9C4-7D24-40ED-8BAA-E872018258E2}" srcOrd="0" destOrd="0" presId="urn:microsoft.com/office/officeart/2018/2/layout/IconCircleList"/>
    <dgm:cxn modelId="{E8B6A983-1477-4BA8-9737-4E7F1F528351}" srcId="{484B58BE-767D-4A76-A428-5890E530A3CE}" destId="{C43E432D-C795-4AFA-92A1-FF5544A4C3D8}" srcOrd="1" destOrd="0" parTransId="{907F5EAE-C0C2-4980-8779-3018CAA77FE9}" sibTransId="{206C5F39-19E2-498F-A92D-D43F6943D3E1}"/>
    <dgm:cxn modelId="{411405A1-157B-4BAC-B9D2-26AAED3892D4}" type="presOf" srcId="{484B58BE-767D-4A76-A428-5890E530A3CE}" destId="{D8F1B4F9-065D-4C73-9020-0E7F5DE61857}" srcOrd="0" destOrd="0" presId="urn:microsoft.com/office/officeart/2018/2/layout/IconCircleList"/>
    <dgm:cxn modelId="{B95BD4D7-D409-42FF-84AF-4EE84EB3EDBB}" type="presOf" srcId="{6A2C2C8D-B601-4ACC-9C00-EA644FA5BF3D}" destId="{53525BBD-923A-4D09-BC85-2EA309BB78AB}" srcOrd="0" destOrd="0" presId="urn:microsoft.com/office/officeart/2018/2/layout/IconCircleList"/>
    <dgm:cxn modelId="{B6E22DE0-9ECE-4A6B-81F8-2460D13C3DBA}" type="presOf" srcId="{0858F824-D7E1-4D0F-905E-095B1133A76A}" destId="{00F90E1B-9A81-4BE2-8834-E1D61E37E5D7}" srcOrd="0" destOrd="0" presId="urn:microsoft.com/office/officeart/2018/2/layout/IconCircleList"/>
    <dgm:cxn modelId="{29A73EF0-D37B-43DD-8BE6-30533445CADA}" type="presOf" srcId="{3390993C-2679-4AAE-A5DB-4AA6C62635FB}" destId="{75802A2C-B8A7-444C-8CAA-85243D361F62}" srcOrd="0" destOrd="0" presId="urn:microsoft.com/office/officeart/2018/2/layout/IconCircleList"/>
    <dgm:cxn modelId="{CEE99AF8-3402-41D6-AB11-CFC8E8C0EE57}" type="presOf" srcId="{63C84BBE-1A3E-4F01-8601-3441941373BC}" destId="{6405E164-07B0-42DF-830B-F2769831C91C}" srcOrd="0" destOrd="0" presId="urn:microsoft.com/office/officeart/2018/2/layout/IconCircleList"/>
    <dgm:cxn modelId="{755171FF-1EDA-4076-BF22-AAB568751D14}" srcId="{484B58BE-767D-4A76-A428-5890E530A3CE}" destId="{63C84BBE-1A3E-4F01-8601-3441941373BC}" srcOrd="3" destOrd="0" parTransId="{1C416520-84ED-4E7C-83BC-3BF23EC4B880}" sibTransId="{7185AF22-5FAB-44AA-9B1D-BF9D69888FAA}"/>
    <dgm:cxn modelId="{185384D6-E2E0-4960-B272-A9CA4412B252}" type="presParOf" srcId="{D8F1B4F9-065D-4C73-9020-0E7F5DE61857}" destId="{54B8FB93-5CDA-4F7E-B8B9-AC03B61AF889}" srcOrd="0" destOrd="0" presId="urn:microsoft.com/office/officeart/2018/2/layout/IconCircleList"/>
    <dgm:cxn modelId="{2B3E3820-2225-49CC-B54D-0E1499E07408}" type="presParOf" srcId="{54B8FB93-5CDA-4F7E-B8B9-AC03B61AF889}" destId="{6AA56A3B-6D91-4653-844B-839E59696733}" srcOrd="0" destOrd="0" presId="urn:microsoft.com/office/officeart/2018/2/layout/IconCircleList"/>
    <dgm:cxn modelId="{93DE0C5F-FDE5-43B7-BE78-5205B2CCDC2B}" type="presParOf" srcId="{6AA56A3B-6D91-4653-844B-839E59696733}" destId="{F563B7F4-ACF0-4990-BA2F-EB4F10573650}" srcOrd="0" destOrd="0" presId="urn:microsoft.com/office/officeart/2018/2/layout/IconCircleList"/>
    <dgm:cxn modelId="{F05590C9-0792-4296-8997-B095B1349325}" type="presParOf" srcId="{6AA56A3B-6D91-4653-844B-839E59696733}" destId="{397EF2A3-913B-4E43-BEFA-18FB56FAB1FB}" srcOrd="1" destOrd="0" presId="urn:microsoft.com/office/officeart/2018/2/layout/IconCircleList"/>
    <dgm:cxn modelId="{7F73DEF4-B920-4D99-A735-2DAF3A7C6EED}" type="presParOf" srcId="{6AA56A3B-6D91-4653-844B-839E59696733}" destId="{B55387C0-87CB-4E67-9153-7B2630F2B076}" srcOrd="2" destOrd="0" presId="urn:microsoft.com/office/officeart/2018/2/layout/IconCircleList"/>
    <dgm:cxn modelId="{BBC82471-D5B6-428C-94B8-BF5E8E503DD0}" type="presParOf" srcId="{6AA56A3B-6D91-4653-844B-839E59696733}" destId="{00F90E1B-9A81-4BE2-8834-E1D61E37E5D7}" srcOrd="3" destOrd="0" presId="urn:microsoft.com/office/officeart/2018/2/layout/IconCircleList"/>
    <dgm:cxn modelId="{344FCB2D-328F-43EA-B371-2CF36F47F92F}" type="presParOf" srcId="{54B8FB93-5CDA-4F7E-B8B9-AC03B61AF889}" destId="{8440E3F2-4658-46F2-83B4-8AA3D6C06152}" srcOrd="1" destOrd="0" presId="urn:microsoft.com/office/officeart/2018/2/layout/IconCircleList"/>
    <dgm:cxn modelId="{85C46C9A-E4C3-4693-AA1C-2B0F0B4DCF42}" type="presParOf" srcId="{54B8FB93-5CDA-4F7E-B8B9-AC03B61AF889}" destId="{A420E82D-3977-4C4F-B7E7-B7FC9AE0DB8A}" srcOrd="2" destOrd="0" presId="urn:microsoft.com/office/officeart/2018/2/layout/IconCircleList"/>
    <dgm:cxn modelId="{C0D9CF61-36B4-4422-9FB0-C866F8F189FB}" type="presParOf" srcId="{A420E82D-3977-4C4F-B7E7-B7FC9AE0DB8A}" destId="{F473A2C3-9B7B-4AD0-B4FF-67E3C180DE5D}" srcOrd="0" destOrd="0" presId="urn:microsoft.com/office/officeart/2018/2/layout/IconCircleList"/>
    <dgm:cxn modelId="{C40E7C1F-413F-4DD9-A465-0C1425CE2805}" type="presParOf" srcId="{A420E82D-3977-4C4F-B7E7-B7FC9AE0DB8A}" destId="{EB0590E8-8930-40C5-A6FE-A9854F280379}" srcOrd="1" destOrd="0" presId="urn:microsoft.com/office/officeart/2018/2/layout/IconCircleList"/>
    <dgm:cxn modelId="{95D1B141-3E18-4F33-9BAB-9FAB162A4E9A}" type="presParOf" srcId="{A420E82D-3977-4C4F-B7E7-B7FC9AE0DB8A}" destId="{0643643F-7953-4945-8B57-89739E3A3BD4}" srcOrd="2" destOrd="0" presId="urn:microsoft.com/office/officeart/2018/2/layout/IconCircleList"/>
    <dgm:cxn modelId="{1B84D9B7-0733-4107-9D9E-AD193116D4A6}" type="presParOf" srcId="{A420E82D-3977-4C4F-B7E7-B7FC9AE0DB8A}" destId="{4431B644-1CC0-4BF9-BB28-6BCED50601E9}" srcOrd="3" destOrd="0" presId="urn:microsoft.com/office/officeart/2018/2/layout/IconCircleList"/>
    <dgm:cxn modelId="{13F5FC4B-3D2D-4E57-B872-6304854E160B}" type="presParOf" srcId="{54B8FB93-5CDA-4F7E-B8B9-AC03B61AF889}" destId="{3DA6F9C4-7D24-40ED-8BAA-E872018258E2}" srcOrd="3" destOrd="0" presId="urn:microsoft.com/office/officeart/2018/2/layout/IconCircleList"/>
    <dgm:cxn modelId="{D021F24E-281D-4738-87C5-C0BDEC366F55}" type="presParOf" srcId="{54B8FB93-5CDA-4F7E-B8B9-AC03B61AF889}" destId="{2A5EC39A-7C7E-4BBB-B6F1-863B73F0F8A7}" srcOrd="4" destOrd="0" presId="urn:microsoft.com/office/officeart/2018/2/layout/IconCircleList"/>
    <dgm:cxn modelId="{1811C92E-06AB-453B-915A-722E8998ECDE}" type="presParOf" srcId="{2A5EC39A-7C7E-4BBB-B6F1-863B73F0F8A7}" destId="{BC3F818A-444A-4A85-8378-F7A886916624}" srcOrd="0" destOrd="0" presId="urn:microsoft.com/office/officeart/2018/2/layout/IconCircleList"/>
    <dgm:cxn modelId="{6B2ADAC2-04D2-4583-A561-D1074D1C6755}" type="presParOf" srcId="{2A5EC39A-7C7E-4BBB-B6F1-863B73F0F8A7}" destId="{3340FE4E-7742-4B96-AB89-BAB7C4AAE6CB}" srcOrd="1" destOrd="0" presId="urn:microsoft.com/office/officeart/2018/2/layout/IconCircleList"/>
    <dgm:cxn modelId="{52818120-CBE2-4A62-A345-B544C5F8A150}" type="presParOf" srcId="{2A5EC39A-7C7E-4BBB-B6F1-863B73F0F8A7}" destId="{D6CDBB31-2353-4A36-81C4-602E5EDF9B0D}" srcOrd="2" destOrd="0" presId="urn:microsoft.com/office/officeart/2018/2/layout/IconCircleList"/>
    <dgm:cxn modelId="{538B6E2A-AAD5-4414-8972-1BA14B532BBB}" type="presParOf" srcId="{2A5EC39A-7C7E-4BBB-B6F1-863B73F0F8A7}" destId="{78CDEC8D-7697-4C81-A102-6C19124EE5E9}" srcOrd="3" destOrd="0" presId="urn:microsoft.com/office/officeart/2018/2/layout/IconCircleList"/>
    <dgm:cxn modelId="{6BD412EA-2210-49FD-ACAA-194B5E9DBE08}" type="presParOf" srcId="{54B8FB93-5CDA-4F7E-B8B9-AC03B61AF889}" destId="{75802A2C-B8A7-444C-8CAA-85243D361F62}" srcOrd="5" destOrd="0" presId="urn:microsoft.com/office/officeart/2018/2/layout/IconCircleList"/>
    <dgm:cxn modelId="{F98FCFEB-764E-4269-9DFB-4703510E06F5}" type="presParOf" srcId="{54B8FB93-5CDA-4F7E-B8B9-AC03B61AF889}" destId="{C5DE0B52-55E4-42D7-8E9F-3C00368A30EE}" srcOrd="6" destOrd="0" presId="urn:microsoft.com/office/officeart/2018/2/layout/IconCircleList"/>
    <dgm:cxn modelId="{50A49982-47C5-43BD-BED8-05BF01AEAE55}" type="presParOf" srcId="{C5DE0B52-55E4-42D7-8E9F-3C00368A30EE}" destId="{209E401A-7819-44EE-A81B-1A6314F8284C}" srcOrd="0" destOrd="0" presId="urn:microsoft.com/office/officeart/2018/2/layout/IconCircleList"/>
    <dgm:cxn modelId="{B026EB55-D31D-4F7D-A956-76203B9817E5}" type="presParOf" srcId="{C5DE0B52-55E4-42D7-8E9F-3C00368A30EE}" destId="{4BB8539A-72CA-4B8A-907F-AB825A2BF626}" srcOrd="1" destOrd="0" presId="urn:microsoft.com/office/officeart/2018/2/layout/IconCircleList"/>
    <dgm:cxn modelId="{00235FF8-6341-4A94-8D0D-3DBC4E6CE050}" type="presParOf" srcId="{C5DE0B52-55E4-42D7-8E9F-3C00368A30EE}" destId="{905097E1-6F73-46F9-9BA6-FCF744CF2411}" srcOrd="2" destOrd="0" presId="urn:microsoft.com/office/officeart/2018/2/layout/IconCircleList"/>
    <dgm:cxn modelId="{2BCA216F-6F03-4067-A900-50A1A8C8C8FC}" type="presParOf" srcId="{C5DE0B52-55E4-42D7-8E9F-3C00368A30EE}" destId="{6405E164-07B0-42DF-830B-F2769831C91C}" srcOrd="3" destOrd="0" presId="urn:microsoft.com/office/officeart/2018/2/layout/IconCircleList"/>
    <dgm:cxn modelId="{083ECED6-DF5B-449A-8572-8D1BBF70F72C}" type="presParOf" srcId="{54B8FB93-5CDA-4F7E-B8B9-AC03B61AF889}" destId="{3EC22E8F-5D2E-4239-8987-232C4DA1287B}" srcOrd="7" destOrd="0" presId="urn:microsoft.com/office/officeart/2018/2/layout/IconCircleList"/>
    <dgm:cxn modelId="{C4BFFA5A-D870-4B33-B342-E188B5F440B2}" type="presParOf" srcId="{54B8FB93-5CDA-4F7E-B8B9-AC03B61AF889}" destId="{A35E9CFC-E795-4976-A844-9E89C1BADCE9}" srcOrd="8" destOrd="0" presId="urn:microsoft.com/office/officeart/2018/2/layout/IconCircleList"/>
    <dgm:cxn modelId="{D201E7FF-2BF9-45E9-A126-57FFA1E147A6}" type="presParOf" srcId="{A35E9CFC-E795-4976-A844-9E89C1BADCE9}" destId="{62CB6D8A-C4B0-4477-9444-D9F81B0677A9}" srcOrd="0" destOrd="0" presId="urn:microsoft.com/office/officeart/2018/2/layout/IconCircleList"/>
    <dgm:cxn modelId="{5E63C0AB-B21C-4745-A815-593915091C6A}" type="presParOf" srcId="{A35E9CFC-E795-4976-A844-9E89C1BADCE9}" destId="{27F276A9-6194-4B6B-97D0-11C75DDD6DAB}" srcOrd="1" destOrd="0" presId="urn:microsoft.com/office/officeart/2018/2/layout/IconCircleList"/>
    <dgm:cxn modelId="{4136375E-84C3-45FB-9E99-5A03A064FA9A}" type="presParOf" srcId="{A35E9CFC-E795-4976-A844-9E89C1BADCE9}" destId="{0A862B4B-8A88-4A84-927E-6767CB2ED3DA}" srcOrd="2" destOrd="0" presId="urn:microsoft.com/office/officeart/2018/2/layout/IconCircleList"/>
    <dgm:cxn modelId="{B35C719A-4DBE-43B2-BFD8-1F0532F9E06B}" type="presParOf" srcId="{A35E9CFC-E795-4976-A844-9E89C1BADCE9}" destId="{53525BBD-923A-4D09-BC85-2EA309BB78AB}"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51F4C9-B6C6-4610-8EB9-CAC5334B86E3}">
      <dsp:nvSpPr>
        <dsp:cNvPr id="0" name=""/>
        <dsp:cNvSpPr/>
      </dsp:nvSpPr>
      <dsp:spPr>
        <a:xfrm>
          <a:off x="0" y="573"/>
          <a:ext cx="1125366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1BC84C-6E0C-4522-A122-0BC8F6DB1CED}">
      <dsp:nvSpPr>
        <dsp:cNvPr id="0" name=""/>
        <dsp:cNvSpPr/>
      </dsp:nvSpPr>
      <dsp:spPr>
        <a:xfrm>
          <a:off x="0" y="573"/>
          <a:ext cx="11253668" cy="9399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TECHNOLOGY FEATURES:</a:t>
          </a:r>
        </a:p>
      </dsp:txBody>
      <dsp:txXfrm>
        <a:off x="0" y="573"/>
        <a:ext cx="11253668" cy="939922"/>
      </dsp:txXfrm>
    </dsp:sp>
    <dsp:sp modelId="{BBB7BC28-D697-4FA3-B9CF-79F6F8D23E4D}">
      <dsp:nvSpPr>
        <dsp:cNvPr id="0" name=""/>
        <dsp:cNvSpPr/>
      </dsp:nvSpPr>
      <dsp:spPr>
        <a:xfrm>
          <a:off x="0" y="940496"/>
          <a:ext cx="1125366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26EBBA-1884-4A7C-A2FD-1D12D318E31D}">
      <dsp:nvSpPr>
        <dsp:cNvPr id="0" name=""/>
        <dsp:cNvSpPr/>
      </dsp:nvSpPr>
      <dsp:spPr>
        <a:xfrm>
          <a:off x="0" y="940496"/>
          <a:ext cx="11253668" cy="9399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b="1" kern="1200"/>
            <a:t>AI-powered chatbot for antibiotic questions (available 24/7):</a:t>
          </a:r>
          <a:r>
            <a:rPr lang="en-US" sz="1900" kern="1200"/>
            <a:t> A chatbot that can answer common questions about antibiotics at any time and guide users towards professional help when needed.</a:t>
          </a:r>
        </a:p>
      </dsp:txBody>
      <dsp:txXfrm>
        <a:off x="0" y="940496"/>
        <a:ext cx="11253668" cy="939922"/>
      </dsp:txXfrm>
    </dsp:sp>
    <dsp:sp modelId="{F25EAF7C-E851-47F8-9BB0-409A6D313A2B}">
      <dsp:nvSpPr>
        <dsp:cNvPr id="0" name=""/>
        <dsp:cNvSpPr/>
      </dsp:nvSpPr>
      <dsp:spPr>
        <a:xfrm>
          <a:off x="0" y="1880419"/>
          <a:ext cx="1125366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39FEE6-0A95-4D3E-9B2C-1A28C11EF47B}">
      <dsp:nvSpPr>
        <dsp:cNvPr id="0" name=""/>
        <dsp:cNvSpPr/>
      </dsp:nvSpPr>
      <dsp:spPr>
        <a:xfrm>
          <a:off x="0" y="1880419"/>
          <a:ext cx="11253668" cy="9399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b="1" kern="1200"/>
            <a:t>Symptom checker with “when to see a doctor” guidance:</a:t>
          </a:r>
          <a:r>
            <a:rPr lang="en-US" sz="1900" kern="1200"/>
            <a:t> Help users understand their symptoms and explain when they should speak to a doctor or other healthcare professional.</a:t>
          </a:r>
        </a:p>
      </dsp:txBody>
      <dsp:txXfrm>
        <a:off x="0" y="1880419"/>
        <a:ext cx="11253668" cy="939922"/>
      </dsp:txXfrm>
    </dsp:sp>
    <dsp:sp modelId="{18452332-5FF8-4C92-A57B-5AF2AAB4A059}">
      <dsp:nvSpPr>
        <dsp:cNvPr id="0" name=""/>
        <dsp:cNvSpPr/>
      </dsp:nvSpPr>
      <dsp:spPr>
        <a:xfrm>
          <a:off x="0" y="2820341"/>
          <a:ext cx="1125366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67FD38-2095-4033-8AA4-EE8973C5899D}">
      <dsp:nvSpPr>
        <dsp:cNvPr id="0" name=""/>
        <dsp:cNvSpPr/>
      </dsp:nvSpPr>
      <dsp:spPr>
        <a:xfrm>
          <a:off x="0" y="2820341"/>
          <a:ext cx="11253668" cy="9399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b="1" kern="1200"/>
            <a:t>Prescription tracker showing antibiotic course progress:</a:t>
          </a:r>
          <a:r>
            <a:rPr lang="en-US" sz="1900" kern="1200"/>
            <a:t> Help users keep track of their antibiotic course and see how much of the treatment they have completed.</a:t>
          </a:r>
        </a:p>
      </dsp:txBody>
      <dsp:txXfrm>
        <a:off x="0" y="2820341"/>
        <a:ext cx="11253668" cy="939922"/>
      </dsp:txXfrm>
    </dsp:sp>
    <dsp:sp modelId="{AE29912D-5AF8-4978-8E0D-5277CCF2E45D}">
      <dsp:nvSpPr>
        <dsp:cNvPr id="0" name=""/>
        <dsp:cNvSpPr/>
      </dsp:nvSpPr>
      <dsp:spPr>
        <a:xfrm>
          <a:off x="0" y="3760264"/>
          <a:ext cx="1125366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7D488E-BAE7-42E9-B1E8-CBD0EA49AFF6}">
      <dsp:nvSpPr>
        <dsp:cNvPr id="0" name=""/>
        <dsp:cNvSpPr/>
      </dsp:nvSpPr>
      <dsp:spPr>
        <a:xfrm>
          <a:off x="0" y="3760264"/>
          <a:ext cx="11253668" cy="9399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b="1" kern="1200"/>
            <a:t>Barcode scanner for medication information:</a:t>
          </a:r>
          <a:r>
            <a:rPr lang="en-US" sz="1900" kern="1200"/>
            <a:t> Allow users to scan the barcode on their medicine to quickly find basic information about the medication and how it should be used (Gottlieb et al., 2020).</a:t>
          </a:r>
        </a:p>
      </dsp:txBody>
      <dsp:txXfrm>
        <a:off x="0" y="3760264"/>
        <a:ext cx="11253668" cy="9399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63B7F4-ACF0-4990-BA2F-EB4F10573650}">
      <dsp:nvSpPr>
        <dsp:cNvPr id="0" name=""/>
        <dsp:cNvSpPr/>
      </dsp:nvSpPr>
      <dsp:spPr>
        <a:xfrm>
          <a:off x="737" y="754127"/>
          <a:ext cx="887633" cy="887633"/>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7EF2A3-913B-4E43-BEFA-18FB56FAB1FB}">
      <dsp:nvSpPr>
        <dsp:cNvPr id="0" name=""/>
        <dsp:cNvSpPr/>
      </dsp:nvSpPr>
      <dsp:spPr>
        <a:xfrm>
          <a:off x="187140" y="940530"/>
          <a:ext cx="514827" cy="51482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0F90E1B-9A81-4BE2-8834-E1D61E37E5D7}">
      <dsp:nvSpPr>
        <dsp:cNvPr id="0" name=""/>
        <dsp:cNvSpPr/>
      </dsp:nvSpPr>
      <dsp:spPr>
        <a:xfrm>
          <a:off x="1078578" y="754127"/>
          <a:ext cx="2092279" cy="887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kern="1200"/>
            <a:t>P</a:t>
          </a:r>
          <a:r>
            <a:rPr lang="en-US" sz="1600" b="1" kern="1200"/>
            <a:t>HASE 3 (MONTHS 5-8): SCALE &amp; OPTIMIZATION</a:t>
          </a:r>
          <a:endParaRPr lang="en-US" sz="1600" kern="1200"/>
        </a:p>
      </dsp:txBody>
      <dsp:txXfrm>
        <a:off x="1078578" y="754127"/>
        <a:ext cx="2092279" cy="887633"/>
      </dsp:txXfrm>
    </dsp:sp>
    <dsp:sp modelId="{F473A2C3-9B7B-4AD0-B4FF-67E3C180DE5D}">
      <dsp:nvSpPr>
        <dsp:cNvPr id="0" name=""/>
        <dsp:cNvSpPr/>
      </dsp:nvSpPr>
      <dsp:spPr>
        <a:xfrm>
          <a:off x="3535421" y="754127"/>
          <a:ext cx="887633" cy="887633"/>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0590E8-8930-40C5-A6FE-A9854F280379}">
      <dsp:nvSpPr>
        <dsp:cNvPr id="0" name=""/>
        <dsp:cNvSpPr/>
      </dsp:nvSpPr>
      <dsp:spPr>
        <a:xfrm>
          <a:off x="3721824" y="940530"/>
          <a:ext cx="514827" cy="51482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431B644-1CC0-4BF9-BB28-6BCED50601E9}">
      <dsp:nvSpPr>
        <dsp:cNvPr id="0" name=""/>
        <dsp:cNvSpPr/>
      </dsp:nvSpPr>
      <dsp:spPr>
        <a:xfrm>
          <a:off x="4613262" y="754127"/>
          <a:ext cx="2092279" cy="887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kern="1200"/>
            <a:t>• Social media campaign expansion</a:t>
          </a:r>
        </a:p>
      </dsp:txBody>
      <dsp:txXfrm>
        <a:off x="4613262" y="754127"/>
        <a:ext cx="2092279" cy="887633"/>
      </dsp:txXfrm>
    </dsp:sp>
    <dsp:sp modelId="{BC3F818A-444A-4A85-8378-F7A886916624}">
      <dsp:nvSpPr>
        <dsp:cNvPr id="0" name=""/>
        <dsp:cNvSpPr/>
      </dsp:nvSpPr>
      <dsp:spPr>
        <a:xfrm>
          <a:off x="7070105" y="754127"/>
          <a:ext cx="887633" cy="887633"/>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40FE4E-7742-4B96-AB89-BAB7C4AAE6CB}">
      <dsp:nvSpPr>
        <dsp:cNvPr id="0" name=""/>
        <dsp:cNvSpPr/>
      </dsp:nvSpPr>
      <dsp:spPr>
        <a:xfrm>
          <a:off x="7256508" y="940530"/>
          <a:ext cx="514827" cy="51482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CDEC8D-7697-4C81-A102-6C19124EE5E9}">
      <dsp:nvSpPr>
        <dsp:cNvPr id="0" name=""/>
        <dsp:cNvSpPr/>
      </dsp:nvSpPr>
      <dsp:spPr>
        <a:xfrm>
          <a:off x="8147946" y="754127"/>
          <a:ext cx="2092279" cy="887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kern="1200"/>
            <a:t>• Influencer partnerships (healthcare workers, young adults)</a:t>
          </a:r>
        </a:p>
      </dsp:txBody>
      <dsp:txXfrm>
        <a:off x="8147946" y="754127"/>
        <a:ext cx="2092279" cy="887633"/>
      </dsp:txXfrm>
    </dsp:sp>
    <dsp:sp modelId="{209E401A-7819-44EE-A81B-1A6314F8284C}">
      <dsp:nvSpPr>
        <dsp:cNvPr id="0" name=""/>
        <dsp:cNvSpPr/>
      </dsp:nvSpPr>
      <dsp:spPr>
        <a:xfrm>
          <a:off x="737" y="2314289"/>
          <a:ext cx="887633" cy="887633"/>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B8539A-72CA-4B8A-907F-AB825A2BF626}">
      <dsp:nvSpPr>
        <dsp:cNvPr id="0" name=""/>
        <dsp:cNvSpPr/>
      </dsp:nvSpPr>
      <dsp:spPr>
        <a:xfrm>
          <a:off x="187140" y="2500692"/>
          <a:ext cx="514827" cy="51482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405E164-07B0-42DF-830B-F2769831C91C}">
      <dsp:nvSpPr>
        <dsp:cNvPr id="0" name=""/>
        <dsp:cNvSpPr/>
      </dsp:nvSpPr>
      <dsp:spPr>
        <a:xfrm>
          <a:off x="1078578" y="2314289"/>
          <a:ext cx="2092279" cy="887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kern="1200"/>
            <a:t>• Workplace deployment partnerships</a:t>
          </a:r>
        </a:p>
      </dsp:txBody>
      <dsp:txXfrm>
        <a:off x="1078578" y="2314289"/>
        <a:ext cx="2092279" cy="887633"/>
      </dsp:txXfrm>
    </dsp:sp>
    <dsp:sp modelId="{62CB6D8A-C4B0-4477-9444-D9F81B0677A9}">
      <dsp:nvSpPr>
        <dsp:cNvPr id="0" name=""/>
        <dsp:cNvSpPr/>
      </dsp:nvSpPr>
      <dsp:spPr>
        <a:xfrm>
          <a:off x="3535421" y="2314289"/>
          <a:ext cx="887633" cy="887633"/>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F276A9-6194-4B6B-97D0-11C75DDD6DAB}">
      <dsp:nvSpPr>
        <dsp:cNvPr id="0" name=""/>
        <dsp:cNvSpPr/>
      </dsp:nvSpPr>
      <dsp:spPr>
        <a:xfrm>
          <a:off x="3721824" y="2500692"/>
          <a:ext cx="514827" cy="51482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3525BBD-923A-4D09-BC85-2EA309BB78AB}">
      <dsp:nvSpPr>
        <dsp:cNvPr id="0" name=""/>
        <dsp:cNvSpPr/>
      </dsp:nvSpPr>
      <dsp:spPr>
        <a:xfrm>
          <a:off x="4613262" y="2314289"/>
          <a:ext cx="2092279" cy="8876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kern="1200"/>
            <a:t>• Real-time analytics-driven optimization</a:t>
          </a:r>
        </a:p>
      </dsp:txBody>
      <dsp:txXfrm>
        <a:off x="4613262" y="2314289"/>
        <a:ext cx="2092279" cy="887633"/>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D5FF0A-6232-4018-99D4-0CD4BDEB1221}" type="datetimeFigureOut">
              <a:rPr lang="en-US" smtClean="0"/>
              <a:t>8/12/2026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355010-18A2-4F65-8219-37A6B04B0307}" type="slidenum">
              <a:rPr lang="en-US" smtClean="0"/>
              <a:t>‹#›</a:t>
            </a:fld>
            <a:endParaRPr lang="en-US" dirty="0"/>
          </a:p>
        </p:txBody>
      </p:sp>
    </p:spTree>
    <p:extLst>
      <p:ext uri="{BB962C8B-B14F-4D97-AF65-F5344CB8AC3E}">
        <p14:creationId xmlns:p14="http://schemas.microsoft.com/office/powerpoint/2010/main" val="42118764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9355010-18A2-4F65-8219-37A6B04B0307}" type="slidenum">
              <a:rPr lang="en-US" smtClean="0"/>
              <a:t>2</a:t>
            </a:fld>
            <a:endParaRPr lang="en-US" dirty="0"/>
          </a:p>
        </p:txBody>
      </p:sp>
    </p:spTree>
    <p:extLst>
      <p:ext uri="{BB962C8B-B14F-4D97-AF65-F5344CB8AC3E}">
        <p14:creationId xmlns:p14="http://schemas.microsoft.com/office/powerpoint/2010/main" val="38419559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9355010-18A2-4F65-8219-37A6B04B0307}" type="slidenum">
              <a:rPr lang="en-US" smtClean="0"/>
              <a:t>11</a:t>
            </a:fld>
            <a:endParaRPr lang="en-US" dirty="0"/>
          </a:p>
        </p:txBody>
      </p:sp>
    </p:spTree>
    <p:extLst>
      <p:ext uri="{BB962C8B-B14F-4D97-AF65-F5344CB8AC3E}">
        <p14:creationId xmlns:p14="http://schemas.microsoft.com/office/powerpoint/2010/main" val="39507389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9355010-18A2-4F65-8219-37A6B04B0307}" type="slidenum">
              <a:rPr lang="en-US" smtClean="0"/>
              <a:t>16</a:t>
            </a:fld>
            <a:endParaRPr lang="en-US" dirty="0"/>
          </a:p>
        </p:txBody>
      </p:sp>
    </p:spTree>
    <p:extLst>
      <p:ext uri="{BB962C8B-B14F-4D97-AF65-F5344CB8AC3E}">
        <p14:creationId xmlns:p14="http://schemas.microsoft.com/office/powerpoint/2010/main" val="35888273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p:cNvSpPr>
            <a:spLocks noGrp="1" noRot="1" noChangeAspect="1"/>
          </p:cNvSpPr>
          <p:nvPr>
            <p:ph type="sldImg"/>
          </p:nvPr>
        </p:nvSpPr>
        <p:spPr/>
        <p:txBody>
          <a:bodyPr/>
          <a:lstStyle/>
          <a:p>
            <a:endParaRPr lang="en-GB"/>
          </a:p>
        </p:txBody>
      </p:sp>
      <p:sp>
        <p:nvSpPr>
          <p:cNvPr id="3" name="Text box"/>
          <p:cNvSpPr>
            <a:spLocks noGrp="1"/>
          </p:cNvSpPr>
          <p:nvPr>
            <p:ph type="body" idx="1"/>
          </p:nvPr>
        </p:nvSpPr>
        <p:spPr/>
        <p:txBody>
          <a:bodyPr/>
          <a:lstStyle/>
          <a:p>
            <a:endParaRPr lang="zh-CN" altLang="en-US"/>
          </a:p>
        </p:txBody>
      </p:sp>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algn="r"/>
            <a:fld id="{CAD2D6BD-DE1B-4B5F-8B41-2702339687B9}" type="slidenum">
              <a:rPr lang="en-US" altLang="zh-CN" sz="1200" b="0" i="0" u="none" strike="noStrike" kern="1200" cap="none" spc="0" baseline="0">
                <a:solidFill>
                  <a:schemeClr val="tx1"/>
                </a:solidFill>
                <a:latin typeface="Aptos" charset="0"/>
                <a:ea typeface="等线" charset="0"/>
                <a:cs typeface="Aptos" charset="0"/>
              </a:rPr>
              <a:t>20</a:t>
            </a:fld>
            <a:endParaRPr lang="zh-CN" altLang="en-US" sz="1200">
              <a:latin typeface="Aptos" charset="0"/>
              <a:ea typeface="等线" charset="0"/>
              <a:cs typeface="Aptos" charset="0"/>
            </a:endParaRPr>
          </a:p>
        </p:txBody>
      </p:sp>
    </p:spTree>
    <p:extLst>
      <p:ext uri="{BB962C8B-B14F-4D97-AF65-F5344CB8AC3E}">
        <p14:creationId xmlns:p14="http://schemas.microsoft.com/office/powerpoint/2010/main" val="1337021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p:cNvSpPr>
            <a:spLocks noGrp="1" noRot="1" noChangeAspect="1"/>
          </p:cNvSpPr>
          <p:nvPr>
            <p:ph type="sldImg"/>
          </p:nvPr>
        </p:nvSpPr>
        <p:spPr/>
        <p:txBody>
          <a:bodyPr/>
          <a:lstStyle/>
          <a:p>
            <a:endParaRPr lang="en-GB"/>
          </a:p>
        </p:txBody>
      </p:sp>
      <p:sp>
        <p:nvSpPr>
          <p:cNvPr id="3" name="Text box"/>
          <p:cNvSpPr>
            <a:spLocks noGrp="1"/>
          </p:cNvSpPr>
          <p:nvPr>
            <p:ph type="body" idx="1"/>
          </p:nvPr>
        </p:nvSpPr>
        <p:spPr/>
        <p:txBody>
          <a:bodyPr/>
          <a:lstStyle/>
          <a:p>
            <a:endParaRPr lang="zh-CN" altLang="en-US"/>
          </a:p>
        </p:txBody>
      </p:sp>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algn="r"/>
            <a:fld id="{CAD2D6BD-DE1B-4B5F-8B41-2702339687B9}" type="slidenum">
              <a:rPr lang="en-US" altLang="zh-CN" sz="1200" b="0" i="0" u="none" strike="noStrike" kern="1200" cap="none" spc="0" baseline="0">
                <a:solidFill>
                  <a:schemeClr val="tx1"/>
                </a:solidFill>
                <a:latin typeface="Aptos" charset="0"/>
                <a:ea typeface="等线" charset="0"/>
                <a:cs typeface="Aptos" charset="0"/>
              </a:rPr>
              <a:t>21</a:t>
            </a:fld>
            <a:endParaRPr lang="zh-CN" altLang="en-US" sz="1200">
              <a:latin typeface="Aptos" charset="0"/>
              <a:ea typeface="等线" charset="0"/>
              <a:cs typeface="Aptos" charset="0"/>
            </a:endParaRPr>
          </a:p>
        </p:txBody>
      </p:sp>
    </p:spTree>
    <p:extLst>
      <p:ext uri="{BB962C8B-B14F-4D97-AF65-F5344CB8AC3E}">
        <p14:creationId xmlns:p14="http://schemas.microsoft.com/office/powerpoint/2010/main" val="1706795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algn="r"/>
            <a:fld id="{CAD2D6BD-DE1B-4B5F-8B41-2702339687B9}" type="slidenum">
              <a:rPr lang="en-US" altLang="zh-CN" sz="1200" b="0" i="0" u="none" strike="noStrike" kern="1200" cap="none" spc="0" baseline="0">
                <a:solidFill>
                  <a:schemeClr val="tx1"/>
                </a:solidFill>
                <a:latin typeface="Aptos" charset="0"/>
                <a:ea typeface="等线" charset="0"/>
                <a:cs typeface="Aptos" charset="0"/>
              </a:rPr>
              <a:t>22</a:t>
            </a:fld>
            <a:endParaRPr lang="zh-CN" altLang="en-US" sz="1200">
              <a:latin typeface="Aptos" charset="0"/>
              <a:ea typeface="等线" charset="0"/>
              <a:cs typeface="Aptos" charset="0"/>
            </a:endParaRPr>
          </a:p>
        </p:txBody>
      </p:sp>
      <p:sp>
        <p:nvSpPr>
          <p:cNvPr id="61" name="Object"/>
          <p:cNvSpPr>
            <a:spLocks noGrp="1" noRot="1" noChangeAspect="1"/>
          </p:cNvSpPr>
          <p:nvPr>
            <p:ph type="sldImg"/>
          </p:nvPr>
        </p:nvSpPr>
        <p:spPr>
          <a:xfrm>
            <a:off x="685800" y="1143000"/>
            <a:ext cx="5486400" cy="3086100"/>
          </a:xfrm>
          <a:prstGeom prst="rect">
            <a:avLst/>
          </a:prstGeom>
          <a:noFill/>
          <a:ln w="12700" cap="flat" cmpd="sng">
            <a:noFill/>
            <a:prstDash val="solid"/>
            <a:miter/>
          </a:ln>
        </p:spPr>
        <p:txBody>
          <a:bodyPr/>
          <a:lstStyle/>
          <a:p>
            <a:endParaRPr lang="en-GB"/>
          </a:p>
        </p:txBody>
      </p:sp>
      <p:sp>
        <p:nvSpPr>
          <p:cNvPr id="62" name="Text box"/>
          <p:cNvSpPr>
            <a:spLocks noGrp="1"/>
          </p:cNvSpPr>
          <p:nvPr>
            <p:ph type="body" idx="1"/>
          </p:nvPr>
        </p:nvSpPr>
        <p:spPr>
          <a:xfrm>
            <a:off x="685800" y="4400550"/>
            <a:ext cx="5486400" cy="360045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l" eaLnBrk="1" fontAlgn="auto" latinLnBrk="0" hangingPunct="1">
              <a:lnSpc>
                <a:spcPct val="100000"/>
              </a:lnSpc>
              <a:spcBef>
                <a:spcPts val="0"/>
              </a:spcBef>
              <a:spcAft>
                <a:spcPts val="0"/>
              </a:spcAft>
              <a:buNone/>
            </a:pPr>
            <a:r>
              <a:rPr lang="en-US" altLang="zh-CN" sz="1800" kern="100">
                <a:latin typeface="Arial" pitchFamily="34" charset="0"/>
                <a:ea typeface="Calibri" charset="0"/>
              </a:rPr>
              <a:t>I am focusing on adults between the ages of 40 and 65 simply because midlife is an important time to reduce the risk of dementia. I have one planning framework which I use to ensure the intervention is needs-led rather than technology-led. My section goes through four steps related to digital functions, which are to assess the population needs, design appropriate digital functions, implement the intervention, and evaluate performance. My criteria for success are three outcomes that are interconnected: behaviour change, equitable access, and feasible implementation in practice.</a:t>
            </a:r>
            <a:endParaRPr lang="zh-CN" altLang="en-US" sz="1800" kern="100">
              <a:latin typeface="Arial" pitchFamily="34" charset="0"/>
              <a:ea typeface="Calibri" charset="0"/>
            </a:endParaRPr>
          </a:p>
        </p:txBody>
      </p:sp>
      <p:sp>
        <p:nvSpPr>
          <p:cNvPr id="63"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22</a:t>
            </a:fld>
            <a:endParaRPr lang="zh-CN" altLang="en-US"/>
          </a:p>
        </p:txBody>
      </p:sp>
    </p:spTree>
    <p:extLst>
      <p:ext uri="{BB962C8B-B14F-4D97-AF65-F5344CB8AC3E}">
        <p14:creationId xmlns:p14="http://schemas.microsoft.com/office/powerpoint/2010/main" val="2467799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algn="r"/>
            <a:fld id="{CAD2D6BD-DE1B-4B5F-8B41-2702339687B9}" type="slidenum">
              <a:rPr lang="en-US" altLang="zh-CN" sz="1200" b="0" i="0" u="none" strike="noStrike" kern="1200" cap="none" spc="0" baseline="0">
                <a:solidFill>
                  <a:schemeClr val="tx1"/>
                </a:solidFill>
                <a:latin typeface="Aptos" charset="0"/>
                <a:ea typeface="等线" charset="0"/>
                <a:cs typeface="Aptos" charset="0"/>
              </a:rPr>
              <a:t>23</a:t>
            </a:fld>
            <a:endParaRPr lang="zh-CN" altLang="en-US" sz="1200">
              <a:latin typeface="Aptos" charset="0"/>
              <a:ea typeface="等线" charset="0"/>
              <a:cs typeface="Aptos" charset="0"/>
            </a:endParaRPr>
          </a:p>
        </p:txBody>
      </p:sp>
      <p:sp>
        <p:nvSpPr>
          <p:cNvPr id="78" name="Object"/>
          <p:cNvSpPr>
            <a:spLocks noGrp="1" noRot="1" noChangeAspect="1"/>
          </p:cNvSpPr>
          <p:nvPr>
            <p:ph type="sldImg"/>
          </p:nvPr>
        </p:nvSpPr>
        <p:spPr>
          <a:xfrm>
            <a:off x="685800" y="1143000"/>
            <a:ext cx="5486400" cy="3086100"/>
          </a:xfrm>
          <a:prstGeom prst="rect">
            <a:avLst/>
          </a:prstGeom>
          <a:noFill/>
          <a:ln w="12700" cap="flat" cmpd="sng">
            <a:noFill/>
            <a:prstDash val="solid"/>
            <a:miter/>
          </a:ln>
        </p:spPr>
        <p:txBody>
          <a:bodyPr/>
          <a:lstStyle/>
          <a:p>
            <a:endParaRPr lang="en-GB"/>
          </a:p>
        </p:txBody>
      </p:sp>
      <p:sp>
        <p:nvSpPr>
          <p:cNvPr id="79" name="Text box"/>
          <p:cNvSpPr>
            <a:spLocks noGrp="1"/>
          </p:cNvSpPr>
          <p:nvPr>
            <p:ph type="body" idx="1"/>
          </p:nvPr>
        </p:nvSpPr>
        <p:spPr>
          <a:xfrm>
            <a:off x="685800" y="4400550"/>
            <a:ext cx="5486400" cy="360045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l" eaLnBrk="1" fontAlgn="auto" latinLnBrk="0" hangingPunct="1">
              <a:lnSpc>
                <a:spcPct val="100000"/>
              </a:lnSpc>
              <a:spcBef>
                <a:spcPts val="0"/>
              </a:spcBef>
              <a:spcAft>
                <a:spcPts val="0"/>
              </a:spcAft>
              <a:buNone/>
            </a:pPr>
            <a:r>
              <a:rPr lang="en-US" altLang="zh-CN" sz="1800" kern="100">
                <a:latin typeface="Arial" pitchFamily="34" charset="0"/>
                <a:ea typeface="Calibri" charset="0"/>
              </a:rPr>
              <a:t>I don't use systematic planning because I think AI personalisation can seem like an innovative technique and not necessarily be the one that changes behaviour. So my first steps are to determine what needs to change, how things need to change, and the digital piece that could conceivably affect the thing that needs to change. This results in an explicit programme theory pre-development. I also use the model to determine measurable outcomes and success is determined by whether it has behavioural and public-health value, not just downloads or novelty or technical sophistication.</a:t>
            </a:r>
          </a:p>
          <a:p>
            <a:endParaRPr lang="zh-CN" altLang="en-US"/>
          </a:p>
        </p:txBody>
      </p:sp>
      <p:sp>
        <p:nvSpPr>
          <p:cNvPr id="80"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23</a:t>
            </a:fld>
            <a:endParaRPr lang="zh-CN" altLang="en-US"/>
          </a:p>
        </p:txBody>
      </p:sp>
    </p:spTree>
    <p:extLst>
      <p:ext uri="{BB962C8B-B14F-4D97-AF65-F5344CB8AC3E}">
        <p14:creationId xmlns:p14="http://schemas.microsoft.com/office/powerpoint/2010/main" val="5542734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algn="r"/>
            <a:fld id="{CAD2D6BD-DE1B-4B5F-8B41-2702339687B9}" type="slidenum">
              <a:rPr lang="en-US" altLang="zh-CN" sz="1200" b="0" i="0" u="none" strike="noStrike" kern="1200" cap="none" spc="0" baseline="0">
                <a:solidFill>
                  <a:schemeClr val="tx1"/>
                </a:solidFill>
                <a:latin typeface="Aptos" charset="0"/>
                <a:ea typeface="等线" charset="0"/>
                <a:cs typeface="Aptos" charset="0"/>
              </a:rPr>
              <a:t>24</a:t>
            </a:fld>
            <a:endParaRPr lang="zh-CN" altLang="en-US" sz="1200">
              <a:latin typeface="Aptos" charset="0"/>
              <a:ea typeface="等线" charset="0"/>
              <a:cs typeface="Aptos" charset="0"/>
            </a:endParaRPr>
          </a:p>
        </p:txBody>
      </p:sp>
      <p:sp>
        <p:nvSpPr>
          <p:cNvPr id="123" name="Object"/>
          <p:cNvSpPr>
            <a:spLocks noGrp="1" noRot="1" noChangeAspect="1"/>
          </p:cNvSpPr>
          <p:nvPr>
            <p:ph type="sldImg"/>
          </p:nvPr>
        </p:nvSpPr>
        <p:spPr>
          <a:xfrm>
            <a:off x="685800" y="1143000"/>
            <a:ext cx="5486400" cy="3086100"/>
          </a:xfrm>
          <a:prstGeom prst="rect">
            <a:avLst/>
          </a:prstGeom>
          <a:noFill/>
          <a:ln w="12700" cap="flat" cmpd="sng">
            <a:noFill/>
            <a:prstDash val="solid"/>
            <a:miter/>
          </a:ln>
        </p:spPr>
        <p:txBody>
          <a:bodyPr/>
          <a:lstStyle/>
          <a:p>
            <a:endParaRPr lang="en-GB"/>
          </a:p>
        </p:txBody>
      </p:sp>
      <p:sp>
        <p:nvSpPr>
          <p:cNvPr id="124" name="Text box"/>
          <p:cNvSpPr>
            <a:spLocks noGrp="1"/>
          </p:cNvSpPr>
          <p:nvPr>
            <p:ph type="body" idx="1"/>
          </p:nvPr>
        </p:nvSpPr>
        <p:spPr>
          <a:xfrm>
            <a:off x="685800" y="4400550"/>
            <a:ext cx="5486400" cy="360045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l" eaLnBrk="1" fontAlgn="auto" latinLnBrk="0" hangingPunct="1">
              <a:lnSpc>
                <a:spcPct val="100000"/>
              </a:lnSpc>
              <a:spcBef>
                <a:spcPts val="0"/>
              </a:spcBef>
              <a:spcAft>
                <a:spcPts val="0"/>
              </a:spcAft>
              <a:buNone/>
            </a:pPr>
            <a:r>
              <a:rPr lang="en-US" altLang="zh-CN" sz="1800" kern="100">
                <a:latin typeface="Arial" pitchFamily="34" charset="0"/>
                <a:ea typeface="Calibri" charset="0"/>
              </a:rPr>
              <a:t>I am using PRECEDE as the diagnosis portion of the model. It addresses social priorities and epidemiological needs, behaviours, environments, educational determinants, and conditions of implementation, prior to delivery of the intervention. Then I use PROCEED to help me transition to implementation and evaluation from diagnosis. This is a good sequence because it can be seen that each design decision is based on a need. So I don't think of it as a checklist and I view it as an evidence to action pathway.</a:t>
            </a:r>
          </a:p>
          <a:p>
            <a:endParaRPr lang="zh-CN" altLang="en-US"/>
          </a:p>
        </p:txBody>
      </p:sp>
      <p:sp>
        <p:nvSpPr>
          <p:cNvPr id="125"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24</a:t>
            </a:fld>
            <a:endParaRPr lang="zh-CN" altLang="en-US"/>
          </a:p>
        </p:txBody>
      </p:sp>
    </p:spTree>
    <p:extLst>
      <p:ext uri="{BB962C8B-B14F-4D97-AF65-F5344CB8AC3E}">
        <p14:creationId xmlns:p14="http://schemas.microsoft.com/office/powerpoint/2010/main" val="42077850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algn="r"/>
            <a:fld id="{CAD2D6BD-DE1B-4B5F-8B41-2702339687B9}" type="slidenum">
              <a:rPr lang="en-US" altLang="zh-CN" sz="1200" b="0" i="0" u="none" strike="noStrike" kern="1200" cap="none" spc="0" baseline="0">
                <a:solidFill>
                  <a:schemeClr val="tx1"/>
                </a:solidFill>
                <a:latin typeface="Aptos" charset="0"/>
                <a:ea typeface="等线" charset="0"/>
                <a:cs typeface="Aptos" charset="0"/>
              </a:rPr>
              <a:t>25</a:t>
            </a:fld>
            <a:endParaRPr lang="zh-CN" altLang="en-US" sz="1200">
              <a:latin typeface="Aptos" charset="0"/>
              <a:ea typeface="等线" charset="0"/>
              <a:cs typeface="Aptos" charset="0"/>
            </a:endParaRPr>
          </a:p>
        </p:txBody>
      </p:sp>
      <p:sp>
        <p:nvSpPr>
          <p:cNvPr id="146" name="Object"/>
          <p:cNvSpPr>
            <a:spLocks noGrp="1" noRot="1" noChangeAspect="1"/>
          </p:cNvSpPr>
          <p:nvPr>
            <p:ph type="sldImg"/>
          </p:nvPr>
        </p:nvSpPr>
        <p:spPr>
          <a:xfrm>
            <a:off x="685800" y="1143000"/>
            <a:ext cx="5486400" cy="3086100"/>
          </a:xfrm>
          <a:prstGeom prst="rect">
            <a:avLst/>
          </a:prstGeom>
          <a:noFill/>
          <a:ln w="12700" cap="flat" cmpd="sng">
            <a:noFill/>
            <a:prstDash val="solid"/>
            <a:miter/>
          </a:ln>
        </p:spPr>
        <p:txBody>
          <a:bodyPr/>
          <a:lstStyle/>
          <a:p>
            <a:endParaRPr lang="en-GB"/>
          </a:p>
        </p:txBody>
      </p:sp>
      <p:sp>
        <p:nvSpPr>
          <p:cNvPr id="147" name="Text box"/>
          <p:cNvSpPr>
            <a:spLocks noGrp="1"/>
          </p:cNvSpPr>
          <p:nvPr>
            <p:ph type="body" idx="1"/>
          </p:nvPr>
        </p:nvSpPr>
        <p:spPr>
          <a:xfrm>
            <a:off x="685800" y="4400550"/>
            <a:ext cx="5486400" cy="360045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l" eaLnBrk="1" fontAlgn="auto" latinLnBrk="0" hangingPunct="1">
              <a:lnSpc>
                <a:spcPct val="100000"/>
              </a:lnSpc>
              <a:spcBef>
                <a:spcPts val="0"/>
              </a:spcBef>
              <a:spcAft>
                <a:spcPts val="0"/>
              </a:spcAft>
              <a:buNone/>
            </a:pPr>
            <a:r>
              <a:rPr lang="en-US" altLang="zh-CN" sz="1800" kern="100">
                <a:latin typeface="Arial" pitchFamily="34" charset="0"/>
                <a:ea typeface="Calibri" charset="0"/>
              </a:rPr>
              <a:t>I chose PRECEDE–PROCEED since it is a planning tool for the entire intervention, while COM-B is an explanation of why a target behaviour will or will not occur. I only use COM-B as part of the overall planning process, to help focus the behavioural diagnosis. This prevents a misinterpretation of a behaviour theory and a programme-planning model. I am also aware that detailed planning can be very time-consuming, so I only pick determinants that are actionable, measurable and relevant for the proposed digital intervention.</a:t>
            </a:r>
          </a:p>
          <a:p>
            <a:endParaRPr lang="zh-CN" altLang="en-US"/>
          </a:p>
        </p:txBody>
      </p:sp>
      <p:sp>
        <p:nvSpPr>
          <p:cNvPr id="148"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25</a:t>
            </a:fld>
            <a:endParaRPr lang="zh-CN" altLang="en-US"/>
          </a:p>
        </p:txBody>
      </p:sp>
    </p:spTree>
    <p:extLst>
      <p:ext uri="{BB962C8B-B14F-4D97-AF65-F5344CB8AC3E}">
        <p14:creationId xmlns:p14="http://schemas.microsoft.com/office/powerpoint/2010/main" val="1203029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algn="r"/>
            <a:fld id="{CAD2D6BD-DE1B-4B5F-8B41-2702339687B9}" type="slidenum">
              <a:rPr lang="en-US" altLang="zh-CN" sz="1200" b="0" i="0" u="none" strike="noStrike" kern="1200" cap="none" spc="0" baseline="0">
                <a:solidFill>
                  <a:schemeClr val="tx1"/>
                </a:solidFill>
                <a:latin typeface="Aptos" charset="0"/>
                <a:ea typeface="等线" charset="0"/>
                <a:cs typeface="Aptos" charset="0"/>
              </a:rPr>
              <a:t>26</a:t>
            </a:fld>
            <a:endParaRPr lang="zh-CN" altLang="en-US" sz="1200">
              <a:latin typeface="Aptos" charset="0"/>
              <a:ea typeface="等线" charset="0"/>
              <a:cs typeface="Aptos" charset="0"/>
            </a:endParaRPr>
          </a:p>
        </p:txBody>
      </p:sp>
      <p:sp>
        <p:nvSpPr>
          <p:cNvPr id="169" name="Object"/>
          <p:cNvSpPr>
            <a:spLocks noGrp="1" noRot="1" noChangeAspect="1"/>
          </p:cNvSpPr>
          <p:nvPr>
            <p:ph type="sldImg"/>
          </p:nvPr>
        </p:nvSpPr>
        <p:spPr>
          <a:xfrm>
            <a:off x="685800" y="1143000"/>
            <a:ext cx="5486400" cy="3086100"/>
          </a:xfrm>
          <a:prstGeom prst="rect">
            <a:avLst/>
          </a:prstGeom>
          <a:noFill/>
          <a:ln w="12700" cap="flat" cmpd="sng">
            <a:noFill/>
            <a:prstDash val="solid"/>
            <a:miter/>
          </a:ln>
        </p:spPr>
        <p:txBody>
          <a:bodyPr/>
          <a:lstStyle/>
          <a:p>
            <a:endParaRPr lang="en-GB"/>
          </a:p>
        </p:txBody>
      </p:sp>
      <p:sp>
        <p:nvSpPr>
          <p:cNvPr id="170" name="Text box"/>
          <p:cNvSpPr>
            <a:spLocks noGrp="1"/>
          </p:cNvSpPr>
          <p:nvPr>
            <p:ph type="body" idx="1"/>
          </p:nvPr>
        </p:nvSpPr>
        <p:spPr>
          <a:xfrm>
            <a:off x="685800" y="4400550"/>
            <a:ext cx="5486400" cy="360045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l" eaLnBrk="1" fontAlgn="auto" latinLnBrk="0" hangingPunct="1">
              <a:lnSpc>
                <a:spcPct val="100000"/>
              </a:lnSpc>
              <a:spcBef>
                <a:spcPts val="0"/>
              </a:spcBef>
              <a:spcAft>
                <a:spcPts val="0"/>
              </a:spcAft>
              <a:buNone/>
            </a:pPr>
            <a:r>
              <a:rPr lang="en-US" altLang="zh-CN" sz="1800" kern="100">
                <a:latin typeface="Arial" pitchFamily="34" charset="0"/>
                <a:ea typeface="Calibri" charset="0"/>
              </a:rPr>
              <a:t>I would get the input from adults (40–65) before making the decision about interventions so that the assumptions of usability, trust/personalisation do not differ from preferences. Co-design sessions to discuss what users find relevant, understandable, acceptable, and what concerns they have regarding AI generated advice. I would seek out a variety of subjects and not the easy-to-reach digital enthusiasts. This ensures that the intervention is more need-driven, tokenism is minimised, and that better evidence is produced for decision making in terms of content, access and implementation.</a:t>
            </a:r>
          </a:p>
          <a:p>
            <a:endParaRPr lang="zh-CN" altLang="en-US"/>
          </a:p>
        </p:txBody>
      </p:sp>
      <p:sp>
        <p:nvSpPr>
          <p:cNvPr id="171"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26</a:t>
            </a:fld>
            <a:endParaRPr lang="zh-CN" altLang="en-US"/>
          </a:p>
        </p:txBody>
      </p:sp>
    </p:spTree>
    <p:extLst>
      <p:ext uri="{BB962C8B-B14F-4D97-AF65-F5344CB8AC3E}">
        <p14:creationId xmlns:p14="http://schemas.microsoft.com/office/powerpoint/2010/main" val="1156700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algn="r"/>
            <a:fld id="{CAD2D6BD-DE1B-4B5F-8B41-2702339687B9}" type="slidenum">
              <a:rPr lang="en-US" altLang="zh-CN" sz="1200" b="0" i="0" u="none" strike="noStrike" kern="1200" cap="none" spc="0" baseline="0">
                <a:solidFill>
                  <a:schemeClr val="tx1"/>
                </a:solidFill>
                <a:latin typeface="Aptos" charset="0"/>
                <a:ea typeface="等线" charset="0"/>
                <a:cs typeface="Aptos" charset="0"/>
              </a:rPr>
              <a:t>27</a:t>
            </a:fld>
            <a:endParaRPr lang="zh-CN" altLang="en-US" sz="1200">
              <a:latin typeface="Aptos" charset="0"/>
              <a:ea typeface="等线" charset="0"/>
              <a:cs typeface="Aptos" charset="0"/>
            </a:endParaRPr>
          </a:p>
        </p:txBody>
      </p:sp>
      <p:sp>
        <p:nvSpPr>
          <p:cNvPr id="193" name="Object"/>
          <p:cNvSpPr>
            <a:spLocks noGrp="1" noRot="1" noChangeAspect="1"/>
          </p:cNvSpPr>
          <p:nvPr>
            <p:ph type="sldImg"/>
          </p:nvPr>
        </p:nvSpPr>
        <p:spPr>
          <a:xfrm>
            <a:off x="685800" y="1143000"/>
            <a:ext cx="5486400" cy="3086100"/>
          </a:xfrm>
          <a:prstGeom prst="rect">
            <a:avLst/>
          </a:prstGeom>
          <a:noFill/>
          <a:ln w="12700" cap="flat" cmpd="sng">
            <a:noFill/>
            <a:prstDash val="solid"/>
            <a:miter/>
          </a:ln>
        </p:spPr>
        <p:txBody>
          <a:bodyPr/>
          <a:lstStyle/>
          <a:p>
            <a:endParaRPr lang="en-GB"/>
          </a:p>
        </p:txBody>
      </p:sp>
      <p:sp>
        <p:nvSpPr>
          <p:cNvPr id="194" name="Text box"/>
          <p:cNvSpPr>
            <a:spLocks noGrp="1"/>
          </p:cNvSpPr>
          <p:nvPr>
            <p:ph type="body" idx="1"/>
          </p:nvPr>
        </p:nvSpPr>
        <p:spPr>
          <a:xfrm>
            <a:off x="685800" y="4400550"/>
            <a:ext cx="5486400" cy="360045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l" eaLnBrk="1" fontAlgn="auto" latinLnBrk="0" hangingPunct="1">
              <a:lnSpc>
                <a:spcPct val="100000"/>
              </a:lnSpc>
              <a:spcBef>
                <a:spcPts val="0"/>
              </a:spcBef>
              <a:spcAft>
                <a:spcPts val="0"/>
              </a:spcAft>
              <a:buNone/>
            </a:pPr>
            <a:r>
              <a:rPr lang="en-US" altLang="zh-CN" sz="1800" kern="100">
                <a:latin typeface="Arial" pitchFamily="34" charset="0"/>
                <a:ea typeface="Calibri" charset="0"/>
              </a:rPr>
              <a:t>I wouldn't focus on all of the risk factors for dementia. Rather, I would focus on factors, which are relevant at midlife, modifiable, measurable and digital influence. This helps you to keep your intervention from being too wide-ranging to assess. While physical inactivity and cardiometabolic risks will highlight why midlife is important, each person's risk profile will be unique. I would therefore opt for a multidomain assessment that would allow for prioritising behaviours to support and flexing support to them, without making deterministic predictions about dementia.</a:t>
            </a:r>
          </a:p>
          <a:p>
            <a:endParaRPr lang="zh-CN" altLang="en-US"/>
          </a:p>
        </p:txBody>
      </p:sp>
      <p:sp>
        <p:nvSpPr>
          <p:cNvPr id="195"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27</a:t>
            </a:fld>
            <a:endParaRPr lang="zh-CN" altLang="en-US"/>
          </a:p>
        </p:txBody>
      </p:sp>
    </p:spTree>
    <p:extLst>
      <p:ext uri="{BB962C8B-B14F-4D97-AF65-F5344CB8AC3E}">
        <p14:creationId xmlns:p14="http://schemas.microsoft.com/office/powerpoint/2010/main" val="31497279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algn="r"/>
            <a:fld id="{CAD2D6BD-DE1B-4B5F-8B41-2702339687B9}" type="slidenum">
              <a:rPr lang="en-US" altLang="zh-CN" sz="1200" b="0" i="0" u="none" strike="noStrike" kern="1200" cap="none" spc="0" baseline="0">
                <a:solidFill>
                  <a:schemeClr val="tx1"/>
                </a:solidFill>
                <a:latin typeface="Aptos" charset="0"/>
                <a:ea typeface="等线" charset="0"/>
                <a:cs typeface="Aptos" charset="0"/>
              </a:rPr>
              <a:t>28</a:t>
            </a:fld>
            <a:endParaRPr lang="zh-CN" altLang="en-US" sz="1200">
              <a:latin typeface="Aptos" charset="0"/>
              <a:ea typeface="等线" charset="0"/>
              <a:cs typeface="Aptos" charset="0"/>
            </a:endParaRPr>
          </a:p>
        </p:txBody>
      </p:sp>
      <p:sp>
        <p:nvSpPr>
          <p:cNvPr id="229" name="Object"/>
          <p:cNvSpPr>
            <a:spLocks noGrp="1" noRot="1" noChangeAspect="1"/>
          </p:cNvSpPr>
          <p:nvPr>
            <p:ph type="sldImg"/>
          </p:nvPr>
        </p:nvSpPr>
        <p:spPr>
          <a:xfrm>
            <a:off x="685800" y="1143000"/>
            <a:ext cx="5486400" cy="3086100"/>
          </a:xfrm>
          <a:prstGeom prst="rect">
            <a:avLst/>
          </a:prstGeom>
          <a:noFill/>
          <a:ln w="12700" cap="flat" cmpd="sng">
            <a:noFill/>
            <a:prstDash val="solid"/>
            <a:miter/>
          </a:ln>
        </p:spPr>
        <p:txBody>
          <a:bodyPr/>
          <a:lstStyle/>
          <a:p>
            <a:endParaRPr lang="en-GB"/>
          </a:p>
        </p:txBody>
      </p:sp>
      <p:sp>
        <p:nvSpPr>
          <p:cNvPr id="230" name="Text box"/>
          <p:cNvSpPr>
            <a:spLocks noGrp="1"/>
          </p:cNvSpPr>
          <p:nvPr>
            <p:ph type="body" idx="1"/>
          </p:nvPr>
        </p:nvSpPr>
        <p:spPr>
          <a:xfrm>
            <a:off x="685800" y="4400550"/>
            <a:ext cx="5486400" cy="360045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l" eaLnBrk="1" fontAlgn="auto" latinLnBrk="0" hangingPunct="1">
              <a:lnSpc>
                <a:spcPct val="100000"/>
              </a:lnSpc>
              <a:spcBef>
                <a:spcPts val="0"/>
              </a:spcBef>
              <a:spcAft>
                <a:spcPts val="0"/>
              </a:spcAft>
              <a:buNone/>
            </a:pPr>
            <a:r>
              <a:rPr lang="en-US" altLang="zh-CN" sz="1800" kern="100">
                <a:latin typeface="Arial" pitchFamily="34" charset="0"/>
                <a:ea typeface="Calibri" charset="0"/>
              </a:rPr>
              <a:t>I believe that behavioural and environmental determinants should be separated as an App cannot overcome structural barriers. They might know about prevention but not have time, connection, confidence, social support or services. So I would use behaviour support that is personalised, and make information available and provide access to routes of support that are not digital. This avoids the programme being solely about individual responsibility and ensures that it is consistent with health-promotion values such as equity and enables supportive environments.</a:t>
            </a:r>
          </a:p>
          <a:p>
            <a:endParaRPr lang="zh-CN" altLang="en-US"/>
          </a:p>
        </p:txBody>
      </p:sp>
      <p:sp>
        <p:nvSpPr>
          <p:cNvPr id="231"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28</a:t>
            </a:fld>
            <a:endParaRPr lang="zh-CN" altLang="en-US"/>
          </a:p>
        </p:txBody>
      </p:sp>
    </p:spTree>
    <p:extLst>
      <p:ext uri="{BB962C8B-B14F-4D97-AF65-F5344CB8AC3E}">
        <p14:creationId xmlns:p14="http://schemas.microsoft.com/office/powerpoint/2010/main" val="33949569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algn="r"/>
            <a:fld id="{CAD2D6BD-DE1B-4B5F-8B41-2702339687B9}" type="slidenum">
              <a:rPr lang="en-US" altLang="zh-CN" sz="1200" b="0" i="0" u="none" strike="noStrike" kern="1200" cap="none" spc="0" baseline="0">
                <a:solidFill>
                  <a:schemeClr val="tx1"/>
                </a:solidFill>
                <a:latin typeface="Aptos" charset="0"/>
                <a:ea typeface="等线" charset="0"/>
                <a:cs typeface="Aptos" charset="0"/>
              </a:rPr>
              <a:t>29</a:t>
            </a:fld>
            <a:endParaRPr lang="zh-CN" altLang="en-US" sz="1200">
              <a:latin typeface="Aptos" charset="0"/>
              <a:ea typeface="等线" charset="0"/>
              <a:cs typeface="Aptos" charset="0"/>
            </a:endParaRPr>
          </a:p>
        </p:txBody>
      </p:sp>
      <p:sp>
        <p:nvSpPr>
          <p:cNvPr id="249" name="Object"/>
          <p:cNvSpPr>
            <a:spLocks noGrp="1" noRot="1" noChangeAspect="1"/>
          </p:cNvSpPr>
          <p:nvPr>
            <p:ph type="sldImg"/>
          </p:nvPr>
        </p:nvSpPr>
        <p:spPr>
          <a:xfrm>
            <a:off x="685800" y="1143000"/>
            <a:ext cx="5486400" cy="3086100"/>
          </a:xfrm>
          <a:prstGeom prst="rect">
            <a:avLst/>
          </a:prstGeom>
          <a:noFill/>
          <a:ln w="12700" cap="flat" cmpd="sng">
            <a:noFill/>
            <a:prstDash val="solid"/>
            <a:miter/>
          </a:ln>
        </p:spPr>
        <p:txBody>
          <a:bodyPr/>
          <a:lstStyle/>
          <a:p>
            <a:endParaRPr lang="en-GB"/>
          </a:p>
        </p:txBody>
      </p:sp>
      <p:sp>
        <p:nvSpPr>
          <p:cNvPr id="250" name="Text box"/>
          <p:cNvSpPr>
            <a:spLocks noGrp="1"/>
          </p:cNvSpPr>
          <p:nvPr>
            <p:ph type="body" idx="1"/>
          </p:nvPr>
        </p:nvSpPr>
        <p:spPr>
          <a:xfrm>
            <a:off x="685800" y="4400550"/>
            <a:ext cx="5486400" cy="360045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l" eaLnBrk="1" fontAlgn="auto" latinLnBrk="0" hangingPunct="1">
              <a:lnSpc>
                <a:spcPct val="100000"/>
              </a:lnSpc>
              <a:spcBef>
                <a:spcPts val="0"/>
              </a:spcBef>
              <a:spcAft>
                <a:spcPts val="0"/>
              </a:spcAft>
              <a:buNone/>
            </a:pPr>
            <a:r>
              <a:rPr lang="en-US" altLang="zh-CN" sz="1800" kern="100">
                <a:latin typeface="Arial" pitchFamily="34" charset="0"/>
                <a:ea typeface="Calibri" charset="0"/>
              </a:rPr>
              <a:t>In the PRECEDE educational and ecological step, I put in the words of COM-B to indicate what needs to change. Capability – knowledge and skills; opportunity – access and supportive conditions; motivation – beliefs, confidence and intention. Then, I convert these barriers to intervention functions instead of picking features first. For instance, if one has a low capability, one needs education, and if his or her motivation is weak, one needs goals and feedback. This forms a diagnosis-digital design connection based on a theory.</a:t>
            </a:r>
          </a:p>
          <a:p>
            <a:endParaRPr lang="zh-CN" altLang="en-US"/>
          </a:p>
        </p:txBody>
      </p:sp>
      <p:sp>
        <p:nvSpPr>
          <p:cNvPr id="251"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29</a:t>
            </a:fld>
            <a:endParaRPr lang="zh-CN" altLang="en-US"/>
          </a:p>
        </p:txBody>
      </p:sp>
    </p:spTree>
    <p:extLst>
      <p:ext uri="{BB962C8B-B14F-4D97-AF65-F5344CB8AC3E}">
        <p14:creationId xmlns:p14="http://schemas.microsoft.com/office/powerpoint/2010/main" val="41494254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algn="r"/>
            <a:fld id="{CAD2D6BD-DE1B-4B5F-8B41-2702339687B9}" type="slidenum">
              <a:rPr lang="en-US" altLang="zh-CN" sz="1200" b="0" i="0" u="none" strike="noStrike" kern="1200" cap="none" spc="0" baseline="0">
                <a:solidFill>
                  <a:schemeClr val="tx1"/>
                </a:solidFill>
                <a:latin typeface="Aptos" charset="0"/>
                <a:ea typeface="等线" charset="0"/>
                <a:cs typeface="Aptos" charset="0"/>
              </a:rPr>
              <a:t>30</a:t>
            </a:fld>
            <a:endParaRPr lang="zh-CN" altLang="en-US" sz="1200">
              <a:latin typeface="Aptos" charset="0"/>
              <a:ea typeface="等线" charset="0"/>
              <a:cs typeface="Aptos" charset="0"/>
            </a:endParaRPr>
          </a:p>
        </p:txBody>
      </p:sp>
      <p:sp>
        <p:nvSpPr>
          <p:cNvPr id="273" name="Object"/>
          <p:cNvSpPr>
            <a:spLocks noGrp="1" noRot="1" noChangeAspect="1"/>
          </p:cNvSpPr>
          <p:nvPr>
            <p:ph type="sldImg"/>
          </p:nvPr>
        </p:nvSpPr>
        <p:spPr>
          <a:xfrm>
            <a:off x="685800" y="1143000"/>
            <a:ext cx="5486400" cy="3086100"/>
          </a:xfrm>
          <a:prstGeom prst="rect">
            <a:avLst/>
          </a:prstGeom>
          <a:noFill/>
          <a:ln w="12700" cap="flat" cmpd="sng">
            <a:noFill/>
            <a:prstDash val="solid"/>
            <a:miter/>
          </a:ln>
        </p:spPr>
        <p:txBody>
          <a:bodyPr/>
          <a:lstStyle/>
          <a:p>
            <a:endParaRPr lang="en-GB"/>
          </a:p>
        </p:txBody>
      </p:sp>
      <p:sp>
        <p:nvSpPr>
          <p:cNvPr id="274" name="Text box"/>
          <p:cNvSpPr>
            <a:spLocks noGrp="1"/>
          </p:cNvSpPr>
          <p:nvPr>
            <p:ph type="body" idx="1"/>
          </p:nvPr>
        </p:nvSpPr>
        <p:spPr>
          <a:xfrm>
            <a:off x="685800" y="4400550"/>
            <a:ext cx="5486400" cy="360045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l" eaLnBrk="1" fontAlgn="auto" latinLnBrk="0" hangingPunct="1">
              <a:lnSpc>
                <a:spcPct val="100000"/>
              </a:lnSpc>
              <a:spcBef>
                <a:spcPts val="0"/>
              </a:spcBef>
              <a:spcAft>
                <a:spcPts val="0"/>
              </a:spcAft>
              <a:buNone/>
            </a:pPr>
            <a:r>
              <a:rPr lang="en-US" altLang="zh-CN" sz="1800" kern="100">
                <a:latin typeface="Arial" pitchFamily="34" charset="0"/>
                <a:ea typeface="Calibri" charset="0"/>
              </a:rPr>
              <a:t>I would determine the feasibility of the intervention in the health/public health system in the UK before implementing. I would staffing, technical support, interoperability, accessibility, language, device access and digital skills be taken into consideration. I also consider Safety, Transparency and Governance to be Design Conditions and not an add-on. My take: A usable and implementable intervention is one that is effective. If digital exclusion is ignored, personalisation could widen rather than reduce health inequalities.</a:t>
            </a:r>
          </a:p>
          <a:p>
            <a:endParaRPr lang="zh-CN" altLang="en-US"/>
          </a:p>
        </p:txBody>
      </p:sp>
      <p:sp>
        <p:nvSpPr>
          <p:cNvPr id="275"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30</a:t>
            </a:fld>
            <a:endParaRPr lang="zh-CN" altLang="en-US"/>
          </a:p>
        </p:txBody>
      </p:sp>
    </p:spTree>
    <p:extLst>
      <p:ext uri="{BB962C8B-B14F-4D97-AF65-F5344CB8AC3E}">
        <p14:creationId xmlns:p14="http://schemas.microsoft.com/office/powerpoint/2010/main" val="30762969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algn="r"/>
            <a:fld id="{CAD2D6BD-DE1B-4B5F-8B41-2702339687B9}" type="slidenum">
              <a:rPr lang="en-US" altLang="zh-CN" sz="1200" b="0" i="0" u="none" strike="noStrike" kern="1200" cap="none" spc="0" baseline="0">
                <a:solidFill>
                  <a:schemeClr val="tx1"/>
                </a:solidFill>
                <a:latin typeface="Aptos" charset="0"/>
                <a:ea typeface="等线" charset="0"/>
                <a:cs typeface="Aptos" charset="0"/>
              </a:rPr>
              <a:t>31</a:t>
            </a:fld>
            <a:endParaRPr lang="zh-CN" altLang="en-US" sz="1200">
              <a:latin typeface="Aptos" charset="0"/>
              <a:ea typeface="等线" charset="0"/>
              <a:cs typeface="Aptos" charset="0"/>
            </a:endParaRPr>
          </a:p>
        </p:txBody>
      </p:sp>
      <p:sp>
        <p:nvSpPr>
          <p:cNvPr id="296" name="Object"/>
          <p:cNvSpPr>
            <a:spLocks noGrp="1" noRot="1" noChangeAspect="1"/>
          </p:cNvSpPr>
          <p:nvPr>
            <p:ph type="sldImg"/>
          </p:nvPr>
        </p:nvSpPr>
        <p:spPr>
          <a:xfrm>
            <a:off x="685800" y="1143000"/>
            <a:ext cx="5486400" cy="3086100"/>
          </a:xfrm>
          <a:prstGeom prst="rect">
            <a:avLst/>
          </a:prstGeom>
          <a:noFill/>
          <a:ln w="12700" cap="flat" cmpd="sng">
            <a:noFill/>
            <a:prstDash val="solid"/>
            <a:miter/>
          </a:ln>
        </p:spPr>
        <p:txBody>
          <a:bodyPr/>
          <a:lstStyle/>
          <a:p>
            <a:endParaRPr lang="en-GB"/>
          </a:p>
        </p:txBody>
      </p:sp>
      <p:sp>
        <p:nvSpPr>
          <p:cNvPr id="297" name="Text box"/>
          <p:cNvSpPr>
            <a:spLocks noGrp="1"/>
          </p:cNvSpPr>
          <p:nvPr>
            <p:ph type="body" idx="1"/>
          </p:nvPr>
        </p:nvSpPr>
        <p:spPr>
          <a:xfrm>
            <a:off x="685800" y="4400550"/>
            <a:ext cx="5486400" cy="360045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l" eaLnBrk="1" fontAlgn="auto" latinLnBrk="0" hangingPunct="1">
              <a:lnSpc>
                <a:spcPct val="100000"/>
              </a:lnSpc>
              <a:spcBef>
                <a:spcPts val="0"/>
              </a:spcBef>
              <a:spcAft>
                <a:spcPts val="0"/>
              </a:spcAft>
              <a:buNone/>
            </a:pPr>
            <a:r>
              <a:rPr lang="en-US" altLang="zh-CN" sz="1800" kern="100">
                <a:latin typeface="Arial" pitchFamily="34" charset="0"/>
                <a:ea typeface="Calibri" charset="0"/>
              </a:rPr>
              <a:t>I convert every determinant that I found to a mechanism and then to a digital function. For instance, where there is low awareness, tailored education can be a justifiable goal, and where the maintenance is poor, goal tracking and reminder can be justified. AI personalisation is thus a way of delivering the intervention, rather than its intent. I would limit content generated to validated prevention information, and defined behaviour change functions. This is crucial as AI evidence shows promise but there are generalisability and long-term effectiveness issues.</a:t>
            </a:r>
          </a:p>
          <a:p>
            <a:endParaRPr lang="zh-CN" altLang="en-US"/>
          </a:p>
        </p:txBody>
      </p:sp>
      <p:sp>
        <p:nvSpPr>
          <p:cNvPr id="298"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31</a:t>
            </a:fld>
            <a:endParaRPr lang="zh-CN" altLang="en-US"/>
          </a:p>
        </p:txBody>
      </p:sp>
    </p:spTree>
    <p:extLst>
      <p:ext uri="{BB962C8B-B14F-4D97-AF65-F5344CB8AC3E}">
        <p14:creationId xmlns:p14="http://schemas.microsoft.com/office/powerpoint/2010/main" val="42337499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algn="r"/>
            <a:fld id="{CAD2D6BD-DE1B-4B5F-8B41-2702339687B9}" type="slidenum">
              <a:rPr lang="en-US" altLang="zh-CN" sz="1200" b="0" i="0" u="none" strike="noStrike" kern="1200" cap="none" spc="0" baseline="0">
                <a:solidFill>
                  <a:schemeClr val="tx1"/>
                </a:solidFill>
                <a:latin typeface="Aptos" charset="0"/>
                <a:ea typeface="等线" charset="0"/>
                <a:cs typeface="Aptos" charset="0"/>
              </a:rPr>
              <a:t>32</a:t>
            </a:fld>
            <a:endParaRPr lang="zh-CN" altLang="en-US" sz="1200">
              <a:latin typeface="Aptos" charset="0"/>
              <a:ea typeface="等线" charset="0"/>
              <a:cs typeface="Aptos" charset="0"/>
            </a:endParaRPr>
          </a:p>
        </p:txBody>
      </p:sp>
      <p:sp>
        <p:nvSpPr>
          <p:cNvPr id="319" name="Object"/>
          <p:cNvSpPr>
            <a:spLocks noGrp="1" noRot="1" noChangeAspect="1"/>
          </p:cNvSpPr>
          <p:nvPr>
            <p:ph type="sldImg"/>
          </p:nvPr>
        </p:nvSpPr>
        <p:spPr>
          <a:xfrm>
            <a:off x="685800" y="1143000"/>
            <a:ext cx="5486400" cy="3086100"/>
          </a:xfrm>
          <a:prstGeom prst="rect">
            <a:avLst/>
          </a:prstGeom>
          <a:noFill/>
          <a:ln w="12700" cap="flat" cmpd="sng">
            <a:noFill/>
            <a:prstDash val="solid"/>
            <a:miter/>
          </a:ln>
        </p:spPr>
        <p:txBody>
          <a:bodyPr/>
          <a:lstStyle/>
          <a:p>
            <a:endParaRPr lang="en-GB"/>
          </a:p>
        </p:txBody>
      </p:sp>
      <p:sp>
        <p:nvSpPr>
          <p:cNvPr id="320" name="Text box"/>
          <p:cNvSpPr>
            <a:spLocks noGrp="1"/>
          </p:cNvSpPr>
          <p:nvPr>
            <p:ph type="body" idx="1"/>
          </p:nvPr>
        </p:nvSpPr>
        <p:spPr>
          <a:xfrm>
            <a:off x="685800" y="4400550"/>
            <a:ext cx="5486400" cy="360045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l" eaLnBrk="1" fontAlgn="auto" latinLnBrk="0" hangingPunct="1">
              <a:lnSpc>
                <a:spcPct val="100000"/>
              </a:lnSpc>
              <a:spcBef>
                <a:spcPts val="0"/>
              </a:spcBef>
              <a:spcAft>
                <a:spcPts val="0"/>
              </a:spcAft>
              <a:buNone/>
            </a:pPr>
            <a:r>
              <a:rPr lang="en-US" altLang="zh-CN" sz="1800" kern="100">
                <a:latin typeface="Arial" pitchFamily="34" charset="0"/>
                <a:ea typeface="Calibri" charset="0"/>
              </a:rPr>
              <a:t>My logic model is what I use to make the causal pathway. Inputs include evidence, technology, users and implementation partners. This includes custom learning, goal setting and individual risk reduction assistance. Outputs measure the product that is produced and utilized and impacts measure changes in knowledge, motivation and behaviour. The longer-term outcomes relate to the reduction of risk over the long term. I wouldn't say that the use of apps necessarily prevents dementia, it can only prevent via modifiable intermediate pathways.</a:t>
            </a:r>
          </a:p>
          <a:p>
            <a:endParaRPr lang="zh-CN" altLang="en-US"/>
          </a:p>
        </p:txBody>
      </p:sp>
      <p:sp>
        <p:nvSpPr>
          <p:cNvPr id="321"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32</a:t>
            </a:fld>
            <a:endParaRPr lang="zh-CN" altLang="en-US"/>
          </a:p>
        </p:txBody>
      </p:sp>
    </p:spTree>
    <p:extLst>
      <p:ext uri="{BB962C8B-B14F-4D97-AF65-F5344CB8AC3E}">
        <p14:creationId xmlns:p14="http://schemas.microsoft.com/office/powerpoint/2010/main" val="27110334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algn="r"/>
            <a:fld id="{CAD2D6BD-DE1B-4B5F-8B41-2702339687B9}" type="slidenum">
              <a:rPr lang="en-US" altLang="zh-CN" sz="1200" b="0" i="0" u="none" strike="noStrike" kern="1200" cap="none" spc="0" baseline="0">
                <a:solidFill>
                  <a:schemeClr val="tx1"/>
                </a:solidFill>
                <a:latin typeface="Aptos" charset="0"/>
                <a:ea typeface="等线" charset="0"/>
                <a:cs typeface="Aptos" charset="0"/>
              </a:rPr>
              <a:t>33</a:t>
            </a:fld>
            <a:endParaRPr lang="zh-CN" altLang="en-US" sz="1200">
              <a:latin typeface="Aptos" charset="0"/>
              <a:ea typeface="等线" charset="0"/>
              <a:cs typeface="Aptos" charset="0"/>
            </a:endParaRPr>
          </a:p>
        </p:txBody>
      </p:sp>
      <p:sp>
        <p:nvSpPr>
          <p:cNvPr id="364" name="Object"/>
          <p:cNvSpPr>
            <a:spLocks noGrp="1" noRot="1" noChangeAspect="1"/>
          </p:cNvSpPr>
          <p:nvPr>
            <p:ph type="sldImg"/>
          </p:nvPr>
        </p:nvSpPr>
        <p:spPr>
          <a:xfrm>
            <a:off x="685800" y="1143000"/>
            <a:ext cx="5486400" cy="3086100"/>
          </a:xfrm>
          <a:prstGeom prst="rect">
            <a:avLst/>
          </a:prstGeom>
          <a:noFill/>
          <a:ln w="12700" cap="flat" cmpd="sng">
            <a:noFill/>
            <a:prstDash val="solid"/>
            <a:miter/>
          </a:ln>
        </p:spPr>
        <p:txBody>
          <a:bodyPr/>
          <a:lstStyle/>
          <a:p>
            <a:endParaRPr lang="en-GB"/>
          </a:p>
        </p:txBody>
      </p:sp>
      <p:sp>
        <p:nvSpPr>
          <p:cNvPr id="365" name="Text box"/>
          <p:cNvSpPr>
            <a:spLocks noGrp="1"/>
          </p:cNvSpPr>
          <p:nvPr>
            <p:ph type="body" idx="1"/>
          </p:nvPr>
        </p:nvSpPr>
        <p:spPr>
          <a:xfrm>
            <a:off x="685800" y="4400550"/>
            <a:ext cx="5486400" cy="360045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l" eaLnBrk="1" fontAlgn="auto" latinLnBrk="0" hangingPunct="1">
              <a:lnSpc>
                <a:spcPct val="100000"/>
              </a:lnSpc>
              <a:spcBef>
                <a:spcPts val="0"/>
              </a:spcBef>
              <a:spcAft>
                <a:spcPts val="0"/>
              </a:spcAft>
              <a:buNone/>
            </a:pPr>
            <a:r>
              <a:rPr lang="en-US" altLang="zh-CN" sz="1800" kern="100">
                <a:latin typeface="Arial" pitchFamily="34" charset="0"/>
                <a:ea typeface="Calibri" charset="0"/>
              </a:rPr>
              <a:t>I'd start with a feasibility pilot as there would be clinical, technical and financial risk with national rollout. Primary care, workplaces and community routes can be leveraged for recruitment for adults (40-65 years of age). Once on-boarded users would be taken through baseline assessment, supported and give feedback. I would keep track of where man's help is needed. The pilot would then evaluate both the digital product and the delivery system – prior to deciding on any scaling up.</a:t>
            </a:r>
          </a:p>
          <a:p>
            <a:endParaRPr lang="zh-CN" altLang="en-US"/>
          </a:p>
        </p:txBody>
      </p:sp>
      <p:sp>
        <p:nvSpPr>
          <p:cNvPr id="366"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33</a:t>
            </a:fld>
            <a:endParaRPr lang="zh-CN" altLang="en-US"/>
          </a:p>
        </p:txBody>
      </p:sp>
    </p:spTree>
    <p:extLst>
      <p:ext uri="{BB962C8B-B14F-4D97-AF65-F5344CB8AC3E}">
        <p14:creationId xmlns:p14="http://schemas.microsoft.com/office/powerpoint/2010/main" val="39715988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algn="r"/>
            <a:fld id="{CAD2D6BD-DE1B-4B5F-8B41-2702339687B9}" type="slidenum">
              <a:rPr lang="en-US" altLang="zh-CN" sz="1200" b="0" i="0" u="none" strike="noStrike" kern="1200" cap="none" spc="0" baseline="0">
                <a:solidFill>
                  <a:schemeClr val="tx1"/>
                </a:solidFill>
                <a:latin typeface="Aptos" charset="0"/>
                <a:ea typeface="等线" charset="0"/>
                <a:cs typeface="Aptos" charset="0"/>
              </a:rPr>
              <a:t>34</a:t>
            </a:fld>
            <a:endParaRPr lang="zh-CN" altLang="en-US" sz="1200">
              <a:latin typeface="Aptos" charset="0"/>
              <a:ea typeface="等线" charset="0"/>
              <a:cs typeface="Aptos" charset="0"/>
            </a:endParaRPr>
          </a:p>
        </p:txBody>
      </p:sp>
      <p:sp>
        <p:nvSpPr>
          <p:cNvPr id="381" name="Object"/>
          <p:cNvSpPr>
            <a:spLocks noGrp="1" noRot="1" noChangeAspect="1"/>
          </p:cNvSpPr>
          <p:nvPr>
            <p:ph type="sldImg"/>
          </p:nvPr>
        </p:nvSpPr>
        <p:spPr>
          <a:xfrm>
            <a:off x="685800" y="1143000"/>
            <a:ext cx="5486400" cy="3086100"/>
          </a:xfrm>
          <a:prstGeom prst="rect">
            <a:avLst/>
          </a:prstGeom>
          <a:noFill/>
          <a:ln w="12700" cap="flat" cmpd="sng">
            <a:noFill/>
            <a:prstDash val="solid"/>
            <a:miter/>
          </a:ln>
        </p:spPr>
        <p:txBody>
          <a:bodyPr/>
          <a:lstStyle/>
          <a:p>
            <a:endParaRPr lang="en-GB"/>
          </a:p>
        </p:txBody>
      </p:sp>
      <p:sp>
        <p:nvSpPr>
          <p:cNvPr id="382" name="Text box"/>
          <p:cNvSpPr>
            <a:spLocks noGrp="1"/>
          </p:cNvSpPr>
          <p:nvPr>
            <p:ph type="body" idx="1"/>
          </p:nvPr>
        </p:nvSpPr>
        <p:spPr>
          <a:xfrm>
            <a:off x="685800" y="4400550"/>
            <a:ext cx="5486400" cy="360045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l" eaLnBrk="1" fontAlgn="auto" latinLnBrk="0" hangingPunct="1">
              <a:lnSpc>
                <a:spcPct val="100000"/>
              </a:lnSpc>
              <a:spcBef>
                <a:spcPts val="0"/>
              </a:spcBef>
              <a:spcAft>
                <a:spcPts val="0"/>
              </a:spcAft>
              <a:buNone/>
            </a:pPr>
            <a:r>
              <a:rPr lang="en-US" altLang="zh-CN" sz="1800" kern="100">
                <a:latin typeface="Arial" pitchFamily="34" charset="0"/>
                <a:ea typeface="Calibri" charset="0"/>
              </a:rPr>
              <a:t>I distinguish process evaluation from effectiveness evaluation. I want to know if the intervention was effective with the target group and if it was implemented to fidelity. I would be monitoring recruitment, retention and engagement, as well as technical issues and reach. But downloads or number of logins would not be a measure of engagement. I would look to see if users cognitively and emotionally engage with the programme, since that doesn't ensure that they will implement it with appropriate behaviour changes.</a:t>
            </a:r>
          </a:p>
          <a:p>
            <a:endParaRPr lang="zh-CN" altLang="en-US"/>
          </a:p>
        </p:txBody>
      </p:sp>
      <p:sp>
        <p:nvSpPr>
          <p:cNvPr id="383"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34</a:t>
            </a:fld>
            <a:endParaRPr lang="zh-CN" altLang="en-US"/>
          </a:p>
        </p:txBody>
      </p:sp>
    </p:spTree>
    <p:extLst>
      <p:ext uri="{BB962C8B-B14F-4D97-AF65-F5344CB8AC3E}">
        <p14:creationId xmlns:p14="http://schemas.microsoft.com/office/powerpoint/2010/main" val="29010604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algn="r"/>
            <a:fld id="{CAD2D6BD-DE1B-4B5F-8B41-2702339687B9}" type="slidenum">
              <a:rPr lang="en-US" altLang="zh-CN" sz="1200" b="0" i="0" u="none" strike="noStrike" kern="1200" cap="none" spc="0" baseline="0">
                <a:solidFill>
                  <a:schemeClr val="tx1"/>
                </a:solidFill>
                <a:latin typeface="Aptos" charset="0"/>
                <a:ea typeface="等线" charset="0"/>
                <a:cs typeface="Aptos" charset="0"/>
              </a:rPr>
              <a:t>35</a:t>
            </a:fld>
            <a:endParaRPr lang="zh-CN" altLang="en-US" sz="1200">
              <a:latin typeface="Aptos" charset="0"/>
              <a:ea typeface="等线" charset="0"/>
              <a:cs typeface="Aptos" charset="0"/>
            </a:endParaRPr>
          </a:p>
        </p:txBody>
      </p:sp>
      <p:sp>
        <p:nvSpPr>
          <p:cNvPr id="402" name="Object"/>
          <p:cNvSpPr>
            <a:spLocks noGrp="1" noRot="1" noChangeAspect="1"/>
          </p:cNvSpPr>
          <p:nvPr>
            <p:ph type="sldImg"/>
          </p:nvPr>
        </p:nvSpPr>
        <p:spPr>
          <a:xfrm>
            <a:off x="685800" y="1143000"/>
            <a:ext cx="5486400" cy="3086100"/>
          </a:xfrm>
          <a:prstGeom prst="rect">
            <a:avLst/>
          </a:prstGeom>
          <a:noFill/>
          <a:ln w="12700" cap="flat" cmpd="sng">
            <a:noFill/>
            <a:prstDash val="solid"/>
            <a:miter/>
          </a:ln>
        </p:spPr>
        <p:txBody>
          <a:bodyPr/>
          <a:lstStyle/>
          <a:p>
            <a:endParaRPr lang="en-GB"/>
          </a:p>
        </p:txBody>
      </p:sp>
      <p:sp>
        <p:nvSpPr>
          <p:cNvPr id="403" name="Text box"/>
          <p:cNvSpPr>
            <a:spLocks noGrp="1"/>
          </p:cNvSpPr>
          <p:nvPr>
            <p:ph type="body" idx="1"/>
          </p:nvPr>
        </p:nvSpPr>
        <p:spPr>
          <a:xfrm>
            <a:off x="685800" y="4400550"/>
            <a:ext cx="5486400" cy="360045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l" eaLnBrk="1" fontAlgn="auto" latinLnBrk="0" hangingPunct="1">
              <a:lnSpc>
                <a:spcPct val="100000"/>
              </a:lnSpc>
              <a:spcBef>
                <a:spcPts val="0"/>
              </a:spcBef>
              <a:spcAft>
                <a:spcPts val="0"/>
              </a:spcAft>
              <a:buNone/>
            </a:pPr>
            <a:r>
              <a:rPr lang="en-US" altLang="zh-CN" sz="1800" kern="100">
                <a:latin typeface="Arial" pitchFamily="34" charset="0"/>
                <a:ea typeface="Calibri" charset="0"/>
              </a:rPr>
              <a:t>I'd review impact before saying that a long-term outcome was successful. Measures would consist of dementia risk knowledge, confidence, intentions and behaviours. Follow-up would be to see if changes are sustained and validated modifiable risk indicators improve. I wouldn't go so far as to say that all of the outcomes will change, but with the digital dementia-prevention trials, I would say that there are some that will and some that won't, so I wouldn't take things to the extreme. An eventual decrease in the number of demented individuals would take longer to observe and cannot be concluded from the short pilots.</a:t>
            </a:r>
          </a:p>
          <a:p>
            <a:endParaRPr lang="zh-CN" altLang="en-US"/>
          </a:p>
        </p:txBody>
      </p:sp>
      <p:sp>
        <p:nvSpPr>
          <p:cNvPr id="404"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35</a:t>
            </a:fld>
            <a:endParaRPr lang="zh-CN" altLang="en-US"/>
          </a:p>
        </p:txBody>
      </p:sp>
    </p:spTree>
    <p:extLst>
      <p:ext uri="{BB962C8B-B14F-4D97-AF65-F5344CB8AC3E}">
        <p14:creationId xmlns:p14="http://schemas.microsoft.com/office/powerpoint/2010/main" val="5900861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algn="r"/>
            <a:fld id="{CAD2D6BD-DE1B-4B5F-8B41-2702339687B9}" type="slidenum">
              <a:rPr lang="en-US" altLang="zh-CN" sz="1200" b="0" i="0" u="none" strike="noStrike" kern="1200" cap="none" spc="0" baseline="0">
                <a:solidFill>
                  <a:schemeClr val="tx1"/>
                </a:solidFill>
                <a:latin typeface="Aptos" charset="0"/>
                <a:ea typeface="等线" charset="0"/>
                <a:cs typeface="Aptos" charset="0"/>
              </a:rPr>
              <a:t>36</a:t>
            </a:fld>
            <a:endParaRPr lang="zh-CN" altLang="en-US" sz="1200">
              <a:latin typeface="Aptos" charset="0"/>
              <a:ea typeface="等线" charset="0"/>
              <a:cs typeface="Aptos" charset="0"/>
            </a:endParaRPr>
          </a:p>
        </p:txBody>
      </p:sp>
      <p:sp>
        <p:nvSpPr>
          <p:cNvPr id="420" name="Object"/>
          <p:cNvSpPr>
            <a:spLocks noGrp="1" noRot="1" noChangeAspect="1"/>
          </p:cNvSpPr>
          <p:nvPr>
            <p:ph type="sldImg"/>
          </p:nvPr>
        </p:nvSpPr>
        <p:spPr>
          <a:xfrm>
            <a:off x="685800" y="1143000"/>
            <a:ext cx="5486400" cy="3086100"/>
          </a:xfrm>
          <a:prstGeom prst="rect">
            <a:avLst/>
          </a:prstGeom>
          <a:noFill/>
          <a:ln w="12700" cap="flat" cmpd="sng">
            <a:noFill/>
            <a:prstDash val="solid"/>
            <a:miter/>
          </a:ln>
        </p:spPr>
        <p:txBody>
          <a:bodyPr/>
          <a:lstStyle/>
          <a:p>
            <a:endParaRPr lang="en-GB"/>
          </a:p>
        </p:txBody>
      </p:sp>
      <p:sp>
        <p:nvSpPr>
          <p:cNvPr id="421" name="Text box"/>
          <p:cNvSpPr>
            <a:spLocks noGrp="1"/>
          </p:cNvSpPr>
          <p:nvPr>
            <p:ph type="body" idx="1"/>
          </p:nvPr>
        </p:nvSpPr>
        <p:spPr>
          <a:xfrm>
            <a:off x="685800" y="4400550"/>
            <a:ext cx="5486400" cy="3600450"/>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pPr marL="0" indent="0" algn="l" eaLnBrk="1" fontAlgn="auto" latinLnBrk="0" hangingPunct="1">
              <a:lnSpc>
                <a:spcPct val="100000"/>
              </a:lnSpc>
              <a:spcBef>
                <a:spcPts val="0"/>
              </a:spcBef>
              <a:spcAft>
                <a:spcPts val="0"/>
              </a:spcAft>
              <a:buNone/>
            </a:pPr>
            <a:r>
              <a:rPr lang="en-US" altLang="zh-CN" sz="1800" kern="100">
                <a:latin typeface="Arial" pitchFamily="34" charset="0"/>
                <a:ea typeface="Calibri" charset="0"/>
              </a:rPr>
              <a:t>My final judgement is that PRECEDE–PROCEED provides a structure for the intervention as it links needs of the population with behavioural diagnosis and implementation/evaluation. COM-B complements the framework and enhances the behaviour targeting. Iterative co-design, equity-focused feasibility pilot and staged evaluation prior to implementation would be recommended. This is a balance between innovation and evidence and ensures that AI is not the goal itself. Equitable and sustainably health promoting outcomes should be used as the ultimate measure of the intervention.</a:t>
            </a:r>
          </a:p>
          <a:p>
            <a:endParaRPr lang="zh-CN" altLang="en-US"/>
          </a:p>
        </p:txBody>
      </p:sp>
      <p:sp>
        <p:nvSpPr>
          <p:cNvPr id="42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fld id="{CAD2D6BD-DE1B-4B5F-8B41-2702339687B9}" type="slidenum">
              <a:rPr lang="en-US" altLang="zh-CN" sz="1800" b="0" i="0" u="none" strike="noStrike" kern="1200" cap="none" spc="0" baseline="0">
                <a:solidFill>
                  <a:schemeClr val="tx1"/>
                </a:solidFill>
                <a:latin typeface="Droid Sans" charset="0"/>
                <a:ea typeface="宋体" charset="0"/>
                <a:cs typeface="Lucida Sans"/>
              </a:rPr>
              <a:t>36</a:t>
            </a:fld>
            <a:endParaRPr lang="zh-CN" altLang="en-US"/>
          </a:p>
        </p:txBody>
      </p:sp>
    </p:spTree>
    <p:extLst>
      <p:ext uri="{BB962C8B-B14F-4D97-AF65-F5344CB8AC3E}">
        <p14:creationId xmlns:p14="http://schemas.microsoft.com/office/powerpoint/2010/main" val="23329367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p:cNvSpPr>
            <a:spLocks noGrp="1" noRot="1" noChangeAspect="1"/>
          </p:cNvSpPr>
          <p:nvPr>
            <p:ph type="sldImg"/>
          </p:nvPr>
        </p:nvSpPr>
        <p:spPr/>
        <p:txBody>
          <a:bodyPr/>
          <a:lstStyle/>
          <a:p>
            <a:endParaRPr lang="en-GB"/>
          </a:p>
        </p:txBody>
      </p:sp>
      <p:sp>
        <p:nvSpPr>
          <p:cNvPr id="3" name="Text box"/>
          <p:cNvSpPr>
            <a:spLocks noGrp="1"/>
          </p:cNvSpPr>
          <p:nvPr>
            <p:ph type="body" idx="1"/>
          </p:nvPr>
        </p:nvSpPr>
        <p:spPr/>
        <p:txBody>
          <a:bodyPr/>
          <a:lstStyle/>
          <a:p>
            <a:endParaRPr lang="zh-CN" altLang="en-US"/>
          </a:p>
        </p:txBody>
      </p:sp>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algn="r"/>
            <a:fld id="{CAD2D6BD-DE1B-4B5F-8B41-2702339687B9}" type="slidenum">
              <a:rPr lang="en-US" altLang="zh-CN" sz="1200" b="0" i="0" u="none" strike="noStrike" kern="1200" cap="none" spc="0" baseline="0">
                <a:solidFill>
                  <a:schemeClr val="tx1"/>
                </a:solidFill>
                <a:latin typeface="Aptos" charset="0"/>
                <a:ea typeface="等线" charset="0"/>
                <a:cs typeface="Aptos" charset="0"/>
              </a:rPr>
              <a:t>37</a:t>
            </a:fld>
            <a:endParaRPr lang="zh-CN" altLang="en-US" sz="1200">
              <a:latin typeface="Aptos" charset="0"/>
              <a:ea typeface="等线" charset="0"/>
              <a:cs typeface="Aptos" charset="0"/>
            </a:endParaRPr>
          </a:p>
        </p:txBody>
      </p:sp>
    </p:spTree>
    <p:extLst>
      <p:ext uri="{BB962C8B-B14F-4D97-AF65-F5344CB8AC3E}">
        <p14:creationId xmlns:p14="http://schemas.microsoft.com/office/powerpoint/2010/main" val="11525073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1" name="Google Shape;14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26123701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162" name="Google Shape;162;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US" sz="1200" b="0" i="0" u="none" strike="noStrike">
                <a:solidFill>
                  <a:schemeClr val="dk1"/>
                </a:solidFill>
                <a:latin typeface="Calibri"/>
                <a:ea typeface="Calibri"/>
                <a:cs typeface="Calibri"/>
                <a:sym typeface="Calibri"/>
              </a:rPr>
              <a:t>Global antimicrobial resistance (AMR) is recognised as a serious public health problem which is aiming to prevent by responsible use of antibiotics and persistent behavioural change (UK Health Security Agency, 2025). Regarding the barrier aspect of this group presentation about ‘Smart Antibiotics’, the  intervention is designed to include several stakeholders who will be able to increase awareness of young adults about antibiotics as well as diminish the misunderstandings in the antibiotic-uses. However, this section will also identify major barriers to implementation, legal and ethical issues which might affect the digital intervention for potential public health outcomes.</a:t>
            </a:r>
            <a:r>
              <a:rPr lang="en-US" sz="1200" b="1" i="0" u="none" strike="noStrike">
                <a:solidFill>
                  <a:schemeClr val="dk1"/>
                </a:solidFill>
                <a:latin typeface="Calibri"/>
                <a:ea typeface="Calibri"/>
                <a:cs typeface="Calibri"/>
                <a:sym typeface="Calibri"/>
              </a:rPr>
              <a:t> </a:t>
            </a:r>
            <a:endParaRPr b="0"/>
          </a:p>
          <a:p>
            <a:pPr marL="0" lvl="0" indent="0" algn="l" rtl="0">
              <a:spcBef>
                <a:spcPts val="0"/>
              </a:spcBef>
              <a:spcAft>
                <a:spcPts val="0"/>
              </a:spcAft>
              <a:buNone/>
            </a:pPr>
            <a:br>
              <a:rPr lang="en-US"/>
            </a:br>
            <a:endParaRPr/>
          </a:p>
        </p:txBody>
      </p:sp>
      <p:sp>
        <p:nvSpPr>
          <p:cNvPr id="163" name="Google Shape;163;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39</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539481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177" name="Google Shape;177;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US"/>
              <a:t>O</a:t>
            </a:r>
            <a:r>
              <a:rPr lang="en-US" sz="1200" b="0" i="0" u="none" strike="noStrike">
                <a:solidFill>
                  <a:schemeClr val="dk1"/>
                </a:solidFill>
                <a:latin typeface="Calibri"/>
                <a:ea typeface="Calibri"/>
                <a:cs typeface="Calibri"/>
                <a:sym typeface="Calibri"/>
              </a:rPr>
              <a:t>veruse or in-effective use of antibiotics turns routine infections into life-threatening conditions</a:t>
            </a:r>
            <a:r>
              <a:rPr lang="en-US"/>
              <a:t>. I</a:t>
            </a:r>
            <a:r>
              <a:rPr lang="en-US" sz="1200" b="0" i="0" u="none" strike="noStrike">
                <a:solidFill>
                  <a:schemeClr val="dk1"/>
                </a:solidFill>
                <a:latin typeface="Calibri"/>
                <a:ea typeface="Calibri"/>
                <a:cs typeface="Calibri"/>
                <a:sym typeface="Calibri"/>
              </a:rPr>
              <a:t>n </a:t>
            </a:r>
            <a:r>
              <a:rPr lang="en-US"/>
              <a:t>this, </a:t>
            </a:r>
            <a:r>
              <a:rPr lang="en-US" sz="1200" b="0" i="0" u="none" strike="noStrike">
                <a:solidFill>
                  <a:schemeClr val="dk1"/>
                </a:solidFill>
                <a:latin typeface="Calibri"/>
                <a:ea typeface="Calibri"/>
                <a:cs typeface="Calibri"/>
                <a:sym typeface="Calibri"/>
              </a:rPr>
              <a:t>approx 54% people are unsure about the drastic effect of antibiotics or prevent the effect while treating infections (UK Health Security Agency, 2025).  Regarding the individual behavioural modification aspect, antimicrobial stewardship, public engagement, surveillance, education and innovation are recognised as the key elements of the UK's AMR National Action Plan (NAP) for 2024-29, which also comes under the One Health structural interventions. </a:t>
            </a:r>
            <a:r>
              <a:rPr lang="en-US"/>
              <a:t>From the views of Borek </a:t>
            </a:r>
            <a:r>
              <a:rPr lang="en-US" i="1"/>
              <a:t>et al. </a:t>
            </a:r>
            <a:r>
              <a:rPr lang="en-US"/>
              <a:t>(2019)</a:t>
            </a:r>
            <a:r>
              <a:rPr lang="en-US" sz="1200" b="0" i="0" u="none" strike="noStrike">
                <a:solidFill>
                  <a:schemeClr val="dk1"/>
                </a:solidFill>
                <a:latin typeface="Calibri"/>
                <a:ea typeface="Calibri"/>
                <a:cs typeface="Calibri"/>
                <a:sym typeface="Calibri"/>
              </a:rPr>
              <a:t>, a multi-stakeholder approach is needed to successfully implement the intervention ‘Smart Antibiotics’, rather than solely dependent on the technology-first approach</a:t>
            </a:r>
            <a:r>
              <a:rPr lang="en-US"/>
              <a:t>. </a:t>
            </a:r>
            <a:endParaRPr b="0"/>
          </a:p>
          <a:p>
            <a:pPr marL="0" lvl="0" indent="0" algn="l" rtl="0">
              <a:spcBef>
                <a:spcPts val="0"/>
              </a:spcBef>
              <a:spcAft>
                <a:spcPts val="0"/>
              </a:spcAft>
              <a:buNone/>
            </a:pPr>
            <a:br>
              <a:rPr lang="en-US"/>
            </a:br>
            <a:endParaRPr/>
          </a:p>
        </p:txBody>
      </p:sp>
      <p:sp>
        <p:nvSpPr>
          <p:cNvPr id="178" name="Google Shape;178;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40</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8530297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190" name="Google Shape;190;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chemeClr val="dk1"/>
              </a:buClr>
              <a:buSzPts val="1200"/>
              <a:buFont typeface="Calibri"/>
              <a:buNone/>
            </a:pPr>
            <a:r>
              <a:rPr lang="en-US"/>
              <a:t>Successful implementation of Smart Antibiotics requires collaboration across multiple stakeholders. NHS England, UKHSA and ICBs provide strategic leadership, surveillance and coordination, while GPs and pharmacists support appropriate antibiotic use. Young adults contribute feedback and engagement, whereas digital developers maintain the technology. Researchers and health influencers support evaluation, accessibility and wider campaign reach.</a:t>
            </a:r>
            <a:endParaRPr/>
          </a:p>
          <a:p>
            <a:pPr marL="0" lvl="0" indent="0" algn="l" rtl="0">
              <a:spcBef>
                <a:spcPts val="0"/>
              </a:spcBef>
              <a:spcAft>
                <a:spcPts val="0"/>
              </a:spcAft>
              <a:buNone/>
            </a:pPr>
            <a:endParaRPr/>
          </a:p>
        </p:txBody>
      </p:sp>
      <p:sp>
        <p:nvSpPr>
          <p:cNvPr id="191" name="Google Shape;191;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41</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8188949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197" name="Google Shape;197;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US" sz="1200" b="0" i="0" u="none" strike="noStrike">
                <a:solidFill>
                  <a:schemeClr val="dk1"/>
                </a:solidFill>
                <a:latin typeface="Calibri"/>
                <a:ea typeface="Calibri"/>
                <a:cs typeface="Calibri"/>
                <a:sym typeface="Calibri"/>
              </a:rPr>
              <a:t>The stakeholder landscape shows that the interaction of an intervention will be incorporated with the institutional power, clinical knowledge and access to the population which includes UKHSA, NHS England, ICB, prescribing clinicians, and community pharmacists. In this regard, the importance of UKHSA relates to the requirement for a surveillance infrastructure to support the campaign’s awareness and digital message, in a way that reflects current patterns of antimicrobial resistance and consumption, as provided by ESPAUR (UK Health Security Agency, 2025). Through the effective surveillance of AMR communication initiatives, the intervention can generate evidence-based content for the chatbot, app and social-media campaign and support the public AMR knowledge dropping aspect and cope with the specified drug-resistant infections in Englan</a:t>
            </a:r>
            <a:r>
              <a:rPr lang="en-US"/>
              <a:t>d. This </a:t>
            </a:r>
            <a:r>
              <a:rPr lang="en-US" sz="1200" b="0" i="0" u="none" strike="noStrike">
                <a:solidFill>
                  <a:schemeClr val="dk1"/>
                </a:solidFill>
                <a:latin typeface="Calibri"/>
                <a:ea typeface="Calibri"/>
                <a:cs typeface="Calibri"/>
                <a:sym typeface="Calibri"/>
              </a:rPr>
              <a:t>rose by 22.7% from the 2019-25 (UK Health Security Agency, 2026).</a:t>
            </a:r>
            <a:endParaRPr b="0"/>
          </a:p>
          <a:p>
            <a:pPr marL="0" lvl="0" indent="0" algn="l" rtl="0">
              <a:spcBef>
                <a:spcPts val="0"/>
              </a:spcBef>
              <a:spcAft>
                <a:spcPts val="0"/>
              </a:spcAft>
              <a:buNone/>
            </a:pPr>
            <a:br>
              <a:rPr lang="en-US"/>
            </a:br>
            <a:endParaRPr/>
          </a:p>
        </p:txBody>
      </p:sp>
      <p:sp>
        <p:nvSpPr>
          <p:cNvPr id="198" name="Google Shape;198;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42</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9320409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207" name="Google Shape;207;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US" sz="1200" b="0" i="0" u="none" strike="noStrike">
                <a:solidFill>
                  <a:schemeClr val="dk1"/>
                </a:solidFill>
                <a:latin typeface="Calibri"/>
                <a:ea typeface="Calibri"/>
                <a:cs typeface="Calibri"/>
                <a:sym typeface="Calibri"/>
              </a:rPr>
              <a:t>It is identified that high institutional influence in healthcare intervention does not guarantee user engagement (Ocloo </a:t>
            </a:r>
            <a:r>
              <a:rPr lang="en-US" sz="1200" b="0" i="1" u="none" strike="noStrike">
                <a:solidFill>
                  <a:schemeClr val="dk1"/>
                </a:solidFill>
                <a:latin typeface="Calibri"/>
                <a:ea typeface="Calibri"/>
                <a:cs typeface="Calibri"/>
                <a:sym typeface="Calibri"/>
              </a:rPr>
              <a:t>et al., </a:t>
            </a:r>
            <a:r>
              <a:rPr lang="en-US" sz="1200" b="0" i="0" u="none" strike="noStrike">
                <a:solidFill>
                  <a:schemeClr val="dk1"/>
                </a:solidFill>
                <a:latin typeface="Calibri"/>
                <a:ea typeface="Calibri"/>
                <a:cs typeface="Calibri"/>
                <a:sym typeface="Calibri"/>
              </a:rPr>
              <a:t>2021). Thus, young adults </a:t>
            </a:r>
            <a:r>
              <a:rPr lang="en-US"/>
              <a:t>are</a:t>
            </a:r>
            <a:r>
              <a:rPr lang="en-US" sz="1200" b="0" i="0" u="none" strike="noStrike">
                <a:solidFill>
                  <a:schemeClr val="dk1"/>
                </a:solidFill>
                <a:latin typeface="Calibri"/>
                <a:ea typeface="Calibri"/>
                <a:cs typeface="Calibri"/>
                <a:sym typeface="Calibri"/>
              </a:rPr>
              <a:t> the key stakeholders. Regarding this aspect, the intervention could use the example of the Andi Biotic campaign, which was developed by the UKHSA for 18–34-year-olds and a research-based approach in which young adults could enhance the digital engagement for the success of the intervention. However, through the incorporation of GP, local pharmacist and NHS, the intervention could integrate shared governance performance in the digital intervention</a:t>
            </a:r>
            <a:r>
              <a:rPr lang="en-US"/>
              <a:t>. This </a:t>
            </a:r>
            <a:r>
              <a:rPr lang="en-US" sz="1200" b="0" i="0" u="none" strike="noStrike">
                <a:solidFill>
                  <a:schemeClr val="dk1"/>
                </a:solidFill>
                <a:latin typeface="Calibri"/>
                <a:ea typeface="Calibri"/>
                <a:cs typeface="Calibri"/>
                <a:sym typeface="Calibri"/>
              </a:rPr>
              <a:t>will help to achieve objectives of the NHS</a:t>
            </a:r>
            <a:r>
              <a:rPr lang="en-US"/>
              <a:t> to</a:t>
            </a:r>
            <a:r>
              <a:rPr lang="en-US" sz="1200" b="0" i="0" u="none" strike="noStrike">
                <a:solidFill>
                  <a:schemeClr val="dk1"/>
                </a:solidFill>
                <a:latin typeface="Calibri"/>
                <a:ea typeface="Calibri"/>
                <a:cs typeface="Calibri"/>
                <a:sym typeface="Calibri"/>
              </a:rPr>
              <a:t> reduce total antibiotic use in human populations by 5% (NHS England, 2026a). Moreover, digital-health developers, researchers and NHS communications teams would be able to provide technical development, clinical validation, evaluation and dissemination of campaigns. </a:t>
            </a:r>
            <a:endParaRPr b="0"/>
          </a:p>
        </p:txBody>
      </p:sp>
      <p:sp>
        <p:nvSpPr>
          <p:cNvPr id="208" name="Google Shape;208;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43</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8346126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221" name="Google Shape;221;p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just" rtl="0">
              <a:lnSpc>
                <a:spcPct val="115000"/>
              </a:lnSpc>
              <a:spcBef>
                <a:spcPts val="1200"/>
              </a:spcBef>
              <a:spcAft>
                <a:spcPts val="1200"/>
              </a:spcAft>
              <a:buSzPts val="1100"/>
              <a:buNone/>
            </a:pPr>
            <a:r>
              <a:rPr lang="en-US"/>
              <a:t>Despite the integration of AI chatbot and smartphone app, a social media campaign, the proposed Smart Antibiotics intervention might face significant challenges in enhancing antimicrobial-resistance (AMR) awareness among young adults. In this regard, continued challenges remain as evidenced in the public AMR knowledge. It has seen a reduction of 1% from 2019–20, which highlights the need for digital interventions to address both behavioural and system-level barriers (UK Health Security Agency, 2026).</a:t>
            </a:r>
            <a:r>
              <a:rPr lang="en-US" sz="1200" i="0" u="none" strike="noStrike">
                <a:solidFill>
                  <a:schemeClr val="dk1"/>
                </a:solidFill>
              </a:rPr>
              <a:t> Thus, one of the crucial barriers in this digital intervention can be emerged from the high dependence on the technological aspect regarding the awareness of antibiotics while symptoms of viral and bacterial infections can overlap. In this aspect, the advice given by the chatbot might be incorrect or outdated about antibiotics that can influence the result in an inappropriate use of antibiotics. </a:t>
            </a:r>
            <a:endParaRPr/>
          </a:p>
        </p:txBody>
      </p:sp>
      <p:sp>
        <p:nvSpPr>
          <p:cNvPr id="222" name="Google Shape;222;p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44</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775065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236" name="Google Shape;236;p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just" rtl="0">
              <a:lnSpc>
                <a:spcPct val="115000"/>
              </a:lnSpc>
              <a:spcBef>
                <a:spcPts val="1200"/>
              </a:spcBef>
              <a:spcAft>
                <a:spcPts val="1200"/>
              </a:spcAft>
              <a:buSzPts val="1100"/>
              <a:buNone/>
            </a:pPr>
            <a:r>
              <a:rPr lang="en-US"/>
              <a:t>Strengthening cyber security is especially relevant for an intervention while it utilises AI chatbots (NHS England, 2026b). The NHS guidance highlights specific risks of generative-AI systems, such as unexpected outputs and systems being used to do more than their intended purpose. Furthermore, </a:t>
            </a:r>
            <a:r>
              <a:rPr lang="en-US">
                <a:solidFill>
                  <a:srgbClr val="222222"/>
                </a:solidFill>
              </a:rPr>
              <a:t>Alotaibi </a:t>
            </a:r>
            <a:r>
              <a:rPr lang="en-US" i="1">
                <a:solidFill>
                  <a:srgbClr val="222222"/>
                </a:solidFill>
              </a:rPr>
              <a:t>et al. </a:t>
            </a:r>
            <a:r>
              <a:rPr lang="en-US">
                <a:solidFill>
                  <a:srgbClr val="222222"/>
                </a:solidFill>
              </a:rPr>
              <a:t>(2025) stated that </a:t>
            </a:r>
            <a:r>
              <a:rPr lang="en-US"/>
              <a:t>lack of necessary skills to effectively use digital health technologies as well as understand the awareness aspect of the intervention can be a challenge to Smart Antibiotics. Most significantly, 43% of adults in England are found to be struggling with low health literacy (Diwakar and Owolabi, 2025). This affects adoption rate of the intervention in which people might find it challenging to navigate apps, understand digital health information, and utilise the full range of features available.</a:t>
            </a:r>
            <a:endParaRPr/>
          </a:p>
        </p:txBody>
      </p:sp>
      <p:sp>
        <p:nvSpPr>
          <p:cNvPr id="237" name="Google Shape;237;p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45</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3003125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260" name="Google Shape;260;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US" sz="1200" b="0" i="0" u="none" strike="noStrike">
                <a:solidFill>
                  <a:schemeClr val="dk1"/>
                </a:solidFill>
                <a:latin typeface="Calibri"/>
                <a:ea typeface="Calibri"/>
                <a:cs typeface="Calibri"/>
                <a:sym typeface="Calibri"/>
              </a:rPr>
              <a:t>Lack of trust and concerns about AI-generated health advice can be a barrier to this intervention which highlights the necessity to explain the recommendation in an evidence-based approach through chatbot (Lawson McLean and Hristidis, 2025). In this regard, the guidance on AMR will be updated as resistance patterns shift which need ongoing clinical review. </a:t>
            </a:r>
            <a:r>
              <a:rPr lang="en-US"/>
              <a:t>Kostygina </a:t>
            </a:r>
            <a:r>
              <a:rPr lang="en-US" i="1"/>
              <a:t>et al. </a:t>
            </a:r>
            <a:r>
              <a:rPr lang="en-US"/>
              <a:t>(2020) added that</a:t>
            </a:r>
            <a:r>
              <a:rPr lang="en-US" sz="1200" b="0" i="0" u="none" strike="noStrike">
                <a:solidFill>
                  <a:schemeClr val="dk1"/>
                </a:solidFill>
                <a:latin typeface="Calibri"/>
                <a:ea typeface="Calibri"/>
                <a:cs typeface="Calibri"/>
                <a:sym typeface="Calibri"/>
              </a:rPr>
              <a:t> through sharing accessible, evidence-based AMR messaging on reputable social media channels, health influencers can expand the intervention's reach, credibility, and engagement among young adults.</a:t>
            </a:r>
            <a:endParaRPr b="0"/>
          </a:p>
          <a:p>
            <a:pPr marL="0" lvl="0" indent="0" algn="l" rtl="0">
              <a:spcBef>
                <a:spcPts val="0"/>
              </a:spcBef>
              <a:spcAft>
                <a:spcPts val="0"/>
              </a:spcAft>
              <a:buNone/>
            </a:pPr>
            <a:br>
              <a:rPr lang="en-US"/>
            </a:br>
            <a:endParaRPr/>
          </a:p>
        </p:txBody>
      </p:sp>
      <p:sp>
        <p:nvSpPr>
          <p:cNvPr id="261" name="Google Shape;261;p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46</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840004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277" name="Google Shape;277;p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US" sz="1200" b="0" i="0" u="none" strike="noStrike">
                <a:solidFill>
                  <a:schemeClr val="dk1"/>
                </a:solidFill>
                <a:latin typeface="Calibri"/>
                <a:ea typeface="Calibri"/>
                <a:cs typeface="Calibri"/>
                <a:sym typeface="Calibri"/>
              </a:rPr>
              <a:t>When it comes to interoperability and workflow disruption, it can be a big concern to the intervention. Incompatibility with the existing system may lead to duplication and disjoint information as the intervention relates to NHS services (Lyndon </a:t>
            </a:r>
            <a:r>
              <a:rPr lang="en-US" sz="1200" b="0" i="1" u="none" strike="noStrike">
                <a:solidFill>
                  <a:schemeClr val="dk1"/>
                </a:solidFill>
                <a:latin typeface="Calibri"/>
                <a:ea typeface="Calibri"/>
                <a:cs typeface="Calibri"/>
                <a:sym typeface="Calibri"/>
              </a:rPr>
              <a:t>et al., </a:t>
            </a:r>
            <a:r>
              <a:rPr lang="en-US" sz="1200" b="0" i="0" u="none" strike="noStrike">
                <a:solidFill>
                  <a:schemeClr val="dk1"/>
                </a:solidFill>
                <a:latin typeface="Calibri"/>
                <a:ea typeface="Calibri"/>
                <a:cs typeface="Calibri"/>
                <a:sym typeface="Calibri"/>
              </a:rPr>
              <a:t>2025). According to NHS England, insufficiently designed and implemented CDST can cause unintended consequences, including ‘alert fatigue’. In the digital intervention aspect, the implementation can also face the barriers from the financial landscape because the high cost is associated with the software maintenance, cyber security, clinical validation along with the social-media promotion through the influencers (Mumtaz </a:t>
            </a:r>
            <a:r>
              <a:rPr lang="en-US" sz="1200" b="0" i="1" u="none" strike="noStrike">
                <a:solidFill>
                  <a:schemeClr val="dk1"/>
                </a:solidFill>
                <a:latin typeface="Calibri"/>
                <a:ea typeface="Calibri"/>
                <a:cs typeface="Calibri"/>
                <a:sym typeface="Calibri"/>
              </a:rPr>
              <a:t>et al., </a:t>
            </a:r>
            <a:r>
              <a:rPr lang="en-US" sz="1200" b="0" i="0" u="none" strike="noStrike">
                <a:solidFill>
                  <a:schemeClr val="dk1"/>
                </a:solidFill>
                <a:latin typeface="Calibri"/>
                <a:ea typeface="Calibri"/>
                <a:cs typeface="Calibri"/>
                <a:sym typeface="Calibri"/>
              </a:rPr>
              <a:t>2023). Hence, continual monitoring, co-design, and regular updates of the evidence regarding AMR should be considered as key implementation needs for its successful implementation of the intervention.  </a:t>
            </a:r>
            <a:endParaRPr b="0"/>
          </a:p>
          <a:p>
            <a:pPr marL="0" lvl="0" indent="0" algn="l" rtl="0">
              <a:spcBef>
                <a:spcPts val="0"/>
              </a:spcBef>
              <a:spcAft>
                <a:spcPts val="0"/>
              </a:spcAft>
              <a:buNone/>
            </a:pPr>
            <a:br>
              <a:rPr lang="en-US"/>
            </a:br>
            <a:endParaRPr/>
          </a:p>
        </p:txBody>
      </p:sp>
      <p:sp>
        <p:nvSpPr>
          <p:cNvPr id="278" name="Google Shape;278;p1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47</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37053791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289" name="Google Shape;289;p1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US" sz="1200" b="0" i="0" u="none" strike="noStrike">
                <a:solidFill>
                  <a:schemeClr val="dk1"/>
                </a:solidFill>
                <a:latin typeface="Calibri"/>
                <a:ea typeface="Calibri"/>
                <a:cs typeface="Calibri"/>
                <a:sym typeface="Calibri"/>
              </a:rPr>
              <a:t>Behavioural resistance from the young adults can hinder the delivery of the intervention objectives to the society. In this regard, high rates of views, downloads, or chatbot interactions can create a misleading impression of genuine engagement instead of actually reducing inappropriate expectations regarding antibiotics. This aspect can be supported the case of UKHSA’s Andi Biotic campaign which already has a vast range of views on social media by 2025, but reach is not necessarily showing the accurate behavioural change about the use of antibiotic in the UK (UK Government, 2025).  </a:t>
            </a:r>
            <a:endParaRPr b="0"/>
          </a:p>
          <a:p>
            <a:pPr marL="0" lvl="0" indent="0" algn="l" rtl="0">
              <a:spcBef>
                <a:spcPts val="0"/>
              </a:spcBef>
              <a:spcAft>
                <a:spcPts val="0"/>
              </a:spcAft>
              <a:buNone/>
            </a:pPr>
            <a:br>
              <a:rPr lang="en-US"/>
            </a:br>
            <a:endParaRPr/>
          </a:p>
        </p:txBody>
      </p:sp>
      <p:sp>
        <p:nvSpPr>
          <p:cNvPr id="290" name="Google Shape;290;p1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48</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4708223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298" name="Google Shape;298;p1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US" sz="1200" b="0" i="0" u="none" strike="noStrike">
                <a:solidFill>
                  <a:schemeClr val="dk1"/>
                </a:solidFill>
                <a:latin typeface="Calibri"/>
                <a:ea typeface="Calibri"/>
                <a:cs typeface="Calibri"/>
                <a:sym typeface="Calibri"/>
              </a:rPr>
              <a:t>The deployment of Smart Antibiotics poses important legal and ethical questions, as it integrates the use of AI with health information, behavioural communication, and potentially user-sensitive information within its intervention initiatives. In this aspect, effective data protection and privacy can be a key issue regarding the integration of chatbots that gather symptoms, or medication history or identifiable information to successfully implement the  Smart Antibiotics. Thus, the intervention should be compliant with UK data protection requirements, based on appropriate lawful processing to safeguards data against unauthorised access. In the UK healthcare intervention aspect, the detailed requirement of the Digital Technology Assessment Criteria (DTAC) needs to be considered</a:t>
            </a:r>
            <a:r>
              <a:rPr lang="en-US"/>
              <a:t>,</a:t>
            </a:r>
            <a:r>
              <a:rPr lang="en-US" sz="1200" b="0" i="0" u="none" strike="noStrike">
                <a:solidFill>
                  <a:schemeClr val="dk1"/>
                </a:solidFill>
                <a:latin typeface="Calibri"/>
                <a:ea typeface="Calibri"/>
                <a:cs typeface="Calibri"/>
                <a:sym typeface="Calibri"/>
              </a:rPr>
              <a:t> which requires effective data protection, technical security, and interoperability in accordance with the NHS digital procurement framework (NHS England, 2025a).</a:t>
            </a:r>
            <a:endParaRPr b="0"/>
          </a:p>
          <a:p>
            <a:pPr marL="0" lvl="0" indent="0" algn="l" rtl="0">
              <a:spcBef>
                <a:spcPts val="0"/>
              </a:spcBef>
              <a:spcAft>
                <a:spcPts val="0"/>
              </a:spcAft>
              <a:buNone/>
            </a:pPr>
            <a:br>
              <a:rPr lang="en-US"/>
            </a:br>
            <a:endParaRPr/>
          </a:p>
        </p:txBody>
      </p:sp>
      <p:sp>
        <p:nvSpPr>
          <p:cNvPr id="299" name="Google Shape;299;p1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49</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0486209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311" name="Google Shape;311;p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US" sz="1200" b="0" i="0" u="none" strike="noStrike">
                <a:latin typeface="Calibri"/>
                <a:ea typeface="Calibri"/>
                <a:cs typeface="Calibri"/>
                <a:sym typeface="Calibri"/>
              </a:rPr>
              <a:t>Another significant legal issue that could be associated with the intervention is the clinical safety and liability issue. In order to reduce the rate of incorrect guidance by the AI-powered chatbots about whether or not antibiotics are needed, resulting in effective awareness about treatment or prevention of inappropriate antibiotic use. Therefore, regarding the influence of chatbots in decisions about antibiotic use, it could be subject to MHRA medical-device regulation which considered the subject to conformity assessment, clinical evidence, risk management and regulatory approval before being used as the digital health intervention aspect (NHS England, 2023; NHS England, 2025a). </a:t>
            </a:r>
            <a:endParaRPr b="0"/>
          </a:p>
          <a:p>
            <a:pPr marL="0" lvl="0" indent="0" algn="l" rtl="0">
              <a:spcBef>
                <a:spcPts val="0"/>
              </a:spcBef>
              <a:spcAft>
                <a:spcPts val="0"/>
              </a:spcAft>
              <a:buNone/>
            </a:pPr>
            <a:br>
              <a:rPr lang="en-US"/>
            </a:br>
            <a:endParaRPr/>
          </a:p>
        </p:txBody>
      </p:sp>
      <p:sp>
        <p:nvSpPr>
          <p:cNvPr id="312" name="Google Shape;312;p1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50</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37356284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324" name="Google Shape;324;p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US" sz="1200" b="0" i="0" u="none" strike="noStrike" dirty="0">
                <a:solidFill>
                  <a:schemeClr val="dk1"/>
                </a:solidFill>
                <a:latin typeface="Calibri"/>
                <a:ea typeface="Calibri"/>
                <a:cs typeface="Calibri"/>
                <a:sym typeface="Calibri"/>
              </a:rPr>
              <a:t>These additional demands might influence the development of cost, prolong the implementation process as well as demand specialist regulatory knowledge (</a:t>
            </a:r>
            <a:r>
              <a:rPr lang="en-US" sz="1200" b="0" i="0" u="none" strike="noStrike" dirty="0" err="1">
                <a:solidFill>
                  <a:schemeClr val="dk1"/>
                </a:solidFill>
                <a:latin typeface="Calibri"/>
                <a:ea typeface="Calibri"/>
                <a:cs typeface="Calibri"/>
                <a:sym typeface="Calibri"/>
              </a:rPr>
              <a:t>Tarricone</a:t>
            </a:r>
            <a:r>
              <a:rPr lang="en-US" sz="1200" b="0" i="0" u="none" strike="noStrike" dirty="0">
                <a:solidFill>
                  <a:schemeClr val="dk1"/>
                </a:solidFill>
                <a:latin typeface="Calibri"/>
                <a:ea typeface="Calibri"/>
                <a:cs typeface="Calibri"/>
                <a:sym typeface="Calibri"/>
              </a:rPr>
              <a:t> </a:t>
            </a:r>
            <a:r>
              <a:rPr lang="en-US" sz="1200" b="0" i="1" u="none" strike="noStrike" dirty="0">
                <a:solidFill>
                  <a:schemeClr val="dk1"/>
                </a:solidFill>
                <a:latin typeface="Calibri"/>
                <a:ea typeface="Calibri"/>
                <a:cs typeface="Calibri"/>
                <a:sym typeface="Calibri"/>
              </a:rPr>
              <a:t>et al., </a:t>
            </a:r>
            <a:r>
              <a:rPr lang="en-US" sz="1200" b="0" i="0" u="none" strike="noStrike" dirty="0">
                <a:solidFill>
                  <a:schemeClr val="dk1"/>
                </a:solidFill>
                <a:latin typeface="Calibri"/>
                <a:ea typeface="Calibri"/>
                <a:cs typeface="Calibri"/>
                <a:sym typeface="Calibri"/>
              </a:rPr>
              <a:t>2022). These can be seen as the legal challenge aspect in this intervention because the strict and complex process can delay the intervention launch and its scalability also. Regarding the ethical aspect of deploying the intervention, autonomy and informed consent involve the user being aware that they are engaging with an AI system instead of a clinician, and aware of the limitations of the system they are using. Through this aspect, the intervention could be able to give clear information on who else to contact and in what manner, for each type of possible diagnosis, rather than promote self-diagnosis. </a:t>
            </a:r>
            <a:endParaRPr b="0" dirty="0"/>
          </a:p>
          <a:p>
            <a:pPr marL="0" lvl="0" indent="0" algn="l" rtl="0">
              <a:spcBef>
                <a:spcPts val="0"/>
              </a:spcBef>
              <a:spcAft>
                <a:spcPts val="0"/>
              </a:spcAft>
              <a:buNone/>
            </a:pPr>
            <a:br>
              <a:rPr lang="en-US" dirty="0"/>
            </a:br>
            <a:endParaRPr dirty="0"/>
          </a:p>
        </p:txBody>
      </p:sp>
      <p:sp>
        <p:nvSpPr>
          <p:cNvPr id="325" name="Google Shape;325;p1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51</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47181224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336" name="Google Shape;336;p1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None/>
            </a:pPr>
            <a:r>
              <a:rPr lang="en-US" sz="1200" b="0" i="0" u="none" strike="noStrike" dirty="0">
                <a:solidFill>
                  <a:schemeClr val="dk1"/>
                </a:solidFill>
                <a:latin typeface="Calibri"/>
                <a:ea typeface="Calibri"/>
                <a:cs typeface="Calibri"/>
                <a:sym typeface="Calibri"/>
              </a:rPr>
              <a:t>The intervention should also be careful about the algorithmic bias which might influence the poorer guidance on antibiotics for specific demographic groups or less-knowledgeable adults in the society.  This aspect could present legal challenges in the UK in terms of equality and data protection regulations due to the adverse consequences of discrimination that might result in complaints, lack of liability and loss of public trust during implementation (NHS England, 2025b). </a:t>
            </a:r>
            <a:endParaRPr b="0" dirty="0"/>
          </a:p>
          <a:p>
            <a:pPr marL="0" lvl="0" indent="0" algn="l" rtl="0">
              <a:spcBef>
                <a:spcPts val="0"/>
              </a:spcBef>
              <a:spcAft>
                <a:spcPts val="0"/>
              </a:spcAft>
              <a:buNone/>
            </a:pPr>
            <a:r>
              <a:rPr lang="en-US" sz="1200" b="0" i="0" u="none" strike="noStrike" dirty="0">
                <a:solidFill>
                  <a:schemeClr val="dk1"/>
                </a:solidFill>
                <a:latin typeface="Calibri"/>
                <a:ea typeface="Calibri"/>
                <a:cs typeface="Calibri"/>
                <a:sym typeface="Calibri"/>
              </a:rPr>
              <a:t>However, regarding the risk management aspect, the mandates of NHS England need to be considered in which DCB0129 for manufacturers and DCB0160 for deploying </a:t>
            </a:r>
            <a:r>
              <a:rPr lang="en-US" sz="1200" b="0" i="0" u="none" strike="noStrike" dirty="0" err="1">
                <a:solidFill>
                  <a:schemeClr val="dk1"/>
                </a:solidFill>
                <a:latin typeface="Calibri"/>
                <a:ea typeface="Calibri"/>
                <a:cs typeface="Calibri"/>
                <a:sym typeface="Calibri"/>
              </a:rPr>
              <a:t>organisations</a:t>
            </a:r>
            <a:r>
              <a:rPr lang="en-US" sz="1200" b="0" i="0" u="none" strike="noStrike" dirty="0">
                <a:solidFill>
                  <a:schemeClr val="dk1"/>
                </a:solidFill>
                <a:latin typeface="Calibri"/>
                <a:ea typeface="Calibri"/>
                <a:cs typeface="Calibri"/>
                <a:sym typeface="Calibri"/>
              </a:rPr>
              <a:t> are implemented in any type of digital intervention (</a:t>
            </a:r>
            <a:r>
              <a:rPr lang="en-US" sz="1200" b="0" i="0" u="none" strike="noStrike" dirty="0" err="1">
                <a:solidFill>
                  <a:schemeClr val="dk1"/>
                </a:solidFill>
                <a:latin typeface="Calibri"/>
                <a:ea typeface="Calibri"/>
                <a:cs typeface="Calibri"/>
                <a:sym typeface="Calibri"/>
              </a:rPr>
              <a:t>Oskrochi</a:t>
            </a:r>
            <a:r>
              <a:rPr lang="en-US" sz="1200" b="0" i="0" u="none" strike="noStrike" dirty="0">
                <a:solidFill>
                  <a:schemeClr val="dk1"/>
                </a:solidFill>
                <a:latin typeface="Calibri"/>
                <a:ea typeface="Calibri"/>
                <a:cs typeface="Calibri"/>
                <a:sym typeface="Calibri"/>
              </a:rPr>
              <a:t> </a:t>
            </a:r>
            <a:r>
              <a:rPr lang="en-US" sz="1200" b="0" i="1" u="none" strike="noStrike" dirty="0">
                <a:solidFill>
                  <a:schemeClr val="dk1"/>
                </a:solidFill>
                <a:latin typeface="Calibri"/>
                <a:ea typeface="Calibri"/>
                <a:cs typeface="Calibri"/>
                <a:sym typeface="Calibri"/>
              </a:rPr>
              <a:t>et al., </a:t>
            </a:r>
            <a:r>
              <a:rPr lang="en-US" sz="1200" b="0" i="0" u="none" strike="noStrike" dirty="0">
                <a:solidFill>
                  <a:schemeClr val="dk1"/>
                </a:solidFill>
                <a:latin typeface="Calibri"/>
                <a:ea typeface="Calibri"/>
                <a:cs typeface="Calibri"/>
                <a:sym typeface="Calibri"/>
              </a:rPr>
              <a:t>2025). This means that a clinical safety officer and a hazard log and safety case may be required, which can lead to more time and resources being required. </a:t>
            </a:r>
            <a:endParaRPr b="0" dirty="0"/>
          </a:p>
          <a:p>
            <a:pPr marL="0" lvl="0" indent="0" algn="l" rtl="0">
              <a:spcBef>
                <a:spcPts val="0"/>
              </a:spcBef>
              <a:spcAft>
                <a:spcPts val="0"/>
              </a:spcAft>
              <a:buNone/>
            </a:pPr>
            <a:br>
              <a:rPr lang="en-US" dirty="0"/>
            </a:br>
            <a:br>
              <a:rPr lang="en-US" dirty="0"/>
            </a:br>
            <a:endParaRPr dirty="0"/>
          </a:p>
        </p:txBody>
      </p:sp>
      <p:sp>
        <p:nvSpPr>
          <p:cNvPr id="337" name="Google Shape;337;p1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52</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27646720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GB"/>
          </a:p>
        </p:txBody>
      </p:sp>
      <p:sp>
        <p:nvSpPr>
          <p:cNvPr id="359" name="Google Shape;359;p1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chemeClr val="dk1"/>
              </a:buClr>
              <a:buSzPts val="1200"/>
              <a:buFont typeface="Calibri"/>
              <a:buNone/>
            </a:pPr>
            <a:r>
              <a:rPr lang="en-US" sz="1200">
                <a:solidFill>
                  <a:schemeClr val="dk1"/>
                </a:solidFill>
                <a:latin typeface="Calibri"/>
                <a:ea typeface="Calibri"/>
                <a:cs typeface="Calibri"/>
                <a:sym typeface="Calibri"/>
              </a:rPr>
              <a:t>From the above study, it has been concluded that the successful delivery of Smart Antibiotics is a combination of digital innovation and clinical safety, legal compliance and ethical responsibility in which effective stakeholder collaboration can play a crucial role for its success. Addressing AI bias, privacy, regulatory requirements, clinical oversight and continuous assessment will be critical to ensure that the intervention supports responsible antibiotic use and minimises potential risks. </a:t>
            </a:r>
            <a:endParaRPr sz="1200">
              <a:solidFill>
                <a:schemeClr val="dk1"/>
              </a:solidFill>
              <a:latin typeface="Calibri"/>
              <a:ea typeface="Calibri"/>
              <a:cs typeface="Calibri"/>
              <a:sym typeface="Calibri"/>
            </a:endParaRPr>
          </a:p>
          <a:p>
            <a:pPr marL="0" lvl="0" indent="0" algn="l" rtl="0">
              <a:spcBef>
                <a:spcPts val="0"/>
              </a:spcBef>
              <a:spcAft>
                <a:spcPts val="0"/>
              </a:spcAft>
              <a:buNone/>
            </a:pPr>
            <a:endParaRPr/>
          </a:p>
        </p:txBody>
      </p:sp>
      <p:sp>
        <p:nvSpPr>
          <p:cNvPr id="360" name="Google Shape;360;p1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53</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4282506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p:cNvSpPr>
            <a:spLocks noGrp="1" noRot="1" noChangeAspect="1"/>
          </p:cNvSpPr>
          <p:nvPr>
            <p:ph type="sldImg"/>
          </p:nvPr>
        </p:nvSpPr>
        <p:spPr/>
        <p:txBody>
          <a:bodyPr/>
          <a:lstStyle/>
          <a:p>
            <a:endParaRPr lang="en-GB"/>
          </a:p>
        </p:txBody>
      </p:sp>
      <p:sp>
        <p:nvSpPr>
          <p:cNvPr id="3" name="Text box"/>
          <p:cNvSpPr>
            <a:spLocks noGrp="1"/>
          </p:cNvSpPr>
          <p:nvPr>
            <p:ph type="body" idx="1"/>
          </p:nvPr>
        </p:nvSpPr>
        <p:spPr/>
        <p:txBody>
          <a:bodyPr/>
          <a:lstStyle/>
          <a:p>
            <a:endParaRPr lang="zh-CN" altLang="en-US"/>
          </a:p>
        </p:txBody>
      </p:sp>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marL="0" marR="0" lvl="0" indent="0" algn="r" defTabSz="914400" eaLnBrk="1" fontAlgn="auto" latinLnBrk="0" hangingPunct="1">
              <a:lnSpc>
                <a:spcPct val="100000"/>
              </a:lnSpc>
              <a:spcBef>
                <a:spcPts val="0"/>
              </a:spcBef>
              <a:spcAft>
                <a:spcPts val="0"/>
              </a:spcAft>
              <a:buClrTx/>
              <a:buSzTx/>
              <a:buFontTx/>
              <a:buNone/>
              <a:tabLst/>
              <a:defRPr/>
            </a:pPr>
            <a:fld id="{CAD2D6BD-DE1B-4B5F-8B41-2702339687B9}" type="slidenum">
              <a:rPr kumimoji="0" lang="en-US" altLang="zh-CN" sz="1200" b="0" i="0" u="none" strike="noStrike" kern="1200" cap="none" spc="0" normalizeH="0" baseline="0" noProof="0">
                <a:ln>
                  <a:noFill/>
                </a:ln>
                <a:solidFill>
                  <a:srgbClr val="000000"/>
                </a:solidFill>
                <a:effectLst/>
                <a:uLnTx/>
                <a:uFillTx/>
                <a:latin typeface="Aptos" charset="0"/>
                <a:ea typeface="等线" charset="0"/>
                <a:cs typeface="Aptos" charset="0"/>
              </a:rPr>
              <a:pPr marL="0" marR="0" lvl="0" indent="0" algn="r" defTabSz="914400" eaLnBrk="1" fontAlgn="auto" latinLnBrk="0" hangingPunct="1">
                <a:lnSpc>
                  <a:spcPct val="100000"/>
                </a:lnSpc>
                <a:spcBef>
                  <a:spcPts val="0"/>
                </a:spcBef>
                <a:spcAft>
                  <a:spcPts val="0"/>
                </a:spcAft>
                <a:buClrTx/>
                <a:buSzTx/>
                <a:buFontTx/>
                <a:buNone/>
                <a:tabLst/>
                <a:defRPr/>
              </a:pPr>
              <a:t>62</a:t>
            </a:fld>
            <a:endParaRPr kumimoji="0" lang="zh-CN" altLang="en-US" sz="1200" b="0" i="0" u="none" strike="noStrike" kern="1200" cap="none" spc="0" normalizeH="0" baseline="0" noProof="0">
              <a:ln>
                <a:noFill/>
              </a:ln>
              <a:solidFill>
                <a:srgbClr val="000000"/>
              </a:solidFill>
              <a:effectLst/>
              <a:uLnTx/>
              <a:uFillTx/>
              <a:latin typeface="Aptos" charset="0"/>
              <a:ea typeface="等线" charset="0"/>
              <a:cs typeface="Aptos" charset="0"/>
            </a:endParaRPr>
          </a:p>
        </p:txBody>
      </p:sp>
    </p:spTree>
    <p:extLst>
      <p:ext uri="{BB962C8B-B14F-4D97-AF65-F5344CB8AC3E}">
        <p14:creationId xmlns:p14="http://schemas.microsoft.com/office/powerpoint/2010/main" val="64379143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p:cNvSpPr>
            <a:spLocks noGrp="1" noRot="1" noChangeAspect="1"/>
          </p:cNvSpPr>
          <p:nvPr>
            <p:ph type="sldImg"/>
          </p:nvPr>
        </p:nvSpPr>
        <p:spPr/>
        <p:txBody>
          <a:bodyPr/>
          <a:lstStyle/>
          <a:p>
            <a:endParaRPr lang="en-GB"/>
          </a:p>
        </p:txBody>
      </p:sp>
      <p:sp>
        <p:nvSpPr>
          <p:cNvPr id="3" name="Text box"/>
          <p:cNvSpPr>
            <a:spLocks noGrp="1"/>
          </p:cNvSpPr>
          <p:nvPr>
            <p:ph type="body" idx="1"/>
          </p:nvPr>
        </p:nvSpPr>
        <p:spPr/>
        <p:txBody>
          <a:bodyPr/>
          <a:lstStyle/>
          <a:p>
            <a:endParaRPr lang="zh-CN" altLang="en-US"/>
          </a:p>
        </p:txBody>
      </p:sp>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marL="0" marR="0" lvl="0" indent="0" algn="r" defTabSz="914400" eaLnBrk="1" fontAlgn="auto" latinLnBrk="0" hangingPunct="1">
              <a:lnSpc>
                <a:spcPct val="100000"/>
              </a:lnSpc>
              <a:spcBef>
                <a:spcPts val="0"/>
              </a:spcBef>
              <a:spcAft>
                <a:spcPts val="0"/>
              </a:spcAft>
              <a:buClrTx/>
              <a:buSzTx/>
              <a:buFontTx/>
              <a:buNone/>
              <a:tabLst/>
              <a:defRPr/>
            </a:pPr>
            <a:fld id="{CAD2D6BD-DE1B-4B5F-8B41-2702339687B9}" type="slidenum">
              <a:rPr kumimoji="0" lang="en-US" altLang="zh-CN" sz="1200" b="0" i="0" u="none" strike="noStrike" kern="1200" cap="none" spc="0" normalizeH="0" baseline="0" noProof="0">
                <a:ln>
                  <a:noFill/>
                </a:ln>
                <a:solidFill>
                  <a:srgbClr val="000000"/>
                </a:solidFill>
                <a:effectLst/>
                <a:uLnTx/>
                <a:uFillTx/>
                <a:latin typeface="Aptos" charset="0"/>
                <a:ea typeface="等线" charset="0"/>
                <a:cs typeface="Aptos" charset="0"/>
              </a:rPr>
              <a:pPr marL="0" marR="0" lvl="0" indent="0" algn="r" defTabSz="914400" eaLnBrk="1" fontAlgn="auto" latinLnBrk="0" hangingPunct="1">
                <a:lnSpc>
                  <a:spcPct val="100000"/>
                </a:lnSpc>
                <a:spcBef>
                  <a:spcPts val="0"/>
                </a:spcBef>
                <a:spcAft>
                  <a:spcPts val="0"/>
                </a:spcAft>
                <a:buClrTx/>
                <a:buSzTx/>
                <a:buFontTx/>
                <a:buNone/>
                <a:tabLst/>
                <a:defRPr/>
              </a:pPr>
              <a:t>63</a:t>
            </a:fld>
            <a:endParaRPr kumimoji="0" lang="zh-CN" altLang="en-US" sz="1200" b="0" i="0" u="none" strike="noStrike" kern="1200" cap="none" spc="0" normalizeH="0" baseline="0" noProof="0">
              <a:ln>
                <a:noFill/>
              </a:ln>
              <a:solidFill>
                <a:srgbClr val="000000"/>
              </a:solidFill>
              <a:effectLst/>
              <a:uLnTx/>
              <a:uFillTx/>
              <a:latin typeface="Aptos" charset="0"/>
              <a:ea typeface="等线" charset="0"/>
              <a:cs typeface="Aptos" charset="0"/>
            </a:endParaRPr>
          </a:p>
        </p:txBody>
      </p:sp>
    </p:spTree>
    <p:extLst>
      <p:ext uri="{BB962C8B-B14F-4D97-AF65-F5344CB8AC3E}">
        <p14:creationId xmlns:p14="http://schemas.microsoft.com/office/powerpoint/2010/main" val="232044373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p:cNvSpPr>
            <a:spLocks noGrp="1" noRot="1" noChangeAspect="1"/>
          </p:cNvSpPr>
          <p:nvPr>
            <p:ph type="sldImg"/>
          </p:nvPr>
        </p:nvSpPr>
        <p:spPr/>
        <p:txBody>
          <a:bodyPr/>
          <a:lstStyle/>
          <a:p>
            <a:endParaRPr lang="en-GB"/>
          </a:p>
        </p:txBody>
      </p:sp>
      <p:sp>
        <p:nvSpPr>
          <p:cNvPr id="3" name="Text box"/>
          <p:cNvSpPr>
            <a:spLocks noGrp="1"/>
          </p:cNvSpPr>
          <p:nvPr>
            <p:ph type="body" idx="1"/>
          </p:nvPr>
        </p:nvSpPr>
        <p:spPr/>
        <p:txBody>
          <a:bodyPr/>
          <a:lstStyle/>
          <a:p>
            <a:endParaRPr lang="zh-CN" altLang="en-US"/>
          </a:p>
        </p:txBody>
      </p:sp>
      <p:sp>
        <p:nvSpPr>
          <p:cNvPr id="12" name="Text box"/>
          <p:cNvSpPr>
            <a:spLocks noGrp="1"/>
          </p:cNvSpPr>
          <p:nvPr>
            <p:ph type="sldNum" idx="5"/>
          </p:nvPr>
        </p:nvSpPr>
        <p:spPr>
          <a:xfrm>
            <a:off x="3884613" y="8685213"/>
            <a:ext cx="2971800" cy="458787"/>
          </a:xfrm>
          <a:prstGeom prst="rect">
            <a:avLst/>
          </a:prstGeom>
          <a:noFill/>
          <a:ln w="12700" cap="flat" cmpd="sng">
            <a:noFill/>
            <a:prstDash val="solid"/>
            <a:miter/>
          </a:ln>
        </p:spPr>
        <p:txBody>
          <a:bodyPr vert="horz" wrap="square" lIns="91440" tIns="45720" rIns="91440" bIns="45720" anchor="b" anchorCtr="0">
            <a:prstTxWarp prst="textNoShape">
              <a:avLst/>
            </a:prstTxWarp>
          </a:bodyPr>
          <a:lstStyle/>
          <a:p>
            <a:pPr marL="0" marR="0" lvl="0" indent="0" algn="r" defTabSz="914400" eaLnBrk="1" fontAlgn="auto" latinLnBrk="0" hangingPunct="1">
              <a:lnSpc>
                <a:spcPct val="100000"/>
              </a:lnSpc>
              <a:spcBef>
                <a:spcPts val="0"/>
              </a:spcBef>
              <a:spcAft>
                <a:spcPts val="0"/>
              </a:spcAft>
              <a:buClrTx/>
              <a:buSzTx/>
              <a:buFontTx/>
              <a:buNone/>
              <a:tabLst/>
              <a:defRPr/>
            </a:pPr>
            <a:fld id="{CAD2D6BD-DE1B-4B5F-8B41-2702339687B9}" type="slidenum">
              <a:rPr kumimoji="0" lang="en-US" altLang="zh-CN" sz="1200" b="0" i="0" u="none" strike="noStrike" kern="1200" cap="none" spc="0" normalizeH="0" baseline="0" noProof="0">
                <a:ln>
                  <a:noFill/>
                </a:ln>
                <a:solidFill>
                  <a:srgbClr val="000000"/>
                </a:solidFill>
                <a:effectLst/>
                <a:uLnTx/>
                <a:uFillTx/>
                <a:latin typeface="Aptos" charset="0"/>
                <a:ea typeface="等线" charset="0"/>
                <a:cs typeface="Aptos" charset="0"/>
              </a:rPr>
              <a:pPr marL="0" marR="0" lvl="0" indent="0" algn="r" defTabSz="914400" eaLnBrk="1" fontAlgn="auto" latinLnBrk="0" hangingPunct="1">
                <a:lnSpc>
                  <a:spcPct val="100000"/>
                </a:lnSpc>
                <a:spcBef>
                  <a:spcPts val="0"/>
                </a:spcBef>
                <a:spcAft>
                  <a:spcPts val="0"/>
                </a:spcAft>
                <a:buClrTx/>
                <a:buSzTx/>
                <a:buFontTx/>
                <a:buNone/>
                <a:tabLst/>
                <a:defRPr/>
              </a:pPr>
              <a:t>64</a:t>
            </a:fld>
            <a:endParaRPr kumimoji="0" lang="zh-CN" altLang="en-US" sz="1200" b="0" i="0" u="none" strike="noStrike" kern="1200" cap="none" spc="0" normalizeH="0" baseline="0" noProof="0">
              <a:ln>
                <a:noFill/>
              </a:ln>
              <a:solidFill>
                <a:srgbClr val="000000"/>
              </a:solidFill>
              <a:effectLst/>
              <a:uLnTx/>
              <a:uFillTx/>
              <a:latin typeface="Aptos" charset="0"/>
              <a:ea typeface="等线" charset="0"/>
              <a:cs typeface="Aptos" charset="0"/>
            </a:endParaRPr>
          </a:p>
        </p:txBody>
      </p:sp>
    </p:spTree>
    <p:extLst>
      <p:ext uri="{BB962C8B-B14F-4D97-AF65-F5344CB8AC3E}">
        <p14:creationId xmlns:p14="http://schemas.microsoft.com/office/powerpoint/2010/main" val="1673799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p1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6" name="Google Shape;366;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86600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736A0-9F24-45BF-B389-F6478DB45CE3}"/>
              </a:ext>
            </a:extLst>
          </p:cNvPr>
          <p:cNvSpPr>
            <a:spLocks noGrp="1"/>
          </p:cNvSpPr>
          <p:nvPr>
            <p:ph type="ctrTitle"/>
          </p:nvPr>
        </p:nvSpPr>
        <p:spPr>
          <a:xfrm>
            <a:off x="1524000" y="1028700"/>
            <a:ext cx="9144000" cy="2481263"/>
          </a:xfrm>
        </p:spPr>
        <p:txBody>
          <a:bodyPr anchor="b">
            <a:normAutofit/>
          </a:bodyPr>
          <a:lstStyle>
            <a:lvl1pPr algn="ctr">
              <a:lnSpc>
                <a:spcPct val="100000"/>
              </a:lnSpc>
              <a:defRPr sz="4000" spc="750" baseline="0">
                <a:solidFill>
                  <a:schemeClr val="tx1"/>
                </a:solidFill>
              </a:defRPr>
            </a:lvl1pPr>
          </a:lstStyle>
          <a:p>
            <a:r>
              <a:rPr lang="en-US" dirty="0"/>
              <a:t>Click to edit Master title style</a:t>
            </a:r>
          </a:p>
        </p:txBody>
      </p:sp>
      <p:sp>
        <p:nvSpPr>
          <p:cNvPr id="3" name="Subtitle 2">
            <a:extLst>
              <a:ext uri="{FF2B5EF4-FFF2-40B4-BE49-F238E27FC236}">
                <a16:creationId xmlns:a16="http://schemas.microsoft.com/office/drawing/2014/main" id="{713D85EF-076F-4C35-862A-BAFF685DD6B5}"/>
              </a:ext>
            </a:extLst>
          </p:cNvPr>
          <p:cNvSpPr>
            <a:spLocks noGrp="1"/>
          </p:cNvSpPr>
          <p:nvPr>
            <p:ph type="subTitle" idx="1"/>
          </p:nvPr>
        </p:nvSpPr>
        <p:spPr>
          <a:xfrm>
            <a:off x="1524000" y="3824376"/>
            <a:ext cx="9144000" cy="1433423"/>
          </a:xfrm>
        </p:spPr>
        <p:txBody>
          <a:bodyPr>
            <a:normAutofit/>
          </a:bodyPr>
          <a:lstStyle>
            <a:lvl1pPr marL="0" indent="0" algn="ctr">
              <a:lnSpc>
                <a:spcPct val="150000"/>
              </a:lnSpc>
              <a:buNone/>
              <a:defRPr sz="1600" b="1" cap="all" spc="600" baseline="0"/>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CAE221EC-BF54-4DDD-8900-F2027CDAD35C}"/>
              </a:ext>
            </a:extLst>
          </p:cNvPr>
          <p:cNvSpPr>
            <a:spLocks noGrp="1"/>
          </p:cNvSpPr>
          <p:nvPr>
            <p:ph type="dt" sz="half" idx="10"/>
          </p:nvPr>
        </p:nvSpPr>
        <p:spPr/>
        <p:txBody>
          <a:bodyPr/>
          <a:lstStyle/>
          <a:p>
            <a:fld id="{888411FB-1606-4EC5-9BCA-2DC04C2243EA}" type="datetimeFigureOut">
              <a:rPr lang="en-US" dirty="0"/>
              <a:t>8/12/2026</a:t>
            </a:fld>
            <a:endParaRPr lang="en-US" dirty="0"/>
          </a:p>
        </p:txBody>
      </p:sp>
      <p:sp>
        <p:nvSpPr>
          <p:cNvPr id="5" name="Footer Placeholder 4">
            <a:extLst>
              <a:ext uri="{FF2B5EF4-FFF2-40B4-BE49-F238E27FC236}">
                <a16:creationId xmlns:a16="http://schemas.microsoft.com/office/drawing/2014/main" id="{7CD5AB69-7069-48FB-8925-F2BA84129A52}"/>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3B29C32A-F7A5-4E3B-A28F-09C82341EB22}"/>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913568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E99D7-1EE5-4262-9359-A0E2B733116C}"/>
              </a:ext>
            </a:extLst>
          </p:cNvPr>
          <p:cNvSpPr>
            <a:spLocks noGrp="1"/>
          </p:cNvSpPr>
          <p:nvPr>
            <p:ph type="title"/>
          </p:nvPr>
        </p:nvSpPr>
        <p:spPr>
          <a:xfrm>
            <a:off x="1371600" y="793080"/>
            <a:ext cx="10240903" cy="1233488"/>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B3DA1C5-272A-45C2-A11A-E7769A27D32F}"/>
              </a:ext>
            </a:extLst>
          </p:cNvPr>
          <p:cNvSpPr>
            <a:spLocks noGrp="1"/>
          </p:cNvSpPr>
          <p:nvPr>
            <p:ph idx="1"/>
          </p:nvPr>
        </p:nvSpPr>
        <p:spPr>
          <a:xfrm>
            <a:off x="1371600" y="2114939"/>
            <a:ext cx="10240903" cy="395617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D63DA15-1EAB-4524-9BB7-8A7DA82A20AD}"/>
              </a:ext>
            </a:extLst>
          </p:cNvPr>
          <p:cNvSpPr>
            <a:spLocks noGrp="1"/>
          </p:cNvSpPr>
          <p:nvPr>
            <p:ph type="dt" sz="half" idx="10"/>
          </p:nvPr>
        </p:nvSpPr>
        <p:spPr/>
        <p:txBody>
          <a:bodyPr/>
          <a:lstStyle/>
          <a:p>
            <a:fld id="{D3BCAA53-8FBA-45E2-8B10-F7DD55E4E759}" type="datetimeFigureOut">
              <a:rPr lang="en-US" dirty="0"/>
              <a:t>8/12/2026</a:t>
            </a:fld>
            <a:endParaRPr lang="en-US" dirty="0"/>
          </a:p>
        </p:txBody>
      </p:sp>
      <p:sp>
        <p:nvSpPr>
          <p:cNvPr id="5" name="Footer Placeholder 4">
            <a:extLst>
              <a:ext uri="{FF2B5EF4-FFF2-40B4-BE49-F238E27FC236}">
                <a16:creationId xmlns:a16="http://schemas.microsoft.com/office/drawing/2014/main" id="{A1EB93B9-7818-489D-AFFB-B6EAD27FF15D}"/>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C4528D36-894E-4FCB-B8BB-84DE89949B23}"/>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31183266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964F1-5687-421F-B3DF-BA3C8DADC0E6}"/>
              </a:ext>
            </a:extLst>
          </p:cNvPr>
          <p:cNvSpPr>
            <a:spLocks noGrp="1"/>
          </p:cNvSpPr>
          <p:nvPr>
            <p:ph type="title"/>
          </p:nvPr>
        </p:nvSpPr>
        <p:spPr>
          <a:xfrm>
            <a:off x="1380930" y="1709738"/>
            <a:ext cx="9966519" cy="2852737"/>
          </a:xfrm>
        </p:spPr>
        <p:txBody>
          <a:bodyPr anchor="b">
            <a:normAutofit/>
          </a:bodyPr>
          <a:lstStyle>
            <a:lvl1pPr>
              <a:defRPr sz="4400" spc="750" baseline="0"/>
            </a:lvl1pPr>
          </a:lstStyle>
          <a:p>
            <a:r>
              <a:rPr lang="en-US" dirty="0"/>
              <a:t>Click to edit Master title style</a:t>
            </a:r>
          </a:p>
        </p:txBody>
      </p:sp>
      <p:sp>
        <p:nvSpPr>
          <p:cNvPr id="3" name="Text Placeholder 2">
            <a:extLst>
              <a:ext uri="{FF2B5EF4-FFF2-40B4-BE49-F238E27FC236}">
                <a16:creationId xmlns:a16="http://schemas.microsoft.com/office/drawing/2014/main" id="{1DDBB876-5FD9-4964-BD37-6F05DAEBE325}"/>
              </a:ext>
            </a:extLst>
          </p:cNvPr>
          <p:cNvSpPr>
            <a:spLocks noGrp="1"/>
          </p:cNvSpPr>
          <p:nvPr>
            <p:ph type="body" idx="1"/>
          </p:nvPr>
        </p:nvSpPr>
        <p:spPr>
          <a:xfrm>
            <a:off x="1380930" y="4976327"/>
            <a:ext cx="9966520" cy="1113323"/>
          </a:xfrm>
        </p:spPr>
        <p:txBody>
          <a:bodyPr>
            <a:normAutofit/>
          </a:bodyPr>
          <a:lstStyle>
            <a:lvl1pPr marL="0" indent="0">
              <a:buNone/>
              <a:defRPr sz="1200" spc="600">
                <a:solidFill>
                  <a:schemeClr val="tx1">
                    <a:tint val="75000"/>
                  </a:schemeClr>
                </a:solidFill>
              </a:defRPr>
            </a:lvl1pPr>
            <a:lvl2pPr marL="457200" indent="0">
              <a:buNone/>
              <a:defRPr sz="1200">
                <a:solidFill>
                  <a:schemeClr val="tx1">
                    <a:tint val="75000"/>
                  </a:schemeClr>
                </a:solidFill>
              </a:defRPr>
            </a:lvl2pPr>
            <a:lvl3pPr marL="914400" indent="0">
              <a:buNone/>
              <a:defRPr sz="1200">
                <a:solidFill>
                  <a:schemeClr val="tx1">
                    <a:tint val="75000"/>
                  </a:schemeClr>
                </a:solidFill>
              </a:defRPr>
            </a:lvl3pPr>
            <a:lvl4pPr marL="1371600" indent="0">
              <a:buNone/>
              <a:defRPr sz="1200">
                <a:solidFill>
                  <a:schemeClr val="tx1">
                    <a:tint val="75000"/>
                  </a:schemeClr>
                </a:solidFill>
              </a:defRPr>
            </a:lvl4pPr>
            <a:lvl5pPr marL="1828800" indent="0">
              <a:buNone/>
              <a:defRPr sz="1200">
                <a:solidFill>
                  <a:schemeClr val="tx1">
                    <a:tint val="75000"/>
                  </a:schemeClr>
                </a:solidFill>
              </a:defRPr>
            </a:lvl5pPr>
            <a:lvl6pPr marL="2286000" indent="0">
              <a:buNone/>
              <a:defRPr sz="1200">
                <a:solidFill>
                  <a:schemeClr val="tx1">
                    <a:tint val="75000"/>
                  </a:schemeClr>
                </a:solidFill>
              </a:defRPr>
            </a:lvl6pPr>
            <a:lvl7pPr marL="2743200" indent="0">
              <a:buNone/>
              <a:defRPr sz="1200">
                <a:solidFill>
                  <a:schemeClr val="tx1">
                    <a:tint val="75000"/>
                  </a:schemeClr>
                </a:solidFill>
              </a:defRPr>
            </a:lvl7pPr>
            <a:lvl8pPr marL="3200400" indent="0">
              <a:buNone/>
              <a:defRPr sz="1200">
                <a:solidFill>
                  <a:schemeClr val="tx1">
                    <a:tint val="75000"/>
                  </a:schemeClr>
                </a:solidFill>
              </a:defRPr>
            </a:lvl8pPr>
            <a:lvl9pPr marL="3657600" indent="0">
              <a:buNone/>
              <a:defRPr sz="12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875EA80A-FCDD-4009-9A1F-8B54817869DC}"/>
              </a:ext>
            </a:extLst>
          </p:cNvPr>
          <p:cNvSpPr>
            <a:spLocks noGrp="1"/>
          </p:cNvSpPr>
          <p:nvPr>
            <p:ph type="dt" sz="half" idx="10"/>
          </p:nvPr>
        </p:nvSpPr>
        <p:spPr/>
        <p:txBody>
          <a:bodyPr/>
          <a:lstStyle/>
          <a:p>
            <a:fld id="{2F8C84CF-6F0D-4195-920D-9D6F75893720}" type="datetimeFigureOut">
              <a:rPr lang="en-US" dirty="0"/>
              <a:t>8/12/2026</a:t>
            </a:fld>
            <a:endParaRPr lang="en-US" dirty="0"/>
          </a:p>
        </p:txBody>
      </p:sp>
      <p:sp>
        <p:nvSpPr>
          <p:cNvPr id="5" name="Footer Placeholder 4">
            <a:extLst>
              <a:ext uri="{FF2B5EF4-FFF2-40B4-BE49-F238E27FC236}">
                <a16:creationId xmlns:a16="http://schemas.microsoft.com/office/drawing/2014/main" id="{EA4A3422-56D9-4942-BC63-831AED91F16D}"/>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D5D4B42A-AC2C-4FD8-AD0D-BECDD3846D3A}"/>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2753843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FDAF1-8359-4A0F-91B3-03E77C670543}"/>
              </a:ext>
            </a:extLst>
          </p:cNvPr>
          <p:cNvSpPr>
            <a:spLocks noGrp="1"/>
          </p:cNvSpPr>
          <p:nvPr>
            <p:ph type="title"/>
          </p:nvPr>
        </p:nvSpPr>
        <p:spPr>
          <a:xfrm>
            <a:off x="1044054" y="457200"/>
            <a:ext cx="10309745" cy="1233488"/>
          </a:xfrm>
        </p:spPr>
        <p:txBody>
          <a:bodyPr>
            <a:normAutofit/>
          </a:bodyPr>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4921E3D3-6B33-4CA0-B06B-A8BB05CAB3C4}"/>
              </a:ext>
            </a:extLst>
          </p:cNvPr>
          <p:cNvSpPr>
            <a:spLocks noGrp="1"/>
          </p:cNvSpPr>
          <p:nvPr>
            <p:ph sz="half" idx="1"/>
          </p:nvPr>
        </p:nvSpPr>
        <p:spPr>
          <a:xfrm>
            <a:off x="1044054" y="1996141"/>
            <a:ext cx="4975746" cy="418082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A629C334-815D-47FD-A9B5-E871E28641C9}"/>
              </a:ext>
            </a:extLst>
          </p:cNvPr>
          <p:cNvSpPr>
            <a:spLocks noGrp="1"/>
          </p:cNvSpPr>
          <p:nvPr>
            <p:ph sz="half" idx="2"/>
          </p:nvPr>
        </p:nvSpPr>
        <p:spPr>
          <a:xfrm>
            <a:off x="6172200" y="1996141"/>
            <a:ext cx="5181600" cy="418082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797975F2-7A90-4820-B90F-D28E31A35EB8}"/>
              </a:ext>
            </a:extLst>
          </p:cNvPr>
          <p:cNvSpPr>
            <a:spLocks noGrp="1"/>
          </p:cNvSpPr>
          <p:nvPr>
            <p:ph type="dt" sz="half" idx="10"/>
          </p:nvPr>
        </p:nvSpPr>
        <p:spPr/>
        <p:txBody>
          <a:bodyPr/>
          <a:lstStyle/>
          <a:p>
            <a:fld id="{121B3BBE-A1CF-4CC7-B02C-EBCBBE110242}" type="datetimeFigureOut">
              <a:rPr lang="en-US" dirty="0"/>
              <a:t>8/12/2026</a:t>
            </a:fld>
            <a:endParaRPr lang="en-US" dirty="0"/>
          </a:p>
        </p:txBody>
      </p:sp>
      <p:sp>
        <p:nvSpPr>
          <p:cNvPr id="6" name="Footer Placeholder 5">
            <a:extLst>
              <a:ext uri="{FF2B5EF4-FFF2-40B4-BE49-F238E27FC236}">
                <a16:creationId xmlns:a16="http://schemas.microsoft.com/office/drawing/2014/main" id="{823CFAD5-8AF8-4610-8324-85AA062E2712}"/>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16808CC8-C46E-4A10-8A83-7A251067EA68}"/>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3353848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E82B8-F9D9-4F53-A4A6-F12EB5F12846}"/>
              </a:ext>
            </a:extLst>
          </p:cNvPr>
          <p:cNvSpPr>
            <a:spLocks noGrp="1"/>
          </p:cNvSpPr>
          <p:nvPr>
            <p:ph type="title"/>
          </p:nvPr>
        </p:nvSpPr>
        <p:spPr>
          <a:xfrm>
            <a:off x="1368490" y="457200"/>
            <a:ext cx="9986898" cy="1233488"/>
          </a:xfrm>
        </p:spPr>
        <p:txBody>
          <a:bodyPr>
            <a:normAutofit/>
          </a:bodyPr>
          <a:lstStyle>
            <a:lvl1pPr>
              <a:defRPr sz="2800"/>
            </a:lvl1pPr>
          </a:lstStyle>
          <a:p>
            <a:r>
              <a:rPr lang="en-US" dirty="0"/>
              <a:t>Click to edit Master title style</a:t>
            </a:r>
          </a:p>
        </p:txBody>
      </p:sp>
      <p:sp>
        <p:nvSpPr>
          <p:cNvPr id="3" name="Text Placeholder 2">
            <a:extLst>
              <a:ext uri="{FF2B5EF4-FFF2-40B4-BE49-F238E27FC236}">
                <a16:creationId xmlns:a16="http://schemas.microsoft.com/office/drawing/2014/main" id="{C1F070CA-85E9-47C7-8564-FFA1AE34B9E5}"/>
              </a:ext>
            </a:extLst>
          </p:cNvPr>
          <p:cNvSpPr>
            <a:spLocks noGrp="1"/>
          </p:cNvSpPr>
          <p:nvPr>
            <p:ph type="body" idx="1"/>
          </p:nvPr>
        </p:nvSpPr>
        <p:spPr>
          <a:xfrm>
            <a:off x="1368490" y="1681163"/>
            <a:ext cx="462908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938D4B1-41B3-4BF5-9076-A16984A81FF1}"/>
              </a:ext>
            </a:extLst>
          </p:cNvPr>
          <p:cNvSpPr>
            <a:spLocks noGrp="1"/>
          </p:cNvSpPr>
          <p:nvPr>
            <p:ph sz="half" idx="2"/>
          </p:nvPr>
        </p:nvSpPr>
        <p:spPr>
          <a:xfrm>
            <a:off x="1368490" y="2505075"/>
            <a:ext cx="4629085"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2E6A38DC-A016-4CFD-AC19-F24A9E062022}"/>
              </a:ext>
            </a:extLst>
          </p:cNvPr>
          <p:cNvSpPr>
            <a:spLocks noGrp="1"/>
          </p:cNvSpPr>
          <p:nvPr>
            <p:ph type="body" sz="quarter" idx="3"/>
          </p:nvPr>
        </p:nvSpPr>
        <p:spPr>
          <a:xfrm>
            <a:off x="6344816" y="1681163"/>
            <a:ext cx="501057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1F930FA-8C00-42AB-B2D1-FE4E4BDB3C6E}"/>
              </a:ext>
            </a:extLst>
          </p:cNvPr>
          <p:cNvSpPr>
            <a:spLocks noGrp="1"/>
          </p:cNvSpPr>
          <p:nvPr>
            <p:ph sz="quarter" idx="4"/>
          </p:nvPr>
        </p:nvSpPr>
        <p:spPr>
          <a:xfrm>
            <a:off x="6344814" y="2505075"/>
            <a:ext cx="5010573"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E18B698E-FAE5-4F2C-AE0E-4FD281E8F30E}"/>
              </a:ext>
            </a:extLst>
          </p:cNvPr>
          <p:cNvSpPr>
            <a:spLocks noGrp="1"/>
          </p:cNvSpPr>
          <p:nvPr>
            <p:ph type="dt" sz="half" idx="10"/>
          </p:nvPr>
        </p:nvSpPr>
        <p:spPr/>
        <p:txBody>
          <a:bodyPr/>
          <a:lstStyle/>
          <a:p>
            <a:fld id="{343D63E4-71A5-4C63-9515-748B28B89764}" type="datetimeFigureOut">
              <a:rPr lang="en-US" dirty="0"/>
              <a:t>8/12/2026</a:t>
            </a:fld>
            <a:endParaRPr lang="en-US" dirty="0"/>
          </a:p>
        </p:txBody>
      </p:sp>
      <p:sp>
        <p:nvSpPr>
          <p:cNvPr id="8" name="Footer Placeholder 7">
            <a:extLst>
              <a:ext uri="{FF2B5EF4-FFF2-40B4-BE49-F238E27FC236}">
                <a16:creationId xmlns:a16="http://schemas.microsoft.com/office/drawing/2014/main" id="{B5C4BB6C-CAA4-4EA8-8EA1-65ADE056F25D}"/>
              </a:ext>
            </a:extLst>
          </p:cNvPr>
          <p:cNvSpPr>
            <a:spLocks noGrp="1"/>
          </p:cNvSpPr>
          <p:nvPr>
            <p:ph type="ftr" sz="quarter" idx="11"/>
          </p:nvPr>
        </p:nvSpPr>
        <p:spPr/>
        <p:txBody>
          <a:bodyPr/>
          <a:lstStyle/>
          <a:p>
            <a:r>
              <a:rPr lang="en-US" dirty="0"/>
              <a:t>
              </a:t>
            </a:r>
          </a:p>
        </p:txBody>
      </p:sp>
      <p:sp>
        <p:nvSpPr>
          <p:cNvPr id="9" name="Slide Number Placeholder 8">
            <a:extLst>
              <a:ext uri="{FF2B5EF4-FFF2-40B4-BE49-F238E27FC236}">
                <a16:creationId xmlns:a16="http://schemas.microsoft.com/office/drawing/2014/main" id="{75BB6A12-0532-47CA-B070-232141CC1064}"/>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3419559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08FA1-831E-4AD6-B0D1-BA85E67A5032}"/>
              </a:ext>
            </a:extLst>
          </p:cNvPr>
          <p:cNvSpPr>
            <a:spLocks noGrp="1"/>
          </p:cNvSpPr>
          <p:nvPr>
            <p:ph type="title"/>
          </p:nvPr>
        </p:nvSpPr>
        <p:spPr>
          <a:xfrm>
            <a:off x="1371599" y="457200"/>
            <a:ext cx="9982199" cy="1233488"/>
          </a:xfrm>
        </p:spPr>
        <p:txBody>
          <a:bodyPr>
            <a:normAutofit/>
          </a:bodyPr>
          <a:lstStyle>
            <a:lvl1pPr>
              <a:defRPr sz="3200"/>
            </a:lvl1pPr>
          </a:lstStyle>
          <a:p>
            <a:r>
              <a:rPr lang="en-US" dirty="0"/>
              <a:t>Click to edit Master title style</a:t>
            </a:r>
          </a:p>
        </p:txBody>
      </p:sp>
      <p:sp>
        <p:nvSpPr>
          <p:cNvPr id="3" name="Date Placeholder 2">
            <a:extLst>
              <a:ext uri="{FF2B5EF4-FFF2-40B4-BE49-F238E27FC236}">
                <a16:creationId xmlns:a16="http://schemas.microsoft.com/office/drawing/2014/main" id="{ACE94142-C469-4B0E-8C01-C64BA28F52D2}"/>
              </a:ext>
            </a:extLst>
          </p:cNvPr>
          <p:cNvSpPr>
            <a:spLocks noGrp="1"/>
          </p:cNvSpPr>
          <p:nvPr>
            <p:ph type="dt" sz="half" idx="10"/>
          </p:nvPr>
        </p:nvSpPr>
        <p:spPr/>
        <p:txBody>
          <a:bodyPr/>
          <a:lstStyle/>
          <a:p>
            <a:fld id="{C7C92BAC-F228-4DAC-8800-3D810F869187}" type="datetimeFigureOut">
              <a:rPr lang="en-US" dirty="0"/>
              <a:t>8/12/2026</a:t>
            </a:fld>
            <a:endParaRPr lang="en-US" dirty="0"/>
          </a:p>
        </p:txBody>
      </p:sp>
      <p:sp>
        <p:nvSpPr>
          <p:cNvPr id="4" name="Footer Placeholder 3">
            <a:extLst>
              <a:ext uri="{FF2B5EF4-FFF2-40B4-BE49-F238E27FC236}">
                <a16:creationId xmlns:a16="http://schemas.microsoft.com/office/drawing/2014/main" id="{02AAFCE6-5C7E-438F-8D4A-21E155681447}"/>
              </a:ext>
            </a:extLst>
          </p:cNvPr>
          <p:cNvSpPr>
            <a:spLocks noGrp="1"/>
          </p:cNvSpPr>
          <p:nvPr>
            <p:ph type="ftr" sz="quarter" idx="11"/>
          </p:nvPr>
        </p:nvSpPr>
        <p:spPr/>
        <p:txBody>
          <a:bodyPr/>
          <a:lstStyle/>
          <a:p>
            <a:r>
              <a:rPr lang="en-US" dirty="0"/>
              <a:t>
              </a:t>
            </a:r>
          </a:p>
        </p:txBody>
      </p:sp>
      <p:sp>
        <p:nvSpPr>
          <p:cNvPr id="5" name="Slide Number Placeholder 4">
            <a:extLst>
              <a:ext uri="{FF2B5EF4-FFF2-40B4-BE49-F238E27FC236}">
                <a16:creationId xmlns:a16="http://schemas.microsoft.com/office/drawing/2014/main" id="{D2ACFD88-63EA-427F-978C-B7844D1A5E32}"/>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1833465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82A4F0-76A5-4852-982B-32B3B685732E}"/>
              </a:ext>
            </a:extLst>
          </p:cNvPr>
          <p:cNvSpPr>
            <a:spLocks noGrp="1"/>
          </p:cNvSpPr>
          <p:nvPr>
            <p:ph type="dt" sz="half" idx="10"/>
          </p:nvPr>
        </p:nvSpPr>
        <p:spPr/>
        <p:txBody>
          <a:bodyPr/>
          <a:lstStyle/>
          <a:p>
            <a:fld id="{B66EFFE8-7E8E-427A-AB26-E496551AFB7B}" type="datetimeFigureOut">
              <a:rPr lang="en-US" dirty="0"/>
              <a:t>8/12/2026</a:t>
            </a:fld>
            <a:endParaRPr lang="en-US" dirty="0"/>
          </a:p>
        </p:txBody>
      </p:sp>
      <p:sp>
        <p:nvSpPr>
          <p:cNvPr id="3" name="Footer Placeholder 2">
            <a:extLst>
              <a:ext uri="{FF2B5EF4-FFF2-40B4-BE49-F238E27FC236}">
                <a16:creationId xmlns:a16="http://schemas.microsoft.com/office/drawing/2014/main" id="{8750CFAE-4BEB-4272-A2E6-FDD9D6A03290}"/>
              </a:ext>
            </a:extLst>
          </p:cNvPr>
          <p:cNvSpPr>
            <a:spLocks noGrp="1"/>
          </p:cNvSpPr>
          <p:nvPr>
            <p:ph type="ftr" sz="quarter" idx="11"/>
          </p:nvPr>
        </p:nvSpPr>
        <p:spPr/>
        <p:txBody>
          <a:bodyPr/>
          <a:lstStyle/>
          <a:p>
            <a:r>
              <a:rPr lang="en-US" dirty="0"/>
              <a:t>
              </a:t>
            </a:r>
          </a:p>
        </p:txBody>
      </p:sp>
      <p:sp>
        <p:nvSpPr>
          <p:cNvPr id="4" name="Slide Number Placeholder 3">
            <a:extLst>
              <a:ext uri="{FF2B5EF4-FFF2-40B4-BE49-F238E27FC236}">
                <a16:creationId xmlns:a16="http://schemas.microsoft.com/office/drawing/2014/main" id="{943B71B7-74B7-4CF1-8FE0-F4863CD7D97C}"/>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11137318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432BE-C4E5-4F12-AB53-EBEF2B76B251}"/>
              </a:ext>
            </a:extLst>
          </p:cNvPr>
          <p:cNvSpPr>
            <a:spLocks noGrp="1"/>
          </p:cNvSpPr>
          <p:nvPr>
            <p:ph type="title"/>
          </p:nvPr>
        </p:nvSpPr>
        <p:spPr>
          <a:xfrm>
            <a:off x="1318755" y="457200"/>
            <a:ext cx="3932237" cy="1921434"/>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DFAE7F57-4ABF-4BA4-A892-38857A02F60D}"/>
              </a:ext>
            </a:extLst>
          </p:cNvPr>
          <p:cNvSpPr>
            <a:spLocks noGrp="1"/>
          </p:cNvSpPr>
          <p:nvPr>
            <p:ph idx="1"/>
          </p:nvPr>
        </p:nvSpPr>
        <p:spPr>
          <a:xfrm>
            <a:off x="5648130" y="987425"/>
            <a:ext cx="5707257" cy="4873625"/>
          </a:xfrm>
        </p:spPr>
        <p:txBody>
          <a:bodyPr>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D032E444-E5BD-443F-AB83-84D7CE0AB768}"/>
              </a:ext>
            </a:extLst>
          </p:cNvPr>
          <p:cNvSpPr>
            <a:spLocks noGrp="1"/>
          </p:cNvSpPr>
          <p:nvPr>
            <p:ph type="body" sz="half" idx="2"/>
          </p:nvPr>
        </p:nvSpPr>
        <p:spPr>
          <a:xfrm>
            <a:off x="1318755" y="2799184"/>
            <a:ext cx="3932237" cy="3069803"/>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11998A4-FD2F-4126-99C5-E2063AE02482}"/>
              </a:ext>
            </a:extLst>
          </p:cNvPr>
          <p:cNvSpPr>
            <a:spLocks noGrp="1"/>
          </p:cNvSpPr>
          <p:nvPr>
            <p:ph type="dt" sz="half" idx="10"/>
          </p:nvPr>
        </p:nvSpPr>
        <p:spPr/>
        <p:txBody>
          <a:bodyPr/>
          <a:lstStyle/>
          <a:p>
            <a:fld id="{C0DC8B19-DE76-4E18-BFC7-EB25B8C421E7}" type="datetimeFigureOut">
              <a:rPr lang="en-US" dirty="0"/>
              <a:t>8/12/2026</a:t>
            </a:fld>
            <a:endParaRPr lang="en-US" dirty="0"/>
          </a:p>
        </p:txBody>
      </p:sp>
      <p:sp>
        <p:nvSpPr>
          <p:cNvPr id="6" name="Footer Placeholder 5">
            <a:extLst>
              <a:ext uri="{FF2B5EF4-FFF2-40B4-BE49-F238E27FC236}">
                <a16:creationId xmlns:a16="http://schemas.microsoft.com/office/drawing/2014/main" id="{E96457D3-F808-4DB2-9C9C-B185E71F26DA}"/>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4131BC9B-21D1-4D2D-B02E-C887A02CA373}"/>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2517047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43EC2-2D8C-4E8D-8CC7-9676480146E2}"/>
              </a:ext>
            </a:extLst>
          </p:cNvPr>
          <p:cNvSpPr>
            <a:spLocks noGrp="1"/>
          </p:cNvSpPr>
          <p:nvPr>
            <p:ph type="title"/>
          </p:nvPr>
        </p:nvSpPr>
        <p:spPr>
          <a:xfrm>
            <a:off x="1378966" y="681135"/>
            <a:ext cx="3932237" cy="16002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6566AF89-5FBD-43DD-958D-A5C608AE2E2C}"/>
              </a:ext>
            </a:extLst>
          </p:cNvPr>
          <p:cNvSpPr>
            <a:spLocks noGrp="1" noChangeAspect="1"/>
          </p:cNvSpPr>
          <p:nvPr>
            <p:ph type="pic" idx="1"/>
          </p:nvPr>
        </p:nvSpPr>
        <p:spPr>
          <a:xfrm>
            <a:off x="5834742" y="858417"/>
            <a:ext cx="5520645" cy="5002634"/>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F770A545-2CE6-48C4-A725-EF68A3F1BFCB}"/>
              </a:ext>
            </a:extLst>
          </p:cNvPr>
          <p:cNvSpPr>
            <a:spLocks noGrp="1"/>
          </p:cNvSpPr>
          <p:nvPr>
            <p:ph type="body" sz="half" idx="2"/>
          </p:nvPr>
        </p:nvSpPr>
        <p:spPr>
          <a:xfrm>
            <a:off x="1378966" y="2281335"/>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B4466B2-6FE6-4352-BBF9-84BCD946C28B}"/>
              </a:ext>
            </a:extLst>
          </p:cNvPr>
          <p:cNvSpPr>
            <a:spLocks noGrp="1"/>
          </p:cNvSpPr>
          <p:nvPr>
            <p:ph type="dt" sz="half" idx="10"/>
          </p:nvPr>
        </p:nvSpPr>
        <p:spPr/>
        <p:txBody>
          <a:bodyPr/>
          <a:lstStyle/>
          <a:p>
            <a:fld id="{9C10BD94-1F69-4074-BD82-D6EDB89FE74F}" type="datetimeFigureOut">
              <a:rPr lang="en-US" dirty="0"/>
              <a:t>8/12/2026</a:t>
            </a:fld>
            <a:endParaRPr lang="en-US" dirty="0"/>
          </a:p>
        </p:txBody>
      </p:sp>
      <p:sp>
        <p:nvSpPr>
          <p:cNvPr id="6" name="Footer Placeholder 5">
            <a:extLst>
              <a:ext uri="{FF2B5EF4-FFF2-40B4-BE49-F238E27FC236}">
                <a16:creationId xmlns:a16="http://schemas.microsoft.com/office/drawing/2014/main" id="{398991BC-29A5-4182-BD83-9D99D28894AA}"/>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5EC1C78F-6633-4604-8832-8E9D2DC768BB}"/>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16207817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A997B-D473-47DE-8B7B-22AB6F31E4E3}"/>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75526035-4B81-4537-A22D-92C2E0DBB615}"/>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EC2A44D-F637-4017-BAA2-77756A386D98}"/>
              </a:ext>
            </a:extLst>
          </p:cNvPr>
          <p:cNvSpPr>
            <a:spLocks noGrp="1"/>
          </p:cNvSpPr>
          <p:nvPr>
            <p:ph type="dt" sz="half" idx="10"/>
          </p:nvPr>
        </p:nvSpPr>
        <p:spPr/>
        <p:txBody>
          <a:bodyPr/>
          <a:lstStyle/>
          <a:p>
            <a:fld id="{EE1F3D07-6BCF-40BC-A7F7-89BB8FFE98C6}" type="datetimeFigureOut">
              <a:rPr lang="en-US" dirty="0"/>
              <a:t>8/12/2026</a:t>
            </a:fld>
            <a:endParaRPr lang="en-US" dirty="0"/>
          </a:p>
        </p:txBody>
      </p:sp>
      <p:sp>
        <p:nvSpPr>
          <p:cNvPr id="5" name="Footer Placeholder 4">
            <a:extLst>
              <a:ext uri="{FF2B5EF4-FFF2-40B4-BE49-F238E27FC236}">
                <a16:creationId xmlns:a16="http://schemas.microsoft.com/office/drawing/2014/main" id="{EEC1DCE6-ED7D-417C-ABD4-41D61570FF3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2CAAF19A-FDAE-446A-A6B6-128F7F96A966}"/>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29318872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C96D838-45E9-4D61-AA4E-92A32B579FDA}"/>
              </a:ext>
            </a:extLst>
          </p:cNvPr>
          <p:cNvSpPr>
            <a:spLocks noGrp="1"/>
          </p:cNvSpPr>
          <p:nvPr>
            <p:ph type="title" orient="vert"/>
          </p:nvPr>
        </p:nvSpPr>
        <p:spPr>
          <a:xfrm>
            <a:off x="8724900" y="457199"/>
            <a:ext cx="2628900" cy="5719763"/>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2C3183D0-4392-4364-8A2D-C47A2AF7A87D}"/>
              </a:ext>
            </a:extLst>
          </p:cNvPr>
          <p:cNvSpPr>
            <a:spLocks noGrp="1"/>
          </p:cNvSpPr>
          <p:nvPr>
            <p:ph type="body" orient="vert" idx="1"/>
          </p:nvPr>
        </p:nvSpPr>
        <p:spPr>
          <a:xfrm>
            <a:off x="838200" y="457199"/>
            <a:ext cx="7734300" cy="57197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B4A36C9-28D5-4820-84F1-E4B9F4E50FA9}"/>
              </a:ext>
            </a:extLst>
          </p:cNvPr>
          <p:cNvSpPr>
            <a:spLocks noGrp="1"/>
          </p:cNvSpPr>
          <p:nvPr>
            <p:ph type="dt" sz="half" idx="10"/>
          </p:nvPr>
        </p:nvSpPr>
        <p:spPr/>
        <p:txBody>
          <a:bodyPr/>
          <a:lstStyle/>
          <a:p>
            <a:fld id="{CED16D97-0980-426F-BEA7-F6EB2DE3AC08}" type="datetimeFigureOut">
              <a:rPr lang="en-US" dirty="0"/>
              <a:t>8/12/2026</a:t>
            </a:fld>
            <a:endParaRPr lang="en-US" dirty="0"/>
          </a:p>
        </p:txBody>
      </p:sp>
      <p:sp>
        <p:nvSpPr>
          <p:cNvPr id="5" name="Footer Placeholder 4">
            <a:extLst>
              <a:ext uri="{FF2B5EF4-FFF2-40B4-BE49-F238E27FC236}">
                <a16:creationId xmlns:a16="http://schemas.microsoft.com/office/drawing/2014/main" id="{8997EDC8-558D-4646-86D9-A5424CF2A2BA}"/>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6F0B7537-E67A-411A-BBA4-061521D3D881}"/>
              </a:ext>
            </a:extLst>
          </p:cNvPr>
          <p:cNvSpPr>
            <a:spLocks noGrp="1"/>
          </p:cNvSpPr>
          <p:nvPr>
            <p:ph type="sldNum" sz="quarter" idx="12"/>
          </p:nvPr>
        </p:nvSpPr>
        <p:spPr/>
        <p:txBody>
          <a:bodyPr/>
          <a:lstStyle/>
          <a:p>
            <a:fld id="{017DE1FC-E54A-4B87-A814-263D1E8654B2}" type="slidenum">
              <a:rPr lang="en-US" dirty="0"/>
              <a:t>‹#›</a:t>
            </a:fld>
            <a:endParaRPr lang="en-US" dirty="0"/>
          </a:p>
        </p:txBody>
      </p:sp>
    </p:spTree>
    <p:extLst>
      <p:ext uri="{BB962C8B-B14F-4D97-AF65-F5344CB8AC3E}">
        <p14:creationId xmlns:p14="http://schemas.microsoft.com/office/powerpoint/2010/main" val="6030915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Photo 4">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D3324F1-AAB1-82BB-4A98-EB462C533DA8}"/>
              </a:ext>
            </a:extLst>
          </p:cNvPr>
          <p:cNvSpPr/>
          <p:nvPr userDrawn="1"/>
        </p:nvSpPr>
        <p:spPr>
          <a:xfrm>
            <a:off x="1" y="0"/>
            <a:ext cx="12192000" cy="68580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Picture Placeholder 10">
            <a:extLst>
              <a:ext uri="{FF2B5EF4-FFF2-40B4-BE49-F238E27FC236}">
                <a16:creationId xmlns:a16="http://schemas.microsoft.com/office/drawing/2014/main" id="{E9437359-92AE-C889-87B9-89D0D7398DA1}"/>
              </a:ext>
            </a:extLst>
          </p:cNvPr>
          <p:cNvSpPr>
            <a:spLocks noGrp="1"/>
          </p:cNvSpPr>
          <p:nvPr>
            <p:ph type="pic" idx="10"/>
          </p:nvPr>
        </p:nvSpPr>
        <p:spPr>
          <a:xfrm>
            <a:off x="-1" y="1"/>
            <a:ext cx="12192000" cy="6857999"/>
          </a:xfrm>
          <a:custGeom>
            <a:avLst/>
            <a:gdLst>
              <a:gd name="connsiteX0" fmla="*/ 11269474 w 12192000"/>
              <a:gd name="connsiteY0" fmla="*/ 5502897 h 6857999"/>
              <a:gd name="connsiteX1" fmla="*/ 11269474 w 12192000"/>
              <a:gd name="connsiteY1" fmla="*/ 5932665 h 6857999"/>
              <a:gd name="connsiteX2" fmla="*/ 10839706 w 12192000"/>
              <a:gd name="connsiteY2" fmla="*/ 5932665 h 6857999"/>
              <a:gd name="connsiteX3" fmla="*/ 10839706 w 12192000"/>
              <a:gd name="connsiteY3" fmla="*/ 5987529 h 6857999"/>
              <a:gd name="connsiteX4" fmla="*/ 11269474 w 12192000"/>
              <a:gd name="connsiteY4" fmla="*/ 5987529 h 6857999"/>
              <a:gd name="connsiteX5" fmla="*/ 11324338 w 12192000"/>
              <a:gd name="connsiteY5" fmla="*/ 5987529 h 6857999"/>
              <a:gd name="connsiteX6" fmla="*/ 11324338 w 12192000"/>
              <a:gd name="connsiteY6" fmla="*/ 5932665 h 6857999"/>
              <a:gd name="connsiteX7" fmla="*/ 11324338 w 12192000"/>
              <a:gd name="connsiteY7" fmla="*/ 5502897 h 6857999"/>
              <a:gd name="connsiteX8" fmla="*/ 877767 w 12192000"/>
              <a:gd name="connsiteY8" fmla="*/ 871903 h 6857999"/>
              <a:gd name="connsiteX9" fmla="*/ 877767 w 12192000"/>
              <a:gd name="connsiteY9" fmla="*/ 926767 h 6857999"/>
              <a:gd name="connsiteX10" fmla="*/ 877767 w 12192000"/>
              <a:gd name="connsiteY10" fmla="*/ 1356535 h 6857999"/>
              <a:gd name="connsiteX11" fmla="*/ 932631 w 12192000"/>
              <a:gd name="connsiteY11" fmla="*/ 1356535 h 6857999"/>
              <a:gd name="connsiteX12" fmla="*/ 932631 w 12192000"/>
              <a:gd name="connsiteY12" fmla="*/ 926767 h 6857999"/>
              <a:gd name="connsiteX13" fmla="*/ 1362399 w 12192000"/>
              <a:gd name="connsiteY13" fmla="*/ 926767 h 6857999"/>
              <a:gd name="connsiteX14" fmla="*/ 1362399 w 12192000"/>
              <a:gd name="connsiteY14" fmla="*/ 871903 h 6857999"/>
              <a:gd name="connsiteX15" fmla="*/ 932631 w 12192000"/>
              <a:gd name="connsiteY15" fmla="*/ 871903 h 6857999"/>
              <a:gd name="connsiteX16" fmla="*/ 0 w 12192000"/>
              <a:gd name="connsiteY16" fmla="*/ 0 h 6857999"/>
              <a:gd name="connsiteX17" fmla="*/ 12192000 w 12192000"/>
              <a:gd name="connsiteY17" fmla="*/ 0 h 6857999"/>
              <a:gd name="connsiteX18" fmla="*/ 12192000 w 12192000"/>
              <a:gd name="connsiteY18" fmla="*/ 6857999 h 6857999"/>
              <a:gd name="connsiteX19" fmla="*/ 0 w 12192000"/>
              <a:gd name="connsiteY19"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192000" h="6857999">
                <a:moveTo>
                  <a:pt x="11269474" y="5502897"/>
                </a:moveTo>
                <a:lnTo>
                  <a:pt x="11269474" y="5932665"/>
                </a:lnTo>
                <a:lnTo>
                  <a:pt x="10839706" y="5932665"/>
                </a:lnTo>
                <a:lnTo>
                  <a:pt x="10839706" y="5987529"/>
                </a:lnTo>
                <a:lnTo>
                  <a:pt x="11269474" y="5987529"/>
                </a:lnTo>
                <a:lnTo>
                  <a:pt x="11324338" y="5987529"/>
                </a:lnTo>
                <a:lnTo>
                  <a:pt x="11324338" y="5932665"/>
                </a:lnTo>
                <a:lnTo>
                  <a:pt x="11324338" y="5502897"/>
                </a:lnTo>
                <a:close/>
                <a:moveTo>
                  <a:pt x="877767" y="871903"/>
                </a:moveTo>
                <a:lnTo>
                  <a:pt x="877767" y="926767"/>
                </a:lnTo>
                <a:lnTo>
                  <a:pt x="877767" y="1356535"/>
                </a:lnTo>
                <a:lnTo>
                  <a:pt x="932631" y="1356535"/>
                </a:lnTo>
                <a:lnTo>
                  <a:pt x="932631" y="926767"/>
                </a:lnTo>
                <a:lnTo>
                  <a:pt x="1362399" y="926767"/>
                </a:lnTo>
                <a:lnTo>
                  <a:pt x="1362399" y="871903"/>
                </a:lnTo>
                <a:lnTo>
                  <a:pt x="932631" y="871903"/>
                </a:lnTo>
                <a:close/>
                <a:moveTo>
                  <a:pt x="0" y="0"/>
                </a:moveTo>
                <a:lnTo>
                  <a:pt x="12192000" y="0"/>
                </a:lnTo>
                <a:lnTo>
                  <a:pt x="12192000" y="6857999"/>
                </a:lnTo>
                <a:lnTo>
                  <a:pt x="0" y="6857999"/>
                </a:lnTo>
                <a:close/>
              </a:path>
            </a:pathLst>
          </a:custGeom>
          <a:blipFill dpi="0" rotWithShape="1">
            <a:blip r:embed="rId2" cstate="email">
              <a:extLst>
                <a:ext uri="{28A0092B-C50C-407E-A947-70E740481C1C}">
                  <a14:useLocalDpi xmlns:a14="http://schemas.microsoft.com/office/drawing/2010/main"/>
                </a:ext>
              </a:extLst>
            </a:blip>
            <a:srcRect/>
            <a:stretch>
              <a:fillRect l="2"/>
            </a:stretch>
          </a:blipFill>
        </p:spPr>
        <p:txBody>
          <a:bodyPr wrap="square">
            <a:no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5" name="Rectangle 27">
            <a:extLst>
              <a:ext uri="{FF2B5EF4-FFF2-40B4-BE49-F238E27FC236}">
                <a16:creationId xmlns:a16="http://schemas.microsoft.com/office/drawing/2014/main" id="{FF3A7D3F-4A68-8C0F-3FF9-B4E1EF3F1A39}"/>
              </a:ext>
              <a:ext uri="{C183D7F6-B498-43B3-948B-1728B52AA6E4}">
                <adec:decorative xmlns:adec="http://schemas.microsoft.com/office/drawing/2017/decorative" val="1"/>
              </a:ext>
            </a:extLst>
          </p:cNvPr>
          <p:cNvSpPr/>
          <p:nvPr userDrawn="1"/>
        </p:nvSpPr>
        <p:spPr>
          <a:xfrm rot="5400000" flipH="1">
            <a:off x="10839706" y="5502898"/>
            <a:ext cx="456100" cy="456100"/>
          </a:xfrm>
          <a:custGeom>
            <a:avLst/>
            <a:gdLst>
              <a:gd name="connsiteX0" fmla="*/ 0 w 1004454"/>
              <a:gd name="connsiteY0" fmla="*/ 0 h 1004454"/>
              <a:gd name="connsiteX1" fmla="*/ 1004454 w 1004454"/>
              <a:gd name="connsiteY1" fmla="*/ 0 h 1004454"/>
              <a:gd name="connsiteX2" fmla="*/ 1004454 w 1004454"/>
              <a:gd name="connsiteY2" fmla="*/ 1004454 h 1004454"/>
              <a:gd name="connsiteX3" fmla="*/ 0 w 1004454"/>
              <a:gd name="connsiteY3" fmla="*/ 1004454 h 1004454"/>
              <a:gd name="connsiteX4" fmla="*/ 0 w 1004454"/>
              <a:gd name="connsiteY4" fmla="*/ 0 h 1004454"/>
              <a:gd name="connsiteX0" fmla="*/ 1004454 w 1095894"/>
              <a:gd name="connsiteY0" fmla="*/ 1004454 h 1095894"/>
              <a:gd name="connsiteX1" fmla="*/ 0 w 1095894"/>
              <a:gd name="connsiteY1" fmla="*/ 1004454 h 1095894"/>
              <a:gd name="connsiteX2" fmla="*/ 0 w 1095894"/>
              <a:gd name="connsiteY2" fmla="*/ 0 h 1095894"/>
              <a:gd name="connsiteX3" fmla="*/ 1004454 w 1095894"/>
              <a:gd name="connsiteY3" fmla="*/ 0 h 1095894"/>
              <a:gd name="connsiteX4" fmla="*/ 1095894 w 1095894"/>
              <a:gd name="connsiteY4" fmla="*/ 1095894 h 1095894"/>
              <a:gd name="connsiteX0" fmla="*/ 1004454 w 1004454"/>
              <a:gd name="connsiteY0" fmla="*/ 1004454 h 1004454"/>
              <a:gd name="connsiteX1" fmla="*/ 0 w 1004454"/>
              <a:gd name="connsiteY1" fmla="*/ 1004454 h 1004454"/>
              <a:gd name="connsiteX2" fmla="*/ 0 w 1004454"/>
              <a:gd name="connsiteY2" fmla="*/ 0 h 1004454"/>
              <a:gd name="connsiteX3" fmla="*/ 1004454 w 1004454"/>
              <a:gd name="connsiteY3" fmla="*/ 0 h 1004454"/>
              <a:gd name="connsiteX0" fmla="*/ 0 w 1004454"/>
              <a:gd name="connsiteY0" fmla="*/ 1004454 h 1004454"/>
              <a:gd name="connsiteX1" fmla="*/ 0 w 1004454"/>
              <a:gd name="connsiteY1" fmla="*/ 0 h 1004454"/>
              <a:gd name="connsiteX2" fmla="*/ 1004454 w 1004454"/>
              <a:gd name="connsiteY2" fmla="*/ 0 h 1004454"/>
            </a:gdLst>
            <a:ahLst/>
            <a:cxnLst>
              <a:cxn ang="0">
                <a:pos x="connsiteX0" y="connsiteY0"/>
              </a:cxn>
              <a:cxn ang="0">
                <a:pos x="connsiteX1" y="connsiteY1"/>
              </a:cxn>
              <a:cxn ang="0">
                <a:pos x="connsiteX2" y="connsiteY2"/>
              </a:cxn>
            </a:cxnLst>
            <a:rect l="l" t="t" r="r" b="b"/>
            <a:pathLst>
              <a:path w="1004454" h="1004454">
                <a:moveTo>
                  <a:pt x="0" y="1004454"/>
                </a:moveTo>
                <a:lnTo>
                  <a:pt x="0" y="0"/>
                </a:lnTo>
                <a:lnTo>
                  <a:pt x="1004454" y="0"/>
                </a:lnTo>
              </a:path>
            </a:pathLst>
          </a:custGeom>
          <a:no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6" name="Rectangle 27">
            <a:extLst>
              <a:ext uri="{FF2B5EF4-FFF2-40B4-BE49-F238E27FC236}">
                <a16:creationId xmlns:a16="http://schemas.microsoft.com/office/drawing/2014/main" id="{FEDF87E0-0EB7-6D63-D3F2-0504485023E6}"/>
              </a:ext>
              <a:ext uri="{C183D7F6-B498-43B3-948B-1728B52AA6E4}">
                <adec:decorative xmlns:adec="http://schemas.microsoft.com/office/drawing/2017/decorative" val="1"/>
              </a:ext>
            </a:extLst>
          </p:cNvPr>
          <p:cNvSpPr/>
          <p:nvPr userDrawn="1"/>
        </p:nvSpPr>
        <p:spPr>
          <a:xfrm rot="16200000" flipH="1">
            <a:off x="905199" y="899337"/>
            <a:ext cx="456100" cy="456100"/>
          </a:xfrm>
          <a:custGeom>
            <a:avLst/>
            <a:gdLst>
              <a:gd name="connsiteX0" fmla="*/ 0 w 1004454"/>
              <a:gd name="connsiteY0" fmla="*/ 0 h 1004454"/>
              <a:gd name="connsiteX1" fmla="*/ 1004454 w 1004454"/>
              <a:gd name="connsiteY1" fmla="*/ 0 h 1004454"/>
              <a:gd name="connsiteX2" fmla="*/ 1004454 w 1004454"/>
              <a:gd name="connsiteY2" fmla="*/ 1004454 h 1004454"/>
              <a:gd name="connsiteX3" fmla="*/ 0 w 1004454"/>
              <a:gd name="connsiteY3" fmla="*/ 1004454 h 1004454"/>
              <a:gd name="connsiteX4" fmla="*/ 0 w 1004454"/>
              <a:gd name="connsiteY4" fmla="*/ 0 h 1004454"/>
              <a:gd name="connsiteX0" fmla="*/ 1004454 w 1095894"/>
              <a:gd name="connsiteY0" fmla="*/ 1004454 h 1095894"/>
              <a:gd name="connsiteX1" fmla="*/ 0 w 1095894"/>
              <a:gd name="connsiteY1" fmla="*/ 1004454 h 1095894"/>
              <a:gd name="connsiteX2" fmla="*/ 0 w 1095894"/>
              <a:gd name="connsiteY2" fmla="*/ 0 h 1095894"/>
              <a:gd name="connsiteX3" fmla="*/ 1004454 w 1095894"/>
              <a:gd name="connsiteY3" fmla="*/ 0 h 1095894"/>
              <a:gd name="connsiteX4" fmla="*/ 1095894 w 1095894"/>
              <a:gd name="connsiteY4" fmla="*/ 1095894 h 1095894"/>
              <a:gd name="connsiteX0" fmla="*/ 1004454 w 1004454"/>
              <a:gd name="connsiteY0" fmla="*/ 1004454 h 1004454"/>
              <a:gd name="connsiteX1" fmla="*/ 0 w 1004454"/>
              <a:gd name="connsiteY1" fmla="*/ 1004454 h 1004454"/>
              <a:gd name="connsiteX2" fmla="*/ 0 w 1004454"/>
              <a:gd name="connsiteY2" fmla="*/ 0 h 1004454"/>
              <a:gd name="connsiteX3" fmla="*/ 1004454 w 1004454"/>
              <a:gd name="connsiteY3" fmla="*/ 0 h 1004454"/>
              <a:gd name="connsiteX0" fmla="*/ 0 w 1004454"/>
              <a:gd name="connsiteY0" fmla="*/ 1004454 h 1004454"/>
              <a:gd name="connsiteX1" fmla="*/ 0 w 1004454"/>
              <a:gd name="connsiteY1" fmla="*/ 0 h 1004454"/>
              <a:gd name="connsiteX2" fmla="*/ 1004454 w 1004454"/>
              <a:gd name="connsiteY2" fmla="*/ 0 h 1004454"/>
            </a:gdLst>
            <a:ahLst/>
            <a:cxnLst>
              <a:cxn ang="0">
                <a:pos x="connsiteX0" y="connsiteY0"/>
              </a:cxn>
              <a:cxn ang="0">
                <a:pos x="connsiteX1" y="connsiteY1"/>
              </a:cxn>
              <a:cxn ang="0">
                <a:pos x="connsiteX2" y="connsiteY2"/>
              </a:cxn>
            </a:cxnLst>
            <a:rect l="l" t="t" r="r" b="b"/>
            <a:pathLst>
              <a:path w="1004454" h="1004454">
                <a:moveTo>
                  <a:pt x="0" y="1004454"/>
                </a:moveTo>
                <a:lnTo>
                  <a:pt x="0" y="0"/>
                </a:lnTo>
                <a:lnTo>
                  <a:pt x="1004454" y="0"/>
                </a:lnTo>
              </a:path>
            </a:pathLst>
          </a:custGeom>
          <a:no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Subtitle 2">
            <a:extLst>
              <a:ext uri="{FF2B5EF4-FFF2-40B4-BE49-F238E27FC236}">
                <a16:creationId xmlns:a16="http://schemas.microsoft.com/office/drawing/2014/main" id="{A8C34E25-02B2-AB16-CD37-848C973CD23D}"/>
              </a:ext>
            </a:extLst>
          </p:cNvPr>
          <p:cNvSpPr>
            <a:spLocks noGrp="1"/>
          </p:cNvSpPr>
          <p:nvPr>
            <p:ph type="subTitle" idx="1"/>
          </p:nvPr>
        </p:nvSpPr>
        <p:spPr>
          <a:xfrm>
            <a:off x="2032717" y="3895685"/>
            <a:ext cx="8126567" cy="873742"/>
          </a:xfrm>
        </p:spPr>
        <p:txBody>
          <a:bodyPr>
            <a:normAutofit/>
          </a:bodyPr>
          <a:lstStyle>
            <a:lvl1pPr marL="0" indent="0" algn="ctr">
              <a:lnSpc>
                <a:spcPct val="110000"/>
              </a:lnSpc>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 name="Title 1">
            <a:extLst>
              <a:ext uri="{FF2B5EF4-FFF2-40B4-BE49-F238E27FC236}">
                <a16:creationId xmlns:a16="http://schemas.microsoft.com/office/drawing/2014/main" id="{9156FD6C-382A-89AC-5218-83B303CEF520}"/>
              </a:ext>
            </a:extLst>
          </p:cNvPr>
          <p:cNvSpPr>
            <a:spLocks noGrp="1"/>
          </p:cNvSpPr>
          <p:nvPr>
            <p:ph type="ctrTitle"/>
          </p:nvPr>
        </p:nvSpPr>
        <p:spPr>
          <a:xfrm>
            <a:off x="2032717" y="1431235"/>
            <a:ext cx="8126567" cy="2326281"/>
          </a:xfrm>
        </p:spPr>
        <p:txBody>
          <a:bodyPr anchor="b">
            <a:normAutofit/>
          </a:bodyPr>
          <a:lstStyle>
            <a:lvl1pPr algn="ctr">
              <a:defRPr sz="3600">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31201515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Photo 12">
    <p:spTree>
      <p:nvGrpSpPr>
        <p:cNvPr id="1" name=""/>
        <p:cNvGrpSpPr/>
        <p:nvPr/>
      </p:nvGrpSpPr>
      <p:grpSpPr>
        <a:xfrm>
          <a:off x="0" y="0"/>
          <a:ext cx="0" cy="0"/>
          <a:chOff x="0" y="0"/>
          <a:chExt cx="0" cy="0"/>
        </a:xfrm>
      </p:grpSpPr>
      <p:sp>
        <p:nvSpPr>
          <p:cNvPr id="9" name="Rectangle 27">
            <a:extLst>
              <a:ext uri="{FF2B5EF4-FFF2-40B4-BE49-F238E27FC236}">
                <a16:creationId xmlns:a16="http://schemas.microsoft.com/office/drawing/2014/main" id="{4BA836F4-2E15-BBB9-6C79-09FBD5C1A863}"/>
              </a:ext>
              <a:ext uri="{C183D7F6-B498-43B3-948B-1728B52AA6E4}">
                <adec:decorative xmlns:adec="http://schemas.microsoft.com/office/drawing/2017/decorative" val="1"/>
              </a:ext>
            </a:extLst>
          </p:cNvPr>
          <p:cNvSpPr/>
          <p:nvPr/>
        </p:nvSpPr>
        <p:spPr>
          <a:xfrm rot="5400000" flipH="1">
            <a:off x="10839706" y="5502898"/>
            <a:ext cx="456100" cy="456100"/>
          </a:xfrm>
          <a:custGeom>
            <a:avLst/>
            <a:gdLst>
              <a:gd name="connsiteX0" fmla="*/ 0 w 1004454"/>
              <a:gd name="connsiteY0" fmla="*/ 0 h 1004454"/>
              <a:gd name="connsiteX1" fmla="*/ 1004454 w 1004454"/>
              <a:gd name="connsiteY1" fmla="*/ 0 h 1004454"/>
              <a:gd name="connsiteX2" fmla="*/ 1004454 w 1004454"/>
              <a:gd name="connsiteY2" fmla="*/ 1004454 h 1004454"/>
              <a:gd name="connsiteX3" fmla="*/ 0 w 1004454"/>
              <a:gd name="connsiteY3" fmla="*/ 1004454 h 1004454"/>
              <a:gd name="connsiteX4" fmla="*/ 0 w 1004454"/>
              <a:gd name="connsiteY4" fmla="*/ 0 h 1004454"/>
              <a:gd name="connsiteX0" fmla="*/ 1004454 w 1095894"/>
              <a:gd name="connsiteY0" fmla="*/ 1004454 h 1095894"/>
              <a:gd name="connsiteX1" fmla="*/ 0 w 1095894"/>
              <a:gd name="connsiteY1" fmla="*/ 1004454 h 1095894"/>
              <a:gd name="connsiteX2" fmla="*/ 0 w 1095894"/>
              <a:gd name="connsiteY2" fmla="*/ 0 h 1095894"/>
              <a:gd name="connsiteX3" fmla="*/ 1004454 w 1095894"/>
              <a:gd name="connsiteY3" fmla="*/ 0 h 1095894"/>
              <a:gd name="connsiteX4" fmla="*/ 1095894 w 1095894"/>
              <a:gd name="connsiteY4" fmla="*/ 1095894 h 1095894"/>
              <a:gd name="connsiteX0" fmla="*/ 1004454 w 1004454"/>
              <a:gd name="connsiteY0" fmla="*/ 1004454 h 1004454"/>
              <a:gd name="connsiteX1" fmla="*/ 0 w 1004454"/>
              <a:gd name="connsiteY1" fmla="*/ 1004454 h 1004454"/>
              <a:gd name="connsiteX2" fmla="*/ 0 w 1004454"/>
              <a:gd name="connsiteY2" fmla="*/ 0 h 1004454"/>
              <a:gd name="connsiteX3" fmla="*/ 1004454 w 1004454"/>
              <a:gd name="connsiteY3" fmla="*/ 0 h 1004454"/>
              <a:gd name="connsiteX0" fmla="*/ 0 w 1004454"/>
              <a:gd name="connsiteY0" fmla="*/ 1004454 h 1004454"/>
              <a:gd name="connsiteX1" fmla="*/ 0 w 1004454"/>
              <a:gd name="connsiteY1" fmla="*/ 0 h 1004454"/>
              <a:gd name="connsiteX2" fmla="*/ 1004454 w 1004454"/>
              <a:gd name="connsiteY2" fmla="*/ 0 h 1004454"/>
            </a:gdLst>
            <a:ahLst/>
            <a:cxnLst>
              <a:cxn ang="0">
                <a:pos x="connsiteX0" y="connsiteY0"/>
              </a:cxn>
              <a:cxn ang="0">
                <a:pos x="connsiteX1" y="connsiteY1"/>
              </a:cxn>
              <a:cxn ang="0">
                <a:pos x="connsiteX2" y="connsiteY2"/>
              </a:cxn>
            </a:cxnLst>
            <a:rect l="l" t="t" r="r" b="b"/>
            <a:pathLst>
              <a:path w="1004454" h="1004454">
                <a:moveTo>
                  <a:pt x="0" y="1004454"/>
                </a:moveTo>
                <a:lnTo>
                  <a:pt x="0" y="0"/>
                </a:lnTo>
                <a:lnTo>
                  <a:pt x="1004454" y="0"/>
                </a:lnTo>
              </a:path>
            </a:pathLst>
          </a:custGeom>
          <a:noFill/>
          <a:ln w="508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4635132"/>
          </a:xfrm>
          <a:blipFill dpi="0" rotWithShape="1">
            <a:blip r:embed="rId2" cstate="email">
              <a:alphaModFix amt="80000"/>
              <a:extLst>
                <a:ext uri="{28A0092B-C50C-407E-A947-70E740481C1C}">
                  <a14:useLocalDpi xmlns:a14="http://schemas.microsoft.com/office/drawing/2010/main"/>
                </a:ext>
              </a:extLst>
            </a:blip>
            <a:srcRect/>
            <a:stretch>
              <a:fillRect/>
            </a:stretch>
          </a:blipFill>
        </p:spPr>
        <p:txBody>
          <a:bodyPr/>
          <a:lstStyle>
            <a:lvl1pPr marL="0" indent="0">
              <a:buNone/>
              <a:defRPr/>
            </a:lvl1pPr>
          </a:lstStyle>
          <a:p>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rot="5400000">
            <a:off x="11260013" y="5430678"/>
            <a:ext cx="1201947" cy="365125"/>
          </a:xfrm>
        </p:spPr>
        <p:txBody>
          <a:bodyPr/>
          <a:lstStyle/>
          <a:p>
            <a:fld id="{D5759696-30D4-43C6-A831-5F23FE5C26F6}" type="datetime1">
              <a:rPr lang="en-US" smtClean="0"/>
              <a:t>8/12/2026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697731" y="5012267"/>
            <a:ext cx="6598076" cy="946731"/>
          </a:xfrm>
        </p:spPr>
        <p:txBody>
          <a:bodyPr>
            <a:no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200"/>
            </a:lvl3pPr>
            <a:lvl4pPr marL="685800" indent="0">
              <a:buFont typeface="Arial" panose="020B0604020202020204" pitchFamily="34" charset="0"/>
              <a:buNone/>
              <a:defRPr sz="1100"/>
            </a:lvl4pPr>
            <a:lvl5pPr marL="914400" indent="0">
              <a:buFont typeface="Arial" panose="020B0604020202020204" pitchFamily="34" charset="0"/>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012268"/>
            <a:ext cx="3739896" cy="1201948"/>
          </a:xfrm>
        </p:spPr>
        <p:txBody>
          <a:bodyPr anchor="t">
            <a:normAutofit/>
          </a:bodyPr>
          <a:lstStyle>
            <a:lvl1pPr>
              <a:defRPr sz="3200"/>
            </a:lvl1pPr>
          </a:lstStyle>
          <a:p>
            <a:r>
              <a:rPr lang="en-US"/>
              <a:t>Click to edit Master title style</a:t>
            </a:r>
          </a:p>
        </p:txBody>
      </p:sp>
    </p:spTree>
    <p:extLst>
      <p:ext uri="{BB962C8B-B14F-4D97-AF65-F5344CB8AC3E}">
        <p14:creationId xmlns:p14="http://schemas.microsoft.com/office/powerpoint/2010/main" val="10457131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Conten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A09BB-8293-7DED-F5BF-8F3DA4B5760B}"/>
              </a:ext>
            </a:extLst>
          </p:cNvPr>
          <p:cNvSpPr>
            <a:spLocks noGrp="1"/>
          </p:cNvSpPr>
          <p:nvPr>
            <p:ph type="title"/>
          </p:nvPr>
        </p:nvSpPr>
        <p:spPr>
          <a:xfrm>
            <a:off x="399679" y="332308"/>
            <a:ext cx="11253667" cy="909921"/>
          </a:xfrm>
        </p:spPr>
        <p:txBody>
          <a:bodyPr anchor="b"/>
          <a:lstStyle/>
          <a:p>
            <a:r>
              <a:rPr lang="en-US" dirty="0"/>
              <a:t>Click to edit Master title style</a:t>
            </a:r>
          </a:p>
        </p:txBody>
      </p:sp>
      <p:sp>
        <p:nvSpPr>
          <p:cNvPr id="3" name="Content Placeholder 2">
            <a:extLst>
              <a:ext uri="{FF2B5EF4-FFF2-40B4-BE49-F238E27FC236}">
                <a16:creationId xmlns:a16="http://schemas.microsoft.com/office/drawing/2014/main" id="{1D0AB536-3625-6C4C-BCE1-4533963FDEC5}"/>
              </a:ext>
            </a:extLst>
          </p:cNvPr>
          <p:cNvSpPr>
            <a:spLocks noGrp="1"/>
          </p:cNvSpPr>
          <p:nvPr>
            <p:ph idx="1"/>
          </p:nvPr>
        </p:nvSpPr>
        <p:spPr>
          <a:xfrm>
            <a:off x="402336" y="1488931"/>
            <a:ext cx="11253668" cy="470076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B97D1377-BC65-5D42-5EC9-BECE6F765322}"/>
              </a:ext>
            </a:extLst>
          </p:cNvPr>
          <p:cNvSpPr>
            <a:spLocks noGrp="1"/>
          </p:cNvSpPr>
          <p:nvPr>
            <p:ph type="ftr" sz="quarter" idx="11"/>
          </p:nvPr>
        </p:nvSpPr>
        <p:spPr/>
        <p:txBody>
          <a:bodyPr/>
          <a:lstStyle/>
          <a:p>
            <a:r>
              <a:rPr lang="en-US" dirty="0"/>
              <a:t>
              </a:t>
            </a:r>
          </a:p>
        </p:txBody>
      </p:sp>
      <p:sp>
        <p:nvSpPr>
          <p:cNvPr id="4" name="Date Placeholder 3">
            <a:extLst>
              <a:ext uri="{FF2B5EF4-FFF2-40B4-BE49-F238E27FC236}">
                <a16:creationId xmlns:a16="http://schemas.microsoft.com/office/drawing/2014/main" id="{0EEF9179-12AA-40A3-63A0-84A6ED06611F}"/>
              </a:ext>
            </a:extLst>
          </p:cNvPr>
          <p:cNvSpPr>
            <a:spLocks noGrp="1"/>
          </p:cNvSpPr>
          <p:nvPr>
            <p:ph type="dt" sz="half" idx="10"/>
          </p:nvPr>
        </p:nvSpPr>
        <p:spPr/>
        <p:txBody>
          <a:bodyPr/>
          <a:lstStyle/>
          <a:p>
            <a:fld id="{3C889C35-F31B-4EAB-A4E6-687A63844314}" type="datetimeFigureOut">
              <a:rPr lang="en-US" dirty="0"/>
              <a:t>8/12/2026</a:t>
            </a:fld>
            <a:endParaRPr lang="en-US" dirty="0"/>
          </a:p>
        </p:txBody>
      </p:sp>
      <p:sp>
        <p:nvSpPr>
          <p:cNvPr id="6" name="Slide Number Placeholder 5">
            <a:extLst>
              <a:ext uri="{FF2B5EF4-FFF2-40B4-BE49-F238E27FC236}">
                <a16:creationId xmlns:a16="http://schemas.microsoft.com/office/drawing/2014/main" id="{0CCE0E3B-6350-CAAC-2CAB-78999D19CADB}"/>
              </a:ext>
            </a:extLst>
          </p:cNvPr>
          <p:cNvSpPr>
            <a:spLocks noGrp="1"/>
          </p:cNvSpPr>
          <p:nvPr>
            <p:ph type="sldNum" sz="quarter" idx="12"/>
          </p:nvPr>
        </p:nvSpPr>
        <p:spPr/>
        <p:txBody>
          <a:bodyPr/>
          <a:lstStyle/>
          <a:p>
            <a:fld id="{DD84031F-D6BF-4677-B12E-7D8B88BA70F7}" type="slidenum">
              <a:rPr lang="en-US" dirty="0"/>
              <a:t>‹#›</a:t>
            </a:fld>
            <a:endParaRPr lang="en-US" dirty="0"/>
          </a:p>
        </p:txBody>
      </p:sp>
      <p:cxnSp>
        <p:nvCxnSpPr>
          <p:cNvPr id="7" name="Straight Connector 6">
            <a:extLst>
              <a:ext uri="{FF2B5EF4-FFF2-40B4-BE49-F238E27FC236}">
                <a16:creationId xmlns:a16="http://schemas.microsoft.com/office/drawing/2014/main" id="{A04AB0D3-0312-25C6-7159-3EBA07E82C60}"/>
              </a:ext>
            </a:extLst>
          </p:cNvPr>
          <p:cNvCxnSpPr>
            <a:cxnSpLocks/>
          </p:cNvCxnSpPr>
          <p:nvPr/>
        </p:nvCxnSpPr>
        <p:spPr>
          <a:xfrm>
            <a:off x="530352" y="1357303"/>
            <a:ext cx="11159163" cy="0"/>
          </a:xfrm>
          <a:prstGeom prst="line">
            <a:avLst/>
          </a:prstGeom>
          <a:ln w="9525">
            <a:solidFill>
              <a:schemeClr val="tx1">
                <a:alpha val="25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00764635"/>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Section Header">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8B452C4-7F54-F55D-1491-B1B40FCBC138}"/>
              </a:ext>
            </a:extLst>
          </p:cNvPr>
          <p:cNvSpPr/>
          <p:nvPr/>
        </p:nvSpPr>
        <p:spPr>
          <a:xfrm>
            <a:off x="0" y="0"/>
            <a:ext cx="12192000" cy="685800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27">
            <a:extLst>
              <a:ext uri="{FF2B5EF4-FFF2-40B4-BE49-F238E27FC236}">
                <a16:creationId xmlns:a16="http://schemas.microsoft.com/office/drawing/2014/main" id="{CA6795CE-B2F5-5B08-DE09-21D013BD0FBC}"/>
              </a:ext>
              <a:ext uri="{C183D7F6-B498-43B3-948B-1728B52AA6E4}">
                <adec:decorative xmlns:adec="http://schemas.microsoft.com/office/drawing/2017/decorative" val="1"/>
              </a:ext>
            </a:extLst>
          </p:cNvPr>
          <p:cNvSpPr/>
          <p:nvPr/>
        </p:nvSpPr>
        <p:spPr>
          <a:xfrm rot="5400000" flipH="1">
            <a:off x="10839706" y="5502898"/>
            <a:ext cx="456100" cy="456100"/>
          </a:xfrm>
          <a:custGeom>
            <a:avLst/>
            <a:gdLst>
              <a:gd name="connsiteX0" fmla="*/ 0 w 1004454"/>
              <a:gd name="connsiteY0" fmla="*/ 0 h 1004454"/>
              <a:gd name="connsiteX1" fmla="*/ 1004454 w 1004454"/>
              <a:gd name="connsiteY1" fmla="*/ 0 h 1004454"/>
              <a:gd name="connsiteX2" fmla="*/ 1004454 w 1004454"/>
              <a:gd name="connsiteY2" fmla="*/ 1004454 h 1004454"/>
              <a:gd name="connsiteX3" fmla="*/ 0 w 1004454"/>
              <a:gd name="connsiteY3" fmla="*/ 1004454 h 1004454"/>
              <a:gd name="connsiteX4" fmla="*/ 0 w 1004454"/>
              <a:gd name="connsiteY4" fmla="*/ 0 h 1004454"/>
              <a:gd name="connsiteX0" fmla="*/ 1004454 w 1095894"/>
              <a:gd name="connsiteY0" fmla="*/ 1004454 h 1095894"/>
              <a:gd name="connsiteX1" fmla="*/ 0 w 1095894"/>
              <a:gd name="connsiteY1" fmla="*/ 1004454 h 1095894"/>
              <a:gd name="connsiteX2" fmla="*/ 0 w 1095894"/>
              <a:gd name="connsiteY2" fmla="*/ 0 h 1095894"/>
              <a:gd name="connsiteX3" fmla="*/ 1004454 w 1095894"/>
              <a:gd name="connsiteY3" fmla="*/ 0 h 1095894"/>
              <a:gd name="connsiteX4" fmla="*/ 1095894 w 1095894"/>
              <a:gd name="connsiteY4" fmla="*/ 1095894 h 1095894"/>
              <a:gd name="connsiteX0" fmla="*/ 1004454 w 1004454"/>
              <a:gd name="connsiteY0" fmla="*/ 1004454 h 1004454"/>
              <a:gd name="connsiteX1" fmla="*/ 0 w 1004454"/>
              <a:gd name="connsiteY1" fmla="*/ 1004454 h 1004454"/>
              <a:gd name="connsiteX2" fmla="*/ 0 w 1004454"/>
              <a:gd name="connsiteY2" fmla="*/ 0 h 1004454"/>
              <a:gd name="connsiteX3" fmla="*/ 1004454 w 1004454"/>
              <a:gd name="connsiteY3" fmla="*/ 0 h 1004454"/>
              <a:gd name="connsiteX0" fmla="*/ 0 w 1004454"/>
              <a:gd name="connsiteY0" fmla="*/ 1004454 h 1004454"/>
              <a:gd name="connsiteX1" fmla="*/ 0 w 1004454"/>
              <a:gd name="connsiteY1" fmla="*/ 0 h 1004454"/>
              <a:gd name="connsiteX2" fmla="*/ 1004454 w 1004454"/>
              <a:gd name="connsiteY2" fmla="*/ 0 h 1004454"/>
            </a:gdLst>
            <a:ahLst/>
            <a:cxnLst>
              <a:cxn ang="0">
                <a:pos x="connsiteX0" y="connsiteY0"/>
              </a:cxn>
              <a:cxn ang="0">
                <a:pos x="connsiteX1" y="connsiteY1"/>
              </a:cxn>
              <a:cxn ang="0">
                <a:pos x="connsiteX2" y="connsiteY2"/>
              </a:cxn>
            </a:cxnLst>
            <a:rect l="l" t="t" r="r" b="b"/>
            <a:pathLst>
              <a:path w="1004454" h="1004454">
                <a:moveTo>
                  <a:pt x="0" y="1004454"/>
                </a:moveTo>
                <a:lnTo>
                  <a:pt x="0" y="0"/>
                </a:lnTo>
                <a:lnTo>
                  <a:pt x="1004454" y="0"/>
                </a:lnTo>
              </a:path>
            </a:pathLst>
          </a:custGeom>
          <a:noFill/>
          <a:ln w="508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0" name="Rectangle 27">
            <a:extLst>
              <a:ext uri="{FF2B5EF4-FFF2-40B4-BE49-F238E27FC236}">
                <a16:creationId xmlns:a16="http://schemas.microsoft.com/office/drawing/2014/main" id="{C13EF13F-A725-B312-E44A-3E39AC801D91}"/>
              </a:ext>
              <a:ext uri="{C183D7F6-B498-43B3-948B-1728B52AA6E4}">
                <adec:decorative xmlns:adec="http://schemas.microsoft.com/office/drawing/2017/decorative" val="1"/>
              </a:ext>
            </a:extLst>
          </p:cNvPr>
          <p:cNvSpPr/>
          <p:nvPr/>
        </p:nvSpPr>
        <p:spPr>
          <a:xfrm rot="16200000" flipH="1">
            <a:off x="905199" y="899337"/>
            <a:ext cx="456100" cy="456100"/>
          </a:xfrm>
          <a:custGeom>
            <a:avLst/>
            <a:gdLst>
              <a:gd name="connsiteX0" fmla="*/ 0 w 1004454"/>
              <a:gd name="connsiteY0" fmla="*/ 0 h 1004454"/>
              <a:gd name="connsiteX1" fmla="*/ 1004454 w 1004454"/>
              <a:gd name="connsiteY1" fmla="*/ 0 h 1004454"/>
              <a:gd name="connsiteX2" fmla="*/ 1004454 w 1004454"/>
              <a:gd name="connsiteY2" fmla="*/ 1004454 h 1004454"/>
              <a:gd name="connsiteX3" fmla="*/ 0 w 1004454"/>
              <a:gd name="connsiteY3" fmla="*/ 1004454 h 1004454"/>
              <a:gd name="connsiteX4" fmla="*/ 0 w 1004454"/>
              <a:gd name="connsiteY4" fmla="*/ 0 h 1004454"/>
              <a:gd name="connsiteX0" fmla="*/ 1004454 w 1095894"/>
              <a:gd name="connsiteY0" fmla="*/ 1004454 h 1095894"/>
              <a:gd name="connsiteX1" fmla="*/ 0 w 1095894"/>
              <a:gd name="connsiteY1" fmla="*/ 1004454 h 1095894"/>
              <a:gd name="connsiteX2" fmla="*/ 0 w 1095894"/>
              <a:gd name="connsiteY2" fmla="*/ 0 h 1095894"/>
              <a:gd name="connsiteX3" fmla="*/ 1004454 w 1095894"/>
              <a:gd name="connsiteY3" fmla="*/ 0 h 1095894"/>
              <a:gd name="connsiteX4" fmla="*/ 1095894 w 1095894"/>
              <a:gd name="connsiteY4" fmla="*/ 1095894 h 1095894"/>
              <a:gd name="connsiteX0" fmla="*/ 1004454 w 1004454"/>
              <a:gd name="connsiteY0" fmla="*/ 1004454 h 1004454"/>
              <a:gd name="connsiteX1" fmla="*/ 0 w 1004454"/>
              <a:gd name="connsiteY1" fmla="*/ 1004454 h 1004454"/>
              <a:gd name="connsiteX2" fmla="*/ 0 w 1004454"/>
              <a:gd name="connsiteY2" fmla="*/ 0 h 1004454"/>
              <a:gd name="connsiteX3" fmla="*/ 1004454 w 1004454"/>
              <a:gd name="connsiteY3" fmla="*/ 0 h 1004454"/>
              <a:gd name="connsiteX0" fmla="*/ 0 w 1004454"/>
              <a:gd name="connsiteY0" fmla="*/ 1004454 h 1004454"/>
              <a:gd name="connsiteX1" fmla="*/ 0 w 1004454"/>
              <a:gd name="connsiteY1" fmla="*/ 0 h 1004454"/>
              <a:gd name="connsiteX2" fmla="*/ 1004454 w 1004454"/>
              <a:gd name="connsiteY2" fmla="*/ 0 h 1004454"/>
            </a:gdLst>
            <a:ahLst/>
            <a:cxnLst>
              <a:cxn ang="0">
                <a:pos x="connsiteX0" y="connsiteY0"/>
              </a:cxn>
              <a:cxn ang="0">
                <a:pos x="connsiteX1" y="connsiteY1"/>
              </a:cxn>
              <a:cxn ang="0">
                <a:pos x="connsiteX2" y="connsiteY2"/>
              </a:cxn>
            </a:cxnLst>
            <a:rect l="l" t="t" r="r" b="b"/>
            <a:pathLst>
              <a:path w="1004454" h="1004454">
                <a:moveTo>
                  <a:pt x="0" y="1004454"/>
                </a:moveTo>
                <a:lnTo>
                  <a:pt x="0" y="0"/>
                </a:lnTo>
                <a:lnTo>
                  <a:pt x="1004454" y="0"/>
                </a:lnTo>
              </a:path>
            </a:pathLst>
          </a:custGeom>
          <a:noFill/>
          <a:ln w="508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46D9CBAA-C12C-4024-AEF3-5D15655BA02C}" type="datetime1">
              <a:rPr lang="en-US" smtClean="0"/>
              <a:t>8/12/2026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348740" y="1348740"/>
            <a:ext cx="8163306" cy="452225"/>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357884" y="1943101"/>
            <a:ext cx="8163306" cy="4015564"/>
          </a:xfrm>
        </p:spPr>
        <p:txBody>
          <a:bodyPr anchor="b">
            <a:normAutofit/>
          </a:bodyPr>
          <a:lstStyle>
            <a:lvl1pPr algn="l">
              <a:defRPr sz="3600"/>
            </a:lvl1pPr>
          </a:lstStyle>
          <a:p>
            <a:r>
              <a:rPr lang="en-US"/>
              <a:t>Click to edit Master title style</a:t>
            </a:r>
            <a:endParaRPr lang="en-US" dirty="0"/>
          </a:p>
        </p:txBody>
      </p:sp>
    </p:spTree>
    <p:extLst>
      <p:ext uri="{BB962C8B-B14F-4D97-AF65-F5344CB8AC3E}">
        <p14:creationId xmlns:p14="http://schemas.microsoft.com/office/powerpoint/2010/main" val="107640755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Content 4">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1CDA1F0B-EBAF-4C39-ADF7-F306A3F3A481}" type="datetime1">
              <a:rPr lang="en-US" smtClean="0"/>
              <a:t>8/12/2026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519738" y="1538287"/>
            <a:ext cx="5201602" cy="39646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361298" y="1537853"/>
            <a:ext cx="3774883" cy="3965045"/>
          </a:xfrm>
        </p:spPr>
        <p:txBody>
          <a:bodyPr>
            <a:normAutofit/>
          </a:bodyPr>
          <a:lstStyle>
            <a:lvl1pPr>
              <a:defRPr sz="3200"/>
            </a:lvl1pPr>
          </a:lstStyle>
          <a:p>
            <a:r>
              <a:rPr lang="en-US"/>
              <a:t>Click to edit Master title style</a:t>
            </a:r>
          </a:p>
        </p:txBody>
      </p:sp>
    </p:spTree>
    <p:extLst>
      <p:ext uri="{BB962C8B-B14F-4D97-AF65-F5344CB8AC3E}">
        <p14:creationId xmlns:p14="http://schemas.microsoft.com/office/powerpoint/2010/main" val="19307532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Agenda">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402336" y="392851"/>
            <a:ext cx="7525512" cy="1882595"/>
          </a:xfrm>
        </p:spPr>
        <p:txBody>
          <a:bodyPr anchor="t">
            <a:normAutofit/>
          </a:bodyPr>
          <a:lstStyle>
            <a:lvl1pPr>
              <a:defRPr sz="6600">
                <a:solidFill>
                  <a:schemeClr val="accent1"/>
                </a:solidFill>
              </a:defRPr>
            </a:lvl1pPr>
          </a:lstStyle>
          <a:p>
            <a:r>
              <a:rPr lang="en-US" dirty="0"/>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434856" y="2502245"/>
            <a:ext cx="7492991" cy="3669956"/>
          </a:xfrm>
        </p:spPr>
        <p:txBody>
          <a:bodyPr vert="horz" lIns="91440" tIns="45720" rIns="91440" bIns="45720" rtlCol="0" anchor="t">
            <a:normAutofit/>
          </a:bodyPr>
          <a:lstStyle>
            <a:lvl1pPr marL="457200" indent="-457200">
              <a:buFont typeface="+mj-lt"/>
              <a:buAutoNum type="arabicPeriod"/>
              <a:defRPr lang="en-US" sz="2000" dirty="0"/>
            </a:lvl1pPr>
            <a:lvl2pPr marL="800100" indent="-342900">
              <a:buFont typeface="+mj-lt"/>
              <a:buAutoNum type="arabicPeriod"/>
              <a:defRPr lang="en-US" sz="1800" dirty="0"/>
            </a:lvl2pPr>
            <a:lvl3pPr marL="1257300" indent="-342900">
              <a:buFont typeface="+mj-lt"/>
              <a:buAutoNum type="arabicPeriod"/>
              <a:defRPr lang="en-US" sz="1600" dirty="0"/>
            </a:lvl3pPr>
            <a:lvl4pPr marL="1714500" indent="-342900">
              <a:buFont typeface="+mj-lt"/>
              <a:buAutoNum type="arabicPeriod"/>
              <a:defRPr lang="en-US" sz="1600" dirty="0"/>
            </a:lvl4pPr>
            <a:lvl5pPr marL="2171700" indent="-342900">
              <a:buFont typeface="+mj-lt"/>
              <a:buAutoNum type="arabicPeriod"/>
              <a:defRPr lang="en-US" sz="160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dirty="0"/>
              <a:t>
              </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395056F1-F5E2-4ED8-9ED2-B4DCC32FE4B1}" type="datetimeFigureOut">
              <a:rPr lang="en-US" dirty="0"/>
              <a:t>8/12/2026</a:t>
            </a:fld>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DD84031F-D6BF-4677-B12E-7D8B88BA70F7}" type="slidenum">
              <a:rPr lang="en-US" dirty="0"/>
              <a:t>‹#›</a:t>
            </a:fld>
            <a:endParaRPr lang="en-US" dirty="0"/>
          </a:p>
        </p:txBody>
      </p:sp>
    </p:spTree>
    <p:extLst>
      <p:ext uri="{BB962C8B-B14F-4D97-AF65-F5344CB8AC3E}">
        <p14:creationId xmlns:p14="http://schemas.microsoft.com/office/powerpoint/2010/main" val="1364005226"/>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Photo 17">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352294" y="3650974"/>
            <a:ext cx="3227176" cy="2266941"/>
          </a:xfrm>
          <a:blipFill dpi="0" rotWithShape="1">
            <a:blip r:embed="rId2" cstate="email">
              <a:alphaModFix amt="80000"/>
              <a:extLst>
                <a:ext uri="{28A0092B-C50C-407E-A947-70E740481C1C}">
                  <a14:useLocalDpi xmlns:a14="http://schemas.microsoft.com/office/drawing/2010/main"/>
                </a:ext>
              </a:extLst>
            </a:blip>
            <a:srcRect/>
            <a:stretch>
              <a:fillRect/>
            </a:stretch>
          </a:blipFill>
        </p:spPr>
        <p:txBody>
          <a:bodyPr/>
          <a:lstStyle>
            <a:lvl1pPr marL="0" indent="0">
              <a:buNone/>
              <a:defRPr/>
            </a:lvl1pPr>
          </a:lstStyle>
          <a:p>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A490E701-76B1-45A3-BC25-DA1A879B7CFF}" type="datetime1">
              <a:rPr lang="en-US" smtClean="0"/>
              <a:t>8/12/2026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127615" y="1355436"/>
            <a:ext cx="6002663" cy="45624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361299" y="1355436"/>
            <a:ext cx="3218171" cy="1851590"/>
          </a:xfrm>
        </p:spPr>
        <p:txBody>
          <a:bodyPr anchor="t">
            <a:normAutofit/>
          </a:bodyPr>
          <a:lstStyle>
            <a:lvl1pPr>
              <a:defRPr sz="3200"/>
            </a:lvl1pPr>
          </a:lstStyle>
          <a:p>
            <a:r>
              <a:rPr lang="en-US" dirty="0"/>
              <a:t>Click to edit Master title style</a:t>
            </a:r>
          </a:p>
        </p:txBody>
      </p:sp>
    </p:spTree>
    <p:extLst>
      <p:ext uri="{BB962C8B-B14F-4D97-AF65-F5344CB8AC3E}">
        <p14:creationId xmlns:p14="http://schemas.microsoft.com/office/powerpoint/2010/main" val="23714526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Photo 3">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4023360" cy="6858000"/>
          </a:xfrm>
          <a:blipFill dpi="0" rotWithShape="1">
            <a:blip r:embed="rId2" cstate="email">
              <a:alphaModFix amt="80000"/>
              <a:extLst>
                <a:ext uri="{28A0092B-C50C-407E-A947-70E740481C1C}">
                  <a14:useLocalDpi xmlns:a14="http://schemas.microsoft.com/office/drawing/2010/main"/>
                </a:ext>
              </a:extLst>
            </a:blip>
            <a:srcRect/>
            <a:stretch>
              <a:fillRect/>
            </a:stretch>
          </a:blipFill>
        </p:spPr>
        <p:txBody>
          <a:bodyPr/>
          <a:lstStyle>
            <a:lvl1pPr marL="0" indent="0">
              <a:buNone/>
              <a:defRPr/>
            </a:lvl1pPr>
          </a:lstStyle>
          <a:p>
            <a:endParaRPr lang="en-US" dirty="0"/>
          </a:p>
        </p:txBody>
      </p:sp>
      <p:sp>
        <p:nvSpPr>
          <p:cNvPr id="13" name="Date Placeholder 3">
            <a:extLst>
              <a:ext uri="{FF2B5EF4-FFF2-40B4-BE49-F238E27FC236}">
                <a16:creationId xmlns:a16="http://schemas.microsoft.com/office/drawing/2014/main" id="{FF18CCD5-4E86-D3BE-8453-BDEFCF37A9D4}"/>
              </a:ext>
            </a:extLst>
          </p:cNvPr>
          <p:cNvSpPr>
            <a:spLocks noGrp="1"/>
          </p:cNvSpPr>
          <p:nvPr>
            <p:ph type="dt" sz="half" idx="10"/>
          </p:nvPr>
        </p:nvSpPr>
        <p:spPr>
          <a:xfrm rot="5400000">
            <a:off x="10489387" y="4660052"/>
            <a:ext cx="2743200" cy="365125"/>
          </a:xfrm>
        </p:spPr>
        <p:txBody>
          <a:bodyPr/>
          <a:lstStyle/>
          <a:p>
            <a:fld id="{3591E182-54BF-4066-A6EE-1C7BC6496564}" type="datetime1">
              <a:rPr lang="en-US" smtClean="0"/>
              <a:t>8/12/2026</a:t>
            </a:fld>
            <a:endParaRPr lang="en-US" dirty="0"/>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p:txBody>
          <a:bodyPr/>
          <a:lstStyle/>
          <a:p>
            <a:fld id="{CC057153-B650-4DEB-B370-79DDCFDCE934}" type="slidenum">
              <a:rPr lang="en-US" smtClean="0"/>
              <a:t>‹#›</a:t>
            </a:fld>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745736" y="1563623"/>
            <a:ext cx="6569964" cy="441114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745736" y="448056"/>
            <a:ext cx="6858000" cy="932688"/>
          </a:xfrm>
        </p:spPr>
        <p:txBody>
          <a:bodyPr anchor="b"/>
          <a:lstStyle/>
          <a:p>
            <a:r>
              <a:rPr lang="en-US"/>
              <a:t>Click to edit Master title style</a:t>
            </a:r>
            <a:endParaRPr lang="en-US" dirty="0"/>
          </a:p>
        </p:txBody>
      </p:sp>
    </p:spTree>
    <p:extLst>
      <p:ext uri="{BB962C8B-B14F-4D97-AF65-F5344CB8AC3E}">
        <p14:creationId xmlns:p14="http://schemas.microsoft.com/office/powerpoint/2010/main" val="14896792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Statement">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dirty="0"/>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411480" y="722376"/>
            <a:ext cx="10762488" cy="5458968"/>
          </a:xfrm>
        </p:spPr>
        <p:txBody>
          <a:bodyPr vert="horz" lIns="91440" tIns="45720" rIns="91440" bIns="45720" rtlCol="0">
            <a:normAutofit/>
          </a:bodyPr>
          <a:lstStyle>
            <a:lvl1pPr marL="0" indent="0">
              <a:lnSpc>
                <a:spcPct val="90000"/>
              </a:lnSpc>
              <a:buNone/>
              <a:defRPr lang="en-US" sz="7200" cap="all" baseline="0" dirty="0">
                <a:latin typeface="+mj-lt"/>
              </a:defRPr>
            </a:lvl1pPr>
            <a:lvl2pPr marL="457200" indent="0">
              <a:lnSpc>
                <a:spcPct val="90000"/>
              </a:lnSpc>
              <a:buNone/>
              <a:defRPr lang="en-US" sz="6600" cap="all" baseline="0" dirty="0">
                <a:latin typeface="+mj-lt"/>
              </a:defRPr>
            </a:lvl2pPr>
            <a:lvl3pPr marL="914400" indent="0">
              <a:lnSpc>
                <a:spcPct val="90000"/>
              </a:lnSpc>
              <a:buNone/>
              <a:defRPr lang="en-US" sz="6000" cap="all" baseline="0" dirty="0">
                <a:latin typeface="+mj-lt"/>
              </a:defRPr>
            </a:lvl3pPr>
            <a:lvl4pPr marL="1371600" indent="0">
              <a:lnSpc>
                <a:spcPct val="90000"/>
              </a:lnSpc>
              <a:buNone/>
              <a:defRPr lang="en-US" sz="6000" cap="all" baseline="0" dirty="0">
                <a:latin typeface="+mj-lt"/>
              </a:defRPr>
            </a:lvl4pPr>
            <a:lvl5pPr marL="1828800" indent="0">
              <a:lnSpc>
                <a:spcPct val="90000"/>
              </a:lnSpc>
              <a:buNone/>
              <a:defRPr lang="en-US" sz="6000" cap="all" baseline="0" dirty="0">
                <a:latin typeface="+mj-lt"/>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Footer Placeholder 9">
            <a:extLst>
              <a:ext uri="{FF2B5EF4-FFF2-40B4-BE49-F238E27FC236}">
                <a16:creationId xmlns:a16="http://schemas.microsoft.com/office/drawing/2014/main" id="{B4B05AAB-D167-637A-451A-510AF3173A71}"/>
              </a:ext>
            </a:extLst>
          </p:cNvPr>
          <p:cNvSpPr>
            <a:spLocks noGrp="1"/>
          </p:cNvSpPr>
          <p:nvPr>
            <p:ph type="ftr" sz="quarter" idx="15"/>
          </p:nvPr>
        </p:nvSpPr>
        <p:spPr/>
        <p:txBody>
          <a:bodyPr/>
          <a:lstStyle>
            <a:lvl1pPr>
              <a:defRPr>
                <a:solidFill>
                  <a:schemeClr val="tx1"/>
                </a:solidFill>
              </a:defRPr>
            </a:lvl1pPr>
          </a:lstStyle>
          <a:p>
            <a:r>
              <a:rPr lang="en-US" dirty="0"/>
              <a:t>
              </a:t>
            </a:r>
          </a:p>
        </p:txBody>
      </p:sp>
      <p:sp>
        <p:nvSpPr>
          <p:cNvPr id="6" name="Date Placeholder 5">
            <a:extLst>
              <a:ext uri="{FF2B5EF4-FFF2-40B4-BE49-F238E27FC236}">
                <a16:creationId xmlns:a16="http://schemas.microsoft.com/office/drawing/2014/main" id="{A28B3CFC-5715-1685-A039-A3162E1A6D00}"/>
              </a:ext>
            </a:extLst>
          </p:cNvPr>
          <p:cNvSpPr>
            <a:spLocks noGrp="1"/>
          </p:cNvSpPr>
          <p:nvPr>
            <p:ph type="dt" sz="half" idx="14"/>
          </p:nvPr>
        </p:nvSpPr>
        <p:spPr/>
        <p:txBody>
          <a:bodyPr/>
          <a:lstStyle>
            <a:lvl1pPr>
              <a:defRPr>
                <a:solidFill>
                  <a:schemeClr val="tx1"/>
                </a:solidFill>
              </a:defRPr>
            </a:lvl1pPr>
          </a:lstStyle>
          <a:p>
            <a:fld id="{028211E3-7798-4C1B-A8B7-1D4CC8744C3E}" type="datetimeFigureOut">
              <a:rPr lang="en-US" dirty="0"/>
              <a:t>8/12/2026</a:t>
            </a:fld>
            <a:endParaRPr lang="en-US" dirty="0"/>
          </a:p>
        </p:txBody>
      </p:sp>
      <p:sp>
        <p:nvSpPr>
          <p:cNvPr id="11" name="Slide Number Placeholder 10">
            <a:extLst>
              <a:ext uri="{FF2B5EF4-FFF2-40B4-BE49-F238E27FC236}">
                <a16:creationId xmlns:a16="http://schemas.microsoft.com/office/drawing/2014/main" id="{B5256ABD-1750-68C8-B3DD-DDDA3342C7F6}"/>
              </a:ext>
            </a:extLst>
          </p:cNvPr>
          <p:cNvSpPr>
            <a:spLocks noGrp="1"/>
          </p:cNvSpPr>
          <p:nvPr>
            <p:ph type="sldNum" sz="quarter" idx="16"/>
          </p:nvPr>
        </p:nvSpPr>
        <p:spPr/>
        <p:txBody>
          <a:bodyPr/>
          <a:lstStyle>
            <a:lvl1pPr>
              <a:defRPr>
                <a:solidFill>
                  <a:schemeClr val="tx1"/>
                </a:solidFill>
              </a:defRPr>
            </a:lvl1pPr>
          </a:lstStyle>
          <a:p>
            <a:fld id="{DD84031F-D6BF-4677-B12E-7D8B88BA70F7}" type="slidenum">
              <a:rPr lang="en-US" dirty="0"/>
              <a:pPr/>
              <a:t>‹#›</a:t>
            </a:fld>
            <a:endParaRPr lang="en-US" dirty="0"/>
          </a:p>
        </p:txBody>
      </p:sp>
      <p:cxnSp>
        <p:nvCxnSpPr>
          <p:cNvPr id="8" name="Straight Connector 7">
            <a:extLst>
              <a:ext uri="{FF2B5EF4-FFF2-40B4-BE49-F238E27FC236}">
                <a16:creationId xmlns:a16="http://schemas.microsoft.com/office/drawing/2014/main" id="{07C0A4E9-267E-8FCC-AB27-70F0E33E2D79}"/>
              </a:ext>
            </a:extLst>
          </p:cNvPr>
          <p:cNvCxnSpPr>
            <a:cxnSpLocks/>
          </p:cNvCxnSpPr>
          <p:nvPr/>
        </p:nvCxnSpPr>
        <p:spPr>
          <a:xfrm>
            <a:off x="530352" y="533400"/>
            <a:ext cx="11128248" cy="0"/>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97A1B5A9-A34C-A393-09C0-174C561F5FBF}"/>
              </a:ext>
            </a:extLst>
          </p:cNvPr>
          <p:cNvCxnSpPr>
            <a:cxnSpLocks/>
          </p:cNvCxnSpPr>
          <p:nvPr/>
        </p:nvCxnSpPr>
        <p:spPr>
          <a:xfrm>
            <a:off x="530352" y="6324600"/>
            <a:ext cx="11128248" cy="0"/>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55578723"/>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Photo 6">
    <p:spTree>
      <p:nvGrpSpPr>
        <p:cNvPr id="1" name=""/>
        <p:cNvGrpSpPr/>
        <p:nvPr/>
      </p:nvGrpSpPr>
      <p:grpSpPr>
        <a:xfrm>
          <a:off x="0" y="0"/>
          <a:ext cx="0" cy="0"/>
          <a:chOff x="0" y="0"/>
          <a:chExt cx="0" cy="0"/>
        </a:xfrm>
      </p:grpSpPr>
      <p:sp>
        <p:nvSpPr>
          <p:cNvPr id="12" name="Rectangle 27">
            <a:extLst>
              <a:ext uri="{FF2B5EF4-FFF2-40B4-BE49-F238E27FC236}">
                <a16:creationId xmlns:a16="http://schemas.microsoft.com/office/drawing/2014/main" id="{47D286EE-0F15-1E27-3290-6F6175113A53}"/>
              </a:ext>
              <a:ext uri="{C183D7F6-B498-43B3-948B-1728B52AA6E4}">
                <adec:decorative xmlns:adec="http://schemas.microsoft.com/office/drawing/2017/decorative" val="1"/>
              </a:ext>
            </a:extLst>
          </p:cNvPr>
          <p:cNvSpPr/>
          <p:nvPr/>
        </p:nvSpPr>
        <p:spPr>
          <a:xfrm rot="16200000" flipH="1">
            <a:off x="905199" y="899337"/>
            <a:ext cx="456100" cy="456100"/>
          </a:xfrm>
          <a:custGeom>
            <a:avLst/>
            <a:gdLst>
              <a:gd name="connsiteX0" fmla="*/ 0 w 1004454"/>
              <a:gd name="connsiteY0" fmla="*/ 0 h 1004454"/>
              <a:gd name="connsiteX1" fmla="*/ 1004454 w 1004454"/>
              <a:gd name="connsiteY1" fmla="*/ 0 h 1004454"/>
              <a:gd name="connsiteX2" fmla="*/ 1004454 w 1004454"/>
              <a:gd name="connsiteY2" fmla="*/ 1004454 h 1004454"/>
              <a:gd name="connsiteX3" fmla="*/ 0 w 1004454"/>
              <a:gd name="connsiteY3" fmla="*/ 1004454 h 1004454"/>
              <a:gd name="connsiteX4" fmla="*/ 0 w 1004454"/>
              <a:gd name="connsiteY4" fmla="*/ 0 h 1004454"/>
              <a:gd name="connsiteX0" fmla="*/ 1004454 w 1095894"/>
              <a:gd name="connsiteY0" fmla="*/ 1004454 h 1095894"/>
              <a:gd name="connsiteX1" fmla="*/ 0 w 1095894"/>
              <a:gd name="connsiteY1" fmla="*/ 1004454 h 1095894"/>
              <a:gd name="connsiteX2" fmla="*/ 0 w 1095894"/>
              <a:gd name="connsiteY2" fmla="*/ 0 h 1095894"/>
              <a:gd name="connsiteX3" fmla="*/ 1004454 w 1095894"/>
              <a:gd name="connsiteY3" fmla="*/ 0 h 1095894"/>
              <a:gd name="connsiteX4" fmla="*/ 1095894 w 1095894"/>
              <a:gd name="connsiteY4" fmla="*/ 1095894 h 1095894"/>
              <a:gd name="connsiteX0" fmla="*/ 1004454 w 1004454"/>
              <a:gd name="connsiteY0" fmla="*/ 1004454 h 1004454"/>
              <a:gd name="connsiteX1" fmla="*/ 0 w 1004454"/>
              <a:gd name="connsiteY1" fmla="*/ 1004454 h 1004454"/>
              <a:gd name="connsiteX2" fmla="*/ 0 w 1004454"/>
              <a:gd name="connsiteY2" fmla="*/ 0 h 1004454"/>
              <a:gd name="connsiteX3" fmla="*/ 1004454 w 1004454"/>
              <a:gd name="connsiteY3" fmla="*/ 0 h 1004454"/>
              <a:gd name="connsiteX0" fmla="*/ 0 w 1004454"/>
              <a:gd name="connsiteY0" fmla="*/ 1004454 h 1004454"/>
              <a:gd name="connsiteX1" fmla="*/ 0 w 1004454"/>
              <a:gd name="connsiteY1" fmla="*/ 0 h 1004454"/>
              <a:gd name="connsiteX2" fmla="*/ 1004454 w 1004454"/>
              <a:gd name="connsiteY2" fmla="*/ 0 h 1004454"/>
            </a:gdLst>
            <a:ahLst/>
            <a:cxnLst>
              <a:cxn ang="0">
                <a:pos x="connsiteX0" y="connsiteY0"/>
              </a:cxn>
              <a:cxn ang="0">
                <a:pos x="connsiteX1" y="connsiteY1"/>
              </a:cxn>
              <a:cxn ang="0">
                <a:pos x="connsiteX2" y="connsiteY2"/>
              </a:cxn>
            </a:cxnLst>
            <a:rect l="l" t="t" r="r" b="b"/>
            <a:pathLst>
              <a:path w="1004454" h="1004454">
                <a:moveTo>
                  <a:pt x="0" y="1004454"/>
                </a:moveTo>
                <a:lnTo>
                  <a:pt x="0" y="0"/>
                </a:lnTo>
                <a:lnTo>
                  <a:pt x="1004454" y="0"/>
                </a:lnTo>
              </a:path>
            </a:pathLst>
          </a:custGeom>
          <a:noFill/>
          <a:ln w="508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745480" y="0"/>
            <a:ext cx="6446520" cy="6858000"/>
          </a:xfrm>
          <a:blipFill dpi="0" rotWithShape="1">
            <a:blip r:embed="rId2" cstate="email">
              <a:alphaModFix amt="80000"/>
              <a:extLst>
                <a:ext uri="{28A0092B-C50C-407E-A947-70E740481C1C}">
                  <a14:useLocalDpi xmlns:a14="http://schemas.microsoft.com/office/drawing/2010/main"/>
                </a:ext>
              </a:extLst>
            </a:blip>
            <a:srcRect/>
            <a:stretch>
              <a:fillRect/>
            </a:stretch>
          </a:blipFill>
        </p:spPr>
        <p:txBody>
          <a:bodyPr/>
          <a:lstStyle>
            <a:lvl1pPr marL="0" indent="0">
              <a:buNone/>
              <a:defRPr/>
            </a:lvl1pPr>
          </a:lstStyle>
          <a:p>
            <a:endParaRPr lang="en-US" dirty="0"/>
          </a:p>
        </p:txBody>
      </p:sp>
      <p:sp>
        <p:nvSpPr>
          <p:cNvPr id="9" name="Date Placeholder 3">
            <a:extLst>
              <a:ext uri="{FF2B5EF4-FFF2-40B4-BE49-F238E27FC236}">
                <a16:creationId xmlns:a16="http://schemas.microsoft.com/office/drawing/2014/main" id="{7234C666-348B-CD0A-7339-62A6A985051F}"/>
              </a:ext>
            </a:extLst>
          </p:cNvPr>
          <p:cNvSpPr>
            <a:spLocks noGrp="1"/>
          </p:cNvSpPr>
          <p:nvPr>
            <p:ph type="dt" sz="half" idx="10"/>
          </p:nvPr>
        </p:nvSpPr>
        <p:spPr>
          <a:xfrm rot="16200000">
            <a:off x="-1041937" y="4646989"/>
            <a:ext cx="2743200" cy="365125"/>
          </a:xfrm>
        </p:spPr>
        <p:txBody>
          <a:bodyPr/>
          <a:lstStyle>
            <a:lvl1pPr algn="l">
              <a:defRPr/>
            </a:lvl1pPr>
          </a:lstStyle>
          <a:p>
            <a:fld id="{C0EE0D40-24E3-4E45-B455-C5EE43B3FABE}" type="datetime1">
              <a:rPr lang="en-US" smtClean="0"/>
              <a:t>8/12/2026</a:t>
            </a:fld>
            <a:endParaRPr lang="en-US" dirty="0"/>
          </a:p>
        </p:txBody>
      </p:sp>
      <p:sp>
        <p:nvSpPr>
          <p:cNvPr id="3" name="Footer Placeholder 3">
            <a:extLst>
              <a:ext uri="{FF2B5EF4-FFF2-40B4-BE49-F238E27FC236}">
                <a16:creationId xmlns:a16="http://schemas.microsoft.com/office/drawing/2014/main" id="{D8AE6825-D44D-8A54-2486-172D82E95181}"/>
              </a:ext>
            </a:extLst>
          </p:cNvPr>
          <p:cNvSpPr>
            <a:spLocks noGrp="1"/>
          </p:cNvSpPr>
          <p:nvPr>
            <p:ph type="ftr" sz="quarter" idx="16"/>
          </p:nvPr>
        </p:nvSpPr>
        <p:spPr>
          <a:xfrm flipH="1">
            <a:off x="716855" y="6356350"/>
            <a:ext cx="3280068" cy="365125"/>
          </a:xfrm>
        </p:spPr>
        <p:txBody>
          <a:bodyPr/>
          <a:lstStyle>
            <a:lvl1pPr algn="l">
              <a:defRPr/>
            </a:lvl1pPr>
          </a:lstStyle>
          <a:p>
            <a:r>
              <a:rPr lang="en-US" dirty="0"/>
              <a:t>Sample Footer Text</a:t>
            </a:r>
          </a:p>
        </p:txBody>
      </p:sp>
      <p:sp>
        <p:nvSpPr>
          <p:cNvPr id="4" name="Slide Number Placeholder 8">
            <a:extLst>
              <a:ext uri="{FF2B5EF4-FFF2-40B4-BE49-F238E27FC236}">
                <a16:creationId xmlns:a16="http://schemas.microsoft.com/office/drawing/2014/main" id="{E0D8BF6A-2E37-5353-E940-034B2A507CF3}"/>
              </a:ext>
            </a:extLst>
          </p:cNvPr>
          <p:cNvSpPr>
            <a:spLocks noGrp="1"/>
          </p:cNvSpPr>
          <p:nvPr>
            <p:ph type="sldNum" sz="quarter" idx="17"/>
          </p:nvPr>
        </p:nvSpPr>
        <p:spPr>
          <a:xfrm flipH="1">
            <a:off x="147100" y="6356350"/>
            <a:ext cx="569755" cy="365125"/>
          </a:xfrm>
        </p:spPr>
        <p:txBody>
          <a:bodyPr/>
          <a:lstStyle>
            <a:lvl1pPr algn="l">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1366267" y="2674620"/>
            <a:ext cx="4186494" cy="3539595"/>
          </a:xfrm>
        </p:spPr>
        <p:txBody>
          <a:bodyPr>
            <a:normAutofit/>
          </a:bodyPr>
          <a:lstStyle>
            <a:lvl1pPr marL="0" indent="0">
              <a:buNone/>
              <a:defRPr sz="1600"/>
            </a:lvl1pPr>
            <a:lvl2pPr>
              <a:defRPr sz="1400"/>
            </a:lvl2pPr>
            <a:lvl3pPr>
              <a:defRPr sz="1200"/>
            </a:lvl3pPr>
            <a:lvl4pPr>
              <a:defRPr sz="1100"/>
            </a:lvl4pPr>
            <a:lvl5pPr>
              <a:defRPr sz="11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366139" y="1348740"/>
            <a:ext cx="4187286" cy="1143000"/>
          </a:xfrm>
        </p:spPr>
        <p:txBody>
          <a:bodyPr anchor="b"/>
          <a:lstStyle/>
          <a:p>
            <a:r>
              <a:rPr lang="en-US" dirty="0"/>
              <a:t>Click to edit Master title style</a:t>
            </a:r>
          </a:p>
        </p:txBody>
      </p:sp>
    </p:spTree>
    <p:extLst>
      <p:ext uri="{BB962C8B-B14F-4D97-AF65-F5344CB8AC3E}">
        <p14:creationId xmlns:p14="http://schemas.microsoft.com/office/powerpoint/2010/main" val="14738140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Photo 1">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12191999" cy="4986425"/>
          </a:xfrm>
          <a:blipFill dpi="0" rotWithShape="1">
            <a:blip r:embed="rId2" cstate="email">
              <a:alphaModFix amt="80000"/>
              <a:extLst>
                <a:ext uri="{28A0092B-C50C-407E-A947-70E740481C1C}">
                  <a14:useLocalDpi xmlns:a14="http://schemas.microsoft.com/office/drawing/2010/main"/>
                </a:ext>
              </a:extLst>
            </a:blip>
            <a:srcRect/>
            <a:stretch>
              <a:fillRect/>
            </a:stretch>
          </a:blipFill>
        </p:spPr>
        <p:txBody>
          <a:bodyPr/>
          <a:lstStyle>
            <a:lvl1pPr marL="0" indent="0">
              <a:buNone/>
              <a:defRPr/>
            </a:lvl1pPr>
          </a:lstStyle>
          <a:p>
            <a:endParaRPr lang="en-US" dirty="0"/>
          </a:p>
        </p:txBody>
      </p:sp>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a:xfrm rot="5400000">
            <a:off x="11362895" y="5533561"/>
            <a:ext cx="996182" cy="365125"/>
          </a:xfrm>
        </p:spPr>
        <p:txBody>
          <a:bodyPr/>
          <a:lstStyle/>
          <a:p>
            <a:fld id="{EB6A1D13-05BC-4BA8-83E2-C6AA5FD67DB9}" type="datetime1">
              <a:rPr lang="en-US" smtClean="0"/>
              <a:t>8/12/2026</a:t>
            </a:fld>
            <a:endParaRPr lang="en-US" dirty="0"/>
          </a:p>
        </p:txBody>
      </p:sp>
      <p:sp>
        <p:nvSpPr>
          <p:cNvPr id="8" name="Footer Placeholder 7">
            <a:extLst>
              <a:ext uri="{FF2B5EF4-FFF2-40B4-BE49-F238E27FC236}">
                <a16:creationId xmlns:a16="http://schemas.microsoft.com/office/drawing/2014/main" id="{1B5B8C48-05E9-5280-3F6A-22F8BCBB477E}"/>
              </a:ext>
            </a:extLst>
          </p:cNvPr>
          <p:cNvSpPr>
            <a:spLocks noGrp="1"/>
          </p:cNvSpPr>
          <p:nvPr>
            <p:ph type="ftr" sz="quarter" idx="15"/>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47BC820F-C031-6832-5CA0-B972903E0D5F}"/>
              </a:ext>
            </a:extLst>
          </p:cNvPr>
          <p:cNvSpPr>
            <a:spLocks noGrp="1"/>
          </p:cNvSpPr>
          <p:nvPr>
            <p:ph type="sldNum" sz="quarter" idx="16"/>
          </p:nvPr>
        </p:nvSpPr>
        <p:spPr/>
        <p:txBody>
          <a:bodyPr/>
          <a:lstStyle/>
          <a:p>
            <a:fld id="{CC057153-B650-4DEB-B370-79DDCFDCE934}" type="slidenum">
              <a:rPr lang="en-US" smtClean="0"/>
              <a:t>‹#›</a:t>
            </a:fld>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365760" y="5972629"/>
            <a:ext cx="10355580" cy="480373"/>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365760" y="5218032"/>
            <a:ext cx="10355580" cy="786384"/>
          </a:xfrm>
        </p:spPr>
        <p:txBody>
          <a:bodyPr anchor="b">
            <a:normAutofit/>
          </a:bodyPr>
          <a:lstStyle>
            <a:lvl1pPr algn="l">
              <a:defRPr sz="3200"/>
            </a:lvl1pPr>
          </a:lstStyle>
          <a:p>
            <a:r>
              <a:rPr lang="en-US"/>
              <a:t>Click to edit Master title style</a:t>
            </a:r>
            <a:endParaRPr lang="en-US" dirty="0"/>
          </a:p>
        </p:txBody>
      </p:sp>
    </p:spTree>
    <p:extLst>
      <p:ext uri="{BB962C8B-B14F-4D97-AF65-F5344CB8AC3E}">
        <p14:creationId xmlns:p14="http://schemas.microsoft.com/office/powerpoint/2010/main" val="390677231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cSld name="自定义版式">
    <p:bg>
      <p:bgPr>
        <a:solidFill>
          <a:schemeClr val="bg1"/>
        </a:solidFill>
        <a:effectLst/>
      </p:bgPr>
    </p:bg>
    <p:spTree>
      <p:nvGrpSpPr>
        <p:cNvPr id="1" name=""/>
        <p:cNvGrpSpPr/>
        <p:nvPr/>
      </p:nvGrpSpPr>
      <p:grpSpPr>
        <a:xfrm>
          <a:off x="0" y="0"/>
          <a:ext cx="0" cy="0"/>
          <a:chOff x="0" y="0"/>
          <a:chExt cx="0" cy="0"/>
        </a:xfrm>
      </p:grpSpPr>
      <p:sp>
        <p:nvSpPr>
          <p:cNvPr id="13" name="Text box"/>
          <p:cNvSpPr>
            <a:spLocks noGrp="1"/>
          </p:cNvSpPr>
          <p:nvPr>
            <p:ph type="dt" idx="10"/>
          </p:nvPr>
        </p:nvSpPr>
        <p:spPr>
          <a:xfrm>
            <a:off x="304800" y="4237566"/>
            <a:ext cx="1422400" cy="243417"/>
          </a:xfrm>
          <a:prstGeom prst="rect">
            <a:avLst/>
          </a:prstGeom>
          <a:noFill/>
          <a:ln cap="flat" cmpd="sng">
            <a:noFill/>
            <a:prstDash val="solid"/>
            <a:miter/>
          </a:ln>
        </p:spPr>
        <p:txBody>
          <a:bodyPr vert="horz" wrap="square" lIns="91440" tIns="45720" rIns="91440" bIns="45720" anchor="ctr" anchorCtr="0">
            <a:prstTxWarp prst="textNoShape">
              <a:avLst/>
            </a:prstTxWarp>
          </a:bodyPr>
          <a:lstStyle/>
          <a:p>
            <a:pPr algn="l"/>
            <a:r>
              <a:rPr lang="en-US" altLang="zh-CN" sz="800">
                <a:solidFill>
                  <a:srgbClr val="898989"/>
                </a:solidFill>
                <a:latin typeface="Calibri" charset="0"/>
                <a:ea typeface="宋体" charset="0"/>
                <a:cs typeface="Calibri" charset="0"/>
              </a:rPr>
              <a:t>Date/Time</a:t>
            </a:r>
            <a:endParaRPr lang="zh-CN" altLang="en-US" sz="800">
              <a:solidFill>
                <a:srgbClr val="898989"/>
              </a:solidFill>
              <a:latin typeface="Calibri" charset="0"/>
              <a:ea typeface="宋体" charset="0"/>
              <a:cs typeface="Calibri" charset="0"/>
            </a:endParaRPr>
          </a:p>
        </p:txBody>
      </p:sp>
      <p:sp>
        <p:nvSpPr>
          <p:cNvPr id="14" name="Text box"/>
          <p:cNvSpPr>
            <a:spLocks noGrp="1"/>
          </p:cNvSpPr>
          <p:nvPr>
            <p:ph type="ftr" idx="11"/>
          </p:nvPr>
        </p:nvSpPr>
        <p:spPr>
          <a:xfrm>
            <a:off x="2082800" y="4237566"/>
            <a:ext cx="1930400" cy="243417"/>
          </a:xfrm>
          <a:prstGeom prst="rect">
            <a:avLst/>
          </a:prstGeom>
          <a:noFill/>
          <a:ln cap="flat" cmpd="sng">
            <a:noFill/>
            <a:prstDash val="solid"/>
            <a:miter/>
          </a:ln>
        </p:spPr>
        <p:txBody>
          <a:bodyPr vert="horz" wrap="square" lIns="91440" tIns="45720" rIns="91440" bIns="45720" anchor="ctr" anchorCtr="0">
            <a:prstTxWarp prst="textNoShape">
              <a:avLst/>
            </a:prstTxWarp>
          </a:bodyPr>
          <a:lstStyle/>
          <a:p>
            <a:pPr algn="ctr"/>
            <a:endParaRPr lang="zh-CN" altLang="en-US" sz="800">
              <a:solidFill>
                <a:srgbClr val="898989"/>
              </a:solidFill>
              <a:latin typeface="Calibri" charset="0"/>
              <a:ea typeface="宋体" charset="0"/>
              <a:cs typeface="Calibri" charset="0"/>
            </a:endParaRPr>
          </a:p>
        </p:txBody>
      </p:sp>
      <p:sp>
        <p:nvSpPr>
          <p:cNvPr id="15" name="Text box"/>
          <p:cNvSpPr>
            <a:spLocks noGrp="1"/>
          </p:cNvSpPr>
          <p:nvPr>
            <p:ph type="sldNum" idx="12"/>
          </p:nvPr>
        </p:nvSpPr>
        <p:spPr>
          <a:xfrm>
            <a:off x="4368800" y="4237566"/>
            <a:ext cx="1422400" cy="243417"/>
          </a:xfrm>
          <a:prstGeom prst="rect">
            <a:avLst/>
          </a:prstGeom>
          <a:noFill/>
          <a:ln cap="flat" cmpd="sng">
            <a:noFill/>
            <a:prstDash val="solid"/>
            <a:miter/>
          </a:ln>
        </p:spPr>
        <p:txBody>
          <a:bodyPr vert="horz" wrap="square" lIns="91440" tIns="45720" rIns="91440" bIns="45720" anchor="ctr" anchorCtr="0">
            <a:prstTxWarp prst="textNoShape">
              <a:avLst/>
            </a:prstTxWarp>
          </a:bodyPr>
          <a:lstStyle/>
          <a:p>
            <a:pPr algn="r"/>
            <a:fld id="{CAD2D6BD-DE1B-4B5F-8B41-2702339687B9}" type="slidenum">
              <a:rPr lang="en-US" altLang="zh-CN" sz="800" b="0" i="0" u="none" strike="noStrike" kern="1200" cap="none" spc="0" baseline="0">
                <a:solidFill>
                  <a:srgbClr val="898989"/>
                </a:solidFill>
                <a:latin typeface="Calibri" charset="0"/>
                <a:ea typeface="宋体" charset="0"/>
                <a:cs typeface="Calibri" charset="0"/>
              </a:rPr>
              <a:t>‹#›</a:t>
            </a:fld>
            <a:endParaRPr lang="zh-CN" altLang="en-US" sz="800">
              <a:solidFill>
                <a:srgbClr val="898989"/>
              </a:solidFill>
              <a:latin typeface="Calibri" charset="0"/>
              <a:ea typeface="宋体" charset="0"/>
              <a:cs typeface="Calibri" charset="0"/>
            </a:endParaRPr>
          </a:p>
        </p:txBody>
      </p:sp>
    </p:spTree>
    <p:extLst>
      <p:ext uri="{BB962C8B-B14F-4D97-AF65-F5344CB8AC3E}">
        <p14:creationId xmlns:p14="http://schemas.microsoft.com/office/powerpoint/2010/main" val="3065413457"/>
      </p:ext>
    </p:extLst>
  </p:cSld>
  <p:clrMapOvr>
    <a:masterClrMapping/>
  </p:clrMapOvr>
  <p:hf sldNum="0"/>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9"/>
        <p:cNvGrpSpPr/>
        <p:nvPr/>
      </p:nvGrpSpPr>
      <p:grpSpPr>
        <a:xfrm>
          <a:off x="0" y="0"/>
          <a:ext cx="0" cy="0"/>
          <a:chOff x="0" y="0"/>
          <a:chExt cx="0" cy="0"/>
        </a:xfrm>
      </p:grpSpPr>
      <p:sp>
        <p:nvSpPr>
          <p:cNvPr id="20" name="Google Shape;20;p22"/>
          <p:cNvSpPr/>
          <p:nvPr/>
        </p:nvSpPr>
        <p:spPr>
          <a:xfrm>
            <a:off x="11094891" y="0"/>
            <a:ext cx="36576" cy="6858000"/>
          </a:xfrm>
          <a:prstGeom prst="rect">
            <a:avLst/>
          </a:prstGeom>
          <a:solidFill>
            <a:schemeClr val="accent6"/>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1" name="Google Shape;21;p22"/>
          <p:cNvSpPr/>
          <p:nvPr/>
        </p:nvSpPr>
        <p:spPr>
          <a:xfrm>
            <a:off x="1343379" y="0"/>
            <a:ext cx="9754080" cy="6858000"/>
          </a:xfrm>
          <a:prstGeom prst="rect">
            <a:avLst/>
          </a:prstGeom>
          <a:solidFill>
            <a:schemeClr val="dk2">
              <a:alpha val="92157"/>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22" name="Google Shape;22;p22"/>
          <p:cNvSpPr txBox="1">
            <a:spLocks noGrp="1"/>
          </p:cNvSpPr>
          <p:nvPr>
            <p:ph type="title"/>
          </p:nvPr>
        </p:nvSpPr>
        <p:spPr>
          <a:xfrm>
            <a:off x="2615090" y="808058"/>
            <a:ext cx="7837348" cy="1077229"/>
          </a:xfrm>
          <a:prstGeom prst="rect">
            <a:avLst/>
          </a:prstGeom>
          <a:noFill/>
          <a:ln>
            <a:noFill/>
          </a:ln>
        </p:spPr>
        <p:txBody>
          <a:bodyPr spcFirstLastPara="1" wrap="square" lIns="91425" tIns="45700" rIns="91425" bIns="45700" anchor="t" anchorCtr="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2"/>
          <p:cNvSpPr txBox="1">
            <a:spLocks noGrp="1"/>
          </p:cNvSpPr>
          <p:nvPr>
            <p:ph type="body" idx="1"/>
          </p:nvPr>
        </p:nvSpPr>
        <p:spPr>
          <a:xfrm>
            <a:off x="2834981" y="2049878"/>
            <a:ext cx="7617456" cy="4000066"/>
          </a:xfrm>
          <a:prstGeom prst="rect">
            <a:avLst/>
          </a:prstGeom>
          <a:noFill/>
          <a:ln>
            <a:noFill/>
          </a:ln>
        </p:spPr>
        <p:txBody>
          <a:bodyPr spcFirstLastPara="1" wrap="square" lIns="91425" tIns="45700" rIns="91425" bIns="45700" anchor="ctr" anchorCtr="0">
            <a:normAutofit/>
          </a:bodyPr>
          <a:lstStyle>
            <a:lvl1pPr marL="457200" lvl="0" indent="-331470" algn="l">
              <a:lnSpc>
                <a:spcPct val="120000"/>
              </a:lnSpc>
              <a:spcBef>
                <a:spcPts val="750"/>
              </a:spcBef>
              <a:spcAft>
                <a:spcPts val="0"/>
              </a:spcAft>
              <a:buSzPts val="1620"/>
              <a:buChar char="▪"/>
              <a:defRPr/>
            </a:lvl1pPr>
            <a:lvl2pPr marL="914400" lvl="1" indent="-331470" algn="l">
              <a:lnSpc>
                <a:spcPct val="120000"/>
              </a:lnSpc>
              <a:spcBef>
                <a:spcPts val="450"/>
              </a:spcBef>
              <a:spcAft>
                <a:spcPts val="0"/>
              </a:spcAft>
              <a:buSzPts val="1620"/>
              <a:buChar char="▪"/>
              <a:defRPr/>
            </a:lvl2pPr>
            <a:lvl3pPr marL="1371600" lvl="2" indent="-331470" algn="l">
              <a:lnSpc>
                <a:spcPct val="120000"/>
              </a:lnSpc>
              <a:spcBef>
                <a:spcPts val="450"/>
              </a:spcBef>
              <a:spcAft>
                <a:spcPts val="0"/>
              </a:spcAft>
              <a:buSzPts val="1620"/>
              <a:buChar char="▪"/>
              <a:defRPr/>
            </a:lvl3pPr>
            <a:lvl4pPr marL="1828800" lvl="3" indent="-331470" algn="l">
              <a:lnSpc>
                <a:spcPct val="120000"/>
              </a:lnSpc>
              <a:spcBef>
                <a:spcPts val="450"/>
              </a:spcBef>
              <a:spcAft>
                <a:spcPts val="0"/>
              </a:spcAft>
              <a:buSzPts val="1620"/>
              <a:buChar char="▪"/>
              <a:defRPr/>
            </a:lvl4pPr>
            <a:lvl5pPr marL="2286000" lvl="4" indent="-331470" algn="l">
              <a:lnSpc>
                <a:spcPct val="120000"/>
              </a:lnSpc>
              <a:spcBef>
                <a:spcPts val="450"/>
              </a:spcBef>
              <a:spcAft>
                <a:spcPts val="0"/>
              </a:spcAft>
              <a:buSzPts val="1620"/>
              <a:buChar char="▪"/>
              <a:defRPr/>
            </a:lvl5pPr>
            <a:lvl6pPr marL="2743200" lvl="5" indent="-331470" algn="l">
              <a:lnSpc>
                <a:spcPct val="120000"/>
              </a:lnSpc>
              <a:spcBef>
                <a:spcPts val="450"/>
              </a:spcBef>
              <a:spcAft>
                <a:spcPts val="0"/>
              </a:spcAft>
              <a:buSzPts val="1620"/>
              <a:buChar char="▪"/>
              <a:defRPr/>
            </a:lvl6pPr>
            <a:lvl7pPr marL="3200400" lvl="6" indent="-331470" algn="l">
              <a:lnSpc>
                <a:spcPct val="120000"/>
              </a:lnSpc>
              <a:spcBef>
                <a:spcPts val="450"/>
              </a:spcBef>
              <a:spcAft>
                <a:spcPts val="0"/>
              </a:spcAft>
              <a:buSzPts val="1620"/>
              <a:buChar char="▪"/>
              <a:defRPr/>
            </a:lvl7pPr>
            <a:lvl8pPr marL="3657600" lvl="7" indent="-331470" algn="l">
              <a:lnSpc>
                <a:spcPct val="120000"/>
              </a:lnSpc>
              <a:spcBef>
                <a:spcPts val="450"/>
              </a:spcBef>
              <a:spcAft>
                <a:spcPts val="0"/>
              </a:spcAft>
              <a:buSzPts val="1620"/>
              <a:buChar char="▪"/>
              <a:defRPr/>
            </a:lvl8pPr>
            <a:lvl9pPr marL="4114800" lvl="8" indent="-331470" algn="l">
              <a:lnSpc>
                <a:spcPct val="120000"/>
              </a:lnSpc>
              <a:spcBef>
                <a:spcPts val="450"/>
              </a:spcBef>
              <a:spcAft>
                <a:spcPts val="450"/>
              </a:spcAft>
              <a:buSzPts val="1620"/>
              <a:buChar char="▪"/>
              <a:defRPr/>
            </a:lvl9pPr>
          </a:lstStyle>
          <a:p>
            <a:endParaRPr/>
          </a:p>
        </p:txBody>
      </p:sp>
      <p:sp>
        <p:nvSpPr>
          <p:cNvPr id="24" name="Google Shape;24;p22"/>
          <p:cNvSpPr txBox="1">
            <a:spLocks noGrp="1"/>
          </p:cNvSpPr>
          <p:nvPr>
            <p:ph type="dt" idx="10"/>
          </p:nvPr>
        </p:nvSpPr>
        <p:spPr>
          <a:xfrm rot="5400000">
            <a:off x="-660603" y="5242587"/>
            <a:ext cx="2662729" cy="238917"/>
          </a:xfrm>
          <a:prstGeom prst="rect">
            <a:avLst/>
          </a:prstGeom>
          <a:noFill/>
          <a:ln>
            <a:noFill/>
          </a:ln>
        </p:spPr>
        <p:txBody>
          <a:bodyPr spcFirstLastPara="1" wrap="square" lIns="91425" tIns="18275" rIns="91425" bIns="45700" anchor="t"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buClr>
                <a:srgbClr val="000000"/>
              </a:buClr>
            </a:pPr>
            <a:endParaRPr lang="en-GB" kern="0">
              <a:solidFill>
                <a:srgbClr val="FFFFFF"/>
              </a:solidFill>
            </a:endParaRPr>
          </a:p>
        </p:txBody>
      </p:sp>
      <p:sp>
        <p:nvSpPr>
          <p:cNvPr id="25" name="Google Shape;25;p22"/>
          <p:cNvSpPr txBox="1">
            <a:spLocks noGrp="1"/>
          </p:cNvSpPr>
          <p:nvPr>
            <p:ph type="ftr" idx="11"/>
          </p:nvPr>
        </p:nvSpPr>
        <p:spPr>
          <a:xfrm rot="5400000">
            <a:off x="-2030011" y="3628290"/>
            <a:ext cx="5885352" cy="244884"/>
          </a:xfrm>
          <a:prstGeom prst="rect">
            <a:avLst/>
          </a:prstGeom>
          <a:noFill/>
          <a:ln>
            <a:noFill/>
          </a:ln>
        </p:spPr>
        <p:txBody>
          <a:bodyPr spcFirstLastPara="1" wrap="square" lIns="91425" tIns="45700" rIns="91425" bIns="18275"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buClr>
                <a:srgbClr val="000000"/>
              </a:buClr>
            </a:pPr>
            <a:endParaRPr lang="en-GB" kern="0">
              <a:solidFill>
                <a:srgbClr val="FFFFFF"/>
              </a:solidFill>
            </a:endParaRPr>
          </a:p>
        </p:txBody>
      </p:sp>
      <p:sp>
        <p:nvSpPr>
          <p:cNvPr id="26" name="Google Shape;26;p22"/>
          <p:cNvSpPr txBox="1">
            <a:spLocks noGrp="1"/>
          </p:cNvSpPr>
          <p:nvPr>
            <p:ph type="sldNum" idx="12"/>
          </p:nvPr>
        </p:nvSpPr>
        <p:spPr>
          <a:xfrm>
            <a:off x="216181" y="164594"/>
            <a:ext cx="851083" cy="322850"/>
          </a:xfrm>
          <a:prstGeom prst="rect">
            <a:avLst/>
          </a:prstGeom>
          <a:noFill/>
          <a:ln>
            <a:noFill/>
          </a:ln>
        </p:spPr>
        <p:txBody>
          <a:bodyPr spcFirstLastPara="1" wrap="square" lIns="91425" tIns="45700" rIns="4570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a:buClr>
                <a:srgbClr val="000000"/>
              </a:buClr>
            </a:pPr>
            <a:fld id="{00000000-1234-1234-1234-123412341234}" type="slidenum">
              <a:rPr lang="en-US" kern="0" smtClean="0">
                <a:solidFill>
                  <a:srgbClr val="FFFFFF"/>
                </a:solidFill>
              </a:rPr>
              <a:pPr>
                <a:buClr>
                  <a:srgbClr val="000000"/>
                </a:buClr>
              </a:pPr>
              <a:t>‹#›</a:t>
            </a:fld>
            <a:endParaRPr lang="en-US" kern="0">
              <a:solidFill>
                <a:srgbClr val="FFFFFF"/>
              </a:solidFill>
            </a:endParaRPr>
          </a:p>
        </p:txBody>
      </p:sp>
      <p:sp>
        <p:nvSpPr>
          <p:cNvPr id="27" name="Google Shape;27;p22"/>
          <p:cNvSpPr txBox="1"/>
          <p:nvPr/>
        </p:nvSpPr>
        <p:spPr>
          <a:xfrm>
            <a:off x="2202483" y="636541"/>
            <a:ext cx="415636" cy="338554"/>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0" i="0" u="none" strike="noStrike" kern="0" cap="none" spc="0" normalizeH="0" baseline="0" noProof="0">
                <a:ln>
                  <a:noFill/>
                </a:ln>
                <a:solidFill>
                  <a:srgbClr val="8EC0C1"/>
                </a:solidFill>
                <a:effectLst/>
                <a:uLnTx/>
                <a:uFillTx/>
                <a:latin typeface="Noto Sans Symbols"/>
                <a:ea typeface="Noto Sans Symbols"/>
                <a:cs typeface="Noto Sans Symbols"/>
                <a:sym typeface="Noto Sans Symbols"/>
              </a:rPr>
              <a:t>◤</a:t>
            </a:r>
            <a:endParaRPr kumimoji="0" sz="1600" b="0" i="0" u="none" strike="noStrike" kern="0" cap="none" spc="0" normalizeH="0" baseline="0" noProof="0">
              <a:ln>
                <a:noFill/>
              </a:ln>
              <a:solidFill>
                <a:srgbClr val="8EC0C1"/>
              </a:solidFill>
              <a:effectLst/>
              <a:uLnTx/>
              <a:uFillTx/>
              <a:latin typeface="Arial"/>
              <a:ea typeface="Arial"/>
              <a:cs typeface="Arial"/>
              <a:sym typeface="Arial"/>
            </a:endParaRPr>
          </a:p>
        </p:txBody>
      </p:sp>
    </p:spTree>
    <p:extLst>
      <p:ext uri="{BB962C8B-B14F-4D97-AF65-F5344CB8AC3E}">
        <p14:creationId xmlns:p14="http://schemas.microsoft.com/office/powerpoint/2010/main" val="15803883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0"/>
        <p:cNvGrpSpPr/>
        <p:nvPr/>
      </p:nvGrpSpPr>
      <p:grpSpPr>
        <a:xfrm>
          <a:off x="0" y="0"/>
          <a:ext cx="0" cy="0"/>
          <a:chOff x="0" y="0"/>
          <a:chExt cx="0" cy="0"/>
        </a:xfrm>
      </p:grpSpPr>
      <p:sp>
        <p:nvSpPr>
          <p:cNvPr id="131" name="Google Shape;131;p24"/>
          <p:cNvSpPr/>
          <p:nvPr/>
        </p:nvSpPr>
        <p:spPr>
          <a:xfrm>
            <a:off x="11094891" y="0"/>
            <a:ext cx="36576" cy="6858000"/>
          </a:xfrm>
          <a:prstGeom prst="rect">
            <a:avLst/>
          </a:prstGeom>
          <a:solidFill>
            <a:schemeClr val="accent6"/>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32" name="Google Shape;132;p24"/>
          <p:cNvSpPr/>
          <p:nvPr/>
        </p:nvSpPr>
        <p:spPr>
          <a:xfrm>
            <a:off x="1343379" y="0"/>
            <a:ext cx="9754080" cy="6858000"/>
          </a:xfrm>
          <a:prstGeom prst="rect">
            <a:avLst/>
          </a:prstGeom>
          <a:solidFill>
            <a:schemeClr val="lt2">
              <a:alpha val="92157"/>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Arial"/>
              <a:ea typeface="Arial"/>
              <a:cs typeface="Arial"/>
              <a:sym typeface="Arial"/>
            </a:endParaRPr>
          </a:p>
        </p:txBody>
      </p:sp>
      <p:sp>
        <p:nvSpPr>
          <p:cNvPr id="133" name="Google Shape;133;p24"/>
          <p:cNvSpPr txBox="1">
            <a:spLocks noGrp="1"/>
          </p:cNvSpPr>
          <p:nvPr>
            <p:ph type="title"/>
          </p:nvPr>
        </p:nvSpPr>
        <p:spPr>
          <a:xfrm>
            <a:off x="2615090" y="808058"/>
            <a:ext cx="7837348" cy="1077229"/>
          </a:xfrm>
          <a:prstGeom prst="rect">
            <a:avLst/>
          </a:prstGeom>
          <a:noFill/>
          <a:ln>
            <a:noFill/>
          </a:ln>
        </p:spPr>
        <p:txBody>
          <a:bodyPr spcFirstLastPara="1" wrap="square" lIns="91425" tIns="45700" rIns="91425" bIns="45700" anchor="t" anchorCtr="0">
            <a:normAutofit/>
          </a:bodyPr>
          <a:lstStyle>
            <a:lvl1pPr lvl="0" algn="r">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4" name="Google Shape;134;p24"/>
          <p:cNvSpPr txBox="1">
            <a:spLocks noGrp="1"/>
          </p:cNvSpPr>
          <p:nvPr>
            <p:ph type="body" idx="1"/>
          </p:nvPr>
        </p:nvSpPr>
        <p:spPr>
          <a:xfrm>
            <a:off x="2834981" y="2049878"/>
            <a:ext cx="7617456" cy="4000066"/>
          </a:xfrm>
          <a:prstGeom prst="rect">
            <a:avLst/>
          </a:prstGeom>
          <a:noFill/>
          <a:ln>
            <a:noFill/>
          </a:ln>
        </p:spPr>
        <p:txBody>
          <a:bodyPr spcFirstLastPara="1" wrap="square" lIns="91425" tIns="45700" rIns="91425" bIns="45700" anchor="ctr" anchorCtr="0">
            <a:normAutofit/>
          </a:bodyPr>
          <a:lstStyle>
            <a:lvl1pPr marL="457200" lvl="0" indent="-331470" algn="l">
              <a:lnSpc>
                <a:spcPct val="120000"/>
              </a:lnSpc>
              <a:spcBef>
                <a:spcPts val="750"/>
              </a:spcBef>
              <a:spcAft>
                <a:spcPts val="0"/>
              </a:spcAft>
              <a:buSzPts val="1620"/>
              <a:buChar char="▪"/>
              <a:defRPr/>
            </a:lvl1pPr>
            <a:lvl2pPr marL="914400" lvl="1" indent="-331470" algn="l">
              <a:lnSpc>
                <a:spcPct val="120000"/>
              </a:lnSpc>
              <a:spcBef>
                <a:spcPts val="450"/>
              </a:spcBef>
              <a:spcAft>
                <a:spcPts val="0"/>
              </a:spcAft>
              <a:buSzPts val="1620"/>
              <a:buChar char="▪"/>
              <a:defRPr/>
            </a:lvl2pPr>
            <a:lvl3pPr marL="1371600" lvl="2" indent="-331470" algn="l">
              <a:lnSpc>
                <a:spcPct val="120000"/>
              </a:lnSpc>
              <a:spcBef>
                <a:spcPts val="450"/>
              </a:spcBef>
              <a:spcAft>
                <a:spcPts val="0"/>
              </a:spcAft>
              <a:buSzPts val="1620"/>
              <a:buChar char="▪"/>
              <a:defRPr/>
            </a:lvl3pPr>
            <a:lvl4pPr marL="1828800" lvl="3" indent="-331470" algn="l">
              <a:lnSpc>
                <a:spcPct val="120000"/>
              </a:lnSpc>
              <a:spcBef>
                <a:spcPts val="450"/>
              </a:spcBef>
              <a:spcAft>
                <a:spcPts val="0"/>
              </a:spcAft>
              <a:buSzPts val="1620"/>
              <a:buChar char="▪"/>
              <a:defRPr/>
            </a:lvl4pPr>
            <a:lvl5pPr marL="2286000" lvl="4" indent="-331470" algn="l">
              <a:lnSpc>
                <a:spcPct val="120000"/>
              </a:lnSpc>
              <a:spcBef>
                <a:spcPts val="450"/>
              </a:spcBef>
              <a:spcAft>
                <a:spcPts val="0"/>
              </a:spcAft>
              <a:buSzPts val="1620"/>
              <a:buChar char="▪"/>
              <a:defRPr/>
            </a:lvl5pPr>
            <a:lvl6pPr marL="2743200" lvl="5" indent="-331470" algn="l">
              <a:lnSpc>
                <a:spcPct val="120000"/>
              </a:lnSpc>
              <a:spcBef>
                <a:spcPts val="450"/>
              </a:spcBef>
              <a:spcAft>
                <a:spcPts val="0"/>
              </a:spcAft>
              <a:buSzPts val="1620"/>
              <a:buChar char="▪"/>
              <a:defRPr/>
            </a:lvl6pPr>
            <a:lvl7pPr marL="3200400" lvl="6" indent="-331470" algn="l">
              <a:lnSpc>
                <a:spcPct val="120000"/>
              </a:lnSpc>
              <a:spcBef>
                <a:spcPts val="450"/>
              </a:spcBef>
              <a:spcAft>
                <a:spcPts val="0"/>
              </a:spcAft>
              <a:buSzPts val="1620"/>
              <a:buChar char="▪"/>
              <a:defRPr/>
            </a:lvl7pPr>
            <a:lvl8pPr marL="3657600" lvl="7" indent="-331470" algn="l">
              <a:lnSpc>
                <a:spcPct val="120000"/>
              </a:lnSpc>
              <a:spcBef>
                <a:spcPts val="450"/>
              </a:spcBef>
              <a:spcAft>
                <a:spcPts val="0"/>
              </a:spcAft>
              <a:buSzPts val="1620"/>
              <a:buChar char="▪"/>
              <a:defRPr/>
            </a:lvl8pPr>
            <a:lvl9pPr marL="4114800" lvl="8" indent="-331470" algn="l">
              <a:lnSpc>
                <a:spcPct val="120000"/>
              </a:lnSpc>
              <a:spcBef>
                <a:spcPts val="450"/>
              </a:spcBef>
              <a:spcAft>
                <a:spcPts val="450"/>
              </a:spcAft>
              <a:buSzPts val="1620"/>
              <a:buChar char="▪"/>
              <a:defRPr/>
            </a:lvl9pPr>
          </a:lstStyle>
          <a:p>
            <a:endParaRPr/>
          </a:p>
        </p:txBody>
      </p:sp>
      <p:sp>
        <p:nvSpPr>
          <p:cNvPr id="135" name="Google Shape;135;p24"/>
          <p:cNvSpPr txBox="1">
            <a:spLocks noGrp="1"/>
          </p:cNvSpPr>
          <p:nvPr>
            <p:ph type="dt" idx="10"/>
          </p:nvPr>
        </p:nvSpPr>
        <p:spPr>
          <a:xfrm rot="5400000">
            <a:off x="-660603" y="5242587"/>
            <a:ext cx="2662729" cy="238917"/>
          </a:xfrm>
          <a:prstGeom prst="rect">
            <a:avLst/>
          </a:prstGeom>
          <a:noFill/>
          <a:ln>
            <a:noFill/>
          </a:ln>
        </p:spPr>
        <p:txBody>
          <a:bodyPr spcFirstLastPara="1" wrap="square" lIns="91425" tIns="18275" rIns="91425" bIns="45700" anchor="t"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buClr>
                <a:srgbClr val="000000"/>
              </a:buClr>
            </a:pPr>
            <a:endParaRPr lang="en-GB" kern="0"/>
          </a:p>
        </p:txBody>
      </p:sp>
      <p:sp>
        <p:nvSpPr>
          <p:cNvPr id="136" name="Google Shape;136;p24"/>
          <p:cNvSpPr txBox="1">
            <a:spLocks noGrp="1"/>
          </p:cNvSpPr>
          <p:nvPr>
            <p:ph type="ftr" idx="11"/>
          </p:nvPr>
        </p:nvSpPr>
        <p:spPr>
          <a:xfrm rot="5400000">
            <a:off x="-2030011" y="3628290"/>
            <a:ext cx="5885352" cy="244884"/>
          </a:xfrm>
          <a:prstGeom prst="rect">
            <a:avLst/>
          </a:prstGeom>
          <a:noFill/>
          <a:ln>
            <a:noFill/>
          </a:ln>
        </p:spPr>
        <p:txBody>
          <a:bodyPr spcFirstLastPara="1" wrap="square" lIns="91425" tIns="45700" rIns="91425" bIns="18275" anchor="b"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pPr>
              <a:buClr>
                <a:srgbClr val="000000"/>
              </a:buClr>
            </a:pPr>
            <a:endParaRPr lang="en-GB" kern="0"/>
          </a:p>
        </p:txBody>
      </p:sp>
      <p:sp>
        <p:nvSpPr>
          <p:cNvPr id="137" name="Google Shape;137;p24"/>
          <p:cNvSpPr txBox="1">
            <a:spLocks noGrp="1"/>
          </p:cNvSpPr>
          <p:nvPr>
            <p:ph type="sldNum" idx="12"/>
          </p:nvPr>
        </p:nvSpPr>
        <p:spPr>
          <a:xfrm>
            <a:off x="216181" y="164594"/>
            <a:ext cx="851083" cy="322850"/>
          </a:xfrm>
          <a:prstGeom prst="rect">
            <a:avLst/>
          </a:prstGeom>
          <a:noFill/>
          <a:ln>
            <a:noFill/>
          </a:ln>
        </p:spPr>
        <p:txBody>
          <a:bodyPr spcFirstLastPara="1" wrap="square" lIns="91425" tIns="45700" rIns="4570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a:buClr>
                <a:srgbClr val="000000"/>
              </a:buClr>
            </a:pPr>
            <a:fld id="{00000000-1234-1234-1234-123412341234}" type="slidenum">
              <a:rPr lang="en-US" kern="0" smtClean="0"/>
              <a:pPr>
                <a:buClr>
                  <a:srgbClr val="000000"/>
                </a:buClr>
              </a:pPr>
              <a:t>‹#›</a:t>
            </a:fld>
            <a:endParaRPr lang="en-US" kern="0"/>
          </a:p>
        </p:txBody>
      </p:sp>
      <p:sp>
        <p:nvSpPr>
          <p:cNvPr id="138" name="Google Shape;138;p24"/>
          <p:cNvSpPr txBox="1"/>
          <p:nvPr/>
        </p:nvSpPr>
        <p:spPr>
          <a:xfrm>
            <a:off x="2202483" y="636541"/>
            <a:ext cx="415636" cy="338554"/>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0" i="0" u="none" strike="noStrike" kern="0" cap="none" spc="0" normalizeH="0" baseline="0" noProof="0">
                <a:ln>
                  <a:noFill/>
                </a:ln>
                <a:solidFill>
                  <a:srgbClr val="8EC0C1"/>
                </a:solidFill>
                <a:effectLst/>
                <a:uLnTx/>
                <a:uFillTx/>
                <a:latin typeface="Noto Sans Symbols"/>
                <a:ea typeface="Noto Sans Symbols"/>
                <a:cs typeface="Noto Sans Symbols"/>
                <a:sym typeface="Noto Sans Symbols"/>
              </a:rPr>
              <a:t>◤</a:t>
            </a:r>
            <a:endParaRPr kumimoji="0" sz="1600" b="0" i="0" u="none" strike="noStrike" kern="0" cap="none" spc="0" normalizeH="0" baseline="0" noProof="0">
              <a:ln>
                <a:noFill/>
              </a:ln>
              <a:solidFill>
                <a:srgbClr val="8EC0C1"/>
              </a:solidFill>
              <a:effectLst/>
              <a:uLnTx/>
              <a:uFillTx/>
              <a:latin typeface="Arial"/>
              <a:ea typeface="Arial"/>
              <a:cs typeface="Arial"/>
              <a:sym typeface="Arial"/>
            </a:endParaRPr>
          </a:p>
        </p:txBody>
      </p:sp>
    </p:spTree>
    <p:extLst>
      <p:ext uri="{BB962C8B-B14F-4D97-AF65-F5344CB8AC3E}">
        <p14:creationId xmlns:p14="http://schemas.microsoft.com/office/powerpoint/2010/main" val="32906647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46CE7D5-CF57-46EF-B807-FDD0502418D4}" type="datetimeFigureOut">
              <a:rPr kumimoji="0" lang="en-GB"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12/08/2026</a:t>
            </a:fld>
            <a:endParaRPr kumimoji="0" lang="en-GB"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0EA680-D336-4FF7-8B7A-9848BB0A1C32}" type="slidenum">
              <a:rPr kumimoji="0" lang="en-GB"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35060234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cSld name="自定义版式">
    <p:bg>
      <p:bgPr>
        <a:solidFill>
          <a:schemeClr val="bg1"/>
        </a:solidFill>
        <a:effectLst/>
      </p:bgPr>
    </p:bg>
    <p:spTree>
      <p:nvGrpSpPr>
        <p:cNvPr id="1" name=""/>
        <p:cNvGrpSpPr/>
        <p:nvPr/>
      </p:nvGrpSpPr>
      <p:grpSpPr>
        <a:xfrm>
          <a:off x="0" y="0"/>
          <a:ext cx="0" cy="0"/>
          <a:chOff x="0" y="0"/>
          <a:chExt cx="0" cy="0"/>
        </a:xfrm>
      </p:grpSpPr>
      <p:sp>
        <p:nvSpPr>
          <p:cNvPr id="13" name="Text box"/>
          <p:cNvSpPr>
            <a:spLocks noGrp="1"/>
          </p:cNvSpPr>
          <p:nvPr>
            <p:ph type="dt" idx="10"/>
          </p:nvPr>
        </p:nvSpPr>
        <p:spPr>
          <a:xfrm>
            <a:off x="304800" y="4237566"/>
            <a:ext cx="1422400" cy="243417"/>
          </a:xfrm>
          <a:prstGeom prst="rect">
            <a:avLst/>
          </a:prstGeom>
          <a:noFill/>
          <a:ln cap="flat" cmpd="sng">
            <a:noFill/>
            <a:prstDash val="solid"/>
            <a:miter/>
          </a:ln>
        </p:spPr>
        <p:txBody>
          <a:bodyPr vert="horz" wrap="square" lIns="91440" tIns="45720" rIns="91440" bIns="45720" anchor="ctr" anchorCtr="0">
            <a:prstTxWarp prst="textNoShape">
              <a:avLst/>
            </a:prstTxWarp>
          </a:bodyPr>
          <a:lstStyle/>
          <a:p>
            <a:pPr defTabSz="609630"/>
            <a:r>
              <a:rPr lang="en-US" altLang="zh-CN" sz="800">
                <a:solidFill>
                  <a:srgbClr val="898989"/>
                </a:solidFill>
                <a:latin typeface="Calibri" charset="0"/>
                <a:ea typeface="宋体" charset="0"/>
                <a:cs typeface="Calibri" charset="0"/>
              </a:rPr>
              <a:t>Date/Time</a:t>
            </a:r>
            <a:endParaRPr lang="zh-CN" altLang="en-US" sz="800">
              <a:solidFill>
                <a:srgbClr val="898989"/>
              </a:solidFill>
              <a:latin typeface="Calibri" charset="0"/>
              <a:ea typeface="宋体" charset="0"/>
              <a:cs typeface="Calibri" charset="0"/>
            </a:endParaRPr>
          </a:p>
        </p:txBody>
      </p:sp>
      <p:sp>
        <p:nvSpPr>
          <p:cNvPr id="14" name="Text box"/>
          <p:cNvSpPr>
            <a:spLocks noGrp="1"/>
          </p:cNvSpPr>
          <p:nvPr>
            <p:ph type="ftr" idx="11"/>
          </p:nvPr>
        </p:nvSpPr>
        <p:spPr>
          <a:xfrm>
            <a:off x="2082800" y="4237566"/>
            <a:ext cx="1930400" cy="243417"/>
          </a:xfrm>
          <a:prstGeom prst="rect">
            <a:avLst/>
          </a:prstGeom>
          <a:noFill/>
          <a:ln cap="flat" cmpd="sng">
            <a:noFill/>
            <a:prstDash val="solid"/>
            <a:miter/>
          </a:ln>
        </p:spPr>
        <p:txBody>
          <a:bodyPr vert="horz" wrap="square" lIns="91440" tIns="45720" rIns="91440" bIns="45720" anchor="ctr" anchorCtr="0">
            <a:prstTxWarp prst="textNoShape">
              <a:avLst/>
            </a:prstTxWarp>
          </a:bodyPr>
          <a:lstStyle/>
          <a:p>
            <a:pPr algn="ctr" defTabSz="609630"/>
            <a:endParaRPr lang="zh-CN" altLang="en-US" sz="800">
              <a:solidFill>
                <a:srgbClr val="898989"/>
              </a:solidFill>
              <a:latin typeface="Calibri" charset="0"/>
              <a:ea typeface="宋体" charset="0"/>
              <a:cs typeface="Calibri" charset="0"/>
            </a:endParaRPr>
          </a:p>
        </p:txBody>
      </p:sp>
      <p:sp>
        <p:nvSpPr>
          <p:cNvPr id="15" name="Text box"/>
          <p:cNvSpPr>
            <a:spLocks noGrp="1"/>
          </p:cNvSpPr>
          <p:nvPr>
            <p:ph type="sldNum" idx="12"/>
          </p:nvPr>
        </p:nvSpPr>
        <p:spPr>
          <a:xfrm>
            <a:off x="4368800" y="4237566"/>
            <a:ext cx="1422400" cy="243417"/>
          </a:xfrm>
          <a:prstGeom prst="rect">
            <a:avLst/>
          </a:prstGeom>
          <a:noFill/>
          <a:ln cap="flat" cmpd="sng">
            <a:noFill/>
            <a:prstDash val="solid"/>
            <a:miter/>
          </a:ln>
        </p:spPr>
        <p:txBody>
          <a:bodyPr vert="horz" wrap="square" lIns="91440" tIns="45720" rIns="91440" bIns="45720" anchor="ctr" anchorCtr="0">
            <a:prstTxWarp prst="textNoShape">
              <a:avLst/>
            </a:prstTxWarp>
          </a:bodyPr>
          <a:lstStyle/>
          <a:p>
            <a:pPr algn="r" defTabSz="609630"/>
            <a:fld id="{CAD2D6BD-DE1B-4B5F-8B41-2702339687B9}" type="slidenum">
              <a:rPr lang="en-US" altLang="zh-CN" sz="800" smtClean="0">
                <a:solidFill>
                  <a:srgbClr val="898989"/>
                </a:solidFill>
                <a:latin typeface="Calibri" charset="0"/>
                <a:ea typeface="宋体" charset="0"/>
                <a:cs typeface="Calibri" charset="0"/>
              </a:rPr>
              <a:pPr algn="r" defTabSz="609630"/>
              <a:t>‹#›</a:t>
            </a:fld>
            <a:endParaRPr lang="zh-CN" altLang="en-US" sz="800">
              <a:solidFill>
                <a:srgbClr val="898989"/>
              </a:solidFill>
              <a:latin typeface="Calibri" charset="0"/>
              <a:ea typeface="宋体" charset="0"/>
              <a:cs typeface="Calibri" charset="0"/>
            </a:endParaRPr>
          </a:p>
        </p:txBody>
      </p:sp>
    </p:spTree>
    <p:extLst>
      <p:ext uri="{BB962C8B-B14F-4D97-AF65-F5344CB8AC3E}">
        <p14:creationId xmlns:p14="http://schemas.microsoft.com/office/powerpoint/2010/main" val="3304261804"/>
      </p:ext>
    </p:extLst>
  </p:cSld>
  <p:clrMapOvr>
    <a:masterClrMapping/>
  </p:clrMapOvr>
  <p:hf sldNu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theme" Target="../theme/theme2.xml"/><Relationship Id="rId1" Type="http://schemas.openxmlformats.org/officeDocument/2006/relationships/slideLayout" Target="../slideLayouts/slideLayout24.xml"/><Relationship Id="rId5" Type="http://schemas.openxmlformats.org/officeDocument/2006/relationships/image" Target="../media/image9.png"/><Relationship Id="rId4" Type="http://schemas.openxmlformats.org/officeDocument/2006/relationships/image" Target="../media/image8.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theme" Target="../theme/theme3.xml"/><Relationship Id="rId1" Type="http://schemas.openxmlformats.org/officeDocument/2006/relationships/slideLayout" Target="../slideLayouts/slideLayout25.xml"/><Relationship Id="rId5" Type="http://schemas.openxmlformats.org/officeDocument/2006/relationships/image" Target="../media/image9.png"/><Relationship Id="rId4" Type="http://schemas.openxmlformats.org/officeDocument/2006/relationships/image" Target="../media/image8.png"/></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26.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D4C0BBB-0042-4603-A226-6117F3FD5B3C}"/>
              </a:ext>
            </a:extLst>
          </p:cNvPr>
          <p:cNvSpPr/>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Rectangle 10">
            <a:extLst>
              <a:ext uri="{FF2B5EF4-FFF2-40B4-BE49-F238E27FC236}">
                <a16:creationId xmlns:a16="http://schemas.microsoft.com/office/drawing/2014/main" id="{EC44F520-2598-460E-9F91-B02F60830CA2}"/>
              </a:ext>
            </a:extLst>
          </p:cNvPr>
          <p:cNvSpPr/>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a:extLst>
              <a:ext uri="{FF2B5EF4-FFF2-40B4-BE49-F238E27FC236}">
                <a16:creationId xmlns:a16="http://schemas.microsoft.com/office/drawing/2014/main" id="{AD478F2F-4F04-4604-9005-BF0CB1142512}"/>
              </a:ext>
            </a:extLst>
          </p:cNvPr>
          <p:cNvSpPr>
            <a:spLocks noGrp="1"/>
          </p:cNvSpPr>
          <p:nvPr>
            <p:ph type="title"/>
          </p:nvPr>
        </p:nvSpPr>
        <p:spPr>
          <a:xfrm>
            <a:off x="1371600" y="361666"/>
            <a:ext cx="9810376" cy="1659404"/>
          </a:xfrm>
          <a:prstGeom prst="rect">
            <a:avLst/>
          </a:prstGeom>
        </p:spPr>
        <p:txBody>
          <a:bodyPr vert="horz" lIns="0" tIns="0" rIns="0" bIns="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B54A17D2-52AF-4B40-80A8-3E0DB855F297}"/>
              </a:ext>
            </a:extLst>
          </p:cNvPr>
          <p:cNvSpPr>
            <a:spLocks noGrp="1"/>
          </p:cNvSpPr>
          <p:nvPr>
            <p:ph type="body" idx="1"/>
          </p:nvPr>
        </p:nvSpPr>
        <p:spPr>
          <a:xfrm>
            <a:off x="1371600" y="2286000"/>
            <a:ext cx="9810376" cy="3857811"/>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592E0AA-D5B3-4BCF-BA69-209D9B335A06}"/>
              </a:ext>
            </a:extLst>
          </p:cNvPr>
          <p:cNvSpPr>
            <a:spLocks noGrp="1"/>
          </p:cNvSpPr>
          <p:nvPr>
            <p:ph type="dt" sz="half" idx="2"/>
          </p:nvPr>
        </p:nvSpPr>
        <p:spPr>
          <a:xfrm>
            <a:off x="7910111" y="6409170"/>
            <a:ext cx="3702392" cy="448830"/>
          </a:xfrm>
          <a:prstGeom prst="rect">
            <a:avLst/>
          </a:prstGeom>
        </p:spPr>
        <p:txBody>
          <a:bodyPr vert="horz" lIns="91440" tIns="45720" rIns="91440" bIns="45720" rtlCol="0" anchor="ctr"/>
          <a:lstStyle>
            <a:lvl1pPr algn="r">
              <a:defRPr sz="800" cap="all" spc="300" baseline="0">
                <a:solidFill>
                  <a:schemeClr val="bg1"/>
                </a:solidFill>
              </a:defRPr>
            </a:lvl1pPr>
          </a:lstStyle>
          <a:p>
            <a:fld id="{149C728D-416F-40D5-8F13-55E5DD1CE8D1}" type="datetimeFigureOut">
              <a:rPr lang="en-US" dirty="0"/>
              <a:t>8/12/2026</a:t>
            </a:fld>
            <a:endParaRPr lang="en-US" dirty="0"/>
          </a:p>
        </p:txBody>
      </p:sp>
      <p:sp>
        <p:nvSpPr>
          <p:cNvPr id="5" name="Footer Placeholder 4">
            <a:extLst>
              <a:ext uri="{FF2B5EF4-FFF2-40B4-BE49-F238E27FC236}">
                <a16:creationId xmlns:a16="http://schemas.microsoft.com/office/drawing/2014/main" id="{5F10A637-D86F-4FA1-985D-2D82456511B1}"/>
              </a:ext>
            </a:extLst>
          </p:cNvPr>
          <p:cNvSpPr>
            <a:spLocks noGrp="1"/>
          </p:cNvSpPr>
          <p:nvPr>
            <p:ph type="ftr" sz="quarter" idx="3"/>
          </p:nvPr>
        </p:nvSpPr>
        <p:spPr>
          <a:xfrm rot="5400000">
            <a:off x="-1828801" y="1912217"/>
            <a:ext cx="4114800" cy="457200"/>
          </a:xfrm>
          <a:prstGeom prst="rect">
            <a:avLst/>
          </a:prstGeom>
        </p:spPr>
        <p:txBody>
          <a:bodyPr vert="horz" lIns="91440" tIns="45720" rIns="91440" bIns="45720" rtlCol="0" anchor="ctr"/>
          <a:lstStyle>
            <a:lvl1pPr algn="l">
              <a:defRPr sz="800" b="1">
                <a:solidFill>
                  <a:schemeClr val="tx1"/>
                </a:solidFill>
                <a:latin typeface="+mj-lt"/>
              </a:defRPr>
            </a:lvl1pPr>
          </a:lstStyle>
          <a:p>
            <a:r>
              <a:rPr lang="en-US" dirty="0"/>
              <a:t>
              </a:t>
            </a:r>
          </a:p>
        </p:txBody>
      </p:sp>
      <p:sp>
        <p:nvSpPr>
          <p:cNvPr id="6" name="Slide Number Placeholder 5">
            <a:extLst>
              <a:ext uri="{FF2B5EF4-FFF2-40B4-BE49-F238E27FC236}">
                <a16:creationId xmlns:a16="http://schemas.microsoft.com/office/drawing/2014/main" id="{80F2FA4D-A931-46BA-B767-29A6FD5AAD2A}"/>
              </a:ext>
            </a:extLst>
          </p:cNvPr>
          <p:cNvSpPr>
            <a:spLocks noGrp="1"/>
          </p:cNvSpPr>
          <p:nvPr>
            <p:ph type="sldNum" sz="quarter" idx="4"/>
          </p:nvPr>
        </p:nvSpPr>
        <p:spPr>
          <a:xfrm>
            <a:off x="11669678" y="6408742"/>
            <a:ext cx="438652" cy="448830"/>
          </a:xfrm>
          <a:prstGeom prst="rect">
            <a:avLst/>
          </a:prstGeom>
        </p:spPr>
        <p:txBody>
          <a:bodyPr vert="horz" lIns="91440" tIns="45720" rIns="91440" bIns="45720" rtlCol="0" anchor="ctr"/>
          <a:lstStyle>
            <a:lvl1pPr algn="r">
              <a:defRPr sz="800">
                <a:solidFill>
                  <a:schemeClr val="bg1"/>
                </a:solidFill>
              </a:defRPr>
            </a:lvl1pPr>
          </a:lstStyle>
          <a:p>
            <a:fld id="{017DE1FC-E54A-4B87-A814-263D1E8654B2}" type="slidenum">
              <a:rPr lang="en-US" dirty="0"/>
              <a:t>‹#›</a:t>
            </a:fld>
            <a:endParaRPr lang="en-US" dirty="0"/>
          </a:p>
        </p:txBody>
      </p:sp>
    </p:spTree>
    <p:extLst>
      <p:ext uri="{BB962C8B-B14F-4D97-AF65-F5344CB8AC3E}">
        <p14:creationId xmlns:p14="http://schemas.microsoft.com/office/powerpoint/2010/main" val="264538304"/>
      </p:ext>
    </p:extLst>
  </p:cSld>
  <p:clrMap bg1="lt1" tx1="dk1" bg2="lt2" tx2="dk2" accent1="accent1" accent2="accent2" accent3="accent3" accent4="accent4" accent5="accent5" accent6="accent6" hlink="hlink" folHlink="folHlink"/>
  <p:sldLayoutIdLst>
    <p:sldLayoutId id="2147483831" r:id="rId1"/>
    <p:sldLayoutId id="2147483832" r:id="rId2"/>
    <p:sldLayoutId id="2147483833" r:id="rId3"/>
    <p:sldLayoutId id="2147483834" r:id="rId4"/>
    <p:sldLayoutId id="2147483835" r:id="rId5"/>
    <p:sldLayoutId id="2147483836" r:id="rId6"/>
    <p:sldLayoutId id="2147483837" r:id="rId7"/>
    <p:sldLayoutId id="2147483838" r:id="rId8"/>
    <p:sldLayoutId id="2147483839" r:id="rId9"/>
    <p:sldLayoutId id="2147483840" r:id="rId10"/>
    <p:sldLayoutId id="2147483841" r:id="rId11"/>
    <p:sldLayoutId id="2147483842" r:id="rId12"/>
    <p:sldLayoutId id="2147483843" r:id="rId13"/>
    <p:sldLayoutId id="2147483844" r:id="rId14"/>
    <p:sldLayoutId id="2147483845" r:id="rId15"/>
    <p:sldLayoutId id="2147483846" r:id="rId16"/>
    <p:sldLayoutId id="2147483847" r:id="rId17"/>
    <p:sldLayoutId id="2147483848" r:id="rId18"/>
    <p:sldLayoutId id="2147483849" r:id="rId19"/>
    <p:sldLayoutId id="2147483850" r:id="rId20"/>
    <p:sldLayoutId id="2147483851" r:id="rId21"/>
    <p:sldLayoutId id="2147483852" r:id="rId22"/>
    <p:sldLayoutId id="2147483853" r:id="rId23"/>
  </p:sldLayoutIdLst>
  <p:hf hdr="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288">
          <p15:clr>
            <a:srgbClr val="F26B43"/>
          </p15:clr>
        </p15:guide>
        <p15:guide id="4" pos="288">
          <p15:clr>
            <a:srgbClr val="F26B43"/>
          </p15:clr>
        </p15:guide>
        <p15:guide id="5" orient="horz" pos="4032">
          <p15:clr>
            <a:srgbClr val="F26B43"/>
          </p15:clr>
        </p15:guide>
        <p15:guide id="6" pos="7392">
          <p15:clr>
            <a:srgbClr val="F26B43"/>
          </p15:clr>
        </p15:guide>
        <p15:guide id="7" pos="5112">
          <p15:clr>
            <a:srgbClr val="F26B43"/>
          </p15:clr>
        </p15:guide>
        <p15:guide id="8" pos="2544">
          <p15:clr>
            <a:srgbClr val="F26B43"/>
          </p15:clr>
        </p15:guide>
        <p15:guide id="9" pos="864">
          <p15:clr>
            <a:srgbClr val="F26B43"/>
          </p15:clr>
        </p15:guide>
        <p15:guide id="10" orient="horz" pos="648">
          <p15:clr>
            <a:srgbClr val="F26B43"/>
          </p15:clr>
        </p15:guide>
        <p15:guide id="11" pos="681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
        <p:cNvGrpSpPr/>
        <p:nvPr/>
      </p:nvGrpSpPr>
      <p:grpSpPr>
        <a:xfrm>
          <a:off x="0" y="0"/>
          <a:ext cx="0" cy="0"/>
          <a:chOff x="0" y="0"/>
          <a:chExt cx="0" cy="0"/>
        </a:xfrm>
      </p:grpSpPr>
      <p:pic>
        <p:nvPicPr>
          <p:cNvPr id="10" name="Google Shape;10;p21"/>
          <p:cNvPicPr preferRelativeResize="0"/>
          <p:nvPr/>
        </p:nvPicPr>
        <p:blipFill rotWithShape="1">
          <a:blip r:embed="rId4">
            <a:alphaModFix/>
          </a:blip>
          <a:srcRect/>
          <a:stretch/>
        </p:blipFill>
        <p:spPr>
          <a:xfrm>
            <a:off x="1828081" y="2912533"/>
            <a:ext cx="10363919" cy="3945467"/>
          </a:xfrm>
          <a:prstGeom prst="rect">
            <a:avLst/>
          </a:prstGeom>
          <a:noFill/>
          <a:ln>
            <a:noFill/>
          </a:ln>
        </p:spPr>
      </p:pic>
      <p:pic>
        <p:nvPicPr>
          <p:cNvPr id="11" name="Google Shape;11;p21"/>
          <p:cNvPicPr preferRelativeResize="0"/>
          <p:nvPr/>
        </p:nvPicPr>
        <p:blipFill rotWithShape="1">
          <a:blip r:embed="rId5">
            <a:alphaModFix/>
          </a:blip>
          <a:srcRect r="24998"/>
          <a:stretch/>
        </p:blipFill>
        <p:spPr>
          <a:xfrm>
            <a:off x="2" y="0"/>
            <a:ext cx="12191999" cy="6858000"/>
          </a:xfrm>
          <a:prstGeom prst="rect">
            <a:avLst/>
          </a:prstGeom>
          <a:noFill/>
          <a:ln>
            <a:noFill/>
          </a:ln>
        </p:spPr>
      </p:pic>
      <p:sp>
        <p:nvSpPr>
          <p:cNvPr id="12" name="Google Shape;12;p21"/>
          <p:cNvSpPr/>
          <p:nvPr/>
        </p:nvSpPr>
        <p:spPr>
          <a:xfrm>
            <a:off x="0" y="0"/>
            <a:ext cx="1285565" cy="6858000"/>
          </a:xfrm>
          <a:prstGeom prst="rect">
            <a:avLst/>
          </a:prstGeom>
          <a:solidFill>
            <a:schemeClr val="dk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a:ea typeface="Arial"/>
              <a:cs typeface="Arial"/>
              <a:sym typeface="Arial"/>
            </a:endParaRPr>
          </a:p>
        </p:txBody>
      </p:sp>
      <p:sp>
        <p:nvSpPr>
          <p:cNvPr id="13" name="Google Shape;13;p21"/>
          <p:cNvSpPr/>
          <p:nvPr/>
        </p:nvSpPr>
        <p:spPr>
          <a:xfrm>
            <a:off x="1282723" y="0"/>
            <a:ext cx="60959" cy="6858000"/>
          </a:xfrm>
          <a:prstGeom prst="rect">
            <a:avLst/>
          </a:prstGeom>
          <a:solidFill>
            <a:schemeClr val="accent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a:ea typeface="Arial"/>
              <a:cs typeface="Arial"/>
              <a:sym typeface="Arial"/>
            </a:endParaRPr>
          </a:p>
        </p:txBody>
      </p:sp>
      <p:sp>
        <p:nvSpPr>
          <p:cNvPr id="14" name="Google Shape;14;p21"/>
          <p:cNvSpPr txBox="1">
            <a:spLocks noGrp="1"/>
          </p:cNvSpPr>
          <p:nvPr>
            <p:ph type="title"/>
          </p:nvPr>
        </p:nvSpPr>
        <p:spPr>
          <a:xfrm>
            <a:off x="2615090" y="808058"/>
            <a:ext cx="7837348" cy="1077229"/>
          </a:xfrm>
          <a:prstGeom prst="rect">
            <a:avLst/>
          </a:prstGeom>
          <a:noFill/>
          <a:ln>
            <a:noFill/>
          </a:ln>
        </p:spPr>
        <p:txBody>
          <a:bodyPr spcFirstLastPara="1" wrap="square" lIns="91425" tIns="45700" rIns="91425" bIns="45700" anchor="t" anchorCtr="0">
            <a:normAutofit/>
          </a:bodyPr>
          <a:lstStyle>
            <a:lvl1pPr marR="0" lvl="0" algn="r" rtl="0">
              <a:lnSpc>
                <a:spcPct val="90000"/>
              </a:lnSpc>
              <a:spcBef>
                <a:spcPts val="0"/>
              </a:spcBef>
              <a:spcAft>
                <a:spcPts val="0"/>
              </a:spcAft>
              <a:buClr>
                <a:schemeClr val="lt1"/>
              </a:buClr>
              <a:buSzPts val="2800"/>
              <a:buFont typeface="Arial"/>
              <a:buNone/>
              <a:defRPr sz="2800" b="0" i="0" u="none" strike="noStrike" cap="none">
                <a:solidFill>
                  <a:schemeClr val="lt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5" name="Google Shape;15;p21"/>
          <p:cNvSpPr txBox="1">
            <a:spLocks noGrp="1"/>
          </p:cNvSpPr>
          <p:nvPr>
            <p:ph type="body" idx="1"/>
          </p:nvPr>
        </p:nvSpPr>
        <p:spPr>
          <a:xfrm>
            <a:off x="2834981" y="2049878"/>
            <a:ext cx="7617456" cy="4000066"/>
          </a:xfrm>
          <a:prstGeom prst="rect">
            <a:avLst/>
          </a:prstGeom>
          <a:noFill/>
          <a:ln>
            <a:noFill/>
          </a:ln>
        </p:spPr>
        <p:txBody>
          <a:bodyPr spcFirstLastPara="1" wrap="square" lIns="91425" tIns="45700" rIns="91425" bIns="45700" anchor="t" anchorCtr="0">
            <a:normAutofit/>
          </a:bodyPr>
          <a:lstStyle>
            <a:lvl1pPr marL="457200" marR="0" lvl="0" indent="-331470" algn="l" rtl="0">
              <a:lnSpc>
                <a:spcPct val="120000"/>
              </a:lnSpc>
              <a:spcBef>
                <a:spcPts val="750"/>
              </a:spcBef>
              <a:spcAft>
                <a:spcPts val="0"/>
              </a:spcAft>
              <a:buClr>
                <a:schemeClr val="accent6"/>
              </a:buClr>
              <a:buSzPts val="1620"/>
              <a:buFont typeface="Noto Sans Symbols"/>
              <a:buChar char="▪"/>
              <a:defRPr sz="1800" b="0" i="0" u="none" strike="noStrike" cap="none">
                <a:solidFill>
                  <a:schemeClr val="lt1"/>
                </a:solidFill>
                <a:latin typeface="Arial"/>
                <a:ea typeface="Arial"/>
                <a:cs typeface="Arial"/>
                <a:sym typeface="Arial"/>
              </a:defRPr>
            </a:lvl1pPr>
            <a:lvl2pPr marL="914400" marR="0" lvl="1" indent="-320040" algn="l" rtl="0">
              <a:lnSpc>
                <a:spcPct val="120000"/>
              </a:lnSpc>
              <a:spcBef>
                <a:spcPts val="450"/>
              </a:spcBef>
              <a:spcAft>
                <a:spcPts val="0"/>
              </a:spcAft>
              <a:buClr>
                <a:schemeClr val="accent6"/>
              </a:buClr>
              <a:buSzPts val="1440"/>
              <a:buFont typeface="Noto Sans Symbols"/>
              <a:buChar char="▪"/>
              <a:defRPr sz="1600" b="0" i="0" u="none" strike="noStrike" cap="none">
                <a:solidFill>
                  <a:schemeClr val="lt1"/>
                </a:solidFill>
                <a:latin typeface="Arial"/>
                <a:ea typeface="Arial"/>
                <a:cs typeface="Arial"/>
                <a:sym typeface="Arial"/>
              </a:defRPr>
            </a:lvl2pPr>
            <a:lvl3pPr marL="1371600" marR="0" lvl="2" indent="-308610" algn="l" rtl="0">
              <a:lnSpc>
                <a:spcPct val="120000"/>
              </a:lnSpc>
              <a:spcBef>
                <a:spcPts val="450"/>
              </a:spcBef>
              <a:spcAft>
                <a:spcPts val="0"/>
              </a:spcAft>
              <a:buClr>
                <a:schemeClr val="accent6"/>
              </a:buClr>
              <a:buSzPts val="1260"/>
              <a:buFont typeface="Noto Sans Symbols"/>
              <a:buChar char="▪"/>
              <a:defRPr sz="1400" b="0" i="0" u="none" strike="noStrike" cap="none">
                <a:solidFill>
                  <a:schemeClr val="lt1"/>
                </a:solidFill>
                <a:latin typeface="Arial"/>
                <a:ea typeface="Arial"/>
                <a:cs typeface="Arial"/>
                <a:sym typeface="Arial"/>
              </a:defRPr>
            </a:lvl3pPr>
            <a:lvl4pPr marL="1828800" marR="0" lvl="3" indent="-297180" algn="l" rtl="0">
              <a:lnSpc>
                <a:spcPct val="120000"/>
              </a:lnSpc>
              <a:spcBef>
                <a:spcPts val="450"/>
              </a:spcBef>
              <a:spcAft>
                <a:spcPts val="0"/>
              </a:spcAft>
              <a:buClr>
                <a:schemeClr val="accent6"/>
              </a:buClr>
              <a:buSzPts val="1080"/>
              <a:buFont typeface="Noto Sans Symbols"/>
              <a:buChar char="▪"/>
              <a:defRPr sz="1200" b="0" i="0" u="none" strike="noStrike" cap="none">
                <a:solidFill>
                  <a:schemeClr val="lt1"/>
                </a:solidFill>
                <a:latin typeface="Arial"/>
                <a:ea typeface="Arial"/>
                <a:cs typeface="Arial"/>
                <a:sym typeface="Arial"/>
              </a:defRPr>
            </a:lvl4pPr>
            <a:lvl5pPr marL="2286000" marR="0" lvl="4" indent="-297180" algn="l" rtl="0">
              <a:lnSpc>
                <a:spcPct val="120000"/>
              </a:lnSpc>
              <a:spcBef>
                <a:spcPts val="450"/>
              </a:spcBef>
              <a:spcAft>
                <a:spcPts val="0"/>
              </a:spcAft>
              <a:buClr>
                <a:schemeClr val="accent6"/>
              </a:buClr>
              <a:buSzPts val="1080"/>
              <a:buFont typeface="Noto Sans Symbols"/>
              <a:buChar char="▪"/>
              <a:defRPr sz="1200" b="0" i="0" u="none" strike="noStrike" cap="none">
                <a:solidFill>
                  <a:schemeClr val="lt1"/>
                </a:solidFill>
                <a:latin typeface="Arial"/>
                <a:ea typeface="Arial"/>
                <a:cs typeface="Arial"/>
                <a:sym typeface="Arial"/>
              </a:defRPr>
            </a:lvl5pPr>
            <a:lvl6pPr marL="2743200" marR="0" lvl="5" indent="-291465" algn="l" rtl="0">
              <a:lnSpc>
                <a:spcPct val="120000"/>
              </a:lnSpc>
              <a:spcBef>
                <a:spcPts val="450"/>
              </a:spcBef>
              <a:spcAft>
                <a:spcPts val="0"/>
              </a:spcAft>
              <a:buClr>
                <a:schemeClr val="accent6"/>
              </a:buClr>
              <a:buSzPts val="990"/>
              <a:buFont typeface="Noto Sans Symbols"/>
              <a:buChar char="▪"/>
              <a:defRPr sz="1100" b="0" i="0" u="none" strike="noStrike" cap="none">
                <a:solidFill>
                  <a:schemeClr val="lt1"/>
                </a:solidFill>
                <a:latin typeface="Arial"/>
                <a:ea typeface="Arial"/>
                <a:cs typeface="Arial"/>
                <a:sym typeface="Arial"/>
              </a:defRPr>
            </a:lvl6pPr>
            <a:lvl7pPr marL="3200400" marR="0" lvl="6" indent="-291465" algn="l" rtl="0">
              <a:lnSpc>
                <a:spcPct val="120000"/>
              </a:lnSpc>
              <a:spcBef>
                <a:spcPts val="450"/>
              </a:spcBef>
              <a:spcAft>
                <a:spcPts val="0"/>
              </a:spcAft>
              <a:buClr>
                <a:schemeClr val="accent6"/>
              </a:buClr>
              <a:buSzPts val="990"/>
              <a:buFont typeface="Noto Sans Symbols"/>
              <a:buChar char="▪"/>
              <a:defRPr sz="1100" b="0" i="0" u="none" strike="noStrike" cap="none">
                <a:solidFill>
                  <a:schemeClr val="lt1"/>
                </a:solidFill>
                <a:latin typeface="Arial"/>
                <a:ea typeface="Arial"/>
                <a:cs typeface="Arial"/>
                <a:sym typeface="Arial"/>
              </a:defRPr>
            </a:lvl7pPr>
            <a:lvl8pPr marL="3657600" marR="0" lvl="7" indent="-291465" algn="l" rtl="0">
              <a:lnSpc>
                <a:spcPct val="120000"/>
              </a:lnSpc>
              <a:spcBef>
                <a:spcPts val="450"/>
              </a:spcBef>
              <a:spcAft>
                <a:spcPts val="0"/>
              </a:spcAft>
              <a:buClr>
                <a:schemeClr val="accent6"/>
              </a:buClr>
              <a:buSzPts val="990"/>
              <a:buFont typeface="Noto Sans Symbols"/>
              <a:buChar char="▪"/>
              <a:defRPr sz="1100" b="0" i="0" u="none" strike="noStrike" cap="none">
                <a:solidFill>
                  <a:schemeClr val="lt1"/>
                </a:solidFill>
                <a:latin typeface="Arial"/>
                <a:ea typeface="Arial"/>
                <a:cs typeface="Arial"/>
                <a:sym typeface="Arial"/>
              </a:defRPr>
            </a:lvl8pPr>
            <a:lvl9pPr marL="4114800" marR="0" lvl="8" indent="-291465" algn="l" rtl="0">
              <a:lnSpc>
                <a:spcPct val="120000"/>
              </a:lnSpc>
              <a:spcBef>
                <a:spcPts val="450"/>
              </a:spcBef>
              <a:spcAft>
                <a:spcPts val="450"/>
              </a:spcAft>
              <a:buClr>
                <a:schemeClr val="accent6"/>
              </a:buClr>
              <a:buSzPts val="990"/>
              <a:buFont typeface="Noto Sans Symbols"/>
              <a:buChar char="▪"/>
              <a:defRPr sz="1100" b="0" i="0" u="none" strike="noStrike" cap="none">
                <a:solidFill>
                  <a:schemeClr val="lt1"/>
                </a:solidFill>
                <a:latin typeface="Arial"/>
                <a:ea typeface="Arial"/>
                <a:cs typeface="Arial"/>
                <a:sym typeface="Arial"/>
              </a:defRPr>
            </a:lvl9pPr>
          </a:lstStyle>
          <a:p>
            <a:endParaRPr/>
          </a:p>
        </p:txBody>
      </p:sp>
      <p:sp>
        <p:nvSpPr>
          <p:cNvPr id="16" name="Google Shape;16;p21"/>
          <p:cNvSpPr txBox="1">
            <a:spLocks noGrp="1"/>
          </p:cNvSpPr>
          <p:nvPr>
            <p:ph type="dt" idx="10"/>
          </p:nvPr>
        </p:nvSpPr>
        <p:spPr>
          <a:xfrm rot="5400000">
            <a:off x="-660603" y="5242587"/>
            <a:ext cx="2662729" cy="238917"/>
          </a:xfrm>
          <a:prstGeom prst="rect">
            <a:avLst/>
          </a:prstGeom>
          <a:noFill/>
          <a:ln>
            <a:noFill/>
          </a:ln>
        </p:spPr>
        <p:txBody>
          <a:bodyPr spcFirstLastPara="1" wrap="square" lIns="91425" tIns="18275" rIns="91425" bIns="45700" anchor="t" anchorCtr="0">
            <a:noAutofit/>
          </a:bodyPr>
          <a:lstStyle>
            <a:lvl1pPr marR="0" lvl="0" algn="r" rtl="0">
              <a:spcBef>
                <a:spcPts val="0"/>
              </a:spcBef>
              <a:spcAft>
                <a:spcPts val="0"/>
              </a:spcAft>
              <a:buSzPts val="1400"/>
              <a:buNone/>
              <a:defRPr sz="900">
                <a:solidFill>
                  <a:schemeClr val="lt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lt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lt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lt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lt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lt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lt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lt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lt1"/>
                </a:solidFill>
                <a:latin typeface="Arial"/>
                <a:ea typeface="Arial"/>
                <a:cs typeface="Arial"/>
                <a:sym typeface="Arial"/>
              </a:defRPr>
            </a:lvl9pPr>
          </a:lstStyle>
          <a:p>
            <a:endParaRPr/>
          </a:p>
        </p:txBody>
      </p:sp>
      <p:sp>
        <p:nvSpPr>
          <p:cNvPr id="17" name="Google Shape;17;p21"/>
          <p:cNvSpPr txBox="1">
            <a:spLocks noGrp="1"/>
          </p:cNvSpPr>
          <p:nvPr>
            <p:ph type="ftr" idx="11"/>
          </p:nvPr>
        </p:nvSpPr>
        <p:spPr>
          <a:xfrm rot="5400000">
            <a:off x="-2030011" y="3628290"/>
            <a:ext cx="5885352" cy="244884"/>
          </a:xfrm>
          <a:prstGeom prst="rect">
            <a:avLst/>
          </a:prstGeom>
          <a:noFill/>
          <a:ln>
            <a:noFill/>
          </a:ln>
        </p:spPr>
        <p:txBody>
          <a:bodyPr spcFirstLastPara="1" wrap="square" lIns="91425" tIns="45700" rIns="91425" bIns="18275" anchor="b" anchorCtr="0">
            <a:noAutofit/>
          </a:bodyPr>
          <a:lstStyle>
            <a:lvl1pPr marR="0" lvl="0" algn="r" rtl="0">
              <a:spcBef>
                <a:spcPts val="0"/>
              </a:spcBef>
              <a:spcAft>
                <a:spcPts val="0"/>
              </a:spcAft>
              <a:buSzPts val="1400"/>
              <a:buNone/>
              <a:defRPr sz="900">
                <a:solidFill>
                  <a:schemeClr val="lt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lt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lt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lt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lt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lt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lt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lt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lt1"/>
                </a:solidFill>
                <a:latin typeface="Arial"/>
                <a:ea typeface="Arial"/>
                <a:cs typeface="Arial"/>
                <a:sym typeface="Arial"/>
              </a:defRPr>
            </a:lvl9pPr>
          </a:lstStyle>
          <a:p>
            <a:endParaRPr/>
          </a:p>
        </p:txBody>
      </p:sp>
      <p:sp>
        <p:nvSpPr>
          <p:cNvPr id="18" name="Google Shape;18;p21"/>
          <p:cNvSpPr txBox="1">
            <a:spLocks noGrp="1"/>
          </p:cNvSpPr>
          <p:nvPr>
            <p:ph type="sldNum" idx="12"/>
          </p:nvPr>
        </p:nvSpPr>
        <p:spPr>
          <a:xfrm>
            <a:off x="216181" y="164594"/>
            <a:ext cx="851083" cy="322850"/>
          </a:xfrm>
          <a:prstGeom prst="rect">
            <a:avLst/>
          </a:prstGeom>
          <a:noFill/>
          <a:ln>
            <a:noFill/>
          </a:ln>
        </p:spPr>
        <p:txBody>
          <a:bodyPr spcFirstLastPara="1" wrap="square" lIns="91425" tIns="45700" rIns="45700" bIns="45700" anchor="ctr" anchorCtr="0">
            <a:noAutofit/>
          </a:bodyPr>
          <a:lstStyle>
            <a:lvl1pPr marL="0" marR="0" lvl="0" indent="0" algn="r" rtl="0">
              <a:spcBef>
                <a:spcPts val="0"/>
              </a:spcBef>
              <a:buNone/>
              <a:defRPr sz="1600" b="0" u="none">
                <a:solidFill>
                  <a:schemeClr val="lt1"/>
                </a:solidFill>
                <a:latin typeface="Arial"/>
                <a:ea typeface="Arial"/>
                <a:cs typeface="Arial"/>
                <a:sym typeface="Arial"/>
              </a:defRPr>
            </a:lvl1pPr>
            <a:lvl2pPr marL="0" marR="0" lvl="1" indent="0" algn="r" rtl="0">
              <a:spcBef>
                <a:spcPts val="0"/>
              </a:spcBef>
              <a:buNone/>
              <a:defRPr sz="1600" b="0" u="none">
                <a:solidFill>
                  <a:schemeClr val="lt1"/>
                </a:solidFill>
                <a:latin typeface="Arial"/>
                <a:ea typeface="Arial"/>
                <a:cs typeface="Arial"/>
                <a:sym typeface="Arial"/>
              </a:defRPr>
            </a:lvl2pPr>
            <a:lvl3pPr marL="0" marR="0" lvl="2" indent="0" algn="r" rtl="0">
              <a:spcBef>
                <a:spcPts val="0"/>
              </a:spcBef>
              <a:buNone/>
              <a:defRPr sz="1600" b="0" u="none">
                <a:solidFill>
                  <a:schemeClr val="lt1"/>
                </a:solidFill>
                <a:latin typeface="Arial"/>
                <a:ea typeface="Arial"/>
                <a:cs typeface="Arial"/>
                <a:sym typeface="Arial"/>
              </a:defRPr>
            </a:lvl3pPr>
            <a:lvl4pPr marL="0" marR="0" lvl="3" indent="0" algn="r" rtl="0">
              <a:spcBef>
                <a:spcPts val="0"/>
              </a:spcBef>
              <a:buNone/>
              <a:defRPr sz="1600" b="0" u="none">
                <a:solidFill>
                  <a:schemeClr val="lt1"/>
                </a:solidFill>
                <a:latin typeface="Arial"/>
                <a:ea typeface="Arial"/>
                <a:cs typeface="Arial"/>
                <a:sym typeface="Arial"/>
              </a:defRPr>
            </a:lvl4pPr>
            <a:lvl5pPr marL="0" marR="0" lvl="4" indent="0" algn="r" rtl="0">
              <a:spcBef>
                <a:spcPts val="0"/>
              </a:spcBef>
              <a:buNone/>
              <a:defRPr sz="1600" b="0" u="none">
                <a:solidFill>
                  <a:schemeClr val="lt1"/>
                </a:solidFill>
                <a:latin typeface="Arial"/>
                <a:ea typeface="Arial"/>
                <a:cs typeface="Arial"/>
                <a:sym typeface="Arial"/>
              </a:defRPr>
            </a:lvl5pPr>
            <a:lvl6pPr marL="0" marR="0" lvl="5" indent="0" algn="r" rtl="0">
              <a:spcBef>
                <a:spcPts val="0"/>
              </a:spcBef>
              <a:buNone/>
              <a:defRPr sz="1600" b="0" u="none">
                <a:solidFill>
                  <a:schemeClr val="lt1"/>
                </a:solidFill>
                <a:latin typeface="Arial"/>
                <a:ea typeface="Arial"/>
                <a:cs typeface="Arial"/>
                <a:sym typeface="Arial"/>
              </a:defRPr>
            </a:lvl6pPr>
            <a:lvl7pPr marL="0" marR="0" lvl="6" indent="0" algn="r" rtl="0">
              <a:spcBef>
                <a:spcPts val="0"/>
              </a:spcBef>
              <a:buNone/>
              <a:defRPr sz="1600" b="0" u="none">
                <a:solidFill>
                  <a:schemeClr val="lt1"/>
                </a:solidFill>
                <a:latin typeface="Arial"/>
                <a:ea typeface="Arial"/>
                <a:cs typeface="Arial"/>
                <a:sym typeface="Arial"/>
              </a:defRPr>
            </a:lvl7pPr>
            <a:lvl8pPr marL="0" marR="0" lvl="7" indent="0" algn="r" rtl="0">
              <a:spcBef>
                <a:spcPts val="0"/>
              </a:spcBef>
              <a:buNone/>
              <a:defRPr sz="1600" b="0" u="none">
                <a:solidFill>
                  <a:schemeClr val="lt1"/>
                </a:solidFill>
                <a:latin typeface="Arial"/>
                <a:ea typeface="Arial"/>
                <a:cs typeface="Arial"/>
                <a:sym typeface="Arial"/>
              </a:defRPr>
            </a:lvl8pPr>
            <a:lvl9pPr marL="0" marR="0" lvl="8" indent="0" algn="r" rtl="0">
              <a:spcBef>
                <a:spcPts val="0"/>
              </a:spcBef>
              <a:buNone/>
              <a:defRPr sz="1600" b="0" u="none">
                <a:solidFill>
                  <a:schemeClr val="lt1"/>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17805461"/>
      </p:ext>
    </p:extLst>
  </p:cSld>
  <p:clrMap bg1="lt1" tx1="dk1" bg2="dk2" tx2="lt2" accent1="accent1" accent2="accent2" accent3="accent3" accent4="accent4" accent5="accent5" accent6="accent6" hlink="hlink" folHlink="folHlink"/>
  <p:sldLayoutIdLst>
    <p:sldLayoutId id="2147483855"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20"/>
        <p:cNvGrpSpPr/>
        <p:nvPr/>
      </p:nvGrpSpPr>
      <p:grpSpPr>
        <a:xfrm>
          <a:off x="0" y="0"/>
          <a:ext cx="0" cy="0"/>
          <a:chOff x="0" y="0"/>
          <a:chExt cx="0" cy="0"/>
        </a:xfrm>
      </p:grpSpPr>
      <p:pic>
        <p:nvPicPr>
          <p:cNvPr id="121" name="Google Shape;121;p23"/>
          <p:cNvPicPr preferRelativeResize="0"/>
          <p:nvPr/>
        </p:nvPicPr>
        <p:blipFill rotWithShape="1">
          <a:blip r:embed="rId4">
            <a:alphaModFix/>
          </a:blip>
          <a:srcRect/>
          <a:stretch/>
        </p:blipFill>
        <p:spPr>
          <a:xfrm>
            <a:off x="1828081" y="2912533"/>
            <a:ext cx="10363919" cy="3945467"/>
          </a:xfrm>
          <a:prstGeom prst="rect">
            <a:avLst/>
          </a:prstGeom>
          <a:noFill/>
          <a:ln>
            <a:noFill/>
          </a:ln>
        </p:spPr>
      </p:pic>
      <p:pic>
        <p:nvPicPr>
          <p:cNvPr id="122" name="Google Shape;122;p23"/>
          <p:cNvPicPr preferRelativeResize="0"/>
          <p:nvPr/>
        </p:nvPicPr>
        <p:blipFill rotWithShape="1">
          <a:blip r:embed="rId5">
            <a:alphaModFix/>
          </a:blip>
          <a:srcRect r="24998"/>
          <a:stretch/>
        </p:blipFill>
        <p:spPr>
          <a:xfrm>
            <a:off x="2" y="0"/>
            <a:ext cx="12191999" cy="6858000"/>
          </a:xfrm>
          <a:prstGeom prst="rect">
            <a:avLst/>
          </a:prstGeom>
          <a:noFill/>
          <a:ln>
            <a:noFill/>
          </a:ln>
        </p:spPr>
      </p:pic>
      <p:sp>
        <p:nvSpPr>
          <p:cNvPr id="123" name="Google Shape;123;p23"/>
          <p:cNvSpPr/>
          <p:nvPr/>
        </p:nvSpPr>
        <p:spPr>
          <a:xfrm>
            <a:off x="0" y="0"/>
            <a:ext cx="1285565" cy="6858000"/>
          </a:xfrm>
          <a:prstGeom prst="rect">
            <a:avLst/>
          </a:prstGeom>
          <a:solidFill>
            <a:schemeClr val="l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a:ea typeface="Arial"/>
              <a:cs typeface="Arial"/>
              <a:sym typeface="Arial"/>
            </a:endParaRPr>
          </a:p>
        </p:txBody>
      </p:sp>
      <p:sp>
        <p:nvSpPr>
          <p:cNvPr id="124" name="Google Shape;124;p23"/>
          <p:cNvSpPr/>
          <p:nvPr/>
        </p:nvSpPr>
        <p:spPr>
          <a:xfrm>
            <a:off x="1282723" y="0"/>
            <a:ext cx="60959" cy="6858000"/>
          </a:xfrm>
          <a:prstGeom prst="rect">
            <a:avLst/>
          </a:prstGeom>
          <a:solidFill>
            <a:schemeClr val="accent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Arial"/>
              <a:ea typeface="Arial"/>
              <a:cs typeface="Arial"/>
              <a:sym typeface="Arial"/>
            </a:endParaRPr>
          </a:p>
        </p:txBody>
      </p:sp>
      <p:sp>
        <p:nvSpPr>
          <p:cNvPr id="125" name="Google Shape;125;p23"/>
          <p:cNvSpPr txBox="1">
            <a:spLocks noGrp="1"/>
          </p:cNvSpPr>
          <p:nvPr>
            <p:ph type="title"/>
          </p:nvPr>
        </p:nvSpPr>
        <p:spPr>
          <a:xfrm>
            <a:off x="2615090" y="808058"/>
            <a:ext cx="7837348" cy="1077229"/>
          </a:xfrm>
          <a:prstGeom prst="rect">
            <a:avLst/>
          </a:prstGeom>
          <a:noFill/>
          <a:ln>
            <a:noFill/>
          </a:ln>
        </p:spPr>
        <p:txBody>
          <a:bodyPr spcFirstLastPara="1" wrap="square" lIns="91425" tIns="45700" rIns="91425" bIns="45700" anchor="t" anchorCtr="0">
            <a:normAutofit/>
          </a:bodyPr>
          <a:lstStyle>
            <a:lvl1pPr marR="0" lvl="0" algn="r" rtl="0">
              <a:lnSpc>
                <a:spcPct val="9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6" name="Google Shape;126;p23"/>
          <p:cNvSpPr txBox="1">
            <a:spLocks noGrp="1"/>
          </p:cNvSpPr>
          <p:nvPr>
            <p:ph type="body" idx="1"/>
          </p:nvPr>
        </p:nvSpPr>
        <p:spPr>
          <a:xfrm>
            <a:off x="2834981" y="2049878"/>
            <a:ext cx="7617456" cy="4000066"/>
          </a:xfrm>
          <a:prstGeom prst="rect">
            <a:avLst/>
          </a:prstGeom>
          <a:noFill/>
          <a:ln>
            <a:noFill/>
          </a:ln>
        </p:spPr>
        <p:txBody>
          <a:bodyPr spcFirstLastPara="1" wrap="square" lIns="91425" tIns="45700" rIns="91425" bIns="45700" anchor="t" anchorCtr="0">
            <a:normAutofit/>
          </a:bodyPr>
          <a:lstStyle>
            <a:lvl1pPr marL="457200" marR="0" lvl="0" indent="-331470" algn="l" rtl="0">
              <a:lnSpc>
                <a:spcPct val="120000"/>
              </a:lnSpc>
              <a:spcBef>
                <a:spcPts val="750"/>
              </a:spcBef>
              <a:spcAft>
                <a:spcPts val="0"/>
              </a:spcAft>
              <a:buClr>
                <a:schemeClr val="accent6"/>
              </a:buClr>
              <a:buSzPts val="1620"/>
              <a:buFont typeface="Noto Sans Symbols"/>
              <a:buChar char="▪"/>
              <a:defRPr sz="1800" b="0" i="0" u="none" strike="noStrike" cap="none">
                <a:solidFill>
                  <a:schemeClr val="dk1"/>
                </a:solidFill>
                <a:latin typeface="Arial"/>
                <a:ea typeface="Arial"/>
                <a:cs typeface="Arial"/>
                <a:sym typeface="Arial"/>
              </a:defRPr>
            </a:lvl1pPr>
            <a:lvl2pPr marL="914400" marR="0" lvl="1" indent="-320040" algn="l" rtl="0">
              <a:lnSpc>
                <a:spcPct val="120000"/>
              </a:lnSpc>
              <a:spcBef>
                <a:spcPts val="450"/>
              </a:spcBef>
              <a:spcAft>
                <a:spcPts val="0"/>
              </a:spcAft>
              <a:buClr>
                <a:schemeClr val="accent6"/>
              </a:buClr>
              <a:buSzPts val="1440"/>
              <a:buFont typeface="Noto Sans Symbols"/>
              <a:buChar char="▪"/>
              <a:defRPr sz="1600" b="0" i="0" u="none" strike="noStrike" cap="none">
                <a:solidFill>
                  <a:schemeClr val="dk1"/>
                </a:solidFill>
                <a:latin typeface="Arial"/>
                <a:ea typeface="Arial"/>
                <a:cs typeface="Arial"/>
                <a:sym typeface="Arial"/>
              </a:defRPr>
            </a:lvl2pPr>
            <a:lvl3pPr marL="1371600" marR="0" lvl="2" indent="-308610" algn="l" rtl="0">
              <a:lnSpc>
                <a:spcPct val="120000"/>
              </a:lnSpc>
              <a:spcBef>
                <a:spcPts val="450"/>
              </a:spcBef>
              <a:spcAft>
                <a:spcPts val="0"/>
              </a:spcAft>
              <a:buClr>
                <a:schemeClr val="accent6"/>
              </a:buClr>
              <a:buSzPts val="1260"/>
              <a:buFont typeface="Noto Sans Symbols"/>
              <a:buChar char="▪"/>
              <a:defRPr sz="1400" b="0" i="0" u="none" strike="noStrike" cap="none">
                <a:solidFill>
                  <a:schemeClr val="dk1"/>
                </a:solidFill>
                <a:latin typeface="Arial"/>
                <a:ea typeface="Arial"/>
                <a:cs typeface="Arial"/>
                <a:sym typeface="Arial"/>
              </a:defRPr>
            </a:lvl3pPr>
            <a:lvl4pPr marL="1828800" marR="0" lvl="3" indent="-297180" algn="l" rtl="0">
              <a:lnSpc>
                <a:spcPct val="120000"/>
              </a:lnSpc>
              <a:spcBef>
                <a:spcPts val="450"/>
              </a:spcBef>
              <a:spcAft>
                <a:spcPts val="0"/>
              </a:spcAft>
              <a:buClr>
                <a:schemeClr val="accent6"/>
              </a:buClr>
              <a:buSzPts val="1080"/>
              <a:buFont typeface="Noto Sans Symbols"/>
              <a:buChar char="▪"/>
              <a:defRPr sz="1200" b="0" i="0" u="none" strike="noStrike" cap="none">
                <a:solidFill>
                  <a:schemeClr val="dk1"/>
                </a:solidFill>
                <a:latin typeface="Arial"/>
                <a:ea typeface="Arial"/>
                <a:cs typeface="Arial"/>
                <a:sym typeface="Arial"/>
              </a:defRPr>
            </a:lvl4pPr>
            <a:lvl5pPr marL="2286000" marR="0" lvl="4" indent="-297180" algn="l" rtl="0">
              <a:lnSpc>
                <a:spcPct val="120000"/>
              </a:lnSpc>
              <a:spcBef>
                <a:spcPts val="450"/>
              </a:spcBef>
              <a:spcAft>
                <a:spcPts val="0"/>
              </a:spcAft>
              <a:buClr>
                <a:schemeClr val="accent6"/>
              </a:buClr>
              <a:buSzPts val="1080"/>
              <a:buFont typeface="Noto Sans Symbols"/>
              <a:buChar char="▪"/>
              <a:defRPr sz="1200" b="0" i="0" u="none" strike="noStrike" cap="none">
                <a:solidFill>
                  <a:schemeClr val="dk1"/>
                </a:solidFill>
                <a:latin typeface="Arial"/>
                <a:ea typeface="Arial"/>
                <a:cs typeface="Arial"/>
                <a:sym typeface="Arial"/>
              </a:defRPr>
            </a:lvl5pPr>
            <a:lvl6pPr marL="2743200" marR="0" lvl="5" indent="-291465" algn="l" rtl="0">
              <a:lnSpc>
                <a:spcPct val="120000"/>
              </a:lnSpc>
              <a:spcBef>
                <a:spcPts val="450"/>
              </a:spcBef>
              <a:spcAft>
                <a:spcPts val="0"/>
              </a:spcAft>
              <a:buClr>
                <a:schemeClr val="accent6"/>
              </a:buClr>
              <a:buSzPts val="990"/>
              <a:buFont typeface="Noto Sans Symbols"/>
              <a:buChar char="▪"/>
              <a:defRPr sz="1100" b="0" i="0" u="none" strike="noStrike" cap="none">
                <a:solidFill>
                  <a:schemeClr val="dk1"/>
                </a:solidFill>
                <a:latin typeface="Arial"/>
                <a:ea typeface="Arial"/>
                <a:cs typeface="Arial"/>
                <a:sym typeface="Arial"/>
              </a:defRPr>
            </a:lvl6pPr>
            <a:lvl7pPr marL="3200400" marR="0" lvl="6" indent="-291465" algn="l" rtl="0">
              <a:lnSpc>
                <a:spcPct val="120000"/>
              </a:lnSpc>
              <a:spcBef>
                <a:spcPts val="450"/>
              </a:spcBef>
              <a:spcAft>
                <a:spcPts val="0"/>
              </a:spcAft>
              <a:buClr>
                <a:schemeClr val="accent6"/>
              </a:buClr>
              <a:buSzPts val="990"/>
              <a:buFont typeface="Noto Sans Symbols"/>
              <a:buChar char="▪"/>
              <a:defRPr sz="1100" b="0" i="0" u="none" strike="noStrike" cap="none">
                <a:solidFill>
                  <a:schemeClr val="dk1"/>
                </a:solidFill>
                <a:latin typeface="Arial"/>
                <a:ea typeface="Arial"/>
                <a:cs typeface="Arial"/>
                <a:sym typeface="Arial"/>
              </a:defRPr>
            </a:lvl7pPr>
            <a:lvl8pPr marL="3657600" marR="0" lvl="7" indent="-291465" algn="l" rtl="0">
              <a:lnSpc>
                <a:spcPct val="120000"/>
              </a:lnSpc>
              <a:spcBef>
                <a:spcPts val="450"/>
              </a:spcBef>
              <a:spcAft>
                <a:spcPts val="0"/>
              </a:spcAft>
              <a:buClr>
                <a:schemeClr val="accent6"/>
              </a:buClr>
              <a:buSzPts val="990"/>
              <a:buFont typeface="Noto Sans Symbols"/>
              <a:buChar char="▪"/>
              <a:defRPr sz="1100" b="0" i="0" u="none" strike="noStrike" cap="none">
                <a:solidFill>
                  <a:schemeClr val="dk1"/>
                </a:solidFill>
                <a:latin typeface="Arial"/>
                <a:ea typeface="Arial"/>
                <a:cs typeface="Arial"/>
                <a:sym typeface="Arial"/>
              </a:defRPr>
            </a:lvl8pPr>
            <a:lvl9pPr marL="4114800" marR="0" lvl="8" indent="-291465" algn="l" rtl="0">
              <a:lnSpc>
                <a:spcPct val="120000"/>
              </a:lnSpc>
              <a:spcBef>
                <a:spcPts val="450"/>
              </a:spcBef>
              <a:spcAft>
                <a:spcPts val="450"/>
              </a:spcAft>
              <a:buClr>
                <a:schemeClr val="accent6"/>
              </a:buClr>
              <a:buSzPts val="990"/>
              <a:buFont typeface="Noto Sans Symbols"/>
              <a:buChar char="▪"/>
              <a:defRPr sz="1100" b="0" i="0" u="none" strike="noStrike" cap="none">
                <a:solidFill>
                  <a:schemeClr val="dk1"/>
                </a:solidFill>
                <a:latin typeface="Arial"/>
                <a:ea typeface="Arial"/>
                <a:cs typeface="Arial"/>
                <a:sym typeface="Arial"/>
              </a:defRPr>
            </a:lvl9pPr>
          </a:lstStyle>
          <a:p>
            <a:endParaRPr/>
          </a:p>
        </p:txBody>
      </p:sp>
      <p:sp>
        <p:nvSpPr>
          <p:cNvPr id="127" name="Google Shape;127;p23"/>
          <p:cNvSpPr txBox="1">
            <a:spLocks noGrp="1"/>
          </p:cNvSpPr>
          <p:nvPr>
            <p:ph type="dt" idx="10"/>
          </p:nvPr>
        </p:nvSpPr>
        <p:spPr>
          <a:xfrm rot="5400000">
            <a:off x="-660603" y="5242587"/>
            <a:ext cx="2662729" cy="238917"/>
          </a:xfrm>
          <a:prstGeom prst="rect">
            <a:avLst/>
          </a:prstGeom>
          <a:noFill/>
          <a:ln>
            <a:noFill/>
          </a:ln>
        </p:spPr>
        <p:txBody>
          <a:bodyPr spcFirstLastPara="1" wrap="square" lIns="91425" tIns="18275" rIns="91425" bIns="45700" anchor="t" anchorCtr="0">
            <a:noAutofit/>
          </a:bodyPr>
          <a:lstStyle>
            <a:lvl1pPr marR="0" lvl="0" algn="r" rtl="0">
              <a:spcBef>
                <a:spcPts val="0"/>
              </a:spcBef>
              <a:spcAft>
                <a:spcPts val="0"/>
              </a:spcAft>
              <a:buSzPts val="1400"/>
              <a:buNone/>
              <a:defRPr sz="900">
                <a:solidFill>
                  <a:srgbClr val="88888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28" name="Google Shape;128;p23"/>
          <p:cNvSpPr txBox="1">
            <a:spLocks noGrp="1"/>
          </p:cNvSpPr>
          <p:nvPr>
            <p:ph type="ftr" idx="11"/>
          </p:nvPr>
        </p:nvSpPr>
        <p:spPr>
          <a:xfrm rot="5400000">
            <a:off x="-2030011" y="3628290"/>
            <a:ext cx="5885352" cy="244884"/>
          </a:xfrm>
          <a:prstGeom prst="rect">
            <a:avLst/>
          </a:prstGeom>
          <a:noFill/>
          <a:ln>
            <a:noFill/>
          </a:ln>
        </p:spPr>
        <p:txBody>
          <a:bodyPr spcFirstLastPara="1" wrap="square" lIns="91425" tIns="45700" rIns="91425" bIns="18275" anchor="b" anchorCtr="0">
            <a:noAutofit/>
          </a:bodyPr>
          <a:lstStyle>
            <a:lvl1pPr marR="0" lvl="0" algn="r" rtl="0">
              <a:spcBef>
                <a:spcPts val="0"/>
              </a:spcBef>
              <a:spcAft>
                <a:spcPts val="0"/>
              </a:spcAft>
              <a:buSzPts val="1400"/>
              <a:buNone/>
              <a:defRPr sz="900">
                <a:solidFill>
                  <a:srgbClr val="88888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29" name="Google Shape;129;p23"/>
          <p:cNvSpPr txBox="1">
            <a:spLocks noGrp="1"/>
          </p:cNvSpPr>
          <p:nvPr>
            <p:ph type="sldNum" idx="12"/>
          </p:nvPr>
        </p:nvSpPr>
        <p:spPr>
          <a:xfrm>
            <a:off x="216181" y="164594"/>
            <a:ext cx="851083" cy="322850"/>
          </a:xfrm>
          <a:prstGeom prst="rect">
            <a:avLst/>
          </a:prstGeom>
          <a:noFill/>
          <a:ln>
            <a:noFill/>
          </a:ln>
        </p:spPr>
        <p:txBody>
          <a:bodyPr spcFirstLastPara="1" wrap="square" lIns="91425" tIns="45700" rIns="45700" bIns="45700" anchor="ctr" anchorCtr="0">
            <a:noAutofit/>
          </a:bodyPr>
          <a:lstStyle>
            <a:lvl1pPr marL="0" marR="0" lvl="0" indent="0" algn="r" rtl="0">
              <a:spcBef>
                <a:spcPts val="0"/>
              </a:spcBef>
              <a:buNone/>
              <a:defRPr sz="1600" b="0" u="none">
                <a:solidFill>
                  <a:srgbClr val="888888"/>
                </a:solidFill>
                <a:latin typeface="Arial"/>
                <a:ea typeface="Arial"/>
                <a:cs typeface="Arial"/>
                <a:sym typeface="Arial"/>
              </a:defRPr>
            </a:lvl1pPr>
            <a:lvl2pPr marL="0" marR="0" lvl="1" indent="0" algn="r" rtl="0">
              <a:spcBef>
                <a:spcPts val="0"/>
              </a:spcBef>
              <a:buNone/>
              <a:defRPr sz="1600" b="0" u="none">
                <a:solidFill>
                  <a:srgbClr val="888888"/>
                </a:solidFill>
                <a:latin typeface="Arial"/>
                <a:ea typeface="Arial"/>
                <a:cs typeface="Arial"/>
                <a:sym typeface="Arial"/>
              </a:defRPr>
            </a:lvl2pPr>
            <a:lvl3pPr marL="0" marR="0" lvl="2" indent="0" algn="r" rtl="0">
              <a:spcBef>
                <a:spcPts val="0"/>
              </a:spcBef>
              <a:buNone/>
              <a:defRPr sz="1600" b="0" u="none">
                <a:solidFill>
                  <a:srgbClr val="888888"/>
                </a:solidFill>
                <a:latin typeface="Arial"/>
                <a:ea typeface="Arial"/>
                <a:cs typeface="Arial"/>
                <a:sym typeface="Arial"/>
              </a:defRPr>
            </a:lvl3pPr>
            <a:lvl4pPr marL="0" marR="0" lvl="3" indent="0" algn="r" rtl="0">
              <a:spcBef>
                <a:spcPts val="0"/>
              </a:spcBef>
              <a:buNone/>
              <a:defRPr sz="1600" b="0" u="none">
                <a:solidFill>
                  <a:srgbClr val="888888"/>
                </a:solidFill>
                <a:latin typeface="Arial"/>
                <a:ea typeface="Arial"/>
                <a:cs typeface="Arial"/>
                <a:sym typeface="Arial"/>
              </a:defRPr>
            </a:lvl4pPr>
            <a:lvl5pPr marL="0" marR="0" lvl="4" indent="0" algn="r" rtl="0">
              <a:spcBef>
                <a:spcPts val="0"/>
              </a:spcBef>
              <a:buNone/>
              <a:defRPr sz="1600" b="0" u="none">
                <a:solidFill>
                  <a:srgbClr val="888888"/>
                </a:solidFill>
                <a:latin typeface="Arial"/>
                <a:ea typeface="Arial"/>
                <a:cs typeface="Arial"/>
                <a:sym typeface="Arial"/>
              </a:defRPr>
            </a:lvl5pPr>
            <a:lvl6pPr marL="0" marR="0" lvl="5" indent="0" algn="r" rtl="0">
              <a:spcBef>
                <a:spcPts val="0"/>
              </a:spcBef>
              <a:buNone/>
              <a:defRPr sz="1600" b="0" u="none">
                <a:solidFill>
                  <a:srgbClr val="888888"/>
                </a:solidFill>
                <a:latin typeface="Arial"/>
                <a:ea typeface="Arial"/>
                <a:cs typeface="Arial"/>
                <a:sym typeface="Arial"/>
              </a:defRPr>
            </a:lvl6pPr>
            <a:lvl7pPr marL="0" marR="0" lvl="6" indent="0" algn="r" rtl="0">
              <a:spcBef>
                <a:spcPts val="0"/>
              </a:spcBef>
              <a:buNone/>
              <a:defRPr sz="1600" b="0" u="none">
                <a:solidFill>
                  <a:srgbClr val="888888"/>
                </a:solidFill>
                <a:latin typeface="Arial"/>
                <a:ea typeface="Arial"/>
                <a:cs typeface="Arial"/>
                <a:sym typeface="Arial"/>
              </a:defRPr>
            </a:lvl7pPr>
            <a:lvl8pPr marL="0" marR="0" lvl="7" indent="0" algn="r" rtl="0">
              <a:spcBef>
                <a:spcPts val="0"/>
              </a:spcBef>
              <a:buNone/>
              <a:defRPr sz="1600" b="0" u="none">
                <a:solidFill>
                  <a:srgbClr val="888888"/>
                </a:solidFill>
                <a:latin typeface="Arial"/>
                <a:ea typeface="Arial"/>
                <a:cs typeface="Arial"/>
                <a:sym typeface="Arial"/>
              </a:defRPr>
            </a:lvl8pPr>
            <a:lvl9pPr marL="0" marR="0" lvl="8" indent="0" algn="r" rtl="0">
              <a:spcBef>
                <a:spcPts val="0"/>
              </a:spcBef>
              <a:buNone/>
              <a:defRPr sz="1600" b="0" u="none">
                <a:solidFill>
                  <a:srgbClr val="888888"/>
                </a:solidFill>
                <a:latin typeface="Arial"/>
                <a:ea typeface="Arial"/>
                <a:cs typeface="Arial"/>
                <a:sym typeface="A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534119304"/>
      </p:ext>
    </p:extLst>
  </p:cSld>
  <p:clrMap bg1="lt1" tx1="dk1" bg2="dk2" tx2="lt2" accent1="accent1" accent2="accent2" accent3="accent3" accent4="accent4" accent5="accent5" accent6="accent6" hlink="hlink" folHlink="folHlink"/>
  <p:sldLayoutIdLst>
    <p:sldLayoutId id="2147483857"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12/08/2026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3579362363"/>
      </p:ext>
    </p:extLst>
  </p:cSld>
  <p:clrMap bg1="lt1" tx1="dk1" bg2="lt2" tx2="dk2" accent1="accent1" accent2="accent2" accent3="accent3" accent4="accent4" accent5="accent5" accent6="accent6" hlink="hlink" folHlink="folHlink"/>
  <p:sldLayoutIdLst>
    <p:sldLayoutId id="214748386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box"/>
          <p:cNvSpPr>
            <a:spLocks noGrp="1"/>
          </p:cNvSpPr>
          <p:nvPr>
            <p:ph type="title"/>
          </p:nvPr>
        </p:nvSpPr>
        <p:spPr>
          <a:xfrm>
            <a:off x="304800" y="183092"/>
            <a:ext cx="5486400" cy="762000"/>
          </a:xfrm>
          <a:prstGeom prst="rect">
            <a:avLst/>
          </a:prstGeom>
          <a:noFill/>
          <a:ln w="12700" cap="flat" cmpd="sng">
            <a:noFill/>
            <a:prstDash val="solid"/>
            <a:miter/>
          </a:ln>
        </p:spPr>
        <p:txBody>
          <a:bodyPr vert="horz" wrap="square" lIns="91440" tIns="45720" rIns="91440" bIns="45720" anchor="ctr" anchorCtr="0">
            <a:prstTxWarp prst="textNoShape">
              <a:avLst/>
            </a:prstTxWarp>
          </a:bodyPr>
          <a:lstStyle/>
          <a:p>
            <a:r>
              <a:rPr lang="en-US" altLang="zh-CN"/>
              <a:t>Click to edit Master title style</a:t>
            </a:r>
            <a:endParaRPr lang="zh-CN" altLang="en-US"/>
          </a:p>
        </p:txBody>
      </p:sp>
      <p:sp>
        <p:nvSpPr>
          <p:cNvPr id="3" name="Text box"/>
          <p:cNvSpPr>
            <a:spLocks noGrp="1"/>
          </p:cNvSpPr>
          <p:nvPr>
            <p:ph type="body" idx="1"/>
          </p:nvPr>
        </p:nvSpPr>
        <p:spPr>
          <a:xfrm>
            <a:off x="304800" y="1066800"/>
            <a:ext cx="5486400" cy="3017309"/>
          </a:xfrm>
          <a:prstGeom prst="rect">
            <a:avLst/>
          </a:prstGeom>
          <a:noFill/>
          <a:ln w="12700" cap="flat" cmpd="sng">
            <a:noFill/>
            <a:prstDash val="solid"/>
            <a:miter/>
          </a:ln>
        </p:spPr>
        <p:txBody>
          <a:bodyPr vert="horz" wrap="square" lIns="91440" tIns="45720" rIns="91440" bIns="45720" anchor="t" anchorCtr="0">
            <a:prstTxWarp prst="textNoShape">
              <a:avLst/>
            </a:prstTxWarp>
          </a:bodyPr>
          <a:lstStyle/>
          <a:p>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Text box"/>
          <p:cNvSpPr>
            <a:spLocks noGrp="1"/>
          </p:cNvSpPr>
          <p:nvPr>
            <p:ph type="dt" idx="2"/>
          </p:nvPr>
        </p:nvSpPr>
        <p:spPr>
          <a:xfrm>
            <a:off x="304800" y="4237566"/>
            <a:ext cx="1422400" cy="243417"/>
          </a:xfrm>
          <a:prstGeom prst="rect">
            <a:avLst/>
          </a:prstGeom>
          <a:noFill/>
          <a:ln w="12700" cap="flat" cmpd="sng">
            <a:noFill/>
            <a:prstDash val="solid"/>
            <a:miter/>
          </a:ln>
        </p:spPr>
        <p:txBody>
          <a:bodyPr vert="horz" wrap="square" lIns="91440" tIns="45720" rIns="91440" bIns="45720" anchor="ctr" anchorCtr="0">
            <a:prstTxWarp prst="textNoShape">
              <a:avLst/>
            </a:prstTxWarp>
          </a:bodyPr>
          <a:lstStyle/>
          <a:p>
            <a:pPr algn="l"/>
            <a:fld id="{CAD2D6BD-DE1B-4B5F-8B41-2702339687B9}" type="datetime1">
              <a:rPr lang="en-US" altLang="zh-CN" sz="800">
                <a:solidFill>
                  <a:srgbClr val="898989"/>
                </a:solidFill>
                <a:latin typeface="Calibri" charset="0"/>
                <a:ea typeface="宋体" charset="0"/>
                <a:cs typeface="Calibri" charset="0"/>
              </a:rPr>
              <a:t>8/12/2026</a:t>
            </a:fld>
            <a:endParaRPr lang="zh-CN" altLang="en-US" sz="800">
              <a:solidFill>
                <a:srgbClr val="898989"/>
              </a:solidFill>
              <a:latin typeface="Calibri" charset="0"/>
              <a:ea typeface="宋体" charset="0"/>
              <a:cs typeface="Calibri" charset="0"/>
            </a:endParaRPr>
          </a:p>
        </p:txBody>
      </p:sp>
      <p:sp>
        <p:nvSpPr>
          <p:cNvPr id="5" name="Text box"/>
          <p:cNvSpPr>
            <a:spLocks noGrp="1"/>
          </p:cNvSpPr>
          <p:nvPr>
            <p:ph type="ftr" idx="3"/>
          </p:nvPr>
        </p:nvSpPr>
        <p:spPr>
          <a:xfrm>
            <a:off x="2082800" y="4237566"/>
            <a:ext cx="1930400" cy="243417"/>
          </a:xfrm>
          <a:prstGeom prst="rect">
            <a:avLst/>
          </a:prstGeom>
          <a:noFill/>
          <a:ln w="12700" cap="flat" cmpd="sng">
            <a:noFill/>
            <a:prstDash val="solid"/>
            <a:miter/>
          </a:ln>
        </p:spPr>
        <p:txBody>
          <a:bodyPr vert="horz" wrap="square" lIns="91440" tIns="45720" rIns="91440" bIns="45720" anchor="ctr" anchorCtr="0">
            <a:prstTxWarp prst="textNoShape">
              <a:avLst/>
            </a:prstTxWarp>
          </a:bodyPr>
          <a:lstStyle/>
          <a:p>
            <a:pPr algn="ctr"/>
            <a:endParaRPr lang="zh-CN" altLang="en-US" sz="800">
              <a:solidFill>
                <a:srgbClr val="898989"/>
              </a:solidFill>
              <a:latin typeface="Calibri" charset="0"/>
              <a:ea typeface="宋体" charset="0"/>
              <a:cs typeface="Calibri" charset="0"/>
            </a:endParaRPr>
          </a:p>
        </p:txBody>
      </p:sp>
      <p:sp>
        <p:nvSpPr>
          <p:cNvPr id="6" name="Text box"/>
          <p:cNvSpPr>
            <a:spLocks noGrp="1"/>
          </p:cNvSpPr>
          <p:nvPr>
            <p:ph type="sldNum" idx="4"/>
          </p:nvPr>
        </p:nvSpPr>
        <p:spPr>
          <a:xfrm>
            <a:off x="4368800" y="4237566"/>
            <a:ext cx="1422400" cy="243417"/>
          </a:xfrm>
          <a:prstGeom prst="rect">
            <a:avLst/>
          </a:prstGeom>
          <a:noFill/>
          <a:ln w="12700" cap="flat" cmpd="sng">
            <a:noFill/>
            <a:prstDash val="solid"/>
            <a:miter/>
          </a:ln>
        </p:spPr>
        <p:txBody>
          <a:bodyPr vert="horz" wrap="square" lIns="91440" tIns="45720" rIns="91440" bIns="45720" anchor="ctr" anchorCtr="0">
            <a:prstTxWarp prst="textNoShape">
              <a:avLst/>
            </a:prstTxWarp>
          </a:bodyPr>
          <a:lstStyle/>
          <a:p>
            <a:pPr algn="r"/>
            <a:fld id="{CAD2D6BD-DE1B-4B5F-8B41-2702339687B9}" type="slidenum">
              <a:rPr lang="en-US" altLang="zh-CN" sz="800" b="0" i="0" u="none" strike="noStrike" kern="1200" cap="none" spc="0" baseline="0">
                <a:solidFill>
                  <a:srgbClr val="898989"/>
                </a:solidFill>
                <a:latin typeface="Calibri" charset="0"/>
                <a:ea typeface="宋体" charset="0"/>
                <a:cs typeface="Calibri" charset="0"/>
              </a:rPr>
              <a:t>‹#›</a:t>
            </a:fld>
            <a:endParaRPr lang="zh-CN" altLang="en-US" sz="800">
              <a:solidFill>
                <a:srgbClr val="898989"/>
              </a:solidFill>
              <a:latin typeface="Calibri" charset="0"/>
              <a:ea typeface="宋体" charset="0"/>
              <a:cs typeface="Calibri" charset="0"/>
            </a:endParaRPr>
          </a:p>
        </p:txBody>
      </p:sp>
    </p:spTree>
    <p:extLst>
      <p:ext uri="{BB962C8B-B14F-4D97-AF65-F5344CB8AC3E}">
        <p14:creationId xmlns:p14="http://schemas.microsoft.com/office/powerpoint/2010/main" val="1897611750"/>
      </p:ext>
    </p:extLst>
  </p:cSld>
  <p:clrMap bg1="lt1" tx1="dk1" bg2="lt2" tx2="dk2" accent1="accent1" accent2="accent2" accent3="accent3" accent4="accent4" accent5="accent5" accent6="accent6" hlink="hlink" folHlink="folHlink"/>
  <p:sldLayoutIdLst>
    <p:sldLayoutId id="2147483862" r:id="rId1"/>
  </p:sldLayoutIdLst>
  <p:hf sldNum="0" hdr="0" ftr="0" dt="0"/>
  <p:txStyles>
    <p:titleStyle>
      <a:lvl1pPr algn="ctr" defTabSz="609630" eaLnBrk="1" fontAlgn="auto" latinLnBrk="0" hangingPunct="1">
        <a:spcBef>
          <a:spcPts val="0"/>
        </a:spcBef>
        <a:buNone/>
        <a:defRPr sz="2933" kern="1200">
          <a:solidFill>
            <a:schemeClr val="tx1"/>
          </a:solidFill>
          <a:latin typeface="Calibri" charset="0"/>
          <a:ea typeface="宋体" charset="0"/>
          <a:cs typeface="Calibri" charset="0"/>
        </a:defRPr>
      </a:lvl1pPr>
    </p:titleStyle>
    <p:bodyStyle>
      <a:lvl1pPr marL="228611" indent="-228611" algn="l" defTabSz="609630" eaLnBrk="1" fontAlgn="auto" latinLnBrk="0" hangingPunct="1">
        <a:spcBef>
          <a:spcPct val="20000"/>
        </a:spcBef>
        <a:buFont typeface="Arial" pitchFamily="34" charset="0"/>
        <a:buChar char="•"/>
        <a:defRPr sz="2133" kern="1200">
          <a:solidFill>
            <a:schemeClr val="tx1"/>
          </a:solidFill>
          <a:latin typeface="Calibri" charset="0"/>
          <a:ea typeface="宋体" charset="0"/>
          <a:cs typeface="Calibri" charset="0"/>
        </a:defRPr>
      </a:lvl1pPr>
      <a:lvl2pPr marL="495325" indent="-190510" algn="l" defTabSz="609630" eaLnBrk="1" fontAlgn="auto" latinLnBrk="0" hangingPunct="1">
        <a:spcBef>
          <a:spcPct val="20000"/>
        </a:spcBef>
        <a:buFont typeface="Arial" pitchFamily="34" charset="0"/>
        <a:buChar char="–"/>
        <a:defRPr sz="1867" kern="1200">
          <a:solidFill>
            <a:schemeClr val="tx1"/>
          </a:solidFill>
          <a:latin typeface="Calibri" charset="0"/>
          <a:ea typeface="宋体" charset="0"/>
          <a:cs typeface="Calibri" charset="0"/>
        </a:defRPr>
      </a:lvl2pPr>
      <a:lvl3pPr marL="762038" indent="-152408" algn="l" defTabSz="609630" eaLnBrk="1" fontAlgn="auto" latinLnBrk="0" hangingPunct="1">
        <a:spcBef>
          <a:spcPct val="20000"/>
        </a:spcBef>
        <a:buFont typeface="Arial" pitchFamily="34" charset="0"/>
        <a:buChar char="•"/>
        <a:defRPr sz="1600" kern="1200">
          <a:solidFill>
            <a:schemeClr val="tx1"/>
          </a:solidFill>
          <a:latin typeface="Calibri" charset="0"/>
          <a:ea typeface="宋体" charset="0"/>
          <a:cs typeface="Calibri" charset="0"/>
        </a:defRPr>
      </a:lvl3pPr>
      <a:lvl4pPr marL="1066853" indent="-152408" algn="l" defTabSz="609630" eaLnBrk="1" fontAlgn="auto" latinLnBrk="0" hangingPunct="1">
        <a:spcBef>
          <a:spcPct val="20000"/>
        </a:spcBef>
        <a:buFont typeface="Arial" pitchFamily="34" charset="0"/>
        <a:buChar char="–"/>
        <a:defRPr sz="1333" kern="1200">
          <a:solidFill>
            <a:schemeClr val="tx1"/>
          </a:solidFill>
          <a:latin typeface="Calibri" charset="0"/>
          <a:ea typeface="宋体" charset="0"/>
          <a:cs typeface="Calibri" charset="0"/>
        </a:defRPr>
      </a:lvl4pPr>
      <a:lvl5pPr marL="1371669" indent="-152408" algn="l" defTabSz="609630" eaLnBrk="1" fontAlgn="auto" latinLnBrk="0" hangingPunct="1">
        <a:spcBef>
          <a:spcPct val="20000"/>
        </a:spcBef>
        <a:buFont typeface="Arial" pitchFamily="34" charset="0"/>
        <a:buChar char="»"/>
        <a:defRPr sz="1333" kern="1200">
          <a:solidFill>
            <a:schemeClr val="tx1"/>
          </a:solidFill>
          <a:latin typeface="Calibri" charset="0"/>
          <a:ea typeface="宋体" charset="0"/>
          <a:cs typeface="Calibri" charset="0"/>
        </a:defRPr>
      </a:lvl5pPr>
      <a:lvl6pPr marL="1676484" indent="-152408" algn="l" defTabSz="609630" eaLnBrk="1" fontAlgn="auto" latinLnBrk="0" hangingPunct="1">
        <a:spcBef>
          <a:spcPct val="20000"/>
        </a:spcBef>
        <a:buFont typeface="Arial" pitchFamily="34" charset="0"/>
        <a:buChar char="•"/>
        <a:defRPr sz="1333" kern="1200">
          <a:solidFill>
            <a:schemeClr val="tx1"/>
          </a:solidFill>
          <a:latin typeface="Calibri" charset="0"/>
          <a:ea typeface="宋体" charset="0"/>
          <a:cs typeface="Calibri" charset="0"/>
        </a:defRPr>
      </a:lvl6pPr>
      <a:lvl7pPr marL="1981299" indent="-152408" algn="l" defTabSz="609630" eaLnBrk="1" fontAlgn="auto" latinLnBrk="0" hangingPunct="1">
        <a:spcBef>
          <a:spcPct val="20000"/>
        </a:spcBef>
        <a:buFont typeface="Arial" pitchFamily="34" charset="0"/>
        <a:buChar char="•"/>
        <a:defRPr sz="1333" kern="1200">
          <a:solidFill>
            <a:schemeClr val="tx1"/>
          </a:solidFill>
          <a:latin typeface="Calibri" charset="0"/>
          <a:ea typeface="宋体" charset="0"/>
          <a:cs typeface="Calibri" charset="0"/>
        </a:defRPr>
      </a:lvl7pPr>
      <a:lvl8pPr marL="2286114" indent="-152408" algn="l" defTabSz="609630" eaLnBrk="1" fontAlgn="auto" latinLnBrk="0" hangingPunct="1">
        <a:spcBef>
          <a:spcPct val="20000"/>
        </a:spcBef>
        <a:buFont typeface="Arial" pitchFamily="34" charset="0"/>
        <a:buChar char="•"/>
        <a:defRPr sz="1333" kern="1200">
          <a:solidFill>
            <a:schemeClr val="tx1"/>
          </a:solidFill>
          <a:latin typeface="Calibri" charset="0"/>
          <a:ea typeface="宋体" charset="0"/>
          <a:cs typeface="Calibri" charset="0"/>
        </a:defRPr>
      </a:lvl8pPr>
      <a:lvl9pPr marL="2286114" indent="-152408" algn="l" defTabSz="609630" eaLnBrk="1" fontAlgn="auto" latinLnBrk="0" hangingPunct="1">
        <a:spcBef>
          <a:spcPct val="20000"/>
        </a:spcBef>
        <a:buFont typeface="Arial" pitchFamily="34" charset="0"/>
        <a:buChar char="•"/>
        <a:defRPr sz="1333" kern="1200">
          <a:solidFill>
            <a:schemeClr val="tx1"/>
          </a:solidFill>
          <a:latin typeface="Calibri" charset="0"/>
          <a:ea typeface="宋体" charset="0"/>
          <a:cs typeface="Calibri" charset="0"/>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jpeg"/><Relationship Id="rId7"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2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4.jpeg"/><Relationship Id="rId7"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2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23.png"/></Relationships>
</file>

<file path=ppt/slides/_rels/slide2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23.xml"/><Relationship Id="rId6" Type="http://schemas.openxmlformats.org/officeDocument/2006/relationships/image" Target="../media/image21.png"/><Relationship Id="rId5" Type="http://schemas.openxmlformats.org/officeDocument/2006/relationships/image" Target="../media/image28.jpeg"/><Relationship Id="rId4" Type="http://schemas.openxmlformats.org/officeDocument/2006/relationships/image" Target="../media/image27.jpeg"/><Relationship Id="rId9"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23.xml"/><Relationship Id="rId6" Type="http://schemas.openxmlformats.org/officeDocument/2006/relationships/image" Target="../media/image29.jpeg"/><Relationship Id="rId5" Type="http://schemas.openxmlformats.org/officeDocument/2006/relationships/image" Target="../media/image20.png"/><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30.jpeg"/><Relationship Id="rId7"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2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31.jpeg"/><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23.xml"/><Relationship Id="rId6" Type="http://schemas.openxmlformats.org/officeDocument/2006/relationships/image" Target="../media/image20.png"/><Relationship Id="rId5" Type="http://schemas.openxmlformats.org/officeDocument/2006/relationships/image" Target="../media/image22.png"/><Relationship Id="rId4" Type="http://schemas.openxmlformats.org/officeDocument/2006/relationships/image" Target="../media/image32.jpeg"/><Relationship Id="rId9" Type="http://schemas.openxmlformats.org/officeDocument/2006/relationships/image" Target="../media/image34.png"/></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23.xml"/><Relationship Id="rId6" Type="http://schemas.openxmlformats.org/officeDocument/2006/relationships/image" Target="../media/image22.png"/><Relationship Id="rId5" Type="http://schemas.openxmlformats.org/officeDocument/2006/relationships/image" Target="../media/image20.png"/><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36.jpeg"/><Relationship Id="rId7"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23.xml"/><Relationship Id="rId6" Type="http://schemas.openxmlformats.org/officeDocument/2006/relationships/image" Target="../media/image20.png"/><Relationship Id="rId5" Type="http://schemas.openxmlformats.org/officeDocument/2006/relationships/image" Target="../media/image25.png"/><Relationship Id="rId4" Type="http://schemas.openxmlformats.org/officeDocument/2006/relationships/image" Target="../media/image37.jpeg"/><Relationship Id="rId9" Type="http://schemas.openxmlformats.org/officeDocument/2006/relationships/image" Target="../media/image23.png"/></Relationships>
</file>

<file path=ppt/slides/_rels/slide2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38.jpe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3.xml"/><Relationship Id="rId6" Type="http://schemas.openxmlformats.org/officeDocument/2006/relationships/image" Target="../media/image22.png"/><Relationship Id="rId5" Type="http://schemas.openxmlformats.org/officeDocument/2006/relationships/image" Target="../media/image25.png"/><Relationship Id="rId4" Type="http://schemas.openxmlformats.org/officeDocument/2006/relationships/image" Target="../media/image39.jpeg"/><Relationship Id="rId9" Type="http://schemas.openxmlformats.org/officeDocument/2006/relationships/image" Target="../media/image23.png"/></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23.xml"/><Relationship Id="rId6" Type="http://schemas.openxmlformats.org/officeDocument/2006/relationships/image" Target="../media/image22.png"/><Relationship Id="rId5" Type="http://schemas.openxmlformats.org/officeDocument/2006/relationships/image" Target="../media/image20.png"/><Relationship Id="rId4" Type="http://schemas.openxmlformats.org/officeDocument/2006/relationships/image" Target="../media/image25.png"/></Relationships>
</file>

<file path=ppt/slides/_rels/slide3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40.jpeg"/><Relationship Id="rId7"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2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25.png"/></Relationships>
</file>

<file path=ppt/slides/_rels/slide32.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31.jpeg"/><Relationship Id="rId7"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23.xml"/><Relationship Id="rId6" Type="http://schemas.openxmlformats.org/officeDocument/2006/relationships/image" Target="../media/image20.png"/><Relationship Id="rId5" Type="http://schemas.openxmlformats.org/officeDocument/2006/relationships/image" Target="../media/image22.png"/><Relationship Id="rId4" Type="http://schemas.openxmlformats.org/officeDocument/2006/relationships/image" Target="../media/image32.jpeg"/><Relationship Id="rId9"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23.xml"/><Relationship Id="rId6" Type="http://schemas.openxmlformats.org/officeDocument/2006/relationships/image" Target="../media/image41.jpeg"/><Relationship Id="rId5" Type="http://schemas.openxmlformats.org/officeDocument/2006/relationships/image" Target="../media/image20.png"/><Relationship Id="rId4" Type="http://schemas.openxmlformats.org/officeDocument/2006/relationships/image" Target="../media/image21.png"/></Relationships>
</file>

<file path=ppt/slides/_rels/slide34.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23.xml"/><Relationship Id="rId6" Type="http://schemas.openxmlformats.org/officeDocument/2006/relationships/image" Target="../media/image21.png"/><Relationship Id="rId5" Type="http://schemas.openxmlformats.org/officeDocument/2006/relationships/image" Target="../media/image28.jpeg"/><Relationship Id="rId4" Type="http://schemas.openxmlformats.org/officeDocument/2006/relationships/image" Target="../media/image42.jpeg"/><Relationship Id="rId9" Type="http://schemas.openxmlformats.org/officeDocument/2006/relationships/image" Target="../media/image23.png"/></Relationships>
</file>

<file path=ppt/slides/_rels/slide35.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43.jpeg"/><Relationship Id="rId7"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2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3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45.jpeg"/><Relationship Id="rId7"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3.xml"/><Relationship Id="rId6" Type="http://schemas.openxmlformats.org/officeDocument/2006/relationships/image" Target="../media/image20.png"/><Relationship Id="rId5" Type="http://schemas.openxmlformats.org/officeDocument/2006/relationships/image" Target="../media/image22.png"/><Relationship Id="rId4" Type="http://schemas.openxmlformats.org/officeDocument/2006/relationships/image" Target="../media/image46.jpeg"/></Relationships>
</file>

<file path=ppt/slides/_rels/slide3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1.xml"/><Relationship Id="rId1" Type="http://schemas.openxmlformats.org/officeDocument/2006/relationships/slideLayout" Target="../slideLayouts/slideLayout23.xml"/><Relationship Id="rId6" Type="http://schemas.openxmlformats.org/officeDocument/2006/relationships/image" Target="../media/image23.png"/><Relationship Id="rId5" Type="http://schemas.openxmlformats.org/officeDocument/2006/relationships/image" Target="../media/image49.png"/><Relationship Id="rId4" Type="http://schemas.openxmlformats.org/officeDocument/2006/relationships/image" Target="../media/image48.jpe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24.xml"/><Relationship Id="rId6" Type="http://schemas.openxmlformats.org/officeDocument/2006/relationships/image" Target="../media/image51.png"/><Relationship Id="rId5" Type="http://schemas.openxmlformats.org/officeDocument/2006/relationships/image" Target="../media/image50.jpg"/><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23.xml"/><Relationship Id="rId1" Type="http://schemas.openxmlformats.org/officeDocument/2006/relationships/slideLayout" Target="../slideLayouts/slideLayout24.xml"/><Relationship Id="rId6" Type="http://schemas.openxmlformats.org/officeDocument/2006/relationships/image" Target="../media/image53.jpg"/><Relationship Id="rId5" Type="http://schemas.openxmlformats.org/officeDocument/2006/relationships/image" Target="../media/image9.pn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24.xml"/><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6.xml"/><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7.xml"/><Relationship Id="rId1" Type="http://schemas.openxmlformats.org/officeDocument/2006/relationships/slideLayout" Target="../slideLayouts/slideLayout24.xml"/><Relationship Id="rId5" Type="http://schemas.openxmlformats.org/officeDocument/2006/relationships/image" Target="../media/image56.png"/><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28.xml"/><Relationship Id="rId1" Type="http://schemas.openxmlformats.org/officeDocument/2006/relationships/slideLayout" Target="../slideLayouts/slideLayout24.xml"/><Relationship Id="rId6" Type="http://schemas.openxmlformats.org/officeDocument/2006/relationships/image" Target="../media/image58.png"/><Relationship Id="rId5" Type="http://schemas.openxmlformats.org/officeDocument/2006/relationships/image" Target="../media/image9.png"/><Relationship Id="rId4" Type="http://schemas.openxmlformats.org/officeDocument/2006/relationships/image" Target="../media/image57.png"/></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25.xml"/></Relationships>
</file>

<file path=ppt/slides/_rels/slide46.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30.xml"/><Relationship Id="rId1" Type="http://schemas.openxmlformats.org/officeDocument/2006/relationships/slideLayout" Target="../slideLayouts/slideLayout24.xml"/><Relationship Id="rId6" Type="http://schemas.openxmlformats.org/officeDocument/2006/relationships/image" Target="../media/image59.jpg"/><Relationship Id="rId5" Type="http://schemas.openxmlformats.org/officeDocument/2006/relationships/image" Target="../media/image9.png"/><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25.xml"/><Relationship Id="rId4" Type="http://schemas.openxmlformats.org/officeDocument/2006/relationships/image" Target="../media/image60.png"/></Relationships>
</file>

<file path=ppt/slides/_rels/slide4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32.xml"/><Relationship Id="rId1" Type="http://schemas.openxmlformats.org/officeDocument/2006/relationships/slideLayout" Target="../slideLayouts/slideLayout24.xml"/></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25.xml"/><Relationship Id="rId4" Type="http://schemas.openxmlformats.org/officeDocument/2006/relationships/image" Target="../media/image62.png"/></Relationships>
</file>

<file path=ppt/slides/_rels/slide5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34.xml"/><Relationship Id="rId1" Type="http://schemas.openxmlformats.org/officeDocument/2006/relationships/slideLayout" Target="../slideLayouts/slideLayout24.xml"/><Relationship Id="rId4" Type="http://schemas.openxmlformats.org/officeDocument/2006/relationships/image" Target="../media/image9.png"/></Relationships>
</file>

<file path=ppt/slides/_rels/slide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25.xml"/><Relationship Id="rId4" Type="http://schemas.openxmlformats.org/officeDocument/2006/relationships/image" Target="../media/image64.png"/></Relationships>
</file>

<file path=ppt/slides/_rels/slide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25.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hyperlink" Target="https://doi.org/10.1093/heapro/daae170" TargetMode="External"/><Relationship Id="rId13" Type="http://schemas.openxmlformats.org/officeDocument/2006/relationships/hyperlink" Target="https://doi.org/10.1177/20552076241283530" TargetMode="External"/><Relationship Id="rId3" Type="http://schemas.openxmlformats.org/officeDocument/2006/relationships/hyperlink" Target="https://doi.org/10.2196/40789" TargetMode="External"/><Relationship Id="rId7" Type="http://schemas.openxmlformats.org/officeDocument/2006/relationships/hyperlink" Target="https://www.gov.uk/government/publications/a-plan-for-digital-health-and-social-care" TargetMode="External"/><Relationship Id="rId12" Type="http://schemas.openxmlformats.org/officeDocument/2006/relationships/hyperlink" Target="https://doi.org/10.1002/alz.12940" TargetMode="External"/><Relationship Id="rId2" Type="http://schemas.openxmlformats.org/officeDocument/2006/relationships/notesSlide" Target="../notesSlides/notesSlide38.xml"/><Relationship Id="rId1" Type="http://schemas.openxmlformats.org/officeDocument/2006/relationships/slideLayout" Target="../slideLayouts/slideLayout27.xml"/><Relationship Id="rId6" Type="http://schemas.openxmlformats.org/officeDocument/2006/relationships/hyperlink" Target="https://doi.org/10.1002/alz.090586" TargetMode="External"/><Relationship Id="rId11" Type="http://schemas.openxmlformats.org/officeDocument/2006/relationships/hyperlink" Target="https://doi.org/10.1111/bjhp.12766?utm_source=chatgpt.com" TargetMode="External"/><Relationship Id="rId5" Type="http://schemas.openxmlformats.org/officeDocument/2006/relationships/hyperlink" Target="https://doi.org/10.2196/59948" TargetMode="External"/><Relationship Id="rId15" Type="http://schemas.openxmlformats.org/officeDocument/2006/relationships/image" Target="../media/image65.png"/><Relationship Id="rId10" Type="http://schemas.openxmlformats.org/officeDocument/2006/relationships/hyperlink" Target="https://doi.org/10.1080/14737167.2024.2410245?utm_source=chatgpt.com" TargetMode="External"/><Relationship Id="rId4" Type="http://schemas.openxmlformats.org/officeDocument/2006/relationships/hyperlink" Target="https://doi.org/10.1016/j.mcpdig.2024.05.007" TargetMode="External"/><Relationship Id="rId9" Type="http://schemas.openxmlformats.org/officeDocument/2006/relationships/hyperlink" Target="https://www.gov.uk/data-ethics-guidance/a-guide-to-good-practice-for-digital-and-data-driven-health-technologies" TargetMode="External"/><Relationship Id="rId14" Type="http://schemas.openxmlformats.org/officeDocument/2006/relationships/image" Target="../media/image20.png"/></Relationships>
</file>

<file path=ppt/slides/_rels/slide63.xml.rels><?xml version="1.0" encoding="UTF-8" standalone="yes"?>
<Relationships xmlns="http://schemas.openxmlformats.org/package/2006/relationships"><Relationship Id="rId8" Type="http://schemas.openxmlformats.org/officeDocument/2006/relationships/hyperlink" Target="https://doi.org/10.1177/20552076241260974" TargetMode="External"/><Relationship Id="rId13" Type="http://schemas.openxmlformats.org/officeDocument/2006/relationships/image" Target="../media/image20.png"/><Relationship Id="rId3" Type="http://schemas.openxmlformats.org/officeDocument/2006/relationships/hyperlink" Target="https://doi.org/10.1186/s13643-022-02092-2" TargetMode="External"/><Relationship Id="rId7" Type="http://schemas.openxmlformats.org/officeDocument/2006/relationships/hyperlink" Target="https://doi.org/10.1093/abm/kaad041" TargetMode="External"/><Relationship Id="rId12" Type="http://schemas.openxmlformats.org/officeDocument/2006/relationships/hyperlink" Target="https://doi.org/10.1016/j.pecinn.2023.100209" TargetMode="External"/><Relationship Id="rId2" Type="http://schemas.openxmlformats.org/officeDocument/2006/relationships/notesSlide" Target="../notesSlides/notesSlide39.xml"/><Relationship Id="rId1" Type="http://schemas.openxmlformats.org/officeDocument/2006/relationships/slideLayout" Target="../slideLayouts/slideLayout27.xml"/><Relationship Id="rId6" Type="http://schemas.openxmlformats.org/officeDocument/2006/relationships/hyperlink" Target="https://doi.org/10.2196/79405" TargetMode="External"/><Relationship Id="rId11" Type="http://schemas.openxmlformats.org/officeDocument/2006/relationships/hyperlink" Target="https://doi.org/10.2196/72589" TargetMode="External"/><Relationship Id="rId5" Type="http://schemas.openxmlformats.org/officeDocument/2006/relationships/hyperlink" Target="https://doi.org/10.2196/64718" TargetMode="External"/><Relationship Id="rId10" Type="http://schemas.openxmlformats.org/officeDocument/2006/relationships/hyperlink" Target="https://www.england.nhs.uk/long-read/inclusive-digital-healthcare-a-framework-for-nhs-action-on-digital-inclusion/" TargetMode="External"/><Relationship Id="rId4" Type="http://schemas.openxmlformats.org/officeDocument/2006/relationships/hyperlink" Target="https://doi.org/10.2196/60395" TargetMode="External"/><Relationship Id="rId9" Type="http://schemas.openxmlformats.org/officeDocument/2006/relationships/hyperlink" Target="https://www.nhs.uk/conditions/dementia/about-dementia/prevention/" TargetMode="External"/></Relationships>
</file>

<file path=ppt/slides/_rels/slide6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hyperlink" Target="https://doi.org/10.37349/en.2024.00052" TargetMode="External"/><Relationship Id="rId7" Type="http://schemas.openxmlformats.org/officeDocument/2006/relationships/hyperlink" Target="https://www.who.int/publications/i/item/9789240123557" TargetMode="External"/><Relationship Id="rId2" Type="http://schemas.openxmlformats.org/officeDocument/2006/relationships/notesSlide" Target="../notesSlides/notesSlide40.xml"/><Relationship Id="rId1" Type="http://schemas.openxmlformats.org/officeDocument/2006/relationships/slideLayout" Target="../slideLayouts/slideLayout27.xml"/><Relationship Id="rId6" Type="http://schemas.openxmlformats.org/officeDocument/2006/relationships/hyperlink" Target="https://doi.org/10.1371/journal.pdig.0000213" TargetMode="External"/><Relationship Id="rId5" Type="http://schemas.openxmlformats.org/officeDocument/2006/relationships/hyperlink" Target="https://doi.org/10.2196/60559" TargetMode="External"/><Relationship Id="rId10" Type="http://schemas.openxmlformats.org/officeDocument/2006/relationships/image" Target="../media/image20.png"/><Relationship Id="rId4" Type="http://schemas.openxmlformats.org/officeDocument/2006/relationships/hyperlink" Target="https://doi.org/10.3389/fpubh.2024.1410843" TargetMode="External"/><Relationship Id="rId9" Type="http://schemas.openxmlformats.org/officeDocument/2006/relationships/image" Target="../media/image66.png"/></Relationships>
</file>

<file path=ppt/slides/_rels/slide65.xml.rels><?xml version="1.0" encoding="UTF-8" standalone="yes"?>
<Relationships xmlns="http://schemas.openxmlformats.org/package/2006/relationships"><Relationship Id="rId8" Type="http://schemas.openxmlformats.org/officeDocument/2006/relationships/hyperlink" Target="https://link.springer.com/content/pdf/10.1007/s13187-025-02592-4.pdf" TargetMode="External"/><Relationship Id="rId13" Type="http://schemas.openxmlformats.org/officeDocument/2006/relationships/hyperlink" Target="https://www.england.nhs.uk/long-read/health-equalities-and-digital-inclusion/?utm_source=chatgpt.com" TargetMode="External"/><Relationship Id="rId18" Type="http://schemas.openxmlformats.org/officeDocument/2006/relationships/hyperlink" Target="https://8foldgovernance.com/guide-to-the-nhs-dtac/?utm_source=chatgpt.com" TargetMode="External"/><Relationship Id="rId26" Type="http://schemas.openxmlformats.org/officeDocument/2006/relationships/hyperlink" Target="https://8foldgovernance.com/expert-insights-understanding-dcb0129-and-its-importance-for-medical-devices/?utm_source=chatgpt.com" TargetMode="External"/><Relationship Id="rId3" Type="http://schemas.openxmlformats.org/officeDocument/2006/relationships/hyperlink" Target="https://link.springer.com/content/pdf/10.1186/s12913-025-12663-3.pdf" TargetMode="External"/><Relationship Id="rId21" Type="http://schemas.openxmlformats.org/officeDocument/2006/relationships/hyperlink" Target="https://www.gov.uk/government/publications/uk-5-year-action-plan-for-antimicrobial-resistance-2024-to-2029/confronting-antimicrobial-resistance-2024-to-2029?utm_source=chatgpt.com" TargetMode="External"/><Relationship Id="rId7" Type="http://schemas.openxmlformats.org/officeDocument/2006/relationships/hyperlink" Target="https://journals.sagepub.com/doi/pdf/10.1177/2056305120912475" TargetMode="External"/><Relationship Id="rId12" Type="http://schemas.openxmlformats.org/officeDocument/2006/relationships/hyperlink" Target="https://www.england.nhs.uk/long-read/medical-devices-and-digital-tools/?utm_source=chatgpt.com" TargetMode="External"/><Relationship Id="rId17" Type="http://schemas.openxmlformats.org/officeDocument/2006/relationships/hyperlink" Target="https://www.jmir.org/2025/1/e80076/" TargetMode="External"/><Relationship Id="rId25" Type="http://schemas.openxmlformats.org/officeDocument/2006/relationships/hyperlink" Target="https://www.frontiersin.org/journals/public-health/articles/10.3389/fpubh.2025.1530799/pdf" TargetMode="External"/><Relationship Id="rId2" Type="http://schemas.openxmlformats.org/officeDocument/2006/relationships/notesSlide" Target="../notesSlides/notesSlide41.xml"/><Relationship Id="rId16" Type="http://schemas.openxmlformats.org/officeDocument/2006/relationships/hyperlink" Target="https://link.springer.com/content/pdf/10.1186/s12961-020-00644-3.pdf" TargetMode="External"/><Relationship Id="rId20" Type="http://schemas.openxmlformats.org/officeDocument/2006/relationships/hyperlink" Target="https://onlinelibrary.wiley.com/doi/pdfdirect/10.1002/hec.4505?utm_source=consensus" TargetMode="External"/><Relationship Id="rId1" Type="http://schemas.openxmlformats.org/officeDocument/2006/relationships/slideLayout" Target="../slideLayouts/slideLayout24.xml"/><Relationship Id="rId6" Type="http://schemas.openxmlformats.org/officeDocument/2006/relationships/hyperlink" Target="https://www.ipcupdate.co.uk/ukhsa-strategic-plan-to-safeguard-health-security-from-2023-to-2026/?utm_source=chatgpt.com" TargetMode="External"/><Relationship Id="rId11" Type="http://schemas.openxmlformats.org/officeDocument/2006/relationships/hyperlink" Target="https://www.england.nhs.uk/long-read/supporting-clinical-decisions-with-health-information-technology/?utm_source=chatgpt.com" TargetMode="External"/><Relationship Id="rId24" Type="http://schemas.openxmlformats.org/officeDocument/2006/relationships/hyperlink" Target="https://www.gov.uk/government/publications/english-surveillance-programme-for-antimicrobial-utilisation-and-resistance-espaur-report/espaur-report-2024-to-2025-extended-summary?utm_source=chatgpt.com" TargetMode="External"/><Relationship Id="rId5" Type="http://schemas.openxmlformats.org/officeDocument/2006/relationships/hyperlink" Target="https://www.england.nhs.uk/blog/tackling-digital-exclusion-and-health-literacy-how-libraries-can-help-bridge-the-gap/?utm_source=chatgpt.com" TargetMode="External"/><Relationship Id="rId15" Type="http://schemas.openxmlformats.org/officeDocument/2006/relationships/hyperlink" Target="https://www.england.nhs.uk/long-read/guidance-on-the-use-of-ai-enabled-ambient-scribing-products-in-health-and-care-settings/?utm_source=chatgpt.com" TargetMode="External"/><Relationship Id="rId23" Type="http://schemas.openxmlformats.org/officeDocument/2006/relationships/hyperlink" Target="https://www.gov.uk/government/news/ukhsa-launches-campaign-to-tackle-misconceptions-on-antibiotics?utm_source=chatgpt.com" TargetMode="External"/><Relationship Id="rId10" Type="http://schemas.openxmlformats.org/officeDocument/2006/relationships/hyperlink" Target="https://www.frontiersin.org/journals/digital-health/articles/10.3389/fdgth.2023.1203945/full" TargetMode="External"/><Relationship Id="rId19" Type="http://schemas.openxmlformats.org/officeDocument/2006/relationships/hyperlink" Target="https://pmc.ncbi.nlm.nih.gov/articles/PMC12558087/" TargetMode="External"/><Relationship Id="rId4" Type="http://schemas.openxmlformats.org/officeDocument/2006/relationships/hyperlink" Target="https://www.mdpi.com/2079-6382/8/4/207" TargetMode="External"/><Relationship Id="rId9" Type="http://schemas.openxmlformats.org/officeDocument/2006/relationships/hyperlink" Target="https://academic.oup.com/oodh/article-pdf/doi/10.1093/oodh/oqaf008/62925402/oqaf008.pdf" TargetMode="External"/><Relationship Id="rId14" Type="http://schemas.openxmlformats.org/officeDocument/2006/relationships/hyperlink" Target="https://www.england.nhs.uk/ourwork/prevention/antimicrobial-resistance-amr/?utm_source=chatgpt.com" TargetMode="External"/><Relationship Id="rId22" Type="http://schemas.openxmlformats.org/officeDocument/2006/relationships/hyperlink" Target="https://www.gov.uk/government/publications/uk-5-year-action-plan-for-amr-1-year-progress-report/uk-2024-to-2029-antimicrobial-resistance-national-action-plan-1-year-progress-report?utm_source=chatgpt.com" TargetMode="External"/></Relationships>
</file>

<file path=ppt/slides/_rels/slide66.xml.rels><?xml version="1.0" encoding="UTF-8" standalone="yes"?>
<Relationships xmlns="http://schemas.openxmlformats.org/package/2006/relationships"><Relationship Id="rId3" Type="http://schemas.openxmlformats.org/officeDocument/2006/relationships/hyperlink" Target="https://doi.org/10.1186/1748-5908-6-42?utm_source=chatgpt.com" TargetMode="External"/><Relationship Id="rId2" Type="http://schemas.openxmlformats.org/officeDocument/2006/relationships/hyperlink" Target="https://www.gov.uk/government/publications/uk-5-year-action-plan-for-antimicrobial-resistance-2024-to-2029?utm_source=chatgpt.com" TargetMode="External"/><Relationship Id="rId1" Type="http://schemas.openxmlformats.org/officeDocument/2006/relationships/slideLayout" Target="../slideLayouts/slideLayout26.xml"/><Relationship Id="rId5" Type="http://schemas.openxmlformats.org/officeDocument/2006/relationships/hyperlink" Target="https://www.gov.uk/government/publications/english-surveillance-programme-for-antimicrobial-utilisation-and-resistance-espaur-2024-to-2025-report?utm_source=chatgpt.com" TargetMode="External"/><Relationship Id="rId4" Type="http://schemas.openxmlformats.org/officeDocument/2006/relationships/hyperlink" Target="https://www.england.nhs.uk/publication/community-pharmacy-advanced-service-specification-nhs-pharmacy-first-service/?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005AF0D-E1AF-5D11-7440-DB93CD72A1C2}"/>
              </a:ext>
            </a:extLst>
          </p:cNvPr>
          <p:cNvSpPr>
            <a:spLocks noGrp="1"/>
          </p:cNvSpPr>
          <p:nvPr>
            <p:ph type="dt" sz="half" idx="10"/>
          </p:nvPr>
        </p:nvSpPr>
        <p:spPr/>
        <p:txBody>
          <a:bodyPr/>
          <a:lstStyle/>
          <a:p>
            <a:fld id="{B8B34A56-9F37-40CF-B1AC-A0915FF30693}" type="datetime1">
              <a:rPr lang="en-US" smtClean="0"/>
              <a:t>8/13/2026</a:t>
            </a:fld>
            <a:endParaRPr lang="en-US" dirty="0"/>
          </a:p>
        </p:txBody>
      </p:sp>
      <p:sp>
        <p:nvSpPr>
          <p:cNvPr id="3" name="Footer Placeholder 2">
            <a:extLst>
              <a:ext uri="{FF2B5EF4-FFF2-40B4-BE49-F238E27FC236}">
                <a16:creationId xmlns:a16="http://schemas.microsoft.com/office/drawing/2014/main" id="{DA35A221-648A-0E6D-DD75-3D1F54E357C3}"/>
              </a:ext>
            </a:extLst>
          </p:cNvPr>
          <p:cNvSpPr>
            <a:spLocks noGrp="1"/>
          </p:cNvSpPr>
          <p:nvPr>
            <p:ph type="ftr" sz="quarter" idx="11"/>
          </p:nvPr>
        </p:nvSpPr>
        <p:spPr/>
        <p:txBody>
          <a:bodyPr/>
          <a:lstStyle/>
          <a:p>
            <a:r>
              <a:rPr lang="en-US" dirty="0"/>
              <a:t>
              </a:t>
            </a:r>
          </a:p>
        </p:txBody>
      </p:sp>
      <p:sp>
        <p:nvSpPr>
          <p:cNvPr id="4" name="Slide Number Placeholder 3">
            <a:extLst>
              <a:ext uri="{FF2B5EF4-FFF2-40B4-BE49-F238E27FC236}">
                <a16:creationId xmlns:a16="http://schemas.microsoft.com/office/drawing/2014/main" id="{7BF69709-2E44-CCC4-DFD9-ACF3673D99C7}"/>
              </a:ext>
            </a:extLst>
          </p:cNvPr>
          <p:cNvSpPr>
            <a:spLocks noGrp="1"/>
          </p:cNvSpPr>
          <p:nvPr>
            <p:ph type="sldNum" sz="quarter" idx="12"/>
          </p:nvPr>
        </p:nvSpPr>
        <p:spPr/>
        <p:txBody>
          <a:bodyPr/>
          <a:lstStyle/>
          <a:p>
            <a:fld id="{017DE1FC-E54A-4B87-A814-263D1E8654B2}" type="slidenum">
              <a:rPr lang="en-US" smtClean="0"/>
              <a:t>1</a:t>
            </a:fld>
            <a:endParaRPr lang="en-US" dirty="0"/>
          </a:p>
        </p:txBody>
      </p:sp>
      <p:sp>
        <p:nvSpPr>
          <p:cNvPr id="5" name="TextBox 4">
            <a:extLst>
              <a:ext uri="{FF2B5EF4-FFF2-40B4-BE49-F238E27FC236}">
                <a16:creationId xmlns:a16="http://schemas.microsoft.com/office/drawing/2014/main" id="{0A299D48-CEF8-AFB9-AD7D-995BACE548AE}"/>
              </a:ext>
            </a:extLst>
          </p:cNvPr>
          <p:cNvSpPr txBox="1"/>
          <p:nvPr/>
        </p:nvSpPr>
        <p:spPr>
          <a:xfrm>
            <a:off x="788558" y="308344"/>
            <a:ext cx="10823945" cy="5909310"/>
          </a:xfrm>
          <a:prstGeom prst="rect">
            <a:avLst/>
          </a:prstGeom>
          <a:noFill/>
        </p:spPr>
        <p:txBody>
          <a:bodyPr wrap="square" rtlCol="0">
            <a:spAutoFit/>
          </a:bodyPr>
          <a:lstStyle/>
          <a:p>
            <a:pPr algn="ctr"/>
            <a:r>
              <a:rPr lang="en-GB" b="1" dirty="0">
                <a:latin typeface="Abadi" panose="020B0604020104020204" pitchFamily="34" charset="0"/>
              </a:rPr>
              <a:t>🦠 SMART ANTIBIOTICS</a:t>
            </a:r>
          </a:p>
          <a:p>
            <a:pPr algn="ctr"/>
            <a:r>
              <a:rPr lang="en-GB" b="1" dirty="0">
                <a:latin typeface="Abadi" panose="020B0604020104020204" pitchFamily="34" charset="0"/>
              </a:rPr>
              <a:t>A Digital Campaign to Improve Antibiotic Use Among Young Adults</a:t>
            </a:r>
          </a:p>
          <a:p>
            <a:pPr algn="ctr"/>
            <a:r>
              <a:rPr lang="en-GB" b="1" dirty="0">
                <a:latin typeface="Abadi" panose="020B0604020104020204" pitchFamily="34" charset="0"/>
              </a:rPr>
              <a:t>Antimicrobial Resistance (AMR) | Digital Health Promotion</a:t>
            </a:r>
          </a:p>
          <a:p>
            <a:pPr algn="ctr"/>
            <a:br>
              <a:rPr lang="en-GB" dirty="0"/>
            </a:br>
            <a:endParaRPr lang="en-GB" dirty="0"/>
          </a:p>
          <a:p>
            <a:pPr algn="ctr"/>
            <a:r>
              <a:rPr lang="en-GB" b="1" dirty="0"/>
              <a:t>👥 GROUP MEMBERS</a:t>
            </a:r>
          </a:p>
          <a:p>
            <a:pPr algn="ctr"/>
            <a:endParaRPr lang="en-GB" b="1" dirty="0"/>
          </a:p>
          <a:p>
            <a:pPr marL="342900" indent="-342900" algn="ctr">
              <a:buAutoNum type="arabicPeriod"/>
            </a:pPr>
            <a:r>
              <a:rPr lang="en-GB" b="1" dirty="0"/>
              <a:t>Fatima Bhaidu</a:t>
            </a:r>
            <a:br>
              <a:rPr lang="en-GB" dirty="0"/>
            </a:br>
            <a:r>
              <a:rPr lang="en-GB" b="1" dirty="0"/>
              <a:t>Student ID: 2526930</a:t>
            </a:r>
            <a:endParaRPr lang="en-GB" dirty="0"/>
          </a:p>
          <a:p>
            <a:pPr marL="342900" indent="-342900" algn="ctr">
              <a:buAutoNum type="arabicPeriod"/>
            </a:pPr>
            <a:r>
              <a:rPr lang="en-GB" b="1" dirty="0"/>
              <a:t>Rikin Puri Swami</a:t>
            </a:r>
            <a:br>
              <a:rPr lang="en-GB" dirty="0"/>
            </a:br>
            <a:r>
              <a:rPr lang="en-GB" b="1" dirty="0"/>
              <a:t>Student ID: 2503602</a:t>
            </a:r>
            <a:endParaRPr lang="en-GB" dirty="0"/>
          </a:p>
          <a:p>
            <a:pPr marL="342900" indent="-342900" algn="ctr">
              <a:buAutoNum type="arabicPeriod"/>
            </a:pPr>
            <a:r>
              <a:rPr lang="en-GB" b="1" dirty="0"/>
              <a:t>Noman Vajoddin Malek</a:t>
            </a:r>
            <a:br>
              <a:rPr lang="en-GB" dirty="0"/>
            </a:br>
            <a:r>
              <a:rPr lang="en-GB" b="1" dirty="0"/>
              <a:t>Student ID</a:t>
            </a:r>
            <a:r>
              <a:rPr lang="en-GB" dirty="0"/>
              <a:t>: </a:t>
            </a:r>
            <a:r>
              <a:rPr lang="en-GB" b="1" dirty="0"/>
              <a:t>2522651</a:t>
            </a:r>
            <a:endParaRPr lang="en-GB" dirty="0"/>
          </a:p>
          <a:p>
            <a:pPr marL="342900" indent="-342900" algn="ctr">
              <a:buAutoNum type="arabicPeriod"/>
            </a:pPr>
            <a:r>
              <a:rPr lang="en-GB" b="1" dirty="0"/>
              <a:t>Rizwana</a:t>
            </a:r>
            <a:br>
              <a:rPr lang="en-GB" dirty="0"/>
            </a:br>
            <a:r>
              <a:rPr lang="en-GB" b="1" dirty="0"/>
              <a:t>Student ID: 2521764</a:t>
            </a:r>
            <a:endParaRPr lang="en-GB" dirty="0"/>
          </a:p>
          <a:p>
            <a:pPr algn="ctr"/>
            <a:br>
              <a:rPr lang="en-GB" dirty="0"/>
            </a:br>
            <a:endParaRPr lang="en-GB" dirty="0"/>
          </a:p>
          <a:p>
            <a:pPr algn="ctr"/>
            <a:r>
              <a:rPr lang="en-GB" b="1" dirty="0"/>
              <a:t>University of Wales Trinity Saint David (UWTSD)</a:t>
            </a:r>
            <a:br>
              <a:rPr lang="en-GB" dirty="0"/>
            </a:br>
            <a:r>
              <a:rPr lang="en-GB" b="1" dirty="0"/>
              <a:t>LCHS7009 – Population Health and Digital Health Promotion</a:t>
            </a:r>
            <a:endParaRPr lang="en-GB" dirty="0"/>
          </a:p>
          <a:p>
            <a:pPr algn="ctr"/>
            <a:r>
              <a:rPr lang="en-GB" b="1" dirty="0"/>
              <a:t>💊 AI Chatbot • 📱 Mobile App • 📢 Social Media • 🏥 NHS Information</a:t>
            </a:r>
          </a:p>
          <a:p>
            <a:pPr algn="ctr"/>
            <a:endParaRPr lang="en-GB" dirty="0"/>
          </a:p>
        </p:txBody>
      </p:sp>
      <p:pic>
        <p:nvPicPr>
          <p:cNvPr id="7" name="Picture 6" descr="UWTSD Sport, Health &amp; Outdoor Education (@TSDSHOE) / Posts / X">
            <a:extLst>
              <a:ext uri="{FF2B5EF4-FFF2-40B4-BE49-F238E27FC236}">
                <a16:creationId xmlns:a16="http://schemas.microsoft.com/office/drawing/2014/main" id="{58FAA66F-4372-CBDD-5DEB-CD89613576C4}"/>
              </a:ext>
            </a:extLst>
          </p:cNvPr>
          <p:cNvPicPr>
            <a:picLocks noChangeAspect="1"/>
          </p:cNvPicPr>
          <p:nvPr/>
        </p:nvPicPr>
        <p:blipFill>
          <a:blip r:embed="rId2"/>
          <a:srcRect t="12056" r="-220" b="52193"/>
          <a:stretch>
            <a:fillRect/>
          </a:stretch>
        </p:blipFill>
        <p:spPr>
          <a:xfrm>
            <a:off x="324292" y="308344"/>
            <a:ext cx="1997172" cy="925033"/>
          </a:xfrm>
          <a:prstGeom prst="rect">
            <a:avLst/>
          </a:prstGeom>
        </p:spPr>
      </p:pic>
    </p:spTree>
    <p:extLst>
      <p:ext uri="{BB962C8B-B14F-4D97-AF65-F5344CB8AC3E}">
        <p14:creationId xmlns:p14="http://schemas.microsoft.com/office/powerpoint/2010/main" val="39122157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drop of liquid in a petri dish">
            <a:extLst>
              <a:ext uri="{FF2B5EF4-FFF2-40B4-BE49-F238E27FC236}">
                <a16:creationId xmlns:a16="http://schemas.microsoft.com/office/drawing/2014/main" id="{7769C475-735F-C6B7-1A43-3FCA49F03922}"/>
              </a:ext>
            </a:extLst>
          </p:cNvPr>
          <p:cNvPicPr>
            <a:picLocks noGrp="1" noChangeAspect="1"/>
          </p:cNvPicPr>
          <p:nvPr>
            <p:ph type="pic" idx="10"/>
          </p:nvPr>
        </p:nvPicPr>
        <p:blipFill rotWithShape="1">
          <a:blip r:embed="rId3" cstate="email">
            <a:alphaModFix amt="70000"/>
            <a:extLst>
              <a:ext uri="{28A0092B-C50C-407E-A947-70E740481C1C}">
                <a14:useLocalDpi xmlns:a14="http://schemas.microsoft.com/office/drawing/2010/main"/>
              </a:ext>
            </a:extLst>
          </a:blip>
          <a:srcRect t="17" b="17"/>
          <a:stretch/>
        </p:blipFill>
        <p:spPr/>
      </p:pic>
      <p:sp>
        <p:nvSpPr>
          <p:cNvPr id="3" name="Subtitle 2">
            <a:extLst>
              <a:ext uri="{FF2B5EF4-FFF2-40B4-BE49-F238E27FC236}">
                <a16:creationId xmlns:a16="http://schemas.microsoft.com/office/drawing/2014/main" id="{4811AFE5-7820-D081-2A6A-D95A9C5BE422}"/>
              </a:ext>
            </a:extLst>
          </p:cNvPr>
          <p:cNvSpPr>
            <a:spLocks noGrp="1"/>
          </p:cNvSpPr>
          <p:nvPr>
            <p:ph type="subTitle" idx="1"/>
          </p:nvPr>
        </p:nvSpPr>
        <p:spPr>
          <a:xfrm>
            <a:off x="2032717" y="2258915"/>
            <a:ext cx="8126567" cy="3246654"/>
          </a:xfrm>
        </p:spPr>
        <p:txBody>
          <a:bodyPr vert="horz" lIns="91440" tIns="45720" rIns="91440" bIns="45720" rtlCol="0" anchor="t">
            <a:normAutofit/>
          </a:bodyPr>
          <a:lstStyle/>
          <a:p>
            <a:pPr marL="285750" indent="-285750">
              <a:buFont typeface="Wingdings" panose="020B0604020202020204" pitchFamily="34" charset="0"/>
              <a:buChar char="q"/>
            </a:pPr>
            <a:r>
              <a:rPr lang="en-US" sz="1400" cap="all">
                <a:latin typeface="Arial"/>
                <a:cs typeface="Arial"/>
              </a:rPr>
              <a:t>module: population</a:t>
            </a:r>
            <a:r>
              <a:rPr lang="en-US" sz="1400" cap="all" dirty="0">
                <a:latin typeface="Arial"/>
                <a:cs typeface="Arial"/>
              </a:rPr>
              <a:t> health and digital health promotio</a:t>
            </a:r>
            <a:r>
              <a:rPr lang="en-US" sz="1400" b="1" cap="all" dirty="0">
                <a:latin typeface="Arial"/>
                <a:cs typeface="Arial"/>
              </a:rPr>
              <a:t>n</a:t>
            </a:r>
          </a:p>
          <a:p>
            <a:pPr marL="285750" indent="-285750">
              <a:buFont typeface="Wingdings" panose="020B0604020202020204" pitchFamily="34" charset="0"/>
              <a:buChar char="q"/>
            </a:pPr>
            <a:r>
              <a:rPr lang="en-US" sz="1400" b="1" cap="all" dirty="0">
                <a:latin typeface="Arial"/>
                <a:cs typeface="Arial"/>
              </a:rPr>
              <a:t>Module code:lch</a:t>
            </a:r>
            <a:r>
              <a:rPr lang="en-US" sz="1400" b="1" cap="all">
                <a:latin typeface="Arial"/>
                <a:cs typeface="Arial"/>
              </a:rPr>
              <a:t>s7009</a:t>
            </a:r>
          </a:p>
          <a:p>
            <a:pPr marL="285750" indent="-285750">
              <a:buFont typeface="Wingdings" panose="020B0604020202020204" pitchFamily="34" charset="0"/>
              <a:buChar char="q"/>
            </a:pPr>
            <a:r>
              <a:rPr lang="en-US" sz="1400" b="1" cap="all" dirty="0">
                <a:latin typeface="Arial"/>
                <a:cs typeface="Arial"/>
              </a:rPr>
              <a:t>Student name: </a:t>
            </a:r>
            <a:r>
              <a:rPr lang="en-US" sz="1400" b="1" cap="all" dirty="0" err="1">
                <a:latin typeface="Arial"/>
                <a:cs typeface="Arial"/>
              </a:rPr>
              <a:t>fatma</a:t>
            </a:r>
            <a:r>
              <a:rPr lang="en-US" sz="1400" b="1" cap="all" dirty="0">
                <a:latin typeface="Arial"/>
                <a:cs typeface="Arial"/>
              </a:rPr>
              <a:t> </a:t>
            </a:r>
            <a:r>
              <a:rPr lang="en-US" sz="1400" b="1" cap="all" dirty="0" err="1">
                <a:latin typeface="Arial"/>
                <a:cs typeface="Arial"/>
              </a:rPr>
              <a:t>bhaidu</a:t>
            </a:r>
            <a:endParaRPr lang="en-US" sz="1400" b="1" cap="all">
              <a:latin typeface="Arial"/>
              <a:cs typeface="Arial"/>
            </a:endParaRPr>
          </a:p>
          <a:p>
            <a:pPr marL="285750" indent="-285750">
              <a:buFont typeface="Wingdings" panose="020B0604020202020204" pitchFamily="34" charset="0"/>
              <a:buChar char="q"/>
            </a:pPr>
            <a:r>
              <a:rPr lang="en-US" sz="1400" b="1" cap="all">
                <a:latin typeface="Arial"/>
                <a:cs typeface="Arial"/>
              </a:rPr>
              <a:t>STUDENT ID:2526930</a:t>
            </a:r>
          </a:p>
          <a:p>
            <a:pPr marL="285750" indent="-285750">
              <a:buFont typeface="Wingdings" panose="020B0604020202020204" pitchFamily="34" charset="0"/>
              <a:buChar char="q"/>
            </a:pPr>
            <a:r>
              <a:rPr lang="en-US" sz="1400" b="1" cap="all">
                <a:latin typeface="Arial"/>
                <a:cs typeface="Arial"/>
              </a:rPr>
              <a:t>LECTURER: DR.PING WU</a:t>
            </a:r>
            <a:endParaRPr lang="en-US" sz="1400" b="1" cap="all" dirty="0">
              <a:latin typeface="Arial"/>
              <a:cs typeface="Arial"/>
            </a:endParaRPr>
          </a:p>
        </p:txBody>
      </p:sp>
      <p:sp>
        <p:nvSpPr>
          <p:cNvPr id="4" name="Title 3">
            <a:extLst>
              <a:ext uri="{FF2B5EF4-FFF2-40B4-BE49-F238E27FC236}">
                <a16:creationId xmlns:a16="http://schemas.microsoft.com/office/drawing/2014/main" id="{A5D0915B-12C2-B6C3-46D2-2D895C216C90}"/>
              </a:ext>
            </a:extLst>
          </p:cNvPr>
          <p:cNvSpPr>
            <a:spLocks noGrp="1"/>
          </p:cNvSpPr>
          <p:nvPr>
            <p:ph type="ctrTitle"/>
          </p:nvPr>
        </p:nvSpPr>
        <p:spPr>
          <a:xfrm>
            <a:off x="3209476" y="774619"/>
            <a:ext cx="6949808" cy="1128075"/>
          </a:xfrm>
        </p:spPr>
        <p:txBody>
          <a:bodyPr>
            <a:normAutofit/>
          </a:bodyPr>
          <a:lstStyle/>
          <a:p>
            <a:r>
              <a:rPr lang="en-US" sz="2000" b="1" dirty="0">
                <a:latin typeface="Arial"/>
                <a:cs typeface="Arial"/>
              </a:rPr>
              <a:t>m.sc public health and social care in </a:t>
            </a:r>
            <a:r>
              <a:rPr lang="en-US" sz="2000" b="1">
                <a:latin typeface="Arial"/>
                <a:cs typeface="Arial"/>
              </a:rPr>
              <a:t>practice</a:t>
            </a:r>
            <a:br>
              <a:rPr lang="en-US" sz="2000" b="1" dirty="0">
                <a:latin typeface="Arial"/>
                <a:cs typeface="Arial"/>
              </a:rPr>
            </a:br>
            <a:br>
              <a:rPr lang="en-US" sz="1600" b="1" dirty="0">
                <a:latin typeface="Arial"/>
                <a:cs typeface="Arial"/>
              </a:rPr>
            </a:br>
            <a:endParaRPr lang="en-US" sz="1600" b="1" dirty="0">
              <a:latin typeface="Arial"/>
              <a:cs typeface="Arial"/>
            </a:endParaRPr>
          </a:p>
        </p:txBody>
      </p:sp>
      <p:sp>
        <p:nvSpPr>
          <p:cNvPr id="8" name="Rectangle 27">
            <a:extLst>
              <a:ext uri="{FF2B5EF4-FFF2-40B4-BE49-F238E27FC236}">
                <a16:creationId xmlns:a16="http://schemas.microsoft.com/office/drawing/2014/main" id="{45CFFABE-4A8E-59A1-B3D5-C2C4D1A5A1FD}"/>
              </a:ext>
              <a:ext uri="{C183D7F6-B498-43B3-948B-1728B52AA6E4}">
                <adec:decorative xmlns:adec="http://schemas.microsoft.com/office/drawing/2017/decorative" val="1"/>
              </a:ext>
            </a:extLst>
          </p:cNvPr>
          <p:cNvSpPr/>
          <p:nvPr/>
        </p:nvSpPr>
        <p:spPr>
          <a:xfrm rot="16200000" flipH="1">
            <a:off x="353965" y="323784"/>
            <a:ext cx="456100" cy="456100"/>
          </a:xfrm>
          <a:custGeom>
            <a:avLst/>
            <a:gdLst>
              <a:gd name="connsiteX0" fmla="*/ 0 w 1004454"/>
              <a:gd name="connsiteY0" fmla="*/ 0 h 1004454"/>
              <a:gd name="connsiteX1" fmla="*/ 1004454 w 1004454"/>
              <a:gd name="connsiteY1" fmla="*/ 0 h 1004454"/>
              <a:gd name="connsiteX2" fmla="*/ 1004454 w 1004454"/>
              <a:gd name="connsiteY2" fmla="*/ 1004454 h 1004454"/>
              <a:gd name="connsiteX3" fmla="*/ 0 w 1004454"/>
              <a:gd name="connsiteY3" fmla="*/ 1004454 h 1004454"/>
              <a:gd name="connsiteX4" fmla="*/ 0 w 1004454"/>
              <a:gd name="connsiteY4" fmla="*/ 0 h 1004454"/>
              <a:gd name="connsiteX0" fmla="*/ 1004454 w 1095894"/>
              <a:gd name="connsiteY0" fmla="*/ 1004454 h 1095894"/>
              <a:gd name="connsiteX1" fmla="*/ 0 w 1095894"/>
              <a:gd name="connsiteY1" fmla="*/ 1004454 h 1095894"/>
              <a:gd name="connsiteX2" fmla="*/ 0 w 1095894"/>
              <a:gd name="connsiteY2" fmla="*/ 0 h 1095894"/>
              <a:gd name="connsiteX3" fmla="*/ 1004454 w 1095894"/>
              <a:gd name="connsiteY3" fmla="*/ 0 h 1095894"/>
              <a:gd name="connsiteX4" fmla="*/ 1095894 w 1095894"/>
              <a:gd name="connsiteY4" fmla="*/ 1095894 h 1095894"/>
              <a:gd name="connsiteX0" fmla="*/ 1004454 w 1004454"/>
              <a:gd name="connsiteY0" fmla="*/ 1004454 h 1004454"/>
              <a:gd name="connsiteX1" fmla="*/ 0 w 1004454"/>
              <a:gd name="connsiteY1" fmla="*/ 1004454 h 1004454"/>
              <a:gd name="connsiteX2" fmla="*/ 0 w 1004454"/>
              <a:gd name="connsiteY2" fmla="*/ 0 h 1004454"/>
              <a:gd name="connsiteX3" fmla="*/ 1004454 w 1004454"/>
              <a:gd name="connsiteY3" fmla="*/ 0 h 1004454"/>
              <a:gd name="connsiteX0" fmla="*/ 0 w 1004454"/>
              <a:gd name="connsiteY0" fmla="*/ 1004454 h 1004454"/>
              <a:gd name="connsiteX1" fmla="*/ 0 w 1004454"/>
              <a:gd name="connsiteY1" fmla="*/ 0 h 1004454"/>
              <a:gd name="connsiteX2" fmla="*/ 1004454 w 1004454"/>
              <a:gd name="connsiteY2" fmla="*/ 0 h 1004454"/>
            </a:gdLst>
            <a:ahLst/>
            <a:cxnLst>
              <a:cxn ang="0">
                <a:pos x="connsiteX0" y="connsiteY0"/>
              </a:cxn>
              <a:cxn ang="0">
                <a:pos x="connsiteX1" y="connsiteY1"/>
              </a:cxn>
              <a:cxn ang="0">
                <a:pos x="connsiteX2" y="connsiteY2"/>
              </a:cxn>
            </a:cxnLst>
            <a:rect l="l" t="t" r="r" b="b"/>
            <a:pathLst>
              <a:path w="1004454" h="1004454">
                <a:moveTo>
                  <a:pt x="0" y="1004454"/>
                </a:moveTo>
                <a:lnTo>
                  <a:pt x="0" y="0"/>
                </a:lnTo>
                <a:lnTo>
                  <a:pt x="1004454" y="0"/>
                </a:lnTo>
              </a:path>
            </a:pathLst>
          </a:custGeom>
          <a:no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27">
            <a:extLst>
              <a:ext uri="{FF2B5EF4-FFF2-40B4-BE49-F238E27FC236}">
                <a16:creationId xmlns:a16="http://schemas.microsoft.com/office/drawing/2014/main" id="{41010C30-CC3E-CC2E-30AE-856548AD4ECE}"/>
              </a:ext>
              <a:ext uri="{C183D7F6-B498-43B3-948B-1728B52AA6E4}">
                <adec:decorative xmlns:adec="http://schemas.microsoft.com/office/drawing/2017/decorative" val="1"/>
              </a:ext>
            </a:extLst>
          </p:cNvPr>
          <p:cNvSpPr/>
          <p:nvPr/>
        </p:nvSpPr>
        <p:spPr>
          <a:xfrm rot="5400000" flipH="1">
            <a:off x="10842702" y="5505591"/>
            <a:ext cx="456100" cy="456100"/>
          </a:xfrm>
          <a:custGeom>
            <a:avLst/>
            <a:gdLst>
              <a:gd name="connsiteX0" fmla="*/ 0 w 1004454"/>
              <a:gd name="connsiteY0" fmla="*/ 0 h 1004454"/>
              <a:gd name="connsiteX1" fmla="*/ 1004454 w 1004454"/>
              <a:gd name="connsiteY1" fmla="*/ 0 h 1004454"/>
              <a:gd name="connsiteX2" fmla="*/ 1004454 w 1004454"/>
              <a:gd name="connsiteY2" fmla="*/ 1004454 h 1004454"/>
              <a:gd name="connsiteX3" fmla="*/ 0 w 1004454"/>
              <a:gd name="connsiteY3" fmla="*/ 1004454 h 1004454"/>
              <a:gd name="connsiteX4" fmla="*/ 0 w 1004454"/>
              <a:gd name="connsiteY4" fmla="*/ 0 h 1004454"/>
              <a:gd name="connsiteX0" fmla="*/ 1004454 w 1095894"/>
              <a:gd name="connsiteY0" fmla="*/ 1004454 h 1095894"/>
              <a:gd name="connsiteX1" fmla="*/ 0 w 1095894"/>
              <a:gd name="connsiteY1" fmla="*/ 1004454 h 1095894"/>
              <a:gd name="connsiteX2" fmla="*/ 0 w 1095894"/>
              <a:gd name="connsiteY2" fmla="*/ 0 h 1095894"/>
              <a:gd name="connsiteX3" fmla="*/ 1004454 w 1095894"/>
              <a:gd name="connsiteY3" fmla="*/ 0 h 1095894"/>
              <a:gd name="connsiteX4" fmla="*/ 1095894 w 1095894"/>
              <a:gd name="connsiteY4" fmla="*/ 1095894 h 1095894"/>
              <a:gd name="connsiteX0" fmla="*/ 1004454 w 1004454"/>
              <a:gd name="connsiteY0" fmla="*/ 1004454 h 1004454"/>
              <a:gd name="connsiteX1" fmla="*/ 0 w 1004454"/>
              <a:gd name="connsiteY1" fmla="*/ 1004454 h 1004454"/>
              <a:gd name="connsiteX2" fmla="*/ 0 w 1004454"/>
              <a:gd name="connsiteY2" fmla="*/ 0 h 1004454"/>
              <a:gd name="connsiteX3" fmla="*/ 1004454 w 1004454"/>
              <a:gd name="connsiteY3" fmla="*/ 0 h 1004454"/>
              <a:gd name="connsiteX0" fmla="*/ 0 w 1004454"/>
              <a:gd name="connsiteY0" fmla="*/ 1004454 h 1004454"/>
              <a:gd name="connsiteX1" fmla="*/ 0 w 1004454"/>
              <a:gd name="connsiteY1" fmla="*/ 0 h 1004454"/>
              <a:gd name="connsiteX2" fmla="*/ 1004454 w 1004454"/>
              <a:gd name="connsiteY2" fmla="*/ 0 h 1004454"/>
            </a:gdLst>
            <a:ahLst/>
            <a:cxnLst>
              <a:cxn ang="0">
                <a:pos x="connsiteX0" y="connsiteY0"/>
              </a:cxn>
              <a:cxn ang="0">
                <a:pos x="connsiteX1" y="connsiteY1"/>
              </a:cxn>
              <a:cxn ang="0">
                <a:pos x="connsiteX2" y="connsiteY2"/>
              </a:cxn>
            </a:cxnLst>
            <a:rect l="l" t="t" r="r" b="b"/>
            <a:pathLst>
              <a:path w="1004454" h="1004454">
                <a:moveTo>
                  <a:pt x="0" y="1004454"/>
                </a:moveTo>
                <a:lnTo>
                  <a:pt x="0" y="0"/>
                </a:lnTo>
                <a:lnTo>
                  <a:pt x="1004454" y="0"/>
                </a:lnTo>
              </a:path>
            </a:pathLst>
          </a:custGeom>
          <a:no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7" name="Picture 6" descr="UWTSD Sport, Health &amp; Outdoor Education (@TSDSHOE) / Posts / X">
            <a:extLst>
              <a:ext uri="{FF2B5EF4-FFF2-40B4-BE49-F238E27FC236}">
                <a16:creationId xmlns:a16="http://schemas.microsoft.com/office/drawing/2014/main" id="{BC2F291A-B808-8790-0DF7-F9FE3F4EE759}"/>
              </a:ext>
            </a:extLst>
          </p:cNvPr>
          <p:cNvPicPr>
            <a:picLocks noChangeAspect="1"/>
          </p:cNvPicPr>
          <p:nvPr/>
        </p:nvPicPr>
        <p:blipFill>
          <a:blip r:embed="rId4"/>
          <a:srcRect r="-220" b="-380"/>
          <a:stretch>
            <a:fillRect/>
          </a:stretch>
        </p:blipFill>
        <p:spPr>
          <a:xfrm>
            <a:off x="8440" y="-3197"/>
            <a:ext cx="3060063" cy="2128442"/>
          </a:xfrm>
          <a:prstGeom prst="rect">
            <a:avLst/>
          </a:prstGeom>
        </p:spPr>
      </p:pic>
    </p:spTree>
    <p:extLst>
      <p:ext uri="{BB962C8B-B14F-4D97-AF65-F5344CB8AC3E}">
        <p14:creationId xmlns:p14="http://schemas.microsoft.com/office/powerpoint/2010/main" val="1648145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Close-up unopened pill packets">
            <a:extLst>
              <a:ext uri="{FF2B5EF4-FFF2-40B4-BE49-F238E27FC236}">
                <a16:creationId xmlns:a16="http://schemas.microsoft.com/office/drawing/2014/main" id="{74FE46B5-73DA-0B9A-CE59-C3B53D28E676}"/>
              </a:ext>
            </a:extLst>
          </p:cNvPr>
          <p:cNvPicPr>
            <a:picLocks noChangeAspect="1"/>
          </p:cNvPicPr>
          <p:nvPr/>
        </p:nvPicPr>
        <p:blipFill>
          <a:blip r:embed="rId2"/>
          <a:srcRect t="21089" b="21089"/>
          <a:stretch>
            <a:fillRect/>
          </a:stretch>
        </p:blipFill>
        <p:spPr>
          <a:xfrm>
            <a:off x="-1" y="10"/>
            <a:ext cx="12192000" cy="4635122"/>
          </a:xfrm>
          <a:prstGeom prst="rect">
            <a:avLst/>
          </a:prstGeom>
          <a:noFill/>
          <a:effectLst>
            <a:outerShdw blurRad="203200" dist="12700" dir="7800000" algn="r" rotWithShape="0">
              <a:prstClr val="black">
                <a:alpha val="10000"/>
              </a:prstClr>
            </a:outerShdw>
          </a:effectLst>
        </p:spPr>
      </p:pic>
      <p:sp>
        <p:nvSpPr>
          <p:cNvPr id="3" name="Date Placeholder 2" hidden="1">
            <a:extLst>
              <a:ext uri="{FF2B5EF4-FFF2-40B4-BE49-F238E27FC236}">
                <a16:creationId xmlns:a16="http://schemas.microsoft.com/office/drawing/2014/main" id="{DF3950F0-6B11-1025-EDA7-DDD8E728C0DD}"/>
              </a:ext>
            </a:extLst>
          </p:cNvPr>
          <p:cNvSpPr>
            <a:spLocks noGrp="1"/>
          </p:cNvSpPr>
          <p:nvPr>
            <p:ph type="dt" sz="half" idx="10"/>
          </p:nvPr>
        </p:nvSpPr>
        <p:spPr/>
        <p:txBody>
          <a:bodyPr anchor="ctr">
            <a:normAutofit/>
          </a:bodyPr>
          <a:lstStyle/>
          <a:p>
            <a:pPr>
              <a:spcAft>
                <a:spcPts val="600"/>
              </a:spcAft>
            </a:pPr>
            <a:fld id="{A60DB3C0-19AB-401A-B141-BA70362BABF1}" type="datetime1">
              <a:rPr lang="en-US" smtClean="0"/>
              <a:pPr>
                <a:spcAft>
                  <a:spcPts val="600"/>
                </a:spcAft>
              </a:pPr>
              <a:t>8/12/2026</a:t>
            </a:fld>
            <a:endParaRPr lang="en-US"/>
          </a:p>
        </p:txBody>
      </p:sp>
      <p:sp>
        <p:nvSpPr>
          <p:cNvPr id="5" name="Slide Number Placeholder 4" hidden="1">
            <a:extLst>
              <a:ext uri="{FF2B5EF4-FFF2-40B4-BE49-F238E27FC236}">
                <a16:creationId xmlns:a16="http://schemas.microsoft.com/office/drawing/2014/main" id="{63F67201-FF3A-35DA-0448-AA8C61220E3E}"/>
              </a:ext>
            </a:extLst>
          </p:cNvPr>
          <p:cNvSpPr>
            <a:spLocks noGrp="1"/>
          </p:cNvSpPr>
          <p:nvPr>
            <p:ph type="sldNum" sz="quarter" idx="12"/>
          </p:nvPr>
        </p:nvSpPr>
        <p:spPr/>
        <p:txBody>
          <a:bodyPr anchor="ctr">
            <a:normAutofit/>
          </a:bodyPr>
          <a:lstStyle/>
          <a:p>
            <a:pPr>
              <a:spcAft>
                <a:spcPts val="600"/>
              </a:spcAft>
            </a:pPr>
            <a:fld id="{CC057153-B650-4DEB-B370-79DDCFDCE934}" type="slidenum">
              <a:rPr lang="en-US" smtClean="0"/>
              <a:pPr>
                <a:spcAft>
                  <a:spcPts val="600"/>
                </a:spcAft>
              </a:pPr>
              <a:t>3</a:t>
            </a:fld>
            <a:endParaRPr lang="en-US"/>
          </a:p>
        </p:txBody>
      </p:sp>
      <p:sp>
        <p:nvSpPr>
          <p:cNvPr id="6" name="Subtitle 5">
            <a:extLst>
              <a:ext uri="{FF2B5EF4-FFF2-40B4-BE49-F238E27FC236}">
                <a16:creationId xmlns:a16="http://schemas.microsoft.com/office/drawing/2014/main" id="{03413460-0183-F939-18C4-114651A04840}"/>
              </a:ext>
            </a:extLst>
          </p:cNvPr>
          <p:cNvSpPr>
            <a:spLocks noGrp="1"/>
          </p:cNvSpPr>
          <p:nvPr>
            <p:ph sz="quarter" idx="14"/>
          </p:nvPr>
        </p:nvSpPr>
        <p:spPr/>
        <p:txBody>
          <a:bodyPr vert="horz" lIns="91440" tIns="45720" rIns="91440" bIns="45720" rtlCol="0" anchor="t">
            <a:normAutofit/>
          </a:bodyPr>
          <a:lstStyle/>
          <a:p>
            <a:pPr marL="0" indent="0">
              <a:buNone/>
            </a:pPr>
            <a:r>
              <a:rPr lang="en-US" sz="2000" b="1"/>
              <a:t>A Digital campaign to improve antibiotics use among young adults.</a:t>
            </a:r>
          </a:p>
        </p:txBody>
      </p:sp>
      <p:sp>
        <p:nvSpPr>
          <p:cNvPr id="7" name="Title 6">
            <a:extLst>
              <a:ext uri="{FF2B5EF4-FFF2-40B4-BE49-F238E27FC236}">
                <a16:creationId xmlns:a16="http://schemas.microsoft.com/office/drawing/2014/main" id="{BC8F7F85-6788-EFEF-BBF1-713E8C331E09}"/>
              </a:ext>
            </a:extLst>
          </p:cNvPr>
          <p:cNvSpPr>
            <a:spLocks noGrp="1"/>
          </p:cNvSpPr>
          <p:nvPr>
            <p:ph type="title"/>
          </p:nvPr>
        </p:nvSpPr>
        <p:spPr/>
        <p:txBody>
          <a:bodyPr anchor="t">
            <a:normAutofit/>
          </a:bodyPr>
          <a:lstStyle/>
          <a:p>
            <a:r>
              <a:rPr lang="en-US" dirty="0"/>
              <a:t>SMART </a:t>
            </a:r>
            <a:r>
              <a:rPr lang="en-US"/>
              <a:t>ANTIBIOTICS</a:t>
            </a:r>
            <a:endParaRPr lang="en-US" dirty="0"/>
          </a:p>
        </p:txBody>
      </p:sp>
    </p:spTree>
    <p:extLst>
      <p:ext uri="{BB962C8B-B14F-4D97-AF65-F5344CB8AC3E}">
        <p14:creationId xmlns:p14="http://schemas.microsoft.com/office/powerpoint/2010/main" val="26780480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84941-87FF-CAD4-3D33-B7B16F16F69D}"/>
              </a:ext>
            </a:extLst>
          </p:cNvPr>
          <p:cNvSpPr>
            <a:spLocks noGrp="1"/>
          </p:cNvSpPr>
          <p:nvPr>
            <p:ph type="title"/>
          </p:nvPr>
        </p:nvSpPr>
        <p:spPr/>
        <p:txBody>
          <a:bodyPr/>
          <a:lstStyle/>
          <a:p>
            <a:r>
              <a:rPr lang="en-US" sz="2400" dirty="0">
                <a:latin typeface="Arial"/>
                <a:ea typeface="Calibri"/>
                <a:cs typeface="Arial"/>
              </a:rPr>
              <a:t>Aim and content of  the </a:t>
            </a:r>
            <a:r>
              <a:rPr lang="en-US" sz="2400" dirty="0" err="1">
                <a:latin typeface="Arial"/>
                <a:ea typeface="Calibri"/>
                <a:cs typeface="Arial"/>
              </a:rPr>
              <a:t>interventio</a:t>
            </a:r>
            <a:r>
              <a:rPr lang="en-US" sz="2400" dirty="0">
                <a:latin typeface="Arial"/>
                <a:ea typeface="Calibri"/>
                <a:cs typeface="Arial"/>
              </a:rPr>
              <a:t>n</a:t>
            </a:r>
          </a:p>
        </p:txBody>
      </p:sp>
      <p:sp>
        <p:nvSpPr>
          <p:cNvPr id="3" name="Content Placeholder 2">
            <a:extLst>
              <a:ext uri="{FF2B5EF4-FFF2-40B4-BE49-F238E27FC236}">
                <a16:creationId xmlns:a16="http://schemas.microsoft.com/office/drawing/2014/main" id="{163867CE-F44C-C8C2-2E2E-600A04B16656}"/>
              </a:ext>
            </a:extLst>
          </p:cNvPr>
          <p:cNvSpPr>
            <a:spLocks noGrp="1"/>
          </p:cNvSpPr>
          <p:nvPr>
            <p:ph idx="1"/>
          </p:nvPr>
        </p:nvSpPr>
        <p:spPr/>
        <p:txBody>
          <a:bodyPr vert="horz" lIns="91440" tIns="45720" rIns="91440" bIns="45720" rtlCol="0" anchor="t">
            <a:normAutofit fontScale="55000" lnSpcReduction="20000"/>
          </a:bodyPr>
          <a:lstStyle/>
          <a:p>
            <a:r>
              <a:rPr lang="en-US" sz="2000" b="1">
                <a:latin typeface="Arial"/>
                <a:cs typeface="Arial"/>
              </a:rPr>
              <a:t>AIM:</a:t>
            </a:r>
          </a:p>
          <a:p>
            <a:pPr marL="0" indent="0">
              <a:buNone/>
            </a:pPr>
            <a:r>
              <a:rPr lang="en-US" sz="1800" dirty="0">
                <a:latin typeface="Arial"/>
                <a:cs typeface="Arial"/>
              </a:rPr>
              <a:t>To promote appropriate antibiotics use and combat antimicrobial resistance (AMR) Among  young adults (18-35 years ) through an </a:t>
            </a:r>
            <a:r>
              <a:rPr lang="en-US" sz="1800" dirty="0" err="1">
                <a:latin typeface="Arial"/>
                <a:cs typeface="Arial"/>
              </a:rPr>
              <a:t>intractive</a:t>
            </a:r>
            <a:r>
              <a:rPr lang="en-US" sz="1800" dirty="0">
                <a:latin typeface="Arial"/>
                <a:cs typeface="Arial"/>
              </a:rPr>
              <a:t> digital health promotion campaign</a:t>
            </a:r>
          </a:p>
          <a:p>
            <a:pPr marL="0" indent="0">
              <a:buNone/>
            </a:pPr>
            <a:r>
              <a:rPr lang="en-US" sz="2000" b="1">
                <a:latin typeface="Arial"/>
                <a:cs typeface="Arial"/>
              </a:rPr>
              <a:t>CONTENT:</a:t>
            </a:r>
          </a:p>
          <a:p>
            <a:pPr>
              <a:buFont typeface="Arial"/>
              <a:buChar char="•"/>
            </a:pPr>
            <a:r>
              <a:rPr lang="en-US" sz="2000" b="1">
                <a:ea typeface="+mn-lt"/>
                <a:cs typeface="+mn-lt"/>
              </a:rPr>
              <a:t>Educational modules on antibiotic resistance:</a:t>
            </a:r>
            <a:r>
              <a:rPr lang="en-US" sz="2000">
                <a:ea typeface="+mn-lt"/>
                <a:cs typeface="+mn-lt"/>
              </a:rPr>
              <a:t> Provide simple and easy-to-understand information about the risks of antibiotic resistance and how it can affect individuals and communities.</a:t>
            </a:r>
            <a:endParaRPr lang="en-US"/>
          </a:p>
          <a:p>
            <a:pPr>
              <a:buFont typeface="Arial"/>
              <a:buChar char="•"/>
            </a:pPr>
            <a:r>
              <a:rPr lang="en-US" sz="2000" b="1">
                <a:ea typeface="+mn-lt"/>
                <a:cs typeface="+mn-lt"/>
              </a:rPr>
              <a:t>Interactive quizzes and symptom checkers:</a:t>
            </a:r>
            <a:r>
              <a:rPr lang="en-US" sz="2000">
                <a:ea typeface="+mn-lt"/>
                <a:cs typeface="+mn-lt"/>
              </a:rPr>
              <a:t> Use short quizzes and symptom checkers to help people understand their symptoms and learn when antibiotics may or may not be needed.</a:t>
            </a:r>
            <a:endParaRPr lang="en-US"/>
          </a:p>
          <a:p>
            <a:pPr>
              <a:buFont typeface="Arial"/>
              <a:buChar char="•"/>
            </a:pPr>
            <a:r>
              <a:rPr lang="en-US" sz="2000" b="1">
                <a:ea typeface="+mn-lt"/>
                <a:cs typeface="+mn-lt"/>
              </a:rPr>
              <a:t>Social media campaigns (#SmartAntibiotics):</a:t>
            </a:r>
            <a:r>
              <a:rPr lang="en-US" sz="2000">
                <a:ea typeface="+mn-lt"/>
                <a:cs typeface="+mn-lt"/>
              </a:rPr>
              <a:t> Use social media to raise awareness and encourage people to make responsible choices when using antibiotics.</a:t>
            </a:r>
            <a:endParaRPr lang="en-US"/>
          </a:p>
          <a:p>
            <a:pPr>
              <a:buFont typeface="Arial"/>
              <a:buChar char="•"/>
            </a:pPr>
            <a:r>
              <a:rPr lang="en-US" sz="2000" b="1" dirty="0">
                <a:ea typeface="+mn-lt"/>
                <a:cs typeface="+mn-lt"/>
              </a:rPr>
              <a:t>Peer-to-peer testimonials:</a:t>
            </a:r>
            <a:r>
              <a:rPr lang="en-US" sz="2000" dirty="0">
                <a:ea typeface="+mn-lt"/>
                <a:cs typeface="+mn-lt"/>
              </a:rPr>
              <a:t> Share real experiences and stories from other people to make the issue more relatable and encourage positive changes in antibiotic-use </a:t>
            </a:r>
            <a:r>
              <a:rPr lang="en-US" sz="2000" dirty="0" err="1">
                <a:ea typeface="+mn-lt"/>
                <a:cs typeface="+mn-lt"/>
              </a:rPr>
              <a:t>behaviours</a:t>
            </a:r>
            <a:r>
              <a:rPr lang="en-US" sz="2000" dirty="0">
                <a:ea typeface="+mn-lt"/>
                <a:cs typeface="+mn-lt"/>
              </a:rPr>
              <a:t>.</a:t>
            </a:r>
            <a:endParaRPr lang="en-US" dirty="0"/>
          </a:p>
          <a:p>
            <a:pPr>
              <a:buFont typeface="Arial"/>
              <a:buChar char="•"/>
            </a:pPr>
            <a:r>
              <a:rPr lang="en-US" sz="2000" b="1">
                <a:ea typeface="+mn-lt"/>
                <a:cs typeface="+mn-lt"/>
              </a:rPr>
              <a:t>Real-time alerts on antibiotic stewardship guidance:</a:t>
            </a:r>
            <a:r>
              <a:rPr lang="en-US" sz="2000">
                <a:ea typeface="+mn-lt"/>
                <a:cs typeface="+mn-lt"/>
              </a:rPr>
              <a:t> Provide users with timely updates and reminders about safe and responsible antibiotic use.</a:t>
            </a:r>
            <a:endParaRPr lang="en-US"/>
          </a:p>
          <a:p>
            <a:pPr>
              <a:buFont typeface="Arial"/>
              <a:buChar char="•"/>
            </a:pPr>
            <a:r>
              <a:rPr lang="en-US" sz="2000" b="1">
                <a:ea typeface="+mn-lt"/>
                <a:cs typeface="+mn-lt"/>
              </a:rPr>
              <a:t>Integration with healthcare provider networks:</a:t>
            </a:r>
            <a:r>
              <a:rPr lang="en-US" sz="2000">
                <a:ea typeface="+mn-lt"/>
                <a:cs typeface="+mn-lt"/>
              </a:rPr>
              <a:t> Connect users with healthcare professionals so they can receive appropriate advice and avoid using antibiotics without proper guidance.</a:t>
            </a:r>
            <a:endParaRPr lang="en-US"/>
          </a:p>
          <a:p>
            <a:pPr>
              <a:buFont typeface="Arial"/>
              <a:buChar char="•"/>
            </a:pPr>
            <a:r>
              <a:rPr lang="en-US" sz="2000" b="1" dirty="0">
                <a:ea typeface="+mn-lt"/>
                <a:cs typeface="+mn-lt"/>
              </a:rPr>
              <a:t>Gamification elements to encourage </a:t>
            </a:r>
            <a:r>
              <a:rPr lang="en-US" sz="2000" b="1" dirty="0" err="1">
                <a:ea typeface="+mn-lt"/>
                <a:cs typeface="+mn-lt"/>
              </a:rPr>
              <a:t>behaviour</a:t>
            </a:r>
            <a:r>
              <a:rPr lang="en-US" sz="2000" b="1" dirty="0">
                <a:ea typeface="+mn-lt"/>
                <a:cs typeface="+mn-lt"/>
              </a:rPr>
              <a:t> change:</a:t>
            </a:r>
            <a:r>
              <a:rPr lang="en-US" sz="2000" dirty="0">
                <a:ea typeface="+mn-lt"/>
                <a:cs typeface="+mn-lt"/>
              </a:rPr>
              <a:t> Include features such as points, quizzes, challenges, and rewards to make learning more enjoyable and encourage responsible antibiotic use (WHO, 2019).</a:t>
            </a:r>
            <a:endParaRPr lang="en-US" dirty="0"/>
          </a:p>
          <a:p>
            <a:pPr>
              <a:buFont typeface="Arial"/>
              <a:buChar char="•"/>
            </a:pPr>
            <a:r>
              <a:rPr lang="en-US" sz="2000" b="1" dirty="0">
                <a:ea typeface="+mn-lt"/>
                <a:cs typeface="+mn-lt"/>
              </a:rPr>
              <a:t>Personalized education based on user demographics and health literacy levels:</a:t>
            </a:r>
            <a:r>
              <a:rPr lang="en-US" sz="2000" dirty="0">
                <a:ea typeface="+mn-lt"/>
                <a:cs typeface="+mn-lt"/>
              </a:rPr>
              <a:t> Adapt the information to suit users’ backgrounds, needs, and level of understanding, making the content easier to access and more relevant to each individual.</a:t>
            </a:r>
            <a:endParaRPr lang="en-US" dirty="0"/>
          </a:p>
          <a:p>
            <a:pPr marL="0" indent="0">
              <a:buNone/>
            </a:pPr>
            <a:endParaRPr lang="en-US" sz="2000" b="1" dirty="0">
              <a:latin typeface="Arial"/>
              <a:cs typeface="Arial"/>
            </a:endParaRPr>
          </a:p>
          <a:p>
            <a:endParaRPr lang="en-US" sz="1800" b="1" dirty="0">
              <a:latin typeface="Arial"/>
              <a:cs typeface="Arial"/>
            </a:endParaRPr>
          </a:p>
        </p:txBody>
      </p:sp>
      <p:sp>
        <p:nvSpPr>
          <p:cNvPr id="5" name="Footer Placeholder 4">
            <a:extLst>
              <a:ext uri="{FF2B5EF4-FFF2-40B4-BE49-F238E27FC236}">
                <a16:creationId xmlns:a16="http://schemas.microsoft.com/office/drawing/2014/main" id="{0F6E3FD2-5CF1-A45F-3674-06C79E6404CB}"/>
              </a:ext>
            </a:extLst>
          </p:cNvPr>
          <p:cNvSpPr>
            <a:spLocks noGrp="1"/>
          </p:cNvSpPr>
          <p:nvPr>
            <p:ph type="ftr" sz="quarter" idx="11"/>
          </p:nvPr>
        </p:nvSpPr>
        <p:spPr/>
        <p:txBody>
          <a:bodyPr/>
          <a:lstStyle/>
          <a:p>
            <a:r>
              <a:rPr lang="en-US" dirty="0"/>
              <a:t>Sample Footer Text</a:t>
            </a:r>
          </a:p>
        </p:txBody>
      </p:sp>
      <p:sp>
        <p:nvSpPr>
          <p:cNvPr id="4" name="Date Placeholder 3">
            <a:extLst>
              <a:ext uri="{FF2B5EF4-FFF2-40B4-BE49-F238E27FC236}">
                <a16:creationId xmlns:a16="http://schemas.microsoft.com/office/drawing/2014/main" id="{B45EA8D0-2CFA-EEAA-0866-57316100B169}"/>
              </a:ext>
            </a:extLst>
          </p:cNvPr>
          <p:cNvSpPr>
            <a:spLocks noGrp="1"/>
          </p:cNvSpPr>
          <p:nvPr>
            <p:ph type="dt" sz="half" idx="10"/>
          </p:nvPr>
        </p:nvSpPr>
        <p:spPr/>
        <p:txBody>
          <a:bodyPr/>
          <a:lstStyle/>
          <a:p>
            <a:fld id="{0CF4A96C-F87F-40C3-9426-2E39B925D357}" type="datetime1">
              <a:rPr lang="en-US" smtClean="0"/>
              <a:pPr/>
              <a:t>8/12/2026</a:t>
            </a:fld>
            <a:endParaRPr lang="en-US" dirty="0"/>
          </a:p>
        </p:txBody>
      </p:sp>
      <p:sp>
        <p:nvSpPr>
          <p:cNvPr id="6" name="Slide Number Placeholder 5">
            <a:extLst>
              <a:ext uri="{FF2B5EF4-FFF2-40B4-BE49-F238E27FC236}">
                <a16:creationId xmlns:a16="http://schemas.microsoft.com/office/drawing/2014/main" id="{6A79887A-26C3-C440-59D2-C03FC5A6BBAD}"/>
              </a:ext>
            </a:extLst>
          </p:cNvPr>
          <p:cNvSpPr>
            <a:spLocks noGrp="1"/>
          </p:cNvSpPr>
          <p:nvPr>
            <p:ph type="sldNum" sz="quarter" idx="12"/>
          </p:nvPr>
        </p:nvSpPr>
        <p:spPr/>
        <p:txBody>
          <a:bodyPr/>
          <a:lstStyle/>
          <a:p>
            <a:fld id="{CC057153-B650-4DEB-B370-79DDCFDCE934}" type="slidenum">
              <a:rPr lang="en-US" smtClean="0"/>
              <a:pPr/>
              <a:t>4</a:t>
            </a:fld>
            <a:endParaRPr lang="en-US" dirty="0"/>
          </a:p>
        </p:txBody>
      </p:sp>
    </p:spTree>
    <p:extLst>
      <p:ext uri="{BB962C8B-B14F-4D97-AF65-F5344CB8AC3E}">
        <p14:creationId xmlns:p14="http://schemas.microsoft.com/office/powerpoint/2010/main" val="15565785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BA4AC-8094-8136-B492-AAD62B2551BB}"/>
              </a:ext>
            </a:extLst>
          </p:cNvPr>
          <p:cNvSpPr>
            <a:spLocks noGrp="1"/>
          </p:cNvSpPr>
          <p:nvPr>
            <p:ph type="title"/>
          </p:nvPr>
        </p:nvSpPr>
        <p:spPr/>
        <p:txBody>
          <a:bodyPr/>
          <a:lstStyle/>
          <a:p>
            <a:r>
              <a:rPr lang="en-US"/>
              <a:t>Digital health  technology used</a:t>
            </a:r>
            <a:endParaRPr lang="en-US" dirty="0"/>
          </a:p>
        </p:txBody>
      </p:sp>
      <p:sp>
        <p:nvSpPr>
          <p:cNvPr id="4" name="Content Placeholder 3">
            <a:extLst>
              <a:ext uri="{FF2B5EF4-FFF2-40B4-BE49-F238E27FC236}">
                <a16:creationId xmlns:a16="http://schemas.microsoft.com/office/drawing/2014/main" id="{A55C16DD-0ED6-3900-3BFA-8607CC823314}"/>
              </a:ext>
            </a:extLst>
          </p:cNvPr>
          <p:cNvSpPr>
            <a:spLocks noGrp="1"/>
          </p:cNvSpPr>
          <p:nvPr>
            <p:ph idx="1"/>
          </p:nvPr>
        </p:nvSpPr>
        <p:spPr/>
        <p:txBody>
          <a:bodyPr vert="horz" lIns="91440" tIns="45720" rIns="91440" bIns="45720" rtlCol="0" anchor="t">
            <a:noAutofit/>
          </a:bodyPr>
          <a:lstStyle/>
          <a:p>
            <a:r>
              <a:rPr lang="en-US" sz="1200" b="1"/>
              <a:t>MOBILE APPLICATION &amp; WEB PLATFORM:</a:t>
            </a:r>
            <a:endParaRPr lang="en-US" sz="1200"/>
          </a:p>
          <a:p>
            <a:r>
              <a:rPr lang="en-US" sz="1200" b="1">
                <a:ea typeface="+mn-lt"/>
                <a:cs typeface="+mn-lt"/>
              </a:rPr>
              <a:t>Cross-platform mobile app (iOS/Android) with web portal:</a:t>
            </a:r>
            <a:r>
              <a:rPr lang="en-US" sz="1200">
                <a:ea typeface="+mn-lt"/>
                <a:cs typeface="+mn-lt"/>
              </a:rPr>
              <a:t> A simple mobile app that can be used on both iOS and Android phones, along with a website for people who prefer using a computer.</a:t>
            </a:r>
            <a:endParaRPr lang="en-US" sz="1200"/>
          </a:p>
          <a:p>
            <a:r>
              <a:rPr lang="en-US" sz="1200" b="1">
                <a:ea typeface="+mn-lt"/>
                <a:cs typeface="+mn-lt"/>
              </a:rPr>
              <a:t>Real-time data analytics and user engagement tracking:</a:t>
            </a:r>
            <a:r>
              <a:rPr lang="en-US" sz="1200">
                <a:ea typeface="+mn-lt"/>
                <a:cs typeface="+mn-lt"/>
              </a:rPr>
              <a:t> Track how people use the app and which features they use most to help improve the service.</a:t>
            </a:r>
            <a:endParaRPr lang="en-US" sz="1200"/>
          </a:p>
          <a:p>
            <a:r>
              <a:rPr lang="en-US" sz="1200" b="1">
                <a:ea typeface="+mn-lt"/>
                <a:cs typeface="+mn-lt"/>
              </a:rPr>
              <a:t>Integration with national antibiotic stewardship databases:</a:t>
            </a:r>
            <a:r>
              <a:rPr lang="en-US" sz="1200">
                <a:ea typeface="+mn-lt"/>
                <a:cs typeface="+mn-lt"/>
              </a:rPr>
              <a:t> Connect the app with national databases to provide accurate and up-to-date information about antibiotics.</a:t>
            </a:r>
            <a:endParaRPr lang="en-US" sz="1200"/>
          </a:p>
          <a:p>
            <a:r>
              <a:rPr lang="en-US" sz="1200" b="1">
                <a:ea typeface="+mn-lt"/>
                <a:cs typeface="+mn-lt"/>
              </a:rPr>
              <a:t>Push notifications for health alerts and educational content:</a:t>
            </a:r>
            <a:r>
              <a:rPr lang="en-US" sz="1200">
                <a:ea typeface="+mn-lt"/>
                <a:cs typeface="+mn-lt"/>
              </a:rPr>
              <a:t> Send reminders, health alerts, and useful information directly to users through notifications.</a:t>
            </a:r>
            <a:endParaRPr lang="en-US" sz="1200"/>
          </a:p>
          <a:p>
            <a:r>
              <a:rPr lang="en-US" sz="1200" b="1">
                <a:ea typeface="+mn-lt"/>
                <a:cs typeface="+mn-lt"/>
              </a:rPr>
              <a:t>Secure user accounts with privacy compliance (GDPR, NHS Digital Standards):</a:t>
            </a:r>
            <a:r>
              <a:rPr lang="en-US" sz="1200">
                <a:ea typeface="+mn-lt"/>
                <a:cs typeface="+mn-lt"/>
              </a:rPr>
              <a:t> Keep users’ personal information safe and make sure their data is handled according to GDPR and NHS digital standards.</a:t>
            </a:r>
            <a:endParaRPr lang="en-US" sz="1200"/>
          </a:p>
          <a:p>
            <a:pPr marL="0" indent="0">
              <a:buNone/>
            </a:pPr>
            <a:r>
              <a:rPr lang="en-US" sz="1200" b="1"/>
              <a:t>DIGITAL CHANNELS:</a:t>
            </a:r>
            <a:endParaRPr lang="en-US" sz="1200" b="1" dirty="0"/>
          </a:p>
          <a:p>
            <a:r>
              <a:rPr lang="en-US" sz="1200" b="1">
                <a:ea typeface="+mn-lt"/>
                <a:cs typeface="+mn-lt"/>
              </a:rPr>
              <a:t>Primary: Dedicated mobile app:</a:t>
            </a:r>
            <a:r>
              <a:rPr lang="en-US" sz="1200">
                <a:ea typeface="+mn-lt"/>
                <a:cs typeface="+mn-lt"/>
              </a:rPr>
              <a:t> The mobile app would be the main way for users to access information, advice, and other features.</a:t>
            </a:r>
            <a:endParaRPr lang="en-US" sz="1200"/>
          </a:p>
          <a:p>
            <a:r>
              <a:rPr lang="en-US" sz="1200" b="1">
                <a:ea typeface="+mn-lt"/>
                <a:cs typeface="+mn-lt"/>
              </a:rPr>
              <a:t>Secondary: Instagram, TikTok, and YouTube for awareness campaigns:</a:t>
            </a:r>
            <a:r>
              <a:rPr lang="en-US" sz="1200">
                <a:ea typeface="+mn-lt"/>
                <a:cs typeface="+mn-lt"/>
              </a:rPr>
              <a:t> Use social media platforms to share simple and engaging content and raise awareness about the correct use of antibiotics.</a:t>
            </a:r>
            <a:endParaRPr lang="en-US" sz="1200"/>
          </a:p>
          <a:p>
            <a:r>
              <a:rPr lang="en-US" sz="1200" b="1">
                <a:ea typeface="+mn-lt"/>
                <a:cs typeface="+mn-lt"/>
              </a:rPr>
              <a:t>Tertiary: Integration with NHS digital services and pharmacy systems:</a:t>
            </a:r>
            <a:r>
              <a:rPr lang="en-US" sz="1200">
                <a:ea typeface="+mn-lt"/>
                <a:cs typeface="+mn-lt"/>
              </a:rPr>
              <a:t> Connect the platform with NHS digital services and pharmacy systems to make antibiotic information and support easier to access (NHS England, 2021).</a:t>
            </a:r>
            <a:endParaRPr lang="en-US" sz="1200"/>
          </a:p>
          <a:p>
            <a:pPr marL="0" indent="0">
              <a:buNone/>
            </a:pPr>
            <a:endParaRPr lang="en-US" sz="1200" b="1" dirty="0"/>
          </a:p>
        </p:txBody>
      </p:sp>
      <p:sp>
        <p:nvSpPr>
          <p:cNvPr id="6" name="Footer Placeholder 5">
            <a:extLst>
              <a:ext uri="{FF2B5EF4-FFF2-40B4-BE49-F238E27FC236}">
                <a16:creationId xmlns:a16="http://schemas.microsoft.com/office/drawing/2014/main" id="{D073CC20-8D9A-24C4-4CE1-0CAB1602F412}"/>
              </a:ext>
            </a:extLst>
          </p:cNvPr>
          <p:cNvSpPr>
            <a:spLocks noGrp="1"/>
          </p:cNvSpPr>
          <p:nvPr>
            <p:ph type="ftr" sz="quarter" idx="11"/>
          </p:nvPr>
        </p:nvSpPr>
        <p:spPr/>
        <p:txBody>
          <a:bodyPr/>
          <a:lstStyle/>
          <a:p>
            <a:r>
              <a:rPr lang="en-US" dirty="0"/>
              <a:t>Sample Footer Text</a:t>
            </a:r>
          </a:p>
        </p:txBody>
      </p:sp>
      <p:sp>
        <p:nvSpPr>
          <p:cNvPr id="5" name="Date Placeholder 4">
            <a:extLst>
              <a:ext uri="{FF2B5EF4-FFF2-40B4-BE49-F238E27FC236}">
                <a16:creationId xmlns:a16="http://schemas.microsoft.com/office/drawing/2014/main" id="{D8D5377A-ECB9-ABC2-7182-48B5AA4A395E}"/>
              </a:ext>
            </a:extLst>
          </p:cNvPr>
          <p:cNvSpPr>
            <a:spLocks noGrp="1"/>
          </p:cNvSpPr>
          <p:nvPr>
            <p:ph type="dt" sz="half" idx="10"/>
          </p:nvPr>
        </p:nvSpPr>
        <p:spPr/>
        <p:txBody>
          <a:bodyPr/>
          <a:lstStyle/>
          <a:p>
            <a:fld id="{F36591CE-6C9F-4FF4-9A36-F443B9D7F755}" type="datetime1">
              <a:rPr lang="en-US" smtClean="0"/>
              <a:pPr/>
              <a:t>8/12/2026</a:t>
            </a:fld>
            <a:endParaRPr lang="en-US" dirty="0"/>
          </a:p>
        </p:txBody>
      </p:sp>
      <p:sp>
        <p:nvSpPr>
          <p:cNvPr id="7" name="Slide Number Placeholder 6">
            <a:extLst>
              <a:ext uri="{FF2B5EF4-FFF2-40B4-BE49-F238E27FC236}">
                <a16:creationId xmlns:a16="http://schemas.microsoft.com/office/drawing/2014/main" id="{EED53E96-C95C-49C6-58F6-5CB12D7F7D93}"/>
              </a:ext>
            </a:extLst>
          </p:cNvPr>
          <p:cNvSpPr>
            <a:spLocks noGrp="1"/>
          </p:cNvSpPr>
          <p:nvPr>
            <p:ph type="sldNum" sz="quarter" idx="12"/>
          </p:nvPr>
        </p:nvSpPr>
        <p:spPr/>
        <p:txBody>
          <a:bodyPr/>
          <a:lstStyle/>
          <a:p>
            <a:fld id="{0B363F69-2E69-4493-9263-0ED57289E596}" type="slidenum">
              <a:rPr lang="en-US" smtClean="0"/>
              <a:pPr/>
              <a:t>5</a:t>
            </a:fld>
            <a:endParaRPr lang="en-US" dirty="0"/>
          </a:p>
        </p:txBody>
      </p:sp>
      <p:sp>
        <p:nvSpPr>
          <p:cNvPr id="3" name="Rectangle 27">
            <a:extLst>
              <a:ext uri="{FF2B5EF4-FFF2-40B4-BE49-F238E27FC236}">
                <a16:creationId xmlns:a16="http://schemas.microsoft.com/office/drawing/2014/main" id="{EB8C567B-D522-FD50-4E4C-A6C41A31BFC9}"/>
              </a:ext>
              <a:ext uri="{C183D7F6-B498-43B3-948B-1728B52AA6E4}">
                <adec:decorative xmlns:adec="http://schemas.microsoft.com/office/drawing/2017/decorative" val="1"/>
              </a:ext>
            </a:extLst>
          </p:cNvPr>
          <p:cNvSpPr/>
          <p:nvPr/>
        </p:nvSpPr>
        <p:spPr>
          <a:xfrm rot="16200000" flipH="1">
            <a:off x="905199" y="899337"/>
            <a:ext cx="456100" cy="456100"/>
          </a:xfrm>
          <a:custGeom>
            <a:avLst/>
            <a:gdLst>
              <a:gd name="connsiteX0" fmla="*/ 0 w 1004454"/>
              <a:gd name="connsiteY0" fmla="*/ 0 h 1004454"/>
              <a:gd name="connsiteX1" fmla="*/ 1004454 w 1004454"/>
              <a:gd name="connsiteY1" fmla="*/ 0 h 1004454"/>
              <a:gd name="connsiteX2" fmla="*/ 1004454 w 1004454"/>
              <a:gd name="connsiteY2" fmla="*/ 1004454 h 1004454"/>
              <a:gd name="connsiteX3" fmla="*/ 0 w 1004454"/>
              <a:gd name="connsiteY3" fmla="*/ 1004454 h 1004454"/>
              <a:gd name="connsiteX4" fmla="*/ 0 w 1004454"/>
              <a:gd name="connsiteY4" fmla="*/ 0 h 1004454"/>
              <a:gd name="connsiteX0" fmla="*/ 1004454 w 1095894"/>
              <a:gd name="connsiteY0" fmla="*/ 1004454 h 1095894"/>
              <a:gd name="connsiteX1" fmla="*/ 0 w 1095894"/>
              <a:gd name="connsiteY1" fmla="*/ 1004454 h 1095894"/>
              <a:gd name="connsiteX2" fmla="*/ 0 w 1095894"/>
              <a:gd name="connsiteY2" fmla="*/ 0 h 1095894"/>
              <a:gd name="connsiteX3" fmla="*/ 1004454 w 1095894"/>
              <a:gd name="connsiteY3" fmla="*/ 0 h 1095894"/>
              <a:gd name="connsiteX4" fmla="*/ 1095894 w 1095894"/>
              <a:gd name="connsiteY4" fmla="*/ 1095894 h 1095894"/>
              <a:gd name="connsiteX0" fmla="*/ 1004454 w 1004454"/>
              <a:gd name="connsiteY0" fmla="*/ 1004454 h 1004454"/>
              <a:gd name="connsiteX1" fmla="*/ 0 w 1004454"/>
              <a:gd name="connsiteY1" fmla="*/ 1004454 h 1004454"/>
              <a:gd name="connsiteX2" fmla="*/ 0 w 1004454"/>
              <a:gd name="connsiteY2" fmla="*/ 0 h 1004454"/>
              <a:gd name="connsiteX3" fmla="*/ 1004454 w 1004454"/>
              <a:gd name="connsiteY3" fmla="*/ 0 h 1004454"/>
              <a:gd name="connsiteX0" fmla="*/ 0 w 1004454"/>
              <a:gd name="connsiteY0" fmla="*/ 1004454 h 1004454"/>
              <a:gd name="connsiteX1" fmla="*/ 0 w 1004454"/>
              <a:gd name="connsiteY1" fmla="*/ 0 h 1004454"/>
              <a:gd name="connsiteX2" fmla="*/ 1004454 w 1004454"/>
              <a:gd name="connsiteY2" fmla="*/ 0 h 1004454"/>
            </a:gdLst>
            <a:ahLst/>
            <a:cxnLst>
              <a:cxn ang="0">
                <a:pos x="connsiteX0" y="connsiteY0"/>
              </a:cxn>
              <a:cxn ang="0">
                <a:pos x="connsiteX1" y="connsiteY1"/>
              </a:cxn>
              <a:cxn ang="0">
                <a:pos x="connsiteX2" y="connsiteY2"/>
              </a:cxn>
            </a:cxnLst>
            <a:rect l="l" t="t" r="r" b="b"/>
            <a:pathLst>
              <a:path w="1004454" h="1004454">
                <a:moveTo>
                  <a:pt x="0" y="1004454"/>
                </a:moveTo>
                <a:lnTo>
                  <a:pt x="0" y="0"/>
                </a:lnTo>
                <a:lnTo>
                  <a:pt x="1004454" y="0"/>
                </a:lnTo>
              </a:path>
            </a:pathLst>
          </a:custGeom>
          <a:no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29288087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D8623A0-660E-F27D-1FD2-03EE59A84DD1}"/>
              </a:ext>
            </a:extLst>
          </p:cNvPr>
          <p:cNvSpPr>
            <a:spLocks noGrp="1"/>
          </p:cNvSpPr>
          <p:nvPr>
            <p:ph type="title"/>
          </p:nvPr>
        </p:nvSpPr>
        <p:spPr>
          <a:xfrm>
            <a:off x="399679" y="332308"/>
            <a:ext cx="11253667" cy="909921"/>
          </a:xfrm>
        </p:spPr>
        <p:txBody>
          <a:bodyPr anchor="b">
            <a:normAutofit/>
          </a:bodyPr>
          <a:lstStyle/>
          <a:p>
            <a:r>
              <a:rPr lang="en-US"/>
              <a:t>Conti....</a:t>
            </a:r>
            <a:endParaRPr lang="en-US" dirty="0"/>
          </a:p>
        </p:txBody>
      </p:sp>
      <p:sp>
        <p:nvSpPr>
          <p:cNvPr id="5" name="Footer Placeholder 4">
            <a:extLst>
              <a:ext uri="{FF2B5EF4-FFF2-40B4-BE49-F238E27FC236}">
                <a16:creationId xmlns:a16="http://schemas.microsoft.com/office/drawing/2014/main" id="{7A7B861A-5931-88C2-466E-50791DD9E663}"/>
              </a:ext>
            </a:extLst>
          </p:cNvPr>
          <p:cNvSpPr>
            <a:spLocks noGrp="1"/>
          </p:cNvSpPr>
          <p:nvPr>
            <p:ph type="ftr" sz="quarter" idx="11"/>
          </p:nvPr>
        </p:nvSpPr>
        <p:spPr>
          <a:xfrm rot="5400000">
            <a:off x="-1828801" y="1912217"/>
            <a:ext cx="4114800" cy="457200"/>
          </a:xfrm>
        </p:spPr>
        <p:txBody>
          <a:bodyPr anchor="ctr">
            <a:normAutofit/>
          </a:bodyPr>
          <a:lstStyle/>
          <a:p>
            <a:pPr>
              <a:spcAft>
                <a:spcPts val="600"/>
              </a:spcAft>
            </a:pPr>
            <a:r>
              <a:rPr lang="en-US" dirty="0"/>
              <a:t>Sample Footer Text</a:t>
            </a:r>
            <a:endParaRPr lang="en-US"/>
          </a:p>
        </p:txBody>
      </p:sp>
      <p:sp>
        <p:nvSpPr>
          <p:cNvPr id="4" name="Date Placeholder 3">
            <a:extLst>
              <a:ext uri="{FF2B5EF4-FFF2-40B4-BE49-F238E27FC236}">
                <a16:creationId xmlns:a16="http://schemas.microsoft.com/office/drawing/2014/main" id="{3C203AE4-8DF2-F3EF-071A-CE46B657F39D}"/>
              </a:ext>
            </a:extLst>
          </p:cNvPr>
          <p:cNvSpPr>
            <a:spLocks noGrp="1"/>
          </p:cNvSpPr>
          <p:nvPr>
            <p:ph type="dt" sz="half" idx="10"/>
          </p:nvPr>
        </p:nvSpPr>
        <p:spPr>
          <a:xfrm>
            <a:off x="7910111" y="6409170"/>
            <a:ext cx="3702392" cy="448830"/>
          </a:xfrm>
        </p:spPr>
        <p:txBody>
          <a:bodyPr anchor="ctr">
            <a:normAutofit/>
          </a:bodyPr>
          <a:lstStyle/>
          <a:p>
            <a:pPr>
              <a:spcAft>
                <a:spcPts val="600"/>
              </a:spcAft>
            </a:pPr>
            <a:fld id="{D40AD8B9-34E9-4297-925E-32B16F634DDD}" type="datetime1">
              <a:rPr lang="en-US" smtClean="0"/>
              <a:pPr>
                <a:spcAft>
                  <a:spcPts val="600"/>
                </a:spcAft>
              </a:pPr>
              <a:t>8/12/2026</a:t>
            </a:fld>
            <a:endParaRPr lang="en-US"/>
          </a:p>
        </p:txBody>
      </p:sp>
      <p:sp>
        <p:nvSpPr>
          <p:cNvPr id="6" name="Slide Number Placeholder 5">
            <a:extLst>
              <a:ext uri="{FF2B5EF4-FFF2-40B4-BE49-F238E27FC236}">
                <a16:creationId xmlns:a16="http://schemas.microsoft.com/office/drawing/2014/main" id="{4E1B3758-7F16-D373-F40B-234E703801AB}"/>
              </a:ext>
            </a:extLst>
          </p:cNvPr>
          <p:cNvSpPr>
            <a:spLocks noGrp="1"/>
          </p:cNvSpPr>
          <p:nvPr>
            <p:ph type="sldNum" sz="quarter" idx="12"/>
          </p:nvPr>
        </p:nvSpPr>
        <p:spPr>
          <a:xfrm>
            <a:off x="11669678" y="6408742"/>
            <a:ext cx="438652" cy="448830"/>
          </a:xfrm>
        </p:spPr>
        <p:txBody>
          <a:bodyPr anchor="ctr">
            <a:normAutofit/>
          </a:bodyPr>
          <a:lstStyle/>
          <a:p>
            <a:pPr>
              <a:spcAft>
                <a:spcPts val="600"/>
              </a:spcAft>
            </a:pPr>
            <a:fld id="{CC057153-B650-4DEB-B370-79DDCFDCE934}" type="slidenum">
              <a:rPr lang="en-US" smtClean="0"/>
              <a:pPr>
                <a:spcAft>
                  <a:spcPts val="600"/>
                </a:spcAft>
              </a:pPr>
              <a:t>6</a:t>
            </a:fld>
            <a:endParaRPr lang="en-US"/>
          </a:p>
        </p:txBody>
      </p:sp>
      <p:graphicFrame>
        <p:nvGraphicFramePr>
          <p:cNvPr id="16" name="Subtitle 7">
            <a:extLst>
              <a:ext uri="{FF2B5EF4-FFF2-40B4-BE49-F238E27FC236}">
                <a16:creationId xmlns:a16="http://schemas.microsoft.com/office/drawing/2014/main" id="{B0671422-7F07-B856-142E-B4EB5A18096F}"/>
              </a:ext>
            </a:extLst>
          </p:cNvPr>
          <p:cNvGraphicFramePr>
            <a:graphicFrameLocks noGrp="1"/>
          </p:cNvGraphicFramePr>
          <p:nvPr>
            <p:ph idx="1"/>
            <p:extLst>
              <p:ext uri="{D42A27DB-BD31-4B8C-83A1-F6EECF244321}">
                <p14:modId xmlns:p14="http://schemas.microsoft.com/office/powerpoint/2010/main" val="3799771235"/>
              </p:ext>
            </p:extLst>
          </p:nvPr>
        </p:nvGraphicFramePr>
        <p:xfrm>
          <a:off x="402336" y="1488931"/>
          <a:ext cx="11253668" cy="47007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96393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icture Placeholder 1">
            <a:extLst>
              <a:ext uri="{FF2B5EF4-FFF2-40B4-BE49-F238E27FC236}">
                <a16:creationId xmlns:a16="http://schemas.microsoft.com/office/drawing/2014/main" id="{2C8BE294-4913-27B8-4716-3B10458EA0CD}"/>
              </a:ext>
            </a:extLst>
          </p:cNvPr>
          <p:cNvSpPr>
            <a:spLocks noGrp="1"/>
          </p:cNvSpPr>
          <p:nvPr>
            <p:ph type="pic" sz="quarter" idx="13"/>
          </p:nvPr>
        </p:nvSpPr>
        <p:spPr>
          <a:xfrm>
            <a:off x="0" y="1"/>
            <a:ext cx="4023360" cy="6858000"/>
          </a:xfrm>
        </p:spPr>
        <p:txBody>
          <a:bodyPr/>
          <a:lstStyle/>
          <a:p>
            <a:endParaRPr lang="en-GB"/>
          </a:p>
        </p:txBody>
      </p:sp>
      <p:sp>
        <p:nvSpPr>
          <p:cNvPr id="4" name="Date Placeholder 3">
            <a:extLst>
              <a:ext uri="{FF2B5EF4-FFF2-40B4-BE49-F238E27FC236}">
                <a16:creationId xmlns:a16="http://schemas.microsoft.com/office/drawing/2014/main" id="{02E9AB16-BD91-202E-C4B3-3F2CABC2A051}"/>
              </a:ext>
            </a:extLst>
          </p:cNvPr>
          <p:cNvSpPr>
            <a:spLocks noGrp="1"/>
          </p:cNvSpPr>
          <p:nvPr>
            <p:ph type="dt" sz="half" idx="10"/>
          </p:nvPr>
        </p:nvSpPr>
        <p:spPr>
          <a:xfrm rot="5400000">
            <a:off x="10489387" y="4660052"/>
            <a:ext cx="2743200" cy="365125"/>
          </a:xfrm>
        </p:spPr>
        <p:txBody>
          <a:bodyPr anchor="ctr">
            <a:normAutofit/>
          </a:bodyPr>
          <a:lstStyle/>
          <a:p>
            <a:pPr>
              <a:spcAft>
                <a:spcPts val="600"/>
              </a:spcAft>
            </a:pPr>
            <a:fld id="{CF80E418-A1C9-4907-8A1A-2BBE88DBED42}" type="datetime1">
              <a:rPr lang="en-US" smtClean="0"/>
              <a:pPr>
                <a:spcAft>
                  <a:spcPts val="600"/>
                </a:spcAft>
              </a:pPr>
              <a:t>8/12/2026</a:t>
            </a:fld>
            <a:endParaRPr lang="en-US"/>
          </a:p>
        </p:txBody>
      </p:sp>
      <p:sp>
        <p:nvSpPr>
          <p:cNvPr id="13" name="Footer Placeholder 3">
            <a:extLst>
              <a:ext uri="{FF2B5EF4-FFF2-40B4-BE49-F238E27FC236}">
                <a16:creationId xmlns:a16="http://schemas.microsoft.com/office/drawing/2014/main" id="{13DE33A4-A8E6-E603-A1CB-AF7C3EDD5C06}"/>
              </a:ext>
            </a:extLst>
          </p:cNvPr>
          <p:cNvSpPr>
            <a:spLocks noGrp="1"/>
          </p:cNvSpPr>
          <p:nvPr>
            <p:ph type="ftr" sz="quarter" idx="16"/>
          </p:nvPr>
        </p:nvSpPr>
        <p:spPr>
          <a:xfrm rot="5400000">
            <a:off x="-1828801" y="1912217"/>
            <a:ext cx="4114800" cy="457200"/>
          </a:xfrm>
        </p:spPr>
        <p:txBody>
          <a:bodyPr/>
          <a:lstStyle/>
          <a:p>
            <a:pPr>
              <a:spcAft>
                <a:spcPts val="600"/>
              </a:spcAft>
            </a:pPr>
            <a:r>
              <a:rPr lang="en-US"/>
              <a:t>Sample Footer Text</a:t>
            </a:r>
          </a:p>
        </p:txBody>
      </p:sp>
      <p:sp>
        <p:nvSpPr>
          <p:cNvPr id="6" name="Slide Number Placeholder 5">
            <a:extLst>
              <a:ext uri="{FF2B5EF4-FFF2-40B4-BE49-F238E27FC236}">
                <a16:creationId xmlns:a16="http://schemas.microsoft.com/office/drawing/2014/main" id="{7AA26CB4-36B9-7595-844A-7CC9664C4E5F}"/>
              </a:ext>
            </a:extLst>
          </p:cNvPr>
          <p:cNvSpPr>
            <a:spLocks noGrp="1"/>
          </p:cNvSpPr>
          <p:nvPr>
            <p:ph type="sldNum" sz="quarter" idx="17"/>
          </p:nvPr>
        </p:nvSpPr>
        <p:spPr>
          <a:xfrm>
            <a:off x="11669678" y="6408742"/>
            <a:ext cx="438652" cy="448830"/>
          </a:xfrm>
        </p:spPr>
        <p:txBody>
          <a:bodyPr anchor="ctr">
            <a:normAutofit/>
          </a:bodyPr>
          <a:lstStyle/>
          <a:p>
            <a:pPr>
              <a:spcAft>
                <a:spcPts val="600"/>
              </a:spcAft>
            </a:pPr>
            <a:fld id="{CC057153-B650-4DEB-B370-79DDCFDCE934}" type="slidenum">
              <a:rPr lang="en-US" smtClean="0"/>
              <a:pPr>
                <a:spcAft>
                  <a:spcPts val="600"/>
                </a:spcAft>
              </a:pPr>
              <a:t>7</a:t>
            </a:fld>
            <a:endParaRPr lang="en-US"/>
          </a:p>
        </p:txBody>
      </p:sp>
      <p:sp>
        <p:nvSpPr>
          <p:cNvPr id="3" name="Subtitle 2">
            <a:extLst>
              <a:ext uri="{FF2B5EF4-FFF2-40B4-BE49-F238E27FC236}">
                <a16:creationId xmlns:a16="http://schemas.microsoft.com/office/drawing/2014/main" id="{E6DB0133-F62D-D789-5D12-707DCE7C783E}"/>
              </a:ext>
            </a:extLst>
          </p:cNvPr>
          <p:cNvSpPr>
            <a:spLocks noGrp="1"/>
          </p:cNvSpPr>
          <p:nvPr>
            <p:ph sz="quarter" idx="14"/>
          </p:nvPr>
        </p:nvSpPr>
        <p:spPr>
          <a:xfrm>
            <a:off x="4745736" y="1563623"/>
            <a:ext cx="6569964" cy="4411149"/>
          </a:xfrm>
        </p:spPr>
        <p:txBody>
          <a:bodyPr vert="horz" lIns="0" tIns="0" rIns="0" bIns="0" rtlCol="0">
            <a:normAutofit/>
          </a:bodyPr>
          <a:lstStyle/>
          <a:p>
            <a:pPr>
              <a:lnSpc>
                <a:spcPct val="110000"/>
              </a:lnSpc>
            </a:pPr>
            <a:r>
              <a:rPr lang="en-US" sz="1100"/>
              <a:t>DEMOGRAPHIC RATIONALE:</a:t>
            </a:r>
          </a:p>
          <a:p>
            <a:pPr>
              <a:lnSpc>
                <a:spcPct val="110000"/>
              </a:lnSpc>
            </a:pPr>
            <a:r>
              <a:rPr lang="en-US" sz="1100"/>
              <a:t>Young adults (18–35 years) are an important group to focus on for several reasons:</a:t>
            </a:r>
          </a:p>
          <a:p>
            <a:pPr>
              <a:lnSpc>
                <a:spcPct val="110000"/>
              </a:lnSpc>
            </a:pPr>
            <a:r>
              <a:rPr lang="en-US" sz="1100" b="1"/>
              <a:t>HIGH DIGITAL LITERACY:</a:t>
            </a:r>
            <a:r>
              <a:rPr lang="en-US" sz="1100"/>
              <a:t> Around 92% of young adults use smartphones every day, making digital platforms a good way to reach them (OFCOM, 2022).</a:t>
            </a:r>
          </a:p>
          <a:p>
            <a:pPr>
              <a:lnSpc>
                <a:spcPct val="110000"/>
              </a:lnSpc>
            </a:pPr>
            <a:r>
              <a:rPr lang="en-US" sz="1100" b="1"/>
              <a:t>INFLUENCE ON BEHAVIOUR:</a:t>
            </a:r>
            <a:r>
              <a:rPr lang="en-US" sz="1100"/>
              <a:t> The health habits and beliefs developed during young adulthood can continue throughout a person’s life (WHO, 2019).</a:t>
            </a:r>
          </a:p>
          <a:p>
            <a:pPr>
              <a:lnSpc>
                <a:spcPct val="110000"/>
              </a:lnSpc>
            </a:pPr>
            <a:r>
              <a:rPr lang="en-US" sz="1100" b="1"/>
              <a:t>SIGNIFICANT ANTIBIOTIC USERS:</a:t>
            </a:r>
            <a:r>
              <a:rPr lang="en-US" sz="1100"/>
              <a:t> Young adults account for around 30–40% of community antibiotic prescriptions, making them an important group for antibiotic awareness and education (PHE, 2019).</a:t>
            </a:r>
          </a:p>
          <a:p>
            <a:pPr>
              <a:lnSpc>
                <a:spcPct val="110000"/>
              </a:lnSpc>
            </a:pPr>
            <a:r>
              <a:rPr lang="en-US" sz="1100" b="1"/>
              <a:t>SOCIAL MEDIA NATIVE:</a:t>
            </a:r>
            <a:r>
              <a:rPr lang="en-US" sz="1100"/>
              <a:t> Young adults use social media regularly and are more likely to engage with health information and awareness campaigns through platforms such as Instagram, TikTok, and YouTube.</a:t>
            </a:r>
          </a:p>
          <a:p>
            <a:pPr>
              <a:lnSpc>
                <a:spcPct val="110000"/>
              </a:lnSpc>
            </a:pPr>
            <a:r>
              <a:rPr lang="en-US" sz="1100" b="1"/>
              <a:t>UNIVERSITY/WORKPLACE PRESENCE:</a:t>
            </a:r>
            <a:r>
              <a:rPr lang="en-US" sz="1100"/>
              <a:t> Many young adults are based in universities, colleges, and workplaces, making these settings useful for reaching large numbers of people and sharing health information.</a:t>
            </a:r>
          </a:p>
          <a:p>
            <a:pPr>
              <a:lnSpc>
                <a:spcPct val="110000"/>
              </a:lnSpc>
            </a:pPr>
            <a:r>
              <a:rPr lang="en-US" sz="1100" b="1"/>
              <a:t>REDUCED HEALTH LITERACY:</a:t>
            </a:r>
            <a:r>
              <a:rPr lang="en-US" sz="1100"/>
              <a:t> Some young adults may have limited knowledge about antibiotic resistance and its risks compared with older adults, highlighting the need for clear and easy-to-understand information (O'Neill, 2016).</a:t>
            </a:r>
          </a:p>
          <a:p>
            <a:pPr>
              <a:lnSpc>
                <a:spcPct val="110000"/>
              </a:lnSpc>
            </a:pPr>
            <a:endParaRPr lang="en-US" sz="1100"/>
          </a:p>
        </p:txBody>
      </p:sp>
      <p:sp>
        <p:nvSpPr>
          <p:cNvPr id="2" name="Title 1">
            <a:extLst>
              <a:ext uri="{FF2B5EF4-FFF2-40B4-BE49-F238E27FC236}">
                <a16:creationId xmlns:a16="http://schemas.microsoft.com/office/drawing/2014/main" id="{B0F80BB6-D6E1-9689-0623-096DDBEB45B1}"/>
              </a:ext>
            </a:extLst>
          </p:cNvPr>
          <p:cNvSpPr>
            <a:spLocks noGrp="1"/>
          </p:cNvSpPr>
          <p:nvPr>
            <p:ph type="title"/>
          </p:nvPr>
        </p:nvSpPr>
        <p:spPr>
          <a:xfrm>
            <a:off x="4745736" y="448056"/>
            <a:ext cx="6858000" cy="932688"/>
          </a:xfrm>
        </p:spPr>
        <p:txBody>
          <a:bodyPr vert="horz" lIns="0" tIns="0" rIns="0" bIns="0" rtlCol="0" anchor="b">
            <a:normAutofit/>
          </a:bodyPr>
          <a:lstStyle/>
          <a:p>
            <a:pPr>
              <a:lnSpc>
                <a:spcPct val="90000"/>
              </a:lnSpc>
            </a:pPr>
            <a:r>
              <a:rPr lang="en-US" sz="2000" dirty="0"/>
              <a:t>justification: </a:t>
            </a:r>
            <a:r>
              <a:rPr lang="en-US" sz="2000"/>
              <a:t>target group selection-young</a:t>
            </a:r>
            <a:endParaRPr lang="en-US" sz="2000" dirty="0"/>
          </a:p>
        </p:txBody>
      </p:sp>
    </p:spTree>
    <p:extLst>
      <p:ext uri="{BB962C8B-B14F-4D97-AF65-F5344CB8AC3E}">
        <p14:creationId xmlns:p14="http://schemas.microsoft.com/office/powerpoint/2010/main" val="7558818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9B75262-498F-BA43-1AED-3DFC2DFD1946}"/>
              </a:ext>
            </a:extLst>
          </p:cNvPr>
          <p:cNvSpPr>
            <a:spLocks noGrp="1"/>
          </p:cNvSpPr>
          <p:nvPr>
            <p:ph type="title"/>
          </p:nvPr>
        </p:nvSpPr>
        <p:spPr/>
        <p:txBody>
          <a:bodyPr>
            <a:normAutofit/>
          </a:bodyPr>
          <a:lstStyle/>
          <a:p>
            <a:r>
              <a:rPr lang="en-US" sz="2000" dirty="0">
                <a:latin typeface="Arial"/>
                <a:cs typeface="Arial"/>
              </a:rPr>
              <a:t>Justification</a:t>
            </a:r>
            <a:r>
              <a:rPr lang="en-US" sz="2000" dirty="0">
                <a:solidFill>
                  <a:srgbClr val="000000"/>
                </a:solidFill>
                <a:latin typeface="Arial"/>
                <a:cs typeface="Arial"/>
              </a:rPr>
              <a:t>:</a:t>
            </a:r>
            <a:br>
              <a:rPr lang="en-US" sz="2000" dirty="0">
                <a:latin typeface="Arial"/>
                <a:cs typeface="Arial"/>
              </a:rPr>
            </a:br>
            <a:r>
              <a:rPr lang="en-US" sz="2000" dirty="0">
                <a:latin typeface="Arial"/>
                <a:cs typeface="Arial"/>
              </a:rPr>
              <a:t>why this intervention </a:t>
            </a:r>
            <a:r>
              <a:rPr lang="en-US" sz="2000">
                <a:latin typeface="Arial"/>
                <a:cs typeface="Arial"/>
              </a:rPr>
              <a:t>is needed</a:t>
            </a:r>
          </a:p>
        </p:txBody>
      </p:sp>
      <p:sp>
        <p:nvSpPr>
          <p:cNvPr id="10" name="Content Placeholder 9">
            <a:extLst>
              <a:ext uri="{FF2B5EF4-FFF2-40B4-BE49-F238E27FC236}">
                <a16:creationId xmlns:a16="http://schemas.microsoft.com/office/drawing/2014/main" id="{EDEC05F9-77D6-9527-193B-3D9D0514C3F0}"/>
              </a:ext>
            </a:extLst>
          </p:cNvPr>
          <p:cNvSpPr>
            <a:spLocks noGrp="1"/>
          </p:cNvSpPr>
          <p:nvPr>
            <p:ph idx="1"/>
          </p:nvPr>
        </p:nvSpPr>
        <p:spPr/>
        <p:txBody>
          <a:bodyPr vert="horz" lIns="0" tIns="0" rIns="0" bIns="0" rtlCol="0" anchor="t">
            <a:noAutofit/>
          </a:bodyPr>
          <a:lstStyle/>
          <a:p>
            <a:pPr marL="0" indent="0">
              <a:buNone/>
            </a:pPr>
            <a:r>
              <a:rPr lang="en-US" sz="1200" b="1" i="1">
                <a:latin typeface="Arial"/>
                <a:cs typeface="Arial"/>
              </a:rPr>
              <a:t>CURRENT PROBLEM WITH YOUNG ADULTS:</a:t>
            </a:r>
            <a:endParaRPr lang="en-US"/>
          </a:p>
          <a:p>
            <a:r>
              <a:rPr lang="en-US" sz="1200" b="1">
                <a:latin typeface="Arial"/>
                <a:ea typeface="+mn-lt"/>
                <a:cs typeface="Arial"/>
              </a:rPr>
              <a:t>Self-medication and access to antibiotics without a prescription:</a:t>
            </a:r>
            <a:r>
              <a:rPr lang="en-US" sz="1200">
                <a:latin typeface="Arial"/>
                <a:ea typeface="+mn-lt"/>
                <a:cs typeface="Arial"/>
              </a:rPr>
              <a:t> In some regions, young adults may buy or use antibiotics without proper medical advice.</a:t>
            </a:r>
            <a:endParaRPr lang="en-US" sz="1200">
              <a:latin typeface="Arial"/>
              <a:cs typeface="Arial"/>
            </a:endParaRPr>
          </a:p>
          <a:p>
            <a:r>
              <a:rPr lang="en-US" sz="1200" b="1">
                <a:latin typeface="Arial"/>
                <a:ea typeface="+mn-lt"/>
                <a:cs typeface="Arial"/>
              </a:rPr>
              <a:t>Pressure to provide antibiotics for viral infections:</a:t>
            </a:r>
            <a:r>
              <a:rPr lang="en-US" sz="1200">
                <a:latin typeface="Arial"/>
                <a:ea typeface="+mn-lt"/>
                <a:cs typeface="Arial"/>
              </a:rPr>
              <a:t> Some people still believe that antibiotics can treat common viral infections, such as colds and flu, and may expect antibiotics from healthcare professionals.</a:t>
            </a:r>
            <a:endParaRPr lang="en-US" sz="1200">
              <a:latin typeface="Arial"/>
              <a:cs typeface="Arial"/>
            </a:endParaRPr>
          </a:p>
          <a:p>
            <a:r>
              <a:rPr lang="en-US" sz="1200" b="1">
                <a:latin typeface="Arial"/>
                <a:ea typeface="+mn-lt"/>
                <a:cs typeface="Arial"/>
              </a:rPr>
              <a:t>Sharing antibiotics with friends and family:</a:t>
            </a:r>
            <a:r>
              <a:rPr lang="en-US" sz="1200">
                <a:latin typeface="Arial"/>
                <a:ea typeface="+mn-lt"/>
                <a:cs typeface="Arial"/>
              </a:rPr>
              <a:t> Some young adults may share their leftover antibiotics with friends or family members who have similar symptoms.</a:t>
            </a:r>
            <a:endParaRPr lang="en-US" sz="1200">
              <a:latin typeface="Arial"/>
              <a:cs typeface="Arial"/>
            </a:endParaRPr>
          </a:p>
          <a:p>
            <a:r>
              <a:rPr lang="en-US" sz="1200" b="1">
                <a:latin typeface="Arial"/>
                <a:ea typeface="+mn-lt"/>
                <a:cs typeface="Arial"/>
              </a:rPr>
              <a:t>Not completing the prescribed course:</a:t>
            </a:r>
            <a:r>
              <a:rPr lang="en-US" sz="1200">
                <a:latin typeface="Arial"/>
                <a:ea typeface="+mn-lt"/>
                <a:cs typeface="Arial"/>
              </a:rPr>
              <a:t> Some people stop taking their antibiotics once they start feeling better, instead of completing the treatment as advised.</a:t>
            </a:r>
            <a:endParaRPr lang="en-US" sz="1200">
              <a:latin typeface="Arial"/>
              <a:cs typeface="Arial"/>
            </a:endParaRPr>
          </a:p>
          <a:p>
            <a:r>
              <a:rPr lang="en-US" sz="1200" b="1">
                <a:latin typeface="Arial"/>
                <a:ea typeface="+mn-lt"/>
                <a:cs typeface="Arial"/>
              </a:rPr>
              <a:t>Lack of awareness about AMR:</a:t>
            </a:r>
            <a:r>
              <a:rPr lang="en-US" sz="1200">
                <a:latin typeface="Arial"/>
                <a:ea typeface="+mn-lt"/>
                <a:cs typeface="Arial"/>
              </a:rPr>
              <a:t> Many young adults may not fully understand what antibiotic resistance is or how their own antibiotic use can contribute to the problem.</a:t>
            </a:r>
            <a:endParaRPr lang="en-US" sz="1200">
              <a:latin typeface="Arial"/>
              <a:cs typeface="Arial"/>
            </a:endParaRPr>
          </a:p>
          <a:p>
            <a:r>
              <a:rPr lang="en-US" sz="1200" b="1" dirty="0">
                <a:latin typeface="Arial"/>
                <a:ea typeface="+mn-lt"/>
                <a:cs typeface="Arial"/>
              </a:rPr>
              <a:t>Social pressure and </a:t>
            </a:r>
            <a:r>
              <a:rPr lang="en-US" sz="1200" b="1" dirty="0" err="1">
                <a:latin typeface="Arial"/>
                <a:ea typeface="+mn-lt"/>
                <a:cs typeface="Arial"/>
              </a:rPr>
              <a:t>normalisation</a:t>
            </a:r>
            <a:r>
              <a:rPr lang="en-US" sz="1200" b="1" dirty="0">
                <a:latin typeface="Arial"/>
                <a:ea typeface="+mn-lt"/>
                <a:cs typeface="Arial"/>
              </a:rPr>
              <a:t> of inappropriate antibiotic use:</a:t>
            </a:r>
            <a:r>
              <a:rPr lang="en-US" sz="1200" dirty="0">
                <a:latin typeface="Arial"/>
                <a:ea typeface="+mn-lt"/>
                <a:cs typeface="Arial"/>
              </a:rPr>
              <a:t> Friends, family, and social groups can influence antibiotic-use habits and may make inappropriate use seem normal or acceptable.</a:t>
            </a:r>
            <a:endParaRPr lang="en-US" sz="1200">
              <a:latin typeface="Arial"/>
              <a:cs typeface="Arial"/>
            </a:endParaRPr>
          </a:p>
          <a:p>
            <a:endParaRPr lang="en-US" sz="1200" dirty="0">
              <a:latin typeface="Arial"/>
              <a:cs typeface="Arial"/>
            </a:endParaRPr>
          </a:p>
        </p:txBody>
      </p:sp>
      <p:sp>
        <p:nvSpPr>
          <p:cNvPr id="5" name="Date Placeholder 4">
            <a:extLst>
              <a:ext uri="{FF2B5EF4-FFF2-40B4-BE49-F238E27FC236}">
                <a16:creationId xmlns:a16="http://schemas.microsoft.com/office/drawing/2014/main" id="{90A80190-178B-D49A-BDAF-B5F4DDCD2A7F}"/>
              </a:ext>
            </a:extLst>
          </p:cNvPr>
          <p:cNvSpPr>
            <a:spLocks noGrp="1"/>
          </p:cNvSpPr>
          <p:nvPr>
            <p:ph type="dt" sz="half" idx="10"/>
          </p:nvPr>
        </p:nvSpPr>
        <p:spPr/>
        <p:txBody>
          <a:bodyPr/>
          <a:lstStyle/>
          <a:p>
            <a:fld id="{265C26CE-C713-4954-8E00-2596C1DCE1BA}" type="datetime1">
              <a:rPr lang="en-US" smtClean="0"/>
              <a:t>8/12/2026</a:t>
            </a:fld>
            <a:endParaRPr lang="en-US" dirty="0"/>
          </a:p>
        </p:txBody>
      </p:sp>
    </p:spTree>
    <p:extLst>
      <p:ext uri="{BB962C8B-B14F-4D97-AF65-F5344CB8AC3E}">
        <p14:creationId xmlns:p14="http://schemas.microsoft.com/office/powerpoint/2010/main" val="4569194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E8DE8-3DC2-AEE6-7648-500FAA5BAB79}"/>
              </a:ext>
            </a:extLst>
          </p:cNvPr>
          <p:cNvSpPr>
            <a:spLocks noGrp="1"/>
          </p:cNvSpPr>
          <p:nvPr>
            <p:ph type="title"/>
          </p:nvPr>
        </p:nvSpPr>
        <p:spPr/>
        <p:txBody>
          <a:bodyPr/>
          <a:lstStyle/>
          <a:p>
            <a:r>
              <a:rPr lang="en-US"/>
              <a:t>Conti...</a:t>
            </a:r>
          </a:p>
        </p:txBody>
      </p:sp>
      <p:sp>
        <p:nvSpPr>
          <p:cNvPr id="3" name="Content Placeholder 2">
            <a:extLst>
              <a:ext uri="{FF2B5EF4-FFF2-40B4-BE49-F238E27FC236}">
                <a16:creationId xmlns:a16="http://schemas.microsoft.com/office/drawing/2014/main" id="{BF6AE3DA-60CB-709B-5E13-4BA453AEE7F3}"/>
              </a:ext>
            </a:extLst>
          </p:cNvPr>
          <p:cNvSpPr>
            <a:spLocks noGrp="1"/>
          </p:cNvSpPr>
          <p:nvPr>
            <p:ph idx="1"/>
          </p:nvPr>
        </p:nvSpPr>
        <p:spPr/>
        <p:txBody>
          <a:bodyPr vert="horz" lIns="0" tIns="0" rIns="0" bIns="0" rtlCol="0" anchor="t">
            <a:normAutofit/>
          </a:bodyPr>
          <a:lstStyle/>
          <a:p>
            <a:pPr marL="0" indent="0">
              <a:buNone/>
            </a:pPr>
            <a:r>
              <a:rPr lang="en-US" sz="1200" b="1">
                <a:latin typeface="Arial"/>
                <a:cs typeface="Arial"/>
              </a:rPr>
              <a:t>EVIDENCE BASE:</a:t>
            </a:r>
          </a:p>
          <a:p>
            <a:r>
              <a:rPr lang="en-US" sz="1200" dirty="0">
                <a:latin typeface="Arial"/>
                <a:ea typeface="+mn-lt"/>
                <a:cs typeface="Arial"/>
              </a:rPr>
              <a:t>Young adults’ health </a:t>
            </a:r>
            <a:r>
              <a:rPr lang="en-US" sz="1200" dirty="0" err="1">
                <a:latin typeface="Arial"/>
                <a:ea typeface="+mn-lt"/>
                <a:cs typeface="Arial"/>
              </a:rPr>
              <a:t>behaviours</a:t>
            </a:r>
            <a:r>
              <a:rPr lang="en-US" sz="1200" dirty="0">
                <a:latin typeface="Arial"/>
                <a:ea typeface="+mn-lt"/>
                <a:cs typeface="Arial"/>
              </a:rPr>
              <a:t> can have a major impact on public health:</a:t>
            </a:r>
            <a:endParaRPr lang="en-US" sz="1200" dirty="0">
              <a:latin typeface="Arial"/>
              <a:cs typeface="Arial"/>
            </a:endParaRPr>
          </a:p>
          <a:p>
            <a:r>
              <a:rPr lang="en-US" sz="1200" b="1">
                <a:latin typeface="Arial"/>
                <a:ea typeface="+mn-lt"/>
                <a:cs typeface="Arial"/>
              </a:rPr>
              <a:t>50% of young adults believe antibiotics can work for common colds:</a:t>
            </a:r>
            <a:r>
              <a:rPr lang="en-US" sz="1200">
                <a:latin typeface="Arial"/>
                <a:ea typeface="+mn-lt"/>
                <a:cs typeface="Arial"/>
              </a:rPr>
              <a:t> This shows that misconceptions about antibiotics are still common among young people (Lecky et al., 2017).</a:t>
            </a:r>
            <a:endParaRPr lang="en-US" sz="1200" dirty="0">
              <a:latin typeface="Arial"/>
              <a:cs typeface="Arial"/>
            </a:endParaRPr>
          </a:p>
          <a:p>
            <a:r>
              <a:rPr lang="en-US" sz="1200" b="1">
                <a:latin typeface="Arial"/>
                <a:ea typeface="+mn-lt"/>
                <a:cs typeface="Arial"/>
              </a:rPr>
              <a:t>Only 23% understand the risks of stopping antibiotics early:</a:t>
            </a:r>
            <a:r>
              <a:rPr lang="en-US" sz="1200">
                <a:latin typeface="Arial"/>
                <a:ea typeface="+mn-lt"/>
                <a:cs typeface="Arial"/>
              </a:rPr>
              <a:t> Many young adults may not know that stopping treatment too soon can be harmful and may contribute to antibiotic resistance (CMO, 2016).</a:t>
            </a:r>
            <a:endParaRPr lang="en-US" sz="1200" dirty="0">
              <a:latin typeface="Arial"/>
              <a:cs typeface="Arial"/>
            </a:endParaRPr>
          </a:p>
          <a:p>
            <a:r>
              <a:rPr lang="en-US" sz="1200" b="1">
                <a:latin typeface="Arial"/>
                <a:ea typeface="+mn-lt"/>
                <a:cs typeface="Arial"/>
              </a:rPr>
              <a:t>Peer influence has a strong effect on health decisions:</a:t>
            </a:r>
            <a:r>
              <a:rPr lang="en-US" sz="1200">
                <a:latin typeface="Arial"/>
                <a:ea typeface="+mn-lt"/>
                <a:cs typeface="Arial"/>
              </a:rPr>
              <a:t> Young adults are more likely to be influenced by their friends and peers when making health-related decisions compared with older adults (Sieverding et al., 2010).</a:t>
            </a:r>
            <a:endParaRPr lang="en-US" sz="1200" dirty="0">
              <a:latin typeface="Arial"/>
              <a:cs typeface="Arial"/>
            </a:endParaRPr>
          </a:p>
          <a:p>
            <a:endParaRPr lang="en-US" sz="1200" dirty="0">
              <a:latin typeface="Arial"/>
              <a:cs typeface="Arial"/>
            </a:endParaRPr>
          </a:p>
        </p:txBody>
      </p:sp>
      <p:sp>
        <p:nvSpPr>
          <p:cNvPr id="4" name="Date Placeholder 3">
            <a:extLst>
              <a:ext uri="{FF2B5EF4-FFF2-40B4-BE49-F238E27FC236}">
                <a16:creationId xmlns:a16="http://schemas.microsoft.com/office/drawing/2014/main" id="{37954021-050E-FB10-1E00-7CD231D4BA70}"/>
              </a:ext>
            </a:extLst>
          </p:cNvPr>
          <p:cNvSpPr>
            <a:spLocks noGrp="1"/>
          </p:cNvSpPr>
          <p:nvPr>
            <p:ph type="dt" sz="half" idx="10"/>
          </p:nvPr>
        </p:nvSpPr>
        <p:spPr/>
        <p:txBody>
          <a:bodyPr/>
          <a:lstStyle/>
          <a:p>
            <a:fld id="{CF3248A9-FAB8-4E87-84D4-CC1439B7BCF2}" type="datetime1">
              <a:t>8/12/2026</a:t>
            </a:fld>
            <a:endParaRPr lang="en-US" dirty="0"/>
          </a:p>
        </p:txBody>
      </p:sp>
      <p:sp>
        <p:nvSpPr>
          <p:cNvPr id="5" name="Footer Placeholder 4">
            <a:extLst>
              <a:ext uri="{FF2B5EF4-FFF2-40B4-BE49-F238E27FC236}">
                <a16:creationId xmlns:a16="http://schemas.microsoft.com/office/drawing/2014/main" id="{E07956B8-F296-92CD-E84D-173B5FF68D5B}"/>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D57B01C5-4935-32E2-185E-247696A5B225}"/>
              </a:ext>
            </a:extLst>
          </p:cNvPr>
          <p:cNvSpPr>
            <a:spLocks noGrp="1"/>
          </p:cNvSpPr>
          <p:nvPr>
            <p:ph type="sldNum" sz="quarter" idx="12"/>
          </p:nvPr>
        </p:nvSpPr>
        <p:spPr/>
        <p:txBody>
          <a:bodyPr/>
          <a:lstStyle/>
          <a:p>
            <a:fld id="{017DE1FC-E54A-4B87-A814-263D1E8654B2}" type="slidenum">
              <a:rPr lang="en-US" dirty="0"/>
              <a:t>9</a:t>
            </a:fld>
            <a:endParaRPr lang="en-US" dirty="0"/>
          </a:p>
        </p:txBody>
      </p:sp>
    </p:spTree>
    <p:extLst>
      <p:ext uri="{BB962C8B-B14F-4D97-AF65-F5344CB8AC3E}">
        <p14:creationId xmlns:p14="http://schemas.microsoft.com/office/powerpoint/2010/main" val="1186438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FB8A7A3F-8909-2A57-576C-CF7F9DAF98F9}"/>
              </a:ext>
            </a:extLst>
          </p:cNvPr>
          <p:cNvSpPr>
            <a:spLocks noGrp="1"/>
          </p:cNvSpPr>
          <p:nvPr>
            <p:ph type="title"/>
          </p:nvPr>
        </p:nvSpPr>
        <p:spPr/>
        <p:txBody>
          <a:bodyPr/>
          <a:lstStyle/>
          <a:p>
            <a:r>
              <a:rPr lang="en-US" sz="1800" dirty="0">
                <a:latin typeface="Arial"/>
                <a:cs typeface="Arial"/>
              </a:rPr>
              <a:t>Public health problem :antimicrobial resistan</a:t>
            </a:r>
            <a:r>
              <a:rPr lang="en-US" sz="1800">
                <a:latin typeface="Arial"/>
                <a:cs typeface="Arial"/>
              </a:rPr>
              <a:t>ce</a:t>
            </a:r>
          </a:p>
        </p:txBody>
      </p:sp>
      <p:sp>
        <p:nvSpPr>
          <p:cNvPr id="7" name="Content Placeholder 6">
            <a:extLst>
              <a:ext uri="{FF2B5EF4-FFF2-40B4-BE49-F238E27FC236}">
                <a16:creationId xmlns:a16="http://schemas.microsoft.com/office/drawing/2014/main" id="{3F00ABCF-4F72-4C0F-060F-AB5CC133C590}"/>
              </a:ext>
            </a:extLst>
          </p:cNvPr>
          <p:cNvSpPr>
            <a:spLocks noGrp="1"/>
          </p:cNvSpPr>
          <p:nvPr>
            <p:ph idx="1"/>
          </p:nvPr>
        </p:nvSpPr>
        <p:spPr/>
        <p:txBody>
          <a:bodyPr vert="horz" lIns="0" tIns="0" rIns="0" bIns="0" rtlCol="0" anchor="t">
            <a:normAutofit fontScale="77500" lnSpcReduction="20000"/>
          </a:bodyPr>
          <a:lstStyle/>
          <a:p>
            <a:r>
              <a:rPr lang="en-US">
                <a:latin typeface="Arial"/>
                <a:cs typeface="Arial"/>
              </a:rPr>
              <a:t>GLOBAL THREAT:</a:t>
            </a:r>
            <a:endParaRPr lang="en-US" sz="1400" dirty="0">
              <a:latin typeface="Arial"/>
              <a:ea typeface="Calibri"/>
              <a:cs typeface="Arial"/>
            </a:endParaRPr>
          </a:p>
          <a:p>
            <a:r>
              <a:rPr lang="en-US" sz="1400">
                <a:latin typeface="Arial"/>
                <a:ea typeface="+mn-lt"/>
                <a:cs typeface="Arial"/>
              </a:rPr>
              <a:t>Antimicrobial resistance (AMR) is one of the top 10 major threats to global public health (WHO, 2023).</a:t>
            </a:r>
            <a:endParaRPr lang="en-US">
              <a:latin typeface="Arial"/>
              <a:cs typeface="Arial"/>
            </a:endParaRPr>
          </a:p>
          <a:p>
            <a:r>
              <a:rPr lang="en-US">
                <a:latin typeface="Arial"/>
                <a:cs typeface="Arial"/>
              </a:rPr>
              <a:t>KEY STATISTICS:</a:t>
            </a:r>
          </a:p>
          <a:p>
            <a:r>
              <a:rPr lang="en-US" sz="1400" b="1">
                <a:latin typeface="Arial"/>
                <a:ea typeface="+mn-lt"/>
                <a:cs typeface="Arial"/>
              </a:rPr>
              <a:t>1.3 million deaths every year:</a:t>
            </a:r>
            <a:r>
              <a:rPr lang="en-US" sz="1400">
                <a:latin typeface="Arial"/>
                <a:ea typeface="+mn-lt"/>
                <a:cs typeface="Arial"/>
              </a:rPr>
              <a:t> AMR is directly linked to around 1.3 million deaths worldwide each year (WHO, 2022).</a:t>
            </a:r>
            <a:endParaRPr lang="en-US">
              <a:latin typeface="Arial"/>
              <a:cs typeface="Arial"/>
            </a:endParaRPr>
          </a:p>
          <a:p>
            <a:r>
              <a:rPr lang="en-US" sz="1400" b="1">
                <a:latin typeface="Arial"/>
                <a:ea typeface="+mn-lt"/>
                <a:cs typeface="Arial"/>
              </a:rPr>
              <a:t>73 billion in additional healthcare costs:</a:t>
            </a:r>
            <a:r>
              <a:rPr lang="en-US" sz="1400">
                <a:latin typeface="Arial"/>
                <a:ea typeface="+mn-lt"/>
                <a:cs typeface="Arial"/>
              </a:rPr>
              <a:t> AMR could lead to around 73 billion in extra healthcare costs each year in high-income countries (World Bank, 2016).</a:t>
            </a:r>
            <a:endParaRPr lang="en-US">
              <a:latin typeface="Arial"/>
              <a:cs typeface="Arial"/>
            </a:endParaRPr>
          </a:p>
          <a:p>
            <a:r>
              <a:rPr lang="en-US" sz="1400" b="1">
                <a:latin typeface="Arial"/>
                <a:ea typeface="+mn-lt"/>
                <a:cs typeface="Arial"/>
              </a:rPr>
              <a:t>10 million deaths by 2050:</a:t>
            </a:r>
            <a:r>
              <a:rPr lang="en-US" sz="1400">
                <a:latin typeface="Arial"/>
                <a:ea typeface="+mn-lt"/>
                <a:cs typeface="Arial"/>
              </a:rPr>
              <a:t> If AMR is not properly addressed, it could cause up to 10 million deaths every year by 2050 (O'Neill, 2016).</a:t>
            </a:r>
            <a:endParaRPr lang="en-US">
              <a:latin typeface="Arial"/>
              <a:cs typeface="Arial"/>
            </a:endParaRPr>
          </a:p>
          <a:p>
            <a:r>
              <a:rPr lang="en-US">
                <a:latin typeface="Arial"/>
                <a:cs typeface="Arial"/>
              </a:rPr>
              <a:t>UK SPECIFIC DATA:</a:t>
            </a:r>
          </a:p>
          <a:p>
            <a:r>
              <a:rPr lang="en-US" sz="1400" b="1">
                <a:latin typeface="Arial"/>
                <a:ea typeface="+mn-lt"/>
                <a:cs typeface="Arial"/>
              </a:rPr>
              <a:t>Over 2.6 million antibiotic prescriptions each year:</a:t>
            </a:r>
            <a:r>
              <a:rPr lang="en-US" sz="1400">
                <a:latin typeface="Arial"/>
                <a:ea typeface="+mn-lt"/>
                <a:cs typeface="Arial"/>
              </a:rPr>
              <a:t> More than 2.6 million antibiotic prescriptions are issued annually in UK primary care (NHS England, 2021).</a:t>
            </a:r>
            <a:endParaRPr lang="en-US">
              <a:latin typeface="Arial"/>
              <a:cs typeface="Arial"/>
            </a:endParaRPr>
          </a:p>
          <a:p>
            <a:r>
              <a:rPr lang="en-US" sz="1400" b="1">
                <a:latin typeface="Arial"/>
                <a:ea typeface="+mn-lt"/>
                <a:cs typeface="Arial"/>
              </a:rPr>
              <a:t>Around 30% may be inappropriate or unnecessary:</a:t>
            </a:r>
            <a:r>
              <a:rPr lang="en-US" sz="1400">
                <a:latin typeface="Arial"/>
                <a:ea typeface="+mn-lt"/>
                <a:cs typeface="Arial"/>
              </a:rPr>
              <a:t> Approximately 30% of antibiotic prescriptions may be unnecessary or not used appropriately (PHE, 2019).</a:t>
            </a:r>
            <a:endParaRPr lang="en-US">
              <a:latin typeface="Arial"/>
              <a:cs typeface="Arial"/>
            </a:endParaRPr>
          </a:p>
          <a:p>
            <a:r>
              <a:rPr lang="en-US" sz="1400" b="1">
                <a:latin typeface="Arial"/>
                <a:ea typeface="+mn-lt"/>
                <a:cs typeface="Arial"/>
              </a:rPr>
              <a:t>£1 billion in additional NHS costs:</a:t>
            </a:r>
            <a:r>
              <a:rPr lang="en-US" sz="1400">
                <a:latin typeface="Arial"/>
                <a:ea typeface="+mn-lt"/>
                <a:cs typeface="Arial"/>
              </a:rPr>
              <a:t> Resistant infections are estimated to cost the NHS around £1 billion each year in extra healthcare spending (NICE, 2020).</a:t>
            </a:r>
            <a:endParaRPr lang="en-US">
              <a:latin typeface="Arial"/>
              <a:cs typeface="Arial"/>
            </a:endParaRPr>
          </a:p>
          <a:p>
            <a:r>
              <a:rPr lang="en-US" sz="1400" b="1">
                <a:latin typeface="Arial"/>
                <a:ea typeface="+mn-lt"/>
                <a:cs typeface="Arial"/>
              </a:rPr>
              <a:t>More than 50,000 deaths by 2050:</a:t>
            </a:r>
            <a:r>
              <a:rPr lang="en-US" sz="1400">
                <a:latin typeface="Arial"/>
                <a:ea typeface="+mn-lt"/>
                <a:cs typeface="Arial"/>
              </a:rPr>
              <a:t> Without effective action, antibiotic resistance could contribute to more than 50,000 deaths each year in the UK by 2050 (UK CMO, 2019).</a:t>
            </a:r>
            <a:endParaRPr lang="en-US">
              <a:latin typeface="Arial"/>
              <a:cs typeface="Arial"/>
            </a:endParaRPr>
          </a:p>
          <a:p>
            <a:endParaRPr lang="en-US" sz="1400" dirty="0">
              <a:latin typeface="Arial"/>
              <a:ea typeface="Calibri"/>
              <a:cs typeface="Arial"/>
            </a:endParaRPr>
          </a:p>
        </p:txBody>
      </p:sp>
      <p:sp>
        <p:nvSpPr>
          <p:cNvPr id="4" name="Date Placeholder 3">
            <a:extLst>
              <a:ext uri="{FF2B5EF4-FFF2-40B4-BE49-F238E27FC236}">
                <a16:creationId xmlns:a16="http://schemas.microsoft.com/office/drawing/2014/main" id="{7CF6ACC5-8546-628C-4FF2-BE0DAFB131C3}"/>
              </a:ext>
            </a:extLst>
          </p:cNvPr>
          <p:cNvSpPr>
            <a:spLocks noGrp="1"/>
          </p:cNvSpPr>
          <p:nvPr>
            <p:ph type="dt" sz="half" idx="10"/>
          </p:nvPr>
        </p:nvSpPr>
        <p:spPr/>
        <p:txBody>
          <a:bodyPr/>
          <a:lstStyle/>
          <a:p>
            <a:fld id="{D1E9B2A9-6173-4BC1-99EE-A2B351294910}" type="datetime1">
              <a:rPr lang="en-US" smtClean="0"/>
              <a:pPr/>
              <a:t>8/12/2026</a:t>
            </a:fld>
            <a:endParaRPr lang="en-US" dirty="0"/>
          </a:p>
        </p:txBody>
      </p:sp>
    </p:spTree>
    <p:extLst>
      <p:ext uri="{BB962C8B-B14F-4D97-AF65-F5344CB8AC3E}">
        <p14:creationId xmlns:p14="http://schemas.microsoft.com/office/powerpoint/2010/main" val="2873447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7004C-5991-EAE7-FD11-B5D54A10B9CC}"/>
              </a:ext>
            </a:extLst>
          </p:cNvPr>
          <p:cNvSpPr>
            <a:spLocks noGrp="1"/>
          </p:cNvSpPr>
          <p:nvPr>
            <p:ph type="title"/>
          </p:nvPr>
        </p:nvSpPr>
        <p:spPr>
          <a:xfrm>
            <a:off x="1371600" y="463142"/>
            <a:ext cx="10288036" cy="1013530"/>
          </a:xfrm>
        </p:spPr>
        <p:txBody>
          <a:bodyPr>
            <a:normAutofit/>
          </a:bodyPr>
          <a:lstStyle/>
          <a:p>
            <a:r>
              <a:rPr lang="en-US" sz="1800" dirty="0">
                <a:solidFill>
                  <a:srgbClr val="000000"/>
                </a:solidFill>
                <a:latin typeface="Arial"/>
                <a:ea typeface="Calibri"/>
                <a:cs typeface="Arial"/>
              </a:rPr>
              <a:t>Consequences of </a:t>
            </a:r>
            <a:r>
              <a:rPr lang="en-US" sz="1800" dirty="0">
                <a:latin typeface="Arial"/>
                <a:cs typeface="Arial"/>
              </a:rPr>
              <a:t>not addressing </a:t>
            </a:r>
            <a:r>
              <a:rPr lang="en-US" sz="1800" dirty="0" err="1">
                <a:latin typeface="Arial"/>
                <a:cs typeface="Arial"/>
              </a:rPr>
              <a:t>amr</a:t>
            </a:r>
            <a:r>
              <a:rPr lang="en-US" sz="1800" dirty="0">
                <a:latin typeface="Arial"/>
                <a:cs typeface="Arial"/>
              </a:rPr>
              <a:t> in young adults</a:t>
            </a:r>
          </a:p>
        </p:txBody>
      </p:sp>
      <p:sp>
        <p:nvSpPr>
          <p:cNvPr id="4" name="Content Placeholder 3">
            <a:extLst>
              <a:ext uri="{FF2B5EF4-FFF2-40B4-BE49-F238E27FC236}">
                <a16:creationId xmlns:a16="http://schemas.microsoft.com/office/drawing/2014/main" id="{F4F7CA05-EB25-1DC2-1F96-CB69236457D5}"/>
              </a:ext>
            </a:extLst>
          </p:cNvPr>
          <p:cNvSpPr>
            <a:spLocks noGrp="1"/>
          </p:cNvSpPr>
          <p:nvPr>
            <p:ph idx="1"/>
          </p:nvPr>
        </p:nvSpPr>
        <p:spPr>
          <a:xfrm>
            <a:off x="1371600" y="1690733"/>
            <a:ext cx="10264470" cy="4380385"/>
          </a:xfrm>
        </p:spPr>
        <p:txBody>
          <a:bodyPr vert="horz" lIns="0" tIns="0" rIns="0" bIns="0" rtlCol="0" anchor="t">
            <a:noAutofit/>
          </a:bodyPr>
          <a:lstStyle/>
          <a:p>
            <a:pPr>
              <a:buNone/>
            </a:pPr>
            <a:r>
              <a:rPr lang="en-US" sz="1200">
                <a:latin typeface="Arial"/>
                <a:cs typeface="Arial"/>
              </a:rPr>
              <a:t>INDIVIDUAL LEVEL CONSEQUENCES:</a:t>
            </a:r>
            <a:endParaRPr lang="en-US" sz="1200" dirty="0">
              <a:latin typeface="Arial"/>
              <a:cs typeface="Arial"/>
            </a:endParaRPr>
          </a:p>
          <a:p>
            <a:pPr>
              <a:buFont typeface="Arial"/>
              <a:buChar char="•"/>
            </a:pPr>
            <a:r>
              <a:rPr lang="en-US" sz="1200" b="1">
                <a:latin typeface="Arial"/>
                <a:ea typeface="+mn-lt"/>
                <a:cs typeface="Arial"/>
              </a:rPr>
              <a:t>Higher risk of difficult-to-treat infections:</a:t>
            </a:r>
            <a:r>
              <a:rPr lang="en-US" sz="1200">
                <a:latin typeface="Arial"/>
                <a:ea typeface="+mn-lt"/>
                <a:cs typeface="Arial"/>
              </a:rPr>
              <a:t> People may face infections that become harder or even impossible to treat.</a:t>
            </a:r>
            <a:endParaRPr lang="en-US" sz="1200" dirty="0">
              <a:latin typeface="Arial"/>
              <a:cs typeface="Arial"/>
            </a:endParaRPr>
          </a:p>
          <a:p>
            <a:pPr>
              <a:buFont typeface="Arial"/>
              <a:buChar char="•"/>
            </a:pPr>
            <a:r>
              <a:rPr lang="en-US" sz="1200" b="1">
                <a:latin typeface="Arial"/>
                <a:ea typeface="+mn-lt"/>
                <a:cs typeface="Arial"/>
              </a:rPr>
              <a:t>Longer illness and hospital stays:</a:t>
            </a:r>
            <a:r>
              <a:rPr lang="en-US" sz="1200">
                <a:latin typeface="Arial"/>
                <a:ea typeface="+mn-lt"/>
                <a:cs typeface="Arial"/>
              </a:rPr>
              <a:t> Resistant infections can take longer to recover from and may require hospital treatment.</a:t>
            </a:r>
            <a:endParaRPr lang="en-US" sz="1200" dirty="0">
              <a:latin typeface="Arial"/>
              <a:cs typeface="Arial"/>
            </a:endParaRPr>
          </a:p>
          <a:p>
            <a:pPr>
              <a:buFont typeface="Arial"/>
              <a:buChar char="•"/>
            </a:pPr>
            <a:r>
              <a:rPr lang="en-US" sz="1200" b="1">
                <a:latin typeface="Arial"/>
                <a:ea typeface="+mn-lt"/>
                <a:cs typeface="Arial"/>
              </a:rPr>
              <a:t>Higher risk of death:</a:t>
            </a:r>
            <a:r>
              <a:rPr lang="en-US" sz="1200">
                <a:latin typeface="Arial"/>
                <a:ea typeface="+mn-lt"/>
                <a:cs typeface="Arial"/>
              </a:rPr>
              <a:t> Common infections may become more serious and increase the risk of death.</a:t>
            </a:r>
            <a:endParaRPr lang="en-US" sz="1200" dirty="0">
              <a:latin typeface="Arial"/>
              <a:cs typeface="Arial"/>
            </a:endParaRPr>
          </a:p>
          <a:p>
            <a:pPr>
              <a:buFont typeface="Arial"/>
              <a:buChar char="•"/>
            </a:pPr>
            <a:r>
              <a:rPr lang="en-US" sz="1200" b="1">
                <a:latin typeface="Arial"/>
                <a:ea typeface="+mn-lt"/>
                <a:cs typeface="Arial"/>
              </a:rPr>
              <a:t>Greater risks during surgery:</a:t>
            </a:r>
            <a:r>
              <a:rPr lang="en-US" sz="1200">
                <a:latin typeface="Arial"/>
                <a:ea typeface="+mn-lt"/>
                <a:cs typeface="Arial"/>
              </a:rPr>
              <a:t> Some routine operations may become riskier if antibiotics no longer work well.</a:t>
            </a:r>
            <a:endParaRPr lang="en-US" sz="1200" dirty="0">
              <a:latin typeface="Arial"/>
              <a:cs typeface="Arial"/>
            </a:endParaRPr>
          </a:p>
          <a:p>
            <a:pPr>
              <a:buFont typeface="Arial"/>
              <a:buChar char="•"/>
            </a:pPr>
            <a:r>
              <a:rPr lang="en-US" sz="1200" b="1">
                <a:latin typeface="Arial"/>
                <a:ea typeface="+mn-lt"/>
                <a:cs typeface="Arial"/>
              </a:rPr>
              <a:t>Fewer treatment options:</a:t>
            </a:r>
            <a:r>
              <a:rPr lang="en-US" sz="1200">
                <a:latin typeface="Arial"/>
                <a:ea typeface="+mn-lt"/>
                <a:cs typeface="Arial"/>
              </a:rPr>
              <a:t> Doctors may have fewer effective medicines available to treat serious infections.</a:t>
            </a:r>
            <a:endParaRPr lang="en-US" sz="1200" dirty="0">
              <a:latin typeface="Arial"/>
              <a:cs typeface="Arial"/>
            </a:endParaRPr>
          </a:p>
          <a:p>
            <a:pPr indent="0">
              <a:buNone/>
            </a:pPr>
            <a:r>
              <a:rPr lang="en-US" sz="1200">
                <a:latin typeface="Arial"/>
                <a:cs typeface="Arial"/>
              </a:rPr>
              <a:t>POPULATION LEVEL CONSEQUENCES:</a:t>
            </a:r>
            <a:endParaRPr lang="en-US" sz="1200" dirty="0">
              <a:latin typeface="Arial"/>
              <a:cs typeface="Arial"/>
            </a:endParaRPr>
          </a:p>
          <a:p>
            <a:pPr>
              <a:buFont typeface="Arial"/>
              <a:buChar char="•"/>
            </a:pPr>
            <a:r>
              <a:rPr lang="en-US" sz="1200" b="1">
                <a:latin typeface="Arial"/>
                <a:ea typeface="+mn-lt"/>
                <a:cs typeface="Arial"/>
              </a:rPr>
              <a:t>Faster spread of resistant bacteria:</a:t>
            </a:r>
            <a:r>
              <a:rPr lang="en-US" sz="1200">
                <a:latin typeface="Arial"/>
                <a:ea typeface="+mn-lt"/>
                <a:cs typeface="Arial"/>
              </a:rPr>
              <a:t> Resistant bacteria can spread easily between people through everyday social contact.</a:t>
            </a:r>
            <a:endParaRPr lang="en-US" sz="1200" dirty="0">
              <a:latin typeface="Arial"/>
              <a:cs typeface="Arial"/>
            </a:endParaRPr>
          </a:p>
          <a:p>
            <a:pPr>
              <a:buFont typeface="Arial"/>
              <a:buChar char="•"/>
            </a:pPr>
            <a:r>
              <a:rPr lang="en-US" sz="1200" b="1">
                <a:latin typeface="Arial"/>
                <a:ea typeface="+mn-lt"/>
                <a:cs typeface="Arial"/>
              </a:rPr>
              <a:t>Less effective antibiotics:</a:t>
            </a:r>
            <a:r>
              <a:rPr lang="en-US" sz="1200">
                <a:latin typeface="Arial"/>
                <a:ea typeface="+mn-lt"/>
                <a:cs typeface="Arial"/>
              </a:rPr>
              <a:t> Antibiotics may become less effective for future generations.</a:t>
            </a:r>
            <a:endParaRPr lang="en-US" sz="1200" dirty="0">
              <a:latin typeface="Arial"/>
              <a:cs typeface="Arial"/>
            </a:endParaRPr>
          </a:p>
          <a:p>
            <a:pPr>
              <a:buFont typeface="Arial"/>
              <a:buChar char="•"/>
            </a:pPr>
            <a:r>
              <a:rPr lang="en-US" sz="1200" b="1">
                <a:latin typeface="Arial"/>
                <a:ea typeface="+mn-lt"/>
                <a:cs typeface="Arial"/>
              </a:rPr>
              <a:t>Higher healthcare costs:</a:t>
            </a:r>
            <a:r>
              <a:rPr lang="en-US" sz="1200">
                <a:latin typeface="Arial"/>
                <a:ea typeface="+mn-lt"/>
                <a:cs typeface="Arial"/>
              </a:rPr>
              <a:t> AMR could create an additional £7–10 billion cost for the NHS by 2050 (O'Neill, 2016).</a:t>
            </a:r>
            <a:endParaRPr lang="en-US" sz="1200" dirty="0">
              <a:latin typeface="Arial"/>
              <a:cs typeface="Arial"/>
            </a:endParaRPr>
          </a:p>
          <a:p>
            <a:pPr>
              <a:buFont typeface="Arial"/>
              <a:buChar char="•"/>
            </a:pPr>
            <a:r>
              <a:rPr lang="en-US" sz="1200" b="1">
                <a:latin typeface="Arial"/>
                <a:ea typeface="+mn-lt"/>
                <a:cs typeface="Arial"/>
              </a:rPr>
              <a:t>Return of controlled diseases:</a:t>
            </a:r>
            <a:r>
              <a:rPr lang="en-US" sz="1200">
                <a:latin typeface="Arial"/>
                <a:ea typeface="+mn-lt"/>
                <a:cs typeface="Arial"/>
              </a:rPr>
              <a:t> Some infections that were previously controlled could become common again.</a:t>
            </a:r>
            <a:endParaRPr lang="en-US" sz="1200" dirty="0">
              <a:latin typeface="Arial"/>
              <a:cs typeface="Arial"/>
            </a:endParaRPr>
          </a:p>
          <a:p>
            <a:pPr>
              <a:buFont typeface="Arial"/>
              <a:buChar char="•"/>
            </a:pPr>
            <a:r>
              <a:rPr lang="en-US" sz="1200" b="1">
                <a:latin typeface="Arial"/>
                <a:ea typeface="+mn-lt"/>
                <a:cs typeface="Arial"/>
              </a:rPr>
              <a:t>Impact on cancer treatment and transplants:</a:t>
            </a:r>
            <a:r>
              <a:rPr lang="en-US" sz="1200">
                <a:latin typeface="Arial"/>
                <a:ea typeface="+mn-lt"/>
                <a:cs typeface="Arial"/>
              </a:rPr>
              <a:t> These treatments may become more difficult because they often rely on antibiotics to prevent infections (Spellberg et al., 2016).</a:t>
            </a:r>
            <a:endParaRPr lang="en-US" sz="1200" dirty="0">
              <a:latin typeface="Arial"/>
              <a:cs typeface="Arial"/>
            </a:endParaRPr>
          </a:p>
          <a:p>
            <a:pPr>
              <a:buNone/>
            </a:pPr>
            <a:endParaRPr lang="en-US" sz="1200" dirty="0">
              <a:latin typeface="Arial"/>
              <a:cs typeface="Arial"/>
            </a:endParaRPr>
          </a:p>
        </p:txBody>
      </p:sp>
      <p:sp>
        <p:nvSpPr>
          <p:cNvPr id="5" name="Date Placeholder 4">
            <a:extLst>
              <a:ext uri="{FF2B5EF4-FFF2-40B4-BE49-F238E27FC236}">
                <a16:creationId xmlns:a16="http://schemas.microsoft.com/office/drawing/2014/main" id="{D34A3DF2-E03B-1027-4BD8-7049A873255E}"/>
              </a:ext>
            </a:extLst>
          </p:cNvPr>
          <p:cNvSpPr>
            <a:spLocks noGrp="1"/>
          </p:cNvSpPr>
          <p:nvPr>
            <p:ph type="dt" sz="half" idx="10"/>
          </p:nvPr>
        </p:nvSpPr>
        <p:spPr/>
        <p:txBody>
          <a:bodyPr/>
          <a:lstStyle/>
          <a:p>
            <a:fld id="{A14A57D2-DD83-4392-B758-C6439A5F9772}" type="datetime1">
              <a:rPr lang="en-US" smtClean="0"/>
              <a:t>8/12/2026</a:t>
            </a:fld>
            <a:endParaRPr lang="en-US" dirty="0"/>
          </a:p>
        </p:txBody>
      </p:sp>
      <p:sp>
        <p:nvSpPr>
          <p:cNvPr id="7" name="Slide Number Placeholder 6">
            <a:extLst>
              <a:ext uri="{FF2B5EF4-FFF2-40B4-BE49-F238E27FC236}">
                <a16:creationId xmlns:a16="http://schemas.microsoft.com/office/drawing/2014/main" id="{8D1CD0D3-5534-F6FC-2776-66488BF3C23D}"/>
              </a:ext>
            </a:extLst>
          </p:cNvPr>
          <p:cNvSpPr>
            <a:spLocks noGrp="1"/>
          </p:cNvSpPr>
          <p:nvPr>
            <p:ph type="sldNum" sz="quarter" idx="12"/>
          </p:nvPr>
        </p:nvSpPr>
        <p:spPr/>
        <p:txBody>
          <a:bodyPr/>
          <a:lstStyle/>
          <a:p>
            <a:fld id="{0B363F69-2E69-4493-9263-0ED57289E596}" type="slidenum">
              <a:rPr lang="en-US" smtClean="0"/>
              <a:t>11</a:t>
            </a:fld>
            <a:endParaRPr lang="en-US" dirty="0"/>
          </a:p>
        </p:txBody>
      </p:sp>
    </p:spTree>
    <p:extLst>
      <p:ext uri="{BB962C8B-B14F-4D97-AF65-F5344CB8AC3E}">
        <p14:creationId xmlns:p14="http://schemas.microsoft.com/office/powerpoint/2010/main" val="19547888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072E31CC-4D85-1968-DBA9-C0DA9D15A5CA}"/>
              </a:ext>
            </a:extLst>
          </p:cNvPr>
          <p:cNvSpPr>
            <a:spLocks noGrp="1"/>
          </p:cNvSpPr>
          <p:nvPr>
            <p:ph type="title"/>
          </p:nvPr>
        </p:nvSpPr>
        <p:spPr>
          <a:xfrm>
            <a:off x="1371600" y="525988"/>
            <a:ext cx="10240903" cy="982106"/>
          </a:xfrm>
        </p:spPr>
        <p:txBody>
          <a:bodyPr/>
          <a:lstStyle/>
          <a:p>
            <a:r>
              <a:rPr lang="en-US"/>
              <a:t>Conti...</a:t>
            </a:r>
          </a:p>
        </p:txBody>
      </p:sp>
      <p:sp>
        <p:nvSpPr>
          <p:cNvPr id="8" name="Subtitle 7">
            <a:extLst>
              <a:ext uri="{FF2B5EF4-FFF2-40B4-BE49-F238E27FC236}">
                <a16:creationId xmlns:a16="http://schemas.microsoft.com/office/drawing/2014/main" id="{B5B6C96F-DD7F-67D3-F67C-839506335C22}"/>
              </a:ext>
            </a:extLst>
          </p:cNvPr>
          <p:cNvSpPr>
            <a:spLocks noGrp="1"/>
          </p:cNvSpPr>
          <p:nvPr>
            <p:ph idx="1"/>
          </p:nvPr>
        </p:nvSpPr>
        <p:spPr/>
        <p:txBody>
          <a:bodyPr vert="horz" lIns="0" tIns="0" rIns="0" bIns="0" rtlCol="0" anchor="t">
            <a:normAutofit/>
          </a:bodyPr>
          <a:lstStyle/>
          <a:p>
            <a:pPr marL="0" indent="0">
              <a:buNone/>
            </a:pPr>
            <a:r>
              <a:rPr lang="en-US" sz="2400" b="1">
                <a:solidFill>
                  <a:srgbClr val="2C3E50"/>
                </a:solidFill>
                <a:latin typeface="Arial"/>
                <a:ea typeface="+mn-lt"/>
                <a:cs typeface="Arial"/>
              </a:rPr>
              <a:t>Healthcare System Consequences:</a:t>
            </a:r>
            <a:endParaRPr lang="en-US" sz="2400" b="1">
              <a:solidFill>
                <a:srgbClr val="2C3E50"/>
              </a:solidFill>
              <a:latin typeface="Arial"/>
              <a:ea typeface="Calibri"/>
              <a:cs typeface="Arial"/>
            </a:endParaRPr>
          </a:p>
          <a:p>
            <a:r>
              <a:rPr lang="en-US" sz="1800">
                <a:solidFill>
                  <a:srgbClr val="2C3E50"/>
                </a:solidFill>
                <a:latin typeface="Arial"/>
                <a:ea typeface="+mn-lt"/>
                <a:cs typeface="Arial"/>
              </a:rPr>
              <a:t>* Patients with resistant infections often need to stay in hospital longer, with some stays lasting around 7 additional days.</a:t>
            </a:r>
            <a:endParaRPr lang="en-US" sz="1800" dirty="0">
              <a:latin typeface="Arial"/>
              <a:cs typeface="Arial"/>
            </a:endParaRPr>
          </a:p>
          <a:p>
            <a:r>
              <a:rPr lang="en-US" sz="1800">
                <a:solidFill>
                  <a:srgbClr val="2C3E50"/>
                </a:solidFill>
                <a:latin typeface="Arial"/>
                <a:ea typeface="+mn-lt"/>
                <a:cs typeface="Arial"/>
              </a:rPr>
              <a:t>* Hospitals need to take extra infection control measures to prevent the spread of resistant infections.</a:t>
            </a:r>
            <a:endParaRPr lang="en-US" sz="1800" dirty="0">
              <a:latin typeface="Arial"/>
              <a:cs typeface="Arial"/>
            </a:endParaRPr>
          </a:p>
          <a:p>
            <a:r>
              <a:rPr lang="en-US" sz="1800">
                <a:solidFill>
                  <a:srgbClr val="2C3E50"/>
                </a:solidFill>
                <a:latin typeface="Arial"/>
                <a:ea typeface="+mn-lt"/>
                <a:cs typeface="Arial"/>
              </a:rPr>
              <a:t>* Fewer hospital beds and staff are available for planned or elective procedures.</a:t>
            </a:r>
            <a:endParaRPr lang="en-US" sz="1800" dirty="0">
              <a:latin typeface="Arial"/>
              <a:cs typeface="Arial"/>
            </a:endParaRPr>
          </a:p>
          <a:p>
            <a:r>
              <a:rPr lang="en-US" sz="1800">
                <a:solidFill>
                  <a:srgbClr val="2C3E50"/>
                </a:solidFill>
                <a:latin typeface="Arial"/>
                <a:ea typeface="+mn-lt"/>
                <a:cs typeface="Arial"/>
              </a:rPr>
              <a:t>* Intensive care units can become overwhelmed due to the increased demand for treatment and monitoring (NICE, 2020).</a:t>
            </a:r>
            <a:endParaRPr lang="en-US" sz="1800" dirty="0">
              <a:latin typeface="Arial"/>
              <a:cs typeface="Arial"/>
            </a:endParaRPr>
          </a:p>
        </p:txBody>
      </p:sp>
      <p:sp>
        <p:nvSpPr>
          <p:cNvPr id="4" name="Date Placeholder 3">
            <a:extLst>
              <a:ext uri="{FF2B5EF4-FFF2-40B4-BE49-F238E27FC236}">
                <a16:creationId xmlns:a16="http://schemas.microsoft.com/office/drawing/2014/main" id="{2B5C3185-D1D2-FA24-90D3-9E17B328A4F0}"/>
              </a:ext>
            </a:extLst>
          </p:cNvPr>
          <p:cNvSpPr>
            <a:spLocks noGrp="1"/>
          </p:cNvSpPr>
          <p:nvPr>
            <p:ph type="dt" sz="half" idx="10"/>
          </p:nvPr>
        </p:nvSpPr>
        <p:spPr/>
        <p:txBody>
          <a:bodyPr/>
          <a:lstStyle/>
          <a:p>
            <a:fld id="{0FD8F3A8-18AE-4F5F-8FCA-74388120FCB6}" type="datetime1">
              <a:rPr lang="en-US" smtClean="0"/>
              <a:t>8/12/2026</a:t>
            </a:fld>
            <a:endParaRPr lang="en-US" dirty="0"/>
          </a:p>
        </p:txBody>
      </p:sp>
    </p:spTree>
    <p:extLst>
      <p:ext uri="{BB962C8B-B14F-4D97-AF65-F5344CB8AC3E}">
        <p14:creationId xmlns:p14="http://schemas.microsoft.com/office/powerpoint/2010/main" val="20929083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24ACCA-2795-0B4B-8F3B-67ADC4DABBF1}"/>
              </a:ext>
            </a:extLst>
          </p:cNvPr>
          <p:cNvSpPr>
            <a:spLocks noGrp="1"/>
          </p:cNvSpPr>
          <p:nvPr>
            <p:ph type="title"/>
          </p:nvPr>
        </p:nvSpPr>
        <p:spPr/>
        <p:txBody>
          <a:bodyPr>
            <a:normAutofit fontScale="90000"/>
          </a:bodyPr>
          <a:lstStyle/>
          <a:p>
            <a:r>
              <a:rPr lang="en-US" sz="3200">
                <a:solidFill>
                  <a:srgbClr val="FFFFFF"/>
                </a:solidFill>
                <a:latin typeface="Calibri"/>
                <a:ea typeface="Calibri"/>
                <a:cs typeface="Calibri"/>
              </a:rPr>
              <a:t>National Guidelines: Strategic Context</a:t>
            </a:r>
            <a:endParaRPr lang="en-US"/>
          </a:p>
          <a:p>
            <a:r>
              <a:rPr lang="en-US" dirty="0"/>
              <a:t>National guidelines: </a:t>
            </a:r>
            <a:r>
              <a:rPr lang="en-US"/>
              <a:t>strategic</a:t>
            </a:r>
            <a:r>
              <a:rPr lang="en-US" dirty="0"/>
              <a:t> context</a:t>
            </a:r>
          </a:p>
        </p:txBody>
      </p:sp>
      <p:sp>
        <p:nvSpPr>
          <p:cNvPr id="3" name="Subtitle 2">
            <a:extLst>
              <a:ext uri="{FF2B5EF4-FFF2-40B4-BE49-F238E27FC236}">
                <a16:creationId xmlns:a16="http://schemas.microsoft.com/office/drawing/2014/main" id="{0709C093-9D47-C372-2685-33C246303CB8}"/>
              </a:ext>
            </a:extLst>
          </p:cNvPr>
          <p:cNvSpPr>
            <a:spLocks noGrp="1"/>
          </p:cNvSpPr>
          <p:nvPr>
            <p:ph idx="1"/>
          </p:nvPr>
        </p:nvSpPr>
        <p:spPr/>
        <p:txBody>
          <a:bodyPr vert="horz" lIns="0" tIns="0" rIns="0" bIns="0" rtlCol="0" anchor="t">
            <a:normAutofit fontScale="77500" lnSpcReduction="20000"/>
          </a:bodyPr>
          <a:lstStyle/>
          <a:p>
            <a:pPr marL="0" indent="0">
              <a:buNone/>
            </a:pPr>
            <a:r>
              <a:rPr lang="en-US" b="1">
                <a:latin typeface="Arial"/>
                <a:cs typeface="Arial"/>
              </a:rPr>
              <a:t>UK ANTIMICROBIAL STEWARDSHIP POLICIES</a:t>
            </a:r>
            <a:endParaRPr lang="en-US"/>
          </a:p>
          <a:p>
            <a:r>
              <a:rPr lang="en-US">
                <a:latin typeface="Arial"/>
                <a:cs typeface="Arial"/>
              </a:rPr>
              <a:t>NHS ENGLAND TARGETS (2021–2024):</a:t>
            </a:r>
          </a:p>
          <a:p>
            <a:r>
              <a:rPr lang="en-US">
                <a:latin typeface="Arial"/>
                <a:ea typeface="+mn-lt"/>
                <a:cs typeface="Arial"/>
              </a:rPr>
              <a:t>• Reduce inappropriate antibiotic prescribing by 15% by 2024</a:t>
            </a:r>
            <a:endParaRPr lang="en-US">
              <a:latin typeface="Arial"/>
              <a:cs typeface="Arial"/>
            </a:endParaRPr>
          </a:p>
          <a:p>
            <a:r>
              <a:rPr lang="en-US">
                <a:latin typeface="Arial"/>
                <a:ea typeface="+mn-lt"/>
                <a:cs typeface="Arial"/>
              </a:rPr>
              <a:t>• Achieve a 40% reduction in </a:t>
            </a:r>
            <a:r>
              <a:rPr lang="en-US" i="1">
                <a:latin typeface="Arial"/>
                <a:ea typeface="+mn-lt"/>
                <a:cs typeface="Arial"/>
              </a:rPr>
              <a:t>C. difficile</a:t>
            </a:r>
            <a:r>
              <a:rPr lang="en-US">
                <a:latin typeface="Arial"/>
                <a:ea typeface="+mn-lt"/>
                <a:cs typeface="Arial"/>
              </a:rPr>
              <a:t> infections</a:t>
            </a:r>
            <a:endParaRPr lang="en-US">
              <a:latin typeface="Arial"/>
              <a:cs typeface="Arial"/>
            </a:endParaRPr>
          </a:p>
          <a:p>
            <a:r>
              <a:rPr lang="en-US">
                <a:latin typeface="Arial"/>
                <a:ea typeface="+mn-lt"/>
                <a:cs typeface="Arial"/>
              </a:rPr>
              <a:t>• Make sure antimicrobial stewardship is implemented across all healthcare settings</a:t>
            </a:r>
            <a:endParaRPr lang="en-US">
              <a:latin typeface="Arial"/>
              <a:cs typeface="Arial"/>
            </a:endParaRPr>
          </a:p>
          <a:p>
            <a:r>
              <a:rPr lang="en-US">
                <a:latin typeface="Arial"/>
                <a:ea typeface="+mn-lt"/>
                <a:cs typeface="Arial"/>
              </a:rPr>
              <a:t>• Improve public understanding of responsible antibiotic use (NHS England, 2021)</a:t>
            </a:r>
            <a:endParaRPr lang="en-US">
              <a:latin typeface="Arial"/>
              <a:cs typeface="Arial"/>
            </a:endParaRPr>
          </a:p>
          <a:p>
            <a:pPr marL="0" indent="0">
              <a:buNone/>
            </a:pPr>
            <a:r>
              <a:rPr lang="en-US" b="1">
                <a:latin typeface="Arial"/>
                <a:cs typeface="Arial"/>
              </a:rPr>
              <a:t>CHIEF MEDICAL OFFICER GUIDANCE (2019):</a:t>
            </a:r>
          </a:p>
          <a:p>
            <a:r>
              <a:rPr lang="en-US" dirty="0">
                <a:latin typeface="Arial"/>
                <a:ea typeface="+mn-lt"/>
                <a:cs typeface="Arial"/>
              </a:rPr>
              <a:t>• Focus on educating the public and encouraging positive </a:t>
            </a:r>
            <a:r>
              <a:rPr lang="en-US" dirty="0" err="1">
                <a:latin typeface="Arial"/>
                <a:ea typeface="+mn-lt"/>
                <a:cs typeface="Arial"/>
              </a:rPr>
              <a:t>behaviour</a:t>
            </a:r>
            <a:r>
              <a:rPr lang="en-US" dirty="0">
                <a:latin typeface="Arial"/>
                <a:ea typeface="+mn-lt"/>
                <a:cs typeface="Arial"/>
              </a:rPr>
              <a:t> change</a:t>
            </a:r>
            <a:endParaRPr lang="en-US" dirty="0">
              <a:latin typeface="Arial"/>
              <a:cs typeface="Arial"/>
            </a:endParaRPr>
          </a:p>
          <a:p>
            <a:r>
              <a:rPr lang="en-US">
                <a:latin typeface="Arial"/>
                <a:ea typeface="+mn-lt"/>
                <a:cs typeface="Arial"/>
              </a:rPr>
              <a:t>• Promote digital health interventions as an important strategy</a:t>
            </a:r>
            <a:endParaRPr lang="en-US">
              <a:latin typeface="Arial"/>
              <a:cs typeface="Arial"/>
            </a:endParaRPr>
          </a:p>
          <a:p>
            <a:r>
              <a:rPr lang="en-US" dirty="0">
                <a:latin typeface="Arial"/>
                <a:ea typeface="+mn-lt"/>
                <a:cs typeface="Arial"/>
              </a:rPr>
              <a:t>• </a:t>
            </a:r>
            <a:r>
              <a:rPr lang="en-US" dirty="0" err="1">
                <a:latin typeface="Arial"/>
                <a:ea typeface="+mn-lt"/>
                <a:cs typeface="Arial"/>
              </a:rPr>
              <a:t>Prioritise</a:t>
            </a:r>
            <a:r>
              <a:rPr lang="en-US" dirty="0">
                <a:latin typeface="Arial"/>
                <a:ea typeface="+mn-lt"/>
                <a:cs typeface="Arial"/>
              </a:rPr>
              <a:t> reducing antibiotic prescribing for self-limiting infections</a:t>
            </a:r>
            <a:endParaRPr lang="en-US" dirty="0">
              <a:latin typeface="Arial"/>
              <a:cs typeface="Arial"/>
            </a:endParaRPr>
          </a:p>
          <a:p>
            <a:r>
              <a:rPr lang="en-US">
                <a:latin typeface="Arial"/>
                <a:ea typeface="+mn-lt"/>
                <a:cs typeface="Arial"/>
              </a:rPr>
              <a:t>• Identify young adults as an important target group for early preventative action (UK CMO, 2019)</a:t>
            </a:r>
            <a:endParaRPr lang="en-US">
              <a:latin typeface="Arial"/>
              <a:cs typeface="Arial"/>
            </a:endParaRPr>
          </a:p>
          <a:p>
            <a:endParaRPr lang="en-US" dirty="0">
              <a:latin typeface="Arial"/>
              <a:cs typeface="Arial"/>
            </a:endParaRPr>
          </a:p>
        </p:txBody>
      </p:sp>
      <p:sp>
        <p:nvSpPr>
          <p:cNvPr id="4" name="Date Placeholder 3">
            <a:extLst>
              <a:ext uri="{FF2B5EF4-FFF2-40B4-BE49-F238E27FC236}">
                <a16:creationId xmlns:a16="http://schemas.microsoft.com/office/drawing/2014/main" id="{345A5365-38F4-35CD-D4C2-0A6712CC5E53}"/>
              </a:ext>
            </a:extLst>
          </p:cNvPr>
          <p:cNvSpPr>
            <a:spLocks noGrp="1"/>
          </p:cNvSpPr>
          <p:nvPr>
            <p:ph type="dt" sz="half" idx="10"/>
          </p:nvPr>
        </p:nvSpPr>
        <p:spPr/>
        <p:txBody>
          <a:bodyPr/>
          <a:lstStyle/>
          <a:p>
            <a:fld id="{E9A1BED5-A4B1-40C4-9E9D-B3D14BF27ECA}" type="datetime1">
              <a:rPr lang="en-US" smtClean="0"/>
              <a:t>8/12/2026</a:t>
            </a:fld>
            <a:endParaRPr lang="en-US" dirty="0"/>
          </a:p>
        </p:txBody>
      </p:sp>
      <p:sp>
        <p:nvSpPr>
          <p:cNvPr id="5" name="Footer Placeholder 4">
            <a:extLst>
              <a:ext uri="{FF2B5EF4-FFF2-40B4-BE49-F238E27FC236}">
                <a16:creationId xmlns:a16="http://schemas.microsoft.com/office/drawing/2014/main" id="{707DD6D8-989F-4D4D-362B-BCAAD8DD78DA}"/>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02D4A30C-E5B7-A73D-2CC0-902B6ACEAE9D}"/>
              </a:ext>
            </a:extLst>
          </p:cNvPr>
          <p:cNvSpPr>
            <a:spLocks noGrp="1"/>
          </p:cNvSpPr>
          <p:nvPr>
            <p:ph type="sldNum" sz="quarter" idx="12"/>
          </p:nvPr>
        </p:nvSpPr>
        <p:spPr/>
        <p:txBody>
          <a:bodyPr/>
          <a:lstStyle/>
          <a:p>
            <a:fld id="{CC057153-B650-4DEB-B370-79DDCFDCE934}" type="slidenum">
              <a:rPr lang="en-US" smtClean="0"/>
              <a:t>13</a:t>
            </a:fld>
            <a:endParaRPr lang="en-US" dirty="0"/>
          </a:p>
        </p:txBody>
      </p:sp>
    </p:spTree>
    <p:extLst>
      <p:ext uri="{BB962C8B-B14F-4D97-AF65-F5344CB8AC3E}">
        <p14:creationId xmlns:p14="http://schemas.microsoft.com/office/powerpoint/2010/main" val="9041145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4D9148B3-313F-7173-820A-03CAEB3E66DB}"/>
              </a:ext>
            </a:extLst>
          </p:cNvPr>
          <p:cNvSpPr>
            <a:spLocks noGrp="1"/>
          </p:cNvSpPr>
          <p:nvPr>
            <p:ph type="title"/>
          </p:nvPr>
        </p:nvSpPr>
        <p:spPr/>
        <p:txBody>
          <a:bodyPr/>
          <a:lstStyle/>
          <a:p>
            <a:r>
              <a:rPr lang="en-US"/>
              <a:t>Conti...</a:t>
            </a:r>
          </a:p>
        </p:txBody>
      </p:sp>
      <p:sp>
        <p:nvSpPr>
          <p:cNvPr id="17" name="Content Placeholder 16">
            <a:extLst>
              <a:ext uri="{FF2B5EF4-FFF2-40B4-BE49-F238E27FC236}">
                <a16:creationId xmlns:a16="http://schemas.microsoft.com/office/drawing/2014/main" id="{C0835F28-C025-98E6-F640-AB700658385F}"/>
              </a:ext>
            </a:extLst>
          </p:cNvPr>
          <p:cNvSpPr>
            <a:spLocks noGrp="1"/>
          </p:cNvSpPr>
          <p:nvPr>
            <p:ph idx="1"/>
          </p:nvPr>
        </p:nvSpPr>
        <p:spPr/>
        <p:txBody>
          <a:bodyPr vert="horz" lIns="0" tIns="0" rIns="0" bIns="0" rtlCol="0" anchor="t">
            <a:normAutofit/>
          </a:bodyPr>
          <a:lstStyle/>
          <a:p>
            <a:pPr marL="0" indent="0">
              <a:buNone/>
            </a:pPr>
            <a:r>
              <a:rPr lang="en-US" b="1">
                <a:latin typeface="Arial"/>
                <a:cs typeface="Arial"/>
              </a:rPr>
              <a:t>PUBLIC HEALTH ENGLAND ANTIBIOTIC AWARENESS CAMPAIGNS:</a:t>
            </a:r>
            <a:endParaRPr lang="en-US" b="1"/>
          </a:p>
          <a:p>
            <a:r>
              <a:rPr lang="en-US" b="1">
                <a:latin typeface="Arial"/>
                <a:ea typeface="+mn-lt"/>
                <a:cs typeface="Arial"/>
              </a:rPr>
              <a:t>“Antibiotics: Handle with Care”</a:t>
            </a:r>
            <a:r>
              <a:rPr lang="en-US">
                <a:latin typeface="Arial"/>
                <a:ea typeface="+mn-lt"/>
                <a:cs typeface="Arial"/>
              </a:rPr>
              <a:t> – a national campaign promoting responsible antibiotic use</a:t>
            </a:r>
            <a:endParaRPr lang="en-US">
              <a:latin typeface="Arial"/>
              <a:cs typeface="Arial"/>
            </a:endParaRPr>
          </a:p>
          <a:p>
            <a:r>
              <a:rPr lang="en-US" b="1">
                <a:latin typeface="Arial"/>
                <a:ea typeface="+mn-lt"/>
                <a:cs typeface="Arial"/>
              </a:rPr>
              <a:t>“Keep Antibiotics Working”</a:t>
            </a:r>
            <a:r>
              <a:rPr lang="en-US">
                <a:latin typeface="Arial"/>
                <a:ea typeface="+mn-lt"/>
                <a:cs typeface="Arial"/>
              </a:rPr>
              <a:t> – an initiative encouraging people to use antibiotics appropriately</a:t>
            </a:r>
            <a:endParaRPr lang="en-US">
              <a:latin typeface="Arial"/>
              <a:cs typeface="Arial"/>
            </a:endParaRPr>
          </a:p>
          <a:p>
            <a:r>
              <a:rPr lang="en-US">
                <a:latin typeface="Arial"/>
                <a:ea typeface="+mn-lt"/>
                <a:cs typeface="Arial"/>
              </a:rPr>
              <a:t>Recommendation to develop tailored digital interventions for different age groups</a:t>
            </a:r>
            <a:endParaRPr lang="en-US">
              <a:latin typeface="Arial"/>
              <a:cs typeface="Arial"/>
            </a:endParaRPr>
          </a:p>
          <a:p>
            <a:r>
              <a:rPr lang="en-US">
                <a:latin typeface="Arial"/>
                <a:ea typeface="+mn-lt"/>
                <a:cs typeface="Arial"/>
              </a:rPr>
              <a:t>A partnership approach involving the NHS, social media platforms, and universities (PHE, 2019)</a:t>
            </a:r>
            <a:endParaRPr lang="en-US">
              <a:latin typeface="Arial"/>
              <a:cs typeface="Arial"/>
            </a:endParaRPr>
          </a:p>
          <a:p>
            <a:endParaRPr lang="en-US" dirty="0">
              <a:latin typeface="Arial"/>
              <a:cs typeface="Arial"/>
            </a:endParaRPr>
          </a:p>
        </p:txBody>
      </p:sp>
      <p:sp>
        <p:nvSpPr>
          <p:cNvPr id="5" name="Date Placeholder 4">
            <a:extLst>
              <a:ext uri="{FF2B5EF4-FFF2-40B4-BE49-F238E27FC236}">
                <a16:creationId xmlns:a16="http://schemas.microsoft.com/office/drawing/2014/main" id="{E906439B-7EBA-C0CB-3E3A-9FB071C5FF85}"/>
              </a:ext>
            </a:extLst>
          </p:cNvPr>
          <p:cNvSpPr>
            <a:spLocks noGrp="1"/>
          </p:cNvSpPr>
          <p:nvPr>
            <p:ph type="dt" sz="half" idx="10"/>
          </p:nvPr>
        </p:nvSpPr>
        <p:spPr/>
        <p:txBody>
          <a:bodyPr/>
          <a:lstStyle/>
          <a:p>
            <a:fld id="{C1B8CA7F-F9E9-4596-ADEE-DA9BF474259C}" type="datetime1">
              <a:rPr lang="en-US" smtClean="0"/>
              <a:t>8/12/2026</a:t>
            </a:fld>
            <a:endParaRPr lang="en-US" dirty="0"/>
          </a:p>
        </p:txBody>
      </p:sp>
    </p:spTree>
    <p:extLst>
      <p:ext uri="{BB962C8B-B14F-4D97-AF65-F5344CB8AC3E}">
        <p14:creationId xmlns:p14="http://schemas.microsoft.com/office/powerpoint/2010/main" val="34764752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3EEFD-C1E1-B55E-FA4B-E67034C969FA}"/>
              </a:ext>
            </a:extLst>
          </p:cNvPr>
          <p:cNvSpPr>
            <a:spLocks noGrp="1"/>
          </p:cNvSpPr>
          <p:nvPr>
            <p:ph type="title"/>
          </p:nvPr>
        </p:nvSpPr>
        <p:spPr/>
        <p:txBody>
          <a:bodyPr>
            <a:normAutofit/>
          </a:bodyPr>
          <a:lstStyle/>
          <a:p>
            <a:r>
              <a:rPr lang="en-US" sz="2400" dirty="0">
                <a:latin typeface="Arial"/>
                <a:cs typeface="Arial"/>
              </a:rPr>
              <a:t>Evidence base :digital intervention for health </a:t>
            </a:r>
            <a:r>
              <a:rPr lang="en-US" sz="2400" dirty="0" err="1">
                <a:latin typeface="Arial"/>
                <a:cs typeface="Arial"/>
              </a:rPr>
              <a:t>behaviour</a:t>
            </a:r>
            <a:r>
              <a:rPr lang="en-US" sz="2400" dirty="0">
                <a:latin typeface="Arial"/>
                <a:cs typeface="Arial"/>
              </a:rPr>
              <a:t> change</a:t>
            </a:r>
          </a:p>
        </p:txBody>
      </p:sp>
      <p:sp>
        <p:nvSpPr>
          <p:cNvPr id="6" name="Content Placeholder 5">
            <a:extLst>
              <a:ext uri="{FF2B5EF4-FFF2-40B4-BE49-F238E27FC236}">
                <a16:creationId xmlns:a16="http://schemas.microsoft.com/office/drawing/2014/main" id="{9221A9B7-0BB0-74E8-7DBE-31D2E7CFBD15}"/>
              </a:ext>
            </a:extLst>
          </p:cNvPr>
          <p:cNvSpPr>
            <a:spLocks noGrp="1"/>
          </p:cNvSpPr>
          <p:nvPr>
            <p:ph idx="1"/>
          </p:nvPr>
        </p:nvSpPr>
        <p:spPr/>
        <p:txBody>
          <a:bodyPr vert="horz" lIns="91440" tIns="45720" rIns="91440" bIns="45720" rtlCol="0" anchor="t">
            <a:normAutofit fontScale="55000" lnSpcReduction="20000"/>
          </a:bodyPr>
          <a:lstStyle/>
          <a:p>
            <a:pPr marL="0" indent="0">
              <a:buNone/>
            </a:pPr>
            <a:r>
              <a:rPr lang="en-US">
                <a:latin typeface="Arial"/>
                <a:cs typeface="Arial"/>
              </a:rPr>
              <a:t>EFFECTIVENESS OF DIGITAL HEALTH INTERVENTIONS:</a:t>
            </a:r>
            <a:endParaRPr lang="en-US"/>
          </a:p>
          <a:p>
            <a:r>
              <a:rPr lang="en-US">
                <a:latin typeface="Arial"/>
                <a:ea typeface="+mn-lt"/>
                <a:cs typeface="Arial"/>
              </a:rPr>
              <a:t>• Digital interventions can improve health literacy by 28–35% (Nouri et al., 2020)</a:t>
            </a:r>
            <a:endParaRPr lang="en-US">
              <a:latin typeface="Arial"/>
              <a:cs typeface="Arial"/>
            </a:endParaRPr>
          </a:p>
          <a:p>
            <a:r>
              <a:rPr lang="en-US">
                <a:latin typeface="Arial"/>
                <a:ea typeface="+mn-lt"/>
                <a:cs typeface="Arial"/>
              </a:rPr>
              <a:t>• Mobile apps designed to support medication adherence can improve compliance by 25–40% (Kaplan et al., 2018)</a:t>
            </a:r>
            <a:endParaRPr lang="en-US">
              <a:latin typeface="Arial"/>
              <a:cs typeface="Arial"/>
            </a:endParaRPr>
          </a:p>
          <a:p>
            <a:r>
              <a:rPr lang="en-US">
                <a:latin typeface="Arial"/>
                <a:ea typeface="+mn-lt"/>
                <a:cs typeface="Arial"/>
              </a:rPr>
              <a:t>• Social media campaigns can reach around 65% of young adults through consistent and ongoing messaging (Whittaker et al., 2017)</a:t>
            </a:r>
            <a:endParaRPr lang="en-US">
              <a:latin typeface="Arial"/>
              <a:cs typeface="Arial"/>
            </a:endParaRPr>
          </a:p>
          <a:p>
            <a:pPr marL="0" indent="0">
              <a:buNone/>
            </a:pPr>
            <a:r>
              <a:rPr lang="en-US">
                <a:latin typeface="Arial"/>
                <a:cs typeface="Arial"/>
              </a:rPr>
              <a:t>ANTIBIOTIC AWARENESS INTERVENTIONS:</a:t>
            </a:r>
          </a:p>
          <a:p>
            <a:r>
              <a:rPr lang="en-US">
                <a:latin typeface="Arial"/>
                <a:ea typeface="+mn-lt"/>
                <a:cs typeface="Arial"/>
              </a:rPr>
              <a:t>• Digital campaigns can reduce inappropriate demand for antibiotics by 18–25% (Lecky et al., 2017)</a:t>
            </a:r>
            <a:endParaRPr lang="en-US">
              <a:latin typeface="Arial"/>
              <a:cs typeface="Arial"/>
            </a:endParaRPr>
          </a:p>
          <a:p>
            <a:r>
              <a:rPr lang="en-US">
                <a:latin typeface="Arial"/>
                <a:ea typeface="+mn-lt"/>
                <a:cs typeface="Arial"/>
              </a:rPr>
              <a:t>• Gamified educational activities can improve knowledge retention by 45% (Kato et al., 2018)</a:t>
            </a:r>
            <a:endParaRPr lang="en-US">
              <a:latin typeface="Arial"/>
              <a:cs typeface="Arial"/>
            </a:endParaRPr>
          </a:p>
          <a:p>
            <a:r>
              <a:rPr lang="en-US" dirty="0">
                <a:latin typeface="Arial"/>
                <a:ea typeface="+mn-lt"/>
                <a:cs typeface="Arial"/>
              </a:rPr>
              <a:t>• Peer-to-peer digital messaging can be three times more effective than education delivered only by healthcare providers (Ashiru-</a:t>
            </a:r>
            <a:r>
              <a:rPr lang="en-US" dirty="0" err="1">
                <a:latin typeface="Arial"/>
                <a:ea typeface="+mn-lt"/>
                <a:cs typeface="Arial"/>
              </a:rPr>
              <a:t>Oredope</a:t>
            </a:r>
            <a:r>
              <a:rPr lang="en-US" dirty="0">
                <a:latin typeface="Arial"/>
                <a:ea typeface="+mn-lt"/>
                <a:cs typeface="Arial"/>
              </a:rPr>
              <a:t> et al., 2015)</a:t>
            </a:r>
            <a:endParaRPr lang="en-US" dirty="0">
              <a:latin typeface="Arial"/>
              <a:cs typeface="Arial"/>
            </a:endParaRPr>
          </a:p>
          <a:p>
            <a:pPr marL="0" indent="0">
              <a:buNone/>
            </a:pPr>
            <a:r>
              <a:rPr lang="en-US">
                <a:latin typeface="Arial"/>
                <a:cs typeface="Arial"/>
              </a:rPr>
              <a:t>SUCCESS FACTORS:</a:t>
            </a:r>
          </a:p>
          <a:p>
            <a:r>
              <a:rPr lang="en-US">
                <a:latin typeface="Arial"/>
                <a:ea typeface="+mn-lt"/>
                <a:cs typeface="Arial"/>
              </a:rPr>
              <a:t>• Using multiple communication channels can increase engagement by 2.5 times (Lefebvre et al., 2016)</a:t>
            </a:r>
            <a:endParaRPr lang="en-US">
              <a:latin typeface="Arial"/>
              <a:cs typeface="Arial"/>
            </a:endParaRPr>
          </a:p>
          <a:p>
            <a:r>
              <a:rPr lang="en-US" dirty="0">
                <a:latin typeface="Arial"/>
                <a:ea typeface="+mn-lt"/>
                <a:cs typeface="Arial"/>
              </a:rPr>
              <a:t>• User-generated content and real-life testimonials can help build trust and encourage positive </a:t>
            </a:r>
            <a:r>
              <a:rPr lang="en-US" dirty="0" err="1">
                <a:latin typeface="Arial"/>
                <a:ea typeface="+mn-lt"/>
                <a:cs typeface="Arial"/>
              </a:rPr>
              <a:t>behaviour</a:t>
            </a:r>
            <a:r>
              <a:rPr lang="en-US" dirty="0">
                <a:latin typeface="Arial"/>
                <a:ea typeface="+mn-lt"/>
                <a:cs typeface="Arial"/>
              </a:rPr>
              <a:t> change</a:t>
            </a:r>
            <a:endParaRPr lang="en-US" dirty="0">
              <a:latin typeface="Arial"/>
              <a:cs typeface="Arial"/>
            </a:endParaRPr>
          </a:p>
          <a:p>
            <a:r>
              <a:rPr lang="en-US" dirty="0">
                <a:latin typeface="Arial"/>
                <a:ea typeface="+mn-lt"/>
                <a:cs typeface="Arial"/>
              </a:rPr>
              <a:t>• Regular engagement features, such as push notifications and quizzes, can increase app retention from 20% to 60% (</a:t>
            </a:r>
            <a:r>
              <a:rPr lang="en-US" dirty="0" err="1">
                <a:latin typeface="Arial"/>
                <a:ea typeface="+mn-lt"/>
                <a:cs typeface="Arial"/>
              </a:rPr>
              <a:t>Vaghefi</a:t>
            </a:r>
            <a:r>
              <a:rPr lang="en-US" dirty="0">
                <a:latin typeface="Arial"/>
                <a:ea typeface="+mn-lt"/>
                <a:cs typeface="Arial"/>
              </a:rPr>
              <a:t> &amp; Tulu, 2017)</a:t>
            </a:r>
            <a:endParaRPr lang="en-US" dirty="0">
              <a:latin typeface="Arial"/>
              <a:cs typeface="Arial"/>
            </a:endParaRPr>
          </a:p>
          <a:p>
            <a:endParaRPr lang="en-US" dirty="0">
              <a:latin typeface="Arial"/>
              <a:cs typeface="Arial"/>
            </a:endParaRPr>
          </a:p>
        </p:txBody>
      </p:sp>
      <p:sp>
        <p:nvSpPr>
          <p:cNvPr id="3" name="Date Placeholder 2">
            <a:extLst>
              <a:ext uri="{FF2B5EF4-FFF2-40B4-BE49-F238E27FC236}">
                <a16:creationId xmlns:a16="http://schemas.microsoft.com/office/drawing/2014/main" id="{B5068825-5AC6-0C03-1AA7-6F9EAAC5598F}"/>
              </a:ext>
            </a:extLst>
          </p:cNvPr>
          <p:cNvSpPr>
            <a:spLocks noGrp="1"/>
          </p:cNvSpPr>
          <p:nvPr>
            <p:ph type="dt" sz="half" idx="10"/>
          </p:nvPr>
        </p:nvSpPr>
        <p:spPr/>
        <p:txBody>
          <a:bodyPr/>
          <a:lstStyle/>
          <a:p>
            <a:fld id="{DFB5DD5B-F4FF-4EEA-A76F-2B70FB5F5B38}" type="datetime1">
              <a:rPr lang="en-US" smtClean="0"/>
              <a:pPr/>
              <a:t>8/12/2026</a:t>
            </a:fld>
            <a:endParaRPr lang="en-US" dirty="0"/>
          </a:p>
        </p:txBody>
      </p:sp>
      <p:sp>
        <p:nvSpPr>
          <p:cNvPr id="5" name="Slide Number Placeholder 4">
            <a:extLst>
              <a:ext uri="{FF2B5EF4-FFF2-40B4-BE49-F238E27FC236}">
                <a16:creationId xmlns:a16="http://schemas.microsoft.com/office/drawing/2014/main" id="{D75769D7-C63A-79B2-9312-E66AB96BF63F}"/>
              </a:ext>
            </a:extLst>
          </p:cNvPr>
          <p:cNvSpPr>
            <a:spLocks noGrp="1"/>
          </p:cNvSpPr>
          <p:nvPr>
            <p:ph type="sldNum" sz="quarter" idx="12"/>
          </p:nvPr>
        </p:nvSpPr>
        <p:spPr/>
        <p:txBody>
          <a:bodyPr/>
          <a:lstStyle/>
          <a:p>
            <a:fld id="{CC057153-B650-4DEB-B370-79DDCFDCE934}" type="slidenum">
              <a:rPr lang="en-US" smtClean="0"/>
              <a:pPr/>
              <a:t>15</a:t>
            </a:fld>
            <a:endParaRPr lang="en-US" dirty="0"/>
          </a:p>
        </p:txBody>
      </p:sp>
    </p:spTree>
    <p:extLst>
      <p:ext uri="{BB962C8B-B14F-4D97-AF65-F5344CB8AC3E}">
        <p14:creationId xmlns:p14="http://schemas.microsoft.com/office/powerpoint/2010/main" val="33516182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CFCE3-DC6E-F6B9-D1D1-192CBA9CF5A0}"/>
              </a:ext>
            </a:extLst>
          </p:cNvPr>
          <p:cNvSpPr>
            <a:spLocks noGrp="1"/>
          </p:cNvSpPr>
          <p:nvPr>
            <p:ph type="title"/>
          </p:nvPr>
        </p:nvSpPr>
        <p:spPr>
          <a:xfrm>
            <a:off x="836579" y="622846"/>
            <a:ext cx="10775925" cy="1217275"/>
          </a:xfrm>
        </p:spPr>
        <p:txBody>
          <a:bodyPr>
            <a:normAutofit/>
          </a:bodyPr>
          <a:lstStyle/>
          <a:p>
            <a:r>
              <a:rPr lang="en-US" sz="3200" dirty="0">
                <a:latin typeface="Calibri"/>
                <a:ea typeface="Calibri"/>
                <a:cs typeface="Calibri"/>
              </a:rPr>
              <a:t>Smart Antibiotics Campaign: Core </a:t>
            </a:r>
            <a:r>
              <a:rPr lang="en-US" sz="3200">
                <a:latin typeface="Calibri"/>
                <a:ea typeface="Calibri"/>
                <a:cs typeface="Calibri"/>
              </a:rPr>
              <a:t>Component</a:t>
            </a:r>
            <a:endParaRPr lang="en-US" sz="3200">
              <a:solidFill>
                <a:srgbClr val="FFFFFF"/>
              </a:solidFill>
              <a:latin typeface="Calibri"/>
              <a:ea typeface="Calibri"/>
              <a:cs typeface="Calibri"/>
            </a:endParaRPr>
          </a:p>
        </p:txBody>
      </p:sp>
      <p:sp>
        <p:nvSpPr>
          <p:cNvPr id="3" name="Content Placeholder 2">
            <a:extLst>
              <a:ext uri="{FF2B5EF4-FFF2-40B4-BE49-F238E27FC236}">
                <a16:creationId xmlns:a16="http://schemas.microsoft.com/office/drawing/2014/main" id="{37ABF710-AFD0-E328-276C-9D331B071C14}"/>
              </a:ext>
            </a:extLst>
          </p:cNvPr>
          <p:cNvSpPr>
            <a:spLocks noGrp="1"/>
          </p:cNvSpPr>
          <p:nvPr>
            <p:ph idx="1"/>
          </p:nvPr>
        </p:nvSpPr>
        <p:spPr/>
        <p:txBody>
          <a:bodyPr vert="horz" lIns="0" tIns="0" rIns="0" bIns="0" rtlCol="0" anchor="t">
            <a:noAutofit/>
          </a:bodyPr>
          <a:lstStyle/>
          <a:p>
            <a:pPr>
              <a:buNone/>
            </a:pPr>
            <a:r>
              <a:rPr lang="en-US" sz="1400" b="1">
                <a:latin typeface="Arial"/>
                <a:cs typeface="Arial"/>
              </a:rPr>
              <a:t>1. EDUCATIONAL MODULES:</a:t>
            </a:r>
          </a:p>
          <a:p>
            <a:pPr>
              <a:buNone/>
            </a:pPr>
            <a:r>
              <a:rPr lang="en-US" sz="1400">
                <a:latin typeface="Arial"/>
                <a:ea typeface="+mn-lt"/>
                <a:cs typeface="Arial"/>
              </a:rPr>
              <a:t>• </a:t>
            </a:r>
            <a:r>
              <a:rPr lang="en-US" sz="1400" b="1">
                <a:latin typeface="Arial"/>
                <a:ea typeface="+mn-lt"/>
                <a:cs typeface="Arial"/>
              </a:rPr>
              <a:t>Week 1–2:</a:t>
            </a:r>
            <a:r>
              <a:rPr lang="en-US" sz="1400">
                <a:latin typeface="Arial"/>
                <a:ea typeface="+mn-lt"/>
                <a:cs typeface="Arial"/>
              </a:rPr>
              <a:t> Understanding antibiotics and AMR</a:t>
            </a:r>
            <a:endParaRPr lang="en-US" sz="1400">
              <a:latin typeface="Arial"/>
              <a:cs typeface="Arial"/>
            </a:endParaRPr>
          </a:p>
          <a:p>
            <a:pPr>
              <a:buNone/>
            </a:pPr>
            <a:r>
              <a:rPr lang="en-US" sz="1400">
                <a:latin typeface="Arial"/>
                <a:ea typeface="+mn-lt"/>
                <a:cs typeface="Arial"/>
              </a:rPr>
              <a:t>• </a:t>
            </a:r>
            <a:r>
              <a:rPr lang="en-US" sz="1400" b="1">
                <a:latin typeface="Arial"/>
                <a:ea typeface="+mn-lt"/>
                <a:cs typeface="Arial"/>
              </a:rPr>
              <a:t>Week 3–4:</a:t>
            </a:r>
            <a:r>
              <a:rPr lang="en-US" sz="1400">
                <a:latin typeface="Arial"/>
                <a:ea typeface="+mn-lt"/>
                <a:cs typeface="Arial"/>
              </a:rPr>
              <a:t> Knowing when antibiotics work and when they don’t</a:t>
            </a:r>
            <a:endParaRPr lang="en-US" sz="1400">
              <a:latin typeface="Arial"/>
              <a:cs typeface="Arial"/>
            </a:endParaRPr>
          </a:p>
          <a:p>
            <a:pPr>
              <a:buNone/>
            </a:pPr>
            <a:r>
              <a:rPr lang="en-US" sz="1400">
                <a:latin typeface="Arial"/>
                <a:ea typeface="+mn-lt"/>
                <a:cs typeface="Arial"/>
              </a:rPr>
              <a:t>• </a:t>
            </a:r>
            <a:r>
              <a:rPr lang="en-US" sz="1400" b="1">
                <a:latin typeface="Arial"/>
                <a:ea typeface="+mn-lt"/>
                <a:cs typeface="Arial"/>
              </a:rPr>
              <a:t>Week 5–6:</a:t>
            </a:r>
            <a:r>
              <a:rPr lang="en-US" sz="1400">
                <a:latin typeface="Arial"/>
                <a:ea typeface="+mn-lt"/>
                <a:cs typeface="Arial"/>
              </a:rPr>
              <a:t> Why it is important to complete your course</a:t>
            </a:r>
            <a:endParaRPr lang="en-US" sz="1400">
              <a:latin typeface="Arial"/>
              <a:cs typeface="Arial"/>
            </a:endParaRPr>
          </a:p>
          <a:p>
            <a:pPr>
              <a:buNone/>
            </a:pPr>
            <a:r>
              <a:rPr lang="en-US" sz="1400">
                <a:latin typeface="Arial"/>
                <a:ea typeface="+mn-lt"/>
                <a:cs typeface="Arial"/>
              </a:rPr>
              <a:t>• </a:t>
            </a:r>
            <a:r>
              <a:rPr lang="en-US" sz="1400" b="1">
                <a:latin typeface="Arial"/>
                <a:ea typeface="+mn-lt"/>
                <a:cs typeface="Arial"/>
              </a:rPr>
              <a:t>Week 7–8:</a:t>
            </a:r>
            <a:r>
              <a:rPr lang="en-US" sz="1400">
                <a:latin typeface="Arial"/>
                <a:ea typeface="+mn-lt"/>
                <a:cs typeface="Arial"/>
              </a:rPr>
              <a:t> Home remedies for common infections</a:t>
            </a:r>
            <a:endParaRPr lang="en-US" sz="1400">
              <a:latin typeface="Arial"/>
              <a:cs typeface="Arial"/>
            </a:endParaRPr>
          </a:p>
          <a:p>
            <a:pPr>
              <a:buNone/>
            </a:pPr>
            <a:r>
              <a:rPr lang="en-US" sz="1400">
                <a:latin typeface="Arial"/>
                <a:cs typeface="Arial"/>
              </a:rPr>
              <a:t>2. </a:t>
            </a:r>
            <a:r>
              <a:rPr lang="en-US" sz="1400" b="1">
                <a:latin typeface="Arial"/>
                <a:cs typeface="Arial"/>
              </a:rPr>
              <a:t>INTERACTIVE ENGAGEMENT:</a:t>
            </a:r>
          </a:p>
          <a:p>
            <a:pPr>
              <a:buNone/>
            </a:pPr>
            <a:r>
              <a:rPr lang="en-US" sz="1400">
                <a:latin typeface="Arial"/>
                <a:ea typeface="+mn-lt"/>
                <a:cs typeface="Arial"/>
              </a:rPr>
              <a:t>• Daily educational push notifications (opt-in)</a:t>
            </a:r>
            <a:endParaRPr lang="en-US" sz="1400">
              <a:latin typeface="Arial"/>
              <a:cs typeface="Arial"/>
            </a:endParaRPr>
          </a:p>
          <a:p>
            <a:pPr>
              <a:buNone/>
            </a:pPr>
            <a:r>
              <a:rPr lang="en-US" sz="1400">
                <a:latin typeface="Arial"/>
                <a:ea typeface="+mn-lt"/>
                <a:cs typeface="Arial"/>
              </a:rPr>
              <a:t>• Weekly quizzes with reward badges</a:t>
            </a:r>
            <a:endParaRPr lang="en-US" sz="1400">
              <a:latin typeface="Arial"/>
              <a:cs typeface="Arial"/>
            </a:endParaRPr>
          </a:p>
          <a:p>
            <a:pPr>
              <a:buNone/>
            </a:pPr>
            <a:r>
              <a:rPr lang="en-US" sz="1400">
                <a:latin typeface="Arial"/>
                <a:ea typeface="+mn-lt"/>
                <a:cs typeface="Arial"/>
              </a:rPr>
              <a:t>• Leaderboards and achievement systems</a:t>
            </a:r>
            <a:endParaRPr lang="en-US" sz="1400">
              <a:latin typeface="Arial"/>
              <a:cs typeface="Arial"/>
            </a:endParaRPr>
          </a:p>
          <a:p>
            <a:pPr>
              <a:buNone/>
            </a:pPr>
            <a:r>
              <a:rPr lang="en-US" sz="1400">
                <a:latin typeface="Arial"/>
                <a:ea typeface="+mn-lt"/>
                <a:cs typeface="Arial"/>
              </a:rPr>
              <a:t>• Real testimonials from verified healthcare professionals</a:t>
            </a:r>
            <a:endParaRPr lang="en-US" sz="1400">
              <a:latin typeface="Arial"/>
              <a:cs typeface="Arial"/>
            </a:endParaRPr>
          </a:p>
          <a:p>
            <a:pPr>
              <a:buNone/>
            </a:pPr>
            <a:endParaRPr lang="en-US" sz="1400" dirty="0">
              <a:latin typeface="Arial"/>
              <a:cs typeface="Arial"/>
            </a:endParaRPr>
          </a:p>
        </p:txBody>
      </p:sp>
      <p:sp>
        <p:nvSpPr>
          <p:cNvPr id="4" name="Date Placeholder 3">
            <a:extLst>
              <a:ext uri="{FF2B5EF4-FFF2-40B4-BE49-F238E27FC236}">
                <a16:creationId xmlns:a16="http://schemas.microsoft.com/office/drawing/2014/main" id="{D21208A1-BB1F-DE4B-6C0B-3B1FBF4EC103}"/>
              </a:ext>
            </a:extLst>
          </p:cNvPr>
          <p:cNvSpPr>
            <a:spLocks noGrp="1"/>
          </p:cNvSpPr>
          <p:nvPr>
            <p:ph type="dt" sz="half" idx="10"/>
          </p:nvPr>
        </p:nvSpPr>
        <p:spPr/>
        <p:txBody>
          <a:bodyPr/>
          <a:lstStyle/>
          <a:p>
            <a:fld id="{7AF41DC6-B396-4B90-94BE-12D7895E8C89}" type="datetime1">
              <a:rPr lang="en-US" smtClean="0"/>
              <a:t>8/12/2026</a:t>
            </a:fld>
            <a:endParaRPr lang="en-US" dirty="0"/>
          </a:p>
        </p:txBody>
      </p:sp>
      <p:sp>
        <p:nvSpPr>
          <p:cNvPr id="6" name="Footer Placeholder 5">
            <a:extLst>
              <a:ext uri="{FF2B5EF4-FFF2-40B4-BE49-F238E27FC236}">
                <a16:creationId xmlns:a16="http://schemas.microsoft.com/office/drawing/2014/main" id="{B3D8D3B0-B699-A12A-3EA7-DA5EE8E44840}"/>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7BBEC07-B8C8-DB80-F16E-49C786D747B3}"/>
              </a:ext>
            </a:extLst>
          </p:cNvPr>
          <p:cNvSpPr>
            <a:spLocks noGrp="1"/>
          </p:cNvSpPr>
          <p:nvPr>
            <p:ph type="sldNum" sz="quarter" idx="12"/>
          </p:nvPr>
        </p:nvSpPr>
        <p:spPr/>
        <p:txBody>
          <a:bodyPr/>
          <a:lstStyle/>
          <a:p>
            <a:fld id="{CC057153-B650-4DEB-B370-79DDCFDCE934}" type="slidenum">
              <a:rPr lang="en-US" smtClean="0"/>
              <a:pPr/>
              <a:t>16</a:t>
            </a:fld>
            <a:endParaRPr lang="en-US" dirty="0"/>
          </a:p>
        </p:txBody>
      </p:sp>
      <p:sp>
        <p:nvSpPr>
          <p:cNvPr id="5" name="Rectangle 27">
            <a:extLst>
              <a:ext uri="{FF2B5EF4-FFF2-40B4-BE49-F238E27FC236}">
                <a16:creationId xmlns:a16="http://schemas.microsoft.com/office/drawing/2014/main" id="{50135290-2474-BF24-2B88-CFC273A86253}"/>
              </a:ext>
              <a:ext uri="{C183D7F6-B498-43B3-948B-1728B52AA6E4}">
                <adec:decorative xmlns:adec="http://schemas.microsoft.com/office/drawing/2017/decorative" val="1"/>
              </a:ext>
            </a:extLst>
          </p:cNvPr>
          <p:cNvSpPr/>
          <p:nvPr/>
        </p:nvSpPr>
        <p:spPr>
          <a:xfrm rot="5400000" flipH="1">
            <a:off x="10839706" y="5502898"/>
            <a:ext cx="456100" cy="456100"/>
          </a:xfrm>
          <a:custGeom>
            <a:avLst/>
            <a:gdLst>
              <a:gd name="connsiteX0" fmla="*/ 0 w 1004454"/>
              <a:gd name="connsiteY0" fmla="*/ 0 h 1004454"/>
              <a:gd name="connsiteX1" fmla="*/ 1004454 w 1004454"/>
              <a:gd name="connsiteY1" fmla="*/ 0 h 1004454"/>
              <a:gd name="connsiteX2" fmla="*/ 1004454 w 1004454"/>
              <a:gd name="connsiteY2" fmla="*/ 1004454 h 1004454"/>
              <a:gd name="connsiteX3" fmla="*/ 0 w 1004454"/>
              <a:gd name="connsiteY3" fmla="*/ 1004454 h 1004454"/>
              <a:gd name="connsiteX4" fmla="*/ 0 w 1004454"/>
              <a:gd name="connsiteY4" fmla="*/ 0 h 1004454"/>
              <a:gd name="connsiteX0" fmla="*/ 1004454 w 1095894"/>
              <a:gd name="connsiteY0" fmla="*/ 1004454 h 1095894"/>
              <a:gd name="connsiteX1" fmla="*/ 0 w 1095894"/>
              <a:gd name="connsiteY1" fmla="*/ 1004454 h 1095894"/>
              <a:gd name="connsiteX2" fmla="*/ 0 w 1095894"/>
              <a:gd name="connsiteY2" fmla="*/ 0 h 1095894"/>
              <a:gd name="connsiteX3" fmla="*/ 1004454 w 1095894"/>
              <a:gd name="connsiteY3" fmla="*/ 0 h 1095894"/>
              <a:gd name="connsiteX4" fmla="*/ 1095894 w 1095894"/>
              <a:gd name="connsiteY4" fmla="*/ 1095894 h 1095894"/>
              <a:gd name="connsiteX0" fmla="*/ 1004454 w 1004454"/>
              <a:gd name="connsiteY0" fmla="*/ 1004454 h 1004454"/>
              <a:gd name="connsiteX1" fmla="*/ 0 w 1004454"/>
              <a:gd name="connsiteY1" fmla="*/ 1004454 h 1004454"/>
              <a:gd name="connsiteX2" fmla="*/ 0 w 1004454"/>
              <a:gd name="connsiteY2" fmla="*/ 0 h 1004454"/>
              <a:gd name="connsiteX3" fmla="*/ 1004454 w 1004454"/>
              <a:gd name="connsiteY3" fmla="*/ 0 h 1004454"/>
              <a:gd name="connsiteX0" fmla="*/ 0 w 1004454"/>
              <a:gd name="connsiteY0" fmla="*/ 1004454 h 1004454"/>
              <a:gd name="connsiteX1" fmla="*/ 0 w 1004454"/>
              <a:gd name="connsiteY1" fmla="*/ 0 h 1004454"/>
              <a:gd name="connsiteX2" fmla="*/ 1004454 w 1004454"/>
              <a:gd name="connsiteY2" fmla="*/ 0 h 1004454"/>
            </a:gdLst>
            <a:ahLst/>
            <a:cxnLst>
              <a:cxn ang="0">
                <a:pos x="connsiteX0" y="connsiteY0"/>
              </a:cxn>
              <a:cxn ang="0">
                <a:pos x="connsiteX1" y="connsiteY1"/>
              </a:cxn>
              <a:cxn ang="0">
                <a:pos x="connsiteX2" y="connsiteY2"/>
              </a:cxn>
            </a:cxnLst>
            <a:rect l="l" t="t" r="r" b="b"/>
            <a:pathLst>
              <a:path w="1004454" h="1004454">
                <a:moveTo>
                  <a:pt x="0" y="1004454"/>
                </a:moveTo>
                <a:lnTo>
                  <a:pt x="0" y="0"/>
                </a:lnTo>
                <a:lnTo>
                  <a:pt x="1004454" y="0"/>
                </a:lnTo>
              </a:path>
            </a:pathLst>
          </a:custGeom>
          <a:no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28354033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Picture Placeholder 1">
            <a:extLst>
              <a:ext uri="{FF2B5EF4-FFF2-40B4-BE49-F238E27FC236}">
                <a16:creationId xmlns:a16="http://schemas.microsoft.com/office/drawing/2014/main" id="{80EB3804-24C7-9DC3-0AA6-9CF22467C2E8}"/>
              </a:ext>
            </a:extLst>
          </p:cNvPr>
          <p:cNvSpPr>
            <a:spLocks noGrp="1"/>
          </p:cNvSpPr>
          <p:nvPr>
            <p:ph type="pic" sz="quarter" idx="13"/>
          </p:nvPr>
        </p:nvSpPr>
        <p:spPr>
          <a:xfrm>
            <a:off x="0" y="1"/>
            <a:ext cx="4023360" cy="6858000"/>
          </a:xfrm>
        </p:spPr>
        <p:txBody>
          <a:bodyPr/>
          <a:lstStyle/>
          <a:p>
            <a:endParaRPr lang="en-GB"/>
          </a:p>
        </p:txBody>
      </p:sp>
      <p:sp>
        <p:nvSpPr>
          <p:cNvPr id="4" name="Date Placeholder 3">
            <a:extLst>
              <a:ext uri="{FF2B5EF4-FFF2-40B4-BE49-F238E27FC236}">
                <a16:creationId xmlns:a16="http://schemas.microsoft.com/office/drawing/2014/main" id="{8BFDF21C-B45E-7591-3EBB-2F81C1D9A454}"/>
              </a:ext>
            </a:extLst>
          </p:cNvPr>
          <p:cNvSpPr>
            <a:spLocks noGrp="1"/>
          </p:cNvSpPr>
          <p:nvPr>
            <p:ph type="dt" sz="half" idx="10"/>
          </p:nvPr>
        </p:nvSpPr>
        <p:spPr>
          <a:xfrm rot="5400000">
            <a:off x="10489387" y="4660052"/>
            <a:ext cx="2743200" cy="365125"/>
          </a:xfrm>
        </p:spPr>
        <p:txBody>
          <a:bodyPr anchor="ctr">
            <a:normAutofit/>
          </a:bodyPr>
          <a:lstStyle/>
          <a:p>
            <a:pPr>
              <a:spcAft>
                <a:spcPts val="600"/>
              </a:spcAft>
            </a:pPr>
            <a:fld id="{F3FD11D9-7447-4C5C-A236-C7F00988E805}" type="datetime1">
              <a:rPr lang="en-US"/>
              <a:pPr>
                <a:spcAft>
                  <a:spcPts val="600"/>
                </a:spcAft>
              </a:pPr>
              <a:t>8/12/2026</a:t>
            </a:fld>
            <a:endParaRPr lang="en-US"/>
          </a:p>
        </p:txBody>
      </p:sp>
      <p:sp>
        <p:nvSpPr>
          <p:cNvPr id="5" name="Footer Placeholder 4">
            <a:extLst>
              <a:ext uri="{FF2B5EF4-FFF2-40B4-BE49-F238E27FC236}">
                <a16:creationId xmlns:a16="http://schemas.microsoft.com/office/drawing/2014/main" id="{95A6A3D6-CA59-E76D-AC40-CF67F6C36AC2}"/>
              </a:ext>
            </a:extLst>
          </p:cNvPr>
          <p:cNvSpPr>
            <a:spLocks noGrp="1"/>
          </p:cNvSpPr>
          <p:nvPr>
            <p:ph type="ftr" sz="quarter" idx="16"/>
          </p:nvPr>
        </p:nvSpPr>
        <p:spPr>
          <a:xfrm rot="5400000">
            <a:off x="-1828801" y="1912217"/>
            <a:ext cx="4114800" cy="457200"/>
          </a:xfrm>
        </p:spPr>
        <p:txBody>
          <a:bodyPr anchor="ctr">
            <a:normAutofit/>
          </a:bodyPr>
          <a:lstStyle/>
          <a:p>
            <a:pPr>
              <a:spcAft>
                <a:spcPts val="600"/>
              </a:spcAft>
            </a:pPr>
            <a:r>
              <a:rPr lang="en-US" dirty="0"/>
              <a:t>
              </a:t>
            </a:r>
            <a:endParaRPr lang="en-US"/>
          </a:p>
        </p:txBody>
      </p:sp>
      <p:sp>
        <p:nvSpPr>
          <p:cNvPr id="6" name="Slide Number Placeholder 5">
            <a:extLst>
              <a:ext uri="{FF2B5EF4-FFF2-40B4-BE49-F238E27FC236}">
                <a16:creationId xmlns:a16="http://schemas.microsoft.com/office/drawing/2014/main" id="{17940140-3655-75AE-8609-79FF0A78596A}"/>
              </a:ext>
            </a:extLst>
          </p:cNvPr>
          <p:cNvSpPr>
            <a:spLocks noGrp="1"/>
          </p:cNvSpPr>
          <p:nvPr>
            <p:ph type="sldNum" sz="quarter" idx="17"/>
          </p:nvPr>
        </p:nvSpPr>
        <p:spPr>
          <a:xfrm>
            <a:off x="11669678" y="6408742"/>
            <a:ext cx="438652" cy="456936"/>
          </a:xfrm>
        </p:spPr>
        <p:txBody>
          <a:bodyPr anchor="ctr">
            <a:normAutofit/>
          </a:bodyPr>
          <a:lstStyle/>
          <a:p>
            <a:pPr>
              <a:spcAft>
                <a:spcPts val="600"/>
              </a:spcAft>
            </a:pPr>
            <a:fld id="{017DE1FC-E54A-4B87-A814-263D1E8654B2}" type="slidenum">
              <a:rPr lang="en-US" dirty="0"/>
              <a:pPr>
                <a:spcAft>
                  <a:spcPts val="600"/>
                </a:spcAft>
              </a:pPr>
              <a:t>17</a:t>
            </a:fld>
            <a:endParaRPr lang="en-US"/>
          </a:p>
        </p:txBody>
      </p:sp>
      <p:sp>
        <p:nvSpPr>
          <p:cNvPr id="3" name="Content Placeholder 2">
            <a:extLst>
              <a:ext uri="{FF2B5EF4-FFF2-40B4-BE49-F238E27FC236}">
                <a16:creationId xmlns:a16="http://schemas.microsoft.com/office/drawing/2014/main" id="{291FDAE3-9295-BC1A-53D3-90C6FC901E76}"/>
              </a:ext>
            </a:extLst>
          </p:cNvPr>
          <p:cNvSpPr>
            <a:spLocks noGrp="1"/>
          </p:cNvSpPr>
          <p:nvPr>
            <p:ph sz="quarter" idx="14"/>
          </p:nvPr>
        </p:nvSpPr>
        <p:spPr>
          <a:xfrm>
            <a:off x="4745736" y="1563623"/>
            <a:ext cx="6569964" cy="4411149"/>
          </a:xfrm>
        </p:spPr>
        <p:txBody>
          <a:bodyPr vert="horz" lIns="0" tIns="0" rIns="0" bIns="0" rtlCol="0">
            <a:normAutofit/>
          </a:bodyPr>
          <a:lstStyle/>
          <a:p>
            <a:pPr marL="0" indent="0">
              <a:lnSpc>
                <a:spcPct val="110000"/>
              </a:lnSpc>
              <a:buNone/>
            </a:pPr>
            <a:r>
              <a:rPr lang="en-US" sz="1600" b="1"/>
              <a:t>3. PRACTICAL TOOLS:</a:t>
            </a:r>
            <a:endParaRPr lang="en-US" sz="1600"/>
          </a:p>
          <a:p>
            <a:pPr>
              <a:lnSpc>
                <a:spcPct val="110000"/>
              </a:lnSpc>
            </a:pPr>
            <a:r>
              <a:rPr lang="en-US" sz="1600"/>
              <a:t>• Symptom checker with guidance on when to see a doctor</a:t>
            </a:r>
          </a:p>
          <a:p>
            <a:pPr>
              <a:lnSpc>
                <a:spcPct val="110000"/>
              </a:lnSpc>
            </a:pPr>
            <a:r>
              <a:rPr lang="en-US" sz="1600"/>
              <a:t>• Prescription reminder system</a:t>
            </a:r>
          </a:p>
          <a:p>
            <a:pPr>
              <a:lnSpc>
                <a:spcPct val="110000"/>
              </a:lnSpc>
            </a:pPr>
            <a:r>
              <a:rPr lang="en-US" sz="1600"/>
              <a:t>• Easy-to-use medication information database</a:t>
            </a:r>
          </a:p>
          <a:p>
            <a:pPr>
              <a:lnSpc>
                <a:spcPct val="110000"/>
              </a:lnSpc>
            </a:pPr>
            <a:r>
              <a:rPr lang="en-US" sz="1600"/>
              <a:t>• Direct messaging with registered pharmacists (Gottlieb et al., 2020)</a:t>
            </a:r>
          </a:p>
          <a:p>
            <a:pPr marL="0" indent="0">
              <a:lnSpc>
                <a:spcPct val="110000"/>
              </a:lnSpc>
              <a:buNone/>
            </a:pPr>
            <a:r>
              <a:rPr lang="en-US" sz="1600" b="1"/>
              <a:t>4. SOCIAL AMPLIFICATION:</a:t>
            </a:r>
          </a:p>
          <a:p>
            <a:pPr>
              <a:lnSpc>
                <a:spcPct val="110000"/>
              </a:lnSpc>
            </a:pPr>
            <a:r>
              <a:rPr lang="en-US" sz="1600"/>
              <a:t>• Instagram stories: </a:t>
            </a:r>
            <a:r>
              <a:rPr lang="en-US" sz="1600" b="1"/>
              <a:t>“Antibiotic Myths vs Facts”</a:t>
            </a:r>
            <a:endParaRPr lang="en-US" sz="1600"/>
          </a:p>
          <a:p>
            <a:pPr>
              <a:lnSpc>
                <a:spcPct val="110000"/>
              </a:lnSpc>
            </a:pPr>
            <a:r>
              <a:rPr lang="en-US" sz="1600"/>
              <a:t>• TikTok challenges: </a:t>
            </a:r>
            <a:r>
              <a:rPr lang="en-US" sz="1600" b="1"/>
              <a:t>#ResistanceIsReal</a:t>
            </a:r>
            <a:endParaRPr lang="en-US" sz="1600"/>
          </a:p>
          <a:p>
            <a:pPr>
              <a:lnSpc>
                <a:spcPct val="110000"/>
              </a:lnSpc>
            </a:pPr>
            <a:r>
              <a:rPr lang="en-US" sz="1600"/>
              <a:t>• YouTube testimonials from young adults who experienced serious infections</a:t>
            </a:r>
          </a:p>
          <a:p>
            <a:pPr>
              <a:lnSpc>
                <a:spcPct val="110000"/>
              </a:lnSpc>
            </a:pPr>
            <a:r>
              <a:rPr lang="en-US" sz="1600"/>
              <a:t>• Twitter live Q&amp;As with infectious disease specialists.</a:t>
            </a:r>
          </a:p>
          <a:p>
            <a:pPr>
              <a:lnSpc>
                <a:spcPct val="110000"/>
              </a:lnSpc>
            </a:pPr>
            <a:endParaRPr lang="en-US" sz="1600"/>
          </a:p>
        </p:txBody>
      </p:sp>
      <p:sp>
        <p:nvSpPr>
          <p:cNvPr id="21" name="Title 1">
            <a:extLst>
              <a:ext uri="{FF2B5EF4-FFF2-40B4-BE49-F238E27FC236}">
                <a16:creationId xmlns:a16="http://schemas.microsoft.com/office/drawing/2014/main" id="{73EE442B-3886-8AA7-1230-DE79F6B0CBCF}"/>
              </a:ext>
            </a:extLst>
          </p:cNvPr>
          <p:cNvSpPr>
            <a:spLocks noGrp="1"/>
          </p:cNvSpPr>
          <p:nvPr>
            <p:ph type="title"/>
          </p:nvPr>
        </p:nvSpPr>
        <p:spPr>
          <a:xfrm>
            <a:off x="4745736" y="448056"/>
            <a:ext cx="6858000" cy="932688"/>
          </a:xfrm>
        </p:spPr>
        <p:txBody>
          <a:bodyPr anchor="b">
            <a:normAutofit/>
          </a:bodyPr>
          <a:lstStyle/>
          <a:p>
            <a:r>
              <a:rPr lang="en-US"/>
              <a:t>Conti...</a:t>
            </a:r>
          </a:p>
        </p:txBody>
      </p:sp>
    </p:spTree>
    <p:extLst>
      <p:ext uri="{BB962C8B-B14F-4D97-AF65-F5344CB8AC3E}">
        <p14:creationId xmlns:p14="http://schemas.microsoft.com/office/powerpoint/2010/main" val="5877958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6091D-1FB6-B9EB-DFCA-26A92F506812}"/>
              </a:ext>
            </a:extLst>
          </p:cNvPr>
          <p:cNvSpPr>
            <a:spLocks noGrp="1"/>
          </p:cNvSpPr>
          <p:nvPr>
            <p:ph type="title"/>
          </p:nvPr>
        </p:nvSpPr>
        <p:spPr>
          <a:xfrm>
            <a:off x="402336" y="392851"/>
            <a:ext cx="7525512" cy="1882595"/>
          </a:xfrm>
        </p:spPr>
        <p:txBody>
          <a:bodyPr anchor="t">
            <a:normAutofit/>
          </a:bodyPr>
          <a:lstStyle/>
          <a:p>
            <a:pPr>
              <a:lnSpc>
                <a:spcPct val="90000"/>
              </a:lnSpc>
            </a:pPr>
            <a:r>
              <a:rPr lang="en-US" sz="4100"/>
              <a:t>Implementation and roll –out plan</a:t>
            </a:r>
          </a:p>
        </p:txBody>
      </p:sp>
      <p:sp>
        <p:nvSpPr>
          <p:cNvPr id="3" name="Content Placeholder 2">
            <a:extLst>
              <a:ext uri="{FF2B5EF4-FFF2-40B4-BE49-F238E27FC236}">
                <a16:creationId xmlns:a16="http://schemas.microsoft.com/office/drawing/2014/main" id="{33E14CFD-105C-FB13-1C83-21F3F06CB983}"/>
              </a:ext>
            </a:extLst>
          </p:cNvPr>
          <p:cNvSpPr>
            <a:spLocks noGrp="1"/>
          </p:cNvSpPr>
          <p:nvPr>
            <p:ph sz="quarter" idx="13"/>
          </p:nvPr>
        </p:nvSpPr>
        <p:spPr>
          <a:xfrm>
            <a:off x="434856" y="2502245"/>
            <a:ext cx="7492991" cy="3669956"/>
          </a:xfrm>
        </p:spPr>
        <p:txBody>
          <a:bodyPr vert="horz" lIns="0" tIns="0" rIns="0" bIns="0" rtlCol="0" anchor="t">
            <a:normAutofit/>
          </a:bodyPr>
          <a:lstStyle/>
          <a:p>
            <a:pPr marL="0" indent="0">
              <a:lnSpc>
                <a:spcPct val="110000"/>
              </a:lnSpc>
              <a:buNone/>
            </a:pPr>
            <a:r>
              <a:rPr lang="en-US" sz="1400"/>
              <a:t>P</a:t>
            </a:r>
            <a:r>
              <a:rPr lang="en-US" sz="1400" b="1">
                <a:latin typeface="Arial"/>
                <a:cs typeface="Arial"/>
              </a:rPr>
              <a:t>HASE 1 (MONTHS 1-2): DEVELOPMENT &amp; PILOTING</a:t>
            </a:r>
            <a:endParaRPr lang="en-US" b="1">
              <a:latin typeface="Arial"/>
              <a:cs typeface="Arial"/>
            </a:endParaRPr>
          </a:p>
          <a:p>
            <a:pPr>
              <a:lnSpc>
                <a:spcPct val="110000"/>
              </a:lnSpc>
            </a:pPr>
            <a:r>
              <a:rPr lang="en-US" sz="1400"/>
              <a:t>   • App development with NHS digital accessibility standards</a:t>
            </a:r>
          </a:p>
          <a:p>
            <a:pPr>
              <a:lnSpc>
                <a:spcPct val="110000"/>
              </a:lnSpc>
            </a:pPr>
            <a:r>
              <a:rPr lang="en-US" sz="1400"/>
              <a:t>   • Pilot testing with 500 young adults</a:t>
            </a:r>
          </a:p>
          <a:p>
            <a:pPr>
              <a:lnSpc>
                <a:spcPct val="110000"/>
              </a:lnSpc>
            </a:pPr>
            <a:r>
              <a:rPr lang="en-US" sz="1400"/>
              <a:t>   • Feedback integration and refinement</a:t>
            </a:r>
          </a:p>
          <a:p>
            <a:pPr>
              <a:lnSpc>
                <a:spcPct val="110000"/>
              </a:lnSpc>
            </a:pPr>
            <a:r>
              <a:rPr lang="en-US" sz="1400"/>
              <a:t>   • GDPR compliance and security audit (NHS England, 2021)</a:t>
            </a:r>
          </a:p>
          <a:p>
            <a:pPr marL="0" indent="0">
              <a:lnSpc>
                <a:spcPct val="110000"/>
              </a:lnSpc>
              <a:buNone/>
            </a:pPr>
            <a:r>
              <a:rPr lang="en-US" sz="1400" b="1">
                <a:latin typeface="Arial"/>
                <a:cs typeface="Arial"/>
              </a:rPr>
              <a:t>PHASE 2 (MONTHS 3-4): LAUNCH &amp; PARTNERSHIP</a:t>
            </a:r>
          </a:p>
          <a:p>
            <a:pPr>
              <a:lnSpc>
                <a:spcPct val="110000"/>
              </a:lnSpc>
            </a:pPr>
            <a:r>
              <a:rPr lang="en-US" sz="1400"/>
              <a:t>   • Official app launch on iOS and Android</a:t>
            </a:r>
          </a:p>
          <a:p>
            <a:pPr>
              <a:lnSpc>
                <a:spcPct val="110000"/>
              </a:lnSpc>
            </a:pPr>
            <a:r>
              <a:rPr lang="en-US" sz="1400"/>
              <a:t>   • Integration with NHS Digital services</a:t>
            </a:r>
          </a:p>
          <a:p>
            <a:pPr>
              <a:lnSpc>
                <a:spcPct val="110000"/>
              </a:lnSpc>
            </a:pPr>
            <a:r>
              <a:rPr lang="en-US" sz="1400"/>
              <a:t>   • Partnership activation with universities (20+ institutions)</a:t>
            </a:r>
          </a:p>
          <a:p>
            <a:pPr>
              <a:lnSpc>
                <a:spcPct val="110000"/>
              </a:lnSpc>
            </a:pPr>
            <a:r>
              <a:rPr lang="en-US" sz="1400"/>
              <a:t>   • Pharmacy network integration (1,000+ pharmacies)</a:t>
            </a:r>
          </a:p>
          <a:p>
            <a:pPr>
              <a:lnSpc>
                <a:spcPct val="110000"/>
              </a:lnSpc>
            </a:pPr>
            <a:endParaRPr lang="en-US" sz="1400"/>
          </a:p>
        </p:txBody>
      </p:sp>
      <p:sp>
        <p:nvSpPr>
          <p:cNvPr id="5" name="Footer Placeholder 4">
            <a:extLst>
              <a:ext uri="{FF2B5EF4-FFF2-40B4-BE49-F238E27FC236}">
                <a16:creationId xmlns:a16="http://schemas.microsoft.com/office/drawing/2014/main" id="{45BE6D4B-5FF6-68ED-D485-133814A74366}"/>
              </a:ext>
            </a:extLst>
          </p:cNvPr>
          <p:cNvSpPr>
            <a:spLocks noGrp="1"/>
          </p:cNvSpPr>
          <p:nvPr>
            <p:ph type="ftr" sz="quarter" idx="11"/>
          </p:nvPr>
        </p:nvSpPr>
        <p:spPr>
          <a:xfrm rot="5400000">
            <a:off x="-1828801" y="1912217"/>
            <a:ext cx="4114800" cy="457200"/>
          </a:xfrm>
        </p:spPr>
        <p:txBody>
          <a:bodyPr anchor="ctr">
            <a:normAutofit/>
          </a:bodyPr>
          <a:lstStyle/>
          <a:p>
            <a:pPr>
              <a:spcAft>
                <a:spcPts val="600"/>
              </a:spcAft>
            </a:pPr>
            <a:r>
              <a:rPr lang="en-US" dirty="0"/>
              <a:t>
              </a:t>
            </a:r>
            <a:endParaRPr lang="en-US"/>
          </a:p>
        </p:txBody>
      </p:sp>
      <p:sp>
        <p:nvSpPr>
          <p:cNvPr id="4" name="Date Placeholder 3">
            <a:extLst>
              <a:ext uri="{FF2B5EF4-FFF2-40B4-BE49-F238E27FC236}">
                <a16:creationId xmlns:a16="http://schemas.microsoft.com/office/drawing/2014/main" id="{EFAA3004-D91E-7D39-8181-AE6297C04BC2}"/>
              </a:ext>
            </a:extLst>
          </p:cNvPr>
          <p:cNvSpPr>
            <a:spLocks noGrp="1"/>
          </p:cNvSpPr>
          <p:nvPr>
            <p:ph type="dt" sz="half" idx="10"/>
          </p:nvPr>
        </p:nvSpPr>
        <p:spPr>
          <a:xfrm>
            <a:off x="7910111" y="6409170"/>
            <a:ext cx="3702392" cy="448830"/>
          </a:xfrm>
        </p:spPr>
        <p:txBody>
          <a:bodyPr anchor="ctr">
            <a:normAutofit/>
          </a:bodyPr>
          <a:lstStyle/>
          <a:p>
            <a:pPr>
              <a:spcAft>
                <a:spcPts val="600"/>
              </a:spcAft>
            </a:pPr>
            <a:fld id="{1E827B8D-1F83-405A-83A7-05A2D9F8DFA1}" type="datetime1">
              <a:pPr>
                <a:spcAft>
                  <a:spcPts val="600"/>
                </a:spcAft>
              </a:pPr>
              <a:t>8/12/2026</a:t>
            </a:fld>
            <a:endParaRPr lang="en-US"/>
          </a:p>
        </p:txBody>
      </p:sp>
      <p:sp>
        <p:nvSpPr>
          <p:cNvPr id="6" name="Slide Number Placeholder 5">
            <a:extLst>
              <a:ext uri="{FF2B5EF4-FFF2-40B4-BE49-F238E27FC236}">
                <a16:creationId xmlns:a16="http://schemas.microsoft.com/office/drawing/2014/main" id="{903F5DCC-19C9-BC95-56F0-A81CA1D9C48B}"/>
              </a:ext>
            </a:extLst>
          </p:cNvPr>
          <p:cNvSpPr>
            <a:spLocks noGrp="1"/>
          </p:cNvSpPr>
          <p:nvPr>
            <p:ph type="sldNum" sz="quarter" idx="12"/>
          </p:nvPr>
        </p:nvSpPr>
        <p:spPr>
          <a:xfrm>
            <a:off x="11669678" y="6408742"/>
            <a:ext cx="438652" cy="448830"/>
          </a:xfrm>
        </p:spPr>
        <p:txBody>
          <a:bodyPr anchor="ctr">
            <a:normAutofit/>
          </a:bodyPr>
          <a:lstStyle/>
          <a:p>
            <a:pPr>
              <a:spcAft>
                <a:spcPts val="600"/>
              </a:spcAft>
            </a:pPr>
            <a:fld id="{017DE1FC-E54A-4B87-A814-263D1E8654B2}" type="slidenum">
              <a:rPr lang="en-US" dirty="0"/>
              <a:pPr>
                <a:spcAft>
                  <a:spcPts val="600"/>
                </a:spcAft>
              </a:pPr>
              <a:t>18</a:t>
            </a:fld>
            <a:endParaRPr lang="en-US"/>
          </a:p>
        </p:txBody>
      </p:sp>
    </p:spTree>
    <p:extLst>
      <p:ext uri="{BB962C8B-B14F-4D97-AF65-F5344CB8AC3E}">
        <p14:creationId xmlns:p14="http://schemas.microsoft.com/office/powerpoint/2010/main" val="37120467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9D996-8F1A-F9FD-27B4-3D4DCB22F34B}"/>
              </a:ext>
            </a:extLst>
          </p:cNvPr>
          <p:cNvSpPr>
            <a:spLocks noGrp="1"/>
          </p:cNvSpPr>
          <p:nvPr>
            <p:ph type="title"/>
          </p:nvPr>
        </p:nvSpPr>
        <p:spPr>
          <a:xfrm>
            <a:off x="1371600" y="793080"/>
            <a:ext cx="10240903" cy="1233488"/>
          </a:xfrm>
        </p:spPr>
        <p:txBody>
          <a:bodyPr anchor="b">
            <a:normAutofit/>
          </a:bodyPr>
          <a:lstStyle/>
          <a:p>
            <a:r>
              <a:rPr lang="en-US"/>
              <a:t>Continue</a:t>
            </a:r>
          </a:p>
        </p:txBody>
      </p:sp>
      <p:graphicFrame>
        <p:nvGraphicFramePr>
          <p:cNvPr id="10" name="Content Placeholder 2">
            <a:extLst>
              <a:ext uri="{FF2B5EF4-FFF2-40B4-BE49-F238E27FC236}">
                <a16:creationId xmlns:a16="http://schemas.microsoft.com/office/drawing/2014/main" id="{7013577D-64C1-D363-E8B8-A0CA3DA4FB80}"/>
              </a:ext>
            </a:extLst>
          </p:cNvPr>
          <p:cNvGraphicFramePr>
            <a:graphicFrameLocks noGrp="1"/>
          </p:cNvGraphicFramePr>
          <p:nvPr>
            <p:ph idx="1"/>
            <p:extLst>
              <p:ext uri="{D42A27DB-BD31-4B8C-83A1-F6EECF244321}">
                <p14:modId xmlns:p14="http://schemas.microsoft.com/office/powerpoint/2010/main" val="754557746"/>
              </p:ext>
            </p:extLst>
          </p:nvPr>
        </p:nvGraphicFramePr>
        <p:xfrm>
          <a:off x="1371600" y="2114550"/>
          <a:ext cx="10240963" cy="39560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a:extLst>
              <a:ext uri="{FF2B5EF4-FFF2-40B4-BE49-F238E27FC236}">
                <a16:creationId xmlns:a16="http://schemas.microsoft.com/office/drawing/2014/main" id="{D040354D-8FA3-E659-355F-83713A57D558}"/>
              </a:ext>
            </a:extLst>
          </p:cNvPr>
          <p:cNvSpPr>
            <a:spLocks noGrp="1"/>
          </p:cNvSpPr>
          <p:nvPr>
            <p:ph type="dt" sz="half" idx="10"/>
          </p:nvPr>
        </p:nvSpPr>
        <p:spPr>
          <a:xfrm>
            <a:off x="7910111" y="6409170"/>
            <a:ext cx="3702392" cy="448830"/>
          </a:xfrm>
        </p:spPr>
        <p:txBody>
          <a:bodyPr anchor="ctr">
            <a:normAutofit/>
          </a:bodyPr>
          <a:lstStyle/>
          <a:p>
            <a:fld id="{7F98A09F-A363-4C48-BB30-04DC19B65873}" type="datetime1">
              <a:rPr lang="en-US"/>
              <a:pPr/>
              <a:t>8/12/2026</a:t>
            </a:fld>
            <a:endParaRPr lang="en-US"/>
          </a:p>
        </p:txBody>
      </p:sp>
      <p:sp>
        <p:nvSpPr>
          <p:cNvPr id="5" name="Footer Placeholder 4">
            <a:extLst>
              <a:ext uri="{FF2B5EF4-FFF2-40B4-BE49-F238E27FC236}">
                <a16:creationId xmlns:a16="http://schemas.microsoft.com/office/drawing/2014/main" id="{D70B9A83-61EF-A40E-7ACE-364F79BBE6E7}"/>
              </a:ext>
            </a:extLst>
          </p:cNvPr>
          <p:cNvSpPr>
            <a:spLocks noGrp="1"/>
          </p:cNvSpPr>
          <p:nvPr>
            <p:ph type="ftr" sz="quarter" idx="11"/>
          </p:nvPr>
        </p:nvSpPr>
        <p:spPr>
          <a:xfrm rot="5400000">
            <a:off x="-1828801" y="1912217"/>
            <a:ext cx="4114800" cy="457200"/>
          </a:xfrm>
        </p:spPr>
        <p:txBody>
          <a:bodyPr anchor="ctr">
            <a:normAutofit/>
          </a:bodyPr>
          <a:lstStyle/>
          <a:p>
            <a:r>
              <a:rPr lang="en-US" dirty="0"/>
              <a:t>
              </a:t>
            </a:r>
            <a:endParaRPr lang="en-US"/>
          </a:p>
        </p:txBody>
      </p:sp>
      <p:sp>
        <p:nvSpPr>
          <p:cNvPr id="6" name="Slide Number Placeholder 5">
            <a:extLst>
              <a:ext uri="{FF2B5EF4-FFF2-40B4-BE49-F238E27FC236}">
                <a16:creationId xmlns:a16="http://schemas.microsoft.com/office/drawing/2014/main" id="{19D1610D-5901-9CE4-8BD4-220B133E730D}"/>
              </a:ext>
            </a:extLst>
          </p:cNvPr>
          <p:cNvSpPr>
            <a:spLocks noGrp="1"/>
          </p:cNvSpPr>
          <p:nvPr>
            <p:ph type="sldNum" sz="quarter" idx="12"/>
          </p:nvPr>
        </p:nvSpPr>
        <p:spPr>
          <a:xfrm>
            <a:off x="11669678" y="6408742"/>
            <a:ext cx="438652" cy="448830"/>
          </a:xfrm>
        </p:spPr>
        <p:txBody>
          <a:bodyPr anchor="ctr">
            <a:normAutofit/>
          </a:bodyPr>
          <a:lstStyle/>
          <a:p>
            <a:fld id="{017DE1FC-E54A-4B87-A814-263D1E8654B2}" type="slidenum">
              <a:rPr lang="en-US" dirty="0"/>
              <a:pPr/>
              <a:t>19</a:t>
            </a:fld>
            <a:endParaRPr lang="en-US"/>
          </a:p>
        </p:txBody>
      </p:sp>
    </p:spTree>
    <p:extLst>
      <p:ext uri="{BB962C8B-B14F-4D97-AF65-F5344CB8AC3E}">
        <p14:creationId xmlns:p14="http://schemas.microsoft.com/office/powerpoint/2010/main" val="224497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ext box"/>
          <p:cNvSpPr>
            <a:spLocks noGrp="1"/>
          </p:cNvSpPr>
          <p:nvPr>
            <p:ph type="ctrTitle"/>
          </p:nvPr>
        </p:nvSpPr>
        <p:spPr>
          <a:xfrm>
            <a:off x="691377" y="1329550"/>
            <a:ext cx="10809247" cy="4198900"/>
          </a:xfrm>
          <a:prstGeom prst="rect">
            <a:avLst/>
          </a:prstGeom>
          <a:noFill/>
          <a:ln w="12700" cap="flat" cmpd="sng">
            <a:noFill/>
            <a:prstDash val="solid"/>
            <a:miter/>
          </a:ln>
        </p:spPr>
        <p:txBody>
          <a:bodyPr vert="horz" wrap="square" lIns="60960" tIns="30480" rIns="60960" bIns="30480" rtlCol="0" anchor="ctr" anchorCtr="0">
            <a:prstTxWarp prst="textNoShape">
              <a:avLst/>
            </a:prstTxWarp>
            <a:normAutofit/>
          </a:bodyPr>
          <a:lstStyle/>
          <a:p>
            <a:pPr>
              <a:spcBef>
                <a:spcPts val="0"/>
              </a:spcBef>
            </a:pPr>
            <a:r>
              <a:rPr lang="en-US" altLang="zh-CN" sz="2933" b="0" cap="none" spc="0">
                <a:solidFill>
                  <a:srgbClr val="0000FF"/>
                </a:solidFill>
                <a:latin typeface="Calibri" charset="0"/>
                <a:ea typeface="宋体" charset="0"/>
                <a:cs typeface="Lucida Sans"/>
              </a:rPr>
              <a:t>STUDENT NAME -  RIKINPURI SWAMI </a:t>
            </a:r>
            <a:br>
              <a:rPr lang="zh-CN" altLang="en-US" sz="2933" b="0" cap="none" spc="0">
                <a:solidFill>
                  <a:srgbClr val="0000FF"/>
                </a:solidFill>
                <a:latin typeface="Calibri" charset="0"/>
                <a:ea typeface="宋体" charset="0"/>
                <a:cs typeface="Lucida Sans"/>
              </a:rPr>
            </a:br>
            <a:br>
              <a:rPr lang="zh-CN" altLang="en-US" sz="2933" b="0" cap="none" spc="0">
                <a:solidFill>
                  <a:srgbClr val="0000FF"/>
                </a:solidFill>
                <a:latin typeface="Calibri" charset="0"/>
                <a:ea typeface="宋体" charset="0"/>
                <a:cs typeface="Lucida Sans"/>
              </a:rPr>
            </a:br>
            <a:r>
              <a:rPr lang="en-US" altLang="zh-CN" sz="2933" b="0" cap="none" spc="0">
                <a:solidFill>
                  <a:srgbClr val="0000FF"/>
                </a:solidFill>
                <a:latin typeface="Calibri" charset="0"/>
                <a:ea typeface="宋体" charset="0"/>
                <a:cs typeface="Lucida Sans"/>
              </a:rPr>
              <a:t>STUDENT I'D - 2503602</a:t>
            </a:r>
            <a:br>
              <a:rPr lang="zh-CN" altLang="en-US" sz="2933" b="0" cap="none" spc="0">
                <a:solidFill>
                  <a:srgbClr val="0000FF"/>
                </a:solidFill>
                <a:latin typeface="Calibri" charset="0"/>
                <a:ea typeface="宋体" charset="0"/>
                <a:cs typeface="Lucida Sans"/>
              </a:rPr>
            </a:br>
            <a:br>
              <a:rPr lang="zh-CN" altLang="en-US" sz="2933" b="0" cap="none" spc="0">
                <a:solidFill>
                  <a:srgbClr val="0000FF"/>
                </a:solidFill>
                <a:latin typeface="Calibri" charset="0"/>
                <a:ea typeface="宋体" charset="0"/>
                <a:cs typeface="Lucida Sans"/>
              </a:rPr>
            </a:br>
            <a:r>
              <a:rPr lang="en-US" altLang="zh-CN" sz="2933" b="0" cap="none" spc="0">
                <a:solidFill>
                  <a:srgbClr val="0000FF"/>
                </a:solidFill>
                <a:latin typeface="Calibri" charset="0"/>
                <a:ea typeface="宋体" charset="0"/>
                <a:cs typeface="Lucida Sans"/>
              </a:rPr>
              <a:t>LECTURER NAME - DR.PING WU</a:t>
            </a:r>
            <a:br>
              <a:rPr lang="zh-CN" altLang="en-US" sz="2933" b="0" cap="none" spc="0">
                <a:solidFill>
                  <a:srgbClr val="0000FF"/>
                </a:solidFill>
                <a:latin typeface="Calibri" charset="0"/>
                <a:ea typeface="宋体" charset="0"/>
                <a:cs typeface="Lucida Sans"/>
              </a:rPr>
            </a:br>
            <a:br>
              <a:rPr lang="zh-CN" altLang="en-US" sz="2933" b="0" cap="none" spc="0">
                <a:solidFill>
                  <a:srgbClr val="0000FF"/>
                </a:solidFill>
                <a:latin typeface="Calibri" charset="0"/>
                <a:ea typeface="宋体" charset="0"/>
                <a:cs typeface="Lucida Sans"/>
              </a:rPr>
            </a:br>
            <a:br>
              <a:rPr lang="zh-CN" altLang="en-US" sz="2933" b="0" cap="none" spc="0">
                <a:solidFill>
                  <a:srgbClr val="0000FF"/>
                </a:solidFill>
                <a:latin typeface="Calibri" charset="0"/>
                <a:ea typeface="宋体" charset="0"/>
                <a:cs typeface="Lucida Sans"/>
              </a:rPr>
            </a:br>
            <a:endParaRPr lang="zh-CN" altLang="en-US" sz="2933" b="0" cap="none" spc="0">
              <a:solidFill>
                <a:srgbClr val="0000FF"/>
              </a:solidFill>
              <a:latin typeface="Calibri" charset="0"/>
              <a:ea typeface="宋体" charset="0"/>
              <a:cs typeface="Lucida Sans"/>
            </a:endParaRPr>
          </a:p>
        </p:txBody>
      </p:sp>
      <p:sp>
        <p:nvSpPr>
          <p:cNvPr id="41" name="Text box" descr="Double tap to add subtitle&#10;"/>
          <p:cNvSpPr>
            <a:spLocks noGrp="1"/>
          </p:cNvSpPr>
          <p:nvPr>
            <p:ph type="subTitle" idx="1"/>
          </p:nvPr>
        </p:nvSpPr>
        <p:spPr>
          <a:xfrm>
            <a:off x="914400" y="2590800"/>
            <a:ext cx="4267200" cy="1168400"/>
          </a:xfrm>
          <a:prstGeom prst="rect">
            <a:avLst/>
          </a:prstGeom>
          <a:noFill/>
          <a:ln w="12700" cap="flat" cmpd="sng">
            <a:noFill/>
            <a:prstDash val="solid"/>
            <a:miter/>
          </a:ln>
        </p:spPr>
        <p:txBody>
          <a:bodyPr vert="horz" wrap="square" lIns="60960" tIns="30480" rIns="60960" bIns="30480" rtlCol="0" anchor="t" anchorCtr="0">
            <a:prstTxWarp prst="textNoShape">
              <a:avLst/>
            </a:prstTxWarp>
            <a:normAutofit/>
          </a:bodyPr>
          <a:lstStyle/>
          <a:p>
            <a:pPr>
              <a:lnSpc>
                <a:spcPct val="100000"/>
              </a:lnSpc>
              <a:spcBef>
                <a:spcPct val="20000"/>
              </a:spcBef>
            </a:pPr>
            <a:endParaRPr lang="zh-CN" altLang="en-US" sz="2133" b="0" cap="none" spc="0">
              <a:solidFill>
                <a:srgbClr val="898989"/>
              </a:solidFill>
              <a:latin typeface="Calibri" charset="0"/>
              <a:ea typeface="宋体" charset="0"/>
              <a:cs typeface="Lucida Sans"/>
            </a:endParaRPr>
          </a:p>
        </p:txBody>
      </p:sp>
    </p:spTree>
    <p:extLst>
      <p:ext uri="{BB962C8B-B14F-4D97-AF65-F5344CB8AC3E}">
        <p14:creationId xmlns:p14="http://schemas.microsoft.com/office/powerpoint/2010/main" val="30144960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Combination"/>
          <p:cNvGrpSpPr>
            <a:grpSpLocks/>
          </p:cNvGrpSpPr>
          <p:nvPr/>
        </p:nvGrpSpPr>
        <p:grpSpPr>
          <a:xfrm>
            <a:off x="10434197" y="631652"/>
            <a:ext cx="1072003" cy="389229"/>
            <a:chOff x="15651296" y="947477"/>
            <a:chExt cx="1608004" cy="583844"/>
          </a:xfrm>
        </p:grpSpPr>
        <p:sp>
          <p:nvSpPr>
            <p:cNvPr id="16" name="曲线"/>
            <p:cNvSpPr>
              <a:spLocks/>
            </p:cNvSpPr>
            <p:nvPr/>
          </p:nvSpPr>
          <p:spPr>
            <a:xfrm>
              <a:off x="15651296" y="1028700"/>
              <a:ext cx="1608004" cy="502621"/>
            </a:xfrm>
            <a:custGeom>
              <a:avLst/>
              <a:gdLst>
                <a:gd name="T1" fmla="*/ 0 w 21600"/>
                <a:gd name="T2" fmla="*/ 0 h 21600"/>
                <a:gd name="T3" fmla="*/ 21600 w 21600"/>
                <a:gd name="T4" fmla="*/ 21600 h 21600"/>
              </a:gdLst>
              <a:ahLst/>
              <a:cxnLst/>
              <a:rect l="T1" t="T2" r="T3" b="T4"/>
              <a:pathLst>
                <a:path w="21600" h="21600">
                  <a:moveTo>
                    <a:pt x="3375" y="0"/>
                  </a:moveTo>
                  <a:lnTo>
                    <a:pt x="18224" y="0"/>
                  </a:lnTo>
                  <a:cubicBezTo>
                    <a:pt x="19119" y="0"/>
                    <a:pt x="19978" y="1137"/>
                    <a:pt x="20611" y="3163"/>
                  </a:cubicBezTo>
                  <a:cubicBezTo>
                    <a:pt x="21244" y="5188"/>
                    <a:pt x="21600" y="7935"/>
                    <a:pt x="21600" y="10800"/>
                  </a:cubicBezTo>
                  <a:lnTo>
                    <a:pt x="21600" y="10800"/>
                  </a:lnTo>
                  <a:cubicBezTo>
                    <a:pt x="21600" y="13664"/>
                    <a:pt x="21244" y="16411"/>
                    <a:pt x="20611" y="18436"/>
                  </a:cubicBezTo>
                  <a:cubicBezTo>
                    <a:pt x="19978" y="20462"/>
                    <a:pt x="19119" y="21600"/>
                    <a:pt x="18224" y="21600"/>
                  </a:cubicBezTo>
                  <a:lnTo>
                    <a:pt x="3375" y="21600"/>
                  </a:lnTo>
                  <a:cubicBezTo>
                    <a:pt x="2480" y="21600"/>
                    <a:pt x="1621" y="20462"/>
                    <a:pt x="988" y="18436"/>
                  </a:cubicBezTo>
                  <a:cubicBezTo>
                    <a:pt x="355" y="16411"/>
                    <a:pt x="0" y="13664"/>
                    <a:pt x="0" y="10800"/>
                  </a:cubicBezTo>
                  <a:lnTo>
                    <a:pt x="0" y="10800"/>
                  </a:lnTo>
                  <a:cubicBezTo>
                    <a:pt x="0" y="7935"/>
                    <a:pt x="355" y="5188"/>
                    <a:pt x="988" y="3163"/>
                  </a:cubicBezTo>
                  <a:cubicBezTo>
                    <a:pt x="1621" y="1137"/>
                    <a:pt x="2480" y="0"/>
                    <a:pt x="3375" y="0"/>
                  </a:cubicBezTo>
                  <a:close/>
                </a:path>
              </a:pathLst>
            </a:custGeom>
            <a:solidFill>
              <a:srgbClr val="8D57DE"/>
            </a:solidFill>
            <a:ln cap="flat" cmpd="sng">
              <a:noFill/>
              <a:prstDash val="solid"/>
              <a:miter/>
            </a:ln>
          </p:spPr>
          <p:txBody>
            <a:bodyPr/>
            <a:lstStyle/>
            <a:p>
              <a:endParaRPr lang="en-GB"/>
            </a:p>
          </p:txBody>
        </p:sp>
        <p:sp>
          <p:nvSpPr>
            <p:cNvPr id="17" name="Rectangle"/>
            <p:cNvSpPr>
              <a:spLocks/>
            </p:cNvSpPr>
            <p:nvPr/>
          </p:nvSpPr>
          <p:spPr>
            <a:xfrm>
              <a:off x="15651296" y="947477"/>
              <a:ext cx="1608004" cy="583844"/>
            </a:xfrm>
            <a:prstGeom prst="rect">
              <a:avLst/>
            </a:prstGeom>
            <a:noFill/>
            <a:ln w="12700" cap="flat" cmpd="sng">
              <a:noFill/>
              <a:prstDash val="solid"/>
              <a:miter/>
            </a:ln>
          </p:spPr>
          <p:txBody>
            <a:bodyPr/>
            <a:lstStyle/>
            <a:p>
              <a:endParaRPr lang="en-GB"/>
            </a:p>
          </p:txBody>
        </p:sp>
      </p:grpSp>
      <p:grpSp>
        <p:nvGrpSpPr>
          <p:cNvPr id="21" name="Combination"/>
          <p:cNvGrpSpPr>
            <a:grpSpLocks/>
          </p:cNvGrpSpPr>
          <p:nvPr/>
        </p:nvGrpSpPr>
        <p:grpSpPr>
          <a:xfrm>
            <a:off x="879659" y="976681"/>
            <a:ext cx="4904639" cy="4904639"/>
            <a:chOff x="1319488" y="1465021"/>
            <a:chExt cx="7356959" cy="7356959"/>
          </a:xfrm>
        </p:grpSpPr>
        <p:sp>
          <p:nvSpPr>
            <p:cNvPr id="19" name="曲线"/>
            <p:cNvSpPr>
              <a:spLocks/>
            </p:cNvSpPr>
            <p:nvPr/>
          </p:nvSpPr>
          <p:spPr>
            <a:xfrm>
              <a:off x="1319488" y="1465021"/>
              <a:ext cx="7356959" cy="7356959"/>
            </a:xfrm>
            <a:custGeom>
              <a:avLst/>
              <a:gdLst>
                <a:gd name="T1" fmla="*/ 0 w 21600"/>
                <a:gd name="T2" fmla="*/ 0 h 21600"/>
                <a:gd name="T3" fmla="*/ 21600 w 21600"/>
                <a:gd name="T4" fmla="*/ 21600 h 21600"/>
              </a:gdLst>
              <a:ahLst/>
              <a:cxnLst/>
              <a:rect l="T1" t="T2" r="T3" b="T4"/>
              <a:pathLst>
                <a:path w="21600" h="21600">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close/>
                </a:path>
              </a:pathLst>
            </a:custGeom>
            <a:solidFill>
              <a:srgbClr val="8D57DE"/>
            </a:solidFill>
            <a:ln cap="flat" cmpd="sng">
              <a:noFill/>
              <a:prstDash val="solid"/>
              <a:miter/>
            </a:ln>
          </p:spPr>
          <p:txBody>
            <a:bodyPr/>
            <a:lstStyle/>
            <a:p>
              <a:endParaRPr lang="en-GB"/>
            </a:p>
          </p:txBody>
        </p:sp>
        <p:sp>
          <p:nvSpPr>
            <p:cNvPr id="20" name="Rectangle"/>
            <p:cNvSpPr>
              <a:spLocks/>
            </p:cNvSpPr>
            <p:nvPr/>
          </p:nvSpPr>
          <p:spPr>
            <a:xfrm>
              <a:off x="2009202" y="1982307"/>
              <a:ext cx="5977529" cy="6149957"/>
            </a:xfrm>
            <a:prstGeom prst="rect">
              <a:avLst/>
            </a:prstGeom>
            <a:noFill/>
            <a:ln w="12700" cap="flat" cmpd="sng">
              <a:noFill/>
              <a:prstDash val="solid"/>
              <a:miter/>
            </a:ln>
          </p:spPr>
          <p:txBody>
            <a:bodyPr/>
            <a:lstStyle/>
            <a:p>
              <a:endParaRPr lang="en-GB"/>
            </a:p>
          </p:txBody>
        </p:sp>
      </p:grpSp>
      <p:grpSp>
        <p:nvGrpSpPr>
          <p:cNvPr id="23" name="Combination"/>
          <p:cNvGrpSpPr>
            <a:grpSpLocks/>
          </p:cNvGrpSpPr>
          <p:nvPr/>
        </p:nvGrpSpPr>
        <p:grpSpPr>
          <a:xfrm>
            <a:off x="1100507" y="1197527"/>
            <a:ext cx="4462944" cy="4462944"/>
            <a:chOff x="1650760" y="1796291"/>
            <a:chExt cx="6694416" cy="6694416"/>
          </a:xfrm>
        </p:grpSpPr>
        <p:sp>
          <p:nvSpPr>
            <p:cNvPr id="22" name="曲线"/>
            <p:cNvSpPr>
              <a:spLocks/>
            </p:cNvSpPr>
            <p:nvPr/>
          </p:nvSpPr>
          <p:spPr>
            <a:xfrm>
              <a:off x="1650760" y="1796291"/>
              <a:ext cx="6694416" cy="6694416"/>
            </a:xfrm>
            <a:custGeom>
              <a:avLst/>
              <a:gdLst>
                <a:gd name="T1" fmla="*/ 0 w 21600"/>
                <a:gd name="T2" fmla="*/ 0 h 21600"/>
                <a:gd name="T3" fmla="*/ 21600 w 21600"/>
                <a:gd name="T4" fmla="*/ 21600 h 21600"/>
              </a:gdLst>
              <a:ahLst/>
              <a:cxnLst/>
              <a:rect l="T1" t="T2" r="T3" b="T4"/>
              <a:pathLst>
                <a:path w="21600" h="21600">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close/>
                </a:path>
              </a:pathLst>
            </a:custGeom>
            <a:blipFill rotWithShape="1">
              <a:blip r:embed="rId3"/>
              <a:stretch>
                <a:fillRect l="-39285" r="-39285"/>
              </a:stretch>
            </a:blipFill>
            <a:ln cap="flat" cmpd="sng">
              <a:noFill/>
              <a:prstDash val="solid"/>
              <a:miter/>
            </a:ln>
          </p:spPr>
          <p:txBody>
            <a:bodyPr/>
            <a:lstStyle/>
            <a:p>
              <a:endParaRPr lang="en-GB"/>
            </a:p>
          </p:txBody>
        </p:sp>
      </p:grpSp>
      <p:grpSp>
        <p:nvGrpSpPr>
          <p:cNvPr id="26" name="Combination"/>
          <p:cNvGrpSpPr>
            <a:grpSpLocks/>
          </p:cNvGrpSpPr>
          <p:nvPr/>
        </p:nvGrpSpPr>
        <p:grpSpPr>
          <a:xfrm>
            <a:off x="4689561" y="4661931"/>
            <a:ext cx="810611" cy="810611"/>
            <a:chOff x="7034342" y="6992897"/>
            <a:chExt cx="1215916" cy="1215916"/>
          </a:xfrm>
        </p:grpSpPr>
        <p:sp>
          <p:nvSpPr>
            <p:cNvPr id="24" name="曲线"/>
            <p:cNvSpPr>
              <a:spLocks/>
            </p:cNvSpPr>
            <p:nvPr/>
          </p:nvSpPr>
          <p:spPr>
            <a:xfrm>
              <a:off x="7034342" y="6992897"/>
              <a:ext cx="1215916" cy="1215916"/>
            </a:xfrm>
            <a:custGeom>
              <a:avLst/>
              <a:gdLst>
                <a:gd name="T1" fmla="*/ 0 w 21600"/>
                <a:gd name="T2" fmla="*/ 0 h 21600"/>
                <a:gd name="T3" fmla="*/ 21600 w 21600"/>
                <a:gd name="T4" fmla="*/ 21600 h 21600"/>
              </a:gdLst>
              <a:ahLst/>
              <a:cxnLst/>
              <a:rect l="T1" t="T2" r="T3" b="T4"/>
              <a:pathLst>
                <a:path w="21600" h="21600">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close/>
                </a:path>
              </a:pathLst>
            </a:custGeom>
            <a:solidFill>
              <a:srgbClr val="24244B"/>
            </a:solidFill>
            <a:ln cap="flat" cmpd="sng">
              <a:noFill/>
              <a:prstDash val="solid"/>
              <a:miter/>
            </a:ln>
          </p:spPr>
          <p:txBody>
            <a:bodyPr/>
            <a:lstStyle/>
            <a:p>
              <a:endParaRPr lang="en-GB"/>
            </a:p>
          </p:txBody>
        </p:sp>
        <p:sp>
          <p:nvSpPr>
            <p:cNvPr id="25" name="Rectangle"/>
            <p:cNvSpPr>
              <a:spLocks/>
            </p:cNvSpPr>
            <p:nvPr/>
          </p:nvSpPr>
          <p:spPr>
            <a:xfrm>
              <a:off x="7148334" y="7078391"/>
              <a:ext cx="987931" cy="1016429"/>
            </a:xfrm>
            <a:prstGeom prst="rect">
              <a:avLst/>
            </a:prstGeom>
            <a:noFill/>
            <a:ln w="12700" cap="flat" cmpd="sng">
              <a:noFill/>
              <a:prstDash val="solid"/>
              <a:miter/>
            </a:ln>
          </p:spPr>
          <p:txBody>
            <a:bodyPr/>
            <a:lstStyle/>
            <a:p>
              <a:endParaRPr lang="en-GB"/>
            </a:p>
          </p:txBody>
        </p:sp>
      </p:grpSp>
      <p:sp>
        <p:nvSpPr>
          <p:cNvPr id="27" name="曲线"/>
          <p:cNvSpPr>
            <a:spLocks/>
          </p:cNvSpPr>
          <p:nvPr/>
        </p:nvSpPr>
        <p:spPr>
          <a:xfrm>
            <a:off x="4882703" y="4836694"/>
            <a:ext cx="424328" cy="495499"/>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4"/>
            <a:stretch/>
          </a:blipFill>
          <a:ln cap="flat" cmpd="sng">
            <a:noFill/>
            <a:prstDash val="solid"/>
            <a:miter/>
          </a:ln>
        </p:spPr>
        <p:txBody>
          <a:bodyPr/>
          <a:lstStyle/>
          <a:p>
            <a:endParaRPr lang="en-GB"/>
          </a:p>
        </p:txBody>
      </p:sp>
      <p:sp>
        <p:nvSpPr>
          <p:cNvPr id="28" name="曲线"/>
          <p:cNvSpPr>
            <a:spLocks/>
          </p:cNvSpPr>
          <p:nvPr/>
        </p:nvSpPr>
        <p:spPr>
          <a:xfrm>
            <a:off x="9454438" y="4809410"/>
            <a:ext cx="906102" cy="515654"/>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sp>
        <p:nvSpPr>
          <p:cNvPr id="29" name="曲线"/>
          <p:cNvSpPr>
            <a:spLocks/>
          </p:cNvSpPr>
          <p:nvPr/>
        </p:nvSpPr>
        <p:spPr>
          <a:xfrm rot="-8248329">
            <a:off x="565076" y="1945597"/>
            <a:ext cx="1070861" cy="822474"/>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6"/>
            <a:stretch/>
          </a:blipFill>
          <a:ln cap="flat" cmpd="sng">
            <a:noFill/>
            <a:prstDash val="solid"/>
            <a:miter/>
          </a:ln>
        </p:spPr>
        <p:txBody>
          <a:bodyPr/>
          <a:lstStyle/>
          <a:p>
            <a:endParaRPr lang="en-GB"/>
          </a:p>
        </p:txBody>
      </p:sp>
      <p:sp>
        <p:nvSpPr>
          <p:cNvPr id="30" name="曲线"/>
          <p:cNvSpPr>
            <a:spLocks/>
          </p:cNvSpPr>
          <p:nvPr/>
        </p:nvSpPr>
        <p:spPr>
          <a:xfrm>
            <a:off x="5307032" y="6076486"/>
            <a:ext cx="1156983" cy="19142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7"/>
            <a:stretch/>
          </a:blipFill>
          <a:ln cap="flat" cmpd="sng">
            <a:noFill/>
            <a:prstDash val="solid"/>
            <a:miter/>
          </a:ln>
        </p:spPr>
        <p:txBody>
          <a:bodyPr/>
          <a:lstStyle/>
          <a:p>
            <a:endParaRPr lang="en-GB"/>
          </a:p>
        </p:txBody>
      </p:sp>
      <p:sp>
        <p:nvSpPr>
          <p:cNvPr id="31" name="Rectangle"/>
          <p:cNvSpPr>
            <a:spLocks/>
          </p:cNvSpPr>
          <p:nvPr/>
        </p:nvSpPr>
        <p:spPr>
          <a:xfrm>
            <a:off x="6211758" y="1094061"/>
            <a:ext cx="5186950" cy="4308872"/>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4800"/>
              </a:lnSpc>
            </a:pPr>
            <a:r>
              <a:rPr lang="en-US" altLang="zh-CN" sz="4000" b="1" i="1">
                <a:solidFill>
                  <a:srgbClr val="262626"/>
                </a:solidFill>
                <a:latin typeface="Arial Bold Italics" charset="0"/>
                <a:ea typeface="Arial Bold Italics" charset="0"/>
                <a:cs typeface="Arial Bold Italics" charset="0"/>
                <a:sym typeface="Arial Bold Italics" charset="0"/>
              </a:rPr>
              <a:t>AN AI-POWERED DIGITAL HEALTH INTERVENTION TO REDUCE DEMENTIA RISK AMONG ADULTS AGED 40-65 IN THE UK</a:t>
            </a:r>
            <a:endParaRPr lang="zh-CN" altLang="en-US" sz="4000" b="1" i="1">
              <a:solidFill>
                <a:srgbClr val="262626"/>
              </a:solidFill>
              <a:latin typeface="Arial Bold Italics" charset="0"/>
              <a:ea typeface="Arial Bold Italics" charset="0"/>
              <a:cs typeface="Arial Bold Italics" charset="0"/>
              <a:sym typeface="Arial Bold Italics" charset="0"/>
            </a:endParaRPr>
          </a:p>
        </p:txBody>
      </p:sp>
      <p:sp>
        <p:nvSpPr>
          <p:cNvPr id="32" name="曲线"/>
          <p:cNvSpPr>
            <a:spLocks/>
          </p:cNvSpPr>
          <p:nvPr/>
        </p:nvSpPr>
        <p:spPr>
          <a:xfrm rot="-2625672" flipH="1" flipV="1">
            <a:off x="10863277" y="5728645"/>
            <a:ext cx="1070861" cy="822474"/>
          </a:xfrm>
          <a:custGeom>
            <a:avLst/>
            <a:gdLst>
              <a:gd name="T1" fmla="*/ 0 w 21600"/>
              <a:gd name="T2" fmla="*/ -21600 h 21600"/>
              <a:gd name="T3" fmla="*/ 21600 w 21600"/>
              <a:gd name="T4" fmla="*/ 0 h 21600"/>
            </a:gdLst>
            <a:ahLst/>
            <a:cxnLst/>
            <a:rect l="T1" t="T2" r="T3" b="T4"/>
            <a:pathLst>
              <a:path w="21600" h="21600">
                <a:moveTo>
                  <a:pt x="21600" y="21600"/>
                </a:moveTo>
                <a:lnTo>
                  <a:pt x="0" y="21600"/>
                </a:lnTo>
                <a:lnTo>
                  <a:pt x="0" y="0"/>
                </a:lnTo>
                <a:lnTo>
                  <a:pt x="21600" y="0"/>
                </a:lnTo>
                <a:lnTo>
                  <a:pt x="21600" y="21600"/>
                </a:lnTo>
                <a:close/>
              </a:path>
            </a:pathLst>
          </a:custGeom>
          <a:blipFill rotWithShape="1">
            <a:blip r:embed="rId6"/>
            <a:stretch/>
          </a:blipFill>
          <a:ln cap="flat" cmpd="sng">
            <a:noFill/>
            <a:prstDash val="solid"/>
            <a:miter/>
          </a:ln>
        </p:spPr>
        <p:txBody>
          <a:bodyPr/>
          <a:lstStyle/>
          <a:p>
            <a:endParaRPr lang="en-GB"/>
          </a:p>
        </p:txBody>
      </p:sp>
      <p:sp>
        <p:nvSpPr>
          <p:cNvPr id="33" name="曲线"/>
          <p:cNvSpPr>
            <a:spLocks/>
          </p:cNvSpPr>
          <p:nvPr/>
        </p:nvSpPr>
        <p:spPr>
          <a:xfrm>
            <a:off x="359264" y="5660472"/>
            <a:ext cx="925357" cy="526612"/>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pic>
        <p:nvPicPr>
          <p:cNvPr id="34" name="Image" descr="University of Wales Trinity Saint David launches new digital ..."/>
          <p:cNvPicPr>
            <a:picLocks noChangeAspect="1"/>
          </p:cNvPicPr>
          <p:nvPr/>
        </p:nvPicPr>
        <p:blipFill>
          <a:blip r:embed="rId8" cstate="print"/>
          <a:srcRect l="10159" t="16327" r="10159" b="18204"/>
          <a:stretch>
            <a:fillRect/>
          </a:stretch>
        </p:blipFill>
        <p:spPr>
          <a:xfrm>
            <a:off x="266700" y="364603"/>
            <a:ext cx="2078362" cy="713219"/>
          </a:xfrm>
          <a:prstGeom prst="rect">
            <a:avLst/>
          </a:prstGeom>
          <a:noFill/>
          <a:ln w="12700" cap="flat" cmpd="sng">
            <a:noFill/>
            <a:prstDash val="solid"/>
            <a:miter/>
          </a:ln>
        </p:spPr>
      </p:pic>
    </p:spTree>
    <p:extLst>
      <p:ext uri="{BB962C8B-B14F-4D97-AF65-F5344CB8AC3E}">
        <p14:creationId xmlns:p14="http://schemas.microsoft.com/office/powerpoint/2010/main" val="4149016473"/>
      </p:ext>
    </p:extLst>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Combination"/>
          <p:cNvGrpSpPr>
            <a:grpSpLocks/>
          </p:cNvGrpSpPr>
          <p:nvPr/>
        </p:nvGrpSpPr>
        <p:grpSpPr>
          <a:xfrm>
            <a:off x="7653485" y="1074657"/>
            <a:ext cx="3395973" cy="4395255"/>
            <a:chOff x="11480227" y="1611985"/>
            <a:chExt cx="5093960" cy="6592883"/>
          </a:xfrm>
        </p:grpSpPr>
        <p:grpSp>
          <p:nvGrpSpPr>
            <p:cNvPr id="44" name="Combination"/>
            <p:cNvGrpSpPr>
              <a:grpSpLocks/>
            </p:cNvGrpSpPr>
            <p:nvPr/>
          </p:nvGrpSpPr>
          <p:grpSpPr>
            <a:xfrm>
              <a:off x="11480227" y="1611985"/>
              <a:ext cx="5093960" cy="6592883"/>
              <a:chOff x="11480227" y="1611985"/>
              <a:chExt cx="5093960" cy="6592883"/>
            </a:xfrm>
          </p:grpSpPr>
          <p:sp>
            <p:nvSpPr>
              <p:cNvPr id="42" name="曲线"/>
              <p:cNvSpPr>
                <a:spLocks/>
              </p:cNvSpPr>
              <p:nvPr/>
            </p:nvSpPr>
            <p:spPr>
              <a:xfrm>
                <a:off x="11480227" y="2082133"/>
                <a:ext cx="5093960" cy="6122735"/>
              </a:xfrm>
              <a:custGeom>
                <a:avLst/>
                <a:gdLst>
                  <a:gd name="T1" fmla="*/ 0 w 21600"/>
                  <a:gd name="T2" fmla="*/ 0 h 21600"/>
                  <a:gd name="T3" fmla="*/ 21600 w 21600"/>
                  <a:gd name="T4" fmla="*/ 21600 h 21600"/>
                </a:gdLst>
                <a:ahLst/>
                <a:cxnLst/>
                <a:rect l="T1" t="T2" r="T3" b="T4"/>
                <a:pathLst>
                  <a:path w="21600" h="21600">
                    <a:moveTo>
                      <a:pt x="660" y="0"/>
                    </a:moveTo>
                    <a:lnTo>
                      <a:pt x="20939" y="0"/>
                    </a:lnTo>
                    <a:cubicBezTo>
                      <a:pt x="21304" y="0"/>
                      <a:pt x="21600" y="246"/>
                      <a:pt x="21600" y="549"/>
                    </a:cubicBezTo>
                    <a:lnTo>
                      <a:pt x="21600" y="21050"/>
                    </a:lnTo>
                    <a:cubicBezTo>
                      <a:pt x="21600" y="21196"/>
                      <a:pt x="21530" y="21335"/>
                      <a:pt x="21406" y="21439"/>
                    </a:cubicBezTo>
                    <a:cubicBezTo>
                      <a:pt x="21282" y="21542"/>
                      <a:pt x="21114" y="21600"/>
                      <a:pt x="20939" y="21600"/>
                    </a:cubicBezTo>
                    <a:lnTo>
                      <a:pt x="660" y="21600"/>
                    </a:lnTo>
                    <a:cubicBezTo>
                      <a:pt x="295" y="21600"/>
                      <a:pt x="0" y="21353"/>
                      <a:pt x="0" y="21050"/>
                    </a:cubicBezTo>
                    <a:lnTo>
                      <a:pt x="0" y="549"/>
                    </a:lnTo>
                    <a:cubicBezTo>
                      <a:pt x="0" y="246"/>
                      <a:pt x="295" y="0"/>
                      <a:pt x="660" y="0"/>
                    </a:cubicBezTo>
                    <a:close/>
                  </a:path>
                </a:pathLst>
              </a:custGeom>
              <a:solidFill>
                <a:srgbClr val="8D57DE"/>
              </a:solidFill>
              <a:ln cap="flat" cmpd="sng">
                <a:noFill/>
                <a:prstDash val="solid"/>
                <a:miter/>
              </a:ln>
            </p:spPr>
            <p:txBody>
              <a:bodyPr/>
              <a:lstStyle/>
              <a:p>
                <a:endParaRPr lang="en-GB"/>
              </a:p>
            </p:txBody>
          </p:sp>
          <p:sp>
            <p:nvSpPr>
              <p:cNvPr id="43" name="Rectangle"/>
              <p:cNvSpPr>
                <a:spLocks/>
              </p:cNvSpPr>
              <p:nvPr/>
            </p:nvSpPr>
            <p:spPr>
              <a:xfrm>
                <a:off x="11480227" y="1611985"/>
                <a:ext cx="5093960" cy="6592882"/>
              </a:xfrm>
              <a:prstGeom prst="rect">
                <a:avLst/>
              </a:prstGeom>
              <a:noFill/>
              <a:ln w="12700" cap="flat" cmpd="sng">
                <a:noFill/>
                <a:prstDash val="solid"/>
                <a:miter/>
              </a:ln>
            </p:spPr>
            <p:txBody>
              <a:bodyPr/>
              <a:lstStyle/>
              <a:p>
                <a:endParaRPr lang="en-GB"/>
              </a:p>
            </p:txBody>
          </p:sp>
        </p:grpSp>
        <p:grpSp>
          <p:nvGrpSpPr>
            <p:cNvPr id="46" name="Combination"/>
            <p:cNvGrpSpPr>
              <a:grpSpLocks/>
            </p:cNvGrpSpPr>
            <p:nvPr/>
          </p:nvGrpSpPr>
          <p:grpSpPr>
            <a:xfrm>
              <a:off x="11852123" y="2433276"/>
              <a:ext cx="4350169" cy="5420449"/>
              <a:chOff x="11852123" y="2433276"/>
              <a:chExt cx="4350169" cy="5420449"/>
            </a:xfrm>
          </p:grpSpPr>
          <p:sp>
            <p:nvSpPr>
              <p:cNvPr id="45" name="曲线"/>
              <p:cNvSpPr>
                <a:spLocks/>
              </p:cNvSpPr>
              <p:nvPr/>
            </p:nvSpPr>
            <p:spPr>
              <a:xfrm>
                <a:off x="11852123" y="2433276"/>
                <a:ext cx="4350169" cy="5420449"/>
              </a:xfrm>
              <a:custGeom>
                <a:avLst/>
                <a:gdLst>
                  <a:gd name="T1" fmla="*/ 0 w 21600"/>
                  <a:gd name="T2" fmla="*/ 0 h 21600"/>
                  <a:gd name="T3" fmla="*/ 21600 w 21600"/>
                  <a:gd name="T4" fmla="*/ 21600 h 21600"/>
                </a:gdLst>
                <a:ahLst/>
                <a:cxnLst/>
                <a:rect l="T1" t="T2" r="T3" b="T4"/>
                <a:pathLst>
                  <a:path w="21600" h="21600">
                    <a:moveTo>
                      <a:pt x="729" y="0"/>
                    </a:moveTo>
                    <a:lnTo>
                      <a:pt x="20870" y="0"/>
                    </a:lnTo>
                    <a:cubicBezTo>
                      <a:pt x="21273" y="0"/>
                      <a:pt x="21600" y="262"/>
                      <a:pt x="21600" y="585"/>
                    </a:cubicBezTo>
                    <a:lnTo>
                      <a:pt x="21600" y="21014"/>
                    </a:lnTo>
                    <a:cubicBezTo>
                      <a:pt x="21600" y="21169"/>
                      <a:pt x="21523" y="21318"/>
                      <a:pt x="21386" y="21428"/>
                    </a:cubicBezTo>
                    <a:cubicBezTo>
                      <a:pt x="21249" y="21538"/>
                      <a:pt x="21064" y="21600"/>
                      <a:pt x="20870" y="21600"/>
                    </a:cubicBezTo>
                    <a:lnTo>
                      <a:pt x="729" y="21600"/>
                    </a:lnTo>
                    <a:cubicBezTo>
                      <a:pt x="326" y="21600"/>
                      <a:pt x="0" y="21337"/>
                      <a:pt x="0" y="21014"/>
                    </a:cubicBezTo>
                    <a:lnTo>
                      <a:pt x="0" y="585"/>
                    </a:lnTo>
                    <a:cubicBezTo>
                      <a:pt x="0" y="262"/>
                      <a:pt x="326" y="0"/>
                      <a:pt x="729" y="0"/>
                    </a:cubicBezTo>
                    <a:close/>
                  </a:path>
                </a:pathLst>
              </a:custGeom>
              <a:blipFill rotWithShape="1">
                <a:blip r:embed="rId3"/>
                <a:stretch>
                  <a:fillRect l="-43686" r="-43686"/>
                </a:stretch>
              </a:blipFill>
              <a:ln cap="flat" cmpd="sng">
                <a:noFill/>
                <a:prstDash val="solid"/>
                <a:miter/>
              </a:ln>
            </p:spPr>
            <p:txBody>
              <a:bodyPr/>
              <a:lstStyle/>
              <a:p>
                <a:endParaRPr lang="en-GB"/>
              </a:p>
            </p:txBody>
          </p:sp>
        </p:grpSp>
      </p:grpSp>
      <p:sp>
        <p:nvSpPr>
          <p:cNvPr id="48" name="曲线"/>
          <p:cNvSpPr>
            <a:spLocks/>
          </p:cNvSpPr>
          <p:nvPr/>
        </p:nvSpPr>
        <p:spPr>
          <a:xfrm>
            <a:off x="10431628" y="5770721"/>
            <a:ext cx="1074573" cy="61153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4"/>
            <a:stretch/>
          </a:blipFill>
          <a:ln cap="flat" cmpd="sng">
            <a:noFill/>
            <a:prstDash val="solid"/>
            <a:miter/>
          </a:ln>
        </p:spPr>
        <p:txBody>
          <a:bodyPr/>
          <a:lstStyle/>
          <a:p>
            <a:endParaRPr lang="en-GB"/>
          </a:p>
        </p:txBody>
      </p:sp>
      <p:sp>
        <p:nvSpPr>
          <p:cNvPr id="49" name="曲线"/>
          <p:cNvSpPr>
            <a:spLocks/>
          </p:cNvSpPr>
          <p:nvPr/>
        </p:nvSpPr>
        <p:spPr>
          <a:xfrm>
            <a:off x="4773676" y="380035"/>
            <a:ext cx="1025105" cy="583378"/>
          </a:xfrm>
          <a:custGeom>
            <a:avLst/>
            <a:gdLst>
              <a:gd name="T1" fmla="*/ 0 w 21600"/>
              <a:gd name="T2" fmla="*/ 0 h 21600"/>
              <a:gd name="T3" fmla="*/ 21600 w 21600"/>
              <a:gd name="T4" fmla="*/ 21600 h 21600"/>
            </a:gdLst>
            <a:ahLst/>
            <a:cxnLst/>
            <a:rect l="T1" t="T2" r="T3" b="T4"/>
            <a:pathLst>
              <a:path w="21600" h="21600">
                <a:moveTo>
                  <a:pt x="0" y="0"/>
                </a:moveTo>
                <a:lnTo>
                  <a:pt x="21599" y="0"/>
                </a:lnTo>
                <a:lnTo>
                  <a:pt x="21599" y="21600"/>
                </a:lnTo>
                <a:lnTo>
                  <a:pt x="0" y="21600"/>
                </a:lnTo>
                <a:lnTo>
                  <a:pt x="0" y="0"/>
                </a:lnTo>
                <a:close/>
              </a:path>
            </a:pathLst>
          </a:custGeom>
          <a:blipFill rotWithShape="1">
            <a:blip r:embed="rId4"/>
            <a:stretch/>
          </a:blipFill>
          <a:ln cap="flat" cmpd="sng">
            <a:noFill/>
            <a:prstDash val="solid"/>
            <a:miter/>
          </a:ln>
        </p:spPr>
        <p:txBody>
          <a:bodyPr/>
          <a:lstStyle/>
          <a:p>
            <a:endParaRPr lang="en-GB"/>
          </a:p>
        </p:txBody>
      </p:sp>
      <p:sp>
        <p:nvSpPr>
          <p:cNvPr id="50" name="曲线"/>
          <p:cNvSpPr>
            <a:spLocks/>
          </p:cNvSpPr>
          <p:nvPr/>
        </p:nvSpPr>
        <p:spPr>
          <a:xfrm rot="-2625672">
            <a:off x="11141814" y="587882"/>
            <a:ext cx="728772" cy="559732"/>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sp>
        <p:nvSpPr>
          <p:cNvPr id="51" name="曲线"/>
          <p:cNvSpPr>
            <a:spLocks/>
          </p:cNvSpPr>
          <p:nvPr/>
        </p:nvSpPr>
        <p:spPr>
          <a:xfrm>
            <a:off x="441947" y="6076486"/>
            <a:ext cx="1156983" cy="19142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6"/>
            <a:stretch/>
          </a:blipFill>
          <a:ln cap="flat" cmpd="sng">
            <a:noFill/>
            <a:prstDash val="solid"/>
            <a:miter/>
          </a:ln>
        </p:spPr>
        <p:txBody>
          <a:bodyPr/>
          <a:lstStyle/>
          <a:p>
            <a:endParaRPr lang="en-GB"/>
          </a:p>
        </p:txBody>
      </p:sp>
      <p:sp>
        <p:nvSpPr>
          <p:cNvPr id="52" name="曲线"/>
          <p:cNvSpPr>
            <a:spLocks/>
          </p:cNvSpPr>
          <p:nvPr/>
        </p:nvSpPr>
        <p:spPr>
          <a:xfrm>
            <a:off x="685800" y="725710"/>
            <a:ext cx="210749" cy="265855"/>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7"/>
            <a:stretch/>
          </a:blipFill>
          <a:ln cap="flat" cmpd="sng">
            <a:noFill/>
            <a:prstDash val="solid"/>
            <a:miter/>
          </a:ln>
        </p:spPr>
        <p:txBody>
          <a:bodyPr/>
          <a:lstStyle/>
          <a:p>
            <a:endParaRPr lang="en-GB"/>
          </a:p>
        </p:txBody>
      </p:sp>
      <p:grpSp>
        <p:nvGrpSpPr>
          <p:cNvPr id="58" name="Combination"/>
          <p:cNvGrpSpPr>
            <a:grpSpLocks/>
          </p:cNvGrpSpPr>
          <p:nvPr/>
        </p:nvGrpSpPr>
        <p:grpSpPr>
          <a:xfrm>
            <a:off x="791175" y="2038368"/>
            <a:ext cx="7008223" cy="2917439"/>
            <a:chOff x="1186763" y="3057552"/>
            <a:chExt cx="10512334" cy="4376158"/>
          </a:xfrm>
        </p:grpSpPr>
        <p:grpSp>
          <p:nvGrpSpPr>
            <p:cNvPr id="55" name="Combination"/>
            <p:cNvGrpSpPr>
              <a:grpSpLocks/>
            </p:cNvGrpSpPr>
            <p:nvPr/>
          </p:nvGrpSpPr>
          <p:grpSpPr>
            <a:xfrm>
              <a:off x="1186763" y="3057552"/>
              <a:ext cx="10512334" cy="4376158"/>
              <a:chOff x="1186763" y="3057552"/>
              <a:chExt cx="10512334" cy="4376158"/>
            </a:xfrm>
          </p:grpSpPr>
          <p:sp>
            <p:nvSpPr>
              <p:cNvPr id="53" name="曲线"/>
              <p:cNvSpPr>
                <a:spLocks/>
              </p:cNvSpPr>
              <p:nvPr/>
            </p:nvSpPr>
            <p:spPr>
              <a:xfrm>
                <a:off x="1186763" y="3966855"/>
                <a:ext cx="10512334" cy="3466856"/>
              </a:xfrm>
              <a:custGeom>
                <a:avLst/>
                <a:gdLst>
                  <a:gd name="T1" fmla="*/ 0 w 21600"/>
                  <a:gd name="T2" fmla="*/ 0 h 21600"/>
                  <a:gd name="T3" fmla="*/ 21600 w 21600"/>
                  <a:gd name="T4" fmla="*/ 21600 h 21600"/>
                </a:gdLst>
                <a:ahLst/>
                <a:cxnLst/>
                <a:rect l="T1" t="T2" r="T3" b="T4"/>
                <a:pathLst>
                  <a:path w="21600" h="21600">
                    <a:moveTo>
                      <a:pt x="580" y="0"/>
                    </a:moveTo>
                    <a:lnTo>
                      <a:pt x="21019" y="0"/>
                    </a:lnTo>
                    <a:cubicBezTo>
                      <a:pt x="21340" y="0"/>
                      <a:pt x="21600" y="787"/>
                      <a:pt x="21600" y="1759"/>
                    </a:cubicBezTo>
                    <a:lnTo>
                      <a:pt x="21600" y="19840"/>
                    </a:lnTo>
                    <a:cubicBezTo>
                      <a:pt x="21600" y="20812"/>
                      <a:pt x="21340" y="21600"/>
                      <a:pt x="21019" y="21600"/>
                    </a:cubicBezTo>
                    <a:lnTo>
                      <a:pt x="580" y="21600"/>
                    </a:lnTo>
                    <a:cubicBezTo>
                      <a:pt x="259" y="21600"/>
                      <a:pt x="0" y="20812"/>
                      <a:pt x="0" y="19840"/>
                    </a:cubicBezTo>
                    <a:lnTo>
                      <a:pt x="0" y="1759"/>
                    </a:lnTo>
                    <a:cubicBezTo>
                      <a:pt x="0" y="787"/>
                      <a:pt x="259" y="0"/>
                      <a:pt x="580" y="0"/>
                    </a:cubicBezTo>
                    <a:close/>
                  </a:path>
                </a:pathLst>
              </a:custGeom>
              <a:solidFill>
                <a:srgbClr val="24244B"/>
              </a:solidFill>
              <a:ln cap="flat" cmpd="sng">
                <a:noFill/>
                <a:prstDash val="solid"/>
                <a:miter/>
              </a:ln>
            </p:spPr>
            <p:txBody>
              <a:bodyPr/>
              <a:lstStyle/>
              <a:p>
                <a:endParaRPr lang="en-GB"/>
              </a:p>
            </p:txBody>
          </p:sp>
          <p:sp>
            <p:nvSpPr>
              <p:cNvPr id="54" name="Rectangle"/>
              <p:cNvSpPr>
                <a:spLocks/>
              </p:cNvSpPr>
              <p:nvPr/>
            </p:nvSpPr>
            <p:spPr>
              <a:xfrm>
                <a:off x="1186763" y="3057552"/>
                <a:ext cx="10512334" cy="4376158"/>
              </a:xfrm>
              <a:prstGeom prst="rect">
                <a:avLst/>
              </a:prstGeom>
              <a:noFill/>
              <a:ln w="12700" cap="flat" cmpd="sng">
                <a:noFill/>
                <a:prstDash val="solid"/>
                <a:miter/>
              </a:ln>
            </p:spPr>
            <p:txBody>
              <a:bodyPr/>
              <a:lstStyle/>
              <a:p>
                <a:endParaRPr lang="en-GB"/>
              </a:p>
            </p:txBody>
          </p:sp>
        </p:grpSp>
        <p:sp>
          <p:nvSpPr>
            <p:cNvPr id="56" name="曲线"/>
            <p:cNvSpPr>
              <a:spLocks/>
            </p:cNvSpPr>
            <p:nvPr/>
          </p:nvSpPr>
          <p:spPr>
            <a:xfrm>
              <a:off x="2449748" y="4069195"/>
              <a:ext cx="1216359" cy="109030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8"/>
              <a:stretch/>
            </a:blipFill>
            <a:ln cap="flat" cmpd="sng">
              <a:noFill/>
              <a:prstDash val="solid"/>
              <a:miter/>
            </a:ln>
          </p:spPr>
          <p:txBody>
            <a:bodyPr/>
            <a:lstStyle/>
            <a:p>
              <a:endParaRPr lang="en-GB"/>
            </a:p>
          </p:txBody>
        </p:sp>
        <p:sp>
          <p:nvSpPr>
            <p:cNvPr id="57" name="Rectangle"/>
            <p:cNvSpPr>
              <a:spLocks/>
            </p:cNvSpPr>
            <p:nvPr/>
          </p:nvSpPr>
          <p:spPr>
            <a:xfrm>
              <a:off x="1419876" y="5370462"/>
              <a:ext cx="10046106" cy="1278909"/>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1740"/>
                </a:lnSpc>
              </a:pPr>
              <a:r>
                <a:rPr lang="en-US" altLang="zh-CN" sz="1200">
                  <a:solidFill>
                    <a:srgbClr val="FFFFFF"/>
                  </a:solidFill>
                  <a:latin typeface="Arial" pitchFamily="34" charset="0"/>
                  <a:ea typeface="Arial" pitchFamily="34" charset="0"/>
                  <a:cs typeface="Arial" pitchFamily="34" charset="0"/>
                  <a:sym typeface="Arial" pitchFamily="34" charset="0"/>
                </a:rPr>
                <a:t>There is a window of opportunity for prevention in midlife, defined as 40-65 years. </a:t>
              </a:r>
            </a:p>
            <a:p>
              <a:pPr>
                <a:lnSpc>
                  <a:spcPts val="1740"/>
                </a:lnSpc>
              </a:pPr>
              <a:r>
                <a:rPr lang="en-US" altLang="zh-CN" sz="1200">
                  <a:solidFill>
                    <a:srgbClr val="FFFFFF"/>
                  </a:solidFill>
                  <a:latin typeface="Arial" pitchFamily="34" charset="0"/>
                  <a:ea typeface="Arial" pitchFamily="34" charset="0"/>
                  <a:cs typeface="Arial" pitchFamily="34" charset="0"/>
                  <a:sym typeface="Arial" pitchFamily="34" charset="0"/>
                </a:rPr>
                <a:t>Technology led design is avoided by using 1 planning framework. </a:t>
              </a:r>
            </a:p>
            <a:p>
              <a:pPr>
                <a:lnSpc>
                  <a:spcPts val="1740"/>
                </a:lnSpc>
              </a:pPr>
              <a:r>
                <a:rPr lang="en-US" altLang="zh-CN" sz="1200">
                  <a:solidFill>
                    <a:srgbClr val="FFFFFF"/>
                  </a:solidFill>
                  <a:latin typeface="Arial" pitchFamily="34" charset="0"/>
                  <a:ea typeface="Arial" pitchFamily="34" charset="0"/>
                  <a:cs typeface="Arial" pitchFamily="34" charset="0"/>
                  <a:sym typeface="Arial" pitchFamily="34" charset="0"/>
                </a:rPr>
                <a:t>There are 4 steps associated with the section including assess, design, implement and evaluate. </a:t>
              </a:r>
            </a:p>
            <a:p>
              <a:pPr>
                <a:lnSpc>
                  <a:spcPts val="1740"/>
                </a:lnSpc>
              </a:pPr>
              <a:r>
                <a:rPr lang="en-US" altLang="zh-CN" sz="1200">
                  <a:solidFill>
                    <a:srgbClr val="FFFFFF"/>
                  </a:solidFill>
                  <a:latin typeface="Arial" pitchFamily="34" charset="0"/>
                  <a:ea typeface="Arial" pitchFamily="34" charset="0"/>
                  <a:cs typeface="Arial" pitchFamily="34" charset="0"/>
                  <a:sym typeface="Arial" pitchFamily="34" charset="0"/>
                </a:rPr>
                <a:t>Success is measured by three outcomes: behaviour, equity and implementation</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grpSp>
      <p:sp>
        <p:nvSpPr>
          <p:cNvPr id="59" name="Rectangle"/>
          <p:cNvSpPr>
            <a:spLocks/>
          </p:cNvSpPr>
          <p:nvPr/>
        </p:nvSpPr>
        <p:spPr>
          <a:xfrm>
            <a:off x="1598932" y="1636995"/>
            <a:ext cx="4871175" cy="597664"/>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5000"/>
              </a:lnSpc>
            </a:pPr>
            <a:r>
              <a:rPr lang="en-US" altLang="zh-CN" sz="4000" b="1">
                <a:solidFill>
                  <a:srgbClr val="0D0D0D"/>
                </a:solidFill>
                <a:latin typeface="Arial Bold" charset="0"/>
                <a:ea typeface="Arial Bold" charset="0"/>
                <a:cs typeface="Arial Bold" charset="0"/>
                <a:sym typeface="Arial Bold" charset="0"/>
              </a:rPr>
              <a:t>Introduction</a:t>
            </a:r>
            <a:endParaRPr lang="zh-CN" altLang="en-US" sz="4000" b="1">
              <a:solidFill>
                <a:srgbClr val="0D0D0D"/>
              </a:solidFill>
              <a:latin typeface="Arial Bold" charset="0"/>
              <a:ea typeface="Arial Bold" charset="0"/>
              <a:cs typeface="Arial Bold" charset="0"/>
              <a:sym typeface="Arial Bold" charset="0"/>
            </a:endParaRPr>
          </a:p>
        </p:txBody>
      </p:sp>
      <p:pic>
        <p:nvPicPr>
          <p:cNvPr id="60" name="Image" descr="University of Wales Trinity Saint David launches new digital ..."/>
          <p:cNvPicPr>
            <a:picLocks noChangeAspect="1"/>
          </p:cNvPicPr>
          <p:nvPr/>
        </p:nvPicPr>
        <p:blipFill>
          <a:blip r:embed="rId9" cstate="print"/>
          <a:srcRect l="10159" t="16327" r="10159" b="18204"/>
          <a:stretch>
            <a:fillRect/>
          </a:stretch>
        </p:blipFill>
        <p:spPr>
          <a:xfrm>
            <a:off x="266700" y="364603"/>
            <a:ext cx="2078362" cy="713219"/>
          </a:xfrm>
          <a:prstGeom prst="rect">
            <a:avLst/>
          </a:prstGeom>
          <a:noFill/>
          <a:ln w="12700" cap="flat" cmpd="sng">
            <a:noFill/>
            <a:prstDash val="solid"/>
            <a:miter/>
          </a:ln>
        </p:spPr>
      </p:pic>
    </p:spTree>
    <p:extLst>
      <p:ext uri="{BB962C8B-B14F-4D97-AF65-F5344CB8AC3E}">
        <p14:creationId xmlns:p14="http://schemas.microsoft.com/office/powerpoint/2010/main" val="4039217496"/>
      </p:ext>
    </p:extLst>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曲线"/>
          <p:cNvSpPr>
            <a:spLocks/>
          </p:cNvSpPr>
          <p:nvPr/>
        </p:nvSpPr>
        <p:spPr>
          <a:xfrm>
            <a:off x="355034" y="5777356"/>
            <a:ext cx="1074573" cy="61153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3"/>
            <a:stretch/>
          </a:blipFill>
          <a:ln cap="flat" cmpd="sng">
            <a:noFill/>
            <a:prstDash val="solid"/>
            <a:miter/>
          </a:ln>
        </p:spPr>
        <p:txBody>
          <a:bodyPr/>
          <a:lstStyle/>
          <a:p>
            <a:endParaRPr lang="en-GB"/>
          </a:p>
        </p:txBody>
      </p:sp>
      <p:grpSp>
        <p:nvGrpSpPr>
          <p:cNvPr id="66" name="Combination"/>
          <p:cNvGrpSpPr>
            <a:grpSpLocks/>
          </p:cNvGrpSpPr>
          <p:nvPr/>
        </p:nvGrpSpPr>
        <p:grpSpPr>
          <a:xfrm>
            <a:off x="-433153" y="3855449"/>
            <a:ext cx="3301186" cy="1985504"/>
            <a:chOff x="-649730" y="5783174"/>
            <a:chExt cx="4951779" cy="2978256"/>
          </a:xfrm>
        </p:grpSpPr>
        <p:sp>
          <p:nvSpPr>
            <p:cNvPr id="65" name="曲线"/>
            <p:cNvSpPr>
              <a:spLocks/>
            </p:cNvSpPr>
            <p:nvPr/>
          </p:nvSpPr>
          <p:spPr>
            <a:xfrm>
              <a:off x="-649730" y="5783174"/>
              <a:ext cx="4951779" cy="2978256"/>
            </a:xfrm>
            <a:custGeom>
              <a:avLst/>
              <a:gdLst>
                <a:gd name="T1" fmla="*/ 0 w 21600"/>
                <a:gd name="T2" fmla="*/ 0 h 21600"/>
                <a:gd name="T3" fmla="*/ 21600 w 21600"/>
                <a:gd name="T4" fmla="*/ 21600 h 21600"/>
              </a:gdLst>
              <a:ahLst/>
              <a:cxnLst/>
              <a:rect l="T1" t="T2" r="T3" b="T4"/>
              <a:pathLst>
                <a:path w="21600" h="21600">
                  <a:moveTo>
                    <a:pt x="798" y="0"/>
                  </a:moveTo>
                  <a:lnTo>
                    <a:pt x="20801" y="0"/>
                  </a:lnTo>
                  <a:cubicBezTo>
                    <a:pt x="21242" y="0"/>
                    <a:pt x="21600" y="594"/>
                    <a:pt x="21600" y="1327"/>
                  </a:cubicBezTo>
                  <a:lnTo>
                    <a:pt x="21600" y="20272"/>
                  </a:lnTo>
                  <a:cubicBezTo>
                    <a:pt x="21600" y="21005"/>
                    <a:pt x="21242" y="21600"/>
                    <a:pt x="20801" y="21600"/>
                  </a:cubicBezTo>
                  <a:lnTo>
                    <a:pt x="798" y="21600"/>
                  </a:lnTo>
                  <a:cubicBezTo>
                    <a:pt x="357" y="21600"/>
                    <a:pt x="0" y="21005"/>
                    <a:pt x="0" y="20272"/>
                  </a:cubicBezTo>
                  <a:lnTo>
                    <a:pt x="0" y="1327"/>
                  </a:lnTo>
                  <a:cubicBezTo>
                    <a:pt x="0" y="594"/>
                    <a:pt x="357" y="0"/>
                    <a:pt x="798" y="0"/>
                  </a:cubicBezTo>
                  <a:close/>
                </a:path>
              </a:pathLst>
            </a:custGeom>
            <a:blipFill rotWithShape="1">
              <a:blip r:embed="rId4"/>
              <a:stretch>
                <a:fillRect b="-10565"/>
              </a:stretch>
            </a:blipFill>
            <a:ln cap="flat" cmpd="sng">
              <a:noFill/>
              <a:prstDash val="solid"/>
              <a:miter/>
            </a:ln>
          </p:spPr>
          <p:txBody>
            <a:bodyPr/>
            <a:lstStyle/>
            <a:p>
              <a:endParaRPr lang="en-GB"/>
            </a:p>
          </p:txBody>
        </p:sp>
      </p:grpSp>
      <p:grpSp>
        <p:nvGrpSpPr>
          <p:cNvPr id="68" name="Combination"/>
          <p:cNvGrpSpPr>
            <a:grpSpLocks/>
          </p:cNvGrpSpPr>
          <p:nvPr/>
        </p:nvGrpSpPr>
        <p:grpSpPr>
          <a:xfrm>
            <a:off x="3045587" y="3791851"/>
            <a:ext cx="3301187" cy="1985504"/>
            <a:chOff x="4568381" y="5687776"/>
            <a:chExt cx="4951780" cy="2978256"/>
          </a:xfrm>
        </p:grpSpPr>
        <p:sp>
          <p:nvSpPr>
            <p:cNvPr id="67" name="曲线"/>
            <p:cNvSpPr>
              <a:spLocks/>
            </p:cNvSpPr>
            <p:nvPr/>
          </p:nvSpPr>
          <p:spPr>
            <a:xfrm>
              <a:off x="4568381" y="5687776"/>
              <a:ext cx="4951780" cy="2978256"/>
            </a:xfrm>
            <a:custGeom>
              <a:avLst/>
              <a:gdLst>
                <a:gd name="T1" fmla="*/ 0 w 21600"/>
                <a:gd name="T2" fmla="*/ 0 h 21600"/>
                <a:gd name="T3" fmla="*/ 21600 w 21600"/>
                <a:gd name="T4" fmla="*/ 21600 h 21600"/>
              </a:gdLst>
              <a:ahLst/>
              <a:cxnLst/>
              <a:rect l="T1" t="T2" r="T3" b="T4"/>
              <a:pathLst>
                <a:path w="21600" h="21600">
                  <a:moveTo>
                    <a:pt x="798" y="0"/>
                  </a:moveTo>
                  <a:lnTo>
                    <a:pt x="20801" y="0"/>
                  </a:lnTo>
                  <a:cubicBezTo>
                    <a:pt x="21242" y="0"/>
                    <a:pt x="21600" y="594"/>
                    <a:pt x="21600" y="1327"/>
                  </a:cubicBezTo>
                  <a:lnTo>
                    <a:pt x="21600" y="20272"/>
                  </a:lnTo>
                  <a:cubicBezTo>
                    <a:pt x="21600" y="21005"/>
                    <a:pt x="21242" y="21600"/>
                    <a:pt x="20801" y="21600"/>
                  </a:cubicBezTo>
                  <a:lnTo>
                    <a:pt x="798" y="21600"/>
                  </a:lnTo>
                  <a:cubicBezTo>
                    <a:pt x="357" y="21600"/>
                    <a:pt x="0" y="21005"/>
                    <a:pt x="0" y="20272"/>
                  </a:cubicBezTo>
                  <a:lnTo>
                    <a:pt x="0" y="1327"/>
                  </a:lnTo>
                  <a:cubicBezTo>
                    <a:pt x="0" y="594"/>
                    <a:pt x="357" y="0"/>
                    <a:pt x="798" y="0"/>
                  </a:cubicBezTo>
                  <a:close/>
                </a:path>
              </a:pathLst>
            </a:custGeom>
            <a:blipFill rotWithShape="1">
              <a:blip r:embed="rId5"/>
              <a:stretch>
                <a:fillRect t="-5421" b="-5421"/>
              </a:stretch>
            </a:blipFill>
            <a:ln cap="flat" cmpd="sng">
              <a:noFill/>
              <a:prstDash val="solid"/>
              <a:miter/>
            </a:ln>
          </p:spPr>
          <p:txBody>
            <a:bodyPr/>
            <a:lstStyle/>
            <a:p>
              <a:endParaRPr lang="en-GB"/>
            </a:p>
          </p:txBody>
        </p:sp>
      </p:grpSp>
      <p:sp>
        <p:nvSpPr>
          <p:cNvPr id="69" name="Rectangle"/>
          <p:cNvSpPr>
            <a:spLocks/>
          </p:cNvSpPr>
          <p:nvPr/>
        </p:nvSpPr>
        <p:spPr>
          <a:xfrm>
            <a:off x="6824706" y="1500898"/>
            <a:ext cx="4574001" cy="1231106"/>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4800"/>
              </a:lnSpc>
            </a:pPr>
            <a:r>
              <a:rPr lang="en-US" altLang="zh-CN" sz="4000" b="1">
                <a:solidFill>
                  <a:srgbClr val="262626"/>
                </a:solidFill>
                <a:latin typeface="Arial Bold" charset="0"/>
                <a:ea typeface="Arial Bold" charset="0"/>
                <a:cs typeface="Arial Bold" charset="0"/>
                <a:sym typeface="Arial Bold" charset="0"/>
              </a:rPr>
              <a:t>Why Systematic Planning Matters</a:t>
            </a:r>
            <a:endParaRPr lang="zh-CN" altLang="en-US" sz="4000" b="1">
              <a:solidFill>
                <a:srgbClr val="262626"/>
              </a:solidFill>
              <a:latin typeface="Arial Bold" charset="0"/>
              <a:ea typeface="Arial Bold" charset="0"/>
              <a:cs typeface="Arial Bold" charset="0"/>
              <a:sym typeface="Arial Bold" charset="0"/>
            </a:endParaRPr>
          </a:p>
        </p:txBody>
      </p:sp>
      <p:sp>
        <p:nvSpPr>
          <p:cNvPr id="70" name="Rectangle"/>
          <p:cNvSpPr>
            <a:spLocks/>
          </p:cNvSpPr>
          <p:nvPr/>
        </p:nvSpPr>
        <p:spPr>
          <a:xfrm>
            <a:off x="1527706" y="2099637"/>
            <a:ext cx="3984820" cy="810928"/>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160"/>
              </a:lnSpc>
            </a:pPr>
            <a:r>
              <a:rPr lang="en-US" altLang="zh-CN" sz="1200">
                <a:solidFill>
                  <a:srgbClr val="595959"/>
                </a:solidFill>
                <a:latin typeface="Arial" pitchFamily="34" charset="0"/>
                <a:ea typeface="Arial" pitchFamily="34" charset="0"/>
                <a:cs typeface="Arial" pitchFamily="34" charset="0"/>
                <a:sym typeface="Arial" pitchFamily="34" charset="0"/>
              </a:rPr>
              <a:t>AI novelty is not enough to ensure behaviour change. </a:t>
            </a:r>
          </a:p>
          <a:p>
            <a:pPr>
              <a:lnSpc>
                <a:spcPts val="2160"/>
              </a:lnSpc>
            </a:pPr>
            <a:r>
              <a:rPr lang="en-US" altLang="zh-CN" sz="1200">
                <a:solidFill>
                  <a:srgbClr val="595959"/>
                </a:solidFill>
                <a:latin typeface="Arial" pitchFamily="34" charset="0"/>
                <a:ea typeface="Arial" pitchFamily="34" charset="0"/>
                <a:cs typeface="Arial" pitchFamily="34" charset="0"/>
                <a:sym typeface="Arial" pitchFamily="34" charset="0"/>
              </a:rPr>
              <a:t>Incorporating determinants, mechanisms and digitalisation in planning prior to development (Marcos et al., 2024). </a:t>
            </a:r>
            <a:endParaRPr lang="zh-CN" altLang="en-US" sz="1200">
              <a:solidFill>
                <a:srgbClr val="595959"/>
              </a:solidFill>
              <a:latin typeface="Arial" pitchFamily="34" charset="0"/>
              <a:ea typeface="Arial" pitchFamily="34" charset="0"/>
              <a:cs typeface="Arial" pitchFamily="34" charset="0"/>
              <a:sym typeface="Arial" pitchFamily="34" charset="0"/>
            </a:endParaRPr>
          </a:p>
        </p:txBody>
      </p:sp>
      <p:sp>
        <p:nvSpPr>
          <p:cNvPr id="71" name="Rectangle"/>
          <p:cNvSpPr>
            <a:spLocks/>
          </p:cNvSpPr>
          <p:nvPr/>
        </p:nvSpPr>
        <p:spPr>
          <a:xfrm>
            <a:off x="6842297" y="3562353"/>
            <a:ext cx="4249087" cy="1093056"/>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160"/>
              </a:lnSpc>
            </a:pPr>
            <a:r>
              <a:rPr lang="en-US" altLang="zh-CN" sz="1200">
                <a:solidFill>
                  <a:srgbClr val="595959"/>
                </a:solidFill>
                <a:latin typeface="Arial" pitchFamily="34" charset="0"/>
                <a:ea typeface="Arial" pitchFamily="34" charset="0"/>
                <a:cs typeface="Arial" pitchFamily="34" charset="0"/>
                <a:sym typeface="Arial" pitchFamily="34" charset="0"/>
              </a:rPr>
              <a:t>Avoiding unnecessary or poorly targeted features is achieved with Needs led design. </a:t>
            </a:r>
          </a:p>
          <a:p>
            <a:pPr>
              <a:lnSpc>
                <a:spcPts val="2160"/>
              </a:lnSpc>
            </a:pPr>
            <a:r>
              <a:rPr lang="en-US" altLang="zh-CN" sz="1200">
                <a:solidFill>
                  <a:srgbClr val="595959"/>
                </a:solidFill>
                <a:latin typeface="Arial" pitchFamily="34" charset="0"/>
                <a:ea typeface="Arial" pitchFamily="34" charset="0"/>
                <a:cs typeface="Arial" pitchFamily="34" charset="0"/>
                <a:sym typeface="Arial" pitchFamily="34" charset="0"/>
              </a:rPr>
              <a:t>PRECEDE-PROCEED is a systematic linkage of diagnosis, delivery and evaluation (Kim et al., 2022). </a:t>
            </a:r>
            <a:endParaRPr lang="zh-CN" altLang="en-US" sz="1200">
              <a:solidFill>
                <a:srgbClr val="595959"/>
              </a:solidFill>
              <a:latin typeface="Arial" pitchFamily="34" charset="0"/>
              <a:ea typeface="Arial" pitchFamily="34" charset="0"/>
              <a:cs typeface="Arial" pitchFamily="34" charset="0"/>
              <a:sym typeface="Arial" pitchFamily="34" charset="0"/>
            </a:endParaRPr>
          </a:p>
        </p:txBody>
      </p:sp>
      <p:sp>
        <p:nvSpPr>
          <p:cNvPr id="72" name="曲线"/>
          <p:cNvSpPr>
            <a:spLocks/>
          </p:cNvSpPr>
          <p:nvPr/>
        </p:nvSpPr>
        <p:spPr>
          <a:xfrm>
            <a:off x="10779354" y="311096"/>
            <a:ext cx="1074573" cy="61153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3"/>
            <a:stretch/>
          </a:blipFill>
          <a:ln cap="flat" cmpd="sng">
            <a:noFill/>
            <a:prstDash val="solid"/>
            <a:miter/>
          </a:ln>
        </p:spPr>
        <p:txBody>
          <a:bodyPr/>
          <a:lstStyle/>
          <a:p>
            <a:endParaRPr lang="en-GB"/>
          </a:p>
        </p:txBody>
      </p:sp>
      <p:sp>
        <p:nvSpPr>
          <p:cNvPr id="73" name="曲线"/>
          <p:cNvSpPr>
            <a:spLocks/>
          </p:cNvSpPr>
          <p:nvPr/>
        </p:nvSpPr>
        <p:spPr>
          <a:xfrm rot="-6870432">
            <a:off x="10867889" y="5958293"/>
            <a:ext cx="1557837" cy="1196495"/>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599"/>
                </a:lnTo>
                <a:lnTo>
                  <a:pt x="0" y="21599"/>
                </a:lnTo>
                <a:lnTo>
                  <a:pt x="0" y="0"/>
                </a:lnTo>
                <a:close/>
              </a:path>
            </a:pathLst>
          </a:custGeom>
          <a:blipFill rotWithShape="1">
            <a:blip r:embed="rId6"/>
            <a:stretch/>
          </a:blipFill>
          <a:ln cap="flat" cmpd="sng">
            <a:noFill/>
            <a:prstDash val="solid"/>
            <a:miter/>
          </a:ln>
        </p:spPr>
        <p:txBody>
          <a:bodyPr/>
          <a:lstStyle/>
          <a:p>
            <a:endParaRPr lang="en-GB"/>
          </a:p>
        </p:txBody>
      </p:sp>
      <p:sp>
        <p:nvSpPr>
          <p:cNvPr id="74" name="曲线"/>
          <p:cNvSpPr>
            <a:spLocks/>
          </p:cNvSpPr>
          <p:nvPr/>
        </p:nvSpPr>
        <p:spPr>
          <a:xfrm>
            <a:off x="6842297" y="1099920"/>
            <a:ext cx="1156983" cy="19142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7"/>
            <a:stretch/>
          </a:blipFill>
          <a:ln cap="flat" cmpd="sng">
            <a:noFill/>
            <a:prstDash val="solid"/>
            <a:miter/>
          </a:ln>
        </p:spPr>
        <p:txBody>
          <a:bodyPr/>
          <a:lstStyle/>
          <a:p>
            <a:endParaRPr lang="en-GB"/>
          </a:p>
        </p:txBody>
      </p:sp>
      <p:sp>
        <p:nvSpPr>
          <p:cNvPr id="75" name="曲线"/>
          <p:cNvSpPr>
            <a:spLocks/>
          </p:cNvSpPr>
          <p:nvPr/>
        </p:nvSpPr>
        <p:spPr>
          <a:xfrm>
            <a:off x="685800" y="725710"/>
            <a:ext cx="210749" cy="265855"/>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8"/>
            <a:stretch/>
          </a:blipFill>
          <a:ln cap="flat" cmpd="sng">
            <a:noFill/>
            <a:prstDash val="solid"/>
            <a:miter/>
          </a:ln>
        </p:spPr>
        <p:txBody>
          <a:bodyPr/>
          <a:lstStyle/>
          <a:p>
            <a:endParaRPr lang="en-GB"/>
          </a:p>
        </p:txBody>
      </p:sp>
      <p:sp>
        <p:nvSpPr>
          <p:cNvPr id="76" name="曲线"/>
          <p:cNvSpPr>
            <a:spLocks/>
          </p:cNvSpPr>
          <p:nvPr/>
        </p:nvSpPr>
        <p:spPr>
          <a:xfrm rot="105082">
            <a:off x="321414" y="1758450"/>
            <a:ext cx="728772" cy="559733"/>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6"/>
            <a:stretch/>
          </a:blipFill>
          <a:ln cap="flat" cmpd="sng">
            <a:noFill/>
            <a:prstDash val="solid"/>
            <a:miter/>
          </a:ln>
        </p:spPr>
        <p:txBody>
          <a:bodyPr/>
          <a:lstStyle/>
          <a:p>
            <a:endParaRPr lang="en-GB"/>
          </a:p>
        </p:txBody>
      </p:sp>
      <p:pic>
        <p:nvPicPr>
          <p:cNvPr id="77" name="Image" descr="University of Wales Trinity Saint David launches new digital ..."/>
          <p:cNvPicPr>
            <a:picLocks noChangeAspect="1"/>
          </p:cNvPicPr>
          <p:nvPr/>
        </p:nvPicPr>
        <p:blipFill>
          <a:blip r:embed="rId9" cstate="print"/>
          <a:srcRect l="10159" t="16327" r="10159" b="18204"/>
          <a:stretch>
            <a:fillRect/>
          </a:stretch>
        </p:blipFill>
        <p:spPr>
          <a:xfrm>
            <a:off x="266700" y="364603"/>
            <a:ext cx="2078362" cy="713219"/>
          </a:xfrm>
          <a:prstGeom prst="rect">
            <a:avLst/>
          </a:prstGeom>
          <a:noFill/>
          <a:ln w="12700" cap="flat" cmpd="sng">
            <a:noFill/>
            <a:prstDash val="solid"/>
            <a:miter/>
          </a:ln>
        </p:spPr>
      </p:pic>
    </p:spTree>
    <p:extLst>
      <p:ext uri="{BB962C8B-B14F-4D97-AF65-F5344CB8AC3E}">
        <p14:creationId xmlns:p14="http://schemas.microsoft.com/office/powerpoint/2010/main" val="625948457"/>
      </p:ext>
    </p:extLst>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angle"/>
          <p:cNvSpPr>
            <a:spLocks/>
          </p:cNvSpPr>
          <p:nvPr/>
        </p:nvSpPr>
        <p:spPr>
          <a:xfrm>
            <a:off x="1982691" y="666750"/>
            <a:ext cx="8226619" cy="1231106"/>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4800"/>
              </a:lnSpc>
            </a:pPr>
            <a:r>
              <a:rPr lang="en-US" altLang="zh-CN" sz="4000" b="1">
                <a:solidFill>
                  <a:srgbClr val="262626"/>
                </a:solidFill>
                <a:latin typeface="Arial Bold" charset="0"/>
                <a:ea typeface="Arial Bold" charset="0"/>
                <a:cs typeface="Arial Bold" charset="0"/>
                <a:sym typeface="Arial Bold" charset="0"/>
              </a:rPr>
              <a:t>The PRECEDE-PROCEED Planning Model</a:t>
            </a:r>
            <a:endParaRPr lang="zh-CN" altLang="en-US" sz="4000" b="1">
              <a:solidFill>
                <a:srgbClr val="262626"/>
              </a:solidFill>
              <a:latin typeface="Arial Bold" charset="0"/>
              <a:ea typeface="Arial Bold" charset="0"/>
              <a:cs typeface="Arial Bold" charset="0"/>
              <a:sym typeface="Arial Bold" charset="0"/>
            </a:endParaRPr>
          </a:p>
        </p:txBody>
      </p:sp>
      <p:sp>
        <p:nvSpPr>
          <p:cNvPr id="82" name="曲线"/>
          <p:cNvSpPr>
            <a:spLocks/>
          </p:cNvSpPr>
          <p:nvPr/>
        </p:nvSpPr>
        <p:spPr>
          <a:xfrm>
            <a:off x="685800" y="725710"/>
            <a:ext cx="210749" cy="265855"/>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3"/>
            <a:stretch/>
          </a:blipFill>
          <a:ln cap="flat" cmpd="sng">
            <a:noFill/>
            <a:prstDash val="solid"/>
            <a:miter/>
          </a:ln>
        </p:spPr>
        <p:txBody>
          <a:bodyPr/>
          <a:lstStyle/>
          <a:p>
            <a:endParaRPr lang="en-GB"/>
          </a:p>
        </p:txBody>
      </p:sp>
      <p:sp>
        <p:nvSpPr>
          <p:cNvPr id="83" name="曲线"/>
          <p:cNvSpPr>
            <a:spLocks/>
          </p:cNvSpPr>
          <p:nvPr/>
        </p:nvSpPr>
        <p:spPr>
          <a:xfrm rot="-8888367">
            <a:off x="10851846" y="1401793"/>
            <a:ext cx="961087" cy="738163"/>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4"/>
            <a:stretch/>
          </a:blipFill>
          <a:ln cap="flat" cmpd="sng">
            <a:noFill/>
            <a:prstDash val="solid"/>
            <a:miter/>
          </a:ln>
        </p:spPr>
        <p:txBody>
          <a:bodyPr/>
          <a:lstStyle/>
          <a:p>
            <a:endParaRPr lang="en-GB"/>
          </a:p>
        </p:txBody>
      </p:sp>
      <p:sp>
        <p:nvSpPr>
          <p:cNvPr id="84" name="曲线"/>
          <p:cNvSpPr>
            <a:spLocks/>
          </p:cNvSpPr>
          <p:nvPr/>
        </p:nvSpPr>
        <p:spPr>
          <a:xfrm rot="-2625672">
            <a:off x="442190" y="5796789"/>
            <a:ext cx="697971" cy="536076"/>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4"/>
            <a:stretch/>
          </a:blipFill>
          <a:ln cap="flat" cmpd="sng">
            <a:noFill/>
            <a:prstDash val="solid"/>
            <a:miter/>
          </a:ln>
        </p:spPr>
        <p:txBody>
          <a:bodyPr/>
          <a:lstStyle/>
          <a:p>
            <a:endParaRPr lang="en-GB"/>
          </a:p>
        </p:txBody>
      </p:sp>
      <p:sp>
        <p:nvSpPr>
          <p:cNvPr id="85" name="曲线"/>
          <p:cNvSpPr>
            <a:spLocks/>
          </p:cNvSpPr>
          <p:nvPr/>
        </p:nvSpPr>
        <p:spPr>
          <a:xfrm>
            <a:off x="9929016" y="-145434"/>
            <a:ext cx="1074573" cy="61153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sp>
        <p:nvSpPr>
          <p:cNvPr id="86" name="曲线"/>
          <p:cNvSpPr>
            <a:spLocks/>
          </p:cNvSpPr>
          <p:nvPr/>
        </p:nvSpPr>
        <p:spPr>
          <a:xfrm>
            <a:off x="377114" y="6352923"/>
            <a:ext cx="1074573" cy="611529"/>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grpSp>
        <p:nvGrpSpPr>
          <p:cNvPr id="88" name="Combination"/>
          <p:cNvGrpSpPr>
            <a:grpSpLocks/>
          </p:cNvGrpSpPr>
          <p:nvPr/>
        </p:nvGrpSpPr>
        <p:grpSpPr>
          <a:xfrm>
            <a:off x="914400" y="1919397"/>
            <a:ext cx="10417989" cy="2564552"/>
            <a:chOff x="1371600" y="2879096"/>
            <a:chExt cx="15626983" cy="3846828"/>
          </a:xfrm>
        </p:grpSpPr>
        <p:sp>
          <p:nvSpPr>
            <p:cNvPr id="87" name="曲线"/>
            <p:cNvSpPr>
              <a:spLocks/>
            </p:cNvSpPr>
            <p:nvPr/>
          </p:nvSpPr>
          <p:spPr>
            <a:xfrm>
              <a:off x="1371600" y="2879096"/>
              <a:ext cx="15626983" cy="3846828"/>
            </a:xfrm>
            <a:custGeom>
              <a:avLst/>
              <a:gdLst>
                <a:gd name="T1" fmla="*/ 0 w 21600"/>
                <a:gd name="T2" fmla="*/ 0 h 21600"/>
                <a:gd name="T3" fmla="*/ 21600 w 21600"/>
                <a:gd name="T4" fmla="*/ 21600 h 21600"/>
              </a:gdLst>
              <a:ahLst/>
              <a:cxnLst/>
              <a:rect l="T1" t="T2" r="T3" b="T4"/>
              <a:pathLst>
                <a:path w="21600" h="21600">
                  <a:moveTo>
                    <a:pt x="88" y="0"/>
                  </a:moveTo>
                  <a:lnTo>
                    <a:pt x="21511" y="0"/>
                  </a:lnTo>
                  <a:cubicBezTo>
                    <a:pt x="21560" y="0"/>
                    <a:pt x="21600" y="160"/>
                    <a:pt x="21600" y="359"/>
                  </a:cubicBezTo>
                  <a:lnTo>
                    <a:pt x="21600" y="21240"/>
                  </a:lnTo>
                  <a:cubicBezTo>
                    <a:pt x="21600" y="21336"/>
                    <a:pt x="21590" y="21427"/>
                    <a:pt x="21574" y="21494"/>
                  </a:cubicBezTo>
                  <a:cubicBezTo>
                    <a:pt x="21557" y="21562"/>
                    <a:pt x="21535" y="21600"/>
                    <a:pt x="21511" y="21600"/>
                  </a:cubicBezTo>
                  <a:lnTo>
                    <a:pt x="88" y="21600"/>
                  </a:lnTo>
                  <a:cubicBezTo>
                    <a:pt x="39" y="21600"/>
                    <a:pt x="0" y="21439"/>
                    <a:pt x="0" y="21240"/>
                  </a:cubicBezTo>
                  <a:lnTo>
                    <a:pt x="0" y="359"/>
                  </a:lnTo>
                  <a:cubicBezTo>
                    <a:pt x="0" y="160"/>
                    <a:pt x="39" y="0"/>
                    <a:pt x="88" y="0"/>
                  </a:cubicBezTo>
                  <a:close/>
                </a:path>
              </a:pathLst>
            </a:custGeom>
            <a:blipFill rotWithShape="1">
              <a:blip r:embed="rId6"/>
              <a:stretch>
                <a:fillRect t="-85533" b="-85533"/>
              </a:stretch>
            </a:blipFill>
            <a:ln cap="flat" cmpd="sng">
              <a:noFill/>
              <a:prstDash val="solid"/>
              <a:miter/>
            </a:ln>
          </p:spPr>
          <p:txBody>
            <a:bodyPr/>
            <a:lstStyle/>
            <a:p>
              <a:endParaRPr lang="en-GB"/>
            </a:p>
          </p:txBody>
        </p:sp>
      </p:grpSp>
      <p:grpSp>
        <p:nvGrpSpPr>
          <p:cNvPr id="121" name="Combination"/>
          <p:cNvGrpSpPr>
            <a:grpSpLocks/>
          </p:cNvGrpSpPr>
          <p:nvPr/>
        </p:nvGrpSpPr>
        <p:grpSpPr>
          <a:xfrm>
            <a:off x="1806869" y="3292203"/>
            <a:ext cx="8685815" cy="3060720"/>
            <a:chOff x="2710303" y="4938304"/>
            <a:chExt cx="13028723" cy="4591080"/>
          </a:xfrm>
        </p:grpSpPr>
        <p:grpSp>
          <p:nvGrpSpPr>
            <p:cNvPr id="91" name="Combination"/>
            <p:cNvGrpSpPr>
              <a:grpSpLocks/>
            </p:cNvGrpSpPr>
            <p:nvPr/>
          </p:nvGrpSpPr>
          <p:grpSpPr>
            <a:xfrm>
              <a:off x="2710303" y="4938304"/>
              <a:ext cx="2875664" cy="4564869"/>
              <a:chOff x="2710303" y="4938304"/>
              <a:chExt cx="2875664" cy="4564869"/>
            </a:xfrm>
          </p:grpSpPr>
          <p:sp>
            <p:nvSpPr>
              <p:cNvPr id="89" name="曲线"/>
              <p:cNvSpPr>
                <a:spLocks/>
              </p:cNvSpPr>
              <p:nvPr/>
            </p:nvSpPr>
            <p:spPr>
              <a:xfrm>
                <a:off x="2710303" y="4986658"/>
                <a:ext cx="2875664" cy="4516516"/>
              </a:xfrm>
              <a:custGeom>
                <a:avLst/>
                <a:gdLst>
                  <a:gd name="T1" fmla="*/ 0 w 21600"/>
                  <a:gd name="T2" fmla="*/ 0 h 21600"/>
                  <a:gd name="T3" fmla="*/ 21600 w 21600"/>
                  <a:gd name="T4" fmla="*/ 21600 h 21600"/>
                </a:gdLst>
                <a:ahLst/>
                <a:cxnLst/>
                <a:rect l="T1" t="T2" r="T3" b="T4"/>
                <a:pathLst>
                  <a:path w="21600" h="21600">
                    <a:moveTo>
                      <a:pt x="2463" y="0"/>
                    </a:moveTo>
                    <a:lnTo>
                      <a:pt x="19136" y="0"/>
                    </a:lnTo>
                    <a:cubicBezTo>
                      <a:pt x="19789" y="0"/>
                      <a:pt x="20416" y="165"/>
                      <a:pt x="20878" y="459"/>
                    </a:cubicBezTo>
                    <a:cubicBezTo>
                      <a:pt x="21340" y="753"/>
                      <a:pt x="21600" y="1152"/>
                      <a:pt x="21600" y="1568"/>
                    </a:cubicBezTo>
                    <a:lnTo>
                      <a:pt x="21600" y="20031"/>
                    </a:lnTo>
                    <a:cubicBezTo>
                      <a:pt x="21600" y="20897"/>
                      <a:pt x="20496" y="21600"/>
                      <a:pt x="19136" y="21600"/>
                    </a:cubicBezTo>
                    <a:lnTo>
                      <a:pt x="2463" y="21600"/>
                    </a:lnTo>
                    <a:cubicBezTo>
                      <a:pt x="1103" y="21600"/>
                      <a:pt x="0" y="20897"/>
                      <a:pt x="0" y="20031"/>
                    </a:cubicBezTo>
                    <a:lnTo>
                      <a:pt x="0" y="1568"/>
                    </a:lnTo>
                    <a:cubicBezTo>
                      <a:pt x="0" y="702"/>
                      <a:pt x="1103" y="0"/>
                      <a:pt x="2463" y="0"/>
                    </a:cubicBezTo>
                    <a:close/>
                  </a:path>
                </a:pathLst>
              </a:custGeom>
              <a:solidFill>
                <a:srgbClr val="8D57DE"/>
              </a:solidFill>
              <a:ln cap="flat" cmpd="sng">
                <a:noFill/>
                <a:prstDash val="solid"/>
                <a:miter/>
              </a:ln>
            </p:spPr>
            <p:txBody>
              <a:bodyPr/>
              <a:lstStyle/>
              <a:p>
                <a:endParaRPr lang="en-GB"/>
              </a:p>
            </p:txBody>
          </p:sp>
          <p:sp>
            <p:nvSpPr>
              <p:cNvPr id="90" name="Rectangle"/>
              <p:cNvSpPr>
                <a:spLocks/>
              </p:cNvSpPr>
              <p:nvPr/>
            </p:nvSpPr>
            <p:spPr>
              <a:xfrm>
                <a:off x="2710303" y="4938304"/>
                <a:ext cx="2875664" cy="4564869"/>
              </a:xfrm>
              <a:prstGeom prst="rect">
                <a:avLst/>
              </a:prstGeom>
              <a:noFill/>
              <a:ln w="12700" cap="flat" cmpd="sng">
                <a:noFill/>
                <a:prstDash val="solid"/>
                <a:miter/>
              </a:ln>
            </p:spPr>
            <p:txBody>
              <a:bodyPr/>
              <a:lstStyle/>
              <a:p>
                <a:endParaRPr lang="en-GB"/>
              </a:p>
            </p:txBody>
          </p:sp>
        </p:grpSp>
        <p:grpSp>
          <p:nvGrpSpPr>
            <p:cNvPr id="94" name="Combination"/>
            <p:cNvGrpSpPr>
              <a:grpSpLocks/>
            </p:cNvGrpSpPr>
            <p:nvPr/>
          </p:nvGrpSpPr>
          <p:grpSpPr>
            <a:xfrm>
              <a:off x="3686397" y="5528341"/>
              <a:ext cx="923474" cy="960759"/>
              <a:chOff x="3686397" y="5528341"/>
              <a:chExt cx="923474" cy="960759"/>
            </a:xfrm>
          </p:grpSpPr>
          <p:sp>
            <p:nvSpPr>
              <p:cNvPr id="92" name="曲线"/>
              <p:cNvSpPr>
                <a:spLocks/>
              </p:cNvSpPr>
              <p:nvPr/>
            </p:nvSpPr>
            <p:spPr>
              <a:xfrm>
                <a:off x="3686397" y="5528341"/>
                <a:ext cx="923474" cy="960759"/>
              </a:xfrm>
              <a:custGeom>
                <a:avLst/>
                <a:gdLst>
                  <a:gd name="T1" fmla="*/ 0 w 21600"/>
                  <a:gd name="T2" fmla="*/ 0 h 21600"/>
                  <a:gd name="T3" fmla="*/ 21600 w 21600"/>
                  <a:gd name="T4" fmla="*/ 21600 h 21600"/>
                </a:gdLst>
                <a:ahLst/>
                <a:cxnLst/>
                <a:rect l="T1" t="T2" r="T3" b="T4"/>
                <a:pathLst>
                  <a:path w="21600" h="21600">
                    <a:moveTo>
                      <a:pt x="10799" y="0"/>
                    </a:moveTo>
                    <a:cubicBezTo>
                      <a:pt x="4835" y="0"/>
                      <a:pt x="0" y="4835"/>
                      <a:pt x="0" y="10800"/>
                    </a:cubicBezTo>
                    <a:cubicBezTo>
                      <a:pt x="0" y="16764"/>
                      <a:pt x="4835" y="21600"/>
                      <a:pt x="10799" y="21600"/>
                    </a:cubicBezTo>
                    <a:cubicBezTo>
                      <a:pt x="16764" y="21600"/>
                      <a:pt x="21600" y="16764"/>
                      <a:pt x="21600" y="10800"/>
                    </a:cubicBezTo>
                    <a:cubicBezTo>
                      <a:pt x="21600" y="4835"/>
                      <a:pt x="16764" y="0"/>
                      <a:pt x="10799" y="0"/>
                    </a:cubicBezTo>
                    <a:close/>
                  </a:path>
                </a:pathLst>
              </a:custGeom>
              <a:solidFill>
                <a:srgbClr val="24244B"/>
              </a:solidFill>
              <a:ln cap="flat" cmpd="sng">
                <a:noFill/>
                <a:prstDash val="solid"/>
                <a:miter/>
              </a:ln>
            </p:spPr>
            <p:txBody>
              <a:bodyPr/>
              <a:lstStyle/>
              <a:p>
                <a:endParaRPr lang="en-GB"/>
              </a:p>
            </p:txBody>
          </p:sp>
          <p:sp>
            <p:nvSpPr>
              <p:cNvPr id="93" name="Rectangle"/>
              <p:cNvSpPr>
                <a:spLocks/>
              </p:cNvSpPr>
              <p:nvPr/>
            </p:nvSpPr>
            <p:spPr>
              <a:xfrm>
                <a:off x="3772974" y="5607153"/>
                <a:ext cx="750323" cy="791876"/>
              </a:xfrm>
              <a:prstGeom prst="rect">
                <a:avLst/>
              </a:prstGeom>
              <a:noFill/>
              <a:ln w="12700" cap="flat" cmpd="sng">
                <a:noFill/>
                <a:prstDash val="solid"/>
                <a:miter/>
              </a:ln>
            </p:spPr>
            <p:txBody>
              <a:bodyPr/>
              <a:lstStyle/>
              <a:p>
                <a:endParaRPr lang="en-GB"/>
              </a:p>
            </p:txBody>
          </p:sp>
        </p:grpSp>
        <p:grpSp>
          <p:nvGrpSpPr>
            <p:cNvPr id="97" name="Combination"/>
            <p:cNvGrpSpPr>
              <a:grpSpLocks/>
            </p:cNvGrpSpPr>
            <p:nvPr/>
          </p:nvGrpSpPr>
          <p:grpSpPr>
            <a:xfrm>
              <a:off x="5945570" y="4938304"/>
              <a:ext cx="2875664" cy="4591080"/>
              <a:chOff x="5945570" y="4938304"/>
              <a:chExt cx="2875664" cy="4591080"/>
            </a:xfrm>
          </p:grpSpPr>
          <p:sp>
            <p:nvSpPr>
              <p:cNvPr id="95" name="曲线"/>
              <p:cNvSpPr>
                <a:spLocks/>
              </p:cNvSpPr>
              <p:nvPr/>
            </p:nvSpPr>
            <p:spPr>
              <a:xfrm>
                <a:off x="5945570" y="4986658"/>
                <a:ext cx="2875664" cy="4542727"/>
              </a:xfrm>
              <a:custGeom>
                <a:avLst/>
                <a:gdLst>
                  <a:gd name="T1" fmla="*/ 0 w 21600"/>
                  <a:gd name="T2" fmla="*/ 0 h 21600"/>
                  <a:gd name="T3" fmla="*/ 21600 w 21600"/>
                  <a:gd name="T4" fmla="*/ 21600 h 21600"/>
                </a:gdLst>
                <a:ahLst/>
                <a:cxnLst/>
                <a:rect l="T1" t="T2" r="T3" b="T4"/>
                <a:pathLst>
                  <a:path w="21600" h="21600">
                    <a:moveTo>
                      <a:pt x="2463" y="0"/>
                    </a:moveTo>
                    <a:lnTo>
                      <a:pt x="19136" y="0"/>
                    </a:lnTo>
                    <a:cubicBezTo>
                      <a:pt x="19789" y="0"/>
                      <a:pt x="20416" y="164"/>
                      <a:pt x="20878" y="456"/>
                    </a:cubicBezTo>
                    <a:cubicBezTo>
                      <a:pt x="21340" y="749"/>
                      <a:pt x="21600" y="1145"/>
                      <a:pt x="21600" y="1559"/>
                    </a:cubicBezTo>
                    <a:lnTo>
                      <a:pt x="21600" y="20040"/>
                    </a:lnTo>
                    <a:cubicBezTo>
                      <a:pt x="21600" y="20901"/>
                      <a:pt x="20496" y="21600"/>
                      <a:pt x="19136" y="21600"/>
                    </a:cubicBezTo>
                    <a:lnTo>
                      <a:pt x="2463" y="21600"/>
                    </a:lnTo>
                    <a:cubicBezTo>
                      <a:pt x="1103" y="21600"/>
                      <a:pt x="0" y="20901"/>
                      <a:pt x="0" y="20040"/>
                    </a:cubicBezTo>
                    <a:lnTo>
                      <a:pt x="0" y="1559"/>
                    </a:lnTo>
                    <a:cubicBezTo>
                      <a:pt x="0" y="698"/>
                      <a:pt x="1103" y="0"/>
                      <a:pt x="2463" y="0"/>
                    </a:cubicBezTo>
                    <a:close/>
                  </a:path>
                </a:pathLst>
              </a:custGeom>
              <a:solidFill>
                <a:srgbClr val="24244B"/>
              </a:solidFill>
              <a:ln cap="flat" cmpd="sng">
                <a:noFill/>
                <a:prstDash val="solid"/>
                <a:miter/>
              </a:ln>
            </p:spPr>
            <p:txBody>
              <a:bodyPr/>
              <a:lstStyle/>
              <a:p>
                <a:endParaRPr lang="en-GB"/>
              </a:p>
            </p:txBody>
          </p:sp>
          <p:sp>
            <p:nvSpPr>
              <p:cNvPr id="96" name="Rectangle"/>
              <p:cNvSpPr>
                <a:spLocks/>
              </p:cNvSpPr>
              <p:nvPr/>
            </p:nvSpPr>
            <p:spPr>
              <a:xfrm>
                <a:off x="5945570" y="4938304"/>
                <a:ext cx="2875664" cy="4591079"/>
              </a:xfrm>
              <a:prstGeom prst="rect">
                <a:avLst/>
              </a:prstGeom>
              <a:noFill/>
              <a:ln w="12700" cap="flat" cmpd="sng">
                <a:noFill/>
                <a:prstDash val="solid"/>
                <a:miter/>
              </a:ln>
            </p:spPr>
            <p:txBody>
              <a:bodyPr/>
              <a:lstStyle/>
              <a:p>
                <a:endParaRPr lang="en-GB"/>
              </a:p>
            </p:txBody>
          </p:sp>
        </p:grpSp>
        <p:grpSp>
          <p:nvGrpSpPr>
            <p:cNvPr id="100" name="Combination"/>
            <p:cNvGrpSpPr>
              <a:grpSpLocks/>
            </p:cNvGrpSpPr>
            <p:nvPr/>
          </p:nvGrpSpPr>
          <p:grpSpPr>
            <a:xfrm>
              <a:off x="9404465" y="4938304"/>
              <a:ext cx="2875664" cy="4591080"/>
              <a:chOff x="9404465" y="4938304"/>
              <a:chExt cx="2875664" cy="4591080"/>
            </a:xfrm>
          </p:grpSpPr>
          <p:sp>
            <p:nvSpPr>
              <p:cNvPr id="98" name="曲线"/>
              <p:cNvSpPr>
                <a:spLocks/>
              </p:cNvSpPr>
              <p:nvPr/>
            </p:nvSpPr>
            <p:spPr>
              <a:xfrm>
                <a:off x="9404465" y="4986658"/>
                <a:ext cx="2875664" cy="4542727"/>
              </a:xfrm>
              <a:custGeom>
                <a:avLst/>
                <a:gdLst>
                  <a:gd name="T1" fmla="*/ 0 w 21600"/>
                  <a:gd name="T2" fmla="*/ 0 h 21600"/>
                  <a:gd name="T3" fmla="*/ 21600 w 21600"/>
                  <a:gd name="T4" fmla="*/ 21600 h 21600"/>
                </a:gdLst>
                <a:ahLst/>
                <a:cxnLst/>
                <a:rect l="T1" t="T2" r="T3" b="T4"/>
                <a:pathLst>
                  <a:path w="21600" h="21600">
                    <a:moveTo>
                      <a:pt x="2463" y="0"/>
                    </a:moveTo>
                    <a:lnTo>
                      <a:pt x="19136" y="0"/>
                    </a:lnTo>
                    <a:cubicBezTo>
                      <a:pt x="19789" y="0"/>
                      <a:pt x="20416" y="164"/>
                      <a:pt x="20878" y="456"/>
                    </a:cubicBezTo>
                    <a:cubicBezTo>
                      <a:pt x="21340" y="749"/>
                      <a:pt x="21600" y="1145"/>
                      <a:pt x="21600" y="1559"/>
                    </a:cubicBezTo>
                    <a:lnTo>
                      <a:pt x="21600" y="20040"/>
                    </a:lnTo>
                    <a:cubicBezTo>
                      <a:pt x="21600" y="20901"/>
                      <a:pt x="20496" y="21600"/>
                      <a:pt x="19136" y="21600"/>
                    </a:cubicBezTo>
                    <a:lnTo>
                      <a:pt x="2463" y="21600"/>
                    </a:lnTo>
                    <a:cubicBezTo>
                      <a:pt x="1103" y="21600"/>
                      <a:pt x="0" y="20901"/>
                      <a:pt x="0" y="20040"/>
                    </a:cubicBezTo>
                    <a:lnTo>
                      <a:pt x="0" y="1559"/>
                    </a:lnTo>
                    <a:cubicBezTo>
                      <a:pt x="0" y="698"/>
                      <a:pt x="1103" y="0"/>
                      <a:pt x="2463" y="0"/>
                    </a:cubicBezTo>
                    <a:close/>
                  </a:path>
                </a:pathLst>
              </a:custGeom>
              <a:solidFill>
                <a:srgbClr val="8D57DE"/>
              </a:solidFill>
              <a:ln cap="flat" cmpd="sng">
                <a:noFill/>
                <a:prstDash val="solid"/>
                <a:miter/>
              </a:ln>
            </p:spPr>
            <p:txBody>
              <a:bodyPr/>
              <a:lstStyle/>
              <a:p>
                <a:endParaRPr lang="en-GB"/>
              </a:p>
            </p:txBody>
          </p:sp>
          <p:sp>
            <p:nvSpPr>
              <p:cNvPr id="99" name="Rectangle"/>
              <p:cNvSpPr>
                <a:spLocks/>
              </p:cNvSpPr>
              <p:nvPr/>
            </p:nvSpPr>
            <p:spPr>
              <a:xfrm>
                <a:off x="9404465" y="4938304"/>
                <a:ext cx="2875664" cy="4591079"/>
              </a:xfrm>
              <a:prstGeom prst="rect">
                <a:avLst/>
              </a:prstGeom>
              <a:noFill/>
              <a:ln w="12700" cap="flat" cmpd="sng">
                <a:noFill/>
                <a:prstDash val="solid"/>
                <a:miter/>
              </a:ln>
            </p:spPr>
            <p:txBody>
              <a:bodyPr/>
              <a:lstStyle/>
              <a:p>
                <a:endParaRPr lang="en-GB"/>
              </a:p>
            </p:txBody>
          </p:sp>
        </p:grpSp>
        <p:grpSp>
          <p:nvGrpSpPr>
            <p:cNvPr id="103" name="Combination"/>
            <p:cNvGrpSpPr>
              <a:grpSpLocks/>
            </p:cNvGrpSpPr>
            <p:nvPr/>
          </p:nvGrpSpPr>
          <p:grpSpPr>
            <a:xfrm>
              <a:off x="12863362" y="4938304"/>
              <a:ext cx="2875664" cy="4591080"/>
              <a:chOff x="12863362" y="4938304"/>
              <a:chExt cx="2875664" cy="4591080"/>
            </a:xfrm>
          </p:grpSpPr>
          <p:sp>
            <p:nvSpPr>
              <p:cNvPr id="101" name="曲线"/>
              <p:cNvSpPr>
                <a:spLocks/>
              </p:cNvSpPr>
              <p:nvPr/>
            </p:nvSpPr>
            <p:spPr>
              <a:xfrm>
                <a:off x="12863362" y="4986658"/>
                <a:ext cx="2875664" cy="4542727"/>
              </a:xfrm>
              <a:custGeom>
                <a:avLst/>
                <a:gdLst>
                  <a:gd name="T1" fmla="*/ 0 w 21600"/>
                  <a:gd name="T2" fmla="*/ 0 h 21600"/>
                  <a:gd name="T3" fmla="*/ 21600 w 21600"/>
                  <a:gd name="T4" fmla="*/ 21600 h 21600"/>
                </a:gdLst>
                <a:ahLst/>
                <a:cxnLst/>
                <a:rect l="T1" t="T2" r="T3" b="T4"/>
                <a:pathLst>
                  <a:path w="21600" h="21600">
                    <a:moveTo>
                      <a:pt x="2463" y="0"/>
                    </a:moveTo>
                    <a:lnTo>
                      <a:pt x="19136" y="0"/>
                    </a:lnTo>
                    <a:cubicBezTo>
                      <a:pt x="19789" y="0"/>
                      <a:pt x="20416" y="164"/>
                      <a:pt x="20878" y="456"/>
                    </a:cubicBezTo>
                    <a:cubicBezTo>
                      <a:pt x="21340" y="749"/>
                      <a:pt x="21600" y="1145"/>
                      <a:pt x="21600" y="1559"/>
                    </a:cubicBezTo>
                    <a:lnTo>
                      <a:pt x="21600" y="20040"/>
                    </a:lnTo>
                    <a:cubicBezTo>
                      <a:pt x="21600" y="20901"/>
                      <a:pt x="20496" y="21600"/>
                      <a:pt x="19136" y="21600"/>
                    </a:cubicBezTo>
                    <a:lnTo>
                      <a:pt x="2463" y="21600"/>
                    </a:lnTo>
                    <a:cubicBezTo>
                      <a:pt x="1103" y="21600"/>
                      <a:pt x="0" y="20901"/>
                      <a:pt x="0" y="20040"/>
                    </a:cubicBezTo>
                    <a:lnTo>
                      <a:pt x="0" y="1559"/>
                    </a:lnTo>
                    <a:cubicBezTo>
                      <a:pt x="0" y="698"/>
                      <a:pt x="1103" y="0"/>
                      <a:pt x="2463" y="0"/>
                    </a:cubicBezTo>
                    <a:close/>
                  </a:path>
                </a:pathLst>
              </a:custGeom>
              <a:solidFill>
                <a:srgbClr val="24244B"/>
              </a:solidFill>
              <a:ln cap="flat" cmpd="sng">
                <a:noFill/>
                <a:prstDash val="solid"/>
                <a:miter/>
              </a:ln>
            </p:spPr>
            <p:txBody>
              <a:bodyPr/>
              <a:lstStyle/>
              <a:p>
                <a:endParaRPr lang="en-GB"/>
              </a:p>
            </p:txBody>
          </p:sp>
          <p:sp>
            <p:nvSpPr>
              <p:cNvPr id="102" name="Rectangle"/>
              <p:cNvSpPr>
                <a:spLocks/>
              </p:cNvSpPr>
              <p:nvPr/>
            </p:nvSpPr>
            <p:spPr>
              <a:xfrm>
                <a:off x="12863362" y="4938304"/>
                <a:ext cx="2875664" cy="4591079"/>
              </a:xfrm>
              <a:prstGeom prst="rect">
                <a:avLst/>
              </a:prstGeom>
              <a:noFill/>
              <a:ln w="12700" cap="flat" cmpd="sng">
                <a:noFill/>
                <a:prstDash val="solid"/>
                <a:miter/>
              </a:ln>
            </p:spPr>
            <p:txBody>
              <a:bodyPr/>
              <a:lstStyle/>
              <a:p>
                <a:endParaRPr lang="en-GB"/>
              </a:p>
            </p:txBody>
          </p:sp>
        </p:grpSp>
        <p:sp>
          <p:nvSpPr>
            <p:cNvPr id="104" name="Rectangle"/>
            <p:cNvSpPr>
              <a:spLocks/>
            </p:cNvSpPr>
            <p:nvPr/>
          </p:nvSpPr>
          <p:spPr>
            <a:xfrm>
              <a:off x="3072127" y="6468303"/>
              <a:ext cx="2152014" cy="2909163"/>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2160"/>
                </a:lnSpc>
              </a:pPr>
              <a:r>
                <a:rPr lang="en-US" altLang="zh-CN" sz="1200">
                  <a:solidFill>
                    <a:srgbClr val="FFFFFF"/>
                  </a:solidFill>
                  <a:latin typeface="Arial" pitchFamily="34" charset="0"/>
                  <a:ea typeface="Arial" pitchFamily="34" charset="0"/>
                  <a:cs typeface="Arial" pitchFamily="34" charset="0"/>
                  <a:sym typeface="Arial" pitchFamily="34" charset="0"/>
                </a:rPr>
                <a:t>PRECEDE is a diagnostic process to determine social, behavioural, environmental and educational determinants.</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sp>
          <p:nvSpPr>
            <p:cNvPr id="105" name="Rectangle"/>
            <p:cNvSpPr>
              <a:spLocks/>
            </p:cNvSpPr>
            <p:nvPr/>
          </p:nvSpPr>
          <p:spPr>
            <a:xfrm>
              <a:off x="6306354" y="6528349"/>
              <a:ext cx="2154095" cy="2909163"/>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2160"/>
                </a:lnSpc>
              </a:pPr>
              <a:r>
                <a:rPr lang="en-US" altLang="zh-CN" sz="1200">
                  <a:solidFill>
                    <a:srgbClr val="FFFFFF"/>
                  </a:solidFill>
                  <a:latin typeface="Arial" pitchFamily="34" charset="0"/>
                  <a:ea typeface="Arial" pitchFamily="34" charset="0"/>
                  <a:cs typeface="Arial" pitchFamily="34" charset="0"/>
                  <a:sym typeface="Arial" pitchFamily="34" charset="0"/>
                </a:rPr>
                <a:t>PROCEED takes that diagnosis and translates it into implementation and evaluation (Posmontier et al., 2024). </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sp>
          <p:nvSpPr>
            <p:cNvPr id="106" name="Rectangle"/>
            <p:cNvSpPr>
              <a:spLocks/>
            </p:cNvSpPr>
            <p:nvPr/>
          </p:nvSpPr>
          <p:spPr>
            <a:xfrm>
              <a:off x="9766290" y="6528349"/>
              <a:ext cx="2152016" cy="2909163"/>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2160"/>
                </a:lnSpc>
              </a:pPr>
              <a:r>
                <a:rPr lang="en-US" altLang="zh-CN" sz="1200">
                  <a:solidFill>
                    <a:srgbClr val="FFFFFF"/>
                  </a:solidFill>
                  <a:latin typeface="Arial" pitchFamily="34" charset="0"/>
                  <a:ea typeface="Arial" pitchFamily="34" charset="0"/>
                  <a:cs typeface="Arial" pitchFamily="34" charset="0"/>
                  <a:sym typeface="Arial" pitchFamily="34" charset="0"/>
                </a:rPr>
                <a:t>This chain of events renders the decisions on intervention more transparent in relation to identified needs. </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sp>
          <p:nvSpPr>
            <p:cNvPr id="107" name="Rectangle"/>
            <p:cNvSpPr>
              <a:spLocks/>
            </p:cNvSpPr>
            <p:nvPr/>
          </p:nvSpPr>
          <p:spPr>
            <a:xfrm>
              <a:off x="13166994" y="6528349"/>
              <a:ext cx="2268395" cy="2485970"/>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2160"/>
                </a:lnSpc>
              </a:pPr>
              <a:r>
                <a:rPr lang="en-US" altLang="zh-CN" sz="1200">
                  <a:solidFill>
                    <a:srgbClr val="FFFFFF"/>
                  </a:solidFill>
                  <a:latin typeface="Arial" pitchFamily="34" charset="0"/>
                  <a:ea typeface="Arial" pitchFamily="34" charset="0"/>
                  <a:cs typeface="Arial" pitchFamily="34" charset="0"/>
                  <a:sym typeface="Arial" pitchFamily="34" charset="0"/>
                </a:rPr>
                <a:t>The use of a model can be used to enhance targeted self-care determinants and outcomes (Rakhshani et al., 2024). </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sp>
          <p:nvSpPr>
            <p:cNvPr id="108" name="Rectangle"/>
            <p:cNvSpPr>
              <a:spLocks/>
            </p:cNvSpPr>
            <p:nvPr/>
          </p:nvSpPr>
          <p:spPr>
            <a:xfrm>
              <a:off x="3777630" y="5765833"/>
              <a:ext cx="741011" cy="461666"/>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2400"/>
                </a:lnSpc>
              </a:pPr>
              <a:r>
                <a:rPr lang="en-US" altLang="zh-CN" sz="2000" b="1">
                  <a:solidFill>
                    <a:srgbClr val="FFFFFF"/>
                  </a:solidFill>
                  <a:latin typeface="Arial Bold" charset="0"/>
                  <a:ea typeface="Arial Bold" charset="0"/>
                  <a:cs typeface="Arial Bold" charset="0"/>
                  <a:sym typeface="Arial Bold" charset="0"/>
                </a:rPr>
                <a:t>01</a:t>
              </a:r>
              <a:endParaRPr lang="zh-CN" altLang="en-US" sz="2000" b="1">
                <a:solidFill>
                  <a:srgbClr val="FFFFFF"/>
                </a:solidFill>
                <a:latin typeface="Arial Bold" charset="0"/>
                <a:ea typeface="Arial Bold" charset="0"/>
                <a:cs typeface="Arial Bold" charset="0"/>
                <a:sym typeface="Arial Bold" charset="0"/>
              </a:endParaRPr>
            </a:p>
          </p:txBody>
        </p:sp>
        <p:grpSp>
          <p:nvGrpSpPr>
            <p:cNvPr id="111" name="Combination"/>
            <p:cNvGrpSpPr>
              <a:grpSpLocks/>
            </p:cNvGrpSpPr>
            <p:nvPr/>
          </p:nvGrpSpPr>
          <p:grpSpPr>
            <a:xfrm>
              <a:off x="6921665" y="5528341"/>
              <a:ext cx="923474" cy="960759"/>
              <a:chOff x="6921665" y="5528341"/>
              <a:chExt cx="923474" cy="960759"/>
            </a:xfrm>
          </p:grpSpPr>
          <p:sp>
            <p:nvSpPr>
              <p:cNvPr id="109" name="曲线"/>
              <p:cNvSpPr>
                <a:spLocks/>
              </p:cNvSpPr>
              <p:nvPr/>
            </p:nvSpPr>
            <p:spPr>
              <a:xfrm>
                <a:off x="6921665" y="5528341"/>
                <a:ext cx="923474" cy="960759"/>
              </a:xfrm>
              <a:custGeom>
                <a:avLst/>
                <a:gdLst>
                  <a:gd name="T1" fmla="*/ 0 w 21600"/>
                  <a:gd name="T2" fmla="*/ 0 h 21600"/>
                  <a:gd name="T3" fmla="*/ 21600 w 21600"/>
                  <a:gd name="T4" fmla="*/ 21600 h 21600"/>
                </a:gdLst>
                <a:ahLst/>
                <a:cxnLst/>
                <a:rect l="T1" t="T2" r="T3" b="T4"/>
                <a:pathLst>
                  <a:path w="21600" h="21600">
                    <a:moveTo>
                      <a:pt x="10799" y="0"/>
                    </a:moveTo>
                    <a:cubicBezTo>
                      <a:pt x="4835" y="0"/>
                      <a:pt x="0" y="4835"/>
                      <a:pt x="0" y="10800"/>
                    </a:cubicBezTo>
                    <a:cubicBezTo>
                      <a:pt x="0" y="16764"/>
                      <a:pt x="4835" y="21600"/>
                      <a:pt x="10799" y="21600"/>
                    </a:cubicBezTo>
                    <a:cubicBezTo>
                      <a:pt x="16764" y="21600"/>
                      <a:pt x="21600" y="16764"/>
                      <a:pt x="21600" y="10800"/>
                    </a:cubicBezTo>
                    <a:cubicBezTo>
                      <a:pt x="21600" y="4835"/>
                      <a:pt x="16764" y="0"/>
                      <a:pt x="10799" y="0"/>
                    </a:cubicBezTo>
                    <a:close/>
                  </a:path>
                </a:pathLst>
              </a:custGeom>
              <a:solidFill>
                <a:srgbClr val="8D57DE"/>
              </a:solidFill>
              <a:ln cap="flat" cmpd="sng">
                <a:noFill/>
                <a:prstDash val="solid"/>
                <a:miter/>
              </a:ln>
            </p:spPr>
            <p:txBody>
              <a:bodyPr/>
              <a:lstStyle/>
              <a:p>
                <a:endParaRPr lang="en-GB"/>
              </a:p>
            </p:txBody>
          </p:sp>
          <p:sp>
            <p:nvSpPr>
              <p:cNvPr id="110" name="Rectangle"/>
              <p:cNvSpPr>
                <a:spLocks/>
              </p:cNvSpPr>
              <p:nvPr/>
            </p:nvSpPr>
            <p:spPr>
              <a:xfrm>
                <a:off x="7008242" y="5607153"/>
                <a:ext cx="750323" cy="791876"/>
              </a:xfrm>
              <a:prstGeom prst="rect">
                <a:avLst/>
              </a:prstGeom>
              <a:noFill/>
              <a:ln w="12700" cap="flat" cmpd="sng">
                <a:noFill/>
                <a:prstDash val="solid"/>
                <a:miter/>
              </a:ln>
            </p:spPr>
            <p:txBody>
              <a:bodyPr/>
              <a:lstStyle/>
              <a:p>
                <a:endParaRPr lang="en-GB"/>
              </a:p>
            </p:txBody>
          </p:sp>
        </p:grpSp>
        <p:sp>
          <p:nvSpPr>
            <p:cNvPr id="112" name="Rectangle"/>
            <p:cNvSpPr>
              <a:spLocks/>
            </p:cNvSpPr>
            <p:nvPr/>
          </p:nvSpPr>
          <p:spPr>
            <a:xfrm>
              <a:off x="7012897" y="5765833"/>
              <a:ext cx="741011" cy="461666"/>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2400"/>
                </a:lnSpc>
              </a:pPr>
              <a:r>
                <a:rPr lang="en-US" altLang="zh-CN" sz="2000" b="1">
                  <a:solidFill>
                    <a:srgbClr val="FFFFFF"/>
                  </a:solidFill>
                  <a:latin typeface="Arial Bold" charset="0"/>
                  <a:ea typeface="Arial Bold" charset="0"/>
                  <a:cs typeface="Arial Bold" charset="0"/>
                  <a:sym typeface="Arial Bold" charset="0"/>
                </a:rPr>
                <a:t>02</a:t>
              </a:r>
              <a:endParaRPr lang="zh-CN" altLang="en-US" sz="2000" b="1">
                <a:solidFill>
                  <a:srgbClr val="FFFFFF"/>
                </a:solidFill>
                <a:latin typeface="Arial Bold" charset="0"/>
                <a:ea typeface="Arial Bold" charset="0"/>
                <a:cs typeface="Arial Bold" charset="0"/>
                <a:sym typeface="Arial Bold" charset="0"/>
              </a:endParaRPr>
            </a:p>
          </p:txBody>
        </p:sp>
        <p:grpSp>
          <p:nvGrpSpPr>
            <p:cNvPr id="115" name="Combination"/>
            <p:cNvGrpSpPr>
              <a:grpSpLocks/>
            </p:cNvGrpSpPr>
            <p:nvPr/>
          </p:nvGrpSpPr>
          <p:grpSpPr>
            <a:xfrm>
              <a:off x="10380560" y="5528341"/>
              <a:ext cx="923474" cy="960759"/>
              <a:chOff x="10380560" y="5528341"/>
              <a:chExt cx="923474" cy="960759"/>
            </a:xfrm>
          </p:grpSpPr>
          <p:sp>
            <p:nvSpPr>
              <p:cNvPr id="113" name="曲线"/>
              <p:cNvSpPr>
                <a:spLocks/>
              </p:cNvSpPr>
              <p:nvPr/>
            </p:nvSpPr>
            <p:spPr>
              <a:xfrm>
                <a:off x="10380560" y="5528341"/>
                <a:ext cx="923474" cy="960759"/>
              </a:xfrm>
              <a:custGeom>
                <a:avLst/>
                <a:gdLst>
                  <a:gd name="T1" fmla="*/ 0 w 21600"/>
                  <a:gd name="T2" fmla="*/ 0 h 21600"/>
                  <a:gd name="T3" fmla="*/ 21600 w 21600"/>
                  <a:gd name="T4" fmla="*/ 21600 h 21600"/>
                </a:gdLst>
                <a:ahLst/>
                <a:cxnLst/>
                <a:rect l="T1" t="T2" r="T3" b="T4"/>
                <a:pathLst>
                  <a:path w="21600" h="21600">
                    <a:moveTo>
                      <a:pt x="10799" y="0"/>
                    </a:moveTo>
                    <a:cubicBezTo>
                      <a:pt x="4835" y="0"/>
                      <a:pt x="0" y="4835"/>
                      <a:pt x="0" y="10800"/>
                    </a:cubicBezTo>
                    <a:cubicBezTo>
                      <a:pt x="0" y="16764"/>
                      <a:pt x="4835" y="21600"/>
                      <a:pt x="10799" y="21600"/>
                    </a:cubicBezTo>
                    <a:cubicBezTo>
                      <a:pt x="16764" y="21600"/>
                      <a:pt x="21600" y="16764"/>
                      <a:pt x="21600" y="10800"/>
                    </a:cubicBezTo>
                    <a:cubicBezTo>
                      <a:pt x="21600" y="4835"/>
                      <a:pt x="16764" y="0"/>
                      <a:pt x="10799" y="0"/>
                    </a:cubicBezTo>
                    <a:close/>
                  </a:path>
                </a:pathLst>
              </a:custGeom>
              <a:solidFill>
                <a:srgbClr val="24244B"/>
              </a:solidFill>
              <a:ln cap="flat" cmpd="sng">
                <a:noFill/>
                <a:prstDash val="solid"/>
                <a:miter/>
              </a:ln>
            </p:spPr>
            <p:txBody>
              <a:bodyPr/>
              <a:lstStyle/>
              <a:p>
                <a:endParaRPr lang="en-GB"/>
              </a:p>
            </p:txBody>
          </p:sp>
          <p:sp>
            <p:nvSpPr>
              <p:cNvPr id="114" name="Rectangle"/>
              <p:cNvSpPr>
                <a:spLocks/>
              </p:cNvSpPr>
              <p:nvPr/>
            </p:nvSpPr>
            <p:spPr>
              <a:xfrm>
                <a:off x="10467137" y="5607153"/>
                <a:ext cx="750323" cy="791876"/>
              </a:xfrm>
              <a:prstGeom prst="rect">
                <a:avLst/>
              </a:prstGeom>
              <a:noFill/>
              <a:ln w="12700" cap="flat" cmpd="sng">
                <a:noFill/>
                <a:prstDash val="solid"/>
                <a:miter/>
              </a:ln>
            </p:spPr>
            <p:txBody>
              <a:bodyPr/>
              <a:lstStyle/>
              <a:p>
                <a:endParaRPr lang="en-GB"/>
              </a:p>
            </p:txBody>
          </p:sp>
        </p:grpSp>
        <p:sp>
          <p:nvSpPr>
            <p:cNvPr id="116" name="Rectangle"/>
            <p:cNvSpPr>
              <a:spLocks/>
            </p:cNvSpPr>
            <p:nvPr/>
          </p:nvSpPr>
          <p:spPr>
            <a:xfrm>
              <a:off x="10471792" y="5765833"/>
              <a:ext cx="741011" cy="461666"/>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2400"/>
                </a:lnSpc>
              </a:pPr>
              <a:r>
                <a:rPr lang="en-US" altLang="zh-CN" sz="2000" b="1">
                  <a:solidFill>
                    <a:srgbClr val="FFFFFF"/>
                  </a:solidFill>
                  <a:latin typeface="Arial Bold" charset="0"/>
                  <a:ea typeface="Arial Bold" charset="0"/>
                  <a:cs typeface="Arial Bold" charset="0"/>
                  <a:sym typeface="Arial Bold" charset="0"/>
                </a:rPr>
                <a:t>03</a:t>
              </a:r>
              <a:endParaRPr lang="zh-CN" altLang="en-US" sz="2000" b="1">
                <a:solidFill>
                  <a:srgbClr val="FFFFFF"/>
                </a:solidFill>
                <a:latin typeface="Arial Bold" charset="0"/>
                <a:ea typeface="Arial Bold" charset="0"/>
                <a:cs typeface="Arial Bold" charset="0"/>
                <a:sym typeface="Arial Bold" charset="0"/>
              </a:endParaRPr>
            </a:p>
          </p:txBody>
        </p:sp>
        <p:grpSp>
          <p:nvGrpSpPr>
            <p:cNvPr id="119" name="Combination"/>
            <p:cNvGrpSpPr>
              <a:grpSpLocks/>
            </p:cNvGrpSpPr>
            <p:nvPr/>
          </p:nvGrpSpPr>
          <p:grpSpPr>
            <a:xfrm>
              <a:off x="13839457" y="5528341"/>
              <a:ext cx="923474" cy="960759"/>
              <a:chOff x="13839457" y="5528341"/>
              <a:chExt cx="923474" cy="960759"/>
            </a:xfrm>
          </p:grpSpPr>
          <p:sp>
            <p:nvSpPr>
              <p:cNvPr id="117" name="曲线"/>
              <p:cNvSpPr>
                <a:spLocks/>
              </p:cNvSpPr>
              <p:nvPr/>
            </p:nvSpPr>
            <p:spPr>
              <a:xfrm>
                <a:off x="13839457" y="5528341"/>
                <a:ext cx="923474" cy="960759"/>
              </a:xfrm>
              <a:custGeom>
                <a:avLst/>
                <a:gdLst>
                  <a:gd name="T1" fmla="*/ 0 w 21600"/>
                  <a:gd name="T2" fmla="*/ 0 h 21600"/>
                  <a:gd name="T3" fmla="*/ 21600 w 21600"/>
                  <a:gd name="T4" fmla="*/ 21600 h 21600"/>
                </a:gdLst>
                <a:ahLst/>
                <a:cxnLst/>
                <a:rect l="T1" t="T2" r="T3" b="T4"/>
                <a:pathLst>
                  <a:path w="21600" h="21600">
                    <a:moveTo>
                      <a:pt x="10799" y="0"/>
                    </a:moveTo>
                    <a:cubicBezTo>
                      <a:pt x="4835" y="0"/>
                      <a:pt x="0" y="4835"/>
                      <a:pt x="0" y="10800"/>
                    </a:cubicBezTo>
                    <a:cubicBezTo>
                      <a:pt x="0" y="16764"/>
                      <a:pt x="4835" y="21600"/>
                      <a:pt x="10799" y="21600"/>
                    </a:cubicBezTo>
                    <a:cubicBezTo>
                      <a:pt x="16764" y="21600"/>
                      <a:pt x="21600" y="16764"/>
                      <a:pt x="21600" y="10800"/>
                    </a:cubicBezTo>
                    <a:cubicBezTo>
                      <a:pt x="21600" y="4835"/>
                      <a:pt x="16764" y="0"/>
                      <a:pt x="10799" y="0"/>
                    </a:cubicBezTo>
                    <a:close/>
                  </a:path>
                </a:pathLst>
              </a:custGeom>
              <a:solidFill>
                <a:srgbClr val="8D57DE"/>
              </a:solidFill>
              <a:ln cap="flat" cmpd="sng">
                <a:noFill/>
                <a:prstDash val="solid"/>
                <a:miter/>
              </a:ln>
            </p:spPr>
            <p:txBody>
              <a:bodyPr/>
              <a:lstStyle/>
              <a:p>
                <a:endParaRPr lang="en-GB"/>
              </a:p>
            </p:txBody>
          </p:sp>
          <p:sp>
            <p:nvSpPr>
              <p:cNvPr id="118" name="Rectangle"/>
              <p:cNvSpPr>
                <a:spLocks/>
              </p:cNvSpPr>
              <p:nvPr/>
            </p:nvSpPr>
            <p:spPr>
              <a:xfrm>
                <a:off x="13926032" y="5607153"/>
                <a:ext cx="750323" cy="791876"/>
              </a:xfrm>
              <a:prstGeom prst="rect">
                <a:avLst/>
              </a:prstGeom>
              <a:noFill/>
              <a:ln w="12700" cap="flat" cmpd="sng">
                <a:noFill/>
                <a:prstDash val="solid"/>
                <a:miter/>
              </a:ln>
            </p:spPr>
            <p:txBody>
              <a:bodyPr/>
              <a:lstStyle/>
              <a:p>
                <a:endParaRPr lang="en-GB"/>
              </a:p>
            </p:txBody>
          </p:sp>
        </p:grpSp>
        <p:sp>
          <p:nvSpPr>
            <p:cNvPr id="120" name="Rectangle"/>
            <p:cNvSpPr>
              <a:spLocks/>
            </p:cNvSpPr>
            <p:nvPr/>
          </p:nvSpPr>
          <p:spPr>
            <a:xfrm>
              <a:off x="13930687" y="5765833"/>
              <a:ext cx="741011" cy="461666"/>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2400"/>
                </a:lnSpc>
              </a:pPr>
              <a:r>
                <a:rPr lang="en-US" altLang="zh-CN" sz="2000" b="1">
                  <a:solidFill>
                    <a:srgbClr val="FFFFFF"/>
                  </a:solidFill>
                  <a:latin typeface="Arial Bold" charset="0"/>
                  <a:ea typeface="Arial Bold" charset="0"/>
                  <a:cs typeface="Arial Bold" charset="0"/>
                  <a:sym typeface="Arial Bold" charset="0"/>
                </a:rPr>
                <a:t>04</a:t>
              </a:r>
              <a:endParaRPr lang="zh-CN" altLang="en-US" sz="2000" b="1">
                <a:solidFill>
                  <a:srgbClr val="FFFFFF"/>
                </a:solidFill>
                <a:latin typeface="Arial Bold" charset="0"/>
                <a:ea typeface="Arial Bold" charset="0"/>
                <a:cs typeface="Arial Bold" charset="0"/>
                <a:sym typeface="Arial Bold" charset="0"/>
              </a:endParaRPr>
            </a:p>
          </p:txBody>
        </p:sp>
      </p:grpSp>
      <p:pic>
        <p:nvPicPr>
          <p:cNvPr id="122" name="Image" descr="University of Wales Trinity Saint David launches new digital ..."/>
          <p:cNvPicPr>
            <a:picLocks noChangeAspect="1"/>
          </p:cNvPicPr>
          <p:nvPr/>
        </p:nvPicPr>
        <p:blipFill>
          <a:blip r:embed="rId7" cstate="print"/>
          <a:srcRect l="10159" t="16327" r="10159" b="18204"/>
          <a:stretch>
            <a:fillRect/>
          </a:stretch>
        </p:blipFill>
        <p:spPr>
          <a:xfrm>
            <a:off x="266700" y="364603"/>
            <a:ext cx="2078362" cy="713219"/>
          </a:xfrm>
          <a:prstGeom prst="rect">
            <a:avLst/>
          </a:prstGeom>
          <a:noFill/>
          <a:ln w="12700" cap="flat" cmpd="sng">
            <a:noFill/>
            <a:prstDash val="solid"/>
            <a:miter/>
          </a:ln>
        </p:spPr>
      </p:pic>
    </p:spTree>
    <p:extLst>
      <p:ext uri="{BB962C8B-B14F-4D97-AF65-F5344CB8AC3E}">
        <p14:creationId xmlns:p14="http://schemas.microsoft.com/office/powerpoint/2010/main" val="1941872009"/>
      </p:ext>
    </p:extLst>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7" name="Combination"/>
          <p:cNvGrpSpPr>
            <a:grpSpLocks/>
          </p:cNvGrpSpPr>
          <p:nvPr/>
        </p:nvGrpSpPr>
        <p:grpSpPr>
          <a:xfrm>
            <a:off x="6224150" y="845127"/>
            <a:ext cx="4641631" cy="2840170"/>
            <a:chOff x="9336224" y="1267690"/>
            <a:chExt cx="6962447" cy="4260255"/>
          </a:xfrm>
        </p:grpSpPr>
        <p:sp>
          <p:nvSpPr>
            <p:cNvPr id="126" name="曲线"/>
            <p:cNvSpPr>
              <a:spLocks/>
            </p:cNvSpPr>
            <p:nvPr/>
          </p:nvSpPr>
          <p:spPr>
            <a:xfrm>
              <a:off x="9336224" y="1267690"/>
              <a:ext cx="6962447" cy="4260255"/>
            </a:xfrm>
            <a:custGeom>
              <a:avLst/>
              <a:gdLst>
                <a:gd name="T1" fmla="*/ 0 w 21600"/>
                <a:gd name="T2" fmla="*/ 0 h 21600"/>
                <a:gd name="T3" fmla="*/ 21600 w 21600"/>
                <a:gd name="T4" fmla="*/ 21600 h 21600"/>
              </a:gdLst>
              <a:ahLst/>
              <a:cxnLst/>
              <a:rect l="T1" t="T2" r="T3" b="T4"/>
              <a:pathLst>
                <a:path w="21600" h="21600">
                  <a:moveTo>
                    <a:pt x="284" y="0"/>
                  </a:moveTo>
                  <a:lnTo>
                    <a:pt x="21315" y="0"/>
                  </a:lnTo>
                  <a:cubicBezTo>
                    <a:pt x="21390" y="0"/>
                    <a:pt x="21463" y="49"/>
                    <a:pt x="21516" y="136"/>
                  </a:cubicBezTo>
                  <a:cubicBezTo>
                    <a:pt x="21570" y="223"/>
                    <a:pt x="21600" y="341"/>
                    <a:pt x="21600" y="465"/>
                  </a:cubicBezTo>
                  <a:lnTo>
                    <a:pt x="21600" y="21134"/>
                  </a:lnTo>
                  <a:cubicBezTo>
                    <a:pt x="21600" y="21391"/>
                    <a:pt x="21472" y="21600"/>
                    <a:pt x="21315" y="21600"/>
                  </a:cubicBezTo>
                  <a:lnTo>
                    <a:pt x="284" y="21600"/>
                  </a:lnTo>
                  <a:cubicBezTo>
                    <a:pt x="127" y="21600"/>
                    <a:pt x="0" y="21391"/>
                    <a:pt x="0" y="21134"/>
                  </a:cubicBezTo>
                  <a:lnTo>
                    <a:pt x="0" y="465"/>
                  </a:lnTo>
                  <a:cubicBezTo>
                    <a:pt x="0" y="208"/>
                    <a:pt x="127" y="0"/>
                    <a:pt x="284" y="0"/>
                  </a:cubicBezTo>
                  <a:close/>
                </a:path>
              </a:pathLst>
            </a:custGeom>
            <a:blipFill rotWithShape="1">
              <a:blip r:embed="rId3"/>
              <a:stretch>
                <a:fillRect t="-4339" b="-4339"/>
              </a:stretch>
            </a:blipFill>
            <a:ln cap="flat" cmpd="sng">
              <a:noFill/>
              <a:prstDash val="solid"/>
              <a:miter/>
            </a:ln>
          </p:spPr>
          <p:txBody>
            <a:bodyPr/>
            <a:lstStyle/>
            <a:p>
              <a:endParaRPr lang="en-GB"/>
            </a:p>
          </p:txBody>
        </p:sp>
      </p:grpSp>
      <p:sp>
        <p:nvSpPr>
          <p:cNvPr id="128" name="Rectangle"/>
          <p:cNvSpPr>
            <a:spLocks/>
          </p:cNvSpPr>
          <p:nvPr/>
        </p:nvSpPr>
        <p:spPr>
          <a:xfrm>
            <a:off x="1269026" y="1869519"/>
            <a:ext cx="4429639" cy="1231106"/>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4800"/>
              </a:lnSpc>
            </a:pPr>
            <a:r>
              <a:rPr lang="en-US" altLang="zh-CN" sz="4000" b="1">
                <a:solidFill>
                  <a:srgbClr val="262626"/>
                </a:solidFill>
                <a:latin typeface="Arial Bold" charset="0"/>
                <a:ea typeface="Arial Bold" charset="0"/>
                <a:cs typeface="Arial Bold" charset="0"/>
                <a:sym typeface="Arial Bold" charset="0"/>
              </a:rPr>
              <a:t>Why PRECEDE-PROCEED?</a:t>
            </a:r>
            <a:endParaRPr lang="zh-CN" altLang="en-US" sz="4000" b="1">
              <a:solidFill>
                <a:srgbClr val="262626"/>
              </a:solidFill>
              <a:latin typeface="Arial Bold" charset="0"/>
              <a:ea typeface="Arial Bold" charset="0"/>
              <a:cs typeface="Arial Bold" charset="0"/>
              <a:sym typeface="Arial Bold" charset="0"/>
            </a:endParaRPr>
          </a:p>
        </p:txBody>
      </p:sp>
      <p:grpSp>
        <p:nvGrpSpPr>
          <p:cNvPr id="133" name="Combination"/>
          <p:cNvGrpSpPr>
            <a:grpSpLocks/>
          </p:cNvGrpSpPr>
          <p:nvPr/>
        </p:nvGrpSpPr>
        <p:grpSpPr>
          <a:xfrm>
            <a:off x="1397174" y="3115568"/>
            <a:ext cx="3389957" cy="2529705"/>
            <a:chOff x="2095761" y="4673352"/>
            <a:chExt cx="5084935" cy="3794557"/>
          </a:xfrm>
        </p:grpSpPr>
        <p:grpSp>
          <p:nvGrpSpPr>
            <p:cNvPr id="131" name="Combination"/>
            <p:cNvGrpSpPr>
              <a:grpSpLocks/>
            </p:cNvGrpSpPr>
            <p:nvPr/>
          </p:nvGrpSpPr>
          <p:grpSpPr>
            <a:xfrm>
              <a:off x="2095761" y="4673352"/>
              <a:ext cx="5084934" cy="3794557"/>
              <a:chOff x="2095761" y="4673352"/>
              <a:chExt cx="5084934" cy="3794557"/>
            </a:xfrm>
          </p:grpSpPr>
          <p:sp>
            <p:nvSpPr>
              <p:cNvPr id="129" name="曲线"/>
              <p:cNvSpPr>
                <a:spLocks/>
              </p:cNvSpPr>
              <p:nvPr/>
            </p:nvSpPr>
            <p:spPr>
              <a:xfrm>
                <a:off x="2095761" y="5143500"/>
                <a:ext cx="5084934" cy="3324409"/>
              </a:xfrm>
              <a:custGeom>
                <a:avLst/>
                <a:gdLst>
                  <a:gd name="T1" fmla="*/ 0 w 21600"/>
                  <a:gd name="T2" fmla="*/ 0 h 21600"/>
                  <a:gd name="T3" fmla="*/ 21600 w 21600"/>
                  <a:gd name="T4" fmla="*/ 21600 h 21600"/>
                </a:gdLst>
                <a:ahLst/>
                <a:cxnLst/>
                <a:rect l="T1" t="T2" r="T3" b="T4"/>
                <a:pathLst>
                  <a:path w="21600" h="21600">
                    <a:moveTo>
                      <a:pt x="663" y="0"/>
                    </a:moveTo>
                    <a:lnTo>
                      <a:pt x="20936" y="0"/>
                    </a:lnTo>
                    <a:cubicBezTo>
                      <a:pt x="21112" y="0"/>
                      <a:pt x="21281" y="106"/>
                      <a:pt x="21405" y="297"/>
                    </a:cubicBezTo>
                    <a:cubicBezTo>
                      <a:pt x="21530" y="487"/>
                      <a:pt x="21600" y="745"/>
                      <a:pt x="21600" y="1014"/>
                    </a:cubicBezTo>
                    <a:lnTo>
                      <a:pt x="21600" y="20585"/>
                    </a:lnTo>
                    <a:cubicBezTo>
                      <a:pt x="21600" y="21145"/>
                      <a:pt x="21303" y="21600"/>
                      <a:pt x="20936" y="21600"/>
                    </a:cubicBezTo>
                    <a:lnTo>
                      <a:pt x="663" y="21600"/>
                    </a:lnTo>
                    <a:cubicBezTo>
                      <a:pt x="487" y="21600"/>
                      <a:pt x="318" y="21493"/>
                      <a:pt x="194" y="21302"/>
                    </a:cubicBezTo>
                    <a:cubicBezTo>
                      <a:pt x="69" y="21112"/>
                      <a:pt x="0" y="20854"/>
                      <a:pt x="0" y="20585"/>
                    </a:cubicBezTo>
                    <a:lnTo>
                      <a:pt x="0" y="1014"/>
                    </a:lnTo>
                    <a:cubicBezTo>
                      <a:pt x="0" y="745"/>
                      <a:pt x="69" y="487"/>
                      <a:pt x="194" y="297"/>
                    </a:cubicBezTo>
                    <a:cubicBezTo>
                      <a:pt x="318" y="106"/>
                      <a:pt x="487" y="0"/>
                      <a:pt x="663" y="0"/>
                    </a:cubicBezTo>
                    <a:close/>
                  </a:path>
                </a:pathLst>
              </a:custGeom>
              <a:solidFill>
                <a:srgbClr val="24244B"/>
              </a:solidFill>
              <a:ln cap="flat" cmpd="sng">
                <a:noFill/>
                <a:prstDash val="solid"/>
                <a:miter/>
              </a:ln>
            </p:spPr>
            <p:txBody>
              <a:bodyPr/>
              <a:lstStyle/>
              <a:p>
                <a:endParaRPr lang="en-GB"/>
              </a:p>
            </p:txBody>
          </p:sp>
          <p:sp>
            <p:nvSpPr>
              <p:cNvPr id="130" name="Rectangle"/>
              <p:cNvSpPr>
                <a:spLocks/>
              </p:cNvSpPr>
              <p:nvPr/>
            </p:nvSpPr>
            <p:spPr>
              <a:xfrm>
                <a:off x="2095761" y="4673352"/>
                <a:ext cx="5084934" cy="3794557"/>
              </a:xfrm>
              <a:prstGeom prst="rect">
                <a:avLst/>
              </a:prstGeom>
              <a:noFill/>
              <a:ln w="12700" cap="flat" cmpd="sng">
                <a:noFill/>
                <a:prstDash val="solid"/>
                <a:miter/>
              </a:ln>
            </p:spPr>
            <p:txBody>
              <a:bodyPr/>
              <a:lstStyle/>
              <a:p>
                <a:endParaRPr lang="en-GB"/>
              </a:p>
            </p:txBody>
          </p:sp>
        </p:grpSp>
        <p:sp>
          <p:nvSpPr>
            <p:cNvPr id="132" name="Rectangle"/>
            <p:cNvSpPr>
              <a:spLocks/>
            </p:cNvSpPr>
            <p:nvPr/>
          </p:nvSpPr>
          <p:spPr>
            <a:xfrm>
              <a:off x="2306250" y="5492140"/>
              <a:ext cx="4874446" cy="2909163"/>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160"/>
                </a:lnSpc>
              </a:pPr>
              <a:r>
                <a:rPr lang="en-US" altLang="zh-CN" sz="1200">
                  <a:solidFill>
                    <a:srgbClr val="FFFFFF"/>
                  </a:solidFill>
                  <a:latin typeface="Arial" pitchFamily="34" charset="0"/>
                  <a:ea typeface="Arial" pitchFamily="34" charset="0"/>
                  <a:cs typeface="Arial" pitchFamily="34" charset="0"/>
                  <a:sym typeface="Arial" pitchFamily="34" charset="0"/>
                </a:rPr>
                <a:t>PRECEDE-PROCEED deals with planning at the level of the whole intervention, COM-B is used to understand behaviour. </a:t>
              </a:r>
            </a:p>
            <a:p>
              <a:pPr>
                <a:lnSpc>
                  <a:spcPts val="2160"/>
                </a:lnSpc>
              </a:pPr>
              <a:r>
                <a:rPr lang="en-US" altLang="zh-CN" sz="1200">
                  <a:solidFill>
                    <a:srgbClr val="FFFFFF"/>
                  </a:solidFill>
                  <a:latin typeface="Arial" pitchFamily="34" charset="0"/>
                  <a:ea typeface="Arial" pitchFamily="34" charset="0"/>
                  <a:cs typeface="Arial" pitchFamily="34" charset="0"/>
                  <a:sym typeface="Arial" pitchFamily="34" charset="0"/>
                </a:rPr>
                <a:t>COM-B is a model for barriers to digital engagement which includes capability, opportunity and motivation factors (Park et al., 2023). </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grpSp>
      <p:sp>
        <p:nvSpPr>
          <p:cNvPr id="134" name="曲线"/>
          <p:cNvSpPr>
            <a:spLocks/>
          </p:cNvSpPr>
          <p:nvPr/>
        </p:nvSpPr>
        <p:spPr>
          <a:xfrm>
            <a:off x="685800" y="725710"/>
            <a:ext cx="210749" cy="265855"/>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4"/>
            <a:stretch/>
          </a:blipFill>
          <a:ln cap="flat" cmpd="sng">
            <a:noFill/>
            <a:prstDash val="solid"/>
            <a:miter/>
          </a:ln>
        </p:spPr>
        <p:txBody>
          <a:bodyPr/>
          <a:lstStyle/>
          <a:p>
            <a:endParaRPr lang="en-GB"/>
          </a:p>
        </p:txBody>
      </p:sp>
      <p:sp>
        <p:nvSpPr>
          <p:cNvPr id="135" name="曲线"/>
          <p:cNvSpPr>
            <a:spLocks/>
          </p:cNvSpPr>
          <p:nvPr/>
        </p:nvSpPr>
        <p:spPr>
          <a:xfrm>
            <a:off x="-388773" y="2847304"/>
            <a:ext cx="1074573" cy="611529"/>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sp>
        <p:nvSpPr>
          <p:cNvPr id="136" name="曲线"/>
          <p:cNvSpPr>
            <a:spLocks/>
          </p:cNvSpPr>
          <p:nvPr/>
        </p:nvSpPr>
        <p:spPr>
          <a:xfrm>
            <a:off x="11506200" y="2939621"/>
            <a:ext cx="1074573" cy="61153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sp>
        <p:nvSpPr>
          <p:cNvPr id="137" name="曲线"/>
          <p:cNvSpPr>
            <a:spLocks/>
          </p:cNvSpPr>
          <p:nvPr/>
        </p:nvSpPr>
        <p:spPr>
          <a:xfrm rot="-2625672">
            <a:off x="5880877" y="434549"/>
            <a:ext cx="1069143" cy="821155"/>
          </a:xfrm>
          <a:custGeom>
            <a:avLst/>
            <a:gdLst>
              <a:gd name="T1" fmla="*/ 0 w 21600"/>
              <a:gd name="T2" fmla="*/ 0 h 21600"/>
              <a:gd name="T3" fmla="*/ 21600 w 21600"/>
              <a:gd name="T4" fmla="*/ 21600 h 21600"/>
            </a:gdLst>
            <a:ahLst/>
            <a:cxnLst/>
            <a:rect l="T1" t="T2" r="T3" b="T4"/>
            <a:pathLst>
              <a:path w="21600" h="21600">
                <a:moveTo>
                  <a:pt x="0" y="0"/>
                </a:moveTo>
                <a:lnTo>
                  <a:pt x="21599" y="0"/>
                </a:lnTo>
                <a:lnTo>
                  <a:pt x="21599" y="21600"/>
                </a:lnTo>
                <a:lnTo>
                  <a:pt x="0" y="21600"/>
                </a:lnTo>
                <a:lnTo>
                  <a:pt x="0" y="0"/>
                </a:lnTo>
                <a:close/>
              </a:path>
            </a:pathLst>
          </a:custGeom>
          <a:blipFill rotWithShape="1">
            <a:blip r:embed="rId6"/>
            <a:stretch/>
          </a:blipFill>
          <a:ln cap="flat" cmpd="sng">
            <a:noFill/>
            <a:prstDash val="solid"/>
            <a:miter/>
          </a:ln>
        </p:spPr>
        <p:txBody>
          <a:bodyPr/>
          <a:lstStyle/>
          <a:p>
            <a:endParaRPr lang="en-GB"/>
          </a:p>
        </p:txBody>
      </p:sp>
      <p:sp>
        <p:nvSpPr>
          <p:cNvPr id="138" name="曲线"/>
          <p:cNvSpPr>
            <a:spLocks/>
          </p:cNvSpPr>
          <p:nvPr/>
        </p:nvSpPr>
        <p:spPr>
          <a:xfrm rot="9186502">
            <a:off x="10960396" y="5868467"/>
            <a:ext cx="790921" cy="607467"/>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599"/>
                </a:lnTo>
                <a:lnTo>
                  <a:pt x="0" y="21599"/>
                </a:lnTo>
                <a:lnTo>
                  <a:pt x="0" y="0"/>
                </a:lnTo>
                <a:close/>
              </a:path>
            </a:pathLst>
          </a:custGeom>
          <a:blipFill rotWithShape="1">
            <a:blip r:embed="rId6"/>
            <a:stretch/>
          </a:blipFill>
          <a:ln cap="flat" cmpd="sng">
            <a:noFill/>
            <a:prstDash val="solid"/>
            <a:miter/>
          </a:ln>
        </p:spPr>
        <p:txBody>
          <a:bodyPr/>
          <a:lstStyle/>
          <a:p>
            <a:endParaRPr lang="en-GB"/>
          </a:p>
        </p:txBody>
      </p:sp>
      <p:sp>
        <p:nvSpPr>
          <p:cNvPr id="139" name="曲线"/>
          <p:cNvSpPr>
            <a:spLocks/>
          </p:cNvSpPr>
          <p:nvPr/>
        </p:nvSpPr>
        <p:spPr>
          <a:xfrm>
            <a:off x="563681" y="6076486"/>
            <a:ext cx="1156983" cy="19142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7"/>
            <a:stretch/>
          </a:blipFill>
          <a:ln cap="flat" cmpd="sng">
            <a:noFill/>
            <a:prstDash val="solid"/>
            <a:miter/>
          </a:ln>
        </p:spPr>
        <p:txBody>
          <a:bodyPr/>
          <a:lstStyle/>
          <a:p>
            <a:endParaRPr lang="en-GB"/>
          </a:p>
        </p:txBody>
      </p:sp>
      <p:grpSp>
        <p:nvGrpSpPr>
          <p:cNvPr id="144" name="Combination"/>
          <p:cNvGrpSpPr>
            <a:grpSpLocks/>
          </p:cNvGrpSpPr>
          <p:nvPr/>
        </p:nvGrpSpPr>
        <p:grpSpPr>
          <a:xfrm>
            <a:off x="5155008" y="3915545"/>
            <a:ext cx="3389957" cy="2256655"/>
            <a:chOff x="7732512" y="5873318"/>
            <a:chExt cx="5084935" cy="3384982"/>
          </a:xfrm>
        </p:grpSpPr>
        <p:grpSp>
          <p:nvGrpSpPr>
            <p:cNvPr id="142" name="Combination"/>
            <p:cNvGrpSpPr>
              <a:grpSpLocks/>
            </p:cNvGrpSpPr>
            <p:nvPr/>
          </p:nvGrpSpPr>
          <p:grpSpPr>
            <a:xfrm>
              <a:off x="7732512" y="5873318"/>
              <a:ext cx="5084935" cy="3384982"/>
              <a:chOff x="7732512" y="5873318"/>
              <a:chExt cx="5084935" cy="3384982"/>
            </a:xfrm>
          </p:grpSpPr>
          <p:sp>
            <p:nvSpPr>
              <p:cNvPr id="140" name="曲线"/>
              <p:cNvSpPr>
                <a:spLocks/>
              </p:cNvSpPr>
              <p:nvPr/>
            </p:nvSpPr>
            <p:spPr>
              <a:xfrm>
                <a:off x="7732512" y="6343466"/>
                <a:ext cx="5084935" cy="2914834"/>
              </a:xfrm>
              <a:custGeom>
                <a:avLst/>
                <a:gdLst>
                  <a:gd name="T1" fmla="*/ 0 w 21600"/>
                  <a:gd name="T2" fmla="*/ 0 h 21600"/>
                  <a:gd name="T3" fmla="*/ 21600 w 21600"/>
                  <a:gd name="T4" fmla="*/ 21600 h 21600"/>
                </a:gdLst>
                <a:ahLst/>
                <a:cxnLst/>
                <a:rect l="T1" t="T2" r="T3" b="T4"/>
                <a:pathLst>
                  <a:path w="21600" h="21600">
                    <a:moveTo>
                      <a:pt x="663" y="0"/>
                    </a:moveTo>
                    <a:lnTo>
                      <a:pt x="20936" y="0"/>
                    </a:lnTo>
                    <a:cubicBezTo>
                      <a:pt x="21112" y="0"/>
                      <a:pt x="21281" y="121"/>
                      <a:pt x="21405" y="338"/>
                    </a:cubicBezTo>
                    <a:cubicBezTo>
                      <a:pt x="21530" y="555"/>
                      <a:pt x="21600" y="849"/>
                      <a:pt x="21600" y="1156"/>
                    </a:cubicBezTo>
                    <a:lnTo>
                      <a:pt x="21600" y="20443"/>
                    </a:lnTo>
                    <a:cubicBezTo>
                      <a:pt x="21600" y="20750"/>
                      <a:pt x="21530" y="21044"/>
                      <a:pt x="21405" y="21261"/>
                    </a:cubicBezTo>
                    <a:cubicBezTo>
                      <a:pt x="21281" y="21478"/>
                      <a:pt x="21112" y="21600"/>
                      <a:pt x="20936" y="21600"/>
                    </a:cubicBezTo>
                    <a:lnTo>
                      <a:pt x="663" y="21600"/>
                    </a:lnTo>
                    <a:cubicBezTo>
                      <a:pt x="487" y="21600"/>
                      <a:pt x="318" y="21478"/>
                      <a:pt x="194" y="21261"/>
                    </a:cubicBezTo>
                    <a:cubicBezTo>
                      <a:pt x="69" y="21044"/>
                      <a:pt x="0" y="20750"/>
                      <a:pt x="0" y="20443"/>
                    </a:cubicBezTo>
                    <a:lnTo>
                      <a:pt x="0" y="1156"/>
                    </a:lnTo>
                    <a:cubicBezTo>
                      <a:pt x="0" y="849"/>
                      <a:pt x="69" y="555"/>
                      <a:pt x="194" y="338"/>
                    </a:cubicBezTo>
                    <a:cubicBezTo>
                      <a:pt x="318" y="121"/>
                      <a:pt x="487" y="0"/>
                      <a:pt x="663" y="0"/>
                    </a:cubicBezTo>
                    <a:close/>
                  </a:path>
                </a:pathLst>
              </a:custGeom>
              <a:solidFill>
                <a:srgbClr val="8D57DE"/>
              </a:solidFill>
              <a:ln cap="flat" cmpd="sng">
                <a:noFill/>
                <a:prstDash val="solid"/>
                <a:miter/>
              </a:ln>
            </p:spPr>
            <p:txBody>
              <a:bodyPr/>
              <a:lstStyle/>
              <a:p>
                <a:endParaRPr lang="en-GB"/>
              </a:p>
            </p:txBody>
          </p:sp>
          <p:sp>
            <p:nvSpPr>
              <p:cNvPr id="141" name="Rectangle"/>
              <p:cNvSpPr>
                <a:spLocks/>
              </p:cNvSpPr>
              <p:nvPr/>
            </p:nvSpPr>
            <p:spPr>
              <a:xfrm>
                <a:off x="7732512" y="5873318"/>
                <a:ext cx="5084935" cy="3384982"/>
              </a:xfrm>
              <a:prstGeom prst="rect">
                <a:avLst/>
              </a:prstGeom>
              <a:noFill/>
              <a:ln w="12700" cap="flat" cmpd="sng">
                <a:noFill/>
                <a:prstDash val="solid"/>
                <a:miter/>
              </a:ln>
            </p:spPr>
            <p:txBody>
              <a:bodyPr/>
              <a:lstStyle/>
              <a:p>
                <a:endParaRPr lang="en-GB"/>
              </a:p>
            </p:txBody>
          </p:sp>
        </p:grpSp>
        <p:sp>
          <p:nvSpPr>
            <p:cNvPr id="143" name="Rectangle"/>
            <p:cNvSpPr>
              <a:spLocks/>
            </p:cNvSpPr>
            <p:nvPr/>
          </p:nvSpPr>
          <p:spPr>
            <a:xfrm>
              <a:off x="7942999" y="6692106"/>
              <a:ext cx="4874448" cy="2485969"/>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160"/>
                </a:lnSpc>
              </a:pPr>
              <a:r>
                <a:rPr lang="en-US" altLang="zh-CN" sz="1200">
                  <a:solidFill>
                    <a:srgbClr val="FFFFFF"/>
                  </a:solidFill>
                  <a:latin typeface="Arial" pitchFamily="34" charset="0"/>
                  <a:ea typeface="Arial" pitchFamily="34" charset="0"/>
                  <a:cs typeface="Arial" pitchFamily="34" charset="0"/>
                  <a:sym typeface="Arial" pitchFamily="34" charset="0"/>
                </a:rPr>
                <a:t>However, behavioural techniques must be explicitly connected to the functions of intervention. </a:t>
              </a:r>
            </a:p>
            <a:p>
              <a:pPr>
                <a:lnSpc>
                  <a:spcPts val="2160"/>
                </a:lnSpc>
              </a:pPr>
              <a:r>
                <a:rPr lang="en-US" altLang="zh-CN" sz="1200">
                  <a:solidFill>
                    <a:srgbClr val="FFFFFF"/>
                  </a:solidFill>
                  <a:latin typeface="Arial" pitchFamily="34" charset="0"/>
                  <a:ea typeface="Arial" pitchFamily="34" charset="0"/>
                  <a:cs typeface="Arial" pitchFamily="34" charset="0"/>
                  <a:sym typeface="Arial" pitchFamily="34" charset="0"/>
                </a:rPr>
                <a:t>Goal setting, feedback, prompt and self-monitoring are supported selectively through the use of digital evidence (Mair et al., 2023). </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grpSp>
      <p:pic>
        <p:nvPicPr>
          <p:cNvPr id="145" name="Image" descr="University of Wales Trinity Saint David launches new digital ..."/>
          <p:cNvPicPr>
            <a:picLocks noChangeAspect="1"/>
          </p:cNvPicPr>
          <p:nvPr/>
        </p:nvPicPr>
        <p:blipFill>
          <a:blip r:embed="rId8" cstate="print"/>
          <a:srcRect l="10159" t="16327" r="10159" b="18204"/>
          <a:stretch>
            <a:fillRect/>
          </a:stretch>
        </p:blipFill>
        <p:spPr>
          <a:xfrm>
            <a:off x="266700" y="364603"/>
            <a:ext cx="2078362" cy="713219"/>
          </a:xfrm>
          <a:prstGeom prst="rect">
            <a:avLst/>
          </a:prstGeom>
          <a:noFill/>
          <a:ln w="12700" cap="flat" cmpd="sng">
            <a:noFill/>
            <a:prstDash val="solid"/>
            <a:miter/>
          </a:ln>
        </p:spPr>
      </p:pic>
    </p:spTree>
    <p:extLst>
      <p:ext uri="{BB962C8B-B14F-4D97-AF65-F5344CB8AC3E}">
        <p14:creationId xmlns:p14="http://schemas.microsoft.com/office/powerpoint/2010/main" val="1479436836"/>
      </p:ext>
    </p:extLst>
  </p:cSld>
  <p:clrMapOvr>
    <a:masterClrMapping/>
  </p:clrMapOvr>
  <p:transition spd="slow">
    <p:split orient="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0" name="Combination"/>
          <p:cNvGrpSpPr>
            <a:grpSpLocks/>
          </p:cNvGrpSpPr>
          <p:nvPr/>
        </p:nvGrpSpPr>
        <p:grpSpPr>
          <a:xfrm>
            <a:off x="4017817" y="3562821"/>
            <a:ext cx="2493819" cy="2270887"/>
            <a:chOff x="6026725" y="5344231"/>
            <a:chExt cx="3740728" cy="3406331"/>
          </a:xfrm>
        </p:grpSpPr>
        <p:sp>
          <p:nvSpPr>
            <p:cNvPr id="149" name="曲线"/>
            <p:cNvSpPr>
              <a:spLocks/>
            </p:cNvSpPr>
            <p:nvPr/>
          </p:nvSpPr>
          <p:spPr>
            <a:xfrm>
              <a:off x="6026725" y="5344231"/>
              <a:ext cx="3740728" cy="3406331"/>
            </a:xfrm>
            <a:custGeom>
              <a:avLst/>
              <a:gdLst>
                <a:gd name="T1" fmla="*/ 0 w 21600"/>
                <a:gd name="T2" fmla="*/ 0 h 21600"/>
                <a:gd name="T3" fmla="*/ 21600 w 21600"/>
                <a:gd name="T4" fmla="*/ 21600 h 21600"/>
              </a:gdLst>
              <a:ahLst/>
              <a:cxnLst/>
              <a:rect l="T1" t="T2" r="T3" b="T4"/>
              <a:pathLst>
                <a:path w="21600" h="21600">
                  <a:moveTo>
                    <a:pt x="105" y="0"/>
                  </a:moveTo>
                  <a:lnTo>
                    <a:pt x="21494" y="0"/>
                  </a:lnTo>
                  <a:cubicBezTo>
                    <a:pt x="21552" y="0"/>
                    <a:pt x="21599" y="51"/>
                    <a:pt x="21599" y="115"/>
                  </a:cubicBezTo>
                  <a:lnTo>
                    <a:pt x="21599" y="21484"/>
                  </a:lnTo>
                  <a:cubicBezTo>
                    <a:pt x="21599" y="21514"/>
                    <a:pt x="21588" y="21544"/>
                    <a:pt x="21569" y="21566"/>
                  </a:cubicBezTo>
                  <a:cubicBezTo>
                    <a:pt x="21549" y="21587"/>
                    <a:pt x="21522" y="21600"/>
                    <a:pt x="21494" y="21600"/>
                  </a:cubicBezTo>
                  <a:lnTo>
                    <a:pt x="105" y="21600"/>
                  </a:lnTo>
                  <a:cubicBezTo>
                    <a:pt x="77" y="21600"/>
                    <a:pt x="50" y="21587"/>
                    <a:pt x="30" y="21566"/>
                  </a:cubicBezTo>
                  <a:cubicBezTo>
                    <a:pt x="11" y="21544"/>
                    <a:pt x="0" y="21514"/>
                    <a:pt x="0" y="21484"/>
                  </a:cubicBezTo>
                  <a:lnTo>
                    <a:pt x="0" y="115"/>
                  </a:lnTo>
                  <a:cubicBezTo>
                    <a:pt x="0" y="51"/>
                    <a:pt x="47" y="0"/>
                    <a:pt x="105" y="0"/>
                  </a:cubicBezTo>
                  <a:close/>
                </a:path>
              </a:pathLst>
            </a:custGeom>
            <a:blipFill rotWithShape="1">
              <a:blip r:embed="rId3"/>
              <a:stretch>
                <a:fillRect l="-18338" r="-18338"/>
              </a:stretch>
            </a:blipFill>
            <a:ln cap="flat" cmpd="sng">
              <a:noFill/>
              <a:prstDash val="solid"/>
              <a:miter/>
            </a:ln>
          </p:spPr>
          <p:txBody>
            <a:bodyPr/>
            <a:lstStyle/>
            <a:p>
              <a:endParaRPr lang="en-GB"/>
            </a:p>
          </p:txBody>
        </p:sp>
      </p:grpSp>
      <p:grpSp>
        <p:nvGrpSpPr>
          <p:cNvPr id="152" name="Combination"/>
          <p:cNvGrpSpPr>
            <a:grpSpLocks/>
          </p:cNvGrpSpPr>
          <p:nvPr/>
        </p:nvGrpSpPr>
        <p:grpSpPr>
          <a:xfrm>
            <a:off x="1391246" y="1039769"/>
            <a:ext cx="3827525" cy="2359891"/>
            <a:chOff x="2086868" y="1559652"/>
            <a:chExt cx="5741288" cy="3539837"/>
          </a:xfrm>
        </p:grpSpPr>
        <p:sp>
          <p:nvSpPr>
            <p:cNvPr id="151" name="曲线"/>
            <p:cNvSpPr>
              <a:spLocks/>
            </p:cNvSpPr>
            <p:nvPr/>
          </p:nvSpPr>
          <p:spPr>
            <a:xfrm>
              <a:off x="2086868" y="1559652"/>
              <a:ext cx="5741288" cy="3539837"/>
            </a:xfrm>
            <a:custGeom>
              <a:avLst/>
              <a:gdLst>
                <a:gd name="T1" fmla="*/ 0 w 21600"/>
                <a:gd name="T2" fmla="*/ 0 h 21600"/>
                <a:gd name="T3" fmla="*/ 21600 w 21600"/>
                <a:gd name="T4" fmla="*/ 21600 h 21600"/>
              </a:gdLst>
              <a:ahLst/>
              <a:cxnLst/>
              <a:rect l="T1" t="T2" r="T3" b="T4"/>
              <a:pathLst>
                <a:path w="21600" h="21600">
                  <a:moveTo>
                    <a:pt x="44" y="0"/>
                  </a:moveTo>
                  <a:lnTo>
                    <a:pt x="21555" y="0"/>
                  </a:lnTo>
                  <a:cubicBezTo>
                    <a:pt x="21567" y="0"/>
                    <a:pt x="21578" y="7"/>
                    <a:pt x="21586" y="21"/>
                  </a:cubicBezTo>
                  <a:cubicBezTo>
                    <a:pt x="21595" y="34"/>
                    <a:pt x="21600" y="53"/>
                    <a:pt x="21600" y="72"/>
                  </a:cubicBezTo>
                  <a:lnTo>
                    <a:pt x="21600" y="21527"/>
                  </a:lnTo>
                  <a:cubicBezTo>
                    <a:pt x="21600" y="21546"/>
                    <a:pt x="21595" y="21565"/>
                    <a:pt x="21586" y="21578"/>
                  </a:cubicBezTo>
                  <a:cubicBezTo>
                    <a:pt x="21578" y="21592"/>
                    <a:pt x="21567" y="21600"/>
                    <a:pt x="21555" y="21600"/>
                  </a:cubicBezTo>
                  <a:lnTo>
                    <a:pt x="44" y="21600"/>
                  </a:lnTo>
                  <a:cubicBezTo>
                    <a:pt x="20" y="21600"/>
                    <a:pt x="0" y="21567"/>
                    <a:pt x="0" y="21527"/>
                  </a:cubicBezTo>
                  <a:lnTo>
                    <a:pt x="0" y="72"/>
                  </a:lnTo>
                  <a:cubicBezTo>
                    <a:pt x="0" y="32"/>
                    <a:pt x="20" y="0"/>
                    <a:pt x="44" y="0"/>
                  </a:cubicBezTo>
                  <a:close/>
                </a:path>
              </a:pathLst>
            </a:custGeom>
            <a:blipFill rotWithShape="1">
              <a:blip r:embed="rId4"/>
              <a:stretch>
                <a:fillRect t="-4112" b="-4112"/>
              </a:stretch>
            </a:blipFill>
            <a:ln cap="flat" cmpd="sng">
              <a:noFill/>
              <a:prstDash val="solid"/>
              <a:miter/>
            </a:ln>
          </p:spPr>
          <p:txBody>
            <a:bodyPr/>
            <a:lstStyle/>
            <a:p>
              <a:endParaRPr lang="en-GB"/>
            </a:p>
          </p:txBody>
        </p:sp>
      </p:grpSp>
      <p:grpSp>
        <p:nvGrpSpPr>
          <p:cNvPr id="155" name="Combination"/>
          <p:cNvGrpSpPr>
            <a:grpSpLocks/>
          </p:cNvGrpSpPr>
          <p:nvPr/>
        </p:nvGrpSpPr>
        <p:grpSpPr>
          <a:xfrm>
            <a:off x="6932906" y="4974688"/>
            <a:ext cx="1496294" cy="438963"/>
            <a:chOff x="10399359" y="7462031"/>
            <a:chExt cx="2244441" cy="658445"/>
          </a:xfrm>
        </p:grpSpPr>
        <p:sp>
          <p:nvSpPr>
            <p:cNvPr id="153" name="曲线"/>
            <p:cNvSpPr>
              <a:spLocks/>
            </p:cNvSpPr>
            <p:nvPr/>
          </p:nvSpPr>
          <p:spPr>
            <a:xfrm>
              <a:off x="10399359" y="7553632"/>
              <a:ext cx="2244441" cy="566844"/>
            </a:xfrm>
            <a:custGeom>
              <a:avLst/>
              <a:gdLst>
                <a:gd name="T1" fmla="*/ 0 w 21600"/>
                <a:gd name="T2" fmla="*/ 0 h 21600"/>
                <a:gd name="T3" fmla="*/ 21600 w 21600"/>
                <a:gd name="T4" fmla="*/ 21600 h 21600"/>
              </a:gdLst>
              <a:ahLst/>
              <a:cxnLst/>
              <a:rect l="T1" t="T2" r="T3" b="T4"/>
              <a:pathLst>
                <a:path w="21600" h="21600">
                  <a:moveTo>
                    <a:pt x="2727" y="0"/>
                  </a:moveTo>
                  <a:lnTo>
                    <a:pt x="18872" y="0"/>
                  </a:lnTo>
                  <a:cubicBezTo>
                    <a:pt x="19595" y="0"/>
                    <a:pt x="20289" y="1137"/>
                    <a:pt x="20801" y="3163"/>
                  </a:cubicBezTo>
                  <a:cubicBezTo>
                    <a:pt x="21312" y="5188"/>
                    <a:pt x="21600" y="7935"/>
                    <a:pt x="21600" y="10800"/>
                  </a:cubicBezTo>
                  <a:lnTo>
                    <a:pt x="21600" y="10800"/>
                  </a:lnTo>
                  <a:cubicBezTo>
                    <a:pt x="21600" y="13664"/>
                    <a:pt x="21312" y="16411"/>
                    <a:pt x="20801" y="18436"/>
                  </a:cubicBezTo>
                  <a:cubicBezTo>
                    <a:pt x="20289" y="20462"/>
                    <a:pt x="19595" y="21600"/>
                    <a:pt x="18872" y="21600"/>
                  </a:cubicBezTo>
                  <a:lnTo>
                    <a:pt x="2727" y="21600"/>
                  </a:lnTo>
                  <a:cubicBezTo>
                    <a:pt x="2004" y="21600"/>
                    <a:pt x="1310" y="20462"/>
                    <a:pt x="798" y="18436"/>
                  </a:cubicBezTo>
                  <a:cubicBezTo>
                    <a:pt x="287" y="16411"/>
                    <a:pt x="0" y="13664"/>
                    <a:pt x="0" y="10800"/>
                  </a:cubicBezTo>
                  <a:lnTo>
                    <a:pt x="0" y="10800"/>
                  </a:lnTo>
                  <a:cubicBezTo>
                    <a:pt x="0" y="7935"/>
                    <a:pt x="287" y="5188"/>
                    <a:pt x="798" y="3163"/>
                  </a:cubicBezTo>
                  <a:cubicBezTo>
                    <a:pt x="1310" y="1137"/>
                    <a:pt x="2004" y="0"/>
                    <a:pt x="2727" y="0"/>
                  </a:cubicBezTo>
                  <a:close/>
                </a:path>
              </a:pathLst>
            </a:custGeom>
            <a:solidFill>
              <a:srgbClr val="8D57DE"/>
            </a:solidFill>
            <a:ln cap="flat" cmpd="sng">
              <a:noFill/>
              <a:prstDash val="solid"/>
              <a:miter/>
            </a:ln>
          </p:spPr>
          <p:txBody>
            <a:bodyPr/>
            <a:lstStyle/>
            <a:p>
              <a:endParaRPr lang="en-GB"/>
            </a:p>
          </p:txBody>
        </p:sp>
        <p:sp>
          <p:nvSpPr>
            <p:cNvPr id="154" name="Rectangle"/>
            <p:cNvSpPr>
              <a:spLocks/>
            </p:cNvSpPr>
            <p:nvPr/>
          </p:nvSpPr>
          <p:spPr>
            <a:xfrm>
              <a:off x="10399359" y="7462031"/>
              <a:ext cx="2244441" cy="658445"/>
            </a:xfrm>
            <a:prstGeom prst="rect">
              <a:avLst/>
            </a:prstGeom>
            <a:noFill/>
            <a:ln w="12700" cap="flat" cmpd="sng">
              <a:noFill/>
              <a:prstDash val="solid"/>
              <a:miter/>
            </a:ln>
          </p:spPr>
          <p:txBody>
            <a:bodyPr/>
            <a:lstStyle/>
            <a:p>
              <a:endParaRPr lang="en-GB"/>
            </a:p>
          </p:txBody>
        </p:sp>
      </p:grpSp>
      <p:grpSp>
        <p:nvGrpSpPr>
          <p:cNvPr id="158" name="Combination"/>
          <p:cNvGrpSpPr>
            <a:grpSpLocks/>
          </p:cNvGrpSpPr>
          <p:nvPr/>
        </p:nvGrpSpPr>
        <p:grpSpPr>
          <a:xfrm>
            <a:off x="1287946" y="4211964"/>
            <a:ext cx="3133857" cy="2281045"/>
            <a:chOff x="1931919" y="6317946"/>
            <a:chExt cx="4700786" cy="3421568"/>
          </a:xfrm>
        </p:grpSpPr>
        <p:sp>
          <p:nvSpPr>
            <p:cNvPr id="156" name="曲线"/>
            <p:cNvSpPr>
              <a:spLocks/>
            </p:cNvSpPr>
            <p:nvPr/>
          </p:nvSpPr>
          <p:spPr>
            <a:xfrm>
              <a:off x="1931919" y="6355217"/>
              <a:ext cx="4700786" cy="3384297"/>
            </a:xfrm>
            <a:custGeom>
              <a:avLst/>
              <a:gdLst>
                <a:gd name="T1" fmla="*/ 0 w 21600"/>
                <a:gd name="T2" fmla="*/ 0 h 21600"/>
                <a:gd name="T3" fmla="*/ 21600 w 21600"/>
                <a:gd name="T4" fmla="*/ 21600 h 21600"/>
              </a:gdLst>
              <a:ahLst/>
              <a:cxnLst/>
              <a:rect l="T1" t="T2" r="T3" b="T4"/>
              <a:pathLst>
                <a:path w="21600" h="21600">
                  <a:moveTo>
                    <a:pt x="592" y="0"/>
                  </a:moveTo>
                  <a:lnTo>
                    <a:pt x="21007" y="0"/>
                  </a:lnTo>
                  <a:cubicBezTo>
                    <a:pt x="21164" y="0"/>
                    <a:pt x="21315" y="86"/>
                    <a:pt x="21426" y="240"/>
                  </a:cubicBezTo>
                  <a:cubicBezTo>
                    <a:pt x="21537" y="395"/>
                    <a:pt x="21600" y="604"/>
                    <a:pt x="21600" y="822"/>
                  </a:cubicBezTo>
                  <a:lnTo>
                    <a:pt x="21600" y="20777"/>
                  </a:lnTo>
                  <a:cubicBezTo>
                    <a:pt x="21600" y="21231"/>
                    <a:pt x="21334" y="21600"/>
                    <a:pt x="21007" y="21600"/>
                  </a:cubicBezTo>
                  <a:lnTo>
                    <a:pt x="592" y="21600"/>
                  </a:lnTo>
                  <a:cubicBezTo>
                    <a:pt x="435" y="21600"/>
                    <a:pt x="284" y="21513"/>
                    <a:pt x="173" y="21359"/>
                  </a:cubicBezTo>
                  <a:cubicBezTo>
                    <a:pt x="62" y="21204"/>
                    <a:pt x="0" y="20995"/>
                    <a:pt x="0" y="20777"/>
                  </a:cubicBezTo>
                  <a:lnTo>
                    <a:pt x="0" y="822"/>
                  </a:lnTo>
                  <a:cubicBezTo>
                    <a:pt x="0" y="604"/>
                    <a:pt x="62" y="395"/>
                    <a:pt x="173" y="240"/>
                  </a:cubicBezTo>
                  <a:cubicBezTo>
                    <a:pt x="284" y="86"/>
                    <a:pt x="435" y="0"/>
                    <a:pt x="592" y="0"/>
                  </a:cubicBezTo>
                  <a:close/>
                </a:path>
              </a:pathLst>
            </a:custGeom>
            <a:solidFill>
              <a:srgbClr val="24244B"/>
            </a:solidFill>
            <a:ln cap="flat" cmpd="sng">
              <a:noFill/>
              <a:prstDash val="solid"/>
              <a:miter/>
            </a:ln>
          </p:spPr>
          <p:txBody>
            <a:bodyPr/>
            <a:lstStyle/>
            <a:p>
              <a:endParaRPr lang="en-GB"/>
            </a:p>
          </p:txBody>
        </p:sp>
        <p:sp>
          <p:nvSpPr>
            <p:cNvPr id="157" name="Rectangle"/>
            <p:cNvSpPr>
              <a:spLocks/>
            </p:cNvSpPr>
            <p:nvPr/>
          </p:nvSpPr>
          <p:spPr>
            <a:xfrm>
              <a:off x="1931919" y="6317946"/>
              <a:ext cx="4700786" cy="3421568"/>
            </a:xfrm>
            <a:prstGeom prst="rect">
              <a:avLst/>
            </a:prstGeom>
            <a:noFill/>
            <a:ln w="12700" cap="flat" cmpd="sng">
              <a:noFill/>
              <a:prstDash val="solid"/>
              <a:miter/>
            </a:ln>
          </p:spPr>
          <p:txBody>
            <a:bodyPr/>
            <a:lstStyle/>
            <a:p>
              <a:endParaRPr lang="en-GB"/>
            </a:p>
          </p:txBody>
        </p:sp>
      </p:grpSp>
      <p:sp>
        <p:nvSpPr>
          <p:cNvPr id="159" name="曲线"/>
          <p:cNvSpPr>
            <a:spLocks/>
          </p:cNvSpPr>
          <p:nvPr/>
        </p:nvSpPr>
        <p:spPr>
          <a:xfrm>
            <a:off x="6932906" y="1295051"/>
            <a:ext cx="1156983" cy="19142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sp>
        <p:nvSpPr>
          <p:cNvPr id="160" name="曲线"/>
          <p:cNvSpPr>
            <a:spLocks/>
          </p:cNvSpPr>
          <p:nvPr/>
        </p:nvSpPr>
        <p:spPr>
          <a:xfrm>
            <a:off x="9631760" y="6326818"/>
            <a:ext cx="1074573" cy="61153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6"/>
            <a:stretch/>
          </a:blipFill>
          <a:ln cap="flat" cmpd="sng">
            <a:noFill/>
            <a:prstDash val="solid"/>
            <a:miter/>
          </a:ln>
        </p:spPr>
        <p:txBody>
          <a:bodyPr/>
          <a:lstStyle/>
          <a:p>
            <a:endParaRPr lang="en-GB"/>
          </a:p>
        </p:txBody>
      </p:sp>
      <p:sp>
        <p:nvSpPr>
          <p:cNvPr id="161" name="曲线"/>
          <p:cNvSpPr>
            <a:spLocks/>
          </p:cNvSpPr>
          <p:nvPr/>
        </p:nvSpPr>
        <p:spPr>
          <a:xfrm>
            <a:off x="2336799" y="-15787"/>
            <a:ext cx="1238568" cy="70485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599"/>
                </a:lnTo>
                <a:lnTo>
                  <a:pt x="0" y="21599"/>
                </a:lnTo>
                <a:lnTo>
                  <a:pt x="0" y="0"/>
                </a:lnTo>
                <a:close/>
              </a:path>
            </a:pathLst>
          </a:custGeom>
          <a:blipFill rotWithShape="1">
            <a:blip r:embed="rId6"/>
            <a:stretch/>
          </a:blipFill>
          <a:ln cap="flat" cmpd="sng">
            <a:noFill/>
            <a:prstDash val="solid"/>
            <a:miter/>
          </a:ln>
        </p:spPr>
        <p:txBody>
          <a:bodyPr/>
          <a:lstStyle/>
          <a:p>
            <a:endParaRPr lang="en-GB"/>
          </a:p>
        </p:txBody>
      </p:sp>
      <p:sp>
        <p:nvSpPr>
          <p:cNvPr id="162" name="曲线"/>
          <p:cNvSpPr>
            <a:spLocks/>
          </p:cNvSpPr>
          <p:nvPr/>
        </p:nvSpPr>
        <p:spPr>
          <a:xfrm rot="-8236899">
            <a:off x="1106150" y="2879200"/>
            <a:ext cx="874549" cy="671696"/>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7"/>
            <a:stretch/>
          </a:blipFill>
          <a:ln cap="flat" cmpd="sng">
            <a:noFill/>
            <a:prstDash val="solid"/>
            <a:miter/>
          </a:ln>
        </p:spPr>
        <p:txBody>
          <a:bodyPr/>
          <a:lstStyle/>
          <a:p>
            <a:endParaRPr lang="en-GB"/>
          </a:p>
        </p:txBody>
      </p:sp>
      <p:sp>
        <p:nvSpPr>
          <p:cNvPr id="163" name="曲线"/>
          <p:cNvSpPr>
            <a:spLocks/>
          </p:cNvSpPr>
          <p:nvPr/>
        </p:nvSpPr>
        <p:spPr>
          <a:xfrm rot="-2625672">
            <a:off x="11346008" y="3409903"/>
            <a:ext cx="1614221" cy="1239801"/>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7"/>
            <a:stretch/>
          </a:blipFill>
          <a:ln cap="flat" cmpd="sng">
            <a:noFill/>
            <a:prstDash val="solid"/>
            <a:miter/>
          </a:ln>
        </p:spPr>
        <p:txBody>
          <a:bodyPr/>
          <a:lstStyle/>
          <a:p>
            <a:endParaRPr lang="en-GB"/>
          </a:p>
        </p:txBody>
      </p:sp>
      <p:sp>
        <p:nvSpPr>
          <p:cNvPr id="164" name="曲线"/>
          <p:cNvSpPr>
            <a:spLocks/>
          </p:cNvSpPr>
          <p:nvPr/>
        </p:nvSpPr>
        <p:spPr>
          <a:xfrm>
            <a:off x="1526333" y="4636284"/>
            <a:ext cx="460881" cy="460881"/>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8"/>
            <a:stretch/>
          </a:blipFill>
          <a:ln cap="flat" cmpd="sng">
            <a:noFill/>
            <a:prstDash val="solid"/>
            <a:miter/>
          </a:ln>
        </p:spPr>
        <p:txBody>
          <a:bodyPr/>
          <a:lstStyle/>
          <a:p>
            <a:endParaRPr lang="en-GB"/>
          </a:p>
        </p:txBody>
      </p:sp>
      <p:sp>
        <p:nvSpPr>
          <p:cNvPr id="165" name="Rectangle"/>
          <p:cNvSpPr>
            <a:spLocks/>
          </p:cNvSpPr>
          <p:nvPr/>
        </p:nvSpPr>
        <p:spPr>
          <a:xfrm>
            <a:off x="6932906" y="1660914"/>
            <a:ext cx="4473529" cy="1846659"/>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4800"/>
              </a:lnSpc>
            </a:pPr>
            <a:r>
              <a:rPr lang="en-US" altLang="zh-CN" sz="4000" b="1">
                <a:solidFill>
                  <a:srgbClr val="262626"/>
                </a:solidFill>
                <a:latin typeface="Arial Bold" charset="0"/>
                <a:ea typeface="Arial Bold" charset="0"/>
                <a:cs typeface="Arial Bold" charset="0"/>
                <a:sym typeface="Arial Bold" charset="0"/>
              </a:rPr>
              <a:t>Phase 1: Understanding Adults Aged 40-65</a:t>
            </a:r>
            <a:endParaRPr lang="zh-CN" altLang="en-US" sz="4000" b="1">
              <a:solidFill>
                <a:srgbClr val="262626"/>
              </a:solidFill>
              <a:latin typeface="Arial Bold" charset="0"/>
              <a:ea typeface="Arial Bold" charset="0"/>
              <a:cs typeface="Arial Bold" charset="0"/>
              <a:sym typeface="Arial Bold" charset="0"/>
            </a:endParaRPr>
          </a:p>
        </p:txBody>
      </p:sp>
      <p:sp>
        <p:nvSpPr>
          <p:cNvPr id="166" name="Rectangle"/>
          <p:cNvSpPr>
            <a:spLocks/>
          </p:cNvSpPr>
          <p:nvPr/>
        </p:nvSpPr>
        <p:spPr>
          <a:xfrm>
            <a:off x="6895455" y="3584964"/>
            <a:ext cx="3862171" cy="1375185"/>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160"/>
              </a:lnSpc>
            </a:pPr>
            <a:r>
              <a:rPr lang="en-US" altLang="zh-CN" sz="1200">
                <a:solidFill>
                  <a:srgbClr val="0D0D0D"/>
                </a:solidFill>
                <a:latin typeface="Arial" pitchFamily="34" charset="0"/>
                <a:ea typeface="Arial" pitchFamily="34" charset="0"/>
                <a:cs typeface="Arial" pitchFamily="34" charset="0"/>
                <a:sym typeface="Arial" pitchFamily="34" charset="0"/>
              </a:rPr>
              <a:t>Adults aged 40-65 should prioritise shaping for priorities, usability, acceptable personalisation. </a:t>
            </a:r>
          </a:p>
          <a:p>
            <a:pPr>
              <a:lnSpc>
                <a:spcPts val="2160"/>
              </a:lnSpc>
            </a:pPr>
            <a:r>
              <a:rPr lang="en-US" altLang="zh-CN" sz="1200">
                <a:solidFill>
                  <a:srgbClr val="0D0D0D"/>
                </a:solidFill>
                <a:latin typeface="Arial" pitchFamily="34" charset="0"/>
                <a:ea typeface="Arial" pitchFamily="34" charset="0"/>
                <a:cs typeface="Arial" pitchFamily="34" charset="0"/>
                <a:sym typeface="Arial" pitchFamily="34" charset="0"/>
              </a:rPr>
              <a:t>Co-design, which involves sustained engagement beyond the initial design, is an approach to enhancing engagement (Voorheis et al., 2023). </a:t>
            </a:r>
            <a:endParaRPr lang="zh-CN" altLang="en-US" sz="1200">
              <a:solidFill>
                <a:srgbClr val="0D0D0D"/>
              </a:solidFill>
              <a:latin typeface="Arial" pitchFamily="34" charset="0"/>
              <a:ea typeface="Arial" pitchFamily="34" charset="0"/>
              <a:cs typeface="Arial" pitchFamily="34" charset="0"/>
              <a:sym typeface="Arial" pitchFamily="34" charset="0"/>
            </a:endParaRPr>
          </a:p>
        </p:txBody>
      </p:sp>
      <p:sp>
        <p:nvSpPr>
          <p:cNvPr id="167" name="Rectangle"/>
          <p:cNvSpPr>
            <a:spLocks/>
          </p:cNvSpPr>
          <p:nvPr/>
        </p:nvSpPr>
        <p:spPr>
          <a:xfrm>
            <a:off x="2186239" y="4420319"/>
            <a:ext cx="1999396" cy="1939442"/>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160"/>
              </a:lnSpc>
            </a:pPr>
            <a:r>
              <a:rPr lang="en-US" altLang="zh-CN" sz="1200">
                <a:solidFill>
                  <a:srgbClr val="FFFFFF"/>
                </a:solidFill>
                <a:latin typeface="Arial" pitchFamily="34" charset="0"/>
                <a:ea typeface="Arial" pitchFamily="34" charset="0"/>
                <a:cs typeface="Arial" pitchFamily="34" charset="0"/>
                <a:sym typeface="Arial" pitchFamily="34" charset="0"/>
              </a:rPr>
              <a:t>Single consultation can be seen as tokenism and needs may not be well represented. </a:t>
            </a:r>
          </a:p>
          <a:p>
            <a:pPr>
              <a:lnSpc>
                <a:spcPts val="2160"/>
              </a:lnSpc>
            </a:pPr>
            <a:r>
              <a:rPr lang="en-US" altLang="zh-CN" sz="1200">
                <a:solidFill>
                  <a:srgbClr val="FFFFFF"/>
                </a:solidFill>
                <a:latin typeface="Arial" pitchFamily="34" charset="0"/>
                <a:ea typeface="Arial" pitchFamily="34" charset="0"/>
                <a:cs typeface="Arial" pitchFamily="34" charset="0"/>
                <a:sym typeface="Arial" pitchFamily="34" charset="0"/>
              </a:rPr>
              <a:t>Evidence for neurological digital-health is inconsistent in terms of engaging patients (Hanrahan et al., 2025). </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pic>
        <p:nvPicPr>
          <p:cNvPr id="168" name="Image" descr="University of Wales Trinity Saint David launches new digital ..."/>
          <p:cNvPicPr>
            <a:picLocks noChangeAspect="1"/>
          </p:cNvPicPr>
          <p:nvPr/>
        </p:nvPicPr>
        <p:blipFill>
          <a:blip r:embed="rId9" cstate="print"/>
          <a:srcRect l="10159" t="16327" r="10159" b="18204"/>
          <a:stretch>
            <a:fillRect/>
          </a:stretch>
        </p:blipFill>
        <p:spPr>
          <a:xfrm>
            <a:off x="266700" y="364604"/>
            <a:ext cx="1967471" cy="675165"/>
          </a:xfrm>
          <a:prstGeom prst="rect">
            <a:avLst/>
          </a:prstGeom>
          <a:noFill/>
          <a:ln w="12700" cap="flat" cmpd="sng">
            <a:noFill/>
            <a:prstDash val="solid"/>
            <a:miter/>
          </a:ln>
        </p:spPr>
      </p:pic>
    </p:spTree>
    <p:extLst>
      <p:ext uri="{BB962C8B-B14F-4D97-AF65-F5344CB8AC3E}">
        <p14:creationId xmlns:p14="http://schemas.microsoft.com/office/powerpoint/2010/main" val="2182063732"/>
      </p:ext>
    </p:extLst>
  </p:cSld>
  <p:clrMapOvr>
    <a:masterClrMapping/>
  </p:clrMapOvr>
  <p:transition spd="slow">
    <p:randomBar dir="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3" name="Combination"/>
          <p:cNvGrpSpPr>
            <a:grpSpLocks/>
          </p:cNvGrpSpPr>
          <p:nvPr/>
        </p:nvGrpSpPr>
        <p:grpSpPr>
          <a:xfrm>
            <a:off x="6639216" y="1280990"/>
            <a:ext cx="4047673" cy="2119433"/>
            <a:chOff x="9958824" y="1921485"/>
            <a:chExt cx="6071509" cy="3179150"/>
          </a:xfrm>
        </p:grpSpPr>
        <p:sp>
          <p:nvSpPr>
            <p:cNvPr id="172" name="曲线"/>
            <p:cNvSpPr>
              <a:spLocks/>
            </p:cNvSpPr>
            <p:nvPr/>
          </p:nvSpPr>
          <p:spPr>
            <a:xfrm>
              <a:off x="9958824" y="1921485"/>
              <a:ext cx="6071509" cy="3179150"/>
            </a:xfrm>
            <a:custGeom>
              <a:avLst/>
              <a:gdLst>
                <a:gd name="T1" fmla="*/ 0 w 21600"/>
                <a:gd name="T2" fmla="*/ 0 h 21600"/>
                <a:gd name="T3" fmla="*/ 21600 w 21600"/>
                <a:gd name="T4" fmla="*/ 21600 h 21600"/>
              </a:gdLst>
              <a:ahLst/>
              <a:cxnLst/>
              <a:rect l="T1" t="T2" r="T3" b="T4"/>
              <a:pathLst>
                <a:path w="21600" h="21600">
                  <a:moveTo>
                    <a:pt x="81" y="0"/>
                  </a:moveTo>
                  <a:lnTo>
                    <a:pt x="21518" y="0"/>
                  </a:lnTo>
                  <a:cubicBezTo>
                    <a:pt x="21563" y="0"/>
                    <a:pt x="21600" y="69"/>
                    <a:pt x="21600" y="155"/>
                  </a:cubicBezTo>
                  <a:lnTo>
                    <a:pt x="21600" y="21444"/>
                  </a:lnTo>
                  <a:cubicBezTo>
                    <a:pt x="21600" y="21530"/>
                    <a:pt x="21563" y="21600"/>
                    <a:pt x="21518" y="21600"/>
                  </a:cubicBezTo>
                  <a:lnTo>
                    <a:pt x="81" y="21600"/>
                  </a:lnTo>
                  <a:cubicBezTo>
                    <a:pt x="36" y="21600"/>
                    <a:pt x="0" y="21530"/>
                    <a:pt x="0" y="21444"/>
                  </a:cubicBezTo>
                  <a:lnTo>
                    <a:pt x="0" y="155"/>
                  </a:lnTo>
                  <a:cubicBezTo>
                    <a:pt x="0" y="69"/>
                    <a:pt x="36" y="0"/>
                    <a:pt x="81" y="0"/>
                  </a:cubicBezTo>
                  <a:close/>
                </a:path>
              </a:pathLst>
            </a:custGeom>
            <a:blipFill rotWithShape="1">
              <a:blip r:embed="rId3"/>
              <a:stretch>
                <a:fillRect b="-27435"/>
              </a:stretch>
            </a:blipFill>
            <a:ln cap="flat" cmpd="sng">
              <a:noFill/>
              <a:prstDash val="solid"/>
              <a:miter/>
            </a:ln>
          </p:spPr>
          <p:txBody>
            <a:bodyPr/>
            <a:lstStyle/>
            <a:p>
              <a:endParaRPr lang="en-GB"/>
            </a:p>
          </p:txBody>
        </p:sp>
      </p:grpSp>
      <p:grpSp>
        <p:nvGrpSpPr>
          <p:cNvPr id="175" name="Combination"/>
          <p:cNvGrpSpPr>
            <a:grpSpLocks/>
          </p:cNvGrpSpPr>
          <p:nvPr/>
        </p:nvGrpSpPr>
        <p:grpSpPr>
          <a:xfrm>
            <a:off x="5500351" y="1465958"/>
            <a:ext cx="1893935" cy="1771993"/>
            <a:chOff x="8250527" y="2198937"/>
            <a:chExt cx="2840902" cy="2657990"/>
          </a:xfrm>
        </p:grpSpPr>
        <p:sp>
          <p:nvSpPr>
            <p:cNvPr id="174" name="曲线"/>
            <p:cNvSpPr>
              <a:spLocks/>
            </p:cNvSpPr>
            <p:nvPr/>
          </p:nvSpPr>
          <p:spPr>
            <a:xfrm>
              <a:off x="8250527" y="2198937"/>
              <a:ext cx="2840902" cy="2657990"/>
            </a:xfrm>
            <a:custGeom>
              <a:avLst/>
              <a:gdLst>
                <a:gd name="T1" fmla="*/ 0 w 21600"/>
                <a:gd name="T2" fmla="*/ 0 h 21600"/>
                <a:gd name="T3" fmla="*/ 21600 w 21600"/>
                <a:gd name="T4" fmla="*/ 21600 h 21600"/>
              </a:gdLst>
              <a:ahLst/>
              <a:cxnLst/>
              <a:rect l="T1" t="T2" r="T3" b="T4"/>
              <a:pathLst>
                <a:path w="21600" h="21600">
                  <a:moveTo>
                    <a:pt x="0" y="1401"/>
                  </a:moveTo>
                  <a:cubicBezTo>
                    <a:pt x="0" y="627"/>
                    <a:pt x="627" y="0"/>
                    <a:pt x="1401" y="0"/>
                  </a:cubicBezTo>
                  <a:lnTo>
                    <a:pt x="20198" y="0"/>
                  </a:lnTo>
                  <a:cubicBezTo>
                    <a:pt x="20972" y="0"/>
                    <a:pt x="21600" y="627"/>
                    <a:pt x="21600" y="1401"/>
                  </a:cubicBezTo>
                  <a:lnTo>
                    <a:pt x="21600" y="20198"/>
                  </a:lnTo>
                  <a:cubicBezTo>
                    <a:pt x="21600" y="20972"/>
                    <a:pt x="20972" y="21599"/>
                    <a:pt x="20198" y="21599"/>
                  </a:cubicBezTo>
                  <a:lnTo>
                    <a:pt x="1401" y="21599"/>
                  </a:lnTo>
                  <a:cubicBezTo>
                    <a:pt x="627" y="21599"/>
                    <a:pt x="0" y="20972"/>
                    <a:pt x="0" y="20198"/>
                  </a:cubicBezTo>
                  <a:close/>
                </a:path>
              </a:pathLst>
            </a:custGeom>
            <a:solidFill>
              <a:srgbClr val="24244B"/>
            </a:solidFill>
            <a:ln cap="flat" cmpd="sng">
              <a:noFill/>
              <a:prstDash val="solid"/>
              <a:miter/>
            </a:ln>
          </p:spPr>
          <p:txBody>
            <a:bodyPr/>
            <a:lstStyle/>
            <a:p>
              <a:endParaRPr lang="en-GB"/>
            </a:p>
          </p:txBody>
        </p:sp>
      </p:grpSp>
      <p:grpSp>
        <p:nvGrpSpPr>
          <p:cNvPr id="178" name="Combination"/>
          <p:cNvGrpSpPr>
            <a:grpSpLocks/>
          </p:cNvGrpSpPr>
          <p:nvPr/>
        </p:nvGrpSpPr>
        <p:grpSpPr>
          <a:xfrm>
            <a:off x="-228600" y="3489035"/>
            <a:ext cx="12941300" cy="3537077"/>
            <a:chOff x="-342900" y="5233552"/>
            <a:chExt cx="19411950" cy="5305615"/>
          </a:xfrm>
        </p:grpSpPr>
        <p:sp>
          <p:nvSpPr>
            <p:cNvPr id="176" name="曲线"/>
            <p:cNvSpPr>
              <a:spLocks/>
            </p:cNvSpPr>
            <p:nvPr/>
          </p:nvSpPr>
          <p:spPr>
            <a:xfrm>
              <a:off x="-342900" y="5835342"/>
              <a:ext cx="19411950" cy="4703826"/>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close/>
                </a:path>
              </a:pathLst>
            </a:custGeom>
            <a:solidFill>
              <a:srgbClr val="8D57DE"/>
            </a:solidFill>
            <a:ln cap="flat" cmpd="sng">
              <a:noFill/>
              <a:prstDash val="solid"/>
              <a:miter/>
            </a:ln>
          </p:spPr>
          <p:txBody>
            <a:bodyPr/>
            <a:lstStyle/>
            <a:p>
              <a:endParaRPr lang="en-GB"/>
            </a:p>
          </p:txBody>
        </p:sp>
        <p:sp>
          <p:nvSpPr>
            <p:cNvPr id="177" name="Rectangle"/>
            <p:cNvSpPr>
              <a:spLocks/>
            </p:cNvSpPr>
            <p:nvPr/>
          </p:nvSpPr>
          <p:spPr>
            <a:xfrm>
              <a:off x="-342900" y="5233552"/>
              <a:ext cx="19411950" cy="5305615"/>
            </a:xfrm>
            <a:prstGeom prst="rect">
              <a:avLst/>
            </a:prstGeom>
            <a:noFill/>
            <a:ln w="12700" cap="flat" cmpd="sng">
              <a:noFill/>
              <a:prstDash val="solid"/>
              <a:miter/>
            </a:ln>
          </p:spPr>
          <p:txBody>
            <a:bodyPr/>
            <a:lstStyle/>
            <a:p>
              <a:endParaRPr lang="en-GB"/>
            </a:p>
          </p:txBody>
        </p:sp>
      </p:grpSp>
      <p:sp>
        <p:nvSpPr>
          <p:cNvPr id="179" name="Rectangle"/>
          <p:cNvSpPr>
            <a:spLocks/>
          </p:cNvSpPr>
          <p:nvPr/>
        </p:nvSpPr>
        <p:spPr>
          <a:xfrm>
            <a:off x="1450968" y="1336198"/>
            <a:ext cx="4066541" cy="2462213"/>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4800"/>
              </a:lnSpc>
            </a:pPr>
            <a:r>
              <a:rPr lang="en-US" altLang="zh-CN" sz="4000" b="1">
                <a:solidFill>
                  <a:srgbClr val="262626"/>
                </a:solidFill>
                <a:latin typeface="Arial Bold" charset="0"/>
                <a:ea typeface="Arial Bold" charset="0"/>
                <a:cs typeface="Arial Bold" charset="0"/>
                <a:sym typeface="Arial Bold" charset="0"/>
              </a:rPr>
              <a:t>Phase 2: Prioritising Modifiable Dementia Risks</a:t>
            </a:r>
            <a:endParaRPr lang="zh-CN" altLang="en-US" sz="4000" b="1">
              <a:solidFill>
                <a:srgbClr val="262626"/>
              </a:solidFill>
              <a:latin typeface="Arial Bold" charset="0"/>
              <a:ea typeface="Arial Bold" charset="0"/>
              <a:cs typeface="Arial Bold" charset="0"/>
              <a:sym typeface="Arial Bold" charset="0"/>
            </a:endParaRPr>
          </a:p>
        </p:txBody>
      </p:sp>
      <p:sp>
        <p:nvSpPr>
          <p:cNvPr id="180" name="Rectangle"/>
          <p:cNvSpPr>
            <a:spLocks/>
          </p:cNvSpPr>
          <p:nvPr/>
        </p:nvSpPr>
        <p:spPr>
          <a:xfrm>
            <a:off x="1726388" y="4430513"/>
            <a:ext cx="494007" cy="307777"/>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400"/>
              </a:lnSpc>
            </a:pPr>
            <a:r>
              <a:rPr lang="en-US" altLang="zh-CN" sz="2000" b="1">
                <a:solidFill>
                  <a:srgbClr val="FFFFFF"/>
                </a:solidFill>
                <a:latin typeface="Arial Bold" charset="0"/>
                <a:ea typeface="Arial Bold" charset="0"/>
                <a:cs typeface="Arial Bold" charset="0"/>
                <a:sym typeface="Arial Bold" charset="0"/>
              </a:rPr>
              <a:t>01.</a:t>
            </a:r>
            <a:endParaRPr lang="zh-CN" altLang="en-US" sz="2000" b="1">
              <a:solidFill>
                <a:srgbClr val="FFFFFF"/>
              </a:solidFill>
              <a:latin typeface="Arial Bold" charset="0"/>
              <a:ea typeface="Arial Bold" charset="0"/>
              <a:cs typeface="Arial Bold" charset="0"/>
              <a:sym typeface="Arial Bold" charset="0"/>
            </a:endParaRPr>
          </a:p>
        </p:txBody>
      </p:sp>
      <p:sp>
        <p:nvSpPr>
          <p:cNvPr id="181" name="Rectangle"/>
          <p:cNvSpPr>
            <a:spLocks/>
          </p:cNvSpPr>
          <p:nvPr/>
        </p:nvSpPr>
        <p:spPr>
          <a:xfrm>
            <a:off x="2356170" y="4422257"/>
            <a:ext cx="3523580" cy="528799"/>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160"/>
              </a:lnSpc>
            </a:pPr>
            <a:r>
              <a:rPr lang="en-US" altLang="zh-CN" sz="1200">
                <a:solidFill>
                  <a:srgbClr val="FFFFFF"/>
                </a:solidFill>
                <a:latin typeface="Arial" pitchFamily="34" charset="0"/>
                <a:ea typeface="Arial" pitchFamily="34" charset="0"/>
                <a:cs typeface="Arial" pitchFamily="34" charset="0"/>
                <a:sym typeface="Arial" pitchFamily="34" charset="0"/>
              </a:rPr>
              <a:t>Rank the risks in terms of significance, changeability, measurable and digital suitability. </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sp>
        <p:nvSpPr>
          <p:cNvPr id="182" name="Rectangle"/>
          <p:cNvSpPr>
            <a:spLocks/>
          </p:cNvSpPr>
          <p:nvPr/>
        </p:nvSpPr>
        <p:spPr>
          <a:xfrm>
            <a:off x="1726388" y="5293070"/>
            <a:ext cx="494007" cy="307777"/>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400"/>
              </a:lnSpc>
            </a:pPr>
            <a:r>
              <a:rPr lang="en-US" altLang="zh-CN" sz="2000" b="1">
                <a:solidFill>
                  <a:srgbClr val="FFFFFF"/>
                </a:solidFill>
                <a:latin typeface="Arial Bold" charset="0"/>
                <a:ea typeface="Arial Bold" charset="0"/>
                <a:cs typeface="Arial Bold" charset="0"/>
                <a:sym typeface="Arial Bold" charset="0"/>
              </a:rPr>
              <a:t>02.</a:t>
            </a:r>
            <a:endParaRPr lang="zh-CN" altLang="en-US" sz="2000" b="1">
              <a:solidFill>
                <a:srgbClr val="FFFFFF"/>
              </a:solidFill>
              <a:latin typeface="Arial Bold" charset="0"/>
              <a:ea typeface="Arial Bold" charset="0"/>
              <a:cs typeface="Arial Bold" charset="0"/>
              <a:sym typeface="Arial Bold" charset="0"/>
            </a:endParaRPr>
          </a:p>
        </p:txBody>
      </p:sp>
      <p:sp>
        <p:nvSpPr>
          <p:cNvPr id="183" name="Rectangle"/>
          <p:cNvSpPr>
            <a:spLocks/>
          </p:cNvSpPr>
          <p:nvPr/>
        </p:nvSpPr>
        <p:spPr>
          <a:xfrm>
            <a:off x="2356170" y="5148290"/>
            <a:ext cx="3523580" cy="528799"/>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160"/>
              </a:lnSpc>
            </a:pPr>
            <a:r>
              <a:rPr lang="en-US" altLang="zh-CN" sz="1200">
                <a:solidFill>
                  <a:srgbClr val="FFFFFF"/>
                </a:solidFill>
                <a:latin typeface="Arial" pitchFamily="34" charset="0"/>
                <a:ea typeface="Arial" pitchFamily="34" charset="0"/>
                <a:cs typeface="Arial" pitchFamily="34" charset="0"/>
                <a:sym typeface="Arial" pitchFamily="34" charset="0"/>
              </a:rPr>
              <a:t>WHO promotes multi-domain risk reduction with a focus on behaviour and health factors (WHO, 2026). </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sp>
        <p:nvSpPr>
          <p:cNvPr id="184" name="Rectangle"/>
          <p:cNvSpPr>
            <a:spLocks/>
          </p:cNvSpPr>
          <p:nvPr/>
        </p:nvSpPr>
        <p:spPr>
          <a:xfrm>
            <a:off x="6561628" y="4430513"/>
            <a:ext cx="494006" cy="307777"/>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400"/>
              </a:lnSpc>
            </a:pPr>
            <a:r>
              <a:rPr lang="en-US" altLang="zh-CN" sz="2000" b="1">
                <a:solidFill>
                  <a:srgbClr val="FFFFFF"/>
                </a:solidFill>
                <a:latin typeface="Arial Bold" charset="0"/>
                <a:ea typeface="Arial Bold" charset="0"/>
                <a:cs typeface="Arial Bold" charset="0"/>
                <a:sym typeface="Arial Bold" charset="0"/>
              </a:rPr>
              <a:t>03.</a:t>
            </a:r>
            <a:endParaRPr lang="zh-CN" altLang="en-US" sz="2000" b="1">
              <a:solidFill>
                <a:srgbClr val="FFFFFF"/>
              </a:solidFill>
              <a:latin typeface="Arial Bold" charset="0"/>
              <a:ea typeface="Arial Bold" charset="0"/>
              <a:cs typeface="Arial Bold" charset="0"/>
              <a:sym typeface="Arial Bold" charset="0"/>
            </a:endParaRPr>
          </a:p>
        </p:txBody>
      </p:sp>
      <p:sp>
        <p:nvSpPr>
          <p:cNvPr id="185" name="Rectangle"/>
          <p:cNvSpPr>
            <a:spLocks/>
          </p:cNvSpPr>
          <p:nvPr/>
        </p:nvSpPr>
        <p:spPr>
          <a:xfrm>
            <a:off x="7191409" y="4422257"/>
            <a:ext cx="3523580" cy="246671"/>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160"/>
              </a:lnSpc>
            </a:pPr>
            <a:r>
              <a:rPr lang="en-US" altLang="zh-CN" sz="1200">
                <a:solidFill>
                  <a:srgbClr val="FFFFFF"/>
                </a:solidFill>
                <a:latin typeface="Arial" pitchFamily="34" charset="0"/>
                <a:ea typeface="Arial" pitchFamily="34" charset="0"/>
                <a:cs typeface="Arial" pitchFamily="34" charset="0"/>
                <a:sym typeface="Arial" pitchFamily="34" charset="0"/>
              </a:rPr>
              <a:t>Midlife risks are not equally influential. </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sp>
        <p:nvSpPr>
          <p:cNvPr id="186" name="Rectangle"/>
          <p:cNvSpPr>
            <a:spLocks/>
          </p:cNvSpPr>
          <p:nvPr/>
        </p:nvSpPr>
        <p:spPr>
          <a:xfrm>
            <a:off x="6561628" y="5293070"/>
            <a:ext cx="494006" cy="307777"/>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400"/>
              </a:lnSpc>
            </a:pPr>
            <a:r>
              <a:rPr lang="en-US" altLang="zh-CN" sz="2000" b="1">
                <a:solidFill>
                  <a:srgbClr val="FFFFFF"/>
                </a:solidFill>
                <a:latin typeface="Arial Bold" charset="0"/>
                <a:ea typeface="Arial Bold" charset="0"/>
                <a:cs typeface="Arial Bold" charset="0"/>
                <a:sym typeface="Arial Bold" charset="0"/>
              </a:rPr>
              <a:t>04.</a:t>
            </a:r>
            <a:endParaRPr lang="zh-CN" altLang="en-US" sz="2000" b="1">
              <a:solidFill>
                <a:srgbClr val="FFFFFF"/>
              </a:solidFill>
              <a:latin typeface="Arial Bold" charset="0"/>
              <a:ea typeface="Arial Bold" charset="0"/>
              <a:cs typeface="Arial Bold" charset="0"/>
              <a:sym typeface="Arial Bold" charset="0"/>
            </a:endParaRPr>
          </a:p>
        </p:txBody>
      </p:sp>
      <p:sp>
        <p:nvSpPr>
          <p:cNvPr id="187" name="Rectangle"/>
          <p:cNvSpPr>
            <a:spLocks/>
          </p:cNvSpPr>
          <p:nvPr/>
        </p:nvSpPr>
        <p:spPr>
          <a:xfrm>
            <a:off x="7191409" y="5284816"/>
            <a:ext cx="3523580" cy="810928"/>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160"/>
              </a:lnSpc>
            </a:pPr>
            <a:r>
              <a:rPr lang="en-US" altLang="zh-CN" sz="1200">
                <a:solidFill>
                  <a:srgbClr val="FFFFFF"/>
                </a:solidFill>
                <a:latin typeface="Arial" pitchFamily="34" charset="0"/>
                <a:ea typeface="Arial" pitchFamily="34" charset="0"/>
                <a:cs typeface="Arial" pitchFamily="34" charset="0"/>
                <a:sym typeface="Arial" pitchFamily="34" charset="0"/>
              </a:rPr>
              <a:t>Hwang et al., (2023) found a link between diabetes and inactivity and an increased risk of dementia in midlife in Framingham. </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sp>
        <p:nvSpPr>
          <p:cNvPr id="188" name="曲线"/>
          <p:cNvSpPr>
            <a:spLocks/>
          </p:cNvSpPr>
          <p:nvPr/>
        </p:nvSpPr>
        <p:spPr>
          <a:xfrm>
            <a:off x="685800" y="725710"/>
            <a:ext cx="210749" cy="265855"/>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4"/>
            <a:stretch/>
          </a:blipFill>
          <a:ln cap="flat" cmpd="sng">
            <a:noFill/>
            <a:prstDash val="solid"/>
            <a:miter/>
          </a:ln>
        </p:spPr>
        <p:txBody>
          <a:bodyPr/>
          <a:lstStyle/>
          <a:p>
            <a:endParaRPr lang="en-GB"/>
          </a:p>
        </p:txBody>
      </p:sp>
      <p:sp>
        <p:nvSpPr>
          <p:cNvPr id="189" name="曲线"/>
          <p:cNvSpPr>
            <a:spLocks/>
          </p:cNvSpPr>
          <p:nvPr/>
        </p:nvSpPr>
        <p:spPr>
          <a:xfrm>
            <a:off x="11271449" y="0"/>
            <a:ext cx="1205080" cy="685800"/>
          </a:xfrm>
          <a:custGeom>
            <a:avLst/>
            <a:gdLst>
              <a:gd name="T1" fmla="*/ 0 w 21600"/>
              <a:gd name="T2" fmla="*/ 0 h 21600"/>
              <a:gd name="T3" fmla="*/ 21600 w 21600"/>
              <a:gd name="T4" fmla="*/ 21600 h 21600"/>
            </a:gdLst>
            <a:ahLst/>
            <a:cxnLst/>
            <a:rect l="T1" t="T2" r="T3" b="T4"/>
            <a:pathLst>
              <a:path w="21600" h="21600">
                <a:moveTo>
                  <a:pt x="0" y="0"/>
                </a:moveTo>
                <a:lnTo>
                  <a:pt x="21599" y="0"/>
                </a:lnTo>
                <a:lnTo>
                  <a:pt x="21599"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sp>
        <p:nvSpPr>
          <p:cNvPr id="190" name="曲线"/>
          <p:cNvSpPr>
            <a:spLocks/>
          </p:cNvSpPr>
          <p:nvPr/>
        </p:nvSpPr>
        <p:spPr>
          <a:xfrm flipH="1">
            <a:off x="-308529" y="0"/>
            <a:ext cx="1205080" cy="685800"/>
          </a:xfrm>
          <a:custGeom>
            <a:avLst/>
            <a:gdLst>
              <a:gd name="T1" fmla="*/ 0 w 21600"/>
              <a:gd name="T2" fmla="*/ 0 h 21600"/>
              <a:gd name="T3" fmla="*/ 21600 w 21600"/>
              <a:gd name="T4" fmla="*/ 21600 h 21600"/>
            </a:gdLst>
            <a:ahLst/>
            <a:cxnLst/>
            <a:rect l="T1" t="T2" r="T3" b="T4"/>
            <a:pathLst>
              <a:path w="21600" h="21600">
                <a:moveTo>
                  <a:pt x="21599" y="0"/>
                </a:moveTo>
                <a:lnTo>
                  <a:pt x="0" y="0"/>
                </a:lnTo>
                <a:lnTo>
                  <a:pt x="0" y="21600"/>
                </a:lnTo>
                <a:lnTo>
                  <a:pt x="21599" y="21600"/>
                </a:lnTo>
                <a:lnTo>
                  <a:pt x="21599" y="0"/>
                </a:lnTo>
                <a:close/>
              </a:path>
            </a:pathLst>
          </a:custGeom>
          <a:blipFill rotWithShape="1">
            <a:blip r:embed="rId5"/>
            <a:stretch/>
          </a:blipFill>
          <a:ln cap="flat" cmpd="sng">
            <a:noFill/>
            <a:prstDash val="solid"/>
            <a:miter/>
          </a:ln>
        </p:spPr>
        <p:txBody>
          <a:bodyPr/>
          <a:lstStyle/>
          <a:p>
            <a:endParaRPr lang="en-GB"/>
          </a:p>
        </p:txBody>
      </p:sp>
      <p:sp>
        <p:nvSpPr>
          <p:cNvPr id="191" name="曲线"/>
          <p:cNvSpPr>
            <a:spLocks/>
          </p:cNvSpPr>
          <p:nvPr/>
        </p:nvSpPr>
        <p:spPr>
          <a:xfrm>
            <a:off x="5517508" y="725710"/>
            <a:ext cx="1156983" cy="19142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6"/>
            <a:stretch/>
          </a:blipFill>
          <a:ln cap="flat" cmpd="sng">
            <a:noFill/>
            <a:prstDash val="solid"/>
            <a:miter/>
          </a:ln>
        </p:spPr>
        <p:txBody>
          <a:bodyPr/>
          <a:lstStyle/>
          <a:p>
            <a:endParaRPr lang="en-GB"/>
          </a:p>
        </p:txBody>
      </p:sp>
      <p:pic>
        <p:nvPicPr>
          <p:cNvPr id="192" name="Image" descr="University of Wales Trinity Saint David launches new digital ..."/>
          <p:cNvPicPr>
            <a:picLocks noChangeAspect="1"/>
          </p:cNvPicPr>
          <p:nvPr/>
        </p:nvPicPr>
        <p:blipFill>
          <a:blip r:embed="rId7" cstate="print"/>
          <a:srcRect l="10159" t="16327" r="10159" b="18204"/>
          <a:stretch>
            <a:fillRect/>
          </a:stretch>
        </p:blipFill>
        <p:spPr>
          <a:xfrm>
            <a:off x="266700" y="364603"/>
            <a:ext cx="2078362" cy="713219"/>
          </a:xfrm>
          <a:prstGeom prst="rect">
            <a:avLst/>
          </a:prstGeom>
          <a:noFill/>
          <a:ln w="12700" cap="flat" cmpd="sng">
            <a:noFill/>
            <a:prstDash val="solid"/>
            <a:miter/>
          </a:ln>
        </p:spPr>
      </p:pic>
    </p:spTree>
    <p:extLst>
      <p:ext uri="{BB962C8B-B14F-4D97-AF65-F5344CB8AC3E}">
        <p14:creationId xmlns:p14="http://schemas.microsoft.com/office/powerpoint/2010/main" val="4271016384"/>
      </p:ext>
    </p:extLst>
  </p:cSld>
  <p:clrMapOvr>
    <a:masterClrMapping/>
  </p:clrMapOvr>
  <p:transition spd="slow">
    <p:circl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 name="Combination"/>
          <p:cNvGrpSpPr>
            <a:grpSpLocks/>
          </p:cNvGrpSpPr>
          <p:nvPr/>
        </p:nvGrpSpPr>
        <p:grpSpPr>
          <a:xfrm>
            <a:off x="1545304" y="1400097"/>
            <a:ext cx="2154340" cy="4261688"/>
            <a:chOff x="2317956" y="2100145"/>
            <a:chExt cx="3231510" cy="6392532"/>
          </a:xfrm>
        </p:grpSpPr>
        <p:sp>
          <p:nvSpPr>
            <p:cNvPr id="196" name="曲线"/>
            <p:cNvSpPr>
              <a:spLocks/>
            </p:cNvSpPr>
            <p:nvPr/>
          </p:nvSpPr>
          <p:spPr>
            <a:xfrm>
              <a:off x="2383745" y="2131473"/>
              <a:ext cx="3099931" cy="6329875"/>
            </a:xfrm>
            <a:custGeom>
              <a:avLst/>
              <a:gdLst>
                <a:gd name="T1" fmla="*/ 0 w 21600"/>
                <a:gd name="T2" fmla="*/ 0 h 21600"/>
                <a:gd name="T3" fmla="*/ 21600 w 21600"/>
                <a:gd name="T4" fmla="*/ 21600 h 21600"/>
              </a:gdLst>
              <a:ahLst/>
              <a:cxnLst/>
              <a:rect l="T1" t="T2" r="T3" b="T4"/>
              <a:pathLst>
                <a:path w="21600" h="21600">
                  <a:moveTo>
                    <a:pt x="18554" y="0"/>
                  </a:moveTo>
                  <a:lnTo>
                    <a:pt x="3045" y="0"/>
                  </a:lnTo>
                  <a:cubicBezTo>
                    <a:pt x="1364" y="0"/>
                    <a:pt x="0" y="668"/>
                    <a:pt x="0" y="1491"/>
                  </a:cubicBezTo>
                  <a:lnTo>
                    <a:pt x="0" y="20108"/>
                  </a:lnTo>
                  <a:cubicBezTo>
                    <a:pt x="0" y="20931"/>
                    <a:pt x="1364" y="21600"/>
                    <a:pt x="3045" y="21600"/>
                  </a:cubicBezTo>
                  <a:lnTo>
                    <a:pt x="18554" y="21600"/>
                  </a:lnTo>
                  <a:cubicBezTo>
                    <a:pt x="20235" y="21600"/>
                    <a:pt x="21600" y="20931"/>
                    <a:pt x="21600" y="20108"/>
                  </a:cubicBezTo>
                  <a:lnTo>
                    <a:pt x="21600" y="1491"/>
                  </a:lnTo>
                  <a:cubicBezTo>
                    <a:pt x="21600" y="668"/>
                    <a:pt x="20235" y="0"/>
                    <a:pt x="18554" y="0"/>
                  </a:cubicBezTo>
                </a:path>
                <a:path w="21600" h="21600">
                  <a:moveTo>
                    <a:pt x="13392" y="684"/>
                  </a:moveTo>
                  <a:cubicBezTo>
                    <a:pt x="13545" y="684"/>
                    <a:pt x="13665" y="742"/>
                    <a:pt x="13665" y="817"/>
                  </a:cubicBezTo>
                  <a:cubicBezTo>
                    <a:pt x="13665" y="892"/>
                    <a:pt x="13545" y="951"/>
                    <a:pt x="13392" y="951"/>
                  </a:cubicBezTo>
                  <a:cubicBezTo>
                    <a:pt x="13239" y="951"/>
                    <a:pt x="13119" y="892"/>
                    <a:pt x="13119" y="817"/>
                  </a:cubicBezTo>
                  <a:cubicBezTo>
                    <a:pt x="13119" y="742"/>
                    <a:pt x="13250" y="684"/>
                    <a:pt x="13392" y="684"/>
                  </a:cubicBezTo>
                </a:path>
                <a:path w="21600" h="21600">
                  <a:moveTo>
                    <a:pt x="9364" y="726"/>
                  </a:moveTo>
                  <a:lnTo>
                    <a:pt x="11984" y="726"/>
                  </a:lnTo>
                  <a:cubicBezTo>
                    <a:pt x="12082" y="726"/>
                    <a:pt x="12169" y="764"/>
                    <a:pt x="12169" y="817"/>
                  </a:cubicBezTo>
                  <a:cubicBezTo>
                    <a:pt x="12169" y="871"/>
                    <a:pt x="12082" y="908"/>
                    <a:pt x="11984" y="908"/>
                  </a:cubicBezTo>
                  <a:lnTo>
                    <a:pt x="9364" y="908"/>
                  </a:lnTo>
                  <a:cubicBezTo>
                    <a:pt x="9266" y="908"/>
                    <a:pt x="9179" y="871"/>
                    <a:pt x="9179" y="817"/>
                  </a:cubicBezTo>
                  <a:cubicBezTo>
                    <a:pt x="9179" y="764"/>
                    <a:pt x="9266" y="726"/>
                    <a:pt x="9364" y="726"/>
                  </a:cubicBezTo>
                </a:path>
                <a:path w="21600" h="21600">
                  <a:moveTo>
                    <a:pt x="20486" y="20194"/>
                  </a:moveTo>
                  <a:cubicBezTo>
                    <a:pt x="20486" y="20680"/>
                    <a:pt x="19679" y="21076"/>
                    <a:pt x="18685" y="21076"/>
                  </a:cubicBezTo>
                  <a:lnTo>
                    <a:pt x="2936" y="21076"/>
                  </a:lnTo>
                  <a:cubicBezTo>
                    <a:pt x="1942" y="21076"/>
                    <a:pt x="1135" y="20680"/>
                    <a:pt x="1135" y="20194"/>
                  </a:cubicBezTo>
                  <a:lnTo>
                    <a:pt x="1135" y="1432"/>
                  </a:lnTo>
                  <a:cubicBezTo>
                    <a:pt x="1135" y="946"/>
                    <a:pt x="1942" y="550"/>
                    <a:pt x="2936" y="550"/>
                  </a:cubicBezTo>
                  <a:lnTo>
                    <a:pt x="5282" y="550"/>
                  </a:lnTo>
                  <a:lnTo>
                    <a:pt x="5282" y="791"/>
                  </a:lnTo>
                  <a:cubicBezTo>
                    <a:pt x="5282" y="1063"/>
                    <a:pt x="5741" y="1288"/>
                    <a:pt x="6297" y="1288"/>
                  </a:cubicBezTo>
                  <a:lnTo>
                    <a:pt x="15324" y="1288"/>
                  </a:lnTo>
                  <a:cubicBezTo>
                    <a:pt x="15880" y="1288"/>
                    <a:pt x="16339" y="1063"/>
                    <a:pt x="16339" y="791"/>
                  </a:cubicBezTo>
                  <a:lnTo>
                    <a:pt x="16339" y="550"/>
                  </a:lnTo>
                  <a:lnTo>
                    <a:pt x="18674" y="550"/>
                  </a:lnTo>
                  <a:cubicBezTo>
                    <a:pt x="19668" y="550"/>
                    <a:pt x="20475" y="946"/>
                    <a:pt x="20475" y="1432"/>
                  </a:cubicBezTo>
                  <a:lnTo>
                    <a:pt x="20475" y="20194"/>
                  </a:lnTo>
                  <a:close/>
                </a:path>
              </a:pathLst>
            </a:custGeom>
            <a:solidFill>
              <a:srgbClr val="000000"/>
            </a:solidFill>
            <a:ln cap="flat" cmpd="sng">
              <a:noFill/>
              <a:prstDash val="solid"/>
              <a:miter/>
            </a:ln>
          </p:spPr>
          <p:txBody>
            <a:bodyPr/>
            <a:lstStyle/>
            <a:p>
              <a:endParaRPr lang="en-GB"/>
            </a:p>
          </p:txBody>
        </p:sp>
        <p:sp>
          <p:nvSpPr>
            <p:cNvPr id="197" name="曲线"/>
            <p:cNvSpPr>
              <a:spLocks/>
            </p:cNvSpPr>
            <p:nvPr/>
          </p:nvSpPr>
          <p:spPr>
            <a:xfrm>
              <a:off x="2546652" y="2292814"/>
              <a:ext cx="2775699" cy="6015027"/>
            </a:xfrm>
            <a:custGeom>
              <a:avLst/>
              <a:gdLst>
                <a:gd name="T1" fmla="*/ 0 w 21600"/>
                <a:gd name="T2" fmla="*/ 0 h 21600"/>
                <a:gd name="T3" fmla="*/ 21600 w 21600"/>
                <a:gd name="T4" fmla="*/ 21600 h 21600"/>
              </a:gdLst>
              <a:ahLst/>
              <a:cxnLst/>
              <a:rect l="T1" t="T2" r="T3" b="T4"/>
              <a:pathLst>
                <a:path w="21600" h="21600">
                  <a:moveTo>
                    <a:pt x="19588" y="0"/>
                  </a:moveTo>
                  <a:lnTo>
                    <a:pt x="16980" y="0"/>
                  </a:lnTo>
                  <a:lnTo>
                    <a:pt x="16980" y="253"/>
                  </a:lnTo>
                  <a:cubicBezTo>
                    <a:pt x="16980" y="539"/>
                    <a:pt x="16468" y="776"/>
                    <a:pt x="15846" y="776"/>
                  </a:cubicBezTo>
                  <a:lnTo>
                    <a:pt x="5777" y="776"/>
                  </a:lnTo>
                  <a:cubicBezTo>
                    <a:pt x="5156" y="776"/>
                    <a:pt x="4644" y="539"/>
                    <a:pt x="4644" y="253"/>
                  </a:cubicBezTo>
                  <a:lnTo>
                    <a:pt x="4644" y="0"/>
                  </a:lnTo>
                  <a:lnTo>
                    <a:pt x="2011" y="0"/>
                  </a:lnTo>
                  <a:cubicBezTo>
                    <a:pt x="902" y="0"/>
                    <a:pt x="0" y="416"/>
                    <a:pt x="0" y="928"/>
                  </a:cubicBezTo>
                  <a:lnTo>
                    <a:pt x="0" y="20671"/>
                  </a:lnTo>
                  <a:cubicBezTo>
                    <a:pt x="0" y="21183"/>
                    <a:pt x="902" y="21600"/>
                    <a:pt x="2011" y="21600"/>
                  </a:cubicBezTo>
                  <a:lnTo>
                    <a:pt x="19588" y="21600"/>
                  </a:lnTo>
                  <a:cubicBezTo>
                    <a:pt x="20697" y="21600"/>
                    <a:pt x="21599" y="21183"/>
                    <a:pt x="21599" y="20671"/>
                  </a:cubicBezTo>
                  <a:lnTo>
                    <a:pt x="21599" y="928"/>
                  </a:lnTo>
                  <a:cubicBezTo>
                    <a:pt x="21612" y="416"/>
                    <a:pt x="20710" y="0"/>
                    <a:pt x="19588" y="0"/>
                  </a:cubicBezTo>
                  <a:close/>
                </a:path>
              </a:pathLst>
            </a:custGeom>
            <a:blipFill rotWithShape="1">
              <a:blip r:embed="rId3"/>
              <a:stretch>
                <a:fillRect l="-22234" r="-22234"/>
              </a:stretch>
            </a:blipFill>
            <a:ln cap="flat" cmpd="sng">
              <a:noFill/>
              <a:prstDash val="solid"/>
              <a:miter/>
            </a:ln>
          </p:spPr>
          <p:txBody>
            <a:bodyPr/>
            <a:lstStyle/>
            <a:p>
              <a:endParaRPr lang="en-GB"/>
            </a:p>
          </p:txBody>
        </p:sp>
        <p:sp>
          <p:nvSpPr>
            <p:cNvPr id="198" name="曲线"/>
            <p:cNvSpPr>
              <a:spLocks/>
            </p:cNvSpPr>
            <p:nvPr/>
          </p:nvSpPr>
          <p:spPr>
            <a:xfrm>
              <a:off x="3701098" y="2344505"/>
              <a:ext cx="429197" cy="53258"/>
            </a:xfrm>
            <a:custGeom>
              <a:avLst/>
              <a:gdLst>
                <a:gd name="T1" fmla="*/ 0 w 21600"/>
                <a:gd name="T2" fmla="*/ 0 h 21600"/>
                <a:gd name="T3" fmla="*/ 21600 w 21600"/>
                <a:gd name="T4" fmla="*/ 21600 h 21600"/>
              </a:gdLst>
              <a:ahLst/>
              <a:cxnLst/>
              <a:rect l="T1" t="T2" r="T3" b="T4"/>
              <a:pathLst>
                <a:path w="21600" h="21600">
                  <a:moveTo>
                    <a:pt x="20259" y="0"/>
                  </a:moveTo>
                  <a:lnTo>
                    <a:pt x="1340" y="0"/>
                  </a:lnTo>
                  <a:cubicBezTo>
                    <a:pt x="630" y="0"/>
                    <a:pt x="0" y="4447"/>
                    <a:pt x="0" y="10800"/>
                  </a:cubicBezTo>
                  <a:cubicBezTo>
                    <a:pt x="0" y="17152"/>
                    <a:pt x="630" y="21600"/>
                    <a:pt x="1340" y="21600"/>
                  </a:cubicBezTo>
                  <a:lnTo>
                    <a:pt x="20259" y="21600"/>
                  </a:lnTo>
                  <a:cubicBezTo>
                    <a:pt x="20969" y="21600"/>
                    <a:pt x="21600" y="17152"/>
                    <a:pt x="21600" y="10800"/>
                  </a:cubicBezTo>
                  <a:cubicBezTo>
                    <a:pt x="21600" y="4447"/>
                    <a:pt x="20969" y="0"/>
                    <a:pt x="20259" y="0"/>
                  </a:cubicBezTo>
                  <a:close/>
                </a:path>
              </a:pathLst>
            </a:custGeom>
            <a:solidFill>
              <a:srgbClr val="555555"/>
            </a:solidFill>
            <a:ln cap="flat" cmpd="sng">
              <a:noFill/>
              <a:prstDash val="solid"/>
              <a:miter/>
            </a:ln>
          </p:spPr>
          <p:txBody>
            <a:bodyPr/>
            <a:lstStyle/>
            <a:p>
              <a:endParaRPr lang="en-GB"/>
            </a:p>
          </p:txBody>
        </p:sp>
        <p:sp>
          <p:nvSpPr>
            <p:cNvPr id="199" name="曲线"/>
            <p:cNvSpPr>
              <a:spLocks/>
            </p:cNvSpPr>
            <p:nvPr/>
          </p:nvSpPr>
          <p:spPr>
            <a:xfrm>
              <a:off x="4266399" y="2331974"/>
              <a:ext cx="78671" cy="78321"/>
            </a:xfrm>
            <a:custGeom>
              <a:avLst/>
              <a:gdLst>
                <a:gd name="T1" fmla="*/ 0 w 21600"/>
                <a:gd name="T2" fmla="*/ 0 h 21600"/>
                <a:gd name="T3" fmla="*/ 21600 w 21600"/>
                <a:gd name="T4" fmla="*/ 21600 h 21600"/>
              </a:gdLst>
              <a:ahLst/>
              <a:cxnLst/>
              <a:rect l="T1" t="T2" r="T3" b="T4"/>
              <a:pathLst>
                <a:path w="21600" h="21600">
                  <a:moveTo>
                    <a:pt x="10799" y="0"/>
                  </a:moveTo>
                  <a:cubicBezTo>
                    <a:pt x="6947" y="-17"/>
                    <a:pt x="3379" y="2037"/>
                    <a:pt x="1448" y="5385"/>
                  </a:cubicBezTo>
                  <a:cubicBezTo>
                    <a:pt x="-482" y="8734"/>
                    <a:pt x="-482" y="12865"/>
                    <a:pt x="1448" y="16213"/>
                  </a:cubicBezTo>
                  <a:cubicBezTo>
                    <a:pt x="3379" y="19562"/>
                    <a:pt x="6947" y="21616"/>
                    <a:pt x="10799" y="21599"/>
                  </a:cubicBezTo>
                  <a:cubicBezTo>
                    <a:pt x="14652" y="21616"/>
                    <a:pt x="18220" y="19562"/>
                    <a:pt x="20151" y="16213"/>
                  </a:cubicBezTo>
                  <a:cubicBezTo>
                    <a:pt x="22082" y="12865"/>
                    <a:pt x="22082" y="8734"/>
                    <a:pt x="20151" y="5385"/>
                  </a:cubicBezTo>
                  <a:cubicBezTo>
                    <a:pt x="18220" y="2037"/>
                    <a:pt x="14652" y="-17"/>
                    <a:pt x="10799" y="0"/>
                  </a:cubicBezTo>
                  <a:close/>
                </a:path>
              </a:pathLst>
            </a:custGeom>
            <a:solidFill>
              <a:srgbClr val="555555"/>
            </a:solidFill>
            <a:ln cap="flat" cmpd="sng">
              <a:noFill/>
              <a:prstDash val="solid"/>
              <a:miter/>
            </a:ln>
          </p:spPr>
          <p:txBody>
            <a:bodyPr/>
            <a:lstStyle/>
            <a:p>
              <a:endParaRPr lang="en-GB"/>
            </a:p>
          </p:txBody>
        </p:sp>
        <p:sp>
          <p:nvSpPr>
            <p:cNvPr id="200" name="曲线"/>
            <p:cNvSpPr>
              <a:spLocks/>
            </p:cNvSpPr>
            <p:nvPr/>
          </p:nvSpPr>
          <p:spPr>
            <a:xfrm>
              <a:off x="2317956" y="2946008"/>
              <a:ext cx="34461" cy="263157"/>
            </a:xfrm>
            <a:custGeom>
              <a:avLst/>
              <a:gdLst>
                <a:gd name="T1" fmla="*/ 0 w 21600"/>
                <a:gd name="T2" fmla="*/ 0 h 21600"/>
                <a:gd name="T3" fmla="*/ 21600 w 21600"/>
                <a:gd name="T4" fmla="*/ 21600 h 21600"/>
              </a:gdLst>
              <a:ahLst/>
              <a:cxnLst/>
              <a:rect l="T1" t="T2" r="T3" b="T4"/>
              <a:pathLst>
                <a:path w="21600" h="21600">
                  <a:moveTo>
                    <a:pt x="0" y="2699"/>
                  </a:moveTo>
                  <a:lnTo>
                    <a:pt x="0" y="18771"/>
                  </a:lnTo>
                  <a:cubicBezTo>
                    <a:pt x="0" y="20314"/>
                    <a:pt x="9818" y="21600"/>
                    <a:pt x="21600" y="21600"/>
                  </a:cubicBezTo>
                  <a:lnTo>
                    <a:pt x="21600" y="0"/>
                  </a:lnTo>
                  <a:cubicBezTo>
                    <a:pt x="9818" y="0"/>
                    <a:pt x="0" y="1157"/>
                    <a:pt x="0" y="2699"/>
                  </a:cubicBezTo>
                  <a:close/>
                </a:path>
              </a:pathLst>
            </a:custGeom>
            <a:solidFill>
              <a:srgbClr val="2E2E2E"/>
            </a:solidFill>
            <a:ln cap="flat" cmpd="sng">
              <a:noFill/>
              <a:prstDash val="solid"/>
              <a:miter/>
            </a:ln>
          </p:spPr>
          <p:txBody>
            <a:bodyPr/>
            <a:lstStyle/>
            <a:p>
              <a:endParaRPr lang="en-GB"/>
            </a:p>
          </p:txBody>
        </p:sp>
        <p:sp>
          <p:nvSpPr>
            <p:cNvPr id="201" name="曲线"/>
            <p:cNvSpPr>
              <a:spLocks/>
            </p:cNvSpPr>
            <p:nvPr/>
          </p:nvSpPr>
          <p:spPr>
            <a:xfrm>
              <a:off x="2317956" y="3404967"/>
              <a:ext cx="34461" cy="474623"/>
            </a:xfrm>
            <a:custGeom>
              <a:avLst/>
              <a:gdLst>
                <a:gd name="T1" fmla="*/ 0 w 21600"/>
                <a:gd name="T2" fmla="*/ 0 h 21600"/>
                <a:gd name="T3" fmla="*/ 21600 w 21600"/>
                <a:gd name="T4" fmla="*/ 21600 h 21600"/>
              </a:gdLst>
              <a:ahLst/>
              <a:cxnLst/>
              <a:rect l="T1" t="T2" r="T3" b="T4"/>
              <a:pathLst>
                <a:path w="21600" h="21600">
                  <a:moveTo>
                    <a:pt x="0" y="1497"/>
                  </a:moveTo>
                  <a:lnTo>
                    <a:pt x="0" y="20031"/>
                  </a:lnTo>
                  <a:cubicBezTo>
                    <a:pt x="0" y="20887"/>
                    <a:pt x="9818" y="21599"/>
                    <a:pt x="21600" y="21599"/>
                  </a:cubicBezTo>
                  <a:lnTo>
                    <a:pt x="21600" y="0"/>
                  </a:lnTo>
                  <a:cubicBezTo>
                    <a:pt x="9818" y="0"/>
                    <a:pt x="0" y="641"/>
                    <a:pt x="0" y="1497"/>
                  </a:cubicBezTo>
                  <a:close/>
                </a:path>
              </a:pathLst>
            </a:custGeom>
            <a:solidFill>
              <a:srgbClr val="2E2E2E"/>
            </a:solidFill>
            <a:ln cap="flat" cmpd="sng">
              <a:noFill/>
              <a:prstDash val="solid"/>
              <a:miter/>
            </a:ln>
          </p:spPr>
          <p:txBody>
            <a:bodyPr/>
            <a:lstStyle/>
            <a:p>
              <a:endParaRPr lang="en-GB"/>
            </a:p>
          </p:txBody>
        </p:sp>
        <p:sp>
          <p:nvSpPr>
            <p:cNvPr id="202" name="曲线"/>
            <p:cNvSpPr>
              <a:spLocks/>
            </p:cNvSpPr>
            <p:nvPr/>
          </p:nvSpPr>
          <p:spPr>
            <a:xfrm>
              <a:off x="2317956" y="3982973"/>
              <a:ext cx="34461" cy="476189"/>
            </a:xfrm>
            <a:custGeom>
              <a:avLst/>
              <a:gdLst>
                <a:gd name="T1" fmla="*/ 0 w 21600"/>
                <a:gd name="T2" fmla="*/ 0 h 21600"/>
                <a:gd name="T3" fmla="*/ 21600 w 21600"/>
                <a:gd name="T4" fmla="*/ 21600 h 21600"/>
              </a:gdLst>
              <a:ahLst/>
              <a:cxnLst/>
              <a:rect l="T1" t="T2" r="T3" b="T4"/>
              <a:pathLst>
                <a:path w="21600" h="21600">
                  <a:moveTo>
                    <a:pt x="0" y="1563"/>
                  </a:moveTo>
                  <a:lnTo>
                    <a:pt x="0" y="20036"/>
                  </a:lnTo>
                  <a:cubicBezTo>
                    <a:pt x="0" y="20889"/>
                    <a:pt x="9818" y="21600"/>
                    <a:pt x="21600" y="21600"/>
                  </a:cubicBezTo>
                  <a:lnTo>
                    <a:pt x="21600" y="0"/>
                  </a:lnTo>
                  <a:cubicBezTo>
                    <a:pt x="9818" y="0"/>
                    <a:pt x="0" y="710"/>
                    <a:pt x="0" y="1563"/>
                  </a:cubicBezTo>
                  <a:close/>
                </a:path>
              </a:pathLst>
            </a:custGeom>
            <a:solidFill>
              <a:srgbClr val="2E2E2E"/>
            </a:solidFill>
            <a:ln cap="flat" cmpd="sng">
              <a:noFill/>
              <a:prstDash val="solid"/>
              <a:miter/>
            </a:ln>
          </p:spPr>
          <p:txBody>
            <a:bodyPr/>
            <a:lstStyle/>
            <a:p>
              <a:endParaRPr lang="en-GB"/>
            </a:p>
          </p:txBody>
        </p:sp>
        <p:sp>
          <p:nvSpPr>
            <p:cNvPr id="203" name="曲线"/>
            <p:cNvSpPr>
              <a:spLocks/>
            </p:cNvSpPr>
            <p:nvPr/>
          </p:nvSpPr>
          <p:spPr>
            <a:xfrm>
              <a:off x="5515005" y="3561608"/>
              <a:ext cx="34461" cy="762843"/>
            </a:xfrm>
            <a:custGeom>
              <a:avLst/>
              <a:gdLst>
                <a:gd name="T1" fmla="*/ 0 w 21600"/>
                <a:gd name="T2" fmla="*/ 0 h 21600"/>
                <a:gd name="T3" fmla="*/ 21600 w 21600"/>
                <a:gd name="T4" fmla="*/ 21600 h 21600"/>
              </a:gdLst>
              <a:ahLst/>
              <a:cxnLst/>
              <a:rect l="T1" t="T2" r="T3" b="T4"/>
              <a:pathLst>
                <a:path w="21600" h="21600">
                  <a:moveTo>
                    <a:pt x="0" y="0"/>
                  </a:moveTo>
                  <a:lnTo>
                    <a:pt x="0" y="21600"/>
                  </a:lnTo>
                  <a:cubicBezTo>
                    <a:pt x="11782" y="21600"/>
                    <a:pt x="21599" y="21156"/>
                    <a:pt x="21599" y="20624"/>
                  </a:cubicBezTo>
                  <a:lnTo>
                    <a:pt x="21599" y="975"/>
                  </a:lnTo>
                  <a:cubicBezTo>
                    <a:pt x="21599" y="443"/>
                    <a:pt x="11782" y="0"/>
                    <a:pt x="0" y="0"/>
                  </a:cubicBezTo>
                  <a:close/>
                </a:path>
              </a:pathLst>
            </a:custGeom>
            <a:solidFill>
              <a:srgbClr val="2E2E2E"/>
            </a:solidFill>
            <a:ln cap="flat" cmpd="sng">
              <a:noFill/>
              <a:prstDash val="solid"/>
              <a:miter/>
            </a:ln>
          </p:spPr>
          <p:txBody>
            <a:bodyPr/>
            <a:lstStyle/>
            <a:p>
              <a:endParaRPr lang="en-GB"/>
            </a:p>
          </p:txBody>
        </p:sp>
        <p:sp>
          <p:nvSpPr>
            <p:cNvPr id="204" name="曲线"/>
            <p:cNvSpPr>
              <a:spLocks/>
            </p:cNvSpPr>
            <p:nvPr/>
          </p:nvSpPr>
          <p:spPr>
            <a:xfrm>
              <a:off x="2352417" y="2100145"/>
              <a:ext cx="3162587" cy="6392532"/>
            </a:xfrm>
            <a:custGeom>
              <a:avLst/>
              <a:gdLst>
                <a:gd name="T1" fmla="*/ 0 w 21600"/>
                <a:gd name="T2" fmla="*/ 0 h 21600"/>
                <a:gd name="T3" fmla="*/ 21600 w 21600"/>
                <a:gd name="T4" fmla="*/ 21600 h 21600"/>
              </a:gdLst>
              <a:ahLst/>
              <a:cxnLst/>
              <a:rect l="T1" t="T2" r="T3" b="T4"/>
              <a:pathLst>
                <a:path w="21600" h="21600">
                  <a:moveTo>
                    <a:pt x="21600" y="4938"/>
                  </a:moveTo>
                  <a:lnTo>
                    <a:pt x="21600" y="1582"/>
                  </a:lnTo>
                  <a:cubicBezTo>
                    <a:pt x="21600" y="1471"/>
                    <a:pt x="21578" y="1365"/>
                    <a:pt x="21535" y="1264"/>
                  </a:cubicBezTo>
                  <a:cubicBezTo>
                    <a:pt x="21514" y="1212"/>
                    <a:pt x="21493" y="1164"/>
                    <a:pt x="21460" y="1111"/>
                  </a:cubicBezTo>
                  <a:cubicBezTo>
                    <a:pt x="21418" y="1037"/>
                    <a:pt x="21353" y="963"/>
                    <a:pt x="21289" y="894"/>
                  </a:cubicBezTo>
                  <a:cubicBezTo>
                    <a:pt x="21246" y="846"/>
                    <a:pt x="21193" y="804"/>
                    <a:pt x="21139" y="762"/>
                  </a:cubicBezTo>
                  <a:cubicBezTo>
                    <a:pt x="21086" y="719"/>
                    <a:pt x="21032" y="677"/>
                    <a:pt x="20968" y="635"/>
                  </a:cubicBezTo>
                  <a:cubicBezTo>
                    <a:pt x="20872" y="571"/>
                    <a:pt x="20776" y="518"/>
                    <a:pt x="20669" y="460"/>
                  </a:cubicBezTo>
                  <a:cubicBezTo>
                    <a:pt x="20594" y="423"/>
                    <a:pt x="20519" y="391"/>
                    <a:pt x="20444" y="359"/>
                  </a:cubicBezTo>
                  <a:cubicBezTo>
                    <a:pt x="19888" y="132"/>
                    <a:pt x="19182" y="0"/>
                    <a:pt x="18411" y="0"/>
                  </a:cubicBezTo>
                  <a:lnTo>
                    <a:pt x="3198" y="0"/>
                  </a:lnTo>
                  <a:cubicBezTo>
                    <a:pt x="2428" y="0"/>
                    <a:pt x="1711" y="137"/>
                    <a:pt x="1166" y="359"/>
                  </a:cubicBezTo>
                  <a:cubicBezTo>
                    <a:pt x="1091" y="391"/>
                    <a:pt x="1016" y="428"/>
                    <a:pt x="941" y="460"/>
                  </a:cubicBezTo>
                  <a:cubicBezTo>
                    <a:pt x="834" y="513"/>
                    <a:pt x="727" y="571"/>
                    <a:pt x="641" y="635"/>
                  </a:cubicBezTo>
                  <a:cubicBezTo>
                    <a:pt x="577" y="677"/>
                    <a:pt x="524" y="719"/>
                    <a:pt x="470" y="762"/>
                  </a:cubicBezTo>
                  <a:cubicBezTo>
                    <a:pt x="417" y="804"/>
                    <a:pt x="363" y="852"/>
                    <a:pt x="320" y="894"/>
                  </a:cubicBezTo>
                  <a:cubicBezTo>
                    <a:pt x="246" y="968"/>
                    <a:pt x="192" y="1037"/>
                    <a:pt x="139" y="1111"/>
                  </a:cubicBezTo>
                  <a:cubicBezTo>
                    <a:pt x="106" y="1164"/>
                    <a:pt x="85" y="1212"/>
                    <a:pt x="64" y="1264"/>
                  </a:cubicBezTo>
                  <a:cubicBezTo>
                    <a:pt x="21" y="1365"/>
                    <a:pt x="0" y="1476"/>
                    <a:pt x="0" y="1582"/>
                  </a:cubicBezTo>
                  <a:lnTo>
                    <a:pt x="0" y="20017"/>
                  </a:lnTo>
                  <a:cubicBezTo>
                    <a:pt x="0" y="20890"/>
                    <a:pt x="1433" y="21600"/>
                    <a:pt x="3198" y="21600"/>
                  </a:cubicBezTo>
                  <a:lnTo>
                    <a:pt x="18401" y="21600"/>
                  </a:lnTo>
                  <a:cubicBezTo>
                    <a:pt x="20166" y="21600"/>
                    <a:pt x="21600" y="20890"/>
                    <a:pt x="21600" y="20017"/>
                  </a:cubicBezTo>
                  <a:lnTo>
                    <a:pt x="21600" y="4938"/>
                  </a:lnTo>
                </a:path>
                <a:path w="21600" h="21600">
                  <a:moveTo>
                    <a:pt x="21386" y="4938"/>
                  </a:moveTo>
                  <a:lnTo>
                    <a:pt x="21386" y="20022"/>
                  </a:lnTo>
                  <a:cubicBezTo>
                    <a:pt x="21386" y="20837"/>
                    <a:pt x="20048" y="21499"/>
                    <a:pt x="18401" y="21499"/>
                  </a:cubicBezTo>
                  <a:lnTo>
                    <a:pt x="3198" y="21499"/>
                  </a:lnTo>
                  <a:cubicBezTo>
                    <a:pt x="1551" y="21499"/>
                    <a:pt x="213" y="20837"/>
                    <a:pt x="213" y="20022"/>
                  </a:cubicBezTo>
                  <a:lnTo>
                    <a:pt x="213" y="1587"/>
                  </a:lnTo>
                  <a:cubicBezTo>
                    <a:pt x="213" y="767"/>
                    <a:pt x="1551" y="105"/>
                    <a:pt x="3198" y="105"/>
                  </a:cubicBezTo>
                  <a:lnTo>
                    <a:pt x="18401" y="105"/>
                  </a:lnTo>
                  <a:cubicBezTo>
                    <a:pt x="20048" y="105"/>
                    <a:pt x="21386" y="767"/>
                    <a:pt x="21386" y="1582"/>
                  </a:cubicBezTo>
                  <a:lnTo>
                    <a:pt x="21386" y="4938"/>
                  </a:lnTo>
                  <a:close/>
                </a:path>
              </a:pathLst>
            </a:custGeom>
            <a:solidFill>
              <a:srgbClr val="555555"/>
            </a:solidFill>
            <a:ln cap="flat" cmpd="sng">
              <a:noFill/>
              <a:prstDash val="solid"/>
              <a:miter/>
            </a:ln>
          </p:spPr>
          <p:txBody>
            <a:bodyPr/>
            <a:lstStyle/>
            <a:p>
              <a:endParaRPr lang="en-GB"/>
            </a:p>
          </p:txBody>
        </p:sp>
      </p:grpSp>
      <p:grpSp>
        <p:nvGrpSpPr>
          <p:cNvPr id="215" name="Combination"/>
          <p:cNvGrpSpPr>
            <a:grpSpLocks/>
          </p:cNvGrpSpPr>
          <p:nvPr/>
        </p:nvGrpSpPr>
        <p:grpSpPr>
          <a:xfrm>
            <a:off x="8491707" y="1400097"/>
            <a:ext cx="2154339" cy="4261688"/>
            <a:chOff x="12737559" y="2100146"/>
            <a:chExt cx="3231509" cy="6392532"/>
          </a:xfrm>
        </p:grpSpPr>
        <p:sp>
          <p:nvSpPr>
            <p:cNvPr id="206" name="曲线"/>
            <p:cNvSpPr>
              <a:spLocks/>
            </p:cNvSpPr>
            <p:nvPr/>
          </p:nvSpPr>
          <p:spPr>
            <a:xfrm>
              <a:off x="12803348" y="2131474"/>
              <a:ext cx="3099932" cy="6329875"/>
            </a:xfrm>
            <a:custGeom>
              <a:avLst/>
              <a:gdLst>
                <a:gd name="T1" fmla="*/ 0 w 21600"/>
                <a:gd name="T2" fmla="*/ 0 h 21600"/>
                <a:gd name="T3" fmla="*/ 21600 w 21600"/>
                <a:gd name="T4" fmla="*/ 21600 h 21600"/>
              </a:gdLst>
              <a:ahLst/>
              <a:cxnLst/>
              <a:rect l="T1" t="T2" r="T3" b="T4"/>
              <a:pathLst>
                <a:path w="21600" h="21600">
                  <a:moveTo>
                    <a:pt x="18554" y="0"/>
                  </a:moveTo>
                  <a:lnTo>
                    <a:pt x="3045" y="0"/>
                  </a:lnTo>
                  <a:cubicBezTo>
                    <a:pt x="1364" y="0"/>
                    <a:pt x="0" y="668"/>
                    <a:pt x="0" y="1491"/>
                  </a:cubicBezTo>
                  <a:lnTo>
                    <a:pt x="0" y="20108"/>
                  </a:lnTo>
                  <a:cubicBezTo>
                    <a:pt x="0" y="20931"/>
                    <a:pt x="1364" y="21600"/>
                    <a:pt x="3045" y="21600"/>
                  </a:cubicBezTo>
                  <a:lnTo>
                    <a:pt x="18554" y="21600"/>
                  </a:lnTo>
                  <a:cubicBezTo>
                    <a:pt x="20235" y="21600"/>
                    <a:pt x="21600" y="20931"/>
                    <a:pt x="21600" y="20108"/>
                  </a:cubicBezTo>
                  <a:lnTo>
                    <a:pt x="21600" y="1491"/>
                  </a:lnTo>
                  <a:cubicBezTo>
                    <a:pt x="21600" y="668"/>
                    <a:pt x="20235" y="0"/>
                    <a:pt x="18554" y="0"/>
                  </a:cubicBezTo>
                </a:path>
                <a:path w="21600" h="21600">
                  <a:moveTo>
                    <a:pt x="13392" y="684"/>
                  </a:moveTo>
                  <a:cubicBezTo>
                    <a:pt x="13545" y="684"/>
                    <a:pt x="13665" y="742"/>
                    <a:pt x="13665" y="817"/>
                  </a:cubicBezTo>
                  <a:cubicBezTo>
                    <a:pt x="13665" y="892"/>
                    <a:pt x="13545" y="951"/>
                    <a:pt x="13392" y="951"/>
                  </a:cubicBezTo>
                  <a:cubicBezTo>
                    <a:pt x="13239" y="951"/>
                    <a:pt x="13119" y="892"/>
                    <a:pt x="13119" y="817"/>
                  </a:cubicBezTo>
                  <a:cubicBezTo>
                    <a:pt x="13119" y="742"/>
                    <a:pt x="13250" y="684"/>
                    <a:pt x="13392" y="684"/>
                  </a:cubicBezTo>
                </a:path>
                <a:path w="21600" h="21600">
                  <a:moveTo>
                    <a:pt x="9364" y="726"/>
                  </a:moveTo>
                  <a:lnTo>
                    <a:pt x="11984" y="726"/>
                  </a:lnTo>
                  <a:cubicBezTo>
                    <a:pt x="12082" y="726"/>
                    <a:pt x="12169" y="764"/>
                    <a:pt x="12169" y="817"/>
                  </a:cubicBezTo>
                  <a:cubicBezTo>
                    <a:pt x="12169" y="871"/>
                    <a:pt x="12082" y="908"/>
                    <a:pt x="11984" y="908"/>
                  </a:cubicBezTo>
                  <a:lnTo>
                    <a:pt x="9364" y="908"/>
                  </a:lnTo>
                  <a:cubicBezTo>
                    <a:pt x="9266" y="908"/>
                    <a:pt x="9179" y="871"/>
                    <a:pt x="9179" y="817"/>
                  </a:cubicBezTo>
                  <a:cubicBezTo>
                    <a:pt x="9179" y="764"/>
                    <a:pt x="9266" y="726"/>
                    <a:pt x="9364" y="726"/>
                  </a:cubicBezTo>
                </a:path>
                <a:path w="21600" h="21600">
                  <a:moveTo>
                    <a:pt x="20486" y="20194"/>
                  </a:moveTo>
                  <a:cubicBezTo>
                    <a:pt x="20486" y="20680"/>
                    <a:pt x="19679" y="21076"/>
                    <a:pt x="18685" y="21076"/>
                  </a:cubicBezTo>
                  <a:lnTo>
                    <a:pt x="2936" y="21076"/>
                  </a:lnTo>
                  <a:cubicBezTo>
                    <a:pt x="1942" y="21076"/>
                    <a:pt x="1135" y="20680"/>
                    <a:pt x="1135" y="20194"/>
                  </a:cubicBezTo>
                  <a:lnTo>
                    <a:pt x="1135" y="1432"/>
                  </a:lnTo>
                  <a:cubicBezTo>
                    <a:pt x="1135" y="946"/>
                    <a:pt x="1942" y="550"/>
                    <a:pt x="2936" y="550"/>
                  </a:cubicBezTo>
                  <a:lnTo>
                    <a:pt x="5282" y="550"/>
                  </a:lnTo>
                  <a:lnTo>
                    <a:pt x="5282" y="791"/>
                  </a:lnTo>
                  <a:cubicBezTo>
                    <a:pt x="5282" y="1063"/>
                    <a:pt x="5741" y="1288"/>
                    <a:pt x="6297" y="1288"/>
                  </a:cubicBezTo>
                  <a:lnTo>
                    <a:pt x="15324" y="1288"/>
                  </a:lnTo>
                  <a:cubicBezTo>
                    <a:pt x="15880" y="1288"/>
                    <a:pt x="16339" y="1063"/>
                    <a:pt x="16339" y="791"/>
                  </a:cubicBezTo>
                  <a:lnTo>
                    <a:pt x="16339" y="550"/>
                  </a:lnTo>
                  <a:lnTo>
                    <a:pt x="18674" y="550"/>
                  </a:lnTo>
                  <a:cubicBezTo>
                    <a:pt x="19668" y="550"/>
                    <a:pt x="20475" y="946"/>
                    <a:pt x="20475" y="1432"/>
                  </a:cubicBezTo>
                  <a:lnTo>
                    <a:pt x="20475" y="20194"/>
                  </a:lnTo>
                  <a:close/>
                </a:path>
              </a:pathLst>
            </a:custGeom>
            <a:solidFill>
              <a:srgbClr val="000000"/>
            </a:solidFill>
            <a:ln cap="flat" cmpd="sng">
              <a:noFill/>
              <a:prstDash val="solid"/>
              <a:miter/>
            </a:ln>
          </p:spPr>
          <p:txBody>
            <a:bodyPr/>
            <a:lstStyle/>
            <a:p>
              <a:endParaRPr lang="en-GB"/>
            </a:p>
          </p:txBody>
        </p:sp>
        <p:sp>
          <p:nvSpPr>
            <p:cNvPr id="207" name="曲线"/>
            <p:cNvSpPr>
              <a:spLocks/>
            </p:cNvSpPr>
            <p:nvPr/>
          </p:nvSpPr>
          <p:spPr>
            <a:xfrm>
              <a:off x="12966256" y="2292815"/>
              <a:ext cx="2775699" cy="6015027"/>
            </a:xfrm>
            <a:custGeom>
              <a:avLst/>
              <a:gdLst>
                <a:gd name="T1" fmla="*/ 0 w 21600"/>
                <a:gd name="T2" fmla="*/ 0 h 21600"/>
                <a:gd name="T3" fmla="*/ 21600 w 21600"/>
                <a:gd name="T4" fmla="*/ 21600 h 21600"/>
              </a:gdLst>
              <a:ahLst/>
              <a:cxnLst/>
              <a:rect l="T1" t="T2" r="T3" b="T4"/>
              <a:pathLst>
                <a:path w="21600" h="21600">
                  <a:moveTo>
                    <a:pt x="19588" y="0"/>
                  </a:moveTo>
                  <a:lnTo>
                    <a:pt x="16980" y="0"/>
                  </a:lnTo>
                  <a:lnTo>
                    <a:pt x="16980" y="253"/>
                  </a:lnTo>
                  <a:cubicBezTo>
                    <a:pt x="16980" y="540"/>
                    <a:pt x="16468" y="776"/>
                    <a:pt x="15846" y="776"/>
                  </a:cubicBezTo>
                  <a:lnTo>
                    <a:pt x="5777" y="776"/>
                  </a:lnTo>
                  <a:cubicBezTo>
                    <a:pt x="5156" y="776"/>
                    <a:pt x="4644" y="540"/>
                    <a:pt x="4644" y="253"/>
                  </a:cubicBezTo>
                  <a:lnTo>
                    <a:pt x="4644" y="0"/>
                  </a:lnTo>
                  <a:lnTo>
                    <a:pt x="2011" y="0"/>
                  </a:lnTo>
                  <a:cubicBezTo>
                    <a:pt x="902" y="0"/>
                    <a:pt x="0" y="416"/>
                    <a:pt x="0" y="928"/>
                  </a:cubicBezTo>
                  <a:lnTo>
                    <a:pt x="0" y="20671"/>
                  </a:lnTo>
                  <a:cubicBezTo>
                    <a:pt x="0" y="21183"/>
                    <a:pt x="902" y="21600"/>
                    <a:pt x="2011" y="21600"/>
                  </a:cubicBezTo>
                  <a:lnTo>
                    <a:pt x="19588" y="21600"/>
                  </a:lnTo>
                  <a:cubicBezTo>
                    <a:pt x="20697" y="21600"/>
                    <a:pt x="21599" y="21183"/>
                    <a:pt x="21599" y="20671"/>
                  </a:cubicBezTo>
                  <a:lnTo>
                    <a:pt x="21599" y="928"/>
                  </a:lnTo>
                  <a:cubicBezTo>
                    <a:pt x="21612" y="416"/>
                    <a:pt x="20710" y="0"/>
                    <a:pt x="19588" y="0"/>
                  </a:cubicBezTo>
                  <a:close/>
                </a:path>
              </a:pathLst>
            </a:custGeom>
            <a:blipFill rotWithShape="1">
              <a:blip r:embed="rId4"/>
              <a:stretch>
                <a:fillRect l="-37096" r="-31617" b="-16676"/>
              </a:stretch>
            </a:blipFill>
            <a:ln cap="flat" cmpd="sng">
              <a:noFill/>
              <a:prstDash val="solid"/>
              <a:miter/>
            </a:ln>
          </p:spPr>
          <p:txBody>
            <a:bodyPr/>
            <a:lstStyle/>
            <a:p>
              <a:endParaRPr lang="en-GB"/>
            </a:p>
          </p:txBody>
        </p:sp>
        <p:sp>
          <p:nvSpPr>
            <p:cNvPr id="208" name="曲线"/>
            <p:cNvSpPr>
              <a:spLocks/>
            </p:cNvSpPr>
            <p:nvPr/>
          </p:nvSpPr>
          <p:spPr>
            <a:xfrm>
              <a:off x="14120701" y="2344506"/>
              <a:ext cx="429197" cy="53258"/>
            </a:xfrm>
            <a:custGeom>
              <a:avLst/>
              <a:gdLst>
                <a:gd name="T1" fmla="*/ 0 w 21600"/>
                <a:gd name="T2" fmla="*/ 0 h 21600"/>
                <a:gd name="T3" fmla="*/ 21600 w 21600"/>
                <a:gd name="T4" fmla="*/ 21600 h 21600"/>
              </a:gdLst>
              <a:ahLst/>
              <a:cxnLst/>
              <a:rect l="T1" t="T2" r="T3" b="T4"/>
              <a:pathLst>
                <a:path w="21600" h="21600">
                  <a:moveTo>
                    <a:pt x="20259" y="0"/>
                  </a:moveTo>
                  <a:lnTo>
                    <a:pt x="1340" y="0"/>
                  </a:lnTo>
                  <a:cubicBezTo>
                    <a:pt x="630" y="0"/>
                    <a:pt x="0" y="4447"/>
                    <a:pt x="0" y="10800"/>
                  </a:cubicBezTo>
                  <a:cubicBezTo>
                    <a:pt x="0" y="17152"/>
                    <a:pt x="630" y="21600"/>
                    <a:pt x="1340" y="21600"/>
                  </a:cubicBezTo>
                  <a:lnTo>
                    <a:pt x="20259" y="21600"/>
                  </a:lnTo>
                  <a:cubicBezTo>
                    <a:pt x="20969" y="21600"/>
                    <a:pt x="21600" y="17152"/>
                    <a:pt x="21600" y="10800"/>
                  </a:cubicBezTo>
                  <a:cubicBezTo>
                    <a:pt x="21600" y="4447"/>
                    <a:pt x="20969" y="0"/>
                    <a:pt x="20259" y="0"/>
                  </a:cubicBezTo>
                  <a:close/>
                </a:path>
              </a:pathLst>
            </a:custGeom>
            <a:solidFill>
              <a:srgbClr val="555555"/>
            </a:solidFill>
            <a:ln cap="flat" cmpd="sng">
              <a:noFill/>
              <a:prstDash val="solid"/>
              <a:miter/>
            </a:ln>
          </p:spPr>
          <p:txBody>
            <a:bodyPr/>
            <a:lstStyle/>
            <a:p>
              <a:endParaRPr lang="en-GB"/>
            </a:p>
          </p:txBody>
        </p:sp>
        <p:sp>
          <p:nvSpPr>
            <p:cNvPr id="209" name="曲线"/>
            <p:cNvSpPr>
              <a:spLocks/>
            </p:cNvSpPr>
            <p:nvPr/>
          </p:nvSpPr>
          <p:spPr>
            <a:xfrm>
              <a:off x="14686000" y="2331975"/>
              <a:ext cx="78673" cy="78321"/>
            </a:xfrm>
            <a:custGeom>
              <a:avLst/>
              <a:gdLst>
                <a:gd name="T1" fmla="*/ 0 w 21600"/>
                <a:gd name="T2" fmla="*/ 0 h 21600"/>
                <a:gd name="T3" fmla="*/ 21600 w 21600"/>
                <a:gd name="T4" fmla="*/ 21600 h 21600"/>
              </a:gdLst>
              <a:ahLst/>
              <a:cxnLst/>
              <a:rect l="T1" t="T2" r="T3" b="T4"/>
              <a:pathLst>
                <a:path w="21600" h="21600">
                  <a:moveTo>
                    <a:pt x="10800" y="0"/>
                  </a:moveTo>
                  <a:cubicBezTo>
                    <a:pt x="6947" y="-17"/>
                    <a:pt x="3379" y="2037"/>
                    <a:pt x="1448" y="5385"/>
                  </a:cubicBezTo>
                  <a:cubicBezTo>
                    <a:pt x="-482" y="8734"/>
                    <a:pt x="-482" y="12865"/>
                    <a:pt x="1448" y="16213"/>
                  </a:cubicBezTo>
                  <a:cubicBezTo>
                    <a:pt x="3379" y="19562"/>
                    <a:pt x="6947" y="21616"/>
                    <a:pt x="10800" y="21599"/>
                  </a:cubicBezTo>
                  <a:cubicBezTo>
                    <a:pt x="14652" y="21616"/>
                    <a:pt x="18220" y="19562"/>
                    <a:pt x="20151" y="16213"/>
                  </a:cubicBezTo>
                  <a:cubicBezTo>
                    <a:pt x="22082" y="12865"/>
                    <a:pt x="22082" y="8734"/>
                    <a:pt x="20151" y="5385"/>
                  </a:cubicBezTo>
                  <a:cubicBezTo>
                    <a:pt x="18220" y="2037"/>
                    <a:pt x="14652" y="-17"/>
                    <a:pt x="10800" y="0"/>
                  </a:cubicBezTo>
                  <a:close/>
                </a:path>
              </a:pathLst>
            </a:custGeom>
            <a:solidFill>
              <a:srgbClr val="555555"/>
            </a:solidFill>
            <a:ln cap="flat" cmpd="sng">
              <a:noFill/>
              <a:prstDash val="solid"/>
              <a:miter/>
            </a:ln>
          </p:spPr>
          <p:txBody>
            <a:bodyPr/>
            <a:lstStyle/>
            <a:p>
              <a:endParaRPr lang="en-GB"/>
            </a:p>
          </p:txBody>
        </p:sp>
        <p:sp>
          <p:nvSpPr>
            <p:cNvPr id="210" name="曲线"/>
            <p:cNvSpPr>
              <a:spLocks/>
            </p:cNvSpPr>
            <p:nvPr/>
          </p:nvSpPr>
          <p:spPr>
            <a:xfrm>
              <a:off x="12737559" y="2946009"/>
              <a:ext cx="34461" cy="263157"/>
            </a:xfrm>
            <a:custGeom>
              <a:avLst/>
              <a:gdLst>
                <a:gd name="T1" fmla="*/ 0 w 21600"/>
                <a:gd name="T2" fmla="*/ 0 h 21600"/>
                <a:gd name="T3" fmla="*/ 21600 w 21600"/>
                <a:gd name="T4" fmla="*/ 21600 h 21600"/>
              </a:gdLst>
              <a:ahLst/>
              <a:cxnLst/>
              <a:rect l="T1" t="T2" r="T3" b="T4"/>
              <a:pathLst>
                <a:path w="21600" h="21600">
                  <a:moveTo>
                    <a:pt x="0" y="2699"/>
                  </a:moveTo>
                  <a:lnTo>
                    <a:pt x="0" y="18771"/>
                  </a:lnTo>
                  <a:cubicBezTo>
                    <a:pt x="0" y="20314"/>
                    <a:pt x="9817" y="21600"/>
                    <a:pt x="21599" y="21600"/>
                  </a:cubicBezTo>
                  <a:lnTo>
                    <a:pt x="21599" y="0"/>
                  </a:lnTo>
                  <a:cubicBezTo>
                    <a:pt x="9817" y="0"/>
                    <a:pt x="0" y="1157"/>
                    <a:pt x="0" y="2699"/>
                  </a:cubicBezTo>
                  <a:close/>
                </a:path>
              </a:pathLst>
            </a:custGeom>
            <a:solidFill>
              <a:srgbClr val="2E2E2E"/>
            </a:solidFill>
            <a:ln cap="flat" cmpd="sng">
              <a:noFill/>
              <a:prstDash val="solid"/>
              <a:miter/>
            </a:ln>
          </p:spPr>
          <p:txBody>
            <a:bodyPr/>
            <a:lstStyle/>
            <a:p>
              <a:endParaRPr lang="en-GB"/>
            </a:p>
          </p:txBody>
        </p:sp>
        <p:sp>
          <p:nvSpPr>
            <p:cNvPr id="211" name="曲线"/>
            <p:cNvSpPr>
              <a:spLocks/>
            </p:cNvSpPr>
            <p:nvPr/>
          </p:nvSpPr>
          <p:spPr>
            <a:xfrm>
              <a:off x="12737559" y="3404968"/>
              <a:ext cx="34461" cy="474623"/>
            </a:xfrm>
            <a:custGeom>
              <a:avLst/>
              <a:gdLst>
                <a:gd name="T1" fmla="*/ 0 w 21600"/>
                <a:gd name="T2" fmla="*/ 0 h 21600"/>
                <a:gd name="T3" fmla="*/ 21600 w 21600"/>
                <a:gd name="T4" fmla="*/ 21600 h 21600"/>
              </a:gdLst>
              <a:ahLst/>
              <a:cxnLst/>
              <a:rect l="T1" t="T2" r="T3" b="T4"/>
              <a:pathLst>
                <a:path w="21600" h="21600">
                  <a:moveTo>
                    <a:pt x="0" y="1497"/>
                  </a:moveTo>
                  <a:lnTo>
                    <a:pt x="0" y="20031"/>
                  </a:lnTo>
                  <a:cubicBezTo>
                    <a:pt x="0" y="20887"/>
                    <a:pt x="9817" y="21600"/>
                    <a:pt x="21599" y="21600"/>
                  </a:cubicBezTo>
                  <a:lnTo>
                    <a:pt x="21599" y="0"/>
                  </a:lnTo>
                  <a:cubicBezTo>
                    <a:pt x="9817" y="0"/>
                    <a:pt x="0" y="641"/>
                    <a:pt x="0" y="1497"/>
                  </a:cubicBezTo>
                  <a:close/>
                </a:path>
              </a:pathLst>
            </a:custGeom>
            <a:solidFill>
              <a:srgbClr val="2E2E2E"/>
            </a:solidFill>
            <a:ln cap="flat" cmpd="sng">
              <a:noFill/>
              <a:prstDash val="solid"/>
              <a:miter/>
            </a:ln>
          </p:spPr>
          <p:txBody>
            <a:bodyPr/>
            <a:lstStyle/>
            <a:p>
              <a:endParaRPr lang="en-GB"/>
            </a:p>
          </p:txBody>
        </p:sp>
        <p:sp>
          <p:nvSpPr>
            <p:cNvPr id="212" name="曲线"/>
            <p:cNvSpPr>
              <a:spLocks/>
            </p:cNvSpPr>
            <p:nvPr/>
          </p:nvSpPr>
          <p:spPr>
            <a:xfrm>
              <a:off x="12737559" y="3982974"/>
              <a:ext cx="34461" cy="476189"/>
            </a:xfrm>
            <a:custGeom>
              <a:avLst/>
              <a:gdLst>
                <a:gd name="T1" fmla="*/ 0 w 21600"/>
                <a:gd name="T2" fmla="*/ 0 h 21600"/>
                <a:gd name="T3" fmla="*/ 21600 w 21600"/>
                <a:gd name="T4" fmla="*/ 21600 h 21600"/>
              </a:gdLst>
              <a:ahLst/>
              <a:cxnLst/>
              <a:rect l="T1" t="T2" r="T3" b="T4"/>
              <a:pathLst>
                <a:path w="21600" h="21600">
                  <a:moveTo>
                    <a:pt x="0" y="1563"/>
                  </a:moveTo>
                  <a:lnTo>
                    <a:pt x="0" y="20036"/>
                  </a:lnTo>
                  <a:cubicBezTo>
                    <a:pt x="0" y="20889"/>
                    <a:pt x="9817" y="21600"/>
                    <a:pt x="21599" y="21600"/>
                  </a:cubicBezTo>
                  <a:lnTo>
                    <a:pt x="21599" y="0"/>
                  </a:lnTo>
                  <a:cubicBezTo>
                    <a:pt x="9817" y="0"/>
                    <a:pt x="0" y="710"/>
                    <a:pt x="0" y="1563"/>
                  </a:cubicBezTo>
                  <a:close/>
                </a:path>
              </a:pathLst>
            </a:custGeom>
            <a:solidFill>
              <a:srgbClr val="2E2E2E"/>
            </a:solidFill>
            <a:ln cap="flat" cmpd="sng">
              <a:noFill/>
              <a:prstDash val="solid"/>
              <a:miter/>
            </a:ln>
          </p:spPr>
          <p:txBody>
            <a:bodyPr/>
            <a:lstStyle/>
            <a:p>
              <a:endParaRPr lang="en-GB"/>
            </a:p>
          </p:txBody>
        </p:sp>
        <p:sp>
          <p:nvSpPr>
            <p:cNvPr id="213" name="曲线"/>
            <p:cNvSpPr>
              <a:spLocks/>
            </p:cNvSpPr>
            <p:nvPr/>
          </p:nvSpPr>
          <p:spPr>
            <a:xfrm>
              <a:off x="15934608" y="3561609"/>
              <a:ext cx="34460" cy="762843"/>
            </a:xfrm>
            <a:custGeom>
              <a:avLst/>
              <a:gdLst>
                <a:gd name="T1" fmla="*/ 0 w 21600"/>
                <a:gd name="T2" fmla="*/ 0 h 21600"/>
                <a:gd name="T3" fmla="*/ 21600 w 21600"/>
                <a:gd name="T4" fmla="*/ 21600 h 21600"/>
              </a:gdLst>
              <a:ahLst/>
              <a:cxnLst/>
              <a:rect l="T1" t="T2" r="T3" b="T4"/>
              <a:pathLst>
                <a:path w="21600" h="21600">
                  <a:moveTo>
                    <a:pt x="0" y="0"/>
                  </a:moveTo>
                  <a:lnTo>
                    <a:pt x="0" y="21600"/>
                  </a:lnTo>
                  <a:cubicBezTo>
                    <a:pt x="11781" y="21600"/>
                    <a:pt x="21600" y="21156"/>
                    <a:pt x="21600" y="20624"/>
                  </a:cubicBezTo>
                  <a:lnTo>
                    <a:pt x="21600" y="975"/>
                  </a:lnTo>
                  <a:cubicBezTo>
                    <a:pt x="21600" y="443"/>
                    <a:pt x="11781" y="0"/>
                    <a:pt x="0" y="0"/>
                  </a:cubicBezTo>
                  <a:close/>
                </a:path>
              </a:pathLst>
            </a:custGeom>
            <a:solidFill>
              <a:srgbClr val="2E2E2E"/>
            </a:solidFill>
            <a:ln cap="flat" cmpd="sng">
              <a:noFill/>
              <a:prstDash val="solid"/>
              <a:miter/>
            </a:ln>
          </p:spPr>
          <p:txBody>
            <a:bodyPr/>
            <a:lstStyle/>
            <a:p>
              <a:endParaRPr lang="en-GB"/>
            </a:p>
          </p:txBody>
        </p:sp>
        <p:sp>
          <p:nvSpPr>
            <p:cNvPr id="214" name="曲线"/>
            <p:cNvSpPr>
              <a:spLocks/>
            </p:cNvSpPr>
            <p:nvPr/>
          </p:nvSpPr>
          <p:spPr>
            <a:xfrm>
              <a:off x="12772020" y="2100146"/>
              <a:ext cx="3162587" cy="6392532"/>
            </a:xfrm>
            <a:custGeom>
              <a:avLst/>
              <a:gdLst>
                <a:gd name="T1" fmla="*/ 0 w 21600"/>
                <a:gd name="T2" fmla="*/ 0 h 21600"/>
                <a:gd name="T3" fmla="*/ 21600 w 21600"/>
                <a:gd name="T4" fmla="*/ 21600 h 21600"/>
              </a:gdLst>
              <a:ahLst/>
              <a:cxnLst/>
              <a:rect l="T1" t="T2" r="T3" b="T4"/>
              <a:pathLst>
                <a:path w="21600" h="21600">
                  <a:moveTo>
                    <a:pt x="21600" y="4938"/>
                  </a:moveTo>
                  <a:lnTo>
                    <a:pt x="21600" y="1582"/>
                  </a:lnTo>
                  <a:cubicBezTo>
                    <a:pt x="21600" y="1471"/>
                    <a:pt x="21578" y="1365"/>
                    <a:pt x="21535" y="1264"/>
                  </a:cubicBezTo>
                  <a:cubicBezTo>
                    <a:pt x="21514" y="1212"/>
                    <a:pt x="21493" y="1164"/>
                    <a:pt x="21460" y="1111"/>
                  </a:cubicBezTo>
                  <a:cubicBezTo>
                    <a:pt x="21418" y="1037"/>
                    <a:pt x="21353" y="963"/>
                    <a:pt x="21289" y="894"/>
                  </a:cubicBezTo>
                  <a:cubicBezTo>
                    <a:pt x="21246" y="846"/>
                    <a:pt x="21193" y="804"/>
                    <a:pt x="21139" y="762"/>
                  </a:cubicBezTo>
                  <a:cubicBezTo>
                    <a:pt x="21086" y="719"/>
                    <a:pt x="21032" y="677"/>
                    <a:pt x="20968" y="635"/>
                  </a:cubicBezTo>
                  <a:cubicBezTo>
                    <a:pt x="20872" y="571"/>
                    <a:pt x="20776" y="518"/>
                    <a:pt x="20669" y="460"/>
                  </a:cubicBezTo>
                  <a:cubicBezTo>
                    <a:pt x="20594" y="423"/>
                    <a:pt x="20519" y="391"/>
                    <a:pt x="20444" y="359"/>
                  </a:cubicBezTo>
                  <a:cubicBezTo>
                    <a:pt x="19888" y="132"/>
                    <a:pt x="19182" y="0"/>
                    <a:pt x="18411" y="0"/>
                  </a:cubicBezTo>
                  <a:lnTo>
                    <a:pt x="3198" y="0"/>
                  </a:lnTo>
                  <a:cubicBezTo>
                    <a:pt x="2428" y="0"/>
                    <a:pt x="1711" y="137"/>
                    <a:pt x="1166" y="359"/>
                  </a:cubicBezTo>
                  <a:cubicBezTo>
                    <a:pt x="1091" y="391"/>
                    <a:pt x="1016" y="428"/>
                    <a:pt x="941" y="460"/>
                  </a:cubicBezTo>
                  <a:cubicBezTo>
                    <a:pt x="834" y="513"/>
                    <a:pt x="727" y="571"/>
                    <a:pt x="641" y="635"/>
                  </a:cubicBezTo>
                  <a:cubicBezTo>
                    <a:pt x="577" y="677"/>
                    <a:pt x="524" y="719"/>
                    <a:pt x="470" y="762"/>
                  </a:cubicBezTo>
                  <a:cubicBezTo>
                    <a:pt x="417" y="804"/>
                    <a:pt x="363" y="852"/>
                    <a:pt x="320" y="894"/>
                  </a:cubicBezTo>
                  <a:cubicBezTo>
                    <a:pt x="246" y="968"/>
                    <a:pt x="192" y="1037"/>
                    <a:pt x="139" y="1111"/>
                  </a:cubicBezTo>
                  <a:cubicBezTo>
                    <a:pt x="106" y="1164"/>
                    <a:pt x="85" y="1212"/>
                    <a:pt x="64" y="1264"/>
                  </a:cubicBezTo>
                  <a:cubicBezTo>
                    <a:pt x="21" y="1365"/>
                    <a:pt x="0" y="1476"/>
                    <a:pt x="0" y="1582"/>
                  </a:cubicBezTo>
                  <a:lnTo>
                    <a:pt x="0" y="20017"/>
                  </a:lnTo>
                  <a:cubicBezTo>
                    <a:pt x="0" y="20890"/>
                    <a:pt x="1433" y="21600"/>
                    <a:pt x="3198" y="21600"/>
                  </a:cubicBezTo>
                  <a:lnTo>
                    <a:pt x="18401" y="21600"/>
                  </a:lnTo>
                  <a:cubicBezTo>
                    <a:pt x="20166" y="21600"/>
                    <a:pt x="21600" y="20890"/>
                    <a:pt x="21600" y="20017"/>
                  </a:cubicBezTo>
                  <a:lnTo>
                    <a:pt x="21600" y="4938"/>
                  </a:lnTo>
                </a:path>
                <a:path w="21600" h="21600">
                  <a:moveTo>
                    <a:pt x="21386" y="4938"/>
                  </a:moveTo>
                  <a:lnTo>
                    <a:pt x="21386" y="20022"/>
                  </a:lnTo>
                  <a:cubicBezTo>
                    <a:pt x="21386" y="20837"/>
                    <a:pt x="20048" y="21499"/>
                    <a:pt x="18401" y="21499"/>
                  </a:cubicBezTo>
                  <a:lnTo>
                    <a:pt x="3198" y="21499"/>
                  </a:lnTo>
                  <a:cubicBezTo>
                    <a:pt x="1551" y="21499"/>
                    <a:pt x="213" y="20837"/>
                    <a:pt x="213" y="20022"/>
                  </a:cubicBezTo>
                  <a:lnTo>
                    <a:pt x="213" y="1587"/>
                  </a:lnTo>
                  <a:cubicBezTo>
                    <a:pt x="213" y="767"/>
                    <a:pt x="1551" y="105"/>
                    <a:pt x="3198" y="105"/>
                  </a:cubicBezTo>
                  <a:lnTo>
                    <a:pt x="18401" y="105"/>
                  </a:lnTo>
                  <a:cubicBezTo>
                    <a:pt x="20048" y="105"/>
                    <a:pt x="21386" y="767"/>
                    <a:pt x="21386" y="1582"/>
                  </a:cubicBezTo>
                  <a:lnTo>
                    <a:pt x="21386" y="4938"/>
                  </a:lnTo>
                  <a:close/>
                </a:path>
              </a:pathLst>
            </a:custGeom>
            <a:solidFill>
              <a:srgbClr val="555555"/>
            </a:solidFill>
            <a:ln cap="flat" cmpd="sng">
              <a:noFill/>
              <a:prstDash val="solid"/>
              <a:miter/>
            </a:ln>
          </p:spPr>
          <p:txBody>
            <a:bodyPr/>
            <a:lstStyle/>
            <a:p>
              <a:endParaRPr lang="en-GB"/>
            </a:p>
          </p:txBody>
        </p:sp>
      </p:grpSp>
      <p:sp>
        <p:nvSpPr>
          <p:cNvPr id="216" name="Rectangle"/>
          <p:cNvSpPr>
            <a:spLocks/>
          </p:cNvSpPr>
          <p:nvPr/>
        </p:nvSpPr>
        <p:spPr>
          <a:xfrm>
            <a:off x="3970858" y="1422962"/>
            <a:ext cx="4435812" cy="1846659"/>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4800"/>
              </a:lnSpc>
            </a:pPr>
            <a:r>
              <a:rPr lang="en-US" altLang="zh-CN" sz="4000" b="1">
                <a:solidFill>
                  <a:srgbClr val="262626"/>
                </a:solidFill>
                <a:latin typeface="Arial Bold" charset="0"/>
                <a:ea typeface="Arial Bold" charset="0"/>
                <a:cs typeface="Arial Bold" charset="0"/>
                <a:sym typeface="Arial Bold" charset="0"/>
              </a:rPr>
              <a:t>Behavioural and Environmental Determinants</a:t>
            </a:r>
            <a:endParaRPr lang="zh-CN" altLang="en-US" sz="4000" b="1">
              <a:solidFill>
                <a:srgbClr val="262626"/>
              </a:solidFill>
              <a:latin typeface="Arial Bold" charset="0"/>
              <a:ea typeface="Arial Bold" charset="0"/>
              <a:cs typeface="Arial Bold" charset="0"/>
              <a:sym typeface="Arial Bold" charset="0"/>
            </a:endParaRPr>
          </a:p>
        </p:txBody>
      </p:sp>
      <p:sp>
        <p:nvSpPr>
          <p:cNvPr id="217" name="Rectangle"/>
          <p:cNvSpPr>
            <a:spLocks/>
          </p:cNvSpPr>
          <p:nvPr/>
        </p:nvSpPr>
        <p:spPr>
          <a:xfrm>
            <a:off x="3970858" y="3327963"/>
            <a:ext cx="4398267" cy="2221570"/>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marL="259093" lvl="1" indent="-129546">
              <a:lnSpc>
                <a:spcPts val="2160"/>
              </a:lnSpc>
              <a:buFont typeface="Arial" pitchFamily="34" charset="0"/>
              <a:buChar char="•"/>
            </a:pPr>
            <a:r>
              <a:rPr lang="en-US" altLang="zh-CN" sz="1200">
                <a:solidFill>
                  <a:srgbClr val="0D0D0D"/>
                </a:solidFill>
                <a:latin typeface="Arial" pitchFamily="34" charset="0"/>
                <a:ea typeface="Arial" pitchFamily="34" charset="0"/>
                <a:cs typeface="Arial" pitchFamily="34" charset="0"/>
                <a:sym typeface="Arial" pitchFamily="34" charset="0"/>
              </a:rPr>
              <a:t>Behavioural targets are activity, smoking, prevention engagement and target maintenance. </a:t>
            </a:r>
          </a:p>
          <a:p>
            <a:pPr marL="259093" lvl="1" indent="-129546">
              <a:lnSpc>
                <a:spcPts val="2160"/>
              </a:lnSpc>
              <a:buFont typeface="Arial" pitchFamily="34" charset="0"/>
              <a:buChar char="•"/>
            </a:pPr>
            <a:r>
              <a:rPr lang="en-US" altLang="zh-CN" sz="1200">
                <a:solidFill>
                  <a:srgbClr val="0D0D0D"/>
                </a:solidFill>
                <a:latin typeface="Arial" pitchFamily="34" charset="0"/>
                <a:ea typeface="Arial" pitchFamily="34" charset="0"/>
                <a:cs typeface="Arial" pitchFamily="34" charset="0"/>
                <a:sym typeface="Arial" pitchFamily="34" charset="0"/>
              </a:rPr>
              <a:t>Some healthy lifestyle habits may help lower the risk of dementia, but cannot prevent it (NHS, 2023). </a:t>
            </a:r>
          </a:p>
          <a:p>
            <a:pPr marL="259093" lvl="1" indent="-129546">
              <a:lnSpc>
                <a:spcPts val="2160"/>
              </a:lnSpc>
              <a:buFont typeface="Arial" pitchFamily="34" charset="0"/>
              <a:buChar char="•"/>
            </a:pPr>
            <a:r>
              <a:rPr lang="en-US" altLang="zh-CN" sz="1200">
                <a:solidFill>
                  <a:srgbClr val="0D0D0D"/>
                </a:solidFill>
                <a:latin typeface="Arial" pitchFamily="34" charset="0"/>
                <a:ea typeface="Arial" pitchFamily="34" charset="0"/>
                <a:cs typeface="Arial" pitchFamily="34" charset="0"/>
                <a:sym typeface="Arial" pitchFamily="34" charset="0"/>
              </a:rPr>
              <a:t>Environmental barriers are access, time, trust, skills and connectivity. </a:t>
            </a:r>
          </a:p>
          <a:p>
            <a:pPr marL="259093" lvl="1" indent="-129546">
              <a:lnSpc>
                <a:spcPts val="2160"/>
              </a:lnSpc>
              <a:buFont typeface="Arial" pitchFamily="34" charset="0"/>
              <a:buChar char="•"/>
            </a:pPr>
            <a:r>
              <a:rPr lang="en-US" altLang="zh-CN" sz="1200">
                <a:solidFill>
                  <a:srgbClr val="0D0D0D"/>
                </a:solidFill>
                <a:latin typeface="Arial" pitchFamily="34" charset="0"/>
                <a:ea typeface="Arial" pitchFamily="34" charset="0"/>
                <a:cs typeface="Arial" pitchFamily="34" charset="0"/>
                <a:sym typeface="Arial" pitchFamily="34" charset="0"/>
              </a:rPr>
              <a:t>Digital inclusion must therefore be complemented with, and not rely on apps alone (NHS England, 2023). </a:t>
            </a:r>
            <a:endParaRPr lang="zh-CN" altLang="en-US" sz="1200">
              <a:solidFill>
                <a:srgbClr val="0D0D0D"/>
              </a:solidFill>
              <a:latin typeface="Arial" pitchFamily="34" charset="0"/>
              <a:ea typeface="Arial" pitchFamily="34" charset="0"/>
              <a:cs typeface="Arial" pitchFamily="34" charset="0"/>
              <a:sym typeface="Arial" pitchFamily="34" charset="0"/>
            </a:endParaRPr>
          </a:p>
        </p:txBody>
      </p:sp>
      <p:grpSp>
        <p:nvGrpSpPr>
          <p:cNvPr id="220" name="Combination"/>
          <p:cNvGrpSpPr>
            <a:grpSpLocks/>
          </p:cNvGrpSpPr>
          <p:nvPr/>
        </p:nvGrpSpPr>
        <p:grpSpPr>
          <a:xfrm>
            <a:off x="2951497" y="6111133"/>
            <a:ext cx="1496295" cy="1329339"/>
            <a:chOff x="4427245" y="9166699"/>
            <a:chExt cx="2244442" cy="1994009"/>
          </a:xfrm>
        </p:grpSpPr>
        <p:sp>
          <p:nvSpPr>
            <p:cNvPr id="218" name="曲线"/>
            <p:cNvSpPr>
              <a:spLocks/>
            </p:cNvSpPr>
            <p:nvPr/>
          </p:nvSpPr>
          <p:spPr>
            <a:xfrm>
              <a:off x="4427245" y="9258300"/>
              <a:ext cx="2244442" cy="1902409"/>
            </a:xfrm>
            <a:custGeom>
              <a:avLst/>
              <a:gdLst>
                <a:gd name="T1" fmla="*/ 0 w 21600"/>
                <a:gd name="T2" fmla="*/ 0 h 21600"/>
                <a:gd name="T3" fmla="*/ 21600 w 21600"/>
                <a:gd name="T4" fmla="*/ 21600 h 21600"/>
              </a:gdLst>
              <a:ahLst/>
              <a:cxnLst/>
              <a:rect l="T1" t="T2" r="T3" b="T4"/>
              <a:pathLst>
                <a:path w="21600" h="21600">
                  <a:moveTo>
                    <a:pt x="9154" y="0"/>
                  </a:moveTo>
                  <a:lnTo>
                    <a:pt x="12445" y="0"/>
                  </a:lnTo>
                  <a:cubicBezTo>
                    <a:pt x="14873" y="0"/>
                    <a:pt x="17202" y="1137"/>
                    <a:pt x="18918" y="3163"/>
                  </a:cubicBezTo>
                  <a:cubicBezTo>
                    <a:pt x="20635" y="5188"/>
                    <a:pt x="21600" y="7935"/>
                    <a:pt x="21600" y="10800"/>
                  </a:cubicBezTo>
                  <a:lnTo>
                    <a:pt x="21600" y="10800"/>
                  </a:lnTo>
                  <a:cubicBezTo>
                    <a:pt x="21600" y="13664"/>
                    <a:pt x="20635" y="16411"/>
                    <a:pt x="18918" y="18436"/>
                  </a:cubicBezTo>
                  <a:cubicBezTo>
                    <a:pt x="17202" y="20462"/>
                    <a:pt x="14873" y="21600"/>
                    <a:pt x="12445" y="21600"/>
                  </a:cubicBezTo>
                  <a:lnTo>
                    <a:pt x="9154" y="21600"/>
                  </a:lnTo>
                  <a:cubicBezTo>
                    <a:pt x="6726" y="21600"/>
                    <a:pt x="4397" y="20462"/>
                    <a:pt x="2681" y="18436"/>
                  </a:cubicBezTo>
                  <a:cubicBezTo>
                    <a:pt x="964" y="16411"/>
                    <a:pt x="0" y="13664"/>
                    <a:pt x="0" y="10800"/>
                  </a:cubicBezTo>
                  <a:lnTo>
                    <a:pt x="0" y="10800"/>
                  </a:lnTo>
                  <a:cubicBezTo>
                    <a:pt x="0" y="7935"/>
                    <a:pt x="964" y="5188"/>
                    <a:pt x="2681" y="3163"/>
                  </a:cubicBezTo>
                  <a:cubicBezTo>
                    <a:pt x="4397" y="1137"/>
                    <a:pt x="6726" y="0"/>
                    <a:pt x="9154" y="0"/>
                  </a:cubicBezTo>
                  <a:close/>
                </a:path>
              </a:pathLst>
            </a:custGeom>
            <a:solidFill>
              <a:srgbClr val="8D57DE"/>
            </a:solidFill>
            <a:ln cap="flat" cmpd="sng">
              <a:noFill/>
              <a:prstDash val="solid"/>
              <a:miter/>
            </a:ln>
          </p:spPr>
          <p:txBody>
            <a:bodyPr/>
            <a:lstStyle/>
            <a:p>
              <a:endParaRPr lang="en-GB"/>
            </a:p>
          </p:txBody>
        </p:sp>
        <p:sp>
          <p:nvSpPr>
            <p:cNvPr id="219" name="Rectangle"/>
            <p:cNvSpPr>
              <a:spLocks/>
            </p:cNvSpPr>
            <p:nvPr/>
          </p:nvSpPr>
          <p:spPr>
            <a:xfrm>
              <a:off x="4427245" y="9166699"/>
              <a:ext cx="2244442" cy="1994009"/>
            </a:xfrm>
            <a:prstGeom prst="rect">
              <a:avLst/>
            </a:prstGeom>
            <a:noFill/>
            <a:ln w="12700" cap="flat" cmpd="sng">
              <a:noFill/>
              <a:prstDash val="solid"/>
              <a:miter/>
            </a:ln>
          </p:spPr>
          <p:txBody>
            <a:bodyPr/>
            <a:lstStyle/>
            <a:p>
              <a:endParaRPr lang="en-GB"/>
            </a:p>
          </p:txBody>
        </p:sp>
      </p:grpSp>
      <p:sp>
        <p:nvSpPr>
          <p:cNvPr id="221" name="曲线"/>
          <p:cNvSpPr>
            <a:spLocks/>
          </p:cNvSpPr>
          <p:nvPr/>
        </p:nvSpPr>
        <p:spPr>
          <a:xfrm>
            <a:off x="685800" y="725710"/>
            <a:ext cx="210749" cy="265855"/>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sp>
        <p:nvSpPr>
          <p:cNvPr id="222" name="曲线"/>
          <p:cNvSpPr>
            <a:spLocks/>
          </p:cNvSpPr>
          <p:nvPr/>
        </p:nvSpPr>
        <p:spPr>
          <a:xfrm>
            <a:off x="355034" y="5777356"/>
            <a:ext cx="1074573" cy="61153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6"/>
            <a:stretch/>
          </a:blipFill>
          <a:ln cap="flat" cmpd="sng">
            <a:noFill/>
            <a:prstDash val="solid"/>
            <a:miter/>
          </a:ln>
        </p:spPr>
        <p:txBody>
          <a:bodyPr/>
          <a:lstStyle/>
          <a:p>
            <a:endParaRPr lang="en-GB"/>
          </a:p>
        </p:txBody>
      </p:sp>
      <p:sp>
        <p:nvSpPr>
          <p:cNvPr id="223" name="曲线"/>
          <p:cNvSpPr>
            <a:spLocks/>
          </p:cNvSpPr>
          <p:nvPr/>
        </p:nvSpPr>
        <p:spPr>
          <a:xfrm>
            <a:off x="10779354" y="311096"/>
            <a:ext cx="1074573" cy="61153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6"/>
            <a:stretch/>
          </a:blipFill>
          <a:ln cap="flat" cmpd="sng">
            <a:noFill/>
            <a:prstDash val="solid"/>
            <a:miter/>
          </a:ln>
        </p:spPr>
        <p:txBody>
          <a:bodyPr/>
          <a:lstStyle/>
          <a:p>
            <a:endParaRPr lang="en-GB"/>
          </a:p>
        </p:txBody>
      </p:sp>
      <p:sp>
        <p:nvSpPr>
          <p:cNvPr id="224" name="曲线"/>
          <p:cNvSpPr>
            <a:spLocks/>
          </p:cNvSpPr>
          <p:nvPr/>
        </p:nvSpPr>
        <p:spPr>
          <a:xfrm rot="-5400000" flipH="1" flipV="1">
            <a:off x="3783648" y="-125533"/>
            <a:ext cx="1614221" cy="1239801"/>
          </a:xfrm>
          <a:custGeom>
            <a:avLst/>
            <a:gdLst>
              <a:gd name="T1" fmla="*/ 0 w 21600"/>
              <a:gd name="T2" fmla="*/ -21600 h 21600"/>
              <a:gd name="T3" fmla="*/ 21600 w 21600"/>
              <a:gd name="T4" fmla="*/ 0 h 21600"/>
            </a:gdLst>
            <a:ahLst/>
            <a:cxnLst/>
            <a:rect l="T1" t="T2" r="T3" b="T4"/>
            <a:pathLst>
              <a:path w="21600" h="21600">
                <a:moveTo>
                  <a:pt x="21600" y="21600"/>
                </a:moveTo>
                <a:lnTo>
                  <a:pt x="0" y="21600"/>
                </a:lnTo>
                <a:lnTo>
                  <a:pt x="0" y="0"/>
                </a:lnTo>
                <a:lnTo>
                  <a:pt x="21600" y="0"/>
                </a:lnTo>
                <a:lnTo>
                  <a:pt x="21600" y="21600"/>
                </a:lnTo>
                <a:close/>
              </a:path>
            </a:pathLst>
          </a:custGeom>
          <a:blipFill rotWithShape="1">
            <a:blip r:embed="rId7"/>
            <a:stretch/>
          </a:blipFill>
          <a:ln cap="flat" cmpd="sng">
            <a:noFill/>
            <a:prstDash val="solid"/>
            <a:miter/>
          </a:ln>
        </p:spPr>
        <p:txBody>
          <a:bodyPr/>
          <a:lstStyle/>
          <a:p>
            <a:endParaRPr lang="en-GB"/>
          </a:p>
        </p:txBody>
      </p:sp>
      <p:sp>
        <p:nvSpPr>
          <p:cNvPr id="225" name="曲线"/>
          <p:cNvSpPr>
            <a:spLocks/>
          </p:cNvSpPr>
          <p:nvPr/>
        </p:nvSpPr>
        <p:spPr>
          <a:xfrm rot="-2625672">
            <a:off x="11085777" y="5760216"/>
            <a:ext cx="840844" cy="64581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7"/>
            <a:stretch/>
          </a:blipFill>
          <a:ln cap="flat" cmpd="sng">
            <a:noFill/>
            <a:prstDash val="solid"/>
            <a:miter/>
          </a:ln>
        </p:spPr>
        <p:txBody>
          <a:bodyPr/>
          <a:lstStyle/>
          <a:p>
            <a:endParaRPr lang="en-GB"/>
          </a:p>
        </p:txBody>
      </p:sp>
      <p:sp>
        <p:nvSpPr>
          <p:cNvPr id="226" name="曲线"/>
          <p:cNvSpPr>
            <a:spLocks/>
          </p:cNvSpPr>
          <p:nvPr/>
        </p:nvSpPr>
        <p:spPr>
          <a:xfrm>
            <a:off x="-471183" y="3340265"/>
            <a:ext cx="1156983" cy="19142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8"/>
            <a:stretch/>
          </a:blipFill>
          <a:ln cap="flat" cmpd="sng">
            <a:noFill/>
            <a:prstDash val="solid"/>
            <a:miter/>
          </a:ln>
        </p:spPr>
        <p:txBody>
          <a:bodyPr/>
          <a:lstStyle/>
          <a:p>
            <a:endParaRPr lang="en-GB"/>
          </a:p>
        </p:txBody>
      </p:sp>
      <p:sp>
        <p:nvSpPr>
          <p:cNvPr id="227" name="曲线"/>
          <p:cNvSpPr>
            <a:spLocks/>
          </p:cNvSpPr>
          <p:nvPr/>
        </p:nvSpPr>
        <p:spPr>
          <a:xfrm>
            <a:off x="11506200" y="3340265"/>
            <a:ext cx="1156983" cy="19142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8"/>
            <a:stretch/>
          </a:blipFill>
          <a:ln cap="flat" cmpd="sng">
            <a:noFill/>
            <a:prstDash val="solid"/>
            <a:miter/>
          </a:ln>
        </p:spPr>
        <p:txBody>
          <a:bodyPr/>
          <a:lstStyle/>
          <a:p>
            <a:endParaRPr lang="en-GB"/>
          </a:p>
        </p:txBody>
      </p:sp>
      <p:pic>
        <p:nvPicPr>
          <p:cNvPr id="228" name="Image" descr="University of Wales Trinity Saint David launches new digital ..."/>
          <p:cNvPicPr>
            <a:picLocks noChangeAspect="1"/>
          </p:cNvPicPr>
          <p:nvPr/>
        </p:nvPicPr>
        <p:blipFill>
          <a:blip r:embed="rId9" cstate="print"/>
          <a:srcRect l="10159" t="16327" r="10159" b="18204"/>
          <a:stretch>
            <a:fillRect/>
          </a:stretch>
        </p:blipFill>
        <p:spPr>
          <a:xfrm>
            <a:off x="266700" y="364603"/>
            <a:ext cx="2078362" cy="713219"/>
          </a:xfrm>
          <a:prstGeom prst="rect">
            <a:avLst/>
          </a:prstGeom>
          <a:noFill/>
          <a:ln w="12700" cap="flat" cmpd="sng">
            <a:noFill/>
            <a:prstDash val="solid"/>
            <a:miter/>
          </a:ln>
        </p:spPr>
      </p:pic>
    </p:spTree>
    <p:extLst>
      <p:ext uri="{BB962C8B-B14F-4D97-AF65-F5344CB8AC3E}">
        <p14:creationId xmlns:p14="http://schemas.microsoft.com/office/powerpoint/2010/main" val="1012375916"/>
      </p:ext>
    </p:extLst>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3" name="Combination"/>
          <p:cNvGrpSpPr>
            <a:grpSpLocks/>
          </p:cNvGrpSpPr>
          <p:nvPr/>
        </p:nvGrpSpPr>
        <p:grpSpPr>
          <a:xfrm>
            <a:off x="1513438" y="3158836"/>
            <a:ext cx="4582562" cy="2604654"/>
            <a:chOff x="2270157" y="4738254"/>
            <a:chExt cx="6873843" cy="3906981"/>
          </a:xfrm>
        </p:grpSpPr>
        <p:sp>
          <p:nvSpPr>
            <p:cNvPr id="232" name="曲线"/>
            <p:cNvSpPr>
              <a:spLocks/>
            </p:cNvSpPr>
            <p:nvPr/>
          </p:nvSpPr>
          <p:spPr>
            <a:xfrm>
              <a:off x="2270157" y="4738254"/>
              <a:ext cx="6873843" cy="3906981"/>
            </a:xfrm>
            <a:custGeom>
              <a:avLst/>
              <a:gdLst>
                <a:gd name="T1" fmla="*/ 0 w 21600"/>
                <a:gd name="T2" fmla="*/ 0 h 21600"/>
                <a:gd name="T3" fmla="*/ 21600 w 21600"/>
                <a:gd name="T4" fmla="*/ 21600 h 21600"/>
              </a:gdLst>
              <a:ahLst/>
              <a:cxnLst/>
              <a:rect l="T1" t="T2" r="T3" b="T4"/>
              <a:pathLst>
                <a:path w="21600" h="21600">
                  <a:moveTo>
                    <a:pt x="245" y="0"/>
                  </a:moveTo>
                  <a:lnTo>
                    <a:pt x="21354" y="0"/>
                  </a:lnTo>
                  <a:cubicBezTo>
                    <a:pt x="21419" y="0"/>
                    <a:pt x="21482" y="45"/>
                    <a:pt x="21528" y="126"/>
                  </a:cubicBezTo>
                  <a:cubicBezTo>
                    <a:pt x="21574" y="207"/>
                    <a:pt x="21600" y="316"/>
                    <a:pt x="21600" y="431"/>
                  </a:cubicBezTo>
                  <a:lnTo>
                    <a:pt x="21600" y="21168"/>
                  </a:lnTo>
                  <a:cubicBezTo>
                    <a:pt x="21600" y="21283"/>
                    <a:pt x="21574" y="21392"/>
                    <a:pt x="21528" y="21473"/>
                  </a:cubicBezTo>
                  <a:cubicBezTo>
                    <a:pt x="21482" y="21554"/>
                    <a:pt x="21419" y="21600"/>
                    <a:pt x="21354" y="21600"/>
                  </a:cubicBezTo>
                  <a:lnTo>
                    <a:pt x="245" y="21600"/>
                  </a:lnTo>
                  <a:cubicBezTo>
                    <a:pt x="180" y="21600"/>
                    <a:pt x="117" y="21554"/>
                    <a:pt x="71" y="21473"/>
                  </a:cubicBezTo>
                  <a:cubicBezTo>
                    <a:pt x="25" y="21392"/>
                    <a:pt x="0" y="21283"/>
                    <a:pt x="0" y="21168"/>
                  </a:cubicBezTo>
                  <a:lnTo>
                    <a:pt x="0" y="431"/>
                  </a:lnTo>
                  <a:cubicBezTo>
                    <a:pt x="0" y="316"/>
                    <a:pt x="25" y="207"/>
                    <a:pt x="71" y="126"/>
                  </a:cubicBezTo>
                  <a:cubicBezTo>
                    <a:pt x="117" y="45"/>
                    <a:pt x="180" y="0"/>
                    <a:pt x="245" y="0"/>
                  </a:cubicBezTo>
                  <a:close/>
                </a:path>
              </a:pathLst>
            </a:custGeom>
            <a:blipFill rotWithShape="1">
              <a:blip r:embed="rId3"/>
              <a:stretch>
                <a:fillRect t="-8539" b="-8539"/>
              </a:stretch>
            </a:blipFill>
            <a:ln cap="flat" cmpd="sng">
              <a:noFill/>
              <a:prstDash val="solid"/>
              <a:miter/>
            </a:ln>
          </p:spPr>
          <p:txBody>
            <a:bodyPr/>
            <a:lstStyle/>
            <a:p>
              <a:endParaRPr lang="en-GB"/>
            </a:p>
          </p:txBody>
        </p:sp>
      </p:grpSp>
      <p:grpSp>
        <p:nvGrpSpPr>
          <p:cNvPr id="235" name="Combination"/>
          <p:cNvGrpSpPr>
            <a:grpSpLocks/>
          </p:cNvGrpSpPr>
          <p:nvPr/>
        </p:nvGrpSpPr>
        <p:grpSpPr>
          <a:xfrm>
            <a:off x="6264372" y="3158836"/>
            <a:ext cx="4447309" cy="2604654"/>
            <a:chOff x="9396557" y="4738254"/>
            <a:chExt cx="6670964" cy="3906981"/>
          </a:xfrm>
        </p:grpSpPr>
        <p:sp>
          <p:nvSpPr>
            <p:cNvPr id="234" name="曲线"/>
            <p:cNvSpPr>
              <a:spLocks/>
            </p:cNvSpPr>
            <p:nvPr/>
          </p:nvSpPr>
          <p:spPr>
            <a:xfrm>
              <a:off x="9396557" y="4738254"/>
              <a:ext cx="6670964" cy="3906981"/>
            </a:xfrm>
            <a:custGeom>
              <a:avLst/>
              <a:gdLst>
                <a:gd name="T1" fmla="*/ 0 w 21600"/>
                <a:gd name="T2" fmla="*/ 0 h 21600"/>
                <a:gd name="T3" fmla="*/ 21600 w 21600"/>
                <a:gd name="T4" fmla="*/ 21600 h 21600"/>
              </a:gdLst>
              <a:ahLst/>
              <a:cxnLst/>
              <a:rect l="T1" t="T2" r="T3" b="T4"/>
              <a:pathLst>
                <a:path w="21600" h="21600">
                  <a:moveTo>
                    <a:pt x="260" y="0"/>
                  </a:moveTo>
                  <a:lnTo>
                    <a:pt x="21339" y="0"/>
                  </a:lnTo>
                  <a:cubicBezTo>
                    <a:pt x="21408" y="0"/>
                    <a:pt x="21474" y="46"/>
                    <a:pt x="21523" y="130"/>
                  </a:cubicBezTo>
                  <a:cubicBezTo>
                    <a:pt x="21572" y="213"/>
                    <a:pt x="21600" y="326"/>
                    <a:pt x="21600" y="444"/>
                  </a:cubicBezTo>
                  <a:lnTo>
                    <a:pt x="21600" y="21155"/>
                  </a:lnTo>
                  <a:cubicBezTo>
                    <a:pt x="21600" y="21273"/>
                    <a:pt x="21572" y="21386"/>
                    <a:pt x="21523" y="21469"/>
                  </a:cubicBezTo>
                  <a:cubicBezTo>
                    <a:pt x="21474" y="21553"/>
                    <a:pt x="21408" y="21600"/>
                    <a:pt x="21339" y="21600"/>
                  </a:cubicBezTo>
                  <a:lnTo>
                    <a:pt x="260" y="21600"/>
                  </a:lnTo>
                  <a:cubicBezTo>
                    <a:pt x="191" y="21600"/>
                    <a:pt x="125" y="21553"/>
                    <a:pt x="76" y="21469"/>
                  </a:cubicBezTo>
                  <a:cubicBezTo>
                    <a:pt x="27" y="21386"/>
                    <a:pt x="0" y="21273"/>
                    <a:pt x="0" y="21155"/>
                  </a:cubicBezTo>
                  <a:lnTo>
                    <a:pt x="0" y="444"/>
                  </a:lnTo>
                  <a:cubicBezTo>
                    <a:pt x="0" y="326"/>
                    <a:pt x="27" y="213"/>
                    <a:pt x="76" y="130"/>
                  </a:cubicBezTo>
                  <a:cubicBezTo>
                    <a:pt x="125" y="46"/>
                    <a:pt x="191" y="0"/>
                    <a:pt x="260" y="0"/>
                  </a:cubicBezTo>
                  <a:close/>
                </a:path>
              </a:pathLst>
            </a:custGeom>
            <a:blipFill rotWithShape="1">
              <a:blip r:embed="rId4"/>
              <a:stretch>
                <a:fillRect t="-6966" b="-6966"/>
              </a:stretch>
            </a:blipFill>
            <a:ln cap="flat" cmpd="sng">
              <a:noFill/>
              <a:prstDash val="solid"/>
              <a:miter/>
            </a:ln>
          </p:spPr>
          <p:txBody>
            <a:bodyPr/>
            <a:lstStyle/>
            <a:p>
              <a:endParaRPr lang="en-GB"/>
            </a:p>
          </p:txBody>
        </p:sp>
      </p:grpSp>
      <p:sp>
        <p:nvSpPr>
          <p:cNvPr id="236" name="Rectangle"/>
          <p:cNvSpPr>
            <a:spLocks/>
          </p:cNvSpPr>
          <p:nvPr/>
        </p:nvSpPr>
        <p:spPr>
          <a:xfrm>
            <a:off x="1660155" y="971549"/>
            <a:ext cx="4289129" cy="1243289"/>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4984"/>
              </a:lnSpc>
            </a:pPr>
            <a:r>
              <a:rPr lang="en-US" altLang="zh-CN" sz="4153" b="1">
                <a:solidFill>
                  <a:srgbClr val="262626"/>
                </a:solidFill>
                <a:latin typeface="Arial Bold" charset="0"/>
                <a:ea typeface="Arial Bold" charset="0"/>
                <a:cs typeface="Arial Bold" charset="0"/>
                <a:sym typeface="Arial Bold" charset="0"/>
              </a:rPr>
              <a:t>Phase 3: What Must Change?</a:t>
            </a:r>
            <a:endParaRPr lang="zh-CN" altLang="en-US" sz="4153" b="1">
              <a:solidFill>
                <a:srgbClr val="262626"/>
              </a:solidFill>
              <a:latin typeface="Arial Bold" charset="0"/>
              <a:ea typeface="Arial Bold" charset="0"/>
              <a:cs typeface="Arial Bold" charset="0"/>
              <a:sym typeface="Arial Bold" charset="0"/>
            </a:endParaRPr>
          </a:p>
        </p:txBody>
      </p:sp>
      <p:sp>
        <p:nvSpPr>
          <p:cNvPr id="237" name="Rectangle"/>
          <p:cNvSpPr>
            <a:spLocks/>
          </p:cNvSpPr>
          <p:nvPr/>
        </p:nvSpPr>
        <p:spPr>
          <a:xfrm>
            <a:off x="6448260" y="1780246"/>
            <a:ext cx="4263421" cy="1093056"/>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160"/>
              </a:lnSpc>
            </a:pPr>
            <a:r>
              <a:rPr lang="en-US" altLang="zh-CN" sz="1200">
                <a:solidFill>
                  <a:srgbClr val="0D0D0D"/>
                </a:solidFill>
                <a:latin typeface="Arial" pitchFamily="34" charset="0"/>
                <a:ea typeface="Arial" pitchFamily="34" charset="0"/>
                <a:cs typeface="Arial" pitchFamily="34" charset="0"/>
                <a:sym typeface="Arial" pitchFamily="34" charset="0"/>
              </a:rPr>
              <a:t>COM-B is the list of what needs to change; capability, opportunity and motivation. </a:t>
            </a:r>
          </a:p>
          <a:p>
            <a:pPr>
              <a:lnSpc>
                <a:spcPts val="2160"/>
              </a:lnSpc>
            </a:pPr>
            <a:r>
              <a:rPr lang="en-US" altLang="zh-CN" sz="1200">
                <a:solidFill>
                  <a:srgbClr val="0D0D0D"/>
                </a:solidFill>
                <a:latin typeface="Arial" pitchFamily="34" charset="0"/>
                <a:ea typeface="Arial" pitchFamily="34" charset="0"/>
                <a:cs typeface="Arial" pitchFamily="34" charset="0"/>
                <a:sym typeface="Arial" pitchFamily="34" charset="0"/>
              </a:rPr>
              <a:t>Determinants can be addressed through digital prevention in midlife whilst tackling disadvantage (Soleymani et al., 2025). </a:t>
            </a:r>
            <a:endParaRPr lang="zh-CN" altLang="en-US" sz="1200">
              <a:solidFill>
                <a:srgbClr val="0D0D0D"/>
              </a:solidFill>
              <a:latin typeface="Arial" pitchFamily="34" charset="0"/>
              <a:ea typeface="Arial" pitchFamily="34" charset="0"/>
              <a:cs typeface="Arial" pitchFamily="34" charset="0"/>
              <a:sym typeface="Arial" pitchFamily="34" charset="0"/>
            </a:endParaRPr>
          </a:p>
        </p:txBody>
      </p:sp>
      <p:grpSp>
        <p:nvGrpSpPr>
          <p:cNvPr id="240" name="Combination"/>
          <p:cNvGrpSpPr>
            <a:grpSpLocks/>
          </p:cNvGrpSpPr>
          <p:nvPr/>
        </p:nvGrpSpPr>
        <p:grpSpPr>
          <a:xfrm>
            <a:off x="1660155" y="2302109"/>
            <a:ext cx="3849433" cy="438963"/>
            <a:chOff x="2490232" y="3453163"/>
            <a:chExt cx="5774149" cy="658444"/>
          </a:xfrm>
        </p:grpSpPr>
        <p:sp>
          <p:nvSpPr>
            <p:cNvPr id="238" name="曲线"/>
            <p:cNvSpPr>
              <a:spLocks/>
            </p:cNvSpPr>
            <p:nvPr/>
          </p:nvSpPr>
          <p:spPr>
            <a:xfrm>
              <a:off x="2490232" y="3544764"/>
              <a:ext cx="5774149" cy="566844"/>
            </a:xfrm>
            <a:custGeom>
              <a:avLst/>
              <a:gdLst>
                <a:gd name="T1" fmla="*/ 0 w 21600"/>
                <a:gd name="T2" fmla="*/ 0 h 21600"/>
                <a:gd name="T3" fmla="*/ 21600 w 21600"/>
                <a:gd name="T4" fmla="*/ 21600 h 21600"/>
              </a:gdLst>
              <a:ahLst/>
              <a:cxnLst/>
              <a:rect l="T1" t="T2" r="T3" b="T4"/>
              <a:pathLst>
                <a:path w="21600" h="21600">
                  <a:moveTo>
                    <a:pt x="1060" y="0"/>
                  </a:moveTo>
                  <a:lnTo>
                    <a:pt x="20539" y="0"/>
                  </a:lnTo>
                  <a:cubicBezTo>
                    <a:pt x="21125" y="0"/>
                    <a:pt x="21600" y="4835"/>
                    <a:pt x="21600" y="10800"/>
                  </a:cubicBezTo>
                  <a:lnTo>
                    <a:pt x="21600" y="10800"/>
                  </a:lnTo>
                  <a:cubicBezTo>
                    <a:pt x="21600" y="13664"/>
                    <a:pt x="21488" y="16411"/>
                    <a:pt x="21289" y="18436"/>
                  </a:cubicBezTo>
                  <a:cubicBezTo>
                    <a:pt x="21090" y="20462"/>
                    <a:pt x="20820" y="21600"/>
                    <a:pt x="20539" y="21600"/>
                  </a:cubicBezTo>
                  <a:lnTo>
                    <a:pt x="1060" y="21600"/>
                  </a:lnTo>
                  <a:cubicBezTo>
                    <a:pt x="779" y="21600"/>
                    <a:pt x="509" y="20462"/>
                    <a:pt x="310" y="18436"/>
                  </a:cubicBezTo>
                  <a:cubicBezTo>
                    <a:pt x="111" y="16411"/>
                    <a:pt x="0" y="13664"/>
                    <a:pt x="0" y="10800"/>
                  </a:cubicBezTo>
                  <a:lnTo>
                    <a:pt x="0" y="10800"/>
                  </a:lnTo>
                  <a:cubicBezTo>
                    <a:pt x="0" y="7935"/>
                    <a:pt x="111" y="5188"/>
                    <a:pt x="310" y="3163"/>
                  </a:cubicBezTo>
                  <a:cubicBezTo>
                    <a:pt x="509" y="1137"/>
                    <a:pt x="779" y="0"/>
                    <a:pt x="1060" y="0"/>
                  </a:cubicBezTo>
                  <a:close/>
                </a:path>
              </a:pathLst>
            </a:custGeom>
            <a:solidFill>
              <a:srgbClr val="8D57DE"/>
            </a:solidFill>
            <a:ln cap="flat" cmpd="sng">
              <a:noFill/>
              <a:prstDash val="solid"/>
              <a:miter/>
            </a:ln>
          </p:spPr>
          <p:txBody>
            <a:bodyPr/>
            <a:lstStyle/>
            <a:p>
              <a:endParaRPr lang="en-GB"/>
            </a:p>
          </p:txBody>
        </p:sp>
        <p:sp>
          <p:nvSpPr>
            <p:cNvPr id="239" name="Rectangle"/>
            <p:cNvSpPr>
              <a:spLocks/>
            </p:cNvSpPr>
            <p:nvPr/>
          </p:nvSpPr>
          <p:spPr>
            <a:xfrm>
              <a:off x="2490232" y="3453163"/>
              <a:ext cx="5774149" cy="658444"/>
            </a:xfrm>
            <a:prstGeom prst="rect">
              <a:avLst/>
            </a:prstGeom>
            <a:noFill/>
            <a:ln w="12700" cap="flat" cmpd="sng">
              <a:noFill/>
              <a:prstDash val="solid"/>
              <a:miter/>
            </a:ln>
          </p:spPr>
          <p:txBody>
            <a:bodyPr/>
            <a:lstStyle/>
            <a:p>
              <a:endParaRPr lang="en-GB"/>
            </a:p>
          </p:txBody>
        </p:sp>
      </p:grpSp>
      <p:sp>
        <p:nvSpPr>
          <p:cNvPr id="241" name="曲线"/>
          <p:cNvSpPr>
            <a:spLocks/>
          </p:cNvSpPr>
          <p:nvPr/>
        </p:nvSpPr>
        <p:spPr>
          <a:xfrm>
            <a:off x="685800" y="725710"/>
            <a:ext cx="210749" cy="265855"/>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sp>
        <p:nvSpPr>
          <p:cNvPr id="242" name="曲线"/>
          <p:cNvSpPr>
            <a:spLocks/>
          </p:cNvSpPr>
          <p:nvPr/>
        </p:nvSpPr>
        <p:spPr>
          <a:xfrm>
            <a:off x="6694078" y="6552662"/>
            <a:ext cx="1156983" cy="19142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6"/>
            <a:stretch/>
          </a:blipFill>
          <a:ln cap="flat" cmpd="sng">
            <a:noFill/>
            <a:prstDash val="solid"/>
            <a:miter/>
          </a:ln>
        </p:spPr>
        <p:txBody>
          <a:bodyPr/>
          <a:lstStyle/>
          <a:p>
            <a:endParaRPr lang="en-GB"/>
          </a:p>
        </p:txBody>
      </p:sp>
      <p:sp>
        <p:nvSpPr>
          <p:cNvPr id="243" name="曲线"/>
          <p:cNvSpPr>
            <a:spLocks/>
          </p:cNvSpPr>
          <p:nvPr/>
        </p:nvSpPr>
        <p:spPr>
          <a:xfrm rot="-5400000" flipH="1" flipV="1">
            <a:off x="194925" y="3051984"/>
            <a:ext cx="981750" cy="754032"/>
          </a:xfrm>
          <a:custGeom>
            <a:avLst/>
            <a:gdLst>
              <a:gd name="T1" fmla="*/ 0 w 21600"/>
              <a:gd name="T2" fmla="*/ -21600 h 21600"/>
              <a:gd name="T3" fmla="*/ 21600 w 21600"/>
              <a:gd name="T4" fmla="*/ 0 h 21600"/>
            </a:gdLst>
            <a:ahLst/>
            <a:cxnLst/>
            <a:rect l="T1" t="T2" r="T3" b="T4"/>
            <a:pathLst>
              <a:path w="21600" h="21600">
                <a:moveTo>
                  <a:pt x="21600" y="21599"/>
                </a:moveTo>
                <a:lnTo>
                  <a:pt x="0" y="21599"/>
                </a:lnTo>
                <a:lnTo>
                  <a:pt x="0" y="0"/>
                </a:lnTo>
                <a:lnTo>
                  <a:pt x="21600" y="0"/>
                </a:lnTo>
                <a:lnTo>
                  <a:pt x="21600" y="21599"/>
                </a:lnTo>
                <a:close/>
              </a:path>
            </a:pathLst>
          </a:custGeom>
          <a:blipFill rotWithShape="1">
            <a:blip r:embed="rId7"/>
            <a:stretch/>
          </a:blipFill>
          <a:ln cap="flat" cmpd="sng">
            <a:noFill/>
            <a:prstDash val="solid"/>
            <a:miter/>
          </a:ln>
        </p:spPr>
        <p:txBody>
          <a:bodyPr/>
          <a:lstStyle/>
          <a:p>
            <a:endParaRPr lang="en-GB"/>
          </a:p>
        </p:txBody>
      </p:sp>
      <p:sp>
        <p:nvSpPr>
          <p:cNvPr id="244" name="曲线"/>
          <p:cNvSpPr>
            <a:spLocks/>
          </p:cNvSpPr>
          <p:nvPr/>
        </p:nvSpPr>
        <p:spPr>
          <a:xfrm>
            <a:off x="10820786" y="5866435"/>
            <a:ext cx="1074573" cy="61153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8"/>
            <a:stretch/>
          </a:blipFill>
          <a:ln cap="flat" cmpd="sng">
            <a:noFill/>
            <a:prstDash val="solid"/>
            <a:miter/>
          </a:ln>
        </p:spPr>
        <p:txBody>
          <a:bodyPr/>
          <a:lstStyle/>
          <a:p>
            <a:endParaRPr lang="en-GB"/>
          </a:p>
        </p:txBody>
      </p:sp>
      <p:sp>
        <p:nvSpPr>
          <p:cNvPr id="245" name="曲线"/>
          <p:cNvSpPr>
            <a:spLocks/>
          </p:cNvSpPr>
          <p:nvPr/>
        </p:nvSpPr>
        <p:spPr>
          <a:xfrm flipH="1">
            <a:off x="253889" y="5770721"/>
            <a:ext cx="1074573" cy="611530"/>
          </a:xfrm>
          <a:custGeom>
            <a:avLst/>
            <a:gdLst>
              <a:gd name="T1" fmla="*/ 0 w 21600"/>
              <a:gd name="T2" fmla="*/ 0 h 21600"/>
              <a:gd name="T3" fmla="*/ 21600 w 21600"/>
              <a:gd name="T4" fmla="*/ 21600 h 21600"/>
            </a:gdLst>
            <a:ahLst/>
            <a:cxnLst/>
            <a:rect l="T1" t="T2" r="T3" b="T4"/>
            <a:pathLst>
              <a:path w="21600" h="21600">
                <a:moveTo>
                  <a:pt x="21600" y="0"/>
                </a:moveTo>
                <a:lnTo>
                  <a:pt x="0" y="0"/>
                </a:lnTo>
                <a:lnTo>
                  <a:pt x="0" y="21600"/>
                </a:lnTo>
                <a:lnTo>
                  <a:pt x="21600" y="21600"/>
                </a:lnTo>
                <a:lnTo>
                  <a:pt x="21600" y="0"/>
                </a:lnTo>
                <a:close/>
              </a:path>
            </a:pathLst>
          </a:custGeom>
          <a:blipFill rotWithShape="1">
            <a:blip r:embed="rId8"/>
            <a:stretch/>
          </a:blipFill>
          <a:ln cap="flat" cmpd="sng">
            <a:noFill/>
            <a:prstDash val="solid"/>
            <a:miter/>
          </a:ln>
        </p:spPr>
        <p:txBody>
          <a:bodyPr/>
          <a:lstStyle/>
          <a:p>
            <a:endParaRPr lang="en-GB"/>
          </a:p>
        </p:txBody>
      </p:sp>
      <p:sp>
        <p:nvSpPr>
          <p:cNvPr id="246" name="曲线"/>
          <p:cNvSpPr>
            <a:spLocks/>
          </p:cNvSpPr>
          <p:nvPr/>
        </p:nvSpPr>
        <p:spPr>
          <a:xfrm rot="-2625672">
            <a:off x="10947956" y="661343"/>
            <a:ext cx="840844" cy="645809"/>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7"/>
            <a:stretch/>
          </a:blipFill>
          <a:ln cap="flat" cmpd="sng">
            <a:noFill/>
            <a:prstDash val="solid"/>
            <a:miter/>
          </a:ln>
        </p:spPr>
        <p:txBody>
          <a:bodyPr/>
          <a:lstStyle/>
          <a:p>
            <a:endParaRPr lang="en-GB"/>
          </a:p>
        </p:txBody>
      </p:sp>
      <p:sp>
        <p:nvSpPr>
          <p:cNvPr id="247" name="Rectangle"/>
          <p:cNvSpPr>
            <a:spLocks/>
          </p:cNvSpPr>
          <p:nvPr/>
        </p:nvSpPr>
        <p:spPr>
          <a:xfrm>
            <a:off x="2796435" y="5816600"/>
            <a:ext cx="6033575" cy="810928"/>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160"/>
              </a:lnSpc>
            </a:pPr>
            <a:r>
              <a:rPr lang="en-US" altLang="zh-CN" sz="1200">
                <a:solidFill>
                  <a:srgbClr val="0D0D0D"/>
                </a:solidFill>
                <a:latin typeface="Arial" pitchFamily="34" charset="0"/>
                <a:ea typeface="Arial" pitchFamily="34" charset="0"/>
                <a:cs typeface="Arial" pitchFamily="34" charset="0"/>
                <a:sym typeface="Arial" pitchFamily="34" charset="0"/>
              </a:rPr>
              <a:t>These determinants should inform, educate, enable and provide a personalised support. </a:t>
            </a:r>
          </a:p>
          <a:p>
            <a:pPr>
              <a:lnSpc>
                <a:spcPts val="2160"/>
              </a:lnSpc>
            </a:pPr>
            <a:r>
              <a:rPr lang="en-US" altLang="zh-CN" sz="1200">
                <a:solidFill>
                  <a:srgbClr val="0D0D0D"/>
                </a:solidFill>
                <a:latin typeface="Arial" pitchFamily="34" charset="0"/>
                <a:ea typeface="Arial" pitchFamily="34" charset="0"/>
                <a:cs typeface="Arial" pitchFamily="34" charset="0"/>
                <a:sym typeface="Arial" pitchFamily="34" charset="0"/>
              </a:rPr>
              <a:t>User-centred workshops can be used to convert barriers to COM-B into digital requirements (Nourse et al., 2025). </a:t>
            </a:r>
            <a:endParaRPr lang="zh-CN" altLang="en-US" sz="1200">
              <a:solidFill>
                <a:srgbClr val="0D0D0D"/>
              </a:solidFill>
              <a:latin typeface="Arial" pitchFamily="34" charset="0"/>
              <a:ea typeface="Arial" pitchFamily="34" charset="0"/>
              <a:cs typeface="Arial" pitchFamily="34" charset="0"/>
              <a:sym typeface="Arial" pitchFamily="34" charset="0"/>
            </a:endParaRPr>
          </a:p>
        </p:txBody>
      </p:sp>
      <p:pic>
        <p:nvPicPr>
          <p:cNvPr id="248" name="Image" descr="University of Wales Trinity Saint David launches new digital ..."/>
          <p:cNvPicPr>
            <a:picLocks noChangeAspect="1"/>
          </p:cNvPicPr>
          <p:nvPr/>
        </p:nvPicPr>
        <p:blipFill>
          <a:blip r:embed="rId9" cstate="print"/>
          <a:srcRect l="10159" t="16327" r="10159" b="18204"/>
          <a:stretch>
            <a:fillRect/>
          </a:stretch>
        </p:blipFill>
        <p:spPr>
          <a:xfrm>
            <a:off x="276247" y="256452"/>
            <a:ext cx="2078362" cy="713219"/>
          </a:xfrm>
          <a:prstGeom prst="rect">
            <a:avLst/>
          </a:prstGeom>
          <a:noFill/>
          <a:ln w="12700" cap="flat" cmpd="sng">
            <a:noFill/>
            <a:prstDash val="solid"/>
            <a:miter/>
          </a:ln>
        </p:spPr>
      </p:pic>
    </p:spTree>
    <p:extLst>
      <p:ext uri="{BB962C8B-B14F-4D97-AF65-F5344CB8AC3E}">
        <p14:creationId xmlns:p14="http://schemas.microsoft.com/office/powerpoint/2010/main" val="79817044"/>
      </p:ext>
    </p:extLst>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3" name="Combination"/>
          <p:cNvGrpSpPr>
            <a:grpSpLocks/>
          </p:cNvGrpSpPr>
          <p:nvPr/>
        </p:nvGrpSpPr>
        <p:grpSpPr>
          <a:xfrm>
            <a:off x="6639216" y="1280990"/>
            <a:ext cx="4047673" cy="2119433"/>
            <a:chOff x="9958824" y="1921485"/>
            <a:chExt cx="6071509" cy="3179150"/>
          </a:xfrm>
        </p:grpSpPr>
        <p:sp>
          <p:nvSpPr>
            <p:cNvPr id="252" name="曲线"/>
            <p:cNvSpPr>
              <a:spLocks/>
            </p:cNvSpPr>
            <p:nvPr/>
          </p:nvSpPr>
          <p:spPr>
            <a:xfrm>
              <a:off x="9958824" y="1921485"/>
              <a:ext cx="6071509" cy="3179150"/>
            </a:xfrm>
            <a:custGeom>
              <a:avLst/>
              <a:gdLst>
                <a:gd name="T1" fmla="*/ 0 w 21600"/>
                <a:gd name="T2" fmla="*/ 0 h 21600"/>
                <a:gd name="T3" fmla="*/ 21600 w 21600"/>
                <a:gd name="T4" fmla="*/ 21600 h 21600"/>
              </a:gdLst>
              <a:ahLst/>
              <a:cxnLst/>
              <a:rect l="T1" t="T2" r="T3" b="T4"/>
              <a:pathLst>
                <a:path w="21600" h="21600">
                  <a:moveTo>
                    <a:pt x="81" y="0"/>
                  </a:moveTo>
                  <a:lnTo>
                    <a:pt x="21518" y="0"/>
                  </a:lnTo>
                  <a:cubicBezTo>
                    <a:pt x="21563" y="0"/>
                    <a:pt x="21600" y="69"/>
                    <a:pt x="21600" y="155"/>
                  </a:cubicBezTo>
                  <a:lnTo>
                    <a:pt x="21600" y="21444"/>
                  </a:lnTo>
                  <a:cubicBezTo>
                    <a:pt x="21600" y="21530"/>
                    <a:pt x="21563" y="21600"/>
                    <a:pt x="21518" y="21600"/>
                  </a:cubicBezTo>
                  <a:lnTo>
                    <a:pt x="81" y="21600"/>
                  </a:lnTo>
                  <a:cubicBezTo>
                    <a:pt x="36" y="21600"/>
                    <a:pt x="0" y="21530"/>
                    <a:pt x="0" y="21444"/>
                  </a:cubicBezTo>
                  <a:lnTo>
                    <a:pt x="0" y="155"/>
                  </a:lnTo>
                  <a:cubicBezTo>
                    <a:pt x="0" y="69"/>
                    <a:pt x="36" y="0"/>
                    <a:pt x="81" y="0"/>
                  </a:cubicBezTo>
                  <a:close/>
                </a:path>
              </a:pathLst>
            </a:custGeom>
            <a:blipFill rotWithShape="1">
              <a:blip r:embed="rId3"/>
              <a:stretch>
                <a:fillRect b="-27435"/>
              </a:stretch>
            </a:blipFill>
            <a:ln cap="flat" cmpd="sng">
              <a:noFill/>
              <a:prstDash val="solid"/>
              <a:miter/>
            </a:ln>
          </p:spPr>
          <p:txBody>
            <a:bodyPr/>
            <a:lstStyle/>
            <a:p>
              <a:endParaRPr lang="en-GB"/>
            </a:p>
          </p:txBody>
        </p:sp>
      </p:grpSp>
      <p:grpSp>
        <p:nvGrpSpPr>
          <p:cNvPr id="255" name="Combination"/>
          <p:cNvGrpSpPr>
            <a:grpSpLocks/>
          </p:cNvGrpSpPr>
          <p:nvPr/>
        </p:nvGrpSpPr>
        <p:grpSpPr>
          <a:xfrm>
            <a:off x="10324483" y="2875911"/>
            <a:ext cx="1893935" cy="1771993"/>
            <a:chOff x="15486724" y="4313866"/>
            <a:chExt cx="2840903" cy="2657990"/>
          </a:xfrm>
        </p:grpSpPr>
        <p:sp>
          <p:nvSpPr>
            <p:cNvPr id="254" name="曲线"/>
            <p:cNvSpPr>
              <a:spLocks/>
            </p:cNvSpPr>
            <p:nvPr/>
          </p:nvSpPr>
          <p:spPr>
            <a:xfrm>
              <a:off x="15486724" y="4313866"/>
              <a:ext cx="2840903" cy="2657990"/>
            </a:xfrm>
            <a:custGeom>
              <a:avLst/>
              <a:gdLst>
                <a:gd name="T1" fmla="*/ 0 w 21600"/>
                <a:gd name="T2" fmla="*/ 0 h 21600"/>
                <a:gd name="T3" fmla="*/ 21600 w 21600"/>
                <a:gd name="T4" fmla="*/ 21600 h 21600"/>
              </a:gdLst>
              <a:ahLst/>
              <a:cxnLst/>
              <a:rect l="T1" t="T2" r="T3" b="T4"/>
              <a:pathLst>
                <a:path w="21600" h="21600">
                  <a:moveTo>
                    <a:pt x="0" y="1401"/>
                  </a:moveTo>
                  <a:cubicBezTo>
                    <a:pt x="0" y="627"/>
                    <a:pt x="627" y="0"/>
                    <a:pt x="1401" y="0"/>
                  </a:cubicBezTo>
                  <a:lnTo>
                    <a:pt x="20198" y="0"/>
                  </a:lnTo>
                  <a:cubicBezTo>
                    <a:pt x="20972" y="0"/>
                    <a:pt x="21600" y="627"/>
                    <a:pt x="21600" y="1401"/>
                  </a:cubicBezTo>
                  <a:lnTo>
                    <a:pt x="21600" y="20198"/>
                  </a:lnTo>
                  <a:cubicBezTo>
                    <a:pt x="21600" y="20972"/>
                    <a:pt x="20972" y="21600"/>
                    <a:pt x="20198" y="21600"/>
                  </a:cubicBezTo>
                  <a:lnTo>
                    <a:pt x="1401" y="21600"/>
                  </a:lnTo>
                  <a:cubicBezTo>
                    <a:pt x="627" y="21600"/>
                    <a:pt x="0" y="20972"/>
                    <a:pt x="0" y="20198"/>
                  </a:cubicBezTo>
                  <a:close/>
                </a:path>
              </a:pathLst>
            </a:custGeom>
            <a:solidFill>
              <a:srgbClr val="000000"/>
            </a:solidFill>
            <a:ln cap="flat" cmpd="sng">
              <a:noFill/>
              <a:prstDash val="solid"/>
              <a:miter/>
            </a:ln>
          </p:spPr>
          <p:txBody>
            <a:bodyPr/>
            <a:lstStyle/>
            <a:p>
              <a:endParaRPr lang="en-GB"/>
            </a:p>
          </p:txBody>
        </p:sp>
      </p:grpSp>
      <p:grpSp>
        <p:nvGrpSpPr>
          <p:cNvPr id="258" name="Combination"/>
          <p:cNvGrpSpPr>
            <a:grpSpLocks/>
          </p:cNvGrpSpPr>
          <p:nvPr/>
        </p:nvGrpSpPr>
        <p:grpSpPr>
          <a:xfrm>
            <a:off x="-228600" y="3489035"/>
            <a:ext cx="12941300" cy="3537077"/>
            <a:chOff x="-342900" y="5233552"/>
            <a:chExt cx="19411950" cy="5305615"/>
          </a:xfrm>
        </p:grpSpPr>
        <p:sp>
          <p:nvSpPr>
            <p:cNvPr id="256" name="曲线"/>
            <p:cNvSpPr>
              <a:spLocks/>
            </p:cNvSpPr>
            <p:nvPr/>
          </p:nvSpPr>
          <p:spPr>
            <a:xfrm>
              <a:off x="-342900" y="5835342"/>
              <a:ext cx="19411950" cy="4703826"/>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close/>
                </a:path>
              </a:pathLst>
            </a:custGeom>
            <a:solidFill>
              <a:srgbClr val="FFFFFF"/>
            </a:solidFill>
            <a:ln cap="flat" cmpd="sng">
              <a:noFill/>
              <a:prstDash val="solid"/>
              <a:miter/>
            </a:ln>
          </p:spPr>
          <p:txBody>
            <a:bodyPr/>
            <a:lstStyle/>
            <a:p>
              <a:endParaRPr lang="en-GB"/>
            </a:p>
          </p:txBody>
        </p:sp>
        <p:sp>
          <p:nvSpPr>
            <p:cNvPr id="257" name="Rectangle"/>
            <p:cNvSpPr>
              <a:spLocks/>
            </p:cNvSpPr>
            <p:nvPr/>
          </p:nvSpPr>
          <p:spPr>
            <a:xfrm>
              <a:off x="-342900" y="5233552"/>
              <a:ext cx="19411950" cy="5305615"/>
            </a:xfrm>
            <a:prstGeom prst="rect">
              <a:avLst/>
            </a:prstGeom>
            <a:noFill/>
            <a:ln w="12700" cap="flat" cmpd="sng">
              <a:noFill/>
              <a:prstDash val="solid"/>
              <a:miter/>
            </a:ln>
          </p:spPr>
          <p:txBody>
            <a:bodyPr/>
            <a:lstStyle/>
            <a:p>
              <a:endParaRPr lang="en-GB"/>
            </a:p>
          </p:txBody>
        </p:sp>
      </p:grpSp>
      <p:sp>
        <p:nvSpPr>
          <p:cNvPr id="259" name="Rectangle"/>
          <p:cNvSpPr>
            <a:spLocks/>
          </p:cNvSpPr>
          <p:nvPr/>
        </p:nvSpPr>
        <p:spPr>
          <a:xfrm>
            <a:off x="1450968" y="1336198"/>
            <a:ext cx="4066541" cy="2462213"/>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4800"/>
              </a:lnSpc>
            </a:pPr>
            <a:r>
              <a:rPr lang="en-US" altLang="zh-CN" sz="4000" b="1">
                <a:solidFill>
                  <a:srgbClr val="FFFFFF"/>
                </a:solidFill>
                <a:latin typeface="Arial Bold" charset="0"/>
                <a:ea typeface="Arial Bold" charset="0"/>
                <a:cs typeface="Arial Bold" charset="0"/>
                <a:sym typeface="Arial Bold" charset="0"/>
              </a:rPr>
              <a:t>Phase 4: Feasibility, Policy and Digital Inclusion</a:t>
            </a:r>
            <a:endParaRPr lang="zh-CN" altLang="en-US" sz="4000" b="1">
              <a:solidFill>
                <a:srgbClr val="FFFFFF"/>
              </a:solidFill>
              <a:latin typeface="Arial Bold" charset="0"/>
              <a:ea typeface="Arial Bold" charset="0"/>
              <a:cs typeface="Arial Bold" charset="0"/>
              <a:sym typeface="Arial Bold" charset="0"/>
            </a:endParaRPr>
          </a:p>
        </p:txBody>
      </p:sp>
      <p:sp>
        <p:nvSpPr>
          <p:cNvPr id="260" name="Rectangle"/>
          <p:cNvSpPr>
            <a:spLocks/>
          </p:cNvSpPr>
          <p:nvPr/>
        </p:nvSpPr>
        <p:spPr>
          <a:xfrm>
            <a:off x="1726388" y="4430513"/>
            <a:ext cx="494007" cy="307777"/>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400"/>
              </a:lnSpc>
            </a:pPr>
            <a:r>
              <a:rPr lang="en-US" altLang="zh-CN" sz="2000" b="1">
                <a:solidFill>
                  <a:srgbClr val="0D0D0D"/>
                </a:solidFill>
                <a:latin typeface="Arial Bold" charset="0"/>
                <a:ea typeface="Arial Bold" charset="0"/>
                <a:cs typeface="Arial Bold" charset="0"/>
                <a:sym typeface="Arial Bold" charset="0"/>
              </a:rPr>
              <a:t>01.</a:t>
            </a:r>
            <a:endParaRPr lang="zh-CN" altLang="en-US" sz="2000" b="1">
              <a:solidFill>
                <a:srgbClr val="0D0D0D"/>
              </a:solidFill>
              <a:latin typeface="Arial Bold" charset="0"/>
              <a:ea typeface="Arial Bold" charset="0"/>
              <a:cs typeface="Arial Bold" charset="0"/>
              <a:sym typeface="Arial Bold" charset="0"/>
            </a:endParaRPr>
          </a:p>
        </p:txBody>
      </p:sp>
      <p:sp>
        <p:nvSpPr>
          <p:cNvPr id="261" name="Rectangle"/>
          <p:cNvSpPr>
            <a:spLocks/>
          </p:cNvSpPr>
          <p:nvPr/>
        </p:nvSpPr>
        <p:spPr>
          <a:xfrm>
            <a:off x="2356170" y="4422257"/>
            <a:ext cx="3523580" cy="810928"/>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160"/>
              </a:lnSpc>
            </a:pPr>
            <a:r>
              <a:rPr lang="en-US" altLang="zh-CN" sz="1200">
                <a:solidFill>
                  <a:srgbClr val="0D0D0D"/>
                </a:solidFill>
                <a:latin typeface="Arial" pitchFamily="34" charset="0"/>
                <a:ea typeface="Arial" pitchFamily="34" charset="0"/>
                <a:cs typeface="Arial" pitchFamily="34" charset="0"/>
                <a:sym typeface="Arial" pitchFamily="34" charset="0"/>
              </a:rPr>
              <a:t>Resources, work-force, interoperability and NHS alignment are key factors in feasibility. </a:t>
            </a:r>
          </a:p>
          <a:p>
            <a:pPr>
              <a:lnSpc>
                <a:spcPts val="2160"/>
              </a:lnSpc>
            </a:pPr>
            <a:endParaRPr lang="zh-CN" altLang="en-US" sz="1200">
              <a:solidFill>
                <a:srgbClr val="0D0D0D"/>
              </a:solidFill>
              <a:latin typeface="Arial" pitchFamily="34" charset="0"/>
              <a:ea typeface="Arial" pitchFamily="34" charset="0"/>
              <a:cs typeface="Arial" pitchFamily="34" charset="0"/>
              <a:sym typeface="Arial" pitchFamily="34" charset="0"/>
            </a:endParaRPr>
          </a:p>
        </p:txBody>
      </p:sp>
      <p:sp>
        <p:nvSpPr>
          <p:cNvPr id="262" name="Rectangle"/>
          <p:cNvSpPr>
            <a:spLocks/>
          </p:cNvSpPr>
          <p:nvPr/>
        </p:nvSpPr>
        <p:spPr>
          <a:xfrm>
            <a:off x="1726388" y="5293070"/>
            <a:ext cx="494007" cy="307777"/>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400"/>
              </a:lnSpc>
            </a:pPr>
            <a:r>
              <a:rPr lang="en-US" altLang="zh-CN" sz="2000" b="1">
                <a:solidFill>
                  <a:srgbClr val="0D0D0D"/>
                </a:solidFill>
                <a:latin typeface="Arial Bold" charset="0"/>
                <a:ea typeface="Arial Bold" charset="0"/>
                <a:cs typeface="Arial Bold" charset="0"/>
                <a:sym typeface="Arial Bold" charset="0"/>
              </a:rPr>
              <a:t>02.</a:t>
            </a:r>
            <a:endParaRPr lang="zh-CN" altLang="en-US" sz="2000" b="1">
              <a:solidFill>
                <a:srgbClr val="0D0D0D"/>
              </a:solidFill>
              <a:latin typeface="Arial Bold" charset="0"/>
              <a:ea typeface="Arial Bold" charset="0"/>
              <a:cs typeface="Arial Bold" charset="0"/>
              <a:sym typeface="Arial Bold" charset="0"/>
            </a:endParaRPr>
          </a:p>
        </p:txBody>
      </p:sp>
      <p:sp>
        <p:nvSpPr>
          <p:cNvPr id="263" name="Rectangle"/>
          <p:cNvSpPr>
            <a:spLocks/>
          </p:cNvSpPr>
          <p:nvPr/>
        </p:nvSpPr>
        <p:spPr>
          <a:xfrm>
            <a:off x="2356170" y="5148290"/>
            <a:ext cx="3523580" cy="810928"/>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160"/>
              </a:lnSpc>
            </a:pPr>
            <a:r>
              <a:rPr lang="en-US" altLang="zh-CN" sz="1200">
                <a:solidFill>
                  <a:srgbClr val="0D0D0D"/>
                </a:solidFill>
                <a:latin typeface="Arial" pitchFamily="34" charset="0"/>
                <a:ea typeface="Arial" pitchFamily="34" charset="0"/>
                <a:cs typeface="Arial" pitchFamily="34" charset="0"/>
                <a:sym typeface="Arial" pitchFamily="34" charset="0"/>
              </a:rPr>
              <a:t>Digital personalisation is a key pillar of the UK strategy within the goal of decreasing health disparities (DHSC and NHS England, 2022). </a:t>
            </a:r>
            <a:endParaRPr lang="zh-CN" altLang="en-US" sz="1200">
              <a:solidFill>
                <a:srgbClr val="0D0D0D"/>
              </a:solidFill>
              <a:latin typeface="Arial" pitchFamily="34" charset="0"/>
              <a:ea typeface="Arial" pitchFamily="34" charset="0"/>
              <a:cs typeface="Arial" pitchFamily="34" charset="0"/>
              <a:sym typeface="Arial" pitchFamily="34" charset="0"/>
            </a:endParaRPr>
          </a:p>
        </p:txBody>
      </p:sp>
      <p:sp>
        <p:nvSpPr>
          <p:cNvPr id="264" name="Rectangle"/>
          <p:cNvSpPr>
            <a:spLocks/>
          </p:cNvSpPr>
          <p:nvPr/>
        </p:nvSpPr>
        <p:spPr>
          <a:xfrm>
            <a:off x="6561628" y="4430513"/>
            <a:ext cx="494006" cy="307777"/>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400"/>
              </a:lnSpc>
            </a:pPr>
            <a:r>
              <a:rPr lang="en-US" altLang="zh-CN" sz="2000" b="1">
                <a:solidFill>
                  <a:srgbClr val="0D0D0D"/>
                </a:solidFill>
                <a:latin typeface="Arial Bold" charset="0"/>
                <a:ea typeface="Arial Bold" charset="0"/>
                <a:cs typeface="Arial Bold" charset="0"/>
                <a:sym typeface="Arial Bold" charset="0"/>
              </a:rPr>
              <a:t>03.</a:t>
            </a:r>
            <a:endParaRPr lang="zh-CN" altLang="en-US" sz="2000" b="1">
              <a:solidFill>
                <a:srgbClr val="0D0D0D"/>
              </a:solidFill>
              <a:latin typeface="Arial Bold" charset="0"/>
              <a:ea typeface="Arial Bold" charset="0"/>
              <a:cs typeface="Arial Bold" charset="0"/>
              <a:sym typeface="Arial Bold" charset="0"/>
            </a:endParaRPr>
          </a:p>
        </p:txBody>
      </p:sp>
      <p:sp>
        <p:nvSpPr>
          <p:cNvPr id="265" name="Rectangle"/>
          <p:cNvSpPr>
            <a:spLocks/>
          </p:cNvSpPr>
          <p:nvPr/>
        </p:nvSpPr>
        <p:spPr>
          <a:xfrm>
            <a:off x="7191409" y="4422257"/>
            <a:ext cx="3523580" cy="528799"/>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160"/>
              </a:lnSpc>
            </a:pPr>
            <a:r>
              <a:rPr lang="en-US" altLang="zh-CN" sz="1200">
                <a:solidFill>
                  <a:srgbClr val="0D0D0D"/>
                </a:solidFill>
                <a:latin typeface="Arial" pitchFamily="34" charset="0"/>
                <a:ea typeface="Arial" pitchFamily="34" charset="0"/>
                <a:cs typeface="Arial" pitchFamily="34" charset="0"/>
                <a:sym typeface="Arial" pitchFamily="34" charset="0"/>
              </a:rPr>
              <a:t>Accessible language, devices, connectivity and skills support is required for equity. </a:t>
            </a:r>
            <a:endParaRPr lang="zh-CN" altLang="en-US" sz="1200">
              <a:solidFill>
                <a:srgbClr val="0D0D0D"/>
              </a:solidFill>
              <a:latin typeface="Arial" pitchFamily="34" charset="0"/>
              <a:ea typeface="Arial" pitchFamily="34" charset="0"/>
              <a:cs typeface="Arial" pitchFamily="34" charset="0"/>
              <a:sym typeface="Arial" pitchFamily="34" charset="0"/>
            </a:endParaRPr>
          </a:p>
        </p:txBody>
      </p:sp>
      <p:sp>
        <p:nvSpPr>
          <p:cNvPr id="266" name="Rectangle"/>
          <p:cNvSpPr>
            <a:spLocks/>
          </p:cNvSpPr>
          <p:nvPr/>
        </p:nvSpPr>
        <p:spPr>
          <a:xfrm>
            <a:off x="6561628" y="5293070"/>
            <a:ext cx="494006" cy="307777"/>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400"/>
              </a:lnSpc>
            </a:pPr>
            <a:r>
              <a:rPr lang="en-US" altLang="zh-CN" sz="2000" b="1">
                <a:solidFill>
                  <a:srgbClr val="0D0D0D"/>
                </a:solidFill>
                <a:latin typeface="Arial Bold" charset="0"/>
                <a:ea typeface="Arial Bold" charset="0"/>
                <a:cs typeface="Arial Bold" charset="0"/>
                <a:sym typeface="Arial Bold" charset="0"/>
              </a:rPr>
              <a:t>04.</a:t>
            </a:r>
            <a:endParaRPr lang="zh-CN" altLang="en-US" sz="2000" b="1">
              <a:solidFill>
                <a:srgbClr val="0D0D0D"/>
              </a:solidFill>
              <a:latin typeface="Arial Bold" charset="0"/>
              <a:ea typeface="Arial Bold" charset="0"/>
              <a:cs typeface="Arial Bold" charset="0"/>
              <a:sym typeface="Arial Bold" charset="0"/>
            </a:endParaRPr>
          </a:p>
        </p:txBody>
      </p:sp>
      <p:sp>
        <p:nvSpPr>
          <p:cNvPr id="267" name="Rectangle"/>
          <p:cNvSpPr>
            <a:spLocks/>
          </p:cNvSpPr>
          <p:nvPr/>
        </p:nvSpPr>
        <p:spPr>
          <a:xfrm>
            <a:off x="7191409" y="5284816"/>
            <a:ext cx="3523580" cy="810928"/>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2160"/>
              </a:lnSpc>
            </a:pPr>
            <a:r>
              <a:rPr lang="en-US" altLang="zh-CN" sz="1200">
                <a:solidFill>
                  <a:srgbClr val="0D0D0D"/>
                </a:solidFill>
                <a:latin typeface="Arial" pitchFamily="34" charset="0"/>
                <a:ea typeface="Arial" pitchFamily="34" charset="0"/>
                <a:cs typeface="Arial" pitchFamily="34" charset="0"/>
                <a:sym typeface="Arial" pitchFamily="34" charset="0"/>
              </a:rPr>
              <a:t>When working with AI design, safety, transparency and governance should be built in at the start (Government Digital Service, 2025). </a:t>
            </a:r>
            <a:endParaRPr lang="zh-CN" altLang="en-US" sz="1200">
              <a:solidFill>
                <a:srgbClr val="0D0D0D"/>
              </a:solidFill>
              <a:latin typeface="Arial" pitchFamily="34" charset="0"/>
              <a:ea typeface="Arial" pitchFamily="34" charset="0"/>
              <a:cs typeface="Arial" pitchFamily="34" charset="0"/>
              <a:sym typeface="Arial" pitchFamily="34" charset="0"/>
            </a:endParaRPr>
          </a:p>
        </p:txBody>
      </p:sp>
      <p:sp>
        <p:nvSpPr>
          <p:cNvPr id="268" name="曲线"/>
          <p:cNvSpPr>
            <a:spLocks/>
          </p:cNvSpPr>
          <p:nvPr/>
        </p:nvSpPr>
        <p:spPr>
          <a:xfrm>
            <a:off x="685800" y="725710"/>
            <a:ext cx="210749" cy="265855"/>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4"/>
            <a:stretch/>
          </a:blipFill>
          <a:ln cap="flat" cmpd="sng">
            <a:noFill/>
            <a:prstDash val="solid"/>
            <a:miter/>
          </a:ln>
        </p:spPr>
        <p:txBody>
          <a:bodyPr/>
          <a:lstStyle/>
          <a:p>
            <a:endParaRPr lang="en-GB"/>
          </a:p>
        </p:txBody>
      </p:sp>
      <p:sp>
        <p:nvSpPr>
          <p:cNvPr id="269" name="曲线"/>
          <p:cNvSpPr>
            <a:spLocks/>
          </p:cNvSpPr>
          <p:nvPr/>
        </p:nvSpPr>
        <p:spPr>
          <a:xfrm>
            <a:off x="11271449" y="0"/>
            <a:ext cx="1205080" cy="685800"/>
          </a:xfrm>
          <a:custGeom>
            <a:avLst/>
            <a:gdLst>
              <a:gd name="T1" fmla="*/ 0 w 21600"/>
              <a:gd name="T2" fmla="*/ 0 h 21600"/>
              <a:gd name="T3" fmla="*/ 21600 w 21600"/>
              <a:gd name="T4" fmla="*/ 21600 h 21600"/>
            </a:gdLst>
            <a:ahLst/>
            <a:cxnLst/>
            <a:rect l="T1" t="T2" r="T3" b="T4"/>
            <a:pathLst>
              <a:path w="21600" h="21600">
                <a:moveTo>
                  <a:pt x="0" y="0"/>
                </a:moveTo>
                <a:lnTo>
                  <a:pt x="21599" y="0"/>
                </a:lnTo>
                <a:lnTo>
                  <a:pt x="21599"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sp>
        <p:nvSpPr>
          <p:cNvPr id="270" name="曲线"/>
          <p:cNvSpPr>
            <a:spLocks/>
          </p:cNvSpPr>
          <p:nvPr/>
        </p:nvSpPr>
        <p:spPr>
          <a:xfrm flipH="1">
            <a:off x="3340216" y="819"/>
            <a:ext cx="1205079" cy="685800"/>
          </a:xfrm>
          <a:custGeom>
            <a:avLst/>
            <a:gdLst>
              <a:gd name="T1" fmla="*/ 0 w 21600"/>
              <a:gd name="T2" fmla="*/ 0 h 21600"/>
              <a:gd name="T3" fmla="*/ 21600 w 21600"/>
              <a:gd name="T4" fmla="*/ 21600 h 21600"/>
            </a:gdLst>
            <a:ahLst/>
            <a:cxnLst/>
            <a:rect l="T1" t="T2" r="T3" b="T4"/>
            <a:pathLst>
              <a:path w="21600" h="21600">
                <a:moveTo>
                  <a:pt x="21599" y="0"/>
                </a:moveTo>
                <a:lnTo>
                  <a:pt x="0" y="0"/>
                </a:lnTo>
                <a:lnTo>
                  <a:pt x="0" y="21600"/>
                </a:lnTo>
                <a:lnTo>
                  <a:pt x="21599" y="21600"/>
                </a:lnTo>
                <a:lnTo>
                  <a:pt x="21599" y="0"/>
                </a:lnTo>
                <a:close/>
              </a:path>
            </a:pathLst>
          </a:custGeom>
          <a:blipFill rotWithShape="1">
            <a:blip r:embed="rId5"/>
            <a:stretch/>
          </a:blipFill>
          <a:ln cap="flat" cmpd="sng">
            <a:noFill/>
            <a:prstDash val="solid"/>
            <a:miter/>
          </a:ln>
        </p:spPr>
        <p:txBody>
          <a:bodyPr/>
          <a:lstStyle/>
          <a:p>
            <a:endParaRPr lang="en-GB"/>
          </a:p>
        </p:txBody>
      </p:sp>
      <p:sp>
        <p:nvSpPr>
          <p:cNvPr id="271" name="曲线"/>
          <p:cNvSpPr>
            <a:spLocks/>
          </p:cNvSpPr>
          <p:nvPr/>
        </p:nvSpPr>
        <p:spPr>
          <a:xfrm>
            <a:off x="5517508" y="725710"/>
            <a:ext cx="1156983" cy="19142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6"/>
            <a:stretch/>
          </a:blipFill>
          <a:ln cap="flat" cmpd="sng">
            <a:noFill/>
            <a:prstDash val="solid"/>
            <a:miter/>
          </a:ln>
        </p:spPr>
        <p:txBody>
          <a:bodyPr/>
          <a:lstStyle/>
          <a:p>
            <a:endParaRPr lang="en-GB"/>
          </a:p>
        </p:txBody>
      </p:sp>
      <p:pic>
        <p:nvPicPr>
          <p:cNvPr id="272" name="Image" descr="University of Wales Trinity Saint David launches new digital ..."/>
          <p:cNvPicPr>
            <a:picLocks noChangeAspect="1"/>
          </p:cNvPicPr>
          <p:nvPr/>
        </p:nvPicPr>
        <p:blipFill>
          <a:blip r:embed="rId7" cstate="print"/>
          <a:srcRect l="10159" t="16327" r="10159" b="18204"/>
          <a:stretch>
            <a:fillRect/>
          </a:stretch>
        </p:blipFill>
        <p:spPr>
          <a:xfrm>
            <a:off x="277808" y="240771"/>
            <a:ext cx="2078362" cy="713218"/>
          </a:xfrm>
          <a:prstGeom prst="rect">
            <a:avLst/>
          </a:prstGeom>
          <a:noFill/>
          <a:ln w="12700" cap="flat" cmpd="sng">
            <a:noFill/>
            <a:prstDash val="solid"/>
            <a:miter/>
          </a:ln>
        </p:spPr>
      </p:pic>
    </p:spTree>
    <p:extLst>
      <p:ext uri="{BB962C8B-B14F-4D97-AF65-F5344CB8AC3E}">
        <p14:creationId xmlns:p14="http://schemas.microsoft.com/office/powerpoint/2010/main" val="453114828"/>
      </p:ext>
    </p:extLst>
  </p:cSld>
  <p:clrMapOvr>
    <a:masterClrMapping/>
  </p:clrMapOvr>
  <p:transition spd="slow"/>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7" name="Combination"/>
          <p:cNvGrpSpPr>
            <a:grpSpLocks/>
          </p:cNvGrpSpPr>
          <p:nvPr/>
        </p:nvGrpSpPr>
        <p:grpSpPr>
          <a:xfrm>
            <a:off x="6224150" y="845127"/>
            <a:ext cx="4641631" cy="2840170"/>
            <a:chOff x="9336224" y="1267690"/>
            <a:chExt cx="6962447" cy="4260255"/>
          </a:xfrm>
        </p:grpSpPr>
        <p:sp>
          <p:nvSpPr>
            <p:cNvPr id="276" name="曲线"/>
            <p:cNvSpPr>
              <a:spLocks/>
            </p:cNvSpPr>
            <p:nvPr/>
          </p:nvSpPr>
          <p:spPr>
            <a:xfrm>
              <a:off x="9336224" y="1267690"/>
              <a:ext cx="6962447" cy="4260255"/>
            </a:xfrm>
            <a:custGeom>
              <a:avLst/>
              <a:gdLst>
                <a:gd name="T1" fmla="*/ 0 w 21600"/>
                <a:gd name="T2" fmla="*/ 0 h 21600"/>
                <a:gd name="T3" fmla="*/ 21600 w 21600"/>
                <a:gd name="T4" fmla="*/ 21600 h 21600"/>
              </a:gdLst>
              <a:ahLst/>
              <a:cxnLst/>
              <a:rect l="T1" t="T2" r="T3" b="T4"/>
              <a:pathLst>
                <a:path w="21600" h="21600">
                  <a:moveTo>
                    <a:pt x="284" y="0"/>
                  </a:moveTo>
                  <a:lnTo>
                    <a:pt x="21315" y="0"/>
                  </a:lnTo>
                  <a:cubicBezTo>
                    <a:pt x="21390" y="0"/>
                    <a:pt x="21463" y="49"/>
                    <a:pt x="21516" y="136"/>
                  </a:cubicBezTo>
                  <a:cubicBezTo>
                    <a:pt x="21570" y="223"/>
                    <a:pt x="21600" y="341"/>
                    <a:pt x="21600" y="465"/>
                  </a:cubicBezTo>
                  <a:lnTo>
                    <a:pt x="21600" y="21134"/>
                  </a:lnTo>
                  <a:cubicBezTo>
                    <a:pt x="21600" y="21391"/>
                    <a:pt x="21472" y="21600"/>
                    <a:pt x="21315" y="21600"/>
                  </a:cubicBezTo>
                  <a:lnTo>
                    <a:pt x="284" y="21600"/>
                  </a:lnTo>
                  <a:cubicBezTo>
                    <a:pt x="127" y="21600"/>
                    <a:pt x="0" y="21391"/>
                    <a:pt x="0" y="21134"/>
                  </a:cubicBezTo>
                  <a:lnTo>
                    <a:pt x="0" y="465"/>
                  </a:lnTo>
                  <a:cubicBezTo>
                    <a:pt x="0" y="208"/>
                    <a:pt x="127" y="0"/>
                    <a:pt x="284" y="0"/>
                  </a:cubicBezTo>
                  <a:close/>
                </a:path>
              </a:pathLst>
            </a:custGeom>
            <a:blipFill rotWithShape="1">
              <a:blip r:embed="rId3"/>
              <a:stretch>
                <a:fillRect t="-4339" b="-4339"/>
              </a:stretch>
            </a:blipFill>
            <a:ln cap="flat" cmpd="sng">
              <a:noFill/>
              <a:prstDash val="solid"/>
              <a:miter/>
            </a:ln>
          </p:spPr>
          <p:txBody>
            <a:bodyPr/>
            <a:lstStyle/>
            <a:p>
              <a:endParaRPr lang="en-GB"/>
            </a:p>
          </p:txBody>
        </p:sp>
      </p:grpSp>
      <p:sp>
        <p:nvSpPr>
          <p:cNvPr id="278" name="Rectangle"/>
          <p:cNvSpPr>
            <a:spLocks/>
          </p:cNvSpPr>
          <p:nvPr/>
        </p:nvSpPr>
        <p:spPr>
          <a:xfrm>
            <a:off x="1397175" y="944363"/>
            <a:ext cx="4429639" cy="2462213"/>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4800"/>
              </a:lnSpc>
            </a:pPr>
            <a:r>
              <a:rPr lang="en-US" altLang="zh-CN" sz="4000" b="1">
                <a:solidFill>
                  <a:srgbClr val="262626"/>
                </a:solidFill>
                <a:latin typeface="Arial Bold" charset="0"/>
                <a:ea typeface="Arial Bold" charset="0"/>
                <a:cs typeface="Arial Bold" charset="0"/>
                <a:sym typeface="Arial Bold" charset="0"/>
              </a:rPr>
              <a:t>Translating Assessment into Intervention Design</a:t>
            </a:r>
            <a:endParaRPr lang="zh-CN" altLang="en-US" sz="4000" b="1">
              <a:solidFill>
                <a:srgbClr val="262626"/>
              </a:solidFill>
              <a:latin typeface="Arial Bold" charset="0"/>
              <a:ea typeface="Arial Bold" charset="0"/>
              <a:cs typeface="Arial Bold" charset="0"/>
              <a:sym typeface="Arial Bold" charset="0"/>
            </a:endParaRPr>
          </a:p>
        </p:txBody>
      </p:sp>
      <p:grpSp>
        <p:nvGrpSpPr>
          <p:cNvPr id="283" name="Combination"/>
          <p:cNvGrpSpPr>
            <a:grpSpLocks/>
          </p:cNvGrpSpPr>
          <p:nvPr/>
        </p:nvGrpSpPr>
        <p:grpSpPr>
          <a:xfrm>
            <a:off x="1397174" y="3115568"/>
            <a:ext cx="3464155" cy="1983605"/>
            <a:chOff x="2095761" y="4673351"/>
            <a:chExt cx="5196232" cy="2975408"/>
          </a:xfrm>
        </p:grpSpPr>
        <p:grpSp>
          <p:nvGrpSpPr>
            <p:cNvPr id="281" name="Combination"/>
            <p:cNvGrpSpPr>
              <a:grpSpLocks/>
            </p:cNvGrpSpPr>
            <p:nvPr/>
          </p:nvGrpSpPr>
          <p:grpSpPr>
            <a:xfrm>
              <a:off x="2095761" y="4673351"/>
              <a:ext cx="5196231" cy="2975408"/>
              <a:chOff x="2095761" y="4673351"/>
              <a:chExt cx="5196231" cy="2975408"/>
            </a:xfrm>
          </p:grpSpPr>
          <p:sp>
            <p:nvSpPr>
              <p:cNvPr id="279" name="曲线"/>
              <p:cNvSpPr>
                <a:spLocks/>
              </p:cNvSpPr>
              <p:nvPr/>
            </p:nvSpPr>
            <p:spPr>
              <a:xfrm>
                <a:off x="2095761" y="5143500"/>
                <a:ext cx="5196231" cy="2505260"/>
              </a:xfrm>
              <a:custGeom>
                <a:avLst/>
                <a:gdLst>
                  <a:gd name="T1" fmla="*/ 0 w 21600"/>
                  <a:gd name="T2" fmla="*/ 0 h 21600"/>
                  <a:gd name="T3" fmla="*/ 21600 w 21600"/>
                  <a:gd name="T4" fmla="*/ 21600 h 21600"/>
                </a:gdLst>
                <a:ahLst/>
                <a:cxnLst/>
                <a:rect l="T1" t="T2" r="T3" b="T4"/>
                <a:pathLst>
                  <a:path w="21600" h="21600">
                    <a:moveTo>
                      <a:pt x="634" y="0"/>
                    </a:moveTo>
                    <a:lnTo>
                      <a:pt x="20965" y="0"/>
                    </a:lnTo>
                    <a:cubicBezTo>
                      <a:pt x="21133" y="0"/>
                      <a:pt x="21294" y="138"/>
                      <a:pt x="21414" y="385"/>
                    </a:cubicBezTo>
                    <a:cubicBezTo>
                      <a:pt x="21533" y="632"/>
                      <a:pt x="21600" y="967"/>
                      <a:pt x="21600" y="1316"/>
                    </a:cubicBezTo>
                    <a:lnTo>
                      <a:pt x="21600" y="20283"/>
                    </a:lnTo>
                    <a:cubicBezTo>
                      <a:pt x="21600" y="20632"/>
                      <a:pt x="21533" y="20967"/>
                      <a:pt x="21414" y="21214"/>
                    </a:cubicBezTo>
                    <a:cubicBezTo>
                      <a:pt x="21294" y="21461"/>
                      <a:pt x="21133" y="21600"/>
                      <a:pt x="20965" y="21600"/>
                    </a:cubicBezTo>
                    <a:lnTo>
                      <a:pt x="634" y="21600"/>
                    </a:lnTo>
                    <a:cubicBezTo>
                      <a:pt x="466" y="21600"/>
                      <a:pt x="305" y="21461"/>
                      <a:pt x="185" y="21214"/>
                    </a:cubicBezTo>
                    <a:cubicBezTo>
                      <a:pt x="66" y="20967"/>
                      <a:pt x="0" y="20632"/>
                      <a:pt x="0" y="20283"/>
                    </a:cubicBezTo>
                    <a:lnTo>
                      <a:pt x="0" y="1316"/>
                    </a:lnTo>
                    <a:cubicBezTo>
                      <a:pt x="0" y="967"/>
                      <a:pt x="66" y="632"/>
                      <a:pt x="185" y="385"/>
                    </a:cubicBezTo>
                    <a:cubicBezTo>
                      <a:pt x="305" y="138"/>
                      <a:pt x="466" y="0"/>
                      <a:pt x="634" y="0"/>
                    </a:cubicBezTo>
                    <a:close/>
                  </a:path>
                </a:pathLst>
              </a:custGeom>
              <a:solidFill>
                <a:srgbClr val="8D57DE"/>
              </a:solidFill>
              <a:ln cap="flat" cmpd="sng">
                <a:noFill/>
                <a:prstDash val="solid"/>
                <a:miter/>
              </a:ln>
            </p:spPr>
            <p:txBody>
              <a:bodyPr/>
              <a:lstStyle/>
              <a:p>
                <a:endParaRPr lang="en-GB"/>
              </a:p>
            </p:txBody>
          </p:sp>
          <p:sp>
            <p:nvSpPr>
              <p:cNvPr id="280" name="Rectangle"/>
              <p:cNvSpPr>
                <a:spLocks/>
              </p:cNvSpPr>
              <p:nvPr/>
            </p:nvSpPr>
            <p:spPr>
              <a:xfrm>
                <a:off x="2095761" y="4673351"/>
                <a:ext cx="5196231" cy="2975408"/>
              </a:xfrm>
              <a:prstGeom prst="rect">
                <a:avLst/>
              </a:prstGeom>
              <a:noFill/>
              <a:ln w="12700" cap="flat" cmpd="sng">
                <a:noFill/>
                <a:prstDash val="solid"/>
                <a:miter/>
              </a:ln>
            </p:spPr>
            <p:txBody>
              <a:bodyPr/>
              <a:lstStyle/>
              <a:p>
                <a:endParaRPr lang="en-GB"/>
              </a:p>
            </p:txBody>
          </p:sp>
        </p:grpSp>
        <p:sp>
          <p:nvSpPr>
            <p:cNvPr id="282" name="Rectangle"/>
            <p:cNvSpPr>
              <a:spLocks/>
            </p:cNvSpPr>
            <p:nvPr/>
          </p:nvSpPr>
          <p:spPr>
            <a:xfrm>
              <a:off x="2310856" y="5492141"/>
              <a:ext cx="4981137" cy="2062778"/>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marL="259093" lvl="1" indent="-129546">
                <a:lnSpc>
                  <a:spcPts val="2160"/>
                </a:lnSpc>
                <a:buFont typeface="Arial" pitchFamily="34" charset="0"/>
                <a:buChar char="•"/>
              </a:pPr>
              <a:r>
                <a:rPr lang="en-US" altLang="zh-CN" sz="1200">
                  <a:solidFill>
                    <a:srgbClr val="FFFFFF"/>
                  </a:solidFill>
                  <a:latin typeface="Arial" pitchFamily="34" charset="0"/>
                  <a:ea typeface="Arial" pitchFamily="34" charset="0"/>
                  <a:cs typeface="Arial" pitchFamily="34" charset="0"/>
                  <a:sym typeface="Arial" pitchFamily="34" charset="0"/>
                </a:rPr>
                <a:t>The determinant and mechanism should be addressed for each of the AI features. </a:t>
              </a:r>
            </a:p>
            <a:p>
              <a:pPr marL="259093" lvl="1" indent="-129546">
                <a:lnSpc>
                  <a:spcPts val="2160"/>
                </a:lnSpc>
                <a:buFont typeface="Arial" pitchFamily="34" charset="0"/>
                <a:buChar char="•"/>
              </a:pPr>
              <a:r>
                <a:rPr lang="en-US" altLang="zh-CN" sz="1200">
                  <a:solidFill>
                    <a:srgbClr val="FFFFFF"/>
                  </a:solidFill>
                  <a:latin typeface="Arial" pitchFamily="34" charset="0"/>
                  <a:ea typeface="Arial" pitchFamily="34" charset="0"/>
                  <a:cs typeface="Arial" pitchFamily="34" charset="0"/>
                  <a:sym typeface="Arial" pitchFamily="34" charset="0"/>
                </a:rPr>
                <a:t>Chatbots can be used to give goals and feedback, but there is mixed evidence (Aggarwal et al., 2023). </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grpSp>
      <p:sp>
        <p:nvSpPr>
          <p:cNvPr id="284" name="曲线"/>
          <p:cNvSpPr>
            <a:spLocks/>
          </p:cNvSpPr>
          <p:nvPr/>
        </p:nvSpPr>
        <p:spPr>
          <a:xfrm>
            <a:off x="685800" y="725710"/>
            <a:ext cx="210749" cy="265855"/>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4"/>
            <a:stretch/>
          </a:blipFill>
          <a:ln cap="flat" cmpd="sng">
            <a:noFill/>
            <a:prstDash val="solid"/>
            <a:miter/>
          </a:ln>
        </p:spPr>
        <p:txBody>
          <a:bodyPr/>
          <a:lstStyle/>
          <a:p>
            <a:endParaRPr lang="en-GB"/>
          </a:p>
        </p:txBody>
      </p:sp>
      <p:sp>
        <p:nvSpPr>
          <p:cNvPr id="285" name="曲线"/>
          <p:cNvSpPr>
            <a:spLocks/>
          </p:cNvSpPr>
          <p:nvPr/>
        </p:nvSpPr>
        <p:spPr>
          <a:xfrm>
            <a:off x="-388773" y="2847304"/>
            <a:ext cx="1074573" cy="611529"/>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sp>
        <p:nvSpPr>
          <p:cNvPr id="286" name="曲线"/>
          <p:cNvSpPr>
            <a:spLocks/>
          </p:cNvSpPr>
          <p:nvPr/>
        </p:nvSpPr>
        <p:spPr>
          <a:xfrm>
            <a:off x="11506200" y="2939621"/>
            <a:ext cx="1074573" cy="61153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sp>
        <p:nvSpPr>
          <p:cNvPr id="287" name="曲线"/>
          <p:cNvSpPr>
            <a:spLocks/>
          </p:cNvSpPr>
          <p:nvPr/>
        </p:nvSpPr>
        <p:spPr>
          <a:xfrm rot="-2625672">
            <a:off x="5880877" y="434549"/>
            <a:ext cx="1069143" cy="821155"/>
          </a:xfrm>
          <a:custGeom>
            <a:avLst/>
            <a:gdLst>
              <a:gd name="T1" fmla="*/ 0 w 21600"/>
              <a:gd name="T2" fmla="*/ 0 h 21600"/>
              <a:gd name="T3" fmla="*/ 21600 w 21600"/>
              <a:gd name="T4" fmla="*/ 21600 h 21600"/>
            </a:gdLst>
            <a:ahLst/>
            <a:cxnLst/>
            <a:rect l="T1" t="T2" r="T3" b="T4"/>
            <a:pathLst>
              <a:path w="21600" h="21600">
                <a:moveTo>
                  <a:pt x="0" y="0"/>
                </a:moveTo>
                <a:lnTo>
                  <a:pt x="21599" y="0"/>
                </a:lnTo>
                <a:lnTo>
                  <a:pt x="21599" y="21600"/>
                </a:lnTo>
                <a:lnTo>
                  <a:pt x="0" y="21600"/>
                </a:lnTo>
                <a:lnTo>
                  <a:pt x="0" y="0"/>
                </a:lnTo>
                <a:close/>
              </a:path>
            </a:pathLst>
          </a:custGeom>
          <a:blipFill rotWithShape="1">
            <a:blip r:embed="rId6"/>
            <a:stretch/>
          </a:blipFill>
          <a:ln cap="flat" cmpd="sng">
            <a:noFill/>
            <a:prstDash val="solid"/>
            <a:miter/>
          </a:ln>
        </p:spPr>
        <p:txBody>
          <a:bodyPr/>
          <a:lstStyle/>
          <a:p>
            <a:endParaRPr lang="en-GB"/>
          </a:p>
        </p:txBody>
      </p:sp>
      <p:sp>
        <p:nvSpPr>
          <p:cNvPr id="288" name="曲线"/>
          <p:cNvSpPr>
            <a:spLocks/>
          </p:cNvSpPr>
          <p:nvPr/>
        </p:nvSpPr>
        <p:spPr>
          <a:xfrm rot="9186502">
            <a:off x="10960396" y="5868467"/>
            <a:ext cx="790921" cy="607467"/>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599"/>
                </a:lnTo>
                <a:lnTo>
                  <a:pt x="0" y="21599"/>
                </a:lnTo>
                <a:lnTo>
                  <a:pt x="0" y="0"/>
                </a:lnTo>
                <a:close/>
              </a:path>
            </a:pathLst>
          </a:custGeom>
          <a:blipFill rotWithShape="1">
            <a:blip r:embed="rId6"/>
            <a:stretch/>
          </a:blipFill>
          <a:ln cap="flat" cmpd="sng">
            <a:noFill/>
            <a:prstDash val="solid"/>
            <a:miter/>
          </a:ln>
        </p:spPr>
        <p:txBody>
          <a:bodyPr/>
          <a:lstStyle/>
          <a:p>
            <a:endParaRPr lang="en-GB"/>
          </a:p>
        </p:txBody>
      </p:sp>
      <p:sp>
        <p:nvSpPr>
          <p:cNvPr id="289" name="曲线"/>
          <p:cNvSpPr>
            <a:spLocks/>
          </p:cNvSpPr>
          <p:nvPr/>
        </p:nvSpPr>
        <p:spPr>
          <a:xfrm>
            <a:off x="563681" y="6076486"/>
            <a:ext cx="1156983" cy="19142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7"/>
            <a:stretch/>
          </a:blipFill>
          <a:ln cap="flat" cmpd="sng">
            <a:noFill/>
            <a:prstDash val="solid"/>
            <a:miter/>
          </a:ln>
        </p:spPr>
        <p:txBody>
          <a:bodyPr/>
          <a:lstStyle/>
          <a:p>
            <a:endParaRPr lang="en-GB"/>
          </a:p>
        </p:txBody>
      </p:sp>
      <p:grpSp>
        <p:nvGrpSpPr>
          <p:cNvPr id="294" name="Combination"/>
          <p:cNvGrpSpPr>
            <a:grpSpLocks/>
          </p:cNvGrpSpPr>
          <p:nvPr/>
        </p:nvGrpSpPr>
        <p:grpSpPr>
          <a:xfrm>
            <a:off x="5155008" y="3915545"/>
            <a:ext cx="3474755" cy="2256655"/>
            <a:chOff x="7732512" y="5873318"/>
            <a:chExt cx="5212132" cy="3384982"/>
          </a:xfrm>
        </p:grpSpPr>
        <p:grpSp>
          <p:nvGrpSpPr>
            <p:cNvPr id="292" name="Combination"/>
            <p:cNvGrpSpPr>
              <a:grpSpLocks/>
            </p:cNvGrpSpPr>
            <p:nvPr/>
          </p:nvGrpSpPr>
          <p:grpSpPr>
            <a:xfrm>
              <a:off x="7732512" y="5873318"/>
              <a:ext cx="5212132" cy="3384982"/>
              <a:chOff x="7732512" y="5873318"/>
              <a:chExt cx="5212132" cy="3384982"/>
            </a:xfrm>
          </p:grpSpPr>
          <p:sp>
            <p:nvSpPr>
              <p:cNvPr id="290" name="曲线"/>
              <p:cNvSpPr>
                <a:spLocks/>
              </p:cNvSpPr>
              <p:nvPr/>
            </p:nvSpPr>
            <p:spPr>
              <a:xfrm>
                <a:off x="7732512" y="6343466"/>
                <a:ext cx="5212132" cy="2914834"/>
              </a:xfrm>
              <a:custGeom>
                <a:avLst/>
                <a:gdLst>
                  <a:gd name="T1" fmla="*/ 0 w 21600"/>
                  <a:gd name="T2" fmla="*/ 0 h 21600"/>
                  <a:gd name="T3" fmla="*/ 21600 w 21600"/>
                  <a:gd name="T4" fmla="*/ 21600 h 21600"/>
                </a:gdLst>
                <a:ahLst/>
                <a:cxnLst/>
                <a:rect l="T1" t="T2" r="T3" b="T4"/>
                <a:pathLst>
                  <a:path w="21600" h="21600">
                    <a:moveTo>
                      <a:pt x="631" y="0"/>
                    </a:moveTo>
                    <a:lnTo>
                      <a:pt x="20968" y="0"/>
                    </a:lnTo>
                    <a:cubicBezTo>
                      <a:pt x="21136" y="0"/>
                      <a:pt x="21296" y="118"/>
                      <a:pt x="21415" y="330"/>
                    </a:cubicBezTo>
                    <a:cubicBezTo>
                      <a:pt x="21533" y="542"/>
                      <a:pt x="21600" y="829"/>
                      <a:pt x="21600" y="1128"/>
                    </a:cubicBezTo>
                    <a:lnTo>
                      <a:pt x="21600" y="20471"/>
                    </a:lnTo>
                    <a:cubicBezTo>
                      <a:pt x="21600" y="20770"/>
                      <a:pt x="21533" y="21057"/>
                      <a:pt x="21415" y="21269"/>
                    </a:cubicBezTo>
                    <a:cubicBezTo>
                      <a:pt x="21296" y="21481"/>
                      <a:pt x="21136" y="21600"/>
                      <a:pt x="20968" y="21600"/>
                    </a:cubicBezTo>
                    <a:lnTo>
                      <a:pt x="631" y="21600"/>
                    </a:lnTo>
                    <a:cubicBezTo>
                      <a:pt x="463" y="21600"/>
                      <a:pt x="303" y="21481"/>
                      <a:pt x="184" y="21269"/>
                    </a:cubicBezTo>
                    <a:cubicBezTo>
                      <a:pt x="66" y="21057"/>
                      <a:pt x="0" y="20770"/>
                      <a:pt x="0" y="20471"/>
                    </a:cubicBezTo>
                    <a:lnTo>
                      <a:pt x="0" y="1128"/>
                    </a:lnTo>
                    <a:cubicBezTo>
                      <a:pt x="0" y="829"/>
                      <a:pt x="66" y="542"/>
                      <a:pt x="184" y="330"/>
                    </a:cubicBezTo>
                    <a:cubicBezTo>
                      <a:pt x="303" y="118"/>
                      <a:pt x="463" y="0"/>
                      <a:pt x="631" y="0"/>
                    </a:cubicBezTo>
                    <a:close/>
                  </a:path>
                </a:pathLst>
              </a:custGeom>
              <a:solidFill>
                <a:srgbClr val="24244B"/>
              </a:solidFill>
              <a:ln cap="flat" cmpd="sng">
                <a:noFill/>
                <a:prstDash val="solid"/>
                <a:miter/>
              </a:ln>
            </p:spPr>
            <p:txBody>
              <a:bodyPr/>
              <a:lstStyle/>
              <a:p>
                <a:endParaRPr lang="en-GB"/>
              </a:p>
            </p:txBody>
          </p:sp>
          <p:sp>
            <p:nvSpPr>
              <p:cNvPr id="291" name="Rectangle"/>
              <p:cNvSpPr>
                <a:spLocks/>
              </p:cNvSpPr>
              <p:nvPr/>
            </p:nvSpPr>
            <p:spPr>
              <a:xfrm>
                <a:off x="7732512" y="5873318"/>
                <a:ext cx="5212132" cy="3384982"/>
              </a:xfrm>
              <a:prstGeom prst="rect">
                <a:avLst/>
              </a:prstGeom>
              <a:noFill/>
              <a:ln w="12700" cap="flat" cmpd="sng">
                <a:noFill/>
                <a:prstDash val="solid"/>
                <a:miter/>
              </a:ln>
            </p:spPr>
            <p:txBody>
              <a:bodyPr/>
              <a:lstStyle/>
              <a:p>
                <a:endParaRPr lang="en-GB"/>
              </a:p>
            </p:txBody>
          </p:sp>
        </p:grpSp>
        <p:sp>
          <p:nvSpPr>
            <p:cNvPr id="293" name="Rectangle"/>
            <p:cNvSpPr>
              <a:spLocks/>
            </p:cNvSpPr>
            <p:nvPr/>
          </p:nvSpPr>
          <p:spPr>
            <a:xfrm>
              <a:off x="7948264" y="6692106"/>
              <a:ext cx="4996378" cy="2485969"/>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marL="259093" lvl="1" indent="-129546">
                <a:lnSpc>
                  <a:spcPts val="2160"/>
                </a:lnSpc>
                <a:buFont typeface="Arial" pitchFamily="34" charset="0"/>
                <a:buChar char="•"/>
              </a:pPr>
              <a:r>
                <a:rPr lang="en-US" altLang="zh-CN" sz="1200">
                  <a:solidFill>
                    <a:srgbClr val="FFFFFF"/>
                  </a:solidFill>
                  <a:latin typeface="Arial" pitchFamily="34" charset="0"/>
                  <a:ea typeface="Arial" pitchFamily="34" charset="0"/>
                  <a:cs typeface="Arial" pitchFamily="34" charset="0"/>
                  <a:sym typeface="Arial" pitchFamily="34" charset="0"/>
                </a:rPr>
                <a:t>Personalisation should not be used to go beyond prevention content that is evidence-based. </a:t>
              </a:r>
            </a:p>
            <a:p>
              <a:pPr marL="259093" lvl="1" indent="-129546">
                <a:lnSpc>
                  <a:spcPts val="2160"/>
                </a:lnSpc>
                <a:buFont typeface="Arial" pitchFamily="34" charset="0"/>
                <a:buChar char="•"/>
              </a:pPr>
              <a:r>
                <a:rPr lang="en-US" altLang="zh-CN" sz="1200">
                  <a:solidFill>
                    <a:srgbClr val="FFFFFF"/>
                  </a:solidFill>
                  <a:latin typeface="Arial" pitchFamily="34" charset="0"/>
                  <a:ea typeface="Arial" pitchFamily="34" charset="0"/>
                  <a:cs typeface="Arial" pitchFamily="34" charset="0"/>
                  <a:sym typeface="Arial" pitchFamily="34" charset="0"/>
                </a:rPr>
                <a:t>There are limitations of generalisability and short follow-up with AI evidence for behaviour change (Bucher et al., 2024). </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grpSp>
      <p:pic>
        <p:nvPicPr>
          <p:cNvPr id="295" name="Image" descr="University of Wales Trinity Saint David launches new digital ..."/>
          <p:cNvPicPr>
            <a:picLocks noChangeAspect="1"/>
          </p:cNvPicPr>
          <p:nvPr/>
        </p:nvPicPr>
        <p:blipFill>
          <a:blip r:embed="rId8" cstate="print"/>
          <a:srcRect l="10159" t="16327" r="10159" b="18204"/>
          <a:stretch>
            <a:fillRect/>
          </a:stretch>
        </p:blipFill>
        <p:spPr>
          <a:xfrm>
            <a:off x="203426" y="267077"/>
            <a:ext cx="2078362" cy="713219"/>
          </a:xfrm>
          <a:prstGeom prst="rect">
            <a:avLst/>
          </a:prstGeom>
          <a:noFill/>
          <a:ln w="12700" cap="flat" cmpd="sng">
            <a:noFill/>
            <a:prstDash val="solid"/>
            <a:miter/>
          </a:ln>
        </p:spPr>
      </p:pic>
    </p:spTree>
    <p:extLst>
      <p:ext uri="{BB962C8B-B14F-4D97-AF65-F5344CB8AC3E}">
        <p14:creationId xmlns:p14="http://schemas.microsoft.com/office/powerpoint/2010/main" val="1685895371"/>
      </p:ext>
    </p:extLst>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0" name="Combination"/>
          <p:cNvGrpSpPr>
            <a:grpSpLocks/>
          </p:cNvGrpSpPr>
          <p:nvPr/>
        </p:nvGrpSpPr>
        <p:grpSpPr>
          <a:xfrm>
            <a:off x="4401635" y="3500840"/>
            <a:ext cx="2493819" cy="2270887"/>
            <a:chOff x="6602452" y="5251259"/>
            <a:chExt cx="3740728" cy="3406331"/>
          </a:xfrm>
        </p:grpSpPr>
        <p:sp>
          <p:nvSpPr>
            <p:cNvPr id="299" name="曲线"/>
            <p:cNvSpPr>
              <a:spLocks/>
            </p:cNvSpPr>
            <p:nvPr/>
          </p:nvSpPr>
          <p:spPr>
            <a:xfrm>
              <a:off x="6602452" y="5251259"/>
              <a:ext cx="3740728" cy="3406331"/>
            </a:xfrm>
            <a:custGeom>
              <a:avLst/>
              <a:gdLst>
                <a:gd name="T1" fmla="*/ 0 w 21600"/>
                <a:gd name="T2" fmla="*/ 0 h 21600"/>
                <a:gd name="T3" fmla="*/ 21600 w 21600"/>
                <a:gd name="T4" fmla="*/ 21600 h 21600"/>
              </a:gdLst>
              <a:ahLst/>
              <a:cxnLst/>
              <a:rect l="T1" t="T2" r="T3" b="T4"/>
              <a:pathLst>
                <a:path w="21600" h="21600">
                  <a:moveTo>
                    <a:pt x="105" y="0"/>
                  </a:moveTo>
                  <a:lnTo>
                    <a:pt x="21494" y="0"/>
                  </a:lnTo>
                  <a:cubicBezTo>
                    <a:pt x="21552" y="0"/>
                    <a:pt x="21599" y="51"/>
                    <a:pt x="21599" y="115"/>
                  </a:cubicBezTo>
                  <a:lnTo>
                    <a:pt x="21599" y="21484"/>
                  </a:lnTo>
                  <a:cubicBezTo>
                    <a:pt x="21599" y="21514"/>
                    <a:pt x="21588" y="21544"/>
                    <a:pt x="21569" y="21566"/>
                  </a:cubicBezTo>
                  <a:cubicBezTo>
                    <a:pt x="21549" y="21587"/>
                    <a:pt x="21522" y="21600"/>
                    <a:pt x="21494" y="21600"/>
                  </a:cubicBezTo>
                  <a:lnTo>
                    <a:pt x="105" y="21600"/>
                  </a:lnTo>
                  <a:cubicBezTo>
                    <a:pt x="77" y="21600"/>
                    <a:pt x="50" y="21587"/>
                    <a:pt x="30" y="21566"/>
                  </a:cubicBezTo>
                  <a:cubicBezTo>
                    <a:pt x="11" y="21544"/>
                    <a:pt x="0" y="21514"/>
                    <a:pt x="0" y="21484"/>
                  </a:cubicBezTo>
                  <a:lnTo>
                    <a:pt x="0" y="115"/>
                  </a:lnTo>
                  <a:cubicBezTo>
                    <a:pt x="0" y="51"/>
                    <a:pt x="47" y="0"/>
                    <a:pt x="105" y="0"/>
                  </a:cubicBezTo>
                  <a:close/>
                </a:path>
              </a:pathLst>
            </a:custGeom>
            <a:blipFill rotWithShape="1">
              <a:blip r:embed="rId3"/>
              <a:stretch>
                <a:fillRect l="-18338" r="-18338"/>
              </a:stretch>
            </a:blipFill>
            <a:ln cap="flat" cmpd="sng">
              <a:noFill/>
              <a:prstDash val="solid"/>
              <a:miter/>
            </a:ln>
          </p:spPr>
          <p:txBody>
            <a:bodyPr/>
            <a:lstStyle/>
            <a:p>
              <a:endParaRPr lang="en-GB"/>
            </a:p>
          </p:txBody>
        </p:sp>
      </p:grpSp>
      <p:grpSp>
        <p:nvGrpSpPr>
          <p:cNvPr id="302" name="Combination"/>
          <p:cNvGrpSpPr>
            <a:grpSpLocks/>
          </p:cNvGrpSpPr>
          <p:nvPr/>
        </p:nvGrpSpPr>
        <p:grpSpPr>
          <a:xfrm>
            <a:off x="1391246" y="1039769"/>
            <a:ext cx="3827525" cy="2359891"/>
            <a:chOff x="2086868" y="1559652"/>
            <a:chExt cx="5741288" cy="3539837"/>
          </a:xfrm>
        </p:grpSpPr>
        <p:sp>
          <p:nvSpPr>
            <p:cNvPr id="301" name="曲线"/>
            <p:cNvSpPr>
              <a:spLocks/>
            </p:cNvSpPr>
            <p:nvPr/>
          </p:nvSpPr>
          <p:spPr>
            <a:xfrm>
              <a:off x="2086868" y="1559652"/>
              <a:ext cx="5741288" cy="3539837"/>
            </a:xfrm>
            <a:custGeom>
              <a:avLst/>
              <a:gdLst>
                <a:gd name="T1" fmla="*/ 0 w 21600"/>
                <a:gd name="T2" fmla="*/ 0 h 21600"/>
                <a:gd name="T3" fmla="*/ 21600 w 21600"/>
                <a:gd name="T4" fmla="*/ 21600 h 21600"/>
              </a:gdLst>
              <a:ahLst/>
              <a:cxnLst/>
              <a:rect l="T1" t="T2" r="T3" b="T4"/>
              <a:pathLst>
                <a:path w="21600" h="21600">
                  <a:moveTo>
                    <a:pt x="44" y="0"/>
                  </a:moveTo>
                  <a:lnTo>
                    <a:pt x="21555" y="0"/>
                  </a:lnTo>
                  <a:cubicBezTo>
                    <a:pt x="21567" y="0"/>
                    <a:pt x="21578" y="7"/>
                    <a:pt x="21586" y="21"/>
                  </a:cubicBezTo>
                  <a:cubicBezTo>
                    <a:pt x="21595" y="34"/>
                    <a:pt x="21600" y="53"/>
                    <a:pt x="21600" y="72"/>
                  </a:cubicBezTo>
                  <a:lnTo>
                    <a:pt x="21600" y="21527"/>
                  </a:lnTo>
                  <a:cubicBezTo>
                    <a:pt x="21600" y="21546"/>
                    <a:pt x="21595" y="21565"/>
                    <a:pt x="21586" y="21578"/>
                  </a:cubicBezTo>
                  <a:cubicBezTo>
                    <a:pt x="21578" y="21592"/>
                    <a:pt x="21567" y="21600"/>
                    <a:pt x="21555" y="21600"/>
                  </a:cubicBezTo>
                  <a:lnTo>
                    <a:pt x="44" y="21600"/>
                  </a:lnTo>
                  <a:cubicBezTo>
                    <a:pt x="20" y="21600"/>
                    <a:pt x="0" y="21567"/>
                    <a:pt x="0" y="21527"/>
                  </a:cubicBezTo>
                  <a:lnTo>
                    <a:pt x="0" y="72"/>
                  </a:lnTo>
                  <a:cubicBezTo>
                    <a:pt x="0" y="32"/>
                    <a:pt x="20" y="0"/>
                    <a:pt x="44" y="0"/>
                  </a:cubicBezTo>
                  <a:close/>
                </a:path>
              </a:pathLst>
            </a:custGeom>
            <a:blipFill rotWithShape="1">
              <a:blip r:embed="rId4"/>
              <a:stretch>
                <a:fillRect t="-4112" b="-4112"/>
              </a:stretch>
            </a:blipFill>
            <a:ln cap="flat" cmpd="sng">
              <a:noFill/>
              <a:prstDash val="solid"/>
              <a:miter/>
            </a:ln>
          </p:spPr>
          <p:txBody>
            <a:bodyPr/>
            <a:lstStyle/>
            <a:p>
              <a:endParaRPr lang="en-GB"/>
            </a:p>
          </p:txBody>
        </p:sp>
      </p:grpSp>
      <p:grpSp>
        <p:nvGrpSpPr>
          <p:cNvPr id="305" name="Combination"/>
          <p:cNvGrpSpPr>
            <a:grpSpLocks/>
          </p:cNvGrpSpPr>
          <p:nvPr/>
        </p:nvGrpSpPr>
        <p:grpSpPr>
          <a:xfrm>
            <a:off x="6932906" y="4974688"/>
            <a:ext cx="1496294" cy="438963"/>
            <a:chOff x="10399359" y="7462031"/>
            <a:chExt cx="2244441" cy="658445"/>
          </a:xfrm>
        </p:grpSpPr>
        <p:sp>
          <p:nvSpPr>
            <p:cNvPr id="303" name="曲线"/>
            <p:cNvSpPr>
              <a:spLocks/>
            </p:cNvSpPr>
            <p:nvPr/>
          </p:nvSpPr>
          <p:spPr>
            <a:xfrm>
              <a:off x="10399359" y="7553632"/>
              <a:ext cx="2244441" cy="566844"/>
            </a:xfrm>
            <a:custGeom>
              <a:avLst/>
              <a:gdLst>
                <a:gd name="T1" fmla="*/ 0 w 21600"/>
                <a:gd name="T2" fmla="*/ 0 h 21600"/>
                <a:gd name="T3" fmla="*/ 21600 w 21600"/>
                <a:gd name="T4" fmla="*/ 21600 h 21600"/>
              </a:gdLst>
              <a:ahLst/>
              <a:cxnLst/>
              <a:rect l="T1" t="T2" r="T3" b="T4"/>
              <a:pathLst>
                <a:path w="21600" h="21600">
                  <a:moveTo>
                    <a:pt x="2727" y="0"/>
                  </a:moveTo>
                  <a:lnTo>
                    <a:pt x="18872" y="0"/>
                  </a:lnTo>
                  <a:cubicBezTo>
                    <a:pt x="19595" y="0"/>
                    <a:pt x="20289" y="1137"/>
                    <a:pt x="20801" y="3163"/>
                  </a:cubicBezTo>
                  <a:cubicBezTo>
                    <a:pt x="21312" y="5188"/>
                    <a:pt x="21600" y="7935"/>
                    <a:pt x="21600" y="10800"/>
                  </a:cubicBezTo>
                  <a:lnTo>
                    <a:pt x="21600" y="10800"/>
                  </a:lnTo>
                  <a:cubicBezTo>
                    <a:pt x="21600" y="13664"/>
                    <a:pt x="21312" y="16411"/>
                    <a:pt x="20801" y="18436"/>
                  </a:cubicBezTo>
                  <a:cubicBezTo>
                    <a:pt x="20289" y="20462"/>
                    <a:pt x="19595" y="21600"/>
                    <a:pt x="18872" y="21600"/>
                  </a:cubicBezTo>
                  <a:lnTo>
                    <a:pt x="2727" y="21600"/>
                  </a:lnTo>
                  <a:cubicBezTo>
                    <a:pt x="2004" y="21600"/>
                    <a:pt x="1310" y="20462"/>
                    <a:pt x="798" y="18436"/>
                  </a:cubicBezTo>
                  <a:cubicBezTo>
                    <a:pt x="287" y="16411"/>
                    <a:pt x="0" y="13664"/>
                    <a:pt x="0" y="10800"/>
                  </a:cubicBezTo>
                  <a:lnTo>
                    <a:pt x="0" y="10800"/>
                  </a:lnTo>
                  <a:cubicBezTo>
                    <a:pt x="0" y="7935"/>
                    <a:pt x="287" y="5188"/>
                    <a:pt x="798" y="3163"/>
                  </a:cubicBezTo>
                  <a:cubicBezTo>
                    <a:pt x="1310" y="1137"/>
                    <a:pt x="2004" y="0"/>
                    <a:pt x="2727" y="0"/>
                  </a:cubicBezTo>
                  <a:close/>
                </a:path>
              </a:pathLst>
            </a:custGeom>
            <a:solidFill>
              <a:srgbClr val="8D57DE"/>
            </a:solidFill>
            <a:ln cap="flat" cmpd="sng">
              <a:noFill/>
              <a:prstDash val="solid"/>
              <a:miter/>
            </a:ln>
          </p:spPr>
          <p:txBody>
            <a:bodyPr/>
            <a:lstStyle/>
            <a:p>
              <a:endParaRPr lang="en-GB"/>
            </a:p>
          </p:txBody>
        </p:sp>
        <p:sp>
          <p:nvSpPr>
            <p:cNvPr id="304" name="Rectangle"/>
            <p:cNvSpPr>
              <a:spLocks/>
            </p:cNvSpPr>
            <p:nvPr/>
          </p:nvSpPr>
          <p:spPr>
            <a:xfrm>
              <a:off x="10399359" y="7462031"/>
              <a:ext cx="2244441" cy="658445"/>
            </a:xfrm>
            <a:prstGeom prst="rect">
              <a:avLst/>
            </a:prstGeom>
            <a:noFill/>
            <a:ln w="12700" cap="flat" cmpd="sng">
              <a:noFill/>
              <a:prstDash val="solid"/>
              <a:miter/>
            </a:ln>
          </p:spPr>
          <p:txBody>
            <a:bodyPr/>
            <a:lstStyle/>
            <a:p>
              <a:endParaRPr lang="en-GB"/>
            </a:p>
          </p:txBody>
        </p:sp>
      </p:grpSp>
      <p:grpSp>
        <p:nvGrpSpPr>
          <p:cNvPr id="308" name="Combination"/>
          <p:cNvGrpSpPr>
            <a:grpSpLocks/>
          </p:cNvGrpSpPr>
          <p:nvPr/>
        </p:nvGrpSpPr>
        <p:grpSpPr>
          <a:xfrm>
            <a:off x="1287946" y="4211964"/>
            <a:ext cx="3133857" cy="2281045"/>
            <a:chOff x="1931919" y="6317946"/>
            <a:chExt cx="4700786" cy="3421568"/>
          </a:xfrm>
        </p:grpSpPr>
        <p:sp>
          <p:nvSpPr>
            <p:cNvPr id="306" name="曲线"/>
            <p:cNvSpPr>
              <a:spLocks/>
            </p:cNvSpPr>
            <p:nvPr/>
          </p:nvSpPr>
          <p:spPr>
            <a:xfrm>
              <a:off x="1931919" y="6355217"/>
              <a:ext cx="4700786" cy="3384297"/>
            </a:xfrm>
            <a:custGeom>
              <a:avLst/>
              <a:gdLst>
                <a:gd name="T1" fmla="*/ 0 w 21600"/>
                <a:gd name="T2" fmla="*/ 0 h 21600"/>
                <a:gd name="T3" fmla="*/ 21600 w 21600"/>
                <a:gd name="T4" fmla="*/ 21600 h 21600"/>
              </a:gdLst>
              <a:ahLst/>
              <a:cxnLst/>
              <a:rect l="T1" t="T2" r="T3" b="T4"/>
              <a:pathLst>
                <a:path w="21600" h="21600">
                  <a:moveTo>
                    <a:pt x="592" y="0"/>
                  </a:moveTo>
                  <a:lnTo>
                    <a:pt x="21007" y="0"/>
                  </a:lnTo>
                  <a:cubicBezTo>
                    <a:pt x="21164" y="0"/>
                    <a:pt x="21315" y="86"/>
                    <a:pt x="21426" y="240"/>
                  </a:cubicBezTo>
                  <a:cubicBezTo>
                    <a:pt x="21537" y="395"/>
                    <a:pt x="21600" y="604"/>
                    <a:pt x="21600" y="822"/>
                  </a:cubicBezTo>
                  <a:lnTo>
                    <a:pt x="21600" y="20777"/>
                  </a:lnTo>
                  <a:cubicBezTo>
                    <a:pt x="21600" y="21231"/>
                    <a:pt x="21334" y="21600"/>
                    <a:pt x="21007" y="21600"/>
                  </a:cubicBezTo>
                  <a:lnTo>
                    <a:pt x="592" y="21600"/>
                  </a:lnTo>
                  <a:cubicBezTo>
                    <a:pt x="435" y="21600"/>
                    <a:pt x="284" y="21513"/>
                    <a:pt x="173" y="21359"/>
                  </a:cubicBezTo>
                  <a:cubicBezTo>
                    <a:pt x="62" y="21204"/>
                    <a:pt x="0" y="20995"/>
                    <a:pt x="0" y="20777"/>
                  </a:cubicBezTo>
                  <a:lnTo>
                    <a:pt x="0" y="822"/>
                  </a:lnTo>
                  <a:cubicBezTo>
                    <a:pt x="0" y="604"/>
                    <a:pt x="62" y="395"/>
                    <a:pt x="173" y="240"/>
                  </a:cubicBezTo>
                  <a:cubicBezTo>
                    <a:pt x="284" y="86"/>
                    <a:pt x="435" y="0"/>
                    <a:pt x="592" y="0"/>
                  </a:cubicBezTo>
                  <a:close/>
                </a:path>
              </a:pathLst>
            </a:custGeom>
            <a:solidFill>
              <a:srgbClr val="24244B"/>
            </a:solidFill>
            <a:ln cap="flat" cmpd="sng">
              <a:noFill/>
              <a:prstDash val="solid"/>
              <a:miter/>
            </a:ln>
          </p:spPr>
          <p:txBody>
            <a:bodyPr/>
            <a:lstStyle/>
            <a:p>
              <a:endParaRPr lang="en-GB"/>
            </a:p>
          </p:txBody>
        </p:sp>
        <p:sp>
          <p:nvSpPr>
            <p:cNvPr id="307" name="Rectangle"/>
            <p:cNvSpPr>
              <a:spLocks/>
            </p:cNvSpPr>
            <p:nvPr/>
          </p:nvSpPr>
          <p:spPr>
            <a:xfrm>
              <a:off x="1931919" y="6317946"/>
              <a:ext cx="4700786" cy="3421568"/>
            </a:xfrm>
            <a:prstGeom prst="rect">
              <a:avLst/>
            </a:prstGeom>
            <a:noFill/>
            <a:ln w="12700" cap="flat" cmpd="sng">
              <a:noFill/>
              <a:prstDash val="solid"/>
              <a:miter/>
            </a:ln>
          </p:spPr>
          <p:txBody>
            <a:bodyPr/>
            <a:lstStyle/>
            <a:p>
              <a:endParaRPr lang="en-GB"/>
            </a:p>
          </p:txBody>
        </p:sp>
      </p:grpSp>
      <p:sp>
        <p:nvSpPr>
          <p:cNvPr id="309" name="曲线"/>
          <p:cNvSpPr>
            <a:spLocks/>
          </p:cNvSpPr>
          <p:nvPr/>
        </p:nvSpPr>
        <p:spPr>
          <a:xfrm>
            <a:off x="6932906" y="1295051"/>
            <a:ext cx="1156983" cy="19142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sp>
        <p:nvSpPr>
          <p:cNvPr id="310" name="曲线"/>
          <p:cNvSpPr>
            <a:spLocks/>
          </p:cNvSpPr>
          <p:nvPr/>
        </p:nvSpPr>
        <p:spPr>
          <a:xfrm>
            <a:off x="9631760" y="6326818"/>
            <a:ext cx="1074573" cy="61153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6"/>
            <a:stretch/>
          </a:blipFill>
          <a:ln cap="flat" cmpd="sng">
            <a:noFill/>
            <a:prstDash val="solid"/>
            <a:miter/>
          </a:ln>
        </p:spPr>
        <p:txBody>
          <a:bodyPr/>
          <a:lstStyle/>
          <a:p>
            <a:endParaRPr lang="en-GB"/>
          </a:p>
        </p:txBody>
      </p:sp>
      <p:sp>
        <p:nvSpPr>
          <p:cNvPr id="311" name="曲线"/>
          <p:cNvSpPr>
            <a:spLocks/>
          </p:cNvSpPr>
          <p:nvPr/>
        </p:nvSpPr>
        <p:spPr>
          <a:xfrm>
            <a:off x="9631760" y="16355"/>
            <a:ext cx="1238568" cy="70485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6"/>
            <a:stretch/>
          </a:blipFill>
          <a:ln cap="flat" cmpd="sng">
            <a:noFill/>
            <a:prstDash val="solid"/>
            <a:miter/>
          </a:ln>
        </p:spPr>
        <p:txBody>
          <a:bodyPr/>
          <a:lstStyle/>
          <a:p>
            <a:endParaRPr lang="en-GB"/>
          </a:p>
        </p:txBody>
      </p:sp>
      <p:sp>
        <p:nvSpPr>
          <p:cNvPr id="312" name="曲线"/>
          <p:cNvSpPr>
            <a:spLocks/>
          </p:cNvSpPr>
          <p:nvPr/>
        </p:nvSpPr>
        <p:spPr>
          <a:xfrm rot="-8236899">
            <a:off x="1106150" y="2879200"/>
            <a:ext cx="874549" cy="671696"/>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7"/>
            <a:stretch/>
          </a:blipFill>
          <a:ln cap="flat" cmpd="sng">
            <a:noFill/>
            <a:prstDash val="solid"/>
            <a:miter/>
          </a:ln>
        </p:spPr>
        <p:txBody>
          <a:bodyPr/>
          <a:lstStyle/>
          <a:p>
            <a:endParaRPr lang="en-GB"/>
          </a:p>
        </p:txBody>
      </p:sp>
      <p:sp>
        <p:nvSpPr>
          <p:cNvPr id="313" name="曲线"/>
          <p:cNvSpPr>
            <a:spLocks/>
          </p:cNvSpPr>
          <p:nvPr/>
        </p:nvSpPr>
        <p:spPr>
          <a:xfrm rot="-2625672">
            <a:off x="11346008" y="3409903"/>
            <a:ext cx="1614221" cy="1239801"/>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7"/>
            <a:stretch/>
          </a:blipFill>
          <a:ln cap="flat" cmpd="sng">
            <a:noFill/>
            <a:prstDash val="solid"/>
            <a:miter/>
          </a:ln>
        </p:spPr>
        <p:txBody>
          <a:bodyPr/>
          <a:lstStyle/>
          <a:p>
            <a:endParaRPr lang="en-GB"/>
          </a:p>
        </p:txBody>
      </p:sp>
      <p:sp>
        <p:nvSpPr>
          <p:cNvPr id="314" name="曲线"/>
          <p:cNvSpPr>
            <a:spLocks/>
          </p:cNvSpPr>
          <p:nvPr/>
        </p:nvSpPr>
        <p:spPr>
          <a:xfrm>
            <a:off x="1391246" y="4636284"/>
            <a:ext cx="460881" cy="460881"/>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8"/>
            <a:stretch/>
          </a:blipFill>
          <a:ln cap="flat" cmpd="sng">
            <a:noFill/>
            <a:prstDash val="solid"/>
            <a:miter/>
          </a:ln>
        </p:spPr>
        <p:txBody>
          <a:bodyPr/>
          <a:lstStyle/>
          <a:p>
            <a:endParaRPr lang="en-GB"/>
          </a:p>
        </p:txBody>
      </p:sp>
      <p:sp>
        <p:nvSpPr>
          <p:cNvPr id="315" name="Rectangle"/>
          <p:cNvSpPr>
            <a:spLocks/>
          </p:cNvSpPr>
          <p:nvPr/>
        </p:nvSpPr>
        <p:spPr>
          <a:xfrm>
            <a:off x="6932906" y="1660914"/>
            <a:ext cx="4473529" cy="1846659"/>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4800"/>
              </a:lnSpc>
            </a:pPr>
            <a:r>
              <a:rPr lang="en-US" altLang="zh-CN" sz="4000" b="1">
                <a:solidFill>
                  <a:srgbClr val="262626"/>
                </a:solidFill>
                <a:latin typeface="Arial Bold" charset="0"/>
                <a:ea typeface="Arial Bold" charset="0"/>
                <a:cs typeface="Arial Bold" charset="0"/>
                <a:sym typeface="Arial Bold" charset="0"/>
              </a:rPr>
              <a:t>How the Intervention Is Expected to Work</a:t>
            </a:r>
            <a:endParaRPr lang="zh-CN" altLang="en-US" sz="4000" b="1">
              <a:solidFill>
                <a:srgbClr val="262626"/>
              </a:solidFill>
              <a:latin typeface="Arial Bold" charset="0"/>
              <a:ea typeface="Arial Bold" charset="0"/>
              <a:cs typeface="Arial Bold" charset="0"/>
              <a:sym typeface="Arial Bold" charset="0"/>
            </a:endParaRPr>
          </a:p>
        </p:txBody>
      </p:sp>
      <p:sp>
        <p:nvSpPr>
          <p:cNvPr id="316" name="Rectangle"/>
          <p:cNvSpPr>
            <a:spLocks/>
          </p:cNvSpPr>
          <p:nvPr/>
        </p:nvSpPr>
        <p:spPr>
          <a:xfrm>
            <a:off x="6895455" y="3584964"/>
            <a:ext cx="3862171" cy="1375185"/>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marL="259093" lvl="1" indent="-129546">
              <a:lnSpc>
                <a:spcPts val="2160"/>
              </a:lnSpc>
              <a:buFont typeface="Arial" pitchFamily="34" charset="0"/>
              <a:buChar char="•"/>
            </a:pPr>
            <a:r>
              <a:rPr lang="en-US" altLang="zh-CN" sz="1200">
                <a:solidFill>
                  <a:srgbClr val="0D0D0D"/>
                </a:solidFill>
                <a:latin typeface="Arial" pitchFamily="34" charset="0"/>
                <a:ea typeface="Arial" pitchFamily="34" charset="0"/>
                <a:cs typeface="Arial" pitchFamily="34" charset="0"/>
                <a:sym typeface="Arial" pitchFamily="34" charset="0"/>
              </a:rPr>
              <a:t>Inputs consist of evidence, AI infrastructure, users and partners. </a:t>
            </a:r>
          </a:p>
          <a:p>
            <a:pPr marL="259093" lvl="1" indent="-129546">
              <a:lnSpc>
                <a:spcPts val="2160"/>
              </a:lnSpc>
              <a:buFont typeface="Arial" pitchFamily="34" charset="0"/>
              <a:buChar char="•"/>
            </a:pPr>
            <a:r>
              <a:rPr lang="en-US" altLang="zh-CN" sz="1200">
                <a:solidFill>
                  <a:srgbClr val="0D0D0D"/>
                </a:solidFill>
                <a:latin typeface="Arial" pitchFamily="34" charset="0"/>
                <a:ea typeface="Arial" pitchFamily="34" charset="0"/>
                <a:cs typeface="Arial" pitchFamily="34" charset="0"/>
                <a:sym typeface="Arial" pitchFamily="34" charset="0"/>
              </a:rPr>
              <a:t>Digital dementia prevention has the potential to provide personalized education and risk-reduction interventions (Levinson et al., 2025). </a:t>
            </a:r>
            <a:endParaRPr lang="zh-CN" altLang="en-US" sz="1200">
              <a:solidFill>
                <a:srgbClr val="0D0D0D"/>
              </a:solidFill>
              <a:latin typeface="Arial" pitchFamily="34" charset="0"/>
              <a:ea typeface="Arial" pitchFamily="34" charset="0"/>
              <a:cs typeface="Arial" pitchFamily="34" charset="0"/>
              <a:sym typeface="Arial" pitchFamily="34" charset="0"/>
            </a:endParaRPr>
          </a:p>
        </p:txBody>
      </p:sp>
      <p:sp>
        <p:nvSpPr>
          <p:cNvPr id="317" name="Rectangle"/>
          <p:cNvSpPr>
            <a:spLocks/>
          </p:cNvSpPr>
          <p:nvPr/>
        </p:nvSpPr>
        <p:spPr>
          <a:xfrm>
            <a:off x="1852127" y="4409440"/>
            <a:ext cx="2349187" cy="1939442"/>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marL="259093" lvl="1" indent="-129546">
              <a:lnSpc>
                <a:spcPts val="2160"/>
              </a:lnSpc>
              <a:buFont typeface="Arial" pitchFamily="34" charset="0"/>
              <a:buChar char="•"/>
            </a:pPr>
            <a:r>
              <a:rPr lang="en-US" altLang="zh-CN" sz="1200">
                <a:solidFill>
                  <a:srgbClr val="FFFFFF"/>
                </a:solidFill>
                <a:latin typeface="Arial" pitchFamily="34" charset="0"/>
                <a:ea typeface="Arial" pitchFamily="34" charset="0"/>
                <a:cs typeface="Arial" pitchFamily="34" charset="0"/>
                <a:sym typeface="Arial" pitchFamily="34" charset="0"/>
              </a:rPr>
              <a:t>Outputs gauge engagement, impacts gauge knowledge, motivation and behaviour. </a:t>
            </a:r>
          </a:p>
          <a:p>
            <a:pPr marL="259093" lvl="1" indent="-129546">
              <a:lnSpc>
                <a:spcPts val="2160"/>
              </a:lnSpc>
              <a:buFont typeface="Arial" pitchFamily="34" charset="0"/>
              <a:buChar char="•"/>
            </a:pPr>
            <a:r>
              <a:rPr lang="en-US" altLang="zh-CN" sz="1200">
                <a:solidFill>
                  <a:srgbClr val="FFFFFF"/>
                </a:solidFill>
                <a:latin typeface="Arial" pitchFamily="34" charset="0"/>
                <a:ea typeface="Arial" pitchFamily="34" charset="0"/>
                <a:cs typeface="Arial" pitchFamily="34" charset="0"/>
                <a:sym typeface="Arial" pitchFamily="34" charset="0"/>
              </a:rPr>
              <a:t>While content and timing are personalized, reporting is not uniformly done (Hsu et al., 2024). </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pic>
        <p:nvPicPr>
          <p:cNvPr id="318" name="Image" descr="University of Wales Trinity Saint David launches new digital ..."/>
          <p:cNvPicPr>
            <a:picLocks noChangeAspect="1"/>
          </p:cNvPicPr>
          <p:nvPr/>
        </p:nvPicPr>
        <p:blipFill>
          <a:blip r:embed="rId9" cstate="print"/>
          <a:srcRect l="10159" t="16327" r="10159" b="18204"/>
          <a:stretch>
            <a:fillRect/>
          </a:stretch>
        </p:blipFill>
        <p:spPr>
          <a:xfrm>
            <a:off x="282491" y="213128"/>
            <a:ext cx="2078362" cy="713218"/>
          </a:xfrm>
          <a:prstGeom prst="rect">
            <a:avLst/>
          </a:prstGeom>
          <a:noFill/>
          <a:ln w="12700" cap="flat" cmpd="sng">
            <a:noFill/>
            <a:prstDash val="solid"/>
            <a:miter/>
          </a:ln>
        </p:spPr>
      </p:pic>
    </p:spTree>
    <p:extLst>
      <p:ext uri="{BB962C8B-B14F-4D97-AF65-F5344CB8AC3E}">
        <p14:creationId xmlns:p14="http://schemas.microsoft.com/office/powerpoint/2010/main" val="44298640"/>
      </p:ext>
    </p:extLst>
  </p:cSld>
  <p:clrMapOvr>
    <a:masterClrMapping/>
  </p:clrMapOvr>
  <p:transition spd="slow">
    <p:split orient="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 name="曲线"/>
          <p:cNvSpPr>
            <a:spLocks/>
          </p:cNvSpPr>
          <p:nvPr/>
        </p:nvSpPr>
        <p:spPr>
          <a:xfrm>
            <a:off x="685800" y="725710"/>
            <a:ext cx="210749" cy="265855"/>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3"/>
            <a:stretch/>
          </a:blipFill>
          <a:ln cap="flat" cmpd="sng">
            <a:noFill/>
            <a:prstDash val="solid"/>
            <a:miter/>
          </a:ln>
        </p:spPr>
        <p:txBody>
          <a:bodyPr/>
          <a:lstStyle/>
          <a:p>
            <a:endParaRPr lang="en-GB"/>
          </a:p>
        </p:txBody>
      </p:sp>
      <p:sp>
        <p:nvSpPr>
          <p:cNvPr id="323" name="曲线"/>
          <p:cNvSpPr>
            <a:spLocks/>
          </p:cNvSpPr>
          <p:nvPr/>
        </p:nvSpPr>
        <p:spPr>
          <a:xfrm rot="-8888367">
            <a:off x="10851846" y="1401793"/>
            <a:ext cx="961087" cy="738163"/>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4"/>
            <a:stretch/>
          </a:blipFill>
          <a:ln cap="flat" cmpd="sng">
            <a:noFill/>
            <a:prstDash val="solid"/>
            <a:miter/>
          </a:ln>
        </p:spPr>
        <p:txBody>
          <a:bodyPr/>
          <a:lstStyle/>
          <a:p>
            <a:endParaRPr lang="en-GB"/>
          </a:p>
        </p:txBody>
      </p:sp>
      <p:sp>
        <p:nvSpPr>
          <p:cNvPr id="324" name="曲线"/>
          <p:cNvSpPr>
            <a:spLocks/>
          </p:cNvSpPr>
          <p:nvPr/>
        </p:nvSpPr>
        <p:spPr>
          <a:xfrm rot="-2625672">
            <a:off x="465564" y="5754390"/>
            <a:ext cx="697971" cy="536076"/>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4"/>
            <a:stretch/>
          </a:blipFill>
          <a:ln cap="flat" cmpd="sng">
            <a:noFill/>
            <a:prstDash val="solid"/>
            <a:miter/>
          </a:ln>
        </p:spPr>
        <p:txBody>
          <a:bodyPr/>
          <a:lstStyle/>
          <a:p>
            <a:endParaRPr lang="en-GB"/>
          </a:p>
        </p:txBody>
      </p:sp>
      <p:sp>
        <p:nvSpPr>
          <p:cNvPr id="325" name="曲线"/>
          <p:cNvSpPr>
            <a:spLocks/>
          </p:cNvSpPr>
          <p:nvPr/>
        </p:nvSpPr>
        <p:spPr>
          <a:xfrm>
            <a:off x="9929016" y="-145434"/>
            <a:ext cx="1074573" cy="61153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sp>
        <p:nvSpPr>
          <p:cNvPr id="326" name="曲线"/>
          <p:cNvSpPr>
            <a:spLocks/>
          </p:cNvSpPr>
          <p:nvPr/>
        </p:nvSpPr>
        <p:spPr>
          <a:xfrm>
            <a:off x="377114" y="6352923"/>
            <a:ext cx="1074573" cy="611529"/>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grpSp>
        <p:nvGrpSpPr>
          <p:cNvPr id="328" name="Combination"/>
          <p:cNvGrpSpPr>
            <a:grpSpLocks/>
          </p:cNvGrpSpPr>
          <p:nvPr/>
        </p:nvGrpSpPr>
        <p:grpSpPr>
          <a:xfrm>
            <a:off x="914400" y="1913047"/>
            <a:ext cx="10417989" cy="2564552"/>
            <a:chOff x="1371600" y="2869570"/>
            <a:chExt cx="15626983" cy="3846828"/>
          </a:xfrm>
        </p:grpSpPr>
        <p:sp>
          <p:nvSpPr>
            <p:cNvPr id="327" name="曲线"/>
            <p:cNvSpPr>
              <a:spLocks/>
            </p:cNvSpPr>
            <p:nvPr/>
          </p:nvSpPr>
          <p:spPr>
            <a:xfrm>
              <a:off x="1371600" y="2869570"/>
              <a:ext cx="15626983" cy="3846828"/>
            </a:xfrm>
            <a:custGeom>
              <a:avLst/>
              <a:gdLst>
                <a:gd name="T1" fmla="*/ 0 w 21600"/>
                <a:gd name="T2" fmla="*/ 0 h 21600"/>
                <a:gd name="T3" fmla="*/ 21600 w 21600"/>
                <a:gd name="T4" fmla="*/ 21600 h 21600"/>
              </a:gdLst>
              <a:ahLst/>
              <a:cxnLst/>
              <a:rect l="T1" t="T2" r="T3" b="T4"/>
              <a:pathLst>
                <a:path w="21600" h="21600">
                  <a:moveTo>
                    <a:pt x="88" y="0"/>
                  </a:moveTo>
                  <a:lnTo>
                    <a:pt x="21511" y="0"/>
                  </a:lnTo>
                  <a:cubicBezTo>
                    <a:pt x="21560" y="0"/>
                    <a:pt x="21600" y="160"/>
                    <a:pt x="21600" y="359"/>
                  </a:cubicBezTo>
                  <a:lnTo>
                    <a:pt x="21600" y="21240"/>
                  </a:lnTo>
                  <a:cubicBezTo>
                    <a:pt x="21600" y="21336"/>
                    <a:pt x="21590" y="21427"/>
                    <a:pt x="21574" y="21494"/>
                  </a:cubicBezTo>
                  <a:cubicBezTo>
                    <a:pt x="21557" y="21562"/>
                    <a:pt x="21535" y="21600"/>
                    <a:pt x="21511" y="21600"/>
                  </a:cubicBezTo>
                  <a:lnTo>
                    <a:pt x="88" y="21600"/>
                  </a:lnTo>
                  <a:cubicBezTo>
                    <a:pt x="39" y="21600"/>
                    <a:pt x="0" y="21439"/>
                    <a:pt x="0" y="21240"/>
                  </a:cubicBezTo>
                  <a:lnTo>
                    <a:pt x="0" y="359"/>
                  </a:lnTo>
                  <a:cubicBezTo>
                    <a:pt x="0" y="160"/>
                    <a:pt x="39" y="0"/>
                    <a:pt x="88" y="0"/>
                  </a:cubicBezTo>
                  <a:close/>
                </a:path>
              </a:pathLst>
            </a:custGeom>
            <a:blipFill rotWithShape="1">
              <a:blip r:embed="rId6"/>
              <a:stretch>
                <a:fillRect t="-135909" b="-34233"/>
              </a:stretch>
            </a:blipFill>
            <a:ln cap="flat" cmpd="sng">
              <a:noFill/>
              <a:prstDash val="solid"/>
              <a:miter/>
            </a:ln>
          </p:spPr>
          <p:txBody>
            <a:bodyPr/>
            <a:lstStyle/>
            <a:p>
              <a:endParaRPr lang="en-GB"/>
            </a:p>
          </p:txBody>
        </p:sp>
      </p:grpSp>
      <p:grpSp>
        <p:nvGrpSpPr>
          <p:cNvPr id="361" name="Combination"/>
          <p:cNvGrpSpPr>
            <a:grpSpLocks/>
          </p:cNvGrpSpPr>
          <p:nvPr/>
        </p:nvGrpSpPr>
        <p:grpSpPr>
          <a:xfrm>
            <a:off x="1806869" y="3292203"/>
            <a:ext cx="8685815" cy="3060720"/>
            <a:chOff x="2710303" y="4938304"/>
            <a:chExt cx="13028723" cy="4591080"/>
          </a:xfrm>
        </p:grpSpPr>
        <p:grpSp>
          <p:nvGrpSpPr>
            <p:cNvPr id="331" name="Combination"/>
            <p:cNvGrpSpPr>
              <a:grpSpLocks/>
            </p:cNvGrpSpPr>
            <p:nvPr/>
          </p:nvGrpSpPr>
          <p:grpSpPr>
            <a:xfrm>
              <a:off x="2710303" y="4938304"/>
              <a:ext cx="2875664" cy="4564869"/>
              <a:chOff x="2710303" y="4938304"/>
              <a:chExt cx="2875664" cy="4564869"/>
            </a:xfrm>
          </p:grpSpPr>
          <p:sp>
            <p:nvSpPr>
              <p:cNvPr id="329" name="曲线"/>
              <p:cNvSpPr>
                <a:spLocks/>
              </p:cNvSpPr>
              <p:nvPr/>
            </p:nvSpPr>
            <p:spPr>
              <a:xfrm>
                <a:off x="2710303" y="4986658"/>
                <a:ext cx="2875664" cy="4516516"/>
              </a:xfrm>
              <a:custGeom>
                <a:avLst/>
                <a:gdLst>
                  <a:gd name="T1" fmla="*/ 0 w 21600"/>
                  <a:gd name="T2" fmla="*/ 0 h 21600"/>
                  <a:gd name="T3" fmla="*/ 21600 w 21600"/>
                  <a:gd name="T4" fmla="*/ 21600 h 21600"/>
                </a:gdLst>
                <a:ahLst/>
                <a:cxnLst/>
                <a:rect l="T1" t="T2" r="T3" b="T4"/>
                <a:pathLst>
                  <a:path w="21600" h="21600">
                    <a:moveTo>
                      <a:pt x="2463" y="0"/>
                    </a:moveTo>
                    <a:lnTo>
                      <a:pt x="19136" y="0"/>
                    </a:lnTo>
                    <a:cubicBezTo>
                      <a:pt x="19789" y="0"/>
                      <a:pt x="20416" y="165"/>
                      <a:pt x="20878" y="459"/>
                    </a:cubicBezTo>
                    <a:cubicBezTo>
                      <a:pt x="21340" y="753"/>
                      <a:pt x="21600" y="1152"/>
                      <a:pt x="21600" y="1568"/>
                    </a:cubicBezTo>
                    <a:lnTo>
                      <a:pt x="21600" y="20031"/>
                    </a:lnTo>
                    <a:cubicBezTo>
                      <a:pt x="21600" y="20897"/>
                      <a:pt x="20496" y="21600"/>
                      <a:pt x="19136" y="21600"/>
                    </a:cubicBezTo>
                    <a:lnTo>
                      <a:pt x="2463" y="21600"/>
                    </a:lnTo>
                    <a:cubicBezTo>
                      <a:pt x="1103" y="21600"/>
                      <a:pt x="0" y="20897"/>
                      <a:pt x="0" y="20031"/>
                    </a:cubicBezTo>
                    <a:lnTo>
                      <a:pt x="0" y="1568"/>
                    </a:lnTo>
                    <a:cubicBezTo>
                      <a:pt x="0" y="702"/>
                      <a:pt x="1103" y="0"/>
                      <a:pt x="2463" y="0"/>
                    </a:cubicBezTo>
                    <a:close/>
                  </a:path>
                </a:pathLst>
              </a:custGeom>
              <a:solidFill>
                <a:srgbClr val="8D57DE"/>
              </a:solidFill>
              <a:ln cap="flat" cmpd="sng">
                <a:noFill/>
                <a:prstDash val="solid"/>
                <a:miter/>
              </a:ln>
            </p:spPr>
            <p:txBody>
              <a:bodyPr/>
              <a:lstStyle/>
              <a:p>
                <a:endParaRPr lang="en-GB"/>
              </a:p>
            </p:txBody>
          </p:sp>
          <p:sp>
            <p:nvSpPr>
              <p:cNvPr id="330" name="Rectangle"/>
              <p:cNvSpPr>
                <a:spLocks/>
              </p:cNvSpPr>
              <p:nvPr/>
            </p:nvSpPr>
            <p:spPr>
              <a:xfrm>
                <a:off x="2710303" y="4938304"/>
                <a:ext cx="2875664" cy="4564869"/>
              </a:xfrm>
              <a:prstGeom prst="rect">
                <a:avLst/>
              </a:prstGeom>
              <a:noFill/>
              <a:ln w="12700" cap="flat" cmpd="sng">
                <a:noFill/>
                <a:prstDash val="solid"/>
                <a:miter/>
              </a:ln>
            </p:spPr>
            <p:txBody>
              <a:bodyPr/>
              <a:lstStyle/>
              <a:p>
                <a:endParaRPr lang="en-GB"/>
              </a:p>
            </p:txBody>
          </p:sp>
        </p:grpSp>
        <p:grpSp>
          <p:nvGrpSpPr>
            <p:cNvPr id="334" name="Combination"/>
            <p:cNvGrpSpPr>
              <a:grpSpLocks/>
            </p:cNvGrpSpPr>
            <p:nvPr/>
          </p:nvGrpSpPr>
          <p:grpSpPr>
            <a:xfrm>
              <a:off x="3686397" y="5528341"/>
              <a:ext cx="923474" cy="960759"/>
              <a:chOff x="3686397" y="5528341"/>
              <a:chExt cx="923474" cy="960759"/>
            </a:xfrm>
          </p:grpSpPr>
          <p:sp>
            <p:nvSpPr>
              <p:cNvPr id="332" name="曲线"/>
              <p:cNvSpPr>
                <a:spLocks/>
              </p:cNvSpPr>
              <p:nvPr/>
            </p:nvSpPr>
            <p:spPr>
              <a:xfrm>
                <a:off x="3686397" y="5528341"/>
                <a:ext cx="923474" cy="960759"/>
              </a:xfrm>
              <a:custGeom>
                <a:avLst/>
                <a:gdLst>
                  <a:gd name="T1" fmla="*/ 0 w 21600"/>
                  <a:gd name="T2" fmla="*/ 0 h 21600"/>
                  <a:gd name="T3" fmla="*/ 21600 w 21600"/>
                  <a:gd name="T4" fmla="*/ 21600 h 21600"/>
                </a:gdLst>
                <a:ahLst/>
                <a:cxnLst/>
                <a:rect l="T1" t="T2" r="T3" b="T4"/>
                <a:pathLst>
                  <a:path w="21600" h="21600">
                    <a:moveTo>
                      <a:pt x="10799" y="0"/>
                    </a:moveTo>
                    <a:cubicBezTo>
                      <a:pt x="4835" y="0"/>
                      <a:pt x="0" y="4835"/>
                      <a:pt x="0" y="10800"/>
                    </a:cubicBezTo>
                    <a:cubicBezTo>
                      <a:pt x="0" y="16764"/>
                      <a:pt x="4835" y="21600"/>
                      <a:pt x="10799" y="21600"/>
                    </a:cubicBezTo>
                    <a:cubicBezTo>
                      <a:pt x="16764" y="21600"/>
                      <a:pt x="21600" y="16764"/>
                      <a:pt x="21600" y="10800"/>
                    </a:cubicBezTo>
                    <a:cubicBezTo>
                      <a:pt x="21600" y="4835"/>
                      <a:pt x="16764" y="0"/>
                      <a:pt x="10799" y="0"/>
                    </a:cubicBezTo>
                    <a:close/>
                  </a:path>
                </a:pathLst>
              </a:custGeom>
              <a:solidFill>
                <a:srgbClr val="24244B"/>
              </a:solidFill>
              <a:ln cap="flat" cmpd="sng">
                <a:noFill/>
                <a:prstDash val="solid"/>
                <a:miter/>
              </a:ln>
            </p:spPr>
            <p:txBody>
              <a:bodyPr/>
              <a:lstStyle/>
              <a:p>
                <a:endParaRPr lang="en-GB"/>
              </a:p>
            </p:txBody>
          </p:sp>
          <p:sp>
            <p:nvSpPr>
              <p:cNvPr id="333" name="Rectangle"/>
              <p:cNvSpPr>
                <a:spLocks/>
              </p:cNvSpPr>
              <p:nvPr/>
            </p:nvSpPr>
            <p:spPr>
              <a:xfrm>
                <a:off x="3772974" y="5607153"/>
                <a:ext cx="750323" cy="791876"/>
              </a:xfrm>
              <a:prstGeom prst="rect">
                <a:avLst/>
              </a:prstGeom>
              <a:noFill/>
              <a:ln w="12700" cap="flat" cmpd="sng">
                <a:noFill/>
                <a:prstDash val="solid"/>
                <a:miter/>
              </a:ln>
            </p:spPr>
            <p:txBody>
              <a:bodyPr/>
              <a:lstStyle/>
              <a:p>
                <a:endParaRPr lang="en-GB"/>
              </a:p>
            </p:txBody>
          </p:sp>
        </p:grpSp>
        <p:grpSp>
          <p:nvGrpSpPr>
            <p:cNvPr id="337" name="Combination"/>
            <p:cNvGrpSpPr>
              <a:grpSpLocks/>
            </p:cNvGrpSpPr>
            <p:nvPr/>
          </p:nvGrpSpPr>
          <p:grpSpPr>
            <a:xfrm>
              <a:off x="5945570" y="4938304"/>
              <a:ext cx="2875664" cy="4591080"/>
              <a:chOff x="5945570" y="4938304"/>
              <a:chExt cx="2875664" cy="4591080"/>
            </a:xfrm>
          </p:grpSpPr>
          <p:sp>
            <p:nvSpPr>
              <p:cNvPr id="335" name="曲线"/>
              <p:cNvSpPr>
                <a:spLocks/>
              </p:cNvSpPr>
              <p:nvPr/>
            </p:nvSpPr>
            <p:spPr>
              <a:xfrm>
                <a:off x="5945570" y="4986658"/>
                <a:ext cx="2875664" cy="4542727"/>
              </a:xfrm>
              <a:custGeom>
                <a:avLst/>
                <a:gdLst>
                  <a:gd name="T1" fmla="*/ 0 w 21600"/>
                  <a:gd name="T2" fmla="*/ 0 h 21600"/>
                  <a:gd name="T3" fmla="*/ 21600 w 21600"/>
                  <a:gd name="T4" fmla="*/ 21600 h 21600"/>
                </a:gdLst>
                <a:ahLst/>
                <a:cxnLst/>
                <a:rect l="T1" t="T2" r="T3" b="T4"/>
                <a:pathLst>
                  <a:path w="21600" h="21600">
                    <a:moveTo>
                      <a:pt x="2463" y="0"/>
                    </a:moveTo>
                    <a:lnTo>
                      <a:pt x="19136" y="0"/>
                    </a:lnTo>
                    <a:cubicBezTo>
                      <a:pt x="19789" y="0"/>
                      <a:pt x="20416" y="164"/>
                      <a:pt x="20878" y="456"/>
                    </a:cubicBezTo>
                    <a:cubicBezTo>
                      <a:pt x="21340" y="749"/>
                      <a:pt x="21600" y="1145"/>
                      <a:pt x="21600" y="1559"/>
                    </a:cubicBezTo>
                    <a:lnTo>
                      <a:pt x="21600" y="20040"/>
                    </a:lnTo>
                    <a:cubicBezTo>
                      <a:pt x="21600" y="20901"/>
                      <a:pt x="20496" y="21600"/>
                      <a:pt x="19136" y="21600"/>
                    </a:cubicBezTo>
                    <a:lnTo>
                      <a:pt x="2463" y="21600"/>
                    </a:lnTo>
                    <a:cubicBezTo>
                      <a:pt x="1103" y="21600"/>
                      <a:pt x="0" y="20901"/>
                      <a:pt x="0" y="20040"/>
                    </a:cubicBezTo>
                    <a:lnTo>
                      <a:pt x="0" y="1559"/>
                    </a:lnTo>
                    <a:cubicBezTo>
                      <a:pt x="0" y="698"/>
                      <a:pt x="1103" y="0"/>
                      <a:pt x="2463" y="0"/>
                    </a:cubicBezTo>
                    <a:close/>
                  </a:path>
                </a:pathLst>
              </a:custGeom>
              <a:solidFill>
                <a:srgbClr val="24244B"/>
              </a:solidFill>
              <a:ln cap="flat" cmpd="sng">
                <a:noFill/>
                <a:prstDash val="solid"/>
                <a:miter/>
              </a:ln>
            </p:spPr>
            <p:txBody>
              <a:bodyPr/>
              <a:lstStyle/>
              <a:p>
                <a:endParaRPr lang="en-GB"/>
              </a:p>
            </p:txBody>
          </p:sp>
          <p:sp>
            <p:nvSpPr>
              <p:cNvPr id="336" name="Rectangle"/>
              <p:cNvSpPr>
                <a:spLocks/>
              </p:cNvSpPr>
              <p:nvPr/>
            </p:nvSpPr>
            <p:spPr>
              <a:xfrm>
                <a:off x="5945570" y="4938304"/>
                <a:ext cx="2875664" cy="4591079"/>
              </a:xfrm>
              <a:prstGeom prst="rect">
                <a:avLst/>
              </a:prstGeom>
              <a:noFill/>
              <a:ln w="12700" cap="flat" cmpd="sng">
                <a:noFill/>
                <a:prstDash val="solid"/>
                <a:miter/>
              </a:ln>
            </p:spPr>
            <p:txBody>
              <a:bodyPr/>
              <a:lstStyle/>
              <a:p>
                <a:endParaRPr lang="en-GB"/>
              </a:p>
            </p:txBody>
          </p:sp>
        </p:grpSp>
        <p:grpSp>
          <p:nvGrpSpPr>
            <p:cNvPr id="340" name="Combination"/>
            <p:cNvGrpSpPr>
              <a:grpSpLocks/>
            </p:cNvGrpSpPr>
            <p:nvPr/>
          </p:nvGrpSpPr>
          <p:grpSpPr>
            <a:xfrm>
              <a:off x="9404465" y="4938304"/>
              <a:ext cx="2875664" cy="4591080"/>
              <a:chOff x="9404465" y="4938304"/>
              <a:chExt cx="2875664" cy="4591080"/>
            </a:xfrm>
          </p:grpSpPr>
          <p:sp>
            <p:nvSpPr>
              <p:cNvPr id="338" name="曲线"/>
              <p:cNvSpPr>
                <a:spLocks/>
              </p:cNvSpPr>
              <p:nvPr/>
            </p:nvSpPr>
            <p:spPr>
              <a:xfrm>
                <a:off x="9404465" y="4986658"/>
                <a:ext cx="2875664" cy="4542727"/>
              </a:xfrm>
              <a:custGeom>
                <a:avLst/>
                <a:gdLst>
                  <a:gd name="T1" fmla="*/ 0 w 21600"/>
                  <a:gd name="T2" fmla="*/ 0 h 21600"/>
                  <a:gd name="T3" fmla="*/ 21600 w 21600"/>
                  <a:gd name="T4" fmla="*/ 21600 h 21600"/>
                </a:gdLst>
                <a:ahLst/>
                <a:cxnLst/>
                <a:rect l="T1" t="T2" r="T3" b="T4"/>
                <a:pathLst>
                  <a:path w="21600" h="21600">
                    <a:moveTo>
                      <a:pt x="2463" y="0"/>
                    </a:moveTo>
                    <a:lnTo>
                      <a:pt x="19136" y="0"/>
                    </a:lnTo>
                    <a:cubicBezTo>
                      <a:pt x="19789" y="0"/>
                      <a:pt x="20416" y="164"/>
                      <a:pt x="20878" y="456"/>
                    </a:cubicBezTo>
                    <a:cubicBezTo>
                      <a:pt x="21340" y="749"/>
                      <a:pt x="21600" y="1145"/>
                      <a:pt x="21600" y="1559"/>
                    </a:cubicBezTo>
                    <a:lnTo>
                      <a:pt x="21600" y="20040"/>
                    </a:lnTo>
                    <a:cubicBezTo>
                      <a:pt x="21600" y="20901"/>
                      <a:pt x="20496" y="21600"/>
                      <a:pt x="19136" y="21600"/>
                    </a:cubicBezTo>
                    <a:lnTo>
                      <a:pt x="2463" y="21600"/>
                    </a:lnTo>
                    <a:cubicBezTo>
                      <a:pt x="1103" y="21600"/>
                      <a:pt x="0" y="20901"/>
                      <a:pt x="0" y="20040"/>
                    </a:cubicBezTo>
                    <a:lnTo>
                      <a:pt x="0" y="1559"/>
                    </a:lnTo>
                    <a:cubicBezTo>
                      <a:pt x="0" y="698"/>
                      <a:pt x="1103" y="0"/>
                      <a:pt x="2463" y="0"/>
                    </a:cubicBezTo>
                    <a:close/>
                  </a:path>
                </a:pathLst>
              </a:custGeom>
              <a:solidFill>
                <a:srgbClr val="8D57DE"/>
              </a:solidFill>
              <a:ln cap="flat" cmpd="sng">
                <a:noFill/>
                <a:prstDash val="solid"/>
                <a:miter/>
              </a:ln>
            </p:spPr>
            <p:txBody>
              <a:bodyPr/>
              <a:lstStyle/>
              <a:p>
                <a:endParaRPr lang="en-GB"/>
              </a:p>
            </p:txBody>
          </p:sp>
          <p:sp>
            <p:nvSpPr>
              <p:cNvPr id="339" name="Rectangle"/>
              <p:cNvSpPr>
                <a:spLocks/>
              </p:cNvSpPr>
              <p:nvPr/>
            </p:nvSpPr>
            <p:spPr>
              <a:xfrm>
                <a:off x="9404465" y="4938304"/>
                <a:ext cx="2875664" cy="4591079"/>
              </a:xfrm>
              <a:prstGeom prst="rect">
                <a:avLst/>
              </a:prstGeom>
              <a:noFill/>
              <a:ln w="12700" cap="flat" cmpd="sng">
                <a:noFill/>
                <a:prstDash val="solid"/>
                <a:miter/>
              </a:ln>
            </p:spPr>
            <p:txBody>
              <a:bodyPr/>
              <a:lstStyle/>
              <a:p>
                <a:endParaRPr lang="en-GB"/>
              </a:p>
            </p:txBody>
          </p:sp>
        </p:grpSp>
        <p:grpSp>
          <p:nvGrpSpPr>
            <p:cNvPr id="343" name="Combination"/>
            <p:cNvGrpSpPr>
              <a:grpSpLocks/>
            </p:cNvGrpSpPr>
            <p:nvPr/>
          </p:nvGrpSpPr>
          <p:grpSpPr>
            <a:xfrm>
              <a:off x="12863362" y="4938304"/>
              <a:ext cx="2875664" cy="4591080"/>
              <a:chOff x="12863362" y="4938304"/>
              <a:chExt cx="2875664" cy="4591080"/>
            </a:xfrm>
          </p:grpSpPr>
          <p:sp>
            <p:nvSpPr>
              <p:cNvPr id="341" name="曲线"/>
              <p:cNvSpPr>
                <a:spLocks/>
              </p:cNvSpPr>
              <p:nvPr/>
            </p:nvSpPr>
            <p:spPr>
              <a:xfrm>
                <a:off x="12863362" y="4986658"/>
                <a:ext cx="2875664" cy="4542727"/>
              </a:xfrm>
              <a:custGeom>
                <a:avLst/>
                <a:gdLst>
                  <a:gd name="T1" fmla="*/ 0 w 21600"/>
                  <a:gd name="T2" fmla="*/ 0 h 21600"/>
                  <a:gd name="T3" fmla="*/ 21600 w 21600"/>
                  <a:gd name="T4" fmla="*/ 21600 h 21600"/>
                </a:gdLst>
                <a:ahLst/>
                <a:cxnLst/>
                <a:rect l="T1" t="T2" r="T3" b="T4"/>
                <a:pathLst>
                  <a:path w="21600" h="21600">
                    <a:moveTo>
                      <a:pt x="2463" y="0"/>
                    </a:moveTo>
                    <a:lnTo>
                      <a:pt x="19136" y="0"/>
                    </a:lnTo>
                    <a:cubicBezTo>
                      <a:pt x="19789" y="0"/>
                      <a:pt x="20416" y="164"/>
                      <a:pt x="20878" y="456"/>
                    </a:cubicBezTo>
                    <a:cubicBezTo>
                      <a:pt x="21340" y="749"/>
                      <a:pt x="21600" y="1145"/>
                      <a:pt x="21600" y="1559"/>
                    </a:cubicBezTo>
                    <a:lnTo>
                      <a:pt x="21600" y="20040"/>
                    </a:lnTo>
                    <a:cubicBezTo>
                      <a:pt x="21600" y="20901"/>
                      <a:pt x="20496" y="21600"/>
                      <a:pt x="19136" y="21600"/>
                    </a:cubicBezTo>
                    <a:lnTo>
                      <a:pt x="2463" y="21600"/>
                    </a:lnTo>
                    <a:cubicBezTo>
                      <a:pt x="1103" y="21600"/>
                      <a:pt x="0" y="20901"/>
                      <a:pt x="0" y="20040"/>
                    </a:cubicBezTo>
                    <a:lnTo>
                      <a:pt x="0" y="1559"/>
                    </a:lnTo>
                    <a:cubicBezTo>
                      <a:pt x="0" y="698"/>
                      <a:pt x="1103" y="0"/>
                      <a:pt x="2463" y="0"/>
                    </a:cubicBezTo>
                    <a:close/>
                  </a:path>
                </a:pathLst>
              </a:custGeom>
              <a:solidFill>
                <a:srgbClr val="24244B"/>
              </a:solidFill>
              <a:ln cap="flat" cmpd="sng">
                <a:noFill/>
                <a:prstDash val="solid"/>
                <a:miter/>
              </a:ln>
            </p:spPr>
            <p:txBody>
              <a:bodyPr/>
              <a:lstStyle/>
              <a:p>
                <a:endParaRPr lang="en-GB"/>
              </a:p>
            </p:txBody>
          </p:sp>
          <p:sp>
            <p:nvSpPr>
              <p:cNvPr id="342" name="Rectangle"/>
              <p:cNvSpPr>
                <a:spLocks/>
              </p:cNvSpPr>
              <p:nvPr/>
            </p:nvSpPr>
            <p:spPr>
              <a:xfrm>
                <a:off x="12863362" y="4938304"/>
                <a:ext cx="2875664" cy="4591079"/>
              </a:xfrm>
              <a:prstGeom prst="rect">
                <a:avLst/>
              </a:prstGeom>
              <a:noFill/>
              <a:ln w="12700" cap="flat" cmpd="sng">
                <a:noFill/>
                <a:prstDash val="solid"/>
                <a:miter/>
              </a:ln>
            </p:spPr>
            <p:txBody>
              <a:bodyPr/>
              <a:lstStyle/>
              <a:p>
                <a:endParaRPr lang="en-GB"/>
              </a:p>
            </p:txBody>
          </p:sp>
        </p:grpSp>
        <p:sp>
          <p:nvSpPr>
            <p:cNvPr id="344" name="Rectangle"/>
            <p:cNvSpPr>
              <a:spLocks/>
            </p:cNvSpPr>
            <p:nvPr/>
          </p:nvSpPr>
          <p:spPr>
            <a:xfrm>
              <a:off x="3072127" y="6468303"/>
              <a:ext cx="2152014" cy="2485970"/>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2160"/>
                </a:lnSpc>
              </a:pPr>
              <a:r>
                <a:rPr lang="en-US" altLang="zh-CN" sz="1200">
                  <a:solidFill>
                    <a:srgbClr val="FFFFFF"/>
                  </a:solidFill>
                  <a:latin typeface="Arial" pitchFamily="34" charset="0"/>
                  <a:ea typeface="Arial" pitchFamily="34" charset="0"/>
                  <a:cs typeface="Arial" pitchFamily="34" charset="0"/>
                  <a:sym typeface="Arial" pitchFamily="34" charset="0"/>
                </a:rPr>
                <a:t>The process should start with a feasibility pilot, rather than rollout across the nation. </a:t>
              </a:r>
            </a:p>
            <a:p>
              <a:pPr algn="ctr">
                <a:lnSpc>
                  <a:spcPts val="2160"/>
                </a:lnSpc>
              </a:pPr>
              <a:endParaRPr lang="zh-CN" altLang="en-US" sz="1200">
                <a:solidFill>
                  <a:srgbClr val="FFFFFF"/>
                </a:solidFill>
                <a:latin typeface="Arial" pitchFamily="34" charset="0"/>
                <a:ea typeface="Arial" pitchFamily="34" charset="0"/>
                <a:cs typeface="Arial" pitchFamily="34" charset="0"/>
                <a:sym typeface="Arial" pitchFamily="34" charset="0"/>
              </a:endParaRPr>
            </a:p>
          </p:txBody>
        </p:sp>
        <p:sp>
          <p:nvSpPr>
            <p:cNvPr id="345" name="Rectangle"/>
            <p:cNvSpPr>
              <a:spLocks/>
            </p:cNvSpPr>
            <p:nvPr/>
          </p:nvSpPr>
          <p:spPr>
            <a:xfrm>
              <a:off x="6306354" y="6528349"/>
              <a:ext cx="2154095" cy="2909163"/>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2160"/>
                </a:lnSpc>
              </a:pPr>
              <a:r>
                <a:rPr lang="en-US" altLang="zh-CN" sz="1200">
                  <a:solidFill>
                    <a:srgbClr val="FFFFFF"/>
                  </a:solidFill>
                  <a:latin typeface="Arial" pitchFamily="34" charset="0"/>
                  <a:ea typeface="Arial" pitchFamily="34" charset="0"/>
                  <a:cs typeface="Arial" pitchFamily="34" charset="0"/>
                  <a:sym typeface="Arial" pitchFamily="34" charset="0"/>
                </a:rPr>
                <a:t>The midlife dementia prevention is in support of staged development prior to effectiveness testing (Korthauer et al., 2024). </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sp>
          <p:nvSpPr>
            <p:cNvPr id="346" name="Rectangle"/>
            <p:cNvSpPr>
              <a:spLocks/>
            </p:cNvSpPr>
            <p:nvPr/>
          </p:nvSpPr>
          <p:spPr>
            <a:xfrm>
              <a:off x="9766290" y="6528349"/>
              <a:ext cx="2152016" cy="2485970"/>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2160"/>
                </a:lnSpc>
              </a:pPr>
              <a:r>
                <a:rPr lang="en-US" altLang="zh-CN" sz="1200">
                  <a:solidFill>
                    <a:srgbClr val="FFFFFF"/>
                  </a:solidFill>
                  <a:latin typeface="Arial" pitchFamily="34" charset="0"/>
                  <a:ea typeface="Arial" pitchFamily="34" charset="0"/>
                  <a:cs typeface="Arial" pitchFamily="34" charset="0"/>
                  <a:sym typeface="Arial" pitchFamily="34" charset="0"/>
                </a:rPr>
                <a:t>Primary care, workplaces and community pathways should be used as recruitment strategies. </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sp>
          <p:nvSpPr>
            <p:cNvPr id="347" name="Rectangle"/>
            <p:cNvSpPr>
              <a:spLocks/>
            </p:cNvSpPr>
            <p:nvPr/>
          </p:nvSpPr>
          <p:spPr>
            <a:xfrm>
              <a:off x="13166994" y="6528349"/>
              <a:ext cx="2268395" cy="2485970"/>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2160"/>
                </a:lnSpc>
              </a:pPr>
              <a:r>
                <a:rPr lang="en-US" altLang="zh-CN" sz="1200">
                  <a:solidFill>
                    <a:srgbClr val="FFFFFF"/>
                  </a:solidFill>
                  <a:latin typeface="Arial" pitchFamily="34" charset="0"/>
                  <a:ea typeface="Arial" pitchFamily="34" charset="0"/>
                  <a:cs typeface="Arial" pitchFamily="34" charset="0"/>
                  <a:sym typeface="Arial" pitchFamily="34" charset="0"/>
                </a:rPr>
                <a:t>Digital pilots demonstrate the possibility of feasibility and users' support needs (Carter et al., 2024). </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sp>
          <p:nvSpPr>
            <p:cNvPr id="348" name="Rectangle"/>
            <p:cNvSpPr>
              <a:spLocks/>
            </p:cNvSpPr>
            <p:nvPr/>
          </p:nvSpPr>
          <p:spPr>
            <a:xfrm>
              <a:off x="3777630" y="5765833"/>
              <a:ext cx="741011" cy="461666"/>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2400"/>
                </a:lnSpc>
              </a:pPr>
              <a:r>
                <a:rPr lang="en-US" altLang="zh-CN" sz="2000" b="1">
                  <a:solidFill>
                    <a:srgbClr val="FFFFFF"/>
                  </a:solidFill>
                  <a:latin typeface="Arial Bold" charset="0"/>
                  <a:ea typeface="Arial Bold" charset="0"/>
                  <a:cs typeface="Arial Bold" charset="0"/>
                  <a:sym typeface="Arial Bold" charset="0"/>
                </a:rPr>
                <a:t>01</a:t>
              </a:r>
              <a:endParaRPr lang="zh-CN" altLang="en-US" sz="2000" b="1">
                <a:solidFill>
                  <a:srgbClr val="FFFFFF"/>
                </a:solidFill>
                <a:latin typeface="Arial Bold" charset="0"/>
                <a:ea typeface="Arial Bold" charset="0"/>
                <a:cs typeface="Arial Bold" charset="0"/>
                <a:sym typeface="Arial Bold" charset="0"/>
              </a:endParaRPr>
            </a:p>
          </p:txBody>
        </p:sp>
        <p:grpSp>
          <p:nvGrpSpPr>
            <p:cNvPr id="351" name="Combination"/>
            <p:cNvGrpSpPr>
              <a:grpSpLocks/>
            </p:cNvGrpSpPr>
            <p:nvPr/>
          </p:nvGrpSpPr>
          <p:grpSpPr>
            <a:xfrm>
              <a:off x="6921665" y="5528341"/>
              <a:ext cx="923474" cy="960759"/>
              <a:chOff x="6921665" y="5528341"/>
              <a:chExt cx="923474" cy="960759"/>
            </a:xfrm>
          </p:grpSpPr>
          <p:sp>
            <p:nvSpPr>
              <p:cNvPr id="349" name="曲线"/>
              <p:cNvSpPr>
                <a:spLocks/>
              </p:cNvSpPr>
              <p:nvPr/>
            </p:nvSpPr>
            <p:spPr>
              <a:xfrm>
                <a:off x="6921665" y="5528341"/>
                <a:ext cx="923474" cy="960759"/>
              </a:xfrm>
              <a:custGeom>
                <a:avLst/>
                <a:gdLst>
                  <a:gd name="T1" fmla="*/ 0 w 21600"/>
                  <a:gd name="T2" fmla="*/ 0 h 21600"/>
                  <a:gd name="T3" fmla="*/ 21600 w 21600"/>
                  <a:gd name="T4" fmla="*/ 21600 h 21600"/>
                </a:gdLst>
                <a:ahLst/>
                <a:cxnLst/>
                <a:rect l="T1" t="T2" r="T3" b="T4"/>
                <a:pathLst>
                  <a:path w="21600" h="21600">
                    <a:moveTo>
                      <a:pt x="10799" y="0"/>
                    </a:moveTo>
                    <a:cubicBezTo>
                      <a:pt x="4835" y="0"/>
                      <a:pt x="0" y="4835"/>
                      <a:pt x="0" y="10800"/>
                    </a:cubicBezTo>
                    <a:cubicBezTo>
                      <a:pt x="0" y="16764"/>
                      <a:pt x="4835" y="21600"/>
                      <a:pt x="10799" y="21600"/>
                    </a:cubicBezTo>
                    <a:cubicBezTo>
                      <a:pt x="16764" y="21600"/>
                      <a:pt x="21600" y="16764"/>
                      <a:pt x="21600" y="10800"/>
                    </a:cubicBezTo>
                    <a:cubicBezTo>
                      <a:pt x="21600" y="4835"/>
                      <a:pt x="16764" y="0"/>
                      <a:pt x="10799" y="0"/>
                    </a:cubicBezTo>
                    <a:close/>
                  </a:path>
                </a:pathLst>
              </a:custGeom>
              <a:solidFill>
                <a:srgbClr val="8D57DE"/>
              </a:solidFill>
              <a:ln cap="flat" cmpd="sng">
                <a:noFill/>
                <a:prstDash val="solid"/>
                <a:miter/>
              </a:ln>
            </p:spPr>
            <p:txBody>
              <a:bodyPr/>
              <a:lstStyle/>
              <a:p>
                <a:endParaRPr lang="en-GB"/>
              </a:p>
            </p:txBody>
          </p:sp>
          <p:sp>
            <p:nvSpPr>
              <p:cNvPr id="350" name="Rectangle"/>
              <p:cNvSpPr>
                <a:spLocks/>
              </p:cNvSpPr>
              <p:nvPr/>
            </p:nvSpPr>
            <p:spPr>
              <a:xfrm>
                <a:off x="7008242" y="5607153"/>
                <a:ext cx="750323" cy="791876"/>
              </a:xfrm>
              <a:prstGeom prst="rect">
                <a:avLst/>
              </a:prstGeom>
              <a:noFill/>
              <a:ln w="12700" cap="flat" cmpd="sng">
                <a:noFill/>
                <a:prstDash val="solid"/>
                <a:miter/>
              </a:ln>
            </p:spPr>
            <p:txBody>
              <a:bodyPr/>
              <a:lstStyle/>
              <a:p>
                <a:endParaRPr lang="en-GB"/>
              </a:p>
            </p:txBody>
          </p:sp>
        </p:grpSp>
        <p:sp>
          <p:nvSpPr>
            <p:cNvPr id="352" name="Rectangle"/>
            <p:cNvSpPr>
              <a:spLocks/>
            </p:cNvSpPr>
            <p:nvPr/>
          </p:nvSpPr>
          <p:spPr>
            <a:xfrm>
              <a:off x="7012897" y="5765833"/>
              <a:ext cx="741011" cy="461666"/>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2400"/>
                </a:lnSpc>
              </a:pPr>
              <a:r>
                <a:rPr lang="en-US" altLang="zh-CN" sz="2000" b="1">
                  <a:solidFill>
                    <a:srgbClr val="FFFFFF"/>
                  </a:solidFill>
                  <a:latin typeface="Arial Bold" charset="0"/>
                  <a:ea typeface="Arial Bold" charset="0"/>
                  <a:cs typeface="Arial Bold" charset="0"/>
                  <a:sym typeface="Arial Bold" charset="0"/>
                </a:rPr>
                <a:t>02</a:t>
              </a:r>
              <a:endParaRPr lang="zh-CN" altLang="en-US" sz="2000" b="1">
                <a:solidFill>
                  <a:srgbClr val="FFFFFF"/>
                </a:solidFill>
                <a:latin typeface="Arial Bold" charset="0"/>
                <a:ea typeface="Arial Bold" charset="0"/>
                <a:cs typeface="Arial Bold" charset="0"/>
                <a:sym typeface="Arial Bold" charset="0"/>
              </a:endParaRPr>
            </a:p>
          </p:txBody>
        </p:sp>
        <p:grpSp>
          <p:nvGrpSpPr>
            <p:cNvPr id="355" name="Combination"/>
            <p:cNvGrpSpPr>
              <a:grpSpLocks/>
            </p:cNvGrpSpPr>
            <p:nvPr/>
          </p:nvGrpSpPr>
          <p:grpSpPr>
            <a:xfrm>
              <a:off x="10380560" y="5528341"/>
              <a:ext cx="923474" cy="960759"/>
              <a:chOff x="10380560" y="5528341"/>
              <a:chExt cx="923474" cy="960759"/>
            </a:xfrm>
          </p:grpSpPr>
          <p:sp>
            <p:nvSpPr>
              <p:cNvPr id="353" name="曲线"/>
              <p:cNvSpPr>
                <a:spLocks/>
              </p:cNvSpPr>
              <p:nvPr/>
            </p:nvSpPr>
            <p:spPr>
              <a:xfrm>
                <a:off x="10380560" y="5528341"/>
                <a:ext cx="923474" cy="960759"/>
              </a:xfrm>
              <a:custGeom>
                <a:avLst/>
                <a:gdLst>
                  <a:gd name="T1" fmla="*/ 0 w 21600"/>
                  <a:gd name="T2" fmla="*/ 0 h 21600"/>
                  <a:gd name="T3" fmla="*/ 21600 w 21600"/>
                  <a:gd name="T4" fmla="*/ 21600 h 21600"/>
                </a:gdLst>
                <a:ahLst/>
                <a:cxnLst/>
                <a:rect l="T1" t="T2" r="T3" b="T4"/>
                <a:pathLst>
                  <a:path w="21600" h="21600">
                    <a:moveTo>
                      <a:pt x="10799" y="0"/>
                    </a:moveTo>
                    <a:cubicBezTo>
                      <a:pt x="4835" y="0"/>
                      <a:pt x="0" y="4835"/>
                      <a:pt x="0" y="10800"/>
                    </a:cubicBezTo>
                    <a:cubicBezTo>
                      <a:pt x="0" y="16764"/>
                      <a:pt x="4835" y="21600"/>
                      <a:pt x="10799" y="21600"/>
                    </a:cubicBezTo>
                    <a:cubicBezTo>
                      <a:pt x="16764" y="21600"/>
                      <a:pt x="21600" y="16764"/>
                      <a:pt x="21600" y="10800"/>
                    </a:cubicBezTo>
                    <a:cubicBezTo>
                      <a:pt x="21600" y="4835"/>
                      <a:pt x="16764" y="0"/>
                      <a:pt x="10799" y="0"/>
                    </a:cubicBezTo>
                    <a:close/>
                  </a:path>
                </a:pathLst>
              </a:custGeom>
              <a:solidFill>
                <a:srgbClr val="24244B"/>
              </a:solidFill>
              <a:ln cap="flat" cmpd="sng">
                <a:noFill/>
                <a:prstDash val="solid"/>
                <a:miter/>
              </a:ln>
            </p:spPr>
            <p:txBody>
              <a:bodyPr/>
              <a:lstStyle/>
              <a:p>
                <a:endParaRPr lang="en-GB"/>
              </a:p>
            </p:txBody>
          </p:sp>
          <p:sp>
            <p:nvSpPr>
              <p:cNvPr id="354" name="Rectangle"/>
              <p:cNvSpPr>
                <a:spLocks/>
              </p:cNvSpPr>
              <p:nvPr/>
            </p:nvSpPr>
            <p:spPr>
              <a:xfrm>
                <a:off x="10467137" y="5607153"/>
                <a:ext cx="750323" cy="791876"/>
              </a:xfrm>
              <a:prstGeom prst="rect">
                <a:avLst/>
              </a:prstGeom>
              <a:noFill/>
              <a:ln w="12700" cap="flat" cmpd="sng">
                <a:noFill/>
                <a:prstDash val="solid"/>
                <a:miter/>
              </a:ln>
            </p:spPr>
            <p:txBody>
              <a:bodyPr/>
              <a:lstStyle/>
              <a:p>
                <a:endParaRPr lang="en-GB"/>
              </a:p>
            </p:txBody>
          </p:sp>
        </p:grpSp>
        <p:sp>
          <p:nvSpPr>
            <p:cNvPr id="356" name="Rectangle"/>
            <p:cNvSpPr>
              <a:spLocks/>
            </p:cNvSpPr>
            <p:nvPr/>
          </p:nvSpPr>
          <p:spPr>
            <a:xfrm>
              <a:off x="10471792" y="5765833"/>
              <a:ext cx="741011" cy="461666"/>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2400"/>
                </a:lnSpc>
              </a:pPr>
              <a:r>
                <a:rPr lang="en-US" altLang="zh-CN" sz="2000" b="1">
                  <a:solidFill>
                    <a:srgbClr val="FFFFFF"/>
                  </a:solidFill>
                  <a:latin typeface="Arial Bold" charset="0"/>
                  <a:ea typeface="Arial Bold" charset="0"/>
                  <a:cs typeface="Arial Bold" charset="0"/>
                  <a:sym typeface="Arial Bold" charset="0"/>
                </a:rPr>
                <a:t>03</a:t>
              </a:r>
              <a:endParaRPr lang="zh-CN" altLang="en-US" sz="2000" b="1">
                <a:solidFill>
                  <a:srgbClr val="FFFFFF"/>
                </a:solidFill>
                <a:latin typeface="Arial Bold" charset="0"/>
                <a:ea typeface="Arial Bold" charset="0"/>
                <a:cs typeface="Arial Bold" charset="0"/>
                <a:sym typeface="Arial Bold" charset="0"/>
              </a:endParaRPr>
            </a:p>
          </p:txBody>
        </p:sp>
        <p:grpSp>
          <p:nvGrpSpPr>
            <p:cNvPr id="359" name="Combination"/>
            <p:cNvGrpSpPr>
              <a:grpSpLocks/>
            </p:cNvGrpSpPr>
            <p:nvPr/>
          </p:nvGrpSpPr>
          <p:grpSpPr>
            <a:xfrm>
              <a:off x="13839457" y="5528341"/>
              <a:ext cx="923474" cy="960759"/>
              <a:chOff x="13839457" y="5528341"/>
              <a:chExt cx="923474" cy="960759"/>
            </a:xfrm>
          </p:grpSpPr>
          <p:sp>
            <p:nvSpPr>
              <p:cNvPr id="357" name="曲线"/>
              <p:cNvSpPr>
                <a:spLocks/>
              </p:cNvSpPr>
              <p:nvPr/>
            </p:nvSpPr>
            <p:spPr>
              <a:xfrm>
                <a:off x="13839457" y="5528341"/>
                <a:ext cx="923474" cy="960759"/>
              </a:xfrm>
              <a:custGeom>
                <a:avLst/>
                <a:gdLst>
                  <a:gd name="T1" fmla="*/ 0 w 21600"/>
                  <a:gd name="T2" fmla="*/ 0 h 21600"/>
                  <a:gd name="T3" fmla="*/ 21600 w 21600"/>
                  <a:gd name="T4" fmla="*/ 21600 h 21600"/>
                </a:gdLst>
                <a:ahLst/>
                <a:cxnLst/>
                <a:rect l="T1" t="T2" r="T3" b="T4"/>
                <a:pathLst>
                  <a:path w="21600" h="21600">
                    <a:moveTo>
                      <a:pt x="10799" y="0"/>
                    </a:moveTo>
                    <a:cubicBezTo>
                      <a:pt x="4835" y="0"/>
                      <a:pt x="0" y="4835"/>
                      <a:pt x="0" y="10800"/>
                    </a:cubicBezTo>
                    <a:cubicBezTo>
                      <a:pt x="0" y="16764"/>
                      <a:pt x="4835" y="21600"/>
                      <a:pt x="10799" y="21600"/>
                    </a:cubicBezTo>
                    <a:cubicBezTo>
                      <a:pt x="16764" y="21600"/>
                      <a:pt x="21600" y="16764"/>
                      <a:pt x="21600" y="10800"/>
                    </a:cubicBezTo>
                    <a:cubicBezTo>
                      <a:pt x="21600" y="4835"/>
                      <a:pt x="16764" y="0"/>
                      <a:pt x="10799" y="0"/>
                    </a:cubicBezTo>
                    <a:close/>
                  </a:path>
                </a:pathLst>
              </a:custGeom>
              <a:solidFill>
                <a:srgbClr val="8D57DE"/>
              </a:solidFill>
              <a:ln cap="flat" cmpd="sng">
                <a:noFill/>
                <a:prstDash val="solid"/>
                <a:miter/>
              </a:ln>
            </p:spPr>
            <p:txBody>
              <a:bodyPr/>
              <a:lstStyle/>
              <a:p>
                <a:endParaRPr lang="en-GB"/>
              </a:p>
            </p:txBody>
          </p:sp>
          <p:sp>
            <p:nvSpPr>
              <p:cNvPr id="358" name="Rectangle"/>
              <p:cNvSpPr>
                <a:spLocks/>
              </p:cNvSpPr>
              <p:nvPr/>
            </p:nvSpPr>
            <p:spPr>
              <a:xfrm>
                <a:off x="13926032" y="5607153"/>
                <a:ext cx="750323" cy="791876"/>
              </a:xfrm>
              <a:prstGeom prst="rect">
                <a:avLst/>
              </a:prstGeom>
              <a:noFill/>
              <a:ln w="12700" cap="flat" cmpd="sng">
                <a:noFill/>
                <a:prstDash val="solid"/>
                <a:miter/>
              </a:ln>
            </p:spPr>
            <p:txBody>
              <a:bodyPr/>
              <a:lstStyle/>
              <a:p>
                <a:endParaRPr lang="en-GB"/>
              </a:p>
            </p:txBody>
          </p:sp>
        </p:grpSp>
        <p:sp>
          <p:nvSpPr>
            <p:cNvPr id="360" name="Rectangle"/>
            <p:cNvSpPr>
              <a:spLocks/>
            </p:cNvSpPr>
            <p:nvPr/>
          </p:nvSpPr>
          <p:spPr>
            <a:xfrm>
              <a:off x="13930687" y="5765833"/>
              <a:ext cx="741011" cy="461666"/>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2400"/>
                </a:lnSpc>
              </a:pPr>
              <a:r>
                <a:rPr lang="en-US" altLang="zh-CN" sz="2000" b="1">
                  <a:solidFill>
                    <a:srgbClr val="FFFFFF"/>
                  </a:solidFill>
                  <a:latin typeface="Arial Bold" charset="0"/>
                  <a:ea typeface="Arial Bold" charset="0"/>
                  <a:cs typeface="Arial Bold" charset="0"/>
                  <a:sym typeface="Arial Bold" charset="0"/>
                </a:rPr>
                <a:t>04</a:t>
              </a:r>
              <a:endParaRPr lang="zh-CN" altLang="en-US" sz="2000" b="1">
                <a:solidFill>
                  <a:srgbClr val="FFFFFF"/>
                </a:solidFill>
                <a:latin typeface="Arial Bold" charset="0"/>
                <a:ea typeface="Arial Bold" charset="0"/>
                <a:cs typeface="Arial Bold" charset="0"/>
                <a:sym typeface="Arial Bold" charset="0"/>
              </a:endParaRPr>
            </a:p>
          </p:txBody>
        </p:sp>
      </p:grpSp>
      <p:sp>
        <p:nvSpPr>
          <p:cNvPr id="362" name="Rectangle"/>
          <p:cNvSpPr>
            <a:spLocks/>
          </p:cNvSpPr>
          <p:nvPr/>
        </p:nvSpPr>
        <p:spPr>
          <a:xfrm>
            <a:off x="1982691" y="666750"/>
            <a:ext cx="8226619" cy="1231106"/>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gn="ctr">
              <a:lnSpc>
                <a:spcPts val="4800"/>
              </a:lnSpc>
            </a:pPr>
            <a:r>
              <a:rPr lang="en-US" altLang="zh-CN" sz="4000" b="1">
                <a:solidFill>
                  <a:srgbClr val="262626"/>
                </a:solidFill>
                <a:latin typeface="Arial Bold" charset="0"/>
                <a:ea typeface="Arial Bold" charset="0"/>
                <a:cs typeface="Arial Bold" charset="0"/>
                <a:sym typeface="Arial Bold" charset="0"/>
              </a:rPr>
              <a:t>Phase 5: Implementing the Intervention</a:t>
            </a:r>
            <a:endParaRPr lang="zh-CN" altLang="en-US" sz="4000" b="1">
              <a:solidFill>
                <a:srgbClr val="262626"/>
              </a:solidFill>
              <a:latin typeface="Arial Bold" charset="0"/>
              <a:ea typeface="Arial Bold" charset="0"/>
              <a:cs typeface="Arial Bold" charset="0"/>
              <a:sym typeface="Arial Bold" charset="0"/>
            </a:endParaRPr>
          </a:p>
        </p:txBody>
      </p:sp>
      <p:pic>
        <p:nvPicPr>
          <p:cNvPr id="363" name="Image" descr="University of Wales Trinity Saint David launches new digital ..."/>
          <p:cNvPicPr>
            <a:picLocks noChangeAspect="1"/>
          </p:cNvPicPr>
          <p:nvPr/>
        </p:nvPicPr>
        <p:blipFill>
          <a:blip r:embed="rId7" cstate="print"/>
          <a:srcRect l="10159" t="16327" r="10159" b="18204"/>
          <a:stretch>
            <a:fillRect/>
          </a:stretch>
        </p:blipFill>
        <p:spPr>
          <a:xfrm>
            <a:off x="266700" y="364603"/>
            <a:ext cx="2078362" cy="713219"/>
          </a:xfrm>
          <a:prstGeom prst="rect">
            <a:avLst/>
          </a:prstGeom>
          <a:noFill/>
          <a:ln w="12700" cap="flat" cmpd="sng">
            <a:noFill/>
            <a:prstDash val="solid"/>
            <a:miter/>
          </a:ln>
        </p:spPr>
      </p:pic>
    </p:spTree>
    <p:extLst>
      <p:ext uri="{BB962C8B-B14F-4D97-AF65-F5344CB8AC3E}">
        <p14:creationId xmlns:p14="http://schemas.microsoft.com/office/powerpoint/2010/main" val="760122717"/>
      </p:ext>
    </p:extLst>
  </p:cSld>
  <p:clrMapOvr>
    <a:masterClrMapping/>
  </p:clrMapOvr>
  <p:transition spd="slow"/>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 name="曲线"/>
          <p:cNvSpPr>
            <a:spLocks/>
          </p:cNvSpPr>
          <p:nvPr/>
        </p:nvSpPr>
        <p:spPr>
          <a:xfrm>
            <a:off x="355034" y="5777356"/>
            <a:ext cx="1074573" cy="61153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3"/>
            <a:stretch/>
          </a:blipFill>
          <a:ln cap="flat" cmpd="sng">
            <a:noFill/>
            <a:prstDash val="solid"/>
            <a:miter/>
          </a:ln>
        </p:spPr>
        <p:txBody>
          <a:bodyPr/>
          <a:lstStyle/>
          <a:p>
            <a:endParaRPr lang="en-GB"/>
          </a:p>
        </p:txBody>
      </p:sp>
      <p:grpSp>
        <p:nvGrpSpPr>
          <p:cNvPr id="369" name="Combination"/>
          <p:cNvGrpSpPr>
            <a:grpSpLocks/>
          </p:cNvGrpSpPr>
          <p:nvPr/>
        </p:nvGrpSpPr>
        <p:grpSpPr>
          <a:xfrm>
            <a:off x="-507352" y="3791851"/>
            <a:ext cx="3301186" cy="1985504"/>
            <a:chOff x="-761028" y="5687776"/>
            <a:chExt cx="4951779" cy="2978256"/>
          </a:xfrm>
        </p:grpSpPr>
        <p:sp>
          <p:nvSpPr>
            <p:cNvPr id="368" name="曲线"/>
            <p:cNvSpPr>
              <a:spLocks/>
            </p:cNvSpPr>
            <p:nvPr/>
          </p:nvSpPr>
          <p:spPr>
            <a:xfrm>
              <a:off x="-761028" y="5687776"/>
              <a:ext cx="4951779" cy="2978256"/>
            </a:xfrm>
            <a:custGeom>
              <a:avLst/>
              <a:gdLst>
                <a:gd name="T1" fmla="*/ 0 w 21600"/>
                <a:gd name="T2" fmla="*/ 0 h 21600"/>
                <a:gd name="T3" fmla="*/ 21600 w 21600"/>
                <a:gd name="T4" fmla="*/ 21600 h 21600"/>
              </a:gdLst>
              <a:ahLst/>
              <a:cxnLst/>
              <a:rect l="T1" t="T2" r="T3" b="T4"/>
              <a:pathLst>
                <a:path w="21600" h="21600">
                  <a:moveTo>
                    <a:pt x="798" y="0"/>
                  </a:moveTo>
                  <a:lnTo>
                    <a:pt x="20801" y="0"/>
                  </a:lnTo>
                  <a:cubicBezTo>
                    <a:pt x="21242" y="0"/>
                    <a:pt x="21600" y="594"/>
                    <a:pt x="21600" y="1327"/>
                  </a:cubicBezTo>
                  <a:lnTo>
                    <a:pt x="21600" y="20272"/>
                  </a:lnTo>
                  <a:cubicBezTo>
                    <a:pt x="21600" y="21005"/>
                    <a:pt x="21242" y="21600"/>
                    <a:pt x="20801" y="21600"/>
                  </a:cubicBezTo>
                  <a:lnTo>
                    <a:pt x="798" y="21600"/>
                  </a:lnTo>
                  <a:cubicBezTo>
                    <a:pt x="357" y="21600"/>
                    <a:pt x="0" y="21005"/>
                    <a:pt x="0" y="20272"/>
                  </a:cubicBezTo>
                  <a:lnTo>
                    <a:pt x="0" y="1327"/>
                  </a:lnTo>
                  <a:cubicBezTo>
                    <a:pt x="0" y="594"/>
                    <a:pt x="357" y="0"/>
                    <a:pt x="798" y="0"/>
                  </a:cubicBezTo>
                  <a:close/>
                </a:path>
              </a:pathLst>
            </a:custGeom>
            <a:blipFill rotWithShape="1">
              <a:blip r:embed="rId4"/>
              <a:stretch>
                <a:fillRect t="-5421" b="-5421"/>
              </a:stretch>
            </a:blipFill>
            <a:ln cap="flat" cmpd="sng">
              <a:noFill/>
              <a:prstDash val="solid"/>
              <a:miter/>
            </a:ln>
          </p:spPr>
          <p:txBody>
            <a:bodyPr/>
            <a:lstStyle/>
            <a:p>
              <a:endParaRPr lang="en-GB"/>
            </a:p>
          </p:txBody>
        </p:sp>
      </p:grpSp>
      <p:grpSp>
        <p:nvGrpSpPr>
          <p:cNvPr id="371" name="Combination"/>
          <p:cNvGrpSpPr>
            <a:grpSpLocks/>
          </p:cNvGrpSpPr>
          <p:nvPr/>
        </p:nvGrpSpPr>
        <p:grpSpPr>
          <a:xfrm>
            <a:off x="3045587" y="3791851"/>
            <a:ext cx="3301187" cy="1985504"/>
            <a:chOff x="4568381" y="5687776"/>
            <a:chExt cx="4951780" cy="2978256"/>
          </a:xfrm>
        </p:grpSpPr>
        <p:sp>
          <p:nvSpPr>
            <p:cNvPr id="370" name="曲线"/>
            <p:cNvSpPr>
              <a:spLocks/>
            </p:cNvSpPr>
            <p:nvPr/>
          </p:nvSpPr>
          <p:spPr>
            <a:xfrm>
              <a:off x="4568381" y="5687776"/>
              <a:ext cx="4951780" cy="2978256"/>
            </a:xfrm>
            <a:custGeom>
              <a:avLst/>
              <a:gdLst>
                <a:gd name="T1" fmla="*/ 0 w 21600"/>
                <a:gd name="T2" fmla="*/ 0 h 21600"/>
                <a:gd name="T3" fmla="*/ 21600 w 21600"/>
                <a:gd name="T4" fmla="*/ 21600 h 21600"/>
              </a:gdLst>
              <a:ahLst/>
              <a:cxnLst/>
              <a:rect l="T1" t="T2" r="T3" b="T4"/>
              <a:pathLst>
                <a:path w="21600" h="21600">
                  <a:moveTo>
                    <a:pt x="798" y="0"/>
                  </a:moveTo>
                  <a:lnTo>
                    <a:pt x="20801" y="0"/>
                  </a:lnTo>
                  <a:cubicBezTo>
                    <a:pt x="21242" y="0"/>
                    <a:pt x="21600" y="594"/>
                    <a:pt x="21600" y="1327"/>
                  </a:cubicBezTo>
                  <a:lnTo>
                    <a:pt x="21600" y="20272"/>
                  </a:lnTo>
                  <a:cubicBezTo>
                    <a:pt x="21600" y="21005"/>
                    <a:pt x="21242" y="21600"/>
                    <a:pt x="20801" y="21600"/>
                  </a:cubicBezTo>
                  <a:lnTo>
                    <a:pt x="798" y="21600"/>
                  </a:lnTo>
                  <a:cubicBezTo>
                    <a:pt x="357" y="21600"/>
                    <a:pt x="0" y="21005"/>
                    <a:pt x="0" y="20272"/>
                  </a:cubicBezTo>
                  <a:lnTo>
                    <a:pt x="0" y="1327"/>
                  </a:lnTo>
                  <a:cubicBezTo>
                    <a:pt x="0" y="594"/>
                    <a:pt x="357" y="0"/>
                    <a:pt x="798" y="0"/>
                  </a:cubicBezTo>
                  <a:close/>
                </a:path>
              </a:pathLst>
            </a:custGeom>
            <a:blipFill rotWithShape="1">
              <a:blip r:embed="rId5"/>
              <a:stretch>
                <a:fillRect t="-5421" b="-5421"/>
              </a:stretch>
            </a:blipFill>
            <a:ln cap="flat" cmpd="sng">
              <a:noFill/>
              <a:prstDash val="solid"/>
              <a:miter/>
            </a:ln>
          </p:spPr>
          <p:txBody>
            <a:bodyPr/>
            <a:lstStyle/>
            <a:p>
              <a:endParaRPr lang="en-GB"/>
            </a:p>
          </p:txBody>
        </p:sp>
      </p:grpSp>
      <p:sp>
        <p:nvSpPr>
          <p:cNvPr id="372" name="Rectangle"/>
          <p:cNvSpPr>
            <a:spLocks/>
          </p:cNvSpPr>
          <p:nvPr/>
        </p:nvSpPr>
        <p:spPr>
          <a:xfrm>
            <a:off x="6368350" y="1534676"/>
            <a:ext cx="5485578" cy="1846659"/>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4800"/>
              </a:lnSpc>
            </a:pPr>
            <a:r>
              <a:rPr lang="en-US" altLang="zh-CN" sz="4000" b="1">
                <a:solidFill>
                  <a:srgbClr val="262626"/>
                </a:solidFill>
                <a:latin typeface="Arial Bold" charset="0"/>
                <a:ea typeface="Arial Bold" charset="0"/>
                <a:cs typeface="Arial Bold" charset="0"/>
                <a:sym typeface="Arial Bold" charset="0"/>
              </a:rPr>
              <a:t>Phase 6: Was the Intervention Delivered as Intended?</a:t>
            </a:r>
            <a:endParaRPr lang="zh-CN" altLang="en-US" sz="4000" b="1">
              <a:solidFill>
                <a:srgbClr val="262626"/>
              </a:solidFill>
              <a:latin typeface="Arial Bold" charset="0"/>
              <a:ea typeface="Arial Bold" charset="0"/>
              <a:cs typeface="Arial Bold" charset="0"/>
              <a:sym typeface="Arial Bold" charset="0"/>
            </a:endParaRPr>
          </a:p>
        </p:txBody>
      </p:sp>
      <p:sp>
        <p:nvSpPr>
          <p:cNvPr id="373" name="Rectangle"/>
          <p:cNvSpPr>
            <a:spLocks/>
          </p:cNvSpPr>
          <p:nvPr/>
        </p:nvSpPr>
        <p:spPr>
          <a:xfrm>
            <a:off x="1527706" y="2099637"/>
            <a:ext cx="3984820" cy="1093056"/>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marL="259093" lvl="1" indent="-129546">
              <a:lnSpc>
                <a:spcPts val="2160"/>
              </a:lnSpc>
              <a:buFont typeface="Arial" pitchFamily="34" charset="0"/>
              <a:buChar char="•"/>
            </a:pPr>
            <a:r>
              <a:rPr lang="en-US" altLang="zh-CN" sz="1200">
                <a:solidFill>
                  <a:srgbClr val="595959"/>
                </a:solidFill>
                <a:latin typeface="Arial" pitchFamily="34" charset="0"/>
                <a:ea typeface="Arial" pitchFamily="34" charset="0"/>
                <a:cs typeface="Arial" pitchFamily="34" charset="0"/>
                <a:sym typeface="Arial" pitchFamily="34" charset="0"/>
              </a:rPr>
              <a:t>Process evaluation tests are: reach, fidelity, engagement, retention and technical delivery. </a:t>
            </a:r>
          </a:p>
          <a:p>
            <a:pPr marL="259093" lvl="1" indent="-129546">
              <a:lnSpc>
                <a:spcPts val="2160"/>
              </a:lnSpc>
              <a:buFont typeface="Arial" pitchFamily="34" charset="0"/>
              <a:buChar char="•"/>
            </a:pPr>
            <a:r>
              <a:rPr lang="en-US" altLang="zh-CN" sz="1200">
                <a:solidFill>
                  <a:srgbClr val="595959"/>
                </a:solidFill>
                <a:latin typeface="Arial" pitchFamily="34" charset="0"/>
                <a:ea typeface="Arial" pitchFamily="34" charset="0"/>
                <a:cs typeface="Arial" pitchFamily="34" charset="0"/>
                <a:sym typeface="Arial" pitchFamily="34" charset="0"/>
              </a:rPr>
              <a:t>Where implementation needs changing is identified through a Digital process study (Egan et al., 2024). </a:t>
            </a:r>
            <a:endParaRPr lang="zh-CN" altLang="en-US" sz="1200">
              <a:solidFill>
                <a:srgbClr val="595959"/>
              </a:solidFill>
              <a:latin typeface="Arial" pitchFamily="34" charset="0"/>
              <a:ea typeface="Arial" pitchFamily="34" charset="0"/>
              <a:cs typeface="Arial" pitchFamily="34" charset="0"/>
              <a:sym typeface="Arial" pitchFamily="34" charset="0"/>
            </a:endParaRPr>
          </a:p>
        </p:txBody>
      </p:sp>
      <p:sp>
        <p:nvSpPr>
          <p:cNvPr id="374" name="Rectangle"/>
          <p:cNvSpPr>
            <a:spLocks/>
          </p:cNvSpPr>
          <p:nvPr/>
        </p:nvSpPr>
        <p:spPr>
          <a:xfrm>
            <a:off x="6842297" y="3562353"/>
            <a:ext cx="4249087" cy="810928"/>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marL="259093" lvl="1" indent="-129546">
              <a:lnSpc>
                <a:spcPts val="2160"/>
              </a:lnSpc>
              <a:buFont typeface="Arial" pitchFamily="34" charset="0"/>
              <a:buChar char="•"/>
            </a:pPr>
            <a:r>
              <a:rPr lang="en-US" altLang="zh-CN" sz="1200">
                <a:solidFill>
                  <a:srgbClr val="595959"/>
                </a:solidFill>
                <a:latin typeface="Arial" pitchFamily="34" charset="0"/>
                <a:ea typeface="Arial" pitchFamily="34" charset="0"/>
                <a:cs typeface="Arial" pitchFamily="34" charset="0"/>
                <a:sym typeface="Arial" pitchFamily="34" charset="0"/>
              </a:rPr>
              <a:t>The use of downloads can't prove sustained engagement. </a:t>
            </a:r>
          </a:p>
          <a:p>
            <a:pPr marL="259093" lvl="1" indent="-129546">
              <a:lnSpc>
                <a:spcPts val="2160"/>
              </a:lnSpc>
              <a:buFont typeface="Arial" pitchFamily="34" charset="0"/>
              <a:buChar char="•"/>
            </a:pPr>
            <a:r>
              <a:rPr lang="en-US" altLang="zh-CN" sz="1200">
                <a:solidFill>
                  <a:srgbClr val="595959"/>
                </a:solidFill>
                <a:latin typeface="Arial" pitchFamily="34" charset="0"/>
                <a:ea typeface="Arial" pitchFamily="34" charset="0"/>
                <a:cs typeface="Arial" pitchFamily="34" charset="0"/>
                <a:sym typeface="Arial" pitchFamily="34" charset="0"/>
              </a:rPr>
              <a:t>Engagement is not just usage, but behavioural, cognitive and emotional engagement as well (Kelders et al., 2024). </a:t>
            </a:r>
            <a:endParaRPr lang="zh-CN" altLang="en-US" sz="1200">
              <a:solidFill>
                <a:srgbClr val="595959"/>
              </a:solidFill>
              <a:latin typeface="Arial" pitchFamily="34" charset="0"/>
              <a:ea typeface="Arial" pitchFamily="34" charset="0"/>
              <a:cs typeface="Arial" pitchFamily="34" charset="0"/>
              <a:sym typeface="Arial" pitchFamily="34" charset="0"/>
            </a:endParaRPr>
          </a:p>
        </p:txBody>
      </p:sp>
      <p:sp>
        <p:nvSpPr>
          <p:cNvPr id="375" name="曲线"/>
          <p:cNvSpPr>
            <a:spLocks/>
          </p:cNvSpPr>
          <p:nvPr/>
        </p:nvSpPr>
        <p:spPr>
          <a:xfrm>
            <a:off x="10779354" y="311096"/>
            <a:ext cx="1074573" cy="61153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3"/>
            <a:stretch/>
          </a:blipFill>
          <a:ln cap="flat" cmpd="sng">
            <a:noFill/>
            <a:prstDash val="solid"/>
            <a:miter/>
          </a:ln>
        </p:spPr>
        <p:txBody>
          <a:bodyPr/>
          <a:lstStyle/>
          <a:p>
            <a:endParaRPr lang="en-GB"/>
          </a:p>
        </p:txBody>
      </p:sp>
      <p:sp>
        <p:nvSpPr>
          <p:cNvPr id="376" name="曲线"/>
          <p:cNvSpPr>
            <a:spLocks/>
          </p:cNvSpPr>
          <p:nvPr/>
        </p:nvSpPr>
        <p:spPr>
          <a:xfrm rot="-6870432">
            <a:off x="10867889" y="5958293"/>
            <a:ext cx="1557837" cy="1196495"/>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599"/>
                </a:lnTo>
                <a:lnTo>
                  <a:pt x="0" y="21599"/>
                </a:lnTo>
                <a:lnTo>
                  <a:pt x="0" y="0"/>
                </a:lnTo>
                <a:close/>
              </a:path>
            </a:pathLst>
          </a:custGeom>
          <a:blipFill rotWithShape="1">
            <a:blip r:embed="rId6"/>
            <a:stretch/>
          </a:blipFill>
          <a:ln cap="flat" cmpd="sng">
            <a:noFill/>
            <a:prstDash val="solid"/>
            <a:miter/>
          </a:ln>
        </p:spPr>
        <p:txBody>
          <a:bodyPr/>
          <a:lstStyle/>
          <a:p>
            <a:endParaRPr lang="en-GB"/>
          </a:p>
        </p:txBody>
      </p:sp>
      <p:sp>
        <p:nvSpPr>
          <p:cNvPr id="377" name="曲线"/>
          <p:cNvSpPr>
            <a:spLocks/>
          </p:cNvSpPr>
          <p:nvPr/>
        </p:nvSpPr>
        <p:spPr>
          <a:xfrm>
            <a:off x="6842297" y="1099920"/>
            <a:ext cx="1156983" cy="19142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7"/>
            <a:stretch/>
          </a:blipFill>
          <a:ln cap="flat" cmpd="sng">
            <a:noFill/>
            <a:prstDash val="solid"/>
            <a:miter/>
          </a:ln>
        </p:spPr>
        <p:txBody>
          <a:bodyPr/>
          <a:lstStyle/>
          <a:p>
            <a:endParaRPr lang="en-GB"/>
          </a:p>
        </p:txBody>
      </p:sp>
      <p:sp>
        <p:nvSpPr>
          <p:cNvPr id="378" name="曲线"/>
          <p:cNvSpPr>
            <a:spLocks/>
          </p:cNvSpPr>
          <p:nvPr/>
        </p:nvSpPr>
        <p:spPr>
          <a:xfrm>
            <a:off x="685800" y="725710"/>
            <a:ext cx="210749" cy="265855"/>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8"/>
            <a:stretch/>
          </a:blipFill>
          <a:ln cap="flat" cmpd="sng">
            <a:noFill/>
            <a:prstDash val="solid"/>
            <a:miter/>
          </a:ln>
        </p:spPr>
        <p:txBody>
          <a:bodyPr/>
          <a:lstStyle/>
          <a:p>
            <a:endParaRPr lang="en-GB"/>
          </a:p>
        </p:txBody>
      </p:sp>
      <p:sp>
        <p:nvSpPr>
          <p:cNvPr id="379" name="曲线"/>
          <p:cNvSpPr>
            <a:spLocks/>
          </p:cNvSpPr>
          <p:nvPr/>
        </p:nvSpPr>
        <p:spPr>
          <a:xfrm rot="105082">
            <a:off x="321414" y="1758450"/>
            <a:ext cx="728772" cy="559733"/>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6"/>
            <a:stretch/>
          </a:blipFill>
          <a:ln cap="flat" cmpd="sng">
            <a:noFill/>
            <a:prstDash val="solid"/>
            <a:miter/>
          </a:ln>
        </p:spPr>
        <p:txBody>
          <a:bodyPr/>
          <a:lstStyle/>
          <a:p>
            <a:endParaRPr lang="en-GB"/>
          </a:p>
        </p:txBody>
      </p:sp>
      <p:pic>
        <p:nvPicPr>
          <p:cNvPr id="380" name="Image" descr="University of Wales Trinity Saint David launches new digital ..."/>
          <p:cNvPicPr>
            <a:picLocks noChangeAspect="1"/>
          </p:cNvPicPr>
          <p:nvPr/>
        </p:nvPicPr>
        <p:blipFill>
          <a:blip r:embed="rId9" cstate="print"/>
          <a:srcRect l="10159" t="16327" r="10159" b="18204"/>
          <a:stretch>
            <a:fillRect/>
          </a:stretch>
        </p:blipFill>
        <p:spPr>
          <a:xfrm>
            <a:off x="266700" y="364603"/>
            <a:ext cx="2078362" cy="713219"/>
          </a:xfrm>
          <a:prstGeom prst="rect">
            <a:avLst/>
          </a:prstGeom>
          <a:noFill/>
          <a:ln w="12700" cap="flat" cmpd="sng">
            <a:noFill/>
            <a:prstDash val="solid"/>
            <a:miter/>
          </a:ln>
        </p:spPr>
      </p:pic>
    </p:spTree>
    <p:extLst>
      <p:ext uri="{BB962C8B-B14F-4D97-AF65-F5344CB8AC3E}">
        <p14:creationId xmlns:p14="http://schemas.microsoft.com/office/powerpoint/2010/main" val="3746873470"/>
      </p:ext>
    </p:extLst>
  </p:cSld>
  <p:clrMapOvr>
    <a:masterClrMapping/>
  </p:clrMapOvr>
  <p:transition spd="slow"/>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9" name="Combination"/>
          <p:cNvGrpSpPr>
            <a:grpSpLocks/>
          </p:cNvGrpSpPr>
          <p:nvPr/>
        </p:nvGrpSpPr>
        <p:grpSpPr>
          <a:xfrm>
            <a:off x="7653485" y="1074657"/>
            <a:ext cx="3395973" cy="4395255"/>
            <a:chOff x="11480227" y="1611985"/>
            <a:chExt cx="5093960" cy="6592883"/>
          </a:xfrm>
        </p:grpSpPr>
        <p:grpSp>
          <p:nvGrpSpPr>
            <p:cNvPr id="386" name="Combination"/>
            <p:cNvGrpSpPr>
              <a:grpSpLocks/>
            </p:cNvGrpSpPr>
            <p:nvPr/>
          </p:nvGrpSpPr>
          <p:grpSpPr>
            <a:xfrm>
              <a:off x="11480227" y="1611985"/>
              <a:ext cx="5093960" cy="6592883"/>
              <a:chOff x="11480227" y="1611985"/>
              <a:chExt cx="5093960" cy="6592883"/>
            </a:xfrm>
          </p:grpSpPr>
          <p:sp>
            <p:nvSpPr>
              <p:cNvPr id="384" name="曲线"/>
              <p:cNvSpPr>
                <a:spLocks/>
              </p:cNvSpPr>
              <p:nvPr/>
            </p:nvSpPr>
            <p:spPr>
              <a:xfrm>
                <a:off x="11480227" y="2082133"/>
                <a:ext cx="5093960" cy="6122735"/>
              </a:xfrm>
              <a:custGeom>
                <a:avLst/>
                <a:gdLst>
                  <a:gd name="T1" fmla="*/ 0 w 21600"/>
                  <a:gd name="T2" fmla="*/ 0 h 21600"/>
                  <a:gd name="T3" fmla="*/ 21600 w 21600"/>
                  <a:gd name="T4" fmla="*/ 21600 h 21600"/>
                </a:gdLst>
                <a:ahLst/>
                <a:cxnLst/>
                <a:rect l="T1" t="T2" r="T3" b="T4"/>
                <a:pathLst>
                  <a:path w="21600" h="21600">
                    <a:moveTo>
                      <a:pt x="660" y="0"/>
                    </a:moveTo>
                    <a:lnTo>
                      <a:pt x="20939" y="0"/>
                    </a:lnTo>
                    <a:cubicBezTo>
                      <a:pt x="21304" y="0"/>
                      <a:pt x="21600" y="246"/>
                      <a:pt x="21600" y="549"/>
                    </a:cubicBezTo>
                    <a:lnTo>
                      <a:pt x="21600" y="21050"/>
                    </a:lnTo>
                    <a:cubicBezTo>
                      <a:pt x="21600" y="21196"/>
                      <a:pt x="21530" y="21335"/>
                      <a:pt x="21406" y="21439"/>
                    </a:cubicBezTo>
                    <a:cubicBezTo>
                      <a:pt x="21282" y="21542"/>
                      <a:pt x="21114" y="21600"/>
                      <a:pt x="20939" y="21600"/>
                    </a:cubicBezTo>
                    <a:lnTo>
                      <a:pt x="660" y="21600"/>
                    </a:lnTo>
                    <a:cubicBezTo>
                      <a:pt x="295" y="21600"/>
                      <a:pt x="0" y="21353"/>
                      <a:pt x="0" y="21050"/>
                    </a:cubicBezTo>
                    <a:lnTo>
                      <a:pt x="0" y="549"/>
                    </a:lnTo>
                    <a:cubicBezTo>
                      <a:pt x="0" y="246"/>
                      <a:pt x="295" y="0"/>
                      <a:pt x="660" y="0"/>
                    </a:cubicBezTo>
                    <a:close/>
                  </a:path>
                </a:pathLst>
              </a:custGeom>
              <a:solidFill>
                <a:srgbClr val="8D57DE"/>
              </a:solidFill>
              <a:ln cap="flat" cmpd="sng">
                <a:noFill/>
                <a:prstDash val="solid"/>
                <a:miter/>
              </a:ln>
            </p:spPr>
            <p:txBody>
              <a:bodyPr/>
              <a:lstStyle/>
              <a:p>
                <a:endParaRPr lang="en-GB"/>
              </a:p>
            </p:txBody>
          </p:sp>
          <p:sp>
            <p:nvSpPr>
              <p:cNvPr id="385" name="Rectangle"/>
              <p:cNvSpPr>
                <a:spLocks/>
              </p:cNvSpPr>
              <p:nvPr/>
            </p:nvSpPr>
            <p:spPr>
              <a:xfrm>
                <a:off x="11480227" y="1611985"/>
                <a:ext cx="5093960" cy="6592882"/>
              </a:xfrm>
              <a:prstGeom prst="rect">
                <a:avLst/>
              </a:prstGeom>
              <a:noFill/>
              <a:ln w="12700" cap="flat" cmpd="sng">
                <a:noFill/>
                <a:prstDash val="solid"/>
                <a:miter/>
              </a:ln>
            </p:spPr>
            <p:txBody>
              <a:bodyPr/>
              <a:lstStyle/>
              <a:p>
                <a:endParaRPr lang="en-GB"/>
              </a:p>
            </p:txBody>
          </p:sp>
        </p:grpSp>
        <p:grpSp>
          <p:nvGrpSpPr>
            <p:cNvPr id="388" name="Combination"/>
            <p:cNvGrpSpPr>
              <a:grpSpLocks/>
            </p:cNvGrpSpPr>
            <p:nvPr/>
          </p:nvGrpSpPr>
          <p:grpSpPr>
            <a:xfrm>
              <a:off x="11852123" y="2433276"/>
              <a:ext cx="4350169" cy="5420449"/>
              <a:chOff x="11852123" y="2433276"/>
              <a:chExt cx="4350169" cy="5420449"/>
            </a:xfrm>
          </p:grpSpPr>
          <p:sp>
            <p:nvSpPr>
              <p:cNvPr id="387" name="曲线"/>
              <p:cNvSpPr>
                <a:spLocks/>
              </p:cNvSpPr>
              <p:nvPr/>
            </p:nvSpPr>
            <p:spPr>
              <a:xfrm>
                <a:off x="11852123" y="2433276"/>
                <a:ext cx="4350169" cy="5420449"/>
              </a:xfrm>
              <a:custGeom>
                <a:avLst/>
                <a:gdLst>
                  <a:gd name="T1" fmla="*/ 0 w 21600"/>
                  <a:gd name="T2" fmla="*/ 0 h 21600"/>
                  <a:gd name="T3" fmla="*/ 21600 w 21600"/>
                  <a:gd name="T4" fmla="*/ 21600 h 21600"/>
                </a:gdLst>
                <a:ahLst/>
                <a:cxnLst/>
                <a:rect l="T1" t="T2" r="T3" b="T4"/>
                <a:pathLst>
                  <a:path w="21600" h="21600">
                    <a:moveTo>
                      <a:pt x="729" y="0"/>
                    </a:moveTo>
                    <a:lnTo>
                      <a:pt x="20870" y="0"/>
                    </a:lnTo>
                    <a:cubicBezTo>
                      <a:pt x="21273" y="0"/>
                      <a:pt x="21600" y="262"/>
                      <a:pt x="21600" y="585"/>
                    </a:cubicBezTo>
                    <a:lnTo>
                      <a:pt x="21600" y="21014"/>
                    </a:lnTo>
                    <a:cubicBezTo>
                      <a:pt x="21600" y="21169"/>
                      <a:pt x="21523" y="21318"/>
                      <a:pt x="21386" y="21428"/>
                    </a:cubicBezTo>
                    <a:cubicBezTo>
                      <a:pt x="21249" y="21538"/>
                      <a:pt x="21064" y="21600"/>
                      <a:pt x="20870" y="21600"/>
                    </a:cubicBezTo>
                    <a:lnTo>
                      <a:pt x="729" y="21600"/>
                    </a:lnTo>
                    <a:cubicBezTo>
                      <a:pt x="326" y="21600"/>
                      <a:pt x="0" y="21337"/>
                      <a:pt x="0" y="21014"/>
                    </a:cubicBezTo>
                    <a:lnTo>
                      <a:pt x="0" y="585"/>
                    </a:lnTo>
                    <a:cubicBezTo>
                      <a:pt x="0" y="262"/>
                      <a:pt x="326" y="0"/>
                      <a:pt x="729" y="0"/>
                    </a:cubicBezTo>
                    <a:close/>
                  </a:path>
                </a:pathLst>
              </a:custGeom>
              <a:blipFill rotWithShape="1">
                <a:blip r:embed="rId3"/>
                <a:stretch>
                  <a:fillRect l="-43510" r="-43510"/>
                </a:stretch>
              </a:blipFill>
              <a:ln cap="flat" cmpd="sng">
                <a:noFill/>
                <a:prstDash val="solid"/>
                <a:miter/>
              </a:ln>
            </p:spPr>
            <p:txBody>
              <a:bodyPr/>
              <a:lstStyle/>
              <a:p>
                <a:endParaRPr lang="en-GB"/>
              </a:p>
            </p:txBody>
          </p:sp>
        </p:grpSp>
      </p:grpSp>
      <p:sp>
        <p:nvSpPr>
          <p:cNvPr id="390" name="曲线"/>
          <p:cNvSpPr>
            <a:spLocks/>
          </p:cNvSpPr>
          <p:nvPr/>
        </p:nvSpPr>
        <p:spPr>
          <a:xfrm>
            <a:off x="10431628" y="5770721"/>
            <a:ext cx="1074573" cy="61153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4"/>
            <a:stretch/>
          </a:blipFill>
          <a:ln cap="flat" cmpd="sng">
            <a:noFill/>
            <a:prstDash val="solid"/>
            <a:miter/>
          </a:ln>
        </p:spPr>
        <p:txBody>
          <a:bodyPr/>
          <a:lstStyle/>
          <a:p>
            <a:endParaRPr lang="en-GB"/>
          </a:p>
        </p:txBody>
      </p:sp>
      <p:sp>
        <p:nvSpPr>
          <p:cNvPr id="391" name="曲线"/>
          <p:cNvSpPr>
            <a:spLocks/>
          </p:cNvSpPr>
          <p:nvPr/>
        </p:nvSpPr>
        <p:spPr>
          <a:xfrm>
            <a:off x="5865448" y="142332"/>
            <a:ext cx="1025105" cy="58337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599"/>
                </a:lnTo>
                <a:lnTo>
                  <a:pt x="0" y="21599"/>
                </a:lnTo>
                <a:lnTo>
                  <a:pt x="0" y="0"/>
                </a:lnTo>
                <a:close/>
              </a:path>
            </a:pathLst>
          </a:custGeom>
          <a:blipFill rotWithShape="1">
            <a:blip r:embed="rId4"/>
            <a:stretch/>
          </a:blipFill>
          <a:ln cap="flat" cmpd="sng">
            <a:noFill/>
            <a:prstDash val="solid"/>
            <a:miter/>
          </a:ln>
        </p:spPr>
        <p:txBody>
          <a:bodyPr/>
          <a:lstStyle/>
          <a:p>
            <a:endParaRPr lang="en-GB"/>
          </a:p>
        </p:txBody>
      </p:sp>
      <p:sp>
        <p:nvSpPr>
          <p:cNvPr id="392" name="曲线"/>
          <p:cNvSpPr>
            <a:spLocks/>
          </p:cNvSpPr>
          <p:nvPr/>
        </p:nvSpPr>
        <p:spPr>
          <a:xfrm rot="-2625672">
            <a:off x="11141814" y="587882"/>
            <a:ext cx="728772" cy="559732"/>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sp>
        <p:nvSpPr>
          <p:cNvPr id="393" name="曲线"/>
          <p:cNvSpPr>
            <a:spLocks/>
          </p:cNvSpPr>
          <p:nvPr/>
        </p:nvSpPr>
        <p:spPr>
          <a:xfrm>
            <a:off x="441947" y="6076486"/>
            <a:ext cx="1156983" cy="19142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6"/>
            <a:stretch/>
          </a:blipFill>
          <a:ln cap="flat" cmpd="sng">
            <a:noFill/>
            <a:prstDash val="solid"/>
            <a:miter/>
          </a:ln>
        </p:spPr>
        <p:txBody>
          <a:bodyPr/>
          <a:lstStyle/>
          <a:p>
            <a:endParaRPr lang="en-GB"/>
          </a:p>
        </p:txBody>
      </p:sp>
      <p:sp>
        <p:nvSpPr>
          <p:cNvPr id="394" name="Rectangle"/>
          <p:cNvSpPr>
            <a:spLocks/>
          </p:cNvSpPr>
          <p:nvPr/>
        </p:nvSpPr>
        <p:spPr>
          <a:xfrm>
            <a:off x="1598931" y="647700"/>
            <a:ext cx="4871175" cy="1880066"/>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5000"/>
              </a:lnSpc>
            </a:pPr>
            <a:r>
              <a:rPr lang="en-US" altLang="zh-CN" sz="4000" b="1">
                <a:solidFill>
                  <a:srgbClr val="0D0D0D"/>
                </a:solidFill>
                <a:latin typeface="Arial Bold" charset="0"/>
                <a:ea typeface="Arial Bold" charset="0"/>
                <a:cs typeface="Arial Bold" charset="0"/>
                <a:sym typeface="Arial Bold" charset="0"/>
              </a:rPr>
              <a:t>Phases 7-8: Does the Intervention Make a Difference?</a:t>
            </a:r>
            <a:endParaRPr lang="zh-CN" altLang="en-US" sz="4000" b="1">
              <a:solidFill>
                <a:srgbClr val="0D0D0D"/>
              </a:solidFill>
              <a:latin typeface="Arial Bold" charset="0"/>
              <a:ea typeface="Arial Bold" charset="0"/>
              <a:cs typeface="Arial Bold" charset="0"/>
              <a:sym typeface="Arial Bold" charset="0"/>
            </a:endParaRPr>
          </a:p>
        </p:txBody>
      </p:sp>
      <p:grpSp>
        <p:nvGrpSpPr>
          <p:cNvPr id="400" name="Combination"/>
          <p:cNvGrpSpPr>
            <a:grpSpLocks/>
          </p:cNvGrpSpPr>
          <p:nvPr/>
        </p:nvGrpSpPr>
        <p:grpSpPr>
          <a:xfrm>
            <a:off x="791175" y="2038369"/>
            <a:ext cx="7008223" cy="3416741"/>
            <a:chOff x="1186763" y="3057553"/>
            <a:chExt cx="10512334" cy="5125112"/>
          </a:xfrm>
        </p:grpSpPr>
        <p:grpSp>
          <p:nvGrpSpPr>
            <p:cNvPr id="397" name="Combination"/>
            <p:cNvGrpSpPr>
              <a:grpSpLocks/>
            </p:cNvGrpSpPr>
            <p:nvPr/>
          </p:nvGrpSpPr>
          <p:grpSpPr>
            <a:xfrm>
              <a:off x="1186763" y="3057553"/>
              <a:ext cx="10512334" cy="5125112"/>
              <a:chOff x="1186763" y="3057553"/>
              <a:chExt cx="10512334" cy="5125112"/>
            </a:xfrm>
          </p:grpSpPr>
          <p:sp>
            <p:nvSpPr>
              <p:cNvPr id="395" name="曲线"/>
              <p:cNvSpPr>
                <a:spLocks/>
              </p:cNvSpPr>
              <p:nvPr/>
            </p:nvSpPr>
            <p:spPr>
              <a:xfrm>
                <a:off x="1186763" y="3966855"/>
                <a:ext cx="10512334" cy="4215811"/>
              </a:xfrm>
              <a:custGeom>
                <a:avLst/>
                <a:gdLst>
                  <a:gd name="T1" fmla="*/ 0 w 21600"/>
                  <a:gd name="T2" fmla="*/ 0 h 21600"/>
                  <a:gd name="T3" fmla="*/ 21600 w 21600"/>
                  <a:gd name="T4" fmla="*/ 21600 h 21600"/>
                </a:gdLst>
                <a:ahLst/>
                <a:cxnLst/>
                <a:rect l="T1" t="T2" r="T3" b="T4"/>
                <a:pathLst>
                  <a:path w="21600" h="21600">
                    <a:moveTo>
                      <a:pt x="580" y="0"/>
                    </a:moveTo>
                    <a:lnTo>
                      <a:pt x="21019" y="0"/>
                    </a:lnTo>
                    <a:cubicBezTo>
                      <a:pt x="21340" y="0"/>
                      <a:pt x="21600" y="647"/>
                      <a:pt x="21600" y="1446"/>
                    </a:cubicBezTo>
                    <a:lnTo>
                      <a:pt x="21600" y="20153"/>
                    </a:lnTo>
                    <a:cubicBezTo>
                      <a:pt x="21600" y="20952"/>
                      <a:pt x="21340" y="21600"/>
                      <a:pt x="21019" y="21600"/>
                    </a:cubicBezTo>
                    <a:lnTo>
                      <a:pt x="580" y="21600"/>
                    </a:lnTo>
                    <a:cubicBezTo>
                      <a:pt x="259" y="21600"/>
                      <a:pt x="0" y="20952"/>
                      <a:pt x="0" y="20153"/>
                    </a:cubicBezTo>
                    <a:lnTo>
                      <a:pt x="0" y="1446"/>
                    </a:lnTo>
                    <a:cubicBezTo>
                      <a:pt x="0" y="647"/>
                      <a:pt x="259" y="0"/>
                      <a:pt x="580" y="0"/>
                    </a:cubicBezTo>
                    <a:close/>
                  </a:path>
                </a:pathLst>
              </a:custGeom>
              <a:solidFill>
                <a:srgbClr val="24244B"/>
              </a:solidFill>
              <a:ln cap="flat" cmpd="sng">
                <a:noFill/>
                <a:prstDash val="solid"/>
                <a:miter/>
              </a:ln>
            </p:spPr>
            <p:txBody>
              <a:bodyPr/>
              <a:lstStyle/>
              <a:p>
                <a:endParaRPr lang="en-GB"/>
              </a:p>
            </p:txBody>
          </p:sp>
          <p:sp>
            <p:nvSpPr>
              <p:cNvPr id="396" name="Rectangle"/>
              <p:cNvSpPr>
                <a:spLocks/>
              </p:cNvSpPr>
              <p:nvPr/>
            </p:nvSpPr>
            <p:spPr>
              <a:xfrm>
                <a:off x="1186763" y="3057553"/>
                <a:ext cx="10512334" cy="5125112"/>
              </a:xfrm>
              <a:prstGeom prst="rect">
                <a:avLst/>
              </a:prstGeom>
              <a:noFill/>
              <a:ln w="12700" cap="flat" cmpd="sng">
                <a:noFill/>
                <a:prstDash val="solid"/>
                <a:miter/>
              </a:ln>
            </p:spPr>
            <p:txBody>
              <a:bodyPr/>
              <a:lstStyle/>
              <a:p>
                <a:endParaRPr lang="en-GB"/>
              </a:p>
            </p:txBody>
          </p:sp>
        </p:grpSp>
        <p:sp>
          <p:nvSpPr>
            <p:cNvPr id="398" name="曲线"/>
            <p:cNvSpPr>
              <a:spLocks/>
            </p:cNvSpPr>
            <p:nvPr/>
          </p:nvSpPr>
          <p:spPr>
            <a:xfrm>
              <a:off x="2449748" y="4069195"/>
              <a:ext cx="1216359" cy="1090299"/>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7"/>
              <a:stretch/>
            </a:blipFill>
            <a:ln cap="flat" cmpd="sng">
              <a:noFill/>
              <a:prstDash val="solid"/>
              <a:miter/>
            </a:ln>
          </p:spPr>
          <p:txBody>
            <a:bodyPr/>
            <a:lstStyle/>
            <a:p>
              <a:endParaRPr lang="en-GB"/>
            </a:p>
          </p:txBody>
        </p:sp>
        <p:sp>
          <p:nvSpPr>
            <p:cNvPr id="399" name="Rectangle"/>
            <p:cNvSpPr>
              <a:spLocks/>
            </p:cNvSpPr>
            <p:nvPr/>
          </p:nvSpPr>
          <p:spPr>
            <a:xfrm>
              <a:off x="1419876" y="5370460"/>
              <a:ext cx="10046106" cy="2259947"/>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marL="259093" lvl="1" indent="-129546">
                <a:lnSpc>
                  <a:spcPts val="1740"/>
                </a:lnSpc>
                <a:buFont typeface="Arial" pitchFamily="34" charset="0"/>
                <a:buChar char="•"/>
              </a:pPr>
              <a:r>
                <a:rPr lang="en-US" altLang="zh-CN" sz="1200">
                  <a:solidFill>
                    <a:srgbClr val="FFFFFF"/>
                  </a:solidFill>
                  <a:latin typeface="Arial" pitchFamily="34" charset="0"/>
                  <a:ea typeface="Arial" pitchFamily="34" charset="0"/>
                  <a:cs typeface="Arial" pitchFamily="34" charset="0"/>
                  <a:sym typeface="Arial" pitchFamily="34" charset="0"/>
                </a:rPr>
                <a:t>The impact captures the following - knowledge, risk perception, confidence and behaviour change. </a:t>
              </a:r>
            </a:p>
            <a:p>
              <a:pPr marL="259093" lvl="1" indent="-129546">
                <a:lnSpc>
                  <a:spcPts val="1740"/>
                </a:lnSpc>
                <a:buFont typeface="Arial" pitchFamily="34" charset="0"/>
                <a:buChar char="•"/>
              </a:pPr>
              <a:r>
                <a:rPr lang="en-US" altLang="zh-CN" sz="1200">
                  <a:solidFill>
                    <a:srgbClr val="FFFFFF"/>
                  </a:solidFill>
                  <a:latin typeface="Arial" pitchFamily="34" charset="0"/>
                  <a:ea typeface="Arial" pitchFamily="34" charset="0"/>
                  <a:cs typeface="Arial" pitchFamily="34" charset="0"/>
                  <a:sym typeface="Arial" pitchFamily="34" charset="0"/>
                </a:rPr>
                <a:t>E-learning boosted knowledge and activity and other behaviours did not change significantly (Levinson et al., 2026). </a:t>
              </a:r>
            </a:p>
            <a:p>
              <a:pPr marL="259093" lvl="1" indent="-129546">
                <a:lnSpc>
                  <a:spcPts val="1740"/>
                </a:lnSpc>
                <a:buFont typeface="Arial" pitchFamily="34" charset="0"/>
                <a:buChar char="•"/>
              </a:pPr>
              <a:r>
                <a:rPr lang="en-US" altLang="zh-CN" sz="1200">
                  <a:solidFill>
                    <a:srgbClr val="FFFFFF"/>
                  </a:solidFill>
                  <a:latin typeface="Arial" pitchFamily="34" charset="0"/>
                  <a:ea typeface="Arial" pitchFamily="34" charset="0"/>
                  <a:cs typeface="Arial" pitchFamily="34" charset="0"/>
                  <a:sym typeface="Arial" pitchFamily="34" charset="0"/>
                </a:rPr>
                <a:t>Outcomes should reflect persistent change with respect to risk over longer follow-up. </a:t>
              </a:r>
            </a:p>
            <a:p>
              <a:pPr marL="259093" lvl="1" indent="-129546">
                <a:lnSpc>
                  <a:spcPts val="1740"/>
                </a:lnSpc>
                <a:buFont typeface="Arial" pitchFamily="34" charset="0"/>
                <a:buChar char="•"/>
              </a:pPr>
              <a:r>
                <a:rPr lang="en-US" altLang="zh-CN" sz="1200">
                  <a:solidFill>
                    <a:srgbClr val="FFFFFF"/>
                  </a:solidFill>
                  <a:latin typeface="Arial" pitchFamily="34" charset="0"/>
                  <a:ea typeface="Arial" pitchFamily="34" charset="0"/>
                  <a:cs typeface="Arial" pitchFamily="34" charset="0"/>
                  <a:sym typeface="Arial" pitchFamily="34" charset="0"/>
                </a:rPr>
                <a:t>There is evidence from multidomain online interventions that supports a reduction of dementia risk that can be measured over three years (Chau et al., 2024). </a:t>
              </a:r>
              <a:endParaRPr lang="zh-CN" altLang="en-US" sz="1200">
                <a:solidFill>
                  <a:srgbClr val="FFFFFF"/>
                </a:solidFill>
                <a:latin typeface="Arial" pitchFamily="34" charset="0"/>
                <a:ea typeface="Arial" pitchFamily="34" charset="0"/>
                <a:cs typeface="Arial" pitchFamily="34" charset="0"/>
                <a:sym typeface="Arial" pitchFamily="34" charset="0"/>
              </a:endParaRPr>
            </a:p>
          </p:txBody>
        </p:sp>
      </p:grpSp>
      <p:pic>
        <p:nvPicPr>
          <p:cNvPr id="401" name="Image" descr="University of Wales Trinity Saint David launches new digital ..."/>
          <p:cNvPicPr>
            <a:picLocks noChangeAspect="1"/>
          </p:cNvPicPr>
          <p:nvPr/>
        </p:nvPicPr>
        <p:blipFill>
          <a:blip r:embed="rId8" cstate="print"/>
          <a:srcRect l="10159" t="16327" r="10159" b="18204"/>
          <a:stretch>
            <a:fillRect/>
          </a:stretch>
        </p:blipFill>
        <p:spPr>
          <a:xfrm>
            <a:off x="155873" y="104335"/>
            <a:ext cx="1699999" cy="583378"/>
          </a:xfrm>
          <a:prstGeom prst="rect">
            <a:avLst/>
          </a:prstGeom>
          <a:noFill/>
          <a:ln w="12700" cap="flat" cmpd="sng">
            <a:noFill/>
            <a:prstDash val="solid"/>
            <a:miter/>
          </a:ln>
        </p:spPr>
      </p:pic>
    </p:spTree>
    <p:extLst>
      <p:ext uri="{BB962C8B-B14F-4D97-AF65-F5344CB8AC3E}">
        <p14:creationId xmlns:p14="http://schemas.microsoft.com/office/powerpoint/2010/main" val="240515598"/>
      </p:ext>
    </p:extLst>
  </p:cSld>
  <p:clrMapOvr>
    <a:masterClrMapping/>
  </p:clrMapOvr>
  <p:transition spd="slow"/>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6" name="Combination"/>
          <p:cNvGrpSpPr>
            <a:grpSpLocks/>
          </p:cNvGrpSpPr>
          <p:nvPr/>
        </p:nvGrpSpPr>
        <p:grpSpPr>
          <a:xfrm>
            <a:off x="3413633" y="3562821"/>
            <a:ext cx="2493819" cy="2270887"/>
            <a:chOff x="5120449" y="5344231"/>
            <a:chExt cx="3740728" cy="3406331"/>
          </a:xfrm>
        </p:grpSpPr>
        <p:sp>
          <p:nvSpPr>
            <p:cNvPr id="405" name="曲线"/>
            <p:cNvSpPr>
              <a:spLocks/>
            </p:cNvSpPr>
            <p:nvPr/>
          </p:nvSpPr>
          <p:spPr>
            <a:xfrm>
              <a:off x="5120449" y="5344231"/>
              <a:ext cx="3740728" cy="3406331"/>
            </a:xfrm>
            <a:custGeom>
              <a:avLst/>
              <a:gdLst>
                <a:gd name="T1" fmla="*/ 0 w 21600"/>
                <a:gd name="T2" fmla="*/ 0 h 21600"/>
                <a:gd name="T3" fmla="*/ 21600 w 21600"/>
                <a:gd name="T4" fmla="*/ 21600 h 21600"/>
              </a:gdLst>
              <a:ahLst/>
              <a:cxnLst/>
              <a:rect l="T1" t="T2" r="T3" b="T4"/>
              <a:pathLst>
                <a:path w="21600" h="21600">
                  <a:moveTo>
                    <a:pt x="105" y="0"/>
                  </a:moveTo>
                  <a:lnTo>
                    <a:pt x="21494" y="0"/>
                  </a:lnTo>
                  <a:cubicBezTo>
                    <a:pt x="21552" y="0"/>
                    <a:pt x="21599" y="51"/>
                    <a:pt x="21599" y="115"/>
                  </a:cubicBezTo>
                  <a:lnTo>
                    <a:pt x="21599" y="21484"/>
                  </a:lnTo>
                  <a:cubicBezTo>
                    <a:pt x="21599" y="21514"/>
                    <a:pt x="21588" y="21544"/>
                    <a:pt x="21569" y="21566"/>
                  </a:cubicBezTo>
                  <a:cubicBezTo>
                    <a:pt x="21549" y="21587"/>
                    <a:pt x="21522" y="21600"/>
                    <a:pt x="21494" y="21600"/>
                  </a:cubicBezTo>
                  <a:lnTo>
                    <a:pt x="105" y="21600"/>
                  </a:lnTo>
                  <a:cubicBezTo>
                    <a:pt x="77" y="21600"/>
                    <a:pt x="50" y="21587"/>
                    <a:pt x="30" y="21566"/>
                  </a:cubicBezTo>
                  <a:cubicBezTo>
                    <a:pt x="11" y="21544"/>
                    <a:pt x="0" y="21514"/>
                    <a:pt x="0" y="21484"/>
                  </a:cubicBezTo>
                  <a:lnTo>
                    <a:pt x="0" y="115"/>
                  </a:lnTo>
                  <a:cubicBezTo>
                    <a:pt x="0" y="51"/>
                    <a:pt x="47" y="0"/>
                    <a:pt x="105" y="0"/>
                  </a:cubicBezTo>
                  <a:close/>
                </a:path>
              </a:pathLst>
            </a:custGeom>
            <a:blipFill rotWithShape="1">
              <a:blip r:embed="rId3"/>
              <a:stretch>
                <a:fillRect l="-18466" r="-18466"/>
              </a:stretch>
            </a:blipFill>
            <a:ln cap="flat" cmpd="sng">
              <a:noFill/>
              <a:prstDash val="solid"/>
              <a:miter/>
            </a:ln>
          </p:spPr>
          <p:txBody>
            <a:bodyPr/>
            <a:lstStyle/>
            <a:p>
              <a:endParaRPr lang="en-GB"/>
            </a:p>
          </p:txBody>
        </p:sp>
      </p:grpSp>
      <p:grpSp>
        <p:nvGrpSpPr>
          <p:cNvPr id="408" name="Combination"/>
          <p:cNvGrpSpPr>
            <a:grpSpLocks/>
          </p:cNvGrpSpPr>
          <p:nvPr/>
        </p:nvGrpSpPr>
        <p:grpSpPr>
          <a:xfrm>
            <a:off x="1391246" y="1039769"/>
            <a:ext cx="3827525" cy="2359891"/>
            <a:chOff x="2086868" y="1559652"/>
            <a:chExt cx="5741288" cy="3539837"/>
          </a:xfrm>
        </p:grpSpPr>
        <p:sp>
          <p:nvSpPr>
            <p:cNvPr id="407" name="曲线"/>
            <p:cNvSpPr>
              <a:spLocks/>
            </p:cNvSpPr>
            <p:nvPr/>
          </p:nvSpPr>
          <p:spPr>
            <a:xfrm>
              <a:off x="2086868" y="1559652"/>
              <a:ext cx="5741288" cy="3539837"/>
            </a:xfrm>
            <a:custGeom>
              <a:avLst/>
              <a:gdLst>
                <a:gd name="T1" fmla="*/ 0 w 21600"/>
                <a:gd name="T2" fmla="*/ 0 h 21600"/>
                <a:gd name="T3" fmla="*/ 21600 w 21600"/>
                <a:gd name="T4" fmla="*/ 21600 h 21600"/>
              </a:gdLst>
              <a:ahLst/>
              <a:cxnLst/>
              <a:rect l="T1" t="T2" r="T3" b="T4"/>
              <a:pathLst>
                <a:path w="21600" h="21600">
                  <a:moveTo>
                    <a:pt x="44" y="0"/>
                  </a:moveTo>
                  <a:lnTo>
                    <a:pt x="21555" y="0"/>
                  </a:lnTo>
                  <a:cubicBezTo>
                    <a:pt x="21567" y="0"/>
                    <a:pt x="21578" y="7"/>
                    <a:pt x="21586" y="21"/>
                  </a:cubicBezTo>
                  <a:cubicBezTo>
                    <a:pt x="21595" y="34"/>
                    <a:pt x="21600" y="53"/>
                    <a:pt x="21600" y="72"/>
                  </a:cubicBezTo>
                  <a:lnTo>
                    <a:pt x="21600" y="21527"/>
                  </a:lnTo>
                  <a:cubicBezTo>
                    <a:pt x="21600" y="21546"/>
                    <a:pt x="21595" y="21565"/>
                    <a:pt x="21586" y="21578"/>
                  </a:cubicBezTo>
                  <a:cubicBezTo>
                    <a:pt x="21578" y="21592"/>
                    <a:pt x="21567" y="21600"/>
                    <a:pt x="21555" y="21600"/>
                  </a:cubicBezTo>
                  <a:lnTo>
                    <a:pt x="44" y="21600"/>
                  </a:lnTo>
                  <a:cubicBezTo>
                    <a:pt x="20" y="21600"/>
                    <a:pt x="0" y="21567"/>
                    <a:pt x="0" y="21527"/>
                  </a:cubicBezTo>
                  <a:lnTo>
                    <a:pt x="0" y="72"/>
                  </a:lnTo>
                  <a:cubicBezTo>
                    <a:pt x="0" y="32"/>
                    <a:pt x="20" y="0"/>
                    <a:pt x="44" y="0"/>
                  </a:cubicBezTo>
                  <a:close/>
                </a:path>
              </a:pathLst>
            </a:custGeom>
            <a:blipFill rotWithShape="1">
              <a:blip r:embed="rId4"/>
              <a:stretch>
                <a:fillRect t="-3928" b="-3928"/>
              </a:stretch>
            </a:blipFill>
            <a:ln cap="flat" cmpd="sng">
              <a:noFill/>
              <a:prstDash val="solid"/>
              <a:miter/>
            </a:ln>
          </p:spPr>
          <p:txBody>
            <a:bodyPr/>
            <a:lstStyle/>
            <a:p>
              <a:endParaRPr lang="en-GB"/>
            </a:p>
          </p:txBody>
        </p:sp>
      </p:grpSp>
      <p:grpSp>
        <p:nvGrpSpPr>
          <p:cNvPr id="411" name="Combination"/>
          <p:cNvGrpSpPr>
            <a:grpSpLocks/>
          </p:cNvGrpSpPr>
          <p:nvPr/>
        </p:nvGrpSpPr>
        <p:grpSpPr>
          <a:xfrm>
            <a:off x="6763252" y="6054047"/>
            <a:ext cx="1496294" cy="438963"/>
            <a:chOff x="10144877" y="9081070"/>
            <a:chExt cx="2244441" cy="658445"/>
          </a:xfrm>
        </p:grpSpPr>
        <p:sp>
          <p:nvSpPr>
            <p:cNvPr id="409" name="曲线"/>
            <p:cNvSpPr>
              <a:spLocks/>
            </p:cNvSpPr>
            <p:nvPr/>
          </p:nvSpPr>
          <p:spPr>
            <a:xfrm>
              <a:off x="10144877" y="9172672"/>
              <a:ext cx="2244441" cy="566844"/>
            </a:xfrm>
            <a:custGeom>
              <a:avLst/>
              <a:gdLst>
                <a:gd name="T1" fmla="*/ 0 w 21600"/>
                <a:gd name="T2" fmla="*/ 0 h 21600"/>
                <a:gd name="T3" fmla="*/ 21600 w 21600"/>
                <a:gd name="T4" fmla="*/ 21600 h 21600"/>
              </a:gdLst>
              <a:ahLst/>
              <a:cxnLst/>
              <a:rect l="T1" t="T2" r="T3" b="T4"/>
              <a:pathLst>
                <a:path w="21600" h="21600">
                  <a:moveTo>
                    <a:pt x="2727" y="0"/>
                  </a:moveTo>
                  <a:lnTo>
                    <a:pt x="18872" y="0"/>
                  </a:lnTo>
                  <a:cubicBezTo>
                    <a:pt x="19595" y="0"/>
                    <a:pt x="20289" y="1137"/>
                    <a:pt x="20801" y="3163"/>
                  </a:cubicBezTo>
                  <a:cubicBezTo>
                    <a:pt x="21312" y="5188"/>
                    <a:pt x="21600" y="7935"/>
                    <a:pt x="21600" y="10800"/>
                  </a:cubicBezTo>
                  <a:lnTo>
                    <a:pt x="21600" y="10800"/>
                  </a:lnTo>
                  <a:cubicBezTo>
                    <a:pt x="21600" y="13664"/>
                    <a:pt x="21312" y="16411"/>
                    <a:pt x="20801" y="18436"/>
                  </a:cubicBezTo>
                  <a:cubicBezTo>
                    <a:pt x="20289" y="20462"/>
                    <a:pt x="19595" y="21600"/>
                    <a:pt x="18872" y="21600"/>
                  </a:cubicBezTo>
                  <a:lnTo>
                    <a:pt x="2727" y="21600"/>
                  </a:lnTo>
                  <a:cubicBezTo>
                    <a:pt x="2004" y="21600"/>
                    <a:pt x="1310" y="20462"/>
                    <a:pt x="798" y="18436"/>
                  </a:cubicBezTo>
                  <a:cubicBezTo>
                    <a:pt x="287" y="16411"/>
                    <a:pt x="0" y="13664"/>
                    <a:pt x="0" y="10800"/>
                  </a:cubicBezTo>
                  <a:lnTo>
                    <a:pt x="0" y="10800"/>
                  </a:lnTo>
                  <a:cubicBezTo>
                    <a:pt x="0" y="7935"/>
                    <a:pt x="287" y="5188"/>
                    <a:pt x="798" y="3163"/>
                  </a:cubicBezTo>
                  <a:cubicBezTo>
                    <a:pt x="1310" y="1137"/>
                    <a:pt x="2004" y="0"/>
                    <a:pt x="2727" y="0"/>
                  </a:cubicBezTo>
                  <a:close/>
                </a:path>
              </a:pathLst>
            </a:custGeom>
            <a:solidFill>
              <a:srgbClr val="8D57DE"/>
            </a:solidFill>
            <a:ln cap="flat" cmpd="sng">
              <a:noFill/>
              <a:prstDash val="solid"/>
              <a:miter/>
            </a:ln>
          </p:spPr>
          <p:txBody>
            <a:bodyPr/>
            <a:lstStyle/>
            <a:p>
              <a:endParaRPr lang="en-GB"/>
            </a:p>
          </p:txBody>
        </p:sp>
        <p:sp>
          <p:nvSpPr>
            <p:cNvPr id="410" name="Rectangle"/>
            <p:cNvSpPr>
              <a:spLocks/>
            </p:cNvSpPr>
            <p:nvPr/>
          </p:nvSpPr>
          <p:spPr>
            <a:xfrm>
              <a:off x="10144877" y="9081070"/>
              <a:ext cx="2244441" cy="658445"/>
            </a:xfrm>
            <a:prstGeom prst="rect">
              <a:avLst/>
            </a:prstGeom>
            <a:noFill/>
            <a:ln w="12700" cap="flat" cmpd="sng">
              <a:noFill/>
              <a:prstDash val="solid"/>
              <a:miter/>
            </a:ln>
          </p:spPr>
          <p:txBody>
            <a:bodyPr/>
            <a:lstStyle/>
            <a:p>
              <a:endParaRPr lang="en-GB"/>
            </a:p>
          </p:txBody>
        </p:sp>
      </p:grpSp>
      <p:sp>
        <p:nvSpPr>
          <p:cNvPr id="412" name="曲线"/>
          <p:cNvSpPr>
            <a:spLocks/>
          </p:cNvSpPr>
          <p:nvPr/>
        </p:nvSpPr>
        <p:spPr>
          <a:xfrm>
            <a:off x="6932906" y="1295051"/>
            <a:ext cx="1156983" cy="19142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sp>
        <p:nvSpPr>
          <p:cNvPr id="413" name="曲线"/>
          <p:cNvSpPr>
            <a:spLocks/>
          </p:cNvSpPr>
          <p:nvPr/>
        </p:nvSpPr>
        <p:spPr>
          <a:xfrm>
            <a:off x="9631760" y="6326818"/>
            <a:ext cx="1074573" cy="61153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6"/>
            <a:stretch/>
          </a:blipFill>
          <a:ln cap="flat" cmpd="sng">
            <a:noFill/>
            <a:prstDash val="solid"/>
            <a:miter/>
          </a:ln>
        </p:spPr>
        <p:txBody>
          <a:bodyPr/>
          <a:lstStyle/>
          <a:p>
            <a:endParaRPr lang="en-GB"/>
          </a:p>
        </p:txBody>
      </p:sp>
      <p:sp>
        <p:nvSpPr>
          <p:cNvPr id="414" name="曲线"/>
          <p:cNvSpPr>
            <a:spLocks/>
          </p:cNvSpPr>
          <p:nvPr/>
        </p:nvSpPr>
        <p:spPr>
          <a:xfrm>
            <a:off x="7470605" y="46378"/>
            <a:ext cx="1238568" cy="704858"/>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6"/>
            <a:stretch/>
          </a:blipFill>
          <a:ln cap="flat" cmpd="sng">
            <a:noFill/>
            <a:prstDash val="solid"/>
            <a:miter/>
          </a:ln>
        </p:spPr>
        <p:txBody>
          <a:bodyPr/>
          <a:lstStyle/>
          <a:p>
            <a:endParaRPr lang="en-GB"/>
          </a:p>
        </p:txBody>
      </p:sp>
      <p:sp>
        <p:nvSpPr>
          <p:cNvPr id="415" name="曲线"/>
          <p:cNvSpPr>
            <a:spLocks/>
          </p:cNvSpPr>
          <p:nvPr/>
        </p:nvSpPr>
        <p:spPr>
          <a:xfrm rot="-8236899">
            <a:off x="1106150" y="2879200"/>
            <a:ext cx="874549" cy="671696"/>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7"/>
            <a:stretch/>
          </a:blipFill>
          <a:ln cap="flat" cmpd="sng">
            <a:noFill/>
            <a:prstDash val="solid"/>
            <a:miter/>
          </a:ln>
        </p:spPr>
        <p:txBody>
          <a:bodyPr/>
          <a:lstStyle/>
          <a:p>
            <a:endParaRPr lang="en-GB"/>
          </a:p>
        </p:txBody>
      </p:sp>
      <p:sp>
        <p:nvSpPr>
          <p:cNvPr id="416" name="曲线"/>
          <p:cNvSpPr>
            <a:spLocks/>
          </p:cNvSpPr>
          <p:nvPr/>
        </p:nvSpPr>
        <p:spPr>
          <a:xfrm rot="-2625672">
            <a:off x="11346008" y="3409903"/>
            <a:ext cx="1614221" cy="1239801"/>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7"/>
            <a:stretch/>
          </a:blipFill>
          <a:ln cap="flat" cmpd="sng">
            <a:noFill/>
            <a:prstDash val="solid"/>
            <a:miter/>
          </a:ln>
        </p:spPr>
        <p:txBody>
          <a:bodyPr/>
          <a:lstStyle/>
          <a:p>
            <a:endParaRPr lang="en-GB"/>
          </a:p>
        </p:txBody>
      </p:sp>
      <p:sp>
        <p:nvSpPr>
          <p:cNvPr id="417" name="Rectangle"/>
          <p:cNvSpPr>
            <a:spLocks/>
          </p:cNvSpPr>
          <p:nvPr/>
        </p:nvSpPr>
        <p:spPr>
          <a:xfrm>
            <a:off x="6932906" y="1660914"/>
            <a:ext cx="4812721" cy="1846659"/>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4800"/>
              </a:lnSpc>
            </a:pPr>
            <a:r>
              <a:rPr lang="en-US" altLang="zh-CN" sz="4000" b="1">
                <a:solidFill>
                  <a:srgbClr val="262626"/>
                </a:solidFill>
                <a:latin typeface="Arial Bold" charset="0"/>
                <a:ea typeface="Arial Bold" charset="0"/>
                <a:cs typeface="Arial Bold" charset="0"/>
                <a:sym typeface="Arial Bold" charset="0"/>
              </a:rPr>
              <a:t>Critical Synthesis: Planning for Sustainable Impact</a:t>
            </a:r>
            <a:endParaRPr lang="zh-CN" altLang="en-US" sz="4000" b="1">
              <a:solidFill>
                <a:srgbClr val="262626"/>
              </a:solidFill>
              <a:latin typeface="Arial Bold" charset="0"/>
              <a:ea typeface="Arial Bold" charset="0"/>
              <a:cs typeface="Arial Bold" charset="0"/>
              <a:sym typeface="Arial Bold" charset="0"/>
            </a:endParaRPr>
          </a:p>
        </p:txBody>
      </p:sp>
      <p:sp>
        <p:nvSpPr>
          <p:cNvPr id="418" name="Rectangle"/>
          <p:cNvSpPr>
            <a:spLocks/>
          </p:cNvSpPr>
          <p:nvPr/>
        </p:nvSpPr>
        <p:spPr>
          <a:xfrm>
            <a:off x="6932906" y="3480270"/>
            <a:ext cx="4498154" cy="2221570"/>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marL="259093" lvl="1" indent="-129546">
              <a:lnSpc>
                <a:spcPts val="2160"/>
              </a:lnSpc>
              <a:buFont typeface="Arial" pitchFamily="34" charset="0"/>
              <a:buChar char="•"/>
            </a:pPr>
            <a:r>
              <a:rPr lang="en-US" altLang="zh-CN" sz="1200">
                <a:solidFill>
                  <a:srgbClr val="0D0D0D"/>
                </a:solidFill>
                <a:latin typeface="Arial" pitchFamily="34" charset="0"/>
                <a:ea typeface="Arial" pitchFamily="34" charset="0"/>
                <a:cs typeface="Arial" pitchFamily="34" charset="0"/>
                <a:sym typeface="Arial" pitchFamily="34" charset="0"/>
              </a:rPr>
              <a:t>The PRECEDE-PROCEED continues to be intervention-needs-led, NOT technology-led. </a:t>
            </a:r>
          </a:p>
          <a:p>
            <a:pPr marL="259093" lvl="1" indent="-129546">
              <a:lnSpc>
                <a:spcPts val="2160"/>
              </a:lnSpc>
              <a:buFont typeface="Arial" pitchFamily="34" charset="0"/>
              <a:buChar char="•"/>
            </a:pPr>
            <a:r>
              <a:rPr lang="en-US" altLang="zh-CN" sz="1200">
                <a:solidFill>
                  <a:srgbClr val="0D0D0D"/>
                </a:solidFill>
                <a:latin typeface="Arial" pitchFamily="34" charset="0"/>
                <a:ea typeface="Arial" pitchFamily="34" charset="0"/>
                <a:cs typeface="Arial" pitchFamily="34" charset="0"/>
                <a:sym typeface="Arial" pitchFamily="34" charset="0"/>
              </a:rPr>
              <a:t>COM-B instils a finer-toothed comb into behavioural targeting, but does not supplant the planning framework. </a:t>
            </a:r>
          </a:p>
          <a:p>
            <a:pPr marL="259093" lvl="1" indent="-129546">
              <a:lnSpc>
                <a:spcPts val="2160"/>
              </a:lnSpc>
              <a:buFont typeface="Arial" pitchFamily="34" charset="0"/>
              <a:buChar char="•"/>
            </a:pPr>
            <a:r>
              <a:rPr lang="en-US" altLang="zh-CN" sz="1200">
                <a:solidFill>
                  <a:srgbClr val="0D0D0D"/>
                </a:solidFill>
                <a:latin typeface="Arial" pitchFamily="34" charset="0"/>
                <a:ea typeface="Arial" pitchFamily="34" charset="0"/>
                <a:cs typeface="Arial" pitchFamily="34" charset="0"/>
                <a:sym typeface="Arial" pitchFamily="34" charset="0"/>
              </a:rPr>
              <a:t>The pilot evaluation should assess feasibility, equity, levels of engagement and realistic expectations. </a:t>
            </a:r>
          </a:p>
          <a:p>
            <a:pPr marL="259093" lvl="1" indent="-129546">
              <a:lnSpc>
                <a:spcPts val="2160"/>
              </a:lnSpc>
              <a:buFont typeface="Arial" pitchFamily="34" charset="0"/>
              <a:buChar char="•"/>
            </a:pPr>
            <a:r>
              <a:rPr lang="en-US" altLang="zh-CN" sz="1200">
                <a:solidFill>
                  <a:srgbClr val="0D0D0D"/>
                </a:solidFill>
                <a:latin typeface="Arial" pitchFamily="34" charset="0"/>
                <a:ea typeface="Arial" pitchFamily="34" charset="0"/>
                <a:cs typeface="Arial" pitchFamily="34" charset="0"/>
                <a:sym typeface="Arial" pitchFamily="34" charset="0"/>
              </a:rPr>
              <a:t>Thus, co-design and evidence review should be done first with the aim of implementing more widely.</a:t>
            </a:r>
            <a:endParaRPr lang="zh-CN" altLang="en-US" sz="1200">
              <a:solidFill>
                <a:srgbClr val="0D0D0D"/>
              </a:solidFill>
              <a:latin typeface="Arial" pitchFamily="34" charset="0"/>
              <a:ea typeface="Arial" pitchFamily="34" charset="0"/>
              <a:cs typeface="Arial" pitchFamily="34" charset="0"/>
              <a:sym typeface="Arial" pitchFamily="34" charset="0"/>
            </a:endParaRPr>
          </a:p>
        </p:txBody>
      </p:sp>
      <p:pic>
        <p:nvPicPr>
          <p:cNvPr id="419" name="Image" descr="University of Wales Trinity Saint David launches new digital ..."/>
          <p:cNvPicPr>
            <a:picLocks noChangeAspect="1"/>
          </p:cNvPicPr>
          <p:nvPr/>
        </p:nvPicPr>
        <p:blipFill>
          <a:blip r:embed="rId8" cstate="print"/>
          <a:srcRect l="10159" t="16327" r="10159" b="18204"/>
          <a:stretch>
            <a:fillRect/>
          </a:stretch>
        </p:blipFill>
        <p:spPr>
          <a:xfrm>
            <a:off x="254000" y="228600"/>
            <a:ext cx="2078362" cy="713219"/>
          </a:xfrm>
          <a:prstGeom prst="rect">
            <a:avLst/>
          </a:prstGeom>
          <a:noFill/>
          <a:ln w="12700" cap="flat" cmpd="sng">
            <a:noFill/>
            <a:prstDash val="solid"/>
            <a:miter/>
          </a:ln>
        </p:spPr>
      </p:pic>
    </p:spTree>
    <p:extLst>
      <p:ext uri="{BB962C8B-B14F-4D97-AF65-F5344CB8AC3E}">
        <p14:creationId xmlns:p14="http://schemas.microsoft.com/office/powerpoint/2010/main" val="485225859"/>
      </p:ext>
    </p:extLst>
  </p:cSld>
  <p:clrMapOvr>
    <a:masterClrMapping/>
  </p:clrMapOvr>
  <p:transition spd="slow"/>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 name="曲线"/>
          <p:cNvSpPr>
            <a:spLocks/>
          </p:cNvSpPr>
          <p:nvPr/>
        </p:nvSpPr>
        <p:spPr>
          <a:xfrm>
            <a:off x="0" y="5205896"/>
            <a:ext cx="4728136" cy="2576834"/>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3">
              <a:alphaModFix amt="40000"/>
            </a:blip>
            <a:stretch/>
          </a:blipFill>
          <a:ln cap="flat" cmpd="sng">
            <a:noFill/>
            <a:prstDash val="solid"/>
            <a:miter/>
          </a:ln>
        </p:spPr>
        <p:txBody>
          <a:bodyPr/>
          <a:lstStyle/>
          <a:p>
            <a:endParaRPr lang="en-GB"/>
          </a:p>
        </p:txBody>
      </p:sp>
      <p:grpSp>
        <p:nvGrpSpPr>
          <p:cNvPr id="450" name="Combination"/>
          <p:cNvGrpSpPr>
            <a:grpSpLocks/>
          </p:cNvGrpSpPr>
          <p:nvPr/>
        </p:nvGrpSpPr>
        <p:grpSpPr>
          <a:xfrm>
            <a:off x="5760319" y="0"/>
            <a:ext cx="7844791" cy="6858000"/>
            <a:chOff x="8640477" y="0"/>
            <a:chExt cx="11767187" cy="10287000"/>
          </a:xfrm>
        </p:grpSpPr>
        <p:sp>
          <p:nvSpPr>
            <p:cNvPr id="449" name="曲线"/>
            <p:cNvSpPr>
              <a:spLocks/>
            </p:cNvSpPr>
            <p:nvPr/>
          </p:nvSpPr>
          <p:spPr>
            <a:xfrm>
              <a:off x="8640477" y="0"/>
              <a:ext cx="11767187" cy="1028700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close/>
                </a:path>
              </a:pathLst>
            </a:custGeom>
            <a:blipFill rotWithShape="1">
              <a:blip r:embed="rId4"/>
              <a:stretch>
                <a:fillRect l="-41230" t="-33880" r="-34438"/>
              </a:stretch>
            </a:blipFill>
            <a:ln cap="flat" cmpd="sng">
              <a:noFill/>
              <a:prstDash val="solid"/>
              <a:miter/>
            </a:ln>
          </p:spPr>
          <p:txBody>
            <a:bodyPr/>
            <a:lstStyle/>
            <a:p>
              <a:endParaRPr lang="en-GB"/>
            </a:p>
          </p:txBody>
        </p:sp>
      </p:grpSp>
      <p:grpSp>
        <p:nvGrpSpPr>
          <p:cNvPr id="453" name="Combination"/>
          <p:cNvGrpSpPr>
            <a:grpSpLocks/>
          </p:cNvGrpSpPr>
          <p:nvPr/>
        </p:nvGrpSpPr>
        <p:grpSpPr>
          <a:xfrm>
            <a:off x="2364068" y="-96440"/>
            <a:ext cx="6792501" cy="6954440"/>
            <a:chOff x="3546102" y="-144660"/>
            <a:chExt cx="10188751" cy="10431660"/>
          </a:xfrm>
        </p:grpSpPr>
        <p:sp>
          <p:nvSpPr>
            <p:cNvPr id="451" name="曲线"/>
            <p:cNvSpPr>
              <a:spLocks/>
            </p:cNvSpPr>
            <p:nvPr/>
          </p:nvSpPr>
          <p:spPr>
            <a:xfrm>
              <a:off x="3546102" y="0"/>
              <a:ext cx="10188751" cy="10286999"/>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close/>
                </a:path>
              </a:pathLst>
            </a:custGeom>
            <a:gradFill rotWithShape="1">
              <a:gsLst>
                <a:gs pos="0">
                  <a:srgbClr val="1783B2">
                    <a:alpha val="0"/>
                  </a:srgbClr>
                </a:gs>
                <a:gs pos="50000">
                  <a:srgbClr val="1783B2">
                    <a:alpha val="100000"/>
                  </a:srgbClr>
                </a:gs>
                <a:gs pos="100000">
                  <a:srgbClr val="1783B2">
                    <a:alpha val="0"/>
                  </a:srgbClr>
                </a:gs>
              </a:gsLst>
              <a:lin ang="0" scaled="1"/>
            </a:gradFill>
            <a:ln cap="flat" cmpd="sng">
              <a:noFill/>
              <a:prstDash val="solid"/>
              <a:miter/>
            </a:ln>
          </p:spPr>
          <p:txBody>
            <a:bodyPr/>
            <a:lstStyle/>
            <a:p>
              <a:endParaRPr lang="en-GB"/>
            </a:p>
          </p:txBody>
        </p:sp>
        <p:sp>
          <p:nvSpPr>
            <p:cNvPr id="452" name="Rectangle"/>
            <p:cNvSpPr>
              <a:spLocks/>
            </p:cNvSpPr>
            <p:nvPr/>
          </p:nvSpPr>
          <p:spPr>
            <a:xfrm>
              <a:off x="3546102" y="-144660"/>
              <a:ext cx="10188751" cy="10431660"/>
            </a:xfrm>
            <a:prstGeom prst="rect">
              <a:avLst/>
            </a:prstGeom>
            <a:noFill/>
            <a:ln w="12700" cap="flat" cmpd="sng">
              <a:noFill/>
              <a:prstDash val="solid"/>
              <a:miter/>
            </a:ln>
          </p:spPr>
          <p:txBody>
            <a:bodyPr/>
            <a:lstStyle/>
            <a:p>
              <a:endParaRPr lang="en-GB"/>
            </a:p>
          </p:txBody>
        </p:sp>
      </p:grpSp>
      <p:grpSp>
        <p:nvGrpSpPr>
          <p:cNvPr id="456" name="Combination"/>
          <p:cNvGrpSpPr>
            <a:grpSpLocks/>
          </p:cNvGrpSpPr>
          <p:nvPr/>
        </p:nvGrpSpPr>
        <p:grpSpPr>
          <a:xfrm>
            <a:off x="3067179" y="-2009354"/>
            <a:ext cx="4134683" cy="4134683"/>
            <a:chOff x="4600768" y="-3014032"/>
            <a:chExt cx="6202025" cy="6202025"/>
          </a:xfrm>
        </p:grpSpPr>
        <p:sp>
          <p:nvSpPr>
            <p:cNvPr id="454" name="曲线"/>
            <p:cNvSpPr>
              <a:spLocks/>
            </p:cNvSpPr>
            <p:nvPr/>
          </p:nvSpPr>
          <p:spPr>
            <a:xfrm>
              <a:off x="4600768" y="-3014032"/>
              <a:ext cx="6202025" cy="6202025"/>
            </a:xfrm>
            <a:custGeom>
              <a:avLst/>
              <a:gdLst>
                <a:gd name="T1" fmla="*/ 0 w 21600"/>
                <a:gd name="T2" fmla="*/ 0 h 21600"/>
                <a:gd name="T3" fmla="*/ 21600 w 21600"/>
                <a:gd name="T4" fmla="*/ 21600 h 21600"/>
              </a:gdLst>
              <a:ahLst/>
              <a:cxnLst/>
              <a:rect l="T1" t="T2" r="T3" b="T4"/>
              <a:pathLst>
                <a:path w="21600" h="21600">
                  <a:moveTo>
                    <a:pt x="10799" y="0"/>
                  </a:moveTo>
                  <a:cubicBezTo>
                    <a:pt x="4835" y="0"/>
                    <a:pt x="0" y="4835"/>
                    <a:pt x="0" y="10800"/>
                  </a:cubicBezTo>
                  <a:cubicBezTo>
                    <a:pt x="0" y="16764"/>
                    <a:pt x="4835" y="21600"/>
                    <a:pt x="10799" y="21600"/>
                  </a:cubicBezTo>
                  <a:cubicBezTo>
                    <a:pt x="16764" y="21600"/>
                    <a:pt x="21600" y="16764"/>
                    <a:pt x="21600" y="10800"/>
                  </a:cubicBezTo>
                  <a:cubicBezTo>
                    <a:pt x="21600" y="4835"/>
                    <a:pt x="16764" y="0"/>
                    <a:pt x="10799" y="0"/>
                  </a:cubicBezTo>
                  <a:close/>
                </a:path>
              </a:pathLst>
            </a:custGeom>
            <a:noFill/>
            <a:ln w="19050" cap="sq" cmpd="sng">
              <a:gradFill rotWithShape="1">
                <a:gsLst>
                  <a:gs pos="0">
                    <a:srgbClr val="FFFFFF">
                      <a:alpha val="0"/>
                    </a:srgbClr>
                  </a:gs>
                  <a:gs pos="100000">
                    <a:srgbClr val="5AE0EF">
                      <a:alpha val="100000"/>
                    </a:srgbClr>
                  </a:gs>
                </a:gsLst>
                <a:lin ang="0" scaled="1"/>
              </a:gradFill>
              <a:prstDash val="solid"/>
              <a:miter/>
            </a:ln>
          </p:spPr>
          <p:txBody>
            <a:bodyPr/>
            <a:lstStyle/>
            <a:p>
              <a:endParaRPr lang="en-GB"/>
            </a:p>
          </p:txBody>
        </p:sp>
        <p:sp>
          <p:nvSpPr>
            <p:cNvPr id="455" name="Rectangle"/>
            <p:cNvSpPr>
              <a:spLocks/>
            </p:cNvSpPr>
            <p:nvPr/>
          </p:nvSpPr>
          <p:spPr>
            <a:xfrm>
              <a:off x="5182207" y="-2795992"/>
              <a:ext cx="5039146" cy="5402546"/>
            </a:xfrm>
            <a:prstGeom prst="rect">
              <a:avLst/>
            </a:prstGeom>
            <a:noFill/>
            <a:ln w="12700" cap="flat" cmpd="sng">
              <a:noFill/>
              <a:prstDash val="solid"/>
              <a:miter/>
            </a:ln>
          </p:spPr>
          <p:txBody>
            <a:bodyPr/>
            <a:lstStyle/>
            <a:p>
              <a:endParaRPr lang="en-GB"/>
            </a:p>
          </p:txBody>
        </p:sp>
      </p:grpSp>
      <p:grpSp>
        <p:nvGrpSpPr>
          <p:cNvPr id="459" name="Combination"/>
          <p:cNvGrpSpPr>
            <a:grpSpLocks/>
          </p:cNvGrpSpPr>
          <p:nvPr/>
        </p:nvGrpSpPr>
        <p:grpSpPr>
          <a:xfrm>
            <a:off x="3615769" y="-1460764"/>
            <a:ext cx="3037503" cy="3037503"/>
            <a:chOff x="5423653" y="-2191146"/>
            <a:chExt cx="4556255" cy="4556255"/>
          </a:xfrm>
        </p:grpSpPr>
        <p:sp>
          <p:nvSpPr>
            <p:cNvPr id="457" name="曲线"/>
            <p:cNvSpPr>
              <a:spLocks/>
            </p:cNvSpPr>
            <p:nvPr/>
          </p:nvSpPr>
          <p:spPr>
            <a:xfrm>
              <a:off x="5423653" y="-2191146"/>
              <a:ext cx="4556255" cy="4556255"/>
            </a:xfrm>
            <a:custGeom>
              <a:avLst/>
              <a:gdLst>
                <a:gd name="T1" fmla="*/ 0 w 21600"/>
                <a:gd name="T2" fmla="*/ 0 h 21600"/>
                <a:gd name="T3" fmla="*/ 21600 w 21600"/>
                <a:gd name="T4" fmla="*/ 21600 h 21600"/>
              </a:gdLst>
              <a:ahLst/>
              <a:cxnLst/>
              <a:rect l="T1" t="T2" r="T3" b="T4"/>
              <a:pathLst>
                <a:path w="21600" h="21600">
                  <a:moveTo>
                    <a:pt x="10799" y="0"/>
                  </a:moveTo>
                  <a:cubicBezTo>
                    <a:pt x="4835" y="0"/>
                    <a:pt x="0" y="4835"/>
                    <a:pt x="0" y="10800"/>
                  </a:cubicBezTo>
                  <a:cubicBezTo>
                    <a:pt x="0" y="16764"/>
                    <a:pt x="4835" y="21600"/>
                    <a:pt x="10799" y="21600"/>
                  </a:cubicBezTo>
                  <a:cubicBezTo>
                    <a:pt x="16764" y="21600"/>
                    <a:pt x="21600" y="16764"/>
                    <a:pt x="21600" y="10800"/>
                  </a:cubicBezTo>
                  <a:cubicBezTo>
                    <a:pt x="21600" y="4835"/>
                    <a:pt x="16764" y="0"/>
                    <a:pt x="10799" y="0"/>
                  </a:cubicBezTo>
                  <a:close/>
                </a:path>
              </a:pathLst>
            </a:custGeom>
            <a:noFill/>
            <a:ln w="19050" cap="sq" cmpd="sng">
              <a:gradFill rotWithShape="1">
                <a:gsLst>
                  <a:gs pos="0">
                    <a:srgbClr val="FFFFFF">
                      <a:alpha val="0"/>
                    </a:srgbClr>
                  </a:gs>
                  <a:gs pos="100000">
                    <a:srgbClr val="5AE0EF">
                      <a:alpha val="100000"/>
                    </a:srgbClr>
                  </a:gs>
                </a:gsLst>
                <a:lin ang="0" scaled="1"/>
              </a:gradFill>
              <a:prstDash val="solid"/>
              <a:miter/>
            </a:ln>
          </p:spPr>
          <p:txBody>
            <a:bodyPr/>
            <a:lstStyle/>
            <a:p>
              <a:endParaRPr lang="en-GB"/>
            </a:p>
          </p:txBody>
        </p:sp>
        <p:sp>
          <p:nvSpPr>
            <p:cNvPr id="458" name="Rectangle"/>
            <p:cNvSpPr>
              <a:spLocks/>
            </p:cNvSpPr>
            <p:nvPr/>
          </p:nvSpPr>
          <p:spPr>
            <a:xfrm>
              <a:off x="5850802" y="-2030965"/>
              <a:ext cx="3701957" cy="3968925"/>
            </a:xfrm>
            <a:prstGeom prst="rect">
              <a:avLst/>
            </a:prstGeom>
            <a:noFill/>
            <a:ln w="12700" cap="flat" cmpd="sng">
              <a:noFill/>
              <a:prstDash val="solid"/>
              <a:miter/>
            </a:ln>
          </p:spPr>
          <p:txBody>
            <a:bodyPr/>
            <a:lstStyle/>
            <a:p>
              <a:endParaRPr lang="en-GB"/>
            </a:p>
          </p:txBody>
        </p:sp>
      </p:grpSp>
      <p:grpSp>
        <p:nvGrpSpPr>
          <p:cNvPr id="462" name="Combination"/>
          <p:cNvGrpSpPr>
            <a:grpSpLocks/>
          </p:cNvGrpSpPr>
          <p:nvPr/>
        </p:nvGrpSpPr>
        <p:grpSpPr>
          <a:xfrm>
            <a:off x="-716540" y="2496459"/>
            <a:ext cx="6365587" cy="1078238"/>
            <a:chOff x="-1074810" y="3744688"/>
            <a:chExt cx="9548380" cy="1617357"/>
          </a:xfrm>
        </p:grpSpPr>
        <p:sp>
          <p:nvSpPr>
            <p:cNvPr id="460" name="曲线"/>
            <p:cNvSpPr>
              <a:spLocks/>
            </p:cNvSpPr>
            <p:nvPr/>
          </p:nvSpPr>
          <p:spPr>
            <a:xfrm>
              <a:off x="-1074810" y="3883319"/>
              <a:ext cx="9548380" cy="1478727"/>
            </a:xfrm>
            <a:custGeom>
              <a:avLst/>
              <a:gdLst>
                <a:gd name="T1" fmla="*/ 0 w 21600"/>
                <a:gd name="T2" fmla="*/ 0 h 21600"/>
                <a:gd name="T3" fmla="*/ 21600 w 21600"/>
                <a:gd name="T4" fmla="*/ 21600 h 21600"/>
              </a:gdLst>
              <a:ahLst/>
              <a:cxnLst/>
              <a:rect l="T1" t="T2" r="T3" b="T4"/>
              <a:pathLst>
                <a:path w="21600" h="21600">
                  <a:moveTo>
                    <a:pt x="19927" y="0"/>
                  </a:moveTo>
                  <a:cubicBezTo>
                    <a:pt x="20851" y="0"/>
                    <a:pt x="21600" y="4835"/>
                    <a:pt x="21600" y="10800"/>
                  </a:cubicBezTo>
                  <a:cubicBezTo>
                    <a:pt x="21600" y="16764"/>
                    <a:pt x="20851" y="21600"/>
                    <a:pt x="19927" y="21600"/>
                  </a:cubicBezTo>
                  <a:lnTo>
                    <a:pt x="1672" y="21600"/>
                  </a:lnTo>
                  <a:cubicBezTo>
                    <a:pt x="748" y="21600"/>
                    <a:pt x="0" y="16764"/>
                    <a:pt x="0" y="10800"/>
                  </a:cubicBezTo>
                  <a:cubicBezTo>
                    <a:pt x="0" y="4835"/>
                    <a:pt x="748" y="0"/>
                    <a:pt x="1672" y="0"/>
                  </a:cubicBezTo>
                  <a:close/>
                </a:path>
              </a:pathLst>
            </a:custGeom>
            <a:gradFill rotWithShape="1">
              <a:gsLst>
                <a:gs pos="0">
                  <a:srgbClr val="FFFFFF">
                    <a:alpha val="60000"/>
                  </a:srgbClr>
                </a:gs>
                <a:gs pos="100000">
                  <a:srgbClr val="FFFFFF">
                    <a:alpha val="100000"/>
                  </a:srgbClr>
                </a:gs>
              </a:gsLst>
              <a:path path="circle">
                <a:fillToRect l="50000" t="50000" r="50000" b="50000"/>
              </a:path>
              <a:tileRect/>
            </a:gradFill>
            <a:ln cap="flat" cmpd="sng">
              <a:noFill/>
              <a:prstDash val="solid"/>
              <a:miter/>
            </a:ln>
          </p:spPr>
          <p:txBody>
            <a:bodyPr/>
            <a:lstStyle/>
            <a:p>
              <a:endParaRPr lang="en-GB"/>
            </a:p>
          </p:txBody>
        </p:sp>
        <p:sp>
          <p:nvSpPr>
            <p:cNvPr id="461" name="Rectangle"/>
            <p:cNvSpPr>
              <a:spLocks/>
            </p:cNvSpPr>
            <p:nvPr/>
          </p:nvSpPr>
          <p:spPr>
            <a:xfrm>
              <a:off x="-1074810" y="3744688"/>
              <a:ext cx="9548380" cy="1617357"/>
            </a:xfrm>
            <a:prstGeom prst="rect">
              <a:avLst/>
            </a:prstGeom>
            <a:noFill/>
            <a:ln w="12700" cap="flat" cmpd="sng">
              <a:noFill/>
              <a:prstDash val="solid"/>
              <a:miter/>
            </a:ln>
          </p:spPr>
          <p:txBody>
            <a:bodyPr/>
            <a:lstStyle/>
            <a:p>
              <a:endParaRPr lang="en-GB"/>
            </a:p>
          </p:txBody>
        </p:sp>
      </p:grpSp>
      <p:grpSp>
        <p:nvGrpSpPr>
          <p:cNvPr id="465" name="Combination"/>
          <p:cNvGrpSpPr>
            <a:grpSpLocks/>
          </p:cNvGrpSpPr>
          <p:nvPr/>
        </p:nvGrpSpPr>
        <p:grpSpPr>
          <a:xfrm>
            <a:off x="3418508" y="5700261"/>
            <a:ext cx="2230538" cy="471939"/>
            <a:chOff x="5127762" y="8550391"/>
            <a:chExt cx="3345807" cy="707908"/>
          </a:xfrm>
        </p:grpSpPr>
        <p:sp>
          <p:nvSpPr>
            <p:cNvPr id="463" name="曲线"/>
            <p:cNvSpPr>
              <a:spLocks/>
            </p:cNvSpPr>
            <p:nvPr/>
          </p:nvSpPr>
          <p:spPr>
            <a:xfrm>
              <a:off x="5127762" y="8611069"/>
              <a:ext cx="3345807" cy="647230"/>
            </a:xfrm>
            <a:custGeom>
              <a:avLst/>
              <a:gdLst>
                <a:gd name="T1" fmla="*/ 0 w 21600"/>
                <a:gd name="T2" fmla="*/ 0 h 21600"/>
                <a:gd name="T3" fmla="*/ 21600 w 21600"/>
                <a:gd name="T4" fmla="*/ 21600 h 21600"/>
              </a:gdLst>
              <a:ahLst/>
              <a:cxnLst/>
              <a:rect l="T1" t="T2" r="T3" b="T4"/>
              <a:pathLst>
                <a:path w="21600" h="21600">
                  <a:moveTo>
                    <a:pt x="19510" y="0"/>
                  </a:moveTo>
                  <a:cubicBezTo>
                    <a:pt x="20664" y="0"/>
                    <a:pt x="21600" y="4835"/>
                    <a:pt x="21600" y="10800"/>
                  </a:cubicBezTo>
                  <a:cubicBezTo>
                    <a:pt x="21600" y="16764"/>
                    <a:pt x="20664" y="21600"/>
                    <a:pt x="19510" y="21600"/>
                  </a:cubicBezTo>
                  <a:lnTo>
                    <a:pt x="2089" y="21600"/>
                  </a:lnTo>
                  <a:cubicBezTo>
                    <a:pt x="935" y="21600"/>
                    <a:pt x="0" y="16764"/>
                    <a:pt x="0" y="10800"/>
                  </a:cubicBezTo>
                  <a:cubicBezTo>
                    <a:pt x="0" y="4835"/>
                    <a:pt x="935" y="0"/>
                    <a:pt x="2089" y="0"/>
                  </a:cubicBezTo>
                  <a:close/>
                </a:path>
              </a:pathLst>
            </a:custGeom>
            <a:gradFill rotWithShape="1">
              <a:gsLst>
                <a:gs pos="0">
                  <a:srgbClr val="FFFFFF">
                    <a:alpha val="60000"/>
                  </a:srgbClr>
                </a:gs>
                <a:gs pos="100000">
                  <a:srgbClr val="FFFFFF">
                    <a:alpha val="100000"/>
                  </a:srgbClr>
                </a:gs>
              </a:gsLst>
              <a:path path="circle">
                <a:fillToRect l="50000" t="50000" r="50000" b="50000"/>
              </a:path>
              <a:tileRect/>
            </a:gradFill>
            <a:ln cap="flat" cmpd="sng">
              <a:noFill/>
              <a:prstDash val="solid"/>
              <a:miter/>
            </a:ln>
          </p:spPr>
          <p:txBody>
            <a:bodyPr/>
            <a:lstStyle/>
            <a:p>
              <a:endParaRPr lang="en-GB"/>
            </a:p>
          </p:txBody>
        </p:sp>
        <p:sp>
          <p:nvSpPr>
            <p:cNvPr id="464" name="Rectangle"/>
            <p:cNvSpPr>
              <a:spLocks/>
            </p:cNvSpPr>
            <p:nvPr/>
          </p:nvSpPr>
          <p:spPr>
            <a:xfrm>
              <a:off x="5127762" y="8550391"/>
              <a:ext cx="3345807" cy="707908"/>
            </a:xfrm>
            <a:prstGeom prst="rect">
              <a:avLst/>
            </a:prstGeom>
            <a:noFill/>
            <a:ln w="12700" cap="flat" cmpd="sng">
              <a:noFill/>
              <a:prstDash val="solid"/>
              <a:miter/>
            </a:ln>
          </p:spPr>
          <p:txBody>
            <a:bodyPr/>
            <a:lstStyle/>
            <a:p>
              <a:endParaRPr lang="en-GB"/>
            </a:p>
          </p:txBody>
        </p:sp>
      </p:grpSp>
      <p:grpSp>
        <p:nvGrpSpPr>
          <p:cNvPr id="468" name="Combination"/>
          <p:cNvGrpSpPr>
            <a:grpSpLocks/>
          </p:cNvGrpSpPr>
          <p:nvPr/>
        </p:nvGrpSpPr>
        <p:grpSpPr>
          <a:xfrm>
            <a:off x="5769697" y="5700261"/>
            <a:ext cx="2409821" cy="471939"/>
            <a:chOff x="8654545" y="8550391"/>
            <a:chExt cx="3614732" cy="707908"/>
          </a:xfrm>
        </p:grpSpPr>
        <p:sp>
          <p:nvSpPr>
            <p:cNvPr id="466" name="曲线"/>
            <p:cNvSpPr>
              <a:spLocks/>
            </p:cNvSpPr>
            <p:nvPr/>
          </p:nvSpPr>
          <p:spPr>
            <a:xfrm>
              <a:off x="8654545" y="8611069"/>
              <a:ext cx="3614732" cy="647230"/>
            </a:xfrm>
            <a:custGeom>
              <a:avLst/>
              <a:gdLst>
                <a:gd name="T1" fmla="*/ 0 w 21600"/>
                <a:gd name="T2" fmla="*/ 0 h 21600"/>
                <a:gd name="T3" fmla="*/ 21600 w 21600"/>
                <a:gd name="T4" fmla="*/ 21600 h 21600"/>
              </a:gdLst>
              <a:ahLst/>
              <a:cxnLst/>
              <a:rect l="T1" t="T2" r="T3" b="T4"/>
              <a:pathLst>
                <a:path w="21600" h="21600">
                  <a:moveTo>
                    <a:pt x="19666" y="0"/>
                  </a:moveTo>
                  <a:cubicBezTo>
                    <a:pt x="20734" y="0"/>
                    <a:pt x="21600" y="4835"/>
                    <a:pt x="21600" y="10800"/>
                  </a:cubicBezTo>
                  <a:cubicBezTo>
                    <a:pt x="21600" y="16764"/>
                    <a:pt x="20734" y="21600"/>
                    <a:pt x="19666" y="21600"/>
                  </a:cubicBezTo>
                  <a:lnTo>
                    <a:pt x="1933" y="21600"/>
                  </a:lnTo>
                  <a:cubicBezTo>
                    <a:pt x="865" y="21600"/>
                    <a:pt x="0" y="16764"/>
                    <a:pt x="0" y="10800"/>
                  </a:cubicBezTo>
                  <a:cubicBezTo>
                    <a:pt x="0" y="4835"/>
                    <a:pt x="865" y="0"/>
                    <a:pt x="1933" y="0"/>
                  </a:cubicBezTo>
                  <a:close/>
                </a:path>
              </a:pathLst>
            </a:custGeom>
            <a:gradFill rotWithShape="1">
              <a:gsLst>
                <a:gs pos="0">
                  <a:srgbClr val="FFFFFF">
                    <a:alpha val="60000"/>
                  </a:srgbClr>
                </a:gs>
                <a:gs pos="100000">
                  <a:srgbClr val="FFFFFF">
                    <a:alpha val="100000"/>
                  </a:srgbClr>
                </a:gs>
              </a:gsLst>
              <a:path path="circle">
                <a:fillToRect l="50000" t="50000" r="50000" b="50000"/>
              </a:path>
              <a:tileRect/>
            </a:gradFill>
            <a:ln cap="flat" cmpd="sng">
              <a:noFill/>
              <a:prstDash val="solid"/>
              <a:miter/>
            </a:ln>
          </p:spPr>
          <p:txBody>
            <a:bodyPr/>
            <a:lstStyle/>
            <a:p>
              <a:endParaRPr lang="en-GB"/>
            </a:p>
          </p:txBody>
        </p:sp>
        <p:sp>
          <p:nvSpPr>
            <p:cNvPr id="467" name="Rectangle"/>
            <p:cNvSpPr>
              <a:spLocks/>
            </p:cNvSpPr>
            <p:nvPr/>
          </p:nvSpPr>
          <p:spPr>
            <a:xfrm>
              <a:off x="8654545" y="8550391"/>
              <a:ext cx="3614732" cy="707908"/>
            </a:xfrm>
            <a:prstGeom prst="rect">
              <a:avLst/>
            </a:prstGeom>
            <a:noFill/>
            <a:ln w="12700" cap="flat" cmpd="sng">
              <a:noFill/>
              <a:prstDash val="solid"/>
              <a:miter/>
            </a:ln>
          </p:spPr>
          <p:txBody>
            <a:bodyPr/>
            <a:lstStyle/>
            <a:p>
              <a:endParaRPr lang="en-GB"/>
            </a:p>
          </p:txBody>
        </p:sp>
      </p:grpSp>
      <p:grpSp>
        <p:nvGrpSpPr>
          <p:cNvPr id="471" name="Combination"/>
          <p:cNvGrpSpPr>
            <a:grpSpLocks/>
          </p:cNvGrpSpPr>
          <p:nvPr/>
        </p:nvGrpSpPr>
        <p:grpSpPr>
          <a:xfrm>
            <a:off x="1068881" y="5700261"/>
            <a:ext cx="7110636" cy="471939"/>
            <a:chOff x="1603322" y="8550391"/>
            <a:chExt cx="10665954" cy="707908"/>
          </a:xfrm>
        </p:grpSpPr>
        <p:sp>
          <p:nvSpPr>
            <p:cNvPr id="469" name="曲线"/>
            <p:cNvSpPr>
              <a:spLocks/>
            </p:cNvSpPr>
            <p:nvPr/>
          </p:nvSpPr>
          <p:spPr>
            <a:xfrm>
              <a:off x="1603322" y="8611069"/>
              <a:ext cx="10665954" cy="647230"/>
            </a:xfrm>
            <a:custGeom>
              <a:avLst/>
              <a:gdLst>
                <a:gd name="T1" fmla="*/ 0 w 21600"/>
                <a:gd name="T2" fmla="*/ 0 h 21600"/>
                <a:gd name="T3" fmla="*/ 21600 w 21600"/>
                <a:gd name="T4" fmla="*/ 21600 h 21600"/>
              </a:gdLst>
              <a:ahLst/>
              <a:cxnLst/>
              <a:rect l="T1" t="T2" r="T3" b="T4"/>
              <a:pathLst>
                <a:path w="21600" h="21600">
                  <a:moveTo>
                    <a:pt x="20944" y="0"/>
                  </a:moveTo>
                  <a:cubicBezTo>
                    <a:pt x="21306" y="0"/>
                    <a:pt x="21600" y="4835"/>
                    <a:pt x="21600" y="10800"/>
                  </a:cubicBezTo>
                  <a:cubicBezTo>
                    <a:pt x="21600" y="16764"/>
                    <a:pt x="21306" y="21600"/>
                    <a:pt x="20944" y="21600"/>
                  </a:cubicBezTo>
                  <a:lnTo>
                    <a:pt x="655" y="21600"/>
                  </a:lnTo>
                  <a:cubicBezTo>
                    <a:pt x="293" y="21600"/>
                    <a:pt x="0" y="16764"/>
                    <a:pt x="0" y="10800"/>
                  </a:cubicBezTo>
                  <a:cubicBezTo>
                    <a:pt x="0" y="4835"/>
                    <a:pt x="293" y="0"/>
                    <a:pt x="655" y="0"/>
                  </a:cubicBezTo>
                  <a:close/>
                </a:path>
              </a:pathLst>
            </a:custGeom>
            <a:solidFill>
              <a:srgbClr val="8D57DE"/>
            </a:solidFill>
            <a:ln cap="flat" cmpd="sng">
              <a:noFill/>
              <a:prstDash val="solid"/>
              <a:miter/>
            </a:ln>
          </p:spPr>
          <p:txBody>
            <a:bodyPr/>
            <a:lstStyle/>
            <a:p>
              <a:endParaRPr lang="en-GB"/>
            </a:p>
          </p:txBody>
        </p:sp>
        <p:sp>
          <p:nvSpPr>
            <p:cNvPr id="470" name="Rectangle"/>
            <p:cNvSpPr>
              <a:spLocks/>
            </p:cNvSpPr>
            <p:nvPr/>
          </p:nvSpPr>
          <p:spPr>
            <a:xfrm>
              <a:off x="1603322" y="8550391"/>
              <a:ext cx="10665954" cy="707908"/>
            </a:xfrm>
            <a:prstGeom prst="rect">
              <a:avLst/>
            </a:prstGeom>
            <a:noFill/>
            <a:ln w="12700" cap="flat" cmpd="sng">
              <a:noFill/>
              <a:prstDash val="solid"/>
              <a:miter/>
            </a:ln>
          </p:spPr>
          <p:txBody>
            <a:bodyPr/>
            <a:lstStyle/>
            <a:p>
              <a:endParaRPr lang="en-GB"/>
            </a:p>
          </p:txBody>
        </p:sp>
      </p:grpSp>
      <p:grpSp>
        <p:nvGrpSpPr>
          <p:cNvPr id="474" name="Combination"/>
          <p:cNvGrpSpPr>
            <a:grpSpLocks/>
          </p:cNvGrpSpPr>
          <p:nvPr/>
        </p:nvGrpSpPr>
        <p:grpSpPr>
          <a:xfrm>
            <a:off x="1068882" y="431596"/>
            <a:ext cx="479767" cy="524745"/>
            <a:chOff x="1603322" y="647394"/>
            <a:chExt cx="719651" cy="787118"/>
          </a:xfrm>
        </p:grpSpPr>
        <p:sp>
          <p:nvSpPr>
            <p:cNvPr id="472" name="曲线"/>
            <p:cNvSpPr>
              <a:spLocks/>
            </p:cNvSpPr>
            <p:nvPr/>
          </p:nvSpPr>
          <p:spPr>
            <a:xfrm>
              <a:off x="1603322" y="714862"/>
              <a:ext cx="719651" cy="719651"/>
            </a:xfrm>
            <a:custGeom>
              <a:avLst/>
              <a:gdLst>
                <a:gd name="T1" fmla="*/ 0 w 21600"/>
                <a:gd name="T2" fmla="*/ 0 h 21600"/>
                <a:gd name="T3" fmla="*/ 21600 w 21600"/>
                <a:gd name="T4" fmla="*/ 21600 h 21600"/>
              </a:gdLst>
              <a:ahLst/>
              <a:cxnLst/>
              <a:rect l="T1" t="T2" r="T3" b="T4"/>
              <a:pathLst>
                <a:path w="21600" h="21600">
                  <a:moveTo>
                    <a:pt x="10800" y="0"/>
                  </a:moveTo>
                  <a:cubicBezTo>
                    <a:pt x="16764" y="0"/>
                    <a:pt x="21600" y="4835"/>
                    <a:pt x="21600" y="10799"/>
                  </a:cubicBezTo>
                  <a:cubicBezTo>
                    <a:pt x="21600" y="16764"/>
                    <a:pt x="16764" y="21600"/>
                    <a:pt x="10800" y="21600"/>
                  </a:cubicBezTo>
                  <a:lnTo>
                    <a:pt x="10800" y="21600"/>
                  </a:lnTo>
                  <a:cubicBezTo>
                    <a:pt x="4835" y="21600"/>
                    <a:pt x="0" y="16764"/>
                    <a:pt x="0" y="10799"/>
                  </a:cubicBezTo>
                  <a:cubicBezTo>
                    <a:pt x="0" y="4835"/>
                    <a:pt x="4835" y="0"/>
                    <a:pt x="10800" y="0"/>
                  </a:cubicBezTo>
                  <a:close/>
                </a:path>
              </a:pathLst>
            </a:custGeom>
            <a:gradFill rotWithShape="1">
              <a:gsLst>
                <a:gs pos="0">
                  <a:srgbClr val="1783B2">
                    <a:alpha val="100000"/>
                  </a:srgbClr>
                </a:gs>
                <a:gs pos="100000">
                  <a:srgbClr val="19E0ED">
                    <a:alpha val="100000"/>
                  </a:srgbClr>
                </a:gs>
              </a:gsLst>
              <a:lin ang="0" scaled="1"/>
            </a:gradFill>
            <a:ln cap="flat" cmpd="sng">
              <a:noFill/>
              <a:prstDash val="solid"/>
              <a:miter/>
            </a:ln>
          </p:spPr>
          <p:txBody>
            <a:bodyPr/>
            <a:lstStyle/>
            <a:p>
              <a:endParaRPr lang="en-GB"/>
            </a:p>
          </p:txBody>
        </p:sp>
        <p:sp>
          <p:nvSpPr>
            <p:cNvPr id="473" name="Rectangle"/>
            <p:cNvSpPr>
              <a:spLocks/>
            </p:cNvSpPr>
            <p:nvPr/>
          </p:nvSpPr>
          <p:spPr>
            <a:xfrm>
              <a:off x="1603322" y="647394"/>
              <a:ext cx="719651" cy="787118"/>
            </a:xfrm>
            <a:prstGeom prst="rect">
              <a:avLst/>
            </a:prstGeom>
            <a:noFill/>
            <a:ln w="12700" cap="flat" cmpd="sng">
              <a:noFill/>
              <a:prstDash val="solid"/>
              <a:miter/>
            </a:ln>
          </p:spPr>
          <p:txBody>
            <a:bodyPr/>
            <a:lstStyle/>
            <a:p>
              <a:endParaRPr lang="en-GB"/>
            </a:p>
          </p:txBody>
        </p:sp>
      </p:grpSp>
      <p:grpSp>
        <p:nvGrpSpPr>
          <p:cNvPr id="477" name="Combination"/>
          <p:cNvGrpSpPr>
            <a:grpSpLocks/>
          </p:cNvGrpSpPr>
          <p:nvPr/>
        </p:nvGrpSpPr>
        <p:grpSpPr>
          <a:xfrm>
            <a:off x="4044610" y="-1031923"/>
            <a:ext cx="2179821" cy="2179821"/>
            <a:chOff x="6066915" y="-1547885"/>
            <a:chExt cx="3269732" cy="3269731"/>
          </a:xfrm>
        </p:grpSpPr>
        <p:sp>
          <p:nvSpPr>
            <p:cNvPr id="475" name="曲线"/>
            <p:cNvSpPr>
              <a:spLocks/>
            </p:cNvSpPr>
            <p:nvPr/>
          </p:nvSpPr>
          <p:spPr>
            <a:xfrm>
              <a:off x="6066915" y="-1547885"/>
              <a:ext cx="3269732" cy="3269731"/>
            </a:xfrm>
            <a:custGeom>
              <a:avLst/>
              <a:gdLst>
                <a:gd name="T1" fmla="*/ 0 w 21600"/>
                <a:gd name="T2" fmla="*/ 0 h 21600"/>
                <a:gd name="T3" fmla="*/ 21600 w 21600"/>
                <a:gd name="T4" fmla="*/ 21600 h 21600"/>
              </a:gdLst>
              <a:ahLst/>
              <a:cxnLst/>
              <a:rect l="T1" t="T2" r="T3" b="T4"/>
              <a:pathLst>
                <a:path w="21600" h="21600">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close/>
                </a:path>
              </a:pathLst>
            </a:custGeom>
            <a:gradFill rotWithShape="1">
              <a:gsLst>
                <a:gs pos="0">
                  <a:srgbClr val="1783B2">
                    <a:alpha val="0"/>
                  </a:srgbClr>
                </a:gs>
                <a:gs pos="100000">
                  <a:srgbClr val="2EA6DB">
                    <a:alpha val="100000"/>
                  </a:srgbClr>
                </a:gs>
              </a:gsLst>
              <a:lin ang="0" scaled="1"/>
            </a:gradFill>
            <a:ln cap="flat" cmpd="sng">
              <a:noFill/>
              <a:prstDash val="solid"/>
              <a:miter/>
            </a:ln>
          </p:spPr>
          <p:txBody>
            <a:bodyPr/>
            <a:lstStyle/>
            <a:p>
              <a:endParaRPr lang="en-GB"/>
            </a:p>
          </p:txBody>
        </p:sp>
        <p:sp>
          <p:nvSpPr>
            <p:cNvPr id="476" name="Rectangle"/>
            <p:cNvSpPr>
              <a:spLocks/>
            </p:cNvSpPr>
            <p:nvPr/>
          </p:nvSpPr>
          <p:spPr>
            <a:xfrm>
              <a:off x="6373452" y="-1432933"/>
              <a:ext cx="2656657" cy="2848242"/>
            </a:xfrm>
            <a:prstGeom prst="rect">
              <a:avLst/>
            </a:prstGeom>
            <a:noFill/>
            <a:ln w="12700" cap="flat" cmpd="sng">
              <a:noFill/>
              <a:prstDash val="solid"/>
              <a:miter/>
            </a:ln>
          </p:spPr>
          <p:txBody>
            <a:bodyPr/>
            <a:lstStyle/>
            <a:p>
              <a:endParaRPr lang="en-GB"/>
            </a:p>
          </p:txBody>
        </p:sp>
      </p:grpSp>
      <p:grpSp>
        <p:nvGrpSpPr>
          <p:cNvPr id="480" name="Combination"/>
          <p:cNvGrpSpPr>
            <a:grpSpLocks/>
          </p:cNvGrpSpPr>
          <p:nvPr/>
        </p:nvGrpSpPr>
        <p:grpSpPr>
          <a:xfrm>
            <a:off x="4690037" y="-444484"/>
            <a:ext cx="888967" cy="888968"/>
            <a:chOff x="7035055" y="-666726"/>
            <a:chExt cx="1333451" cy="1333452"/>
          </a:xfrm>
        </p:grpSpPr>
        <p:sp>
          <p:nvSpPr>
            <p:cNvPr id="478" name="曲线"/>
            <p:cNvSpPr>
              <a:spLocks/>
            </p:cNvSpPr>
            <p:nvPr/>
          </p:nvSpPr>
          <p:spPr>
            <a:xfrm>
              <a:off x="7035055" y="-666726"/>
              <a:ext cx="1333451" cy="1333452"/>
            </a:xfrm>
            <a:custGeom>
              <a:avLst/>
              <a:gdLst>
                <a:gd name="T1" fmla="*/ 0 w 21600"/>
                <a:gd name="T2" fmla="*/ 0 h 21600"/>
                <a:gd name="T3" fmla="*/ 21600 w 21600"/>
                <a:gd name="T4" fmla="*/ 21600 h 21600"/>
              </a:gdLst>
              <a:ahLst/>
              <a:cxnLst/>
              <a:rect l="T1" t="T2" r="T3" b="T4"/>
              <a:pathLst>
                <a:path w="21600" h="21600">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close/>
                </a:path>
              </a:pathLst>
            </a:custGeom>
            <a:gradFill rotWithShape="1">
              <a:gsLst>
                <a:gs pos="0">
                  <a:srgbClr val="1783B2">
                    <a:alpha val="0"/>
                  </a:srgbClr>
                </a:gs>
                <a:gs pos="100000">
                  <a:srgbClr val="2EA6DB">
                    <a:alpha val="100000"/>
                  </a:srgbClr>
                </a:gs>
              </a:gsLst>
              <a:lin ang="0" scaled="1"/>
            </a:gradFill>
            <a:ln cap="flat" cmpd="sng">
              <a:noFill/>
              <a:prstDash val="solid"/>
              <a:miter/>
            </a:ln>
          </p:spPr>
          <p:txBody>
            <a:bodyPr/>
            <a:lstStyle/>
            <a:p>
              <a:endParaRPr lang="en-GB"/>
            </a:p>
          </p:txBody>
        </p:sp>
        <p:sp>
          <p:nvSpPr>
            <p:cNvPr id="479" name="Rectangle"/>
            <p:cNvSpPr>
              <a:spLocks/>
            </p:cNvSpPr>
            <p:nvPr/>
          </p:nvSpPr>
          <p:spPr>
            <a:xfrm>
              <a:off x="7160066" y="-619846"/>
              <a:ext cx="1083429" cy="1161561"/>
            </a:xfrm>
            <a:prstGeom prst="rect">
              <a:avLst/>
            </a:prstGeom>
            <a:noFill/>
            <a:ln w="12700" cap="flat" cmpd="sng">
              <a:noFill/>
              <a:prstDash val="solid"/>
              <a:miter/>
            </a:ln>
          </p:spPr>
          <p:txBody>
            <a:bodyPr/>
            <a:lstStyle/>
            <a:p>
              <a:endParaRPr lang="en-GB"/>
            </a:p>
          </p:txBody>
        </p:sp>
      </p:grpSp>
      <p:grpSp>
        <p:nvGrpSpPr>
          <p:cNvPr id="483" name="Combination"/>
          <p:cNvGrpSpPr>
            <a:grpSpLocks/>
          </p:cNvGrpSpPr>
          <p:nvPr/>
        </p:nvGrpSpPr>
        <p:grpSpPr>
          <a:xfrm>
            <a:off x="6162100" y="1249113"/>
            <a:ext cx="592779" cy="592779"/>
            <a:chOff x="9243149" y="1873669"/>
            <a:chExt cx="889169" cy="889169"/>
          </a:xfrm>
        </p:grpSpPr>
        <p:sp>
          <p:nvSpPr>
            <p:cNvPr id="481" name="曲线"/>
            <p:cNvSpPr>
              <a:spLocks/>
            </p:cNvSpPr>
            <p:nvPr/>
          </p:nvSpPr>
          <p:spPr>
            <a:xfrm>
              <a:off x="9243149" y="1873669"/>
              <a:ext cx="889169" cy="889169"/>
            </a:xfrm>
            <a:custGeom>
              <a:avLst/>
              <a:gdLst>
                <a:gd name="T1" fmla="*/ 0 w 21600"/>
                <a:gd name="T2" fmla="*/ 0 h 21600"/>
                <a:gd name="T3" fmla="*/ 21600 w 21600"/>
                <a:gd name="T4" fmla="*/ 21600 h 21600"/>
              </a:gdLst>
              <a:ahLst/>
              <a:cxnLst/>
              <a:rect l="T1" t="T2" r="T3" b="T4"/>
              <a:pathLst>
                <a:path w="21600" h="21600">
                  <a:moveTo>
                    <a:pt x="10799" y="0"/>
                  </a:moveTo>
                  <a:cubicBezTo>
                    <a:pt x="4835" y="0"/>
                    <a:pt x="0" y="4835"/>
                    <a:pt x="0" y="10800"/>
                  </a:cubicBezTo>
                  <a:cubicBezTo>
                    <a:pt x="0" y="16764"/>
                    <a:pt x="4835" y="21600"/>
                    <a:pt x="10799" y="21600"/>
                  </a:cubicBezTo>
                  <a:cubicBezTo>
                    <a:pt x="16764" y="21600"/>
                    <a:pt x="21600" y="16764"/>
                    <a:pt x="21600" y="10800"/>
                  </a:cubicBezTo>
                  <a:cubicBezTo>
                    <a:pt x="21600" y="4835"/>
                    <a:pt x="16764" y="0"/>
                    <a:pt x="10799" y="0"/>
                  </a:cubicBezTo>
                  <a:close/>
                </a:path>
              </a:pathLst>
            </a:custGeom>
            <a:gradFill rotWithShape="1">
              <a:gsLst>
                <a:gs pos="0">
                  <a:srgbClr val="FFFFFF">
                    <a:alpha val="0"/>
                  </a:srgbClr>
                </a:gs>
                <a:gs pos="100000">
                  <a:srgbClr val="5AE0EF">
                    <a:alpha val="100000"/>
                  </a:srgbClr>
                </a:gs>
              </a:gsLst>
              <a:lin ang="0" scaled="1"/>
            </a:gradFill>
            <a:ln cap="flat" cmpd="sng">
              <a:noFill/>
              <a:prstDash val="solid"/>
              <a:miter/>
            </a:ln>
          </p:spPr>
          <p:txBody>
            <a:bodyPr/>
            <a:lstStyle/>
            <a:p>
              <a:endParaRPr lang="en-GB"/>
            </a:p>
          </p:txBody>
        </p:sp>
        <p:sp>
          <p:nvSpPr>
            <p:cNvPr id="482" name="Rectangle"/>
            <p:cNvSpPr>
              <a:spLocks/>
            </p:cNvSpPr>
            <p:nvPr/>
          </p:nvSpPr>
          <p:spPr>
            <a:xfrm>
              <a:off x="9326509" y="1904928"/>
              <a:ext cx="722450" cy="774550"/>
            </a:xfrm>
            <a:prstGeom prst="rect">
              <a:avLst/>
            </a:prstGeom>
            <a:noFill/>
            <a:ln w="12700" cap="flat" cmpd="sng">
              <a:noFill/>
              <a:prstDash val="solid"/>
              <a:miter/>
            </a:ln>
          </p:spPr>
          <p:txBody>
            <a:bodyPr/>
            <a:lstStyle/>
            <a:p>
              <a:endParaRPr lang="en-GB"/>
            </a:p>
          </p:txBody>
        </p:sp>
      </p:grpSp>
      <p:sp>
        <p:nvSpPr>
          <p:cNvPr id="484" name="曲线"/>
          <p:cNvSpPr>
            <a:spLocks/>
          </p:cNvSpPr>
          <p:nvPr/>
        </p:nvSpPr>
        <p:spPr>
          <a:xfrm>
            <a:off x="1158212" y="550789"/>
            <a:ext cx="301105" cy="331339"/>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5"/>
            <a:stretch/>
          </a:blipFill>
          <a:ln cap="flat" cmpd="sng">
            <a:noFill/>
            <a:prstDash val="solid"/>
            <a:miter/>
          </a:ln>
        </p:spPr>
        <p:txBody>
          <a:bodyPr/>
          <a:lstStyle/>
          <a:p>
            <a:endParaRPr lang="en-GB"/>
          </a:p>
        </p:txBody>
      </p:sp>
      <p:grpSp>
        <p:nvGrpSpPr>
          <p:cNvPr id="487" name="Combination"/>
          <p:cNvGrpSpPr>
            <a:grpSpLocks/>
          </p:cNvGrpSpPr>
          <p:nvPr/>
        </p:nvGrpSpPr>
        <p:grpSpPr>
          <a:xfrm>
            <a:off x="4952084" y="-220537"/>
            <a:ext cx="441072" cy="441073"/>
            <a:chOff x="7428126" y="-330805"/>
            <a:chExt cx="661608" cy="661609"/>
          </a:xfrm>
        </p:grpSpPr>
        <p:sp>
          <p:nvSpPr>
            <p:cNvPr id="485" name="曲线"/>
            <p:cNvSpPr>
              <a:spLocks/>
            </p:cNvSpPr>
            <p:nvPr/>
          </p:nvSpPr>
          <p:spPr>
            <a:xfrm>
              <a:off x="7428126" y="-330805"/>
              <a:ext cx="661608" cy="661609"/>
            </a:xfrm>
            <a:custGeom>
              <a:avLst/>
              <a:gdLst>
                <a:gd name="T1" fmla="*/ 0 w 21600"/>
                <a:gd name="T2" fmla="*/ 0 h 21600"/>
                <a:gd name="T3" fmla="*/ 21600 w 21600"/>
                <a:gd name="T4" fmla="*/ 21600 h 21600"/>
              </a:gdLst>
              <a:ahLst/>
              <a:cxnLst/>
              <a:rect l="T1" t="T2" r="T3" b="T4"/>
              <a:pathLst>
                <a:path w="21600" h="21600">
                  <a:moveTo>
                    <a:pt x="14849" y="0"/>
                  </a:moveTo>
                  <a:lnTo>
                    <a:pt x="6750" y="0"/>
                  </a:lnTo>
                  <a:lnTo>
                    <a:pt x="6750" y="6749"/>
                  </a:lnTo>
                  <a:lnTo>
                    <a:pt x="0" y="6749"/>
                  </a:lnTo>
                  <a:lnTo>
                    <a:pt x="0" y="14850"/>
                  </a:lnTo>
                  <a:lnTo>
                    <a:pt x="6750" y="14850"/>
                  </a:lnTo>
                  <a:lnTo>
                    <a:pt x="6750" y="21600"/>
                  </a:lnTo>
                  <a:lnTo>
                    <a:pt x="14849" y="21600"/>
                  </a:lnTo>
                  <a:lnTo>
                    <a:pt x="14849" y="14850"/>
                  </a:lnTo>
                  <a:lnTo>
                    <a:pt x="21600" y="14850"/>
                  </a:lnTo>
                  <a:lnTo>
                    <a:pt x="21600" y="6749"/>
                  </a:lnTo>
                  <a:lnTo>
                    <a:pt x="14849" y="6749"/>
                  </a:lnTo>
                  <a:lnTo>
                    <a:pt x="14849" y="0"/>
                  </a:lnTo>
                  <a:close/>
                </a:path>
              </a:pathLst>
            </a:custGeom>
            <a:solidFill>
              <a:srgbClr val="FFFFFF">
                <a:alpha val="88000"/>
              </a:srgbClr>
            </a:solidFill>
            <a:ln cap="flat" cmpd="sng">
              <a:noFill/>
              <a:prstDash val="solid"/>
              <a:miter/>
            </a:ln>
          </p:spPr>
          <p:txBody>
            <a:bodyPr/>
            <a:lstStyle/>
            <a:p>
              <a:endParaRPr lang="en-GB"/>
            </a:p>
          </p:txBody>
        </p:sp>
        <p:sp>
          <p:nvSpPr>
            <p:cNvPr id="486" name="Rectangle"/>
            <p:cNvSpPr>
              <a:spLocks/>
            </p:cNvSpPr>
            <p:nvPr/>
          </p:nvSpPr>
          <p:spPr>
            <a:xfrm>
              <a:off x="7583190" y="-214506"/>
              <a:ext cx="351479" cy="390245"/>
            </a:xfrm>
            <a:prstGeom prst="rect">
              <a:avLst/>
            </a:prstGeom>
            <a:noFill/>
            <a:ln w="12700" cap="flat" cmpd="sng">
              <a:noFill/>
              <a:prstDash val="solid"/>
              <a:miter/>
            </a:ln>
          </p:spPr>
          <p:txBody>
            <a:bodyPr/>
            <a:lstStyle/>
            <a:p>
              <a:endParaRPr lang="en-GB"/>
            </a:p>
          </p:txBody>
        </p:sp>
      </p:grpSp>
      <p:grpSp>
        <p:nvGrpSpPr>
          <p:cNvPr id="490" name="Combination"/>
          <p:cNvGrpSpPr>
            <a:grpSpLocks/>
          </p:cNvGrpSpPr>
          <p:nvPr/>
        </p:nvGrpSpPr>
        <p:grpSpPr>
          <a:xfrm>
            <a:off x="6341975" y="1420179"/>
            <a:ext cx="233029" cy="233029"/>
            <a:chOff x="9512962" y="2130268"/>
            <a:chExt cx="349543" cy="349544"/>
          </a:xfrm>
        </p:grpSpPr>
        <p:sp>
          <p:nvSpPr>
            <p:cNvPr id="488" name="曲线"/>
            <p:cNvSpPr>
              <a:spLocks/>
            </p:cNvSpPr>
            <p:nvPr/>
          </p:nvSpPr>
          <p:spPr>
            <a:xfrm>
              <a:off x="9512962" y="2130268"/>
              <a:ext cx="349543" cy="349544"/>
            </a:xfrm>
            <a:custGeom>
              <a:avLst/>
              <a:gdLst>
                <a:gd name="T1" fmla="*/ 0 w 21600"/>
                <a:gd name="T2" fmla="*/ 0 h 21600"/>
                <a:gd name="T3" fmla="*/ 21600 w 21600"/>
                <a:gd name="T4" fmla="*/ 21600 h 21600"/>
              </a:gdLst>
              <a:ahLst/>
              <a:cxnLst/>
              <a:rect l="T1" t="T2" r="T3" b="T4"/>
              <a:pathLst>
                <a:path w="21600" h="21600">
                  <a:moveTo>
                    <a:pt x="14850" y="0"/>
                  </a:moveTo>
                  <a:lnTo>
                    <a:pt x="6749" y="0"/>
                  </a:lnTo>
                  <a:lnTo>
                    <a:pt x="6749" y="6750"/>
                  </a:lnTo>
                  <a:lnTo>
                    <a:pt x="0" y="6750"/>
                  </a:lnTo>
                  <a:lnTo>
                    <a:pt x="0" y="14849"/>
                  </a:lnTo>
                  <a:lnTo>
                    <a:pt x="6749" y="14849"/>
                  </a:lnTo>
                  <a:lnTo>
                    <a:pt x="6749" y="21600"/>
                  </a:lnTo>
                  <a:lnTo>
                    <a:pt x="14850" y="21600"/>
                  </a:lnTo>
                  <a:lnTo>
                    <a:pt x="14850" y="14849"/>
                  </a:lnTo>
                  <a:lnTo>
                    <a:pt x="21600" y="14849"/>
                  </a:lnTo>
                  <a:lnTo>
                    <a:pt x="21600" y="6750"/>
                  </a:lnTo>
                  <a:lnTo>
                    <a:pt x="14850" y="6750"/>
                  </a:lnTo>
                  <a:lnTo>
                    <a:pt x="14850" y="0"/>
                  </a:lnTo>
                  <a:close/>
                </a:path>
              </a:pathLst>
            </a:custGeom>
            <a:solidFill>
              <a:srgbClr val="FFFFFF">
                <a:alpha val="88000"/>
              </a:srgbClr>
            </a:solidFill>
            <a:ln cap="flat" cmpd="sng">
              <a:noFill/>
              <a:prstDash val="solid"/>
              <a:miter/>
            </a:ln>
          </p:spPr>
          <p:txBody>
            <a:bodyPr/>
            <a:lstStyle/>
            <a:p>
              <a:endParaRPr lang="en-GB"/>
            </a:p>
          </p:txBody>
        </p:sp>
        <p:sp>
          <p:nvSpPr>
            <p:cNvPr id="489" name="Rectangle"/>
            <p:cNvSpPr>
              <a:spLocks/>
            </p:cNvSpPr>
            <p:nvPr/>
          </p:nvSpPr>
          <p:spPr>
            <a:xfrm>
              <a:off x="9594886" y="2191711"/>
              <a:ext cx="185695" cy="206176"/>
            </a:xfrm>
            <a:prstGeom prst="rect">
              <a:avLst/>
            </a:prstGeom>
            <a:noFill/>
            <a:ln w="12700" cap="flat" cmpd="sng">
              <a:noFill/>
              <a:prstDash val="solid"/>
              <a:miter/>
            </a:ln>
          </p:spPr>
          <p:txBody>
            <a:bodyPr/>
            <a:lstStyle/>
            <a:p>
              <a:endParaRPr lang="en-GB"/>
            </a:p>
          </p:txBody>
        </p:sp>
      </p:grpSp>
      <p:sp>
        <p:nvSpPr>
          <p:cNvPr id="491" name="Rectangle"/>
          <p:cNvSpPr>
            <a:spLocks/>
          </p:cNvSpPr>
          <p:nvPr/>
        </p:nvSpPr>
        <p:spPr>
          <a:xfrm>
            <a:off x="1068882" y="2505702"/>
            <a:ext cx="4404573" cy="974369"/>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a:lnSpc>
                <a:spcPts val="8077"/>
              </a:lnSpc>
            </a:pPr>
            <a:r>
              <a:rPr lang="en-US" altLang="zh-CN" sz="5770" b="1">
                <a:solidFill>
                  <a:srgbClr val="2E2E2E"/>
                </a:solidFill>
                <a:latin typeface="Open Sauce Heavy" charset="0"/>
                <a:ea typeface="Open Sauce Heavy" charset="0"/>
                <a:cs typeface="Open Sauce Heavy" charset="0"/>
                <a:sym typeface="Open Sauce Heavy" charset="0"/>
              </a:rPr>
              <a:t>Thank You</a:t>
            </a:r>
            <a:endParaRPr lang="zh-CN" altLang="en-US" sz="5770" b="1">
              <a:solidFill>
                <a:srgbClr val="2E2E2E"/>
              </a:solidFill>
              <a:latin typeface="Open Sauce Heavy" charset="0"/>
              <a:ea typeface="Open Sauce Heavy" charset="0"/>
              <a:cs typeface="Open Sauce Heavy" charset="0"/>
              <a:sym typeface="Open Sauce Heavy" charset="0"/>
            </a:endParaRPr>
          </a:p>
        </p:txBody>
      </p:sp>
      <p:pic>
        <p:nvPicPr>
          <p:cNvPr id="492" name="Image" descr="University of Wales Trinity Saint David launches new digital ..."/>
          <p:cNvPicPr>
            <a:picLocks noChangeAspect="1"/>
          </p:cNvPicPr>
          <p:nvPr/>
        </p:nvPicPr>
        <p:blipFill>
          <a:blip r:embed="rId6" cstate="print"/>
          <a:srcRect l="10159" t="16327" r="10159" b="18204"/>
          <a:stretch>
            <a:fillRect/>
          </a:stretch>
        </p:blipFill>
        <p:spPr>
          <a:xfrm>
            <a:off x="412540" y="434679"/>
            <a:ext cx="2078362" cy="713219"/>
          </a:xfrm>
          <a:prstGeom prst="rect">
            <a:avLst/>
          </a:prstGeom>
          <a:noFill/>
          <a:ln w="12700" cap="flat" cmpd="sng">
            <a:noFill/>
            <a:prstDash val="solid"/>
            <a:miter/>
          </a:ln>
        </p:spPr>
      </p:pic>
    </p:spTree>
    <p:extLst>
      <p:ext uri="{BB962C8B-B14F-4D97-AF65-F5344CB8AC3E}">
        <p14:creationId xmlns:p14="http://schemas.microsoft.com/office/powerpoint/2010/main" val="581238701"/>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42"/>
        <p:cNvGrpSpPr/>
        <p:nvPr/>
      </p:nvGrpSpPr>
      <p:grpSpPr>
        <a:xfrm>
          <a:off x="0" y="0"/>
          <a:ext cx="0" cy="0"/>
          <a:chOff x="0" y="0"/>
          <a:chExt cx="0" cy="0"/>
        </a:xfrm>
      </p:grpSpPr>
      <p:pic>
        <p:nvPicPr>
          <p:cNvPr id="143" name="Google Shape;143;p1"/>
          <p:cNvPicPr preferRelativeResize="0"/>
          <p:nvPr/>
        </p:nvPicPr>
        <p:blipFill rotWithShape="1">
          <a:blip r:embed="rId3">
            <a:alphaModFix/>
          </a:blip>
          <a:srcRect/>
          <a:stretch/>
        </p:blipFill>
        <p:spPr>
          <a:xfrm>
            <a:off x="3647845" y="2105202"/>
            <a:ext cx="7020154" cy="4752798"/>
          </a:xfrm>
          <a:prstGeom prst="rect">
            <a:avLst/>
          </a:prstGeom>
          <a:noFill/>
          <a:ln>
            <a:noFill/>
          </a:ln>
        </p:spPr>
      </p:pic>
      <p:pic>
        <p:nvPicPr>
          <p:cNvPr id="144" name="Google Shape;144;p1"/>
          <p:cNvPicPr preferRelativeResize="0"/>
          <p:nvPr/>
        </p:nvPicPr>
        <p:blipFill rotWithShape="1">
          <a:blip r:embed="rId4">
            <a:alphaModFix/>
          </a:blip>
          <a:srcRect/>
          <a:stretch/>
        </p:blipFill>
        <p:spPr>
          <a:xfrm>
            <a:off x="1524000" y="0"/>
            <a:ext cx="9142400" cy="6858000"/>
          </a:xfrm>
          <a:prstGeom prst="rect">
            <a:avLst/>
          </a:prstGeom>
          <a:noFill/>
          <a:ln>
            <a:noFill/>
          </a:ln>
        </p:spPr>
      </p:pic>
      <p:sp>
        <p:nvSpPr>
          <p:cNvPr id="145" name="Google Shape;145;p1"/>
          <p:cNvSpPr/>
          <p:nvPr/>
        </p:nvSpPr>
        <p:spPr>
          <a:xfrm>
            <a:off x="1524000" y="0"/>
            <a:ext cx="723130" cy="6858000"/>
          </a:xfrm>
          <a:prstGeom prst="rect">
            <a:avLst/>
          </a:prstGeom>
          <a:solidFill>
            <a:schemeClr val="dk2"/>
          </a:solidFill>
          <a:ln>
            <a:noFill/>
          </a:ln>
        </p:spPr>
        <p:txBody>
          <a:bodyPr spcFirstLastPara="1" wrap="square" lIns="91425" tIns="45700" rIns="91425" bIns="45700" anchor="t" anchorCtr="0">
            <a:noAutofit/>
          </a:bodyPr>
          <a:lstStyle/>
          <a:p>
            <a:pPr>
              <a:buClr>
                <a:srgbClr val="000000"/>
              </a:buClr>
            </a:pPr>
            <a:endParaRPr kern="0">
              <a:solidFill>
                <a:srgbClr val="FFFFFF"/>
              </a:solidFill>
              <a:latin typeface="Arial"/>
              <a:ea typeface="Arial"/>
              <a:cs typeface="Arial"/>
              <a:sym typeface="Arial"/>
            </a:endParaRPr>
          </a:p>
        </p:txBody>
      </p:sp>
      <p:sp>
        <p:nvSpPr>
          <p:cNvPr id="146" name="Google Shape;146;p1"/>
          <p:cNvSpPr/>
          <p:nvPr/>
        </p:nvSpPr>
        <p:spPr>
          <a:xfrm>
            <a:off x="2245532" y="0"/>
            <a:ext cx="34289" cy="6858000"/>
          </a:xfrm>
          <a:prstGeom prst="rect">
            <a:avLst/>
          </a:prstGeom>
          <a:solidFill>
            <a:schemeClr val="accent6"/>
          </a:solidFill>
          <a:ln>
            <a:noFill/>
          </a:ln>
        </p:spPr>
        <p:txBody>
          <a:bodyPr spcFirstLastPara="1" wrap="square" lIns="91425" tIns="45700" rIns="91425" bIns="45700" anchor="t" anchorCtr="0">
            <a:noAutofit/>
          </a:bodyPr>
          <a:lstStyle/>
          <a:p>
            <a:pPr>
              <a:buClr>
                <a:srgbClr val="000000"/>
              </a:buClr>
            </a:pPr>
            <a:endParaRPr kern="0">
              <a:solidFill>
                <a:srgbClr val="FFFFFF"/>
              </a:solidFill>
              <a:latin typeface="Arial"/>
              <a:ea typeface="Arial"/>
              <a:cs typeface="Arial"/>
              <a:sym typeface="Arial"/>
            </a:endParaRPr>
          </a:p>
        </p:txBody>
      </p:sp>
      <p:sp>
        <p:nvSpPr>
          <p:cNvPr id="147" name="Google Shape;147;p1"/>
          <p:cNvSpPr/>
          <p:nvPr/>
        </p:nvSpPr>
        <p:spPr>
          <a:xfrm>
            <a:off x="2279650" y="0"/>
            <a:ext cx="5950761" cy="6858000"/>
          </a:xfrm>
          <a:prstGeom prst="rect">
            <a:avLst/>
          </a:prstGeom>
          <a:solidFill>
            <a:schemeClr val="dk2">
              <a:alpha val="92157"/>
            </a:schemeClr>
          </a:solidFill>
          <a:ln>
            <a:noFill/>
          </a:ln>
        </p:spPr>
        <p:txBody>
          <a:bodyPr spcFirstLastPara="1" wrap="square" lIns="91425" tIns="45700" rIns="91425" bIns="45700" anchor="t" anchorCtr="0">
            <a:noAutofit/>
          </a:bodyPr>
          <a:lstStyle/>
          <a:p>
            <a:pPr>
              <a:buClr>
                <a:srgbClr val="000000"/>
              </a:buClr>
            </a:pPr>
            <a:endParaRPr kern="0">
              <a:solidFill>
                <a:srgbClr val="FFFFFF"/>
              </a:solidFill>
              <a:latin typeface="Arial"/>
              <a:ea typeface="Arial"/>
              <a:cs typeface="Arial"/>
              <a:sym typeface="Arial"/>
            </a:endParaRPr>
          </a:p>
        </p:txBody>
      </p:sp>
      <p:sp>
        <p:nvSpPr>
          <p:cNvPr id="148" name="Google Shape;148;p1"/>
          <p:cNvSpPr/>
          <p:nvPr/>
        </p:nvSpPr>
        <p:spPr>
          <a:xfrm>
            <a:off x="8230410" y="0"/>
            <a:ext cx="20574" cy="6858000"/>
          </a:xfrm>
          <a:prstGeom prst="rect">
            <a:avLst/>
          </a:prstGeom>
          <a:solidFill>
            <a:schemeClr val="accent6"/>
          </a:solidFill>
          <a:ln>
            <a:noFill/>
          </a:ln>
        </p:spPr>
        <p:txBody>
          <a:bodyPr spcFirstLastPara="1" wrap="square" lIns="91425" tIns="45700" rIns="91425" bIns="45700" anchor="t" anchorCtr="0">
            <a:noAutofit/>
          </a:bodyPr>
          <a:lstStyle/>
          <a:p>
            <a:pPr>
              <a:buClr>
                <a:srgbClr val="000000"/>
              </a:buClr>
            </a:pPr>
            <a:endParaRPr kern="0">
              <a:solidFill>
                <a:srgbClr val="FFFFFF"/>
              </a:solidFill>
              <a:latin typeface="Arial"/>
              <a:ea typeface="Arial"/>
              <a:cs typeface="Arial"/>
              <a:sym typeface="Arial"/>
            </a:endParaRPr>
          </a:p>
        </p:txBody>
      </p:sp>
      <p:sp>
        <p:nvSpPr>
          <p:cNvPr id="149" name="Google Shape;149;p1"/>
          <p:cNvSpPr txBox="1"/>
          <p:nvPr/>
        </p:nvSpPr>
        <p:spPr>
          <a:xfrm>
            <a:off x="3167462" y="3262853"/>
            <a:ext cx="311727" cy="461665"/>
          </a:xfrm>
          <a:prstGeom prst="rect">
            <a:avLst/>
          </a:prstGeom>
          <a:noFill/>
          <a:ln>
            <a:noFill/>
          </a:ln>
        </p:spPr>
        <p:txBody>
          <a:bodyPr spcFirstLastPara="1" wrap="square" lIns="91425" tIns="45700" rIns="91425" bIns="45700" anchor="t" anchorCtr="0">
            <a:spAutoFit/>
          </a:bodyPr>
          <a:lstStyle/>
          <a:p>
            <a:pPr algn="r">
              <a:buClr>
                <a:srgbClr val="000000"/>
              </a:buClr>
            </a:pPr>
            <a:r>
              <a:rPr lang="en-US" sz="2400" kern="0">
                <a:solidFill>
                  <a:srgbClr val="8EC0C1"/>
                </a:solidFill>
                <a:latin typeface="Noto Sans Symbols"/>
                <a:ea typeface="Noto Sans Symbols"/>
                <a:cs typeface="Noto Sans Symbols"/>
                <a:sym typeface="Noto Sans Symbols"/>
              </a:rPr>
              <a:t>◤</a:t>
            </a:r>
            <a:endParaRPr sz="2400" kern="0">
              <a:solidFill>
                <a:srgbClr val="8EC0C1"/>
              </a:solidFill>
              <a:latin typeface="Arial"/>
              <a:ea typeface="Arial"/>
              <a:cs typeface="Arial"/>
              <a:sym typeface="Arial"/>
            </a:endParaRPr>
          </a:p>
        </p:txBody>
      </p:sp>
      <p:sp>
        <p:nvSpPr>
          <p:cNvPr id="150" name="Google Shape;150;p1"/>
          <p:cNvSpPr/>
          <p:nvPr/>
        </p:nvSpPr>
        <p:spPr>
          <a:xfrm>
            <a:off x="1524000" y="0"/>
            <a:ext cx="9142400" cy="6858000"/>
          </a:xfrm>
          <a:prstGeom prst="rect">
            <a:avLst/>
          </a:prstGeom>
          <a:solidFill>
            <a:schemeClr val="dk1"/>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pic>
        <p:nvPicPr>
          <p:cNvPr id="151" name="Google Shape;151;p1"/>
          <p:cNvPicPr preferRelativeResize="0"/>
          <p:nvPr/>
        </p:nvPicPr>
        <p:blipFill rotWithShape="1">
          <a:blip r:embed="rId3">
            <a:alphaModFix/>
          </a:blip>
          <a:srcRect/>
          <a:stretch/>
        </p:blipFill>
        <p:spPr>
          <a:xfrm>
            <a:off x="3647845" y="2105202"/>
            <a:ext cx="7020154" cy="4752798"/>
          </a:xfrm>
          <a:prstGeom prst="rect">
            <a:avLst/>
          </a:prstGeom>
          <a:noFill/>
          <a:ln>
            <a:noFill/>
          </a:ln>
        </p:spPr>
      </p:pic>
      <p:pic>
        <p:nvPicPr>
          <p:cNvPr id="152" name="Google Shape;152;p1" descr="Close-up unopened pill packets"/>
          <p:cNvPicPr preferRelativeResize="0"/>
          <p:nvPr/>
        </p:nvPicPr>
        <p:blipFill rotWithShape="1">
          <a:blip r:embed="rId5">
            <a:alphaModFix amt="35000"/>
          </a:blip>
          <a:srcRect l="9194" r="3142"/>
          <a:stretch/>
        </p:blipFill>
        <p:spPr>
          <a:xfrm>
            <a:off x="1538973" y="-2"/>
            <a:ext cx="9143772" cy="6858000"/>
          </a:xfrm>
          <a:prstGeom prst="rect">
            <a:avLst/>
          </a:prstGeom>
          <a:noFill/>
          <a:ln>
            <a:noFill/>
          </a:ln>
        </p:spPr>
      </p:pic>
      <p:pic>
        <p:nvPicPr>
          <p:cNvPr id="153" name="Google Shape;153;p1"/>
          <p:cNvPicPr preferRelativeResize="0"/>
          <p:nvPr/>
        </p:nvPicPr>
        <p:blipFill rotWithShape="1">
          <a:blip r:embed="rId4">
            <a:alphaModFix/>
          </a:blip>
          <a:srcRect/>
          <a:stretch/>
        </p:blipFill>
        <p:spPr>
          <a:xfrm>
            <a:off x="1524800" y="0"/>
            <a:ext cx="9142400" cy="6858000"/>
          </a:xfrm>
          <a:prstGeom prst="rect">
            <a:avLst/>
          </a:prstGeom>
          <a:noFill/>
          <a:ln>
            <a:noFill/>
          </a:ln>
        </p:spPr>
      </p:pic>
      <p:sp>
        <p:nvSpPr>
          <p:cNvPr id="154" name="Google Shape;154;p1"/>
          <p:cNvSpPr txBox="1">
            <a:spLocks noGrp="1"/>
          </p:cNvSpPr>
          <p:nvPr>
            <p:ph type="title"/>
          </p:nvPr>
        </p:nvSpPr>
        <p:spPr>
          <a:xfrm>
            <a:off x="2247125" y="4805726"/>
            <a:ext cx="8407500" cy="755100"/>
          </a:xfrm>
          <a:prstGeom prst="rect">
            <a:avLst/>
          </a:prstGeom>
          <a:noFill/>
          <a:ln>
            <a:noFill/>
          </a:ln>
        </p:spPr>
        <p:txBody>
          <a:bodyPr spcFirstLastPara="1" wrap="square" lIns="91425" tIns="45700" rIns="91425" bIns="45700" anchor="t" anchorCtr="0">
            <a:noAutofit/>
          </a:bodyPr>
          <a:lstStyle/>
          <a:p>
            <a:pPr lvl="0" algn="ctr">
              <a:buSzPts val="2520"/>
            </a:pPr>
            <a:r>
              <a:rPr lang="en-US" sz="2020" b="1" dirty="0">
                <a:latin typeface="Times New Roman"/>
                <a:ea typeface="Times New Roman"/>
                <a:cs typeface="Times New Roman"/>
                <a:sym typeface="Times New Roman"/>
              </a:rPr>
              <a:t>Group Member 3: Barriers</a:t>
            </a:r>
            <a:br>
              <a:rPr lang="en-US" sz="2020" b="1" dirty="0">
                <a:latin typeface="Times New Roman"/>
                <a:ea typeface="Times New Roman"/>
                <a:cs typeface="Times New Roman"/>
                <a:sym typeface="Times New Roman"/>
              </a:rPr>
            </a:br>
            <a:r>
              <a:rPr lang="nl-NL" sz="2020" b="1">
                <a:latin typeface="Times New Roman"/>
                <a:ea typeface="Times New Roman"/>
                <a:cs typeface="Times New Roman"/>
                <a:sym typeface="Times New Roman"/>
              </a:rPr>
              <a:t>Student Name:- </a:t>
            </a:r>
            <a:r>
              <a:rPr lang="nl-NL" sz="2020" b="1" dirty="0">
                <a:latin typeface="Times New Roman"/>
                <a:ea typeface="Times New Roman"/>
                <a:cs typeface="Times New Roman"/>
                <a:sym typeface="Times New Roman"/>
              </a:rPr>
              <a:t>Noman Vajoddin Malek </a:t>
            </a:r>
            <a:br>
              <a:rPr lang="nl-NL" sz="2020" b="1" dirty="0">
                <a:latin typeface="Times New Roman"/>
                <a:ea typeface="Times New Roman"/>
                <a:cs typeface="Times New Roman"/>
                <a:sym typeface="Times New Roman"/>
              </a:rPr>
            </a:br>
            <a:r>
              <a:rPr lang="nl-NL" sz="2020" b="1" dirty="0">
                <a:latin typeface="Times New Roman"/>
                <a:ea typeface="Times New Roman"/>
                <a:cs typeface="Times New Roman"/>
                <a:sym typeface="Times New Roman"/>
              </a:rPr>
              <a:t>ID:2522651</a:t>
            </a:r>
            <a:br>
              <a:rPr lang="en-US" sz="2020" b="1" dirty="0">
                <a:latin typeface="Times New Roman"/>
                <a:ea typeface="Times New Roman"/>
                <a:cs typeface="Times New Roman"/>
                <a:sym typeface="Times New Roman"/>
              </a:rPr>
            </a:br>
            <a:endParaRPr sz="2020" dirty="0"/>
          </a:p>
        </p:txBody>
      </p:sp>
      <p:sp>
        <p:nvSpPr>
          <p:cNvPr id="155" name="Google Shape;155;p1"/>
          <p:cNvSpPr/>
          <p:nvPr/>
        </p:nvSpPr>
        <p:spPr>
          <a:xfrm>
            <a:off x="1524000" y="0"/>
            <a:ext cx="723130" cy="6858000"/>
          </a:xfrm>
          <a:prstGeom prst="rect">
            <a:avLst/>
          </a:prstGeom>
          <a:solidFill>
            <a:schemeClr val="dk2"/>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156" name="Google Shape;156;p1"/>
          <p:cNvSpPr/>
          <p:nvPr/>
        </p:nvSpPr>
        <p:spPr>
          <a:xfrm>
            <a:off x="2245532" y="0"/>
            <a:ext cx="34289" cy="6858000"/>
          </a:xfrm>
          <a:prstGeom prst="rect">
            <a:avLst/>
          </a:prstGeom>
          <a:solidFill>
            <a:schemeClr val="accent6"/>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157" name="Google Shape;157;p1"/>
          <p:cNvSpPr txBox="1"/>
          <p:nvPr/>
        </p:nvSpPr>
        <p:spPr>
          <a:xfrm>
            <a:off x="2789825" y="1195675"/>
            <a:ext cx="7322100" cy="2401200"/>
          </a:xfrm>
          <a:prstGeom prst="rect">
            <a:avLst/>
          </a:prstGeom>
          <a:noFill/>
          <a:ln>
            <a:noFill/>
          </a:ln>
        </p:spPr>
        <p:txBody>
          <a:bodyPr spcFirstLastPara="1" wrap="square" lIns="91425" tIns="91425" rIns="91425" bIns="91425" anchor="t" anchorCtr="0">
            <a:spAutoFit/>
          </a:bodyPr>
          <a:lstStyle/>
          <a:p>
            <a:pPr algn="ctr">
              <a:buClr>
                <a:srgbClr val="000000"/>
              </a:buClr>
            </a:pPr>
            <a:r>
              <a:rPr lang="en-US" sz="2400" b="1" kern="0">
                <a:solidFill>
                  <a:srgbClr val="FFFFFF"/>
                </a:solidFill>
                <a:latin typeface="Times New Roman"/>
                <a:ea typeface="Times New Roman"/>
                <a:cs typeface="Times New Roman"/>
                <a:sym typeface="Times New Roman"/>
              </a:rPr>
              <a:t>MSC PUBLIC HEALTH AND SOCIAL CARE IN PRACTICE</a:t>
            </a:r>
            <a:endParaRPr sz="2400" b="1" kern="0">
              <a:solidFill>
                <a:srgbClr val="FFFFFF"/>
              </a:solidFill>
              <a:latin typeface="Times New Roman"/>
              <a:ea typeface="Times New Roman"/>
              <a:cs typeface="Times New Roman"/>
              <a:sym typeface="Times New Roman"/>
            </a:endParaRPr>
          </a:p>
          <a:p>
            <a:pPr algn="ctr">
              <a:buClr>
                <a:srgbClr val="000000"/>
              </a:buClr>
            </a:pPr>
            <a:endParaRPr sz="2400" b="1" kern="0">
              <a:solidFill>
                <a:srgbClr val="FFFFFF"/>
              </a:solidFill>
              <a:latin typeface="Times New Roman"/>
              <a:ea typeface="Times New Roman"/>
              <a:cs typeface="Times New Roman"/>
              <a:sym typeface="Times New Roman"/>
            </a:endParaRPr>
          </a:p>
          <a:p>
            <a:pPr algn="ctr">
              <a:buClr>
                <a:srgbClr val="000000"/>
              </a:buClr>
            </a:pPr>
            <a:r>
              <a:rPr lang="en-US" sz="2400" b="1" kern="0">
                <a:solidFill>
                  <a:srgbClr val="FFFFFF"/>
                </a:solidFill>
                <a:latin typeface="Times New Roman"/>
                <a:ea typeface="Times New Roman"/>
                <a:cs typeface="Times New Roman"/>
                <a:sym typeface="Times New Roman"/>
              </a:rPr>
              <a:t>POPULATION HEALTH AND DIGITAL HEALTH PROMOTION</a:t>
            </a:r>
            <a:endParaRPr sz="2400" b="1" kern="0">
              <a:solidFill>
                <a:srgbClr val="FFFFFF"/>
              </a:solidFill>
              <a:latin typeface="Times New Roman"/>
              <a:ea typeface="Times New Roman"/>
              <a:cs typeface="Times New Roman"/>
              <a:sym typeface="Times New Roman"/>
            </a:endParaRPr>
          </a:p>
          <a:p>
            <a:pPr algn="ctr">
              <a:buClr>
                <a:srgbClr val="000000"/>
              </a:buClr>
            </a:pPr>
            <a:r>
              <a:rPr lang="en-US" sz="2400" b="1" kern="0">
                <a:solidFill>
                  <a:srgbClr val="FFFFFF"/>
                </a:solidFill>
                <a:latin typeface="Times New Roman"/>
                <a:ea typeface="Times New Roman"/>
                <a:cs typeface="Times New Roman"/>
                <a:sym typeface="Times New Roman"/>
              </a:rPr>
              <a:t>LCHS7009</a:t>
            </a:r>
            <a:endParaRPr sz="2400" b="1" kern="0">
              <a:solidFill>
                <a:srgbClr val="FFFFFF"/>
              </a:solidFill>
              <a:latin typeface="Times New Roman"/>
              <a:ea typeface="Times New Roman"/>
              <a:cs typeface="Times New Roman"/>
              <a:sym typeface="Times New Roman"/>
            </a:endParaRPr>
          </a:p>
        </p:txBody>
      </p:sp>
      <p:sp>
        <p:nvSpPr>
          <p:cNvPr id="158" name="Google Shape;158;p1"/>
          <p:cNvSpPr txBox="1"/>
          <p:nvPr/>
        </p:nvSpPr>
        <p:spPr>
          <a:xfrm>
            <a:off x="2682425" y="3762688"/>
            <a:ext cx="7536900" cy="877200"/>
          </a:xfrm>
          <a:prstGeom prst="rect">
            <a:avLst/>
          </a:prstGeom>
          <a:noFill/>
          <a:ln>
            <a:noFill/>
          </a:ln>
        </p:spPr>
        <p:txBody>
          <a:bodyPr spcFirstLastPara="1" wrap="square" lIns="91425" tIns="91425" rIns="91425" bIns="91425" anchor="t" anchorCtr="0">
            <a:spAutoFit/>
          </a:bodyPr>
          <a:lstStyle/>
          <a:p>
            <a:pPr algn="ctr">
              <a:lnSpc>
                <a:spcPct val="90000"/>
              </a:lnSpc>
              <a:buClr>
                <a:srgbClr val="000000"/>
              </a:buClr>
            </a:pPr>
            <a:r>
              <a:rPr lang="en-US" sz="2500" b="1" kern="0">
                <a:solidFill>
                  <a:srgbClr val="FFFFFF"/>
                </a:solidFill>
                <a:latin typeface="Times New Roman"/>
                <a:ea typeface="Times New Roman"/>
                <a:cs typeface="Times New Roman"/>
                <a:sym typeface="Times New Roman"/>
              </a:rPr>
              <a:t>Smart Antibiotics: A Digital Campaign to Improve Antibiotic Use Among Young Adults</a:t>
            </a:r>
            <a:endParaRPr sz="2500" kern="0">
              <a:solidFill>
                <a:srgbClr val="000000"/>
              </a:solidFill>
              <a:latin typeface="Arial"/>
              <a:cs typeface="Arial"/>
              <a:sym typeface="Arial"/>
            </a:endParaRPr>
          </a:p>
        </p:txBody>
      </p:sp>
      <p:pic>
        <p:nvPicPr>
          <p:cNvPr id="159" name="Google Shape;159;p1"/>
          <p:cNvPicPr preferRelativeResize="0"/>
          <p:nvPr/>
        </p:nvPicPr>
        <p:blipFill>
          <a:blip r:embed="rId6">
            <a:alphaModFix/>
          </a:blip>
          <a:stretch>
            <a:fillRect/>
          </a:stretch>
        </p:blipFill>
        <p:spPr>
          <a:xfrm>
            <a:off x="1695226" y="106176"/>
            <a:ext cx="2220074" cy="877200"/>
          </a:xfrm>
          <a:prstGeom prst="rect">
            <a:avLst/>
          </a:prstGeom>
          <a:noFill/>
          <a:ln>
            <a:noFill/>
          </a:ln>
        </p:spPr>
      </p:pic>
    </p:spTree>
    <p:extLst>
      <p:ext uri="{BB962C8B-B14F-4D97-AF65-F5344CB8AC3E}">
        <p14:creationId xmlns:p14="http://schemas.microsoft.com/office/powerpoint/2010/main" val="2000001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000"/>
                                  </p:stCondLst>
                                  <p:childTnLst>
                                    <p:set>
                                      <p:cBhvr>
                                        <p:cTn id="6" dur="1" fill="hold">
                                          <p:stCondLst>
                                            <p:cond delay="0"/>
                                          </p:stCondLst>
                                        </p:cTn>
                                        <p:tgtEl>
                                          <p:spTgt spid="154"/>
                                        </p:tgtEl>
                                        <p:attrNameLst>
                                          <p:attrName>style.visibility</p:attrName>
                                        </p:attrNameLst>
                                      </p:cBhvr>
                                      <p:to>
                                        <p:strVal val="visible"/>
                                      </p:to>
                                    </p:set>
                                    <p:animEffect transition="in" filter="fade">
                                      <p:cBhvr>
                                        <p:cTn id="7" dur="400"/>
                                        <p:tgtEl>
                                          <p:spTgt spid="1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64"/>
        <p:cNvGrpSpPr/>
        <p:nvPr/>
      </p:nvGrpSpPr>
      <p:grpSpPr>
        <a:xfrm>
          <a:off x="0" y="0"/>
          <a:ext cx="0" cy="0"/>
          <a:chOff x="0" y="0"/>
          <a:chExt cx="0" cy="0"/>
        </a:xfrm>
      </p:grpSpPr>
      <p:sp>
        <p:nvSpPr>
          <p:cNvPr id="165" name="Google Shape;165;p2"/>
          <p:cNvSpPr/>
          <p:nvPr/>
        </p:nvSpPr>
        <p:spPr>
          <a:xfrm>
            <a:off x="1524000" y="0"/>
            <a:ext cx="9142400" cy="6855282"/>
          </a:xfrm>
          <a:prstGeom prst="rect">
            <a:avLst/>
          </a:prstGeom>
          <a:blipFill rotWithShape="1">
            <a:blip r:embed="rId3">
              <a:alphaModFix/>
            </a:blip>
            <a:stretch>
              <a:fillRect/>
            </a:stretch>
          </a:blip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pic>
        <p:nvPicPr>
          <p:cNvPr id="166" name="Google Shape;166;p2"/>
          <p:cNvPicPr preferRelativeResize="0"/>
          <p:nvPr/>
        </p:nvPicPr>
        <p:blipFill rotWithShape="1">
          <a:blip r:embed="rId4">
            <a:alphaModFix/>
          </a:blip>
          <a:srcRect/>
          <a:stretch/>
        </p:blipFill>
        <p:spPr>
          <a:xfrm>
            <a:off x="3647845" y="2105202"/>
            <a:ext cx="7020154" cy="4752798"/>
          </a:xfrm>
          <a:prstGeom prst="rect">
            <a:avLst/>
          </a:prstGeom>
          <a:noFill/>
          <a:ln>
            <a:noFill/>
          </a:ln>
        </p:spPr>
      </p:pic>
      <p:pic>
        <p:nvPicPr>
          <p:cNvPr id="167" name="Google Shape;167;p2"/>
          <p:cNvPicPr preferRelativeResize="0"/>
          <p:nvPr/>
        </p:nvPicPr>
        <p:blipFill rotWithShape="1">
          <a:blip r:embed="rId5">
            <a:alphaModFix/>
          </a:blip>
          <a:srcRect/>
          <a:stretch/>
        </p:blipFill>
        <p:spPr>
          <a:xfrm>
            <a:off x="1524000" y="0"/>
            <a:ext cx="9142400" cy="6858000"/>
          </a:xfrm>
          <a:prstGeom prst="rect">
            <a:avLst/>
          </a:prstGeom>
          <a:noFill/>
          <a:ln>
            <a:noFill/>
          </a:ln>
        </p:spPr>
      </p:pic>
      <p:sp>
        <p:nvSpPr>
          <p:cNvPr id="168" name="Google Shape;168;p2"/>
          <p:cNvSpPr/>
          <p:nvPr/>
        </p:nvSpPr>
        <p:spPr>
          <a:xfrm>
            <a:off x="1524000" y="0"/>
            <a:ext cx="723130" cy="6858000"/>
          </a:xfrm>
          <a:prstGeom prst="rect">
            <a:avLst/>
          </a:prstGeom>
          <a:solidFill>
            <a:schemeClr val="dk2"/>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169" name="Google Shape;169;p2"/>
          <p:cNvSpPr/>
          <p:nvPr/>
        </p:nvSpPr>
        <p:spPr>
          <a:xfrm>
            <a:off x="2279649" y="0"/>
            <a:ext cx="7783500" cy="6858000"/>
          </a:xfrm>
          <a:prstGeom prst="rect">
            <a:avLst/>
          </a:prstGeom>
          <a:solidFill>
            <a:schemeClr val="dk2">
              <a:alpha val="92157"/>
            </a:schemeClr>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170" name="Google Shape;170;p2"/>
          <p:cNvSpPr txBox="1"/>
          <p:nvPr/>
        </p:nvSpPr>
        <p:spPr>
          <a:xfrm>
            <a:off x="6490906" y="545331"/>
            <a:ext cx="3152400" cy="1077300"/>
          </a:xfrm>
          <a:prstGeom prst="rect">
            <a:avLst/>
          </a:prstGeom>
          <a:noFill/>
          <a:ln>
            <a:noFill/>
          </a:ln>
        </p:spPr>
        <p:txBody>
          <a:bodyPr spcFirstLastPara="1" wrap="square" lIns="91425" tIns="45700" rIns="91425" bIns="45700" anchor="t" anchorCtr="0">
            <a:normAutofit/>
          </a:bodyPr>
          <a:lstStyle/>
          <a:p>
            <a:pPr>
              <a:lnSpc>
                <a:spcPct val="90000"/>
              </a:lnSpc>
              <a:buClr>
                <a:srgbClr val="000000"/>
              </a:buClr>
            </a:pPr>
            <a:r>
              <a:rPr lang="en-US" sz="3400" b="1" kern="0">
                <a:solidFill>
                  <a:srgbClr val="FFFFFF"/>
                </a:solidFill>
                <a:latin typeface="Times New Roman"/>
                <a:ea typeface="Times New Roman"/>
                <a:cs typeface="Times New Roman"/>
                <a:sym typeface="Times New Roman"/>
              </a:rPr>
              <a:t>Introduction</a:t>
            </a:r>
            <a:endParaRPr sz="1400" kern="0">
              <a:solidFill>
                <a:srgbClr val="000000"/>
              </a:solidFill>
              <a:latin typeface="Arial"/>
              <a:cs typeface="Arial"/>
              <a:sym typeface="Arial"/>
            </a:endParaRPr>
          </a:p>
        </p:txBody>
      </p:sp>
      <p:pic>
        <p:nvPicPr>
          <p:cNvPr id="171" name="Google Shape;171;p2" descr="Colorful pills stacked to make a bar graph"/>
          <p:cNvPicPr preferRelativeResize="0"/>
          <p:nvPr/>
        </p:nvPicPr>
        <p:blipFill rotWithShape="1">
          <a:blip r:embed="rId6">
            <a:alphaModFix/>
          </a:blip>
          <a:srcRect l="42907" r="23830" b="-1"/>
          <a:stretch/>
        </p:blipFill>
        <p:spPr>
          <a:xfrm>
            <a:off x="2278050" y="227"/>
            <a:ext cx="3318034" cy="6858000"/>
          </a:xfrm>
          <a:prstGeom prst="rect">
            <a:avLst/>
          </a:prstGeom>
          <a:noFill/>
          <a:ln w="12700" cap="flat" cmpd="sng">
            <a:solidFill>
              <a:schemeClr val="lt1"/>
            </a:solidFill>
            <a:prstDash val="solid"/>
            <a:round/>
            <a:headEnd type="none" w="sm" len="sm"/>
            <a:tailEnd type="none" w="sm" len="sm"/>
          </a:ln>
        </p:spPr>
      </p:pic>
      <p:sp>
        <p:nvSpPr>
          <p:cNvPr id="172" name="Google Shape;172;p2"/>
          <p:cNvSpPr/>
          <p:nvPr/>
        </p:nvSpPr>
        <p:spPr>
          <a:xfrm>
            <a:off x="2245532" y="0"/>
            <a:ext cx="34289" cy="6858000"/>
          </a:xfrm>
          <a:prstGeom prst="rect">
            <a:avLst/>
          </a:prstGeom>
          <a:solidFill>
            <a:schemeClr val="accent6"/>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173" name="Google Shape;173;p2"/>
          <p:cNvSpPr txBox="1">
            <a:spLocks noGrp="1"/>
          </p:cNvSpPr>
          <p:nvPr>
            <p:ph type="body" idx="1"/>
          </p:nvPr>
        </p:nvSpPr>
        <p:spPr>
          <a:xfrm>
            <a:off x="5701096" y="1409425"/>
            <a:ext cx="4102355" cy="4752900"/>
          </a:xfrm>
          <a:prstGeom prst="rect">
            <a:avLst/>
          </a:prstGeom>
          <a:noFill/>
          <a:ln>
            <a:noFill/>
          </a:ln>
        </p:spPr>
        <p:txBody>
          <a:bodyPr spcFirstLastPara="1" wrap="square" lIns="91425" tIns="45700" rIns="91425" bIns="45700" anchor="ctr" anchorCtr="0">
            <a:noAutofit/>
          </a:bodyPr>
          <a:lstStyle/>
          <a:p>
            <a:pPr marL="258366" indent="-285036" algn="just">
              <a:lnSpc>
                <a:spcPct val="150000"/>
              </a:lnSpc>
              <a:spcBef>
                <a:spcPts val="0"/>
              </a:spcBef>
              <a:buSzPts val="1500"/>
            </a:pPr>
            <a:r>
              <a:rPr lang="en-US" sz="1500" dirty="0">
                <a:latin typeface="Times New Roman"/>
                <a:ea typeface="Times New Roman"/>
                <a:cs typeface="Times New Roman"/>
                <a:sym typeface="Times New Roman"/>
              </a:rPr>
              <a:t>Antimicrobial resistance (AMR) is a major public health challenge, intensified by inappropriate and unnecessary antibiotic use (UK Health Security Agency, 2025). </a:t>
            </a:r>
            <a:endParaRPr sz="1500" dirty="0"/>
          </a:p>
          <a:p>
            <a:pPr marL="258366" indent="-285036" algn="just">
              <a:lnSpc>
                <a:spcPct val="150000"/>
              </a:lnSpc>
              <a:spcBef>
                <a:spcPts val="1350"/>
              </a:spcBef>
              <a:buSzPts val="1500"/>
            </a:pPr>
            <a:r>
              <a:rPr lang="en-US" sz="1500" dirty="0">
                <a:latin typeface="Times New Roman"/>
                <a:ea typeface="Times New Roman"/>
                <a:cs typeface="Times New Roman"/>
                <a:sym typeface="Times New Roman"/>
              </a:rPr>
              <a:t>Smart Antibiotics aims to improve antibiotic awareness and responsible use among young adults through an AI chatbot, mobile app and social-media campaign. </a:t>
            </a:r>
            <a:endParaRPr sz="1500" dirty="0"/>
          </a:p>
          <a:p>
            <a:pPr marL="258366" indent="-285036" algn="just">
              <a:lnSpc>
                <a:spcPct val="150000"/>
              </a:lnSpc>
              <a:spcBef>
                <a:spcPts val="1350"/>
              </a:spcBef>
              <a:buSzPts val="1500"/>
            </a:pPr>
            <a:r>
              <a:rPr lang="en-US" sz="1500" dirty="0">
                <a:latin typeface="Times New Roman"/>
                <a:ea typeface="Times New Roman"/>
                <a:cs typeface="Times New Roman"/>
                <a:sym typeface="Times New Roman"/>
              </a:rPr>
              <a:t>Successful delivery requires addressing stakeholder involvement, implementation barriers, and legal and ethical considerations that may affect accessibility, safety and effectiveness. </a:t>
            </a:r>
            <a:endParaRPr sz="1500" dirty="0"/>
          </a:p>
        </p:txBody>
      </p:sp>
      <p:sp>
        <p:nvSpPr>
          <p:cNvPr id="174" name="Google Shape;174;p2"/>
          <p:cNvSpPr/>
          <p:nvPr/>
        </p:nvSpPr>
        <p:spPr>
          <a:xfrm>
            <a:off x="10064749" y="-2718"/>
            <a:ext cx="20574" cy="6858000"/>
          </a:xfrm>
          <a:prstGeom prst="rect">
            <a:avLst/>
          </a:prstGeom>
          <a:solidFill>
            <a:schemeClr val="accent6"/>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Tree>
    <p:extLst>
      <p:ext uri="{BB962C8B-B14F-4D97-AF65-F5344CB8AC3E}">
        <p14:creationId xmlns:p14="http://schemas.microsoft.com/office/powerpoint/2010/main" val="28552036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79"/>
        <p:cNvGrpSpPr/>
        <p:nvPr/>
      </p:nvGrpSpPr>
      <p:grpSpPr>
        <a:xfrm>
          <a:off x="0" y="0"/>
          <a:ext cx="0" cy="0"/>
          <a:chOff x="0" y="0"/>
          <a:chExt cx="0" cy="0"/>
        </a:xfrm>
      </p:grpSpPr>
      <p:sp>
        <p:nvSpPr>
          <p:cNvPr id="180" name="Google Shape;180;p3"/>
          <p:cNvSpPr/>
          <p:nvPr/>
        </p:nvSpPr>
        <p:spPr>
          <a:xfrm>
            <a:off x="1524000" y="-1"/>
            <a:ext cx="9144000" cy="6858001"/>
          </a:xfrm>
          <a:prstGeom prst="rect">
            <a:avLst/>
          </a:prstGeom>
          <a:solidFill>
            <a:schemeClr val="dk2"/>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pic>
        <p:nvPicPr>
          <p:cNvPr id="181" name="Google Shape;181;p3"/>
          <p:cNvPicPr preferRelativeResize="0"/>
          <p:nvPr/>
        </p:nvPicPr>
        <p:blipFill rotWithShape="1">
          <a:blip r:embed="rId3">
            <a:alphaModFix/>
          </a:blip>
          <a:srcRect/>
          <a:stretch/>
        </p:blipFill>
        <p:spPr>
          <a:xfrm>
            <a:off x="3647845" y="2105202"/>
            <a:ext cx="7020154" cy="4752798"/>
          </a:xfrm>
          <a:prstGeom prst="rect">
            <a:avLst/>
          </a:prstGeom>
          <a:noFill/>
          <a:ln>
            <a:noFill/>
          </a:ln>
        </p:spPr>
      </p:pic>
      <p:pic>
        <p:nvPicPr>
          <p:cNvPr id="182" name="Google Shape;182;p3"/>
          <p:cNvPicPr preferRelativeResize="0"/>
          <p:nvPr/>
        </p:nvPicPr>
        <p:blipFill rotWithShape="1">
          <a:blip r:embed="rId4">
            <a:alphaModFix/>
          </a:blip>
          <a:srcRect/>
          <a:stretch/>
        </p:blipFill>
        <p:spPr>
          <a:xfrm>
            <a:off x="1558117" y="-5487"/>
            <a:ext cx="9142401" cy="6858000"/>
          </a:xfrm>
          <a:prstGeom prst="rect">
            <a:avLst/>
          </a:prstGeom>
          <a:noFill/>
          <a:ln>
            <a:noFill/>
          </a:ln>
        </p:spPr>
      </p:pic>
      <p:sp>
        <p:nvSpPr>
          <p:cNvPr id="183" name="Google Shape;183;p3"/>
          <p:cNvSpPr/>
          <p:nvPr/>
        </p:nvSpPr>
        <p:spPr>
          <a:xfrm>
            <a:off x="1524001" y="0"/>
            <a:ext cx="719931" cy="6858000"/>
          </a:xfrm>
          <a:prstGeom prst="rect">
            <a:avLst/>
          </a:prstGeom>
          <a:solidFill>
            <a:srgbClr val="2F463F"/>
          </a:solidFill>
          <a:ln>
            <a:noFill/>
          </a:ln>
        </p:spPr>
        <p:txBody>
          <a:bodyPr spcFirstLastPara="1" wrap="square" lIns="91425" tIns="45700" rIns="91425" bIns="45700" anchor="t" anchorCtr="0">
            <a:noAutofit/>
          </a:bodyPr>
          <a:lstStyle/>
          <a:p>
            <a:pPr>
              <a:buClr>
                <a:srgbClr val="000000"/>
              </a:buClr>
            </a:pPr>
            <a:endParaRPr kern="0">
              <a:solidFill>
                <a:srgbClr val="FFFFFF"/>
              </a:solidFill>
              <a:latin typeface="Arial"/>
              <a:ea typeface="Arial"/>
              <a:cs typeface="Arial"/>
              <a:sym typeface="Arial"/>
            </a:endParaRPr>
          </a:p>
        </p:txBody>
      </p:sp>
      <p:sp>
        <p:nvSpPr>
          <p:cNvPr id="184" name="Google Shape;184;p3"/>
          <p:cNvSpPr/>
          <p:nvPr/>
        </p:nvSpPr>
        <p:spPr>
          <a:xfrm>
            <a:off x="2243932" y="0"/>
            <a:ext cx="5902158" cy="6858000"/>
          </a:xfrm>
          <a:custGeom>
            <a:avLst/>
            <a:gdLst/>
            <a:ahLst/>
            <a:cxnLst/>
            <a:rect l="l" t="t" r="r" b="b"/>
            <a:pathLst>
              <a:path w="7821919" h="6858000" extrusionOk="0">
                <a:moveTo>
                  <a:pt x="0" y="0"/>
                </a:moveTo>
                <a:lnTo>
                  <a:pt x="6983367" y="0"/>
                </a:lnTo>
                <a:lnTo>
                  <a:pt x="6982269" y="1331"/>
                </a:lnTo>
                <a:cubicBezTo>
                  <a:pt x="6888522" y="140095"/>
                  <a:pt x="6833782" y="307376"/>
                  <a:pt x="6833782" y="487443"/>
                </a:cubicBezTo>
                <a:cubicBezTo>
                  <a:pt x="6833782" y="547466"/>
                  <a:pt x="6839864" y="606067"/>
                  <a:pt x="6851446" y="662666"/>
                </a:cubicBezTo>
                <a:lnTo>
                  <a:pt x="6857532" y="686333"/>
                </a:lnTo>
                <a:lnTo>
                  <a:pt x="6806927" y="699345"/>
                </a:lnTo>
                <a:cubicBezTo>
                  <a:pt x="6081835" y="924872"/>
                  <a:pt x="5555365" y="1601212"/>
                  <a:pt x="5555365" y="2400515"/>
                </a:cubicBezTo>
                <a:cubicBezTo>
                  <a:pt x="5555365" y="3384273"/>
                  <a:pt x="6352859" y="4181767"/>
                  <a:pt x="7336617" y="4181767"/>
                </a:cubicBezTo>
                <a:lnTo>
                  <a:pt x="7452815" y="4175900"/>
                </a:lnTo>
                <a:lnTo>
                  <a:pt x="7437456" y="4225378"/>
                </a:lnTo>
                <a:cubicBezTo>
                  <a:pt x="7431436" y="4254794"/>
                  <a:pt x="7428275" y="4285252"/>
                  <a:pt x="7428275" y="4316448"/>
                </a:cubicBezTo>
                <a:cubicBezTo>
                  <a:pt x="7428275" y="4534821"/>
                  <a:pt x="7583172" y="4717015"/>
                  <a:pt x="7789089" y="4759152"/>
                </a:cubicBezTo>
                <a:lnTo>
                  <a:pt x="7821919" y="4762461"/>
                </a:lnTo>
                <a:lnTo>
                  <a:pt x="7809638" y="4785088"/>
                </a:lnTo>
                <a:lnTo>
                  <a:pt x="7794661" y="4833335"/>
                </a:lnTo>
                <a:lnTo>
                  <a:pt x="7524776" y="4917113"/>
                </a:lnTo>
                <a:cubicBezTo>
                  <a:pt x="7006070" y="5136507"/>
                  <a:pt x="6642110" y="5650122"/>
                  <a:pt x="6642110" y="6248746"/>
                </a:cubicBezTo>
                <a:cubicBezTo>
                  <a:pt x="6642110" y="6448287"/>
                  <a:pt x="6682550" y="6638383"/>
                  <a:pt x="6755682" y="6811285"/>
                </a:cubicBezTo>
                <a:lnTo>
                  <a:pt x="6778185" y="6858000"/>
                </a:lnTo>
                <a:lnTo>
                  <a:pt x="0" y="6858000"/>
                </a:lnTo>
                <a:close/>
              </a:path>
            </a:pathLst>
          </a:custGeom>
          <a:gradFill>
            <a:gsLst>
              <a:gs pos="0">
                <a:srgbClr val="1F2D29">
                  <a:alpha val="0"/>
                </a:srgbClr>
              </a:gs>
              <a:gs pos="20000">
                <a:srgbClr val="1F2D29">
                  <a:alpha val="0"/>
                </a:srgbClr>
              </a:gs>
              <a:gs pos="25996">
                <a:srgbClr val="1F2D29">
                  <a:alpha val="3922"/>
                </a:srgbClr>
              </a:gs>
              <a:gs pos="100000">
                <a:schemeClr val="dk2"/>
              </a:gs>
            </a:gsLst>
            <a:lin ang="10800000" scaled="0"/>
          </a:gradFill>
          <a:ln>
            <a:noFill/>
          </a:ln>
        </p:spPr>
        <p:txBody>
          <a:bodyPr spcFirstLastPara="1" wrap="square" lIns="91425" tIns="45700" rIns="91425" bIns="45700" anchor="t" anchorCtr="0">
            <a:noAutofit/>
          </a:bodyPr>
          <a:lstStyle/>
          <a:p>
            <a:pPr>
              <a:buClr>
                <a:srgbClr val="000000"/>
              </a:buClr>
            </a:pPr>
            <a:endParaRPr kern="0">
              <a:solidFill>
                <a:srgbClr val="FFFFFF"/>
              </a:solidFill>
              <a:latin typeface="Arial"/>
              <a:ea typeface="Arial"/>
              <a:cs typeface="Arial"/>
              <a:sym typeface="Arial"/>
            </a:endParaRPr>
          </a:p>
        </p:txBody>
      </p:sp>
      <p:sp>
        <p:nvSpPr>
          <p:cNvPr id="185" name="Google Shape;185;p3"/>
          <p:cNvSpPr/>
          <p:nvPr/>
        </p:nvSpPr>
        <p:spPr>
          <a:xfrm>
            <a:off x="2842471" y="764389"/>
            <a:ext cx="725361" cy="967148"/>
          </a:xfrm>
          <a:prstGeom prst="ellipse">
            <a:avLst/>
          </a:prstGeom>
          <a:gradFill>
            <a:gsLst>
              <a:gs pos="0">
                <a:srgbClr val="1F2D29">
                  <a:alpha val="0"/>
                </a:srgbClr>
              </a:gs>
              <a:gs pos="100000">
                <a:srgbClr val="A1D68B">
                  <a:alpha val="21176"/>
                </a:srgbClr>
              </a:gs>
            </a:gsLst>
            <a:lin ang="10800000" scaled="0"/>
          </a:gra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186" name="Google Shape;186;p3"/>
          <p:cNvSpPr txBox="1"/>
          <p:nvPr/>
        </p:nvSpPr>
        <p:spPr>
          <a:xfrm>
            <a:off x="2931099" y="482663"/>
            <a:ext cx="7020000" cy="1530600"/>
          </a:xfrm>
          <a:prstGeom prst="rect">
            <a:avLst/>
          </a:prstGeom>
          <a:noFill/>
          <a:ln>
            <a:noFill/>
          </a:ln>
        </p:spPr>
        <p:txBody>
          <a:bodyPr spcFirstLastPara="1" wrap="square" lIns="91425" tIns="45700" rIns="91425" bIns="45700" anchor="t" anchorCtr="0">
            <a:normAutofit/>
          </a:bodyPr>
          <a:lstStyle/>
          <a:p>
            <a:pPr algn="ctr">
              <a:lnSpc>
                <a:spcPct val="90000"/>
              </a:lnSpc>
              <a:buClr>
                <a:srgbClr val="000000"/>
              </a:buClr>
            </a:pPr>
            <a:r>
              <a:rPr lang="en-US" sz="3300" b="1" kern="0">
                <a:solidFill>
                  <a:srgbClr val="FFFFFF"/>
                </a:solidFill>
                <a:latin typeface="Times New Roman"/>
                <a:ea typeface="Times New Roman"/>
                <a:cs typeface="Times New Roman"/>
                <a:sym typeface="Times New Roman"/>
              </a:rPr>
              <a:t>Potential Stakeholders to facilitate the implementation and delivery of the intervention</a:t>
            </a:r>
            <a:endParaRPr sz="1400" kern="0">
              <a:solidFill>
                <a:srgbClr val="000000"/>
              </a:solidFill>
              <a:latin typeface="Arial"/>
              <a:cs typeface="Arial"/>
              <a:sym typeface="Arial"/>
            </a:endParaRPr>
          </a:p>
        </p:txBody>
      </p:sp>
      <p:sp>
        <p:nvSpPr>
          <p:cNvPr id="187" name="Google Shape;187;p3"/>
          <p:cNvSpPr txBox="1">
            <a:spLocks noGrp="1"/>
          </p:cNvSpPr>
          <p:nvPr>
            <p:ph type="body" idx="1"/>
          </p:nvPr>
        </p:nvSpPr>
        <p:spPr>
          <a:xfrm>
            <a:off x="2625525" y="2333300"/>
            <a:ext cx="7464600" cy="3387600"/>
          </a:xfrm>
          <a:prstGeom prst="rect">
            <a:avLst/>
          </a:prstGeom>
          <a:noFill/>
          <a:ln>
            <a:noFill/>
          </a:ln>
        </p:spPr>
        <p:txBody>
          <a:bodyPr spcFirstLastPara="1" wrap="square" lIns="91425" tIns="45700" rIns="91425" bIns="45700" anchor="t" anchorCtr="0">
            <a:normAutofit lnSpcReduction="10000"/>
          </a:bodyPr>
          <a:lstStyle/>
          <a:p>
            <a:pPr marL="258366" indent="-264716" algn="just">
              <a:lnSpc>
                <a:spcPct val="150000"/>
              </a:lnSpc>
              <a:spcBef>
                <a:spcPts val="0"/>
              </a:spcBef>
              <a:buSzPts val="1360"/>
            </a:pPr>
            <a:r>
              <a:rPr lang="en-US" sz="1500">
                <a:latin typeface="Times New Roman"/>
                <a:ea typeface="Times New Roman"/>
                <a:cs typeface="Times New Roman"/>
                <a:sym typeface="Times New Roman"/>
              </a:rPr>
              <a:t>UKHSA, NHS England and Integrated Care Boards (ICBs) can provide strategic leadership, AMR surveillance evidence, governance and alignment with national antimicrobial stewardship priorities. </a:t>
            </a:r>
            <a:endParaRPr sz="1900"/>
          </a:p>
          <a:p>
            <a:pPr marL="258366" indent="-264716" algn="just">
              <a:lnSpc>
                <a:spcPct val="150000"/>
              </a:lnSpc>
              <a:spcBef>
                <a:spcPts val="1350"/>
              </a:spcBef>
              <a:buSzPts val="1360"/>
            </a:pPr>
            <a:r>
              <a:rPr lang="en-US" sz="1500">
                <a:latin typeface="Times New Roman"/>
                <a:ea typeface="Times New Roman"/>
                <a:cs typeface="Times New Roman"/>
                <a:sym typeface="Times New Roman"/>
              </a:rPr>
              <a:t>GPs, prescribing clinicians and community pharmacists can provide clinical expertise, validate antibiotic-related information and reinforce responsible antibiotic-use messages during patient interactions. </a:t>
            </a:r>
            <a:endParaRPr sz="1900"/>
          </a:p>
          <a:p>
            <a:pPr marL="258366" indent="-264716" algn="just">
              <a:lnSpc>
                <a:spcPct val="150000"/>
              </a:lnSpc>
              <a:spcBef>
                <a:spcPts val="1350"/>
              </a:spcBef>
              <a:buSzPts val="1360"/>
            </a:pPr>
            <a:r>
              <a:rPr lang="en-US" sz="1500">
                <a:latin typeface="Times New Roman"/>
                <a:ea typeface="Times New Roman"/>
                <a:cs typeface="Times New Roman"/>
                <a:sym typeface="Times New Roman"/>
              </a:rPr>
              <a:t>Young adults, digital-health developers, researchers and NHS communication teams can support co-design, accessibility, technical delivery, evaluation and effective digital engagement with the target population (Maher </a:t>
            </a:r>
            <a:r>
              <a:rPr lang="en-US" sz="1500" i="1">
                <a:latin typeface="Times New Roman"/>
                <a:ea typeface="Times New Roman"/>
                <a:cs typeface="Times New Roman"/>
                <a:sym typeface="Times New Roman"/>
              </a:rPr>
              <a:t>et al., </a:t>
            </a:r>
            <a:r>
              <a:rPr lang="en-US" sz="1500">
                <a:latin typeface="Times New Roman"/>
                <a:ea typeface="Times New Roman"/>
                <a:cs typeface="Times New Roman"/>
                <a:sym typeface="Times New Roman"/>
              </a:rPr>
              <a:t>2025). </a:t>
            </a:r>
            <a:endParaRPr sz="1900"/>
          </a:p>
        </p:txBody>
      </p:sp>
    </p:spTree>
    <p:extLst>
      <p:ext uri="{BB962C8B-B14F-4D97-AF65-F5344CB8AC3E}">
        <p14:creationId xmlns:p14="http://schemas.microsoft.com/office/powerpoint/2010/main" val="41954552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4"/>
          <p:cNvSpPr txBox="1">
            <a:spLocks noGrp="1"/>
          </p:cNvSpPr>
          <p:nvPr>
            <p:ph type="title"/>
          </p:nvPr>
        </p:nvSpPr>
        <p:spPr>
          <a:xfrm>
            <a:off x="1981200" y="154171"/>
            <a:ext cx="8229600" cy="500100"/>
          </a:xfrm>
          <a:prstGeom prst="rect">
            <a:avLst/>
          </a:prstGeom>
          <a:noFill/>
          <a:ln>
            <a:noFill/>
          </a:ln>
        </p:spPr>
        <p:txBody>
          <a:bodyPr spcFirstLastPara="1" wrap="square" lIns="91425" tIns="45700" rIns="91425" bIns="45700" anchor="t" anchorCtr="0">
            <a:noAutofit/>
          </a:bodyPr>
          <a:lstStyle/>
          <a:p>
            <a:pPr algn="ctr">
              <a:buSzPts val="2400"/>
            </a:pPr>
            <a:r>
              <a:rPr lang="en-US" sz="3000" b="1" dirty="0">
                <a:latin typeface="Times New Roman"/>
                <a:ea typeface="Times New Roman"/>
                <a:cs typeface="Times New Roman"/>
                <a:sym typeface="Times New Roman"/>
              </a:rPr>
              <a:t>Stakeholders with duties and impact</a:t>
            </a:r>
            <a:endParaRPr sz="3000" b="1" dirty="0">
              <a:latin typeface="Times New Roman"/>
              <a:ea typeface="Times New Roman"/>
              <a:cs typeface="Times New Roman"/>
              <a:sym typeface="Times New Roman"/>
            </a:endParaRPr>
          </a:p>
        </p:txBody>
      </p:sp>
      <p:graphicFrame>
        <p:nvGraphicFramePr>
          <p:cNvPr id="194" name="Google Shape;194;p4"/>
          <p:cNvGraphicFramePr/>
          <p:nvPr/>
        </p:nvGraphicFramePr>
        <p:xfrm>
          <a:off x="1676399" y="879426"/>
          <a:ext cx="8148918" cy="5698000"/>
        </p:xfrm>
        <a:graphic>
          <a:graphicData uri="http://schemas.openxmlformats.org/drawingml/2006/table">
            <a:tbl>
              <a:tblPr>
                <a:noFill/>
              </a:tblPr>
              <a:tblGrid>
                <a:gridCol w="1619736">
                  <a:extLst>
                    <a:ext uri="{9D8B030D-6E8A-4147-A177-3AD203B41FA5}">
                      <a16:colId xmlns:a16="http://schemas.microsoft.com/office/drawing/2014/main" val="20000"/>
                    </a:ext>
                  </a:extLst>
                </a:gridCol>
                <a:gridCol w="834140">
                  <a:extLst>
                    <a:ext uri="{9D8B030D-6E8A-4147-A177-3AD203B41FA5}">
                      <a16:colId xmlns:a16="http://schemas.microsoft.com/office/drawing/2014/main" val="20001"/>
                    </a:ext>
                  </a:extLst>
                </a:gridCol>
                <a:gridCol w="4629825">
                  <a:extLst>
                    <a:ext uri="{9D8B030D-6E8A-4147-A177-3AD203B41FA5}">
                      <a16:colId xmlns:a16="http://schemas.microsoft.com/office/drawing/2014/main" val="20002"/>
                    </a:ext>
                  </a:extLst>
                </a:gridCol>
                <a:gridCol w="1065217">
                  <a:extLst>
                    <a:ext uri="{9D8B030D-6E8A-4147-A177-3AD203B41FA5}">
                      <a16:colId xmlns:a16="http://schemas.microsoft.com/office/drawing/2014/main" val="20003"/>
                    </a:ext>
                  </a:extLst>
                </a:gridCol>
              </a:tblGrid>
              <a:tr h="510525">
                <a:tc>
                  <a:txBody>
                    <a:bodyPr/>
                    <a:lstStyle/>
                    <a:p>
                      <a:pPr marL="0" lvl="0" indent="0" algn="just" rtl="0">
                        <a:lnSpc>
                          <a:spcPct val="100000"/>
                        </a:lnSpc>
                        <a:spcBef>
                          <a:spcPts val="0"/>
                        </a:spcBef>
                        <a:spcAft>
                          <a:spcPts val="0"/>
                        </a:spcAft>
                        <a:buNone/>
                      </a:pPr>
                      <a:r>
                        <a:rPr lang="en-US" sz="1300" b="1" dirty="0">
                          <a:solidFill>
                            <a:schemeClr val="lt1"/>
                          </a:solidFill>
                          <a:latin typeface="Times New Roman"/>
                          <a:ea typeface="Times New Roman"/>
                          <a:cs typeface="Times New Roman"/>
                          <a:sym typeface="Times New Roman"/>
                        </a:rPr>
                        <a:t>Stakeholders</a:t>
                      </a:r>
                      <a:endParaRPr sz="1300" b="1" dirty="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b="1">
                          <a:solidFill>
                            <a:schemeClr val="lt1"/>
                          </a:solidFill>
                          <a:latin typeface="Times New Roman"/>
                          <a:ea typeface="Times New Roman"/>
                          <a:cs typeface="Times New Roman"/>
                          <a:sym typeface="Times New Roman"/>
                        </a:rPr>
                        <a:t>Interest</a:t>
                      </a:r>
                      <a:endParaRPr sz="1300" b="1">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b="1">
                          <a:solidFill>
                            <a:schemeClr val="lt1"/>
                          </a:solidFill>
                          <a:latin typeface="Times New Roman"/>
                          <a:ea typeface="Times New Roman"/>
                          <a:cs typeface="Times New Roman"/>
                          <a:sym typeface="Times New Roman"/>
                        </a:rPr>
                        <a:t>Duties in Smart Antibiotics</a:t>
                      </a:r>
                      <a:endParaRPr sz="1300" b="1">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b="1" dirty="0">
                          <a:solidFill>
                            <a:schemeClr val="lt1"/>
                          </a:solidFill>
                          <a:latin typeface="Times New Roman"/>
                          <a:ea typeface="Times New Roman"/>
                          <a:cs typeface="Times New Roman"/>
                          <a:sym typeface="Times New Roman"/>
                        </a:rPr>
                        <a:t>Impact on the intervention</a:t>
                      </a:r>
                      <a:endParaRPr sz="1300" b="1" dirty="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576800">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NHS England</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High</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Strategic leadership, antimicrobial stewardship along with the compliance with the NHS priorities (NHS England, 2026a).</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High</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576800">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UKHSA</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High</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Provide strict guidance to the intervention by supplying AMR surveillance data and public health expertise.</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Very high</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576800">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Integrated Care Boards (ICBs)</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High</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dirty="0">
                          <a:solidFill>
                            <a:schemeClr val="lt1"/>
                          </a:solidFill>
                          <a:latin typeface="Times New Roman"/>
                          <a:ea typeface="Times New Roman"/>
                          <a:cs typeface="Times New Roman"/>
                          <a:sym typeface="Times New Roman"/>
                        </a:rPr>
                        <a:t>Comply with local health strategy to improve population health by coordinating with GPs, pharmacies and community services.</a:t>
                      </a:r>
                      <a:endParaRPr sz="1300" dirty="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High</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510525">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General Practitioners</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Medium </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Enhance awareness about appropriate antibiotic use and patient education. </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High</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415825">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Local Pharmacists</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Medium</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Provide awareness about appropriate medicine use.</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High</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576800">
                <a:tc>
                  <a:txBody>
                    <a:bodyPr/>
                    <a:lstStyle/>
                    <a:p>
                      <a:pPr marL="0" lvl="0" indent="0" algn="just" rtl="0">
                        <a:lnSpc>
                          <a:spcPct val="100000"/>
                        </a:lnSpc>
                        <a:spcBef>
                          <a:spcPts val="0"/>
                        </a:spcBef>
                        <a:spcAft>
                          <a:spcPts val="0"/>
                        </a:spcAft>
                        <a:buNone/>
                      </a:pPr>
                      <a:r>
                        <a:rPr lang="en-US" sz="1300" dirty="0">
                          <a:solidFill>
                            <a:schemeClr val="lt1"/>
                          </a:solidFill>
                          <a:latin typeface="Times New Roman"/>
                          <a:ea typeface="Times New Roman"/>
                          <a:cs typeface="Times New Roman"/>
                          <a:sym typeface="Times New Roman"/>
                        </a:rPr>
                        <a:t>Young adults</a:t>
                      </a:r>
                      <a:endParaRPr sz="1300" dirty="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High</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dirty="0">
                          <a:solidFill>
                            <a:schemeClr val="lt1"/>
                          </a:solidFill>
                          <a:latin typeface="Times New Roman"/>
                          <a:ea typeface="Times New Roman"/>
                          <a:cs typeface="Times New Roman"/>
                          <a:sym typeface="Times New Roman"/>
                        </a:rPr>
                        <a:t>Participate in testing, feedback and use of the chatbot, app and social-media campaign about the intervention.</a:t>
                      </a:r>
                      <a:endParaRPr sz="1300" dirty="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High</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737750">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Digital Health and AI Developers</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High</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Maintain digital intervention to enhance reliability and new updates for successful intervention and prevent cyber-security issues.</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Very high</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7"/>
                  </a:ext>
                </a:extLst>
              </a:tr>
              <a:tr h="576800">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Medical researchers </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Medium</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Gather data about behavioural research to understand whether intervention will actually work.</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High</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8"/>
                  </a:ext>
                </a:extLst>
              </a:tr>
              <a:tr h="415825">
                <a:tc>
                  <a:txBody>
                    <a:bodyPr/>
                    <a:lstStyle/>
                    <a:p>
                      <a:pPr marL="0" lvl="0" indent="0" algn="just" rtl="0">
                        <a:lnSpc>
                          <a:spcPct val="100000"/>
                        </a:lnSpc>
                        <a:spcBef>
                          <a:spcPts val="0"/>
                        </a:spcBef>
                        <a:spcAft>
                          <a:spcPts val="0"/>
                        </a:spcAft>
                        <a:buNone/>
                      </a:pPr>
                      <a:r>
                        <a:rPr lang="en-US" sz="1300" dirty="0">
                          <a:solidFill>
                            <a:schemeClr val="lt1"/>
                          </a:solidFill>
                          <a:latin typeface="Times New Roman"/>
                          <a:ea typeface="Times New Roman"/>
                          <a:cs typeface="Times New Roman"/>
                          <a:sym typeface="Times New Roman"/>
                        </a:rPr>
                        <a:t>Health influencers</a:t>
                      </a:r>
                      <a:endParaRPr sz="1300" dirty="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High</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a:solidFill>
                            <a:schemeClr val="lt1"/>
                          </a:solidFill>
                          <a:latin typeface="Times New Roman"/>
                          <a:ea typeface="Times New Roman"/>
                          <a:cs typeface="Times New Roman"/>
                          <a:sym typeface="Times New Roman"/>
                        </a:rPr>
                        <a:t>increases reach among young adults for further accessibility</a:t>
                      </a:r>
                      <a:endParaRPr sz="130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lvl="0" indent="0" algn="just" rtl="0">
                        <a:lnSpc>
                          <a:spcPct val="100000"/>
                        </a:lnSpc>
                        <a:spcBef>
                          <a:spcPts val="0"/>
                        </a:spcBef>
                        <a:spcAft>
                          <a:spcPts val="0"/>
                        </a:spcAft>
                        <a:buNone/>
                      </a:pPr>
                      <a:r>
                        <a:rPr lang="en-US" sz="1300" dirty="0">
                          <a:solidFill>
                            <a:schemeClr val="lt1"/>
                          </a:solidFill>
                          <a:latin typeface="Times New Roman"/>
                          <a:ea typeface="Times New Roman"/>
                          <a:cs typeface="Times New Roman"/>
                          <a:sym typeface="Times New Roman"/>
                        </a:rPr>
                        <a:t>High</a:t>
                      </a:r>
                      <a:endParaRPr sz="1300" dirty="0">
                        <a:solidFill>
                          <a:schemeClr val="lt1"/>
                        </a:solidFill>
                        <a:latin typeface="Times New Roman"/>
                        <a:ea typeface="Times New Roman"/>
                        <a:cs typeface="Times New Roman"/>
                        <a:sym typeface="Times New Roman"/>
                      </a:endParaRPr>
                    </a:p>
                  </a:txBody>
                  <a:tcPr marL="63500" marR="63500" marT="63500" marB="635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5974104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5"/>
          <p:cNvSpPr txBox="1">
            <a:spLocks noGrp="1"/>
          </p:cNvSpPr>
          <p:nvPr>
            <p:ph type="title"/>
          </p:nvPr>
        </p:nvSpPr>
        <p:spPr>
          <a:xfrm>
            <a:off x="2563697" y="278121"/>
            <a:ext cx="7542600" cy="1143000"/>
          </a:xfrm>
          <a:prstGeom prst="rect">
            <a:avLst/>
          </a:prstGeom>
          <a:noFill/>
          <a:ln>
            <a:noFill/>
          </a:ln>
        </p:spPr>
        <p:txBody>
          <a:bodyPr spcFirstLastPara="1" wrap="square" lIns="91425" tIns="45700" rIns="91425" bIns="45700" anchor="t" anchorCtr="0">
            <a:noAutofit/>
          </a:bodyPr>
          <a:lstStyle/>
          <a:p>
            <a:pPr algn="ctr">
              <a:lnSpc>
                <a:spcPct val="100000"/>
              </a:lnSpc>
              <a:buSzPts val="2400"/>
            </a:pPr>
            <a:r>
              <a:rPr lang="en-US" sz="3000" b="1">
                <a:latin typeface="Times New Roman"/>
                <a:ea typeface="Times New Roman"/>
                <a:cs typeface="Times New Roman"/>
                <a:sym typeface="Times New Roman"/>
              </a:rPr>
              <a:t>Stakeholders to facilitate the implementation and delivery of the chosen digital health promotion intervention </a:t>
            </a:r>
            <a:endParaRPr sz="3000"/>
          </a:p>
        </p:txBody>
      </p:sp>
      <p:sp>
        <p:nvSpPr>
          <p:cNvPr id="201" name="Google Shape;201;p5"/>
          <p:cNvSpPr txBox="1">
            <a:spLocks noGrp="1"/>
          </p:cNvSpPr>
          <p:nvPr>
            <p:ph type="body" idx="1"/>
          </p:nvPr>
        </p:nvSpPr>
        <p:spPr>
          <a:xfrm>
            <a:off x="2563700" y="1810875"/>
            <a:ext cx="4097400" cy="4572000"/>
          </a:xfrm>
          <a:prstGeom prst="rect">
            <a:avLst/>
          </a:prstGeom>
          <a:noFill/>
          <a:ln>
            <a:noFill/>
          </a:ln>
        </p:spPr>
        <p:txBody>
          <a:bodyPr spcFirstLastPara="1" wrap="square" lIns="91425" tIns="45700" rIns="91425" bIns="45700" anchor="ctr" anchorCtr="0">
            <a:noAutofit/>
          </a:bodyPr>
          <a:lstStyle/>
          <a:p>
            <a:pPr marL="258366" indent="-267542" algn="just">
              <a:lnSpc>
                <a:spcPct val="115000"/>
              </a:lnSpc>
              <a:spcBef>
                <a:spcPts val="0"/>
              </a:spcBef>
              <a:buSzPts val="1400"/>
            </a:pPr>
            <a:r>
              <a:rPr lang="en-US" sz="1400">
                <a:latin typeface="Times New Roman"/>
                <a:ea typeface="Times New Roman"/>
                <a:cs typeface="Times New Roman"/>
                <a:sym typeface="Times New Roman"/>
              </a:rPr>
              <a:t>The intervention will be incorporated with the institutional power, clinical knowledge and access to the population. </a:t>
            </a:r>
            <a:endParaRPr sz="1400"/>
          </a:p>
          <a:p>
            <a:pPr marL="258366" indent="-267542" algn="just">
              <a:lnSpc>
                <a:spcPct val="115000"/>
              </a:lnSpc>
              <a:spcBef>
                <a:spcPts val="1200"/>
              </a:spcBef>
              <a:buSzPts val="1400"/>
            </a:pPr>
            <a:r>
              <a:rPr lang="en-US" sz="1400">
                <a:latin typeface="Times New Roman"/>
                <a:ea typeface="Times New Roman"/>
                <a:cs typeface="Times New Roman"/>
                <a:sym typeface="Times New Roman"/>
              </a:rPr>
              <a:t>Stakeholders includes UKHSA, NHS England, ICB, prescribing clinicians, and community pharmacists.</a:t>
            </a:r>
            <a:endParaRPr sz="1400"/>
          </a:p>
          <a:p>
            <a:pPr marL="258366" indent="-267542" algn="just">
              <a:lnSpc>
                <a:spcPct val="115000"/>
              </a:lnSpc>
              <a:spcBef>
                <a:spcPts val="1200"/>
              </a:spcBef>
              <a:buSzPts val="1400"/>
            </a:pPr>
            <a:r>
              <a:rPr lang="en-US" sz="1400">
                <a:latin typeface="Times New Roman"/>
                <a:ea typeface="Times New Roman"/>
                <a:cs typeface="Times New Roman"/>
                <a:sym typeface="Times New Roman"/>
              </a:rPr>
              <a:t>UKHSA relates to the requirement for a surveillance infrastructure to support the campaign’s awareness and digital message.</a:t>
            </a:r>
            <a:endParaRPr sz="1400"/>
          </a:p>
          <a:p>
            <a:pPr marL="258366" indent="-267542" algn="just">
              <a:lnSpc>
                <a:spcPct val="115000"/>
              </a:lnSpc>
              <a:spcBef>
                <a:spcPts val="1200"/>
              </a:spcBef>
              <a:buSzPts val="1400"/>
            </a:pPr>
            <a:r>
              <a:rPr lang="en-US" sz="1400">
                <a:latin typeface="Times New Roman"/>
                <a:ea typeface="Times New Roman"/>
                <a:cs typeface="Times New Roman"/>
                <a:sym typeface="Times New Roman"/>
              </a:rPr>
              <a:t>This can support the public AMR knowledge dropping aspect and cope with the specified drug-resistant infections in England which rose by 22.7% from the 2019-25 (UK Health Security Agency, 2026).</a:t>
            </a:r>
            <a:endParaRPr sz="1400"/>
          </a:p>
        </p:txBody>
      </p:sp>
      <p:sp>
        <p:nvSpPr>
          <p:cNvPr id="202" name="Google Shape;202;p5" descr="UKHSA Strategic Plan to Safeguard Health Security from 2023 to 2026 - IPC  Update"/>
          <p:cNvSpPr/>
          <p:nvPr/>
        </p:nvSpPr>
        <p:spPr>
          <a:xfrm>
            <a:off x="1679575" y="-144463"/>
            <a:ext cx="304800" cy="304801"/>
          </a:xfrm>
          <a:prstGeom prst="rect">
            <a:avLst/>
          </a:prstGeom>
          <a:noFill/>
          <a:ln>
            <a:noFill/>
          </a:ln>
        </p:spPr>
        <p:txBody>
          <a:bodyPr spcFirstLastPara="1" wrap="square" lIns="91425" tIns="45700" rIns="91425" bIns="45700" anchor="t" anchorCtr="0">
            <a:noAutofit/>
          </a:bodyPr>
          <a:lstStyle/>
          <a:p>
            <a:pPr>
              <a:buClr>
                <a:srgbClr val="000000"/>
              </a:buClr>
            </a:pPr>
            <a:endParaRPr kern="0">
              <a:solidFill>
                <a:srgbClr val="FFFFFF"/>
              </a:solidFill>
              <a:latin typeface="Arial"/>
              <a:ea typeface="Arial"/>
              <a:cs typeface="Arial"/>
              <a:sym typeface="Arial"/>
            </a:endParaRPr>
          </a:p>
        </p:txBody>
      </p:sp>
      <p:pic>
        <p:nvPicPr>
          <p:cNvPr id="203" name="Google Shape;203;p5"/>
          <p:cNvPicPr preferRelativeResize="0"/>
          <p:nvPr/>
        </p:nvPicPr>
        <p:blipFill rotWithShape="1">
          <a:blip r:embed="rId3">
            <a:alphaModFix/>
          </a:blip>
          <a:srcRect/>
          <a:stretch/>
        </p:blipFill>
        <p:spPr>
          <a:xfrm>
            <a:off x="6809601" y="2155926"/>
            <a:ext cx="3597125" cy="3664525"/>
          </a:xfrm>
          <a:prstGeom prst="rect">
            <a:avLst/>
          </a:prstGeom>
          <a:noFill/>
          <a:ln>
            <a:noFill/>
          </a:ln>
        </p:spPr>
      </p:pic>
      <p:sp>
        <p:nvSpPr>
          <p:cNvPr id="204" name="Google Shape;204;p5"/>
          <p:cNvSpPr txBox="1"/>
          <p:nvPr/>
        </p:nvSpPr>
        <p:spPr>
          <a:xfrm>
            <a:off x="6953224" y="5899695"/>
            <a:ext cx="3714900" cy="323125"/>
          </a:xfrm>
          <a:prstGeom prst="rect">
            <a:avLst/>
          </a:prstGeom>
          <a:noFill/>
          <a:ln>
            <a:noFill/>
          </a:ln>
        </p:spPr>
        <p:txBody>
          <a:bodyPr spcFirstLastPara="1" wrap="square" lIns="91425" tIns="45700" rIns="91425" bIns="45700" anchor="t" anchorCtr="0">
            <a:spAutoFit/>
          </a:bodyPr>
          <a:lstStyle/>
          <a:p>
            <a:pPr algn="ctr">
              <a:buClr>
                <a:srgbClr val="000000"/>
              </a:buClr>
            </a:pPr>
            <a:r>
              <a:rPr lang="en-US" sz="1500" kern="0" dirty="0">
                <a:solidFill>
                  <a:srgbClr val="FFFFFF"/>
                </a:solidFill>
                <a:latin typeface="Times New Roman"/>
                <a:ea typeface="Times New Roman"/>
                <a:cs typeface="Times New Roman"/>
                <a:sym typeface="Times New Roman"/>
              </a:rPr>
              <a:t>(Source: IPC Update, 2023)</a:t>
            </a:r>
            <a:endParaRPr sz="1500" kern="0" dirty="0">
              <a:solidFill>
                <a:srgbClr val="000000"/>
              </a:solidFill>
              <a:latin typeface="Arial"/>
              <a:cs typeface="Arial"/>
              <a:sym typeface="Arial"/>
            </a:endParaRPr>
          </a:p>
        </p:txBody>
      </p:sp>
    </p:spTree>
    <p:extLst>
      <p:ext uri="{BB962C8B-B14F-4D97-AF65-F5344CB8AC3E}">
        <p14:creationId xmlns:p14="http://schemas.microsoft.com/office/powerpoint/2010/main" val="36049982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209"/>
        <p:cNvGrpSpPr/>
        <p:nvPr/>
      </p:nvGrpSpPr>
      <p:grpSpPr>
        <a:xfrm>
          <a:off x="0" y="0"/>
          <a:ext cx="0" cy="0"/>
          <a:chOff x="0" y="0"/>
          <a:chExt cx="0" cy="0"/>
        </a:xfrm>
      </p:grpSpPr>
      <p:sp>
        <p:nvSpPr>
          <p:cNvPr id="210" name="Google Shape;210;p6"/>
          <p:cNvSpPr/>
          <p:nvPr/>
        </p:nvSpPr>
        <p:spPr>
          <a:xfrm>
            <a:off x="1525143" y="0"/>
            <a:ext cx="9141714" cy="6858000"/>
          </a:xfrm>
          <a:prstGeom prst="rect">
            <a:avLst/>
          </a:prstGeom>
          <a:solidFill>
            <a:schemeClr val="dk2"/>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211" name="Google Shape;211;p6"/>
          <p:cNvSpPr/>
          <p:nvPr/>
        </p:nvSpPr>
        <p:spPr>
          <a:xfrm>
            <a:off x="1524000" y="0"/>
            <a:ext cx="9142400" cy="6855282"/>
          </a:xfrm>
          <a:prstGeom prst="rect">
            <a:avLst/>
          </a:prstGeom>
          <a:solidFill>
            <a:schemeClr val="dk2"/>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pic>
        <p:nvPicPr>
          <p:cNvPr id="212" name="Google Shape;212;p6" descr="Capsules and pills inside a glass bowl"/>
          <p:cNvPicPr preferRelativeResize="0"/>
          <p:nvPr/>
        </p:nvPicPr>
        <p:blipFill rotWithShape="1">
          <a:blip r:embed="rId3">
            <a:alphaModFix amt="25000"/>
          </a:blip>
          <a:srcRect r="2"/>
          <a:stretch/>
        </p:blipFill>
        <p:spPr>
          <a:xfrm>
            <a:off x="1524114" y="10"/>
            <a:ext cx="9143772" cy="6857990"/>
          </a:xfrm>
          <a:prstGeom prst="rect">
            <a:avLst/>
          </a:prstGeom>
          <a:noFill/>
          <a:ln>
            <a:noFill/>
          </a:ln>
        </p:spPr>
      </p:pic>
      <p:pic>
        <p:nvPicPr>
          <p:cNvPr id="213" name="Google Shape;213;p6"/>
          <p:cNvPicPr preferRelativeResize="0"/>
          <p:nvPr/>
        </p:nvPicPr>
        <p:blipFill rotWithShape="1">
          <a:blip r:embed="rId4">
            <a:alphaModFix/>
          </a:blip>
          <a:srcRect/>
          <a:stretch/>
        </p:blipFill>
        <p:spPr>
          <a:xfrm>
            <a:off x="1627706" y="138546"/>
            <a:ext cx="9142400" cy="6858000"/>
          </a:xfrm>
          <a:prstGeom prst="rect">
            <a:avLst/>
          </a:prstGeom>
          <a:noFill/>
          <a:ln>
            <a:noFill/>
          </a:ln>
        </p:spPr>
      </p:pic>
      <p:sp>
        <p:nvSpPr>
          <p:cNvPr id="214" name="Google Shape;214;p6"/>
          <p:cNvSpPr txBox="1">
            <a:spLocks noGrp="1"/>
          </p:cNvSpPr>
          <p:nvPr>
            <p:ph type="title"/>
          </p:nvPr>
        </p:nvSpPr>
        <p:spPr>
          <a:xfrm>
            <a:off x="2812249" y="377850"/>
            <a:ext cx="7371000" cy="1077300"/>
          </a:xfrm>
          <a:prstGeom prst="rect">
            <a:avLst/>
          </a:prstGeom>
          <a:noFill/>
          <a:ln>
            <a:noFill/>
          </a:ln>
        </p:spPr>
        <p:txBody>
          <a:bodyPr spcFirstLastPara="1" wrap="square" lIns="91425" tIns="45700" rIns="91425" bIns="45700" anchor="t" anchorCtr="0">
            <a:normAutofit/>
          </a:bodyPr>
          <a:lstStyle/>
          <a:p>
            <a:pPr algn="ctr">
              <a:buSzPts val="3240"/>
            </a:pPr>
            <a:r>
              <a:rPr lang="en-US" sz="3340" b="1">
                <a:latin typeface="Times New Roman"/>
                <a:ea typeface="Times New Roman"/>
                <a:cs typeface="Times New Roman"/>
                <a:sym typeface="Times New Roman"/>
              </a:rPr>
              <a:t>Stakeholders with duties and impact</a:t>
            </a:r>
            <a:endParaRPr sz="3340" b="1">
              <a:latin typeface="Times New Roman"/>
              <a:ea typeface="Times New Roman"/>
              <a:cs typeface="Times New Roman"/>
              <a:sym typeface="Times New Roman"/>
            </a:endParaRPr>
          </a:p>
        </p:txBody>
      </p:sp>
      <p:sp>
        <p:nvSpPr>
          <p:cNvPr id="215" name="Google Shape;215;p6"/>
          <p:cNvSpPr/>
          <p:nvPr/>
        </p:nvSpPr>
        <p:spPr>
          <a:xfrm>
            <a:off x="1524000" y="0"/>
            <a:ext cx="723130" cy="6858000"/>
          </a:xfrm>
          <a:prstGeom prst="rect">
            <a:avLst/>
          </a:prstGeom>
          <a:solidFill>
            <a:schemeClr val="dk2"/>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216" name="Google Shape;216;p6"/>
          <p:cNvSpPr/>
          <p:nvPr/>
        </p:nvSpPr>
        <p:spPr>
          <a:xfrm>
            <a:off x="2245532" y="0"/>
            <a:ext cx="34289" cy="6858000"/>
          </a:xfrm>
          <a:prstGeom prst="rect">
            <a:avLst/>
          </a:prstGeom>
          <a:solidFill>
            <a:schemeClr val="accent6"/>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217" name="Google Shape;217;p6"/>
          <p:cNvSpPr txBox="1">
            <a:spLocks noGrp="1"/>
          </p:cNvSpPr>
          <p:nvPr>
            <p:ph type="body" idx="1"/>
          </p:nvPr>
        </p:nvSpPr>
        <p:spPr>
          <a:xfrm>
            <a:off x="2435925" y="898225"/>
            <a:ext cx="7949700" cy="2973600"/>
          </a:xfrm>
          <a:prstGeom prst="rect">
            <a:avLst/>
          </a:prstGeom>
          <a:noFill/>
          <a:ln>
            <a:noFill/>
          </a:ln>
        </p:spPr>
        <p:txBody>
          <a:bodyPr spcFirstLastPara="1" wrap="square" lIns="91425" tIns="45700" rIns="91425" bIns="45700" anchor="ctr" anchorCtr="0">
            <a:normAutofit/>
          </a:bodyPr>
          <a:lstStyle/>
          <a:p>
            <a:pPr marL="258366" indent="-250746" algn="just">
              <a:lnSpc>
                <a:spcPct val="115000"/>
              </a:lnSpc>
              <a:spcBef>
                <a:spcPts val="0"/>
              </a:spcBef>
              <a:buSzPts val="1500"/>
            </a:pPr>
            <a:r>
              <a:rPr lang="en-US" sz="1500" dirty="0">
                <a:latin typeface="Times New Roman"/>
                <a:ea typeface="Times New Roman"/>
                <a:cs typeface="Times New Roman"/>
                <a:sym typeface="Times New Roman"/>
              </a:rPr>
              <a:t>Young adults are the central stakeholders, as their engagement and </a:t>
            </a:r>
            <a:r>
              <a:rPr lang="en-US" sz="1500" dirty="0" err="1">
                <a:latin typeface="Times New Roman"/>
                <a:ea typeface="Times New Roman"/>
                <a:cs typeface="Times New Roman"/>
                <a:sym typeface="Times New Roman"/>
              </a:rPr>
              <a:t>behavioural</a:t>
            </a:r>
            <a:r>
              <a:rPr lang="en-US" sz="1500" dirty="0">
                <a:latin typeface="Times New Roman"/>
                <a:ea typeface="Times New Roman"/>
                <a:cs typeface="Times New Roman"/>
                <a:sym typeface="Times New Roman"/>
              </a:rPr>
              <a:t> change ultimately determine the effectiveness of the Smart Antibiotics intervention. </a:t>
            </a:r>
            <a:endParaRPr sz="1500" dirty="0"/>
          </a:p>
          <a:p>
            <a:pPr marL="258366" indent="-250746" algn="just">
              <a:lnSpc>
                <a:spcPct val="115000"/>
              </a:lnSpc>
              <a:spcBef>
                <a:spcPts val="1200"/>
              </a:spcBef>
              <a:buSzPts val="1500"/>
            </a:pPr>
            <a:r>
              <a:rPr lang="en-US" sz="1500" dirty="0">
                <a:latin typeface="Times New Roman"/>
                <a:ea typeface="Times New Roman"/>
                <a:cs typeface="Times New Roman"/>
                <a:sym typeface="Times New Roman"/>
              </a:rPr>
              <a:t>GPs, community pharmacists and NHS services can provide clinical expertise, reinforce evidence-based antibiotic messages and strengthen the credibility of the intervention (NHS England, 2026a). </a:t>
            </a:r>
            <a:endParaRPr sz="1500" dirty="0"/>
          </a:p>
          <a:p>
            <a:pPr marL="258366" indent="-250746" algn="just">
              <a:lnSpc>
                <a:spcPct val="115000"/>
              </a:lnSpc>
              <a:spcBef>
                <a:spcPts val="1200"/>
              </a:spcBef>
              <a:buSzPts val="1500"/>
            </a:pPr>
            <a:r>
              <a:rPr lang="en-US" sz="1500" dirty="0" err="1">
                <a:latin typeface="Times New Roman"/>
                <a:ea typeface="Times New Roman"/>
                <a:cs typeface="Times New Roman"/>
                <a:sym typeface="Times New Roman"/>
              </a:rPr>
              <a:t>Ocloo</a:t>
            </a:r>
            <a:r>
              <a:rPr lang="en-US" sz="1500" dirty="0">
                <a:latin typeface="Times New Roman"/>
                <a:ea typeface="Times New Roman"/>
                <a:cs typeface="Times New Roman"/>
                <a:sym typeface="Times New Roman"/>
              </a:rPr>
              <a:t> </a:t>
            </a:r>
            <a:r>
              <a:rPr lang="en-US" sz="1500" i="1" dirty="0">
                <a:latin typeface="Times New Roman"/>
                <a:ea typeface="Times New Roman"/>
                <a:cs typeface="Times New Roman"/>
                <a:sym typeface="Times New Roman"/>
              </a:rPr>
              <a:t>et al. </a:t>
            </a:r>
            <a:r>
              <a:rPr lang="en-US" sz="1500" dirty="0">
                <a:latin typeface="Times New Roman"/>
                <a:ea typeface="Times New Roman"/>
                <a:cs typeface="Times New Roman"/>
                <a:sym typeface="Times New Roman"/>
              </a:rPr>
              <a:t>(2021) added that digital-health developers, researchers and NHS communication teams can support technical development, clinical validation, campaign evaluation and effective dissemination to the target population. </a:t>
            </a:r>
            <a:endParaRPr sz="1500" dirty="0"/>
          </a:p>
        </p:txBody>
      </p:sp>
      <p:pic>
        <p:nvPicPr>
          <p:cNvPr id="218" name="Google Shape;218;p6"/>
          <p:cNvPicPr preferRelativeResize="0"/>
          <p:nvPr/>
        </p:nvPicPr>
        <p:blipFill rotWithShape="1">
          <a:blip r:embed="rId5">
            <a:alphaModFix/>
          </a:blip>
          <a:srcRect l="6694" t="6673" r="6259"/>
          <a:stretch/>
        </p:blipFill>
        <p:spPr>
          <a:xfrm>
            <a:off x="3087989" y="3871825"/>
            <a:ext cx="7371001" cy="2773920"/>
          </a:xfrm>
          <a:prstGeom prst="rect">
            <a:avLst/>
          </a:prstGeom>
          <a:noFill/>
          <a:ln>
            <a:noFill/>
          </a:ln>
        </p:spPr>
      </p:pic>
      <p:sp>
        <p:nvSpPr>
          <p:cNvPr id="12" name="TextBox 11">
            <a:extLst>
              <a:ext uri="{FF2B5EF4-FFF2-40B4-BE49-F238E27FC236}">
                <a16:creationId xmlns:a16="http://schemas.microsoft.com/office/drawing/2014/main" id="{83D066F7-770E-4A42-A8C0-E8E3138704E6}"/>
              </a:ext>
            </a:extLst>
          </p:cNvPr>
          <p:cNvSpPr txBox="1"/>
          <p:nvPr/>
        </p:nvSpPr>
        <p:spPr>
          <a:xfrm>
            <a:off x="1524001" y="5950014"/>
            <a:ext cx="1512135" cy="523220"/>
          </a:xfrm>
          <a:prstGeom prst="rect">
            <a:avLst/>
          </a:prstGeom>
          <a:noFill/>
        </p:spPr>
        <p:txBody>
          <a:bodyPr wrap="square">
            <a:spAutoFit/>
          </a:bodyPr>
          <a:lstStyle/>
          <a:p>
            <a:pPr algn="ctr">
              <a:buClr>
                <a:srgbClr val="000000"/>
              </a:buClr>
            </a:pPr>
            <a:r>
              <a:rPr lang="en-US" sz="1400" kern="0" dirty="0">
                <a:solidFill>
                  <a:srgbClr val="FFFFFF"/>
                </a:solidFill>
                <a:latin typeface="Times New Roman"/>
                <a:ea typeface="Times New Roman"/>
                <a:cs typeface="Times New Roman"/>
                <a:sym typeface="Times New Roman"/>
              </a:rPr>
              <a:t>(Source: </a:t>
            </a:r>
            <a:r>
              <a:rPr lang="en-US" sz="1400" kern="0" dirty="0" err="1">
                <a:solidFill>
                  <a:srgbClr val="FFFFFF"/>
                </a:solidFill>
                <a:latin typeface="Times New Roman"/>
                <a:ea typeface="Times New Roman"/>
                <a:cs typeface="Times New Roman"/>
                <a:sym typeface="Times New Roman"/>
              </a:rPr>
              <a:t>Ocloo</a:t>
            </a:r>
            <a:r>
              <a:rPr lang="en-US" sz="1400" kern="0" dirty="0">
                <a:solidFill>
                  <a:srgbClr val="FFFFFF"/>
                </a:solidFill>
                <a:latin typeface="Times New Roman"/>
                <a:ea typeface="Times New Roman"/>
                <a:cs typeface="Times New Roman"/>
                <a:sym typeface="Times New Roman"/>
              </a:rPr>
              <a:t> </a:t>
            </a:r>
            <a:r>
              <a:rPr lang="en-US" sz="1400" i="1" kern="0" dirty="0">
                <a:solidFill>
                  <a:srgbClr val="FFFFFF"/>
                </a:solidFill>
                <a:latin typeface="Times New Roman"/>
                <a:ea typeface="Times New Roman"/>
                <a:cs typeface="Times New Roman"/>
                <a:sym typeface="Times New Roman"/>
              </a:rPr>
              <a:t>et al. </a:t>
            </a:r>
            <a:r>
              <a:rPr lang="en-US" sz="1400" kern="0" dirty="0">
                <a:solidFill>
                  <a:srgbClr val="FFFFFF"/>
                </a:solidFill>
                <a:latin typeface="Times New Roman"/>
                <a:ea typeface="Times New Roman"/>
                <a:cs typeface="Times New Roman"/>
                <a:sym typeface="Times New Roman"/>
              </a:rPr>
              <a:t>2021) </a:t>
            </a:r>
            <a:endParaRPr lang="en-IN" sz="1400" kern="0" dirty="0">
              <a:solidFill>
                <a:srgbClr val="FFFFFF"/>
              </a:solidFill>
              <a:latin typeface="Arial"/>
              <a:cs typeface="Arial"/>
              <a:sym typeface="Arial"/>
            </a:endParaRPr>
          </a:p>
        </p:txBody>
      </p:sp>
    </p:spTree>
    <p:extLst>
      <p:ext uri="{BB962C8B-B14F-4D97-AF65-F5344CB8AC3E}">
        <p14:creationId xmlns:p14="http://schemas.microsoft.com/office/powerpoint/2010/main" val="18789939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23"/>
        <p:cNvGrpSpPr/>
        <p:nvPr/>
      </p:nvGrpSpPr>
      <p:grpSpPr>
        <a:xfrm>
          <a:off x="0" y="0"/>
          <a:ext cx="0" cy="0"/>
          <a:chOff x="0" y="0"/>
          <a:chExt cx="0" cy="0"/>
        </a:xfrm>
      </p:grpSpPr>
      <p:sp>
        <p:nvSpPr>
          <p:cNvPr id="224" name="Google Shape;224;p7"/>
          <p:cNvSpPr/>
          <p:nvPr/>
        </p:nvSpPr>
        <p:spPr>
          <a:xfrm>
            <a:off x="1524001" y="0"/>
            <a:ext cx="9143999" cy="6858000"/>
          </a:xfrm>
          <a:prstGeom prst="rect">
            <a:avLst/>
          </a:prstGeom>
          <a:solidFill>
            <a:schemeClr val="dk2"/>
          </a:solidFill>
          <a:ln>
            <a:noFill/>
          </a:ln>
        </p:spPr>
        <p:txBody>
          <a:bodyPr spcFirstLastPara="1" wrap="square" lIns="91425" tIns="45700" rIns="91425" bIns="45700" anchor="t" anchorCtr="0">
            <a:noAutofit/>
          </a:bodyPr>
          <a:lstStyle/>
          <a:p>
            <a:pPr>
              <a:buClr>
                <a:srgbClr val="000000"/>
              </a:buClr>
            </a:pPr>
            <a:endParaRPr kern="0">
              <a:solidFill>
                <a:srgbClr val="FFFFFF"/>
              </a:solidFill>
              <a:latin typeface="Arial"/>
              <a:ea typeface="Arial"/>
              <a:cs typeface="Arial"/>
              <a:sym typeface="Arial"/>
            </a:endParaRPr>
          </a:p>
        </p:txBody>
      </p:sp>
      <p:pic>
        <p:nvPicPr>
          <p:cNvPr id="225" name="Google Shape;225;p7"/>
          <p:cNvPicPr preferRelativeResize="0"/>
          <p:nvPr/>
        </p:nvPicPr>
        <p:blipFill rotWithShape="1">
          <a:blip r:embed="rId4">
            <a:alphaModFix/>
          </a:blip>
          <a:srcRect/>
          <a:stretch/>
        </p:blipFill>
        <p:spPr>
          <a:xfrm>
            <a:off x="3647845" y="2105202"/>
            <a:ext cx="7020154" cy="4752798"/>
          </a:xfrm>
          <a:prstGeom prst="rect">
            <a:avLst/>
          </a:prstGeom>
          <a:noFill/>
          <a:ln>
            <a:noFill/>
          </a:ln>
        </p:spPr>
      </p:pic>
      <p:pic>
        <p:nvPicPr>
          <p:cNvPr id="226" name="Google Shape;226;p7"/>
          <p:cNvPicPr preferRelativeResize="0"/>
          <p:nvPr/>
        </p:nvPicPr>
        <p:blipFill rotWithShape="1">
          <a:blip r:embed="rId5">
            <a:alphaModFix/>
          </a:blip>
          <a:srcRect/>
          <a:stretch/>
        </p:blipFill>
        <p:spPr>
          <a:xfrm>
            <a:off x="1359525" y="-144475"/>
            <a:ext cx="9142398" cy="6858000"/>
          </a:xfrm>
          <a:prstGeom prst="rect">
            <a:avLst/>
          </a:prstGeom>
          <a:noFill/>
          <a:ln>
            <a:noFill/>
          </a:ln>
        </p:spPr>
      </p:pic>
      <p:sp>
        <p:nvSpPr>
          <p:cNvPr id="227" name="Google Shape;227;p7"/>
          <p:cNvSpPr txBox="1">
            <a:spLocks noGrp="1"/>
          </p:cNvSpPr>
          <p:nvPr>
            <p:ph type="title"/>
          </p:nvPr>
        </p:nvSpPr>
        <p:spPr>
          <a:xfrm>
            <a:off x="2468100" y="318075"/>
            <a:ext cx="7511700" cy="1077300"/>
          </a:xfrm>
          <a:prstGeom prst="rect">
            <a:avLst/>
          </a:prstGeom>
          <a:noFill/>
          <a:ln>
            <a:noFill/>
          </a:ln>
        </p:spPr>
        <p:txBody>
          <a:bodyPr spcFirstLastPara="1" wrap="square" lIns="91425" tIns="45700" rIns="91425" bIns="45700" anchor="t" anchorCtr="0">
            <a:noAutofit/>
          </a:bodyPr>
          <a:lstStyle/>
          <a:p>
            <a:pPr algn="ctr">
              <a:buSzPts val="2300"/>
            </a:pPr>
            <a:r>
              <a:rPr lang="en-US" sz="3000" b="1">
                <a:latin typeface="Times New Roman"/>
                <a:ea typeface="Times New Roman"/>
                <a:cs typeface="Times New Roman"/>
                <a:sym typeface="Times New Roman"/>
              </a:rPr>
              <a:t>Potential barriers to implement and deliver the antimicrobial-resistance digital intervention</a:t>
            </a:r>
            <a:endParaRPr sz="3000"/>
          </a:p>
        </p:txBody>
      </p:sp>
      <p:sp>
        <p:nvSpPr>
          <p:cNvPr id="228" name="Google Shape;228;p7"/>
          <p:cNvSpPr/>
          <p:nvPr/>
        </p:nvSpPr>
        <p:spPr>
          <a:xfrm>
            <a:off x="1524001" y="-1"/>
            <a:ext cx="719933" cy="6858001"/>
          </a:xfrm>
          <a:prstGeom prst="rect">
            <a:avLst/>
          </a:prstGeom>
          <a:solidFill>
            <a:srgbClr val="2F463F"/>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229" name="Google Shape;229;p7"/>
          <p:cNvSpPr/>
          <p:nvPr/>
        </p:nvSpPr>
        <p:spPr>
          <a:xfrm rot="10800000" flipH="1">
            <a:off x="9799906" y="812733"/>
            <a:ext cx="179901" cy="239869"/>
          </a:xfrm>
          <a:prstGeom prst="rtTriangle">
            <a:avLst/>
          </a:prstGeom>
          <a:solidFill>
            <a:schemeClr val="accent6"/>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230" name="Google Shape;230;p7"/>
          <p:cNvSpPr txBox="1">
            <a:spLocks noGrp="1"/>
          </p:cNvSpPr>
          <p:nvPr>
            <p:ph type="body" idx="1"/>
          </p:nvPr>
        </p:nvSpPr>
        <p:spPr>
          <a:xfrm>
            <a:off x="2349000" y="2100488"/>
            <a:ext cx="3692100" cy="4175700"/>
          </a:xfrm>
          <a:prstGeom prst="rect">
            <a:avLst/>
          </a:prstGeom>
          <a:noFill/>
          <a:ln>
            <a:noFill/>
          </a:ln>
        </p:spPr>
        <p:txBody>
          <a:bodyPr spcFirstLastPara="1" wrap="square" lIns="91425" tIns="45700" rIns="91425" bIns="45700" anchor="ctr" anchorCtr="0">
            <a:noAutofit/>
          </a:bodyPr>
          <a:lstStyle/>
          <a:p>
            <a:pPr marL="258366" indent="-245031" algn="just">
              <a:lnSpc>
                <a:spcPct val="150000"/>
              </a:lnSpc>
              <a:spcBef>
                <a:spcPts val="0"/>
              </a:spcBef>
              <a:buSzPts val="1500"/>
            </a:pPr>
            <a:r>
              <a:rPr lang="en-US" sz="1500">
                <a:latin typeface="Times New Roman"/>
                <a:ea typeface="Times New Roman"/>
                <a:cs typeface="Times New Roman"/>
                <a:sym typeface="Times New Roman"/>
              </a:rPr>
              <a:t>A continued challenges remain as evidenced in the UK public AMR knowledge, which has seen a reduction of 1% from 2019–20 (UK Health Security Agency, 2026).  </a:t>
            </a:r>
            <a:endParaRPr sz="1500"/>
          </a:p>
          <a:p>
            <a:pPr marL="258366" indent="-245031" algn="just">
              <a:lnSpc>
                <a:spcPct val="150000"/>
              </a:lnSpc>
              <a:spcBef>
                <a:spcPts val="1200"/>
              </a:spcBef>
              <a:buSzPts val="1500"/>
            </a:pPr>
            <a:r>
              <a:rPr lang="en-US" sz="1500">
                <a:latin typeface="Times New Roman"/>
                <a:ea typeface="Times New Roman"/>
                <a:cs typeface="Times New Roman"/>
                <a:sym typeface="Times New Roman"/>
              </a:rPr>
              <a:t>One of the crucial barriers in this digital intervention can be emerged from the high dependence on the technological aspect.</a:t>
            </a:r>
            <a:endParaRPr sz="1500"/>
          </a:p>
          <a:p>
            <a:pPr marL="258366" indent="-245031" algn="just">
              <a:lnSpc>
                <a:spcPct val="150000"/>
              </a:lnSpc>
              <a:spcBef>
                <a:spcPts val="1200"/>
              </a:spcBef>
              <a:buSzPts val="1500"/>
            </a:pPr>
            <a:r>
              <a:rPr lang="en-US" sz="1500">
                <a:latin typeface="Times New Roman"/>
                <a:ea typeface="Times New Roman"/>
                <a:cs typeface="Times New Roman"/>
                <a:sym typeface="Times New Roman"/>
              </a:rPr>
              <a:t>Recommendations by the chatbot might be incorrect or outdated about antibiotics.</a:t>
            </a:r>
            <a:r>
              <a:rPr lang="en-US" sz="1500"/>
              <a:t> </a:t>
            </a:r>
            <a:r>
              <a:rPr lang="en-US" sz="1500">
                <a:latin typeface="Times New Roman"/>
                <a:ea typeface="Times New Roman"/>
                <a:cs typeface="Times New Roman"/>
                <a:sym typeface="Times New Roman"/>
              </a:rPr>
              <a:t>This can, therefore, influence the result in an inappropriate use of antibiotics. </a:t>
            </a:r>
            <a:endParaRPr sz="1500"/>
          </a:p>
        </p:txBody>
      </p:sp>
      <p:sp>
        <p:nvSpPr>
          <p:cNvPr id="231" name="Google Shape;231;p7" descr="https://assets.publishing.service.gov.uk/media/69fa09db47bb6c229a641dc5/Figure-11-extended-summary.svg"/>
          <p:cNvSpPr/>
          <p:nvPr/>
        </p:nvSpPr>
        <p:spPr>
          <a:xfrm>
            <a:off x="1679575" y="-144463"/>
            <a:ext cx="304800" cy="304801"/>
          </a:xfrm>
          <a:prstGeom prst="rect">
            <a:avLst/>
          </a:prstGeom>
          <a:noFill/>
          <a:ln>
            <a:noFill/>
          </a:ln>
        </p:spPr>
        <p:txBody>
          <a:bodyPr spcFirstLastPara="1" wrap="square" lIns="91425" tIns="45700" rIns="91425" bIns="45700" anchor="t" anchorCtr="0">
            <a:noAutofit/>
          </a:bodyPr>
          <a:lstStyle/>
          <a:p>
            <a:pPr>
              <a:buClr>
                <a:srgbClr val="000000"/>
              </a:buClr>
            </a:pPr>
            <a:endParaRPr kern="0">
              <a:solidFill>
                <a:srgbClr val="FFFFFF"/>
              </a:solidFill>
              <a:latin typeface="Arial"/>
              <a:ea typeface="Arial"/>
              <a:cs typeface="Arial"/>
              <a:sym typeface="Arial"/>
            </a:endParaRPr>
          </a:p>
        </p:txBody>
      </p:sp>
      <p:sp>
        <p:nvSpPr>
          <p:cNvPr id="232" name="Google Shape;232;p7" descr="https://assets.publishing.service.gov.uk/media/69fa09db47bb6c229a641dc4/Figure-10-extended-summary.svg"/>
          <p:cNvSpPr/>
          <p:nvPr/>
        </p:nvSpPr>
        <p:spPr>
          <a:xfrm>
            <a:off x="1679575" y="-144463"/>
            <a:ext cx="304800" cy="304801"/>
          </a:xfrm>
          <a:prstGeom prst="rect">
            <a:avLst/>
          </a:prstGeom>
          <a:noFill/>
          <a:ln>
            <a:noFill/>
          </a:ln>
        </p:spPr>
        <p:txBody>
          <a:bodyPr spcFirstLastPara="1" wrap="square" lIns="91425" tIns="45700" rIns="91425" bIns="45700" anchor="t" anchorCtr="0">
            <a:noAutofit/>
          </a:bodyPr>
          <a:lstStyle/>
          <a:p>
            <a:pPr>
              <a:buClr>
                <a:srgbClr val="000000"/>
              </a:buClr>
            </a:pPr>
            <a:endParaRPr kern="0">
              <a:solidFill>
                <a:srgbClr val="FFFFFF"/>
              </a:solidFill>
              <a:latin typeface="Arial"/>
              <a:ea typeface="Arial"/>
              <a:cs typeface="Arial"/>
              <a:sym typeface="Arial"/>
            </a:endParaRPr>
          </a:p>
        </p:txBody>
      </p:sp>
      <p:pic>
        <p:nvPicPr>
          <p:cNvPr id="233" name="Google Shape;233;p7"/>
          <p:cNvPicPr preferRelativeResize="0"/>
          <p:nvPr/>
        </p:nvPicPr>
        <p:blipFill>
          <a:blip r:embed="rId6">
            <a:alphaModFix/>
          </a:blip>
          <a:stretch>
            <a:fillRect/>
          </a:stretch>
        </p:blipFill>
        <p:spPr>
          <a:xfrm>
            <a:off x="6146175" y="1663150"/>
            <a:ext cx="4355750" cy="5050376"/>
          </a:xfrm>
          <a:prstGeom prst="rect">
            <a:avLst/>
          </a:prstGeom>
          <a:noFill/>
          <a:ln>
            <a:noFill/>
          </a:ln>
        </p:spPr>
      </p:pic>
    </p:spTree>
    <p:extLst>
      <p:ext uri="{BB962C8B-B14F-4D97-AF65-F5344CB8AC3E}">
        <p14:creationId xmlns:p14="http://schemas.microsoft.com/office/powerpoint/2010/main" val="12859384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38"/>
        <p:cNvGrpSpPr/>
        <p:nvPr/>
      </p:nvGrpSpPr>
      <p:grpSpPr>
        <a:xfrm>
          <a:off x="0" y="0"/>
          <a:ext cx="0" cy="0"/>
          <a:chOff x="0" y="0"/>
          <a:chExt cx="0" cy="0"/>
        </a:xfrm>
      </p:grpSpPr>
      <p:sp>
        <p:nvSpPr>
          <p:cNvPr id="239" name="Google Shape;239;p8"/>
          <p:cNvSpPr/>
          <p:nvPr/>
        </p:nvSpPr>
        <p:spPr>
          <a:xfrm>
            <a:off x="1524000" y="0"/>
            <a:ext cx="9144000" cy="6858000"/>
          </a:xfrm>
          <a:prstGeom prst="rect">
            <a:avLst/>
          </a:prstGeom>
          <a:solidFill>
            <a:schemeClr val="lt1"/>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pic>
        <p:nvPicPr>
          <p:cNvPr id="240" name="Google Shape;240;p8"/>
          <p:cNvPicPr preferRelativeResize="0"/>
          <p:nvPr/>
        </p:nvPicPr>
        <p:blipFill rotWithShape="1">
          <a:blip r:embed="rId3">
            <a:alphaModFix/>
          </a:blip>
          <a:srcRect/>
          <a:stretch/>
        </p:blipFill>
        <p:spPr>
          <a:xfrm>
            <a:off x="1524000" y="0"/>
            <a:ext cx="9142400" cy="6858000"/>
          </a:xfrm>
          <a:prstGeom prst="rect">
            <a:avLst/>
          </a:prstGeom>
          <a:noFill/>
          <a:ln>
            <a:noFill/>
          </a:ln>
        </p:spPr>
      </p:pic>
      <p:sp>
        <p:nvSpPr>
          <p:cNvPr id="241" name="Google Shape;241;p8"/>
          <p:cNvSpPr/>
          <p:nvPr/>
        </p:nvSpPr>
        <p:spPr>
          <a:xfrm>
            <a:off x="1524001" y="0"/>
            <a:ext cx="3467175" cy="6858000"/>
          </a:xfrm>
          <a:prstGeom prst="rect">
            <a:avLst/>
          </a:prstGeom>
          <a:solidFill>
            <a:schemeClr val="dk2"/>
          </a:solidFill>
          <a:ln>
            <a:noFill/>
          </a:ln>
        </p:spPr>
        <p:txBody>
          <a:bodyPr spcFirstLastPara="1" wrap="square" lIns="91425" tIns="45700" rIns="91425" bIns="45700" anchor="t" anchorCtr="0">
            <a:noAutofit/>
          </a:bodyPr>
          <a:lstStyle/>
          <a:p>
            <a:pPr>
              <a:buClr>
                <a:srgbClr val="000000"/>
              </a:buClr>
            </a:pPr>
            <a:endParaRPr kern="0">
              <a:solidFill>
                <a:srgbClr val="FFFFFF"/>
              </a:solidFill>
              <a:latin typeface="Arial"/>
              <a:ea typeface="Arial"/>
              <a:cs typeface="Arial"/>
              <a:sym typeface="Arial"/>
            </a:endParaRPr>
          </a:p>
        </p:txBody>
      </p:sp>
      <p:sp>
        <p:nvSpPr>
          <p:cNvPr id="242" name="Google Shape;242;p8"/>
          <p:cNvSpPr txBox="1"/>
          <p:nvPr/>
        </p:nvSpPr>
        <p:spPr>
          <a:xfrm>
            <a:off x="1933750" y="1406025"/>
            <a:ext cx="2740800" cy="3781800"/>
          </a:xfrm>
          <a:prstGeom prst="rect">
            <a:avLst/>
          </a:prstGeom>
          <a:noFill/>
          <a:ln>
            <a:noFill/>
          </a:ln>
        </p:spPr>
        <p:txBody>
          <a:bodyPr spcFirstLastPara="1" wrap="square" lIns="91425" tIns="45700" rIns="91425" bIns="45700" anchor="t" anchorCtr="0">
            <a:noAutofit/>
          </a:bodyPr>
          <a:lstStyle/>
          <a:p>
            <a:pPr algn="ctr">
              <a:lnSpc>
                <a:spcPct val="90000"/>
              </a:lnSpc>
              <a:buClr>
                <a:srgbClr val="000000"/>
              </a:buClr>
            </a:pPr>
            <a:r>
              <a:rPr lang="en-US" sz="3100" b="1" kern="0">
                <a:solidFill>
                  <a:srgbClr val="FFFFFF"/>
                </a:solidFill>
                <a:latin typeface="Times New Roman"/>
                <a:ea typeface="Times New Roman"/>
                <a:cs typeface="Times New Roman"/>
                <a:sym typeface="Times New Roman"/>
              </a:rPr>
              <a:t>Potential barriers to implement and deliver the antimicrobial-resistance digital intervention</a:t>
            </a:r>
            <a:endParaRPr sz="3100" b="1" kern="0">
              <a:solidFill>
                <a:srgbClr val="000000"/>
              </a:solidFill>
              <a:latin typeface="Arial"/>
              <a:cs typeface="Arial"/>
              <a:sym typeface="Arial"/>
            </a:endParaRPr>
          </a:p>
        </p:txBody>
      </p:sp>
      <p:sp>
        <p:nvSpPr>
          <p:cNvPr id="243" name="Google Shape;243;p8"/>
          <p:cNvSpPr/>
          <p:nvPr/>
        </p:nvSpPr>
        <p:spPr>
          <a:xfrm>
            <a:off x="4989576" y="0"/>
            <a:ext cx="34290" cy="6858000"/>
          </a:xfrm>
          <a:prstGeom prst="rect">
            <a:avLst/>
          </a:prstGeom>
          <a:solidFill>
            <a:schemeClr val="accent6"/>
          </a:solidFill>
          <a:ln>
            <a:noFill/>
          </a:ln>
        </p:spPr>
        <p:txBody>
          <a:bodyPr spcFirstLastPara="1" wrap="square" lIns="91425" tIns="45700" rIns="91425" bIns="45700" anchor="t" anchorCtr="0">
            <a:noAutofit/>
          </a:bodyPr>
          <a:lstStyle/>
          <a:p>
            <a:pPr>
              <a:buClr>
                <a:srgbClr val="000000"/>
              </a:buClr>
            </a:pPr>
            <a:endParaRPr kern="0">
              <a:solidFill>
                <a:srgbClr val="FFFFFF"/>
              </a:solidFill>
              <a:latin typeface="Arial"/>
              <a:ea typeface="Arial"/>
              <a:cs typeface="Arial"/>
              <a:sym typeface="Arial"/>
            </a:endParaRPr>
          </a:p>
        </p:txBody>
      </p:sp>
      <p:sp>
        <p:nvSpPr>
          <p:cNvPr id="244" name="Google Shape;244;p8" descr="https://assets.publishing.service.gov.uk/media/663357ed1834d96a0aa6cfb1/figure-6-nap-2024-to-2029.svg"/>
          <p:cNvSpPr/>
          <p:nvPr/>
        </p:nvSpPr>
        <p:spPr>
          <a:xfrm>
            <a:off x="1679575" y="-144463"/>
            <a:ext cx="304800" cy="304801"/>
          </a:xfrm>
          <a:prstGeom prst="rect">
            <a:avLst/>
          </a:prstGeom>
          <a:noFill/>
          <a:ln>
            <a:noFill/>
          </a:ln>
        </p:spPr>
        <p:txBody>
          <a:bodyPr spcFirstLastPara="1" wrap="square" lIns="91425" tIns="45700" rIns="91425" bIns="45700" anchor="t" anchorCtr="0">
            <a:noAutofit/>
          </a:bodyPr>
          <a:lstStyle/>
          <a:p>
            <a:pPr>
              <a:buClr>
                <a:srgbClr val="000000"/>
              </a:buClr>
            </a:pPr>
            <a:endParaRPr kern="0">
              <a:solidFill>
                <a:srgbClr val="000000"/>
              </a:solidFill>
              <a:latin typeface="Arial"/>
              <a:ea typeface="Arial"/>
              <a:cs typeface="Arial"/>
              <a:sym typeface="Arial"/>
            </a:endParaRPr>
          </a:p>
        </p:txBody>
      </p:sp>
      <p:grpSp>
        <p:nvGrpSpPr>
          <p:cNvPr id="245" name="Google Shape;245;p8"/>
          <p:cNvGrpSpPr/>
          <p:nvPr/>
        </p:nvGrpSpPr>
        <p:grpSpPr>
          <a:xfrm>
            <a:off x="5654387" y="898183"/>
            <a:ext cx="4417265" cy="5317942"/>
            <a:chOff x="0" y="649"/>
            <a:chExt cx="4417265" cy="5317942"/>
          </a:xfrm>
        </p:grpSpPr>
        <p:sp>
          <p:nvSpPr>
            <p:cNvPr id="246" name="Google Shape;246;p8"/>
            <p:cNvSpPr/>
            <p:nvPr/>
          </p:nvSpPr>
          <p:spPr>
            <a:xfrm>
              <a:off x="0" y="649"/>
              <a:ext cx="4417265" cy="1519412"/>
            </a:xfrm>
            <a:prstGeom prst="roundRect">
              <a:avLst>
                <a:gd name="adj" fmla="val 10000"/>
              </a:avLst>
            </a:prstGeom>
            <a:solidFill>
              <a:srgbClr val="5DC595"/>
            </a:solidFill>
            <a:ln>
              <a:noFill/>
            </a:ln>
          </p:spPr>
          <p:txBody>
            <a:bodyPr spcFirstLastPara="1" wrap="square" lIns="91425" tIns="91425" rIns="91425" bIns="91425" anchor="ctr" anchorCtr="0">
              <a:noAutofit/>
            </a:bodyPr>
            <a:lstStyle/>
            <a:p>
              <a:pPr>
                <a:buClr>
                  <a:srgbClr val="000000"/>
                </a:buClr>
              </a:pPr>
              <a:endParaRPr sz="1400" kern="0">
                <a:solidFill>
                  <a:srgbClr val="000000"/>
                </a:solidFill>
                <a:latin typeface="Arial"/>
                <a:cs typeface="Arial"/>
                <a:sym typeface="Arial"/>
              </a:endParaRPr>
            </a:p>
          </p:txBody>
        </p:sp>
        <p:sp>
          <p:nvSpPr>
            <p:cNvPr id="247" name="Google Shape;247;p8"/>
            <p:cNvSpPr/>
            <p:nvPr/>
          </p:nvSpPr>
          <p:spPr>
            <a:xfrm>
              <a:off x="459622" y="342517"/>
              <a:ext cx="835676" cy="835676"/>
            </a:xfrm>
            <a:prstGeom prst="rect">
              <a:avLst/>
            </a:prstGeom>
            <a:noFill/>
            <a:ln>
              <a:noFill/>
            </a:ln>
          </p:spPr>
          <p:txBody>
            <a:bodyPr spcFirstLastPara="1" wrap="square" lIns="91425" tIns="91425" rIns="91425" bIns="91425" anchor="ctr" anchorCtr="0">
              <a:noAutofit/>
            </a:bodyPr>
            <a:lstStyle/>
            <a:p>
              <a:pPr>
                <a:buClr>
                  <a:srgbClr val="000000"/>
                </a:buClr>
              </a:pPr>
              <a:endParaRPr sz="1400" kern="0">
                <a:solidFill>
                  <a:srgbClr val="000000"/>
                </a:solidFill>
                <a:latin typeface="Arial"/>
                <a:cs typeface="Arial"/>
                <a:sym typeface="Arial"/>
              </a:endParaRPr>
            </a:p>
          </p:txBody>
        </p:sp>
        <p:sp>
          <p:nvSpPr>
            <p:cNvPr id="248" name="Google Shape;248;p8"/>
            <p:cNvSpPr/>
            <p:nvPr/>
          </p:nvSpPr>
          <p:spPr>
            <a:xfrm>
              <a:off x="1754920" y="649"/>
              <a:ext cx="2662344" cy="1519412"/>
            </a:xfrm>
            <a:prstGeom prst="rect">
              <a:avLst/>
            </a:prstGeom>
            <a:noFill/>
            <a:ln>
              <a:noFill/>
            </a:ln>
          </p:spPr>
          <p:txBody>
            <a:bodyPr spcFirstLastPara="1" wrap="square" lIns="91425" tIns="91425" rIns="91425" bIns="91425" anchor="ctr" anchorCtr="0">
              <a:noAutofit/>
            </a:bodyPr>
            <a:lstStyle/>
            <a:p>
              <a:pPr>
                <a:buClr>
                  <a:srgbClr val="000000"/>
                </a:buClr>
              </a:pPr>
              <a:endParaRPr sz="1400" kern="0">
                <a:solidFill>
                  <a:srgbClr val="000000"/>
                </a:solidFill>
                <a:latin typeface="Arial"/>
                <a:cs typeface="Arial"/>
                <a:sym typeface="Arial"/>
              </a:endParaRPr>
            </a:p>
          </p:txBody>
        </p:sp>
        <p:sp>
          <p:nvSpPr>
            <p:cNvPr id="249" name="Google Shape;249;p8"/>
            <p:cNvSpPr txBox="1"/>
            <p:nvPr/>
          </p:nvSpPr>
          <p:spPr>
            <a:xfrm>
              <a:off x="1754920" y="649"/>
              <a:ext cx="2662344" cy="1519412"/>
            </a:xfrm>
            <a:prstGeom prst="rect">
              <a:avLst/>
            </a:prstGeom>
            <a:noFill/>
            <a:ln>
              <a:noFill/>
            </a:ln>
          </p:spPr>
          <p:txBody>
            <a:bodyPr spcFirstLastPara="1" wrap="square" lIns="160800" tIns="160800" rIns="160800" bIns="160800" anchor="ctr" anchorCtr="0">
              <a:noAutofit/>
            </a:bodyPr>
            <a:lstStyle/>
            <a:p>
              <a:pPr>
                <a:lnSpc>
                  <a:spcPct val="90000"/>
                </a:lnSpc>
                <a:buClr>
                  <a:srgbClr val="000000"/>
                </a:buClr>
                <a:buSzPts val="1500"/>
              </a:pPr>
              <a:r>
                <a:rPr lang="en-US" sz="1500" kern="0">
                  <a:solidFill>
                    <a:srgbClr val="000000"/>
                  </a:solidFill>
                  <a:latin typeface="Times New Roman"/>
                  <a:ea typeface="Times New Roman"/>
                  <a:cs typeface="Times New Roman"/>
                  <a:sym typeface="Times New Roman"/>
                </a:rPr>
                <a:t>Rapid issue regarding cyber-security of people can be a significant obstacle of the intervention.</a:t>
              </a:r>
              <a:endParaRPr sz="1400" kern="0">
                <a:solidFill>
                  <a:srgbClr val="000000"/>
                </a:solidFill>
                <a:latin typeface="Arial"/>
                <a:cs typeface="Arial"/>
                <a:sym typeface="Arial"/>
              </a:endParaRPr>
            </a:p>
          </p:txBody>
        </p:sp>
        <p:sp>
          <p:nvSpPr>
            <p:cNvPr id="250" name="Google Shape;250;p8"/>
            <p:cNvSpPr/>
            <p:nvPr/>
          </p:nvSpPr>
          <p:spPr>
            <a:xfrm>
              <a:off x="0" y="1899914"/>
              <a:ext cx="4417265" cy="1519412"/>
            </a:xfrm>
            <a:prstGeom prst="roundRect">
              <a:avLst>
                <a:gd name="adj" fmla="val 10000"/>
              </a:avLst>
            </a:prstGeom>
            <a:solidFill>
              <a:schemeClr val="accent3"/>
            </a:solidFill>
            <a:ln>
              <a:noFill/>
            </a:ln>
          </p:spPr>
          <p:txBody>
            <a:bodyPr spcFirstLastPara="1" wrap="square" lIns="91425" tIns="91425" rIns="91425" bIns="91425" anchor="ctr" anchorCtr="0">
              <a:noAutofit/>
            </a:bodyPr>
            <a:lstStyle/>
            <a:p>
              <a:pPr>
                <a:buClr>
                  <a:srgbClr val="000000"/>
                </a:buClr>
              </a:pPr>
              <a:endParaRPr sz="1400" kern="0">
                <a:solidFill>
                  <a:srgbClr val="000000"/>
                </a:solidFill>
                <a:latin typeface="Arial"/>
                <a:cs typeface="Arial"/>
                <a:sym typeface="Arial"/>
              </a:endParaRPr>
            </a:p>
          </p:txBody>
        </p:sp>
        <p:sp>
          <p:nvSpPr>
            <p:cNvPr id="251" name="Google Shape;251;p8"/>
            <p:cNvSpPr/>
            <p:nvPr/>
          </p:nvSpPr>
          <p:spPr>
            <a:xfrm>
              <a:off x="459622" y="2241782"/>
              <a:ext cx="835676" cy="835676"/>
            </a:xfrm>
            <a:prstGeom prst="rect">
              <a:avLst/>
            </a:prstGeom>
            <a:noFill/>
            <a:ln>
              <a:noFill/>
            </a:ln>
          </p:spPr>
          <p:txBody>
            <a:bodyPr spcFirstLastPara="1" wrap="square" lIns="91425" tIns="91425" rIns="91425" bIns="91425" anchor="ctr" anchorCtr="0">
              <a:noAutofit/>
            </a:bodyPr>
            <a:lstStyle/>
            <a:p>
              <a:pPr>
                <a:buClr>
                  <a:srgbClr val="000000"/>
                </a:buClr>
              </a:pPr>
              <a:endParaRPr sz="1400" kern="0">
                <a:solidFill>
                  <a:srgbClr val="000000"/>
                </a:solidFill>
                <a:latin typeface="Arial"/>
                <a:cs typeface="Arial"/>
                <a:sym typeface="Arial"/>
              </a:endParaRPr>
            </a:p>
          </p:txBody>
        </p:sp>
        <p:sp>
          <p:nvSpPr>
            <p:cNvPr id="252" name="Google Shape;252;p8"/>
            <p:cNvSpPr/>
            <p:nvPr/>
          </p:nvSpPr>
          <p:spPr>
            <a:xfrm>
              <a:off x="1754920" y="1899914"/>
              <a:ext cx="2662344" cy="1519412"/>
            </a:xfrm>
            <a:prstGeom prst="rect">
              <a:avLst/>
            </a:prstGeom>
            <a:noFill/>
            <a:ln>
              <a:noFill/>
            </a:ln>
          </p:spPr>
          <p:txBody>
            <a:bodyPr spcFirstLastPara="1" wrap="square" lIns="91425" tIns="91425" rIns="91425" bIns="91425" anchor="ctr" anchorCtr="0">
              <a:noAutofit/>
            </a:bodyPr>
            <a:lstStyle/>
            <a:p>
              <a:pPr>
                <a:buClr>
                  <a:srgbClr val="000000"/>
                </a:buClr>
              </a:pPr>
              <a:endParaRPr sz="1400" kern="0">
                <a:solidFill>
                  <a:srgbClr val="000000"/>
                </a:solidFill>
                <a:latin typeface="Arial"/>
                <a:cs typeface="Arial"/>
                <a:sym typeface="Arial"/>
              </a:endParaRPr>
            </a:p>
          </p:txBody>
        </p:sp>
        <p:sp>
          <p:nvSpPr>
            <p:cNvPr id="253" name="Google Shape;253;p8"/>
            <p:cNvSpPr txBox="1"/>
            <p:nvPr/>
          </p:nvSpPr>
          <p:spPr>
            <a:xfrm>
              <a:off x="1754920" y="1899914"/>
              <a:ext cx="2662344" cy="1519412"/>
            </a:xfrm>
            <a:prstGeom prst="rect">
              <a:avLst/>
            </a:prstGeom>
            <a:noFill/>
            <a:ln>
              <a:noFill/>
            </a:ln>
          </p:spPr>
          <p:txBody>
            <a:bodyPr spcFirstLastPara="1" wrap="square" lIns="160800" tIns="160800" rIns="160800" bIns="160800" anchor="ctr" anchorCtr="0">
              <a:noAutofit/>
            </a:bodyPr>
            <a:lstStyle/>
            <a:p>
              <a:pPr>
                <a:lnSpc>
                  <a:spcPct val="90000"/>
                </a:lnSpc>
                <a:buClr>
                  <a:srgbClr val="000000"/>
                </a:buClr>
                <a:buSzPts val="1500"/>
              </a:pPr>
              <a:r>
                <a:rPr lang="en-US" sz="1500" kern="0">
                  <a:solidFill>
                    <a:srgbClr val="000000"/>
                  </a:solidFill>
                  <a:latin typeface="Times New Roman"/>
                  <a:ea typeface="Times New Roman"/>
                  <a:cs typeface="Times New Roman"/>
                  <a:sym typeface="Times New Roman"/>
                </a:rPr>
                <a:t>As opined by Alotaibi et al., (2025) lack of necessary skills to effectively use digital health technologies can be the implementation barrier of Smart Antibiotics.</a:t>
              </a:r>
              <a:endParaRPr sz="1400" kern="0">
                <a:solidFill>
                  <a:srgbClr val="000000"/>
                </a:solidFill>
                <a:latin typeface="Arial"/>
                <a:cs typeface="Arial"/>
                <a:sym typeface="Arial"/>
              </a:endParaRPr>
            </a:p>
          </p:txBody>
        </p:sp>
        <p:sp>
          <p:nvSpPr>
            <p:cNvPr id="254" name="Google Shape;254;p8"/>
            <p:cNvSpPr/>
            <p:nvPr/>
          </p:nvSpPr>
          <p:spPr>
            <a:xfrm>
              <a:off x="0" y="3799179"/>
              <a:ext cx="4417265" cy="1519412"/>
            </a:xfrm>
            <a:prstGeom prst="roundRect">
              <a:avLst>
                <a:gd name="adj" fmla="val 10000"/>
              </a:avLst>
            </a:prstGeom>
            <a:solidFill>
              <a:srgbClr val="CDB753"/>
            </a:solidFill>
            <a:ln>
              <a:noFill/>
            </a:ln>
          </p:spPr>
          <p:txBody>
            <a:bodyPr spcFirstLastPara="1" wrap="square" lIns="91425" tIns="91425" rIns="91425" bIns="91425" anchor="ctr" anchorCtr="0">
              <a:noAutofit/>
            </a:bodyPr>
            <a:lstStyle/>
            <a:p>
              <a:pPr>
                <a:buClr>
                  <a:srgbClr val="000000"/>
                </a:buClr>
              </a:pPr>
              <a:endParaRPr sz="1400" kern="0">
                <a:solidFill>
                  <a:srgbClr val="000000"/>
                </a:solidFill>
                <a:latin typeface="Arial"/>
                <a:cs typeface="Arial"/>
                <a:sym typeface="Arial"/>
              </a:endParaRPr>
            </a:p>
          </p:txBody>
        </p:sp>
        <p:sp>
          <p:nvSpPr>
            <p:cNvPr id="255" name="Google Shape;255;p8"/>
            <p:cNvSpPr/>
            <p:nvPr/>
          </p:nvSpPr>
          <p:spPr>
            <a:xfrm>
              <a:off x="459622" y="4141047"/>
              <a:ext cx="835676" cy="835676"/>
            </a:xfrm>
            <a:prstGeom prst="rect">
              <a:avLst/>
            </a:prstGeom>
            <a:noFill/>
            <a:ln>
              <a:noFill/>
            </a:ln>
          </p:spPr>
          <p:txBody>
            <a:bodyPr spcFirstLastPara="1" wrap="square" lIns="91425" tIns="91425" rIns="91425" bIns="91425" anchor="ctr" anchorCtr="0">
              <a:noAutofit/>
            </a:bodyPr>
            <a:lstStyle/>
            <a:p>
              <a:pPr>
                <a:buClr>
                  <a:srgbClr val="000000"/>
                </a:buClr>
              </a:pPr>
              <a:endParaRPr sz="1400" kern="0">
                <a:solidFill>
                  <a:srgbClr val="000000"/>
                </a:solidFill>
                <a:latin typeface="Arial"/>
                <a:cs typeface="Arial"/>
                <a:sym typeface="Arial"/>
              </a:endParaRPr>
            </a:p>
          </p:txBody>
        </p:sp>
        <p:sp>
          <p:nvSpPr>
            <p:cNvPr id="256" name="Google Shape;256;p8"/>
            <p:cNvSpPr/>
            <p:nvPr/>
          </p:nvSpPr>
          <p:spPr>
            <a:xfrm>
              <a:off x="1754920" y="3799179"/>
              <a:ext cx="2662344" cy="1519412"/>
            </a:xfrm>
            <a:prstGeom prst="rect">
              <a:avLst/>
            </a:prstGeom>
            <a:noFill/>
            <a:ln>
              <a:noFill/>
            </a:ln>
          </p:spPr>
          <p:txBody>
            <a:bodyPr spcFirstLastPara="1" wrap="square" lIns="91425" tIns="91425" rIns="91425" bIns="91425" anchor="ctr" anchorCtr="0">
              <a:noAutofit/>
            </a:bodyPr>
            <a:lstStyle/>
            <a:p>
              <a:pPr>
                <a:buClr>
                  <a:srgbClr val="000000"/>
                </a:buClr>
              </a:pPr>
              <a:endParaRPr sz="1400" kern="0">
                <a:solidFill>
                  <a:srgbClr val="000000"/>
                </a:solidFill>
                <a:latin typeface="Arial"/>
                <a:cs typeface="Arial"/>
                <a:sym typeface="Arial"/>
              </a:endParaRPr>
            </a:p>
          </p:txBody>
        </p:sp>
        <p:sp>
          <p:nvSpPr>
            <p:cNvPr id="257" name="Google Shape;257;p8"/>
            <p:cNvSpPr txBox="1"/>
            <p:nvPr/>
          </p:nvSpPr>
          <p:spPr>
            <a:xfrm>
              <a:off x="1754920" y="3799179"/>
              <a:ext cx="2662344" cy="1519412"/>
            </a:xfrm>
            <a:prstGeom prst="rect">
              <a:avLst/>
            </a:prstGeom>
            <a:noFill/>
            <a:ln>
              <a:noFill/>
            </a:ln>
          </p:spPr>
          <p:txBody>
            <a:bodyPr spcFirstLastPara="1" wrap="square" lIns="160800" tIns="160800" rIns="160800" bIns="160800" anchor="ctr" anchorCtr="0">
              <a:noAutofit/>
            </a:bodyPr>
            <a:lstStyle/>
            <a:p>
              <a:pPr>
                <a:lnSpc>
                  <a:spcPct val="90000"/>
                </a:lnSpc>
                <a:buClr>
                  <a:srgbClr val="000000"/>
                </a:buClr>
                <a:buSzPts val="1500"/>
              </a:pPr>
              <a:r>
                <a:rPr lang="en-US" sz="1500" kern="0">
                  <a:solidFill>
                    <a:srgbClr val="000000"/>
                  </a:solidFill>
                  <a:latin typeface="Times New Roman"/>
                  <a:ea typeface="Times New Roman"/>
                  <a:cs typeface="Times New Roman"/>
                  <a:sym typeface="Times New Roman"/>
                </a:rPr>
                <a:t>43% of adults in England struggle with low health literacy which might affect the adoption rate of the intervention (Diwakar and Owolabi, 2025).</a:t>
              </a:r>
              <a:endParaRPr sz="1400" kern="0">
                <a:solidFill>
                  <a:srgbClr val="000000"/>
                </a:solidFill>
                <a:latin typeface="Arial"/>
                <a:cs typeface="Arial"/>
                <a:sym typeface="Arial"/>
              </a:endParaRPr>
            </a:p>
          </p:txBody>
        </p:sp>
      </p:grpSp>
    </p:spTree>
    <p:extLst>
      <p:ext uri="{BB962C8B-B14F-4D97-AF65-F5344CB8AC3E}">
        <p14:creationId xmlns:p14="http://schemas.microsoft.com/office/powerpoint/2010/main" val="7959528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62"/>
        <p:cNvGrpSpPr/>
        <p:nvPr/>
      </p:nvGrpSpPr>
      <p:grpSpPr>
        <a:xfrm>
          <a:off x="0" y="0"/>
          <a:ext cx="0" cy="0"/>
          <a:chOff x="0" y="0"/>
          <a:chExt cx="0" cy="0"/>
        </a:xfrm>
      </p:grpSpPr>
      <p:sp>
        <p:nvSpPr>
          <p:cNvPr id="263" name="Google Shape;263;p9"/>
          <p:cNvSpPr/>
          <p:nvPr/>
        </p:nvSpPr>
        <p:spPr>
          <a:xfrm>
            <a:off x="1524000" y="0"/>
            <a:ext cx="9142400" cy="6855282"/>
          </a:xfrm>
          <a:prstGeom prst="rect">
            <a:avLst/>
          </a:prstGeom>
          <a:blipFill rotWithShape="1">
            <a:blip r:embed="rId3">
              <a:alphaModFix/>
            </a:blip>
            <a:stretch>
              <a:fillRect/>
            </a:stretch>
          </a:blip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pic>
        <p:nvPicPr>
          <p:cNvPr id="264" name="Google Shape;264;p9"/>
          <p:cNvPicPr preferRelativeResize="0"/>
          <p:nvPr/>
        </p:nvPicPr>
        <p:blipFill rotWithShape="1">
          <a:blip r:embed="rId4">
            <a:alphaModFix/>
          </a:blip>
          <a:srcRect/>
          <a:stretch/>
        </p:blipFill>
        <p:spPr>
          <a:xfrm>
            <a:off x="3647845" y="2105202"/>
            <a:ext cx="7020154" cy="4752798"/>
          </a:xfrm>
          <a:prstGeom prst="rect">
            <a:avLst/>
          </a:prstGeom>
          <a:noFill/>
          <a:ln>
            <a:noFill/>
          </a:ln>
        </p:spPr>
      </p:pic>
      <p:pic>
        <p:nvPicPr>
          <p:cNvPr id="265" name="Google Shape;265;p9"/>
          <p:cNvPicPr preferRelativeResize="0"/>
          <p:nvPr/>
        </p:nvPicPr>
        <p:blipFill rotWithShape="1">
          <a:blip r:embed="rId5">
            <a:alphaModFix/>
          </a:blip>
          <a:srcRect/>
          <a:stretch/>
        </p:blipFill>
        <p:spPr>
          <a:xfrm>
            <a:off x="1524000" y="0"/>
            <a:ext cx="9142400" cy="6858000"/>
          </a:xfrm>
          <a:prstGeom prst="rect">
            <a:avLst/>
          </a:prstGeom>
          <a:noFill/>
          <a:ln>
            <a:noFill/>
          </a:ln>
        </p:spPr>
      </p:pic>
      <p:sp>
        <p:nvSpPr>
          <p:cNvPr id="266" name="Google Shape;266;p9"/>
          <p:cNvSpPr/>
          <p:nvPr/>
        </p:nvSpPr>
        <p:spPr>
          <a:xfrm>
            <a:off x="1524000" y="0"/>
            <a:ext cx="482400" cy="6858000"/>
          </a:xfrm>
          <a:prstGeom prst="rect">
            <a:avLst/>
          </a:prstGeom>
          <a:solidFill>
            <a:schemeClr val="dk2"/>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267" name="Google Shape;267;p9"/>
          <p:cNvSpPr/>
          <p:nvPr/>
        </p:nvSpPr>
        <p:spPr>
          <a:xfrm>
            <a:off x="2245532" y="0"/>
            <a:ext cx="34289" cy="6858000"/>
          </a:xfrm>
          <a:prstGeom prst="rect">
            <a:avLst/>
          </a:prstGeom>
          <a:solidFill>
            <a:schemeClr val="accent6"/>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268" name="Google Shape;268;p9"/>
          <p:cNvSpPr/>
          <p:nvPr/>
        </p:nvSpPr>
        <p:spPr>
          <a:xfrm>
            <a:off x="2279650" y="0"/>
            <a:ext cx="8388300" cy="6858000"/>
          </a:xfrm>
          <a:prstGeom prst="rect">
            <a:avLst/>
          </a:prstGeom>
          <a:solidFill>
            <a:schemeClr val="dk2">
              <a:alpha val="92157"/>
            </a:schemeClr>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269" name="Google Shape;269;p9"/>
          <p:cNvSpPr txBox="1">
            <a:spLocks noGrp="1"/>
          </p:cNvSpPr>
          <p:nvPr>
            <p:ph type="title"/>
          </p:nvPr>
        </p:nvSpPr>
        <p:spPr>
          <a:xfrm>
            <a:off x="4965600" y="501825"/>
            <a:ext cx="5238300" cy="1077300"/>
          </a:xfrm>
          <a:prstGeom prst="rect">
            <a:avLst/>
          </a:prstGeom>
          <a:noFill/>
          <a:ln>
            <a:noFill/>
          </a:ln>
        </p:spPr>
        <p:txBody>
          <a:bodyPr spcFirstLastPara="1" wrap="square" lIns="91425" tIns="45700" rIns="91425" bIns="45700" anchor="t" anchorCtr="0">
            <a:noAutofit/>
          </a:bodyPr>
          <a:lstStyle/>
          <a:p>
            <a:pPr algn="ctr">
              <a:buSzPts val="2200"/>
            </a:pPr>
            <a:r>
              <a:rPr lang="en-US" sz="3000" b="1">
                <a:latin typeface="Times New Roman"/>
                <a:ea typeface="Times New Roman"/>
                <a:cs typeface="Times New Roman"/>
                <a:sym typeface="Times New Roman"/>
              </a:rPr>
              <a:t>CONTD…</a:t>
            </a:r>
            <a:endParaRPr sz="3000"/>
          </a:p>
        </p:txBody>
      </p:sp>
      <p:sp>
        <p:nvSpPr>
          <p:cNvPr id="270" name="Google Shape;270;p9"/>
          <p:cNvSpPr/>
          <p:nvPr/>
        </p:nvSpPr>
        <p:spPr>
          <a:xfrm>
            <a:off x="1739100" y="0"/>
            <a:ext cx="3226500" cy="6858000"/>
          </a:xfrm>
          <a:prstGeom prst="rect">
            <a:avLst/>
          </a:prstGeom>
          <a:solidFill>
            <a:schemeClr val="lt1"/>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pic>
        <p:nvPicPr>
          <p:cNvPr id="271" name="Google Shape;271;p9" descr="Antimicrobial Resistance: A Rising Global Threat to Public Health - PMC"/>
          <p:cNvPicPr preferRelativeResize="0"/>
          <p:nvPr/>
        </p:nvPicPr>
        <p:blipFill rotWithShape="1">
          <a:blip r:embed="rId6">
            <a:alphaModFix/>
          </a:blip>
          <a:srcRect/>
          <a:stretch/>
        </p:blipFill>
        <p:spPr>
          <a:xfrm>
            <a:off x="1829352" y="1755425"/>
            <a:ext cx="3022425" cy="3424815"/>
          </a:xfrm>
          <a:prstGeom prst="rect">
            <a:avLst/>
          </a:prstGeom>
          <a:noFill/>
          <a:ln>
            <a:noFill/>
          </a:ln>
        </p:spPr>
      </p:pic>
      <p:sp>
        <p:nvSpPr>
          <p:cNvPr id="272" name="Google Shape;272;p9"/>
          <p:cNvSpPr txBox="1">
            <a:spLocks noGrp="1"/>
          </p:cNvSpPr>
          <p:nvPr>
            <p:ph type="body" idx="1"/>
          </p:nvPr>
        </p:nvSpPr>
        <p:spPr>
          <a:xfrm>
            <a:off x="5179726" y="1579125"/>
            <a:ext cx="4558200" cy="3997800"/>
          </a:xfrm>
          <a:prstGeom prst="rect">
            <a:avLst/>
          </a:prstGeom>
          <a:noFill/>
          <a:ln>
            <a:noFill/>
          </a:ln>
        </p:spPr>
        <p:txBody>
          <a:bodyPr spcFirstLastPara="1" wrap="square" lIns="91425" tIns="45700" rIns="91425" bIns="45700" anchor="ctr" anchorCtr="0">
            <a:noAutofit/>
          </a:bodyPr>
          <a:lstStyle/>
          <a:p>
            <a:pPr marL="258366" indent="-279321" algn="just">
              <a:lnSpc>
                <a:spcPct val="150000"/>
              </a:lnSpc>
              <a:spcBef>
                <a:spcPts val="0"/>
              </a:spcBef>
              <a:buSzPts val="1500"/>
            </a:pPr>
            <a:r>
              <a:rPr lang="en-US" sz="1500">
                <a:latin typeface="Times New Roman"/>
                <a:ea typeface="Times New Roman"/>
                <a:cs typeface="Times New Roman"/>
                <a:sym typeface="Times New Roman"/>
              </a:rPr>
              <a:t>Lack of trust and concerns about AI-generated health advice can be a barrier.</a:t>
            </a:r>
            <a:endParaRPr sz="1500"/>
          </a:p>
          <a:p>
            <a:pPr marL="258366" indent="-279321" algn="just">
              <a:lnSpc>
                <a:spcPct val="150000"/>
              </a:lnSpc>
              <a:spcBef>
                <a:spcPts val="1200"/>
              </a:spcBef>
              <a:buSzPts val="1500"/>
            </a:pPr>
            <a:r>
              <a:rPr lang="en-US" sz="1500">
                <a:latin typeface="Times New Roman"/>
                <a:ea typeface="Times New Roman"/>
                <a:cs typeface="Times New Roman"/>
                <a:sym typeface="Times New Roman"/>
              </a:rPr>
              <a:t>It highlights the necessity to explain the recommendation in an evidence-based approach through chatbot (Lawson McLean and Hristidis, 2025).</a:t>
            </a:r>
            <a:endParaRPr sz="1500"/>
          </a:p>
          <a:p>
            <a:pPr marL="258366" indent="-279321" algn="just">
              <a:lnSpc>
                <a:spcPct val="150000"/>
              </a:lnSpc>
              <a:spcBef>
                <a:spcPts val="1200"/>
              </a:spcBef>
              <a:buSzPts val="1500"/>
            </a:pPr>
            <a:r>
              <a:rPr lang="en-US" sz="1500">
                <a:latin typeface="Times New Roman"/>
                <a:ea typeface="Times New Roman"/>
                <a:cs typeface="Times New Roman"/>
                <a:sym typeface="Times New Roman"/>
              </a:rPr>
              <a:t>Effective guidance on AMR will be updated as resistance patterns shift which need ongoing clinical review.</a:t>
            </a:r>
            <a:endParaRPr sz="1500"/>
          </a:p>
          <a:p>
            <a:pPr marL="258366" indent="-279321" algn="just">
              <a:lnSpc>
                <a:spcPct val="150000"/>
              </a:lnSpc>
              <a:spcBef>
                <a:spcPts val="1200"/>
              </a:spcBef>
              <a:buSzPts val="1500"/>
            </a:pPr>
            <a:r>
              <a:rPr lang="en-US" sz="1500">
                <a:latin typeface="Times New Roman"/>
                <a:ea typeface="Times New Roman"/>
                <a:cs typeface="Times New Roman"/>
                <a:sym typeface="Times New Roman"/>
              </a:rPr>
              <a:t>Health influencers can expand the intervention's reach, credibility, and engagement among young adults (Kostygina et al., 2020).</a:t>
            </a:r>
            <a:endParaRPr sz="1500">
              <a:latin typeface="Times New Roman"/>
              <a:ea typeface="Times New Roman"/>
              <a:cs typeface="Times New Roman"/>
              <a:sym typeface="Times New Roman"/>
            </a:endParaRPr>
          </a:p>
        </p:txBody>
      </p:sp>
      <p:sp>
        <p:nvSpPr>
          <p:cNvPr id="273" name="Google Shape;273;p9"/>
          <p:cNvSpPr/>
          <p:nvPr/>
        </p:nvSpPr>
        <p:spPr>
          <a:xfrm>
            <a:off x="10064749" y="-2718"/>
            <a:ext cx="20574" cy="6858000"/>
          </a:xfrm>
          <a:prstGeom prst="rect">
            <a:avLst/>
          </a:prstGeom>
          <a:solidFill>
            <a:schemeClr val="accent6"/>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274" name="Google Shape;274;p9"/>
          <p:cNvSpPr txBox="1"/>
          <p:nvPr/>
        </p:nvSpPr>
        <p:spPr>
          <a:xfrm>
            <a:off x="2071715" y="5180239"/>
            <a:ext cx="2537700" cy="447300"/>
          </a:xfrm>
          <a:prstGeom prst="rect">
            <a:avLst/>
          </a:prstGeom>
          <a:solidFill>
            <a:srgbClr val="000000">
              <a:alpha val="50196"/>
            </a:srgbClr>
          </a:solidFill>
          <a:ln>
            <a:noFill/>
          </a:ln>
        </p:spPr>
        <p:txBody>
          <a:bodyPr spcFirstLastPara="1" wrap="square" lIns="91425" tIns="45700" rIns="91425" bIns="45700" anchor="t" anchorCtr="0">
            <a:noAutofit/>
          </a:bodyPr>
          <a:lstStyle/>
          <a:p>
            <a:pPr algn="ctr">
              <a:buClr>
                <a:srgbClr val="000000"/>
              </a:buClr>
            </a:pPr>
            <a:r>
              <a:rPr lang="en-US" sz="1500" kern="0">
                <a:solidFill>
                  <a:srgbClr val="FFFFFF"/>
                </a:solidFill>
                <a:latin typeface="Arial"/>
                <a:ea typeface="Arial"/>
                <a:cs typeface="Arial"/>
                <a:sym typeface="Arial"/>
              </a:rPr>
              <a:t>(Source: Patra </a:t>
            </a:r>
            <a:r>
              <a:rPr lang="en-US" sz="1500" i="1" kern="0">
                <a:solidFill>
                  <a:srgbClr val="FFFFFF"/>
                </a:solidFill>
                <a:latin typeface="Arial"/>
                <a:ea typeface="Arial"/>
                <a:cs typeface="Arial"/>
                <a:sym typeface="Arial"/>
              </a:rPr>
              <a:t>et al., </a:t>
            </a:r>
            <a:r>
              <a:rPr lang="en-US" sz="1500" kern="0">
                <a:solidFill>
                  <a:srgbClr val="FFFFFF"/>
                </a:solidFill>
                <a:latin typeface="Arial"/>
                <a:ea typeface="Arial"/>
                <a:cs typeface="Arial"/>
                <a:sym typeface="Arial"/>
              </a:rPr>
              <a:t>2025 )</a:t>
            </a:r>
            <a:endParaRPr sz="1500" kern="0">
              <a:solidFill>
                <a:srgbClr val="000000"/>
              </a:solidFill>
              <a:latin typeface="Arial"/>
              <a:cs typeface="Arial"/>
              <a:sym typeface="Arial"/>
            </a:endParaRPr>
          </a:p>
        </p:txBody>
      </p:sp>
    </p:spTree>
    <p:extLst>
      <p:ext uri="{BB962C8B-B14F-4D97-AF65-F5344CB8AC3E}">
        <p14:creationId xmlns:p14="http://schemas.microsoft.com/office/powerpoint/2010/main" val="41219197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79"/>
        <p:cNvGrpSpPr/>
        <p:nvPr/>
      </p:nvGrpSpPr>
      <p:grpSpPr>
        <a:xfrm>
          <a:off x="0" y="0"/>
          <a:ext cx="0" cy="0"/>
          <a:chOff x="0" y="0"/>
          <a:chExt cx="0" cy="0"/>
        </a:xfrm>
      </p:grpSpPr>
      <p:sp>
        <p:nvSpPr>
          <p:cNvPr id="280" name="Google Shape;280;p10"/>
          <p:cNvSpPr/>
          <p:nvPr/>
        </p:nvSpPr>
        <p:spPr>
          <a:xfrm>
            <a:off x="1524000" y="-1"/>
            <a:ext cx="9144000" cy="6858001"/>
          </a:xfrm>
          <a:prstGeom prst="rect">
            <a:avLst/>
          </a:prstGeom>
          <a:solidFill>
            <a:srgbClr val="FFFFFF"/>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281" name="Google Shape;281;p10"/>
          <p:cNvSpPr/>
          <p:nvPr/>
        </p:nvSpPr>
        <p:spPr>
          <a:xfrm>
            <a:off x="1524000" y="0"/>
            <a:ext cx="723130" cy="6858000"/>
          </a:xfrm>
          <a:prstGeom prst="rect">
            <a:avLst/>
          </a:prstGeom>
          <a:solidFill>
            <a:schemeClr val="dk2"/>
          </a:solidFill>
          <a:ln>
            <a:noFill/>
          </a:ln>
        </p:spPr>
        <p:txBody>
          <a:bodyPr spcFirstLastPara="1" wrap="square" lIns="91425" tIns="45700" rIns="91425" bIns="45700" anchor="t" anchorCtr="0">
            <a:noAutofit/>
          </a:bodyPr>
          <a:lstStyle/>
          <a:p>
            <a:pPr>
              <a:buClr>
                <a:srgbClr val="000000"/>
              </a:buClr>
            </a:pPr>
            <a:endParaRPr kern="0">
              <a:solidFill>
                <a:srgbClr val="FFFFFF"/>
              </a:solidFill>
              <a:latin typeface="Arial"/>
              <a:ea typeface="Arial"/>
              <a:cs typeface="Arial"/>
              <a:sym typeface="Arial"/>
            </a:endParaRPr>
          </a:p>
        </p:txBody>
      </p:sp>
      <p:sp>
        <p:nvSpPr>
          <p:cNvPr id="282" name="Google Shape;282;p10"/>
          <p:cNvSpPr/>
          <p:nvPr/>
        </p:nvSpPr>
        <p:spPr>
          <a:xfrm>
            <a:off x="2851582" y="985293"/>
            <a:ext cx="1008989" cy="1345319"/>
          </a:xfrm>
          <a:prstGeom prst="ellipse">
            <a:avLst/>
          </a:prstGeom>
          <a:solidFill>
            <a:srgbClr val="D8EECF">
              <a:alpha val="90196"/>
            </a:srgbClr>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pic>
        <p:nvPicPr>
          <p:cNvPr id="283" name="Google Shape;283;p10"/>
          <p:cNvPicPr preferRelativeResize="0"/>
          <p:nvPr/>
        </p:nvPicPr>
        <p:blipFill rotWithShape="1">
          <a:blip r:embed="rId3">
            <a:alphaModFix/>
          </a:blip>
          <a:srcRect/>
          <a:stretch/>
        </p:blipFill>
        <p:spPr>
          <a:xfrm>
            <a:off x="1525600" y="0"/>
            <a:ext cx="9142401" cy="6858000"/>
          </a:xfrm>
          <a:prstGeom prst="rect">
            <a:avLst/>
          </a:prstGeom>
          <a:noFill/>
          <a:ln>
            <a:noFill/>
          </a:ln>
        </p:spPr>
      </p:pic>
      <p:sp>
        <p:nvSpPr>
          <p:cNvPr id="284" name="Google Shape;284;p10"/>
          <p:cNvSpPr txBox="1">
            <a:spLocks noGrp="1"/>
          </p:cNvSpPr>
          <p:nvPr>
            <p:ph type="title"/>
          </p:nvPr>
        </p:nvSpPr>
        <p:spPr>
          <a:xfrm>
            <a:off x="2596525" y="136775"/>
            <a:ext cx="7647600" cy="1308000"/>
          </a:xfrm>
          <a:prstGeom prst="rect">
            <a:avLst/>
          </a:prstGeom>
          <a:noFill/>
          <a:ln>
            <a:noFill/>
          </a:ln>
        </p:spPr>
        <p:txBody>
          <a:bodyPr spcFirstLastPara="1" wrap="square" lIns="91425" tIns="45700" rIns="91425" bIns="45700" anchor="b" anchorCtr="0">
            <a:noAutofit/>
          </a:bodyPr>
          <a:lstStyle/>
          <a:p>
            <a:pPr algn="ctr">
              <a:buClr>
                <a:schemeClr val="lt1"/>
              </a:buClr>
              <a:buSzPts val="2200"/>
            </a:pPr>
            <a:r>
              <a:rPr lang="en-US" sz="3500" b="1">
                <a:latin typeface="Times New Roman"/>
                <a:ea typeface="Times New Roman"/>
                <a:cs typeface="Times New Roman"/>
                <a:sym typeface="Times New Roman"/>
              </a:rPr>
              <a:t>CONTD…</a:t>
            </a:r>
            <a:endParaRPr sz="3500"/>
          </a:p>
          <a:p>
            <a:pPr algn="ctr">
              <a:buClr>
                <a:srgbClr val="1F2D29"/>
              </a:buClr>
              <a:buSzPts val="2900"/>
            </a:pPr>
            <a:endParaRPr sz="3500" b="1">
              <a:latin typeface="Times New Roman"/>
              <a:ea typeface="Times New Roman"/>
              <a:cs typeface="Times New Roman"/>
              <a:sym typeface="Times New Roman"/>
            </a:endParaRPr>
          </a:p>
        </p:txBody>
      </p:sp>
      <p:sp>
        <p:nvSpPr>
          <p:cNvPr id="285" name="Google Shape;285;p10"/>
          <p:cNvSpPr txBox="1">
            <a:spLocks noGrp="1"/>
          </p:cNvSpPr>
          <p:nvPr>
            <p:ph type="body" idx="1"/>
          </p:nvPr>
        </p:nvSpPr>
        <p:spPr>
          <a:xfrm>
            <a:off x="2247125" y="1191825"/>
            <a:ext cx="3452400" cy="4818300"/>
          </a:xfrm>
          <a:prstGeom prst="rect">
            <a:avLst/>
          </a:prstGeom>
          <a:noFill/>
          <a:ln>
            <a:noFill/>
          </a:ln>
        </p:spPr>
        <p:txBody>
          <a:bodyPr spcFirstLastPara="1" wrap="square" lIns="91425" tIns="45700" rIns="91425" bIns="45700" anchor="t" anchorCtr="0">
            <a:noAutofit/>
          </a:bodyPr>
          <a:lstStyle/>
          <a:p>
            <a:pPr marL="258366" indent="-273606" algn="just">
              <a:lnSpc>
                <a:spcPct val="115000"/>
              </a:lnSpc>
              <a:spcBef>
                <a:spcPts val="0"/>
              </a:spcBef>
              <a:buSzPts val="1500"/>
            </a:pPr>
            <a:r>
              <a:rPr lang="en-US" sz="1500" dirty="0">
                <a:solidFill>
                  <a:schemeClr val="tx1"/>
                </a:solidFill>
                <a:latin typeface="Times New Roman"/>
                <a:ea typeface="Times New Roman"/>
                <a:cs typeface="Times New Roman"/>
                <a:sym typeface="Times New Roman"/>
              </a:rPr>
              <a:t>Interoperability and workflow disruption can be a big concern to the intervention</a:t>
            </a:r>
            <a:endParaRPr sz="1500" dirty="0">
              <a:solidFill>
                <a:schemeClr val="tx1"/>
              </a:solidFill>
            </a:endParaRPr>
          </a:p>
          <a:p>
            <a:pPr marL="258366" indent="-273606" algn="just">
              <a:lnSpc>
                <a:spcPct val="115000"/>
              </a:lnSpc>
              <a:spcBef>
                <a:spcPts val="1200"/>
              </a:spcBef>
              <a:buSzPts val="1500"/>
            </a:pPr>
            <a:r>
              <a:rPr lang="en-US" sz="1500" dirty="0">
                <a:solidFill>
                  <a:schemeClr val="tx1"/>
                </a:solidFill>
                <a:latin typeface="Times New Roman"/>
                <a:ea typeface="Times New Roman"/>
                <a:cs typeface="Times New Roman"/>
                <a:sym typeface="Times New Roman"/>
              </a:rPr>
              <a:t>Incompatibility with the existing system may lead to duplication and disjoint information as the intervention relates to NHS services (Lyndon </a:t>
            </a:r>
            <a:r>
              <a:rPr lang="en-US" sz="1500" i="1" dirty="0">
                <a:solidFill>
                  <a:schemeClr val="tx1"/>
                </a:solidFill>
                <a:latin typeface="Times New Roman"/>
                <a:ea typeface="Times New Roman"/>
                <a:cs typeface="Times New Roman"/>
                <a:sym typeface="Times New Roman"/>
              </a:rPr>
              <a:t>et al.,</a:t>
            </a:r>
            <a:r>
              <a:rPr lang="en-US" sz="1500" dirty="0">
                <a:solidFill>
                  <a:schemeClr val="tx1"/>
                </a:solidFill>
                <a:latin typeface="Times New Roman"/>
                <a:ea typeface="Times New Roman"/>
                <a:cs typeface="Times New Roman"/>
                <a:sym typeface="Times New Roman"/>
              </a:rPr>
              <a:t> 2025).</a:t>
            </a:r>
            <a:endParaRPr sz="1500" dirty="0">
              <a:solidFill>
                <a:schemeClr val="tx1"/>
              </a:solidFill>
            </a:endParaRPr>
          </a:p>
          <a:p>
            <a:pPr marL="258366" indent="-273606" algn="just">
              <a:lnSpc>
                <a:spcPct val="115000"/>
              </a:lnSpc>
              <a:spcBef>
                <a:spcPts val="1200"/>
              </a:spcBef>
              <a:buSzPts val="1500"/>
            </a:pPr>
            <a:r>
              <a:rPr lang="en-US" sz="1500" dirty="0">
                <a:solidFill>
                  <a:schemeClr val="tx1"/>
                </a:solidFill>
                <a:latin typeface="Times New Roman"/>
                <a:ea typeface="Times New Roman"/>
                <a:cs typeface="Times New Roman"/>
                <a:sym typeface="Times New Roman"/>
              </a:rPr>
              <a:t>Mumtaz </a:t>
            </a:r>
            <a:r>
              <a:rPr lang="en-US" sz="1500" i="1" dirty="0">
                <a:solidFill>
                  <a:schemeClr val="tx1"/>
                </a:solidFill>
                <a:latin typeface="Times New Roman"/>
                <a:ea typeface="Times New Roman"/>
                <a:cs typeface="Times New Roman"/>
                <a:sym typeface="Times New Roman"/>
              </a:rPr>
              <a:t>et al.</a:t>
            </a:r>
            <a:r>
              <a:rPr lang="en-US" sz="1500" dirty="0">
                <a:solidFill>
                  <a:schemeClr val="tx1"/>
                </a:solidFill>
                <a:latin typeface="Times New Roman"/>
                <a:ea typeface="Times New Roman"/>
                <a:cs typeface="Times New Roman"/>
                <a:sym typeface="Times New Roman"/>
              </a:rPr>
              <a:t> (2023) added that high cost is associated with the software maintenance, cyber security, clinical validation along with the social-media promotion.</a:t>
            </a:r>
            <a:endParaRPr sz="1500" dirty="0">
              <a:solidFill>
                <a:schemeClr val="tx1"/>
              </a:solidFill>
            </a:endParaRPr>
          </a:p>
          <a:p>
            <a:pPr marL="258366" indent="-273606" algn="just">
              <a:lnSpc>
                <a:spcPct val="115000"/>
              </a:lnSpc>
              <a:spcBef>
                <a:spcPts val="1200"/>
              </a:spcBef>
              <a:buSzPts val="1500"/>
            </a:pPr>
            <a:r>
              <a:rPr lang="en-US" sz="1500" dirty="0">
                <a:solidFill>
                  <a:schemeClr val="tx1"/>
                </a:solidFill>
                <a:latin typeface="Times New Roman"/>
                <a:ea typeface="Times New Roman"/>
                <a:cs typeface="Times New Roman"/>
                <a:sym typeface="Times New Roman"/>
              </a:rPr>
              <a:t>Hence, continual monitoring, co-design, and regular updates will be considered as key implementation needs for its successful implementation of the intervention. </a:t>
            </a:r>
            <a:endParaRPr sz="1500" dirty="0">
              <a:solidFill>
                <a:schemeClr val="tx1"/>
              </a:solidFill>
            </a:endParaRPr>
          </a:p>
        </p:txBody>
      </p:sp>
      <p:pic>
        <p:nvPicPr>
          <p:cNvPr id="286" name="Google Shape;286;p10"/>
          <p:cNvPicPr preferRelativeResize="0"/>
          <p:nvPr/>
        </p:nvPicPr>
        <p:blipFill>
          <a:blip r:embed="rId4">
            <a:alphaModFix/>
          </a:blip>
          <a:stretch>
            <a:fillRect/>
          </a:stretch>
        </p:blipFill>
        <p:spPr>
          <a:xfrm>
            <a:off x="5914228" y="1444775"/>
            <a:ext cx="4555573" cy="4565350"/>
          </a:xfrm>
          <a:prstGeom prst="rect">
            <a:avLst/>
          </a:prstGeom>
          <a:noFill/>
          <a:ln>
            <a:noFill/>
          </a:ln>
        </p:spPr>
      </p:pic>
    </p:spTree>
    <p:extLst>
      <p:ext uri="{BB962C8B-B14F-4D97-AF65-F5344CB8AC3E}">
        <p14:creationId xmlns:p14="http://schemas.microsoft.com/office/powerpoint/2010/main" val="262603619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11"/>
          <p:cNvSpPr txBox="1">
            <a:spLocks noGrp="1"/>
          </p:cNvSpPr>
          <p:nvPr>
            <p:ph type="title"/>
          </p:nvPr>
        </p:nvSpPr>
        <p:spPr>
          <a:xfrm>
            <a:off x="3017147" y="309637"/>
            <a:ext cx="6539400" cy="1077300"/>
          </a:xfrm>
          <a:prstGeom prst="rect">
            <a:avLst/>
          </a:prstGeom>
          <a:noFill/>
          <a:ln>
            <a:noFill/>
          </a:ln>
        </p:spPr>
        <p:txBody>
          <a:bodyPr spcFirstLastPara="1" wrap="square" lIns="91425" tIns="45700" rIns="91425" bIns="45700" anchor="t" anchorCtr="0">
            <a:noAutofit/>
          </a:bodyPr>
          <a:lstStyle/>
          <a:p>
            <a:pPr algn="ctr">
              <a:buSzPts val="2200"/>
            </a:pPr>
            <a:r>
              <a:rPr lang="en-US" sz="3600" b="1">
                <a:latin typeface="Times New Roman"/>
                <a:ea typeface="Times New Roman"/>
                <a:cs typeface="Times New Roman"/>
                <a:sym typeface="Times New Roman"/>
              </a:rPr>
              <a:t>CONTD…</a:t>
            </a:r>
            <a:endParaRPr sz="3600" b="1">
              <a:latin typeface="Times New Roman"/>
              <a:ea typeface="Times New Roman"/>
              <a:cs typeface="Times New Roman"/>
              <a:sym typeface="Times New Roman"/>
            </a:endParaRPr>
          </a:p>
        </p:txBody>
      </p:sp>
      <p:sp>
        <p:nvSpPr>
          <p:cNvPr id="293" name="Google Shape;293;p11"/>
          <p:cNvSpPr txBox="1">
            <a:spLocks noGrp="1"/>
          </p:cNvSpPr>
          <p:nvPr>
            <p:ph type="body" idx="1"/>
          </p:nvPr>
        </p:nvSpPr>
        <p:spPr>
          <a:xfrm>
            <a:off x="2664941" y="1195504"/>
            <a:ext cx="7128900" cy="2233500"/>
          </a:xfrm>
          <a:prstGeom prst="rect">
            <a:avLst/>
          </a:prstGeom>
          <a:noFill/>
          <a:ln>
            <a:noFill/>
          </a:ln>
        </p:spPr>
        <p:txBody>
          <a:bodyPr spcFirstLastPara="1" wrap="square" lIns="91425" tIns="45700" rIns="91425" bIns="45700" anchor="ctr" anchorCtr="0">
            <a:noAutofit/>
          </a:bodyPr>
          <a:lstStyle/>
          <a:p>
            <a:pPr marL="258366" indent="-264716" algn="just">
              <a:lnSpc>
                <a:spcPct val="150000"/>
              </a:lnSpc>
              <a:spcBef>
                <a:spcPts val="0"/>
              </a:spcBef>
              <a:buSzPts val="1360"/>
            </a:pPr>
            <a:r>
              <a:rPr lang="en-US" sz="1500">
                <a:latin typeface="Times New Roman"/>
                <a:ea typeface="Times New Roman"/>
                <a:cs typeface="Times New Roman"/>
                <a:sym typeface="Times New Roman"/>
              </a:rPr>
              <a:t>Behavioural resistance from the young adults can hinder the delivery of the intervention (UK Government, 2025).</a:t>
            </a:r>
            <a:endParaRPr sz="1900"/>
          </a:p>
          <a:p>
            <a:pPr marL="258366" indent="-264716" algn="just">
              <a:lnSpc>
                <a:spcPct val="150000"/>
              </a:lnSpc>
              <a:spcBef>
                <a:spcPts val="1200"/>
              </a:spcBef>
              <a:buSzPts val="1360"/>
            </a:pPr>
            <a:r>
              <a:rPr lang="en-US" sz="1500">
                <a:latin typeface="Times New Roman"/>
                <a:ea typeface="Times New Roman"/>
                <a:cs typeface="Times New Roman"/>
                <a:sym typeface="Times New Roman"/>
              </a:rPr>
              <a:t>This aspect can be supported the case of UKHSA’s Andi Biotic campaign.</a:t>
            </a:r>
            <a:endParaRPr sz="1900"/>
          </a:p>
          <a:p>
            <a:pPr marL="258366" indent="-264716" algn="just">
              <a:lnSpc>
                <a:spcPct val="150000"/>
              </a:lnSpc>
              <a:spcBef>
                <a:spcPts val="1200"/>
              </a:spcBef>
              <a:buSzPts val="1360"/>
            </a:pPr>
            <a:r>
              <a:rPr lang="en-US" sz="1500">
                <a:latin typeface="Times New Roman"/>
                <a:ea typeface="Times New Roman"/>
                <a:cs typeface="Times New Roman"/>
                <a:sym typeface="Times New Roman"/>
              </a:rPr>
              <a:t>The campaign gathered vast range of views on social media by 2025, but reach is not necessarily showing the accurate behavioural change about the use of antibiotic in the UK (UK Government, 2025).  </a:t>
            </a:r>
            <a:endParaRPr sz="1900"/>
          </a:p>
        </p:txBody>
      </p:sp>
      <p:pic>
        <p:nvPicPr>
          <p:cNvPr id="294" name="Google Shape;294;p11"/>
          <p:cNvPicPr preferRelativeResize="0"/>
          <p:nvPr/>
        </p:nvPicPr>
        <p:blipFill rotWithShape="1">
          <a:blip r:embed="rId3">
            <a:alphaModFix/>
          </a:blip>
          <a:srcRect/>
          <a:stretch/>
        </p:blipFill>
        <p:spPr>
          <a:xfrm>
            <a:off x="2664950" y="3606150"/>
            <a:ext cx="5975500" cy="3074700"/>
          </a:xfrm>
          <a:prstGeom prst="rect">
            <a:avLst/>
          </a:prstGeom>
          <a:noFill/>
          <a:ln>
            <a:noFill/>
          </a:ln>
        </p:spPr>
      </p:pic>
      <p:sp>
        <p:nvSpPr>
          <p:cNvPr id="295" name="Google Shape;295;p11"/>
          <p:cNvSpPr txBox="1"/>
          <p:nvPr/>
        </p:nvSpPr>
        <p:spPr>
          <a:xfrm>
            <a:off x="8698325" y="5308875"/>
            <a:ext cx="1189500" cy="785100"/>
          </a:xfrm>
          <a:prstGeom prst="rect">
            <a:avLst/>
          </a:prstGeom>
          <a:noFill/>
          <a:ln>
            <a:noFill/>
          </a:ln>
        </p:spPr>
        <p:txBody>
          <a:bodyPr spcFirstLastPara="1" wrap="square" lIns="91425" tIns="45700" rIns="91425" bIns="45700" anchor="t" anchorCtr="0">
            <a:spAutoFit/>
          </a:bodyPr>
          <a:lstStyle/>
          <a:p>
            <a:pPr algn="ctr">
              <a:buClr>
                <a:srgbClr val="000000"/>
              </a:buClr>
            </a:pPr>
            <a:r>
              <a:rPr lang="en-US" sz="1500" kern="0">
                <a:solidFill>
                  <a:srgbClr val="FFFFFF"/>
                </a:solidFill>
                <a:latin typeface="Times New Roman"/>
                <a:ea typeface="Times New Roman"/>
                <a:cs typeface="Times New Roman"/>
                <a:sym typeface="Times New Roman"/>
              </a:rPr>
              <a:t>(Source: UK Government, 2025)</a:t>
            </a:r>
            <a:endParaRPr sz="1500" kern="0">
              <a:solidFill>
                <a:srgbClr val="00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04366890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00"/>
        <p:cNvGrpSpPr/>
        <p:nvPr/>
      </p:nvGrpSpPr>
      <p:grpSpPr>
        <a:xfrm>
          <a:off x="0" y="0"/>
          <a:ext cx="0" cy="0"/>
          <a:chOff x="0" y="0"/>
          <a:chExt cx="0" cy="0"/>
        </a:xfrm>
      </p:grpSpPr>
      <p:pic>
        <p:nvPicPr>
          <p:cNvPr id="301" name="Google Shape;301;p12"/>
          <p:cNvPicPr preferRelativeResize="0"/>
          <p:nvPr/>
        </p:nvPicPr>
        <p:blipFill rotWithShape="1">
          <a:blip r:embed="rId3">
            <a:alphaModFix/>
          </a:blip>
          <a:srcRect/>
          <a:stretch/>
        </p:blipFill>
        <p:spPr>
          <a:xfrm>
            <a:off x="1524000" y="0"/>
            <a:ext cx="9142400" cy="6858000"/>
          </a:xfrm>
          <a:prstGeom prst="rect">
            <a:avLst/>
          </a:prstGeom>
          <a:noFill/>
          <a:ln>
            <a:noFill/>
          </a:ln>
        </p:spPr>
      </p:pic>
      <p:sp>
        <p:nvSpPr>
          <p:cNvPr id="302" name="Google Shape;302;p12"/>
          <p:cNvSpPr/>
          <p:nvPr/>
        </p:nvSpPr>
        <p:spPr>
          <a:xfrm>
            <a:off x="1525600" y="-1"/>
            <a:ext cx="9142401" cy="6858001"/>
          </a:xfrm>
          <a:prstGeom prst="rect">
            <a:avLst/>
          </a:prstGeom>
          <a:solidFill>
            <a:schemeClr val="lt1"/>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pic>
        <p:nvPicPr>
          <p:cNvPr id="303" name="Google Shape;303;p12"/>
          <p:cNvPicPr preferRelativeResize="0"/>
          <p:nvPr/>
        </p:nvPicPr>
        <p:blipFill rotWithShape="1">
          <a:blip r:embed="rId3">
            <a:alphaModFix/>
          </a:blip>
          <a:srcRect/>
          <a:stretch/>
        </p:blipFill>
        <p:spPr>
          <a:xfrm>
            <a:off x="1540349" y="0"/>
            <a:ext cx="3108974" cy="6858000"/>
          </a:xfrm>
          <a:prstGeom prst="rect">
            <a:avLst/>
          </a:prstGeom>
          <a:noFill/>
          <a:ln>
            <a:noFill/>
          </a:ln>
        </p:spPr>
      </p:pic>
      <p:sp>
        <p:nvSpPr>
          <p:cNvPr id="304" name="Google Shape;304;p12"/>
          <p:cNvSpPr txBox="1">
            <a:spLocks noGrp="1"/>
          </p:cNvSpPr>
          <p:nvPr>
            <p:ph type="title"/>
          </p:nvPr>
        </p:nvSpPr>
        <p:spPr>
          <a:xfrm>
            <a:off x="2245525" y="647750"/>
            <a:ext cx="2403900" cy="4454400"/>
          </a:xfrm>
          <a:prstGeom prst="rect">
            <a:avLst/>
          </a:prstGeom>
          <a:noFill/>
          <a:ln>
            <a:noFill/>
          </a:ln>
        </p:spPr>
        <p:txBody>
          <a:bodyPr spcFirstLastPara="1" wrap="square" lIns="91425" tIns="45700" rIns="91425" bIns="45700" anchor="ctr" anchorCtr="0">
            <a:normAutofit/>
          </a:bodyPr>
          <a:lstStyle/>
          <a:p>
            <a:pPr algn="ctr">
              <a:buSzPts val="2600"/>
            </a:pPr>
            <a:r>
              <a:rPr lang="en-US" sz="3200" b="1">
                <a:latin typeface="Times New Roman"/>
                <a:ea typeface="Times New Roman"/>
                <a:cs typeface="Times New Roman"/>
                <a:sym typeface="Times New Roman"/>
              </a:rPr>
              <a:t>Legal and ethical issues correlated with the intervention </a:t>
            </a:r>
            <a:endParaRPr sz="3200"/>
          </a:p>
        </p:txBody>
      </p:sp>
      <p:sp>
        <p:nvSpPr>
          <p:cNvPr id="305" name="Google Shape;305;p12"/>
          <p:cNvSpPr/>
          <p:nvPr/>
        </p:nvSpPr>
        <p:spPr>
          <a:xfrm>
            <a:off x="1524000" y="0"/>
            <a:ext cx="556800" cy="6858000"/>
          </a:xfrm>
          <a:prstGeom prst="rect">
            <a:avLst/>
          </a:prstGeom>
          <a:solidFill>
            <a:srgbClr val="2F463F"/>
          </a:solidFill>
          <a:ln>
            <a:noFill/>
          </a:ln>
        </p:spPr>
        <p:txBody>
          <a:bodyPr spcFirstLastPara="1" wrap="square" lIns="91425" tIns="45700" rIns="91425" bIns="45700" anchor="t" anchorCtr="0">
            <a:noAutofit/>
          </a:bodyPr>
          <a:lstStyle/>
          <a:p>
            <a:pPr>
              <a:buClr>
                <a:srgbClr val="000000"/>
              </a:buClr>
            </a:pPr>
            <a:endParaRPr kern="0">
              <a:solidFill>
                <a:srgbClr val="FFFFFF"/>
              </a:solidFill>
              <a:latin typeface="Arial"/>
              <a:ea typeface="Arial"/>
              <a:cs typeface="Arial"/>
              <a:sym typeface="Arial"/>
            </a:endParaRPr>
          </a:p>
        </p:txBody>
      </p:sp>
      <p:sp>
        <p:nvSpPr>
          <p:cNvPr id="306" name="Google Shape;306;p12"/>
          <p:cNvSpPr/>
          <p:nvPr/>
        </p:nvSpPr>
        <p:spPr>
          <a:xfrm>
            <a:off x="2245532" y="0"/>
            <a:ext cx="34289" cy="6858000"/>
          </a:xfrm>
          <a:prstGeom prst="rect">
            <a:avLst/>
          </a:prstGeom>
          <a:solidFill>
            <a:schemeClr val="accent6"/>
          </a:solidFill>
          <a:ln>
            <a:noFill/>
          </a:ln>
        </p:spPr>
        <p:txBody>
          <a:bodyPr spcFirstLastPara="1" wrap="square" lIns="91425" tIns="45700" rIns="91425" bIns="45700" anchor="t" anchorCtr="0">
            <a:noAutofit/>
          </a:bodyPr>
          <a:lstStyle/>
          <a:p>
            <a:pPr>
              <a:buClr>
                <a:srgbClr val="000000"/>
              </a:buClr>
            </a:pPr>
            <a:endParaRPr kern="0">
              <a:solidFill>
                <a:srgbClr val="FFFFFF"/>
              </a:solidFill>
              <a:latin typeface="Arial"/>
              <a:ea typeface="Arial"/>
              <a:cs typeface="Arial"/>
              <a:sym typeface="Arial"/>
            </a:endParaRPr>
          </a:p>
        </p:txBody>
      </p:sp>
      <p:sp>
        <p:nvSpPr>
          <p:cNvPr id="307" name="Google Shape;307;p12"/>
          <p:cNvSpPr txBox="1">
            <a:spLocks noGrp="1"/>
          </p:cNvSpPr>
          <p:nvPr>
            <p:ph type="body" idx="1"/>
          </p:nvPr>
        </p:nvSpPr>
        <p:spPr>
          <a:xfrm>
            <a:off x="4649425" y="179575"/>
            <a:ext cx="5769900" cy="3072300"/>
          </a:xfrm>
          <a:prstGeom prst="rect">
            <a:avLst/>
          </a:prstGeom>
          <a:noFill/>
          <a:ln>
            <a:noFill/>
          </a:ln>
        </p:spPr>
        <p:txBody>
          <a:bodyPr spcFirstLastPara="1" wrap="square" lIns="91425" tIns="45700" rIns="91425" bIns="45700" anchor="ctr" anchorCtr="0">
            <a:normAutofit/>
          </a:bodyPr>
          <a:lstStyle/>
          <a:p>
            <a:pPr marL="258366" indent="-255826" algn="just">
              <a:lnSpc>
                <a:spcPct val="140000"/>
              </a:lnSpc>
              <a:spcBef>
                <a:spcPts val="0"/>
              </a:spcBef>
              <a:buSzPts val="1400"/>
            </a:pPr>
            <a:r>
              <a:rPr lang="en-US" sz="1400">
                <a:latin typeface="Times New Roman"/>
                <a:ea typeface="Times New Roman"/>
                <a:cs typeface="Times New Roman"/>
                <a:sym typeface="Times New Roman"/>
              </a:rPr>
              <a:t>Effective data protection and privacy can be a key issue regarding the integration of chatbots (Wah, 2025).</a:t>
            </a:r>
            <a:endParaRPr sz="1400"/>
          </a:p>
          <a:p>
            <a:pPr marL="258366" indent="-255826" algn="just">
              <a:lnSpc>
                <a:spcPct val="140000"/>
              </a:lnSpc>
              <a:spcBef>
                <a:spcPts val="1200"/>
              </a:spcBef>
              <a:buSzPts val="1400"/>
            </a:pPr>
            <a:r>
              <a:rPr lang="en-US" sz="1400">
                <a:latin typeface="Times New Roman"/>
                <a:ea typeface="Times New Roman"/>
                <a:cs typeface="Times New Roman"/>
                <a:sym typeface="Times New Roman"/>
              </a:rPr>
              <a:t>The intervention should be compliant with UK data protection requirements.</a:t>
            </a:r>
            <a:endParaRPr sz="1400"/>
          </a:p>
          <a:p>
            <a:pPr marL="258366" indent="-255826" algn="just">
              <a:lnSpc>
                <a:spcPct val="140000"/>
              </a:lnSpc>
              <a:spcBef>
                <a:spcPts val="1200"/>
              </a:spcBef>
              <a:buSzPts val="1400"/>
            </a:pPr>
            <a:r>
              <a:rPr lang="en-US" sz="1400">
                <a:latin typeface="Times New Roman"/>
                <a:ea typeface="Times New Roman"/>
                <a:cs typeface="Times New Roman"/>
                <a:sym typeface="Times New Roman"/>
              </a:rPr>
              <a:t>The detailed requirement of the Digital Technology Assessment Criteria (DTAC) needs to be considered.</a:t>
            </a:r>
            <a:endParaRPr sz="1400"/>
          </a:p>
          <a:p>
            <a:pPr marL="258366" indent="-255826" algn="just">
              <a:lnSpc>
                <a:spcPct val="140000"/>
              </a:lnSpc>
              <a:spcBef>
                <a:spcPts val="1200"/>
              </a:spcBef>
              <a:buSzPts val="1400"/>
            </a:pPr>
            <a:r>
              <a:rPr lang="en-US" sz="1400">
                <a:latin typeface="Times New Roman"/>
                <a:ea typeface="Times New Roman"/>
                <a:cs typeface="Times New Roman"/>
                <a:sym typeface="Times New Roman"/>
              </a:rPr>
              <a:t>It can reduce interoperability in accordance with the NHS digital procurement framework (NHS England, 2025a)</a:t>
            </a:r>
            <a:endParaRPr sz="1400">
              <a:latin typeface="Times New Roman"/>
              <a:ea typeface="Times New Roman"/>
              <a:cs typeface="Times New Roman"/>
              <a:sym typeface="Times New Roman"/>
            </a:endParaRPr>
          </a:p>
        </p:txBody>
      </p:sp>
      <p:pic>
        <p:nvPicPr>
          <p:cNvPr id="308" name="Google Shape;308;p12"/>
          <p:cNvPicPr preferRelativeResize="0"/>
          <p:nvPr/>
        </p:nvPicPr>
        <p:blipFill>
          <a:blip r:embed="rId4">
            <a:alphaModFix/>
          </a:blip>
          <a:stretch>
            <a:fillRect/>
          </a:stretch>
        </p:blipFill>
        <p:spPr>
          <a:xfrm>
            <a:off x="5535050" y="3163300"/>
            <a:ext cx="4302050" cy="3602050"/>
          </a:xfrm>
          <a:prstGeom prst="rect">
            <a:avLst/>
          </a:prstGeom>
          <a:solidFill>
            <a:schemeClr val="lt1"/>
          </a:solidFill>
          <a:ln>
            <a:noFill/>
          </a:ln>
        </p:spPr>
      </p:pic>
    </p:spTree>
    <p:extLst>
      <p:ext uri="{BB962C8B-B14F-4D97-AF65-F5344CB8AC3E}">
        <p14:creationId xmlns:p14="http://schemas.microsoft.com/office/powerpoint/2010/main" val="23380873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313"/>
        <p:cNvGrpSpPr/>
        <p:nvPr/>
      </p:nvGrpSpPr>
      <p:grpSpPr>
        <a:xfrm>
          <a:off x="0" y="0"/>
          <a:ext cx="0" cy="0"/>
          <a:chOff x="0" y="0"/>
          <a:chExt cx="0" cy="0"/>
        </a:xfrm>
      </p:grpSpPr>
      <p:sp>
        <p:nvSpPr>
          <p:cNvPr id="314" name="Google Shape;314;p13"/>
          <p:cNvSpPr/>
          <p:nvPr/>
        </p:nvSpPr>
        <p:spPr>
          <a:xfrm>
            <a:off x="1525143" y="0"/>
            <a:ext cx="9141714" cy="6858000"/>
          </a:xfrm>
          <a:prstGeom prst="rect">
            <a:avLst/>
          </a:prstGeom>
          <a:solidFill>
            <a:schemeClr val="dk2"/>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315" name="Google Shape;315;p13"/>
          <p:cNvSpPr/>
          <p:nvPr/>
        </p:nvSpPr>
        <p:spPr>
          <a:xfrm>
            <a:off x="1524000" y="0"/>
            <a:ext cx="9142400" cy="6855282"/>
          </a:xfrm>
          <a:prstGeom prst="rect">
            <a:avLst/>
          </a:prstGeom>
          <a:solidFill>
            <a:schemeClr val="dk2"/>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pic>
        <p:nvPicPr>
          <p:cNvPr id="316" name="Google Shape;316;p13" descr="A robot using a laptop sitting on a blue chair"/>
          <p:cNvPicPr preferRelativeResize="0"/>
          <p:nvPr/>
        </p:nvPicPr>
        <p:blipFill rotWithShape="1">
          <a:blip r:embed="rId3">
            <a:alphaModFix amt="25000"/>
          </a:blip>
          <a:srcRect l="25002"/>
          <a:stretch/>
        </p:blipFill>
        <p:spPr>
          <a:xfrm>
            <a:off x="1524114" y="10"/>
            <a:ext cx="9143772" cy="6857990"/>
          </a:xfrm>
          <a:prstGeom prst="rect">
            <a:avLst/>
          </a:prstGeom>
          <a:noFill/>
          <a:ln>
            <a:noFill/>
          </a:ln>
        </p:spPr>
      </p:pic>
      <p:pic>
        <p:nvPicPr>
          <p:cNvPr id="317" name="Google Shape;317;p13"/>
          <p:cNvPicPr preferRelativeResize="0"/>
          <p:nvPr/>
        </p:nvPicPr>
        <p:blipFill rotWithShape="1">
          <a:blip r:embed="rId4">
            <a:alphaModFix/>
          </a:blip>
          <a:srcRect/>
          <a:stretch/>
        </p:blipFill>
        <p:spPr>
          <a:xfrm>
            <a:off x="1524800" y="0"/>
            <a:ext cx="9142400" cy="6858000"/>
          </a:xfrm>
          <a:prstGeom prst="rect">
            <a:avLst/>
          </a:prstGeom>
          <a:noFill/>
          <a:ln>
            <a:noFill/>
          </a:ln>
        </p:spPr>
      </p:pic>
      <p:sp>
        <p:nvSpPr>
          <p:cNvPr id="318" name="Google Shape;318;p13"/>
          <p:cNvSpPr txBox="1"/>
          <p:nvPr/>
        </p:nvSpPr>
        <p:spPr>
          <a:xfrm>
            <a:off x="3520806" y="555006"/>
            <a:ext cx="5968800" cy="1077300"/>
          </a:xfrm>
          <a:prstGeom prst="rect">
            <a:avLst/>
          </a:prstGeom>
          <a:noFill/>
          <a:ln>
            <a:noFill/>
          </a:ln>
        </p:spPr>
        <p:txBody>
          <a:bodyPr spcFirstLastPara="1" wrap="square" lIns="91425" tIns="45700" rIns="91425" bIns="45700" anchor="t" anchorCtr="0">
            <a:normAutofit/>
          </a:bodyPr>
          <a:lstStyle/>
          <a:p>
            <a:pPr algn="ctr">
              <a:lnSpc>
                <a:spcPct val="90000"/>
              </a:lnSpc>
              <a:buClr>
                <a:srgbClr val="000000"/>
              </a:buClr>
            </a:pPr>
            <a:r>
              <a:rPr lang="en-US" sz="3500" b="1" kern="0">
                <a:solidFill>
                  <a:srgbClr val="FFFFFF"/>
                </a:solidFill>
                <a:latin typeface="Times New Roman"/>
                <a:ea typeface="Times New Roman"/>
                <a:cs typeface="Times New Roman"/>
                <a:sym typeface="Times New Roman"/>
              </a:rPr>
              <a:t>CONTD…</a:t>
            </a:r>
            <a:endParaRPr kern="0">
              <a:solidFill>
                <a:srgbClr val="000000"/>
              </a:solidFill>
              <a:latin typeface="Arial"/>
              <a:cs typeface="Arial"/>
              <a:sym typeface="Arial"/>
            </a:endParaRPr>
          </a:p>
        </p:txBody>
      </p:sp>
      <p:sp>
        <p:nvSpPr>
          <p:cNvPr id="319" name="Google Shape;319;p13"/>
          <p:cNvSpPr/>
          <p:nvPr/>
        </p:nvSpPr>
        <p:spPr>
          <a:xfrm>
            <a:off x="1524000" y="0"/>
            <a:ext cx="723130" cy="6858000"/>
          </a:xfrm>
          <a:prstGeom prst="rect">
            <a:avLst/>
          </a:prstGeom>
          <a:solidFill>
            <a:schemeClr val="dk2"/>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320" name="Google Shape;320;p13"/>
          <p:cNvSpPr/>
          <p:nvPr/>
        </p:nvSpPr>
        <p:spPr>
          <a:xfrm>
            <a:off x="2245532" y="0"/>
            <a:ext cx="34289" cy="6858000"/>
          </a:xfrm>
          <a:prstGeom prst="rect">
            <a:avLst/>
          </a:prstGeom>
          <a:solidFill>
            <a:schemeClr val="accent6"/>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321" name="Google Shape;321;p13"/>
          <p:cNvSpPr txBox="1">
            <a:spLocks noGrp="1"/>
          </p:cNvSpPr>
          <p:nvPr>
            <p:ph type="body" idx="1"/>
          </p:nvPr>
        </p:nvSpPr>
        <p:spPr>
          <a:xfrm>
            <a:off x="2738725" y="1188350"/>
            <a:ext cx="7376700" cy="3607200"/>
          </a:xfrm>
          <a:prstGeom prst="rect">
            <a:avLst/>
          </a:prstGeom>
          <a:noFill/>
          <a:ln>
            <a:noFill/>
          </a:ln>
        </p:spPr>
        <p:txBody>
          <a:bodyPr spcFirstLastPara="1" wrap="square" lIns="91425" tIns="45700" rIns="91425" bIns="45700" anchor="ctr" anchorCtr="0">
            <a:normAutofit/>
          </a:bodyPr>
          <a:lstStyle/>
          <a:p>
            <a:pPr marL="258366" indent="-263446" algn="just">
              <a:lnSpc>
                <a:spcPct val="150000"/>
              </a:lnSpc>
              <a:spcBef>
                <a:spcPts val="0"/>
              </a:spcBef>
              <a:buSzPts val="1700"/>
            </a:pPr>
            <a:r>
              <a:rPr lang="en-US" sz="1700">
                <a:latin typeface="Times New Roman"/>
                <a:ea typeface="Times New Roman"/>
                <a:cs typeface="Times New Roman"/>
                <a:sym typeface="Times New Roman"/>
              </a:rPr>
              <a:t>Another significant legal issue that could be associated with the intervention is the clinical safety and liability issue.</a:t>
            </a:r>
            <a:endParaRPr sz="1700"/>
          </a:p>
          <a:p>
            <a:pPr marL="258366" indent="-263446" algn="just">
              <a:lnSpc>
                <a:spcPct val="150000"/>
              </a:lnSpc>
              <a:spcBef>
                <a:spcPts val="1350"/>
              </a:spcBef>
              <a:buSzPts val="1700"/>
            </a:pPr>
            <a:r>
              <a:rPr lang="en-US" sz="1700">
                <a:latin typeface="Times New Roman"/>
                <a:ea typeface="Times New Roman"/>
                <a:cs typeface="Times New Roman"/>
                <a:sym typeface="Times New Roman"/>
              </a:rPr>
              <a:t>The influence of chatbots in decisions about antibiotic use, it could be subject to MHRA medical-device regulation.</a:t>
            </a:r>
            <a:endParaRPr sz="1700"/>
          </a:p>
          <a:p>
            <a:pPr marL="258366" indent="-263446" algn="just">
              <a:lnSpc>
                <a:spcPct val="150000"/>
              </a:lnSpc>
              <a:spcBef>
                <a:spcPts val="1350"/>
              </a:spcBef>
              <a:buSzPts val="1700"/>
            </a:pPr>
            <a:r>
              <a:rPr lang="en-US" sz="1700">
                <a:latin typeface="Times New Roman"/>
                <a:ea typeface="Times New Roman"/>
                <a:cs typeface="Times New Roman"/>
                <a:sym typeface="Times New Roman"/>
              </a:rPr>
              <a:t>It considered the subject to conformity assessment, clinical evidence, risk management and regulatory approval before being used as the digital health intervention aspect (NHS England, 2023; NHS England, 2025a). </a:t>
            </a:r>
            <a:endParaRPr sz="1700"/>
          </a:p>
        </p:txBody>
      </p:sp>
    </p:spTree>
    <p:extLst>
      <p:ext uri="{BB962C8B-B14F-4D97-AF65-F5344CB8AC3E}">
        <p14:creationId xmlns:p14="http://schemas.microsoft.com/office/powerpoint/2010/main" val="28846019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26"/>
        <p:cNvGrpSpPr/>
        <p:nvPr/>
      </p:nvGrpSpPr>
      <p:grpSpPr>
        <a:xfrm>
          <a:off x="0" y="0"/>
          <a:ext cx="0" cy="0"/>
          <a:chOff x="0" y="0"/>
          <a:chExt cx="0" cy="0"/>
        </a:xfrm>
      </p:grpSpPr>
      <p:sp>
        <p:nvSpPr>
          <p:cNvPr id="327" name="Google Shape;327;p14"/>
          <p:cNvSpPr/>
          <p:nvPr/>
        </p:nvSpPr>
        <p:spPr>
          <a:xfrm>
            <a:off x="1524000" y="-1"/>
            <a:ext cx="9144000" cy="6858001"/>
          </a:xfrm>
          <a:prstGeom prst="rect">
            <a:avLst/>
          </a:prstGeom>
          <a:solidFill>
            <a:srgbClr val="FFFFFF"/>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sp>
        <p:nvSpPr>
          <p:cNvPr id="328" name="Google Shape;328;p14"/>
          <p:cNvSpPr/>
          <p:nvPr/>
        </p:nvSpPr>
        <p:spPr>
          <a:xfrm>
            <a:off x="1524000" y="0"/>
            <a:ext cx="723130" cy="6858000"/>
          </a:xfrm>
          <a:prstGeom prst="rect">
            <a:avLst/>
          </a:prstGeom>
          <a:solidFill>
            <a:schemeClr val="dk2"/>
          </a:solidFill>
          <a:ln>
            <a:noFill/>
          </a:ln>
        </p:spPr>
        <p:txBody>
          <a:bodyPr spcFirstLastPara="1" wrap="square" lIns="91425" tIns="45700" rIns="91425" bIns="45700" anchor="t" anchorCtr="0">
            <a:noAutofit/>
          </a:bodyPr>
          <a:lstStyle/>
          <a:p>
            <a:pPr>
              <a:buClr>
                <a:srgbClr val="000000"/>
              </a:buClr>
            </a:pPr>
            <a:endParaRPr kern="0">
              <a:solidFill>
                <a:srgbClr val="FFFFFF"/>
              </a:solidFill>
              <a:latin typeface="Arial"/>
              <a:ea typeface="Arial"/>
              <a:cs typeface="Arial"/>
              <a:sym typeface="Arial"/>
            </a:endParaRPr>
          </a:p>
        </p:txBody>
      </p:sp>
      <p:sp>
        <p:nvSpPr>
          <p:cNvPr id="329" name="Google Shape;329;p14"/>
          <p:cNvSpPr/>
          <p:nvPr/>
        </p:nvSpPr>
        <p:spPr>
          <a:xfrm>
            <a:off x="2851582" y="985293"/>
            <a:ext cx="1008989" cy="1345319"/>
          </a:xfrm>
          <a:prstGeom prst="ellipse">
            <a:avLst/>
          </a:prstGeom>
          <a:solidFill>
            <a:srgbClr val="D8EECF">
              <a:alpha val="90196"/>
            </a:srgbClr>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pic>
        <p:nvPicPr>
          <p:cNvPr id="330" name="Google Shape;330;p14"/>
          <p:cNvPicPr preferRelativeResize="0"/>
          <p:nvPr/>
        </p:nvPicPr>
        <p:blipFill rotWithShape="1">
          <a:blip r:embed="rId3">
            <a:alphaModFix/>
          </a:blip>
          <a:srcRect/>
          <a:stretch/>
        </p:blipFill>
        <p:spPr>
          <a:xfrm>
            <a:off x="1547668" y="-2"/>
            <a:ext cx="9142401" cy="6858000"/>
          </a:xfrm>
          <a:prstGeom prst="rect">
            <a:avLst/>
          </a:prstGeom>
          <a:noFill/>
          <a:ln>
            <a:noFill/>
          </a:ln>
        </p:spPr>
      </p:pic>
      <p:sp>
        <p:nvSpPr>
          <p:cNvPr id="331" name="Google Shape;331;p14"/>
          <p:cNvSpPr txBox="1">
            <a:spLocks noGrp="1"/>
          </p:cNvSpPr>
          <p:nvPr>
            <p:ph type="title"/>
          </p:nvPr>
        </p:nvSpPr>
        <p:spPr>
          <a:xfrm>
            <a:off x="3457550" y="174800"/>
            <a:ext cx="5968800" cy="810600"/>
          </a:xfrm>
          <a:prstGeom prst="rect">
            <a:avLst/>
          </a:prstGeom>
          <a:noFill/>
          <a:ln>
            <a:noFill/>
          </a:ln>
        </p:spPr>
        <p:txBody>
          <a:bodyPr spcFirstLastPara="1" wrap="square" lIns="91425" tIns="45700" rIns="91425" bIns="45700" anchor="b" anchorCtr="0">
            <a:normAutofit/>
          </a:bodyPr>
          <a:lstStyle/>
          <a:p>
            <a:pPr algn="ctr"/>
            <a:r>
              <a:rPr lang="en-US" sz="3600" b="1">
                <a:latin typeface="Times New Roman"/>
                <a:ea typeface="Times New Roman"/>
                <a:cs typeface="Times New Roman"/>
                <a:sym typeface="Times New Roman"/>
              </a:rPr>
              <a:t>CONTD…</a:t>
            </a:r>
            <a:endParaRPr sz="3600">
              <a:latin typeface="Times New Roman"/>
              <a:ea typeface="Times New Roman"/>
              <a:cs typeface="Times New Roman"/>
              <a:sym typeface="Times New Roman"/>
            </a:endParaRPr>
          </a:p>
        </p:txBody>
      </p:sp>
      <p:sp>
        <p:nvSpPr>
          <p:cNvPr id="332" name="Google Shape;332;p14"/>
          <p:cNvSpPr txBox="1"/>
          <p:nvPr/>
        </p:nvSpPr>
        <p:spPr>
          <a:xfrm>
            <a:off x="2291267" y="1034408"/>
            <a:ext cx="7925100" cy="3443100"/>
          </a:xfrm>
          <a:prstGeom prst="rect">
            <a:avLst/>
          </a:prstGeom>
          <a:noFill/>
          <a:ln>
            <a:noFill/>
          </a:ln>
        </p:spPr>
        <p:txBody>
          <a:bodyPr spcFirstLastPara="1" wrap="square" lIns="91425" tIns="45700" rIns="91425" bIns="45700" anchor="t" anchorCtr="0">
            <a:normAutofit/>
          </a:bodyPr>
          <a:lstStyle/>
          <a:p>
            <a:pPr marL="285750" indent="-300990" algn="just">
              <a:lnSpc>
                <a:spcPct val="150000"/>
              </a:lnSpc>
              <a:buClr>
                <a:srgbClr val="8EC0C1"/>
              </a:buClr>
              <a:buSzPts val="1500"/>
              <a:buFont typeface="Noto Sans Symbols"/>
              <a:buChar char="▪"/>
            </a:pPr>
            <a:r>
              <a:rPr lang="en-US" sz="1500" kern="0" dirty="0">
                <a:solidFill>
                  <a:srgbClr val="000000"/>
                </a:solidFill>
                <a:latin typeface="Times New Roman"/>
                <a:ea typeface="Times New Roman"/>
                <a:cs typeface="Times New Roman"/>
                <a:sym typeface="Times New Roman"/>
              </a:rPr>
              <a:t>Prolonged implementation process and special regulatory knowledge can be seen as the legal challenging aspect </a:t>
            </a:r>
            <a:endParaRPr sz="1500" kern="0" dirty="0">
              <a:solidFill>
                <a:srgbClr val="000000"/>
              </a:solidFill>
              <a:latin typeface="Times New Roman"/>
              <a:ea typeface="Times New Roman"/>
              <a:cs typeface="Times New Roman"/>
              <a:sym typeface="Times New Roman"/>
            </a:endParaRPr>
          </a:p>
          <a:p>
            <a:pPr marL="285750" indent="-300990" algn="just">
              <a:lnSpc>
                <a:spcPct val="150000"/>
              </a:lnSpc>
              <a:buClr>
                <a:srgbClr val="8EC0C1"/>
              </a:buClr>
              <a:buSzPts val="1500"/>
              <a:buFont typeface="Noto Sans Symbols"/>
              <a:buChar char="▪"/>
            </a:pPr>
            <a:r>
              <a:rPr lang="en-US" sz="1500" kern="0" dirty="0">
                <a:solidFill>
                  <a:srgbClr val="000000"/>
                </a:solidFill>
                <a:latin typeface="Times New Roman"/>
                <a:ea typeface="Times New Roman"/>
                <a:cs typeface="Times New Roman"/>
                <a:sym typeface="Times New Roman"/>
              </a:rPr>
              <a:t>It is because strict and complex processes can delay the intervention launch and also its scalability  </a:t>
            </a:r>
            <a:endParaRPr sz="1500" kern="0" dirty="0">
              <a:solidFill>
                <a:srgbClr val="000000"/>
              </a:solidFill>
              <a:latin typeface="Arial"/>
              <a:cs typeface="Arial"/>
              <a:sym typeface="Arial"/>
            </a:endParaRPr>
          </a:p>
          <a:p>
            <a:pPr marL="285750" indent="-300990" algn="just">
              <a:lnSpc>
                <a:spcPct val="150000"/>
              </a:lnSpc>
              <a:spcBef>
                <a:spcPts val="600"/>
              </a:spcBef>
              <a:buClr>
                <a:srgbClr val="8EC0C1"/>
              </a:buClr>
              <a:buSzPts val="1500"/>
              <a:buFont typeface="Noto Sans Symbols"/>
              <a:buChar char="▪"/>
            </a:pPr>
            <a:r>
              <a:rPr lang="en-US" sz="1500" kern="0" dirty="0">
                <a:solidFill>
                  <a:srgbClr val="000000"/>
                </a:solidFill>
                <a:latin typeface="Times New Roman"/>
                <a:ea typeface="Times New Roman"/>
                <a:cs typeface="Times New Roman"/>
                <a:sym typeface="Times New Roman"/>
              </a:rPr>
              <a:t>The ethical aspect of deploying the intervention, autonomy and informed consent is involved</a:t>
            </a:r>
            <a:endParaRPr sz="1500" kern="0" dirty="0">
              <a:solidFill>
                <a:srgbClr val="000000"/>
              </a:solidFill>
              <a:latin typeface="Arial"/>
              <a:cs typeface="Arial"/>
              <a:sym typeface="Arial"/>
            </a:endParaRPr>
          </a:p>
          <a:p>
            <a:pPr marL="285750" indent="-300990" algn="just">
              <a:lnSpc>
                <a:spcPct val="150000"/>
              </a:lnSpc>
              <a:spcBef>
                <a:spcPts val="600"/>
              </a:spcBef>
              <a:buClr>
                <a:srgbClr val="8EC0C1"/>
              </a:buClr>
              <a:buSzPts val="1500"/>
              <a:buFont typeface="Noto Sans Symbols"/>
              <a:buChar char="▪"/>
            </a:pPr>
            <a:r>
              <a:rPr lang="en-US" sz="1500" kern="0" dirty="0">
                <a:solidFill>
                  <a:srgbClr val="000000"/>
                </a:solidFill>
                <a:latin typeface="Times New Roman"/>
                <a:ea typeface="Times New Roman"/>
                <a:cs typeface="Times New Roman"/>
                <a:sym typeface="Times New Roman"/>
              </a:rPr>
              <a:t>It will help to provide clear information on who else to contact and in what manner, for each type of possible diagnosis, rather than promote self-diagnosis. </a:t>
            </a:r>
            <a:endParaRPr sz="1500" kern="0" dirty="0">
              <a:solidFill>
                <a:srgbClr val="000000"/>
              </a:solidFill>
              <a:latin typeface="Arial"/>
              <a:cs typeface="Arial"/>
              <a:sym typeface="Arial"/>
            </a:endParaRPr>
          </a:p>
        </p:txBody>
      </p:sp>
      <p:pic>
        <p:nvPicPr>
          <p:cNvPr id="333" name="Google Shape;333;p14"/>
          <p:cNvPicPr preferRelativeResize="0"/>
          <p:nvPr/>
        </p:nvPicPr>
        <p:blipFill>
          <a:blip r:embed="rId4">
            <a:alphaModFix/>
          </a:blip>
          <a:stretch>
            <a:fillRect/>
          </a:stretch>
        </p:blipFill>
        <p:spPr>
          <a:xfrm>
            <a:off x="3713976" y="3775800"/>
            <a:ext cx="6489924" cy="2907400"/>
          </a:xfrm>
          <a:prstGeom prst="rect">
            <a:avLst/>
          </a:prstGeom>
          <a:noFill/>
          <a:ln>
            <a:noFill/>
          </a:ln>
        </p:spPr>
      </p:pic>
      <p:sp>
        <p:nvSpPr>
          <p:cNvPr id="10" name="TextBox 9">
            <a:extLst>
              <a:ext uri="{FF2B5EF4-FFF2-40B4-BE49-F238E27FC236}">
                <a16:creationId xmlns:a16="http://schemas.microsoft.com/office/drawing/2014/main" id="{88C4830A-D01E-4226-9F89-63B4DBDEDC7B}"/>
              </a:ext>
            </a:extLst>
          </p:cNvPr>
          <p:cNvSpPr txBox="1"/>
          <p:nvPr/>
        </p:nvSpPr>
        <p:spPr>
          <a:xfrm>
            <a:off x="2176800" y="5872708"/>
            <a:ext cx="1607506" cy="523220"/>
          </a:xfrm>
          <a:prstGeom prst="rect">
            <a:avLst/>
          </a:prstGeom>
          <a:noFill/>
        </p:spPr>
        <p:txBody>
          <a:bodyPr wrap="square">
            <a:spAutoFit/>
          </a:bodyPr>
          <a:lstStyle/>
          <a:p>
            <a:pPr algn="ctr">
              <a:buClr>
                <a:srgbClr val="000000"/>
              </a:buClr>
            </a:pPr>
            <a:r>
              <a:rPr lang="en-US" sz="1400" kern="0" dirty="0">
                <a:solidFill>
                  <a:srgbClr val="000000"/>
                </a:solidFill>
                <a:latin typeface="Times New Roman" panose="02020603050405020304" pitchFamily="18" charset="0"/>
                <a:ea typeface="Calibri"/>
                <a:cs typeface="Times New Roman" panose="02020603050405020304" pitchFamily="18" charset="0"/>
                <a:sym typeface="Calibri"/>
              </a:rPr>
              <a:t>(Source: </a:t>
            </a:r>
            <a:r>
              <a:rPr lang="en-US" sz="1400" kern="0" dirty="0" err="1">
                <a:solidFill>
                  <a:srgbClr val="000000"/>
                </a:solidFill>
                <a:latin typeface="Times New Roman" panose="02020603050405020304" pitchFamily="18" charset="0"/>
                <a:ea typeface="Calibri"/>
                <a:cs typeface="Times New Roman" panose="02020603050405020304" pitchFamily="18" charset="0"/>
                <a:sym typeface="Calibri"/>
              </a:rPr>
              <a:t>Tarricone</a:t>
            </a:r>
            <a:r>
              <a:rPr lang="en-US" sz="1400" kern="0" dirty="0">
                <a:solidFill>
                  <a:srgbClr val="000000"/>
                </a:solidFill>
                <a:latin typeface="Times New Roman" panose="02020603050405020304" pitchFamily="18" charset="0"/>
                <a:ea typeface="Calibri"/>
                <a:cs typeface="Times New Roman" panose="02020603050405020304" pitchFamily="18" charset="0"/>
                <a:sym typeface="Calibri"/>
              </a:rPr>
              <a:t> </a:t>
            </a:r>
            <a:r>
              <a:rPr lang="en-US" sz="1400" i="1" kern="0" dirty="0">
                <a:solidFill>
                  <a:srgbClr val="000000"/>
                </a:solidFill>
                <a:latin typeface="Times New Roman" panose="02020603050405020304" pitchFamily="18" charset="0"/>
                <a:ea typeface="Calibri"/>
                <a:cs typeface="Times New Roman" panose="02020603050405020304" pitchFamily="18" charset="0"/>
                <a:sym typeface="Calibri"/>
              </a:rPr>
              <a:t>et al., </a:t>
            </a:r>
            <a:r>
              <a:rPr lang="en-US" sz="1400" kern="0" dirty="0">
                <a:solidFill>
                  <a:srgbClr val="000000"/>
                </a:solidFill>
                <a:latin typeface="Times New Roman" panose="02020603050405020304" pitchFamily="18" charset="0"/>
                <a:ea typeface="Calibri"/>
                <a:cs typeface="Times New Roman" panose="02020603050405020304" pitchFamily="18" charset="0"/>
                <a:sym typeface="Calibri"/>
              </a:rPr>
              <a:t>2022)</a:t>
            </a:r>
            <a:endParaRPr lang="en-IN" sz="1400" kern="0" dirty="0">
              <a:solidFill>
                <a:srgbClr val="000000"/>
              </a:solidFill>
              <a:latin typeface="Times New Roman" panose="02020603050405020304" pitchFamily="18" charset="0"/>
              <a:cs typeface="Times New Roman" panose="02020603050405020304" pitchFamily="18" charset="0"/>
              <a:sym typeface="Arial"/>
            </a:endParaRPr>
          </a:p>
        </p:txBody>
      </p:sp>
    </p:spTree>
    <p:extLst>
      <p:ext uri="{BB962C8B-B14F-4D97-AF65-F5344CB8AC3E}">
        <p14:creationId xmlns:p14="http://schemas.microsoft.com/office/powerpoint/2010/main" val="306148575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38"/>
        <p:cNvGrpSpPr/>
        <p:nvPr/>
      </p:nvGrpSpPr>
      <p:grpSpPr>
        <a:xfrm>
          <a:off x="0" y="0"/>
          <a:ext cx="0" cy="0"/>
          <a:chOff x="0" y="0"/>
          <a:chExt cx="0" cy="0"/>
        </a:xfrm>
      </p:grpSpPr>
      <p:sp>
        <p:nvSpPr>
          <p:cNvPr id="339" name="Google Shape;339;p15"/>
          <p:cNvSpPr/>
          <p:nvPr/>
        </p:nvSpPr>
        <p:spPr>
          <a:xfrm>
            <a:off x="1524000" y="0"/>
            <a:ext cx="9144000" cy="6858000"/>
          </a:xfrm>
          <a:prstGeom prst="rect">
            <a:avLst/>
          </a:prstGeom>
          <a:solidFill>
            <a:schemeClr val="lt1"/>
          </a:solidFill>
          <a:ln>
            <a:noFill/>
          </a:ln>
        </p:spPr>
        <p:txBody>
          <a:bodyPr spcFirstLastPara="1" wrap="square" lIns="91425" tIns="45700" rIns="91425" bIns="45700" anchor="ctr" anchorCtr="0">
            <a:noAutofit/>
          </a:bodyPr>
          <a:lstStyle/>
          <a:p>
            <a:pPr algn="ctr">
              <a:buClr>
                <a:srgbClr val="000000"/>
              </a:buClr>
            </a:pPr>
            <a:endParaRPr kern="0">
              <a:solidFill>
                <a:srgbClr val="FFFFFF"/>
              </a:solidFill>
              <a:latin typeface="Arial"/>
              <a:ea typeface="Arial"/>
              <a:cs typeface="Arial"/>
              <a:sym typeface="Arial"/>
            </a:endParaRPr>
          </a:p>
        </p:txBody>
      </p:sp>
      <p:pic>
        <p:nvPicPr>
          <p:cNvPr id="340" name="Google Shape;340;p15"/>
          <p:cNvPicPr preferRelativeResize="0"/>
          <p:nvPr/>
        </p:nvPicPr>
        <p:blipFill rotWithShape="1">
          <a:blip r:embed="rId3">
            <a:alphaModFix/>
          </a:blip>
          <a:srcRect/>
          <a:stretch/>
        </p:blipFill>
        <p:spPr>
          <a:xfrm>
            <a:off x="1524000" y="0"/>
            <a:ext cx="9142400" cy="6858000"/>
          </a:xfrm>
          <a:prstGeom prst="rect">
            <a:avLst/>
          </a:prstGeom>
          <a:noFill/>
          <a:ln>
            <a:noFill/>
          </a:ln>
        </p:spPr>
      </p:pic>
      <p:sp>
        <p:nvSpPr>
          <p:cNvPr id="341" name="Google Shape;341;p15"/>
          <p:cNvSpPr/>
          <p:nvPr/>
        </p:nvSpPr>
        <p:spPr>
          <a:xfrm>
            <a:off x="1524001" y="0"/>
            <a:ext cx="3467175" cy="6858000"/>
          </a:xfrm>
          <a:prstGeom prst="rect">
            <a:avLst/>
          </a:prstGeom>
          <a:solidFill>
            <a:schemeClr val="dk2"/>
          </a:solidFill>
          <a:ln>
            <a:noFill/>
          </a:ln>
        </p:spPr>
        <p:txBody>
          <a:bodyPr spcFirstLastPara="1" wrap="square" lIns="91425" tIns="45700" rIns="91425" bIns="45700" anchor="t" anchorCtr="0">
            <a:noAutofit/>
          </a:bodyPr>
          <a:lstStyle/>
          <a:p>
            <a:pPr>
              <a:buClr>
                <a:srgbClr val="000000"/>
              </a:buClr>
            </a:pPr>
            <a:endParaRPr kern="0">
              <a:solidFill>
                <a:srgbClr val="FFFFFF"/>
              </a:solidFill>
              <a:latin typeface="Arial"/>
              <a:ea typeface="Arial"/>
              <a:cs typeface="Arial"/>
              <a:sym typeface="Arial"/>
            </a:endParaRPr>
          </a:p>
        </p:txBody>
      </p:sp>
      <p:sp>
        <p:nvSpPr>
          <p:cNvPr id="342" name="Google Shape;342;p15"/>
          <p:cNvSpPr txBox="1"/>
          <p:nvPr/>
        </p:nvSpPr>
        <p:spPr>
          <a:xfrm>
            <a:off x="2086175" y="1912150"/>
            <a:ext cx="2462700" cy="1921800"/>
          </a:xfrm>
          <a:prstGeom prst="rect">
            <a:avLst/>
          </a:prstGeom>
          <a:noFill/>
          <a:ln>
            <a:noFill/>
          </a:ln>
        </p:spPr>
        <p:txBody>
          <a:bodyPr spcFirstLastPara="1" wrap="square" lIns="91425" tIns="45700" rIns="91425" bIns="45700" anchor="t" anchorCtr="0">
            <a:normAutofit/>
          </a:bodyPr>
          <a:lstStyle/>
          <a:p>
            <a:pPr algn="ctr">
              <a:lnSpc>
                <a:spcPct val="90000"/>
              </a:lnSpc>
              <a:buClr>
                <a:srgbClr val="000000"/>
              </a:buClr>
            </a:pPr>
            <a:r>
              <a:rPr lang="en-US" sz="3500" b="1" kern="0">
                <a:solidFill>
                  <a:srgbClr val="FFFFFF"/>
                </a:solidFill>
                <a:latin typeface="Times New Roman"/>
                <a:ea typeface="Times New Roman"/>
                <a:cs typeface="Times New Roman"/>
                <a:sym typeface="Times New Roman"/>
              </a:rPr>
              <a:t>CONTD…</a:t>
            </a:r>
            <a:endParaRPr sz="3100" kern="0">
              <a:solidFill>
                <a:srgbClr val="FFFFFF"/>
              </a:solidFill>
              <a:latin typeface="Times New Roman"/>
              <a:ea typeface="Times New Roman"/>
              <a:cs typeface="Times New Roman"/>
              <a:sym typeface="Times New Roman"/>
            </a:endParaRPr>
          </a:p>
        </p:txBody>
      </p:sp>
      <p:sp>
        <p:nvSpPr>
          <p:cNvPr id="343" name="Google Shape;343;p15"/>
          <p:cNvSpPr/>
          <p:nvPr/>
        </p:nvSpPr>
        <p:spPr>
          <a:xfrm>
            <a:off x="4989576" y="0"/>
            <a:ext cx="34290" cy="6858000"/>
          </a:xfrm>
          <a:prstGeom prst="rect">
            <a:avLst/>
          </a:prstGeom>
          <a:solidFill>
            <a:schemeClr val="accent6"/>
          </a:solidFill>
          <a:ln>
            <a:noFill/>
          </a:ln>
        </p:spPr>
        <p:txBody>
          <a:bodyPr spcFirstLastPara="1" wrap="square" lIns="91425" tIns="45700" rIns="91425" bIns="45700" anchor="t" anchorCtr="0">
            <a:noAutofit/>
          </a:bodyPr>
          <a:lstStyle/>
          <a:p>
            <a:pPr>
              <a:buClr>
                <a:srgbClr val="000000"/>
              </a:buClr>
            </a:pPr>
            <a:endParaRPr kern="0">
              <a:solidFill>
                <a:srgbClr val="FFFFFF"/>
              </a:solidFill>
              <a:latin typeface="Arial"/>
              <a:ea typeface="Arial"/>
              <a:cs typeface="Arial"/>
              <a:sym typeface="Arial"/>
            </a:endParaRPr>
          </a:p>
        </p:txBody>
      </p:sp>
      <p:grpSp>
        <p:nvGrpSpPr>
          <p:cNvPr id="344" name="Google Shape;344;p15"/>
          <p:cNvGrpSpPr/>
          <p:nvPr/>
        </p:nvGrpSpPr>
        <p:grpSpPr>
          <a:xfrm>
            <a:off x="5654387" y="920390"/>
            <a:ext cx="4417265" cy="5273528"/>
            <a:chOff x="0" y="22856"/>
            <a:chExt cx="4417265" cy="5273528"/>
          </a:xfrm>
        </p:grpSpPr>
        <p:sp>
          <p:nvSpPr>
            <p:cNvPr id="345" name="Google Shape;345;p15"/>
            <p:cNvSpPr/>
            <p:nvPr/>
          </p:nvSpPr>
          <p:spPr>
            <a:xfrm>
              <a:off x="0" y="22856"/>
              <a:ext cx="4417265" cy="84767"/>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a:buClr>
                  <a:srgbClr val="000000"/>
                </a:buClr>
              </a:pPr>
              <a:endParaRPr sz="1400" kern="0">
                <a:solidFill>
                  <a:srgbClr val="000000"/>
                </a:solidFill>
                <a:latin typeface="Arial"/>
                <a:cs typeface="Arial"/>
                <a:sym typeface="Arial"/>
              </a:endParaRPr>
            </a:p>
          </p:txBody>
        </p:sp>
        <p:sp>
          <p:nvSpPr>
            <p:cNvPr id="346" name="Google Shape;346;p15"/>
            <p:cNvSpPr/>
            <p:nvPr/>
          </p:nvSpPr>
          <p:spPr>
            <a:xfrm>
              <a:off x="25642" y="41928"/>
              <a:ext cx="46621" cy="46621"/>
            </a:xfrm>
            <a:prstGeom prst="rect">
              <a:avLst/>
            </a:prstGeom>
            <a:noFill/>
            <a:ln>
              <a:noFill/>
            </a:ln>
          </p:spPr>
          <p:txBody>
            <a:bodyPr spcFirstLastPara="1" wrap="square" lIns="91425" tIns="91425" rIns="91425" bIns="91425" anchor="ctr" anchorCtr="0">
              <a:noAutofit/>
            </a:bodyPr>
            <a:lstStyle/>
            <a:p>
              <a:pPr>
                <a:buClr>
                  <a:srgbClr val="000000"/>
                </a:buClr>
              </a:pPr>
              <a:endParaRPr sz="1400" kern="0">
                <a:solidFill>
                  <a:srgbClr val="000000"/>
                </a:solidFill>
                <a:latin typeface="Arial"/>
                <a:cs typeface="Arial"/>
                <a:sym typeface="Arial"/>
              </a:endParaRPr>
            </a:p>
          </p:txBody>
        </p:sp>
        <p:sp>
          <p:nvSpPr>
            <p:cNvPr id="347" name="Google Shape;347;p15"/>
            <p:cNvSpPr/>
            <p:nvPr/>
          </p:nvSpPr>
          <p:spPr>
            <a:xfrm>
              <a:off x="97906" y="22856"/>
              <a:ext cx="3980193" cy="1595772"/>
            </a:xfrm>
            <a:prstGeom prst="rect">
              <a:avLst/>
            </a:prstGeom>
            <a:noFill/>
            <a:ln>
              <a:noFill/>
            </a:ln>
          </p:spPr>
          <p:txBody>
            <a:bodyPr spcFirstLastPara="1" wrap="square" lIns="91425" tIns="91425" rIns="91425" bIns="91425" anchor="ctr" anchorCtr="0">
              <a:noAutofit/>
            </a:bodyPr>
            <a:lstStyle/>
            <a:p>
              <a:pPr>
                <a:buClr>
                  <a:srgbClr val="000000"/>
                </a:buClr>
              </a:pPr>
              <a:endParaRPr sz="1400" kern="0">
                <a:solidFill>
                  <a:srgbClr val="000000"/>
                </a:solidFill>
                <a:latin typeface="Arial"/>
                <a:cs typeface="Arial"/>
                <a:sym typeface="Arial"/>
              </a:endParaRPr>
            </a:p>
          </p:txBody>
        </p:sp>
        <p:sp>
          <p:nvSpPr>
            <p:cNvPr id="348" name="Google Shape;348;p15"/>
            <p:cNvSpPr txBox="1"/>
            <p:nvPr/>
          </p:nvSpPr>
          <p:spPr>
            <a:xfrm>
              <a:off x="97906" y="22856"/>
              <a:ext cx="3980193" cy="1595772"/>
            </a:xfrm>
            <a:prstGeom prst="rect">
              <a:avLst/>
            </a:prstGeom>
            <a:solidFill>
              <a:schemeClr val="tx2">
                <a:lumMod val="75000"/>
              </a:schemeClr>
            </a:solidFill>
            <a:ln>
              <a:noFill/>
            </a:ln>
          </p:spPr>
          <p:txBody>
            <a:bodyPr spcFirstLastPara="1" wrap="square" lIns="168875" tIns="168875" rIns="168875" bIns="168875" anchor="ctr" anchorCtr="0">
              <a:noAutofit/>
            </a:bodyPr>
            <a:lstStyle/>
            <a:p>
              <a:pPr algn="just">
                <a:buClr>
                  <a:srgbClr val="000000"/>
                </a:buClr>
                <a:buSzPts val="1400"/>
              </a:pPr>
              <a:r>
                <a:rPr lang="en-US" sz="1500" kern="0" dirty="0">
                  <a:solidFill>
                    <a:srgbClr val="000000"/>
                  </a:solidFill>
                  <a:latin typeface="Times New Roman"/>
                  <a:ea typeface="Times New Roman"/>
                  <a:cs typeface="Times New Roman"/>
                  <a:sym typeface="Times New Roman"/>
                </a:rPr>
                <a:t>Algorithmic bias may result in less accurate or appropriate antibiotic guidance for certain demographic groups or people with lower health literacy, potentially widening existing health inequalities (NHS England, 2025b)</a:t>
              </a:r>
              <a:endParaRPr sz="1500" kern="0" dirty="0">
                <a:solidFill>
                  <a:srgbClr val="000000"/>
                </a:solidFill>
                <a:latin typeface="Times New Roman"/>
                <a:ea typeface="Times New Roman"/>
                <a:cs typeface="Times New Roman"/>
                <a:sym typeface="Times New Roman"/>
              </a:endParaRPr>
            </a:p>
          </p:txBody>
        </p:sp>
        <p:sp>
          <p:nvSpPr>
            <p:cNvPr id="349" name="Google Shape;349;p15"/>
            <p:cNvSpPr/>
            <p:nvPr/>
          </p:nvSpPr>
          <p:spPr>
            <a:xfrm>
              <a:off x="0" y="1861734"/>
              <a:ext cx="4417265" cy="84767"/>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a:buClr>
                  <a:srgbClr val="000000"/>
                </a:buClr>
              </a:pPr>
              <a:endParaRPr sz="1400" kern="0">
                <a:solidFill>
                  <a:srgbClr val="000000"/>
                </a:solidFill>
                <a:latin typeface="Arial"/>
                <a:cs typeface="Arial"/>
                <a:sym typeface="Arial"/>
              </a:endParaRPr>
            </a:p>
          </p:txBody>
        </p:sp>
        <p:sp>
          <p:nvSpPr>
            <p:cNvPr id="350" name="Google Shape;350;p15"/>
            <p:cNvSpPr/>
            <p:nvPr/>
          </p:nvSpPr>
          <p:spPr>
            <a:xfrm>
              <a:off x="25642" y="1880806"/>
              <a:ext cx="46621" cy="46621"/>
            </a:xfrm>
            <a:prstGeom prst="rect">
              <a:avLst/>
            </a:prstGeom>
            <a:noFill/>
            <a:ln>
              <a:noFill/>
            </a:ln>
          </p:spPr>
          <p:txBody>
            <a:bodyPr spcFirstLastPara="1" wrap="square" lIns="91425" tIns="91425" rIns="91425" bIns="91425" anchor="ctr" anchorCtr="0">
              <a:noAutofit/>
            </a:bodyPr>
            <a:lstStyle/>
            <a:p>
              <a:pPr>
                <a:buClr>
                  <a:srgbClr val="000000"/>
                </a:buClr>
              </a:pPr>
              <a:endParaRPr sz="1400" kern="0">
                <a:solidFill>
                  <a:srgbClr val="000000"/>
                </a:solidFill>
                <a:latin typeface="Arial"/>
                <a:cs typeface="Arial"/>
                <a:sym typeface="Arial"/>
              </a:endParaRPr>
            </a:p>
          </p:txBody>
        </p:sp>
        <p:sp>
          <p:nvSpPr>
            <p:cNvPr id="351" name="Google Shape;351;p15"/>
            <p:cNvSpPr/>
            <p:nvPr/>
          </p:nvSpPr>
          <p:spPr>
            <a:xfrm>
              <a:off x="97906" y="1861734"/>
              <a:ext cx="3980193" cy="1595772"/>
            </a:xfrm>
            <a:prstGeom prst="rect">
              <a:avLst/>
            </a:prstGeom>
            <a:noFill/>
            <a:ln>
              <a:noFill/>
            </a:ln>
          </p:spPr>
          <p:txBody>
            <a:bodyPr spcFirstLastPara="1" wrap="square" lIns="91425" tIns="91425" rIns="91425" bIns="91425" anchor="ctr" anchorCtr="0">
              <a:noAutofit/>
            </a:bodyPr>
            <a:lstStyle/>
            <a:p>
              <a:pPr>
                <a:buClr>
                  <a:srgbClr val="000000"/>
                </a:buClr>
              </a:pPr>
              <a:endParaRPr sz="1400" kern="0">
                <a:solidFill>
                  <a:srgbClr val="000000"/>
                </a:solidFill>
                <a:latin typeface="Arial"/>
                <a:cs typeface="Arial"/>
                <a:sym typeface="Arial"/>
              </a:endParaRPr>
            </a:p>
          </p:txBody>
        </p:sp>
        <p:sp>
          <p:nvSpPr>
            <p:cNvPr id="352" name="Google Shape;352;p15"/>
            <p:cNvSpPr txBox="1"/>
            <p:nvPr/>
          </p:nvSpPr>
          <p:spPr>
            <a:xfrm>
              <a:off x="97906" y="1861734"/>
              <a:ext cx="3980193" cy="1595772"/>
            </a:xfrm>
            <a:prstGeom prst="rect">
              <a:avLst/>
            </a:prstGeom>
            <a:solidFill>
              <a:schemeClr val="accent5">
                <a:lumMod val="75000"/>
              </a:schemeClr>
            </a:solidFill>
            <a:ln>
              <a:noFill/>
            </a:ln>
          </p:spPr>
          <p:txBody>
            <a:bodyPr spcFirstLastPara="1" wrap="square" lIns="168875" tIns="168875" rIns="168875" bIns="168875" anchor="ctr" anchorCtr="0">
              <a:noAutofit/>
            </a:bodyPr>
            <a:lstStyle/>
            <a:p>
              <a:pPr algn="just">
                <a:buClr>
                  <a:srgbClr val="000000"/>
                </a:buClr>
                <a:buSzPts val="1400"/>
              </a:pPr>
              <a:r>
                <a:rPr lang="en-US" sz="1500" kern="0" dirty="0">
                  <a:solidFill>
                    <a:srgbClr val="000000"/>
                  </a:solidFill>
                  <a:latin typeface="Times New Roman"/>
                  <a:ea typeface="Times New Roman"/>
                  <a:cs typeface="Times New Roman"/>
                  <a:sym typeface="Times New Roman"/>
                </a:rPr>
                <a:t>Equality, fairness and non-discrimination must therefore be considered throughout the design and implementation of Smart Antibiotics to maintain patient safety and public trust</a:t>
              </a:r>
              <a:endParaRPr sz="1500" kern="0" dirty="0">
                <a:solidFill>
                  <a:srgbClr val="000000"/>
                </a:solidFill>
                <a:latin typeface="Times New Roman"/>
                <a:ea typeface="Times New Roman"/>
                <a:cs typeface="Times New Roman"/>
                <a:sym typeface="Times New Roman"/>
              </a:endParaRPr>
            </a:p>
          </p:txBody>
        </p:sp>
        <p:sp>
          <p:nvSpPr>
            <p:cNvPr id="353" name="Google Shape;353;p15"/>
            <p:cNvSpPr/>
            <p:nvPr/>
          </p:nvSpPr>
          <p:spPr>
            <a:xfrm>
              <a:off x="0" y="3700612"/>
              <a:ext cx="4417265" cy="84767"/>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a:buClr>
                  <a:srgbClr val="000000"/>
                </a:buClr>
              </a:pPr>
              <a:endParaRPr sz="1400" kern="0">
                <a:solidFill>
                  <a:srgbClr val="000000"/>
                </a:solidFill>
                <a:latin typeface="Arial"/>
                <a:cs typeface="Arial"/>
                <a:sym typeface="Arial"/>
              </a:endParaRPr>
            </a:p>
          </p:txBody>
        </p:sp>
        <p:sp>
          <p:nvSpPr>
            <p:cNvPr id="354" name="Google Shape;354;p15"/>
            <p:cNvSpPr/>
            <p:nvPr/>
          </p:nvSpPr>
          <p:spPr>
            <a:xfrm>
              <a:off x="25642" y="3719685"/>
              <a:ext cx="46621" cy="46621"/>
            </a:xfrm>
            <a:prstGeom prst="rect">
              <a:avLst/>
            </a:prstGeom>
            <a:noFill/>
            <a:ln>
              <a:noFill/>
            </a:ln>
          </p:spPr>
          <p:txBody>
            <a:bodyPr spcFirstLastPara="1" wrap="square" lIns="91425" tIns="91425" rIns="91425" bIns="91425" anchor="ctr" anchorCtr="0">
              <a:noAutofit/>
            </a:bodyPr>
            <a:lstStyle/>
            <a:p>
              <a:pPr>
                <a:buClr>
                  <a:srgbClr val="000000"/>
                </a:buClr>
              </a:pPr>
              <a:endParaRPr sz="1400" kern="0">
                <a:solidFill>
                  <a:srgbClr val="000000"/>
                </a:solidFill>
                <a:latin typeface="Arial"/>
                <a:cs typeface="Arial"/>
                <a:sym typeface="Arial"/>
              </a:endParaRPr>
            </a:p>
          </p:txBody>
        </p:sp>
        <p:sp>
          <p:nvSpPr>
            <p:cNvPr id="355" name="Google Shape;355;p15"/>
            <p:cNvSpPr/>
            <p:nvPr/>
          </p:nvSpPr>
          <p:spPr>
            <a:xfrm>
              <a:off x="97906" y="3700612"/>
              <a:ext cx="3980193" cy="1595772"/>
            </a:xfrm>
            <a:prstGeom prst="rect">
              <a:avLst/>
            </a:prstGeom>
            <a:noFill/>
            <a:ln>
              <a:noFill/>
            </a:ln>
          </p:spPr>
          <p:txBody>
            <a:bodyPr spcFirstLastPara="1" wrap="square" lIns="91425" tIns="91425" rIns="91425" bIns="91425" anchor="ctr" anchorCtr="0">
              <a:noAutofit/>
            </a:bodyPr>
            <a:lstStyle/>
            <a:p>
              <a:pPr>
                <a:buClr>
                  <a:srgbClr val="000000"/>
                </a:buClr>
              </a:pPr>
              <a:endParaRPr sz="1400" kern="0">
                <a:solidFill>
                  <a:srgbClr val="000000"/>
                </a:solidFill>
                <a:latin typeface="Arial"/>
                <a:cs typeface="Arial"/>
                <a:sym typeface="Arial"/>
              </a:endParaRPr>
            </a:p>
          </p:txBody>
        </p:sp>
        <p:sp>
          <p:nvSpPr>
            <p:cNvPr id="356" name="Google Shape;356;p15"/>
            <p:cNvSpPr txBox="1"/>
            <p:nvPr/>
          </p:nvSpPr>
          <p:spPr>
            <a:xfrm>
              <a:off x="97906" y="3700612"/>
              <a:ext cx="3980193" cy="1595772"/>
            </a:xfrm>
            <a:prstGeom prst="rect">
              <a:avLst/>
            </a:prstGeom>
            <a:solidFill>
              <a:srgbClr val="00B0F0"/>
            </a:solidFill>
            <a:ln>
              <a:noFill/>
            </a:ln>
          </p:spPr>
          <p:txBody>
            <a:bodyPr spcFirstLastPara="1" wrap="square" lIns="168875" tIns="168875" rIns="168875" bIns="168875" anchor="ctr" anchorCtr="0">
              <a:noAutofit/>
            </a:bodyPr>
            <a:lstStyle/>
            <a:p>
              <a:pPr algn="just">
                <a:buClr>
                  <a:srgbClr val="000000"/>
                </a:buClr>
                <a:buSzPts val="1400"/>
              </a:pPr>
              <a:r>
                <a:rPr lang="en-US" sz="1500" kern="0" dirty="0">
                  <a:solidFill>
                    <a:srgbClr val="000000"/>
                  </a:solidFill>
                  <a:latin typeface="Times New Roman"/>
                  <a:ea typeface="Times New Roman"/>
                  <a:cs typeface="Times New Roman"/>
                  <a:sym typeface="Times New Roman"/>
                </a:rPr>
                <a:t>Clinical safety standards, including DCB0129 for manufacturers and DCB0160 for deploying </a:t>
              </a:r>
              <a:r>
                <a:rPr lang="en-US" sz="1500" kern="0" dirty="0" err="1">
                  <a:solidFill>
                    <a:srgbClr val="000000"/>
                  </a:solidFill>
                  <a:latin typeface="Times New Roman"/>
                  <a:ea typeface="Times New Roman"/>
                  <a:cs typeface="Times New Roman"/>
                  <a:sym typeface="Times New Roman"/>
                </a:rPr>
                <a:t>organisations</a:t>
              </a:r>
              <a:r>
                <a:rPr lang="en-US" sz="1500" kern="0" dirty="0">
                  <a:solidFill>
                    <a:srgbClr val="000000"/>
                  </a:solidFill>
                  <a:latin typeface="Times New Roman"/>
                  <a:ea typeface="Times New Roman"/>
                  <a:cs typeface="Times New Roman"/>
                  <a:sym typeface="Times New Roman"/>
                </a:rPr>
                <a:t>, should be incorporated into implementation, potentially requiring a Clinical Safety Officer, hazard log and clinical safety case (</a:t>
              </a:r>
              <a:r>
                <a:rPr lang="en-US" sz="1500" kern="0" dirty="0" err="1">
                  <a:solidFill>
                    <a:srgbClr val="000000"/>
                  </a:solidFill>
                  <a:latin typeface="Times New Roman"/>
                  <a:ea typeface="Times New Roman"/>
                  <a:cs typeface="Times New Roman"/>
                  <a:sym typeface="Times New Roman"/>
                </a:rPr>
                <a:t>Oskrochi</a:t>
              </a:r>
              <a:r>
                <a:rPr lang="en-US" sz="1500" kern="0" dirty="0">
                  <a:solidFill>
                    <a:srgbClr val="000000"/>
                  </a:solidFill>
                  <a:latin typeface="Times New Roman"/>
                  <a:ea typeface="Times New Roman"/>
                  <a:cs typeface="Times New Roman"/>
                  <a:sym typeface="Times New Roman"/>
                </a:rPr>
                <a:t> et al., 2025)</a:t>
              </a:r>
              <a:endParaRPr sz="1500" kern="0" dirty="0">
                <a:solidFill>
                  <a:srgbClr val="000000"/>
                </a:solidFill>
                <a:latin typeface="Times New Roman"/>
                <a:ea typeface="Times New Roman"/>
                <a:cs typeface="Times New Roman"/>
                <a:sym typeface="Times New Roman"/>
              </a:endParaRPr>
            </a:p>
          </p:txBody>
        </p:sp>
      </p:grpSp>
    </p:spTree>
    <p:extLst>
      <p:ext uri="{BB962C8B-B14F-4D97-AF65-F5344CB8AC3E}">
        <p14:creationId xmlns:p14="http://schemas.microsoft.com/office/powerpoint/2010/main" val="37040884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p16"/>
          <p:cNvSpPr txBox="1">
            <a:spLocks noGrp="1"/>
          </p:cNvSpPr>
          <p:nvPr>
            <p:ph type="title"/>
          </p:nvPr>
        </p:nvSpPr>
        <p:spPr>
          <a:xfrm>
            <a:off x="3141204" y="618257"/>
            <a:ext cx="5877900" cy="1077300"/>
          </a:xfrm>
          <a:prstGeom prst="rect">
            <a:avLst/>
          </a:prstGeom>
          <a:noFill/>
          <a:ln>
            <a:noFill/>
          </a:ln>
        </p:spPr>
        <p:txBody>
          <a:bodyPr spcFirstLastPara="1" wrap="square" lIns="91425" tIns="45700" rIns="91425" bIns="45700" anchor="t" anchorCtr="0">
            <a:normAutofit/>
          </a:bodyPr>
          <a:lstStyle/>
          <a:p>
            <a:pPr algn="ctr">
              <a:buSzPts val="3200"/>
            </a:pPr>
            <a:r>
              <a:rPr lang="en-US" sz="3500" b="1">
                <a:latin typeface="Times New Roman"/>
                <a:ea typeface="Times New Roman"/>
                <a:cs typeface="Times New Roman"/>
                <a:sym typeface="Times New Roman"/>
              </a:rPr>
              <a:t>Conclusion</a:t>
            </a:r>
            <a:r>
              <a:rPr lang="en-US" sz="3500">
                <a:latin typeface="Times New Roman"/>
                <a:ea typeface="Times New Roman"/>
                <a:cs typeface="Times New Roman"/>
                <a:sym typeface="Times New Roman"/>
              </a:rPr>
              <a:t> </a:t>
            </a:r>
            <a:endParaRPr sz="3500"/>
          </a:p>
        </p:txBody>
      </p:sp>
      <p:sp>
        <p:nvSpPr>
          <p:cNvPr id="363" name="Google Shape;363;p16"/>
          <p:cNvSpPr txBox="1"/>
          <p:nvPr/>
        </p:nvSpPr>
        <p:spPr>
          <a:xfrm>
            <a:off x="2839950" y="1695550"/>
            <a:ext cx="6668100" cy="3208530"/>
          </a:xfrm>
          <a:prstGeom prst="rect">
            <a:avLst/>
          </a:prstGeom>
          <a:noFill/>
          <a:ln>
            <a:noFill/>
          </a:ln>
        </p:spPr>
        <p:txBody>
          <a:bodyPr spcFirstLastPara="1" wrap="square" lIns="91425" tIns="45700" rIns="91425" bIns="45700" anchor="t" anchorCtr="0">
            <a:spAutoFit/>
          </a:bodyPr>
          <a:lstStyle/>
          <a:p>
            <a:pPr marL="285750" indent="-266700" algn="just">
              <a:lnSpc>
                <a:spcPct val="150000"/>
              </a:lnSpc>
              <a:buClr>
                <a:srgbClr val="FFFFFF"/>
              </a:buClr>
              <a:buSzPts val="1500"/>
              <a:buFont typeface="Arial"/>
              <a:buChar char="•"/>
            </a:pPr>
            <a:r>
              <a:rPr lang="en-US" sz="1500" kern="0">
                <a:solidFill>
                  <a:srgbClr val="FFFFFF"/>
                </a:solidFill>
                <a:latin typeface="Times New Roman"/>
                <a:ea typeface="Times New Roman"/>
                <a:cs typeface="Times New Roman"/>
                <a:sym typeface="Times New Roman"/>
              </a:rPr>
              <a:t>Successful implementation of Smart Antibiotics requires more than digital innovation; it depends on effective stakeholder collaboration, clinical governance and sustainable implementation. </a:t>
            </a:r>
            <a:endParaRPr sz="1500" kern="0">
              <a:solidFill>
                <a:srgbClr val="000000"/>
              </a:solidFill>
              <a:latin typeface="Arial"/>
              <a:cs typeface="Arial"/>
              <a:sym typeface="Arial"/>
            </a:endParaRPr>
          </a:p>
          <a:p>
            <a:pPr marL="285750" indent="-266700" algn="just">
              <a:lnSpc>
                <a:spcPct val="150000"/>
              </a:lnSpc>
              <a:buClr>
                <a:srgbClr val="FFFFFF"/>
              </a:buClr>
              <a:buSzPts val="1500"/>
              <a:buFont typeface="Arial"/>
              <a:buChar char="•"/>
            </a:pPr>
            <a:r>
              <a:rPr lang="en-US" sz="1500" kern="0">
                <a:solidFill>
                  <a:srgbClr val="FFFFFF"/>
                </a:solidFill>
                <a:latin typeface="Times New Roman"/>
                <a:ea typeface="Times New Roman"/>
                <a:cs typeface="Times New Roman"/>
                <a:sym typeface="Times New Roman"/>
              </a:rPr>
              <a:t>Key barriers, including AI reliability, digital inequality, cybersecurity, interoperability, cost and behavioural resistance, must be proactively addressed to achieve meaningful engagement among young adults. </a:t>
            </a:r>
            <a:endParaRPr sz="1500" kern="0">
              <a:solidFill>
                <a:srgbClr val="000000"/>
              </a:solidFill>
              <a:latin typeface="Arial"/>
              <a:cs typeface="Arial"/>
              <a:sym typeface="Arial"/>
            </a:endParaRPr>
          </a:p>
          <a:p>
            <a:pPr marL="285750" indent="-266700" algn="just">
              <a:lnSpc>
                <a:spcPct val="150000"/>
              </a:lnSpc>
              <a:buClr>
                <a:srgbClr val="FFFFFF"/>
              </a:buClr>
              <a:buSzPts val="1500"/>
              <a:buFont typeface="Arial"/>
              <a:buChar char="•"/>
            </a:pPr>
            <a:r>
              <a:rPr lang="en-US" sz="1500" kern="0">
                <a:solidFill>
                  <a:srgbClr val="FFFFFF"/>
                </a:solidFill>
                <a:latin typeface="Times New Roman"/>
                <a:ea typeface="Times New Roman"/>
                <a:cs typeface="Times New Roman"/>
                <a:sym typeface="Times New Roman"/>
              </a:rPr>
              <a:t>Strong data protection, clinical safety, informed consent, transparency and mitigation of algorithmic bias are essential to ensure the intervention promotes responsible antibiotic use safely, ethically and equitably. </a:t>
            </a:r>
            <a:endParaRPr sz="1500" kern="0">
              <a:solidFill>
                <a:srgbClr val="000000"/>
              </a:solidFill>
              <a:latin typeface="Arial"/>
              <a:cs typeface="Arial"/>
              <a:sym typeface="Arial"/>
            </a:endParaRPr>
          </a:p>
        </p:txBody>
      </p:sp>
    </p:spTree>
    <p:extLst>
      <p:ext uri="{BB962C8B-B14F-4D97-AF65-F5344CB8AC3E}">
        <p14:creationId xmlns:p14="http://schemas.microsoft.com/office/powerpoint/2010/main" val="224521940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0">
  <p:cSld>
    <p:bg>
      <p:bgPr>
        <a:solidFill>
          <a:srgbClr val="122B46"/>
        </a:solidFill>
        <a:effectLst/>
      </p:bgPr>
    </p:bg>
    <p:spTree>
      <p:nvGrpSpPr>
        <p:cNvPr id="1" name=""/>
        <p:cNvGrpSpPr/>
        <p:nvPr/>
      </p:nvGrpSpPr>
      <p:grpSpPr>
        <a:xfrm>
          <a:off x="0" y="0"/>
          <a:ext cx="0" cy="0"/>
          <a:chOff x="0" y="0"/>
          <a:chExt cx="0" cy="0"/>
        </a:xfrm>
      </p:grpSpPr>
      <p:sp>
        <p:nvSpPr>
          <p:cNvPr id="2" name="Oval 1"/>
          <p:cNvSpPr/>
          <p:nvPr/>
        </p:nvSpPr>
        <p:spPr>
          <a:xfrm>
            <a:off x="9921240" y="594360"/>
            <a:ext cx="1600200" cy="1600200"/>
          </a:xfrm>
          <a:prstGeom prst="ellipse">
            <a:avLst/>
          </a:prstGeom>
          <a:solidFill>
            <a:srgbClr val="20918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 name="Oval 2"/>
          <p:cNvSpPr/>
          <p:nvPr/>
        </p:nvSpPr>
        <p:spPr>
          <a:xfrm>
            <a:off x="10744200" y="1417320"/>
            <a:ext cx="868680" cy="868680"/>
          </a:xfrm>
          <a:prstGeom prst="ellipse">
            <a:avLst/>
          </a:prstGeom>
          <a:solidFill>
            <a:srgbClr val="2673B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4" name="Oval 3"/>
          <p:cNvSpPr/>
          <p:nvPr/>
        </p:nvSpPr>
        <p:spPr>
          <a:xfrm>
            <a:off x="9144000" y="5212080"/>
            <a:ext cx="1691640" cy="1691640"/>
          </a:xfrm>
          <a:prstGeom prst="ellipse">
            <a:avLst/>
          </a:prstGeom>
          <a:solidFill>
            <a:srgbClr val="2673B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5" name="Rounded Rectangle 4"/>
          <p:cNvSpPr/>
          <p:nvPr/>
        </p:nvSpPr>
        <p:spPr>
          <a:xfrm rot="1500000">
            <a:off x="7983059" y="2002743"/>
            <a:ext cx="2818978" cy="822960"/>
          </a:xfrm>
          <a:prstGeom prst="round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 name="Rectangle 5"/>
          <p:cNvSpPr/>
          <p:nvPr/>
        </p:nvSpPr>
        <p:spPr>
          <a:xfrm rot="1500000">
            <a:off x="9509760" y="2057400"/>
            <a:ext cx="1280160" cy="822960"/>
          </a:xfrm>
          <a:prstGeom prst="rect">
            <a:avLst/>
          </a:prstGeom>
          <a:solidFill>
            <a:srgbClr val="20918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7" name="TextBox 6"/>
          <p:cNvSpPr txBox="1"/>
          <p:nvPr/>
        </p:nvSpPr>
        <p:spPr>
          <a:xfrm>
            <a:off x="685800" y="685800"/>
            <a:ext cx="7315200" cy="274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100" b="1">
                <a:solidFill>
                  <a:srgbClr val="209189"/>
                </a:solidFill>
                <a:latin typeface="Aptos"/>
              </a:defRPr>
            </a:pPr>
            <a:r>
              <a:rPr kumimoji="0" sz="1100" b="1" i="0" u="none" strike="noStrike" kern="1200" cap="none" spc="0" normalizeH="0" baseline="0" noProof="0">
                <a:ln>
                  <a:noFill/>
                </a:ln>
                <a:solidFill>
                  <a:srgbClr val="209189"/>
                </a:solidFill>
                <a:effectLst/>
                <a:uLnTx/>
                <a:uFillTx/>
                <a:latin typeface="Aptos"/>
                <a:ea typeface="+mn-ea"/>
                <a:cs typeface="+mn-cs"/>
              </a:rPr>
              <a:t>LCHS7009 • PART 4</a:t>
            </a:r>
          </a:p>
        </p:txBody>
      </p:sp>
      <p:sp>
        <p:nvSpPr>
          <p:cNvPr id="8" name="TextBox 7"/>
          <p:cNvSpPr txBox="1"/>
          <p:nvPr/>
        </p:nvSpPr>
        <p:spPr>
          <a:xfrm>
            <a:off x="685800" y="1325880"/>
            <a:ext cx="7772400" cy="5943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3300" b="1">
                <a:solidFill>
                  <a:srgbClr val="FFFFFF"/>
                </a:solidFill>
                <a:latin typeface="Aptos"/>
              </a:defRPr>
            </a:pPr>
            <a:r>
              <a:rPr kumimoji="0" sz="3300" b="1" i="0" u="none" strike="noStrike" kern="1200" cap="none" spc="0" normalizeH="0" baseline="0" noProof="0">
                <a:ln>
                  <a:noFill/>
                </a:ln>
                <a:solidFill>
                  <a:srgbClr val="FFFFFF"/>
                </a:solidFill>
                <a:effectLst/>
                <a:uLnTx/>
                <a:uFillTx/>
                <a:latin typeface="Aptos"/>
                <a:ea typeface="+mn-ea"/>
                <a:cs typeface="+mn-cs"/>
              </a:rPr>
              <a:t>SMART ANTIBIOTICS</a:t>
            </a:r>
          </a:p>
        </p:txBody>
      </p:sp>
      <p:sp>
        <p:nvSpPr>
          <p:cNvPr id="9" name="TextBox 8"/>
          <p:cNvSpPr txBox="1"/>
          <p:nvPr/>
        </p:nvSpPr>
        <p:spPr>
          <a:xfrm>
            <a:off x="685800" y="2148840"/>
            <a:ext cx="7132320" cy="86868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2100" b="0">
                <a:solidFill>
                  <a:srgbClr val="FFFFFF"/>
                </a:solidFill>
                <a:latin typeface="Aptos"/>
              </a:defRPr>
            </a:pPr>
            <a:r>
              <a:rPr kumimoji="0" sz="2100" b="0" i="0" u="none" strike="noStrike" kern="1200" cap="none" spc="0" normalizeH="0" baseline="0" noProof="0">
                <a:ln>
                  <a:noFill/>
                </a:ln>
                <a:solidFill>
                  <a:srgbClr val="FFFFFF"/>
                </a:solidFill>
                <a:effectLst/>
                <a:uLnTx/>
                <a:uFillTx/>
                <a:latin typeface="Aptos"/>
                <a:ea typeface="+mn-ea"/>
                <a:cs typeface="+mn-cs"/>
              </a:rPr>
              <a:t>A Digital Campaign to Improve</a:t>
            </a:r>
            <a:br>
              <a:rPr kumimoji="0" sz="2100" b="0" i="0" u="none" strike="noStrike" kern="1200" cap="none" spc="0" normalizeH="0" baseline="0" noProof="0">
                <a:ln>
                  <a:noFill/>
                </a:ln>
                <a:solidFill>
                  <a:srgbClr val="FFFFFF"/>
                </a:solidFill>
                <a:effectLst/>
                <a:uLnTx/>
                <a:uFillTx/>
                <a:latin typeface="Aptos"/>
                <a:ea typeface="+mn-ea"/>
                <a:cs typeface="+mn-cs"/>
              </a:rPr>
            </a:br>
            <a:r>
              <a:rPr kumimoji="0" sz="2100" b="0" i="0" u="none" strike="noStrike" kern="1200" cap="none" spc="0" normalizeH="0" baseline="0" noProof="0">
                <a:ln>
                  <a:noFill/>
                </a:ln>
                <a:solidFill>
                  <a:srgbClr val="FFFFFF"/>
                </a:solidFill>
                <a:effectLst/>
                <a:uLnTx/>
                <a:uFillTx/>
                <a:latin typeface="Aptos"/>
                <a:ea typeface="+mn-ea"/>
                <a:cs typeface="+mn-cs"/>
              </a:rPr>
              <a:t>Antibiotic Use Among Young Adults</a:t>
            </a:r>
          </a:p>
        </p:txBody>
      </p:sp>
      <p:sp>
        <p:nvSpPr>
          <p:cNvPr id="10" name="Rounded Rectangle 9"/>
          <p:cNvSpPr/>
          <p:nvPr/>
        </p:nvSpPr>
        <p:spPr>
          <a:xfrm>
            <a:off x="685800" y="3337560"/>
            <a:ext cx="3520440" cy="384048"/>
          </a:xfrm>
          <a:prstGeom prst="roundRect">
            <a:avLst/>
          </a:prstGeom>
          <a:solidFill>
            <a:srgbClr val="21435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1" name="TextBox 10"/>
          <p:cNvSpPr txBox="1"/>
          <p:nvPr/>
        </p:nvSpPr>
        <p:spPr>
          <a:xfrm>
            <a:off x="685800" y="3410712"/>
            <a:ext cx="3520440" cy="22313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850" b="1">
                <a:solidFill>
                  <a:srgbClr val="FFFFFF"/>
                </a:solidFill>
                <a:latin typeface="Aptos"/>
              </a:defRPr>
            </a:pPr>
            <a:r>
              <a:rPr kumimoji="0" lang="en-GB" sz="850" b="1" i="0" u="none" strike="noStrike" kern="1200" cap="none" spc="0" normalizeH="0" baseline="0" noProof="0" dirty="0">
                <a:ln>
                  <a:noFill/>
                </a:ln>
                <a:solidFill>
                  <a:srgbClr val="FFFFFF"/>
                </a:solidFill>
                <a:effectLst/>
                <a:uLnTx/>
                <a:uFillTx/>
                <a:latin typeface="Aptos"/>
                <a:ea typeface="+mn-ea"/>
                <a:cs typeface="+mn-cs"/>
              </a:rPr>
              <a:t>MEMBER FOUR:- </a:t>
            </a:r>
            <a:r>
              <a:rPr kumimoji="0" sz="850" b="1" i="0" u="none" strike="noStrike" kern="1200" cap="none" spc="0" normalizeH="0" baseline="0" noProof="0" dirty="0">
                <a:ln>
                  <a:noFill/>
                </a:ln>
                <a:solidFill>
                  <a:srgbClr val="FFFFFF"/>
                </a:solidFill>
                <a:effectLst/>
                <a:uLnTx/>
                <a:uFillTx/>
                <a:latin typeface="Aptos"/>
                <a:ea typeface="+mn-ea"/>
                <a:cs typeface="+mn-cs"/>
              </a:rPr>
              <a:t>BENEFITS </a:t>
            </a:r>
          </a:p>
        </p:txBody>
      </p:sp>
      <p:sp>
        <p:nvSpPr>
          <p:cNvPr id="12" name="TextBox 11"/>
          <p:cNvSpPr txBox="1"/>
          <p:nvPr/>
        </p:nvSpPr>
        <p:spPr>
          <a:xfrm>
            <a:off x="685800" y="4663440"/>
            <a:ext cx="6858000" cy="65836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200" b="0">
                <a:solidFill>
                  <a:srgbClr val="DCE8F2"/>
                </a:solidFill>
                <a:latin typeface="Aptos"/>
              </a:defRPr>
            </a:pPr>
            <a:r>
              <a:rPr kumimoji="0" sz="1200" b="0" i="0" u="none" strike="noStrike" kern="1200" cap="none" spc="0" normalizeH="0" baseline="0" noProof="0">
                <a:ln>
                  <a:noFill/>
                </a:ln>
                <a:solidFill>
                  <a:srgbClr val="DCE8F2"/>
                </a:solidFill>
                <a:effectLst/>
                <a:uLnTx/>
                <a:uFillTx/>
                <a:latin typeface="Aptos"/>
                <a:ea typeface="+mn-ea"/>
                <a:cs typeface="+mn-cs"/>
              </a:rPr>
              <a:t>RIZWANA | Student ID: 2521764</a:t>
            </a:r>
            <a:br>
              <a:rPr kumimoji="0" sz="1200" b="0" i="0" u="none" strike="noStrike" kern="1200" cap="none" spc="0" normalizeH="0" baseline="0" noProof="0">
                <a:ln>
                  <a:noFill/>
                </a:ln>
                <a:solidFill>
                  <a:srgbClr val="DCE8F2"/>
                </a:solidFill>
                <a:effectLst/>
                <a:uLnTx/>
                <a:uFillTx/>
                <a:latin typeface="Aptos"/>
                <a:ea typeface="+mn-ea"/>
                <a:cs typeface="+mn-cs"/>
              </a:rPr>
            </a:br>
            <a:r>
              <a:rPr kumimoji="0" sz="1200" b="0" i="0" u="none" strike="noStrike" kern="1200" cap="none" spc="0" normalizeH="0" baseline="0" noProof="0">
                <a:ln>
                  <a:noFill/>
                </a:ln>
                <a:solidFill>
                  <a:srgbClr val="DCE8F2"/>
                </a:solidFill>
                <a:effectLst/>
                <a:uLnTx/>
                <a:uFillTx/>
                <a:latin typeface="Aptos"/>
                <a:ea typeface="+mn-ea"/>
                <a:cs typeface="+mn-cs"/>
              </a:rPr>
              <a:t>MSc Public Health and Social Care in Practice</a:t>
            </a:r>
          </a:p>
        </p:txBody>
      </p:sp>
      <p:sp>
        <p:nvSpPr>
          <p:cNvPr id="13" name="TextBox 12"/>
          <p:cNvSpPr txBox="1"/>
          <p:nvPr/>
        </p:nvSpPr>
        <p:spPr>
          <a:xfrm>
            <a:off x="685800" y="5943600"/>
            <a:ext cx="6583680" cy="22860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000" b="0">
                <a:solidFill>
                  <a:srgbClr val="BED2E1"/>
                </a:solidFill>
                <a:latin typeface="Aptos"/>
              </a:defRPr>
            </a:pPr>
            <a:r>
              <a:rPr kumimoji="0" sz="1000" b="0" i="0" u="none" strike="noStrike" kern="1200" cap="none" spc="0" normalizeH="0" baseline="0" noProof="0">
                <a:ln>
                  <a:noFill/>
                </a:ln>
                <a:solidFill>
                  <a:srgbClr val="BED2E1"/>
                </a:solidFill>
                <a:effectLst/>
                <a:uLnTx/>
                <a:uFillTx/>
                <a:latin typeface="Aptos"/>
                <a:ea typeface="+mn-ea"/>
                <a:cs typeface="+mn-cs"/>
              </a:rPr>
              <a:t>Lecturer: Dr Ping Wu</a:t>
            </a:r>
          </a:p>
        </p:txBody>
      </p:sp>
    </p:spTree>
    <p:extLst>
      <p:ext uri="{BB962C8B-B14F-4D97-AF65-F5344CB8AC3E}">
        <p14:creationId xmlns:p14="http://schemas.microsoft.com/office/powerpoint/2010/main" val="267054131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146304"/>
          </a:xfrm>
          <a:prstGeom prst="rect">
            <a:avLst/>
          </a:prstGeom>
          <a:solidFill>
            <a:srgbClr val="20918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 name="TextBox 2"/>
          <p:cNvSpPr txBox="1"/>
          <p:nvPr/>
        </p:nvSpPr>
        <p:spPr>
          <a:xfrm>
            <a:off x="594360" y="347472"/>
            <a:ext cx="10972800" cy="20116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900" b="1">
                <a:solidFill>
                  <a:srgbClr val="209189"/>
                </a:solidFill>
                <a:latin typeface="Aptos"/>
              </a:defRPr>
            </a:pPr>
            <a:r>
              <a:rPr kumimoji="0" sz="900" b="1" i="0" u="none" strike="noStrike" kern="1200" cap="none" spc="0" normalizeH="0" baseline="0" noProof="0">
                <a:ln>
                  <a:noFill/>
                </a:ln>
                <a:solidFill>
                  <a:srgbClr val="209189"/>
                </a:solidFill>
                <a:effectLst/>
                <a:uLnTx/>
                <a:uFillTx/>
                <a:latin typeface="Aptos"/>
                <a:ea typeface="+mn-ea"/>
                <a:cs typeface="+mn-cs"/>
              </a:rPr>
              <a:t>01 • INDIVIDUAL IMPACT</a:t>
            </a:r>
          </a:p>
        </p:txBody>
      </p:sp>
      <p:sp>
        <p:nvSpPr>
          <p:cNvPr id="4" name="TextBox 3"/>
          <p:cNvSpPr txBox="1"/>
          <p:nvPr/>
        </p:nvSpPr>
        <p:spPr>
          <a:xfrm>
            <a:off x="594360" y="658368"/>
            <a:ext cx="10972800" cy="5303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2700" b="1">
                <a:solidFill>
                  <a:srgbClr val="122B46"/>
                </a:solidFill>
                <a:latin typeface="Aptos"/>
              </a:defRPr>
            </a:pPr>
            <a:r>
              <a:rPr kumimoji="0" sz="2700" b="1" i="0" u="none" strike="noStrike" kern="1200" cap="none" spc="0" normalizeH="0" baseline="0" noProof="0">
                <a:ln>
                  <a:noFill/>
                </a:ln>
                <a:solidFill>
                  <a:srgbClr val="122B46"/>
                </a:solidFill>
                <a:effectLst/>
                <a:uLnTx/>
                <a:uFillTx/>
                <a:latin typeface="Aptos"/>
                <a:ea typeface="+mn-ea"/>
                <a:cs typeface="+mn-cs"/>
              </a:rPr>
              <a:t>Benefits to the target population</a:t>
            </a:r>
          </a:p>
        </p:txBody>
      </p:sp>
      <p:sp>
        <p:nvSpPr>
          <p:cNvPr id="5" name="TextBox 4"/>
          <p:cNvSpPr txBox="1"/>
          <p:nvPr/>
        </p:nvSpPr>
        <p:spPr>
          <a:xfrm>
            <a:off x="594360" y="6510528"/>
            <a:ext cx="10972800" cy="1645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750" b="0">
                <a:solidFill>
                  <a:srgbClr val="586977"/>
                </a:solidFill>
                <a:latin typeface="Aptos"/>
              </a:defRPr>
            </a:pPr>
            <a:r>
              <a:rPr kumimoji="0" sz="750" b="0" i="0" u="none" strike="noStrike" kern="1200" cap="none" spc="0" normalizeH="0" baseline="0" noProof="0">
                <a:ln>
                  <a:noFill/>
                </a:ln>
                <a:solidFill>
                  <a:srgbClr val="586977"/>
                </a:solidFill>
                <a:effectLst/>
                <a:uLnTx/>
                <a:uFillTx/>
                <a:latin typeface="Aptos"/>
                <a:ea typeface="+mn-ea"/>
                <a:cs typeface="+mn-cs"/>
              </a:rPr>
              <a:t>Smart Antibiotics | LCHS7009 – Population Health and Digital Health Promotion</a:t>
            </a:r>
          </a:p>
        </p:txBody>
      </p:sp>
      <p:sp>
        <p:nvSpPr>
          <p:cNvPr id="6" name="TextBox 5"/>
          <p:cNvSpPr txBox="1"/>
          <p:nvPr/>
        </p:nvSpPr>
        <p:spPr>
          <a:xfrm>
            <a:off x="594360" y="1298448"/>
            <a:ext cx="10972800" cy="29260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700" b="1">
                <a:solidFill>
                  <a:srgbClr val="122B46"/>
                </a:solidFill>
                <a:latin typeface="Aptos"/>
              </a:defRPr>
            </a:pPr>
            <a:r>
              <a:rPr kumimoji="0" sz="1700" b="1" i="0" u="none" strike="noStrike" kern="1200" cap="none" spc="0" normalizeH="0" baseline="0" noProof="0">
                <a:ln>
                  <a:noFill/>
                </a:ln>
                <a:solidFill>
                  <a:srgbClr val="122B46"/>
                </a:solidFill>
                <a:effectLst/>
                <a:uLnTx/>
                <a:uFillTx/>
                <a:latin typeface="Aptos"/>
                <a:ea typeface="+mn-ea"/>
                <a:cs typeface="+mn-cs"/>
              </a:rPr>
              <a:t>How the intervention can support safer antibiotic decisions</a:t>
            </a:r>
          </a:p>
        </p:txBody>
      </p:sp>
      <p:sp>
        <p:nvSpPr>
          <p:cNvPr id="7" name="Rounded Rectangle 6"/>
          <p:cNvSpPr/>
          <p:nvPr/>
        </p:nvSpPr>
        <p:spPr>
          <a:xfrm>
            <a:off x="594360" y="1828800"/>
            <a:ext cx="3520440" cy="1874519"/>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8" name="Oval 7"/>
          <p:cNvSpPr/>
          <p:nvPr/>
        </p:nvSpPr>
        <p:spPr>
          <a:xfrm>
            <a:off x="777240" y="2011680"/>
            <a:ext cx="457200" cy="457200"/>
          </a:xfrm>
          <a:prstGeom prst="ellipse">
            <a:avLst/>
          </a:prstGeom>
          <a:solidFill>
            <a:srgbClr val="20918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9" name="TextBox 8"/>
          <p:cNvSpPr txBox="1"/>
          <p:nvPr/>
        </p:nvSpPr>
        <p:spPr>
          <a:xfrm>
            <a:off x="777240" y="2103120"/>
            <a:ext cx="457200" cy="1645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00" b="1">
                <a:solidFill>
                  <a:srgbClr val="FFFFFF"/>
                </a:solidFill>
                <a:latin typeface="Aptos"/>
              </a:defRPr>
            </a:pPr>
            <a:r>
              <a:rPr kumimoji="0" sz="900" b="1" i="0" u="none" strike="noStrike" kern="1200" cap="none" spc="0" normalizeH="0" baseline="0" noProof="0">
                <a:ln>
                  <a:noFill/>
                </a:ln>
                <a:solidFill>
                  <a:srgbClr val="FFFFFF"/>
                </a:solidFill>
                <a:effectLst/>
                <a:uLnTx/>
                <a:uFillTx/>
                <a:latin typeface="Aptos"/>
                <a:ea typeface="+mn-ea"/>
                <a:cs typeface="+mn-cs"/>
              </a:rPr>
              <a:t>1</a:t>
            </a:r>
          </a:p>
        </p:txBody>
      </p:sp>
      <p:sp>
        <p:nvSpPr>
          <p:cNvPr id="10" name="TextBox 9"/>
          <p:cNvSpPr txBox="1"/>
          <p:nvPr/>
        </p:nvSpPr>
        <p:spPr>
          <a:xfrm>
            <a:off x="1344168" y="1993392"/>
            <a:ext cx="2624328" cy="3657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122B46"/>
                </a:solidFill>
                <a:latin typeface="Aptos"/>
              </a:defRPr>
            </a:pPr>
            <a:r>
              <a:rPr kumimoji="0" sz="1300" b="1" i="0" u="none" strike="noStrike" kern="1200" cap="none" spc="0" normalizeH="0" baseline="0" noProof="0" dirty="0">
                <a:ln>
                  <a:noFill/>
                </a:ln>
                <a:solidFill>
                  <a:srgbClr val="122B46"/>
                </a:solidFill>
                <a:effectLst/>
                <a:uLnTx/>
                <a:uFillTx/>
                <a:latin typeface="Aptos"/>
                <a:ea typeface="+mn-ea"/>
                <a:cs typeface="+mn-cs"/>
              </a:rPr>
              <a:t>Better understanding</a:t>
            </a:r>
          </a:p>
        </p:txBody>
      </p:sp>
      <p:sp>
        <p:nvSpPr>
          <p:cNvPr id="11" name="TextBox 10"/>
          <p:cNvSpPr txBox="1"/>
          <p:nvPr/>
        </p:nvSpPr>
        <p:spPr>
          <a:xfrm>
            <a:off x="1344168" y="2423160"/>
            <a:ext cx="258775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01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Clarifies when antibiotics are appropriate and when they are not required, particularly for viral infections.</a:t>
            </a:r>
            <a:br>
              <a:rPr kumimoji="0" sz="1200" b="0" i="0" u="none" strike="noStrike" kern="1200" cap="none" spc="0" normalizeH="0" baseline="0" noProof="0" dirty="0">
                <a:ln>
                  <a:noFill/>
                </a:ln>
                <a:solidFill>
                  <a:srgbClr val="232F3A"/>
                </a:solidFill>
                <a:effectLst/>
                <a:uLnTx/>
                <a:uFillTx/>
                <a:latin typeface="Aptos"/>
                <a:ea typeface="+mn-ea"/>
                <a:cs typeface="+mn-cs"/>
              </a:rPr>
            </a:br>
            <a:br>
              <a:rPr kumimoji="0" sz="1200" b="0" i="0" u="none" strike="noStrike" kern="1200" cap="none" spc="0" normalizeH="0" baseline="0" noProof="0" dirty="0">
                <a:ln>
                  <a:noFill/>
                </a:ln>
                <a:solidFill>
                  <a:srgbClr val="232F3A"/>
                </a:solidFill>
                <a:effectLst/>
                <a:uLnTx/>
                <a:uFillTx/>
                <a:latin typeface="Aptos"/>
                <a:ea typeface="+mn-ea"/>
                <a:cs typeface="+mn-cs"/>
              </a:rPr>
            </a:br>
            <a:r>
              <a:rPr kumimoji="0" sz="1200" b="0" i="0" u="none" strike="noStrike" kern="1200" cap="none" spc="0" normalizeH="0" baseline="0" noProof="0" dirty="0">
                <a:ln>
                  <a:noFill/>
                </a:ln>
                <a:solidFill>
                  <a:srgbClr val="232F3A"/>
                </a:solidFill>
                <a:effectLst/>
                <a:uLnTx/>
                <a:uFillTx/>
                <a:latin typeface="Aptos"/>
                <a:ea typeface="+mn-ea"/>
                <a:cs typeface="+mn-cs"/>
              </a:rPr>
              <a:t>(DHSC et al., 2024)</a:t>
            </a:r>
          </a:p>
        </p:txBody>
      </p:sp>
      <p:sp>
        <p:nvSpPr>
          <p:cNvPr id="12" name="Rounded Rectangle 11"/>
          <p:cNvSpPr/>
          <p:nvPr/>
        </p:nvSpPr>
        <p:spPr>
          <a:xfrm>
            <a:off x="4343400" y="1828800"/>
            <a:ext cx="3520440" cy="1874519"/>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3" name="Oval 12"/>
          <p:cNvSpPr/>
          <p:nvPr/>
        </p:nvSpPr>
        <p:spPr>
          <a:xfrm>
            <a:off x="4526280" y="2011680"/>
            <a:ext cx="457200" cy="457200"/>
          </a:xfrm>
          <a:prstGeom prst="ellipse">
            <a:avLst/>
          </a:prstGeom>
          <a:solidFill>
            <a:srgbClr val="2673B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TextBox 13"/>
          <p:cNvSpPr txBox="1"/>
          <p:nvPr/>
        </p:nvSpPr>
        <p:spPr>
          <a:xfrm>
            <a:off x="4526280" y="2103120"/>
            <a:ext cx="457200" cy="1645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00" b="1">
                <a:solidFill>
                  <a:srgbClr val="FFFFFF"/>
                </a:solidFill>
                <a:latin typeface="Aptos"/>
              </a:defRPr>
            </a:pPr>
            <a:r>
              <a:rPr kumimoji="0" sz="900" b="1" i="0" u="none" strike="noStrike" kern="1200" cap="none" spc="0" normalizeH="0" baseline="0" noProof="0">
                <a:ln>
                  <a:noFill/>
                </a:ln>
                <a:solidFill>
                  <a:srgbClr val="FFFFFF"/>
                </a:solidFill>
                <a:effectLst/>
                <a:uLnTx/>
                <a:uFillTx/>
                <a:latin typeface="Aptos"/>
                <a:ea typeface="+mn-ea"/>
                <a:cs typeface="+mn-cs"/>
              </a:rPr>
              <a:t>2</a:t>
            </a:r>
          </a:p>
        </p:txBody>
      </p:sp>
      <p:sp>
        <p:nvSpPr>
          <p:cNvPr id="15" name="TextBox 14"/>
          <p:cNvSpPr txBox="1"/>
          <p:nvPr/>
        </p:nvSpPr>
        <p:spPr>
          <a:xfrm>
            <a:off x="5093208" y="1993392"/>
            <a:ext cx="2624328" cy="3657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122B46"/>
                </a:solidFill>
                <a:latin typeface="Aptos"/>
              </a:defRPr>
            </a:pPr>
            <a:r>
              <a:rPr kumimoji="0" sz="1300" b="1" i="0" u="none" strike="noStrike" kern="1200" cap="none" spc="0" normalizeH="0" baseline="0" noProof="0">
                <a:ln>
                  <a:noFill/>
                </a:ln>
                <a:solidFill>
                  <a:srgbClr val="122B46"/>
                </a:solidFill>
                <a:effectLst/>
                <a:uLnTx/>
                <a:uFillTx/>
                <a:latin typeface="Aptos"/>
                <a:ea typeface="+mn-ea"/>
                <a:cs typeface="+mn-cs"/>
              </a:rPr>
              <a:t>Challenge misconceptions</a:t>
            </a:r>
          </a:p>
        </p:txBody>
      </p:sp>
      <p:sp>
        <p:nvSpPr>
          <p:cNvPr id="16" name="TextBox 15"/>
          <p:cNvSpPr txBox="1"/>
          <p:nvPr/>
        </p:nvSpPr>
        <p:spPr>
          <a:xfrm>
            <a:off x="5093208" y="2423160"/>
            <a:ext cx="2587752"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01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Addresses common misunderstandings and encourages responsible antibiotic use.</a:t>
            </a:r>
            <a:br>
              <a:rPr kumimoji="0" sz="1200" b="0" i="0" u="none" strike="noStrike" kern="1200" cap="none" spc="0" normalizeH="0" baseline="0" noProof="0" dirty="0">
                <a:ln>
                  <a:noFill/>
                </a:ln>
                <a:solidFill>
                  <a:srgbClr val="232F3A"/>
                </a:solidFill>
                <a:effectLst/>
                <a:uLnTx/>
                <a:uFillTx/>
                <a:latin typeface="Aptos"/>
                <a:ea typeface="+mn-ea"/>
                <a:cs typeface="+mn-cs"/>
              </a:rPr>
            </a:br>
            <a:br>
              <a:rPr kumimoji="0" sz="1200" b="0" i="0" u="none" strike="noStrike" kern="1200" cap="none" spc="0" normalizeH="0" baseline="0" noProof="0" dirty="0">
                <a:ln>
                  <a:noFill/>
                </a:ln>
                <a:solidFill>
                  <a:srgbClr val="232F3A"/>
                </a:solidFill>
                <a:effectLst/>
                <a:uLnTx/>
                <a:uFillTx/>
                <a:latin typeface="Aptos"/>
                <a:ea typeface="+mn-ea"/>
                <a:cs typeface="+mn-cs"/>
              </a:rPr>
            </a:br>
            <a:r>
              <a:rPr kumimoji="0" sz="1200" b="0" i="0" u="none" strike="noStrike" kern="1200" cap="none" spc="0" normalizeH="0" baseline="0" noProof="0" dirty="0">
                <a:ln>
                  <a:noFill/>
                </a:ln>
                <a:solidFill>
                  <a:srgbClr val="232F3A"/>
                </a:solidFill>
                <a:effectLst/>
                <a:uLnTx/>
                <a:uFillTx/>
                <a:latin typeface="Aptos"/>
                <a:ea typeface="+mn-ea"/>
                <a:cs typeface="+mn-cs"/>
              </a:rPr>
              <a:t>(DHSC et al., 2024)</a:t>
            </a:r>
          </a:p>
        </p:txBody>
      </p:sp>
      <p:sp>
        <p:nvSpPr>
          <p:cNvPr id="17" name="Rounded Rectangle 16"/>
          <p:cNvSpPr/>
          <p:nvPr/>
        </p:nvSpPr>
        <p:spPr>
          <a:xfrm>
            <a:off x="8092440" y="1828800"/>
            <a:ext cx="3520440" cy="1874519"/>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Oval 17"/>
          <p:cNvSpPr/>
          <p:nvPr/>
        </p:nvSpPr>
        <p:spPr>
          <a:xfrm>
            <a:off x="8275319" y="2011680"/>
            <a:ext cx="457200" cy="457200"/>
          </a:xfrm>
          <a:prstGeom prst="ellipse">
            <a:avLst/>
          </a:prstGeom>
          <a:solidFill>
            <a:srgbClr val="BE3D4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9" name="TextBox 18"/>
          <p:cNvSpPr txBox="1"/>
          <p:nvPr/>
        </p:nvSpPr>
        <p:spPr>
          <a:xfrm>
            <a:off x="8275319" y="2103120"/>
            <a:ext cx="457200" cy="1645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00" b="1">
                <a:solidFill>
                  <a:srgbClr val="FFFFFF"/>
                </a:solidFill>
                <a:latin typeface="Aptos"/>
              </a:defRPr>
            </a:pPr>
            <a:r>
              <a:rPr kumimoji="0" sz="900" b="1" i="0" u="none" strike="noStrike" kern="1200" cap="none" spc="0" normalizeH="0" baseline="0" noProof="0">
                <a:ln>
                  <a:noFill/>
                </a:ln>
                <a:solidFill>
                  <a:srgbClr val="FFFFFF"/>
                </a:solidFill>
                <a:effectLst/>
                <a:uLnTx/>
                <a:uFillTx/>
                <a:latin typeface="Aptos"/>
                <a:ea typeface="+mn-ea"/>
                <a:cs typeface="+mn-cs"/>
              </a:rPr>
              <a:t>3</a:t>
            </a:r>
          </a:p>
        </p:txBody>
      </p:sp>
      <p:sp>
        <p:nvSpPr>
          <p:cNvPr id="20" name="TextBox 19"/>
          <p:cNvSpPr txBox="1"/>
          <p:nvPr/>
        </p:nvSpPr>
        <p:spPr>
          <a:xfrm>
            <a:off x="8842248" y="1993392"/>
            <a:ext cx="2624328" cy="3657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122B46"/>
                </a:solidFill>
                <a:latin typeface="Aptos"/>
              </a:defRPr>
            </a:pPr>
            <a:r>
              <a:rPr kumimoji="0" sz="1300" b="1" i="0" u="none" strike="noStrike" kern="1200" cap="none" spc="0" normalizeH="0" baseline="0" noProof="0">
                <a:ln>
                  <a:noFill/>
                </a:ln>
                <a:solidFill>
                  <a:srgbClr val="122B46"/>
                </a:solidFill>
                <a:effectLst/>
                <a:uLnTx/>
                <a:uFillTx/>
                <a:latin typeface="Aptos"/>
                <a:ea typeface="+mn-ea"/>
                <a:cs typeface="+mn-cs"/>
              </a:rPr>
              <a:t>Reduce risky behaviours</a:t>
            </a:r>
          </a:p>
        </p:txBody>
      </p:sp>
      <p:sp>
        <p:nvSpPr>
          <p:cNvPr id="21" name="TextBox 20"/>
          <p:cNvSpPr txBox="1"/>
          <p:nvPr/>
        </p:nvSpPr>
        <p:spPr>
          <a:xfrm>
            <a:off x="8842248" y="2423160"/>
            <a:ext cx="258775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01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Discourages sharing antibiotics, using leftovers and obtaining antibiotics without appropriate professional advice.</a:t>
            </a:r>
            <a:br>
              <a:rPr kumimoji="0" sz="1200" b="0" i="0" u="none" strike="noStrike" kern="1200" cap="none" spc="0" normalizeH="0" baseline="0" noProof="0" dirty="0">
                <a:ln>
                  <a:noFill/>
                </a:ln>
                <a:solidFill>
                  <a:srgbClr val="232F3A"/>
                </a:solidFill>
                <a:effectLst/>
                <a:uLnTx/>
                <a:uFillTx/>
                <a:latin typeface="Aptos"/>
                <a:ea typeface="+mn-ea"/>
                <a:cs typeface="+mn-cs"/>
              </a:rPr>
            </a:br>
            <a:br>
              <a:rPr kumimoji="0" sz="1200" b="0" i="0" u="none" strike="noStrike" kern="1200" cap="none" spc="0" normalizeH="0" baseline="0" noProof="0" dirty="0">
                <a:ln>
                  <a:noFill/>
                </a:ln>
                <a:solidFill>
                  <a:srgbClr val="232F3A"/>
                </a:solidFill>
                <a:effectLst/>
                <a:uLnTx/>
                <a:uFillTx/>
                <a:latin typeface="Aptos"/>
                <a:ea typeface="+mn-ea"/>
                <a:cs typeface="+mn-cs"/>
              </a:rPr>
            </a:br>
            <a:r>
              <a:rPr kumimoji="0" sz="1200" b="0" i="0" u="none" strike="noStrike" kern="1200" cap="none" spc="0" normalizeH="0" baseline="0" noProof="0" dirty="0">
                <a:ln>
                  <a:noFill/>
                </a:ln>
                <a:solidFill>
                  <a:srgbClr val="232F3A"/>
                </a:solidFill>
                <a:effectLst/>
                <a:uLnTx/>
                <a:uFillTx/>
                <a:latin typeface="Aptos"/>
                <a:ea typeface="+mn-ea"/>
                <a:cs typeface="+mn-cs"/>
              </a:rPr>
              <a:t>(DHSC et al., 2024; UKHSA, 2026)</a:t>
            </a:r>
          </a:p>
        </p:txBody>
      </p:sp>
      <p:sp>
        <p:nvSpPr>
          <p:cNvPr id="22" name="Rounded Rectangle 21"/>
          <p:cNvSpPr/>
          <p:nvPr/>
        </p:nvSpPr>
        <p:spPr>
          <a:xfrm>
            <a:off x="594360" y="3977639"/>
            <a:ext cx="5394960" cy="1417320"/>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3" name="Oval 22"/>
          <p:cNvSpPr/>
          <p:nvPr/>
        </p:nvSpPr>
        <p:spPr>
          <a:xfrm>
            <a:off x="777240" y="4160520"/>
            <a:ext cx="457200" cy="457200"/>
          </a:xfrm>
          <a:prstGeom prst="ellipse">
            <a:avLst/>
          </a:prstGeom>
          <a:solidFill>
            <a:srgbClr val="20918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4" name="TextBox 23"/>
          <p:cNvSpPr txBox="1"/>
          <p:nvPr/>
        </p:nvSpPr>
        <p:spPr>
          <a:xfrm>
            <a:off x="777240" y="4251959"/>
            <a:ext cx="457200" cy="1645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00" b="1">
                <a:solidFill>
                  <a:srgbClr val="FFFFFF"/>
                </a:solidFill>
                <a:latin typeface="Aptos"/>
              </a:defRPr>
            </a:pPr>
            <a:r>
              <a:rPr kumimoji="0" sz="900" b="1" i="0" u="none" strike="noStrike" kern="1200" cap="none" spc="0" normalizeH="0" baseline="0" noProof="0">
                <a:ln>
                  <a:noFill/>
                </a:ln>
                <a:solidFill>
                  <a:srgbClr val="FFFFFF"/>
                </a:solidFill>
                <a:effectLst/>
                <a:uLnTx/>
                <a:uFillTx/>
                <a:latin typeface="Aptos"/>
                <a:ea typeface="+mn-ea"/>
                <a:cs typeface="+mn-cs"/>
              </a:rPr>
              <a:t>AI</a:t>
            </a:r>
          </a:p>
        </p:txBody>
      </p:sp>
      <p:sp>
        <p:nvSpPr>
          <p:cNvPr id="25" name="TextBox 24"/>
          <p:cNvSpPr txBox="1"/>
          <p:nvPr/>
        </p:nvSpPr>
        <p:spPr>
          <a:xfrm>
            <a:off x="1344168" y="4142231"/>
            <a:ext cx="4498848" cy="3657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122B46"/>
                </a:solidFill>
                <a:latin typeface="Aptos"/>
              </a:defRPr>
            </a:pPr>
            <a:r>
              <a:rPr kumimoji="0" sz="1300" b="1" i="0" u="none" strike="noStrike" kern="1200" cap="none" spc="0" normalizeH="0" baseline="0" noProof="0">
                <a:ln>
                  <a:noFill/>
                </a:ln>
                <a:solidFill>
                  <a:srgbClr val="122B46"/>
                </a:solidFill>
                <a:effectLst/>
                <a:uLnTx/>
                <a:uFillTx/>
                <a:latin typeface="Aptos"/>
                <a:ea typeface="+mn-ea"/>
                <a:cs typeface="+mn-cs"/>
              </a:rPr>
              <a:t>Digital access</a:t>
            </a:r>
          </a:p>
        </p:txBody>
      </p:sp>
      <p:sp>
        <p:nvSpPr>
          <p:cNvPr id="26" name="TextBox 25"/>
          <p:cNvSpPr txBox="1"/>
          <p:nvPr/>
        </p:nvSpPr>
        <p:spPr>
          <a:xfrm>
            <a:off x="1344168" y="4572000"/>
            <a:ext cx="4462272"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01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AI chatbot + mobile application provide accessible, evidence-based information and signposting.</a:t>
            </a:r>
            <a:br>
              <a:rPr kumimoji="0" sz="1200" b="0" i="0" u="none" strike="noStrike" kern="1200" cap="none" spc="0" normalizeH="0" baseline="0" noProof="0" dirty="0">
                <a:ln>
                  <a:noFill/>
                </a:ln>
                <a:solidFill>
                  <a:srgbClr val="232F3A"/>
                </a:solidFill>
                <a:effectLst/>
                <a:uLnTx/>
                <a:uFillTx/>
                <a:latin typeface="Aptos"/>
                <a:ea typeface="+mn-ea"/>
                <a:cs typeface="+mn-cs"/>
              </a:rPr>
            </a:br>
            <a:br>
              <a:rPr kumimoji="0" sz="1200" b="0" i="0" u="none" strike="noStrike" kern="1200" cap="none" spc="0" normalizeH="0" baseline="0" noProof="0" dirty="0">
                <a:ln>
                  <a:noFill/>
                </a:ln>
                <a:solidFill>
                  <a:srgbClr val="232F3A"/>
                </a:solidFill>
                <a:effectLst/>
                <a:uLnTx/>
                <a:uFillTx/>
                <a:latin typeface="Aptos"/>
                <a:ea typeface="+mn-ea"/>
                <a:cs typeface="+mn-cs"/>
              </a:rPr>
            </a:br>
            <a:r>
              <a:rPr kumimoji="0" sz="1200" b="0" i="0" u="none" strike="noStrike" kern="1200" cap="none" spc="0" normalizeH="0" baseline="0" noProof="0" dirty="0">
                <a:ln>
                  <a:noFill/>
                </a:ln>
                <a:solidFill>
                  <a:srgbClr val="232F3A"/>
                </a:solidFill>
                <a:effectLst/>
                <a:uLnTx/>
                <a:uFillTx/>
                <a:latin typeface="Aptos"/>
                <a:ea typeface="+mn-ea"/>
                <a:cs typeface="+mn-cs"/>
              </a:rPr>
              <a:t>(DHSC et al., 2024)</a:t>
            </a:r>
          </a:p>
        </p:txBody>
      </p:sp>
      <p:sp>
        <p:nvSpPr>
          <p:cNvPr id="27" name="Rounded Rectangle 26"/>
          <p:cNvSpPr/>
          <p:nvPr/>
        </p:nvSpPr>
        <p:spPr>
          <a:xfrm>
            <a:off x="6217920" y="3977639"/>
            <a:ext cx="5394960" cy="1417320"/>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8" name="Oval 27"/>
          <p:cNvSpPr/>
          <p:nvPr/>
        </p:nvSpPr>
        <p:spPr>
          <a:xfrm>
            <a:off x="6400800" y="4160520"/>
            <a:ext cx="457200" cy="457200"/>
          </a:xfrm>
          <a:prstGeom prst="ellipse">
            <a:avLst/>
          </a:prstGeom>
          <a:solidFill>
            <a:srgbClr val="2673B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9" name="TextBox 28"/>
          <p:cNvSpPr txBox="1"/>
          <p:nvPr/>
        </p:nvSpPr>
        <p:spPr>
          <a:xfrm>
            <a:off x="6400800" y="4251959"/>
            <a:ext cx="457200" cy="1645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00" b="1">
                <a:solidFill>
                  <a:srgbClr val="FFFFFF"/>
                </a:solidFill>
                <a:latin typeface="Aptos"/>
              </a:defRPr>
            </a:pPr>
            <a:r>
              <a:rPr kumimoji="0" sz="900" b="1" i="0" u="none" strike="noStrike" kern="1200" cap="none" spc="0" normalizeH="0" baseline="0" noProof="0">
                <a:ln>
                  <a:noFill/>
                </a:ln>
                <a:solidFill>
                  <a:srgbClr val="FFFFFF"/>
                </a:solidFill>
                <a:effectLst/>
                <a:uLnTx/>
                <a:uFillTx/>
                <a:latin typeface="Aptos"/>
                <a:ea typeface="+mn-ea"/>
                <a:cs typeface="+mn-cs"/>
              </a:rPr>
              <a:t>✓</a:t>
            </a:r>
          </a:p>
        </p:txBody>
      </p:sp>
      <p:sp>
        <p:nvSpPr>
          <p:cNvPr id="30" name="TextBox 29"/>
          <p:cNvSpPr txBox="1"/>
          <p:nvPr/>
        </p:nvSpPr>
        <p:spPr>
          <a:xfrm>
            <a:off x="6967728" y="4142231"/>
            <a:ext cx="4498848" cy="3657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122B46"/>
                </a:solidFill>
                <a:latin typeface="Aptos"/>
              </a:defRPr>
            </a:pPr>
            <a:r>
              <a:rPr kumimoji="0" sz="1300" b="1" i="0" u="none" strike="noStrike" kern="1200" cap="none" spc="0" normalizeH="0" baseline="0" noProof="0">
                <a:ln>
                  <a:noFill/>
                </a:ln>
                <a:solidFill>
                  <a:srgbClr val="122B46"/>
                </a:solidFill>
                <a:effectLst/>
                <a:uLnTx/>
                <a:uFillTx/>
                <a:latin typeface="Aptos"/>
                <a:ea typeface="+mn-ea"/>
                <a:cs typeface="+mn-cs"/>
              </a:rPr>
              <a:t>Reinforcement</a:t>
            </a:r>
          </a:p>
        </p:txBody>
      </p:sp>
      <p:sp>
        <p:nvSpPr>
          <p:cNvPr id="31" name="TextBox 30"/>
          <p:cNvSpPr txBox="1"/>
          <p:nvPr/>
        </p:nvSpPr>
        <p:spPr>
          <a:xfrm>
            <a:off x="6967728" y="4572000"/>
            <a:ext cx="4462272"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01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Digital reminders can reinforce appropriate use of prescribed antibiotics, without claiming proven adherence effects.</a:t>
            </a:r>
            <a:br>
              <a:rPr kumimoji="0" sz="1200" b="0" i="0" u="none" strike="noStrike" kern="1200" cap="none" spc="0" normalizeH="0" baseline="0" noProof="0" dirty="0">
                <a:ln>
                  <a:noFill/>
                </a:ln>
                <a:solidFill>
                  <a:srgbClr val="232F3A"/>
                </a:solidFill>
                <a:effectLst/>
                <a:uLnTx/>
                <a:uFillTx/>
                <a:latin typeface="Aptos"/>
                <a:ea typeface="+mn-ea"/>
                <a:cs typeface="+mn-cs"/>
              </a:rPr>
            </a:br>
            <a:br>
              <a:rPr kumimoji="0" sz="1200" b="0" i="0" u="none" strike="noStrike" kern="1200" cap="none" spc="0" normalizeH="0" baseline="0" noProof="0" dirty="0">
                <a:ln>
                  <a:noFill/>
                </a:ln>
                <a:solidFill>
                  <a:srgbClr val="232F3A"/>
                </a:solidFill>
                <a:effectLst/>
                <a:uLnTx/>
                <a:uFillTx/>
                <a:latin typeface="Aptos"/>
                <a:ea typeface="+mn-ea"/>
                <a:cs typeface="+mn-cs"/>
              </a:rPr>
            </a:br>
            <a:r>
              <a:rPr kumimoji="0" sz="1200" b="0" i="0" u="none" strike="noStrike" kern="1200" cap="none" spc="0" normalizeH="0" baseline="0" noProof="0" dirty="0">
                <a:ln>
                  <a:noFill/>
                </a:ln>
                <a:solidFill>
                  <a:srgbClr val="232F3A"/>
                </a:solidFill>
                <a:effectLst/>
                <a:uLnTx/>
                <a:uFillTx/>
                <a:latin typeface="Aptos"/>
                <a:ea typeface="+mn-ea"/>
                <a:cs typeface="+mn-cs"/>
              </a:rPr>
              <a:t>(Michie, van Stralen and West, 2011)</a:t>
            </a:r>
          </a:p>
        </p:txBody>
      </p:sp>
      <p:sp>
        <p:nvSpPr>
          <p:cNvPr id="32" name="Rounded Rectangle 31"/>
          <p:cNvSpPr/>
          <p:nvPr/>
        </p:nvSpPr>
        <p:spPr>
          <a:xfrm>
            <a:off x="594360" y="5623560"/>
            <a:ext cx="2788920" cy="384048"/>
          </a:xfrm>
          <a:prstGeom prst="roundRect">
            <a:avLst/>
          </a:prstGeom>
          <a:solidFill>
            <a:srgbClr val="E7F2F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3" name="TextBox 32"/>
          <p:cNvSpPr txBox="1"/>
          <p:nvPr/>
        </p:nvSpPr>
        <p:spPr>
          <a:xfrm>
            <a:off x="594360" y="5696712"/>
            <a:ext cx="2788920" cy="18288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850" b="1">
                <a:solidFill>
                  <a:srgbClr val="209189"/>
                </a:solidFill>
                <a:latin typeface="Aptos"/>
              </a:defRPr>
            </a:pPr>
            <a:r>
              <a:rPr kumimoji="0" sz="850" b="1" i="0" u="none" strike="noStrike" kern="1200" cap="none" spc="0" normalizeH="0" baseline="0" noProof="0">
                <a:ln>
                  <a:noFill/>
                </a:ln>
                <a:solidFill>
                  <a:srgbClr val="209189"/>
                </a:solidFill>
                <a:effectLst/>
                <a:uLnTx/>
                <a:uFillTx/>
                <a:latin typeface="Aptos"/>
                <a:ea typeface="+mn-ea"/>
                <a:cs typeface="+mn-cs"/>
              </a:rPr>
              <a:t>TARGET: YOUNG ADULTS 18–25</a:t>
            </a:r>
          </a:p>
        </p:txBody>
      </p:sp>
      <p:sp>
        <p:nvSpPr>
          <p:cNvPr id="34" name="TextBox 33"/>
          <p:cNvSpPr txBox="1"/>
          <p:nvPr/>
        </p:nvSpPr>
        <p:spPr>
          <a:xfrm>
            <a:off x="11292840" y="6492240"/>
            <a:ext cx="320040" cy="164592"/>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sz="800" b="1">
                <a:solidFill>
                  <a:srgbClr val="586977"/>
                </a:solidFill>
                <a:latin typeface="Aptos"/>
              </a:defRPr>
            </a:pPr>
            <a:r>
              <a:rPr kumimoji="0" sz="800" b="1" i="0" u="none" strike="noStrike" kern="1200" cap="none" spc="0" normalizeH="0" baseline="0" noProof="0">
                <a:ln>
                  <a:noFill/>
                </a:ln>
                <a:solidFill>
                  <a:srgbClr val="586977"/>
                </a:solidFill>
                <a:effectLst/>
                <a:uLnTx/>
                <a:uFillTx/>
                <a:latin typeface="Aptos"/>
                <a:ea typeface="+mn-ea"/>
                <a:cs typeface="+mn-cs"/>
              </a:rPr>
              <a:t>2</a:t>
            </a:r>
          </a:p>
        </p:txBody>
      </p:sp>
    </p:spTree>
    <p:extLst>
      <p:ext uri="{BB962C8B-B14F-4D97-AF65-F5344CB8AC3E}">
        <p14:creationId xmlns:p14="http://schemas.microsoft.com/office/powerpoint/2010/main" val="2678863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146304"/>
          </a:xfrm>
          <a:prstGeom prst="rect">
            <a:avLst/>
          </a:prstGeom>
          <a:solidFill>
            <a:srgbClr val="20918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 name="TextBox 2"/>
          <p:cNvSpPr txBox="1"/>
          <p:nvPr/>
        </p:nvSpPr>
        <p:spPr>
          <a:xfrm>
            <a:off x="594360" y="347472"/>
            <a:ext cx="10972800" cy="20116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900" b="1">
                <a:solidFill>
                  <a:srgbClr val="209189"/>
                </a:solidFill>
                <a:latin typeface="Aptos"/>
              </a:defRPr>
            </a:pPr>
            <a:r>
              <a:rPr kumimoji="0" sz="900" b="1" i="0" u="none" strike="noStrike" kern="1200" cap="none" spc="0" normalizeH="0" baseline="0" noProof="0">
                <a:ln>
                  <a:noFill/>
                </a:ln>
                <a:solidFill>
                  <a:srgbClr val="209189"/>
                </a:solidFill>
                <a:effectLst/>
                <a:uLnTx/>
                <a:uFillTx/>
                <a:latin typeface="Aptos"/>
                <a:ea typeface="+mn-ea"/>
                <a:cs typeface="+mn-cs"/>
              </a:rPr>
              <a:t>02 • COMMUNITY IMPACT</a:t>
            </a:r>
          </a:p>
        </p:txBody>
      </p:sp>
      <p:sp>
        <p:nvSpPr>
          <p:cNvPr id="4" name="TextBox 3"/>
          <p:cNvSpPr txBox="1"/>
          <p:nvPr/>
        </p:nvSpPr>
        <p:spPr>
          <a:xfrm>
            <a:off x="594360" y="658368"/>
            <a:ext cx="10972800" cy="5303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2700" b="1">
                <a:solidFill>
                  <a:srgbClr val="122B46"/>
                </a:solidFill>
                <a:latin typeface="Aptos"/>
              </a:defRPr>
            </a:pPr>
            <a:r>
              <a:rPr kumimoji="0" sz="2700" b="1" i="0" u="none" strike="noStrike" kern="1200" cap="none" spc="0" normalizeH="0" baseline="0" noProof="0">
                <a:ln>
                  <a:noFill/>
                </a:ln>
                <a:solidFill>
                  <a:srgbClr val="122B46"/>
                </a:solidFill>
                <a:effectLst/>
                <a:uLnTx/>
                <a:uFillTx/>
                <a:latin typeface="Aptos"/>
                <a:ea typeface="+mn-ea"/>
                <a:cs typeface="+mn-cs"/>
              </a:rPr>
              <a:t>Community benefits</a:t>
            </a:r>
          </a:p>
        </p:txBody>
      </p:sp>
      <p:sp>
        <p:nvSpPr>
          <p:cNvPr id="5" name="TextBox 4"/>
          <p:cNvSpPr txBox="1"/>
          <p:nvPr/>
        </p:nvSpPr>
        <p:spPr>
          <a:xfrm>
            <a:off x="594360" y="6510528"/>
            <a:ext cx="10972800" cy="1645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750" b="0">
                <a:solidFill>
                  <a:srgbClr val="586977"/>
                </a:solidFill>
                <a:latin typeface="Aptos"/>
              </a:defRPr>
            </a:pPr>
            <a:r>
              <a:rPr kumimoji="0" sz="750" b="0" i="0" u="none" strike="noStrike" kern="1200" cap="none" spc="0" normalizeH="0" baseline="0" noProof="0">
                <a:ln>
                  <a:noFill/>
                </a:ln>
                <a:solidFill>
                  <a:srgbClr val="586977"/>
                </a:solidFill>
                <a:effectLst/>
                <a:uLnTx/>
                <a:uFillTx/>
                <a:latin typeface="Aptos"/>
                <a:ea typeface="+mn-ea"/>
                <a:cs typeface="+mn-cs"/>
              </a:rPr>
              <a:t>Smart Antibiotics | LCHS7009 – Population Health and Digital Health Promotion</a:t>
            </a:r>
          </a:p>
        </p:txBody>
      </p:sp>
      <p:sp>
        <p:nvSpPr>
          <p:cNvPr id="6" name="Oval 5"/>
          <p:cNvSpPr/>
          <p:nvPr/>
        </p:nvSpPr>
        <p:spPr>
          <a:xfrm>
            <a:off x="4773168" y="2148840"/>
            <a:ext cx="2651760" cy="2651760"/>
          </a:xfrm>
          <a:prstGeom prst="ellipse">
            <a:avLst/>
          </a:prstGeom>
          <a:solidFill>
            <a:srgbClr val="122B4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7" name="TextBox 6"/>
          <p:cNvSpPr txBox="1"/>
          <p:nvPr/>
        </p:nvSpPr>
        <p:spPr>
          <a:xfrm>
            <a:off x="5052060" y="3108960"/>
            <a:ext cx="2057400" cy="64008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1">
                <a:solidFill>
                  <a:srgbClr val="FFFFFF"/>
                </a:solidFill>
                <a:latin typeface="Aptos"/>
              </a:defRPr>
            </a:pPr>
            <a:r>
              <a:rPr kumimoji="0" sz="1800" b="1" i="0" u="none" strike="noStrike" kern="1200" cap="none" spc="0" normalizeH="0" baseline="0" noProof="0" dirty="0">
                <a:ln>
                  <a:noFill/>
                </a:ln>
                <a:solidFill>
                  <a:srgbClr val="FFFFFF"/>
                </a:solidFill>
                <a:effectLst/>
                <a:uLnTx/>
                <a:uFillTx/>
                <a:latin typeface="Aptos"/>
                <a:ea typeface="+mn-ea"/>
                <a:cs typeface="+mn-cs"/>
              </a:rPr>
              <a:t>SMART</a:t>
            </a:r>
            <a:br>
              <a:rPr kumimoji="0" sz="1800" b="1" i="0" u="none" strike="noStrike" kern="1200" cap="none" spc="0" normalizeH="0" baseline="0" noProof="0" dirty="0">
                <a:ln>
                  <a:noFill/>
                </a:ln>
                <a:solidFill>
                  <a:srgbClr val="FFFFFF"/>
                </a:solidFill>
                <a:effectLst/>
                <a:uLnTx/>
                <a:uFillTx/>
                <a:latin typeface="Aptos"/>
                <a:ea typeface="+mn-ea"/>
                <a:cs typeface="+mn-cs"/>
              </a:rPr>
            </a:br>
            <a:r>
              <a:rPr kumimoji="0" sz="1800" b="1" i="0" u="none" strike="noStrike" kern="1200" cap="none" spc="0" normalizeH="0" baseline="0" noProof="0" dirty="0">
                <a:ln>
                  <a:noFill/>
                </a:ln>
                <a:solidFill>
                  <a:srgbClr val="FFFFFF"/>
                </a:solidFill>
                <a:effectLst/>
                <a:uLnTx/>
                <a:uFillTx/>
                <a:latin typeface="Aptos"/>
                <a:ea typeface="+mn-ea"/>
                <a:cs typeface="+mn-cs"/>
              </a:rPr>
              <a:t>ANTIBIOTICS</a:t>
            </a:r>
          </a:p>
        </p:txBody>
      </p:sp>
      <p:sp>
        <p:nvSpPr>
          <p:cNvPr id="8" name="Rounded Rectangle 7"/>
          <p:cNvSpPr/>
          <p:nvPr/>
        </p:nvSpPr>
        <p:spPr>
          <a:xfrm>
            <a:off x="640080" y="1554480"/>
            <a:ext cx="3429000" cy="1828800"/>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9" name="Oval 8"/>
          <p:cNvSpPr/>
          <p:nvPr/>
        </p:nvSpPr>
        <p:spPr>
          <a:xfrm>
            <a:off x="822959" y="1737360"/>
            <a:ext cx="457200" cy="457200"/>
          </a:xfrm>
          <a:prstGeom prst="ellipse">
            <a:avLst/>
          </a:prstGeom>
          <a:solidFill>
            <a:srgbClr val="20918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 name="TextBox 9"/>
          <p:cNvSpPr txBox="1"/>
          <p:nvPr/>
        </p:nvSpPr>
        <p:spPr>
          <a:xfrm>
            <a:off x="822959" y="1828800"/>
            <a:ext cx="457200" cy="1645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00" b="1">
                <a:solidFill>
                  <a:srgbClr val="FFFFFF"/>
                </a:solidFill>
                <a:latin typeface="Aptos"/>
              </a:defRPr>
            </a:pPr>
            <a:r>
              <a:rPr kumimoji="0" sz="900" b="1" i="0" u="none" strike="noStrike" kern="1200" cap="none" spc="0" normalizeH="0" baseline="0" noProof="0">
                <a:ln>
                  <a:noFill/>
                </a:ln>
                <a:solidFill>
                  <a:srgbClr val="FFFFFF"/>
                </a:solidFill>
                <a:effectLst/>
                <a:uLnTx/>
                <a:uFillTx/>
                <a:latin typeface="Aptos"/>
                <a:ea typeface="+mn-ea"/>
                <a:cs typeface="+mn-cs"/>
              </a:rPr>
              <a:t>✓</a:t>
            </a:r>
          </a:p>
        </p:txBody>
      </p:sp>
      <p:sp>
        <p:nvSpPr>
          <p:cNvPr id="11" name="TextBox 10"/>
          <p:cNvSpPr txBox="1"/>
          <p:nvPr/>
        </p:nvSpPr>
        <p:spPr>
          <a:xfrm>
            <a:off x="1389888" y="1719072"/>
            <a:ext cx="2532888" cy="3657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122B46"/>
                </a:solidFill>
                <a:latin typeface="Aptos"/>
              </a:defRPr>
            </a:pPr>
            <a:r>
              <a:rPr kumimoji="0" sz="1300" b="1" i="0" u="none" strike="noStrike" kern="1200" cap="none" spc="0" normalizeH="0" baseline="0" noProof="0">
                <a:ln>
                  <a:noFill/>
                </a:ln>
                <a:solidFill>
                  <a:srgbClr val="122B46"/>
                </a:solidFill>
                <a:effectLst/>
                <a:uLnTx/>
                <a:uFillTx/>
                <a:latin typeface="Aptos"/>
                <a:ea typeface="+mn-ea"/>
                <a:cs typeface="+mn-cs"/>
              </a:rPr>
              <a:t>Antimicrobial stewardship</a:t>
            </a:r>
          </a:p>
        </p:txBody>
      </p:sp>
      <p:sp>
        <p:nvSpPr>
          <p:cNvPr id="12" name="TextBox 11"/>
          <p:cNvSpPr txBox="1"/>
          <p:nvPr/>
        </p:nvSpPr>
        <p:spPr>
          <a:xfrm>
            <a:off x="1389888" y="2148840"/>
            <a:ext cx="249631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01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Promotes appropriate antibiotic use and can help reduce unnecessary antimicrobial exposure.</a:t>
            </a:r>
            <a:br>
              <a:rPr kumimoji="0" sz="1200" b="0" i="0" u="none" strike="noStrike" kern="1200" cap="none" spc="0" normalizeH="0" baseline="0" noProof="0" dirty="0">
                <a:ln>
                  <a:noFill/>
                </a:ln>
                <a:solidFill>
                  <a:srgbClr val="232F3A"/>
                </a:solidFill>
                <a:effectLst/>
                <a:uLnTx/>
                <a:uFillTx/>
                <a:latin typeface="Aptos"/>
                <a:ea typeface="+mn-ea"/>
                <a:cs typeface="+mn-cs"/>
              </a:rPr>
            </a:br>
            <a:br>
              <a:rPr kumimoji="0" sz="1200" b="0" i="0" u="none" strike="noStrike" kern="1200" cap="none" spc="0" normalizeH="0" baseline="0" noProof="0" dirty="0">
                <a:ln>
                  <a:noFill/>
                </a:ln>
                <a:solidFill>
                  <a:srgbClr val="232F3A"/>
                </a:solidFill>
                <a:effectLst/>
                <a:uLnTx/>
                <a:uFillTx/>
                <a:latin typeface="Aptos"/>
                <a:ea typeface="+mn-ea"/>
                <a:cs typeface="+mn-cs"/>
              </a:rPr>
            </a:br>
            <a:r>
              <a:rPr kumimoji="0" sz="1200" b="0" i="0" u="none" strike="noStrike" kern="1200" cap="none" spc="0" normalizeH="0" baseline="0" noProof="0" dirty="0">
                <a:ln>
                  <a:noFill/>
                </a:ln>
                <a:solidFill>
                  <a:srgbClr val="232F3A"/>
                </a:solidFill>
                <a:effectLst/>
                <a:uLnTx/>
                <a:uFillTx/>
                <a:latin typeface="Aptos"/>
                <a:ea typeface="+mn-ea"/>
                <a:cs typeface="+mn-cs"/>
              </a:rPr>
              <a:t>(DHSC et al., 2024)</a:t>
            </a:r>
          </a:p>
        </p:txBody>
      </p:sp>
      <p:sp>
        <p:nvSpPr>
          <p:cNvPr id="13" name="Rounded Rectangle 12"/>
          <p:cNvSpPr/>
          <p:nvPr/>
        </p:nvSpPr>
        <p:spPr>
          <a:xfrm>
            <a:off x="8138160" y="1554480"/>
            <a:ext cx="3429000" cy="1828800"/>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Oval 13"/>
          <p:cNvSpPr/>
          <p:nvPr/>
        </p:nvSpPr>
        <p:spPr>
          <a:xfrm>
            <a:off x="8321040" y="1737360"/>
            <a:ext cx="457200" cy="457200"/>
          </a:xfrm>
          <a:prstGeom prst="ellipse">
            <a:avLst/>
          </a:prstGeom>
          <a:solidFill>
            <a:srgbClr val="2673B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5" name="TextBox 14"/>
          <p:cNvSpPr txBox="1"/>
          <p:nvPr/>
        </p:nvSpPr>
        <p:spPr>
          <a:xfrm>
            <a:off x="8321040" y="1828800"/>
            <a:ext cx="457200" cy="1645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00" b="1">
                <a:solidFill>
                  <a:srgbClr val="FFFFFF"/>
                </a:solidFill>
                <a:latin typeface="Aptos"/>
              </a:defRPr>
            </a:pPr>
            <a:r>
              <a:rPr kumimoji="0" sz="900" b="1" i="0" u="none" strike="noStrike" kern="1200" cap="none" spc="0" normalizeH="0" baseline="0" noProof="0">
                <a:ln>
                  <a:noFill/>
                </a:ln>
                <a:solidFill>
                  <a:srgbClr val="FFFFFF"/>
                </a:solidFill>
                <a:effectLst/>
                <a:uLnTx/>
                <a:uFillTx/>
                <a:latin typeface="Aptos"/>
                <a:ea typeface="+mn-ea"/>
                <a:cs typeface="+mn-cs"/>
              </a:rPr>
              <a:t>◆</a:t>
            </a:r>
          </a:p>
        </p:txBody>
      </p:sp>
      <p:sp>
        <p:nvSpPr>
          <p:cNvPr id="16" name="TextBox 15"/>
          <p:cNvSpPr txBox="1"/>
          <p:nvPr/>
        </p:nvSpPr>
        <p:spPr>
          <a:xfrm>
            <a:off x="8887968" y="1719072"/>
            <a:ext cx="2532888" cy="3657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122B46"/>
                </a:solidFill>
                <a:latin typeface="Aptos"/>
              </a:defRPr>
            </a:pPr>
            <a:r>
              <a:rPr kumimoji="0" sz="1300" b="1" i="0" u="none" strike="noStrike" kern="1200" cap="none" spc="0" normalizeH="0" baseline="0" noProof="0">
                <a:ln>
                  <a:noFill/>
                </a:ln>
                <a:solidFill>
                  <a:srgbClr val="122B46"/>
                </a:solidFill>
                <a:effectLst/>
                <a:uLnTx/>
                <a:uFillTx/>
                <a:latin typeface="Aptos"/>
                <a:ea typeface="+mn-ea"/>
                <a:cs typeface="+mn-cs"/>
              </a:rPr>
              <a:t>Student communities</a:t>
            </a:r>
          </a:p>
        </p:txBody>
      </p:sp>
      <p:sp>
        <p:nvSpPr>
          <p:cNvPr id="17" name="TextBox 16"/>
          <p:cNvSpPr txBox="1"/>
          <p:nvPr/>
        </p:nvSpPr>
        <p:spPr>
          <a:xfrm>
            <a:off x="8887968" y="2148840"/>
            <a:ext cx="249631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01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Digital health promotion can provide accessible information within universities and student communities.</a:t>
            </a:r>
            <a:br>
              <a:rPr kumimoji="0" sz="1200" b="0" i="0" u="none" strike="noStrike" kern="1200" cap="none" spc="0" normalizeH="0" baseline="0" noProof="0" dirty="0">
                <a:ln>
                  <a:noFill/>
                </a:ln>
                <a:solidFill>
                  <a:srgbClr val="232F3A"/>
                </a:solidFill>
                <a:effectLst/>
                <a:uLnTx/>
                <a:uFillTx/>
                <a:latin typeface="Aptos"/>
                <a:ea typeface="+mn-ea"/>
                <a:cs typeface="+mn-cs"/>
              </a:rPr>
            </a:br>
            <a:br>
              <a:rPr kumimoji="0" sz="1200" b="0" i="0" u="none" strike="noStrike" kern="1200" cap="none" spc="0" normalizeH="0" baseline="0" noProof="0" dirty="0">
                <a:ln>
                  <a:noFill/>
                </a:ln>
                <a:solidFill>
                  <a:srgbClr val="232F3A"/>
                </a:solidFill>
                <a:effectLst/>
                <a:uLnTx/>
                <a:uFillTx/>
                <a:latin typeface="Aptos"/>
                <a:ea typeface="+mn-ea"/>
                <a:cs typeface="+mn-cs"/>
              </a:rPr>
            </a:br>
            <a:r>
              <a:rPr kumimoji="0" sz="1200" b="0" i="0" u="none" strike="noStrike" kern="1200" cap="none" spc="0" normalizeH="0" baseline="0" noProof="0" dirty="0">
                <a:ln>
                  <a:noFill/>
                </a:ln>
                <a:solidFill>
                  <a:srgbClr val="232F3A"/>
                </a:solidFill>
                <a:effectLst/>
                <a:uLnTx/>
                <a:uFillTx/>
                <a:latin typeface="Aptos"/>
                <a:ea typeface="+mn-ea"/>
                <a:cs typeface="+mn-cs"/>
              </a:rPr>
              <a:t>(Green and Kreuter, 2005)</a:t>
            </a:r>
          </a:p>
        </p:txBody>
      </p:sp>
      <p:sp>
        <p:nvSpPr>
          <p:cNvPr id="18" name="Rounded Rectangle 17"/>
          <p:cNvSpPr/>
          <p:nvPr/>
        </p:nvSpPr>
        <p:spPr>
          <a:xfrm>
            <a:off x="640080" y="3995928"/>
            <a:ext cx="3429000" cy="1673352"/>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9" name="Oval 18"/>
          <p:cNvSpPr/>
          <p:nvPr/>
        </p:nvSpPr>
        <p:spPr>
          <a:xfrm>
            <a:off x="877824" y="4057471"/>
            <a:ext cx="457200" cy="457200"/>
          </a:xfrm>
          <a:prstGeom prst="ellipse">
            <a:avLst/>
          </a:prstGeom>
          <a:solidFill>
            <a:srgbClr val="3A8B5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0" name="TextBox 19"/>
          <p:cNvSpPr txBox="1"/>
          <p:nvPr/>
        </p:nvSpPr>
        <p:spPr>
          <a:xfrm>
            <a:off x="877824" y="4160520"/>
            <a:ext cx="457200" cy="1645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00" b="1">
                <a:solidFill>
                  <a:srgbClr val="FFFFFF"/>
                </a:solidFill>
                <a:latin typeface="Aptos"/>
              </a:defRPr>
            </a:pPr>
            <a:r>
              <a:rPr kumimoji="0" sz="900" b="1" i="0" u="none" strike="noStrike" kern="1200" cap="none" spc="0" normalizeH="0" baseline="0" noProof="0">
                <a:ln>
                  <a:noFill/>
                </a:ln>
                <a:solidFill>
                  <a:srgbClr val="FFFFFF"/>
                </a:solidFill>
                <a:effectLst/>
                <a:uLnTx/>
                <a:uFillTx/>
                <a:latin typeface="Aptos"/>
                <a:ea typeface="+mn-ea"/>
                <a:cs typeface="+mn-cs"/>
              </a:rPr>
              <a:t>N</a:t>
            </a:r>
          </a:p>
        </p:txBody>
      </p:sp>
      <p:sp>
        <p:nvSpPr>
          <p:cNvPr id="21" name="TextBox 20"/>
          <p:cNvSpPr txBox="1"/>
          <p:nvPr/>
        </p:nvSpPr>
        <p:spPr>
          <a:xfrm>
            <a:off x="1389888" y="4103191"/>
            <a:ext cx="2532888" cy="3657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122B46"/>
                </a:solidFill>
                <a:latin typeface="Aptos"/>
              </a:defRPr>
            </a:pPr>
            <a:r>
              <a:rPr kumimoji="0" sz="1300" b="1" i="0" u="none" strike="noStrike" kern="1200" cap="none" spc="0" normalizeH="0" baseline="0" noProof="0" dirty="0">
                <a:ln>
                  <a:noFill/>
                </a:ln>
                <a:solidFill>
                  <a:srgbClr val="122B46"/>
                </a:solidFill>
                <a:effectLst/>
                <a:uLnTx/>
                <a:uFillTx/>
                <a:latin typeface="Aptos"/>
                <a:ea typeface="+mn-ea"/>
                <a:cs typeface="+mn-cs"/>
              </a:rPr>
              <a:t>NHS signposting</a:t>
            </a:r>
          </a:p>
        </p:txBody>
      </p:sp>
      <p:sp>
        <p:nvSpPr>
          <p:cNvPr id="22" name="TextBox 21"/>
          <p:cNvSpPr txBox="1"/>
          <p:nvPr/>
        </p:nvSpPr>
        <p:spPr>
          <a:xfrm>
            <a:off x="1389887" y="4543334"/>
            <a:ext cx="249631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01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Can direct users towards appropriate NHS services, including Pharmacy First where clinically appropriate.</a:t>
            </a:r>
            <a:br>
              <a:rPr kumimoji="0" sz="1200" b="0" i="0" u="none" strike="noStrike" kern="1200" cap="none" spc="0" normalizeH="0" baseline="0" noProof="0" dirty="0">
                <a:ln>
                  <a:noFill/>
                </a:ln>
                <a:solidFill>
                  <a:srgbClr val="232F3A"/>
                </a:solidFill>
                <a:effectLst/>
                <a:uLnTx/>
                <a:uFillTx/>
                <a:latin typeface="Aptos"/>
                <a:ea typeface="+mn-ea"/>
                <a:cs typeface="+mn-cs"/>
              </a:rPr>
            </a:br>
            <a:br>
              <a:rPr kumimoji="0" sz="1200" b="0" i="0" u="none" strike="noStrike" kern="1200" cap="none" spc="0" normalizeH="0" baseline="0" noProof="0" dirty="0">
                <a:ln>
                  <a:noFill/>
                </a:ln>
                <a:solidFill>
                  <a:srgbClr val="232F3A"/>
                </a:solidFill>
                <a:effectLst/>
                <a:uLnTx/>
                <a:uFillTx/>
                <a:latin typeface="Aptos"/>
                <a:ea typeface="+mn-ea"/>
                <a:cs typeface="+mn-cs"/>
              </a:rPr>
            </a:br>
            <a:r>
              <a:rPr kumimoji="0" sz="1200" b="0" i="0" u="none" strike="noStrike" kern="1200" cap="none" spc="0" normalizeH="0" baseline="0" noProof="0" dirty="0">
                <a:ln>
                  <a:noFill/>
                </a:ln>
                <a:solidFill>
                  <a:srgbClr val="232F3A"/>
                </a:solidFill>
                <a:effectLst/>
                <a:uLnTx/>
                <a:uFillTx/>
                <a:latin typeface="Aptos"/>
                <a:ea typeface="+mn-ea"/>
                <a:cs typeface="+mn-cs"/>
              </a:rPr>
              <a:t>(NHS England, 2023)</a:t>
            </a:r>
          </a:p>
        </p:txBody>
      </p:sp>
      <p:sp>
        <p:nvSpPr>
          <p:cNvPr id="23" name="Rounded Rectangle 22"/>
          <p:cNvSpPr/>
          <p:nvPr/>
        </p:nvSpPr>
        <p:spPr>
          <a:xfrm>
            <a:off x="8138160" y="4160520"/>
            <a:ext cx="3429000" cy="1508760"/>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4" name="Oval 23"/>
          <p:cNvSpPr/>
          <p:nvPr/>
        </p:nvSpPr>
        <p:spPr>
          <a:xfrm>
            <a:off x="8321040" y="4343400"/>
            <a:ext cx="457200" cy="457200"/>
          </a:xfrm>
          <a:prstGeom prst="ellipse">
            <a:avLst/>
          </a:prstGeom>
          <a:solidFill>
            <a:srgbClr val="D79D3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5" name="TextBox 24"/>
          <p:cNvSpPr txBox="1"/>
          <p:nvPr/>
        </p:nvSpPr>
        <p:spPr>
          <a:xfrm>
            <a:off x="8321040" y="4434840"/>
            <a:ext cx="457200" cy="1645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00" b="1">
                <a:solidFill>
                  <a:srgbClr val="FFFFFF"/>
                </a:solidFill>
                <a:latin typeface="Aptos"/>
              </a:defRPr>
            </a:pPr>
            <a:r>
              <a:rPr kumimoji="0" sz="900" b="1" i="0" u="none" strike="noStrike" kern="1200" cap="none" spc="0" normalizeH="0" baseline="0" noProof="0">
                <a:ln>
                  <a:noFill/>
                </a:ln>
                <a:solidFill>
                  <a:srgbClr val="FFFFFF"/>
                </a:solidFill>
                <a:effectLst/>
                <a:uLnTx/>
                <a:uFillTx/>
                <a:latin typeface="Aptos"/>
                <a:ea typeface="+mn-ea"/>
                <a:cs typeface="+mn-cs"/>
              </a:rPr>
              <a:t>+</a:t>
            </a:r>
          </a:p>
        </p:txBody>
      </p:sp>
      <p:sp>
        <p:nvSpPr>
          <p:cNvPr id="26" name="TextBox 25"/>
          <p:cNvSpPr txBox="1"/>
          <p:nvPr/>
        </p:nvSpPr>
        <p:spPr>
          <a:xfrm>
            <a:off x="8887968" y="4325112"/>
            <a:ext cx="2532888" cy="3657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122B46"/>
                </a:solidFill>
                <a:latin typeface="Aptos"/>
              </a:defRPr>
            </a:pPr>
            <a:r>
              <a:rPr kumimoji="0" sz="1300" b="1" i="0" u="none" strike="noStrike" kern="1200" cap="none" spc="0" normalizeH="0" baseline="0" noProof="0">
                <a:ln>
                  <a:noFill/>
                </a:ln>
                <a:solidFill>
                  <a:srgbClr val="122B46"/>
                </a:solidFill>
                <a:effectLst/>
                <a:uLnTx/>
                <a:uFillTx/>
                <a:latin typeface="Aptos"/>
                <a:ea typeface="+mn-ea"/>
                <a:cs typeface="+mn-cs"/>
              </a:rPr>
              <a:t>Wider value</a:t>
            </a:r>
          </a:p>
        </p:txBody>
      </p:sp>
      <p:sp>
        <p:nvSpPr>
          <p:cNvPr id="27" name="TextBox 26"/>
          <p:cNvSpPr txBox="1"/>
          <p:nvPr/>
        </p:nvSpPr>
        <p:spPr>
          <a:xfrm>
            <a:off x="8887968" y="4754880"/>
            <a:ext cx="2496312"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01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Links individual decision-making with community-level stewardship and responsible antibiotic use.</a:t>
            </a:r>
          </a:p>
        </p:txBody>
      </p:sp>
      <p:sp>
        <p:nvSpPr>
          <p:cNvPr id="28" name="TextBox 27"/>
          <p:cNvSpPr txBox="1"/>
          <p:nvPr/>
        </p:nvSpPr>
        <p:spPr>
          <a:xfrm>
            <a:off x="11292840" y="6492240"/>
            <a:ext cx="320040" cy="164592"/>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sz="800" b="1">
                <a:solidFill>
                  <a:srgbClr val="586977"/>
                </a:solidFill>
                <a:latin typeface="Aptos"/>
              </a:defRPr>
            </a:pPr>
            <a:r>
              <a:rPr kumimoji="0" sz="800" b="1" i="0" u="none" strike="noStrike" kern="1200" cap="none" spc="0" normalizeH="0" baseline="0" noProof="0">
                <a:ln>
                  <a:noFill/>
                </a:ln>
                <a:solidFill>
                  <a:srgbClr val="586977"/>
                </a:solidFill>
                <a:effectLst/>
                <a:uLnTx/>
                <a:uFillTx/>
                <a:latin typeface="Aptos"/>
                <a:ea typeface="+mn-ea"/>
                <a:cs typeface="+mn-cs"/>
              </a:rPr>
              <a:t>3</a:t>
            </a:r>
          </a:p>
        </p:txBody>
      </p:sp>
    </p:spTree>
    <p:extLst>
      <p:ext uri="{BB962C8B-B14F-4D97-AF65-F5344CB8AC3E}">
        <p14:creationId xmlns:p14="http://schemas.microsoft.com/office/powerpoint/2010/main" val="41915081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146304"/>
          </a:xfrm>
          <a:prstGeom prst="rect">
            <a:avLst/>
          </a:prstGeom>
          <a:solidFill>
            <a:srgbClr val="20918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 name="TextBox 2"/>
          <p:cNvSpPr txBox="1"/>
          <p:nvPr/>
        </p:nvSpPr>
        <p:spPr>
          <a:xfrm>
            <a:off x="594360" y="347472"/>
            <a:ext cx="10972800" cy="20116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900" b="1">
                <a:solidFill>
                  <a:srgbClr val="209189"/>
                </a:solidFill>
                <a:latin typeface="Aptos"/>
              </a:defRPr>
            </a:pPr>
            <a:r>
              <a:rPr kumimoji="0" sz="900" b="1" i="0" u="none" strike="noStrike" kern="1200" cap="none" spc="0" normalizeH="0" baseline="0" noProof="0">
                <a:ln>
                  <a:noFill/>
                </a:ln>
                <a:solidFill>
                  <a:srgbClr val="209189"/>
                </a:solidFill>
                <a:effectLst/>
                <a:uLnTx/>
                <a:uFillTx/>
                <a:latin typeface="Aptos"/>
                <a:ea typeface="+mn-ea"/>
                <a:cs typeface="+mn-cs"/>
              </a:rPr>
              <a:t>03 • UK AMR POLICY ALIGNMENT</a:t>
            </a:r>
          </a:p>
        </p:txBody>
      </p:sp>
      <p:sp>
        <p:nvSpPr>
          <p:cNvPr id="4" name="TextBox 3"/>
          <p:cNvSpPr txBox="1"/>
          <p:nvPr/>
        </p:nvSpPr>
        <p:spPr>
          <a:xfrm>
            <a:off x="594360" y="658368"/>
            <a:ext cx="10972800" cy="5303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2700" b="1">
                <a:solidFill>
                  <a:srgbClr val="122B46"/>
                </a:solidFill>
                <a:latin typeface="Aptos"/>
              </a:defRPr>
            </a:pPr>
            <a:r>
              <a:rPr kumimoji="0" sz="2700" b="1" i="0" u="none" strike="noStrike" kern="1200" cap="none" spc="0" normalizeH="0" baseline="0" noProof="0">
                <a:ln>
                  <a:noFill/>
                </a:ln>
                <a:solidFill>
                  <a:srgbClr val="122B46"/>
                </a:solidFill>
                <a:effectLst/>
                <a:uLnTx/>
                <a:uFillTx/>
                <a:latin typeface="Aptos"/>
                <a:ea typeface="+mn-ea"/>
                <a:cs typeface="+mn-cs"/>
              </a:rPr>
              <a:t>Policy implications</a:t>
            </a:r>
          </a:p>
        </p:txBody>
      </p:sp>
      <p:sp>
        <p:nvSpPr>
          <p:cNvPr id="5" name="TextBox 4"/>
          <p:cNvSpPr txBox="1"/>
          <p:nvPr/>
        </p:nvSpPr>
        <p:spPr>
          <a:xfrm>
            <a:off x="594360" y="6510528"/>
            <a:ext cx="10972800" cy="1645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750" b="0">
                <a:solidFill>
                  <a:srgbClr val="586977"/>
                </a:solidFill>
                <a:latin typeface="Aptos"/>
              </a:defRPr>
            </a:pPr>
            <a:r>
              <a:rPr kumimoji="0" sz="750" b="0" i="0" u="none" strike="noStrike" kern="1200" cap="none" spc="0" normalizeH="0" baseline="0" noProof="0">
                <a:ln>
                  <a:noFill/>
                </a:ln>
                <a:solidFill>
                  <a:srgbClr val="586977"/>
                </a:solidFill>
                <a:effectLst/>
                <a:uLnTx/>
                <a:uFillTx/>
                <a:latin typeface="Aptos"/>
                <a:ea typeface="+mn-ea"/>
                <a:cs typeface="+mn-cs"/>
              </a:rPr>
              <a:t>Smart Antibiotics | LCHS7009 – Population Health and Digital Health Promotion</a:t>
            </a:r>
          </a:p>
        </p:txBody>
      </p:sp>
      <p:sp>
        <p:nvSpPr>
          <p:cNvPr id="6" name="TextBox 5"/>
          <p:cNvSpPr txBox="1"/>
          <p:nvPr/>
        </p:nvSpPr>
        <p:spPr>
          <a:xfrm>
            <a:off x="594360" y="1298448"/>
            <a:ext cx="10972800" cy="32004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700" b="1">
                <a:solidFill>
                  <a:srgbClr val="122B46"/>
                </a:solidFill>
                <a:latin typeface="Aptos"/>
              </a:defRPr>
            </a:pPr>
            <a:r>
              <a:rPr kumimoji="0" sz="1700" b="1" i="0" u="none" strike="noStrike" kern="1200" cap="none" spc="0" normalizeH="0" baseline="0" noProof="0">
                <a:ln>
                  <a:noFill/>
                </a:ln>
                <a:solidFill>
                  <a:srgbClr val="122B46"/>
                </a:solidFill>
                <a:effectLst/>
                <a:uLnTx/>
                <a:uFillTx/>
                <a:latin typeface="Aptos"/>
                <a:ea typeface="+mn-ea"/>
                <a:cs typeface="+mn-cs"/>
              </a:rPr>
              <a:t>Alignment with the UK approach to antimicrobial resistance</a:t>
            </a:r>
          </a:p>
        </p:txBody>
      </p:sp>
      <p:cxnSp>
        <p:nvCxnSpPr>
          <p:cNvPr id="7" name="Connector 6"/>
          <p:cNvCxnSpPr/>
          <p:nvPr/>
        </p:nvCxnSpPr>
        <p:spPr>
          <a:xfrm>
            <a:off x="914400" y="2834640"/>
            <a:ext cx="10241280" cy="0"/>
          </a:xfrm>
          <a:prstGeom prst="line">
            <a:avLst/>
          </a:prstGeom>
          <a:ln w="38100">
            <a:solidFill>
              <a:srgbClr val="2673B4"/>
            </a:solidFill>
          </a:ln>
        </p:spPr>
        <p:style>
          <a:lnRef idx="2">
            <a:schemeClr val="accent1"/>
          </a:lnRef>
          <a:fillRef idx="0">
            <a:schemeClr val="accent1"/>
          </a:fillRef>
          <a:effectRef idx="1">
            <a:schemeClr val="accent1"/>
          </a:effectRef>
          <a:fontRef idx="minor">
            <a:schemeClr val="tx1"/>
          </a:fontRef>
        </p:style>
      </p:cxnSp>
      <p:sp>
        <p:nvSpPr>
          <p:cNvPr id="8" name="Oval 7"/>
          <p:cNvSpPr/>
          <p:nvPr/>
        </p:nvSpPr>
        <p:spPr>
          <a:xfrm>
            <a:off x="914400" y="2679192"/>
            <a:ext cx="320040" cy="320040"/>
          </a:xfrm>
          <a:prstGeom prst="ellipse">
            <a:avLst/>
          </a:prstGeom>
          <a:solidFill>
            <a:srgbClr val="20918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9" name="TextBox 8"/>
          <p:cNvSpPr txBox="1"/>
          <p:nvPr/>
        </p:nvSpPr>
        <p:spPr>
          <a:xfrm>
            <a:off x="777240" y="2176272"/>
            <a:ext cx="1097280" cy="274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209189"/>
                </a:solidFill>
                <a:latin typeface="Aptos"/>
              </a:defRPr>
            </a:pPr>
            <a:r>
              <a:rPr kumimoji="0" sz="1300" b="1" i="0" u="none" strike="noStrike" kern="1200" cap="none" spc="0" normalizeH="0" baseline="0" noProof="0">
                <a:ln>
                  <a:noFill/>
                </a:ln>
                <a:solidFill>
                  <a:srgbClr val="209189"/>
                </a:solidFill>
                <a:effectLst/>
                <a:uLnTx/>
                <a:uFillTx/>
                <a:latin typeface="Aptos"/>
                <a:ea typeface="+mn-ea"/>
                <a:cs typeface="+mn-cs"/>
              </a:rPr>
              <a:t>2024</a:t>
            </a:r>
          </a:p>
        </p:txBody>
      </p:sp>
      <p:sp>
        <p:nvSpPr>
          <p:cNvPr id="10" name="TextBox 9"/>
          <p:cNvSpPr txBox="1"/>
          <p:nvPr/>
        </p:nvSpPr>
        <p:spPr>
          <a:xfrm>
            <a:off x="777240" y="3182112"/>
            <a:ext cx="2971800" cy="38404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122B46"/>
                </a:solidFill>
                <a:latin typeface="Aptos"/>
              </a:defRPr>
            </a:pPr>
            <a:r>
              <a:rPr kumimoji="0" sz="1300" b="1" i="0" u="none" strike="noStrike" kern="1200" cap="none" spc="0" normalizeH="0" baseline="0" noProof="0">
                <a:ln>
                  <a:noFill/>
                </a:ln>
                <a:solidFill>
                  <a:srgbClr val="122B46"/>
                </a:solidFill>
                <a:effectLst/>
                <a:uLnTx/>
                <a:uFillTx/>
                <a:latin typeface="Aptos"/>
                <a:ea typeface="+mn-ea"/>
                <a:cs typeface="+mn-cs"/>
              </a:rPr>
              <a:t>UK 5-Year AMR Action Plan</a:t>
            </a:r>
          </a:p>
        </p:txBody>
      </p:sp>
      <p:sp>
        <p:nvSpPr>
          <p:cNvPr id="11" name="TextBox 10"/>
          <p:cNvSpPr txBox="1"/>
          <p:nvPr/>
        </p:nvSpPr>
        <p:spPr>
          <a:xfrm>
            <a:off x="777240" y="3611880"/>
            <a:ext cx="2971800"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019"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Public engagement and education support reduction of unnecessary antimicrobial exposure.</a:t>
            </a:r>
          </a:p>
        </p:txBody>
      </p:sp>
      <p:sp>
        <p:nvSpPr>
          <p:cNvPr id="12" name="TextBox 11"/>
          <p:cNvSpPr txBox="1"/>
          <p:nvPr/>
        </p:nvSpPr>
        <p:spPr>
          <a:xfrm>
            <a:off x="777240" y="4572000"/>
            <a:ext cx="2971800" cy="22860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800" b="0">
                <a:solidFill>
                  <a:srgbClr val="586977"/>
                </a:solidFill>
                <a:latin typeface="Aptos"/>
              </a:defRPr>
            </a:pPr>
            <a:r>
              <a:rPr kumimoji="0" sz="800" b="0" i="0" u="none" strike="noStrike" kern="1200" cap="none" spc="0" normalizeH="0" baseline="0" noProof="0">
                <a:ln>
                  <a:noFill/>
                </a:ln>
                <a:solidFill>
                  <a:srgbClr val="586977"/>
                </a:solidFill>
                <a:effectLst/>
                <a:uLnTx/>
                <a:uFillTx/>
                <a:latin typeface="Aptos"/>
                <a:ea typeface="+mn-ea"/>
                <a:cs typeface="+mn-cs"/>
              </a:rPr>
              <a:t>DHSC et al., 2024</a:t>
            </a:r>
          </a:p>
        </p:txBody>
      </p:sp>
      <p:sp>
        <p:nvSpPr>
          <p:cNvPr id="13" name="Oval 12"/>
          <p:cNvSpPr/>
          <p:nvPr/>
        </p:nvSpPr>
        <p:spPr>
          <a:xfrm>
            <a:off x="4572000" y="2679192"/>
            <a:ext cx="320040" cy="320040"/>
          </a:xfrm>
          <a:prstGeom prst="ellipse">
            <a:avLst/>
          </a:prstGeom>
          <a:solidFill>
            <a:srgbClr val="20918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TextBox 13"/>
          <p:cNvSpPr txBox="1"/>
          <p:nvPr/>
        </p:nvSpPr>
        <p:spPr>
          <a:xfrm>
            <a:off x="4434840" y="2176272"/>
            <a:ext cx="1097280" cy="274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209189"/>
                </a:solidFill>
                <a:latin typeface="Aptos"/>
              </a:defRPr>
            </a:pPr>
            <a:r>
              <a:rPr kumimoji="0" sz="1300" b="1" i="0" u="none" strike="noStrike" kern="1200" cap="none" spc="0" normalizeH="0" baseline="0" noProof="0">
                <a:ln>
                  <a:noFill/>
                </a:ln>
                <a:solidFill>
                  <a:srgbClr val="209189"/>
                </a:solidFill>
                <a:effectLst/>
                <a:uLnTx/>
                <a:uFillTx/>
                <a:latin typeface="Aptos"/>
                <a:ea typeface="+mn-ea"/>
                <a:cs typeface="+mn-cs"/>
              </a:rPr>
              <a:t>2024–2029</a:t>
            </a:r>
          </a:p>
        </p:txBody>
      </p:sp>
      <p:sp>
        <p:nvSpPr>
          <p:cNvPr id="15" name="TextBox 14"/>
          <p:cNvSpPr txBox="1"/>
          <p:nvPr/>
        </p:nvSpPr>
        <p:spPr>
          <a:xfrm>
            <a:off x="4434840" y="3182112"/>
            <a:ext cx="2971800" cy="38404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122B46"/>
                </a:solidFill>
                <a:latin typeface="Aptos"/>
              </a:defRPr>
            </a:pPr>
            <a:r>
              <a:rPr kumimoji="0" sz="1300" b="1" i="0" u="none" strike="noStrike" kern="1200" cap="none" spc="0" normalizeH="0" baseline="0" noProof="0">
                <a:ln>
                  <a:noFill/>
                </a:ln>
                <a:solidFill>
                  <a:srgbClr val="122B46"/>
                </a:solidFill>
                <a:effectLst/>
                <a:uLnTx/>
                <a:uFillTx/>
                <a:latin typeface="Aptos"/>
                <a:ea typeface="+mn-ea"/>
                <a:cs typeface="+mn-cs"/>
              </a:rPr>
              <a:t>Smart Antibiotics</a:t>
            </a:r>
          </a:p>
        </p:txBody>
      </p:sp>
      <p:sp>
        <p:nvSpPr>
          <p:cNvPr id="16" name="TextBox 15"/>
          <p:cNvSpPr txBox="1"/>
          <p:nvPr/>
        </p:nvSpPr>
        <p:spPr>
          <a:xfrm>
            <a:off x="4434840" y="3611880"/>
            <a:ext cx="2971800"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019"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Supports appropriate antibiotic use, stewardship and </a:t>
            </a:r>
            <a:r>
              <a:rPr kumimoji="0" sz="1200" b="0" i="0" u="none" strike="noStrike" kern="1200" cap="none" spc="0" normalizeH="0" baseline="0" noProof="0" dirty="0" err="1">
                <a:ln>
                  <a:noFill/>
                </a:ln>
                <a:solidFill>
                  <a:srgbClr val="232F3A"/>
                </a:solidFill>
                <a:effectLst/>
                <a:uLnTx/>
                <a:uFillTx/>
                <a:latin typeface="Aptos"/>
                <a:ea typeface="+mn-ea"/>
                <a:cs typeface="+mn-cs"/>
              </a:rPr>
              <a:t>behaviour</a:t>
            </a:r>
            <a:r>
              <a:rPr kumimoji="0" sz="1200" b="0" i="0" u="none" strike="noStrike" kern="1200" cap="none" spc="0" normalizeH="0" baseline="0" noProof="0" dirty="0">
                <a:ln>
                  <a:noFill/>
                </a:ln>
                <a:solidFill>
                  <a:srgbClr val="232F3A"/>
                </a:solidFill>
                <a:effectLst/>
                <a:uLnTx/>
                <a:uFillTx/>
                <a:latin typeface="Aptos"/>
                <a:ea typeface="+mn-ea"/>
                <a:cs typeface="+mn-cs"/>
              </a:rPr>
              <a:t>-change approaches.</a:t>
            </a:r>
          </a:p>
        </p:txBody>
      </p:sp>
      <p:sp>
        <p:nvSpPr>
          <p:cNvPr id="17" name="TextBox 16"/>
          <p:cNvSpPr txBox="1"/>
          <p:nvPr/>
        </p:nvSpPr>
        <p:spPr>
          <a:xfrm>
            <a:off x="4434840" y="4572000"/>
            <a:ext cx="2971800" cy="22860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800" b="0">
                <a:solidFill>
                  <a:srgbClr val="586977"/>
                </a:solidFill>
                <a:latin typeface="Aptos"/>
              </a:defRPr>
            </a:pPr>
            <a:r>
              <a:rPr kumimoji="0" sz="800" b="0" i="0" u="none" strike="noStrike" kern="1200" cap="none" spc="0" normalizeH="0" baseline="0" noProof="0">
                <a:ln>
                  <a:noFill/>
                </a:ln>
                <a:solidFill>
                  <a:srgbClr val="586977"/>
                </a:solidFill>
                <a:effectLst/>
                <a:uLnTx/>
                <a:uFillTx/>
                <a:latin typeface="Aptos"/>
                <a:ea typeface="+mn-ea"/>
                <a:cs typeface="+mn-cs"/>
              </a:rPr>
              <a:t>DHSC et al., 2024</a:t>
            </a:r>
          </a:p>
        </p:txBody>
      </p:sp>
      <p:sp>
        <p:nvSpPr>
          <p:cNvPr id="18" name="Oval 17"/>
          <p:cNvSpPr/>
          <p:nvPr/>
        </p:nvSpPr>
        <p:spPr>
          <a:xfrm>
            <a:off x="8229600" y="2679192"/>
            <a:ext cx="320040" cy="320040"/>
          </a:xfrm>
          <a:prstGeom prst="ellipse">
            <a:avLst/>
          </a:prstGeom>
          <a:solidFill>
            <a:srgbClr val="20918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9" name="TextBox 18"/>
          <p:cNvSpPr txBox="1"/>
          <p:nvPr/>
        </p:nvSpPr>
        <p:spPr>
          <a:xfrm>
            <a:off x="8092440" y="2176272"/>
            <a:ext cx="1097280" cy="274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209189"/>
                </a:solidFill>
                <a:latin typeface="Aptos"/>
              </a:defRPr>
            </a:pPr>
            <a:r>
              <a:rPr kumimoji="0" sz="1300" b="1" i="0" u="none" strike="noStrike" kern="1200" cap="none" spc="0" normalizeH="0" baseline="0" noProof="0">
                <a:ln>
                  <a:noFill/>
                </a:ln>
                <a:solidFill>
                  <a:srgbClr val="209189"/>
                </a:solidFill>
                <a:effectLst/>
                <a:uLnTx/>
                <a:uFillTx/>
                <a:latin typeface="Aptos"/>
                <a:ea typeface="+mn-ea"/>
                <a:cs typeface="+mn-cs"/>
              </a:rPr>
              <a:t>2040</a:t>
            </a:r>
          </a:p>
        </p:txBody>
      </p:sp>
      <p:sp>
        <p:nvSpPr>
          <p:cNvPr id="20" name="TextBox 19"/>
          <p:cNvSpPr txBox="1"/>
          <p:nvPr/>
        </p:nvSpPr>
        <p:spPr>
          <a:xfrm>
            <a:off x="8092440" y="3182112"/>
            <a:ext cx="2971800" cy="38404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122B46"/>
                </a:solidFill>
                <a:latin typeface="Aptos"/>
              </a:defRPr>
            </a:pPr>
            <a:r>
              <a:rPr kumimoji="0" sz="1300" b="1" i="0" u="none" strike="noStrike" kern="1200" cap="none" spc="0" normalizeH="0" baseline="0" noProof="0">
                <a:ln>
                  <a:noFill/>
                </a:ln>
                <a:solidFill>
                  <a:srgbClr val="122B46"/>
                </a:solidFill>
                <a:effectLst/>
                <a:uLnTx/>
                <a:uFillTx/>
                <a:latin typeface="Aptos"/>
                <a:ea typeface="+mn-ea"/>
                <a:cs typeface="+mn-cs"/>
              </a:rPr>
              <a:t>National ambition</a:t>
            </a:r>
          </a:p>
        </p:txBody>
      </p:sp>
      <p:sp>
        <p:nvSpPr>
          <p:cNvPr id="21" name="TextBox 20"/>
          <p:cNvSpPr txBox="1"/>
          <p:nvPr/>
        </p:nvSpPr>
        <p:spPr>
          <a:xfrm>
            <a:off x="8092440" y="3611880"/>
            <a:ext cx="2971800" cy="135716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019"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Supports the UK ambition to contain, control and mitigate AMR by 2040.</a:t>
            </a:r>
            <a:endParaRPr kumimoji="0" lang="en-GB" sz="1200" b="0" i="0" u="none" strike="noStrike" kern="1200" cap="none" spc="0" normalizeH="0" baseline="0" noProof="0" dirty="0">
              <a:ln>
                <a:noFill/>
              </a:ln>
              <a:solidFill>
                <a:srgbClr val="232F3A"/>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019" b="0">
                <a:solidFill>
                  <a:srgbClr val="232F3A"/>
                </a:solidFill>
                <a:latin typeface="Aptos"/>
              </a:defRPr>
            </a:pPr>
            <a:r>
              <a:rPr kumimoji="0" lang="en-GB" sz="1200" b="0" i="0" u="none" strike="noStrike" kern="1200" cap="none" spc="0" normalizeH="0" baseline="0" noProof="0" dirty="0">
                <a:ln>
                  <a:noFill/>
                </a:ln>
                <a:solidFill>
                  <a:srgbClr val="232F3A"/>
                </a:solidFill>
                <a:effectLst/>
                <a:uLnTx/>
                <a:uFillTx/>
                <a:latin typeface="Aptos"/>
                <a:ea typeface="+mn-ea"/>
                <a:cs typeface="+mn-cs"/>
              </a:rPr>
              <a:t>Behaviour-change interventions are also identified within the national action plan as part of improving antimicrobial use. </a:t>
            </a:r>
            <a:r>
              <a:rPr kumimoji="0" lang="en-GB" sz="1200" b="0" i="1" u="none" strike="noStrike" kern="1200" cap="none" spc="0" normalizeH="0" baseline="0" noProof="0" dirty="0">
                <a:ln>
                  <a:noFill/>
                </a:ln>
                <a:solidFill>
                  <a:srgbClr val="232F3A"/>
                </a:solidFill>
                <a:effectLst/>
                <a:uLnTx/>
                <a:uFillTx/>
                <a:latin typeface="Aptos"/>
                <a:ea typeface="+mn-ea"/>
                <a:cs typeface="+mn-cs"/>
              </a:rPr>
              <a:t>(DHSC et al., 2024).</a:t>
            </a:r>
            <a:endParaRPr kumimoji="0" lang="en-GB" sz="1200" b="0" i="0" u="none" strike="noStrike" kern="1200" cap="none" spc="0" normalizeH="0" baseline="0" noProof="0" dirty="0">
              <a:ln>
                <a:noFill/>
              </a:ln>
              <a:solidFill>
                <a:srgbClr val="232F3A"/>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019" b="0">
                <a:solidFill>
                  <a:srgbClr val="232F3A"/>
                </a:solidFill>
                <a:latin typeface="Aptos"/>
              </a:defRPr>
            </a:pPr>
            <a:endParaRPr kumimoji="0" sz="1019" b="0" i="0" u="none" strike="noStrike" kern="1200" cap="none" spc="0" normalizeH="0" baseline="0" noProof="0" dirty="0">
              <a:ln>
                <a:noFill/>
              </a:ln>
              <a:solidFill>
                <a:srgbClr val="232F3A"/>
              </a:solidFill>
              <a:effectLst/>
              <a:uLnTx/>
              <a:uFillTx/>
              <a:latin typeface="Aptos"/>
              <a:ea typeface="+mn-ea"/>
              <a:cs typeface="+mn-cs"/>
            </a:endParaRPr>
          </a:p>
        </p:txBody>
      </p:sp>
      <p:sp>
        <p:nvSpPr>
          <p:cNvPr id="22" name="TextBox 21"/>
          <p:cNvSpPr txBox="1"/>
          <p:nvPr/>
        </p:nvSpPr>
        <p:spPr>
          <a:xfrm>
            <a:off x="8092440" y="4863395"/>
            <a:ext cx="2971800" cy="22860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800" b="0">
                <a:solidFill>
                  <a:srgbClr val="586977"/>
                </a:solidFill>
                <a:latin typeface="Aptos"/>
              </a:defRPr>
            </a:pPr>
            <a:r>
              <a:rPr kumimoji="0" sz="800" b="0" i="0" u="none" strike="noStrike" kern="1200" cap="none" spc="0" normalizeH="0" baseline="0" noProof="0" dirty="0">
                <a:ln>
                  <a:noFill/>
                </a:ln>
                <a:solidFill>
                  <a:srgbClr val="586977"/>
                </a:solidFill>
                <a:effectLst/>
                <a:uLnTx/>
                <a:uFillTx/>
                <a:latin typeface="Aptos"/>
                <a:ea typeface="+mn-ea"/>
                <a:cs typeface="+mn-cs"/>
              </a:rPr>
              <a:t>DHSC et al., 2024</a:t>
            </a:r>
          </a:p>
        </p:txBody>
      </p:sp>
      <p:sp>
        <p:nvSpPr>
          <p:cNvPr id="23" name="Rounded Rectangle 22"/>
          <p:cNvSpPr/>
          <p:nvPr/>
        </p:nvSpPr>
        <p:spPr>
          <a:xfrm>
            <a:off x="640080" y="5715000"/>
            <a:ext cx="3657600" cy="384048"/>
          </a:xfrm>
          <a:prstGeom prst="roundRect">
            <a:avLst/>
          </a:prstGeom>
          <a:solidFill>
            <a:srgbClr val="E7F2F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4" name="TextBox 23"/>
          <p:cNvSpPr txBox="1"/>
          <p:nvPr/>
        </p:nvSpPr>
        <p:spPr>
          <a:xfrm>
            <a:off x="640080" y="5788152"/>
            <a:ext cx="3657600" cy="18288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850" b="1">
                <a:solidFill>
                  <a:srgbClr val="209189"/>
                </a:solidFill>
                <a:latin typeface="Aptos"/>
              </a:defRPr>
            </a:pPr>
            <a:r>
              <a:rPr kumimoji="0" sz="850" b="1" i="0" u="none" strike="noStrike" kern="1200" cap="none" spc="0" normalizeH="0" baseline="0" noProof="0">
                <a:ln>
                  <a:noFill/>
                </a:ln>
                <a:solidFill>
                  <a:srgbClr val="209189"/>
                </a:solidFill>
                <a:effectLst/>
                <a:uLnTx/>
                <a:uFillTx/>
                <a:latin typeface="Aptos"/>
                <a:ea typeface="+mn-ea"/>
                <a:cs typeface="+mn-cs"/>
              </a:rPr>
              <a:t>POLICY → EDUCATION → BEHAVIOUR CHANGE</a:t>
            </a:r>
          </a:p>
        </p:txBody>
      </p:sp>
      <p:sp>
        <p:nvSpPr>
          <p:cNvPr id="25" name="TextBox 24"/>
          <p:cNvSpPr txBox="1"/>
          <p:nvPr/>
        </p:nvSpPr>
        <p:spPr>
          <a:xfrm>
            <a:off x="11292840" y="6492240"/>
            <a:ext cx="320040" cy="164592"/>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sz="800" b="1">
                <a:solidFill>
                  <a:srgbClr val="586977"/>
                </a:solidFill>
                <a:latin typeface="Aptos"/>
              </a:defRPr>
            </a:pPr>
            <a:r>
              <a:rPr kumimoji="0" sz="800" b="1" i="0" u="none" strike="noStrike" kern="1200" cap="none" spc="0" normalizeH="0" baseline="0" noProof="0">
                <a:ln>
                  <a:noFill/>
                </a:ln>
                <a:solidFill>
                  <a:srgbClr val="586977"/>
                </a:solidFill>
                <a:effectLst/>
                <a:uLnTx/>
                <a:uFillTx/>
                <a:latin typeface="Aptos"/>
                <a:ea typeface="+mn-ea"/>
                <a:cs typeface="+mn-cs"/>
              </a:rPr>
              <a:t>4</a:t>
            </a:r>
          </a:p>
        </p:txBody>
      </p:sp>
    </p:spTree>
    <p:extLst>
      <p:ext uri="{BB962C8B-B14F-4D97-AF65-F5344CB8AC3E}">
        <p14:creationId xmlns:p14="http://schemas.microsoft.com/office/powerpoint/2010/main" val="370046294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146304"/>
          </a:xfrm>
          <a:prstGeom prst="rect">
            <a:avLst/>
          </a:prstGeom>
          <a:solidFill>
            <a:srgbClr val="20918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 name="TextBox 2"/>
          <p:cNvSpPr txBox="1"/>
          <p:nvPr/>
        </p:nvSpPr>
        <p:spPr>
          <a:xfrm>
            <a:off x="594360" y="347472"/>
            <a:ext cx="10972800" cy="20116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900" b="1">
                <a:solidFill>
                  <a:srgbClr val="209189"/>
                </a:solidFill>
                <a:latin typeface="Aptos"/>
              </a:defRPr>
            </a:pPr>
            <a:r>
              <a:rPr kumimoji="0" sz="900" b="1" i="0" u="none" strike="noStrike" kern="1200" cap="none" spc="0" normalizeH="0" baseline="0" noProof="0">
                <a:ln>
                  <a:noFill/>
                </a:ln>
                <a:solidFill>
                  <a:srgbClr val="209189"/>
                </a:solidFill>
                <a:effectLst/>
                <a:uLnTx/>
                <a:uFillTx/>
                <a:latin typeface="Aptos"/>
                <a:ea typeface="+mn-ea"/>
                <a:cs typeface="+mn-cs"/>
              </a:rPr>
              <a:t>04 • IMPLEMENTATION</a:t>
            </a:r>
          </a:p>
        </p:txBody>
      </p:sp>
      <p:sp>
        <p:nvSpPr>
          <p:cNvPr id="4" name="TextBox 3"/>
          <p:cNvSpPr txBox="1"/>
          <p:nvPr/>
        </p:nvSpPr>
        <p:spPr>
          <a:xfrm>
            <a:off x="594360" y="658368"/>
            <a:ext cx="10972800" cy="5303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2700" b="1">
                <a:solidFill>
                  <a:srgbClr val="122B46"/>
                </a:solidFill>
                <a:latin typeface="Aptos"/>
              </a:defRPr>
            </a:pPr>
            <a:r>
              <a:rPr kumimoji="0" sz="2700" b="1" i="0" u="none" strike="noStrike" kern="1200" cap="none" spc="0" normalizeH="0" baseline="0" noProof="0" dirty="0">
                <a:ln>
                  <a:noFill/>
                </a:ln>
                <a:solidFill>
                  <a:srgbClr val="122B46"/>
                </a:solidFill>
                <a:effectLst/>
                <a:uLnTx/>
                <a:uFillTx/>
                <a:latin typeface="Aptos"/>
                <a:ea typeface="+mn-ea"/>
                <a:cs typeface="+mn-cs"/>
              </a:rPr>
              <a:t>NHS Pharmacy First &amp; digital safety</a:t>
            </a:r>
          </a:p>
        </p:txBody>
      </p:sp>
      <p:sp>
        <p:nvSpPr>
          <p:cNvPr id="5" name="TextBox 4"/>
          <p:cNvSpPr txBox="1"/>
          <p:nvPr/>
        </p:nvSpPr>
        <p:spPr>
          <a:xfrm>
            <a:off x="594360" y="6510528"/>
            <a:ext cx="10972800" cy="1645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750" b="0">
                <a:solidFill>
                  <a:srgbClr val="586977"/>
                </a:solidFill>
                <a:latin typeface="Aptos"/>
              </a:defRPr>
            </a:pPr>
            <a:r>
              <a:rPr kumimoji="0" sz="750" b="0" i="0" u="none" strike="noStrike" kern="1200" cap="none" spc="0" normalizeH="0" baseline="0" noProof="0">
                <a:ln>
                  <a:noFill/>
                </a:ln>
                <a:solidFill>
                  <a:srgbClr val="586977"/>
                </a:solidFill>
                <a:effectLst/>
                <a:uLnTx/>
                <a:uFillTx/>
                <a:latin typeface="Aptos"/>
                <a:ea typeface="+mn-ea"/>
                <a:cs typeface="+mn-cs"/>
              </a:rPr>
              <a:t>Smart Antibiotics | LCHS7009 – Population Health and Digital Health Promotion</a:t>
            </a:r>
          </a:p>
        </p:txBody>
      </p:sp>
      <p:sp>
        <p:nvSpPr>
          <p:cNvPr id="6" name="Rounded Rectangle 5"/>
          <p:cNvSpPr/>
          <p:nvPr/>
        </p:nvSpPr>
        <p:spPr>
          <a:xfrm>
            <a:off x="640080" y="1417319"/>
            <a:ext cx="5257800" cy="2212849"/>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7" name="Oval 6"/>
          <p:cNvSpPr/>
          <p:nvPr/>
        </p:nvSpPr>
        <p:spPr>
          <a:xfrm>
            <a:off x="822959" y="1600200"/>
            <a:ext cx="457200" cy="457200"/>
          </a:xfrm>
          <a:prstGeom prst="ellipse">
            <a:avLst/>
          </a:prstGeom>
          <a:solidFill>
            <a:srgbClr val="3A8B5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8" name="TextBox 7"/>
          <p:cNvSpPr txBox="1"/>
          <p:nvPr/>
        </p:nvSpPr>
        <p:spPr>
          <a:xfrm>
            <a:off x="822959" y="1691640"/>
            <a:ext cx="457200" cy="1645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00" b="1">
                <a:solidFill>
                  <a:srgbClr val="FFFFFF"/>
                </a:solidFill>
                <a:latin typeface="Aptos"/>
              </a:defRPr>
            </a:pPr>
            <a:r>
              <a:rPr kumimoji="0" sz="900" b="1" i="0" u="none" strike="noStrike" kern="1200" cap="none" spc="0" normalizeH="0" baseline="0" noProof="0">
                <a:ln>
                  <a:noFill/>
                </a:ln>
                <a:solidFill>
                  <a:srgbClr val="FFFFFF"/>
                </a:solidFill>
                <a:effectLst/>
                <a:uLnTx/>
                <a:uFillTx/>
                <a:latin typeface="Aptos"/>
                <a:ea typeface="+mn-ea"/>
                <a:cs typeface="+mn-cs"/>
              </a:rPr>
              <a:t>N</a:t>
            </a:r>
          </a:p>
        </p:txBody>
      </p:sp>
      <p:sp>
        <p:nvSpPr>
          <p:cNvPr id="9" name="TextBox 8"/>
          <p:cNvSpPr txBox="1"/>
          <p:nvPr/>
        </p:nvSpPr>
        <p:spPr>
          <a:xfrm>
            <a:off x="1389888" y="1581912"/>
            <a:ext cx="4361688" cy="3657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122B46"/>
                </a:solidFill>
                <a:latin typeface="Aptos"/>
              </a:defRPr>
            </a:pPr>
            <a:r>
              <a:rPr kumimoji="0" sz="1300" b="1" i="0" u="none" strike="noStrike" kern="1200" cap="none" spc="0" normalizeH="0" baseline="0" noProof="0">
                <a:ln>
                  <a:noFill/>
                </a:ln>
                <a:solidFill>
                  <a:srgbClr val="122B46"/>
                </a:solidFill>
                <a:effectLst/>
                <a:uLnTx/>
                <a:uFillTx/>
                <a:latin typeface="Aptos"/>
                <a:ea typeface="+mn-ea"/>
                <a:cs typeface="+mn-cs"/>
              </a:rPr>
              <a:t>NHS Pharmacy First</a:t>
            </a:r>
          </a:p>
        </p:txBody>
      </p:sp>
      <p:sp>
        <p:nvSpPr>
          <p:cNvPr id="10" name="TextBox 9"/>
          <p:cNvSpPr txBox="1"/>
          <p:nvPr/>
        </p:nvSpPr>
        <p:spPr>
          <a:xfrm>
            <a:off x="1389887" y="1818280"/>
            <a:ext cx="4325112"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01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The campaign can direct young adults towards community pharmacy services when appropriate.</a:t>
            </a:r>
            <a:br>
              <a:rPr kumimoji="0" sz="1200" b="0" i="0" u="none" strike="noStrike" kern="1200" cap="none" spc="0" normalizeH="0" baseline="0" noProof="0" dirty="0">
                <a:ln>
                  <a:noFill/>
                </a:ln>
                <a:solidFill>
                  <a:srgbClr val="232F3A"/>
                </a:solidFill>
                <a:effectLst/>
                <a:uLnTx/>
                <a:uFillTx/>
                <a:latin typeface="Aptos"/>
                <a:ea typeface="+mn-ea"/>
                <a:cs typeface="+mn-cs"/>
              </a:rPr>
            </a:br>
            <a:br>
              <a:rPr kumimoji="0" sz="1200" b="0" i="0" u="none" strike="noStrike" kern="1200" cap="none" spc="0" normalizeH="0" baseline="0" noProof="0" dirty="0">
                <a:ln>
                  <a:noFill/>
                </a:ln>
                <a:solidFill>
                  <a:srgbClr val="232F3A"/>
                </a:solidFill>
                <a:effectLst/>
                <a:uLnTx/>
                <a:uFillTx/>
                <a:latin typeface="Aptos"/>
                <a:ea typeface="+mn-ea"/>
                <a:cs typeface="+mn-cs"/>
              </a:rPr>
            </a:br>
            <a:r>
              <a:rPr kumimoji="0" sz="1200" b="0" i="0" u="none" strike="noStrike" kern="1200" cap="none" spc="0" normalizeH="0" baseline="0" noProof="0" dirty="0">
                <a:ln>
                  <a:noFill/>
                </a:ln>
                <a:solidFill>
                  <a:srgbClr val="232F3A"/>
                </a:solidFill>
                <a:effectLst/>
                <a:uLnTx/>
                <a:uFillTx/>
                <a:latin typeface="Aptos"/>
                <a:ea typeface="+mn-ea"/>
                <a:cs typeface="+mn-cs"/>
              </a:rPr>
              <a:t>Pharmacy First supports management of seven common conditions through specific clinical pathways, including self-care advice, safety-netting and medicines where clinically appropriate.</a:t>
            </a:r>
            <a:br>
              <a:rPr kumimoji="0" sz="1200" b="0" i="0" u="none" strike="noStrike" kern="1200" cap="none" spc="0" normalizeH="0" baseline="0" noProof="0" dirty="0">
                <a:ln>
                  <a:noFill/>
                </a:ln>
                <a:solidFill>
                  <a:srgbClr val="232F3A"/>
                </a:solidFill>
                <a:effectLst/>
                <a:uLnTx/>
                <a:uFillTx/>
                <a:latin typeface="Aptos"/>
                <a:ea typeface="+mn-ea"/>
                <a:cs typeface="+mn-cs"/>
              </a:rPr>
            </a:br>
            <a:br>
              <a:rPr kumimoji="0" sz="1200" b="0" i="0" u="none" strike="noStrike" kern="1200" cap="none" spc="0" normalizeH="0" baseline="0" noProof="0" dirty="0">
                <a:ln>
                  <a:noFill/>
                </a:ln>
                <a:solidFill>
                  <a:srgbClr val="232F3A"/>
                </a:solidFill>
                <a:effectLst/>
                <a:uLnTx/>
                <a:uFillTx/>
                <a:latin typeface="Aptos"/>
                <a:ea typeface="+mn-ea"/>
                <a:cs typeface="+mn-cs"/>
              </a:rPr>
            </a:br>
            <a:r>
              <a:rPr kumimoji="0" sz="1200" b="0" i="0" u="none" strike="noStrike" kern="1200" cap="none" spc="0" normalizeH="0" baseline="0" noProof="0" dirty="0">
                <a:ln>
                  <a:noFill/>
                </a:ln>
                <a:solidFill>
                  <a:srgbClr val="232F3A"/>
                </a:solidFill>
                <a:effectLst/>
                <a:uLnTx/>
                <a:uFillTx/>
                <a:latin typeface="Aptos"/>
                <a:ea typeface="+mn-ea"/>
                <a:cs typeface="+mn-cs"/>
              </a:rPr>
              <a:t>(NHS England, 2023)</a:t>
            </a:r>
          </a:p>
        </p:txBody>
      </p:sp>
      <p:sp>
        <p:nvSpPr>
          <p:cNvPr id="11" name="Rounded Rectangle 10"/>
          <p:cNvSpPr/>
          <p:nvPr/>
        </p:nvSpPr>
        <p:spPr>
          <a:xfrm>
            <a:off x="6217920" y="1417320"/>
            <a:ext cx="5257800" cy="2155286"/>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Oval 11"/>
          <p:cNvSpPr/>
          <p:nvPr/>
        </p:nvSpPr>
        <p:spPr>
          <a:xfrm>
            <a:off x="6400800" y="1600200"/>
            <a:ext cx="457200" cy="457200"/>
          </a:xfrm>
          <a:prstGeom prst="ellipse">
            <a:avLst/>
          </a:prstGeom>
          <a:solidFill>
            <a:srgbClr val="2673B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3" name="TextBox 12"/>
          <p:cNvSpPr txBox="1"/>
          <p:nvPr/>
        </p:nvSpPr>
        <p:spPr>
          <a:xfrm>
            <a:off x="6400800" y="1691640"/>
            <a:ext cx="457200" cy="1645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00" b="1">
                <a:solidFill>
                  <a:srgbClr val="FFFFFF"/>
                </a:solidFill>
                <a:latin typeface="Aptos"/>
              </a:defRPr>
            </a:pPr>
            <a:r>
              <a:rPr kumimoji="0" sz="900" b="1" i="0" u="none" strike="noStrike" kern="1200" cap="none" spc="0" normalizeH="0" baseline="0" noProof="0">
                <a:ln>
                  <a:noFill/>
                </a:ln>
                <a:solidFill>
                  <a:srgbClr val="FFFFFF"/>
                </a:solidFill>
                <a:effectLst/>
                <a:uLnTx/>
                <a:uFillTx/>
                <a:latin typeface="Aptos"/>
                <a:ea typeface="+mn-ea"/>
                <a:cs typeface="+mn-cs"/>
              </a:rPr>
              <a:t>AI</a:t>
            </a:r>
          </a:p>
        </p:txBody>
      </p:sp>
      <p:sp>
        <p:nvSpPr>
          <p:cNvPr id="14" name="TextBox 13"/>
          <p:cNvSpPr txBox="1"/>
          <p:nvPr/>
        </p:nvSpPr>
        <p:spPr>
          <a:xfrm>
            <a:off x="6967728" y="1581912"/>
            <a:ext cx="4361688" cy="3657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122B46"/>
                </a:solidFill>
                <a:latin typeface="Aptos"/>
              </a:defRPr>
            </a:pPr>
            <a:r>
              <a:rPr kumimoji="0" sz="1300" b="1" i="0" u="none" strike="noStrike" kern="1200" cap="none" spc="0" normalizeH="0" baseline="0" noProof="0">
                <a:ln>
                  <a:noFill/>
                </a:ln>
                <a:solidFill>
                  <a:srgbClr val="122B46"/>
                </a:solidFill>
                <a:effectLst/>
                <a:uLnTx/>
                <a:uFillTx/>
                <a:latin typeface="Aptos"/>
                <a:ea typeface="+mn-ea"/>
                <a:cs typeface="+mn-cs"/>
              </a:rPr>
              <a:t>AI chatbot: a support tool</a:t>
            </a:r>
          </a:p>
        </p:txBody>
      </p:sp>
      <p:sp>
        <p:nvSpPr>
          <p:cNvPr id="15" name="TextBox 14"/>
          <p:cNvSpPr txBox="1"/>
          <p:nvPr/>
        </p:nvSpPr>
        <p:spPr>
          <a:xfrm>
            <a:off x="6967728" y="2011680"/>
            <a:ext cx="4325112"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01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The chatbot can provide health education and </a:t>
            </a:r>
            <a:r>
              <a:rPr kumimoji="0" lang="en-GB" sz="1200" b="0" i="0" u="none" strike="noStrike" kern="1200" cap="none" spc="0" normalizeH="0" baseline="0" noProof="0" dirty="0">
                <a:ln>
                  <a:noFill/>
                </a:ln>
                <a:solidFill>
                  <a:srgbClr val="232F3A"/>
                </a:solidFill>
                <a:effectLst/>
                <a:uLnTx/>
                <a:uFillTx/>
                <a:latin typeface="Aptos"/>
                <a:ea typeface="+mn-ea"/>
                <a:cs typeface="+mn-cs"/>
              </a:rPr>
              <a:t>signposting but</a:t>
            </a:r>
            <a:r>
              <a:rPr kumimoji="0" sz="1200" b="0" i="0" u="none" strike="noStrike" kern="1200" cap="none" spc="0" normalizeH="0" baseline="0" noProof="0" dirty="0">
                <a:ln>
                  <a:noFill/>
                </a:ln>
                <a:solidFill>
                  <a:srgbClr val="232F3A"/>
                </a:solidFill>
                <a:effectLst/>
                <a:uLnTx/>
                <a:uFillTx/>
                <a:latin typeface="Aptos"/>
                <a:ea typeface="+mn-ea"/>
                <a:cs typeface="+mn-cs"/>
              </a:rPr>
              <a:t> should not replace professional diagnosis or clinical assessment.</a:t>
            </a:r>
            <a:br>
              <a:rPr kumimoji="0" sz="1200" b="0" i="0" u="none" strike="noStrike" kern="1200" cap="none" spc="0" normalizeH="0" baseline="0" noProof="0" dirty="0">
                <a:ln>
                  <a:noFill/>
                </a:ln>
                <a:solidFill>
                  <a:srgbClr val="232F3A"/>
                </a:solidFill>
                <a:effectLst/>
                <a:uLnTx/>
                <a:uFillTx/>
                <a:latin typeface="Aptos"/>
                <a:ea typeface="+mn-ea"/>
                <a:cs typeface="+mn-cs"/>
              </a:rPr>
            </a:br>
            <a:br>
              <a:rPr kumimoji="0" sz="1200" b="0" i="0" u="none" strike="noStrike" kern="1200" cap="none" spc="0" normalizeH="0" baseline="0" noProof="0" dirty="0">
                <a:ln>
                  <a:noFill/>
                </a:ln>
                <a:solidFill>
                  <a:srgbClr val="232F3A"/>
                </a:solidFill>
                <a:effectLst/>
                <a:uLnTx/>
                <a:uFillTx/>
                <a:latin typeface="Aptos"/>
                <a:ea typeface="+mn-ea"/>
                <a:cs typeface="+mn-cs"/>
              </a:rPr>
            </a:br>
            <a:r>
              <a:rPr kumimoji="0" sz="1200" b="0" i="0" u="none" strike="noStrike" kern="1200" cap="none" spc="0" normalizeH="0" baseline="0" noProof="0" dirty="0">
                <a:ln>
                  <a:noFill/>
                </a:ln>
                <a:solidFill>
                  <a:srgbClr val="232F3A"/>
                </a:solidFill>
                <a:effectLst/>
                <a:uLnTx/>
                <a:uFillTx/>
                <a:latin typeface="Aptos"/>
                <a:ea typeface="+mn-ea"/>
                <a:cs typeface="+mn-cs"/>
              </a:rPr>
              <a:t>(DHSC et al., 2024)</a:t>
            </a:r>
          </a:p>
        </p:txBody>
      </p:sp>
      <p:sp>
        <p:nvSpPr>
          <p:cNvPr id="16" name="TextBox 15"/>
          <p:cNvSpPr txBox="1"/>
          <p:nvPr/>
        </p:nvSpPr>
        <p:spPr>
          <a:xfrm>
            <a:off x="640080" y="3749039"/>
            <a:ext cx="10058400" cy="32004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700" b="1">
                <a:solidFill>
                  <a:srgbClr val="122B46"/>
                </a:solidFill>
                <a:latin typeface="Aptos"/>
              </a:defRPr>
            </a:pPr>
            <a:r>
              <a:rPr kumimoji="0" sz="1700" b="1" i="0" u="none" strike="noStrike" kern="1200" cap="none" spc="0" normalizeH="0" baseline="0" noProof="0">
                <a:ln>
                  <a:noFill/>
                </a:ln>
                <a:solidFill>
                  <a:srgbClr val="122B46"/>
                </a:solidFill>
                <a:effectLst/>
                <a:uLnTx/>
                <a:uFillTx/>
                <a:latin typeface="Aptos"/>
                <a:ea typeface="+mn-ea"/>
                <a:cs typeface="+mn-cs"/>
              </a:rPr>
              <a:t>SAFE DIGITAL PATHWAY</a:t>
            </a:r>
          </a:p>
        </p:txBody>
      </p:sp>
      <p:sp>
        <p:nvSpPr>
          <p:cNvPr id="17" name="Rounded Rectangle 16"/>
          <p:cNvSpPr/>
          <p:nvPr/>
        </p:nvSpPr>
        <p:spPr>
          <a:xfrm>
            <a:off x="685800" y="4343400"/>
            <a:ext cx="2423160" cy="1188720"/>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TextBox 17"/>
          <p:cNvSpPr txBox="1"/>
          <p:nvPr/>
        </p:nvSpPr>
        <p:spPr>
          <a:xfrm>
            <a:off x="777240" y="4526280"/>
            <a:ext cx="2240280" cy="22860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150" b="1">
                <a:solidFill>
                  <a:srgbClr val="209189"/>
                </a:solidFill>
                <a:latin typeface="Aptos"/>
              </a:defRPr>
            </a:pPr>
            <a:r>
              <a:rPr kumimoji="0" sz="1150" b="1" i="0" u="none" strike="noStrike" kern="1200" cap="none" spc="0" normalizeH="0" baseline="0" noProof="0">
                <a:ln>
                  <a:noFill/>
                </a:ln>
                <a:solidFill>
                  <a:srgbClr val="209189"/>
                </a:solidFill>
                <a:effectLst/>
                <a:uLnTx/>
                <a:uFillTx/>
                <a:latin typeface="Aptos"/>
                <a:ea typeface="+mn-ea"/>
                <a:cs typeface="+mn-cs"/>
              </a:rPr>
              <a:t>ASK</a:t>
            </a:r>
          </a:p>
        </p:txBody>
      </p:sp>
      <p:sp>
        <p:nvSpPr>
          <p:cNvPr id="19" name="TextBox 18"/>
          <p:cNvSpPr txBox="1"/>
          <p:nvPr/>
        </p:nvSpPr>
        <p:spPr>
          <a:xfrm>
            <a:off x="777240" y="4919472"/>
            <a:ext cx="2240280" cy="27699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5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Question / symptoms</a:t>
            </a:r>
          </a:p>
        </p:txBody>
      </p:sp>
      <p:sp>
        <p:nvSpPr>
          <p:cNvPr id="20" name="Rounded Rectangle 19"/>
          <p:cNvSpPr/>
          <p:nvPr/>
        </p:nvSpPr>
        <p:spPr>
          <a:xfrm>
            <a:off x="3502152" y="4343400"/>
            <a:ext cx="2423160" cy="1188720"/>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1" name="TextBox 20"/>
          <p:cNvSpPr txBox="1"/>
          <p:nvPr/>
        </p:nvSpPr>
        <p:spPr>
          <a:xfrm>
            <a:off x="3593592" y="4526280"/>
            <a:ext cx="2240280" cy="22860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150" b="1">
                <a:solidFill>
                  <a:srgbClr val="2673B4"/>
                </a:solidFill>
                <a:latin typeface="Aptos"/>
              </a:defRPr>
            </a:pPr>
            <a:r>
              <a:rPr kumimoji="0" sz="1150" b="1" i="0" u="none" strike="noStrike" kern="1200" cap="none" spc="0" normalizeH="0" baseline="0" noProof="0">
                <a:ln>
                  <a:noFill/>
                </a:ln>
                <a:solidFill>
                  <a:srgbClr val="2673B4"/>
                </a:solidFill>
                <a:effectLst/>
                <a:uLnTx/>
                <a:uFillTx/>
                <a:latin typeface="Aptos"/>
                <a:ea typeface="+mn-ea"/>
                <a:cs typeface="+mn-cs"/>
              </a:rPr>
              <a:t>INFORM</a:t>
            </a:r>
          </a:p>
        </p:txBody>
      </p:sp>
      <p:sp>
        <p:nvSpPr>
          <p:cNvPr id="22" name="TextBox 21"/>
          <p:cNvSpPr txBox="1"/>
          <p:nvPr/>
        </p:nvSpPr>
        <p:spPr>
          <a:xfrm>
            <a:off x="3593592" y="4919472"/>
            <a:ext cx="2240280" cy="27699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5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Evidence-based guidance</a:t>
            </a:r>
          </a:p>
        </p:txBody>
      </p:sp>
      <p:sp>
        <p:nvSpPr>
          <p:cNvPr id="23" name="Rounded Rectangle 22"/>
          <p:cNvSpPr/>
          <p:nvPr/>
        </p:nvSpPr>
        <p:spPr>
          <a:xfrm>
            <a:off x="6318504" y="4343400"/>
            <a:ext cx="2423160" cy="1188720"/>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4" name="TextBox 23"/>
          <p:cNvSpPr txBox="1"/>
          <p:nvPr/>
        </p:nvSpPr>
        <p:spPr>
          <a:xfrm>
            <a:off x="6409944" y="4526280"/>
            <a:ext cx="2240280" cy="22860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150" b="1">
                <a:solidFill>
                  <a:srgbClr val="3A8B59"/>
                </a:solidFill>
                <a:latin typeface="Aptos"/>
              </a:defRPr>
            </a:pPr>
            <a:r>
              <a:rPr kumimoji="0" sz="1150" b="1" i="0" u="none" strike="noStrike" kern="1200" cap="none" spc="0" normalizeH="0" baseline="0" noProof="0">
                <a:ln>
                  <a:noFill/>
                </a:ln>
                <a:solidFill>
                  <a:srgbClr val="3A8B59"/>
                </a:solidFill>
                <a:effectLst/>
                <a:uLnTx/>
                <a:uFillTx/>
                <a:latin typeface="Aptos"/>
                <a:ea typeface="+mn-ea"/>
                <a:cs typeface="+mn-cs"/>
              </a:rPr>
              <a:t>SIGNPOST</a:t>
            </a:r>
          </a:p>
        </p:txBody>
      </p:sp>
      <p:sp>
        <p:nvSpPr>
          <p:cNvPr id="25" name="TextBox 24"/>
          <p:cNvSpPr txBox="1"/>
          <p:nvPr/>
        </p:nvSpPr>
        <p:spPr>
          <a:xfrm>
            <a:off x="6409944" y="4919472"/>
            <a:ext cx="2240280" cy="27699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5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Appropriate NHS service</a:t>
            </a:r>
          </a:p>
        </p:txBody>
      </p:sp>
      <p:sp>
        <p:nvSpPr>
          <p:cNvPr id="26" name="Rounded Rectangle 25"/>
          <p:cNvSpPr/>
          <p:nvPr/>
        </p:nvSpPr>
        <p:spPr>
          <a:xfrm>
            <a:off x="9134856" y="4343400"/>
            <a:ext cx="2423160" cy="1188720"/>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7" name="TextBox 26"/>
          <p:cNvSpPr txBox="1"/>
          <p:nvPr/>
        </p:nvSpPr>
        <p:spPr>
          <a:xfrm>
            <a:off x="9226296" y="4526280"/>
            <a:ext cx="2240280" cy="22860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150" b="1">
                <a:solidFill>
                  <a:srgbClr val="BE3D43"/>
                </a:solidFill>
                <a:latin typeface="Aptos"/>
              </a:defRPr>
            </a:pPr>
            <a:r>
              <a:rPr kumimoji="0" sz="1150" b="1" i="0" u="none" strike="noStrike" kern="1200" cap="none" spc="0" normalizeH="0" baseline="0" noProof="0">
                <a:ln>
                  <a:noFill/>
                </a:ln>
                <a:solidFill>
                  <a:srgbClr val="BE3D43"/>
                </a:solidFill>
                <a:effectLst/>
                <a:uLnTx/>
                <a:uFillTx/>
                <a:latin typeface="Aptos"/>
                <a:ea typeface="+mn-ea"/>
                <a:cs typeface="+mn-cs"/>
              </a:rPr>
              <a:t>ESCALATE</a:t>
            </a:r>
          </a:p>
        </p:txBody>
      </p:sp>
      <p:sp>
        <p:nvSpPr>
          <p:cNvPr id="28" name="TextBox 27"/>
          <p:cNvSpPr txBox="1"/>
          <p:nvPr/>
        </p:nvSpPr>
        <p:spPr>
          <a:xfrm>
            <a:off x="9226296" y="4919472"/>
            <a:ext cx="2240280" cy="27699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5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Professional assessment</a:t>
            </a:r>
          </a:p>
        </p:txBody>
      </p:sp>
      <p:sp>
        <p:nvSpPr>
          <p:cNvPr id="29" name="TextBox 28"/>
          <p:cNvSpPr txBox="1"/>
          <p:nvPr/>
        </p:nvSpPr>
        <p:spPr>
          <a:xfrm>
            <a:off x="11292840" y="6492240"/>
            <a:ext cx="320040" cy="164592"/>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sz="800" b="1">
                <a:solidFill>
                  <a:srgbClr val="586977"/>
                </a:solidFill>
                <a:latin typeface="Aptos"/>
              </a:defRPr>
            </a:pPr>
            <a:r>
              <a:rPr kumimoji="0" sz="800" b="1" i="0" u="none" strike="noStrike" kern="1200" cap="none" spc="0" normalizeH="0" baseline="0" noProof="0">
                <a:ln>
                  <a:noFill/>
                </a:ln>
                <a:solidFill>
                  <a:srgbClr val="586977"/>
                </a:solidFill>
                <a:effectLst/>
                <a:uLnTx/>
                <a:uFillTx/>
                <a:latin typeface="Aptos"/>
                <a:ea typeface="+mn-ea"/>
                <a:cs typeface="+mn-cs"/>
              </a:rPr>
              <a:t>5</a:t>
            </a:r>
          </a:p>
        </p:txBody>
      </p:sp>
    </p:spTree>
    <p:extLst>
      <p:ext uri="{BB962C8B-B14F-4D97-AF65-F5344CB8AC3E}">
        <p14:creationId xmlns:p14="http://schemas.microsoft.com/office/powerpoint/2010/main" val="284980390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146304"/>
          </a:xfrm>
          <a:prstGeom prst="rect">
            <a:avLst/>
          </a:prstGeom>
          <a:solidFill>
            <a:srgbClr val="20918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 name="TextBox 2"/>
          <p:cNvSpPr txBox="1"/>
          <p:nvPr/>
        </p:nvSpPr>
        <p:spPr>
          <a:xfrm>
            <a:off x="594360" y="347472"/>
            <a:ext cx="10972800" cy="20116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900" b="1">
                <a:solidFill>
                  <a:srgbClr val="209189"/>
                </a:solidFill>
                <a:latin typeface="Aptos"/>
              </a:defRPr>
            </a:pPr>
            <a:r>
              <a:rPr kumimoji="0" sz="900" b="1" i="0" u="none" strike="noStrike" kern="1200" cap="none" spc="0" normalizeH="0" baseline="0" noProof="0">
                <a:ln>
                  <a:noFill/>
                </a:ln>
                <a:solidFill>
                  <a:srgbClr val="209189"/>
                </a:solidFill>
                <a:effectLst/>
                <a:uLnTx/>
                <a:uFillTx/>
                <a:latin typeface="Aptos"/>
                <a:ea typeface="+mn-ea"/>
                <a:cs typeface="+mn-cs"/>
              </a:rPr>
              <a:t>05 • EVALUATION</a:t>
            </a:r>
          </a:p>
        </p:txBody>
      </p:sp>
      <p:sp>
        <p:nvSpPr>
          <p:cNvPr id="4" name="TextBox 3"/>
          <p:cNvSpPr txBox="1"/>
          <p:nvPr/>
        </p:nvSpPr>
        <p:spPr>
          <a:xfrm>
            <a:off x="594360" y="658368"/>
            <a:ext cx="10972800" cy="5303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2700" b="1">
                <a:solidFill>
                  <a:srgbClr val="122B46"/>
                </a:solidFill>
                <a:latin typeface="Aptos"/>
              </a:defRPr>
            </a:pPr>
            <a:r>
              <a:rPr kumimoji="0" sz="2700" b="1" i="0" u="none" strike="noStrike" kern="1200" cap="none" spc="0" normalizeH="0" baseline="0" noProof="0">
                <a:ln>
                  <a:noFill/>
                </a:ln>
                <a:solidFill>
                  <a:srgbClr val="122B46"/>
                </a:solidFill>
                <a:effectLst/>
                <a:uLnTx/>
                <a:uFillTx/>
                <a:latin typeface="Aptos"/>
                <a:ea typeface="+mn-ea"/>
                <a:cs typeface="+mn-cs"/>
              </a:rPr>
              <a:t>Research implications</a:t>
            </a:r>
          </a:p>
        </p:txBody>
      </p:sp>
      <p:sp>
        <p:nvSpPr>
          <p:cNvPr id="5" name="TextBox 4"/>
          <p:cNvSpPr txBox="1"/>
          <p:nvPr/>
        </p:nvSpPr>
        <p:spPr>
          <a:xfrm>
            <a:off x="594360" y="6510528"/>
            <a:ext cx="10972800" cy="1645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750" b="0">
                <a:solidFill>
                  <a:srgbClr val="586977"/>
                </a:solidFill>
                <a:latin typeface="Aptos"/>
              </a:defRPr>
            </a:pPr>
            <a:r>
              <a:rPr kumimoji="0" sz="750" b="0" i="0" u="none" strike="noStrike" kern="1200" cap="none" spc="0" normalizeH="0" baseline="0" noProof="0">
                <a:ln>
                  <a:noFill/>
                </a:ln>
                <a:solidFill>
                  <a:srgbClr val="586977"/>
                </a:solidFill>
                <a:effectLst/>
                <a:uLnTx/>
                <a:uFillTx/>
                <a:latin typeface="Aptos"/>
                <a:ea typeface="+mn-ea"/>
                <a:cs typeface="+mn-cs"/>
              </a:rPr>
              <a:t>Smart Antibiotics | LCHS7009 – Population Health and Digital Health Promotion</a:t>
            </a:r>
          </a:p>
        </p:txBody>
      </p:sp>
      <p:sp>
        <p:nvSpPr>
          <p:cNvPr id="6" name="TextBox 5"/>
          <p:cNvSpPr txBox="1"/>
          <p:nvPr/>
        </p:nvSpPr>
        <p:spPr>
          <a:xfrm>
            <a:off x="594360" y="1298448"/>
            <a:ext cx="10972800" cy="32004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700" b="1">
                <a:solidFill>
                  <a:srgbClr val="122B46"/>
                </a:solidFill>
                <a:latin typeface="Aptos"/>
              </a:defRPr>
            </a:pPr>
            <a:r>
              <a:rPr kumimoji="0" sz="1700" b="1" i="0" u="none" strike="noStrike" kern="1200" cap="none" spc="0" normalizeH="0" baseline="0" noProof="0">
                <a:ln>
                  <a:noFill/>
                </a:ln>
                <a:solidFill>
                  <a:srgbClr val="122B46"/>
                </a:solidFill>
                <a:effectLst/>
                <a:uLnTx/>
                <a:uFillTx/>
                <a:latin typeface="Aptos"/>
                <a:ea typeface="+mn-ea"/>
                <a:cs typeface="+mn-cs"/>
              </a:rPr>
              <a:t>A practical evaluation framework for the digital campaign</a:t>
            </a:r>
          </a:p>
        </p:txBody>
      </p:sp>
      <p:sp>
        <p:nvSpPr>
          <p:cNvPr id="7" name="Rounded Rectangle 6"/>
          <p:cNvSpPr/>
          <p:nvPr/>
        </p:nvSpPr>
        <p:spPr>
          <a:xfrm>
            <a:off x="777240" y="2057400"/>
            <a:ext cx="2423160" cy="2103120"/>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8" name="TextBox 7"/>
          <p:cNvSpPr txBox="1"/>
          <p:nvPr/>
        </p:nvSpPr>
        <p:spPr>
          <a:xfrm>
            <a:off x="914400" y="2286000"/>
            <a:ext cx="2148840" cy="36576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2000" b="1">
                <a:solidFill>
                  <a:srgbClr val="209189"/>
                </a:solidFill>
                <a:latin typeface="Aptos"/>
              </a:defRPr>
            </a:pPr>
            <a:r>
              <a:rPr kumimoji="0" sz="2000" b="1" i="0" u="none" strike="noStrike" kern="1200" cap="none" spc="0" normalizeH="0" baseline="0" noProof="0">
                <a:ln>
                  <a:noFill/>
                </a:ln>
                <a:solidFill>
                  <a:srgbClr val="209189"/>
                </a:solidFill>
                <a:effectLst/>
                <a:uLnTx/>
                <a:uFillTx/>
                <a:latin typeface="Aptos"/>
                <a:ea typeface="+mn-ea"/>
                <a:cs typeface="+mn-cs"/>
              </a:rPr>
              <a:t>1</a:t>
            </a:r>
          </a:p>
        </p:txBody>
      </p:sp>
      <p:sp>
        <p:nvSpPr>
          <p:cNvPr id="9" name="TextBox 8"/>
          <p:cNvSpPr txBox="1"/>
          <p:nvPr/>
        </p:nvSpPr>
        <p:spPr>
          <a:xfrm>
            <a:off x="914400" y="2743200"/>
            <a:ext cx="2148840" cy="32004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100" b="1">
                <a:solidFill>
                  <a:srgbClr val="122B46"/>
                </a:solidFill>
                <a:latin typeface="Aptos"/>
              </a:defRPr>
            </a:pPr>
            <a:r>
              <a:rPr kumimoji="0" sz="1100" b="1" i="0" u="none" strike="noStrike" kern="1200" cap="none" spc="0" normalizeH="0" baseline="0" noProof="0">
                <a:ln>
                  <a:noFill/>
                </a:ln>
                <a:solidFill>
                  <a:srgbClr val="122B46"/>
                </a:solidFill>
                <a:effectLst/>
                <a:uLnTx/>
                <a:uFillTx/>
                <a:latin typeface="Aptos"/>
                <a:ea typeface="+mn-ea"/>
                <a:cs typeface="+mn-cs"/>
              </a:rPr>
              <a:t>BASELINE</a:t>
            </a:r>
          </a:p>
        </p:txBody>
      </p:sp>
      <p:sp>
        <p:nvSpPr>
          <p:cNvPr id="10" name="TextBox 9"/>
          <p:cNvSpPr txBox="1"/>
          <p:nvPr/>
        </p:nvSpPr>
        <p:spPr>
          <a:xfrm>
            <a:off x="960120" y="3246120"/>
            <a:ext cx="205740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00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Knowledge, attitudes &amp; intended behaviors</a:t>
            </a:r>
          </a:p>
        </p:txBody>
      </p:sp>
      <p:sp>
        <p:nvSpPr>
          <p:cNvPr id="11" name="Rounded Rectangle 10"/>
          <p:cNvSpPr/>
          <p:nvPr/>
        </p:nvSpPr>
        <p:spPr>
          <a:xfrm>
            <a:off x="3593592" y="2057400"/>
            <a:ext cx="2423160" cy="2103120"/>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TextBox 11"/>
          <p:cNvSpPr txBox="1"/>
          <p:nvPr/>
        </p:nvSpPr>
        <p:spPr>
          <a:xfrm>
            <a:off x="3730752" y="2286000"/>
            <a:ext cx="2148840" cy="36576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2000" b="1">
                <a:solidFill>
                  <a:srgbClr val="2673B4"/>
                </a:solidFill>
                <a:latin typeface="Aptos"/>
              </a:defRPr>
            </a:pPr>
            <a:r>
              <a:rPr kumimoji="0" sz="2000" b="1" i="0" u="none" strike="noStrike" kern="1200" cap="none" spc="0" normalizeH="0" baseline="0" noProof="0">
                <a:ln>
                  <a:noFill/>
                </a:ln>
                <a:solidFill>
                  <a:srgbClr val="2673B4"/>
                </a:solidFill>
                <a:effectLst/>
                <a:uLnTx/>
                <a:uFillTx/>
                <a:latin typeface="Aptos"/>
                <a:ea typeface="+mn-ea"/>
                <a:cs typeface="+mn-cs"/>
              </a:rPr>
              <a:t>2</a:t>
            </a:r>
          </a:p>
        </p:txBody>
      </p:sp>
      <p:sp>
        <p:nvSpPr>
          <p:cNvPr id="13" name="TextBox 12"/>
          <p:cNvSpPr txBox="1"/>
          <p:nvPr/>
        </p:nvSpPr>
        <p:spPr>
          <a:xfrm>
            <a:off x="3730752" y="2743200"/>
            <a:ext cx="2148840" cy="32004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100" b="1">
                <a:solidFill>
                  <a:srgbClr val="122B46"/>
                </a:solidFill>
                <a:latin typeface="Aptos"/>
              </a:defRPr>
            </a:pPr>
            <a:r>
              <a:rPr kumimoji="0" sz="1100" b="1" i="0" u="none" strike="noStrike" kern="1200" cap="none" spc="0" normalizeH="0" baseline="0" noProof="0">
                <a:ln>
                  <a:noFill/>
                </a:ln>
                <a:solidFill>
                  <a:srgbClr val="122B46"/>
                </a:solidFill>
                <a:effectLst/>
                <a:uLnTx/>
                <a:uFillTx/>
                <a:latin typeface="Aptos"/>
                <a:ea typeface="+mn-ea"/>
                <a:cs typeface="+mn-cs"/>
              </a:rPr>
              <a:t>ENGAGEMENT</a:t>
            </a:r>
          </a:p>
        </p:txBody>
      </p:sp>
      <p:sp>
        <p:nvSpPr>
          <p:cNvPr id="14" name="TextBox 13"/>
          <p:cNvSpPr txBox="1"/>
          <p:nvPr/>
        </p:nvSpPr>
        <p:spPr>
          <a:xfrm>
            <a:off x="3776472" y="3246120"/>
            <a:ext cx="205740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00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App, chatbot &amp; social-media interaction</a:t>
            </a:r>
          </a:p>
        </p:txBody>
      </p:sp>
      <p:sp>
        <p:nvSpPr>
          <p:cNvPr id="15" name="Rounded Rectangle 14"/>
          <p:cNvSpPr/>
          <p:nvPr/>
        </p:nvSpPr>
        <p:spPr>
          <a:xfrm>
            <a:off x="6409944" y="2057400"/>
            <a:ext cx="2423160" cy="2103120"/>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TextBox 15"/>
          <p:cNvSpPr txBox="1"/>
          <p:nvPr/>
        </p:nvSpPr>
        <p:spPr>
          <a:xfrm>
            <a:off x="6547104" y="2286000"/>
            <a:ext cx="2148840" cy="36576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2000" b="1">
                <a:solidFill>
                  <a:srgbClr val="3A8B59"/>
                </a:solidFill>
                <a:latin typeface="Aptos"/>
              </a:defRPr>
            </a:pPr>
            <a:r>
              <a:rPr kumimoji="0" sz="2000" b="1" i="0" u="none" strike="noStrike" kern="1200" cap="none" spc="0" normalizeH="0" baseline="0" noProof="0">
                <a:ln>
                  <a:noFill/>
                </a:ln>
                <a:solidFill>
                  <a:srgbClr val="3A8B59"/>
                </a:solidFill>
                <a:effectLst/>
                <a:uLnTx/>
                <a:uFillTx/>
                <a:latin typeface="Aptos"/>
                <a:ea typeface="+mn-ea"/>
                <a:cs typeface="+mn-cs"/>
              </a:rPr>
              <a:t>3</a:t>
            </a:r>
          </a:p>
        </p:txBody>
      </p:sp>
      <p:sp>
        <p:nvSpPr>
          <p:cNvPr id="17" name="TextBox 16"/>
          <p:cNvSpPr txBox="1"/>
          <p:nvPr/>
        </p:nvSpPr>
        <p:spPr>
          <a:xfrm>
            <a:off x="6547104" y="2743200"/>
            <a:ext cx="2148840" cy="32004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100" b="1">
                <a:solidFill>
                  <a:srgbClr val="122B46"/>
                </a:solidFill>
                <a:latin typeface="Aptos"/>
              </a:defRPr>
            </a:pPr>
            <a:r>
              <a:rPr kumimoji="0" sz="1100" b="1" i="0" u="none" strike="noStrike" kern="1200" cap="none" spc="0" normalizeH="0" baseline="0" noProof="0">
                <a:ln>
                  <a:noFill/>
                </a:ln>
                <a:solidFill>
                  <a:srgbClr val="122B46"/>
                </a:solidFill>
                <a:effectLst/>
                <a:uLnTx/>
                <a:uFillTx/>
                <a:latin typeface="Aptos"/>
                <a:ea typeface="+mn-ea"/>
                <a:cs typeface="+mn-cs"/>
              </a:rPr>
              <a:t>POST-INTERVENTION</a:t>
            </a:r>
          </a:p>
        </p:txBody>
      </p:sp>
      <p:sp>
        <p:nvSpPr>
          <p:cNvPr id="18" name="TextBox 17"/>
          <p:cNvSpPr txBox="1"/>
          <p:nvPr/>
        </p:nvSpPr>
        <p:spPr>
          <a:xfrm>
            <a:off x="6592824" y="3246120"/>
            <a:ext cx="205740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00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Repeat measures to identify change</a:t>
            </a:r>
          </a:p>
        </p:txBody>
      </p:sp>
      <p:sp>
        <p:nvSpPr>
          <p:cNvPr id="19" name="Rounded Rectangle 18"/>
          <p:cNvSpPr/>
          <p:nvPr/>
        </p:nvSpPr>
        <p:spPr>
          <a:xfrm>
            <a:off x="9226296" y="2057400"/>
            <a:ext cx="2423160" cy="2103120"/>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0" name="TextBox 19"/>
          <p:cNvSpPr txBox="1"/>
          <p:nvPr/>
        </p:nvSpPr>
        <p:spPr>
          <a:xfrm>
            <a:off x="9363456" y="2286000"/>
            <a:ext cx="2148840" cy="36576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2000" b="1">
                <a:solidFill>
                  <a:srgbClr val="D79D34"/>
                </a:solidFill>
                <a:latin typeface="Aptos"/>
              </a:defRPr>
            </a:pPr>
            <a:r>
              <a:rPr kumimoji="0" sz="2000" b="1" i="0" u="none" strike="noStrike" kern="1200" cap="none" spc="0" normalizeH="0" baseline="0" noProof="0">
                <a:ln>
                  <a:noFill/>
                </a:ln>
                <a:solidFill>
                  <a:srgbClr val="D79D34"/>
                </a:solidFill>
                <a:effectLst/>
                <a:uLnTx/>
                <a:uFillTx/>
                <a:latin typeface="Aptos"/>
                <a:ea typeface="+mn-ea"/>
                <a:cs typeface="+mn-cs"/>
              </a:rPr>
              <a:t>4</a:t>
            </a:r>
          </a:p>
        </p:txBody>
      </p:sp>
      <p:sp>
        <p:nvSpPr>
          <p:cNvPr id="21" name="TextBox 20"/>
          <p:cNvSpPr txBox="1"/>
          <p:nvPr/>
        </p:nvSpPr>
        <p:spPr>
          <a:xfrm>
            <a:off x="9363456" y="2743200"/>
            <a:ext cx="2148840" cy="32004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100" b="1">
                <a:solidFill>
                  <a:srgbClr val="122B46"/>
                </a:solidFill>
                <a:latin typeface="Aptos"/>
              </a:defRPr>
            </a:pPr>
            <a:r>
              <a:rPr kumimoji="0" sz="1100" b="1" i="0" u="none" strike="noStrike" kern="1200" cap="none" spc="0" normalizeH="0" baseline="0" noProof="0">
                <a:ln>
                  <a:noFill/>
                </a:ln>
                <a:solidFill>
                  <a:srgbClr val="122B46"/>
                </a:solidFill>
                <a:effectLst/>
                <a:uLnTx/>
                <a:uFillTx/>
                <a:latin typeface="Aptos"/>
                <a:ea typeface="+mn-ea"/>
                <a:cs typeface="+mn-cs"/>
              </a:rPr>
              <a:t>INTERPRETATION</a:t>
            </a:r>
          </a:p>
        </p:txBody>
      </p:sp>
      <p:sp>
        <p:nvSpPr>
          <p:cNvPr id="22" name="TextBox 21"/>
          <p:cNvSpPr txBox="1"/>
          <p:nvPr/>
        </p:nvSpPr>
        <p:spPr>
          <a:xfrm>
            <a:off x="9409176" y="3246120"/>
            <a:ext cx="205740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000" b="0">
                <a:solidFill>
                  <a:srgbClr val="232F3A"/>
                </a:solidFill>
                <a:latin typeface="Aptos"/>
              </a:defRPr>
            </a:pPr>
            <a:r>
              <a:rPr kumimoji="0" sz="1200" b="0" i="0" u="none" strike="noStrike" kern="1200" cap="none" spc="0" normalizeH="0" baseline="0" noProof="0" dirty="0">
                <a:ln>
                  <a:noFill/>
                </a:ln>
                <a:solidFill>
                  <a:srgbClr val="232F3A"/>
                </a:solidFill>
                <a:effectLst/>
                <a:uLnTx/>
                <a:uFillTx/>
                <a:latin typeface="Aptos"/>
                <a:ea typeface="+mn-ea"/>
                <a:cs typeface="+mn-cs"/>
              </a:rPr>
              <a:t>Effectiveness, reach &amp; stewardship value</a:t>
            </a:r>
          </a:p>
        </p:txBody>
      </p:sp>
      <p:sp>
        <p:nvSpPr>
          <p:cNvPr id="23" name="TextBox 22"/>
          <p:cNvSpPr txBox="1"/>
          <p:nvPr/>
        </p:nvSpPr>
        <p:spPr>
          <a:xfrm>
            <a:off x="685800" y="4754880"/>
            <a:ext cx="10698480" cy="36576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200" b="1">
                <a:solidFill>
                  <a:srgbClr val="BE3D43"/>
                </a:solidFill>
                <a:latin typeface="Aptos"/>
              </a:defRPr>
            </a:pPr>
            <a:r>
              <a:rPr kumimoji="0" sz="1200" b="1" i="0" u="none" strike="noStrike" kern="1200" cap="none" spc="0" normalizeH="0" baseline="0" noProof="0">
                <a:ln>
                  <a:noFill/>
                </a:ln>
                <a:solidFill>
                  <a:srgbClr val="BE3D43"/>
                </a:solidFill>
                <a:effectLst/>
                <a:uLnTx/>
                <a:uFillTx/>
                <a:latin typeface="Aptos"/>
                <a:ea typeface="+mn-ea"/>
                <a:cs typeface="+mn-cs"/>
              </a:rPr>
              <a:t>Ethical safeguards: privacy • consent • anonymisation • appropriate governance</a:t>
            </a:r>
          </a:p>
        </p:txBody>
      </p:sp>
      <p:sp>
        <p:nvSpPr>
          <p:cNvPr id="24" name="TextBox 23"/>
          <p:cNvSpPr txBox="1"/>
          <p:nvPr/>
        </p:nvSpPr>
        <p:spPr>
          <a:xfrm>
            <a:off x="685800" y="5394960"/>
            <a:ext cx="10698480" cy="34747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00" b="0">
                <a:solidFill>
                  <a:srgbClr val="586977"/>
                </a:solidFill>
                <a:latin typeface="Aptos"/>
              </a:defRPr>
            </a:pPr>
            <a:r>
              <a:rPr kumimoji="0" sz="900" b="0" i="0" u="none" strike="noStrike" kern="1200" cap="none" spc="0" normalizeH="0" baseline="0" noProof="0">
                <a:ln>
                  <a:noFill/>
                </a:ln>
                <a:solidFill>
                  <a:srgbClr val="586977"/>
                </a:solidFill>
                <a:effectLst/>
                <a:uLnTx/>
                <a:uFillTx/>
                <a:latin typeface="Aptos"/>
                <a:ea typeface="+mn-ea"/>
                <a:cs typeface="+mn-cs"/>
              </a:rPr>
              <a:t>(Green and Kreuter, 2005; Michie, van Stralen and West, 2011; DHSC et al., 2024)</a:t>
            </a:r>
          </a:p>
        </p:txBody>
      </p:sp>
      <p:sp>
        <p:nvSpPr>
          <p:cNvPr id="25" name="TextBox 24"/>
          <p:cNvSpPr txBox="1"/>
          <p:nvPr/>
        </p:nvSpPr>
        <p:spPr>
          <a:xfrm>
            <a:off x="11292840" y="6492240"/>
            <a:ext cx="320040" cy="164592"/>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sz="800" b="1">
                <a:solidFill>
                  <a:srgbClr val="586977"/>
                </a:solidFill>
                <a:latin typeface="Aptos"/>
              </a:defRPr>
            </a:pPr>
            <a:r>
              <a:rPr kumimoji="0" sz="800" b="1" i="0" u="none" strike="noStrike" kern="1200" cap="none" spc="0" normalizeH="0" baseline="0" noProof="0">
                <a:ln>
                  <a:noFill/>
                </a:ln>
                <a:solidFill>
                  <a:srgbClr val="586977"/>
                </a:solidFill>
                <a:effectLst/>
                <a:uLnTx/>
                <a:uFillTx/>
                <a:latin typeface="Aptos"/>
                <a:ea typeface="+mn-ea"/>
                <a:cs typeface="+mn-cs"/>
              </a:rPr>
              <a:t>6</a:t>
            </a:r>
          </a:p>
        </p:txBody>
      </p:sp>
    </p:spTree>
    <p:extLst>
      <p:ext uri="{BB962C8B-B14F-4D97-AF65-F5344CB8AC3E}">
        <p14:creationId xmlns:p14="http://schemas.microsoft.com/office/powerpoint/2010/main" val="221043821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146304"/>
          </a:xfrm>
          <a:prstGeom prst="rect">
            <a:avLst/>
          </a:prstGeom>
          <a:solidFill>
            <a:srgbClr val="20918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 name="TextBox 2"/>
          <p:cNvSpPr txBox="1"/>
          <p:nvPr/>
        </p:nvSpPr>
        <p:spPr>
          <a:xfrm>
            <a:off x="594360" y="347472"/>
            <a:ext cx="10972800" cy="20116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900" b="1">
                <a:solidFill>
                  <a:srgbClr val="209189"/>
                </a:solidFill>
                <a:latin typeface="Aptos"/>
              </a:defRPr>
            </a:pPr>
            <a:r>
              <a:rPr kumimoji="0" sz="900" b="1" i="0" u="none" strike="noStrike" kern="1200" cap="none" spc="0" normalizeH="0" baseline="0" noProof="0">
                <a:ln>
                  <a:noFill/>
                </a:ln>
                <a:solidFill>
                  <a:srgbClr val="209189"/>
                </a:solidFill>
                <a:effectLst/>
                <a:uLnTx/>
                <a:uFillTx/>
                <a:latin typeface="Aptos"/>
                <a:ea typeface="+mn-ea"/>
                <a:cs typeface="+mn-cs"/>
              </a:rPr>
              <a:t>06 • EDUCATION &amp; COMMUNICATION</a:t>
            </a:r>
          </a:p>
        </p:txBody>
      </p:sp>
      <p:sp>
        <p:nvSpPr>
          <p:cNvPr id="4" name="TextBox 3"/>
          <p:cNvSpPr txBox="1"/>
          <p:nvPr/>
        </p:nvSpPr>
        <p:spPr>
          <a:xfrm>
            <a:off x="594360" y="658368"/>
            <a:ext cx="10972800" cy="5303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2700" b="1">
                <a:solidFill>
                  <a:srgbClr val="122B46"/>
                </a:solidFill>
                <a:latin typeface="Aptos"/>
              </a:defRPr>
            </a:pPr>
            <a:r>
              <a:rPr kumimoji="0" sz="2700" b="1" i="0" u="none" strike="noStrike" kern="1200" cap="none" spc="0" normalizeH="0" baseline="0" noProof="0">
                <a:ln>
                  <a:noFill/>
                </a:ln>
                <a:solidFill>
                  <a:srgbClr val="122B46"/>
                </a:solidFill>
                <a:effectLst/>
                <a:uLnTx/>
                <a:uFillTx/>
                <a:latin typeface="Aptos"/>
                <a:ea typeface="+mn-ea"/>
                <a:cs typeface="+mn-cs"/>
              </a:rPr>
              <a:t>Educational implications</a:t>
            </a:r>
          </a:p>
        </p:txBody>
      </p:sp>
      <p:sp>
        <p:nvSpPr>
          <p:cNvPr id="5" name="TextBox 4"/>
          <p:cNvSpPr txBox="1"/>
          <p:nvPr/>
        </p:nvSpPr>
        <p:spPr>
          <a:xfrm>
            <a:off x="594360" y="6510528"/>
            <a:ext cx="10972800" cy="1645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750" b="0">
                <a:solidFill>
                  <a:srgbClr val="586977"/>
                </a:solidFill>
                <a:latin typeface="Aptos"/>
              </a:defRPr>
            </a:pPr>
            <a:r>
              <a:rPr kumimoji="0" sz="750" b="0" i="0" u="none" strike="noStrike" kern="1200" cap="none" spc="0" normalizeH="0" baseline="0" noProof="0">
                <a:ln>
                  <a:noFill/>
                </a:ln>
                <a:solidFill>
                  <a:srgbClr val="586977"/>
                </a:solidFill>
                <a:effectLst/>
                <a:uLnTx/>
                <a:uFillTx/>
                <a:latin typeface="Aptos"/>
                <a:ea typeface="+mn-ea"/>
                <a:cs typeface="+mn-cs"/>
              </a:rPr>
              <a:t>Smart Antibiotics | LCHS7009 – Population Health and Digital Health Promotion</a:t>
            </a:r>
          </a:p>
        </p:txBody>
      </p:sp>
      <p:sp>
        <p:nvSpPr>
          <p:cNvPr id="6" name="TextBox 5"/>
          <p:cNvSpPr txBox="1"/>
          <p:nvPr/>
        </p:nvSpPr>
        <p:spPr>
          <a:xfrm>
            <a:off x="594360" y="1298448"/>
            <a:ext cx="10972800" cy="32004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700" b="1">
                <a:solidFill>
                  <a:srgbClr val="122B46"/>
                </a:solidFill>
                <a:latin typeface="Aptos"/>
              </a:defRPr>
            </a:pPr>
            <a:r>
              <a:rPr kumimoji="0" sz="1700" b="1" i="0" u="none" strike="noStrike" kern="1200" cap="none" spc="0" normalizeH="0" baseline="0" noProof="0">
                <a:ln>
                  <a:noFill/>
                </a:ln>
                <a:solidFill>
                  <a:srgbClr val="122B46"/>
                </a:solidFill>
                <a:effectLst/>
                <a:uLnTx/>
                <a:uFillTx/>
                <a:latin typeface="Aptos"/>
                <a:ea typeface="+mn-ea"/>
                <a:cs typeface="+mn-cs"/>
              </a:rPr>
              <a:t>From passive information to interactive digital learning</a:t>
            </a:r>
          </a:p>
        </p:txBody>
      </p:sp>
      <p:sp>
        <p:nvSpPr>
          <p:cNvPr id="7" name="Rounded Rectangle 6"/>
          <p:cNvSpPr/>
          <p:nvPr/>
        </p:nvSpPr>
        <p:spPr>
          <a:xfrm>
            <a:off x="640080" y="1828800"/>
            <a:ext cx="3291840" cy="2926080"/>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8" name="Oval 7"/>
          <p:cNvSpPr/>
          <p:nvPr/>
        </p:nvSpPr>
        <p:spPr>
          <a:xfrm>
            <a:off x="822959" y="2011680"/>
            <a:ext cx="457200" cy="457200"/>
          </a:xfrm>
          <a:prstGeom prst="ellipse">
            <a:avLst/>
          </a:prstGeom>
          <a:solidFill>
            <a:srgbClr val="58697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9" name="TextBox 8"/>
          <p:cNvSpPr txBox="1"/>
          <p:nvPr/>
        </p:nvSpPr>
        <p:spPr>
          <a:xfrm>
            <a:off x="822959" y="2103120"/>
            <a:ext cx="457200" cy="1645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00" b="1">
                <a:solidFill>
                  <a:srgbClr val="FFFFFF"/>
                </a:solidFill>
                <a:latin typeface="Aptos"/>
              </a:defRPr>
            </a:pPr>
            <a:r>
              <a:rPr kumimoji="0" sz="900" b="1" i="0" u="none" strike="noStrike" kern="1200" cap="none" spc="0" normalizeH="0" baseline="0" noProof="0">
                <a:ln>
                  <a:noFill/>
                </a:ln>
                <a:solidFill>
                  <a:srgbClr val="FFFFFF"/>
                </a:solidFill>
                <a:effectLst/>
                <a:uLnTx/>
                <a:uFillTx/>
                <a:latin typeface="Aptos"/>
                <a:ea typeface="+mn-ea"/>
                <a:cs typeface="+mn-cs"/>
              </a:rPr>
              <a:t>A</a:t>
            </a:r>
          </a:p>
        </p:txBody>
      </p:sp>
      <p:sp>
        <p:nvSpPr>
          <p:cNvPr id="10" name="TextBox 9"/>
          <p:cNvSpPr txBox="1"/>
          <p:nvPr/>
        </p:nvSpPr>
        <p:spPr>
          <a:xfrm>
            <a:off x="1389888" y="1993392"/>
            <a:ext cx="2395728" cy="3657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122B46"/>
                </a:solidFill>
                <a:latin typeface="Aptos"/>
              </a:defRPr>
            </a:pPr>
            <a:r>
              <a:rPr kumimoji="0" sz="1300" b="1" i="0" u="none" strike="noStrike" kern="1200" cap="none" spc="0" normalizeH="0" baseline="0" noProof="0">
                <a:ln>
                  <a:noFill/>
                </a:ln>
                <a:solidFill>
                  <a:srgbClr val="122B46"/>
                </a:solidFill>
                <a:effectLst/>
                <a:uLnTx/>
                <a:uFillTx/>
                <a:latin typeface="Aptos"/>
                <a:ea typeface="+mn-ea"/>
                <a:cs typeface="+mn-cs"/>
              </a:rPr>
              <a:t>TRADITIONAL</a:t>
            </a:r>
          </a:p>
        </p:txBody>
      </p:sp>
      <p:sp>
        <p:nvSpPr>
          <p:cNvPr id="11" name="TextBox 10"/>
          <p:cNvSpPr txBox="1"/>
          <p:nvPr/>
        </p:nvSpPr>
        <p:spPr>
          <a:xfrm>
            <a:off x="1389888" y="2423160"/>
            <a:ext cx="2359152" cy="138499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010" b="0">
                <a:solidFill>
                  <a:srgbClr val="232F3A"/>
                </a:solidFill>
                <a:latin typeface="Aptos"/>
              </a:defRPr>
            </a:pPr>
            <a:r>
              <a:rPr kumimoji="0" sz="1400" b="0" i="0" u="none" strike="noStrike" kern="1200" cap="none" spc="0" normalizeH="0" baseline="0" noProof="0" dirty="0">
                <a:ln>
                  <a:noFill/>
                </a:ln>
                <a:solidFill>
                  <a:srgbClr val="232F3A"/>
                </a:solidFill>
                <a:effectLst/>
                <a:uLnTx/>
                <a:uFillTx/>
                <a:latin typeface="Aptos"/>
                <a:ea typeface="+mn-ea"/>
                <a:cs typeface="+mn-cs"/>
              </a:rPr>
              <a:t>• Leaflets</a:t>
            </a:r>
            <a:br>
              <a:rPr kumimoji="0" sz="1400" b="0" i="0" u="none" strike="noStrike" kern="1200" cap="none" spc="0" normalizeH="0" baseline="0" noProof="0" dirty="0">
                <a:ln>
                  <a:noFill/>
                </a:ln>
                <a:solidFill>
                  <a:srgbClr val="232F3A"/>
                </a:solidFill>
                <a:effectLst/>
                <a:uLnTx/>
                <a:uFillTx/>
                <a:latin typeface="Aptos"/>
                <a:ea typeface="+mn-ea"/>
                <a:cs typeface="+mn-cs"/>
              </a:rPr>
            </a:br>
            <a:r>
              <a:rPr kumimoji="0" sz="1400" b="0" i="0" u="none" strike="noStrike" kern="1200" cap="none" spc="0" normalizeH="0" baseline="0" noProof="0" dirty="0">
                <a:ln>
                  <a:noFill/>
                </a:ln>
                <a:solidFill>
                  <a:srgbClr val="232F3A"/>
                </a:solidFill>
                <a:effectLst/>
                <a:uLnTx/>
                <a:uFillTx/>
                <a:latin typeface="Aptos"/>
                <a:ea typeface="+mn-ea"/>
                <a:cs typeface="+mn-cs"/>
              </a:rPr>
              <a:t>• Static information</a:t>
            </a:r>
            <a:br>
              <a:rPr kumimoji="0" sz="1400" b="0" i="0" u="none" strike="noStrike" kern="1200" cap="none" spc="0" normalizeH="0" baseline="0" noProof="0" dirty="0">
                <a:ln>
                  <a:noFill/>
                </a:ln>
                <a:solidFill>
                  <a:srgbClr val="232F3A"/>
                </a:solidFill>
                <a:effectLst/>
                <a:uLnTx/>
                <a:uFillTx/>
                <a:latin typeface="Aptos"/>
                <a:ea typeface="+mn-ea"/>
                <a:cs typeface="+mn-cs"/>
              </a:rPr>
            </a:br>
            <a:r>
              <a:rPr kumimoji="0" sz="1400" b="0" i="0" u="none" strike="noStrike" kern="1200" cap="none" spc="0" normalizeH="0" baseline="0" noProof="0" dirty="0">
                <a:ln>
                  <a:noFill/>
                </a:ln>
                <a:solidFill>
                  <a:srgbClr val="232F3A"/>
                </a:solidFill>
                <a:effectLst/>
                <a:uLnTx/>
                <a:uFillTx/>
                <a:latin typeface="Aptos"/>
                <a:ea typeface="+mn-ea"/>
                <a:cs typeface="+mn-cs"/>
              </a:rPr>
              <a:t>• One-way communication</a:t>
            </a:r>
            <a:br>
              <a:rPr kumimoji="0" sz="1400" b="0" i="0" u="none" strike="noStrike" kern="1200" cap="none" spc="0" normalizeH="0" baseline="0" noProof="0" dirty="0">
                <a:ln>
                  <a:noFill/>
                </a:ln>
                <a:solidFill>
                  <a:srgbClr val="232F3A"/>
                </a:solidFill>
                <a:effectLst/>
                <a:uLnTx/>
                <a:uFillTx/>
                <a:latin typeface="Aptos"/>
                <a:ea typeface="+mn-ea"/>
                <a:cs typeface="+mn-cs"/>
              </a:rPr>
            </a:br>
            <a:r>
              <a:rPr kumimoji="0" sz="1400" b="0" i="0" u="none" strike="noStrike" kern="1200" cap="none" spc="0" normalizeH="0" baseline="0" noProof="0" dirty="0">
                <a:ln>
                  <a:noFill/>
                </a:ln>
                <a:solidFill>
                  <a:srgbClr val="232F3A"/>
                </a:solidFill>
                <a:effectLst/>
                <a:uLnTx/>
                <a:uFillTx/>
                <a:latin typeface="Aptos"/>
                <a:ea typeface="+mn-ea"/>
                <a:cs typeface="+mn-cs"/>
              </a:rPr>
              <a:t>• Limited interaction</a:t>
            </a:r>
            <a:br>
              <a:rPr kumimoji="0" sz="1400" b="0" i="0" u="none" strike="noStrike" kern="1200" cap="none" spc="0" normalizeH="0" baseline="0" noProof="0" dirty="0">
                <a:ln>
                  <a:noFill/>
                </a:ln>
                <a:solidFill>
                  <a:srgbClr val="232F3A"/>
                </a:solidFill>
                <a:effectLst/>
                <a:uLnTx/>
                <a:uFillTx/>
                <a:latin typeface="Aptos"/>
                <a:ea typeface="+mn-ea"/>
                <a:cs typeface="+mn-cs"/>
              </a:rPr>
            </a:br>
            <a:br>
              <a:rPr kumimoji="0" sz="1400" b="0" i="0" u="none" strike="noStrike" kern="1200" cap="none" spc="0" normalizeH="0" baseline="0" noProof="0" dirty="0">
                <a:ln>
                  <a:noFill/>
                </a:ln>
                <a:solidFill>
                  <a:srgbClr val="232F3A"/>
                </a:solidFill>
                <a:effectLst/>
                <a:uLnTx/>
                <a:uFillTx/>
                <a:latin typeface="Aptos"/>
                <a:ea typeface="+mn-ea"/>
                <a:cs typeface="+mn-cs"/>
              </a:rPr>
            </a:br>
            <a:r>
              <a:rPr kumimoji="0" sz="1400" b="0" i="0" u="none" strike="noStrike" kern="1200" cap="none" spc="0" normalizeH="0" baseline="0" noProof="0" dirty="0">
                <a:ln>
                  <a:noFill/>
                </a:ln>
                <a:solidFill>
                  <a:srgbClr val="232F3A"/>
                </a:solidFill>
                <a:effectLst/>
                <a:uLnTx/>
                <a:uFillTx/>
                <a:latin typeface="Aptos"/>
                <a:ea typeface="+mn-ea"/>
                <a:cs typeface="+mn-cs"/>
              </a:rPr>
              <a:t>(Green and Kreuter, 2005)</a:t>
            </a:r>
          </a:p>
        </p:txBody>
      </p:sp>
      <p:sp>
        <p:nvSpPr>
          <p:cNvPr id="12" name="TextBox 11"/>
          <p:cNvSpPr txBox="1"/>
          <p:nvPr/>
        </p:nvSpPr>
        <p:spPr>
          <a:xfrm>
            <a:off x="4160520" y="2743200"/>
            <a:ext cx="914400" cy="45720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2800" b="1">
                <a:solidFill>
                  <a:srgbClr val="209189"/>
                </a:solidFill>
                <a:latin typeface="Aptos"/>
              </a:defRPr>
            </a:pPr>
            <a:r>
              <a:rPr kumimoji="0" sz="2800" b="1" i="0" u="none" strike="noStrike" kern="1200" cap="none" spc="0" normalizeH="0" baseline="0" noProof="0">
                <a:ln>
                  <a:noFill/>
                </a:ln>
                <a:solidFill>
                  <a:srgbClr val="209189"/>
                </a:solidFill>
                <a:effectLst/>
                <a:uLnTx/>
                <a:uFillTx/>
                <a:latin typeface="Aptos"/>
                <a:ea typeface="+mn-ea"/>
                <a:cs typeface="+mn-cs"/>
              </a:rPr>
              <a:t>→</a:t>
            </a:r>
          </a:p>
        </p:txBody>
      </p:sp>
      <p:sp>
        <p:nvSpPr>
          <p:cNvPr id="13" name="Rounded Rectangle 12"/>
          <p:cNvSpPr/>
          <p:nvPr/>
        </p:nvSpPr>
        <p:spPr>
          <a:xfrm>
            <a:off x="5166360" y="1828800"/>
            <a:ext cx="3291840" cy="2926080"/>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Oval 13"/>
          <p:cNvSpPr/>
          <p:nvPr/>
        </p:nvSpPr>
        <p:spPr>
          <a:xfrm>
            <a:off x="5349240" y="2011680"/>
            <a:ext cx="457200" cy="457200"/>
          </a:xfrm>
          <a:prstGeom prst="ellipse">
            <a:avLst/>
          </a:prstGeom>
          <a:solidFill>
            <a:srgbClr val="20918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5" name="TextBox 14"/>
          <p:cNvSpPr txBox="1"/>
          <p:nvPr/>
        </p:nvSpPr>
        <p:spPr>
          <a:xfrm>
            <a:off x="5349240" y="2103120"/>
            <a:ext cx="457200" cy="1645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00" b="1">
                <a:solidFill>
                  <a:srgbClr val="FFFFFF"/>
                </a:solidFill>
                <a:latin typeface="Aptos"/>
              </a:defRPr>
            </a:pPr>
            <a:r>
              <a:rPr kumimoji="0" sz="900" b="1" i="0" u="none" strike="noStrike" kern="1200" cap="none" spc="0" normalizeH="0" baseline="0" noProof="0">
                <a:ln>
                  <a:noFill/>
                </a:ln>
                <a:solidFill>
                  <a:srgbClr val="FFFFFF"/>
                </a:solidFill>
                <a:effectLst/>
                <a:uLnTx/>
                <a:uFillTx/>
                <a:latin typeface="Aptos"/>
                <a:ea typeface="+mn-ea"/>
                <a:cs typeface="+mn-cs"/>
              </a:rPr>
              <a:t>B</a:t>
            </a:r>
          </a:p>
        </p:txBody>
      </p:sp>
      <p:sp>
        <p:nvSpPr>
          <p:cNvPr id="16" name="TextBox 15"/>
          <p:cNvSpPr txBox="1"/>
          <p:nvPr/>
        </p:nvSpPr>
        <p:spPr>
          <a:xfrm>
            <a:off x="5916168" y="1993392"/>
            <a:ext cx="2395728" cy="3657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122B46"/>
                </a:solidFill>
                <a:latin typeface="Aptos"/>
              </a:defRPr>
            </a:pPr>
            <a:r>
              <a:rPr kumimoji="0" sz="1300" b="1" i="0" u="none" strike="noStrike" kern="1200" cap="none" spc="0" normalizeH="0" baseline="0" noProof="0">
                <a:ln>
                  <a:noFill/>
                </a:ln>
                <a:solidFill>
                  <a:srgbClr val="122B46"/>
                </a:solidFill>
                <a:effectLst/>
                <a:uLnTx/>
                <a:uFillTx/>
                <a:latin typeface="Aptos"/>
                <a:ea typeface="+mn-ea"/>
                <a:cs typeface="+mn-cs"/>
              </a:rPr>
              <a:t>SMART ANTIBIOTICS</a:t>
            </a:r>
          </a:p>
        </p:txBody>
      </p:sp>
      <p:sp>
        <p:nvSpPr>
          <p:cNvPr id="17" name="TextBox 16"/>
          <p:cNvSpPr txBox="1"/>
          <p:nvPr/>
        </p:nvSpPr>
        <p:spPr>
          <a:xfrm>
            <a:off x="5916168" y="2423160"/>
            <a:ext cx="2359152" cy="181588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010" b="0">
                <a:solidFill>
                  <a:srgbClr val="232F3A"/>
                </a:solidFill>
                <a:latin typeface="Aptos"/>
              </a:defRPr>
            </a:pPr>
            <a:r>
              <a:rPr kumimoji="0" sz="1400" b="0" i="0" u="none" strike="noStrike" kern="1200" cap="none" spc="0" normalizeH="0" baseline="0" noProof="0" dirty="0">
                <a:ln>
                  <a:noFill/>
                </a:ln>
                <a:solidFill>
                  <a:srgbClr val="232F3A"/>
                </a:solidFill>
                <a:effectLst/>
                <a:uLnTx/>
                <a:uFillTx/>
                <a:latin typeface="Aptos"/>
                <a:ea typeface="+mn-ea"/>
                <a:cs typeface="+mn-cs"/>
              </a:rPr>
              <a:t>• Short videos</a:t>
            </a:r>
            <a:br>
              <a:rPr kumimoji="0" sz="1400" b="0" i="0" u="none" strike="noStrike" kern="1200" cap="none" spc="0" normalizeH="0" baseline="0" noProof="0" dirty="0">
                <a:ln>
                  <a:noFill/>
                </a:ln>
                <a:solidFill>
                  <a:srgbClr val="232F3A"/>
                </a:solidFill>
                <a:effectLst/>
                <a:uLnTx/>
                <a:uFillTx/>
                <a:latin typeface="Aptos"/>
                <a:ea typeface="+mn-ea"/>
                <a:cs typeface="+mn-cs"/>
              </a:rPr>
            </a:br>
            <a:r>
              <a:rPr kumimoji="0" sz="1400" b="0" i="0" u="none" strike="noStrike" kern="1200" cap="none" spc="0" normalizeH="0" baseline="0" noProof="0" dirty="0">
                <a:ln>
                  <a:noFill/>
                </a:ln>
                <a:solidFill>
                  <a:srgbClr val="232F3A"/>
                </a:solidFill>
                <a:effectLst/>
                <a:uLnTx/>
                <a:uFillTx/>
                <a:latin typeface="Aptos"/>
                <a:ea typeface="+mn-ea"/>
                <a:cs typeface="+mn-cs"/>
              </a:rPr>
              <a:t>• Quizzes</a:t>
            </a:r>
            <a:br>
              <a:rPr kumimoji="0" sz="1400" b="0" i="0" u="none" strike="noStrike" kern="1200" cap="none" spc="0" normalizeH="0" baseline="0" noProof="0" dirty="0">
                <a:ln>
                  <a:noFill/>
                </a:ln>
                <a:solidFill>
                  <a:srgbClr val="232F3A"/>
                </a:solidFill>
                <a:effectLst/>
                <a:uLnTx/>
                <a:uFillTx/>
                <a:latin typeface="Aptos"/>
                <a:ea typeface="+mn-ea"/>
                <a:cs typeface="+mn-cs"/>
              </a:rPr>
            </a:br>
            <a:r>
              <a:rPr kumimoji="0" sz="1400" b="0" i="0" u="none" strike="noStrike" kern="1200" cap="none" spc="0" normalizeH="0" baseline="0" noProof="0" dirty="0">
                <a:ln>
                  <a:noFill/>
                </a:ln>
                <a:solidFill>
                  <a:srgbClr val="232F3A"/>
                </a:solidFill>
                <a:effectLst/>
                <a:uLnTx/>
                <a:uFillTx/>
                <a:latin typeface="Aptos"/>
                <a:ea typeface="+mn-ea"/>
                <a:cs typeface="+mn-cs"/>
              </a:rPr>
              <a:t>• Social-media content</a:t>
            </a:r>
            <a:br>
              <a:rPr kumimoji="0" sz="1400" b="0" i="0" u="none" strike="noStrike" kern="1200" cap="none" spc="0" normalizeH="0" baseline="0" noProof="0" dirty="0">
                <a:ln>
                  <a:noFill/>
                </a:ln>
                <a:solidFill>
                  <a:srgbClr val="232F3A"/>
                </a:solidFill>
                <a:effectLst/>
                <a:uLnTx/>
                <a:uFillTx/>
                <a:latin typeface="Aptos"/>
                <a:ea typeface="+mn-ea"/>
                <a:cs typeface="+mn-cs"/>
              </a:rPr>
            </a:br>
            <a:r>
              <a:rPr kumimoji="0" sz="1400" b="0" i="0" u="none" strike="noStrike" kern="1200" cap="none" spc="0" normalizeH="0" baseline="0" noProof="0" dirty="0">
                <a:ln>
                  <a:noFill/>
                </a:ln>
                <a:solidFill>
                  <a:srgbClr val="232F3A"/>
                </a:solidFill>
                <a:effectLst/>
                <a:uLnTx/>
                <a:uFillTx/>
                <a:latin typeface="Aptos"/>
                <a:ea typeface="+mn-ea"/>
                <a:cs typeface="+mn-cs"/>
              </a:rPr>
              <a:t>• Chatbot interactions</a:t>
            </a:r>
            <a:br>
              <a:rPr kumimoji="0" sz="1400" b="0" i="0" u="none" strike="noStrike" kern="1200" cap="none" spc="0" normalizeH="0" baseline="0" noProof="0" dirty="0">
                <a:ln>
                  <a:noFill/>
                </a:ln>
                <a:solidFill>
                  <a:srgbClr val="232F3A"/>
                </a:solidFill>
                <a:effectLst/>
                <a:uLnTx/>
                <a:uFillTx/>
                <a:latin typeface="Aptos"/>
                <a:ea typeface="+mn-ea"/>
                <a:cs typeface="+mn-cs"/>
              </a:rPr>
            </a:br>
            <a:r>
              <a:rPr kumimoji="0" sz="1400" b="0" i="0" u="none" strike="noStrike" kern="1200" cap="none" spc="0" normalizeH="0" baseline="0" noProof="0" dirty="0">
                <a:ln>
                  <a:noFill/>
                </a:ln>
                <a:solidFill>
                  <a:srgbClr val="232F3A"/>
                </a:solidFill>
                <a:effectLst/>
                <a:uLnTx/>
                <a:uFillTx/>
                <a:latin typeface="Aptos"/>
                <a:ea typeface="+mn-ea"/>
                <a:cs typeface="+mn-cs"/>
              </a:rPr>
              <a:t>• Digital reminders</a:t>
            </a:r>
            <a:br>
              <a:rPr kumimoji="0" sz="1400" b="0" i="0" u="none" strike="noStrike" kern="1200" cap="none" spc="0" normalizeH="0" baseline="0" noProof="0" dirty="0">
                <a:ln>
                  <a:noFill/>
                </a:ln>
                <a:solidFill>
                  <a:srgbClr val="232F3A"/>
                </a:solidFill>
                <a:effectLst/>
                <a:uLnTx/>
                <a:uFillTx/>
                <a:latin typeface="Aptos"/>
                <a:ea typeface="+mn-ea"/>
                <a:cs typeface="+mn-cs"/>
              </a:rPr>
            </a:br>
            <a:br>
              <a:rPr kumimoji="0" sz="1400" b="0" i="0" u="none" strike="noStrike" kern="1200" cap="none" spc="0" normalizeH="0" baseline="0" noProof="0" dirty="0">
                <a:ln>
                  <a:noFill/>
                </a:ln>
                <a:solidFill>
                  <a:srgbClr val="232F3A"/>
                </a:solidFill>
                <a:effectLst/>
                <a:uLnTx/>
                <a:uFillTx/>
                <a:latin typeface="Aptos"/>
                <a:ea typeface="+mn-ea"/>
                <a:cs typeface="+mn-cs"/>
              </a:rPr>
            </a:br>
            <a:r>
              <a:rPr kumimoji="0" sz="1400" b="0" i="0" u="none" strike="noStrike" kern="1200" cap="none" spc="0" normalizeH="0" baseline="0" noProof="0" dirty="0">
                <a:ln>
                  <a:noFill/>
                </a:ln>
                <a:solidFill>
                  <a:srgbClr val="232F3A"/>
                </a:solidFill>
                <a:effectLst/>
                <a:uLnTx/>
                <a:uFillTx/>
                <a:latin typeface="Aptos"/>
                <a:ea typeface="+mn-ea"/>
                <a:cs typeface="+mn-cs"/>
              </a:rPr>
              <a:t>(Michie, van Stralen and West, 2011)</a:t>
            </a:r>
          </a:p>
        </p:txBody>
      </p:sp>
      <p:sp>
        <p:nvSpPr>
          <p:cNvPr id="18" name="Rounded Rectangle 17"/>
          <p:cNvSpPr/>
          <p:nvPr/>
        </p:nvSpPr>
        <p:spPr>
          <a:xfrm>
            <a:off x="8823960" y="1828800"/>
            <a:ext cx="2697480" cy="2926080"/>
          </a:xfrm>
          <a:prstGeom prst="roundRect">
            <a:avLst/>
          </a:prstGeom>
          <a:solidFill>
            <a:srgbClr val="F4F8FB"/>
          </a:solidFill>
          <a:ln>
            <a:solidFill>
              <a:srgbClr val="DCE4EB"/>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9" name="Oval 18"/>
          <p:cNvSpPr/>
          <p:nvPr/>
        </p:nvSpPr>
        <p:spPr>
          <a:xfrm>
            <a:off x="9006840" y="2011680"/>
            <a:ext cx="457200" cy="457200"/>
          </a:xfrm>
          <a:prstGeom prst="ellipse">
            <a:avLst/>
          </a:prstGeom>
          <a:solidFill>
            <a:srgbClr val="2673B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0" name="TextBox 19"/>
          <p:cNvSpPr txBox="1"/>
          <p:nvPr/>
        </p:nvSpPr>
        <p:spPr>
          <a:xfrm>
            <a:off x="9006840" y="2103120"/>
            <a:ext cx="457200" cy="16459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900" b="1">
                <a:solidFill>
                  <a:srgbClr val="FFFFFF"/>
                </a:solidFill>
                <a:latin typeface="Aptos"/>
              </a:defRPr>
            </a:pPr>
            <a:r>
              <a:rPr kumimoji="0" sz="900" b="1" i="0" u="none" strike="noStrike" kern="1200" cap="none" spc="0" normalizeH="0" baseline="0" noProof="0">
                <a:ln>
                  <a:noFill/>
                </a:ln>
                <a:solidFill>
                  <a:srgbClr val="FFFFFF"/>
                </a:solidFill>
                <a:effectLst/>
                <a:uLnTx/>
                <a:uFillTx/>
                <a:latin typeface="Aptos"/>
                <a:ea typeface="+mn-ea"/>
                <a:cs typeface="+mn-cs"/>
              </a:rPr>
              <a:t>✓</a:t>
            </a:r>
          </a:p>
        </p:txBody>
      </p:sp>
      <p:sp>
        <p:nvSpPr>
          <p:cNvPr id="21" name="TextBox 20"/>
          <p:cNvSpPr txBox="1"/>
          <p:nvPr/>
        </p:nvSpPr>
        <p:spPr>
          <a:xfrm>
            <a:off x="9573768" y="1993392"/>
            <a:ext cx="1801368" cy="3657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300" b="1">
                <a:solidFill>
                  <a:srgbClr val="122B46"/>
                </a:solidFill>
                <a:latin typeface="Aptos"/>
              </a:defRPr>
            </a:pPr>
            <a:r>
              <a:rPr kumimoji="0" sz="1300" b="1" i="0" u="none" strike="noStrike" kern="1200" cap="none" spc="0" normalizeH="0" baseline="0" noProof="0">
                <a:ln>
                  <a:noFill/>
                </a:ln>
                <a:solidFill>
                  <a:srgbClr val="122B46"/>
                </a:solidFill>
                <a:effectLst/>
                <a:uLnTx/>
                <a:uFillTx/>
                <a:latin typeface="Aptos"/>
                <a:ea typeface="+mn-ea"/>
                <a:cs typeface="+mn-cs"/>
              </a:rPr>
              <a:t>OUTCOME</a:t>
            </a:r>
          </a:p>
        </p:txBody>
      </p:sp>
      <p:sp>
        <p:nvSpPr>
          <p:cNvPr id="22" name="TextBox 21"/>
          <p:cNvSpPr txBox="1"/>
          <p:nvPr/>
        </p:nvSpPr>
        <p:spPr>
          <a:xfrm>
            <a:off x="9311951" y="2423160"/>
            <a:ext cx="2026609"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010" b="0">
                <a:solidFill>
                  <a:srgbClr val="232F3A"/>
                </a:solidFill>
                <a:latin typeface="Aptos"/>
              </a:defRPr>
            </a:pPr>
            <a:r>
              <a:rPr kumimoji="0" sz="1400" b="0" i="0" u="none" strike="noStrike" kern="1200" cap="none" spc="0" normalizeH="0" baseline="0" noProof="0" dirty="0">
                <a:ln>
                  <a:noFill/>
                </a:ln>
                <a:solidFill>
                  <a:srgbClr val="232F3A"/>
                </a:solidFill>
                <a:effectLst/>
                <a:uLnTx/>
                <a:uFillTx/>
                <a:latin typeface="Aptos"/>
                <a:ea typeface="+mn-ea"/>
                <a:cs typeface="+mn-cs"/>
              </a:rPr>
              <a:t>Interactive education can move beyond information towards behavior support and provide a scalable framework for universities and student organizations.</a:t>
            </a:r>
            <a:br>
              <a:rPr kumimoji="0" sz="1400" b="0" i="0" u="none" strike="noStrike" kern="1200" cap="none" spc="0" normalizeH="0" baseline="0" noProof="0" dirty="0">
                <a:ln>
                  <a:noFill/>
                </a:ln>
                <a:solidFill>
                  <a:srgbClr val="232F3A"/>
                </a:solidFill>
                <a:effectLst/>
                <a:uLnTx/>
                <a:uFillTx/>
                <a:latin typeface="Aptos"/>
                <a:ea typeface="+mn-ea"/>
                <a:cs typeface="+mn-cs"/>
              </a:rPr>
            </a:br>
            <a:br>
              <a:rPr kumimoji="0" sz="1400" b="0" i="0" u="none" strike="noStrike" kern="1200" cap="none" spc="0" normalizeH="0" baseline="0" noProof="0" dirty="0">
                <a:ln>
                  <a:noFill/>
                </a:ln>
                <a:solidFill>
                  <a:srgbClr val="232F3A"/>
                </a:solidFill>
                <a:effectLst/>
                <a:uLnTx/>
                <a:uFillTx/>
                <a:latin typeface="Aptos"/>
                <a:ea typeface="+mn-ea"/>
                <a:cs typeface="+mn-cs"/>
              </a:rPr>
            </a:br>
            <a:r>
              <a:rPr kumimoji="0" sz="1400" b="0" i="0" u="none" strike="noStrike" kern="1200" cap="none" spc="0" normalizeH="0" baseline="0" noProof="0" dirty="0">
                <a:ln>
                  <a:noFill/>
                </a:ln>
                <a:solidFill>
                  <a:srgbClr val="232F3A"/>
                </a:solidFill>
                <a:effectLst/>
                <a:uLnTx/>
                <a:uFillTx/>
                <a:latin typeface="Aptos"/>
                <a:ea typeface="+mn-ea"/>
                <a:cs typeface="+mn-cs"/>
              </a:rPr>
              <a:t>(DHSC et al., 2024)</a:t>
            </a:r>
          </a:p>
        </p:txBody>
      </p:sp>
      <p:sp>
        <p:nvSpPr>
          <p:cNvPr id="23" name="Rounded Rectangle 22"/>
          <p:cNvSpPr/>
          <p:nvPr/>
        </p:nvSpPr>
        <p:spPr>
          <a:xfrm>
            <a:off x="640080" y="5212080"/>
            <a:ext cx="4754880" cy="384048"/>
          </a:xfrm>
          <a:prstGeom prst="roundRect">
            <a:avLst/>
          </a:prstGeom>
          <a:solidFill>
            <a:srgbClr val="E7F2F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4" name="TextBox 23"/>
          <p:cNvSpPr txBox="1"/>
          <p:nvPr/>
        </p:nvSpPr>
        <p:spPr>
          <a:xfrm>
            <a:off x="640080" y="5285232"/>
            <a:ext cx="4754880" cy="18288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850" b="1">
                <a:solidFill>
                  <a:srgbClr val="209189"/>
                </a:solidFill>
                <a:latin typeface="Aptos"/>
              </a:defRPr>
            </a:pPr>
            <a:r>
              <a:rPr kumimoji="0" sz="850" b="1" i="0" u="none" strike="noStrike" kern="1200" cap="none" spc="0" normalizeH="0" baseline="0" noProof="0">
                <a:ln>
                  <a:noFill/>
                </a:ln>
                <a:solidFill>
                  <a:srgbClr val="209189"/>
                </a:solidFill>
                <a:effectLst/>
                <a:uLnTx/>
                <a:uFillTx/>
                <a:latin typeface="Aptos"/>
                <a:ea typeface="+mn-ea"/>
                <a:cs typeface="+mn-cs"/>
              </a:rPr>
              <a:t>INFORMATION + INTERACTION + BEHAVIOUR SUPPORT</a:t>
            </a:r>
          </a:p>
        </p:txBody>
      </p:sp>
      <p:sp>
        <p:nvSpPr>
          <p:cNvPr id="25" name="TextBox 24"/>
          <p:cNvSpPr txBox="1"/>
          <p:nvPr/>
        </p:nvSpPr>
        <p:spPr>
          <a:xfrm>
            <a:off x="11292840" y="6492240"/>
            <a:ext cx="320040" cy="164592"/>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sz="800" b="1">
                <a:solidFill>
                  <a:srgbClr val="586977"/>
                </a:solidFill>
                <a:latin typeface="Aptos"/>
              </a:defRPr>
            </a:pPr>
            <a:r>
              <a:rPr kumimoji="0" sz="800" b="1" i="0" u="none" strike="noStrike" kern="1200" cap="none" spc="0" normalizeH="0" baseline="0" noProof="0">
                <a:ln>
                  <a:noFill/>
                </a:ln>
                <a:solidFill>
                  <a:srgbClr val="586977"/>
                </a:solidFill>
                <a:effectLst/>
                <a:uLnTx/>
                <a:uFillTx/>
                <a:latin typeface="Aptos"/>
                <a:ea typeface="+mn-ea"/>
                <a:cs typeface="+mn-cs"/>
              </a:rPr>
              <a:t>7</a:t>
            </a:r>
          </a:p>
        </p:txBody>
      </p:sp>
    </p:spTree>
    <p:extLst>
      <p:ext uri="{BB962C8B-B14F-4D97-AF65-F5344CB8AC3E}">
        <p14:creationId xmlns:p14="http://schemas.microsoft.com/office/powerpoint/2010/main" val="196808407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81C28EA-DDCE-A0C0-37CB-67CEA419D9CB}"/>
              </a:ext>
            </a:extLst>
          </p:cNvPr>
          <p:cNvSpPr>
            <a:spLocks noGrp="1"/>
          </p:cNvSpPr>
          <p:nvPr>
            <p:ph type="dt" sz="half" idx="10"/>
          </p:nvPr>
        </p:nvSpPr>
        <p:spPr/>
        <p:txBody>
          <a:bodyPr/>
          <a:lstStyle/>
          <a:p>
            <a:fld id="{BD9B8A59-C4FD-4285-B3EE-295BBBB1E6A1}" type="datetime1">
              <a:rPr lang="en-US" smtClean="0"/>
              <a:t>8/12/2026</a:t>
            </a:fld>
            <a:endParaRPr lang="en-US" dirty="0"/>
          </a:p>
        </p:txBody>
      </p:sp>
      <p:sp>
        <p:nvSpPr>
          <p:cNvPr id="3" name="Footer Placeholder 2">
            <a:extLst>
              <a:ext uri="{FF2B5EF4-FFF2-40B4-BE49-F238E27FC236}">
                <a16:creationId xmlns:a16="http://schemas.microsoft.com/office/drawing/2014/main" id="{6F1E4D3C-6252-04A9-09C8-8DD0282C13F6}"/>
              </a:ext>
            </a:extLst>
          </p:cNvPr>
          <p:cNvSpPr>
            <a:spLocks noGrp="1"/>
          </p:cNvSpPr>
          <p:nvPr>
            <p:ph type="ftr" sz="quarter" idx="11"/>
          </p:nvPr>
        </p:nvSpPr>
        <p:spPr/>
        <p:txBody>
          <a:bodyPr/>
          <a:lstStyle/>
          <a:p>
            <a:r>
              <a:rPr lang="en-US"/>
              <a:t>
              </a:t>
            </a:r>
            <a:endParaRPr lang="en-US" dirty="0"/>
          </a:p>
        </p:txBody>
      </p:sp>
      <p:sp>
        <p:nvSpPr>
          <p:cNvPr id="4" name="Slide Number Placeholder 3">
            <a:extLst>
              <a:ext uri="{FF2B5EF4-FFF2-40B4-BE49-F238E27FC236}">
                <a16:creationId xmlns:a16="http://schemas.microsoft.com/office/drawing/2014/main" id="{B67E6D32-DBDF-5C1A-54A1-227D7428B799}"/>
              </a:ext>
            </a:extLst>
          </p:cNvPr>
          <p:cNvSpPr>
            <a:spLocks noGrp="1"/>
          </p:cNvSpPr>
          <p:nvPr>
            <p:ph type="sldNum" sz="quarter" idx="12"/>
          </p:nvPr>
        </p:nvSpPr>
        <p:spPr/>
        <p:txBody>
          <a:bodyPr/>
          <a:lstStyle/>
          <a:p>
            <a:fld id="{017DE1FC-E54A-4B87-A814-263D1E8654B2}" type="slidenum">
              <a:rPr lang="en-US" smtClean="0"/>
              <a:t>61</a:t>
            </a:fld>
            <a:endParaRPr lang="en-US" dirty="0"/>
          </a:p>
        </p:txBody>
      </p:sp>
      <p:sp>
        <p:nvSpPr>
          <p:cNvPr id="5" name="TextBox 4">
            <a:extLst>
              <a:ext uri="{FF2B5EF4-FFF2-40B4-BE49-F238E27FC236}">
                <a16:creationId xmlns:a16="http://schemas.microsoft.com/office/drawing/2014/main" id="{CEFFB30C-FA3E-4831-C0FA-1702CFAABF9E}"/>
              </a:ext>
            </a:extLst>
          </p:cNvPr>
          <p:cNvSpPr txBox="1"/>
          <p:nvPr/>
        </p:nvSpPr>
        <p:spPr>
          <a:xfrm>
            <a:off x="637953" y="595423"/>
            <a:ext cx="10898373" cy="5786199"/>
          </a:xfrm>
          <a:prstGeom prst="rect">
            <a:avLst/>
          </a:prstGeom>
          <a:noFill/>
        </p:spPr>
        <p:txBody>
          <a:bodyPr wrap="square" rtlCol="0">
            <a:spAutoFit/>
          </a:bodyPr>
          <a:lstStyle/>
          <a:p>
            <a:pPr algn="ctr"/>
            <a:r>
              <a:rPr lang="en-GB" sz="2800" b="1" dirty="0">
                <a:latin typeface="Abadi" panose="020B0604020104020204" pitchFamily="34" charset="0"/>
              </a:rPr>
              <a:t>REFRENCES</a:t>
            </a:r>
          </a:p>
          <a:p>
            <a:pPr marL="342900" indent="-342900">
              <a:buAutoNum type="arabicPeriod"/>
            </a:pPr>
            <a:endParaRPr lang="en-GB" dirty="0">
              <a:latin typeface="Abadi" panose="020B0604020104020204" pitchFamily="34" charset="0"/>
            </a:endParaRPr>
          </a:p>
          <a:p>
            <a:pPr marL="342900" indent="-342900">
              <a:buAutoNum type="arabicPeriod"/>
            </a:pPr>
            <a:r>
              <a:rPr lang="en-GB" dirty="0">
                <a:latin typeface="Abadi" panose="020B0604020104020204" pitchFamily="34" charset="0"/>
              </a:rPr>
              <a:t>Ashiru-</a:t>
            </a:r>
            <a:r>
              <a:rPr lang="en-GB" dirty="0" err="1">
                <a:latin typeface="Abadi" panose="020B0604020104020204" pitchFamily="34" charset="0"/>
              </a:rPr>
              <a:t>Oredope</a:t>
            </a:r>
            <a:r>
              <a:rPr lang="en-GB" dirty="0">
                <a:latin typeface="Abadi" panose="020B0604020104020204" pitchFamily="34" charset="0"/>
              </a:rPr>
              <a:t>, D. and Hopkins, S. (2015) ‘Antimicrobial resistance: moving from professional engagement to public action’, Journal of Antimicrobial Chemotherapy, 70(11), pp. 2927–2930.</a:t>
            </a:r>
          </a:p>
          <a:p>
            <a:pPr marL="342900" indent="-342900">
              <a:buAutoNum type="arabicPeriod"/>
            </a:pPr>
            <a:r>
              <a:rPr lang="en-GB" dirty="0">
                <a:latin typeface="Abadi" panose="020B0604020104020204" pitchFamily="34" charset="0"/>
              </a:rPr>
              <a:t> Lecky, D.M., Hawking, M.K.D., Verlander, N.Q., McNulty, C.A.M. (2014) ‘Using interactive family science shows to improve public knowledge on antibiotic resistance: Does it work?’, BMC Research Notes, 7, 534. </a:t>
            </a:r>
          </a:p>
          <a:p>
            <a:pPr marL="342900" indent="-342900">
              <a:buAutoNum type="arabicPeriod"/>
            </a:pPr>
            <a:r>
              <a:rPr lang="en-GB" dirty="0">
                <a:latin typeface="Abadi" panose="020B0604020104020204" pitchFamily="34" charset="0"/>
              </a:rPr>
              <a:t>McNulty, C.A.M., Collin, S.M., Cooper, E., Lecky, D.M. and Butler, C.C. (2019) ‘Public understanding and use of antibiotics in England: Findings from a household survey in 2017’, BMJ Open, 9(10), e030845.</a:t>
            </a:r>
          </a:p>
          <a:p>
            <a:pPr marL="342900" indent="-342900">
              <a:buAutoNum type="arabicPeriod"/>
            </a:pPr>
            <a:r>
              <a:rPr lang="en-GB" dirty="0">
                <a:latin typeface="Abadi" panose="020B0604020104020204" pitchFamily="34" charset="0"/>
              </a:rPr>
              <a:t>National Institute for Health and Care Excellence (NICE) (2015) Antimicrobial stewardship: systems and processes for effective antimicrobial medicine use (NG15). London: NICE.</a:t>
            </a:r>
          </a:p>
          <a:p>
            <a:pPr marL="342900" indent="-342900">
              <a:buAutoNum type="arabicPeriod"/>
            </a:pPr>
            <a:r>
              <a:rPr lang="en-GB" dirty="0">
                <a:latin typeface="Abadi" panose="020B0604020104020204" pitchFamily="34" charset="0"/>
              </a:rPr>
              <a:t>NHS England (2021) Antimicrobial resistance (AMR). London: NHS England.</a:t>
            </a:r>
          </a:p>
          <a:p>
            <a:pPr marL="342900" indent="-342900">
              <a:buAutoNum type="arabicPeriod"/>
            </a:pPr>
            <a:r>
              <a:rPr lang="en-GB" dirty="0">
                <a:latin typeface="Abadi" panose="020B0604020104020204" pitchFamily="34" charset="0"/>
              </a:rPr>
              <a:t>Public Health England (2019) Antibiotic awareness resources. London: Public Health England. </a:t>
            </a:r>
          </a:p>
          <a:p>
            <a:pPr marL="342900" indent="-342900">
              <a:buAutoNum type="arabicPeriod"/>
            </a:pPr>
            <a:r>
              <a:rPr lang="en-GB" dirty="0">
                <a:latin typeface="Abadi" panose="020B0604020104020204" pitchFamily="34" charset="0"/>
              </a:rPr>
              <a:t>World Health Organization (2016) Global action plan on antimicrobial resistance. Geneva: World Health Organization.</a:t>
            </a:r>
          </a:p>
          <a:p>
            <a:pPr marL="342900" indent="-342900">
              <a:buAutoNum type="arabicPeriod"/>
            </a:pPr>
            <a:r>
              <a:rPr lang="en-GB" dirty="0">
                <a:latin typeface="Abadi" panose="020B0604020104020204" pitchFamily="34" charset="0"/>
              </a:rPr>
              <a:t>World Health Organization (2023) Antimicrobial resistance. Geneva: World Health Organization.</a:t>
            </a:r>
          </a:p>
          <a:p>
            <a:pPr marL="342900" indent="-342900">
              <a:buAutoNum type="arabicPeriod"/>
            </a:pPr>
            <a:r>
              <a:rPr lang="en-GB" dirty="0">
                <a:latin typeface="Abadi" panose="020B0604020104020204" pitchFamily="34" charset="0"/>
              </a:rPr>
              <a:t>World Health Organization (2022) Global antimicrobial resistance and use surveillance system (GLASS) report. Geneva: World Health Organization.</a:t>
            </a:r>
          </a:p>
          <a:p>
            <a:pPr marL="342900" indent="-342900">
              <a:buAutoNum type="arabicPeriod"/>
            </a:pPr>
            <a:r>
              <a:rPr lang="en-GB" dirty="0">
                <a:latin typeface="Abadi" panose="020B0604020104020204" pitchFamily="34" charset="0"/>
              </a:rPr>
              <a:t>Nouri, S.S., Adler-Milstein, J., Thao, C., Acharya, P., Barr-Walker, J., Sarkar, U. and Lyles, C.R. (2020) ‘Patient characteristics associated with objective measures of digital health tool use: A literature review’, Journal of the American Medical Informatics Association, 27(5), pp. 834–841</a:t>
            </a:r>
          </a:p>
        </p:txBody>
      </p:sp>
    </p:spTree>
    <p:extLst>
      <p:ext uri="{BB962C8B-B14F-4D97-AF65-F5344CB8AC3E}">
        <p14:creationId xmlns:p14="http://schemas.microsoft.com/office/powerpoint/2010/main" val="194516146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8D57DE"/>
        </a:solidFill>
        <a:effectLst/>
      </p:bgPr>
    </p:bg>
    <p:spTree>
      <p:nvGrpSpPr>
        <p:cNvPr id="1" name=""/>
        <p:cNvGrpSpPr/>
        <p:nvPr/>
      </p:nvGrpSpPr>
      <p:grpSpPr>
        <a:xfrm>
          <a:off x="0" y="0"/>
          <a:ext cx="0" cy="0"/>
          <a:chOff x="0" y="0"/>
          <a:chExt cx="0" cy="0"/>
        </a:xfrm>
      </p:grpSpPr>
      <p:grpSp>
        <p:nvGrpSpPr>
          <p:cNvPr id="425" name="Combination"/>
          <p:cNvGrpSpPr>
            <a:grpSpLocks/>
          </p:cNvGrpSpPr>
          <p:nvPr/>
        </p:nvGrpSpPr>
        <p:grpSpPr>
          <a:xfrm>
            <a:off x="-228600" y="3489035"/>
            <a:ext cx="12941300" cy="3537077"/>
            <a:chOff x="-342900" y="5233552"/>
            <a:chExt cx="19411950" cy="5305615"/>
          </a:xfrm>
        </p:grpSpPr>
        <p:sp>
          <p:nvSpPr>
            <p:cNvPr id="423" name="曲线"/>
            <p:cNvSpPr>
              <a:spLocks/>
            </p:cNvSpPr>
            <p:nvPr/>
          </p:nvSpPr>
          <p:spPr>
            <a:xfrm>
              <a:off x="-342900" y="5835342"/>
              <a:ext cx="19411950" cy="4703826"/>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close/>
                </a:path>
              </a:pathLst>
            </a:custGeom>
            <a:solidFill>
              <a:srgbClr val="FFFFFF"/>
            </a:solidFill>
            <a:ln cap="flat" cmpd="sng">
              <a:noFill/>
              <a:prstDash val="solid"/>
              <a:miter/>
            </a:ln>
          </p:spPr>
          <p:txBody>
            <a:bodyPr/>
            <a:lstStyle/>
            <a:p>
              <a:endParaRPr lang="en-GB"/>
            </a:p>
          </p:txBody>
        </p:sp>
        <p:sp>
          <p:nvSpPr>
            <p:cNvPr id="424" name="Rectangle"/>
            <p:cNvSpPr>
              <a:spLocks/>
            </p:cNvSpPr>
            <p:nvPr/>
          </p:nvSpPr>
          <p:spPr>
            <a:xfrm>
              <a:off x="-342900" y="5233552"/>
              <a:ext cx="19411950" cy="5305615"/>
            </a:xfrm>
            <a:prstGeom prst="rect">
              <a:avLst/>
            </a:prstGeom>
            <a:noFill/>
            <a:ln w="12700" cap="flat" cmpd="sng">
              <a:noFill/>
              <a:prstDash val="solid"/>
              <a:miter/>
            </a:ln>
          </p:spPr>
          <p:txBody>
            <a:bodyPr/>
            <a:lstStyle/>
            <a:p>
              <a:endParaRPr lang="en-GB"/>
            </a:p>
          </p:txBody>
        </p:sp>
      </p:grpSp>
      <p:sp>
        <p:nvSpPr>
          <p:cNvPr id="426" name="Rectangle"/>
          <p:cNvSpPr>
            <a:spLocks/>
          </p:cNvSpPr>
          <p:nvPr/>
        </p:nvSpPr>
        <p:spPr>
          <a:xfrm>
            <a:off x="4836510" y="186425"/>
            <a:ext cx="2518981" cy="615553"/>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defTabSz="609630">
              <a:lnSpc>
                <a:spcPts val="4800"/>
              </a:lnSpc>
            </a:pPr>
            <a:r>
              <a:rPr lang="en-US" altLang="zh-CN" sz="4000" b="1">
                <a:solidFill>
                  <a:srgbClr val="FFFFFF"/>
                </a:solidFill>
                <a:latin typeface="Arial Bold" charset="0"/>
                <a:ea typeface="Arial Bold" charset="0"/>
                <a:cs typeface="Arial Bold" charset="0"/>
                <a:sym typeface="Arial Bold" charset="0"/>
              </a:rPr>
              <a:t>Reference</a:t>
            </a:r>
            <a:endParaRPr lang="zh-CN" altLang="en-US" sz="4000" b="1">
              <a:solidFill>
                <a:srgbClr val="FFFFFF"/>
              </a:solidFill>
              <a:latin typeface="Arial Bold" charset="0"/>
              <a:ea typeface="Arial Bold" charset="0"/>
              <a:cs typeface="Arial Bold" charset="0"/>
              <a:sym typeface="Arial Bold" charset="0"/>
            </a:endParaRPr>
          </a:p>
        </p:txBody>
      </p:sp>
      <p:sp>
        <p:nvSpPr>
          <p:cNvPr id="427" name="Rectangle"/>
          <p:cNvSpPr>
            <a:spLocks/>
          </p:cNvSpPr>
          <p:nvPr/>
        </p:nvSpPr>
        <p:spPr>
          <a:xfrm>
            <a:off x="253317" y="707125"/>
            <a:ext cx="11685367" cy="5818003"/>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marL="230305" lvl="1" indent="-115152" defTabSz="609630">
              <a:lnSpc>
                <a:spcPts val="1920"/>
              </a:lnSpc>
              <a:buFont typeface="Arial" pitchFamily="34" charset="0"/>
              <a:buChar char="•"/>
            </a:pPr>
            <a:r>
              <a:rPr lang="en-US" altLang="zh-CN" sz="1067">
                <a:solidFill>
                  <a:srgbClr val="FFFFFF"/>
                </a:solidFill>
                <a:latin typeface="Arial" pitchFamily="34" charset="0"/>
                <a:ea typeface="Arial" pitchFamily="34" charset="0"/>
                <a:cs typeface="Arial" pitchFamily="34" charset="0"/>
                <a:sym typeface="Arial" pitchFamily="34" charset="0"/>
              </a:rPr>
              <a:t>Aggarwal, A., Tam, C.C., Wu, D., Li, X. and Qiao, S. (2023) ‘Artificial intelligence-based chatbots for promoting health behavioral changes: systematic review’, Journal of Medical Internet Research, 25, e40789. Available at: </a:t>
            </a:r>
            <a:r>
              <a:rPr lang="en-US" altLang="zh-CN" sz="1067" u="sng">
                <a:solidFill>
                  <a:srgbClr val="FFFFFF"/>
                </a:solidFill>
                <a:latin typeface="Arial" pitchFamily="34" charset="0"/>
                <a:ea typeface="Arial" pitchFamily="34" charset="0"/>
                <a:cs typeface="Arial" pitchFamily="34" charset="0"/>
                <a:sym typeface="Arial" pitchFamily="34" charset="0"/>
                <a:hlinkClick r:id="rId3"/>
              </a:rPr>
              <a:t>https://doi.org/10.2196/40789</a:t>
            </a:r>
            <a:r>
              <a:rPr lang="en-US" altLang="zh-CN" sz="1067">
                <a:solidFill>
                  <a:srgbClr val="FFFFFF"/>
                </a:solidFill>
                <a:latin typeface="Arial" pitchFamily="34" charset="0"/>
                <a:ea typeface="Arial" pitchFamily="34" charset="0"/>
                <a:cs typeface="Arial" pitchFamily="34" charset="0"/>
                <a:sym typeface="Arial" pitchFamily="34" charset="0"/>
              </a:rPr>
              <a:t>. </a:t>
            </a:r>
          </a:p>
          <a:p>
            <a:pPr marL="230305" lvl="1" indent="-115152" defTabSz="609630">
              <a:lnSpc>
                <a:spcPts val="1920"/>
              </a:lnSpc>
              <a:buFont typeface="Arial" pitchFamily="34" charset="0"/>
              <a:buChar char="•"/>
            </a:pPr>
            <a:r>
              <a:rPr lang="en-US" altLang="zh-CN" sz="1067">
                <a:solidFill>
                  <a:srgbClr val="FFFFFF"/>
                </a:solidFill>
                <a:latin typeface="Arial" pitchFamily="34" charset="0"/>
                <a:ea typeface="Arial" pitchFamily="34" charset="0"/>
                <a:cs typeface="Arial" pitchFamily="34" charset="0"/>
                <a:sym typeface="Arial" pitchFamily="34" charset="0"/>
              </a:rPr>
              <a:t>Bucher, A., Blazek, E.S. and Symons, C.T. (2024) ‘How are machine learning and artificial intelligence used in digital behavior change interventions? A scoping review’, Mayo Clinic Proceedings: Digital Health, 2(3), pp. 375-404. Available at: </a:t>
            </a:r>
            <a:r>
              <a:rPr lang="en-US" altLang="zh-CN" sz="1067" u="sng">
                <a:solidFill>
                  <a:srgbClr val="FFFFFF"/>
                </a:solidFill>
                <a:latin typeface="Arial" pitchFamily="34" charset="0"/>
                <a:ea typeface="Arial" pitchFamily="34" charset="0"/>
                <a:cs typeface="Arial" pitchFamily="34" charset="0"/>
                <a:sym typeface="Arial" pitchFamily="34" charset="0"/>
                <a:hlinkClick r:id="rId4"/>
              </a:rPr>
              <a:t>https://doi.org/10.1016/j.mcpdig.2024.05.007</a:t>
            </a:r>
            <a:r>
              <a:rPr lang="en-US" altLang="zh-CN" sz="1067">
                <a:solidFill>
                  <a:srgbClr val="FFFFFF"/>
                </a:solidFill>
                <a:latin typeface="Arial" pitchFamily="34" charset="0"/>
                <a:ea typeface="Arial" pitchFamily="34" charset="0"/>
                <a:cs typeface="Arial" pitchFamily="34" charset="0"/>
                <a:sym typeface="Arial" pitchFamily="34" charset="0"/>
              </a:rPr>
              <a:t>. </a:t>
            </a:r>
          </a:p>
          <a:p>
            <a:pPr marL="230305" lvl="1" indent="-115152" defTabSz="609630">
              <a:lnSpc>
                <a:spcPts val="1920"/>
              </a:lnSpc>
              <a:buFont typeface="Arial" pitchFamily="34" charset="0"/>
              <a:buChar char="•"/>
            </a:pPr>
            <a:r>
              <a:rPr lang="en-US" altLang="zh-CN" sz="1067">
                <a:solidFill>
                  <a:srgbClr val="FFFFFF"/>
                </a:solidFill>
                <a:latin typeface="Arial" pitchFamily="34" charset="0"/>
                <a:ea typeface="Arial" pitchFamily="34" charset="0"/>
                <a:cs typeface="Arial" pitchFamily="34" charset="0"/>
                <a:sym typeface="Arial" pitchFamily="34" charset="0"/>
              </a:rPr>
              <a:t>Carter, J.A.C., Swack, N., Isselbacher, E., Donelan, K. and Thorndike, A. (2024) ‘Feasibility, acceptability, and preliminary effectiveness of a combined digital platform and community health worker intervention for patients with heart failure: pilot randomized controlled trial’, JMIR Cardio, 8, e59948. Available at: </a:t>
            </a:r>
            <a:r>
              <a:rPr lang="en-US" altLang="zh-CN" sz="1067" u="sng">
                <a:solidFill>
                  <a:srgbClr val="FFFFFF"/>
                </a:solidFill>
                <a:latin typeface="Arial" pitchFamily="34" charset="0"/>
                <a:ea typeface="Arial" pitchFamily="34" charset="0"/>
                <a:cs typeface="Arial" pitchFamily="34" charset="0"/>
                <a:sym typeface="Arial" pitchFamily="34" charset="0"/>
                <a:hlinkClick r:id="rId5"/>
              </a:rPr>
              <a:t>https://doi.org/10.2196/59948</a:t>
            </a:r>
            <a:endParaRPr lang="en-US" altLang="zh-CN" sz="1067" u="sng">
              <a:solidFill>
                <a:srgbClr val="FFFFFF"/>
              </a:solidFill>
              <a:latin typeface="Arial" pitchFamily="34" charset="0"/>
              <a:ea typeface="Arial" pitchFamily="34" charset="0"/>
              <a:cs typeface="Arial" pitchFamily="34" charset="0"/>
              <a:sym typeface="Arial" pitchFamily="34" charset="0"/>
              <a:hlinkClick r:id="rId5"/>
            </a:endParaRPr>
          </a:p>
          <a:p>
            <a:pPr marL="230305" lvl="1" indent="-115152" defTabSz="609630">
              <a:lnSpc>
                <a:spcPts val="1920"/>
              </a:lnSpc>
              <a:buFont typeface="Arial" pitchFamily="34" charset="0"/>
              <a:buChar char="•"/>
            </a:pPr>
            <a:r>
              <a:rPr lang="en-US" altLang="zh-CN" sz="1067">
                <a:solidFill>
                  <a:srgbClr val="FFFFFF"/>
                </a:solidFill>
                <a:latin typeface="Arial" pitchFamily="34" charset="0"/>
                <a:ea typeface="Arial" pitchFamily="34" charset="0"/>
                <a:cs typeface="Arial" pitchFamily="34" charset="0"/>
                <a:sym typeface="Arial" pitchFamily="34" charset="0"/>
              </a:rPr>
              <a:t>Chau, T., Briggs, N., Popovic, G., Anstey, K.J., Heffernan, M., Singh, M.A.F., Valenzuela, M., Millard, M., Sachdev, P.S., Lautenschlager, N.T., Jorm, L., Ginige, J.A. and Brodaty, H. (2024) ‘Dementia risk reduction assessed with ANU-ADRI in the Maintain Your Brain trial, an online multidomain intervention to prevent cognitive decline and dementia’, Alzheimer’s &amp; Dementia, 20, e090586. Available at: </a:t>
            </a:r>
            <a:r>
              <a:rPr lang="en-US" altLang="zh-CN" sz="1067" u="sng">
                <a:solidFill>
                  <a:srgbClr val="FFFFFF"/>
                </a:solidFill>
                <a:latin typeface="Arial" pitchFamily="34" charset="0"/>
                <a:ea typeface="Arial" pitchFamily="34" charset="0"/>
                <a:cs typeface="Arial" pitchFamily="34" charset="0"/>
                <a:sym typeface="Arial" pitchFamily="34" charset="0"/>
                <a:hlinkClick r:id="rId6"/>
              </a:rPr>
              <a:t>https://doi.org/10.1002/alz.090586</a:t>
            </a:r>
            <a:endParaRPr lang="en-US" altLang="zh-CN" sz="1067" u="sng">
              <a:solidFill>
                <a:srgbClr val="FFFFFF"/>
              </a:solidFill>
              <a:latin typeface="Arial" pitchFamily="34" charset="0"/>
              <a:ea typeface="Arial" pitchFamily="34" charset="0"/>
              <a:cs typeface="Arial" pitchFamily="34" charset="0"/>
              <a:sym typeface="Arial" pitchFamily="34" charset="0"/>
              <a:hlinkClick r:id="rId6"/>
            </a:endParaRPr>
          </a:p>
          <a:p>
            <a:pPr marL="230305" lvl="1" indent="-115152" defTabSz="609630">
              <a:lnSpc>
                <a:spcPts val="1920"/>
              </a:lnSpc>
              <a:buFont typeface="Arial" pitchFamily="34" charset="0"/>
              <a:buChar char="•"/>
            </a:pPr>
            <a:r>
              <a:rPr lang="en-US" altLang="zh-CN" sz="1067">
                <a:solidFill>
                  <a:srgbClr val="FFFFFF"/>
                </a:solidFill>
                <a:latin typeface="Arial" pitchFamily="34" charset="0"/>
                <a:ea typeface="Arial" pitchFamily="34" charset="0"/>
                <a:cs typeface="Arial" pitchFamily="34" charset="0"/>
                <a:sym typeface="Arial" pitchFamily="34" charset="0"/>
              </a:rPr>
              <a:t>Department of Health and Social Care and NHS England (2022) A plan for digital health and social care. London: Department of Health and Social Care. Available at: </a:t>
            </a:r>
            <a:r>
              <a:rPr lang="en-US" altLang="zh-CN" sz="1067" u="sng">
                <a:solidFill>
                  <a:srgbClr val="FFFFFF"/>
                </a:solidFill>
                <a:latin typeface="Arial" pitchFamily="34" charset="0"/>
                <a:ea typeface="Arial" pitchFamily="34" charset="0"/>
                <a:cs typeface="Arial" pitchFamily="34" charset="0"/>
                <a:sym typeface="Arial" pitchFamily="34" charset="0"/>
                <a:hlinkClick r:id="rId7"/>
              </a:rPr>
              <a:t>https://www.gov.uk/government/publications/a-plan-for-digital-health-and-social-care</a:t>
            </a:r>
            <a:r>
              <a:rPr lang="en-US" altLang="zh-CN" sz="1067">
                <a:solidFill>
                  <a:srgbClr val="FFFFFF"/>
                </a:solidFill>
                <a:latin typeface="Arial" pitchFamily="34" charset="0"/>
                <a:ea typeface="Arial" pitchFamily="34" charset="0"/>
                <a:cs typeface="Arial" pitchFamily="34" charset="0"/>
                <a:sym typeface="Arial" pitchFamily="34" charset="0"/>
              </a:rPr>
              <a:t> (Accessed: 12 August 2026). </a:t>
            </a:r>
          </a:p>
          <a:p>
            <a:pPr marL="230305" lvl="1" indent="-115152" defTabSz="609630">
              <a:lnSpc>
                <a:spcPts val="1920"/>
              </a:lnSpc>
              <a:buFont typeface="Arial" pitchFamily="34" charset="0"/>
              <a:buChar char="•"/>
            </a:pPr>
            <a:r>
              <a:rPr lang="en-US" altLang="zh-CN" sz="1067">
                <a:solidFill>
                  <a:srgbClr val="FFFFFF"/>
                </a:solidFill>
                <a:latin typeface="Arial" pitchFamily="34" charset="0"/>
                <a:ea typeface="Arial" pitchFamily="34" charset="0"/>
                <a:cs typeface="Arial" pitchFamily="34" charset="0"/>
                <a:sym typeface="Arial" pitchFamily="34" charset="0"/>
              </a:rPr>
              <a:t>Egan, L., Gardner, L.A., Newton, N.C. and Champion, K.E. (2024) ‘Process evaluation of the digital Health4Life intervention among a sample of disadvantaged adolescents and teachers’, Health Promotion International, 39(6), daae170. Available at: </a:t>
            </a:r>
            <a:r>
              <a:rPr lang="en-US" altLang="zh-CN" sz="1067" u="sng">
                <a:solidFill>
                  <a:srgbClr val="FFFFFF"/>
                </a:solidFill>
                <a:latin typeface="Arial" pitchFamily="34" charset="0"/>
                <a:ea typeface="Arial" pitchFamily="34" charset="0"/>
                <a:cs typeface="Arial" pitchFamily="34" charset="0"/>
                <a:sym typeface="Arial" pitchFamily="34" charset="0"/>
                <a:hlinkClick r:id="rId8"/>
              </a:rPr>
              <a:t>https://doi.org/10.1093/heapro/daae170</a:t>
            </a:r>
            <a:endParaRPr lang="en-US" altLang="zh-CN" sz="1067" u="sng">
              <a:solidFill>
                <a:srgbClr val="FFFFFF"/>
              </a:solidFill>
              <a:latin typeface="Arial" pitchFamily="34" charset="0"/>
              <a:ea typeface="Arial" pitchFamily="34" charset="0"/>
              <a:cs typeface="Arial" pitchFamily="34" charset="0"/>
              <a:sym typeface="Arial" pitchFamily="34" charset="0"/>
              <a:hlinkClick r:id="rId8"/>
            </a:endParaRPr>
          </a:p>
          <a:p>
            <a:pPr marL="230305" lvl="1" indent="-115152" defTabSz="609630">
              <a:lnSpc>
                <a:spcPts val="1920"/>
              </a:lnSpc>
              <a:buFont typeface="Arial" pitchFamily="34" charset="0"/>
              <a:buChar char="•"/>
            </a:pPr>
            <a:r>
              <a:rPr lang="en-US" altLang="zh-CN" sz="1067">
                <a:solidFill>
                  <a:srgbClr val="8D57DE"/>
                </a:solidFill>
                <a:latin typeface="Arial" pitchFamily="34" charset="0"/>
                <a:ea typeface="Arial" pitchFamily="34" charset="0"/>
                <a:cs typeface="Arial" pitchFamily="34" charset="0"/>
                <a:sym typeface="Arial" pitchFamily="34" charset="0"/>
              </a:rPr>
              <a:t>Government Digital Service (2025) A guide to good practice for digital and data-driven health technologies. London: UK Government. Available at: </a:t>
            </a:r>
            <a:r>
              <a:rPr lang="en-US" altLang="zh-CN" sz="1067" u="sng">
                <a:solidFill>
                  <a:srgbClr val="8D57DE"/>
                </a:solidFill>
                <a:latin typeface="Arial" pitchFamily="34" charset="0"/>
                <a:ea typeface="Arial" pitchFamily="34" charset="0"/>
                <a:cs typeface="Arial" pitchFamily="34" charset="0"/>
                <a:sym typeface="Arial" pitchFamily="34" charset="0"/>
                <a:hlinkClick r:id="rId9"/>
              </a:rPr>
              <a:t>https://www.gov.uk/data-ethics-guidance/a-guide-to-good-practice-for-digital-and-data-driven-health-technologies</a:t>
            </a:r>
            <a:r>
              <a:rPr lang="en-US" altLang="zh-CN" sz="1067">
                <a:solidFill>
                  <a:srgbClr val="8D57DE"/>
                </a:solidFill>
                <a:latin typeface="Arial" pitchFamily="34" charset="0"/>
                <a:ea typeface="Arial" pitchFamily="34" charset="0"/>
                <a:cs typeface="Arial" pitchFamily="34" charset="0"/>
                <a:sym typeface="Arial" pitchFamily="34" charset="0"/>
              </a:rPr>
              <a:t> (Accessed: 12 August 2026). </a:t>
            </a:r>
          </a:p>
          <a:p>
            <a:pPr marL="230305" lvl="1" indent="-115152" defTabSz="609630">
              <a:lnSpc>
                <a:spcPts val="1920"/>
              </a:lnSpc>
              <a:buFont typeface="Arial" pitchFamily="34" charset="0"/>
              <a:buChar char="•"/>
            </a:pPr>
            <a:r>
              <a:rPr lang="en-US" altLang="zh-CN" sz="1067">
                <a:solidFill>
                  <a:srgbClr val="8D57DE"/>
                </a:solidFill>
                <a:latin typeface="Arial" pitchFamily="34" charset="0"/>
                <a:ea typeface="Arial" pitchFamily="34" charset="0"/>
                <a:cs typeface="Arial" pitchFamily="34" charset="0"/>
                <a:sym typeface="Arial" pitchFamily="34" charset="0"/>
              </a:rPr>
              <a:t>Hanrahan, M., Wilson, C., Keogh, A., Barker, S., Rochester, L., Brittain, K., Lumsdon, J. and McArdle, R. (2025) ‘How can patients shape digital medicine? A rapid review of patient and public involvement and engagement in the development of digital health technologies for neurological conditions’, Expert Review of Pharmacoeconomics &amp; Outcomes Research, 25(2), pp. 137-154. Available at: </a:t>
            </a:r>
            <a:r>
              <a:rPr lang="en-US" altLang="zh-CN" sz="1067" u="sng">
                <a:solidFill>
                  <a:srgbClr val="8D57DE"/>
                </a:solidFill>
                <a:latin typeface="Arial" pitchFamily="34" charset="0"/>
                <a:ea typeface="Arial" pitchFamily="34" charset="0"/>
                <a:cs typeface="Arial" pitchFamily="34" charset="0"/>
                <a:sym typeface="Arial" pitchFamily="34" charset="0"/>
                <a:hlinkClick r:id="rId10"/>
              </a:rPr>
              <a:t>https://doi.org/10.1080/14737167.2024.2410245</a:t>
            </a:r>
            <a:r>
              <a:rPr lang="en-US" altLang="zh-CN" sz="1067">
                <a:solidFill>
                  <a:srgbClr val="8D57DE"/>
                </a:solidFill>
                <a:latin typeface="Arial" pitchFamily="34" charset="0"/>
                <a:ea typeface="Arial" pitchFamily="34" charset="0"/>
                <a:cs typeface="Arial" pitchFamily="34" charset="0"/>
                <a:sym typeface="Arial" pitchFamily="34" charset="0"/>
              </a:rPr>
              <a:t>. </a:t>
            </a:r>
          </a:p>
          <a:p>
            <a:pPr marL="230305" lvl="1" indent="-115152" defTabSz="609630">
              <a:lnSpc>
                <a:spcPts val="1920"/>
              </a:lnSpc>
              <a:buFont typeface="Arial" pitchFamily="34" charset="0"/>
              <a:buChar char="•"/>
            </a:pPr>
            <a:r>
              <a:rPr lang="en-US" altLang="zh-CN" sz="1067">
                <a:solidFill>
                  <a:srgbClr val="8D57DE"/>
                </a:solidFill>
                <a:latin typeface="Arial" pitchFamily="34" charset="0"/>
                <a:ea typeface="Arial" pitchFamily="34" charset="0"/>
                <a:cs typeface="Arial" pitchFamily="34" charset="0"/>
                <a:sym typeface="Arial" pitchFamily="34" charset="0"/>
              </a:rPr>
              <a:t>Hsu, T-C.C., Whelan, P., Gandrup, J., Armitage, C.J., Cordingley, L. and McBeth, J. (2025) ‘Personalized interventions for behaviour change: a scoping review of just-in-time adaptive interventions’, British Journal of Health Psychology, 30(1), e12766. Available at: </a:t>
            </a:r>
            <a:r>
              <a:rPr lang="en-US" altLang="zh-CN" sz="1067" u="sng">
                <a:solidFill>
                  <a:srgbClr val="8D57DE"/>
                </a:solidFill>
                <a:latin typeface="Arial" pitchFamily="34" charset="0"/>
                <a:ea typeface="Arial" pitchFamily="34" charset="0"/>
                <a:cs typeface="Arial" pitchFamily="34" charset="0"/>
                <a:sym typeface="Arial" pitchFamily="34" charset="0"/>
                <a:hlinkClick r:id="rId11"/>
              </a:rPr>
              <a:t>https://doi.org/10.1111/bjhp.12766</a:t>
            </a:r>
            <a:r>
              <a:rPr lang="en-US" altLang="zh-CN" sz="1067">
                <a:solidFill>
                  <a:srgbClr val="8D57DE"/>
                </a:solidFill>
                <a:latin typeface="Arial" pitchFamily="34" charset="0"/>
                <a:ea typeface="Arial" pitchFamily="34" charset="0"/>
                <a:cs typeface="Arial" pitchFamily="34" charset="0"/>
                <a:sym typeface="Arial" pitchFamily="34" charset="0"/>
              </a:rPr>
              <a:t>. </a:t>
            </a:r>
          </a:p>
          <a:p>
            <a:pPr marL="230305" lvl="1" indent="-115152" defTabSz="609630">
              <a:lnSpc>
                <a:spcPts val="1920"/>
              </a:lnSpc>
              <a:buFont typeface="Arial" pitchFamily="34" charset="0"/>
              <a:buChar char="•"/>
            </a:pPr>
            <a:r>
              <a:rPr lang="en-US" altLang="zh-CN" sz="1067">
                <a:solidFill>
                  <a:srgbClr val="8D57DE"/>
                </a:solidFill>
                <a:latin typeface="Arial" pitchFamily="34" charset="0"/>
                <a:ea typeface="Arial" pitchFamily="34" charset="0"/>
                <a:cs typeface="Arial" pitchFamily="34" charset="0"/>
                <a:sym typeface="Arial" pitchFamily="34" charset="0"/>
              </a:rPr>
              <a:t>Hwang, P.H., Ang, T.F.A., De Anda-Duran, I., Liu, X., Liu, Y., Gurnani, A., Mez, J., Auerbach, S., Joshi, P., Yuan, J., Devine, S., Au, R. and Liu, C. (2023) ‘Examination of potentially modifiable dementia risk factors across the adult life course: the Framingham Heart Study’, Alzheimer’s &amp; Dementia, 19(7), pp. 2975-2983. Available at: </a:t>
            </a:r>
            <a:r>
              <a:rPr lang="en-US" altLang="zh-CN" sz="1067" u="sng">
                <a:solidFill>
                  <a:srgbClr val="8D57DE"/>
                </a:solidFill>
                <a:latin typeface="Arial" pitchFamily="34" charset="0"/>
                <a:ea typeface="Arial" pitchFamily="34" charset="0"/>
                <a:cs typeface="Arial" pitchFamily="34" charset="0"/>
                <a:sym typeface="Arial" pitchFamily="34" charset="0"/>
                <a:hlinkClick r:id="rId12"/>
              </a:rPr>
              <a:t>https://doi.org/10.1002/alz.12940</a:t>
            </a:r>
            <a:endParaRPr lang="en-US" altLang="zh-CN" sz="1067" u="sng">
              <a:solidFill>
                <a:srgbClr val="8D57DE"/>
              </a:solidFill>
              <a:latin typeface="Arial" pitchFamily="34" charset="0"/>
              <a:ea typeface="Arial" pitchFamily="34" charset="0"/>
              <a:cs typeface="Arial" pitchFamily="34" charset="0"/>
              <a:sym typeface="Arial" pitchFamily="34" charset="0"/>
              <a:hlinkClick r:id="rId12"/>
            </a:endParaRPr>
          </a:p>
          <a:p>
            <a:pPr marL="230305" lvl="1" indent="-115152" defTabSz="609630">
              <a:lnSpc>
                <a:spcPts val="1920"/>
              </a:lnSpc>
              <a:buFont typeface="Arial" pitchFamily="34" charset="0"/>
              <a:buChar char="•"/>
            </a:pPr>
            <a:r>
              <a:rPr lang="en-US" altLang="zh-CN" sz="1067">
                <a:solidFill>
                  <a:srgbClr val="8D57DE"/>
                </a:solidFill>
                <a:latin typeface="Arial" pitchFamily="34" charset="0"/>
                <a:ea typeface="Arial" pitchFamily="34" charset="0"/>
                <a:cs typeface="Arial" pitchFamily="34" charset="0"/>
                <a:sym typeface="Arial" pitchFamily="34" charset="0"/>
              </a:rPr>
              <a:t>Kelders, S.M., Kip, H., Beerlage-de Jong, N. and Köhle, N. (2024) ‘What does it mean to be engaged with digital health interventions? A qualitative study into the experiences of engaged users and the views of professionals’, Digital Health, 10, 20552076241283530. Available at: </a:t>
            </a:r>
            <a:r>
              <a:rPr lang="en-US" altLang="zh-CN" sz="1067" u="sng">
                <a:solidFill>
                  <a:srgbClr val="8D57DE"/>
                </a:solidFill>
                <a:latin typeface="Arial" pitchFamily="34" charset="0"/>
                <a:ea typeface="Arial" pitchFamily="34" charset="0"/>
                <a:cs typeface="Arial" pitchFamily="34" charset="0"/>
                <a:sym typeface="Arial" pitchFamily="34" charset="0"/>
                <a:hlinkClick r:id="rId13"/>
              </a:rPr>
              <a:t>https://doi.org/10.1177/20552076241283530</a:t>
            </a:r>
            <a:r>
              <a:rPr lang="en-US" altLang="zh-CN" sz="1067">
                <a:solidFill>
                  <a:srgbClr val="8D57DE"/>
                </a:solidFill>
                <a:latin typeface="Arial" pitchFamily="34" charset="0"/>
                <a:ea typeface="Arial" pitchFamily="34" charset="0"/>
                <a:cs typeface="Arial" pitchFamily="34" charset="0"/>
                <a:sym typeface="Arial" pitchFamily="34" charset="0"/>
              </a:rPr>
              <a:t>. </a:t>
            </a:r>
            <a:endParaRPr lang="zh-CN" altLang="en-US" sz="1067">
              <a:solidFill>
                <a:srgbClr val="8D57DE"/>
              </a:solidFill>
              <a:latin typeface="Arial" pitchFamily="34" charset="0"/>
              <a:ea typeface="Arial" pitchFamily="34" charset="0"/>
              <a:cs typeface="Arial" pitchFamily="34" charset="0"/>
              <a:sym typeface="Arial" pitchFamily="34" charset="0"/>
            </a:endParaRPr>
          </a:p>
        </p:txBody>
      </p:sp>
      <p:sp>
        <p:nvSpPr>
          <p:cNvPr id="428" name="曲线"/>
          <p:cNvSpPr>
            <a:spLocks/>
          </p:cNvSpPr>
          <p:nvPr/>
        </p:nvSpPr>
        <p:spPr>
          <a:xfrm flipH="1">
            <a:off x="0" y="74270"/>
            <a:ext cx="1074573" cy="611530"/>
          </a:xfrm>
          <a:custGeom>
            <a:avLst/>
            <a:gdLst>
              <a:gd name="T1" fmla="*/ 0 w 21600"/>
              <a:gd name="T2" fmla="*/ 0 h 21600"/>
              <a:gd name="T3" fmla="*/ 21600 w 21600"/>
              <a:gd name="T4" fmla="*/ 21600 h 21600"/>
            </a:gdLst>
            <a:ahLst/>
            <a:cxnLst/>
            <a:rect l="T1" t="T2" r="T3" b="T4"/>
            <a:pathLst>
              <a:path w="21600" h="21600">
                <a:moveTo>
                  <a:pt x="21600" y="0"/>
                </a:moveTo>
                <a:lnTo>
                  <a:pt x="0" y="0"/>
                </a:lnTo>
                <a:lnTo>
                  <a:pt x="0" y="21599"/>
                </a:lnTo>
                <a:lnTo>
                  <a:pt x="21600" y="21599"/>
                </a:lnTo>
                <a:lnTo>
                  <a:pt x="21600" y="0"/>
                </a:lnTo>
                <a:close/>
              </a:path>
            </a:pathLst>
          </a:custGeom>
          <a:blipFill rotWithShape="1">
            <a:blip r:embed="rId14"/>
            <a:stretch/>
          </a:blipFill>
          <a:ln cap="flat" cmpd="sng">
            <a:noFill/>
            <a:prstDash val="solid"/>
            <a:miter/>
          </a:ln>
        </p:spPr>
        <p:txBody>
          <a:bodyPr/>
          <a:lstStyle/>
          <a:p>
            <a:endParaRPr lang="en-GB"/>
          </a:p>
        </p:txBody>
      </p:sp>
      <p:sp>
        <p:nvSpPr>
          <p:cNvPr id="429" name="曲线"/>
          <p:cNvSpPr>
            <a:spLocks/>
          </p:cNvSpPr>
          <p:nvPr/>
        </p:nvSpPr>
        <p:spPr>
          <a:xfrm flipH="1">
            <a:off x="11182203" y="6414582"/>
            <a:ext cx="1074573" cy="611529"/>
          </a:xfrm>
          <a:custGeom>
            <a:avLst/>
            <a:gdLst>
              <a:gd name="T1" fmla="*/ 0 w 21600"/>
              <a:gd name="T2" fmla="*/ 0 h 21600"/>
              <a:gd name="T3" fmla="*/ 21600 w 21600"/>
              <a:gd name="T4" fmla="*/ 21600 h 21600"/>
            </a:gdLst>
            <a:ahLst/>
            <a:cxnLst/>
            <a:rect l="T1" t="T2" r="T3" b="T4"/>
            <a:pathLst>
              <a:path w="21600" h="21600">
                <a:moveTo>
                  <a:pt x="21600" y="0"/>
                </a:moveTo>
                <a:lnTo>
                  <a:pt x="0" y="0"/>
                </a:lnTo>
                <a:lnTo>
                  <a:pt x="0" y="21600"/>
                </a:lnTo>
                <a:lnTo>
                  <a:pt x="21600" y="21600"/>
                </a:lnTo>
                <a:lnTo>
                  <a:pt x="21600" y="0"/>
                </a:lnTo>
                <a:close/>
              </a:path>
            </a:pathLst>
          </a:custGeom>
          <a:blipFill rotWithShape="1">
            <a:blip r:embed="rId14"/>
            <a:stretch/>
          </a:blipFill>
          <a:ln cap="flat" cmpd="sng">
            <a:noFill/>
            <a:prstDash val="solid"/>
            <a:miter/>
          </a:ln>
        </p:spPr>
        <p:txBody>
          <a:bodyPr/>
          <a:lstStyle/>
          <a:p>
            <a:endParaRPr lang="en-GB"/>
          </a:p>
        </p:txBody>
      </p:sp>
      <p:sp>
        <p:nvSpPr>
          <p:cNvPr id="430" name="曲线"/>
          <p:cNvSpPr>
            <a:spLocks/>
          </p:cNvSpPr>
          <p:nvPr/>
        </p:nvSpPr>
        <p:spPr>
          <a:xfrm rot="-2625672">
            <a:off x="11270654" y="166924"/>
            <a:ext cx="697971" cy="536076"/>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15"/>
            <a:stretch/>
          </a:blipFill>
          <a:ln cap="flat" cmpd="sng">
            <a:noFill/>
            <a:prstDash val="solid"/>
            <a:miter/>
          </a:ln>
        </p:spPr>
        <p:txBody>
          <a:bodyPr/>
          <a:lstStyle/>
          <a:p>
            <a:endParaRPr lang="en-GB"/>
          </a:p>
        </p:txBody>
      </p:sp>
    </p:spTree>
    <p:extLst>
      <p:ext uri="{BB962C8B-B14F-4D97-AF65-F5344CB8AC3E}">
        <p14:creationId xmlns:p14="http://schemas.microsoft.com/office/powerpoint/2010/main" val="988059814"/>
      </p:ext>
    </p:extLst>
  </p:cSld>
  <p:clrMapOvr>
    <a:masterClrMapping/>
  </p:clrMapOvr>
  <p:transition spd="slow">
    <p:push dir="u"/>
  </p:transition>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33" name="Combination"/>
          <p:cNvGrpSpPr>
            <a:grpSpLocks/>
          </p:cNvGrpSpPr>
          <p:nvPr/>
        </p:nvGrpSpPr>
        <p:grpSpPr>
          <a:xfrm>
            <a:off x="-228600" y="3489035"/>
            <a:ext cx="12941300" cy="3537077"/>
            <a:chOff x="-342900" y="5233552"/>
            <a:chExt cx="19411950" cy="5305615"/>
          </a:xfrm>
        </p:grpSpPr>
        <p:sp>
          <p:nvSpPr>
            <p:cNvPr id="431" name="曲线"/>
            <p:cNvSpPr>
              <a:spLocks/>
            </p:cNvSpPr>
            <p:nvPr/>
          </p:nvSpPr>
          <p:spPr>
            <a:xfrm>
              <a:off x="-342900" y="5835342"/>
              <a:ext cx="19411950" cy="4703826"/>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close/>
                </a:path>
              </a:pathLst>
            </a:custGeom>
            <a:solidFill>
              <a:srgbClr val="8D57DE"/>
            </a:solidFill>
            <a:ln cap="flat" cmpd="sng">
              <a:noFill/>
              <a:prstDash val="solid"/>
              <a:miter/>
            </a:ln>
          </p:spPr>
          <p:txBody>
            <a:bodyPr/>
            <a:lstStyle/>
            <a:p>
              <a:endParaRPr lang="en-GB"/>
            </a:p>
          </p:txBody>
        </p:sp>
        <p:sp>
          <p:nvSpPr>
            <p:cNvPr id="432" name="Rectangle"/>
            <p:cNvSpPr>
              <a:spLocks/>
            </p:cNvSpPr>
            <p:nvPr/>
          </p:nvSpPr>
          <p:spPr>
            <a:xfrm>
              <a:off x="-342900" y="5233552"/>
              <a:ext cx="19411950" cy="5305615"/>
            </a:xfrm>
            <a:prstGeom prst="rect">
              <a:avLst/>
            </a:prstGeom>
            <a:noFill/>
            <a:ln w="12700" cap="flat" cmpd="sng">
              <a:noFill/>
              <a:prstDash val="solid"/>
              <a:miter/>
            </a:ln>
          </p:spPr>
          <p:txBody>
            <a:bodyPr/>
            <a:lstStyle/>
            <a:p>
              <a:endParaRPr lang="en-GB"/>
            </a:p>
          </p:txBody>
        </p:sp>
      </p:grpSp>
      <p:sp>
        <p:nvSpPr>
          <p:cNvPr id="434" name="Rectangle"/>
          <p:cNvSpPr>
            <a:spLocks/>
          </p:cNvSpPr>
          <p:nvPr/>
        </p:nvSpPr>
        <p:spPr>
          <a:xfrm>
            <a:off x="4836510" y="292422"/>
            <a:ext cx="2518981" cy="615553"/>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defTabSz="609630">
              <a:lnSpc>
                <a:spcPts val="4800"/>
              </a:lnSpc>
            </a:pPr>
            <a:r>
              <a:rPr lang="en-US" altLang="zh-CN" sz="4000" b="1">
                <a:solidFill>
                  <a:srgbClr val="8D57DE"/>
                </a:solidFill>
                <a:latin typeface="Arial Bold" charset="0"/>
                <a:ea typeface="Arial Bold" charset="0"/>
                <a:cs typeface="Arial Bold" charset="0"/>
                <a:sym typeface="Arial Bold" charset="0"/>
              </a:rPr>
              <a:t>Reference</a:t>
            </a:r>
            <a:endParaRPr lang="zh-CN" altLang="en-US" sz="4000" b="1">
              <a:solidFill>
                <a:srgbClr val="8D57DE"/>
              </a:solidFill>
              <a:latin typeface="Arial Bold" charset="0"/>
              <a:ea typeface="Arial Bold" charset="0"/>
              <a:cs typeface="Arial Bold" charset="0"/>
              <a:sym typeface="Arial Bold" charset="0"/>
            </a:endParaRPr>
          </a:p>
        </p:txBody>
      </p:sp>
      <p:sp>
        <p:nvSpPr>
          <p:cNvPr id="435" name="Rectangle"/>
          <p:cNvSpPr>
            <a:spLocks/>
          </p:cNvSpPr>
          <p:nvPr/>
        </p:nvSpPr>
        <p:spPr>
          <a:xfrm>
            <a:off x="253317" y="940319"/>
            <a:ext cx="11685367" cy="5087034"/>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marL="230305" lvl="1" indent="-115152" defTabSz="609630">
              <a:lnSpc>
                <a:spcPts val="1920"/>
              </a:lnSpc>
              <a:buFont typeface="Arial" pitchFamily="34" charset="0"/>
              <a:buChar char="•"/>
            </a:pPr>
            <a:r>
              <a:rPr lang="en-US" altLang="zh-CN" sz="1067">
                <a:solidFill>
                  <a:srgbClr val="8D57DE"/>
                </a:solidFill>
                <a:latin typeface="Arial" pitchFamily="34" charset="0"/>
                <a:ea typeface="Arial" pitchFamily="34" charset="0"/>
                <a:cs typeface="Arial" pitchFamily="34" charset="0"/>
                <a:sym typeface="Arial" pitchFamily="34" charset="0"/>
              </a:rPr>
              <a:t>Kim, J., Jang, J., Kim, B. and Lee, K.H. (2022) ‘Effect of the PRECEDE-PROCEED model on health programs: a systematic review and meta-analysis’, Systematic Reviews, 11, 213. Available at: </a:t>
            </a:r>
            <a:r>
              <a:rPr lang="en-US" altLang="zh-CN" sz="1067" u="sng">
                <a:solidFill>
                  <a:srgbClr val="8D57DE"/>
                </a:solidFill>
                <a:latin typeface="Arial" pitchFamily="34" charset="0"/>
                <a:ea typeface="Arial" pitchFamily="34" charset="0"/>
                <a:cs typeface="Arial" pitchFamily="34" charset="0"/>
                <a:sym typeface="Arial" pitchFamily="34" charset="0"/>
                <a:hlinkClick r:id="rId3"/>
              </a:rPr>
              <a:t>https://doi.org/10.1186/s13643-022-02092-2</a:t>
            </a:r>
            <a:r>
              <a:rPr lang="en-US" altLang="zh-CN" sz="1067">
                <a:solidFill>
                  <a:srgbClr val="8D57DE"/>
                </a:solidFill>
                <a:latin typeface="Arial" pitchFamily="34" charset="0"/>
                <a:ea typeface="Arial" pitchFamily="34" charset="0"/>
                <a:cs typeface="Arial" pitchFamily="34" charset="0"/>
                <a:sym typeface="Arial" pitchFamily="34" charset="0"/>
              </a:rPr>
              <a:t>. </a:t>
            </a:r>
          </a:p>
          <a:p>
            <a:pPr marL="230305" lvl="1" indent="-115152" defTabSz="609630">
              <a:lnSpc>
                <a:spcPts val="1920"/>
              </a:lnSpc>
              <a:buFont typeface="Arial" pitchFamily="34" charset="0"/>
              <a:buChar char="•"/>
            </a:pPr>
            <a:r>
              <a:rPr lang="en-US" altLang="zh-CN" sz="1067">
                <a:solidFill>
                  <a:srgbClr val="8D57DE"/>
                </a:solidFill>
                <a:latin typeface="Arial" pitchFamily="34" charset="0"/>
                <a:ea typeface="Arial" pitchFamily="34" charset="0"/>
                <a:cs typeface="Arial" pitchFamily="34" charset="0"/>
                <a:sym typeface="Arial" pitchFamily="34" charset="0"/>
              </a:rPr>
              <a:t>Korthauer, L.E., Rosen, R.K., Tremont, G. and Davis, J.D. (2024) ‘Intervention development for Tailored Education for Aging and Cognitive Health (TEACH) for dementia prevention in midlife adults: protocol for a randomized controlled trial’, JMIR Research Protocols, 13, e60395. Available at: </a:t>
            </a:r>
            <a:r>
              <a:rPr lang="en-US" altLang="zh-CN" sz="1067" u="sng">
                <a:solidFill>
                  <a:srgbClr val="8D57DE"/>
                </a:solidFill>
                <a:latin typeface="Arial" pitchFamily="34" charset="0"/>
                <a:ea typeface="Arial" pitchFamily="34" charset="0"/>
                <a:cs typeface="Arial" pitchFamily="34" charset="0"/>
                <a:sym typeface="Arial" pitchFamily="34" charset="0"/>
                <a:hlinkClick r:id="rId4"/>
              </a:rPr>
              <a:t>https://doi.org/10.2196/60395</a:t>
            </a:r>
            <a:r>
              <a:rPr lang="en-US" altLang="zh-CN" sz="1067">
                <a:solidFill>
                  <a:srgbClr val="8D57DE"/>
                </a:solidFill>
                <a:latin typeface="Arial" pitchFamily="34" charset="0"/>
                <a:ea typeface="Arial" pitchFamily="34" charset="0"/>
                <a:cs typeface="Arial" pitchFamily="34" charset="0"/>
                <a:sym typeface="Arial" pitchFamily="34" charset="0"/>
              </a:rPr>
              <a:t>. </a:t>
            </a:r>
          </a:p>
          <a:p>
            <a:pPr marL="230305" lvl="1" indent="-115152" defTabSz="609630">
              <a:lnSpc>
                <a:spcPts val="1920"/>
              </a:lnSpc>
              <a:buFont typeface="Arial" pitchFamily="34" charset="0"/>
              <a:buChar char="•"/>
            </a:pPr>
            <a:r>
              <a:rPr lang="en-US" altLang="zh-CN" sz="1067">
                <a:solidFill>
                  <a:srgbClr val="8D57DE"/>
                </a:solidFill>
                <a:latin typeface="Arial" pitchFamily="34" charset="0"/>
                <a:ea typeface="Arial" pitchFamily="34" charset="0"/>
                <a:cs typeface="Arial" pitchFamily="34" charset="0"/>
                <a:sym typeface="Arial" pitchFamily="34" charset="0"/>
              </a:rPr>
              <a:t>Levinson, A.J., Ayers, S., Clark, S., Woodburn, R., Dobbins, M., Duarte, D., Grad, R., Kates, N., Marr, S., Oliver, D., Papaioannou, A., Saperson, K., Siu, H., Strudwick, G., Sztramko, R. and Neil-Sztramko, S. (2025) ‘Internet-based dementia prevention intervention (DementiaRisk): protocol for a randomized controlled trial and knowledge translation’, JMIR Research Protocols, 14, e64718. Available at: </a:t>
            </a:r>
            <a:r>
              <a:rPr lang="en-US" altLang="zh-CN" sz="1067" u="sng">
                <a:solidFill>
                  <a:srgbClr val="8D57DE"/>
                </a:solidFill>
                <a:latin typeface="Arial" pitchFamily="34" charset="0"/>
                <a:ea typeface="Arial" pitchFamily="34" charset="0"/>
                <a:cs typeface="Arial" pitchFamily="34" charset="0"/>
                <a:sym typeface="Arial" pitchFamily="34" charset="0"/>
                <a:hlinkClick r:id="rId5"/>
              </a:rPr>
              <a:t>https://doi.org/10.2196/64718</a:t>
            </a:r>
            <a:r>
              <a:rPr lang="en-US" altLang="zh-CN" sz="1067">
                <a:solidFill>
                  <a:srgbClr val="8D57DE"/>
                </a:solidFill>
                <a:latin typeface="Arial" pitchFamily="34" charset="0"/>
                <a:ea typeface="Arial" pitchFamily="34" charset="0"/>
                <a:cs typeface="Arial" pitchFamily="34" charset="0"/>
                <a:sym typeface="Arial" pitchFamily="34" charset="0"/>
              </a:rPr>
              <a:t>. </a:t>
            </a:r>
          </a:p>
          <a:p>
            <a:pPr marL="230305" lvl="1" indent="-115152" defTabSz="609630">
              <a:lnSpc>
                <a:spcPts val="1920"/>
              </a:lnSpc>
              <a:buFont typeface="Arial" pitchFamily="34" charset="0"/>
              <a:buChar char="•"/>
            </a:pPr>
            <a:r>
              <a:rPr lang="en-US" altLang="zh-CN" sz="1067">
                <a:solidFill>
                  <a:srgbClr val="8D57DE"/>
                </a:solidFill>
                <a:latin typeface="Arial" pitchFamily="34" charset="0"/>
                <a:ea typeface="Arial" pitchFamily="34" charset="0"/>
                <a:cs typeface="Arial" pitchFamily="34" charset="0"/>
                <a:sym typeface="Arial" pitchFamily="34" charset="0"/>
              </a:rPr>
              <a:t>Levinson, A.J., Ayers, S., Clark, S., Woodburn, R., Schneeberg, A., Hadid, D., Kates, N., Strudwick, G., Grad, R., Papaioannou, A., Dobbins, M., Siu, H., Duarte, D., Saperson, K., Marr, S., Oliver, D. and Neil-Sztramko, S. (2026) ‘Effects of internet-based dementia risk reduction education on risk and protective factor knowledge, intentions, and health behaviors: randomized controlled trial’, Journal of Medical Internet Research, 28, e79405. Available at: </a:t>
            </a:r>
            <a:r>
              <a:rPr lang="en-US" altLang="zh-CN" sz="1067" u="sng">
                <a:solidFill>
                  <a:srgbClr val="8D57DE"/>
                </a:solidFill>
                <a:latin typeface="Arial" pitchFamily="34" charset="0"/>
                <a:ea typeface="Arial" pitchFamily="34" charset="0"/>
                <a:cs typeface="Arial" pitchFamily="34" charset="0"/>
                <a:sym typeface="Arial" pitchFamily="34" charset="0"/>
                <a:hlinkClick r:id="rId6"/>
              </a:rPr>
              <a:t>https://doi.org/10.2196/79405</a:t>
            </a:r>
            <a:endParaRPr lang="en-US" altLang="zh-CN" sz="1067" u="sng">
              <a:solidFill>
                <a:srgbClr val="8D57DE"/>
              </a:solidFill>
              <a:latin typeface="Arial" pitchFamily="34" charset="0"/>
              <a:ea typeface="Arial" pitchFamily="34" charset="0"/>
              <a:cs typeface="Arial" pitchFamily="34" charset="0"/>
              <a:sym typeface="Arial" pitchFamily="34" charset="0"/>
              <a:hlinkClick r:id="rId6"/>
            </a:endParaRPr>
          </a:p>
          <a:p>
            <a:pPr marL="230305" lvl="1" indent="-115152" defTabSz="609630">
              <a:lnSpc>
                <a:spcPts val="1920"/>
              </a:lnSpc>
              <a:buFont typeface="Arial" pitchFamily="34" charset="0"/>
              <a:buChar char="•"/>
            </a:pPr>
            <a:r>
              <a:rPr lang="en-US" altLang="zh-CN" sz="1067">
                <a:solidFill>
                  <a:srgbClr val="8D57DE"/>
                </a:solidFill>
                <a:latin typeface="Arial" pitchFamily="34" charset="0"/>
                <a:ea typeface="Arial" pitchFamily="34" charset="0"/>
                <a:cs typeface="Arial" pitchFamily="34" charset="0"/>
                <a:sym typeface="Arial" pitchFamily="34" charset="0"/>
              </a:rPr>
              <a:t>Mair, J.L., Salamanca-Sanabria, A., Augsburger, M., Frese, B.F., Abend, S., Jakob, R., Kowatsch, T. and Haug, S. (2023) ‘Effective behavior change techniques in digital health interventions for the prevention or management of noncommunicable diseases: an umbrella review’, Annals of Behavioral Medicine, 57(10), pp. 817-835. Available at: </a:t>
            </a:r>
            <a:r>
              <a:rPr lang="en-US" altLang="zh-CN" sz="1067" u="sng">
                <a:solidFill>
                  <a:srgbClr val="8D57DE"/>
                </a:solidFill>
                <a:latin typeface="Arial" pitchFamily="34" charset="0"/>
                <a:ea typeface="Arial" pitchFamily="34" charset="0"/>
                <a:cs typeface="Arial" pitchFamily="34" charset="0"/>
                <a:sym typeface="Arial" pitchFamily="34" charset="0"/>
                <a:hlinkClick r:id="rId7"/>
              </a:rPr>
              <a:t>https://doi.org/10.1093/abm/kaad041</a:t>
            </a:r>
            <a:endParaRPr lang="en-US" altLang="zh-CN" sz="1067" u="sng">
              <a:solidFill>
                <a:srgbClr val="8D57DE"/>
              </a:solidFill>
              <a:latin typeface="Arial" pitchFamily="34" charset="0"/>
              <a:ea typeface="Arial" pitchFamily="34" charset="0"/>
              <a:cs typeface="Arial" pitchFamily="34" charset="0"/>
              <a:sym typeface="Arial" pitchFamily="34" charset="0"/>
              <a:hlinkClick r:id="rId7"/>
            </a:endParaRPr>
          </a:p>
          <a:p>
            <a:pPr marL="230305" lvl="1" indent="-115152" defTabSz="609630">
              <a:lnSpc>
                <a:spcPts val="1920"/>
              </a:lnSpc>
              <a:buFont typeface="Arial" pitchFamily="34" charset="0"/>
              <a:buChar char="•"/>
            </a:pPr>
            <a:r>
              <a:rPr lang="en-US" altLang="zh-CN" sz="1067">
                <a:solidFill>
                  <a:srgbClr val="FFFFFF"/>
                </a:solidFill>
                <a:latin typeface="Arial" pitchFamily="34" charset="0"/>
                <a:ea typeface="Arial" pitchFamily="34" charset="0"/>
                <a:cs typeface="Arial" pitchFamily="34" charset="0"/>
                <a:sym typeface="Arial" pitchFamily="34" charset="0"/>
              </a:rPr>
              <a:t>Marcos, T.A., Crutzen, R., Leitner, V., Smeddinck, J.D., Strumegger, E-M., Wurhofer, D. and Kulnik, S.T. (2024) ‘Making it transparent: a worked example of articulating programme theory for a digital health application using Intervention Mapping’, Digital Health, 10, 20552076241260974. Available at: </a:t>
            </a:r>
            <a:r>
              <a:rPr lang="en-US" altLang="zh-CN" sz="1067" u="sng">
                <a:solidFill>
                  <a:srgbClr val="FFFFFF"/>
                </a:solidFill>
                <a:latin typeface="Arial" pitchFamily="34" charset="0"/>
                <a:ea typeface="Arial" pitchFamily="34" charset="0"/>
                <a:cs typeface="Arial" pitchFamily="34" charset="0"/>
                <a:sym typeface="Arial" pitchFamily="34" charset="0"/>
                <a:hlinkClick r:id="rId8"/>
              </a:rPr>
              <a:t>https://doi.org/10.1177/20552076241260974</a:t>
            </a:r>
            <a:endParaRPr lang="en-US" altLang="zh-CN" sz="1067" u="sng">
              <a:solidFill>
                <a:srgbClr val="FFFFFF"/>
              </a:solidFill>
              <a:latin typeface="Arial" pitchFamily="34" charset="0"/>
              <a:ea typeface="Arial" pitchFamily="34" charset="0"/>
              <a:cs typeface="Arial" pitchFamily="34" charset="0"/>
              <a:sym typeface="Arial" pitchFamily="34" charset="0"/>
              <a:hlinkClick r:id="rId8"/>
            </a:endParaRPr>
          </a:p>
          <a:p>
            <a:pPr marL="230305" lvl="1" indent="-115152" defTabSz="609630">
              <a:lnSpc>
                <a:spcPts val="1920"/>
              </a:lnSpc>
              <a:buFont typeface="Arial" pitchFamily="34" charset="0"/>
              <a:buChar char="•"/>
            </a:pPr>
            <a:r>
              <a:rPr lang="en-US" altLang="zh-CN" sz="1067">
                <a:solidFill>
                  <a:srgbClr val="FFFFFF"/>
                </a:solidFill>
                <a:latin typeface="Arial" pitchFamily="34" charset="0"/>
                <a:ea typeface="Arial" pitchFamily="34" charset="0"/>
                <a:cs typeface="Arial" pitchFamily="34" charset="0"/>
                <a:sym typeface="Arial" pitchFamily="34" charset="0"/>
              </a:rPr>
              <a:t>NHS (2023) Can dementia be prevented? Available at: </a:t>
            </a:r>
            <a:r>
              <a:rPr lang="en-US" altLang="zh-CN" sz="1067" u="sng">
                <a:solidFill>
                  <a:srgbClr val="FFFFFF"/>
                </a:solidFill>
                <a:latin typeface="Arial" pitchFamily="34" charset="0"/>
                <a:ea typeface="Arial" pitchFamily="34" charset="0"/>
                <a:cs typeface="Arial" pitchFamily="34" charset="0"/>
                <a:sym typeface="Arial" pitchFamily="34" charset="0"/>
                <a:hlinkClick r:id="rId9"/>
              </a:rPr>
              <a:t>https://www.nhs.uk/conditions/dementia/about-dementia/prevention/</a:t>
            </a:r>
            <a:r>
              <a:rPr lang="en-US" altLang="zh-CN" sz="1067">
                <a:solidFill>
                  <a:srgbClr val="FFFFFF"/>
                </a:solidFill>
                <a:latin typeface="Arial" pitchFamily="34" charset="0"/>
                <a:ea typeface="Arial" pitchFamily="34" charset="0"/>
                <a:cs typeface="Arial" pitchFamily="34" charset="0"/>
                <a:sym typeface="Arial" pitchFamily="34" charset="0"/>
              </a:rPr>
              <a:t> (Accessed: 12 August 2026). </a:t>
            </a:r>
          </a:p>
          <a:p>
            <a:pPr marL="230305" lvl="1" indent="-115152" defTabSz="609630">
              <a:lnSpc>
                <a:spcPts val="1920"/>
              </a:lnSpc>
              <a:buFont typeface="Arial" pitchFamily="34" charset="0"/>
              <a:buChar char="•"/>
            </a:pPr>
            <a:r>
              <a:rPr lang="en-US" altLang="zh-CN" sz="1067">
                <a:solidFill>
                  <a:srgbClr val="FFFFFF"/>
                </a:solidFill>
                <a:latin typeface="Arial" pitchFamily="34" charset="0"/>
                <a:ea typeface="Arial" pitchFamily="34" charset="0"/>
                <a:cs typeface="Arial" pitchFamily="34" charset="0"/>
                <a:sym typeface="Arial" pitchFamily="34" charset="0"/>
              </a:rPr>
              <a:t>NHS England (2023) Inclusive digital healthcare: a framework for NHS action on digital inclusion. London: NHS England. Available at: </a:t>
            </a:r>
            <a:r>
              <a:rPr lang="en-US" altLang="zh-CN" sz="1067" u="sng">
                <a:solidFill>
                  <a:srgbClr val="FFFFFF"/>
                </a:solidFill>
                <a:latin typeface="Arial" pitchFamily="34" charset="0"/>
                <a:ea typeface="Arial" pitchFamily="34" charset="0"/>
                <a:cs typeface="Arial" pitchFamily="34" charset="0"/>
                <a:sym typeface="Arial" pitchFamily="34" charset="0"/>
                <a:hlinkClick r:id="rId10"/>
              </a:rPr>
              <a:t>https://www.england.nhs.uk/long-read/inclusive-digital-healthcare-a-framework-for-nhs-action-on-digital-inclusion/</a:t>
            </a:r>
            <a:r>
              <a:rPr lang="en-US" altLang="zh-CN" sz="1067">
                <a:solidFill>
                  <a:srgbClr val="FFFFFF"/>
                </a:solidFill>
                <a:latin typeface="Arial" pitchFamily="34" charset="0"/>
                <a:ea typeface="Arial" pitchFamily="34" charset="0"/>
                <a:cs typeface="Arial" pitchFamily="34" charset="0"/>
                <a:sym typeface="Arial" pitchFamily="34" charset="0"/>
              </a:rPr>
              <a:t> (Accessed: 12 August 2026). </a:t>
            </a:r>
          </a:p>
          <a:p>
            <a:pPr marL="230305" lvl="1" indent="-115152" defTabSz="609630">
              <a:lnSpc>
                <a:spcPts val="1920"/>
              </a:lnSpc>
              <a:buFont typeface="Arial" pitchFamily="34" charset="0"/>
              <a:buChar char="•"/>
            </a:pPr>
            <a:r>
              <a:rPr lang="en-US" altLang="zh-CN" sz="1067">
                <a:solidFill>
                  <a:srgbClr val="FFFFFF"/>
                </a:solidFill>
                <a:latin typeface="Arial" pitchFamily="34" charset="0"/>
                <a:ea typeface="Arial" pitchFamily="34" charset="0"/>
                <a:cs typeface="Arial" pitchFamily="34" charset="0"/>
                <a:sym typeface="Arial" pitchFamily="34" charset="0"/>
              </a:rPr>
              <a:t>Nourse, R., Kayser, L. and Maddison, R. (2025) ‘Developing requirements for a digital self-care intervention for adults with heart failure: qualitative workshop study’, Journal of Medical Internet Research, 27, e72589. Available at: </a:t>
            </a:r>
            <a:r>
              <a:rPr lang="en-US" altLang="zh-CN" sz="1067" u="sng">
                <a:solidFill>
                  <a:srgbClr val="FFFFFF"/>
                </a:solidFill>
                <a:latin typeface="Arial" pitchFamily="34" charset="0"/>
                <a:ea typeface="Arial" pitchFamily="34" charset="0"/>
                <a:cs typeface="Arial" pitchFamily="34" charset="0"/>
                <a:sym typeface="Arial" pitchFamily="34" charset="0"/>
                <a:hlinkClick r:id="rId11"/>
              </a:rPr>
              <a:t>https://doi.org/10.2196/72589</a:t>
            </a:r>
            <a:r>
              <a:rPr lang="en-US" altLang="zh-CN" sz="1067">
                <a:solidFill>
                  <a:srgbClr val="FFFFFF"/>
                </a:solidFill>
                <a:latin typeface="Arial" pitchFamily="34" charset="0"/>
                <a:ea typeface="Arial" pitchFamily="34" charset="0"/>
                <a:cs typeface="Arial" pitchFamily="34" charset="0"/>
                <a:sym typeface="Arial" pitchFamily="34" charset="0"/>
              </a:rPr>
              <a:t>. </a:t>
            </a:r>
          </a:p>
          <a:p>
            <a:pPr marL="230305" lvl="1" indent="-115152" defTabSz="609630">
              <a:lnSpc>
                <a:spcPts val="1920"/>
              </a:lnSpc>
              <a:buFont typeface="Arial" pitchFamily="34" charset="0"/>
              <a:buChar char="•"/>
            </a:pPr>
            <a:r>
              <a:rPr lang="en-US" altLang="zh-CN" sz="1067">
                <a:solidFill>
                  <a:srgbClr val="FFFFFF"/>
                </a:solidFill>
                <a:latin typeface="Arial" pitchFamily="34" charset="0"/>
                <a:ea typeface="Arial" pitchFamily="34" charset="0"/>
                <a:cs typeface="Arial" pitchFamily="34" charset="0"/>
                <a:sym typeface="Arial" pitchFamily="34" charset="0"/>
              </a:rPr>
              <a:t>Park, L.G., Ng, F. and Handley, M.A. (2023) ‘The use of the Capability-Opportunity-Motivation Behavior (COM-B) model to identify barriers to medication adherence and the application of mobile health technology in adults with coronary heart disease: a qualitative study’, PEC Innovation, 3, 100209. Available at: </a:t>
            </a:r>
            <a:r>
              <a:rPr lang="en-US" altLang="zh-CN" sz="1067" u="sng">
                <a:solidFill>
                  <a:srgbClr val="FFFFFF"/>
                </a:solidFill>
                <a:latin typeface="Arial" pitchFamily="34" charset="0"/>
                <a:ea typeface="Arial" pitchFamily="34" charset="0"/>
                <a:cs typeface="Arial" pitchFamily="34" charset="0"/>
                <a:sym typeface="Arial" pitchFamily="34" charset="0"/>
                <a:hlinkClick r:id="rId12"/>
              </a:rPr>
              <a:t>https://doi.org/10.1016/j.pecinn.2023.100209</a:t>
            </a:r>
            <a:r>
              <a:rPr lang="en-US" altLang="zh-CN" sz="1067">
                <a:solidFill>
                  <a:srgbClr val="FFFFFF"/>
                </a:solidFill>
                <a:latin typeface="Arial" pitchFamily="34" charset="0"/>
                <a:ea typeface="Arial" pitchFamily="34" charset="0"/>
                <a:cs typeface="Arial" pitchFamily="34" charset="0"/>
                <a:sym typeface="Arial" pitchFamily="34" charset="0"/>
              </a:rPr>
              <a:t>.</a:t>
            </a:r>
            <a:endParaRPr lang="zh-CN" altLang="en-US" sz="1067">
              <a:solidFill>
                <a:srgbClr val="FFFFFF"/>
              </a:solidFill>
              <a:latin typeface="Arial" pitchFamily="34" charset="0"/>
              <a:ea typeface="Arial" pitchFamily="34" charset="0"/>
              <a:cs typeface="Arial" pitchFamily="34" charset="0"/>
              <a:sym typeface="Arial" pitchFamily="34" charset="0"/>
            </a:endParaRPr>
          </a:p>
        </p:txBody>
      </p:sp>
      <p:sp>
        <p:nvSpPr>
          <p:cNvPr id="436" name="曲线"/>
          <p:cNvSpPr>
            <a:spLocks/>
          </p:cNvSpPr>
          <p:nvPr/>
        </p:nvSpPr>
        <p:spPr>
          <a:xfrm flipH="1">
            <a:off x="-228600" y="-101525"/>
            <a:ext cx="1074573" cy="611530"/>
          </a:xfrm>
          <a:custGeom>
            <a:avLst/>
            <a:gdLst>
              <a:gd name="T1" fmla="*/ 0 w 21600"/>
              <a:gd name="T2" fmla="*/ 0 h 21600"/>
              <a:gd name="T3" fmla="*/ 21600 w 21600"/>
              <a:gd name="T4" fmla="*/ 21600 h 21600"/>
            </a:gdLst>
            <a:ahLst/>
            <a:cxnLst/>
            <a:rect l="T1" t="T2" r="T3" b="T4"/>
            <a:pathLst>
              <a:path w="21600" h="21600">
                <a:moveTo>
                  <a:pt x="21600" y="0"/>
                </a:moveTo>
                <a:lnTo>
                  <a:pt x="0" y="0"/>
                </a:lnTo>
                <a:lnTo>
                  <a:pt x="0" y="21600"/>
                </a:lnTo>
                <a:lnTo>
                  <a:pt x="21600" y="21600"/>
                </a:lnTo>
                <a:lnTo>
                  <a:pt x="21600" y="0"/>
                </a:lnTo>
                <a:close/>
              </a:path>
            </a:pathLst>
          </a:custGeom>
          <a:blipFill rotWithShape="1">
            <a:blip r:embed="rId13"/>
            <a:stretch/>
          </a:blipFill>
          <a:ln cap="flat" cmpd="sng">
            <a:noFill/>
            <a:prstDash val="solid"/>
            <a:miter/>
          </a:ln>
        </p:spPr>
        <p:txBody>
          <a:bodyPr/>
          <a:lstStyle/>
          <a:p>
            <a:endParaRPr lang="en-GB"/>
          </a:p>
        </p:txBody>
      </p:sp>
      <p:sp>
        <p:nvSpPr>
          <p:cNvPr id="437" name="曲线"/>
          <p:cNvSpPr>
            <a:spLocks/>
          </p:cNvSpPr>
          <p:nvPr/>
        </p:nvSpPr>
        <p:spPr>
          <a:xfrm flipH="1">
            <a:off x="-159500" y="6414582"/>
            <a:ext cx="1074573" cy="611529"/>
          </a:xfrm>
          <a:custGeom>
            <a:avLst/>
            <a:gdLst>
              <a:gd name="T1" fmla="*/ 0 w 21600"/>
              <a:gd name="T2" fmla="*/ 0 h 21600"/>
              <a:gd name="T3" fmla="*/ 21600 w 21600"/>
              <a:gd name="T4" fmla="*/ 21600 h 21600"/>
            </a:gdLst>
            <a:ahLst/>
            <a:cxnLst/>
            <a:rect l="T1" t="T2" r="T3" b="T4"/>
            <a:pathLst>
              <a:path w="21600" h="21600">
                <a:moveTo>
                  <a:pt x="21600" y="0"/>
                </a:moveTo>
                <a:lnTo>
                  <a:pt x="0" y="0"/>
                </a:lnTo>
                <a:lnTo>
                  <a:pt x="0" y="21600"/>
                </a:lnTo>
                <a:lnTo>
                  <a:pt x="21600" y="21600"/>
                </a:lnTo>
                <a:lnTo>
                  <a:pt x="21600" y="0"/>
                </a:lnTo>
                <a:close/>
              </a:path>
            </a:pathLst>
          </a:custGeom>
          <a:blipFill rotWithShape="1">
            <a:blip r:embed="rId13"/>
            <a:stretch/>
          </a:blipFill>
          <a:ln cap="flat" cmpd="sng">
            <a:noFill/>
            <a:prstDash val="solid"/>
            <a:miter/>
          </a:ln>
        </p:spPr>
        <p:txBody>
          <a:bodyPr/>
          <a:lstStyle/>
          <a:p>
            <a:endParaRPr lang="en-GB"/>
          </a:p>
        </p:txBody>
      </p:sp>
      <p:sp>
        <p:nvSpPr>
          <p:cNvPr id="438" name="曲线"/>
          <p:cNvSpPr>
            <a:spLocks/>
          </p:cNvSpPr>
          <p:nvPr/>
        </p:nvSpPr>
        <p:spPr>
          <a:xfrm flipH="1">
            <a:off x="11182203" y="6414582"/>
            <a:ext cx="1074573" cy="611529"/>
          </a:xfrm>
          <a:custGeom>
            <a:avLst/>
            <a:gdLst>
              <a:gd name="T1" fmla="*/ 0 w 21600"/>
              <a:gd name="T2" fmla="*/ 0 h 21600"/>
              <a:gd name="T3" fmla="*/ 21600 w 21600"/>
              <a:gd name="T4" fmla="*/ 21600 h 21600"/>
            </a:gdLst>
            <a:ahLst/>
            <a:cxnLst/>
            <a:rect l="T1" t="T2" r="T3" b="T4"/>
            <a:pathLst>
              <a:path w="21600" h="21600">
                <a:moveTo>
                  <a:pt x="21600" y="0"/>
                </a:moveTo>
                <a:lnTo>
                  <a:pt x="0" y="0"/>
                </a:lnTo>
                <a:lnTo>
                  <a:pt x="0" y="21600"/>
                </a:lnTo>
                <a:lnTo>
                  <a:pt x="21600" y="21600"/>
                </a:lnTo>
                <a:lnTo>
                  <a:pt x="21600" y="0"/>
                </a:lnTo>
                <a:close/>
              </a:path>
            </a:pathLst>
          </a:custGeom>
          <a:blipFill rotWithShape="1">
            <a:blip r:embed="rId13"/>
            <a:stretch/>
          </a:blipFill>
          <a:ln cap="flat" cmpd="sng">
            <a:noFill/>
            <a:prstDash val="solid"/>
            <a:miter/>
          </a:ln>
        </p:spPr>
        <p:txBody>
          <a:bodyPr/>
          <a:lstStyle/>
          <a:p>
            <a:endParaRPr lang="en-GB"/>
          </a:p>
        </p:txBody>
      </p:sp>
    </p:spTree>
    <p:extLst>
      <p:ext uri="{BB962C8B-B14F-4D97-AF65-F5344CB8AC3E}">
        <p14:creationId xmlns:p14="http://schemas.microsoft.com/office/powerpoint/2010/main" val="799895905"/>
      </p:ext>
    </p:extLst>
  </p:cSld>
  <p:clrMapOvr>
    <a:masterClrMapping/>
  </p:clrMapOvr>
  <p:transition spd="slow">
    <p:wipe/>
  </p:transition>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8D57DE"/>
        </a:solidFill>
        <a:effectLst/>
      </p:bgPr>
    </p:bg>
    <p:spTree>
      <p:nvGrpSpPr>
        <p:cNvPr id="1" name=""/>
        <p:cNvGrpSpPr/>
        <p:nvPr/>
      </p:nvGrpSpPr>
      <p:grpSpPr>
        <a:xfrm>
          <a:off x="0" y="0"/>
          <a:ext cx="0" cy="0"/>
          <a:chOff x="0" y="0"/>
          <a:chExt cx="0" cy="0"/>
        </a:xfrm>
      </p:grpSpPr>
      <p:sp>
        <p:nvSpPr>
          <p:cNvPr id="439" name="Rectangle"/>
          <p:cNvSpPr>
            <a:spLocks/>
          </p:cNvSpPr>
          <p:nvPr/>
        </p:nvSpPr>
        <p:spPr>
          <a:xfrm>
            <a:off x="4836510" y="186425"/>
            <a:ext cx="2518981" cy="615553"/>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defTabSz="609630">
              <a:lnSpc>
                <a:spcPts val="4800"/>
              </a:lnSpc>
            </a:pPr>
            <a:r>
              <a:rPr lang="en-US" altLang="zh-CN" sz="4000" b="1">
                <a:solidFill>
                  <a:srgbClr val="FFFFFF"/>
                </a:solidFill>
                <a:latin typeface="Arial Bold" charset="0"/>
                <a:ea typeface="Arial Bold" charset="0"/>
                <a:cs typeface="Arial Bold" charset="0"/>
                <a:sym typeface="Arial Bold" charset="0"/>
              </a:rPr>
              <a:t>Reference</a:t>
            </a:r>
            <a:endParaRPr lang="zh-CN" altLang="en-US" sz="4000" b="1">
              <a:solidFill>
                <a:srgbClr val="FFFFFF"/>
              </a:solidFill>
              <a:latin typeface="Arial Bold" charset="0"/>
              <a:ea typeface="Arial Bold" charset="0"/>
              <a:cs typeface="Arial Bold" charset="0"/>
              <a:sym typeface="Arial Bold" charset="0"/>
            </a:endParaRPr>
          </a:p>
        </p:txBody>
      </p:sp>
      <p:grpSp>
        <p:nvGrpSpPr>
          <p:cNvPr id="442" name="Combination"/>
          <p:cNvGrpSpPr>
            <a:grpSpLocks/>
          </p:cNvGrpSpPr>
          <p:nvPr/>
        </p:nvGrpSpPr>
        <p:grpSpPr>
          <a:xfrm>
            <a:off x="180195" y="375782"/>
            <a:ext cx="11758488" cy="6103811"/>
            <a:chOff x="270293" y="563672"/>
            <a:chExt cx="17637732" cy="9155717"/>
          </a:xfrm>
        </p:grpSpPr>
        <p:sp>
          <p:nvSpPr>
            <p:cNvPr id="440" name="曲线"/>
            <p:cNvSpPr>
              <a:spLocks/>
            </p:cNvSpPr>
            <p:nvPr/>
          </p:nvSpPr>
          <p:spPr>
            <a:xfrm>
              <a:off x="270293" y="1165462"/>
              <a:ext cx="17637732" cy="8553926"/>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close/>
                </a:path>
              </a:pathLst>
            </a:custGeom>
            <a:solidFill>
              <a:srgbClr val="FFFFFF"/>
            </a:solidFill>
            <a:ln cap="flat" cmpd="sng">
              <a:noFill/>
              <a:prstDash val="solid"/>
              <a:miter/>
            </a:ln>
          </p:spPr>
          <p:txBody>
            <a:bodyPr/>
            <a:lstStyle/>
            <a:p>
              <a:endParaRPr lang="en-GB"/>
            </a:p>
          </p:txBody>
        </p:sp>
        <p:sp>
          <p:nvSpPr>
            <p:cNvPr id="441" name="Rectangle"/>
            <p:cNvSpPr>
              <a:spLocks/>
            </p:cNvSpPr>
            <p:nvPr/>
          </p:nvSpPr>
          <p:spPr>
            <a:xfrm>
              <a:off x="270293" y="563672"/>
              <a:ext cx="17637732" cy="9155716"/>
            </a:xfrm>
            <a:prstGeom prst="rect">
              <a:avLst/>
            </a:prstGeom>
            <a:noFill/>
            <a:ln w="12700" cap="flat" cmpd="sng">
              <a:noFill/>
              <a:prstDash val="solid"/>
              <a:miter/>
            </a:ln>
          </p:spPr>
          <p:txBody>
            <a:bodyPr/>
            <a:lstStyle/>
            <a:p>
              <a:endParaRPr lang="en-GB"/>
            </a:p>
          </p:txBody>
        </p:sp>
      </p:grpSp>
      <p:sp>
        <p:nvSpPr>
          <p:cNvPr id="443" name="Rectangle"/>
          <p:cNvSpPr>
            <a:spLocks/>
          </p:cNvSpPr>
          <p:nvPr/>
        </p:nvSpPr>
        <p:spPr>
          <a:xfrm>
            <a:off x="253317" y="988557"/>
            <a:ext cx="11685367" cy="2650469"/>
          </a:xfrm>
          <a:prstGeom prst="rect">
            <a:avLst/>
          </a:prstGeom>
          <a:noFill/>
          <a:ln w="12700" cap="flat" cmpd="sng">
            <a:noFill/>
            <a:prstDash val="solid"/>
            <a:miter/>
          </a:ln>
        </p:spPr>
        <p:txBody>
          <a:bodyPr vert="horz" wrap="square" lIns="0" tIns="0" rIns="0" bIns="0" anchor="t" anchorCtr="0">
            <a:prstTxWarp prst="textNoShape">
              <a:avLst/>
            </a:prstTxWarp>
            <a:spAutoFit/>
          </a:bodyPr>
          <a:lstStyle/>
          <a:p>
            <a:pPr marL="230305" lvl="1" indent="-115152" defTabSz="609630">
              <a:lnSpc>
                <a:spcPts val="1920"/>
              </a:lnSpc>
              <a:buFont typeface="Arial" pitchFamily="34" charset="0"/>
              <a:buChar char="•"/>
            </a:pPr>
            <a:r>
              <a:rPr lang="en-US" altLang="zh-CN" sz="1067">
                <a:solidFill>
                  <a:srgbClr val="8D57DE"/>
                </a:solidFill>
                <a:latin typeface="Arial" pitchFamily="34" charset="0"/>
                <a:ea typeface="Arial" pitchFamily="34" charset="0"/>
                <a:cs typeface="Arial" pitchFamily="34" charset="0"/>
                <a:sym typeface="Arial" pitchFamily="34" charset="0"/>
              </a:rPr>
              <a:t>Posmontier, B., Horowitz, J.A., Geller, P.A., Elgohail, M., McDonough, M., Alvares, K., Smoot, J., Chang, K. and Ma, T. (2024) ‘Applying the PRECEDE-PROCEED model to develop MommaConnect: a digital healthcare platform for addressing postpartum depression and improving infant well-being’, Exploration of Neuroscience, 3(4), pp. 309-320. Available at: </a:t>
            </a:r>
            <a:r>
              <a:rPr lang="en-US" altLang="zh-CN" sz="1067" u="sng">
                <a:solidFill>
                  <a:srgbClr val="8D57DE"/>
                </a:solidFill>
                <a:latin typeface="Arial" pitchFamily="34" charset="0"/>
                <a:ea typeface="Arial" pitchFamily="34" charset="0"/>
                <a:cs typeface="Arial" pitchFamily="34" charset="0"/>
                <a:sym typeface="Arial" pitchFamily="34" charset="0"/>
                <a:hlinkClick r:id="rId3"/>
              </a:rPr>
              <a:t>https://doi.org/10.37349/en.2024.00052</a:t>
            </a:r>
            <a:endParaRPr lang="en-US" altLang="zh-CN" sz="1067" u="sng">
              <a:solidFill>
                <a:srgbClr val="8D57DE"/>
              </a:solidFill>
              <a:latin typeface="Arial" pitchFamily="34" charset="0"/>
              <a:ea typeface="Arial" pitchFamily="34" charset="0"/>
              <a:cs typeface="Arial" pitchFamily="34" charset="0"/>
              <a:sym typeface="Arial" pitchFamily="34" charset="0"/>
              <a:hlinkClick r:id="rId3"/>
            </a:endParaRPr>
          </a:p>
          <a:p>
            <a:pPr marL="230305" lvl="1" indent="-115152" defTabSz="609630">
              <a:lnSpc>
                <a:spcPts val="1920"/>
              </a:lnSpc>
              <a:buFont typeface="Arial" pitchFamily="34" charset="0"/>
              <a:buChar char="•"/>
            </a:pPr>
            <a:r>
              <a:rPr lang="en-US" altLang="zh-CN" sz="1067">
                <a:solidFill>
                  <a:srgbClr val="8D57DE"/>
                </a:solidFill>
                <a:latin typeface="Arial" pitchFamily="34" charset="0"/>
                <a:ea typeface="Arial" pitchFamily="34" charset="0"/>
                <a:cs typeface="Arial" pitchFamily="34" charset="0"/>
                <a:sym typeface="Arial" pitchFamily="34" charset="0"/>
              </a:rPr>
              <a:t>Rakhshani, T., Tahmasebi, Z., Ghahremani, L., Kamyab, A. and Khani Jeihooni, A. (2024) ‘The effect of educational intervention based on the PRECEDE-PROCEED model on self-care behaviors and quality of life of hypertensive patients’, Frontiers in Public Health, 12, 1410843. Available at: </a:t>
            </a:r>
            <a:r>
              <a:rPr lang="en-US" altLang="zh-CN" sz="1067" u="sng">
                <a:solidFill>
                  <a:srgbClr val="8D57DE"/>
                </a:solidFill>
                <a:latin typeface="Arial" pitchFamily="34" charset="0"/>
                <a:ea typeface="Arial" pitchFamily="34" charset="0"/>
                <a:cs typeface="Arial" pitchFamily="34" charset="0"/>
                <a:sym typeface="Arial" pitchFamily="34" charset="0"/>
                <a:hlinkClick r:id="rId4"/>
              </a:rPr>
              <a:t>https://doi.org/10.3389/fpubh.2024.1410843</a:t>
            </a:r>
            <a:endParaRPr lang="en-US" altLang="zh-CN" sz="1067" u="sng">
              <a:solidFill>
                <a:srgbClr val="8D57DE"/>
              </a:solidFill>
              <a:latin typeface="Arial" pitchFamily="34" charset="0"/>
              <a:ea typeface="Arial" pitchFamily="34" charset="0"/>
              <a:cs typeface="Arial" pitchFamily="34" charset="0"/>
              <a:sym typeface="Arial" pitchFamily="34" charset="0"/>
              <a:hlinkClick r:id="rId4"/>
            </a:endParaRPr>
          </a:p>
          <a:p>
            <a:pPr marL="230305" lvl="1" indent="-115152" defTabSz="609630">
              <a:lnSpc>
                <a:spcPts val="1920"/>
              </a:lnSpc>
              <a:buFont typeface="Arial" pitchFamily="34" charset="0"/>
              <a:buChar char="•"/>
            </a:pPr>
            <a:r>
              <a:rPr lang="en-US" altLang="zh-CN" sz="1067">
                <a:solidFill>
                  <a:srgbClr val="8D57DE"/>
                </a:solidFill>
                <a:latin typeface="Arial" pitchFamily="34" charset="0"/>
                <a:ea typeface="Arial" pitchFamily="34" charset="0"/>
                <a:cs typeface="Arial" pitchFamily="34" charset="0"/>
                <a:sym typeface="Arial" pitchFamily="34" charset="0"/>
              </a:rPr>
              <a:t>Soleymani, D., Pougheon-Bertrand, D. and Gagnayre, R. (2025) ‘A digital behavior change intervention for health promotion for adults in midlife: protocol for a multidimensional assessment study’, JMIR Research Protocols, 14, e60559. Available at: </a:t>
            </a:r>
            <a:r>
              <a:rPr lang="en-US" altLang="zh-CN" sz="1067" u="sng">
                <a:solidFill>
                  <a:srgbClr val="8D57DE"/>
                </a:solidFill>
                <a:latin typeface="Arial" pitchFamily="34" charset="0"/>
                <a:ea typeface="Arial" pitchFamily="34" charset="0"/>
                <a:cs typeface="Arial" pitchFamily="34" charset="0"/>
                <a:sym typeface="Arial" pitchFamily="34" charset="0"/>
                <a:hlinkClick r:id="rId5"/>
              </a:rPr>
              <a:t>https://doi.org/10.2196/60559</a:t>
            </a:r>
            <a:endParaRPr lang="en-US" altLang="zh-CN" sz="1067" u="sng">
              <a:solidFill>
                <a:srgbClr val="8D57DE"/>
              </a:solidFill>
              <a:latin typeface="Arial" pitchFamily="34" charset="0"/>
              <a:ea typeface="Arial" pitchFamily="34" charset="0"/>
              <a:cs typeface="Arial" pitchFamily="34" charset="0"/>
              <a:sym typeface="Arial" pitchFamily="34" charset="0"/>
              <a:hlinkClick r:id="rId5"/>
            </a:endParaRPr>
          </a:p>
          <a:p>
            <a:pPr marL="230305" lvl="1" indent="-115152" defTabSz="609630">
              <a:lnSpc>
                <a:spcPts val="1920"/>
              </a:lnSpc>
              <a:buFont typeface="Arial" pitchFamily="34" charset="0"/>
              <a:buChar char="•"/>
            </a:pPr>
            <a:r>
              <a:rPr lang="en-US" altLang="zh-CN" sz="1067">
                <a:solidFill>
                  <a:srgbClr val="8D57DE"/>
                </a:solidFill>
                <a:latin typeface="Arial" pitchFamily="34" charset="0"/>
                <a:ea typeface="Arial" pitchFamily="34" charset="0"/>
                <a:cs typeface="Arial" pitchFamily="34" charset="0"/>
                <a:sym typeface="Arial" pitchFamily="34" charset="0"/>
              </a:rPr>
              <a:t>Voorheis, P., Petch, J., Pham, Q. and Kuluski, K. (2023) ‘Maximizing the value of patient and public involvement in the digital health co-design process: a qualitative descriptive study with design leaders and patient-public partners’, PLOS Digital Health, 2(10), e0000213. Available at: </a:t>
            </a:r>
            <a:r>
              <a:rPr lang="en-US" altLang="zh-CN" sz="1067" u="sng">
                <a:solidFill>
                  <a:srgbClr val="8D57DE"/>
                </a:solidFill>
                <a:latin typeface="Arial" pitchFamily="34" charset="0"/>
                <a:ea typeface="Arial" pitchFamily="34" charset="0"/>
                <a:cs typeface="Arial" pitchFamily="34" charset="0"/>
                <a:sym typeface="Arial" pitchFamily="34" charset="0"/>
                <a:hlinkClick r:id="rId6"/>
              </a:rPr>
              <a:t>https://doi.org/10.1371/journal.pdig.0000213</a:t>
            </a:r>
            <a:endParaRPr lang="en-US" altLang="zh-CN" sz="1067" u="sng">
              <a:solidFill>
                <a:srgbClr val="8D57DE"/>
              </a:solidFill>
              <a:latin typeface="Arial" pitchFamily="34" charset="0"/>
              <a:ea typeface="Arial" pitchFamily="34" charset="0"/>
              <a:cs typeface="Arial" pitchFamily="34" charset="0"/>
              <a:sym typeface="Arial" pitchFamily="34" charset="0"/>
              <a:hlinkClick r:id="rId6"/>
            </a:endParaRPr>
          </a:p>
          <a:p>
            <a:pPr marL="230305" lvl="1" indent="-115152" defTabSz="609630">
              <a:lnSpc>
                <a:spcPts val="1920"/>
              </a:lnSpc>
              <a:buFont typeface="Arial" pitchFamily="34" charset="0"/>
              <a:buChar char="•"/>
            </a:pPr>
            <a:r>
              <a:rPr lang="en-US" altLang="zh-CN" sz="1067">
                <a:solidFill>
                  <a:srgbClr val="8D57DE"/>
                </a:solidFill>
                <a:latin typeface="Arial" pitchFamily="34" charset="0"/>
                <a:ea typeface="Arial" pitchFamily="34" charset="0"/>
                <a:cs typeface="Arial" pitchFamily="34" charset="0"/>
                <a:sym typeface="Arial" pitchFamily="34" charset="0"/>
              </a:rPr>
              <a:t>World Health Organization (2026) Risk reduction of cognitive decline and dementia: WHO guidelines, second edition. Geneva: World Health Organization. Available at: </a:t>
            </a:r>
            <a:r>
              <a:rPr lang="en-US" altLang="zh-CN" sz="1067" u="sng">
                <a:solidFill>
                  <a:srgbClr val="8D57DE"/>
                </a:solidFill>
                <a:latin typeface="Arial" pitchFamily="34" charset="0"/>
                <a:ea typeface="Arial" pitchFamily="34" charset="0"/>
                <a:cs typeface="Arial" pitchFamily="34" charset="0"/>
                <a:sym typeface="Arial" pitchFamily="34" charset="0"/>
                <a:hlinkClick r:id="rId7"/>
              </a:rPr>
              <a:t>https://www.who.int/publications/i/item/9789240123557</a:t>
            </a:r>
            <a:r>
              <a:rPr lang="en-US" altLang="zh-CN" sz="1067">
                <a:solidFill>
                  <a:srgbClr val="8D57DE"/>
                </a:solidFill>
                <a:latin typeface="Arial" pitchFamily="34" charset="0"/>
                <a:ea typeface="Arial" pitchFamily="34" charset="0"/>
                <a:cs typeface="Arial" pitchFamily="34" charset="0"/>
                <a:sym typeface="Arial" pitchFamily="34" charset="0"/>
              </a:rPr>
              <a:t> (Accessed: 12 August 2026). </a:t>
            </a:r>
            <a:endParaRPr lang="zh-CN" altLang="en-US" sz="1067">
              <a:solidFill>
                <a:srgbClr val="8D57DE"/>
              </a:solidFill>
              <a:latin typeface="Arial" pitchFamily="34" charset="0"/>
              <a:ea typeface="Arial" pitchFamily="34" charset="0"/>
              <a:cs typeface="Arial" pitchFamily="34" charset="0"/>
              <a:sym typeface="Arial" pitchFamily="34" charset="0"/>
            </a:endParaRPr>
          </a:p>
        </p:txBody>
      </p:sp>
      <p:sp>
        <p:nvSpPr>
          <p:cNvPr id="444" name="曲线"/>
          <p:cNvSpPr>
            <a:spLocks/>
          </p:cNvSpPr>
          <p:nvPr/>
        </p:nvSpPr>
        <p:spPr>
          <a:xfrm rot="105082">
            <a:off x="1720577" y="4027319"/>
            <a:ext cx="728772" cy="559732"/>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8"/>
            <a:stretch/>
          </a:blipFill>
          <a:ln cap="flat" cmpd="sng">
            <a:noFill/>
            <a:prstDash val="solid"/>
            <a:miter/>
          </a:ln>
        </p:spPr>
        <p:txBody>
          <a:bodyPr/>
          <a:lstStyle/>
          <a:p>
            <a:endParaRPr lang="en-GB"/>
          </a:p>
        </p:txBody>
      </p:sp>
      <p:sp>
        <p:nvSpPr>
          <p:cNvPr id="445" name="曲线"/>
          <p:cNvSpPr>
            <a:spLocks/>
          </p:cNvSpPr>
          <p:nvPr/>
        </p:nvSpPr>
        <p:spPr>
          <a:xfrm rot="105082">
            <a:off x="10895540" y="6199726"/>
            <a:ext cx="728772" cy="559733"/>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599"/>
                </a:lnTo>
                <a:lnTo>
                  <a:pt x="0" y="21599"/>
                </a:lnTo>
                <a:lnTo>
                  <a:pt x="0" y="0"/>
                </a:lnTo>
                <a:close/>
              </a:path>
            </a:pathLst>
          </a:custGeom>
          <a:blipFill rotWithShape="1">
            <a:blip r:embed="rId9"/>
            <a:stretch/>
          </a:blipFill>
          <a:ln cap="flat" cmpd="sng">
            <a:noFill/>
            <a:prstDash val="solid"/>
            <a:miter/>
          </a:ln>
        </p:spPr>
        <p:txBody>
          <a:bodyPr/>
          <a:lstStyle/>
          <a:p>
            <a:endParaRPr lang="en-GB"/>
          </a:p>
        </p:txBody>
      </p:sp>
      <p:sp>
        <p:nvSpPr>
          <p:cNvPr id="446" name="曲线"/>
          <p:cNvSpPr>
            <a:spLocks/>
          </p:cNvSpPr>
          <p:nvPr/>
        </p:nvSpPr>
        <p:spPr>
          <a:xfrm>
            <a:off x="9631760" y="5754518"/>
            <a:ext cx="1074573" cy="61153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10"/>
            <a:stretch/>
          </a:blipFill>
          <a:ln cap="flat" cmpd="sng">
            <a:noFill/>
            <a:prstDash val="solid"/>
            <a:miter/>
          </a:ln>
        </p:spPr>
        <p:txBody>
          <a:bodyPr/>
          <a:lstStyle/>
          <a:p>
            <a:endParaRPr lang="en-GB"/>
          </a:p>
        </p:txBody>
      </p:sp>
      <p:sp>
        <p:nvSpPr>
          <p:cNvPr id="447" name="曲线"/>
          <p:cNvSpPr>
            <a:spLocks/>
          </p:cNvSpPr>
          <p:nvPr/>
        </p:nvSpPr>
        <p:spPr>
          <a:xfrm>
            <a:off x="484200" y="3986528"/>
            <a:ext cx="1074573" cy="611530"/>
          </a:xfrm>
          <a:custGeom>
            <a:avLst/>
            <a:gdLst>
              <a:gd name="T1" fmla="*/ 0 w 21600"/>
              <a:gd name="T2" fmla="*/ 0 h 21600"/>
              <a:gd name="T3" fmla="*/ 21600 w 21600"/>
              <a:gd name="T4" fmla="*/ 21600 h 21600"/>
            </a:gdLst>
            <a:ahLst/>
            <a:cxnLst/>
            <a:rect l="T1" t="T2" r="T3" b="T4"/>
            <a:pathLst>
              <a:path w="21600" h="21600">
                <a:moveTo>
                  <a:pt x="0" y="0"/>
                </a:moveTo>
                <a:lnTo>
                  <a:pt x="21600" y="0"/>
                </a:lnTo>
                <a:lnTo>
                  <a:pt x="21600" y="21600"/>
                </a:lnTo>
                <a:lnTo>
                  <a:pt x="0" y="21600"/>
                </a:lnTo>
                <a:lnTo>
                  <a:pt x="0" y="0"/>
                </a:lnTo>
                <a:close/>
              </a:path>
            </a:pathLst>
          </a:custGeom>
          <a:blipFill rotWithShape="1">
            <a:blip r:embed="rId10"/>
            <a:stretch/>
          </a:blipFill>
          <a:ln cap="flat" cmpd="sng">
            <a:noFill/>
            <a:prstDash val="solid"/>
            <a:miter/>
          </a:ln>
        </p:spPr>
        <p:txBody>
          <a:bodyPr/>
          <a:lstStyle/>
          <a:p>
            <a:endParaRPr lang="en-GB"/>
          </a:p>
        </p:txBody>
      </p:sp>
    </p:spTree>
    <p:extLst>
      <p:ext uri="{BB962C8B-B14F-4D97-AF65-F5344CB8AC3E}">
        <p14:creationId xmlns:p14="http://schemas.microsoft.com/office/powerpoint/2010/main" val="2990920375"/>
      </p:ext>
    </p:extLst>
  </p:cSld>
  <p:clrMapOvr>
    <a:masterClrMapping/>
  </p:clrMapOvr>
  <p:transition spd="slow">
    <p:split orient="vert"/>
  </p:transition>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Shape 367"/>
        <p:cNvGrpSpPr/>
        <p:nvPr/>
      </p:nvGrpSpPr>
      <p:grpSpPr>
        <a:xfrm>
          <a:off x="0" y="0"/>
          <a:ext cx="0" cy="0"/>
          <a:chOff x="0" y="0"/>
          <a:chExt cx="0" cy="0"/>
        </a:xfrm>
      </p:grpSpPr>
      <p:sp>
        <p:nvSpPr>
          <p:cNvPr id="368" name="Google Shape;368;p17"/>
          <p:cNvSpPr txBox="1"/>
          <p:nvPr/>
        </p:nvSpPr>
        <p:spPr>
          <a:xfrm>
            <a:off x="1607126" y="636631"/>
            <a:ext cx="8820728" cy="6275524"/>
          </a:xfrm>
          <a:prstGeom prst="rect">
            <a:avLst/>
          </a:prstGeom>
          <a:noFill/>
          <a:ln>
            <a:noFill/>
          </a:ln>
        </p:spPr>
        <p:txBody>
          <a:bodyPr spcFirstLastPara="1" wrap="square" lIns="91425" tIns="45700" rIns="91425" bIns="45700" anchor="t" anchorCtr="0">
            <a:spAutoFit/>
          </a:bodyPr>
          <a:lstStyle/>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Alotaibi, N., Wilson, C.B. and Traynor, M., 2025. Enhancing digital readiness and capability in healthcare: a systematic review of interventions, barriers, and facilitators. </a:t>
            </a:r>
            <a:r>
              <a:rPr lang="en-US" sz="820" i="1" kern="0" dirty="0">
                <a:solidFill>
                  <a:srgbClr val="FFFFFF"/>
                </a:solidFill>
                <a:latin typeface="Times New Roman"/>
                <a:ea typeface="Times New Roman"/>
                <a:cs typeface="Times New Roman"/>
                <a:sym typeface="Times New Roman"/>
              </a:rPr>
              <a:t>BMC health services research</a:t>
            </a:r>
            <a:r>
              <a:rPr lang="en-US" sz="820" kern="0" dirty="0">
                <a:solidFill>
                  <a:srgbClr val="FFFFFF"/>
                </a:solidFill>
                <a:latin typeface="Times New Roman"/>
                <a:ea typeface="Times New Roman"/>
                <a:cs typeface="Times New Roman"/>
                <a:sym typeface="Times New Roman"/>
              </a:rPr>
              <a:t>, </a:t>
            </a:r>
            <a:r>
              <a:rPr lang="en-US" sz="820" i="1" kern="0" dirty="0">
                <a:solidFill>
                  <a:srgbClr val="FFFFFF"/>
                </a:solidFill>
                <a:latin typeface="Times New Roman"/>
                <a:ea typeface="Times New Roman"/>
                <a:cs typeface="Times New Roman"/>
                <a:sym typeface="Times New Roman"/>
              </a:rPr>
              <a:t>25</a:t>
            </a:r>
            <a:r>
              <a:rPr lang="en-US" sz="820" kern="0" dirty="0">
                <a:solidFill>
                  <a:srgbClr val="FFFFFF"/>
                </a:solidFill>
                <a:latin typeface="Times New Roman"/>
                <a:ea typeface="Times New Roman"/>
                <a:cs typeface="Times New Roman"/>
                <a:sym typeface="Times New Roman"/>
              </a:rPr>
              <a:t>(1), p.500.</a:t>
            </a:r>
            <a:r>
              <a:rPr lang="en-US" sz="820" kern="0" dirty="0">
                <a:solidFill>
                  <a:srgbClr val="FFFFFF"/>
                </a:solidFill>
                <a:uFill>
                  <a:noFill/>
                </a:uFill>
                <a:latin typeface="Times New Roman"/>
                <a:ea typeface="Times New Roman"/>
                <a:cs typeface="Times New Roman"/>
                <a:sym typeface="Times New Roman"/>
                <a:hlinkClick r:id="rId3">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3">
                  <a:extLst>
                    <a:ext uri="{A12FA001-AC4F-418D-AE19-62706E023703}">
                      <ahyp:hlinkClr xmlns:ahyp="http://schemas.microsoft.com/office/drawing/2018/hyperlinkcolor" val="tx"/>
                    </a:ext>
                  </a:extLst>
                </a:hlinkClick>
              </a:rPr>
              <a:t>https://link.springer.com/content/pdf/10.1186/s12913-025-12663-3.pdf</a:t>
            </a:r>
            <a:endParaRPr sz="820" u="sng"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Borek, A.J., </a:t>
            </a:r>
            <a:r>
              <a:rPr lang="en-US" sz="820" kern="0" dirty="0" err="1">
                <a:solidFill>
                  <a:srgbClr val="FFFFFF"/>
                </a:solidFill>
                <a:latin typeface="Times New Roman"/>
                <a:ea typeface="Times New Roman"/>
                <a:cs typeface="Times New Roman"/>
                <a:sym typeface="Times New Roman"/>
              </a:rPr>
              <a:t>Wanat</a:t>
            </a:r>
            <a:r>
              <a:rPr lang="en-US" sz="820" kern="0" dirty="0">
                <a:solidFill>
                  <a:srgbClr val="FFFFFF"/>
                </a:solidFill>
                <a:latin typeface="Times New Roman"/>
                <a:ea typeface="Times New Roman"/>
                <a:cs typeface="Times New Roman"/>
                <a:sym typeface="Times New Roman"/>
              </a:rPr>
              <a:t>, M., </a:t>
            </a:r>
            <a:r>
              <a:rPr lang="en-US" sz="820" kern="0" dirty="0" err="1">
                <a:solidFill>
                  <a:srgbClr val="FFFFFF"/>
                </a:solidFill>
                <a:latin typeface="Times New Roman"/>
                <a:ea typeface="Times New Roman"/>
                <a:cs typeface="Times New Roman"/>
                <a:sym typeface="Times New Roman"/>
              </a:rPr>
              <a:t>Sallis</a:t>
            </a:r>
            <a:r>
              <a:rPr lang="en-US" sz="820" kern="0" dirty="0">
                <a:solidFill>
                  <a:srgbClr val="FFFFFF"/>
                </a:solidFill>
                <a:latin typeface="Times New Roman"/>
                <a:ea typeface="Times New Roman"/>
                <a:cs typeface="Times New Roman"/>
                <a:sym typeface="Times New Roman"/>
              </a:rPr>
              <a:t>, A., </a:t>
            </a:r>
            <a:r>
              <a:rPr lang="en-US" sz="820" kern="0" dirty="0" err="1">
                <a:solidFill>
                  <a:srgbClr val="FFFFFF"/>
                </a:solidFill>
                <a:latin typeface="Times New Roman"/>
                <a:ea typeface="Times New Roman"/>
                <a:cs typeface="Times New Roman"/>
                <a:sym typeface="Times New Roman"/>
              </a:rPr>
              <a:t>Ashiru-Oredope</a:t>
            </a:r>
            <a:r>
              <a:rPr lang="en-US" sz="820" kern="0" dirty="0">
                <a:solidFill>
                  <a:srgbClr val="FFFFFF"/>
                </a:solidFill>
                <a:latin typeface="Times New Roman"/>
                <a:ea typeface="Times New Roman"/>
                <a:cs typeface="Times New Roman"/>
                <a:sym typeface="Times New Roman"/>
              </a:rPr>
              <a:t>, D., Atkins, L., Beech, E., Hopkins, S., Jones, L., McNulty, C., Shaw, K. and </a:t>
            </a:r>
            <a:r>
              <a:rPr lang="en-US" sz="820" kern="0" dirty="0" err="1">
                <a:solidFill>
                  <a:srgbClr val="FFFFFF"/>
                </a:solidFill>
                <a:latin typeface="Times New Roman"/>
                <a:ea typeface="Times New Roman"/>
                <a:cs typeface="Times New Roman"/>
                <a:sym typeface="Times New Roman"/>
              </a:rPr>
              <a:t>Taborn</a:t>
            </a:r>
            <a:r>
              <a:rPr lang="en-US" sz="820" kern="0" dirty="0">
                <a:solidFill>
                  <a:srgbClr val="FFFFFF"/>
                </a:solidFill>
                <a:latin typeface="Times New Roman"/>
                <a:ea typeface="Times New Roman"/>
                <a:cs typeface="Times New Roman"/>
                <a:sym typeface="Times New Roman"/>
              </a:rPr>
              <a:t>, E., 2019. How can national antimicrobial stewardship interventions in primary care be improved? A stakeholder consultation. </a:t>
            </a:r>
            <a:r>
              <a:rPr lang="en-US" sz="820" i="1" kern="0" dirty="0">
                <a:solidFill>
                  <a:srgbClr val="FFFFFF"/>
                </a:solidFill>
                <a:latin typeface="Times New Roman"/>
                <a:ea typeface="Times New Roman"/>
                <a:cs typeface="Times New Roman"/>
                <a:sym typeface="Times New Roman"/>
              </a:rPr>
              <a:t>Antibiotics</a:t>
            </a:r>
            <a:r>
              <a:rPr lang="en-US" sz="820" kern="0" dirty="0">
                <a:solidFill>
                  <a:srgbClr val="FFFFFF"/>
                </a:solidFill>
                <a:latin typeface="Times New Roman"/>
                <a:ea typeface="Times New Roman"/>
                <a:cs typeface="Times New Roman"/>
                <a:sym typeface="Times New Roman"/>
              </a:rPr>
              <a:t>, </a:t>
            </a:r>
            <a:r>
              <a:rPr lang="en-US" sz="820" i="1" kern="0" dirty="0">
                <a:solidFill>
                  <a:srgbClr val="FFFFFF"/>
                </a:solidFill>
                <a:latin typeface="Times New Roman"/>
                <a:ea typeface="Times New Roman"/>
                <a:cs typeface="Times New Roman"/>
                <a:sym typeface="Times New Roman"/>
              </a:rPr>
              <a:t>8</a:t>
            </a:r>
            <a:r>
              <a:rPr lang="en-US" sz="820" kern="0" dirty="0">
                <a:solidFill>
                  <a:srgbClr val="FFFFFF"/>
                </a:solidFill>
                <a:latin typeface="Times New Roman"/>
                <a:ea typeface="Times New Roman"/>
                <a:cs typeface="Times New Roman"/>
                <a:sym typeface="Times New Roman"/>
              </a:rPr>
              <a:t>(4), p.207.</a:t>
            </a:r>
            <a:r>
              <a:rPr lang="en-US" sz="820" kern="0" dirty="0">
                <a:solidFill>
                  <a:srgbClr val="FFFFFF"/>
                </a:solidFill>
                <a:uFill>
                  <a:noFill/>
                </a:uFill>
                <a:latin typeface="Times New Roman"/>
                <a:ea typeface="Times New Roman"/>
                <a:cs typeface="Times New Roman"/>
                <a:sym typeface="Times New Roman"/>
                <a:hlinkClick r:id="rId4">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4">
                  <a:extLst>
                    <a:ext uri="{A12FA001-AC4F-418D-AE19-62706E023703}">
                      <ahyp:hlinkClr xmlns:ahyp="http://schemas.microsoft.com/office/drawing/2018/hyperlinkcolor" val="tx"/>
                    </a:ext>
                  </a:extLst>
                </a:hlinkClick>
              </a:rPr>
              <a:t>https://www.mdpi.com/2079-6382/8/4/207</a:t>
            </a:r>
            <a:endParaRPr sz="820" u="sng"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Diwakar, V. and Owolabi, B., (2025). ‘Tackling digital exclusion and health literacy: How libraries can help bridge the gap’, </a:t>
            </a:r>
            <a:r>
              <a:rPr lang="en-US" sz="820" i="1" kern="0" dirty="0">
                <a:solidFill>
                  <a:srgbClr val="FFFFFF"/>
                </a:solidFill>
                <a:latin typeface="Times New Roman"/>
                <a:ea typeface="Times New Roman"/>
                <a:cs typeface="Times New Roman"/>
                <a:sym typeface="Times New Roman"/>
              </a:rPr>
              <a:t>NHS England</a:t>
            </a:r>
            <a:r>
              <a:rPr lang="en-US" sz="820" kern="0" dirty="0">
                <a:solidFill>
                  <a:srgbClr val="FFFFFF"/>
                </a:solidFill>
                <a:latin typeface="Times New Roman"/>
                <a:ea typeface="Times New Roman"/>
                <a:cs typeface="Times New Roman"/>
                <a:sym typeface="Times New Roman"/>
              </a:rPr>
              <a:t>, 23 January. Available at:</a:t>
            </a:r>
            <a:r>
              <a:rPr lang="en-US" sz="820" kern="0" dirty="0">
                <a:solidFill>
                  <a:srgbClr val="FFFFFF"/>
                </a:solidFill>
                <a:uFill>
                  <a:noFill/>
                </a:uFill>
                <a:latin typeface="Times New Roman"/>
                <a:ea typeface="Times New Roman"/>
                <a:cs typeface="Times New Roman"/>
                <a:sym typeface="Times New Roman"/>
                <a:hlinkClick r:id="rId5">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5">
                  <a:extLst>
                    <a:ext uri="{A12FA001-AC4F-418D-AE19-62706E023703}">
                      <ahyp:hlinkClr xmlns:ahyp="http://schemas.microsoft.com/office/drawing/2018/hyperlinkcolor" val="tx"/>
                    </a:ext>
                  </a:extLst>
                </a:hlinkClick>
              </a:rPr>
              <a:t>https://www.england.nhs.uk/blog/tackling-digital-exclusion-and-health-literacy-how-libraries-can-help-bridge-the-gap/</a:t>
            </a:r>
            <a:r>
              <a:rPr lang="en-US" sz="820" kern="0" dirty="0">
                <a:solidFill>
                  <a:srgbClr val="FFFFFF"/>
                </a:solidFill>
                <a:latin typeface="Times New Roman"/>
                <a:ea typeface="Times New Roman"/>
                <a:cs typeface="Times New Roman"/>
                <a:sym typeface="Times New Roman"/>
              </a:rPr>
              <a:t> (Accessed: 04 August 2026).</a:t>
            </a:r>
            <a:endParaRPr sz="820"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IPC Update, (2023). ‘UKHSA Strategic Plan to Safeguard Health Security from 2023 to 2026’, </a:t>
            </a:r>
            <a:r>
              <a:rPr lang="en-US" sz="820" i="1" kern="0" dirty="0">
                <a:solidFill>
                  <a:srgbClr val="FFFFFF"/>
                </a:solidFill>
                <a:latin typeface="Times New Roman"/>
                <a:ea typeface="Times New Roman"/>
                <a:cs typeface="Times New Roman"/>
                <a:sym typeface="Times New Roman"/>
              </a:rPr>
              <a:t>IPC Update</a:t>
            </a:r>
            <a:r>
              <a:rPr lang="en-US" sz="820" kern="0" dirty="0">
                <a:solidFill>
                  <a:srgbClr val="FFFFFF"/>
                </a:solidFill>
                <a:latin typeface="Times New Roman"/>
                <a:ea typeface="Times New Roman"/>
                <a:cs typeface="Times New Roman"/>
                <a:sym typeface="Times New Roman"/>
              </a:rPr>
              <a:t>, 10 August. Available at:</a:t>
            </a:r>
            <a:r>
              <a:rPr lang="en-US" sz="820" kern="0" dirty="0">
                <a:solidFill>
                  <a:srgbClr val="FFFFFF"/>
                </a:solidFill>
                <a:uFill>
                  <a:noFill/>
                </a:uFill>
                <a:latin typeface="Times New Roman"/>
                <a:ea typeface="Times New Roman"/>
                <a:cs typeface="Times New Roman"/>
                <a:sym typeface="Times New Roman"/>
                <a:hlinkClick r:id="rId6">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6">
                  <a:extLst>
                    <a:ext uri="{A12FA001-AC4F-418D-AE19-62706E023703}">
                      <ahyp:hlinkClr xmlns:ahyp="http://schemas.microsoft.com/office/drawing/2018/hyperlinkcolor" val="tx"/>
                    </a:ext>
                  </a:extLst>
                </a:hlinkClick>
              </a:rPr>
              <a:t>https://www.ipcupdate.co.uk/ukhsa-strategic-plan-to-safeguard-health-security-from-2023-to-2026/</a:t>
            </a:r>
            <a:r>
              <a:rPr lang="en-US" sz="820" kern="0" dirty="0">
                <a:solidFill>
                  <a:srgbClr val="FFFFFF"/>
                </a:solidFill>
                <a:latin typeface="Times New Roman"/>
                <a:ea typeface="Times New Roman"/>
                <a:cs typeface="Times New Roman"/>
                <a:sym typeface="Times New Roman"/>
              </a:rPr>
              <a:t> (Accessed: 05 August 2026).</a:t>
            </a:r>
            <a:endParaRPr sz="820"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err="1">
                <a:solidFill>
                  <a:srgbClr val="FFFFFF"/>
                </a:solidFill>
                <a:latin typeface="Times New Roman"/>
                <a:ea typeface="Times New Roman"/>
                <a:cs typeface="Times New Roman"/>
                <a:sym typeface="Times New Roman"/>
              </a:rPr>
              <a:t>Kostygina</a:t>
            </a:r>
            <a:r>
              <a:rPr lang="en-US" sz="820" kern="0" dirty="0">
                <a:solidFill>
                  <a:srgbClr val="FFFFFF"/>
                </a:solidFill>
                <a:latin typeface="Times New Roman"/>
                <a:ea typeface="Times New Roman"/>
                <a:cs typeface="Times New Roman"/>
                <a:sym typeface="Times New Roman"/>
              </a:rPr>
              <a:t>, G., Tran, H., </a:t>
            </a:r>
            <a:r>
              <a:rPr lang="en-US" sz="820" kern="0" dirty="0" err="1">
                <a:solidFill>
                  <a:srgbClr val="FFFFFF"/>
                </a:solidFill>
                <a:latin typeface="Times New Roman"/>
                <a:ea typeface="Times New Roman"/>
                <a:cs typeface="Times New Roman"/>
                <a:sym typeface="Times New Roman"/>
              </a:rPr>
              <a:t>Binns</a:t>
            </a:r>
            <a:r>
              <a:rPr lang="en-US" sz="820" kern="0" dirty="0">
                <a:solidFill>
                  <a:srgbClr val="FFFFFF"/>
                </a:solidFill>
                <a:latin typeface="Times New Roman"/>
                <a:ea typeface="Times New Roman"/>
                <a:cs typeface="Times New Roman"/>
                <a:sym typeface="Times New Roman"/>
              </a:rPr>
              <a:t>, S., </a:t>
            </a:r>
            <a:r>
              <a:rPr lang="en-US" sz="820" kern="0" dirty="0" err="1">
                <a:solidFill>
                  <a:srgbClr val="FFFFFF"/>
                </a:solidFill>
                <a:latin typeface="Times New Roman"/>
                <a:ea typeface="Times New Roman"/>
                <a:cs typeface="Times New Roman"/>
                <a:sym typeface="Times New Roman"/>
              </a:rPr>
              <a:t>Szczypka</a:t>
            </a:r>
            <a:r>
              <a:rPr lang="en-US" sz="820" kern="0" dirty="0">
                <a:solidFill>
                  <a:srgbClr val="FFFFFF"/>
                </a:solidFill>
                <a:latin typeface="Times New Roman"/>
                <a:ea typeface="Times New Roman"/>
                <a:cs typeface="Times New Roman"/>
                <a:sym typeface="Times New Roman"/>
              </a:rPr>
              <a:t>, G., Emery, S., Vallone, D. and Hair, E., 2020. Boosting health campaign reach and engagement through use of social media influencers and memes. </a:t>
            </a:r>
            <a:r>
              <a:rPr lang="en-US" sz="820" i="1" kern="0" dirty="0">
                <a:solidFill>
                  <a:srgbClr val="FFFFFF"/>
                </a:solidFill>
                <a:latin typeface="Times New Roman"/>
                <a:ea typeface="Times New Roman"/>
                <a:cs typeface="Times New Roman"/>
                <a:sym typeface="Times New Roman"/>
              </a:rPr>
              <a:t>Social Media+ Society</a:t>
            </a:r>
            <a:r>
              <a:rPr lang="en-US" sz="820" kern="0" dirty="0">
                <a:solidFill>
                  <a:srgbClr val="FFFFFF"/>
                </a:solidFill>
                <a:latin typeface="Times New Roman"/>
                <a:ea typeface="Times New Roman"/>
                <a:cs typeface="Times New Roman"/>
                <a:sym typeface="Times New Roman"/>
              </a:rPr>
              <a:t>, </a:t>
            </a:r>
            <a:r>
              <a:rPr lang="en-US" sz="820" i="1" kern="0" dirty="0">
                <a:solidFill>
                  <a:srgbClr val="FFFFFF"/>
                </a:solidFill>
                <a:latin typeface="Times New Roman"/>
                <a:ea typeface="Times New Roman"/>
                <a:cs typeface="Times New Roman"/>
                <a:sym typeface="Times New Roman"/>
              </a:rPr>
              <a:t>6</a:t>
            </a:r>
            <a:r>
              <a:rPr lang="en-US" sz="820" kern="0" dirty="0">
                <a:solidFill>
                  <a:srgbClr val="FFFFFF"/>
                </a:solidFill>
                <a:latin typeface="Times New Roman"/>
                <a:ea typeface="Times New Roman"/>
                <a:cs typeface="Times New Roman"/>
                <a:sym typeface="Times New Roman"/>
              </a:rPr>
              <a:t>(2), p.2056305120912475.</a:t>
            </a:r>
            <a:r>
              <a:rPr lang="en-US" sz="820" kern="0" dirty="0">
                <a:solidFill>
                  <a:srgbClr val="FFFFFF"/>
                </a:solidFill>
                <a:uFill>
                  <a:noFill/>
                </a:uFill>
                <a:latin typeface="Times New Roman"/>
                <a:ea typeface="Times New Roman"/>
                <a:cs typeface="Times New Roman"/>
                <a:sym typeface="Times New Roman"/>
                <a:hlinkClick r:id="rId7">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7">
                  <a:extLst>
                    <a:ext uri="{A12FA001-AC4F-418D-AE19-62706E023703}">
                      <ahyp:hlinkClr xmlns:ahyp="http://schemas.microsoft.com/office/drawing/2018/hyperlinkcolor" val="tx"/>
                    </a:ext>
                  </a:extLst>
                </a:hlinkClick>
              </a:rPr>
              <a:t>https://journals.sagepub.com/doi/pdf/10.1177/2056305120912475</a:t>
            </a:r>
            <a:endParaRPr sz="820" u="sng"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Lawson McLean, A. and </a:t>
            </a:r>
            <a:r>
              <a:rPr lang="en-US" sz="820" kern="0" dirty="0" err="1">
                <a:solidFill>
                  <a:srgbClr val="FFFFFF"/>
                </a:solidFill>
                <a:latin typeface="Times New Roman"/>
                <a:ea typeface="Times New Roman"/>
                <a:cs typeface="Times New Roman"/>
                <a:sym typeface="Times New Roman"/>
              </a:rPr>
              <a:t>Hristidis</a:t>
            </a:r>
            <a:r>
              <a:rPr lang="en-US" sz="820" kern="0" dirty="0">
                <a:solidFill>
                  <a:srgbClr val="FFFFFF"/>
                </a:solidFill>
                <a:latin typeface="Times New Roman"/>
                <a:ea typeface="Times New Roman"/>
                <a:cs typeface="Times New Roman"/>
                <a:sym typeface="Times New Roman"/>
              </a:rPr>
              <a:t>, V., 2025. Evidence-based analysis of AI chatbots in oncology patient education: implications for trust, perceived realness, and misinformation management. </a:t>
            </a:r>
            <a:r>
              <a:rPr lang="en-US" sz="820" i="1" kern="0" dirty="0">
                <a:solidFill>
                  <a:srgbClr val="FFFFFF"/>
                </a:solidFill>
                <a:latin typeface="Times New Roman"/>
                <a:ea typeface="Times New Roman"/>
                <a:cs typeface="Times New Roman"/>
                <a:sym typeface="Times New Roman"/>
              </a:rPr>
              <a:t>Journal of Cancer Education</a:t>
            </a:r>
            <a:r>
              <a:rPr lang="en-US" sz="820" kern="0" dirty="0">
                <a:solidFill>
                  <a:srgbClr val="FFFFFF"/>
                </a:solidFill>
                <a:latin typeface="Times New Roman"/>
                <a:ea typeface="Times New Roman"/>
                <a:cs typeface="Times New Roman"/>
                <a:sym typeface="Times New Roman"/>
              </a:rPr>
              <a:t>, </a:t>
            </a:r>
            <a:r>
              <a:rPr lang="en-US" sz="820" i="1" kern="0" dirty="0">
                <a:solidFill>
                  <a:srgbClr val="FFFFFF"/>
                </a:solidFill>
                <a:latin typeface="Times New Roman"/>
                <a:ea typeface="Times New Roman"/>
                <a:cs typeface="Times New Roman"/>
                <a:sym typeface="Times New Roman"/>
              </a:rPr>
              <a:t>40</a:t>
            </a:r>
            <a:r>
              <a:rPr lang="en-US" sz="820" kern="0" dirty="0">
                <a:solidFill>
                  <a:srgbClr val="FFFFFF"/>
                </a:solidFill>
                <a:latin typeface="Times New Roman"/>
                <a:ea typeface="Times New Roman"/>
                <a:cs typeface="Times New Roman"/>
                <a:sym typeface="Times New Roman"/>
              </a:rPr>
              <a:t>(4), pp.482-489.</a:t>
            </a:r>
            <a:r>
              <a:rPr lang="en-US" sz="820" kern="0" dirty="0">
                <a:solidFill>
                  <a:srgbClr val="FFFFFF"/>
                </a:solidFill>
                <a:uFill>
                  <a:noFill/>
                </a:uFill>
                <a:latin typeface="Times New Roman"/>
                <a:ea typeface="Times New Roman"/>
                <a:cs typeface="Times New Roman"/>
                <a:sym typeface="Times New Roman"/>
                <a:hlinkClick r:id="rId8">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8">
                  <a:extLst>
                    <a:ext uri="{A12FA001-AC4F-418D-AE19-62706E023703}">
                      <ahyp:hlinkClr xmlns:ahyp="http://schemas.microsoft.com/office/drawing/2018/hyperlinkcolor" val="tx"/>
                    </a:ext>
                  </a:extLst>
                </a:hlinkClick>
              </a:rPr>
              <a:t>https://link.springer.com/content/pdf/10.1007/s13187-025-02592-4.pdf</a:t>
            </a:r>
            <a:endParaRPr sz="820" u="sng"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Lyndon, H., </a:t>
            </a:r>
            <a:r>
              <a:rPr lang="en-US" sz="820" kern="0" dirty="0" err="1">
                <a:solidFill>
                  <a:srgbClr val="FFFFFF"/>
                </a:solidFill>
                <a:latin typeface="Times New Roman"/>
                <a:ea typeface="Times New Roman"/>
                <a:cs typeface="Times New Roman"/>
                <a:sym typeface="Times New Roman"/>
              </a:rPr>
              <a:t>Viney</a:t>
            </a:r>
            <a:r>
              <a:rPr lang="en-US" sz="820" kern="0" dirty="0">
                <a:solidFill>
                  <a:srgbClr val="FFFFFF"/>
                </a:solidFill>
                <a:latin typeface="Times New Roman"/>
                <a:ea typeface="Times New Roman"/>
                <a:cs typeface="Times New Roman"/>
                <a:sym typeface="Times New Roman"/>
              </a:rPr>
              <a:t>, T. and Slade, V., 2025. A service evaluation of virtual wards in Cornwall, UK. </a:t>
            </a:r>
            <a:r>
              <a:rPr lang="en-US" sz="820" i="1" kern="0" dirty="0">
                <a:solidFill>
                  <a:srgbClr val="FFFFFF"/>
                </a:solidFill>
                <a:latin typeface="Times New Roman"/>
                <a:ea typeface="Times New Roman"/>
                <a:cs typeface="Times New Roman"/>
                <a:sym typeface="Times New Roman"/>
              </a:rPr>
              <a:t>Oxford Open Digital Health</a:t>
            </a:r>
            <a:r>
              <a:rPr lang="en-US" sz="820" kern="0" dirty="0">
                <a:solidFill>
                  <a:srgbClr val="FFFFFF"/>
                </a:solidFill>
                <a:latin typeface="Times New Roman"/>
                <a:ea typeface="Times New Roman"/>
                <a:cs typeface="Times New Roman"/>
                <a:sym typeface="Times New Roman"/>
              </a:rPr>
              <a:t>, </a:t>
            </a:r>
            <a:r>
              <a:rPr lang="en-US" sz="820" i="1" kern="0" dirty="0">
                <a:solidFill>
                  <a:srgbClr val="FFFFFF"/>
                </a:solidFill>
                <a:latin typeface="Times New Roman"/>
                <a:ea typeface="Times New Roman"/>
                <a:cs typeface="Times New Roman"/>
                <a:sym typeface="Times New Roman"/>
              </a:rPr>
              <a:t>3</a:t>
            </a:r>
            <a:r>
              <a:rPr lang="en-US" sz="820" kern="0" dirty="0">
                <a:solidFill>
                  <a:srgbClr val="FFFFFF"/>
                </a:solidFill>
                <a:latin typeface="Times New Roman"/>
                <a:ea typeface="Times New Roman"/>
                <a:cs typeface="Times New Roman"/>
                <a:sym typeface="Times New Roman"/>
              </a:rPr>
              <a:t>, p.oqaf008.</a:t>
            </a:r>
            <a:r>
              <a:rPr lang="en-US" sz="820" kern="0" dirty="0">
                <a:solidFill>
                  <a:srgbClr val="FFFFFF"/>
                </a:solidFill>
                <a:uFill>
                  <a:noFill/>
                </a:uFill>
                <a:latin typeface="Times New Roman"/>
                <a:ea typeface="Times New Roman"/>
                <a:cs typeface="Times New Roman"/>
                <a:sym typeface="Times New Roman"/>
                <a:hlinkClick r:id="rId9">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9">
                  <a:extLst>
                    <a:ext uri="{A12FA001-AC4F-418D-AE19-62706E023703}">
                      <ahyp:hlinkClr xmlns:ahyp="http://schemas.microsoft.com/office/drawing/2018/hyperlinkcolor" val="tx"/>
                    </a:ext>
                  </a:extLst>
                </a:hlinkClick>
              </a:rPr>
              <a:t>https://academic.oup.com/oodh/article-pdf/doi/10.1093/oodh/oqaf008/62925402/oqaf008.pdf</a:t>
            </a:r>
            <a:endParaRPr sz="820" u="sng"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Maher, A., Roche, K., Morrissey, E., Murphy, A., Sheaf, G., Ryan, C. and Molloy, G.J., (2025). ‘</a:t>
            </a:r>
            <a:r>
              <a:rPr lang="en-US" sz="820" kern="0" dirty="0" err="1">
                <a:solidFill>
                  <a:srgbClr val="FFFFFF"/>
                </a:solidFill>
                <a:latin typeface="Times New Roman"/>
                <a:ea typeface="Times New Roman"/>
                <a:cs typeface="Times New Roman"/>
                <a:sym typeface="Times New Roman"/>
              </a:rPr>
              <a:t>Behaviour</a:t>
            </a:r>
            <a:r>
              <a:rPr lang="en-US" sz="820" kern="0" dirty="0">
                <a:solidFill>
                  <a:srgbClr val="FFFFFF"/>
                </a:solidFill>
                <a:latin typeface="Times New Roman"/>
                <a:ea typeface="Times New Roman"/>
                <a:cs typeface="Times New Roman"/>
                <a:sym typeface="Times New Roman"/>
              </a:rPr>
              <a:t> change interventions addressing patient antibiotic treatment-seeking </a:t>
            </a:r>
            <a:r>
              <a:rPr lang="en-US" sz="820" kern="0" dirty="0" err="1">
                <a:solidFill>
                  <a:srgbClr val="FFFFFF"/>
                </a:solidFill>
                <a:latin typeface="Times New Roman"/>
                <a:ea typeface="Times New Roman"/>
                <a:cs typeface="Times New Roman"/>
                <a:sym typeface="Times New Roman"/>
              </a:rPr>
              <a:t>behaviour</a:t>
            </a:r>
            <a:r>
              <a:rPr lang="en-US" sz="820" kern="0" dirty="0">
                <a:solidFill>
                  <a:srgbClr val="FFFFFF"/>
                </a:solidFill>
                <a:latin typeface="Times New Roman"/>
                <a:ea typeface="Times New Roman"/>
                <a:cs typeface="Times New Roman"/>
                <a:sym typeface="Times New Roman"/>
              </a:rPr>
              <a:t> for respiratory tract infections in primary and community care settings: a scoping review’, </a:t>
            </a:r>
            <a:r>
              <a:rPr lang="en-US" sz="820" i="1" kern="0" dirty="0">
                <a:solidFill>
                  <a:srgbClr val="FFFFFF"/>
                </a:solidFill>
                <a:latin typeface="Times New Roman"/>
                <a:ea typeface="Times New Roman"/>
                <a:cs typeface="Times New Roman"/>
                <a:sym typeface="Times New Roman"/>
              </a:rPr>
              <a:t>BMJ Open</a:t>
            </a:r>
            <a:r>
              <a:rPr lang="en-US" sz="820" kern="0" dirty="0">
                <a:solidFill>
                  <a:srgbClr val="FFFFFF"/>
                </a:solidFill>
                <a:latin typeface="Times New Roman"/>
                <a:ea typeface="Times New Roman"/>
                <a:cs typeface="Times New Roman"/>
                <a:sym typeface="Times New Roman"/>
              </a:rPr>
              <a:t>, 15(8), e101694. </a:t>
            </a:r>
            <a:r>
              <a:rPr lang="en-US" sz="820" kern="0" dirty="0" err="1">
                <a:solidFill>
                  <a:srgbClr val="FFFFFF"/>
                </a:solidFill>
                <a:latin typeface="Times New Roman"/>
                <a:ea typeface="Times New Roman"/>
                <a:cs typeface="Times New Roman"/>
                <a:sym typeface="Times New Roman"/>
              </a:rPr>
              <a:t>doi</a:t>
            </a:r>
            <a:r>
              <a:rPr lang="en-US" sz="820" kern="0" dirty="0">
                <a:solidFill>
                  <a:srgbClr val="FFFFFF"/>
                </a:solidFill>
                <a:latin typeface="Times New Roman"/>
                <a:ea typeface="Times New Roman"/>
                <a:cs typeface="Times New Roman"/>
                <a:sym typeface="Times New Roman"/>
              </a:rPr>
              <a:t>: 10.1136/bmjopen-2025-101694.</a:t>
            </a:r>
            <a:endParaRPr sz="820"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Mumtaz, H., Riaz, M.H., Wajid, H., Saqib, M., Zeeshan, M.H., Khan, S.E., Chauhan, Y.R., </a:t>
            </a:r>
            <a:r>
              <a:rPr lang="en-US" sz="820" kern="0" dirty="0" err="1">
                <a:solidFill>
                  <a:srgbClr val="FFFFFF"/>
                </a:solidFill>
                <a:latin typeface="Times New Roman"/>
                <a:ea typeface="Times New Roman"/>
                <a:cs typeface="Times New Roman"/>
                <a:sym typeface="Times New Roman"/>
              </a:rPr>
              <a:t>Sohail</a:t>
            </a:r>
            <a:r>
              <a:rPr lang="en-US" sz="820" kern="0" dirty="0">
                <a:solidFill>
                  <a:srgbClr val="FFFFFF"/>
                </a:solidFill>
                <a:latin typeface="Times New Roman"/>
                <a:ea typeface="Times New Roman"/>
                <a:cs typeface="Times New Roman"/>
                <a:sym typeface="Times New Roman"/>
              </a:rPr>
              <a:t>, H. and Vohra, L.I., 2023. Current challenges and potential solutions to the use of digital health technologies in evidence generation: a narrative review. </a:t>
            </a:r>
            <a:r>
              <a:rPr lang="en-US" sz="820" i="1" kern="0" dirty="0">
                <a:solidFill>
                  <a:srgbClr val="FFFFFF"/>
                </a:solidFill>
                <a:latin typeface="Times New Roman"/>
                <a:ea typeface="Times New Roman"/>
                <a:cs typeface="Times New Roman"/>
                <a:sym typeface="Times New Roman"/>
              </a:rPr>
              <a:t>Frontiers in digital health</a:t>
            </a:r>
            <a:r>
              <a:rPr lang="en-US" sz="820" kern="0" dirty="0">
                <a:solidFill>
                  <a:srgbClr val="FFFFFF"/>
                </a:solidFill>
                <a:latin typeface="Times New Roman"/>
                <a:ea typeface="Times New Roman"/>
                <a:cs typeface="Times New Roman"/>
                <a:sym typeface="Times New Roman"/>
              </a:rPr>
              <a:t>, </a:t>
            </a:r>
            <a:r>
              <a:rPr lang="en-US" sz="820" i="1" kern="0" dirty="0">
                <a:solidFill>
                  <a:srgbClr val="FFFFFF"/>
                </a:solidFill>
                <a:latin typeface="Times New Roman"/>
                <a:ea typeface="Times New Roman"/>
                <a:cs typeface="Times New Roman"/>
                <a:sym typeface="Times New Roman"/>
              </a:rPr>
              <a:t>5</a:t>
            </a:r>
            <a:r>
              <a:rPr lang="en-US" sz="820" kern="0" dirty="0">
                <a:solidFill>
                  <a:srgbClr val="FFFFFF"/>
                </a:solidFill>
                <a:latin typeface="Times New Roman"/>
                <a:ea typeface="Times New Roman"/>
                <a:cs typeface="Times New Roman"/>
                <a:sym typeface="Times New Roman"/>
              </a:rPr>
              <a:t>, p.1203945.</a:t>
            </a:r>
            <a:r>
              <a:rPr lang="en-US" sz="820" kern="0" dirty="0">
                <a:solidFill>
                  <a:srgbClr val="FFFFFF"/>
                </a:solidFill>
                <a:uFill>
                  <a:noFill/>
                </a:uFill>
                <a:latin typeface="Times New Roman"/>
                <a:ea typeface="Times New Roman"/>
                <a:cs typeface="Times New Roman"/>
                <a:sym typeface="Times New Roman"/>
                <a:hlinkClick r:id="rId10">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10">
                  <a:extLst>
                    <a:ext uri="{A12FA001-AC4F-418D-AE19-62706E023703}">
                      <ahyp:hlinkClr xmlns:ahyp="http://schemas.microsoft.com/office/drawing/2018/hyperlinkcolor" val="tx"/>
                    </a:ext>
                  </a:extLst>
                </a:hlinkClick>
              </a:rPr>
              <a:t>https://www.frontiersin.org/journals/digital-health/articles/10.3389/fdgth.2023.1203945/full</a:t>
            </a:r>
            <a:endParaRPr sz="820" u="sng"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NHS England, (2023). </a:t>
            </a:r>
            <a:r>
              <a:rPr lang="en-US" sz="820" i="1" kern="0" dirty="0">
                <a:solidFill>
                  <a:srgbClr val="FFFFFF"/>
                </a:solidFill>
                <a:latin typeface="Times New Roman"/>
                <a:ea typeface="Times New Roman"/>
                <a:cs typeface="Times New Roman"/>
                <a:sym typeface="Times New Roman"/>
              </a:rPr>
              <a:t>Supporting clinical decisions with health information technology: An implementation guide for clinical decision support systems</a:t>
            </a:r>
            <a:r>
              <a:rPr lang="en-US" sz="820" kern="0" dirty="0">
                <a:solidFill>
                  <a:srgbClr val="FFFFFF"/>
                </a:solidFill>
                <a:latin typeface="Times New Roman"/>
                <a:ea typeface="Times New Roman"/>
                <a:cs typeface="Times New Roman"/>
                <a:sym typeface="Times New Roman"/>
              </a:rPr>
              <a:t>. NHS England, 16 August. Available at:</a:t>
            </a:r>
            <a:r>
              <a:rPr lang="en-US" sz="820" kern="0" dirty="0">
                <a:solidFill>
                  <a:srgbClr val="FFFFFF"/>
                </a:solidFill>
                <a:uFill>
                  <a:noFill/>
                </a:uFill>
                <a:latin typeface="Times New Roman"/>
                <a:ea typeface="Times New Roman"/>
                <a:cs typeface="Times New Roman"/>
                <a:sym typeface="Times New Roman"/>
                <a:hlinkClick r:id="rId11">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11">
                  <a:extLst>
                    <a:ext uri="{A12FA001-AC4F-418D-AE19-62706E023703}">
                      <ahyp:hlinkClr xmlns:ahyp="http://schemas.microsoft.com/office/drawing/2018/hyperlinkcolor" val="tx"/>
                    </a:ext>
                  </a:extLst>
                </a:hlinkClick>
              </a:rPr>
              <a:t>https://www.england.nhs.uk/long-read/supporting-clinical-decisions-with-health-information-technology/</a:t>
            </a:r>
            <a:r>
              <a:rPr lang="en-US" sz="820" kern="0" dirty="0">
                <a:solidFill>
                  <a:srgbClr val="FFFFFF"/>
                </a:solidFill>
                <a:latin typeface="Times New Roman"/>
                <a:ea typeface="Times New Roman"/>
                <a:cs typeface="Times New Roman"/>
                <a:sym typeface="Times New Roman"/>
              </a:rPr>
              <a:t> (Accessed: 01 August 2026).</a:t>
            </a:r>
            <a:endParaRPr sz="820"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NHS England, (2025a). </a:t>
            </a:r>
            <a:r>
              <a:rPr lang="en-US" sz="820" i="1" kern="0" dirty="0">
                <a:solidFill>
                  <a:srgbClr val="FFFFFF"/>
                </a:solidFill>
                <a:latin typeface="Times New Roman"/>
                <a:ea typeface="Times New Roman"/>
                <a:cs typeface="Times New Roman"/>
                <a:sym typeface="Times New Roman"/>
              </a:rPr>
              <a:t>Medical devices and digital tools</a:t>
            </a:r>
            <a:r>
              <a:rPr lang="en-US" sz="820" kern="0" dirty="0">
                <a:solidFill>
                  <a:srgbClr val="FFFFFF"/>
                </a:solidFill>
                <a:latin typeface="Times New Roman"/>
                <a:ea typeface="Times New Roman"/>
                <a:cs typeface="Times New Roman"/>
                <a:sym typeface="Times New Roman"/>
              </a:rPr>
              <a:t>. NHS England, 2 June. Available at:</a:t>
            </a:r>
            <a:r>
              <a:rPr lang="en-US" sz="820" kern="0" dirty="0">
                <a:solidFill>
                  <a:srgbClr val="FFFFFF"/>
                </a:solidFill>
                <a:uFill>
                  <a:noFill/>
                </a:uFill>
                <a:latin typeface="Times New Roman"/>
                <a:ea typeface="Times New Roman"/>
                <a:cs typeface="Times New Roman"/>
                <a:sym typeface="Times New Roman"/>
                <a:hlinkClick r:id="rId12">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12">
                  <a:extLst>
                    <a:ext uri="{A12FA001-AC4F-418D-AE19-62706E023703}">
                      <ahyp:hlinkClr xmlns:ahyp="http://schemas.microsoft.com/office/drawing/2018/hyperlinkcolor" val="tx"/>
                    </a:ext>
                  </a:extLst>
                </a:hlinkClick>
              </a:rPr>
              <a:t>https://www.england.nhs.uk/long-read/medical-devices-and-digital-tools/</a:t>
            </a:r>
            <a:r>
              <a:rPr lang="en-US" sz="820" kern="0" dirty="0">
                <a:solidFill>
                  <a:srgbClr val="FFFFFF"/>
                </a:solidFill>
                <a:latin typeface="Times New Roman"/>
                <a:ea typeface="Times New Roman"/>
                <a:cs typeface="Times New Roman"/>
                <a:sym typeface="Times New Roman"/>
              </a:rPr>
              <a:t> (Accessed: 03 August 2026).</a:t>
            </a:r>
            <a:endParaRPr sz="820"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NHS England, (2025b). </a:t>
            </a:r>
            <a:r>
              <a:rPr lang="en-US" sz="820" i="1" kern="0" dirty="0">
                <a:solidFill>
                  <a:srgbClr val="FFFFFF"/>
                </a:solidFill>
                <a:latin typeface="Times New Roman"/>
                <a:ea typeface="Times New Roman"/>
                <a:cs typeface="Times New Roman"/>
                <a:sym typeface="Times New Roman"/>
              </a:rPr>
              <a:t>Health equalities and digital inclusion</a:t>
            </a:r>
            <a:r>
              <a:rPr lang="en-US" sz="820" kern="0" dirty="0">
                <a:solidFill>
                  <a:srgbClr val="FFFFFF"/>
                </a:solidFill>
                <a:latin typeface="Times New Roman"/>
                <a:ea typeface="Times New Roman"/>
                <a:cs typeface="Times New Roman"/>
                <a:sym typeface="Times New Roman"/>
              </a:rPr>
              <a:t>. NHS England. Available at:</a:t>
            </a:r>
            <a:r>
              <a:rPr lang="en-US" sz="820" kern="0" dirty="0">
                <a:solidFill>
                  <a:srgbClr val="FFFFFF"/>
                </a:solidFill>
                <a:uFill>
                  <a:noFill/>
                </a:uFill>
                <a:latin typeface="Times New Roman"/>
                <a:ea typeface="Times New Roman"/>
                <a:cs typeface="Times New Roman"/>
                <a:sym typeface="Times New Roman"/>
                <a:hlinkClick r:id="rId13">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13">
                  <a:extLst>
                    <a:ext uri="{A12FA001-AC4F-418D-AE19-62706E023703}">
                      <ahyp:hlinkClr xmlns:ahyp="http://schemas.microsoft.com/office/drawing/2018/hyperlinkcolor" val="tx"/>
                    </a:ext>
                  </a:extLst>
                </a:hlinkClick>
              </a:rPr>
              <a:t>https://www.england.nhs.uk/long-read/health-equalities-and-digital-inclusion/</a:t>
            </a:r>
            <a:r>
              <a:rPr lang="en-US" sz="820" kern="0" dirty="0">
                <a:solidFill>
                  <a:srgbClr val="FFFFFF"/>
                </a:solidFill>
                <a:latin typeface="Times New Roman"/>
                <a:ea typeface="Times New Roman"/>
                <a:cs typeface="Times New Roman"/>
                <a:sym typeface="Times New Roman"/>
              </a:rPr>
              <a:t> (Accessed: 05 August 2026).</a:t>
            </a:r>
            <a:endParaRPr sz="820"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NHS England, (2026). </a:t>
            </a:r>
            <a:r>
              <a:rPr lang="en-US" sz="820" i="1" kern="0" dirty="0">
                <a:solidFill>
                  <a:srgbClr val="FFFFFF"/>
                </a:solidFill>
                <a:latin typeface="Times New Roman"/>
                <a:ea typeface="Times New Roman"/>
                <a:cs typeface="Times New Roman"/>
                <a:sym typeface="Times New Roman"/>
              </a:rPr>
              <a:t>Antimicrobial resistance (AMR)</a:t>
            </a:r>
            <a:r>
              <a:rPr lang="en-US" sz="820" kern="0" dirty="0">
                <a:solidFill>
                  <a:srgbClr val="FFFFFF"/>
                </a:solidFill>
                <a:latin typeface="Times New Roman"/>
                <a:ea typeface="Times New Roman"/>
                <a:cs typeface="Times New Roman"/>
                <a:sym typeface="Times New Roman"/>
              </a:rPr>
              <a:t>. NHS England. Available at:</a:t>
            </a:r>
            <a:r>
              <a:rPr lang="en-US" sz="820" kern="0" dirty="0">
                <a:solidFill>
                  <a:srgbClr val="FFFFFF"/>
                </a:solidFill>
                <a:uFill>
                  <a:noFill/>
                </a:uFill>
                <a:latin typeface="Times New Roman"/>
                <a:ea typeface="Times New Roman"/>
                <a:cs typeface="Times New Roman"/>
                <a:sym typeface="Times New Roman"/>
                <a:hlinkClick r:id="rId14">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14">
                  <a:extLst>
                    <a:ext uri="{A12FA001-AC4F-418D-AE19-62706E023703}">
                      <ahyp:hlinkClr xmlns:ahyp="http://schemas.microsoft.com/office/drawing/2018/hyperlinkcolor" val="tx"/>
                    </a:ext>
                  </a:extLst>
                </a:hlinkClick>
              </a:rPr>
              <a:t>https://www.england.nhs.uk/ourwork/prevention/antimicrobial-resistance-amr</a:t>
            </a:r>
            <a:r>
              <a:rPr lang="en-US" sz="820" kern="0" dirty="0">
                <a:solidFill>
                  <a:srgbClr val="FFFFFF"/>
                </a:solidFill>
                <a:latin typeface="Times New Roman"/>
                <a:ea typeface="Times New Roman"/>
                <a:cs typeface="Times New Roman"/>
                <a:sym typeface="Times New Roman"/>
              </a:rPr>
              <a:t> (Accessed: 04 August 2026).</a:t>
            </a:r>
            <a:endParaRPr sz="820"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NHS England, (2026a). </a:t>
            </a:r>
            <a:r>
              <a:rPr lang="en-US" sz="820" i="1" kern="0" dirty="0">
                <a:solidFill>
                  <a:srgbClr val="FFFFFF"/>
                </a:solidFill>
                <a:latin typeface="Times New Roman"/>
                <a:ea typeface="Times New Roman"/>
                <a:cs typeface="Times New Roman"/>
                <a:sym typeface="Times New Roman"/>
              </a:rPr>
              <a:t>Antimicrobial resistance (AMR)</a:t>
            </a:r>
            <a:r>
              <a:rPr lang="en-US" sz="820" kern="0" dirty="0">
                <a:solidFill>
                  <a:srgbClr val="FFFFFF"/>
                </a:solidFill>
                <a:latin typeface="Times New Roman"/>
                <a:ea typeface="Times New Roman"/>
                <a:cs typeface="Times New Roman"/>
                <a:sym typeface="Times New Roman"/>
              </a:rPr>
              <a:t>. NHS England. Available at:</a:t>
            </a:r>
            <a:r>
              <a:rPr lang="en-US" sz="820" kern="0" dirty="0">
                <a:solidFill>
                  <a:srgbClr val="FFFFFF"/>
                </a:solidFill>
                <a:uFill>
                  <a:noFill/>
                </a:uFill>
                <a:latin typeface="Times New Roman"/>
                <a:ea typeface="Times New Roman"/>
                <a:cs typeface="Times New Roman"/>
                <a:sym typeface="Times New Roman"/>
                <a:hlinkClick r:id="rId14">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14">
                  <a:extLst>
                    <a:ext uri="{A12FA001-AC4F-418D-AE19-62706E023703}">
                      <ahyp:hlinkClr xmlns:ahyp="http://schemas.microsoft.com/office/drawing/2018/hyperlinkcolor" val="tx"/>
                    </a:ext>
                  </a:extLst>
                </a:hlinkClick>
              </a:rPr>
              <a:t>https://www.england.nhs.uk/ourwork/prevention/antimicrobial-resistance-amr/</a:t>
            </a:r>
            <a:r>
              <a:rPr lang="en-US" sz="820" kern="0" dirty="0">
                <a:solidFill>
                  <a:srgbClr val="FFFFFF"/>
                </a:solidFill>
                <a:latin typeface="Times New Roman"/>
                <a:ea typeface="Times New Roman"/>
                <a:cs typeface="Times New Roman"/>
                <a:sym typeface="Times New Roman"/>
              </a:rPr>
              <a:t> (Accessed: 04 August 2026).</a:t>
            </a:r>
            <a:endParaRPr sz="820"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NHS England, (2026b). </a:t>
            </a:r>
            <a:r>
              <a:rPr lang="en-US" sz="820" i="1" kern="0" dirty="0">
                <a:solidFill>
                  <a:srgbClr val="FFFFFF"/>
                </a:solidFill>
                <a:latin typeface="Times New Roman"/>
                <a:ea typeface="Times New Roman"/>
                <a:cs typeface="Times New Roman"/>
                <a:sym typeface="Times New Roman"/>
              </a:rPr>
              <a:t>Guidance on the use of AI-enabled ambient scribing products in health and care settings</a:t>
            </a:r>
            <a:r>
              <a:rPr lang="en-US" sz="820" kern="0" dirty="0">
                <a:solidFill>
                  <a:srgbClr val="FFFFFF"/>
                </a:solidFill>
                <a:latin typeface="Times New Roman"/>
                <a:ea typeface="Times New Roman"/>
                <a:cs typeface="Times New Roman"/>
                <a:sym typeface="Times New Roman"/>
              </a:rPr>
              <a:t>. NHS England, 24 April. Available at:</a:t>
            </a:r>
            <a:r>
              <a:rPr lang="en-US" sz="820" kern="0" dirty="0">
                <a:solidFill>
                  <a:srgbClr val="FFFFFF"/>
                </a:solidFill>
                <a:uFill>
                  <a:noFill/>
                </a:uFill>
                <a:latin typeface="Times New Roman"/>
                <a:ea typeface="Times New Roman"/>
                <a:cs typeface="Times New Roman"/>
                <a:sym typeface="Times New Roman"/>
                <a:hlinkClick r:id="rId15">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15">
                  <a:extLst>
                    <a:ext uri="{A12FA001-AC4F-418D-AE19-62706E023703}">
                      <ahyp:hlinkClr xmlns:ahyp="http://schemas.microsoft.com/office/drawing/2018/hyperlinkcolor" val="tx"/>
                    </a:ext>
                  </a:extLst>
                </a:hlinkClick>
              </a:rPr>
              <a:t>https://www.england.nhs.uk/long-read/guidance-on-the-use-of-ai-enabled-ambient-scribing-products-in-health-and-care-settings/</a:t>
            </a:r>
            <a:r>
              <a:rPr lang="en-US" sz="820" kern="0" dirty="0">
                <a:solidFill>
                  <a:srgbClr val="FFFFFF"/>
                </a:solidFill>
                <a:latin typeface="Times New Roman"/>
                <a:ea typeface="Times New Roman"/>
                <a:cs typeface="Times New Roman"/>
                <a:sym typeface="Times New Roman"/>
              </a:rPr>
              <a:t> (Accessed: 05 August 2026).</a:t>
            </a:r>
            <a:endParaRPr sz="820"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err="1">
                <a:solidFill>
                  <a:srgbClr val="FFFFFF"/>
                </a:solidFill>
                <a:latin typeface="Times New Roman"/>
                <a:ea typeface="Times New Roman"/>
                <a:cs typeface="Times New Roman"/>
                <a:sym typeface="Times New Roman"/>
              </a:rPr>
              <a:t>Ocloo</a:t>
            </a:r>
            <a:r>
              <a:rPr lang="en-US" sz="820" kern="0" dirty="0">
                <a:solidFill>
                  <a:srgbClr val="FFFFFF"/>
                </a:solidFill>
                <a:latin typeface="Times New Roman"/>
                <a:ea typeface="Times New Roman"/>
                <a:cs typeface="Times New Roman"/>
                <a:sym typeface="Times New Roman"/>
              </a:rPr>
              <a:t>, J., Garfield, S., Franklin, B.D. and Dawson, S., 2021. Exploring the theory, barriers and enablers for patient and public involvement across health, social care and patient safety: a systematic review of reviews. </a:t>
            </a:r>
            <a:r>
              <a:rPr lang="en-US" sz="820" i="1" kern="0" dirty="0">
                <a:solidFill>
                  <a:srgbClr val="FFFFFF"/>
                </a:solidFill>
                <a:latin typeface="Times New Roman"/>
                <a:ea typeface="Times New Roman"/>
                <a:cs typeface="Times New Roman"/>
                <a:sym typeface="Times New Roman"/>
              </a:rPr>
              <a:t>Health research policy and systems</a:t>
            </a:r>
            <a:r>
              <a:rPr lang="en-US" sz="820" kern="0" dirty="0">
                <a:solidFill>
                  <a:srgbClr val="FFFFFF"/>
                </a:solidFill>
                <a:latin typeface="Times New Roman"/>
                <a:ea typeface="Times New Roman"/>
                <a:cs typeface="Times New Roman"/>
                <a:sym typeface="Times New Roman"/>
              </a:rPr>
              <a:t>, </a:t>
            </a:r>
            <a:r>
              <a:rPr lang="en-US" sz="820" i="1" kern="0" dirty="0">
                <a:solidFill>
                  <a:srgbClr val="FFFFFF"/>
                </a:solidFill>
                <a:latin typeface="Times New Roman"/>
                <a:ea typeface="Times New Roman"/>
                <a:cs typeface="Times New Roman"/>
                <a:sym typeface="Times New Roman"/>
              </a:rPr>
              <a:t>19</a:t>
            </a:r>
            <a:r>
              <a:rPr lang="en-US" sz="820" kern="0" dirty="0">
                <a:solidFill>
                  <a:srgbClr val="FFFFFF"/>
                </a:solidFill>
                <a:latin typeface="Times New Roman"/>
                <a:ea typeface="Times New Roman"/>
                <a:cs typeface="Times New Roman"/>
                <a:sym typeface="Times New Roman"/>
              </a:rPr>
              <a:t>(1), p.8.</a:t>
            </a:r>
            <a:r>
              <a:rPr lang="en-US" sz="820" kern="0" dirty="0">
                <a:solidFill>
                  <a:srgbClr val="FFFFFF"/>
                </a:solidFill>
                <a:uFill>
                  <a:noFill/>
                </a:uFill>
                <a:latin typeface="Times New Roman"/>
                <a:ea typeface="Times New Roman"/>
                <a:cs typeface="Times New Roman"/>
                <a:sym typeface="Times New Roman"/>
                <a:hlinkClick r:id="rId16">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16">
                  <a:extLst>
                    <a:ext uri="{A12FA001-AC4F-418D-AE19-62706E023703}">
                      <ahyp:hlinkClr xmlns:ahyp="http://schemas.microsoft.com/office/drawing/2018/hyperlinkcolor" val="tx"/>
                    </a:ext>
                  </a:extLst>
                </a:hlinkClick>
              </a:rPr>
              <a:t>https://link.springer.com/content/pdf/10.1186/s12961-020-00644-3.pdf</a:t>
            </a:r>
            <a:endParaRPr sz="820" u="sng"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err="1">
                <a:solidFill>
                  <a:srgbClr val="FFFFFF"/>
                </a:solidFill>
                <a:latin typeface="Times New Roman"/>
                <a:ea typeface="Times New Roman"/>
                <a:cs typeface="Times New Roman"/>
                <a:sym typeface="Times New Roman"/>
              </a:rPr>
              <a:t>Oskrochi</a:t>
            </a:r>
            <a:r>
              <a:rPr lang="en-US" sz="820" kern="0" dirty="0">
                <a:solidFill>
                  <a:srgbClr val="FFFFFF"/>
                </a:solidFill>
                <a:latin typeface="Times New Roman"/>
                <a:ea typeface="Times New Roman"/>
                <a:cs typeface="Times New Roman"/>
                <a:sym typeface="Times New Roman"/>
              </a:rPr>
              <a:t>, Y., Roy-</a:t>
            </a:r>
            <a:r>
              <a:rPr lang="en-US" sz="820" kern="0" dirty="0" err="1">
                <a:solidFill>
                  <a:srgbClr val="FFFFFF"/>
                </a:solidFill>
                <a:latin typeface="Times New Roman"/>
                <a:ea typeface="Times New Roman"/>
                <a:cs typeface="Times New Roman"/>
                <a:sym typeface="Times New Roman"/>
              </a:rPr>
              <a:t>Highley</a:t>
            </a:r>
            <a:r>
              <a:rPr lang="en-US" sz="820" kern="0" dirty="0">
                <a:solidFill>
                  <a:srgbClr val="FFFFFF"/>
                </a:solidFill>
                <a:latin typeface="Times New Roman"/>
                <a:ea typeface="Times New Roman"/>
                <a:cs typeface="Times New Roman"/>
                <a:sym typeface="Times New Roman"/>
              </a:rPr>
              <a:t>, E., Grimes, K. and Shah, S., 2025. Digital health technology compliance with clinical safety standards in the national health service in England: national cross-sectional study. </a:t>
            </a:r>
            <a:r>
              <a:rPr lang="en-US" sz="820" i="1" kern="0" dirty="0">
                <a:solidFill>
                  <a:srgbClr val="FFFFFF"/>
                </a:solidFill>
                <a:latin typeface="Times New Roman"/>
                <a:ea typeface="Times New Roman"/>
                <a:cs typeface="Times New Roman"/>
                <a:sym typeface="Times New Roman"/>
              </a:rPr>
              <a:t>Journal of Medical Internet Research</a:t>
            </a:r>
            <a:r>
              <a:rPr lang="en-US" sz="820" kern="0" dirty="0">
                <a:solidFill>
                  <a:srgbClr val="FFFFFF"/>
                </a:solidFill>
                <a:latin typeface="Times New Roman"/>
                <a:ea typeface="Times New Roman"/>
                <a:cs typeface="Times New Roman"/>
                <a:sym typeface="Times New Roman"/>
              </a:rPr>
              <a:t>, </a:t>
            </a:r>
            <a:r>
              <a:rPr lang="en-US" sz="820" i="1" kern="0" dirty="0">
                <a:solidFill>
                  <a:srgbClr val="FFFFFF"/>
                </a:solidFill>
                <a:latin typeface="Times New Roman"/>
                <a:ea typeface="Times New Roman"/>
                <a:cs typeface="Times New Roman"/>
                <a:sym typeface="Times New Roman"/>
              </a:rPr>
              <a:t>27</a:t>
            </a:r>
            <a:r>
              <a:rPr lang="en-US" sz="820" kern="0" dirty="0">
                <a:solidFill>
                  <a:srgbClr val="FFFFFF"/>
                </a:solidFill>
                <a:latin typeface="Times New Roman"/>
                <a:ea typeface="Times New Roman"/>
                <a:cs typeface="Times New Roman"/>
                <a:sym typeface="Times New Roman"/>
              </a:rPr>
              <a:t>, p.e80076.</a:t>
            </a:r>
            <a:r>
              <a:rPr lang="en-US" sz="820" kern="0" dirty="0">
                <a:solidFill>
                  <a:srgbClr val="FFFFFF"/>
                </a:solidFill>
                <a:uFill>
                  <a:noFill/>
                </a:uFill>
                <a:latin typeface="Times New Roman"/>
                <a:ea typeface="Times New Roman"/>
                <a:cs typeface="Times New Roman"/>
                <a:sym typeface="Times New Roman"/>
                <a:hlinkClick r:id="rId17">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17">
                  <a:extLst>
                    <a:ext uri="{A12FA001-AC4F-418D-AE19-62706E023703}">
                      <ahyp:hlinkClr xmlns:ahyp="http://schemas.microsoft.com/office/drawing/2018/hyperlinkcolor" val="tx"/>
                    </a:ext>
                  </a:extLst>
                </a:hlinkClick>
              </a:rPr>
              <a:t>https://www.jmir.org/2025/1/e80076/</a:t>
            </a:r>
            <a:endParaRPr sz="820" u="sng"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Palmer, R., (2025). </a:t>
            </a:r>
            <a:r>
              <a:rPr lang="en-US" sz="820" i="1" kern="0" dirty="0">
                <a:solidFill>
                  <a:srgbClr val="FFFFFF"/>
                </a:solidFill>
                <a:latin typeface="Times New Roman"/>
                <a:ea typeface="Times New Roman"/>
                <a:cs typeface="Times New Roman"/>
                <a:sym typeface="Times New Roman"/>
              </a:rPr>
              <a:t>The experts guide to the NHS DTAC (Digital Technology Assessment Criteria)</a:t>
            </a:r>
            <a:r>
              <a:rPr lang="en-US" sz="820" kern="0" dirty="0">
                <a:solidFill>
                  <a:srgbClr val="FFFFFF"/>
                </a:solidFill>
                <a:latin typeface="Times New Roman"/>
                <a:ea typeface="Times New Roman"/>
                <a:cs typeface="Times New Roman"/>
                <a:sym typeface="Times New Roman"/>
              </a:rPr>
              <a:t>. 8foldGovernance, 22 September. Available at:</a:t>
            </a:r>
            <a:r>
              <a:rPr lang="en-US" sz="820" kern="0" dirty="0">
                <a:solidFill>
                  <a:srgbClr val="FFFFFF"/>
                </a:solidFill>
                <a:uFill>
                  <a:noFill/>
                </a:uFill>
                <a:latin typeface="Times New Roman"/>
                <a:ea typeface="Times New Roman"/>
                <a:cs typeface="Times New Roman"/>
                <a:sym typeface="Times New Roman"/>
                <a:hlinkClick r:id="rId18">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18">
                  <a:extLst>
                    <a:ext uri="{A12FA001-AC4F-418D-AE19-62706E023703}">
                      <ahyp:hlinkClr xmlns:ahyp="http://schemas.microsoft.com/office/drawing/2018/hyperlinkcolor" val="tx"/>
                    </a:ext>
                  </a:extLst>
                </a:hlinkClick>
              </a:rPr>
              <a:t>https://8foldgovernance.com/guide-to-the-nhs-dtac/</a:t>
            </a:r>
            <a:r>
              <a:rPr lang="en-US" sz="820" kern="0" dirty="0">
                <a:solidFill>
                  <a:srgbClr val="FFFFFF"/>
                </a:solidFill>
                <a:latin typeface="Times New Roman"/>
                <a:ea typeface="Times New Roman"/>
                <a:cs typeface="Times New Roman"/>
                <a:sym typeface="Times New Roman"/>
              </a:rPr>
              <a:t> (Accessed: 01 August 2026).</a:t>
            </a:r>
            <a:endParaRPr sz="820"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Patra, M., Gupta, A.K., Kumar, D. and Kumar, B., (2025). ‘Antimicrobial resistance: A rising global threat to public health’, </a:t>
            </a:r>
            <a:r>
              <a:rPr lang="en-US" sz="820" i="1" kern="0" dirty="0">
                <a:solidFill>
                  <a:srgbClr val="FFFFFF"/>
                </a:solidFill>
                <a:latin typeface="Times New Roman"/>
                <a:ea typeface="Times New Roman"/>
                <a:cs typeface="Times New Roman"/>
                <a:sym typeface="Times New Roman"/>
              </a:rPr>
              <a:t>Infection and Drug Resistance</a:t>
            </a:r>
            <a:r>
              <a:rPr lang="en-US" sz="820" kern="0" dirty="0">
                <a:solidFill>
                  <a:srgbClr val="FFFFFF"/>
                </a:solidFill>
                <a:latin typeface="Times New Roman"/>
                <a:ea typeface="Times New Roman"/>
                <a:cs typeface="Times New Roman"/>
                <a:sym typeface="Times New Roman"/>
              </a:rPr>
              <a:t>, 18, pp. 5419–5437. </a:t>
            </a:r>
            <a:r>
              <a:rPr lang="en-US" sz="820" kern="0" dirty="0" err="1">
                <a:solidFill>
                  <a:srgbClr val="FFFFFF"/>
                </a:solidFill>
                <a:latin typeface="Times New Roman"/>
                <a:ea typeface="Times New Roman"/>
                <a:cs typeface="Times New Roman"/>
                <a:sym typeface="Times New Roman"/>
              </a:rPr>
              <a:t>doi</a:t>
            </a:r>
            <a:r>
              <a:rPr lang="en-US" sz="820" kern="0" dirty="0">
                <a:solidFill>
                  <a:srgbClr val="FFFFFF"/>
                </a:solidFill>
                <a:latin typeface="Times New Roman"/>
                <a:ea typeface="Times New Roman"/>
                <a:cs typeface="Times New Roman"/>
                <a:sym typeface="Times New Roman"/>
              </a:rPr>
              <a:t>: 10.2147/IDR.S530557.</a:t>
            </a:r>
            <a:r>
              <a:rPr lang="en-US" sz="820" kern="0" dirty="0">
                <a:solidFill>
                  <a:srgbClr val="FFFFFF"/>
                </a:solidFill>
                <a:uFill>
                  <a:noFill/>
                </a:uFill>
                <a:latin typeface="Times New Roman"/>
                <a:ea typeface="Times New Roman"/>
                <a:cs typeface="Times New Roman"/>
                <a:sym typeface="Times New Roman"/>
                <a:hlinkClick r:id="rId19">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19">
                  <a:extLst>
                    <a:ext uri="{A12FA001-AC4F-418D-AE19-62706E023703}">
                      <ahyp:hlinkClr xmlns:ahyp="http://schemas.microsoft.com/office/drawing/2018/hyperlinkcolor" val="tx"/>
                    </a:ext>
                  </a:extLst>
                </a:hlinkClick>
              </a:rPr>
              <a:t>https://pmc.ncbi.nlm.nih.gov/articles/PMC12558087/</a:t>
            </a:r>
            <a:endParaRPr sz="820" u="sng"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err="1">
                <a:solidFill>
                  <a:srgbClr val="FFFFFF"/>
                </a:solidFill>
                <a:latin typeface="Times New Roman"/>
                <a:ea typeface="Times New Roman"/>
                <a:cs typeface="Times New Roman"/>
                <a:sym typeface="Times New Roman"/>
              </a:rPr>
              <a:t>Tarricone</a:t>
            </a:r>
            <a:r>
              <a:rPr lang="en-US" sz="820" kern="0" dirty="0">
                <a:solidFill>
                  <a:srgbClr val="FFFFFF"/>
                </a:solidFill>
                <a:latin typeface="Times New Roman"/>
                <a:ea typeface="Times New Roman"/>
                <a:cs typeface="Times New Roman"/>
                <a:sym typeface="Times New Roman"/>
              </a:rPr>
              <a:t>, R., </a:t>
            </a:r>
            <a:r>
              <a:rPr lang="en-US" sz="820" kern="0" dirty="0" err="1">
                <a:solidFill>
                  <a:srgbClr val="FFFFFF"/>
                </a:solidFill>
                <a:latin typeface="Times New Roman"/>
                <a:ea typeface="Times New Roman"/>
                <a:cs typeface="Times New Roman"/>
                <a:sym typeface="Times New Roman"/>
              </a:rPr>
              <a:t>Petracca</a:t>
            </a:r>
            <a:r>
              <a:rPr lang="en-US" sz="820" kern="0" dirty="0">
                <a:solidFill>
                  <a:srgbClr val="FFFFFF"/>
                </a:solidFill>
                <a:latin typeface="Times New Roman"/>
                <a:ea typeface="Times New Roman"/>
                <a:cs typeface="Times New Roman"/>
                <a:sym typeface="Times New Roman"/>
              </a:rPr>
              <a:t>, F., </a:t>
            </a:r>
            <a:r>
              <a:rPr lang="en-US" sz="820" kern="0" dirty="0" err="1">
                <a:solidFill>
                  <a:srgbClr val="FFFFFF"/>
                </a:solidFill>
                <a:latin typeface="Times New Roman"/>
                <a:ea typeface="Times New Roman"/>
                <a:cs typeface="Times New Roman"/>
                <a:sym typeface="Times New Roman"/>
              </a:rPr>
              <a:t>Cucciniello</a:t>
            </a:r>
            <a:r>
              <a:rPr lang="en-US" sz="820" kern="0" dirty="0">
                <a:solidFill>
                  <a:srgbClr val="FFFFFF"/>
                </a:solidFill>
                <a:latin typeface="Times New Roman"/>
                <a:ea typeface="Times New Roman"/>
                <a:cs typeface="Times New Roman"/>
                <a:sym typeface="Times New Roman"/>
              </a:rPr>
              <a:t>, M. and </a:t>
            </a:r>
            <a:r>
              <a:rPr lang="en-US" sz="820" kern="0" dirty="0" err="1">
                <a:solidFill>
                  <a:srgbClr val="FFFFFF"/>
                </a:solidFill>
                <a:latin typeface="Times New Roman"/>
                <a:ea typeface="Times New Roman"/>
                <a:cs typeface="Times New Roman"/>
                <a:sym typeface="Times New Roman"/>
              </a:rPr>
              <a:t>Ciani</a:t>
            </a:r>
            <a:r>
              <a:rPr lang="en-US" sz="820" kern="0" dirty="0">
                <a:solidFill>
                  <a:srgbClr val="FFFFFF"/>
                </a:solidFill>
                <a:latin typeface="Times New Roman"/>
                <a:ea typeface="Times New Roman"/>
                <a:cs typeface="Times New Roman"/>
                <a:sym typeface="Times New Roman"/>
              </a:rPr>
              <a:t>, O., 2022. Recommendations for developing a lifecycle, multidimensional assessment framework for mobile medical apps. </a:t>
            </a:r>
            <a:r>
              <a:rPr lang="en-US" sz="820" i="1" kern="0" dirty="0">
                <a:solidFill>
                  <a:srgbClr val="FFFFFF"/>
                </a:solidFill>
                <a:latin typeface="Times New Roman"/>
                <a:ea typeface="Times New Roman"/>
                <a:cs typeface="Times New Roman"/>
                <a:sym typeface="Times New Roman"/>
              </a:rPr>
              <a:t>Health Economics</a:t>
            </a:r>
            <a:r>
              <a:rPr lang="en-US" sz="820" kern="0" dirty="0">
                <a:solidFill>
                  <a:srgbClr val="FFFFFF"/>
                </a:solidFill>
                <a:latin typeface="Times New Roman"/>
                <a:ea typeface="Times New Roman"/>
                <a:cs typeface="Times New Roman"/>
                <a:sym typeface="Times New Roman"/>
              </a:rPr>
              <a:t>, </a:t>
            </a:r>
            <a:r>
              <a:rPr lang="en-US" sz="820" i="1" kern="0" dirty="0">
                <a:solidFill>
                  <a:srgbClr val="FFFFFF"/>
                </a:solidFill>
                <a:latin typeface="Times New Roman"/>
                <a:ea typeface="Times New Roman"/>
                <a:cs typeface="Times New Roman"/>
                <a:sym typeface="Times New Roman"/>
              </a:rPr>
              <a:t>31</a:t>
            </a:r>
            <a:r>
              <a:rPr lang="en-US" sz="820" kern="0" dirty="0">
                <a:solidFill>
                  <a:srgbClr val="FFFFFF"/>
                </a:solidFill>
                <a:latin typeface="Times New Roman"/>
                <a:ea typeface="Times New Roman"/>
                <a:cs typeface="Times New Roman"/>
                <a:sym typeface="Times New Roman"/>
              </a:rPr>
              <a:t>, pp.73-97.</a:t>
            </a:r>
            <a:r>
              <a:rPr lang="en-US" sz="820" kern="0" dirty="0">
                <a:solidFill>
                  <a:srgbClr val="FFFFFF"/>
                </a:solidFill>
                <a:uFill>
                  <a:noFill/>
                </a:uFill>
                <a:latin typeface="Times New Roman"/>
                <a:ea typeface="Times New Roman"/>
                <a:cs typeface="Times New Roman"/>
                <a:sym typeface="Times New Roman"/>
                <a:hlinkClick r:id="rId20">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20">
                  <a:extLst>
                    <a:ext uri="{A12FA001-AC4F-418D-AE19-62706E023703}">
                      <ahyp:hlinkClr xmlns:ahyp="http://schemas.microsoft.com/office/drawing/2018/hyperlinkcolor" val="tx"/>
                    </a:ext>
                  </a:extLst>
                </a:hlinkClick>
              </a:rPr>
              <a:t>https://onlinelibrary.wiley.com/doi/pdfdirect/10.1002/hec.4505?utm_source=consensus</a:t>
            </a:r>
            <a:endParaRPr sz="820" u="sng"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UK Government, (2024). </a:t>
            </a:r>
            <a:r>
              <a:rPr lang="en-US" sz="820" i="1" kern="0" dirty="0">
                <a:solidFill>
                  <a:srgbClr val="FFFFFF"/>
                </a:solidFill>
                <a:latin typeface="Times New Roman"/>
                <a:ea typeface="Times New Roman"/>
                <a:cs typeface="Times New Roman"/>
                <a:sym typeface="Times New Roman"/>
              </a:rPr>
              <a:t>Confronting antimicrobial resistance 2024 to 2029</a:t>
            </a:r>
            <a:r>
              <a:rPr lang="en-US" sz="820" kern="0" dirty="0">
                <a:solidFill>
                  <a:srgbClr val="FFFFFF"/>
                </a:solidFill>
                <a:latin typeface="Times New Roman"/>
                <a:ea typeface="Times New Roman"/>
                <a:cs typeface="Times New Roman"/>
                <a:sym typeface="Times New Roman"/>
              </a:rPr>
              <a:t>. GOV.UK, 8 May. Available at:</a:t>
            </a:r>
            <a:r>
              <a:rPr lang="en-US" sz="820" kern="0" dirty="0">
                <a:solidFill>
                  <a:srgbClr val="FFFFFF"/>
                </a:solidFill>
                <a:uFill>
                  <a:noFill/>
                </a:uFill>
                <a:latin typeface="Times New Roman"/>
                <a:ea typeface="Times New Roman"/>
                <a:cs typeface="Times New Roman"/>
                <a:sym typeface="Times New Roman"/>
                <a:hlinkClick r:id="rId21">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21">
                  <a:extLst>
                    <a:ext uri="{A12FA001-AC4F-418D-AE19-62706E023703}">
                      <ahyp:hlinkClr xmlns:ahyp="http://schemas.microsoft.com/office/drawing/2018/hyperlinkcolor" val="tx"/>
                    </a:ext>
                  </a:extLst>
                </a:hlinkClick>
              </a:rPr>
              <a:t>https://www.gov.uk/government/publications/uk-5-year-action-plan-for-antimicrobial-resistance-2024-to-2029/confronting-antimicrobial-resistance-2024-to-2029</a:t>
            </a:r>
            <a:r>
              <a:rPr lang="en-US" sz="820" kern="0" dirty="0">
                <a:solidFill>
                  <a:srgbClr val="FFFFFF"/>
                </a:solidFill>
                <a:latin typeface="Times New Roman"/>
                <a:ea typeface="Times New Roman"/>
                <a:cs typeface="Times New Roman"/>
                <a:sym typeface="Times New Roman"/>
              </a:rPr>
              <a:t> (Accessed: 04 August 2026).</a:t>
            </a:r>
            <a:endParaRPr sz="820"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UK Government, (2025). </a:t>
            </a:r>
            <a:r>
              <a:rPr lang="en-US" sz="820" i="1" kern="0" dirty="0">
                <a:solidFill>
                  <a:srgbClr val="FFFFFF"/>
                </a:solidFill>
                <a:latin typeface="Times New Roman"/>
                <a:ea typeface="Times New Roman"/>
                <a:cs typeface="Times New Roman"/>
                <a:sym typeface="Times New Roman"/>
              </a:rPr>
              <a:t>UK 2024 to 2029 antimicrobial resistance national action plan: 1-year progress report</a:t>
            </a:r>
            <a:r>
              <a:rPr lang="en-US" sz="820" kern="0" dirty="0">
                <a:solidFill>
                  <a:srgbClr val="FFFFFF"/>
                </a:solidFill>
                <a:latin typeface="Times New Roman"/>
                <a:ea typeface="Times New Roman"/>
                <a:cs typeface="Times New Roman"/>
                <a:sym typeface="Times New Roman"/>
              </a:rPr>
              <a:t>. GOV.UK, 24 September. Available at:</a:t>
            </a:r>
            <a:r>
              <a:rPr lang="en-US" sz="820" kern="0" dirty="0">
                <a:solidFill>
                  <a:srgbClr val="FFFFFF"/>
                </a:solidFill>
                <a:uFill>
                  <a:noFill/>
                </a:uFill>
                <a:latin typeface="Times New Roman"/>
                <a:ea typeface="Times New Roman"/>
                <a:cs typeface="Times New Roman"/>
                <a:sym typeface="Times New Roman"/>
                <a:hlinkClick r:id="rId22">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22">
                  <a:extLst>
                    <a:ext uri="{A12FA001-AC4F-418D-AE19-62706E023703}">
                      <ahyp:hlinkClr xmlns:ahyp="http://schemas.microsoft.com/office/drawing/2018/hyperlinkcolor" val="tx"/>
                    </a:ext>
                  </a:extLst>
                </a:hlinkClick>
              </a:rPr>
              <a:t>https://www.gov.uk/government/publications/uk-5-year-action-plan-for-amr-1-year-progress-report/uk-2024-to-2029-antimicrobial-resistance-national-action-plan-1-year-progress-report</a:t>
            </a:r>
            <a:r>
              <a:rPr lang="en-US" sz="820" kern="0" dirty="0">
                <a:solidFill>
                  <a:srgbClr val="FFFFFF"/>
                </a:solidFill>
                <a:latin typeface="Times New Roman"/>
                <a:ea typeface="Times New Roman"/>
                <a:cs typeface="Times New Roman"/>
                <a:sym typeface="Times New Roman"/>
              </a:rPr>
              <a:t> (Accessed: 04 August 2026).</a:t>
            </a:r>
            <a:endParaRPr sz="820"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UK Health Security Agency, (2025). ‘UKHSA launches campaign to tackle misconceptions on antibiotics’, </a:t>
            </a:r>
            <a:r>
              <a:rPr lang="en-US" sz="820" i="1" kern="0" dirty="0">
                <a:solidFill>
                  <a:srgbClr val="FFFFFF"/>
                </a:solidFill>
                <a:latin typeface="Times New Roman"/>
                <a:ea typeface="Times New Roman"/>
                <a:cs typeface="Times New Roman"/>
                <a:sym typeface="Times New Roman"/>
              </a:rPr>
              <a:t>GOV.UK</a:t>
            </a:r>
            <a:r>
              <a:rPr lang="en-US" sz="820" kern="0" dirty="0">
                <a:solidFill>
                  <a:srgbClr val="FFFFFF"/>
                </a:solidFill>
                <a:latin typeface="Times New Roman"/>
                <a:ea typeface="Times New Roman"/>
                <a:cs typeface="Times New Roman"/>
                <a:sym typeface="Times New Roman"/>
              </a:rPr>
              <a:t>, 7 April. Available at:</a:t>
            </a:r>
            <a:r>
              <a:rPr lang="en-US" sz="820" kern="0" dirty="0">
                <a:solidFill>
                  <a:srgbClr val="FFFFFF"/>
                </a:solidFill>
                <a:uFill>
                  <a:noFill/>
                </a:uFill>
                <a:latin typeface="Times New Roman"/>
                <a:ea typeface="Times New Roman"/>
                <a:cs typeface="Times New Roman"/>
                <a:sym typeface="Times New Roman"/>
                <a:hlinkClick r:id="rId23">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23">
                  <a:extLst>
                    <a:ext uri="{A12FA001-AC4F-418D-AE19-62706E023703}">
                      <ahyp:hlinkClr xmlns:ahyp="http://schemas.microsoft.com/office/drawing/2018/hyperlinkcolor" val="tx"/>
                    </a:ext>
                  </a:extLst>
                </a:hlinkClick>
              </a:rPr>
              <a:t>https://www.gov.uk/government/news/ukhsa-launches-campaign-to-tackle-misconceptions-on-antibiotics</a:t>
            </a:r>
            <a:r>
              <a:rPr lang="en-US" sz="820" kern="0" dirty="0">
                <a:solidFill>
                  <a:srgbClr val="FFFFFF"/>
                </a:solidFill>
                <a:latin typeface="Times New Roman"/>
                <a:ea typeface="Times New Roman"/>
                <a:cs typeface="Times New Roman"/>
                <a:sym typeface="Times New Roman"/>
              </a:rPr>
              <a:t> (Accessed: 04 August 2026).</a:t>
            </a:r>
            <a:endParaRPr sz="820"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UK Health Security Agency, (2026). </a:t>
            </a:r>
            <a:r>
              <a:rPr lang="en-US" sz="820" i="1" kern="0" dirty="0">
                <a:solidFill>
                  <a:srgbClr val="FFFFFF"/>
                </a:solidFill>
                <a:latin typeface="Times New Roman"/>
                <a:ea typeface="Times New Roman"/>
                <a:cs typeface="Times New Roman"/>
                <a:sym typeface="Times New Roman"/>
              </a:rPr>
              <a:t>ESPAUR report 2024 to 2025: extended summary</a:t>
            </a:r>
            <a:r>
              <a:rPr lang="en-US" sz="820" kern="0" dirty="0">
                <a:solidFill>
                  <a:srgbClr val="FFFFFF"/>
                </a:solidFill>
                <a:latin typeface="Times New Roman"/>
                <a:ea typeface="Times New Roman"/>
                <a:cs typeface="Times New Roman"/>
                <a:sym typeface="Times New Roman"/>
              </a:rPr>
              <a:t>. GOV.UK. Available at:</a:t>
            </a:r>
            <a:r>
              <a:rPr lang="en-US" sz="820" kern="0" dirty="0">
                <a:solidFill>
                  <a:srgbClr val="FFFFFF"/>
                </a:solidFill>
                <a:uFill>
                  <a:noFill/>
                </a:uFill>
                <a:latin typeface="Times New Roman"/>
                <a:ea typeface="Times New Roman"/>
                <a:cs typeface="Times New Roman"/>
                <a:sym typeface="Times New Roman"/>
                <a:hlinkClick r:id="rId24">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24">
                  <a:extLst>
                    <a:ext uri="{A12FA001-AC4F-418D-AE19-62706E023703}">
                      <ahyp:hlinkClr xmlns:ahyp="http://schemas.microsoft.com/office/drawing/2018/hyperlinkcolor" val="tx"/>
                    </a:ext>
                  </a:extLst>
                </a:hlinkClick>
              </a:rPr>
              <a:t>https://www.gov.uk/government/publications/english-surveillance-programme-for-antimicrobial-utilisation-and-resistance-espaur-2024-to-2025-report/espaur-report-2024-to-2025-extended-summary</a:t>
            </a:r>
            <a:r>
              <a:rPr lang="en-US" sz="820" kern="0" dirty="0">
                <a:solidFill>
                  <a:srgbClr val="FFFFFF"/>
                </a:solidFill>
                <a:latin typeface="Times New Roman"/>
                <a:ea typeface="Times New Roman"/>
                <a:cs typeface="Times New Roman"/>
                <a:sym typeface="Times New Roman"/>
              </a:rPr>
              <a:t> (Accessed: 05 August 2026).</a:t>
            </a:r>
            <a:endParaRPr sz="820"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Wah, J.N.K., 2025. Revolutionizing e-health: the transformative role of AI-powered hybrid chatbots in healthcare solutions. </a:t>
            </a:r>
            <a:r>
              <a:rPr lang="en-US" sz="820" i="1" kern="0" dirty="0">
                <a:solidFill>
                  <a:srgbClr val="FFFFFF"/>
                </a:solidFill>
                <a:latin typeface="Times New Roman"/>
                <a:ea typeface="Times New Roman"/>
                <a:cs typeface="Times New Roman"/>
                <a:sym typeface="Times New Roman"/>
              </a:rPr>
              <a:t>Frontiers in Public Health</a:t>
            </a:r>
            <a:r>
              <a:rPr lang="en-US" sz="820" kern="0" dirty="0">
                <a:solidFill>
                  <a:srgbClr val="FFFFFF"/>
                </a:solidFill>
                <a:latin typeface="Times New Roman"/>
                <a:ea typeface="Times New Roman"/>
                <a:cs typeface="Times New Roman"/>
                <a:sym typeface="Times New Roman"/>
              </a:rPr>
              <a:t>, </a:t>
            </a:r>
            <a:r>
              <a:rPr lang="en-US" sz="820" i="1" kern="0" dirty="0">
                <a:solidFill>
                  <a:srgbClr val="FFFFFF"/>
                </a:solidFill>
                <a:latin typeface="Times New Roman"/>
                <a:ea typeface="Times New Roman"/>
                <a:cs typeface="Times New Roman"/>
                <a:sym typeface="Times New Roman"/>
              </a:rPr>
              <a:t>13</a:t>
            </a:r>
            <a:r>
              <a:rPr lang="en-US" sz="820" kern="0" dirty="0">
                <a:solidFill>
                  <a:srgbClr val="FFFFFF"/>
                </a:solidFill>
                <a:latin typeface="Times New Roman"/>
                <a:ea typeface="Times New Roman"/>
                <a:cs typeface="Times New Roman"/>
                <a:sym typeface="Times New Roman"/>
              </a:rPr>
              <a:t>, p.1530799.</a:t>
            </a:r>
            <a:r>
              <a:rPr lang="en-US" sz="820" kern="0" dirty="0">
                <a:solidFill>
                  <a:srgbClr val="FFFFFF"/>
                </a:solidFill>
                <a:uFill>
                  <a:noFill/>
                </a:uFill>
                <a:latin typeface="Times New Roman"/>
                <a:ea typeface="Times New Roman"/>
                <a:cs typeface="Times New Roman"/>
                <a:sym typeface="Times New Roman"/>
                <a:hlinkClick r:id="rId25">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25">
                  <a:extLst>
                    <a:ext uri="{A12FA001-AC4F-418D-AE19-62706E023703}">
                      <ahyp:hlinkClr xmlns:ahyp="http://schemas.microsoft.com/office/drawing/2018/hyperlinkcolor" val="tx"/>
                    </a:ext>
                  </a:extLst>
                </a:hlinkClick>
              </a:rPr>
              <a:t>https://www.frontiersin.org/journals/public-health/articles/10.3389/fpubh.2025.1530799/pdf</a:t>
            </a:r>
            <a:endParaRPr sz="820" u="sng" kern="0" dirty="0">
              <a:solidFill>
                <a:srgbClr val="FFFFFF"/>
              </a:solidFill>
              <a:latin typeface="Times New Roman"/>
              <a:ea typeface="Times New Roman"/>
              <a:cs typeface="Times New Roman"/>
              <a:sym typeface="Times New Roman"/>
            </a:endParaRPr>
          </a:p>
          <a:p>
            <a:pPr marL="171450" indent="-171450" algn="just">
              <a:buClr>
                <a:srgbClr val="000000"/>
              </a:buClr>
              <a:buSzPts val="1100"/>
              <a:buFont typeface="Arial" panose="020B0604020202020204" pitchFamily="34" charset="0"/>
              <a:buChar char="•"/>
            </a:pPr>
            <a:r>
              <a:rPr lang="en-US" sz="820" kern="0" dirty="0">
                <a:solidFill>
                  <a:srgbClr val="FFFFFF"/>
                </a:solidFill>
                <a:latin typeface="Times New Roman"/>
                <a:ea typeface="Times New Roman"/>
                <a:cs typeface="Times New Roman"/>
                <a:sym typeface="Times New Roman"/>
              </a:rPr>
              <a:t>Whitton, K., (2024). ‘Expert Insights: Understanding DCB0129 and its importance for medical devices’, </a:t>
            </a:r>
            <a:r>
              <a:rPr lang="en-US" sz="820" i="1" kern="0" dirty="0">
                <a:solidFill>
                  <a:srgbClr val="FFFFFF"/>
                </a:solidFill>
                <a:latin typeface="Times New Roman"/>
                <a:ea typeface="Times New Roman"/>
                <a:cs typeface="Times New Roman"/>
                <a:sym typeface="Times New Roman"/>
              </a:rPr>
              <a:t>8foldGovernance</a:t>
            </a:r>
            <a:r>
              <a:rPr lang="en-US" sz="820" kern="0" dirty="0">
                <a:solidFill>
                  <a:srgbClr val="FFFFFF"/>
                </a:solidFill>
                <a:latin typeface="Times New Roman"/>
                <a:ea typeface="Times New Roman"/>
                <a:cs typeface="Times New Roman"/>
                <a:sym typeface="Times New Roman"/>
              </a:rPr>
              <a:t>, 19 August.</a:t>
            </a:r>
            <a:r>
              <a:rPr lang="en-US" sz="820" kern="0" dirty="0">
                <a:solidFill>
                  <a:srgbClr val="FFFFFF"/>
                </a:solidFill>
                <a:uFill>
                  <a:noFill/>
                </a:uFill>
                <a:latin typeface="Times New Roman"/>
                <a:ea typeface="Times New Roman"/>
                <a:cs typeface="Times New Roman"/>
                <a:sym typeface="Times New Roman"/>
                <a:hlinkClick r:id="rId26">
                  <a:extLst>
                    <a:ext uri="{A12FA001-AC4F-418D-AE19-62706E023703}">
                      <ahyp:hlinkClr xmlns:ahyp="http://schemas.microsoft.com/office/drawing/2018/hyperlinkcolor" val="tx"/>
                    </a:ext>
                  </a:extLst>
                </a:hlinkClick>
              </a:rPr>
              <a:t> </a:t>
            </a:r>
            <a:r>
              <a:rPr lang="en-US" sz="820" u="sng" kern="0" dirty="0">
                <a:solidFill>
                  <a:srgbClr val="FFFFFF"/>
                </a:solidFill>
                <a:latin typeface="Times New Roman"/>
                <a:ea typeface="Times New Roman"/>
                <a:cs typeface="Times New Roman"/>
                <a:sym typeface="Times New Roman"/>
                <a:hlinkClick r:id="rId26">
                  <a:extLst>
                    <a:ext uri="{A12FA001-AC4F-418D-AE19-62706E023703}">
                      <ahyp:hlinkClr xmlns:ahyp="http://schemas.microsoft.com/office/drawing/2018/hyperlinkcolor" val="tx"/>
                    </a:ext>
                  </a:extLst>
                </a:hlinkClick>
              </a:rPr>
              <a:t>https://8foldgovernance.com/expert-insights-understanding-dcb0129-and-its-importance-for-medical-devices/</a:t>
            </a:r>
            <a:r>
              <a:rPr lang="en-US" sz="820" kern="0" dirty="0">
                <a:solidFill>
                  <a:srgbClr val="FFFFFF"/>
                </a:solidFill>
                <a:latin typeface="Times New Roman"/>
                <a:ea typeface="Times New Roman"/>
                <a:cs typeface="Times New Roman"/>
                <a:sym typeface="Times New Roman"/>
              </a:rPr>
              <a:t>  </a:t>
            </a:r>
            <a:endParaRPr sz="820" kern="0" dirty="0">
              <a:solidFill>
                <a:srgbClr val="FFFFFF"/>
              </a:solidFill>
              <a:latin typeface="Times New Roman"/>
              <a:ea typeface="Times New Roman"/>
              <a:cs typeface="Times New Roman"/>
              <a:sym typeface="Times New Roman"/>
            </a:endParaRPr>
          </a:p>
        </p:txBody>
      </p:sp>
      <p:sp>
        <p:nvSpPr>
          <p:cNvPr id="369" name="Google Shape;369;p17"/>
          <p:cNvSpPr txBox="1"/>
          <p:nvPr/>
        </p:nvSpPr>
        <p:spPr>
          <a:xfrm>
            <a:off x="3456182" y="94393"/>
            <a:ext cx="5832600" cy="523180"/>
          </a:xfrm>
          <a:prstGeom prst="rect">
            <a:avLst/>
          </a:prstGeom>
          <a:noFill/>
          <a:ln>
            <a:noFill/>
          </a:ln>
        </p:spPr>
        <p:txBody>
          <a:bodyPr spcFirstLastPara="1" wrap="square" lIns="91425" tIns="45700" rIns="91425" bIns="45700" anchor="t" anchorCtr="0">
            <a:spAutoFit/>
          </a:bodyPr>
          <a:lstStyle/>
          <a:p>
            <a:pPr algn="ctr">
              <a:buClr>
                <a:srgbClr val="000000"/>
              </a:buClr>
            </a:pPr>
            <a:r>
              <a:rPr lang="en-US" sz="2800" b="1" kern="0" dirty="0">
                <a:solidFill>
                  <a:srgbClr val="FFFFFF"/>
                </a:solidFill>
                <a:latin typeface="Times New Roman"/>
                <a:ea typeface="Times New Roman"/>
                <a:cs typeface="Times New Roman"/>
                <a:sym typeface="Times New Roman"/>
              </a:rPr>
              <a:t>References</a:t>
            </a:r>
            <a:endParaRPr sz="2800" kern="0" dirty="0">
              <a:solidFill>
                <a:srgbClr val="FFFFFF"/>
              </a:solidFill>
              <a:latin typeface="Arial"/>
              <a:ea typeface="Arial"/>
              <a:cs typeface="Arial"/>
              <a:sym typeface="Arial"/>
            </a:endParaRPr>
          </a:p>
        </p:txBody>
      </p:sp>
    </p:spTree>
    <p:extLst>
      <p:ext uri="{BB962C8B-B14F-4D97-AF65-F5344CB8AC3E}">
        <p14:creationId xmlns:p14="http://schemas.microsoft.com/office/powerpoint/2010/main" val="132937901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2F98BD-91D8-C0CB-5DA3-0EB4E7AB2783}"/>
              </a:ext>
            </a:extLst>
          </p:cNvPr>
          <p:cNvSpPr txBox="1"/>
          <p:nvPr/>
        </p:nvSpPr>
        <p:spPr>
          <a:xfrm>
            <a:off x="441064" y="591671"/>
            <a:ext cx="11155680" cy="5693866"/>
          </a:xfrm>
          <a:prstGeom prst="rect">
            <a:avLst/>
          </a:prstGeom>
          <a:noFill/>
        </p:spPr>
        <p:txBody>
          <a:bodyPr wrap="square" rtlCol="0">
            <a:spAutoFit/>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Aptos" panose="02110004020202020204"/>
                <a:ea typeface="+mn-ea"/>
                <a:cs typeface="+mn-cs"/>
              </a:rPr>
              <a:t>REFRENCES</a:t>
            </a: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 </a:t>
            </a:r>
          </a:p>
          <a:p>
            <a:pPr marL="0" marR="0" lvl="0" indent="0" algn="ctr" defTabSz="914400" rtl="0" eaLnBrk="1" fontAlgn="base"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Department of Health and Social Care, The Scottish Government, Welsh Government, Department for Environment, Food &amp; Rural Affairs, Department of Agriculture, Environment and Rural Affairs(Northern Ireland) (2024) </a:t>
            </a:r>
            <a:r>
              <a:rPr kumimoji="0" lang="en-GB" sz="1600" b="0" i="1" u="none" strike="noStrike" kern="1200" cap="none" spc="0" normalizeH="0" baseline="0" noProof="0" dirty="0">
                <a:ln>
                  <a:noFill/>
                </a:ln>
                <a:solidFill>
                  <a:prstClr val="black"/>
                </a:solidFill>
                <a:effectLst/>
                <a:uLnTx/>
                <a:uFillTx/>
                <a:latin typeface="Aptos" panose="02110004020202020204"/>
                <a:ea typeface="+mn-ea"/>
                <a:cs typeface="+mn-cs"/>
              </a:rPr>
              <a:t>UK 5-year action plan for antimicrobial resistance 2024 to 2029</a:t>
            </a: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 London: HM Government. Available at: </a:t>
            </a:r>
            <a:r>
              <a:rPr kumimoji="0" lang="en-GB" sz="1600" b="0" i="0" u="sng" strike="noStrike" kern="1200" cap="none" spc="0" normalizeH="0" baseline="0" noProof="0" dirty="0">
                <a:ln>
                  <a:noFill/>
                </a:ln>
                <a:solidFill>
                  <a:prstClr val="black"/>
                </a:solidFill>
                <a:effectLst/>
                <a:uLnTx/>
                <a:uFillTx/>
                <a:latin typeface="Aptos" panose="02110004020202020204"/>
                <a:ea typeface="+mn-ea"/>
                <a:cs typeface="+mn-cs"/>
                <a:hlinkClick r:id="rId2"/>
              </a:rPr>
              <a:t>https://www.gov.uk/government/publications/uk-5-year-action-plan-for-antimicrobial-resistance-2024-to-2029</a:t>
            </a: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 </a:t>
            </a:r>
            <a:r>
              <a:rPr kumimoji="0" lang="en-US" sz="1600" b="0" i="0" u="none" strike="noStrike" kern="1200" cap="none" spc="0" normalizeH="0" baseline="0" noProof="0" dirty="0">
                <a:ln>
                  <a:noFill/>
                </a:ln>
                <a:solidFill>
                  <a:prstClr val="black"/>
                </a:solidFill>
                <a:effectLst/>
                <a:uLnTx/>
                <a:uFillTx/>
                <a:latin typeface="Aptos" panose="02110004020202020204"/>
                <a:ea typeface="+mn-ea"/>
                <a:cs typeface="+mn-cs"/>
              </a:rPr>
              <a:t>​</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Green, L.W. and Kreuter, M.W. (2005) </a:t>
            </a:r>
            <a:r>
              <a:rPr kumimoji="0" lang="en-GB" sz="1600" b="0" i="1" u="none" strike="noStrike" kern="1200" cap="none" spc="0" normalizeH="0" baseline="0" noProof="0" dirty="0">
                <a:ln>
                  <a:noFill/>
                </a:ln>
                <a:solidFill>
                  <a:prstClr val="black"/>
                </a:solidFill>
                <a:effectLst/>
                <a:uLnTx/>
                <a:uFillTx/>
                <a:latin typeface="Aptos" panose="02110004020202020204"/>
                <a:ea typeface="+mn-ea"/>
                <a:cs typeface="+mn-cs"/>
              </a:rPr>
              <a:t>Health Program Planning: An Educational and Ecological Approach</a:t>
            </a: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 4th </a:t>
            </a:r>
            <a:r>
              <a:rPr kumimoji="0" lang="en-GB" sz="1600" b="0" i="0" u="none" strike="noStrike" kern="1200" cap="none" spc="0" normalizeH="0" baseline="0" noProof="0" dirty="0" err="1">
                <a:ln>
                  <a:noFill/>
                </a:ln>
                <a:solidFill>
                  <a:prstClr val="black"/>
                </a:solidFill>
                <a:effectLst/>
                <a:uLnTx/>
                <a:uFillTx/>
                <a:latin typeface="Aptos" panose="02110004020202020204"/>
                <a:ea typeface="+mn-ea"/>
                <a:cs typeface="+mn-cs"/>
              </a:rPr>
              <a:t>edn</a:t>
            </a: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 New York: McGraw-Hill.</a:t>
            </a: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a:t>
            </a: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Michie, S., van Stralen, M.M. and West, R. (2011) ‘The behaviour change wheel: A new method for characterising and designing behaviour change interventions’, </a:t>
            </a:r>
            <a:r>
              <a:rPr kumimoji="0" lang="en-GB" sz="1600" b="0" i="1" u="none" strike="noStrike" kern="1200" cap="none" spc="0" normalizeH="0" baseline="0" noProof="0" dirty="0">
                <a:ln>
                  <a:noFill/>
                </a:ln>
                <a:solidFill>
                  <a:prstClr val="black"/>
                </a:solidFill>
                <a:effectLst/>
                <a:uLnTx/>
                <a:uFillTx/>
                <a:latin typeface="Aptos" panose="02110004020202020204"/>
                <a:ea typeface="+mn-ea"/>
                <a:cs typeface="+mn-cs"/>
              </a:rPr>
              <a:t>Implementation Science</a:t>
            </a: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 6, 42. Available at: </a:t>
            </a:r>
            <a:r>
              <a:rPr kumimoji="0" lang="en-GB" sz="1600" b="0" i="0" u="sng" strike="noStrike" kern="1200" cap="none" spc="0" normalizeH="0" baseline="0" noProof="0" dirty="0">
                <a:ln>
                  <a:noFill/>
                </a:ln>
                <a:solidFill>
                  <a:prstClr val="black"/>
                </a:solidFill>
                <a:effectLst/>
                <a:uLnTx/>
                <a:uFillTx/>
                <a:latin typeface="Aptos" panose="02110004020202020204"/>
                <a:ea typeface="+mn-ea"/>
                <a:cs typeface="+mn-cs"/>
                <a:hlinkClick r:id="rId3"/>
              </a:rPr>
              <a:t>https://doi.org/10.1186/1748-5908-6-42</a:t>
            </a: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 ​</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NHS England (2023) </a:t>
            </a:r>
            <a:r>
              <a:rPr kumimoji="0" lang="en-GB" sz="1600" b="0" i="1" u="none" strike="noStrike" kern="1200" cap="none" spc="0" normalizeH="0" baseline="0" noProof="0" dirty="0">
                <a:ln>
                  <a:noFill/>
                </a:ln>
                <a:solidFill>
                  <a:prstClr val="black"/>
                </a:solidFill>
                <a:effectLst/>
                <a:uLnTx/>
                <a:uFillTx/>
                <a:latin typeface="Aptos" panose="02110004020202020204"/>
                <a:ea typeface="+mn-ea"/>
                <a:cs typeface="+mn-cs"/>
              </a:rPr>
              <a:t>Community pharmacy advanced service specification: NHS Pharmacy First Service</a:t>
            </a: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 London: NHS England. Available at: </a:t>
            </a:r>
            <a:r>
              <a:rPr kumimoji="0" lang="en-GB" sz="1600" b="0" i="0" u="sng" strike="noStrike" kern="1200" cap="none" spc="0" normalizeH="0" baseline="0" noProof="0" dirty="0">
                <a:ln>
                  <a:noFill/>
                </a:ln>
                <a:solidFill>
                  <a:prstClr val="black"/>
                </a:solidFill>
                <a:effectLst/>
                <a:uLnTx/>
                <a:uFillTx/>
                <a:latin typeface="Aptos" panose="02110004020202020204"/>
                <a:ea typeface="+mn-ea"/>
                <a:cs typeface="+mn-cs"/>
                <a:hlinkClick r:id="rId4"/>
              </a:rPr>
              <a:t>https://www.england.nhs.uk/publication/community-pharmacy-advanced-service-specification-nhs-pharmacy-first-service/</a:t>
            </a: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 ​</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UK Health Security Agency (UKHSA) (2026) </a:t>
            </a:r>
            <a:r>
              <a:rPr kumimoji="0" lang="en-GB" sz="1600" b="0" i="1" u="none" strike="noStrike" kern="1200" cap="none" spc="0" normalizeH="0" baseline="0" noProof="0" dirty="0">
                <a:ln>
                  <a:noFill/>
                </a:ln>
                <a:solidFill>
                  <a:prstClr val="black"/>
                </a:solidFill>
                <a:effectLst/>
                <a:uLnTx/>
                <a:uFillTx/>
                <a:latin typeface="Aptos" panose="02110004020202020204"/>
                <a:ea typeface="+mn-ea"/>
                <a:cs typeface="+mn-cs"/>
              </a:rPr>
              <a:t>English surveillance programme for antimicrobial utilisation and resistance (ESPAUR) 2024 to 2025 report</a:t>
            </a: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 London: UKHSA. Available at: </a:t>
            </a:r>
            <a:r>
              <a:rPr kumimoji="0" lang="en-GB" sz="1600" b="0" i="0" u="sng" strike="noStrike" kern="1200" cap="none" spc="0" normalizeH="0" baseline="0" noProof="0" dirty="0">
                <a:ln>
                  <a:noFill/>
                </a:ln>
                <a:solidFill>
                  <a:prstClr val="black"/>
                </a:solidFill>
                <a:effectLst/>
                <a:uLnTx/>
                <a:uFillTx/>
                <a:latin typeface="Aptos" panose="02110004020202020204"/>
                <a:ea typeface="+mn-ea"/>
                <a:cs typeface="+mn-cs"/>
                <a:hlinkClick r:id="rId5"/>
              </a:rPr>
              <a:t>https://www.gov.uk/government/publications/english-surveillance-programme-for-antimicrobial-utilisation-and-resistance-espaur-2024-to-2025-report</a:t>
            </a: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 ​</a:t>
            </a: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78830389"/>
      </p:ext>
    </p:extLst>
  </p:cSld>
  <p:clrMapOvr>
    <a:masterClrMapping/>
  </p:clrMapOvr>
</p:sld>
</file>

<file path=ppt/theme/theme1.xml><?xml version="1.0" encoding="utf-8"?>
<a:theme xmlns:a="http://schemas.openxmlformats.org/drawingml/2006/main" name="GradientRiseVTI">
  <a:themeElements>
    <a:clrScheme name="GradientRiseVTI">
      <a:dk1>
        <a:sysClr val="windowText" lastClr="000000"/>
      </a:dk1>
      <a:lt1>
        <a:srgbClr val="FFFFFF"/>
      </a:lt1>
      <a:dk2>
        <a:srgbClr val="3C0F3A"/>
      </a:dk2>
      <a:lt2>
        <a:srgbClr val="F1F2F2"/>
      </a:lt2>
      <a:accent1>
        <a:srgbClr val="A6025C"/>
      </a:accent1>
      <a:accent2>
        <a:srgbClr val="92248E"/>
      </a:accent2>
      <a:accent3>
        <a:srgbClr val="DE95C4"/>
      </a:accent3>
      <a:accent4>
        <a:srgbClr val="FE4A00"/>
      </a:accent4>
      <a:accent5>
        <a:srgbClr val="DA002F"/>
      </a:accent5>
      <a:accent6>
        <a:srgbClr val="FF907A"/>
      </a:accent6>
      <a:hlink>
        <a:srgbClr val="CA71E4"/>
      </a:hlink>
      <a:folHlink>
        <a:srgbClr val="E45E49"/>
      </a:folHlink>
    </a:clrScheme>
    <a:fontScheme name="GradientRiseVTI">
      <a:majorFont>
        <a:latin typeface="Avenir Next LT Pro"/>
        <a:ea typeface=""/>
        <a:cs typeface=""/>
      </a:majorFont>
      <a:minorFont>
        <a:latin typeface="Avenir Next LT Pro Light"/>
        <a:ea typeface=""/>
        <a:cs typeface=""/>
      </a:minorFont>
    </a:fontScheme>
    <a:fmtScheme name="GradientRise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13C68A69-E745-489A-84EC-B7BCE4AA380B}" vid="{9CF7857A-9412-4E45-AB0D-6EAA5A7DC4C5}"/>
    </a:ext>
  </a:extLst>
</a:theme>
</file>

<file path=ppt/theme/theme2.xml><?xml version="1.0" encoding="utf-8"?>
<a:theme xmlns:a="http://schemas.openxmlformats.org/drawingml/2006/main" name="Madison">
  <a:themeElements>
    <a:clrScheme name="Madison">
      <a:dk1>
        <a:srgbClr val="000000"/>
      </a:dk1>
      <a:lt1>
        <a:srgbClr val="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Madison">
  <a:themeElements>
    <a:clrScheme name="Madison">
      <a:dk1>
        <a:srgbClr val="000000"/>
      </a:dk1>
      <a:lt1>
        <a:srgbClr val="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1_Office Theme">
  <a:themeElements>
    <a:clrScheme name="Office Them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Theme">
      <a:majorFont>
        <a:latin typeface=""/>
        <a:ea typeface=""/>
        <a:cs typeface=""/>
      </a:majorFont>
      <a:minorFont>
        <a:latin typeface=""/>
        <a:ea typeface=""/>
        <a:cs typeface=""/>
      </a:minorFont>
    </a:fontScheme>
    <a:fmtScheme name="Office Theme">
      <a:fillStyleLst>
        <a:solidFill>
          <a:schemeClr val="phClr"/>
        </a:solidFill>
        <a:gradFill/>
        <a:gradFill/>
      </a:fillStyleLst>
      <a:lnStyleLst>
        <a:ln/>
        <a:ln/>
        <a:ln/>
      </a:lnStyleLst>
      <a:effectStyleLst>
        <a:effectStyle>
          <a:effectLst/>
        </a:effectStyle>
        <a:effectStyle>
          <a:effectLst/>
        </a:effectStyle>
        <a:effectStyle>
          <a:effectLst/>
        </a:effectStyle>
      </a:effectStyleLst>
      <a:bgFillStyleLst>
        <a:solidFill>
          <a:schemeClr val="phClr"/>
        </a:solidFill>
        <a:gradFill/>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A27F0338-E455-449D-B7F4-87D7C2E7914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C45F3A4-DDFE-4E22-B153-2DE82FAB06F7}">
  <ds:schemaRefs>
    <ds:schemaRef ds:uri="http://schemas.microsoft.com/sharepoint/v3/contenttype/forms"/>
  </ds:schemaRefs>
</ds:datastoreItem>
</file>

<file path=customXml/itemProps3.xml><?xml version="1.0" encoding="utf-8"?>
<ds:datastoreItem xmlns:ds="http://schemas.openxmlformats.org/officeDocument/2006/customXml" ds:itemID="{328EF0EE-4B28-4FC5-ACCE-E1D8B16D1329}">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13284</Words>
  <Application>Microsoft Office PowerPoint</Application>
  <PresentationFormat>Widescreen</PresentationFormat>
  <Paragraphs>721</Paragraphs>
  <Slides>66</Slides>
  <Notes>41</Notes>
  <HiddenSlides>1</HiddenSlides>
  <MMClips>0</MMClips>
  <ScaleCrop>false</ScaleCrop>
  <HeadingPairs>
    <vt:vector size="6" baseType="variant">
      <vt:variant>
        <vt:lpstr>Fonts Used</vt:lpstr>
      </vt:variant>
      <vt:variant>
        <vt:i4>14</vt:i4>
      </vt:variant>
      <vt:variant>
        <vt:lpstr>Theme</vt:lpstr>
      </vt:variant>
      <vt:variant>
        <vt:i4>5</vt:i4>
      </vt:variant>
      <vt:variant>
        <vt:lpstr>Slide Titles</vt:lpstr>
      </vt:variant>
      <vt:variant>
        <vt:i4>66</vt:i4>
      </vt:variant>
    </vt:vector>
  </HeadingPairs>
  <TitlesOfParts>
    <vt:vector size="85" baseType="lpstr">
      <vt:lpstr>Abadi</vt:lpstr>
      <vt:lpstr>Aptos</vt:lpstr>
      <vt:lpstr>Aptos Display</vt:lpstr>
      <vt:lpstr>Arial</vt:lpstr>
      <vt:lpstr>Arial Bold</vt:lpstr>
      <vt:lpstr>Arial Bold Italics</vt:lpstr>
      <vt:lpstr>Avenir Next LT Pro</vt:lpstr>
      <vt:lpstr>Avenir Next LT Pro Light</vt:lpstr>
      <vt:lpstr>Calibri</vt:lpstr>
      <vt:lpstr>Droid Sans</vt:lpstr>
      <vt:lpstr>Noto Sans Symbols</vt:lpstr>
      <vt:lpstr>Open Sauce Heavy</vt:lpstr>
      <vt:lpstr>Times New Roman</vt:lpstr>
      <vt:lpstr>Wingdings</vt:lpstr>
      <vt:lpstr>GradientRiseVTI</vt:lpstr>
      <vt:lpstr>Madison</vt:lpstr>
      <vt:lpstr>1_Madison</vt:lpstr>
      <vt:lpstr>Office Theme</vt:lpstr>
      <vt:lpstr>1_Office Theme</vt:lpstr>
      <vt:lpstr>PowerPoint Presentation</vt:lpstr>
      <vt:lpstr>m.sc public health and social care in practice  </vt:lpstr>
      <vt:lpstr>SMART ANTIBIOTICS</vt:lpstr>
      <vt:lpstr>Aim and content of  the intervention</vt:lpstr>
      <vt:lpstr>Digital health  technology used</vt:lpstr>
      <vt:lpstr>Conti....</vt:lpstr>
      <vt:lpstr>justification: target group selection-young</vt:lpstr>
      <vt:lpstr>Justification: why this intervention is needed</vt:lpstr>
      <vt:lpstr>Conti...</vt:lpstr>
      <vt:lpstr>Public health problem :antimicrobial resistance</vt:lpstr>
      <vt:lpstr>Consequences of not addressing amr in young adults</vt:lpstr>
      <vt:lpstr>Conti...</vt:lpstr>
      <vt:lpstr>National Guidelines: Strategic Context National guidelines: strategic context</vt:lpstr>
      <vt:lpstr>Conti...</vt:lpstr>
      <vt:lpstr>Evidence base :digital intervention for health behaviour change</vt:lpstr>
      <vt:lpstr>Smart Antibiotics Campaign: Core Component</vt:lpstr>
      <vt:lpstr>Conti...</vt:lpstr>
      <vt:lpstr>Implementation and roll –out plan</vt:lpstr>
      <vt:lpstr>Continue</vt:lpstr>
      <vt:lpstr>STUDENT NAME -  RIKINPURI SWAMI   STUDENT I'D - 2503602  LECTURER NAME - DR.PING WU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Group Member 3: Barriers Student Name:- Noman Vajoddin Malek  ID:2522651 </vt:lpstr>
      <vt:lpstr>PowerPoint Presentation</vt:lpstr>
      <vt:lpstr>PowerPoint Presentation</vt:lpstr>
      <vt:lpstr>Stakeholders with duties and impact</vt:lpstr>
      <vt:lpstr>Stakeholders to facilitate the implementation and delivery of the chosen digital health promotion intervention </vt:lpstr>
      <vt:lpstr>Stakeholders with duties and impact</vt:lpstr>
      <vt:lpstr>Potential barriers to implement and deliver the antimicrobial-resistance digital intervention</vt:lpstr>
      <vt:lpstr>PowerPoint Presentation</vt:lpstr>
      <vt:lpstr>CONTD…</vt:lpstr>
      <vt:lpstr>CONTD… </vt:lpstr>
      <vt:lpstr>CONTD…</vt:lpstr>
      <vt:lpstr>Legal and ethical issues correlated with the intervention </vt:lpstr>
      <vt:lpstr>PowerPoint Presentation</vt:lpstr>
      <vt:lpstr>CONTD…</vt:lpstr>
      <vt:lpstr>PowerPoint Presentation</vt:lpstr>
      <vt:lpstr>Conclusion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rizwana chauhan</dc:creator>
  <cp:lastModifiedBy>rizwana chauhan</cp:lastModifiedBy>
  <cp:revision>531</cp:revision>
  <dcterms:created xsi:type="dcterms:W3CDTF">2026-08-09T10:49:19Z</dcterms:created>
  <dcterms:modified xsi:type="dcterms:W3CDTF">2026-08-12T23:19:41Z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