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60" r:id="rId5"/>
    <p:sldId id="259" r:id="rId6"/>
    <p:sldId id="266" r:id="rId7"/>
    <p:sldId id="261" r:id="rId8"/>
    <p:sldId id="269" r:id="rId9"/>
    <p:sldId id="263" r:id="rId10"/>
    <p:sldId id="267" r:id="rId11"/>
    <p:sldId id="270" r:id="rId12"/>
    <p:sldId id="271" r:id="rId13"/>
    <p:sldId id="272" r:id="rId14"/>
    <p:sldId id="273" r:id="rId15"/>
    <p:sldId id="274" r:id="rId16"/>
    <p:sldId id="275" r:id="rId17"/>
    <p:sldId id="276" r:id="rId18"/>
    <p:sldId id="277" r:id="rId19"/>
    <p:sldId id="265"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665" autoAdjust="0"/>
  </p:normalViewPr>
  <p:slideViewPr>
    <p:cSldViewPr snapToGrid="0">
      <p:cViewPr varScale="1">
        <p:scale>
          <a:sx n="58" d="100"/>
          <a:sy n="58" d="100"/>
        </p:scale>
        <p:origin x="164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1B95FC-C6C2-4FDC-B4D3-D250E4B79F19}" type="datetimeFigureOut">
              <a:rPr lang="en-GB" smtClean="0"/>
              <a:t>26/06/2019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801012-5290-4FFC-B38A-96D0F7678881}" type="slidenum">
              <a:rPr lang="en-GB" smtClean="0"/>
              <a:t>‹#›</a:t>
            </a:fld>
            <a:endParaRPr lang="en-GB"/>
          </a:p>
        </p:txBody>
      </p:sp>
    </p:spTree>
    <p:extLst>
      <p:ext uri="{BB962C8B-B14F-4D97-AF65-F5344CB8AC3E}">
        <p14:creationId xmlns:p14="http://schemas.microsoft.com/office/powerpoint/2010/main" val="280618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801012-5290-4FFC-B38A-96D0F7678881}" type="slidenum">
              <a:rPr lang="en-GB" smtClean="0"/>
              <a:t>4</a:t>
            </a:fld>
            <a:endParaRPr lang="en-GB"/>
          </a:p>
        </p:txBody>
      </p:sp>
    </p:spTree>
    <p:extLst>
      <p:ext uri="{BB962C8B-B14F-4D97-AF65-F5344CB8AC3E}">
        <p14:creationId xmlns:p14="http://schemas.microsoft.com/office/powerpoint/2010/main" val="1062845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Specify Value. Value can be defined only by the ultimate customer. Value is distorted by pre-existing organizations, especially engineers and experts. They add complexity of no interest to the customer. </a:t>
            </a:r>
          </a:p>
          <a:p>
            <a:r>
              <a:rPr lang="en-GB" dirty="0"/>
              <a:t>• Identify the Value Stream. The Value Stream is all the actions needed to bring a product to the customer. If the </a:t>
            </a:r>
            <a:r>
              <a:rPr lang="en-GB" dirty="0" err="1"/>
              <a:t>melter</a:t>
            </a:r>
            <a:r>
              <a:rPr lang="en-GB" dirty="0"/>
              <a:t>, forger, </a:t>
            </a:r>
            <a:r>
              <a:rPr lang="en-GB" dirty="0" err="1"/>
              <a:t>machiner</a:t>
            </a:r>
            <a:r>
              <a:rPr lang="en-GB" dirty="0"/>
              <a:t>, and assembler never talk, duplicate steps will exist. </a:t>
            </a:r>
          </a:p>
          <a:p>
            <a:r>
              <a:rPr lang="en-GB" dirty="0"/>
              <a:t>• Flow. Make the value-creating steps flow. Eliminate departments that execute a single-task process on large batches. </a:t>
            </a:r>
          </a:p>
          <a:p>
            <a:r>
              <a:rPr lang="en-GB" dirty="0"/>
              <a:t>• Pull. Let the customer pull the product from you. Sell, one. Make one. </a:t>
            </a:r>
          </a:p>
          <a:p>
            <a:r>
              <a:rPr lang="en-GB" dirty="0"/>
              <a:t>• Pursue Perfection. There is no end to the process of reducing time, space, cost and mistakes.  Lean is doing more with less. Use the least amount of effort, energy, equipment, time, facility space, materials, and capital – while giving customers exactly what they want.</a:t>
            </a:r>
          </a:p>
          <a:p>
            <a:endParaRPr lang="en-GB" dirty="0"/>
          </a:p>
        </p:txBody>
      </p:sp>
      <p:sp>
        <p:nvSpPr>
          <p:cNvPr id="4" name="Slide Number Placeholder 3"/>
          <p:cNvSpPr>
            <a:spLocks noGrp="1"/>
          </p:cNvSpPr>
          <p:nvPr>
            <p:ph type="sldNum" sz="quarter" idx="5"/>
          </p:nvPr>
        </p:nvSpPr>
        <p:spPr/>
        <p:txBody>
          <a:bodyPr/>
          <a:lstStyle/>
          <a:p>
            <a:fld id="{0A801012-5290-4FFC-B38A-96D0F7678881}" type="slidenum">
              <a:rPr lang="en-GB" smtClean="0"/>
              <a:t>5</a:t>
            </a:fld>
            <a:endParaRPr lang="en-GB"/>
          </a:p>
        </p:txBody>
      </p:sp>
    </p:spTree>
    <p:extLst>
      <p:ext uri="{BB962C8B-B14F-4D97-AF65-F5344CB8AC3E}">
        <p14:creationId xmlns:p14="http://schemas.microsoft.com/office/powerpoint/2010/main" val="285703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margin to consumer/customer value.</a:t>
            </a:r>
          </a:p>
          <a:p>
            <a:endParaRPr lang="en-GB" dirty="0"/>
          </a:p>
          <a:p>
            <a:r>
              <a:rPr lang="en-GB" dirty="0"/>
              <a:t>Inbound logistics: Delivery or collection of parts and materials.</a:t>
            </a:r>
          </a:p>
          <a:p>
            <a:endParaRPr lang="en-GB" dirty="0"/>
          </a:p>
          <a:p>
            <a:r>
              <a:rPr lang="en-GB" dirty="0"/>
              <a:t>Production: Creation of electrical plans</a:t>
            </a:r>
          </a:p>
          <a:p>
            <a:endParaRPr lang="en-GB" dirty="0"/>
          </a:p>
          <a:p>
            <a:r>
              <a:rPr lang="en-GB" dirty="0"/>
              <a:t>Outbound logistics: Travel to and from job locations.</a:t>
            </a:r>
          </a:p>
          <a:p>
            <a:endParaRPr lang="en-GB" dirty="0"/>
          </a:p>
          <a:p>
            <a:r>
              <a:rPr lang="en-GB" dirty="0"/>
              <a:t>Marketing and sales: Limited to the NW England, tenders for medium to large scale jobs within public sector, very little marketing </a:t>
            </a:r>
          </a:p>
          <a:p>
            <a:endParaRPr lang="en-GB" dirty="0"/>
          </a:p>
          <a:p>
            <a:r>
              <a:rPr lang="en-GB" dirty="0"/>
              <a:t>Service: Installation of electrical cables, goods and machinery, testing, fault finding, decommissioning, </a:t>
            </a:r>
          </a:p>
          <a:p>
            <a:endParaRPr lang="en-GB" dirty="0"/>
          </a:p>
          <a:p>
            <a:r>
              <a:rPr lang="en-GB" dirty="0"/>
              <a:t>Customer Value = Timely, safe, quality workmanship, excellent customer service, fair price.</a:t>
            </a:r>
          </a:p>
        </p:txBody>
      </p:sp>
      <p:sp>
        <p:nvSpPr>
          <p:cNvPr id="4" name="Slide Number Placeholder 3"/>
          <p:cNvSpPr>
            <a:spLocks noGrp="1"/>
          </p:cNvSpPr>
          <p:nvPr>
            <p:ph type="sldNum" sz="quarter" idx="5"/>
          </p:nvPr>
        </p:nvSpPr>
        <p:spPr/>
        <p:txBody>
          <a:bodyPr/>
          <a:lstStyle/>
          <a:p>
            <a:fld id="{0A801012-5290-4FFC-B38A-96D0F7678881}" type="slidenum">
              <a:rPr lang="en-GB" smtClean="0"/>
              <a:t>9</a:t>
            </a:fld>
            <a:endParaRPr lang="en-GB"/>
          </a:p>
        </p:txBody>
      </p:sp>
    </p:spTree>
    <p:extLst>
      <p:ext uri="{BB962C8B-B14F-4D97-AF65-F5344CB8AC3E}">
        <p14:creationId xmlns:p14="http://schemas.microsoft.com/office/powerpoint/2010/main" val="2612256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11</a:t>
            </a:fld>
            <a:endParaRPr lang="en-GB"/>
          </a:p>
        </p:txBody>
      </p:sp>
    </p:spTree>
    <p:extLst>
      <p:ext uri="{BB962C8B-B14F-4D97-AF65-F5344CB8AC3E}">
        <p14:creationId xmlns:p14="http://schemas.microsoft.com/office/powerpoint/2010/main" val="1302874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12</a:t>
            </a:fld>
            <a:endParaRPr lang="en-GB"/>
          </a:p>
        </p:txBody>
      </p:sp>
    </p:spTree>
    <p:extLst>
      <p:ext uri="{BB962C8B-B14F-4D97-AF65-F5344CB8AC3E}">
        <p14:creationId xmlns:p14="http://schemas.microsoft.com/office/powerpoint/2010/main" val="3142673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13</a:t>
            </a:fld>
            <a:endParaRPr lang="en-GB"/>
          </a:p>
        </p:txBody>
      </p:sp>
    </p:spTree>
    <p:extLst>
      <p:ext uri="{BB962C8B-B14F-4D97-AF65-F5344CB8AC3E}">
        <p14:creationId xmlns:p14="http://schemas.microsoft.com/office/powerpoint/2010/main" val="387053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14</a:t>
            </a:fld>
            <a:endParaRPr lang="en-GB"/>
          </a:p>
        </p:txBody>
      </p:sp>
    </p:spTree>
    <p:extLst>
      <p:ext uri="{BB962C8B-B14F-4D97-AF65-F5344CB8AC3E}">
        <p14:creationId xmlns:p14="http://schemas.microsoft.com/office/powerpoint/2010/main" val="3583857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15</a:t>
            </a:fld>
            <a:endParaRPr lang="en-GB"/>
          </a:p>
        </p:txBody>
      </p:sp>
    </p:spTree>
    <p:extLst>
      <p:ext uri="{BB962C8B-B14F-4D97-AF65-F5344CB8AC3E}">
        <p14:creationId xmlns:p14="http://schemas.microsoft.com/office/powerpoint/2010/main" val="1001614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16</a:t>
            </a:fld>
            <a:endParaRPr lang="en-GB"/>
          </a:p>
        </p:txBody>
      </p:sp>
    </p:spTree>
    <p:extLst>
      <p:ext uri="{BB962C8B-B14F-4D97-AF65-F5344CB8AC3E}">
        <p14:creationId xmlns:p14="http://schemas.microsoft.com/office/powerpoint/2010/main" val="29312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17</a:t>
            </a:fld>
            <a:endParaRPr lang="en-GB"/>
          </a:p>
        </p:txBody>
      </p:sp>
    </p:spTree>
    <p:extLst>
      <p:ext uri="{BB962C8B-B14F-4D97-AF65-F5344CB8AC3E}">
        <p14:creationId xmlns:p14="http://schemas.microsoft.com/office/powerpoint/2010/main" val="4090268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service quality is the beginning of employee satisfaction the main cause of superior external service satisfaction.</a:t>
            </a:r>
          </a:p>
        </p:txBody>
      </p:sp>
      <p:sp>
        <p:nvSpPr>
          <p:cNvPr id="4" name="Slide Number Placeholder 3"/>
          <p:cNvSpPr>
            <a:spLocks noGrp="1"/>
          </p:cNvSpPr>
          <p:nvPr>
            <p:ph type="sldNum" sz="quarter" idx="5"/>
          </p:nvPr>
        </p:nvSpPr>
        <p:spPr/>
        <p:txBody>
          <a:bodyPr/>
          <a:lstStyle/>
          <a:p>
            <a:fld id="{0A801012-5290-4FFC-B38A-96D0F7678881}" type="slidenum">
              <a:rPr lang="en-GB" smtClean="0"/>
              <a:t>18</a:t>
            </a:fld>
            <a:endParaRPr lang="en-GB"/>
          </a:p>
        </p:txBody>
      </p:sp>
    </p:spTree>
    <p:extLst>
      <p:ext uri="{BB962C8B-B14F-4D97-AF65-F5344CB8AC3E}">
        <p14:creationId xmlns:p14="http://schemas.microsoft.com/office/powerpoint/2010/main" val="313673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0B5C0-0C52-4FF6-BABA-DF0C68C589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58A8E6-6387-49A7-9F1C-3E15EE198D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A412D1-D582-430F-A118-06199E97852F}"/>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E4A6A25C-2417-460D-B545-B07B0A28E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FA6B4E-225A-4FA6-8176-FE8BF6F51B29}"/>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2598716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89F4-A7FE-4040-B1F3-0CED2043A5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A2C66D-3C21-498E-A36B-51D602EA68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638157-BFA9-4AC0-9114-EBAA990C47A9}"/>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9A649EDF-0DD8-43E4-BB0A-FF61F0A89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DC8D0-644A-486D-8ECE-BE1D5BF699D0}"/>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578594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84F48-8D26-429B-B9F5-31CBA8B2AA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6A9827-C436-4D7E-802C-D722F42EFD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0A9A56-04EF-4B1E-99B0-33FBA33936A1}"/>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26D4E4A4-1C05-422B-ABE4-04E95EA63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A7115E-10F9-42F0-9406-FA8F9F958822}"/>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179511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DE579-00CA-4C26-BDAD-AFC027D4F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6BB969-119C-4019-A374-01BC4CAF17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0C45C0-7EDB-4328-AC37-211F2B8566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2F6288-A3CD-451B-A4DD-B06A418F62F9}"/>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6" name="Footer Placeholder 5">
            <a:extLst>
              <a:ext uri="{FF2B5EF4-FFF2-40B4-BE49-F238E27FC236}">
                <a16:creationId xmlns:a16="http://schemas.microsoft.com/office/drawing/2014/main" id="{2392C058-5F20-4D96-AADC-4E708612AD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A43000-B46A-4E05-A100-22C67CFFC55B}"/>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299203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3E73-FA0E-4F31-96E4-DBE2118762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564A32-360A-4837-BC96-8B271662DD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B9B872-9DDE-4CDA-BFA6-BAC8BF858F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8FDCDD-2C79-4AA1-997F-EBBDBCAD7D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1D8DBC-4EF6-405B-BBFA-F5CFB7F058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87742B-6E40-4CFD-832E-C2C5D24ADBAB}"/>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8" name="Footer Placeholder 7">
            <a:extLst>
              <a:ext uri="{FF2B5EF4-FFF2-40B4-BE49-F238E27FC236}">
                <a16:creationId xmlns:a16="http://schemas.microsoft.com/office/drawing/2014/main" id="{79679303-99FE-4E80-AB5C-A1411525D6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31C24E-8F72-4C28-B3FB-6CE868FCBCD1}"/>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1381880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D9267-CD2D-485C-834D-0B397D3CCE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6843E7-5DE5-4B30-8C12-632C896143BD}"/>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4" name="Footer Placeholder 3">
            <a:extLst>
              <a:ext uri="{FF2B5EF4-FFF2-40B4-BE49-F238E27FC236}">
                <a16:creationId xmlns:a16="http://schemas.microsoft.com/office/drawing/2014/main" id="{75E037CB-2B73-40C1-9997-2CE90E2A73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425216-69E5-49E8-B66D-C175ECA4A48E}"/>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3962710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38835-A2F3-4F36-B574-1116C46C6DCD}"/>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3" name="Footer Placeholder 2">
            <a:extLst>
              <a:ext uri="{FF2B5EF4-FFF2-40B4-BE49-F238E27FC236}">
                <a16:creationId xmlns:a16="http://schemas.microsoft.com/office/drawing/2014/main" id="{F13F3692-78F6-4E66-99C8-D2325FBF06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736975-D783-46F8-8B0D-AE69AF55CE26}"/>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338648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C9B4-5502-4601-BF9C-A1EDB4E7F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C20FE-EE6A-4C13-9B05-203AEB9B95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8EE260-C9F9-480D-9E22-8BD4601F7B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EB744-29A2-47C9-B4E5-006016AD4470}"/>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6" name="Footer Placeholder 5">
            <a:extLst>
              <a:ext uri="{FF2B5EF4-FFF2-40B4-BE49-F238E27FC236}">
                <a16:creationId xmlns:a16="http://schemas.microsoft.com/office/drawing/2014/main" id="{CAC2CB68-389B-4411-AE5C-1DC904C258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403280-0550-4368-9CFC-53E6E3E276FB}"/>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2464552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0FC43-3516-4C00-94B2-76D341B285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076DFD-2348-413C-8851-7CF17DB89B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92D5DE-B3FB-48EC-A310-825835A92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7A4908-5FE4-4BED-B18B-2EA5CAAC4CB2}"/>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6" name="Footer Placeholder 5">
            <a:extLst>
              <a:ext uri="{FF2B5EF4-FFF2-40B4-BE49-F238E27FC236}">
                <a16:creationId xmlns:a16="http://schemas.microsoft.com/office/drawing/2014/main" id="{308004A8-56C1-4ACC-9BCC-1269F734E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A3732F-5649-42C0-9F33-1FF4BA296BA0}"/>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1134034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1D452-9C31-4C23-B43E-F04E6B7E84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CEE41D-544C-4E76-B279-26A5FC3C2E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1A8AA-C5A4-4E2A-8807-F9D18C631C66}"/>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0F958AC8-3075-4B1E-B167-10BDF574AC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4A5B75-75F8-4C62-870C-BC327EC433CD}"/>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2790243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544DE6-3057-4F77-8DF4-ABF74950BD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09168E-D558-48AA-A532-7027B20BE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61A3-C6BF-416C-AD4F-C9CF53F48374}"/>
              </a:ext>
            </a:extLst>
          </p:cNvPr>
          <p:cNvSpPr>
            <a:spLocks noGrp="1"/>
          </p:cNvSpPr>
          <p:nvPr>
            <p:ph type="dt" sz="half" idx="10"/>
          </p:nvPr>
        </p:nvSpPr>
        <p:spPr/>
        <p:txBody>
          <a:body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39548CC2-6DDC-4B99-99D9-44D0509D59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C80F6A-5532-44E2-9B05-AF6A813F4C43}"/>
              </a:ext>
            </a:extLst>
          </p:cNvPr>
          <p:cNvSpPr>
            <a:spLocks noGrp="1"/>
          </p:cNvSpPr>
          <p:nvPr>
            <p:ph type="sldNum" sz="quarter" idx="12"/>
          </p:nvPr>
        </p:nvSpPr>
        <p:spPr/>
        <p:txBody>
          <a:bodyPr/>
          <a:lstStyle/>
          <a:p>
            <a:fld id="{44A3EA67-2B9D-4A5A-8CF0-0A2294CDC182}" type="slidenum">
              <a:rPr lang="en-GB" smtClean="0"/>
              <a:t>‹#›</a:t>
            </a:fld>
            <a:endParaRPr lang="en-GB"/>
          </a:p>
        </p:txBody>
      </p:sp>
    </p:spTree>
    <p:extLst>
      <p:ext uri="{BB962C8B-B14F-4D97-AF65-F5344CB8AC3E}">
        <p14:creationId xmlns:p14="http://schemas.microsoft.com/office/powerpoint/2010/main" val="518302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83094B-4067-409F-ABBD-6768D34A36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034620-105A-4B24-809D-FD401D3AFA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3E62F-67A9-4C72-AAA6-8A1AF86789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722E5E-6197-4C38-A78B-D42DEF114908}" type="datetimeFigureOut">
              <a:rPr lang="en-GB" smtClean="0"/>
              <a:t>20/06/2019</a:t>
            </a:fld>
            <a:endParaRPr lang="en-GB"/>
          </a:p>
        </p:txBody>
      </p:sp>
      <p:sp>
        <p:nvSpPr>
          <p:cNvPr id="5" name="Footer Placeholder 4">
            <a:extLst>
              <a:ext uri="{FF2B5EF4-FFF2-40B4-BE49-F238E27FC236}">
                <a16:creationId xmlns:a16="http://schemas.microsoft.com/office/drawing/2014/main" id="{9CA20244-1298-43B8-91A2-F584A30A1A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607D49-29A8-4CCF-B956-F835DD3E66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A3EA67-2B9D-4A5A-8CF0-0A2294CDC182}" type="slidenum">
              <a:rPr lang="en-GB" smtClean="0"/>
              <a:t>‹#›</a:t>
            </a:fld>
            <a:endParaRPr lang="en-GB"/>
          </a:p>
        </p:txBody>
      </p:sp>
    </p:spTree>
    <p:extLst>
      <p:ext uri="{BB962C8B-B14F-4D97-AF65-F5344CB8AC3E}">
        <p14:creationId xmlns:p14="http://schemas.microsoft.com/office/powerpoint/2010/main" val="24717823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8542C-8B36-4272-A6D5-755D9EE2A276}"/>
              </a:ext>
            </a:extLst>
          </p:cNvPr>
          <p:cNvSpPr>
            <a:spLocks noGrp="1"/>
          </p:cNvSpPr>
          <p:nvPr>
            <p:ph type="ctrTitle"/>
          </p:nvPr>
        </p:nvSpPr>
        <p:spPr>
          <a:xfrm>
            <a:off x="1524000" y="2451651"/>
            <a:ext cx="9144000" cy="1058311"/>
          </a:xfrm>
        </p:spPr>
        <p:txBody>
          <a:bodyPr>
            <a:normAutofit/>
          </a:bodyPr>
          <a:lstStyle/>
          <a:p>
            <a:r>
              <a:rPr lang="en-GB" dirty="0"/>
              <a:t>The Lean Approach</a:t>
            </a:r>
          </a:p>
        </p:txBody>
      </p:sp>
      <p:sp>
        <p:nvSpPr>
          <p:cNvPr id="3" name="Subtitle 2">
            <a:extLst>
              <a:ext uri="{FF2B5EF4-FFF2-40B4-BE49-F238E27FC236}">
                <a16:creationId xmlns:a16="http://schemas.microsoft.com/office/drawing/2014/main" id="{5139FE45-4F59-4AD1-B3D5-E4110501D0F5}"/>
              </a:ext>
            </a:extLst>
          </p:cNvPr>
          <p:cNvSpPr>
            <a:spLocks noGrp="1"/>
          </p:cNvSpPr>
          <p:nvPr>
            <p:ph type="subTitle" idx="1"/>
          </p:nvPr>
        </p:nvSpPr>
        <p:spPr>
          <a:xfrm>
            <a:off x="1524000" y="3602038"/>
            <a:ext cx="9144000" cy="1655762"/>
          </a:xfrm>
        </p:spPr>
        <p:txBody>
          <a:bodyPr/>
          <a:lstStyle/>
          <a:p>
            <a:endParaRPr lang="en-GB" dirty="0"/>
          </a:p>
          <a:p>
            <a:r>
              <a:rPr lang="en-GB" dirty="0" err="1"/>
              <a:t>Capt</a:t>
            </a:r>
            <a:r>
              <a:rPr lang="en-GB" dirty="0"/>
              <a:t> J Crockett</a:t>
            </a:r>
          </a:p>
        </p:txBody>
      </p:sp>
    </p:spTree>
    <p:extLst>
      <p:ext uri="{BB962C8B-B14F-4D97-AF65-F5344CB8AC3E}">
        <p14:creationId xmlns:p14="http://schemas.microsoft.com/office/powerpoint/2010/main" val="1489568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94AA3-3D2B-4282-8818-8471F7E8055D}"/>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4515E710-3AA1-4350-8EAA-667A60F2113B}"/>
              </a:ext>
            </a:extLst>
          </p:cNvPr>
          <p:cNvSpPr>
            <a:spLocks noGrp="1"/>
          </p:cNvSpPr>
          <p:nvPr>
            <p:ph idx="1"/>
          </p:nvPr>
        </p:nvSpPr>
        <p:spPr/>
        <p:txBody>
          <a:bodyPr/>
          <a:lstStyle/>
          <a:p>
            <a:pPr marL="0" indent="0">
              <a:buNone/>
            </a:pPr>
            <a:r>
              <a:rPr lang="en-GB" dirty="0"/>
              <a:t>The aim of this presentation is to:</a:t>
            </a:r>
          </a:p>
          <a:p>
            <a:pPr marL="0" indent="0">
              <a:buNone/>
            </a:pPr>
            <a:endParaRPr lang="en-GB" dirty="0"/>
          </a:p>
          <a:p>
            <a:r>
              <a:rPr lang="en-GB" dirty="0"/>
              <a:t>Report on the findings from an analysis of a business of choice in order to identify the wastes present and quantify, if possible.</a:t>
            </a:r>
          </a:p>
          <a:p>
            <a:r>
              <a:rPr lang="en-GB" dirty="0"/>
              <a:t>Evaluate what improvements could be made to reduce or eliminate the wastes that are occurring. </a:t>
            </a:r>
          </a:p>
        </p:txBody>
      </p:sp>
    </p:spTree>
    <p:extLst>
      <p:ext uri="{BB962C8B-B14F-4D97-AF65-F5344CB8AC3E}">
        <p14:creationId xmlns:p14="http://schemas.microsoft.com/office/powerpoint/2010/main" val="936745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E0F4B-BC92-47C6-BAB9-15748D1C1852}"/>
              </a:ext>
            </a:extLst>
          </p:cNvPr>
          <p:cNvSpPr>
            <a:spLocks noGrp="1"/>
          </p:cNvSpPr>
          <p:nvPr>
            <p:ph type="title"/>
          </p:nvPr>
        </p:nvSpPr>
        <p:spPr/>
        <p:txBody>
          <a:bodyPr/>
          <a:lstStyle/>
          <a:p>
            <a:r>
              <a:rPr lang="en-GB" dirty="0"/>
              <a:t>Scope</a:t>
            </a:r>
          </a:p>
        </p:txBody>
      </p:sp>
      <p:sp>
        <p:nvSpPr>
          <p:cNvPr id="3" name="Content Placeholder 2">
            <a:extLst>
              <a:ext uri="{FF2B5EF4-FFF2-40B4-BE49-F238E27FC236}">
                <a16:creationId xmlns:a16="http://schemas.microsoft.com/office/drawing/2014/main" id="{1A393355-6092-4899-B393-75009BA31D99}"/>
              </a:ext>
            </a:extLst>
          </p:cNvPr>
          <p:cNvSpPr>
            <a:spLocks noGrp="1"/>
          </p:cNvSpPr>
          <p:nvPr>
            <p:ph idx="1"/>
          </p:nvPr>
        </p:nvSpPr>
        <p:spPr/>
        <p:txBody>
          <a:bodyPr>
            <a:normAutofit fontScale="92500" lnSpcReduction="20000"/>
          </a:bodyPr>
          <a:lstStyle/>
          <a:p>
            <a:r>
              <a:rPr lang="en-GB" dirty="0"/>
              <a:t>Time – 10 - 15 mins</a:t>
            </a:r>
          </a:p>
          <a:p>
            <a:r>
              <a:rPr lang="en-GB" dirty="0"/>
              <a:t>Questions – 15 mins at the end</a:t>
            </a:r>
          </a:p>
          <a:p>
            <a:r>
              <a:rPr lang="en-GB" dirty="0"/>
              <a:t>Definition of the lean approach</a:t>
            </a:r>
          </a:p>
          <a:p>
            <a:r>
              <a:rPr lang="en-GB" dirty="0"/>
              <a:t>Principles of the lean approach</a:t>
            </a:r>
          </a:p>
          <a:p>
            <a:r>
              <a:rPr lang="en-GB" dirty="0"/>
              <a:t>Advantages and disadvantages of the lean approach</a:t>
            </a:r>
          </a:p>
          <a:p>
            <a:r>
              <a:rPr lang="en-GB" dirty="0"/>
              <a:t>Business of choice overview</a:t>
            </a:r>
          </a:p>
          <a:p>
            <a:r>
              <a:rPr lang="en-GB" dirty="0"/>
              <a:t>Business of choice in detail</a:t>
            </a:r>
          </a:p>
          <a:p>
            <a:r>
              <a:rPr lang="en-GB" dirty="0"/>
              <a:t>Analysis of wastes</a:t>
            </a:r>
          </a:p>
          <a:p>
            <a:r>
              <a:rPr lang="en-GB" dirty="0"/>
              <a:t>Evaluation of improvements</a:t>
            </a:r>
          </a:p>
          <a:p>
            <a:r>
              <a:rPr lang="en-GB" dirty="0"/>
              <a:t>Summary</a:t>
            </a:r>
          </a:p>
          <a:p>
            <a:endParaRPr lang="en-GB" dirty="0"/>
          </a:p>
          <a:p>
            <a:endParaRPr lang="en-GB" dirty="0"/>
          </a:p>
          <a:p>
            <a:endParaRPr lang="en-GB" dirty="0"/>
          </a:p>
        </p:txBody>
      </p:sp>
    </p:spTree>
    <p:extLst>
      <p:ext uri="{BB962C8B-B14F-4D97-AF65-F5344CB8AC3E}">
        <p14:creationId xmlns:p14="http://schemas.microsoft.com/office/powerpoint/2010/main" val="2183197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44B1E-E9CC-4800-878B-D34849B56788}"/>
              </a:ext>
            </a:extLst>
          </p:cNvPr>
          <p:cNvSpPr>
            <a:spLocks noGrp="1"/>
          </p:cNvSpPr>
          <p:nvPr>
            <p:ph type="title"/>
          </p:nvPr>
        </p:nvSpPr>
        <p:spPr/>
        <p:txBody>
          <a:bodyPr/>
          <a:lstStyle/>
          <a:p>
            <a:r>
              <a:rPr lang="en-GB" dirty="0"/>
              <a:t>The Lean Approach - What is it?</a:t>
            </a:r>
          </a:p>
        </p:txBody>
      </p:sp>
      <p:sp>
        <p:nvSpPr>
          <p:cNvPr id="3" name="Content Placeholder 2">
            <a:extLst>
              <a:ext uri="{FF2B5EF4-FFF2-40B4-BE49-F238E27FC236}">
                <a16:creationId xmlns:a16="http://schemas.microsoft.com/office/drawing/2014/main" id="{F051B3BA-7510-44C8-B6CB-EF8B13C1F71B}"/>
              </a:ext>
            </a:extLst>
          </p:cNvPr>
          <p:cNvSpPr>
            <a:spLocks noGrp="1"/>
          </p:cNvSpPr>
          <p:nvPr>
            <p:ph idx="1"/>
          </p:nvPr>
        </p:nvSpPr>
        <p:spPr>
          <a:xfrm>
            <a:off x="1428010" y="5376185"/>
            <a:ext cx="9335980" cy="978346"/>
          </a:xfrm>
        </p:spPr>
        <p:txBody>
          <a:bodyPr>
            <a:normAutofit/>
          </a:bodyPr>
          <a:lstStyle/>
          <a:p>
            <a:pPr marL="0" indent="0">
              <a:buNone/>
            </a:pPr>
            <a:r>
              <a:rPr lang="en-GB" sz="3200" dirty="0"/>
              <a:t>“</a:t>
            </a:r>
            <a:r>
              <a:rPr lang="en-GB" sz="3200" b="1" dirty="0"/>
              <a:t>Lean is doing more with less...The antidote to waste” </a:t>
            </a:r>
          </a:p>
          <a:p>
            <a:pPr marL="0" indent="0" algn="r">
              <a:buNone/>
            </a:pPr>
            <a:r>
              <a:rPr lang="en-GB" sz="2000" dirty="0"/>
              <a:t>Womack and Jones (2003)</a:t>
            </a:r>
          </a:p>
        </p:txBody>
      </p:sp>
      <p:pic>
        <p:nvPicPr>
          <p:cNvPr id="4" name="Picture 3">
            <a:extLst>
              <a:ext uri="{FF2B5EF4-FFF2-40B4-BE49-F238E27FC236}">
                <a16:creationId xmlns:a16="http://schemas.microsoft.com/office/drawing/2014/main" id="{7B8B50C3-DFB3-4775-A981-6730E9AEA97C}"/>
              </a:ext>
            </a:extLst>
          </p:cNvPr>
          <p:cNvPicPr>
            <a:picLocks noChangeAspect="1"/>
          </p:cNvPicPr>
          <p:nvPr/>
        </p:nvPicPr>
        <p:blipFill>
          <a:blip r:embed="rId3"/>
          <a:stretch>
            <a:fillRect/>
          </a:stretch>
        </p:blipFill>
        <p:spPr>
          <a:xfrm>
            <a:off x="2556769" y="1659384"/>
            <a:ext cx="6801776" cy="3400888"/>
          </a:xfrm>
          <a:prstGeom prst="rect">
            <a:avLst/>
          </a:prstGeom>
        </p:spPr>
      </p:pic>
    </p:spTree>
    <p:extLst>
      <p:ext uri="{BB962C8B-B14F-4D97-AF65-F5344CB8AC3E}">
        <p14:creationId xmlns:p14="http://schemas.microsoft.com/office/powerpoint/2010/main" val="2375062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05B6-D896-46FB-BA44-184F60F421E3}"/>
              </a:ext>
            </a:extLst>
          </p:cNvPr>
          <p:cNvSpPr>
            <a:spLocks noGrp="1"/>
          </p:cNvSpPr>
          <p:nvPr>
            <p:ph type="title"/>
          </p:nvPr>
        </p:nvSpPr>
        <p:spPr/>
        <p:txBody>
          <a:bodyPr/>
          <a:lstStyle/>
          <a:p>
            <a:r>
              <a:rPr lang="en-GB" dirty="0"/>
              <a:t>The Lean Approach</a:t>
            </a:r>
          </a:p>
        </p:txBody>
      </p:sp>
      <p:sp>
        <p:nvSpPr>
          <p:cNvPr id="3" name="Content Placeholder 2">
            <a:extLst>
              <a:ext uri="{FF2B5EF4-FFF2-40B4-BE49-F238E27FC236}">
                <a16:creationId xmlns:a16="http://schemas.microsoft.com/office/drawing/2014/main" id="{C8D39727-768D-4E6B-8020-01FD53018E47}"/>
              </a:ext>
            </a:extLst>
          </p:cNvPr>
          <p:cNvSpPr>
            <a:spLocks noGrp="1"/>
          </p:cNvSpPr>
          <p:nvPr>
            <p:ph idx="1"/>
          </p:nvPr>
        </p:nvSpPr>
        <p:spPr/>
        <p:txBody>
          <a:bodyPr>
            <a:normAutofit/>
          </a:bodyPr>
          <a:lstStyle/>
          <a:p>
            <a:pPr marL="0" indent="0">
              <a:buNone/>
            </a:pPr>
            <a:r>
              <a:rPr lang="en-GB" dirty="0"/>
              <a:t>There are 5 Lean Principles:   </a:t>
            </a:r>
          </a:p>
          <a:p>
            <a:pPr marL="0" indent="0">
              <a:buNone/>
            </a:pPr>
            <a:r>
              <a:rPr lang="en-GB" dirty="0"/>
              <a:t>• </a:t>
            </a:r>
            <a:r>
              <a:rPr lang="en-GB" b="1" dirty="0"/>
              <a:t>Specify Value. </a:t>
            </a:r>
          </a:p>
          <a:p>
            <a:pPr marL="0" indent="0">
              <a:buNone/>
            </a:pPr>
            <a:r>
              <a:rPr lang="en-GB" dirty="0"/>
              <a:t>• </a:t>
            </a:r>
            <a:r>
              <a:rPr lang="en-GB" b="1" dirty="0"/>
              <a:t>Identify the Value Stream. </a:t>
            </a:r>
          </a:p>
          <a:p>
            <a:pPr marL="0" indent="0">
              <a:buNone/>
            </a:pPr>
            <a:r>
              <a:rPr lang="en-GB" dirty="0"/>
              <a:t>• </a:t>
            </a:r>
            <a:r>
              <a:rPr lang="en-GB" b="1" dirty="0"/>
              <a:t>Flow. </a:t>
            </a:r>
            <a:endParaRPr lang="en-GB" dirty="0"/>
          </a:p>
          <a:p>
            <a:pPr marL="0" indent="0">
              <a:buNone/>
            </a:pPr>
            <a:r>
              <a:rPr lang="en-GB" dirty="0"/>
              <a:t>• </a:t>
            </a:r>
            <a:r>
              <a:rPr lang="en-GB" b="1" dirty="0"/>
              <a:t>Pull.</a:t>
            </a:r>
            <a:r>
              <a:rPr lang="en-GB" dirty="0"/>
              <a:t> </a:t>
            </a:r>
          </a:p>
          <a:p>
            <a:pPr marL="0" indent="0">
              <a:buNone/>
            </a:pPr>
            <a:r>
              <a:rPr lang="en-GB" dirty="0"/>
              <a:t>• </a:t>
            </a:r>
            <a:r>
              <a:rPr lang="en-GB" b="1" dirty="0"/>
              <a:t>Pursue Perfection. </a:t>
            </a:r>
            <a:endParaRPr lang="en-GB" dirty="0"/>
          </a:p>
          <a:p>
            <a:pPr marL="0" indent="0" algn="r">
              <a:buNone/>
            </a:pPr>
            <a:r>
              <a:rPr lang="en-GB" dirty="0"/>
              <a:t>Womack and Jones (2003)</a:t>
            </a:r>
          </a:p>
        </p:txBody>
      </p:sp>
    </p:spTree>
    <p:extLst>
      <p:ext uri="{BB962C8B-B14F-4D97-AF65-F5344CB8AC3E}">
        <p14:creationId xmlns:p14="http://schemas.microsoft.com/office/powerpoint/2010/main" val="3547967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05B6-D896-46FB-BA44-184F60F421E3}"/>
              </a:ext>
            </a:extLst>
          </p:cNvPr>
          <p:cNvSpPr>
            <a:spLocks noGrp="1"/>
          </p:cNvSpPr>
          <p:nvPr>
            <p:ph type="title"/>
          </p:nvPr>
        </p:nvSpPr>
        <p:spPr/>
        <p:txBody>
          <a:bodyPr/>
          <a:lstStyle/>
          <a:p>
            <a:r>
              <a:rPr lang="en-GB" dirty="0"/>
              <a:t>The Lean Approach – Advantages and Disadvantages</a:t>
            </a:r>
          </a:p>
        </p:txBody>
      </p:sp>
      <p:graphicFrame>
        <p:nvGraphicFramePr>
          <p:cNvPr id="4" name="Content Placeholder 3">
            <a:extLst>
              <a:ext uri="{FF2B5EF4-FFF2-40B4-BE49-F238E27FC236}">
                <a16:creationId xmlns:a16="http://schemas.microsoft.com/office/drawing/2014/main" id="{53F67563-1BE6-4362-A8DD-4CF511231846}"/>
              </a:ext>
            </a:extLst>
          </p:cNvPr>
          <p:cNvGraphicFramePr>
            <a:graphicFrameLocks noGrp="1"/>
          </p:cNvGraphicFramePr>
          <p:nvPr>
            <p:ph idx="1"/>
            <p:extLst>
              <p:ext uri="{D42A27DB-BD31-4B8C-83A1-F6EECF244321}">
                <p14:modId xmlns:p14="http://schemas.microsoft.com/office/powerpoint/2010/main" val="87892332"/>
              </p:ext>
            </p:extLst>
          </p:nvPr>
        </p:nvGraphicFramePr>
        <p:xfrm>
          <a:off x="838200" y="1931641"/>
          <a:ext cx="10515600" cy="423061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161000761"/>
                    </a:ext>
                  </a:extLst>
                </a:gridCol>
                <a:gridCol w="5257800">
                  <a:extLst>
                    <a:ext uri="{9D8B030D-6E8A-4147-A177-3AD203B41FA5}">
                      <a16:colId xmlns:a16="http://schemas.microsoft.com/office/drawing/2014/main" val="2051947647"/>
                    </a:ext>
                  </a:extLst>
                </a:gridCol>
              </a:tblGrid>
              <a:tr h="604374">
                <a:tc>
                  <a:txBody>
                    <a:bodyPr/>
                    <a:lstStyle/>
                    <a:p>
                      <a:r>
                        <a:rPr lang="en-GB" sz="2400" dirty="0"/>
                        <a:t>Advantage</a:t>
                      </a:r>
                    </a:p>
                  </a:txBody>
                  <a:tcPr/>
                </a:tc>
                <a:tc>
                  <a:txBody>
                    <a:bodyPr/>
                    <a:lstStyle/>
                    <a:p>
                      <a:r>
                        <a:rPr lang="en-GB" sz="2400" dirty="0"/>
                        <a:t>Disadvantage</a:t>
                      </a:r>
                    </a:p>
                  </a:txBody>
                  <a:tcPr/>
                </a:tc>
                <a:extLst>
                  <a:ext uri="{0D108BD9-81ED-4DB2-BD59-A6C34878D82A}">
                    <a16:rowId xmlns:a16="http://schemas.microsoft.com/office/drawing/2014/main" val="2676066034"/>
                  </a:ext>
                </a:extLst>
              </a:tr>
              <a:tr h="604374">
                <a:tc>
                  <a:txBody>
                    <a:bodyPr/>
                    <a:lstStyle/>
                    <a:p>
                      <a:r>
                        <a:rPr lang="en-GB" sz="2400" dirty="0"/>
                        <a:t>A decrease in cost</a:t>
                      </a:r>
                    </a:p>
                  </a:txBody>
                  <a:tcPr/>
                </a:tc>
                <a:tc>
                  <a:txBody>
                    <a:bodyPr/>
                    <a:lstStyle/>
                    <a:p>
                      <a:r>
                        <a:rPr lang="en-GB" sz="2400" dirty="0"/>
                        <a:t>Reliance on suppliers and limited stock</a:t>
                      </a:r>
                    </a:p>
                  </a:txBody>
                  <a:tcPr/>
                </a:tc>
                <a:extLst>
                  <a:ext uri="{0D108BD9-81ED-4DB2-BD59-A6C34878D82A}">
                    <a16:rowId xmlns:a16="http://schemas.microsoft.com/office/drawing/2014/main" val="2289148463"/>
                  </a:ext>
                </a:extLst>
              </a:tr>
              <a:tr h="604374">
                <a:tc>
                  <a:txBody>
                    <a:bodyPr/>
                    <a:lstStyle/>
                    <a:p>
                      <a:r>
                        <a:rPr lang="en-GB" sz="2400" dirty="0"/>
                        <a:t>Improved customer interactions</a:t>
                      </a:r>
                    </a:p>
                  </a:txBody>
                  <a:tcPr/>
                </a:tc>
                <a:tc>
                  <a:txBody>
                    <a:bodyPr/>
                    <a:lstStyle/>
                    <a:p>
                      <a:r>
                        <a:rPr lang="en-GB" sz="2400" dirty="0"/>
                        <a:t>Apprehension of change</a:t>
                      </a:r>
                    </a:p>
                  </a:txBody>
                  <a:tcPr/>
                </a:tc>
                <a:extLst>
                  <a:ext uri="{0D108BD9-81ED-4DB2-BD59-A6C34878D82A}">
                    <a16:rowId xmlns:a16="http://schemas.microsoft.com/office/drawing/2014/main" val="1891783338"/>
                  </a:ext>
                </a:extLst>
              </a:tr>
              <a:tr h="604374">
                <a:tc>
                  <a:txBody>
                    <a:bodyPr/>
                    <a:lstStyle/>
                    <a:p>
                      <a:r>
                        <a:rPr lang="en-GB" sz="2400" dirty="0"/>
                        <a:t>Limit overproduction and inventory</a:t>
                      </a:r>
                    </a:p>
                  </a:txBody>
                  <a:tcPr/>
                </a:tc>
                <a:tc>
                  <a:txBody>
                    <a:bodyPr/>
                    <a:lstStyle/>
                    <a:p>
                      <a:r>
                        <a:rPr lang="en-GB" sz="2400" dirty="0"/>
                        <a:t>Potential cost</a:t>
                      </a:r>
                    </a:p>
                  </a:txBody>
                  <a:tcPr/>
                </a:tc>
                <a:extLst>
                  <a:ext uri="{0D108BD9-81ED-4DB2-BD59-A6C34878D82A}">
                    <a16:rowId xmlns:a16="http://schemas.microsoft.com/office/drawing/2014/main" val="2494281633"/>
                  </a:ext>
                </a:extLst>
              </a:tr>
              <a:tr h="604374">
                <a:tc>
                  <a:txBody>
                    <a:bodyPr/>
                    <a:lstStyle/>
                    <a:p>
                      <a:r>
                        <a:rPr lang="en-GB" sz="2400" dirty="0"/>
                        <a:t>Increased quality</a:t>
                      </a:r>
                    </a:p>
                  </a:txBody>
                  <a:tcPr/>
                </a:tc>
                <a:tc>
                  <a:txBody>
                    <a:bodyPr/>
                    <a:lstStyle/>
                    <a:p>
                      <a:r>
                        <a:rPr lang="en-GB" sz="2400" dirty="0"/>
                        <a:t>The temptation to over structure</a:t>
                      </a:r>
                    </a:p>
                  </a:txBody>
                  <a:tcPr/>
                </a:tc>
                <a:extLst>
                  <a:ext uri="{0D108BD9-81ED-4DB2-BD59-A6C34878D82A}">
                    <a16:rowId xmlns:a16="http://schemas.microsoft.com/office/drawing/2014/main" val="2116869347"/>
                  </a:ext>
                </a:extLst>
              </a:tr>
              <a:tr h="604374">
                <a:tc>
                  <a:txBody>
                    <a:bodyPr/>
                    <a:lstStyle/>
                    <a:p>
                      <a:r>
                        <a:rPr lang="en-GB" sz="2400" dirty="0"/>
                        <a:t>An improvement culture</a:t>
                      </a:r>
                    </a:p>
                  </a:txBody>
                  <a:tcPr/>
                </a:tc>
                <a:tc>
                  <a:txBody>
                    <a:bodyPr/>
                    <a:lstStyle/>
                    <a:p>
                      <a:endParaRPr lang="en-GB" sz="2400" dirty="0"/>
                    </a:p>
                  </a:txBody>
                  <a:tcPr/>
                </a:tc>
                <a:extLst>
                  <a:ext uri="{0D108BD9-81ED-4DB2-BD59-A6C34878D82A}">
                    <a16:rowId xmlns:a16="http://schemas.microsoft.com/office/drawing/2014/main" val="2264401516"/>
                  </a:ext>
                </a:extLst>
              </a:tr>
              <a:tr h="604374">
                <a:tc>
                  <a:txBody>
                    <a:bodyPr/>
                    <a:lstStyle/>
                    <a:p>
                      <a:r>
                        <a:rPr lang="en-GB" sz="2400" dirty="0"/>
                        <a:t>Increase employee morale</a:t>
                      </a:r>
                    </a:p>
                  </a:txBody>
                  <a:tcPr/>
                </a:tc>
                <a:tc>
                  <a:txBody>
                    <a:bodyPr/>
                    <a:lstStyle/>
                    <a:p>
                      <a:endParaRPr lang="en-GB" sz="2400" dirty="0"/>
                    </a:p>
                  </a:txBody>
                  <a:tcPr/>
                </a:tc>
                <a:extLst>
                  <a:ext uri="{0D108BD9-81ED-4DB2-BD59-A6C34878D82A}">
                    <a16:rowId xmlns:a16="http://schemas.microsoft.com/office/drawing/2014/main" val="2372940053"/>
                  </a:ext>
                </a:extLst>
              </a:tr>
            </a:tbl>
          </a:graphicData>
        </a:graphic>
      </p:graphicFrame>
    </p:spTree>
    <p:extLst>
      <p:ext uri="{BB962C8B-B14F-4D97-AF65-F5344CB8AC3E}">
        <p14:creationId xmlns:p14="http://schemas.microsoft.com/office/powerpoint/2010/main" val="1137727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Business of Choice - Overview</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lstStyle/>
          <a:p>
            <a:r>
              <a:rPr lang="en-GB" dirty="0"/>
              <a:t>Aspull Electrical Services Ltd:</a:t>
            </a:r>
          </a:p>
          <a:p>
            <a:pPr lvl="1"/>
            <a:r>
              <a:rPr lang="en-GB" dirty="0"/>
              <a:t>Provides industrial, residential and commercial electrical installation services.</a:t>
            </a:r>
          </a:p>
          <a:p>
            <a:pPr lvl="1"/>
            <a:r>
              <a:rPr lang="en-GB" dirty="0"/>
              <a:t>Specialise in the Public Sector.</a:t>
            </a:r>
          </a:p>
          <a:p>
            <a:pPr lvl="1"/>
            <a:r>
              <a:rPr lang="en-GB" dirty="0"/>
              <a:t>Planning services.</a:t>
            </a:r>
          </a:p>
          <a:p>
            <a:pPr lvl="1"/>
            <a:r>
              <a:rPr lang="en-GB" dirty="0"/>
              <a:t>Quantity surveying.</a:t>
            </a:r>
          </a:p>
          <a:p>
            <a:pPr lvl="1"/>
            <a:r>
              <a:rPr lang="en-GB" dirty="0"/>
              <a:t>Installation.</a:t>
            </a:r>
          </a:p>
          <a:p>
            <a:pPr lvl="1"/>
            <a:r>
              <a:rPr lang="en-GB" dirty="0"/>
              <a:t>Testing.</a:t>
            </a:r>
          </a:p>
          <a:p>
            <a:pPr lvl="1"/>
            <a:r>
              <a:rPr lang="en-GB" dirty="0"/>
              <a:t>Servicing and repairs.</a:t>
            </a:r>
          </a:p>
          <a:p>
            <a:pPr lvl="1"/>
            <a:r>
              <a:rPr lang="en-GB" dirty="0"/>
              <a:t>Decommissioning.</a:t>
            </a:r>
          </a:p>
          <a:p>
            <a:pPr lvl="1"/>
            <a:endParaRPr lang="en-GB" dirty="0"/>
          </a:p>
          <a:p>
            <a:pPr lvl="1"/>
            <a:endParaRPr lang="en-GB" dirty="0"/>
          </a:p>
        </p:txBody>
      </p:sp>
      <p:pic>
        <p:nvPicPr>
          <p:cNvPr id="4" name="Picture 3">
            <a:extLst>
              <a:ext uri="{FF2B5EF4-FFF2-40B4-BE49-F238E27FC236}">
                <a16:creationId xmlns:a16="http://schemas.microsoft.com/office/drawing/2014/main" id="{C505A9D1-BC1A-4F59-9551-19A8910818FA}"/>
              </a:ext>
            </a:extLst>
          </p:cNvPr>
          <p:cNvPicPr>
            <a:picLocks noChangeAspect="1"/>
          </p:cNvPicPr>
          <p:nvPr/>
        </p:nvPicPr>
        <p:blipFill>
          <a:blip r:embed="rId2"/>
          <a:stretch>
            <a:fillRect/>
          </a:stretch>
        </p:blipFill>
        <p:spPr>
          <a:xfrm>
            <a:off x="5899309" y="3213803"/>
            <a:ext cx="5454491" cy="2634271"/>
          </a:xfrm>
          <a:prstGeom prst="rect">
            <a:avLst/>
          </a:prstGeom>
        </p:spPr>
      </p:pic>
    </p:spTree>
    <p:extLst>
      <p:ext uri="{BB962C8B-B14F-4D97-AF65-F5344CB8AC3E}">
        <p14:creationId xmlns:p14="http://schemas.microsoft.com/office/powerpoint/2010/main" val="3319317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Business of Choice - Detail</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fontScale="85000" lnSpcReduction="20000"/>
          </a:bodyPr>
          <a:lstStyle/>
          <a:p>
            <a:r>
              <a:rPr lang="en-GB" dirty="0"/>
              <a:t>Aspull Electrical Services Ltd:</a:t>
            </a:r>
          </a:p>
          <a:p>
            <a:pPr lvl="1"/>
            <a:r>
              <a:rPr lang="en-GB" dirty="0"/>
              <a:t>35 staff.</a:t>
            </a:r>
          </a:p>
          <a:p>
            <a:pPr lvl="2"/>
            <a:r>
              <a:rPr lang="en-GB" dirty="0"/>
              <a:t>3 Senior/Contract Managers</a:t>
            </a:r>
          </a:p>
          <a:p>
            <a:pPr lvl="2"/>
            <a:r>
              <a:rPr lang="en-GB" dirty="0"/>
              <a:t>3 Foremen </a:t>
            </a:r>
          </a:p>
          <a:p>
            <a:pPr lvl="2"/>
            <a:r>
              <a:rPr lang="en-GB" dirty="0"/>
              <a:t>4 Administrative Assistants</a:t>
            </a:r>
          </a:p>
          <a:p>
            <a:pPr lvl="2"/>
            <a:r>
              <a:rPr lang="en-GB" dirty="0"/>
              <a:t>10 Apprentices</a:t>
            </a:r>
          </a:p>
          <a:p>
            <a:pPr lvl="2"/>
            <a:r>
              <a:rPr lang="en-GB" dirty="0"/>
              <a:t>12 Engineers</a:t>
            </a:r>
          </a:p>
          <a:p>
            <a:pPr lvl="2"/>
            <a:r>
              <a:rPr lang="en-GB" dirty="0"/>
              <a:t>3 Estimators/Surveyors</a:t>
            </a:r>
          </a:p>
          <a:p>
            <a:pPr lvl="2"/>
            <a:r>
              <a:rPr lang="en-GB" dirty="0"/>
              <a:t>Numerous contractors</a:t>
            </a:r>
          </a:p>
          <a:p>
            <a:pPr lvl="1"/>
            <a:r>
              <a:rPr lang="en-GB" dirty="0"/>
              <a:t>17 Vehicles.</a:t>
            </a:r>
          </a:p>
          <a:p>
            <a:pPr lvl="1"/>
            <a:r>
              <a:rPr lang="en-GB" dirty="0"/>
              <a:t>Materials supplied from various local wholesalers.</a:t>
            </a:r>
          </a:p>
          <a:p>
            <a:pPr lvl="1"/>
            <a:r>
              <a:rPr lang="en-GB" dirty="0"/>
              <a:t>Turnover = approx. £1 million.</a:t>
            </a:r>
          </a:p>
          <a:p>
            <a:pPr lvl="1"/>
            <a:r>
              <a:rPr lang="en-GB" dirty="0"/>
              <a:t>Paper based administration.</a:t>
            </a:r>
          </a:p>
          <a:p>
            <a:pPr lvl="1"/>
            <a:r>
              <a:rPr lang="en-GB" dirty="0"/>
              <a:t>Not departmentalised.</a:t>
            </a:r>
          </a:p>
          <a:p>
            <a:pPr lvl="1"/>
            <a:r>
              <a:rPr lang="en-GB" dirty="0"/>
              <a:t>Holds a stock of materiel such as cables, tools, RCDs and lighting.</a:t>
            </a:r>
          </a:p>
          <a:p>
            <a:pPr lvl="1"/>
            <a:r>
              <a:rPr lang="en-GB" dirty="0"/>
              <a:t>1 main building with office and a small warehouse for equipment and stores.</a:t>
            </a:r>
          </a:p>
          <a:p>
            <a:pPr lvl="1"/>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1952909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3F05-2711-422F-96F7-8690DCA41B4C}"/>
              </a:ext>
            </a:extLst>
          </p:cNvPr>
          <p:cNvSpPr>
            <a:spLocks noGrp="1"/>
          </p:cNvSpPr>
          <p:nvPr>
            <p:ph type="title"/>
          </p:nvPr>
        </p:nvSpPr>
        <p:spPr/>
        <p:txBody>
          <a:bodyPr/>
          <a:lstStyle/>
          <a:p>
            <a:r>
              <a:rPr lang="en-GB" dirty="0"/>
              <a:t>Porters Value Chain Analysis Model</a:t>
            </a:r>
          </a:p>
        </p:txBody>
      </p:sp>
      <p:pic>
        <p:nvPicPr>
          <p:cNvPr id="5" name="Picture 4">
            <a:extLst>
              <a:ext uri="{FF2B5EF4-FFF2-40B4-BE49-F238E27FC236}">
                <a16:creationId xmlns:a16="http://schemas.microsoft.com/office/drawing/2014/main" id="{C192EB20-F872-450A-8A93-072A9B8CFA16}"/>
              </a:ext>
            </a:extLst>
          </p:cNvPr>
          <p:cNvPicPr>
            <a:picLocks noChangeAspect="1"/>
          </p:cNvPicPr>
          <p:nvPr/>
        </p:nvPicPr>
        <p:blipFill rotWithShape="1">
          <a:blip r:embed="rId3"/>
          <a:srcRect l="6149" t="27185" r="6764" b="13527"/>
          <a:stretch/>
        </p:blipFill>
        <p:spPr>
          <a:xfrm>
            <a:off x="2086252" y="1898719"/>
            <a:ext cx="7963270" cy="4065973"/>
          </a:xfrm>
          <a:prstGeom prst="rect">
            <a:avLst/>
          </a:prstGeom>
        </p:spPr>
      </p:pic>
      <p:sp>
        <p:nvSpPr>
          <p:cNvPr id="7" name="TextBox 6">
            <a:extLst>
              <a:ext uri="{FF2B5EF4-FFF2-40B4-BE49-F238E27FC236}">
                <a16:creationId xmlns:a16="http://schemas.microsoft.com/office/drawing/2014/main" id="{2244B20A-1C8C-4FAF-861B-0399FEDE38F5}"/>
              </a:ext>
            </a:extLst>
          </p:cNvPr>
          <p:cNvSpPr txBox="1"/>
          <p:nvPr/>
        </p:nvSpPr>
        <p:spPr>
          <a:xfrm>
            <a:off x="9114183" y="5964692"/>
            <a:ext cx="2239617" cy="523220"/>
          </a:xfrm>
          <a:prstGeom prst="rect">
            <a:avLst/>
          </a:prstGeom>
          <a:noFill/>
        </p:spPr>
        <p:txBody>
          <a:bodyPr wrap="square" rtlCol="0">
            <a:spAutoFit/>
          </a:bodyPr>
          <a:lstStyle/>
          <a:p>
            <a:r>
              <a:rPr lang="en-GB" sz="2800" dirty="0"/>
              <a:t>Porter (1985)</a:t>
            </a:r>
          </a:p>
        </p:txBody>
      </p:sp>
    </p:spTree>
    <p:extLst>
      <p:ext uri="{BB962C8B-B14F-4D97-AF65-F5344CB8AC3E}">
        <p14:creationId xmlns:p14="http://schemas.microsoft.com/office/powerpoint/2010/main" val="2272503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63F05-2711-422F-96F7-8690DCA41B4C}"/>
              </a:ext>
            </a:extLst>
          </p:cNvPr>
          <p:cNvSpPr>
            <a:spLocks noGrp="1"/>
          </p:cNvSpPr>
          <p:nvPr>
            <p:ph type="title"/>
          </p:nvPr>
        </p:nvSpPr>
        <p:spPr/>
        <p:txBody>
          <a:bodyPr/>
          <a:lstStyle/>
          <a:p>
            <a:r>
              <a:rPr lang="en-GB" dirty="0"/>
              <a:t>Service Profit Chain Analysis Model</a:t>
            </a:r>
          </a:p>
        </p:txBody>
      </p:sp>
      <p:pic>
        <p:nvPicPr>
          <p:cNvPr id="3" name="Picture 2">
            <a:extLst>
              <a:ext uri="{FF2B5EF4-FFF2-40B4-BE49-F238E27FC236}">
                <a16:creationId xmlns:a16="http://schemas.microsoft.com/office/drawing/2014/main" id="{2991D65B-3F9D-4336-A4A0-F2F74970A6D6}"/>
              </a:ext>
            </a:extLst>
          </p:cNvPr>
          <p:cNvPicPr>
            <a:picLocks noChangeAspect="1"/>
          </p:cNvPicPr>
          <p:nvPr/>
        </p:nvPicPr>
        <p:blipFill rotWithShape="1">
          <a:blip r:embed="rId2"/>
          <a:srcRect l="5081" t="24653" r="4919" b="12621"/>
          <a:stretch/>
        </p:blipFill>
        <p:spPr>
          <a:xfrm>
            <a:off x="1988598" y="1690688"/>
            <a:ext cx="8229600" cy="4301739"/>
          </a:xfrm>
          <a:prstGeom prst="rect">
            <a:avLst/>
          </a:prstGeom>
        </p:spPr>
      </p:pic>
      <p:sp>
        <p:nvSpPr>
          <p:cNvPr id="4" name="TextBox 3">
            <a:extLst>
              <a:ext uri="{FF2B5EF4-FFF2-40B4-BE49-F238E27FC236}">
                <a16:creationId xmlns:a16="http://schemas.microsoft.com/office/drawing/2014/main" id="{82FB67C7-C458-4006-83B9-D37454C08303}"/>
              </a:ext>
            </a:extLst>
          </p:cNvPr>
          <p:cNvSpPr txBox="1"/>
          <p:nvPr/>
        </p:nvSpPr>
        <p:spPr>
          <a:xfrm>
            <a:off x="6520070" y="5992427"/>
            <a:ext cx="4833730" cy="369332"/>
          </a:xfrm>
          <a:prstGeom prst="rect">
            <a:avLst/>
          </a:prstGeom>
          <a:noFill/>
        </p:spPr>
        <p:txBody>
          <a:bodyPr wrap="square" rtlCol="0">
            <a:spAutoFit/>
          </a:bodyPr>
          <a:lstStyle/>
          <a:p>
            <a:r>
              <a:rPr lang="en-GB" dirty="0" err="1"/>
              <a:t>Slasser</a:t>
            </a:r>
            <a:r>
              <a:rPr lang="en-GB" dirty="0"/>
              <a:t>, Schlesinger and Heskett (1997)</a:t>
            </a:r>
          </a:p>
        </p:txBody>
      </p:sp>
    </p:spTree>
    <p:extLst>
      <p:ext uri="{BB962C8B-B14F-4D97-AF65-F5344CB8AC3E}">
        <p14:creationId xmlns:p14="http://schemas.microsoft.com/office/powerpoint/2010/main" val="971640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4 administrative employees with approx. wages of £80,000 using a paper based system.</a:t>
            </a:r>
          </a:p>
          <a:p>
            <a:endParaRPr lang="en-GB" dirty="0"/>
          </a:p>
          <a:p>
            <a:endParaRPr lang="en-GB" dirty="0"/>
          </a:p>
          <a:p>
            <a:endParaRPr lang="en-GB" dirty="0"/>
          </a:p>
          <a:p>
            <a:r>
              <a:rPr lang="en-GB" dirty="0">
                <a:solidFill>
                  <a:srgbClr val="00B050"/>
                </a:solidFill>
              </a:rPr>
              <a:t>Use of online HR software to manage and monitor HR functions.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2946575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No dedicated marketing and sales team/person.</a:t>
            </a:r>
          </a:p>
          <a:p>
            <a:endParaRPr lang="en-GB" dirty="0"/>
          </a:p>
          <a:p>
            <a:endParaRPr lang="en-GB" dirty="0"/>
          </a:p>
          <a:p>
            <a:endParaRPr lang="en-GB" dirty="0"/>
          </a:p>
          <a:p>
            <a:endParaRPr lang="en-GB" dirty="0"/>
          </a:p>
          <a:p>
            <a:r>
              <a:rPr lang="en-GB" dirty="0">
                <a:solidFill>
                  <a:srgbClr val="00B050"/>
                </a:solidFill>
              </a:rPr>
              <a:t>Commission based sales and marketing. Outsource?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2716373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Warehouse for materiel and stores that can be sourced locally as needed or ordered with sufficient notice.</a:t>
            </a:r>
          </a:p>
          <a:p>
            <a:endParaRPr lang="en-GB" dirty="0"/>
          </a:p>
          <a:p>
            <a:endParaRPr lang="en-GB" dirty="0"/>
          </a:p>
          <a:p>
            <a:endParaRPr lang="en-GB" dirty="0"/>
          </a:p>
          <a:p>
            <a:r>
              <a:rPr lang="en-GB" dirty="0">
                <a:solidFill>
                  <a:srgbClr val="00B050"/>
                </a:solidFill>
              </a:rPr>
              <a:t>Get rid of the warehouse and utilise the numerous local suppliers.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1905294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Spare part needed can hold a job up due to needing to go and source.</a:t>
            </a:r>
          </a:p>
          <a:p>
            <a:endParaRPr lang="en-GB" dirty="0"/>
          </a:p>
          <a:p>
            <a:endParaRPr lang="en-GB" dirty="0"/>
          </a:p>
          <a:p>
            <a:endParaRPr lang="en-GB" dirty="0"/>
          </a:p>
          <a:p>
            <a:r>
              <a:rPr lang="en-GB" dirty="0">
                <a:solidFill>
                  <a:srgbClr val="00B050"/>
                </a:solidFill>
              </a:rPr>
              <a:t>Employ or rotate apprentice as a dedicated supplies deliverer or departmentalise so each segment holds the relevant equipment.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59054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Poor communication across all levels.</a:t>
            </a:r>
          </a:p>
          <a:p>
            <a:endParaRPr lang="en-GB" dirty="0"/>
          </a:p>
          <a:p>
            <a:endParaRPr lang="en-GB" dirty="0"/>
          </a:p>
          <a:p>
            <a:endParaRPr lang="en-GB" dirty="0"/>
          </a:p>
          <a:p>
            <a:r>
              <a:rPr lang="en-GB" dirty="0">
                <a:solidFill>
                  <a:srgbClr val="00B050"/>
                </a:solidFill>
              </a:rPr>
              <a:t>Use of technology such as an app for job monitoring, communication an direction would prevent the need for a foreman in some instances.</a:t>
            </a:r>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2658226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Call backs after initial installation or repair due to unknown issues.</a:t>
            </a:r>
          </a:p>
          <a:p>
            <a:pPr marL="0" indent="0">
              <a:buNone/>
            </a:pPr>
            <a:endParaRPr lang="en-GB" dirty="0"/>
          </a:p>
          <a:p>
            <a:endParaRPr lang="en-GB" dirty="0"/>
          </a:p>
          <a:p>
            <a:endParaRPr lang="en-GB" dirty="0"/>
          </a:p>
          <a:p>
            <a:r>
              <a:rPr lang="en-GB" dirty="0">
                <a:solidFill>
                  <a:srgbClr val="00B050"/>
                </a:solidFill>
              </a:rPr>
              <a:t>On domestic call outs or jobs offer an inspection or test in order to future proof. Improved customer satisfaction and lessens the need to return for a later incident.</a:t>
            </a:r>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445470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Repeat job visits due to incorrect installation or defects.</a:t>
            </a:r>
          </a:p>
          <a:p>
            <a:endParaRPr lang="en-GB" dirty="0"/>
          </a:p>
          <a:p>
            <a:endParaRPr lang="en-GB" dirty="0"/>
          </a:p>
          <a:p>
            <a:endParaRPr lang="en-GB" dirty="0"/>
          </a:p>
          <a:p>
            <a:r>
              <a:rPr lang="en-GB" dirty="0">
                <a:solidFill>
                  <a:srgbClr val="00B050"/>
                </a:solidFill>
              </a:rPr>
              <a:t>Adequate training and experience sharing through information share possibly through an app.</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1248469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C7D4-E34B-4C23-B51D-3EF3AF605863}"/>
              </a:ext>
            </a:extLst>
          </p:cNvPr>
          <p:cNvSpPr>
            <a:spLocks noGrp="1"/>
          </p:cNvSpPr>
          <p:nvPr>
            <p:ph type="title"/>
          </p:nvPr>
        </p:nvSpPr>
        <p:spPr/>
        <p:txBody>
          <a:bodyPr/>
          <a:lstStyle/>
          <a:p>
            <a:r>
              <a:rPr lang="en-GB" dirty="0"/>
              <a:t>Identified Wastes and Improvements</a:t>
            </a:r>
          </a:p>
        </p:txBody>
      </p:sp>
      <p:sp>
        <p:nvSpPr>
          <p:cNvPr id="3" name="Content Placeholder 2">
            <a:extLst>
              <a:ext uri="{FF2B5EF4-FFF2-40B4-BE49-F238E27FC236}">
                <a16:creationId xmlns:a16="http://schemas.microsoft.com/office/drawing/2014/main" id="{14DB3CE4-A6CA-4ED7-A3E8-04343CE72E22}"/>
              </a:ext>
            </a:extLst>
          </p:cNvPr>
          <p:cNvSpPr>
            <a:spLocks noGrp="1"/>
          </p:cNvSpPr>
          <p:nvPr>
            <p:ph idx="1"/>
          </p:nvPr>
        </p:nvSpPr>
        <p:spPr/>
        <p:txBody>
          <a:bodyPr>
            <a:normAutofit/>
          </a:bodyPr>
          <a:lstStyle/>
          <a:p>
            <a:r>
              <a:rPr lang="en-GB" dirty="0">
                <a:solidFill>
                  <a:srgbClr val="FF0000"/>
                </a:solidFill>
              </a:rPr>
              <a:t>Finger in the air measurement of output and </a:t>
            </a:r>
            <a:r>
              <a:rPr lang="en-GB" dirty="0" err="1">
                <a:solidFill>
                  <a:srgbClr val="FF0000"/>
                </a:solidFill>
              </a:rPr>
              <a:t>feeback</a:t>
            </a:r>
            <a:r>
              <a:rPr lang="en-GB" dirty="0">
                <a:solidFill>
                  <a:srgbClr val="FF0000"/>
                </a:solidFill>
              </a:rPr>
              <a:t>.</a:t>
            </a:r>
          </a:p>
          <a:p>
            <a:endParaRPr lang="en-GB" dirty="0"/>
          </a:p>
          <a:p>
            <a:endParaRPr lang="en-GB" dirty="0"/>
          </a:p>
          <a:p>
            <a:endParaRPr lang="en-GB" dirty="0"/>
          </a:p>
          <a:p>
            <a:r>
              <a:rPr lang="en-GB" dirty="0">
                <a:solidFill>
                  <a:srgbClr val="00B050"/>
                </a:solidFill>
              </a:rPr>
              <a:t>End of work logs with meterage of cable installed, problems, PXRs and customer </a:t>
            </a:r>
            <a:r>
              <a:rPr lang="en-GB" dirty="0" err="1">
                <a:solidFill>
                  <a:srgbClr val="00B050"/>
                </a:solidFill>
              </a:rPr>
              <a:t>feeback</a:t>
            </a:r>
            <a:r>
              <a:rPr lang="en-GB" dirty="0">
                <a:solidFill>
                  <a:srgbClr val="00B050"/>
                </a:solidFill>
              </a:rPr>
              <a: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864234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813DB-3D53-4D5D-A42F-8B0329EEECE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1228FEF-DA4A-4E19-B90B-33E5F26C0C84}"/>
              </a:ext>
            </a:extLst>
          </p:cNvPr>
          <p:cNvSpPr>
            <a:spLocks noGrp="1"/>
          </p:cNvSpPr>
          <p:nvPr>
            <p:ph idx="1"/>
          </p:nvPr>
        </p:nvSpPr>
        <p:spPr/>
        <p:txBody>
          <a:bodyPr/>
          <a:lstStyle/>
          <a:p>
            <a:r>
              <a:rPr lang="en-GB" dirty="0"/>
              <a:t>Customer value is king.</a:t>
            </a:r>
          </a:p>
          <a:p>
            <a:r>
              <a:rPr lang="en-GB" dirty="0"/>
              <a:t>There are disadvantages.</a:t>
            </a:r>
          </a:p>
          <a:p>
            <a:r>
              <a:rPr lang="en-GB" dirty="0"/>
              <a:t>Difficult to quantify in a service industry without robust customer feedback and output measurements.</a:t>
            </a:r>
          </a:p>
          <a:p>
            <a:r>
              <a:rPr lang="en-GB" dirty="0"/>
              <a:t>Documenting of routine and critical pathways.</a:t>
            </a:r>
          </a:p>
          <a:p>
            <a:r>
              <a:rPr lang="en-GB" dirty="0"/>
              <a:t>Effective communication is absolutely necessary for the lean approach.</a:t>
            </a:r>
          </a:p>
        </p:txBody>
      </p:sp>
    </p:spTree>
    <p:extLst>
      <p:ext uri="{BB962C8B-B14F-4D97-AF65-F5344CB8AC3E}">
        <p14:creationId xmlns:p14="http://schemas.microsoft.com/office/powerpoint/2010/main" val="847635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813DB-3D53-4D5D-A42F-8B0329EEECE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228FEF-DA4A-4E19-B90B-33E5F26C0C84}"/>
              </a:ext>
            </a:extLst>
          </p:cNvPr>
          <p:cNvSpPr>
            <a:spLocks noGrp="1"/>
          </p:cNvSpPr>
          <p:nvPr>
            <p:ph idx="1"/>
          </p:nvPr>
        </p:nvSpPr>
        <p:spPr/>
        <p:txBody>
          <a:bodyPr/>
          <a:lstStyle/>
          <a:p>
            <a:r>
              <a:rPr lang="en-GB" dirty="0"/>
              <a:t>Nick Oliver, Lee </a:t>
            </a:r>
            <a:r>
              <a:rPr lang="en-GB" dirty="0" err="1"/>
              <a:t>Schab</a:t>
            </a:r>
            <a:r>
              <a:rPr lang="en-GB" dirty="0"/>
              <a:t>, Matthias </a:t>
            </a:r>
            <a:r>
              <a:rPr lang="en-GB" dirty="0" err="1"/>
              <a:t>Holweg</a:t>
            </a:r>
            <a:r>
              <a:rPr lang="en-GB" dirty="0"/>
              <a:t>. (2007) </a:t>
            </a:r>
            <a:r>
              <a:rPr lang="en-GB" i="1" dirty="0"/>
              <a:t>Lean principles and premium brands: conflict or complement?.</a:t>
            </a:r>
            <a:r>
              <a:rPr lang="en-GB" dirty="0"/>
              <a:t> International Journal of Production Research 45:16, pages 3723-3739.</a:t>
            </a:r>
          </a:p>
          <a:p>
            <a:r>
              <a:rPr lang="en-GB" dirty="0"/>
              <a:t>Porter, M. E. (1985). </a:t>
            </a:r>
            <a:r>
              <a:rPr lang="en-GB" i="1" dirty="0"/>
              <a:t>Competitive advantage: creating and sustaining superior performance.</a:t>
            </a:r>
            <a:r>
              <a:rPr lang="en-GB" dirty="0"/>
              <a:t> Nova Science Publishers.</a:t>
            </a:r>
          </a:p>
          <a:p>
            <a:r>
              <a:rPr lang="en-GB" dirty="0"/>
              <a:t>Sasser, W. E., Schlesinger, L. A., &amp; Heskett, J. L. (1997). </a:t>
            </a:r>
            <a:r>
              <a:rPr lang="en-GB" i="1" dirty="0"/>
              <a:t>Service profit chain.</a:t>
            </a:r>
            <a:r>
              <a:rPr lang="en-GB" dirty="0"/>
              <a:t> Simon and Schuster.</a:t>
            </a:r>
          </a:p>
        </p:txBody>
      </p:sp>
    </p:spTree>
    <p:extLst>
      <p:ext uri="{BB962C8B-B14F-4D97-AF65-F5344CB8AC3E}">
        <p14:creationId xmlns:p14="http://schemas.microsoft.com/office/powerpoint/2010/main" val="3461587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15860</TotalTime>
  <Words>1174</Words>
  <Application>Microsoft Office PowerPoint</Application>
  <PresentationFormat>Widescreen</PresentationFormat>
  <Paragraphs>258</Paragraphs>
  <Slides>20</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The Lean Approach</vt:lpstr>
      <vt:lpstr>Aim</vt:lpstr>
      <vt:lpstr>Scope</vt:lpstr>
      <vt:lpstr>The Lean Approach - What is it?</vt:lpstr>
      <vt:lpstr>The Lean Approach</vt:lpstr>
      <vt:lpstr>The Lean Approach – Advantages and Disadvantages</vt:lpstr>
      <vt:lpstr>Business of Choice - Overview</vt:lpstr>
      <vt:lpstr>Business of Choice - Detail</vt:lpstr>
      <vt:lpstr>Porters Value Chain Analysis Model</vt:lpstr>
      <vt:lpstr>Service Profit Chain Analysis Model</vt:lpstr>
      <vt:lpstr>Identified Wastes and Improvements</vt:lpstr>
      <vt:lpstr>Identified Wastes and Improvements</vt:lpstr>
      <vt:lpstr>Identified Wastes and Improvements</vt:lpstr>
      <vt:lpstr>Identified Wastes and Improvements</vt:lpstr>
      <vt:lpstr>Identified Wastes and Improvements</vt:lpstr>
      <vt:lpstr>Identified Wastes and Improvements</vt:lpstr>
      <vt:lpstr>Identified Wastes and Improvements</vt:lpstr>
      <vt:lpstr>Identified Wastes and Improvements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and Evaluation</dc:title>
  <dc:creator>jak crockett</dc:creator>
  <cp:lastModifiedBy>jak crockett</cp:lastModifiedBy>
  <cp:revision>38</cp:revision>
  <dcterms:created xsi:type="dcterms:W3CDTF">2019-06-20T08:21:55Z</dcterms:created>
  <dcterms:modified xsi:type="dcterms:W3CDTF">2019-07-01T08:42:21Z</dcterms:modified>
</cp:coreProperties>
</file>