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8"/>
  </p:notesMasterIdLst>
  <p:sldIdLst>
    <p:sldId id="270" r:id="rId5"/>
    <p:sldId id="332" r:id="rId6"/>
    <p:sldId id="284" r:id="rId7"/>
    <p:sldId id="302" r:id="rId8"/>
    <p:sldId id="331" r:id="rId9"/>
    <p:sldId id="333" r:id="rId10"/>
    <p:sldId id="334" r:id="rId11"/>
    <p:sldId id="290" r:id="rId12"/>
    <p:sldId id="291" r:id="rId13"/>
    <p:sldId id="299" r:id="rId14"/>
    <p:sldId id="268" r:id="rId15"/>
    <p:sldId id="306" r:id="rId16"/>
    <p:sldId id="289" r:id="rId17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270"/>
            <p14:sldId id="332"/>
            <p14:sldId id="284"/>
            <p14:sldId id="302"/>
            <p14:sldId id="331"/>
            <p14:sldId id="333"/>
            <p14:sldId id="334"/>
            <p14:sldId id="290"/>
            <p14:sldId id="291"/>
            <p14:sldId id="299"/>
            <p14:sldId id="268"/>
            <p14:sldId id="306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FB7920-5B86-44EE-B6E1-B35323313C15}" v="2" dt="2020-09-22T10:00:52.4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94660"/>
  </p:normalViewPr>
  <p:slideViewPr>
    <p:cSldViewPr snapToGrid="0">
      <p:cViewPr>
        <p:scale>
          <a:sx n="64" d="100"/>
          <a:sy n="64" d="100"/>
        </p:scale>
        <p:origin x="14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01/11/2020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2582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167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en.wikipedia.org/wiki/Yin_and_yang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6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4" r="2852" b="1"/>
          <a:stretch/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5" name="Freeform: Shape 28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6" name="Freeform: Shape 30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4800" b="1" dirty="0">
                <a:cs typeface="Calibri Light"/>
              </a:rPr>
              <a:t>L4: Learning in the Digital Era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" y="4872922"/>
            <a:ext cx="3933306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Support Tutorial: U3 T3&amp;4.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28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E59D016-A01A-4AC7-A9BB-2E4004751B8F}"/>
              </a:ext>
            </a:extLst>
          </p:cNvPr>
          <p:cNvSpPr txBox="1">
            <a:spLocks/>
          </p:cNvSpPr>
          <p:nvPr/>
        </p:nvSpPr>
        <p:spPr>
          <a:xfrm>
            <a:off x="467821" y="901940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/>
              <a:t>New L4 Online Learning module.</a:t>
            </a:r>
          </a:p>
          <a:p>
            <a:pPr marL="0" indent="0">
              <a:buNone/>
            </a:pPr>
            <a:r>
              <a:rPr lang="en-US" sz="2000" dirty="0"/>
              <a:t>The foundations for success.</a:t>
            </a: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043631" y="809898"/>
            <a:ext cx="9942716" cy="1554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Last week’s Moodle Activities &amp; Assignment task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9437" y="1984353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/>
              <a:t>Unit 3: Becoming a Digital Learner</a:t>
            </a:r>
          </a:p>
          <a:p>
            <a:pPr marL="514350" indent="-228600">
              <a:buFont typeface="Arial" panose="020B0604020202020204" pitchFamily="34" charset="0"/>
              <a:buChar char="•"/>
            </a:pPr>
            <a:r>
              <a:rPr lang="en-US" sz="3200" b="1" dirty="0"/>
              <a:t>Topic 1:</a:t>
            </a:r>
            <a:r>
              <a:rPr lang="en-US" sz="3200" dirty="0"/>
              <a:t> Introducing Digital Literacies</a:t>
            </a:r>
          </a:p>
          <a:p>
            <a:pPr marL="514350" indent="-228600">
              <a:buFont typeface="Arial" panose="020B0604020202020204" pitchFamily="34" charset="0"/>
              <a:buChar char="•"/>
            </a:pPr>
            <a:r>
              <a:rPr lang="en-US" sz="3200" b="1" dirty="0"/>
              <a:t>Topic 2:</a:t>
            </a:r>
            <a:r>
              <a:rPr lang="en-US" sz="3200" dirty="0"/>
              <a:t> Using Software.</a:t>
            </a:r>
          </a:p>
          <a:p>
            <a:pPr marL="514350" indent="-228600">
              <a:buFont typeface="Arial" panose="020B0604020202020204" pitchFamily="34" charset="0"/>
              <a:buChar char="•"/>
            </a:pPr>
            <a:r>
              <a:rPr lang="en-US" sz="3200" dirty="0"/>
              <a:t>Start Assignment 1: Task 3.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0662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8" y="425584"/>
            <a:ext cx="8963543" cy="1454051"/>
          </a:xfrm>
        </p:spPr>
        <p:txBody>
          <a:bodyPr>
            <a:noAutofit/>
          </a:bodyPr>
          <a:lstStyle/>
          <a:p>
            <a:r>
              <a:rPr lang="en-US" sz="4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Last week’s </a:t>
            </a:r>
            <a:r>
              <a:rPr lang="en-GB" sz="4800" b="1" u="sng" dirty="0">
                <a:solidFill>
                  <a:schemeClr val="tx2"/>
                </a:solidFill>
              </a:rPr>
              <a:t>Assignment 1 Task: 3</a:t>
            </a:r>
            <a:br>
              <a:rPr lang="en-GB" sz="4800" b="1" u="sng" dirty="0">
                <a:solidFill>
                  <a:schemeClr val="tx2"/>
                </a:solidFill>
              </a:rPr>
            </a:b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2" y="1379730"/>
            <a:ext cx="10561240" cy="5052686"/>
          </a:xfrm>
        </p:spPr>
        <p:txBody>
          <a:bodyPr anchor="t">
            <a:noAutofit/>
          </a:bodyPr>
          <a:lstStyle/>
          <a:p>
            <a:pPr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 3 - Video presentation: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Produce a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2-3 minute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Video presentation promoting the importance of ONE of the four elements of the Digital Competency Framework to students in Higher Education, which you were introduced to in Unit 3 </a:t>
            </a:r>
            <a:r>
              <a:rPr lang="en-GB" sz="2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‘Becoming a Digital Learner’.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SzPts val="1000"/>
              <a:buFont typeface="Symbol" panose="05050102010706020507" pitchFamily="18" charset="2"/>
              <a:buChar char=""/>
              <a:tabLst>
                <a:tab pos="6858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a summary of WHAT is covered by that element, WHY it is important and HOW people can develop their skills. </a:t>
            </a:r>
          </a:p>
          <a:p>
            <a:pPr marL="0" lvl="0" indent="0" algn="just">
              <a:lnSpc>
                <a:spcPct val="115000"/>
              </a:lnSpc>
              <a:spcAft>
                <a:spcPts val="0"/>
              </a:spcAft>
              <a:buSzPts val="1000"/>
              <a:buNone/>
              <a:tabLst>
                <a:tab pos="6858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Note: </a:t>
            </a:r>
          </a:p>
          <a:p>
            <a:pPr lvl="1" algn="just">
              <a:lnSpc>
                <a:spcPct val="115000"/>
              </a:lnSpc>
              <a:buSzPts val="1000"/>
              <a:tabLst>
                <a:tab pos="685800" algn="l"/>
              </a:tabLst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resources covered in Unit Three of this module will help you to complete this task.</a:t>
            </a:r>
          </a:p>
          <a:p>
            <a:pPr lvl="1" algn="just">
              <a:lnSpc>
                <a:spcPct val="115000"/>
              </a:lnSpc>
              <a:buSzPts val="1000"/>
              <a:tabLst>
                <a:tab pos="685800" algn="l"/>
              </a:tabLst>
            </a:pP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Read Assignment 1 task 3 for complete task description.</a:t>
            </a:r>
            <a:endParaRPr lang="en-GB" sz="1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endParaRPr lang="en-GB" sz="3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8060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Barista making coffee art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71" r="-3" b="-3"/>
          <a:stretch/>
        </p:blipFill>
        <p:spPr>
          <a:xfrm>
            <a:off x="5622233" y="10"/>
            <a:ext cx="6569769" cy="3750724"/>
          </a:xfrm>
          <a:custGeom>
            <a:avLst/>
            <a:gdLst/>
            <a:ahLst/>
            <a:cxnLst/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</p:spPr>
      </p:pic>
      <p:pic>
        <p:nvPicPr>
          <p:cNvPr id="5" name="Content Placeholder 4" descr="Fresh homemade delicious mini bundt cakes">
            <a:extLst>
              <a:ext uri="{FF2B5EF4-FFF2-40B4-BE49-F238E27FC236}">
                <a16:creationId xmlns:a16="http://schemas.microsoft.com/office/drawing/2014/main" id="{075C4987-9329-4603-9A3B-80DA7BB5179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206" b="3398"/>
          <a:stretch/>
        </p:blipFill>
        <p:spPr>
          <a:xfrm>
            <a:off x="4182011" y="3887894"/>
            <a:ext cx="8009991" cy="2970106"/>
          </a:xfrm>
          <a:custGeom>
            <a:avLst/>
            <a:gdLst/>
            <a:ahLst/>
            <a:cxnLst/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4298" r="1" b="4301"/>
          <a:stretch/>
        </p:blipFill>
        <p:spPr>
          <a:xfrm>
            <a:off x="20" y="10"/>
            <a:ext cx="7503091" cy="6857990"/>
          </a:xfrm>
          <a:custGeom>
            <a:avLst/>
            <a:gdLst/>
            <a:ahLst/>
            <a:cxnLst/>
            <a:rect l="l" t="t" r="r" b="b"/>
            <a:pathLst>
              <a:path w="7503111" h="6858000">
                <a:moveTo>
                  <a:pt x="0" y="0"/>
                </a:moveTo>
                <a:lnTo>
                  <a:pt x="677334" y="0"/>
                </a:lnTo>
                <a:lnTo>
                  <a:pt x="1168036" y="0"/>
                </a:lnTo>
                <a:lnTo>
                  <a:pt x="1205499" y="0"/>
                </a:lnTo>
                <a:lnTo>
                  <a:pt x="1647632" y="0"/>
                </a:lnTo>
                <a:lnTo>
                  <a:pt x="7215401" y="0"/>
                </a:lnTo>
                <a:lnTo>
                  <a:pt x="4041567" y="6852993"/>
                </a:lnTo>
                <a:lnTo>
                  <a:pt x="7503111" y="6852993"/>
                </a:lnTo>
                <a:lnTo>
                  <a:pt x="7503111" y="6852994"/>
                </a:lnTo>
                <a:lnTo>
                  <a:pt x="1647632" y="6852994"/>
                </a:lnTo>
                <a:lnTo>
                  <a:pt x="1647632" y="6858000"/>
                </a:lnTo>
                <a:lnTo>
                  <a:pt x="0" y="6858000"/>
                </a:ln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5007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505289-923B-4162-897E-F588058E5D69}"/>
              </a:ext>
            </a:extLst>
          </p:cNvPr>
          <p:cNvSpPr txBox="1"/>
          <p:nvPr/>
        </p:nvSpPr>
        <p:spPr>
          <a:xfrm>
            <a:off x="1115568" y="548640"/>
            <a:ext cx="10168128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dirty="0">
                <a:latin typeface="+mj-lt"/>
                <a:ea typeface="+mj-ea"/>
                <a:cs typeface="+mj-cs"/>
              </a:rPr>
              <a:t>This</a:t>
            </a: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week’s Moodle Activities &amp; Assignment task</a:t>
            </a:r>
            <a:endParaRPr lang="en-US" sz="4000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b="1" u="sng" dirty="0"/>
              <a:t>Unit 3: Becoming a Digital Learner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Topic 3 </a:t>
            </a:r>
            <a:r>
              <a:rPr lang="en-GB" sz="3200" dirty="0"/>
              <a:t>- Online Identity and Staying Safe Online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b="1" dirty="0"/>
              <a:t>Topic 4 </a:t>
            </a:r>
            <a:r>
              <a:rPr lang="en-GB" sz="3200" dirty="0"/>
              <a:t>- Data Analysis and Visualization.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200" dirty="0"/>
              <a:t>Assignment 1: </a:t>
            </a:r>
            <a:r>
              <a:rPr lang="en-US" sz="3200" b="1" dirty="0"/>
              <a:t>Task 3</a:t>
            </a:r>
            <a:r>
              <a:rPr lang="en-US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087202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8468878" cy="1454051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This week’s Assignment 1 Task: 3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422" y="1379730"/>
            <a:ext cx="10516270" cy="5052686"/>
          </a:xfrm>
        </p:spPr>
        <p:txBody>
          <a:bodyPr anchor="t">
            <a:noAutofit/>
          </a:bodyPr>
          <a:lstStyle/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Unit 3 – Video presentation: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Produce a video presentation between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2-3 minutes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promoting the importance of ONE of the four elements of the Digital Competency Framework, which you were introduced to in the Unit</a:t>
            </a: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i="1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  <a:spcBef>
                <a:spcPts val="60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a summary of WHAT is covered by that element, WHY it is important and HOW people can develop their skills.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Use one of the tools (e.g.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Powerpoint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Adobe </a:t>
            </a: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Spark)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explored in the Unit, or one you have your own experience of.  </a:t>
            </a:r>
            <a:endParaRPr lang="en-GB" sz="20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Create an Online Social space (e.g. a blog, Facebook, Twitter, Instagram, YouTube) and upload and share your creation. Alternatively, you could use the Moodle forum to upload and share your work with a more limited restricted user base (Closed Community).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Note: For a complete task description, read Assignment task 3.</a:t>
            </a:r>
          </a:p>
          <a:p>
            <a:pPr marL="4572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</a:pPr>
            <a:r>
              <a:rPr lang="en-US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Accept suggestions, critics, and comments to the work and provide suggestions, critics, and comments to others work.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Note: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resources covered in Unit Three of this module will help you to complete this task. For the full task description, see Assignment 1 in the Assessment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ile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on Moodle.</a:t>
            </a:r>
            <a:endParaRPr lang="en-GB" sz="32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6674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4239AD17-21BC-4090-8A06-2C13E2C1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CCB5858-C37C-49D4-B2B7-05F9FE7C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38" name="Graphic 14">
            <a:extLst>
              <a:ext uri="{FF2B5EF4-FFF2-40B4-BE49-F238E27FC236}">
                <a16:creationId xmlns:a16="http://schemas.microsoft.com/office/drawing/2014/main" id="{2929DB54-1BF0-4191-88B1-ADEBA6E9A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680579" y="3442626"/>
            <a:ext cx="27432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" name="Graphic 14">
            <a:extLst>
              <a:ext uri="{FF2B5EF4-FFF2-40B4-BE49-F238E27FC236}">
                <a16:creationId xmlns:a16="http://schemas.microsoft.com/office/drawing/2014/main" id="{2CF7CF5F-D747-47B3-80B1-839275044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6680579" y="702846"/>
            <a:ext cx="27432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9" name="Graphic 14">
            <a:extLst>
              <a:ext uri="{FF2B5EF4-FFF2-40B4-BE49-F238E27FC236}">
                <a16:creationId xmlns:a16="http://schemas.microsoft.com/office/drawing/2014/main" id="{6E28FA02-41B9-466D-B728-320B55FB0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423779" y="3442626"/>
            <a:ext cx="27432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>
              <a:alpha val="46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1" name="Graphic 14">
            <a:extLst>
              <a:ext uri="{FF2B5EF4-FFF2-40B4-BE49-F238E27FC236}">
                <a16:creationId xmlns:a16="http://schemas.microsoft.com/office/drawing/2014/main" id="{CE1108CD-786E-4304-9504-9C5AD6482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 flipV="1">
            <a:off x="9423779" y="702847"/>
            <a:ext cx="2743200" cy="2746621"/>
          </a:xfrm>
          <a:custGeom>
            <a:avLst/>
            <a:gdLst>
              <a:gd name="connsiteX0" fmla="*/ 2616327 w 2616326"/>
              <a:gd name="connsiteY0" fmla="*/ 634841 h 2618803"/>
              <a:gd name="connsiteX1" fmla="*/ 2616327 w 2616326"/>
              <a:gd name="connsiteY1" fmla="*/ 0 h 2618803"/>
              <a:gd name="connsiteX2" fmla="*/ 0 w 2616326"/>
              <a:gd name="connsiteY2" fmla="*/ 0 h 2618803"/>
              <a:gd name="connsiteX3" fmla="*/ 0 w 2616326"/>
              <a:gd name="connsiteY3" fmla="*/ 2618804 h 2618803"/>
              <a:gd name="connsiteX4" fmla="*/ 634270 w 2616326"/>
              <a:gd name="connsiteY4" fmla="*/ 2618804 h 2618803"/>
              <a:gd name="connsiteX5" fmla="*/ 2616327 w 2616326"/>
              <a:gd name="connsiteY5" fmla="*/ 634841 h 26188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616326" h="2618803">
                <a:moveTo>
                  <a:pt x="2616327" y="634841"/>
                </a:moveTo>
                <a:lnTo>
                  <a:pt x="2616327" y="0"/>
                </a:lnTo>
                <a:lnTo>
                  <a:pt x="0" y="0"/>
                </a:lnTo>
                <a:lnTo>
                  <a:pt x="0" y="2618804"/>
                </a:lnTo>
                <a:lnTo>
                  <a:pt x="634270" y="2618804"/>
                </a:lnTo>
                <a:cubicBezTo>
                  <a:pt x="634270" y="1523143"/>
                  <a:pt x="1521619" y="634841"/>
                  <a:pt x="2616327" y="634841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E04A2-F02F-44D0-B4B8-28DB4B831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797"/>
            <a:ext cx="7960739" cy="2263779"/>
          </a:xfrm>
        </p:spPr>
        <p:txBody>
          <a:bodyPr anchor="t">
            <a:normAutofit/>
          </a:bodyPr>
          <a:lstStyle/>
          <a:p>
            <a:r>
              <a:rPr lang="en-GB" sz="5000" b="1" u="sng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Creating a Video presentation</a:t>
            </a:r>
            <a:endParaRPr lang="en-GB" sz="5000" u="sng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E512CF0-F4DE-404C-9B0D-7577CE4BD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A1FED-B639-4747-93A4-6ED43764C3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761" y="1564322"/>
            <a:ext cx="10272260" cy="5128786"/>
          </a:xfrm>
        </p:spPr>
        <p:txBody>
          <a:bodyPr>
            <a:normAutofit/>
          </a:bodyPr>
          <a:lstStyle/>
          <a:p>
            <a:pPr marL="457200"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PowerPoint and </a:t>
            </a:r>
            <a:r>
              <a:rPr lang="en-GB" sz="20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Youtube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can be used. Please note other technologies can be used if preferred (e.g. such as Prezi.com or Adobe Spark).</a:t>
            </a:r>
          </a:p>
          <a:p>
            <a:pPr marL="457200">
              <a:spcBef>
                <a:spcPts val="600"/>
              </a:spcBef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Whichever method is chosen to produce and display your video presentation, you will need to make sure your tutor can easily view the video online.</a:t>
            </a:r>
          </a:p>
          <a:p>
            <a:pPr marL="457200"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Please make sure the video is streamed over the cloud and </a:t>
            </a: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via download as video file sizes can be very large. </a:t>
            </a:r>
          </a:p>
          <a:p>
            <a:pPr marL="457200">
              <a:spcBef>
                <a:spcPts val="600"/>
              </a:spcBef>
              <a:spcAft>
                <a:spcPts val="0"/>
              </a:spcAf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following step-by-step guide can help you to easily create a video presentation. Please also use online tutorials for further assistance.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0215">
              <a:spcBef>
                <a:spcPts val="600"/>
              </a:spcBef>
              <a:spcAft>
                <a:spcPts val="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 Create PowerPoint slides.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2. Voice over slides: Record yourself delivering the slides.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Goto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Slide Show &gt; Record Slideshow.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3. File: Export: Create a Video.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4. Upload to e.g.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Youtube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as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unlisted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Vimeo or Other.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5. Include video / video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url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your e-portfolio.</a:t>
            </a:r>
            <a:b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* IMPORTANT: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receive marks for this task, you must make sure your tutor is able to view the video presentation online.</a:t>
            </a:r>
            <a:endParaRPr lang="en-GB" sz="20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600"/>
              </a:spcBef>
            </a:pPr>
            <a:endParaRPr lang="en-GB" sz="2000" dirty="0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E4BB9A57-609D-40CE-9D30-B630CDAB2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973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60162" y="2291415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4870665" cy="265895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THE KEY TO SUCCESS FOR THIS MODULE IS TO MAKE </a:t>
            </a:r>
            <a:r>
              <a:rPr lang="en-US" sz="36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600" dirty="0"/>
              <a:t>You will not be able to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C3846A5-A498-4C9E-B4DC-13532657D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506" y="643467"/>
            <a:ext cx="1128382" cy="847206"/>
            <a:chOff x="8183879" y="1000124"/>
            <a:chExt cx="1562267" cy="1172973"/>
          </a:xfrm>
        </p:grpSpPr>
        <p:sp>
          <p:nvSpPr>
            <p:cNvPr id="29" name="Freeform 5">
              <a:extLst>
                <a:ext uri="{FF2B5EF4-FFF2-40B4-BE49-F238E27FC236}">
                  <a16:creationId xmlns:a16="http://schemas.microsoft.com/office/drawing/2014/main" id="{8A845FC1-FE68-40DE-B785-AA0F3DBD6F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C26048ED-7A92-4694-A168-2C6C5C0D6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662A3FAA-D056-4098-8115-EA61EAF06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7645" y="839534"/>
            <a:ext cx="6781601" cy="5652388"/>
          </a:xfrm>
          <a:custGeom>
            <a:avLst/>
            <a:gdLst>
              <a:gd name="connsiteX0" fmla="*/ 2768595 w 4574113"/>
              <a:gd name="connsiteY0" fmla="*/ 2476119 h 3812472"/>
              <a:gd name="connsiteX1" fmla="*/ 3374676 w 4574113"/>
              <a:gd name="connsiteY1" fmla="*/ 2476119 h 3812472"/>
              <a:gd name="connsiteX2" fmla="*/ 3403209 w 4574113"/>
              <a:gd name="connsiteY2" fmla="*/ 2479909 h 3812472"/>
              <a:gd name="connsiteX3" fmla="*/ 3422833 w 4574113"/>
              <a:gd name="connsiteY3" fmla="*/ 2488137 h 3812472"/>
              <a:gd name="connsiteX4" fmla="*/ 3410840 w 4574113"/>
              <a:gd name="connsiteY4" fmla="*/ 2508879 h 3812472"/>
              <a:gd name="connsiteX5" fmla="*/ 2985934 w 4574113"/>
              <a:gd name="connsiteY5" fmla="*/ 3243764 h 3812472"/>
              <a:gd name="connsiteX6" fmla="*/ 2732784 w 4574113"/>
              <a:gd name="connsiteY6" fmla="*/ 3390890 h 3812472"/>
              <a:gd name="connsiteX7" fmla="*/ 2529297 w 4574113"/>
              <a:gd name="connsiteY7" fmla="*/ 3390890 h 3812472"/>
              <a:gd name="connsiteX8" fmla="*/ 2505559 w 4574113"/>
              <a:gd name="connsiteY8" fmla="*/ 3390890 h 3812472"/>
              <a:gd name="connsiteX9" fmla="*/ 2482907 w 4574113"/>
              <a:gd name="connsiteY9" fmla="*/ 3351884 h 3812472"/>
              <a:gd name="connsiteX10" fmla="*/ 2371959 w 4574113"/>
              <a:gd name="connsiteY10" fmla="*/ 3160822 h 3812472"/>
              <a:gd name="connsiteX11" fmla="*/ 2371959 w 4574113"/>
              <a:gd name="connsiteY11" fmla="*/ 3053878 h 3812472"/>
              <a:gd name="connsiteX12" fmla="*/ 2675654 w 4574113"/>
              <a:gd name="connsiteY12" fmla="*/ 2530895 h 3812472"/>
              <a:gd name="connsiteX13" fmla="*/ 2768595 w 4574113"/>
              <a:gd name="connsiteY13" fmla="*/ 2476119 h 3812472"/>
              <a:gd name="connsiteX14" fmla="*/ 3909778 w 4574113"/>
              <a:gd name="connsiteY14" fmla="*/ 676847 h 3812472"/>
              <a:gd name="connsiteX15" fmla="*/ 4305516 w 4574113"/>
              <a:gd name="connsiteY15" fmla="*/ 676847 h 3812472"/>
              <a:gd name="connsiteX16" fmla="*/ 4367056 w 4574113"/>
              <a:gd name="connsiteY16" fmla="*/ 712612 h 3812472"/>
              <a:gd name="connsiteX17" fmla="*/ 4564498 w 4574113"/>
              <a:gd name="connsiteY17" fmla="*/ 1054092 h 3812472"/>
              <a:gd name="connsiteX18" fmla="*/ 4564498 w 4574113"/>
              <a:gd name="connsiteY18" fmla="*/ 1123921 h 3812472"/>
              <a:gd name="connsiteX19" fmla="*/ 4367056 w 4574113"/>
              <a:gd name="connsiteY19" fmla="*/ 1465401 h 3812472"/>
              <a:gd name="connsiteX20" fmla="*/ 4305516 w 4574113"/>
              <a:gd name="connsiteY20" fmla="*/ 1501167 h 3812472"/>
              <a:gd name="connsiteX21" fmla="*/ 3909778 w 4574113"/>
              <a:gd name="connsiteY21" fmla="*/ 1501167 h 3812472"/>
              <a:gd name="connsiteX22" fmla="*/ 3849091 w 4574113"/>
              <a:gd name="connsiteY22" fmla="*/ 1465401 h 3812472"/>
              <a:gd name="connsiteX23" fmla="*/ 3650795 w 4574113"/>
              <a:gd name="connsiteY23" fmla="*/ 1123921 h 3812472"/>
              <a:gd name="connsiteX24" fmla="*/ 3650795 w 4574113"/>
              <a:gd name="connsiteY24" fmla="*/ 1054092 h 3812472"/>
              <a:gd name="connsiteX25" fmla="*/ 3849091 w 4574113"/>
              <a:gd name="connsiteY25" fmla="*/ 712612 h 3812472"/>
              <a:gd name="connsiteX26" fmla="*/ 3909778 w 4574113"/>
              <a:gd name="connsiteY26" fmla="*/ 676847 h 3812472"/>
              <a:gd name="connsiteX27" fmla="*/ 1104892 w 4574113"/>
              <a:gd name="connsiteY27" fmla="*/ 0 h 3812472"/>
              <a:gd name="connsiteX28" fmla="*/ 2732784 w 4574113"/>
              <a:gd name="connsiteY28" fmla="*/ 0 h 3812472"/>
              <a:gd name="connsiteX29" fmla="*/ 2985934 w 4574113"/>
              <a:gd name="connsiteY29" fmla="*/ 147125 h 3812472"/>
              <a:gd name="connsiteX30" fmla="*/ 3798122 w 4574113"/>
              <a:gd name="connsiteY30" fmla="*/ 1551823 h 3812472"/>
              <a:gd name="connsiteX31" fmla="*/ 3798122 w 4574113"/>
              <a:gd name="connsiteY31" fmla="*/ 1839068 h 3812472"/>
              <a:gd name="connsiteX32" fmla="*/ 3496551 w 4574113"/>
              <a:gd name="connsiteY32" fmla="*/ 2360642 h 3812472"/>
              <a:gd name="connsiteX33" fmla="*/ 3471135 w 4574113"/>
              <a:gd name="connsiteY33" fmla="*/ 2404597 h 3812472"/>
              <a:gd name="connsiteX34" fmla="*/ 3472029 w 4574113"/>
              <a:gd name="connsiteY34" fmla="*/ 2404972 h 3812472"/>
              <a:gd name="connsiteX35" fmla="*/ 3516881 w 4574113"/>
              <a:gd name="connsiteY35" fmla="*/ 2450209 h 3812472"/>
              <a:gd name="connsiteX36" fmla="*/ 3857970 w 4574113"/>
              <a:gd name="connsiteY36" fmla="*/ 3040131 h 3812472"/>
              <a:gd name="connsiteX37" fmla="*/ 3857970 w 4574113"/>
              <a:gd name="connsiteY37" fmla="*/ 3160764 h 3812472"/>
              <a:gd name="connsiteX38" fmla="*/ 3516881 w 4574113"/>
              <a:gd name="connsiteY38" fmla="*/ 3750684 h 3812472"/>
              <a:gd name="connsiteX39" fmla="*/ 3410567 w 4574113"/>
              <a:gd name="connsiteY39" fmla="*/ 3812472 h 3812472"/>
              <a:gd name="connsiteX40" fmla="*/ 2726911 w 4574113"/>
              <a:gd name="connsiteY40" fmla="*/ 3812472 h 3812472"/>
              <a:gd name="connsiteX41" fmla="*/ 2622074 w 4574113"/>
              <a:gd name="connsiteY41" fmla="*/ 3750684 h 3812472"/>
              <a:gd name="connsiteX42" fmla="*/ 2438330 w 4574113"/>
              <a:gd name="connsiteY42" fmla="*/ 3434265 h 3812472"/>
              <a:gd name="connsiteX43" fmla="*/ 2417573 w 4574113"/>
              <a:gd name="connsiteY43" fmla="*/ 3398519 h 3812472"/>
              <a:gd name="connsiteX44" fmla="*/ 2433905 w 4574113"/>
              <a:gd name="connsiteY44" fmla="*/ 3398519 h 3812472"/>
              <a:gd name="connsiteX45" fmla="*/ 2511101 w 4574113"/>
              <a:gd name="connsiteY45" fmla="*/ 3398519 h 3812472"/>
              <a:gd name="connsiteX46" fmla="*/ 2544636 w 4574113"/>
              <a:gd name="connsiteY46" fmla="*/ 3456269 h 3812472"/>
              <a:gd name="connsiteX47" fmla="*/ 2672757 w 4574113"/>
              <a:gd name="connsiteY47" fmla="*/ 3676902 h 3812472"/>
              <a:gd name="connsiteX48" fmla="*/ 2765699 w 4574113"/>
              <a:gd name="connsiteY48" fmla="*/ 3731679 h 3812472"/>
              <a:gd name="connsiteX49" fmla="*/ 3371780 w 4574113"/>
              <a:gd name="connsiteY49" fmla="*/ 3731679 h 3812472"/>
              <a:gd name="connsiteX50" fmla="*/ 3466029 w 4574113"/>
              <a:gd name="connsiteY50" fmla="*/ 3676902 h 3812472"/>
              <a:gd name="connsiteX51" fmla="*/ 3768415 w 4574113"/>
              <a:gd name="connsiteY51" fmla="*/ 3153920 h 3812472"/>
              <a:gd name="connsiteX52" fmla="*/ 3768415 w 4574113"/>
              <a:gd name="connsiteY52" fmla="*/ 3046975 h 3812472"/>
              <a:gd name="connsiteX53" fmla="*/ 3466029 w 4574113"/>
              <a:gd name="connsiteY53" fmla="*/ 2523992 h 3812472"/>
              <a:gd name="connsiteX54" fmla="*/ 3426268 w 4574113"/>
              <a:gd name="connsiteY54" fmla="*/ 2483888 h 3812472"/>
              <a:gd name="connsiteX55" fmla="*/ 3421667 w 4574113"/>
              <a:gd name="connsiteY55" fmla="*/ 2481960 h 3812472"/>
              <a:gd name="connsiteX56" fmla="*/ 3446331 w 4574113"/>
              <a:gd name="connsiteY56" fmla="*/ 2439303 h 3812472"/>
              <a:gd name="connsiteX57" fmla="*/ 3464674 w 4574113"/>
              <a:gd name="connsiteY57" fmla="*/ 2407578 h 3812472"/>
              <a:gd name="connsiteX58" fmla="*/ 3445649 w 4574113"/>
              <a:gd name="connsiteY58" fmla="*/ 2399601 h 3812472"/>
              <a:gd name="connsiteX59" fmla="*/ 3413464 w 4574113"/>
              <a:gd name="connsiteY59" fmla="*/ 2395325 h 3812472"/>
              <a:gd name="connsiteX60" fmla="*/ 2729808 w 4574113"/>
              <a:gd name="connsiteY60" fmla="*/ 2395325 h 3812472"/>
              <a:gd name="connsiteX61" fmla="*/ 2624971 w 4574113"/>
              <a:gd name="connsiteY61" fmla="*/ 2457112 h 3812472"/>
              <a:gd name="connsiteX62" fmla="*/ 2282405 w 4574113"/>
              <a:gd name="connsiteY62" fmla="*/ 3047034 h 3812472"/>
              <a:gd name="connsiteX63" fmla="*/ 2282405 w 4574113"/>
              <a:gd name="connsiteY63" fmla="*/ 3167666 h 3812472"/>
              <a:gd name="connsiteX64" fmla="*/ 2395478 w 4574113"/>
              <a:gd name="connsiteY64" fmla="*/ 3362386 h 3812472"/>
              <a:gd name="connsiteX65" fmla="*/ 2412031 w 4574113"/>
              <a:gd name="connsiteY65" fmla="*/ 3390890 h 3812472"/>
              <a:gd name="connsiteX66" fmla="*/ 2335350 w 4574113"/>
              <a:gd name="connsiteY66" fmla="*/ 3390890 h 3812472"/>
              <a:gd name="connsiteX67" fmla="*/ 1104892 w 4574113"/>
              <a:gd name="connsiteY67" fmla="*/ 3390890 h 3812472"/>
              <a:gd name="connsiteX68" fmla="*/ 855258 w 4574113"/>
              <a:gd name="connsiteY68" fmla="*/ 3243764 h 3812472"/>
              <a:gd name="connsiteX69" fmla="*/ 39555 w 4574113"/>
              <a:gd name="connsiteY69" fmla="*/ 1839068 h 3812472"/>
              <a:gd name="connsiteX70" fmla="*/ 39555 w 4574113"/>
              <a:gd name="connsiteY70" fmla="*/ 1551823 h 3812472"/>
              <a:gd name="connsiteX71" fmla="*/ 855258 w 4574113"/>
              <a:gd name="connsiteY71" fmla="*/ 147125 h 3812472"/>
              <a:gd name="connsiteX72" fmla="*/ 1104892 w 4574113"/>
              <a:gd name="connsiteY72" fmla="*/ 0 h 38124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4574113" h="3812472">
                <a:moveTo>
                  <a:pt x="2768595" y="2476119"/>
                </a:moveTo>
                <a:cubicBezTo>
                  <a:pt x="2768595" y="2476119"/>
                  <a:pt x="2768595" y="2476119"/>
                  <a:pt x="3374676" y="2476119"/>
                </a:cubicBezTo>
                <a:cubicBezTo>
                  <a:pt x="3384493" y="2476119"/>
                  <a:pt x="3394066" y="2477423"/>
                  <a:pt x="3403209" y="2479909"/>
                </a:cubicBezTo>
                <a:lnTo>
                  <a:pt x="3422833" y="2488137"/>
                </a:lnTo>
                <a:lnTo>
                  <a:pt x="3410840" y="2508879"/>
                </a:lnTo>
                <a:cubicBezTo>
                  <a:pt x="3302401" y="2696426"/>
                  <a:pt x="3163600" y="2936487"/>
                  <a:pt x="2985934" y="3243764"/>
                </a:cubicBezTo>
                <a:cubicBezTo>
                  <a:pt x="2933195" y="3334842"/>
                  <a:pt x="2838263" y="3390890"/>
                  <a:pt x="2732784" y="3390890"/>
                </a:cubicBezTo>
                <a:cubicBezTo>
                  <a:pt x="2732784" y="3390890"/>
                  <a:pt x="2732784" y="3390890"/>
                  <a:pt x="2529297" y="3390890"/>
                </a:cubicBezTo>
                <a:lnTo>
                  <a:pt x="2505559" y="3390890"/>
                </a:lnTo>
                <a:lnTo>
                  <a:pt x="2482907" y="3351884"/>
                </a:lnTo>
                <a:cubicBezTo>
                  <a:pt x="2451367" y="3297569"/>
                  <a:pt x="2414666" y="3234367"/>
                  <a:pt x="2371959" y="3160822"/>
                </a:cubicBezTo>
                <a:cubicBezTo>
                  <a:pt x="2352324" y="3128217"/>
                  <a:pt x="2352324" y="3086483"/>
                  <a:pt x="2371959" y="3053878"/>
                </a:cubicBezTo>
                <a:cubicBezTo>
                  <a:pt x="2371959" y="3053878"/>
                  <a:pt x="2371959" y="3053878"/>
                  <a:pt x="2675654" y="2530895"/>
                </a:cubicBezTo>
                <a:cubicBezTo>
                  <a:pt x="2693981" y="2496986"/>
                  <a:pt x="2730633" y="2476119"/>
                  <a:pt x="2768595" y="2476119"/>
                </a:cubicBezTo>
                <a:close/>
                <a:moveTo>
                  <a:pt x="3909778" y="676847"/>
                </a:moveTo>
                <a:cubicBezTo>
                  <a:pt x="3909778" y="676847"/>
                  <a:pt x="3909778" y="676847"/>
                  <a:pt x="4305516" y="676847"/>
                </a:cubicBezTo>
                <a:cubicBezTo>
                  <a:pt x="4331158" y="676847"/>
                  <a:pt x="4354235" y="690472"/>
                  <a:pt x="4367056" y="712612"/>
                </a:cubicBezTo>
                <a:cubicBezTo>
                  <a:pt x="4367056" y="712612"/>
                  <a:pt x="4367056" y="712612"/>
                  <a:pt x="4564498" y="1054092"/>
                </a:cubicBezTo>
                <a:cubicBezTo>
                  <a:pt x="4577319" y="1075382"/>
                  <a:pt x="4577319" y="1102632"/>
                  <a:pt x="4564498" y="1123921"/>
                </a:cubicBezTo>
                <a:cubicBezTo>
                  <a:pt x="4564498" y="1123921"/>
                  <a:pt x="4564498" y="1123921"/>
                  <a:pt x="4367056" y="1465401"/>
                </a:cubicBezTo>
                <a:cubicBezTo>
                  <a:pt x="4354235" y="1487542"/>
                  <a:pt x="4331158" y="1501167"/>
                  <a:pt x="4305516" y="1501167"/>
                </a:cubicBezTo>
                <a:cubicBezTo>
                  <a:pt x="4305516" y="1501167"/>
                  <a:pt x="4305516" y="1501167"/>
                  <a:pt x="3909778" y="1501167"/>
                </a:cubicBezTo>
                <a:cubicBezTo>
                  <a:pt x="3884990" y="1501167"/>
                  <a:pt x="3861058" y="1487542"/>
                  <a:pt x="3849091" y="1465401"/>
                </a:cubicBezTo>
                <a:cubicBezTo>
                  <a:pt x="3849091" y="1465401"/>
                  <a:pt x="3849091" y="1465401"/>
                  <a:pt x="3650795" y="1123921"/>
                </a:cubicBezTo>
                <a:cubicBezTo>
                  <a:pt x="3637974" y="1102632"/>
                  <a:pt x="3637974" y="1075382"/>
                  <a:pt x="3650795" y="1054092"/>
                </a:cubicBezTo>
                <a:cubicBezTo>
                  <a:pt x="3650795" y="1054092"/>
                  <a:pt x="3650795" y="1054092"/>
                  <a:pt x="3849091" y="712612"/>
                </a:cubicBezTo>
                <a:cubicBezTo>
                  <a:pt x="3861058" y="690472"/>
                  <a:pt x="3884990" y="676847"/>
                  <a:pt x="3909778" y="676847"/>
                </a:cubicBezTo>
                <a:close/>
                <a:moveTo>
                  <a:pt x="1104892" y="0"/>
                </a:moveTo>
                <a:cubicBezTo>
                  <a:pt x="1104892" y="0"/>
                  <a:pt x="1104892" y="0"/>
                  <a:pt x="2732784" y="0"/>
                </a:cubicBezTo>
                <a:cubicBezTo>
                  <a:pt x="2838263" y="0"/>
                  <a:pt x="2933195" y="56047"/>
                  <a:pt x="2985934" y="147125"/>
                </a:cubicBezTo>
                <a:cubicBezTo>
                  <a:pt x="2985934" y="147125"/>
                  <a:pt x="2985934" y="147125"/>
                  <a:pt x="3798122" y="1551823"/>
                </a:cubicBezTo>
                <a:cubicBezTo>
                  <a:pt x="3850862" y="1639397"/>
                  <a:pt x="3850862" y="1751493"/>
                  <a:pt x="3798122" y="1839068"/>
                </a:cubicBezTo>
                <a:cubicBezTo>
                  <a:pt x="3798122" y="1839068"/>
                  <a:pt x="3798122" y="1839068"/>
                  <a:pt x="3496551" y="2360642"/>
                </a:cubicBezTo>
                <a:lnTo>
                  <a:pt x="3471135" y="2404597"/>
                </a:lnTo>
                <a:lnTo>
                  <a:pt x="3472029" y="2404972"/>
                </a:lnTo>
                <a:cubicBezTo>
                  <a:pt x="3490302" y="2415638"/>
                  <a:pt x="3505806" y="2431084"/>
                  <a:pt x="3516881" y="2450209"/>
                </a:cubicBezTo>
                <a:cubicBezTo>
                  <a:pt x="3516881" y="2450209"/>
                  <a:pt x="3516881" y="2450209"/>
                  <a:pt x="3857970" y="3040131"/>
                </a:cubicBezTo>
                <a:cubicBezTo>
                  <a:pt x="3880120" y="3076909"/>
                  <a:pt x="3880120" y="3123985"/>
                  <a:pt x="3857970" y="3160764"/>
                </a:cubicBezTo>
                <a:cubicBezTo>
                  <a:pt x="3857970" y="3160764"/>
                  <a:pt x="3857970" y="3160764"/>
                  <a:pt x="3516881" y="3750684"/>
                </a:cubicBezTo>
                <a:cubicBezTo>
                  <a:pt x="3494732" y="3788933"/>
                  <a:pt x="3454864" y="3812472"/>
                  <a:pt x="3410567" y="3812472"/>
                </a:cubicBezTo>
                <a:cubicBezTo>
                  <a:pt x="3410567" y="3812472"/>
                  <a:pt x="3410567" y="3812472"/>
                  <a:pt x="2726911" y="3812472"/>
                </a:cubicBezTo>
                <a:cubicBezTo>
                  <a:pt x="2684090" y="3812472"/>
                  <a:pt x="2642747" y="3788933"/>
                  <a:pt x="2622074" y="3750684"/>
                </a:cubicBezTo>
                <a:cubicBezTo>
                  <a:pt x="2622074" y="3750684"/>
                  <a:pt x="2622074" y="3750684"/>
                  <a:pt x="2438330" y="3434265"/>
                </a:cubicBezTo>
                <a:lnTo>
                  <a:pt x="2417573" y="3398519"/>
                </a:lnTo>
                <a:lnTo>
                  <a:pt x="2433905" y="3398519"/>
                </a:lnTo>
                <a:lnTo>
                  <a:pt x="2511101" y="3398519"/>
                </a:lnTo>
                <a:lnTo>
                  <a:pt x="2544636" y="3456269"/>
                </a:lnTo>
                <a:cubicBezTo>
                  <a:pt x="2672757" y="3676902"/>
                  <a:pt x="2672757" y="3676902"/>
                  <a:pt x="2672757" y="3676902"/>
                </a:cubicBezTo>
                <a:cubicBezTo>
                  <a:pt x="2691084" y="3710811"/>
                  <a:pt x="2727737" y="3731679"/>
                  <a:pt x="2765699" y="3731679"/>
                </a:cubicBezTo>
                <a:cubicBezTo>
                  <a:pt x="3371780" y="3731679"/>
                  <a:pt x="3371780" y="3731679"/>
                  <a:pt x="3371780" y="3731679"/>
                </a:cubicBezTo>
                <a:cubicBezTo>
                  <a:pt x="3411050" y="3731679"/>
                  <a:pt x="3446394" y="3710811"/>
                  <a:pt x="3466029" y="3676902"/>
                </a:cubicBezTo>
                <a:cubicBezTo>
                  <a:pt x="3768415" y="3153920"/>
                  <a:pt x="3768415" y="3153920"/>
                  <a:pt x="3768415" y="3153920"/>
                </a:cubicBezTo>
                <a:cubicBezTo>
                  <a:pt x="3788051" y="3121314"/>
                  <a:pt x="3788051" y="3079580"/>
                  <a:pt x="3768415" y="3046975"/>
                </a:cubicBezTo>
                <a:cubicBezTo>
                  <a:pt x="3466029" y="2523992"/>
                  <a:pt x="3466029" y="2523992"/>
                  <a:pt x="3466029" y="2523992"/>
                </a:cubicBezTo>
                <a:cubicBezTo>
                  <a:pt x="3456211" y="2507037"/>
                  <a:pt x="3442467" y="2493343"/>
                  <a:pt x="3426268" y="2483888"/>
                </a:cubicBezTo>
                <a:lnTo>
                  <a:pt x="3421667" y="2481960"/>
                </a:lnTo>
                <a:lnTo>
                  <a:pt x="3446331" y="2439303"/>
                </a:lnTo>
                <a:lnTo>
                  <a:pt x="3464674" y="2407578"/>
                </a:lnTo>
                <a:lnTo>
                  <a:pt x="3445649" y="2399601"/>
                </a:lnTo>
                <a:cubicBezTo>
                  <a:pt x="3435335" y="2396796"/>
                  <a:pt x="3424538" y="2395325"/>
                  <a:pt x="3413464" y="2395325"/>
                </a:cubicBezTo>
                <a:cubicBezTo>
                  <a:pt x="2729808" y="2395325"/>
                  <a:pt x="2729808" y="2395325"/>
                  <a:pt x="2729808" y="2395325"/>
                </a:cubicBezTo>
                <a:cubicBezTo>
                  <a:pt x="2686987" y="2395325"/>
                  <a:pt x="2645644" y="2418863"/>
                  <a:pt x="2624971" y="2457112"/>
                </a:cubicBezTo>
                <a:cubicBezTo>
                  <a:pt x="2282405" y="3047034"/>
                  <a:pt x="2282405" y="3047034"/>
                  <a:pt x="2282405" y="3047034"/>
                </a:cubicBezTo>
                <a:cubicBezTo>
                  <a:pt x="2260256" y="3083811"/>
                  <a:pt x="2260256" y="3130887"/>
                  <a:pt x="2282405" y="3167666"/>
                </a:cubicBezTo>
                <a:cubicBezTo>
                  <a:pt x="2325225" y="3241406"/>
                  <a:pt x="2362693" y="3305929"/>
                  <a:pt x="2395478" y="3362386"/>
                </a:cubicBezTo>
                <a:lnTo>
                  <a:pt x="2412031" y="3390890"/>
                </a:lnTo>
                <a:lnTo>
                  <a:pt x="2335350" y="3390890"/>
                </a:lnTo>
                <a:cubicBezTo>
                  <a:pt x="2096889" y="3390890"/>
                  <a:pt x="1715352" y="3390890"/>
                  <a:pt x="1104892" y="3390890"/>
                </a:cubicBezTo>
                <a:cubicBezTo>
                  <a:pt x="1002929" y="3390890"/>
                  <a:pt x="904482" y="3334842"/>
                  <a:pt x="855258" y="3243764"/>
                </a:cubicBezTo>
                <a:cubicBezTo>
                  <a:pt x="855258" y="3243764"/>
                  <a:pt x="855258" y="3243764"/>
                  <a:pt x="39555" y="1839068"/>
                </a:cubicBezTo>
                <a:cubicBezTo>
                  <a:pt x="-13185" y="1751493"/>
                  <a:pt x="-13185" y="1639397"/>
                  <a:pt x="39555" y="1551823"/>
                </a:cubicBezTo>
                <a:cubicBezTo>
                  <a:pt x="39555" y="1551823"/>
                  <a:pt x="39555" y="1551823"/>
                  <a:pt x="855258" y="147125"/>
                </a:cubicBezTo>
                <a:cubicBezTo>
                  <a:pt x="904482" y="56047"/>
                  <a:pt x="1002929" y="0"/>
                  <a:pt x="1104892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6209382" y="2096162"/>
            <a:ext cx="3894161" cy="26578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chemeClr val="bg1"/>
                </a:solidFill>
              </a:rPr>
              <a:t>Next: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77AE73A-B26D-4882-BF0B-0835D6A911B4}"/>
              </a:ext>
            </a:extLst>
          </p:cNvPr>
          <p:cNvSpPr txBox="1">
            <a:spLocks/>
          </p:cNvSpPr>
          <p:nvPr/>
        </p:nvSpPr>
        <p:spPr>
          <a:xfrm>
            <a:off x="1035506" y="1730084"/>
            <a:ext cx="9260759" cy="2560351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925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600" b="1" dirty="0"/>
              <a:t>Unit 3: </a:t>
            </a:r>
            <a:r>
              <a:rPr lang="en-US" sz="3600" dirty="0"/>
              <a:t>Becoming a Digital Learner</a:t>
            </a:r>
            <a:endParaRPr lang="en-US" sz="3600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Topic 3 </a:t>
            </a:r>
            <a:r>
              <a:rPr lang="en-GB" sz="3600" dirty="0"/>
              <a:t>- Online Identity and Staying Safe Online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600" b="1" dirty="0"/>
              <a:t>Topic 4 </a:t>
            </a:r>
            <a:r>
              <a:rPr lang="en-GB" sz="3600" dirty="0"/>
              <a:t>- Data Analysis and Visualization.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3600" dirty="0"/>
              <a:t>Assignment 1: </a:t>
            </a:r>
            <a:r>
              <a:rPr lang="en-US" sz="3600" b="1" dirty="0"/>
              <a:t>Task 3</a:t>
            </a:r>
            <a:r>
              <a:rPr lang="en-US" sz="3600" dirty="0"/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2163888" y="577741"/>
            <a:ext cx="1002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Next: </a:t>
            </a:r>
            <a:r>
              <a:rPr lang="en-US" sz="4000" b="1" kern="1200" dirty="0">
                <a:solidFill>
                  <a:schemeClr val="bg1"/>
                </a:solidFill>
                <a:highlight>
                  <a:srgbClr val="FFFF00"/>
                </a:highlight>
                <a:latin typeface="+mj-lt"/>
                <a:ea typeface="+mj-ea"/>
                <a:cs typeface="+mj-cs"/>
              </a:rPr>
              <a:t>Go to Moodle &amp; Complete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110399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Download Attendee list.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</a:rPr>
              <a:t>Any questions?</a:t>
            </a:r>
            <a:r>
              <a:rPr lang="en-US" sz="2000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Social Support</a:t>
            </a:r>
            <a:b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other)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736</Words>
  <Application>Microsoft Office PowerPoint</Application>
  <PresentationFormat>Widescreen</PresentationFormat>
  <Paragraphs>52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Calibri Light</vt:lpstr>
      <vt:lpstr>Helvetica Neue Medium</vt:lpstr>
      <vt:lpstr>Symbol</vt:lpstr>
      <vt:lpstr>Office Theme</vt:lpstr>
      <vt:lpstr>L4: Learning in the Digital Era</vt:lpstr>
      <vt:lpstr>PowerPoint Presentation</vt:lpstr>
      <vt:lpstr>Last week’s Assignment 1 Task: 3 </vt:lpstr>
      <vt:lpstr>PowerPoint Presentation</vt:lpstr>
      <vt:lpstr>PowerPoint Presentation</vt:lpstr>
      <vt:lpstr>This week’s Assignment 1 Task: 3 </vt:lpstr>
      <vt:lpstr>Creating a Video presentation</vt:lpstr>
      <vt:lpstr>The Key to Success</vt:lpstr>
      <vt:lpstr>PowerPoint Presentation</vt:lpstr>
      <vt:lpstr>Register.</vt:lpstr>
      <vt:lpstr> Questions.</vt:lpstr>
      <vt:lpstr>Student Social Support (Chat &amp; Support each other)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9</cp:revision>
  <dcterms:created xsi:type="dcterms:W3CDTF">2020-11-01T17:22:34Z</dcterms:created>
  <dcterms:modified xsi:type="dcterms:W3CDTF">2020-11-01T17:39:02Z</dcterms:modified>
</cp:coreProperties>
</file>