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310" r:id="rId4"/>
    <p:sldId id="282" r:id="rId5"/>
    <p:sldId id="281" r:id="rId6"/>
    <p:sldId id="312" r:id="rId7"/>
    <p:sldId id="311" r:id="rId8"/>
    <p:sldId id="283" r:id="rId9"/>
    <p:sldId id="288" r:id="rId10"/>
    <p:sldId id="289" r:id="rId11"/>
    <p:sldId id="290" r:id="rId12"/>
    <p:sldId id="291" r:id="rId13"/>
    <p:sldId id="292" r:id="rId14"/>
    <p:sldId id="284" r:id="rId15"/>
    <p:sldId id="285" r:id="rId16"/>
    <p:sldId id="286" r:id="rId17"/>
    <p:sldId id="287" r:id="rId18"/>
    <p:sldId id="263" r:id="rId19"/>
    <p:sldId id="296" r:id="rId20"/>
    <p:sldId id="274" r:id="rId21"/>
    <p:sldId id="265" r:id="rId22"/>
    <p:sldId id="275" r:id="rId23"/>
    <p:sldId id="276" r:id="rId24"/>
    <p:sldId id="277" r:id="rId25"/>
    <p:sldId id="278" r:id="rId26"/>
    <p:sldId id="266" r:id="rId27"/>
    <p:sldId id="267" r:id="rId28"/>
    <p:sldId id="269" r:id="rId29"/>
    <p:sldId id="271" r:id="rId30"/>
    <p:sldId id="314" r:id="rId31"/>
    <p:sldId id="302" r:id="rId32"/>
    <p:sldId id="303" r:id="rId33"/>
    <p:sldId id="272" r:id="rId34"/>
    <p:sldId id="273" r:id="rId35"/>
    <p:sldId id="268" r:id="rId36"/>
    <p:sldId id="293" r:id="rId37"/>
    <p:sldId id="294" r:id="rId38"/>
    <p:sldId id="297" r:id="rId39"/>
    <p:sldId id="298" r:id="rId40"/>
    <p:sldId id="299" r:id="rId41"/>
    <p:sldId id="301" r:id="rId42"/>
    <p:sldId id="300" r:id="rId43"/>
    <p:sldId id="304" r:id="rId44"/>
    <p:sldId id="305" r:id="rId45"/>
    <p:sldId id="313" r:id="rId46"/>
    <p:sldId id="307" r:id="rId47"/>
    <p:sldId id="308" r:id="rId48"/>
    <p:sldId id="315" r:id="rId49"/>
    <p:sldId id="309" r:id="rId50"/>
    <p:sldId id="306" r:id="rId51"/>
    <p:sldId id="270" r:id="rId52"/>
    <p:sldId id="29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11/25/2011</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goldenelixir.com/taoism/views_of_the_body.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en.wikipedia.org/wiki/T'ai_chi_ch'uan" TargetMode="External"/><Relationship Id="rId7" Type="http://schemas.openxmlformats.org/officeDocument/2006/relationships/hyperlink" Target="http://en.wikipedia.org/wiki/Zang_Fu" TargetMode="External"/><Relationship Id="rId2" Type="http://schemas.openxmlformats.org/officeDocument/2006/relationships/hyperlink" Target="http://en.wikipedia.org/wiki/Qigong" TargetMode="External"/><Relationship Id="rId1" Type="http://schemas.openxmlformats.org/officeDocument/2006/relationships/slideLayout" Target="../slideLayouts/slideLayout2.xml"/><Relationship Id="rId6" Type="http://schemas.openxmlformats.org/officeDocument/2006/relationships/hyperlink" Target="#cite_note-7"/><Relationship Id="rId5" Type="http://schemas.openxmlformats.org/officeDocument/2006/relationships/hyperlink" Target="#cite_note-7"/><Relationship Id="rId4" Type="http://schemas.openxmlformats.org/officeDocument/2006/relationships/hyperlink" Target="http://en.wikipedia.org/wiki/Chinese_alchemy"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goldenelixir.com/taoism/texts_laozi_zhongjing.html" TargetMode="External"/><Relationship Id="rId2" Type="http://schemas.openxmlformats.org/officeDocument/2006/relationships/hyperlink" Target="http://www.goldenelixir.com/taoism/inner_gods.html" TargetMode="External"/><Relationship Id="rId1" Type="http://schemas.openxmlformats.org/officeDocument/2006/relationships/slideLayout" Target="../slideLayouts/slideLayout2.xml"/><Relationship Id="rId4" Type="http://schemas.openxmlformats.org/officeDocument/2006/relationships/hyperlink" Target="http://www.goldenelixir.com/publications/eot_shangqing.html" TargetMode="External"/></Relationships>
</file>

<file path=ppt/slides/_rels/slide47.xml.rels><?xml version="1.0" encoding="UTF-8" standalone="yes"?>
<Relationships xmlns="http://schemas.openxmlformats.org/package/2006/relationships"><Relationship Id="rId2" Type="http://schemas.openxmlformats.org/officeDocument/2006/relationships/hyperlink" Target="http://www.goldenelixir.com/jindan/dantian.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b="1" dirty="0" smtClean="0"/>
              <a:t>Lesson Five: The </a:t>
            </a:r>
            <a:r>
              <a:rPr lang="en-GB" sz="2400" b="1" dirty="0" err="1" smtClean="0"/>
              <a:t>Daoist</a:t>
            </a:r>
            <a:r>
              <a:rPr lang="en-GB" sz="2400" b="1" dirty="0" smtClean="0"/>
              <a:t> Contribution to the Chinese Understanding of Human Body </a:t>
            </a:r>
            <a:endParaRPr lang="en-GB" sz="2400" b="1" dirty="0"/>
          </a:p>
        </p:txBody>
      </p:sp>
      <p:sp>
        <p:nvSpPr>
          <p:cNvPr id="3" name="Subtitle 2"/>
          <p:cNvSpPr>
            <a:spLocks noGrp="1"/>
          </p:cNvSpPr>
          <p:nvPr>
            <p:ph type="subTitle" idx="1"/>
          </p:nvPr>
        </p:nvSpPr>
        <p:spPr>
          <a:xfrm>
            <a:off x="1432560" y="2057400"/>
            <a:ext cx="7406640" cy="3429000"/>
          </a:xfrm>
        </p:spPr>
        <p:txBody>
          <a:bodyPr>
            <a:normAutofit/>
          </a:bodyPr>
          <a:lstStyle/>
          <a:p>
            <a:pPr marL="514350" lvl="0" indent="-514350" algn="l">
              <a:buAutoNum type="arabicPeriod"/>
            </a:pPr>
            <a:endParaRPr lang="en-GB" sz="2600" b="1" dirty="0" smtClean="0"/>
          </a:p>
          <a:p>
            <a:pPr marL="514350" lvl="0" indent="-514350" algn="l">
              <a:buAutoNum type="arabicPeriod"/>
            </a:pPr>
            <a:r>
              <a:rPr lang="en-GB" sz="3600" b="1" dirty="0" err="1" smtClean="0"/>
              <a:t>Daoist</a:t>
            </a:r>
            <a:r>
              <a:rPr lang="en-GB" sz="3600" b="1" dirty="0" smtClean="0"/>
              <a:t> Understand of Life; </a:t>
            </a:r>
          </a:p>
          <a:p>
            <a:pPr marL="514350" lvl="0" indent="-514350" algn="l">
              <a:buAutoNum type="arabicPeriod"/>
            </a:pPr>
            <a:endParaRPr lang="en-GB" sz="3600" b="1" dirty="0" smtClean="0"/>
          </a:p>
          <a:p>
            <a:pPr marL="514350" lvl="0" indent="-514350" algn="l">
              <a:buAutoNum type="arabicPeriod"/>
            </a:pPr>
            <a:r>
              <a:rPr lang="en-GB" sz="3600" b="1" dirty="0" err="1" smtClean="0"/>
              <a:t>Daoist</a:t>
            </a:r>
            <a:r>
              <a:rPr lang="en-GB" sz="3600" b="1" dirty="0" smtClean="0"/>
              <a:t> Understanding of Human Body</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1. </a:t>
            </a:r>
            <a:r>
              <a:rPr lang="en-GB" sz="2400" b="1" dirty="0" err="1" smtClean="0"/>
              <a:t>Daoist</a:t>
            </a:r>
            <a:r>
              <a:rPr lang="en-GB" sz="2400" b="1" dirty="0" smtClean="0"/>
              <a:t> Understanding of Life: </a:t>
            </a:r>
            <a:r>
              <a:rPr lang="en-GB" sz="2400" b="1" dirty="0" err="1" smtClean="0"/>
              <a:t>xingming</a:t>
            </a:r>
            <a:r>
              <a:rPr lang="zh-CN" altLang="en-US" sz="2400" b="1" dirty="0" smtClean="0"/>
              <a:t>性命 </a:t>
            </a:r>
            <a:endParaRPr lang="en-GB" sz="2400" b="1" dirty="0"/>
          </a:p>
        </p:txBody>
      </p:sp>
      <p:sp>
        <p:nvSpPr>
          <p:cNvPr id="3" name="Content Placeholder 2"/>
          <p:cNvSpPr>
            <a:spLocks noGrp="1"/>
          </p:cNvSpPr>
          <p:nvPr>
            <p:ph idx="1"/>
          </p:nvPr>
        </p:nvSpPr>
        <p:spPr>
          <a:xfrm>
            <a:off x="1435608" y="1447800"/>
            <a:ext cx="7498080" cy="5029200"/>
          </a:xfrm>
        </p:spPr>
        <p:txBody>
          <a:bodyPr>
            <a:normAutofit fontScale="85000" lnSpcReduction="10000"/>
          </a:bodyPr>
          <a:lstStyle/>
          <a:p>
            <a:r>
              <a:rPr lang="en-GB" b="1" dirty="0" smtClean="0"/>
              <a:t>Life =</a:t>
            </a:r>
            <a:r>
              <a:rPr lang="zh-CN" altLang="en-US" b="1" dirty="0" smtClean="0"/>
              <a:t>生命</a:t>
            </a:r>
            <a:r>
              <a:rPr lang="en-GB" altLang="zh-CN" dirty="0" smtClean="0"/>
              <a:t>=</a:t>
            </a:r>
            <a:r>
              <a:rPr lang="en-GB" dirty="0" err="1" smtClean="0"/>
              <a:t>sheng</a:t>
            </a:r>
            <a:r>
              <a:rPr lang="zh-CN" altLang="en-US" dirty="0" smtClean="0"/>
              <a:t>生</a:t>
            </a:r>
            <a:r>
              <a:rPr lang="en-GB" dirty="0" smtClean="0"/>
              <a:t> (alive, birth, generate, produce)+ </a:t>
            </a:r>
            <a:r>
              <a:rPr lang="en-GB" dirty="0" err="1" smtClean="0"/>
              <a:t>ming</a:t>
            </a:r>
            <a:r>
              <a:rPr lang="en-GB" dirty="0" smtClean="0"/>
              <a:t> </a:t>
            </a:r>
            <a:r>
              <a:rPr lang="zh-CN" altLang="en-US" dirty="0" smtClean="0"/>
              <a:t>命</a:t>
            </a:r>
            <a:r>
              <a:rPr lang="en-GB" dirty="0" smtClean="0"/>
              <a:t>(fate, destiny)</a:t>
            </a:r>
            <a:endParaRPr lang="en-GB" altLang="zh-CN" dirty="0" smtClean="0"/>
          </a:p>
          <a:p>
            <a:endParaRPr lang="en-GB" b="1" dirty="0" smtClean="0"/>
          </a:p>
          <a:p>
            <a:r>
              <a:rPr lang="en-GB" b="1" dirty="0" smtClean="0"/>
              <a:t>Life =</a:t>
            </a:r>
            <a:r>
              <a:rPr lang="zh-CN" altLang="en-US" b="1" dirty="0" smtClean="0"/>
              <a:t>性命</a:t>
            </a:r>
            <a:r>
              <a:rPr lang="en-GB" altLang="zh-CN" dirty="0" smtClean="0"/>
              <a:t>=</a:t>
            </a:r>
            <a:r>
              <a:rPr lang="en-GB" dirty="0" err="1" smtClean="0"/>
              <a:t>xing</a:t>
            </a:r>
            <a:r>
              <a:rPr lang="zh-CN" altLang="en-US" dirty="0" smtClean="0"/>
              <a:t>性</a:t>
            </a:r>
            <a:r>
              <a:rPr lang="en-GB" dirty="0" smtClean="0"/>
              <a:t> (nature, essence) + </a:t>
            </a:r>
            <a:r>
              <a:rPr lang="en-GB" dirty="0" err="1" smtClean="0"/>
              <a:t>ming</a:t>
            </a:r>
            <a:r>
              <a:rPr lang="zh-CN" altLang="en-US" dirty="0" smtClean="0"/>
              <a:t>命</a:t>
            </a:r>
            <a:r>
              <a:rPr lang="en-GB" dirty="0" smtClean="0"/>
              <a:t> (fate, destiny, essential elements for physical existence)</a:t>
            </a:r>
            <a:endParaRPr lang="en-GB" altLang="zh-CN" dirty="0" smtClean="0"/>
          </a:p>
          <a:p>
            <a:endParaRPr lang="en-GB" altLang="zh-CN" b="1" dirty="0" smtClean="0"/>
          </a:p>
          <a:p>
            <a:r>
              <a:rPr lang="en-GB" altLang="zh-CN" b="1" dirty="0" smtClean="0"/>
              <a:t>Life =</a:t>
            </a:r>
            <a:r>
              <a:rPr lang="zh-CN" altLang="en-US" b="1" dirty="0" smtClean="0"/>
              <a:t>形气神</a:t>
            </a:r>
            <a:r>
              <a:rPr lang="en-GB" altLang="zh-CN" dirty="0" smtClean="0"/>
              <a:t>= </a:t>
            </a:r>
            <a:r>
              <a:rPr lang="en-GB" altLang="zh-CN" dirty="0" err="1" smtClean="0"/>
              <a:t>xing</a:t>
            </a:r>
            <a:r>
              <a:rPr lang="en-GB" altLang="zh-CN" dirty="0" smtClean="0"/>
              <a:t> </a:t>
            </a:r>
            <a:r>
              <a:rPr lang="zh-CN" altLang="en-US" dirty="0" smtClean="0"/>
              <a:t>形</a:t>
            </a:r>
            <a:r>
              <a:rPr lang="en-GB" altLang="zh-CN" dirty="0" smtClean="0"/>
              <a:t>(form) +</a:t>
            </a:r>
            <a:r>
              <a:rPr lang="en-GB" altLang="zh-CN" dirty="0" err="1" smtClean="0"/>
              <a:t>qi</a:t>
            </a:r>
            <a:r>
              <a:rPr lang="en-GB" altLang="zh-CN" dirty="0" smtClean="0"/>
              <a:t> </a:t>
            </a:r>
            <a:r>
              <a:rPr lang="zh-CN" altLang="en-US" dirty="0" smtClean="0"/>
              <a:t>气</a:t>
            </a:r>
            <a:r>
              <a:rPr lang="en-GB" altLang="zh-CN" dirty="0" smtClean="0"/>
              <a:t>(vital energy)+ </a:t>
            </a:r>
            <a:r>
              <a:rPr lang="en-GB" altLang="zh-CN" dirty="0" err="1" smtClean="0"/>
              <a:t>shen</a:t>
            </a:r>
            <a:r>
              <a:rPr lang="en-GB" altLang="zh-CN" dirty="0" smtClean="0"/>
              <a:t> </a:t>
            </a:r>
            <a:r>
              <a:rPr lang="zh-CN" altLang="en-US" dirty="0" smtClean="0"/>
              <a:t>神</a:t>
            </a:r>
            <a:r>
              <a:rPr lang="en-GB" altLang="zh-CN" dirty="0" smtClean="0"/>
              <a:t>(spirit)</a:t>
            </a:r>
          </a:p>
          <a:p>
            <a:endParaRPr lang="en-GB" altLang="zh-CN" b="1" dirty="0" smtClean="0"/>
          </a:p>
          <a:p>
            <a:r>
              <a:rPr lang="en-GB" altLang="zh-CN" b="1" dirty="0" smtClean="0"/>
              <a:t>Life =</a:t>
            </a:r>
            <a:r>
              <a:rPr lang="zh-CN" altLang="en-US" b="1" dirty="0" smtClean="0"/>
              <a:t>精气神</a:t>
            </a:r>
            <a:r>
              <a:rPr lang="en-US" altLang="zh-CN" dirty="0" smtClean="0"/>
              <a:t>= </a:t>
            </a:r>
            <a:r>
              <a:rPr lang="en-GB" altLang="zh-CN" dirty="0" err="1" smtClean="0"/>
              <a:t>jing</a:t>
            </a:r>
            <a:r>
              <a:rPr lang="en-GB" altLang="zh-CN" dirty="0" smtClean="0"/>
              <a:t> </a:t>
            </a:r>
            <a:r>
              <a:rPr lang="zh-CN" altLang="en-US" dirty="0" smtClean="0"/>
              <a:t>精 </a:t>
            </a:r>
            <a:r>
              <a:rPr lang="en-GB" altLang="zh-CN" dirty="0" smtClean="0"/>
              <a:t>(refined productive part of physical body)</a:t>
            </a:r>
            <a:r>
              <a:rPr lang="en-US" altLang="zh-CN" dirty="0" smtClean="0"/>
              <a:t>+</a:t>
            </a:r>
            <a:r>
              <a:rPr lang="zh-CN" altLang="en-US" dirty="0" smtClean="0"/>
              <a:t>气</a:t>
            </a:r>
            <a:r>
              <a:rPr lang="en-GB" altLang="zh-CN" dirty="0" smtClean="0"/>
              <a:t>(vital energy)</a:t>
            </a:r>
            <a:r>
              <a:rPr lang="en-US" altLang="zh-CN" dirty="0" smtClean="0"/>
              <a:t>+</a:t>
            </a:r>
            <a:r>
              <a:rPr lang="zh-CN" altLang="en-US" dirty="0" smtClean="0"/>
              <a:t>神 </a:t>
            </a:r>
            <a:r>
              <a:rPr lang="en-GB" altLang="zh-CN" dirty="0" smtClean="0"/>
              <a:t>(spirit)</a:t>
            </a:r>
          </a:p>
          <a:p>
            <a:endParaRPr lang="en-GB" altLang="zh-CN" dirty="0" smtClean="0"/>
          </a:p>
          <a:p>
            <a:endParaRPr lang="en-US" altLang="zh-CN" sz="2800" dirty="0" smtClean="0"/>
          </a:p>
          <a:p>
            <a:endParaRPr lang="en-GB" sz="3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Meaning of </a:t>
            </a:r>
            <a:r>
              <a:rPr lang="en-GB" dirty="0" err="1" smtClean="0"/>
              <a:t>xing</a:t>
            </a:r>
            <a:r>
              <a:rPr lang="en-GB" dirty="0" smtClean="0"/>
              <a:t> </a:t>
            </a:r>
            <a:r>
              <a:rPr lang="en-GB" dirty="0" err="1" smtClean="0"/>
              <a:t>ming</a:t>
            </a:r>
            <a:r>
              <a:rPr lang="en-GB" dirty="0" smtClean="0"/>
              <a:t> </a:t>
            </a:r>
            <a:r>
              <a:rPr lang="zh-CN" altLang="en-US" dirty="0" smtClean="0"/>
              <a:t>性命</a:t>
            </a:r>
            <a:endParaRPr lang="en-GB" dirty="0"/>
          </a:p>
        </p:txBody>
      </p:sp>
      <p:sp>
        <p:nvSpPr>
          <p:cNvPr id="3" name="Content Placeholder 2"/>
          <p:cNvSpPr>
            <a:spLocks noGrp="1"/>
          </p:cNvSpPr>
          <p:nvPr>
            <p:ph idx="1"/>
          </p:nvPr>
        </p:nvSpPr>
        <p:spPr>
          <a:xfrm>
            <a:off x="1435608" y="1447800"/>
            <a:ext cx="7498080" cy="5410200"/>
          </a:xfrm>
        </p:spPr>
        <p:txBody>
          <a:bodyPr>
            <a:normAutofit fontScale="55000" lnSpcReduction="20000"/>
          </a:bodyPr>
          <a:lstStyle/>
          <a:p>
            <a:r>
              <a:rPr lang="zh-CN" altLang="en-US" dirty="0" smtClean="0"/>
              <a:t>性则神也</a:t>
            </a:r>
            <a:r>
              <a:rPr lang="en-US" altLang="zh-CN" dirty="0" smtClean="0"/>
              <a:t>, </a:t>
            </a:r>
            <a:r>
              <a:rPr lang="zh-CN" altLang="en-US" dirty="0" smtClean="0"/>
              <a:t>命则精与气也</a:t>
            </a:r>
            <a:r>
              <a:rPr lang="en-US" altLang="zh-CN" dirty="0" smtClean="0"/>
              <a:t>.</a:t>
            </a:r>
            <a:r>
              <a:rPr lang="zh-CN" altLang="en-US" dirty="0" smtClean="0"/>
              <a:t> </a:t>
            </a:r>
            <a:endParaRPr lang="en-US" altLang="zh-CN" dirty="0" smtClean="0"/>
          </a:p>
          <a:p>
            <a:r>
              <a:rPr lang="en-US" altLang="zh-CN" sz="2500" dirty="0" smtClean="0"/>
              <a:t>&lt;</a:t>
            </a:r>
            <a:r>
              <a:rPr lang="zh-CN" altLang="en-US" sz="2500" dirty="0" smtClean="0"/>
              <a:t>玄肤论</a:t>
            </a:r>
            <a:r>
              <a:rPr lang="en-US" altLang="zh-CN" sz="2500" dirty="0" smtClean="0"/>
              <a:t>•</a:t>
            </a:r>
            <a:r>
              <a:rPr lang="zh-CN" altLang="en-US" sz="2500" dirty="0" smtClean="0"/>
              <a:t>性命论</a:t>
            </a:r>
            <a:r>
              <a:rPr lang="en-US" altLang="zh-CN" sz="2500" dirty="0" smtClean="0"/>
              <a:t>&gt; &lt;</a:t>
            </a:r>
            <a:r>
              <a:rPr lang="zh-CN" altLang="en-US" sz="2500" dirty="0" smtClean="0"/>
              <a:t>道教五派丹法精选</a:t>
            </a:r>
            <a:r>
              <a:rPr lang="en-US" altLang="zh-CN" sz="2500" dirty="0" smtClean="0"/>
              <a:t>&gt; </a:t>
            </a:r>
            <a:r>
              <a:rPr lang="zh-CN" altLang="en-US" sz="2500" dirty="0" smtClean="0"/>
              <a:t>第三集</a:t>
            </a:r>
            <a:r>
              <a:rPr lang="en-US" altLang="zh-CN" sz="2500" dirty="0" smtClean="0"/>
              <a:t>, </a:t>
            </a:r>
            <a:r>
              <a:rPr lang="zh-CN" altLang="en-US" sz="2500" dirty="0" smtClean="0"/>
              <a:t>中医古籍出版社</a:t>
            </a:r>
            <a:r>
              <a:rPr lang="en-US" altLang="zh-CN" sz="2500" dirty="0" smtClean="0"/>
              <a:t>, 250</a:t>
            </a:r>
            <a:r>
              <a:rPr lang="zh-CN" altLang="en-US" sz="2500" dirty="0" smtClean="0"/>
              <a:t>页</a:t>
            </a:r>
            <a:r>
              <a:rPr lang="en-US" altLang="zh-CN" sz="2500" dirty="0" smtClean="0"/>
              <a:t>)</a:t>
            </a:r>
          </a:p>
          <a:p>
            <a:r>
              <a:rPr lang="en-GB" altLang="zh-CN" dirty="0" smtClean="0"/>
              <a:t>Xing</a:t>
            </a:r>
            <a:r>
              <a:rPr lang="zh-CN" altLang="en-US" b="1" dirty="0" smtClean="0"/>
              <a:t>性</a:t>
            </a:r>
            <a:r>
              <a:rPr lang="en-GB" altLang="zh-CN" dirty="0" smtClean="0"/>
              <a:t> (nature, essence)= </a:t>
            </a:r>
            <a:r>
              <a:rPr lang="en-GB" altLang="zh-CN" dirty="0" err="1" smtClean="0"/>
              <a:t>Shen</a:t>
            </a:r>
            <a:r>
              <a:rPr lang="zh-CN" altLang="en-US" b="1" dirty="0" smtClean="0"/>
              <a:t>神</a:t>
            </a:r>
            <a:r>
              <a:rPr lang="zh-CN" altLang="en-US" dirty="0" smtClean="0"/>
              <a:t> </a:t>
            </a:r>
            <a:r>
              <a:rPr lang="en-GB" altLang="zh-CN" dirty="0" smtClean="0"/>
              <a:t>(spirit)</a:t>
            </a:r>
          </a:p>
          <a:p>
            <a:r>
              <a:rPr lang="en-GB" altLang="zh-CN" dirty="0" smtClean="0"/>
              <a:t>Ming</a:t>
            </a:r>
            <a:r>
              <a:rPr lang="zh-CN" altLang="en-US" b="1" dirty="0" smtClean="0"/>
              <a:t>命</a:t>
            </a:r>
            <a:r>
              <a:rPr lang="zh-CN" altLang="en-US" dirty="0" smtClean="0"/>
              <a:t> </a:t>
            </a:r>
            <a:r>
              <a:rPr lang="en-GB" altLang="zh-CN" dirty="0" smtClean="0"/>
              <a:t>(fate destiny)= Jing </a:t>
            </a:r>
            <a:r>
              <a:rPr lang="zh-CN" altLang="en-US" b="1" dirty="0" smtClean="0"/>
              <a:t>精</a:t>
            </a:r>
            <a:r>
              <a:rPr lang="en-GB" altLang="zh-CN" dirty="0" smtClean="0"/>
              <a:t> (Essence=refined part of </a:t>
            </a:r>
            <a:r>
              <a:rPr lang="en-GB" altLang="zh-CN" dirty="0" err="1" smtClean="0"/>
              <a:t>xing</a:t>
            </a:r>
            <a:r>
              <a:rPr lang="zh-CN" altLang="en-US" dirty="0" smtClean="0"/>
              <a:t>形</a:t>
            </a:r>
            <a:r>
              <a:rPr lang="en-GB" altLang="zh-CN" dirty="0" smtClean="0"/>
              <a:t>)+ </a:t>
            </a:r>
            <a:r>
              <a:rPr lang="en-GB" altLang="zh-CN" b="1" dirty="0" err="1" smtClean="0"/>
              <a:t>Qi</a:t>
            </a:r>
            <a:r>
              <a:rPr lang="en-GB" altLang="zh-CN" b="1" dirty="0" smtClean="0"/>
              <a:t> </a:t>
            </a:r>
            <a:r>
              <a:rPr lang="zh-CN" altLang="en-US" dirty="0" smtClean="0"/>
              <a:t>气 </a:t>
            </a:r>
            <a:r>
              <a:rPr lang="en-GB" altLang="zh-CN" dirty="0" smtClean="0"/>
              <a:t>(vital energy)</a:t>
            </a:r>
            <a:endParaRPr lang="en-US" altLang="zh-CN" dirty="0" smtClean="0"/>
          </a:p>
          <a:p>
            <a:r>
              <a:rPr lang="zh-CN" altLang="en-US" dirty="0" smtClean="0"/>
              <a:t> </a:t>
            </a:r>
            <a:endParaRPr lang="en-US" altLang="zh-CN" dirty="0" smtClean="0"/>
          </a:p>
          <a:p>
            <a:r>
              <a:rPr lang="zh-CN" altLang="en-US" dirty="0" smtClean="0"/>
              <a:t>性者是元神</a:t>
            </a:r>
            <a:r>
              <a:rPr lang="en-US" altLang="zh-CN" dirty="0" smtClean="0"/>
              <a:t>, </a:t>
            </a:r>
            <a:r>
              <a:rPr lang="zh-CN" altLang="en-US" dirty="0" smtClean="0"/>
              <a:t>命者是元气</a:t>
            </a:r>
            <a:r>
              <a:rPr lang="en-US" altLang="zh-CN" dirty="0" smtClean="0"/>
              <a:t>, </a:t>
            </a:r>
            <a:r>
              <a:rPr lang="zh-CN" altLang="en-US" dirty="0" smtClean="0"/>
              <a:t>名曰性命也</a:t>
            </a:r>
            <a:r>
              <a:rPr lang="en-US" altLang="zh-CN" dirty="0" smtClean="0"/>
              <a:t>. </a:t>
            </a:r>
          </a:p>
          <a:p>
            <a:r>
              <a:rPr lang="en-US" altLang="zh-CN" sz="2500" dirty="0" smtClean="0"/>
              <a:t>&lt;</a:t>
            </a:r>
            <a:r>
              <a:rPr lang="zh-CN" altLang="en-US" sz="2500" dirty="0" smtClean="0"/>
              <a:t>重阳授丹阳二十四诀</a:t>
            </a:r>
            <a:r>
              <a:rPr lang="en-GB" altLang="zh-CN" sz="2500" dirty="0" smtClean="0"/>
              <a:t>&gt;</a:t>
            </a:r>
            <a:r>
              <a:rPr lang="en-US" altLang="zh-CN" sz="2500" dirty="0" smtClean="0"/>
              <a:t> &lt;</a:t>
            </a:r>
            <a:r>
              <a:rPr lang="zh-CN" altLang="en-US" sz="2500" dirty="0" smtClean="0"/>
              <a:t>道藏</a:t>
            </a:r>
            <a:r>
              <a:rPr lang="en-US" altLang="zh-CN" sz="2500" dirty="0" smtClean="0"/>
              <a:t>&gt; 25</a:t>
            </a:r>
            <a:r>
              <a:rPr lang="zh-CN" altLang="en-US" sz="2500" dirty="0" smtClean="0"/>
              <a:t>册</a:t>
            </a:r>
            <a:r>
              <a:rPr lang="en-US" altLang="zh-CN" sz="2500" dirty="0" smtClean="0"/>
              <a:t>,807</a:t>
            </a:r>
            <a:r>
              <a:rPr lang="zh-CN" altLang="en-US" sz="2500" dirty="0" smtClean="0"/>
              <a:t>页</a:t>
            </a:r>
            <a:r>
              <a:rPr lang="en-US" altLang="zh-CN" sz="2500" dirty="0" smtClean="0"/>
              <a:t>.</a:t>
            </a:r>
          </a:p>
          <a:p>
            <a:r>
              <a:rPr lang="en-GB" altLang="zh-CN" sz="4000" dirty="0" smtClean="0"/>
              <a:t>Xing</a:t>
            </a:r>
            <a:r>
              <a:rPr lang="zh-CN" altLang="en-US" sz="4000" dirty="0" smtClean="0"/>
              <a:t>性</a:t>
            </a:r>
            <a:r>
              <a:rPr lang="en-GB" altLang="zh-CN" sz="4000" dirty="0" smtClean="0"/>
              <a:t> (nature, essence)= Yuan </a:t>
            </a:r>
            <a:r>
              <a:rPr lang="en-GB" altLang="zh-CN" sz="4000" dirty="0" err="1" smtClean="0"/>
              <a:t>Shen</a:t>
            </a:r>
            <a:r>
              <a:rPr lang="zh-CN" altLang="en-US" sz="4000" dirty="0" smtClean="0"/>
              <a:t>元神 </a:t>
            </a:r>
            <a:r>
              <a:rPr lang="en-GB" altLang="zh-CN" sz="4000" dirty="0" smtClean="0"/>
              <a:t>(congenital spirit)</a:t>
            </a:r>
          </a:p>
          <a:p>
            <a:r>
              <a:rPr lang="en-GB" altLang="zh-CN" sz="4000" dirty="0" smtClean="0"/>
              <a:t>Ming</a:t>
            </a:r>
            <a:r>
              <a:rPr lang="zh-CN" altLang="en-US" sz="4000" dirty="0" smtClean="0"/>
              <a:t>命 </a:t>
            </a:r>
            <a:r>
              <a:rPr lang="en-GB" altLang="zh-CN" sz="4000" dirty="0" smtClean="0"/>
              <a:t>(fate destiny)= Yuan </a:t>
            </a:r>
            <a:r>
              <a:rPr lang="en-GB" altLang="zh-CN" sz="4000" dirty="0" err="1" smtClean="0"/>
              <a:t>Qi</a:t>
            </a:r>
            <a:r>
              <a:rPr lang="zh-CN" altLang="en-US" sz="4000" dirty="0" smtClean="0"/>
              <a:t>元气 </a:t>
            </a:r>
            <a:r>
              <a:rPr lang="en-GB" altLang="zh-CN" sz="4000" dirty="0" smtClean="0"/>
              <a:t>(congenital vital energy)</a:t>
            </a:r>
          </a:p>
          <a:p>
            <a:endParaRPr lang="en-GB" altLang="zh-CN" dirty="0" smtClean="0"/>
          </a:p>
          <a:p>
            <a:r>
              <a:rPr lang="en-GB" altLang="zh-CN" sz="4000" dirty="0" smtClean="0"/>
              <a:t>Why </a:t>
            </a:r>
            <a:r>
              <a:rPr lang="en-GB" altLang="zh-CN" sz="4000" dirty="0" err="1" smtClean="0"/>
              <a:t>ming</a:t>
            </a:r>
            <a:r>
              <a:rPr lang="en-GB" altLang="zh-CN" sz="4000" dirty="0" smtClean="0"/>
              <a:t> = </a:t>
            </a:r>
            <a:r>
              <a:rPr lang="en-GB" altLang="zh-CN" sz="4000" dirty="0" err="1" smtClean="0"/>
              <a:t>jing</a:t>
            </a:r>
            <a:r>
              <a:rPr lang="en-GB" altLang="zh-CN" sz="4000" dirty="0" smtClean="0"/>
              <a:t> +</a:t>
            </a:r>
            <a:r>
              <a:rPr lang="en-GB" altLang="zh-CN" sz="4000" dirty="0" err="1" smtClean="0"/>
              <a:t>qi</a:t>
            </a:r>
            <a:r>
              <a:rPr lang="en-GB" altLang="zh-CN" sz="4000" dirty="0" smtClean="0"/>
              <a:t>?  </a:t>
            </a:r>
          </a:p>
          <a:p>
            <a:r>
              <a:rPr lang="zh-CN" altLang="en-US" sz="4000" dirty="0" smtClean="0"/>
              <a:t>精是生命的基础，气是生命的动力，所以</a:t>
            </a:r>
            <a:r>
              <a:rPr lang="zh-CN" altLang="en-US" sz="4000" b="1" dirty="0" smtClean="0"/>
              <a:t>命</a:t>
            </a:r>
            <a:r>
              <a:rPr lang="zh-CN" altLang="en-US" sz="4000" dirty="0" smtClean="0"/>
              <a:t>是</a:t>
            </a:r>
            <a:r>
              <a:rPr lang="zh-CN" altLang="en-US" sz="4000" b="1" dirty="0" smtClean="0"/>
              <a:t>精</a:t>
            </a:r>
            <a:r>
              <a:rPr lang="zh-CN" altLang="en-US" sz="4000" dirty="0" smtClean="0"/>
              <a:t>与</a:t>
            </a:r>
            <a:r>
              <a:rPr lang="zh-CN" altLang="en-US" sz="4000" b="1" dirty="0" smtClean="0"/>
              <a:t>气</a:t>
            </a:r>
            <a:r>
              <a:rPr lang="zh-CN" altLang="en-US" sz="4000" dirty="0" smtClean="0"/>
              <a:t>。</a:t>
            </a:r>
            <a:endParaRPr lang="en-GB" sz="4000" dirty="0" smtClean="0"/>
          </a:p>
          <a:p>
            <a:r>
              <a:rPr lang="en-GB" altLang="zh-CN" sz="4000" dirty="0" smtClean="0"/>
              <a:t>Jing is the base of life and </a:t>
            </a:r>
            <a:r>
              <a:rPr lang="en-GB" altLang="zh-CN" sz="4000" dirty="0" err="1" smtClean="0"/>
              <a:t>Qi</a:t>
            </a:r>
            <a:r>
              <a:rPr lang="en-GB" altLang="zh-CN" sz="4000" dirty="0" smtClean="0"/>
              <a:t> is the force of life, therefore Life= Jing+ </a:t>
            </a:r>
            <a:r>
              <a:rPr lang="en-GB" altLang="zh-CN" sz="4000" dirty="0" err="1" smtClean="0"/>
              <a:t>Qi</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Daoist</a:t>
            </a:r>
            <a:r>
              <a:rPr lang="en-GB" dirty="0" smtClean="0"/>
              <a:t> Understanding of Xing </a:t>
            </a:r>
            <a:r>
              <a:rPr lang="zh-CN" altLang="en-US" dirty="0" smtClean="0"/>
              <a:t>性</a:t>
            </a:r>
            <a:endParaRPr lang="en-GB" dirty="0"/>
          </a:p>
        </p:txBody>
      </p:sp>
      <p:sp>
        <p:nvSpPr>
          <p:cNvPr id="3" name="Content Placeholder 2"/>
          <p:cNvSpPr>
            <a:spLocks noGrp="1"/>
          </p:cNvSpPr>
          <p:nvPr>
            <p:ph idx="1"/>
          </p:nvPr>
        </p:nvSpPr>
        <p:spPr>
          <a:xfrm>
            <a:off x="1435608" y="1447800"/>
            <a:ext cx="7498080" cy="5105400"/>
          </a:xfrm>
        </p:spPr>
        <p:txBody>
          <a:bodyPr>
            <a:normAutofit lnSpcReduction="10000"/>
          </a:bodyPr>
          <a:lstStyle/>
          <a:p>
            <a:r>
              <a:rPr lang="zh-CN" altLang="en-US" dirty="0" smtClean="0"/>
              <a:t>荀子：</a:t>
            </a:r>
            <a:r>
              <a:rPr lang="zh-CN" altLang="en-US" sz="2400" dirty="0" smtClean="0"/>
              <a:t>生之所以然者谓之性</a:t>
            </a:r>
            <a:r>
              <a:rPr lang="en-US" altLang="zh-CN" sz="2400" dirty="0" smtClean="0"/>
              <a:t>; </a:t>
            </a:r>
            <a:r>
              <a:rPr lang="zh-CN" altLang="en-US" sz="2400" dirty="0" smtClean="0"/>
              <a:t>凡性者天之就也，不可学，不可事</a:t>
            </a:r>
            <a:r>
              <a:rPr lang="en-US" altLang="zh-CN" sz="2400" dirty="0" smtClean="0"/>
              <a:t>; </a:t>
            </a:r>
            <a:r>
              <a:rPr lang="zh-CN" altLang="en-US" sz="2400" dirty="0" smtClean="0"/>
              <a:t>不可学，不可事而在人者谓之性</a:t>
            </a:r>
            <a:r>
              <a:rPr lang="en-US" altLang="zh-CN" sz="2400" dirty="0" smtClean="0"/>
              <a:t>.</a:t>
            </a:r>
            <a:r>
              <a:rPr lang="zh-CN" altLang="en-US" sz="2400" dirty="0" smtClean="0"/>
              <a:t> </a:t>
            </a:r>
            <a:endParaRPr lang="en-GB" altLang="zh-CN" sz="2400" dirty="0" smtClean="0"/>
          </a:p>
          <a:p>
            <a:r>
              <a:rPr lang="en-GB" altLang="zh-CN" sz="2400" dirty="0" smtClean="0"/>
              <a:t>Xing is something one to be born with, something inherently unchangeable, un-learnable and  cannot be waiting upon</a:t>
            </a:r>
            <a:endParaRPr lang="en-US" altLang="zh-CN" sz="2400" dirty="0" smtClean="0"/>
          </a:p>
          <a:p>
            <a:endParaRPr lang="en-US" altLang="zh-CN" sz="2400" dirty="0" smtClean="0"/>
          </a:p>
          <a:p>
            <a:r>
              <a:rPr lang="zh-CN" altLang="en-US" dirty="0" smtClean="0"/>
              <a:t>性者，人身一点余元灵之神也 （</a:t>
            </a:r>
            <a:r>
              <a:rPr lang="zh-CN" altLang="en-US" sz="2600" dirty="0" smtClean="0"/>
              <a:t>还真集</a:t>
            </a:r>
            <a:r>
              <a:rPr lang="en-US" altLang="zh-CN" sz="2600" dirty="0" smtClean="0"/>
              <a:t>•</a:t>
            </a:r>
            <a:r>
              <a:rPr lang="zh-CN" altLang="en-US" sz="2600" dirty="0" smtClean="0"/>
              <a:t>性命混融论）</a:t>
            </a:r>
            <a:r>
              <a:rPr lang="en-US" altLang="zh-CN" sz="2600" dirty="0" smtClean="0"/>
              <a:t>《</a:t>
            </a:r>
            <a:r>
              <a:rPr lang="zh-CN" altLang="en-US" sz="2600" dirty="0" smtClean="0"/>
              <a:t>道藏</a:t>
            </a:r>
            <a:r>
              <a:rPr lang="en-US" altLang="zh-CN" sz="2600" dirty="0" smtClean="0"/>
              <a:t>》</a:t>
            </a:r>
            <a:r>
              <a:rPr lang="zh-CN" altLang="en-US" sz="2600" dirty="0" smtClean="0"/>
              <a:t>卷</a:t>
            </a:r>
            <a:r>
              <a:rPr lang="en-US" altLang="zh-CN" sz="2600" dirty="0" smtClean="0"/>
              <a:t>24</a:t>
            </a:r>
            <a:r>
              <a:rPr lang="zh-CN" altLang="en-US" sz="2600" dirty="0" smtClean="0"/>
              <a:t>， </a:t>
            </a:r>
            <a:r>
              <a:rPr lang="en-US" altLang="zh-CN" sz="2600" dirty="0" smtClean="0"/>
              <a:t>103</a:t>
            </a:r>
            <a:r>
              <a:rPr lang="zh-CN" altLang="en-US" sz="2600" dirty="0" smtClean="0"/>
              <a:t>页</a:t>
            </a:r>
            <a:endParaRPr lang="en-US" altLang="zh-CN" sz="2600" dirty="0" smtClean="0"/>
          </a:p>
          <a:p>
            <a:r>
              <a:rPr lang="en-US" altLang="zh-CN" sz="2600" dirty="0" smtClean="0"/>
              <a:t>Xing is the bit of congenital spirit left in human body</a:t>
            </a:r>
          </a:p>
          <a:p>
            <a:endParaRPr lang="en-GB" altLang="zh-CN" dirty="0" smtClean="0"/>
          </a:p>
          <a:p>
            <a:r>
              <a:rPr lang="en-GB" sz="2600" dirty="0" smtClean="0"/>
              <a:t>. </a:t>
            </a:r>
            <a:endParaRPr lang="en-GB" sz="2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Ming </a:t>
            </a:r>
            <a:r>
              <a:rPr lang="zh-CN" altLang="en-US" dirty="0" smtClean="0"/>
              <a:t>命</a:t>
            </a:r>
            <a:endParaRPr lang="en-GB" dirty="0"/>
          </a:p>
        </p:txBody>
      </p:sp>
      <p:sp>
        <p:nvSpPr>
          <p:cNvPr id="3" name="Content Placeholder 2"/>
          <p:cNvSpPr>
            <a:spLocks noGrp="1"/>
          </p:cNvSpPr>
          <p:nvPr>
            <p:ph idx="1"/>
          </p:nvPr>
        </p:nvSpPr>
        <p:spPr>
          <a:xfrm>
            <a:off x="1435608" y="1447800"/>
            <a:ext cx="7498080" cy="5410200"/>
          </a:xfrm>
        </p:spPr>
        <p:txBody>
          <a:bodyPr>
            <a:normAutofit fontScale="55000" lnSpcReduction="20000"/>
          </a:bodyPr>
          <a:lstStyle/>
          <a:p>
            <a:r>
              <a:rPr lang="zh-CN" altLang="en-US" dirty="0" smtClean="0"/>
              <a:t>大凡</a:t>
            </a:r>
            <a:r>
              <a:rPr lang="zh-CN" altLang="en-US" b="1" dirty="0" smtClean="0"/>
              <a:t>生</a:t>
            </a:r>
            <a:r>
              <a:rPr lang="zh-CN" altLang="en-US" dirty="0" smtClean="0"/>
              <a:t>于天地之间者皆曰</a:t>
            </a:r>
            <a:r>
              <a:rPr lang="zh-CN" altLang="en-US" b="1" dirty="0" smtClean="0"/>
              <a:t>命</a:t>
            </a:r>
            <a:r>
              <a:rPr lang="zh-CN" altLang="en-US" dirty="0" smtClean="0"/>
              <a:t> （礼记，祭法）</a:t>
            </a:r>
            <a:endParaRPr lang="en-US" altLang="zh-CN" dirty="0" smtClean="0"/>
          </a:p>
          <a:p>
            <a:r>
              <a:rPr lang="en-GB" altLang="zh-CN" dirty="0" smtClean="0"/>
              <a:t>Things to live between heaven and earth all can be called as fate/destiny </a:t>
            </a:r>
            <a:endParaRPr lang="en-US" altLang="zh-CN" dirty="0" smtClean="0"/>
          </a:p>
          <a:p>
            <a:endParaRPr lang="en-GB" altLang="zh-CN" dirty="0" smtClean="0"/>
          </a:p>
          <a:p>
            <a:r>
              <a:rPr lang="zh-CN" altLang="en-US" dirty="0" smtClean="0"/>
              <a:t>死生，</a:t>
            </a:r>
            <a:r>
              <a:rPr lang="zh-CN" altLang="en-US" b="1" dirty="0" smtClean="0"/>
              <a:t>命</a:t>
            </a:r>
            <a:r>
              <a:rPr lang="zh-CN" altLang="en-US" dirty="0" smtClean="0"/>
              <a:t>也，其有夜旦之常，天也 </a:t>
            </a:r>
            <a:r>
              <a:rPr lang="zh-CN" altLang="en-US" sz="2600" dirty="0" smtClean="0"/>
              <a:t>（庄子，大宗师）</a:t>
            </a:r>
            <a:endParaRPr lang="en-US" altLang="zh-CN" sz="2600" dirty="0" smtClean="0"/>
          </a:p>
          <a:p>
            <a:r>
              <a:rPr lang="en-GB" altLang="zh-CN" dirty="0" smtClean="0"/>
              <a:t>Death and birth are fate. They are as certain as the dawn that comes after the night, established by the decree of heaven.</a:t>
            </a:r>
          </a:p>
          <a:p>
            <a:endParaRPr lang="en-GB" altLang="zh-CN" dirty="0" smtClean="0"/>
          </a:p>
          <a:p>
            <a:r>
              <a:rPr lang="zh-CN" altLang="en-US" dirty="0" smtClean="0"/>
              <a:t>从道受</a:t>
            </a:r>
            <a:r>
              <a:rPr lang="zh-CN" altLang="en-US" b="1" dirty="0" smtClean="0"/>
              <a:t>生</a:t>
            </a:r>
            <a:r>
              <a:rPr lang="zh-CN" altLang="en-US" dirty="0" smtClean="0"/>
              <a:t>谓之</a:t>
            </a:r>
            <a:r>
              <a:rPr lang="zh-CN" altLang="en-US" b="1" dirty="0" smtClean="0"/>
              <a:t>命</a:t>
            </a:r>
            <a:r>
              <a:rPr lang="zh-CN" altLang="en-US" dirty="0" smtClean="0"/>
              <a:t> </a:t>
            </a:r>
            <a:r>
              <a:rPr lang="zh-CN" altLang="en-US" sz="2600" dirty="0" smtClean="0"/>
              <a:t>（太上老君内观经）</a:t>
            </a:r>
            <a:endParaRPr lang="en-GB" altLang="zh-CN" sz="2600" dirty="0" smtClean="0"/>
          </a:p>
          <a:p>
            <a:r>
              <a:rPr lang="en-GB" altLang="zh-CN" sz="3300" dirty="0" smtClean="0"/>
              <a:t>To be born according to the Dao is called as fate.</a:t>
            </a:r>
            <a:endParaRPr lang="en-US" altLang="zh-CN" sz="3300" dirty="0" smtClean="0"/>
          </a:p>
          <a:p>
            <a:endParaRPr lang="en-US" altLang="zh-CN" sz="2600" dirty="0" smtClean="0"/>
          </a:p>
          <a:p>
            <a:r>
              <a:rPr lang="zh-CN" altLang="en-US" sz="3300" dirty="0" smtClean="0"/>
              <a:t>气者， 命也。在天为气， 受之于人为命</a:t>
            </a:r>
            <a:r>
              <a:rPr lang="zh-CN" altLang="en-US" sz="2600" dirty="0" smtClean="0"/>
              <a:t>。（刘一明，</a:t>
            </a:r>
            <a:r>
              <a:rPr lang="en-US" altLang="zh-CN" sz="2600" dirty="0" smtClean="0"/>
              <a:t>《</a:t>
            </a:r>
            <a:r>
              <a:rPr lang="zh-CN" altLang="en-US" sz="2600" dirty="0" smtClean="0"/>
              <a:t>百字碑注</a:t>
            </a:r>
            <a:r>
              <a:rPr lang="en-US" altLang="zh-CN" sz="2600" dirty="0" smtClean="0"/>
              <a:t>》《</a:t>
            </a:r>
            <a:r>
              <a:rPr lang="zh-CN" altLang="en-US" sz="2600" dirty="0" smtClean="0"/>
              <a:t>藏外道书</a:t>
            </a:r>
            <a:r>
              <a:rPr lang="en-US" altLang="zh-CN" sz="2600" dirty="0" smtClean="0"/>
              <a:t>》</a:t>
            </a:r>
            <a:r>
              <a:rPr lang="zh-CN" altLang="en-US" sz="2600" dirty="0" smtClean="0"/>
              <a:t>，第</a:t>
            </a:r>
            <a:r>
              <a:rPr lang="en-US" altLang="zh-CN" sz="2600" dirty="0" smtClean="0"/>
              <a:t>8</a:t>
            </a:r>
            <a:r>
              <a:rPr lang="zh-CN" altLang="en-US" sz="2600" dirty="0" smtClean="0"/>
              <a:t>册，</a:t>
            </a:r>
            <a:r>
              <a:rPr lang="en-US" altLang="zh-CN" sz="2600" dirty="0" smtClean="0"/>
              <a:t>438</a:t>
            </a:r>
            <a:r>
              <a:rPr lang="zh-CN" altLang="en-US" sz="2600" dirty="0" smtClean="0"/>
              <a:t>页</a:t>
            </a:r>
            <a:endParaRPr lang="en-US" altLang="zh-CN" sz="2600" dirty="0" smtClean="0"/>
          </a:p>
          <a:p>
            <a:r>
              <a:rPr lang="en-GB" altLang="zh-CN" sz="2900" dirty="0" err="1" smtClean="0"/>
              <a:t>Qi</a:t>
            </a:r>
            <a:r>
              <a:rPr lang="en-GB" altLang="zh-CN" sz="2900" dirty="0" smtClean="0"/>
              <a:t> is equal to the Fate.  When it exists in its natural form, it is called as </a:t>
            </a:r>
            <a:r>
              <a:rPr lang="en-GB" altLang="zh-CN" sz="2900" dirty="0" err="1" smtClean="0"/>
              <a:t>Qi</a:t>
            </a:r>
            <a:r>
              <a:rPr lang="en-GB" altLang="zh-CN" sz="2900" dirty="0" smtClean="0"/>
              <a:t>; when it manifested in human form, it is called as fate.  </a:t>
            </a:r>
          </a:p>
          <a:p>
            <a:r>
              <a:rPr lang="en-GB" altLang="zh-CN" sz="2600" dirty="0" smtClean="0"/>
              <a:t> </a:t>
            </a:r>
            <a:endParaRPr lang="en-US" altLang="zh-CN" sz="2600" dirty="0" smtClean="0"/>
          </a:p>
          <a:p>
            <a:r>
              <a:rPr lang="zh-CN" altLang="en-US" sz="3400" dirty="0" smtClean="0"/>
              <a:t>夫所谓命者，气之宗也。 凡人之生，须藉乎气；有气则生， 无气则死，故人死曰断气， 气断则命绝</a:t>
            </a:r>
            <a:r>
              <a:rPr lang="zh-CN" altLang="en-US" sz="2600" dirty="0" smtClean="0"/>
              <a:t>。</a:t>
            </a:r>
            <a:endParaRPr lang="en-GB" altLang="zh-CN" sz="2600" dirty="0" smtClean="0"/>
          </a:p>
          <a:p>
            <a:r>
              <a:rPr lang="en-GB" altLang="zh-CN" sz="2900" dirty="0" smtClean="0"/>
              <a:t>Ming is the ancestor and root of </a:t>
            </a:r>
            <a:r>
              <a:rPr lang="en-GB" altLang="zh-CN" sz="2900" dirty="0" err="1" smtClean="0"/>
              <a:t>Qi</a:t>
            </a:r>
            <a:r>
              <a:rPr lang="en-GB" altLang="zh-CN" sz="2900" dirty="0" smtClean="0"/>
              <a:t>. Every human life need to base on the </a:t>
            </a:r>
            <a:r>
              <a:rPr lang="en-GB" altLang="zh-CN" sz="2900" dirty="0" err="1" smtClean="0"/>
              <a:t>Qi</a:t>
            </a:r>
            <a:r>
              <a:rPr lang="en-GB" altLang="zh-CN" sz="2900" dirty="0" smtClean="0"/>
              <a:t>; one will live by having </a:t>
            </a:r>
            <a:r>
              <a:rPr lang="en-GB" altLang="zh-CN" sz="2900" dirty="0" err="1" smtClean="0"/>
              <a:t>Qi</a:t>
            </a:r>
            <a:r>
              <a:rPr lang="en-GB" altLang="zh-CN" sz="2900" dirty="0" smtClean="0"/>
              <a:t> and will die by without of </a:t>
            </a:r>
            <a:r>
              <a:rPr lang="en-GB" altLang="zh-CN" sz="2900" dirty="0" err="1" smtClean="0"/>
              <a:t>Qi</a:t>
            </a:r>
            <a:r>
              <a:rPr lang="en-GB" altLang="zh-CN" sz="2900" dirty="0" smtClean="0"/>
              <a:t>, therefore die is called as broken of </a:t>
            </a:r>
            <a:r>
              <a:rPr lang="en-GB" altLang="zh-CN" sz="2900" dirty="0" err="1" smtClean="0"/>
              <a:t>Qi</a:t>
            </a:r>
            <a:r>
              <a:rPr lang="en-GB" altLang="zh-CN" sz="2900" dirty="0" smtClean="0"/>
              <a:t> flow, when the flow of </a:t>
            </a:r>
            <a:r>
              <a:rPr lang="en-GB" altLang="zh-CN" sz="2900" dirty="0" err="1" smtClean="0"/>
              <a:t>Qi</a:t>
            </a:r>
            <a:r>
              <a:rPr lang="en-GB" altLang="zh-CN" sz="2900" dirty="0" smtClean="0"/>
              <a:t> is broken one’s </a:t>
            </a:r>
            <a:r>
              <a:rPr lang="en-GB" altLang="zh-CN" sz="2900" dirty="0" err="1" smtClean="0"/>
              <a:t>ming</a:t>
            </a:r>
            <a:r>
              <a:rPr lang="en-GB" altLang="zh-CN" sz="2900" dirty="0" smtClean="0"/>
              <a:t> will be finished</a:t>
            </a:r>
            <a:r>
              <a:rPr lang="en-GB" altLang="zh-CN" sz="2600" dirty="0" smtClean="0"/>
              <a:t>. </a:t>
            </a:r>
            <a:endParaRPr lang="en-US" altLang="zh-CN" sz="2600" dirty="0" smtClean="0"/>
          </a:p>
          <a:p>
            <a:endParaRPr lang="en-GB" altLang="zh-CN"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Human Life </a:t>
            </a:r>
            <a:endParaRPr lang="en-GB" dirty="0"/>
          </a:p>
        </p:txBody>
      </p:sp>
      <p:sp>
        <p:nvSpPr>
          <p:cNvPr id="3" name="Content Placeholder 2"/>
          <p:cNvSpPr>
            <a:spLocks noGrp="1"/>
          </p:cNvSpPr>
          <p:nvPr>
            <p:ph idx="1"/>
          </p:nvPr>
        </p:nvSpPr>
        <p:spPr>
          <a:xfrm>
            <a:off x="1371600" y="1524000"/>
            <a:ext cx="7498080" cy="4800600"/>
          </a:xfrm>
        </p:spPr>
        <p:txBody>
          <a:bodyPr>
            <a:normAutofit fontScale="70000" lnSpcReduction="20000"/>
          </a:bodyPr>
          <a:lstStyle/>
          <a:p>
            <a:r>
              <a:rPr lang="en-GB" dirty="0" smtClean="0"/>
              <a:t>From </a:t>
            </a:r>
            <a:r>
              <a:rPr lang="en-GB" dirty="0" err="1" smtClean="0"/>
              <a:t>Daoist</a:t>
            </a:r>
            <a:r>
              <a:rPr lang="en-GB" dirty="0" smtClean="0"/>
              <a:t> perspective, an alive body/life of humans is the unification of the three aspects Xing </a:t>
            </a:r>
            <a:r>
              <a:rPr lang="zh-CN" altLang="en-US" dirty="0" smtClean="0"/>
              <a:t>形</a:t>
            </a:r>
            <a:r>
              <a:rPr lang="en-GB" dirty="0" smtClean="0"/>
              <a:t>(</a:t>
            </a:r>
            <a:r>
              <a:rPr lang="en-GB" dirty="0" err="1" smtClean="0"/>
              <a:t>jing</a:t>
            </a:r>
            <a:r>
              <a:rPr lang="zh-CN" altLang="en-US" dirty="0" smtClean="0"/>
              <a:t>精</a:t>
            </a:r>
            <a:r>
              <a:rPr lang="en-GB" dirty="0" smtClean="0"/>
              <a:t>), </a:t>
            </a:r>
            <a:r>
              <a:rPr lang="en-GB" dirty="0" err="1" smtClean="0"/>
              <a:t>Qi</a:t>
            </a:r>
            <a:r>
              <a:rPr lang="zh-CN" altLang="en-US" dirty="0" smtClean="0"/>
              <a:t>气</a:t>
            </a:r>
            <a:r>
              <a:rPr lang="en-GB" dirty="0" smtClean="0"/>
              <a:t>, </a:t>
            </a:r>
            <a:r>
              <a:rPr lang="en-GB" dirty="0" err="1" smtClean="0"/>
              <a:t>Shen</a:t>
            </a:r>
            <a:r>
              <a:rPr lang="en-GB" dirty="0" smtClean="0"/>
              <a:t> </a:t>
            </a:r>
            <a:r>
              <a:rPr lang="zh-CN" altLang="en-US" dirty="0" smtClean="0"/>
              <a:t>神</a:t>
            </a:r>
            <a:r>
              <a:rPr lang="en-GB" dirty="0" smtClean="0"/>
              <a:t>: </a:t>
            </a:r>
          </a:p>
          <a:p>
            <a:endParaRPr lang="en-GB" dirty="0" smtClean="0"/>
          </a:p>
          <a:p>
            <a:r>
              <a:rPr lang="en-GB" b="1" dirty="0" smtClean="0"/>
              <a:t>Xing </a:t>
            </a:r>
            <a:r>
              <a:rPr lang="zh-CN" altLang="en-US" b="1" dirty="0" smtClean="0"/>
              <a:t>形</a:t>
            </a:r>
            <a:r>
              <a:rPr lang="en-GB" altLang="zh-CN" dirty="0" smtClean="0"/>
              <a:t>: </a:t>
            </a:r>
            <a:r>
              <a:rPr lang="en-GB" dirty="0" smtClean="0"/>
              <a:t>Physical/ biological form of one’s Body. </a:t>
            </a:r>
            <a:r>
              <a:rPr lang="en-GB" b="1" dirty="0" smtClean="0"/>
              <a:t>Xing</a:t>
            </a:r>
            <a:r>
              <a:rPr lang="en-GB" dirty="0" smtClean="0"/>
              <a:t> and </a:t>
            </a:r>
            <a:r>
              <a:rPr lang="en-GB" b="1" dirty="0" smtClean="0"/>
              <a:t>Ti</a:t>
            </a:r>
            <a:r>
              <a:rPr lang="en-GB" dirty="0" smtClean="0"/>
              <a:t> are always combined together to refer one’s body.</a:t>
            </a:r>
          </a:p>
          <a:p>
            <a:endParaRPr lang="en-GB" dirty="0" smtClean="0"/>
          </a:p>
          <a:p>
            <a:r>
              <a:rPr lang="en-GB" altLang="zh-CN" b="1" dirty="0" smtClean="0"/>
              <a:t>Jing </a:t>
            </a:r>
            <a:r>
              <a:rPr lang="zh-CN" altLang="en-US" b="1" dirty="0" smtClean="0"/>
              <a:t>精</a:t>
            </a:r>
            <a:r>
              <a:rPr lang="en-GB" altLang="zh-CN" dirty="0" smtClean="0"/>
              <a:t>: Fine materials of a body that is essential for personal life force, body growing and reproduction.</a:t>
            </a:r>
            <a:endParaRPr lang="en-GB" dirty="0" smtClean="0"/>
          </a:p>
          <a:p>
            <a:endParaRPr lang="en-GB" dirty="0" smtClean="0"/>
          </a:p>
          <a:p>
            <a:r>
              <a:rPr lang="en-GB" b="1" dirty="0" err="1" smtClean="0"/>
              <a:t>Qi</a:t>
            </a:r>
            <a:r>
              <a:rPr lang="en-GB" b="1" dirty="0" smtClean="0"/>
              <a:t> </a:t>
            </a:r>
            <a:r>
              <a:rPr lang="zh-CN" altLang="en-US" b="1" dirty="0" smtClean="0"/>
              <a:t>气</a:t>
            </a:r>
            <a:r>
              <a:rPr lang="zh-CN" altLang="en-US" dirty="0" smtClean="0"/>
              <a:t>：</a:t>
            </a:r>
            <a:r>
              <a:rPr lang="en-GB" dirty="0" smtClean="0"/>
              <a:t>the energy of Life Force flowing through the physical body</a:t>
            </a:r>
          </a:p>
          <a:p>
            <a:endParaRPr lang="en-GB" dirty="0" smtClean="0"/>
          </a:p>
          <a:p>
            <a:r>
              <a:rPr lang="en-GB" altLang="zh-CN" b="1" dirty="0" err="1" smtClean="0"/>
              <a:t>Shen</a:t>
            </a:r>
            <a:r>
              <a:rPr lang="zh-CN" altLang="en-US" b="1" dirty="0" smtClean="0"/>
              <a:t>神</a:t>
            </a:r>
            <a:r>
              <a:rPr lang="en-GB" altLang="zh-CN" dirty="0" smtClean="0"/>
              <a:t>: </a:t>
            </a:r>
            <a:r>
              <a:rPr lang="en-GB" dirty="0" smtClean="0"/>
              <a:t>the spirit combined by </a:t>
            </a:r>
            <a:r>
              <a:rPr lang="en-GB" dirty="0" err="1" smtClean="0"/>
              <a:t>hun</a:t>
            </a:r>
            <a:r>
              <a:rPr lang="zh-CN" altLang="en-US" dirty="0" smtClean="0"/>
              <a:t>魂</a:t>
            </a:r>
            <a:r>
              <a:rPr lang="en-GB" dirty="0" smtClean="0"/>
              <a:t> and </a:t>
            </a:r>
            <a:r>
              <a:rPr lang="en-GB" dirty="0" err="1" smtClean="0"/>
              <a:t>po</a:t>
            </a:r>
            <a:r>
              <a:rPr lang="en-GB" dirty="0" smtClean="0"/>
              <a:t> </a:t>
            </a:r>
            <a:r>
              <a:rPr lang="zh-CN" altLang="en-US" dirty="0" smtClean="0"/>
              <a:t>魄 </a:t>
            </a:r>
            <a:r>
              <a:rPr lang="en-GB" dirty="0" smtClean="0"/>
              <a:t>soul.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difference among Ghost/Spirit, Grass/Three, Animals and Humans</a:t>
            </a:r>
            <a:endParaRPr lang="en-GB" dirty="0"/>
          </a:p>
        </p:txBody>
      </p:sp>
      <p:sp>
        <p:nvSpPr>
          <p:cNvPr id="3" name="Content Placeholder 2"/>
          <p:cNvSpPr>
            <a:spLocks noGrp="1"/>
          </p:cNvSpPr>
          <p:nvPr>
            <p:ph idx="1"/>
          </p:nvPr>
        </p:nvSpPr>
        <p:spPr>
          <a:xfrm>
            <a:off x="1435608" y="1447800"/>
            <a:ext cx="7498080" cy="5257800"/>
          </a:xfrm>
        </p:spPr>
        <p:txBody>
          <a:bodyPr>
            <a:normAutofit fontScale="55000" lnSpcReduction="20000"/>
          </a:bodyPr>
          <a:lstStyle/>
          <a:p>
            <a:r>
              <a:rPr lang="zh-CN" altLang="en-US" dirty="0" smtClean="0"/>
              <a:t>性者属知觉</a:t>
            </a:r>
            <a:r>
              <a:rPr lang="en-US" altLang="zh-CN" dirty="0" smtClean="0"/>
              <a:t>,</a:t>
            </a:r>
            <a:r>
              <a:rPr lang="zh-CN" altLang="en-US" dirty="0" smtClean="0"/>
              <a:t>命者属形质</a:t>
            </a:r>
            <a:r>
              <a:rPr lang="en-US" altLang="zh-CN" dirty="0" smtClean="0"/>
              <a:t>:  (</a:t>
            </a:r>
            <a:r>
              <a:rPr lang="en-GB" dirty="0" smtClean="0"/>
              <a:t>Xing belongs to the consciousness, while </a:t>
            </a:r>
            <a:r>
              <a:rPr lang="en-GB" dirty="0" err="1" smtClean="0"/>
              <a:t>ming</a:t>
            </a:r>
            <a:r>
              <a:rPr lang="en-GB" dirty="0" smtClean="0"/>
              <a:t> belongs to form and material existence) </a:t>
            </a:r>
          </a:p>
          <a:p>
            <a:endParaRPr lang="en-US" altLang="zh-CN" dirty="0" smtClean="0"/>
          </a:p>
          <a:p>
            <a:r>
              <a:rPr lang="zh-CN" altLang="en-US" dirty="0" smtClean="0"/>
              <a:t>鬼神有性无命</a:t>
            </a:r>
            <a:r>
              <a:rPr lang="en-US" altLang="zh-CN" dirty="0" smtClean="0"/>
              <a:t>,</a:t>
            </a:r>
          </a:p>
          <a:p>
            <a:r>
              <a:rPr lang="en-GB" dirty="0" smtClean="0"/>
              <a:t>Ghosts and Gods have </a:t>
            </a:r>
            <a:r>
              <a:rPr lang="en-GB" dirty="0" err="1" smtClean="0"/>
              <a:t>xing</a:t>
            </a:r>
            <a:r>
              <a:rPr lang="en-GB" dirty="0" smtClean="0"/>
              <a:t> [consciousness] but do not have </a:t>
            </a:r>
            <a:r>
              <a:rPr lang="en-GB" dirty="0" err="1" smtClean="0"/>
              <a:t>ming</a:t>
            </a:r>
            <a:r>
              <a:rPr lang="en-GB" dirty="0" smtClean="0"/>
              <a:t> [form and material existence], </a:t>
            </a:r>
          </a:p>
          <a:p>
            <a:endParaRPr lang="en-US" altLang="zh-CN" dirty="0" smtClean="0"/>
          </a:p>
          <a:p>
            <a:r>
              <a:rPr lang="zh-CN" altLang="en-US" dirty="0" smtClean="0"/>
              <a:t>草木有命无性</a:t>
            </a:r>
            <a:r>
              <a:rPr lang="en-US" altLang="zh-CN" dirty="0" smtClean="0"/>
              <a:t>,</a:t>
            </a:r>
          </a:p>
          <a:p>
            <a:r>
              <a:rPr lang="en-GB" dirty="0" smtClean="0"/>
              <a:t>Grasses and Tresses have </a:t>
            </a:r>
            <a:r>
              <a:rPr lang="en-GB" dirty="0" err="1" smtClean="0"/>
              <a:t>ming</a:t>
            </a:r>
            <a:r>
              <a:rPr lang="en-GB" dirty="0" smtClean="0"/>
              <a:t> [form and material existence ] but don’t have </a:t>
            </a:r>
            <a:r>
              <a:rPr lang="en-GB" dirty="0" err="1" smtClean="0"/>
              <a:t>xing</a:t>
            </a:r>
            <a:r>
              <a:rPr lang="en-GB" dirty="0" smtClean="0"/>
              <a:t> [consciousness or spirit]</a:t>
            </a:r>
          </a:p>
          <a:p>
            <a:endParaRPr lang="en-US" altLang="zh-CN" dirty="0" smtClean="0"/>
          </a:p>
          <a:p>
            <a:r>
              <a:rPr lang="zh-CN" altLang="en-US" dirty="0" smtClean="0"/>
              <a:t>禽兽性少命多</a:t>
            </a:r>
            <a:r>
              <a:rPr lang="en-US" altLang="zh-CN" dirty="0" smtClean="0"/>
              <a:t>,</a:t>
            </a:r>
          </a:p>
          <a:p>
            <a:r>
              <a:rPr lang="en-GB" dirty="0" smtClean="0"/>
              <a:t>Animals have less </a:t>
            </a:r>
            <a:r>
              <a:rPr lang="en-GB" dirty="0" err="1" smtClean="0"/>
              <a:t>ming</a:t>
            </a:r>
            <a:r>
              <a:rPr lang="en-GB" dirty="0" smtClean="0"/>
              <a:t> [consciousness/spirit] but have more </a:t>
            </a:r>
            <a:r>
              <a:rPr lang="en-GB" dirty="0" err="1" smtClean="0"/>
              <a:t>ming</a:t>
            </a:r>
            <a:r>
              <a:rPr lang="en-GB" dirty="0" smtClean="0"/>
              <a:t> [form and material existence]</a:t>
            </a:r>
          </a:p>
          <a:p>
            <a:endParaRPr lang="en-US" altLang="zh-CN" dirty="0" smtClean="0"/>
          </a:p>
          <a:p>
            <a:r>
              <a:rPr lang="zh-CN" altLang="en-US" dirty="0" smtClean="0"/>
              <a:t>惟人能全之</a:t>
            </a:r>
            <a:r>
              <a:rPr lang="en-US" altLang="zh-CN" dirty="0" smtClean="0"/>
              <a:t>. </a:t>
            </a:r>
          </a:p>
          <a:p>
            <a:r>
              <a:rPr lang="en-GB" dirty="0" smtClean="0"/>
              <a:t>Only humankind is able to possess both </a:t>
            </a:r>
            <a:r>
              <a:rPr lang="en-GB" dirty="0" err="1" smtClean="0"/>
              <a:t>ming</a:t>
            </a:r>
            <a:r>
              <a:rPr lang="en-GB" dirty="0" smtClean="0"/>
              <a:t> [form and material existence] and </a:t>
            </a:r>
            <a:r>
              <a:rPr lang="en-GB" dirty="0" err="1" smtClean="0"/>
              <a:t>xing</a:t>
            </a:r>
            <a:r>
              <a:rPr lang="en-GB" dirty="0" smtClean="0"/>
              <a:t>[consciousness/spirit].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Life is</a:t>
            </a:r>
            <a:r>
              <a:rPr lang="zh-CN" altLang="en-US" dirty="0" smtClean="0"/>
              <a:t>形气神 </a:t>
            </a:r>
            <a:r>
              <a:rPr lang="en-GB" altLang="zh-CN" dirty="0" smtClean="0"/>
              <a:t>(</a:t>
            </a:r>
            <a:r>
              <a:rPr lang="en-GB" dirty="0" err="1" smtClean="0"/>
              <a:t>xing</a:t>
            </a:r>
            <a:r>
              <a:rPr lang="en-GB" dirty="0" smtClean="0"/>
              <a:t> +</a:t>
            </a:r>
            <a:r>
              <a:rPr lang="en-GB" dirty="0" err="1" smtClean="0"/>
              <a:t>qi</a:t>
            </a:r>
            <a:r>
              <a:rPr lang="en-GB" dirty="0" smtClean="0"/>
              <a:t>+</a:t>
            </a:r>
            <a:r>
              <a:rPr lang="zh-CN" altLang="en-US" dirty="0" smtClean="0"/>
              <a:t> </a:t>
            </a:r>
            <a:r>
              <a:rPr lang="en-GB" dirty="0" err="1" smtClean="0"/>
              <a:t>shen</a:t>
            </a:r>
            <a:r>
              <a:rPr lang="en-GB" dirty="0" smtClean="0"/>
              <a:t>) or </a:t>
            </a:r>
            <a:r>
              <a:rPr lang="zh-CN" altLang="en-US" dirty="0" smtClean="0"/>
              <a:t>精气神 </a:t>
            </a:r>
            <a:r>
              <a:rPr lang="en-GB" altLang="zh-CN" dirty="0" smtClean="0"/>
              <a:t>(</a:t>
            </a:r>
            <a:r>
              <a:rPr lang="en-GB" altLang="zh-CN" dirty="0" err="1" smtClean="0"/>
              <a:t>jing</a:t>
            </a:r>
            <a:r>
              <a:rPr lang="en-GB" altLang="zh-CN" dirty="0" smtClean="0"/>
              <a:t> +</a:t>
            </a:r>
            <a:r>
              <a:rPr lang="en-GB" altLang="zh-CN" dirty="0" err="1" smtClean="0"/>
              <a:t>qi</a:t>
            </a:r>
            <a:r>
              <a:rPr lang="en-GB" altLang="zh-CN" dirty="0" smtClean="0"/>
              <a:t> +</a:t>
            </a:r>
            <a:r>
              <a:rPr lang="en-GB" altLang="zh-CN" dirty="0" err="1" smtClean="0"/>
              <a:t>shen</a:t>
            </a:r>
            <a:r>
              <a:rPr lang="en-GB" altLang="zh-CN" dirty="0" smtClean="0"/>
              <a:t>)</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20000"/>
          </a:bodyPr>
          <a:lstStyle/>
          <a:p>
            <a:r>
              <a:rPr lang="en-GB" b="1" dirty="0" smtClean="0"/>
              <a:t>Xing</a:t>
            </a:r>
            <a:r>
              <a:rPr lang="en-GB" dirty="0" smtClean="0"/>
              <a:t> = form/ structure of human body</a:t>
            </a:r>
          </a:p>
          <a:p>
            <a:r>
              <a:rPr lang="en-GB" dirty="0" smtClean="0"/>
              <a:t>        =material source manifested by </a:t>
            </a:r>
            <a:r>
              <a:rPr lang="en-GB" dirty="0" err="1" smtClean="0"/>
              <a:t>Qi</a:t>
            </a:r>
            <a:endParaRPr lang="en-GB" dirty="0" smtClean="0"/>
          </a:p>
          <a:p>
            <a:r>
              <a:rPr lang="en-GB" dirty="0" smtClean="0"/>
              <a:t>        =material base of the spirit</a:t>
            </a:r>
          </a:p>
          <a:p>
            <a:endParaRPr lang="en-GB" dirty="0" smtClean="0"/>
          </a:p>
          <a:p>
            <a:r>
              <a:rPr lang="en-GB" b="1" dirty="0" smtClean="0"/>
              <a:t>Jing</a:t>
            </a:r>
            <a:r>
              <a:rPr lang="en-GB" dirty="0" smtClean="0"/>
              <a:t> generally refers to the refined part of materialized human body </a:t>
            </a:r>
          </a:p>
          <a:p>
            <a:r>
              <a:rPr lang="en-GB" dirty="0" smtClean="0"/>
              <a:t>      it especially refers to the fundamental energy of human life (sperm or semen)</a:t>
            </a:r>
          </a:p>
          <a:p>
            <a:endParaRPr lang="en-GB" dirty="0" smtClean="0"/>
          </a:p>
          <a:p>
            <a:r>
              <a:rPr lang="en-GB" b="1" dirty="0" err="1" smtClean="0"/>
              <a:t>Qi</a:t>
            </a:r>
            <a:r>
              <a:rPr lang="en-GB" dirty="0" smtClean="0"/>
              <a:t> = Life energy and source of being and life </a:t>
            </a:r>
          </a:p>
          <a:p>
            <a:endParaRPr lang="en-GB" dirty="0" smtClean="0"/>
          </a:p>
          <a:p>
            <a:r>
              <a:rPr lang="en-GB" b="1" dirty="0" err="1" smtClean="0"/>
              <a:t>Shen</a:t>
            </a:r>
            <a:r>
              <a:rPr lang="en-GB" dirty="0" smtClean="0"/>
              <a:t>=  spirits or consciousness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Treasures of Human Life</a:t>
            </a:r>
            <a:br>
              <a:rPr lang="en-GB" dirty="0" smtClean="0"/>
            </a:br>
            <a:r>
              <a:rPr lang="en-GB" dirty="0" smtClean="0"/>
              <a:t>(Kenneth S. Cohen, 1997: 38) </a:t>
            </a:r>
            <a:endParaRPr lang="en-GB" dirty="0"/>
          </a:p>
        </p:txBody>
      </p:sp>
      <p:graphicFrame>
        <p:nvGraphicFramePr>
          <p:cNvPr id="4" name="Content Placeholder 3"/>
          <p:cNvGraphicFramePr>
            <a:graphicFrameLocks noGrp="1"/>
          </p:cNvGraphicFramePr>
          <p:nvPr>
            <p:ph idx="1"/>
          </p:nvPr>
        </p:nvGraphicFramePr>
        <p:xfrm>
          <a:off x="1435100" y="1447800"/>
          <a:ext cx="7499352" cy="5257800"/>
        </p:xfrm>
        <a:graphic>
          <a:graphicData uri="http://schemas.openxmlformats.org/drawingml/2006/table">
            <a:tbl>
              <a:tblPr firstRow="1" bandRow="1">
                <a:tableStyleId>{5C22544A-7EE6-4342-B048-85BDC9FD1C3A}</a:tableStyleId>
              </a:tblPr>
              <a:tblGrid>
                <a:gridCol w="1874838"/>
                <a:gridCol w="1874838"/>
                <a:gridCol w="1874838"/>
                <a:gridCol w="1874838"/>
              </a:tblGrid>
              <a:tr h="370840">
                <a:tc>
                  <a:txBody>
                    <a:bodyPr/>
                    <a:lstStyle/>
                    <a:p>
                      <a:endParaRPr lang="en-GB" dirty="0"/>
                    </a:p>
                  </a:txBody>
                  <a:tcPr/>
                </a:tc>
                <a:tc>
                  <a:txBody>
                    <a:bodyPr/>
                    <a:lstStyle/>
                    <a:p>
                      <a:r>
                        <a:rPr lang="en-GB" dirty="0" smtClean="0"/>
                        <a:t>Jing </a:t>
                      </a:r>
                      <a:r>
                        <a:rPr lang="zh-CN" altLang="en-US" dirty="0" smtClean="0"/>
                        <a:t>精</a:t>
                      </a:r>
                      <a:endParaRPr lang="en-GB" dirty="0"/>
                    </a:p>
                  </a:txBody>
                  <a:tcPr/>
                </a:tc>
                <a:tc>
                  <a:txBody>
                    <a:bodyPr/>
                    <a:lstStyle/>
                    <a:p>
                      <a:r>
                        <a:rPr lang="en-GB" dirty="0" err="1" smtClean="0"/>
                        <a:t>Qi</a:t>
                      </a:r>
                      <a:r>
                        <a:rPr lang="en-GB" dirty="0" smtClean="0"/>
                        <a:t> </a:t>
                      </a:r>
                      <a:r>
                        <a:rPr lang="zh-CN" altLang="en-US" dirty="0" smtClean="0"/>
                        <a:t>气</a:t>
                      </a:r>
                      <a:endParaRPr lang="en-GB" dirty="0"/>
                    </a:p>
                  </a:txBody>
                  <a:tcPr/>
                </a:tc>
                <a:tc>
                  <a:txBody>
                    <a:bodyPr/>
                    <a:lstStyle/>
                    <a:p>
                      <a:r>
                        <a:rPr lang="en-GB" dirty="0" err="1" smtClean="0"/>
                        <a:t>Shen</a:t>
                      </a:r>
                      <a:r>
                        <a:rPr lang="en-GB" dirty="0" smtClean="0"/>
                        <a:t> </a:t>
                      </a:r>
                      <a:r>
                        <a:rPr lang="zh-CN" altLang="en-US" dirty="0" smtClean="0"/>
                        <a:t>神</a:t>
                      </a:r>
                      <a:endParaRPr lang="en-GB" dirty="0"/>
                    </a:p>
                  </a:txBody>
                  <a:tcPr/>
                </a:tc>
              </a:tr>
              <a:tr h="370840">
                <a:tc>
                  <a:txBody>
                    <a:bodyPr/>
                    <a:lstStyle/>
                    <a:p>
                      <a:r>
                        <a:rPr lang="en-GB" dirty="0" smtClean="0"/>
                        <a:t>Energy </a:t>
                      </a:r>
                      <a:endParaRPr lang="en-GB" dirty="0"/>
                    </a:p>
                  </a:txBody>
                  <a:tcPr/>
                </a:tc>
                <a:tc>
                  <a:txBody>
                    <a:bodyPr/>
                    <a:lstStyle/>
                    <a:p>
                      <a:r>
                        <a:rPr lang="en-GB" dirty="0" smtClean="0"/>
                        <a:t>Sexual </a:t>
                      </a:r>
                      <a:endParaRPr lang="en-GB" dirty="0"/>
                    </a:p>
                  </a:txBody>
                  <a:tcPr/>
                </a:tc>
                <a:tc>
                  <a:txBody>
                    <a:bodyPr/>
                    <a:lstStyle/>
                    <a:p>
                      <a:r>
                        <a:rPr lang="en-GB" dirty="0" smtClean="0"/>
                        <a:t>Life </a:t>
                      </a:r>
                      <a:endParaRPr lang="en-GB" dirty="0"/>
                    </a:p>
                  </a:txBody>
                  <a:tcPr/>
                </a:tc>
                <a:tc>
                  <a:txBody>
                    <a:bodyPr/>
                    <a:lstStyle/>
                    <a:p>
                      <a:r>
                        <a:rPr lang="en-GB" dirty="0" smtClean="0"/>
                        <a:t>Spirit</a:t>
                      </a:r>
                      <a:endParaRPr lang="en-GB" dirty="0"/>
                    </a:p>
                  </a:txBody>
                  <a:tcPr/>
                </a:tc>
              </a:tr>
              <a:tr h="370840">
                <a:tc>
                  <a:txBody>
                    <a:bodyPr/>
                    <a:lstStyle/>
                    <a:p>
                      <a:r>
                        <a:rPr lang="en-GB" dirty="0" smtClean="0"/>
                        <a:t>Organ-source</a:t>
                      </a:r>
                      <a:endParaRPr lang="en-GB" dirty="0"/>
                    </a:p>
                  </a:txBody>
                  <a:tcPr/>
                </a:tc>
                <a:tc>
                  <a:txBody>
                    <a:bodyPr/>
                    <a:lstStyle/>
                    <a:p>
                      <a:r>
                        <a:rPr lang="en-GB" dirty="0" smtClean="0"/>
                        <a:t>Kidneys and lungs</a:t>
                      </a:r>
                      <a:endParaRPr lang="en-GB" dirty="0"/>
                    </a:p>
                  </a:txBody>
                  <a:tcPr/>
                </a:tc>
                <a:tc>
                  <a:txBody>
                    <a:bodyPr/>
                    <a:lstStyle/>
                    <a:p>
                      <a:r>
                        <a:rPr lang="en-GB" dirty="0" smtClean="0"/>
                        <a:t>Spleen</a:t>
                      </a:r>
                      <a:endParaRPr lang="en-GB" dirty="0"/>
                    </a:p>
                  </a:txBody>
                  <a:tcPr/>
                </a:tc>
                <a:tc>
                  <a:txBody>
                    <a:bodyPr/>
                    <a:lstStyle/>
                    <a:p>
                      <a:r>
                        <a:rPr lang="en-GB" dirty="0" smtClean="0"/>
                        <a:t>Liver and Heart</a:t>
                      </a:r>
                      <a:endParaRPr lang="en-GB" dirty="0"/>
                    </a:p>
                  </a:txBody>
                  <a:tcPr/>
                </a:tc>
              </a:tr>
              <a:tr h="370840">
                <a:tc>
                  <a:txBody>
                    <a:bodyPr/>
                    <a:lstStyle/>
                    <a:p>
                      <a:r>
                        <a:rPr lang="en-GB" dirty="0" smtClean="0"/>
                        <a:t>Element</a:t>
                      </a:r>
                      <a:endParaRPr lang="en-GB" dirty="0"/>
                    </a:p>
                  </a:txBody>
                  <a:tcPr/>
                </a:tc>
                <a:tc>
                  <a:txBody>
                    <a:bodyPr/>
                    <a:lstStyle/>
                    <a:p>
                      <a:r>
                        <a:rPr lang="en-GB" dirty="0" smtClean="0"/>
                        <a:t>Water</a:t>
                      </a:r>
                      <a:endParaRPr lang="en-GB" dirty="0"/>
                    </a:p>
                  </a:txBody>
                  <a:tcPr/>
                </a:tc>
                <a:tc>
                  <a:txBody>
                    <a:bodyPr/>
                    <a:lstStyle/>
                    <a:p>
                      <a:r>
                        <a:rPr lang="en-GB" dirty="0" smtClean="0"/>
                        <a:t>Air /Earth?</a:t>
                      </a:r>
                      <a:endParaRPr lang="en-GB" dirty="0"/>
                    </a:p>
                  </a:txBody>
                  <a:tcPr/>
                </a:tc>
                <a:tc>
                  <a:txBody>
                    <a:bodyPr/>
                    <a:lstStyle/>
                    <a:p>
                      <a:r>
                        <a:rPr lang="en-GB" dirty="0" smtClean="0"/>
                        <a:t>Fire </a:t>
                      </a:r>
                      <a:endParaRPr lang="en-GB" dirty="0"/>
                    </a:p>
                  </a:txBody>
                  <a:tcPr/>
                </a:tc>
              </a:tr>
              <a:tr h="370840">
                <a:tc>
                  <a:txBody>
                    <a:bodyPr/>
                    <a:lstStyle/>
                    <a:p>
                      <a:r>
                        <a:rPr lang="en-GB" dirty="0" smtClean="0"/>
                        <a:t>Form </a:t>
                      </a:r>
                      <a:endParaRPr lang="en-GB" dirty="0"/>
                    </a:p>
                  </a:txBody>
                  <a:tcPr/>
                </a:tc>
                <a:tc>
                  <a:txBody>
                    <a:bodyPr/>
                    <a:lstStyle/>
                    <a:p>
                      <a:r>
                        <a:rPr lang="en-GB" dirty="0" smtClean="0"/>
                        <a:t>Sexual fluid, saliva</a:t>
                      </a:r>
                      <a:endParaRPr lang="en-GB" dirty="0"/>
                    </a:p>
                  </a:txBody>
                  <a:tcPr/>
                </a:tc>
                <a:tc>
                  <a:txBody>
                    <a:bodyPr/>
                    <a:lstStyle/>
                    <a:p>
                      <a:r>
                        <a:rPr lang="en-GB" dirty="0" smtClean="0"/>
                        <a:t>Breath </a:t>
                      </a:r>
                      <a:endParaRPr lang="en-GB" dirty="0"/>
                    </a:p>
                  </a:txBody>
                  <a:tcPr/>
                </a:tc>
                <a:tc>
                  <a:txBody>
                    <a:bodyPr/>
                    <a:lstStyle/>
                    <a:p>
                      <a:r>
                        <a:rPr lang="en-GB" dirty="0" smtClean="0"/>
                        <a:t>Light and Spirit </a:t>
                      </a:r>
                      <a:endParaRPr lang="en-GB" dirty="0"/>
                    </a:p>
                  </a:txBody>
                  <a:tcPr/>
                </a:tc>
              </a:tr>
              <a:tr h="370840">
                <a:tc>
                  <a:txBody>
                    <a:bodyPr/>
                    <a:lstStyle/>
                    <a:p>
                      <a:r>
                        <a:rPr lang="en-GB" dirty="0" smtClean="0"/>
                        <a:t>Character </a:t>
                      </a:r>
                      <a:endParaRPr lang="en-GB" dirty="0"/>
                    </a:p>
                  </a:txBody>
                  <a:tcPr/>
                </a:tc>
                <a:tc>
                  <a:txBody>
                    <a:bodyPr/>
                    <a:lstStyle/>
                    <a:p>
                      <a:r>
                        <a:rPr lang="en-GB" dirty="0" smtClean="0"/>
                        <a:t>Yin </a:t>
                      </a:r>
                      <a:endParaRPr lang="en-GB" dirty="0"/>
                    </a:p>
                  </a:txBody>
                  <a:tcPr/>
                </a:tc>
                <a:tc>
                  <a:txBody>
                    <a:bodyPr/>
                    <a:lstStyle/>
                    <a:p>
                      <a:r>
                        <a:rPr lang="en-GB" dirty="0" smtClean="0"/>
                        <a:t>Yin</a:t>
                      </a:r>
                      <a:r>
                        <a:rPr lang="en-GB" baseline="0" dirty="0" smtClean="0"/>
                        <a:t>, </a:t>
                      </a:r>
                      <a:r>
                        <a:rPr lang="en-GB" dirty="0" smtClean="0"/>
                        <a:t>yang ,</a:t>
                      </a:r>
                      <a:r>
                        <a:rPr lang="en-GB" baseline="0" dirty="0" smtClean="0"/>
                        <a:t> </a:t>
                      </a:r>
                      <a:r>
                        <a:rPr lang="en-GB" dirty="0" smtClean="0"/>
                        <a:t>neutral</a:t>
                      </a:r>
                      <a:r>
                        <a:rPr lang="en-GB" baseline="0" dirty="0" smtClean="0"/>
                        <a:t> </a:t>
                      </a:r>
                      <a:endParaRPr lang="en-GB" dirty="0"/>
                    </a:p>
                  </a:txBody>
                  <a:tcPr/>
                </a:tc>
                <a:tc>
                  <a:txBody>
                    <a:bodyPr/>
                    <a:lstStyle/>
                    <a:p>
                      <a:r>
                        <a:rPr lang="en-GB" dirty="0" smtClean="0"/>
                        <a:t>Yang </a:t>
                      </a:r>
                      <a:endParaRPr lang="en-GB" dirty="0"/>
                    </a:p>
                  </a:txBody>
                  <a:tcPr/>
                </a:tc>
              </a:tr>
              <a:tr h="370840">
                <a:tc>
                  <a:txBody>
                    <a:bodyPr/>
                    <a:lstStyle/>
                    <a:p>
                      <a:r>
                        <a:rPr lang="en-GB" dirty="0" smtClean="0"/>
                        <a:t>Movement</a:t>
                      </a:r>
                      <a:r>
                        <a:rPr lang="en-GB" baseline="0" dirty="0" smtClean="0"/>
                        <a:t> </a:t>
                      </a:r>
                      <a:endParaRPr lang="en-GB" dirty="0"/>
                    </a:p>
                  </a:txBody>
                  <a:tcPr/>
                </a:tc>
                <a:tc>
                  <a:txBody>
                    <a:bodyPr/>
                    <a:lstStyle/>
                    <a:p>
                      <a:r>
                        <a:rPr lang="en-GB" dirty="0" smtClean="0"/>
                        <a:t>Down </a:t>
                      </a:r>
                      <a:endParaRPr lang="en-GB" dirty="0"/>
                    </a:p>
                  </a:txBody>
                  <a:tcPr/>
                </a:tc>
                <a:tc>
                  <a:txBody>
                    <a:bodyPr/>
                    <a:lstStyle/>
                    <a:p>
                      <a:r>
                        <a:rPr lang="en-GB" dirty="0" smtClean="0"/>
                        <a:t>Down and up</a:t>
                      </a:r>
                      <a:endParaRPr lang="en-GB" dirty="0"/>
                    </a:p>
                  </a:txBody>
                  <a:tcPr/>
                </a:tc>
                <a:tc>
                  <a:txBody>
                    <a:bodyPr/>
                    <a:lstStyle/>
                    <a:p>
                      <a:r>
                        <a:rPr lang="en-GB" dirty="0" smtClean="0"/>
                        <a:t>Up </a:t>
                      </a:r>
                      <a:endParaRPr lang="en-GB" dirty="0"/>
                    </a:p>
                  </a:txBody>
                  <a:tcPr/>
                </a:tc>
              </a:tr>
              <a:tr h="370840">
                <a:tc>
                  <a:txBody>
                    <a:bodyPr/>
                    <a:lstStyle/>
                    <a:p>
                      <a:r>
                        <a:rPr lang="en-GB" dirty="0" smtClean="0"/>
                        <a:t>Reservoir </a:t>
                      </a:r>
                      <a:endParaRPr lang="en-GB" dirty="0"/>
                    </a:p>
                  </a:txBody>
                  <a:tcPr/>
                </a:tc>
                <a:tc>
                  <a:txBody>
                    <a:bodyPr/>
                    <a:lstStyle/>
                    <a:p>
                      <a:r>
                        <a:rPr lang="en-GB" dirty="0" smtClean="0"/>
                        <a:t>Lower </a:t>
                      </a:r>
                      <a:r>
                        <a:rPr lang="en-GB" dirty="0" err="1" smtClean="0"/>
                        <a:t>Dantian</a:t>
                      </a:r>
                      <a:endParaRPr lang="en-GB" dirty="0"/>
                    </a:p>
                  </a:txBody>
                  <a:tcPr/>
                </a:tc>
                <a:tc>
                  <a:txBody>
                    <a:bodyPr/>
                    <a:lstStyle/>
                    <a:p>
                      <a:r>
                        <a:rPr lang="en-GB" dirty="0" smtClean="0"/>
                        <a:t>Middle </a:t>
                      </a:r>
                      <a:r>
                        <a:rPr lang="en-GB" dirty="0" err="1" smtClean="0"/>
                        <a:t>Dantian</a:t>
                      </a:r>
                      <a:endParaRPr lang="en-GB" dirty="0"/>
                    </a:p>
                  </a:txBody>
                  <a:tcPr/>
                </a:tc>
                <a:tc>
                  <a:txBody>
                    <a:bodyPr/>
                    <a:lstStyle/>
                    <a:p>
                      <a:r>
                        <a:rPr lang="en-GB" dirty="0" smtClean="0"/>
                        <a:t>Upper</a:t>
                      </a:r>
                      <a:r>
                        <a:rPr lang="en-GB" baseline="0" dirty="0" smtClean="0"/>
                        <a:t> </a:t>
                      </a:r>
                      <a:r>
                        <a:rPr lang="en-GB" baseline="0" dirty="0" err="1" smtClean="0"/>
                        <a:t>Dantian</a:t>
                      </a:r>
                      <a:endParaRPr lang="en-GB" dirty="0"/>
                    </a:p>
                  </a:txBody>
                  <a:tcPr/>
                </a:tc>
              </a:tr>
              <a:tr h="370840">
                <a:tc>
                  <a:txBody>
                    <a:bodyPr/>
                    <a:lstStyle/>
                    <a:p>
                      <a:r>
                        <a:rPr lang="en-GB" dirty="0" smtClean="0"/>
                        <a:t>Circulatory system (TCM)</a:t>
                      </a:r>
                      <a:endParaRPr lang="en-GB" dirty="0"/>
                    </a:p>
                  </a:txBody>
                  <a:tcPr/>
                </a:tc>
                <a:tc>
                  <a:txBody>
                    <a:bodyPr/>
                    <a:lstStyle/>
                    <a:p>
                      <a:r>
                        <a:rPr lang="en-GB" dirty="0" smtClean="0"/>
                        <a:t>Bones</a:t>
                      </a:r>
                      <a:endParaRPr lang="en-GB" dirty="0"/>
                    </a:p>
                  </a:txBody>
                  <a:tcPr/>
                </a:tc>
                <a:tc>
                  <a:txBody>
                    <a:bodyPr/>
                    <a:lstStyle/>
                    <a:p>
                      <a:r>
                        <a:rPr lang="en-GB" dirty="0" smtClean="0"/>
                        <a:t>Meridians</a:t>
                      </a:r>
                      <a:endParaRPr lang="en-GB" dirty="0"/>
                    </a:p>
                  </a:txBody>
                  <a:tcPr/>
                </a:tc>
                <a:tc>
                  <a:txBody>
                    <a:bodyPr/>
                    <a:lstStyle/>
                    <a:p>
                      <a:r>
                        <a:rPr lang="en-GB" dirty="0" smtClean="0"/>
                        <a:t>Extra Meridians</a:t>
                      </a:r>
                      <a:endParaRPr lang="en-GB" dirty="0"/>
                    </a:p>
                  </a:txBody>
                  <a:tcPr/>
                </a:tc>
              </a:tr>
              <a:tr h="370840">
                <a:tc>
                  <a:txBody>
                    <a:bodyPr/>
                    <a:lstStyle/>
                    <a:p>
                      <a:r>
                        <a:rPr lang="en-GB" dirty="0" smtClean="0"/>
                        <a:t>Associated System (WM)</a:t>
                      </a:r>
                      <a:endParaRPr lang="en-GB" dirty="0"/>
                    </a:p>
                  </a:txBody>
                  <a:tcPr/>
                </a:tc>
                <a:tc>
                  <a:txBody>
                    <a:bodyPr/>
                    <a:lstStyle/>
                    <a:p>
                      <a:r>
                        <a:rPr lang="en-GB" dirty="0" smtClean="0"/>
                        <a:t>Reproductive endocrine </a:t>
                      </a:r>
                      <a:endParaRPr lang="en-GB" dirty="0"/>
                    </a:p>
                  </a:txBody>
                  <a:tcPr/>
                </a:tc>
                <a:tc>
                  <a:txBody>
                    <a:bodyPr/>
                    <a:lstStyle/>
                    <a:p>
                      <a:r>
                        <a:rPr lang="en-GB" dirty="0" smtClean="0"/>
                        <a:t>Respiratory </a:t>
                      </a:r>
                      <a:endParaRPr lang="en-GB" dirty="0"/>
                    </a:p>
                  </a:txBody>
                  <a:tcPr/>
                </a:tc>
                <a:tc>
                  <a:txBody>
                    <a:bodyPr/>
                    <a:lstStyle/>
                    <a:p>
                      <a:r>
                        <a:rPr lang="en-GB" dirty="0" smtClean="0"/>
                        <a:t>Nervous </a:t>
                      </a:r>
                      <a:endParaRPr lang="en-GB" dirty="0"/>
                    </a:p>
                  </a:txBody>
                  <a:tcPr/>
                </a:tc>
              </a:tr>
              <a:tr h="370840">
                <a:tc>
                  <a:txBody>
                    <a:bodyPr/>
                    <a:lstStyle/>
                    <a:p>
                      <a:r>
                        <a:rPr lang="en-GB" dirty="0" smtClean="0"/>
                        <a:t>Gate </a:t>
                      </a:r>
                      <a:endParaRPr lang="en-GB" dirty="0"/>
                    </a:p>
                  </a:txBody>
                  <a:tcPr/>
                </a:tc>
                <a:tc>
                  <a:txBody>
                    <a:bodyPr/>
                    <a:lstStyle/>
                    <a:p>
                      <a:r>
                        <a:rPr lang="en-GB" dirty="0" smtClean="0"/>
                        <a:t>Genitals </a:t>
                      </a:r>
                      <a:endParaRPr lang="en-GB" dirty="0"/>
                    </a:p>
                  </a:txBody>
                  <a:tcPr/>
                </a:tc>
                <a:tc>
                  <a:txBody>
                    <a:bodyPr/>
                    <a:lstStyle/>
                    <a:p>
                      <a:r>
                        <a:rPr lang="en-GB" dirty="0" smtClean="0"/>
                        <a:t>Nose and Month </a:t>
                      </a:r>
                      <a:endParaRPr lang="en-GB" dirty="0"/>
                    </a:p>
                  </a:txBody>
                  <a:tcPr/>
                </a:tc>
                <a:tc>
                  <a:txBody>
                    <a:bodyPr/>
                    <a:lstStyle/>
                    <a:p>
                      <a:r>
                        <a:rPr lang="en-GB" dirty="0" smtClean="0"/>
                        <a:t>Eyes</a:t>
                      </a:r>
                      <a:endParaRPr lang="en-GB" dirty="0"/>
                    </a:p>
                  </a:txBody>
                  <a:tcPr/>
                </a:tc>
              </a:tr>
              <a:tr h="370840">
                <a:tc>
                  <a:txBody>
                    <a:bodyPr/>
                    <a:lstStyle/>
                    <a:p>
                      <a:r>
                        <a:rPr lang="en-GB" dirty="0" smtClean="0"/>
                        <a:t>Cultivation practice </a:t>
                      </a:r>
                      <a:endParaRPr lang="en-GB" dirty="0"/>
                    </a:p>
                  </a:txBody>
                  <a:tcPr/>
                </a:tc>
                <a:tc>
                  <a:txBody>
                    <a:bodyPr/>
                    <a:lstStyle/>
                    <a:p>
                      <a:r>
                        <a:rPr lang="en-GB" dirty="0" smtClean="0"/>
                        <a:t>Sexual </a:t>
                      </a:r>
                      <a:endParaRPr lang="en-GB" dirty="0"/>
                    </a:p>
                  </a:txBody>
                  <a:tcPr/>
                </a:tc>
                <a:tc>
                  <a:txBody>
                    <a:bodyPr/>
                    <a:lstStyle/>
                    <a:p>
                      <a:r>
                        <a:rPr lang="en-GB" dirty="0" smtClean="0"/>
                        <a:t>Qigong </a:t>
                      </a:r>
                      <a:endParaRPr lang="en-GB" dirty="0"/>
                    </a:p>
                  </a:txBody>
                  <a:tcPr/>
                </a:tc>
                <a:tc>
                  <a:txBody>
                    <a:bodyPr/>
                    <a:lstStyle/>
                    <a:p>
                      <a:r>
                        <a:rPr lang="en-GB" dirty="0" smtClean="0"/>
                        <a:t>Meditation </a:t>
                      </a:r>
                      <a:endParaRPr lang="en-GB" dirty="0"/>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relationship of Jing </a:t>
            </a:r>
            <a:r>
              <a:rPr lang="en-GB" dirty="0" err="1" smtClean="0"/>
              <a:t>Shen</a:t>
            </a:r>
            <a:r>
              <a:rPr lang="en-GB" dirty="0" smtClean="0"/>
              <a:t> and </a:t>
            </a:r>
            <a:r>
              <a:rPr lang="en-GB" dirty="0" err="1" smtClean="0"/>
              <a:t>Qi</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r>
              <a:rPr lang="en-GB" b="1" dirty="0" smtClean="0"/>
              <a:t>Jing</a:t>
            </a:r>
            <a:r>
              <a:rPr lang="en-GB" dirty="0" smtClean="0"/>
              <a:t> and </a:t>
            </a:r>
            <a:r>
              <a:rPr lang="en-GB" b="1" dirty="0" err="1" smtClean="0"/>
              <a:t>Shen</a:t>
            </a:r>
            <a:r>
              <a:rPr lang="en-GB" dirty="0" smtClean="0"/>
              <a:t> are types of </a:t>
            </a:r>
            <a:r>
              <a:rPr lang="en-GB" b="1" dirty="0" err="1" smtClean="0"/>
              <a:t>Qi</a:t>
            </a:r>
            <a:r>
              <a:rPr lang="en-GB" dirty="0" smtClean="0"/>
              <a:t> (yin and yang respectively). </a:t>
            </a:r>
          </a:p>
          <a:p>
            <a:r>
              <a:rPr lang="en-GB" dirty="0" smtClean="0"/>
              <a:t>Although</a:t>
            </a:r>
          </a:p>
          <a:p>
            <a:r>
              <a:rPr lang="en-GB" b="1" dirty="0" err="1" smtClean="0"/>
              <a:t>Shen</a:t>
            </a:r>
            <a:r>
              <a:rPr lang="en-GB" dirty="0" smtClean="0"/>
              <a:t> is connected to the mind and spirit, </a:t>
            </a:r>
          </a:p>
          <a:p>
            <a:endParaRPr lang="en-GB" dirty="0" smtClean="0"/>
          </a:p>
          <a:p>
            <a:r>
              <a:rPr lang="en-GB" b="1" dirty="0" smtClean="0"/>
              <a:t>Jing</a:t>
            </a:r>
            <a:r>
              <a:rPr lang="en-GB" dirty="0" smtClean="0"/>
              <a:t>, which nourishes the brain, is also related to spirit, and</a:t>
            </a:r>
          </a:p>
          <a:p>
            <a:endParaRPr lang="en-GB" dirty="0" smtClean="0"/>
          </a:p>
          <a:p>
            <a:r>
              <a:rPr lang="en-GB" b="1" dirty="0" err="1" smtClean="0"/>
              <a:t>Qi</a:t>
            </a:r>
            <a:r>
              <a:rPr lang="en-GB" dirty="0" smtClean="0"/>
              <a:t> as respirations, affects our mood state.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Characteristic of Jing</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10000"/>
          </a:bodyPr>
          <a:lstStyle/>
          <a:p>
            <a:r>
              <a:rPr lang="en-GB" b="1" dirty="0" smtClean="0"/>
              <a:t>Jing </a:t>
            </a:r>
            <a:r>
              <a:rPr lang="en-GB" dirty="0" smtClean="0"/>
              <a:t>corresponds to sexual energy and manifests in the body as sexual fluids;</a:t>
            </a:r>
          </a:p>
          <a:p>
            <a:endParaRPr lang="en-GB" dirty="0" smtClean="0"/>
          </a:p>
          <a:p>
            <a:r>
              <a:rPr lang="en-GB" b="1" dirty="0" smtClean="0"/>
              <a:t>Jing </a:t>
            </a:r>
            <a:r>
              <a:rPr lang="en-GB" dirty="0" smtClean="0"/>
              <a:t>is yin and moves downward, filling the lower </a:t>
            </a:r>
            <a:r>
              <a:rPr lang="en-GB" dirty="0" err="1" smtClean="0"/>
              <a:t>dantian</a:t>
            </a:r>
            <a:r>
              <a:rPr lang="zh-CN" altLang="en-US" dirty="0" smtClean="0"/>
              <a:t>丹田</a:t>
            </a:r>
            <a:r>
              <a:rPr lang="en-GB" dirty="0" smtClean="0"/>
              <a:t> and kidneys.</a:t>
            </a:r>
          </a:p>
          <a:p>
            <a:endParaRPr lang="en-GB" dirty="0" smtClean="0"/>
          </a:p>
          <a:p>
            <a:r>
              <a:rPr lang="en-GB" b="1" dirty="0" smtClean="0"/>
              <a:t>Jing</a:t>
            </a:r>
            <a:r>
              <a:rPr lang="en-GB" dirty="0" smtClean="0"/>
              <a:t> energy tends to drain outward leaving its energetic gate (the genitals) whether one is sexually stimulated or not, though it will be lost more if sexual relationship is inharmonious. </a:t>
            </a:r>
          </a:p>
          <a:p>
            <a:endParaRPr lang="en-GB" dirty="0" smtClean="0"/>
          </a:p>
          <a:p>
            <a:r>
              <a:rPr lang="en-GB" b="1" dirty="0" smtClean="0"/>
              <a:t>Jing</a:t>
            </a:r>
            <a:r>
              <a:rPr lang="en-GB" dirty="0" smtClean="0"/>
              <a:t> circulates through the bones, brain and mind.  (Kenneth S. Cohen, 1997:39)</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Character of </a:t>
            </a:r>
            <a:r>
              <a:rPr lang="en-GB" dirty="0" err="1" smtClean="0"/>
              <a:t>Shen</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b="1" dirty="0" err="1" smtClean="0"/>
              <a:t>Shen</a:t>
            </a:r>
            <a:r>
              <a:rPr lang="en-GB" dirty="0" smtClean="0"/>
              <a:t> is spiritual and psychic energy, the divine part of one’s being and has an essentially luminous nature (Catherine </a:t>
            </a:r>
            <a:r>
              <a:rPr lang="en-GB" dirty="0" err="1" smtClean="0"/>
              <a:t>Despeux</a:t>
            </a:r>
            <a:r>
              <a:rPr lang="en-GB" dirty="0" smtClean="0"/>
              <a:t>, in Kenneth S. Cohen, 1997:40)</a:t>
            </a:r>
          </a:p>
          <a:p>
            <a:r>
              <a:rPr lang="en-GB" dirty="0" smtClean="0"/>
              <a:t> </a:t>
            </a:r>
            <a:endParaRPr lang="en-GB" b="1" dirty="0" smtClean="0"/>
          </a:p>
          <a:p>
            <a:r>
              <a:rPr lang="en-GB" b="1" dirty="0" err="1" smtClean="0"/>
              <a:t>Shen</a:t>
            </a:r>
            <a:r>
              <a:rPr lang="en-GB" dirty="0" smtClean="0"/>
              <a:t> is the subtle energy of spirit. It is yang and move upward, like fire. </a:t>
            </a:r>
          </a:p>
          <a:p>
            <a:endParaRPr lang="en-GB" dirty="0" smtClean="0"/>
          </a:p>
          <a:p>
            <a:r>
              <a:rPr lang="en-GB" b="1" dirty="0" err="1" smtClean="0"/>
              <a:t>Shen</a:t>
            </a:r>
            <a:r>
              <a:rPr lang="en-GB" dirty="0" smtClean="0"/>
              <a:t> is stored in the upper </a:t>
            </a:r>
            <a:r>
              <a:rPr lang="en-GB" dirty="0" err="1" smtClean="0"/>
              <a:t>dantian</a:t>
            </a:r>
            <a:r>
              <a:rPr lang="en-GB" dirty="0" smtClean="0"/>
              <a:t>, between the eyebrows, and escapes through eyes, unless checked by introspection and meditation. </a:t>
            </a:r>
          </a:p>
          <a:p>
            <a:endParaRPr lang="en-GB" dirty="0" smtClean="0"/>
          </a:p>
          <a:p>
            <a:r>
              <a:rPr lang="en-GB" b="1" dirty="0" err="1" smtClean="0"/>
              <a:t>Shen</a:t>
            </a:r>
            <a:r>
              <a:rPr lang="en-GB" dirty="0" smtClean="0"/>
              <a:t> descends during meditation, the eyes are turned within, illuminating the microcosm.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Characteristic of </a:t>
            </a:r>
            <a:r>
              <a:rPr lang="en-GB" dirty="0" err="1" smtClean="0"/>
              <a:t>Qi</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r>
              <a:rPr lang="en-GB" b="1" dirty="0" err="1" smtClean="0"/>
              <a:t>Qi</a:t>
            </a:r>
            <a:r>
              <a:rPr lang="en-GB" dirty="0" smtClean="0"/>
              <a:t> is the omnipresent energy of life, manifests as breath and easily escapes through the nose and month unless conserved by practicing quiet, meditative breathing.</a:t>
            </a:r>
          </a:p>
          <a:p>
            <a:endParaRPr lang="en-GB" dirty="0" smtClean="0"/>
          </a:p>
          <a:p>
            <a:r>
              <a:rPr lang="en-GB" b="1" dirty="0" smtClean="0"/>
              <a:t>Qigong</a:t>
            </a:r>
            <a:r>
              <a:rPr lang="en-GB" dirty="0" smtClean="0"/>
              <a:t> is sometimes described as method of ‘inner alchemy’ in which fire (yang) flows down and water (yin) flows up, meeting and producing the steam (the </a:t>
            </a:r>
            <a:r>
              <a:rPr lang="en-GB" b="1" dirty="0" err="1" smtClean="0"/>
              <a:t>qi</a:t>
            </a:r>
            <a:r>
              <a:rPr lang="en-GB" b="1" dirty="0" smtClean="0"/>
              <a:t>).</a:t>
            </a:r>
            <a:r>
              <a:rPr lang="en-GB" dirty="0" smtClean="0"/>
              <a:t> </a:t>
            </a:r>
          </a:p>
          <a:p>
            <a:endParaRPr lang="en-GB" dirty="0" smtClean="0"/>
          </a:p>
          <a:p>
            <a:r>
              <a:rPr lang="en-GB" dirty="0" smtClean="0"/>
              <a:t>Kenneth S. Cohen, 1997:39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Original Meaning of Jing </a:t>
            </a:r>
            <a:r>
              <a:rPr lang="zh-CN" altLang="en-US" dirty="0" smtClean="0"/>
              <a:t>精</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b="1" dirty="0" smtClean="0"/>
              <a:t>Jing </a:t>
            </a:r>
            <a:r>
              <a:rPr lang="en-GB" dirty="0" smtClean="0"/>
              <a:t>originally is a pictogram of the germ of a grain, its extended meaning are germ of life, life essence, sexual energy, the most refined, quintessential form of anything. </a:t>
            </a:r>
          </a:p>
          <a:p>
            <a:endParaRPr lang="en-GB" b="1" dirty="0" smtClean="0"/>
          </a:p>
          <a:p>
            <a:r>
              <a:rPr lang="en-GB" b="1" dirty="0" smtClean="0"/>
              <a:t>Physical manifestation of </a:t>
            </a:r>
            <a:r>
              <a:rPr lang="en-GB" b="1" dirty="0" err="1" smtClean="0"/>
              <a:t>jing</a:t>
            </a:r>
            <a:r>
              <a:rPr lang="en-GB" b="1" dirty="0" smtClean="0"/>
              <a:t>: </a:t>
            </a:r>
          </a:p>
          <a:p>
            <a:r>
              <a:rPr lang="en-GB" dirty="0" smtClean="0"/>
              <a:t>In Qigong, </a:t>
            </a:r>
            <a:r>
              <a:rPr lang="en-GB" dirty="0" err="1" smtClean="0"/>
              <a:t>jing</a:t>
            </a:r>
            <a:r>
              <a:rPr lang="en-GB" dirty="0" smtClean="0"/>
              <a:t> is the most yin form of </a:t>
            </a:r>
            <a:r>
              <a:rPr lang="en-GB" dirty="0" err="1" smtClean="0"/>
              <a:t>qi</a:t>
            </a:r>
            <a:r>
              <a:rPr lang="en-GB" dirty="0" smtClean="0"/>
              <a:t>. </a:t>
            </a:r>
          </a:p>
          <a:p>
            <a:r>
              <a:rPr lang="en-GB" dirty="0" smtClean="0"/>
              <a:t>It tends to flow downward, like water, moving toward the genitals and finding expression in fluids related to reproduction: semen, sperm, vaginal lubricants, ova, menstrual blood. </a:t>
            </a:r>
          </a:p>
          <a:p>
            <a:endParaRPr lang="en-GB" dirty="0" smtClean="0"/>
          </a:p>
          <a:p>
            <a:r>
              <a:rPr lang="en-GB" dirty="0" smtClean="0"/>
              <a:t>J</a:t>
            </a:r>
            <a:r>
              <a:rPr lang="en-GB" b="1" dirty="0" smtClean="0"/>
              <a:t>ing is essentially a subtle energy</a:t>
            </a:r>
            <a:r>
              <a:rPr lang="en-GB" dirty="0" smtClean="0"/>
              <a:t>.  Same as </a:t>
            </a:r>
            <a:r>
              <a:rPr lang="en-GB" dirty="0" err="1" smtClean="0"/>
              <a:t>Qi</a:t>
            </a:r>
            <a:r>
              <a:rPr lang="en-GB" dirty="0" smtClean="0"/>
              <a:t> is air but it is more than air, the </a:t>
            </a:r>
            <a:r>
              <a:rPr lang="en-GB" dirty="0" err="1" smtClean="0"/>
              <a:t>jing</a:t>
            </a:r>
            <a:r>
              <a:rPr lang="en-GB" dirty="0" smtClean="0"/>
              <a:t> is sperm but more than sperm.</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Gender of Jing</a:t>
            </a:r>
            <a:endParaRPr lang="en-GB" dirty="0"/>
          </a:p>
        </p:txBody>
      </p:sp>
      <p:sp>
        <p:nvSpPr>
          <p:cNvPr id="3" name="Content Placeholder 2"/>
          <p:cNvSpPr>
            <a:spLocks noGrp="1"/>
          </p:cNvSpPr>
          <p:nvPr>
            <p:ph idx="1"/>
          </p:nvPr>
        </p:nvSpPr>
        <p:spPr/>
        <p:txBody>
          <a:bodyPr>
            <a:normAutofit fontScale="92500"/>
          </a:bodyPr>
          <a:lstStyle/>
          <a:p>
            <a:r>
              <a:rPr lang="en-GB" dirty="0" smtClean="0"/>
              <a:t>Jing has yin and yang expressions: </a:t>
            </a:r>
          </a:p>
          <a:p>
            <a:r>
              <a:rPr lang="en-GB" dirty="0" smtClean="0"/>
              <a:t>The</a:t>
            </a:r>
            <a:r>
              <a:rPr lang="en-GB" b="1" dirty="0" smtClean="0"/>
              <a:t> Yin </a:t>
            </a:r>
            <a:r>
              <a:rPr lang="en-GB" dirty="0" smtClean="0"/>
              <a:t>(earthly) aspect of </a:t>
            </a:r>
            <a:r>
              <a:rPr lang="en-GB" b="1" dirty="0" smtClean="0"/>
              <a:t>Jing, </a:t>
            </a:r>
            <a:r>
              <a:rPr lang="en-GB" dirty="0" smtClean="0"/>
              <a:t>is the </a:t>
            </a:r>
            <a:r>
              <a:rPr lang="en-GB" b="1" dirty="0" smtClean="0"/>
              <a:t>reproductive </a:t>
            </a:r>
            <a:r>
              <a:rPr lang="en-GB" dirty="0" smtClean="0"/>
              <a:t>and</a:t>
            </a:r>
            <a:r>
              <a:rPr lang="en-GB" b="1" dirty="0" smtClean="0"/>
              <a:t> sexual fluids</a:t>
            </a:r>
            <a:r>
              <a:rPr lang="en-GB" dirty="0" smtClean="0"/>
              <a:t>. </a:t>
            </a:r>
          </a:p>
          <a:p>
            <a:endParaRPr lang="en-GB" dirty="0" smtClean="0"/>
          </a:p>
          <a:p>
            <a:r>
              <a:rPr lang="en-GB" dirty="0" smtClean="0"/>
              <a:t>The</a:t>
            </a:r>
            <a:r>
              <a:rPr lang="en-GB" b="1" dirty="0" smtClean="0"/>
              <a:t> Yang </a:t>
            </a:r>
            <a:r>
              <a:rPr lang="en-GB" dirty="0" smtClean="0"/>
              <a:t>aspect of </a:t>
            </a:r>
            <a:r>
              <a:rPr lang="en-GB" b="1" dirty="0" smtClean="0"/>
              <a:t>Jing </a:t>
            </a:r>
            <a:r>
              <a:rPr lang="en-GB" dirty="0" smtClean="0"/>
              <a:t>is</a:t>
            </a:r>
            <a:r>
              <a:rPr lang="en-GB" b="1" dirty="0" smtClean="0"/>
              <a:t> saliva. </a:t>
            </a:r>
          </a:p>
          <a:p>
            <a:r>
              <a:rPr lang="en-GB" dirty="0" smtClean="0"/>
              <a:t>Although saliva is physically composed of digestive enzymes and protective antibodies, it is energetically linked to sexuality. </a:t>
            </a:r>
          </a:p>
          <a:p>
            <a:r>
              <a:rPr lang="en-GB" sz="2200" dirty="0" smtClean="0"/>
              <a:t>Kenneth S. Cohen, </a:t>
            </a:r>
            <a:r>
              <a:rPr lang="en-GB" sz="2200" i="1" dirty="0" smtClean="0"/>
              <a:t>The Way of Qigong:  the Art and Science of Chinese Energy Healing, New York: </a:t>
            </a:r>
            <a:r>
              <a:rPr lang="en-GB" sz="2200" dirty="0" err="1" smtClean="0"/>
              <a:t>Ballantine</a:t>
            </a:r>
            <a:r>
              <a:rPr lang="en-GB" sz="2200" dirty="0" smtClean="0"/>
              <a:t> Books, 1997, p.37</a:t>
            </a:r>
            <a:endParaRPr lang="en-GB"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Jing in Chinese Medicine</a:t>
            </a:r>
            <a:endParaRPr lang="en-GB" dirty="0"/>
          </a:p>
        </p:txBody>
      </p:sp>
      <p:sp>
        <p:nvSpPr>
          <p:cNvPr id="3" name="Content Placeholder 2"/>
          <p:cNvSpPr>
            <a:spLocks noGrp="1"/>
          </p:cNvSpPr>
          <p:nvPr>
            <p:ph idx="1"/>
          </p:nvPr>
        </p:nvSpPr>
        <p:spPr>
          <a:xfrm>
            <a:off x="1435608" y="1447800"/>
            <a:ext cx="7498080" cy="5105400"/>
          </a:xfrm>
        </p:spPr>
        <p:txBody>
          <a:bodyPr>
            <a:normAutofit fontScale="85000" lnSpcReduction="10000"/>
          </a:bodyPr>
          <a:lstStyle/>
          <a:p>
            <a:r>
              <a:rPr lang="en-GB" dirty="0" smtClean="0"/>
              <a:t>In Chinese medicine, </a:t>
            </a:r>
            <a:r>
              <a:rPr lang="en-GB" b="1" dirty="0" smtClean="0"/>
              <a:t>Jing</a:t>
            </a:r>
            <a:r>
              <a:rPr lang="en-GB" dirty="0" smtClean="0"/>
              <a:t> is the </a:t>
            </a:r>
            <a:r>
              <a:rPr lang="en-GB" b="1" dirty="0" smtClean="0"/>
              <a:t>energy of growth and development</a:t>
            </a:r>
            <a:r>
              <a:rPr lang="en-GB" dirty="0" smtClean="0"/>
              <a:t>,  slowly increasing during childhood, reaching its </a:t>
            </a:r>
            <a:r>
              <a:rPr lang="en-GB" b="1" dirty="0" smtClean="0"/>
              <a:t>peak </a:t>
            </a:r>
            <a:r>
              <a:rPr lang="en-GB" dirty="0" smtClean="0"/>
              <a:t>at </a:t>
            </a:r>
            <a:r>
              <a:rPr lang="en-GB" b="1" dirty="0" smtClean="0"/>
              <a:t>age twenty-one </a:t>
            </a:r>
            <a:r>
              <a:rPr lang="en-GB" dirty="0" smtClean="0"/>
              <a:t>and then decreasing,  unless checked or supplemented by qigong training. </a:t>
            </a:r>
          </a:p>
          <a:p>
            <a:endParaRPr lang="en-GB" dirty="0" smtClean="0"/>
          </a:p>
          <a:p>
            <a:r>
              <a:rPr lang="en-GB" b="1" dirty="0" smtClean="0"/>
              <a:t>Diminishing </a:t>
            </a:r>
            <a:r>
              <a:rPr lang="en-GB" b="1" dirty="0" err="1" smtClean="0"/>
              <a:t>jing</a:t>
            </a:r>
            <a:r>
              <a:rPr lang="en-GB" b="1" dirty="0" smtClean="0"/>
              <a:t> </a:t>
            </a:r>
            <a:r>
              <a:rPr lang="en-GB" dirty="0" smtClean="0"/>
              <a:t>is associated with many of the signs of aging, particularly </a:t>
            </a:r>
            <a:r>
              <a:rPr lang="en-GB" b="1" dirty="0" smtClean="0"/>
              <a:t>osteoporosis,</a:t>
            </a:r>
            <a:r>
              <a:rPr lang="en-GB" dirty="0" smtClean="0"/>
              <a:t> less responsive immune cells, </a:t>
            </a:r>
            <a:r>
              <a:rPr lang="en-GB" b="1" dirty="0" smtClean="0"/>
              <a:t>loss of libido</a:t>
            </a:r>
            <a:r>
              <a:rPr lang="en-GB" dirty="0" smtClean="0"/>
              <a:t>, </a:t>
            </a:r>
            <a:r>
              <a:rPr lang="en-GB" dirty="0" err="1" smtClean="0"/>
              <a:t>graying</a:t>
            </a:r>
            <a:r>
              <a:rPr lang="en-GB" dirty="0" smtClean="0"/>
              <a:t> hair, </a:t>
            </a:r>
            <a:r>
              <a:rPr lang="en-GB" b="1" dirty="0" smtClean="0"/>
              <a:t>slower reflexes </a:t>
            </a:r>
            <a:r>
              <a:rPr lang="en-GB" dirty="0" smtClean="0"/>
              <a:t>and poorer memory. </a:t>
            </a:r>
          </a:p>
          <a:p>
            <a:r>
              <a:rPr lang="en-GB" dirty="0" smtClean="0"/>
              <a:t> </a:t>
            </a:r>
          </a:p>
          <a:p>
            <a:r>
              <a:rPr lang="en-GB" sz="2100" dirty="0" smtClean="0"/>
              <a:t>Kenneth S. Cohen, </a:t>
            </a:r>
            <a:r>
              <a:rPr lang="en-GB" sz="2100" i="1" dirty="0" smtClean="0"/>
              <a:t>The Way of Qigong:  the Art and Science of Chinese Energy Healing, New York: </a:t>
            </a:r>
            <a:r>
              <a:rPr lang="en-GB" sz="2100" dirty="0" err="1" smtClean="0"/>
              <a:t>Ballantine</a:t>
            </a:r>
            <a:r>
              <a:rPr lang="en-GB" sz="2100" dirty="0" smtClean="0"/>
              <a:t> Books, 1997, p.37</a:t>
            </a:r>
          </a:p>
          <a:p>
            <a:endParaRPr lang="en-GB" dirty="0" smtClean="0"/>
          </a:p>
          <a:p>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dirty="0" smtClean="0"/>
              <a:t>还精补脑 </a:t>
            </a:r>
            <a:r>
              <a:rPr lang="en-GB" altLang="zh-CN" dirty="0" smtClean="0"/>
              <a:t>Reverse the Jing to Repair the Brain in Qigong  </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b="1" dirty="0" smtClean="0"/>
              <a:t>Jing</a:t>
            </a:r>
            <a:r>
              <a:rPr lang="en-GB" dirty="0" smtClean="0"/>
              <a:t> is the energy that creates </a:t>
            </a:r>
            <a:r>
              <a:rPr lang="en-GB" b="1" dirty="0" smtClean="0"/>
              <a:t>bone marrow </a:t>
            </a:r>
            <a:r>
              <a:rPr lang="en-GB" dirty="0" smtClean="0"/>
              <a:t>and the </a:t>
            </a:r>
            <a:r>
              <a:rPr lang="en-GB" b="1" dirty="0" smtClean="0"/>
              <a:t>gray matter of the brain</a:t>
            </a:r>
            <a:r>
              <a:rPr lang="en-GB" dirty="0" smtClean="0"/>
              <a:t>. The </a:t>
            </a:r>
            <a:r>
              <a:rPr lang="en-GB" b="1" dirty="0" smtClean="0"/>
              <a:t>brain</a:t>
            </a:r>
            <a:r>
              <a:rPr lang="en-GB" dirty="0" smtClean="0"/>
              <a:t> is the </a:t>
            </a:r>
            <a:r>
              <a:rPr lang="en-GB" b="1" dirty="0" smtClean="0"/>
              <a:t>sea of marrow</a:t>
            </a:r>
          </a:p>
          <a:p>
            <a:endParaRPr lang="en-GB" altLang="zh-CN" dirty="0" smtClean="0"/>
          </a:p>
          <a:p>
            <a:r>
              <a:rPr lang="en-GB" altLang="zh-CN" dirty="0" smtClean="0"/>
              <a:t>Reverse the </a:t>
            </a:r>
            <a:r>
              <a:rPr lang="en-GB" altLang="zh-CN" dirty="0" err="1" smtClean="0"/>
              <a:t>jing</a:t>
            </a:r>
            <a:r>
              <a:rPr lang="en-GB" altLang="zh-CN" dirty="0" smtClean="0"/>
              <a:t> to repair the brain is a famous Qigong practice: instead of flowing down toward the genitals, the </a:t>
            </a:r>
            <a:r>
              <a:rPr lang="en-GB" altLang="zh-CN" dirty="0" err="1" smtClean="0"/>
              <a:t>jing</a:t>
            </a:r>
            <a:r>
              <a:rPr lang="en-GB" altLang="zh-CN" dirty="0" smtClean="0"/>
              <a:t> is pushed upward through meditative exercises.  </a:t>
            </a:r>
          </a:p>
          <a:p>
            <a:endParaRPr lang="en-GB" altLang="zh-CN" dirty="0" smtClean="0"/>
          </a:p>
          <a:p>
            <a:r>
              <a:rPr lang="en-GB" altLang="zh-CN" dirty="0" smtClean="0"/>
              <a:t>Although it is unlikely that damaged brain cells can be repaired, there is a wealth of evidence proving that individuals can slow the rate of destruction and are capable of awakening new areas of the brain. </a:t>
            </a:r>
          </a:p>
          <a:p>
            <a:endParaRPr lang="en-GB" sz="2600" dirty="0" smtClean="0"/>
          </a:p>
          <a:p>
            <a:r>
              <a:rPr lang="en-GB" sz="2600" dirty="0" smtClean="0"/>
              <a:t>Kenneth S. Cohen, </a:t>
            </a:r>
            <a:r>
              <a:rPr lang="en-GB" sz="2600" i="1" dirty="0" smtClean="0"/>
              <a:t>The Way of Qigong:  the Art and Science of Chinese Energy Healing, New York: </a:t>
            </a:r>
            <a:r>
              <a:rPr lang="en-GB" sz="2600" dirty="0" err="1" smtClean="0"/>
              <a:t>Ballantine</a:t>
            </a:r>
            <a:r>
              <a:rPr lang="en-GB" sz="2600" dirty="0" smtClean="0"/>
              <a:t> Books, 1997, p.37</a:t>
            </a:r>
          </a:p>
          <a:p>
            <a:endParaRPr lang="en-GB" altLang="zh-CN" dirty="0" smtClean="0"/>
          </a:p>
          <a:p>
            <a:endParaRPr lang="en-GB" altLang="zh-CN"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and Human Body</a:t>
            </a:r>
            <a:endParaRPr lang="en-GB" dirty="0"/>
          </a:p>
        </p:txBody>
      </p:sp>
      <p:sp>
        <p:nvSpPr>
          <p:cNvPr id="3" name="Content Placeholder 2"/>
          <p:cNvSpPr>
            <a:spLocks noGrp="1"/>
          </p:cNvSpPr>
          <p:nvPr>
            <p:ph idx="1"/>
          </p:nvPr>
        </p:nvSpPr>
        <p:spPr/>
        <p:txBody>
          <a:bodyPr/>
          <a:lstStyle/>
          <a:p>
            <a:r>
              <a:rPr lang="en-GB" dirty="0" err="1" smtClean="0"/>
              <a:t>Daoist</a:t>
            </a:r>
            <a:r>
              <a:rPr lang="en-GB" dirty="0" smtClean="0"/>
              <a:t> Philosophy put emphasis on individual personally finding within themselves the Tao, the Body of Light, or God within. </a:t>
            </a:r>
          </a:p>
          <a:p>
            <a:endParaRPr lang="en-GB" dirty="0" smtClean="0"/>
          </a:p>
          <a:p>
            <a:r>
              <a:rPr lang="en-GB" dirty="0" smtClean="0"/>
              <a:t>This inner esoteric tradition sees Creation’s source and all its manifestations as contained within each human being</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Flow and the Waterway in the Body</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10000"/>
          </a:bodyPr>
          <a:lstStyle/>
          <a:p>
            <a:r>
              <a:rPr lang="en-GB" dirty="0" smtClean="0"/>
              <a:t>Just as the Dao is compared to water, the flow of </a:t>
            </a:r>
            <a:r>
              <a:rPr lang="en-GB" dirty="0" err="1" smtClean="0"/>
              <a:t>qi</a:t>
            </a:r>
            <a:r>
              <a:rPr lang="en-GB" dirty="0" smtClean="0"/>
              <a:t> is as a complex system of waterways in nature and in the human body. </a:t>
            </a:r>
          </a:p>
          <a:p>
            <a:endParaRPr lang="en-GB" dirty="0" smtClean="0"/>
          </a:p>
          <a:p>
            <a:r>
              <a:rPr lang="en-GB" dirty="0" smtClean="0"/>
              <a:t>The Ocean of </a:t>
            </a:r>
            <a:r>
              <a:rPr lang="en-GB" dirty="0" err="1" smtClean="0"/>
              <a:t>Qi</a:t>
            </a:r>
            <a:r>
              <a:rPr lang="en-GB" dirty="0" smtClean="0"/>
              <a:t> is in the abdomen</a:t>
            </a:r>
          </a:p>
          <a:p>
            <a:r>
              <a:rPr lang="en-GB" dirty="0" smtClean="0"/>
              <a:t>Rivers of </a:t>
            </a:r>
            <a:r>
              <a:rPr lang="en-GB" dirty="0" err="1" smtClean="0"/>
              <a:t>qi</a:t>
            </a:r>
            <a:r>
              <a:rPr lang="en-GB" dirty="0" smtClean="0"/>
              <a:t> flow through the upper torso, arms, and legs; </a:t>
            </a:r>
          </a:p>
          <a:p>
            <a:r>
              <a:rPr lang="en-GB" dirty="0" smtClean="0"/>
              <a:t>springs of </a:t>
            </a:r>
            <a:r>
              <a:rPr lang="en-GB" dirty="0" err="1" smtClean="0"/>
              <a:t>qi</a:t>
            </a:r>
            <a:r>
              <a:rPr lang="en-GB" dirty="0" smtClean="0"/>
              <a:t> sprout at the wrists and ankles</a:t>
            </a:r>
          </a:p>
          <a:p>
            <a:r>
              <a:rPr lang="en-GB" dirty="0" smtClean="0"/>
              <a:t>The well of </a:t>
            </a:r>
            <a:r>
              <a:rPr lang="en-GB" dirty="0" err="1" smtClean="0"/>
              <a:t>qi</a:t>
            </a:r>
            <a:r>
              <a:rPr lang="en-GB" dirty="0" smtClean="0"/>
              <a:t> are found in the fingers and toes.</a:t>
            </a:r>
          </a:p>
          <a:p>
            <a:endParaRPr lang="en-GB" sz="2400" dirty="0" smtClean="0"/>
          </a:p>
          <a:p>
            <a:r>
              <a:rPr lang="en-GB" sz="2400" dirty="0" smtClean="0"/>
              <a:t>In both nature and the body, even a small spot in this structure can thus influence the whole, so that overall balance and smoothness are the general goal. </a:t>
            </a: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Are body, thought and emotions separated entities?</a:t>
            </a:r>
            <a:endParaRPr lang="en-GB" dirty="0"/>
          </a:p>
        </p:txBody>
      </p:sp>
      <p:sp>
        <p:nvSpPr>
          <p:cNvPr id="3" name="Content Placeholder 2"/>
          <p:cNvSpPr>
            <a:spLocks noGrp="1"/>
          </p:cNvSpPr>
          <p:nvPr>
            <p:ph idx="1"/>
          </p:nvPr>
        </p:nvSpPr>
        <p:spPr/>
        <p:txBody>
          <a:bodyPr>
            <a:normAutofit/>
          </a:bodyPr>
          <a:lstStyle/>
          <a:p>
            <a:pPr>
              <a:buNone/>
            </a:pPr>
            <a:r>
              <a:rPr lang="en-GB" dirty="0" smtClean="0"/>
              <a:t>Chinese Medicine: </a:t>
            </a:r>
          </a:p>
          <a:p>
            <a:pPr>
              <a:buNone/>
            </a:pPr>
            <a:r>
              <a:rPr lang="en-GB" dirty="0" smtClean="0"/>
              <a:t>Both body and mind are composed of Chi/</a:t>
            </a:r>
            <a:r>
              <a:rPr lang="en-GB" dirty="0" err="1" smtClean="0"/>
              <a:t>Qi</a:t>
            </a:r>
            <a:r>
              <a:rPr lang="en-GB" dirty="0" smtClean="0"/>
              <a:t> and controlled by the state of that Chi/</a:t>
            </a:r>
            <a:r>
              <a:rPr lang="en-GB" dirty="0" err="1" smtClean="0"/>
              <a:t>Qi</a:t>
            </a:r>
            <a:r>
              <a:rPr lang="en-GB" dirty="0" smtClean="0"/>
              <a:t>. </a:t>
            </a:r>
          </a:p>
          <a:p>
            <a:pPr>
              <a:buNone/>
            </a:pPr>
            <a:r>
              <a:rPr lang="en-GB" dirty="0" smtClean="0"/>
              <a:t>Through the medium of chi/</a:t>
            </a:r>
            <a:r>
              <a:rPr lang="en-GB" dirty="0" err="1" smtClean="0"/>
              <a:t>Qi</a:t>
            </a:r>
            <a:r>
              <a:rPr lang="en-GB" dirty="0" smtClean="0"/>
              <a:t>, the mind can affect the physical body for good or ill, and vice versa.</a:t>
            </a:r>
          </a:p>
          <a:p>
            <a:pPr>
              <a:buNone/>
            </a:pPr>
            <a:r>
              <a:rPr lang="en-GB" dirty="0" smtClean="0"/>
              <a:t>Thus, mental and emotional stress creates physical illness.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Daoist</a:t>
            </a:r>
            <a:r>
              <a:rPr lang="en-GB" dirty="0" smtClean="0"/>
              <a:t> Understanding of the Structure of Human Body</a:t>
            </a:r>
            <a:endParaRPr lang="en-GB" dirty="0"/>
          </a:p>
        </p:txBody>
      </p:sp>
      <p:sp>
        <p:nvSpPr>
          <p:cNvPr id="3" name="Content Placeholder 2"/>
          <p:cNvSpPr>
            <a:spLocks noGrp="1"/>
          </p:cNvSpPr>
          <p:nvPr>
            <p:ph idx="1"/>
          </p:nvPr>
        </p:nvSpPr>
        <p:spPr>
          <a:xfrm>
            <a:off x="1435608" y="1447800"/>
            <a:ext cx="7498080" cy="5181600"/>
          </a:xfrm>
        </p:spPr>
        <p:txBody>
          <a:bodyPr>
            <a:normAutofit fontScale="70000" lnSpcReduction="20000"/>
          </a:bodyPr>
          <a:lstStyle/>
          <a:p>
            <a:r>
              <a:rPr lang="en-GB" sz="2800" dirty="0" smtClean="0"/>
              <a:t>The Western notion of “body” as physical structure is inadequate to convey the complexity of the Chinese views of </a:t>
            </a:r>
            <a:r>
              <a:rPr lang="zh-CN" altLang="en-US" sz="2800" dirty="0" smtClean="0"/>
              <a:t>身体</a:t>
            </a:r>
            <a:r>
              <a:rPr lang="en-US" altLang="zh-CN" sz="2800" dirty="0" smtClean="0"/>
              <a:t>. </a:t>
            </a:r>
          </a:p>
          <a:p>
            <a:endParaRPr lang="en-US" altLang="zh-CN" sz="2800" dirty="0" smtClean="0"/>
          </a:p>
          <a:p>
            <a:r>
              <a:rPr lang="en-US" altLang="zh-CN" sz="2800" dirty="0" smtClean="0"/>
              <a:t>There are three </a:t>
            </a:r>
            <a:r>
              <a:rPr lang="en-GB" sz="2800" dirty="0" smtClean="0"/>
              <a:t>main terms to define traditional Chinese views of the human body:  </a:t>
            </a:r>
          </a:p>
          <a:p>
            <a:endParaRPr lang="en-GB" b="1" dirty="0" smtClean="0"/>
          </a:p>
          <a:p>
            <a:r>
              <a:rPr lang="en-GB" b="1" dirty="0" smtClean="0"/>
              <a:t>Ti </a:t>
            </a:r>
            <a:r>
              <a:rPr lang="zh-CN" altLang="en-US" b="1" dirty="0" smtClean="0"/>
              <a:t>体</a:t>
            </a:r>
            <a:r>
              <a:rPr lang="en-GB" b="1" dirty="0" smtClean="0"/>
              <a:t> </a:t>
            </a:r>
            <a:r>
              <a:rPr lang="en-GB" dirty="0" smtClean="0"/>
              <a:t>"body," designates the physical frame as an ordered whole made of interdependent parts. </a:t>
            </a:r>
          </a:p>
          <a:p>
            <a:endParaRPr lang="en-GB" b="1" dirty="0" smtClean="0"/>
          </a:p>
          <a:p>
            <a:r>
              <a:rPr lang="en-GB" b="1" dirty="0" smtClean="0"/>
              <a:t>Xing</a:t>
            </a:r>
            <a:r>
              <a:rPr lang="zh-CN" altLang="en-US" b="1" dirty="0" smtClean="0"/>
              <a:t>形</a:t>
            </a:r>
            <a:r>
              <a:rPr lang="en-GB" b="1" dirty="0" smtClean="0"/>
              <a:t> </a:t>
            </a:r>
            <a:r>
              <a:rPr lang="en-GB" dirty="0" smtClean="0"/>
              <a:t>"form," mainly refers to the body as the counterpart and residence of spirit. </a:t>
            </a:r>
          </a:p>
          <a:p>
            <a:endParaRPr lang="en-GB" b="1" i="1" dirty="0" smtClean="0"/>
          </a:p>
          <a:p>
            <a:r>
              <a:rPr lang="en-GB" b="1" i="1" dirty="0" err="1" smtClean="0"/>
              <a:t>Shen</a:t>
            </a:r>
            <a:r>
              <a:rPr lang="en-GB" b="1" dirty="0" smtClean="0"/>
              <a:t> </a:t>
            </a:r>
            <a:r>
              <a:rPr lang="zh-CN" altLang="en-US" b="1" dirty="0" smtClean="0"/>
              <a:t>身</a:t>
            </a:r>
            <a:r>
              <a:rPr lang="en-GB" dirty="0" smtClean="0"/>
              <a:t> "person," denotes the whole human being, including its non-material aspects ranging from thinking and feeling to personality and social role.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health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Physical health begins with a lack of obvious symptoms and also requires the chi energy of your various bodily systems to be balanced, abundant and functioning well. </a:t>
            </a:r>
          </a:p>
          <a:p>
            <a:endParaRPr lang="en-GB" dirty="0" smtClean="0"/>
          </a:p>
          <a:p>
            <a:r>
              <a:rPr lang="en-GB" b="1" dirty="0" smtClean="0"/>
              <a:t>Manifestation of healthy &amp; energetic person:</a:t>
            </a:r>
          </a:p>
          <a:p>
            <a:endParaRPr lang="en-GB" sz="2900" dirty="0" smtClean="0"/>
          </a:p>
          <a:p>
            <a:r>
              <a:rPr lang="en-GB" sz="2900" dirty="0" smtClean="0"/>
              <a:t>Reasonably rapid healing and recovery time</a:t>
            </a:r>
          </a:p>
          <a:p>
            <a:r>
              <a:rPr lang="en-GB" sz="2900" dirty="0" smtClean="0"/>
              <a:t>A lack of incipient or potentially hidden, long-term cause of disease.</a:t>
            </a:r>
          </a:p>
          <a:p>
            <a:r>
              <a:rPr lang="en-GB" sz="2900" dirty="0" smtClean="0"/>
              <a:t>A feeling of being fully alive and vibrant during various age</a:t>
            </a:r>
          </a:p>
          <a:p>
            <a:r>
              <a:rPr lang="en-GB" sz="2900" dirty="0" smtClean="0"/>
              <a:t>Strong and well balanced internal organs and glands </a:t>
            </a:r>
          </a:p>
          <a:p>
            <a:r>
              <a:rPr lang="en-GB" sz="2900" dirty="0" smtClean="0"/>
              <a:t>Flexible and spring joints, muscles and tendons</a:t>
            </a:r>
          </a:p>
          <a:p>
            <a:r>
              <a:rPr lang="en-GB" sz="2900" dirty="0" smtClean="0"/>
              <a:t>Good concentration and mental stamina.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Health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perspective of Chinese medicine, organic disease, the way your mind operates and emotional predispositions are all intimately interconnected. </a:t>
            </a:r>
          </a:p>
          <a:p>
            <a:endParaRPr lang="en-GB" dirty="0" smtClean="0"/>
          </a:p>
          <a:p>
            <a:r>
              <a:rPr lang="en-GB" dirty="0" smtClean="0"/>
              <a:t>The Chinese have always thought that prolonged excessive emotions easily lead to unhappiness and allow the mind to fall into morbid or destructive paths, both to oneself and others.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Health</a:t>
            </a:r>
            <a:endParaRPr lang="en-GB" dirty="0"/>
          </a:p>
        </p:txBody>
      </p:sp>
      <p:sp>
        <p:nvSpPr>
          <p:cNvPr id="3" name="Content Placeholder 2"/>
          <p:cNvSpPr>
            <a:spLocks noGrp="1"/>
          </p:cNvSpPr>
          <p:nvPr>
            <p:ph idx="1"/>
          </p:nvPr>
        </p:nvSpPr>
        <p:spPr/>
        <p:txBody>
          <a:bodyPr/>
          <a:lstStyle/>
          <a:p>
            <a:r>
              <a:rPr lang="en-GB" dirty="0" smtClean="0"/>
              <a:t>For the Chinese, many common problems that we could call psychological positively affected, mitigated or cured by acupuncture, herbs and etc. </a:t>
            </a:r>
          </a:p>
          <a:p>
            <a:endParaRPr lang="en-GB" dirty="0" smtClean="0"/>
          </a:p>
          <a:p>
            <a:r>
              <a:rPr lang="en-GB" dirty="0" smtClean="0"/>
              <a:t>Because those psychological problems are considered to be generated by energetic malfunctions in the body.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Spiritual Health</a:t>
            </a:r>
            <a:endParaRPr lang="en-GB" dirty="0"/>
          </a:p>
        </p:txBody>
      </p:sp>
      <p:sp>
        <p:nvSpPr>
          <p:cNvPr id="3" name="Content Placeholder 2"/>
          <p:cNvSpPr>
            <a:spLocks noGrp="1"/>
          </p:cNvSpPr>
          <p:nvPr>
            <p:ph idx="1"/>
          </p:nvPr>
        </p:nvSpPr>
        <p:spPr/>
        <p:txBody>
          <a:bodyPr/>
          <a:lstStyle/>
          <a:p>
            <a:r>
              <a:rPr lang="en-GB" dirty="0" smtClean="0"/>
              <a:t>In Taoist meditation, spirit is part and parcel of non-physical realities rooted deep in mind, psyche, soul and karma, or whatever one wishes to call essential spiritual qualities</a:t>
            </a:r>
          </a:p>
          <a:p>
            <a:endParaRPr lang="en-GB" dirty="0" smtClean="0"/>
          </a:p>
          <a:p>
            <a:r>
              <a:rPr lang="en-GB" dirty="0" smtClean="0"/>
              <a:t>In Chinese medicine, spirit reflects the underlying conditions of the body’s acupuncture channels and internal organs.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Human Body is a Image of a Country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Taoists believe that human body as a country where people can see mountains and rivers, ponds, forests, paths, and barriers, a whole landscape lord out with dwellings, palaces, towers, walls, and gates sheltering a vast population. </a:t>
            </a:r>
          </a:p>
          <a:p>
            <a:r>
              <a:rPr lang="en-GB" dirty="0" smtClean="0"/>
              <a:t>It is a civilized state, administrated by lords and their ministers. </a:t>
            </a:r>
          </a:p>
          <a:p>
            <a:endParaRPr lang="en-GB" dirty="0" smtClean="0"/>
          </a:p>
          <a:p>
            <a:r>
              <a:rPr lang="en-GB" dirty="0" smtClean="0"/>
              <a:t>The version of the human body belongs both to Taoism and to Chinese medicine.’ </a:t>
            </a:r>
          </a:p>
          <a:p>
            <a:r>
              <a:rPr lang="en-GB" sz="1900" dirty="0" err="1" smtClean="0"/>
              <a:t>Kristofer</a:t>
            </a:r>
            <a:r>
              <a:rPr lang="en-GB" sz="1900" dirty="0" smtClean="0"/>
              <a:t> </a:t>
            </a:r>
            <a:r>
              <a:rPr lang="en-GB" sz="1900" dirty="0" err="1" smtClean="0"/>
              <a:t>Schipper</a:t>
            </a:r>
            <a:r>
              <a:rPr lang="en-GB" sz="1900" dirty="0" smtClean="0"/>
              <a:t>, </a:t>
            </a:r>
            <a:r>
              <a:rPr lang="en-GB" sz="1900" i="1" dirty="0" smtClean="0"/>
              <a:t>The Taoist Body, </a:t>
            </a:r>
            <a:r>
              <a:rPr lang="en-GB" sz="1900" dirty="0" smtClean="0"/>
              <a:t>translated by Karen C. Duval, University of California Press, 1993, p.100.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a:t>
            </a:r>
            <a:r>
              <a:rPr lang="en-GB" dirty="0" smtClean="0"/>
              <a:t> Hong’s View on Human Body</a:t>
            </a:r>
            <a:endParaRPr lang="en-GB" dirty="0"/>
          </a:p>
        </p:txBody>
      </p:sp>
      <p:sp>
        <p:nvSpPr>
          <p:cNvPr id="3" name="Content Placeholder 2"/>
          <p:cNvSpPr>
            <a:spLocks noGrp="1"/>
          </p:cNvSpPr>
          <p:nvPr>
            <p:ph idx="1"/>
          </p:nvPr>
        </p:nvSpPr>
        <p:spPr/>
        <p:txBody>
          <a:bodyPr>
            <a:normAutofit fontScale="85000" lnSpcReduction="10000"/>
          </a:bodyPr>
          <a:lstStyle/>
          <a:p>
            <a:r>
              <a:rPr lang="zh-CN" altLang="en-US" dirty="0" smtClean="0"/>
              <a:t>身</a:t>
            </a:r>
            <a:r>
              <a:rPr lang="en-GB" altLang="zh-CN" dirty="0" smtClean="0"/>
              <a:t>body=</a:t>
            </a:r>
            <a:r>
              <a:rPr lang="zh-CN" altLang="en-US" dirty="0" smtClean="0"/>
              <a:t>国</a:t>
            </a:r>
            <a:r>
              <a:rPr lang="en-GB" altLang="zh-CN" dirty="0" smtClean="0"/>
              <a:t>state</a:t>
            </a:r>
            <a:r>
              <a:rPr lang="zh-CN" altLang="en-US" dirty="0" smtClean="0"/>
              <a:t>。</a:t>
            </a:r>
            <a:endParaRPr lang="en-GB" altLang="zh-CN" dirty="0" smtClean="0"/>
          </a:p>
          <a:p>
            <a:r>
              <a:rPr lang="zh-CN" altLang="en-US" dirty="0" smtClean="0"/>
              <a:t>胸腹</a:t>
            </a:r>
            <a:r>
              <a:rPr lang="en-GB" altLang="zh-CN" dirty="0" smtClean="0"/>
              <a:t>chest and stomach=</a:t>
            </a:r>
            <a:r>
              <a:rPr lang="zh-CN" altLang="en-US" dirty="0" smtClean="0"/>
              <a:t>宫室 </a:t>
            </a:r>
            <a:r>
              <a:rPr lang="en-GB" altLang="zh-CN" dirty="0" smtClean="0"/>
              <a:t>palaces</a:t>
            </a:r>
          </a:p>
          <a:p>
            <a:r>
              <a:rPr lang="en-GB" dirty="0" smtClean="0"/>
              <a:t>Four limbs = edge of the city </a:t>
            </a:r>
          </a:p>
          <a:p>
            <a:r>
              <a:rPr lang="en-GB" dirty="0" smtClean="0"/>
              <a:t>Joints = officials </a:t>
            </a:r>
          </a:p>
          <a:p>
            <a:r>
              <a:rPr lang="en-GB" dirty="0" smtClean="0"/>
              <a:t>Spirit</a:t>
            </a:r>
            <a:r>
              <a:rPr lang="en-GB" dirty="0" smtClean="0"/>
              <a:t>= ruler</a:t>
            </a:r>
          </a:p>
          <a:p>
            <a:r>
              <a:rPr lang="en-GB" dirty="0" smtClean="0"/>
              <a:t>Blood= ministers</a:t>
            </a:r>
          </a:p>
          <a:p>
            <a:r>
              <a:rPr lang="en-GB" dirty="0" err="1" smtClean="0"/>
              <a:t>Qi</a:t>
            </a:r>
            <a:r>
              <a:rPr lang="en-GB" dirty="0" smtClean="0"/>
              <a:t> = citizens </a:t>
            </a:r>
          </a:p>
          <a:p>
            <a:endParaRPr lang="en-GB" dirty="0" smtClean="0"/>
          </a:p>
          <a:p>
            <a:r>
              <a:rPr lang="en-GB" dirty="0" smtClean="0"/>
              <a:t>Managing body same as managing country;  Cultivating </a:t>
            </a:r>
            <a:r>
              <a:rPr lang="en-GB" dirty="0" err="1" smtClean="0"/>
              <a:t>Qi</a:t>
            </a:r>
            <a:r>
              <a:rPr lang="en-GB" dirty="0" smtClean="0"/>
              <a:t> to preserve one’s life is same as to harmonizing citizen to keep a country in peace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Laozi</a:t>
            </a:r>
            <a:r>
              <a:rPr lang="en-GB" i="1" dirty="0" smtClean="0"/>
              <a:t> </a:t>
            </a:r>
            <a:r>
              <a:rPr lang="zh-CN" altLang="en-US" i="1" dirty="0" smtClean="0"/>
              <a:t>河上公注</a:t>
            </a:r>
            <a:r>
              <a:rPr lang="en-GB" dirty="0" smtClean="0"/>
              <a:t> 10</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If in governing the body one cherishes one's breath, the body will be complete. </a:t>
            </a:r>
          </a:p>
          <a:p>
            <a:r>
              <a:rPr lang="en-GB" dirty="0" smtClean="0"/>
              <a:t>If in governing the country one cherishes the people, the country will be peaceful. </a:t>
            </a:r>
          </a:p>
          <a:p>
            <a:endParaRPr lang="en-GB" dirty="0" smtClean="0"/>
          </a:p>
          <a:p>
            <a:r>
              <a:rPr lang="en-GB" dirty="0" smtClean="0"/>
              <a:t>Governing the body means to inhale and exhale essence and breath (</a:t>
            </a:r>
            <a:r>
              <a:rPr lang="en-GB" i="1" dirty="0" err="1" smtClean="0"/>
              <a:t>jing</a:t>
            </a:r>
            <a:r>
              <a:rPr lang="en-GB" dirty="0" smtClean="0"/>
              <a:t> and </a:t>
            </a:r>
            <a:r>
              <a:rPr lang="en-GB" i="1" dirty="0" err="1" smtClean="0"/>
              <a:t>qi</a:t>
            </a:r>
            <a:r>
              <a:rPr lang="en-GB" dirty="0" smtClean="0"/>
              <a:t>) without letting one's ears hear them. </a:t>
            </a:r>
          </a:p>
          <a:p>
            <a:r>
              <a:rPr lang="en-GB" dirty="0" smtClean="0"/>
              <a:t>Governing the country means to distribute virtue (</a:t>
            </a:r>
            <a:r>
              <a:rPr lang="en-GB" i="1" dirty="0" smtClean="0"/>
              <a:t>de</a:t>
            </a:r>
            <a:r>
              <a:rPr lang="en-GB" dirty="0" smtClean="0"/>
              <a:t>) and bestow grace (</a:t>
            </a:r>
            <a:r>
              <a:rPr lang="en-GB" i="1" dirty="0" err="1" smtClean="0"/>
              <a:t>hui</a:t>
            </a:r>
            <a:r>
              <a:rPr lang="en-GB" dirty="0" smtClean="0"/>
              <a:t>) without letting the lower ones know it. </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b="1" dirty="0" smtClean="0"/>
              <a:t>Body is a Microcosm of the Cosmos and the Universe the Macrocosm of the Body</a:t>
            </a:r>
            <a:endParaRPr lang="en-GB" dirty="0"/>
          </a:p>
        </p:txBody>
      </p:sp>
      <p:sp>
        <p:nvSpPr>
          <p:cNvPr id="3" name="Content Placeholder 2"/>
          <p:cNvSpPr>
            <a:spLocks noGrp="1"/>
          </p:cNvSpPr>
          <p:nvPr>
            <p:ph idx="1"/>
          </p:nvPr>
        </p:nvSpPr>
        <p:spPr>
          <a:xfrm>
            <a:off x="1435608" y="1447800"/>
            <a:ext cx="7498080" cy="5410200"/>
          </a:xfrm>
        </p:spPr>
        <p:txBody>
          <a:bodyPr>
            <a:normAutofit fontScale="70000" lnSpcReduction="20000"/>
          </a:bodyPr>
          <a:lstStyle/>
          <a:p>
            <a:r>
              <a:rPr lang="en-GB" dirty="0" smtClean="0"/>
              <a:t>‘The roundness of the head is an image of Heaven, the </a:t>
            </a:r>
            <a:r>
              <a:rPr lang="en-GB" dirty="0" err="1" smtClean="0"/>
              <a:t>squareness</a:t>
            </a:r>
            <a:r>
              <a:rPr lang="en-GB" dirty="0" smtClean="0"/>
              <a:t> of the feet follows the pattern of earth.’  </a:t>
            </a:r>
          </a:p>
          <a:p>
            <a:endParaRPr lang="en-GB" dirty="0" smtClean="0"/>
          </a:p>
          <a:p>
            <a:r>
              <a:rPr lang="en-GB" dirty="0" smtClean="0"/>
              <a:t>Just as the natural world functions according to the four seasons, five phases, nine directions and 360 days, ‘human beings have four limbs, five inner organs, nine orifices and 360 joints.’ </a:t>
            </a:r>
          </a:p>
          <a:p>
            <a:endParaRPr lang="en-GB" dirty="0" smtClean="0"/>
          </a:p>
          <a:p>
            <a:r>
              <a:rPr lang="en-GB" dirty="0" smtClean="0"/>
              <a:t>Similarly, the various forces of nature, such as rain, wind, cold and heat are matched in people’s actions of giving, taking, joy and anger’. </a:t>
            </a:r>
          </a:p>
          <a:p>
            <a:r>
              <a:rPr lang="en-GB" dirty="0" smtClean="0"/>
              <a:t>Each organ, moreover, has a part to play in the natural inner world: ‘the gall bladder corresponds to the clouds, the lungs to the breath, the liver to the wind, the kidneys to the rain, and the spleen to the thunder’</a:t>
            </a:r>
          </a:p>
          <a:p>
            <a:endParaRPr lang="en-GB" sz="2000" i="1" dirty="0" smtClean="0"/>
          </a:p>
          <a:p>
            <a:r>
              <a:rPr lang="en-GB" sz="2000" i="1" dirty="0" err="1" smtClean="0"/>
              <a:t>Huai</a:t>
            </a:r>
            <a:r>
              <a:rPr lang="en-GB" sz="2000" i="1" dirty="0" smtClean="0"/>
              <a:t> </a:t>
            </a:r>
            <a:r>
              <a:rPr lang="en-GB" sz="2000" i="1" dirty="0" err="1" smtClean="0"/>
              <a:t>Nanzi</a:t>
            </a:r>
            <a:r>
              <a:rPr lang="en-GB" sz="2000" dirty="0" smtClean="0"/>
              <a:t>, chap 7, see major 1978, in John S. Major, ‘Myth, Cosmology and the Origins of Chinese Science’, </a:t>
            </a:r>
            <a:r>
              <a:rPr lang="en-GB" sz="2000" i="1" dirty="0" smtClean="0"/>
              <a:t>Journal of Chinese philosophy </a:t>
            </a:r>
            <a:r>
              <a:rPr lang="en-GB" sz="2000" dirty="0" smtClean="0"/>
              <a:t>5:1-20, 1978. </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Head---Roundness: image </a:t>
            </a:r>
            <a:r>
              <a:rPr lang="en-GB" dirty="0" smtClean="0"/>
              <a:t>of Heaven, </a:t>
            </a:r>
            <a:endParaRPr lang="en-GB" dirty="0" smtClean="0"/>
          </a:p>
          <a:p>
            <a:r>
              <a:rPr lang="en-GB" dirty="0" smtClean="0"/>
              <a:t>Feet--- </a:t>
            </a:r>
            <a:r>
              <a:rPr lang="en-GB" dirty="0" err="1" smtClean="0"/>
              <a:t>Squareness</a:t>
            </a:r>
            <a:r>
              <a:rPr lang="en-GB" dirty="0" smtClean="0"/>
              <a:t>: the </a:t>
            </a:r>
            <a:r>
              <a:rPr lang="en-GB" dirty="0" smtClean="0"/>
              <a:t>pattern of </a:t>
            </a:r>
            <a:r>
              <a:rPr lang="en-GB" dirty="0" smtClean="0"/>
              <a:t>Earth</a:t>
            </a:r>
          </a:p>
          <a:p>
            <a:endParaRPr lang="en-GB" dirty="0" smtClean="0"/>
          </a:p>
          <a:p>
            <a:r>
              <a:rPr lang="en-GB" b="1" dirty="0" smtClean="0"/>
              <a:t>Natural </a:t>
            </a:r>
            <a:r>
              <a:rPr lang="en-GB" b="1" dirty="0" smtClean="0"/>
              <a:t>world </a:t>
            </a:r>
            <a:r>
              <a:rPr lang="en-GB" b="1" dirty="0" smtClean="0"/>
              <a:t>       Human beings</a:t>
            </a:r>
          </a:p>
          <a:p>
            <a:r>
              <a:rPr lang="en-GB" dirty="0" smtClean="0"/>
              <a:t>Four </a:t>
            </a:r>
            <a:r>
              <a:rPr lang="en-GB" dirty="0" smtClean="0"/>
              <a:t>seasons, </a:t>
            </a:r>
            <a:r>
              <a:rPr lang="en-GB" dirty="0" smtClean="0"/>
              <a:t>            Four limbs</a:t>
            </a:r>
          </a:p>
          <a:p>
            <a:r>
              <a:rPr lang="en-GB" dirty="0" smtClean="0"/>
              <a:t>Five </a:t>
            </a:r>
            <a:r>
              <a:rPr lang="en-GB" dirty="0" smtClean="0"/>
              <a:t>phases, </a:t>
            </a:r>
            <a:r>
              <a:rPr lang="en-GB" dirty="0" smtClean="0"/>
              <a:t>               Five inner organs</a:t>
            </a:r>
          </a:p>
          <a:p>
            <a:r>
              <a:rPr lang="en-GB" dirty="0" smtClean="0"/>
              <a:t>Nine directions          Nine Orifices</a:t>
            </a:r>
          </a:p>
          <a:p>
            <a:r>
              <a:rPr lang="en-GB" dirty="0" smtClean="0"/>
              <a:t>360 </a:t>
            </a:r>
            <a:r>
              <a:rPr lang="en-GB" dirty="0" smtClean="0"/>
              <a:t>days, </a:t>
            </a:r>
            <a:r>
              <a:rPr lang="en-GB" dirty="0" smtClean="0"/>
              <a:t>                   360 </a:t>
            </a:r>
            <a:r>
              <a:rPr lang="en-GB" dirty="0" smtClean="0"/>
              <a:t>joints.’ </a:t>
            </a:r>
          </a:p>
          <a:p>
            <a:endParaRPr lang="en-GB"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C:\Documents and Settings\sh018\My Documents\My Pictures\200431311445169803.jpg"/>
          <p:cNvPicPr>
            <a:picLocks noGrp="1" noChangeAspect="1" noChangeArrowheads="1"/>
          </p:cNvPicPr>
          <p:nvPr>
            <p:ph idx="1"/>
          </p:nvPr>
        </p:nvPicPr>
        <p:blipFill>
          <a:blip r:embed="rId2" cstate="print"/>
          <a:srcRect/>
          <a:stretch>
            <a:fillRect/>
          </a:stretch>
        </p:blipFill>
        <p:spPr bwMode="auto">
          <a:xfrm>
            <a:off x="2247900" y="0"/>
            <a:ext cx="5600700" cy="746760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C:\Documents and Settings\sh018\My Documents\My Pictures\xiuzhentu.gif"/>
          <p:cNvPicPr>
            <a:picLocks noGrp="1" noChangeAspect="1" noChangeArrowheads="1"/>
          </p:cNvPicPr>
          <p:nvPr>
            <p:ph idx="1"/>
          </p:nvPr>
        </p:nvPicPr>
        <p:blipFill>
          <a:blip r:embed="rId2" cstate="print"/>
          <a:srcRect/>
          <a:stretch>
            <a:fillRect/>
          </a:stretch>
        </p:blipFill>
        <p:spPr bwMode="auto">
          <a:xfrm>
            <a:off x="0" y="-1185351"/>
            <a:ext cx="9144000" cy="10202442"/>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Scripture of the Transformations of </a:t>
            </a:r>
            <a:r>
              <a:rPr lang="en-GB" dirty="0" err="1" smtClean="0"/>
              <a:t>Laozi</a:t>
            </a:r>
            <a:endParaRPr lang="en-GB" dirty="0"/>
          </a:p>
        </p:txBody>
      </p:sp>
      <p:sp>
        <p:nvSpPr>
          <p:cNvPr id="3" name="Content Placeholder 2"/>
          <p:cNvSpPr>
            <a:spLocks noGrp="1"/>
          </p:cNvSpPr>
          <p:nvPr>
            <p:ph idx="1"/>
          </p:nvPr>
        </p:nvSpPr>
        <p:spPr/>
        <p:txBody>
          <a:bodyPr/>
          <a:lstStyle/>
          <a:p>
            <a:r>
              <a:rPr lang="en-GB" dirty="0" err="1" smtClean="0"/>
              <a:t>Laozi</a:t>
            </a:r>
            <a:r>
              <a:rPr lang="en-GB" dirty="0" smtClean="0"/>
              <a:t> exists at the beginning of the formation of the cosmos and reappears throughout human history, transforming his body each time. </a:t>
            </a:r>
          </a:p>
          <a:p>
            <a:endParaRPr lang="en-GB" dirty="0" smtClean="0"/>
          </a:p>
          <a:p>
            <a:r>
              <a:rPr lang="en-GB" dirty="0" smtClean="0"/>
              <a:t>In other instances, the cosmos itself is seen as the body of </a:t>
            </a:r>
            <a:r>
              <a:rPr lang="en-GB" dirty="0" err="1" smtClean="0"/>
              <a:t>Laozi</a:t>
            </a:r>
            <a:r>
              <a:rPr lang="en-GB" dirty="0" smtClean="0"/>
              <a:t>, a theme that appears to have originated in myths concerning Pan </a:t>
            </a:r>
            <a:r>
              <a:rPr lang="en-GB" dirty="0" err="1" smtClean="0"/>
              <a:t>Gu</a:t>
            </a:r>
            <a:r>
              <a:rPr lang="en-GB" dirty="0" smtClean="0"/>
              <a:t>, the "cosmic man".</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Buddhist </a:t>
            </a:r>
            <a:r>
              <a:rPr lang="en-GB" i="1" dirty="0" err="1" smtClean="0"/>
              <a:t>Xiaodao</a:t>
            </a:r>
            <a:r>
              <a:rPr lang="en-GB" i="1" dirty="0" smtClean="0"/>
              <a:t> </a:t>
            </a:r>
            <a:r>
              <a:rPr lang="en-GB" i="1" dirty="0" err="1" smtClean="0"/>
              <a:t>lun</a:t>
            </a:r>
            <a:r>
              <a:rPr lang="en-GB" dirty="0" smtClean="0"/>
              <a:t> (Essays to Ridicule the Dao) </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Laozi</a:t>
            </a:r>
            <a:r>
              <a:rPr lang="en-GB" dirty="0" smtClean="0"/>
              <a:t> transformed his body. His </a:t>
            </a:r>
            <a:r>
              <a:rPr lang="en-GB" b="1" dirty="0" smtClean="0"/>
              <a:t>left eye </a:t>
            </a:r>
            <a:r>
              <a:rPr lang="en-GB" dirty="0" smtClean="0"/>
              <a:t>became </a:t>
            </a:r>
            <a:r>
              <a:rPr lang="en-GB" b="1" dirty="0" smtClean="0"/>
              <a:t>the sun</a:t>
            </a:r>
            <a:r>
              <a:rPr lang="en-GB" dirty="0" smtClean="0"/>
              <a:t>; his </a:t>
            </a:r>
            <a:r>
              <a:rPr lang="en-GB" dirty="0" smtClean="0">
                <a:solidFill>
                  <a:srgbClr val="FF0000"/>
                </a:solidFill>
              </a:rPr>
              <a:t>right eye</a:t>
            </a:r>
            <a:r>
              <a:rPr lang="en-GB" dirty="0" smtClean="0"/>
              <a:t>, </a:t>
            </a:r>
            <a:r>
              <a:rPr lang="en-GB" dirty="0" smtClean="0">
                <a:solidFill>
                  <a:srgbClr val="FF0000"/>
                </a:solidFill>
              </a:rPr>
              <a:t>the moon</a:t>
            </a:r>
            <a:r>
              <a:rPr lang="en-GB" dirty="0" smtClean="0"/>
              <a:t>; his </a:t>
            </a:r>
            <a:r>
              <a:rPr lang="en-GB" dirty="0" smtClean="0">
                <a:solidFill>
                  <a:schemeClr val="accent4"/>
                </a:solidFill>
              </a:rPr>
              <a:t>head</a:t>
            </a:r>
            <a:r>
              <a:rPr lang="en-GB" dirty="0" smtClean="0"/>
              <a:t>, </a:t>
            </a:r>
            <a:r>
              <a:rPr lang="en-GB" dirty="0" smtClean="0">
                <a:solidFill>
                  <a:schemeClr val="accent4"/>
                </a:solidFill>
              </a:rPr>
              <a:t>Mount Kunlun</a:t>
            </a:r>
            <a:r>
              <a:rPr lang="en-GB" dirty="0" smtClean="0"/>
              <a:t>; his </a:t>
            </a:r>
            <a:r>
              <a:rPr lang="en-GB" dirty="0" smtClean="0">
                <a:solidFill>
                  <a:schemeClr val="accent2">
                    <a:lumMod val="60000"/>
                    <a:lumOff val="40000"/>
                  </a:schemeClr>
                </a:solidFill>
              </a:rPr>
              <a:t>beard</a:t>
            </a:r>
            <a:r>
              <a:rPr lang="en-GB" dirty="0" smtClean="0"/>
              <a:t>, the </a:t>
            </a:r>
            <a:r>
              <a:rPr lang="en-GB" dirty="0" smtClean="0">
                <a:solidFill>
                  <a:schemeClr val="accent2">
                    <a:lumMod val="60000"/>
                    <a:lumOff val="40000"/>
                  </a:schemeClr>
                </a:solidFill>
              </a:rPr>
              <a:t>planets</a:t>
            </a:r>
            <a:r>
              <a:rPr lang="en-GB" dirty="0" smtClean="0"/>
              <a:t> and </a:t>
            </a:r>
            <a:r>
              <a:rPr lang="en-GB" dirty="0" smtClean="0">
                <a:solidFill>
                  <a:schemeClr val="accent2">
                    <a:lumMod val="60000"/>
                    <a:lumOff val="40000"/>
                  </a:schemeClr>
                </a:solidFill>
              </a:rPr>
              <a:t>constellations; </a:t>
            </a:r>
            <a:r>
              <a:rPr lang="en-GB" dirty="0" smtClean="0"/>
              <a:t>his </a:t>
            </a:r>
            <a:r>
              <a:rPr lang="en-GB" b="1" dirty="0" smtClean="0"/>
              <a:t>bones</a:t>
            </a:r>
            <a:r>
              <a:rPr lang="en-GB" dirty="0" smtClean="0"/>
              <a:t>, the </a:t>
            </a:r>
            <a:r>
              <a:rPr lang="en-GB" b="1" dirty="0" smtClean="0"/>
              <a:t>dragons</a:t>
            </a:r>
            <a:r>
              <a:rPr lang="en-GB" dirty="0" smtClean="0"/>
              <a:t>; his </a:t>
            </a:r>
            <a:r>
              <a:rPr lang="en-GB" dirty="0" smtClean="0">
                <a:solidFill>
                  <a:schemeClr val="accent3"/>
                </a:solidFill>
              </a:rPr>
              <a:t>flesh</a:t>
            </a:r>
            <a:r>
              <a:rPr lang="en-GB" dirty="0" smtClean="0"/>
              <a:t>, the </a:t>
            </a:r>
            <a:r>
              <a:rPr lang="en-GB" dirty="0" smtClean="0">
                <a:solidFill>
                  <a:schemeClr val="accent3"/>
                </a:solidFill>
              </a:rPr>
              <a:t>quadrupeds</a:t>
            </a:r>
            <a:r>
              <a:rPr lang="en-GB" dirty="0" smtClean="0"/>
              <a:t>; his </a:t>
            </a:r>
            <a:r>
              <a:rPr lang="en-GB" dirty="0" smtClean="0">
                <a:solidFill>
                  <a:schemeClr val="accent4">
                    <a:lumMod val="75000"/>
                  </a:schemeClr>
                </a:solidFill>
              </a:rPr>
              <a:t>intestine</a:t>
            </a:r>
            <a:r>
              <a:rPr lang="en-GB" dirty="0" smtClean="0"/>
              <a:t>, the </a:t>
            </a:r>
            <a:r>
              <a:rPr lang="en-GB" dirty="0" smtClean="0">
                <a:solidFill>
                  <a:schemeClr val="accent4">
                    <a:lumMod val="75000"/>
                  </a:schemeClr>
                </a:solidFill>
              </a:rPr>
              <a:t>snakes</a:t>
            </a:r>
            <a:r>
              <a:rPr lang="en-GB" dirty="0" smtClean="0"/>
              <a:t>; his </a:t>
            </a:r>
            <a:r>
              <a:rPr lang="en-GB" dirty="0" smtClean="0">
                <a:solidFill>
                  <a:srgbClr val="7030A0"/>
                </a:solidFill>
              </a:rPr>
              <a:t>stomach</a:t>
            </a:r>
            <a:r>
              <a:rPr lang="en-GB" dirty="0" smtClean="0"/>
              <a:t>, the </a:t>
            </a:r>
            <a:r>
              <a:rPr lang="en-GB" dirty="0" smtClean="0">
                <a:solidFill>
                  <a:srgbClr val="7030A0"/>
                </a:solidFill>
              </a:rPr>
              <a:t>sea</a:t>
            </a:r>
            <a:r>
              <a:rPr lang="en-GB" dirty="0" smtClean="0"/>
              <a:t>; his </a:t>
            </a:r>
            <a:r>
              <a:rPr lang="en-GB" dirty="0" smtClean="0">
                <a:solidFill>
                  <a:schemeClr val="accent3">
                    <a:lumMod val="60000"/>
                    <a:lumOff val="40000"/>
                  </a:schemeClr>
                </a:solidFill>
              </a:rPr>
              <a:t>fingers</a:t>
            </a:r>
            <a:r>
              <a:rPr lang="en-GB" dirty="0" smtClean="0"/>
              <a:t>, the </a:t>
            </a:r>
            <a:r>
              <a:rPr lang="en-GB" dirty="0" smtClean="0">
                <a:solidFill>
                  <a:schemeClr val="accent3">
                    <a:lumMod val="60000"/>
                    <a:lumOff val="40000"/>
                  </a:schemeClr>
                </a:solidFill>
              </a:rPr>
              <a:t>five peaks (</a:t>
            </a:r>
            <a:r>
              <a:rPr lang="en-GB" i="1" dirty="0" err="1" smtClean="0">
                <a:solidFill>
                  <a:schemeClr val="accent3">
                    <a:lumMod val="60000"/>
                    <a:lumOff val="40000"/>
                  </a:schemeClr>
                </a:solidFill>
              </a:rPr>
              <a:t>wuyue</a:t>
            </a:r>
            <a:r>
              <a:rPr lang="en-GB" dirty="0" smtClean="0"/>
              <a:t>); his </a:t>
            </a:r>
            <a:r>
              <a:rPr lang="en-GB" dirty="0" smtClean="0">
                <a:solidFill>
                  <a:srgbClr val="FF0000"/>
                </a:solidFill>
              </a:rPr>
              <a:t>hair</a:t>
            </a:r>
            <a:r>
              <a:rPr lang="en-GB" dirty="0" smtClean="0"/>
              <a:t>, the </a:t>
            </a:r>
            <a:r>
              <a:rPr lang="en-GB" dirty="0" smtClean="0">
                <a:solidFill>
                  <a:srgbClr val="FF0000"/>
                </a:solidFill>
              </a:rPr>
              <a:t>trees</a:t>
            </a:r>
            <a:r>
              <a:rPr lang="en-GB" dirty="0" smtClean="0"/>
              <a:t> and the </a:t>
            </a:r>
            <a:r>
              <a:rPr lang="en-GB" dirty="0" smtClean="0">
                <a:solidFill>
                  <a:srgbClr val="FF0000"/>
                </a:solidFill>
              </a:rPr>
              <a:t>herbs;</a:t>
            </a:r>
            <a:r>
              <a:rPr lang="en-GB" dirty="0" smtClean="0"/>
              <a:t> his </a:t>
            </a:r>
            <a:r>
              <a:rPr lang="en-GB" dirty="0" smtClean="0">
                <a:solidFill>
                  <a:srgbClr val="FFC000"/>
                </a:solidFill>
              </a:rPr>
              <a:t>heart</a:t>
            </a:r>
            <a:r>
              <a:rPr lang="en-GB" dirty="0" smtClean="0"/>
              <a:t>, the </a:t>
            </a:r>
            <a:r>
              <a:rPr lang="en-GB" dirty="0" smtClean="0">
                <a:solidFill>
                  <a:srgbClr val="FFC000"/>
                </a:solidFill>
              </a:rPr>
              <a:t>Flowery Canopy </a:t>
            </a:r>
            <a:r>
              <a:rPr lang="en-GB" dirty="0" smtClean="0"/>
              <a:t>(</a:t>
            </a:r>
            <a:r>
              <a:rPr lang="en-GB" i="1" dirty="0" err="1" smtClean="0"/>
              <a:t>huagai</a:t>
            </a:r>
            <a:r>
              <a:rPr lang="en-GB" dirty="0" smtClean="0"/>
              <a:t>, i.e., </a:t>
            </a:r>
            <a:r>
              <a:rPr lang="en-GB" dirty="0" err="1" smtClean="0"/>
              <a:t>Cassiopea</a:t>
            </a:r>
            <a:r>
              <a:rPr lang="en-GB" dirty="0" smtClean="0"/>
              <a:t> in heaven and the lungs in the body); and his </a:t>
            </a:r>
            <a:r>
              <a:rPr lang="en-GB" b="1" dirty="0" smtClean="0"/>
              <a:t>kidneys</a:t>
            </a:r>
            <a:r>
              <a:rPr lang="en-GB" dirty="0" smtClean="0"/>
              <a:t>, the </a:t>
            </a:r>
            <a:r>
              <a:rPr lang="en-GB" b="1" dirty="0" smtClean="0"/>
              <a:t>Real Father and the Real Mother</a:t>
            </a:r>
            <a:r>
              <a:rPr lang="en-GB" dirty="0" smtClean="0"/>
              <a:t> of humanity. </a:t>
            </a:r>
          </a:p>
          <a:p>
            <a:r>
              <a:rPr lang="en-GB" u="sng" dirty="0" smtClean="0">
                <a:hlinkClick r:id="rId2"/>
              </a:rPr>
              <a:t>http://www.goldenelixir.com/taoism/views_of_the_body.html</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Body and Universe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In Chinese literature, </a:t>
            </a:r>
            <a:r>
              <a:rPr lang="en-GB" b="1" dirty="0" smtClean="0"/>
              <a:t>guan </a:t>
            </a:r>
            <a:r>
              <a:rPr lang="zh-CN" altLang="en-US" b="1" dirty="0" smtClean="0"/>
              <a:t>官</a:t>
            </a:r>
            <a:r>
              <a:rPr lang="en-GB" dirty="0" smtClean="0"/>
              <a:t>means </a:t>
            </a:r>
            <a:r>
              <a:rPr lang="en-GB" b="1" dirty="0" smtClean="0"/>
              <a:t>organ</a:t>
            </a:r>
            <a:r>
              <a:rPr lang="en-GB" dirty="0" smtClean="0"/>
              <a:t> as well as </a:t>
            </a:r>
            <a:r>
              <a:rPr lang="en-GB" b="1" dirty="0" smtClean="0"/>
              <a:t>officia</a:t>
            </a:r>
            <a:r>
              <a:rPr lang="en-GB" dirty="0" smtClean="0"/>
              <a:t>l (xun </a:t>
            </a:r>
            <a:r>
              <a:rPr lang="en-GB" dirty="0" err="1" smtClean="0"/>
              <a:t>zi</a:t>
            </a:r>
            <a:r>
              <a:rPr lang="en-GB" dirty="0" smtClean="0"/>
              <a:t> chapter 17; </a:t>
            </a:r>
            <a:r>
              <a:rPr lang="en-GB" dirty="0" err="1" smtClean="0"/>
              <a:t>zhuang</a:t>
            </a:r>
            <a:r>
              <a:rPr lang="en-GB" dirty="0" smtClean="0"/>
              <a:t> </a:t>
            </a:r>
            <a:r>
              <a:rPr lang="en-GB" dirty="0" err="1" smtClean="0"/>
              <a:t>zi</a:t>
            </a:r>
            <a:r>
              <a:rPr lang="en-GB" dirty="0" smtClean="0"/>
              <a:t>, </a:t>
            </a:r>
            <a:r>
              <a:rPr lang="en-GB" dirty="0" err="1" smtClean="0"/>
              <a:t>chp</a:t>
            </a:r>
            <a:r>
              <a:rPr lang="en-GB" dirty="0" smtClean="0"/>
              <a:t>. P.507). </a:t>
            </a:r>
          </a:p>
          <a:p>
            <a:endParaRPr lang="en-GB" dirty="0" smtClean="0"/>
          </a:p>
          <a:p>
            <a:r>
              <a:rPr lang="en-GB" dirty="0" smtClean="0"/>
              <a:t>Some scholars states that it is clear that beyond the metaphorical level, a whole system of correspondences is intended here: </a:t>
            </a:r>
            <a:endParaRPr lang="en-GB" dirty="0" smtClean="0"/>
          </a:p>
          <a:p>
            <a:r>
              <a:rPr lang="en-GB" dirty="0" smtClean="0"/>
              <a:t>the </a:t>
            </a:r>
            <a:r>
              <a:rPr lang="en-GB" dirty="0" smtClean="0"/>
              <a:t>body—microcosm is meant to correspond in all respects to the outer world and reflect it faithfully. </a:t>
            </a:r>
          </a:p>
          <a:p>
            <a:endParaRPr lang="en-GB" dirty="0" smtClean="0"/>
          </a:p>
          <a:p>
            <a:r>
              <a:rPr lang="en-GB" dirty="0" smtClean="0"/>
              <a:t>That means, the whole human body, its organization, laws, and transformations were to be found in the universe: they can understand their body organs through observe the sky or the universe.</a:t>
            </a:r>
          </a:p>
          <a:p>
            <a:endParaRPr lang="en-GB" dirty="0" smtClean="0"/>
          </a:p>
          <a:p>
            <a:r>
              <a:rPr lang="en-GB" b="1" dirty="0" smtClean="0"/>
              <a:t>Is this statement True?</a:t>
            </a:r>
            <a:endParaRPr lang="en-GB" b="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Yin-Yang Five Phases and Human body</a:t>
            </a:r>
            <a:endParaRPr lang="en-GB" dirty="0"/>
          </a:p>
        </p:txBody>
      </p:sp>
      <p:sp>
        <p:nvSpPr>
          <p:cNvPr id="3" name="Content Placeholder 2"/>
          <p:cNvSpPr>
            <a:spLocks noGrp="1"/>
          </p:cNvSpPr>
          <p:nvPr>
            <p:ph idx="1"/>
          </p:nvPr>
        </p:nvSpPr>
        <p:spPr/>
        <p:txBody>
          <a:bodyPr/>
          <a:lstStyle/>
          <a:p>
            <a:r>
              <a:rPr lang="en-GB" dirty="0" smtClean="0"/>
              <a:t>Under the Han dynasty (206bce-220ce), Chinese cosmologies created an even more sophisticated matching of body parts and aspects of the natural world by classifying the entire universe as well as the body’s parts and activities according to yin and yang and further subdividing this into the so called five phases (</a:t>
            </a:r>
            <a:r>
              <a:rPr lang="zh-CN" altLang="en-US" dirty="0" smtClean="0"/>
              <a:t>五行</a:t>
            </a:r>
            <a:r>
              <a:rPr lang="en-GB" dirty="0" smtClean="0"/>
              <a:t>)</a:t>
            </a:r>
            <a:r>
              <a:rPr lang="zh-CN" altLang="en-US" dirty="0" smtClean="0"/>
              <a:t>。</a:t>
            </a:r>
            <a:endParaRPr lang="en-GB" dirty="0" smtClean="0"/>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Combination of Yin-yang and Five Phase</a:t>
            </a:r>
            <a:endParaRPr lang="en-GB" dirty="0"/>
          </a:p>
        </p:txBody>
      </p:sp>
      <p:sp>
        <p:nvSpPr>
          <p:cNvPr id="3" name="Content Placeholder 2"/>
          <p:cNvSpPr>
            <a:spLocks noGrp="1"/>
          </p:cNvSpPr>
          <p:nvPr>
            <p:ph idx="1"/>
          </p:nvPr>
        </p:nvSpPr>
        <p:spPr/>
        <p:txBody>
          <a:bodyPr/>
          <a:lstStyle/>
          <a:p>
            <a:r>
              <a:rPr lang="en-GB" dirty="0" smtClean="0"/>
              <a:t>Minor yang is symbolized by wood</a:t>
            </a:r>
          </a:p>
          <a:p>
            <a:r>
              <a:rPr lang="en-GB" dirty="0" smtClean="0"/>
              <a:t>Major yang is symbolized by fire</a:t>
            </a:r>
          </a:p>
          <a:p>
            <a:r>
              <a:rPr lang="en-GB" dirty="0" smtClean="0"/>
              <a:t>Yin-yang is symbolized by earth</a:t>
            </a:r>
          </a:p>
          <a:p>
            <a:r>
              <a:rPr lang="en-GB" dirty="0" smtClean="0"/>
              <a:t>Minor yin is symbolized by metal</a:t>
            </a:r>
          </a:p>
          <a:p>
            <a:r>
              <a:rPr lang="en-GB" dirty="0" smtClean="0"/>
              <a:t>Major yin is symbolized by water</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Inner-body Correspondence System</a:t>
            </a:r>
            <a:endParaRPr lang="en-GB" dirty="0"/>
          </a:p>
        </p:txBody>
      </p:sp>
      <p:graphicFrame>
        <p:nvGraphicFramePr>
          <p:cNvPr id="5" name="Content Placeholder 4"/>
          <p:cNvGraphicFramePr>
            <a:graphicFrameLocks noGrp="1"/>
          </p:cNvGraphicFramePr>
          <p:nvPr>
            <p:ph idx="1"/>
          </p:nvPr>
        </p:nvGraphicFramePr>
        <p:xfrm>
          <a:off x="1435100" y="1447800"/>
          <a:ext cx="7499352" cy="3175000"/>
        </p:xfrm>
        <a:graphic>
          <a:graphicData uri="http://schemas.openxmlformats.org/drawingml/2006/table">
            <a:tbl>
              <a:tblPr firstRow="1" bandRow="1">
                <a:tableStyleId>{5C22544A-7EE6-4342-B048-85BDC9FD1C3A}</a:tableStyleId>
              </a:tblPr>
              <a:tblGrid>
                <a:gridCol w="1249892"/>
                <a:gridCol w="1249892"/>
                <a:gridCol w="1249892"/>
                <a:gridCol w="1249892"/>
                <a:gridCol w="1249892"/>
                <a:gridCol w="1249892"/>
              </a:tblGrid>
              <a:tr h="370840">
                <a:tc>
                  <a:txBody>
                    <a:bodyPr/>
                    <a:lstStyle/>
                    <a:p>
                      <a:r>
                        <a:rPr lang="en-GB" dirty="0" smtClean="0"/>
                        <a:t>Phase</a:t>
                      </a:r>
                      <a:endParaRPr lang="en-GB" dirty="0"/>
                    </a:p>
                  </a:txBody>
                  <a:tcPr/>
                </a:tc>
                <a:tc>
                  <a:txBody>
                    <a:bodyPr/>
                    <a:lstStyle/>
                    <a:p>
                      <a:r>
                        <a:rPr lang="en-GB" dirty="0" smtClean="0"/>
                        <a:t>Wood</a:t>
                      </a:r>
                      <a:endParaRPr lang="en-GB" dirty="0"/>
                    </a:p>
                  </a:txBody>
                  <a:tcPr/>
                </a:tc>
                <a:tc>
                  <a:txBody>
                    <a:bodyPr/>
                    <a:lstStyle/>
                    <a:p>
                      <a:r>
                        <a:rPr lang="en-GB" dirty="0" smtClean="0"/>
                        <a:t>Fire</a:t>
                      </a:r>
                      <a:endParaRPr lang="en-GB" dirty="0"/>
                    </a:p>
                  </a:txBody>
                  <a:tcPr/>
                </a:tc>
                <a:tc>
                  <a:txBody>
                    <a:bodyPr/>
                    <a:lstStyle/>
                    <a:p>
                      <a:r>
                        <a:rPr lang="en-GB" dirty="0" smtClean="0"/>
                        <a:t>Earth</a:t>
                      </a:r>
                      <a:endParaRPr lang="en-GB" dirty="0"/>
                    </a:p>
                  </a:txBody>
                  <a:tcPr/>
                </a:tc>
                <a:tc>
                  <a:txBody>
                    <a:bodyPr/>
                    <a:lstStyle/>
                    <a:p>
                      <a:r>
                        <a:rPr lang="en-GB" dirty="0" smtClean="0"/>
                        <a:t>Metal </a:t>
                      </a:r>
                      <a:endParaRPr lang="en-GB" dirty="0"/>
                    </a:p>
                  </a:txBody>
                  <a:tcPr/>
                </a:tc>
                <a:tc>
                  <a:txBody>
                    <a:bodyPr/>
                    <a:lstStyle/>
                    <a:p>
                      <a:r>
                        <a:rPr lang="en-GB" dirty="0" smtClean="0"/>
                        <a:t>Water </a:t>
                      </a:r>
                      <a:endParaRPr lang="en-GB" dirty="0"/>
                    </a:p>
                  </a:txBody>
                  <a:tcPr/>
                </a:tc>
              </a:tr>
              <a:tr h="370840">
                <a:tc>
                  <a:txBody>
                    <a:bodyPr/>
                    <a:lstStyle/>
                    <a:p>
                      <a:r>
                        <a:rPr lang="en-GB" sz="1600" b="1" dirty="0" smtClean="0"/>
                        <a:t>Yin organ</a:t>
                      </a:r>
                      <a:endParaRPr lang="en-GB" sz="1600" b="1" dirty="0"/>
                    </a:p>
                  </a:txBody>
                  <a:tcPr/>
                </a:tc>
                <a:tc>
                  <a:txBody>
                    <a:bodyPr/>
                    <a:lstStyle/>
                    <a:p>
                      <a:r>
                        <a:rPr lang="en-GB" sz="1400" dirty="0" smtClean="0"/>
                        <a:t>Liver </a:t>
                      </a:r>
                      <a:endParaRPr lang="en-GB" sz="1400" dirty="0"/>
                    </a:p>
                  </a:txBody>
                  <a:tcPr/>
                </a:tc>
                <a:tc>
                  <a:txBody>
                    <a:bodyPr/>
                    <a:lstStyle/>
                    <a:p>
                      <a:r>
                        <a:rPr lang="en-GB" sz="1400" dirty="0" smtClean="0"/>
                        <a:t>Heart </a:t>
                      </a:r>
                      <a:endParaRPr lang="en-GB" sz="1400" dirty="0"/>
                    </a:p>
                  </a:txBody>
                  <a:tcPr/>
                </a:tc>
                <a:tc>
                  <a:txBody>
                    <a:bodyPr/>
                    <a:lstStyle/>
                    <a:p>
                      <a:r>
                        <a:rPr lang="en-GB" sz="1400" dirty="0" smtClean="0"/>
                        <a:t>Spleen </a:t>
                      </a:r>
                      <a:endParaRPr lang="en-GB" sz="1400" dirty="0"/>
                    </a:p>
                  </a:txBody>
                  <a:tcPr/>
                </a:tc>
                <a:tc>
                  <a:txBody>
                    <a:bodyPr/>
                    <a:lstStyle/>
                    <a:p>
                      <a:r>
                        <a:rPr lang="en-GB" sz="1400" dirty="0" smtClean="0"/>
                        <a:t>Lungs </a:t>
                      </a:r>
                      <a:endParaRPr lang="en-GB" sz="1400" dirty="0"/>
                    </a:p>
                  </a:txBody>
                  <a:tcPr/>
                </a:tc>
                <a:tc>
                  <a:txBody>
                    <a:bodyPr/>
                    <a:lstStyle/>
                    <a:p>
                      <a:r>
                        <a:rPr lang="en-GB" sz="1400" dirty="0" smtClean="0"/>
                        <a:t>Kidneys </a:t>
                      </a:r>
                      <a:endParaRPr lang="en-GB" sz="1400" dirty="0"/>
                    </a:p>
                  </a:txBody>
                  <a:tcPr/>
                </a:tc>
              </a:tr>
              <a:tr h="370840">
                <a:tc>
                  <a:txBody>
                    <a:bodyPr/>
                    <a:lstStyle/>
                    <a:p>
                      <a:r>
                        <a:rPr lang="en-GB" sz="1600" b="1" dirty="0" smtClean="0"/>
                        <a:t>Yang organ</a:t>
                      </a:r>
                      <a:endParaRPr lang="en-GB" sz="1600" b="1" dirty="0"/>
                    </a:p>
                  </a:txBody>
                  <a:tcPr/>
                </a:tc>
                <a:tc>
                  <a:txBody>
                    <a:bodyPr/>
                    <a:lstStyle/>
                    <a:p>
                      <a:r>
                        <a:rPr lang="en-GB" sz="1400" dirty="0" smtClean="0"/>
                        <a:t>Gallbladder</a:t>
                      </a:r>
                      <a:endParaRPr lang="en-GB" sz="1400" dirty="0"/>
                    </a:p>
                  </a:txBody>
                  <a:tcPr/>
                </a:tc>
                <a:tc>
                  <a:txBody>
                    <a:bodyPr/>
                    <a:lstStyle/>
                    <a:p>
                      <a:r>
                        <a:rPr lang="en-GB" sz="1400" dirty="0" smtClean="0"/>
                        <a:t>Small</a:t>
                      </a:r>
                      <a:r>
                        <a:rPr lang="en-GB" sz="1400" baseline="0" dirty="0" smtClean="0"/>
                        <a:t> intestine</a:t>
                      </a:r>
                      <a:endParaRPr lang="en-GB" sz="1400" dirty="0"/>
                    </a:p>
                  </a:txBody>
                  <a:tcPr/>
                </a:tc>
                <a:tc>
                  <a:txBody>
                    <a:bodyPr/>
                    <a:lstStyle/>
                    <a:p>
                      <a:r>
                        <a:rPr lang="en-GB" sz="1400" dirty="0" smtClean="0"/>
                        <a:t>Stomach </a:t>
                      </a:r>
                      <a:endParaRPr lang="en-GB" sz="1400" dirty="0"/>
                    </a:p>
                  </a:txBody>
                  <a:tcPr/>
                </a:tc>
                <a:tc>
                  <a:txBody>
                    <a:bodyPr/>
                    <a:lstStyle/>
                    <a:p>
                      <a:r>
                        <a:rPr lang="en-GB" sz="1400" dirty="0" smtClean="0"/>
                        <a:t>Large intestine</a:t>
                      </a:r>
                      <a:endParaRPr lang="en-GB" sz="1400" dirty="0"/>
                    </a:p>
                  </a:txBody>
                  <a:tcPr/>
                </a:tc>
                <a:tc>
                  <a:txBody>
                    <a:bodyPr/>
                    <a:lstStyle/>
                    <a:p>
                      <a:r>
                        <a:rPr lang="en-GB" sz="1400" dirty="0" smtClean="0"/>
                        <a:t>Bladder</a:t>
                      </a:r>
                      <a:endParaRPr lang="en-GB" sz="1400" dirty="0"/>
                    </a:p>
                  </a:txBody>
                  <a:tcPr/>
                </a:tc>
              </a:tr>
              <a:tr h="370840">
                <a:tc>
                  <a:txBody>
                    <a:bodyPr/>
                    <a:lstStyle/>
                    <a:p>
                      <a:r>
                        <a:rPr lang="en-GB" sz="1600" b="1" dirty="0" smtClean="0"/>
                        <a:t>Body fluid </a:t>
                      </a:r>
                      <a:endParaRPr lang="en-GB" sz="1600" b="1" dirty="0"/>
                    </a:p>
                  </a:txBody>
                  <a:tcPr/>
                </a:tc>
                <a:tc>
                  <a:txBody>
                    <a:bodyPr/>
                    <a:lstStyle/>
                    <a:p>
                      <a:r>
                        <a:rPr lang="en-GB" sz="1400" dirty="0" smtClean="0"/>
                        <a:t>Tears </a:t>
                      </a:r>
                      <a:endParaRPr lang="en-GB" sz="1400" dirty="0"/>
                    </a:p>
                  </a:txBody>
                  <a:tcPr/>
                </a:tc>
                <a:tc>
                  <a:txBody>
                    <a:bodyPr/>
                    <a:lstStyle/>
                    <a:p>
                      <a:r>
                        <a:rPr lang="en-GB" sz="1400" dirty="0" smtClean="0"/>
                        <a:t>Sweet </a:t>
                      </a:r>
                      <a:endParaRPr lang="en-GB" sz="1400" dirty="0"/>
                    </a:p>
                  </a:txBody>
                  <a:tcPr/>
                </a:tc>
                <a:tc>
                  <a:txBody>
                    <a:bodyPr/>
                    <a:lstStyle/>
                    <a:p>
                      <a:r>
                        <a:rPr lang="en-GB" sz="1400" dirty="0" smtClean="0"/>
                        <a:t>Oral mucus </a:t>
                      </a:r>
                      <a:endParaRPr lang="en-GB" sz="1400" dirty="0"/>
                    </a:p>
                  </a:txBody>
                  <a:tcPr/>
                </a:tc>
                <a:tc>
                  <a:txBody>
                    <a:bodyPr/>
                    <a:lstStyle/>
                    <a:p>
                      <a:r>
                        <a:rPr lang="en-GB" sz="1400" dirty="0" smtClean="0"/>
                        <a:t>Nasal mucus</a:t>
                      </a:r>
                      <a:endParaRPr lang="en-GB" sz="1400" dirty="0"/>
                    </a:p>
                  </a:txBody>
                  <a:tcPr/>
                </a:tc>
                <a:tc>
                  <a:txBody>
                    <a:bodyPr/>
                    <a:lstStyle/>
                    <a:p>
                      <a:r>
                        <a:rPr lang="en-GB" sz="1400" dirty="0" smtClean="0"/>
                        <a:t>Saliva </a:t>
                      </a:r>
                      <a:endParaRPr lang="en-GB" sz="1400" dirty="0"/>
                    </a:p>
                  </a:txBody>
                  <a:tcPr/>
                </a:tc>
              </a:tr>
              <a:tr h="370840">
                <a:tc>
                  <a:txBody>
                    <a:bodyPr/>
                    <a:lstStyle/>
                    <a:p>
                      <a:r>
                        <a:rPr lang="en-GB" sz="1600" b="1" dirty="0" smtClean="0"/>
                        <a:t>Building block</a:t>
                      </a:r>
                      <a:endParaRPr lang="en-GB" sz="1600" b="1" dirty="0"/>
                    </a:p>
                  </a:txBody>
                  <a:tcPr/>
                </a:tc>
                <a:tc>
                  <a:txBody>
                    <a:bodyPr/>
                    <a:lstStyle/>
                    <a:p>
                      <a:r>
                        <a:rPr lang="en-GB" sz="1400" dirty="0" smtClean="0"/>
                        <a:t>Joints </a:t>
                      </a:r>
                      <a:endParaRPr lang="en-GB" sz="1400" dirty="0"/>
                    </a:p>
                  </a:txBody>
                  <a:tcPr/>
                </a:tc>
                <a:tc>
                  <a:txBody>
                    <a:bodyPr/>
                    <a:lstStyle/>
                    <a:p>
                      <a:r>
                        <a:rPr lang="en-GB" sz="1400" dirty="0" smtClean="0"/>
                        <a:t>Blood vessels </a:t>
                      </a:r>
                      <a:endParaRPr lang="en-GB" sz="1400" dirty="0"/>
                    </a:p>
                  </a:txBody>
                  <a:tcPr/>
                </a:tc>
                <a:tc>
                  <a:txBody>
                    <a:bodyPr/>
                    <a:lstStyle/>
                    <a:p>
                      <a:r>
                        <a:rPr lang="en-GB" sz="1400" dirty="0" smtClean="0"/>
                        <a:t>Muscles </a:t>
                      </a:r>
                      <a:endParaRPr lang="en-GB" sz="1400" dirty="0"/>
                    </a:p>
                  </a:txBody>
                  <a:tcPr/>
                </a:tc>
                <a:tc>
                  <a:txBody>
                    <a:bodyPr/>
                    <a:lstStyle/>
                    <a:p>
                      <a:r>
                        <a:rPr lang="en-GB" sz="1400" dirty="0" smtClean="0"/>
                        <a:t>Skin </a:t>
                      </a:r>
                      <a:endParaRPr lang="en-GB" sz="1400" dirty="0"/>
                    </a:p>
                  </a:txBody>
                  <a:tcPr/>
                </a:tc>
                <a:tc>
                  <a:txBody>
                    <a:bodyPr/>
                    <a:lstStyle/>
                    <a:p>
                      <a:r>
                        <a:rPr lang="en-GB" sz="1400" dirty="0" smtClean="0"/>
                        <a:t>Bones </a:t>
                      </a:r>
                      <a:endParaRPr lang="en-GB" sz="1400" dirty="0"/>
                    </a:p>
                  </a:txBody>
                  <a:tcPr/>
                </a:tc>
              </a:tr>
              <a:tr h="370840">
                <a:tc>
                  <a:txBody>
                    <a:bodyPr/>
                    <a:lstStyle/>
                    <a:p>
                      <a:r>
                        <a:rPr lang="en-GB" sz="1600" b="1" dirty="0" smtClean="0"/>
                        <a:t>Sense </a:t>
                      </a:r>
                      <a:endParaRPr lang="en-GB" sz="1600" b="1" dirty="0"/>
                    </a:p>
                  </a:txBody>
                  <a:tcPr/>
                </a:tc>
                <a:tc>
                  <a:txBody>
                    <a:bodyPr/>
                    <a:lstStyle/>
                    <a:p>
                      <a:r>
                        <a:rPr lang="en-GB" sz="1400" dirty="0" smtClean="0"/>
                        <a:t>Vision </a:t>
                      </a:r>
                      <a:endParaRPr lang="en-GB" sz="1400" dirty="0"/>
                    </a:p>
                  </a:txBody>
                  <a:tcPr/>
                </a:tc>
                <a:tc>
                  <a:txBody>
                    <a:bodyPr/>
                    <a:lstStyle/>
                    <a:p>
                      <a:r>
                        <a:rPr lang="en-GB" sz="1400" dirty="0" smtClean="0"/>
                        <a:t>Touch </a:t>
                      </a:r>
                      <a:endParaRPr lang="en-GB" sz="1400" dirty="0"/>
                    </a:p>
                  </a:txBody>
                  <a:tcPr/>
                </a:tc>
                <a:tc>
                  <a:txBody>
                    <a:bodyPr/>
                    <a:lstStyle/>
                    <a:p>
                      <a:r>
                        <a:rPr lang="en-GB" sz="1400" dirty="0" smtClean="0"/>
                        <a:t>Taste </a:t>
                      </a:r>
                      <a:endParaRPr lang="en-GB" sz="1400" dirty="0"/>
                    </a:p>
                  </a:txBody>
                  <a:tcPr/>
                </a:tc>
                <a:tc>
                  <a:txBody>
                    <a:bodyPr/>
                    <a:lstStyle/>
                    <a:p>
                      <a:r>
                        <a:rPr lang="en-GB" sz="1400" dirty="0" smtClean="0"/>
                        <a:t>Smell </a:t>
                      </a:r>
                      <a:endParaRPr lang="en-GB" sz="1400" dirty="0"/>
                    </a:p>
                  </a:txBody>
                  <a:tcPr/>
                </a:tc>
                <a:tc>
                  <a:txBody>
                    <a:bodyPr/>
                    <a:lstStyle/>
                    <a:p>
                      <a:r>
                        <a:rPr lang="en-GB" sz="1400" dirty="0" smtClean="0"/>
                        <a:t>Hearing </a:t>
                      </a:r>
                      <a:endParaRPr lang="en-GB" sz="1400" dirty="0"/>
                    </a:p>
                  </a:txBody>
                  <a:tcPr/>
                </a:tc>
              </a:tr>
              <a:tr h="370840">
                <a:tc>
                  <a:txBody>
                    <a:bodyPr/>
                    <a:lstStyle/>
                    <a:p>
                      <a:r>
                        <a:rPr lang="en-GB" sz="1600" b="1" dirty="0" smtClean="0"/>
                        <a:t>Emotion </a:t>
                      </a:r>
                      <a:endParaRPr lang="en-GB" sz="1600" b="1" dirty="0"/>
                    </a:p>
                  </a:txBody>
                  <a:tcPr/>
                </a:tc>
                <a:tc>
                  <a:txBody>
                    <a:bodyPr/>
                    <a:lstStyle/>
                    <a:p>
                      <a:r>
                        <a:rPr lang="en-GB" sz="1400" dirty="0" smtClean="0"/>
                        <a:t>Anger </a:t>
                      </a:r>
                      <a:endParaRPr lang="en-GB" sz="1400" dirty="0"/>
                    </a:p>
                  </a:txBody>
                  <a:tcPr/>
                </a:tc>
                <a:tc>
                  <a:txBody>
                    <a:bodyPr/>
                    <a:lstStyle/>
                    <a:p>
                      <a:r>
                        <a:rPr lang="en-GB" sz="1400" dirty="0" smtClean="0"/>
                        <a:t>Agitation </a:t>
                      </a:r>
                      <a:endParaRPr lang="en-GB" sz="1400" dirty="0"/>
                    </a:p>
                  </a:txBody>
                  <a:tcPr/>
                </a:tc>
                <a:tc>
                  <a:txBody>
                    <a:bodyPr/>
                    <a:lstStyle/>
                    <a:p>
                      <a:r>
                        <a:rPr lang="en-GB" sz="1400" dirty="0" smtClean="0"/>
                        <a:t>Worry </a:t>
                      </a:r>
                      <a:endParaRPr lang="en-GB" sz="1400" dirty="0"/>
                    </a:p>
                  </a:txBody>
                  <a:tcPr/>
                </a:tc>
                <a:tc>
                  <a:txBody>
                    <a:bodyPr/>
                    <a:lstStyle/>
                    <a:p>
                      <a:r>
                        <a:rPr lang="en-GB" sz="1400" dirty="0" smtClean="0"/>
                        <a:t>Sadness </a:t>
                      </a:r>
                      <a:endParaRPr lang="en-GB" sz="1400" dirty="0"/>
                    </a:p>
                  </a:txBody>
                  <a:tcPr/>
                </a:tc>
                <a:tc>
                  <a:txBody>
                    <a:bodyPr/>
                    <a:lstStyle/>
                    <a:p>
                      <a:r>
                        <a:rPr lang="en-GB" sz="1400" dirty="0" smtClean="0"/>
                        <a:t>Fear </a:t>
                      </a:r>
                      <a:endParaRPr lang="en-GB" sz="1400" dirty="0"/>
                    </a:p>
                  </a:txBody>
                  <a:tcPr/>
                </a:tc>
              </a:tr>
              <a:tr h="370840">
                <a:tc>
                  <a:txBody>
                    <a:bodyPr/>
                    <a:lstStyle/>
                    <a:p>
                      <a:r>
                        <a:rPr lang="en-GB" sz="1600" b="1" dirty="0" smtClean="0"/>
                        <a:t>Virtue </a:t>
                      </a:r>
                      <a:endParaRPr lang="en-GB" sz="1600" b="1" dirty="0"/>
                    </a:p>
                  </a:txBody>
                  <a:tcPr/>
                </a:tc>
                <a:tc>
                  <a:txBody>
                    <a:bodyPr/>
                    <a:lstStyle/>
                    <a:p>
                      <a:r>
                        <a:rPr lang="en-GB" sz="1400" dirty="0" smtClean="0"/>
                        <a:t>Benevolence </a:t>
                      </a:r>
                      <a:endParaRPr lang="en-GB" sz="1400" dirty="0"/>
                    </a:p>
                  </a:txBody>
                  <a:tcPr/>
                </a:tc>
                <a:tc>
                  <a:txBody>
                    <a:bodyPr/>
                    <a:lstStyle/>
                    <a:p>
                      <a:r>
                        <a:rPr lang="en-GB" sz="1400" dirty="0" smtClean="0"/>
                        <a:t>Propriety </a:t>
                      </a:r>
                      <a:endParaRPr lang="en-GB" sz="1400" dirty="0"/>
                    </a:p>
                  </a:txBody>
                  <a:tcPr/>
                </a:tc>
                <a:tc>
                  <a:txBody>
                    <a:bodyPr/>
                    <a:lstStyle/>
                    <a:p>
                      <a:r>
                        <a:rPr lang="en-GB" sz="1400" dirty="0" smtClean="0"/>
                        <a:t>Honesty </a:t>
                      </a:r>
                      <a:endParaRPr lang="en-GB" sz="1400" dirty="0"/>
                    </a:p>
                  </a:txBody>
                  <a:tcPr/>
                </a:tc>
                <a:tc>
                  <a:txBody>
                    <a:bodyPr/>
                    <a:lstStyle/>
                    <a:p>
                      <a:r>
                        <a:rPr lang="en-GB" sz="1400" dirty="0" smtClean="0"/>
                        <a:t>Righteousness </a:t>
                      </a:r>
                      <a:endParaRPr lang="en-GB" sz="1400" dirty="0"/>
                    </a:p>
                  </a:txBody>
                  <a:tcPr/>
                </a:tc>
                <a:tc>
                  <a:txBody>
                    <a:bodyPr/>
                    <a:lstStyle/>
                    <a:p>
                      <a:r>
                        <a:rPr lang="en-GB" sz="1400" dirty="0" smtClean="0"/>
                        <a:t>Wisdom </a:t>
                      </a:r>
                      <a:endParaRPr lang="en-GB" sz="1400" dirty="0"/>
                    </a:p>
                  </a:txBody>
                  <a:tcPr/>
                </a:tc>
              </a:tr>
            </a:tbl>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Meridians </a:t>
            </a:r>
            <a:endParaRPr lang="en-GB" dirty="0"/>
          </a:p>
        </p:txBody>
      </p:sp>
      <p:sp>
        <p:nvSpPr>
          <p:cNvPr id="3" name="Content Placeholder 2"/>
          <p:cNvSpPr>
            <a:spLocks noGrp="1"/>
          </p:cNvSpPr>
          <p:nvPr>
            <p:ph idx="1"/>
          </p:nvPr>
        </p:nvSpPr>
        <p:spPr/>
        <p:txBody>
          <a:bodyPr>
            <a:normAutofit lnSpcReduction="10000"/>
          </a:bodyPr>
          <a:lstStyle/>
          <a:p>
            <a:r>
              <a:rPr lang="en-GB" dirty="0" smtClean="0"/>
              <a:t>Within the body, the organs are the key storage and transformation centres of </a:t>
            </a:r>
            <a:r>
              <a:rPr lang="en-GB" dirty="0" err="1" smtClean="0"/>
              <a:t>qi</a:t>
            </a:r>
            <a:r>
              <a:rPr lang="en-GB" dirty="0" smtClean="0"/>
              <a:t>.</a:t>
            </a:r>
          </a:p>
          <a:p>
            <a:r>
              <a:rPr lang="en-GB" dirty="0" smtClean="0"/>
              <a:t>They connect to the extremities through a network of energy channels called meridians. </a:t>
            </a:r>
          </a:p>
          <a:p>
            <a:r>
              <a:rPr lang="en-GB" dirty="0" smtClean="0"/>
              <a:t>There are twelve main meridians that run on both sides of the body. </a:t>
            </a:r>
          </a:p>
          <a:p>
            <a:r>
              <a:rPr lang="en-GB" dirty="0" smtClean="0"/>
              <a:t>They include ten channels centred on the five yin and five yang organs + two for symmetry </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411162"/>
          </a:xfrm>
        </p:spPr>
        <p:txBody>
          <a:bodyPr>
            <a:normAutofit fontScale="90000"/>
          </a:bodyPr>
          <a:lstStyle/>
          <a:p>
            <a:r>
              <a:rPr lang="en-GB" dirty="0" smtClean="0"/>
              <a:t>the twelve standard meridians:</a:t>
            </a:r>
            <a:endParaRPr lang="en-GB" dirty="0"/>
          </a:p>
        </p:txBody>
      </p:sp>
      <p:sp>
        <p:nvSpPr>
          <p:cNvPr id="3" name="Content Placeholder 2"/>
          <p:cNvSpPr>
            <a:spLocks noGrp="1"/>
          </p:cNvSpPr>
          <p:nvPr>
            <p:ph idx="1"/>
          </p:nvPr>
        </p:nvSpPr>
        <p:spPr>
          <a:xfrm>
            <a:off x="1435608" y="685800"/>
            <a:ext cx="7498080" cy="6172200"/>
          </a:xfrm>
        </p:spPr>
        <p:txBody>
          <a:bodyPr>
            <a:normAutofit fontScale="40000" lnSpcReduction="20000"/>
          </a:bodyPr>
          <a:lstStyle/>
          <a:p>
            <a:r>
              <a:rPr lang="en-GB" dirty="0" err="1" smtClean="0"/>
              <a:t>Taiyin</a:t>
            </a:r>
            <a:r>
              <a:rPr lang="en-GB" dirty="0" smtClean="0"/>
              <a:t> Lung Channel of Hand (</a:t>
            </a:r>
            <a:r>
              <a:rPr lang="en-GB" dirty="0" err="1" smtClean="0"/>
              <a:t>手太阴肺经</a:t>
            </a:r>
            <a:r>
              <a:rPr lang="en-GB" dirty="0" smtClean="0"/>
              <a:t>) or </a:t>
            </a:r>
            <a:r>
              <a:rPr lang="en-GB" dirty="0" err="1" smtClean="0"/>
              <a:t>Taiyin</a:t>
            </a:r>
            <a:r>
              <a:rPr lang="en-GB" dirty="0" smtClean="0"/>
              <a:t> Lung Meridian of Hand </a:t>
            </a:r>
            <a:r>
              <a:rPr lang="en-GB" dirty="0" err="1" smtClean="0"/>
              <a:t>Taiyin</a:t>
            </a:r>
            <a:r>
              <a:rPr lang="en-GB" dirty="0" smtClean="0"/>
              <a:t> </a:t>
            </a:r>
          </a:p>
          <a:p>
            <a:endParaRPr lang="en-GB" dirty="0" smtClean="0"/>
          </a:p>
          <a:p>
            <a:r>
              <a:rPr lang="en-GB" dirty="0" err="1" smtClean="0"/>
              <a:t>Shaoyin</a:t>
            </a:r>
            <a:r>
              <a:rPr lang="en-GB" dirty="0" smtClean="0"/>
              <a:t> Heart Channel of Hand (</a:t>
            </a:r>
            <a:r>
              <a:rPr lang="en-GB" dirty="0" err="1" smtClean="0"/>
              <a:t>手少阴心经</a:t>
            </a:r>
            <a:r>
              <a:rPr lang="en-GB" dirty="0" smtClean="0"/>
              <a:t>) or </a:t>
            </a:r>
            <a:r>
              <a:rPr lang="en-GB" dirty="0" err="1" smtClean="0"/>
              <a:t>Shaoyin</a:t>
            </a:r>
            <a:r>
              <a:rPr lang="en-GB" dirty="0" smtClean="0"/>
              <a:t> Heart Meridian of Hand </a:t>
            </a:r>
          </a:p>
          <a:p>
            <a:endParaRPr lang="en-GB" dirty="0" smtClean="0"/>
          </a:p>
          <a:p>
            <a:r>
              <a:rPr lang="en-GB" dirty="0" err="1" smtClean="0"/>
              <a:t>Jueyin</a:t>
            </a:r>
            <a:r>
              <a:rPr lang="en-GB" dirty="0" smtClean="0"/>
              <a:t> Pericardium Channel of Hand (</a:t>
            </a:r>
            <a:r>
              <a:rPr lang="en-GB" dirty="0" err="1" smtClean="0"/>
              <a:t>手厥阴心包经</a:t>
            </a:r>
            <a:r>
              <a:rPr lang="en-GB" dirty="0" smtClean="0"/>
              <a:t>) or </a:t>
            </a:r>
            <a:r>
              <a:rPr lang="en-GB" dirty="0" err="1" smtClean="0"/>
              <a:t>Jueyin</a:t>
            </a:r>
            <a:r>
              <a:rPr lang="en-GB" dirty="0" smtClean="0"/>
              <a:t> Pericardium Meridian of Hand</a:t>
            </a:r>
          </a:p>
          <a:p>
            <a:endParaRPr lang="en-GB" dirty="0" smtClean="0"/>
          </a:p>
          <a:p>
            <a:r>
              <a:rPr lang="en-GB" dirty="0" err="1" smtClean="0"/>
              <a:t>Shaoyang</a:t>
            </a:r>
            <a:r>
              <a:rPr lang="en-GB" dirty="0" smtClean="0"/>
              <a:t> </a:t>
            </a:r>
            <a:r>
              <a:rPr lang="en-GB" dirty="0" err="1" smtClean="0"/>
              <a:t>Sanjiao</a:t>
            </a:r>
            <a:r>
              <a:rPr lang="en-GB" dirty="0" smtClean="0"/>
              <a:t> Channel of Hand (</a:t>
            </a:r>
            <a:r>
              <a:rPr lang="en-GB" dirty="0" err="1" smtClean="0"/>
              <a:t>手少阳三焦经</a:t>
            </a:r>
            <a:r>
              <a:rPr lang="en-GB" dirty="0" smtClean="0"/>
              <a:t>) or </a:t>
            </a:r>
            <a:r>
              <a:rPr lang="en-GB" dirty="0" err="1" smtClean="0"/>
              <a:t>Shaoyang</a:t>
            </a:r>
            <a:r>
              <a:rPr lang="en-GB" dirty="0" smtClean="0"/>
              <a:t> </a:t>
            </a:r>
            <a:r>
              <a:rPr lang="en-GB" dirty="0" err="1" smtClean="0"/>
              <a:t>Sanjiao</a:t>
            </a:r>
            <a:r>
              <a:rPr lang="en-GB" dirty="0" smtClean="0"/>
              <a:t> Meridian of Hand</a:t>
            </a:r>
          </a:p>
          <a:p>
            <a:endParaRPr lang="en-GB" dirty="0" smtClean="0"/>
          </a:p>
          <a:p>
            <a:r>
              <a:rPr lang="en-GB" dirty="0" err="1" smtClean="0"/>
              <a:t>Taiyang</a:t>
            </a:r>
            <a:r>
              <a:rPr lang="en-GB" dirty="0" smtClean="0"/>
              <a:t> Small Intestine Channel of Hand (</a:t>
            </a:r>
            <a:r>
              <a:rPr lang="en-GB" dirty="0" err="1" smtClean="0"/>
              <a:t>手太阳小肠经</a:t>
            </a:r>
            <a:r>
              <a:rPr lang="en-GB" dirty="0" smtClean="0"/>
              <a:t>) or </a:t>
            </a:r>
            <a:r>
              <a:rPr lang="en-GB" dirty="0" err="1" smtClean="0"/>
              <a:t>Taiyang</a:t>
            </a:r>
            <a:r>
              <a:rPr lang="en-GB" dirty="0" smtClean="0"/>
              <a:t> Small Intestine Meridian of Hand </a:t>
            </a:r>
          </a:p>
          <a:p>
            <a:endParaRPr lang="en-GB" dirty="0" smtClean="0"/>
          </a:p>
          <a:p>
            <a:r>
              <a:rPr lang="en-GB" sz="3000" dirty="0" err="1" smtClean="0"/>
              <a:t>Yangming</a:t>
            </a:r>
            <a:r>
              <a:rPr lang="en-GB" sz="3000" dirty="0" smtClean="0"/>
              <a:t> Large Intestine Channel of Hand (</a:t>
            </a:r>
            <a:r>
              <a:rPr lang="en-GB" sz="3000" dirty="0" err="1" smtClean="0"/>
              <a:t>手阳明大肠经</a:t>
            </a:r>
            <a:r>
              <a:rPr lang="en-GB" sz="3000" dirty="0" smtClean="0"/>
              <a:t>) or </a:t>
            </a:r>
            <a:r>
              <a:rPr lang="en-GB" sz="3000" dirty="0" err="1" smtClean="0"/>
              <a:t>Yangming</a:t>
            </a:r>
            <a:r>
              <a:rPr lang="en-GB" sz="3000" dirty="0" smtClean="0"/>
              <a:t> Large Intestine Meridian of Hand </a:t>
            </a:r>
          </a:p>
          <a:p>
            <a:endParaRPr lang="en-GB" dirty="0" smtClean="0"/>
          </a:p>
          <a:p>
            <a:r>
              <a:rPr lang="en-GB" dirty="0" err="1" smtClean="0"/>
              <a:t>Taiyin</a:t>
            </a:r>
            <a:r>
              <a:rPr lang="en-GB" dirty="0" smtClean="0"/>
              <a:t> Spleen Channel of Foot (</a:t>
            </a:r>
            <a:r>
              <a:rPr lang="en-GB" dirty="0" err="1" smtClean="0"/>
              <a:t>足太阴脾经</a:t>
            </a:r>
            <a:r>
              <a:rPr lang="en-GB" dirty="0" smtClean="0"/>
              <a:t>) or </a:t>
            </a:r>
            <a:r>
              <a:rPr lang="en-GB" dirty="0" err="1" smtClean="0"/>
              <a:t>Taiyin</a:t>
            </a:r>
            <a:r>
              <a:rPr lang="en-GB" dirty="0" smtClean="0"/>
              <a:t> Spleen Meridian of Foot </a:t>
            </a:r>
          </a:p>
          <a:p>
            <a:endParaRPr lang="en-GB" dirty="0" smtClean="0"/>
          </a:p>
          <a:p>
            <a:r>
              <a:rPr lang="en-GB" dirty="0" err="1" smtClean="0"/>
              <a:t>Shaoyin</a:t>
            </a:r>
            <a:r>
              <a:rPr lang="en-GB" dirty="0" smtClean="0"/>
              <a:t> Kidney Channel of Foot (</a:t>
            </a:r>
            <a:r>
              <a:rPr lang="en-GB" dirty="0" err="1" smtClean="0"/>
              <a:t>足少阴肾经</a:t>
            </a:r>
            <a:r>
              <a:rPr lang="en-GB" dirty="0" smtClean="0"/>
              <a:t>) or </a:t>
            </a:r>
            <a:r>
              <a:rPr lang="en-GB" dirty="0" err="1" smtClean="0"/>
              <a:t>Shaoyin</a:t>
            </a:r>
            <a:r>
              <a:rPr lang="en-GB" dirty="0" smtClean="0"/>
              <a:t> Kidney Meridian of Foot </a:t>
            </a:r>
          </a:p>
          <a:p>
            <a:endParaRPr lang="en-GB" dirty="0" smtClean="0"/>
          </a:p>
          <a:p>
            <a:r>
              <a:rPr lang="en-GB" dirty="0" err="1" smtClean="0"/>
              <a:t>Jueyin</a:t>
            </a:r>
            <a:r>
              <a:rPr lang="en-GB" dirty="0" smtClean="0"/>
              <a:t> Liver Channel of Foot (</a:t>
            </a:r>
            <a:r>
              <a:rPr lang="en-GB" dirty="0" err="1" smtClean="0"/>
              <a:t>足厥阴肝经</a:t>
            </a:r>
            <a:r>
              <a:rPr lang="en-GB" dirty="0" smtClean="0"/>
              <a:t>) or </a:t>
            </a:r>
            <a:r>
              <a:rPr lang="en-GB" dirty="0" err="1" smtClean="0"/>
              <a:t>Jueyin</a:t>
            </a:r>
            <a:r>
              <a:rPr lang="en-GB" dirty="0" smtClean="0"/>
              <a:t> Liver Meridian of Foot </a:t>
            </a:r>
          </a:p>
          <a:p>
            <a:endParaRPr lang="en-GB" dirty="0" smtClean="0"/>
          </a:p>
          <a:p>
            <a:r>
              <a:rPr lang="en-GB" dirty="0" err="1" smtClean="0"/>
              <a:t>Shaoyang</a:t>
            </a:r>
            <a:r>
              <a:rPr lang="en-GB" dirty="0" smtClean="0"/>
              <a:t> Gallbladder Channel of Foot (</a:t>
            </a:r>
            <a:r>
              <a:rPr lang="en-GB" dirty="0" err="1" smtClean="0"/>
              <a:t>足少阳胆经</a:t>
            </a:r>
            <a:r>
              <a:rPr lang="en-GB" dirty="0" smtClean="0"/>
              <a:t>) or </a:t>
            </a:r>
            <a:r>
              <a:rPr lang="en-GB" dirty="0" err="1" smtClean="0"/>
              <a:t>Shaoyang</a:t>
            </a:r>
            <a:r>
              <a:rPr lang="en-GB" dirty="0" smtClean="0"/>
              <a:t> Gallbladder Meridian of Foot </a:t>
            </a:r>
          </a:p>
          <a:p>
            <a:endParaRPr lang="en-GB" dirty="0" smtClean="0"/>
          </a:p>
          <a:p>
            <a:r>
              <a:rPr lang="en-GB" dirty="0" err="1" smtClean="0"/>
              <a:t>Taiyang</a:t>
            </a:r>
            <a:r>
              <a:rPr lang="en-GB" dirty="0" smtClean="0"/>
              <a:t> Bladder Channel of Foot (</a:t>
            </a:r>
            <a:r>
              <a:rPr lang="en-GB" dirty="0" err="1" smtClean="0"/>
              <a:t>足太阳膀胱经</a:t>
            </a:r>
            <a:r>
              <a:rPr lang="en-GB" dirty="0" smtClean="0"/>
              <a:t>) or </a:t>
            </a:r>
            <a:r>
              <a:rPr lang="en-GB" dirty="0" err="1" smtClean="0"/>
              <a:t>Taiyang</a:t>
            </a:r>
            <a:r>
              <a:rPr lang="en-GB" dirty="0" smtClean="0"/>
              <a:t> Bladder Meridian of Foot </a:t>
            </a:r>
          </a:p>
          <a:p>
            <a:endParaRPr lang="en-GB" dirty="0" smtClean="0"/>
          </a:p>
          <a:p>
            <a:r>
              <a:rPr lang="en-GB" dirty="0" err="1" smtClean="0"/>
              <a:t>Yangming</a:t>
            </a:r>
            <a:r>
              <a:rPr lang="en-GB" dirty="0" smtClean="0"/>
              <a:t> Stomach Channel of Foot (</a:t>
            </a:r>
            <a:r>
              <a:rPr lang="en-GB" dirty="0" err="1" smtClean="0"/>
              <a:t>足阳明胃经</a:t>
            </a:r>
            <a:r>
              <a:rPr lang="en-GB" dirty="0" smtClean="0"/>
              <a:t>) or </a:t>
            </a:r>
            <a:r>
              <a:rPr lang="en-GB" dirty="0" err="1" smtClean="0"/>
              <a:t>Yangming</a:t>
            </a:r>
            <a:r>
              <a:rPr lang="en-GB" dirty="0" smtClean="0"/>
              <a:t> Stomach Meridian of Foot</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sh018\My Documents\My Pictures\300px-Chinese_meridians.jpg"/>
          <p:cNvPicPr>
            <a:picLocks noGrp="1" noChangeAspect="1" noChangeArrowheads="1"/>
          </p:cNvPicPr>
          <p:nvPr>
            <p:ph idx="1"/>
          </p:nvPr>
        </p:nvPicPr>
        <p:blipFill>
          <a:blip r:embed="rId2" cstate="print"/>
          <a:srcRect/>
          <a:stretch>
            <a:fillRect/>
          </a:stretch>
        </p:blipFill>
        <p:spPr bwMode="auto">
          <a:xfrm>
            <a:off x="1371600" y="-586994"/>
            <a:ext cx="7543800" cy="8803132"/>
          </a:xfrm>
          <a:prstGeom prst="rect">
            <a:avLst/>
          </a:prstGeom>
          <a:no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Eight extraordinary vessels </a:t>
            </a:r>
            <a:br>
              <a:rPr lang="en-GB" dirty="0" smtClean="0"/>
            </a:br>
            <a:r>
              <a:rPr lang="en-GB" b="1" dirty="0" smtClean="0"/>
              <a:t> Eight extraordinary meridians</a:t>
            </a:r>
            <a:endParaRPr lang="en-GB" dirty="0"/>
          </a:p>
        </p:txBody>
      </p:sp>
      <p:sp>
        <p:nvSpPr>
          <p:cNvPr id="3" name="Content Placeholder 2"/>
          <p:cNvSpPr>
            <a:spLocks noGrp="1"/>
          </p:cNvSpPr>
          <p:nvPr>
            <p:ph idx="1"/>
          </p:nvPr>
        </p:nvSpPr>
        <p:spPr>
          <a:xfrm>
            <a:off x="1435608" y="1447800"/>
            <a:ext cx="7498080" cy="5257800"/>
          </a:xfrm>
        </p:spPr>
        <p:txBody>
          <a:bodyPr>
            <a:normAutofit fontScale="70000" lnSpcReduction="20000"/>
          </a:bodyPr>
          <a:lstStyle/>
          <a:p>
            <a:r>
              <a:rPr lang="en-GB" dirty="0" smtClean="0"/>
              <a:t>Directing Vessel (</a:t>
            </a:r>
            <a:r>
              <a:rPr lang="en-GB" dirty="0" err="1" smtClean="0"/>
              <a:t>Ren</a:t>
            </a:r>
            <a:r>
              <a:rPr lang="en-GB" dirty="0" smtClean="0"/>
              <a:t> </a:t>
            </a:r>
            <a:r>
              <a:rPr lang="en-GB" dirty="0" err="1" smtClean="0"/>
              <a:t>mai</a:t>
            </a:r>
            <a:r>
              <a:rPr lang="zh-CN" altLang="en-US" dirty="0" smtClean="0"/>
              <a:t>任脉</a:t>
            </a:r>
            <a:r>
              <a:rPr lang="en-GB" dirty="0" smtClean="0"/>
              <a:t>)</a:t>
            </a:r>
          </a:p>
          <a:p>
            <a:r>
              <a:rPr lang="en-GB" dirty="0" smtClean="0"/>
              <a:t>Governing Vessel (Du Mai</a:t>
            </a:r>
            <a:r>
              <a:rPr lang="zh-CN" altLang="en-US" dirty="0" smtClean="0"/>
              <a:t>督脉</a:t>
            </a:r>
            <a:r>
              <a:rPr lang="en-GB" dirty="0" smtClean="0"/>
              <a:t>)</a:t>
            </a:r>
          </a:p>
          <a:p>
            <a:r>
              <a:rPr lang="en-GB" dirty="0" smtClean="0"/>
              <a:t>Penetrating Vessel (Chong Mai</a:t>
            </a:r>
            <a:r>
              <a:rPr lang="zh-CN" altLang="en-US" dirty="0" smtClean="0"/>
              <a:t>冲脉</a:t>
            </a:r>
            <a:r>
              <a:rPr lang="en-GB" dirty="0" smtClean="0"/>
              <a:t>)</a:t>
            </a:r>
          </a:p>
          <a:p>
            <a:r>
              <a:rPr lang="en-GB" dirty="0" smtClean="0"/>
              <a:t>Girdle Vessel (Dai Mai</a:t>
            </a:r>
            <a:r>
              <a:rPr lang="zh-CN" altLang="en-US" dirty="0" smtClean="0"/>
              <a:t>带脉</a:t>
            </a:r>
            <a:r>
              <a:rPr lang="en-GB" dirty="0" smtClean="0"/>
              <a:t>)</a:t>
            </a:r>
          </a:p>
          <a:p>
            <a:r>
              <a:rPr lang="en-GB" dirty="0" smtClean="0"/>
              <a:t>Yin linking vessel (Yin Wei Mai</a:t>
            </a:r>
            <a:r>
              <a:rPr lang="zh-CN" altLang="en-US" dirty="0" smtClean="0"/>
              <a:t>阴未脉</a:t>
            </a:r>
            <a:r>
              <a:rPr lang="en-GB" dirty="0" smtClean="0"/>
              <a:t>)</a:t>
            </a:r>
          </a:p>
          <a:p>
            <a:r>
              <a:rPr lang="en-GB" dirty="0" smtClean="0"/>
              <a:t>Yang linking vessel (Yang Wei Mai</a:t>
            </a:r>
            <a:r>
              <a:rPr lang="zh-CN" altLang="en-US" dirty="0" smtClean="0"/>
              <a:t>阳未脉</a:t>
            </a:r>
            <a:r>
              <a:rPr lang="en-GB" dirty="0" smtClean="0"/>
              <a:t>)</a:t>
            </a:r>
          </a:p>
          <a:p>
            <a:r>
              <a:rPr lang="en-GB" dirty="0" smtClean="0"/>
              <a:t>Yin Heel Vessel (Yin Qiao Mai</a:t>
            </a:r>
            <a:r>
              <a:rPr lang="zh-CN" altLang="en-US" dirty="0" smtClean="0"/>
              <a:t>阴桥脉</a:t>
            </a:r>
            <a:r>
              <a:rPr lang="en-GB" dirty="0" smtClean="0"/>
              <a:t>)</a:t>
            </a:r>
          </a:p>
          <a:p>
            <a:r>
              <a:rPr lang="en-GB" dirty="0" smtClean="0"/>
              <a:t>Yang Heel Vessel (Yang Qiao Mai</a:t>
            </a:r>
            <a:r>
              <a:rPr lang="zh-CN" altLang="en-US" dirty="0" smtClean="0"/>
              <a:t>阳桥脉</a:t>
            </a:r>
            <a:r>
              <a:rPr lang="en-GB" dirty="0" smtClean="0"/>
              <a:t>)</a:t>
            </a:r>
          </a:p>
          <a:p>
            <a:pPr>
              <a:buNone/>
            </a:pPr>
            <a:endParaRPr lang="en-GB" dirty="0" smtClean="0"/>
          </a:p>
          <a:p>
            <a:pPr>
              <a:buNone/>
            </a:pPr>
            <a:r>
              <a:rPr lang="en-GB" dirty="0" smtClean="0"/>
              <a:t>The eight extraordinary meridians are of pivotal importance in the study of </a:t>
            </a:r>
            <a:r>
              <a:rPr lang="en-GB" dirty="0" smtClean="0">
                <a:hlinkClick r:id="rId2" action="ppaction://hlinkfile" tooltip="Qigong"/>
              </a:rPr>
              <a:t>Qigong</a:t>
            </a:r>
            <a:r>
              <a:rPr lang="en-GB" dirty="0" smtClean="0"/>
              <a:t>, </a:t>
            </a:r>
            <a:r>
              <a:rPr lang="en-GB" dirty="0" err="1" smtClean="0">
                <a:hlinkClick r:id="rId3" action="ppaction://hlinkfile" tooltip="T'ai chi ch'uan"/>
              </a:rPr>
              <a:t>T'ai</a:t>
            </a:r>
            <a:r>
              <a:rPr lang="en-GB" dirty="0" smtClean="0">
                <a:hlinkClick r:id="rId3" action="ppaction://hlinkfile" tooltip="T'ai chi ch'uan"/>
              </a:rPr>
              <a:t> chi </a:t>
            </a:r>
            <a:r>
              <a:rPr lang="en-GB" dirty="0" err="1" smtClean="0">
                <a:hlinkClick r:id="rId3" action="ppaction://hlinkfile" tooltip="T'ai chi ch'uan"/>
              </a:rPr>
              <a:t>ch'uan</a:t>
            </a:r>
            <a:r>
              <a:rPr lang="en-GB" dirty="0" smtClean="0"/>
              <a:t> and </a:t>
            </a:r>
            <a:r>
              <a:rPr lang="en-GB" dirty="0" smtClean="0">
                <a:hlinkClick r:id="rId4" action="ppaction://hlinkfile" tooltip="Chinese alchemy"/>
              </a:rPr>
              <a:t>Chinese alchemy</a:t>
            </a:r>
            <a:r>
              <a:rPr lang="en-GB" dirty="0" smtClean="0"/>
              <a:t>.</a:t>
            </a:r>
            <a:r>
              <a:rPr lang="en-GB" baseline="30000" dirty="0" smtClean="0">
                <a:hlinkClick r:id="rId5" action="ppaction://hlinkfile"/>
              </a:rPr>
              <a:t>[</a:t>
            </a:r>
            <a:r>
              <a:rPr lang="en-GB" baseline="30000" dirty="0" smtClean="0">
                <a:hlinkClick r:id="rId6" action="ppaction://hlinkfile"/>
              </a:rPr>
              <a:t>8]</a:t>
            </a:r>
            <a:endParaRPr lang="en-GB" dirty="0" smtClean="0"/>
          </a:p>
          <a:p>
            <a:pPr>
              <a:buNone/>
            </a:pPr>
            <a:r>
              <a:rPr lang="en-GB" dirty="0" smtClean="0"/>
              <a:t>These eight extra meridians are different to the standard twelve organ meridians in that they are considered to be storage vessels or reservoirs of energy and are not associated directly with the </a:t>
            </a:r>
            <a:r>
              <a:rPr lang="en-GB" dirty="0" err="1" smtClean="0">
                <a:hlinkClick r:id="rId7" action="ppaction://hlinkfile" tooltip="Zang Fu"/>
              </a:rPr>
              <a:t>Zang</a:t>
            </a:r>
            <a:r>
              <a:rPr lang="en-GB" dirty="0" smtClean="0">
                <a:hlinkClick r:id="rId7" action="ppaction://hlinkfile" tooltip="Zang Fu"/>
              </a:rPr>
              <a:t> Fu</a:t>
            </a:r>
            <a:r>
              <a:rPr lang="en-GB" dirty="0" smtClean="0"/>
              <a:t> or internal organs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a:t>
            </a:r>
            <a:r>
              <a:rPr lang="en-GB" dirty="0" err="1" smtClean="0"/>
              <a:t>xin</a:t>
            </a:r>
            <a:r>
              <a:rPr lang="zh-CN" altLang="en-US" dirty="0" smtClean="0"/>
              <a:t>心</a:t>
            </a:r>
            <a:r>
              <a:rPr lang="en-GB" dirty="0" smtClean="0"/>
              <a:t>) and Spirit (</a:t>
            </a:r>
            <a:r>
              <a:rPr lang="en-GB" dirty="0" err="1" smtClean="0"/>
              <a:t>shen</a:t>
            </a:r>
            <a:r>
              <a:rPr lang="zh-CN" altLang="en-US" dirty="0" smtClean="0"/>
              <a:t>神</a:t>
            </a:r>
            <a:r>
              <a:rPr lang="en-GB" dirty="0" smtClean="0"/>
              <a:t>)</a:t>
            </a:r>
            <a:endParaRPr lang="en-GB" dirty="0"/>
          </a:p>
        </p:txBody>
      </p:sp>
      <p:sp>
        <p:nvSpPr>
          <p:cNvPr id="3" name="Content Placeholder 2"/>
          <p:cNvSpPr>
            <a:spLocks noGrp="1"/>
          </p:cNvSpPr>
          <p:nvPr>
            <p:ph idx="1"/>
          </p:nvPr>
        </p:nvSpPr>
        <p:spPr>
          <a:xfrm>
            <a:off x="1435608" y="1447800"/>
            <a:ext cx="7498080" cy="5257800"/>
          </a:xfrm>
        </p:spPr>
        <p:txBody>
          <a:bodyPr>
            <a:normAutofit lnSpcReduction="10000"/>
          </a:bodyPr>
          <a:lstStyle/>
          <a:p>
            <a:r>
              <a:rPr lang="en-GB" sz="2400" dirty="0" smtClean="0"/>
              <a:t>The mind in Chinese system is another aspect of </a:t>
            </a:r>
            <a:r>
              <a:rPr lang="en-GB" sz="2400" dirty="0" err="1" smtClean="0"/>
              <a:t>qi</a:t>
            </a:r>
            <a:r>
              <a:rPr lang="en-GB" sz="2400" dirty="0" smtClean="0"/>
              <a:t>. </a:t>
            </a:r>
          </a:p>
          <a:p>
            <a:endParaRPr lang="en-GB" sz="2400" dirty="0" smtClean="0"/>
          </a:p>
          <a:p>
            <a:r>
              <a:rPr lang="en-GB" sz="2400" dirty="0" smtClean="0"/>
              <a:t>The word mind has two meanings, it is a general term for all the various aspects of consciousness and mental activity, in which sense it is close to spirit.</a:t>
            </a:r>
          </a:p>
          <a:p>
            <a:endParaRPr lang="en-GB" sz="2400" dirty="0" smtClean="0"/>
          </a:p>
          <a:p>
            <a:r>
              <a:rPr lang="en-GB" sz="2400" dirty="0" smtClean="0"/>
              <a:t>It is also a more specific term for the evaluation of the world in terms of good and bad, likes and dislikes, based on sensory stimuli, emotions and classificatory schemes. </a:t>
            </a:r>
          </a:p>
          <a:p>
            <a:endParaRPr lang="en-GB" sz="2400" dirty="0" smtClean="0"/>
          </a:p>
          <a:p>
            <a:r>
              <a:rPr lang="en-GB" sz="2400" dirty="0" smtClean="0"/>
              <a:t>In both forms it is closely linked with the inner organ of the heart, also called </a:t>
            </a:r>
            <a:r>
              <a:rPr lang="en-GB" sz="2400" dirty="0" err="1" smtClean="0"/>
              <a:t>xin</a:t>
            </a:r>
            <a:r>
              <a:rPr lang="en-GB" sz="2400" dirty="0" smtClean="0"/>
              <a:t>, and represents different aspects of consciousness. </a:t>
            </a:r>
            <a:endParaRPr lang="en-GB" sz="24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and Five Organs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Blood is stored in the liver—the residence of the spiritual soul </a:t>
            </a:r>
          </a:p>
          <a:p>
            <a:r>
              <a:rPr lang="en-GB" dirty="0" smtClean="0"/>
              <a:t>Constructive energy is stored in the spleen – the residence of the intention.</a:t>
            </a:r>
          </a:p>
          <a:p>
            <a:r>
              <a:rPr lang="en-GB" dirty="0" smtClean="0"/>
              <a:t>The pulse is stored in the heart– the residence of the spirit</a:t>
            </a:r>
          </a:p>
          <a:p>
            <a:r>
              <a:rPr lang="en-GB" dirty="0" err="1" smtClean="0"/>
              <a:t>Qi</a:t>
            </a:r>
            <a:r>
              <a:rPr lang="en-GB" dirty="0" smtClean="0"/>
              <a:t> is stored in the lungs—the residence of the material soul.</a:t>
            </a:r>
          </a:p>
          <a:p>
            <a:r>
              <a:rPr lang="en-GB" dirty="0" smtClean="0"/>
              <a:t>Essence is stored in the kidneys—the residence of the will. </a:t>
            </a:r>
          </a:p>
          <a:p>
            <a:pPr>
              <a:buNone/>
            </a:pPr>
            <a:r>
              <a:rPr lang="zh-CN" altLang="en-US" dirty="0" smtClean="0"/>
              <a:t>黄帝内经， 章</a:t>
            </a:r>
            <a:r>
              <a:rPr lang="en-US" altLang="zh-CN" dirty="0" smtClean="0"/>
              <a:t>2</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Five Elements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body as residence of gods and spirits</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20000"/>
          </a:bodyPr>
          <a:lstStyle/>
          <a:p>
            <a:r>
              <a:rPr lang="en-GB" dirty="0" smtClean="0"/>
              <a:t>The spirits of the viscera have a human shape and the texts provide details on their names, heights, garments, and functions. </a:t>
            </a:r>
          </a:p>
          <a:p>
            <a:r>
              <a:rPr lang="en-GB" dirty="0" smtClean="0"/>
              <a:t>Since the earliest descriptions, found in the </a:t>
            </a:r>
            <a:r>
              <a:rPr lang="en-GB" i="1" dirty="0" err="1" smtClean="0"/>
              <a:t>Taiping</a:t>
            </a:r>
            <a:r>
              <a:rPr lang="en-GB" i="1" dirty="0" smtClean="0"/>
              <a:t> </a:t>
            </a:r>
            <a:r>
              <a:rPr lang="en-GB" i="1" dirty="0" err="1" smtClean="0"/>
              <a:t>jing</a:t>
            </a:r>
            <a:r>
              <a:rPr lang="en-GB" dirty="0" smtClean="0"/>
              <a:t> (Scripture of Great Peace), these details are provided as support for meditation: visualizing the </a:t>
            </a:r>
            <a:r>
              <a:rPr lang="en-GB" dirty="0" smtClean="0">
                <a:hlinkClick r:id="rId2"/>
              </a:rPr>
              <a:t>inner gods</a:t>
            </a:r>
            <a:r>
              <a:rPr lang="en-GB" dirty="0" smtClean="0"/>
              <a:t> causes them to remain in their corporeal abodes and perform their functions, while their departure would result in illness and death. </a:t>
            </a:r>
          </a:p>
          <a:p>
            <a:r>
              <a:rPr lang="en-GB" dirty="0" smtClean="0"/>
              <a:t>More extended descriptions of the inner deities are found in the </a:t>
            </a:r>
            <a:r>
              <a:rPr lang="en-GB" i="1" dirty="0" err="1" smtClean="0"/>
              <a:t>Huangting</a:t>
            </a:r>
            <a:r>
              <a:rPr lang="en-GB" i="1" dirty="0" smtClean="0"/>
              <a:t> </a:t>
            </a:r>
            <a:r>
              <a:rPr lang="en-GB" i="1" dirty="0" err="1" smtClean="0"/>
              <a:t>jing</a:t>
            </a:r>
            <a:r>
              <a:rPr lang="en-GB" dirty="0" smtClean="0"/>
              <a:t> (Scripture of the Yellow Court) and especially in the </a:t>
            </a:r>
            <a:r>
              <a:rPr lang="en-GB" i="1" dirty="0" err="1" smtClean="0">
                <a:hlinkClick r:id="rId3"/>
              </a:rPr>
              <a:t>Laozi</a:t>
            </a:r>
            <a:r>
              <a:rPr lang="en-GB" i="1" dirty="0" smtClean="0">
                <a:hlinkClick r:id="rId3"/>
              </a:rPr>
              <a:t> </a:t>
            </a:r>
            <a:r>
              <a:rPr lang="en-GB" i="1" dirty="0" err="1" smtClean="0">
                <a:hlinkClick r:id="rId3"/>
              </a:rPr>
              <a:t>zhongjing</a:t>
            </a:r>
            <a:r>
              <a:rPr lang="en-GB" dirty="0" smtClean="0"/>
              <a:t> (Central Scripture of </a:t>
            </a:r>
            <a:r>
              <a:rPr lang="en-GB" dirty="0" err="1" smtClean="0"/>
              <a:t>Laozi</a:t>
            </a:r>
            <a:r>
              <a:rPr lang="en-GB" dirty="0" smtClean="0"/>
              <a:t>), and were later developed by the </a:t>
            </a:r>
            <a:r>
              <a:rPr lang="en-GB" dirty="0" err="1" smtClean="0">
                <a:hlinkClick r:id="rId4"/>
              </a:rPr>
              <a:t>Shangqing</a:t>
            </a:r>
            <a:r>
              <a:rPr lang="en-GB" dirty="0" smtClean="0">
                <a:hlinkClick r:id="rId4"/>
              </a:rPr>
              <a:t> school</a:t>
            </a:r>
            <a:r>
              <a:rPr lang="en-GB" dirty="0" smtClean="0"/>
              <a:t>.</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Deities in the body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a:t>
            </a:r>
            <a:r>
              <a:rPr lang="en-GB" i="1" dirty="0" err="1" smtClean="0"/>
              <a:t>Huangting</a:t>
            </a:r>
            <a:r>
              <a:rPr lang="en-GB" i="1" dirty="0" smtClean="0"/>
              <a:t> </a:t>
            </a:r>
            <a:r>
              <a:rPr lang="en-GB" i="1" dirty="0" err="1" smtClean="0"/>
              <a:t>jing</a:t>
            </a:r>
            <a:r>
              <a:rPr lang="en-GB" dirty="0" smtClean="0"/>
              <a:t> describes the gods of the five viscera and of the </a:t>
            </a:r>
            <a:r>
              <a:rPr lang="en-GB" i="1" dirty="0" err="1" smtClean="0"/>
              <a:t>niwan</a:t>
            </a:r>
            <a:r>
              <a:rPr lang="en-GB" dirty="0" smtClean="0"/>
              <a:t>, the upper </a:t>
            </a:r>
            <a:r>
              <a:rPr lang="en-GB" dirty="0" smtClean="0">
                <a:hlinkClick r:id="rId2"/>
              </a:rPr>
              <a:t>Cinnabar Field</a:t>
            </a:r>
            <a:r>
              <a:rPr lang="en-GB" dirty="0" smtClean="0"/>
              <a:t> (</a:t>
            </a:r>
            <a:r>
              <a:rPr lang="en-GB" i="1" dirty="0" err="1" smtClean="0"/>
              <a:t>dantian</a:t>
            </a:r>
            <a:r>
              <a:rPr lang="en-GB" dirty="0" smtClean="0"/>
              <a:t>) located in the region of the brain. </a:t>
            </a:r>
          </a:p>
          <a:p>
            <a:endParaRPr lang="en-GB" dirty="0" smtClean="0"/>
          </a:p>
          <a:p>
            <a:r>
              <a:rPr lang="en-GB" dirty="0" smtClean="0"/>
              <a:t>The </a:t>
            </a:r>
            <a:r>
              <a:rPr lang="en-GB" i="1" dirty="0" err="1" smtClean="0"/>
              <a:t>Laozi</a:t>
            </a:r>
            <a:r>
              <a:rPr lang="en-GB" i="1" dirty="0" smtClean="0"/>
              <a:t> </a:t>
            </a:r>
            <a:r>
              <a:rPr lang="en-GB" i="1" dirty="0" err="1" smtClean="0"/>
              <a:t>zhongjing</a:t>
            </a:r>
            <a:r>
              <a:rPr lang="en-GB" dirty="0" smtClean="0"/>
              <a:t> features a group of deities who dwell in different regions of the human body, all of whom are different forms taken by the Great One (</a:t>
            </a:r>
            <a:r>
              <a:rPr lang="en-GB" dirty="0" err="1" smtClean="0"/>
              <a:t>Taiyi</a:t>
            </a:r>
            <a:r>
              <a:rPr lang="en-GB" dirty="0" smtClean="0"/>
              <a:t>). </a:t>
            </a:r>
          </a:p>
          <a:p>
            <a:endParaRPr lang="en-GB" dirty="0" smtClean="0"/>
          </a:p>
          <a:p>
            <a:r>
              <a:rPr lang="en-GB" dirty="0" smtClean="0"/>
              <a:t>In both texts, the deities of the viscera perform administrative functions within the body, establishing a link with the views of the medical texts referred to above. </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52400"/>
            <a:ext cx="7498080" cy="1066800"/>
          </a:xfrm>
        </p:spPr>
        <p:txBody>
          <a:bodyPr>
            <a:normAutofit fontScale="90000"/>
          </a:bodyPr>
          <a:lstStyle/>
          <a:p>
            <a:r>
              <a:rPr lang="en-GB" sz="2200" i="1" dirty="0" smtClean="0"/>
              <a:t>Human head surrounded </a:t>
            </a:r>
            <a:br>
              <a:rPr lang="en-GB" sz="2200" i="1" dirty="0" smtClean="0"/>
            </a:br>
            <a:r>
              <a:rPr lang="en-GB" sz="2200" i="1" dirty="0" smtClean="0"/>
              <a:t>by he three </a:t>
            </a:r>
            <a:r>
              <a:rPr lang="en-GB" sz="2200" i="1" dirty="0" err="1" smtClean="0"/>
              <a:t>hun</a:t>
            </a:r>
            <a:r>
              <a:rPr lang="en-GB" sz="2200" i="1" dirty="0" smtClean="0"/>
              <a:t> (top right), the seven </a:t>
            </a:r>
            <a:r>
              <a:rPr lang="en-GB" sz="2200" i="1" dirty="0" err="1" smtClean="0"/>
              <a:t>po</a:t>
            </a:r>
            <a:r>
              <a:rPr lang="en-GB" sz="2200" i="1" dirty="0" smtClean="0"/>
              <a:t> (top left), </a:t>
            </a:r>
            <a:br>
              <a:rPr lang="en-GB" sz="2200" i="1" dirty="0" smtClean="0"/>
            </a:br>
            <a:r>
              <a:rPr lang="en-GB" sz="2200" i="1" dirty="0" smtClean="0"/>
              <a:t>and the four emblematic animals (bottom right and left</a:t>
            </a:r>
            <a:r>
              <a:rPr lang="en-GB" sz="2200" i="1" dirty="0" smtClean="0"/>
              <a:t>)</a:t>
            </a:r>
            <a:endParaRPr lang="en-GB" dirty="0"/>
          </a:p>
        </p:txBody>
      </p:sp>
      <p:pic>
        <p:nvPicPr>
          <p:cNvPr id="4" name="Content Placeholder 3" descr="Human head"/>
          <p:cNvPicPr>
            <a:picLocks noGrp="1"/>
          </p:cNvPicPr>
          <p:nvPr>
            <p:ph idx="1"/>
          </p:nvPr>
        </p:nvPicPr>
        <p:blipFill>
          <a:blip r:embed="rId2" cstate="print"/>
          <a:srcRect/>
          <a:stretch>
            <a:fillRect/>
          </a:stretch>
        </p:blipFill>
        <p:spPr bwMode="auto">
          <a:xfrm>
            <a:off x="1143000" y="1143000"/>
            <a:ext cx="7543800" cy="5715000"/>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sh018\My Documents\My Pictures\nj2small.jpg"/>
          <p:cNvPicPr>
            <a:picLocks noGrp="1" noChangeAspect="1" noChangeArrowheads="1"/>
          </p:cNvPicPr>
          <p:nvPr>
            <p:ph idx="1"/>
          </p:nvPr>
        </p:nvPicPr>
        <p:blipFill>
          <a:blip r:embed="rId2" cstate="print"/>
          <a:srcRect/>
          <a:stretch>
            <a:fillRect/>
          </a:stretch>
        </p:blipFill>
        <p:spPr bwMode="auto">
          <a:xfrm>
            <a:off x="1905000" y="-3197950"/>
            <a:ext cx="6553200" cy="14078460"/>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network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Each inner organ, has its own particular body fluid or form of </a:t>
            </a:r>
            <a:r>
              <a:rPr lang="en-GB" dirty="0" err="1" smtClean="0"/>
              <a:t>qi</a:t>
            </a:r>
            <a:r>
              <a:rPr lang="en-GB" dirty="0" smtClean="0"/>
              <a:t> and also its specific mental or psychological energy. </a:t>
            </a:r>
          </a:p>
          <a:p>
            <a:r>
              <a:rPr lang="en-GB" dirty="0" smtClean="0"/>
              <a:t>They each transform and mutate into one another, according to the cycle of the five phases (Ishida 1989,59)</a:t>
            </a:r>
          </a:p>
          <a:p>
            <a:r>
              <a:rPr lang="en-GB" dirty="0" smtClean="0"/>
              <a:t>As waves of the various energetic fluids move around the body, so the different aspects of the mind flow along all its parts, creating an integrated network of consciousness. Chiu 1986, </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 this statement true?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answer of </a:t>
            </a:r>
            <a:r>
              <a:rPr lang="en-GB" dirty="0" err="1" smtClean="0"/>
              <a:t>Kristofer</a:t>
            </a:r>
            <a:r>
              <a:rPr lang="en-GB" dirty="0" smtClean="0"/>
              <a:t> is: </a:t>
            </a:r>
          </a:p>
          <a:p>
            <a:r>
              <a:rPr lang="en-GB" dirty="0" smtClean="0"/>
              <a:t>‘This simplistic equation is not supported by historical evidence, and in fact Chinese medicine is based just as much as ours on empirical observation, in the area of anatomy as well as pharmacology and hygiene. </a:t>
            </a:r>
          </a:p>
          <a:p>
            <a:endParaRPr lang="en-GB" smtClean="0"/>
          </a:p>
          <a:p>
            <a:r>
              <a:rPr lang="en-GB" smtClean="0"/>
              <a:t>Many </a:t>
            </a:r>
            <a:r>
              <a:rPr lang="en-GB" dirty="0" smtClean="0"/>
              <a:t>medical manuals transmit only this empirical knowledge, whereas the classic </a:t>
            </a:r>
            <a:r>
              <a:rPr lang="en-GB" i="1" dirty="0" smtClean="0"/>
              <a:t>Simple Questions of the Yellow Emperor</a:t>
            </a:r>
            <a:r>
              <a:rPr lang="en-GB" dirty="0" smtClean="0"/>
              <a:t> is an attempt at systematizing knowledge, especially that based the cosmological doctrine of energies, and provides a theoretical foundation for medical practice.</a:t>
            </a:r>
          </a:p>
          <a:p>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Differentiation of Bodies</a:t>
            </a:r>
            <a:endParaRPr lang="en-GB"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Just as in the natural world every species has its own habitat and specific characteristics, and each animal within its group has its role and position, so people have their unique physical characteristics, their special abilities and tendencies. </a:t>
            </a:r>
          </a:p>
          <a:p>
            <a:endParaRPr lang="en-GB" dirty="0" smtClean="0"/>
          </a:p>
          <a:p>
            <a:r>
              <a:rPr lang="en-GB" dirty="0" smtClean="0"/>
              <a:t>Exploring and developing these, they ideally find a way of being in the world that is just their own—a role that is perfect for them, a home that completely matches their personality and abilities, a place from which they can live a long healthy life and which can become the starting point for spiritual  transcendence. </a:t>
            </a:r>
          </a:p>
          <a:p>
            <a:endParaRPr lang="en-GB" dirty="0" smtClean="0"/>
          </a:p>
          <a:p>
            <a:r>
              <a:rPr lang="en-GB" sz="2300" dirty="0" smtClean="0"/>
              <a:t>Kohn, </a:t>
            </a:r>
            <a:r>
              <a:rPr lang="en-GB" sz="2300" i="1" dirty="0" smtClean="0"/>
              <a:t>Chinese Healing Exercises: The Tradition of </a:t>
            </a:r>
            <a:r>
              <a:rPr lang="en-GB" sz="2300" i="1" dirty="0" err="1" smtClean="0"/>
              <a:t>Daoyin</a:t>
            </a:r>
            <a:r>
              <a:rPr lang="en-GB" sz="2300" i="1" dirty="0" smtClean="0"/>
              <a:t>, </a:t>
            </a:r>
            <a:r>
              <a:rPr lang="en-GB" sz="2300" dirty="0" smtClean="0"/>
              <a:t>University of Hawai’i Press, 2008, p.2.</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3626</TotalTime>
  <Words>4531</Words>
  <Application>Microsoft Office PowerPoint</Application>
  <PresentationFormat>On-screen Show (4:3)</PresentationFormat>
  <Paragraphs>453</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Solstice</vt:lpstr>
      <vt:lpstr>Lesson Five: The Daoist Contribution to the Chinese Understanding of Human Body </vt:lpstr>
      <vt:lpstr>1. Daoist Understanding of Life: xingming性命 </vt:lpstr>
      <vt:lpstr>The Meaning of xing ming 性命</vt:lpstr>
      <vt:lpstr>Daoist Understanding of Xing 性</vt:lpstr>
      <vt:lpstr>Daoist Understanding of Ming 命</vt:lpstr>
      <vt:lpstr>Daoist Understanding of Human Life </vt:lpstr>
      <vt:lpstr>The difference among Ghost/Spirit, Grass/Three, Animals and Humans</vt:lpstr>
      <vt:lpstr>Human Life is形气神 (xing +qi+ shen) or 精气神 (jing +qi +shen)</vt:lpstr>
      <vt:lpstr>Three Treasures of Human Life (Kenneth S. Cohen, 1997: 38) </vt:lpstr>
      <vt:lpstr>The relationship of Jing Shen and Qi </vt:lpstr>
      <vt:lpstr>The Characteristic of Jing</vt:lpstr>
      <vt:lpstr>The Character of Shen</vt:lpstr>
      <vt:lpstr>The Characteristic of Qi </vt:lpstr>
      <vt:lpstr>The Original Meaning of Jing 精</vt:lpstr>
      <vt:lpstr>The Gender of Jing</vt:lpstr>
      <vt:lpstr>Jing in Chinese Medicine</vt:lpstr>
      <vt:lpstr>还精补脑 Reverse the Jing to Repair the Brain in Qigong  </vt:lpstr>
      <vt:lpstr>Dao and Human Body</vt:lpstr>
      <vt:lpstr>Qi Flow and the Waterway in the Body</vt:lpstr>
      <vt:lpstr>Are body, thought and emotions separated entities?</vt:lpstr>
      <vt:lpstr>Daoist Understanding of the Structure of Human Body</vt:lpstr>
      <vt:lpstr>Physical health </vt:lpstr>
      <vt:lpstr>Emotional Health</vt:lpstr>
      <vt:lpstr>Psychological Health</vt:lpstr>
      <vt:lpstr>Spiritual Health</vt:lpstr>
      <vt:lpstr>Human Body is a Image of a Country</vt:lpstr>
      <vt:lpstr>Ge Hong’s View on Human Body</vt:lpstr>
      <vt:lpstr>Laozi 河上公注 10</vt:lpstr>
      <vt:lpstr>Body is a Microcosm of the Cosmos and the Universe the Macrocosm of the Body</vt:lpstr>
      <vt:lpstr>Slide 30</vt:lpstr>
      <vt:lpstr>Slide 31</vt:lpstr>
      <vt:lpstr>Slide 32</vt:lpstr>
      <vt:lpstr>Scripture of the Transformations of Laozi</vt:lpstr>
      <vt:lpstr>Buddhist Xiaodao lun (Essays to Ridicule the Dao) </vt:lpstr>
      <vt:lpstr>Human Body and Universe </vt:lpstr>
      <vt:lpstr>Yin-Yang Five Phases and Human body</vt:lpstr>
      <vt:lpstr>Combination of Yin-yang and Five Phase</vt:lpstr>
      <vt:lpstr>Inner-body Correspondence System</vt:lpstr>
      <vt:lpstr>Meridians </vt:lpstr>
      <vt:lpstr>the twelve standard meridians:</vt:lpstr>
      <vt:lpstr>Slide 41</vt:lpstr>
      <vt:lpstr>Eight extraordinary vessels   Eight extraordinary meridians</vt:lpstr>
      <vt:lpstr>Mind (xin心) and Spirit (shen神)</vt:lpstr>
      <vt:lpstr>Mind and Five Organs</vt:lpstr>
      <vt:lpstr>Five Elements and Internal organs</vt:lpstr>
      <vt:lpstr>The body as residence of gods and spirits</vt:lpstr>
      <vt:lpstr>Deities in the body</vt:lpstr>
      <vt:lpstr>Human head surrounded  by he three hun (top right), the seven po (top left),  and the four emblematic animals (bottom right and left)</vt:lpstr>
      <vt:lpstr>Slide 49</vt:lpstr>
      <vt:lpstr>Body network</vt:lpstr>
      <vt:lpstr>Is this statement true? </vt:lpstr>
      <vt:lpstr>Differentiation of Bodies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324</cp:revision>
  <dcterms:created xsi:type="dcterms:W3CDTF">2006-08-16T00:00:00Z</dcterms:created>
  <dcterms:modified xsi:type="dcterms:W3CDTF">2011-11-25T12:32:37Z</dcterms:modified>
</cp:coreProperties>
</file>