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67" r:id="rId1"/>
  </p:sldMasterIdLst>
  <p:notesMasterIdLst>
    <p:notesMasterId r:id="rId29"/>
  </p:notesMasterIdLst>
  <p:sldIdLst>
    <p:sldId id="256" r:id="rId2"/>
    <p:sldId id="283"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029" autoAdjust="0"/>
  </p:normalViewPr>
  <p:slideViewPr>
    <p:cSldViewPr snapToGrid="0">
      <p:cViewPr varScale="1">
        <p:scale>
          <a:sx n="63" d="100"/>
          <a:sy n="63" d="100"/>
        </p:scale>
        <p:origin x="9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notesMaster" Target="notesMasters/notesMaster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presProps" Target="presProps.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0D0191-9A62-4ED4-8AF7-0071D6CB50AB}" type="doc">
      <dgm:prSet loTypeId="urn:diagrams.loki3.com/BracketList" loCatId="list" qsTypeId="urn:microsoft.com/office/officeart/2005/8/quickstyle/simple3" qsCatId="simple" csTypeId="urn:microsoft.com/office/officeart/2005/8/colors/accent1_2" csCatId="accent1" phldr="1"/>
      <dgm:spPr/>
      <dgm:t>
        <a:bodyPr/>
        <a:lstStyle/>
        <a:p>
          <a:endParaRPr lang="en-US"/>
        </a:p>
      </dgm:t>
    </dgm:pt>
    <dgm:pt modelId="{74C41F71-E70A-4936-B7C2-184D6F36EEC0}">
      <dgm:prSet phldrT="[Text]" custT="1"/>
      <dgm:spPr/>
      <dgm:t>
        <a:bodyPr/>
        <a:lstStyle/>
        <a:p>
          <a:pPr algn="ctr"/>
          <a:r>
            <a:rPr lang="en-US" sz="3200" b="1" dirty="0">
              <a:latin typeface="Agency FB" panose="020B0503020202020204" pitchFamily="34" charset="0"/>
            </a:rPr>
            <a:t>Customers Engagement</a:t>
          </a:r>
        </a:p>
      </dgm:t>
    </dgm:pt>
    <dgm:pt modelId="{BF7BE878-312A-4F0B-9D63-19922D882F4F}" type="parTrans" cxnId="{2F386CDE-19C9-4047-919D-FE243063E933}">
      <dgm:prSet/>
      <dgm:spPr/>
      <dgm:t>
        <a:bodyPr/>
        <a:lstStyle/>
        <a:p>
          <a:endParaRPr lang="en-US"/>
        </a:p>
      </dgm:t>
    </dgm:pt>
    <dgm:pt modelId="{A2463A50-8923-4FFE-A122-D09CD1924117}" type="sibTrans" cxnId="{2F386CDE-19C9-4047-919D-FE243063E933}">
      <dgm:prSet/>
      <dgm:spPr/>
      <dgm:t>
        <a:bodyPr/>
        <a:lstStyle/>
        <a:p>
          <a:endParaRPr lang="en-US"/>
        </a:p>
      </dgm:t>
    </dgm:pt>
    <dgm:pt modelId="{C5C666FA-D17C-4DFB-9C95-CBDAB52C970D}">
      <dgm:prSet phldrT="[Text]" custT="1"/>
      <dgm:spPr/>
      <dgm:t>
        <a:bodyPr/>
        <a:lstStyle/>
        <a:p>
          <a:r>
            <a:rPr lang="en-US" sz="2400" dirty="0">
              <a:latin typeface="Agency FB" panose="020B0503020202020204" pitchFamily="34" charset="0"/>
            </a:rPr>
            <a:t>Grocery app offering searching, browsing, ordering and cancelling</a:t>
          </a:r>
        </a:p>
      </dgm:t>
    </dgm:pt>
    <dgm:pt modelId="{DCB025CA-AC1F-45B9-B840-BE16AA5A35AB}" type="parTrans" cxnId="{C1CCDB99-4C7F-47FB-BB0D-B1D92034EA93}">
      <dgm:prSet/>
      <dgm:spPr/>
      <dgm:t>
        <a:bodyPr/>
        <a:lstStyle/>
        <a:p>
          <a:endParaRPr lang="en-US"/>
        </a:p>
      </dgm:t>
    </dgm:pt>
    <dgm:pt modelId="{6E6EB0F3-A9EC-47C7-BDC3-9399E9D114F9}" type="sibTrans" cxnId="{C1CCDB99-4C7F-47FB-BB0D-B1D92034EA93}">
      <dgm:prSet/>
      <dgm:spPr/>
      <dgm:t>
        <a:bodyPr/>
        <a:lstStyle/>
        <a:p>
          <a:endParaRPr lang="en-US"/>
        </a:p>
      </dgm:t>
    </dgm:pt>
    <dgm:pt modelId="{BDA5B3D6-260E-4B0B-A080-8A88EFDED4F7}">
      <dgm:prSet phldrT="[Text]" custT="1"/>
      <dgm:spPr/>
      <dgm:t>
        <a:bodyPr/>
        <a:lstStyle/>
        <a:p>
          <a:pPr algn="ctr"/>
          <a:r>
            <a:rPr lang="en-US" sz="3200" b="1" dirty="0">
              <a:latin typeface="Agency FB" panose="020B0503020202020204" pitchFamily="34" charset="0"/>
            </a:rPr>
            <a:t>Customers Loyalty</a:t>
          </a:r>
        </a:p>
      </dgm:t>
    </dgm:pt>
    <dgm:pt modelId="{68861629-373D-4EEF-B0CD-36DCA09CD92A}" type="parTrans" cxnId="{38D97650-86AE-4BA7-AE07-790EE8C27ED2}">
      <dgm:prSet/>
      <dgm:spPr/>
      <dgm:t>
        <a:bodyPr/>
        <a:lstStyle/>
        <a:p>
          <a:endParaRPr lang="en-US"/>
        </a:p>
      </dgm:t>
    </dgm:pt>
    <dgm:pt modelId="{FB99C533-7C20-4CC1-AEB3-51E2FBEEF0BD}" type="sibTrans" cxnId="{38D97650-86AE-4BA7-AE07-790EE8C27ED2}">
      <dgm:prSet/>
      <dgm:spPr/>
      <dgm:t>
        <a:bodyPr/>
        <a:lstStyle/>
        <a:p>
          <a:endParaRPr lang="en-US"/>
        </a:p>
      </dgm:t>
    </dgm:pt>
    <dgm:pt modelId="{E0ED2F3F-1A0D-4E24-9532-6FA495D37EF4}">
      <dgm:prSet phldrT="[Text]" custT="1"/>
      <dgm:spPr/>
      <dgm:t>
        <a:bodyPr/>
        <a:lstStyle/>
        <a:p>
          <a:r>
            <a:rPr lang="en-US" sz="2400" dirty="0">
              <a:latin typeface="Agency FB" panose="020B0503020202020204" pitchFamily="34" charset="0"/>
            </a:rPr>
            <a:t>Nectar Card </a:t>
          </a:r>
        </a:p>
      </dgm:t>
    </dgm:pt>
    <dgm:pt modelId="{F928382F-FBB0-4F6F-92A4-7EDCDF495C1E}" type="parTrans" cxnId="{B5678CCF-B4EA-444B-A932-B05AFF95FA23}">
      <dgm:prSet/>
      <dgm:spPr/>
      <dgm:t>
        <a:bodyPr/>
        <a:lstStyle/>
        <a:p>
          <a:endParaRPr lang="en-US"/>
        </a:p>
      </dgm:t>
    </dgm:pt>
    <dgm:pt modelId="{48B4A126-5BC9-442F-A755-CA4300C6C3B5}" type="sibTrans" cxnId="{B5678CCF-B4EA-444B-A932-B05AFF95FA23}">
      <dgm:prSet/>
      <dgm:spPr/>
      <dgm:t>
        <a:bodyPr/>
        <a:lstStyle/>
        <a:p>
          <a:endParaRPr lang="en-US"/>
        </a:p>
      </dgm:t>
    </dgm:pt>
    <dgm:pt modelId="{52583EDE-DC53-4B3D-A0EB-4610E8CCE42D}">
      <dgm:prSet phldrT="[Text]" custT="1"/>
      <dgm:spPr/>
      <dgm:t>
        <a:bodyPr/>
        <a:lstStyle/>
        <a:p>
          <a:r>
            <a:rPr lang="en-US" sz="2400" dirty="0">
              <a:latin typeface="Agency FB" panose="020B0503020202020204" pitchFamily="34" charset="0"/>
            </a:rPr>
            <a:t>Offer flexibility for customer</a:t>
          </a:r>
        </a:p>
      </dgm:t>
    </dgm:pt>
    <dgm:pt modelId="{052CCC59-E953-482D-B760-E96D0C24EC10}" type="parTrans" cxnId="{3B03AA06-7104-4A20-8993-2BAF55D94644}">
      <dgm:prSet/>
      <dgm:spPr/>
      <dgm:t>
        <a:bodyPr/>
        <a:lstStyle/>
        <a:p>
          <a:endParaRPr lang="en-US"/>
        </a:p>
      </dgm:t>
    </dgm:pt>
    <dgm:pt modelId="{0C778A10-5343-484B-91F8-9E06C8583D2B}" type="sibTrans" cxnId="{3B03AA06-7104-4A20-8993-2BAF55D94644}">
      <dgm:prSet/>
      <dgm:spPr/>
      <dgm:t>
        <a:bodyPr/>
        <a:lstStyle/>
        <a:p>
          <a:endParaRPr lang="en-US"/>
        </a:p>
      </dgm:t>
    </dgm:pt>
    <dgm:pt modelId="{FE11A376-6BA9-499B-824A-70C4A810CAB7}">
      <dgm:prSet phldrT="[Text]" custT="1"/>
      <dgm:spPr/>
      <dgm:t>
        <a:bodyPr/>
        <a:lstStyle/>
        <a:p>
          <a:r>
            <a:rPr lang="en-US" sz="2400" dirty="0">
              <a:latin typeface="Agency FB" panose="020B0503020202020204" pitchFamily="34" charset="0"/>
            </a:rPr>
            <a:t>Sales promotions</a:t>
          </a:r>
        </a:p>
      </dgm:t>
    </dgm:pt>
    <dgm:pt modelId="{409D0D46-A0E1-41EA-8D66-8A0776772F02}" type="parTrans" cxnId="{6540527F-3E20-431F-90B1-6DF788346D20}">
      <dgm:prSet/>
      <dgm:spPr/>
      <dgm:t>
        <a:bodyPr/>
        <a:lstStyle/>
        <a:p>
          <a:endParaRPr lang="en-US"/>
        </a:p>
      </dgm:t>
    </dgm:pt>
    <dgm:pt modelId="{B67F5A9F-1D40-4EFE-8B7D-D3661DFD58AE}" type="sibTrans" cxnId="{6540527F-3E20-431F-90B1-6DF788346D20}">
      <dgm:prSet/>
      <dgm:spPr/>
      <dgm:t>
        <a:bodyPr/>
        <a:lstStyle/>
        <a:p>
          <a:endParaRPr lang="en-US"/>
        </a:p>
      </dgm:t>
    </dgm:pt>
    <dgm:pt modelId="{8B61AE73-88F2-4A42-93E2-7DABFAD1A84B}">
      <dgm:prSet phldrT="[Text]" custT="1"/>
      <dgm:spPr/>
      <dgm:t>
        <a:bodyPr/>
        <a:lstStyle/>
        <a:p>
          <a:r>
            <a:rPr lang="en-US" sz="2400" dirty="0">
              <a:latin typeface="Agency FB" panose="020B0503020202020204" pitchFamily="34" charset="0"/>
            </a:rPr>
            <a:t>Discounts</a:t>
          </a:r>
        </a:p>
      </dgm:t>
    </dgm:pt>
    <dgm:pt modelId="{3F7339A1-DD6F-4867-B8E0-7E3E4D9A2A93}" type="parTrans" cxnId="{61B1516E-69A1-48E1-B69B-D2D9C0902167}">
      <dgm:prSet/>
      <dgm:spPr/>
      <dgm:t>
        <a:bodyPr/>
        <a:lstStyle/>
        <a:p>
          <a:endParaRPr lang="en-US"/>
        </a:p>
      </dgm:t>
    </dgm:pt>
    <dgm:pt modelId="{4240C8D3-A6FB-431B-8485-B26ADD6A7282}" type="sibTrans" cxnId="{61B1516E-69A1-48E1-B69B-D2D9C0902167}">
      <dgm:prSet/>
      <dgm:spPr/>
      <dgm:t>
        <a:bodyPr/>
        <a:lstStyle/>
        <a:p>
          <a:endParaRPr lang="en-US"/>
        </a:p>
      </dgm:t>
    </dgm:pt>
    <dgm:pt modelId="{7C540505-850B-4E18-A359-85495E3546AD}" type="pres">
      <dgm:prSet presAssocID="{160D0191-9A62-4ED4-8AF7-0071D6CB50AB}" presName="Name0" presStyleCnt="0">
        <dgm:presLayoutVars>
          <dgm:dir/>
          <dgm:animLvl val="lvl"/>
          <dgm:resizeHandles val="exact"/>
        </dgm:presLayoutVars>
      </dgm:prSet>
      <dgm:spPr/>
    </dgm:pt>
    <dgm:pt modelId="{E85AA767-8787-454F-AA61-C7540E526A45}" type="pres">
      <dgm:prSet presAssocID="{74C41F71-E70A-4936-B7C2-184D6F36EEC0}" presName="linNode" presStyleCnt="0"/>
      <dgm:spPr/>
    </dgm:pt>
    <dgm:pt modelId="{71F5A439-A586-485B-9673-BB207CBEF95B}" type="pres">
      <dgm:prSet presAssocID="{74C41F71-E70A-4936-B7C2-184D6F36EEC0}" presName="parTx" presStyleLbl="revTx" presStyleIdx="0" presStyleCnt="2">
        <dgm:presLayoutVars>
          <dgm:chMax val="1"/>
          <dgm:bulletEnabled val="1"/>
        </dgm:presLayoutVars>
      </dgm:prSet>
      <dgm:spPr/>
    </dgm:pt>
    <dgm:pt modelId="{091CB124-4B78-45CB-AFCD-BB57C46693D3}" type="pres">
      <dgm:prSet presAssocID="{74C41F71-E70A-4936-B7C2-184D6F36EEC0}" presName="bracket" presStyleLbl="parChTrans1D1" presStyleIdx="0" presStyleCnt="2"/>
      <dgm:spPr/>
    </dgm:pt>
    <dgm:pt modelId="{0FEDD61E-CFED-44CF-B2AE-06D323087752}" type="pres">
      <dgm:prSet presAssocID="{74C41F71-E70A-4936-B7C2-184D6F36EEC0}" presName="spH" presStyleCnt="0"/>
      <dgm:spPr/>
    </dgm:pt>
    <dgm:pt modelId="{8B48AC6E-D642-4889-A461-CFD5B50A6AB5}" type="pres">
      <dgm:prSet presAssocID="{74C41F71-E70A-4936-B7C2-184D6F36EEC0}" presName="desTx" presStyleLbl="node1" presStyleIdx="0" presStyleCnt="2">
        <dgm:presLayoutVars>
          <dgm:bulletEnabled val="1"/>
        </dgm:presLayoutVars>
      </dgm:prSet>
      <dgm:spPr/>
    </dgm:pt>
    <dgm:pt modelId="{6B130D71-5BFC-4BBB-9298-166204D95278}" type="pres">
      <dgm:prSet presAssocID="{A2463A50-8923-4FFE-A122-D09CD1924117}" presName="spV" presStyleCnt="0"/>
      <dgm:spPr/>
    </dgm:pt>
    <dgm:pt modelId="{DBD7C653-23E5-4B1D-A2E6-5F6F1E113A99}" type="pres">
      <dgm:prSet presAssocID="{BDA5B3D6-260E-4B0B-A080-8A88EFDED4F7}" presName="linNode" presStyleCnt="0"/>
      <dgm:spPr/>
    </dgm:pt>
    <dgm:pt modelId="{4F696CF3-D740-4533-9940-E758038A4882}" type="pres">
      <dgm:prSet presAssocID="{BDA5B3D6-260E-4B0B-A080-8A88EFDED4F7}" presName="parTx" presStyleLbl="revTx" presStyleIdx="1" presStyleCnt="2">
        <dgm:presLayoutVars>
          <dgm:chMax val="1"/>
          <dgm:bulletEnabled val="1"/>
        </dgm:presLayoutVars>
      </dgm:prSet>
      <dgm:spPr/>
    </dgm:pt>
    <dgm:pt modelId="{E7D641FC-2A9B-4C81-B636-42425B187D19}" type="pres">
      <dgm:prSet presAssocID="{BDA5B3D6-260E-4B0B-A080-8A88EFDED4F7}" presName="bracket" presStyleLbl="parChTrans1D1" presStyleIdx="1" presStyleCnt="2"/>
      <dgm:spPr/>
    </dgm:pt>
    <dgm:pt modelId="{4C478141-8038-4E95-A14B-ED3DF83EBCB4}" type="pres">
      <dgm:prSet presAssocID="{BDA5B3D6-260E-4B0B-A080-8A88EFDED4F7}" presName="spH" presStyleCnt="0"/>
      <dgm:spPr/>
    </dgm:pt>
    <dgm:pt modelId="{6886C67D-F729-4D20-A33F-B203BFF801EC}" type="pres">
      <dgm:prSet presAssocID="{BDA5B3D6-260E-4B0B-A080-8A88EFDED4F7}" presName="desTx" presStyleLbl="node1" presStyleIdx="1" presStyleCnt="2">
        <dgm:presLayoutVars>
          <dgm:bulletEnabled val="1"/>
        </dgm:presLayoutVars>
      </dgm:prSet>
      <dgm:spPr/>
    </dgm:pt>
  </dgm:ptLst>
  <dgm:cxnLst>
    <dgm:cxn modelId="{3B03AA06-7104-4A20-8993-2BAF55D94644}" srcId="{74C41F71-E70A-4936-B7C2-184D6F36EEC0}" destId="{52583EDE-DC53-4B3D-A0EB-4610E8CCE42D}" srcOrd="1" destOrd="0" parTransId="{052CCC59-E953-482D-B760-E96D0C24EC10}" sibTransId="{0C778A10-5343-484B-91F8-9E06C8583D2B}"/>
    <dgm:cxn modelId="{2AB6FB35-4A26-48B5-911E-2D9C9EDFD434}" type="presOf" srcId="{BDA5B3D6-260E-4B0B-A080-8A88EFDED4F7}" destId="{4F696CF3-D740-4533-9940-E758038A4882}" srcOrd="0" destOrd="0" presId="urn:diagrams.loki3.com/BracketList"/>
    <dgm:cxn modelId="{6C3C0D45-F39C-4D49-A5B1-AB4E2AC4CC7D}" type="presOf" srcId="{E0ED2F3F-1A0D-4E24-9532-6FA495D37EF4}" destId="{6886C67D-F729-4D20-A33F-B203BFF801EC}" srcOrd="0" destOrd="0" presId="urn:diagrams.loki3.com/BracketList"/>
    <dgm:cxn modelId="{61B1516E-69A1-48E1-B69B-D2D9C0902167}" srcId="{BDA5B3D6-260E-4B0B-A080-8A88EFDED4F7}" destId="{8B61AE73-88F2-4A42-93E2-7DABFAD1A84B}" srcOrd="2" destOrd="0" parTransId="{3F7339A1-DD6F-4867-B8E0-7E3E4D9A2A93}" sibTransId="{4240C8D3-A6FB-431B-8485-B26ADD6A7282}"/>
    <dgm:cxn modelId="{38D97650-86AE-4BA7-AE07-790EE8C27ED2}" srcId="{160D0191-9A62-4ED4-8AF7-0071D6CB50AB}" destId="{BDA5B3D6-260E-4B0B-A080-8A88EFDED4F7}" srcOrd="1" destOrd="0" parTransId="{68861629-373D-4EEF-B0CD-36DCA09CD92A}" sibTransId="{FB99C533-7C20-4CC1-AEB3-51E2FBEEF0BD}"/>
    <dgm:cxn modelId="{6540527F-3E20-431F-90B1-6DF788346D20}" srcId="{BDA5B3D6-260E-4B0B-A080-8A88EFDED4F7}" destId="{FE11A376-6BA9-499B-824A-70C4A810CAB7}" srcOrd="1" destOrd="0" parTransId="{409D0D46-A0E1-41EA-8D66-8A0776772F02}" sibTransId="{B67F5A9F-1D40-4EFE-8B7D-D3661DFD58AE}"/>
    <dgm:cxn modelId="{59EF948B-54CB-467B-B1C1-434900224A1A}" type="presOf" srcId="{8B61AE73-88F2-4A42-93E2-7DABFAD1A84B}" destId="{6886C67D-F729-4D20-A33F-B203BFF801EC}" srcOrd="0" destOrd="2" presId="urn:diagrams.loki3.com/BracketList"/>
    <dgm:cxn modelId="{346F8C96-04A1-4CA3-9209-616CE545BD7D}" type="presOf" srcId="{52583EDE-DC53-4B3D-A0EB-4610E8CCE42D}" destId="{8B48AC6E-D642-4889-A461-CFD5B50A6AB5}" srcOrd="0" destOrd="1" presId="urn:diagrams.loki3.com/BracketList"/>
    <dgm:cxn modelId="{C1CCDB99-4C7F-47FB-BB0D-B1D92034EA93}" srcId="{74C41F71-E70A-4936-B7C2-184D6F36EEC0}" destId="{C5C666FA-D17C-4DFB-9C95-CBDAB52C970D}" srcOrd="0" destOrd="0" parTransId="{DCB025CA-AC1F-45B9-B840-BE16AA5A35AB}" sibTransId="{6E6EB0F3-A9EC-47C7-BDC3-9399E9D114F9}"/>
    <dgm:cxn modelId="{592C4AAE-9CF7-4BC4-A93A-F8EFF4BE6C51}" type="presOf" srcId="{C5C666FA-D17C-4DFB-9C95-CBDAB52C970D}" destId="{8B48AC6E-D642-4889-A461-CFD5B50A6AB5}" srcOrd="0" destOrd="0" presId="urn:diagrams.loki3.com/BracketList"/>
    <dgm:cxn modelId="{B5678CCF-B4EA-444B-A932-B05AFF95FA23}" srcId="{BDA5B3D6-260E-4B0B-A080-8A88EFDED4F7}" destId="{E0ED2F3F-1A0D-4E24-9532-6FA495D37EF4}" srcOrd="0" destOrd="0" parTransId="{F928382F-FBB0-4F6F-92A4-7EDCDF495C1E}" sibTransId="{48B4A126-5BC9-442F-A755-CA4300C6C3B5}"/>
    <dgm:cxn modelId="{2F386CDE-19C9-4047-919D-FE243063E933}" srcId="{160D0191-9A62-4ED4-8AF7-0071D6CB50AB}" destId="{74C41F71-E70A-4936-B7C2-184D6F36EEC0}" srcOrd="0" destOrd="0" parTransId="{BF7BE878-312A-4F0B-9D63-19922D882F4F}" sibTransId="{A2463A50-8923-4FFE-A122-D09CD1924117}"/>
    <dgm:cxn modelId="{D051A7E3-C329-4D23-B4F0-0379F4A5A1DB}" type="presOf" srcId="{FE11A376-6BA9-499B-824A-70C4A810CAB7}" destId="{6886C67D-F729-4D20-A33F-B203BFF801EC}" srcOrd="0" destOrd="1" presId="urn:diagrams.loki3.com/BracketList"/>
    <dgm:cxn modelId="{B4515BE6-0B44-490F-8545-EFE5A89D884F}" type="presOf" srcId="{74C41F71-E70A-4936-B7C2-184D6F36EEC0}" destId="{71F5A439-A586-485B-9673-BB207CBEF95B}" srcOrd="0" destOrd="0" presId="urn:diagrams.loki3.com/BracketList"/>
    <dgm:cxn modelId="{D79CDEEF-D485-4042-8D39-382938781946}" type="presOf" srcId="{160D0191-9A62-4ED4-8AF7-0071D6CB50AB}" destId="{7C540505-850B-4E18-A359-85495E3546AD}" srcOrd="0" destOrd="0" presId="urn:diagrams.loki3.com/BracketList"/>
    <dgm:cxn modelId="{CB78D192-DB57-451B-9BC4-D43E62119224}" type="presParOf" srcId="{7C540505-850B-4E18-A359-85495E3546AD}" destId="{E85AA767-8787-454F-AA61-C7540E526A45}" srcOrd="0" destOrd="0" presId="urn:diagrams.loki3.com/BracketList"/>
    <dgm:cxn modelId="{3A645A75-5680-4244-BFC1-B13E46FC842F}" type="presParOf" srcId="{E85AA767-8787-454F-AA61-C7540E526A45}" destId="{71F5A439-A586-485B-9673-BB207CBEF95B}" srcOrd="0" destOrd="0" presId="urn:diagrams.loki3.com/BracketList"/>
    <dgm:cxn modelId="{C50E2CDC-8C10-4389-9690-AC3B115EEA20}" type="presParOf" srcId="{E85AA767-8787-454F-AA61-C7540E526A45}" destId="{091CB124-4B78-45CB-AFCD-BB57C46693D3}" srcOrd="1" destOrd="0" presId="urn:diagrams.loki3.com/BracketList"/>
    <dgm:cxn modelId="{BA1F2C0C-704B-4848-B487-B89D4F107F67}" type="presParOf" srcId="{E85AA767-8787-454F-AA61-C7540E526A45}" destId="{0FEDD61E-CFED-44CF-B2AE-06D323087752}" srcOrd="2" destOrd="0" presId="urn:diagrams.loki3.com/BracketList"/>
    <dgm:cxn modelId="{3BA261E3-497D-4B03-9C6D-F8AED043CF64}" type="presParOf" srcId="{E85AA767-8787-454F-AA61-C7540E526A45}" destId="{8B48AC6E-D642-4889-A461-CFD5B50A6AB5}" srcOrd="3" destOrd="0" presId="urn:diagrams.loki3.com/BracketList"/>
    <dgm:cxn modelId="{BECC247B-AB4E-41A4-A765-C9CA84EE84EB}" type="presParOf" srcId="{7C540505-850B-4E18-A359-85495E3546AD}" destId="{6B130D71-5BFC-4BBB-9298-166204D95278}" srcOrd="1" destOrd="0" presId="urn:diagrams.loki3.com/BracketList"/>
    <dgm:cxn modelId="{8941B751-93F5-489C-885F-7FF8B778EC11}" type="presParOf" srcId="{7C540505-850B-4E18-A359-85495E3546AD}" destId="{DBD7C653-23E5-4B1D-A2E6-5F6F1E113A99}" srcOrd="2" destOrd="0" presId="urn:diagrams.loki3.com/BracketList"/>
    <dgm:cxn modelId="{CC8AB0D4-2F1E-4C4A-8545-E20BEEC8D9FC}" type="presParOf" srcId="{DBD7C653-23E5-4B1D-A2E6-5F6F1E113A99}" destId="{4F696CF3-D740-4533-9940-E758038A4882}" srcOrd="0" destOrd="0" presId="urn:diagrams.loki3.com/BracketList"/>
    <dgm:cxn modelId="{E7546D5A-66D3-448E-A303-328149448867}" type="presParOf" srcId="{DBD7C653-23E5-4B1D-A2E6-5F6F1E113A99}" destId="{E7D641FC-2A9B-4C81-B636-42425B187D19}" srcOrd="1" destOrd="0" presId="urn:diagrams.loki3.com/BracketList"/>
    <dgm:cxn modelId="{5F63B3C0-06FE-4BBE-A7E9-85B12CAAC9DA}" type="presParOf" srcId="{DBD7C653-23E5-4B1D-A2E6-5F6F1E113A99}" destId="{4C478141-8038-4E95-A14B-ED3DF83EBCB4}" srcOrd="2" destOrd="0" presId="urn:diagrams.loki3.com/BracketList"/>
    <dgm:cxn modelId="{5C5E33AA-F980-44CF-9A78-0322D5E8982E}" type="presParOf" srcId="{DBD7C653-23E5-4B1D-A2E6-5F6F1E113A99}" destId="{6886C67D-F729-4D20-A33F-B203BFF801EC}"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0D0191-9A62-4ED4-8AF7-0071D6CB50AB}" type="doc">
      <dgm:prSet loTypeId="urn:diagrams.loki3.com/BracketList" loCatId="list" qsTypeId="urn:microsoft.com/office/officeart/2005/8/quickstyle/simple3" qsCatId="simple" csTypeId="urn:microsoft.com/office/officeart/2005/8/colors/accent1_2" csCatId="accent1" phldr="1"/>
      <dgm:spPr/>
      <dgm:t>
        <a:bodyPr/>
        <a:lstStyle/>
        <a:p>
          <a:endParaRPr lang="en-US"/>
        </a:p>
      </dgm:t>
    </dgm:pt>
    <dgm:pt modelId="{74C41F71-E70A-4936-B7C2-184D6F36EEC0}">
      <dgm:prSet phldrT="[Text]" custT="1"/>
      <dgm:spPr/>
      <dgm:t>
        <a:bodyPr/>
        <a:lstStyle/>
        <a:p>
          <a:pPr algn="ctr"/>
          <a:r>
            <a:rPr lang="en-US" sz="3200" b="1" dirty="0">
              <a:latin typeface="Agency FB" panose="020B0503020202020204" pitchFamily="34" charset="0"/>
            </a:rPr>
            <a:t>Differentiation</a:t>
          </a:r>
        </a:p>
      </dgm:t>
    </dgm:pt>
    <dgm:pt modelId="{BF7BE878-312A-4F0B-9D63-19922D882F4F}" type="parTrans" cxnId="{2F386CDE-19C9-4047-919D-FE243063E933}">
      <dgm:prSet/>
      <dgm:spPr/>
      <dgm:t>
        <a:bodyPr/>
        <a:lstStyle/>
        <a:p>
          <a:endParaRPr lang="en-US"/>
        </a:p>
      </dgm:t>
    </dgm:pt>
    <dgm:pt modelId="{A2463A50-8923-4FFE-A122-D09CD1924117}" type="sibTrans" cxnId="{2F386CDE-19C9-4047-919D-FE243063E933}">
      <dgm:prSet/>
      <dgm:spPr/>
      <dgm:t>
        <a:bodyPr/>
        <a:lstStyle/>
        <a:p>
          <a:endParaRPr lang="en-US"/>
        </a:p>
      </dgm:t>
    </dgm:pt>
    <dgm:pt modelId="{C5C666FA-D17C-4DFB-9C95-CBDAB52C970D}">
      <dgm:prSet phldrT="[Text]" custT="1"/>
      <dgm:spPr/>
      <dgm:t>
        <a:bodyPr/>
        <a:lstStyle/>
        <a:p>
          <a:r>
            <a:rPr lang="en-US" sz="2400" dirty="0">
              <a:latin typeface="Agency FB" panose="020B0503020202020204" pitchFamily="34" charset="0"/>
            </a:rPr>
            <a:t>Offering of new and improved product lines for customers such as gluten-free bakery products</a:t>
          </a:r>
        </a:p>
      </dgm:t>
    </dgm:pt>
    <dgm:pt modelId="{DCB025CA-AC1F-45B9-B840-BE16AA5A35AB}" type="parTrans" cxnId="{C1CCDB99-4C7F-47FB-BB0D-B1D92034EA93}">
      <dgm:prSet/>
      <dgm:spPr/>
      <dgm:t>
        <a:bodyPr/>
        <a:lstStyle/>
        <a:p>
          <a:endParaRPr lang="en-US"/>
        </a:p>
      </dgm:t>
    </dgm:pt>
    <dgm:pt modelId="{6E6EB0F3-A9EC-47C7-BDC3-9399E9D114F9}" type="sibTrans" cxnId="{C1CCDB99-4C7F-47FB-BB0D-B1D92034EA93}">
      <dgm:prSet/>
      <dgm:spPr/>
      <dgm:t>
        <a:bodyPr/>
        <a:lstStyle/>
        <a:p>
          <a:endParaRPr lang="en-US"/>
        </a:p>
      </dgm:t>
    </dgm:pt>
    <dgm:pt modelId="{BDA5B3D6-260E-4B0B-A080-8A88EFDED4F7}">
      <dgm:prSet phldrT="[Text]" custT="1"/>
      <dgm:spPr/>
      <dgm:t>
        <a:bodyPr/>
        <a:lstStyle/>
        <a:p>
          <a:pPr algn="ctr"/>
          <a:r>
            <a:rPr lang="en-US" sz="3200" b="1" dirty="0">
              <a:latin typeface="Agency FB" panose="020B0503020202020204" pitchFamily="34" charset="0"/>
            </a:rPr>
            <a:t>Shopper mission and innovative channel</a:t>
          </a:r>
        </a:p>
      </dgm:t>
    </dgm:pt>
    <dgm:pt modelId="{68861629-373D-4EEF-B0CD-36DCA09CD92A}" type="parTrans" cxnId="{38D97650-86AE-4BA7-AE07-790EE8C27ED2}">
      <dgm:prSet/>
      <dgm:spPr/>
      <dgm:t>
        <a:bodyPr/>
        <a:lstStyle/>
        <a:p>
          <a:endParaRPr lang="en-US"/>
        </a:p>
      </dgm:t>
    </dgm:pt>
    <dgm:pt modelId="{FB99C533-7C20-4CC1-AEB3-51E2FBEEF0BD}" type="sibTrans" cxnId="{38D97650-86AE-4BA7-AE07-790EE8C27ED2}">
      <dgm:prSet/>
      <dgm:spPr/>
      <dgm:t>
        <a:bodyPr/>
        <a:lstStyle/>
        <a:p>
          <a:endParaRPr lang="en-US"/>
        </a:p>
      </dgm:t>
    </dgm:pt>
    <dgm:pt modelId="{E0ED2F3F-1A0D-4E24-9532-6FA495D37EF4}">
      <dgm:prSet phldrT="[Text]" custT="1"/>
      <dgm:spPr/>
      <dgm:t>
        <a:bodyPr/>
        <a:lstStyle/>
        <a:p>
          <a:r>
            <a:rPr lang="en-US" sz="2400" dirty="0">
              <a:latin typeface="Agency FB" panose="020B0503020202020204" pitchFamily="34" charset="0"/>
            </a:rPr>
            <a:t>Adapt with the changing consumer trends</a:t>
          </a:r>
        </a:p>
      </dgm:t>
    </dgm:pt>
    <dgm:pt modelId="{F928382F-FBB0-4F6F-92A4-7EDCDF495C1E}" type="parTrans" cxnId="{B5678CCF-B4EA-444B-A932-B05AFF95FA23}">
      <dgm:prSet/>
      <dgm:spPr/>
      <dgm:t>
        <a:bodyPr/>
        <a:lstStyle/>
        <a:p>
          <a:endParaRPr lang="en-US"/>
        </a:p>
      </dgm:t>
    </dgm:pt>
    <dgm:pt modelId="{48B4A126-5BC9-442F-A755-CA4300C6C3B5}" type="sibTrans" cxnId="{B5678CCF-B4EA-444B-A932-B05AFF95FA23}">
      <dgm:prSet/>
      <dgm:spPr/>
      <dgm:t>
        <a:bodyPr/>
        <a:lstStyle/>
        <a:p>
          <a:endParaRPr lang="en-US"/>
        </a:p>
      </dgm:t>
    </dgm:pt>
    <dgm:pt modelId="{52583EDE-DC53-4B3D-A0EB-4610E8CCE42D}">
      <dgm:prSet phldrT="[Text]" custT="1"/>
      <dgm:spPr/>
      <dgm:t>
        <a:bodyPr/>
        <a:lstStyle/>
        <a:p>
          <a:endParaRPr lang="en-US" sz="2400" dirty="0">
            <a:latin typeface="Agency FB" panose="020B0503020202020204" pitchFamily="34" charset="0"/>
          </a:endParaRPr>
        </a:p>
      </dgm:t>
    </dgm:pt>
    <dgm:pt modelId="{052CCC59-E953-482D-B760-E96D0C24EC10}" type="parTrans" cxnId="{3B03AA06-7104-4A20-8993-2BAF55D94644}">
      <dgm:prSet/>
      <dgm:spPr/>
      <dgm:t>
        <a:bodyPr/>
        <a:lstStyle/>
        <a:p>
          <a:endParaRPr lang="en-US"/>
        </a:p>
      </dgm:t>
    </dgm:pt>
    <dgm:pt modelId="{0C778A10-5343-484B-91F8-9E06C8583D2B}" type="sibTrans" cxnId="{3B03AA06-7104-4A20-8993-2BAF55D94644}">
      <dgm:prSet/>
      <dgm:spPr/>
      <dgm:t>
        <a:bodyPr/>
        <a:lstStyle/>
        <a:p>
          <a:endParaRPr lang="en-US"/>
        </a:p>
      </dgm:t>
    </dgm:pt>
    <dgm:pt modelId="{32FADF15-B47C-4DD5-B131-4E75C69742E0}">
      <dgm:prSet phldrT="[Text]" custT="1"/>
      <dgm:spPr/>
      <dgm:t>
        <a:bodyPr/>
        <a:lstStyle/>
        <a:p>
          <a:r>
            <a:rPr lang="en-US" sz="2400" dirty="0">
              <a:latin typeface="Agency FB" panose="020B0503020202020204" pitchFamily="34" charset="0"/>
            </a:rPr>
            <a:t>Capturing market share by increasing large customer base</a:t>
          </a:r>
        </a:p>
      </dgm:t>
    </dgm:pt>
    <dgm:pt modelId="{A096B420-6D05-42A1-8F34-E8D345919475}" type="parTrans" cxnId="{55CFCFD6-069A-4316-BFE4-207C33E181B8}">
      <dgm:prSet/>
      <dgm:spPr/>
      <dgm:t>
        <a:bodyPr/>
        <a:lstStyle/>
        <a:p>
          <a:endParaRPr lang="en-US"/>
        </a:p>
      </dgm:t>
    </dgm:pt>
    <dgm:pt modelId="{8DC8BCF5-EAC8-4279-9086-0D595F93A545}" type="sibTrans" cxnId="{55CFCFD6-069A-4316-BFE4-207C33E181B8}">
      <dgm:prSet/>
      <dgm:spPr/>
      <dgm:t>
        <a:bodyPr/>
        <a:lstStyle/>
        <a:p>
          <a:endParaRPr lang="en-US"/>
        </a:p>
      </dgm:t>
    </dgm:pt>
    <dgm:pt modelId="{06A6554F-6073-405E-9F02-68F8322639CB}">
      <dgm:prSet phldrT="[Text]" custT="1"/>
      <dgm:spPr/>
      <dgm:t>
        <a:bodyPr/>
        <a:lstStyle/>
        <a:p>
          <a:r>
            <a:rPr lang="en-US" sz="2400" dirty="0">
              <a:latin typeface="Agency FB" panose="020B0503020202020204" pitchFamily="34" charset="0"/>
            </a:rPr>
            <a:t>Adapt with the trends of top-up shopping among young generation</a:t>
          </a:r>
        </a:p>
      </dgm:t>
    </dgm:pt>
    <dgm:pt modelId="{C40F3686-5AA0-4CF6-A777-D6634CE3EF43}" type="parTrans" cxnId="{02DA775B-D225-4C2B-A484-E62FC1024E07}">
      <dgm:prSet/>
      <dgm:spPr/>
      <dgm:t>
        <a:bodyPr/>
        <a:lstStyle/>
        <a:p>
          <a:endParaRPr lang="en-US"/>
        </a:p>
      </dgm:t>
    </dgm:pt>
    <dgm:pt modelId="{493C8F6B-1D5A-44EB-B6AB-EFEA4076D456}" type="sibTrans" cxnId="{02DA775B-D225-4C2B-A484-E62FC1024E07}">
      <dgm:prSet/>
      <dgm:spPr/>
      <dgm:t>
        <a:bodyPr/>
        <a:lstStyle/>
        <a:p>
          <a:endParaRPr lang="en-US"/>
        </a:p>
      </dgm:t>
    </dgm:pt>
    <dgm:pt modelId="{3B1A11EE-DAAB-4D7F-A669-4B1E112DF406}">
      <dgm:prSet phldrT="[Text]" custT="1"/>
      <dgm:spPr/>
      <dgm:t>
        <a:bodyPr/>
        <a:lstStyle/>
        <a:p>
          <a:r>
            <a:rPr lang="en-US" sz="2400" dirty="0">
              <a:latin typeface="Agency FB" panose="020B0503020202020204" pitchFamily="34" charset="0"/>
            </a:rPr>
            <a:t>New channel introduction</a:t>
          </a:r>
        </a:p>
      </dgm:t>
    </dgm:pt>
    <dgm:pt modelId="{DC1B5477-E4C4-429F-9268-92BB53A70A75}" type="parTrans" cxnId="{3862FB12-A3A1-4C4C-961F-7AD3922D6F32}">
      <dgm:prSet/>
      <dgm:spPr/>
      <dgm:t>
        <a:bodyPr/>
        <a:lstStyle/>
        <a:p>
          <a:endParaRPr lang="en-US"/>
        </a:p>
      </dgm:t>
    </dgm:pt>
    <dgm:pt modelId="{1A2D9F6D-03BE-4943-974B-0477ECC842F8}" type="sibTrans" cxnId="{3862FB12-A3A1-4C4C-961F-7AD3922D6F32}">
      <dgm:prSet/>
      <dgm:spPr/>
      <dgm:t>
        <a:bodyPr/>
        <a:lstStyle/>
        <a:p>
          <a:endParaRPr lang="en-US"/>
        </a:p>
      </dgm:t>
    </dgm:pt>
    <dgm:pt modelId="{BEB7382B-AC95-4675-82EF-6E29C9598077}">
      <dgm:prSet phldrT="[Text]" custT="1"/>
      <dgm:spPr/>
      <dgm:t>
        <a:bodyPr/>
        <a:lstStyle/>
        <a:p>
          <a:r>
            <a:rPr lang="en-US" sz="2400" dirty="0">
              <a:latin typeface="Agency FB" panose="020B0503020202020204" pitchFamily="34" charset="0"/>
            </a:rPr>
            <a:t>Quality products at low pieces for less affluent customers</a:t>
          </a:r>
        </a:p>
      </dgm:t>
    </dgm:pt>
    <dgm:pt modelId="{DF91BF60-EBF2-4124-A535-EC8C2F31C2FE}" type="parTrans" cxnId="{E485755A-2F5D-488D-AF45-C04049ADF104}">
      <dgm:prSet/>
      <dgm:spPr/>
      <dgm:t>
        <a:bodyPr/>
        <a:lstStyle/>
        <a:p>
          <a:endParaRPr lang="en-US"/>
        </a:p>
      </dgm:t>
    </dgm:pt>
    <dgm:pt modelId="{860FF258-4645-445A-BF1F-FAC2B483E260}" type="sibTrans" cxnId="{E485755A-2F5D-488D-AF45-C04049ADF104}">
      <dgm:prSet/>
      <dgm:spPr/>
      <dgm:t>
        <a:bodyPr/>
        <a:lstStyle/>
        <a:p>
          <a:endParaRPr lang="en-US"/>
        </a:p>
      </dgm:t>
    </dgm:pt>
    <dgm:pt modelId="{7C540505-850B-4E18-A359-85495E3546AD}" type="pres">
      <dgm:prSet presAssocID="{160D0191-9A62-4ED4-8AF7-0071D6CB50AB}" presName="Name0" presStyleCnt="0">
        <dgm:presLayoutVars>
          <dgm:dir/>
          <dgm:animLvl val="lvl"/>
          <dgm:resizeHandles val="exact"/>
        </dgm:presLayoutVars>
      </dgm:prSet>
      <dgm:spPr/>
    </dgm:pt>
    <dgm:pt modelId="{E85AA767-8787-454F-AA61-C7540E526A45}" type="pres">
      <dgm:prSet presAssocID="{74C41F71-E70A-4936-B7C2-184D6F36EEC0}" presName="linNode" presStyleCnt="0"/>
      <dgm:spPr/>
    </dgm:pt>
    <dgm:pt modelId="{71F5A439-A586-485B-9673-BB207CBEF95B}" type="pres">
      <dgm:prSet presAssocID="{74C41F71-E70A-4936-B7C2-184D6F36EEC0}" presName="parTx" presStyleLbl="revTx" presStyleIdx="0" presStyleCnt="2" custScaleX="99873">
        <dgm:presLayoutVars>
          <dgm:chMax val="1"/>
          <dgm:bulletEnabled val="1"/>
        </dgm:presLayoutVars>
      </dgm:prSet>
      <dgm:spPr/>
    </dgm:pt>
    <dgm:pt modelId="{091CB124-4B78-45CB-AFCD-BB57C46693D3}" type="pres">
      <dgm:prSet presAssocID="{74C41F71-E70A-4936-B7C2-184D6F36EEC0}" presName="bracket" presStyleLbl="parChTrans1D1" presStyleIdx="0" presStyleCnt="2"/>
      <dgm:spPr/>
    </dgm:pt>
    <dgm:pt modelId="{0FEDD61E-CFED-44CF-B2AE-06D323087752}" type="pres">
      <dgm:prSet presAssocID="{74C41F71-E70A-4936-B7C2-184D6F36EEC0}" presName="spH" presStyleCnt="0"/>
      <dgm:spPr/>
    </dgm:pt>
    <dgm:pt modelId="{8B48AC6E-D642-4889-A461-CFD5B50A6AB5}" type="pres">
      <dgm:prSet presAssocID="{74C41F71-E70A-4936-B7C2-184D6F36EEC0}" presName="desTx" presStyleLbl="node1" presStyleIdx="0" presStyleCnt="2">
        <dgm:presLayoutVars>
          <dgm:bulletEnabled val="1"/>
        </dgm:presLayoutVars>
      </dgm:prSet>
      <dgm:spPr/>
    </dgm:pt>
    <dgm:pt modelId="{6B130D71-5BFC-4BBB-9298-166204D95278}" type="pres">
      <dgm:prSet presAssocID="{A2463A50-8923-4FFE-A122-D09CD1924117}" presName="spV" presStyleCnt="0"/>
      <dgm:spPr/>
    </dgm:pt>
    <dgm:pt modelId="{DBD7C653-23E5-4B1D-A2E6-5F6F1E113A99}" type="pres">
      <dgm:prSet presAssocID="{BDA5B3D6-260E-4B0B-A080-8A88EFDED4F7}" presName="linNode" presStyleCnt="0"/>
      <dgm:spPr/>
    </dgm:pt>
    <dgm:pt modelId="{4F696CF3-D740-4533-9940-E758038A4882}" type="pres">
      <dgm:prSet presAssocID="{BDA5B3D6-260E-4B0B-A080-8A88EFDED4F7}" presName="parTx" presStyleLbl="revTx" presStyleIdx="1" presStyleCnt="2">
        <dgm:presLayoutVars>
          <dgm:chMax val="1"/>
          <dgm:bulletEnabled val="1"/>
        </dgm:presLayoutVars>
      </dgm:prSet>
      <dgm:spPr/>
    </dgm:pt>
    <dgm:pt modelId="{E7D641FC-2A9B-4C81-B636-42425B187D19}" type="pres">
      <dgm:prSet presAssocID="{BDA5B3D6-260E-4B0B-A080-8A88EFDED4F7}" presName="bracket" presStyleLbl="parChTrans1D1" presStyleIdx="1" presStyleCnt="2"/>
      <dgm:spPr/>
    </dgm:pt>
    <dgm:pt modelId="{4C478141-8038-4E95-A14B-ED3DF83EBCB4}" type="pres">
      <dgm:prSet presAssocID="{BDA5B3D6-260E-4B0B-A080-8A88EFDED4F7}" presName="spH" presStyleCnt="0"/>
      <dgm:spPr/>
    </dgm:pt>
    <dgm:pt modelId="{6886C67D-F729-4D20-A33F-B203BFF801EC}" type="pres">
      <dgm:prSet presAssocID="{BDA5B3D6-260E-4B0B-A080-8A88EFDED4F7}" presName="desTx" presStyleLbl="node1" presStyleIdx="1" presStyleCnt="2">
        <dgm:presLayoutVars>
          <dgm:bulletEnabled val="1"/>
        </dgm:presLayoutVars>
      </dgm:prSet>
      <dgm:spPr/>
    </dgm:pt>
  </dgm:ptLst>
  <dgm:cxnLst>
    <dgm:cxn modelId="{3B03AA06-7104-4A20-8993-2BAF55D94644}" srcId="{74C41F71-E70A-4936-B7C2-184D6F36EEC0}" destId="{52583EDE-DC53-4B3D-A0EB-4610E8CCE42D}" srcOrd="2" destOrd="0" parTransId="{052CCC59-E953-482D-B760-E96D0C24EC10}" sibTransId="{0C778A10-5343-484B-91F8-9E06C8583D2B}"/>
    <dgm:cxn modelId="{3862FB12-A3A1-4C4C-961F-7AD3922D6F32}" srcId="{BDA5B3D6-260E-4B0B-A080-8A88EFDED4F7}" destId="{3B1A11EE-DAAB-4D7F-A669-4B1E112DF406}" srcOrd="2" destOrd="0" parTransId="{DC1B5477-E4C4-429F-9268-92BB53A70A75}" sibTransId="{1A2D9F6D-03BE-4943-974B-0477ECC842F8}"/>
    <dgm:cxn modelId="{2651B319-FC6D-4623-B914-991E5806923E}" type="presOf" srcId="{06A6554F-6073-405E-9F02-68F8322639CB}" destId="{6886C67D-F729-4D20-A33F-B203BFF801EC}" srcOrd="0" destOrd="1" presId="urn:diagrams.loki3.com/BracketList"/>
    <dgm:cxn modelId="{2AB6FB35-4A26-48B5-911E-2D9C9EDFD434}" type="presOf" srcId="{BDA5B3D6-260E-4B0B-A080-8A88EFDED4F7}" destId="{4F696CF3-D740-4533-9940-E758038A4882}" srcOrd="0" destOrd="0" presId="urn:diagrams.loki3.com/BracketList"/>
    <dgm:cxn modelId="{02DA775B-D225-4C2B-A484-E62FC1024E07}" srcId="{BDA5B3D6-260E-4B0B-A080-8A88EFDED4F7}" destId="{06A6554F-6073-405E-9F02-68F8322639CB}" srcOrd="1" destOrd="0" parTransId="{C40F3686-5AA0-4CF6-A777-D6634CE3EF43}" sibTransId="{493C8F6B-1D5A-44EB-B6AB-EFEA4076D456}"/>
    <dgm:cxn modelId="{6C3C0D45-F39C-4D49-A5B1-AB4E2AC4CC7D}" type="presOf" srcId="{E0ED2F3F-1A0D-4E24-9532-6FA495D37EF4}" destId="{6886C67D-F729-4D20-A33F-B203BFF801EC}" srcOrd="0" destOrd="0" presId="urn:diagrams.loki3.com/BracketList"/>
    <dgm:cxn modelId="{38D97650-86AE-4BA7-AE07-790EE8C27ED2}" srcId="{160D0191-9A62-4ED4-8AF7-0071D6CB50AB}" destId="{BDA5B3D6-260E-4B0B-A080-8A88EFDED4F7}" srcOrd="1" destOrd="0" parTransId="{68861629-373D-4EEF-B0CD-36DCA09CD92A}" sibTransId="{FB99C533-7C20-4CC1-AEB3-51E2FBEEF0BD}"/>
    <dgm:cxn modelId="{D1119653-D727-491C-BB3C-0FE381F0471D}" type="presOf" srcId="{BEB7382B-AC95-4675-82EF-6E29C9598077}" destId="{6886C67D-F729-4D20-A33F-B203BFF801EC}" srcOrd="0" destOrd="3" presId="urn:diagrams.loki3.com/BracketList"/>
    <dgm:cxn modelId="{E485755A-2F5D-488D-AF45-C04049ADF104}" srcId="{BDA5B3D6-260E-4B0B-A080-8A88EFDED4F7}" destId="{BEB7382B-AC95-4675-82EF-6E29C9598077}" srcOrd="3" destOrd="0" parTransId="{DF91BF60-EBF2-4124-A535-EC8C2F31C2FE}" sibTransId="{860FF258-4645-445A-BF1F-FAC2B483E260}"/>
    <dgm:cxn modelId="{346F8C96-04A1-4CA3-9209-616CE545BD7D}" type="presOf" srcId="{52583EDE-DC53-4B3D-A0EB-4610E8CCE42D}" destId="{8B48AC6E-D642-4889-A461-CFD5B50A6AB5}" srcOrd="0" destOrd="2" presId="urn:diagrams.loki3.com/BracketList"/>
    <dgm:cxn modelId="{C1CCDB99-4C7F-47FB-BB0D-B1D92034EA93}" srcId="{74C41F71-E70A-4936-B7C2-184D6F36EEC0}" destId="{C5C666FA-D17C-4DFB-9C95-CBDAB52C970D}" srcOrd="0" destOrd="0" parTransId="{DCB025CA-AC1F-45B9-B840-BE16AA5A35AB}" sibTransId="{6E6EB0F3-A9EC-47C7-BDC3-9399E9D114F9}"/>
    <dgm:cxn modelId="{29C08EAC-C19F-430B-9FB3-DBB1D41A60D8}" type="presOf" srcId="{32FADF15-B47C-4DD5-B131-4E75C69742E0}" destId="{8B48AC6E-D642-4889-A461-CFD5B50A6AB5}" srcOrd="0" destOrd="1" presId="urn:diagrams.loki3.com/BracketList"/>
    <dgm:cxn modelId="{592C4AAE-9CF7-4BC4-A93A-F8EFF4BE6C51}" type="presOf" srcId="{C5C666FA-D17C-4DFB-9C95-CBDAB52C970D}" destId="{8B48AC6E-D642-4889-A461-CFD5B50A6AB5}" srcOrd="0" destOrd="0" presId="urn:diagrams.loki3.com/BracketList"/>
    <dgm:cxn modelId="{B5678CCF-B4EA-444B-A932-B05AFF95FA23}" srcId="{BDA5B3D6-260E-4B0B-A080-8A88EFDED4F7}" destId="{E0ED2F3F-1A0D-4E24-9532-6FA495D37EF4}" srcOrd="0" destOrd="0" parTransId="{F928382F-FBB0-4F6F-92A4-7EDCDF495C1E}" sibTransId="{48B4A126-5BC9-442F-A755-CA4300C6C3B5}"/>
    <dgm:cxn modelId="{2B3CAAD1-5805-405F-8C92-F3DE9216B1C8}" type="presOf" srcId="{3B1A11EE-DAAB-4D7F-A669-4B1E112DF406}" destId="{6886C67D-F729-4D20-A33F-B203BFF801EC}" srcOrd="0" destOrd="2" presId="urn:diagrams.loki3.com/BracketList"/>
    <dgm:cxn modelId="{55CFCFD6-069A-4316-BFE4-207C33E181B8}" srcId="{74C41F71-E70A-4936-B7C2-184D6F36EEC0}" destId="{32FADF15-B47C-4DD5-B131-4E75C69742E0}" srcOrd="1" destOrd="0" parTransId="{A096B420-6D05-42A1-8F34-E8D345919475}" sibTransId="{8DC8BCF5-EAC8-4279-9086-0D595F93A545}"/>
    <dgm:cxn modelId="{2F386CDE-19C9-4047-919D-FE243063E933}" srcId="{160D0191-9A62-4ED4-8AF7-0071D6CB50AB}" destId="{74C41F71-E70A-4936-B7C2-184D6F36EEC0}" srcOrd="0" destOrd="0" parTransId="{BF7BE878-312A-4F0B-9D63-19922D882F4F}" sibTransId="{A2463A50-8923-4FFE-A122-D09CD1924117}"/>
    <dgm:cxn modelId="{B4515BE6-0B44-490F-8545-EFE5A89D884F}" type="presOf" srcId="{74C41F71-E70A-4936-B7C2-184D6F36EEC0}" destId="{71F5A439-A586-485B-9673-BB207CBEF95B}" srcOrd="0" destOrd="0" presId="urn:diagrams.loki3.com/BracketList"/>
    <dgm:cxn modelId="{D79CDEEF-D485-4042-8D39-382938781946}" type="presOf" srcId="{160D0191-9A62-4ED4-8AF7-0071D6CB50AB}" destId="{7C540505-850B-4E18-A359-85495E3546AD}" srcOrd="0" destOrd="0" presId="urn:diagrams.loki3.com/BracketList"/>
    <dgm:cxn modelId="{CB78D192-DB57-451B-9BC4-D43E62119224}" type="presParOf" srcId="{7C540505-850B-4E18-A359-85495E3546AD}" destId="{E85AA767-8787-454F-AA61-C7540E526A45}" srcOrd="0" destOrd="0" presId="urn:diagrams.loki3.com/BracketList"/>
    <dgm:cxn modelId="{3A645A75-5680-4244-BFC1-B13E46FC842F}" type="presParOf" srcId="{E85AA767-8787-454F-AA61-C7540E526A45}" destId="{71F5A439-A586-485B-9673-BB207CBEF95B}" srcOrd="0" destOrd="0" presId="urn:diagrams.loki3.com/BracketList"/>
    <dgm:cxn modelId="{C50E2CDC-8C10-4389-9690-AC3B115EEA20}" type="presParOf" srcId="{E85AA767-8787-454F-AA61-C7540E526A45}" destId="{091CB124-4B78-45CB-AFCD-BB57C46693D3}" srcOrd="1" destOrd="0" presId="urn:diagrams.loki3.com/BracketList"/>
    <dgm:cxn modelId="{BA1F2C0C-704B-4848-B487-B89D4F107F67}" type="presParOf" srcId="{E85AA767-8787-454F-AA61-C7540E526A45}" destId="{0FEDD61E-CFED-44CF-B2AE-06D323087752}" srcOrd="2" destOrd="0" presId="urn:diagrams.loki3.com/BracketList"/>
    <dgm:cxn modelId="{3BA261E3-497D-4B03-9C6D-F8AED043CF64}" type="presParOf" srcId="{E85AA767-8787-454F-AA61-C7540E526A45}" destId="{8B48AC6E-D642-4889-A461-CFD5B50A6AB5}" srcOrd="3" destOrd="0" presId="urn:diagrams.loki3.com/BracketList"/>
    <dgm:cxn modelId="{BECC247B-AB4E-41A4-A765-C9CA84EE84EB}" type="presParOf" srcId="{7C540505-850B-4E18-A359-85495E3546AD}" destId="{6B130D71-5BFC-4BBB-9298-166204D95278}" srcOrd="1" destOrd="0" presId="urn:diagrams.loki3.com/BracketList"/>
    <dgm:cxn modelId="{8941B751-93F5-489C-885F-7FF8B778EC11}" type="presParOf" srcId="{7C540505-850B-4E18-A359-85495E3546AD}" destId="{DBD7C653-23E5-4B1D-A2E6-5F6F1E113A99}" srcOrd="2" destOrd="0" presId="urn:diagrams.loki3.com/BracketList"/>
    <dgm:cxn modelId="{CC8AB0D4-2F1E-4C4A-8545-E20BEEC8D9FC}" type="presParOf" srcId="{DBD7C653-23E5-4B1D-A2E6-5F6F1E113A99}" destId="{4F696CF3-D740-4533-9940-E758038A4882}" srcOrd="0" destOrd="0" presId="urn:diagrams.loki3.com/BracketList"/>
    <dgm:cxn modelId="{E7546D5A-66D3-448E-A303-328149448867}" type="presParOf" srcId="{DBD7C653-23E5-4B1D-A2E6-5F6F1E113A99}" destId="{E7D641FC-2A9B-4C81-B636-42425B187D19}" srcOrd="1" destOrd="0" presId="urn:diagrams.loki3.com/BracketList"/>
    <dgm:cxn modelId="{5F63B3C0-06FE-4BBE-A7E9-85B12CAAC9DA}" type="presParOf" srcId="{DBD7C653-23E5-4B1D-A2E6-5F6F1E113A99}" destId="{4C478141-8038-4E95-A14B-ED3DF83EBCB4}" srcOrd="2" destOrd="0" presId="urn:diagrams.loki3.com/BracketList"/>
    <dgm:cxn modelId="{5C5E33AA-F980-44CF-9A78-0322D5E8982E}" type="presParOf" srcId="{DBD7C653-23E5-4B1D-A2E6-5F6F1E113A99}" destId="{6886C67D-F729-4D20-A33F-B203BFF801EC}"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0D0191-9A62-4ED4-8AF7-0071D6CB50AB}" type="doc">
      <dgm:prSet loTypeId="urn:diagrams.loki3.com/BracketList" loCatId="list" qsTypeId="urn:microsoft.com/office/officeart/2005/8/quickstyle/simple3" qsCatId="simple" csTypeId="urn:microsoft.com/office/officeart/2005/8/colors/accent1_2" csCatId="accent1" phldr="1"/>
      <dgm:spPr/>
      <dgm:t>
        <a:bodyPr/>
        <a:lstStyle/>
        <a:p>
          <a:endParaRPr lang="en-US"/>
        </a:p>
      </dgm:t>
    </dgm:pt>
    <dgm:pt modelId="{74C41F71-E70A-4936-B7C2-184D6F36EEC0}">
      <dgm:prSet phldrT="[Text]" custT="1"/>
      <dgm:spPr/>
      <dgm:t>
        <a:bodyPr/>
        <a:lstStyle/>
        <a:p>
          <a:pPr algn="ctr"/>
          <a:r>
            <a:rPr lang="en-US" sz="2000" b="1" dirty="0">
              <a:latin typeface="Agency FB" panose="020B0503020202020204" pitchFamily="34" charset="0"/>
            </a:rPr>
            <a:t>New products and brands</a:t>
          </a:r>
        </a:p>
      </dgm:t>
    </dgm:pt>
    <dgm:pt modelId="{BF7BE878-312A-4F0B-9D63-19922D882F4F}" type="parTrans" cxnId="{2F386CDE-19C9-4047-919D-FE243063E933}">
      <dgm:prSet/>
      <dgm:spPr/>
      <dgm:t>
        <a:bodyPr/>
        <a:lstStyle/>
        <a:p>
          <a:endParaRPr lang="en-US"/>
        </a:p>
      </dgm:t>
    </dgm:pt>
    <dgm:pt modelId="{A2463A50-8923-4FFE-A122-D09CD1924117}" type="sibTrans" cxnId="{2F386CDE-19C9-4047-919D-FE243063E933}">
      <dgm:prSet/>
      <dgm:spPr/>
      <dgm:t>
        <a:bodyPr/>
        <a:lstStyle/>
        <a:p>
          <a:endParaRPr lang="en-US"/>
        </a:p>
      </dgm:t>
    </dgm:pt>
    <dgm:pt modelId="{C5C666FA-D17C-4DFB-9C95-CBDAB52C970D}">
      <dgm:prSet phldrT="[Text]" custT="1"/>
      <dgm:spPr/>
      <dgm:t>
        <a:bodyPr/>
        <a:lstStyle/>
        <a:p>
          <a:pPr>
            <a:buNone/>
          </a:pPr>
          <a:endParaRPr lang="en-US" sz="2400" dirty="0">
            <a:latin typeface="Agency FB" panose="020B0503020202020204" pitchFamily="34" charset="0"/>
          </a:endParaRPr>
        </a:p>
      </dgm:t>
    </dgm:pt>
    <dgm:pt modelId="{DCB025CA-AC1F-45B9-B840-BE16AA5A35AB}" type="parTrans" cxnId="{C1CCDB99-4C7F-47FB-BB0D-B1D92034EA93}">
      <dgm:prSet/>
      <dgm:spPr/>
      <dgm:t>
        <a:bodyPr/>
        <a:lstStyle/>
        <a:p>
          <a:endParaRPr lang="en-US"/>
        </a:p>
      </dgm:t>
    </dgm:pt>
    <dgm:pt modelId="{6E6EB0F3-A9EC-47C7-BDC3-9399E9D114F9}" type="sibTrans" cxnId="{C1CCDB99-4C7F-47FB-BB0D-B1D92034EA93}">
      <dgm:prSet/>
      <dgm:spPr/>
      <dgm:t>
        <a:bodyPr/>
        <a:lstStyle/>
        <a:p>
          <a:endParaRPr lang="en-US"/>
        </a:p>
      </dgm:t>
    </dgm:pt>
    <dgm:pt modelId="{BDA5B3D6-260E-4B0B-A080-8A88EFDED4F7}">
      <dgm:prSet phldrT="[Text]" custT="1"/>
      <dgm:spPr/>
      <dgm:t>
        <a:bodyPr/>
        <a:lstStyle/>
        <a:p>
          <a:pPr algn="ctr"/>
          <a:r>
            <a:rPr lang="en-US" sz="2000" b="1" dirty="0">
              <a:latin typeface="Agency FB" panose="020B0503020202020204" pitchFamily="34" charset="0"/>
            </a:rPr>
            <a:t>Quality Control</a:t>
          </a:r>
        </a:p>
      </dgm:t>
    </dgm:pt>
    <dgm:pt modelId="{68861629-373D-4EEF-B0CD-36DCA09CD92A}" type="parTrans" cxnId="{38D97650-86AE-4BA7-AE07-790EE8C27ED2}">
      <dgm:prSet/>
      <dgm:spPr/>
      <dgm:t>
        <a:bodyPr/>
        <a:lstStyle/>
        <a:p>
          <a:endParaRPr lang="en-US"/>
        </a:p>
      </dgm:t>
    </dgm:pt>
    <dgm:pt modelId="{FB99C533-7C20-4CC1-AEB3-51E2FBEEF0BD}" type="sibTrans" cxnId="{38D97650-86AE-4BA7-AE07-790EE8C27ED2}">
      <dgm:prSet/>
      <dgm:spPr/>
      <dgm:t>
        <a:bodyPr/>
        <a:lstStyle/>
        <a:p>
          <a:endParaRPr lang="en-US"/>
        </a:p>
      </dgm:t>
    </dgm:pt>
    <dgm:pt modelId="{E0ED2F3F-1A0D-4E24-9532-6FA495D37EF4}">
      <dgm:prSet phldrT="[Text]" custT="1"/>
      <dgm:spPr/>
      <dgm:t>
        <a:bodyPr/>
        <a:lstStyle/>
        <a:p>
          <a:pPr>
            <a:buFont typeface="Arial" panose="020B0604020202020204" pitchFamily="34" charset="0"/>
            <a:buChar char="•"/>
          </a:pPr>
          <a:r>
            <a:rPr lang="en-US" sz="1800" b="1" dirty="0">
              <a:latin typeface="Agency FB" panose="020B0503020202020204" pitchFamily="34" charset="0"/>
            </a:rPr>
            <a:t>HACCP (Hazard Analysis Critical Control Point)</a:t>
          </a:r>
        </a:p>
      </dgm:t>
    </dgm:pt>
    <dgm:pt modelId="{F928382F-FBB0-4F6F-92A4-7EDCDF495C1E}" type="parTrans" cxnId="{B5678CCF-B4EA-444B-A932-B05AFF95FA23}">
      <dgm:prSet/>
      <dgm:spPr/>
      <dgm:t>
        <a:bodyPr/>
        <a:lstStyle/>
        <a:p>
          <a:endParaRPr lang="en-US"/>
        </a:p>
      </dgm:t>
    </dgm:pt>
    <dgm:pt modelId="{48B4A126-5BC9-442F-A755-CA4300C6C3B5}" type="sibTrans" cxnId="{B5678CCF-B4EA-444B-A932-B05AFF95FA23}">
      <dgm:prSet/>
      <dgm:spPr/>
      <dgm:t>
        <a:bodyPr/>
        <a:lstStyle/>
        <a:p>
          <a:endParaRPr lang="en-US"/>
        </a:p>
      </dgm:t>
    </dgm:pt>
    <dgm:pt modelId="{52583EDE-DC53-4B3D-A0EB-4610E8CCE42D}">
      <dgm:prSet phldrT="[Text]" custT="1"/>
      <dgm:spPr/>
      <dgm:t>
        <a:bodyPr/>
        <a:lstStyle/>
        <a:p>
          <a:pPr>
            <a:buFont typeface="Arial" panose="020B0604020202020204" pitchFamily="34" charset="0"/>
            <a:buChar char="•"/>
          </a:pPr>
          <a:r>
            <a:rPr lang="en-US" sz="1800" b="1" dirty="0">
              <a:latin typeface="Agency FB" panose="020B0503020202020204" pitchFamily="34" charset="0"/>
            </a:rPr>
            <a:t>Argos offer more than 60,000 products</a:t>
          </a:r>
        </a:p>
      </dgm:t>
    </dgm:pt>
    <dgm:pt modelId="{052CCC59-E953-482D-B760-E96D0C24EC10}" type="parTrans" cxnId="{3B03AA06-7104-4A20-8993-2BAF55D94644}">
      <dgm:prSet/>
      <dgm:spPr/>
      <dgm:t>
        <a:bodyPr/>
        <a:lstStyle/>
        <a:p>
          <a:endParaRPr lang="en-US"/>
        </a:p>
      </dgm:t>
    </dgm:pt>
    <dgm:pt modelId="{0C778A10-5343-484B-91F8-9E06C8583D2B}" type="sibTrans" cxnId="{3B03AA06-7104-4A20-8993-2BAF55D94644}">
      <dgm:prSet/>
      <dgm:spPr/>
      <dgm:t>
        <a:bodyPr/>
        <a:lstStyle/>
        <a:p>
          <a:endParaRPr lang="en-US"/>
        </a:p>
      </dgm:t>
    </dgm:pt>
    <dgm:pt modelId="{70BE889C-EF1D-4C2D-99A8-22E0F58CF8CF}">
      <dgm:prSet phldrT="[Text]" custT="1"/>
      <dgm:spPr/>
      <dgm:t>
        <a:bodyPr/>
        <a:lstStyle/>
        <a:p>
          <a:pPr>
            <a:buFont typeface="Arial" panose="020B0604020202020204" pitchFamily="34" charset="0"/>
            <a:buChar char="•"/>
          </a:pPr>
          <a:endParaRPr lang="en-US" sz="1600" dirty="0">
            <a:latin typeface="Agency FB" panose="020B0503020202020204" pitchFamily="34" charset="0"/>
          </a:endParaRPr>
        </a:p>
      </dgm:t>
    </dgm:pt>
    <dgm:pt modelId="{D5409D92-6D5C-4DA1-9AE7-10C498A89906}" type="parTrans" cxnId="{A0EA479B-0ABD-4BE5-9A44-16453CFF7B92}">
      <dgm:prSet/>
      <dgm:spPr/>
      <dgm:t>
        <a:bodyPr/>
        <a:lstStyle/>
        <a:p>
          <a:endParaRPr lang="en-US"/>
        </a:p>
      </dgm:t>
    </dgm:pt>
    <dgm:pt modelId="{21490CD0-747F-40C9-B69A-3E899FD1B101}" type="sibTrans" cxnId="{A0EA479B-0ABD-4BE5-9A44-16453CFF7B92}">
      <dgm:prSet/>
      <dgm:spPr/>
      <dgm:t>
        <a:bodyPr/>
        <a:lstStyle/>
        <a:p>
          <a:endParaRPr lang="en-US"/>
        </a:p>
      </dgm:t>
    </dgm:pt>
    <dgm:pt modelId="{3D9F3F38-40F2-4827-8BAF-64D2991C80F8}">
      <dgm:prSet phldrT="[Text]" custT="1"/>
      <dgm:spPr/>
      <dgm:t>
        <a:bodyPr/>
        <a:lstStyle/>
        <a:p>
          <a:pPr>
            <a:buFont typeface="Arial" panose="020B0604020202020204" pitchFamily="34" charset="0"/>
            <a:buChar char="•"/>
          </a:pPr>
          <a:r>
            <a:rPr lang="en-US" sz="1800" b="1" dirty="0">
              <a:latin typeface="Agency FB" panose="020B0503020202020204" pitchFamily="34" charset="0"/>
            </a:rPr>
            <a:t>Habit offers more than 4500 products operating 600 stores</a:t>
          </a:r>
        </a:p>
      </dgm:t>
    </dgm:pt>
    <dgm:pt modelId="{8C20EB6D-C6D8-4E78-B589-637129206929}" type="parTrans" cxnId="{685A4B7A-787E-44ED-8D43-A5CABC120077}">
      <dgm:prSet/>
      <dgm:spPr/>
      <dgm:t>
        <a:bodyPr/>
        <a:lstStyle/>
        <a:p>
          <a:endParaRPr lang="en-US"/>
        </a:p>
      </dgm:t>
    </dgm:pt>
    <dgm:pt modelId="{3AC8417E-3FD9-45F3-828D-2A04ED7DD0B4}" type="sibTrans" cxnId="{685A4B7A-787E-44ED-8D43-A5CABC120077}">
      <dgm:prSet/>
      <dgm:spPr/>
      <dgm:t>
        <a:bodyPr/>
        <a:lstStyle/>
        <a:p>
          <a:endParaRPr lang="en-US"/>
        </a:p>
      </dgm:t>
    </dgm:pt>
    <dgm:pt modelId="{750EEED8-A279-4902-B6F8-D94416F84C2B}">
      <dgm:prSet phldrT="[Text]" custT="1"/>
      <dgm:spPr/>
      <dgm:t>
        <a:bodyPr/>
        <a:lstStyle/>
        <a:p>
          <a:pPr>
            <a:buFont typeface="Arial" panose="020B0604020202020204" pitchFamily="34" charset="0"/>
            <a:buChar char="•"/>
          </a:pPr>
          <a:r>
            <a:rPr lang="en-US" sz="1800" b="1" dirty="0">
              <a:latin typeface="Agency FB" panose="020B0503020202020204" pitchFamily="34" charset="0"/>
            </a:rPr>
            <a:t>Tu operates 400 stores  offering 3000+ products</a:t>
          </a:r>
        </a:p>
      </dgm:t>
    </dgm:pt>
    <dgm:pt modelId="{2F9213B3-8B93-4A13-8707-0A02439D57B0}" type="parTrans" cxnId="{7B75A81C-D0FC-4D34-BB9A-6A0DA9363121}">
      <dgm:prSet/>
      <dgm:spPr/>
      <dgm:t>
        <a:bodyPr/>
        <a:lstStyle/>
        <a:p>
          <a:endParaRPr lang="en-US"/>
        </a:p>
      </dgm:t>
    </dgm:pt>
    <dgm:pt modelId="{095C987C-20D2-4EC8-846A-0AD8959DCD97}" type="sibTrans" cxnId="{7B75A81C-D0FC-4D34-BB9A-6A0DA9363121}">
      <dgm:prSet/>
      <dgm:spPr/>
      <dgm:t>
        <a:bodyPr/>
        <a:lstStyle/>
        <a:p>
          <a:endParaRPr lang="en-US"/>
        </a:p>
      </dgm:t>
    </dgm:pt>
    <dgm:pt modelId="{C45E8F5B-EAC1-40AE-B598-743F2D681628}">
      <dgm:prSet phldrT="[Text]" custT="1"/>
      <dgm:spPr/>
      <dgm:t>
        <a:bodyPr/>
        <a:lstStyle/>
        <a:p>
          <a:pPr>
            <a:buFont typeface="Arial" panose="020B0604020202020204" pitchFamily="34" charset="0"/>
            <a:buChar char="•"/>
          </a:pPr>
          <a:r>
            <a:rPr lang="en-US" sz="1800" b="1" dirty="0">
              <a:latin typeface="Agency FB" panose="020B0503020202020204" pitchFamily="34" charset="0"/>
            </a:rPr>
            <a:t>Sainsburys Bank offers financial services and has more than 1370 ATMs</a:t>
          </a:r>
        </a:p>
      </dgm:t>
    </dgm:pt>
    <dgm:pt modelId="{7D1A7D29-2A4C-4F53-8105-CEBADABA32ED}" type="parTrans" cxnId="{4A35C15E-1A2E-4EE8-ACB3-1BD39A585C67}">
      <dgm:prSet/>
      <dgm:spPr/>
      <dgm:t>
        <a:bodyPr/>
        <a:lstStyle/>
        <a:p>
          <a:endParaRPr lang="en-US"/>
        </a:p>
      </dgm:t>
    </dgm:pt>
    <dgm:pt modelId="{FDD73232-E863-4AA0-950A-548C0435B566}" type="sibTrans" cxnId="{4A35C15E-1A2E-4EE8-ACB3-1BD39A585C67}">
      <dgm:prSet/>
      <dgm:spPr/>
      <dgm:t>
        <a:bodyPr/>
        <a:lstStyle/>
        <a:p>
          <a:endParaRPr lang="en-US"/>
        </a:p>
      </dgm:t>
    </dgm:pt>
    <dgm:pt modelId="{2F82675F-6539-49C2-9EF2-0F85B1AF7B30}">
      <dgm:prSet phldrT="[Text]" custT="1"/>
      <dgm:spPr/>
      <dgm:t>
        <a:bodyPr/>
        <a:lstStyle/>
        <a:p>
          <a:pPr>
            <a:buFont typeface="Arial" panose="020B0604020202020204" pitchFamily="34" charset="0"/>
            <a:buChar char="•"/>
          </a:pPr>
          <a:r>
            <a:rPr lang="en-US" sz="1800" b="1" dirty="0">
              <a:latin typeface="Agency FB" panose="020B0503020202020204" pitchFamily="34" charset="0"/>
            </a:rPr>
            <a:t>Review and monitor the production process</a:t>
          </a:r>
        </a:p>
      </dgm:t>
    </dgm:pt>
    <dgm:pt modelId="{DD3F5487-8D14-4D77-AB5E-B39085E02E32}" type="parTrans" cxnId="{74A3905C-B43A-4BE9-AB30-FED1FC8E4C6F}">
      <dgm:prSet/>
      <dgm:spPr/>
      <dgm:t>
        <a:bodyPr/>
        <a:lstStyle/>
        <a:p>
          <a:endParaRPr lang="en-US"/>
        </a:p>
      </dgm:t>
    </dgm:pt>
    <dgm:pt modelId="{49870ED3-7EF7-406C-A6B5-AD5134091EA5}" type="sibTrans" cxnId="{74A3905C-B43A-4BE9-AB30-FED1FC8E4C6F}">
      <dgm:prSet/>
      <dgm:spPr/>
      <dgm:t>
        <a:bodyPr/>
        <a:lstStyle/>
        <a:p>
          <a:endParaRPr lang="en-US"/>
        </a:p>
      </dgm:t>
    </dgm:pt>
    <dgm:pt modelId="{E29DA716-CFC4-43B5-B978-C695A6B1D758}">
      <dgm:prSet phldrT="[Text]" custT="1"/>
      <dgm:spPr/>
      <dgm:t>
        <a:bodyPr/>
        <a:lstStyle/>
        <a:p>
          <a:pPr>
            <a:buFont typeface="Arial" panose="020B0604020202020204" pitchFamily="34" charset="0"/>
            <a:buChar char="•"/>
          </a:pPr>
          <a:r>
            <a:rPr lang="en-US" sz="1800" b="1" dirty="0">
              <a:latin typeface="Agency FB" panose="020B0503020202020204" pitchFamily="34" charset="0"/>
            </a:rPr>
            <a:t>Training and guidelines for employees</a:t>
          </a:r>
        </a:p>
      </dgm:t>
    </dgm:pt>
    <dgm:pt modelId="{E69A8620-B73F-4BED-B2DF-2D14D61A662B}" type="parTrans" cxnId="{A51B8292-F4AB-4D71-869A-DD92F5F51647}">
      <dgm:prSet/>
      <dgm:spPr/>
      <dgm:t>
        <a:bodyPr/>
        <a:lstStyle/>
        <a:p>
          <a:endParaRPr lang="en-US"/>
        </a:p>
      </dgm:t>
    </dgm:pt>
    <dgm:pt modelId="{EC59E99F-4965-43EE-8952-60A1EE7327AD}" type="sibTrans" cxnId="{A51B8292-F4AB-4D71-869A-DD92F5F51647}">
      <dgm:prSet/>
      <dgm:spPr/>
      <dgm:t>
        <a:bodyPr/>
        <a:lstStyle/>
        <a:p>
          <a:endParaRPr lang="en-US"/>
        </a:p>
      </dgm:t>
    </dgm:pt>
    <dgm:pt modelId="{7C540505-850B-4E18-A359-85495E3546AD}" type="pres">
      <dgm:prSet presAssocID="{160D0191-9A62-4ED4-8AF7-0071D6CB50AB}" presName="Name0" presStyleCnt="0">
        <dgm:presLayoutVars>
          <dgm:dir/>
          <dgm:animLvl val="lvl"/>
          <dgm:resizeHandles val="exact"/>
        </dgm:presLayoutVars>
      </dgm:prSet>
      <dgm:spPr/>
    </dgm:pt>
    <dgm:pt modelId="{E85AA767-8787-454F-AA61-C7540E526A45}" type="pres">
      <dgm:prSet presAssocID="{74C41F71-E70A-4936-B7C2-184D6F36EEC0}" presName="linNode" presStyleCnt="0"/>
      <dgm:spPr/>
    </dgm:pt>
    <dgm:pt modelId="{71F5A439-A586-485B-9673-BB207CBEF95B}" type="pres">
      <dgm:prSet presAssocID="{74C41F71-E70A-4936-B7C2-184D6F36EEC0}" presName="parTx" presStyleLbl="revTx" presStyleIdx="0" presStyleCnt="2" custScaleX="99873">
        <dgm:presLayoutVars>
          <dgm:chMax val="1"/>
          <dgm:bulletEnabled val="1"/>
        </dgm:presLayoutVars>
      </dgm:prSet>
      <dgm:spPr/>
    </dgm:pt>
    <dgm:pt modelId="{091CB124-4B78-45CB-AFCD-BB57C46693D3}" type="pres">
      <dgm:prSet presAssocID="{74C41F71-E70A-4936-B7C2-184D6F36EEC0}" presName="bracket" presStyleLbl="parChTrans1D1" presStyleIdx="0" presStyleCnt="2"/>
      <dgm:spPr/>
    </dgm:pt>
    <dgm:pt modelId="{0FEDD61E-CFED-44CF-B2AE-06D323087752}" type="pres">
      <dgm:prSet presAssocID="{74C41F71-E70A-4936-B7C2-184D6F36EEC0}" presName="spH" presStyleCnt="0"/>
      <dgm:spPr/>
    </dgm:pt>
    <dgm:pt modelId="{8B48AC6E-D642-4889-A461-CFD5B50A6AB5}" type="pres">
      <dgm:prSet presAssocID="{74C41F71-E70A-4936-B7C2-184D6F36EEC0}" presName="desTx" presStyleLbl="node1" presStyleIdx="0" presStyleCnt="2" custScaleY="79040">
        <dgm:presLayoutVars>
          <dgm:bulletEnabled val="1"/>
        </dgm:presLayoutVars>
      </dgm:prSet>
      <dgm:spPr/>
    </dgm:pt>
    <dgm:pt modelId="{6B130D71-5BFC-4BBB-9298-166204D95278}" type="pres">
      <dgm:prSet presAssocID="{A2463A50-8923-4FFE-A122-D09CD1924117}" presName="spV" presStyleCnt="0"/>
      <dgm:spPr/>
    </dgm:pt>
    <dgm:pt modelId="{DBD7C653-23E5-4B1D-A2E6-5F6F1E113A99}" type="pres">
      <dgm:prSet presAssocID="{BDA5B3D6-260E-4B0B-A080-8A88EFDED4F7}" presName="linNode" presStyleCnt="0"/>
      <dgm:spPr/>
    </dgm:pt>
    <dgm:pt modelId="{4F696CF3-D740-4533-9940-E758038A4882}" type="pres">
      <dgm:prSet presAssocID="{BDA5B3D6-260E-4B0B-A080-8A88EFDED4F7}" presName="parTx" presStyleLbl="revTx" presStyleIdx="1" presStyleCnt="2">
        <dgm:presLayoutVars>
          <dgm:chMax val="1"/>
          <dgm:bulletEnabled val="1"/>
        </dgm:presLayoutVars>
      </dgm:prSet>
      <dgm:spPr/>
    </dgm:pt>
    <dgm:pt modelId="{E7D641FC-2A9B-4C81-B636-42425B187D19}" type="pres">
      <dgm:prSet presAssocID="{BDA5B3D6-260E-4B0B-A080-8A88EFDED4F7}" presName="bracket" presStyleLbl="parChTrans1D1" presStyleIdx="1" presStyleCnt="2"/>
      <dgm:spPr/>
    </dgm:pt>
    <dgm:pt modelId="{4C478141-8038-4E95-A14B-ED3DF83EBCB4}" type="pres">
      <dgm:prSet presAssocID="{BDA5B3D6-260E-4B0B-A080-8A88EFDED4F7}" presName="spH" presStyleCnt="0"/>
      <dgm:spPr/>
    </dgm:pt>
    <dgm:pt modelId="{6886C67D-F729-4D20-A33F-B203BFF801EC}" type="pres">
      <dgm:prSet presAssocID="{BDA5B3D6-260E-4B0B-A080-8A88EFDED4F7}" presName="desTx" presStyleLbl="node1" presStyleIdx="1" presStyleCnt="2">
        <dgm:presLayoutVars>
          <dgm:bulletEnabled val="1"/>
        </dgm:presLayoutVars>
      </dgm:prSet>
      <dgm:spPr/>
    </dgm:pt>
  </dgm:ptLst>
  <dgm:cxnLst>
    <dgm:cxn modelId="{3B03AA06-7104-4A20-8993-2BAF55D94644}" srcId="{74C41F71-E70A-4936-B7C2-184D6F36EEC0}" destId="{52583EDE-DC53-4B3D-A0EB-4610E8CCE42D}" srcOrd="1" destOrd="0" parTransId="{052CCC59-E953-482D-B760-E96D0C24EC10}" sibTransId="{0C778A10-5343-484B-91F8-9E06C8583D2B}"/>
    <dgm:cxn modelId="{7B75A81C-D0FC-4D34-BB9A-6A0DA9363121}" srcId="{74C41F71-E70A-4936-B7C2-184D6F36EEC0}" destId="{750EEED8-A279-4902-B6F8-D94416F84C2B}" srcOrd="3" destOrd="0" parTransId="{2F9213B3-8B93-4A13-8707-0A02439D57B0}" sibTransId="{095C987C-20D2-4EC8-846A-0AD8959DCD97}"/>
    <dgm:cxn modelId="{8EB8681E-9D18-4BCA-B130-7D9EDB2F3371}" type="presOf" srcId="{750EEED8-A279-4902-B6F8-D94416F84C2B}" destId="{8B48AC6E-D642-4889-A461-CFD5B50A6AB5}" srcOrd="0" destOrd="3" presId="urn:diagrams.loki3.com/BracketList"/>
    <dgm:cxn modelId="{2AB6FB35-4A26-48B5-911E-2D9C9EDFD434}" type="presOf" srcId="{BDA5B3D6-260E-4B0B-A080-8A88EFDED4F7}" destId="{4F696CF3-D740-4533-9940-E758038A4882}" srcOrd="0" destOrd="0" presId="urn:diagrams.loki3.com/BracketList"/>
    <dgm:cxn modelId="{74A3905C-B43A-4BE9-AB30-FED1FC8E4C6F}" srcId="{BDA5B3D6-260E-4B0B-A080-8A88EFDED4F7}" destId="{2F82675F-6539-49C2-9EF2-0F85B1AF7B30}" srcOrd="1" destOrd="0" parTransId="{DD3F5487-8D14-4D77-AB5E-B39085E02E32}" sibTransId="{49870ED3-7EF7-406C-A6B5-AD5134091EA5}"/>
    <dgm:cxn modelId="{ABCF435D-3386-41BE-8687-CABCE5F75CFA}" type="presOf" srcId="{C45E8F5B-EAC1-40AE-B598-743F2D681628}" destId="{8B48AC6E-D642-4889-A461-CFD5B50A6AB5}" srcOrd="0" destOrd="4" presId="urn:diagrams.loki3.com/BracketList"/>
    <dgm:cxn modelId="{4A35C15E-1A2E-4EE8-ACB3-1BD39A585C67}" srcId="{74C41F71-E70A-4936-B7C2-184D6F36EEC0}" destId="{C45E8F5B-EAC1-40AE-B598-743F2D681628}" srcOrd="4" destOrd="0" parTransId="{7D1A7D29-2A4C-4F53-8105-CEBADABA32ED}" sibTransId="{FDD73232-E863-4AA0-950A-548C0435B566}"/>
    <dgm:cxn modelId="{6C3C0D45-F39C-4D49-A5B1-AB4E2AC4CC7D}" type="presOf" srcId="{E0ED2F3F-1A0D-4E24-9532-6FA495D37EF4}" destId="{6886C67D-F729-4D20-A33F-B203BFF801EC}" srcOrd="0" destOrd="0" presId="urn:diagrams.loki3.com/BracketList"/>
    <dgm:cxn modelId="{38D97650-86AE-4BA7-AE07-790EE8C27ED2}" srcId="{160D0191-9A62-4ED4-8AF7-0071D6CB50AB}" destId="{BDA5B3D6-260E-4B0B-A080-8A88EFDED4F7}" srcOrd="1" destOrd="0" parTransId="{68861629-373D-4EEF-B0CD-36DCA09CD92A}" sibTransId="{FB99C533-7C20-4CC1-AEB3-51E2FBEEF0BD}"/>
    <dgm:cxn modelId="{685A4B7A-787E-44ED-8D43-A5CABC120077}" srcId="{74C41F71-E70A-4936-B7C2-184D6F36EEC0}" destId="{3D9F3F38-40F2-4827-8BAF-64D2991C80F8}" srcOrd="2" destOrd="0" parTransId="{8C20EB6D-C6D8-4E78-B589-637129206929}" sibTransId="{3AC8417E-3FD9-45F3-828D-2A04ED7DD0B4}"/>
    <dgm:cxn modelId="{A51B8292-F4AB-4D71-869A-DD92F5F51647}" srcId="{BDA5B3D6-260E-4B0B-A080-8A88EFDED4F7}" destId="{E29DA716-CFC4-43B5-B978-C695A6B1D758}" srcOrd="2" destOrd="0" parTransId="{E69A8620-B73F-4BED-B2DF-2D14D61A662B}" sibTransId="{EC59E99F-4965-43EE-8952-60A1EE7327AD}"/>
    <dgm:cxn modelId="{D586D195-D07D-415B-8166-72D5D9EC1B0E}" type="presOf" srcId="{2F82675F-6539-49C2-9EF2-0F85B1AF7B30}" destId="{6886C67D-F729-4D20-A33F-B203BFF801EC}" srcOrd="0" destOrd="1" presId="urn:diagrams.loki3.com/BracketList"/>
    <dgm:cxn modelId="{346F8C96-04A1-4CA3-9209-616CE545BD7D}" type="presOf" srcId="{52583EDE-DC53-4B3D-A0EB-4610E8CCE42D}" destId="{8B48AC6E-D642-4889-A461-CFD5B50A6AB5}" srcOrd="0" destOrd="1" presId="urn:diagrams.loki3.com/BracketList"/>
    <dgm:cxn modelId="{D0B2CA97-0A37-4C85-BD0F-6DFD8561F17E}" type="presOf" srcId="{3D9F3F38-40F2-4827-8BAF-64D2991C80F8}" destId="{8B48AC6E-D642-4889-A461-CFD5B50A6AB5}" srcOrd="0" destOrd="2" presId="urn:diagrams.loki3.com/BracketList"/>
    <dgm:cxn modelId="{C1CCDB99-4C7F-47FB-BB0D-B1D92034EA93}" srcId="{74C41F71-E70A-4936-B7C2-184D6F36EEC0}" destId="{C5C666FA-D17C-4DFB-9C95-CBDAB52C970D}" srcOrd="0" destOrd="0" parTransId="{DCB025CA-AC1F-45B9-B840-BE16AA5A35AB}" sibTransId="{6E6EB0F3-A9EC-47C7-BDC3-9399E9D114F9}"/>
    <dgm:cxn modelId="{A0EA479B-0ABD-4BE5-9A44-16453CFF7B92}" srcId="{74C41F71-E70A-4936-B7C2-184D6F36EEC0}" destId="{70BE889C-EF1D-4C2D-99A8-22E0F58CF8CF}" srcOrd="5" destOrd="0" parTransId="{D5409D92-6D5C-4DA1-9AE7-10C498A89906}" sibTransId="{21490CD0-747F-40C9-B69A-3E899FD1B101}"/>
    <dgm:cxn modelId="{592C4AAE-9CF7-4BC4-A93A-F8EFF4BE6C51}" type="presOf" srcId="{C5C666FA-D17C-4DFB-9C95-CBDAB52C970D}" destId="{8B48AC6E-D642-4889-A461-CFD5B50A6AB5}" srcOrd="0" destOrd="0" presId="urn:diagrams.loki3.com/BracketList"/>
    <dgm:cxn modelId="{B5678CCF-B4EA-444B-A932-B05AFF95FA23}" srcId="{BDA5B3D6-260E-4B0B-A080-8A88EFDED4F7}" destId="{E0ED2F3F-1A0D-4E24-9532-6FA495D37EF4}" srcOrd="0" destOrd="0" parTransId="{F928382F-FBB0-4F6F-92A4-7EDCDF495C1E}" sibTransId="{48B4A126-5BC9-442F-A755-CA4300C6C3B5}"/>
    <dgm:cxn modelId="{2F386CDE-19C9-4047-919D-FE243063E933}" srcId="{160D0191-9A62-4ED4-8AF7-0071D6CB50AB}" destId="{74C41F71-E70A-4936-B7C2-184D6F36EEC0}" srcOrd="0" destOrd="0" parTransId="{BF7BE878-312A-4F0B-9D63-19922D882F4F}" sibTransId="{A2463A50-8923-4FFE-A122-D09CD1924117}"/>
    <dgm:cxn modelId="{B4515BE6-0B44-490F-8545-EFE5A89D884F}" type="presOf" srcId="{74C41F71-E70A-4936-B7C2-184D6F36EEC0}" destId="{71F5A439-A586-485B-9673-BB207CBEF95B}" srcOrd="0" destOrd="0" presId="urn:diagrams.loki3.com/BracketList"/>
    <dgm:cxn modelId="{D79CDEEF-D485-4042-8D39-382938781946}" type="presOf" srcId="{160D0191-9A62-4ED4-8AF7-0071D6CB50AB}" destId="{7C540505-850B-4E18-A359-85495E3546AD}" srcOrd="0" destOrd="0" presId="urn:diagrams.loki3.com/BracketList"/>
    <dgm:cxn modelId="{9038EBF1-7508-4834-B604-970FFBDFA10B}" type="presOf" srcId="{70BE889C-EF1D-4C2D-99A8-22E0F58CF8CF}" destId="{8B48AC6E-D642-4889-A461-CFD5B50A6AB5}" srcOrd="0" destOrd="5" presId="urn:diagrams.loki3.com/BracketList"/>
    <dgm:cxn modelId="{2FBF90FB-33A2-4E9C-B281-59DD9B5BF442}" type="presOf" srcId="{E29DA716-CFC4-43B5-B978-C695A6B1D758}" destId="{6886C67D-F729-4D20-A33F-B203BFF801EC}" srcOrd="0" destOrd="2" presId="urn:diagrams.loki3.com/BracketList"/>
    <dgm:cxn modelId="{CB78D192-DB57-451B-9BC4-D43E62119224}" type="presParOf" srcId="{7C540505-850B-4E18-A359-85495E3546AD}" destId="{E85AA767-8787-454F-AA61-C7540E526A45}" srcOrd="0" destOrd="0" presId="urn:diagrams.loki3.com/BracketList"/>
    <dgm:cxn modelId="{3A645A75-5680-4244-BFC1-B13E46FC842F}" type="presParOf" srcId="{E85AA767-8787-454F-AA61-C7540E526A45}" destId="{71F5A439-A586-485B-9673-BB207CBEF95B}" srcOrd="0" destOrd="0" presId="urn:diagrams.loki3.com/BracketList"/>
    <dgm:cxn modelId="{C50E2CDC-8C10-4389-9690-AC3B115EEA20}" type="presParOf" srcId="{E85AA767-8787-454F-AA61-C7540E526A45}" destId="{091CB124-4B78-45CB-AFCD-BB57C46693D3}" srcOrd="1" destOrd="0" presId="urn:diagrams.loki3.com/BracketList"/>
    <dgm:cxn modelId="{BA1F2C0C-704B-4848-B487-B89D4F107F67}" type="presParOf" srcId="{E85AA767-8787-454F-AA61-C7540E526A45}" destId="{0FEDD61E-CFED-44CF-B2AE-06D323087752}" srcOrd="2" destOrd="0" presId="urn:diagrams.loki3.com/BracketList"/>
    <dgm:cxn modelId="{3BA261E3-497D-4B03-9C6D-F8AED043CF64}" type="presParOf" srcId="{E85AA767-8787-454F-AA61-C7540E526A45}" destId="{8B48AC6E-D642-4889-A461-CFD5B50A6AB5}" srcOrd="3" destOrd="0" presId="urn:diagrams.loki3.com/BracketList"/>
    <dgm:cxn modelId="{BECC247B-AB4E-41A4-A765-C9CA84EE84EB}" type="presParOf" srcId="{7C540505-850B-4E18-A359-85495E3546AD}" destId="{6B130D71-5BFC-4BBB-9298-166204D95278}" srcOrd="1" destOrd="0" presId="urn:diagrams.loki3.com/BracketList"/>
    <dgm:cxn modelId="{8941B751-93F5-489C-885F-7FF8B778EC11}" type="presParOf" srcId="{7C540505-850B-4E18-A359-85495E3546AD}" destId="{DBD7C653-23E5-4B1D-A2E6-5F6F1E113A99}" srcOrd="2" destOrd="0" presId="urn:diagrams.loki3.com/BracketList"/>
    <dgm:cxn modelId="{CC8AB0D4-2F1E-4C4A-8545-E20BEEC8D9FC}" type="presParOf" srcId="{DBD7C653-23E5-4B1D-A2E6-5F6F1E113A99}" destId="{4F696CF3-D740-4533-9940-E758038A4882}" srcOrd="0" destOrd="0" presId="urn:diagrams.loki3.com/BracketList"/>
    <dgm:cxn modelId="{E7546D5A-66D3-448E-A303-328149448867}" type="presParOf" srcId="{DBD7C653-23E5-4B1D-A2E6-5F6F1E113A99}" destId="{E7D641FC-2A9B-4C81-B636-42425B187D19}" srcOrd="1" destOrd="0" presId="urn:diagrams.loki3.com/BracketList"/>
    <dgm:cxn modelId="{5F63B3C0-06FE-4BBE-A7E9-85B12CAAC9DA}" type="presParOf" srcId="{DBD7C653-23E5-4B1D-A2E6-5F6F1E113A99}" destId="{4C478141-8038-4E95-A14B-ED3DF83EBCB4}" srcOrd="2" destOrd="0" presId="urn:diagrams.loki3.com/BracketList"/>
    <dgm:cxn modelId="{5C5E33AA-F980-44CF-9A78-0322D5E8982E}" type="presParOf" srcId="{DBD7C653-23E5-4B1D-A2E6-5F6F1E113A99}" destId="{6886C67D-F729-4D20-A33F-B203BFF801EC}"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F5A439-A586-485B-9673-BB207CBEF95B}">
      <dsp:nvSpPr>
        <dsp:cNvPr id="0" name=""/>
        <dsp:cNvSpPr/>
      </dsp:nvSpPr>
      <dsp:spPr>
        <a:xfrm>
          <a:off x="0" y="931236"/>
          <a:ext cx="2501704"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gency FB" panose="020B0503020202020204" pitchFamily="34" charset="0"/>
            </a:rPr>
            <a:t>Customers Engagement</a:t>
          </a:r>
        </a:p>
      </dsp:txBody>
      <dsp:txXfrm>
        <a:off x="0" y="931236"/>
        <a:ext cx="2501704" cy="1287000"/>
      </dsp:txXfrm>
    </dsp:sp>
    <dsp:sp modelId="{091CB124-4B78-45CB-AFCD-BB57C46693D3}">
      <dsp:nvSpPr>
        <dsp:cNvPr id="0" name=""/>
        <dsp:cNvSpPr/>
      </dsp:nvSpPr>
      <dsp:spPr>
        <a:xfrm>
          <a:off x="2501704" y="931236"/>
          <a:ext cx="500340" cy="1287000"/>
        </a:xfrm>
        <a:prstGeom prst="leftBrace">
          <a:avLst>
            <a:gd name="adj1" fmla="val 35000"/>
            <a:gd name="adj2" fmla="val 5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48AC6E-D642-4889-A461-CFD5B50A6AB5}">
      <dsp:nvSpPr>
        <dsp:cNvPr id="0" name=""/>
        <dsp:cNvSpPr/>
      </dsp:nvSpPr>
      <dsp:spPr>
        <a:xfrm>
          <a:off x="3202181" y="931236"/>
          <a:ext cx="6804635" cy="1287000"/>
        </a:xfrm>
        <a:prstGeom prst="rect">
          <a:avLst/>
        </a:prstGeom>
        <a:gradFill rotWithShape="0">
          <a:gsLst>
            <a:gs pos="0">
              <a:schemeClr val="accent1">
                <a:hueOff val="0"/>
                <a:satOff val="0"/>
                <a:lumOff val="0"/>
                <a:alphaOff val="0"/>
                <a:tint val="60000"/>
                <a:lumMod val="110000"/>
              </a:schemeClr>
            </a:gs>
            <a:gs pos="100000">
              <a:schemeClr val="accent1">
                <a:hueOff val="0"/>
                <a:satOff val="0"/>
                <a:lumOff val="0"/>
                <a:alphaOff val="0"/>
                <a:tint val="82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Grocery app offering searching, browsing, ordering and cancelling</a:t>
          </a:r>
        </a:p>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Offer flexibility for customer</a:t>
          </a:r>
        </a:p>
      </dsp:txBody>
      <dsp:txXfrm>
        <a:off x="3202181" y="931236"/>
        <a:ext cx="6804635" cy="1287000"/>
      </dsp:txXfrm>
    </dsp:sp>
    <dsp:sp modelId="{4F696CF3-D740-4533-9940-E758038A4882}">
      <dsp:nvSpPr>
        <dsp:cNvPr id="0" name=""/>
        <dsp:cNvSpPr/>
      </dsp:nvSpPr>
      <dsp:spPr>
        <a:xfrm>
          <a:off x="0" y="2452236"/>
          <a:ext cx="2501704"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gency FB" panose="020B0503020202020204" pitchFamily="34" charset="0"/>
            </a:rPr>
            <a:t>Customers Loyalty</a:t>
          </a:r>
        </a:p>
      </dsp:txBody>
      <dsp:txXfrm>
        <a:off x="0" y="2452236"/>
        <a:ext cx="2501704" cy="1287000"/>
      </dsp:txXfrm>
    </dsp:sp>
    <dsp:sp modelId="{E7D641FC-2A9B-4C81-B636-42425B187D19}">
      <dsp:nvSpPr>
        <dsp:cNvPr id="0" name=""/>
        <dsp:cNvSpPr/>
      </dsp:nvSpPr>
      <dsp:spPr>
        <a:xfrm>
          <a:off x="2501704" y="2452236"/>
          <a:ext cx="500340" cy="1287000"/>
        </a:xfrm>
        <a:prstGeom prst="leftBrace">
          <a:avLst>
            <a:gd name="adj1" fmla="val 35000"/>
            <a:gd name="adj2" fmla="val 5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86C67D-F729-4D20-A33F-B203BFF801EC}">
      <dsp:nvSpPr>
        <dsp:cNvPr id="0" name=""/>
        <dsp:cNvSpPr/>
      </dsp:nvSpPr>
      <dsp:spPr>
        <a:xfrm>
          <a:off x="3202181" y="2452236"/>
          <a:ext cx="6804635" cy="1287000"/>
        </a:xfrm>
        <a:prstGeom prst="rect">
          <a:avLst/>
        </a:prstGeom>
        <a:gradFill rotWithShape="0">
          <a:gsLst>
            <a:gs pos="0">
              <a:schemeClr val="accent1">
                <a:hueOff val="0"/>
                <a:satOff val="0"/>
                <a:lumOff val="0"/>
                <a:alphaOff val="0"/>
                <a:tint val="60000"/>
                <a:lumMod val="110000"/>
              </a:schemeClr>
            </a:gs>
            <a:gs pos="100000">
              <a:schemeClr val="accent1">
                <a:hueOff val="0"/>
                <a:satOff val="0"/>
                <a:lumOff val="0"/>
                <a:alphaOff val="0"/>
                <a:tint val="82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Nectar Card </a:t>
          </a:r>
        </a:p>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Sales promotions</a:t>
          </a:r>
        </a:p>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Discounts</a:t>
          </a:r>
        </a:p>
      </dsp:txBody>
      <dsp:txXfrm>
        <a:off x="3202181" y="2452236"/>
        <a:ext cx="6804635" cy="1287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F5A439-A586-485B-9673-BB207CBEF95B}">
      <dsp:nvSpPr>
        <dsp:cNvPr id="0" name=""/>
        <dsp:cNvSpPr/>
      </dsp:nvSpPr>
      <dsp:spPr>
        <a:xfrm>
          <a:off x="0" y="1033927"/>
          <a:ext cx="2498527"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gency FB" panose="020B0503020202020204" pitchFamily="34" charset="0"/>
            </a:rPr>
            <a:t>Differentiation</a:t>
          </a:r>
        </a:p>
      </dsp:txBody>
      <dsp:txXfrm>
        <a:off x="0" y="1033927"/>
        <a:ext cx="2498527" cy="1287000"/>
      </dsp:txXfrm>
    </dsp:sp>
    <dsp:sp modelId="{091CB124-4B78-45CB-AFCD-BB57C46693D3}">
      <dsp:nvSpPr>
        <dsp:cNvPr id="0" name=""/>
        <dsp:cNvSpPr/>
      </dsp:nvSpPr>
      <dsp:spPr>
        <a:xfrm>
          <a:off x="2498527" y="873052"/>
          <a:ext cx="500340" cy="1608750"/>
        </a:xfrm>
        <a:prstGeom prst="leftBrace">
          <a:avLst>
            <a:gd name="adj1" fmla="val 35000"/>
            <a:gd name="adj2" fmla="val 5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48AC6E-D642-4889-A461-CFD5B50A6AB5}">
      <dsp:nvSpPr>
        <dsp:cNvPr id="0" name=""/>
        <dsp:cNvSpPr/>
      </dsp:nvSpPr>
      <dsp:spPr>
        <a:xfrm>
          <a:off x="3199004" y="873052"/>
          <a:ext cx="6804635" cy="1608750"/>
        </a:xfrm>
        <a:prstGeom prst="rect">
          <a:avLst/>
        </a:prstGeom>
        <a:gradFill rotWithShape="0">
          <a:gsLst>
            <a:gs pos="0">
              <a:schemeClr val="accent1">
                <a:hueOff val="0"/>
                <a:satOff val="0"/>
                <a:lumOff val="0"/>
                <a:alphaOff val="0"/>
                <a:tint val="60000"/>
                <a:lumMod val="110000"/>
              </a:schemeClr>
            </a:gs>
            <a:gs pos="100000">
              <a:schemeClr val="accent1">
                <a:hueOff val="0"/>
                <a:satOff val="0"/>
                <a:lumOff val="0"/>
                <a:alphaOff val="0"/>
                <a:tint val="82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Offering of new and improved product lines for customers such as gluten-free bakery products</a:t>
          </a:r>
        </a:p>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Capturing market share by increasing large customer base</a:t>
          </a:r>
        </a:p>
        <a:p>
          <a:pPr marL="228600" lvl="1" indent="-228600" algn="l" defTabSz="1066800">
            <a:lnSpc>
              <a:spcPct val="90000"/>
            </a:lnSpc>
            <a:spcBef>
              <a:spcPct val="0"/>
            </a:spcBef>
            <a:spcAft>
              <a:spcPct val="15000"/>
            </a:spcAft>
            <a:buChar char="•"/>
          </a:pPr>
          <a:endParaRPr lang="en-US" sz="2400" kern="1200" dirty="0">
            <a:latin typeface="Agency FB" panose="020B0503020202020204" pitchFamily="34" charset="0"/>
          </a:endParaRPr>
        </a:p>
      </dsp:txBody>
      <dsp:txXfrm>
        <a:off x="3199004" y="873052"/>
        <a:ext cx="6804635" cy="1608750"/>
      </dsp:txXfrm>
    </dsp:sp>
    <dsp:sp modelId="{4F696CF3-D740-4533-9940-E758038A4882}">
      <dsp:nvSpPr>
        <dsp:cNvPr id="0" name=""/>
        <dsp:cNvSpPr/>
      </dsp:nvSpPr>
      <dsp:spPr>
        <a:xfrm>
          <a:off x="0" y="2715802"/>
          <a:ext cx="2501704" cy="1930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gency FB" panose="020B0503020202020204" pitchFamily="34" charset="0"/>
            </a:rPr>
            <a:t>Shopper mission and innovative channel</a:t>
          </a:r>
        </a:p>
      </dsp:txBody>
      <dsp:txXfrm>
        <a:off x="0" y="2715802"/>
        <a:ext cx="2501704" cy="1930500"/>
      </dsp:txXfrm>
    </dsp:sp>
    <dsp:sp modelId="{E7D641FC-2A9B-4C81-B636-42425B187D19}">
      <dsp:nvSpPr>
        <dsp:cNvPr id="0" name=""/>
        <dsp:cNvSpPr/>
      </dsp:nvSpPr>
      <dsp:spPr>
        <a:xfrm>
          <a:off x="2501704" y="2715802"/>
          <a:ext cx="500340" cy="1930500"/>
        </a:xfrm>
        <a:prstGeom prst="leftBrace">
          <a:avLst>
            <a:gd name="adj1" fmla="val 35000"/>
            <a:gd name="adj2" fmla="val 5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86C67D-F729-4D20-A33F-B203BFF801EC}">
      <dsp:nvSpPr>
        <dsp:cNvPr id="0" name=""/>
        <dsp:cNvSpPr/>
      </dsp:nvSpPr>
      <dsp:spPr>
        <a:xfrm>
          <a:off x="3202181" y="2715802"/>
          <a:ext cx="6804635" cy="1930500"/>
        </a:xfrm>
        <a:prstGeom prst="rect">
          <a:avLst/>
        </a:prstGeom>
        <a:gradFill rotWithShape="0">
          <a:gsLst>
            <a:gs pos="0">
              <a:schemeClr val="accent1">
                <a:hueOff val="0"/>
                <a:satOff val="0"/>
                <a:lumOff val="0"/>
                <a:alphaOff val="0"/>
                <a:tint val="60000"/>
                <a:lumMod val="110000"/>
              </a:schemeClr>
            </a:gs>
            <a:gs pos="100000">
              <a:schemeClr val="accent1">
                <a:hueOff val="0"/>
                <a:satOff val="0"/>
                <a:lumOff val="0"/>
                <a:alphaOff val="0"/>
                <a:tint val="82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Adapt with the changing consumer trends</a:t>
          </a:r>
        </a:p>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Adapt with the trends of top-up shopping among young generation</a:t>
          </a:r>
        </a:p>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New channel introduction</a:t>
          </a:r>
        </a:p>
        <a:p>
          <a:pPr marL="228600" lvl="1" indent="-228600" algn="l" defTabSz="1066800">
            <a:lnSpc>
              <a:spcPct val="90000"/>
            </a:lnSpc>
            <a:spcBef>
              <a:spcPct val="0"/>
            </a:spcBef>
            <a:spcAft>
              <a:spcPct val="15000"/>
            </a:spcAft>
            <a:buChar char="•"/>
          </a:pPr>
          <a:r>
            <a:rPr lang="en-US" sz="2400" kern="1200" dirty="0">
              <a:latin typeface="Agency FB" panose="020B0503020202020204" pitchFamily="34" charset="0"/>
            </a:rPr>
            <a:t>Quality products at low pieces for less affluent customers</a:t>
          </a:r>
        </a:p>
      </dsp:txBody>
      <dsp:txXfrm>
        <a:off x="3202181" y="2715802"/>
        <a:ext cx="6804635" cy="1930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F5A439-A586-485B-9673-BB207CBEF95B}">
      <dsp:nvSpPr>
        <dsp:cNvPr id="0" name=""/>
        <dsp:cNvSpPr/>
      </dsp:nvSpPr>
      <dsp:spPr>
        <a:xfrm>
          <a:off x="0" y="1167546"/>
          <a:ext cx="1430155" cy="12659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50800" rIns="14224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gency FB" panose="020B0503020202020204" pitchFamily="34" charset="0"/>
            </a:rPr>
            <a:t>New products and brands</a:t>
          </a:r>
        </a:p>
      </dsp:txBody>
      <dsp:txXfrm>
        <a:off x="0" y="1167546"/>
        <a:ext cx="1430155" cy="1265962"/>
      </dsp:txXfrm>
    </dsp:sp>
    <dsp:sp modelId="{091CB124-4B78-45CB-AFCD-BB57C46693D3}">
      <dsp:nvSpPr>
        <dsp:cNvPr id="0" name=""/>
        <dsp:cNvSpPr/>
      </dsp:nvSpPr>
      <dsp:spPr>
        <a:xfrm>
          <a:off x="1430155" y="455442"/>
          <a:ext cx="286394" cy="2690170"/>
        </a:xfrm>
        <a:prstGeom prst="leftBrace">
          <a:avLst>
            <a:gd name="adj1" fmla="val 35000"/>
            <a:gd name="adj2" fmla="val 5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48AC6E-D642-4889-A461-CFD5B50A6AB5}">
      <dsp:nvSpPr>
        <dsp:cNvPr id="0" name=""/>
        <dsp:cNvSpPr/>
      </dsp:nvSpPr>
      <dsp:spPr>
        <a:xfrm>
          <a:off x="1831107" y="737372"/>
          <a:ext cx="3894968" cy="2126310"/>
        </a:xfrm>
        <a:prstGeom prst="rect">
          <a:avLst/>
        </a:prstGeom>
        <a:gradFill rotWithShape="0">
          <a:gsLst>
            <a:gs pos="0">
              <a:schemeClr val="accent1">
                <a:hueOff val="0"/>
                <a:satOff val="0"/>
                <a:lumOff val="0"/>
                <a:alphaOff val="0"/>
                <a:tint val="60000"/>
                <a:lumMod val="110000"/>
              </a:schemeClr>
            </a:gs>
            <a:gs pos="100000">
              <a:schemeClr val="accent1">
                <a:hueOff val="0"/>
                <a:satOff val="0"/>
                <a:lumOff val="0"/>
                <a:alphaOff val="0"/>
                <a:tint val="82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None/>
          </a:pPr>
          <a:endParaRPr lang="en-US" sz="2400" kern="1200" dirty="0">
            <a:latin typeface="Agency FB" panose="020B0503020202020204" pitchFamily="34" charset="0"/>
          </a:endParaRPr>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latin typeface="Agency FB" panose="020B0503020202020204" pitchFamily="34" charset="0"/>
            </a:rPr>
            <a:t>Argos offer more than 60,000 products</a:t>
          </a:r>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latin typeface="Agency FB" panose="020B0503020202020204" pitchFamily="34" charset="0"/>
            </a:rPr>
            <a:t>Habit offers more than 4500 products operating 600 stores</a:t>
          </a:r>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latin typeface="Agency FB" panose="020B0503020202020204" pitchFamily="34" charset="0"/>
            </a:rPr>
            <a:t>Tu operates 400 stores  offering 3000+ products</a:t>
          </a:r>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latin typeface="Agency FB" panose="020B0503020202020204" pitchFamily="34" charset="0"/>
            </a:rPr>
            <a:t>Sainsburys Bank offers financial services and has more than 1370 ATMs</a:t>
          </a:r>
        </a:p>
        <a:p>
          <a:pPr marL="171450" lvl="1" indent="-171450" algn="l" defTabSz="711200">
            <a:lnSpc>
              <a:spcPct val="90000"/>
            </a:lnSpc>
            <a:spcBef>
              <a:spcPct val="0"/>
            </a:spcBef>
            <a:spcAft>
              <a:spcPct val="15000"/>
            </a:spcAft>
            <a:buFont typeface="Arial" panose="020B0604020202020204" pitchFamily="34" charset="0"/>
            <a:buChar char="•"/>
          </a:pPr>
          <a:endParaRPr lang="en-US" sz="1600" kern="1200" dirty="0">
            <a:latin typeface="Agency FB" panose="020B0503020202020204" pitchFamily="34" charset="0"/>
          </a:endParaRPr>
        </a:p>
      </dsp:txBody>
      <dsp:txXfrm>
        <a:off x="1831107" y="737372"/>
        <a:ext cx="3894968" cy="2126310"/>
      </dsp:txXfrm>
    </dsp:sp>
    <dsp:sp modelId="{4F696CF3-D740-4533-9940-E758038A4882}">
      <dsp:nvSpPr>
        <dsp:cNvPr id="0" name=""/>
        <dsp:cNvSpPr/>
      </dsp:nvSpPr>
      <dsp:spPr>
        <a:xfrm>
          <a:off x="0" y="3375787"/>
          <a:ext cx="1431973" cy="12659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50800" rIns="14224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gency FB" panose="020B0503020202020204" pitchFamily="34" charset="0"/>
            </a:rPr>
            <a:t>Quality Control</a:t>
          </a:r>
        </a:p>
      </dsp:txBody>
      <dsp:txXfrm>
        <a:off x="0" y="3375787"/>
        <a:ext cx="1431973" cy="1265962"/>
      </dsp:txXfrm>
    </dsp:sp>
    <dsp:sp modelId="{E7D641FC-2A9B-4C81-B636-42425B187D19}">
      <dsp:nvSpPr>
        <dsp:cNvPr id="0" name=""/>
        <dsp:cNvSpPr/>
      </dsp:nvSpPr>
      <dsp:spPr>
        <a:xfrm>
          <a:off x="1431973" y="3375787"/>
          <a:ext cx="286394" cy="1265962"/>
        </a:xfrm>
        <a:prstGeom prst="leftBrace">
          <a:avLst>
            <a:gd name="adj1" fmla="val 35000"/>
            <a:gd name="adj2" fmla="val 5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86C67D-F729-4D20-A33F-B203BFF801EC}">
      <dsp:nvSpPr>
        <dsp:cNvPr id="0" name=""/>
        <dsp:cNvSpPr/>
      </dsp:nvSpPr>
      <dsp:spPr>
        <a:xfrm>
          <a:off x="1832926" y="3375787"/>
          <a:ext cx="3894968" cy="1265962"/>
        </a:xfrm>
        <a:prstGeom prst="rect">
          <a:avLst/>
        </a:prstGeom>
        <a:gradFill rotWithShape="0">
          <a:gsLst>
            <a:gs pos="0">
              <a:schemeClr val="accent1">
                <a:hueOff val="0"/>
                <a:satOff val="0"/>
                <a:lumOff val="0"/>
                <a:alphaOff val="0"/>
                <a:tint val="60000"/>
                <a:lumMod val="110000"/>
              </a:schemeClr>
            </a:gs>
            <a:gs pos="100000">
              <a:schemeClr val="accent1">
                <a:hueOff val="0"/>
                <a:satOff val="0"/>
                <a:lumOff val="0"/>
                <a:alphaOff val="0"/>
                <a:tint val="82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latin typeface="Agency FB" panose="020B0503020202020204" pitchFamily="34" charset="0"/>
            </a:rPr>
            <a:t>HACCP (Hazard Analysis Critical Control Point)</a:t>
          </a:r>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latin typeface="Agency FB" panose="020B0503020202020204" pitchFamily="34" charset="0"/>
            </a:rPr>
            <a:t>Review and monitor the production process</a:t>
          </a:r>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latin typeface="Agency FB" panose="020B0503020202020204" pitchFamily="34" charset="0"/>
            </a:rPr>
            <a:t>Training and guidelines for employees</a:t>
          </a:r>
        </a:p>
      </dsp:txBody>
      <dsp:txXfrm>
        <a:off x="1832926" y="3375787"/>
        <a:ext cx="3894968" cy="1265962"/>
      </dsp:txXfrm>
    </dsp:sp>
  </dsp:spTree>
</dsp:drawing>
</file>

<file path=ppt/diagrams/layout1.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AA1378-08E0-4BF7-B5C4-4B9DE9FB0D0E}" type="datetimeFigureOut">
              <a:rPr lang="en-US" smtClean="0"/>
              <a:t>7/25/2022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A54196-2B60-4581-A118-2599777E762F}" type="slidenum">
              <a:rPr lang="en-US" smtClean="0"/>
              <a:t>‹#›</a:t>
            </a:fld>
            <a:endParaRPr lang="en-US"/>
          </a:p>
        </p:txBody>
      </p:sp>
    </p:spTree>
    <p:extLst>
      <p:ext uri="{BB962C8B-B14F-4D97-AF65-F5344CB8AC3E}">
        <p14:creationId xmlns:p14="http://schemas.microsoft.com/office/powerpoint/2010/main" val="1123274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a:t>
            </a:r>
          </a:p>
          <a:p>
            <a:pPr algn="just">
              <a:lnSpc>
                <a:spcPct val="200000"/>
              </a:lnSpc>
            </a:pPr>
            <a:r>
              <a:rPr lang="en-US" dirty="0"/>
              <a:t>In the food retail commercial sectors, Sainsburys is considered as one of the big players that ranks second in the UK supermarket sectors. Through taking  strategic and tactical actions, it has been able to expand its businesses and customers base in a significant way. Along with operating domestically, it conducts operation in the world market such as Scotland, Ireland, Unites States etc. The competitive offerings in different sectors such as food, general merchandise, clothing as well as banking are developed by Sainsburys to reach the customers through 117,000 employees (</a:t>
            </a: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Sainsburys, 2022)</a:t>
            </a:r>
            <a:r>
              <a:rPr lang="en-US" dirty="0"/>
              <a:t>. </a:t>
            </a:r>
          </a:p>
        </p:txBody>
      </p:sp>
      <p:sp>
        <p:nvSpPr>
          <p:cNvPr id="4" name="Slide Number Placeholder 3"/>
          <p:cNvSpPr>
            <a:spLocks noGrp="1"/>
          </p:cNvSpPr>
          <p:nvPr>
            <p:ph type="sldNum" sz="quarter" idx="5"/>
          </p:nvPr>
        </p:nvSpPr>
        <p:spPr/>
        <p:txBody>
          <a:bodyPr/>
          <a:lstStyle/>
          <a:p>
            <a:fld id="{72A54196-2B60-4581-A118-2599777E762F}" type="slidenum">
              <a:rPr lang="en-US" smtClean="0"/>
              <a:t>3</a:t>
            </a:fld>
            <a:endParaRPr lang="en-US"/>
          </a:p>
        </p:txBody>
      </p:sp>
    </p:spTree>
    <p:extLst>
      <p:ext uri="{BB962C8B-B14F-4D97-AF65-F5344CB8AC3E}">
        <p14:creationId xmlns:p14="http://schemas.microsoft.com/office/powerpoint/2010/main" val="2266302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a:t>
            </a:r>
          </a:p>
          <a:p>
            <a:pPr algn="just"/>
            <a:r>
              <a:rPr lang="en-US" dirty="0"/>
              <a:t>The macro-environmental factors affect any kind of organization in a significant way. Sainsburys is also affected by the macro-environmental forces such as political, economic, social and cultural, technological issues, environmental as well as legal issues which are uncontrollable. Sainsburys has been affected in a significant way by this factors in a several ways. Among the political factors, the Brexit issue is one of the major factors that affected the business because of changing trade barriers (</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Roheim, Gardiner, and Asch, 2017)</a:t>
            </a:r>
            <a:r>
              <a:rPr lang="en-US" dirty="0"/>
              <a:t>. The tax policies, tariff and non-tariff barriers etc affect the organization in a significant way. Several economic factors that affect the organization is rising costs of the materials, fuels, employee management costs, inflation rates. The Covid-19 pandemic has affected the spending power of the people which has also affected the organization. Among the socio cultural forces, the most dominant factor that affect the organization is the trends and demand of health conscious food as well as online shopping (</a:t>
            </a:r>
            <a:r>
              <a:rPr lang="en-US" sz="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Booth et al., 2011)</a:t>
            </a:r>
            <a:r>
              <a:rPr lang="en-US" dirty="0"/>
              <a:t>. Perhaps technology is affecting the organization as a result of expanding online operation and customers data management. The environmental factor also play a crucial role in terms of reducing damage to the environment. Legal issue also affect the organization. </a:t>
            </a:r>
          </a:p>
        </p:txBody>
      </p:sp>
      <p:sp>
        <p:nvSpPr>
          <p:cNvPr id="4" name="Slide Number Placeholder 3"/>
          <p:cNvSpPr>
            <a:spLocks noGrp="1"/>
          </p:cNvSpPr>
          <p:nvPr>
            <p:ph type="sldNum" sz="quarter" idx="5"/>
          </p:nvPr>
        </p:nvSpPr>
        <p:spPr/>
        <p:txBody>
          <a:bodyPr/>
          <a:lstStyle/>
          <a:p>
            <a:fld id="{72A54196-2B60-4581-A118-2599777E762F}" type="slidenum">
              <a:rPr lang="en-US" smtClean="0"/>
              <a:t>4</a:t>
            </a:fld>
            <a:endParaRPr lang="en-US"/>
          </a:p>
        </p:txBody>
      </p:sp>
    </p:spTree>
    <p:extLst>
      <p:ext uri="{BB962C8B-B14F-4D97-AF65-F5344CB8AC3E}">
        <p14:creationId xmlns:p14="http://schemas.microsoft.com/office/powerpoint/2010/main" val="3683765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chemeClr val="tx1"/>
                </a:solidFill>
              </a:rPr>
              <a:t>Notes</a:t>
            </a:r>
          </a:p>
          <a:p>
            <a:pPr algn="just"/>
            <a:r>
              <a:rPr lang="en-US" dirty="0"/>
              <a:t>It is crucial to analyze the competitive spheres in an industry to sustain and gain sustainable competitive advantage. The Porters five force model assist to analyze the environment of the organization and identify the attractiveness of the industry (</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Samnani, 2014)</a:t>
            </a:r>
            <a:r>
              <a:rPr lang="en-US" dirty="0"/>
              <a:t>. Sainsburys operate in the retail food sector in which the suppliers power is considered low as large number of suppliers are available. Customers power is high as there are low switching costs and customers sophisticated knowledge increase brand switch (</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Hassan, and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Parves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2013)</a:t>
            </a:r>
            <a:r>
              <a:rPr lang="en-US" dirty="0"/>
              <a:t>. The threats from the substitutes are high as large number of new competitors are entering with new and improved products. The rivalry is high because of commoditization, globalization and low costs.</a:t>
            </a:r>
          </a:p>
        </p:txBody>
      </p:sp>
      <p:sp>
        <p:nvSpPr>
          <p:cNvPr id="4" name="Slide Number Placeholder 3"/>
          <p:cNvSpPr>
            <a:spLocks noGrp="1"/>
          </p:cNvSpPr>
          <p:nvPr>
            <p:ph type="sldNum" sz="quarter" idx="5"/>
          </p:nvPr>
        </p:nvSpPr>
        <p:spPr/>
        <p:txBody>
          <a:bodyPr/>
          <a:lstStyle/>
          <a:p>
            <a:fld id="{72A54196-2B60-4581-A118-2599777E762F}" type="slidenum">
              <a:rPr lang="en-US" smtClean="0"/>
              <a:t>5</a:t>
            </a:fld>
            <a:endParaRPr lang="en-US"/>
          </a:p>
        </p:txBody>
      </p:sp>
    </p:spTree>
    <p:extLst>
      <p:ext uri="{BB962C8B-B14F-4D97-AF65-F5344CB8AC3E}">
        <p14:creationId xmlns:p14="http://schemas.microsoft.com/office/powerpoint/2010/main" val="277621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solidFill>
                  <a:schemeClr val="tx1"/>
                </a:solidFill>
              </a:rPr>
              <a:t>Notes</a:t>
            </a:r>
          </a:p>
          <a:p>
            <a:pPr algn="just"/>
            <a:r>
              <a:rPr lang="en-US" dirty="0"/>
              <a:t>Segmentation, Targeting as well as Positioning is considered as the core strategy of marketing that help to identify the appropriate customer base to which the companies offers the products and services. Sainsburys also segments it the total market into some homogenous groups based on some characteristics such as demographic, psychographic as well as geographic variables to better identify to whom the products and services are marketed (</a:t>
            </a: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IIDE. 2022)</a:t>
            </a:r>
            <a:r>
              <a:rPr lang="en-US" dirty="0"/>
              <a:t>.</a:t>
            </a:r>
          </a:p>
        </p:txBody>
      </p:sp>
      <p:sp>
        <p:nvSpPr>
          <p:cNvPr id="4" name="Slide Number Placeholder 3"/>
          <p:cNvSpPr>
            <a:spLocks noGrp="1"/>
          </p:cNvSpPr>
          <p:nvPr>
            <p:ph type="sldNum" sz="quarter" idx="5"/>
          </p:nvPr>
        </p:nvSpPr>
        <p:spPr/>
        <p:txBody>
          <a:bodyPr/>
          <a:lstStyle/>
          <a:p>
            <a:fld id="{72A54196-2B60-4581-A118-2599777E762F}" type="slidenum">
              <a:rPr lang="en-US" smtClean="0"/>
              <a:t>7</a:t>
            </a:fld>
            <a:endParaRPr lang="en-US"/>
          </a:p>
        </p:txBody>
      </p:sp>
    </p:spTree>
    <p:extLst>
      <p:ext uri="{BB962C8B-B14F-4D97-AF65-F5344CB8AC3E}">
        <p14:creationId xmlns:p14="http://schemas.microsoft.com/office/powerpoint/2010/main" val="779257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Notes</a:t>
            </a:r>
          </a:p>
          <a:p>
            <a:r>
              <a:rPr lang="en-US" dirty="0"/>
              <a:t>A business model is a crucial map or blueprint of the activities and purposes which are needed to be accomplished in order to survive and make profit. Sainsburys has developed its business model based on some key factors such as quality, values, services, choices, channel, logistics, supply chain management. </a:t>
            </a:r>
          </a:p>
        </p:txBody>
      </p:sp>
      <p:sp>
        <p:nvSpPr>
          <p:cNvPr id="4" name="Slide Number Placeholder 3"/>
          <p:cNvSpPr>
            <a:spLocks noGrp="1"/>
          </p:cNvSpPr>
          <p:nvPr>
            <p:ph type="sldNum" sz="quarter" idx="5"/>
          </p:nvPr>
        </p:nvSpPr>
        <p:spPr/>
        <p:txBody>
          <a:bodyPr/>
          <a:lstStyle/>
          <a:p>
            <a:fld id="{72A54196-2B60-4581-A118-2599777E762F}" type="slidenum">
              <a:rPr lang="en-US" smtClean="0"/>
              <a:t>9</a:t>
            </a:fld>
            <a:endParaRPr lang="en-US"/>
          </a:p>
        </p:txBody>
      </p:sp>
    </p:spTree>
    <p:extLst>
      <p:ext uri="{BB962C8B-B14F-4D97-AF65-F5344CB8AC3E}">
        <p14:creationId xmlns:p14="http://schemas.microsoft.com/office/powerpoint/2010/main" val="21795012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Notes</a:t>
            </a:r>
          </a:p>
          <a:p>
            <a:pPr algn="just"/>
            <a:r>
              <a:rPr lang="en-US" dirty="0"/>
              <a:t>Sainsburys has built its reputation through selling the quality products that attract the health conscious customers. Argos is considered as one of the pioneering brand for Sainsburys for selling the quality products. The journey of the company from 1990-2020 has been remarkable in terms of providing excellent food quality along with the digital services.</a:t>
            </a:r>
          </a:p>
        </p:txBody>
      </p:sp>
      <p:sp>
        <p:nvSpPr>
          <p:cNvPr id="4" name="Slide Number Placeholder 3"/>
          <p:cNvSpPr>
            <a:spLocks noGrp="1"/>
          </p:cNvSpPr>
          <p:nvPr>
            <p:ph type="sldNum" sz="quarter" idx="5"/>
          </p:nvPr>
        </p:nvSpPr>
        <p:spPr/>
        <p:txBody>
          <a:bodyPr/>
          <a:lstStyle/>
          <a:p>
            <a:fld id="{72A54196-2B60-4581-A118-2599777E762F}" type="slidenum">
              <a:rPr lang="en-US" smtClean="0"/>
              <a:t>15</a:t>
            </a:fld>
            <a:endParaRPr lang="en-US"/>
          </a:p>
        </p:txBody>
      </p:sp>
    </p:spTree>
    <p:extLst>
      <p:ext uri="{BB962C8B-B14F-4D97-AF65-F5344CB8AC3E}">
        <p14:creationId xmlns:p14="http://schemas.microsoft.com/office/powerpoint/2010/main" val="2098831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Notes</a:t>
            </a:r>
          </a:p>
          <a:p>
            <a:pPr algn="just"/>
            <a:r>
              <a:rPr lang="en-US" dirty="0"/>
              <a:t>For being successful in todays marketplace three key issues are needed to be incorporated in the business such as continuous value innovation to identify and serve the new needs of the customers (</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Goswami, and Chouhan, 2021)</a:t>
            </a:r>
            <a:r>
              <a:rPr lang="en-US" dirty="0"/>
              <a:t>. Customer focus is the major key for the success as power and sophisticated knowledge of the customers are increasing day by day. And lastly, the continuous innovation requires more investment in technology which can being sustainable competitive advantage for the companies.</a:t>
            </a:r>
          </a:p>
        </p:txBody>
      </p:sp>
      <p:sp>
        <p:nvSpPr>
          <p:cNvPr id="4" name="Slide Number Placeholder 3"/>
          <p:cNvSpPr>
            <a:spLocks noGrp="1"/>
          </p:cNvSpPr>
          <p:nvPr>
            <p:ph type="sldNum" sz="quarter" idx="5"/>
          </p:nvPr>
        </p:nvSpPr>
        <p:spPr/>
        <p:txBody>
          <a:bodyPr/>
          <a:lstStyle/>
          <a:p>
            <a:fld id="{72A54196-2B60-4581-A118-2599777E762F}" type="slidenum">
              <a:rPr lang="en-US" smtClean="0"/>
              <a:t>26</a:t>
            </a:fld>
            <a:endParaRPr lang="en-US"/>
          </a:p>
        </p:txBody>
      </p:sp>
    </p:spTree>
    <p:extLst>
      <p:ext uri="{BB962C8B-B14F-4D97-AF65-F5344CB8AC3E}">
        <p14:creationId xmlns:p14="http://schemas.microsoft.com/office/powerpoint/2010/main" val="2340717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Master" Target="../slideMasters/slideMaster1.xml" /><Relationship Id="rId4" Type="http://schemas.openxmlformats.org/officeDocument/2006/relationships/image" Target="../media/image7.png"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86DDEC85-C2A1-4094-BB3F-48EDDECE8966}"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4614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spTree>
    <p:extLst>
      <p:ext uri="{BB962C8B-B14F-4D97-AF65-F5344CB8AC3E}">
        <p14:creationId xmlns:p14="http://schemas.microsoft.com/office/powerpoint/2010/main" val="1938368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81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1E268CC-15FE-4394-9997-B06F684C95A2}" type="datetimeFigureOut">
              <a:rPr lang="en-US" smtClean="0"/>
              <a:t>7/25/2022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DDEC85-C2A1-4094-BB3F-48EDDECE8966}" type="slidenum">
              <a:rPr lang="en-US" smtClean="0"/>
              <a:t>‹#›</a:t>
            </a:fld>
            <a:endParaRPr lang="en-US"/>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8051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E268CC-15FE-4394-9997-B06F684C95A2}" type="datetimeFigureOut">
              <a:rPr lang="en-US" smtClean="0"/>
              <a:t>7/25/2022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DDEC85-C2A1-4094-BB3F-48EDDECE8966}"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5153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1E268CC-15FE-4394-9997-B06F684C95A2}" type="datetimeFigureOut">
              <a:rPr lang="en-US" smtClean="0"/>
              <a:t>7/25/2022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DDEC85-C2A1-4094-BB3F-48EDDECE8966}"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2563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E268CC-15FE-4394-9997-B06F684C95A2}" type="datetimeFigureOut">
              <a:rPr lang="en-US" smtClean="0"/>
              <a:t>7/25/2022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6DDEC85-C2A1-4094-BB3F-48EDDECE8966}" type="slidenum">
              <a:rPr lang="en-US" smtClean="0"/>
              <a:t>‹#›</a:t>
            </a:fld>
            <a:endParaRPr lang="en-US"/>
          </a:p>
        </p:txBody>
      </p:sp>
    </p:spTree>
    <p:extLst>
      <p:ext uri="{BB962C8B-B14F-4D97-AF65-F5344CB8AC3E}">
        <p14:creationId xmlns:p14="http://schemas.microsoft.com/office/powerpoint/2010/main" val="2663817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1E268CC-15FE-4394-9997-B06F684C95A2}" type="datetimeFigureOut">
              <a:rPr lang="en-US" smtClean="0"/>
              <a:t>7/25/2022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DDEC85-C2A1-4094-BB3F-48EDDECE8966}"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45389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1E268CC-15FE-4394-9997-B06F684C95A2}" type="datetimeFigureOut">
              <a:rPr lang="en-US" smtClean="0"/>
              <a:t>7/25/2022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DDEC85-C2A1-4094-BB3F-48EDDECE8966}" type="slidenum">
              <a:rPr lang="en-US" smtClean="0"/>
              <a:t>‹#›</a:t>
            </a:fld>
            <a:endParaRPr lang="en-US"/>
          </a:p>
        </p:txBody>
      </p:sp>
    </p:spTree>
    <p:extLst>
      <p:ext uri="{BB962C8B-B14F-4D97-AF65-F5344CB8AC3E}">
        <p14:creationId xmlns:p14="http://schemas.microsoft.com/office/powerpoint/2010/main" val="1079311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1E268CC-15FE-4394-9997-B06F684C95A2}" type="datetimeFigureOut">
              <a:rPr lang="en-US" smtClean="0"/>
              <a:t>7/25/2022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DDEC85-C2A1-4094-BB3F-48EDDECE8966}" type="slidenum">
              <a:rPr lang="en-US" smtClean="0"/>
              <a:t>‹#›</a:t>
            </a:fld>
            <a:endParaRPr lang="en-US"/>
          </a:p>
        </p:txBody>
      </p:sp>
    </p:spTree>
    <p:extLst>
      <p:ext uri="{BB962C8B-B14F-4D97-AF65-F5344CB8AC3E}">
        <p14:creationId xmlns:p14="http://schemas.microsoft.com/office/powerpoint/2010/main" val="184079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1159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187673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spTree>
    <p:extLst>
      <p:ext uri="{BB962C8B-B14F-4D97-AF65-F5344CB8AC3E}">
        <p14:creationId xmlns:p14="http://schemas.microsoft.com/office/powerpoint/2010/main" val="579006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42102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4802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413420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E268CC-15FE-4394-9997-B06F684C95A2}" type="datetimeFigureOut">
              <a:rPr lang="en-US" smtClean="0"/>
              <a:t>7/25/2022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DDEC85-C2A1-4094-BB3F-48EDDECE8966}"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51416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4.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3.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1E268CC-15FE-4394-9997-B06F684C95A2}" type="datetimeFigureOut">
              <a:rPr lang="en-US" smtClean="0"/>
              <a:t>7/25/2022</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6DDEC85-C2A1-4094-BB3F-48EDDECE8966}" type="slidenum">
              <a:rPr lang="en-US" smtClean="0"/>
              <a:t>‹#›</a:t>
            </a:fld>
            <a:endParaRPr lang="en-US"/>
          </a:p>
        </p:txBody>
      </p:sp>
    </p:spTree>
    <p:extLst>
      <p:ext uri="{BB962C8B-B14F-4D97-AF65-F5344CB8AC3E}">
        <p14:creationId xmlns:p14="http://schemas.microsoft.com/office/powerpoint/2010/main" val="382804803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 id="214748378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5.xml"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2" Type="http://schemas.openxmlformats.org/officeDocument/2006/relationships/image" Target="../media/image11.png"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7.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 /><Relationship Id="rId2" Type="http://schemas.openxmlformats.org/officeDocument/2006/relationships/diagramData" Target="../diagrams/data2.xml" /><Relationship Id="rId1" Type="http://schemas.openxmlformats.org/officeDocument/2006/relationships/slideLayout" Target="../slideLayouts/slideLayout7.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15.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notesSlide" Target="../notesSlides/notesSlide6.xml"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 /><Relationship Id="rId7" Type="http://schemas.openxmlformats.org/officeDocument/2006/relationships/image" Target="../media/image13.jpeg" /><Relationship Id="rId2" Type="http://schemas.openxmlformats.org/officeDocument/2006/relationships/diagramData" Target="../diagrams/data3.xml" /><Relationship Id="rId1" Type="http://schemas.openxmlformats.org/officeDocument/2006/relationships/slideLayout" Target="../slideLayouts/slideLayout7.xml" /><Relationship Id="rId6" Type="http://schemas.microsoft.com/office/2007/relationships/diagramDrawing" Target="../diagrams/drawing3.xml" /><Relationship Id="rId5" Type="http://schemas.openxmlformats.org/officeDocument/2006/relationships/diagramColors" Target="../diagrams/colors3.xml" /><Relationship Id="rId4" Type="http://schemas.openxmlformats.org/officeDocument/2006/relationships/diagramQuickStyle" Target="../diagrams/quickStyle3.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9.xml.rels><?xml version="1.0" encoding="UTF-8" standalone="yes"?>
<Relationships xmlns="http://schemas.openxmlformats.org/package/2006/relationships"><Relationship Id="rId2" Type="http://schemas.openxmlformats.org/officeDocument/2006/relationships/image" Target="../media/image14.webp" /><Relationship Id="rId1" Type="http://schemas.openxmlformats.org/officeDocument/2006/relationships/slideLayout" Target="../slideLayouts/slideLayout7.xml" /></Relationships>
</file>

<file path=ppt/slides/_rels/slide20.xml.rels><?xml version="1.0" encoding="UTF-8" standalone="yes"?>
<Relationships xmlns="http://schemas.openxmlformats.org/package/2006/relationships"><Relationship Id="rId2" Type="http://schemas.openxmlformats.org/officeDocument/2006/relationships/image" Target="../media/image15.jpg" /><Relationship Id="rId1" Type="http://schemas.openxmlformats.org/officeDocument/2006/relationships/slideLayout" Target="../slideLayouts/slideLayout7.xml" /></Relationships>
</file>

<file path=ppt/slides/_rels/slide21.xml.rels><?xml version="1.0" encoding="UTF-8" standalone="yes"?>
<Relationships xmlns="http://schemas.openxmlformats.org/package/2006/relationships"><Relationship Id="rId2" Type="http://schemas.openxmlformats.org/officeDocument/2006/relationships/image" Target="../media/image16.jpg" /><Relationship Id="rId1" Type="http://schemas.openxmlformats.org/officeDocument/2006/relationships/slideLayout" Target="../slideLayouts/slideLayout7.xml" /></Relationships>
</file>

<file path=ppt/slides/_rels/slide22.xml.rels><?xml version="1.0" encoding="UTF-8" standalone="yes"?>
<Relationships xmlns="http://schemas.openxmlformats.org/package/2006/relationships"><Relationship Id="rId2" Type="http://schemas.openxmlformats.org/officeDocument/2006/relationships/image" Target="../media/image17.png" /><Relationship Id="rId1" Type="http://schemas.openxmlformats.org/officeDocument/2006/relationships/slideLayout" Target="../slideLayouts/slideLayout7.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4.xml.rels><?xml version="1.0" encoding="UTF-8" standalone="yes"?>
<Relationships xmlns="http://schemas.openxmlformats.org/package/2006/relationships"><Relationship Id="rId2" Type="http://schemas.openxmlformats.org/officeDocument/2006/relationships/image" Target="../media/image18.png" /><Relationship Id="rId1" Type="http://schemas.openxmlformats.org/officeDocument/2006/relationships/slideLayout" Target="../slideLayouts/slideLayout7.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7.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69974-D6A4-06F3-B670-896EA044E6F2}"/>
              </a:ext>
            </a:extLst>
          </p:cNvPr>
          <p:cNvSpPr>
            <a:spLocks noGrp="1"/>
          </p:cNvSpPr>
          <p:nvPr>
            <p:ph type="ctrTitle"/>
          </p:nvPr>
        </p:nvSpPr>
        <p:spPr/>
        <p:txBody>
          <a:bodyPr/>
          <a:lstStyle/>
          <a:p>
            <a:r>
              <a:rPr lang="en-US" dirty="0">
                <a:latin typeface="Agency FB" panose="020B0503020202020204" pitchFamily="34" charset="0"/>
              </a:rPr>
              <a:t>Academic Skills</a:t>
            </a:r>
          </a:p>
        </p:txBody>
      </p:sp>
      <p:sp>
        <p:nvSpPr>
          <p:cNvPr id="3" name="Subtitle 2">
            <a:extLst>
              <a:ext uri="{FF2B5EF4-FFF2-40B4-BE49-F238E27FC236}">
                <a16:creationId xmlns:a16="http://schemas.microsoft.com/office/drawing/2014/main" id="{2A1D74A6-2334-5139-A114-9D813F267EC0}"/>
              </a:ext>
            </a:extLst>
          </p:cNvPr>
          <p:cNvSpPr>
            <a:spLocks noGrp="1"/>
          </p:cNvSpPr>
          <p:nvPr>
            <p:ph type="subTitle" idx="1"/>
          </p:nvPr>
        </p:nvSpPr>
        <p:spPr>
          <a:xfrm>
            <a:off x="2692398" y="3657597"/>
            <a:ext cx="6815669" cy="1515532"/>
          </a:xfrm>
        </p:spPr>
        <p:txBody>
          <a:bodyPr>
            <a:normAutofit fontScale="92500" lnSpcReduction="20000"/>
          </a:bodyPr>
          <a:lstStyle/>
          <a:p>
            <a:r>
              <a:rPr lang="en-US" sz="2200" b="1" dirty="0">
                <a:latin typeface="Agency FB" panose="020B0503020202020204" pitchFamily="34" charset="0"/>
              </a:rPr>
              <a:t>Main purposes, products and service offerings of Sainsburys PLC</a:t>
            </a:r>
          </a:p>
          <a:p>
            <a:r>
              <a:rPr lang="en-US" sz="1900" dirty="0">
                <a:effectLst/>
                <a:latin typeface="Agency FB" panose="020B0503020202020204" pitchFamily="34" charset="0"/>
                <a:ea typeface="Times New Roman" panose="02020603050405020304" pitchFamily="18" charset="0"/>
                <a:cs typeface="Times New Roman" panose="02020603050405020304" pitchFamily="18" charset="0"/>
              </a:rPr>
              <a:t>Ion </a:t>
            </a:r>
            <a:r>
              <a:rPr lang="en-US" sz="1900" dirty="0" err="1">
                <a:effectLst/>
                <a:latin typeface="Agency FB" panose="020B0503020202020204" pitchFamily="34" charset="0"/>
                <a:ea typeface="Times New Roman" panose="02020603050405020304" pitchFamily="18" charset="0"/>
                <a:cs typeface="Times New Roman" panose="02020603050405020304" pitchFamily="18" charset="0"/>
              </a:rPr>
              <a:t>Alexe</a:t>
            </a:r>
            <a:r>
              <a:rPr lang="en-US" sz="1900" dirty="0">
                <a:effectLst/>
                <a:latin typeface="Agency FB" panose="020B0503020202020204" pitchFamily="34" charset="0"/>
                <a:ea typeface="Times New Roman" panose="02020603050405020304" pitchFamily="18" charset="0"/>
                <a:cs typeface="Times New Roman" panose="02020603050405020304" pitchFamily="18" charset="0"/>
              </a:rPr>
              <a:t> </a:t>
            </a:r>
            <a:br>
              <a:rPr lang="en-US" sz="1900" dirty="0">
                <a:effectLst/>
                <a:latin typeface="Agency FB" panose="020B0503020202020204" pitchFamily="34" charset="0"/>
                <a:ea typeface="Times New Roman" panose="02020603050405020304" pitchFamily="18" charset="0"/>
                <a:cs typeface="Times New Roman" panose="02020603050405020304" pitchFamily="18" charset="0"/>
              </a:rPr>
            </a:br>
            <a:r>
              <a:rPr lang="en-US" sz="1900" dirty="0">
                <a:effectLst/>
                <a:latin typeface="Agency FB" panose="020B0503020202020204" pitchFamily="34" charset="0"/>
                <a:ea typeface="Times New Roman" panose="02020603050405020304" pitchFamily="18" charset="0"/>
                <a:cs typeface="Times New Roman" panose="02020603050405020304" pitchFamily="18" charset="0"/>
              </a:rPr>
              <a:t>Andrei Dragomir </a:t>
            </a:r>
            <a:br>
              <a:rPr lang="en-US" sz="1900" dirty="0">
                <a:effectLst/>
                <a:latin typeface="Agency FB" panose="020B0503020202020204" pitchFamily="34" charset="0"/>
                <a:ea typeface="Times New Roman" panose="02020603050405020304" pitchFamily="18" charset="0"/>
                <a:cs typeface="Times New Roman" panose="02020603050405020304" pitchFamily="18" charset="0"/>
              </a:rPr>
            </a:br>
            <a:r>
              <a:rPr lang="en-US" sz="1900" dirty="0">
                <a:effectLst/>
                <a:latin typeface="Agency FB" panose="020B0503020202020204" pitchFamily="34" charset="0"/>
                <a:ea typeface="Times New Roman" panose="02020603050405020304" pitchFamily="18" charset="0"/>
                <a:cs typeface="Times New Roman" panose="02020603050405020304" pitchFamily="18" charset="0"/>
              </a:rPr>
              <a:t>Ana- Maria Popescu</a:t>
            </a:r>
            <a:br>
              <a:rPr lang="en-US" sz="1900" dirty="0">
                <a:effectLst/>
                <a:latin typeface="Agency FB" panose="020B0503020202020204" pitchFamily="34" charset="0"/>
                <a:ea typeface="Times New Roman" panose="02020603050405020304" pitchFamily="18" charset="0"/>
                <a:cs typeface="Times New Roman" panose="02020603050405020304" pitchFamily="18" charset="0"/>
              </a:rPr>
            </a:br>
            <a:r>
              <a:rPr lang="en-US" sz="1900" dirty="0">
                <a:effectLst/>
                <a:latin typeface="Agency FB" panose="020B0503020202020204" pitchFamily="34" charset="0"/>
                <a:ea typeface="Times New Roman" panose="02020603050405020304" pitchFamily="18" charset="0"/>
                <a:cs typeface="Times New Roman" panose="02020603050405020304" pitchFamily="18" charset="0"/>
              </a:rPr>
              <a:t>Stefan </a:t>
            </a:r>
            <a:r>
              <a:rPr lang="en-US" sz="1900" dirty="0" err="1">
                <a:effectLst/>
                <a:latin typeface="Agency FB" panose="020B0503020202020204" pitchFamily="34" charset="0"/>
                <a:ea typeface="Times New Roman" panose="02020603050405020304" pitchFamily="18" charset="0"/>
                <a:cs typeface="Times New Roman" panose="02020603050405020304" pitchFamily="18" charset="0"/>
              </a:rPr>
              <a:t>Alexandru</a:t>
            </a:r>
            <a:r>
              <a:rPr lang="en-US" sz="1900" dirty="0">
                <a:effectLst/>
                <a:latin typeface="Agency FB" panose="020B0503020202020204" pitchFamily="34" charset="0"/>
                <a:ea typeface="Times New Roman" panose="02020603050405020304" pitchFamily="18" charset="0"/>
                <a:cs typeface="Times New Roman" panose="02020603050405020304" pitchFamily="18" charset="0"/>
              </a:rPr>
              <a:t> </a:t>
            </a:r>
            <a:r>
              <a:rPr lang="en-US" sz="1900" dirty="0" err="1">
                <a:effectLst/>
                <a:latin typeface="Agency FB" panose="020B0503020202020204" pitchFamily="34" charset="0"/>
                <a:ea typeface="Times New Roman" panose="02020603050405020304" pitchFamily="18" charset="0"/>
                <a:cs typeface="Times New Roman" panose="02020603050405020304" pitchFamily="18" charset="0"/>
              </a:rPr>
              <a:t>Dinca</a:t>
            </a:r>
            <a:endParaRPr lang="en-US" sz="1900" dirty="0">
              <a:effectLst/>
              <a:latin typeface="Agency FB" panose="020B0503020202020204" pitchFamily="34" charset="0"/>
              <a:ea typeface="Times New Roman" panose="02020603050405020304" pitchFamily="18" charset="0"/>
              <a:cs typeface="Times New Roman" panose="02020603050405020304" pitchFamily="18" charset="0"/>
            </a:endParaRPr>
          </a:p>
          <a:p>
            <a:endParaRPr lang="en-US" sz="2800" dirty="0">
              <a:latin typeface="Agency FB" panose="020B0503020202020204" pitchFamily="34" charset="0"/>
            </a:endParaRPr>
          </a:p>
        </p:txBody>
      </p:sp>
    </p:spTree>
    <p:extLst>
      <p:ext uri="{BB962C8B-B14F-4D97-AF65-F5344CB8AC3E}">
        <p14:creationId xmlns:p14="http://schemas.microsoft.com/office/powerpoint/2010/main" val="1901501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3"/>
            <a:ext cx="9387838" cy="877148"/>
          </a:xfrm>
        </p:spPr>
        <p:txBody>
          <a:bodyPr/>
          <a:lstStyle/>
          <a:p>
            <a:r>
              <a:rPr lang="en-GB" b="1" dirty="0">
                <a:latin typeface="Agency FB" panose="020B0503020202020204" pitchFamily="34" charset="0"/>
              </a:rPr>
              <a:t>Code of conduct</a:t>
            </a:r>
          </a:p>
        </p:txBody>
      </p:sp>
      <p:sp>
        <p:nvSpPr>
          <p:cNvPr id="3" name="Content Placeholder 2"/>
          <p:cNvSpPr>
            <a:spLocks noGrp="1"/>
          </p:cNvSpPr>
          <p:nvPr>
            <p:ph idx="1"/>
          </p:nvPr>
        </p:nvSpPr>
        <p:spPr>
          <a:xfrm>
            <a:off x="929639" y="2316480"/>
            <a:ext cx="10134601" cy="3620348"/>
          </a:xfrm>
        </p:spPr>
        <p:txBody>
          <a:bodyPr>
            <a:noAutofit/>
          </a:bodyPr>
          <a:lstStyle/>
          <a:p>
            <a:r>
              <a:rPr lang="en-GB" sz="2000" b="1" dirty="0">
                <a:latin typeface="Agency FB" panose="020B0503020202020204" pitchFamily="34" charset="0"/>
              </a:rPr>
              <a:t>Integrity</a:t>
            </a:r>
          </a:p>
          <a:p>
            <a:pPr marL="0" indent="0">
              <a:buNone/>
            </a:pPr>
            <a:r>
              <a:rPr lang="en-GB" sz="2000" dirty="0">
                <a:latin typeface="Agency FB" panose="020B0503020202020204" pitchFamily="34" charset="0"/>
              </a:rPr>
              <a:t>We will act with integrity and avoid conflicts of interest.</a:t>
            </a:r>
          </a:p>
          <a:p>
            <a:r>
              <a:rPr lang="en-GB" sz="2000" b="1" dirty="0">
                <a:latin typeface="Agency FB" panose="020B0503020202020204" pitchFamily="34" charset="0"/>
              </a:rPr>
              <a:t>Objectivity </a:t>
            </a:r>
          </a:p>
          <a:p>
            <a:pPr marL="0" indent="0">
              <a:buNone/>
            </a:pPr>
            <a:r>
              <a:rPr lang="en-GB" sz="2000" dirty="0">
                <a:latin typeface="Agency FB" panose="020B0503020202020204" pitchFamily="34" charset="0"/>
              </a:rPr>
              <a:t>We will ensure the timely and understandable disclosure of relevant information that is accurate, complete and objective.</a:t>
            </a:r>
          </a:p>
          <a:p>
            <a:r>
              <a:rPr lang="en-GB" sz="2000" b="1" dirty="0">
                <a:latin typeface="Agency FB" panose="020B0503020202020204" pitchFamily="34" charset="0"/>
              </a:rPr>
              <a:t>Professionalism </a:t>
            </a:r>
          </a:p>
          <a:p>
            <a:pPr marL="0" indent="0">
              <a:buNone/>
            </a:pPr>
            <a:r>
              <a:rPr lang="en-GB" sz="2000" dirty="0">
                <a:latin typeface="Agency FB" panose="020B0503020202020204" pitchFamily="34" charset="0"/>
              </a:rPr>
              <a:t>We will act in a manner that demonstrates admirable professional conduct. We will work to improve the quality of our services and raise the professional standards in our project.</a:t>
            </a:r>
          </a:p>
          <a:p>
            <a:r>
              <a:rPr lang="en-GB" sz="2000" b="1" dirty="0">
                <a:latin typeface="Agency FB" panose="020B0503020202020204" pitchFamily="34" charset="0"/>
              </a:rPr>
              <a:t>Confidentiality</a:t>
            </a:r>
          </a:p>
          <a:p>
            <a:pPr marL="0" indent="0">
              <a:buNone/>
            </a:pPr>
            <a:r>
              <a:rPr lang="en-GB" sz="2000" dirty="0">
                <a:latin typeface="Agency FB" panose="020B0503020202020204" pitchFamily="34" charset="0"/>
              </a:rPr>
              <a:t>We will not use confidential information acquired in the course of our work to our personal advantage.</a:t>
            </a:r>
          </a:p>
          <a:p>
            <a:endParaRPr lang="en-GB" sz="2000" dirty="0">
              <a:latin typeface="Agency FB" panose="020B0503020202020204" pitchFamily="34" charset="0"/>
            </a:endParaRPr>
          </a:p>
          <a:p>
            <a:pPr marL="0" indent="0">
              <a:buNone/>
            </a:pPr>
            <a:endParaRPr lang="en-GB" sz="2000" dirty="0">
              <a:latin typeface="Agency FB" panose="020B0503020202020204" pitchFamily="34" charset="0"/>
            </a:endParaRPr>
          </a:p>
        </p:txBody>
      </p:sp>
    </p:spTree>
    <p:extLst>
      <p:ext uri="{BB962C8B-B14F-4D97-AF65-F5344CB8AC3E}">
        <p14:creationId xmlns:p14="http://schemas.microsoft.com/office/powerpoint/2010/main" val="3369774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E63963-5B7B-729B-1172-2D762C545CAE}"/>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Agency FB" panose="020B0503020202020204" pitchFamily="34" charset="0"/>
              </a:rPr>
              <a:t>Introduction</a:t>
            </a:r>
          </a:p>
        </p:txBody>
      </p:sp>
      <p:sp>
        <p:nvSpPr>
          <p:cNvPr id="3" name="Rectangle 2">
            <a:extLst>
              <a:ext uri="{FF2B5EF4-FFF2-40B4-BE49-F238E27FC236}">
                <a16:creationId xmlns:a16="http://schemas.microsoft.com/office/drawing/2014/main" id="{26B3E1B5-8EDF-9F8E-1045-A7782FCEC76F}"/>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Founded in 1829 by John James and Mary Ann Sainsbury</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Second-largest supermarket chain in UK</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Conducts operation in more than 1400 locations in the UK</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More than 117,000 employees are employed</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Operates in Scotland, Ireland, Belfast, United States other than UK</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Key offerings includes food items, general merchandise, clothing and financial services</a:t>
            </a:r>
          </a:p>
          <a:p>
            <a:pPr marL="457200" indent="-457200" algn="just">
              <a:buFont typeface="Wingdings" panose="05000000000000000000" pitchFamily="2" charset="2"/>
              <a:buChar char="v"/>
            </a:pPr>
            <a:endParaRPr lang="en-US" sz="2800" dirty="0">
              <a:solidFill>
                <a:schemeClr val="tx1"/>
              </a:solidFill>
              <a:latin typeface="Agency FB" panose="020B0503020202020204" pitchFamily="34" charset="0"/>
            </a:endParaRPr>
          </a:p>
          <a:p>
            <a:pPr marL="457200" indent="-457200" algn="just">
              <a:buFont typeface="Wingdings" panose="05000000000000000000" pitchFamily="2" charset="2"/>
              <a:buChar char="v"/>
            </a:pPr>
            <a:endParaRPr lang="en-US" sz="2800" dirty="0">
              <a:solidFill>
                <a:schemeClr val="tx1"/>
              </a:solidFill>
              <a:latin typeface="Agency FB" panose="020B0503020202020204" pitchFamily="34" charset="0"/>
            </a:endParaRPr>
          </a:p>
          <a:p>
            <a:pPr algn="just"/>
            <a:endParaRPr lang="en-US" sz="2800" dirty="0">
              <a:solidFill>
                <a:schemeClr val="tx1"/>
              </a:solidFill>
              <a:latin typeface="Agency FB" panose="020B0503020202020204" pitchFamily="34" charset="0"/>
            </a:endParaRPr>
          </a:p>
        </p:txBody>
      </p:sp>
    </p:spTree>
    <p:extLst>
      <p:ext uri="{BB962C8B-B14F-4D97-AF65-F5344CB8AC3E}">
        <p14:creationId xmlns:p14="http://schemas.microsoft.com/office/powerpoint/2010/main" val="1168090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C9A455-AC3A-06FB-554A-51AC6EED3F64}"/>
              </a:ext>
            </a:extLst>
          </p:cNvPr>
          <p:cNvSpPr/>
          <p:nvPr/>
        </p:nvSpPr>
        <p:spPr>
          <a:xfrm>
            <a:off x="1327052" y="618979"/>
            <a:ext cx="9537895" cy="53457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Agency FB" panose="020B0503020202020204" pitchFamily="34" charset="0"/>
              </a:rPr>
              <a:t>Industry Analysis</a:t>
            </a:r>
          </a:p>
        </p:txBody>
      </p:sp>
      <p:sp>
        <p:nvSpPr>
          <p:cNvPr id="3" name="Rectangle 2">
            <a:extLst>
              <a:ext uri="{FF2B5EF4-FFF2-40B4-BE49-F238E27FC236}">
                <a16:creationId xmlns:a16="http://schemas.microsoft.com/office/drawing/2014/main" id="{E9E5EF37-D630-927D-F312-2520DDE0CD98}"/>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Agency FB" panose="020B0503020202020204" pitchFamily="34" charset="0"/>
              </a:rPr>
              <a:t>PESTEL Analysis</a:t>
            </a: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graphicFrame>
        <p:nvGraphicFramePr>
          <p:cNvPr id="6" name="Table 6">
            <a:extLst>
              <a:ext uri="{FF2B5EF4-FFF2-40B4-BE49-F238E27FC236}">
                <a16:creationId xmlns:a16="http://schemas.microsoft.com/office/drawing/2014/main" id="{190BD117-65F1-3714-0730-B35710640E9E}"/>
              </a:ext>
            </a:extLst>
          </p:cNvPr>
          <p:cNvGraphicFramePr>
            <a:graphicFrameLocks noGrp="1"/>
          </p:cNvGraphicFramePr>
          <p:nvPr>
            <p:extLst>
              <p:ext uri="{D42A27DB-BD31-4B8C-83A1-F6EECF244321}">
                <p14:modId xmlns:p14="http://schemas.microsoft.com/office/powerpoint/2010/main" val="4152337033"/>
              </p:ext>
            </p:extLst>
          </p:nvPr>
        </p:nvGraphicFramePr>
        <p:xfrm>
          <a:off x="1327052" y="1774742"/>
          <a:ext cx="9537896" cy="3964877"/>
        </p:xfrm>
        <a:graphic>
          <a:graphicData uri="http://schemas.openxmlformats.org/drawingml/2006/table">
            <a:tbl>
              <a:tblPr firstRow="1" bandRow="1">
                <a:tableStyleId>{5C22544A-7EE6-4342-B048-85BDC9FD1C3A}</a:tableStyleId>
              </a:tblPr>
              <a:tblGrid>
                <a:gridCol w="2358683">
                  <a:extLst>
                    <a:ext uri="{9D8B030D-6E8A-4147-A177-3AD203B41FA5}">
                      <a16:colId xmlns:a16="http://schemas.microsoft.com/office/drawing/2014/main" val="3802930690"/>
                    </a:ext>
                  </a:extLst>
                </a:gridCol>
                <a:gridCol w="7179213">
                  <a:extLst>
                    <a:ext uri="{9D8B030D-6E8A-4147-A177-3AD203B41FA5}">
                      <a16:colId xmlns:a16="http://schemas.microsoft.com/office/drawing/2014/main" val="1823827633"/>
                    </a:ext>
                  </a:extLst>
                </a:gridCol>
              </a:tblGrid>
              <a:tr h="566411">
                <a:tc>
                  <a:txBody>
                    <a:bodyPr/>
                    <a:lstStyle/>
                    <a:p>
                      <a:pPr algn="ctr"/>
                      <a:r>
                        <a:rPr lang="en-US" sz="2400" dirty="0">
                          <a:latin typeface="Agency FB" panose="020B0503020202020204" pitchFamily="34" charset="0"/>
                        </a:rPr>
                        <a:t>Forces</a:t>
                      </a:r>
                    </a:p>
                  </a:txBody>
                  <a:tcPr/>
                </a:tc>
                <a:tc>
                  <a:txBody>
                    <a:bodyPr/>
                    <a:lstStyle/>
                    <a:p>
                      <a:pPr algn="ctr"/>
                      <a:r>
                        <a:rPr lang="en-US" sz="2400" dirty="0">
                          <a:latin typeface="Agency FB" panose="020B0503020202020204" pitchFamily="34" charset="0"/>
                        </a:rPr>
                        <a:t>Impacts</a:t>
                      </a:r>
                    </a:p>
                  </a:txBody>
                  <a:tcPr/>
                </a:tc>
                <a:extLst>
                  <a:ext uri="{0D108BD9-81ED-4DB2-BD59-A6C34878D82A}">
                    <a16:rowId xmlns:a16="http://schemas.microsoft.com/office/drawing/2014/main" val="3977778188"/>
                  </a:ext>
                </a:extLst>
              </a:tr>
              <a:tr h="566411">
                <a:tc>
                  <a:txBody>
                    <a:bodyPr/>
                    <a:lstStyle/>
                    <a:p>
                      <a:pPr algn="ctr"/>
                      <a:r>
                        <a:rPr lang="en-US" sz="2400" dirty="0">
                          <a:latin typeface="Agency FB" panose="020B0503020202020204" pitchFamily="34" charset="0"/>
                        </a:rPr>
                        <a:t>Political</a:t>
                      </a:r>
                    </a:p>
                  </a:txBody>
                  <a:tcPr/>
                </a:tc>
                <a:tc>
                  <a:txBody>
                    <a:bodyPr/>
                    <a:lstStyle/>
                    <a:p>
                      <a:r>
                        <a:rPr lang="en-US" sz="2400" dirty="0">
                          <a:latin typeface="Agency FB" panose="020B0503020202020204" pitchFamily="34" charset="0"/>
                        </a:rPr>
                        <a:t>Brexit issues, Trade barriers</a:t>
                      </a:r>
                    </a:p>
                  </a:txBody>
                  <a:tcPr/>
                </a:tc>
                <a:extLst>
                  <a:ext uri="{0D108BD9-81ED-4DB2-BD59-A6C34878D82A}">
                    <a16:rowId xmlns:a16="http://schemas.microsoft.com/office/drawing/2014/main" val="2878055737"/>
                  </a:ext>
                </a:extLst>
              </a:tr>
              <a:tr h="566411">
                <a:tc>
                  <a:txBody>
                    <a:bodyPr/>
                    <a:lstStyle/>
                    <a:p>
                      <a:pPr algn="ctr"/>
                      <a:r>
                        <a:rPr lang="en-US" sz="2400" dirty="0">
                          <a:latin typeface="Agency FB" panose="020B0503020202020204" pitchFamily="34" charset="0"/>
                        </a:rPr>
                        <a:t>Economic</a:t>
                      </a:r>
                    </a:p>
                  </a:txBody>
                  <a:tcPr/>
                </a:tc>
                <a:tc>
                  <a:txBody>
                    <a:bodyPr/>
                    <a:lstStyle/>
                    <a:p>
                      <a:r>
                        <a:rPr lang="en-US" sz="2400" dirty="0">
                          <a:latin typeface="Agency FB" panose="020B0503020202020204" pitchFamily="34" charset="0"/>
                        </a:rPr>
                        <a:t>Rising in costs of fuel, salaries, fierce competition</a:t>
                      </a:r>
                    </a:p>
                  </a:txBody>
                  <a:tcPr/>
                </a:tc>
                <a:extLst>
                  <a:ext uri="{0D108BD9-81ED-4DB2-BD59-A6C34878D82A}">
                    <a16:rowId xmlns:a16="http://schemas.microsoft.com/office/drawing/2014/main" val="2449980205"/>
                  </a:ext>
                </a:extLst>
              </a:tr>
              <a:tr h="566411">
                <a:tc>
                  <a:txBody>
                    <a:bodyPr/>
                    <a:lstStyle/>
                    <a:p>
                      <a:pPr algn="ctr"/>
                      <a:r>
                        <a:rPr lang="en-US" sz="2400" dirty="0">
                          <a:latin typeface="Agency FB" panose="020B0503020202020204" pitchFamily="34" charset="0"/>
                        </a:rPr>
                        <a:t>Social and Cultural</a:t>
                      </a:r>
                    </a:p>
                  </a:txBody>
                  <a:tcPr/>
                </a:tc>
                <a:tc>
                  <a:txBody>
                    <a:bodyPr/>
                    <a:lstStyle/>
                    <a:p>
                      <a:r>
                        <a:rPr lang="en-US" sz="2400" dirty="0">
                          <a:latin typeface="Agency FB" panose="020B0503020202020204" pitchFamily="34" charset="0"/>
                        </a:rPr>
                        <a:t>Healthy eating and Fairtrade movement</a:t>
                      </a:r>
                    </a:p>
                  </a:txBody>
                  <a:tcPr/>
                </a:tc>
                <a:extLst>
                  <a:ext uri="{0D108BD9-81ED-4DB2-BD59-A6C34878D82A}">
                    <a16:rowId xmlns:a16="http://schemas.microsoft.com/office/drawing/2014/main" val="1707845987"/>
                  </a:ext>
                </a:extLst>
              </a:tr>
              <a:tr h="566411">
                <a:tc>
                  <a:txBody>
                    <a:bodyPr/>
                    <a:lstStyle/>
                    <a:p>
                      <a:pPr algn="ctr"/>
                      <a:r>
                        <a:rPr lang="en-US" sz="2400" dirty="0">
                          <a:latin typeface="Agency FB" panose="020B0503020202020204" pitchFamily="34" charset="0"/>
                        </a:rPr>
                        <a:t>Technological</a:t>
                      </a:r>
                    </a:p>
                  </a:txBody>
                  <a:tcPr/>
                </a:tc>
                <a:tc>
                  <a:txBody>
                    <a:bodyPr/>
                    <a:lstStyle/>
                    <a:p>
                      <a:r>
                        <a:rPr lang="en-US" sz="2400" dirty="0">
                          <a:latin typeface="Agency FB" panose="020B0503020202020204" pitchFamily="34" charset="0"/>
                        </a:rPr>
                        <a:t>New analytics and online shopping</a:t>
                      </a:r>
                    </a:p>
                  </a:txBody>
                  <a:tcPr/>
                </a:tc>
                <a:extLst>
                  <a:ext uri="{0D108BD9-81ED-4DB2-BD59-A6C34878D82A}">
                    <a16:rowId xmlns:a16="http://schemas.microsoft.com/office/drawing/2014/main" val="1704611388"/>
                  </a:ext>
                </a:extLst>
              </a:tr>
              <a:tr h="566411">
                <a:tc>
                  <a:txBody>
                    <a:bodyPr/>
                    <a:lstStyle/>
                    <a:p>
                      <a:pPr algn="ctr"/>
                      <a:r>
                        <a:rPr lang="en-US" sz="2400" dirty="0">
                          <a:latin typeface="Agency FB" panose="020B0503020202020204" pitchFamily="34" charset="0"/>
                        </a:rPr>
                        <a:t>Environmental</a:t>
                      </a:r>
                    </a:p>
                  </a:txBody>
                  <a:tcPr/>
                </a:tc>
                <a:tc>
                  <a:txBody>
                    <a:bodyPr/>
                    <a:lstStyle/>
                    <a:p>
                      <a:r>
                        <a:rPr lang="en-US" sz="2400" dirty="0">
                          <a:latin typeface="Agency FB" panose="020B0503020202020204" pitchFamily="34" charset="0"/>
                        </a:rPr>
                        <a:t>Carbon footprint and plastic waste</a:t>
                      </a:r>
                    </a:p>
                  </a:txBody>
                  <a:tcPr/>
                </a:tc>
                <a:extLst>
                  <a:ext uri="{0D108BD9-81ED-4DB2-BD59-A6C34878D82A}">
                    <a16:rowId xmlns:a16="http://schemas.microsoft.com/office/drawing/2014/main" val="2505615499"/>
                  </a:ext>
                </a:extLst>
              </a:tr>
              <a:tr h="566411">
                <a:tc>
                  <a:txBody>
                    <a:bodyPr/>
                    <a:lstStyle/>
                    <a:p>
                      <a:pPr algn="ctr"/>
                      <a:r>
                        <a:rPr lang="en-US" sz="2400" dirty="0">
                          <a:latin typeface="Agency FB" panose="020B0503020202020204" pitchFamily="34" charset="0"/>
                        </a:rPr>
                        <a:t>Legal</a:t>
                      </a:r>
                    </a:p>
                  </a:txBody>
                  <a:tcPr/>
                </a:tc>
                <a:tc>
                  <a:txBody>
                    <a:bodyPr/>
                    <a:lstStyle/>
                    <a:p>
                      <a:r>
                        <a:rPr lang="en-US" sz="2400" dirty="0">
                          <a:latin typeface="Agency FB" panose="020B0503020202020204" pitchFamily="34" charset="0"/>
                        </a:rPr>
                        <a:t>Equity law, consumers rights and social pressure group</a:t>
                      </a:r>
                    </a:p>
                  </a:txBody>
                  <a:tcPr/>
                </a:tc>
                <a:extLst>
                  <a:ext uri="{0D108BD9-81ED-4DB2-BD59-A6C34878D82A}">
                    <a16:rowId xmlns:a16="http://schemas.microsoft.com/office/drawing/2014/main" val="1926314108"/>
                  </a:ext>
                </a:extLst>
              </a:tr>
            </a:tbl>
          </a:graphicData>
        </a:graphic>
      </p:graphicFrame>
    </p:spTree>
    <p:extLst>
      <p:ext uri="{BB962C8B-B14F-4D97-AF65-F5344CB8AC3E}">
        <p14:creationId xmlns:p14="http://schemas.microsoft.com/office/powerpoint/2010/main" val="1625667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138E08-75D3-9DB3-F3EF-159262E7B31A}"/>
              </a:ext>
            </a:extLst>
          </p:cNvPr>
          <p:cNvSpPr/>
          <p:nvPr/>
        </p:nvSpPr>
        <p:spPr>
          <a:xfrm>
            <a:off x="1327052" y="1153551"/>
            <a:ext cx="9537895" cy="48533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latin typeface="Agency FB" panose="020B0503020202020204" pitchFamily="34" charset="0"/>
              </a:rPr>
              <a:t> </a:t>
            </a:r>
            <a:r>
              <a:rPr lang="en-US" sz="2400" b="1" dirty="0">
                <a:solidFill>
                  <a:schemeClr val="tx1"/>
                </a:solidFill>
                <a:latin typeface="Agency FB" panose="020B0503020202020204" pitchFamily="34" charset="0"/>
              </a:rPr>
              <a:t>Five Forces Model </a:t>
            </a: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3" name="Rectangle 2">
            <a:extLst>
              <a:ext uri="{FF2B5EF4-FFF2-40B4-BE49-F238E27FC236}">
                <a16:creationId xmlns:a16="http://schemas.microsoft.com/office/drawing/2014/main" id="{C2BC13C9-D1A6-2AFF-E580-19F8B7DFFFDA}"/>
              </a:ext>
            </a:extLst>
          </p:cNvPr>
          <p:cNvSpPr/>
          <p:nvPr/>
        </p:nvSpPr>
        <p:spPr>
          <a:xfrm>
            <a:off x="1327052" y="618979"/>
            <a:ext cx="9537895" cy="53457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Agency FB" panose="020B0503020202020204" pitchFamily="34" charset="0"/>
              </a:rPr>
              <a:t>Industry Analysis</a:t>
            </a:r>
          </a:p>
        </p:txBody>
      </p:sp>
      <p:graphicFrame>
        <p:nvGraphicFramePr>
          <p:cNvPr id="5" name="Table 5">
            <a:extLst>
              <a:ext uri="{FF2B5EF4-FFF2-40B4-BE49-F238E27FC236}">
                <a16:creationId xmlns:a16="http://schemas.microsoft.com/office/drawing/2014/main" id="{8E27091E-C797-AE0E-5983-30E821DCDAFF}"/>
              </a:ext>
            </a:extLst>
          </p:cNvPr>
          <p:cNvGraphicFramePr>
            <a:graphicFrameLocks noGrp="1"/>
          </p:cNvGraphicFramePr>
          <p:nvPr>
            <p:extLst>
              <p:ext uri="{D42A27DB-BD31-4B8C-83A1-F6EECF244321}">
                <p14:modId xmlns:p14="http://schemas.microsoft.com/office/powerpoint/2010/main" val="3178203767"/>
              </p:ext>
            </p:extLst>
          </p:nvPr>
        </p:nvGraphicFramePr>
        <p:xfrm>
          <a:off x="872198" y="1631852"/>
          <a:ext cx="10452294" cy="4591995"/>
        </p:xfrm>
        <a:graphic>
          <a:graphicData uri="http://schemas.openxmlformats.org/drawingml/2006/table">
            <a:tbl>
              <a:tblPr firstRow="1" bandRow="1">
                <a:tableStyleId>{5C22544A-7EE6-4342-B048-85BDC9FD1C3A}</a:tableStyleId>
              </a:tblPr>
              <a:tblGrid>
                <a:gridCol w="1969476">
                  <a:extLst>
                    <a:ext uri="{9D8B030D-6E8A-4147-A177-3AD203B41FA5}">
                      <a16:colId xmlns:a16="http://schemas.microsoft.com/office/drawing/2014/main" val="3811982631"/>
                    </a:ext>
                  </a:extLst>
                </a:gridCol>
                <a:gridCol w="1248075">
                  <a:extLst>
                    <a:ext uri="{9D8B030D-6E8A-4147-A177-3AD203B41FA5}">
                      <a16:colId xmlns:a16="http://schemas.microsoft.com/office/drawing/2014/main" val="2003361166"/>
                    </a:ext>
                  </a:extLst>
                </a:gridCol>
                <a:gridCol w="7234743">
                  <a:extLst>
                    <a:ext uri="{9D8B030D-6E8A-4147-A177-3AD203B41FA5}">
                      <a16:colId xmlns:a16="http://schemas.microsoft.com/office/drawing/2014/main" val="1564945374"/>
                    </a:ext>
                  </a:extLst>
                </a:gridCol>
              </a:tblGrid>
              <a:tr h="677225">
                <a:tc>
                  <a:txBody>
                    <a:bodyPr/>
                    <a:lstStyle/>
                    <a:p>
                      <a:pPr algn="ctr"/>
                      <a:r>
                        <a:rPr lang="en-US" sz="2400" dirty="0">
                          <a:latin typeface="Agency FB" panose="020B0503020202020204" pitchFamily="34" charset="0"/>
                        </a:rPr>
                        <a:t>Factors</a:t>
                      </a:r>
                    </a:p>
                  </a:txBody>
                  <a:tcPr/>
                </a:tc>
                <a:tc>
                  <a:txBody>
                    <a:bodyPr/>
                    <a:lstStyle/>
                    <a:p>
                      <a:pPr algn="ctr"/>
                      <a:r>
                        <a:rPr lang="en-US" sz="2400" dirty="0">
                          <a:latin typeface="Agency FB" panose="020B0503020202020204" pitchFamily="34" charset="0"/>
                        </a:rPr>
                        <a:t>Impact</a:t>
                      </a:r>
                    </a:p>
                  </a:txBody>
                  <a:tcPr/>
                </a:tc>
                <a:tc>
                  <a:txBody>
                    <a:bodyPr/>
                    <a:lstStyle/>
                    <a:p>
                      <a:pPr algn="ctr"/>
                      <a:r>
                        <a:rPr lang="en-US" sz="2400" dirty="0">
                          <a:latin typeface="Agency FB" panose="020B0503020202020204" pitchFamily="34" charset="0"/>
                        </a:rPr>
                        <a:t>Description</a:t>
                      </a:r>
                    </a:p>
                  </a:txBody>
                  <a:tcPr/>
                </a:tc>
                <a:extLst>
                  <a:ext uri="{0D108BD9-81ED-4DB2-BD59-A6C34878D82A}">
                    <a16:rowId xmlns:a16="http://schemas.microsoft.com/office/drawing/2014/main" val="1490363120"/>
                  </a:ext>
                </a:extLst>
              </a:tr>
              <a:tr h="677225">
                <a:tc>
                  <a:txBody>
                    <a:bodyPr/>
                    <a:lstStyle/>
                    <a:p>
                      <a:pPr algn="ctr"/>
                      <a:r>
                        <a:rPr lang="en-US" sz="2400" dirty="0">
                          <a:latin typeface="Agency FB" panose="020B0503020202020204" pitchFamily="34" charset="0"/>
                        </a:rPr>
                        <a:t>Suppliers Power</a:t>
                      </a:r>
                    </a:p>
                  </a:txBody>
                  <a:tcPr/>
                </a:tc>
                <a:tc>
                  <a:txBody>
                    <a:bodyPr/>
                    <a:lstStyle/>
                    <a:p>
                      <a:pPr algn="ctr"/>
                      <a:r>
                        <a:rPr lang="en-US" sz="2400" dirty="0">
                          <a:latin typeface="Agency FB" panose="020B0503020202020204" pitchFamily="34" charset="0"/>
                        </a:rPr>
                        <a:t>Low</a:t>
                      </a:r>
                    </a:p>
                  </a:txBody>
                  <a:tcPr/>
                </a:tc>
                <a:tc>
                  <a:txBody>
                    <a:bodyPr/>
                    <a:lstStyle/>
                    <a:p>
                      <a:r>
                        <a:rPr lang="en-US" sz="1800" kern="1200" dirty="0">
                          <a:solidFill>
                            <a:schemeClr val="dk1"/>
                          </a:solidFill>
                          <a:effectLst/>
                          <a:latin typeface="Agency FB" panose="020B0503020202020204" pitchFamily="34" charset="0"/>
                          <a:ea typeface="+mn-ea"/>
                          <a:cs typeface="+mn-cs"/>
                        </a:rPr>
                        <a:t>Large number of suppliers for selecting</a:t>
                      </a:r>
                    </a:p>
                    <a:p>
                      <a:r>
                        <a:rPr lang="en-US" sz="1800" kern="1200" dirty="0">
                          <a:solidFill>
                            <a:schemeClr val="dk1"/>
                          </a:solidFill>
                          <a:effectLst/>
                          <a:latin typeface="Agency FB" panose="020B0503020202020204" pitchFamily="34" charset="0"/>
                          <a:ea typeface="+mn-ea"/>
                          <a:cs typeface="+mn-cs"/>
                        </a:rPr>
                        <a:t>-It is easy to bargain for Sainsburys as it has large scope as well as scale of operation</a:t>
                      </a:r>
                      <a:endParaRPr lang="en-US" sz="2400" dirty="0">
                        <a:latin typeface="Agency FB" panose="020B0503020202020204" pitchFamily="34" charset="0"/>
                      </a:endParaRPr>
                    </a:p>
                  </a:txBody>
                  <a:tcPr/>
                </a:tc>
                <a:extLst>
                  <a:ext uri="{0D108BD9-81ED-4DB2-BD59-A6C34878D82A}">
                    <a16:rowId xmlns:a16="http://schemas.microsoft.com/office/drawing/2014/main" val="3764391977"/>
                  </a:ext>
                </a:extLst>
              </a:tr>
              <a:tr h="677225">
                <a:tc>
                  <a:txBody>
                    <a:bodyPr/>
                    <a:lstStyle/>
                    <a:p>
                      <a:pPr algn="ctr"/>
                      <a:r>
                        <a:rPr lang="en-US" sz="2400" dirty="0">
                          <a:latin typeface="Agency FB" panose="020B0503020202020204" pitchFamily="34" charset="0"/>
                        </a:rPr>
                        <a:t>Customers Power</a:t>
                      </a:r>
                    </a:p>
                  </a:txBody>
                  <a:tcPr/>
                </a:tc>
                <a:tc>
                  <a:txBody>
                    <a:bodyPr/>
                    <a:lstStyle/>
                    <a:p>
                      <a:pPr algn="ctr"/>
                      <a:r>
                        <a:rPr lang="en-US" sz="2400" dirty="0">
                          <a:latin typeface="Agency FB" panose="020B0503020202020204" pitchFamily="34" charset="0"/>
                        </a:rPr>
                        <a:t>High</a:t>
                      </a:r>
                    </a:p>
                  </a:txBody>
                  <a:tcPr/>
                </a:tc>
                <a:tc>
                  <a:txBody>
                    <a:bodyPr/>
                    <a:lstStyle/>
                    <a:p>
                      <a:r>
                        <a:rPr lang="en-US" sz="1800" kern="1200" dirty="0">
                          <a:solidFill>
                            <a:schemeClr val="dk1"/>
                          </a:solidFill>
                          <a:effectLst/>
                          <a:latin typeface="+mn-lt"/>
                          <a:ea typeface="+mn-ea"/>
                          <a:cs typeface="+mn-cs"/>
                        </a:rPr>
                        <a:t>-</a:t>
                      </a:r>
                      <a:r>
                        <a:rPr lang="en-US" sz="1800" kern="1200" dirty="0">
                          <a:solidFill>
                            <a:schemeClr val="dk1"/>
                          </a:solidFill>
                          <a:effectLst/>
                          <a:latin typeface="Agency FB" panose="020B0503020202020204" pitchFamily="34" charset="0"/>
                          <a:ea typeface="+mn-ea"/>
                          <a:cs typeface="+mn-cs"/>
                        </a:rPr>
                        <a:t>Low Switching costs for customers and large numbers of options to buy products for customers</a:t>
                      </a:r>
                    </a:p>
                    <a:p>
                      <a:r>
                        <a:rPr lang="en-US" sz="1800" kern="1200" dirty="0">
                          <a:solidFill>
                            <a:schemeClr val="dk1"/>
                          </a:solidFill>
                          <a:effectLst/>
                          <a:latin typeface="Agency FB" panose="020B0503020202020204" pitchFamily="34" charset="0"/>
                          <a:ea typeface="+mn-ea"/>
                          <a:cs typeface="+mn-cs"/>
                        </a:rPr>
                        <a:t>-Sophisticated knowledge as well as price transparency</a:t>
                      </a:r>
                      <a:endParaRPr lang="en-US" sz="2400" dirty="0">
                        <a:latin typeface="Agency FB" panose="020B0503020202020204" pitchFamily="34" charset="0"/>
                      </a:endParaRPr>
                    </a:p>
                  </a:txBody>
                  <a:tcPr/>
                </a:tc>
                <a:extLst>
                  <a:ext uri="{0D108BD9-81ED-4DB2-BD59-A6C34878D82A}">
                    <a16:rowId xmlns:a16="http://schemas.microsoft.com/office/drawing/2014/main" val="1096170832"/>
                  </a:ext>
                </a:extLst>
              </a:tr>
              <a:tr h="677225">
                <a:tc>
                  <a:txBody>
                    <a:bodyPr/>
                    <a:lstStyle/>
                    <a:p>
                      <a:pPr algn="ctr"/>
                      <a:r>
                        <a:rPr lang="en-US" sz="2400" dirty="0">
                          <a:latin typeface="Agency FB" panose="020B0503020202020204" pitchFamily="34" charset="0"/>
                        </a:rPr>
                        <a:t>Threats from substitutes</a:t>
                      </a:r>
                    </a:p>
                  </a:txBody>
                  <a:tcPr/>
                </a:tc>
                <a:tc>
                  <a:txBody>
                    <a:bodyPr/>
                    <a:lstStyle/>
                    <a:p>
                      <a:pPr algn="ctr"/>
                      <a:r>
                        <a:rPr lang="en-US" sz="2400" dirty="0">
                          <a:latin typeface="Agency FB" panose="020B0503020202020204" pitchFamily="34" charset="0"/>
                        </a:rPr>
                        <a:t>High</a:t>
                      </a:r>
                    </a:p>
                  </a:txBody>
                  <a:tcPr/>
                </a:tc>
                <a:tc>
                  <a:txBody>
                    <a:bodyPr/>
                    <a:lstStyle/>
                    <a:p>
                      <a:r>
                        <a:rPr lang="en-US" sz="1800" kern="1200" dirty="0">
                          <a:solidFill>
                            <a:schemeClr val="dk1"/>
                          </a:solidFill>
                          <a:effectLst/>
                          <a:latin typeface="Agency FB" panose="020B0503020202020204" pitchFamily="34" charset="0"/>
                          <a:ea typeface="+mn-ea"/>
                          <a:cs typeface="+mn-cs"/>
                        </a:rPr>
                        <a:t>-Large number of convenience, supermarkets and small stores pose a threat by offering products and low costs of doing business online</a:t>
                      </a:r>
                      <a:endParaRPr lang="en-US" sz="2400" dirty="0">
                        <a:latin typeface="Agency FB" panose="020B0503020202020204" pitchFamily="34" charset="0"/>
                      </a:endParaRPr>
                    </a:p>
                  </a:txBody>
                  <a:tcPr/>
                </a:tc>
                <a:extLst>
                  <a:ext uri="{0D108BD9-81ED-4DB2-BD59-A6C34878D82A}">
                    <a16:rowId xmlns:a16="http://schemas.microsoft.com/office/drawing/2014/main" val="102448235"/>
                  </a:ext>
                </a:extLst>
              </a:tr>
              <a:tr h="677225">
                <a:tc>
                  <a:txBody>
                    <a:bodyPr/>
                    <a:lstStyle/>
                    <a:p>
                      <a:pPr algn="ctr"/>
                      <a:r>
                        <a:rPr lang="en-US" sz="2400" dirty="0">
                          <a:latin typeface="Agency FB" panose="020B0503020202020204" pitchFamily="34" charset="0"/>
                        </a:rPr>
                        <a:t>Threat of new entry</a:t>
                      </a:r>
                    </a:p>
                  </a:txBody>
                  <a:tcPr/>
                </a:tc>
                <a:tc>
                  <a:txBody>
                    <a:bodyPr/>
                    <a:lstStyle/>
                    <a:p>
                      <a:pPr algn="ctr"/>
                      <a:r>
                        <a:rPr lang="en-US" sz="2400" dirty="0">
                          <a:latin typeface="Agency FB" panose="020B0503020202020204" pitchFamily="34" charset="0"/>
                        </a:rPr>
                        <a:t>Low</a:t>
                      </a:r>
                    </a:p>
                  </a:txBody>
                  <a:tcPr/>
                </a:tc>
                <a:tc>
                  <a:txBody>
                    <a:bodyPr/>
                    <a:lstStyle/>
                    <a:p>
                      <a:r>
                        <a:rPr lang="en-US" sz="1800" kern="1200" dirty="0">
                          <a:solidFill>
                            <a:schemeClr val="dk1"/>
                          </a:solidFill>
                          <a:effectLst/>
                          <a:latin typeface="+mn-lt"/>
                          <a:ea typeface="+mn-ea"/>
                          <a:cs typeface="+mn-cs"/>
                        </a:rPr>
                        <a:t>-</a:t>
                      </a:r>
                      <a:r>
                        <a:rPr lang="en-US" sz="1800" kern="1200" dirty="0">
                          <a:solidFill>
                            <a:schemeClr val="dk1"/>
                          </a:solidFill>
                          <a:effectLst/>
                          <a:latin typeface="Agency FB" panose="020B0503020202020204" pitchFamily="34" charset="0"/>
                          <a:ea typeface="+mn-ea"/>
                          <a:cs typeface="+mn-cs"/>
                        </a:rPr>
                        <a:t>High entry barriers</a:t>
                      </a:r>
                    </a:p>
                    <a:p>
                      <a:r>
                        <a:rPr lang="en-US" sz="1800" kern="1200" dirty="0">
                          <a:solidFill>
                            <a:schemeClr val="dk1"/>
                          </a:solidFill>
                          <a:effectLst/>
                          <a:latin typeface="Agency FB" panose="020B0503020202020204" pitchFamily="34" charset="0"/>
                          <a:ea typeface="+mn-ea"/>
                          <a:cs typeface="+mn-cs"/>
                        </a:rPr>
                        <a:t>-The market is dominated by some large food service companies</a:t>
                      </a:r>
                      <a:endParaRPr lang="en-US" sz="2400" dirty="0">
                        <a:latin typeface="Agency FB" panose="020B0503020202020204" pitchFamily="34" charset="0"/>
                      </a:endParaRPr>
                    </a:p>
                  </a:txBody>
                  <a:tcPr/>
                </a:tc>
                <a:extLst>
                  <a:ext uri="{0D108BD9-81ED-4DB2-BD59-A6C34878D82A}">
                    <a16:rowId xmlns:a16="http://schemas.microsoft.com/office/drawing/2014/main" val="876998075"/>
                  </a:ext>
                </a:extLst>
              </a:tr>
              <a:tr h="677225">
                <a:tc>
                  <a:txBody>
                    <a:bodyPr/>
                    <a:lstStyle/>
                    <a:p>
                      <a:pPr algn="ctr"/>
                      <a:r>
                        <a:rPr lang="en-US" sz="2400" dirty="0">
                          <a:latin typeface="Agency FB" panose="020B0503020202020204" pitchFamily="34" charset="0"/>
                        </a:rPr>
                        <a:t>Rivalry</a:t>
                      </a:r>
                    </a:p>
                  </a:txBody>
                  <a:tcPr/>
                </a:tc>
                <a:tc>
                  <a:txBody>
                    <a:bodyPr/>
                    <a:lstStyle/>
                    <a:p>
                      <a:pPr algn="ctr"/>
                      <a:r>
                        <a:rPr lang="en-US" sz="2400" dirty="0">
                          <a:latin typeface="Agency FB" panose="020B0503020202020204" pitchFamily="34" charset="0"/>
                        </a:rPr>
                        <a:t>High</a:t>
                      </a:r>
                    </a:p>
                  </a:txBody>
                  <a:tcPr/>
                </a:tc>
                <a:tc>
                  <a:txBody>
                    <a:bodyPr/>
                    <a:lstStyle/>
                    <a:p>
                      <a:r>
                        <a:rPr lang="en-US" sz="1800" kern="1200" dirty="0">
                          <a:solidFill>
                            <a:schemeClr val="dk1"/>
                          </a:solidFill>
                          <a:effectLst/>
                          <a:latin typeface="Agency FB" panose="020B0503020202020204" pitchFamily="34" charset="0"/>
                          <a:ea typeface="+mn-ea"/>
                          <a:cs typeface="+mn-cs"/>
                        </a:rPr>
                        <a:t>Competition takes place over price, products as well as promotions</a:t>
                      </a:r>
                    </a:p>
                    <a:p>
                      <a:r>
                        <a:rPr lang="en-US" sz="1800" kern="1200" dirty="0">
                          <a:solidFill>
                            <a:schemeClr val="dk1"/>
                          </a:solidFill>
                          <a:effectLst/>
                          <a:latin typeface="Agency FB" panose="020B0503020202020204" pitchFamily="34" charset="0"/>
                          <a:ea typeface="+mn-ea"/>
                          <a:cs typeface="+mn-cs"/>
                        </a:rPr>
                        <a:t>-Saturated nature of market </a:t>
                      </a:r>
                    </a:p>
                    <a:p>
                      <a:r>
                        <a:rPr lang="en-US" sz="1800" kern="1200" dirty="0">
                          <a:solidFill>
                            <a:schemeClr val="dk1"/>
                          </a:solidFill>
                          <a:effectLst/>
                          <a:latin typeface="Agency FB" panose="020B0503020202020204" pitchFamily="34" charset="0"/>
                          <a:ea typeface="+mn-ea"/>
                          <a:cs typeface="+mn-cs"/>
                        </a:rPr>
                        <a:t>-Globalization and commoditization</a:t>
                      </a:r>
                      <a:endParaRPr lang="en-US" sz="2400" dirty="0">
                        <a:latin typeface="Agency FB" panose="020B0503020202020204" pitchFamily="34" charset="0"/>
                      </a:endParaRPr>
                    </a:p>
                  </a:txBody>
                  <a:tcPr/>
                </a:tc>
                <a:extLst>
                  <a:ext uri="{0D108BD9-81ED-4DB2-BD59-A6C34878D82A}">
                    <a16:rowId xmlns:a16="http://schemas.microsoft.com/office/drawing/2014/main" val="4200203886"/>
                  </a:ext>
                </a:extLst>
              </a:tr>
            </a:tbl>
          </a:graphicData>
        </a:graphic>
      </p:graphicFrame>
    </p:spTree>
    <p:extLst>
      <p:ext uri="{BB962C8B-B14F-4D97-AF65-F5344CB8AC3E}">
        <p14:creationId xmlns:p14="http://schemas.microsoft.com/office/powerpoint/2010/main" val="3494160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50D9A1-34E2-AD11-A352-D241988E5AB4}"/>
              </a:ext>
            </a:extLst>
          </p:cNvPr>
          <p:cNvSpPr/>
          <p:nvPr/>
        </p:nvSpPr>
        <p:spPr>
          <a:xfrm>
            <a:off x="1327052" y="618979"/>
            <a:ext cx="9537895" cy="53457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Agency FB" panose="020B0503020202020204" pitchFamily="34" charset="0"/>
              </a:rPr>
              <a:t>SWOT analysis of Sainsburys</a:t>
            </a:r>
          </a:p>
        </p:txBody>
      </p:sp>
      <p:pic>
        <p:nvPicPr>
          <p:cNvPr id="3" name="Picture 2">
            <a:extLst>
              <a:ext uri="{FF2B5EF4-FFF2-40B4-BE49-F238E27FC236}">
                <a16:creationId xmlns:a16="http://schemas.microsoft.com/office/drawing/2014/main" id="{5F0FB945-D13D-ABF4-0031-6E12D020A5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27053" y="1491175"/>
            <a:ext cx="9434732" cy="4417256"/>
          </a:xfrm>
          <a:prstGeom prst="rect">
            <a:avLst/>
          </a:prstGeom>
          <a:noFill/>
          <a:ln>
            <a:noFill/>
          </a:ln>
        </p:spPr>
      </p:pic>
    </p:spTree>
    <p:extLst>
      <p:ext uri="{BB962C8B-B14F-4D97-AF65-F5344CB8AC3E}">
        <p14:creationId xmlns:p14="http://schemas.microsoft.com/office/powerpoint/2010/main" val="576043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FE09C3-924F-2AAF-5C07-BD3856468770}"/>
              </a:ext>
            </a:extLst>
          </p:cNvPr>
          <p:cNvSpPr/>
          <p:nvPr/>
        </p:nvSpPr>
        <p:spPr>
          <a:xfrm>
            <a:off x="1327052" y="618979"/>
            <a:ext cx="9537895" cy="53457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Agency FB" panose="020B0503020202020204" pitchFamily="34" charset="0"/>
              </a:rPr>
              <a:t>Market analysis of Sainsburys</a:t>
            </a:r>
          </a:p>
        </p:txBody>
      </p:sp>
      <p:sp>
        <p:nvSpPr>
          <p:cNvPr id="3" name="Rectangle 2">
            <a:extLst>
              <a:ext uri="{FF2B5EF4-FFF2-40B4-BE49-F238E27FC236}">
                <a16:creationId xmlns:a16="http://schemas.microsoft.com/office/drawing/2014/main" id="{26A8E4B4-6625-E832-6E25-C750ECC084DD}"/>
              </a:ext>
            </a:extLst>
          </p:cNvPr>
          <p:cNvSpPr/>
          <p:nvPr/>
        </p:nvSpPr>
        <p:spPr>
          <a:xfrm>
            <a:off x="698695" y="1336432"/>
            <a:ext cx="10607041" cy="32074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gency FB" panose="020B0503020202020204" pitchFamily="34" charset="0"/>
              </a:rPr>
              <a:t>Segmentation </a:t>
            </a:r>
          </a:p>
          <a:p>
            <a:pPr marL="342900" indent="-342900" algn="ctr">
              <a:buFont typeface="Wingdings" panose="05000000000000000000" pitchFamily="2" charset="2"/>
              <a:buChar char="v"/>
            </a:pPr>
            <a:r>
              <a:rPr lang="en-US" sz="2000" b="1" dirty="0">
                <a:solidFill>
                  <a:schemeClr val="tx1"/>
                </a:solidFill>
                <a:latin typeface="Agency FB" panose="020B0503020202020204" pitchFamily="34" charset="0"/>
              </a:rPr>
              <a:t>Dividing the markets in homogeneous groups based on similar characteristics</a:t>
            </a:r>
          </a:p>
          <a:p>
            <a:pPr marL="342900" indent="-342900" algn="ctr">
              <a:buFont typeface="Wingdings" panose="05000000000000000000" pitchFamily="2" charset="2"/>
              <a:buChar char="v"/>
            </a:pPr>
            <a:r>
              <a:rPr lang="en-US" sz="2000" b="1" dirty="0">
                <a:solidFill>
                  <a:schemeClr val="tx1"/>
                </a:solidFill>
                <a:latin typeface="Agency FB" panose="020B0503020202020204" pitchFamily="34" charset="0"/>
              </a:rPr>
              <a:t>Segmentation variables used by Sainsburys are </a:t>
            </a:r>
          </a:p>
          <a:p>
            <a:pPr algn="ctr"/>
            <a:r>
              <a:rPr lang="en-US" sz="2000" b="1" dirty="0">
                <a:solidFill>
                  <a:schemeClr val="tx1"/>
                </a:solidFill>
                <a:latin typeface="Agency FB" panose="020B0503020202020204" pitchFamily="34" charset="0"/>
              </a:rPr>
              <a:t> </a:t>
            </a:r>
          </a:p>
          <a:p>
            <a:pPr algn="ctr"/>
            <a:endParaRPr lang="en-US" sz="2800" b="1" dirty="0">
              <a:solidFill>
                <a:schemeClr val="tx1"/>
              </a:solidFill>
              <a:latin typeface="Agency FB" panose="020B0503020202020204" pitchFamily="34" charset="0"/>
            </a:endParaRPr>
          </a:p>
        </p:txBody>
      </p:sp>
      <p:sp>
        <p:nvSpPr>
          <p:cNvPr id="4" name="Rectangle 3">
            <a:extLst>
              <a:ext uri="{FF2B5EF4-FFF2-40B4-BE49-F238E27FC236}">
                <a16:creationId xmlns:a16="http://schemas.microsoft.com/office/drawing/2014/main" id="{FB2FD8A7-CC97-9C0B-FF63-4B9FCE2D76AD}"/>
              </a:ext>
            </a:extLst>
          </p:cNvPr>
          <p:cNvSpPr/>
          <p:nvPr/>
        </p:nvSpPr>
        <p:spPr>
          <a:xfrm>
            <a:off x="886264" y="4121834"/>
            <a:ext cx="3094893" cy="11957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Agency FB" panose="020B0503020202020204" pitchFamily="34" charset="0"/>
              </a:rPr>
              <a:t>Demographic (age, family lifecycle, income)</a:t>
            </a:r>
          </a:p>
        </p:txBody>
      </p:sp>
      <p:sp>
        <p:nvSpPr>
          <p:cNvPr id="5" name="Rectangle 4">
            <a:extLst>
              <a:ext uri="{FF2B5EF4-FFF2-40B4-BE49-F238E27FC236}">
                <a16:creationId xmlns:a16="http://schemas.microsoft.com/office/drawing/2014/main" id="{1CCC625B-CCAD-6393-032A-D5F8E4AC0065}"/>
              </a:ext>
            </a:extLst>
          </p:cNvPr>
          <p:cNvSpPr/>
          <p:nvPr/>
        </p:nvSpPr>
        <p:spPr>
          <a:xfrm>
            <a:off x="4642338" y="4121834"/>
            <a:ext cx="3094893" cy="11957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Agency FB" panose="020B0503020202020204" pitchFamily="34" charset="0"/>
              </a:rPr>
              <a:t>Psychographic</a:t>
            </a:r>
          </a:p>
        </p:txBody>
      </p:sp>
      <p:sp>
        <p:nvSpPr>
          <p:cNvPr id="6" name="Rectangle 5">
            <a:extLst>
              <a:ext uri="{FF2B5EF4-FFF2-40B4-BE49-F238E27FC236}">
                <a16:creationId xmlns:a16="http://schemas.microsoft.com/office/drawing/2014/main" id="{B558A538-DD46-06A4-1D54-842D81C9460E}"/>
              </a:ext>
            </a:extLst>
          </p:cNvPr>
          <p:cNvSpPr/>
          <p:nvPr/>
        </p:nvSpPr>
        <p:spPr>
          <a:xfrm>
            <a:off x="8398412" y="4121834"/>
            <a:ext cx="3094893" cy="11957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Agency FB" panose="020B0503020202020204" pitchFamily="34" charset="0"/>
              </a:rPr>
              <a:t>Geographic</a:t>
            </a:r>
          </a:p>
        </p:txBody>
      </p:sp>
    </p:spTree>
    <p:extLst>
      <p:ext uri="{BB962C8B-B14F-4D97-AF65-F5344CB8AC3E}">
        <p14:creationId xmlns:p14="http://schemas.microsoft.com/office/powerpoint/2010/main" val="4098451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72F652E-DCB9-0A1A-E1E7-8DF8662993D0}"/>
              </a:ext>
            </a:extLst>
          </p:cNvPr>
          <p:cNvSpPr/>
          <p:nvPr/>
        </p:nvSpPr>
        <p:spPr>
          <a:xfrm>
            <a:off x="1327052" y="618979"/>
            <a:ext cx="9537895" cy="53457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latin typeface="Agency FB" panose="020B0503020202020204" pitchFamily="34" charset="0"/>
              </a:rPr>
              <a:t>Market analysis of Sainsburys</a:t>
            </a:r>
          </a:p>
        </p:txBody>
      </p:sp>
      <p:sp>
        <p:nvSpPr>
          <p:cNvPr id="3" name="Rectangle 2">
            <a:extLst>
              <a:ext uri="{FF2B5EF4-FFF2-40B4-BE49-F238E27FC236}">
                <a16:creationId xmlns:a16="http://schemas.microsoft.com/office/drawing/2014/main" id="{BBC45233-FE46-99A4-A89A-A743786DA0FA}"/>
              </a:ext>
            </a:extLst>
          </p:cNvPr>
          <p:cNvSpPr/>
          <p:nvPr/>
        </p:nvSpPr>
        <p:spPr>
          <a:xfrm>
            <a:off x="1327053" y="1336431"/>
            <a:ext cx="5608320"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dirty="0">
                <a:solidFill>
                  <a:schemeClr val="tx1"/>
                </a:solidFill>
                <a:latin typeface="Agency FB" panose="020B0503020202020204" pitchFamily="34" charset="0"/>
              </a:rPr>
              <a:t>Targeting and Positioning</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Middle class people</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Family unit especially women</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Young people</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Positioned based on quality convenience and value</a:t>
            </a:r>
          </a:p>
          <a:p>
            <a:pPr algn="ctr"/>
            <a:endParaRPr lang="en-US" sz="2400" dirty="0">
              <a:solidFill>
                <a:schemeClr val="tx1"/>
              </a:solidFill>
              <a:latin typeface="Agency FB" panose="020B0503020202020204" pitchFamily="34" charset="0"/>
            </a:endParaRPr>
          </a:p>
          <a:p>
            <a:pPr marL="457200" indent="-457200" algn="ctr">
              <a:buFont typeface="Wingdings" panose="05000000000000000000" pitchFamily="2" charset="2"/>
              <a:buChar char="v"/>
            </a:pPr>
            <a:endParaRPr lang="en-US" sz="2400" dirty="0">
              <a:solidFill>
                <a:schemeClr val="tx1"/>
              </a:solidFill>
              <a:latin typeface="Agency FB" panose="020B0503020202020204" pitchFamily="34" charset="0"/>
            </a:endParaRPr>
          </a:p>
          <a:p>
            <a:pPr algn="ctr"/>
            <a:endParaRPr lang="en-US" sz="32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4" name="Rectangle 3">
            <a:extLst>
              <a:ext uri="{FF2B5EF4-FFF2-40B4-BE49-F238E27FC236}">
                <a16:creationId xmlns:a16="http://schemas.microsoft.com/office/drawing/2014/main" id="{49F3BEBF-99EA-A385-CDA8-CF86908C3758}"/>
              </a:ext>
            </a:extLst>
          </p:cNvPr>
          <p:cNvSpPr/>
          <p:nvPr/>
        </p:nvSpPr>
        <p:spPr>
          <a:xfrm>
            <a:off x="7147267" y="1336432"/>
            <a:ext cx="4346038" cy="4487594"/>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3234427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84E0F6-E473-9CE5-8E07-26A97E0E4A4D}"/>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3" name="Rectangle 2">
            <a:extLst>
              <a:ext uri="{FF2B5EF4-FFF2-40B4-BE49-F238E27FC236}">
                <a16:creationId xmlns:a16="http://schemas.microsoft.com/office/drawing/2014/main" id="{59AB96E3-57E2-2C34-84E3-6715E3B3BE51}"/>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40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Business model and purposes of Sainsburys</a:t>
            </a:r>
            <a:endParaRPr lang="en-US" sz="40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CE3B1DE9-7FF2-0892-AB0A-FDBEDD48A718}"/>
              </a:ext>
            </a:extLst>
          </p:cNvPr>
          <p:cNvGrpSpPr/>
          <p:nvPr/>
        </p:nvGrpSpPr>
        <p:grpSpPr>
          <a:xfrm>
            <a:off x="4937761" y="1505243"/>
            <a:ext cx="6400800" cy="4501661"/>
            <a:chOff x="0" y="0"/>
            <a:chExt cx="7373074" cy="3714750"/>
          </a:xfrm>
        </p:grpSpPr>
        <p:sp>
          <p:nvSpPr>
            <p:cNvPr id="5" name="Rectangle 4">
              <a:extLst>
                <a:ext uri="{FF2B5EF4-FFF2-40B4-BE49-F238E27FC236}">
                  <a16:creationId xmlns:a16="http://schemas.microsoft.com/office/drawing/2014/main" id="{AEC8F495-69EF-8658-8AB8-E10A5B3D3B25}"/>
                </a:ext>
              </a:extLst>
            </p:cNvPr>
            <p:cNvSpPr/>
            <p:nvPr/>
          </p:nvSpPr>
          <p:spPr>
            <a:xfrm>
              <a:off x="123825" y="76200"/>
              <a:ext cx="7134225" cy="36290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Rectangle 5">
              <a:extLst>
                <a:ext uri="{FF2B5EF4-FFF2-40B4-BE49-F238E27FC236}">
                  <a16:creationId xmlns:a16="http://schemas.microsoft.com/office/drawing/2014/main" id="{52D65AE6-B693-5D38-06AB-47C724D5FF6E}"/>
                </a:ext>
              </a:extLst>
            </p:cNvPr>
            <p:cNvSpPr/>
            <p:nvPr/>
          </p:nvSpPr>
          <p:spPr>
            <a:xfrm>
              <a:off x="4629150" y="57150"/>
              <a:ext cx="2743924" cy="3648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Rectangle 6">
              <a:extLst>
                <a:ext uri="{FF2B5EF4-FFF2-40B4-BE49-F238E27FC236}">
                  <a16:creationId xmlns:a16="http://schemas.microsoft.com/office/drawing/2014/main" id="{22C20710-49F4-9B64-A19E-A25EC9B0399A}"/>
                </a:ext>
              </a:extLst>
            </p:cNvPr>
            <p:cNvSpPr/>
            <p:nvPr/>
          </p:nvSpPr>
          <p:spPr>
            <a:xfrm>
              <a:off x="9525" y="0"/>
              <a:ext cx="4657725" cy="266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8" name="Rectangle 7">
              <a:extLst>
                <a:ext uri="{FF2B5EF4-FFF2-40B4-BE49-F238E27FC236}">
                  <a16:creationId xmlns:a16="http://schemas.microsoft.com/office/drawing/2014/main" id="{45E2DEC4-D859-0604-A2BC-381AC473D94E}"/>
                </a:ext>
              </a:extLst>
            </p:cNvPr>
            <p:cNvSpPr/>
            <p:nvPr/>
          </p:nvSpPr>
          <p:spPr>
            <a:xfrm>
              <a:off x="0" y="0"/>
              <a:ext cx="409575" cy="3714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9" name="Rectangle 8">
            <a:extLst>
              <a:ext uri="{FF2B5EF4-FFF2-40B4-BE49-F238E27FC236}">
                <a16:creationId xmlns:a16="http://schemas.microsoft.com/office/drawing/2014/main" id="{9A9439DF-F8B7-EA20-C465-13E6AF8DCE81}"/>
              </a:ext>
            </a:extLst>
          </p:cNvPr>
          <p:cNvSpPr/>
          <p:nvPr/>
        </p:nvSpPr>
        <p:spPr>
          <a:xfrm>
            <a:off x="534573" y="1336431"/>
            <a:ext cx="4836000"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dirty="0">
                <a:solidFill>
                  <a:schemeClr val="tx1"/>
                </a:solidFill>
                <a:latin typeface="Agency FB" panose="020B0503020202020204" pitchFamily="34" charset="0"/>
              </a:rPr>
              <a:t>Business model</a:t>
            </a:r>
          </a:p>
          <a:p>
            <a:pPr algn="ctr"/>
            <a:endParaRPr lang="en-US" sz="2400" dirty="0">
              <a:solidFill>
                <a:schemeClr val="tx1"/>
              </a:solidFill>
              <a:latin typeface="Agency FB" panose="020B0503020202020204" pitchFamily="34" charset="0"/>
            </a:endParaRPr>
          </a:p>
          <a:p>
            <a:pPr algn="ctr"/>
            <a:r>
              <a:rPr lang="en-US" sz="2400" dirty="0">
                <a:solidFill>
                  <a:schemeClr val="tx1"/>
                </a:solidFill>
                <a:latin typeface="Agency FB" panose="020B0503020202020204" pitchFamily="34" charset="0"/>
              </a:rPr>
              <a:t>A </a:t>
            </a:r>
            <a:r>
              <a:rPr lang="en-US" sz="2400" i="1" dirty="0">
                <a:solidFill>
                  <a:schemeClr val="tx1"/>
                </a:solidFill>
                <a:latin typeface="Agency FB" panose="020B0503020202020204" pitchFamily="34" charset="0"/>
              </a:rPr>
              <a:t>business model</a:t>
            </a:r>
            <a:r>
              <a:rPr lang="en-US" sz="2400" dirty="0">
                <a:solidFill>
                  <a:schemeClr val="tx1"/>
                </a:solidFill>
                <a:latin typeface="Agency FB" panose="020B0503020202020204" pitchFamily="34" charset="0"/>
              </a:rPr>
              <a:t> is an outline of how a company plans to make money with its product and customer base in a specific market</a:t>
            </a:r>
          </a:p>
          <a:p>
            <a:pPr marL="457200" indent="-457200" algn="ctr">
              <a:buFont typeface="Wingdings" panose="05000000000000000000" pitchFamily="2" charset="2"/>
              <a:buChar char="v"/>
            </a:pPr>
            <a:endParaRPr lang="en-US" sz="2400" dirty="0">
              <a:solidFill>
                <a:schemeClr val="tx1"/>
              </a:solidFill>
              <a:latin typeface="Agency FB" panose="020B0503020202020204" pitchFamily="34" charset="0"/>
            </a:endParaRPr>
          </a:p>
          <a:p>
            <a:pPr algn="ctr"/>
            <a:endParaRPr lang="en-US" sz="32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Tree>
    <p:extLst>
      <p:ext uri="{BB962C8B-B14F-4D97-AF65-F5344CB8AC3E}">
        <p14:creationId xmlns:p14="http://schemas.microsoft.com/office/powerpoint/2010/main" val="558767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E6D4DC-93FB-D5E8-6582-7101EAFE7F67}"/>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40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Business model and purposes of Sainsburys</a:t>
            </a:r>
            <a:endParaRPr lang="en-US" sz="40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1056158-E459-FB2B-4C72-960C80D8249E}"/>
              </a:ext>
            </a:extLst>
          </p:cNvPr>
          <p:cNvSpPr/>
          <p:nvPr/>
        </p:nvSpPr>
        <p:spPr>
          <a:xfrm>
            <a:off x="1327052" y="1463040"/>
            <a:ext cx="9537895" cy="4543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grpSp>
        <p:nvGrpSpPr>
          <p:cNvPr id="12" name="Google Shape;683;p29">
            <a:extLst>
              <a:ext uri="{FF2B5EF4-FFF2-40B4-BE49-F238E27FC236}">
                <a16:creationId xmlns:a16="http://schemas.microsoft.com/office/drawing/2014/main" id="{124419ED-30F1-3074-608E-8F916B162BC4}"/>
              </a:ext>
            </a:extLst>
          </p:cNvPr>
          <p:cNvGrpSpPr/>
          <p:nvPr/>
        </p:nvGrpSpPr>
        <p:grpSpPr>
          <a:xfrm>
            <a:off x="643404" y="1447687"/>
            <a:ext cx="10956237" cy="4580839"/>
            <a:chOff x="1328011" y="1854059"/>
            <a:chExt cx="6104360" cy="3435629"/>
          </a:xfrm>
        </p:grpSpPr>
        <p:sp>
          <p:nvSpPr>
            <p:cNvPr id="13" name="Google Shape;684;p29">
              <a:extLst>
                <a:ext uri="{FF2B5EF4-FFF2-40B4-BE49-F238E27FC236}">
                  <a16:creationId xmlns:a16="http://schemas.microsoft.com/office/drawing/2014/main" id="{57E8F726-F380-8FBD-C057-952C892AF25E}"/>
                </a:ext>
              </a:extLst>
            </p:cNvPr>
            <p:cNvSpPr/>
            <p:nvPr/>
          </p:nvSpPr>
          <p:spPr>
            <a:xfrm>
              <a:off x="1508513" y="1889451"/>
              <a:ext cx="867500" cy="1148221"/>
            </a:xfrm>
            <a:custGeom>
              <a:avLst/>
              <a:gdLst/>
              <a:ahLst/>
              <a:cxnLst/>
              <a:rect l="l" t="t" r="r" b="b"/>
              <a:pathLst>
                <a:path w="70641" h="69188" extrusionOk="0">
                  <a:moveTo>
                    <a:pt x="35315" y="1"/>
                  </a:moveTo>
                  <a:cubicBezTo>
                    <a:pt x="33410" y="1"/>
                    <a:pt x="31505" y="727"/>
                    <a:pt x="30052" y="2180"/>
                  </a:cubicBezTo>
                  <a:lnTo>
                    <a:pt x="2906" y="29338"/>
                  </a:lnTo>
                  <a:cubicBezTo>
                    <a:pt x="1" y="32243"/>
                    <a:pt x="1" y="36958"/>
                    <a:pt x="2906" y="39863"/>
                  </a:cubicBezTo>
                  <a:lnTo>
                    <a:pt x="30052" y="67009"/>
                  </a:lnTo>
                  <a:cubicBezTo>
                    <a:pt x="31505" y="68462"/>
                    <a:pt x="33410" y="69188"/>
                    <a:pt x="35315" y="69188"/>
                  </a:cubicBezTo>
                  <a:cubicBezTo>
                    <a:pt x="37220" y="69188"/>
                    <a:pt x="39125" y="68462"/>
                    <a:pt x="40577" y="67009"/>
                  </a:cubicBezTo>
                  <a:lnTo>
                    <a:pt x="67736" y="39863"/>
                  </a:lnTo>
                  <a:cubicBezTo>
                    <a:pt x="70641" y="36958"/>
                    <a:pt x="70641" y="32243"/>
                    <a:pt x="67736" y="29338"/>
                  </a:cubicBezTo>
                  <a:lnTo>
                    <a:pt x="40577" y="2180"/>
                  </a:lnTo>
                  <a:cubicBezTo>
                    <a:pt x="39125" y="727"/>
                    <a:pt x="37220" y="1"/>
                    <a:pt x="35315" y="1"/>
                  </a:cubicBezTo>
                  <a:close/>
                </a:path>
              </a:pathLst>
            </a:custGeom>
            <a:solidFill>
              <a:schemeClr val="accent1"/>
            </a:solidFill>
            <a:ln>
              <a:noFill/>
            </a:ln>
          </p:spPr>
          <p:txBody>
            <a:bodyPr spcFirstLastPara="1" wrap="square" lIns="121900" tIns="121900" rIns="121900" bIns="121900" anchor="ctr" anchorCtr="0">
              <a:noAutofit/>
            </a:bodyPr>
            <a:lstStyle/>
            <a:p>
              <a:pPr algn="ctr"/>
              <a:r>
                <a:rPr lang="en-US" sz="2400" b="1" dirty="0">
                  <a:solidFill>
                    <a:schemeClr val="bg1"/>
                  </a:solidFill>
                  <a:latin typeface="Agency FB" panose="020B0503020202020204" pitchFamily="34" charset="0"/>
                </a:rPr>
                <a:t>Quality</a:t>
              </a:r>
              <a:endParaRPr sz="2400" b="1" dirty="0">
                <a:solidFill>
                  <a:schemeClr val="bg1"/>
                </a:solidFill>
                <a:latin typeface="Agency FB" panose="020B0503020202020204" pitchFamily="34" charset="0"/>
              </a:endParaRPr>
            </a:p>
          </p:txBody>
        </p:sp>
        <p:sp>
          <p:nvSpPr>
            <p:cNvPr id="16" name="Google Shape;695;p29">
              <a:extLst>
                <a:ext uri="{FF2B5EF4-FFF2-40B4-BE49-F238E27FC236}">
                  <a16:creationId xmlns:a16="http://schemas.microsoft.com/office/drawing/2014/main" id="{3F113BE6-9344-C1B1-CBEA-6A79FCAFC269}"/>
                </a:ext>
              </a:extLst>
            </p:cNvPr>
            <p:cNvSpPr txBox="1"/>
            <p:nvPr/>
          </p:nvSpPr>
          <p:spPr>
            <a:xfrm>
              <a:off x="1328011" y="3061550"/>
              <a:ext cx="942141" cy="2211921"/>
            </a:xfrm>
            <a:prstGeom prst="rect">
              <a:avLst/>
            </a:prstGeom>
            <a:noFill/>
            <a:ln>
              <a:solidFill>
                <a:srgbClr val="00B050"/>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Fira Sans Extra Condensed Medium"/>
                  <a:cs typeface="Fira Sans Extra Condensed Medium"/>
                  <a:sym typeface="Fira Sans Extra Condensed Medium"/>
                </a:rPr>
                <a:t>Maintain Ecellent Quality in productions and products epecially food products </a:t>
              </a:r>
            </a:p>
          </p:txBody>
        </p:sp>
        <p:sp>
          <p:nvSpPr>
            <p:cNvPr id="22" name="Google Shape;684;p29">
              <a:extLst>
                <a:ext uri="{FF2B5EF4-FFF2-40B4-BE49-F238E27FC236}">
                  <a16:creationId xmlns:a16="http://schemas.microsoft.com/office/drawing/2014/main" id="{2C665F1C-AD61-4A1B-D815-9859B85CCB08}"/>
                </a:ext>
              </a:extLst>
            </p:cNvPr>
            <p:cNvSpPr/>
            <p:nvPr/>
          </p:nvSpPr>
          <p:spPr>
            <a:xfrm>
              <a:off x="2465477" y="1913329"/>
              <a:ext cx="867500" cy="1148221"/>
            </a:xfrm>
            <a:custGeom>
              <a:avLst/>
              <a:gdLst/>
              <a:ahLst/>
              <a:cxnLst/>
              <a:rect l="l" t="t" r="r" b="b"/>
              <a:pathLst>
                <a:path w="70641" h="69188" extrusionOk="0">
                  <a:moveTo>
                    <a:pt x="35315" y="1"/>
                  </a:moveTo>
                  <a:cubicBezTo>
                    <a:pt x="33410" y="1"/>
                    <a:pt x="31505" y="727"/>
                    <a:pt x="30052" y="2180"/>
                  </a:cubicBezTo>
                  <a:lnTo>
                    <a:pt x="2906" y="29338"/>
                  </a:lnTo>
                  <a:cubicBezTo>
                    <a:pt x="1" y="32243"/>
                    <a:pt x="1" y="36958"/>
                    <a:pt x="2906" y="39863"/>
                  </a:cubicBezTo>
                  <a:lnTo>
                    <a:pt x="30052" y="67009"/>
                  </a:lnTo>
                  <a:cubicBezTo>
                    <a:pt x="31505" y="68462"/>
                    <a:pt x="33410" y="69188"/>
                    <a:pt x="35315" y="69188"/>
                  </a:cubicBezTo>
                  <a:cubicBezTo>
                    <a:pt x="37220" y="69188"/>
                    <a:pt x="39125" y="68462"/>
                    <a:pt x="40577" y="67009"/>
                  </a:cubicBezTo>
                  <a:lnTo>
                    <a:pt x="67736" y="39863"/>
                  </a:lnTo>
                  <a:cubicBezTo>
                    <a:pt x="70641" y="36958"/>
                    <a:pt x="70641" y="32243"/>
                    <a:pt x="67736" y="29338"/>
                  </a:cubicBezTo>
                  <a:lnTo>
                    <a:pt x="40577" y="2180"/>
                  </a:lnTo>
                  <a:cubicBezTo>
                    <a:pt x="39125" y="727"/>
                    <a:pt x="37220" y="1"/>
                    <a:pt x="35315" y="1"/>
                  </a:cubicBezTo>
                  <a:close/>
                </a:path>
              </a:pathLst>
            </a:custGeom>
            <a:solidFill>
              <a:schemeClr val="accent1"/>
            </a:solidFill>
            <a:ln>
              <a:noFill/>
            </a:ln>
          </p:spPr>
          <p:txBody>
            <a:bodyPr spcFirstLastPara="1" wrap="square" lIns="121900" tIns="121900" rIns="121900" bIns="121900" anchor="ctr" anchorCtr="0">
              <a:noAutofit/>
            </a:bodyPr>
            <a:lstStyle/>
            <a:p>
              <a:pPr algn="ctr"/>
              <a:r>
                <a:rPr lang="en-US" sz="2400" b="1" dirty="0">
                  <a:solidFill>
                    <a:schemeClr val="bg1"/>
                  </a:solidFill>
                  <a:latin typeface="Agency FB" panose="020B0503020202020204" pitchFamily="34" charset="0"/>
                </a:rPr>
                <a:t>Value</a:t>
              </a:r>
              <a:endParaRPr sz="2400" b="1" dirty="0">
                <a:solidFill>
                  <a:schemeClr val="bg1"/>
                </a:solidFill>
                <a:latin typeface="Agency FB" panose="020B0503020202020204" pitchFamily="34" charset="0"/>
              </a:endParaRPr>
            </a:p>
          </p:txBody>
        </p:sp>
        <p:sp>
          <p:nvSpPr>
            <p:cNvPr id="23" name="Google Shape;684;p29">
              <a:extLst>
                <a:ext uri="{FF2B5EF4-FFF2-40B4-BE49-F238E27FC236}">
                  <a16:creationId xmlns:a16="http://schemas.microsoft.com/office/drawing/2014/main" id="{A1B78BEC-A5EB-37A7-064C-B320D673E105}"/>
                </a:ext>
              </a:extLst>
            </p:cNvPr>
            <p:cNvSpPr/>
            <p:nvPr/>
          </p:nvSpPr>
          <p:spPr>
            <a:xfrm>
              <a:off x="3440473" y="1913329"/>
              <a:ext cx="867500" cy="1148221"/>
            </a:xfrm>
            <a:custGeom>
              <a:avLst/>
              <a:gdLst/>
              <a:ahLst/>
              <a:cxnLst/>
              <a:rect l="l" t="t" r="r" b="b"/>
              <a:pathLst>
                <a:path w="70641" h="69188" extrusionOk="0">
                  <a:moveTo>
                    <a:pt x="35315" y="1"/>
                  </a:moveTo>
                  <a:cubicBezTo>
                    <a:pt x="33410" y="1"/>
                    <a:pt x="31505" y="727"/>
                    <a:pt x="30052" y="2180"/>
                  </a:cubicBezTo>
                  <a:lnTo>
                    <a:pt x="2906" y="29338"/>
                  </a:lnTo>
                  <a:cubicBezTo>
                    <a:pt x="1" y="32243"/>
                    <a:pt x="1" y="36958"/>
                    <a:pt x="2906" y="39863"/>
                  </a:cubicBezTo>
                  <a:lnTo>
                    <a:pt x="30052" y="67009"/>
                  </a:lnTo>
                  <a:cubicBezTo>
                    <a:pt x="31505" y="68462"/>
                    <a:pt x="33410" y="69188"/>
                    <a:pt x="35315" y="69188"/>
                  </a:cubicBezTo>
                  <a:cubicBezTo>
                    <a:pt x="37220" y="69188"/>
                    <a:pt x="39125" y="68462"/>
                    <a:pt x="40577" y="67009"/>
                  </a:cubicBezTo>
                  <a:lnTo>
                    <a:pt x="67736" y="39863"/>
                  </a:lnTo>
                  <a:cubicBezTo>
                    <a:pt x="70641" y="36958"/>
                    <a:pt x="70641" y="32243"/>
                    <a:pt x="67736" y="29338"/>
                  </a:cubicBezTo>
                  <a:lnTo>
                    <a:pt x="40577" y="2180"/>
                  </a:lnTo>
                  <a:cubicBezTo>
                    <a:pt x="39125" y="727"/>
                    <a:pt x="37220" y="1"/>
                    <a:pt x="35315" y="1"/>
                  </a:cubicBezTo>
                  <a:close/>
                </a:path>
              </a:pathLst>
            </a:custGeom>
            <a:solidFill>
              <a:schemeClr val="accent1"/>
            </a:solidFill>
            <a:ln>
              <a:noFill/>
            </a:ln>
          </p:spPr>
          <p:txBody>
            <a:bodyPr spcFirstLastPara="1" wrap="square" lIns="121900" tIns="121900" rIns="121900" bIns="121900" anchor="ctr" anchorCtr="0">
              <a:noAutofit/>
            </a:bodyPr>
            <a:lstStyle/>
            <a:p>
              <a:pPr algn="ctr"/>
              <a:r>
                <a:rPr lang="en-US" sz="2400" b="1" dirty="0">
                  <a:solidFill>
                    <a:schemeClr val="bg1"/>
                  </a:solidFill>
                  <a:latin typeface="Agency FB" panose="020B0503020202020204" pitchFamily="34" charset="0"/>
                </a:rPr>
                <a:t>Choice</a:t>
              </a:r>
              <a:endParaRPr sz="2400" b="1" dirty="0">
                <a:solidFill>
                  <a:schemeClr val="bg1"/>
                </a:solidFill>
                <a:latin typeface="Agency FB" panose="020B0503020202020204" pitchFamily="34" charset="0"/>
              </a:endParaRPr>
            </a:p>
          </p:txBody>
        </p:sp>
        <p:sp>
          <p:nvSpPr>
            <p:cNvPr id="24" name="Google Shape;684;p29">
              <a:extLst>
                <a:ext uri="{FF2B5EF4-FFF2-40B4-BE49-F238E27FC236}">
                  <a16:creationId xmlns:a16="http://schemas.microsoft.com/office/drawing/2014/main" id="{BAB5A2E7-D9C5-3FAB-98D4-C24E101963AB}"/>
                </a:ext>
              </a:extLst>
            </p:cNvPr>
            <p:cNvSpPr/>
            <p:nvPr/>
          </p:nvSpPr>
          <p:spPr>
            <a:xfrm>
              <a:off x="4470160" y="1854059"/>
              <a:ext cx="867500" cy="1148221"/>
            </a:xfrm>
            <a:custGeom>
              <a:avLst/>
              <a:gdLst/>
              <a:ahLst/>
              <a:cxnLst/>
              <a:rect l="l" t="t" r="r" b="b"/>
              <a:pathLst>
                <a:path w="70641" h="69188" extrusionOk="0">
                  <a:moveTo>
                    <a:pt x="35315" y="1"/>
                  </a:moveTo>
                  <a:cubicBezTo>
                    <a:pt x="33410" y="1"/>
                    <a:pt x="31505" y="727"/>
                    <a:pt x="30052" y="2180"/>
                  </a:cubicBezTo>
                  <a:lnTo>
                    <a:pt x="2906" y="29338"/>
                  </a:lnTo>
                  <a:cubicBezTo>
                    <a:pt x="1" y="32243"/>
                    <a:pt x="1" y="36958"/>
                    <a:pt x="2906" y="39863"/>
                  </a:cubicBezTo>
                  <a:lnTo>
                    <a:pt x="30052" y="67009"/>
                  </a:lnTo>
                  <a:cubicBezTo>
                    <a:pt x="31505" y="68462"/>
                    <a:pt x="33410" y="69188"/>
                    <a:pt x="35315" y="69188"/>
                  </a:cubicBezTo>
                  <a:cubicBezTo>
                    <a:pt x="37220" y="69188"/>
                    <a:pt x="39125" y="68462"/>
                    <a:pt x="40577" y="67009"/>
                  </a:cubicBezTo>
                  <a:lnTo>
                    <a:pt x="67736" y="39863"/>
                  </a:lnTo>
                  <a:cubicBezTo>
                    <a:pt x="70641" y="36958"/>
                    <a:pt x="70641" y="32243"/>
                    <a:pt x="67736" y="29338"/>
                  </a:cubicBezTo>
                  <a:lnTo>
                    <a:pt x="40577" y="2180"/>
                  </a:lnTo>
                  <a:cubicBezTo>
                    <a:pt x="39125" y="727"/>
                    <a:pt x="37220" y="1"/>
                    <a:pt x="35315" y="1"/>
                  </a:cubicBezTo>
                  <a:close/>
                </a:path>
              </a:pathLst>
            </a:custGeom>
            <a:solidFill>
              <a:schemeClr val="accent1"/>
            </a:solidFill>
            <a:ln>
              <a:noFill/>
            </a:ln>
          </p:spPr>
          <p:txBody>
            <a:bodyPr spcFirstLastPara="1" wrap="square" lIns="121900" tIns="121900" rIns="121900" bIns="121900" anchor="ctr" anchorCtr="0">
              <a:noAutofit/>
            </a:bodyPr>
            <a:lstStyle/>
            <a:p>
              <a:pPr algn="ctr"/>
              <a:r>
                <a:rPr lang="en-US" sz="2400" b="1" dirty="0">
                  <a:solidFill>
                    <a:schemeClr val="bg1"/>
                  </a:solidFill>
                  <a:latin typeface="Agency FB" panose="020B0503020202020204" pitchFamily="34" charset="0"/>
                </a:rPr>
                <a:t>Services</a:t>
              </a:r>
              <a:endParaRPr sz="2400" b="1" dirty="0">
                <a:solidFill>
                  <a:schemeClr val="bg1"/>
                </a:solidFill>
                <a:latin typeface="Agency FB" panose="020B0503020202020204" pitchFamily="34" charset="0"/>
              </a:endParaRPr>
            </a:p>
          </p:txBody>
        </p:sp>
        <p:sp>
          <p:nvSpPr>
            <p:cNvPr id="25" name="Google Shape;684;p29">
              <a:extLst>
                <a:ext uri="{FF2B5EF4-FFF2-40B4-BE49-F238E27FC236}">
                  <a16:creationId xmlns:a16="http://schemas.microsoft.com/office/drawing/2014/main" id="{E6C07E84-55F0-C05C-DB5C-13B0F095589D}"/>
                </a:ext>
              </a:extLst>
            </p:cNvPr>
            <p:cNvSpPr/>
            <p:nvPr/>
          </p:nvSpPr>
          <p:spPr>
            <a:xfrm>
              <a:off x="5521774" y="1889450"/>
              <a:ext cx="867500" cy="1148221"/>
            </a:xfrm>
            <a:custGeom>
              <a:avLst/>
              <a:gdLst/>
              <a:ahLst/>
              <a:cxnLst/>
              <a:rect l="l" t="t" r="r" b="b"/>
              <a:pathLst>
                <a:path w="70641" h="69188" extrusionOk="0">
                  <a:moveTo>
                    <a:pt x="35315" y="1"/>
                  </a:moveTo>
                  <a:cubicBezTo>
                    <a:pt x="33410" y="1"/>
                    <a:pt x="31505" y="727"/>
                    <a:pt x="30052" y="2180"/>
                  </a:cubicBezTo>
                  <a:lnTo>
                    <a:pt x="2906" y="29338"/>
                  </a:lnTo>
                  <a:cubicBezTo>
                    <a:pt x="1" y="32243"/>
                    <a:pt x="1" y="36958"/>
                    <a:pt x="2906" y="39863"/>
                  </a:cubicBezTo>
                  <a:lnTo>
                    <a:pt x="30052" y="67009"/>
                  </a:lnTo>
                  <a:cubicBezTo>
                    <a:pt x="31505" y="68462"/>
                    <a:pt x="33410" y="69188"/>
                    <a:pt x="35315" y="69188"/>
                  </a:cubicBezTo>
                  <a:cubicBezTo>
                    <a:pt x="37220" y="69188"/>
                    <a:pt x="39125" y="68462"/>
                    <a:pt x="40577" y="67009"/>
                  </a:cubicBezTo>
                  <a:lnTo>
                    <a:pt x="67736" y="39863"/>
                  </a:lnTo>
                  <a:cubicBezTo>
                    <a:pt x="70641" y="36958"/>
                    <a:pt x="70641" y="32243"/>
                    <a:pt x="67736" y="29338"/>
                  </a:cubicBezTo>
                  <a:lnTo>
                    <a:pt x="40577" y="2180"/>
                  </a:lnTo>
                  <a:cubicBezTo>
                    <a:pt x="39125" y="727"/>
                    <a:pt x="37220" y="1"/>
                    <a:pt x="35315" y="1"/>
                  </a:cubicBezTo>
                  <a:close/>
                </a:path>
              </a:pathLst>
            </a:custGeom>
            <a:solidFill>
              <a:schemeClr val="accent1"/>
            </a:solidFill>
            <a:ln>
              <a:noFill/>
            </a:ln>
          </p:spPr>
          <p:txBody>
            <a:bodyPr spcFirstLastPara="1" wrap="square" lIns="121900" tIns="121900" rIns="121900" bIns="121900" anchor="ctr" anchorCtr="0">
              <a:noAutofit/>
            </a:bodyPr>
            <a:lstStyle/>
            <a:p>
              <a:pPr algn="ctr"/>
              <a:r>
                <a:rPr lang="en-US" sz="2400" b="1" dirty="0">
                  <a:solidFill>
                    <a:schemeClr val="bg1"/>
                  </a:solidFill>
                  <a:latin typeface="Agency FB" panose="020B0503020202020204" pitchFamily="34" charset="0"/>
                </a:rPr>
                <a:t>Supply chain &amp; channel</a:t>
              </a:r>
              <a:endParaRPr sz="2400" b="1" dirty="0">
                <a:solidFill>
                  <a:schemeClr val="bg1"/>
                </a:solidFill>
                <a:latin typeface="Agency FB" panose="020B0503020202020204" pitchFamily="34" charset="0"/>
              </a:endParaRPr>
            </a:p>
          </p:txBody>
        </p:sp>
        <p:sp>
          <p:nvSpPr>
            <p:cNvPr id="26" name="Google Shape;684;p29">
              <a:extLst>
                <a:ext uri="{FF2B5EF4-FFF2-40B4-BE49-F238E27FC236}">
                  <a16:creationId xmlns:a16="http://schemas.microsoft.com/office/drawing/2014/main" id="{700A43CB-84DE-F00E-E8E1-1221FF9506D4}"/>
                </a:ext>
              </a:extLst>
            </p:cNvPr>
            <p:cNvSpPr/>
            <p:nvPr/>
          </p:nvSpPr>
          <p:spPr>
            <a:xfrm>
              <a:off x="6474843" y="1889450"/>
              <a:ext cx="867500" cy="1148221"/>
            </a:xfrm>
            <a:custGeom>
              <a:avLst/>
              <a:gdLst/>
              <a:ahLst/>
              <a:cxnLst/>
              <a:rect l="l" t="t" r="r" b="b"/>
              <a:pathLst>
                <a:path w="70641" h="69188" extrusionOk="0">
                  <a:moveTo>
                    <a:pt x="35315" y="1"/>
                  </a:moveTo>
                  <a:cubicBezTo>
                    <a:pt x="33410" y="1"/>
                    <a:pt x="31505" y="727"/>
                    <a:pt x="30052" y="2180"/>
                  </a:cubicBezTo>
                  <a:lnTo>
                    <a:pt x="2906" y="29338"/>
                  </a:lnTo>
                  <a:cubicBezTo>
                    <a:pt x="1" y="32243"/>
                    <a:pt x="1" y="36958"/>
                    <a:pt x="2906" y="39863"/>
                  </a:cubicBezTo>
                  <a:lnTo>
                    <a:pt x="30052" y="67009"/>
                  </a:lnTo>
                  <a:cubicBezTo>
                    <a:pt x="31505" y="68462"/>
                    <a:pt x="33410" y="69188"/>
                    <a:pt x="35315" y="69188"/>
                  </a:cubicBezTo>
                  <a:cubicBezTo>
                    <a:pt x="37220" y="69188"/>
                    <a:pt x="39125" y="68462"/>
                    <a:pt x="40577" y="67009"/>
                  </a:cubicBezTo>
                  <a:lnTo>
                    <a:pt x="67736" y="39863"/>
                  </a:lnTo>
                  <a:cubicBezTo>
                    <a:pt x="70641" y="36958"/>
                    <a:pt x="70641" y="32243"/>
                    <a:pt x="67736" y="29338"/>
                  </a:cubicBezTo>
                  <a:lnTo>
                    <a:pt x="40577" y="2180"/>
                  </a:lnTo>
                  <a:cubicBezTo>
                    <a:pt x="39125" y="727"/>
                    <a:pt x="37220" y="1"/>
                    <a:pt x="35315" y="1"/>
                  </a:cubicBezTo>
                  <a:close/>
                </a:path>
              </a:pathLst>
            </a:custGeom>
            <a:solidFill>
              <a:schemeClr val="accent1"/>
            </a:solidFill>
            <a:ln>
              <a:noFill/>
            </a:ln>
          </p:spPr>
          <p:txBody>
            <a:bodyPr spcFirstLastPara="1" wrap="square" lIns="121900" tIns="121900" rIns="121900" bIns="121900" anchor="ctr" anchorCtr="0">
              <a:noAutofit/>
            </a:bodyPr>
            <a:lstStyle/>
            <a:p>
              <a:pPr algn="ctr"/>
              <a:r>
                <a:rPr lang="en-US" sz="2400" b="1" dirty="0">
                  <a:solidFill>
                    <a:schemeClr val="bg1"/>
                  </a:solidFill>
                  <a:latin typeface="Agency FB" panose="020B0503020202020204" pitchFamily="34" charset="0"/>
                </a:rPr>
                <a:t>Logistics</a:t>
              </a:r>
              <a:endParaRPr sz="2400" b="1" dirty="0">
                <a:solidFill>
                  <a:schemeClr val="bg1"/>
                </a:solidFill>
                <a:latin typeface="Agency FB" panose="020B0503020202020204" pitchFamily="34" charset="0"/>
              </a:endParaRPr>
            </a:p>
          </p:txBody>
        </p:sp>
        <p:sp>
          <p:nvSpPr>
            <p:cNvPr id="27" name="Google Shape;695;p29">
              <a:extLst>
                <a:ext uri="{FF2B5EF4-FFF2-40B4-BE49-F238E27FC236}">
                  <a16:creationId xmlns:a16="http://schemas.microsoft.com/office/drawing/2014/main" id="{BA001CA7-FA93-DF47-6040-9E29326FC0A6}"/>
                </a:ext>
              </a:extLst>
            </p:cNvPr>
            <p:cNvSpPr txBox="1"/>
            <p:nvPr/>
          </p:nvSpPr>
          <p:spPr>
            <a:xfrm>
              <a:off x="2332731" y="3073064"/>
              <a:ext cx="1000247" cy="2211921"/>
            </a:xfrm>
            <a:prstGeom prst="rect">
              <a:avLst/>
            </a:prstGeom>
            <a:noFill/>
            <a:ln>
              <a:solidFill>
                <a:srgbClr val="00B050"/>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Fira Sans Extra Condensed Medium"/>
                  <a:cs typeface="Fira Sans Extra Condensed Medium"/>
                  <a:sym typeface="Fira Sans Extra Condensed Medium"/>
                </a:rPr>
                <a:t>Provides more vale for less prices </a:t>
              </a:r>
            </a:p>
          </p:txBody>
        </p:sp>
        <p:sp>
          <p:nvSpPr>
            <p:cNvPr id="28" name="Google Shape;695;p29">
              <a:extLst>
                <a:ext uri="{FF2B5EF4-FFF2-40B4-BE49-F238E27FC236}">
                  <a16:creationId xmlns:a16="http://schemas.microsoft.com/office/drawing/2014/main" id="{94B15D7B-AEF4-BFB6-766B-B6AE44ED42E8}"/>
                </a:ext>
              </a:extLst>
            </p:cNvPr>
            <p:cNvSpPr txBox="1"/>
            <p:nvPr/>
          </p:nvSpPr>
          <p:spPr>
            <a:xfrm>
              <a:off x="3424096" y="3077767"/>
              <a:ext cx="981932" cy="2211921"/>
            </a:xfrm>
            <a:prstGeom prst="rect">
              <a:avLst/>
            </a:prstGeom>
            <a:noFill/>
            <a:ln>
              <a:solidFill>
                <a:srgbClr val="00B050"/>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Fira Sans Extra Condensed Medium"/>
                  <a:cs typeface="Fira Sans Extra Condensed Medium"/>
                  <a:sym typeface="Fira Sans Extra Condensed Medium"/>
                </a:rPr>
                <a:t>Wider varities of products to choice for customers </a:t>
              </a:r>
            </a:p>
          </p:txBody>
        </p:sp>
        <p:sp>
          <p:nvSpPr>
            <p:cNvPr id="29" name="Google Shape;695;p29">
              <a:extLst>
                <a:ext uri="{FF2B5EF4-FFF2-40B4-BE49-F238E27FC236}">
                  <a16:creationId xmlns:a16="http://schemas.microsoft.com/office/drawing/2014/main" id="{C564B2CD-1784-F4DE-337D-A1DD4F365B10}"/>
                </a:ext>
              </a:extLst>
            </p:cNvPr>
            <p:cNvSpPr txBox="1"/>
            <p:nvPr/>
          </p:nvSpPr>
          <p:spPr>
            <a:xfrm>
              <a:off x="4507494" y="3052807"/>
              <a:ext cx="938570" cy="2211921"/>
            </a:xfrm>
            <a:prstGeom prst="rect">
              <a:avLst/>
            </a:prstGeom>
            <a:noFill/>
            <a:ln>
              <a:solidFill>
                <a:srgbClr val="00B050"/>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Fira Sans Extra Condensed Medium"/>
                  <a:cs typeface="Fira Sans Extra Condensed Medium"/>
                  <a:sym typeface="Fira Sans Extra Condensed Medium"/>
                </a:rPr>
                <a:t>Employed more than 178,000 employees for serving customers </a:t>
              </a:r>
            </a:p>
          </p:txBody>
        </p:sp>
        <p:sp>
          <p:nvSpPr>
            <p:cNvPr id="30" name="Google Shape;695;p29">
              <a:extLst>
                <a:ext uri="{FF2B5EF4-FFF2-40B4-BE49-F238E27FC236}">
                  <a16:creationId xmlns:a16="http://schemas.microsoft.com/office/drawing/2014/main" id="{B8B2E301-9A21-D87A-3A8F-59C353106794}"/>
                </a:ext>
              </a:extLst>
            </p:cNvPr>
            <p:cNvSpPr txBox="1"/>
            <p:nvPr/>
          </p:nvSpPr>
          <p:spPr>
            <a:xfrm>
              <a:off x="5489425" y="3056666"/>
              <a:ext cx="961015" cy="2211921"/>
            </a:xfrm>
            <a:prstGeom prst="rect">
              <a:avLst/>
            </a:prstGeom>
            <a:noFill/>
            <a:ln>
              <a:solidFill>
                <a:srgbClr val="00B050"/>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Fira Sans Extra Condensed Medium"/>
                  <a:cs typeface="Fira Sans Extra Condensed Medium"/>
                  <a:sym typeface="Fira Sans Extra Condensed Medium"/>
                </a:rPr>
                <a:t>Ensure supply chain efficieny and focuses on innovate new channels to serve the customers </a:t>
              </a:r>
            </a:p>
          </p:txBody>
        </p:sp>
        <p:sp>
          <p:nvSpPr>
            <p:cNvPr id="31" name="Google Shape;695;p29">
              <a:extLst>
                <a:ext uri="{FF2B5EF4-FFF2-40B4-BE49-F238E27FC236}">
                  <a16:creationId xmlns:a16="http://schemas.microsoft.com/office/drawing/2014/main" id="{12E82DBA-3697-B066-7A8B-DC01101D03BA}"/>
                </a:ext>
              </a:extLst>
            </p:cNvPr>
            <p:cNvSpPr txBox="1"/>
            <p:nvPr/>
          </p:nvSpPr>
          <p:spPr>
            <a:xfrm>
              <a:off x="6529461" y="3021274"/>
              <a:ext cx="902910" cy="2211921"/>
            </a:xfrm>
            <a:prstGeom prst="rect">
              <a:avLst/>
            </a:prstGeom>
            <a:noFill/>
            <a:ln>
              <a:solidFill>
                <a:srgbClr val="00B050"/>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Fira Sans Extra Condensed Medium"/>
                  <a:cs typeface="Fira Sans Extra Condensed Medium"/>
                  <a:sym typeface="Fira Sans Extra Condensed Medium"/>
                </a:rPr>
                <a:t>Logistics activities includes using advanced technologies </a:t>
              </a:r>
            </a:p>
          </p:txBody>
        </p:sp>
      </p:grpSp>
    </p:spTree>
    <p:extLst>
      <p:ext uri="{BB962C8B-B14F-4D97-AF65-F5344CB8AC3E}">
        <p14:creationId xmlns:p14="http://schemas.microsoft.com/office/powerpoint/2010/main" val="1955684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6F656B-CF18-BD1F-B6FC-B5963248F05D}"/>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3" name="Rectangle 2">
            <a:extLst>
              <a:ext uri="{FF2B5EF4-FFF2-40B4-BE49-F238E27FC236}">
                <a16:creationId xmlns:a16="http://schemas.microsoft.com/office/drawing/2014/main" id="{AEDD4EF5-82CC-188C-C0CE-010D1D1CE671}"/>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40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Business Strategies of Sainsburys</a:t>
            </a:r>
            <a:endParaRPr lang="en-US" sz="40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3A0CB2F-1228-1EA6-FEC0-9286428ED093}"/>
              </a:ext>
            </a:extLst>
          </p:cNvPr>
          <p:cNvSpPr/>
          <p:nvPr/>
        </p:nvSpPr>
        <p:spPr>
          <a:xfrm>
            <a:off x="5022165" y="1589649"/>
            <a:ext cx="6316395" cy="422030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Rectangle 4">
            <a:extLst>
              <a:ext uri="{FF2B5EF4-FFF2-40B4-BE49-F238E27FC236}">
                <a16:creationId xmlns:a16="http://schemas.microsoft.com/office/drawing/2014/main" id="{75C78349-02F9-6F26-9A5D-7D652ACAA713}"/>
              </a:ext>
            </a:extLst>
          </p:cNvPr>
          <p:cNvSpPr/>
          <p:nvPr/>
        </p:nvSpPr>
        <p:spPr>
          <a:xfrm>
            <a:off x="853439" y="1336431"/>
            <a:ext cx="4517134"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dirty="0">
                <a:solidFill>
                  <a:schemeClr val="tx1"/>
                </a:solidFill>
                <a:latin typeface="Agency FB" panose="020B0503020202020204" pitchFamily="34" charset="0"/>
              </a:rPr>
              <a:t>Five Pillars of business strategy are</a:t>
            </a:r>
          </a:p>
          <a:p>
            <a:pPr algn="ctr"/>
            <a:endParaRPr lang="en-US" sz="2400" dirty="0">
              <a:solidFill>
                <a:schemeClr val="tx1"/>
              </a:solidFill>
              <a:latin typeface="Agency FB" panose="020B0503020202020204" pitchFamily="34" charset="0"/>
            </a:endParaRPr>
          </a:p>
          <a:p>
            <a:pPr algn="just"/>
            <a:r>
              <a:rPr lang="en-US" sz="2400" dirty="0">
                <a:solidFill>
                  <a:schemeClr val="tx1"/>
                </a:solidFill>
                <a:latin typeface="Agency FB" panose="020B0503020202020204" pitchFamily="34" charset="0"/>
              </a:rPr>
              <a:t>1. Knowledge about customers</a:t>
            </a:r>
          </a:p>
          <a:p>
            <a:pPr algn="just"/>
            <a:r>
              <a:rPr lang="en-US" sz="2400" dirty="0">
                <a:solidFill>
                  <a:schemeClr val="tx1"/>
                </a:solidFill>
                <a:latin typeface="Agency FB" panose="020B0503020202020204" pitchFamily="34" charset="0"/>
              </a:rPr>
              <a:t>2. Great products and services at fair prices</a:t>
            </a:r>
          </a:p>
          <a:p>
            <a:pPr algn="just"/>
            <a:r>
              <a:rPr lang="en-US" sz="2400" dirty="0">
                <a:solidFill>
                  <a:schemeClr val="tx1"/>
                </a:solidFill>
                <a:latin typeface="Agency FB" panose="020B0503020202020204" pitchFamily="34" charset="0"/>
              </a:rPr>
              <a:t>3.There for our customers</a:t>
            </a:r>
          </a:p>
          <a:p>
            <a:pPr algn="just"/>
            <a:r>
              <a:rPr lang="en-US" sz="2400" dirty="0">
                <a:solidFill>
                  <a:schemeClr val="tx1"/>
                </a:solidFill>
                <a:latin typeface="Agency FB" panose="020B0503020202020204" pitchFamily="34" charset="0"/>
              </a:rPr>
              <a:t>4. Colleagues making difference</a:t>
            </a:r>
          </a:p>
          <a:p>
            <a:pPr algn="just"/>
            <a:r>
              <a:rPr lang="en-US" sz="2400" dirty="0">
                <a:solidFill>
                  <a:schemeClr val="tx1"/>
                </a:solidFill>
                <a:latin typeface="Agency FB" panose="020B0503020202020204" pitchFamily="34" charset="0"/>
              </a:rPr>
              <a:t>5. Organizational Values</a:t>
            </a:r>
          </a:p>
          <a:p>
            <a:pPr marL="457200" indent="-457200" algn="ctr">
              <a:buFont typeface="Wingdings" panose="05000000000000000000" pitchFamily="2" charset="2"/>
              <a:buChar char="v"/>
            </a:pPr>
            <a:endParaRPr lang="en-US" sz="2400" dirty="0">
              <a:solidFill>
                <a:schemeClr val="tx1"/>
              </a:solidFill>
              <a:latin typeface="Agency FB" panose="020B0503020202020204" pitchFamily="34" charset="0"/>
            </a:endParaRPr>
          </a:p>
        </p:txBody>
      </p:sp>
    </p:spTree>
    <p:extLst>
      <p:ext uri="{BB962C8B-B14F-4D97-AF65-F5344CB8AC3E}">
        <p14:creationId xmlns:p14="http://schemas.microsoft.com/office/powerpoint/2010/main" val="1614420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AB5318-79AB-CB4A-7378-1A8297EFC46D}"/>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40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Business Strategies of Sainsburys</a:t>
            </a:r>
            <a:endParaRPr lang="en-US" sz="40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6248998F-8191-2921-0082-FB228A5945D3}"/>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3200" b="1" u="sng" dirty="0">
                <a:solidFill>
                  <a:schemeClr val="tx1"/>
                </a:solidFill>
                <a:latin typeface="Agency FB" panose="020B0503020202020204" pitchFamily="34" charset="0"/>
              </a:rPr>
              <a:t>Five Major Priorities</a:t>
            </a:r>
          </a:p>
          <a:p>
            <a:pPr algn="ctr"/>
            <a:endParaRPr lang="en-US" sz="3600" b="1" u="sng" dirty="0">
              <a:solidFill>
                <a:schemeClr val="tx1"/>
              </a:solidFill>
              <a:latin typeface="Agency FB" panose="020B0503020202020204" pitchFamily="34" charset="0"/>
            </a:endParaRPr>
          </a:p>
          <a:p>
            <a:pPr algn="ctr"/>
            <a:endParaRPr lang="en-US" sz="3600" b="1" u="sng" dirty="0">
              <a:solidFill>
                <a:schemeClr val="tx1"/>
              </a:solidFill>
              <a:latin typeface="Agency FB" panose="020B0503020202020204" pitchFamily="34" charset="0"/>
            </a:endParaRPr>
          </a:p>
          <a:p>
            <a:pPr algn="ctr"/>
            <a:endParaRPr lang="en-US" sz="3600" b="1" u="sng" dirty="0">
              <a:solidFill>
                <a:schemeClr val="tx1"/>
              </a:solidFill>
              <a:latin typeface="Agency FB" panose="020B0503020202020204" pitchFamily="34" charset="0"/>
            </a:endParaRPr>
          </a:p>
          <a:p>
            <a:pPr algn="ctr"/>
            <a:endParaRPr lang="en-US" sz="3600" b="1" u="sng" dirty="0">
              <a:solidFill>
                <a:schemeClr val="tx1"/>
              </a:solidFill>
              <a:latin typeface="Agency FB" panose="020B0503020202020204" pitchFamily="34" charset="0"/>
            </a:endParaRPr>
          </a:p>
          <a:p>
            <a:pPr algn="ctr"/>
            <a:endParaRPr lang="en-US" sz="3600" b="1" u="sng" dirty="0">
              <a:solidFill>
                <a:schemeClr val="tx1"/>
              </a:solidFill>
              <a:latin typeface="Agency FB" panose="020B0503020202020204" pitchFamily="34" charset="0"/>
            </a:endParaRPr>
          </a:p>
          <a:p>
            <a:pPr algn="ctr"/>
            <a:endParaRPr lang="en-US" sz="3600" b="1" u="sng" dirty="0">
              <a:solidFill>
                <a:schemeClr val="tx1"/>
              </a:solidFill>
              <a:latin typeface="Agency FB" panose="020B0503020202020204" pitchFamily="34" charset="0"/>
            </a:endParaRPr>
          </a:p>
          <a:p>
            <a:pPr algn="ctr"/>
            <a:endParaRPr lang="en-US" sz="3600" b="1" u="sng" dirty="0">
              <a:solidFill>
                <a:schemeClr val="tx1"/>
              </a:solidFill>
              <a:latin typeface="Agency FB" panose="020B0503020202020204" pitchFamily="34" charset="0"/>
            </a:endParaRPr>
          </a:p>
          <a:p>
            <a:pPr algn="ctr"/>
            <a:endParaRPr lang="en-US" sz="3600" b="1" u="sng" dirty="0">
              <a:solidFill>
                <a:schemeClr val="tx1"/>
              </a:solidFill>
              <a:latin typeface="Agency FB" panose="020B0503020202020204" pitchFamily="34" charset="0"/>
            </a:endParaRPr>
          </a:p>
        </p:txBody>
      </p:sp>
      <p:grpSp>
        <p:nvGrpSpPr>
          <p:cNvPr id="4" name="Google Shape;531;p25">
            <a:extLst>
              <a:ext uri="{FF2B5EF4-FFF2-40B4-BE49-F238E27FC236}">
                <a16:creationId xmlns:a16="http://schemas.microsoft.com/office/drawing/2014/main" id="{03A982C0-7F81-1937-B3DA-62E44403B55E}"/>
              </a:ext>
            </a:extLst>
          </p:cNvPr>
          <p:cNvGrpSpPr/>
          <p:nvPr/>
        </p:nvGrpSpPr>
        <p:grpSpPr>
          <a:xfrm>
            <a:off x="829995" y="2053884"/>
            <a:ext cx="2025747" cy="4185138"/>
            <a:chOff x="1752470" y="1326163"/>
            <a:chExt cx="1464318" cy="3102415"/>
          </a:xfrm>
        </p:grpSpPr>
        <p:sp>
          <p:nvSpPr>
            <p:cNvPr id="5" name="Google Shape;532;p25">
              <a:extLst>
                <a:ext uri="{FF2B5EF4-FFF2-40B4-BE49-F238E27FC236}">
                  <a16:creationId xmlns:a16="http://schemas.microsoft.com/office/drawing/2014/main" id="{B6A32EDB-B8D2-CEAE-8853-97D257EF33D6}"/>
                </a:ext>
              </a:extLst>
            </p:cNvPr>
            <p:cNvSpPr/>
            <p:nvPr/>
          </p:nvSpPr>
          <p:spPr>
            <a:xfrm>
              <a:off x="2006488" y="1557738"/>
              <a:ext cx="978725" cy="978700"/>
            </a:xfrm>
            <a:custGeom>
              <a:avLst/>
              <a:gdLst/>
              <a:ahLst/>
              <a:cxnLst/>
              <a:rect l="l" t="t" r="r" b="b"/>
              <a:pathLst>
                <a:path w="39149" h="39148" extrusionOk="0">
                  <a:moveTo>
                    <a:pt x="19575" y="0"/>
                  </a:moveTo>
                  <a:cubicBezTo>
                    <a:pt x="8764" y="0"/>
                    <a:pt x="1" y="8763"/>
                    <a:pt x="1" y="19574"/>
                  </a:cubicBezTo>
                  <a:cubicBezTo>
                    <a:pt x="1" y="30385"/>
                    <a:pt x="8764" y="39148"/>
                    <a:pt x="19575" y="39148"/>
                  </a:cubicBezTo>
                  <a:cubicBezTo>
                    <a:pt x="30386" y="39148"/>
                    <a:pt x="39149" y="30385"/>
                    <a:pt x="39149" y="19574"/>
                  </a:cubicBezTo>
                  <a:cubicBezTo>
                    <a:pt x="39149" y="8763"/>
                    <a:pt x="30386" y="0"/>
                    <a:pt x="19575" y="0"/>
                  </a:cubicBezTo>
                  <a:close/>
                </a:path>
              </a:pathLst>
            </a:custGeom>
            <a:solidFill>
              <a:schemeClr val="bg1"/>
            </a:solidFill>
            <a:ln w="28575">
              <a:solidFill>
                <a:schemeClr val="accent1"/>
              </a:solidFill>
            </a:ln>
          </p:spPr>
          <p:txBody>
            <a:bodyPr spcFirstLastPara="1" wrap="square" lIns="121900" tIns="121900" rIns="121900" bIns="121900" anchor="ctr" anchorCtr="0">
              <a:noAutofit/>
            </a:bodyPr>
            <a:lstStyle/>
            <a:p>
              <a:pPr algn="ctr"/>
              <a:endParaRPr sz="2267" dirty="0">
                <a:latin typeface="Agency FB" panose="020B0503020202020204" pitchFamily="34" charset="0"/>
                <a:ea typeface="Fira Sans Extra Condensed Medium"/>
                <a:cs typeface="Fira Sans Extra Condensed Medium"/>
                <a:sym typeface="Fira Sans Extra Condensed Medium"/>
              </a:endParaRPr>
            </a:p>
          </p:txBody>
        </p:sp>
        <p:sp>
          <p:nvSpPr>
            <p:cNvPr id="6" name="Google Shape;533;p25">
              <a:extLst>
                <a:ext uri="{FF2B5EF4-FFF2-40B4-BE49-F238E27FC236}">
                  <a16:creationId xmlns:a16="http://schemas.microsoft.com/office/drawing/2014/main" id="{E94ACF64-3396-2CDB-9A02-78F25D478235}"/>
                </a:ext>
              </a:extLst>
            </p:cNvPr>
            <p:cNvSpPr/>
            <p:nvPr/>
          </p:nvSpPr>
          <p:spPr>
            <a:xfrm>
              <a:off x="1774913" y="1326163"/>
              <a:ext cx="1441875" cy="1755900"/>
            </a:xfrm>
            <a:custGeom>
              <a:avLst/>
              <a:gdLst/>
              <a:ahLst/>
              <a:cxnLst/>
              <a:rect l="l" t="t" r="r" b="b"/>
              <a:pathLst>
                <a:path w="57675" h="70236" extrusionOk="0">
                  <a:moveTo>
                    <a:pt x="28838" y="0"/>
                  </a:moveTo>
                  <a:cubicBezTo>
                    <a:pt x="12943" y="0"/>
                    <a:pt x="1" y="12942"/>
                    <a:pt x="1" y="28837"/>
                  </a:cubicBezTo>
                  <a:cubicBezTo>
                    <a:pt x="1" y="29480"/>
                    <a:pt x="525" y="30004"/>
                    <a:pt x="1168" y="30004"/>
                  </a:cubicBezTo>
                  <a:cubicBezTo>
                    <a:pt x="1810" y="30004"/>
                    <a:pt x="2334" y="29480"/>
                    <a:pt x="2334" y="28837"/>
                  </a:cubicBezTo>
                  <a:cubicBezTo>
                    <a:pt x="2334" y="14216"/>
                    <a:pt x="14217" y="2322"/>
                    <a:pt x="28838" y="2322"/>
                  </a:cubicBezTo>
                  <a:cubicBezTo>
                    <a:pt x="43459" y="2322"/>
                    <a:pt x="55353" y="14216"/>
                    <a:pt x="55353" y="28837"/>
                  </a:cubicBezTo>
                  <a:cubicBezTo>
                    <a:pt x="55353" y="43458"/>
                    <a:pt x="43459" y="55352"/>
                    <a:pt x="28838" y="55352"/>
                  </a:cubicBezTo>
                  <a:cubicBezTo>
                    <a:pt x="28195" y="55352"/>
                    <a:pt x="27683" y="55864"/>
                    <a:pt x="27683" y="56507"/>
                  </a:cubicBezTo>
                  <a:lnTo>
                    <a:pt x="27683" y="66247"/>
                  </a:lnTo>
                  <a:lnTo>
                    <a:pt x="23027" y="61603"/>
                  </a:lnTo>
                  <a:cubicBezTo>
                    <a:pt x="22801" y="61371"/>
                    <a:pt x="22507" y="61255"/>
                    <a:pt x="22210" y="61255"/>
                  </a:cubicBezTo>
                  <a:cubicBezTo>
                    <a:pt x="21914" y="61255"/>
                    <a:pt x="21617" y="61371"/>
                    <a:pt x="21384" y="61603"/>
                  </a:cubicBezTo>
                  <a:cubicBezTo>
                    <a:pt x="20932" y="62056"/>
                    <a:pt x="20932" y="62782"/>
                    <a:pt x="21384" y="63234"/>
                  </a:cubicBezTo>
                  <a:lnTo>
                    <a:pt x="28052" y="69902"/>
                  </a:lnTo>
                  <a:cubicBezTo>
                    <a:pt x="28278" y="70128"/>
                    <a:pt x="28576" y="70235"/>
                    <a:pt x="28873" y="70235"/>
                  </a:cubicBezTo>
                  <a:cubicBezTo>
                    <a:pt x="29171" y="70235"/>
                    <a:pt x="29457" y="70128"/>
                    <a:pt x="29695" y="69902"/>
                  </a:cubicBezTo>
                  <a:lnTo>
                    <a:pt x="36351" y="63234"/>
                  </a:lnTo>
                  <a:cubicBezTo>
                    <a:pt x="36803" y="62782"/>
                    <a:pt x="36803" y="62056"/>
                    <a:pt x="36351" y="61603"/>
                  </a:cubicBezTo>
                  <a:cubicBezTo>
                    <a:pt x="36124" y="61371"/>
                    <a:pt x="35827" y="61255"/>
                    <a:pt x="35529" y="61255"/>
                  </a:cubicBezTo>
                  <a:cubicBezTo>
                    <a:pt x="35231" y="61255"/>
                    <a:pt x="34934" y="61371"/>
                    <a:pt x="34707" y="61603"/>
                  </a:cubicBezTo>
                  <a:lnTo>
                    <a:pt x="30004" y="66306"/>
                  </a:lnTo>
                  <a:lnTo>
                    <a:pt x="30004" y="57650"/>
                  </a:lnTo>
                  <a:cubicBezTo>
                    <a:pt x="45364" y="57031"/>
                    <a:pt x="57675" y="44351"/>
                    <a:pt x="57675" y="28837"/>
                  </a:cubicBezTo>
                  <a:cubicBezTo>
                    <a:pt x="57675" y="12942"/>
                    <a:pt x="44744" y="0"/>
                    <a:pt x="28838" y="0"/>
                  </a:cubicBezTo>
                  <a:close/>
                </a:path>
              </a:pathLst>
            </a:custGeom>
            <a:solidFill>
              <a:srgbClr val="5EB2FC"/>
            </a:solid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sp>
          <p:nvSpPr>
            <p:cNvPr id="7" name="Google Shape;534;p25">
              <a:extLst>
                <a:ext uri="{FF2B5EF4-FFF2-40B4-BE49-F238E27FC236}">
                  <a16:creationId xmlns:a16="http://schemas.microsoft.com/office/drawing/2014/main" id="{B5BD2296-282C-D9E9-63B5-C8A2B001716A}"/>
                </a:ext>
              </a:extLst>
            </p:cNvPr>
            <p:cNvSpPr txBox="1"/>
            <p:nvPr/>
          </p:nvSpPr>
          <p:spPr>
            <a:xfrm>
              <a:off x="1752470" y="3122107"/>
              <a:ext cx="1377336" cy="1306471"/>
            </a:xfrm>
            <a:prstGeom prst="rect">
              <a:avLst/>
            </a:prstGeom>
            <a:noFill/>
            <a:ln>
              <a:solidFill>
                <a:srgbClr val="FF0066"/>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Roboto"/>
                  <a:cs typeface="Roboto"/>
                  <a:sym typeface="Roboto"/>
                </a:rPr>
                <a:t>Differenciate food as well as grocery by increasing quality, value along with services</a:t>
              </a:r>
              <a:endParaRPr sz="2000" b="1" dirty="0">
                <a:latin typeface="Agency FB" panose="020B0503020202020204" pitchFamily="34" charset="0"/>
                <a:ea typeface="Roboto"/>
                <a:cs typeface="Roboto"/>
                <a:sym typeface="Roboto"/>
              </a:endParaRPr>
            </a:p>
          </p:txBody>
        </p:sp>
      </p:grpSp>
      <p:grpSp>
        <p:nvGrpSpPr>
          <p:cNvPr id="16" name="Google Shape;531;p25">
            <a:extLst>
              <a:ext uri="{FF2B5EF4-FFF2-40B4-BE49-F238E27FC236}">
                <a16:creationId xmlns:a16="http://schemas.microsoft.com/office/drawing/2014/main" id="{E3A560B4-0F54-E44E-A987-B8481A089C84}"/>
              </a:ext>
            </a:extLst>
          </p:cNvPr>
          <p:cNvGrpSpPr/>
          <p:nvPr/>
        </p:nvGrpSpPr>
        <p:grpSpPr>
          <a:xfrm>
            <a:off x="3001389" y="2053883"/>
            <a:ext cx="2025747" cy="4185138"/>
            <a:chOff x="1752470" y="1326163"/>
            <a:chExt cx="1464318" cy="3102415"/>
          </a:xfrm>
        </p:grpSpPr>
        <p:sp>
          <p:nvSpPr>
            <p:cNvPr id="17" name="Google Shape;532;p25">
              <a:extLst>
                <a:ext uri="{FF2B5EF4-FFF2-40B4-BE49-F238E27FC236}">
                  <a16:creationId xmlns:a16="http://schemas.microsoft.com/office/drawing/2014/main" id="{6599D478-4644-2BD6-618E-7DD59DDCC97C}"/>
                </a:ext>
              </a:extLst>
            </p:cNvPr>
            <p:cNvSpPr/>
            <p:nvPr/>
          </p:nvSpPr>
          <p:spPr>
            <a:xfrm>
              <a:off x="2006488" y="1557738"/>
              <a:ext cx="978725" cy="978700"/>
            </a:xfrm>
            <a:custGeom>
              <a:avLst/>
              <a:gdLst/>
              <a:ahLst/>
              <a:cxnLst/>
              <a:rect l="l" t="t" r="r" b="b"/>
              <a:pathLst>
                <a:path w="39149" h="39148" extrusionOk="0">
                  <a:moveTo>
                    <a:pt x="19575" y="0"/>
                  </a:moveTo>
                  <a:cubicBezTo>
                    <a:pt x="8764" y="0"/>
                    <a:pt x="1" y="8763"/>
                    <a:pt x="1" y="19574"/>
                  </a:cubicBezTo>
                  <a:cubicBezTo>
                    <a:pt x="1" y="30385"/>
                    <a:pt x="8764" y="39148"/>
                    <a:pt x="19575" y="39148"/>
                  </a:cubicBezTo>
                  <a:cubicBezTo>
                    <a:pt x="30386" y="39148"/>
                    <a:pt x="39149" y="30385"/>
                    <a:pt x="39149" y="19574"/>
                  </a:cubicBezTo>
                  <a:cubicBezTo>
                    <a:pt x="39149" y="8763"/>
                    <a:pt x="30386" y="0"/>
                    <a:pt x="19575" y="0"/>
                  </a:cubicBezTo>
                  <a:close/>
                </a:path>
              </a:pathLst>
            </a:custGeom>
            <a:solidFill>
              <a:schemeClr val="bg1"/>
            </a:solidFill>
            <a:ln w="28575">
              <a:solidFill>
                <a:schemeClr val="accent1"/>
              </a:solidFill>
            </a:ln>
          </p:spPr>
          <p:txBody>
            <a:bodyPr spcFirstLastPara="1" wrap="square" lIns="121900" tIns="121900" rIns="121900" bIns="121900" anchor="ctr" anchorCtr="0">
              <a:noAutofit/>
            </a:bodyPr>
            <a:lstStyle/>
            <a:p>
              <a:pPr algn="ctr"/>
              <a:endParaRPr sz="2267" dirty="0">
                <a:solidFill>
                  <a:srgbClr val="FFFFFF"/>
                </a:solidFill>
                <a:latin typeface="Agency FB" panose="020B0503020202020204" pitchFamily="34" charset="0"/>
                <a:ea typeface="Fira Sans Extra Condensed Medium"/>
                <a:cs typeface="Fira Sans Extra Condensed Medium"/>
                <a:sym typeface="Fira Sans Extra Condensed Medium"/>
              </a:endParaRPr>
            </a:p>
          </p:txBody>
        </p:sp>
        <p:sp>
          <p:nvSpPr>
            <p:cNvPr id="18" name="Google Shape;533;p25">
              <a:extLst>
                <a:ext uri="{FF2B5EF4-FFF2-40B4-BE49-F238E27FC236}">
                  <a16:creationId xmlns:a16="http://schemas.microsoft.com/office/drawing/2014/main" id="{D44C1AA6-185D-0633-7038-1F9AC07565F1}"/>
                </a:ext>
              </a:extLst>
            </p:cNvPr>
            <p:cNvSpPr/>
            <p:nvPr/>
          </p:nvSpPr>
          <p:spPr>
            <a:xfrm>
              <a:off x="1774913" y="1326163"/>
              <a:ext cx="1441875" cy="1755900"/>
            </a:xfrm>
            <a:custGeom>
              <a:avLst/>
              <a:gdLst/>
              <a:ahLst/>
              <a:cxnLst/>
              <a:rect l="l" t="t" r="r" b="b"/>
              <a:pathLst>
                <a:path w="57675" h="70236" extrusionOk="0">
                  <a:moveTo>
                    <a:pt x="28838" y="0"/>
                  </a:moveTo>
                  <a:cubicBezTo>
                    <a:pt x="12943" y="0"/>
                    <a:pt x="1" y="12942"/>
                    <a:pt x="1" y="28837"/>
                  </a:cubicBezTo>
                  <a:cubicBezTo>
                    <a:pt x="1" y="29480"/>
                    <a:pt x="525" y="30004"/>
                    <a:pt x="1168" y="30004"/>
                  </a:cubicBezTo>
                  <a:cubicBezTo>
                    <a:pt x="1810" y="30004"/>
                    <a:pt x="2334" y="29480"/>
                    <a:pt x="2334" y="28837"/>
                  </a:cubicBezTo>
                  <a:cubicBezTo>
                    <a:pt x="2334" y="14216"/>
                    <a:pt x="14217" y="2322"/>
                    <a:pt x="28838" y="2322"/>
                  </a:cubicBezTo>
                  <a:cubicBezTo>
                    <a:pt x="43459" y="2322"/>
                    <a:pt x="55353" y="14216"/>
                    <a:pt x="55353" y="28837"/>
                  </a:cubicBezTo>
                  <a:cubicBezTo>
                    <a:pt x="55353" y="43458"/>
                    <a:pt x="43459" y="55352"/>
                    <a:pt x="28838" y="55352"/>
                  </a:cubicBezTo>
                  <a:cubicBezTo>
                    <a:pt x="28195" y="55352"/>
                    <a:pt x="27683" y="55864"/>
                    <a:pt x="27683" y="56507"/>
                  </a:cubicBezTo>
                  <a:lnTo>
                    <a:pt x="27683" y="66247"/>
                  </a:lnTo>
                  <a:lnTo>
                    <a:pt x="23027" y="61603"/>
                  </a:lnTo>
                  <a:cubicBezTo>
                    <a:pt x="22801" y="61371"/>
                    <a:pt x="22507" y="61255"/>
                    <a:pt x="22210" y="61255"/>
                  </a:cubicBezTo>
                  <a:cubicBezTo>
                    <a:pt x="21914" y="61255"/>
                    <a:pt x="21617" y="61371"/>
                    <a:pt x="21384" y="61603"/>
                  </a:cubicBezTo>
                  <a:cubicBezTo>
                    <a:pt x="20932" y="62056"/>
                    <a:pt x="20932" y="62782"/>
                    <a:pt x="21384" y="63234"/>
                  </a:cubicBezTo>
                  <a:lnTo>
                    <a:pt x="28052" y="69902"/>
                  </a:lnTo>
                  <a:cubicBezTo>
                    <a:pt x="28278" y="70128"/>
                    <a:pt x="28576" y="70235"/>
                    <a:pt x="28873" y="70235"/>
                  </a:cubicBezTo>
                  <a:cubicBezTo>
                    <a:pt x="29171" y="70235"/>
                    <a:pt x="29457" y="70128"/>
                    <a:pt x="29695" y="69902"/>
                  </a:cubicBezTo>
                  <a:lnTo>
                    <a:pt x="36351" y="63234"/>
                  </a:lnTo>
                  <a:cubicBezTo>
                    <a:pt x="36803" y="62782"/>
                    <a:pt x="36803" y="62056"/>
                    <a:pt x="36351" y="61603"/>
                  </a:cubicBezTo>
                  <a:cubicBezTo>
                    <a:pt x="36124" y="61371"/>
                    <a:pt x="35827" y="61255"/>
                    <a:pt x="35529" y="61255"/>
                  </a:cubicBezTo>
                  <a:cubicBezTo>
                    <a:pt x="35231" y="61255"/>
                    <a:pt x="34934" y="61371"/>
                    <a:pt x="34707" y="61603"/>
                  </a:cubicBezTo>
                  <a:lnTo>
                    <a:pt x="30004" y="66306"/>
                  </a:lnTo>
                  <a:lnTo>
                    <a:pt x="30004" y="57650"/>
                  </a:lnTo>
                  <a:cubicBezTo>
                    <a:pt x="45364" y="57031"/>
                    <a:pt x="57675" y="44351"/>
                    <a:pt x="57675" y="28837"/>
                  </a:cubicBezTo>
                  <a:cubicBezTo>
                    <a:pt x="57675" y="12942"/>
                    <a:pt x="44744" y="0"/>
                    <a:pt x="28838" y="0"/>
                  </a:cubicBezTo>
                  <a:close/>
                </a:path>
              </a:pathLst>
            </a:custGeom>
            <a:solidFill>
              <a:srgbClr val="5EB2FC"/>
            </a:solid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sp>
          <p:nvSpPr>
            <p:cNvPr id="19" name="Google Shape;534;p25">
              <a:extLst>
                <a:ext uri="{FF2B5EF4-FFF2-40B4-BE49-F238E27FC236}">
                  <a16:creationId xmlns:a16="http://schemas.microsoft.com/office/drawing/2014/main" id="{058C0AAE-05CD-BD08-D1EA-65F8504C8E77}"/>
                </a:ext>
              </a:extLst>
            </p:cNvPr>
            <p:cNvSpPr txBox="1"/>
            <p:nvPr/>
          </p:nvSpPr>
          <p:spPr>
            <a:xfrm>
              <a:off x="1752470" y="3122107"/>
              <a:ext cx="1377336" cy="1306471"/>
            </a:xfrm>
            <a:prstGeom prst="rect">
              <a:avLst/>
            </a:prstGeom>
            <a:noFill/>
            <a:ln>
              <a:solidFill>
                <a:srgbClr val="FF0066"/>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Roboto"/>
                  <a:cs typeface="Roboto"/>
                  <a:sym typeface="Roboto"/>
                </a:rPr>
                <a:t>Growing the general merchandise as well as clothing items</a:t>
              </a:r>
              <a:endParaRPr sz="2000" b="1" dirty="0">
                <a:latin typeface="Agency FB" panose="020B0503020202020204" pitchFamily="34" charset="0"/>
                <a:ea typeface="Roboto"/>
                <a:cs typeface="Roboto"/>
                <a:sym typeface="Roboto"/>
              </a:endParaRPr>
            </a:p>
          </p:txBody>
        </p:sp>
      </p:grpSp>
      <p:grpSp>
        <p:nvGrpSpPr>
          <p:cNvPr id="20" name="Google Shape;531;p25">
            <a:extLst>
              <a:ext uri="{FF2B5EF4-FFF2-40B4-BE49-F238E27FC236}">
                <a16:creationId xmlns:a16="http://schemas.microsoft.com/office/drawing/2014/main" id="{66DF5DD1-F194-6570-4B4C-1E78477823F4}"/>
              </a:ext>
            </a:extLst>
          </p:cNvPr>
          <p:cNvGrpSpPr/>
          <p:nvPr/>
        </p:nvGrpSpPr>
        <p:grpSpPr>
          <a:xfrm>
            <a:off x="5083125" y="2053883"/>
            <a:ext cx="2025747" cy="4185138"/>
            <a:chOff x="1752470" y="1326163"/>
            <a:chExt cx="1464318" cy="3102415"/>
          </a:xfrm>
        </p:grpSpPr>
        <p:sp>
          <p:nvSpPr>
            <p:cNvPr id="21" name="Google Shape;532;p25">
              <a:extLst>
                <a:ext uri="{FF2B5EF4-FFF2-40B4-BE49-F238E27FC236}">
                  <a16:creationId xmlns:a16="http://schemas.microsoft.com/office/drawing/2014/main" id="{0202A33D-0051-15F4-92D4-9788D7D535E8}"/>
                </a:ext>
              </a:extLst>
            </p:cNvPr>
            <p:cNvSpPr/>
            <p:nvPr/>
          </p:nvSpPr>
          <p:spPr>
            <a:xfrm>
              <a:off x="2006488" y="1557738"/>
              <a:ext cx="978725" cy="978700"/>
            </a:xfrm>
            <a:custGeom>
              <a:avLst/>
              <a:gdLst/>
              <a:ahLst/>
              <a:cxnLst/>
              <a:rect l="l" t="t" r="r" b="b"/>
              <a:pathLst>
                <a:path w="39149" h="39148" extrusionOk="0">
                  <a:moveTo>
                    <a:pt x="19575" y="0"/>
                  </a:moveTo>
                  <a:cubicBezTo>
                    <a:pt x="8764" y="0"/>
                    <a:pt x="1" y="8763"/>
                    <a:pt x="1" y="19574"/>
                  </a:cubicBezTo>
                  <a:cubicBezTo>
                    <a:pt x="1" y="30385"/>
                    <a:pt x="8764" y="39148"/>
                    <a:pt x="19575" y="39148"/>
                  </a:cubicBezTo>
                  <a:cubicBezTo>
                    <a:pt x="30386" y="39148"/>
                    <a:pt x="39149" y="30385"/>
                    <a:pt x="39149" y="19574"/>
                  </a:cubicBezTo>
                  <a:cubicBezTo>
                    <a:pt x="39149" y="8763"/>
                    <a:pt x="30386" y="0"/>
                    <a:pt x="19575" y="0"/>
                  </a:cubicBezTo>
                  <a:close/>
                </a:path>
              </a:pathLst>
            </a:custGeom>
            <a:solidFill>
              <a:schemeClr val="bg1"/>
            </a:solidFill>
            <a:ln w="28575">
              <a:solidFill>
                <a:schemeClr val="accent1"/>
              </a:solidFill>
            </a:ln>
          </p:spPr>
          <p:txBody>
            <a:bodyPr spcFirstLastPara="1" wrap="square" lIns="121900" tIns="121900" rIns="121900" bIns="121900" anchor="ctr" anchorCtr="0">
              <a:noAutofit/>
            </a:bodyPr>
            <a:lstStyle/>
            <a:p>
              <a:pPr algn="ctr"/>
              <a:endParaRPr sz="2267" dirty="0">
                <a:solidFill>
                  <a:srgbClr val="FFFFFF"/>
                </a:solidFill>
                <a:latin typeface="Agency FB" panose="020B0503020202020204" pitchFamily="34" charset="0"/>
                <a:ea typeface="Fira Sans Extra Condensed Medium"/>
                <a:cs typeface="Fira Sans Extra Condensed Medium"/>
                <a:sym typeface="Fira Sans Extra Condensed Medium"/>
              </a:endParaRPr>
            </a:p>
          </p:txBody>
        </p:sp>
        <p:sp>
          <p:nvSpPr>
            <p:cNvPr id="22" name="Google Shape;533;p25">
              <a:extLst>
                <a:ext uri="{FF2B5EF4-FFF2-40B4-BE49-F238E27FC236}">
                  <a16:creationId xmlns:a16="http://schemas.microsoft.com/office/drawing/2014/main" id="{9F51E804-3355-A831-4E77-82083450CDC1}"/>
                </a:ext>
              </a:extLst>
            </p:cNvPr>
            <p:cNvSpPr/>
            <p:nvPr/>
          </p:nvSpPr>
          <p:spPr>
            <a:xfrm>
              <a:off x="1774913" y="1326163"/>
              <a:ext cx="1441875" cy="1755900"/>
            </a:xfrm>
            <a:custGeom>
              <a:avLst/>
              <a:gdLst/>
              <a:ahLst/>
              <a:cxnLst/>
              <a:rect l="l" t="t" r="r" b="b"/>
              <a:pathLst>
                <a:path w="57675" h="70236" extrusionOk="0">
                  <a:moveTo>
                    <a:pt x="28838" y="0"/>
                  </a:moveTo>
                  <a:cubicBezTo>
                    <a:pt x="12943" y="0"/>
                    <a:pt x="1" y="12942"/>
                    <a:pt x="1" y="28837"/>
                  </a:cubicBezTo>
                  <a:cubicBezTo>
                    <a:pt x="1" y="29480"/>
                    <a:pt x="525" y="30004"/>
                    <a:pt x="1168" y="30004"/>
                  </a:cubicBezTo>
                  <a:cubicBezTo>
                    <a:pt x="1810" y="30004"/>
                    <a:pt x="2334" y="29480"/>
                    <a:pt x="2334" y="28837"/>
                  </a:cubicBezTo>
                  <a:cubicBezTo>
                    <a:pt x="2334" y="14216"/>
                    <a:pt x="14217" y="2322"/>
                    <a:pt x="28838" y="2322"/>
                  </a:cubicBezTo>
                  <a:cubicBezTo>
                    <a:pt x="43459" y="2322"/>
                    <a:pt x="55353" y="14216"/>
                    <a:pt x="55353" y="28837"/>
                  </a:cubicBezTo>
                  <a:cubicBezTo>
                    <a:pt x="55353" y="43458"/>
                    <a:pt x="43459" y="55352"/>
                    <a:pt x="28838" y="55352"/>
                  </a:cubicBezTo>
                  <a:cubicBezTo>
                    <a:pt x="28195" y="55352"/>
                    <a:pt x="27683" y="55864"/>
                    <a:pt x="27683" y="56507"/>
                  </a:cubicBezTo>
                  <a:lnTo>
                    <a:pt x="27683" y="66247"/>
                  </a:lnTo>
                  <a:lnTo>
                    <a:pt x="23027" y="61603"/>
                  </a:lnTo>
                  <a:cubicBezTo>
                    <a:pt x="22801" y="61371"/>
                    <a:pt x="22507" y="61255"/>
                    <a:pt x="22210" y="61255"/>
                  </a:cubicBezTo>
                  <a:cubicBezTo>
                    <a:pt x="21914" y="61255"/>
                    <a:pt x="21617" y="61371"/>
                    <a:pt x="21384" y="61603"/>
                  </a:cubicBezTo>
                  <a:cubicBezTo>
                    <a:pt x="20932" y="62056"/>
                    <a:pt x="20932" y="62782"/>
                    <a:pt x="21384" y="63234"/>
                  </a:cubicBezTo>
                  <a:lnTo>
                    <a:pt x="28052" y="69902"/>
                  </a:lnTo>
                  <a:cubicBezTo>
                    <a:pt x="28278" y="70128"/>
                    <a:pt x="28576" y="70235"/>
                    <a:pt x="28873" y="70235"/>
                  </a:cubicBezTo>
                  <a:cubicBezTo>
                    <a:pt x="29171" y="70235"/>
                    <a:pt x="29457" y="70128"/>
                    <a:pt x="29695" y="69902"/>
                  </a:cubicBezTo>
                  <a:lnTo>
                    <a:pt x="36351" y="63234"/>
                  </a:lnTo>
                  <a:cubicBezTo>
                    <a:pt x="36803" y="62782"/>
                    <a:pt x="36803" y="62056"/>
                    <a:pt x="36351" y="61603"/>
                  </a:cubicBezTo>
                  <a:cubicBezTo>
                    <a:pt x="36124" y="61371"/>
                    <a:pt x="35827" y="61255"/>
                    <a:pt x="35529" y="61255"/>
                  </a:cubicBezTo>
                  <a:cubicBezTo>
                    <a:pt x="35231" y="61255"/>
                    <a:pt x="34934" y="61371"/>
                    <a:pt x="34707" y="61603"/>
                  </a:cubicBezTo>
                  <a:lnTo>
                    <a:pt x="30004" y="66306"/>
                  </a:lnTo>
                  <a:lnTo>
                    <a:pt x="30004" y="57650"/>
                  </a:lnTo>
                  <a:cubicBezTo>
                    <a:pt x="45364" y="57031"/>
                    <a:pt x="57675" y="44351"/>
                    <a:pt x="57675" y="28837"/>
                  </a:cubicBezTo>
                  <a:cubicBezTo>
                    <a:pt x="57675" y="12942"/>
                    <a:pt x="44744" y="0"/>
                    <a:pt x="28838" y="0"/>
                  </a:cubicBezTo>
                  <a:close/>
                </a:path>
              </a:pathLst>
            </a:custGeom>
            <a:solidFill>
              <a:srgbClr val="5EB2FC"/>
            </a:solid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sp>
          <p:nvSpPr>
            <p:cNvPr id="23" name="Google Shape;534;p25">
              <a:extLst>
                <a:ext uri="{FF2B5EF4-FFF2-40B4-BE49-F238E27FC236}">
                  <a16:creationId xmlns:a16="http://schemas.microsoft.com/office/drawing/2014/main" id="{20DA0EF9-6DC0-7FC8-82C2-D8D9C7347BCA}"/>
                </a:ext>
              </a:extLst>
            </p:cNvPr>
            <p:cNvSpPr txBox="1"/>
            <p:nvPr/>
          </p:nvSpPr>
          <p:spPr>
            <a:xfrm>
              <a:off x="1752470" y="3122107"/>
              <a:ext cx="1377336" cy="1306471"/>
            </a:xfrm>
            <a:prstGeom prst="rect">
              <a:avLst/>
            </a:prstGeom>
            <a:noFill/>
            <a:ln>
              <a:solidFill>
                <a:srgbClr val="FF0066"/>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Roboto"/>
                  <a:cs typeface="Roboto"/>
                  <a:sym typeface="Roboto"/>
                </a:rPr>
                <a:t>Providing easy access to the financial services</a:t>
              </a:r>
              <a:endParaRPr sz="2000" b="1" dirty="0">
                <a:latin typeface="Agency FB" panose="020B0503020202020204" pitchFamily="34" charset="0"/>
                <a:ea typeface="Roboto"/>
                <a:cs typeface="Roboto"/>
                <a:sym typeface="Roboto"/>
              </a:endParaRPr>
            </a:p>
          </p:txBody>
        </p:sp>
      </p:grpSp>
      <p:grpSp>
        <p:nvGrpSpPr>
          <p:cNvPr id="24" name="Google Shape;531;p25">
            <a:extLst>
              <a:ext uri="{FF2B5EF4-FFF2-40B4-BE49-F238E27FC236}">
                <a16:creationId xmlns:a16="http://schemas.microsoft.com/office/drawing/2014/main" id="{BDB91E44-A19F-8E31-A26C-8AE6DD4A08C0}"/>
              </a:ext>
            </a:extLst>
          </p:cNvPr>
          <p:cNvGrpSpPr/>
          <p:nvPr/>
        </p:nvGrpSpPr>
        <p:grpSpPr>
          <a:xfrm>
            <a:off x="7164866" y="2053883"/>
            <a:ext cx="2025747" cy="4185138"/>
            <a:chOff x="1752470" y="1326163"/>
            <a:chExt cx="1464318" cy="3102415"/>
          </a:xfrm>
        </p:grpSpPr>
        <p:sp>
          <p:nvSpPr>
            <p:cNvPr id="25" name="Google Shape;532;p25">
              <a:extLst>
                <a:ext uri="{FF2B5EF4-FFF2-40B4-BE49-F238E27FC236}">
                  <a16:creationId xmlns:a16="http://schemas.microsoft.com/office/drawing/2014/main" id="{A945A4D4-27EF-9B70-95A5-0BD25CA207D9}"/>
                </a:ext>
              </a:extLst>
            </p:cNvPr>
            <p:cNvSpPr/>
            <p:nvPr/>
          </p:nvSpPr>
          <p:spPr>
            <a:xfrm>
              <a:off x="2006488" y="1557738"/>
              <a:ext cx="978725" cy="978700"/>
            </a:xfrm>
            <a:custGeom>
              <a:avLst/>
              <a:gdLst/>
              <a:ahLst/>
              <a:cxnLst/>
              <a:rect l="l" t="t" r="r" b="b"/>
              <a:pathLst>
                <a:path w="39149" h="39148" extrusionOk="0">
                  <a:moveTo>
                    <a:pt x="19575" y="0"/>
                  </a:moveTo>
                  <a:cubicBezTo>
                    <a:pt x="8764" y="0"/>
                    <a:pt x="1" y="8763"/>
                    <a:pt x="1" y="19574"/>
                  </a:cubicBezTo>
                  <a:cubicBezTo>
                    <a:pt x="1" y="30385"/>
                    <a:pt x="8764" y="39148"/>
                    <a:pt x="19575" y="39148"/>
                  </a:cubicBezTo>
                  <a:cubicBezTo>
                    <a:pt x="30386" y="39148"/>
                    <a:pt x="39149" y="30385"/>
                    <a:pt x="39149" y="19574"/>
                  </a:cubicBezTo>
                  <a:cubicBezTo>
                    <a:pt x="39149" y="8763"/>
                    <a:pt x="30386" y="0"/>
                    <a:pt x="19575" y="0"/>
                  </a:cubicBezTo>
                  <a:close/>
                </a:path>
              </a:pathLst>
            </a:custGeom>
            <a:solidFill>
              <a:schemeClr val="bg1"/>
            </a:solidFill>
            <a:ln w="28575">
              <a:solidFill>
                <a:schemeClr val="accent1"/>
              </a:solidFill>
            </a:ln>
          </p:spPr>
          <p:txBody>
            <a:bodyPr spcFirstLastPara="1" wrap="square" lIns="121900" tIns="121900" rIns="121900" bIns="121900" anchor="ctr" anchorCtr="0">
              <a:noAutofit/>
            </a:bodyPr>
            <a:lstStyle/>
            <a:p>
              <a:pPr algn="ctr"/>
              <a:endParaRPr sz="2267" dirty="0">
                <a:solidFill>
                  <a:srgbClr val="FFFFFF"/>
                </a:solidFill>
                <a:latin typeface="Agency FB" panose="020B0503020202020204" pitchFamily="34" charset="0"/>
                <a:ea typeface="Fira Sans Extra Condensed Medium"/>
                <a:cs typeface="Fira Sans Extra Condensed Medium"/>
                <a:sym typeface="Fira Sans Extra Condensed Medium"/>
              </a:endParaRPr>
            </a:p>
          </p:txBody>
        </p:sp>
        <p:sp>
          <p:nvSpPr>
            <p:cNvPr id="26" name="Google Shape;533;p25">
              <a:extLst>
                <a:ext uri="{FF2B5EF4-FFF2-40B4-BE49-F238E27FC236}">
                  <a16:creationId xmlns:a16="http://schemas.microsoft.com/office/drawing/2014/main" id="{D2EEFE94-28FC-D573-71E2-CC234B72D184}"/>
                </a:ext>
              </a:extLst>
            </p:cNvPr>
            <p:cNvSpPr/>
            <p:nvPr/>
          </p:nvSpPr>
          <p:spPr>
            <a:xfrm>
              <a:off x="1774913" y="1326163"/>
              <a:ext cx="1441875" cy="1755900"/>
            </a:xfrm>
            <a:custGeom>
              <a:avLst/>
              <a:gdLst/>
              <a:ahLst/>
              <a:cxnLst/>
              <a:rect l="l" t="t" r="r" b="b"/>
              <a:pathLst>
                <a:path w="57675" h="70236" extrusionOk="0">
                  <a:moveTo>
                    <a:pt x="28838" y="0"/>
                  </a:moveTo>
                  <a:cubicBezTo>
                    <a:pt x="12943" y="0"/>
                    <a:pt x="1" y="12942"/>
                    <a:pt x="1" y="28837"/>
                  </a:cubicBezTo>
                  <a:cubicBezTo>
                    <a:pt x="1" y="29480"/>
                    <a:pt x="525" y="30004"/>
                    <a:pt x="1168" y="30004"/>
                  </a:cubicBezTo>
                  <a:cubicBezTo>
                    <a:pt x="1810" y="30004"/>
                    <a:pt x="2334" y="29480"/>
                    <a:pt x="2334" y="28837"/>
                  </a:cubicBezTo>
                  <a:cubicBezTo>
                    <a:pt x="2334" y="14216"/>
                    <a:pt x="14217" y="2322"/>
                    <a:pt x="28838" y="2322"/>
                  </a:cubicBezTo>
                  <a:cubicBezTo>
                    <a:pt x="43459" y="2322"/>
                    <a:pt x="55353" y="14216"/>
                    <a:pt x="55353" y="28837"/>
                  </a:cubicBezTo>
                  <a:cubicBezTo>
                    <a:pt x="55353" y="43458"/>
                    <a:pt x="43459" y="55352"/>
                    <a:pt x="28838" y="55352"/>
                  </a:cubicBezTo>
                  <a:cubicBezTo>
                    <a:pt x="28195" y="55352"/>
                    <a:pt x="27683" y="55864"/>
                    <a:pt x="27683" y="56507"/>
                  </a:cubicBezTo>
                  <a:lnTo>
                    <a:pt x="27683" y="66247"/>
                  </a:lnTo>
                  <a:lnTo>
                    <a:pt x="23027" y="61603"/>
                  </a:lnTo>
                  <a:cubicBezTo>
                    <a:pt x="22801" y="61371"/>
                    <a:pt x="22507" y="61255"/>
                    <a:pt x="22210" y="61255"/>
                  </a:cubicBezTo>
                  <a:cubicBezTo>
                    <a:pt x="21914" y="61255"/>
                    <a:pt x="21617" y="61371"/>
                    <a:pt x="21384" y="61603"/>
                  </a:cubicBezTo>
                  <a:cubicBezTo>
                    <a:pt x="20932" y="62056"/>
                    <a:pt x="20932" y="62782"/>
                    <a:pt x="21384" y="63234"/>
                  </a:cubicBezTo>
                  <a:lnTo>
                    <a:pt x="28052" y="69902"/>
                  </a:lnTo>
                  <a:cubicBezTo>
                    <a:pt x="28278" y="70128"/>
                    <a:pt x="28576" y="70235"/>
                    <a:pt x="28873" y="70235"/>
                  </a:cubicBezTo>
                  <a:cubicBezTo>
                    <a:pt x="29171" y="70235"/>
                    <a:pt x="29457" y="70128"/>
                    <a:pt x="29695" y="69902"/>
                  </a:cubicBezTo>
                  <a:lnTo>
                    <a:pt x="36351" y="63234"/>
                  </a:lnTo>
                  <a:cubicBezTo>
                    <a:pt x="36803" y="62782"/>
                    <a:pt x="36803" y="62056"/>
                    <a:pt x="36351" y="61603"/>
                  </a:cubicBezTo>
                  <a:cubicBezTo>
                    <a:pt x="36124" y="61371"/>
                    <a:pt x="35827" y="61255"/>
                    <a:pt x="35529" y="61255"/>
                  </a:cubicBezTo>
                  <a:cubicBezTo>
                    <a:pt x="35231" y="61255"/>
                    <a:pt x="34934" y="61371"/>
                    <a:pt x="34707" y="61603"/>
                  </a:cubicBezTo>
                  <a:lnTo>
                    <a:pt x="30004" y="66306"/>
                  </a:lnTo>
                  <a:lnTo>
                    <a:pt x="30004" y="57650"/>
                  </a:lnTo>
                  <a:cubicBezTo>
                    <a:pt x="45364" y="57031"/>
                    <a:pt x="57675" y="44351"/>
                    <a:pt x="57675" y="28837"/>
                  </a:cubicBezTo>
                  <a:cubicBezTo>
                    <a:pt x="57675" y="12942"/>
                    <a:pt x="44744" y="0"/>
                    <a:pt x="28838" y="0"/>
                  </a:cubicBezTo>
                  <a:close/>
                </a:path>
              </a:pathLst>
            </a:custGeom>
            <a:solidFill>
              <a:srgbClr val="5EB2FC"/>
            </a:solid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sp>
          <p:nvSpPr>
            <p:cNvPr id="27" name="Google Shape;534;p25">
              <a:extLst>
                <a:ext uri="{FF2B5EF4-FFF2-40B4-BE49-F238E27FC236}">
                  <a16:creationId xmlns:a16="http://schemas.microsoft.com/office/drawing/2014/main" id="{930C998C-DBBA-E3B7-1F3E-373D10971F39}"/>
                </a:ext>
              </a:extLst>
            </p:cNvPr>
            <p:cNvSpPr txBox="1"/>
            <p:nvPr/>
          </p:nvSpPr>
          <p:spPr>
            <a:xfrm>
              <a:off x="1752470" y="3122107"/>
              <a:ext cx="1377336" cy="1306471"/>
            </a:xfrm>
            <a:prstGeom prst="rect">
              <a:avLst/>
            </a:prstGeom>
            <a:noFill/>
            <a:ln>
              <a:solidFill>
                <a:srgbClr val="FF0066"/>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Roboto"/>
                  <a:cs typeface="Roboto"/>
                  <a:sym typeface="Roboto"/>
                </a:rPr>
                <a:t>Focusing on generate efficiency for investing digital business</a:t>
              </a:r>
              <a:endParaRPr sz="2000" b="1" dirty="0">
                <a:latin typeface="Agency FB" panose="020B0503020202020204" pitchFamily="34" charset="0"/>
                <a:ea typeface="Roboto"/>
                <a:cs typeface="Roboto"/>
                <a:sym typeface="Roboto"/>
              </a:endParaRPr>
            </a:p>
          </p:txBody>
        </p:sp>
      </p:grpSp>
      <p:grpSp>
        <p:nvGrpSpPr>
          <p:cNvPr id="28" name="Google Shape;531;p25">
            <a:extLst>
              <a:ext uri="{FF2B5EF4-FFF2-40B4-BE49-F238E27FC236}">
                <a16:creationId xmlns:a16="http://schemas.microsoft.com/office/drawing/2014/main" id="{8351C74B-5BDE-00E1-03BE-B208E54716A5}"/>
              </a:ext>
            </a:extLst>
          </p:cNvPr>
          <p:cNvGrpSpPr/>
          <p:nvPr/>
        </p:nvGrpSpPr>
        <p:grpSpPr>
          <a:xfrm>
            <a:off x="9305209" y="2053883"/>
            <a:ext cx="2025747" cy="4185138"/>
            <a:chOff x="1752470" y="1326163"/>
            <a:chExt cx="1464318" cy="3102415"/>
          </a:xfrm>
        </p:grpSpPr>
        <p:sp>
          <p:nvSpPr>
            <p:cNvPr id="29" name="Google Shape;532;p25">
              <a:extLst>
                <a:ext uri="{FF2B5EF4-FFF2-40B4-BE49-F238E27FC236}">
                  <a16:creationId xmlns:a16="http://schemas.microsoft.com/office/drawing/2014/main" id="{DB5D4E33-0605-B918-68E7-A66C897A4392}"/>
                </a:ext>
              </a:extLst>
            </p:cNvPr>
            <p:cNvSpPr/>
            <p:nvPr/>
          </p:nvSpPr>
          <p:spPr>
            <a:xfrm>
              <a:off x="2006488" y="1557738"/>
              <a:ext cx="978725" cy="978700"/>
            </a:xfrm>
            <a:custGeom>
              <a:avLst/>
              <a:gdLst/>
              <a:ahLst/>
              <a:cxnLst/>
              <a:rect l="l" t="t" r="r" b="b"/>
              <a:pathLst>
                <a:path w="39149" h="39148" extrusionOk="0">
                  <a:moveTo>
                    <a:pt x="19575" y="0"/>
                  </a:moveTo>
                  <a:cubicBezTo>
                    <a:pt x="8764" y="0"/>
                    <a:pt x="1" y="8763"/>
                    <a:pt x="1" y="19574"/>
                  </a:cubicBezTo>
                  <a:cubicBezTo>
                    <a:pt x="1" y="30385"/>
                    <a:pt x="8764" y="39148"/>
                    <a:pt x="19575" y="39148"/>
                  </a:cubicBezTo>
                  <a:cubicBezTo>
                    <a:pt x="30386" y="39148"/>
                    <a:pt x="39149" y="30385"/>
                    <a:pt x="39149" y="19574"/>
                  </a:cubicBezTo>
                  <a:cubicBezTo>
                    <a:pt x="39149" y="8763"/>
                    <a:pt x="30386" y="0"/>
                    <a:pt x="19575" y="0"/>
                  </a:cubicBezTo>
                  <a:close/>
                </a:path>
              </a:pathLst>
            </a:custGeom>
            <a:solidFill>
              <a:schemeClr val="bg1"/>
            </a:solidFill>
            <a:ln w="28575">
              <a:solidFill>
                <a:schemeClr val="accent1"/>
              </a:solidFill>
            </a:ln>
          </p:spPr>
          <p:txBody>
            <a:bodyPr spcFirstLastPara="1" wrap="square" lIns="121900" tIns="121900" rIns="121900" bIns="121900" anchor="ctr" anchorCtr="0">
              <a:noAutofit/>
            </a:bodyPr>
            <a:lstStyle/>
            <a:p>
              <a:pPr algn="ctr"/>
              <a:endParaRPr sz="2267" dirty="0">
                <a:solidFill>
                  <a:srgbClr val="FFFFFF"/>
                </a:solidFill>
                <a:latin typeface="Agency FB" panose="020B0503020202020204" pitchFamily="34" charset="0"/>
                <a:ea typeface="Fira Sans Extra Condensed Medium"/>
                <a:cs typeface="Fira Sans Extra Condensed Medium"/>
                <a:sym typeface="Fira Sans Extra Condensed Medium"/>
              </a:endParaRPr>
            </a:p>
          </p:txBody>
        </p:sp>
        <p:sp>
          <p:nvSpPr>
            <p:cNvPr id="30" name="Google Shape;533;p25">
              <a:extLst>
                <a:ext uri="{FF2B5EF4-FFF2-40B4-BE49-F238E27FC236}">
                  <a16:creationId xmlns:a16="http://schemas.microsoft.com/office/drawing/2014/main" id="{DC49447A-690D-BF12-8838-48BC37CD38C1}"/>
                </a:ext>
              </a:extLst>
            </p:cNvPr>
            <p:cNvSpPr/>
            <p:nvPr/>
          </p:nvSpPr>
          <p:spPr>
            <a:xfrm>
              <a:off x="1774913" y="1326163"/>
              <a:ext cx="1441875" cy="1755900"/>
            </a:xfrm>
            <a:custGeom>
              <a:avLst/>
              <a:gdLst/>
              <a:ahLst/>
              <a:cxnLst/>
              <a:rect l="l" t="t" r="r" b="b"/>
              <a:pathLst>
                <a:path w="57675" h="70236" extrusionOk="0">
                  <a:moveTo>
                    <a:pt x="28838" y="0"/>
                  </a:moveTo>
                  <a:cubicBezTo>
                    <a:pt x="12943" y="0"/>
                    <a:pt x="1" y="12942"/>
                    <a:pt x="1" y="28837"/>
                  </a:cubicBezTo>
                  <a:cubicBezTo>
                    <a:pt x="1" y="29480"/>
                    <a:pt x="525" y="30004"/>
                    <a:pt x="1168" y="30004"/>
                  </a:cubicBezTo>
                  <a:cubicBezTo>
                    <a:pt x="1810" y="30004"/>
                    <a:pt x="2334" y="29480"/>
                    <a:pt x="2334" y="28837"/>
                  </a:cubicBezTo>
                  <a:cubicBezTo>
                    <a:pt x="2334" y="14216"/>
                    <a:pt x="14217" y="2322"/>
                    <a:pt x="28838" y="2322"/>
                  </a:cubicBezTo>
                  <a:cubicBezTo>
                    <a:pt x="43459" y="2322"/>
                    <a:pt x="55353" y="14216"/>
                    <a:pt x="55353" y="28837"/>
                  </a:cubicBezTo>
                  <a:cubicBezTo>
                    <a:pt x="55353" y="43458"/>
                    <a:pt x="43459" y="55352"/>
                    <a:pt x="28838" y="55352"/>
                  </a:cubicBezTo>
                  <a:cubicBezTo>
                    <a:pt x="28195" y="55352"/>
                    <a:pt x="27683" y="55864"/>
                    <a:pt x="27683" y="56507"/>
                  </a:cubicBezTo>
                  <a:lnTo>
                    <a:pt x="27683" y="66247"/>
                  </a:lnTo>
                  <a:lnTo>
                    <a:pt x="23027" y="61603"/>
                  </a:lnTo>
                  <a:cubicBezTo>
                    <a:pt x="22801" y="61371"/>
                    <a:pt x="22507" y="61255"/>
                    <a:pt x="22210" y="61255"/>
                  </a:cubicBezTo>
                  <a:cubicBezTo>
                    <a:pt x="21914" y="61255"/>
                    <a:pt x="21617" y="61371"/>
                    <a:pt x="21384" y="61603"/>
                  </a:cubicBezTo>
                  <a:cubicBezTo>
                    <a:pt x="20932" y="62056"/>
                    <a:pt x="20932" y="62782"/>
                    <a:pt x="21384" y="63234"/>
                  </a:cubicBezTo>
                  <a:lnTo>
                    <a:pt x="28052" y="69902"/>
                  </a:lnTo>
                  <a:cubicBezTo>
                    <a:pt x="28278" y="70128"/>
                    <a:pt x="28576" y="70235"/>
                    <a:pt x="28873" y="70235"/>
                  </a:cubicBezTo>
                  <a:cubicBezTo>
                    <a:pt x="29171" y="70235"/>
                    <a:pt x="29457" y="70128"/>
                    <a:pt x="29695" y="69902"/>
                  </a:cubicBezTo>
                  <a:lnTo>
                    <a:pt x="36351" y="63234"/>
                  </a:lnTo>
                  <a:cubicBezTo>
                    <a:pt x="36803" y="62782"/>
                    <a:pt x="36803" y="62056"/>
                    <a:pt x="36351" y="61603"/>
                  </a:cubicBezTo>
                  <a:cubicBezTo>
                    <a:pt x="36124" y="61371"/>
                    <a:pt x="35827" y="61255"/>
                    <a:pt x="35529" y="61255"/>
                  </a:cubicBezTo>
                  <a:cubicBezTo>
                    <a:pt x="35231" y="61255"/>
                    <a:pt x="34934" y="61371"/>
                    <a:pt x="34707" y="61603"/>
                  </a:cubicBezTo>
                  <a:lnTo>
                    <a:pt x="30004" y="66306"/>
                  </a:lnTo>
                  <a:lnTo>
                    <a:pt x="30004" y="57650"/>
                  </a:lnTo>
                  <a:cubicBezTo>
                    <a:pt x="45364" y="57031"/>
                    <a:pt x="57675" y="44351"/>
                    <a:pt x="57675" y="28837"/>
                  </a:cubicBezTo>
                  <a:cubicBezTo>
                    <a:pt x="57675" y="12942"/>
                    <a:pt x="44744" y="0"/>
                    <a:pt x="28838" y="0"/>
                  </a:cubicBezTo>
                  <a:close/>
                </a:path>
              </a:pathLst>
            </a:custGeom>
            <a:solidFill>
              <a:srgbClr val="5EB2FC"/>
            </a:solid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sp>
          <p:nvSpPr>
            <p:cNvPr id="31" name="Google Shape;534;p25">
              <a:extLst>
                <a:ext uri="{FF2B5EF4-FFF2-40B4-BE49-F238E27FC236}">
                  <a16:creationId xmlns:a16="http://schemas.microsoft.com/office/drawing/2014/main" id="{B642E16F-E5FE-12D4-CD47-203AEE5D2128}"/>
                </a:ext>
              </a:extLst>
            </p:cNvPr>
            <p:cNvSpPr txBox="1"/>
            <p:nvPr/>
          </p:nvSpPr>
          <p:spPr>
            <a:xfrm>
              <a:off x="1752470" y="3122107"/>
              <a:ext cx="1377336" cy="1306471"/>
            </a:xfrm>
            <a:prstGeom prst="rect">
              <a:avLst/>
            </a:prstGeom>
            <a:noFill/>
            <a:ln>
              <a:solidFill>
                <a:srgbClr val="FF0066"/>
              </a:solidFill>
              <a:prstDash val="dash"/>
            </a:ln>
          </p:spPr>
          <p:txBody>
            <a:bodyPr spcFirstLastPara="1" wrap="square" lIns="121900" tIns="121900" rIns="121900" bIns="121900" anchor="ctr" anchorCtr="0">
              <a:noAutofit/>
            </a:bodyPr>
            <a:lstStyle/>
            <a:p>
              <a:pPr algn="ctr"/>
              <a:r>
                <a:rPr lang="en" sz="2000" b="1" dirty="0">
                  <a:latin typeface="Agency FB" panose="020B0503020202020204" pitchFamily="34" charset="0"/>
                  <a:ea typeface="Roboto"/>
                  <a:cs typeface="Roboto"/>
                  <a:sym typeface="Roboto"/>
                </a:rPr>
                <a:t>Improving the balance sheet</a:t>
              </a:r>
              <a:endParaRPr sz="2000" b="1" dirty="0">
                <a:latin typeface="Agency FB" panose="020B0503020202020204" pitchFamily="34" charset="0"/>
                <a:ea typeface="Roboto"/>
                <a:cs typeface="Roboto"/>
                <a:sym typeface="Roboto"/>
              </a:endParaRPr>
            </a:p>
          </p:txBody>
        </p:sp>
      </p:grpSp>
      <p:sp>
        <p:nvSpPr>
          <p:cNvPr id="32" name="Rectangle 31">
            <a:extLst>
              <a:ext uri="{FF2B5EF4-FFF2-40B4-BE49-F238E27FC236}">
                <a16:creationId xmlns:a16="http://schemas.microsoft.com/office/drawing/2014/main" id="{D4BD7880-6FE1-591B-15E0-85357E5C88D1}"/>
              </a:ext>
            </a:extLst>
          </p:cNvPr>
          <p:cNvSpPr/>
          <p:nvPr/>
        </p:nvSpPr>
        <p:spPr>
          <a:xfrm>
            <a:off x="1419912" y="2569206"/>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gency FB" panose="020B0503020202020204" pitchFamily="34" charset="0"/>
              </a:rPr>
              <a:t>Priority 1</a:t>
            </a:r>
          </a:p>
        </p:txBody>
      </p:sp>
      <p:sp>
        <p:nvSpPr>
          <p:cNvPr id="33" name="Rectangle 32">
            <a:extLst>
              <a:ext uri="{FF2B5EF4-FFF2-40B4-BE49-F238E27FC236}">
                <a16:creationId xmlns:a16="http://schemas.microsoft.com/office/drawing/2014/main" id="{46F0D40E-F0F1-19B9-6FAD-1AA4FE6C443D}"/>
              </a:ext>
            </a:extLst>
          </p:cNvPr>
          <p:cNvSpPr/>
          <p:nvPr/>
        </p:nvSpPr>
        <p:spPr>
          <a:xfrm>
            <a:off x="3603964" y="2569206"/>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gency FB" panose="020B0503020202020204" pitchFamily="34" charset="0"/>
              </a:rPr>
              <a:t>Priority 2</a:t>
            </a:r>
          </a:p>
        </p:txBody>
      </p:sp>
      <p:sp>
        <p:nvSpPr>
          <p:cNvPr id="34" name="Rectangle 33">
            <a:extLst>
              <a:ext uri="{FF2B5EF4-FFF2-40B4-BE49-F238E27FC236}">
                <a16:creationId xmlns:a16="http://schemas.microsoft.com/office/drawing/2014/main" id="{75A823C4-F49A-D352-B4EB-F99B4CE6431E}"/>
              </a:ext>
            </a:extLst>
          </p:cNvPr>
          <p:cNvSpPr/>
          <p:nvPr/>
        </p:nvSpPr>
        <p:spPr>
          <a:xfrm>
            <a:off x="5638799" y="2569206"/>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gency FB" panose="020B0503020202020204" pitchFamily="34" charset="0"/>
              </a:rPr>
              <a:t>Priority 3</a:t>
            </a:r>
          </a:p>
        </p:txBody>
      </p:sp>
      <p:sp>
        <p:nvSpPr>
          <p:cNvPr id="35" name="Rectangle 34">
            <a:extLst>
              <a:ext uri="{FF2B5EF4-FFF2-40B4-BE49-F238E27FC236}">
                <a16:creationId xmlns:a16="http://schemas.microsoft.com/office/drawing/2014/main" id="{D260005C-A63E-2023-4EE9-AA87D2B7C03D}"/>
              </a:ext>
            </a:extLst>
          </p:cNvPr>
          <p:cNvSpPr/>
          <p:nvPr/>
        </p:nvSpPr>
        <p:spPr>
          <a:xfrm>
            <a:off x="7736063" y="2569206"/>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gency FB" panose="020B0503020202020204" pitchFamily="34" charset="0"/>
              </a:rPr>
              <a:t>Priority 4</a:t>
            </a:r>
          </a:p>
        </p:txBody>
      </p:sp>
      <p:sp>
        <p:nvSpPr>
          <p:cNvPr id="36" name="Rectangle 35">
            <a:extLst>
              <a:ext uri="{FF2B5EF4-FFF2-40B4-BE49-F238E27FC236}">
                <a16:creationId xmlns:a16="http://schemas.microsoft.com/office/drawing/2014/main" id="{3D06EDCF-C2F7-BDB9-1BC6-6BA5F4600402}"/>
              </a:ext>
            </a:extLst>
          </p:cNvPr>
          <p:cNvSpPr/>
          <p:nvPr/>
        </p:nvSpPr>
        <p:spPr>
          <a:xfrm>
            <a:off x="9876406" y="2551621"/>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gency FB" panose="020B0503020202020204" pitchFamily="34" charset="0"/>
              </a:rPr>
              <a:t>Priority 5</a:t>
            </a:r>
          </a:p>
        </p:txBody>
      </p:sp>
    </p:spTree>
    <p:extLst>
      <p:ext uri="{BB962C8B-B14F-4D97-AF65-F5344CB8AC3E}">
        <p14:creationId xmlns:p14="http://schemas.microsoft.com/office/powerpoint/2010/main" val="1102818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28DB74-4417-F885-A1DA-1E2576170D1E}"/>
              </a:ext>
            </a:extLst>
          </p:cNvPr>
          <p:cNvSpPr/>
          <p:nvPr/>
        </p:nvSpPr>
        <p:spPr>
          <a:xfrm>
            <a:off x="858129" y="1336431"/>
            <a:ext cx="1050856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5" name="Rectangle 4">
            <a:extLst>
              <a:ext uri="{FF2B5EF4-FFF2-40B4-BE49-F238E27FC236}">
                <a16:creationId xmlns:a16="http://schemas.microsoft.com/office/drawing/2014/main" id="{C6FEDC61-B5C0-37D6-CF2B-19615A30178C}"/>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40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Value proposition of Sainsburys for Customers</a:t>
            </a:r>
            <a:endParaRPr lang="en-US" sz="40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3E70950C-9C48-093A-25DD-6E01F414EF01}"/>
              </a:ext>
            </a:extLst>
          </p:cNvPr>
          <p:cNvGraphicFramePr/>
          <p:nvPr>
            <p:extLst>
              <p:ext uri="{D42A27DB-BD31-4B8C-83A1-F6EECF244321}">
                <p14:modId xmlns:p14="http://schemas.microsoft.com/office/powerpoint/2010/main" val="3283292690"/>
              </p:ext>
            </p:extLst>
          </p:nvPr>
        </p:nvGraphicFramePr>
        <p:xfrm>
          <a:off x="858129" y="1568548"/>
          <a:ext cx="10006817" cy="4670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5820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438C06-1A06-DA37-F08C-BED34A62C7ED}"/>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3" name="Rectangle 2">
            <a:extLst>
              <a:ext uri="{FF2B5EF4-FFF2-40B4-BE49-F238E27FC236}">
                <a16:creationId xmlns:a16="http://schemas.microsoft.com/office/drawing/2014/main" id="{13E3A411-B55D-13BF-B03C-9B8113417463}"/>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40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Value proposition of Sainsburys for Customers</a:t>
            </a:r>
            <a:endParaRPr lang="en-US" sz="40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graphicFrame>
        <p:nvGraphicFramePr>
          <p:cNvPr id="5" name="Diagram 4">
            <a:extLst>
              <a:ext uri="{FF2B5EF4-FFF2-40B4-BE49-F238E27FC236}">
                <a16:creationId xmlns:a16="http://schemas.microsoft.com/office/drawing/2014/main" id="{28E7C9B2-C440-0D4D-AD3A-3485C6D31A49}"/>
              </a:ext>
            </a:extLst>
          </p:cNvPr>
          <p:cNvGraphicFramePr/>
          <p:nvPr>
            <p:extLst>
              <p:ext uri="{D42A27DB-BD31-4B8C-83A1-F6EECF244321}">
                <p14:modId xmlns:p14="http://schemas.microsoft.com/office/powerpoint/2010/main" val="803514969"/>
              </p:ext>
            </p:extLst>
          </p:nvPr>
        </p:nvGraphicFramePr>
        <p:xfrm>
          <a:off x="1010529" y="872066"/>
          <a:ext cx="10006817" cy="5519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1922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2E0FAEF-81A3-FECC-0390-B0BA461AF4A1}"/>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Analysis key strategies and market offerings of Sainsburys</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B8E8AA6-10CB-0EED-5D29-26A58E190F88}"/>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2800" b="1" u="sng" dirty="0">
                <a:solidFill>
                  <a:schemeClr val="tx1"/>
                </a:solidFill>
                <a:latin typeface="Agency FB" panose="020B0503020202020204" pitchFamily="34" charset="0"/>
              </a:rPr>
              <a:t>Product mix Strategy</a:t>
            </a: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pic>
        <p:nvPicPr>
          <p:cNvPr id="6" name="Picture 5">
            <a:extLst>
              <a:ext uri="{FF2B5EF4-FFF2-40B4-BE49-F238E27FC236}">
                <a16:creationId xmlns:a16="http://schemas.microsoft.com/office/drawing/2014/main" id="{1AD26E81-AE11-563B-49AE-5FB999442C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5926" y="2053883"/>
            <a:ext cx="10353822" cy="4077724"/>
          </a:xfrm>
          <a:prstGeom prst="rect">
            <a:avLst/>
          </a:prstGeom>
        </p:spPr>
      </p:pic>
    </p:spTree>
    <p:extLst>
      <p:ext uri="{BB962C8B-B14F-4D97-AF65-F5344CB8AC3E}">
        <p14:creationId xmlns:p14="http://schemas.microsoft.com/office/powerpoint/2010/main" val="263696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79FCF7-EAA6-497F-1409-EF01B4F42818}"/>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2800" b="1" u="sng" dirty="0">
                <a:solidFill>
                  <a:schemeClr val="tx1"/>
                </a:solidFill>
                <a:latin typeface="Agency FB" panose="020B0503020202020204" pitchFamily="34" charset="0"/>
              </a:rPr>
              <a:t>Product mix strategy (Food and Non-food items)</a:t>
            </a: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3" name="Rectangle 2">
            <a:extLst>
              <a:ext uri="{FF2B5EF4-FFF2-40B4-BE49-F238E27FC236}">
                <a16:creationId xmlns:a16="http://schemas.microsoft.com/office/drawing/2014/main" id="{04AE846C-C708-919B-4BD6-9BA3922C0D26}"/>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Analysis key strategies and market offerings of Sainsburys</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graphicFrame>
        <p:nvGraphicFramePr>
          <p:cNvPr id="4" name="Table 5">
            <a:extLst>
              <a:ext uri="{FF2B5EF4-FFF2-40B4-BE49-F238E27FC236}">
                <a16:creationId xmlns:a16="http://schemas.microsoft.com/office/drawing/2014/main" id="{18EC6D85-9A71-8AF0-EABE-10399CC31805}"/>
              </a:ext>
            </a:extLst>
          </p:cNvPr>
          <p:cNvGraphicFramePr>
            <a:graphicFrameLocks noGrp="1"/>
          </p:cNvGraphicFramePr>
          <p:nvPr>
            <p:extLst>
              <p:ext uri="{D42A27DB-BD31-4B8C-83A1-F6EECF244321}">
                <p14:modId xmlns:p14="http://schemas.microsoft.com/office/powerpoint/2010/main" val="2569682763"/>
              </p:ext>
            </p:extLst>
          </p:nvPr>
        </p:nvGraphicFramePr>
        <p:xfrm>
          <a:off x="749885" y="2053882"/>
          <a:ext cx="10692228" cy="3965918"/>
        </p:xfrm>
        <a:graphic>
          <a:graphicData uri="http://schemas.openxmlformats.org/drawingml/2006/table">
            <a:tbl>
              <a:tblPr firstRow="1" bandRow="1">
                <a:tableStyleId>{5C22544A-7EE6-4342-B048-85BDC9FD1C3A}</a:tableStyleId>
              </a:tblPr>
              <a:tblGrid>
                <a:gridCol w="2404795">
                  <a:extLst>
                    <a:ext uri="{9D8B030D-6E8A-4147-A177-3AD203B41FA5}">
                      <a16:colId xmlns:a16="http://schemas.microsoft.com/office/drawing/2014/main" val="336698439"/>
                    </a:ext>
                  </a:extLst>
                </a:gridCol>
                <a:gridCol w="8287433">
                  <a:extLst>
                    <a:ext uri="{9D8B030D-6E8A-4147-A177-3AD203B41FA5}">
                      <a16:colId xmlns:a16="http://schemas.microsoft.com/office/drawing/2014/main" val="3474267855"/>
                    </a:ext>
                  </a:extLst>
                </a:gridCol>
              </a:tblGrid>
              <a:tr h="388755">
                <a:tc>
                  <a:txBody>
                    <a:bodyPr/>
                    <a:lstStyle/>
                    <a:p>
                      <a:pPr algn="ctr"/>
                      <a:r>
                        <a:rPr lang="en-US" dirty="0">
                          <a:latin typeface="Agency FB" panose="020B0503020202020204" pitchFamily="34" charset="0"/>
                        </a:rPr>
                        <a:t>Categories</a:t>
                      </a:r>
                    </a:p>
                  </a:txBody>
                  <a:tcPr/>
                </a:tc>
                <a:tc>
                  <a:txBody>
                    <a:bodyPr/>
                    <a:lstStyle/>
                    <a:p>
                      <a:pPr algn="ctr"/>
                      <a:r>
                        <a:rPr lang="en-US" dirty="0">
                          <a:latin typeface="Agency FB" panose="020B0503020202020204" pitchFamily="34" charset="0"/>
                        </a:rPr>
                        <a:t>Products</a:t>
                      </a:r>
                    </a:p>
                  </a:txBody>
                  <a:tcPr/>
                </a:tc>
                <a:extLst>
                  <a:ext uri="{0D108BD9-81ED-4DB2-BD59-A6C34878D82A}">
                    <a16:rowId xmlns:a16="http://schemas.microsoft.com/office/drawing/2014/main" val="4056198017"/>
                  </a:ext>
                </a:extLst>
              </a:tr>
              <a:tr h="726554">
                <a:tc>
                  <a:txBody>
                    <a:bodyPr/>
                    <a:lstStyle/>
                    <a:p>
                      <a:pPr algn="just">
                        <a:lnSpc>
                          <a:spcPct val="150000"/>
                        </a:lnSpc>
                        <a:spcAft>
                          <a:spcPts val="800"/>
                        </a:spcAft>
                      </a:pPr>
                      <a:r>
                        <a:rPr lang="en-US" sz="2000" dirty="0">
                          <a:effectLst/>
                          <a:latin typeface="Agency FB" panose="020B0503020202020204" pitchFamily="34" charset="0"/>
                          <a:ea typeface="Calibri" panose="020F0502020204030204" pitchFamily="34" charset="0"/>
                          <a:cs typeface="Times New Roman" panose="02020603050405020304" pitchFamily="18" charset="0"/>
                        </a:rPr>
                        <a:t>Fruits/vegetables</a:t>
                      </a:r>
                    </a:p>
                  </a:txBody>
                  <a:tcPr marL="68580" marR="68580" marT="0" marB="0"/>
                </a:tc>
                <a:tc>
                  <a:txBody>
                    <a:bodyPr/>
                    <a:lstStyle/>
                    <a:p>
                      <a:pPr algn="just">
                        <a:lnSpc>
                          <a:spcPct val="150000"/>
                        </a:lnSpc>
                        <a:spcAft>
                          <a:spcPts val="800"/>
                        </a:spcAft>
                      </a:pPr>
                      <a:r>
                        <a:rPr lang="en-US" sz="1600" dirty="0">
                          <a:effectLst/>
                          <a:latin typeface="Agency FB" panose="020B0503020202020204" pitchFamily="34" charset="0"/>
                          <a:ea typeface="Calibri" panose="020F0502020204030204" pitchFamily="34" charset="0"/>
                          <a:cs typeface="Times New Roman" panose="02020603050405020304" pitchFamily="18" charset="0"/>
                        </a:rPr>
                        <a:t>Fresh salad as well as vegetables along with fruits, Carb alternatives, frozen fruits along with the vegetables, different kinds of organic foods, prepared vegetables as well as foods, fresh materials along with the herbs etc.</a:t>
                      </a:r>
                    </a:p>
                  </a:txBody>
                  <a:tcPr marL="68580" marR="68580" marT="0" marB="0"/>
                </a:tc>
                <a:extLst>
                  <a:ext uri="{0D108BD9-81ED-4DB2-BD59-A6C34878D82A}">
                    <a16:rowId xmlns:a16="http://schemas.microsoft.com/office/drawing/2014/main" val="2818316659"/>
                  </a:ext>
                </a:extLst>
              </a:tr>
              <a:tr h="559643">
                <a:tc>
                  <a:txBody>
                    <a:bodyPr/>
                    <a:lstStyle/>
                    <a:p>
                      <a:pPr algn="just">
                        <a:lnSpc>
                          <a:spcPct val="150000"/>
                        </a:lnSpc>
                        <a:spcAft>
                          <a:spcPts val="800"/>
                        </a:spcAft>
                      </a:pPr>
                      <a:r>
                        <a:rPr lang="en-US" sz="2000" dirty="0">
                          <a:effectLst/>
                          <a:latin typeface="Agency FB" panose="020B0503020202020204" pitchFamily="34" charset="0"/>
                          <a:ea typeface="Calibri" panose="020F0502020204030204" pitchFamily="34" charset="0"/>
                          <a:cs typeface="Times New Roman" panose="02020603050405020304" pitchFamily="18" charset="0"/>
                        </a:rPr>
                        <a:t>Fish/meat</a:t>
                      </a:r>
                    </a:p>
                  </a:txBody>
                  <a:tcPr marL="68580" marR="68580" marT="0" marB="0"/>
                </a:tc>
                <a:tc>
                  <a:txBody>
                    <a:bodyPr/>
                    <a:lstStyle/>
                    <a:p>
                      <a:pPr algn="just">
                        <a:lnSpc>
                          <a:spcPct val="150000"/>
                        </a:lnSpc>
                        <a:spcAft>
                          <a:spcPts val="800"/>
                        </a:spcAft>
                      </a:pPr>
                      <a:r>
                        <a:rPr lang="en-US" sz="1600" dirty="0">
                          <a:effectLst/>
                          <a:latin typeface="Agency FB" panose="020B0503020202020204" pitchFamily="34" charset="0"/>
                          <a:ea typeface="Calibri" panose="020F0502020204030204" pitchFamily="34" charset="0"/>
                          <a:cs typeface="Times New Roman" panose="02020603050405020304" pitchFamily="18" charset="0"/>
                        </a:rPr>
                        <a:t>Pudding, items of just cooks, venison as well as duck, turkey, beef as well as lamb, seafood, fishes, bacon as well as chicken</a:t>
                      </a:r>
                    </a:p>
                  </a:txBody>
                  <a:tcPr marL="68580" marR="68580" marT="0" marB="0"/>
                </a:tc>
                <a:extLst>
                  <a:ext uri="{0D108BD9-81ED-4DB2-BD59-A6C34878D82A}">
                    <a16:rowId xmlns:a16="http://schemas.microsoft.com/office/drawing/2014/main" val="3233858873"/>
                  </a:ext>
                </a:extLst>
              </a:tr>
              <a:tr h="422231">
                <a:tc>
                  <a:txBody>
                    <a:bodyPr/>
                    <a:lstStyle/>
                    <a:p>
                      <a:pPr algn="just">
                        <a:lnSpc>
                          <a:spcPct val="150000"/>
                        </a:lnSpc>
                        <a:spcAft>
                          <a:spcPts val="800"/>
                        </a:spcAft>
                      </a:pPr>
                      <a:r>
                        <a:rPr lang="en-US" sz="2000">
                          <a:effectLst/>
                          <a:latin typeface="Agency FB" panose="020B0503020202020204" pitchFamily="34" charset="0"/>
                          <a:ea typeface="Calibri" panose="020F0502020204030204" pitchFamily="34" charset="0"/>
                          <a:cs typeface="Times New Roman" panose="02020603050405020304" pitchFamily="18" charset="0"/>
                        </a:rPr>
                        <a:t>Chiled</a:t>
                      </a:r>
                    </a:p>
                  </a:txBody>
                  <a:tcPr marL="68580" marR="68580" marT="0" marB="0"/>
                </a:tc>
                <a:tc>
                  <a:txBody>
                    <a:bodyPr/>
                    <a:lstStyle/>
                    <a:p>
                      <a:pPr algn="just">
                        <a:lnSpc>
                          <a:spcPct val="150000"/>
                        </a:lnSpc>
                        <a:spcAft>
                          <a:spcPts val="800"/>
                        </a:spcAft>
                      </a:pPr>
                      <a:r>
                        <a:rPr lang="en-US" sz="1600" dirty="0">
                          <a:effectLst/>
                          <a:latin typeface="Agency FB" panose="020B0503020202020204" pitchFamily="34" charset="0"/>
                          <a:ea typeface="Calibri" panose="020F0502020204030204" pitchFamily="34" charset="0"/>
                          <a:cs typeface="Times New Roman" panose="02020603050405020304" pitchFamily="18" charset="0"/>
                        </a:rPr>
                        <a:t>Halal and Kosher, desserts items, fruit juices, soup, sauces, pasties, garlic bread along with the pizza etc.</a:t>
                      </a:r>
                    </a:p>
                  </a:txBody>
                  <a:tcPr marL="68580" marR="68580" marT="0" marB="0"/>
                </a:tc>
                <a:extLst>
                  <a:ext uri="{0D108BD9-81ED-4DB2-BD59-A6C34878D82A}">
                    <a16:rowId xmlns:a16="http://schemas.microsoft.com/office/drawing/2014/main" val="2005701097"/>
                  </a:ext>
                </a:extLst>
              </a:tr>
              <a:tr h="422231">
                <a:tc>
                  <a:txBody>
                    <a:bodyPr/>
                    <a:lstStyle/>
                    <a:p>
                      <a:pPr algn="just">
                        <a:lnSpc>
                          <a:spcPct val="150000"/>
                        </a:lnSpc>
                        <a:spcAft>
                          <a:spcPts val="800"/>
                        </a:spcAft>
                      </a:pPr>
                      <a:r>
                        <a:rPr lang="en-US" sz="2000">
                          <a:effectLst/>
                          <a:latin typeface="Agency FB" panose="020B0503020202020204" pitchFamily="34" charset="0"/>
                          <a:ea typeface="Calibri" panose="020F0502020204030204" pitchFamily="34" charset="0"/>
                          <a:cs typeface="Times New Roman" panose="02020603050405020304" pitchFamily="18" charset="0"/>
                        </a:rPr>
                        <a:t>Dairy </a:t>
                      </a:r>
                    </a:p>
                  </a:txBody>
                  <a:tcPr marL="68580" marR="68580" marT="0" marB="0"/>
                </a:tc>
                <a:tc>
                  <a:txBody>
                    <a:bodyPr/>
                    <a:lstStyle/>
                    <a:p>
                      <a:pPr algn="just">
                        <a:lnSpc>
                          <a:spcPct val="150000"/>
                        </a:lnSpc>
                        <a:spcAft>
                          <a:spcPts val="800"/>
                        </a:spcAft>
                      </a:pPr>
                      <a:r>
                        <a:rPr lang="en-US" sz="1600" dirty="0">
                          <a:effectLst/>
                          <a:latin typeface="Agency FB" panose="020B0503020202020204" pitchFamily="34" charset="0"/>
                          <a:ea typeface="Calibri" panose="020F0502020204030204" pitchFamily="34" charset="0"/>
                          <a:cs typeface="Times New Roman" panose="02020603050405020304" pitchFamily="18" charset="0"/>
                        </a:rPr>
                        <a:t>Dough as well as pasty, custard, cream, cheese, eggs and milk etc.</a:t>
                      </a:r>
                    </a:p>
                  </a:txBody>
                  <a:tcPr marL="68580" marR="68580" marT="0" marB="0"/>
                </a:tc>
                <a:extLst>
                  <a:ext uri="{0D108BD9-81ED-4DB2-BD59-A6C34878D82A}">
                    <a16:rowId xmlns:a16="http://schemas.microsoft.com/office/drawing/2014/main" val="3783680976"/>
                  </a:ext>
                </a:extLst>
              </a:tr>
              <a:tr h="422231">
                <a:tc>
                  <a:txBody>
                    <a:bodyPr/>
                    <a:lstStyle/>
                    <a:p>
                      <a:pPr algn="just">
                        <a:lnSpc>
                          <a:spcPct val="150000"/>
                        </a:lnSpc>
                        <a:spcAft>
                          <a:spcPts val="800"/>
                        </a:spcAft>
                      </a:pPr>
                      <a:r>
                        <a:rPr lang="en-US" sz="2000">
                          <a:effectLst/>
                          <a:latin typeface="Agency FB" panose="020B0503020202020204" pitchFamily="34" charset="0"/>
                          <a:ea typeface="Calibri" panose="020F0502020204030204" pitchFamily="34" charset="0"/>
                          <a:cs typeface="Times New Roman" panose="02020603050405020304" pitchFamily="18" charset="0"/>
                        </a:rPr>
                        <a:t>Bakery </a:t>
                      </a:r>
                    </a:p>
                  </a:txBody>
                  <a:tcPr marL="68580" marR="68580" marT="0" marB="0"/>
                </a:tc>
                <a:tc>
                  <a:txBody>
                    <a:bodyPr/>
                    <a:lstStyle/>
                    <a:p>
                      <a:pPr algn="just">
                        <a:lnSpc>
                          <a:spcPct val="150000"/>
                        </a:lnSpc>
                        <a:spcAft>
                          <a:spcPts val="800"/>
                        </a:spcAft>
                      </a:pPr>
                      <a:r>
                        <a:rPr lang="en-US" sz="1600" dirty="0">
                          <a:effectLst/>
                          <a:latin typeface="Agency FB" panose="020B0503020202020204" pitchFamily="34" charset="0"/>
                          <a:ea typeface="Calibri" panose="020F0502020204030204" pitchFamily="34" charset="0"/>
                          <a:cs typeface="Times New Roman" panose="02020603050405020304" pitchFamily="18" charset="0"/>
                        </a:rPr>
                        <a:t>Cakes, naans, buns, breakfast bakery, bagels as well as rolls, bread etc.</a:t>
                      </a:r>
                    </a:p>
                  </a:txBody>
                  <a:tcPr marL="68580" marR="68580" marT="0" marB="0"/>
                </a:tc>
                <a:extLst>
                  <a:ext uri="{0D108BD9-81ED-4DB2-BD59-A6C34878D82A}">
                    <a16:rowId xmlns:a16="http://schemas.microsoft.com/office/drawing/2014/main" val="1582168461"/>
                  </a:ext>
                </a:extLst>
              </a:tr>
              <a:tr h="422231">
                <a:tc>
                  <a:txBody>
                    <a:bodyPr/>
                    <a:lstStyle/>
                    <a:p>
                      <a:pPr algn="just">
                        <a:lnSpc>
                          <a:spcPct val="150000"/>
                        </a:lnSpc>
                        <a:spcAft>
                          <a:spcPts val="800"/>
                        </a:spcAft>
                      </a:pPr>
                      <a:r>
                        <a:rPr lang="en-US" sz="2000">
                          <a:effectLst/>
                          <a:latin typeface="Agency FB" panose="020B0503020202020204" pitchFamily="34" charset="0"/>
                          <a:ea typeface="Calibri" panose="020F0502020204030204" pitchFamily="34" charset="0"/>
                          <a:cs typeface="Times New Roman" panose="02020603050405020304" pitchFamily="18" charset="0"/>
                        </a:rPr>
                        <a:t>Beer, wine as well as spirits</a:t>
                      </a:r>
                    </a:p>
                  </a:txBody>
                  <a:tcPr marL="68580" marR="68580" marT="0" marB="0"/>
                </a:tc>
                <a:tc>
                  <a:txBody>
                    <a:bodyPr/>
                    <a:lstStyle/>
                    <a:p>
                      <a:pPr algn="just">
                        <a:lnSpc>
                          <a:spcPct val="150000"/>
                        </a:lnSpc>
                        <a:spcAft>
                          <a:spcPts val="800"/>
                        </a:spcAft>
                      </a:pPr>
                      <a:r>
                        <a:rPr lang="en-US" sz="1600" dirty="0">
                          <a:effectLst/>
                          <a:latin typeface="Agency FB" panose="020B0503020202020204" pitchFamily="34" charset="0"/>
                          <a:ea typeface="Calibri" panose="020F0502020204030204" pitchFamily="34" charset="0"/>
                          <a:cs typeface="Times New Roman" panose="02020603050405020304" pitchFamily="18" charset="0"/>
                        </a:rPr>
                        <a:t>Sparkling wine as well as Champagne</a:t>
                      </a:r>
                    </a:p>
                  </a:txBody>
                  <a:tcPr marL="68580" marR="68580" marT="0" marB="0"/>
                </a:tc>
                <a:extLst>
                  <a:ext uri="{0D108BD9-81ED-4DB2-BD59-A6C34878D82A}">
                    <a16:rowId xmlns:a16="http://schemas.microsoft.com/office/drawing/2014/main" val="530431406"/>
                  </a:ext>
                </a:extLst>
              </a:tr>
              <a:tr h="422231">
                <a:tc>
                  <a:txBody>
                    <a:bodyPr/>
                    <a:lstStyle/>
                    <a:p>
                      <a:pPr algn="just">
                        <a:lnSpc>
                          <a:spcPct val="150000"/>
                        </a:lnSpc>
                        <a:spcAft>
                          <a:spcPts val="800"/>
                        </a:spcAft>
                      </a:pPr>
                      <a:r>
                        <a:rPr lang="en-US" sz="2000" dirty="0">
                          <a:effectLst/>
                          <a:latin typeface="Agency FB" panose="020B0503020202020204" pitchFamily="34" charset="0"/>
                          <a:ea typeface="Calibri" panose="020F0502020204030204" pitchFamily="34" charset="0"/>
                          <a:cs typeface="Times New Roman" panose="02020603050405020304" pitchFamily="18" charset="0"/>
                        </a:rPr>
                        <a:t> Non-food items</a:t>
                      </a:r>
                    </a:p>
                  </a:txBody>
                  <a:tcPr marL="68580" marR="68580" marT="0" marB="0"/>
                </a:tc>
                <a:tc>
                  <a:txBody>
                    <a:bodyPr/>
                    <a:lstStyle/>
                    <a:p>
                      <a:pPr algn="just">
                        <a:lnSpc>
                          <a:spcPct val="150000"/>
                        </a:lnSpc>
                        <a:spcAft>
                          <a:spcPts val="800"/>
                        </a:spcAft>
                      </a:pPr>
                      <a:r>
                        <a:rPr lang="en-US" sz="1600" dirty="0">
                          <a:effectLst/>
                          <a:latin typeface="Agency FB" panose="020B0503020202020204" pitchFamily="34" charset="0"/>
                          <a:ea typeface="Calibri" panose="020F0502020204030204" pitchFamily="34" charset="0"/>
                          <a:cs typeface="Times New Roman" panose="02020603050405020304" pitchFamily="18" charset="0"/>
                        </a:rPr>
                        <a:t> Clothing, Financial services, electronics, beauty and health care, baby products etc</a:t>
                      </a:r>
                    </a:p>
                  </a:txBody>
                  <a:tcPr marL="68580" marR="68580" marT="0" marB="0"/>
                </a:tc>
                <a:extLst>
                  <a:ext uri="{0D108BD9-81ED-4DB2-BD59-A6C34878D82A}">
                    <a16:rowId xmlns:a16="http://schemas.microsoft.com/office/drawing/2014/main" val="1363365468"/>
                  </a:ext>
                </a:extLst>
              </a:tr>
            </a:tbl>
          </a:graphicData>
        </a:graphic>
      </p:graphicFrame>
    </p:spTree>
    <p:extLst>
      <p:ext uri="{BB962C8B-B14F-4D97-AF65-F5344CB8AC3E}">
        <p14:creationId xmlns:p14="http://schemas.microsoft.com/office/powerpoint/2010/main" val="1157946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03A3F4-337B-C8B9-187D-CF2AD0FA6C53}"/>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Analysis key strategies and market offerings of Sainsburys</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6F8C1F23-7A15-A90C-8EFD-93AAC7936DFA}"/>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2800" b="1" u="sng" dirty="0">
                <a:solidFill>
                  <a:schemeClr val="tx1"/>
                </a:solidFill>
                <a:latin typeface="Agency FB" panose="020B0503020202020204" pitchFamily="34" charset="0"/>
              </a:rPr>
              <a:t>Product mix strategy</a:t>
            </a:r>
          </a:p>
          <a:p>
            <a:pPr algn="ctr"/>
            <a:endParaRPr lang="en-US" sz="2800" dirty="0">
              <a:solidFill>
                <a:schemeClr val="tx1"/>
              </a:solidFill>
              <a:latin typeface="Agency FB" panose="020B0503020202020204" pitchFamily="34" charset="0"/>
            </a:endParaRPr>
          </a:p>
          <a:p>
            <a:pPr algn="just"/>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graphicFrame>
        <p:nvGraphicFramePr>
          <p:cNvPr id="4" name="Diagram 3">
            <a:extLst>
              <a:ext uri="{FF2B5EF4-FFF2-40B4-BE49-F238E27FC236}">
                <a16:creationId xmlns:a16="http://schemas.microsoft.com/office/drawing/2014/main" id="{0C35EBF0-EAED-9722-79E6-418B6430DC61}"/>
              </a:ext>
            </a:extLst>
          </p:cNvPr>
          <p:cNvGraphicFramePr/>
          <p:nvPr>
            <p:extLst>
              <p:ext uri="{D42A27DB-BD31-4B8C-83A1-F6EECF244321}">
                <p14:modId xmlns:p14="http://schemas.microsoft.com/office/powerpoint/2010/main" val="3305374083"/>
              </p:ext>
            </p:extLst>
          </p:nvPr>
        </p:nvGraphicFramePr>
        <p:xfrm>
          <a:off x="588499" y="1463040"/>
          <a:ext cx="5727895" cy="50971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30CF7CD5-9F9D-FACB-E9EE-3342237A5F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34443" y="1955408"/>
            <a:ext cx="4866836" cy="4240383"/>
          </a:xfrm>
          <a:prstGeom prst="rect">
            <a:avLst/>
          </a:prstGeom>
        </p:spPr>
      </p:pic>
    </p:spTree>
    <p:extLst>
      <p:ext uri="{BB962C8B-B14F-4D97-AF65-F5344CB8AC3E}">
        <p14:creationId xmlns:p14="http://schemas.microsoft.com/office/powerpoint/2010/main" val="2886024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EA90EF-CE6F-C276-B62B-978CBEA7615B}"/>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Analysis key strategies and market offerings of Sainsburys</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47AE1649-9818-9D8D-38E7-CFDB7C11788B}"/>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3200" b="1" u="sng" dirty="0">
                <a:solidFill>
                  <a:schemeClr val="tx1"/>
                </a:solidFill>
                <a:latin typeface="Agency FB" panose="020B0503020202020204" pitchFamily="34" charset="0"/>
              </a:rPr>
              <a:t>Pricing mix strategy</a:t>
            </a:r>
          </a:p>
          <a:p>
            <a:pPr algn="ctr"/>
            <a:endParaRPr lang="en-US" sz="2800" b="1" u="sng" dirty="0">
              <a:solidFill>
                <a:schemeClr val="tx1"/>
              </a:solidFill>
              <a:latin typeface="Agency FB" panose="020B0503020202020204" pitchFamily="34" charset="0"/>
            </a:endParaRP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Adapting the competitive prices pressures</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Practice the policy of price discrimination</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Set different prices for different markets</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Offer low prices and quality products for customer retention</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Follows the competitive pricing strategy</a:t>
            </a:r>
          </a:p>
          <a:p>
            <a:pPr marL="457200" indent="-457200" algn="just">
              <a:buFont typeface="Wingdings" panose="05000000000000000000" pitchFamily="2" charset="2"/>
              <a:buChar char="v"/>
            </a:pP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Tree>
    <p:extLst>
      <p:ext uri="{BB962C8B-B14F-4D97-AF65-F5344CB8AC3E}">
        <p14:creationId xmlns:p14="http://schemas.microsoft.com/office/powerpoint/2010/main" val="3730496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FC649AB-D4BC-C80E-369F-89D8C3297D9F}"/>
              </a:ext>
            </a:extLst>
          </p:cNvPr>
          <p:cNvSpPr/>
          <p:nvPr/>
        </p:nvSpPr>
        <p:spPr>
          <a:xfrm>
            <a:off x="1327052" y="1336431"/>
            <a:ext cx="953789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3200" b="1" u="sng" dirty="0">
                <a:solidFill>
                  <a:schemeClr val="tx1"/>
                </a:solidFill>
                <a:latin typeface="Agency FB" panose="020B0503020202020204" pitchFamily="34" charset="0"/>
              </a:rPr>
              <a:t>Distribution strategy</a:t>
            </a:r>
            <a:endParaRPr lang="en-US" sz="3200" dirty="0">
              <a:solidFill>
                <a:schemeClr val="tx1"/>
              </a:solidFill>
              <a:latin typeface="Agency FB" panose="020B0503020202020204" pitchFamily="34" charset="0"/>
            </a:endParaRPr>
          </a:p>
          <a:p>
            <a:pPr marL="457200" indent="-457200" algn="just">
              <a:buFont typeface="Arial" panose="020B0604020202020204" pitchFamily="34" charset="0"/>
              <a:buChar char="•"/>
            </a:pPr>
            <a:r>
              <a:rPr lang="en-US" sz="2400" b="1" dirty="0">
                <a:solidFill>
                  <a:schemeClr val="tx1"/>
                </a:solidFill>
                <a:latin typeface="Agency FB" panose="020B0503020202020204" pitchFamily="34" charset="0"/>
              </a:rPr>
              <a:t>Operates more than 2300 supermarkets and convenience stores including Argos</a:t>
            </a:r>
          </a:p>
          <a:p>
            <a:pPr marL="457200" indent="-457200" algn="just">
              <a:buFont typeface="Arial" panose="020B0604020202020204" pitchFamily="34" charset="0"/>
              <a:buChar char="•"/>
            </a:pPr>
            <a:r>
              <a:rPr lang="en-US" sz="2400" b="1" dirty="0">
                <a:solidFill>
                  <a:schemeClr val="tx1"/>
                </a:solidFill>
                <a:latin typeface="Agency FB" panose="020B0503020202020204" pitchFamily="34" charset="0"/>
              </a:rPr>
              <a:t>Operates more than 33 distribution centers</a:t>
            </a:r>
          </a:p>
          <a:p>
            <a:pPr marL="457200" indent="-457200" algn="just">
              <a:buFont typeface="Arial" panose="020B0604020202020204" pitchFamily="34" charset="0"/>
              <a:buChar char="•"/>
            </a:pPr>
            <a:r>
              <a:rPr lang="en-US" sz="2400" b="1" dirty="0">
                <a:solidFill>
                  <a:schemeClr val="tx1"/>
                </a:solidFill>
                <a:latin typeface="Agency FB" panose="020B0503020202020204" pitchFamily="34" charset="0"/>
              </a:rPr>
              <a:t>Use the hub and logistics systems of Argos</a:t>
            </a:r>
          </a:p>
          <a:p>
            <a:pPr marL="457200" indent="-457200" algn="just">
              <a:buFont typeface="Arial" panose="020B0604020202020204" pitchFamily="34" charset="0"/>
              <a:buChar char="•"/>
            </a:pPr>
            <a:r>
              <a:rPr lang="en-US" sz="2400" b="1" dirty="0">
                <a:solidFill>
                  <a:schemeClr val="tx1"/>
                </a:solidFill>
                <a:latin typeface="Agency FB" panose="020B0503020202020204" pitchFamily="34" charset="0"/>
              </a:rPr>
              <a:t>Sourcing from more than 70 countries</a:t>
            </a:r>
          </a:p>
          <a:p>
            <a:pPr marL="457200" indent="-457200" algn="just">
              <a:buFont typeface="Arial" panose="020B0604020202020204" pitchFamily="34" charset="0"/>
              <a:buChar char="•"/>
            </a:pPr>
            <a:r>
              <a:rPr lang="en-US" sz="2400" b="1" dirty="0">
                <a:solidFill>
                  <a:schemeClr val="tx1"/>
                </a:solidFill>
                <a:latin typeface="Agency FB" panose="020B0503020202020204" pitchFamily="34" charset="0"/>
              </a:rPr>
              <a:t>Investing in more than 1300 farming centers to source fresh ingredients</a:t>
            </a:r>
          </a:p>
          <a:p>
            <a:pPr marL="457200" indent="-457200" algn="just">
              <a:buFont typeface="Arial" panose="020B0604020202020204" pitchFamily="34" charset="0"/>
              <a:buChar char="•"/>
            </a:pPr>
            <a:endParaRPr lang="en-US" sz="2400" b="1" dirty="0">
              <a:solidFill>
                <a:schemeClr val="tx1"/>
              </a:solidFill>
              <a:latin typeface="Agency FB" panose="020B0503020202020204" pitchFamily="34" charset="0"/>
            </a:endParaRPr>
          </a:p>
          <a:p>
            <a:pPr marL="457200" indent="-457200" algn="just">
              <a:buFont typeface="Arial" panose="020B0604020202020204" pitchFamily="34" charset="0"/>
              <a:buChar char="•"/>
            </a:pPr>
            <a:endParaRPr lang="en-US" sz="2400" b="1" dirty="0">
              <a:solidFill>
                <a:schemeClr val="tx1"/>
              </a:solidFill>
              <a:latin typeface="Agency FB" panose="020B0503020202020204" pitchFamily="34" charset="0"/>
            </a:endParaRPr>
          </a:p>
          <a:p>
            <a:pPr marL="457200" indent="-457200" algn="ctr">
              <a:buFont typeface="Arial" panose="020B0604020202020204" pitchFamily="34" charset="0"/>
              <a:buChar char="•"/>
            </a:pPr>
            <a:r>
              <a:rPr lang="en-US" sz="2800" dirty="0">
                <a:solidFill>
                  <a:schemeClr val="tx1"/>
                </a:solidFill>
                <a:latin typeface="Agency FB" panose="020B0503020202020204" pitchFamily="34" charset="0"/>
              </a:rPr>
              <a:t> </a:t>
            </a:r>
          </a:p>
          <a:p>
            <a:pPr algn="ctr"/>
            <a:endParaRPr lang="en-US" sz="28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sp>
        <p:nvSpPr>
          <p:cNvPr id="3" name="Rectangle 2">
            <a:extLst>
              <a:ext uri="{FF2B5EF4-FFF2-40B4-BE49-F238E27FC236}">
                <a16:creationId xmlns:a16="http://schemas.microsoft.com/office/drawing/2014/main" id="{60EFE366-3258-19F6-BFBF-0C7F8D083778}"/>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Analysis key strategies and market offerings of Sainsburys</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4BBA4C8-B1BF-F29F-3BB9-4C4C84B7F3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5415" y="4323764"/>
            <a:ext cx="9739532" cy="1443990"/>
          </a:xfrm>
          <a:prstGeom prst="rect">
            <a:avLst/>
          </a:prstGeom>
        </p:spPr>
      </p:pic>
    </p:spTree>
    <p:extLst>
      <p:ext uri="{BB962C8B-B14F-4D97-AF65-F5344CB8AC3E}">
        <p14:creationId xmlns:p14="http://schemas.microsoft.com/office/powerpoint/2010/main" val="8903790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03337CA-D86F-3386-AFAD-D7518AE900F4}"/>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Analysis key strategies and market offerings of Sainsburys</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B830B10-48FE-B99D-A759-0A7509C00C1C}"/>
              </a:ext>
            </a:extLst>
          </p:cNvPr>
          <p:cNvSpPr/>
          <p:nvPr/>
        </p:nvSpPr>
        <p:spPr>
          <a:xfrm>
            <a:off x="1327052" y="1336431"/>
            <a:ext cx="5214425"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3200" b="1" u="sng" dirty="0">
                <a:solidFill>
                  <a:schemeClr val="tx1"/>
                </a:solidFill>
                <a:latin typeface="Agency FB" panose="020B0503020202020204" pitchFamily="34" charset="0"/>
              </a:rPr>
              <a:t>Promotion strategy</a:t>
            </a:r>
          </a:p>
          <a:p>
            <a:pPr marL="342900" indent="-342900" algn="just">
              <a:buFont typeface="Wingdings" panose="05000000000000000000" pitchFamily="2" charset="2"/>
              <a:buChar char="v"/>
            </a:pPr>
            <a:r>
              <a:rPr lang="en-US" sz="2400" dirty="0">
                <a:solidFill>
                  <a:schemeClr val="tx1"/>
                </a:solidFill>
                <a:latin typeface="Agency FB" panose="020B0503020202020204" pitchFamily="34" charset="0"/>
              </a:rPr>
              <a:t>Use of push and pull media</a:t>
            </a:r>
          </a:p>
          <a:p>
            <a:pPr marL="342900" indent="-342900" algn="just">
              <a:buFont typeface="Wingdings" panose="05000000000000000000" pitchFamily="2" charset="2"/>
              <a:buChar char="v"/>
            </a:pPr>
            <a:r>
              <a:rPr lang="en-US" sz="2400" dirty="0">
                <a:solidFill>
                  <a:schemeClr val="tx1"/>
                </a:solidFill>
                <a:latin typeface="Agency FB" panose="020B0503020202020204" pitchFamily="34" charset="0"/>
              </a:rPr>
              <a:t>Use of ATL (Above the line) and BTL (Below the line) advertising strategy</a:t>
            </a:r>
          </a:p>
          <a:p>
            <a:pPr marL="342900" indent="-342900" algn="just">
              <a:buFont typeface="Wingdings" panose="05000000000000000000" pitchFamily="2" charset="2"/>
              <a:buChar char="v"/>
            </a:pPr>
            <a:r>
              <a:rPr lang="en-US" sz="2400" dirty="0">
                <a:solidFill>
                  <a:schemeClr val="tx1"/>
                </a:solidFill>
                <a:latin typeface="Agency FB" panose="020B0503020202020204" pitchFamily="34" charset="0"/>
              </a:rPr>
              <a:t>Use of traditional and digital media channel such as Television, newspaper, radio, online advertising, PPC (pay per click) advertising, social media etc</a:t>
            </a:r>
          </a:p>
          <a:p>
            <a:pPr marL="342900" indent="-342900" algn="just">
              <a:buFont typeface="Wingdings" panose="05000000000000000000" pitchFamily="2" charset="2"/>
              <a:buChar char="v"/>
            </a:pPr>
            <a:r>
              <a:rPr lang="en-US" sz="2400" dirty="0">
                <a:solidFill>
                  <a:schemeClr val="tx1"/>
                </a:solidFill>
                <a:latin typeface="Agency FB" panose="020B0503020202020204" pitchFamily="34" charset="0"/>
              </a:rPr>
              <a:t>Nectar Reward Card</a:t>
            </a:r>
          </a:p>
          <a:p>
            <a:pPr algn="ctr"/>
            <a:endParaRPr lang="en-US" sz="2400" dirty="0">
              <a:solidFill>
                <a:schemeClr val="tx1"/>
              </a:solidFill>
              <a:latin typeface="Agency FB" panose="020B0503020202020204" pitchFamily="34" charset="0"/>
            </a:endParaRPr>
          </a:p>
          <a:p>
            <a:pPr marL="342900" indent="-342900" algn="ctr">
              <a:buFont typeface="Wingdings" panose="05000000000000000000" pitchFamily="2" charset="2"/>
              <a:buChar char="v"/>
            </a:pPr>
            <a:endParaRPr lang="en-US" sz="2400" dirty="0">
              <a:solidFill>
                <a:schemeClr val="tx1"/>
              </a:solidFill>
              <a:latin typeface="Agency FB" panose="020B0503020202020204" pitchFamily="34" charset="0"/>
            </a:endParaRPr>
          </a:p>
          <a:p>
            <a:pPr algn="ctr"/>
            <a:endParaRPr lang="en-US" sz="2800" dirty="0">
              <a:solidFill>
                <a:schemeClr val="tx1"/>
              </a:solidFill>
              <a:latin typeface="Agency FB" panose="020B0503020202020204" pitchFamily="34" charset="0"/>
            </a:endParaRPr>
          </a:p>
        </p:txBody>
      </p:sp>
      <p:pic>
        <p:nvPicPr>
          <p:cNvPr id="5" name="Picture 4">
            <a:extLst>
              <a:ext uri="{FF2B5EF4-FFF2-40B4-BE49-F238E27FC236}">
                <a16:creationId xmlns:a16="http://schemas.microsoft.com/office/drawing/2014/main" id="{4B9F87D1-4876-028A-06EF-1EBFBF3BD9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96221" y="1547446"/>
            <a:ext cx="4842803" cy="4459457"/>
          </a:xfrm>
          <a:prstGeom prst="rect">
            <a:avLst/>
          </a:prstGeom>
        </p:spPr>
      </p:pic>
    </p:spTree>
    <p:extLst>
      <p:ext uri="{BB962C8B-B14F-4D97-AF65-F5344CB8AC3E}">
        <p14:creationId xmlns:p14="http://schemas.microsoft.com/office/powerpoint/2010/main" val="42665493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4A36355-C81C-C044-99EC-66AFD3630FB4}"/>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28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Digital operation and customers service management of Sainsburys</a:t>
            </a:r>
            <a:endParaRPr lang="en-US" sz="28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CD7ADFD8-220A-E6CB-CE49-D516F31D621C}"/>
              </a:ext>
            </a:extLst>
          </p:cNvPr>
          <p:cNvSpPr/>
          <p:nvPr/>
        </p:nvSpPr>
        <p:spPr>
          <a:xfrm>
            <a:off x="696352" y="1336431"/>
            <a:ext cx="4889694"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2800" b="1" u="sng" dirty="0">
                <a:solidFill>
                  <a:schemeClr val="tx1"/>
                </a:solidFill>
                <a:latin typeface="Agency FB" panose="020B0503020202020204" pitchFamily="34" charset="0"/>
              </a:rPr>
              <a:t>Omni channel</a:t>
            </a:r>
          </a:p>
          <a:p>
            <a:pPr algn="ctr"/>
            <a:r>
              <a:rPr lang="en-US" sz="2800" dirty="0">
                <a:solidFill>
                  <a:schemeClr val="tx1"/>
                </a:solidFill>
                <a:latin typeface="Agency FB" panose="020B0503020202020204" pitchFamily="34" charset="0"/>
              </a:rPr>
              <a:t>Sainsburys provides seamless customer experience through the omni-channel operation. Online and offline channel are integrated</a:t>
            </a:r>
          </a:p>
          <a:p>
            <a:pPr algn="ctr"/>
            <a:endParaRPr lang="en-US" sz="2800" b="1" u="sng" dirty="0">
              <a:solidFill>
                <a:schemeClr val="tx1"/>
              </a:solidFill>
              <a:latin typeface="Agency FB" panose="020B0503020202020204" pitchFamily="34" charset="0"/>
            </a:endParaRPr>
          </a:p>
          <a:p>
            <a:pPr algn="ctr"/>
            <a:r>
              <a:rPr lang="en-US" sz="2800" b="1" u="sng" dirty="0">
                <a:solidFill>
                  <a:schemeClr val="tx1"/>
                </a:solidFill>
                <a:latin typeface="Agency FB" panose="020B0503020202020204" pitchFamily="34" charset="0"/>
              </a:rPr>
              <a:t>Nectar App </a:t>
            </a:r>
          </a:p>
          <a:p>
            <a:pPr algn="ctr"/>
            <a:r>
              <a:rPr lang="en-US" sz="2800" dirty="0">
                <a:solidFill>
                  <a:schemeClr val="tx1"/>
                </a:solidFill>
                <a:latin typeface="Agency FB" panose="020B0503020202020204" pitchFamily="34" charset="0"/>
              </a:rPr>
              <a:t>Provides easy access to the rewards and sales promotion and increase customers experiences</a:t>
            </a:r>
          </a:p>
          <a:p>
            <a:pPr algn="ctr"/>
            <a:endParaRPr lang="en-US" sz="2800" dirty="0">
              <a:solidFill>
                <a:schemeClr val="tx1"/>
              </a:solidFill>
              <a:latin typeface="Agency FB" panose="020B0503020202020204" pitchFamily="34" charset="0"/>
            </a:endParaRPr>
          </a:p>
        </p:txBody>
      </p:sp>
      <p:pic>
        <p:nvPicPr>
          <p:cNvPr id="5" name="Picture 4">
            <a:extLst>
              <a:ext uri="{FF2B5EF4-FFF2-40B4-BE49-F238E27FC236}">
                <a16:creationId xmlns:a16="http://schemas.microsoft.com/office/drawing/2014/main" id="{3B685903-CA75-58FD-0727-50D83C104A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533378"/>
            <a:ext cx="5433646" cy="3988191"/>
          </a:xfrm>
          <a:prstGeom prst="rect">
            <a:avLst/>
          </a:prstGeom>
        </p:spPr>
      </p:pic>
    </p:spTree>
    <p:extLst>
      <p:ext uri="{BB962C8B-B14F-4D97-AF65-F5344CB8AC3E}">
        <p14:creationId xmlns:p14="http://schemas.microsoft.com/office/powerpoint/2010/main" val="42217736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60B682-5C28-4C43-1F95-AB19327F75E4}"/>
              </a:ext>
            </a:extLst>
          </p:cNvPr>
          <p:cNvSpPr/>
          <p:nvPr/>
        </p:nvSpPr>
        <p:spPr>
          <a:xfrm>
            <a:off x="731520" y="1603717"/>
            <a:ext cx="5078437" cy="4403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solidFill>
              <a:latin typeface="Agency FB" panose="020B0503020202020204" pitchFamily="34" charset="0"/>
            </a:endParaRPr>
          </a:p>
          <a:p>
            <a:pPr algn="ctr"/>
            <a:r>
              <a:rPr lang="en-US" sz="2800" b="1" u="sng" dirty="0">
                <a:solidFill>
                  <a:schemeClr val="tx1"/>
                </a:solidFill>
                <a:latin typeface="Agency FB" panose="020B0503020202020204" pitchFamily="34" charset="0"/>
              </a:rPr>
              <a:t>E-commerce website</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User friend-and easy </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Web browsing experiences </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Details of the products </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Quality contents</a:t>
            </a:r>
          </a:p>
          <a:p>
            <a:pPr algn="ctr"/>
            <a:endParaRPr lang="en-US" sz="2800" dirty="0">
              <a:solidFill>
                <a:schemeClr val="tx1"/>
              </a:solidFill>
              <a:latin typeface="Agency FB" panose="020B0503020202020204" pitchFamily="34" charset="0"/>
            </a:endParaRPr>
          </a:p>
          <a:p>
            <a:pPr algn="ctr"/>
            <a:r>
              <a:rPr lang="en-US" sz="2800" b="1" u="sng" dirty="0">
                <a:solidFill>
                  <a:schemeClr val="tx1"/>
                </a:solidFill>
                <a:latin typeface="Agency FB" panose="020B0503020202020204" pitchFamily="34" charset="0"/>
              </a:rPr>
              <a:t>Multiband digital transformation</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Usage of customers insights</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One stop and single customers experiences</a:t>
            </a:r>
          </a:p>
          <a:p>
            <a:pPr marL="457200" indent="-457200" algn="just">
              <a:buFont typeface="Wingdings" panose="05000000000000000000" pitchFamily="2" charset="2"/>
              <a:buChar char="v"/>
            </a:pPr>
            <a:r>
              <a:rPr lang="en-US" sz="2400" dirty="0">
                <a:solidFill>
                  <a:schemeClr val="tx1"/>
                </a:solidFill>
                <a:latin typeface="Agency FB" panose="020B0503020202020204" pitchFamily="34" charset="0"/>
              </a:rPr>
              <a:t>Integrated team of the Habitat, TU and Argos</a:t>
            </a:r>
            <a:r>
              <a:rPr lang="en-US" sz="2800" dirty="0">
                <a:solidFill>
                  <a:schemeClr val="tx1"/>
                </a:solidFill>
                <a:latin typeface="Agency FB" panose="020B0503020202020204" pitchFamily="34" charset="0"/>
              </a:rPr>
              <a:t> </a:t>
            </a:r>
          </a:p>
          <a:p>
            <a:pPr algn="ctr"/>
            <a:endParaRPr lang="en-US" sz="2800" dirty="0">
              <a:solidFill>
                <a:schemeClr val="tx1"/>
              </a:solidFill>
              <a:latin typeface="Agency FB" panose="020B0503020202020204" pitchFamily="34" charset="0"/>
            </a:endParaRPr>
          </a:p>
        </p:txBody>
      </p:sp>
      <p:sp>
        <p:nvSpPr>
          <p:cNvPr id="3" name="Rectangle 2">
            <a:extLst>
              <a:ext uri="{FF2B5EF4-FFF2-40B4-BE49-F238E27FC236}">
                <a16:creationId xmlns:a16="http://schemas.microsoft.com/office/drawing/2014/main" id="{35776A23-377E-EF43-C467-3BB04F3AB61C}"/>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28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Digital operation and customers service management of Sainsburys</a:t>
            </a:r>
            <a:endParaRPr lang="en-US" sz="28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BF1FCE5-1161-F54A-5A27-063EFA5C3C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8146" y="1491175"/>
            <a:ext cx="5702106" cy="4747846"/>
          </a:xfrm>
          <a:prstGeom prst="rect">
            <a:avLst/>
          </a:prstGeom>
        </p:spPr>
      </p:pic>
    </p:spTree>
    <p:extLst>
      <p:ext uri="{BB962C8B-B14F-4D97-AF65-F5344CB8AC3E}">
        <p14:creationId xmlns:p14="http://schemas.microsoft.com/office/powerpoint/2010/main" val="17561582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03FBFB-7314-7490-590C-16F4F2829D57}"/>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Operation in Covid-19 pandemic</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6731689D-8D72-F871-5B77-363D80044A94}"/>
              </a:ext>
            </a:extLst>
          </p:cNvPr>
          <p:cNvGrpSpPr/>
          <p:nvPr/>
        </p:nvGrpSpPr>
        <p:grpSpPr>
          <a:xfrm>
            <a:off x="886265" y="1448972"/>
            <a:ext cx="9978681" cy="4501465"/>
            <a:chOff x="1359310" y="1672969"/>
            <a:chExt cx="9003890" cy="4277468"/>
          </a:xfrm>
        </p:grpSpPr>
        <p:grpSp>
          <p:nvGrpSpPr>
            <p:cNvPr id="6" name="Google Shape;1322;p43">
              <a:extLst>
                <a:ext uri="{FF2B5EF4-FFF2-40B4-BE49-F238E27FC236}">
                  <a16:creationId xmlns:a16="http://schemas.microsoft.com/office/drawing/2014/main" id="{84C611DA-7DFD-9FFE-A292-F5187A0F4FEE}"/>
                </a:ext>
              </a:extLst>
            </p:cNvPr>
            <p:cNvGrpSpPr/>
            <p:nvPr/>
          </p:nvGrpSpPr>
          <p:grpSpPr>
            <a:xfrm>
              <a:off x="2163401" y="1672969"/>
              <a:ext cx="8199799" cy="1275551"/>
              <a:chOff x="2596588" y="1165275"/>
              <a:chExt cx="6149849" cy="956663"/>
            </a:xfrm>
          </p:grpSpPr>
          <p:sp>
            <p:nvSpPr>
              <p:cNvPr id="41" name="Google Shape;1323;p43">
                <a:extLst>
                  <a:ext uri="{FF2B5EF4-FFF2-40B4-BE49-F238E27FC236}">
                    <a16:creationId xmlns:a16="http://schemas.microsoft.com/office/drawing/2014/main" id="{B4664D0C-2983-B130-F228-1D6501997199}"/>
                  </a:ext>
                </a:extLst>
              </p:cNvPr>
              <p:cNvSpPr/>
              <p:nvPr/>
            </p:nvSpPr>
            <p:spPr>
              <a:xfrm>
                <a:off x="2966288" y="1522438"/>
                <a:ext cx="1041225" cy="364350"/>
              </a:xfrm>
              <a:custGeom>
                <a:avLst/>
                <a:gdLst/>
                <a:ahLst/>
                <a:cxnLst/>
                <a:rect l="l" t="t" r="r" b="b"/>
                <a:pathLst>
                  <a:path w="41649" h="14574" extrusionOk="0">
                    <a:moveTo>
                      <a:pt x="14014" y="1"/>
                    </a:moveTo>
                    <a:lnTo>
                      <a:pt x="0" y="14050"/>
                    </a:lnTo>
                    <a:lnTo>
                      <a:pt x="536" y="14574"/>
                    </a:lnTo>
                    <a:lnTo>
                      <a:pt x="14323" y="739"/>
                    </a:lnTo>
                    <a:lnTo>
                      <a:pt x="41648" y="739"/>
                    </a:lnTo>
                    <a:lnTo>
                      <a:pt x="41648" y="1"/>
                    </a:lnTo>
                    <a:close/>
                  </a:path>
                </a:pathLst>
              </a:custGeom>
              <a:solidFill>
                <a:srgbClr val="443F3F"/>
              </a:solidFill>
              <a:ln>
                <a:noFill/>
              </a:ln>
            </p:spPr>
            <p:txBody>
              <a:bodyPr spcFirstLastPara="1" wrap="square" lIns="121900" tIns="121900" rIns="121900" bIns="121900" anchor="ctr" anchorCtr="0">
                <a:noAutofit/>
              </a:bodyPr>
              <a:lstStyle/>
              <a:p>
                <a:endParaRPr sz="2400" dirty="0"/>
              </a:p>
            </p:txBody>
          </p:sp>
          <p:sp>
            <p:nvSpPr>
              <p:cNvPr id="42" name="Google Shape;1324;p43">
                <a:extLst>
                  <a:ext uri="{FF2B5EF4-FFF2-40B4-BE49-F238E27FC236}">
                    <a16:creationId xmlns:a16="http://schemas.microsoft.com/office/drawing/2014/main" id="{CA0E3189-7C70-CC65-F79E-351472694042}"/>
                  </a:ext>
                </a:extLst>
              </p:cNvPr>
              <p:cNvSpPr/>
              <p:nvPr/>
            </p:nvSpPr>
            <p:spPr>
              <a:xfrm>
                <a:off x="2596588" y="1752238"/>
                <a:ext cx="712925" cy="369700"/>
              </a:xfrm>
              <a:custGeom>
                <a:avLst/>
                <a:gdLst/>
                <a:ahLst/>
                <a:cxnLst/>
                <a:rect l="l" t="t" r="r" b="b"/>
                <a:pathLst>
                  <a:path w="28517" h="14788" extrusionOk="0">
                    <a:moveTo>
                      <a:pt x="20170" y="5394"/>
                    </a:moveTo>
                    <a:cubicBezTo>
                      <a:pt x="17146" y="3644"/>
                      <a:pt x="13883" y="2286"/>
                      <a:pt x="10442" y="1358"/>
                    </a:cubicBezTo>
                    <a:cubicBezTo>
                      <a:pt x="7109" y="476"/>
                      <a:pt x="3608" y="0"/>
                      <a:pt x="1" y="0"/>
                    </a:cubicBezTo>
                    <a:lnTo>
                      <a:pt x="1" y="4215"/>
                    </a:lnTo>
                    <a:cubicBezTo>
                      <a:pt x="3227" y="4215"/>
                      <a:pt x="6359" y="4644"/>
                      <a:pt x="9347" y="5441"/>
                    </a:cubicBezTo>
                    <a:cubicBezTo>
                      <a:pt x="12431" y="6263"/>
                      <a:pt x="15360" y="7489"/>
                      <a:pt x="18062" y="9049"/>
                    </a:cubicBezTo>
                    <a:cubicBezTo>
                      <a:pt x="20801" y="10632"/>
                      <a:pt x="23313" y="12573"/>
                      <a:pt x="25540" y="14788"/>
                    </a:cubicBezTo>
                    <a:lnTo>
                      <a:pt x="28516" y="11811"/>
                    </a:lnTo>
                    <a:cubicBezTo>
                      <a:pt x="26040" y="9323"/>
                      <a:pt x="23230" y="7168"/>
                      <a:pt x="20170" y="5394"/>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43" name="Google Shape;1325;p43">
                <a:extLst>
                  <a:ext uri="{FF2B5EF4-FFF2-40B4-BE49-F238E27FC236}">
                    <a16:creationId xmlns:a16="http://schemas.microsoft.com/office/drawing/2014/main" id="{1B6D6EB8-9414-DD06-E8BD-4554474B8498}"/>
                  </a:ext>
                </a:extLst>
              </p:cNvPr>
              <p:cNvSpPr/>
              <p:nvPr/>
            </p:nvSpPr>
            <p:spPr>
              <a:xfrm>
                <a:off x="2869538" y="1771888"/>
                <a:ext cx="213750" cy="214025"/>
              </a:xfrm>
              <a:custGeom>
                <a:avLst/>
                <a:gdLst/>
                <a:ahLst/>
                <a:cxnLst/>
                <a:rect l="l" t="t" r="r" b="b"/>
                <a:pathLst>
                  <a:path w="8550" h="8561" extrusionOk="0">
                    <a:moveTo>
                      <a:pt x="4275" y="0"/>
                    </a:moveTo>
                    <a:cubicBezTo>
                      <a:pt x="1906" y="0"/>
                      <a:pt x="1" y="1917"/>
                      <a:pt x="1" y="4274"/>
                    </a:cubicBezTo>
                    <a:cubicBezTo>
                      <a:pt x="1" y="6644"/>
                      <a:pt x="1906" y="8561"/>
                      <a:pt x="4275" y="8561"/>
                    </a:cubicBezTo>
                    <a:cubicBezTo>
                      <a:pt x="6632" y="8561"/>
                      <a:pt x="8549" y="6644"/>
                      <a:pt x="8549" y="4274"/>
                    </a:cubicBezTo>
                    <a:cubicBezTo>
                      <a:pt x="8549" y="1917"/>
                      <a:pt x="6632" y="0"/>
                      <a:pt x="4275"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grpSp>
            <p:nvGrpSpPr>
              <p:cNvPr id="44" name="Google Shape;1326;p43">
                <a:extLst>
                  <a:ext uri="{FF2B5EF4-FFF2-40B4-BE49-F238E27FC236}">
                    <a16:creationId xmlns:a16="http://schemas.microsoft.com/office/drawing/2014/main" id="{CE4C4CB3-EEBB-C66C-7C4D-13BD029D0CE2}"/>
                  </a:ext>
                </a:extLst>
              </p:cNvPr>
              <p:cNvGrpSpPr/>
              <p:nvPr/>
            </p:nvGrpSpPr>
            <p:grpSpPr>
              <a:xfrm>
                <a:off x="4159888" y="1165275"/>
                <a:ext cx="4586549" cy="735225"/>
                <a:chOff x="4159888" y="1165263"/>
                <a:chExt cx="4586549" cy="735225"/>
              </a:xfrm>
            </p:grpSpPr>
            <p:sp>
              <p:nvSpPr>
                <p:cNvPr id="46" name="Google Shape;1327;p43">
                  <a:extLst>
                    <a:ext uri="{FF2B5EF4-FFF2-40B4-BE49-F238E27FC236}">
                      <a16:creationId xmlns:a16="http://schemas.microsoft.com/office/drawing/2014/main" id="{DEFFDC09-6E4B-A8ED-2CF9-7A00DB0606DC}"/>
                    </a:ext>
                  </a:extLst>
                </p:cNvPr>
                <p:cNvSpPr/>
                <p:nvPr/>
              </p:nvSpPr>
              <p:spPr>
                <a:xfrm>
                  <a:off x="4417938" y="1165263"/>
                  <a:ext cx="735250" cy="735225"/>
                </a:xfrm>
                <a:custGeom>
                  <a:avLst/>
                  <a:gdLst/>
                  <a:ahLst/>
                  <a:cxnLst/>
                  <a:rect l="l" t="t" r="r" b="b"/>
                  <a:pathLst>
                    <a:path w="29410" h="29409" extrusionOk="0">
                      <a:moveTo>
                        <a:pt x="14705" y="0"/>
                      </a:moveTo>
                      <a:cubicBezTo>
                        <a:pt x="6585" y="0"/>
                        <a:pt x="1" y="6584"/>
                        <a:pt x="1" y="14704"/>
                      </a:cubicBezTo>
                      <a:cubicBezTo>
                        <a:pt x="1" y="22824"/>
                        <a:pt x="6585" y="29409"/>
                        <a:pt x="14705" y="29409"/>
                      </a:cubicBezTo>
                      <a:cubicBezTo>
                        <a:pt x="22825" y="29409"/>
                        <a:pt x="29409" y="22824"/>
                        <a:pt x="29409" y="14704"/>
                      </a:cubicBezTo>
                      <a:cubicBezTo>
                        <a:pt x="29409" y="6584"/>
                        <a:pt x="22825" y="0"/>
                        <a:pt x="14705"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47" name="Google Shape;1328;p43">
                  <a:extLst>
                    <a:ext uri="{FF2B5EF4-FFF2-40B4-BE49-F238E27FC236}">
                      <a16:creationId xmlns:a16="http://schemas.microsoft.com/office/drawing/2014/main" id="{8CC18481-0DB1-C998-327B-077B66B221DD}"/>
                    </a:ext>
                  </a:extLst>
                </p:cNvPr>
                <p:cNvSpPr/>
                <p:nvPr/>
              </p:nvSpPr>
              <p:spPr>
                <a:xfrm>
                  <a:off x="4453063" y="1200238"/>
                  <a:ext cx="665000" cy="665275"/>
                </a:xfrm>
                <a:custGeom>
                  <a:avLst/>
                  <a:gdLst/>
                  <a:ahLst/>
                  <a:cxnLst/>
                  <a:rect l="l" t="t" r="r" b="b"/>
                  <a:pathLst>
                    <a:path w="26600" h="26611" extrusionOk="0">
                      <a:moveTo>
                        <a:pt x="13300" y="26610"/>
                      </a:moveTo>
                      <a:cubicBezTo>
                        <a:pt x="5966" y="26610"/>
                        <a:pt x="1" y="20634"/>
                        <a:pt x="1" y="13299"/>
                      </a:cubicBezTo>
                      <a:cubicBezTo>
                        <a:pt x="1" y="5965"/>
                        <a:pt x="5966" y="0"/>
                        <a:pt x="13300" y="0"/>
                      </a:cubicBezTo>
                      <a:cubicBezTo>
                        <a:pt x="20634" y="0"/>
                        <a:pt x="26599" y="5965"/>
                        <a:pt x="26599" y="13299"/>
                      </a:cubicBezTo>
                      <a:cubicBezTo>
                        <a:pt x="26599" y="20634"/>
                        <a:pt x="20634" y="26610"/>
                        <a:pt x="13300" y="26610"/>
                      </a:cubicBezTo>
                      <a:close/>
                      <a:moveTo>
                        <a:pt x="13300" y="453"/>
                      </a:moveTo>
                      <a:cubicBezTo>
                        <a:pt x="6216" y="453"/>
                        <a:pt x="453" y="6215"/>
                        <a:pt x="453" y="13299"/>
                      </a:cubicBezTo>
                      <a:cubicBezTo>
                        <a:pt x="453" y="20384"/>
                        <a:pt x="6216" y="26146"/>
                        <a:pt x="13300" y="26146"/>
                      </a:cubicBezTo>
                      <a:cubicBezTo>
                        <a:pt x="20384" y="26146"/>
                        <a:pt x="26147" y="20384"/>
                        <a:pt x="26147" y="13299"/>
                      </a:cubicBezTo>
                      <a:cubicBezTo>
                        <a:pt x="26147" y="6215"/>
                        <a:pt x="20384" y="453"/>
                        <a:pt x="13300" y="453"/>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48" name="Google Shape;1329;p43">
                  <a:extLst>
                    <a:ext uri="{FF2B5EF4-FFF2-40B4-BE49-F238E27FC236}">
                      <a16:creationId xmlns:a16="http://schemas.microsoft.com/office/drawing/2014/main" id="{5AF1EFAE-44D9-F19B-909F-B61106789DAF}"/>
                    </a:ext>
                  </a:extLst>
                </p:cNvPr>
                <p:cNvSpPr/>
                <p:nvPr/>
              </p:nvSpPr>
              <p:spPr>
                <a:xfrm>
                  <a:off x="4159888" y="1239975"/>
                  <a:ext cx="927525" cy="585800"/>
                </a:xfrm>
                <a:custGeom>
                  <a:avLst/>
                  <a:gdLst/>
                  <a:ahLst/>
                  <a:cxnLst/>
                  <a:rect l="l" t="t" r="r" b="b"/>
                  <a:pathLst>
                    <a:path w="37101" h="23432" extrusionOk="0">
                      <a:moveTo>
                        <a:pt x="25539" y="251"/>
                      </a:moveTo>
                      <a:cubicBezTo>
                        <a:pt x="19872" y="1"/>
                        <a:pt x="15050" y="3846"/>
                        <a:pt x="13764" y="9073"/>
                      </a:cubicBezTo>
                      <a:cubicBezTo>
                        <a:pt x="13597" y="9740"/>
                        <a:pt x="12978" y="10216"/>
                        <a:pt x="12288" y="10216"/>
                      </a:cubicBezTo>
                      <a:lnTo>
                        <a:pt x="6263" y="10216"/>
                      </a:lnTo>
                      <a:cubicBezTo>
                        <a:pt x="5811" y="10216"/>
                        <a:pt x="5453" y="9847"/>
                        <a:pt x="5453" y="9406"/>
                      </a:cubicBezTo>
                      <a:lnTo>
                        <a:pt x="5453" y="6870"/>
                      </a:lnTo>
                      <a:cubicBezTo>
                        <a:pt x="5453" y="6561"/>
                        <a:pt x="5084" y="6406"/>
                        <a:pt x="4858" y="6620"/>
                      </a:cubicBezTo>
                      <a:lnTo>
                        <a:pt x="441" y="11050"/>
                      </a:lnTo>
                      <a:cubicBezTo>
                        <a:pt x="0" y="11490"/>
                        <a:pt x="0" y="12193"/>
                        <a:pt x="441" y="12621"/>
                      </a:cubicBezTo>
                      <a:lnTo>
                        <a:pt x="4858" y="17050"/>
                      </a:lnTo>
                      <a:cubicBezTo>
                        <a:pt x="5084" y="17265"/>
                        <a:pt x="5453" y="17110"/>
                        <a:pt x="5453" y="16800"/>
                      </a:cubicBezTo>
                      <a:lnTo>
                        <a:pt x="5453" y="14276"/>
                      </a:lnTo>
                      <a:cubicBezTo>
                        <a:pt x="5453" y="13824"/>
                        <a:pt x="5811" y="13466"/>
                        <a:pt x="6263" y="13466"/>
                      </a:cubicBezTo>
                      <a:lnTo>
                        <a:pt x="12288" y="13466"/>
                      </a:lnTo>
                      <a:cubicBezTo>
                        <a:pt x="13002" y="13466"/>
                        <a:pt x="13609" y="13955"/>
                        <a:pt x="13776" y="14645"/>
                      </a:cubicBezTo>
                      <a:cubicBezTo>
                        <a:pt x="15026" y="19693"/>
                        <a:pt x="19586" y="23432"/>
                        <a:pt x="25027" y="23432"/>
                      </a:cubicBezTo>
                      <a:cubicBezTo>
                        <a:pt x="31730" y="23432"/>
                        <a:pt x="37100" y="17753"/>
                        <a:pt x="36588" y="10954"/>
                      </a:cubicBezTo>
                      <a:cubicBezTo>
                        <a:pt x="36160" y="5144"/>
                        <a:pt x="31373" y="501"/>
                        <a:pt x="25539" y="251"/>
                      </a:cubicBez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49" name="Google Shape;1330;p43">
                  <a:extLst>
                    <a:ext uri="{FF2B5EF4-FFF2-40B4-BE49-F238E27FC236}">
                      <a16:creationId xmlns:a16="http://schemas.microsoft.com/office/drawing/2014/main" id="{C2F9F99E-7DC8-ECA6-793E-67FF424D6586}"/>
                    </a:ext>
                  </a:extLst>
                </p:cNvPr>
                <p:cNvSpPr/>
                <p:nvPr/>
              </p:nvSpPr>
              <p:spPr>
                <a:xfrm>
                  <a:off x="5199557" y="1247675"/>
                  <a:ext cx="3546880" cy="549500"/>
                </a:xfrm>
                <a:custGeom>
                  <a:avLst/>
                  <a:gdLst/>
                  <a:ahLst/>
                  <a:cxnLst/>
                  <a:rect l="l" t="t" r="r" b="b"/>
                  <a:pathLst>
                    <a:path w="67176" h="21980" extrusionOk="0">
                      <a:moveTo>
                        <a:pt x="8799" y="1"/>
                      </a:moveTo>
                      <a:cubicBezTo>
                        <a:pt x="7942" y="1"/>
                        <a:pt x="7144" y="418"/>
                        <a:pt x="6644" y="1120"/>
                      </a:cubicBezTo>
                      <a:lnTo>
                        <a:pt x="608" y="9562"/>
                      </a:lnTo>
                      <a:cubicBezTo>
                        <a:pt x="1" y="10419"/>
                        <a:pt x="1" y="11562"/>
                        <a:pt x="608" y="12419"/>
                      </a:cubicBezTo>
                      <a:lnTo>
                        <a:pt x="6644" y="20861"/>
                      </a:lnTo>
                      <a:cubicBezTo>
                        <a:pt x="7144" y="21563"/>
                        <a:pt x="7942" y="21980"/>
                        <a:pt x="8799" y="21980"/>
                      </a:cubicBezTo>
                      <a:lnTo>
                        <a:pt x="56198" y="21980"/>
                      </a:lnTo>
                      <a:cubicBezTo>
                        <a:pt x="62258" y="21980"/>
                        <a:pt x="67176" y="17051"/>
                        <a:pt x="67176" y="10990"/>
                      </a:cubicBezTo>
                      <a:cubicBezTo>
                        <a:pt x="67176" y="4918"/>
                        <a:pt x="62258" y="1"/>
                        <a:pt x="56198" y="1"/>
                      </a:cubicBezTo>
                      <a:close/>
                    </a:path>
                  </a:pathLst>
                </a:custGeom>
                <a:solidFill>
                  <a:schemeClr val="accent1"/>
                </a:solidFill>
                <a:ln w="28575">
                  <a:noFill/>
                </a:ln>
              </p:spPr>
              <p:txBody>
                <a:bodyPr spcFirstLastPara="1" wrap="square" lIns="243833" tIns="121900" rIns="243833" bIns="121900" anchor="ctr" anchorCtr="0">
                  <a:noAutofit/>
                </a:bodyPr>
                <a:lstStyle/>
                <a:p>
                  <a:pPr algn="ctr">
                    <a:buClr>
                      <a:schemeClr val="dk1"/>
                    </a:buClr>
                    <a:buSzPts val="1100"/>
                  </a:pPr>
                  <a:r>
                    <a:rPr lang="en-US" sz="2000" b="1" dirty="0">
                      <a:solidFill>
                        <a:schemeClr val="bg1"/>
                      </a:solidFill>
                      <a:latin typeface="Agency FB" panose="020B0503020202020204" pitchFamily="34" charset="0"/>
                      <a:ea typeface="Roboto"/>
                      <a:cs typeface="Roboto"/>
                      <a:sym typeface="Roboto"/>
                    </a:rPr>
                    <a:t>Closing down the Argos stores and shifting to online operation</a:t>
                  </a:r>
                  <a:endParaRPr sz="2000" b="1" dirty="0">
                    <a:solidFill>
                      <a:schemeClr val="bg1"/>
                    </a:solidFill>
                    <a:latin typeface="Agency FB" panose="020B0503020202020204" pitchFamily="34" charset="0"/>
                    <a:ea typeface="Roboto"/>
                    <a:cs typeface="Roboto"/>
                    <a:sym typeface="Roboto"/>
                  </a:endParaRPr>
                </a:p>
              </p:txBody>
            </p:sp>
            <p:sp>
              <p:nvSpPr>
                <p:cNvPr id="50" name="Google Shape;1331;p43">
                  <a:extLst>
                    <a:ext uri="{FF2B5EF4-FFF2-40B4-BE49-F238E27FC236}">
                      <a16:creationId xmlns:a16="http://schemas.microsoft.com/office/drawing/2014/main" id="{4C1B638A-ADCA-0615-9D61-ADE90E7A8B41}"/>
                    </a:ext>
                  </a:extLst>
                </p:cNvPr>
                <p:cNvSpPr txBox="1"/>
                <p:nvPr/>
              </p:nvSpPr>
              <p:spPr>
                <a:xfrm>
                  <a:off x="4526363" y="1347925"/>
                  <a:ext cx="518400" cy="369900"/>
                </a:xfrm>
                <a:prstGeom prst="rect">
                  <a:avLst/>
                </a:prstGeom>
                <a:noFill/>
                <a:ln>
                  <a:noFill/>
                </a:ln>
              </p:spPr>
              <p:txBody>
                <a:bodyPr spcFirstLastPara="1" wrap="square" lIns="121900" tIns="121900" rIns="121900" bIns="121900" anchor="ctr" anchorCtr="0">
                  <a:noAutofit/>
                </a:bodyPr>
                <a:lstStyle/>
                <a:p>
                  <a:pPr algn="ctr"/>
                  <a:r>
                    <a:rPr lang="en" sz="3200" b="1" dirty="0">
                      <a:solidFill>
                        <a:srgbClr val="FFFFFF"/>
                      </a:solidFill>
                      <a:latin typeface="Agency FB" panose="020B0503020202020204" pitchFamily="34" charset="0"/>
                      <a:ea typeface="Fira Sans Extra Condensed Medium"/>
                      <a:cs typeface="Fira Sans Extra Condensed Medium"/>
                      <a:sym typeface="Fira Sans Extra Condensed Medium"/>
                    </a:rPr>
                    <a:t>1</a:t>
                  </a:r>
                  <a:endParaRPr sz="2400" b="1" dirty="0">
                    <a:latin typeface="Agency FB" panose="020B0503020202020204" pitchFamily="34" charset="0"/>
                  </a:endParaRPr>
                </a:p>
              </p:txBody>
            </p:sp>
          </p:grpSp>
          <p:sp>
            <p:nvSpPr>
              <p:cNvPr id="45" name="Google Shape;1337;p43">
                <a:extLst>
                  <a:ext uri="{FF2B5EF4-FFF2-40B4-BE49-F238E27FC236}">
                    <a16:creationId xmlns:a16="http://schemas.microsoft.com/office/drawing/2014/main" id="{1831103E-5516-AE98-0B70-E2F0F4BB0774}"/>
                  </a:ext>
                </a:extLst>
              </p:cNvPr>
              <p:cNvSpPr/>
              <p:nvPr/>
            </p:nvSpPr>
            <p:spPr>
              <a:xfrm>
                <a:off x="2919538" y="1822188"/>
                <a:ext cx="113750" cy="113425"/>
              </a:xfrm>
              <a:custGeom>
                <a:avLst/>
                <a:gdLst/>
                <a:ahLst/>
                <a:cxnLst/>
                <a:rect l="l" t="t" r="r" b="b"/>
                <a:pathLst>
                  <a:path w="4550" h="4537" extrusionOk="0">
                    <a:moveTo>
                      <a:pt x="4549" y="2262"/>
                    </a:moveTo>
                    <a:cubicBezTo>
                      <a:pt x="4549" y="3524"/>
                      <a:pt x="3525" y="4536"/>
                      <a:pt x="2275" y="4536"/>
                    </a:cubicBezTo>
                    <a:cubicBezTo>
                      <a:pt x="1025" y="4536"/>
                      <a:pt x="1" y="3524"/>
                      <a:pt x="1" y="2262"/>
                    </a:cubicBezTo>
                    <a:cubicBezTo>
                      <a:pt x="1" y="1012"/>
                      <a:pt x="1025" y="0"/>
                      <a:pt x="2275" y="0"/>
                    </a:cubicBezTo>
                    <a:cubicBezTo>
                      <a:pt x="3525" y="0"/>
                      <a:pt x="4549" y="1012"/>
                      <a:pt x="4549" y="2262"/>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grpSp>
        <p:grpSp>
          <p:nvGrpSpPr>
            <p:cNvPr id="7" name="Google Shape;1338;p43">
              <a:extLst>
                <a:ext uri="{FF2B5EF4-FFF2-40B4-BE49-F238E27FC236}">
                  <a16:creationId xmlns:a16="http://schemas.microsoft.com/office/drawing/2014/main" id="{3DDC385F-8B8C-9FC7-BF09-FF3EDD972041}"/>
                </a:ext>
              </a:extLst>
            </p:cNvPr>
            <p:cNvGrpSpPr/>
            <p:nvPr/>
          </p:nvGrpSpPr>
          <p:grpSpPr>
            <a:xfrm>
              <a:off x="3014702" y="3800187"/>
              <a:ext cx="7347666" cy="1058916"/>
              <a:chOff x="3235063" y="2760688"/>
              <a:chExt cx="5510749" cy="794187"/>
            </a:xfrm>
          </p:grpSpPr>
          <p:sp>
            <p:nvSpPr>
              <p:cNvPr id="31" name="Google Shape;1339;p43">
                <a:extLst>
                  <a:ext uri="{FF2B5EF4-FFF2-40B4-BE49-F238E27FC236}">
                    <a16:creationId xmlns:a16="http://schemas.microsoft.com/office/drawing/2014/main" id="{819138AA-6615-A4F7-D5F9-E4AA6FB9364E}"/>
                  </a:ext>
                </a:extLst>
              </p:cNvPr>
              <p:cNvSpPr/>
              <p:nvPr/>
            </p:nvSpPr>
            <p:spPr>
              <a:xfrm>
                <a:off x="3497888" y="3099113"/>
                <a:ext cx="531050" cy="97675"/>
              </a:xfrm>
              <a:custGeom>
                <a:avLst/>
                <a:gdLst/>
                <a:ahLst/>
                <a:cxnLst/>
                <a:rect l="l" t="t" r="r" b="b"/>
                <a:pathLst>
                  <a:path w="21242" h="3907" extrusionOk="0">
                    <a:moveTo>
                      <a:pt x="239" y="1"/>
                    </a:moveTo>
                    <a:lnTo>
                      <a:pt x="1" y="703"/>
                    </a:lnTo>
                    <a:lnTo>
                      <a:pt x="9061" y="3906"/>
                    </a:lnTo>
                    <a:lnTo>
                      <a:pt x="21242" y="3906"/>
                    </a:lnTo>
                    <a:lnTo>
                      <a:pt x="21242" y="3168"/>
                    </a:lnTo>
                    <a:lnTo>
                      <a:pt x="9192" y="3168"/>
                    </a:lnTo>
                    <a:lnTo>
                      <a:pt x="239" y="1"/>
                    </a:lnTo>
                    <a:close/>
                  </a:path>
                </a:pathLst>
              </a:custGeom>
              <a:solidFill>
                <a:srgbClr val="443F3F"/>
              </a:solidFill>
              <a:ln>
                <a:noFill/>
              </a:ln>
            </p:spPr>
            <p:txBody>
              <a:bodyPr spcFirstLastPara="1" wrap="square" lIns="121900" tIns="121900" rIns="121900" bIns="121900" anchor="ctr" anchorCtr="0">
                <a:noAutofit/>
              </a:bodyPr>
              <a:lstStyle/>
              <a:p>
                <a:endParaRPr sz="2400"/>
              </a:p>
            </p:txBody>
          </p:sp>
          <p:sp>
            <p:nvSpPr>
              <p:cNvPr id="32" name="Google Shape;1340;p43">
                <a:extLst>
                  <a:ext uri="{FF2B5EF4-FFF2-40B4-BE49-F238E27FC236}">
                    <a16:creationId xmlns:a16="http://schemas.microsoft.com/office/drawing/2014/main" id="{A4CEFF28-C51E-E4BE-15BC-28675B300897}"/>
                  </a:ext>
                </a:extLst>
              </p:cNvPr>
              <p:cNvSpPr/>
              <p:nvPr/>
            </p:nvSpPr>
            <p:spPr>
              <a:xfrm>
                <a:off x="3235063" y="2760688"/>
                <a:ext cx="370000" cy="713200"/>
              </a:xfrm>
              <a:custGeom>
                <a:avLst/>
                <a:gdLst/>
                <a:ahLst/>
                <a:cxnLst/>
                <a:rect l="l" t="t" r="r" b="b"/>
                <a:pathLst>
                  <a:path w="14800" h="28528" extrusionOk="0">
                    <a:moveTo>
                      <a:pt x="10573" y="0"/>
                    </a:moveTo>
                    <a:cubicBezTo>
                      <a:pt x="10573" y="3227"/>
                      <a:pt x="10157" y="6370"/>
                      <a:pt x="9359" y="9347"/>
                    </a:cubicBezTo>
                    <a:cubicBezTo>
                      <a:pt x="8525" y="12431"/>
                      <a:pt x="7311" y="15360"/>
                      <a:pt x="5739" y="18062"/>
                    </a:cubicBezTo>
                    <a:cubicBezTo>
                      <a:pt x="4156" y="20801"/>
                      <a:pt x="2227" y="23313"/>
                      <a:pt x="1" y="25539"/>
                    </a:cubicBezTo>
                    <a:lnTo>
                      <a:pt x="2977" y="28528"/>
                    </a:lnTo>
                    <a:cubicBezTo>
                      <a:pt x="5466" y="26039"/>
                      <a:pt x="7621" y="23230"/>
                      <a:pt x="9395" y="20170"/>
                    </a:cubicBezTo>
                    <a:cubicBezTo>
                      <a:pt x="11145" y="17157"/>
                      <a:pt x="12514" y="13883"/>
                      <a:pt x="13431" y="10442"/>
                    </a:cubicBezTo>
                    <a:cubicBezTo>
                      <a:pt x="14324" y="7109"/>
                      <a:pt x="14800" y="3608"/>
                      <a:pt x="14800" y="0"/>
                    </a:cubicBezTo>
                    <a:lnTo>
                      <a:pt x="10573"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3" name="Google Shape;1341;p43">
                <a:extLst>
                  <a:ext uri="{FF2B5EF4-FFF2-40B4-BE49-F238E27FC236}">
                    <a16:creationId xmlns:a16="http://schemas.microsoft.com/office/drawing/2014/main" id="{2A2EBE9F-935C-21CE-74D1-291D9A45A28C}"/>
                  </a:ext>
                </a:extLst>
              </p:cNvPr>
              <p:cNvSpPr/>
              <p:nvPr/>
            </p:nvSpPr>
            <p:spPr>
              <a:xfrm>
                <a:off x="3383588" y="3007438"/>
                <a:ext cx="214050" cy="214050"/>
              </a:xfrm>
              <a:custGeom>
                <a:avLst/>
                <a:gdLst/>
                <a:ahLst/>
                <a:cxnLst/>
                <a:rect l="l" t="t" r="r" b="b"/>
                <a:pathLst>
                  <a:path w="8562" h="8562" extrusionOk="0">
                    <a:moveTo>
                      <a:pt x="4287" y="1"/>
                    </a:moveTo>
                    <a:cubicBezTo>
                      <a:pt x="1918" y="1"/>
                      <a:pt x="1" y="1918"/>
                      <a:pt x="1" y="4275"/>
                    </a:cubicBezTo>
                    <a:cubicBezTo>
                      <a:pt x="1" y="6644"/>
                      <a:pt x="1918" y="8561"/>
                      <a:pt x="4287" y="8561"/>
                    </a:cubicBezTo>
                    <a:cubicBezTo>
                      <a:pt x="6644" y="8561"/>
                      <a:pt x="8561" y="6644"/>
                      <a:pt x="8561" y="4275"/>
                    </a:cubicBezTo>
                    <a:cubicBezTo>
                      <a:pt x="8561" y="1918"/>
                      <a:pt x="6644" y="1"/>
                      <a:pt x="4287" y="1"/>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34" name="Google Shape;1342;p43">
                <a:extLst>
                  <a:ext uri="{FF2B5EF4-FFF2-40B4-BE49-F238E27FC236}">
                    <a16:creationId xmlns:a16="http://schemas.microsoft.com/office/drawing/2014/main" id="{0DA075A7-89CD-3947-AE30-BDCD25CF041D}"/>
                  </a:ext>
                </a:extLst>
              </p:cNvPr>
              <p:cNvSpPr/>
              <p:nvPr/>
            </p:nvSpPr>
            <p:spPr>
              <a:xfrm>
                <a:off x="3433888" y="3057738"/>
                <a:ext cx="113450" cy="113450"/>
              </a:xfrm>
              <a:custGeom>
                <a:avLst/>
                <a:gdLst/>
                <a:ahLst/>
                <a:cxnLst/>
                <a:rect l="l" t="t" r="r" b="b"/>
                <a:pathLst>
                  <a:path w="4538" h="4538" extrusionOk="0">
                    <a:moveTo>
                      <a:pt x="4537" y="2263"/>
                    </a:moveTo>
                    <a:cubicBezTo>
                      <a:pt x="4537" y="3525"/>
                      <a:pt x="3525" y="4537"/>
                      <a:pt x="2275" y="4537"/>
                    </a:cubicBezTo>
                    <a:cubicBezTo>
                      <a:pt x="1013" y="4537"/>
                      <a:pt x="1" y="3525"/>
                      <a:pt x="1" y="2263"/>
                    </a:cubicBezTo>
                    <a:cubicBezTo>
                      <a:pt x="1" y="1013"/>
                      <a:pt x="1013" y="1"/>
                      <a:pt x="2275" y="1"/>
                    </a:cubicBezTo>
                    <a:cubicBezTo>
                      <a:pt x="3525" y="1"/>
                      <a:pt x="4537" y="1013"/>
                      <a:pt x="4537" y="2263"/>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grpSp>
            <p:nvGrpSpPr>
              <p:cNvPr id="35" name="Google Shape;1343;p43">
                <a:extLst>
                  <a:ext uri="{FF2B5EF4-FFF2-40B4-BE49-F238E27FC236}">
                    <a16:creationId xmlns:a16="http://schemas.microsoft.com/office/drawing/2014/main" id="{703E3AB3-09F5-21FC-B0DB-44CE928047EF}"/>
                  </a:ext>
                </a:extLst>
              </p:cNvPr>
              <p:cNvGrpSpPr/>
              <p:nvPr/>
            </p:nvGrpSpPr>
            <p:grpSpPr>
              <a:xfrm>
                <a:off x="4159888" y="2819625"/>
                <a:ext cx="4585924" cy="735250"/>
                <a:chOff x="4159888" y="2810988"/>
                <a:chExt cx="4585924" cy="735250"/>
              </a:xfrm>
            </p:grpSpPr>
            <p:sp>
              <p:nvSpPr>
                <p:cNvPr id="36" name="Google Shape;1344;p43">
                  <a:extLst>
                    <a:ext uri="{FF2B5EF4-FFF2-40B4-BE49-F238E27FC236}">
                      <a16:creationId xmlns:a16="http://schemas.microsoft.com/office/drawing/2014/main" id="{D6A42524-0AB9-2CF3-53FE-C52088EEAFFC}"/>
                    </a:ext>
                  </a:extLst>
                </p:cNvPr>
                <p:cNvSpPr/>
                <p:nvPr/>
              </p:nvSpPr>
              <p:spPr>
                <a:xfrm>
                  <a:off x="4417938" y="2810988"/>
                  <a:ext cx="735250" cy="735250"/>
                </a:xfrm>
                <a:custGeom>
                  <a:avLst/>
                  <a:gdLst/>
                  <a:ahLst/>
                  <a:cxnLst/>
                  <a:rect l="l" t="t" r="r" b="b"/>
                  <a:pathLst>
                    <a:path w="29410" h="29410" extrusionOk="0">
                      <a:moveTo>
                        <a:pt x="14705" y="1"/>
                      </a:moveTo>
                      <a:cubicBezTo>
                        <a:pt x="6585" y="1"/>
                        <a:pt x="1" y="6585"/>
                        <a:pt x="1" y="14705"/>
                      </a:cubicBezTo>
                      <a:cubicBezTo>
                        <a:pt x="1" y="22825"/>
                        <a:pt x="6585" y="29409"/>
                        <a:pt x="14705" y="29409"/>
                      </a:cubicBezTo>
                      <a:cubicBezTo>
                        <a:pt x="22825" y="29409"/>
                        <a:pt x="29409" y="22825"/>
                        <a:pt x="29409" y="14705"/>
                      </a:cubicBezTo>
                      <a:cubicBezTo>
                        <a:pt x="29409" y="6585"/>
                        <a:pt x="22825" y="1"/>
                        <a:pt x="14705" y="1"/>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37" name="Google Shape;1345;p43">
                  <a:extLst>
                    <a:ext uri="{FF2B5EF4-FFF2-40B4-BE49-F238E27FC236}">
                      <a16:creationId xmlns:a16="http://schemas.microsoft.com/office/drawing/2014/main" id="{EC41D802-99C7-7576-33B8-C19895E658D6}"/>
                    </a:ext>
                  </a:extLst>
                </p:cNvPr>
                <p:cNvSpPr/>
                <p:nvPr/>
              </p:nvSpPr>
              <p:spPr>
                <a:xfrm>
                  <a:off x="4453063" y="2845963"/>
                  <a:ext cx="665000" cy="665300"/>
                </a:xfrm>
                <a:custGeom>
                  <a:avLst/>
                  <a:gdLst/>
                  <a:ahLst/>
                  <a:cxnLst/>
                  <a:rect l="l" t="t" r="r" b="b"/>
                  <a:pathLst>
                    <a:path w="26600" h="26612" extrusionOk="0">
                      <a:moveTo>
                        <a:pt x="13300" y="26611"/>
                      </a:moveTo>
                      <a:cubicBezTo>
                        <a:pt x="5966" y="26611"/>
                        <a:pt x="1" y="20646"/>
                        <a:pt x="1" y="13312"/>
                      </a:cubicBezTo>
                      <a:cubicBezTo>
                        <a:pt x="1" y="5978"/>
                        <a:pt x="5966" y="1"/>
                        <a:pt x="13300" y="1"/>
                      </a:cubicBezTo>
                      <a:cubicBezTo>
                        <a:pt x="20634" y="1"/>
                        <a:pt x="26599" y="5978"/>
                        <a:pt x="26599" y="13312"/>
                      </a:cubicBezTo>
                      <a:cubicBezTo>
                        <a:pt x="26599" y="20646"/>
                        <a:pt x="20634" y="26611"/>
                        <a:pt x="13300" y="26611"/>
                      </a:cubicBezTo>
                      <a:close/>
                      <a:moveTo>
                        <a:pt x="13300" y="465"/>
                      </a:moveTo>
                      <a:cubicBezTo>
                        <a:pt x="6216" y="465"/>
                        <a:pt x="453" y="6228"/>
                        <a:pt x="453" y="13312"/>
                      </a:cubicBezTo>
                      <a:cubicBezTo>
                        <a:pt x="453" y="20396"/>
                        <a:pt x="6216" y="26159"/>
                        <a:pt x="13300" y="26159"/>
                      </a:cubicBezTo>
                      <a:cubicBezTo>
                        <a:pt x="20384" y="26159"/>
                        <a:pt x="26147" y="20396"/>
                        <a:pt x="26147" y="13312"/>
                      </a:cubicBezTo>
                      <a:cubicBezTo>
                        <a:pt x="26147" y="6228"/>
                        <a:pt x="20384" y="465"/>
                        <a:pt x="13300" y="465"/>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8" name="Google Shape;1346;p43">
                  <a:extLst>
                    <a:ext uri="{FF2B5EF4-FFF2-40B4-BE49-F238E27FC236}">
                      <a16:creationId xmlns:a16="http://schemas.microsoft.com/office/drawing/2014/main" id="{6F63E63B-C679-8B4C-049A-FBAD0958CB72}"/>
                    </a:ext>
                  </a:extLst>
                </p:cNvPr>
                <p:cNvSpPr/>
                <p:nvPr/>
              </p:nvSpPr>
              <p:spPr>
                <a:xfrm>
                  <a:off x="4159888" y="2885713"/>
                  <a:ext cx="927525" cy="585800"/>
                </a:xfrm>
                <a:custGeom>
                  <a:avLst/>
                  <a:gdLst/>
                  <a:ahLst/>
                  <a:cxnLst/>
                  <a:rect l="l" t="t" r="r" b="b"/>
                  <a:pathLst>
                    <a:path w="37101" h="23432" extrusionOk="0">
                      <a:moveTo>
                        <a:pt x="25539" y="250"/>
                      </a:moveTo>
                      <a:cubicBezTo>
                        <a:pt x="19872" y="0"/>
                        <a:pt x="15050" y="3834"/>
                        <a:pt x="13764" y="9061"/>
                      </a:cubicBezTo>
                      <a:cubicBezTo>
                        <a:pt x="13597" y="9739"/>
                        <a:pt x="12978" y="10204"/>
                        <a:pt x="12288" y="10204"/>
                      </a:cubicBezTo>
                      <a:lnTo>
                        <a:pt x="6263" y="10204"/>
                      </a:lnTo>
                      <a:cubicBezTo>
                        <a:pt x="5811" y="10204"/>
                        <a:pt x="5453" y="9846"/>
                        <a:pt x="5453" y="9406"/>
                      </a:cubicBezTo>
                      <a:lnTo>
                        <a:pt x="5453" y="6870"/>
                      </a:lnTo>
                      <a:cubicBezTo>
                        <a:pt x="5453" y="6560"/>
                        <a:pt x="5084" y="6406"/>
                        <a:pt x="4858" y="6620"/>
                      </a:cubicBezTo>
                      <a:lnTo>
                        <a:pt x="441" y="11049"/>
                      </a:lnTo>
                      <a:cubicBezTo>
                        <a:pt x="0" y="11478"/>
                        <a:pt x="0" y="12180"/>
                        <a:pt x="441" y="12621"/>
                      </a:cubicBezTo>
                      <a:lnTo>
                        <a:pt x="4858" y="17050"/>
                      </a:lnTo>
                      <a:cubicBezTo>
                        <a:pt x="5084" y="17264"/>
                        <a:pt x="5453" y="17109"/>
                        <a:pt x="5453" y="16800"/>
                      </a:cubicBezTo>
                      <a:lnTo>
                        <a:pt x="5453" y="14264"/>
                      </a:lnTo>
                      <a:cubicBezTo>
                        <a:pt x="5453" y="13823"/>
                        <a:pt x="5811" y="13466"/>
                        <a:pt x="6263" y="13466"/>
                      </a:cubicBezTo>
                      <a:lnTo>
                        <a:pt x="12288" y="13466"/>
                      </a:lnTo>
                      <a:cubicBezTo>
                        <a:pt x="13002" y="13466"/>
                        <a:pt x="13609" y="13954"/>
                        <a:pt x="13776" y="14633"/>
                      </a:cubicBezTo>
                      <a:cubicBezTo>
                        <a:pt x="15026" y="19693"/>
                        <a:pt x="19586" y="23431"/>
                        <a:pt x="25027" y="23431"/>
                      </a:cubicBezTo>
                      <a:cubicBezTo>
                        <a:pt x="31730" y="23431"/>
                        <a:pt x="37100" y="17752"/>
                        <a:pt x="36588" y="10942"/>
                      </a:cubicBezTo>
                      <a:cubicBezTo>
                        <a:pt x="36160" y="5132"/>
                        <a:pt x="31373" y="500"/>
                        <a:pt x="25539" y="25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39" name="Google Shape;1347;p43">
                  <a:extLst>
                    <a:ext uri="{FF2B5EF4-FFF2-40B4-BE49-F238E27FC236}">
                      <a16:creationId xmlns:a16="http://schemas.microsoft.com/office/drawing/2014/main" id="{9B7FF794-3B8B-2D08-A0E1-EDF24766EA27}"/>
                    </a:ext>
                  </a:extLst>
                </p:cNvPr>
                <p:cNvSpPr/>
                <p:nvPr/>
              </p:nvSpPr>
              <p:spPr>
                <a:xfrm>
                  <a:off x="5229584" y="2889680"/>
                  <a:ext cx="3516228" cy="549200"/>
                </a:xfrm>
                <a:custGeom>
                  <a:avLst/>
                  <a:gdLst/>
                  <a:ahLst/>
                  <a:cxnLst/>
                  <a:rect l="l" t="t" r="r" b="b"/>
                  <a:pathLst>
                    <a:path w="67176" h="21968" extrusionOk="0">
                      <a:moveTo>
                        <a:pt x="8799" y="0"/>
                      </a:moveTo>
                      <a:cubicBezTo>
                        <a:pt x="7942" y="0"/>
                        <a:pt x="7144" y="417"/>
                        <a:pt x="6644" y="1108"/>
                      </a:cubicBezTo>
                      <a:lnTo>
                        <a:pt x="608" y="9549"/>
                      </a:lnTo>
                      <a:cubicBezTo>
                        <a:pt x="1" y="10406"/>
                        <a:pt x="1" y="11561"/>
                        <a:pt x="608" y="12419"/>
                      </a:cubicBezTo>
                      <a:lnTo>
                        <a:pt x="6644" y="20860"/>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chemeClr val="accent1"/>
                </a:solidFill>
                <a:ln w="28575">
                  <a:noFill/>
                </a:ln>
              </p:spPr>
              <p:txBody>
                <a:bodyPr spcFirstLastPara="1" wrap="square" lIns="243833" tIns="121900" rIns="243833" bIns="121900" anchor="ctr" anchorCtr="0">
                  <a:noAutofit/>
                </a:bodyPr>
                <a:lstStyle/>
                <a:p>
                  <a:pPr algn="ctr">
                    <a:buClr>
                      <a:schemeClr val="dk1"/>
                    </a:buClr>
                    <a:buSzPts val="1100"/>
                  </a:pPr>
                  <a:r>
                    <a:rPr lang="en" sz="2000" b="1" dirty="0">
                      <a:solidFill>
                        <a:schemeClr val="bg1"/>
                      </a:solidFill>
                      <a:latin typeface="Agency FB" panose="020B0503020202020204" pitchFamily="34" charset="0"/>
                      <a:ea typeface="Roboto"/>
                      <a:cs typeface="Roboto"/>
                      <a:sym typeface="Roboto"/>
                    </a:rPr>
                    <a:t>Changing the slogan from ‘ Live well for Less’ to ‘Helping everyone eat better’</a:t>
                  </a:r>
                  <a:endParaRPr sz="2000" b="1" dirty="0">
                    <a:solidFill>
                      <a:schemeClr val="bg1"/>
                    </a:solidFill>
                    <a:latin typeface="Agency FB" panose="020B0503020202020204" pitchFamily="34" charset="0"/>
                    <a:ea typeface="Roboto"/>
                    <a:cs typeface="Roboto"/>
                    <a:sym typeface="Roboto"/>
                  </a:endParaRPr>
                </a:p>
              </p:txBody>
            </p:sp>
            <p:sp>
              <p:nvSpPr>
                <p:cNvPr id="40" name="Google Shape;1348;p43">
                  <a:extLst>
                    <a:ext uri="{FF2B5EF4-FFF2-40B4-BE49-F238E27FC236}">
                      <a16:creationId xmlns:a16="http://schemas.microsoft.com/office/drawing/2014/main" id="{8985B8BF-8E99-0E1C-D564-C55ABEEFE36E}"/>
                    </a:ext>
                  </a:extLst>
                </p:cNvPr>
                <p:cNvSpPr txBox="1"/>
                <p:nvPr/>
              </p:nvSpPr>
              <p:spPr>
                <a:xfrm>
                  <a:off x="4526363" y="2993663"/>
                  <a:ext cx="518400" cy="369900"/>
                </a:xfrm>
                <a:prstGeom prst="rect">
                  <a:avLst/>
                </a:prstGeom>
                <a:noFill/>
                <a:ln>
                  <a:noFill/>
                </a:ln>
              </p:spPr>
              <p:txBody>
                <a:bodyPr spcFirstLastPara="1" wrap="square" lIns="121900" tIns="121900" rIns="121900" bIns="121900" anchor="ctr" anchorCtr="0">
                  <a:noAutofit/>
                </a:bodyPr>
                <a:lstStyle/>
                <a:p>
                  <a:pPr algn="ctr"/>
                  <a:r>
                    <a:rPr lang="en" sz="3200" b="1" dirty="0">
                      <a:solidFill>
                        <a:srgbClr val="FFFFFF"/>
                      </a:solidFill>
                      <a:latin typeface="Agency FB" panose="020B0503020202020204" pitchFamily="34" charset="0"/>
                      <a:ea typeface="Fira Sans Extra Condensed Medium"/>
                      <a:cs typeface="Fira Sans Extra Condensed Medium"/>
                      <a:sym typeface="Fira Sans Extra Condensed Medium"/>
                    </a:rPr>
                    <a:t>3</a:t>
                  </a:r>
                  <a:endParaRPr sz="2400" b="1" dirty="0">
                    <a:latin typeface="Agency FB" panose="020B0503020202020204" pitchFamily="34" charset="0"/>
                  </a:endParaRPr>
                </a:p>
              </p:txBody>
            </p:sp>
          </p:grpSp>
        </p:grpSp>
        <p:grpSp>
          <p:nvGrpSpPr>
            <p:cNvPr id="8" name="Google Shape;1354;p43">
              <a:extLst>
                <a:ext uri="{FF2B5EF4-FFF2-40B4-BE49-F238E27FC236}">
                  <a16:creationId xmlns:a16="http://schemas.microsoft.com/office/drawing/2014/main" id="{A324B77E-B325-4BEB-FC92-2C15BCDFA4EB}"/>
                </a:ext>
              </a:extLst>
            </p:cNvPr>
            <p:cNvGrpSpPr/>
            <p:nvPr/>
          </p:nvGrpSpPr>
          <p:grpSpPr>
            <a:xfrm>
              <a:off x="2163402" y="4651487"/>
              <a:ext cx="8178763" cy="1298950"/>
              <a:chOff x="2596588" y="3399163"/>
              <a:chExt cx="5863033" cy="974212"/>
            </a:xfrm>
          </p:grpSpPr>
          <p:sp>
            <p:nvSpPr>
              <p:cNvPr id="21" name="Google Shape;1355;p43">
                <a:extLst>
                  <a:ext uri="{FF2B5EF4-FFF2-40B4-BE49-F238E27FC236}">
                    <a16:creationId xmlns:a16="http://schemas.microsoft.com/office/drawing/2014/main" id="{3F36FDFC-22E7-F808-733F-458E52222D07}"/>
                  </a:ext>
                </a:extLst>
              </p:cNvPr>
              <p:cNvSpPr/>
              <p:nvPr/>
            </p:nvSpPr>
            <p:spPr>
              <a:xfrm>
                <a:off x="2966288" y="3650388"/>
                <a:ext cx="1067125" cy="364650"/>
              </a:xfrm>
              <a:custGeom>
                <a:avLst/>
                <a:gdLst/>
                <a:ahLst/>
                <a:cxnLst/>
                <a:rect l="l" t="t" r="r" b="b"/>
                <a:pathLst>
                  <a:path w="42685" h="14586" extrusionOk="0">
                    <a:moveTo>
                      <a:pt x="536" y="0"/>
                    </a:moveTo>
                    <a:lnTo>
                      <a:pt x="0" y="524"/>
                    </a:lnTo>
                    <a:lnTo>
                      <a:pt x="14014" y="14585"/>
                    </a:lnTo>
                    <a:lnTo>
                      <a:pt x="42684" y="14585"/>
                    </a:lnTo>
                    <a:lnTo>
                      <a:pt x="42684" y="13835"/>
                    </a:lnTo>
                    <a:lnTo>
                      <a:pt x="14323" y="13835"/>
                    </a:lnTo>
                    <a:lnTo>
                      <a:pt x="536" y="0"/>
                    </a:lnTo>
                    <a:close/>
                  </a:path>
                </a:pathLst>
              </a:custGeom>
              <a:solidFill>
                <a:srgbClr val="443F3F"/>
              </a:solidFill>
              <a:ln>
                <a:noFill/>
              </a:ln>
            </p:spPr>
            <p:txBody>
              <a:bodyPr spcFirstLastPara="1" wrap="square" lIns="121900" tIns="121900" rIns="121900" bIns="121900" anchor="ctr" anchorCtr="0">
                <a:noAutofit/>
              </a:bodyPr>
              <a:lstStyle/>
              <a:p>
                <a:endParaRPr sz="2400"/>
              </a:p>
            </p:txBody>
          </p:sp>
          <p:sp>
            <p:nvSpPr>
              <p:cNvPr id="22" name="Google Shape;1356;p43">
                <a:extLst>
                  <a:ext uri="{FF2B5EF4-FFF2-40B4-BE49-F238E27FC236}">
                    <a16:creationId xmlns:a16="http://schemas.microsoft.com/office/drawing/2014/main" id="{84B2B958-0576-96C1-C0EB-216F8B7429D2}"/>
                  </a:ext>
                </a:extLst>
              </p:cNvPr>
              <p:cNvSpPr/>
              <p:nvPr/>
            </p:nvSpPr>
            <p:spPr>
              <a:xfrm>
                <a:off x="2596588" y="3399163"/>
                <a:ext cx="712925" cy="370000"/>
              </a:xfrm>
              <a:custGeom>
                <a:avLst/>
                <a:gdLst/>
                <a:ahLst/>
                <a:cxnLst/>
                <a:rect l="l" t="t" r="r" b="b"/>
                <a:pathLst>
                  <a:path w="28517" h="14800" extrusionOk="0">
                    <a:moveTo>
                      <a:pt x="25540" y="0"/>
                    </a:moveTo>
                    <a:cubicBezTo>
                      <a:pt x="23313" y="2227"/>
                      <a:pt x="20801" y="4156"/>
                      <a:pt x="18062" y="5751"/>
                    </a:cubicBezTo>
                    <a:cubicBezTo>
                      <a:pt x="15360" y="7311"/>
                      <a:pt x="12431" y="8525"/>
                      <a:pt x="9347" y="9359"/>
                    </a:cubicBezTo>
                    <a:cubicBezTo>
                      <a:pt x="6359" y="10156"/>
                      <a:pt x="3227" y="10585"/>
                      <a:pt x="1" y="10585"/>
                    </a:cubicBezTo>
                    <a:lnTo>
                      <a:pt x="1" y="14800"/>
                    </a:lnTo>
                    <a:cubicBezTo>
                      <a:pt x="3608" y="14800"/>
                      <a:pt x="7109" y="14324"/>
                      <a:pt x="10442" y="13431"/>
                    </a:cubicBezTo>
                    <a:cubicBezTo>
                      <a:pt x="13883" y="12514"/>
                      <a:pt x="17146" y="11145"/>
                      <a:pt x="20170" y="9394"/>
                    </a:cubicBezTo>
                    <a:cubicBezTo>
                      <a:pt x="23230" y="7632"/>
                      <a:pt x="26040" y="5465"/>
                      <a:pt x="28516" y="2989"/>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23" name="Google Shape;1357;p43">
                <a:extLst>
                  <a:ext uri="{FF2B5EF4-FFF2-40B4-BE49-F238E27FC236}">
                    <a16:creationId xmlns:a16="http://schemas.microsoft.com/office/drawing/2014/main" id="{BD32D1C7-3A02-2D3C-9F00-1EDEF62A661F}"/>
                  </a:ext>
                </a:extLst>
              </p:cNvPr>
              <p:cNvSpPr/>
              <p:nvPr/>
            </p:nvSpPr>
            <p:spPr>
              <a:xfrm>
                <a:off x="2869538" y="3536388"/>
                <a:ext cx="213750" cy="214025"/>
              </a:xfrm>
              <a:custGeom>
                <a:avLst/>
                <a:gdLst/>
                <a:ahLst/>
                <a:cxnLst/>
                <a:rect l="l" t="t" r="r" b="b"/>
                <a:pathLst>
                  <a:path w="8550" h="8561" extrusionOk="0">
                    <a:moveTo>
                      <a:pt x="4275" y="0"/>
                    </a:moveTo>
                    <a:cubicBezTo>
                      <a:pt x="1906" y="0"/>
                      <a:pt x="1" y="1917"/>
                      <a:pt x="1" y="4286"/>
                    </a:cubicBezTo>
                    <a:cubicBezTo>
                      <a:pt x="1" y="6644"/>
                      <a:pt x="1906" y="8561"/>
                      <a:pt x="4275" y="8561"/>
                    </a:cubicBezTo>
                    <a:cubicBezTo>
                      <a:pt x="6632" y="8561"/>
                      <a:pt x="8549" y="6644"/>
                      <a:pt x="8549" y="4286"/>
                    </a:cubicBezTo>
                    <a:cubicBezTo>
                      <a:pt x="8549" y="1917"/>
                      <a:pt x="6632" y="0"/>
                      <a:pt x="4275"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24" name="Google Shape;1358;p43">
                <a:extLst>
                  <a:ext uri="{FF2B5EF4-FFF2-40B4-BE49-F238E27FC236}">
                    <a16:creationId xmlns:a16="http://schemas.microsoft.com/office/drawing/2014/main" id="{D7353634-4CF7-706B-CED0-C31E827A174F}"/>
                  </a:ext>
                </a:extLst>
              </p:cNvPr>
              <p:cNvSpPr/>
              <p:nvPr/>
            </p:nvSpPr>
            <p:spPr>
              <a:xfrm>
                <a:off x="2919538" y="3586688"/>
                <a:ext cx="113750" cy="113425"/>
              </a:xfrm>
              <a:custGeom>
                <a:avLst/>
                <a:gdLst/>
                <a:ahLst/>
                <a:cxnLst/>
                <a:rect l="l" t="t" r="r" b="b"/>
                <a:pathLst>
                  <a:path w="4550" h="4537" extrusionOk="0">
                    <a:moveTo>
                      <a:pt x="4549" y="2274"/>
                    </a:moveTo>
                    <a:cubicBezTo>
                      <a:pt x="4549" y="3525"/>
                      <a:pt x="3525" y="4537"/>
                      <a:pt x="2275" y="4537"/>
                    </a:cubicBezTo>
                    <a:cubicBezTo>
                      <a:pt x="1025" y="4537"/>
                      <a:pt x="1" y="3525"/>
                      <a:pt x="1" y="2274"/>
                    </a:cubicBezTo>
                    <a:cubicBezTo>
                      <a:pt x="1" y="1012"/>
                      <a:pt x="1025" y="0"/>
                      <a:pt x="2275" y="0"/>
                    </a:cubicBezTo>
                    <a:cubicBezTo>
                      <a:pt x="3525" y="0"/>
                      <a:pt x="4549" y="1012"/>
                      <a:pt x="4549" y="2274"/>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grpSp>
            <p:nvGrpSpPr>
              <p:cNvPr id="25" name="Google Shape;1359;p43">
                <a:extLst>
                  <a:ext uri="{FF2B5EF4-FFF2-40B4-BE49-F238E27FC236}">
                    <a16:creationId xmlns:a16="http://schemas.microsoft.com/office/drawing/2014/main" id="{16D55976-E17A-8A08-1F1D-48429EF7154B}"/>
                  </a:ext>
                </a:extLst>
              </p:cNvPr>
              <p:cNvGrpSpPr/>
              <p:nvPr/>
            </p:nvGrpSpPr>
            <p:grpSpPr>
              <a:xfrm>
                <a:off x="4159888" y="3638150"/>
                <a:ext cx="4299733" cy="735225"/>
                <a:chOff x="4159888" y="3608113"/>
                <a:chExt cx="4299733" cy="735225"/>
              </a:xfrm>
            </p:grpSpPr>
            <p:sp>
              <p:nvSpPr>
                <p:cNvPr id="26" name="Google Shape;1360;p43">
                  <a:extLst>
                    <a:ext uri="{FF2B5EF4-FFF2-40B4-BE49-F238E27FC236}">
                      <a16:creationId xmlns:a16="http://schemas.microsoft.com/office/drawing/2014/main" id="{CDC66B14-9E5F-2F3F-DC50-928071349E6E}"/>
                    </a:ext>
                  </a:extLst>
                </p:cNvPr>
                <p:cNvSpPr/>
                <p:nvPr/>
              </p:nvSpPr>
              <p:spPr>
                <a:xfrm>
                  <a:off x="4417938" y="3608113"/>
                  <a:ext cx="735250" cy="735225"/>
                </a:xfrm>
                <a:custGeom>
                  <a:avLst/>
                  <a:gdLst/>
                  <a:ahLst/>
                  <a:cxnLst/>
                  <a:rect l="l" t="t" r="r" b="b"/>
                  <a:pathLst>
                    <a:path w="29410" h="29409" extrusionOk="0">
                      <a:moveTo>
                        <a:pt x="14705" y="1"/>
                      </a:moveTo>
                      <a:cubicBezTo>
                        <a:pt x="6585" y="1"/>
                        <a:pt x="1" y="6585"/>
                        <a:pt x="1" y="14705"/>
                      </a:cubicBezTo>
                      <a:cubicBezTo>
                        <a:pt x="1" y="22825"/>
                        <a:pt x="6585" y="29409"/>
                        <a:pt x="14705" y="29409"/>
                      </a:cubicBezTo>
                      <a:cubicBezTo>
                        <a:pt x="22825" y="29409"/>
                        <a:pt x="29409" y="22825"/>
                        <a:pt x="29409" y="14705"/>
                      </a:cubicBezTo>
                      <a:cubicBezTo>
                        <a:pt x="29409" y="6585"/>
                        <a:pt x="22825" y="1"/>
                        <a:pt x="14705" y="1"/>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27" name="Google Shape;1361;p43">
                  <a:extLst>
                    <a:ext uri="{FF2B5EF4-FFF2-40B4-BE49-F238E27FC236}">
                      <a16:creationId xmlns:a16="http://schemas.microsoft.com/office/drawing/2014/main" id="{E1F70F82-6498-C00B-F280-128C4B0DAC2B}"/>
                    </a:ext>
                  </a:extLst>
                </p:cNvPr>
                <p:cNvSpPr/>
                <p:nvPr/>
              </p:nvSpPr>
              <p:spPr>
                <a:xfrm>
                  <a:off x="4453063" y="3643088"/>
                  <a:ext cx="665000" cy="665275"/>
                </a:xfrm>
                <a:custGeom>
                  <a:avLst/>
                  <a:gdLst/>
                  <a:ahLst/>
                  <a:cxnLst/>
                  <a:rect l="l" t="t" r="r" b="b"/>
                  <a:pathLst>
                    <a:path w="26600" h="26611" extrusionOk="0">
                      <a:moveTo>
                        <a:pt x="13300" y="26611"/>
                      </a:moveTo>
                      <a:cubicBezTo>
                        <a:pt x="5966" y="26611"/>
                        <a:pt x="1" y="20646"/>
                        <a:pt x="1" y="13312"/>
                      </a:cubicBezTo>
                      <a:cubicBezTo>
                        <a:pt x="1" y="5977"/>
                        <a:pt x="5966" y="1"/>
                        <a:pt x="13300" y="1"/>
                      </a:cubicBezTo>
                      <a:cubicBezTo>
                        <a:pt x="20634" y="1"/>
                        <a:pt x="26599" y="5977"/>
                        <a:pt x="26599" y="13312"/>
                      </a:cubicBezTo>
                      <a:cubicBezTo>
                        <a:pt x="26599" y="20646"/>
                        <a:pt x="20634" y="26611"/>
                        <a:pt x="13300" y="26611"/>
                      </a:cubicBezTo>
                      <a:close/>
                      <a:moveTo>
                        <a:pt x="13300" y="465"/>
                      </a:moveTo>
                      <a:cubicBezTo>
                        <a:pt x="6216" y="465"/>
                        <a:pt x="453" y="6227"/>
                        <a:pt x="453" y="13312"/>
                      </a:cubicBezTo>
                      <a:cubicBezTo>
                        <a:pt x="453" y="20396"/>
                        <a:pt x="6216" y="26159"/>
                        <a:pt x="13300" y="26159"/>
                      </a:cubicBezTo>
                      <a:cubicBezTo>
                        <a:pt x="20384" y="26159"/>
                        <a:pt x="26147" y="20396"/>
                        <a:pt x="26147" y="13312"/>
                      </a:cubicBezTo>
                      <a:cubicBezTo>
                        <a:pt x="26147" y="6227"/>
                        <a:pt x="20384" y="465"/>
                        <a:pt x="13300" y="465"/>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28" name="Google Shape;1362;p43">
                  <a:extLst>
                    <a:ext uri="{FF2B5EF4-FFF2-40B4-BE49-F238E27FC236}">
                      <a16:creationId xmlns:a16="http://schemas.microsoft.com/office/drawing/2014/main" id="{863BC88F-6E08-8CA7-69D5-64EF44335138}"/>
                    </a:ext>
                  </a:extLst>
                </p:cNvPr>
                <p:cNvSpPr/>
                <p:nvPr/>
              </p:nvSpPr>
              <p:spPr>
                <a:xfrm>
                  <a:off x="4159888" y="3682813"/>
                  <a:ext cx="927525" cy="585825"/>
                </a:xfrm>
                <a:custGeom>
                  <a:avLst/>
                  <a:gdLst/>
                  <a:ahLst/>
                  <a:cxnLst/>
                  <a:rect l="l" t="t" r="r" b="b"/>
                  <a:pathLst>
                    <a:path w="37101" h="23433" extrusionOk="0">
                      <a:moveTo>
                        <a:pt x="25539" y="251"/>
                      </a:moveTo>
                      <a:cubicBezTo>
                        <a:pt x="19872" y="1"/>
                        <a:pt x="15050" y="3835"/>
                        <a:pt x="13764" y="9062"/>
                      </a:cubicBezTo>
                      <a:cubicBezTo>
                        <a:pt x="13597" y="9740"/>
                        <a:pt x="12978" y="10205"/>
                        <a:pt x="12288" y="10205"/>
                      </a:cubicBezTo>
                      <a:lnTo>
                        <a:pt x="6263" y="10205"/>
                      </a:lnTo>
                      <a:cubicBezTo>
                        <a:pt x="5811" y="10205"/>
                        <a:pt x="5453" y="9847"/>
                        <a:pt x="5453" y="9395"/>
                      </a:cubicBezTo>
                      <a:lnTo>
                        <a:pt x="5453" y="6871"/>
                      </a:lnTo>
                      <a:cubicBezTo>
                        <a:pt x="5453" y="6561"/>
                        <a:pt x="5084" y="6406"/>
                        <a:pt x="4858" y="6621"/>
                      </a:cubicBezTo>
                      <a:lnTo>
                        <a:pt x="441" y="11050"/>
                      </a:lnTo>
                      <a:cubicBezTo>
                        <a:pt x="0" y="11479"/>
                        <a:pt x="0" y="12181"/>
                        <a:pt x="441" y="12622"/>
                      </a:cubicBezTo>
                      <a:lnTo>
                        <a:pt x="4858" y="17051"/>
                      </a:lnTo>
                      <a:cubicBezTo>
                        <a:pt x="5084" y="17265"/>
                        <a:pt x="5453" y="17110"/>
                        <a:pt x="5453" y="16801"/>
                      </a:cubicBezTo>
                      <a:lnTo>
                        <a:pt x="5453" y="14265"/>
                      </a:lnTo>
                      <a:cubicBezTo>
                        <a:pt x="5453" y="13824"/>
                        <a:pt x="5811" y="13455"/>
                        <a:pt x="6263" y="13455"/>
                      </a:cubicBezTo>
                      <a:lnTo>
                        <a:pt x="12288" y="13455"/>
                      </a:lnTo>
                      <a:cubicBezTo>
                        <a:pt x="13002" y="13455"/>
                        <a:pt x="13609" y="13955"/>
                        <a:pt x="13776" y="14634"/>
                      </a:cubicBezTo>
                      <a:cubicBezTo>
                        <a:pt x="15026" y="19694"/>
                        <a:pt x="19586" y="23432"/>
                        <a:pt x="25027" y="23432"/>
                      </a:cubicBezTo>
                      <a:cubicBezTo>
                        <a:pt x="31730" y="23432"/>
                        <a:pt x="37100" y="17753"/>
                        <a:pt x="36588" y="10943"/>
                      </a:cubicBezTo>
                      <a:cubicBezTo>
                        <a:pt x="36160" y="5132"/>
                        <a:pt x="31373" y="501"/>
                        <a:pt x="25539" y="25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29" name="Google Shape;1363;p43">
                  <a:extLst>
                    <a:ext uri="{FF2B5EF4-FFF2-40B4-BE49-F238E27FC236}">
                      <a16:creationId xmlns:a16="http://schemas.microsoft.com/office/drawing/2014/main" id="{1ED767DF-03EF-E174-07EC-20A39F14FF2D}"/>
                    </a:ext>
                  </a:extLst>
                </p:cNvPr>
                <p:cNvSpPr/>
                <p:nvPr/>
              </p:nvSpPr>
              <p:spPr>
                <a:xfrm>
                  <a:off x="5229584" y="3701124"/>
                  <a:ext cx="3230037" cy="549200"/>
                </a:xfrm>
                <a:custGeom>
                  <a:avLst/>
                  <a:gdLst/>
                  <a:ahLst/>
                  <a:cxnLst/>
                  <a:rect l="l" t="t" r="r" b="b"/>
                  <a:pathLst>
                    <a:path w="67176" h="21968" extrusionOk="0">
                      <a:moveTo>
                        <a:pt x="8799" y="0"/>
                      </a:moveTo>
                      <a:cubicBezTo>
                        <a:pt x="7942" y="0"/>
                        <a:pt x="7144" y="417"/>
                        <a:pt x="6644" y="1108"/>
                      </a:cubicBezTo>
                      <a:lnTo>
                        <a:pt x="608" y="9549"/>
                      </a:lnTo>
                      <a:cubicBezTo>
                        <a:pt x="1" y="10406"/>
                        <a:pt x="1" y="11561"/>
                        <a:pt x="608" y="12418"/>
                      </a:cubicBezTo>
                      <a:lnTo>
                        <a:pt x="6644" y="20860"/>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chemeClr val="accent1"/>
                </a:solidFill>
                <a:ln w="28575">
                  <a:noFill/>
                </a:ln>
              </p:spPr>
              <p:txBody>
                <a:bodyPr spcFirstLastPara="1" wrap="square" lIns="243833" tIns="121900" rIns="243833" bIns="121900" anchor="ctr" anchorCtr="0">
                  <a:noAutofit/>
                </a:bodyPr>
                <a:lstStyle/>
                <a:p>
                  <a:pPr algn="ctr">
                    <a:buClr>
                      <a:schemeClr val="dk1"/>
                    </a:buClr>
                    <a:buSzPts val="1100"/>
                  </a:pPr>
                  <a:r>
                    <a:rPr lang="en" sz="2000" b="1" dirty="0">
                      <a:solidFill>
                        <a:schemeClr val="bg1"/>
                      </a:solidFill>
                      <a:latin typeface="Agency FB" panose="020B0503020202020204" pitchFamily="34" charset="0"/>
                      <a:ea typeface="Roboto"/>
                      <a:cs typeface="Roboto"/>
                      <a:sym typeface="Roboto"/>
                    </a:rPr>
                    <a:t>Significant grwoth in online operation and invest in new technology</a:t>
                  </a:r>
                  <a:endParaRPr sz="2000" b="1" dirty="0">
                    <a:solidFill>
                      <a:schemeClr val="bg1"/>
                    </a:solidFill>
                    <a:latin typeface="Agency FB" panose="020B0503020202020204" pitchFamily="34" charset="0"/>
                    <a:ea typeface="Roboto"/>
                    <a:cs typeface="Roboto"/>
                    <a:sym typeface="Roboto"/>
                  </a:endParaRPr>
                </a:p>
              </p:txBody>
            </p:sp>
            <p:sp>
              <p:nvSpPr>
                <p:cNvPr id="30" name="Google Shape;1364;p43">
                  <a:extLst>
                    <a:ext uri="{FF2B5EF4-FFF2-40B4-BE49-F238E27FC236}">
                      <a16:creationId xmlns:a16="http://schemas.microsoft.com/office/drawing/2014/main" id="{B48FFDB7-491B-8E64-2FC9-BAE122051C01}"/>
                    </a:ext>
                  </a:extLst>
                </p:cNvPr>
                <p:cNvSpPr txBox="1"/>
                <p:nvPr/>
              </p:nvSpPr>
              <p:spPr>
                <a:xfrm>
                  <a:off x="4526363" y="3790775"/>
                  <a:ext cx="518400" cy="369900"/>
                </a:xfrm>
                <a:prstGeom prst="rect">
                  <a:avLst/>
                </a:prstGeom>
                <a:noFill/>
                <a:ln>
                  <a:noFill/>
                </a:ln>
              </p:spPr>
              <p:txBody>
                <a:bodyPr spcFirstLastPara="1" wrap="square" lIns="121900" tIns="121900" rIns="121900" bIns="121900" anchor="ctr" anchorCtr="0">
                  <a:noAutofit/>
                </a:bodyPr>
                <a:lstStyle/>
                <a:p>
                  <a:pPr algn="ctr"/>
                  <a:r>
                    <a:rPr lang="en" sz="3200" b="1" dirty="0">
                      <a:solidFill>
                        <a:srgbClr val="FFFFFF"/>
                      </a:solidFill>
                      <a:latin typeface="Agency FB" panose="020B0503020202020204" pitchFamily="34" charset="0"/>
                      <a:ea typeface="Fira Sans Extra Condensed Medium"/>
                      <a:cs typeface="Fira Sans Extra Condensed Medium"/>
                      <a:sym typeface="Fira Sans Extra Condensed Medium"/>
                    </a:rPr>
                    <a:t>4</a:t>
                  </a:r>
                  <a:endParaRPr sz="2400" b="1" dirty="0">
                    <a:latin typeface="Agency FB" panose="020B0503020202020204" pitchFamily="34" charset="0"/>
                  </a:endParaRPr>
                </a:p>
              </p:txBody>
            </p:sp>
          </p:grpSp>
        </p:grpSp>
        <p:grpSp>
          <p:nvGrpSpPr>
            <p:cNvPr id="9" name="Google Shape;1368;p43">
              <a:extLst>
                <a:ext uri="{FF2B5EF4-FFF2-40B4-BE49-F238E27FC236}">
                  <a16:creationId xmlns:a16="http://schemas.microsoft.com/office/drawing/2014/main" id="{0DEBBF5F-A278-BE09-8F29-F539A5CB9DC2}"/>
                </a:ext>
              </a:extLst>
            </p:cNvPr>
            <p:cNvGrpSpPr/>
            <p:nvPr/>
          </p:nvGrpSpPr>
          <p:grpSpPr>
            <a:xfrm>
              <a:off x="3014702" y="2775853"/>
              <a:ext cx="7348497" cy="1024367"/>
              <a:chOff x="3235063" y="1992438"/>
              <a:chExt cx="5511373" cy="768275"/>
            </a:xfrm>
          </p:grpSpPr>
          <p:sp>
            <p:nvSpPr>
              <p:cNvPr id="11" name="Google Shape;1369;p43">
                <a:extLst>
                  <a:ext uri="{FF2B5EF4-FFF2-40B4-BE49-F238E27FC236}">
                    <a16:creationId xmlns:a16="http://schemas.microsoft.com/office/drawing/2014/main" id="{BD6C937F-BE6C-2BBF-3B62-41CDCF23C12E}"/>
                  </a:ext>
                </a:extLst>
              </p:cNvPr>
              <p:cNvSpPr/>
              <p:nvPr/>
            </p:nvSpPr>
            <p:spPr>
              <a:xfrm>
                <a:off x="3497888" y="2349913"/>
                <a:ext cx="531050" cy="97975"/>
              </a:xfrm>
              <a:custGeom>
                <a:avLst/>
                <a:gdLst/>
                <a:ahLst/>
                <a:cxnLst/>
                <a:rect l="l" t="t" r="r" b="b"/>
                <a:pathLst>
                  <a:path w="21242" h="3919" extrusionOk="0">
                    <a:moveTo>
                      <a:pt x="9061" y="1"/>
                    </a:moveTo>
                    <a:lnTo>
                      <a:pt x="1" y="3216"/>
                    </a:lnTo>
                    <a:lnTo>
                      <a:pt x="239" y="3918"/>
                    </a:lnTo>
                    <a:lnTo>
                      <a:pt x="9192" y="751"/>
                    </a:lnTo>
                    <a:lnTo>
                      <a:pt x="21242" y="751"/>
                    </a:lnTo>
                    <a:lnTo>
                      <a:pt x="21242" y="1"/>
                    </a:lnTo>
                    <a:close/>
                  </a:path>
                </a:pathLst>
              </a:custGeom>
              <a:solidFill>
                <a:srgbClr val="443F3F"/>
              </a:solidFill>
              <a:ln>
                <a:noFill/>
              </a:ln>
            </p:spPr>
            <p:txBody>
              <a:bodyPr spcFirstLastPara="1" wrap="square" lIns="121900" tIns="121900" rIns="121900" bIns="121900" anchor="ctr" anchorCtr="0">
                <a:noAutofit/>
              </a:bodyPr>
              <a:lstStyle/>
              <a:p>
                <a:endParaRPr sz="2400"/>
              </a:p>
            </p:txBody>
          </p:sp>
          <p:sp>
            <p:nvSpPr>
              <p:cNvPr id="12" name="Google Shape;1370;p43">
                <a:extLst>
                  <a:ext uri="{FF2B5EF4-FFF2-40B4-BE49-F238E27FC236}">
                    <a16:creationId xmlns:a16="http://schemas.microsoft.com/office/drawing/2014/main" id="{123111F4-8DEF-C998-C10C-24757E016AD2}"/>
                  </a:ext>
                </a:extLst>
              </p:cNvPr>
              <p:cNvSpPr/>
              <p:nvPr/>
            </p:nvSpPr>
            <p:spPr>
              <a:xfrm>
                <a:off x="3235063" y="2047513"/>
                <a:ext cx="370000" cy="713200"/>
              </a:xfrm>
              <a:custGeom>
                <a:avLst/>
                <a:gdLst/>
                <a:ahLst/>
                <a:cxnLst/>
                <a:rect l="l" t="t" r="r" b="b"/>
                <a:pathLst>
                  <a:path w="14800" h="28528" extrusionOk="0">
                    <a:moveTo>
                      <a:pt x="13431" y="18086"/>
                    </a:moveTo>
                    <a:cubicBezTo>
                      <a:pt x="12514" y="14633"/>
                      <a:pt x="11145" y="11371"/>
                      <a:pt x="9395" y="8346"/>
                    </a:cubicBezTo>
                    <a:cubicBezTo>
                      <a:pt x="7621" y="5287"/>
                      <a:pt x="5466" y="2489"/>
                      <a:pt x="2977" y="0"/>
                    </a:cubicBezTo>
                    <a:lnTo>
                      <a:pt x="1" y="2977"/>
                    </a:lnTo>
                    <a:cubicBezTo>
                      <a:pt x="2227" y="5203"/>
                      <a:pt x="4156" y="7715"/>
                      <a:pt x="5739" y="10466"/>
                    </a:cubicBezTo>
                    <a:cubicBezTo>
                      <a:pt x="7311" y="13168"/>
                      <a:pt x="8525" y="16085"/>
                      <a:pt x="9359" y="19169"/>
                    </a:cubicBezTo>
                    <a:cubicBezTo>
                      <a:pt x="10157" y="22158"/>
                      <a:pt x="10573" y="25289"/>
                      <a:pt x="10573" y="28527"/>
                    </a:cubicBezTo>
                    <a:lnTo>
                      <a:pt x="14800" y="28527"/>
                    </a:lnTo>
                    <a:cubicBezTo>
                      <a:pt x="14800" y="24908"/>
                      <a:pt x="14324" y="21408"/>
                      <a:pt x="13431" y="18086"/>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3" name="Google Shape;1371;p43">
                <a:extLst>
                  <a:ext uri="{FF2B5EF4-FFF2-40B4-BE49-F238E27FC236}">
                    <a16:creationId xmlns:a16="http://schemas.microsoft.com/office/drawing/2014/main" id="{C1D954CE-28FD-799D-D929-31B8A86DDA3E}"/>
                  </a:ext>
                </a:extLst>
              </p:cNvPr>
              <p:cNvSpPr/>
              <p:nvPr/>
            </p:nvSpPr>
            <p:spPr>
              <a:xfrm>
                <a:off x="3392813" y="2318063"/>
                <a:ext cx="213750" cy="213750"/>
              </a:xfrm>
              <a:custGeom>
                <a:avLst/>
                <a:gdLst/>
                <a:ahLst/>
                <a:cxnLst/>
                <a:rect l="l" t="t" r="r" b="b"/>
                <a:pathLst>
                  <a:path w="8550" h="8550" extrusionOk="0">
                    <a:moveTo>
                      <a:pt x="4275" y="1"/>
                    </a:moveTo>
                    <a:cubicBezTo>
                      <a:pt x="1918" y="1"/>
                      <a:pt x="1" y="1918"/>
                      <a:pt x="1" y="4275"/>
                    </a:cubicBezTo>
                    <a:cubicBezTo>
                      <a:pt x="1" y="6633"/>
                      <a:pt x="1918" y="8550"/>
                      <a:pt x="4275" y="8550"/>
                    </a:cubicBezTo>
                    <a:cubicBezTo>
                      <a:pt x="6645" y="8550"/>
                      <a:pt x="8550" y="6633"/>
                      <a:pt x="8550" y="4275"/>
                    </a:cubicBezTo>
                    <a:cubicBezTo>
                      <a:pt x="8550" y="1918"/>
                      <a:pt x="6645" y="1"/>
                      <a:pt x="4275" y="1"/>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 name="Google Shape;1372;p43">
                <a:extLst>
                  <a:ext uri="{FF2B5EF4-FFF2-40B4-BE49-F238E27FC236}">
                    <a16:creationId xmlns:a16="http://schemas.microsoft.com/office/drawing/2014/main" id="{44D6ECB3-797F-27B8-4903-5F69189D3EF5}"/>
                  </a:ext>
                </a:extLst>
              </p:cNvPr>
              <p:cNvSpPr/>
              <p:nvPr/>
            </p:nvSpPr>
            <p:spPr>
              <a:xfrm>
                <a:off x="3442838" y="2368088"/>
                <a:ext cx="113725" cy="113725"/>
              </a:xfrm>
              <a:custGeom>
                <a:avLst/>
                <a:gdLst/>
                <a:ahLst/>
                <a:cxnLst/>
                <a:rect l="l" t="t" r="r" b="b"/>
                <a:pathLst>
                  <a:path w="4549" h="4549" extrusionOk="0">
                    <a:moveTo>
                      <a:pt x="4548" y="2274"/>
                    </a:moveTo>
                    <a:cubicBezTo>
                      <a:pt x="4548" y="3524"/>
                      <a:pt x="3524" y="4548"/>
                      <a:pt x="2274" y="4548"/>
                    </a:cubicBezTo>
                    <a:cubicBezTo>
                      <a:pt x="1024" y="4548"/>
                      <a:pt x="0" y="3524"/>
                      <a:pt x="0" y="2274"/>
                    </a:cubicBezTo>
                    <a:cubicBezTo>
                      <a:pt x="0" y="1024"/>
                      <a:pt x="1024" y="0"/>
                      <a:pt x="2274" y="0"/>
                    </a:cubicBezTo>
                    <a:cubicBezTo>
                      <a:pt x="3524" y="0"/>
                      <a:pt x="4548" y="1024"/>
                      <a:pt x="4548" y="2274"/>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15" name="Google Shape;1373;p43">
                <a:extLst>
                  <a:ext uri="{FF2B5EF4-FFF2-40B4-BE49-F238E27FC236}">
                    <a16:creationId xmlns:a16="http://schemas.microsoft.com/office/drawing/2014/main" id="{8BC5D8AA-29E2-FC97-0D11-3DDFDFB80289}"/>
                  </a:ext>
                </a:extLst>
              </p:cNvPr>
              <p:cNvGrpSpPr/>
              <p:nvPr/>
            </p:nvGrpSpPr>
            <p:grpSpPr>
              <a:xfrm>
                <a:off x="4159888" y="1992438"/>
                <a:ext cx="4586548" cy="735225"/>
                <a:chOff x="4159888" y="2005238"/>
                <a:chExt cx="4586548" cy="735225"/>
              </a:xfrm>
            </p:grpSpPr>
            <p:sp>
              <p:nvSpPr>
                <p:cNvPr id="16" name="Google Shape;1374;p43">
                  <a:extLst>
                    <a:ext uri="{FF2B5EF4-FFF2-40B4-BE49-F238E27FC236}">
                      <a16:creationId xmlns:a16="http://schemas.microsoft.com/office/drawing/2014/main" id="{93F43DD9-B207-A25E-E703-4AF0EC905010}"/>
                    </a:ext>
                  </a:extLst>
                </p:cNvPr>
                <p:cNvSpPr/>
                <p:nvPr/>
              </p:nvSpPr>
              <p:spPr>
                <a:xfrm>
                  <a:off x="4417938" y="2005238"/>
                  <a:ext cx="735250" cy="735225"/>
                </a:xfrm>
                <a:custGeom>
                  <a:avLst/>
                  <a:gdLst/>
                  <a:ahLst/>
                  <a:cxnLst/>
                  <a:rect l="l" t="t" r="r" b="b"/>
                  <a:pathLst>
                    <a:path w="29410" h="29409" extrusionOk="0">
                      <a:moveTo>
                        <a:pt x="14705" y="0"/>
                      </a:moveTo>
                      <a:cubicBezTo>
                        <a:pt x="6585" y="0"/>
                        <a:pt x="1" y="6585"/>
                        <a:pt x="1" y="14705"/>
                      </a:cubicBezTo>
                      <a:cubicBezTo>
                        <a:pt x="1" y="22825"/>
                        <a:pt x="6585" y="29409"/>
                        <a:pt x="14705" y="29409"/>
                      </a:cubicBezTo>
                      <a:cubicBezTo>
                        <a:pt x="22825" y="29409"/>
                        <a:pt x="29409" y="22825"/>
                        <a:pt x="29409" y="14705"/>
                      </a:cubicBezTo>
                      <a:cubicBezTo>
                        <a:pt x="29409" y="6585"/>
                        <a:pt x="22825" y="0"/>
                        <a:pt x="14705"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7" name="Google Shape;1375;p43">
                  <a:extLst>
                    <a:ext uri="{FF2B5EF4-FFF2-40B4-BE49-F238E27FC236}">
                      <a16:creationId xmlns:a16="http://schemas.microsoft.com/office/drawing/2014/main" id="{CDF82FB3-CD6E-8175-23D9-44AEBEBF0828}"/>
                    </a:ext>
                  </a:extLst>
                </p:cNvPr>
                <p:cNvSpPr/>
                <p:nvPr/>
              </p:nvSpPr>
              <p:spPr>
                <a:xfrm>
                  <a:off x="4453063" y="2040213"/>
                  <a:ext cx="665000" cy="665275"/>
                </a:xfrm>
                <a:custGeom>
                  <a:avLst/>
                  <a:gdLst/>
                  <a:ahLst/>
                  <a:cxnLst/>
                  <a:rect l="l" t="t" r="r" b="b"/>
                  <a:pathLst>
                    <a:path w="26600" h="26611" extrusionOk="0">
                      <a:moveTo>
                        <a:pt x="13300" y="26611"/>
                      </a:moveTo>
                      <a:cubicBezTo>
                        <a:pt x="5966" y="26611"/>
                        <a:pt x="1" y="20646"/>
                        <a:pt x="1" y="13312"/>
                      </a:cubicBezTo>
                      <a:cubicBezTo>
                        <a:pt x="1" y="5966"/>
                        <a:pt x="5966" y="1"/>
                        <a:pt x="13300" y="1"/>
                      </a:cubicBezTo>
                      <a:cubicBezTo>
                        <a:pt x="20634" y="1"/>
                        <a:pt x="26599" y="5966"/>
                        <a:pt x="26599" y="13312"/>
                      </a:cubicBezTo>
                      <a:cubicBezTo>
                        <a:pt x="26599" y="20646"/>
                        <a:pt x="20634" y="26611"/>
                        <a:pt x="13300" y="26611"/>
                      </a:cubicBezTo>
                      <a:close/>
                      <a:moveTo>
                        <a:pt x="13300" y="453"/>
                      </a:moveTo>
                      <a:cubicBezTo>
                        <a:pt x="6216" y="453"/>
                        <a:pt x="453" y="6227"/>
                        <a:pt x="453" y="13312"/>
                      </a:cubicBezTo>
                      <a:cubicBezTo>
                        <a:pt x="453" y="20396"/>
                        <a:pt x="6216" y="26159"/>
                        <a:pt x="13300" y="26159"/>
                      </a:cubicBezTo>
                      <a:cubicBezTo>
                        <a:pt x="20384" y="26159"/>
                        <a:pt x="26147" y="20396"/>
                        <a:pt x="26147" y="13312"/>
                      </a:cubicBezTo>
                      <a:cubicBezTo>
                        <a:pt x="26147" y="6227"/>
                        <a:pt x="20384" y="453"/>
                        <a:pt x="13300" y="453"/>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8" name="Google Shape;1376;p43">
                  <a:extLst>
                    <a:ext uri="{FF2B5EF4-FFF2-40B4-BE49-F238E27FC236}">
                      <a16:creationId xmlns:a16="http://schemas.microsoft.com/office/drawing/2014/main" id="{5C49C780-46DD-2A92-39E9-472312DA1A9F}"/>
                    </a:ext>
                  </a:extLst>
                </p:cNvPr>
                <p:cNvSpPr/>
                <p:nvPr/>
              </p:nvSpPr>
              <p:spPr>
                <a:xfrm>
                  <a:off x="4159888" y="2079938"/>
                  <a:ext cx="927525" cy="585825"/>
                </a:xfrm>
                <a:custGeom>
                  <a:avLst/>
                  <a:gdLst/>
                  <a:ahLst/>
                  <a:cxnLst/>
                  <a:rect l="l" t="t" r="r" b="b"/>
                  <a:pathLst>
                    <a:path w="37101" h="23433" extrusionOk="0">
                      <a:moveTo>
                        <a:pt x="25539" y="251"/>
                      </a:moveTo>
                      <a:cubicBezTo>
                        <a:pt x="19872" y="1"/>
                        <a:pt x="15050" y="3835"/>
                        <a:pt x="13764" y="9062"/>
                      </a:cubicBezTo>
                      <a:cubicBezTo>
                        <a:pt x="13597" y="9740"/>
                        <a:pt x="12978" y="10205"/>
                        <a:pt x="12288" y="10205"/>
                      </a:cubicBezTo>
                      <a:lnTo>
                        <a:pt x="6263" y="10205"/>
                      </a:lnTo>
                      <a:cubicBezTo>
                        <a:pt x="5811" y="10205"/>
                        <a:pt x="5453" y="9847"/>
                        <a:pt x="5453" y="9395"/>
                      </a:cubicBezTo>
                      <a:lnTo>
                        <a:pt x="5453" y="6871"/>
                      </a:lnTo>
                      <a:cubicBezTo>
                        <a:pt x="5453" y="6561"/>
                        <a:pt x="5084" y="6395"/>
                        <a:pt x="4858" y="6621"/>
                      </a:cubicBezTo>
                      <a:lnTo>
                        <a:pt x="441" y="11038"/>
                      </a:lnTo>
                      <a:cubicBezTo>
                        <a:pt x="0" y="11478"/>
                        <a:pt x="0" y="12181"/>
                        <a:pt x="441" y="12621"/>
                      </a:cubicBezTo>
                      <a:lnTo>
                        <a:pt x="4858" y="17039"/>
                      </a:lnTo>
                      <a:cubicBezTo>
                        <a:pt x="5084" y="17265"/>
                        <a:pt x="5453" y="17110"/>
                        <a:pt x="5453" y="16801"/>
                      </a:cubicBezTo>
                      <a:lnTo>
                        <a:pt x="5453" y="14265"/>
                      </a:lnTo>
                      <a:cubicBezTo>
                        <a:pt x="5453" y="13824"/>
                        <a:pt x="5811" y="13455"/>
                        <a:pt x="6263" y="13455"/>
                      </a:cubicBezTo>
                      <a:lnTo>
                        <a:pt x="12288" y="13455"/>
                      </a:lnTo>
                      <a:cubicBezTo>
                        <a:pt x="13002" y="13455"/>
                        <a:pt x="13609" y="13943"/>
                        <a:pt x="13776" y="14634"/>
                      </a:cubicBezTo>
                      <a:cubicBezTo>
                        <a:pt x="15026" y="19682"/>
                        <a:pt x="19586" y="23432"/>
                        <a:pt x="25027" y="23432"/>
                      </a:cubicBezTo>
                      <a:cubicBezTo>
                        <a:pt x="31730" y="23432"/>
                        <a:pt x="37100" y="17753"/>
                        <a:pt x="36588" y="10943"/>
                      </a:cubicBezTo>
                      <a:cubicBezTo>
                        <a:pt x="36160" y="5132"/>
                        <a:pt x="31373" y="501"/>
                        <a:pt x="25539" y="25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9" name="Google Shape;1377;p43">
                  <a:extLst>
                    <a:ext uri="{FF2B5EF4-FFF2-40B4-BE49-F238E27FC236}">
                      <a16:creationId xmlns:a16="http://schemas.microsoft.com/office/drawing/2014/main" id="{A52834B4-4F2E-A5AE-65F3-54DEB0FE5364}"/>
                    </a:ext>
                  </a:extLst>
                </p:cNvPr>
                <p:cNvSpPr/>
                <p:nvPr/>
              </p:nvSpPr>
              <p:spPr>
                <a:xfrm>
                  <a:off x="5230207" y="2098249"/>
                  <a:ext cx="3516229" cy="549200"/>
                </a:xfrm>
                <a:custGeom>
                  <a:avLst/>
                  <a:gdLst/>
                  <a:ahLst/>
                  <a:cxnLst/>
                  <a:rect l="l" t="t" r="r" b="b"/>
                  <a:pathLst>
                    <a:path w="67176" h="21968" extrusionOk="0">
                      <a:moveTo>
                        <a:pt x="8799" y="0"/>
                      </a:moveTo>
                      <a:cubicBezTo>
                        <a:pt x="7942" y="0"/>
                        <a:pt x="7144" y="405"/>
                        <a:pt x="6644" y="1108"/>
                      </a:cubicBezTo>
                      <a:lnTo>
                        <a:pt x="608" y="9549"/>
                      </a:lnTo>
                      <a:cubicBezTo>
                        <a:pt x="1" y="10406"/>
                        <a:pt x="1" y="11549"/>
                        <a:pt x="608" y="12407"/>
                      </a:cubicBezTo>
                      <a:lnTo>
                        <a:pt x="6644" y="20848"/>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chemeClr val="accent1"/>
                </a:solidFill>
                <a:ln w="28575">
                  <a:noFill/>
                </a:ln>
              </p:spPr>
              <p:txBody>
                <a:bodyPr spcFirstLastPara="1" wrap="square" lIns="243833" tIns="121900" rIns="243833" bIns="121900" anchor="ctr" anchorCtr="0">
                  <a:noAutofit/>
                </a:bodyPr>
                <a:lstStyle/>
                <a:p>
                  <a:pPr algn="ctr">
                    <a:buClr>
                      <a:schemeClr val="dk1"/>
                    </a:buClr>
                    <a:buSzPts val="1100"/>
                  </a:pPr>
                  <a:r>
                    <a:rPr lang="en" sz="2000" b="1" dirty="0">
                      <a:solidFill>
                        <a:schemeClr val="bg1"/>
                      </a:solidFill>
                      <a:latin typeface="Agency FB" panose="020B0503020202020204" pitchFamily="34" charset="0"/>
                      <a:ea typeface="Roboto"/>
                      <a:cs typeface="Roboto"/>
                      <a:sym typeface="Roboto"/>
                    </a:rPr>
                    <a:t>Increased costs and reduced profits at the bgaining of the pandemic</a:t>
                  </a:r>
                  <a:endParaRPr sz="2000" b="1" dirty="0">
                    <a:solidFill>
                      <a:schemeClr val="bg1"/>
                    </a:solidFill>
                    <a:latin typeface="Agency FB" panose="020B0503020202020204" pitchFamily="34" charset="0"/>
                    <a:ea typeface="Roboto"/>
                    <a:cs typeface="Roboto"/>
                    <a:sym typeface="Roboto"/>
                  </a:endParaRPr>
                </a:p>
              </p:txBody>
            </p:sp>
            <p:sp>
              <p:nvSpPr>
                <p:cNvPr id="20" name="Google Shape;1378;p43">
                  <a:extLst>
                    <a:ext uri="{FF2B5EF4-FFF2-40B4-BE49-F238E27FC236}">
                      <a16:creationId xmlns:a16="http://schemas.microsoft.com/office/drawing/2014/main" id="{583995E6-25B2-43F5-A26C-6699EBDC4C8E}"/>
                    </a:ext>
                  </a:extLst>
                </p:cNvPr>
                <p:cNvSpPr txBox="1"/>
                <p:nvPr/>
              </p:nvSpPr>
              <p:spPr>
                <a:xfrm>
                  <a:off x="4526363" y="2187900"/>
                  <a:ext cx="518400" cy="369900"/>
                </a:xfrm>
                <a:prstGeom prst="rect">
                  <a:avLst/>
                </a:prstGeom>
                <a:noFill/>
                <a:ln>
                  <a:noFill/>
                </a:ln>
              </p:spPr>
              <p:txBody>
                <a:bodyPr spcFirstLastPara="1" wrap="square" lIns="121900" tIns="121900" rIns="121900" bIns="121900" anchor="ctr" anchorCtr="0">
                  <a:noAutofit/>
                </a:bodyPr>
                <a:lstStyle/>
                <a:p>
                  <a:pPr algn="ctr"/>
                  <a:r>
                    <a:rPr lang="en" sz="3200" b="1" dirty="0">
                      <a:solidFill>
                        <a:srgbClr val="FFFFFF"/>
                      </a:solidFill>
                      <a:latin typeface="Agency FB" panose="020B0503020202020204" pitchFamily="34" charset="0"/>
                      <a:ea typeface="Fira Sans Extra Condensed Medium"/>
                      <a:cs typeface="Fira Sans Extra Condensed Medium"/>
                      <a:sym typeface="Fira Sans Extra Condensed Medium"/>
                    </a:rPr>
                    <a:t>2</a:t>
                  </a:r>
                  <a:endParaRPr sz="2400" b="1" dirty="0">
                    <a:latin typeface="Agency FB" panose="020B0503020202020204" pitchFamily="34" charset="0"/>
                  </a:endParaRPr>
                </a:p>
              </p:txBody>
            </p:sp>
          </p:grpSp>
        </p:grpSp>
        <p:sp>
          <p:nvSpPr>
            <p:cNvPr id="10" name="Oval 9">
              <a:extLst>
                <a:ext uri="{FF2B5EF4-FFF2-40B4-BE49-F238E27FC236}">
                  <a16:creationId xmlns:a16="http://schemas.microsoft.com/office/drawing/2014/main" id="{24A562FB-EFFB-C224-107F-18EA383FB057}"/>
                </a:ext>
              </a:extLst>
            </p:cNvPr>
            <p:cNvSpPr/>
            <p:nvPr/>
          </p:nvSpPr>
          <p:spPr>
            <a:xfrm>
              <a:off x="1359310" y="2919155"/>
              <a:ext cx="1608558" cy="17323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gency FB" panose="020B0503020202020204" pitchFamily="34" charset="0"/>
                </a:rPr>
                <a:t>Impacts of Covid-19 on Sainsburys</a:t>
              </a:r>
            </a:p>
          </p:txBody>
        </p:sp>
      </p:grpSp>
    </p:spTree>
    <p:extLst>
      <p:ext uri="{BB962C8B-B14F-4D97-AF65-F5344CB8AC3E}">
        <p14:creationId xmlns:p14="http://schemas.microsoft.com/office/powerpoint/2010/main" val="152965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AE4A2B-C7A9-0A44-0D55-CC4096B39353}"/>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Operation in Covid-19 pandemic</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DE95AE2E-8747-443C-B88B-26D717EA81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739" y="1561513"/>
            <a:ext cx="10311618" cy="4360985"/>
          </a:xfrm>
          <a:prstGeom prst="rect">
            <a:avLst/>
          </a:prstGeom>
        </p:spPr>
      </p:pic>
    </p:spTree>
    <p:extLst>
      <p:ext uri="{BB962C8B-B14F-4D97-AF65-F5344CB8AC3E}">
        <p14:creationId xmlns:p14="http://schemas.microsoft.com/office/powerpoint/2010/main" val="6220061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C10CBEB-0694-E711-7FC0-44D18847BB8E}"/>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latin typeface="Agency FB" panose="020B0503020202020204" pitchFamily="34" charset="0"/>
                <a:ea typeface="Times New Roman" panose="02020603050405020304" pitchFamily="18" charset="0"/>
                <a:cs typeface="Times New Roman" panose="02020603050405020304" pitchFamily="18" charset="0"/>
              </a:rPr>
              <a:t>Recommendation</a:t>
            </a: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 </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480EC69-0A30-FDC7-D214-5723767F8E60}"/>
              </a:ext>
            </a:extLst>
          </p:cNvPr>
          <p:cNvSpPr/>
          <p:nvPr/>
        </p:nvSpPr>
        <p:spPr>
          <a:xfrm>
            <a:off x="1505243" y="1336431"/>
            <a:ext cx="8440616" cy="4670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u="sng" dirty="0">
                <a:solidFill>
                  <a:schemeClr val="tx1"/>
                </a:solidFill>
                <a:latin typeface="Agency FB" panose="020B0503020202020204" pitchFamily="34" charset="0"/>
              </a:rPr>
              <a:t>For Improving the products and services of Sainsburys, some strategies can be followed such as </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Continuously monitoring the changes in customers preferences and choices</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Scanning the micro and macro environment to identify, anticipate and satisfy customers</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Continuous value innovation in products to fit specific consumption situation should be monitored</a:t>
            </a:r>
          </a:p>
          <a:p>
            <a:pPr marL="457200" indent="-457200" algn="just">
              <a:buFont typeface="Wingdings" panose="05000000000000000000" pitchFamily="2" charset="2"/>
              <a:buChar char="v"/>
            </a:pPr>
            <a:r>
              <a:rPr lang="en-US" sz="2800" dirty="0">
                <a:solidFill>
                  <a:schemeClr val="tx1"/>
                </a:solidFill>
                <a:latin typeface="Agency FB" panose="020B0503020202020204" pitchFamily="34" charset="0"/>
              </a:rPr>
              <a:t>Continues investment in technology</a:t>
            </a:r>
          </a:p>
          <a:p>
            <a:pPr algn="ctr"/>
            <a:endParaRPr lang="en-US" sz="2800" dirty="0">
              <a:solidFill>
                <a:schemeClr val="tx1"/>
              </a:solidFill>
              <a:latin typeface="Agency FB" panose="020B0503020202020204" pitchFamily="34" charset="0"/>
            </a:endParaRPr>
          </a:p>
        </p:txBody>
      </p:sp>
    </p:spTree>
    <p:extLst>
      <p:ext uri="{BB962C8B-B14F-4D97-AF65-F5344CB8AC3E}">
        <p14:creationId xmlns:p14="http://schemas.microsoft.com/office/powerpoint/2010/main" val="16772886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5FDA54C-0160-2CA6-24F5-535A941A7ACA}"/>
              </a:ext>
            </a:extLst>
          </p:cNvPr>
          <p:cNvSpPr/>
          <p:nvPr/>
        </p:nvSpPr>
        <p:spPr>
          <a:xfrm>
            <a:off x="1327052" y="618979"/>
            <a:ext cx="9537895" cy="71745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36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Conclusion </a:t>
            </a:r>
            <a:endParaRPr lang="en-US" sz="36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cxnSp>
        <p:nvCxnSpPr>
          <p:cNvPr id="4" name="Google Shape;1219;p40">
            <a:extLst>
              <a:ext uri="{FF2B5EF4-FFF2-40B4-BE49-F238E27FC236}">
                <a16:creationId xmlns:a16="http://schemas.microsoft.com/office/drawing/2014/main" id="{70D8FAF5-921B-F9A9-85D2-798A708042EE}"/>
              </a:ext>
            </a:extLst>
          </p:cNvPr>
          <p:cNvCxnSpPr/>
          <p:nvPr/>
        </p:nvCxnSpPr>
        <p:spPr>
          <a:xfrm rot="5400000" flipH="1">
            <a:off x="1102633" y="1185084"/>
            <a:ext cx="834800" cy="3274000"/>
          </a:xfrm>
          <a:prstGeom prst="bentConnector2">
            <a:avLst/>
          </a:prstGeom>
          <a:noFill/>
          <a:ln w="19050" cap="flat" cmpd="sng">
            <a:solidFill>
              <a:schemeClr val="accent3"/>
            </a:solidFill>
            <a:prstDash val="solid"/>
            <a:round/>
            <a:headEnd type="triangle" w="med" len="med"/>
            <a:tailEnd type="none" w="med" len="med"/>
          </a:ln>
        </p:spPr>
      </p:cxnSp>
      <p:grpSp>
        <p:nvGrpSpPr>
          <p:cNvPr id="5" name="Google Shape;1221;p40">
            <a:extLst>
              <a:ext uri="{FF2B5EF4-FFF2-40B4-BE49-F238E27FC236}">
                <a16:creationId xmlns:a16="http://schemas.microsoft.com/office/drawing/2014/main" id="{B51B4C98-E6DF-E109-B8C4-CD4428F04962}"/>
              </a:ext>
            </a:extLst>
          </p:cNvPr>
          <p:cNvGrpSpPr/>
          <p:nvPr/>
        </p:nvGrpSpPr>
        <p:grpSpPr>
          <a:xfrm>
            <a:off x="2043233" y="3239484"/>
            <a:ext cx="4035200" cy="2224800"/>
            <a:chOff x="1532425" y="2429613"/>
            <a:chExt cx="3026400" cy="1668600"/>
          </a:xfrm>
          <a:solidFill>
            <a:schemeClr val="accent1">
              <a:lumMod val="75000"/>
            </a:schemeClr>
          </a:solidFill>
        </p:grpSpPr>
        <p:sp>
          <p:nvSpPr>
            <p:cNvPr id="6" name="Google Shape;1220;p40">
              <a:extLst>
                <a:ext uri="{FF2B5EF4-FFF2-40B4-BE49-F238E27FC236}">
                  <a16:creationId xmlns:a16="http://schemas.microsoft.com/office/drawing/2014/main" id="{B66BC03F-EB48-5370-83E6-E31DC954DF22}"/>
                </a:ext>
              </a:extLst>
            </p:cNvPr>
            <p:cNvSpPr/>
            <p:nvPr/>
          </p:nvSpPr>
          <p:spPr>
            <a:xfrm>
              <a:off x="1532425" y="2429613"/>
              <a:ext cx="1670700" cy="1668600"/>
            </a:xfrm>
            <a:prstGeom prst="rect">
              <a:avLst/>
            </a:prstGeom>
            <a:grp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cxnSp>
          <p:nvCxnSpPr>
            <p:cNvPr id="7" name="Google Shape;1222;p40">
              <a:extLst>
                <a:ext uri="{FF2B5EF4-FFF2-40B4-BE49-F238E27FC236}">
                  <a16:creationId xmlns:a16="http://schemas.microsoft.com/office/drawing/2014/main" id="{55DA0BC8-7C36-B302-21BC-5FC867063811}"/>
                </a:ext>
              </a:extLst>
            </p:cNvPr>
            <p:cNvCxnSpPr>
              <a:stCxn id="6" idx="1"/>
            </p:cNvCxnSpPr>
            <p:nvPr/>
          </p:nvCxnSpPr>
          <p:spPr>
            <a:xfrm>
              <a:off x="1532425" y="3263913"/>
              <a:ext cx="3026400" cy="324000"/>
            </a:xfrm>
            <a:prstGeom prst="bentConnector4">
              <a:avLst>
                <a:gd name="adj1" fmla="val -7868"/>
                <a:gd name="adj2" fmla="val 330995"/>
              </a:avLst>
            </a:prstGeom>
            <a:grpFill/>
            <a:ln w="19050" cap="flat" cmpd="sng">
              <a:solidFill>
                <a:schemeClr val="accent1"/>
              </a:solidFill>
              <a:prstDash val="solid"/>
              <a:round/>
              <a:headEnd type="none" w="med" len="med"/>
              <a:tailEnd type="triangle" w="med" len="med"/>
            </a:ln>
          </p:spPr>
        </p:cxnSp>
        <p:sp>
          <p:nvSpPr>
            <p:cNvPr id="8" name="Google Shape;1224;p40">
              <a:extLst>
                <a:ext uri="{FF2B5EF4-FFF2-40B4-BE49-F238E27FC236}">
                  <a16:creationId xmlns:a16="http://schemas.microsoft.com/office/drawing/2014/main" id="{8C6E8523-BDBA-1DE2-F010-5CB2B63C5BAA}"/>
                </a:ext>
              </a:extLst>
            </p:cNvPr>
            <p:cNvSpPr txBox="1"/>
            <p:nvPr/>
          </p:nvSpPr>
          <p:spPr>
            <a:xfrm>
              <a:off x="1674625" y="3055713"/>
              <a:ext cx="1386300" cy="348000"/>
            </a:xfrm>
            <a:prstGeom prst="rect">
              <a:avLst/>
            </a:prstGeom>
            <a:grpFill/>
            <a:ln>
              <a:noFill/>
            </a:ln>
          </p:spPr>
          <p:txBody>
            <a:bodyPr spcFirstLastPara="1" wrap="square" lIns="121900" tIns="121900" rIns="121900" bIns="121900" anchor="ctr" anchorCtr="0">
              <a:noAutofit/>
            </a:bodyPr>
            <a:lstStyle/>
            <a:p>
              <a:pPr algn="ctr"/>
              <a:r>
                <a:rPr lang="en-US" sz="2000" b="1" dirty="0">
                  <a:solidFill>
                    <a:schemeClr val="bg1"/>
                  </a:solidFill>
                  <a:latin typeface="Agency FB" panose="020B0503020202020204" pitchFamily="34" charset="0"/>
                  <a:ea typeface="Fira Sans Extra Condensed Medium"/>
                  <a:cs typeface="Fira Sans Extra Condensed Medium"/>
                  <a:sym typeface="Fira Sans Extra Condensed Medium"/>
                </a:rPr>
                <a:t>Continues products and service innovation bring success for food retailers</a:t>
              </a:r>
              <a:endParaRPr sz="2000" b="1" dirty="0">
                <a:solidFill>
                  <a:schemeClr val="bg1"/>
                </a:solidFill>
                <a:latin typeface="Agency FB" panose="020B0503020202020204" pitchFamily="34" charset="0"/>
                <a:ea typeface="Fira Sans Extra Condensed Medium"/>
                <a:cs typeface="Fira Sans Extra Condensed Medium"/>
                <a:sym typeface="Fira Sans Extra Condensed Medium"/>
              </a:endParaRPr>
            </a:p>
          </p:txBody>
        </p:sp>
      </p:grpSp>
      <p:grpSp>
        <p:nvGrpSpPr>
          <p:cNvPr id="9" name="Google Shape;1226;p40">
            <a:extLst>
              <a:ext uri="{FF2B5EF4-FFF2-40B4-BE49-F238E27FC236}">
                <a16:creationId xmlns:a16="http://schemas.microsoft.com/office/drawing/2014/main" id="{4FC745F6-0355-3FE8-6774-EB42108D2B66}"/>
              </a:ext>
            </a:extLst>
          </p:cNvPr>
          <p:cNvGrpSpPr/>
          <p:nvPr/>
        </p:nvGrpSpPr>
        <p:grpSpPr>
          <a:xfrm>
            <a:off x="4964735" y="1880517"/>
            <a:ext cx="4035200" cy="2903200"/>
            <a:chOff x="3723551" y="1410388"/>
            <a:chExt cx="3026400" cy="2177400"/>
          </a:xfrm>
          <a:solidFill>
            <a:schemeClr val="accent1"/>
          </a:solidFill>
        </p:grpSpPr>
        <p:sp>
          <p:nvSpPr>
            <p:cNvPr id="10" name="Google Shape;1223;p40">
              <a:extLst>
                <a:ext uri="{FF2B5EF4-FFF2-40B4-BE49-F238E27FC236}">
                  <a16:creationId xmlns:a16="http://schemas.microsoft.com/office/drawing/2014/main" id="{787DCC3B-AEE3-37CF-3649-0CBECD92AA91}"/>
                </a:ext>
              </a:extLst>
            </p:cNvPr>
            <p:cNvSpPr/>
            <p:nvPr/>
          </p:nvSpPr>
          <p:spPr>
            <a:xfrm>
              <a:off x="3723551" y="1919188"/>
              <a:ext cx="1670700" cy="1668600"/>
            </a:xfrm>
            <a:prstGeom prst="rect">
              <a:avLst/>
            </a:prstGeom>
            <a:grp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cxnSp>
          <p:nvCxnSpPr>
            <p:cNvPr id="11" name="Google Shape;1227;p40">
              <a:extLst>
                <a:ext uri="{FF2B5EF4-FFF2-40B4-BE49-F238E27FC236}">
                  <a16:creationId xmlns:a16="http://schemas.microsoft.com/office/drawing/2014/main" id="{F11FAF85-84A1-E7C6-4F3C-1DA3CFCCBC1A}"/>
                </a:ext>
              </a:extLst>
            </p:cNvPr>
            <p:cNvCxnSpPr>
              <a:stCxn id="10" idx="1"/>
            </p:cNvCxnSpPr>
            <p:nvPr/>
          </p:nvCxnSpPr>
          <p:spPr>
            <a:xfrm rot="10800000" flipH="1">
              <a:off x="3723551" y="1410388"/>
              <a:ext cx="3026400" cy="1343100"/>
            </a:xfrm>
            <a:prstGeom prst="bentConnector4">
              <a:avLst>
                <a:gd name="adj1" fmla="val -7868"/>
                <a:gd name="adj2" fmla="val 117730"/>
              </a:avLst>
            </a:prstGeom>
            <a:grpFill/>
            <a:ln w="19050" cap="flat" cmpd="sng">
              <a:solidFill>
                <a:schemeClr val="accent5"/>
              </a:solidFill>
              <a:prstDash val="solid"/>
              <a:round/>
              <a:headEnd type="none" w="med" len="med"/>
              <a:tailEnd type="triangle" w="med" len="med"/>
            </a:ln>
          </p:spPr>
        </p:cxnSp>
        <p:sp>
          <p:nvSpPr>
            <p:cNvPr id="12" name="Google Shape;1229;p40">
              <a:extLst>
                <a:ext uri="{FF2B5EF4-FFF2-40B4-BE49-F238E27FC236}">
                  <a16:creationId xmlns:a16="http://schemas.microsoft.com/office/drawing/2014/main" id="{E8A46796-6C86-06F5-7A79-70EF2567D42C}"/>
                </a:ext>
              </a:extLst>
            </p:cNvPr>
            <p:cNvSpPr txBox="1"/>
            <p:nvPr/>
          </p:nvSpPr>
          <p:spPr>
            <a:xfrm>
              <a:off x="3799270" y="2446095"/>
              <a:ext cx="1386300" cy="348000"/>
            </a:xfrm>
            <a:prstGeom prst="rect">
              <a:avLst/>
            </a:prstGeom>
            <a:grpFill/>
            <a:ln>
              <a:noFill/>
            </a:ln>
          </p:spPr>
          <p:txBody>
            <a:bodyPr spcFirstLastPara="1" wrap="square" lIns="121900" tIns="121900" rIns="121900" bIns="121900" anchor="ctr" anchorCtr="0">
              <a:noAutofit/>
            </a:bodyPr>
            <a:lstStyle/>
            <a:p>
              <a:pPr algn="ctr"/>
              <a:r>
                <a:rPr lang="en" sz="2000" b="1" dirty="0">
                  <a:solidFill>
                    <a:schemeClr val="bg1"/>
                  </a:solidFill>
                  <a:latin typeface="Agency FB" panose="020B0503020202020204" pitchFamily="34" charset="0"/>
                  <a:ea typeface="Fira Sans Extra Condensed Medium"/>
                  <a:cs typeface="Fira Sans Extra Condensed Medium"/>
                  <a:sym typeface="Fira Sans Extra Condensed Medium"/>
                </a:rPr>
                <a:t> Customers should be the centrality of all activities of an organization</a:t>
              </a:r>
              <a:endParaRPr sz="2000" b="1" dirty="0">
                <a:solidFill>
                  <a:schemeClr val="bg1"/>
                </a:solidFill>
                <a:latin typeface="Agency FB" panose="020B0503020202020204" pitchFamily="34" charset="0"/>
                <a:ea typeface="Fira Sans Extra Condensed Medium"/>
                <a:cs typeface="Fira Sans Extra Condensed Medium"/>
                <a:sym typeface="Fira Sans Extra Condensed Medium"/>
              </a:endParaRPr>
            </a:p>
          </p:txBody>
        </p:sp>
      </p:grpSp>
      <p:grpSp>
        <p:nvGrpSpPr>
          <p:cNvPr id="13" name="Google Shape;1231;p40">
            <a:extLst>
              <a:ext uri="{FF2B5EF4-FFF2-40B4-BE49-F238E27FC236}">
                <a16:creationId xmlns:a16="http://schemas.microsoft.com/office/drawing/2014/main" id="{CDDF53A0-2BA0-8704-6C42-AA70E382FD88}"/>
              </a:ext>
            </a:extLst>
          </p:cNvPr>
          <p:cNvGrpSpPr/>
          <p:nvPr/>
        </p:nvGrpSpPr>
        <p:grpSpPr>
          <a:xfrm>
            <a:off x="7886237" y="1880517"/>
            <a:ext cx="4649400" cy="3900000"/>
            <a:chOff x="5914678" y="1410388"/>
            <a:chExt cx="3487050" cy="2925000"/>
          </a:xfrm>
          <a:solidFill>
            <a:schemeClr val="accent1">
              <a:lumMod val="60000"/>
              <a:lumOff val="40000"/>
            </a:schemeClr>
          </a:solidFill>
        </p:grpSpPr>
        <p:sp>
          <p:nvSpPr>
            <p:cNvPr id="14" name="Google Shape;1228;p40">
              <a:extLst>
                <a:ext uri="{FF2B5EF4-FFF2-40B4-BE49-F238E27FC236}">
                  <a16:creationId xmlns:a16="http://schemas.microsoft.com/office/drawing/2014/main" id="{48D0C53F-C936-20DC-DEFB-87B87364E070}"/>
                </a:ext>
              </a:extLst>
            </p:cNvPr>
            <p:cNvSpPr/>
            <p:nvPr/>
          </p:nvSpPr>
          <p:spPr>
            <a:xfrm>
              <a:off x="5914678" y="1410388"/>
              <a:ext cx="1670700" cy="1668600"/>
            </a:xfrm>
            <a:prstGeom prst="rect">
              <a:avLst/>
            </a:prstGeom>
            <a:grpFill/>
            <a:ln>
              <a:noFill/>
            </a:ln>
          </p:spPr>
          <p:txBody>
            <a:bodyPr spcFirstLastPara="1" wrap="square" lIns="121900" tIns="121900" rIns="121900" bIns="121900" anchor="ctr" anchorCtr="0">
              <a:noAutofit/>
            </a:bodyPr>
            <a:lstStyle/>
            <a:p>
              <a:endParaRPr sz="2400">
                <a:latin typeface="Agency FB" panose="020B0503020202020204" pitchFamily="34" charset="0"/>
              </a:endParaRPr>
            </a:p>
          </p:txBody>
        </p:sp>
        <p:cxnSp>
          <p:nvCxnSpPr>
            <p:cNvPr id="15" name="Google Shape;1232;p40">
              <a:extLst>
                <a:ext uri="{FF2B5EF4-FFF2-40B4-BE49-F238E27FC236}">
                  <a16:creationId xmlns:a16="http://schemas.microsoft.com/office/drawing/2014/main" id="{FC1F3583-FD55-2B00-FC15-F8EC816CD542}"/>
                </a:ext>
              </a:extLst>
            </p:cNvPr>
            <p:cNvCxnSpPr>
              <a:stCxn id="14" idx="2"/>
            </p:cNvCxnSpPr>
            <p:nvPr/>
          </p:nvCxnSpPr>
          <p:spPr>
            <a:xfrm rot="-5400000" flipH="1">
              <a:off x="7447678" y="2381338"/>
              <a:ext cx="1256400" cy="2651700"/>
            </a:xfrm>
            <a:prstGeom prst="bentConnector2">
              <a:avLst/>
            </a:prstGeom>
            <a:grpFill/>
            <a:ln w="19050" cap="flat" cmpd="sng">
              <a:solidFill>
                <a:schemeClr val="accent6"/>
              </a:solidFill>
              <a:prstDash val="solid"/>
              <a:round/>
              <a:headEnd type="none" w="med" len="med"/>
              <a:tailEnd type="none" w="med" len="med"/>
            </a:ln>
          </p:spPr>
        </p:cxnSp>
        <p:sp>
          <p:nvSpPr>
            <p:cNvPr id="16" name="Google Shape;1233;p40">
              <a:extLst>
                <a:ext uri="{FF2B5EF4-FFF2-40B4-BE49-F238E27FC236}">
                  <a16:creationId xmlns:a16="http://schemas.microsoft.com/office/drawing/2014/main" id="{73119B89-4E31-2650-036C-79E14A54FA0D}"/>
                </a:ext>
              </a:extLst>
            </p:cNvPr>
            <p:cNvSpPr txBox="1"/>
            <p:nvPr/>
          </p:nvSpPr>
          <p:spPr>
            <a:xfrm>
              <a:off x="5914679" y="2081937"/>
              <a:ext cx="1670699" cy="348000"/>
            </a:xfrm>
            <a:prstGeom prst="rect">
              <a:avLst/>
            </a:prstGeom>
            <a:grpFill/>
            <a:ln>
              <a:noFill/>
            </a:ln>
          </p:spPr>
          <p:txBody>
            <a:bodyPr spcFirstLastPara="1" wrap="square" lIns="121900" tIns="121900" rIns="121900" bIns="121900" anchor="ctr" anchorCtr="0">
              <a:noAutofit/>
            </a:bodyPr>
            <a:lstStyle/>
            <a:p>
              <a:pPr algn="ctr"/>
              <a:r>
                <a:rPr lang="en" sz="2000" b="1" dirty="0">
                  <a:solidFill>
                    <a:schemeClr val="bg1"/>
                  </a:solidFill>
                  <a:latin typeface="Agency FB" panose="020B0503020202020204" pitchFamily="34" charset="0"/>
                  <a:ea typeface="Fira Sans Extra Condensed Medium"/>
                  <a:cs typeface="Fira Sans Extra Condensed Medium"/>
                  <a:sym typeface="Fira Sans Extra Condensed Medium"/>
                </a:rPr>
                <a:t>Technological innovation provides the sustainable competitive advantage </a:t>
              </a:r>
              <a:endParaRPr sz="2000" b="1" dirty="0">
                <a:solidFill>
                  <a:schemeClr val="bg1"/>
                </a:solidFill>
                <a:latin typeface="Agency FB" panose="020B0503020202020204" pitchFamily="34" charset="0"/>
                <a:ea typeface="Fira Sans Extra Condensed Medium"/>
                <a:cs typeface="Fira Sans Extra Condensed Medium"/>
                <a:sym typeface="Fira Sans Extra Condensed Medium"/>
              </a:endParaRPr>
            </a:p>
          </p:txBody>
        </p:sp>
      </p:grpSp>
    </p:spTree>
    <p:extLst>
      <p:ext uri="{BB962C8B-B14F-4D97-AF65-F5344CB8AC3E}">
        <p14:creationId xmlns:p14="http://schemas.microsoft.com/office/powerpoint/2010/main" val="3034995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282D24-6389-D22E-B151-22BBD39F66C9}"/>
              </a:ext>
            </a:extLst>
          </p:cNvPr>
          <p:cNvSpPr/>
          <p:nvPr/>
        </p:nvSpPr>
        <p:spPr>
          <a:xfrm>
            <a:off x="1327052" y="618979"/>
            <a:ext cx="9537895" cy="433966"/>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spcBef>
                <a:spcPts val="1200"/>
              </a:spcBef>
            </a:pPr>
            <a:r>
              <a:rPr lang="en-US" sz="2400" b="1" kern="0" dirty="0">
                <a:solidFill>
                  <a:srgbClr val="000000"/>
                </a:solidFill>
                <a:latin typeface="Agency FB" panose="020B0503020202020204" pitchFamily="34" charset="0"/>
                <a:ea typeface="Times New Roman" panose="02020603050405020304" pitchFamily="18" charset="0"/>
                <a:cs typeface="Times New Roman" panose="02020603050405020304" pitchFamily="18" charset="0"/>
              </a:rPr>
              <a:t>References</a:t>
            </a:r>
            <a:r>
              <a:rPr lang="en-US" sz="2400" b="1" kern="0" dirty="0">
                <a:solidFill>
                  <a:srgbClr val="000000"/>
                </a:solidFill>
                <a:effectLst/>
                <a:latin typeface="Agency FB" panose="020B0503020202020204" pitchFamily="34" charset="0"/>
                <a:ea typeface="Times New Roman" panose="02020603050405020304" pitchFamily="18" charset="0"/>
                <a:cs typeface="Times New Roman" panose="02020603050405020304" pitchFamily="18" charset="0"/>
              </a:rPr>
              <a:t> </a:t>
            </a:r>
            <a:endParaRPr lang="en-US" sz="2400" b="1" kern="0" dirty="0">
              <a:solidFill>
                <a:srgbClr val="2F5496"/>
              </a:solidFill>
              <a:effectLst/>
              <a:latin typeface="Agency FB" panose="020B0503020202020204" pitchFamily="34" charset="0"/>
              <a:ea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B9C267C-AC72-0538-B0D7-B9D5425BCAFC}"/>
              </a:ext>
            </a:extLst>
          </p:cNvPr>
          <p:cNvSpPr/>
          <p:nvPr/>
        </p:nvSpPr>
        <p:spPr>
          <a:xfrm>
            <a:off x="762000" y="1496290"/>
            <a:ext cx="10778836" cy="50984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80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Sharma, R., Majumdar, S.,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Khattri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 Singh, R. and Gehlot, A., 2018. Save the Real Nectar: Water Distribution System in Multi-storied Apartments. In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Intelligent Communication, Control and Devices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(pp. 653-659). Springer, Singapore.</a:t>
            </a:r>
          </a:p>
          <a:p>
            <a:pPr algn="just">
              <a:spcAft>
                <a:spcPts val="80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Samnani, A., 2014. Macro-environmental factors effecting fast food industry.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Food Science and quality management</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31</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pp.37-40.</a:t>
            </a:r>
          </a:p>
          <a:p>
            <a:pPr algn="just">
              <a:spcAft>
                <a:spcPts val="800"/>
              </a:spcAft>
            </a:pP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Sainsburys, 2022. </a:t>
            </a:r>
            <a:r>
              <a:rPr lang="en-US" sz="12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Update on the impact of COVID-19 and Preliminary Results for the 52 weeks to 7 March 2020</a:t>
            </a: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[online] About.sainsburys.co.uk. Available at: &lt;https://www.about.sainsburys.co.uk/news/latest-news/2020/30-04-2020-prelims&gt; [Accessed 24 June 2022]. </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Sainsburys, 2022. [online] About.sainsburys.co.uk. Available at: &lt;https://www.about.sainsburys.co.uk/~/media/Files/S/Sainsburys/documents/reports-and-presentations/2019/ar-docs/sainsburys-ar2019-businessmodel-strategy.pdf&gt; [Accessed 24 June 2022].</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Sainsburys, 2022. [online] About.sainsburys.co.uk. Available at: &lt;https://www.about.sainsburys.co.uk/~/media/Files/S/Sainsburys/documents/reports-and-presentations/2019/ar-docs/sainsbur</a:t>
            </a:r>
          </a:p>
          <a:p>
            <a:pPr algn="just">
              <a:spcAft>
                <a:spcPts val="800"/>
              </a:spcAft>
            </a:pPr>
            <a:r>
              <a:rPr lang="en-US" sz="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Booth, S.L., </a:t>
            </a:r>
            <a:r>
              <a:rPr lang="en-US" sz="1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Sallis</a:t>
            </a:r>
            <a:r>
              <a:rPr lang="en-US" sz="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J.F., </a:t>
            </a:r>
            <a:r>
              <a:rPr lang="en-US" sz="1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Ritenbaugh</a:t>
            </a:r>
            <a:r>
              <a:rPr lang="en-US" sz="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 Hill, J.O., Birch, L.L., Frank, L.D., Glanz, K., </a:t>
            </a:r>
            <a:r>
              <a:rPr lang="en-US" sz="12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Himmelgreen</a:t>
            </a:r>
            <a:r>
              <a:rPr lang="en-US" sz="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D.A., Mudd, M., Popkin, B.M. and Rickard, K.A., 2011</a:t>
            </a: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ys-ar2019-businessmodel-strategy.pdf&gt; [Accessed 24 June 2022].</a:t>
            </a:r>
            <a:r>
              <a:rPr lang="en-US" sz="1200"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Environmental and societal factors affect food choice and physical activity: rationale, influences, and leverage points.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Nutrition reviews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59</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 pp.S21-S36.</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BBC, 2022. </a:t>
            </a:r>
            <a:r>
              <a:rPr lang="en-US" sz="12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Sainsbury's: Cost of Covid has been high</a:t>
            </a: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[online] BBC News. Available at: &lt;https://www.bbc.co.uk/news/business-56912064&gt; [Accessed 24 June 2022].</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Goswami, S. and Chouhan, V., 2021. Impact of change in consumer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and need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prioritisation</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on retail industry in Rajasthan during COVID-19 pandemic.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Materials Today: Proceedings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46</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pp.10262-10267.</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IIDE. 2022. </a:t>
            </a:r>
            <a:r>
              <a:rPr lang="en-US" sz="12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In-Depth SWOT Analysis of Sainsbury’s - 2022 | IIDE</a:t>
            </a: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[online] Available at: &lt;https://iide.co/case-studies/swot-analysis-of-sainsburys/&gt; [Accessed 24 June 2022].</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Hassan, A. and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Parves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 2013. A Comparative Case Study Investigating the Adoption of Customer Relationship Management (CRM) The Case of Tesco and Sainsbury's.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International Journal of Managing Value and Supply Chains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p.1.</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Roheim, C.A., Gardiner, L. and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Asche</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F., 2017. Value of brands and other attributes: Hedonic analysis of retail frozen fish in the UK.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Marine Resource Economics</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22</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 pp.239-253.</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967577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0</TotalTime>
  <Words>2502</Words>
  <Application>Microsoft Office PowerPoint</Application>
  <PresentationFormat>Ecran lat</PresentationFormat>
  <Paragraphs>317</Paragraphs>
  <Slides>27</Slides>
  <Notes>7</Notes>
  <HiddenSlides>0</HiddenSlides>
  <MMClips>0</MMClips>
  <ScaleCrop>false</ScaleCrop>
  <HeadingPairs>
    <vt:vector size="4" baseType="variant">
      <vt:variant>
        <vt:lpstr>Temă</vt:lpstr>
      </vt:variant>
      <vt:variant>
        <vt:i4>1</vt:i4>
      </vt:variant>
      <vt:variant>
        <vt:lpstr>Titluri diapozitive</vt:lpstr>
      </vt:variant>
      <vt:variant>
        <vt:i4>27</vt:i4>
      </vt:variant>
    </vt:vector>
  </HeadingPairs>
  <TitlesOfParts>
    <vt:vector size="28" baseType="lpstr">
      <vt:lpstr>Organic</vt:lpstr>
      <vt:lpstr>Academic Skills</vt:lpstr>
      <vt:lpstr>Code of conduct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Skills</dc:title>
  <dc:creator/>
  <cp:lastModifiedBy>ANDREI DRAGOMIR</cp:lastModifiedBy>
  <cp:revision>2</cp:revision>
  <dcterms:created xsi:type="dcterms:W3CDTF">2022-06-24T14:45:06Z</dcterms:created>
  <dcterms:modified xsi:type="dcterms:W3CDTF">2022-07-25T20:14:15Z</dcterms:modified>
</cp:coreProperties>
</file>