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0"/>
  </p:notesMasterIdLst>
  <p:sldIdLst>
    <p:sldId id="299" r:id="rId2"/>
    <p:sldId id="272" r:id="rId3"/>
    <p:sldId id="300" r:id="rId4"/>
    <p:sldId id="438" r:id="rId5"/>
    <p:sldId id="425" r:id="rId6"/>
    <p:sldId id="437" r:id="rId7"/>
    <p:sldId id="436" r:id="rId8"/>
    <p:sldId id="435" r:id="rId9"/>
    <p:sldId id="462" r:id="rId10"/>
    <p:sldId id="463" r:id="rId11"/>
    <p:sldId id="446" r:id="rId12"/>
    <p:sldId id="439" r:id="rId13"/>
    <p:sldId id="440" r:id="rId14"/>
    <p:sldId id="464" r:id="rId15"/>
    <p:sldId id="461" r:id="rId16"/>
    <p:sldId id="460" r:id="rId17"/>
    <p:sldId id="447" r:id="rId18"/>
    <p:sldId id="448" r:id="rId19"/>
    <p:sldId id="449" r:id="rId20"/>
    <p:sldId id="450" r:id="rId21"/>
    <p:sldId id="451" r:id="rId22"/>
    <p:sldId id="452" r:id="rId23"/>
    <p:sldId id="453" r:id="rId24"/>
    <p:sldId id="454" r:id="rId25"/>
    <p:sldId id="455" r:id="rId26"/>
    <p:sldId id="456" r:id="rId27"/>
    <p:sldId id="457" r:id="rId28"/>
    <p:sldId id="458" r:id="rId29"/>
    <p:sldId id="441" r:id="rId30"/>
    <p:sldId id="459" r:id="rId31"/>
    <p:sldId id="442" r:id="rId32"/>
    <p:sldId id="443" r:id="rId33"/>
    <p:sldId id="444" r:id="rId34"/>
    <p:sldId id="445" r:id="rId35"/>
    <p:sldId id="430" r:id="rId36"/>
    <p:sldId id="340" r:id="rId37"/>
    <p:sldId id="426" r:id="rId38"/>
    <p:sldId id="33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272"/>
            <p14:sldId id="300"/>
            <p14:sldId id="438"/>
            <p14:sldId id="425"/>
            <p14:sldId id="437"/>
            <p14:sldId id="436"/>
            <p14:sldId id="435"/>
            <p14:sldId id="462"/>
            <p14:sldId id="463"/>
            <p14:sldId id="446"/>
            <p14:sldId id="439"/>
            <p14:sldId id="440"/>
            <p14:sldId id="464"/>
            <p14:sldId id="461"/>
            <p14:sldId id="460"/>
            <p14:sldId id="447"/>
            <p14:sldId id="448"/>
            <p14:sldId id="449"/>
            <p14:sldId id="450"/>
            <p14:sldId id="451"/>
            <p14:sldId id="452"/>
            <p14:sldId id="453"/>
            <p14:sldId id="454"/>
            <p14:sldId id="455"/>
            <p14:sldId id="456"/>
            <p14:sldId id="457"/>
            <p14:sldId id="458"/>
            <p14:sldId id="441"/>
            <p14:sldId id="459"/>
            <p14:sldId id="442"/>
            <p14:sldId id="443"/>
            <p14:sldId id="444"/>
            <p14:sldId id="445"/>
            <p14:sldId id="430"/>
            <p14:sldId id="340"/>
            <p14:sldId id="426"/>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DB59C-0EAE-2ACE-DB39-2CF2155A8FA4}" v="68" dt="2024-10-02T11:43:24.9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58" d="100"/>
          <a:sy n="58" d="100"/>
        </p:scale>
        <p:origin x="964" y="28"/>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10/2/2024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2-Oct-24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02/10/2024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286439" y="1600199"/>
            <a:ext cx="11373342" cy="2766022"/>
          </a:xfrm>
        </p:spPr>
        <p:txBody>
          <a:bodyPr rtlCol="0">
            <a:normAutofit fontScale="90000"/>
          </a:bodyPr>
          <a:lstStyle/>
          <a:p>
            <a:pPr algn="ct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latin typeface="Myriad Pro"/>
              </a:rPr>
              <a:t>Strategic Management for Business – LCLM 6001</a:t>
            </a:r>
            <a:br>
              <a:rPr lang="en-GB" altLang="en-US" sz="4000" b="1" dirty="0">
                <a:effectLst>
                  <a:outerShdw blurRad="38100" dist="38100" dir="2700000" algn="tl">
                    <a:srgbClr val="000000">
                      <a:alpha val="43137"/>
                    </a:srgbClr>
                  </a:outerShdw>
                </a:effectLst>
                <a:latin typeface="Myriad Pro"/>
              </a:rPr>
            </a:br>
            <a:r>
              <a:rPr lang="en-GB" altLang="en-US" sz="4000" b="1" dirty="0">
                <a:effectLst>
                  <a:outerShdw blurRad="38100" dist="38100" dir="2700000" algn="tl">
                    <a:srgbClr val="000000">
                      <a:alpha val="43137"/>
                    </a:srgbClr>
                  </a:outerShdw>
                </a:effectLst>
                <a:latin typeface="Myriad Pro"/>
              </a:rPr>
              <a:t>Week 3 :</a:t>
            </a:r>
            <a:br>
              <a:rPr lang="en-GB" sz="3600" dirty="0">
                <a:ea typeface="Calibri" panose="020F0502020204030204" pitchFamily="34" charset="0"/>
                <a:cs typeface="Times New Roman" panose="02020603050405020304" pitchFamily="18" charset="0"/>
              </a:rPr>
            </a:br>
            <a:r>
              <a:rPr lang="en-GB" altLang="en-US" sz="3800" b="1" dirty="0">
                <a:latin typeface="Myriad Pro"/>
              </a:rPr>
              <a:t>Environmental Scanning:</a:t>
            </a:r>
            <a:br>
              <a:rPr lang="en-GB" altLang="en-US" sz="3800" b="1" dirty="0">
                <a:latin typeface="Myriad Pro"/>
              </a:rPr>
            </a:br>
            <a:r>
              <a:rPr lang="en-GB" altLang="en-US" sz="3800" b="1" dirty="0">
                <a:latin typeface="Myriad Pro"/>
              </a:rPr>
              <a:t>Analysis of the external environment </a:t>
            </a:r>
            <a:br>
              <a:rPr lang="en-GB" altLang="en-US" sz="3800" b="1" dirty="0">
                <a:latin typeface="Myriad Pro"/>
              </a:rPr>
            </a:br>
            <a:r>
              <a:rPr lang="en-GB" altLang="en-US" sz="3800" b="1" dirty="0">
                <a:latin typeface="Myriad Pro"/>
              </a:rPr>
              <a:t>(PESTEL).</a:t>
            </a:r>
            <a:br>
              <a:rPr lang="en-GB" altLang="en-US" sz="3800" b="1" dirty="0">
                <a:latin typeface="Myriad Pro"/>
              </a:rPr>
            </a:br>
            <a:r>
              <a:rPr lang="en-GB" altLang="en-US" sz="3800" b="1" dirty="0">
                <a:latin typeface="Myriad Pro"/>
              </a:rPr>
              <a:t>Analysis of the internal environment (SWOT).</a:t>
            </a:r>
            <a:br>
              <a:rPr lang="en-GB" altLang="en-US" sz="3800" b="1" dirty="0">
                <a:latin typeface="Myriad Pro"/>
              </a:rPr>
            </a:br>
            <a:r>
              <a:rPr lang="en-GB" altLang="en-US" sz="3800" b="1" dirty="0">
                <a:latin typeface="Myriad Pro"/>
              </a:rPr>
              <a:t>Porter’s Five Forces</a:t>
            </a:r>
            <a:br>
              <a:rPr lang="en-GB" altLang="en-US" sz="3800" b="1" dirty="0">
                <a:latin typeface="Myriad Pro"/>
              </a:rPr>
            </a:br>
            <a:r>
              <a:rPr lang="en-GB" altLang="en-US" sz="3800" b="1" dirty="0">
                <a:latin typeface="Myriad Pro"/>
              </a:rPr>
              <a:t>Porter’s Value Chain Analysis</a:t>
            </a:r>
            <a:br>
              <a:rPr lang="en-GB" altLang="en-US" sz="3100" b="1" dirty="0">
                <a:effectLst>
                  <a:outerShdw blurRad="38100" dist="38100" dir="2700000" algn="tl">
                    <a:srgbClr val="000000">
                      <a:alpha val="43137"/>
                    </a:srgbClr>
                  </a:outerShdw>
                </a:effectLst>
                <a:latin typeface="Myriad Pro"/>
              </a:rPr>
            </a:br>
            <a:br>
              <a:rPr lang="en-GB" sz="4000" b="1" u="sng"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73416" y="-6614"/>
            <a:ext cx="10238372" cy="912237"/>
          </a:xfrm>
          <a:prstGeom prst="rect">
            <a:avLst/>
          </a:prstGeom>
          <a:noFill/>
        </p:spPr>
        <p:txBody>
          <a:bodyPr wrap="square">
            <a:spAutoFit/>
          </a:bodyPr>
          <a:lstStyle/>
          <a:p>
            <a:pPr algn="ctr">
              <a:lnSpc>
                <a:spcPct val="133000"/>
              </a:lnSpc>
            </a:pPr>
            <a:r>
              <a:rPr lang="en-GB" sz="4400" b="1" dirty="0">
                <a:latin typeface="Myriad Pro"/>
              </a:rPr>
              <a:t>Last Week, we examined…….</a:t>
            </a:r>
          </a:p>
        </p:txBody>
      </p:sp>
      <p:sp>
        <p:nvSpPr>
          <p:cNvPr id="5" name="TextBox 4">
            <a:extLst>
              <a:ext uri="{FF2B5EF4-FFF2-40B4-BE49-F238E27FC236}">
                <a16:creationId xmlns:a16="http://schemas.microsoft.com/office/drawing/2014/main" id="{268678A4-7C23-87C4-44C7-C440FE54C42C}"/>
              </a:ext>
            </a:extLst>
          </p:cNvPr>
          <p:cNvSpPr txBox="1"/>
          <p:nvPr/>
        </p:nvSpPr>
        <p:spPr>
          <a:xfrm>
            <a:off x="341524" y="910112"/>
            <a:ext cx="11567710" cy="5078313"/>
          </a:xfrm>
          <a:prstGeom prst="rect">
            <a:avLst/>
          </a:prstGeom>
          <a:noFill/>
        </p:spPr>
        <p:txBody>
          <a:bodyPr wrap="square">
            <a:spAutoFit/>
          </a:bodyPr>
          <a:lstStyle/>
          <a:p>
            <a:pPr marL="457200" indent="-457200" algn="just">
              <a:buFont typeface="Wingdings" panose="05000000000000000000" pitchFamily="2" charset="2"/>
              <a:buChar char="ü"/>
            </a:pPr>
            <a:r>
              <a:rPr lang="en-GB" sz="3600" dirty="0">
                <a:latin typeface="Myriad Pro"/>
              </a:rPr>
              <a:t>Various levels of strategy namely corporate, business, functional/operational strategy.</a:t>
            </a:r>
          </a:p>
          <a:p>
            <a:pPr marL="457200" indent="-457200" algn="just">
              <a:buFont typeface="Wingdings" panose="05000000000000000000" pitchFamily="2" charset="2"/>
              <a:buChar char="ü"/>
            </a:pPr>
            <a:r>
              <a:rPr lang="en-GB" sz="3600" dirty="0">
                <a:latin typeface="Myriad Pro"/>
              </a:rPr>
              <a:t>Different areas each of these levels covered </a:t>
            </a:r>
          </a:p>
          <a:p>
            <a:pPr marL="457200" indent="-457200" algn="just">
              <a:buFont typeface="Wingdings" panose="05000000000000000000" pitchFamily="2" charset="2"/>
              <a:buChar char="ü"/>
            </a:pPr>
            <a:r>
              <a:rPr lang="en-GB" sz="3600" dirty="0">
                <a:latin typeface="Myriad Pro"/>
              </a:rPr>
              <a:t>Knowledge of this levels in proper management of resources and managing  both internal and external business environment.</a:t>
            </a:r>
          </a:p>
          <a:p>
            <a:pPr marL="457200" indent="-457200" algn="just">
              <a:buFont typeface="Wingdings" panose="05000000000000000000" pitchFamily="2" charset="2"/>
              <a:buChar char="ü"/>
            </a:pPr>
            <a:r>
              <a:rPr lang="en-GB" sz="3600" dirty="0">
                <a:latin typeface="Myriad Pro"/>
              </a:rPr>
              <a:t>Strategic Decisions &amp; Strategic Planning</a:t>
            </a:r>
          </a:p>
          <a:p>
            <a:pPr marL="457200" indent="-457200" algn="just">
              <a:buFont typeface="Wingdings" panose="05000000000000000000" pitchFamily="2" charset="2"/>
              <a:buChar char="ü"/>
            </a:pPr>
            <a:r>
              <a:rPr lang="en-GB" sz="3600" dirty="0">
                <a:latin typeface="Myriad Pro"/>
              </a:rPr>
              <a:t>Vision, Mission, Business Strategy &amp; Strategic Direction.</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3074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This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724370"/>
          </a:xfrm>
          <a:prstGeom prst="rect">
            <a:avLst/>
          </a:prstGeom>
          <a:noFill/>
        </p:spPr>
        <p:txBody>
          <a:bodyPr wrap="square">
            <a:spAutoFit/>
          </a:bodyPr>
          <a:lstStyle/>
          <a:p>
            <a:r>
              <a:rPr lang="en-GB" sz="4200" b="1" dirty="0">
                <a:latin typeface="Myriad Pro"/>
              </a:rPr>
              <a:t>We aim to examine:</a:t>
            </a:r>
          </a:p>
          <a:p>
            <a:r>
              <a:rPr lang="en-GB" altLang="en-US" sz="4200" b="1" dirty="0">
                <a:latin typeface="Myriad Pro"/>
              </a:rPr>
              <a:t>Environmental Scanning: </a:t>
            </a:r>
          </a:p>
          <a:p>
            <a:pPr marL="457200" indent="-457200">
              <a:buFont typeface="Wingdings" panose="05000000000000000000" pitchFamily="2" charset="2"/>
              <a:buChar char="q"/>
            </a:pPr>
            <a:r>
              <a:rPr lang="en-GB" altLang="en-US" sz="3100" b="1" dirty="0">
                <a:latin typeface="Myriad Pro"/>
              </a:rPr>
              <a:t>Analysis of the external environment (PESTEL). </a:t>
            </a:r>
          </a:p>
          <a:p>
            <a:pPr marL="457200" indent="-457200">
              <a:buFont typeface="Wingdings" panose="05000000000000000000" pitchFamily="2" charset="2"/>
              <a:buChar char="q"/>
            </a:pPr>
            <a:endParaRPr lang="en-GB" altLang="en-US" sz="3100" b="1" dirty="0">
              <a:latin typeface="Myriad Pro"/>
            </a:endParaRPr>
          </a:p>
          <a:p>
            <a:pPr marL="457200" indent="-457200">
              <a:buFont typeface="Wingdings" panose="05000000000000000000" pitchFamily="2" charset="2"/>
              <a:buChar char="q"/>
            </a:pPr>
            <a:r>
              <a:rPr lang="en-GB" altLang="en-US" sz="3100" b="1" dirty="0">
                <a:latin typeface="Myriad Pro"/>
              </a:rPr>
              <a:t>Analysis of the internal environment (SWOT). </a:t>
            </a:r>
          </a:p>
          <a:p>
            <a:pPr marL="457200" indent="-457200">
              <a:buFont typeface="Wingdings" panose="05000000000000000000" pitchFamily="2" charset="2"/>
              <a:buChar char="q"/>
            </a:pPr>
            <a:endParaRPr lang="en-GB" altLang="en-US" sz="3100" b="1" dirty="0">
              <a:latin typeface="Myriad Pro"/>
            </a:endParaRPr>
          </a:p>
          <a:p>
            <a:pPr marL="457200" indent="-457200">
              <a:buFont typeface="Wingdings" panose="05000000000000000000" pitchFamily="2" charset="2"/>
              <a:buChar char="q"/>
            </a:pPr>
            <a:r>
              <a:rPr lang="en-GB" altLang="en-US" sz="3100" b="1" dirty="0">
                <a:latin typeface="Myriad Pro"/>
              </a:rPr>
              <a:t>Porter’s Five Forces.</a:t>
            </a:r>
          </a:p>
          <a:p>
            <a:pPr marL="457200" indent="-457200">
              <a:buFont typeface="Wingdings" panose="05000000000000000000" pitchFamily="2" charset="2"/>
              <a:buChar char="q"/>
            </a:pPr>
            <a:endParaRPr lang="en-GB" altLang="en-US" sz="3100" b="1" dirty="0">
              <a:latin typeface="Myriad Pro"/>
            </a:endParaRPr>
          </a:p>
          <a:p>
            <a:pPr marL="457200" indent="-457200">
              <a:buFont typeface="Wingdings" panose="05000000000000000000" pitchFamily="2" charset="2"/>
              <a:buChar char="q"/>
            </a:pPr>
            <a:r>
              <a:rPr lang="en-GB" altLang="en-US" sz="3100" b="1" dirty="0">
                <a:latin typeface="Myriad Pro"/>
              </a:rPr>
              <a:t>Porter’s Value Chain Analysis.</a:t>
            </a:r>
            <a:endParaRPr lang="en-GB" sz="40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4026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Model of Consideration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61249"/>
          </a:xfrm>
          <a:prstGeom prst="rect">
            <a:avLst/>
          </a:prstGeom>
          <a:noFill/>
        </p:spPr>
        <p:txBody>
          <a:bodyPr wrap="square" lIns="91440" tIns="45720" rIns="91440" bIns="45720" anchor="t">
            <a:spAutoFit/>
          </a:bodyPr>
          <a:lstStyle/>
          <a:p>
            <a:pPr algn="ctr"/>
            <a:endParaRPr lang="en-US" sz="4800" b="1" dirty="0">
              <a:latin typeface="Myriad Pro"/>
              <a:cs typeface="Arial" panose="020B0604020202020204" pitchFamily="34" charset="0"/>
            </a:endParaRPr>
          </a:p>
          <a:p>
            <a:pPr algn="ctr"/>
            <a:r>
              <a:rPr lang="en-GB" sz="4800" b="1" dirty="0">
                <a:latin typeface="Myriad Pro"/>
                <a:ea typeface="Calibri"/>
                <a:cs typeface="Times New Roman"/>
              </a:rPr>
              <a:t>Macro – Environment:</a:t>
            </a:r>
            <a:endParaRPr lang="en-US" sz="4800" b="1">
              <a:latin typeface="Myriad Pro"/>
              <a:ea typeface="Calibri"/>
              <a:cs typeface="Times New Roman"/>
            </a:endParaRPr>
          </a:p>
          <a:p>
            <a:pPr algn="ctr"/>
            <a:r>
              <a:rPr lang="en-GB" altLang="en-US" sz="4800" b="1" dirty="0">
                <a:latin typeface="Myriad Pro"/>
              </a:rPr>
              <a:t>Analysis of the external environment: </a:t>
            </a:r>
            <a:br>
              <a:rPr lang="en-GB" altLang="en-US" sz="4800" b="1" dirty="0">
                <a:latin typeface="Myriad Pro"/>
              </a:rPr>
            </a:br>
            <a:r>
              <a:rPr lang="en-GB" altLang="en-US" sz="4800" b="1" dirty="0">
                <a:latin typeface="Myriad Pro"/>
              </a:rPr>
              <a:t>PESTEL Analysis. </a:t>
            </a:r>
          </a:p>
          <a:p>
            <a:pPr algn="ctr"/>
            <a:endParaRPr lang="en-GB" altLang="en-US" sz="48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2583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ea typeface="Calibri" panose="020F0502020204030204" pitchFamily="34" charset="0"/>
                <a:cs typeface="Times New Roman" panose="02020603050405020304" pitchFamily="18" charset="0"/>
              </a:rPr>
              <a:t>Macro - Environment</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21292"/>
          </a:xfrm>
          <a:prstGeom prst="rect">
            <a:avLst/>
          </a:prstGeom>
          <a:noFill/>
        </p:spPr>
        <p:txBody>
          <a:bodyPr wrap="square">
            <a:spAutoFit/>
          </a:bodyPr>
          <a:lstStyle/>
          <a:p>
            <a:pPr>
              <a:spcBef>
                <a:spcPct val="40000"/>
              </a:spcBef>
            </a:pPr>
            <a:r>
              <a:rPr lang="en-GB" sz="3200" b="1" dirty="0">
                <a:latin typeface="Myriad Pro"/>
              </a:rPr>
              <a:t>Components of business environment:</a:t>
            </a: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DFFD969F-616B-DB09-637F-2E87E27735E5}"/>
              </a:ext>
            </a:extLst>
          </p:cNvPr>
          <p:cNvPicPr>
            <a:picLocks noChangeAspect="1"/>
          </p:cNvPicPr>
          <p:nvPr/>
        </p:nvPicPr>
        <p:blipFill>
          <a:blip r:embed="rId3"/>
          <a:stretch>
            <a:fillRect/>
          </a:stretch>
        </p:blipFill>
        <p:spPr>
          <a:xfrm>
            <a:off x="495758" y="1751515"/>
            <a:ext cx="11314323" cy="3834036"/>
          </a:xfrm>
          <a:prstGeom prst="rect">
            <a:avLst/>
          </a:prstGeom>
        </p:spPr>
      </p:pic>
    </p:spTree>
    <p:extLst>
      <p:ext uri="{BB962C8B-B14F-4D97-AF65-F5344CB8AC3E}">
        <p14:creationId xmlns:p14="http://schemas.microsoft.com/office/powerpoint/2010/main" val="292282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Macro – Environment - </a:t>
            </a:r>
            <a:r>
              <a:rPr lang="en-GB" sz="4400" b="1" dirty="0">
                <a:latin typeface="Myriad Pro"/>
              </a:rPr>
              <a:t>PESTEL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spcBef>
                <a:spcPct val="40000"/>
              </a:spcBef>
            </a:pPr>
            <a:r>
              <a:rPr lang="en-GB" sz="3200" b="1" dirty="0">
                <a:latin typeface="Myriad Pro"/>
              </a:rPr>
              <a:t>PESTEL Analysis Explained:</a:t>
            </a:r>
          </a:p>
          <a:p>
            <a:pPr algn="just"/>
            <a:r>
              <a:rPr lang="en-GB" sz="3200" dirty="0">
                <a:latin typeface="Myriad Pro"/>
              </a:rPr>
              <a:t>It is an important framework for identifying elements that affect an organisation </a:t>
            </a:r>
            <a:r>
              <a:rPr lang="en-GB" sz="3200" b="1" u="sng" dirty="0">
                <a:latin typeface="Myriad Pro"/>
              </a:rPr>
              <a:t>from the </a:t>
            </a:r>
            <a:r>
              <a:rPr lang="en-GB" sz="3200" b="1" u="sng" dirty="0">
                <a:solidFill>
                  <a:srgbClr val="FF0000"/>
                </a:solidFill>
                <a:latin typeface="Myriad Pro"/>
              </a:rPr>
              <a:t>outside (External Environment)</a:t>
            </a:r>
            <a:r>
              <a:rPr lang="en-GB" sz="3200" b="1" dirty="0">
                <a:latin typeface="Myriad Pro"/>
              </a:rPr>
              <a:t>.  </a:t>
            </a:r>
          </a:p>
          <a:p>
            <a:pPr algn="just"/>
            <a:endParaRPr lang="en-GB" sz="3200" dirty="0">
              <a:latin typeface="Myriad Pro"/>
            </a:endParaRPr>
          </a:p>
          <a:p>
            <a:pPr algn="just"/>
            <a:r>
              <a:rPr lang="en-GB" sz="3200" dirty="0">
                <a:latin typeface="Myriad Pro"/>
              </a:rPr>
              <a:t>As there are so many </a:t>
            </a:r>
            <a:r>
              <a:rPr lang="en-GB" sz="3200" b="1" dirty="0">
                <a:solidFill>
                  <a:srgbClr val="FF0000"/>
                </a:solidFill>
                <a:latin typeface="Myriad Pro"/>
              </a:rPr>
              <a:t>external elements, </a:t>
            </a:r>
            <a:r>
              <a:rPr lang="en-GB" sz="3200" dirty="0">
                <a:latin typeface="Myriad Pro"/>
              </a:rPr>
              <a:t>this framework helps to sort information and data.  </a:t>
            </a:r>
          </a:p>
          <a:p>
            <a:pPr algn="just"/>
            <a:endParaRPr lang="en-GB" sz="3200" dirty="0">
              <a:latin typeface="Myriad Pro"/>
            </a:endParaRPr>
          </a:p>
          <a:p>
            <a:pPr algn="just"/>
            <a:r>
              <a:rPr lang="en-GB" sz="3200" dirty="0">
                <a:latin typeface="Myriad Pro"/>
              </a:rPr>
              <a:t>It is often used by </a:t>
            </a:r>
            <a:r>
              <a:rPr lang="en-GB" sz="3200" b="1" dirty="0">
                <a:solidFill>
                  <a:srgbClr val="FF0000"/>
                </a:solidFill>
                <a:latin typeface="Myriad Pro"/>
              </a:rPr>
              <a:t>strategists</a:t>
            </a:r>
            <a:r>
              <a:rPr lang="en-GB" sz="3200" dirty="0">
                <a:latin typeface="Myriad Pro"/>
              </a:rPr>
              <a:t> at a </a:t>
            </a:r>
            <a:r>
              <a:rPr lang="en-GB" sz="3200" b="1" u="sng" dirty="0">
                <a:solidFill>
                  <a:srgbClr val="FF0000"/>
                </a:solidFill>
                <a:latin typeface="Myriad Pro"/>
              </a:rPr>
              <a:t>corporate</a:t>
            </a:r>
            <a:r>
              <a:rPr lang="en-GB" sz="3200" b="1" u="sng" dirty="0">
                <a:latin typeface="Myriad Pro"/>
              </a:rPr>
              <a:t> level for informing decision making</a:t>
            </a:r>
            <a:r>
              <a:rPr lang="en-GB" sz="3200" b="1" dirty="0">
                <a:latin typeface="Myriad Pro"/>
              </a:rPr>
              <a:t>.</a:t>
            </a: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1838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Macro – Environment - </a:t>
            </a:r>
            <a:r>
              <a:rPr lang="en-GB" sz="4400" b="1" dirty="0">
                <a:latin typeface="Myriad Pro"/>
              </a:rPr>
              <a:t>PESTEL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21292"/>
          </a:xfrm>
          <a:prstGeom prst="rect">
            <a:avLst/>
          </a:prstGeom>
          <a:noFill/>
        </p:spPr>
        <p:txBody>
          <a:bodyPr wrap="square">
            <a:spAutoFit/>
          </a:bodyPr>
          <a:lstStyle/>
          <a:p>
            <a:pPr>
              <a:spcBef>
                <a:spcPct val="40000"/>
              </a:spcBef>
            </a:pPr>
            <a:r>
              <a:rPr lang="en-GB" sz="3200" b="1" dirty="0">
                <a:latin typeface="Myriad Pro"/>
              </a:rPr>
              <a:t>PESTEL Analysis Explained:</a:t>
            </a: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5BFC1DEF-3619-C913-2012-1D57C7D2EB6E}"/>
              </a:ext>
            </a:extLst>
          </p:cNvPr>
          <p:cNvPicPr>
            <a:picLocks noChangeAspect="1"/>
          </p:cNvPicPr>
          <p:nvPr/>
        </p:nvPicPr>
        <p:blipFill>
          <a:blip r:embed="rId3"/>
          <a:stretch>
            <a:fillRect/>
          </a:stretch>
        </p:blipFill>
        <p:spPr>
          <a:xfrm>
            <a:off x="308473" y="1520328"/>
            <a:ext cx="11391440" cy="4355598"/>
          </a:xfrm>
          <a:prstGeom prst="rect">
            <a:avLst/>
          </a:prstGeom>
        </p:spPr>
      </p:pic>
    </p:spTree>
    <p:extLst>
      <p:ext uri="{BB962C8B-B14F-4D97-AF65-F5344CB8AC3E}">
        <p14:creationId xmlns:p14="http://schemas.microsoft.com/office/powerpoint/2010/main" val="3509209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Macro – Environment - </a:t>
            </a:r>
            <a:r>
              <a:rPr lang="en-GB" sz="4400" b="1" dirty="0">
                <a:latin typeface="Myriad Pro"/>
              </a:rPr>
              <a:t>PESTEL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031873"/>
          </a:xfrm>
          <a:prstGeom prst="rect">
            <a:avLst/>
          </a:prstGeom>
          <a:noFill/>
        </p:spPr>
        <p:txBody>
          <a:bodyPr wrap="square">
            <a:spAutoFit/>
          </a:bodyPr>
          <a:lstStyle/>
          <a:p>
            <a:pPr>
              <a:spcBef>
                <a:spcPct val="40000"/>
              </a:spcBef>
            </a:pPr>
            <a:r>
              <a:rPr lang="en-GB" sz="3200" b="1" dirty="0">
                <a:latin typeface="Myriad Pro"/>
              </a:rPr>
              <a:t>External Factors and their respective sub-factors:</a:t>
            </a: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861ABB8A-6B94-BB33-CE74-26372A9AAC65}"/>
              </a:ext>
            </a:extLst>
          </p:cNvPr>
          <p:cNvPicPr>
            <a:picLocks noChangeAspect="1"/>
          </p:cNvPicPr>
          <p:nvPr/>
        </p:nvPicPr>
        <p:blipFill>
          <a:blip r:embed="rId3"/>
          <a:stretch>
            <a:fillRect/>
          </a:stretch>
        </p:blipFill>
        <p:spPr>
          <a:xfrm>
            <a:off x="264405" y="1575412"/>
            <a:ext cx="11633812" cy="4300514"/>
          </a:xfrm>
          <a:prstGeom prst="rect">
            <a:avLst/>
          </a:prstGeom>
        </p:spPr>
      </p:pic>
    </p:spTree>
    <p:extLst>
      <p:ext uri="{BB962C8B-B14F-4D97-AF65-F5344CB8AC3E}">
        <p14:creationId xmlns:p14="http://schemas.microsoft.com/office/powerpoint/2010/main" val="186575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Macro – Environment - </a:t>
            </a:r>
            <a:r>
              <a:rPr lang="en-GB" sz="4400" b="1" dirty="0">
                <a:latin typeface="Myriad Pro"/>
              </a:rPr>
              <a:t>PESTEL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lIns="91440" tIns="45720" rIns="91440" bIns="45720" anchor="t">
            <a:spAutoFit/>
          </a:bodyPr>
          <a:lstStyle/>
          <a:p>
            <a:pPr algn="ctr"/>
            <a:r>
              <a:rPr lang="en-US" sz="4800" b="1" dirty="0">
                <a:highlight>
                  <a:srgbClr val="FFFF00"/>
                </a:highlight>
                <a:latin typeface="Myriad Pro"/>
                <a:cs typeface="Arial"/>
              </a:rPr>
              <a:t>Note!</a:t>
            </a:r>
          </a:p>
          <a:p>
            <a:pPr algn="ctr"/>
            <a:endParaRPr lang="en-US" sz="4800" b="1" dirty="0">
              <a:latin typeface="Myriad Pro"/>
              <a:cs typeface="Arial" panose="020B0604020202020204" pitchFamily="34" charset="0"/>
            </a:endParaRPr>
          </a:p>
          <a:p>
            <a:pPr algn="ctr"/>
            <a:r>
              <a:rPr lang="en-GB" sz="4800" b="1" dirty="0">
                <a:latin typeface="Myriad Pro"/>
                <a:ea typeface="Calibri"/>
                <a:cs typeface="Times New Roman"/>
              </a:rPr>
              <a:t>These sub-factors (i.e., key ones as may be relevant) need to be considered under each factor in the context of the organisation under consideration.</a:t>
            </a:r>
            <a:endParaRPr lang="en-GB" altLang="en-US" sz="3600" u="sng">
              <a:latin typeface="Myriad Pro"/>
              <a:ea typeface="Calibri"/>
              <a:cs typeface="Times New Roman"/>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59459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Next Model of Consideration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12004"/>
          </a:xfrm>
          <a:prstGeom prst="rect">
            <a:avLst/>
          </a:prstGeom>
          <a:noFill/>
        </p:spPr>
        <p:txBody>
          <a:bodyPr wrap="square" lIns="91440" tIns="45720" rIns="91440" bIns="45720" anchor="t">
            <a:spAutoFit/>
          </a:bodyPr>
          <a:lstStyle/>
          <a:p>
            <a:pPr algn="ctr"/>
            <a:endParaRPr lang="en-US" sz="4800" b="1" dirty="0">
              <a:latin typeface="Myriad Pro"/>
              <a:cs typeface="Arial" panose="020B0604020202020204" pitchFamily="34" charset="0"/>
            </a:endParaRPr>
          </a:p>
          <a:p>
            <a:pPr algn="ctr"/>
            <a:endParaRPr lang="en-US" sz="4800" b="1" dirty="0">
              <a:latin typeface="Myriad Pro"/>
              <a:cs typeface="Arial" panose="020B0604020202020204" pitchFamily="34" charset="0"/>
            </a:endParaRPr>
          </a:p>
          <a:p>
            <a:pPr algn="ctr"/>
            <a:r>
              <a:rPr lang="en-GB" sz="4800" b="1" dirty="0">
                <a:latin typeface="Myriad Pro"/>
                <a:ea typeface="Calibri"/>
                <a:cs typeface="Times New Roman"/>
              </a:rPr>
              <a:t>Micro – Environment:</a:t>
            </a:r>
            <a:endParaRPr lang="en-US" sz="4800" b="1" dirty="0">
              <a:latin typeface="Myriad Pro"/>
              <a:ea typeface="Calibri"/>
              <a:cs typeface="Times New Roman"/>
            </a:endParaRPr>
          </a:p>
          <a:p>
            <a:pPr algn="ctr"/>
            <a:r>
              <a:rPr lang="en-US" sz="4800" b="1" dirty="0">
                <a:latin typeface="Myriad Pro"/>
                <a:cs typeface="Arial"/>
              </a:rPr>
              <a:t>SWOT Analysis</a:t>
            </a:r>
            <a:endParaRPr lang="en-GB" altLang="en-US" sz="4800" u="sng">
              <a:latin typeface="Myriad Pro"/>
              <a:cs typeface="Arial"/>
            </a:endParaRPr>
          </a:p>
          <a:p>
            <a:pPr>
              <a:spcBef>
                <a:spcPct val="40000"/>
              </a:spcBef>
            </a:pPr>
            <a:endParaRPr lang="en-GB" altLang="en-US" sz="3200"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014179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Micro – Environment - </a:t>
            </a:r>
            <a:r>
              <a:rPr lang="en-GB" sz="4400" b="1" dirty="0">
                <a:latin typeface="Myriad Pro"/>
              </a:rPr>
              <a:t>SWOT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102935"/>
          </a:xfrm>
          <a:prstGeom prst="rect">
            <a:avLst/>
          </a:prstGeom>
          <a:noFill/>
        </p:spPr>
        <p:txBody>
          <a:bodyPr wrap="square">
            <a:spAutoFit/>
          </a:bodyPr>
          <a:lstStyle/>
          <a:p>
            <a:pPr>
              <a:spcBef>
                <a:spcPct val="40000"/>
              </a:spcBef>
            </a:pPr>
            <a:r>
              <a:rPr lang="en-GB" sz="3200" b="1" dirty="0">
                <a:latin typeface="Myriad Pro"/>
              </a:rPr>
              <a:t>SWOT Analysis:</a:t>
            </a:r>
            <a:endParaRPr lang="en-GB" altLang="en-US" sz="3200" dirty="0">
              <a:latin typeface="Myriad Pro"/>
            </a:endParaRPr>
          </a:p>
          <a:p>
            <a:pPr>
              <a:spcBef>
                <a:spcPct val="40000"/>
              </a:spcBef>
            </a:pPr>
            <a:r>
              <a:rPr lang="en-GB" altLang="en-US" sz="3200" dirty="0">
                <a:latin typeface="Myriad Pro"/>
              </a:rPr>
              <a:t>SWOT Analysis is a tool used to evaluate the effect of internal factors on the organisation (although opportunities &amp; threats are also linked to the external environment).</a:t>
            </a:r>
          </a:p>
          <a:p>
            <a:pPr>
              <a:spcBef>
                <a:spcPct val="40000"/>
              </a:spcBef>
            </a:pPr>
            <a:endParaRPr lang="en-GB" altLang="en-US" sz="3200" u="sng" dirty="0">
              <a:latin typeface="Myriad Pro"/>
            </a:endParaRPr>
          </a:p>
          <a:p>
            <a:pPr>
              <a:spcBef>
                <a:spcPct val="40000"/>
              </a:spcBef>
            </a:pPr>
            <a:endParaRPr lang="en-GB" altLang="en-US" sz="3200" u="sng" dirty="0">
              <a:latin typeface="Myriad Pro"/>
            </a:endParaRPr>
          </a:p>
          <a:p>
            <a:pPr>
              <a:spcBef>
                <a:spcPct val="40000"/>
              </a:spcBef>
            </a:pPr>
            <a:endParaRPr lang="en-GB" altLang="en-US" sz="3200"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EFCF458D-451B-E9D8-2996-DB1B6CEA2AE2}"/>
              </a:ext>
            </a:extLst>
          </p:cNvPr>
          <p:cNvPicPr>
            <a:picLocks noChangeAspect="1"/>
          </p:cNvPicPr>
          <p:nvPr/>
        </p:nvPicPr>
        <p:blipFill>
          <a:blip r:embed="rId3"/>
          <a:stretch>
            <a:fillRect/>
          </a:stretch>
        </p:blipFill>
        <p:spPr>
          <a:xfrm>
            <a:off x="7028762" y="3249977"/>
            <a:ext cx="4986968" cy="2378566"/>
          </a:xfrm>
          <a:prstGeom prst="rect">
            <a:avLst/>
          </a:prstGeom>
        </p:spPr>
      </p:pic>
    </p:spTree>
    <p:extLst>
      <p:ext uri="{BB962C8B-B14F-4D97-AF65-F5344CB8AC3E}">
        <p14:creationId xmlns:p14="http://schemas.microsoft.com/office/powerpoint/2010/main" val="4242876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Micro – Environment - </a:t>
            </a:r>
            <a:r>
              <a:rPr lang="en-GB" sz="4400" b="1" dirty="0">
                <a:latin typeface="Myriad Pro"/>
              </a:rPr>
              <a:t>SWOT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21292"/>
          </a:xfrm>
          <a:prstGeom prst="rect">
            <a:avLst/>
          </a:prstGeom>
          <a:noFill/>
        </p:spPr>
        <p:txBody>
          <a:bodyPr wrap="square">
            <a:spAutoFit/>
          </a:bodyPr>
          <a:lstStyle/>
          <a:p>
            <a:pPr>
              <a:spcBef>
                <a:spcPct val="40000"/>
              </a:spcBef>
            </a:pPr>
            <a:r>
              <a:rPr lang="en-GB" sz="3200" b="1" dirty="0">
                <a:latin typeface="Myriad Pro"/>
              </a:rPr>
              <a:t>SWOT Analysis:</a:t>
            </a: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a:p>
            <a:pPr>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F6C2088-E58F-7740-A224-FE99749B449C}"/>
              </a:ext>
            </a:extLst>
          </p:cNvPr>
          <p:cNvPicPr>
            <a:picLocks noChangeAspect="1"/>
          </p:cNvPicPr>
          <p:nvPr/>
        </p:nvPicPr>
        <p:blipFill>
          <a:blip r:embed="rId3"/>
          <a:stretch>
            <a:fillRect/>
          </a:stretch>
        </p:blipFill>
        <p:spPr>
          <a:xfrm>
            <a:off x="117513" y="1575412"/>
            <a:ext cx="11174776" cy="4127954"/>
          </a:xfrm>
          <a:prstGeom prst="rect">
            <a:avLst/>
          </a:prstGeom>
        </p:spPr>
      </p:pic>
    </p:spTree>
    <p:extLst>
      <p:ext uri="{BB962C8B-B14F-4D97-AF65-F5344CB8AC3E}">
        <p14:creationId xmlns:p14="http://schemas.microsoft.com/office/powerpoint/2010/main" val="415685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Micro – Environment - </a:t>
            </a:r>
            <a:r>
              <a:rPr lang="en-GB" sz="4400" b="1" dirty="0">
                <a:latin typeface="Myriad Pro"/>
              </a:rPr>
              <a:t>SWOT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19781"/>
          </a:xfrm>
          <a:prstGeom prst="rect">
            <a:avLst/>
          </a:prstGeom>
          <a:noFill/>
        </p:spPr>
        <p:txBody>
          <a:bodyPr wrap="square">
            <a:spAutoFit/>
          </a:bodyPr>
          <a:lstStyle/>
          <a:p>
            <a:pPr>
              <a:spcBef>
                <a:spcPct val="40000"/>
              </a:spcBef>
            </a:pPr>
            <a:r>
              <a:rPr lang="en-GB" sz="3200" b="1" dirty="0">
                <a:latin typeface="Myriad Pro"/>
              </a:rPr>
              <a:t>SWOT Analysis:</a:t>
            </a:r>
            <a:endParaRPr lang="en-GB" altLang="en-US" sz="3200" dirty="0">
              <a:latin typeface="Myriad Pro"/>
            </a:endParaRPr>
          </a:p>
          <a:p>
            <a:pPr algn="just">
              <a:spcBef>
                <a:spcPct val="40000"/>
              </a:spcBef>
            </a:pPr>
            <a:r>
              <a:rPr lang="en-GB" altLang="en-US" sz="3200" dirty="0">
                <a:latin typeface="Myriad Pro"/>
              </a:rPr>
              <a:t>It generally requires decision-makers/strategists to first specify the objective they hope to achieve for the business/ organization/ initiative.</a:t>
            </a:r>
          </a:p>
          <a:p>
            <a:pPr algn="just">
              <a:spcBef>
                <a:spcPct val="40000"/>
              </a:spcBef>
            </a:pPr>
            <a:endParaRPr lang="en-GB" altLang="en-US" sz="3200" dirty="0">
              <a:latin typeface="Myriad Pro"/>
            </a:endParaRPr>
          </a:p>
          <a:p>
            <a:pPr algn="just">
              <a:spcBef>
                <a:spcPct val="40000"/>
              </a:spcBef>
            </a:pPr>
            <a:r>
              <a:rPr lang="en-GB" altLang="en-US" sz="3200" dirty="0">
                <a:latin typeface="Myriad Pro"/>
              </a:rPr>
              <a:t>From there, the decision-makers list the strengths and weaknesses as well as opportunities and threats.</a:t>
            </a:r>
          </a:p>
          <a:p>
            <a:pPr algn="just">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6941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r>
              <a:rPr lang="en-GB" sz="4400" b="1" dirty="0">
                <a:latin typeface="Myriad Pro"/>
                <a:ea typeface="Calibri" panose="020F0502020204030204" pitchFamily="34" charset="0"/>
                <a:cs typeface="Times New Roman" panose="02020603050405020304" pitchFamily="18" charset="0"/>
              </a:rPr>
              <a:t>Micro – Environment - </a:t>
            </a:r>
            <a:r>
              <a:rPr lang="en-GB" sz="4400" b="1" dirty="0">
                <a:latin typeface="Myriad Pro"/>
              </a:rPr>
              <a:t>SWOT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622804"/>
          </a:xfrm>
          <a:prstGeom prst="rect">
            <a:avLst/>
          </a:prstGeom>
          <a:noFill/>
        </p:spPr>
        <p:txBody>
          <a:bodyPr wrap="square">
            <a:spAutoFit/>
          </a:bodyPr>
          <a:lstStyle/>
          <a:p>
            <a:pPr>
              <a:spcBef>
                <a:spcPct val="40000"/>
              </a:spcBef>
            </a:pPr>
            <a:r>
              <a:rPr lang="en-GB" sz="3200" b="1" dirty="0">
                <a:latin typeface="Myriad Pro"/>
              </a:rPr>
              <a:t>SWOT Analysis:</a:t>
            </a:r>
            <a:endParaRPr lang="en-GB" altLang="en-US" sz="3200" dirty="0">
              <a:latin typeface="Myriad Pro"/>
            </a:endParaRPr>
          </a:p>
          <a:p>
            <a:pPr algn="just">
              <a:spcBef>
                <a:spcPct val="40000"/>
              </a:spcBef>
            </a:pPr>
            <a:r>
              <a:rPr lang="en-GB" altLang="en-US" sz="3200" dirty="0">
                <a:latin typeface="Myriad Pro"/>
              </a:rPr>
              <a:t>Ability (or inability) to assess and analyse opportunities and threats confronting the organisation will have implications on the future of the organisation.</a:t>
            </a:r>
          </a:p>
          <a:p>
            <a:pPr algn="just">
              <a:spcBef>
                <a:spcPct val="40000"/>
              </a:spcBef>
            </a:pPr>
            <a:endParaRPr lang="en-GB" altLang="en-US" sz="3200" dirty="0">
              <a:latin typeface="Myriad Pro"/>
            </a:endParaRPr>
          </a:p>
          <a:p>
            <a:pPr algn="just">
              <a:spcBef>
                <a:spcPct val="40000"/>
              </a:spcBef>
            </a:pPr>
            <a:r>
              <a:rPr lang="en-GB" altLang="en-US" sz="3200" dirty="0">
                <a:latin typeface="Myriad Pro"/>
              </a:rPr>
              <a:t>Every organisation must effectively scan its business environment to harness opportunities and mitigate against threats against the survival and thriving of the organisation.</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8378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Next Model of Consideration</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04447"/>
          </a:xfrm>
          <a:prstGeom prst="rect">
            <a:avLst/>
          </a:prstGeom>
          <a:noFill/>
        </p:spPr>
        <p:txBody>
          <a:bodyPr wrap="square" lIns="91440" tIns="45720" rIns="91440" bIns="45720" anchor="t">
            <a:spAutoFit/>
          </a:bodyPr>
          <a:lstStyle/>
          <a:p>
            <a:pPr algn="ctr"/>
            <a:endParaRPr lang="en-US" sz="4800" b="1" dirty="0">
              <a:latin typeface="Myriad Pro"/>
              <a:cs typeface="Arial" panose="020B0604020202020204" pitchFamily="34" charset="0"/>
            </a:endParaRPr>
          </a:p>
          <a:p>
            <a:pPr algn="ctr"/>
            <a:endParaRPr lang="en-US" sz="4800" b="1" dirty="0">
              <a:latin typeface="Myriad Pro"/>
              <a:cs typeface="Arial" panose="020B0604020202020204" pitchFamily="34" charset="0"/>
            </a:endParaRPr>
          </a:p>
          <a:p>
            <a:pPr algn="ctr"/>
            <a:r>
              <a:rPr lang="en-US" sz="4800" b="1" dirty="0">
                <a:latin typeface="Myriad Pro"/>
                <a:cs typeface="Arial"/>
              </a:rPr>
              <a:t>Porter’s Five Forces.</a:t>
            </a:r>
          </a:p>
          <a:p>
            <a:pPr algn="ctr"/>
            <a:endParaRPr lang="en-US" altLang="en-US" sz="4800" b="1" u="sng" dirty="0">
              <a:solidFill>
                <a:srgbClr val="FF0000"/>
              </a:solidFill>
              <a:latin typeface="Myriad Pro"/>
              <a:cs typeface="Arial" panose="020B0604020202020204" pitchFamily="34" charset="0"/>
            </a:endParaRPr>
          </a:p>
          <a:p>
            <a:pPr algn="ctr"/>
            <a:endParaRPr lang="en-GB" altLang="en-US" sz="3200" u="sng" dirty="0">
              <a:latin typeface="Myriad Pro"/>
            </a:endParaRPr>
          </a:p>
          <a:p>
            <a:pPr>
              <a:spcBef>
                <a:spcPct val="40000"/>
              </a:spcBef>
            </a:pPr>
            <a:endParaRPr lang="en-GB" altLang="en-US" sz="3200"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78422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Porter’s Five Forces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13516"/>
          </a:xfrm>
          <a:prstGeom prst="rect">
            <a:avLst/>
          </a:prstGeom>
          <a:noFill/>
        </p:spPr>
        <p:txBody>
          <a:bodyPr wrap="square" lIns="91440" tIns="45720" rIns="91440" bIns="45720" anchor="t">
            <a:spAutoFit/>
          </a:bodyPr>
          <a:lstStyle/>
          <a:p>
            <a:r>
              <a:rPr lang="en-US" sz="3200" dirty="0">
                <a:latin typeface="Myriad Pro"/>
                <a:cs typeface="Arial"/>
              </a:rPr>
              <a:t>Porter’s “</a:t>
            </a:r>
            <a:r>
              <a:rPr lang="en-US" sz="3200" dirty="0">
                <a:solidFill>
                  <a:srgbClr val="C00000"/>
                </a:solidFill>
                <a:latin typeface="Myriad Pro"/>
                <a:cs typeface="Arial"/>
              </a:rPr>
              <a:t>FIVE FORCES</a:t>
            </a:r>
            <a:r>
              <a:rPr lang="en-US" sz="3200" dirty="0">
                <a:latin typeface="Myriad Pro"/>
                <a:cs typeface="Arial"/>
              </a:rPr>
              <a:t>” explain how competition works within an industry.</a:t>
            </a:r>
          </a:p>
          <a:p>
            <a:endParaRPr lang="en-US" sz="3200" dirty="0">
              <a:latin typeface="Myriad Pro"/>
              <a:cs typeface="Arial" panose="020B0604020202020204" pitchFamily="34" charset="0"/>
            </a:endParaRPr>
          </a:p>
          <a:p>
            <a:pPr>
              <a:spcBef>
                <a:spcPct val="40000"/>
              </a:spcBef>
            </a:pPr>
            <a:endParaRPr lang="en-GB" altLang="en-US" sz="3200" u="sng" dirty="0">
              <a:latin typeface="Myriad Pro"/>
            </a:endParaRPr>
          </a:p>
          <a:p>
            <a:pPr>
              <a:spcBef>
                <a:spcPct val="40000"/>
              </a:spcBef>
            </a:pPr>
            <a:endParaRPr lang="en-GB" altLang="en-US" sz="3200" u="sng" dirty="0">
              <a:latin typeface="Myriad Pro"/>
            </a:endParaRPr>
          </a:p>
          <a:p>
            <a:pPr>
              <a:spcBef>
                <a:spcPct val="40000"/>
              </a:spcBef>
            </a:pPr>
            <a:endParaRPr lang="en-GB" altLang="en-US" sz="3200"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7" name="Picture 6">
            <a:extLst>
              <a:ext uri="{FF2B5EF4-FFF2-40B4-BE49-F238E27FC236}">
                <a16:creationId xmlns:a16="http://schemas.microsoft.com/office/drawing/2014/main" id="{FE702417-8A45-522D-571D-3D9B95733883}"/>
              </a:ext>
            </a:extLst>
          </p:cNvPr>
          <p:cNvPicPr>
            <a:picLocks noChangeAspect="1"/>
          </p:cNvPicPr>
          <p:nvPr/>
        </p:nvPicPr>
        <p:blipFill>
          <a:blip r:embed="rId3"/>
          <a:stretch>
            <a:fillRect/>
          </a:stretch>
        </p:blipFill>
        <p:spPr>
          <a:xfrm>
            <a:off x="1553378" y="2256867"/>
            <a:ext cx="9232135" cy="3522047"/>
          </a:xfrm>
          <a:prstGeom prst="rect">
            <a:avLst/>
          </a:prstGeom>
        </p:spPr>
      </p:pic>
    </p:spTree>
    <p:extLst>
      <p:ext uri="{BB962C8B-B14F-4D97-AF65-F5344CB8AC3E}">
        <p14:creationId xmlns:p14="http://schemas.microsoft.com/office/powerpoint/2010/main" val="139222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1446550"/>
          </a:xfrm>
          <a:prstGeom prst="rect">
            <a:avLst/>
          </a:prstGeom>
          <a:noFill/>
        </p:spPr>
        <p:txBody>
          <a:bodyPr wrap="square">
            <a:spAutoFit/>
          </a:bodyPr>
          <a:lstStyle/>
          <a:p>
            <a:r>
              <a:rPr lang="en-US" sz="4400" b="1" dirty="0">
                <a:latin typeface="Myriad Pro"/>
                <a:cs typeface="Arial" panose="020B0604020202020204" pitchFamily="34" charset="0"/>
              </a:rPr>
              <a:t>Porter’s Five Forces - </a:t>
            </a:r>
            <a:r>
              <a:rPr lang="en-US" sz="4400" b="1" dirty="0">
                <a:latin typeface="Myriad Pro"/>
              </a:rPr>
              <a:t>Threat of New Entrants</a:t>
            </a:r>
          </a:p>
          <a:p>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marL="457200" indent="-457200">
              <a:buFont typeface="Wingdings" panose="05000000000000000000" pitchFamily="2" charset="2"/>
              <a:buChar char="q"/>
            </a:pPr>
            <a:r>
              <a:rPr lang="en-US" sz="3200" dirty="0">
                <a:latin typeface="Myriad Pro"/>
              </a:rPr>
              <a:t>Profitable industries, especially with high yields will perpetually attract new entrants.</a:t>
            </a:r>
          </a:p>
          <a:p>
            <a:pPr marL="457200" indent="-457200">
              <a:buFont typeface="Wingdings" panose="05000000000000000000" pitchFamily="2" charset="2"/>
              <a:buChar char="q"/>
            </a:pPr>
            <a:r>
              <a:rPr lang="en-US" sz="3200" dirty="0">
                <a:latin typeface="Myriad Pro"/>
              </a:rPr>
              <a:t>Any entrant will reduce profitability, effective entry can decimate profits.</a:t>
            </a:r>
          </a:p>
          <a:p>
            <a:pPr marL="457200" indent="-457200">
              <a:buFont typeface="Wingdings" panose="05000000000000000000" pitchFamily="2" charset="2"/>
              <a:buChar char="q"/>
            </a:pPr>
            <a:r>
              <a:rPr lang="en-US" sz="3200" dirty="0">
                <a:latin typeface="Myriad Pro"/>
              </a:rPr>
              <a:t>A competitor defense strategy will be to make market entry more difficult.</a:t>
            </a:r>
          </a:p>
          <a:p>
            <a:pPr marL="457200" indent="-457200">
              <a:buFont typeface="Wingdings" panose="05000000000000000000" pitchFamily="2" charset="2"/>
              <a:buChar char="q"/>
            </a:pPr>
            <a:r>
              <a:rPr lang="en-US" sz="3200" dirty="0">
                <a:latin typeface="Myriad Pro"/>
              </a:rPr>
              <a:t>There are a range of activities an incumbent firm may take to protect from threat of New Entrants.</a:t>
            </a:r>
          </a:p>
          <a:p>
            <a:pPr marL="457200" indent="-457200">
              <a:buFont typeface="Wingdings" panose="05000000000000000000" pitchFamily="2" charset="2"/>
              <a:buChar char="q"/>
            </a:pPr>
            <a:r>
              <a:rPr lang="en-US" sz="3200" dirty="0">
                <a:latin typeface="Myriad Pro"/>
              </a:rPr>
              <a:t>Some industry has naturally low, or high barriers to entry.</a:t>
            </a: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9578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1446550"/>
          </a:xfrm>
          <a:prstGeom prst="rect">
            <a:avLst/>
          </a:prstGeom>
          <a:noFill/>
        </p:spPr>
        <p:txBody>
          <a:bodyPr wrap="square">
            <a:spAutoFit/>
          </a:bodyPr>
          <a:lstStyle/>
          <a:p>
            <a:r>
              <a:rPr lang="en-US" sz="4400" b="1" dirty="0">
                <a:latin typeface="Myriad Pro"/>
                <a:cs typeface="Arial" panose="020B0604020202020204" pitchFamily="34" charset="0"/>
              </a:rPr>
              <a:t>Porter’s Five Forces - </a:t>
            </a:r>
            <a:r>
              <a:rPr lang="en-US" sz="4400" b="1" dirty="0">
                <a:latin typeface="Myriad Pro"/>
              </a:rPr>
              <a:t>Threat of New Entrants</a:t>
            </a:r>
          </a:p>
          <a:p>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r>
              <a:rPr lang="en-US" sz="3200" dirty="0">
                <a:latin typeface="Myriad Pro"/>
              </a:rPr>
              <a:t>Attractive segments have:</a:t>
            </a:r>
          </a:p>
          <a:p>
            <a:pPr lvl="1"/>
            <a:r>
              <a:rPr lang="en-US" sz="3200" dirty="0">
                <a:latin typeface="Myriad Pro"/>
              </a:rPr>
              <a:t>High entry barriers</a:t>
            </a:r>
          </a:p>
          <a:p>
            <a:pPr lvl="1"/>
            <a:r>
              <a:rPr lang="en-US" sz="3200" dirty="0">
                <a:latin typeface="Myriad Pro"/>
              </a:rPr>
              <a:t>Low exit barriers</a:t>
            </a:r>
          </a:p>
          <a:p>
            <a:r>
              <a:rPr lang="en-US" sz="3200" dirty="0">
                <a:latin typeface="Myriad Pro"/>
              </a:rPr>
              <a:t>Ideally firms wish to be able to leave a market with little difficulty, but to create environments that mean its difficult to enter.</a:t>
            </a:r>
          </a:p>
          <a:p>
            <a:pPr lvl="1"/>
            <a:r>
              <a:rPr lang="en-US" sz="3200" dirty="0">
                <a:latin typeface="Myriad Pro"/>
              </a:rPr>
              <a:t> For example: Think Mobile Phone operating systems</a:t>
            </a:r>
          </a:p>
          <a:p>
            <a:pPr lvl="2"/>
            <a:r>
              <a:rPr lang="en-US" sz="3200" dirty="0">
                <a:latin typeface="Myriad Pro"/>
              </a:rPr>
              <a:t>iOS, Android, Windows, BBS (Blackberry), </a:t>
            </a:r>
            <a:r>
              <a:rPr lang="en-US" sz="3200" dirty="0" err="1">
                <a:latin typeface="Myriad Pro"/>
              </a:rPr>
              <a:t>ColorOS</a:t>
            </a:r>
            <a:r>
              <a:rPr lang="en-US" sz="3200" dirty="0">
                <a:latin typeface="Myriad Pro"/>
              </a:rPr>
              <a:t>, EMUI</a:t>
            </a:r>
          </a:p>
          <a:p>
            <a:pPr lvl="2"/>
            <a:r>
              <a:rPr lang="en-US" sz="3200" dirty="0">
                <a:latin typeface="Myriad Pro"/>
              </a:rPr>
              <a:t>Harmony OS (Huawei).</a:t>
            </a:r>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50298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1446550"/>
          </a:xfrm>
          <a:prstGeom prst="rect">
            <a:avLst/>
          </a:prstGeom>
          <a:noFill/>
        </p:spPr>
        <p:txBody>
          <a:bodyPr wrap="square">
            <a:spAutoFit/>
          </a:bodyPr>
          <a:lstStyle/>
          <a:p>
            <a:r>
              <a:rPr lang="en-US" sz="4400" b="1" dirty="0">
                <a:latin typeface="Myriad Pro"/>
                <a:cs typeface="Arial" panose="020B0604020202020204" pitchFamily="34" charset="0"/>
              </a:rPr>
              <a:t>Porter’s Five Forces - </a:t>
            </a:r>
            <a:r>
              <a:rPr lang="en-US" sz="4400" b="1" dirty="0">
                <a:latin typeface="Myriad Pro"/>
              </a:rPr>
              <a:t>Threat of New Entrants</a:t>
            </a:r>
          </a:p>
          <a:p>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62760"/>
          </a:xfrm>
          <a:prstGeom prst="rect">
            <a:avLst/>
          </a:prstGeom>
          <a:noFill/>
        </p:spPr>
        <p:txBody>
          <a:bodyPr wrap="square">
            <a:spAutoFit/>
          </a:bodyPr>
          <a:lstStyle/>
          <a:p>
            <a:r>
              <a:rPr lang="en-US" sz="3200" b="1" dirty="0">
                <a:latin typeface="Myriad Pro"/>
              </a:rPr>
              <a:t>Factors impacting market entry:</a:t>
            </a:r>
          </a:p>
          <a:p>
            <a:pPr marL="457200" indent="-457200">
              <a:buFont typeface="Wingdings" panose="05000000000000000000" pitchFamily="2" charset="2"/>
              <a:buChar char="§"/>
            </a:pPr>
            <a:r>
              <a:rPr lang="en-US" sz="2800" dirty="0">
                <a:latin typeface="Myriad Pro"/>
              </a:rPr>
              <a:t>Government Policy</a:t>
            </a:r>
          </a:p>
          <a:p>
            <a:pPr lvl="1"/>
            <a:r>
              <a:rPr lang="en-US" sz="2800" dirty="0">
                <a:latin typeface="Myriad Pro"/>
              </a:rPr>
              <a:t>     The supplier of Cable and </a:t>
            </a:r>
            <a:r>
              <a:rPr lang="en-US" sz="2800" dirty="0" err="1">
                <a:latin typeface="Myriad Pro"/>
              </a:rPr>
              <a:t>Fibre</a:t>
            </a:r>
            <a:r>
              <a:rPr lang="en-US" sz="2800" dirty="0">
                <a:latin typeface="Myriad Pro"/>
              </a:rPr>
              <a:t> to BT has “One” customer, and ”No”</a:t>
            </a:r>
          </a:p>
          <a:p>
            <a:pPr lvl="1"/>
            <a:r>
              <a:rPr lang="en-US" sz="2800" dirty="0">
                <a:latin typeface="Myriad Pro"/>
              </a:rPr>
              <a:t>     competitors</a:t>
            </a:r>
          </a:p>
          <a:p>
            <a:pPr lvl="1"/>
            <a:r>
              <a:rPr lang="en-US" sz="2800" dirty="0">
                <a:latin typeface="Myriad Pro"/>
              </a:rPr>
              <a:t>     A sanctioned monopoly (a non-government example is DeBeers and</a:t>
            </a:r>
          </a:p>
          <a:p>
            <a:pPr lvl="1"/>
            <a:r>
              <a:rPr lang="en-US" sz="2800" dirty="0">
                <a:latin typeface="Myriad Pro"/>
              </a:rPr>
              <a:t>     diamonds)</a:t>
            </a:r>
          </a:p>
          <a:p>
            <a:pPr marL="457200" indent="-457200">
              <a:buFont typeface="Wingdings" panose="05000000000000000000" pitchFamily="2" charset="2"/>
              <a:buChar char="§"/>
            </a:pPr>
            <a:r>
              <a:rPr lang="en-US" sz="2800" dirty="0">
                <a:latin typeface="Myriad Pro"/>
              </a:rPr>
              <a:t>Capital Requirements</a:t>
            </a:r>
          </a:p>
          <a:p>
            <a:pPr lvl="1"/>
            <a:r>
              <a:rPr lang="en-US" sz="2800" dirty="0">
                <a:latin typeface="Myriad Pro"/>
              </a:rPr>
              <a:t>     Tata Steel is still open in Port Talbot because if it were closed the</a:t>
            </a:r>
          </a:p>
          <a:p>
            <a:pPr lvl="1"/>
            <a:r>
              <a:rPr lang="en-US" sz="2800" dirty="0">
                <a:latin typeface="Myriad Pro"/>
              </a:rPr>
              <a:t>     capital requirement to build a steel works would be enormous</a:t>
            </a:r>
          </a:p>
          <a:p>
            <a:pPr lvl="1"/>
            <a:r>
              <a:rPr lang="en-US" sz="2800" dirty="0">
                <a:latin typeface="Myriad Pro"/>
              </a:rPr>
              <a:t>     New entrants to Steel are few and government sponsored.</a:t>
            </a:r>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1114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1446550"/>
          </a:xfrm>
          <a:prstGeom prst="rect">
            <a:avLst/>
          </a:prstGeom>
          <a:noFill/>
        </p:spPr>
        <p:txBody>
          <a:bodyPr wrap="square">
            <a:spAutoFit/>
          </a:bodyPr>
          <a:lstStyle/>
          <a:p>
            <a:r>
              <a:rPr lang="en-US" sz="4400" b="1" dirty="0">
                <a:latin typeface="Myriad Pro"/>
                <a:cs typeface="Arial" panose="020B0604020202020204" pitchFamily="34" charset="0"/>
              </a:rPr>
              <a:t>Porter’s Five Forces - </a:t>
            </a:r>
            <a:r>
              <a:rPr lang="en-US" sz="4400" b="1" dirty="0">
                <a:latin typeface="Myriad Pro"/>
              </a:rPr>
              <a:t>Threat of Substitutes</a:t>
            </a:r>
          </a:p>
          <a:p>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93647"/>
          </a:xfrm>
          <a:prstGeom prst="rect">
            <a:avLst/>
          </a:prstGeom>
          <a:noFill/>
        </p:spPr>
        <p:txBody>
          <a:bodyPr wrap="square" lIns="91440" tIns="45720" rIns="91440" bIns="45720" anchor="t">
            <a:spAutoFit/>
          </a:bodyPr>
          <a:lstStyle/>
          <a:p>
            <a:pPr marL="457200" indent="-457200">
              <a:buFont typeface="Wingdings" panose="05000000000000000000" pitchFamily="2" charset="2"/>
              <a:buChar char="§"/>
            </a:pPr>
            <a:endParaRPr lang="en-US" altLang="en-US" sz="2800" u="sng" dirty="0">
              <a:latin typeface="Myriad Pro"/>
            </a:endParaRPr>
          </a:p>
          <a:p>
            <a:r>
              <a:rPr lang="en-US" sz="3200" dirty="0">
                <a:latin typeface="Myriad Pro"/>
              </a:rPr>
              <a:t>Substitutes may use a different technology</a:t>
            </a:r>
          </a:p>
          <a:p>
            <a:pPr lvl="1"/>
            <a:r>
              <a:rPr lang="en-US" sz="3200" dirty="0">
                <a:latin typeface="Myriad Pro"/>
              </a:rPr>
              <a:t>Think Tesla vs VAG</a:t>
            </a:r>
          </a:p>
          <a:p>
            <a:pPr lvl="1"/>
            <a:r>
              <a:rPr lang="en-US" sz="3200" dirty="0">
                <a:latin typeface="Myriad Pro"/>
              </a:rPr>
              <a:t>Ryanair vs British Rail</a:t>
            </a:r>
          </a:p>
          <a:p>
            <a:pPr lvl="1"/>
            <a:r>
              <a:rPr lang="en-US" sz="3200" dirty="0">
                <a:latin typeface="Myriad Pro"/>
              </a:rPr>
              <a:t>iTunes vs Spotify</a:t>
            </a:r>
          </a:p>
          <a:p>
            <a:pPr lvl="1"/>
            <a:endParaRPr lang="en-US" sz="3200" dirty="0">
              <a:latin typeface="Myriad Pro"/>
            </a:endParaRPr>
          </a:p>
          <a:p>
            <a:r>
              <a:rPr lang="en-US" sz="3200" dirty="0">
                <a:latin typeface="Myriad Pro"/>
              </a:rPr>
              <a:t>Monster Energy is a substitute for Coke, Water is a substitute for Monster Energy…</a:t>
            </a:r>
          </a:p>
          <a:p>
            <a:pPr lvl="1"/>
            <a:r>
              <a:rPr lang="en-US" sz="3200" b="1" dirty="0">
                <a:highlight>
                  <a:srgbClr val="FFFF00"/>
                </a:highlight>
                <a:latin typeface="Myriad Pro"/>
              </a:rPr>
              <a:t>What about Single Use Plastic issues? Discuss your view(s)</a:t>
            </a:r>
          </a:p>
          <a:p>
            <a:pPr marL="457200" indent="-457200">
              <a:buFont typeface="Wingdings" panose="05000000000000000000" pitchFamily="2" charset="2"/>
              <a:buChar char="§"/>
            </a:pPr>
            <a:endParaRPr lang="en-GB" altLang="en-US" sz="2800" u="sng" dirty="0">
              <a:highlight>
                <a:srgbClr val="FFFF00"/>
              </a:highlight>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78181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r>
              <a:rPr lang="en-US" sz="3600" b="1" dirty="0">
                <a:latin typeface="Myriad Pro"/>
                <a:cs typeface="Arial" panose="020B0604020202020204" pitchFamily="34" charset="0"/>
              </a:rPr>
              <a:t>Porter’s Five Forces - </a:t>
            </a:r>
            <a:r>
              <a:rPr lang="en-US" sz="3600" b="1" dirty="0">
                <a:latin typeface="Myriad Pro"/>
              </a:rPr>
              <a:t>Bargaining Power of Customers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r>
              <a:rPr lang="en-US" sz="3200" dirty="0">
                <a:latin typeface="Myriad Pro"/>
              </a:rPr>
              <a:t>Can the customer put the firm under pressure?</a:t>
            </a:r>
          </a:p>
          <a:p>
            <a:pPr lvl="1"/>
            <a:r>
              <a:rPr lang="en-US" sz="3200" dirty="0">
                <a:latin typeface="Myriad Pro"/>
              </a:rPr>
              <a:t>Have you noted that most coffee chains charge the same of their coffees?</a:t>
            </a:r>
          </a:p>
          <a:p>
            <a:pPr lvl="1"/>
            <a:r>
              <a:rPr lang="en-US" sz="3200" dirty="0">
                <a:latin typeface="Myriad Pro"/>
              </a:rPr>
              <a:t>Reduces the markets ”sensitivity” to price changes/variance.</a:t>
            </a:r>
          </a:p>
          <a:p>
            <a:pPr lvl="1"/>
            <a:endParaRPr lang="en-US" sz="3200" dirty="0">
              <a:latin typeface="Myriad Pro"/>
            </a:endParaRPr>
          </a:p>
          <a:p>
            <a:r>
              <a:rPr lang="en-US" sz="3200" dirty="0">
                <a:latin typeface="Myriad Pro"/>
              </a:rPr>
              <a:t>BOPIS and BOWIS – web comparison.</a:t>
            </a:r>
          </a:p>
          <a:p>
            <a:endParaRPr lang="en-US" sz="3200" dirty="0">
              <a:latin typeface="Myriad Pro"/>
            </a:endParaRPr>
          </a:p>
          <a:p>
            <a:r>
              <a:rPr lang="en-US" sz="3200" dirty="0">
                <a:latin typeface="Myriad Pro"/>
              </a:rPr>
              <a:t>Do you have the Costa App? The Starbucks or Café Nero App? – they are a response to “reduce” your bargaining power!</a:t>
            </a:r>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5267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r>
              <a:rPr lang="en-US" sz="3600" b="1" dirty="0">
                <a:latin typeface="Myriad Pro"/>
                <a:cs typeface="Arial" panose="020B0604020202020204" pitchFamily="34" charset="0"/>
              </a:rPr>
              <a:t>Porter’s Five Forces - </a:t>
            </a:r>
            <a:r>
              <a:rPr lang="en-US" sz="3600" b="1" dirty="0">
                <a:latin typeface="Myriad Pro"/>
              </a:rPr>
              <a:t>Bargaining Power of Customers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16758"/>
          </a:xfrm>
          <a:prstGeom prst="rect">
            <a:avLst/>
          </a:prstGeom>
          <a:noFill/>
        </p:spPr>
        <p:txBody>
          <a:bodyPr wrap="square">
            <a:spAutoFit/>
          </a:bodyPr>
          <a:lstStyle/>
          <a:p>
            <a:r>
              <a:rPr lang="en-US" sz="3200" dirty="0">
                <a:latin typeface="Myriad Pro"/>
              </a:rPr>
              <a:t>How many buyers in the market, and how many firms?</a:t>
            </a:r>
          </a:p>
          <a:p>
            <a:endParaRPr lang="en-US" sz="3200" dirty="0">
              <a:latin typeface="Myriad Pro"/>
            </a:endParaRPr>
          </a:p>
          <a:p>
            <a:r>
              <a:rPr lang="en-US" sz="3200" dirty="0">
                <a:latin typeface="Myriad Pro"/>
              </a:rPr>
              <a:t>Who owns the distribution mechanisms?</a:t>
            </a:r>
          </a:p>
          <a:p>
            <a:endParaRPr lang="en-US" sz="3200" dirty="0">
              <a:latin typeface="Myriad Pro"/>
            </a:endParaRPr>
          </a:p>
          <a:p>
            <a:r>
              <a:rPr lang="en-US" sz="3200" dirty="0">
                <a:latin typeface="Myriad Pro"/>
              </a:rPr>
              <a:t>Buyer switching costs (time, energy, money, stress…)</a:t>
            </a:r>
          </a:p>
          <a:p>
            <a:pPr lvl="1"/>
            <a:r>
              <a:rPr lang="en-US" sz="3200" dirty="0">
                <a:latin typeface="Myriad Pro"/>
              </a:rPr>
              <a:t>iOS to Android = low</a:t>
            </a:r>
          </a:p>
          <a:p>
            <a:pPr lvl="1"/>
            <a:r>
              <a:rPr lang="en-US" sz="3200" dirty="0">
                <a:latin typeface="Myriad Pro"/>
              </a:rPr>
              <a:t>Windows to OSX = medium</a:t>
            </a:r>
          </a:p>
          <a:p>
            <a:pPr lvl="1"/>
            <a:r>
              <a:rPr lang="en-US" sz="3200" dirty="0">
                <a:latin typeface="Myriad Pro"/>
              </a:rPr>
              <a:t>VAG to Tesla = High</a:t>
            </a:r>
          </a:p>
          <a:p>
            <a:r>
              <a:rPr lang="en-US" sz="3200" dirty="0">
                <a:latin typeface="Myriad Pro"/>
              </a:rPr>
              <a:t>Buyer price sensitivity</a:t>
            </a:r>
          </a:p>
          <a:p>
            <a:pPr lvl="1"/>
            <a:r>
              <a:rPr lang="en-US" sz="3200" dirty="0">
                <a:latin typeface="Myriad Pro"/>
              </a:rPr>
              <a:t>iPhone contracts 2016 vs 2019</a:t>
            </a:r>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431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r>
              <a:rPr lang="en-US" sz="3600" b="1" dirty="0">
                <a:latin typeface="Myriad Pro"/>
                <a:cs typeface="Arial" panose="020B0604020202020204" pitchFamily="34" charset="0"/>
              </a:rPr>
              <a:t>Porter’s Five Forces - </a:t>
            </a:r>
            <a:r>
              <a:rPr lang="en-US" sz="3600" b="1" dirty="0">
                <a:latin typeface="Myriad Pro"/>
              </a:rPr>
              <a:t>Bargaining Power of Suppliers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lIns="91440" tIns="45720" rIns="91440" bIns="45720" anchor="t">
            <a:spAutoFit/>
          </a:bodyPr>
          <a:lstStyle/>
          <a:p>
            <a:r>
              <a:rPr lang="en-US" sz="3200" dirty="0">
                <a:latin typeface="Myriad Pro"/>
              </a:rPr>
              <a:t>Labour, raw materials, components, services are all needed</a:t>
            </a:r>
          </a:p>
          <a:p>
            <a:pPr lvl="1"/>
            <a:r>
              <a:rPr lang="en-US" sz="3200" dirty="0">
                <a:latin typeface="Myriad Pro"/>
              </a:rPr>
              <a:t>Machine Learning (AI) and Mobile Development are currently most in demand, thus human resources for this input are more expensive</a:t>
            </a:r>
          </a:p>
          <a:p>
            <a:pPr lvl="1"/>
            <a:r>
              <a:rPr lang="en-US" sz="3200" dirty="0">
                <a:latin typeface="Myriad Pro"/>
              </a:rPr>
              <a:t>You want to sell UK sourced </a:t>
            </a:r>
            <a:r>
              <a:rPr lang="en-US" sz="3200">
                <a:latin typeface="Myriad Pro"/>
              </a:rPr>
              <a:t>Quinoa</a:t>
            </a:r>
          </a:p>
          <a:p>
            <a:r>
              <a:rPr lang="en-US" sz="3200" dirty="0">
                <a:latin typeface="Myriad Pro"/>
              </a:rPr>
              <a:t>iPhones legally must now use Qualcomm modems…a result of apple unsuccessfully suing for “illegal patent licensing practices”</a:t>
            </a:r>
          </a:p>
          <a:p>
            <a:r>
              <a:rPr lang="en-US" sz="3200" dirty="0">
                <a:latin typeface="Myriad Pro"/>
              </a:rPr>
              <a:t>Sometimes impacted by PESTEL</a:t>
            </a:r>
          </a:p>
          <a:p>
            <a:pPr lvl="1"/>
            <a:r>
              <a:rPr lang="en-US" sz="3200" dirty="0">
                <a:latin typeface="Myriad Pro"/>
              </a:rPr>
              <a:t>E.g. HDD, Thailand, and flooding</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0196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r>
              <a:rPr lang="en-US" sz="3600" b="1" dirty="0">
                <a:latin typeface="Myriad Pro"/>
                <a:cs typeface="Arial" panose="020B0604020202020204" pitchFamily="34" charset="0"/>
              </a:rPr>
              <a:t>Porter’s Five Forces - </a:t>
            </a:r>
            <a:r>
              <a:rPr lang="en-US" sz="3600" b="1" dirty="0">
                <a:latin typeface="Myriad Pro"/>
              </a:rPr>
              <a:t>Bargaining Power of Suppliers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58964"/>
            <a:ext cx="11898217" cy="5078313"/>
          </a:xfrm>
          <a:prstGeom prst="rect">
            <a:avLst/>
          </a:prstGeom>
          <a:noFill/>
        </p:spPr>
        <p:txBody>
          <a:bodyPr wrap="square">
            <a:spAutoFit/>
          </a:bodyPr>
          <a:lstStyle/>
          <a:p>
            <a:r>
              <a:rPr lang="en-US" sz="3600" b="1" dirty="0">
                <a:latin typeface="Myriad Pro"/>
              </a:rPr>
              <a:t>Potential factors include:</a:t>
            </a:r>
          </a:p>
          <a:p>
            <a:pPr lvl="1"/>
            <a:r>
              <a:rPr lang="en-US" sz="3600" dirty="0">
                <a:latin typeface="Myriad Pro"/>
              </a:rPr>
              <a:t>Supplier switching costs</a:t>
            </a:r>
          </a:p>
          <a:p>
            <a:pPr lvl="1"/>
            <a:endParaRPr lang="en-US" sz="3600" dirty="0">
              <a:latin typeface="Myriad Pro"/>
            </a:endParaRPr>
          </a:p>
          <a:p>
            <a:pPr lvl="1"/>
            <a:r>
              <a:rPr lang="en-US" sz="3600" dirty="0">
                <a:latin typeface="Myriad Pro"/>
              </a:rPr>
              <a:t>Impact of inputs on differentiation (Leica and Huawei)</a:t>
            </a:r>
          </a:p>
          <a:p>
            <a:pPr lvl="1"/>
            <a:endParaRPr lang="en-US" sz="3600" dirty="0">
              <a:latin typeface="Myriad Pro"/>
            </a:endParaRPr>
          </a:p>
          <a:p>
            <a:pPr lvl="1"/>
            <a:r>
              <a:rPr lang="en-US" sz="3600" dirty="0">
                <a:latin typeface="Myriad Pro"/>
              </a:rPr>
              <a:t>Presence of substitutes (Mediatek modems for iPhones)</a:t>
            </a:r>
          </a:p>
          <a:p>
            <a:pPr lvl="1"/>
            <a:endParaRPr lang="en-US" sz="3600" dirty="0">
              <a:latin typeface="Myriad Pro"/>
            </a:endParaRPr>
          </a:p>
          <a:p>
            <a:pPr lvl="1"/>
            <a:r>
              <a:rPr lang="en-US" sz="3600" dirty="0">
                <a:latin typeface="Myriad Pro"/>
              </a:rPr>
              <a:t>Employer solidarity (think Ryanair Pilot Strikes) or Air France traffic controller strikes.</a:t>
            </a:r>
            <a:endParaRPr 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5941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r>
              <a:rPr lang="en-US" sz="3600" b="1" dirty="0">
                <a:latin typeface="Myriad Pro"/>
                <a:cs typeface="Arial" panose="020B0604020202020204" pitchFamily="34" charset="0"/>
              </a:rPr>
              <a:t>Porter’s Five Forces - </a:t>
            </a:r>
            <a:r>
              <a:rPr lang="en-US" sz="3600" b="1" dirty="0">
                <a:latin typeface="Myriad Pro"/>
              </a:rPr>
              <a:t>Competitive Rivalry</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58964"/>
            <a:ext cx="11898217" cy="5016758"/>
          </a:xfrm>
          <a:prstGeom prst="rect">
            <a:avLst/>
          </a:prstGeom>
          <a:noFill/>
        </p:spPr>
        <p:txBody>
          <a:bodyPr wrap="square" lIns="91440" tIns="45720" rIns="91440" bIns="45720" anchor="t">
            <a:spAutoFit/>
          </a:bodyPr>
          <a:lstStyle/>
          <a:p>
            <a:r>
              <a:rPr lang="en-US" sz="3200" dirty="0">
                <a:latin typeface="Myriad Pro"/>
              </a:rPr>
              <a:t>Most Business Degree’s spend a great deal of time (00’s of hours) in this realm.</a:t>
            </a:r>
          </a:p>
          <a:p>
            <a:endParaRPr lang="en-US" sz="3200" dirty="0">
              <a:latin typeface="Myriad Pro"/>
            </a:endParaRPr>
          </a:p>
          <a:p>
            <a:r>
              <a:rPr lang="en-US" sz="3200" dirty="0">
                <a:latin typeface="Myriad Pro"/>
              </a:rPr>
              <a:t>The intensity of competitive rivalry is the major determinant</a:t>
            </a:r>
          </a:p>
          <a:p>
            <a:pPr lvl="1"/>
            <a:r>
              <a:rPr lang="en-US" sz="3200" dirty="0">
                <a:latin typeface="Myriad Pro"/>
              </a:rPr>
              <a:t>When you open your student bank account there will be dozen’s of choices, however, some are differentiated to </a:t>
            </a:r>
            <a:r>
              <a:rPr lang="en-US" sz="3200">
                <a:latin typeface="Myriad Pro"/>
              </a:rPr>
              <a:t>better meet your needs</a:t>
            </a:r>
            <a:r>
              <a:rPr lang="en-US" sz="3200" dirty="0">
                <a:latin typeface="Myriad Pro"/>
              </a:rPr>
              <a:t>.</a:t>
            </a:r>
          </a:p>
          <a:p>
            <a:pPr lvl="1"/>
            <a:endParaRPr lang="en-US" sz="3200" dirty="0">
              <a:latin typeface="Myriad Pro"/>
            </a:endParaRPr>
          </a:p>
          <a:p>
            <a:r>
              <a:rPr lang="en-US" sz="3200" dirty="0">
                <a:latin typeface="Myriad Pro"/>
              </a:rPr>
              <a:t>Positioning is important here, you want to position to the biggest market and best meet their needs…(this may be tricky!).</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720083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r>
              <a:rPr lang="en-US" sz="3600" b="1" dirty="0">
                <a:latin typeface="Myriad Pro"/>
                <a:cs typeface="Arial" panose="020B0604020202020204" pitchFamily="34" charset="0"/>
              </a:rPr>
              <a:t>Porter’s Five Forces - </a:t>
            </a:r>
            <a:r>
              <a:rPr lang="en-US" sz="3600" b="1" dirty="0">
                <a:latin typeface="Myriad Pro"/>
              </a:rPr>
              <a:t>Competitive Rivalry</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58964"/>
            <a:ext cx="11898217" cy="5016758"/>
          </a:xfrm>
          <a:prstGeom prst="rect">
            <a:avLst/>
          </a:prstGeom>
          <a:noFill/>
        </p:spPr>
        <p:txBody>
          <a:bodyPr wrap="square">
            <a:spAutoFit/>
          </a:bodyPr>
          <a:lstStyle/>
          <a:p>
            <a:r>
              <a:rPr lang="en-US" sz="3200" dirty="0">
                <a:latin typeface="Myriad Pro"/>
              </a:rPr>
              <a:t>Continuous innovation (think iPhones, but innovation has been minimal for 3 years).</a:t>
            </a:r>
          </a:p>
          <a:p>
            <a:endParaRPr lang="en-US" sz="3200" dirty="0">
              <a:latin typeface="Myriad Pro"/>
            </a:endParaRPr>
          </a:p>
          <a:p>
            <a:r>
              <a:rPr lang="en-US" sz="3200" dirty="0">
                <a:latin typeface="Myriad Pro"/>
              </a:rPr>
              <a:t>Blue ocean thinkers (Halo Top ice cream).</a:t>
            </a:r>
          </a:p>
          <a:p>
            <a:endParaRPr lang="en-US" sz="3200" dirty="0">
              <a:latin typeface="Myriad Pro"/>
            </a:endParaRPr>
          </a:p>
          <a:p>
            <a:r>
              <a:rPr lang="en-US" sz="3200" dirty="0">
                <a:latin typeface="Myriad Pro"/>
              </a:rPr>
              <a:t>Level of advertising expenditure (Sky spent £23 million in print in 2018; Virgin spent £4.3 million).</a:t>
            </a:r>
          </a:p>
          <a:p>
            <a:endParaRPr lang="en-US" sz="3200" dirty="0">
              <a:latin typeface="Myriad Pro"/>
            </a:endParaRPr>
          </a:p>
          <a:p>
            <a:r>
              <a:rPr lang="en-US" sz="3200" dirty="0">
                <a:latin typeface="Myriad Pro"/>
              </a:rPr>
              <a:t>Can you reduce costs or differentiate in other ways (Porters Competitive Advantage model).</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3140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US" sz="3600" b="1" dirty="0">
                <a:latin typeface="Myriad Pro"/>
                <a:cs typeface="Arial" panose="020B0604020202020204" pitchFamily="34" charset="0"/>
              </a:rPr>
              <a:t>Porter’s Five Forces - </a:t>
            </a:r>
            <a:r>
              <a:rPr lang="en-US" sz="3600" b="1" dirty="0">
                <a:latin typeface="Myriad Pro"/>
              </a:rPr>
              <a:t>Criticism</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58964"/>
            <a:ext cx="11898217" cy="3785652"/>
          </a:xfrm>
          <a:prstGeom prst="rect">
            <a:avLst/>
          </a:prstGeom>
          <a:noFill/>
        </p:spPr>
        <p:txBody>
          <a:bodyPr wrap="square">
            <a:spAutoFit/>
          </a:bodyPr>
          <a:lstStyle/>
          <a:p>
            <a:pPr marL="457200" indent="-457200">
              <a:buFont typeface="Wingdings" panose="05000000000000000000" pitchFamily="2" charset="2"/>
              <a:buChar char="Ø"/>
            </a:pPr>
            <a:r>
              <a:rPr lang="en-GB" sz="3600" dirty="0">
                <a:latin typeface="Myriad Pro"/>
              </a:rPr>
              <a:t>Porter uses inconsistent logical argument.</a:t>
            </a:r>
          </a:p>
          <a:p>
            <a:pPr marL="457200" indent="-457200">
              <a:buFont typeface="Wingdings" panose="05000000000000000000" pitchFamily="2" charset="2"/>
              <a:buChar char="Ø"/>
            </a:pPr>
            <a:endParaRPr lang="en-GB" sz="3600" baseline="30000" dirty="0">
              <a:latin typeface="Myriad Pro"/>
            </a:endParaRPr>
          </a:p>
          <a:p>
            <a:pPr marL="457200" indent="-457200">
              <a:buFont typeface="Wingdings" panose="05000000000000000000" pitchFamily="2" charset="2"/>
              <a:buChar char="Ø"/>
            </a:pPr>
            <a:r>
              <a:rPr lang="en-GB" sz="3600" dirty="0">
                <a:latin typeface="Myriad Pro"/>
              </a:rPr>
              <a:t>Porter does not have sufficient empirical support and used selective case studies.</a:t>
            </a:r>
          </a:p>
          <a:p>
            <a:pPr marL="457200" indent="-457200">
              <a:buFont typeface="Wingdings" panose="05000000000000000000" pitchFamily="2" charset="2"/>
              <a:buChar char="Ø"/>
            </a:pPr>
            <a:endParaRPr lang="en-GB" sz="3600" dirty="0">
              <a:latin typeface="Myriad Pro"/>
            </a:endParaRPr>
          </a:p>
          <a:p>
            <a:pPr marL="457200" indent="-457200">
              <a:buFont typeface="Wingdings" panose="05000000000000000000" pitchFamily="2" charset="2"/>
              <a:buChar char="Ø"/>
            </a:pPr>
            <a:r>
              <a:rPr lang="en-GB" sz="3600" dirty="0">
                <a:latin typeface="Myriad Pro"/>
              </a:rPr>
              <a:t>Others have argued Porter's firm-level analysis is widely misunderstood and mis-taught.</a:t>
            </a:r>
            <a:endParaRPr lang="en-US" sz="36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483724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US" sz="3600" b="1" dirty="0">
                <a:latin typeface="Myriad Pro"/>
                <a:cs typeface="Arial" panose="020B0604020202020204" pitchFamily="34" charset="0"/>
              </a:rPr>
              <a:t>Porter’s Five Forces - </a:t>
            </a:r>
            <a:r>
              <a:rPr lang="en-US" sz="3600" b="1" dirty="0">
                <a:latin typeface="Myriad Pro"/>
              </a:rPr>
              <a:t>Criticism</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58964"/>
            <a:ext cx="11898217" cy="4939814"/>
          </a:xfrm>
          <a:prstGeom prst="rect">
            <a:avLst/>
          </a:prstGeom>
          <a:noFill/>
        </p:spPr>
        <p:txBody>
          <a:bodyPr wrap="square">
            <a:spAutoFit/>
          </a:bodyPr>
          <a:lstStyle/>
          <a:p>
            <a:pPr marL="571500" indent="-571500">
              <a:buFont typeface="Wingdings" panose="05000000000000000000" pitchFamily="2" charset="2"/>
              <a:buChar char="Ø"/>
            </a:pPr>
            <a:r>
              <a:rPr lang="en-US" sz="3500" dirty="0">
                <a:latin typeface="Myriad Pro"/>
              </a:rPr>
              <a:t>Porter’s model is useful for diagnostics, or understanding how a business seeks to profit in its chosen marketplace, and for prescriptions, or building new opportunities for advantage.</a:t>
            </a:r>
          </a:p>
          <a:p>
            <a:pPr marL="571500" indent="-571500">
              <a:buFont typeface="Wingdings" panose="05000000000000000000" pitchFamily="2" charset="2"/>
              <a:buChar char="Ø"/>
            </a:pPr>
            <a:r>
              <a:rPr lang="en-US" sz="3500" dirty="0">
                <a:latin typeface="Myriad Pro"/>
              </a:rPr>
              <a:t>Porter’s model was developed at a time where the rate of change in any given industry was relatively slow and manageable.</a:t>
            </a:r>
          </a:p>
          <a:p>
            <a:pPr marL="571500" indent="-571500">
              <a:buFont typeface="Wingdings" panose="05000000000000000000" pitchFamily="2" charset="2"/>
              <a:buChar char="Ø"/>
            </a:pPr>
            <a:r>
              <a:rPr lang="en-US" sz="3500" dirty="0">
                <a:latin typeface="Myriad Pro"/>
              </a:rPr>
              <a:t>Newer models were developed to take into account the increasing turbulence and velocity of the marketplace.</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33070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ea typeface="Calibri" panose="020F0502020204030204" pitchFamily="34" charset="0"/>
                <a:cs typeface="Times New Roman" panose="02020603050405020304" pitchFamily="18" charset="0"/>
              </a:rPr>
              <a:t>Next </a:t>
            </a:r>
            <a:r>
              <a:rPr lang="en-US" sz="4400" b="1" dirty="0">
                <a:latin typeface="Myriad Pro"/>
                <a:cs typeface="Arial" panose="020B0604020202020204" pitchFamily="34" charset="0"/>
              </a:rPr>
              <a:t>Model of Consideration</a:t>
            </a:r>
            <a:r>
              <a:rPr lang="en-GB" sz="4400" b="1" dirty="0">
                <a:latin typeface="Myriad Pro"/>
                <a:ea typeface="Calibri" panose="020F0502020204030204" pitchFamily="34" charset="0"/>
                <a:cs typeface="Times New Roman" panose="02020603050405020304" pitchFamily="18" charset="0"/>
              </a:rPr>
              <a:t>!</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44403"/>
          </a:xfrm>
          <a:prstGeom prst="rect">
            <a:avLst/>
          </a:prstGeom>
          <a:noFill/>
        </p:spPr>
        <p:txBody>
          <a:bodyPr wrap="square" lIns="91440" tIns="45720" rIns="91440" bIns="45720" anchor="t">
            <a:spAutoFit/>
          </a:bodyPr>
          <a:lstStyle/>
          <a:p>
            <a:pPr algn="ctr"/>
            <a:endParaRPr lang="en-GB" sz="4400" b="1" dirty="0">
              <a:latin typeface="Myriad Pro"/>
              <a:ea typeface="Calibri" panose="020F0502020204030204" pitchFamily="34" charset="0"/>
              <a:cs typeface="Times New Roman" panose="02020603050405020304" pitchFamily="18" charset="0"/>
            </a:endParaRPr>
          </a:p>
          <a:p>
            <a:pPr algn="ctr"/>
            <a:endParaRPr lang="en-GB" sz="4400" b="1" dirty="0">
              <a:latin typeface="Myriad Pro"/>
              <a:ea typeface="Calibri" panose="020F0502020204030204" pitchFamily="34" charset="0"/>
              <a:cs typeface="Times New Roman" panose="02020603050405020304" pitchFamily="18" charset="0"/>
            </a:endParaRPr>
          </a:p>
          <a:p>
            <a:pPr algn="ctr"/>
            <a:endParaRPr lang="en-GB" sz="4400" b="1" dirty="0">
              <a:solidFill>
                <a:srgbClr val="FF0000"/>
              </a:solidFill>
              <a:latin typeface="Myriad Pro"/>
              <a:ea typeface="Calibri" panose="020F0502020204030204" pitchFamily="34" charset="0"/>
              <a:cs typeface="Times New Roman" panose="02020603050405020304" pitchFamily="18" charset="0"/>
            </a:endParaRPr>
          </a:p>
          <a:p>
            <a:pPr algn="ctr"/>
            <a:r>
              <a:rPr lang="en-GB" sz="4400" b="1" dirty="0">
                <a:latin typeface="Myriad Pro"/>
                <a:ea typeface="Calibri"/>
                <a:cs typeface="Times New Roman"/>
              </a:rPr>
              <a:t>Porter’s </a:t>
            </a:r>
            <a:r>
              <a:rPr lang="en-GB" sz="4400" b="1" dirty="0">
                <a:latin typeface="Myriad Pro"/>
              </a:rPr>
              <a:t>Value Chain Analysis.</a:t>
            </a:r>
            <a:endParaRPr lang="en-GB" altLang="en-US" sz="4400" b="1">
              <a:latin typeface="Myriad Pro"/>
            </a:endParaRPr>
          </a:p>
          <a:p>
            <a:pPr algn="ctr"/>
            <a:endParaRPr lang="en-GB" altLang="en-US" sz="4400" b="1" dirty="0">
              <a:latin typeface="Myriad Pro"/>
            </a:endParaRPr>
          </a:p>
          <a:p>
            <a:pPr algn="ctr"/>
            <a:endParaRPr lang="en-GB" altLang="en-US" sz="4400" b="1" dirty="0">
              <a:latin typeface="Myriad Pro"/>
            </a:endParaRPr>
          </a:p>
          <a:p>
            <a:pPr algn="just">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1373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ea typeface="Calibri" panose="020F0502020204030204" pitchFamily="34" charset="0"/>
                <a:cs typeface="Times New Roman" panose="02020603050405020304" pitchFamily="18" charset="0"/>
              </a:rPr>
              <a:t>Porter’s </a:t>
            </a:r>
            <a:r>
              <a:rPr lang="en-GB" sz="4400" b="1" dirty="0">
                <a:latin typeface="Myriad Pro"/>
              </a:rPr>
              <a:t>Value Chain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388894"/>
          </a:xfrm>
          <a:prstGeom prst="rect">
            <a:avLst/>
          </a:prstGeom>
          <a:noFill/>
        </p:spPr>
        <p:txBody>
          <a:bodyPr wrap="square">
            <a:spAutoFit/>
          </a:bodyPr>
          <a:lstStyle/>
          <a:p>
            <a:pPr algn="just">
              <a:spcBef>
                <a:spcPct val="40000"/>
              </a:spcBef>
            </a:pPr>
            <a:r>
              <a:rPr lang="en-US" sz="3600" b="1" dirty="0">
                <a:latin typeface="Myriad Pro"/>
                <a:cs typeface="Calibri" panose="020F0502020204030204" pitchFamily="34" charset="0"/>
              </a:rPr>
              <a:t>Value Chain Analysis:</a:t>
            </a:r>
          </a:p>
          <a:p>
            <a:pPr algn="just">
              <a:spcBef>
                <a:spcPct val="40000"/>
              </a:spcBef>
            </a:pPr>
            <a:r>
              <a:rPr lang="en-US" sz="3200" dirty="0">
                <a:latin typeface="Myriad Pro"/>
                <a:cs typeface="Calibri" panose="020F0502020204030204" pitchFamily="34" charset="0"/>
              </a:rPr>
              <a:t>Value Chain Analysis is a method that can be used to identify all the tasks related to the creation and delivery of a product, service, or process. </a:t>
            </a:r>
          </a:p>
          <a:p>
            <a:pPr algn="just">
              <a:spcBef>
                <a:spcPct val="40000"/>
              </a:spcBef>
            </a:pPr>
            <a:endParaRPr lang="en-US" sz="3200" dirty="0">
              <a:latin typeface="Myriad Pro"/>
              <a:cs typeface="Calibri" panose="020F0502020204030204" pitchFamily="34" charset="0"/>
            </a:endParaRPr>
          </a:p>
          <a:p>
            <a:pPr algn="just">
              <a:spcBef>
                <a:spcPct val="40000"/>
              </a:spcBef>
            </a:pPr>
            <a:endParaRPr lang="en-US" sz="3200" dirty="0">
              <a:latin typeface="Myriad Pro"/>
              <a:cs typeface="Calibri" panose="020F0502020204030204" pitchFamily="34" charset="0"/>
            </a:endParaRPr>
          </a:p>
          <a:p>
            <a:pPr algn="just">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Value Chain Analysis: The Ultimate ...">
            <a:extLst>
              <a:ext uri="{FF2B5EF4-FFF2-40B4-BE49-F238E27FC236}">
                <a16:creationId xmlns:a16="http://schemas.microsoft.com/office/drawing/2014/main" id="{E78041AD-7D16-9E1B-C393-1255C1786D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2487" y="3451234"/>
            <a:ext cx="4513243" cy="2123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00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ea typeface="Calibri" panose="020F0502020204030204" pitchFamily="34" charset="0"/>
                <a:cs typeface="Times New Roman" panose="02020603050405020304" pitchFamily="18" charset="0"/>
              </a:rPr>
              <a:t>Porter’s </a:t>
            </a:r>
            <a:r>
              <a:rPr lang="en-GB" sz="4400" b="1" dirty="0">
                <a:latin typeface="Myriad Pro"/>
              </a:rPr>
              <a:t>Value Chain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312223"/>
          </a:xfrm>
          <a:prstGeom prst="rect">
            <a:avLst/>
          </a:prstGeom>
          <a:noFill/>
        </p:spPr>
        <p:txBody>
          <a:bodyPr wrap="square">
            <a:spAutoFit/>
          </a:bodyPr>
          <a:lstStyle/>
          <a:p>
            <a:pPr algn="just">
              <a:spcBef>
                <a:spcPct val="40000"/>
              </a:spcBef>
            </a:pPr>
            <a:r>
              <a:rPr lang="en-US" sz="3200" b="1" dirty="0">
                <a:latin typeface="Myriad Pro"/>
                <a:cs typeface="Calibri" panose="020F0502020204030204" pitchFamily="34" charset="0"/>
              </a:rPr>
              <a:t>Value Chain Analysis:</a:t>
            </a:r>
          </a:p>
          <a:p>
            <a:pPr algn="just">
              <a:spcBef>
                <a:spcPct val="40000"/>
              </a:spcBef>
            </a:pPr>
            <a:r>
              <a:rPr lang="en-US" sz="3200" dirty="0">
                <a:latin typeface="Myriad Pro"/>
                <a:cs typeface="Calibri" panose="020F0502020204030204" pitchFamily="34" charset="0"/>
              </a:rPr>
              <a:t>Value Chain Analysis process also helps determine the source of the organization’s competitive advantage. More specifically, the activities the organization decides to take on internally are typically linked to their attainment of competitive advantage. </a:t>
            </a:r>
          </a:p>
          <a:p>
            <a:pPr algn="just">
              <a:spcBef>
                <a:spcPct val="40000"/>
              </a:spcBef>
            </a:pPr>
            <a:endParaRPr lang="en-US" sz="3200" dirty="0">
              <a:latin typeface="Myriad Pro"/>
              <a:cs typeface="Calibri" panose="020F0502020204030204" pitchFamily="34" charset="0"/>
            </a:endParaRPr>
          </a:p>
          <a:p>
            <a:pPr algn="just">
              <a:spcBef>
                <a:spcPct val="40000"/>
              </a:spcBef>
            </a:pPr>
            <a:r>
              <a:rPr lang="en-US" sz="3200" dirty="0">
                <a:latin typeface="Myriad Pro"/>
                <a:cs typeface="Calibri" panose="020F0502020204030204" pitchFamily="34" charset="0"/>
              </a:rPr>
              <a:t>A Value Chain Analysis breaks down organizational tasks into two categories: </a:t>
            </a:r>
            <a:r>
              <a:rPr lang="en-US" sz="3200" b="1" dirty="0">
                <a:latin typeface="Myriad Pro"/>
                <a:cs typeface="Calibri" panose="020F0502020204030204" pitchFamily="34" charset="0"/>
              </a:rPr>
              <a:t>Primary activities </a:t>
            </a:r>
            <a:r>
              <a:rPr lang="en-US" sz="3200" dirty="0">
                <a:latin typeface="Myriad Pro"/>
                <a:cs typeface="Calibri" panose="020F0502020204030204" pitchFamily="34" charset="0"/>
              </a:rPr>
              <a:t>and </a:t>
            </a:r>
            <a:r>
              <a:rPr lang="en-US" sz="3200" b="1" dirty="0">
                <a:latin typeface="Myriad Pro"/>
                <a:cs typeface="Calibri" panose="020F0502020204030204" pitchFamily="34" charset="0"/>
              </a:rPr>
              <a:t>Support activities.</a:t>
            </a:r>
            <a:endParaRPr lang="en-US" sz="2000" b="1" dirty="0">
              <a:latin typeface="Myriad Pro"/>
              <a:cs typeface="Calibri" panose="020F0502020204030204" pitchFamily="34" charset="0"/>
            </a:endParaRPr>
          </a:p>
          <a:p>
            <a:pPr algn="just">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6139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ea typeface="Calibri" panose="020F0502020204030204" pitchFamily="34" charset="0"/>
                <a:cs typeface="Times New Roman" panose="02020603050405020304" pitchFamily="18" charset="0"/>
              </a:rPr>
              <a:t>Porter’s </a:t>
            </a:r>
            <a:r>
              <a:rPr lang="en-GB" sz="4400" b="1" dirty="0">
                <a:latin typeface="Myriad Pro"/>
              </a:rPr>
              <a:t>Value Chain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21292"/>
          </a:xfrm>
          <a:prstGeom prst="rect">
            <a:avLst/>
          </a:prstGeom>
          <a:noFill/>
        </p:spPr>
        <p:txBody>
          <a:bodyPr wrap="square">
            <a:spAutoFit/>
          </a:bodyPr>
          <a:lstStyle/>
          <a:p>
            <a:pPr algn="just">
              <a:spcBef>
                <a:spcPct val="40000"/>
              </a:spcBef>
            </a:pPr>
            <a:r>
              <a:rPr lang="en-US" sz="3200" b="1" dirty="0">
                <a:latin typeface="Myriad Pro"/>
                <a:cs typeface="Calibri" panose="020F0502020204030204" pitchFamily="34" charset="0"/>
              </a:rPr>
              <a:t>Value Chain Analysis:</a:t>
            </a: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1A22A45D-51F8-20CB-98D0-BE8DD9132113}"/>
              </a:ext>
            </a:extLst>
          </p:cNvPr>
          <p:cNvPicPr>
            <a:picLocks noChangeAspect="1"/>
          </p:cNvPicPr>
          <p:nvPr/>
        </p:nvPicPr>
        <p:blipFill>
          <a:blip r:embed="rId3"/>
          <a:stretch>
            <a:fillRect/>
          </a:stretch>
        </p:blipFill>
        <p:spPr>
          <a:xfrm>
            <a:off x="264405" y="1553378"/>
            <a:ext cx="11751325" cy="4149988"/>
          </a:xfrm>
          <a:prstGeom prst="rect">
            <a:avLst/>
          </a:prstGeom>
        </p:spPr>
      </p:pic>
    </p:spTree>
    <p:extLst>
      <p:ext uri="{BB962C8B-B14F-4D97-AF65-F5344CB8AC3E}">
        <p14:creationId xmlns:p14="http://schemas.microsoft.com/office/powerpoint/2010/main" val="2477960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ea typeface="Calibri" panose="020F0502020204030204" pitchFamily="34" charset="0"/>
                <a:cs typeface="Times New Roman" panose="02020603050405020304" pitchFamily="18" charset="0"/>
              </a:rPr>
              <a:t>Porter’s </a:t>
            </a:r>
            <a:r>
              <a:rPr lang="en-GB" sz="4400" b="1" dirty="0">
                <a:latin typeface="Myriad Pro"/>
              </a:rPr>
              <a:t>Value Chain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031873"/>
          </a:xfrm>
          <a:prstGeom prst="rect">
            <a:avLst/>
          </a:prstGeom>
          <a:noFill/>
        </p:spPr>
        <p:txBody>
          <a:bodyPr wrap="square">
            <a:spAutoFit/>
          </a:bodyPr>
          <a:lstStyle/>
          <a:p>
            <a:pPr algn="just">
              <a:spcBef>
                <a:spcPct val="40000"/>
              </a:spcBef>
            </a:pPr>
            <a:r>
              <a:rPr lang="en-US" sz="3200" b="1" dirty="0">
                <a:latin typeface="Myriad Pro"/>
                <a:cs typeface="Calibri" panose="020F0502020204030204" pitchFamily="34" charset="0"/>
              </a:rPr>
              <a:t>Value Chain Analysis Primary Categories:</a:t>
            </a: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7" name="Picture 6">
            <a:extLst>
              <a:ext uri="{FF2B5EF4-FFF2-40B4-BE49-F238E27FC236}">
                <a16:creationId xmlns:a16="http://schemas.microsoft.com/office/drawing/2014/main" id="{92E4A6DD-A221-92C7-3952-F5828A6CE70F}"/>
              </a:ext>
            </a:extLst>
          </p:cNvPr>
          <p:cNvPicPr>
            <a:picLocks noChangeAspect="1"/>
          </p:cNvPicPr>
          <p:nvPr/>
        </p:nvPicPr>
        <p:blipFill>
          <a:blip r:embed="rId3"/>
          <a:stretch>
            <a:fillRect/>
          </a:stretch>
        </p:blipFill>
        <p:spPr>
          <a:xfrm>
            <a:off x="117512" y="1520328"/>
            <a:ext cx="11898217" cy="4131325"/>
          </a:xfrm>
          <a:prstGeom prst="rect">
            <a:avLst/>
          </a:prstGeom>
        </p:spPr>
      </p:pic>
    </p:spTree>
    <p:extLst>
      <p:ext uri="{BB962C8B-B14F-4D97-AF65-F5344CB8AC3E}">
        <p14:creationId xmlns:p14="http://schemas.microsoft.com/office/powerpoint/2010/main" val="1167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ea typeface="Calibri" panose="020F0502020204030204" pitchFamily="34" charset="0"/>
                <a:cs typeface="Times New Roman" panose="02020603050405020304" pitchFamily="18" charset="0"/>
              </a:rPr>
              <a:t>Porter’s </a:t>
            </a:r>
            <a:r>
              <a:rPr lang="en-GB" sz="4400" b="1" dirty="0">
                <a:latin typeface="Myriad Pro"/>
              </a:rPr>
              <a:t>Value Chain Analysis</a:t>
            </a:r>
            <a:endParaRPr lang="en-GB" altLang="en-US"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031873"/>
          </a:xfrm>
          <a:prstGeom prst="rect">
            <a:avLst/>
          </a:prstGeom>
          <a:noFill/>
        </p:spPr>
        <p:txBody>
          <a:bodyPr wrap="square">
            <a:spAutoFit/>
          </a:bodyPr>
          <a:lstStyle/>
          <a:p>
            <a:pPr algn="just">
              <a:spcBef>
                <a:spcPct val="40000"/>
              </a:spcBef>
            </a:pPr>
            <a:r>
              <a:rPr lang="en-US" sz="3200" b="1" dirty="0">
                <a:latin typeface="Myriad Pro"/>
                <a:cs typeface="Calibri" panose="020F0502020204030204" pitchFamily="34" charset="0"/>
              </a:rPr>
              <a:t>Value Chain Analysis Support Categories:</a:t>
            </a: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a:p>
            <a:pPr algn="just">
              <a:spcBef>
                <a:spcPct val="40000"/>
              </a:spcBef>
            </a:pPr>
            <a:endParaRPr lang="en-GB" altLang="en-US" sz="32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6" name="Picture 5">
            <a:extLst>
              <a:ext uri="{FF2B5EF4-FFF2-40B4-BE49-F238E27FC236}">
                <a16:creationId xmlns:a16="http://schemas.microsoft.com/office/drawing/2014/main" id="{A32C3A5B-184B-D6AE-F983-45CD774EA06F}"/>
              </a:ext>
            </a:extLst>
          </p:cNvPr>
          <p:cNvPicPr>
            <a:picLocks noChangeAspect="1"/>
          </p:cNvPicPr>
          <p:nvPr/>
        </p:nvPicPr>
        <p:blipFill>
          <a:blip r:embed="rId3"/>
          <a:stretch>
            <a:fillRect/>
          </a:stretch>
        </p:blipFill>
        <p:spPr>
          <a:xfrm>
            <a:off x="176268" y="1575411"/>
            <a:ext cx="11839461" cy="4203503"/>
          </a:xfrm>
          <a:prstGeom prst="rect">
            <a:avLst/>
          </a:prstGeom>
        </p:spPr>
      </p:pic>
    </p:spTree>
    <p:extLst>
      <p:ext uri="{BB962C8B-B14F-4D97-AF65-F5344CB8AC3E}">
        <p14:creationId xmlns:p14="http://schemas.microsoft.com/office/powerpoint/2010/main" val="292874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Class Activity </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31983"/>
          </a:xfrm>
          <a:prstGeom prst="rect">
            <a:avLst/>
          </a:prstGeom>
          <a:noFill/>
        </p:spPr>
        <p:txBody>
          <a:bodyPr wrap="square" lIns="91440" tIns="45720" rIns="91440" bIns="45720" anchor="t">
            <a:spAutoFit/>
          </a:bodyPr>
          <a:lstStyle/>
          <a:p>
            <a:r>
              <a:rPr lang="en-GB" sz="3600" b="1" dirty="0">
                <a:latin typeface="Myriad Pro"/>
              </a:rPr>
              <a:t>Use the remainder of the session to:</a:t>
            </a:r>
          </a:p>
          <a:p>
            <a:pPr marL="571500" indent="-571500" algn="just">
              <a:buFont typeface="Wingdings" panose="05000000000000000000" pitchFamily="2" charset="2"/>
              <a:buChar char="v"/>
            </a:pPr>
            <a:r>
              <a:rPr lang="en-GB" sz="2400" dirty="0">
                <a:latin typeface="Myriad Pro"/>
              </a:rPr>
              <a:t>Select an organisation you intend to use for your C1 assignment.</a:t>
            </a:r>
          </a:p>
          <a:p>
            <a:pPr algn="just"/>
            <a:endParaRPr lang="en-GB" sz="2400" dirty="0">
              <a:latin typeface="Myriad Pro"/>
            </a:endParaRPr>
          </a:p>
          <a:p>
            <a:pPr marL="571500" indent="-571500" algn="just">
              <a:buFont typeface="Wingdings" panose="05000000000000000000" pitchFamily="2" charset="2"/>
              <a:buChar char="v"/>
            </a:pPr>
            <a:r>
              <a:rPr lang="en-GB" sz="2400" dirty="0">
                <a:latin typeface="Myriad Pro"/>
              </a:rPr>
              <a:t>Carry out an environmental scan and analyse the organisation’s competitive positioning:</a:t>
            </a:r>
          </a:p>
          <a:p>
            <a:pPr marL="571500" indent="-571500" algn="just">
              <a:buFont typeface="Wingdings" panose="05000000000000000000" pitchFamily="2" charset="2"/>
              <a:buChar char="v"/>
            </a:pPr>
            <a:endParaRPr lang="en-GB" sz="2400" dirty="0">
              <a:latin typeface="Myriad Pro"/>
            </a:endParaRPr>
          </a:p>
          <a:p>
            <a:pPr marL="571500" indent="-571500" algn="just">
              <a:buFont typeface="Wingdings" panose="05000000000000000000" pitchFamily="2" charset="2"/>
              <a:buChar char="v"/>
            </a:pPr>
            <a:r>
              <a:rPr lang="en-GB" sz="2400" dirty="0">
                <a:latin typeface="Myriad Pro"/>
              </a:rPr>
              <a:t>Internal business environment – SWOT, Value Chain.</a:t>
            </a:r>
          </a:p>
          <a:p>
            <a:pPr marL="571500" indent="-571500" algn="just">
              <a:buFont typeface="Wingdings" panose="05000000000000000000" pitchFamily="2" charset="2"/>
              <a:buChar char="v"/>
            </a:pPr>
            <a:endParaRPr lang="en-GB" sz="2400" dirty="0">
              <a:latin typeface="Myriad Pro"/>
            </a:endParaRPr>
          </a:p>
          <a:p>
            <a:pPr marL="571500" indent="-571500" algn="just">
              <a:buFont typeface="Wingdings" panose="05000000000000000000" pitchFamily="2" charset="2"/>
              <a:buChar char="v"/>
            </a:pPr>
            <a:r>
              <a:rPr lang="en-GB" sz="2400" dirty="0">
                <a:latin typeface="Myriad Pro"/>
              </a:rPr>
              <a:t>External business environment – PESTEL, Porter’s Five Forces.</a:t>
            </a:r>
          </a:p>
          <a:p>
            <a:pPr marL="571500" indent="-571500" algn="just">
              <a:buFont typeface="Wingdings" panose="05000000000000000000" pitchFamily="2" charset="2"/>
              <a:buChar char="v"/>
            </a:pPr>
            <a:endParaRPr lang="en-GB" sz="2400" dirty="0">
              <a:latin typeface="Myriad Pro"/>
            </a:endParaRPr>
          </a:p>
          <a:p>
            <a:pPr marL="571500" indent="-571500" algn="just">
              <a:buFont typeface="Wingdings" panose="05000000000000000000" pitchFamily="2" charset="2"/>
              <a:buChar char="v"/>
            </a:pPr>
            <a:r>
              <a:rPr lang="en-GB" sz="2400" b="1" dirty="0">
                <a:solidFill>
                  <a:srgbClr val="FF0000"/>
                </a:solidFill>
                <a:latin typeface="Myriad Pro"/>
              </a:rPr>
              <a:t>Show your work to your lecturer so as to monitor your work progress.</a:t>
            </a:r>
            <a:endParaRPr lang="en-GB" sz="3000" b="1"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146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924425"/>
          </a:xfrm>
          <a:prstGeom prst="rect">
            <a:avLst/>
          </a:prstGeom>
          <a:noFill/>
        </p:spPr>
        <p:txBody>
          <a:bodyPr wrap="square">
            <a:spAutoFit/>
          </a:bodyPr>
          <a:lstStyle/>
          <a:p>
            <a:r>
              <a:rPr lang="en-GB" sz="4400" dirty="0">
                <a:latin typeface="Myriad Pro"/>
              </a:rPr>
              <a:t>Today we covered:</a:t>
            </a:r>
          </a:p>
          <a:p>
            <a:pPr marL="457200" indent="-457200">
              <a:buFont typeface="Wingdings" panose="05000000000000000000" pitchFamily="2" charset="2"/>
              <a:buChar char="ü"/>
            </a:pPr>
            <a:r>
              <a:rPr lang="en-GB" sz="3600" dirty="0">
                <a:latin typeface="Myriad Pro"/>
              </a:rPr>
              <a:t>Macro-environment – PESTEL Analysis.</a:t>
            </a:r>
          </a:p>
          <a:p>
            <a:pPr marL="457200" indent="-457200">
              <a:buFont typeface="Wingdings" panose="05000000000000000000" pitchFamily="2" charset="2"/>
              <a:buChar char="ü"/>
            </a:pPr>
            <a:r>
              <a:rPr lang="en-GB" sz="3600" dirty="0">
                <a:latin typeface="Myriad Pro"/>
              </a:rPr>
              <a:t>Micro-environment – SWOT Analysis</a:t>
            </a:r>
          </a:p>
          <a:p>
            <a:pPr marL="457200" indent="-457200">
              <a:buFont typeface="Wingdings" panose="05000000000000000000" pitchFamily="2" charset="2"/>
              <a:buChar char="ü"/>
            </a:pPr>
            <a:r>
              <a:rPr lang="en-GB" sz="3600" dirty="0">
                <a:latin typeface="Myriad Pro"/>
              </a:rPr>
              <a:t>Porter’s Five Forces.</a:t>
            </a:r>
          </a:p>
          <a:p>
            <a:pPr marL="457200" indent="-457200">
              <a:buFont typeface="Wingdings" panose="05000000000000000000" pitchFamily="2" charset="2"/>
              <a:buChar char="ü"/>
            </a:pPr>
            <a:r>
              <a:rPr lang="en-GB" sz="3600" dirty="0">
                <a:latin typeface="Myriad Pro"/>
              </a:rPr>
              <a:t>Porter’s Value Chain Model</a:t>
            </a:r>
          </a:p>
          <a:p>
            <a:pPr marL="457200" indent="-457200">
              <a:buFont typeface="Wingdings" panose="05000000000000000000" pitchFamily="2" charset="2"/>
              <a:buChar char="ü"/>
            </a:pPr>
            <a:r>
              <a:rPr lang="en-GB" sz="3600" dirty="0">
                <a:latin typeface="Myriad Pro"/>
              </a:rPr>
              <a:t>Class Activity.</a:t>
            </a:r>
          </a:p>
          <a:p>
            <a:pPr marL="457200" indent="-457200">
              <a:buFont typeface="Wingdings" panose="05000000000000000000" pitchFamily="2" charset="2"/>
              <a:buChar char="ü"/>
            </a:pPr>
            <a:endParaRPr lang="en-GB" sz="3000" dirty="0">
              <a:latin typeface="Myriad Pro"/>
            </a:endParaRPr>
          </a:p>
          <a:p>
            <a:pPr marL="457200" indent="-457200">
              <a:buFont typeface="Wingdings" panose="05000000000000000000" pitchFamily="2" charset="2"/>
              <a:buChar char="ü"/>
            </a:pPr>
            <a:endParaRPr lang="en-GB" sz="3000" dirty="0">
              <a:latin typeface="Myriad Pro"/>
            </a:endParaRPr>
          </a:p>
          <a:p>
            <a:pPr marL="457200" indent="-457200">
              <a:buFont typeface="Wingdings" panose="05000000000000000000" pitchFamily="2" charset="2"/>
              <a:buChar char="ü"/>
            </a:pPr>
            <a:endParaRPr lang="en-GB" sz="3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51E70AE-F383-4776-A6DA-B627EC9027E7}"/>
              </a:ext>
            </a:extLst>
          </p:cNvPr>
          <p:cNvPicPr>
            <a:picLocks noChangeAspect="1"/>
          </p:cNvPicPr>
          <p:nvPr/>
        </p:nvPicPr>
        <p:blipFill>
          <a:blip r:embed="rId3"/>
          <a:stretch>
            <a:fillRect/>
          </a:stretch>
        </p:blipFill>
        <p:spPr>
          <a:xfrm>
            <a:off x="6720289" y="3918791"/>
            <a:ext cx="5188945" cy="1752600"/>
          </a:xfrm>
          <a:prstGeom prst="rect">
            <a:avLst/>
          </a:prstGeom>
        </p:spPr>
      </p:pic>
    </p:spTree>
    <p:extLst>
      <p:ext uri="{BB962C8B-B14F-4D97-AF65-F5344CB8AC3E}">
        <p14:creationId xmlns:p14="http://schemas.microsoft.com/office/powerpoint/2010/main" val="288277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Next Week, We will look at…</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253388" y="982074"/>
            <a:ext cx="11762342" cy="5386090"/>
          </a:xfrm>
          <a:prstGeom prst="rect">
            <a:avLst/>
          </a:prstGeom>
          <a:noFill/>
        </p:spPr>
        <p:txBody>
          <a:bodyPr wrap="square">
            <a:spAutoFit/>
          </a:bodyPr>
          <a:lstStyle/>
          <a:p>
            <a:endParaRPr lang="en-GB" sz="3200" dirty="0"/>
          </a:p>
          <a:p>
            <a:pPr algn="ctr"/>
            <a:endParaRPr lang="en-GB" sz="4800" b="1" dirty="0"/>
          </a:p>
          <a:p>
            <a:pPr algn="ctr"/>
            <a:r>
              <a:rPr lang="en-GB" sz="4000" b="1" dirty="0">
                <a:latin typeface="Myriad Pro"/>
                <a:cs typeface="Arial" panose="020B0604020202020204" pitchFamily="34" charset="0"/>
              </a:rPr>
              <a:t>Market / Portfolio Analysis</a:t>
            </a:r>
          </a:p>
          <a:p>
            <a:pPr algn="ctr"/>
            <a:r>
              <a:rPr lang="en-US" sz="4000" dirty="0">
                <a:latin typeface="Myriad Pro"/>
              </a:rPr>
              <a:t>The </a:t>
            </a:r>
            <a:r>
              <a:rPr lang="en-US" sz="4000" b="1" dirty="0">
                <a:solidFill>
                  <a:srgbClr val="C00000"/>
                </a:solidFill>
                <a:latin typeface="Myriad Pro"/>
              </a:rPr>
              <a:t>Ansoff Matrix </a:t>
            </a:r>
          </a:p>
          <a:p>
            <a:pPr algn="ctr"/>
            <a:r>
              <a:rPr lang="en-US" sz="4000" dirty="0">
                <a:latin typeface="Myriad Pro"/>
                <a:cs typeface="Arial" panose="020B0604020202020204" pitchFamily="34" charset="0"/>
              </a:rPr>
              <a:t>BCG </a:t>
            </a:r>
            <a:r>
              <a:rPr lang="en-US" sz="4000" b="1" dirty="0">
                <a:solidFill>
                  <a:srgbClr val="C00000"/>
                </a:solidFill>
                <a:latin typeface="Myriad Pro"/>
                <a:cs typeface="Arial" panose="020B0604020202020204" pitchFamily="34" charset="0"/>
              </a:rPr>
              <a:t>Growth Share Matrix</a:t>
            </a:r>
          </a:p>
          <a:p>
            <a:pPr algn="ctr"/>
            <a:r>
              <a:rPr lang="en-US" sz="4000" b="1" dirty="0">
                <a:solidFill>
                  <a:srgbClr val="C00000"/>
                </a:solidFill>
                <a:latin typeface="Myriad Pro"/>
                <a:cs typeface="Arial" panose="020B0604020202020204" pitchFamily="34" charset="0"/>
              </a:rPr>
              <a:t>Stakeholder Analysis</a:t>
            </a:r>
          </a:p>
          <a:p>
            <a:pPr algn="ctr"/>
            <a:endParaRPr lang="en-US" sz="4000" b="1" dirty="0">
              <a:solidFill>
                <a:srgbClr val="C00000"/>
              </a:solidFill>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9007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1" y="982074"/>
            <a:ext cx="11839459" cy="6247864"/>
          </a:xfrm>
          <a:prstGeom prst="rect">
            <a:avLst/>
          </a:prstGeom>
          <a:noFill/>
        </p:spPr>
        <p:txBody>
          <a:bodyPr wrap="square">
            <a:spAutoFit/>
          </a:bodyPr>
          <a:lstStyle/>
          <a:p>
            <a:pPr marL="457200" indent="-457200" defTabSz="610361">
              <a:buFont typeface="Wingdings" panose="05000000000000000000" pitchFamily="2" charset="2"/>
              <a:buChar char="§"/>
              <a:defRPr sz="2136"/>
            </a:pPr>
            <a:r>
              <a:rPr lang="en-GB" sz="3200" dirty="0">
                <a:latin typeface="Myriad Pro"/>
              </a:rPr>
              <a:t>Barney, J. B., &amp; </a:t>
            </a:r>
            <a:r>
              <a:rPr lang="en-GB" sz="3200" dirty="0" err="1">
                <a:latin typeface="Myriad Pro"/>
              </a:rPr>
              <a:t>Hesterly</a:t>
            </a:r>
            <a:r>
              <a:rPr lang="en-GB" sz="3200" dirty="0">
                <a:latin typeface="Myriad Pro"/>
              </a:rPr>
              <a:t>, W. S. (2018). Strategic Management and Competitive Advantage Concepts. New Jersey: Prentice Hill. </a:t>
            </a:r>
          </a:p>
          <a:p>
            <a:pPr marL="457200" indent="-457200" defTabSz="610361">
              <a:buFont typeface="Wingdings" panose="05000000000000000000" pitchFamily="2" charset="2"/>
              <a:buChar char="§"/>
              <a:defRPr sz="2136"/>
            </a:pPr>
            <a:r>
              <a:rPr lang="en-US" sz="3200" dirty="0">
                <a:latin typeface="Myriad Pro"/>
                <a:cs typeface="Arial" panose="020B0604020202020204" pitchFamily="34" charset="0"/>
              </a:rPr>
              <a:t>Cole, G. A. (2003). Strategic Management. Andover: Cengage Learning EMEA</a:t>
            </a:r>
          </a:p>
          <a:p>
            <a:pPr marL="457200" indent="-457200" defTabSz="610361">
              <a:buFont typeface="Wingdings" panose="05000000000000000000" pitchFamily="2" charset="2"/>
              <a:buChar char="§"/>
              <a:defRPr sz="2136"/>
            </a:pPr>
            <a:r>
              <a:rPr lang="en-GB" sz="3200" dirty="0">
                <a:latin typeface="Myriad Pro"/>
              </a:rPr>
              <a:t>Johnson, G., Whittington, R., Scholes, K., Angwin, D. and </a:t>
            </a:r>
            <a:r>
              <a:rPr lang="en-GB" sz="3200" dirty="0" err="1">
                <a:latin typeface="Myriad Pro"/>
              </a:rPr>
              <a:t>Regnér</a:t>
            </a:r>
            <a:r>
              <a:rPr lang="en-GB" sz="3200" dirty="0">
                <a:latin typeface="Myriad Pro"/>
              </a:rPr>
              <a:t>, P. (2017), </a:t>
            </a:r>
          </a:p>
          <a:p>
            <a:pPr marL="457200" indent="-457200" defTabSz="610361">
              <a:buFont typeface="Wingdings" panose="05000000000000000000" pitchFamily="2" charset="2"/>
              <a:buChar char="§"/>
              <a:defRPr sz="2136"/>
            </a:pPr>
            <a:r>
              <a:rPr lang="en-GB" sz="3200" dirty="0">
                <a:latin typeface="Myriad Pro"/>
              </a:rPr>
              <a:t>Exploring strategy, Pearson, London.</a:t>
            </a:r>
          </a:p>
          <a:p>
            <a:pPr marL="457200" indent="-457200" defTabSz="610361">
              <a:buFont typeface="Wingdings" panose="05000000000000000000" pitchFamily="2" charset="2"/>
              <a:buChar char="§"/>
              <a:defRPr sz="2136"/>
            </a:pPr>
            <a:r>
              <a:rPr lang="en-GB" sz="3200" dirty="0">
                <a:latin typeface="Myriad Pro"/>
              </a:rPr>
              <a:t>Lynch, R. (2021), Strategic Management, 7th ed., Pearson.</a:t>
            </a:r>
            <a:endParaRPr lang="en-GB" sz="3200" dirty="0">
              <a:latin typeface="Myriad Pro"/>
              <a:cs typeface="Arial" panose="020B0604020202020204" pitchFamily="34" charset="0"/>
            </a:endParaRPr>
          </a:p>
          <a:p>
            <a:pPr algn="ctr"/>
            <a:endParaRPr lang="en-GB" sz="2800" b="1" dirty="0"/>
          </a:p>
          <a:p>
            <a:pPr algn="ctr"/>
            <a:endParaRPr lang="en-GB" sz="2800" b="1" dirty="0"/>
          </a:p>
          <a:p>
            <a:pPr marL="457200" indent="-457200">
              <a:buFont typeface="Wingdings" panose="05000000000000000000" pitchFamily="2" charset="2"/>
              <a:buChar char="ü"/>
            </a:pPr>
            <a:endParaRPr lang="en-US" sz="2800" b="1" dirty="0">
              <a:latin typeface="+mj-lt"/>
              <a:cs typeface="Arial" panose="020B0604020202020204" pitchFamily="34" charset="0"/>
            </a:endParaRPr>
          </a:p>
          <a:p>
            <a:pPr marL="457200" indent="-457200">
              <a:buFont typeface="Wingdings" panose="05000000000000000000" pitchFamily="2" charset="2"/>
              <a:buChar char="ü"/>
            </a:pPr>
            <a:endParaRPr lang="en-US" sz="28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18244</TotalTime>
  <Words>1667</Words>
  <Application>Microsoft Office PowerPoint</Application>
  <PresentationFormat>Widescreen</PresentationFormat>
  <Paragraphs>247</Paragraphs>
  <Slides>38</Slides>
  <Notes>1</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Kogan Page</vt:lpstr>
      <vt:lpstr>        Strategic Management for Business – LCLM 6001 Week 3 : Environmental Scanning: Analysis of the external environment  (PESTEL). Analysis of the internal environment (SWOT). Porter’s Five Forces Porter’s Value Chain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Adegbite, Oluwaseun</cp:lastModifiedBy>
  <cp:revision>223</cp:revision>
  <dcterms:created xsi:type="dcterms:W3CDTF">2021-05-12T10:15:20Z</dcterms:created>
  <dcterms:modified xsi:type="dcterms:W3CDTF">2024-10-02T11:43:48Z</dcterms:modified>
</cp:coreProperties>
</file>