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84" r:id="rId2"/>
    <p:sldId id="256" r:id="rId3"/>
    <p:sldId id="257" r:id="rId4"/>
    <p:sldId id="258" r:id="rId5"/>
    <p:sldId id="260" r:id="rId6"/>
    <p:sldId id="262" r:id="rId7"/>
    <p:sldId id="263" r:id="rId8"/>
    <p:sldId id="268" r:id="rId9"/>
    <p:sldId id="269" r:id="rId10"/>
    <p:sldId id="270" r:id="rId11"/>
    <p:sldId id="271" r:id="rId12"/>
    <p:sldId id="273" r:id="rId13"/>
    <p:sldId id="274" r:id="rId14"/>
    <p:sldId id="275" r:id="rId15"/>
    <p:sldId id="276" r:id="rId16"/>
    <p:sldId id="278" r:id="rId17"/>
    <p:sldId id="279" r:id="rId18"/>
    <p:sldId id="277" r:id="rId19"/>
    <p:sldId id="272" r:id="rId20"/>
    <p:sldId id="281" r:id="rId21"/>
    <p:sldId id="283" r:id="rId22"/>
    <p:sldId id="28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362" autoAdjust="0"/>
    <p:restoredTop sz="94404" autoAdjust="0"/>
  </p:normalViewPr>
  <p:slideViewPr>
    <p:cSldViewPr snapToGrid="0">
      <p:cViewPr varScale="1">
        <p:scale>
          <a:sx n="74" d="100"/>
          <a:sy n="74" d="100"/>
        </p:scale>
        <p:origin x="96" y="56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E7D987-5062-4DFC-8C68-412AAB815154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6790EF-DA8F-4AFF-871D-B457B1FC071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United Nations defines an elderly person as someone who is 60 years of age or older.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(UNHCR, 2025)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948C70-33AF-44D5-9678-EC53E7603952}" type="parTrans" cxnId="{8D9EA909-4A1D-441E-A912-9EEB2E31C5FD}">
      <dgm:prSet/>
      <dgm:spPr/>
      <dgm:t>
        <a:bodyPr/>
        <a:lstStyle/>
        <a:p>
          <a:endParaRPr lang="en-US"/>
        </a:p>
      </dgm:t>
    </dgm:pt>
    <dgm:pt modelId="{8BA2B2E1-38B3-4EFB-8488-B0B611812670}" type="sibTrans" cxnId="{8D9EA909-4A1D-441E-A912-9EEB2E31C5FD}">
      <dgm:prSet/>
      <dgm:spPr/>
      <dgm:t>
        <a:bodyPr/>
        <a:lstStyle/>
        <a:p>
          <a:endParaRPr lang="en-US"/>
        </a:p>
      </dgm:t>
    </dgm:pt>
    <dgm:pt modelId="{0D7202D1-DFA3-40CD-90EF-C735A97E6792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UK population aged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65+ projected to increase by 61% by 2032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(Williams, 2025)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963576-90E4-4EA9-B915-467A6A5CF893}" type="parTrans" cxnId="{AB114A02-B34E-495E-853F-76F280C82420}">
      <dgm:prSet/>
      <dgm:spPr/>
      <dgm:t>
        <a:bodyPr/>
        <a:lstStyle/>
        <a:p>
          <a:endParaRPr lang="en-US"/>
        </a:p>
      </dgm:t>
    </dgm:pt>
    <dgm:pt modelId="{23D0ABBC-ECCC-41A8-A05F-D947CE1F8C22}" type="sibTrans" cxnId="{AB114A02-B34E-495E-853F-76F280C82420}">
      <dgm:prSet/>
      <dgm:spPr/>
      <dgm:t>
        <a:bodyPr/>
        <a:lstStyle/>
        <a:p>
          <a:endParaRPr lang="en-US"/>
        </a:p>
      </dgm:t>
    </dgm:pt>
    <dgm:pt modelId="{E9DC5A98-A2C1-4483-A7E9-669282222AE4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The UK’s was unchanged at 80.4 years. (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Bolwell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, 2025</a:t>
          </a:r>
          <a:r>
            <a:rPr lang="en-GB" dirty="0"/>
            <a:t>)</a:t>
          </a:r>
          <a:endParaRPr lang="en-US" dirty="0"/>
        </a:p>
      </dgm:t>
    </dgm:pt>
    <dgm:pt modelId="{EB987EB9-16FE-40CA-B04B-AD1DF5636B9B}" type="parTrans" cxnId="{75D59778-3810-4E44-B13B-EC335958AA04}">
      <dgm:prSet/>
      <dgm:spPr/>
      <dgm:t>
        <a:bodyPr/>
        <a:lstStyle/>
        <a:p>
          <a:endParaRPr lang="en-US"/>
        </a:p>
      </dgm:t>
    </dgm:pt>
    <dgm:pt modelId="{1910EB41-4954-4980-AF93-3D35F0BA1B43}" type="sibTrans" cxnId="{75D59778-3810-4E44-B13B-EC335958AA04}">
      <dgm:prSet/>
      <dgm:spPr/>
      <dgm:t>
        <a:bodyPr/>
        <a:lstStyle/>
        <a:p>
          <a:endParaRPr lang="en-US"/>
        </a:p>
      </dgm:t>
    </dgm:pt>
    <dgm:pt modelId="{CB17916B-31EF-40FC-B1A2-73F46F062C7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Between 2005 and 2010 there was a 24% rise in older people needing intensive home care, linked to demographic change and increased longevity. (Lewis and West, 2014)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474861-E606-40DA-97E0-02DF62B2BC47}" type="parTrans" cxnId="{9A6110A2-9C7D-4A9B-9000-47AEB40DC5A3}">
      <dgm:prSet/>
      <dgm:spPr/>
      <dgm:t>
        <a:bodyPr/>
        <a:lstStyle/>
        <a:p>
          <a:endParaRPr lang="en-US"/>
        </a:p>
      </dgm:t>
    </dgm:pt>
    <dgm:pt modelId="{E8752F4B-0229-4D99-9376-7E0270B8852C}" type="sibTrans" cxnId="{9A6110A2-9C7D-4A9B-9000-47AEB40DC5A3}">
      <dgm:prSet/>
      <dgm:spPr/>
      <dgm:t>
        <a:bodyPr/>
        <a:lstStyle/>
        <a:p>
          <a:endParaRPr lang="en-US"/>
        </a:p>
      </dgm:t>
    </dgm:pt>
    <dgm:pt modelId="{75945735-77CC-4417-A3CB-995F9F766FB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NHS waiting lists exceeded 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7 million patients (2023) 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(Williams, 2025)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163627-FFCB-4E5E-9E71-5212A13AE5BF}" type="parTrans" cxnId="{34952C05-E3E1-4F69-A00E-73C4CBDDAB0D}">
      <dgm:prSet/>
      <dgm:spPr/>
      <dgm:t>
        <a:bodyPr/>
        <a:lstStyle/>
        <a:p>
          <a:endParaRPr lang="en-US"/>
        </a:p>
      </dgm:t>
    </dgm:pt>
    <dgm:pt modelId="{5C80761F-D2B2-4BFE-9005-7298E1E74628}" type="sibTrans" cxnId="{34952C05-E3E1-4F69-A00E-73C4CBDDAB0D}">
      <dgm:prSet/>
      <dgm:spPr/>
      <dgm:t>
        <a:bodyPr/>
        <a:lstStyle/>
        <a:p>
          <a:endParaRPr lang="en-US"/>
        </a:p>
      </dgm:t>
    </dgm:pt>
    <dgm:pt modelId="{828E982D-99FB-4C8B-A1B2-72CBED8A61B8}" type="pres">
      <dgm:prSet presAssocID="{DFE7D987-5062-4DFC-8C68-412AAB815154}" presName="outerComposite" presStyleCnt="0">
        <dgm:presLayoutVars>
          <dgm:chMax val="5"/>
          <dgm:dir/>
          <dgm:resizeHandles val="exact"/>
        </dgm:presLayoutVars>
      </dgm:prSet>
      <dgm:spPr/>
    </dgm:pt>
    <dgm:pt modelId="{85F8E33F-92DE-4264-AD63-44639FA19E4B}" type="pres">
      <dgm:prSet presAssocID="{DFE7D987-5062-4DFC-8C68-412AAB815154}" presName="dummyMaxCanvas" presStyleCnt="0">
        <dgm:presLayoutVars/>
      </dgm:prSet>
      <dgm:spPr/>
    </dgm:pt>
    <dgm:pt modelId="{A66503C3-25E2-430C-946D-A7F085CF316F}" type="pres">
      <dgm:prSet presAssocID="{DFE7D987-5062-4DFC-8C68-412AAB815154}" presName="FiveNodes_1" presStyleLbl="node1" presStyleIdx="0" presStyleCnt="5">
        <dgm:presLayoutVars>
          <dgm:bulletEnabled val="1"/>
        </dgm:presLayoutVars>
      </dgm:prSet>
      <dgm:spPr/>
    </dgm:pt>
    <dgm:pt modelId="{F989E270-2153-4B66-9B15-23494E4CBF5C}" type="pres">
      <dgm:prSet presAssocID="{DFE7D987-5062-4DFC-8C68-412AAB815154}" presName="FiveNodes_2" presStyleLbl="node1" presStyleIdx="1" presStyleCnt="5">
        <dgm:presLayoutVars>
          <dgm:bulletEnabled val="1"/>
        </dgm:presLayoutVars>
      </dgm:prSet>
      <dgm:spPr/>
    </dgm:pt>
    <dgm:pt modelId="{0FD97073-FA58-4FF6-AEA3-62365E51A4D4}" type="pres">
      <dgm:prSet presAssocID="{DFE7D987-5062-4DFC-8C68-412AAB815154}" presName="FiveNodes_3" presStyleLbl="node1" presStyleIdx="2" presStyleCnt="5" custLinFactNeighborX="138" custLinFactNeighborY="5077">
        <dgm:presLayoutVars>
          <dgm:bulletEnabled val="1"/>
        </dgm:presLayoutVars>
      </dgm:prSet>
      <dgm:spPr/>
    </dgm:pt>
    <dgm:pt modelId="{DC151596-22ED-45E0-B4BB-65DA364B915B}" type="pres">
      <dgm:prSet presAssocID="{DFE7D987-5062-4DFC-8C68-412AAB815154}" presName="FiveNodes_4" presStyleLbl="node1" presStyleIdx="3" presStyleCnt="5">
        <dgm:presLayoutVars>
          <dgm:bulletEnabled val="1"/>
        </dgm:presLayoutVars>
      </dgm:prSet>
      <dgm:spPr/>
    </dgm:pt>
    <dgm:pt modelId="{0B9D9101-A7F3-441B-8CB3-4878C720C899}" type="pres">
      <dgm:prSet presAssocID="{DFE7D987-5062-4DFC-8C68-412AAB815154}" presName="FiveNodes_5" presStyleLbl="node1" presStyleIdx="4" presStyleCnt="5">
        <dgm:presLayoutVars>
          <dgm:bulletEnabled val="1"/>
        </dgm:presLayoutVars>
      </dgm:prSet>
      <dgm:spPr/>
    </dgm:pt>
    <dgm:pt modelId="{79C22078-B631-4921-8B81-1460D1647786}" type="pres">
      <dgm:prSet presAssocID="{DFE7D987-5062-4DFC-8C68-412AAB815154}" presName="FiveConn_1-2" presStyleLbl="fgAccFollowNode1" presStyleIdx="0" presStyleCnt="4">
        <dgm:presLayoutVars>
          <dgm:bulletEnabled val="1"/>
        </dgm:presLayoutVars>
      </dgm:prSet>
      <dgm:spPr/>
    </dgm:pt>
    <dgm:pt modelId="{E94430A9-AD16-4647-8128-27F1BAA27706}" type="pres">
      <dgm:prSet presAssocID="{DFE7D987-5062-4DFC-8C68-412AAB815154}" presName="FiveConn_2-3" presStyleLbl="fgAccFollowNode1" presStyleIdx="1" presStyleCnt="4">
        <dgm:presLayoutVars>
          <dgm:bulletEnabled val="1"/>
        </dgm:presLayoutVars>
      </dgm:prSet>
      <dgm:spPr/>
    </dgm:pt>
    <dgm:pt modelId="{01F9616B-D4F3-4B06-84D7-1CD5D225B7BB}" type="pres">
      <dgm:prSet presAssocID="{DFE7D987-5062-4DFC-8C68-412AAB815154}" presName="FiveConn_3-4" presStyleLbl="fgAccFollowNode1" presStyleIdx="2" presStyleCnt="4">
        <dgm:presLayoutVars>
          <dgm:bulletEnabled val="1"/>
        </dgm:presLayoutVars>
      </dgm:prSet>
      <dgm:spPr/>
    </dgm:pt>
    <dgm:pt modelId="{ACA63ACB-1F0F-457B-931E-1A4D68BECD62}" type="pres">
      <dgm:prSet presAssocID="{DFE7D987-5062-4DFC-8C68-412AAB815154}" presName="FiveConn_4-5" presStyleLbl="fgAccFollowNode1" presStyleIdx="3" presStyleCnt="4">
        <dgm:presLayoutVars>
          <dgm:bulletEnabled val="1"/>
        </dgm:presLayoutVars>
      </dgm:prSet>
      <dgm:spPr/>
    </dgm:pt>
    <dgm:pt modelId="{3942BF2D-4975-418D-BA4B-A368C3161F38}" type="pres">
      <dgm:prSet presAssocID="{DFE7D987-5062-4DFC-8C68-412AAB815154}" presName="FiveNodes_1_text" presStyleLbl="node1" presStyleIdx="4" presStyleCnt="5">
        <dgm:presLayoutVars>
          <dgm:bulletEnabled val="1"/>
        </dgm:presLayoutVars>
      </dgm:prSet>
      <dgm:spPr/>
    </dgm:pt>
    <dgm:pt modelId="{93E82508-CD8B-4281-9E13-A648A0E0B196}" type="pres">
      <dgm:prSet presAssocID="{DFE7D987-5062-4DFC-8C68-412AAB815154}" presName="FiveNodes_2_text" presStyleLbl="node1" presStyleIdx="4" presStyleCnt="5">
        <dgm:presLayoutVars>
          <dgm:bulletEnabled val="1"/>
        </dgm:presLayoutVars>
      </dgm:prSet>
      <dgm:spPr/>
    </dgm:pt>
    <dgm:pt modelId="{BC784D0C-A3CF-4314-B739-597104D87B0B}" type="pres">
      <dgm:prSet presAssocID="{DFE7D987-5062-4DFC-8C68-412AAB815154}" presName="FiveNodes_3_text" presStyleLbl="node1" presStyleIdx="4" presStyleCnt="5">
        <dgm:presLayoutVars>
          <dgm:bulletEnabled val="1"/>
        </dgm:presLayoutVars>
      </dgm:prSet>
      <dgm:spPr/>
    </dgm:pt>
    <dgm:pt modelId="{61A8DB3B-43E3-438D-9804-0FE1AAF2C2A6}" type="pres">
      <dgm:prSet presAssocID="{DFE7D987-5062-4DFC-8C68-412AAB815154}" presName="FiveNodes_4_text" presStyleLbl="node1" presStyleIdx="4" presStyleCnt="5">
        <dgm:presLayoutVars>
          <dgm:bulletEnabled val="1"/>
        </dgm:presLayoutVars>
      </dgm:prSet>
      <dgm:spPr/>
    </dgm:pt>
    <dgm:pt modelId="{C375738F-EF8F-4780-A768-DDC11D5FF68F}" type="pres">
      <dgm:prSet presAssocID="{DFE7D987-5062-4DFC-8C68-412AAB81515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B114A02-B34E-495E-853F-76F280C82420}" srcId="{DFE7D987-5062-4DFC-8C68-412AAB815154}" destId="{0D7202D1-DFA3-40CD-90EF-C735A97E6792}" srcOrd="1" destOrd="0" parTransId="{52963576-90E4-4EA9-B915-467A6A5CF893}" sibTransId="{23D0ABBC-ECCC-41A8-A05F-D947CE1F8C22}"/>
    <dgm:cxn modelId="{C443A704-B5C6-4742-9523-E2EDE3DF97FA}" type="presOf" srcId="{0D7202D1-DFA3-40CD-90EF-C735A97E6792}" destId="{F989E270-2153-4B66-9B15-23494E4CBF5C}" srcOrd="0" destOrd="0" presId="urn:microsoft.com/office/officeart/2005/8/layout/vProcess5"/>
    <dgm:cxn modelId="{34952C05-E3E1-4F69-A00E-73C4CBDDAB0D}" srcId="{DFE7D987-5062-4DFC-8C68-412AAB815154}" destId="{75945735-77CC-4417-A3CB-995F9F766FBB}" srcOrd="4" destOrd="0" parTransId="{E0163627-FFCB-4E5E-9E71-5212A13AE5BF}" sibTransId="{5C80761F-D2B2-4BFE-9005-7298E1E74628}"/>
    <dgm:cxn modelId="{8D9EA909-4A1D-441E-A912-9EEB2E31C5FD}" srcId="{DFE7D987-5062-4DFC-8C68-412AAB815154}" destId="{CB6790EF-DA8F-4AFF-871D-B457B1FC0719}" srcOrd="0" destOrd="0" parTransId="{DB948C70-33AF-44D5-9678-EC53E7603952}" sibTransId="{8BA2B2E1-38B3-4EFB-8488-B0B611812670}"/>
    <dgm:cxn modelId="{6CEEA40A-96CF-4449-BAF2-0E326E94094C}" type="presOf" srcId="{CB6790EF-DA8F-4AFF-871D-B457B1FC0719}" destId="{3942BF2D-4975-418D-BA4B-A368C3161F38}" srcOrd="1" destOrd="0" presId="urn:microsoft.com/office/officeart/2005/8/layout/vProcess5"/>
    <dgm:cxn modelId="{F9522022-C83A-48FD-A5C1-8E8D272D571F}" type="presOf" srcId="{E9DC5A98-A2C1-4483-A7E9-669282222AE4}" destId="{0FD97073-FA58-4FF6-AEA3-62365E51A4D4}" srcOrd="0" destOrd="0" presId="urn:microsoft.com/office/officeart/2005/8/layout/vProcess5"/>
    <dgm:cxn modelId="{6E45ED24-8959-48BC-863C-52F10186F17C}" type="presOf" srcId="{E8752F4B-0229-4D99-9376-7E0270B8852C}" destId="{ACA63ACB-1F0F-457B-931E-1A4D68BECD62}" srcOrd="0" destOrd="0" presId="urn:microsoft.com/office/officeart/2005/8/layout/vProcess5"/>
    <dgm:cxn modelId="{F9B6CC2E-D9B2-406A-986F-6E6371841B35}" type="presOf" srcId="{8BA2B2E1-38B3-4EFB-8488-B0B611812670}" destId="{79C22078-B631-4921-8B81-1460D1647786}" srcOrd="0" destOrd="0" presId="urn:microsoft.com/office/officeart/2005/8/layout/vProcess5"/>
    <dgm:cxn modelId="{A432BB2F-650D-4D18-8EEB-05005F89DFFB}" type="presOf" srcId="{CB17916B-31EF-40FC-B1A2-73F46F062C7A}" destId="{61A8DB3B-43E3-438D-9804-0FE1AAF2C2A6}" srcOrd="1" destOrd="0" presId="urn:microsoft.com/office/officeart/2005/8/layout/vProcess5"/>
    <dgm:cxn modelId="{F0CE5931-4273-42EB-A5F9-A88544AE4117}" type="presOf" srcId="{E9DC5A98-A2C1-4483-A7E9-669282222AE4}" destId="{BC784D0C-A3CF-4314-B739-597104D87B0B}" srcOrd="1" destOrd="0" presId="urn:microsoft.com/office/officeart/2005/8/layout/vProcess5"/>
    <dgm:cxn modelId="{02A9FA34-5402-4769-BEC1-DC7901D64CE3}" type="presOf" srcId="{DFE7D987-5062-4DFC-8C68-412AAB815154}" destId="{828E982D-99FB-4C8B-A1B2-72CBED8A61B8}" srcOrd="0" destOrd="0" presId="urn:microsoft.com/office/officeart/2005/8/layout/vProcess5"/>
    <dgm:cxn modelId="{6AD6A74A-06CE-40DD-8DD8-00CD8ABEEAB7}" type="presOf" srcId="{CB17916B-31EF-40FC-B1A2-73F46F062C7A}" destId="{DC151596-22ED-45E0-B4BB-65DA364B915B}" srcOrd="0" destOrd="0" presId="urn:microsoft.com/office/officeart/2005/8/layout/vProcess5"/>
    <dgm:cxn modelId="{75D59778-3810-4E44-B13B-EC335958AA04}" srcId="{DFE7D987-5062-4DFC-8C68-412AAB815154}" destId="{E9DC5A98-A2C1-4483-A7E9-669282222AE4}" srcOrd="2" destOrd="0" parTransId="{EB987EB9-16FE-40CA-B04B-AD1DF5636B9B}" sibTransId="{1910EB41-4954-4980-AF93-3D35F0BA1B43}"/>
    <dgm:cxn modelId="{89E41B86-C787-4A44-8341-0F57410F43BA}" type="presOf" srcId="{1910EB41-4954-4980-AF93-3D35F0BA1B43}" destId="{01F9616B-D4F3-4B06-84D7-1CD5D225B7BB}" srcOrd="0" destOrd="0" presId="urn:microsoft.com/office/officeart/2005/8/layout/vProcess5"/>
    <dgm:cxn modelId="{3259528C-1DC1-4367-81BA-5F00A82CF21E}" type="presOf" srcId="{23D0ABBC-ECCC-41A8-A05F-D947CE1F8C22}" destId="{E94430A9-AD16-4647-8128-27F1BAA27706}" srcOrd="0" destOrd="0" presId="urn:microsoft.com/office/officeart/2005/8/layout/vProcess5"/>
    <dgm:cxn modelId="{9AC3BE9A-2C59-4F03-9C4F-6F6D51DC4CCB}" type="presOf" srcId="{75945735-77CC-4417-A3CB-995F9F766FBB}" destId="{C375738F-EF8F-4780-A768-DDC11D5FF68F}" srcOrd="1" destOrd="0" presId="urn:microsoft.com/office/officeart/2005/8/layout/vProcess5"/>
    <dgm:cxn modelId="{9A6110A2-9C7D-4A9B-9000-47AEB40DC5A3}" srcId="{DFE7D987-5062-4DFC-8C68-412AAB815154}" destId="{CB17916B-31EF-40FC-B1A2-73F46F062C7A}" srcOrd="3" destOrd="0" parTransId="{43474861-E606-40DA-97E0-02DF62B2BC47}" sibTransId="{E8752F4B-0229-4D99-9376-7E0270B8852C}"/>
    <dgm:cxn modelId="{4779C0A6-3DE2-4BE0-AAB4-8E6A0FCC8990}" type="presOf" srcId="{0D7202D1-DFA3-40CD-90EF-C735A97E6792}" destId="{93E82508-CD8B-4281-9E13-A648A0E0B196}" srcOrd="1" destOrd="0" presId="urn:microsoft.com/office/officeart/2005/8/layout/vProcess5"/>
    <dgm:cxn modelId="{17914AE6-C399-4972-ADD9-0C82A9B9407C}" type="presOf" srcId="{CB6790EF-DA8F-4AFF-871D-B457B1FC0719}" destId="{A66503C3-25E2-430C-946D-A7F085CF316F}" srcOrd="0" destOrd="0" presId="urn:microsoft.com/office/officeart/2005/8/layout/vProcess5"/>
    <dgm:cxn modelId="{94E86EFC-3800-41E2-AB27-ADBBCF880D28}" type="presOf" srcId="{75945735-77CC-4417-A3CB-995F9F766FBB}" destId="{0B9D9101-A7F3-441B-8CB3-4878C720C899}" srcOrd="0" destOrd="0" presId="urn:microsoft.com/office/officeart/2005/8/layout/vProcess5"/>
    <dgm:cxn modelId="{3C70A294-5729-4A36-BC26-FD5E094E4062}" type="presParOf" srcId="{828E982D-99FB-4C8B-A1B2-72CBED8A61B8}" destId="{85F8E33F-92DE-4264-AD63-44639FA19E4B}" srcOrd="0" destOrd="0" presId="urn:microsoft.com/office/officeart/2005/8/layout/vProcess5"/>
    <dgm:cxn modelId="{F31D8064-6D66-4984-8F59-EC06FA1E22F2}" type="presParOf" srcId="{828E982D-99FB-4C8B-A1B2-72CBED8A61B8}" destId="{A66503C3-25E2-430C-946D-A7F085CF316F}" srcOrd="1" destOrd="0" presId="urn:microsoft.com/office/officeart/2005/8/layout/vProcess5"/>
    <dgm:cxn modelId="{269D8F64-253F-49F3-B0C3-E2950B6D62BB}" type="presParOf" srcId="{828E982D-99FB-4C8B-A1B2-72CBED8A61B8}" destId="{F989E270-2153-4B66-9B15-23494E4CBF5C}" srcOrd="2" destOrd="0" presId="urn:microsoft.com/office/officeart/2005/8/layout/vProcess5"/>
    <dgm:cxn modelId="{2459A0DD-B11D-44FE-9BC7-021BE3110DCC}" type="presParOf" srcId="{828E982D-99FB-4C8B-A1B2-72CBED8A61B8}" destId="{0FD97073-FA58-4FF6-AEA3-62365E51A4D4}" srcOrd="3" destOrd="0" presId="urn:microsoft.com/office/officeart/2005/8/layout/vProcess5"/>
    <dgm:cxn modelId="{569CD1FC-8974-41C6-9C9A-10C7C37A24F5}" type="presParOf" srcId="{828E982D-99FB-4C8B-A1B2-72CBED8A61B8}" destId="{DC151596-22ED-45E0-B4BB-65DA364B915B}" srcOrd="4" destOrd="0" presId="urn:microsoft.com/office/officeart/2005/8/layout/vProcess5"/>
    <dgm:cxn modelId="{26917C4B-56F4-4884-8C05-DACAA68D2964}" type="presParOf" srcId="{828E982D-99FB-4C8B-A1B2-72CBED8A61B8}" destId="{0B9D9101-A7F3-441B-8CB3-4878C720C899}" srcOrd="5" destOrd="0" presId="urn:microsoft.com/office/officeart/2005/8/layout/vProcess5"/>
    <dgm:cxn modelId="{FF92EA8F-258A-4612-8E25-3DF1D3F9BDFF}" type="presParOf" srcId="{828E982D-99FB-4C8B-A1B2-72CBED8A61B8}" destId="{79C22078-B631-4921-8B81-1460D1647786}" srcOrd="6" destOrd="0" presId="urn:microsoft.com/office/officeart/2005/8/layout/vProcess5"/>
    <dgm:cxn modelId="{67609B5E-FF6F-4F0D-9BFE-F04FC4643E2D}" type="presParOf" srcId="{828E982D-99FB-4C8B-A1B2-72CBED8A61B8}" destId="{E94430A9-AD16-4647-8128-27F1BAA27706}" srcOrd="7" destOrd="0" presId="urn:microsoft.com/office/officeart/2005/8/layout/vProcess5"/>
    <dgm:cxn modelId="{374BA9C3-DA7E-4564-9AD5-B5228E7206EA}" type="presParOf" srcId="{828E982D-99FB-4C8B-A1B2-72CBED8A61B8}" destId="{01F9616B-D4F3-4B06-84D7-1CD5D225B7BB}" srcOrd="8" destOrd="0" presId="urn:microsoft.com/office/officeart/2005/8/layout/vProcess5"/>
    <dgm:cxn modelId="{B9DED806-8870-451C-B18D-1B06168F9F16}" type="presParOf" srcId="{828E982D-99FB-4C8B-A1B2-72CBED8A61B8}" destId="{ACA63ACB-1F0F-457B-931E-1A4D68BECD62}" srcOrd="9" destOrd="0" presId="urn:microsoft.com/office/officeart/2005/8/layout/vProcess5"/>
    <dgm:cxn modelId="{E555A099-BA56-4108-8D71-825ACF136C43}" type="presParOf" srcId="{828E982D-99FB-4C8B-A1B2-72CBED8A61B8}" destId="{3942BF2D-4975-418D-BA4B-A368C3161F38}" srcOrd="10" destOrd="0" presId="urn:microsoft.com/office/officeart/2005/8/layout/vProcess5"/>
    <dgm:cxn modelId="{D0662389-9435-4F3D-A6F6-DE0A86C62A79}" type="presParOf" srcId="{828E982D-99FB-4C8B-A1B2-72CBED8A61B8}" destId="{93E82508-CD8B-4281-9E13-A648A0E0B196}" srcOrd="11" destOrd="0" presId="urn:microsoft.com/office/officeart/2005/8/layout/vProcess5"/>
    <dgm:cxn modelId="{A8F40A8F-8E1E-45B4-9726-8C02C5B6FD8E}" type="presParOf" srcId="{828E982D-99FB-4C8B-A1B2-72CBED8A61B8}" destId="{BC784D0C-A3CF-4314-B739-597104D87B0B}" srcOrd="12" destOrd="0" presId="urn:microsoft.com/office/officeart/2005/8/layout/vProcess5"/>
    <dgm:cxn modelId="{84DB5C33-0D5E-4A51-8D42-EC85F27C54ED}" type="presParOf" srcId="{828E982D-99FB-4C8B-A1B2-72CBED8A61B8}" destId="{61A8DB3B-43E3-438D-9804-0FE1AAF2C2A6}" srcOrd="13" destOrd="0" presId="urn:microsoft.com/office/officeart/2005/8/layout/vProcess5"/>
    <dgm:cxn modelId="{AE96E00F-F41B-4FBB-9689-E21836D8A638}" type="presParOf" srcId="{828E982D-99FB-4C8B-A1B2-72CBED8A61B8}" destId="{C375738F-EF8F-4780-A768-DDC11D5FF68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A2B4818-12FA-471F-9393-C07FBB40EF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55171C8-DFA7-44B1-B06A-DA3A80FFEE45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Wellbeing reflects overall quality of life (AGE UK,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031243-BEC5-45D4-ABF2-66D9DA440863}" type="parTrans" cxnId="{45F8A199-CA13-451E-B9AE-188E14F21A81}">
      <dgm:prSet/>
      <dgm:spPr/>
      <dgm:t>
        <a:bodyPr/>
        <a:lstStyle/>
        <a:p>
          <a:endParaRPr lang="en-US"/>
        </a:p>
      </dgm:t>
    </dgm:pt>
    <dgm:pt modelId="{7734CD15-490A-4E8B-B04E-DCA41C8B1052}" type="sibTrans" cxnId="{45F8A199-CA13-451E-B9AE-188E14F21A81}">
      <dgm:prSet/>
      <dgm:spPr/>
      <dgm:t>
        <a:bodyPr/>
        <a:lstStyle/>
        <a:p>
          <a:endParaRPr lang="en-US"/>
        </a:p>
      </dgm:t>
    </dgm:pt>
    <dgm:pt modelId="{06C08EE5-67AA-4FE0-B918-55DB84AC26C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Includes financial, health, social and personal factors (AGE UK,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1DD4DA-D813-48E6-8821-7803A1E116EB}" type="parTrans" cxnId="{4E52A5D9-1B1A-4242-A5E4-65F917C9D988}">
      <dgm:prSet/>
      <dgm:spPr/>
      <dgm:t>
        <a:bodyPr/>
        <a:lstStyle/>
        <a:p>
          <a:endParaRPr lang="en-US"/>
        </a:p>
      </dgm:t>
    </dgm:pt>
    <dgm:pt modelId="{B80DEE51-A76C-4201-8BAE-D84654EA4CB7}" type="sibTrans" cxnId="{4E52A5D9-1B1A-4242-A5E4-65F917C9D988}">
      <dgm:prSet/>
      <dgm:spPr/>
      <dgm:t>
        <a:bodyPr/>
        <a:lstStyle/>
        <a:p>
          <a:endParaRPr lang="en-US"/>
        </a:p>
      </dgm:t>
    </dgm:pt>
    <dgm:pt modelId="{C51A0D6B-67A8-4C53-85A1-650DC2248D8A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Influenced by local environment (AGE UK,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889A4C-CE94-479B-8B0F-F0CCAFF514B1}" type="parTrans" cxnId="{5F1089A2-4059-4822-A6D0-BED4A36DB3B8}">
      <dgm:prSet/>
      <dgm:spPr/>
      <dgm:t>
        <a:bodyPr/>
        <a:lstStyle/>
        <a:p>
          <a:endParaRPr lang="en-US"/>
        </a:p>
      </dgm:t>
    </dgm:pt>
    <dgm:pt modelId="{8DE2ED02-F628-41D0-907F-140B483A63C9}" type="sibTrans" cxnId="{5F1089A2-4059-4822-A6D0-BED4A36DB3B8}">
      <dgm:prSet/>
      <dgm:spPr/>
      <dgm:t>
        <a:bodyPr/>
        <a:lstStyle/>
        <a:p>
          <a:endParaRPr lang="en-US"/>
        </a:p>
      </dgm:t>
    </dgm:pt>
    <dgm:pt modelId="{064CF862-AF1B-4E14-A724-D0F84DBC45D3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Measures how well older people are living (AGE UK, 2022)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938B11-EB6F-4207-98EB-95B8E02215E1}" type="parTrans" cxnId="{8FF29F57-47FE-4DF5-A604-9C829012851A}">
      <dgm:prSet/>
      <dgm:spPr/>
      <dgm:t>
        <a:bodyPr/>
        <a:lstStyle/>
        <a:p>
          <a:endParaRPr lang="en-US"/>
        </a:p>
      </dgm:t>
    </dgm:pt>
    <dgm:pt modelId="{94CF7061-DC54-460B-8FB3-3838D6EE8887}" type="sibTrans" cxnId="{8FF29F57-47FE-4DF5-A604-9C829012851A}">
      <dgm:prSet/>
      <dgm:spPr/>
      <dgm:t>
        <a:bodyPr/>
        <a:lstStyle/>
        <a:p>
          <a:endParaRPr lang="en-US"/>
        </a:p>
      </dgm:t>
    </dgm:pt>
    <dgm:pt modelId="{7C2BFAE1-4D37-4A2E-B315-05988A057C70}" type="pres">
      <dgm:prSet presAssocID="{2A2B4818-12FA-471F-9393-C07FBB40EF7A}" presName="root" presStyleCnt="0">
        <dgm:presLayoutVars>
          <dgm:dir/>
          <dgm:resizeHandles val="exact"/>
        </dgm:presLayoutVars>
      </dgm:prSet>
      <dgm:spPr/>
    </dgm:pt>
    <dgm:pt modelId="{F4B24A51-00D5-4A7F-9952-75FE4E235DA1}" type="pres">
      <dgm:prSet presAssocID="{655171C8-DFA7-44B1-B06A-DA3A80FFEE45}" presName="compNode" presStyleCnt="0"/>
      <dgm:spPr/>
    </dgm:pt>
    <dgm:pt modelId="{3EFA289F-6FD2-4A91-9AC1-5D3DDF499FB1}" type="pres">
      <dgm:prSet presAssocID="{655171C8-DFA7-44B1-B06A-DA3A80FFEE45}" presName="bgRect" presStyleLbl="bgShp" presStyleIdx="0" presStyleCnt="4" custLinFactNeighborX="1191" custLinFactNeighborY="5018"/>
      <dgm:spPr/>
    </dgm:pt>
    <dgm:pt modelId="{9FBB7A7A-0608-4A93-BC3F-919F75C5F42F}" type="pres">
      <dgm:prSet presAssocID="{655171C8-DFA7-44B1-B06A-DA3A80FFEE4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8A55AC0-33FE-46A7-8F16-D4F15935DEB6}" type="pres">
      <dgm:prSet presAssocID="{655171C8-DFA7-44B1-B06A-DA3A80FFEE45}" presName="spaceRect" presStyleCnt="0"/>
      <dgm:spPr/>
    </dgm:pt>
    <dgm:pt modelId="{828FAE89-47DC-412E-8413-ED04D30EA2A4}" type="pres">
      <dgm:prSet presAssocID="{655171C8-DFA7-44B1-B06A-DA3A80FFEE45}" presName="parTx" presStyleLbl="revTx" presStyleIdx="0" presStyleCnt="4">
        <dgm:presLayoutVars>
          <dgm:chMax val="0"/>
          <dgm:chPref val="0"/>
        </dgm:presLayoutVars>
      </dgm:prSet>
      <dgm:spPr/>
    </dgm:pt>
    <dgm:pt modelId="{8F815105-B546-4488-9BE1-A11391439BB6}" type="pres">
      <dgm:prSet presAssocID="{7734CD15-490A-4E8B-B04E-DCA41C8B1052}" presName="sibTrans" presStyleCnt="0"/>
      <dgm:spPr/>
    </dgm:pt>
    <dgm:pt modelId="{36980A86-476C-4FAD-8919-D66BC5482A84}" type="pres">
      <dgm:prSet presAssocID="{06C08EE5-67AA-4FE0-B918-55DB84AC26C8}" presName="compNode" presStyleCnt="0"/>
      <dgm:spPr/>
    </dgm:pt>
    <dgm:pt modelId="{11F1DF92-BDB7-4A44-BCC2-892C0F71614D}" type="pres">
      <dgm:prSet presAssocID="{06C08EE5-67AA-4FE0-B918-55DB84AC26C8}" presName="bgRect" presStyleLbl="bgShp" presStyleIdx="1" presStyleCnt="4"/>
      <dgm:spPr/>
    </dgm:pt>
    <dgm:pt modelId="{8D368BCD-BA2C-4FC0-9D1A-8077CC0047D7}" type="pres">
      <dgm:prSet presAssocID="{06C08EE5-67AA-4FE0-B918-55DB84AC26C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1C28721-6D53-44F9-8A64-E25286CF1C16}" type="pres">
      <dgm:prSet presAssocID="{06C08EE5-67AA-4FE0-B918-55DB84AC26C8}" presName="spaceRect" presStyleCnt="0"/>
      <dgm:spPr/>
    </dgm:pt>
    <dgm:pt modelId="{1ED1F9E2-2EA8-48FA-BA9E-7CFBFC683C5F}" type="pres">
      <dgm:prSet presAssocID="{06C08EE5-67AA-4FE0-B918-55DB84AC26C8}" presName="parTx" presStyleLbl="revTx" presStyleIdx="1" presStyleCnt="4">
        <dgm:presLayoutVars>
          <dgm:chMax val="0"/>
          <dgm:chPref val="0"/>
        </dgm:presLayoutVars>
      </dgm:prSet>
      <dgm:spPr/>
    </dgm:pt>
    <dgm:pt modelId="{9244B39F-35EF-4FAE-8A37-86FCA9EFF3EC}" type="pres">
      <dgm:prSet presAssocID="{B80DEE51-A76C-4201-8BAE-D84654EA4CB7}" presName="sibTrans" presStyleCnt="0"/>
      <dgm:spPr/>
    </dgm:pt>
    <dgm:pt modelId="{C7C37065-7036-4937-A5AE-26C5AE9E2170}" type="pres">
      <dgm:prSet presAssocID="{C51A0D6B-67A8-4C53-85A1-650DC2248D8A}" presName="compNode" presStyleCnt="0"/>
      <dgm:spPr/>
    </dgm:pt>
    <dgm:pt modelId="{D47AF813-8F80-402C-A878-FCD19B455C19}" type="pres">
      <dgm:prSet presAssocID="{C51A0D6B-67A8-4C53-85A1-650DC2248D8A}" presName="bgRect" presStyleLbl="bgShp" presStyleIdx="2" presStyleCnt="4"/>
      <dgm:spPr/>
    </dgm:pt>
    <dgm:pt modelId="{14B8A588-6437-4036-B494-BF333FC65EA6}" type="pres">
      <dgm:prSet presAssocID="{C51A0D6B-67A8-4C53-85A1-650DC2248D8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D5915BEB-AFA7-455F-A14A-5518347FCC32}" type="pres">
      <dgm:prSet presAssocID="{C51A0D6B-67A8-4C53-85A1-650DC2248D8A}" presName="spaceRect" presStyleCnt="0"/>
      <dgm:spPr/>
    </dgm:pt>
    <dgm:pt modelId="{8066F2EA-86C9-4E7A-94F7-80E80A6767FF}" type="pres">
      <dgm:prSet presAssocID="{C51A0D6B-67A8-4C53-85A1-650DC2248D8A}" presName="parTx" presStyleLbl="revTx" presStyleIdx="2" presStyleCnt="4">
        <dgm:presLayoutVars>
          <dgm:chMax val="0"/>
          <dgm:chPref val="0"/>
        </dgm:presLayoutVars>
      </dgm:prSet>
      <dgm:spPr/>
    </dgm:pt>
    <dgm:pt modelId="{81BEF6AE-6343-4DAA-BE52-418E10D7E436}" type="pres">
      <dgm:prSet presAssocID="{8DE2ED02-F628-41D0-907F-140B483A63C9}" presName="sibTrans" presStyleCnt="0"/>
      <dgm:spPr/>
    </dgm:pt>
    <dgm:pt modelId="{D739739E-6E39-418A-9B78-2E0C06152B36}" type="pres">
      <dgm:prSet presAssocID="{064CF862-AF1B-4E14-A724-D0F84DBC45D3}" presName="compNode" presStyleCnt="0"/>
      <dgm:spPr/>
    </dgm:pt>
    <dgm:pt modelId="{750DDBBC-8977-4C57-B125-9855E47A0750}" type="pres">
      <dgm:prSet presAssocID="{064CF862-AF1B-4E14-A724-D0F84DBC45D3}" presName="bgRect" presStyleLbl="bgShp" presStyleIdx="3" presStyleCnt="4"/>
      <dgm:spPr/>
    </dgm:pt>
    <dgm:pt modelId="{0F26963F-6AEA-4DCB-B2A4-0F00F818D1AD}" type="pres">
      <dgm:prSet presAssocID="{064CF862-AF1B-4E14-A724-D0F84DBC45D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A31F0D1C-DE4E-4F55-AC29-6CB88B513447}" type="pres">
      <dgm:prSet presAssocID="{064CF862-AF1B-4E14-A724-D0F84DBC45D3}" presName="spaceRect" presStyleCnt="0"/>
      <dgm:spPr/>
    </dgm:pt>
    <dgm:pt modelId="{C5D30E15-3B73-4648-BA63-48228F55F50C}" type="pres">
      <dgm:prSet presAssocID="{064CF862-AF1B-4E14-A724-D0F84DBC45D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4D5226C-A6FB-46F3-9414-D820CE2A640A}" type="presOf" srcId="{064CF862-AF1B-4E14-A724-D0F84DBC45D3}" destId="{C5D30E15-3B73-4648-BA63-48228F55F50C}" srcOrd="0" destOrd="0" presId="urn:microsoft.com/office/officeart/2018/2/layout/IconVerticalSolidList"/>
    <dgm:cxn modelId="{B4681351-D989-4517-95B2-5DCD5F611EBE}" type="presOf" srcId="{C51A0D6B-67A8-4C53-85A1-650DC2248D8A}" destId="{8066F2EA-86C9-4E7A-94F7-80E80A6767FF}" srcOrd="0" destOrd="0" presId="urn:microsoft.com/office/officeart/2018/2/layout/IconVerticalSolidList"/>
    <dgm:cxn modelId="{8FF29F57-47FE-4DF5-A604-9C829012851A}" srcId="{2A2B4818-12FA-471F-9393-C07FBB40EF7A}" destId="{064CF862-AF1B-4E14-A724-D0F84DBC45D3}" srcOrd="3" destOrd="0" parTransId="{2A938B11-EB6F-4207-98EB-95B8E02215E1}" sibTransId="{94CF7061-DC54-460B-8FB3-3838D6EE8887}"/>
    <dgm:cxn modelId="{A5E6BE87-5328-4EA0-99A3-4D2235BD26AC}" type="presOf" srcId="{655171C8-DFA7-44B1-B06A-DA3A80FFEE45}" destId="{828FAE89-47DC-412E-8413-ED04D30EA2A4}" srcOrd="0" destOrd="0" presId="urn:microsoft.com/office/officeart/2018/2/layout/IconVerticalSolidList"/>
    <dgm:cxn modelId="{45F8A199-CA13-451E-B9AE-188E14F21A81}" srcId="{2A2B4818-12FA-471F-9393-C07FBB40EF7A}" destId="{655171C8-DFA7-44B1-B06A-DA3A80FFEE45}" srcOrd="0" destOrd="0" parTransId="{34031243-BEC5-45D4-ABF2-66D9DA440863}" sibTransId="{7734CD15-490A-4E8B-B04E-DCA41C8B1052}"/>
    <dgm:cxn modelId="{5F1089A2-4059-4822-A6D0-BED4A36DB3B8}" srcId="{2A2B4818-12FA-471F-9393-C07FBB40EF7A}" destId="{C51A0D6B-67A8-4C53-85A1-650DC2248D8A}" srcOrd="2" destOrd="0" parTransId="{84889A4C-CE94-479B-8B0F-F0CCAFF514B1}" sibTransId="{8DE2ED02-F628-41D0-907F-140B483A63C9}"/>
    <dgm:cxn modelId="{4E52A5D9-1B1A-4242-A5E4-65F917C9D988}" srcId="{2A2B4818-12FA-471F-9393-C07FBB40EF7A}" destId="{06C08EE5-67AA-4FE0-B918-55DB84AC26C8}" srcOrd="1" destOrd="0" parTransId="{A11DD4DA-D813-48E6-8821-7803A1E116EB}" sibTransId="{B80DEE51-A76C-4201-8BAE-D84654EA4CB7}"/>
    <dgm:cxn modelId="{5E8981EE-5DBD-4AEF-A14B-BA600F3E297C}" type="presOf" srcId="{06C08EE5-67AA-4FE0-B918-55DB84AC26C8}" destId="{1ED1F9E2-2EA8-48FA-BA9E-7CFBFC683C5F}" srcOrd="0" destOrd="0" presId="urn:microsoft.com/office/officeart/2018/2/layout/IconVerticalSolidList"/>
    <dgm:cxn modelId="{165A20F1-8CC7-40EA-B03D-D0F6155B7267}" type="presOf" srcId="{2A2B4818-12FA-471F-9393-C07FBB40EF7A}" destId="{7C2BFAE1-4D37-4A2E-B315-05988A057C70}" srcOrd="0" destOrd="0" presId="urn:microsoft.com/office/officeart/2018/2/layout/IconVerticalSolidList"/>
    <dgm:cxn modelId="{2588CA4E-4218-4985-8988-DEA61268A589}" type="presParOf" srcId="{7C2BFAE1-4D37-4A2E-B315-05988A057C70}" destId="{F4B24A51-00D5-4A7F-9952-75FE4E235DA1}" srcOrd="0" destOrd="0" presId="urn:microsoft.com/office/officeart/2018/2/layout/IconVerticalSolidList"/>
    <dgm:cxn modelId="{8B23B8BB-1BA2-4D00-B29A-C846236347E2}" type="presParOf" srcId="{F4B24A51-00D5-4A7F-9952-75FE4E235DA1}" destId="{3EFA289F-6FD2-4A91-9AC1-5D3DDF499FB1}" srcOrd="0" destOrd="0" presId="urn:microsoft.com/office/officeart/2018/2/layout/IconVerticalSolidList"/>
    <dgm:cxn modelId="{8260EF77-7A2B-4745-A5FF-A4AB96A0559B}" type="presParOf" srcId="{F4B24A51-00D5-4A7F-9952-75FE4E235DA1}" destId="{9FBB7A7A-0608-4A93-BC3F-919F75C5F42F}" srcOrd="1" destOrd="0" presId="urn:microsoft.com/office/officeart/2018/2/layout/IconVerticalSolidList"/>
    <dgm:cxn modelId="{7C302D51-B92F-4B02-8BA1-94C277A88B37}" type="presParOf" srcId="{F4B24A51-00D5-4A7F-9952-75FE4E235DA1}" destId="{A8A55AC0-33FE-46A7-8F16-D4F15935DEB6}" srcOrd="2" destOrd="0" presId="urn:microsoft.com/office/officeart/2018/2/layout/IconVerticalSolidList"/>
    <dgm:cxn modelId="{2D59FE6A-4343-4649-85F0-7DC1C0423F1B}" type="presParOf" srcId="{F4B24A51-00D5-4A7F-9952-75FE4E235DA1}" destId="{828FAE89-47DC-412E-8413-ED04D30EA2A4}" srcOrd="3" destOrd="0" presId="urn:microsoft.com/office/officeart/2018/2/layout/IconVerticalSolidList"/>
    <dgm:cxn modelId="{CABCE11E-8F13-4871-BD99-FBED6B92BE70}" type="presParOf" srcId="{7C2BFAE1-4D37-4A2E-B315-05988A057C70}" destId="{8F815105-B546-4488-9BE1-A11391439BB6}" srcOrd="1" destOrd="0" presId="urn:microsoft.com/office/officeart/2018/2/layout/IconVerticalSolidList"/>
    <dgm:cxn modelId="{ACB13991-3F0C-4246-92C2-EDC15D6D4AD1}" type="presParOf" srcId="{7C2BFAE1-4D37-4A2E-B315-05988A057C70}" destId="{36980A86-476C-4FAD-8919-D66BC5482A84}" srcOrd="2" destOrd="0" presId="urn:microsoft.com/office/officeart/2018/2/layout/IconVerticalSolidList"/>
    <dgm:cxn modelId="{173D8C04-FDC0-43A8-8E28-E860BE8F9192}" type="presParOf" srcId="{36980A86-476C-4FAD-8919-D66BC5482A84}" destId="{11F1DF92-BDB7-4A44-BCC2-892C0F71614D}" srcOrd="0" destOrd="0" presId="urn:microsoft.com/office/officeart/2018/2/layout/IconVerticalSolidList"/>
    <dgm:cxn modelId="{A9C0EA83-2406-42A0-B364-CEB570092488}" type="presParOf" srcId="{36980A86-476C-4FAD-8919-D66BC5482A84}" destId="{8D368BCD-BA2C-4FC0-9D1A-8077CC0047D7}" srcOrd="1" destOrd="0" presId="urn:microsoft.com/office/officeart/2018/2/layout/IconVerticalSolidList"/>
    <dgm:cxn modelId="{06818E49-68E8-48AE-B4AA-393B3CAF1535}" type="presParOf" srcId="{36980A86-476C-4FAD-8919-D66BC5482A84}" destId="{81C28721-6D53-44F9-8A64-E25286CF1C16}" srcOrd="2" destOrd="0" presId="urn:microsoft.com/office/officeart/2018/2/layout/IconVerticalSolidList"/>
    <dgm:cxn modelId="{6C0E5FE9-261E-487D-824B-CD9EA149BCDF}" type="presParOf" srcId="{36980A86-476C-4FAD-8919-D66BC5482A84}" destId="{1ED1F9E2-2EA8-48FA-BA9E-7CFBFC683C5F}" srcOrd="3" destOrd="0" presId="urn:microsoft.com/office/officeart/2018/2/layout/IconVerticalSolidList"/>
    <dgm:cxn modelId="{E77A7F4F-A55C-4799-880D-7AA6FF432B1B}" type="presParOf" srcId="{7C2BFAE1-4D37-4A2E-B315-05988A057C70}" destId="{9244B39F-35EF-4FAE-8A37-86FCA9EFF3EC}" srcOrd="3" destOrd="0" presId="urn:microsoft.com/office/officeart/2018/2/layout/IconVerticalSolidList"/>
    <dgm:cxn modelId="{594E8643-DAC8-402D-92CC-940D24781CED}" type="presParOf" srcId="{7C2BFAE1-4D37-4A2E-B315-05988A057C70}" destId="{C7C37065-7036-4937-A5AE-26C5AE9E2170}" srcOrd="4" destOrd="0" presId="urn:microsoft.com/office/officeart/2018/2/layout/IconVerticalSolidList"/>
    <dgm:cxn modelId="{3F25B533-8ACE-4668-AF23-6BB2CC6CFEA1}" type="presParOf" srcId="{C7C37065-7036-4937-A5AE-26C5AE9E2170}" destId="{D47AF813-8F80-402C-A878-FCD19B455C19}" srcOrd="0" destOrd="0" presId="urn:microsoft.com/office/officeart/2018/2/layout/IconVerticalSolidList"/>
    <dgm:cxn modelId="{921110BA-2CD2-4CE0-BE30-59BD60A8F7DB}" type="presParOf" srcId="{C7C37065-7036-4937-A5AE-26C5AE9E2170}" destId="{14B8A588-6437-4036-B494-BF333FC65EA6}" srcOrd="1" destOrd="0" presId="urn:microsoft.com/office/officeart/2018/2/layout/IconVerticalSolidList"/>
    <dgm:cxn modelId="{6E0EFFB4-45E9-4739-84C0-7EDCFEFAD06B}" type="presParOf" srcId="{C7C37065-7036-4937-A5AE-26C5AE9E2170}" destId="{D5915BEB-AFA7-455F-A14A-5518347FCC32}" srcOrd="2" destOrd="0" presId="urn:microsoft.com/office/officeart/2018/2/layout/IconVerticalSolidList"/>
    <dgm:cxn modelId="{4E30CD5E-FCE4-4D7C-98A1-2AE7B865EE91}" type="presParOf" srcId="{C7C37065-7036-4937-A5AE-26C5AE9E2170}" destId="{8066F2EA-86C9-4E7A-94F7-80E80A6767FF}" srcOrd="3" destOrd="0" presId="urn:microsoft.com/office/officeart/2018/2/layout/IconVerticalSolidList"/>
    <dgm:cxn modelId="{98C5DDF6-1C85-489E-8825-705148722C85}" type="presParOf" srcId="{7C2BFAE1-4D37-4A2E-B315-05988A057C70}" destId="{81BEF6AE-6343-4DAA-BE52-418E10D7E436}" srcOrd="5" destOrd="0" presId="urn:microsoft.com/office/officeart/2018/2/layout/IconVerticalSolidList"/>
    <dgm:cxn modelId="{504C7A25-D4F8-4F95-A00D-CAB4FD892DBF}" type="presParOf" srcId="{7C2BFAE1-4D37-4A2E-B315-05988A057C70}" destId="{D739739E-6E39-418A-9B78-2E0C06152B36}" srcOrd="6" destOrd="0" presId="urn:microsoft.com/office/officeart/2018/2/layout/IconVerticalSolidList"/>
    <dgm:cxn modelId="{C1920439-14F2-41BD-93FF-CB65DB175984}" type="presParOf" srcId="{D739739E-6E39-418A-9B78-2E0C06152B36}" destId="{750DDBBC-8977-4C57-B125-9855E47A0750}" srcOrd="0" destOrd="0" presId="urn:microsoft.com/office/officeart/2018/2/layout/IconVerticalSolidList"/>
    <dgm:cxn modelId="{62333765-37A1-499A-9170-6FE1CF7B7B76}" type="presParOf" srcId="{D739739E-6E39-418A-9B78-2E0C06152B36}" destId="{0F26963F-6AEA-4DCB-B2A4-0F00F818D1AD}" srcOrd="1" destOrd="0" presId="urn:microsoft.com/office/officeart/2018/2/layout/IconVerticalSolidList"/>
    <dgm:cxn modelId="{C40E1EFE-F77F-46D8-B66F-1DAB4935D3C1}" type="presParOf" srcId="{D739739E-6E39-418A-9B78-2E0C06152B36}" destId="{A31F0D1C-DE4E-4F55-AC29-6CB88B513447}" srcOrd="2" destOrd="0" presId="urn:microsoft.com/office/officeart/2018/2/layout/IconVerticalSolidList"/>
    <dgm:cxn modelId="{53E1FB43-1829-40F9-9536-ED3733F13AEF}" type="presParOf" srcId="{D739739E-6E39-418A-9B78-2E0C06152B36}" destId="{C5D30E15-3B73-4648-BA63-48228F55F50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503C3-25E2-430C-946D-A7F085CF316F}">
      <dsp:nvSpPr>
        <dsp:cNvPr id="0" name=""/>
        <dsp:cNvSpPr/>
      </dsp:nvSpPr>
      <dsp:spPr>
        <a:xfrm>
          <a:off x="0" y="0"/>
          <a:ext cx="5170352" cy="7746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The United Nations defines an elderly person as someone who is 60 years of age or older.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(UNHCR, 2025)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688" y="22688"/>
        <a:ext cx="4243842" cy="729247"/>
      </dsp:txXfrm>
    </dsp:sp>
    <dsp:sp modelId="{F989E270-2153-4B66-9B15-23494E4CBF5C}">
      <dsp:nvSpPr>
        <dsp:cNvPr id="0" name=""/>
        <dsp:cNvSpPr/>
      </dsp:nvSpPr>
      <dsp:spPr>
        <a:xfrm>
          <a:off x="386097" y="882210"/>
          <a:ext cx="5170352" cy="7746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UK population aged </a:t>
          </a: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65+ projected to increase by 61% by 2032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(Williams, 2025)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08785" y="904898"/>
        <a:ext cx="4235373" cy="729247"/>
      </dsp:txXfrm>
    </dsp:sp>
    <dsp:sp modelId="{0FD97073-FA58-4FF6-AEA3-62365E51A4D4}">
      <dsp:nvSpPr>
        <dsp:cNvPr id="0" name=""/>
        <dsp:cNvSpPr/>
      </dsp:nvSpPr>
      <dsp:spPr>
        <a:xfrm>
          <a:off x="779330" y="1803748"/>
          <a:ext cx="5170352" cy="7746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The UK’s was unchanged at 80.4 years. (</a:t>
          </a:r>
          <a:r>
            <a:rPr lang="en-GB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Bolwell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, 2025</a:t>
          </a:r>
          <a:r>
            <a:rPr lang="en-GB" sz="1200" kern="1200" dirty="0"/>
            <a:t>)</a:t>
          </a:r>
          <a:endParaRPr lang="en-US" sz="1200" kern="1200" dirty="0"/>
        </a:p>
      </dsp:txBody>
      <dsp:txXfrm>
        <a:off x="802018" y="1826436"/>
        <a:ext cx="4235373" cy="729247"/>
      </dsp:txXfrm>
    </dsp:sp>
    <dsp:sp modelId="{DC151596-22ED-45E0-B4BB-65DA364B915B}">
      <dsp:nvSpPr>
        <dsp:cNvPr id="0" name=""/>
        <dsp:cNvSpPr/>
      </dsp:nvSpPr>
      <dsp:spPr>
        <a:xfrm>
          <a:off x="1158293" y="2646630"/>
          <a:ext cx="5170352" cy="7746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Between 2005 and 2010 there was a 24% rise in older people needing intensive home care, linked to demographic change and increased longevity. (Lewis and West, 2014)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0981" y="2669318"/>
        <a:ext cx="4235373" cy="729247"/>
      </dsp:txXfrm>
    </dsp:sp>
    <dsp:sp modelId="{0B9D9101-A7F3-441B-8CB3-4878C720C899}">
      <dsp:nvSpPr>
        <dsp:cNvPr id="0" name=""/>
        <dsp:cNvSpPr/>
      </dsp:nvSpPr>
      <dsp:spPr>
        <a:xfrm>
          <a:off x="1544391" y="3528841"/>
          <a:ext cx="5170352" cy="77462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NHS waiting lists exceeded </a:t>
          </a:r>
          <a:r>
            <a:rPr lang="en-GB" sz="1200" b="1" kern="1200" dirty="0">
              <a:latin typeface="Arial" panose="020B0604020202020204" pitchFamily="34" charset="0"/>
              <a:cs typeface="Arial" panose="020B0604020202020204" pitchFamily="34" charset="0"/>
            </a:rPr>
            <a:t>7 million patients (2023) </a:t>
          </a: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(Williams, 2025)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67079" y="3551529"/>
        <a:ext cx="4235373" cy="729247"/>
      </dsp:txXfrm>
    </dsp:sp>
    <dsp:sp modelId="{79C22078-B631-4921-8B81-1460D1647786}">
      <dsp:nvSpPr>
        <dsp:cNvPr id="0" name=""/>
        <dsp:cNvSpPr/>
      </dsp:nvSpPr>
      <dsp:spPr>
        <a:xfrm>
          <a:off x="4666847" y="56590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780136" y="565905"/>
        <a:ext cx="276927" cy="378888"/>
      </dsp:txXfrm>
    </dsp:sp>
    <dsp:sp modelId="{E94430A9-AD16-4647-8128-27F1BAA27706}">
      <dsp:nvSpPr>
        <dsp:cNvPr id="0" name=""/>
        <dsp:cNvSpPr/>
      </dsp:nvSpPr>
      <dsp:spPr>
        <a:xfrm>
          <a:off x="5052945" y="144811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166234" y="1448115"/>
        <a:ext cx="276927" cy="378888"/>
      </dsp:txXfrm>
    </dsp:sp>
    <dsp:sp modelId="{01F9616B-D4F3-4B06-84D7-1CD5D225B7BB}">
      <dsp:nvSpPr>
        <dsp:cNvPr id="0" name=""/>
        <dsp:cNvSpPr/>
      </dsp:nvSpPr>
      <dsp:spPr>
        <a:xfrm>
          <a:off x="5439043" y="2317415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552332" y="2317415"/>
        <a:ext cx="276927" cy="378888"/>
      </dsp:txXfrm>
    </dsp:sp>
    <dsp:sp modelId="{ACA63ACB-1F0F-457B-931E-1A4D68BECD62}">
      <dsp:nvSpPr>
        <dsp:cNvPr id="0" name=""/>
        <dsp:cNvSpPr/>
      </dsp:nvSpPr>
      <dsp:spPr>
        <a:xfrm>
          <a:off x="5825140" y="3208233"/>
          <a:ext cx="503505" cy="50350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938429" y="3208233"/>
        <a:ext cx="276927" cy="378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FA289F-6FD2-4A91-9AC1-5D3DDF499FB1}">
      <dsp:nvSpPr>
        <dsp:cNvPr id="0" name=""/>
        <dsp:cNvSpPr/>
      </dsp:nvSpPr>
      <dsp:spPr>
        <a:xfrm>
          <a:off x="0" y="61317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BB7A7A-0608-4A93-BC3F-919F75C5F42F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FAE89-47DC-412E-8413-ED04D30EA2A4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Wellbeing reflects overall quality of life (AGE UK, 2022)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7965" y="2319"/>
        <a:ext cx="4887299" cy="1175727"/>
      </dsp:txXfrm>
    </dsp:sp>
    <dsp:sp modelId="{11F1DF92-BDB7-4A44-BCC2-892C0F71614D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368BCD-BA2C-4FC0-9D1A-8077CC0047D7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1F9E2-2EA8-48FA-BA9E-7CFBFC683C5F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Includes financial, health, social and personal factors (AGE UK, 2022)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7965" y="1471979"/>
        <a:ext cx="4887299" cy="1175727"/>
      </dsp:txXfrm>
    </dsp:sp>
    <dsp:sp modelId="{D47AF813-8F80-402C-A878-FCD19B455C19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B8A588-6437-4036-B494-BF333FC65EA6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6F2EA-86C9-4E7A-94F7-80E80A6767FF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Influenced by local environment (AGE UK, 2022)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7965" y="2941639"/>
        <a:ext cx="4887299" cy="1175727"/>
      </dsp:txXfrm>
    </dsp:sp>
    <dsp:sp modelId="{750DDBBC-8977-4C57-B125-9855E47A0750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26963F-6AEA-4DCB-B2A4-0F00F818D1AD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30E15-3B73-4648-BA63-48228F55F50C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Measures how well older people are living (AGE UK, 2022)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30741-D1B8-8344-A9B2-40689007C19A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2A1EFB-E452-1E43-BDD8-3822441CAD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569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26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8396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960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101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GB" b="1" dirty="0"/>
              <a:t>Health and Social Care Act 2012</a:t>
            </a:r>
            <a:r>
              <a:rPr lang="en-GB" dirty="0"/>
              <a:t> – Reformed the NHS structure and promoted integration between health and social care</a:t>
            </a:r>
          </a:p>
          <a:p>
            <a:r>
              <a:rPr lang="en-GB" b="1" dirty="0"/>
              <a:t>Care Act 2014</a:t>
            </a:r>
            <a:r>
              <a:rPr lang="en-GB" dirty="0"/>
              <a:t> – Established the legal framework for adult social care; introduced wellbeing principle, means-tested care, safeguarding duties, and new rights for unpaid carers.</a:t>
            </a:r>
          </a:p>
          <a:p>
            <a:r>
              <a:rPr lang="en-GB" b="1" dirty="0"/>
              <a:t>Health and Care Act 2022</a:t>
            </a:r>
            <a:r>
              <a:rPr lang="en-GB" dirty="0"/>
              <a:t> – Strengthened integration through Integrated Care Systems (ICSs) and improved accountability in health and social</a:t>
            </a:r>
          </a:p>
          <a:p>
            <a:r>
              <a:rPr lang="en-GB" b="1" dirty="0"/>
              <a:t>People at the Heart of Care (2021 White Paper)</a:t>
            </a:r>
            <a:r>
              <a:rPr lang="en-GB" dirty="0"/>
              <a:t> – Set out 10-year reform plans focusing on independent living, personalised care, and fairness in adult social care.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589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www.gov.uk</a:t>
            </a:r>
            <a:r>
              <a:rPr lang="en-US" dirty="0"/>
              <a:t>/government/publications/better-care-fund-framework-2026-to-2027/better-care-fund-framework-2026-to-2027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Better Care Fund (BCF) 2026</a:t>
            </a:r>
            <a:r>
              <a:rPr lang="en-US" dirty="0"/>
              <a:t> – Continued funding to support integration between health and social care services.</a:t>
            </a:r>
          </a:p>
          <a:p>
            <a:r>
              <a:rPr lang="en-US" b="1" dirty="0"/>
              <a:t>Independent Commission on Adult Social Care (2026)</a:t>
            </a:r>
            <a:r>
              <a:rPr lang="en-US" dirty="0"/>
              <a:t> – Review aimed at improving the long-term sustainability of adult social care.</a:t>
            </a:r>
          </a:p>
          <a:p>
            <a:r>
              <a:rPr lang="en-US" b="1" dirty="0"/>
              <a:t>Increased Carer’s Allowance</a:t>
            </a:r>
            <a:r>
              <a:rPr lang="en-US" dirty="0"/>
              <a:t> – Greater financial support for unpaid carers.</a:t>
            </a:r>
          </a:p>
          <a:p>
            <a:r>
              <a:rPr lang="en-US" b="1" dirty="0"/>
              <a:t>Cancellation of Care Cap</a:t>
            </a:r>
            <a:r>
              <a:rPr lang="en-US" dirty="0"/>
              <a:t> – Removal of the planned cap on individual social care costs.</a:t>
            </a:r>
          </a:p>
          <a:p>
            <a:r>
              <a:rPr lang="en-US" b="1" dirty="0"/>
              <a:t>Care Act 2014 Updates</a:t>
            </a:r>
            <a:r>
              <a:rPr lang="en-US" dirty="0"/>
              <a:t> – Ongoing policy adjustments to strengthen adult social care support and services.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98265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140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572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1828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5379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955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42155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0830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6349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3089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2A1EFB-E452-1E43-BDD8-3822441CADE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8375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AD129-1219-A999-90E5-EB2E1D6A7F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DB3D1-4FBD-7FFB-FE35-C6AEBB983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C2E8A-32A8-8FEC-C857-EF4F4BA7D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79223-F4AF-C7B2-C72B-3D85287C9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48D95-7960-7B8E-282A-3370910653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120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0DF7B-E1F2-7897-1D90-87AAA38A9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F7EDE-1BB5-90F9-0B63-CA5C4D898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FA9AC-5748-C879-45D9-03ED354FD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1E58A-37C7-3718-8C75-37B3722B4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2E875-7F25-F34D-EBB7-6EDC1BD3F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049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6EBCC-533E-F007-E476-7D63C8652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54FCA9-BEC4-EC33-0665-D8EFECABD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CA0D6-5272-1F32-255A-0EF5BE7A2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1D9AEF-37CE-35F7-92F6-5A5540185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83992-F6B3-6743-914B-E15098B1B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0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4227F-DD08-0FC2-E98D-354335CF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FF833-FD4B-391F-F7E4-AD839672EA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8A10C6-C690-29EC-E2ED-584D2C88C7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DC73AF-D12A-1EC3-F044-F542F8C6C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A7682E-CA34-F529-12F4-70A663045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F89B32-2784-3DA9-1415-B97DC97F7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792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6ED37-71D3-E5D2-A0D3-D9B049827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B563F9-66DB-F8BC-6C7E-90D1B33CAB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DEC8D9-ACE8-1077-72A0-826B2B6427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C0B43F-52D1-20FD-5A28-79FD524D33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599D5D-63A3-8C9A-A0FA-993CDF0138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4B9E271-6F84-AF60-874B-C07967765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356298-640D-F656-7933-3EF941935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92ACE4-BCF5-ECF5-50F9-6A705EC39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5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F048-B832-6615-7A5D-A1649C27FC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A6F748-C56A-CB45-E99B-1FE19585F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DD670D-4E9B-E9A6-3578-2060DE6D5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8D967E-9F0A-C265-5BB8-DD04F61577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884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64B522-338A-6C00-9A36-B98F16FF34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0A90EA9-BDE7-2E07-3790-BBDEDB31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966669-3882-32AD-217D-11DB16D9B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817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F04C1-B644-0F85-06F8-E7087BD01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03DF5F-821B-BB13-8AE9-A48997A214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381C47-9362-21A3-5BFE-479D280DDB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FDEAD-E88E-C91A-D6E4-D11F40335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3C6AB-03CD-7E93-9F69-826F07E9B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8B628A-C3F1-1A07-A3ED-31A57FFA3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164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8A9B2-6C33-E799-833A-A0C19CED3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7A040D-1723-9BA0-A1DC-F86219BE5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68D6AB-5BEF-96A9-9D2C-B6FEE58C96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357E7-9AEC-E808-9ACA-3536F123C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254E88-5763-0B2C-08A0-9734BF1A3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35526B-0089-CF6B-DA8B-38644DBA5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152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D95BA-1B98-B5FA-A65F-AFC93AD4E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5A2DE-614E-CECB-5E9F-AF8CD95CC4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047ED-2D92-5409-C4FA-2C4037179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2EC78-31CB-62AF-4FE3-66FB53CA5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22B7A-D679-C30B-1427-82DC64E73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147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46402C-B89C-C6B3-6EF8-A403CC2D1B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1DD2F-AF6B-BB01-AF9A-4B4E268F7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7DD2A-6631-E6C5-9B05-9E70D9D1B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52EC6-610D-5F5C-BE4F-52A54A44E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DF800E-9DE8-BEDA-A541-1B4FB11D0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66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6EDBA-31B1-D8A3-82E0-31C63AF3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22495-86A2-B066-BEA0-C82EBFF97B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8F06B2-413A-5BD8-FCC3-1B2FE1562B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B1A06A-2636-9843-8219-470ACE126D23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B1A1F-EF7C-E0BE-5C38-D65CD197185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5144F-A41B-6432-6119-C9EEEFECC3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1960C6-A777-CF42-8329-FCCBC0EE98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5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5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3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jpe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3.png"/><Relationship Id="rId5" Type="http://schemas.openxmlformats.org/officeDocument/2006/relationships/hyperlink" Target="https://doi.org/10.1080/13548500902730135" TargetMode="External"/><Relationship Id="rId4" Type="http://schemas.openxmlformats.org/officeDocument/2006/relationships/hyperlink" Target="https://doi.org/10.1016/j.hsr.2025.100211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emergency.unhcr.org/protection/persons-risk/older-persons" TargetMode="External"/><Relationship Id="rId2" Type="http://schemas.openxmlformats.org/officeDocument/2006/relationships/hyperlink" Target="https://doi.org/10.1017/S004727941300056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psychsport.2017.10.003" TargetMode="External"/><Relationship Id="rId4" Type="http://schemas.openxmlformats.org/officeDocument/2006/relationships/hyperlink" Target="https://doi.org/10.1016/j.ssmph.2021.101020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93/geront/42.4.522" TargetMode="External"/><Relationship Id="rId7" Type="http://schemas.openxmlformats.org/officeDocument/2006/relationships/hyperlink" Target="https://www.gov.uk/government/publications/better-care-fund-framework-2026-to-2027/better-care-fund-framework-2026-to-2027" TargetMode="External"/><Relationship Id="rId2" Type="http://schemas.openxmlformats.org/officeDocument/2006/relationships/hyperlink" Target="https://doi.org/10.1016/j.archger.2019.05.0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data-and-charts/key-facts-figures-adult-social-care" TargetMode="External"/><Relationship Id="rId5" Type="http://schemas.openxmlformats.org/officeDocument/2006/relationships/hyperlink" Target="https://doi.org/10.1177/27551938241280175" TargetMode="External"/><Relationship Id="rId4" Type="http://schemas.openxmlformats.org/officeDocument/2006/relationships/hyperlink" Target="https://www.ageuk.org.uk/our-impact/policy-research/wellbeing-resear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EA160-2AA2-66EB-4D18-E0BCB987B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owerpoint Empowering older people FINAL 2">
            <a:hlinkClick r:id="" action="ppaction://media"/>
            <a:extLst>
              <a:ext uri="{FF2B5EF4-FFF2-40B4-BE49-F238E27FC236}">
                <a16:creationId xmlns:a16="http://schemas.microsoft.com/office/drawing/2014/main" id="{488D0500-EA94-19F7-AF6A-B0BD1D827CB7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8200" y="365125"/>
            <a:ext cx="10315429" cy="5811838"/>
          </a:xfrm>
        </p:spPr>
      </p:pic>
    </p:spTree>
    <p:extLst>
      <p:ext uri="{BB962C8B-B14F-4D97-AF65-F5344CB8AC3E}">
        <p14:creationId xmlns:p14="http://schemas.microsoft.com/office/powerpoint/2010/main" val="1520083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59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5DC67-7280-964E-7D2B-01D4A6162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6952" y="1075133"/>
            <a:ext cx="4978399" cy="3165045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sz="5200" dirty="0">
                <a:latin typeface="Arial" panose="020B0604020202020204" pitchFamily="34" charset="0"/>
                <a:cs typeface="Arial" panose="020B0604020202020204" pitchFamily="34" charset="0"/>
              </a:rPr>
              <a:t>The Impact of Social Care Policy on Older People's Wellbeing</a:t>
            </a:r>
            <a:endParaRPr lang="en-US" sz="5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Graphic 5" descr="Person with Cane">
            <a:extLst>
              <a:ext uri="{FF2B5EF4-FFF2-40B4-BE49-F238E27FC236}">
                <a16:creationId xmlns:a16="http://schemas.microsoft.com/office/drawing/2014/main" id="{5D1EC47A-8470-F2D0-50AF-1BC1BF7FBC0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7549" y="2776619"/>
            <a:ext cx="1289051" cy="1289051"/>
          </a:xfrm>
          <a:prstGeom prst="rect">
            <a:avLst/>
          </a:prstGeom>
        </p:spPr>
      </p:pic>
      <p:pic>
        <p:nvPicPr>
          <p:cNvPr id="8" name="Graphic 7" descr="Person with Cane">
            <a:extLst>
              <a:ext uri="{FF2B5EF4-FFF2-40B4-BE49-F238E27FC236}">
                <a16:creationId xmlns:a16="http://schemas.microsoft.com/office/drawing/2014/main" id="{552EB819-717F-461F-8748-20EF12D0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607815" y="716407"/>
            <a:ext cx="5411343" cy="5411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5A7BF3-1166-9BAB-797E-1DFBC3935B4A}"/>
              </a:ext>
            </a:extLst>
          </p:cNvPr>
          <p:cNvSpPr txBox="1"/>
          <p:nvPr/>
        </p:nvSpPr>
        <p:spPr>
          <a:xfrm>
            <a:off x="399234" y="5298376"/>
            <a:ext cx="42754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Azra Aslam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BMHP6027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221382</a:t>
            </a:r>
          </a:p>
          <a:p>
            <a:endParaRPr lang="en-GB" dirty="0"/>
          </a:p>
        </p:txBody>
      </p:sp>
      <p:pic>
        <p:nvPicPr>
          <p:cNvPr id="163" name="Audio 162">
            <a:hlinkClick r:id="" action="ppaction://media"/>
            <a:extLst>
              <a:ext uri="{FF2B5EF4-FFF2-40B4-BE49-F238E27FC236}">
                <a16:creationId xmlns:a16="http://schemas.microsoft.com/office/drawing/2014/main" id="{15A04AE7-E528-BC1B-2884-110A3C2359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66359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84"/>
    </mc:Choice>
    <mc:Fallback xmlns="">
      <p:transition spd="slow" advTm="14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C11F6-B9E1-3892-028A-C69DC0B98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Introduction</a:t>
            </a:r>
          </a:p>
        </p:txBody>
      </p:sp>
      <p:pic>
        <p:nvPicPr>
          <p:cNvPr id="7" name="Graphic 6" descr="Group">
            <a:extLst>
              <a:ext uri="{FF2B5EF4-FFF2-40B4-BE49-F238E27FC236}">
                <a16:creationId xmlns:a16="http://schemas.microsoft.com/office/drawing/2014/main" id="{9A75BC0B-C4CB-CB82-11B8-27D1D3661E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30271-7307-7304-9255-BF83A0F63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5" y="2111176"/>
            <a:ext cx="5136912" cy="4147504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UK population is ageing rapidly, increasing demand for social care services.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care policies aim to support health, independence and wellbeing in older age.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Older people may face challenges including physical decline, social isolation, and reduced independence.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Social care services play a key role in helping older adults maintain quality of life and daily functioning.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examines the impact of social care policy on older people’s wellbeing.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It will critically evaluate care, support, and empowerment strategies used within UK social care.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12" name="Audio 111">
            <a:hlinkClick r:id="" action="ppaction://media"/>
            <a:extLst>
              <a:ext uri="{FF2B5EF4-FFF2-40B4-BE49-F238E27FC236}">
                <a16:creationId xmlns:a16="http://schemas.microsoft.com/office/drawing/2014/main" id="{E72D3801-6F5D-033B-439A-40ECD92EB1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3081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95"/>
    </mc:Choice>
    <mc:Fallback xmlns="">
      <p:transition spd="slow" advTm="514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F4ECF-F381-9281-A4EE-61823C20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Who are older people?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4F379A8-3D61-8A4F-9C89-C09B5CF457C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848" r="26576"/>
          <a:stretch>
            <a:fillRect/>
          </a:stretch>
        </p:blipFill>
        <p:spPr>
          <a:xfrm>
            <a:off x="7989293" y="1904282"/>
            <a:ext cx="3423093" cy="4224808"/>
          </a:xfrm>
          <a:prstGeom prst="rect">
            <a:avLst/>
          </a:prstGeom>
        </p:spPr>
      </p:pic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7D8824E-396C-6EB7-B593-6471AE9CE2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295471"/>
              </p:ext>
            </p:extLst>
          </p:nvPr>
        </p:nvGraphicFramePr>
        <p:xfrm>
          <a:off x="838200" y="1825625"/>
          <a:ext cx="6714744" cy="4303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2" name="Audio 51">
            <a:hlinkClick r:id="" action="ppaction://media"/>
            <a:extLst>
              <a:ext uri="{FF2B5EF4-FFF2-40B4-BE49-F238E27FC236}">
                <a16:creationId xmlns:a16="http://schemas.microsoft.com/office/drawing/2014/main" id="{7FDDE7A4-E424-F709-1D1F-98D2DC1515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1143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900"/>
    </mc:Choice>
    <mc:Fallback xmlns="">
      <p:transition spd="slow" advTm="59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B051C-845F-2733-5AF7-8F18492CB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353" y="1044922"/>
            <a:ext cx="4233729" cy="5583126"/>
          </a:xfrm>
        </p:spPr>
        <p:txBody>
          <a:bodyPr>
            <a:normAutofit/>
          </a:bodyPr>
          <a:lstStyle/>
          <a:p>
            <a:pPr algn="r"/>
            <a:r>
              <a:rPr lang="en-US" sz="6800" dirty="0">
                <a:latin typeface="Arial" panose="020B0604020202020204" pitchFamily="34" charset="0"/>
                <a:cs typeface="Arial" panose="020B0604020202020204" pitchFamily="34" charset="0"/>
              </a:rPr>
              <a:t>Defining Wellbeing in Older Age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CB58C06-5591-7FB0-CCB7-CF12B88422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061926"/>
              </p:ext>
            </p:extLst>
          </p:nvPr>
        </p:nvGraphicFramePr>
        <p:xfrm>
          <a:off x="5108535" y="1053547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B19AB285-E7E0-33B9-256E-35D76806EC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03843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591"/>
    </mc:Choice>
    <mc:Fallback xmlns="">
      <p:transition spd="slow" advTm="215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07B84-3120-6BC3-E67D-F0B0C967D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Current social policy and legislation </a:t>
            </a:r>
          </a:p>
        </p:txBody>
      </p:sp>
      <p:sp>
        <p:nvSpPr>
          <p:cNvPr id="30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8DFA2BE-25E2-2597-C34D-14D8E34843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72493" y="2071316"/>
            <a:ext cx="6713552" cy="41191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Social Care Act 2012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(Williams, 2025)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Reformed the NHS structure.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Promoted better integration between health and social care services.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(Williams, 2025)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Established the main legal framework for adult social care in England.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Introduced the wellbeing principle and safeguarding duties.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Provided new rights and support for unpaid carers.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Care Act 2022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(Williams, 2025)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Strengthened cooperation between health and social 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Introduced Integrated Care Systems (ICSs) to improve coordination.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People at the Heart of Care (2021 White Paper)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(Williams, 2025)</a:t>
            </a:r>
            <a:endParaRPr kumimoji="0" lang="en-US" altLang="en-US" sz="12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Outlined a 10-year plan for adult social care reform.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Focused on independent living,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care, and fairness in care services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1E67CB99-561A-F39A-F0A3-CB433117DB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" r="2616" b="-2"/>
          <a:stretch>
            <a:fillRect/>
          </a:stretch>
        </p:blipFill>
        <p:spPr bwMode="auto">
          <a:xfrm>
            <a:off x="7675658" y="2119377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FECFBA96-A664-0C80-6748-5439DA98A7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699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619"/>
    </mc:Choice>
    <mc:Fallback xmlns="">
      <p:transition spd="slow" advTm="766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B8D6F-7021-2A1D-44A3-A84C40C91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4928387" cy="57639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Upcoming social 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D59C-CA16-1E22-5E1B-9C2A591343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1252" y="365125"/>
            <a:ext cx="5181600" cy="2806296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b="1"/>
          </a:p>
          <a:p>
            <a:endParaRPr lang="en-US" sz="200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70993B-A57F-2A7A-1D27-178809049A21}"/>
              </a:ext>
            </a:extLst>
          </p:cNvPr>
          <p:cNvSpPr txBox="1"/>
          <p:nvPr/>
        </p:nvSpPr>
        <p:spPr>
          <a:xfrm>
            <a:off x="6191252" y="3322791"/>
            <a:ext cx="5181600" cy="2806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Better Care Fund (2026)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– Supports health and social care integration. (GOV.UK, 2026)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Adult Social Care Commission (2026)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– Review of future care system.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Increased Carer’s Allowance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– More financial support for carers.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Cancellation of Care Cap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– Removal of cost limit on care.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latin typeface="Arial" panose="020B0604020202020204" pitchFamily="34" charset="0"/>
                <a:cs typeface="Arial" panose="020B0604020202020204" pitchFamily="34" charset="0"/>
              </a:rPr>
              <a:t>Care Act 2014 Updates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– Changes to improve adult social care services.</a:t>
            </a:r>
          </a:p>
        </p:txBody>
      </p:sp>
      <p:pic>
        <p:nvPicPr>
          <p:cNvPr id="4101" name="Picture 5">
            <a:extLst>
              <a:ext uri="{FF2B5EF4-FFF2-40B4-BE49-F238E27FC236}">
                <a16:creationId xmlns:a16="http://schemas.microsoft.com/office/drawing/2014/main" id="{60B18A08-0607-9908-4BDE-1C5C82EB33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270" y="365125"/>
            <a:ext cx="4527563" cy="254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956853D3-B5F5-7052-11EC-C2A58CFA7C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6868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34"/>
    </mc:Choice>
    <mc:Fallback xmlns="">
      <p:transition spd="slow" advTm="56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1A9272-B7BB-32D2-360D-2C5EAE9FA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these policy empower older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1FCFE-3653-1898-9891-0F3691A42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Encourages independence: The Care Act of 2014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independent living and well-being (Williams, 2025).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Enhances coordinated care: Health and social care services are integrated by the Health and Social Care Act of 2012 and the Health and Care Act of 2022 (Williams, 2025).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Promotes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individualised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care: People at the Heart of Care (2021) promotes 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care and choice (Williams, 2025).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Encourages carers: Increased Carer's Allowance and rights for unpaid carers enhance home support.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Enhances services: Access to social care is made easier by the Better Care Fund and Care Act revisions.</a:t>
            </a:r>
            <a:b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Future improvement plans: The Adult Social Care Commission (2026) examines how adult social care will develop in the future.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/>
          </a:p>
        </p:txBody>
      </p:sp>
      <p:pic>
        <p:nvPicPr>
          <p:cNvPr id="5123" name="Picture 3">
            <a:extLst>
              <a:ext uri="{FF2B5EF4-FFF2-40B4-BE49-F238E27FC236}">
                <a16:creationId xmlns:a16="http://schemas.microsoft.com/office/drawing/2014/main" id="{9C280CF9-EBA1-D144-F2CF-BF63A15B2C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9761" y="921125"/>
            <a:ext cx="4402262" cy="4402262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4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3AC51309-6140-E4D8-00EC-9884E3D54B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49917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494"/>
    </mc:Choice>
    <mc:Fallback xmlns="">
      <p:transition spd="slow" advTm="79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4" name="Rectangle 6153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4D536-E3C3-7230-A7E4-C550DE4C9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176" y="755583"/>
            <a:ext cx="7232904" cy="1481328"/>
          </a:xfrm>
        </p:spPr>
        <p:txBody>
          <a:bodyPr anchor="b">
            <a:normAutofit/>
          </a:bodyPr>
          <a:lstStyle/>
          <a:p>
            <a:r>
              <a:rPr lang="en-GB" sz="5000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</a:p>
        </p:txBody>
      </p:sp>
      <p:sp>
        <p:nvSpPr>
          <p:cNvPr id="6156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22BD5C-473B-4C34-04F3-092915EA05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6176" y="2598340"/>
            <a:ext cx="5750613" cy="338303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Engaging in social activities enhances both mental and physical health.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(Utz et al., 2002)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Activity theory: maintaining an active lifestyle compensates lost social positions.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(Utz et al., 2002)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According to continuity theory, keeping routines promotes wellbeing.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(Utz et al., 2002)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Disengagement theory, which has received a lot of criticism, proposes social disengagement.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(Utz et al., 2002)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order to deal with their loss, 87% of widowed older individuals continue to be active.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(Utz et al., 2002)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9" name="Picture 5">
            <a:extLst>
              <a:ext uri="{FF2B5EF4-FFF2-40B4-BE49-F238E27FC236}">
                <a16:creationId xmlns:a16="http://schemas.microsoft.com/office/drawing/2014/main" id="{3A20ABD9-5526-9C27-98BE-5D88ECD126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" t="23213" r="4911" b="2123"/>
          <a:stretch>
            <a:fillRect/>
          </a:stretch>
        </p:blipFill>
        <p:spPr bwMode="auto">
          <a:xfrm>
            <a:off x="6725203" y="2598340"/>
            <a:ext cx="5108383" cy="3033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D02566F-0E82-1B20-5969-C07F1DEFDB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7383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85"/>
    </mc:Choice>
    <mc:Fallback xmlns="">
      <p:transition spd="slow" advTm="55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21215-5D0C-6F31-EDC8-2B2DC4FB4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the Theoretical </a:t>
            </a:r>
            <a:b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Perspective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BC165-16CA-272A-6579-284142CEC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Enhances wellbeing: According to Utz et al. (2002), social engagement is associated with improved mental and physical health.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Retains independence: According to continuity theory, older persons continue to play roles and follow routines that promote autonomy (Utz et al., 2002).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87% of older individuals who have lost a spouse continue to be active in order to manage their grief (Utz et al., 2002).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Dispels negative perceptions about ageing: Studies reveal that older persons do not retreat from social interaction (Utz et al., 2002).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Enhances social support: According to Utz et al. (2002), older adults who have strong networks of friends and family are better able to maintain their independence and connections</a:t>
            </a:r>
            <a:r>
              <a:rPr lang="en-US" sz="2000" dirty="0"/>
              <a:t>.</a:t>
            </a:r>
            <a:endParaRPr lang="en-GB" sz="2000" dirty="0"/>
          </a:p>
          <a:p>
            <a:endParaRPr lang="en-GB" sz="2000" dirty="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8919BFC6-F028-4530-D375-A424360DCB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165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513"/>
    </mc:Choice>
    <mc:Fallback xmlns="">
      <p:transition spd="slow" advTm="74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3EAC8-2BDF-8FD0-054A-2AD8D29B3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Care and Support Needs of Older People</a:t>
            </a:r>
            <a:b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28224A-F38C-2798-98AF-13F62F0B2F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Physical needs include medical attention, assistance with mobility, and disability prevention.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Psychological requirements include mental health treatment and emotional assistance.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Social needs include community involvement, social networks, and companionship.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Cognitive decline, anxiety, depression, and disability are all decreased by high levels of social interaction. (Golden, Conroy and Lawlor, 2009)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Older persons who are socially isolated are two to four times more likely to die. (Golden, Conroy and Lawlor, 2009)</a:t>
            </a:r>
            <a:b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According to Golden et al. (2009), social engagement enhances wellbeing and quality of life</a:t>
            </a:r>
            <a:r>
              <a:rPr lang="en-US" sz="1900" dirty="0"/>
              <a:t>.</a:t>
            </a:r>
            <a:endParaRPr lang="en-GB" sz="1900" dirty="0"/>
          </a:p>
          <a:p>
            <a:endParaRPr lang="en-GB" sz="1900" dirty="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1CA00C24-B287-5998-95B0-9FD56829A8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900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569"/>
    </mc:Choice>
    <mc:Fallback xmlns="">
      <p:transition spd="slow" advTm="70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3" name="Rectangle 1434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5" name="Freeform: Shape 1434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850E51-ED2A-57F3-3D00-31143F9DD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Maintaining Functional Ability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C1292-ADCD-5430-669E-7CDB1C998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1300"/>
              <a:t>Functional ability is the capacity to carry out everyday tasks on one's own.</a:t>
            </a:r>
          </a:p>
          <a:p>
            <a:endParaRPr lang="en-US" sz="1300"/>
          </a:p>
          <a:p>
            <a:r>
              <a:rPr lang="en-US" sz="1300"/>
              <a:t>Maintaining ADLs enhances wellbeing, independence, and self-efficacy.</a:t>
            </a:r>
          </a:p>
          <a:p>
            <a:endParaRPr lang="en-US" sz="1300"/>
          </a:p>
          <a:p>
            <a:r>
              <a:rPr lang="en-US" sz="1300"/>
              <a:t>Mobility and day-to-day functioning are supported by occupational therapy and rehabilitation.</a:t>
            </a:r>
          </a:p>
          <a:p>
            <a:endParaRPr lang="en-US" sz="1300"/>
          </a:p>
          <a:p>
            <a:r>
              <a:rPr lang="en-US" sz="1300"/>
              <a:t>Older persons' independence was considerably increased by group treatment (p = 0.013).</a:t>
            </a:r>
          </a:p>
          <a:p>
            <a:endParaRPr lang="en-US" sz="1300"/>
          </a:p>
          <a:p>
            <a:r>
              <a:rPr lang="en-US" sz="1300"/>
              <a:t>Autonomy and psychological well-being can be diminished by functional deterioration.</a:t>
            </a:r>
          </a:p>
          <a:p>
            <a:pPr marL="0" indent="0">
              <a:buNone/>
            </a:pPr>
            <a:r>
              <a:rPr lang="en-US" sz="1300"/>
              <a:t>(Toledano-González and others, 2019)</a:t>
            </a:r>
            <a:endParaRPr lang="en-GB" sz="130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DC4E614F-4795-54B1-70BB-08A5C1114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550712"/>
            <a:ext cx="4788505" cy="3024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47" name="Freeform: Shape 1434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952E28D5-E798-B9F9-02F5-40D0FD50D8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735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823"/>
    </mc:Choice>
    <mc:Fallback xmlns="">
      <p:transition spd="slow" advTm="598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13DF5-182C-2067-0819-85ED916FC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483" y="548640"/>
            <a:ext cx="3793625" cy="5431536"/>
          </a:xfrm>
        </p:spPr>
        <p:txBody>
          <a:bodyPr>
            <a:normAutofit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Empowerment, Freedom and Choice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2597232-43F7-6A86-BBCF-1F53C7E6EA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552091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Elderly persons can take part in decisions about their care and treatment through shared decision-making.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Patients' goals, attitudes, and preferences should all be reflected in their care.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Participation in decision-making boosts engagement, confidence, and satisfaction.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Person-</a:t>
            </a:r>
            <a:r>
              <a:rPr kumimoji="0" lang="en-US" altLang="en-US" sz="22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care promotes independence, dignity, and self-reliance.</a:t>
            </a:r>
            <a:b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According to Bunn et al. (2018), empowerment enhances older individuals' quality of life and overall wellbeing.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5D54AC7F-0757-F471-CD60-946AF7340F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72422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908"/>
    </mc:Choice>
    <mc:Fallback xmlns="">
      <p:transition spd="slow" advTm="529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3FA61-5665-5869-63DC-77756B298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Current Social Care Provision in the UK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Houses in an area">
            <a:extLst>
              <a:ext uri="{FF2B5EF4-FFF2-40B4-BE49-F238E27FC236}">
                <a16:creationId xmlns:a16="http://schemas.microsoft.com/office/drawing/2014/main" id="{79B97BF2-AC11-B1D7-6E83-238BC3F9E4C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580" r="32089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3A63EC2-0F98-412D-CB5A-8EC75ABB01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97762" y="2706624"/>
            <a:ext cx="6691038" cy="31043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Local governments are primarily responsible for providing adult social care.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care, residential care facilities, and community-based assistance are among the services offered.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England spent £32 billion on adult social care in 2023–2024.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those over 65, the average weekly cost of a care facility is £951.</a:t>
            </a:r>
            <a:b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5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With more than two million support requests every year, demand is rising.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(The King's fund, 2025)</a:t>
            </a: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lang="en-US" altLang="en-US" sz="15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041FEBEF-60E5-8EB6-2C66-E046069053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17549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95"/>
    </mc:Choice>
    <mc:Fallback xmlns="">
      <p:transition spd="slow" advTm="49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5F3104-1E9A-A511-6ACC-9A8A9B261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 fontScale="90000"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Effectiveness of Current Interventions</a:t>
            </a:r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2658F0D0-6574-4C9A-9531-A1123518884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774" r="33894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6A95E-B933-7AD5-147C-5F69FD066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 stated by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Shvedko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et al. (2018)  38 research including 5,288 older individuals were included in the review.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functioning was enhanced by social care and activity programs (SMD = 0.30, p = 0.001).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involvement was enhanced by group programs (SMD = 0.34).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 the UK, 6–22% of individuals 65 and older suffer from loneliness.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Interventions improve quality of life, social connections, and self-esteem.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However, due to a lack of data, financial limitations, and disparities in service access, effectiveness varies.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4F20030F-60BB-E1BB-1B03-1C9A477B06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248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48"/>
    </mc:Choice>
    <mc:Fallback xmlns="">
      <p:transition spd="slow" advTm="6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BFCBA134-9932-4625-92F2-ADE52ACE1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4" name="Freeform: Shape 11273">
            <a:extLst>
              <a:ext uri="{FF2B5EF4-FFF2-40B4-BE49-F238E27FC236}">
                <a16:creationId xmlns:a16="http://schemas.microsoft.com/office/drawing/2014/main" id="{78B28E4E-0110-46E1-92BB-3DB2BAA5E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2"/>
            <a:ext cx="6095998" cy="1613646"/>
          </a:xfrm>
          <a:custGeom>
            <a:avLst/>
            <a:gdLst>
              <a:gd name="connsiteX0" fmla="*/ 0 w 7868507"/>
              <a:gd name="connsiteY0" fmla="*/ 0 h 1682351"/>
              <a:gd name="connsiteX1" fmla="*/ 7868507 w 7868507"/>
              <a:gd name="connsiteY1" fmla="*/ 0 h 1682351"/>
              <a:gd name="connsiteX2" fmla="*/ 7865866 w 7868507"/>
              <a:gd name="connsiteY2" fmla="*/ 1824 h 1682351"/>
              <a:gd name="connsiteX3" fmla="*/ 7837561 w 7868507"/>
              <a:gd name="connsiteY3" fmla="*/ 21679 h 1682351"/>
              <a:gd name="connsiteX4" fmla="*/ 7769454 w 7868507"/>
              <a:gd name="connsiteY4" fmla="*/ 43813 h 1682351"/>
              <a:gd name="connsiteX5" fmla="*/ 7695485 w 7868507"/>
              <a:gd name="connsiteY5" fmla="*/ 61050 h 1682351"/>
              <a:gd name="connsiteX6" fmla="*/ 7662356 w 7868507"/>
              <a:gd name="connsiteY6" fmla="*/ 73131 h 1682351"/>
              <a:gd name="connsiteX7" fmla="*/ 7602203 w 7868507"/>
              <a:gd name="connsiteY7" fmla="*/ 99894 h 1682351"/>
              <a:gd name="connsiteX8" fmla="*/ 7533256 w 7868507"/>
              <a:gd name="connsiteY8" fmla="*/ 141638 h 1682351"/>
              <a:gd name="connsiteX9" fmla="*/ 7516926 w 7868507"/>
              <a:gd name="connsiteY9" fmla="*/ 165418 h 1682351"/>
              <a:gd name="connsiteX10" fmla="*/ 7488994 w 7868507"/>
              <a:gd name="connsiteY10" fmla="*/ 178287 h 1682351"/>
              <a:gd name="connsiteX11" fmla="*/ 7478335 w 7868507"/>
              <a:gd name="connsiteY11" fmla="*/ 185700 h 1682351"/>
              <a:gd name="connsiteX12" fmla="*/ 7458526 w 7868507"/>
              <a:gd name="connsiteY12" fmla="*/ 189157 h 1682351"/>
              <a:gd name="connsiteX13" fmla="*/ 7419554 w 7868507"/>
              <a:gd name="connsiteY13" fmla="*/ 192546 h 1682351"/>
              <a:gd name="connsiteX14" fmla="*/ 7347574 w 7868507"/>
              <a:gd name="connsiteY14" fmla="*/ 213028 h 1682351"/>
              <a:gd name="connsiteX15" fmla="*/ 7205646 w 7868507"/>
              <a:gd name="connsiteY15" fmla="*/ 228570 h 1682351"/>
              <a:gd name="connsiteX16" fmla="*/ 7132082 w 7868507"/>
              <a:gd name="connsiteY16" fmla="*/ 240066 h 1682351"/>
              <a:gd name="connsiteX17" fmla="*/ 7026584 w 7868507"/>
              <a:gd name="connsiteY17" fmla="*/ 249305 h 1682351"/>
              <a:gd name="connsiteX18" fmla="*/ 6949796 w 7868507"/>
              <a:gd name="connsiteY18" fmla="*/ 259619 h 1682351"/>
              <a:gd name="connsiteX19" fmla="*/ 6850243 w 7868507"/>
              <a:gd name="connsiteY19" fmla="*/ 278486 h 1682351"/>
              <a:gd name="connsiteX20" fmla="*/ 6848972 w 7868507"/>
              <a:gd name="connsiteY20" fmla="*/ 279419 h 1682351"/>
              <a:gd name="connsiteX21" fmla="*/ 6833720 w 7868507"/>
              <a:gd name="connsiteY21" fmla="*/ 281340 h 1682351"/>
              <a:gd name="connsiteX22" fmla="*/ 6796601 w 7868507"/>
              <a:gd name="connsiteY22" fmla="*/ 279778 h 1682351"/>
              <a:gd name="connsiteX23" fmla="*/ 6793249 w 7868507"/>
              <a:gd name="connsiteY23" fmla="*/ 281365 h 1682351"/>
              <a:gd name="connsiteX24" fmla="*/ 6761214 w 7868507"/>
              <a:gd name="connsiteY24" fmla="*/ 283216 h 1682351"/>
              <a:gd name="connsiteX25" fmla="*/ 6761137 w 7868507"/>
              <a:gd name="connsiteY25" fmla="*/ 284040 h 1682351"/>
              <a:gd name="connsiteX26" fmla="*/ 6753708 w 7868507"/>
              <a:gd name="connsiteY26" fmla="*/ 288053 h 1682351"/>
              <a:gd name="connsiteX27" fmla="*/ 6738673 w 7868507"/>
              <a:gd name="connsiteY27" fmla="*/ 293899 h 1682351"/>
              <a:gd name="connsiteX28" fmla="*/ 6675177 w 7868507"/>
              <a:gd name="connsiteY28" fmla="*/ 319284 h 1682351"/>
              <a:gd name="connsiteX29" fmla="*/ 6668648 w 7868507"/>
              <a:gd name="connsiteY29" fmla="*/ 320128 h 1682351"/>
              <a:gd name="connsiteX30" fmla="*/ 6668596 w 7868507"/>
              <a:gd name="connsiteY30" fmla="*/ 320325 h 1682351"/>
              <a:gd name="connsiteX31" fmla="*/ 6661861 w 7868507"/>
              <a:gd name="connsiteY31" fmla="*/ 321574 h 1682351"/>
              <a:gd name="connsiteX32" fmla="*/ 6644079 w 7868507"/>
              <a:gd name="connsiteY32" fmla="*/ 323301 h 1682351"/>
              <a:gd name="connsiteX33" fmla="*/ 6640227 w 7868507"/>
              <a:gd name="connsiteY33" fmla="*/ 325063 h 1682351"/>
              <a:gd name="connsiteX34" fmla="*/ 6639422 w 7868507"/>
              <a:gd name="connsiteY34" fmla="*/ 327491 h 1682351"/>
              <a:gd name="connsiteX35" fmla="*/ 6617073 w 7868507"/>
              <a:gd name="connsiteY35" fmla="*/ 336554 h 1682351"/>
              <a:gd name="connsiteX36" fmla="*/ 6565938 w 7868507"/>
              <a:gd name="connsiteY36" fmla="*/ 354459 h 1682351"/>
              <a:gd name="connsiteX37" fmla="*/ 6506395 w 7868507"/>
              <a:gd name="connsiteY37" fmla="*/ 372715 h 1682351"/>
              <a:gd name="connsiteX38" fmla="*/ 6366803 w 7868507"/>
              <a:gd name="connsiteY38" fmla="*/ 421832 h 1682351"/>
              <a:gd name="connsiteX39" fmla="*/ 6245343 w 7868507"/>
              <a:gd name="connsiteY39" fmla="*/ 435559 h 1682351"/>
              <a:gd name="connsiteX40" fmla="*/ 6186762 w 7868507"/>
              <a:gd name="connsiteY40" fmla="*/ 449329 h 1682351"/>
              <a:gd name="connsiteX41" fmla="*/ 6151870 w 7868507"/>
              <a:gd name="connsiteY41" fmla="*/ 456667 h 1682351"/>
              <a:gd name="connsiteX42" fmla="*/ 6094791 w 7868507"/>
              <a:gd name="connsiteY42" fmla="*/ 467108 h 1682351"/>
              <a:gd name="connsiteX43" fmla="*/ 6094387 w 7868507"/>
              <a:gd name="connsiteY43" fmla="*/ 469288 h 1682351"/>
              <a:gd name="connsiteX44" fmla="*/ 6088888 w 7868507"/>
              <a:gd name="connsiteY44" fmla="*/ 472662 h 1682351"/>
              <a:gd name="connsiteX45" fmla="*/ 6079322 w 7868507"/>
              <a:gd name="connsiteY45" fmla="*/ 480342 h 1682351"/>
              <a:gd name="connsiteX46" fmla="*/ 6060058 w 7868507"/>
              <a:gd name="connsiteY46" fmla="*/ 490885 h 1682351"/>
              <a:gd name="connsiteX47" fmla="*/ 6059271 w 7868507"/>
              <a:gd name="connsiteY47" fmla="*/ 490563 h 1682351"/>
              <a:gd name="connsiteX48" fmla="*/ 6052214 w 7868507"/>
              <a:gd name="connsiteY48" fmla="*/ 491388 h 1682351"/>
              <a:gd name="connsiteX49" fmla="*/ 6004898 w 7868507"/>
              <a:gd name="connsiteY49" fmla="*/ 494385 h 1682351"/>
              <a:gd name="connsiteX50" fmla="*/ 5987859 w 7868507"/>
              <a:gd name="connsiteY50" fmla="*/ 504838 h 1682351"/>
              <a:gd name="connsiteX51" fmla="*/ 5984113 w 7868507"/>
              <a:gd name="connsiteY51" fmla="*/ 506697 h 1682351"/>
              <a:gd name="connsiteX52" fmla="*/ 5983909 w 7868507"/>
              <a:gd name="connsiteY52" fmla="*/ 506630 h 1682351"/>
              <a:gd name="connsiteX53" fmla="*/ 5979696 w 7868507"/>
              <a:gd name="connsiteY53" fmla="*/ 508387 h 1682351"/>
              <a:gd name="connsiteX54" fmla="*/ 5931986 w 7868507"/>
              <a:gd name="connsiteY54" fmla="*/ 510495 h 1682351"/>
              <a:gd name="connsiteX55" fmla="*/ 5873354 w 7868507"/>
              <a:gd name="connsiteY55" fmla="*/ 520717 h 1682351"/>
              <a:gd name="connsiteX56" fmla="*/ 5843006 w 7868507"/>
              <a:gd name="connsiteY56" fmla="*/ 525739 h 1682351"/>
              <a:gd name="connsiteX57" fmla="*/ 5825737 w 7868507"/>
              <a:gd name="connsiteY57" fmla="*/ 530029 h 1682351"/>
              <a:gd name="connsiteX58" fmla="*/ 5812271 w 7868507"/>
              <a:gd name="connsiteY58" fmla="*/ 536366 h 1682351"/>
              <a:gd name="connsiteX59" fmla="*/ 5683965 w 7868507"/>
              <a:gd name="connsiteY59" fmla="*/ 605660 h 1682351"/>
              <a:gd name="connsiteX60" fmla="*/ 5572324 w 7868507"/>
              <a:gd name="connsiteY60" fmla="*/ 625027 h 1682351"/>
              <a:gd name="connsiteX61" fmla="*/ 5556903 w 7868507"/>
              <a:gd name="connsiteY61" fmla="*/ 628786 h 1682351"/>
              <a:gd name="connsiteX62" fmla="*/ 5553544 w 7868507"/>
              <a:gd name="connsiteY62" fmla="*/ 627847 h 1682351"/>
              <a:gd name="connsiteX63" fmla="*/ 5526889 w 7868507"/>
              <a:gd name="connsiteY63" fmla="*/ 632098 h 1682351"/>
              <a:gd name="connsiteX64" fmla="*/ 5521078 w 7868507"/>
              <a:gd name="connsiteY64" fmla="*/ 637584 h 1682351"/>
              <a:gd name="connsiteX65" fmla="*/ 5512534 w 7868507"/>
              <a:gd name="connsiteY65" fmla="*/ 637267 h 1682351"/>
              <a:gd name="connsiteX66" fmla="*/ 5474353 w 7868507"/>
              <a:gd name="connsiteY66" fmla="*/ 648039 h 1682351"/>
              <a:gd name="connsiteX67" fmla="*/ 5470584 w 7868507"/>
              <a:gd name="connsiteY67" fmla="*/ 648039 h 1682351"/>
              <a:gd name="connsiteX68" fmla="*/ 5467496 w 7868507"/>
              <a:gd name="connsiteY68" fmla="*/ 650003 h 1682351"/>
              <a:gd name="connsiteX69" fmla="*/ 5462885 w 7868507"/>
              <a:gd name="connsiteY69" fmla="*/ 649269 h 1682351"/>
              <a:gd name="connsiteX70" fmla="*/ 5461190 w 7868507"/>
              <a:gd name="connsiteY70" fmla="*/ 650833 h 1682351"/>
              <a:gd name="connsiteX71" fmla="*/ 5438256 w 7868507"/>
              <a:gd name="connsiteY71" fmla="*/ 650162 h 1682351"/>
              <a:gd name="connsiteX72" fmla="*/ 5425515 w 7868507"/>
              <a:gd name="connsiteY72" fmla="*/ 650724 h 1682351"/>
              <a:gd name="connsiteX73" fmla="*/ 5399851 w 7868507"/>
              <a:gd name="connsiteY73" fmla="*/ 648648 h 1682351"/>
              <a:gd name="connsiteX74" fmla="*/ 5395578 w 7868507"/>
              <a:gd name="connsiteY74" fmla="*/ 651245 h 1682351"/>
              <a:gd name="connsiteX75" fmla="*/ 5357693 w 7868507"/>
              <a:gd name="connsiteY75" fmla="*/ 652764 h 1682351"/>
              <a:gd name="connsiteX76" fmla="*/ 5357422 w 7868507"/>
              <a:gd name="connsiteY76" fmla="*/ 654203 h 1682351"/>
              <a:gd name="connsiteX77" fmla="*/ 5347920 w 7868507"/>
              <a:gd name="connsiteY77" fmla="*/ 660769 h 1682351"/>
              <a:gd name="connsiteX78" fmla="*/ 5344829 w 7868507"/>
              <a:gd name="connsiteY78" fmla="*/ 661019 h 1682351"/>
              <a:gd name="connsiteX79" fmla="*/ 5285263 w 7868507"/>
              <a:gd name="connsiteY79" fmla="*/ 671313 h 1682351"/>
              <a:gd name="connsiteX80" fmla="*/ 5264305 w 7868507"/>
              <a:gd name="connsiteY80" fmla="*/ 677803 h 1682351"/>
              <a:gd name="connsiteX81" fmla="*/ 5229182 w 7868507"/>
              <a:gd name="connsiteY81" fmla="*/ 688503 h 1682351"/>
              <a:gd name="connsiteX82" fmla="*/ 5203382 w 7868507"/>
              <a:gd name="connsiteY82" fmla="*/ 703484 h 1682351"/>
              <a:gd name="connsiteX83" fmla="*/ 5173833 w 7868507"/>
              <a:gd name="connsiteY83" fmla="*/ 709660 h 1682351"/>
              <a:gd name="connsiteX84" fmla="*/ 5166382 w 7868507"/>
              <a:gd name="connsiteY84" fmla="*/ 702062 h 1682351"/>
              <a:gd name="connsiteX85" fmla="*/ 5142858 w 7868507"/>
              <a:gd name="connsiteY85" fmla="*/ 702153 h 1682351"/>
              <a:gd name="connsiteX86" fmla="*/ 5134964 w 7868507"/>
              <a:gd name="connsiteY86" fmla="*/ 711602 h 1682351"/>
              <a:gd name="connsiteX87" fmla="*/ 5087368 w 7868507"/>
              <a:gd name="connsiteY87" fmla="*/ 727066 h 1682351"/>
              <a:gd name="connsiteX88" fmla="*/ 5059763 w 7868507"/>
              <a:gd name="connsiteY88" fmla="*/ 733651 h 1682351"/>
              <a:gd name="connsiteX89" fmla="*/ 5023240 w 7868507"/>
              <a:gd name="connsiteY89" fmla="*/ 742299 h 1682351"/>
              <a:gd name="connsiteX90" fmla="*/ 5007406 w 7868507"/>
              <a:gd name="connsiteY90" fmla="*/ 747156 h 1682351"/>
              <a:gd name="connsiteX91" fmla="*/ 4995851 w 7868507"/>
              <a:gd name="connsiteY91" fmla="*/ 746560 h 1682351"/>
              <a:gd name="connsiteX92" fmla="*/ 4983107 w 7868507"/>
              <a:gd name="connsiteY92" fmla="*/ 748274 h 1682351"/>
              <a:gd name="connsiteX93" fmla="*/ 4973068 w 7868507"/>
              <a:gd name="connsiteY93" fmla="*/ 750600 h 1682351"/>
              <a:gd name="connsiteX94" fmla="*/ 4967642 w 7868507"/>
              <a:gd name="connsiteY94" fmla="*/ 756164 h 1682351"/>
              <a:gd name="connsiteX95" fmla="*/ 4958938 w 7868507"/>
              <a:gd name="connsiteY95" fmla="*/ 756308 h 1682351"/>
              <a:gd name="connsiteX96" fmla="*/ 4949594 w 7868507"/>
              <a:gd name="connsiteY96" fmla="*/ 761504 h 1682351"/>
              <a:gd name="connsiteX97" fmla="*/ 4947761 w 7868507"/>
              <a:gd name="connsiteY97" fmla="*/ 759559 h 1682351"/>
              <a:gd name="connsiteX98" fmla="*/ 4939683 w 7868507"/>
              <a:gd name="connsiteY98" fmla="*/ 757589 h 1682351"/>
              <a:gd name="connsiteX99" fmla="*/ 4905733 w 7868507"/>
              <a:gd name="connsiteY99" fmla="*/ 776774 h 1682351"/>
              <a:gd name="connsiteX100" fmla="*/ 4885524 w 7868507"/>
              <a:gd name="connsiteY100" fmla="*/ 784914 h 1682351"/>
              <a:gd name="connsiteX101" fmla="*/ 4884537 w 7868507"/>
              <a:gd name="connsiteY101" fmla="*/ 786309 h 1682351"/>
              <a:gd name="connsiteX102" fmla="*/ 4863207 w 7868507"/>
              <a:gd name="connsiteY102" fmla="*/ 792997 h 1682351"/>
              <a:gd name="connsiteX103" fmla="*/ 4857388 w 7868507"/>
              <a:gd name="connsiteY103" fmla="*/ 798678 h 1682351"/>
              <a:gd name="connsiteX104" fmla="*/ 4816499 w 7868507"/>
              <a:gd name="connsiteY104" fmla="*/ 818246 h 1682351"/>
              <a:gd name="connsiteX105" fmla="*/ 4805033 w 7868507"/>
              <a:gd name="connsiteY105" fmla="*/ 823877 h 1682351"/>
              <a:gd name="connsiteX106" fmla="*/ 4794341 w 7868507"/>
              <a:gd name="connsiteY106" fmla="*/ 824641 h 1682351"/>
              <a:gd name="connsiteX107" fmla="*/ 4791139 w 7868507"/>
              <a:gd name="connsiteY107" fmla="*/ 821265 h 1682351"/>
              <a:gd name="connsiteX108" fmla="*/ 4784697 w 7868507"/>
              <a:gd name="connsiteY108" fmla="*/ 823709 h 1682351"/>
              <a:gd name="connsiteX109" fmla="*/ 4782810 w 7868507"/>
              <a:gd name="connsiteY109" fmla="*/ 823507 h 1682351"/>
              <a:gd name="connsiteX110" fmla="*/ 4772164 w 7868507"/>
              <a:gd name="connsiteY110" fmla="*/ 823203 h 1682351"/>
              <a:gd name="connsiteX111" fmla="*/ 4753756 w 7868507"/>
              <a:gd name="connsiteY111" fmla="*/ 843711 h 1682351"/>
              <a:gd name="connsiteX112" fmla="*/ 4727551 w 7868507"/>
              <a:gd name="connsiteY112" fmla="*/ 851537 h 1682351"/>
              <a:gd name="connsiteX113" fmla="*/ 4631760 w 7868507"/>
              <a:gd name="connsiteY113" fmla="*/ 932126 h 1682351"/>
              <a:gd name="connsiteX114" fmla="*/ 4584082 w 7868507"/>
              <a:gd name="connsiteY114" fmla="*/ 949940 h 1682351"/>
              <a:gd name="connsiteX115" fmla="*/ 4523312 w 7868507"/>
              <a:gd name="connsiteY115" fmla="*/ 974005 h 1682351"/>
              <a:gd name="connsiteX116" fmla="*/ 4463504 w 7868507"/>
              <a:gd name="connsiteY116" fmla="*/ 996548 h 1682351"/>
              <a:gd name="connsiteX117" fmla="*/ 4452680 w 7868507"/>
              <a:gd name="connsiteY117" fmla="*/ 1008042 h 1682351"/>
              <a:gd name="connsiteX118" fmla="*/ 4445284 w 7868507"/>
              <a:gd name="connsiteY118" fmla="*/ 1009976 h 1682351"/>
              <a:gd name="connsiteX119" fmla="*/ 4407084 w 7868507"/>
              <a:gd name="connsiteY119" fmla="*/ 1025274 h 1682351"/>
              <a:gd name="connsiteX120" fmla="*/ 4398766 w 7868507"/>
              <a:gd name="connsiteY120" fmla="*/ 1022420 h 1682351"/>
              <a:gd name="connsiteX121" fmla="*/ 4397057 w 7868507"/>
              <a:gd name="connsiteY121" fmla="*/ 1020283 h 1682351"/>
              <a:gd name="connsiteX122" fmla="*/ 4386552 w 7868507"/>
              <a:gd name="connsiteY122" fmla="*/ 1024409 h 1682351"/>
              <a:gd name="connsiteX123" fmla="*/ 4377324 w 7868507"/>
              <a:gd name="connsiteY123" fmla="*/ 1023587 h 1682351"/>
              <a:gd name="connsiteX124" fmla="*/ 4370923 w 7868507"/>
              <a:gd name="connsiteY124" fmla="*/ 1028513 h 1682351"/>
              <a:gd name="connsiteX125" fmla="*/ 4360023 w 7868507"/>
              <a:gd name="connsiteY125" fmla="*/ 1029711 h 1682351"/>
              <a:gd name="connsiteX126" fmla="*/ 4346335 w 7868507"/>
              <a:gd name="connsiteY126" fmla="*/ 1029999 h 1682351"/>
              <a:gd name="connsiteX127" fmla="*/ 4334175 w 7868507"/>
              <a:gd name="connsiteY127" fmla="*/ 1028124 h 1682351"/>
              <a:gd name="connsiteX128" fmla="*/ 4316842 w 7868507"/>
              <a:gd name="connsiteY128" fmla="*/ 1031192 h 1682351"/>
              <a:gd name="connsiteX129" fmla="*/ 4277163 w 7868507"/>
              <a:gd name="connsiteY129" fmla="*/ 1035732 h 1682351"/>
              <a:gd name="connsiteX130" fmla="*/ 4247171 w 7868507"/>
              <a:gd name="connsiteY130" fmla="*/ 1039212 h 1682351"/>
              <a:gd name="connsiteX131" fmla="*/ 4194968 w 7868507"/>
              <a:gd name="connsiteY131" fmla="*/ 1049296 h 1682351"/>
              <a:gd name="connsiteX132" fmla="*/ 4185496 w 7868507"/>
              <a:gd name="connsiteY132" fmla="*/ 1057811 h 1682351"/>
              <a:gd name="connsiteX133" fmla="*/ 4160588 w 7868507"/>
              <a:gd name="connsiteY133" fmla="*/ 1055289 h 1682351"/>
              <a:gd name="connsiteX134" fmla="*/ 4153601 w 7868507"/>
              <a:gd name="connsiteY134" fmla="*/ 1046911 h 1682351"/>
              <a:gd name="connsiteX135" fmla="*/ 4121597 w 7868507"/>
              <a:gd name="connsiteY135" fmla="*/ 1049768 h 1682351"/>
              <a:gd name="connsiteX136" fmla="*/ 4092519 w 7868507"/>
              <a:gd name="connsiteY136" fmla="*/ 1061793 h 1682351"/>
              <a:gd name="connsiteX137" fmla="*/ 4054082 w 7868507"/>
              <a:gd name="connsiteY137" fmla="*/ 1068526 h 1682351"/>
              <a:gd name="connsiteX138" fmla="*/ 4031133 w 7868507"/>
              <a:gd name="connsiteY138" fmla="*/ 1072650 h 1682351"/>
              <a:gd name="connsiteX139" fmla="*/ 3966873 w 7868507"/>
              <a:gd name="connsiteY139" fmla="*/ 1076267 h 1682351"/>
              <a:gd name="connsiteX140" fmla="*/ 3963573 w 7868507"/>
              <a:gd name="connsiteY140" fmla="*/ 1076172 h 1682351"/>
              <a:gd name="connsiteX141" fmla="*/ 3952740 w 7868507"/>
              <a:gd name="connsiteY141" fmla="*/ 1081643 h 1682351"/>
              <a:gd name="connsiteX142" fmla="*/ 3952284 w 7868507"/>
              <a:gd name="connsiteY142" fmla="*/ 1083043 h 1682351"/>
              <a:gd name="connsiteX143" fmla="*/ 3912008 w 7868507"/>
              <a:gd name="connsiteY143" fmla="*/ 1080346 h 1682351"/>
              <a:gd name="connsiteX144" fmla="*/ 3907178 w 7868507"/>
              <a:gd name="connsiteY144" fmla="*/ 1082452 h 1682351"/>
              <a:gd name="connsiteX145" fmla="*/ 3880262 w 7868507"/>
              <a:gd name="connsiteY145" fmla="*/ 1077541 h 1682351"/>
              <a:gd name="connsiteX146" fmla="*/ 3866711 w 7868507"/>
              <a:gd name="connsiteY146" fmla="*/ 1076684 h 1682351"/>
              <a:gd name="connsiteX147" fmla="*/ 3842517 w 7868507"/>
              <a:gd name="connsiteY147" fmla="*/ 1073470 h 1682351"/>
              <a:gd name="connsiteX148" fmla="*/ 3840538 w 7868507"/>
              <a:gd name="connsiteY148" fmla="*/ 1074837 h 1682351"/>
              <a:gd name="connsiteX149" fmla="*/ 3835745 w 7868507"/>
              <a:gd name="connsiteY149" fmla="*/ 1073596 h 1682351"/>
              <a:gd name="connsiteX150" fmla="*/ 3832245 w 7868507"/>
              <a:gd name="connsiteY150" fmla="*/ 1075205 h 1682351"/>
              <a:gd name="connsiteX151" fmla="*/ 3828256 w 7868507"/>
              <a:gd name="connsiteY151" fmla="*/ 1074786 h 1682351"/>
              <a:gd name="connsiteX152" fmla="*/ 3786574 w 7868507"/>
              <a:gd name="connsiteY152" fmla="*/ 1081253 h 1682351"/>
              <a:gd name="connsiteX153" fmla="*/ 3777568 w 7868507"/>
              <a:gd name="connsiteY153" fmla="*/ 1079989 h 1682351"/>
              <a:gd name="connsiteX154" fmla="*/ 3770769 w 7868507"/>
              <a:gd name="connsiteY154" fmla="*/ 1084796 h 1682351"/>
              <a:gd name="connsiteX155" fmla="*/ 3742056 w 7868507"/>
              <a:gd name="connsiteY155" fmla="*/ 1086062 h 1682351"/>
              <a:gd name="connsiteX156" fmla="*/ 3732135 w 7868507"/>
              <a:gd name="connsiteY156" fmla="*/ 1082300 h 1682351"/>
              <a:gd name="connsiteX157" fmla="*/ 3722961 w 7868507"/>
              <a:gd name="connsiteY157" fmla="*/ 1079602 h 1682351"/>
              <a:gd name="connsiteX158" fmla="*/ 3721773 w 7868507"/>
              <a:gd name="connsiteY158" fmla="*/ 1079610 h 1682351"/>
              <a:gd name="connsiteX159" fmla="*/ 3709837 w 7868507"/>
              <a:gd name="connsiteY159" fmla="*/ 1079694 h 1682351"/>
              <a:gd name="connsiteX160" fmla="*/ 3687629 w 7868507"/>
              <a:gd name="connsiteY160" fmla="*/ 1079849 h 1682351"/>
              <a:gd name="connsiteX161" fmla="*/ 3644574 w 7868507"/>
              <a:gd name="connsiteY161" fmla="*/ 1083439 h 1682351"/>
              <a:gd name="connsiteX162" fmla="*/ 3547156 w 7868507"/>
              <a:gd name="connsiteY162" fmla="*/ 1066356 h 1682351"/>
              <a:gd name="connsiteX163" fmla="*/ 3408831 w 7868507"/>
              <a:gd name="connsiteY163" fmla="*/ 1075438 h 1682351"/>
              <a:gd name="connsiteX164" fmla="*/ 3114039 w 7868507"/>
              <a:gd name="connsiteY164" fmla="*/ 1109327 h 1682351"/>
              <a:gd name="connsiteX165" fmla="*/ 3051319 w 7868507"/>
              <a:gd name="connsiteY165" fmla="*/ 1116688 h 1682351"/>
              <a:gd name="connsiteX166" fmla="*/ 3010058 w 7868507"/>
              <a:gd name="connsiteY166" fmla="*/ 1118821 h 1682351"/>
              <a:gd name="connsiteX167" fmla="*/ 2941155 w 7868507"/>
              <a:gd name="connsiteY167" fmla="*/ 1141827 h 1682351"/>
              <a:gd name="connsiteX168" fmla="*/ 2862733 w 7868507"/>
              <a:gd name="connsiteY168" fmla="*/ 1149849 h 1682351"/>
              <a:gd name="connsiteX169" fmla="*/ 2762853 w 7868507"/>
              <a:gd name="connsiteY169" fmla="*/ 1155888 h 1682351"/>
              <a:gd name="connsiteX170" fmla="*/ 2735957 w 7868507"/>
              <a:gd name="connsiteY170" fmla="*/ 1166296 h 1682351"/>
              <a:gd name="connsiteX171" fmla="*/ 2697453 w 7868507"/>
              <a:gd name="connsiteY171" fmla="*/ 1175920 h 1682351"/>
              <a:gd name="connsiteX172" fmla="*/ 2630587 w 7868507"/>
              <a:gd name="connsiteY172" fmla="*/ 1198561 h 1682351"/>
              <a:gd name="connsiteX173" fmla="*/ 2554087 w 7868507"/>
              <a:gd name="connsiteY173" fmla="*/ 1210615 h 1682351"/>
              <a:gd name="connsiteX174" fmla="*/ 2466063 w 7868507"/>
              <a:gd name="connsiteY174" fmla="*/ 1202949 h 1682351"/>
              <a:gd name="connsiteX175" fmla="*/ 2417946 w 7868507"/>
              <a:gd name="connsiteY175" fmla="*/ 1202719 h 1682351"/>
              <a:gd name="connsiteX176" fmla="*/ 2258819 w 7868507"/>
              <a:gd name="connsiteY176" fmla="*/ 1200304 h 1682351"/>
              <a:gd name="connsiteX177" fmla="*/ 2148771 w 7868507"/>
              <a:gd name="connsiteY177" fmla="*/ 1198564 h 1682351"/>
              <a:gd name="connsiteX178" fmla="*/ 2117137 w 7868507"/>
              <a:gd name="connsiteY178" fmla="*/ 1207800 h 1682351"/>
              <a:gd name="connsiteX179" fmla="*/ 2064067 w 7868507"/>
              <a:gd name="connsiteY179" fmla="*/ 1222897 h 1682351"/>
              <a:gd name="connsiteX180" fmla="*/ 2011154 w 7868507"/>
              <a:gd name="connsiteY180" fmla="*/ 1227589 h 1682351"/>
              <a:gd name="connsiteX181" fmla="*/ 1967562 w 7868507"/>
              <a:gd name="connsiteY181" fmla="*/ 1238053 h 1682351"/>
              <a:gd name="connsiteX182" fmla="*/ 1925305 w 7868507"/>
              <a:gd name="connsiteY182" fmla="*/ 1239652 h 1682351"/>
              <a:gd name="connsiteX183" fmla="*/ 1903633 w 7868507"/>
              <a:gd name="connsiteY183" fmla="*/ 1234971 h 1682351"/>
              <a:gd name="connsiteX184" fmla="*/ 1878608 w 7868507"/>
              <a:gd name="connsiteY184" fmla="*/ 1229903 h 1682351"/>
              <a:gd name="connsiteX185" fmla="*/ 1843617 w 7868507"/>
              <a:gd name="connsiteY185" fmla="*/ 1224887 h 1682351"/>
              <a:gd name="connsiteX186" fmla="*/ 1749265 w 7868507"/>
              <a:gd name="connsiteY186" fmla="*/ 1228560 h 1682351"/>
              <a:gd name="connsiteX187" fmla="*/ 1650050 w 7868507"/>
              <a:gd name="connsiteY187" fmla="*/ 1231064 h 1682351"/>
              <a:gd name="connsiteX188" fmla="*/ 1625906 w 7868507"/>
              <a:gd name="connsiteY188" fmla="*/ 1240466 h 1682351"/>
              <a:gd name="connsiteX189" fmla="*/ 1625638 w 7868507"/>
              <a:gd name="connsiteY189" fmla="*/ 1243542 h 1682351"/>
              <a:gd name="connsiteX190" fmla="*/ 1621994 w 7868507"/>
              <a:gd name="connsiteY190" fmla="*/ 1248302 h 1682351"/>
              <a:gd name="connsiteX191" fmla="*/ 1615654 w 7868507"/>
              <a:gd name="connsiteY191" fmla="*/ 1259137 h 1682351"/>
              <a:gd name="connsiteX192" fmla="*/ 1602888 w 7868507"/>
              <a:gd name="connsiteY192" fmla="*/ 1274010 h 1682351"/>
              <a:gd name="connsiteX193" fmla="*/ 1602366 w 7868507"/>
              <a:gd name="connsiteY193" fmla="*/ 1273557 h 1682351"/>
              <a:gd name="connsiteX194" fmla="*/ 1597689 w 7868507"/>
              <a:gd name="connsiteY194" fmla="*/ 1274721 h 1682351"/>
              <a:gd name="connsiteX195" fmla="*/ 1566332 w 7868507"/>
              <a:gd name="connsiteY195" fmla="*/ 1278948 h 1682351"/>
              <a:gd name="connsiteX196" fmla="*/ 1555040 w 7868507"/>
              <a:gd name="connsiteY196" fmla="*/ 1293696 h 1682351"/>
              <a:gd name="connsiteX197" fmla="*/ 1552558 w 7868507"/>
              <a:gd name="connsiteY197" fmla="*/ 1296317 h 1682351"/>
              <a:gd name="connsiteX198" fmla="*/ 1552423 w 7868507"/>
              <a:gd name="connsiteY198" fmla="*/ 1296224 h 1682351"/>
              <a:gd name="connsiteX199" fmla="*/ 1549631 w 7868507"/>
              <a:gd name="connsiteY199" fmla="*/ 1298702 h 1682351"/>
              <a:gd name="connsiteX200" fmla="*/ 1518013 w 7868507"/>
              <a:gd name="connsiteY200" fmla="*/ 1301677 h 1682351"/>
              <a:gd name="connsiteX201" fmla="*/ 1479156 w 7868507"/>
              <a:gd name="connsiteY201" fmla="*/ 1316098 h 1682351"/>
              <a:gd name="connsiteX202" fmla="*/ 1441079 w 7868507"/>
              <a:gd name="connsiteY202" fmla="*/ 1332684 h 1682351"/>
              <a:gd name="connsiteX203" fmla="*/ 1427483 w 7868507"/>
              <a:gd name="connsiteY203" fmla="*/ 1339810 h 1682351"/>
              <a:gd name="connsiteX204" fmla="*/ 1402408 w 7868507"/>
              <a:gd name="connsiteY204" fmla="*/ 1347572 h 1682351"/>
              <a:gd name="connsiteX205" fmla="*/ 1390401 w 7868507"/>
              <a:gd name="connsiteY205" fmla="*/ 1348064 h 1682351"/>
              <a:gd name="connsiteX206" fmla="*/ 1389965 w 7868507"/>
              <a:gd name="connsiteY206" fmla="*/ 1348612 h 1682351"/>
              <a:gd name="connsiteX207" fmla="*/ 1388601 w 7868507"/>
              <a:gd name="connsiteY207" fmla="*/ 1346953 h 1682351"/>
              <a:gd name="connsiteX208" fmla="*/ 1380844 w 7868507"/>
              <a:gd name="connsiteY208" fmla="*/ 1350384 h 1682351"/>
              <a:gd name="connsiteX209" fmla="*/ 1378861 w 7868507"/>
              <a:gd name="connsiteY209" fmla="*/ 1352221 h 1682351"/>
              <a:gd name="connsiteX210" fmla="*/ 1375758 w 7868507"/>
              <a:gd name="connsiteY210" fmla="*/ 1353731 h 1682351"/>
              <a:gd name="connsiteX211" fmla="*/ 1375650 w 7868507"/>
              <a:gd name="connsiteY211" fmla="*/ 1353592 h 1682351"/>
              <a:gd name="connsiteX212" fmla="*/ 1372804 w 7868507"/>
              <a:gd name="connsiteY212" fmla="*/ 1355351 h 1682351"/>
              <a:gd name="connsiteX213" fmla="*/ 1359249 w 7868507"/>
              <a:gd name="connsiteY213" fmla="*/ 1366189 h 1682351"/>
              <a:gd name="connsiteX214" fmla="*/ 1340780 w 7868507"/>
              <a:gd name="connsiteY214" fmla="*/ 1366894 h 1682351"/>
              <a:gd name="connsiteX215" fmla="*/ 1337816 w 7868507"/>
              <a:gd name="connsiteY215" fmla="*/ 1359128 h 1682351"/>
              <a:gd name="connsiteX216" fmla="*/ 1335560 w 7868507"/>
              <a:gd name="connsiteY216" fmla="*/ 1360910 h 1682351"/>
              <a:gd name="connsiteX217" fmla="*/ 1331292 w 7868507"/>
              <a:gd name="connsiteY217" fmla="*/ 1365723 h 1682351"/>
              <a:gd name="connsiteX218" fmla="*/ 1329826 w 7868507"/>
              <a:gd name="connsiteY218" fmla="*/ 1365581 h 1682351"/>
              <a:gd name="connsiteX219" fmla="*/ 1315524 w 7868507"/>
              <a:gd name="connsiteY219" fmla="*/ 1370869 h 1682351"/>
              <a:gd name="connsiteX220" fmla="*/ 1311310 w 7868507"/>
              <a:gd name="connsiteY220" fmla="*/ 1368878 h 1682351"/>
              <a:gd name="connsiteX221" fmla="*/ 1309448 w 7868507"/>
              <a:gd name="connsiteY221" fmla="*/ 1368851 h 1682351"/>
              <a:gd name="connsiteX222" fmla="*/ 1301298 w 7868507"/>
              <a:gd name="connsiteY222" fmla="*/ 1377498 h 1682351"/>
              <a:gd name="connsiteX223" fmla="*/ 1296925 w 7868507"/>
              <a:gd name="connsiteY223" fmla="*/ 1380996 h 1682351"/>
              <a:gd name="connsiteX224" fmla="*/ 1269267 w 7868507"/>
              <a:gd name="connsiteY224" fmla="*/ 1411589 h 1682351"/>
              <a:gd name="connsiteX225" fmla="*/ 1221707 w 7868507"/>
              <a:gd name="connsiteY225" fmla="*/ 1427353 h 1682351"/>
              <a:gd name="connsiteX226" fmla="*/ 1173283 w 7868507"/>
              <a:gd name="connsiteY226" fmla="*/ 1444522 h 1682351"/>
              <a:gd name="connsiteX227" fmla="*/ 1135382 w 7868507"/>
              <a:gd name="connsiteY227" fmla="*/ 1456933 h 1682351"/>
              <a:gd name="connsiteX228" fmla="*/ 1055416 w 7868507"/>
              <a:gd name="connsiteY228" fmla="*/ 1526389 h 1682351"/>
              <a:gd name="connsiteX229" fmla="*/ 1034752 w 7868507"/>
              <a:gd name="connsiteY229" fmla="*/ 1531257 h 1682351"/>
              <a:gd name="connsiteX230" fmla="*/ 1018956 w 7868507"/>
              <a:gd name="connsiteY230" fmla="*/ 1549595 h 1682351"/>
              <a:gd name="connsiteX231" fmla="*/ 1010858 w 7868507"/>
              <a:gd name="connsiteY231" fmla="*/ 1548110 h 1682351"/>
              <a:gd name="connsiteX232" fmla="*/ 1009435 w 7868507"/>
              <a:gd name="connsiteY232" fmla="*/ 1547700 h 1682351"/>
              <a:gd name="connsiteX233" fmla="*/ 1004312 w 7868507"/>
              <a:gd name="connsiteY233" fmla="*/ 1549413 h 1682351"/>
              <a:gd name="connsiteX234" fmla="*/ 1002155 w 7868507"/>
              <a:gd name="connsiteY234" fmla="*/ 1545703 h 1682351"/>
              <a:gd name="connsiteX235" fmla="*/ 993932 w 7868507"/>
              <a:gd name="connsiteY235" fmla="*/ 1545275 h 1682351"/>
              <a:gd name="connsiteX236" fmla="*/ 984702 w 7868507"/>
              <a:gd name="connsiteY236" fmla="*/ 1549599 h 1682351"/>
              <a:gd name="connsiteX237" fmla="*/ 951832 w 7868507"/>
              <a:gd name="connsiteY237" fmla="*/ 1564506 h 1682351"/>
              <a:gd name="connsiteX238" fmla="*/ 946909 w 7868507"/>
              <a:gd name="connsiteY238" fmla="*/ 1569506 h 1682351"/>
              <a:gd name="connsiteX239" fmla="*/ 930061 w 7868507"/>
              <a:gd name="connsiteY239" fmla="*/ 1573784 h 1682351"/>
              <a:gd name="connsiteX240" fmla="*/ 929189 w 7868507"/>
              <a:gd name="connsiteY240" fmla="*/ 1575061 h 1682351"/>
              <a:gd name="connsiteX241" fmla="*/ 913074 w 7868507"/>
              <a:gd name="connsiteY241" fmla="*/ 1580907 h 1682351"/>
              <a:gd name="connsiteX242" fmla="*/ 885532 w 7868507"/>
              <a:gd name="connsiteY242" fmla="*/ 1596205 h 1682351"/>
              <a:gd name="connsiteX243" fmla="*/ 879535 w 7868507"/>
              <a:gd name="connsiteY243" fmla="*/ 1593350 h 1682351"/>
              <a:gd name="connsiteX244" fmla="*/ 878302 w 7868507"/>
              <a:gd name="connsiteY244" fmla="*/ 1591213 h 1682351"/>
              <a:gd name="connsiteX245" fmla="*/ 870728 w 7868507"/>
              <a:gd name="connsiteY245" fmla="*/ 1595340 h 1682351"/>
              <a:gd name="connsiteX246" fmla="*/ 864075 w 7868507"/>
              <a:gd name="connsiteY246" fmla="*/ 1594517 h 1682351"/>
              <a:gd name="connsiteX247" fmla="*/ 859460 w 7868507"/>
              <a:gd name="connsiteY247" fmla="*/ 1599444 h 1682351"/>
              <a:gd name="connsiteX248" fmla="*/ 851601 w 7868507"/>
              <a:gd name="connsiteY248" fmla="*/ 1600641 h 1682351"/>
              <a:gd name="connsiteX249" fmla="*/ 841730 w 7868507"/>
              <a:gd name="connsiteY249" fmla="*/ 1600929 h 1682351"/>
              <a:gd name="connsiteX250" fmla="*/ 832963 w 7868507"/>
              <a:gd name="connsiteY250" fmla="*/ 1599055 h 1682351"/>
              <a:gd name="connsiteX251" fmla="*/ 820466 w 7868507"/>
              <a:gd name="connsiteY251" fmla="*/ 1602123 h 1682351"/>
              <a:gd name="connsiteX252" fmla="*/ 791859 w 7868507"/>
              <a:gd name="connsiteY252" fmla="*/ 1606663 h 1682351"/>
              <a:gd name="connsiteX253" fmla="*/ 770233 w 7868507"/>
              <a:gd name="connsiteY253" fmla="*/ 1610142 h 1682351"/>
              <a:gd name="connsiteX254" fmla="*/ 732594 w 7868507"/>
              <a:gd name="connsiteY254" fmla="*/ 1620226 h 1682351"/>
              <a:gd name="connsiteX255" fmla="*/ 725765 w 7868507"/>
              <a:gd name="connsiteY255" fmla="*/ 1628741 h 1682351"/>
              <a:gd name="connsiteX256" fmla="*/ 707807 w 7868507"/>
              <a:gd name="connsiteY256" fmla="*/ 1626219 h 1682351"/>
              <a:gd name="connsiteX257" fmla="*/ 702769 w 7868507"/>
              <a:gd name="connsiteY257" fmla="*/ 1617842 h 1682351"/>
              <a:gd name="connsiteX258" fmla="*/ 679694 w 7868507"/>
              <a:gd name="connsiteY258" fmla="*/ 1620699 h 1682351"/>
              <a:gd name="connsiteX259" fmla="*/ 658729 w 7868507"/>
              <a:gd name="connsiteY259" fmla="*/ 1632723 h 1682351"/>
              <a:gd name="connsiteX260" fmla="*/ 631015 w 7868507"/>
              <a:gd name="connsiteY260" fmla="*/ 1639457 h 1682351"/>
              <a:gd name="connsiteX261" fmla="*/ 614469 w 7868507"/>
              <a:gd name="connsiteY261" fmla="*/ 1643580 h 1682351"/>
              <a:gd name="connsiteX262" fmla="*/ 568137 w 7868507"/>
              <a:gd name="connsiteY262" fmla="*/ 1647197 h 1682351"/>
              <a:gd name="connsiteX263" fmla="*/ 565757 w 7868507"/>
              <a:gd name="connsiteY263" fmla="*/ 1647102 h 1682351"/>
              <a:gd name="connsiteX264" fmla="*/ 557947 w 7868507"/>
              <a:gd name="connsiteY264" fmla="*/ 1652573 h 1682351"/>
              <a:gd name="connsiteX265" fmla="*/ 557617 w 7868507"/>
              <a:gd name="connsiteY265" fmla="*/ 1653973 h 1682351"/>
              <a:gd name="connsiteX266" fmla="*/ 528578 w 7868507"/>
              <a:gd name="connsiteY266" fmla="*/ 1651276 h 1682351"/>
              <a:gd name="connsiteX267" fmla="*/ 525096 w 7868507"/>
              <a:gd name="connsiteY267" fmla="*/ 1653383 h 1682351"/>
              <a:gd name="connsiteX268" fmla="*/ 505689 w 7868507"/>
              <a:gd name="connsiteY268" fmla="*/ 1648471 h 1682351"/>
              <a:gd name="connsiteX269" fmla="*/ 495919 w 7868507"/>
              <a:gd name="connsiteY269" fmla="*/ 1647615 h 1682351"/>
              <a:gd name="connsiteX270" fmla="*/ 478476 w 7868507"/>
              <a:gd name="connsiteY270" fmla="*/ 1644401 h 1682351"/>
              <a:gd name="connsiteX271" fmla="*/ 477049 w 7868507"/>
              <a:gd name="connsiteY271" fmla="*/ 1645767 h 1682351"/>
              <a:gd name="connsiteX272" fmla="*/ 473592 w 7868507"/>
              <a:gd name="connsiteY272" fmla="*/ 1644526 h 1682351"/>
              <a:gd name="connsiteX273" fmla="*/ 471069 w 7868507"/>
              <a:gd name="connsiteY273" fmla="*/ 1646136 h 1682351"/>
              <a:gd name="connsiteX274" fmla="*/ 468193 w 7868507"/>
              <a:gd name="connsiteY274" fmla="*/ 1645716 h 1682351"/>
              <a:gd name="connsiteX275" fmla="*/ 438139 w 7868507"/>
              <a:gd name="connsiteY275" fmla="*/ 1652183 h 1682351"/>
              <a:gd name="connsiteX276" fmla="*/ 431647 w 7868507"/>
              <a:gd name="connsiteY276" fmla="*/ 1650919 h 1682351"/>
              <a:gd name="connsiteX277" fmla="*/ 426745 w 7868507"/>
              <a:gd name="connsiteY277" fmla="*/ 1655727 h 1682351"/>
              <a:gd name="connsiteX278" fmla="*/ 406042 w 7868507"/>
              <a:gd name="connsiteY278" fmla="*/ 1656992 h 1682351"/>
              <a:gd name="connsiteX279" fmla="*/ 398889 w 7868507"/>
              <a:gd name="connsiteY279" fmla="*/ 1653230 h 1682351"/>
              <a:gd name="connsiteX280" fmla="*/ 392275 w 7868507"/>
              <a:gd name="connsiteY280" fmla="*/ 1650533 h 1682351"/>
              <a:gd name="connsiteX281" fmla="*/ 391417 w 7868507"/>
              <a:gd name="connsiteY281" fmla="*/ 1650540 h 1682351"/>
              <a:gd name="connsiteX282" fmla="*/ 382811 w 7868507"/>
              <a:gd name="connsiteY282" fmla="*/ 1650624 h 1682351"/>
              <a:gd name="connsiteX283" fmla="*/ 366800 w 7868507"/>
              <a:gd name="connsiteY283" fmla="*/ 1650779 h 1682351"/>
              <a:gd name="connsiteX284" fmla="*/ 335757 w 7868507"/>
              <a:gd name="connsiteY284" fmla="*/ 1654369 h 1682351"/>
              <a:gd name="connsiteX285" fmla="*/ 265518 w 7868507"/>
              <a:gd name="connsiteY285" fmla="*/ 1637286 h 1682351"/>
              <a:gd name="connsiteX286" fmla="*/ 165785 w 7868507"/>
              <a:gd name="connsiteY286" fmla="*/ 1646368 h 1682351"/>
              <a:gd name="connsiteX287" fmla="*/ 5771 w 7868507"/>
              <a:gd name="connsiteY287" fmla="*/ 1682351 h 1682351"/>
              <a:gd name="connsiteX288" fmla="*/ 0 w 7868507"/>
              <a:gd name="connsiteY288" fmla="*/ 1682121 h 1682351"/>
              <a:gd name="connsiteX289" fmla="*/ 0 w 7868507"/>
              <a:gd name="connsiteY289" fmla="*/ 208540 h 1682351"/>
              <a:gd name="connsiteX290" fmla="*/ 1 w 7868507"/>
              <a:gd name="connsiteY290" fmla="*/ 208540 h 168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7868507" h="1682351">
                <a:moveTo>
                  <a:pt x="0" y="0"/>
                </a:moveTo>
                <a:lnTo>
                  <a:pt x="7868507" y="0"/>
                </a:lnTo>
                <a:lnTo>
                  <a:pt x="7865866" y="1824"/>
                </a:lnTo>
                <a:cubicBezTo>
                  <a:pt x="7856431" y="8442"/>
                  <a:pt x="7838680" y="21037"/>
                  <a:pt x="7837561" y="21679"/>
                </a:cubicBezTo>
                <a:cubicBezTo>
                  <a:pt x="7827334" y="28887"/>
                  <a:pt x="7786488" y="47703"/>
                  <a:pt x="7769454" y="43813"/>
                </a:cubicBezTo>
                <a:cubicBezTo>
                  <a:pt x="7776715" y="51976"/>
                  <a:pt x="7698773" y="52885"/>
                  <a:pt x="7695485" y="61050"/>
                </a:cubicBezTo>
                <a:cubicBezTo>
                  <a:pt x="7694124" y="67654"/>
                  <a:pt x="7669858" y="70842"/>
                  <a:pt x="7662356" y="73131"/>
                </a:cubicBezTo>
                <a:cubicBezTo>
                  <a:pt x="7657288" y="79798"/>
                  <a:pt x="7615644" y="67260"/>
                  <a:pt x="7602203" y="99894"/>
                </a:cubicBezTo>
                <a:cubicBezTo>
                  <a:pt x="7564102" y="102340"/>
                  <a:pt x="7563677" y="146948"/>
                  <a:pt x="7533256" y="141638"/>
                </a:cubicBezTo>
                <a:cubicBezTo>
                  <a:pt x="7525393" y="142116"/>
                  <a:pt x="7522481" y="163449"/>
                  <a:pt x="7516926" y="165418"/>
                </a:cubicBezTo>
                <a:lnTo>
                  <a:pt x="7488994" y="178287"/>
                </a:lnTo>
                <a:lnTo>
                  <a:pt x="7478335" y="185700"/>
                </a:lnTo>
                <a:lnTo>
                  <a:pt x="7458526" y="189157"/>
                </a:lnTo>
                <a:cubicBezTo>
                  <a:pt x="7448729" y="190298"/>
                  <a:pt x="7435680" y="189564"/>
                  <a:pt x="7419554" y="192546"/>
                </a:cubicBezTo>
                <a:cubicBezTo>
                  <a:pt x="7391848" y="201320"/>
                  <a:pt x="7364551" y="190112"/>
                  <a:pt x="7347574" y="213028"/>
                </a:cubicBezTo>
                <a:cubicBezTo>
                  <a:pt x="7289734" y="215419"/>
                  <a:pt x="7263297" y="236052"/>
                  <a:pt x="7205646" y="228570"/>
                </a:cubicBezTo>
                <a:cubicBezTo>
                  <a:pt x="7219384" y="234481"/>
                  <a:pt x="7148985" y="225303"/>
                  <a:pt x="7132082" y="240066"/>
                </a:cubicBezTo>
                <a:cubicBezTo>
                  <a:pt x="7098097" y="244851"/>
                  <a:pt x="7078927" y="243254"/>
                  <a:pt x="7026584" y="249305"/>
                </a:cubicBezTo>
                <a:cubicBezTo>
                  <a:pt x="6982005" y="255885"/>
                  <a:pt x="6975045" y="256084"/>
                  <a:pt x="6949796" y="259619"/>
                </a:cubicBezTo>
                <a:lnTo>
                  <a:pt x="6850243" y="278486"/>
                </a:lnTo>
                <a:lnTo>
                  <a:pt x="6848972" y="279419"/>
                </a:lnTo>
                <a:cubicBezTo>
                  <a:pt x="6842431" y="281915"/>
                  <a:pt x="6837674" y="282132"/>
                  <a:pt x="6833720" y="281340"/>
                </a:cubicBezTo>
                <a:lnTo>
                  <a:pt x="6796601" y="279778"/>
                </a:lnTo>
                <a:lnTo>
                  <a:pt x="6793249" y="281365"/>
                </a:lnTo>
                <a:lnTo>
                  <a:pt x="6761214" y="283216"/>
                </a:lnTo>
                <a:cubicBezTo>
                  <a:pt x="6761188" y="283490"/>
                  <a:pt x="6761163" y="283765"/>
                  <a:pt x="6761137" y="284040"/>
                </a:cubicBezTo>
                <a:cubicBezTo>
                  <a:pt x="6760237" y="285931"/>
                  <a:pt x="6758196" y="287407"/>
                  <a:pt x="6753708" y="288053"/>
                </a:cubicBezTo>
                <a:cubicBezTo>
                  <a:pt x="6765963" y="298767"/>
                  <a:pt x="6752991" y="292938"/>
                  <a:pt x="6738673" y="293899"/>
                </a:cubicBezTo>
                <a:cubicBezTo>
                  <a:pt x="6725584" y="299105"/>
                  <a:pt x="6686848" y="314912"/>
                  <a:pt x="6675177" y="319284"/>
                </a:cubicBezTo>
                <a:lnTo>
                  <a:pt x="6668648" y="320128"/>
                </a:lnTo>
                <a:cubicBezTo>
                  <a:pt x="6668631" y="320193"/>
                  <a:pt x="6668614" y="320260"/>
                  <a:pt x="6668596" y="320325"/>
                </a:cubicBezTo>
                <a:cubicBezTo>
                  <a:pt x="6667339" y="320894"/>
                  <a:pt x="6665255" y="321316"/>
                  <a:pt x="6661861" y="321574"/>
                </a:cubicBezTo>
                <a:lnTo>
                  <a:pt x="6644079" y="323301"/>
                </a:lnTo>
                <a:lnTo>
                  <a:pt x="6640227" y="325063"/>
                </a:lnTo>
                <a:lnTo>
                  <a:pt x="6639422" y="327491"/>
                </a:lnTo>
                <a:lnTo>
                  <a:pt x="6617073" y="336554"/>
                </a:lnTo>
                <a:cubicBezTo>
                  <a:pt x="6605813" y="334764"/>
                  <a:pt x="6572341" y="351494"/>
                  <a:pt x="6565938" y="354459"/>
                </a:cubicBezTo>
                <a:lnTo>
                  <a:pt x="6506395" y="372715"/>
                </a:lnTo>
                <a:cubicBezTo>
                  <a:pt x="6446059" y="407226"/>
                  <a:pt x="6413333" y="405459"/>
                  <a:pt x="6366803" y="421832"/>
                </a:cubicBezTo>
                <a:cubicBezTo>
                  <a:pt x="6324390" y="424230"/>
                  <a:pt x="6284368" y="425700"/>
                  <a:pt x="6245343" y="435559"/>
                </a:cubicBezTo>
                <a:cubicBezTo>
                  <a:pt x="6215336" y="440142"/>
                  <a:pt x="6196358" y="442032"/>
                  <a:pt x="6186762" y="449329"/>
                </a:cubicBezTo>
                <a:lnTo>
                  <a:pt x="6151870" y="456667"/>
                </a:lnTo>
                <a:lnTo>
                  <a:pt x="6094791" y="467108"/>
                </a:lnTo>
                <a:cubicBezTo>
                  <a:pt x="6094657" y="467835"/>
                  <a:pt x="6094521" y="468561"/>
                  <a:pt x="6094387" y="469288"/>
                </a:cubicBezTo>
                <a:lnTo>
                  <a:pt x="6088888" y="472662"/>
                </a:lnTo>
                <a:lnTo>
                  <a:pt x="6079322" y="480342"/>
                </a:lnTo>
                <a:lnTo>
                  <a:pt x="6060058" y="490885"/>
                </a:lnTo>
                <a:lnTo>
                  <a:pt x="6059271" y="490563"/>
                </a:lnTo>
                <a:cubicBezTo>
                  <a:pt x="6057130" y="490070"/>
                  <a:pt x="6054850" y="490140"/>
                  <a:pt x="6052214" y="491388"/>
                </a:cubicBezTo>
                <a:cubicBezTo>
                  <a:pt x="6043152" y="492025"/>
                  <a:pt x="6015622" y="492143"/>
                  <a:pt x="6004898" y="494385"/>
                </a:cubicBezTo>
                <a:cubicBezTo>
                  <a:pt x="5999647" y="497933"/>
                  <a:pt x="5993947" y="501457"/>
                  <a:pt x="5987859" y="504838"/>
                </a:cubicBezTo>
                <a:lnTo>
                  <a:pt x="5984113" y="506697"/>
                </a:lnTo>
                <a:lnTo>
                  <a:pt x="5983909" y="506630"/>
                </a:lnTo>
                <a:cubicBezTo>
                  <a:pt x="5982816" y="506817"/>
                  <a:pt x="5981478" y="507345"/>
                  <a:pt x="5979696" y="508387"/>
                </a:cubicBezTo>
                <a:lnTo>
                  <a:pt x="5931986" y="510495"/>
                </a:lnTo>
                <a:cubicBezTo>
                  <a:pt x="5909485" y="515471"/>
                  <a:pt x="5891640" y="509415"/>
                  <a:pt x="5873354" y="520717"/>
                </a:cubicBezTo>
                <a:cubicBezTo>
                  <a:pt x="5862814" y="523027"/>
                  <a:pt x="5852640" y="524240"/>
                  <a:pt x="5843006" y="525739"/>
                </a:cubicBezTo>
                <a:lnTo>
                  <a:pt x="5825737" y="530029"/>
                </a:lnTo>
                <a:lnTo>
                  <a:pt x="5812271" y="536366"/>
                </a:lnTo>
                <a:cubicBezTo>
                  <a:pt x="5756812" y="585055"/>
                  <a:pt x="5726733" y="582561"/>
                  <a:pt x="5683965" y="605660"/>
                </a:cubicBezTo>
                <a:cubicBezTo>
                  <a:pt x="5644981" y="609044"/>
                  <a:pt x="5608194" y="611118"/>
                  <a:pt x="5572324" y="625027"/>
                </a:cubicBezTo>
                <a:lnTo>
                  <a:pt x="5556903" y="628786"/>
                </a:lnTo>
                <a:lnTo>
                  <a:pt x="5553544" y="627847"/>
                </a:lnTo>
                <a:lnTo>
                  <a:pt x="5526889" y="632098"/>
                </a:lnTo>
                <a:lnTo>
                  <a:pt x="5521078" y="637584"/>
                </a:lnTo>
                <a:lnTo>
                  <a:pt x="5512534" y="637267"/>
                </a:lnTo>
                <a:cubicBezTo>
                  <a:pt x="5504747" y="639009"/>
                  <a:pt x="5481345" y="646244"/>
                  <a:pt x="5474353" y="648039"/>
                </a:cubicBezTo>
                <a:lnTo>
                  <a:pt x="5470584" y="648039"/>
                </a:lnTo>
                <a:lnTo>
                  <a:pt x="5467496" y="650003"/>
                </a:lnTo>
                <a:lnTo>
                  <a:pt x="5462885" y="649269"/>
                </a:lnTo>
                <a:lnTo>
                  <a:pt x="5461190" y="650833"/>
                </a:lnTo>
                <a:lnTo>
                  <a:pt x="5438256" y="650162"/>
                </a:lnTo>
                <a:lnTo>
                  <a:pt x="5425515" y="650724"/>
                </a:lnTo>
                <a:lnTo>
                  <a:pt x="5399851" y="648648"/>
                </a:lnTo>
                <a:lnTo>
                  <a:pt x="5395578" y="651245"/>
                </a:lnTo>
                <a:lnTo>
                  <a:pt x="5357693" y="652764"/>
                </a:lnTo>
                <a:cubicBezTo>
                  <a:pt x="5357603" y="653244"/>
                  <a:pt x="5357512" y="653723"/>
                  <a:pt x="5357422" y="654203"/>
                </a:cubicBezTo>
                <a:lnTo>
                  <a:pt x="5347920" y="660769"/>
                </a:lnTo>
                <a:lnTo>
                  <a:pt x="5344829" y="661019"/>
                </a:lnTo>
                <a:cubicBezTo>
                  <a:pt x="5307153" y="665059"/>
                  <a:pt x="5332651" y="677514"/>
                  <a:pt x="5285263" y="671313"/>
                </a:cubicBezTo>
                <a:cubicBezTo>
                  <a:pt x="5280405" y="677746"/>
                  <a:pt x="5274454" y="678943"/>
                  <a:pt x="5264305" y="677803"/>
                </a:cubicBezTo>
                <a:cubicBezTo>
                  <a:pt x="5246014" y="680189"/>
                  <a:pt x="5247969" y="694161"/>
                  <a:pt x="5229182" y="688503"/>
                </a:cubicBezTo>
                <a:cubicBezTo>
                  <a:pt x="5232786" y="695611"/>
                  <a:pt x="5194630" y="696876"/>
                  <a:pt x="5203382" y="703484"/>
                </a:cubicBezTo>
                <a:cubicBezTo>
                  <a:pt x="5191747" y="712293"/>
                  <a:pt x="5185418" y="701775"/>
                  <a:pt x="5173833" y="709660"/>
                </a:cubicBezTo>
                <a:cubicBezTo>
                  <a:pt x="5160556" y="713156"/>
                  <a:pt x="5181164" y="700314"/>
                  <a:pt x="5166382" y="702062"/>
                </a:cubicBezTo>
                <a:cubicBezTo>
                  <a:pt x="5152981" y="704685"/>
                  <a:pt x="5149341" y="697471"/>
                  <a:pt x="5142858" y="702153"/>
                </a:cubicBezTo>
                <a:cubicBezTo>
                  <a:pt x="5140697" y="703712"/>
                  <a:pt x="5138223" y="706594"/>
                  <a:pt x="5134964" y="711602"/>
                </a:cubicBezTo>
                <a:cubicBezTo>
                  <a:pt x="5116062" y="710281"/>
                  <a:pt x="5112766" y="718879"/>
                  <a:pt x="5087368" y="727066"/>
                </a:cubicBezTo>
                <a:cubicBezTo>
                  <a:pt x="5076462" y="724359"/>
                  <a:pt x="5067967" y="727957"/>
                  <a:pt x="5059763" y="733651"/>
                </a:cubicBezTo>
                <a:cubicBezTo>
                  <a:pt x="5047285" y="735133"/>
                  <a:pt x="5035444" y="738447"/>
                  <a:pt x="5023240" y="742299"/>
                </a:cubicBezTo>
                <a:lnTo>
                  <a:pt x="5007406" y="747156"/>
                </a:lnTo>
                <a:lnTo>
                  <a:pt x="4995851" y="746560"/>
                </a:lnTo>
                <a:cubicBezTo>
                  <a:pt x="4991224" y="747463"/>
                  <a:pt x="4986919" y="747840"/>
                  <a:pt x="4983107" y="748274"/>
                </a:cubicBezTo>
                <a:lnTo>
                  <a:pt x="4973068" y="750600"/>
                </a:lnTo>
                <a:lnTo>
                  <a:pt x="4967642" y="756164"/>
                </a:lnTo>
                <a:lnTo>
                  <a:pt x="4958938" y="756308"/>
                </a:lnTo>
                <a:lnTo>
                  <a:pt x="4949594" y="761504"/>
                </a:lnTo>
                <a:lnTo>
                  <a:pt x="4947761" y="759559"/>
                </a:lnTo>
                <a:lnTo>
                  <a:pt x="4939683" y="757589"/>
                </a:lnTo>
                <a:lnTo>
                  <a:pt x="4905733" y="776774"/>
                </a:lnTo>
                <a:cubicBezTo>
                  <a:pt x="4896707" y="781329"/>
                  <a:pt x="4889057" y="783325"/>
                  <a:pt x="4885524" y="784914"/>
                </a:cubicBezTo>
                <a:lnTo>
                  <a:pt x="4884537" y="786309"/>
                </a:lnTo>
                <a:lnTo>
                  <a:pt x="4863207" y="792997"/>
                </a:lnTo>
                <a:lnTo>
                  <a:pt x="4857388" y="798678"/>
                </a:lnTo>
                <a:cubicBezTo>
                  <a:pt x="4843193" y="806581"/>
                  <a:pt x="4824167" y="805577"/>
                  <a:pt x="4816499" y="818246"/>
                </a:cubicBezTo>
                <a:cubicBezTo>
                  <a:pt x="4812647" y="821244"/>
                  <a:pt x="4808821" y="822962"/>
                  <a:pt x="4805033" y="823877"/>
                </a:cubicBezTo>
                <a:lnTo>
                  <a:pt x="4794341" y="824641"/>
                </a:lnTo>
                <a:lnTo>
                  <a:pt x="4791139" y="821265"/>
                </a:lnTo>
                <a:lnTo>
                  <a:pt x="4784697" y="823709"/>
                </a:lnTo>
                <a:lnTo>
                  <a:pt x="4782810" y="823507"/>
                </a:lnTo>
                <a:cubicBezTo>
                  <a:pt x="4779205" y="823102"/>
                  <a:pt x="4775651" y="822843"/>
                  <a:pt x="4772164" y="823203"/>
                </a:cubicBezTo>
                <a:cubicBezTo>
                  <a:pt x="4777656" y="842476"/>
                  <a:pt x="4743396" y="829438"/>
                  <a:pt x="4753756" y="843711"/>
                </a:cubicBezTo>
                <a:cubicBezTo>
                  <a:pt x="4735544" y="849041"/>
                  <a:pt x="4750178" y="861228"/>
                  <a:pt x="4727551" y="851537"/>
                </a:cubicBezTo>
                <a:cubicBezTo>
                  <a:pt x="4699946" y="874427"/>
                  <a:pt x="4652821" y="902023"/>
                  <a:pt x="4631760" y="932126"/>
                </a:cubicBezTo>
                <a:cubicBezTo>
                  <a:pt x="4606537" y="943038"/>
                  <a:pt x="4602512" y="938987"/>
                  <a:pt x="4584082" y="949940"/>
                </a:cubicBezTo>
                <a:cubicBezTo>
                  <a:pt x="4584818" y="973908"/>
                  <a:pt x="4539784" y="951314"/>
                  <a:pt x="4523312" y="974005"/>
                </a:cubicBezTo>
                <a:lnTo>
                  <a:pt x="4463504" y="996548"/>
                </a:lnTo>
                <a:lnTo>
                  <a:pt x="4452680" y="1008042"/>
                </a:lnTo>
                <a:lnTo>
                  <a:pt x="4445284" y="1009976"/>
                </a:lnTo>
                <a:lnTo>
                  <a:pt x="4407084" y="1025274"/>
                </a:lnTo>
                <a:lnTo>
                  <a:pt x="4398766" y="1022420"/>
                </a:lnTo>
                <a:lnTo>
                  <a:pt x="4397057" y="1020283"/>
                </a:lnTo>
                <a:lnTo>
                  <a:pt x="4386552" y="1024409"/>
                </a:lnTo>
                <a:lnTo>
                  <a:pt x="4377324" y="1023587"/>
                </a:lnTo>
                <a:lnTo>
                  <a:pt x="4370923" y="1028513"/>
                </a:lnTo>
                <a:lnTo>
                  <a:pt x="4360023" y="1029711"/>
                </a:lnTo>
                <a:cubicBezTo>
                  <a:pt x="4355937" y="1029719"/>
                  <a:pt x="4351336" y="1029614"/>
                  <a:pt x="4346335" y="1029999"/>
                </a:cubicBezTo>
                <a:lnTo>
                  <a:pt x="4334175" y="1028124"/>
                </a:lnTo>
                <a:lnTo>
                  <a:pt x="4316842" y="1031192"/>
                </a:lnTo>
                <a:cubicBezTo>
                  <a:pt x="4303471" y="1033665"/>
                  <a:pt x="4290547" y="1035645"/>
                  <a:pt x="4277163" y="1035732"/>
                </a:cubicBezTo>
                <a:cubicBezTo>
                  <a:pt x="4267809" y="1040481"/>
                  <a:pt x="4258392" y="1043112"/>
                  <a:pt x="4247171" y="1039212"/>
                </a:cubicBezTo>
                <a:cubicBezTo>
                  <a:pt x="4219321" y="1044529"/>
                  <a:pt x="4214817" y="1052707"/>
                  <a:pt x="4194968" y="1049296"/>
                </a:cubicBezTo>
                <a:cubicBezTo>
                  <a:pt x="4190926" y="1053911"/>
                  <a:pt x="4187967" y="1056500"/>
                  <a:pt x="4185496" y="1057811"/>
                </a:cubicBezTo>
                <a:cubicBezTo>
                  <a:pt x="4178081" y="1061743"/>
                  <a:pt x="4175081" y="1054170"/>
                  <a:pt x="4160588" y="1055289"/>
                </a:cubicBezTo>
                <a:cubicBezTo>
                  <a:pt x="4144737" y="1055386"/>
                  <a:pt x="4168066" y="1044910"/>
                  <a:pt x="4153601" y="1046911"/>
                </a:cubicBezTo>
                <a:cubicBezTo>
                  <a:pt x="4140408" y="1053461"/>
                  <a:pt x="4134952" y="1042305"/>
                  <a:pt x="4121597" y="1049768"/>
                </a:cubicBezTo>
                <a:cubicBezTo>
                  <a:pt x="4130078" y="1057306"/>
                  <a:pt x="4089547" y="1054328"/>
                  <a:pt x="4092519" y="1061793"/>
                </a:cubicBezTo>
                <a:cubicBezTo>
                  <a:pt x="4073305" y="1054083"/>
                  <a:pt x="4073723" y="1068186"/>
                  <a:pt x="4054082" y="1068526"/>
                </a:cubicBezTo>
                <a:cubicBezTo>
                  <a:pt x="4043475" y="1066267"/>
                  <a:pt x="4037035" y="1066795"/>
                  <a:pt x="4031133" y="1072650"/>
                </a:cubicBezTo>
                <a:cubicBezTo>
                  <a:pt x="3981712" y="1061225"/>
                  <a:pt x="4007226" y="1076435"/>
                  <a:pt x="3966873" y="1076267"/>
                </a:cubicBezTo>
                <a:lnTo>
                  <a:pt x="3963573" y="1076172"/>
                </a:lnTo>
                <a:lnTo>
                  <a:pt x="3952740" y="1081643"/>
                </a:lnTo>
                <a:cubicBezTo>
                  <a:pt x="3952588" y="1082109"/>
                  <a:pt x="3952435" y="1082575"/>
                  <a:pt x="3952284" y="1083043"/>
                </a:cubicBezTo>
                <a:lnTo>
                  <a:pt x="3912008" y="1080346"/>
                </a:lnTo>
                <a:lnTo>
                  <a:pt x="3907178" y="1082452"/>
                </a:lnTo>
                <a:lnTo>
                  <a:pt x="3880262" y="1077541"/>
                </a:lnTo>
                <a:lnTo>
                  <a:pt x="3866711" y="1076684"/>
                </a:lnTo>
                <a:lnTo>
                  <a:pt x="3842517" y="1073470"/>
                </a:lnTo>
                <a:lnTo>
                  <a:pt x="3840538" y="1074837"/>
                </a:lnTo>
                <a:lnTo>
                  <a:pt x="3835745" y="1073596"/>
                </a:lnTo>
                <a:lnTo>
                  <a:pt x="3832245" y="1075205"/>
                </a:lnTo>
                <a:lnTo>
                  <a:pt x="3828256" y="1074786"/>
                </a:lnTo>
                <a:cubicBezTo>
                  <a:pt x="3820644" y="1075794"/>
                  <a:pt x="3795021" y="1080386"/>
                  <a:pt x="3786574" y="1081253"/>
                </a:cubicBezTo>
                <a:lnTo>
                  <a:pt x="3777568" y="1079989"/>
                </a:lnTo>
                <a:lnTo>
                  <a:pt x="3770769" y="1084796"/>
                </a:lnTo>
                <a:lnTo>
                  <a:pt x="3742056" y="1086062"/>
                </a:lnTo>
                <a:lnTo>
                  <a:pt x="3732135" y="1082300"/>
                </a:lnTo>
                <a:lnTo>
                  <a:pt x="3722961" y="1079602"/>
                </a:lnTo>
                <a:lnTo>
                  <a:pt x="3721773" y="1079610"/>
                </a:lnTo>
                <a:lnTo>
                  <a:pt x="3709837" y="1079694"/>
                </a:lnTo>
                <a:lnTo>
                  <a:pt x="3687629" y="1079849"/>
                </a:lnTo>
                <a:cubicBezTo>
                  <a:pt x="3673456" y="1080105"/>
                  <a:pt x="3659080" y="1080912"/>
                  <a:pt x="3644574" y="1083439"/>
                </a:cubicBezTo>
                <a:cubicBezTo>
                  <a:pt x="3589095" y="1070946"/>
                  <a:pt x="3593887" y="1069803"/>
                  <a:pt x="3547156" y="1066356"/>
                </a:cubicBezTo>
                <a:cubicBezTo>
                  <a:pt x="3524419" y="1052844"/>
                  <a:pt x="3435948" y="1076852"/>
                  <a:pt x="3408831" y="1075438"/>
                </a:cubicBezTo>
                <a:cubicBezTo>
                  <a:pt x="3341934" y="1084022"/>
                  <a:pt x="3199862" y="1123979"/>
                  <a:pt x="3114039" y="1109327"/>
                </a:cubicBezTo>
                <a:cubicBezTo>
                  <a:pt x="3092859" y="1111484"/>
                  <a:pt x="3063890" y="1116528"/>
                  <a:pt x="3051319" y="1116688"/>
                </a:cubicBezTo>
                <a:lnTo>
                  <a:pt x="3010058" y="1118821"/>
                </a:lnTo>
                <a:lnTo>
                  <a:pt x="2941155" y="1141827"/>
                </a:lnTo>
                <a:cubicBezTo>
                  <a:pt x="2906040" y="1127149"/>
                  <a:pt x="2906331" y="1144134"/>
                  <a:pt x="2862733" y="1149849"/>
                </a:cubicBezTo>
                <a:cubicBezTo>
                  <a:pt x="2846732" y="1145242"/>
                  <a:pt x="2772044" y="1145386"/>
                  <a:pt x="2762853" y="1155888"/>
                </a:cubicBezTo>
                <a:cubicBezTo>
                  <a:pt x="2752600" y="1158438"/>
                  <a:pt x="2740554" y="1155224"/>
                  <a:pt x="2735957" y="1166296"/>
                </a:cubicBezTo>
                <a:cubicBezTo>
                  <a:pt x="2728293" y="1179691"/>
                  <a:pt x="2692123" y="1160594"/>
                  <a:pt x="2697453" y="1175920"/>
                </a:cubicBezTo>
                <a:cubicBezTo>
                  <a:pt x="2671775" y="1162864"/>
                  <a:pt x="2651911" y="1191050"/>
                  <a:pt x="2630587" y="1198561"/>
                </a:cubicBezTo>
                <a:cubicBezTo>
                  <a:pt x="2610325" y="1198229"/>
                  <a:pt x="2600793" y="1205603"/>
                  <a:pt x="2554087" y="1210615"/>
                </a:cubicBezTo>
                <a:cubicBezTo>
                  <a:pt x="2531792" y="1195398"/>
                  <a:pt x="2507411" y="1222739"/>
                  <a:pt x="2466063" y="1202949"/>
                </a:cubicBezTo>
                <a:cubicBezTo>
                  <a:pt x="2464801" y="1205165"/>
                  <a:pt x="2452486" y="1203160"/>
                  <a:pt x="2417946" y="1202719"/>
                </a:cubicBezTo>
                <a:cubicBezTo>
                  <a:pt x="2383405" y="1202277"/>
                  <a:pt x="2310873" y="1202063"/>
                  <a:pt x="2258819" y="1200304"/>
                </a:cubicBezTo>
                <a:cubicBezTo>
                  <a:pt x="2199732" y="1200698"/>
                  <a:pt x="2226373" y="1222055"/>
                  <a:pt x="2148771" y="1198564"/>
                </a:cubicBezTo>
                <a:cubicBezTo>
                  <a:pt x="2142871" y="1211179"/>
                  <a:pt x="2133698" y="1212428"/>
                  <a:pt x="2117137" y="1207800"/>
                </a:cubicBezTo>
                <a:cubicBezTo>
                  <a:pt x="2088573" y="1208890"/>
                  <a:pt x="2095766" y="1239016"/>
                  <a:pt x="2064067" y="1222897"/>
                </a:cubicBezTo>
                <a:cubicBezTo>
                  <a:pt x="2043442" y="1230104"/>
                  <a:pt x="2024354" y="1222318"/>
                  <a:pt x="2011154" y="1227589"/>
                </a:cubicBezTo>
                <a:lnTo>
                  <a:pt x="1967562" y="1238053"/>
                </a:lnTo>
                <a:cubicBezTo>
                  <a:pt x="1943445" y="1241153"/>
                  <a:pt x="1936681" y="1218694"/>
                  <a:pt x="1925305" y="1239652"/>
                </a:cubicBezTo>
                <a:lnTo>
                  <a:pt x="1903633" y="1234971"/>
                </a:lnTo>
                <a:lnTo>
                  <a:pt x="1878608" y="1229903"/>
                </a:lnTo>
                <a:cubicBezTo>
                  <a:pt x="1865432" y="1226444"/>
                  <a:pt x="1871623" y="1230353"/>
                  <a:pt x="1843617" y="1224887"/>
                </a:cubicBezTo>
                <a:cubicBezTo>
                  <a:pt x="1825673" y="1239930"/>
                  <a:pt x="1796410" y="1228866"/>
                  <a:pt x="1749265" y="1228560"/>
                </a:cubicBezTo>
                <a:lnTo>
                  <a:pt x="1650050" y="1231064"/>
                </a:lnTo>
                <a:lnTo>
                  <a:pt x="1625906" y="1240466"/>
                </a:lnTo>
                <a:cubicBezTo>
                  <a:pt x="1625817" y="1241492"/>
                  <a:pt x="1625727" y="1242517"/>
                  <a:pt x="1625638" y="1243542"/>
                </a:cubicBezTo>
                <a:lnTo>
                  <a:pt x="1621994" y="1248302"/>
                </a:lnTo>
                <a:lnTo>
                  <a:pt x="1615654" y="1259137"/>
                </a:lnTo>
                <a:lnTo>
                  <a:pt x="1602888" y="1274010"/>
                </a:lnTo>
                <a:lnTo>
                  <a:pt x="1602366" y="1273557"/>
                </a:lnTo>
                <a:cubicBezTo>
                  <a:pt x="1600947" y="1272861"/>
                  <a:pt x="1599436" y="1272961"/>
                  <a:pt x="1597689" y="1274721"/>
                </a:cubicBezTo>
                <a:cubicBezTo>
                  <a:pt x="1591684" y="1275620"/>
                  <a:pt x="1573440" y="1275786"/>
                  <a:pt x="1566332" y="1278948"/>
                </a:cubicBezTo>
                <a:cubicBezTo>
                  <a:pt x="1562852" y="1283954"/>
                  <a:pt x="1559075" y="1288927"/>
                  <a:pt x="1555040" y="1293696"/>
                </a:cubicBezTo>
                <a:lnTo>
                  <a:pt x="1552558" y="1296317"/>
                </a:lnTo>
                <a:lnTo>
                  <a:pt x="1552423" y="1296224"/>
                </a:lnTo>
                <a:cubicBezTo>
                  <a:pt x="1551698" y="1296488"/>
                  <a:pt x="1550811" y="1297233"/>
                  <a:pt x="1549631" y="1298702"/>
                </a:cubicBezTo>
                <a:lnTo>
                  <a:pt x="1518013" y="1301677"/>
                </a:lnTo>
                <a:cubicBezTo>
                  <a:pt x="1503101" y="1308697"/>
                  <a:pt x="1491274" y="1300153"/>
                  <a:pt x="1479156" y="1316098"/>
                </a:cubicBezTo>
                <a:cubicBezTo>
                  <a:pt x="1465186" y="1322615"/>
                  <a:pt x="1452185" y="1322947"/>
                  <a:pt x="1441079" y="1332684"/>
                </a:cubicBezTo>
                <a:cubicBezTo>
                  <a:pt x="1435555" y="1330684"/>
                  <a:pt x="1430746" y="1331145"/>
                  <a:pt x="1427483" y="1339810"/>
                </a:cubicBezTo>
                <a:cubicBezTo>
                  <a:pt x="1414128" y="1344023"/>
                  <a:pt x="1409403" y="1336269"/>
                  <a:pt x="1402408" y="1347572"/>
                </a:cubicBezTo>
                <a:cubicBezTo>
                  <a:pt x="1392551" y="1336117"/>
                  <a:pt x="1393098" y="1342070"/>
                  <a:pt x="1390401" y="1348064"/>
                </a:cubicBezTo>
                <a:lnTo>
                  <a:pt x="1389965" y="1348612"/>
                </a:lnTo>
                <a:lnTo>
                  <a:pt x="1388601" y="1346953"/>
                </a:lnTo>
                <a:lnTo>
                  <a:pt x="1380844" y="1350384"/>
                </a:lnTo>
                <a:lnTo>
                  <a:pt x="1378861" y="1352221"/>
                </a:lnTo>
                <a:cubicBezTo>
                  <a:pt x="1377460" y="1353281"/>
                  <a:pt x="1376483" y="1353720"/>
                  <a:pt x="1375758" y="1353731"/>
                </a:cubicBezTo>
                <a:lnTo>
                  <a:pt x="1375650" y="1353592"/>
                </a:lnTo>
                <a:lnTo>
                  <a:pt x="1372804" y="1355351"/>
                </a:lnTo>
                <a:cubicBezTo>
                  <a:pt x="1368066" y="1358724"/>
                  <a:pt x="1363523" y="1362386"/>
                  <a:pt x="1359249" y="1366189"/>
                </a:cubicBezTo>
                <a:cubicBezTo>
                  <a:pt x="1355111" y="1360199"/>
                  <a:pt x="1345759" y="1369902"/>
                  <a:pt x="1340780" y="1366894"/>
                </a:cubicBezTo>
                <a:lnTo>
                  <a:pt x="1337816" y="1359128"/>
                </a:lnTo>
                <a:lnTo>
                  <a:pt x="1335560" y="1360910"/>
                </a:lnTo>
                <a:lnTo>
                  <a:pt x="1331292" y="1365723"/>
                </a:lnTo>
                <a:cubicBezTo>
                  <a:pt x="1330626" y="1366376"/>
                  <a:pt x="1330143" y="1366473"/>
                  <a:pt x="1329826" y="1365581"/>
                </a:cubicBezTo>
                <a:cubicBezTo>
                  <a:pt x="1327198" y="1366438"/>
                  <a:pt x="1318609" y="1370320"/>
                  <a:pt x="1315524" y="1370869"/>
                </a:cubicBezTo>
                <a:lnTo>
                  <a:pt x="1311310" y="1368878"/>
                </a:lnTo>
                <a:lnTo>
                  <a:pt x="1309448" y="1368851"/>
                </a:lnTo>
                <a:lnTo>
                  <a:pt x="1301298" y="1377498"/>
                </a:lnTo>
                <a:lnTo>
                  <a:pt x="1296925" y="1380996"/>
                </a:lnTo>
                <a:lnTo>
                  <a:pt x="1269267" y="1411589"/>
                </a:lnTo>
                <a:lnTo>
                  <a:pt x="1221707" y="1427353"/>
                </a:lnTo>
                <a:cubicBezTo>
                  <a:pt x="1207203" y="1448075"/>
                  <a:pt x="1174765" y="1420621"/>
                  <a:pt x="1173283" y="1444522"/>
                </a:cubicBezTo>
                <a:cubicBezTo>
                  <a:pt x="1158285" y="1453361"/>
                  <a:pt x="1155560" y="1448889"/>
                  <a:pt x="1135382" y="1456933"/>
                </a:cubicBezTo>
                <a:cubicBezTo>
                  <a:pt x="1116745" y="1484511"/>
                  <a:pt x="1078431" y="1506705"/>
                  <a:pt x="1055416" y="1526389"/>
                </a:cubicBezTo>
                <a:cubicBezTo>
                  <a:pt x="1038974" y="1514246"/>
                  <a:pt x="1049103" y="1527982"/>
                  <a:pt x="1034752" y="1531257"/>
                </a:cubicBezTo>
                <a:cubicBezTo>
                  <a:pt x="1041441" y="1546591"/>
                  <a:pt x="1016408" y="1529831"/>
                  <a:pt x="1018956" y="1549595"/>
                </a:cubicBezTo>
                <a:cubicBezTo>
                  <a:pt x="1016264" y="1549565"/>
                  <a:pt x="1013575" y="1548913"/>
                  <a:pt x="1010858" y="1548110"/>
                </a:cubicBezTo>
                <a:lnTo>
                  <a:pt x="1009435" y="1547700"/>
                </a:lnTo>
                <a:lnTo>
                  <a:pt x="1004312" y="1549413"/>
                </a:lnTo>
                <a:lnTo>
                  <a:pt x="1002155" y="1545703"/>
                </a:lnTo>
                <a:lnTo>
                  <a:pt x="993932" y="1545275"/>
                </a:lnTo>
                <a:cubicBezTo>
                  <a:pt x="990963" y="1545764"/>
                  <a:pt x="987897" y="1547047"/>
                  <a:pt x="984702" y="1549599"/>
                </a:cubicBezTo>
                <a:cubicBezTo>
                  <a:pt x="977771" y="1561338"/>
                  <a:pt x="963339" y="1558228"/>
                  <a:pt x="951832" y="1564506"/>
                </a:cubicBezTo>
                <a:lnTo>
                  <a:pt x="946909" y="1569506"/>
                </a:lnTo>
                <a:lnTo>
                  <a:pt x="930061" y="1573784"/>
                </a:lnTo>
                <a:lnTo>
                  <a:pt x="929189" y="1575061"/>
                </a:lnTo>
                <a:cubicBezTo>
                  <a:pt x="926358" y="1576248"/>
                  <a:pt x="920350" y="1577383"/>
                  <a:pt x="913074" y="1580907"/>
                </a:cubicBezTo>
                <a:lnTo>
                  <a:pt x="885532" y="1596205"/>
                </a:lnTo>
                <a:lnTo>
                  <a:pt x="879535" y="1593350"/>
                </a:lnTo>
                <a:lnTo>
                  <a:pt x="878302" y="1591213"/>
                </a:lnTo>
                <a:lnTo>
                  <a:pt x="870728" y="1595340"/>
                </a:lnTo>
                <a:lnTo>
                  <a:pt x="864075" y="1594517"/>
                </a:lnTo>
                <a:lnTo>
                  <a:pt x="859460" y="1599444"/>
                </a:lnTo>
                <a:lnTo>
                  <a:pt x="851601" y="1600641"/>
                </a:lnTo>
                <a:cubicBezTo>
                  <a:pt x="848654" y="1600649"/>
                  <a:pt x="845337" y="1600545"/>
                  <a:pt x="841730" y="1600929"/>
                </a:cubicBezTo>
                <a:lnTo>
                  <a:pt x="832963" y="1599055"/>
                </a:lnTo>
                <a:lnTo>
                  <a:pt x="820466" y="1602123"/>
                </a:lnTo>
                <a:cubicBezTo>
                  <a:pt x="810825" y="1604596"/>
                  <a:pt x="801507" y="1606575"/>
                  <a:pt x="791859" y="1606663"/>
                </a:cubicBezTo>
                <a:cubicBezTo>
                  <a:pt x="785113" y="1611411"/>
                  <a:pt x="778324" y="1614043"/>
                  <a:pt x="770233" y="1610142"/>
                </a:cubicBezTo>
                <a:cubicBezTo>
                  <a:pt x="750154" y="1615459"/>
                  <a:pt x="746906" y="1623638"/>
                  <a:pt x="732594" y="1620226"/>
                </a:cubicBezTo>
                <a:cubicBezTo>
                  <a:pt x="729681" y="1624842"/>
                  <a:pt x="727547" y="1627431"/>
                  <a:pt x="725765" y="1628741"/>
                </a:cubicBezTo>
                <a:cubicBezTo>
                  <a:pt x="720419" y="1632674"/>
                  <a:pt x="718256" y="1625100"/>
                  <a:pt x="707807" y="1626219"/>
                </a:cubicBezTo>
                <a:cubicBezTo>
                  <a:pt x="696378" y="1626316"/>
                  <a:pt x="713198" y="1615841"/>
                  <a:pt x="702769" y="1617842"/>
                </a:cubicBezTo>
                <a:cubicBezTo>
                  <a:pt x="693256" y="1624391"/>
                  <a:pt x="689323" y="1613235"/>
                  <a:pt x="679694" y="1620699"/>
                </a:cubicBezTo>
                <a:cubicBezTo>
                  <a:pt x="685809" y="1628237"/>
                  <a:pt x="656585" y="1625258"/>
                  <a:pt x="658729" y="1632723"/>
                </a:cubicBezTo>
                <a:cubicBezTo>
                  <a:pt x="644875" y="1625014"/>
                  <a:pt x="645176" y="1639116"/>
                  <a:pt x="631015" y="1639457"/>
                </a:cubicBezTo>
                <a:cubicBezTo>
                  <a:pt x="623368" y="1637197"/>
                  <a:pt x="618725" y="1637726"/>
                  <a:pt x="614469" y="1643580"/>
                </a:cubicBezTo>
                <a:cubicBezTo>
                  <a:pt x="578836" y="1632156"/>
                  <a:pt x="597232" y="1647365"/>
                  <a:pt x="568137" y="1647197"/>
                </a:cubicBezTo>
                <a:lnTo>
                  <a:pt x="565757" y="1647102"/>
                </a:lnTo>
                <a:lnTo>
                  <a:pt x="557947" y="1652573"/>
                </a:lnTo>
                <a:cubicBezTo>
                  <a:pt x="557837" y="1653040"/>
                  <a:pt x="557727" y="1653506"/>
                  <a:pt x="557617" y="1653973"/>
                </a:cubicBezTo>
                <a:lnTo>
                  <a:pt x="528578" y="1651276"/>
                </a:lnTo>
                <a:lnTo>
                  <a:pt x="525096" y="1653383"/>
                </a:lnTo>
                <a:lnTo>
                  <a:pt x="505689" y="1648471"/>
                </a:lnTo>
                <a:lnTo>
                  <a:pt x="495919" y="1647615"/>
                </a:lnTo>
                <a:lnTo>
                  <a:pt x="478476" y="1644401"/>
                </a:lnTo>
                <a:lnTo>
                  <a:pt x="477049" y="1645767"/>
                </a:lnTo>
                <a:lnTo>
                  <a:pt x="473592" y="1644526"/>
                </a:lnTo>
                <a:lnTo>
                  <a:pt x="471069" y="1646136"/>
                </a:lnTo>
                <a:lnTo>
                  <a:pt x="468193" y="1645716"/>
                </a:lnTo>
                <a:cubicBezTo>
                  <a:pt x="462704" y="1646724"/>
                  <a:pt x="444230" y="1651316"/>
                  <a:pt x="438139" y="1652183"/>
                </a:cubicBezTo>
                <a:lnTo>
                  <a:pt x="431647" y="1650919"/>
                </a:lnTo>
                <a:lnTo>
                  <a:pt x="426745" y="1655727"/>
                </a:lnTo>
                <a:lnTo>
                  <a:pt x="406042" y="1656992"/>
                </a:lnTo>
                <a:lnTo>
                  <a:pt x="398889" y="1653230"/>
                </a:lnTo>
                <a:lnTo>
                  <a:pt x="392275" y="1650533"/>
                </a:lnTo>
                <a:lnTo>
                  <a:pt x="391417" y="1650540"/>
                </a:lnTo>
                <a:lnTo>
                  <a:pt x="382811" y="1650624"/>
                </a:lnTo>
                <a:lnTo>
                  <a:pt x="366800" y="1650779"/>
                </a:lnTo>
                <a:cubicBezTo>
                  <a:pt x="356581" y="1651035"/>
                  <a:pt x="346216" y="1651842"/>
                  <a:pt x="335757" y="1654369"/>
                </a:cubicBezTo>
                <a:cubicBezTo>
                  <a:pt x="295757" y="1641876"/>
                  <a:pt x="299211" y="1640734"/>
                  <a:pt x="265518" y="1637286"/>
                </a:cubicBezTo>
                <a:cubicBezTo>
                  <a:pt x="249125" y="1623774"/>
                  <a:pt x="185336" y="1647782"/>
                  <a:pt x="165785" y="1646368"/>
                </a:cubicBezTo>
                <a:cubicBezTo>
                  <a:pt x="129610" y="1652806"/>
                  <a:pt x="62947" y="1676892"/>
                  <a:pt x="5771" y="1682351"/>
                </a:cubicBezTo>
                <a:lnTo>
                  <a:pt x="0" y="1682121"/>
                </a:lnTo>
                <a:lnTo>
                  <a:pt x="0" y="208540"/>
                </a:lnTo>
                <a:lnTo>
                  <a:pt x="1" y="20854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DBD1F7-9F2F-846A-0C37-105F95900F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5855" y="609600"/>
            <a:ext cx="5982131" cy="1330839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Challenges Faced by Older People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6" name="Freeform: Shape 11275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Freeform: Shape 11277">
            <a:extLst>
              <a:ext uri="{FF2B5EF4-FFF2-40B4-BE49-F238E27FC236}">
                <a16:creationId xmlns:a16="http://schemas.microsoft.com/office/drawing/2014/main" id="{A63313B7-3007-48A7-BE97-9A74C1121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473" y="792481"/>
            <a:ext cx="4067694" cy="5310206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11267" name="Picture 3">
            <a:extLst>
              <a:ext uri="{FF2B5EF4-FFF2-40B4-BE49-F238E27FC236}">
                <a16:creationId xmlns:a16="http://schemas.microsoft.com/office/drawing/2014/main" id="{465D66E5-1E44-834A-16E2-F66A5EE6F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74" r="29973" b="2"/>
          <a:stretch>
            <a:fillRect/>
          </a:stretch>
        </p:blipFill>
        <p:spPr bwMode="auto">
          <a:xfrm>
            <a:off x="723899" y="969818"/>
            <a:ext cx="3704013" cy="4976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280" name="Rectangle 6">
            <a:extLst>
              <a:ext uri="{FF2B5EF4-FFF2-40B4-BE49-F238E27FC236}">
                <a16:creationId xmlns:a16="http://schemas.microsoft.com/office/drawing/2014/main" id="{3FD46A31-BFB8-4D6E-8A49-A2DC0DEDAC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6507" y="5869654"/>
            <a:ext cx="1367625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470CA2B-C991-102B-BB89-3057A86F09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15855" y="2194101"/>
            <a:ext cx="5982132" cy="390858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 stated by Sen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Prybutok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(2022), 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Emotional health and quality of life are negatively impacted by social isolation.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2030, there will be 70 million elderly people, which will increase the risk of isolation.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Social participation is decreased by chronic illness and a decline in mobility.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Because they lack the necessary skills and training, many older persons are excluded from the digital world.</a:t>
            </a:r>
            <a:endParaRPr lang="en-US" altLang="en-US" sz="20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Access is financially hampered by fixed earnings and the cost of technology.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C54E8F28-0983-11BE-CA77-AAD205B32C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88155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03"/>
    </mc:Choice>
    <mc:Fallback xmlns="">
      <p:transition spd="slow" advTm="50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E7BE9-02B6-C19E-D44D-26F3DAD94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Within Social Care Services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A070564-94AE-3370-711B-B7BCEF2456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(Brimblecombe et al., 2018) claims that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Budgets for adult social care were cut by 31%, or £4.6 billion</a:t>
            </a:r>
            <a:r>
              <a:rPr lang="en-US" altLang="en-US" sz="2400" dirty="0"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According to 72% of carers, the care recipient required additional services.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Unmet social care needs were indicated by 44% of older adults.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 is reduced when programs like meals-on-wheels and day centers are shut down.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Carers are "lost in the system" due of inadequate coordination between providers.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C97C6B3B-6FE8-6E3F-A2F8-E1918ABFE6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9940503" y="471090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050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487"/>
    </mc:Choice>
    <mc:Fallback xmlns="">
      <p:transition spd="slow" advTm="71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4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256" name="Rectangle 10255">
            <a:extLst>
              <a:ext uri="{FF2B5EF4-FFF2-40B4-BE49-F238E27FC236}">
                <a16:creationId xmlns:a16="http://schemas.microsoft.com/office/drawing/2014/main" id="{477B3D0A-9C0E-8E65-3091-732A717D3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331873-6673-062D-549D-C64D23EAF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34057"/>
            <a:ext cx="10124189" cy="1228299"/>
          </a:xfrm>
        </p:spPr>
        <p:txBody>
          <a:bodyPr>
            <a:normAutofit/>
          </a:bodyPr>
          <a:lstStyle/>
          <a:p>
            <a:r>
              <a:rPr lang="en-GB" sz="4000" dirty="0"/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Improvement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140283-DA1E-2453-BE67-8973F5C5A63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58952" y="2281552"/>
            <a:ext cx="5725263" cy="39169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Potential enhancements consist of: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more money for social services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improved coordination between social services and health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enhanced training for the workforce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increased community assistance initiatives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increased usage of assistive technology.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These adjustments may improve wellbeing and independence.</a:t>
            </a:r>
          </a:p>
        </p:txBody>
      </p:sp>
      <p:pic>
        <p:nvPicPr>
          <p:cNvPr id="10249" name="Picture 9">
            <a:extLst>
              <a:ext uri="{FF2B5EF4-FFF2-40B4-BE49-F238E27FC236}">
                <a16:creationId xmlns:a16="http://schemas.microsoft.com/office/drawing/2014/main" id="{B3DFCC3C-7341-8DC2-D9FE-9EDDD0CA7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86445" y="2211989"/>
            <a:ext cx="3432801" cy="193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>
            <a:extLst>
              <a:ext uri="{FF2B5EF4-FFF2-40B4-BE49-F238E27FC236}">
                <a16:creationId xmlns:a16="http://schemas.microsoft.com/office/drawing/2014/main" id="{04B81DB9-A3E7-26FE-37CE-A9307C043A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5137" y="4464673"/>
            <a:ext cx="1802591" cy="181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>
            <a:extLst>
              <a:ext uri="{FF2B5EF4-FFF2-40B4-BE49-F238E27FC236}">
                <a16:creationId xmlns:a16="http://schemas.microsoft.com/office/drawing/2014/main" id="{3A430D65-7AF5-D999-AA80-4DB2557AA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41845" y="4464673"/>
            <a:ext cx="1941284" cy="129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C73AF57D-A15E-E50A-9EE1-CEFAC7A6CE1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079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87"/>
    </mc:Choice>
    <mc:Fallback xmlns="">
      <p:transition spd="slow" advTm="277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D8F15-DA8F-E6A0-EAEE-3EA9351B8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2E648-FC03-39A3-209E-9007F24C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welfare of senior citizens is greatly aided by social care policies.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Laws like the Care Act of 2014 encourage self-reliance and self-determination.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Not with standing advancements, obstacles still exist, such as a lack of finance and rising demand. 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To guarantee that older individuals preserve their functional capacity and quality of life, policy implementation and service improvements are required.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EA27C8B-FEE5-04D4-7498-6C2794D4D3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87509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8"/>
    </mc:Choice>
    <mc:Fallback xmlns="">
      <p:transition spd="slow" advTm="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44D04-39E0-6356-948A-E8DED6DB9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4BE346-DDA0-D87F-8F1F-136959CF14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Barriers to Receipt of Social Care Services for Working Carers and the People They Care For in Times of Austerity.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Policy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BRIMBLECOMBE, N., PICKARD, L., KING, D., &amp; KNAPP, M. (2018). Vol. 47(2), pp. 215–233.</a:t>
            </a:r>
          </a:p>
          <a:p>
            <a:pPr marL="0" indent="0">
              <a:buNone/>
            </a:pPr>
            <a:r>
              <a:rPr lang="en-US" sz="2300" dirty="0" err="1">
                <a:latin typeface="Arial" panose="020B0604020202020204" pitchFamily="34" charset="0"/>
                <a:cs typeface="Arial" panose="020B0604020202020204" pitchFamily="34" charset="0"/>
              </a:rPr>
              <a:t>Bolwell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J. S. (2025). A review of healthcare challenges in the UK and the US: Medical errors, aging, private healthcare and governance.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Health Sciences Review (Oxford, England)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14.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https://doi.org/10.1016/j.hsr.2025.100211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Bunn, F., Goodman, C., Russell, B., Wilson, P., Manthorpe, J., Rait, G., Hodkinson, I., &amp; Durand, M.-A. (2018). Supporting shared decision-making for older people with multiple health and social care needs: A realist synthesis.</a:t>
            </a:r>
          </a:p>
          <a:p>
            <a:pPr marL="0" indent="0">
              <a:buNone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Golden, J., Conroy, R. M., &amp; Lawlor, B. A. (2009). Social support network structure in older people: Underlying dimensions and association with psychological and physical health. </a:t>
            </a:r>
            <a:r>
              <a:rPr lang="en-US" sz="2300" i="1" dirty="0">
                <a:latin typeface="Arial" panose="020B0604020202020204" pitchFamily="34" charset="0"/>
                <a:cs typeface="Arial" panose="020B0604020202020204" pitchFamily="34" charset="0"/>
              </a:rPr>
              <a:t>Psychology, Health &amp; Medicine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, 14(3), 280–290. </a:t>
            </a: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https://doi.org/10.1080/13548500902730135</a:t>
            </a:r>
            <a:endParaRPr lang="en-US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841001A-979A-AC9B-B485-CA411A9A72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0341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95"/>
    </mc:Choice>
    <mc:Fallback xmlns="">
      <p:transition spd="slow" advTm="57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11EE6-53B8-442E-4488-66F6C8455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78E66-C4F2-739B-EDA3-FC4CF6CEB6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LEWIS, J., &amp; WEST, A. (2014). Re-shaping social care services for older people in England: Policy development and the problem of achieving ‘good care’.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Journal of Social Policy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43(1), 1–18. 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https://doi.org/10.1017/S0047279413000561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Older persons (2025). UNHCR. Available at: 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https://emergency.unhcr.org/protection/persons-risk/older-persons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(Accessed: 28 February 2026).</a:t>
            </a:r>
          </a:p>
          <a:p>
            <a:pPr marL="0" indent="0">
              <a:buNone/>
            </a:pP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Sen, K.,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Prybutok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G., &amp;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Prybutok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V. R. (2021). The use of digital technology for social wellbeing reduces social isolation in older adults: A systematic review. 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https://doi.org/10.1016/j.ssmph.2021.101020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Shvedko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A., Whittaker, A. C., Thompson, J. L., &amp; Greig, C. A. (2018). Physical activity interventions for treatment of social isolation, loneliness or low social support in older adults: A systematic review and meta-analysis of </a:t>
            </a:r>
            <a:r>
              <a:rPr lang="en-US" sz="2100" dirty="0" err="1">
                <a:latin typeface="Arial" panose="020B0604020202020204" pitchFamily="34" charset="0"/>
                <a:cs typeface="Arial" panose="020B0604020202020204" pitchFamily="34" charset="0"/>
              </a:rPr>
              <a:t>randomised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 controlled trials. </a:t>
            </a:r>
            <a:r>
              <a:rPr lang="en-US" sz="2100" i="1" dirty="0">
                <a:latin typeface="Arial" panose="020B0604020202020204" pitchFamily="34" charset="0"/>
                <a:cs typeface="Arial" panose="020B0604020202020204" pitchFamily="34" charset="0"/>
              </a:rPr>
              <a:t>Psychology of Sport and Exercise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</a:rPr>
              <a:t>, 34, 128–137. </a:t>
            </a:r>
            <a:r>
              <a:rPr lang="en-US" sz="2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https://doi.org/10.1016/j.psychsport.2017.10.003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569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1397C-ED66-E2C3-4C44-BA482EF216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C19BC-C998-104C-FE00-9B2241015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Toledano-González, 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Labajos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-Manzanares, T., &amp; Romero-Ayuso, D. (2019). Well-being, self-efficacy and independence in older adults: A randomized trial of occupational therapy.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Archives of Gerontology and Geriatrics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83, 277–284.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https://doi.org/10.1016/j.archger.2019.05.002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Utz, R. L., Carr, D., Nesse, R., &amp; Wortman, C. B. (2002). The effect of widowhood on older adults’ social participation.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42(4), 522–533.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https://doi.org/10.1093/geront/42.4.522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Wellbeing Research and Resources (no date). Age UK.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https://www.ageuk.org.uk/our-impact/policy-research/wellbeing-research/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25 February 2026).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Williams, B. (2025). The British NHS at 75: Past, contemporary, and future challenges.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Social Determinants of Health and Health Services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55(1), 76–87.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https://doi.org/10.1177/27551938241280175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(2025). Adult social care: Key facts and figures. The King’s Fund.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https://www.kingsfund.org.uk/insight-and-analysis/data-and-charts/key-facts-figures-adult-social-care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28 February 2026).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Better Care Fund Framework 2026 to 2027 (2026). GOV.UK.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https://www.gov.uk/government/publications/better-care-fund-framework-2026-to-2027/better-care-fund-framework-2026-to-2027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28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031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5109</TotalTime>
  <Words>2571</Words>
  <Application>Microsoft Office PowerPoint</Application>
  <PresentationFormat>Widescreen</PresentationFormat>
  <Paragraphs>175</Paragraphs>
  <Slides>22</Slides>
  <Notes>16</Notes>
  <HiddenSlides>0</HiddenSlides>
  <MMClips>20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PowerPoint Presentation</vt:lpstr>
      <vt:lpstr>The Impact of Social Care Policy on Older People's Wellbeing</vt:lpstr>
      <vt:lpstr>Introduction</vt:lpstr>
      <vt:lpstr>Who are older people?</vt:lpstr>
      <vt:lpstr>Defining Wellbeing in Older Age</vt:lpstr>
      <vt:lpstr>Current social policy and legislation </vt:lpstr>
      <vt:lpstr>Upcoming social policy and legislation</vt:lpstr>
      <vt:lpstr>How these policy empower older people</vt:lpstr>
      <vt:lpstr>Theoretical Perspectives</vt:lpstr>
      <vt:lpstr>The importance of the Theoretical  Perspective</vt:lpstr>
      <vt:lpstr>Care and Support Needs of Older People </vt:lpstr>
      <vt:lpstr>Maintaining Functional Ability</vt:lpstr>
      <vt:lpstr>Empowerment, Freedom and Choice</vt:lpstr>
      <vt:lpstr>Current Social Care Provision in the UK</vt:lpstr>
      <vt:lpstr>Effectiveness of Current Interventions</vt:lpstr>
      <vt:lpstr>Challenges Faced by Older People</vt:lpstr>
      <vt:lpstr>Barriers Within Social Care Services</vt:lpstr>
      <vt:lpstr> Recommendations for Improvement</vt:lpstr>
      <vt:lpstr>Conclusion 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Sayf Aslam</dc:creator>
  <cp:lastModifiedBy>Azra Aslam (2213862)</cp:lastModifiedBy>
  <cp:revision>28</cp:revision>
  <dcterms:created xsi:type="dcterms:W3CDTF">2026-02-25T13:42:24Z</dcterms:created>
  <dcterms:modified xsi:type="dcterms:W3CDTF">2026-03-14T12:03:18Z</dcterms:modified>
</cp:coreProperties>
</file>