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2B03C-B64D-8342-9BDB-25E8EDCFE06F}" v="4" dt="2023-07-20T14:40:53.272"/>
    <p1510:client id="{27C0C7D9-C41C-C363-3F74-C060E769C268}" v="4" dt="2023-07-19T17:56:02.910"/>
    <p1510:client id="{88C3593D-6937-C01D-A896-85BECBA91B40}" v="1" dt="2023-07-20T13:50:11.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77469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520650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82130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61568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928965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54611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2592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648337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289605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6282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7/20/2023</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85211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7/20/2023</a:t>
            </a:fld>
            <a:endParaRPr lang="en-US"/>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0631387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3" name="Rectangle 3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FDCB5-AE57-F200-495D-142D2CFE7A58}"/>
              </a:ext>
            </a:extLst>
          </p:cNvPr>
          <p:cNvSpPr>
            <a:spLocks noGrp="1"/>
          </p:cNvSpPr>
          <p:nvPr>
            <p:ph type="ctrTitle" idx="4294967295"/>
          </p:nvPr>
        </p:nvSpPr>
        <p:spPr>
          <a:xfrm>
            <a:off x="482600" y="732032"/>
            <a:ext cx="6900839" cy="2736390"/>
          </a:xfrm>
        </p:spPr>
        <p:txBody>
          <a:bodyPr vert="horz" lIns="91440" tIns="45720" rIns="91440" bIns="45720" rtlCol="0" anchor="t">
            <a:normAutofit/>
          </a:bodyPr>
          <a:lstStyle/>
          <a:p>
            <a:pPr>
              <a:lnSpc>
                <a:spcPct val="90000"/>
              </a:lnSpc>
            </a:pPr>
            <a:r>
              <a:rPr lang="en-US" sz="4400">
                <a:solidFill>
                  <a:srgbClr val="FFFFFF"/>
                </a:solidFill>
              </a:rPr>
              <a:t>Catalysts of Positive Change: The Power of Innovation, Collaboration, and Personal Growth</a:t>
            </a:r>
          </a:p>
        </p:txBody>
      </p:sp>
      <p:sp>
        <p:nvSpPr>
          <p:cNvPr id="3" name="Subtitle 2">
            <a:extLst>
              <a:ext uri="{FF2B5EF4-FFF2-40B4-BE49-F238E27FC236}">
                <a16:creationId xmlns:a16="http://schemas.microsoft.com/office/drawing/2014/main" id="{C5F59EE2-3461-40BE-1F4E-D4F0B08E2943}"/>
              </a:ext>
            </a:extLst>
          </p:cNvPr>
          <p:cNvSpPr>
            <a:spLocks noGrp="1"/>
          </p:cNvSpPr>
          <p:nvPr>
            <p:ph type="subTitle" idx="4294967295"/>
          </p:nvPr>
        </p:nvSpPr>
        <p:spPr>
          <a:xfrm>
            <a:off x="6596565" y="4201721"/>
            <a:ext cx="4986084" cy="1949813"/>
          </a:xfrm>
        </p:spPr>
        <p:txBody>
          <a:bodyPr vert="horz" lIns="91440" tIns="45720" rIns="91440" bIns="45720" rtlCol="0" anchor="b">
            <a:normAutofit/>
          </a:bodyPr>
          <a:lstStyle/>
          <a:p>
            <a:pPr algn="r"/>
            <a:r>
              <a:rPr lang="en-US">
                <a:solidFill>
                  <a:srgbClr val="FFFFFF"/>
                </a:solidFill>
              </a:rPr>
              <a:t>By Ramatoulie Baldeh </a:t>
            </a:r>
          </a:p>
          <a:p>
            <a:pPr algn="r"/>
            <a:r>
              <a:rPr lang="en-US">
                <a:solidFill>
                  <a:srgbClr val="FFFFFF"/>
                </a:solidFill>
              </a:rPr>
              <a:t>2022866</a:t>
            </a:r>
          </a:p>
        </p:txBody>
      </p:sp>
      <p:sp>
        <p:nvSpPr>
          <p:cNvPr id="4" name="Date Placeholder 3">
            <a:extLst>
              <a:ext uri="{FF2B5EF4-FFF2-40B4-BE49-F238E27FC236}">
                <a16:creationId xmlns:a16="http://schemas.microsoft.com/office/drawing/2014/main" id="{B89CF3B9-C5DD-E252-106D-244C05DF05D2}"/>
              </a:ext>
            </a:extLst>
          </p:cNvPr>
          <p:cNvSpPr>
            <a:spLocks noGrp="1"/>
          </p:cNvSpPr>
          <p:nvPr>
            <p:ph type="dt" sz="half" idx="10"/>
          </p:nvPr>
        </p:nvSpPr>
        <p:spPr>
          <a:xfrm>
            <a:off x="484632" y="100584"/>
            <a:ext cx="2743200" cy="365125"/>
          </a:xfrm>
        </p:spPr>
        <p:txBody>
          <a:bodyPr vert="horz" lIns="91440" tIns="45720" rIns="91440" bIns="45720" rtlCol="0" anchor="ctr">
            <a:normAutofit/>
          </a:bodyPr>
          <a:lstStyle/>
          <a:p>
            <a:pPr>
              <a:spcAft>
                <a:spcPts val="600"/>
              </a:spcAft>
            </a:pPr>
            <a:fld id="{098A0168-EB40-45AF-89A1-87DE0A55FFC6}" type="datetime1">
              <a:rPr lang="en-US">
                <a:solidFill>
                  <a:srgbClr val="FFFFFF"/>
                </a:solidFill>
              </a:rPr>
              <a:pPr>
                <a:spcAft>
                  <a:spcPts val="600"/>
                </a:spcAft>
              </a:pPr>
              <a:t>7/20/2023</a:t>
            </a:fld>
            <a:endParaRPr lang="en-US">
              <a:solidFill>
                <a:srgbClr val="FFFFFF"/>
              </a:solidFill>
            </a:endParaRPr>
          </a:p>
        </p:txBody>
      </p:sp>
      <p:sp>
        <p:nvSpPr>
          <p:cNvPr id="6" name="Slide Number Placeholder 5">
            <a:extLst>
              <a:ext uri="{FF2B5EF4-FFF2-40B4-BE49-F238E27FC236}">
                <a16:creationId xmlns:a16="http://schemas.microsoft.com/office/drawing/2014/main" id="{304AC997-E30C-15BB-4B71-B756A78E89A9}"/>
              </a:ext>
            </a:extLst>
          </p:cNvPr>
          <p:cNvSpPr>
            <a:spLocks noGrp="1"/>
          </p:cNvSpPr>
          <p:nvPr>
            <p:ph type="sldNum" sz="quarter" idx="12"/>
          </p:nvPr>
        </p:nvSpPr>
        <p:spPr>
          <a:xfrm>
            <a:off x="10989591" y="100584"/>
            <a:ext cx="640080" cy="365125"/>
          </a:xfrm>
        </p:spPr>
        <p:txBody>
          <a:bodyPr vert="horz" lIns="91440" tIns="45720" rIns="91440" bIns="45720" rtlCol="0" anchor="ctr">
            <a:normAutofit/>
          </a:bodyPr>
          <a:lstStyle/>
          <a:p>
            <a:pPr>
              <a:spcAft>
                <a:spcPts val="600"/>
              </a:spcAft>
            </a:pPr>
            <a:fld id="{81D2C36F-4504-47C0-B82F-A167342A2754}" type="slidenum">
              <a:rPr lang="en-US">
                <a:solidFill>
                  <a:srgbClr val="FFFFFF"/>
                </a:solidFill>
              </a:rPr>
              <a:pPr>
                <a:spcAft>
                  <a:spcPts val="600"/>
                </a:spcAft>
              </a:pPr>
              <a:t>1</a:t>
            </a:fld>
            <a:endParaRPr lang="en-US">
              <a:solidFill>
                <a:srgbClr val="FFFFFF"/>
              </a:solidFill>
            </a:endParaRPr>
          </a:p>
        </p:txBody>
      </p:sp>
      <p:cxnSp>
        <p:nvCxnSpPr>
          <p:cNvPr id="37" name="Straight Connector 36">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5" name="Footer Placeholder 4">
            <a:extLst>
              <a:ext uri="{FF2B5EF4-FFF2-40B4-BE49-F238E27FC236}">
                <a16:creationId xmlns:a16="http://schemas.microsoft.com/office/drawing/2014/main" id="{D206DE83-2C84-263A-DCB1-4F536EB1AD31}"/>
              </a:ext>
            </a:extLst>
          </p:cNvPr>
          <p:cNvSpPr>
            <a:spLocks noGrp="1"/>
          </p:cNvSpPr>
          <p:nvPr>
            <p:ph type="ftr" sz="quarter" idx="11"/>
          </p:nvPr>
        </p:nvSpPr>
        <p:spPr>
          <a:xfrm>
            <a:off x="484632" y="6419088"/>
            <a:ext cx="4114800" cy="365125"/>
          </a:xfrm>
        </p:spPr>
        <p:txBody>
          <a:bodyPr vert="horz" lIns="91440" tIns="45720" rIns="91440" bIns="45720" rtlCol="0" anchor="ctr">
            <a:normAutofit/>
          </a:bodyPr>
          <a:lstStyle/>
          <a:p>
            <a:endParaRPr lang="en-US" sz="900" kern="1200">
              <a:solidFill>
                <a:srgbClr val="FFFFFF"/>
              </a:solidFill>
              <a:latin typeface="+mn-lt"/>
              <a:ea typeface="+mn-ea"/>
              <a:cs typeface="+mn-cs"/>
            </a:endParaRPr>
          </a:p>
        </p:txBody>
      </p:sp>
    </p:spTree>
    <p:extLst>
      <p:ext uri="{BB962C8B-B14F-4D97-AF65-F5344CB8AC3E}">
        <p14:creationId xmlns:p14="http://schemas.microsoft.com/office/powerpoint/2010/main" val="179847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Freeform: Shape 77">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A sphere with words on it&#10;&#10;Description automatically generated">
            <a:extLst>
              <a:ext uri="{FF2B5EF4-FFF2-40B4-BE49-F238E27FC236}">
                <a16:creationId xmlns:a16="http://schemas.microsoft.com/office/drawing/2014/main" id="{E411E2F5-3A27-72A2-D920-B7BC8079BF3E}"/>
              </a:ext>
            </a:extLst>
          </p:cNvPr>
          <p:cNvPicPr>
            <a:picLocks noChangeAspect="1"/>
          </p:cNvPicPr>
          <p:nvPr/>
        </p:nvPicPr>
        <p:blipFill rotWithShape="1">
          <a:blip r:embed="rId2"/>
          <a:srcRect t="13430" r="-2" b="27128"/>
          <a:stretch/>
        </p:blipFill>
        <p:spPr>
          <a:xfrm>
            <a:off x="671689" y="1058914"/>
            <a:ext cx="2927073" cy="1491943"/>
          </a:xfrm>
          <a:prstGeom prst="rect">
            <a:avLst/>
          </a:prstGeom>
        </p:spPr>
      </p:pic>
      <p:sp>
        <p:nvSpPr>
          <p:cNvPr id="87" name="Freeform: Shape 79">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1">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9" descr="A light bulb standing out from the crowd&#10;&#10;Description automatically generated">
            <a:extLst>
              <a:ext uri="{FF2B5EF4-FFF2-40B4-BE49-F238E27FC236}">
                <a16:creationId xmlns:a16="http://schemas.microsoft.com/office/drawing/2014/main" id="{8A333CA4-709D-B183-D409-9E8B7C4FE162}"/>
              </a:ext>
            </a:extLst>
          </p:cNvPr>
          <p:cNvPicPr>
            <a:picLocks noChangeAspect="1"/>
          </p:cNvPicPr>
          <p:nvPr/>
        </p:nvPicPr>
        <p:blipFill rotWithShape="1">
          <a:blip r:embed="rId3"/>
          <a:srcRect l="13417" r="12991" b="1"/>
          <a:stretch/>
        </p:blipFill>
        <p:spPr>
          <a:xfrm>
            <a:off x="643467" y="3912841"/>
            <a:ext cx="2927072" cy="2227339"/>
          </a:xfrm>
          <a:prstGeom prst="rect">
            <a:avLst/>
          </a:prstGeom>
        </p:spPr>
      </p:pic>
      <p:sp>
        <p:nvSpPr>
          <p:cNvPr id="5" name="Footer Placeholder 4">
            <a:extLst>
              <a:ext uri="{FF2B5EF4-FFF2-40B4-BE49-F238E27FC236}">
                <a16:creationId xmlns:a16="http://schemas.microsoft.com/office/drawing/2014/main" id="{D206DE83-2C84-263A-DCB1-4F536EB1AD31}"/>
              </a:ext>
            </a:extLst>
          </p:cNvPr>
          <p:cNvSpPr>
            <a:spLocks noGrp="1"/>
          </p:cNvSpPr>
          <p:nvPr>
            <p:ph type="ftr" sz="quarter" idx="11"/>
          </p:nvPr>
        </p:nvSpPr>
        <p:spPr>
          <a:xfrm>
            <a:off x="7111347" y="236351"/>
            <a:ext cx="4114800" cy="274320"/>
          </a:xfrm>
        </p:spPr>
        <p:txBody>
          <a:bodyPr vert="horz" lIns="91440" tIns="45720" rIns="91440" bIns="45720" rtlCol="0">
            <a:normAutofit/>
          </a:bodyPr>
          <a:lstStyle/>
          <a:p>
            <a:r>
              <a:rPr lang="en-US" sz="1200">
                <a:solidFill>
                  <a:schemeClr val="bg1"/>
                </a:solidFill>
              </a:rPr>
              <a:t>Introduction</a:t>
            </a:r>
            <a:endParaRPr lang="en-US">
              <a:solidFill>
                <a:schemeClr val="bg1"/>
              </a:solidFill>
              <a:ea typeface="+mn-ea"/>
              <a:cs typeface="+mn-cs"/>
            </a:endParaRPr>
          </a:p>
        </p:txBody>
      </p:sp>
      <p:sp>
        <p:nvSpPr>
          <p:cNvPr id="84" name="Freeform: Shape 83">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Picture 6" descr="A web of dots connected">
            <a:extLst>
              <a:ext uri="{FF2B5EF4-FFF2-40B4-BE49-F238E27FC236}">
                <a16:creationId xmlns:a16="http://schemas.microsoft.com/office/drawing/2014/main" id="{F14926AC-813A-158A-CA30-332EA46E75D0}"/>
              </a:ext>
            </a:extLst>
          </p:cNvPr>
          <p:cNvPicPr>
            <a:picLocks noChangeAspect="1"/>
          </p:cNvPicPr>
          <p:nvPr/>
        </p:nvPicPr>
        <p:blipFill rotWithShape="1">
          <a:blip r:embed="rId4"/>
          <a:srcRect l="12205"/>
          <a:stretch/>
        </p:blipFill>
        <p:spPr>
          <a:xfrm>
            <a:off x="3983085" y="1920426"/>
            <a:ext cx="4303983" cy="3036685"/>
          </a:xfrm>
          <a:prstGeom prst="rect">
            <a:avLst/>
          </a:prstGeom>
        </p:spPr>
      </p:pic>
      <p:pic>
        <p:nvPicPr>
          <p:cNvPr id="10" name="Picture 10" descr="A pink sign with black text and blue pen and notebook on a wood surface&#10;&#10;Description automatically generated">
            <a:extLst>
              <a:ext uri="{FF2B5EF4-FFF2-40B4-BE49-F238E27FC236}">
                <a16:creationId xmlns:a16="http://schemas.microsoft.com/office/drawing/2014/main" id="{B576ECBA-4920-85E7-DB8B-6FD1DD176FA2}"/>
              </a:ext>
            </a:extLst>
          </p:cNvPr>
          <p:cNvPicPr>
            <a:picLocks noChangeAspect="1"/>
          </p:cNvPicPr>
          <p:nvPr/>
        </p:nvPicPr>
        <p:blipFill>
          <a:blip r:embed="rId5"/>
          <a:stretch>
            <a:fillRect/>
          </a:stretch>
        </p:blipFill>
        <p:spPr>
          <a:xfrm>
            <a:off x="8621460" y="865219"/>
            <a:ext cx="2927072" cy="1953820"/>
          </a:xfrm>
          <a:prstGeom prst="rect">
            <a:avLst/>
          </a:prstGeom>
        </p:spPr>
      </p:pic>
      <p:pic>
        <p:nvPicPr>
          <p:cNvPr id="3" name="Picture 6" descr="Hands shaking hands with a globe&#10;&#10;Description automatically generated">
            <a:extLst>
              <a:ext uri="{FF2B5EF4-FFF2-40B4-BE49-F238E27FC236}">
                <a16:creationId xmlns:a16="http://schemas.microsoft.com/office/drawing/2014/main" id="{E140812B-3F8A-5D36-6DCD-A0FCB0EDA557}"/>
              </a:ext>
            </a:extLst>
          </p:cNvPr>
          <p:cNvPicPr>
            <a:picLocks noChangeAspect="1"/>
          </p:cNvPicPr>
          <p:nvPr/>
        </p:nvPicPr>
        <p:blipFill rotWithShape="1">
          <a:blip r:embed="rId6"/>
          <a:srcRect t="6248" r="6" b="3093"/>
          <a:stretch/>
        </p:blipFill>
        <p:spPr>
          <a:xfrm>
            <a:off x="8621460" y="4272210"/>
            <a:ext cx="2927071" cy="1492769"/>
          </a:xfrm>
          <a:prstGeom prst="rect">
            <a:avLst/>
          </a:prstGeom>
        </p:spPr>
      </p:pic>
      <p:sp>
        <p:nvSpPr>
          <p:cNvPr id="4" name="Date Placeholder 3">
            <a:extLst>
              <a:ext uri="{FF2B5EF4-FFF2-40B4-BE49-F238E27FC236}">
                <a16:creationId xmlns:a16="http://schemas.microsoft.com/office/drawing/2014/main" id="{B89CF3B9-C5DD-E252-106D-244C05DF05D2}"/>
              </a:ext>
            </a:extLst>
          </p:cNvPr>
          <p:cNvSpPr>
            <a:spLocks noGrp="1"/>
          </p:cNvSpPr>
          <p:nvPr>
            <p:ph type="dt" sz="half" idx="10"/>
          </p:nvPr>
        </p:nvSpPr>
        <p:spPr>
          <a:xfrm>
            <a:off x="8013700" y="6557043"/>
            <a:ext cx="2743200" cy="274320"/>
          </a:xfrm>
        </p:spPr>
        <p:txBody>
          <a:bodyPr vert="horz" lIns="91440" tIns="45720" rIns="91440" bIns="45720" rtlCol="0">
            <a:normAutofit/>
          </a:bodyPr>
          <a:lstStyle/>
          <a:p>
            <a:pPr algn="r">
              <a:spcAft>
                <a:spcPts val="600"/>
              </a:spcAft>
            </a:pPr>
            <a:fld id="{098A0168-EB40-45AF-89A1-87DE0A55FFC6}" type="datetime1">
              <a:rPr lang="en-US" sz="1200">
                <a:solidFill>
                  <a:schemeClr val="bg1"/>
                </a:solidFill>
              </a:rPr>
              <a:pPr algn="r">
                <a:spcAft>
                  <a:spcPts val="600"/>
                </a:spcAft>
              </a:pPr>
              <a:t>7/20/2023</a:t>
            </a:fld>
            <a:endParaRPr lang="en-US" sz="1200">
              <a:solidFill>
                <a:schemeClr val="bg1"/>
              </a:solidFill>
            </a:endParaRPr>
          </a:p>
        </p:txBody>
      </p:sp>
      <p:sp>
        <p:nvSpPr>
          <p:cNvPr id="6" name="Slide Number Placeholder 5">
            <a:extLst>
              <a:ext uri="{FF2B5EF4-FFF2-40B4-BE49-F238E27FC236}">
                <a16:creationId xmlns:a16="http://schemas.microsoft.com/office/drawing/2014/main" id="{304AC997-E30C-15BB-4B71-B756A78E89A9}"/>
              </a:ext>
            </a:extLst>
          </p:cNvPr>
          <p:cNvSpPr>
            <a:spLocks noGrp="1"/>
          </p:cNvSpPr>
          <p:nvPr>
            <p:ph type="sldNum" sz="quarter" idx="12"/>
          </p:nvPr>
        </p:nvSpPr>
        <p:spPr>
          <a:xfrm>
            <a:off x="10917767" y="6557043"/>
            <a:ext cx="952499" cy="274320"/>
          </a:xfrm>
        </p:spPr>
        <p:txBody>
          <a:bodyPr vert="horz" lIns="91440" tIns="45720" rIns="91440" bIns="45720" rtlCol="0">
            <a:normAutofit/>
          </a:bodyPr>
          <a:lstStyle/>
          <a:p>
            <a:pPr>
              <a:spcAft>
                <a:spcPts val="600"/>
              </a:spcAft>
            </a:pPr>
            <a:fld id="{81D2C36F-4504-47C0-B82F-A167342A2754}" type="slidenum">
              <a:rPr lang="en-US" sz="1200">
                <a:solidFill>
                  <a:schemeClr val="bg1"/>
                </a:solidFill>
              </a:rPr>
              <a:pPr>
                <a:spcAft>
                  <a:spcPts val="600"/>
                </a:spcAft>
              </a:pPr>
              <a:t>2</a:t>
            </a:fld>
            <a:endParaRPr lang="en-US" sz="1200">
              <a:solidFill>
                <a:schemeClr val="bg1"/>
              </a:solidFill>
            </a:endParaRPr>
          </a:p>
        </p:txBody>
      </p:sp>
      <p:sp>
        <p:nvSpPr>
          <p:cNvPr id="11" name="TextBox 10">
            <a:extLst>
              <a:ext uri="{FF2B5EF4-FFF2-40B4-BE49-F238E27FC236}">
                <a16:creationId xmlns:a16="http://schemas.microsoft.com/office/drawing/2014/main" id="{83CF16BD-359F-6BBB-7650-CCF4C20A69B4}"/>
              </a:ext>
            </a:extLst>
          </p:cNvPr>
          <p:cNvSpPr txBox="1"/>
          <p:nvPr/>
        </p:nvSpPr>
        <p:spPr>
          <a:xfrm>
            <a:off x="4392246" y="2057400"/>
            <a:ext cx="340750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Hello everyone, and welcome to today's presentation on The Power of Innovation, Change Making, Collaboration, and Personal Evaluation. In this session, we'll explore how these four topics are interconnected and can positively impact our lives and society as a whole.  let's dive right in!</a:t>
            </a:r>
            <a:endParaRPr lang="en-US"/>
          </a:p>
        </p:txBody>
      </p:sp>
    </p:spTree>
    <p:extLst>
      <p:ext uri="{BB962C8B-B14F-4D97-AF65-F5344CB8AC3E}">
        <p14:creationId xmlns:p14="http://schemas.microsoft.com/office/powerpoint/2010/main" val="29723284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2" name="Straight Connector 1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63" name="Straight Connector 1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64" name="Straight Connector 21">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65" name="Rectangle 23">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DB3AC16-94F5-ECB1-AC65-64BC0C4E6401}"/>
              </a:ext>
            </a:extLst>
          </p:cNvPr>
          <p:cNvSpPr txBox="1"/>
          <p:nvPr/>
        </p:nvSpPr>
        <p:spPr>
          <a:xfrm>
            <a:off x="482601" y="4109335"/>
            <a:ext cx="5613399" cy="17725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600">
                <a:latin typeface="+mj-lt"/>
                <a:ea typeface="+mj-ea"/>
                <a:cs typeface="+mj-cs"/>
              </a:rPr>
              <a:t>How Innovation Changes the World</a:t>
            </a:r>
          </a:p>
        </p:txBody>
      </p:sp>
      <p:pic>
        <p:nvPicPr>
          <p:cNvPr id="2" name="Picture 2" descr="A row of wheels and a wheel&#10;&#10;Description automatically generated">
            <a:extLst>
              <a:ext uri="{FF2B5EF4-FFF2-40B4-BE49-F238E27FC236}">
                <a16:creationId xmlns:a16="http://schemas.microsoft.com/office/drawing/2014/main" id="{B810AA8F-2313-16FA-A6FC-C85DDC26A005}"/>
              </a:ext>
            </a:extLst>
          </p:cNvPr>
          <p:cNvPicPr>
            <a:picLocks noChangeAspect="1"/>
          </p:cNvPicPr>
          <p:nvPr/>
        </p:nvPicPr>
        <p:blipFill rotWithShape="1">
          <a:blip r:embed="rId2">
            <a:alphaModFix/>
          </a:blip>
          <a:srcRect t="23242" r="1" b="22013"/>
          <a:stretch/>
        </p:blipFill>
        <p:spPr>
          <a:xfrm>
            <a:off x="481803" y="484625"/>
            <a:ext cx="11147071" cy="3432682"/>
          </a:xfrm>
          <a:prstGeom prst="rect">
            <a:avLst/>
          </a:prstGeom>
        </p:spPr>
      </p:pic>
      <p:cxnSp>
        <p:nvCxnSpPr>
          <p:cNvPr id="66" name="Straight Connector 25">
            <a:extLst>
              <a:ext uri="{FF2B5EF4-FFF2-40B4-BE49-F238E27FC236}">
                <a16:creationId xmlns:a16="http://schemas.microsoft.com/office/drawing/2014/main" id="{CC7C49D1-7D30-4EB5-A80A-BE1E9B477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7" name="Straight Connector 27">
            <a:extLst>
              <a:ext uri="{FF2B5EF4-FFF2-40B4-BE49-F238E27FC236}">
                <a16:creationId xmlns:a16="http://schemas.microsoft.com/office/drawing/2014/main" id="{4105C5B1-BB24-4A5C-87B3-3B75CD2594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1730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989DE4F3-D79F-D53D-2F75-9B73D984B433}"/>
              </a:ext>
            </a:extLst>
          </p:cNvPr>
          <p:cNvSpPr txBox="1"/>
          <p:nvPr/>
        </p:nvSpPr>
        <p:spPr>
          <a:xfrm>
            <a:off x="6324144" y="4109325"/>
            <a:ext cx="5114069" cy="17725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1300" i="1"/>
              <a:t>Innovation, the driving force behind progress, has a profound impact on our world. It continuously shapes industries, improves our quality of life, and opens up new possibilities. In the past decade alone, we've witnessed groundbreaking advancements that were unimaginable just a few years ago.</a:t>
            </a:r>
          </a:p>
          <a:p>
            <a:pPr>
              <a:lnSpc>
                <a:spcPct val="90000"/>
              </a:lnSpc>
              <a:spcAft>
                <a:spcPts val="600"/>
              </a:spcAft>
              <a:buFont typeface="Arial" panose="020B0604020202020204" pitchFamily="34" charset="0"/>
            </a:pPr>
            <a:r>
              <a:rPr lang="en-US" sz="1300" i="1"/>
              <a:t>Think about how artificial intelligence, blockchain technology, and renewable energy solutions have transformed various aspects of our lives. Innovation isn't just about creating new products; it's about finding better ways to solve problems and address global challenges.</a:t>
            </a:r>
          </a:p>
        </p:txBody>
      </p:sp>
      <p:cxnSp>
        <p:nvCxnSpPr>
          <p:cNvPr id="68" name="Straight Connector 29">
            <a:extLst>
              <a:ext uri="{FF2B5EF4-FFF2-40B4-BE49-F238E27FC236}">
                <a16:creationId xmlns:a16="http://schemas.microsoft.com/office/drawing/2014/main" id="{4C9A9BAE-34E3-4B7D-BC11-851365763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46937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6" name="Straight Connector 1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9" name="Rectangle 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34B9DE3-1715-4EE3-99FA-C9BC12F5D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holding a card&#10;&#10;Description automatically generated">
            <a:extLst>
              <a:ext uri="{FF2B5EF4-FFF2-40B4-BE49-F238E27FC236}">
                <a16:creationId xmlns:a16="http://schemas.microsoft.com/office/drawing/2014/main" id="{6EFED638-10D0-0211-6767-FAC1EAD57F05}"/>
              </a:ext>
            </a:extLst>
          </p:cNvPr>
          <p:cNvPicPr>
            <a:picLocks noChangeAspect="1"/>
          </p:cNvPicPr>
          <p:nvPr/>
        </p:nvPicPr>
        <p:blipFill rotWithShape="1">
          <a:blip r:embed="rId2">
            <a:alphaModFix amt="40000"/>
          </a:blip>
          <a:srcRect l="26729" r="13937" b="-1"/>
          <a:stretch/>
        </p:blipFill>
        <p:spPr>
          <a:xfrm>
            <a:off x="20" y="10"/>
            <a:ext cx="6095979" cy="6857990"/>
          </a:xfrm>
          <a:prstGeom prst="rect">
            <a:avLst/>
          </a:prstGeom>
        </p:spPr>
      </p:pic>
      <p:sp>
        <p:nvSpPr>
          <p:cNvPr id="6" name="Title 5">
            <a:extLst>
              <a:ext uri="{FF2B5EF4-FFF2-40B4-BE49-F238E27FC236}">
                <a16:creationId xmlns:a16="http://schemas.microsoft.com/office/drawing/2014/main" id="{890F104B-4B74-10ED-7274-901CB04ED5ED}"/>
              </a:ext>
            </a:extLst>
          </p:cNvPr>
          <p:cNvSpPr>
            <a:spLocks noGrp="1"/>
          </p:cNvSpPr>
          <p:nvPr>
            <p:ph type="title"/>
          </p:nvPr>
        </p:nvSpPr>
        <p:spPr>
          <a:xfrm>
            <a:off x="482601" y="799418"/>
            <a:ext cx="5310392" cy="2929357"/>
          </a:xfrm>
        </p:spPr>
        <p:txBody>
          <a:bodyPr vert="horz" lIns="91440" tIns="45720" rIns="91440" bIns="45720" rtlCol="0" anchor="t">
            <a:normAutofit fontScale="90000"/>
          </a:bodyPr>
          <a:lstStyle/>
          <a:p>
            <a:r>
              <a:rPr lang="en-US" sz="6600">
                <a:solidFill>
                  <a:srgbClr val="FFFFFF"/>
                </a:solidFill>
              </a:rPr>
              <a:t>Change Making - The Act of Creating Value</a:t>
            </a:r>
            <a:endParaRPr lang="en-US"/>
          </a:p>
        </p:txBody>
      </p:sp>
      <p:pic>
        <p:nvPicPr>
          <p:cNvPr id="4" name="Picture 4" descr="A wooden letter tiles on a table&#10;&#10;Description automatically generated">
            <a:extLst>
              <a:ext uri="{FF2B5EF4-FFF2-40B4-BE49-F238E27FC236}">
                <a16:creationId xmlns:a16="http://schemas.microsoft.com/office/drawing/2014/main" id="{B7E5011D-AFFE-00F2-1C5D-DF7F7776DA22}"/>
              </a:ext>
            </a:extLst>
          </p:cNvPr>
          <p:cNvPicPr>
            <a:picLocks noChangeAspect="1"/>
          </p:cNvPicPr>
          <p:nvPr/>
        </p:nvPicPr>
        <p:blipFill rotWithShape="1">
          <a:blip r:embed="rId3">
            <a:alphaModFix amt="40000"/>
          </a:blip>
          <a:srcRect l="16157" r="24375" b="1"/>
          <a:stretch/>
        </p:blipFill>
        <p:spPr>
          <a:xfrm>
            <a:off x="6105406" y="-84657"/>
            <a:ext cx="6096001" cy="6842316"/>
          </a:xfrm>
          <a:prstGeom prst="rect">
            <a:avLst/>
          </a:prstGeom>
        </p:spPr>
      </p:pic>
      <p:cxnSp>
        <p:nvCxnSpPr>
          <p:cNvPr id="20" name="Straight Connector 22">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
        <p:nvSpPr>
          <p:cNvPr id="10" name="Text Placeholder 9">
            <a:extLst>
              <a:ext uri="{FF2B5EF4-FFF2-40B4-BE49-F238E27FC236}">
                <a16:creationId xmlns:a16="http://schemas.microsoft.com/office/drawing/2014/main" id="{5FFB7F46-36DD-ECBE-DC1E-59B89254E5E9}"/>
              </a:ext>
            </a:extLst>
          </p:cNvPr>
          <p:cNvSpPr>
            <a:spLocks noGrp="1"/>
          </p:cNvSpPr>
          <p:nvPr>
            <p:ph type="body" sz="half" idx="2"/>
          </p:nvPr>
        </p:nvSpPr>
        <p:spPr>
          <a:xfrm>
            <a:off x="6095999" y="3634702"/>
            <a:ext cx="5580708" cy="2995827"/>
          </a:xfrm>
        </p:spPr>
        <p:txBody>
          <a:bodyPr vert="horz" lIns="91440" tIns="45720" rIns="91440" bIns="45720" rtlCol="0" anchor="b">
            <a:noAutofit/>
          </a:bodyPr>
          <a:lstStyle/>
          <a:p>
            <a:pPr algn="r"/>
            <a:r>
              <a:rPr lang="en-US" sz="1600">
                <a:solidFill>
                  <a:srgbClr val="FFFFFF"/>
                </a:solidFill>
              </a:rPr>
              <a:t>Change makers are the ones who actively seek to make a positive impact in the world. It's not just about being a passive observer; it's about taking action to create value in various contexts, be it the workplace, personal life, or community.</a:t>
            </a:r>
            <a:endParaRPr lang="en-US" sz="1600"/>
          </a:p>
          <a:p>
            <a:pPr algn="r"/>
            <a:r>
              <a:rPr lang="en-US" sz="1600">
                <a:solidFill>
                  <a:srgbClr val="FFFFFF"/>
                </a:solidFill>
              </a:rPr>
              <a:t>Change makers identify opportunities, take risks, and foster collaboration. By embracing sustainable practices, promoting empathy, and empowering others, they bring about positive change. We all have the power to be change makers, and small actions can lead to significant transformations.</a:t>
            </a:r>
            <a:endParaRPr lang="en-US" sz="1600"/>
          </a:p>
          <a:p>
            <a:pPr algn="r"/>
            <a:endParaRPr lang="en-US" sz="1600">
              <a:solidFill>
                <a:srgbClr val="FFFFFF"/>
              </a:solidFill>
            </a:endParaRPr>
          </a:p>
        </p:txBody>
      </p:sp>
      <p:cxnSp>
        <p:nvCxnSpPr>
          <p:cNvPr id="22" name="Straight Connector 24">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03225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0" name="Rectangle 29">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9474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FBB6A-C96E-DEC3-24FD-B2DBDEF0CA54}"/>
              </a:ext>
            </a:extLst>
          </p:cNvPr>
          <p:cNvSpPr>
            <a:spLocks noGrp="1"/>
          </p:cNvSpPr>
          <p:nvPr>
            <p:ph type="title"/>
          </p:nvPr>
        </p:nvSpPr>
        <p:spPr>
          <a:xfrm>
            <a:off x="482601" y="721946"/>
            <a:ext cx="10813250" cy="1022100"/>
          </a:xfrm>
        </p:spPr>
        <p:txBody>
          <a:bodyPr vert="horz" lIns="91440" tIns="45720" rIns="91440" bIns="45720" rtlCol="0" anchor="ctr">
            <a:normAutofit/>
          </a:bodyPr>
          <a:lstStyle/>
          <a:p>
            <a:pPr>
              <a:lnSpc>
                <a:spcPct val="90000"/>
              </a:lnSpc>
            </a:pPr>
            <a:r>
              <a:rPr lang="en-US" sz="5600"/>
              <a:t>Collaboration, Not Competition</a:t>
            </a:r>
          </a:p>
        </p:txBody>
      </p:sp>
      <p:cxnSp>
        <p:nvCxnSpPr>
          <p:cNvPr id="34" name="Straight Connector 33">
            <a:extLst>
              <a:ext uri="{FF2B5EF4-FFF2-40B4-BE49-F238E27FC236}">
                <a16:creationId xmlns:a16="http://schemas.microsoft.com/office/drawing/2014/main" id="{57420A81-D33D-4E08-8E0C-6024B42BBC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Picture 5" descr="A group of hands placing wooden blocks on a table&#10;&#10;Description automatically generated">
            <a:extLst>
              <a:ext uri="{FF2B5EF4-FFF2-40B4-BE49-F238E27FC236}">
                <a16:creationId xmlns:a16="http://schemas.microsoft.com/office/drawing/2014/main" id="{E23B4524-7334-0D6F-D6AD-F682807A54F4}"/>
              </a:ext>
            </a:extLst>
          </p:cNvPr>
          <p:cNvPicPr>
            <a:picLocks noGrp="1" noChangeAspect="1"/>
          </p:cNvPicPr>
          <p:nvPr>
            <p:ph type="pic" idx="1"/>
          </p:nvPr>
        </p:nvPicPr>
        <p:blipFill rotWithShape="1">
          <a:blip r:embed="rId2">
            <a:alphaModFix/>
          </a:blip>
          <a:srcRect r="-3" b="16234"/>
          <a:stretch/>
        </p:blipFill>
        <p:spPr>
          <a:xfrm>
            <a:off x="481007" y="1993515"/>
            <a:ext cx="4617331" cy="2194878"/>
          </a:xfrm>
          <a:prstGeom prst="rect">
            <a:avLst/>
          </a:prstGeom>
        </p:spPr>
      </p:pic>
      <p:cxnSp>
        <p:nvCxnSpPr>
          <p:cNvPr id="36" name="Straight Connector 35">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6" name="Picture 6" descr="A group of paper people holding hands&#10;&#10;Description automatically generated">
            <a:extLst>
              <a:ext uri="{FF2B5EF4-FFF2-40B4-BE49-F238E27FC236}">
                <a16:creationId xmlns:a16="http://schemas.microsoft.com/office/drawing/2014/main" id="{5F14B3FF-F485-4CE8-524D-5EAC999A9C5A}"/>
              </a:ext>
            </a:extLst>
          </p:cNvPr>
          <p:cNvPicPr>
            <a:picLocks noChangeAspect="1"/>
          </p:cNvPicPr>
          <p:nvPr/>
        </p:nvPicPr>
        <p:blipFill rotWithShape="1">
          <a:blip r:embed="rId3">
            <a:alphaModFix/>
          </a:blip>
          <a:srcRect t="7384" r="-3" b="21400"/>
          <a:stretch/>
        </p:blipFill>
        <p:spPr>
          <a:xfrm>
            <a:off x="481007" y="4182180"/>
            <a:ext cx="4617331" cy="2194878"/>
          </a:xfrm>
          <a:prstGeom prst="rect">
            <a:avLst/>
          </a:prstGeom>
        </p:spPr>
      </p:pic>
      <p:sp>
        <p:nvSpPr>
          <p:cNvPr id="4" name="Text Placeholder 3">
            <a:extLst>
              <a:ext uri="{FF2B5EF4-FFF2-40B4-BE49-F238E27FC236}">
                <a16:creationId xmlns:a16="http://schemas.microsoft.com/office/drawing/2014/main" id="{247F4089-BA5C-BCC3-D058-7ED362BB8AF0}"/>
              </a:ext>
            </a:extLst>
          </p:cNvPr>
          <p:cNvSpPr>
            <a:spLocks noGrp="1"/>
          </p:cNvSpPr>
          <p:nvPr>
            <p:ph type="body" sz="half" idx="2"/>
          </p:nvPr>
        </p:nvSpPr>
        <p:spPr>
          <a:xfrm>
            <a:off x="5477479" y="2247497"/>
            <a:ext cx="6132833" cy="3888557"/>
          </a:xfrm>
        </p:spPr>
        <p:txBody>
          <a:bodyPr vert="horz" lIns="91440" tIns="45720" rIns="91440" bIns="45720" rtlCol="0" anchor="ctr">
            <a:normAutofit/>
          </a:bodyPr>
          <a:lstStyle/>
          <a:p>
            <a:r>
              <a:rPr lang="en-US" sz="2000"/>
              <a:t>In a world that often emphasizes competition, collaboration is a game-changer. Instead of viewing others as rivals, we can unlock new opportunities by working together. Collaboration fosters creativity, innovation, and mutual support, creating a supportive environment for all.</a:t>
            </a:r>
          </a:p>
          <a:p>
            <a:r>
              <a:rPr lang="en-US" sz="2000"/>
              <a:t>Imagine a workplace where team members collaborate seamlessly, share knowledge, and celebrate each other's successes. By replacing competition with collaboration, we create an ecosystem that benefits everyone involved, leading to increased productivity and improved outcomes.</a:t>
            </a:r>
          </a:p>
          <a:p>
            <a:endParaRPr lang="en-US" sz="2000"/>
          </a:p>
        </p:txBody>
      </p:sp>
      <p:cxnSp>
        <p:nvCxnSpPr>
          <p:cNvPr id="38" name="Straight Connector 37">
            <a:extLst>
              <a:ext uri="{FF2B5EF4-FFF2-40B4-BE49-F238E27FC236}">
                <a16:creationId xmlns:a16="http://schemas.microsoft.com/office/drawing/2014/main" id="{63DEDAF3-36CB-4411-B1C2-7491B3243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1634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8" name="Straight Connector 4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79" name="Straight Connector 5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0" name="Straight Connector 53">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1" name="Straight Connector 55">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82" name="Rectangle 5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erson jumping in front of a mirror&#10;&#10;Description automatically generated">
            <a:extLst>
              <a:ext uri="{FF2B5EF4-FFF2-40B4-BE49-F238E27FC236}">
                <a16:creationId xmlns:a16="http://schemas.microsoft.com/office/drawing/2014/main" id="{7201AA60-F6E6-D85C-2927-76B4B33FE56B}"/>
              </a:ext>
            </a:extLst>
          </p:cNvPr>
          <p:cNvPicPr>
            <a:picLocks noGrp="1" noChangeAspect="1"/>
          </p:cNvPicPr>
          <p:nvPr>
            <p:ph type="pic" idx="4294967295"/>
          </p:nvPr>
        </p:nvPicPr>
        <p:blipFill rotWithShape="1">
          <a:blip r:embed="rId2">
            <a:alphaModFix/>
          </a:blip>
          <a:srcRect t="9108" r="-1" b="6600"/>
          <a:stretch/>
        </p:blipFill>
        <p:spPr>
          <a:xfrm>
            <a:off x="-385684" y="10"/>
            <a:ext cx="12442932" cy="6857990"/>
          </a:xfrm>
          <a:prstGeom prst="rect">
            <a:avLst/>
          </a:prstGeom>
        </p:spPr>
      </p:pic>
      <p:sp>
        <p:nvSpPr>
          <p:cNvPr id="83" name="Rectangle 59">
            <a:extLst>
              <a:ext uri="{FF2B5EF4-FFF2-40B4-BE49-F238E27FC236}">
                <a16:creationId xmlns:a16="http://schemas.microsoft.com/office/drawing/2014/main" id="{C89012F3-E872-4965-8202-7945C4E70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A7EB4-16E2-8920-307E-AAE605D9146F}"/>
              </a:ext>
            </a:extLst>
          </p:cNvPr>
          <p:cNvSpPr>
            <a:spLocks noGrp="1"/>
          </p:cNvSpPr>
          <p:nvPr>
            <p:ph type="title"/>
          </p:nvPr>
        </p:nvSpPr>
        <p:spPr>
          <a:xfrm>
            <a:off x="482600" y="732032"/>
            <a:ext cx="5925577" cy="2966822"/>
          </a:xfrm>
        </p:spPr>
        <p:txBody>
          <a:bodyPr vert="horz" lIns="91440" tIns="45720" rIns="91440" bIns="45720" rtlCol="0" anchor="b">
            <a:normAutofit/>
          </a:bodyPr>
          <a:lstStyle/>
          <a:p>
            <a:r>
              <a:rPr lang="en-US" sz="8000">
                <a:solidFill>
                  <a:srgbClr val="FFFFFF"/>
                </a:solidFill>
              </a:rPr>
              <a:t>Personal Evaluation</a:t>
            </a:r>
          </a:p>
        </p:txBody>
      </p:sp>
      <p:sp>
        <p:nvSpPr>
          <p:cNvPr id="4" name="Text Placeholder 3">
            <a:extLst>
              <a:ext uri="{FF2B5EF4-FFF2-40B4-BE49-F238E27FC236}">
                <a16:creationId xmlns:a16="http://schemas.microsoft.com/office/drawing/2014/main" id="{E70D9F31-B0BD-D2C5-C7CF-C7F305C738E8}"/>
              </a:ext>
            </a:extLst>
          </p:cNvPr>
          <p:cNvSpPr>
            <a:spLocks noGrp="1"/>
          </p:cNvSpPr>
          <p:nvPr>
            <p:ph type="body" idx="1"/>
          </p:nvPr>
        </p:nvSpPr>
        <p:spPr>
          <a:xfrm>
            <a:off x="444970" y="3966536"/>
            <a:ext cx="6508836" cy="2232035"/>
          </a:xfrm>
        </p:spPr>
        <p:txBody>
          <a:bodyPr vert="horz" lIns="91440" tIns="45720" rIns="91440" bIns="45720" rtlCol="0" anchor="t">
            <a:normAutofit fontScale="92500" lnSpcReduction="20000"/>
          </a:bodyPr>
          <a:lstStyle/>
          <a:p>
            <a:pPr>
              <a:lnSpc>
                <a:spcPct val="90000"/>
              </a:lnSpc>
            </a:pPr>
            <a:r>
              <a:rPr lang="en-US" sz="2000">
                <a:solidFill>
                  <a:srgbClr val="FFFFFF"/>
                </a:solidFill>
              </a:rPr>
              <a:t>Taking time for personal evaluation and self-reflection is crucial for growth and development. It's about understanding our strengths, weaknesses, and areas for improvement. By becoming self-aware, we can set meaningful goals and make conscious efforts to enhance our capabilities.</a:t>
            </a:r>
            <a:endParaRPr lang="en-US"/>
          </a:p>
          <a:p>
            <a:pPr>
              <a:lnSpc>
                <a:spcPct val="90000"/>
              </a:lnSpc>
            </a:pPr>
            <a:r>
              <a:rPr lang="en-US" sz="2000">
                <a:solidFill>
                  <a:srgbClr val="FFFFFF"/>
                </a:solidFill>
              </a:rPr>
              <a:t>Personal evaluation also involves seeking feedback from others, whether it's from colleagues, friends, or mentors. This feedback loop enables continuous improvement and helps us become better team players and leaders.</a:t>
            </a:r>
            <a:endParaRPr lang="en-US"/>
          </a:p>
        </p:txBody>
      </p:sp>
      <p:cxnSp>
        <p:nvCxnSpPr>
          <p:cNvPr id="84" name="Straight Connector 61">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85" name="Straight Connector 63">
            <a:extLst>
              <a:ext uri="{FF2B5EF4-FFF2-40B4-BE49-F238E27FC236}">
                <a16:creationId xmlns:a16="http://schemas.microsoft.com/office/drawing/2014/main" id="{34921031-DE97-4979-8D9E-C47904360F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1545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86" name="Straight Connector 65">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53129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4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7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49">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67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A cartoon of two people holding a stack of papers&#10;&#10;Description automatically generated">
            <a:extLst>
              <a:ext uri="{FF2B5EF4-FFF2-40B4-BE49-F238E27FC236}">
                <a16:creationId xmlns:a16="http://schemas.microsoft.com/office/drawing/2014/main" id="{9FBC8581-E448-4C0C-4A08-EBC5DBAE4FEE}"/>
              </a:ext>
            </a:extLst>
          </p:cNvPr>
          <p:cNvPicPr>
            <a:picLocks noChangeAspect="1"/>
          </p:cNvPicPr>
          <p:nvPr/>
        </p:nvPicPr>
        <p:blipFill rotWithShape="1">
          <a:blip r:embed="rId2">
            <a:alphaModFix amt="40000"/>
          </a:blip>
          <a:srcRect l="31" r="8332"/>
          <a:stretch/>
        </p:blipFill>
        <p:spPr>
          <a:xfrm>
            <a:off x="20" y="10"/>
            <a:ext cx="6095979" cy="6857990"/>
          </a:xfrm>
          <a:prstGeom prst="rect">
            <a:avLst/>
          </a:prstGeom>
        </p:spPr>
      </p:pic>
      <p:pic>
        <p:nvPicPr>
          <p:cNvPr id="5" name="Picture 5" descr="A black silhouette of people walking&#10;&#10;Description automatically generated">
            <a:extLst>
              <a:ext uri="{FF2B5EF4-FFF2-40B4-BE49-F238E27FC236}">
                <a16:creationId xmlns:a16="http://schemas.microsoft.com/office/drawing/2014/main" id="{212F3AC4-4E54-CC84-0CD6-3975D4698324}"/>
              </a:ext>
            </a:extLst>
          </p:cNvPr>
          <p:cNvPicPr>
            <a:picLocks noChangeAspect="1"/>
          </p:cNvPicPr>
          <p:nvPr/>
        </p:nvPicPr>
        <p:blipFill rotWithShape="1">
          <a:blip r:embed="rId3">
            <a:alphaModFix amt="40000"/>
          </a:blip>
          <a:srcRect r="4274" b="1"/>
          <a:stretch/>
        </p:blipFill>
        <p:spPr>
          <a:xfrm>
            <a:off x="6095999" y="10"/>
            <a:ext cx="6096001" cy="6857990"/>
          </a:xfrm>
          <a:prstGeom prst="rect">
            <a:avLst/>
          </a:prstGeom>
        </p:spPr>
      </p:pic>
      <p:sp>
        <p:nvSpPr>
          <p:cNvPr id="9" name="Title 8">
            <a:extLst>
              <a:ext uri="{FF2B5EF4-FFF2-40B4-BE49-F238E27FC236}">
                <a16:creationId xmlns:a16="http://schemas.microsoft.com/office/drawing/2014/main" id="{EFAA0971-092F-167D-B4B0-EB624443A89D}"/>
              </a:ext>
            </a:extLst>
          </p:cNvPr>
          <p:cNvSpPr>
            <a:spLocks noGrp="1"/>
          </p:cNvSpPr>
          <p:nvPr>
            <p:ph type="ctrTitle"/>
          </p:nvPr>
        </p:nvSpPr>
        <p:spPr>
          <a:xfrm>
            <a:off x="238007" y="355736"/>
            <a:ext cx="5613399" cy="1635724"/>
          </a:xfrm>
        </p:spPr>
        <p:txBody>
          <a:bodyPr anchor="t">
            <a:normAutofit/>
          </a:bodyPr>
          <a:lstStyle/>
          <a:p>
            <a:r>
              <a:rPr lang="en-US">
                <a:solidFill>
                  <a:srgbClr val="FFFFFF"/>
                </a:solidFill>
              </a:rPr>
              <a:t>Conclusion</a:t>
            </a:r>
          </a:p>
        </p:txBody>
      </p:sp>
      <p:sp>
        <p:nvSpPr>
          <p:cNvPr id="10" name="Content Placeholder 9">
            <a:extLst>
              <a:ext uri="{FF2B5EF4-FFF2-40B4-BE49-F238E27FC236}">
                <a16:creationId xmlns:a16="http://schemas.microsoft.com/office/drawing/2014/main" id="{DDA1DF69-8A33-C516-D325-9B217C29F324}"/>
              </a:ext>
            </a:extLst>
          </p:cNvPr>
          <p:cNvSpPr>
            <a:spLocks noGrp="1"/>
          </p:cNvSpPr>
          <p:nvPr>
            <p:ph type="subTitle" idx="1"/>
          </p:nvPr>
        </p:nvSpPr>
        <p:spPr>
          <a:xfrm>
            <a:off x="6289288" y="4201721"/>
            <a:ext cx="5293361" cy="1949813"/>
          </a:xfrm>
        </p:spPr>
        <p:txBody>
          <a:bodyPr anchor="b">
            <a:normAutofit/>
          </a:bodyPr>
          <a:lstStyle/>
          <a:p>
            <a:pPr algn="r">
              <a:lnSpc>
                <a:spcPct val="90000"/>
              </a:lnSpc>
            </a:pPr>
            <a:r>
              <a:rPr lang="en-US" sz="1100">
                <a:solidFill>
                  <a:srgbClr val="FFFFFF"/>
                </a:solidFill>
              </a:rPr>
              <a:t>In conclusion, innovation, change making, collaboration, and personal evaluation are interconnected aspects that drive progress and positive change in our lives and society. By embracing innovation, becoming change makers, fostering collaboration, and evaluating ourselves, we can contribute to a better, more inclusive world.</a:t>
            </a:r>
          </a:p>
          <a:p>
            <a:pPr algn="r">
              <a:lnSpc>
                <a:spcPct val="90000"/>
              </a:lnSpc>
            </a:pPr>
            <a:r>
              <a:rPr lang="en-US" sz="1100">
                <a:solidFill>
                  <a:srgbClr val="FFFFFF"/>
                </a:solidFill>
              </a:rPr>
              <a:t>Remember, each of us has the potential to be a positive force for change. Let's work together, innovate fearlessly, and support one another in our journey towards a brighter future.</a:t>
            </a:r>
          </a:p>
          <a:p>
            <a:pPr algn="r">
              <a:lnSpc>
                <a:spcPct val="90000"/>
              </a:lnSpc>
            </a:pPr>
            <a:br>
              <a:rPr lang="en-US" sz="1100">
                <a:solidFill>
                  <a:srgbClr val="FFFFFF"/>
                </a:solidFill>
              </a:rPr>
            </a:br>
            <a:endParaRPr lang="en-US" sz="1100">
              <a:solidFill>
                <a:srgbClr val="FFFFFF"/>
              </a:solidFill>
            </a:endParaRPr>
          </a:p>
        </p:txBody>
      </p:sp>
      <p:cxnSp>
        <p:nvCxnSpPr>
          <p:cNvPr id="68" name="Straight Connector 51">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69" name="Straight Connector 53">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4172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5" name="Straight Connector 6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69" name="Rectangle 6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Connector 70">
            <a:extLst>
              <a:ext uri="{FF2B5EF4-FFF2-40B4-BE49-F238E27FC236}">
                <a16:creationId xmlns:a16="http://schemas.microsoft.com/office/drawing/2014/main" id="{5971AF9D-C565-4DF8-BDC9-EE1451B02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62" name="Graphic 61" descr="Smiling Face with No Fill">
            <a:extLst>
              <a:ext uri="{FF2B5EF4-FFF2-40B4-BE49-F238E27FC236}">
                <a16:creationId xmlns:a16="http://schemas.microsoft.com/office/drawing/2014/main" id="{2BA01E21-90F3-2FBC-5860-C2AD6D35AC0B}"/>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9637" y="821120"/>
            <a:ext cx="5102674" cy="5102674"/>
          </a:xfrm>
          <a:prstGeom prst="rect">
            <a:avLst/>
          </a:prstGeom>
        </p:spPr>
      </p:pic>
      <p:sp>
        <p:nvSpPr>
          <p:cNvPr id="4" name="TextBox 3">
            <a:extLst>
              <a:ext uri="{FF2B5EF4-FFF2-40B4-BE49-F238E27FC236}">
                <a16:creationId xmlns:a16="http://schemas.microsoft.com/office/drawing/2014/main" id="{9D98395D-B059-E35F-7195-C4EBA20C7275}"/>
              </a:ext>
            </a:extLst>
          </p:cNvPr>
          <p:cNvSpPr txBox="1"/>
          <p:nvPr/>
        </p:nvSpPr>
        <p:spPr>
          <a:xfrm>
            <a:off x="6103145" y="3408254"/>
            <a:ext cx="5526526" cy="2470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Aft>
                <a:spcPts val="600"/>
              </a:spcAft>
              <a:buFont typeface="Arial" panose="020B0604020202020204" pitchFamily="34" charset="0"/>
            </a:pPr>
            <a:r>
              <a:rPr lang="en-US" sz="2000"/>
              <a:t>Thank you </a:t>
            </a:r>
          </a:p>
        </p:txBody>
      </p:sp>
      <p:cxnSp>
        <p:nvCxnSpPr>
          <p:cNvPr id="73" name="Straight Connector 72">
            <a:extLst>
              <a:ext uri="{FF2B5EF4-FFF2-40B4-BE49-F238E27FC236}">
                <a16:creationId xmlns:a16="http://schemas.microsoft.com/office/drawing/2014/main" id="{E1661F5C-3018-4F57-B263-B9267D4DEE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3096690"/>
      </p:ext>
    </p:extLst>
  </p:cSld>
  <p:clrMapOvr>
    <a:masterClrMapping/>
  </p:clrMapOvr>
</p:sld>
</file>

<file path=ppt/theme/theme1.xml><?xml version="1.0" encoding="utf-8"?>
<a:theme xmlns:a="http://schemas.openxmlformats.org/drawingml/2006/main" name="LevelVTI">
  <a:themeElements>
    <a:clrScheme name="AnalogousFromLightSeedRightStep">
      <a:dk1>
        <a:srgbClr val="000000"/>
      </a:dk1>
      <a:lt1>
        <a:srgbClr val="FFFFFF"/>
      </a:lt1>
      <a:dk2>
        <a:srgbClr val="412D24"/>
      </a:dk2>
      <a:lt2>
        <a:srgbClr val="E2E6E8"/>
      </a:lt2>
      <a:accent1>
        <a:srgbClr val="BF9989"/>
      </a:accent1>
      <a:accent2>
        <a:srgbClr val="AFA078"/>
      </a:accent2>
      <a:accent3>
        <a:srgbClr val="A1A77E"/>
      </a:accent3>
      <a:accent4>
        <a:srgbClr val="8DAA74"/>
      </a:accent4>
      <a:accent5>
        <a:srgbClr val="83AC81"/>
      </a:accent5>
      <a:accent6>
        <a:srgbClr val="77AE8C"/>
      </a:accent6>
      <a:hlink>
        <a:srgbClr val="5E899C"/>
      </a:hlink>
      <a:folHlink>
        <a:srgbClr val="7F7F7F"/>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LevelVTI</vt:lpstr>
      <vt:lpstr>Catalysts of Positive Change: The Power of Innovation, Collaboration, and Personal Growth</vt:lpstr>
      <vt:lpstr>PowerPoint Presentation</vt:lpstr>
      <vt:lpstr>PowerPoint Presentation</vt:lpstr>
      <vt:lpstr>Change Making - The Act of Creating Value</vt:lpstr>
      <vt:lpstr>Collaboration, Not Competition</vt:lpstr>
      <vt:lpstr>Personal Evaluation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2023-07-18T16:56:50Z</dcterms:created>
  <dcterms:modified xsi:type="dcterms:W3CDTF">2023-07-20T14:41:34Z</dcterms:modified>
</cp:coreProperties>
</file>