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webextensions/webextension2.xml" ContentType="application/vnd.ms-office.webextension+xml"/>
  <Override PartName="/ppt/webextensions/webextension3.xml" ContentType="application/vnd.ms-office.webextension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media/image16.jpg" ContentType="image/png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  <p:sldMasterId id="2147483673" r:id="rId3"/>
    <p:sldMasterId id="2147483675" r:id="rId4"/>
  </p:sldMasterIdLst>
  <p:notesMasterIdLst>
    <p:notesMasterId r:id="rId37"/>
  </p:notesMasterIdLst>
  <p:handoutMasterIdLst>
    <p:handoutMasterId r:id="rId38"/>
  </p:handoutMasterIdLst>
  <p:sldIdLst>
    <p:sldId id="793" r:id="rId5"/>
    <p:sldId id="794" r:id="rId6"/>
    <p:sldId id="450" r:id="rId7"/>
    <p:sldId id="795" r:id="rId8"/>
    <p:sldId id="799" r:id="rId9"/>
    <p:sldId id="797" r:id="rId10"/>
    <p:sldId id="796" r:id="rId11"/>
    <p:sldId id="798" r:id="rId12"/>
    <p:sldId id="327" r:id="rId13"/>
    <p:sldId id="264" r:id="rId14"/>
    <p:sldId id="265" r:id="rId15"/>
    <p:sldId id="267" r:id="rId16"/>
    <p:sldId id="263" r:id="rId17"/>
    <p:sldId id="266" r:id="rId18"/>
    <p:sldId id="268" r:id="rId19"/>
    <p:sldId id="269" r:id="rId20"/>
    <p:sldId id="270" r:id="rId21"/>
    <p:sldId id="322" r:id="rId22"/>
    <p:sldId id="293" r:id="rId23"/>
    <p:sldId id="320" r:id="rId24"/>
    <p:sldId id="295" r:id="rId25"/>
    <p:sldId id="296" r:id="rId26"/>
    <p:sldId id="297" r:id="rId27"/>
    <p:sldId id="324" r:id="rId28"/>
    <p:sldId id="325" r:id="rId29"/>
    <p:sldId id="326" r:id="rId30"/>
    <p:sldId id="298" r:id="rId31"/>
    <p:sldId id="299" r:id="rId32"/>
    <p:sldId id="262" r:id="rId33"/>
    <p:sldId id="277" r:id="rId34"/>
    <p:sldId id="278" r:id="rId35"/>
    <p:sldId id="316" r:id="rId36"/>
  </p:sldIdLst>
  <p:sldSz cx="9144000" cy="6858000" type="screen4x3"/>
  <p:notesSz cx="6669088" cy="9753600"/>
  <p:custDataLst>
    <p:tags r:id="rId3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 clrMode="gray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B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E61155-7FB6-4983-A674-993FA9A58718}" v="4" dt="2023-09-27T11:44:50.9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143" autoAdjust="0"/>
  </p:normalViewPr>
  <p:slideViewPr>
    <p:cSldViewPr>
      <p:cViewPr varScale="1">
        <p:scale>
          <a:sx n="96" d="100"/>
          <a:sy n="96" d="100"/>
        </p:scale>
        <p:origin x="988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gs" Target="tags/tag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Relationship Id="rId20" Type="http://schemas.openxmlformats.org/officeDocument/2006/relationships/slide" Target="slides/slide16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Crossman" userId="d902ac89-ff56-4e5d-982f-3384b0284abe" providerId="ADAL" clId="{BAE61155-7FB6-4983-A674-993FA9A58718}"/>
    <pc:docChg chg="custSel delSld modSld replTag">
      <pc:chgData name="Julie Crossman" userId="d902ac89-ff56-4e5d-982f-3384b0284abe" providerId="ADAL" clId="{BAE61155-7FB6-4983-A674-993FA9A58718}" dt="2023-09-27T11:46:35.511" v="74" actId="20577"/>
      <pc:docMkLst>
        <pc:docMk/>
      </pc:docMkLst>
      <pc:sldChg chg="del">
        <pc:chgData name="Julie Crossman" userId="d902ac89-ff56-4e5d-982f-3384b0284abe" providerId="ADAL" clId="{BAE61155-7FB6-4983-A674-993FA9A58718}" dt="2023-09-27T11:45:42.553" v="65" actId="47"/>
        <pc:sldMkLst>
          <pc:docMk/>
          <pc:sldMk cId="451883184" sldId="321"/>
        </pc:sldMkLst>
      </pc:sldChg>
      <pc:sldChg chg="modSp mod">
        <pc:chgData name="Julie Crossman" userId="d902ac89-ff56-4e5d-982f-3384b0284abe" providerId="ADAL" clId="{BAE61155-7FB6-4983-A674-993FA9A58718}" dt="2023-09-27T11:42:42.003" v="60" actId="114"/>
        <pc:sldMkLst>
          <pc:docMk/>
          <pc:sldMk cId="1472490444" sldId="793"/>
        </pc:sldMkLst>
        <pc:spChg chg="mod">
          <ac:chgData name="Julie Crossman" userId="d902ac89-ff56-4e5d-982f-3384b0284abe" providerId="ADAL" clId="{BAE61155-7FB6-4983-A674-993FA9A58718}" dt="2023-09-27T11:42:42.003" v="60" actId="114"/>
          <ac:spMkLst>
            <pc:docMk/>
            <pc:sldMk cId="1472490444" sldId="793"/>
            <ac:spMk id="2" creationId="{A6E9004F-BFD6-4ADC-A0B5-89A9E2C7C48E}"/>
          </ac:spMkLst>
        </pc:spChg>
      </pc:sldChg>
      <pc:sldChg chg="modSp mod">
        <pc:chgData name="Julie Crossman" userId="d902ac89-ff56-4e5d-982f-3384b0284abe" providerId="ADAL" clId="{BAE61155-7FB6-4983-A674-993FA9A58718}" dt="2023-09-27T11:46:35.511" v="74" actId="20577"/>
        <pc:sldMkLst>
          <pc:docMk/>
          <pc:sldMk cId="3019482692" sldId="794"/>
        </pc:sldMkLst>
        <pc:spChg chg="mod">
          <ac:chgData name="Julie Crossman" userId="d902ac89-ff56-4e5d-982f-3384b0284abe" providerId="ADAL" clId="{BAE61155-7FB6-4983-A674-993FA9A58718}" dt="2023-09-27T11:46:35.511" v="74" actId="20577"/>
          <ac:spMkLst>
            <pc:docMk/>
            <pc:sldMk cId="3019482692" sldId="794"/>
            <ac:spMk id="9" creationId="{00000000-0000-0000-0000-000000000000}"/>
          </ac:spMkLst>
        </pc:spChg>
      </pc:sldChg>
      <pc:sldChg chg="addSp modSp mod">
        <pc:chgData name="Julie Crossman" userId="d902ac89-ff56-4e5d-982f-3384b0284abe" providerId="ADAL" clId="{BAE61155-7FB6-4983-A674-993FA9A58718}" dt="2023-09-27T11:45:06.007" v="64" actId="14100"/>
        <pc:sldMkLst>
          <pc:docMk/>
          <pc:sldMk cId="4131935013" sldId="799"/>
        </pc:sldMkLst>
        <pc:graphicFrameChg chg="add">
          <ac:chgData name="Julie Crossman" userId="d902ac89-ff56-4e5d-982f-3384b0284abe" providerId="ADAL" clId="{BAE61155-7FB6-4983-A674-993FA9A58718}" dt="2023-09-27T11:43:25.991" v="61"/>
          <ac:graphicFrameMkLst>
            <pc:docMk/>
            <pc:sldMk cId="4131935013" sldId="799"/>
            <ac:graphicFrameMk id="2" creationId="{25F4B799-30DC-DFFF-5223-6EF26F6F7559}"/>
          </ac:graphicFrameMkLst>
        </pc:graphicFrameChg>
        <pc:graphicFrameChg chg="add mod">
          <ac:chgData name="Julie Crossman" userId="d902ac89-ff56-4e5d-982f-3384b0284abe" providerId="ADAL" clId="{BAE61155-7FB6-4983-A674-993FA9A58718}" dt="2023-09-27T11:45:06.007" v="64" actId="14100"/>
          <ac:graphicFrameMkLst>
            <pc:docMk/>
            <pc:sldMk cId="4131935013" sldId="799"/>
            <ac:graphicFrameMk id="6" creationId="{D338364F-D082-77B7-79AC-9D973782E9F8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E3265-6175-AE4D-AE66-EB8739FD8FC6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C5E4A6-7B1B-B349-9119-F8C4EEFEB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330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30521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0159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0159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defTabSz="941388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marR="0" lvl="0" indent="0" algn="r" defTabSz="9413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5916F08-735D-5447-8576-A86275103935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Arial" charset="0"/>
              </a:rPr>
              <a:pPr marL="0" marR="0" lvl="0" indent="0" algn="r" defTabSz="94138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ＭＳ Ｐゴシック" charset="0"/>
              <a:cs typeface="Arial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dirty="0"/>
              <a:t>Steve</a:t>
            </a:r>
          </a:p>
        </p:txBody>
      </p:sp>
    </p:spTree>
    <p:extLst>
      <p:ext uri="{BB962C8B-B14F-4D97-AF65-F5344CB8AC3E}">
        <p14:creationId xmlns:p14="http://schemas.microsoft.com/office/powerpoint/2010/main" val="26496079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122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pPr marL="0" marR="0" lvl="0" indent="0" algn="r" defTabSz="911225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2406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Julie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83598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/>
              <a:t>File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defTabSz="941388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marR="0" lvl="0" indent="0" algn="r" defTabSz="94138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866FCF5-BAFA-394D-9B7B-1097209F2512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ＭＳ Ｐゴシック" charset="0"/>
                <a:cs typeface="Arial" charset="0"/>
              </a:rPr>
              <a:pPr marL="0" marR="0" lvl="0" indent="0" algn="r" defTabSz="94138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ＭＳ Ｐゴシック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72616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1388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AE95EB28-F054-734E-84C8-19994970FA42}" type="slidenum">
              <a:rPr lang="en-GB">
                <a:cs typeface="ＭＳ Ｐゴシック" charset="0"/>
              </a:rPr>
              <a:pPr/>
              <a:t>10</a:t>
            </a:fld>
            <a:endParaRPr lang="en-GB"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8557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1388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C73F22E2-2595-3247-BC58-FC5EA109E091}" type="slidenum">
              <a:rPr lang="en-GB">
                <a:cs typeface="ＭＳ Ｐゴシック" charset="0"/>
              </a:rPr>
              <a:pPr/>
              <a:t>11</a:t>
            </a:fld>
            <a:endParaRPr lang="en-GB"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4494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1388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2194ADDB-C53E-2B43-87D5-3345DDDD940E}" type="slidenum">
              <a:rPr lang="en-GB">
                <a:cs typeface="ＭＳ Ｐゴシック" charset="0"/>
              </a:rPr>
              <a:pPr/>
              <a:t>12</a:t>
            </a:fld>
            <a:endParaRPr lang="en-GB"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61347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5943" y="4587453"/>
            <a:ext cx="5326548" cy="4434588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altLang="zh-CN" sz="800">
              <a:ea typeface="宋体" charset="0"/>
              <a:cs typeface="宋体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77127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1388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2FDF723C-4191-6F44-B6D5-223C1EDEC812}" type="slidenum">
              <a:rPr lang="en-GB">
                <a:cs typeface="ＭＳ Ｐゴシック" charset="0"/>
              </a:rPr>
              <a:pPr/>
              <a:t>14</a:t>
            </a:fld>
            <a:endParaRPr lang="en-GB"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60509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5943" y="4587453"/>
            <a:ext cx="5326548" cy="4434588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altLang="zh-CN" sz="800">
              <a:ea typeface="宋体" charset="0"/>
              <a:cs typeface="宋体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8925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5943" y="4587453"/>
            <a:ext cx="5326548" cy="4434588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GB" altLang="zh-CN" sz="800">
              <a:ea typeface="宋体" charset="0"/>
              <a:cs typeface="宋体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7456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C5E4A6-7B1B-B349-9119-F8C4EEFEB5C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9260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1388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fld id="{2FDF723C-4191-6F44-B6D5-223C1EDEC812}" type="slidenum">
              <a:rPr lang="en-GB">
                <a:cs typeface="ＭＳ Ｐゴシック" charset="0"/>
              </a:rPr>
              <a:pPr/>
              <a:t>18</a:t>
            </a:fld>
            <a:endParaRPr lang="en-GB"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6703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06F844-80B3-428A-B7D7-393895CFAF67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9855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03591" y="4492757"/>
            <a:ext cx="5335270" cy="438912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0731C-79FE-42FE-86EC-52188402A4DB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5552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0731C-79FE-42FE-86EC-52188402A4DB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8385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0731C-79FE-42FE-86EC-52188402A4DB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3298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0731C-79FE-42FE-86EC-52188402A4DB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14459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C5E4A6-7B1B-B349-9119-F8C4EEFEB5C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31644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C5E4A6-7B1B-B349-9119-F8C4EEFEB5C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6208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C5E4A6-7B1B-B349-9119-F8C4EEFEB5C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3991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0731C-79FE-42FE-86EC-52188402A4DB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76755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0731C-79FE-42FE-86EC-52188402A4DB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8784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defTabSz="941388" eaLnBrk="0" hangingPunct="0">
              <a:defRPr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1388" eaLnBrk="0" hangingPunct="0"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13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B94563BA-B27A-9D42-8D26-12DF7515FE60}" type="slidenum">
              <a:rPr lang="en-GB"/>
              <a:pPr eaLnBrk="1" hangingPunct="1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2461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C5E4A6-7B1B-B349-9119-F8C4EEFEB5C8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7345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9C5E4A6-7B1B-B349-9119-F8C4EEFEB5C8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79780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06F844-80B3-428A-B7D7-393895CFAF67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6425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6898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910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50666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7300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751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9267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04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8146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9230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4730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19154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38023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0155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3620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5682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27326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9954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5085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0499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9212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75016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6408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04/10/2023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551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04/10/2023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04/10/2023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2862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916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04/10/2023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28384" y="5085184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562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julie.crossman@uwtsd.ac.uk" TargetMode="External"/><Relationship Id="rId5" Type="http://schemas.openxmlformats.org/officeDocument/2006/relationships/hyperlink" Target="mailto:a.beaumont@ydds.ac.uk" TargetMode="External"/><Relationship Id="rId4" Type="http://schemas.openxmlformats.org/officeDocument/2006/relationships/hyperlink" Target="mailto:l.emanuel@uwtsd.ac.uk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11/relationships/webextension" Target="../webextensions/webextension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11/relationships/webextension" Target="../webextensions/webextension3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wtsd.myday.cloud/dashboard/student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sites.cardiff.ac.uk/ilrb/resourcehub-2/managing/citing-and-referencing/harvard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tl.tla.ed.ac.uk/questionnaires/ASSIST.pdf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whitewater-rescue.com/support/pagepics/lsitechmanual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9004F-BFD6-4ADC-A0B5-89A9E2C7C4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299508"/>
            <a:ext cx="4499992" cy="3109845"/>
          </a:xfrm>
        </p:spPr>
        <p:txBody>
          <a:bodyPr lIns="91440" tIns="45720" rIns="91440" bIns="45720" anchor="t"/>
          <a:lstStyle/>
          <a:p>
            <a:pPr algn="ctr"/>
            <a:r>
              <a:rPr lang="en-GB" sz="2600" b="1" dirty="0">
                <a:solidFill>
                  <a:srgbClr val="FFCC66"/>
                </a:solidFill>
                <a:latin typeface="Arial Black"/>
                <a:cs typeface="Arial"/>
              </a:rPr>
              <a:t>Module BMPF7081</a:t>
            </a:r>
            <a:br>
              <a:rPr lang="en-GB" sz="2600" b="1" dirty="0">
                <a:solidFill>
                  <a:srgbClr val="FFCC66"/>
                </a:solidFill>
                <a:latin typeface="Arial Black"/>
                <a:cs typeface="Arial"/>
              </a:rPr>
            </a:br>
            <a:r>
              <a:rPr lang="en-GB" sz="2600" b="1" i="1" dirty="0">
                <a:solidFill>
                  <a:srgbClr val="FFCC66"/>
                </a:solidFill>
                <a:latin typeface="Arial Black"/>
                <a:cs typeface="Arial"/>
              </a:rPr>
              <a:t>Module BMPF4001</a:t>
            </a:r>
            <a:br>
              <a:rPr lang="en-GB" sz="2600" b="1" dirty="0">
                <a:solidFill>
                  <a:srgbClr val="FFCC66"/>
                </a:solidFill>
                <a:latin typeface="Arial Black"/>
                <a:cs typeface="Arial"/>
              </a:rPr>
            </a:br>
            <a:r>
              <a:rPr lang="en-GB" sz="2600" b="1" dirty="0">
                <a:latin typeface="Arial Black"/>
                <a:cs typeface="Arial"/>
              </a:rPr>
              <a:t> </a:t>
            </a:r>
            <a:br>
              <a:rPr lang="en-GB" sz="2600" b="1" dirty="0">
                <a:latin typeface="Arial Black"/>
              </a:rPr>
            </a:br>
            <a:r>
              <a:rPr lang="en-GB" sz="2600" b="1" dirty="0">
                <a:latin typeface="Arial Black"/>
                <a:cs typeface="Arial"/>
              </a:rPr>
              <a:t>Continuing Professional Development/</a:t>
            </a:r>
            <a:r>
              <a:rPr lang="en-GB" sz="2600" b="1" i="1" dirty="0">
                <a:latin typeface="Arial Black"/>
                <a:cs typeface="Arial"/>
              </a:rPr>
              <a:t>Preparing for Work-based Learning</a:t>
            </a:r>
            <a:br>
              <a:rPr lang="en-GB" sz="2600" b="1" dirty="0">
                <a:solidFill>
                  <a:srgbClr val="E0BC4C"/>
                </a:solidFill>
                <a:latin typeface="Arial Black"/>
                <a:cs typeface="Arial"/>
              </a:rPr>
            </a:br>
            <a:br>
              <a:rPr lang="en-GB" sz="2600" b="1" dirty="0">
                <a:solidFill>
                  <a:srgbClr val="E0BC4C"/>
                </a:solidFill>
                <a:latin typeface="Arial Black"/>
                <a:cs typeface="Arial"/>
              </a:rPr>
            </a:br>
            <a:r>
              <a:rPr lang="en-GB" sz="2600" b="1" dirty="0">
                <a:solidFill>
                  <a:srgbClr val="21B9EF"/>
                </a:solidFill>
                <a:latin typeface="Arial Black"/>
                <a:cs typeface="Arial"/>
              </a:rPr>
              <a:t>Day 1</a:t>
            </a:r>
            <a:endParaRPr lang="en-GB" sz="2600" dirty="0">
              <a:solidFill>
                <a:srgbClr val="21B9EF"/>
              </a:solidFill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4724904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63" y="-2604"/>
            <a:ext cx="9146046" cy="6908477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683536" y="332716"/>
            <a:ext cx="8229600" cy="618039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200" dirty="0">
                <a:solidFill>
                  <a:srgbClr val="E0BC4C"/>
                </a:solidFill>
                <a:latin typeface="Arial Black"/>
                <a:cs typeface="Arial Hebrew Scholar"/>
              </a:rPr>
              <a:t>Our intention for this presentation: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3500" dirty="0">
                <a:solidFill>
                  <a:schemeClr val="bg1"/>
                </a:solidFill>
                <a:latin typeface="Arial Black"/>
                <a:cs typeface="Arial Hebrew Scholar"/>
              </a:rPr>
              <a:t>welcome you to the university</a:t>
            </a:r>
          </a:p>
          <a:p>
            <a:pPr marL="0" indent="0" algn="ctr">
              <a:buNone/>
            </a:pPr>
            <a:r>
              <a:rPr lang="en-US" sz="3500" dirty="0">
                <a:solidFill>
                  <a:srgbClr val="21B9EF"/>
                </a:solidFill>
                <a:latin typeface="Arial Black"/>
                <a:cs typeface="Arial Hebrew Scholar"/>
              </a:rPr>
              <a:t>introduce everyone </a:t>
            </a:r>
          </a:p>
          <a:p>
            <a:pPr marL="0" indent="0" algn="ctr">
              <a:buNone/>
            </a:pPr>
            <a:r>
              <a:rPr lang="en-US" sz="3500" dirty="0">
                <a:solidFill>
                  <a:schemeClr val="accent6">
                    <a:lumMod val="75000"/>
                  </a:schemeClr>
                </a:solidFill>
                <a:latin typeface="Arial Black"/>
                <a:cs typeface="Arial Hebrew Scholar"/>
              </a:rPr>
              <a:t>overview of first module</a:t>
            </a:r>
            <a:r>
              <a:rPr lang="en-US" sz="3500" dirty="0">
                <a:solidFill>
                  <a:srgbClr val="E0BC4C"/>
                </a:solidFill>
                <a:latin typeface="Arial Black"/>
                <a:cs typeface="Arial Hebrew Scholar"/>
              </a:rPr>
              <a:t> </a:t>
            </a:r>
          </a:p>
          <a:p>
            <a:pPr marL="0" indent="0" algn="ctr">
              <a:buNone/>
            </a:pPr>
            <a:r>
              <a:rPr lang="en-US" sz="3500" dirty="0">
                <a:solidFill>
                  <a:srgbClr val="E0BC4C"/>
                </a:solidFill>
                <a:latin typeface="Arial Black"/>
              </a:rPr>
              <a:t>Hwb support</a:t>
            </a:r>
            <a:r>
              <a:rPr lang="en-US" sz="3500" dirty="0">
                <a:solidFill>
                  <a:schemeClr val="bg1"/>
                </a:solidFill>
                <a:latin typeface="Arial Black"/>
                <a:cs typeface="Arial Hebrew Scholar"/>
              </a:rPr>
              <a:t> </a:t>
            </a:r>
          </a:p>
          <a:p>
            <a:pPr marL="0" indent="0" algn="ctr">
              <a:buNone/>
            </a:pPr>
            <a:r>
              <a:rPr lang="en-US" sz="3500" dirty="0">
                <a:solidFill>
                  <a:schemeClr val="bg1"/>
                </a:solidFill>
                <a:latin typeface="Arial Black"/>
                <a:cs typeface="Arial Hebrew Scholar"/>
              </a:rPr>
              <a:t>academic writing and plagiarism</a:t>
            </a:r>
          </a:p>
          <a:p>
            <a:pPr marL="0" indent="0" algn="ctr">
              <a:buNone/>
            </a:pPr>
            <a:r>
              <a:rPr lang="en-US" sz="3500" dirty="0">
                <a:solidFill>
                  <a:srgbClr val="00B0F0"/>
                </a:solidFill>
                <a:latin typeface="Arial Black"/>
                <a:cs typeface="Arial Hebrew Scholar"/>
              </a:rPr>
              <a:t>library services</a:t>
            </a:r>
          </a:p>
          <a:p>
            <a:pPr marL="0" indent="0" algn="ctr">
              <a:buNone/>
            </a:pPr>
            <a:r>
              <a:rPr lang="en-US" sz="3500" dirty="0">
                <a:solidFill>
                  <a:schemeClr val="accent6">
                    <a:lumMod val="75000"/>
                  </a:schemeClr>
                </a:solidFill>
                <a:latin typeface="Arial Black"/>
                <a:cs typeface="Arial Hebrew Scholar"/>
              </a:rPr>
              <a:t>start module</a:t>
            </a:r>
            <a:endParaRPr lang="en-GB" sz="3500" dirty="0">
              <a:solidFill>
                <a:schemeClr val="accent6">
                  <a:lumMod val="75000"/>
                </a:schemeClr>
              </a:solidFill>
              <a:latin typeface="Arial Black"/>
              <a:cs typeface="Arial Hebrew Scholar"/>
            </a:endParaRPr>
          </a:p>
          <a:p>
            <a:pPr marL="0" indent="0" algn="ctr">
              <a:buNone/>
            </a:pPr>
            <a:endParaRPr lang="en-US" sz="26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en-US" sz="1800" dirty="0">
              <a:solidFill>
                <a:schemeClr val="bg1"/>
              </a:solidFill>
              <a:latin typeface="Arial Black"/>
              <a:cs typeface="Arial Hebrew Scholar"/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bg1"/>
              </a:solidFill>
              <a:latin typeface="+mj-lt"/>
              <a:cs typeface="Arial Hebrew Scholar"/>
            </a:endParaRPr>
          </a:p>
          <a:p>
            <a:pPr marL="0" indent="0" algn="ctr">
              <a:buNone/>
            </a:pPr>
            <a:endParaRPr lang="en-US" sz="2100" dirty="0">
              <a:solidFill>
                <a:schemeClr val="bg1"/>
              </a:solidFill>
              <a:latin typeface="+mj-lt"/>
              <a:cs typeface="Arial Hebrew Scholar"/>
            </a:endParaRPr>
          </a:p>
        </p:txBody>
      </p:sp>
    </p:spTree>
    <p:extLst>
      <p:ext uri="{BB962C8B-B14F-4D97-AF65-F5344CB8AC3E}">
        <p14:creationId xmlns:p14="http://schemas.microsoft.com/office/powerpoint/2010/main" val="3019482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63" y="-2604"/>
            <a:ext cx="9146046" cy="6908477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5960" y="437050"/>
            <a:ext cx="8229600" cy="81817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200" dirty="0">
                <a:solidFill>
                  <a:srgbClr val="E0BC4C"/>
                </a:solidFill>
                <a:latin typeface="Arial Black"/>
              </a:rPr>
              <a:t>Meet the team...</a:t>
            </a:r>
            <a:endParaRPr lang="en-US" dirty="0">
              <a:solidFill>
                <a:srgbClr val="E0BC4C"/>
              </a:solidFill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F18A634-E2D8-45C1-815B-E97B38DB16C6}"/>
              </a:ext>
            </a:extLst>
          </p:cNvPr>
          <p:cNvSpPr txBox="1">
            <a:spLocks/>
          </p:cNvSpPr>
          <p:nvPr/>
        </p:nvSpPr>
        <p:spPr>
          <a:xfrm>
            <a:off x="228600" y="1231404"/>
            <a:ext cx="8456960" cy="439519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Dr Louise Emanuel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– 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Cyfarwyddwr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Academaidd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/ Academic Director         	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               				                        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21B9EF"/>
                </a:solidFill>
                <a:effectLst/>
                <a:uLnTx/>
                <a:uFillTx/>
                <a:latin typeface="Myriad Pro"/>
                <a:ea typeface="+mn-ea"/>
                <a:cs typeface="+mn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l.emanuel@uwtsd.ac.uk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21B9EF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Ann Beaumont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– 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Swyddog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Gweinyddol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/ </a:t>
            </a: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Administrative Officer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21B9EF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		                        			                        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21B9EF"/>
                </a:solidFill>
                <a:effectLst/>
                <a:uLnTx/>
                <a:uFillTx/>
                <a:latin typeface="Myriad Pr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a.beaumont@ydds.ac.uk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21B9EF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Julie Crossman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– 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Uwch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Darlithydd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/Senior </a:t>
            </a: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Lecturer                 			      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21B9EF"/>
                </a:solidFill>
                <a:effectLst/>
                <a:uLnTx/>
                <a:uFillTx/>
                <a:latin typeface="Myriad Pro"/>
                <a:ea typeface="+mn-ea"/>
                <a:cs typeface="+mn-c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julie.crossman@uwtsd.ac.uk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srgbClr val="21B9EF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Lowri Harris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– 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Uwch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Darlithydd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/Senior </a:t>
            </a: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Lecturer                 			       </a:t>
            </a:r>
            <a:r>
              <a:rPr lang="en-GB" sz="2800" b="1" dirty="0" err="1">
                <a:solidFill>
                  <a:srgbClr val="21B9EF"/>
                </a:solidFill>
                <a:latin typeface="Myriad Pro"/>
              </a:rPr>
              <a:t>L.M.Harris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21B9EF"/>
                </a:solidFill>
                <a:effectLst/>
                <a:uLnTx/>
                <a:uFillTx/>
                <a:latin typeface="Myriad Pro"/>
                <a:ea typeface="+mn-ea"/>
                <a:cs typeface="+mn-cs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@uwtsd.ac.uk</a:t>
            </a:r>
            <a:endParaRPr kumimoji="0" lang="en-GB" sz="2800" b="0" i="1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			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21B9EF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00">
                  <a:lumMod val="75000"/>
                </a:srgb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FFFF00">
                  <a:lumMod val="75000"/>
                </a:srgbClr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9815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263" y="-2604"/>
            <a:ext cx="9146046" cy="6908477"/>
          </a:xfrm>
          <a:prstGeom prst="rect">
            <a:avLst/>
          </a:prstGeom>
        </p:spPr>
      </p:pic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702351" y="2468197"/>
            <a:ext cx="8229600" cy="81817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4200" dirty="0">
                <a:solidFill>
                  <a:srgbClr val="E0BC4C"/>
                </a:solidFill>
                <a:latin typeface="Arial Black"/>
              </a:rPr>
              <a:t>Guidance and support...</a:t>
            </a:r>
            <a:endParaRPr lang="en-US" dirty="0">
              <a:solidFill>
                <a:srgbClr val="E0BC4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664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C481C4-48F3-43F8-AE5A-FB8C4175C6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4048" y="1340768"/>
            <a:ext cx="3444539" cy="34506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95C52E4-7DBF-4BA9-987A-FD6A0901343C}"/>
              </a:ext>
            </a:extLst>
          </p:cNvPr>
          <p:cNvSpPr txBox="1"/>
          <p:nvPr/>
        </p:nvSpPr>
        <p:spPr>
          <a:xfrm>
            <a:off x="707826" y="1916832"/>
            <a:ext cx="34445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Expectations </a:t>
            </a:r>
          </a:p>
          <a:p>
            <a:r>
              <a:rPr lang="en-GB" sz="3600" dirty="0"/>
              <a:t>and</a:t>
            </a:r>
          </a:p>
          <a:p>
            <a:r>
              <a:rPr lang="en-GB" sz="3600" dirty="0"/>
              <a:t>Concerns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C277C5-B9B6-4683-94E5-87133F633BDF}"/>
              </a:ext>
            </a:extLst>
          </p:cNvPr>
          <p:cNvSpPr txBox="1"/>
          <p:nvPr/>
        </p:nvSpPr>
        <p:spPr>
          <a:xfrm>
            <a:off x="611560" y="188640"/>
            <a:ext cx="78370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err="1">
                <a:solidFill>
                  <a:schemeClr val="accent5">
                    <a:lumMod val="50000"/>
                  </a:schemeClr>
                </a:solidFill>
              </a:rPr>
              <a:t>Mentimeter</a:t>
            </a:r>
            <a:r>
              <a:rPr lang="en-GB" sz="4000" b="1" dirty="0">
                <a:solidFill>
                  <a:schemeClr val="accent5">
                    <a:lumMod val="50000"/>
                  </a:schemeClr>
                </a:solidFill>
              </a:rPr>
              <a:t> Activity</a:t>
            </a:r>
          </a:p>
        </p:txBody>
      </p:sp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2" name="Add-in 1" title="Mentimeter - Interactive Presentations">
                <a:extLst>
                  <a:ext uri="{FF2B5EF4-FFF2-40B4-BE49-F238E27FC236}">
                    <a16:creationId xmlns:a16="http://schemas.microsoft.com/office/drawing/2014/main" id="{25F4B799-30DC-DFFF-5223-6EF26F6F7559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680302242"/>
                  </p:ext>
                </p:extLst>
              </p:nvPr>
            </p:nvGraphicFramePr>
            <p:xfrm>
              <a:off x="285750" y="1019175"/>
              <a:ext cx="8572500" cy="4498057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3"/>
              </a:graphicData>
            </a:graphic>
          </p:graphicFrame>
        </mc:Choice>
        <mc:Fallback>
          <p:pic>
            <p:nvPicPr>
              <p:cNvPr id="2" name="Add-in 1" title="Mentimeter - Interactive Presentations">
                <a:extLst>
                  <a:ext uri="{FF2B5EF4-FFF2-40B4-BE49-F238E27FC236}">
                    <a16:creationId xmlns:a16="http://schemas.microsoft.com/office/drawing/2014/main" id="{25F4B799-30DC-DFFF-5223-6EF26F6F755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85750" y="1019175"/>
                <a:ext cx="8572500" cy="4498057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6" name="Add-in 5" title="Mentimeter - Interactive Presentations">
                <a:extLst>
                  <a:ext uri="{FF2B5EF4-FFF2-40B4-BE49-F238E27FC236}">
                    <a16:creationId xmlns:a16="http://schemas.microsoft.com/office/drawing/2014/main" id="{D338364F-D082-77B7-79AC-9D973782E9F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853267122"/>
                  </p:ext>
                </p:extLst>
              </p:nvPr>
            </p:nvGraphicFramePr>
            <p:xfrm>
              <a:off x="285750" y="1019175"/>
              <a:ext cx="8572500" cy="4642073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5"/>
              </a:graphicData>
            </a:graphic>
          </p:graphicFrame>
        </mc:Choice>
        <mc:Fallback>
          <p:pic>
            <p:nvPicPr>
              <p:cNvPr id="6" name="Add-in 5" title="Mentimeter - Interactive Presentations">
                <a:extLst>
                  <a:ext uri="{FF2B5EF4-FFF2-40B4-BE49-F238E27FC236}">
                    <a16:creationId xmlns:a16="http://schemas.microsoft.com/office/drawing/2014/main" id="{D338364F-D082-77B7-79AC-9D973782E9F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5750" y="1019175"/>
                <a:ext cx="8572500" cy="4642073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31935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GB" sz="4000" dirty="0">
                <a:solidFill>
                  <a:srgbClr val="3C8C93"/>
                </a:solidFill>
                <a:latin typeface="Arial" charset="0"/>
              </a:rPr>
              <a:t>Module Requirements and Support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600200"/>
            <a:ext cx="3887688" cy="2644200"/>
          </a:xfrm>
          <a:prstGeom prst="rect">
            <a:avLst/>
          </a:prstGeom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8248" y="1615440"/>
            <a:ext cx="8229600" cy="373270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GB" sz="2800" dirty="0">
                <a:latin typeface="Arial" charset="0"/>
              </a:rPr>
              <a:t>20 Credit Module</a:t>
            </a:r>
          </a:p>
          <a:p>
            <a:pPr eaLnBrk="1" hangingPunct="1">
              <a:lnSpc>
                <a:spcPct val="90000"/>
              </a:lnSpc>
            </a:pPr>
            <a:r>
              <a:rPr lang="en-GB" sz="2800" dirty="0">
                <a:latin typeface="Arial" charset="0"/>
              </a:rPr>
              <a:t>Consists of:</a:t>
            </a:r>
          </a:p>
          <a:p>
            <a:pPr lvl="1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2400" dirty="0">
                <a:latin typeface="Arial" charset="0"/>
              </a:rPr>
              <a:t>Induction included within 3 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GB" sz="2400" dirty="0">
                <a:latin typeface="Arial" charset="0"/>
              </a:rPr>
              <a:t>    full day sessions</a:t>
            </a:r>
          </a:p>
          <a:p>
            <a:pPr lvl="1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2400" dirty="0">
                <a:latin typeface="Arial" charset="0"/>
              </a:rPr>
              <a:t>Module Material</a:t>
            </a:r>
          </a:p>
          <a:p>
            <a:pPr lvl="1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2400" dirty="0">
                <a:latin typeface="Arial" charset="0"/>
              </a:rPr>
              <a:t>Individual tutorials</a:t>
            </a:r>
          </a:p>
          <a:p>
            <a:pPr lvl="1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2400" dirty="0">
                <a:latin typeface="Arial" charset="0"/>
              </a:rPr>
              <a:t>Access to our Virtual 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en-GB" sz="2400" dirty="0">
                <a:latin typeface="Arial" charset="0"/>
              </a:rPr>
              <a:t>    Learning Environment (VLE)</a:t>
            </a:r>
          </a:p>
          <a:p>
            <a:pPr lvl="1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2400" dirty="0">
                <a:latin typeface="Arial" charset="0"/>
              </a:rPr>
              <a:t>Access to our library resources</a:t>
            </a:r>
          </a:p>
          <a:p>
            <a:pPr lvl="1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GB" sz="2400" dirty="0">
                <a:latin typeface="Arial" charset="0"/>
              </a:rPr>
              <a:t>Support from your tutors and UWTSD</a:t>
            </a:r>
          </a:p>
        </p:txBody>
      </p:sp>
    </p:spTree>
    <p:extLst>
      <p:ext uri="{BB962C8B-B14F-4D97-AF65-F5344CB8AC3E}">
        <p14:creationId xmlns:p14="http://schemas.microsoft.com/office/powerpoint/2010/main" val="7123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/>
              <a:t>Our Vision</a:t>
            </a:r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338EC95E-DBBA-4108-8CC6-595692949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046" y="-56375"/>
            <a:ext cx="9146046" cy="690847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F9317C5-8010-4B5A-BADF-BC846E7B0E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365" y="262643"/>
            <a:ext cx="2933017" cy="4380196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DED3519-7F7E-43CF-8436-9E1C64DDEA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4048" y="274638"/>
            <a:ext cx="3365399" cy="481511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29052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192A6E7-EC0D-47B5-B10C-93A583AEA4BC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140335" y="0"/>
            <a:ext cx="8863330" cy="5661248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4C413EC7-D074-412C-BBB8-8AC824F8C418}"/>
              </a:ext>
            </a:extLst>
          </p:cNvPr>
          <p:cNvSpPr/>
          <p:nvPr/>
        </p:nvSpPr>
        <p:spPr>
          <a:xfrm>
            <a:off x="4211960" y="1340768"/>
            <a:ext cx="2076450" cy="1304925"/>
          </a:xfrm>
          <a:prstGeom prst="ellipse">
            <a:avLst/>
          </a:prstGeom>
          <a:noFill/>
          <a:ln w="5080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518473-44B8-42A4-A9A6-7A44E8C8F409}"/>
              </a:ext>
            </a:extLst>
          </p:cNvPr>
          <p:cNvSpPr txBox="1"/>
          <p:nvPr/>
        </p:nvSpPr>
        <p:spPr>
          <a:xfrm>
            <a:off x="3733800" y="4876800"/>
            <a:ext cx="45720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hlinkClick r:id="rId4"/>
              </a:rPr>
              <a:t>Students » Hub (</a:t>
            </a:r>
            <a:r>
              <a:rPr kumimoji="0" lang="en-GB" sz="10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hlinkClick r:id="rId4"/>
              </a:rPr>
              <a:t>myday.cloud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  <a:hlinkClick r:id="rId4"/>
              </a:rPr>
              <a:t>)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3459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85813" y="1052513"/>
            <a:ext cx="7772400" cy="5113337"/>
          </a:xfrm>
        </p:spPr>
        <p:txBody>
          <a:bodyPr/>
          <a:lstStyle/>
          <a:p>
            <a:pPr eaLnBrk="1" hangingPunct="1"/>
            <a:r>
              <a:rPr lang="en-GB" b="1" dirty="0">
                <a:solidFill>
                  <a:srgbClr val="FFFFFF"/>
                </a:solidFill>
                <a:latin typeface="Arial" charset="0"/>
              </a:rPr>
              <a:t>C.V.</a:t>
            </a:r>
            <a:r>
              <a:rPr lang="en-GB" dirty="0">
                <a:solidFill>
                  <a:srgbClr val="FFFFFF"/>
                </a:solidFill>
                <a:latin typeface="Arial" charset="0"/>
              </a:rPr>
              <a:t> </a:t>
            </a:r>
            <a:br>
              <a:rPr lang="en-GB" dirty="0">
                <a:solidFill>
                  <a:srgbClr val="FFFFFF"/>
                </a:solidFill>
                <a:latin typeface="Arial" charset="0"/>
              </a:rPr>
            </a:br>
            <a:br>
              <a:rPr lang="en-GB" dirty="0">
                <a:latin typeface="Arial" charset="0"/>
              </a:rPr>
            </a:br>
            <a:br>
              <a:rPr lang="en-GB" dirty="0">
                <a:latin typeface="Arial" charset="0"/>
              </a:rPr>
            </a:br>
            <a:endParaRPr lang="en-GB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826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708920"/>
            <a:ext cx="5669263" cy="2976363"/>
          </a:xfrm>
          <a:prstGeom prst="rect">
            <a:avLst/>
          </a:prstGeom>
        </p:spPr>
      </p:pic>
      <p:sp>
        <p:nvSpPr>
          <p:cNvPr id="20484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1520" y="332656"/>
            <a:ext cx="7967663" cy="4114800"/>
          </a:xfrm>
        </p:spPr>
        <p:txBody>
          <a:bodyPr/>
          <a:lstStyle/>
          <a:p>
            <a:pPr marL="0" indent="0" eaLnBrk="1" hangingPunct="1">
              <a:buFontTx/>
              <a:buNone/>
              <a:defRPr/>
            </a:pPr>
            <a:endParaRPr lang="en-GB" sz="2400" i="1" dirty="0">
              <a:ea typeface="+mn-ea"/>
              <a:cs typeface="Arial" pitchFamily="34" charset="0"/>
            </a:endParaRPr>
          </a:p>
          <a:p>
            <a:pPr marL="0" indent="0" algn="ctr" eaLnBrk="1" hangingPunct="1">
              <a:spcBef>
                <a:spcPts val="0"/>
              </a:spcBef>
              <a:buFontTx/>
              <a:buNone/>
              <a:defRPr/>
            </a:pPr>
            <a:r>
              <a:rPr lang="en-GB" sz="4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Discuss in groups:</a:t>
            </a:r>
          </a:p>
          <a:p>
            <a:pPr indent="0" eaLnBrk="1" hangingPunct="1">
              <a:spcBef>
                <a:spcPts val="0"/>
              </a:spcBef>
              <a:buFontTx/>
              <a:buNone/>
              <a:defRPr/>
            </a:pPr>
            <a:endParaRPr lang="en-GB" sz="2400" i="1" dirty="0">
              <a:ea typeface="+mn-ea"/>
              <a:cs typeface="Arial" pitchFamily="34" charset="0"/>
            </a:endParaRPr>
          </a:p>
          <a:p>
            <a:pPr marL="800100" indent="-457200" eaLnBrk="1" hangingPunct="1">
              <a:spcBef>
                <a:spcPts val="0"/>
              </a:spcBef>
              <a:defRPr/>
            </a:pPr>
            <a:r>
              <a:rPr lang="en-GB" sz="2800" i="1" dirty="0">
                <a:ea typeface="+mn-ea"/>
              </a:rPr>
              <a:t>Define a CV</a:t>
            </a:r>
          </a:p>
          <a:p>
            <a:pPr marL="800100" indent="-457200" eaLnBrk="1" hangingPunct="1">
              <a:spcBef>
                <a:spcPts val="0"/>
              </a:spcBef>
              <a:defRPr/>
            </a:pPr>
            <a:r>
              <a:rPr lang="en-GB" sz="2800" i="1" dirty="0">
                <a:ea typeface="+mn-ea"/>
              </a:rPr>
              <a:t>What elements should be included in a professional CV?</a:t>
            </a:r>
          </a:p>
        </p:txBody>
      </p:sp>
    </p:spTree>
    <p:extLst>
      <p:ext uri="{BB962C8B-B14F-4D97-AF65-F5344CB8AC3E}">
        <p14:creationId xmlns:p14="http://schemas.microsoft.com/office/powerpoint/2010/main" val="17900643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0825" y="81533"/>
            <a:ext cx="8893175" cy="827187"/>
          </a:xfrm>
        </p:spPr>
        <p:txBody>
          <a:bodyPr/>
          <a:lstStyle/>
          <a:p>
            <a:pPr lvl="3" indent="0" eaLnBrk="1" hangingPunct="1">
              <a:spcBef>
                <a:spcPct val="0"/>
              </a:spcBef>
              <a:buFontTx/>
              <a:buNone/>
            </a:pPr>
            <a:r>
              <a:rPr lang="en-GB" sz="4400" dirty="0">
                <a:solidFill>
                  <a:srgbClr val="3C8C93"/>
                </a:solidFill>
                <a:latin typeface="Arial" charset="0"/>
              </a:rPr>
              <a:t>		Elements:</a:t>
            </a:r>
            <a:endParaRPr lang="en-GB" sz="2800" dirty="0"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980728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</a:pPr>
            <a:r>
              <a:rPr lang="en-GB" sz="2400" i="1" dirty="0">
                <a:latin typeface="Arial" charset="0"/>
                <a:cs typeface="Arial" charset="0"/>
              </a:rPr>
              <a:t>Personal details</a:t>
            </a:r>
          </a:p>
          <a:p>
            <a:pPr>
              <a:spcBef>
                <a:spcPct val="0"/>
              </a:spcBef>
            </a:pPr>
            <a:r>
              <a:rPr lang="en-GB" sz="2400" i="1" dirty="0">
                <a:latin typeface="Arial" charset="0"/>
                <a:cs typeface="Arial" charset="0"/>
              </a:rPr>
              <a:t>Academic Qualifications</a:t>
            </a:r>
          </a:p>
          <a:p>
            <a:pPr>
              <a:spcBef>
                <a:spcPct val="0"/>
              </a:spcBef>
            </a:pPr>
            <a:r>
              <a:rPr lang="en-GB" sz="2400" i="1" dirty="0">
                <a:latin typeface="Arial" charset="0"/>
                <a:cs typeface="Arial" charset="0"/>
              </a:rPr>
              <a:t>Personal/extra-curricular Achievements</a:t>
            </a:r>
          </a:p>
          <a:p>
            <a:pPr>
              <a:spcBef>
                <a:spcPct val="0"/>
              </a:spcBef>
            </a:pPr>
            <a:r>
              <a:rPr lang="en-GB" sz="2400" i="1" dirty="0">
                <a:latin typeface="Arial" charset="0"/>
                <a:cs typeface="Arial" charset="0"/>
              </a:rPr>
              <a:t>Awards / Honours</a:t>
            </a:r>
          </a:p>
          <a:p>
            <a:pPr>
              <a:spcBef>
                <a:spcPct val="0"/>
              </a:spcBef>
            </a:pPr>
            <a:r>
              <a:rPr lang="en-GB" sz="2400" i="1" dirty="0">
                <a:latin typeface="Arial" charset="0"/>
                <a:cs typeface="Arial" charset="0"/>
              </a:rPr>
              <a:t>Publications</a:t>
            </a:r>
          </a:p>
          <a:p>
            <a:pPr>
              <a:spcBef>
                <a:spcPct val="0"/>
              </a:spcBef>
            </a:pPr>
            <a:r>
              <a:rPr lang="en-GB" sz="2400" i="1" dirty="0">
                <a:latin typeface="Arial" charset="0"/>
                <a:cs typeface="Arial" charset="0"/>
              </a:rPr>
              <a:t>Membership of official bodies</a:t>
            </a:r>
          </a:p>
          <a:p>
            <a:pPr>
              <a:spcBef>
                <a:spcPct val="0"/>
              </a:spcBef>
            </a:pPr>
            <a:r>
              <a:rPr lang="en-GB" sz="2400" i="1" dirty="0">
                <a:latin typeface="Arial" charset="0"/>
                <a:cs typeface="Arial" charset="0"/>
              </a:rPr>
              <a:t>Work / work experience and other commitments</a:t>
            </a:r>
          </a:p>
          <a:p>
            <a:pPr>
              <a:spcBef>
                <a:spcPct val="0"/>
              </a:spcBef>
            </a:pPr>
            <a:r>
              <a:rPr lang="en-GB" sz="2400" i="1" dirty="0">
                <a:latin typeface="Arial" charset="0"/>
                <a:cs typeface="Arial" charset="0"/>
              </a:rPr>
              <a:t>Activities / Hobbies</a:t>
            </a:r>
          </a:p>
          <a:p>
            <a:pPr>
              <a:spcBef>
                <a:spcPct val="0"/>
              </a:spcBef>
            </a:pPr>
            <a:r>
              <a:rPr lang="en-GB" sz="2400" i="1" dirty="0">
                <a:latin typeface="Arial" charset="0"/>
                <a:cs typeface="Arial" charset="0"/>
              </a:rPr>
              <a:t>Skills</a:t>
            </a:r>
          </a:p>
          <a:p>
            <a:pPr>
              <a:spcBef>
                <a:spcPct val="0"/>
              </a:spcBef>
            </a:pPr>
            <a:r>
              <a:rPr lang="en-GB" sz="2400" i="1" dirty="0">
                <a:latin typeface="Arial" charset="0"/>
                <a:cs typeface="Arial" charset="0"/>
              </a:rPr>
              <a:t>Courses / conferences attended</a:t>
            </a:r>
          </a:p>
          <a:p>
            <a:pPr>
              <a:spcBef>
                <a:spcPct val="0"/>
              </a:spcBef>
            </a:pPr>
            <a:r>
              <a:rPr lang="en-GB" sz="2400" i="1" dirty="0">
                <a:latin typeface="Arial" charset="0"/>
              </a:rPr>
              <a:t>Chronological – date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50121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619250" y="333375"/>
            <a:ext cx="6337300" cy="6111875"/>
          </a:xfrm>
        </p:spPr>
        <p:txBody>
          <a:bodyPr/>
          <a:lstStyle/>
          <a:p>
            <a:pPr marL="0" indent="0" eaLnBrk="1" hangingPunct="1">
              <a:spcBef>
                <a:spcPts val="0"/>
              </a:spcBef>
              <a:buFontTx/>
              <a:buNone/>
              <a:defRPr/>
            </a:pPr>
            <a:r>
              <a:rPr lang="en-GB" sz="44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Other considerations</a:t>
            </a:r>
            <a:r>
              <a:rPr lang="en-GB" sz="2400" b="1" dirty="0">
                <a:ea typeface="+mn-ea"/>
                <a:cs typeface="Arial" pitchFamily="34" charset="0"/>
              </a:rPr>
              <a:t> </a:t>
            </a:r>
          </a:p>
          <a:p>
            <a:pPr marL="0" indent="0" eaLnBrk="1" hangingPunct="1">
              <a:spcBef>
                <a:spcPts val="0"/>
              </a:spcBef>
              <a:buFontTx/>
              <a:buNone/>
              <a:defRPr/>
            </a:pPr>
            <a:endParaRPr lang="en-GB" sz="2400" b="1" dirty="0">
              <a:ea typeface="+mn-ea"/>
              <a:cs typeface="Arial" pitchFamily="34" charset="0"/>
            </a:endParaRPr>
          </a:p>
          <a:p>
            <a:pPr marL="0" indent="0" eaLnBrk="1" hangingPunct="1">
              <a:spcBef>
                <a:spcPts val="0"/>
              </a:spcBef>
              <a:buFontTx/>
              <a:buNone/>
              <a:defRPr/>
            </a:pPr>
            <a:r>
              <a:rPr lang="en-GB" sz="2800" i="1" dirty="0">
                <a:ea typeface="+mn-ea"/>
                <a:cs typeface="Arial" pitchFamily="34" charset="0"/>
              </a:rPr>
              <a:t>Language use:</a:t>
            </a:r>
          </a:p>
          <a:p>
            <a:pPr marL="400050" lvl="1" indent="0" eaLnBrk="1" hangingPunct="1">
              <a:spcBef>
                <a:spcPts val="0"/>
              </a:spcBef>
              <a:buFontTx/>
              <a:buNone/>
              <a:defRPr/>
            </a:pPr>
            <a:r>
              <a:rPr lang="en-US" i="1" dirty="0">
                <a:ea typeface="+mn-ea"/>
                <a:cs typeface="Arial" pitchFamily="34" charset="0"/>
              </a:rPr>
              <a:t>Using active, positive words </a:t>
            </a:r>
          </a:p>
          <a:p>
            <a:pPr marL="400050" lvl="1" indent="0" eaLnBrk="1" hangingPunct="1">
              <a:spcBef>
                <a:spcPts val="0"/>
              </a:spcBef>
              <a:buFontTx/>
              <a:buNone/>
              <a:defRPr/>
            </a:pPr>
            <a:r>
              <a:rPr lang="en-GB" i="1" dirty="0">
                <a:ea typeface="+mn-ea"/>
                <a:cs typeface="Arial" pitchFamily="34" charset="0"/>
              </a:rPr>
              <a:t>Concise Verbs</a:t>
            </a:r>
          </a:p>
          <a:p>
            <a:pPr marL="400050" lvl="1" indent="0" eaLnBrk="1" hangingPunct="1">
              <a:spcBef>
                <a:spcPts val="0"/>
              </a:spcBef>
              <a:buFontTx/>
              <a:buNone/>
              <a:defRPr/>
            </a:pPr>
            <a:r>
              <a:rPr lang="en-GB" i="1" dirty="0">
                <a:ea typeface="+mn-ea"/>
                <a:cs typeface="Arial" pitchFamily="34" charset="0"/>
              </a:rPr>
              <a:t>No adjectives</a:t>
            </a:r>
          </a:p>
          <a:p>
            <a:pPr marL="400050" lvl="1" indent="0" eaLnBrk="1" hangingPunct="1">
              <a:spcBef>
                <a:spcPts val="0"/>
              </a:spcBef>
              <a:buFontTx/>
              <a:buNone/>
              <a:defRPr/>
            </a:pPr>
            <a:r>
              <a:rPr lang="en-GB" i="1" dirty="0">
                <a:ea typeface="+mn-ea"/>
                <a:cs typeface="Arial" pitchFamily="34" charset="0"/>
              </a:rPr>
              <a:t>Grammar and Spelling</a:t>
            </a:r>
          </a:p>
          <a:p>
            <a:pPr marL="0" indent="0" eaLnBrk="1" hangingPunct="1">
              <a:spcBef>
                <a:spcPts val="0"/>
              </a:spcBef>
              <a:buFontTx/>
              <a:buNone/>
              <a:defRPr/>
            </a:pPr>
            <a:endParaRPr lang="en-GB" sz="2800" i="1" dirty="0">
              <a:ea typeface="+mn-ea"/>
              <a:cs typeface="Arial" pitchFamily="34" charset="0"/>
            </a:endParaRPr>
          </a:p>
          <a:p>
            <a:pPr marL="0" indent="0" eaLnBrk="1" hangingPunct="1">
              <a:spcBef>
                <a:spcPts val="0"/>
              </a:spcBef>
              <a:buFontTx/>
              <a:buNone/>
              <a:defRPr/>
            </a:pPr>
            <a:r>
              <a:rPr lang="en-GB" sz="2800" i="1" dirty="0">
                <a:ea typeface="+mn-ea"/>
                <a:cs typeface="Arial" pitchFamily="34" charset="0"/>
              </a:rPr>
              <a:t>Accuracy:</a:t>
            </a:r>
          </a:p>
          <a:p>
            <a:pPr marL="400050" lvl="1" indent="0" eaLnBrk="1" hangingPunct="1">
              <a:spcBef>
                <a:spcPts val="0"/>
              </a:spcBef>
              <a:buFontTx/>
              <a:buNone/>
              <a:defRPr/>
            </a:pPr>
            <a:r>
              <a:rPr lang="en-GB" i="1" dirty="0">
                <a:ea typeface="+mn-ea"/>
                <a:cs typeface="Arial" pitchFamily="34" charset="0"/>
              </a:rPr>
              <a:t>Information</a:t>
            </a:r>
          </a:p>
          <a:p>
            <a:pPr marL="0" indent="0" eaLnBrk="1" hangingPunct="1">
              <a:spcBef>
                <a:spcPts val="0"/>
              </a:spcBef>
              <a:buFontTx/>
              <a:buNone/>
              <a:defRPr/>
            </a:pPr>
            <a:endParaRPr lang="en-GB" sz="2800" i="1" dirty="0">
              <a:ea typeface="+mn-ea"/>
              <a:cs typeface="Arial" pitchFamily="34" charset="0"/>
            </a:endParaRPr>
          </a:p>
          <a:p>
            <a:pPr marL="0" indent="0" eaLnBrk="1" hangingPunct="1">
              <a:spcBef>
                <a:spcPts val="0"/>
              </a:spcBef>
              <a:buFontTx/>
              <a:buNone/>
              <a:defRPr/>
            </a:pPr>
            <a:endParaRPr lang="en-GB" sz="280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872361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7332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276872"/>
            <a:ext cx="2427450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560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9477" y="620688"/>
            <a:ext cx="5061942" cy="5061942"/>
          </a:xfrm>
          <a:prstGeom prst="rect">
            <a:avLst/>
          </a:prstGeom>
        </p:spPr>
      </p:pic>
      <p:sp>
        <p:nvSpPr>
          <p:cNvPr id="20484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79388" y="188640"/>
            <a:ext cx="8713787" cy="864096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  <a:defRPr/>
            </a:pPr>
            <a:r>
              <a:rPr lang="en-GB" sz="4400" b="1" dirty="0">
                <a:solidFill>
                  <a:srgbClr val="3C8C93"/>
                </a:solidFill>
                <a:latin typeface="Arial" charset="0"/>
              </a:rPr>
              <a:t>Activity: </a:t>
            </a:r>
            <a:r>
              <a:rPr lang="en-GB" sz="4400" b="1">
                <a:solidFill>
                  <a:srgbClr val="3C8C93"/>
                </a:solidFill>
                <a:latin typeface="Arial" charset="0"/>
              </a:rPr>
              <a:t>Job competencies</a:t>
            </a:r>
            <a:endParaRPr lang="en-GB" sz="4400" b="1" dirty="0">
              <a:solidFill>
                <a:srgbClr val="3C8C93"/>
              </a:solidFill>
              <a:latin typeface="Arial" charset="0"/>
            </a:endParaRPr>
          </a:p>
          <a:p>
            <a:pPr marL="0" indent="0" eaLnBrk="1" hangingPunct="1">
              <a:spcBef>
                <a:spcPts val="0"/>
              </a:spcBef>
              <a:buFontTx/>
              <a:buNone/>
              <a:defRPr/>
            </a:pPr>
            <a:endParaRPr lang="en-GB" sz="2800" b="1" i="1" dirty="0">
              <a:cs typeface="Arial" pitchFamily="34" charset="0"/>
            </a:endParaRPr>
          </a:p>
          <a:p>
            <a:pPr marL="0" indent="0" eaLnBrk="1" hangingPunct="1">
              <a:spcBef>
                <a:spcPts val="0"/>
              </a:spcBef>
              <a:buFontTx/>
              <a:buNone/>
              <a:defRPr/>
            </a:pPr>
            <a:endParaRPr lang="en-GB" sz="28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668301" y="1659285"/>
            <a:ext cx="385636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sz="2800" i="1" dirty="0">
                <a:cs typeface="Arial" pitchFamily="34" charset="0"/>
              </a:rPr>
              <a:t>Using the </a:t>
            </a:r>
            <a:r>
              <a:rPr lang="en-GB" sz="2800" b="1" i="1" dirty="0">
                <a:cs typeface="Arial" pitchFamily="34" charset="0"/>
              </a:rPr>
              <a:t>Job Competencies </a:t>
            </a:r>
            <a:r>
              <a:rPr lang="en-GB" sz="2800" i="1" dirty="0">
                <a:cs typeface="Arial" pitchFamily="34" charset="0"/>
              </a:rPr>
              <a:t>list, identify:</a:t>
            </a:r>
          </a:p>
          <a:p>
            <a:pPr>
              <a:defRPr/>
            </a:pPr>
            <a:endParaRPr lang="en-GB" sz="2800" i="1" dirty="0">
              <a:cs typeface="Arial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2800" i="1" dirty="0">
                <a:cs typeface="Arial" pitchFamily="34" charset="0"/>
              </a:rPr>
              <a:t>Those that relate to you </a:t>
            </a:r>
          </a:p>
          <a:p>
            <a:pPr marL="457200" indent="-457200">
              <a:buFont typeface="Arial" panose="020B0604020202020204" pitchFamily="34" charset="0"/>
              <a:buChar char="•"/>
              <a:defRPr/>
            </a:pPr>
            <a:r>
              <a:rPr lang="en-GB" sz="2800" i="1" dirty="0">
                <a:cs typeface="Arial" pitchFamily="34" charset="0"/>
              </a:rPr>
              <a:t>Those you may need to develop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390796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68" y="0"/>
            <a:ext cx="9144000" cy="573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8027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827088" y="765175"/>
            <a:ext cx="772001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GB" sz="4400" b="1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The use of job descriptions</a:t>
            </a:r>
            <a:endParaRPr lang="en-US" sz="4400" b="1" dirty="0">
              <a:solidFill>
                <a:schemeClr val="accent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387" name="Rectangle 1"/>
          <p:cNvSpPr>
            <a:spLocks noChangeArrowheads="1"/>
          </p:cNvSpPr>
          <p:nvPr/>
        </p:nvSpPr>
        <p:spPr bwMode="auto">
          <a:xfrm>
            <a:off x="501650" y="1922463"/>
            <a:ext cx="8045450" cy="280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457200" indent="-457200">
              <a:lnSpc>
                <a:spcPct val="90000"/>
              </a:lnSpc>
              <a:buFont typeface="Arial" charset="0"/>
              <a:buChar char="•"/>
            </a:pPr>
            <a:r>
              <a:rPr lang="en-GB" sz="2800" i="1"/>
              <a:t>Clarification of role, duties, and responsibilities</a:t>
            </a:r>
          </a:p>
          <a:p>
            <a:pPr marL="457200" indent="-457200">
              <a:lnSpc>
                <a:spcPct val="90000"/>
              </a:lnSpc>
              <a:buFont typeface="Arial" charset="0"/>
              <a:buChar char="•"/>
            </a:pPr>
            <a:endParaRPr lang="en-GB" sz="2800" i="1"/>
          </a:p>
          <a:p>
            <a:pPr marL="457200" indent="-457200">
              <a:lnSpc>
                <a:spcPct val="90000"/>
              </a:lnSpc>
              <a:buFont typeface="Arial" charset="0"/>
              <a:buChar char="•"/>
            </a:pPr>
            <a:r>
              <a:rPr lang="en-GB" sz="2800" i="1"/>
              <a:t>Job evaluation</a:t>
            </a:r>
          </a:p>
          <a:p>
            <a:pPr marL="457200" indent="-457200">
              <a:lnSpc>
                <a:spcPct val="90000"/>
              </a:lnSpc>
              <a:buFont typeface="Arial" charset="0"/>
              <a:buChar char="•"/>
            </a:pPr>
            <a:endParaRPr lang="en-GB" sz="2800" i="1"/>
          </a:p>
          <a:p>
            <a:pPr marL="457200" indent="-457200">
              <a:lnSpc>
                <a:spcPct val="90000"/>
              </a:lnSpc>
              <a:buFont typeface="Arial" charset="0"/>
              <a:buChar char="•"/>
            </a:pPr>
            <a:r>
              <a:rPr lang="en-GB" sz="2800" i="1"/>
              <a:t>Recruitment</a:t>
            </a:r>
          </a:p>
          <a:p>
            <a:pPr marL="457200" indent="-457200">
              <a:lnSpc>
                <a:spcPct val="90000"/>
              </a:lnSpc>
              <a:buFont typeface="Arial" charset="0"/>
              <a:buChar char="•"/>
            </a:pPr>
            <a:endParaRPr lang="en-GB" sz="2800" i="1"/>
          </a:p>
          <a:p>
            <a:pPr marL="457200" indent="-457200">
              <a:lnSpc>
                <a:spcPct val="90000"/>
              </a:lnSpc>
              <a:buFont typeface="Arial" charset="0"/>
              <a:buChar char="•"/>
            </a:pPr>
            <a:r>
              <a:rPr lang="en-GB" sz="2800" i="1"/>
              <a:t>Identification of development needs</a:t>
            </a:r>
            <a:endParaRPr lang="en-US" sz="2800" i="1"/>
          </a:p>
        </p:txBody>
      </p:sp>
    </p:spTree>
    <p:extLst>
      <p:ext uri="{BB962C8B-B14F-4D97-AF65-F5344CB8AC3E}">
        <p14:creationId xmlns:p14="http://schemas.microsoft.com/office/powerpoint/2010/main" val="19759288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274638"/>
            <a:ext cx="8928992" cy="11430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b="1" kern="1200" dirty="0">
                <a:solidFill>
                  <a:schemeClr val="accent1">
                    <a:lumMod val="50000"/>
                  </a:schemeClr>
                </a:solidFill>
                <a:ea typeface="+mj-ea"/>
              </a:rPr>
              <a:t>Consider your own job description</a:t>
            </a:r>
            <a:endParaRPr lang="en-US" sz="4000" b="1" dirty="0">
              <a:ea typeface="+mj-ea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28800"/>
            <a:ext cx="8964612" cy="4032349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defRPr/>
            </a:pPr>
            <a:r>
              <a:rPr lang="en-GB" sz="2800" dirty="0">
                <a:ea typeface="+mn-ea"/>
              </a:rPr>
              <a:t> </a:t>
            </a:r>
            <a:r>
              <a:rPr lang="en-GB" sz="2800" i="1" kern="1200" dirty="0">
                <a:ea typeface="+mn-ea"/>
                <a:cs typeface="Arial" pitchFamily="34" charset="0"/>
              </a:rPr>
              <a:t>how suitable is it for conducting a gap analysis?  </a:t>
            </a:r>
          </a:p>
          <a:p>
            <a:pPr>
              <a:lnSpc>
                <a:spcPct val="150000"/>
              </a:lnSpc>
              <a:defRPr/>
            </a:pPr>
            <a:r>
              <a:rPr lang="en-GB" sz="2800" i="1" kern="1200" dirty="0">
                <a:ea typeface="+mn-ea"/>
                <a:cs typeface="Arial" pitchFamily="34" charset="0"/>
              </a:rPr>
              <a:t> does it cover everything you do? </a:t>
            </a:r>
          </a:p>
          <a:p>
            <a:pPr>
              <a:lnSpc>
                <a:spcPct val="150000"/>
              </a:lnSpc>
              <a:defRPr/>
            </a:pPr>
            <a:r>
              <a:rPr lang="en-GB" sz="2800" i="1" kern="1200" dirty="0">
                <a:ea typeface="+mn-ea"/>
                <a:cs typeface="Arial" pitchFamily="34" charset="0"/>
              </a:rPr>
              <a:t> does it include the skills, knowledge, qualifications    </a:t>
            </a:r>
            <a:br>
              <a:rPr lang="en-GB" sz="2800" i="1" kern="1200" dirty="0">
                <a:ea typeface="+mn-ea"/>
                <a:cs typeface="Arial" pitchFamily="34" charset="0"/>
              </a:rPr>
            </a:br>
            <a:r>
              <a:rPr lang="en-GB" sz="2800" i="1" kern="1200" dirty="0">
                <a:ea typeface="+mn-ea"/>
                <a:cs typeface="Arial" pitchFamily="34" charset="0"/>
              </a:rPr>
              <a:t> and experience needed within the job?</a:t>
            </a:r>
          </a:p>
          <a:p>
            <a:pPr>
              <a:lnSpc>
                <a:spcPct val="150000"/>
              </a:lnSpc>
              <a:defRPr/>
            </a:pPr>
            <a:r>
              <a:rPr lang="en-GB" sz="2800" i="1" kern="1200" dirty="0">
                <a:ea typeface="+mn-ea"/>
                <a:cs typeface="Arial" pitchFamily="34" charset="0"/>
              </a:rPr>
              <a:t> is it up to date?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GB" sz="2800" i="1" kern="1200" dirty="0">
                <a:ea typeface="+mn-ea"/>
                <a:cs typeface="Arial" pitchFamily="34" charset="0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  <a:defRPr/>
            </a:pPr>
            <a:r>
              <a:rPr lang="en-GB" sz="2800" dirty="0">
                <a:ea typeface="+mn-ea"/>
              </a:rPr>
              <a:t> </a:t>
            </a:r>
            <a:endParaRPr lang="en-US" sz="2800" dirty="0"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300410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6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79388" y="188640"/>
            <a:ext cx="8713787" cy="864096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  <a:defRPr/>
            </a:pPr>
            <a:r>
              <a:rPr lang="en-GB" sz="4400" dirty="0">
                <a:solidFill>
                  <a:srgbClr val="3C8C93"/>
                </a:solidFill>
                <a:latin typeface="Arial" charset="0"/>
              </a:rPr>
              <a:t>Activity: SWOT Analysis</a:t>
            </a:r>
          </a:p>
          <a:p>
            <a:pPr marL="0" indent="0" eaLnBrk="1" hangingPunct="1">
              <a:spcBef>
                <a:spcPts val="0"/>
              </a:spcBef>
              <a:buFontTx/>
              <a:buNone/>
              <a:defRPr/>
            </a:pPr>
            <a:endParaRPr lang="en-GB" sz="2800" i="1" dirty="0">
              <a:ea typeface="+mn-ea"/>
              <a:cs typeface="Arial" pitchFamily="34" charset="0"/>
            </a:endParaRPr>
          </a:p>
          <a:p>
            <a:pPr marL="0" indent="0" eaLnBrk="1" hangingPunct="1">
              <a:spcBef>
                <a:spcPts val="0"/>
              </a:spcBef>
              <a:buFontTx/>
              <a:buNone/>
              <a:defRPr/>
            </a:pPr>
            <a:endParaRPr lang="en-GB" sz="2800" dirty="0">
              <a:ea typeface="+mn-ea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281" y="1052736"/>
            <a:ext cx="7620000" cy="436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024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altLang="en-US" sz="4800" b="1" dirty="0">
                <a:solidFill>
                  <a:schemeClr val="accent5">
                    <a:lumMod val="50000"/>
                  </a:schemeClr>
                </a:solidFill>
              </a:rPr>
              <a:t>Academic writing</a:t>
            </a:r>
            <a:endParaRPr lang="en-US" altLang="en-US" sz="4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158" y="2294079"/>
            <a:ext cx="6076950" cy="34194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2560639"/>
            <a:ext cx="1847850" cy="3047304"/>
          </a:xfrm>
          <a:prstGeom prst="rect">
            <a:avLst/>
          </a:prstGeom>
        </p:spPr>
      </p:pic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9948" y="1417638"/>
            <a:ext cx="8229600" cy="1723329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GB" altLang="en-US" sz="2800" dirty="0">
                <a:latin typeface="+mj-lt"/>
              </a:rPr>
              <a:t>Critical thinking, reading and writing booklet:</a:t>
            </a:r>
          </a:p>
          <a:p>
            <a:pPr lvl="1">
              <a:lnSpc>
                <a:spcPct val="80000"/>
              </a:lnSpc>
            </a:pPr>
            <a:r>
              <a:rPr lang="en-GB" altLang="en-US" dirty="0">
                <a:latin typeface="+mj-lt"/>
              </a:rPr>
              <a:t>(Adapted from Stella Cottrell’s book)</a:t>
            </a:r>
          </a:p>
          <a:p>
            <a:pPr marL="457200" lvl="1" indent="0">
              <a:lnSpc>
                <a:spcPct val="80000"/>
              </a:lnSpc>
              <a:buNone/>
            </a:pPr>
            <a:endParaRPr lang="en-GB" altLang="en-US" dirty="0">
              <a:solidFill>
                <a:schemeClr val="accent5">
                  <a:lumMod val="50000"/>
                </a:schemeClr>
              </a:solidFill>
              <a:latin typeface="+mj-lt"/>
            </a:endParaRPr>
          </a:p>
          <a:p>
            <a:pPr marL="457200" lvl="1" indent="0">
              <a:lnSpc>
                <a:spcPct val="80000"/>
              </a:lnSpc>
              <a:buNone/>
            </a:pPr>
            <a:endParaRPr lang="en-GB" altLang="en-US" dirty="0">
              <a:solidFill>
                <a:schemeClr val="accent5">
                  <a:lumMod val="50000"/>
                </a:schemeClr>
              </a:solidFill>
              <a:latin typeface="+mj-lt"/>
            </a:endParaRPr>
          </a:p>
          <a:p>
            <a:pPr marL="457200" lvl="1" indent="0">
              <a:lnSpc>
                <a:spcPct val="80000"/>
              </a:lnSpc>
              <a:buNone/>
            </a:pPr>
            <a:r>
              <a:rPr lang="en-GB" altLang="en-US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See Module </a:t>
            </a:r>
          </a:p>
          <a:p>
            <a:pPr marL="457200" lvl="1" indent="0">
              <a:lnSpc>
                <a:spcPct val="80000"/>
              </a:lnSpc>
              <a:buNone/>
            </a:pPr>
            <a:r>
              <a:rPr lang="en-GB" altLang="en-US" dirty="0">
                <a:solidFill>
                  <a:schemeClr val="accent5">
                    <a:lumMod val="50000"/>
                  </a:schemeClr>
                </a:solidFill>
                <a:latin typeface="+mj-lt"/>
              </a:rPr>
              <a:t>Handbook </a:t>
            </a:r>
          </a:p>
          <a:p>
            <a:pPr marL="457200" lvl="1" indent="0">
              <a:lnSpc>
                <a:spcPct val="80000"/>
              </a:lnSpc>
              <a:buNone/>
            </a:pPr>
            <a:endParaRPr lang="en-GB" altLang="en-US" dirty="0">
              <a:latin typeface="+mj-lt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+mj-lt"/>
              </a:rPr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altLang="en-US" sz="2800" dirty="0">
                <a:latin typeface="+mj-lt"/>
              </a:rPr>
              <a:t> </a:t>
            </a:r>
            <a:endParaRPr lang="en-US" altLang="en-US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947418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27584" y="1484784"/>
            <a:ext cx="77768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err="1">
                <a:solidFill>
                  <a:prstClr val="black"/>
                </a:solidFill>
                <a:ea typeface="+mj-ea"/>
                <a:cs typeface="+mj-cs"/>
              </a:rPr>
              <a:t>Llên-ladrad</a:t>
            </a:r>
            <a:r>
              <a:rPr lang="en-GB" sz="3600" b="1" dirty="0">
                <a:solidFill>
                  <a:prstClr val="black"/>
                </a:solidFill>
                <a:ea typeface="+mj-ea"/>
                <a:cs typeface="+mj-cs"/>
              </a:rPr>
              <a:t> a </a:t>
            </a:r>
            <a:r>
              <a:rPr lang="en-GB" sz="3600" b="1" dirty="0" err="1">
                <a:solidFill>
                  <a:prstClr val="black"/>
                </a:solidFill>
                <a:ea typeface="+mj-ea"/>
                <a:cs typeface="+mj-cs"/>
              </a:rPr>
              <a:t>Chyfeirnodi</a:t>
            </a:r>
            <a:endParaRPr lang="en-GB" sz="3600" b="1" dirty="0">
              <a:solidFill>
                <a:prstClr val="black"/>
              </a:solidFill>
              <a:ea typeface="+mj-ea"/>
              <a:cs typeface="+mj-cs"/>
            </a:endParaRPr>
          </a:p>
          <a:p>
            <a:pPr algn="ctr"/>
            <a:endParaRPr lang="en-GB" sz="3600" b="1" dirty="0">
              <a:solidFill>
                <a:prstClr val="black"/>
              </a:solidFill>
              <a:ea typeface="+mj-ea"/>
              <a:cs typeface="+mj-cs"/>
            </a:endParaRPr>
          </a:p>
          <a:p>
            <a:pPr algn="ctr"/>
            <a:r>
              <a:rPr lang="en-GB" sz="3600" b="1" i="1" dirty="0">
                <a:solidFill>
                  <a:prstClr val="black"/>
                </a:solidFill>
                <a:ea typeface="+mj-ea"/>
                <a:cs typeface="+mj-cs"/>
              </a:rPr>
              <a:t>Plagiarism and Referencing</a:t>
            </a:r>
            <a:br>
              <a:rPr lang="en-GB" sz="3600" b="1" dirty="0">
                <a:solidFill>
                  <a:prstClr val="black"/>
                </a:solidFill>
                <a:ea typeface="+mj-ea"/>
                <a:cs typeface="+mj-cs"/>
              </a:rPr>
            </a:br>
            <a:br>
              <a:rPr lang="en-GB" sz="3600" b="1" dirty="0">
                <a:solidFill>
                  <a:prstClr val="black"/>
                </a:solidFill>
                <a:ea typeface="+mj-ea"/>
                <a:cs typeface="+mj-cs"/>
              </a:rPr>
            </a:b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4771172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476672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188640"/>
            <a:ext cx="806489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>
                <a:solidFill>
                  <a:prstClr val="black"/>
                </a:solidFill>
                <a:ea typeface="+mj-ea"/>
                <a:cs typeface="+mj-cs"/>
              </a:rPr>
              <a:t>Diffiniad</a:t>
            </a:r>
            <a:r>
              <a:rPr lang="en-GB" sz="3200" dirty="0">
                <a:solidFill>
                  <a:prstClr val="black"/>
                </a:solidFill>
                <a:ea typeface="+mj-ea"/>
                <a:cs typeface="+mj-cs"/>
              </a:rPr>
              <a:t> o </a:t>
            </a:r>
            <a:r>
              <a:rPr lang="en-GB" sz="3200" dirty="0" err="1">
                <a:solidFill>
                  <a:prstClr val="black"/>
                </a:solidFill>
                <a:ea typeface="+mj-ea"/>
                <a:cs typeface="+mj-cs"/>
              </a:rPr>
              <a:t>Lên</a:t>
            </a:r>
            <a:r>
              <a:rPr lang="en-GB" sz="32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3200" dirty="0" err="1">
                <a:solidFill>
                  <a:prstClr val="black"/>
                </a:solidFill>
                <a:ea typeface="+mj-ea"/>
                <a:cs typeface="+mj-cs"/>
              </a:rPr>
              <a:t>ladrad</a:t>
            </a:r>
            <a:r>
              <a:rPr lang="en-GB" sz="32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</a:p>
          <a:p>
            <a:r>
              <a:rPr lang="en-GB" sz="3200" i="1" dirty="0">
                <a:solidFill>
                  <a:prstClr val="black"/>
                </a:solidFill>
                <a:ea typeface="+mj-ea"/>
                <a:cs typeface="+mj-cs"/>
              </a:rPr>
              <a:t>Plagiarism defined</a:t>
            </a:r>
          </a:p>
          <a:p>
            <a:pPr algn="ctr"/>
            <a:endParaRPr lang="en-GB" sz="3200" i="1" dirty="0">
              <a:solidFill>
                <a:prstClr val="black"/>
              </a:solidFill>
              <a:ea typeface="+mj-ea"/>
              <a:cs typeface="+mj-cs"/>
            </a:endParaRPr>
          </a:p>
          <a:p>
            <a:pPr lvl="0"/>
            <a:r>
              <a:rPr lang="en-US" sz="3200" dirty="0">
                <a:solidFill>
                  <a:prstClr val="black"/>
                </a:solidFill>
              </a:rPr>
              <a:t>“…uses words, ideas or work products, attributable to an identifiable person or source, without attributing the work to the source from which it was obtained, in a situation in which there was a legitimate expectation of original authorship, in order to obtain benefit, credit or gain".</a:t>
            </a:r>
          </a:p>
          <a:p>
            <a:pPr lvl="0"/>
            <a:r>
              <a:rPr lang="en-US" sz="2800" dirty="0">
                <a:solidFill>
                  <a:prstClr val="black"/>
                </a:solidFill>
              </a:rPr>
              <a:t>Fishman, 2010</a:t>
            </a:r>
          </a:p>
          <a:p>
            <a:pPr algn="ctr"/>
            <a:endParaRPr lang="en-GB" sz="3200" i="1" dirty="0"/>
          </a:p>
        </p:txBody>
      </p:sp>
    </p:spTree>
    <p:extLst>
      <p:ext uri="{BB962C8B-B14F-4D97-AF65-F5344CB8AC3E}">
        <p14:creationId xmlns:p14="http://schemas.microsoft.com/office/powerpoint/2010/main" val="14202179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548680"/>
            <a:ext cx="7776864" cy="46228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err="1">
                <a:solidFill>
                  <a:prstClr val="black"/>
                </a:solidFill>
                <a:ea typeface="+mj-ea"/>
                <a:cs typeface="+mj-cs"/>
              </a:rPr>
              <a:t>Sut</a:t>
            </a:r>
            <a:r>
              <a:rPr lang="en-GB" sz="32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3200" dirty="0" err="1">
                <a:solidFill>
                  <a:prstClr val="black"/>
                </a:solidFill>
                <a:ea typeface="+mj-ea"/>
                <a:cs typeface="+mj-cs"/>
              </a:rPr>
              <a:t>ddylid</a:t>
            </a:r>
            <a:r>
              <a:rPr lang="en-GB" sz="32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3200" dirty="0" err="1">
                <a:solidFill>
                  <a:prstClr val="black"/>
                </a:solidFill>
                <a:ea typeface="+mj-ea"/>
                <a:cs typeface="+mj-cs"/>
              </a:rPr>
              <a:t>cyfeirnodi</a:t>
            </a:r>
            <a:r>
              <a:rPr lang="en-GB" sz="3200" dirty="0">
                <a:solidFill>
                  <a:prstClr val="black"/>
                </a:solidFill>
                <a:ea typeface="+mj-ea"/>
                <a:cs typeface="+mj-cs"/>
              </a:rPr>
              <a:t>?</a:t>
            </a:r>
          </a:p>
          <a:p>
            <a:r>
              <a:rPr lang="en-GB" sz="3200" i="1" dirty="0">
                <a:solidFill>
                  <a:prstClr val="black"/>
                </a:solidFill>
                <a:ea typeface="+mj-ea"/>
                <a:cs typeface="+mj-cs"/>
              </a:rPr>
              <a:t>So how should I cite this?</a:t>
            </a:r>
          </a:p>
          <a:p>
            <a:endParaRPr lang="en-GB" sz="3200" dirty="0">
              <a:solidFill>
                <a:prstClr val="black"/>
              </a:solidFill>
              <a:ea typeface="+mj-ea"/>
              <a:cs typeface="+mj-cs"/>
            </a:endParaRPr>
          </a:p>
          <a:p>
            <a:pPr lvl="0">
              <a:spcBef>
                <a:spcPct val="20000"/>
              </a:spcBef>
            </a:pPr>
            <a:r>
              <a:rPr lang="en-GB" sz="3200" dirty="0">
                <a:solidFill>
                  <a:prstClr val="black"/>
                </a:solidFill>
              </a:rPr>
              <a:t>Fishman, T. (2010) </a:t>
            </a:r>
            <a:r>
              <a:rPr lang="en-GB" sz="3200" i="1" dirty="0" err="1">
                <a:solidFill>
                  <a:srgbClr val="FF0000"/>
                </a:solidFill>
              </a:rPr>
              <a:t>dyfynwyd</a:t>
            </a:r>
            <a:r>
              <a:rPr lang="en-GB" sz="3200" i="1" dirty="0">
                <a:solidFill>
                  <a:srgbClr val="FF0000"/>
                </a:solidFill>
              </a:rPr>
              <a:t> </a:t>
            </a:r>
            <a:r>
              <a:rPr lang="en-GB" sz="3200" i="1" dirty="0" err="1">
                <a:solidFill>
                  <a:srgbClr val="FF0000"/>
                </a:solidFill>
              </a:rPr>
              <a:t>yn</a:t>
            </a:r>
            <a:r>
              <a:rPr lang="en-GB" sz="3200" i="1" dirty="0">
                <a:solidFill>
                  <a:srgbClr val="FF0000"/>
                </a:solidFill>
              </a:rPr>
              <a:t> </a:t>
            </a:r>
            <a:r>
              <a:rPr lang="en-GB" sz="3200" dirty="0">
                <a:solidFill>
                  <a:prstClr val="black"/>
                </a:solidFill>
              </a:rPr>
              <a:t>/ cited in </a:t>
            </a:r>
            <a:r>
              <a:rPr lang="en-GB" sz="3200" dirty="0" err="1">
                <a:solidFill>
                  <a:prstClr val="black"/>
                </a:solidFill>
              </a:rPr>
              <a:t>Fearn</a:t>
            </a:r>
            <a:r>
              <a:rPr lang="en-GB" sz="3200" dirty="0">
                <a:solidFill>
                  <a:prstClr val="black"/>
                </a:solidFill>
              </a:rPr>
              <a:t>, H. ‘Is it plagiarism? Well it is rather difficult to say.’ [</a:t>
            </a:r>
            <a:r>
              <a:rPr lang="en-GB" sz="3200" i="1" dirty="0" err="1">
                <a:solidFill>
                  <a:srgbClr val="FF0000"/>
                </a:solidFill>
              </a:rPr>
              <a:t>Ar</a:t>
            </a:r>
            <a:r>
              <a:rPr lang="en-GB" sz="3200" i="1" dirty="0">
                <a:solidFill>
                  <a:srgbClr val="FF0000"/>
                </a:solidFill>
              </a:rPr>
              <a:t> </a:t>
            </a:r>
            <a:r>
              <a:rPr lang="en-GB" sz="3200" i="1" dirty="0" err="1">
                <a:solidFill>
                  <a:srgbClr val="FF0000"/>
                </a:solidFill>
              </a:rPr>
              <a:t>lein</a:t>
            </a:r>
            <a:r>
              <a:rPr lang="en-GB" sz="3200" i="1" dirty="0">
                <a:solidFill>
                  <a:srgbClr val="FF0000"/>
                </a:solidFill>
              </a:rPr>
              <a:t> </a:t>
            </a:r>
            <a:r>
              <a:rPr lang="en-GB" sz="3200" dirty="0">
                <a:solidFill>
                  <a:prstClr val="black"/>
                </a:solidFill>
              </a:rPr>
              <a:t>/ Online], Available: http://www.timeshighereducation.co.uk/412292.article [</a:t>
            </a:r>
            <a:r>
              <a:rPr lang="en-GB" sz="3200" i="1" dirty="0">
                <a:solidFill>
                  <a:srgbClr val="FF0000"/>
                </a:solidFill>
              </a:rPr>
              <a:t>29 </a:t>
            </a:r>
            <a:r>
              <a:rPr lang="en-GB" sz="3200" i="1" dirty="0" err="1">
                <a:solidFill>
                  <a:srgbClr val="FF0000"/>
                </a:solidFill>
              </a:rPr>
              <a:t>Ebrill</a:t>
            </a:r>
            <a:r>
              <a:rPr lang="en-GB" sz="3200" i="1" dirty="0">
                <a:solidFill>
                  <a:srgbClr val="FF0000"/>
                </a:solidFill>
              </a:rPr>
              <a:t> 2013 </a:t>
            </a:r>
            <a:r>
              <a:rPr lang="en-GB" sz="3200" dirty="0">
                <a:solidFill>
                  <a:prstClr val="black"/>
                </a:solidFill>
              </a:rPr>
              <a:t>/ 29 April 2013]</a:t>
            </a:r>
            <a:endParaRPr lang="en-US" sz="3200" dirty="0">
              <a:solidFill>
                <a:prstClr val="black"/>
              </a:solidFill>
            </a:endParaRP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6768380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948264" y="2204864"/>
            <a:ext cx="1981200" cy="584775"/>
          </a:xfrm>
          <a:prstGeom prst="rect">
            <a:avLst/>
          </a:prstGeom>
          <a:solidFill>
            <a:srgbClr val="C00000"/>
          </a:solidFill>
          <a:ln>
            <a:solidFill>
              <a:srgbClr val="86323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>
                <a:latin typeface="+mj-lt"/>
              </a:rPr>
              <a:t>Camymddygiad</a:t>
            </a:r>
            <a:r>
              <a:rPr lang="en-GB" sz="1600" dirty="0">
                <a:latin typeface="+mj-lt"/>
              </a:rPr>
              <a:t> / Misconduct</a:t>
            </a:r>
            <a:endParaRPr lang="en-US" sz="1600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60032" y="3747914"/>
            <a:ext cx="1981200" cy="1028700"/>
          </a:xfrm>
          <a:prstGeom prst="rect">
            <a:avLst/>
          </a:prstGeom>
          <a:solidFill>
            <a:srgbClr val="CA841C"/>
          </a:solidFill>
          <a:ln>
            <a:solidFill>
              <a:srgbClr val="A66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>
                <a:solidFill>
                  <a:schemeClr val="tx1"/>
                </a:solidFill>
                <a:latin typeface="+mj-lt"/>
              </a:rPr>
              <a:t>Camddefnydd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 / Misuse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54628" y="4528964"/>
            <a:ext cx="2197291" cy="1028700"/>
          </a:xfrm>
          <a:prstGeom prst="rect">
            <a:avLst/>
          </a:prstGeom>
          <a:solidFill>
            <a:srgbClr val="92D050"/>
          </a:solidFill>
          <a:ln>
            <a:solidFill>
              <a:srgbClr val="61974B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>
                <a:solidFill>
                  <a:schemeClr val="tx1"/>
                </a:solidFill>
                <a:latin typeface="+mj-lt"/>
              </a:rPr>
              <a:t>Camddealltwlriaeth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 / Misunderstanding</a:t>
            </a:r>
            <a:endParaRPr lang="en-US" sz="16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156176" y="404664"/>
            <a:ext cx="2209800" cy="1339180"/>
          </a:xfrm>
          <a:prstGeom prst="rect">
            <a:avLst/>
          </a:prstGeom>
          <a:solidFill>
            <a:srgbClr val="C00000"/>
          </a:solidFill>
          <a:ln>
            <a:solidFill>
              <a:srgbClr val="86323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>
                <a:latin typeface="+mj-lt"/>
              </a:rPr>
              <a:t>Twyll</a:t>
            </a:r>
            <a:r>
              <a:rPr lang="en-GB" sz="1600" dirty="0">
                <a:latin typeface="+mj-lt"/>
              </a:rPr>
              <a:t> </a:t>
            </a:r>
            <a:r>
              <a:rPr lang="en-GB" sz="1600" dirty="0" err="1">
                <a:latin typeface="+mj-lt"/>
              </a:rPr>
              <a:t>bwriadol</a:t>
            </a:r>
            <a:r>
              <a:rPr lang="en-GB" sz="1600" dirty="0">
                <a:latin typeface="+mj-lt"/>
              </a:rPr>
              <a:t> – </a:t>
            </a:r>
            <a:r>
              <a:rPr lang="en-GB" sz="1600" dirty="0" err="1">
                <a:latin typeface="+mj-lt"/>
              </a:rPr>
              <a:t>bwriad</a:t>
            </a:r>
            <a:r>
              <a:rPr lang="en-GB" sz="1600" dirty="0">
                <a:latin typeface="+mj-lt"/>
              </a:rPr>
              <a:t> </a:t>
            </a:r>
            <a:r>
              <a:rPr lang="en-GB" sz="1600" dirty="0" err="1">
                <a:latin typeface="+mj-lt"/>
              </a:rPr>
              <a:t>i</a:t>
            </a:r>
            <a:r>
              <a:rPr lang="en-GB" sz="1600" dirty="0">
                <a:latin typeface="+mj-lt"/>
              </a:rPr>
              <a:t> </a:t>
            </a:r>
            <a:r>
              <a:rPr lang="en-GB" sz="1600" dirty="0" err="1">
                <a:latin typeface="+mj-lt"/>
              </a:rPr>
              <a:t>dwyllo</a:t>
            </a:r>
            <a:r>
              <a:rPr lang="en-GB" sz="1600" dirty="0">
                <a:latin typeface="+mj-lt"/>
              </a:rPr>
              <a:t> / Deliberate cheating – intent to deceive</a:t>
            </a:r>
            <a:endParaRPr lang="en-US" sz="1600" dirty="0"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971800" y="1528355"/>
            <a:ext cx="2176264" cy="1527245"/>
          </a:xfrm>
          <a:prstGeom prst="rect">
            <a:avLst/>
          </a:prstGeom>
          <a:solidFill>
            <a:srgbClr val="CA841C"/>
          </a:solidFill>
          <a:ln>
            <a:solidFill>
              <a:srgbClr val="A6630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>
                <a:solidFill>
                  <a:schemeClr val="tx1"/>
                </a:solidFill>
                <a:latin typeface="+mj-lt"/>
              </a:rPr>
              <a:t>Gwybod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 y </a:t>
            </a:r>
            <a:r>
              <a:rPr lang="en-GB" sz="1600" dirty="0" err="1">
                <a:solidFill>
                  <a:schemeClr val="tx1"/>
                </a:solidFill>
                <a:latin typeface="+mj-lt"/>
              </a:rPr>
              <a:t>rheolau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 a </a:t>
            </a:r>
            <a:r>
              <a:rPr lang="en-GB" sz="1600" dirty="0" err="1">
                <a:solidFill>
                  <a:schemeClr val="tx1"/>
                </a:solidFill>
                <a:latin typeface="+mj-lt"/>
              </a:rPr>
              <a:t>gwenud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+mj-lt"/>
              </a:rPr>
              <a:t>camgymeriad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. / </a:t>
            </a:r>
            <a:r>
              <a:rPr lang="en-GB" sz="1600" i="1" dirty="0">
                <a:solidFill>
                  <a:schemeClr val="tx1"/>
                </a:solidFill>
                <a:latin typeface="+mj-lt"/>
              </a:rPr>
              <a:t>Knows the rules and makes a mistake</a:t>
            </a:r>
            <a:endParaRPr lang="en-US" sz="16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7200" y="2392451"/>
            <a:ext cx="1981200" cy="1626535"/>
          </a:xfrm>
          <a:prstGeom prst="rect">
            <a:avLst/>
          </a:prstGeom>
          <a:solidFill>
            <a:srgbClr val="92D050"/>
          </a:solidFill>
          <a:ln>
            <a:solidFill>
              <a:srgbClr val="61974B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 err="1">
                <a:solidFill>
                  <a:schemeClr val="tx1"/>
                </a:solidFill>
                <a:latin typeface="+mj-lt"/>
              </a:rPr>
              <a:t>Ddim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+mj-lt"/>
              </a:rPr>
              <a:t>yn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+mj-lt"/>
              </a:rPr>
              <a:t>gwybod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 y </a:t>
            </a:r>
            <a:r>
              <a:rPr lang="en-GB" sz="1600" dirty="0" err="1">
                <a:solidFill>
                  <a:schemeClr val="tx1"/>
                </a:solidFill>
                <a:latin typeface="+mj-lt"/>
              </a:rPr>
              <a:t>rheolau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+mj-lt"/>
              </a:rPr>
              <a:t>a’u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GB" sz="1600" dirty="0" err="1">
                <a:solidFill>
                  <a:schemeClr val="tx1"/>
                </a:solidFill>
                <a:latin typeface="+mj-lt"/>
              </a:rPr>
              <a:t>torri</a:t>
            </a:r>
            <a:r>
              <a:rPr lang="en-GB" sz="1600" dirty="0">
                <a:solidFill>
                  <a:schemeClr val="tx1"/>
                </a:solidFill>
                <a:latin typeface="+mj-lt"/>
              </a:rPr>
              <a:t>. / </a:t>
            </a:r>
            <a:r>
              <a:rPr lang="en-GB" sz="1600" i="1" dirty="0">
                <a:solidFill>
                  <a:schemeClr val="tx1"/>
                </a:solidFill>
                <a:latin typeface="+mj-lt"/>
              </a:rPr>
              <a:t>Doesn’t know the rules and breaks them</a:t>
            </a:r>
            <a:endParaRPr lang="en-US" sz="1600" i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88640"/>
            <a:ext cx="82996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solidFill>
                  <a:prstClr val="black"/>
                </a:solidFill>
                <a:ea typeface="+mj-ea"/>
                <a:cs typeface="+mj-cs"/>
              </a:rPr>
              <a:t>Sbectrwm</a:t>
            </a:r>
            <a:r>
              <a:rPr lang="en-GB" sz="36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3600" dirty="0" err="1">
                <a:solidFill>
                  <a:prstClr val="black"/>
                </a:solidFill>
                <a:ea typeface="+mj-ea"/>
                <a:cs typeface="+mj-cs"/>
              </a:rPr>
              <a:t>Llên-ladrad</a:t>
            </a:r>
            <a:endParaRPr lang="en-GB" sz="3600" dirty="0">
              <a:solidFill>
                <a:prstClr val="black"/>
              </a:solidFill>
              <a:ea typeface="+mj-ea"/>
              <a:cs typeface="+mj-cs"/>
            </a:endParaRPr>
          </a:p>
          <a:p>
            <a:r>
              <a:rPr lang="en-GB" sz="3600" i="1" dirty="0">
                <a:solidFill>
                  <a:prstClr val="black"/>
                </a:solidFill>
                <a:ea typeface="+mj-ea"/>
                <a:cs typeface="+mj-cs"/>
              </a:rPr>
              <a:t>A spectrum of plagiarism</a:t>
            </a:r>
            <a:endParaRPr lang="en-GB" sz="3600" i="1" dirty="0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463632" y="1678423"/>
            <a:ext cx="8375568" cy="3234308"/>
          </a:xfrm>
          <a:prstGeom prst="straightConnector1">
            <a:avLst/>
          </a:prstGeom>
          <a:ln w="38100"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267744" y="1844824"/>
            <a:ext cx="2383672" cy="37879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220072" y="836712"/>
            <a:ext cx="2383672" cy="3787987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07097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accent5">
                    <a:lumMod val="50000"/>
                  </a:schemeClr>
                </a:solidFill>
              </a:rPr>
              <a:t>Harvard Referencing Examples</a:t>
            </a:r>
          </a:p>
        </p:txBody>
      </p:sp>
      <p:sp>
        <p:nvSpPr>
          <p:cNvPr id="4" name="Down Ribbon 3"/>
          <p:cNvSpPr/>
          <p:nvPr/>
        </p:nvSpPr>
        <p:spPr>
          <a:xfrm>
            <a:off x="534380" y="2276872"/>
            <a:ext cx="8075240" cy="2736304"/>
          </a:xfrm>
          <a:prstGeom prst="ribbon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yriad Pro"/>
                <a:ea typeface="+mn-ea"/>
                <a:cs typeface="+mn-cs"/>
              </a:rPr>
              <a:t>I don’t like referencing,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yriad Pro"/>
                <a:ea typeface="+mn-ea"/>
                <a:cs typeface="+mn-cs"/>
              </a:rPr>
              <a:t>not et al</a:t>
            </a:r>
          </a:p>
        </p:txBody>
      </p:sp>
    </p:spTree>
    <p:extLst>
      <p:ext uri="{BB962C8B-B14F-4D97-AF65-F5344CB8AC3E}">
        <p14:creationId xmlns:p14="http://schemas.microsoft.com/office/powerpoint/2010/main" val="21212924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88161"/>
            <a:ext cx="8424936" cy="8926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800" dirty="0">
                <a:hlinkClick r:id="rId3"/>
              </a:rPr>
              <a:t>http://sites.cardiff.ac.uk/ilrb/resourcehub-2/managing/citing-and-referencing/harvard/</a:t>
            </a:r>
            <a:endParaRPr lang="en-GB" sz="1800" dirty="0"/>
          </a:p>
          <a:p>
            <a:pPr marL="0" indent="0">
              <a:buNone/>
            </a:pPr>
            <a:r>
              <a:rPr lang="en-GB" sz="1800" dirty="0"/>
              <a:t>Activities: </a:t>
            </a:r>
            <a:r>
              <a:rPr lang="en-GB" sz="1800" b="1" dirty="0"/>
              <a:t>Compile the references </a:t>
            </a:r>
            <a:r>
              <a:rPr lang="en-GB" sz="1800" dirty="0"/>
              <a:t>(Harvard)</a:t>
            </a:r>
          </a:p>
          <a:p>
            <a:pPr marL="0" indent="0">
              <a:buNone/>
            </a:pPr>
            <a:r>
              <a:rPr lang="en-GB" sz="1800" dirty="0"/>
              <a:t>                </a:t>
            </a:r>
            <a:r>
              <a:rPr lang="en-GB" sz="1800" b="1" dirty="0"/>
              <a:t>Reference format quiz </a:t>
            </a:r>
            <a:r>
              <a:rPr lang="en-GB" sz="1800" dirty="0"/>
              <a:t>(Harvard)</a:t>
            </a:r>
          </a:p>
          <a:p>
            <a:endParaRPr lang="en-GB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121929"/>
            <a:ext cx="8242506" cy="10748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5616" y="2034257"/>
            <a:ext cx="7416823" cy="359603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512" y="1772816"/>
            <a:ext cx="3672408" cy="3586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7118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Activity – Harvard Referencing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008579" y="1772816"/>
            <a:ext cx="7126842" cy="39139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7200" y="1259632"/>
            <a:ext cx="8003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http://sites.cardiff.ac.uk/ilrb/resource/harvardcompile/</a:t>
            </a:r>
          </a:p>
        </p:txBody>
      </p:sp>
      <p:sp>
        <p:nvSpPr>
          <p:cNvPr id="8" name="Oval 7"/>
          <p:cNvSpPr/>
          <p:nvPr/>
        </p:nvSpPr>
        <p:spPr>
          <a:xfrm>
            <a:off x="1835696" y="3717032"/>
            <a:ext cx="864096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9" name="Curved Right Arrow 8"/>
          <p:cNvSpPr/>
          <p:nvPr/>
        </p:nvSpPr>
        <p:spPr>
          <a:xfrm rot="19680532">
            <a:off x="591151" y="1682898"/>
            <a:ext cx="1090464" cy="307747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8002" y="4005064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4BACC6">
                    <a:lumMod val="50000"/>
                  </a:srgbClr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Click “View”</a:t>
            </a:r>
          </a:p>
        </p:txBody>
      </p:sp>
    </p:spTree>
    <p:extLst>
      <p:ext uri="{BB962C8B-B14F-4D97-AF65-F5344CB8AC3E}">
        <p14:creationId xmlns:p14="http://schemas.microsoft.com/office/powerpoint/2010/main" val="33208796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11560" y="548680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dirty="0">
              <a:solidFill>
                <a:prstClr val="black"/>
              </a:solidFill>
              <a:ea typeface="+mj-ea"/>
              <a:cs typeface="+mj-cs"/>
            </a:endParaRPr>
          </a:p>
          <a:p>
            <a:endParaRPr lang="en-GB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437991" y="548680"/>
            <a:ext cx="432048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cap="all" dirty="0">
                <a:solidFill>
                  <a:prstClr val="black"/>
                </a:solidFill>
                <a:ea typeface="+mj-ea"/>
                <a:cs typeface="+mj-cs"/>
              </a:rPr>
              <a:t>R</a:t>
            </a:r>
            <a:r>
              <a:rPr lang="en-GB" sz="3200" b="1" dirty="0">
                <a:solidFill>
                  <a:prstClr val="black"/>
                </a:solidFill>
                <a:ea typeface="+mj-ea"/>
                <a:cs typeface="+mj-cs"/>
              </a:rPr>
              <a:t>HAI ENGHREIFFTIAU</a:t>
            </a:r>
          </a:p>
          <a:p>
            <a:endParaRPr lang="en-GB" sz="2400" cap="all" dirty="0">
              <a:solidFill>
                <a:prstClr val="black"/>
              </a:solidFill>
              <a:ea typeface="+mj-ea"/>
              <a:cs typeface="+mj-cs"/>
            </a:endParaRP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Copïo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heb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ddangos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mai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copi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yw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e. 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Talu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rhywun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arall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i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wneud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drosoch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Dim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danogs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eich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ffynonellau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(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gair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neu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weithred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)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yn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ddigon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clir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.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Gweithio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gydag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eraill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a dim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cydnabod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rhannu’r</a:t>
            </a:r>
            <a:r>
              <a:rPr lang="en-GB" sz="2400" dirty="0">
                <a:solidFill>
                  <a:prstClr val="black"/>
                </a:solidFill>
                <a:ea typeface="+mj-ea"/>
                <a:cs typeface="+mj-cs"/>
              </a:rPr>
              <a:t> </a:t>
            </a:r>
            <a:r>
              <a:rPr lang="en-GB" sz="2400" dirty="0" err="1">
                <a:solidFill>
                  <a:prstClr val="black"/>
                </a:solidFill>
                <a:ea typeface="+mj-ea"/>
                <a:cs typeface="+mj-cs"/>
              </a:rPr>
              <a:t>gwaith</a:t>
            </a:r>
            <a:endParaRPr lang="en-GB" sz="2400" dirty="0">
              <a:solidFill>
                <a:prstClr val="black"/>
              </a:solidFill>
              <a:ea typeface="+mj-ea"/>
              <a:cs typeface="+mj-cs"/>
            </a:endParaRPr>
          </a:p>
          <a:p>
            <a:endParaRPr lang="en-GB" sz="2800" cap="all" dirty="0">
              <a:solidFill>
                <a:prstClr val="black"/>
              </a:solidFill>
              <a:ea typeface="+mj-ea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17576" y="466800"/>
            <a:ext cx="414691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cap="all" dirty="0">
                <a:solidFill>
                  <a:schemeClr val="accent5">
                    <a:lumMod val="50000"/>
                  </a:schemeClr>
                </a:solidFill>
                <a:ea typeface="+mj-ea"/>
                <a:cs typeface="+mj-cs"/>
              </a:rPr>
              <a:t>Some examples</a:t>
            </a:r>
          </a:p>
          <a:p>
            <a:endParaRPr lang="en-GB" sz="2400" cap="all" dirty="0">
              <a:solidFill>
                <a:schemeClr val="accent5">
                  <a:lumMod val="50000"/>
                </a:schemeClr>
              </a:solidFill>
              <a:ea typeface="+mj-ea"/>
              <a:cs typeface="+mj-cs"/>
            </a:endParaRPr>
          </a:p>
          <a:p>
            <a:pPr marL="457200" lvl="0" indent="-457200">
              <a:buFont typeface="Arial" pitchFamily="34" charset="0"/>
              <a:buChar char="•"/>
            </a:pPr>
            <a:r>
              <a:rPr lang="en-GB" sz="2400" dirty="0">
                <a:solidFill>
                  <a:schemeClr val="accent5">
                    <a:lumMod val="50000"/>
                  </a:schemeClr>
                </a:solidFill>
              </a:rPr>
              <a:t>Copying without showing it is a copy 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GB" sz="2400" dirty="0">
                <a:solidFill>
                  <a:schemeClr val="accent5">
                    <a:lumMod val="50000"/>
                  </a:schemeClr>
                </a:solidFill>
              </a:rPr>
              <a:t>Paying someone to do it for you 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GB" sz="2400" dirty="0">
                <a:solidFill>
                  <a:schemeClr val="accent5">
                    <a:lumMod val="50000"/>
                  </a:schemeClr>
                </a:solidFill>
              </a:rPr>
              <a:t>Not showing your sources (words and work) transparently enough </a:t>
            </a:r>
          </a:p>
          <a:p>
            <a:pPr marL="457200" lvl="0" indent="-457200">
              <a:buFont typeface="Arial" pitchFamily="34" charset="0"/>
              <a:buChar char="•"/>
            </a:pPr>
            <a:r>
              <a:rPr lang="en-GB" sz="2400" dirty="0">
                <a:solidFill>
                  <a:schemeClr val="accent5">
                    <a:lumMod val="50000"/>
                  </a:schemeClr>
                </a:solidFill>
              </a:rPr>
              <a:t>Working closely with others and not acknowledging the shared work </a:t>
            </a:r>
          </a:p>
        </p:txBody>
      </p:sp>
    </p:spTree>
    <p:extLst>
      <p:ext uri="{BB962C8B-B14F-4D97-AF65-F5344CB8AC3E}">
        <p14:creationId xmlns:p14="http://schemas.microsoft.com/office/powerpoint/2010/main" val="31473077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4008" y="332656"/>
            <a:ext cx="4248472" cy="5256584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5100" b="1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Harvard Referencing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sz="5100" b="1" dirty="0">
                <a:solidFill>
                  <a:schemeClr val="accent5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7 questions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GB" dirty="0">
                <a:latin typeface="+mj-lt"/>
              </a:rPr>
              <a:t>A reference is complete when we know:</a:t>
            </a:r>
          </a:p>
          <a:p>
            <a:pPr marL="514350" indent="-457200">
              <a:lnSpc>
                <a:spcPct val="120000"/>
              </a:lnSpc>
              <a:spcBef>
                <a:spcPts val="0"/>
              </a:spcBef>
            </a:pPr>
            <a:r>
              <a:rPr lang="en-GB" dirty="0">
                <a:latin typeface="+mj-lt"/>
              </a:rPr>
              <a:t>Who wrote it or edited it?</a:t>
            </a:r>
          </a:p>
          <a:p>
            <a:pPr marL="514350" indent="-457200">
              <a:lnSpc>
                <a:spcPct val="120000"/>
              </a:lnSpc>
              <a:spcBef>
                <a:spcPts val="0"/>
              </a:spcBef>
            </a:pPr>
            <a:r>
              <a:rPr lang="en-GB" dirty="0">
                <a:latin typeface="+mj-lt"/>
              </a:rPr>
              <a:t>When was it published?</a:t>
            </a:r>
          </a:p>
          <a:p>
            <a:pPr marL="514350" indent="-457200">
              <a:lnSpc>
                <a:spcPct val="120000"/>
              </a:lnSpc>
              <a:spcBef>
                <a:spcPts val="0"/>
              </a:spcBef>
            </a:pPr>
            <a:r>
              <a:rPr lang="en-GB" dirty="0">
                <a:latin typeface="+mj-lt"/>
              </a:rPr>
              <a:t>What’s it called?</a:t>
            </a:r>
          </a:p>
          <a:p>
            <a:pPr marL="514350" indent="-457200">
              <a:lnSpc>
                <a:spcPct val="120000"/>
              </a:lnSpc>
              <a:spcBef>
                <a:spcPts val="0"/>
              </a:spcBef>
            </a:pPr>
            <a:r>
              <a:rPr lang="en-GB" dirty="0">
                <a:latin typeface="+mj-lt"/>
              </a:rPr>
              <a:t>What kind of a source is it (book, article, website)?</a:t>
            </a:r>
          </a:p>
          <a:p>
            <a:pPr marL="514350" indent="-457200">
              <a:lnSpc>
                <a:spcPct val="120000"/>
              </a:lnSpc>
              <a:spcBef>
                <a:spcPts val="0"/>
              </a:spcBef>
            </a:pPr>
            <a:r>
              <a:rPr lang="en-GB" dirty="0">
                <a:latin typeface="+mj-lt"/>
              </a:rPr>
              <a:t>Where was it published?</a:t>
            </a:r>
          </a:p>
          <a:p>
            <a:pPr marL="514350" indent="-457200">
              <a:lnSpc>
                <a:spcPct val="120000"/>
              </a:lnSpc>
              <a:spcBef>
                <a:spcPts val="0"/>
              </a:spcBef>
            </a:pPr>
            <a:r>
              <a:rPr lang="en-GB" dirty="0">
                <a:latin typeface="+mj-lt"/>
              </a:rPr>
              <a:t>Who published it?</a:t>
            </a:r>
          </a:p>
          <a:p>
            <a:pPr marL="514350" indent="-457200">
              <a:lnSpc>
                <a:spcPct val="120000"/>
              </a:lnSpc>
              <a:spcBef>
                <a:spcPts val="0"/>
              </a:spcBef>
            </a:pPr>
            <a:r>
              <a:rPr lang="en-GB" dirty="0">
                <a:latin typeface="+mj-lt"/>
              </a:rPr>
              <a:t>What page is the relevant material on?</a:t>
            </a:r>
            <a:endParaRPr lang="en-US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332656"/>
            <a:ext cx="4392488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err="1">
                <a:solidFill>
                  <a:schemeClr val="accent5">
                    <a:lumMod val="50000"/>
                  </a:schemeClr>
                </a:solidFill>
              </a:rPr>
              <a:t>Cyfeirnodi</a:t>
            </a:r>
            <a:r>
              <a:rPr lang="en-GB" sz="3200" b="1" dirty="0">
                <a:solidFill>
                  <a:schemeClr val="accent5">
                    <a:lumMod val="50000"/>
                  </a:schemeClr>
                </a:solidFill>
              </a:rPr>
              <a:t> Harvard 7 </a:t>
            </a:r>
            <a:r>
              <a:rPr lang="en-GB" sz="3200" b="1" dirty="0" err="1">
                <a:solidFill>
                  <a:schemeClr val="accent5">
                    <a:lumMod val="50000"/>
                  </a:schemeClr>
                </a:solidFill>
              </a:rPr>
              <a:t>Cwestiwn</a:t>
            </a:r>
            <a:endParaRPr lang="en-GB" sz="3200" b="1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sz="2200" dirty="0"/>
              <a:t>Mae </a:t>
            </a:r>
            <a:r>
              <a:rPr lang="en-GB" sz="2200" dirty="0" err="1"/>
              <a:t>cyfeirnod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gyflwan</a:t>
            </a:r>
            <a:r>
              <a:rPr lang="en-GB" sz="2200" dirty="0"/>
              <a:t> pan </a:t>
            </a:r>
            <a:r>
              <a:rPr lang="en-GB" sz="2200" dirty="0" err="1"/>
              <a:t>fyddwn</a:t>
            </a:r>
            <a:r>
              <a:rPr lang="en-GB" sz="2200" dirty="0"/>
              <a:t> </a:t>
            </a:r>
            <a:r>
              <a:rPr lang="en-GB" sz="2200" dirty="0" err="1"/>
              <a:t>yn</a:t>
            </a:r>
            <a:r>
              <a:rPr lang="en-GB" sz="2200" dirty="0"/>
              <a:t> </a:t>
            </a:r>
            <a:r>
              <a:rPr lang="en-GB" sz="2200" dirty="0" err="1"/>
              <a:t>gwybod</a:t>
            </a:r>
            <a:r>
              <a:rPr lang="en-GB" sz="2200" dirty="0"/>
              <a:t>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200" dirty="0" err="1"/>
              <a:t>Pwy</a:t>
            </a:r>
            <a:r>
              <a:rPr lang="en-GB" sz="2200" dirty="0"/>
              <a:t> </a:t>
            </a:r>
            <a:r>
              <a:rPr lang="en-GB" sz="2200" dirty="0" err="1"/>
              <a:t>ysgrifennodd</a:t>
            </a:r>
            <a:r>
              <a:rPr lang="en-GB" sz="2200" dirty="0"/>
              <a:t> / </a:t>
            </a:r>
            <a:r>
              <a:rPr lang="en-GB" sz="2200" dirty="0" err="1"/>
              <a:t>olygodd</a:t>
            </a:r>
            <a:r>
              <a:rPr lang="en-GB" sz="2200" dirty="0"/>
              <a:t> y </a:t>
            </a:r>
            <a:r>
              <a:rPr lang="en-GB" sz="2200" dirty="0" err="1"/>
              <a:t>gwaith</a:t>
            </a:r>
            <a:r>
              <a:rPr lang="en-GB" sz="2200" dirty="0"/>
              <a:t>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200" dirty="0" err="1"/>
              <a:t>Pryd</a:t>
            </a:r>
            <a:r>
              <a:rPr lang="en-GB" sz="2200" dirty="0"/>
              <a:t> y </a:t>
            </a:r>
            <a:r>
              <a:rPr lang="en-GB" sz="2200" dirty="0" err="1"/>
              <a:t>cyhoeddwyd</a:t>
            </a:r>
            <a:r>
              <a:rPr lang="en-GB" sz="2200" dirty="0"/>
              <a:t> </a:t>
            </a:r>
            <a:r>
              <a:rPr lang="en-GB" sz="2200" dirty="0" err="1"/>
              <a:t>ef</a:t>
            </a:r>
            <a:r>
              <a:rPr lang="en-GB" sz="2200" dirty="0"/>
              <a:t>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200" dirty="0"/>
              <a:t>Beth </a:t>
            </a:r>
            <a:r>
              <a:rPr lang="en-GB" sz="2200" dirty="0" err="1"/>
              <a:t>yw</a:t>
            </a:r>
            <a:r>
              <a:rPr lang="en-GB" sz="2200" dirty="0"/>
              <a:t> </a:t>
            </a:r>
            <a:r>
              <a:rPr lang="en-GB" sz="2200" dirty="0" err="1"/>
              <a:t>ei</a:t>
            </a:r>
            <a:r>
              <a:rPr lang="en-GB" sz="2200" dirty="0"/>
              <a:t> </a:t>
            </a:r>
            <a:r>
              <a:rPr lang="en-GB" sz="2200" dirty="0" err="1"/>
              <a:t>enw</a:t>
            </a:r>
            <a:r>
              <a:rPr lang="en-GB" sz="2200" dirty="0"/>
              <a:t>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200" dirty="0"/>
              <a:t>Beth </a:t>
            </a:r>
            <a:r>
              <a:rPr lang="en-GB" sz="2200" dirty="0" err="1"/>
              <a:t>yw’r</a:t>
            </a:r>
            <a:r>
              <a:rPr lang="en-GB" sz="2200" dirty="0"/>
              <a:t> </a:t>
            </a:r>
            <a:r>
              <a:rPr lang="en-GB" sz="2200" dirty="0" err="1"/>
              <a:t>ffynhonnell</a:t>
            </a:r>
            <a:r>
              <a:rPr lang="en-GB" sz="2200" dirty="0"/>
              <a:t> (</a:t>
            </a:r>
            <a:r>
              <a:rPr lang="en-GB" sz="2200" dirty="0" err="1"/>
              <a:t>llyfr</a:t>
            </a:r>
            <a:r>
              <a:rPr lang="en-GB" sz="2200" dirty="0"/>
              <a:t>, </a:t>
            </a:r>
            <a:r>
              <a:rPr lang="en-GB" sz="2200" dirty="0" err="1"/>
              <a:t>erthygl</a:t>
            </a:r>
            <a:r>
              <a:rPr lang="en-GB" sz="2200" dirty="0"/>
              <a:t>, </a:t>
            </a:r>
            <a:r>
              <a:rPr lang="en-GB" sz="2200" dirty="0" err="1"/>
              <a:t>gwefan</a:t>
            </a:r>
            <a:r>
              <a:rPr lang="en-GB" sz="2200" dirty="0"/>
              <a:t>)?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200" dirty="0" err="1"/>
              <a:t>Ble</a:t>
            </a:r>
            <a:r>
              <a:rPr lang="en-GB" sz="2200" dirty="0"/>
              <a:t> </a:t>
            </a:r>
            <a:r>
              <a:rPr lang="en-GB" sz="2200" dirty="0" err="1"/>
              <a:t>cyhoeddwyd</a:t>
            </a:r>
            <a:r>
              <a:rPr lang="en-GB" sz="2200" dirty="0"/>
              <a:t> </a:t>
            </a:r>
            <a:r>
              <a:rPr lang="en-GB" sz="2200" dirty="0" err="1"/>
              <a:t>ef</a:t>
            </a:r>
            <a:r>
              <a:rPr lang="en-GB" sz="2200" dirty="0"/>
              <a:t>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200" dirty="0" err="1"/>
              <a:t>Pwy</a:t>
            </a:r>
            <a:r>
              <a:rPr lang="en-GB" sz="2200" dirty="0"/>
              <a:t> </a:t>
            </a:r>
            <a:r>
              <a:rPr lang="en-GB" sz="2200" dirty="0" err="1"/>
              <a:t>gyhoeddodd</a:t>
            </a:r>
            <a:r>
              <a:rPr lang="en-GB" sz="2200" dirty="0"/>
              <a:t> </a:t>
            </a:r>
            <a:r>
              <a:rPr lang="en-GB" sz="2200" dirty="0" err="1"/>
              <a:t>ef</a:t>
            </a:r>
            <a:r>
              <a:rPr lang="en-GB" sz="2200" dirty="0"/>
              <a:t>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GB" sz="2200" dirty="0" err="1"/>
              <a:t>Ar</a:t>
            </a:r>
            <a:r>
              <a:rPr lang="en-GB" sz="2200" dirty="0"/>
              <a:t> </a:t>
            </a:r>
            <a:r>
              <a:rPr lang="en-GB" sz="2200" dirty="0" err="1"/>
              <a:t>ba</a:t>
            </a:r>
            <a:r>
              <a:rPr lang="en-GB" sz="2200" dirty="0"/>
              <a:t> </a:t>
            </a:r>
            <a:r>
              <a:rPr lang="en-GB" sz="2200" dirty="0" err="1"/>
              <a:t>dudalen</a:t>
            </a:r>
            <a:r>
              <a:rPr lang="en-GB" sz="2200" dirty="0"/>
              <a:t> </a:t>
            </a:r>
            <a:r>
              <a:rPr lang="en-GB" sz="2200" dirty="0" err="1"/>
              <a:t>mae’r</a:t>
            </a:r>
            <a:r>
              <a:rPr lang="en-GB" sz="2200" dirty="0"/>
              <a:t> </a:t>
            </a:r>
            <a:r>
              <a:rPr lang="en-GB" sz="2200" dirty="0" err="1"/>
              <a:t>deunydd</a:t>
            </a:r>
            <a:r>
              <a:rPr lang="en-GB" sz="2200" dirty="0"/>
              <a:t> y </a:t>
            </a:r>
            <a:r>
              <a:rPr lang="en-GB" sz="2200" dirty="0" err="1"/>
              <a:t>cyfeiriwyd</a:t>
            </a:r>
            <a:r>
              <a:rPr lang="en-GB" sz="2200" dirty="0"/>
              <a:t> </a:t>
            </a:r>
            <a:r>
              <a:rPr lang="en-GB" sz="2200" dirty="0" err="1"/>
              <a:t>ato</a:t>
            </a:r>
            <a:r>
              <a:rPr lang="en-GB" sz="2200" dirty="0"/>
              <a:t>?</a:t>
            </a:r>
          </a:p>
          <a:p>
            <a:pPr marL="342900" indent="-342900">
              <a:buFont typeface="Arial" pitchFamily="34" charset="0"/>
              <a:buChar char="•"/>
            </a:pP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7900094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112" y="1124744"/>
            <a:ext cx="3389670" cy="4517528"/>
          </a:xfrm>
          <a:prstGeom prst="rect">
            <a:avLst/>
          </a:prstGeom>
        </p:spPr>
      </p:pic>
      <p:sp>
        <p:nvSpPr>
          <p:cNvPr id="5122" name="Title 1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GB" sz="44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Cwestiynau</a:t>
            </a:r>
            <a:r>
              <a:rPr lang="en-GB" sz="4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lang="en-GB" sz="4400" b="1" dirty="0" err="1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Grwp</a:t>
            </a:r>
            <a:endParaRPr lang="en-GB" sz="44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ea typeface="+mn-ea"/>
              <a:cs typeface="Arial" pitchFamily="34" charset="0"/>
            </a:endParaRPr>
          </a:p>
          <a:p>
            <a:pPr algn="ctr">
              <a:defRPr/>
            </a:pPr>
            <a:r>
              <a:rPr lang="en-GB" sz="4400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ea typeface="+mn-ea"/>
                <a:cs typeface="Arial" pitchFamily="34" charset="0"/>
              </a:rPr>
              <a:t>Group Questions</a:t>
            </a:r>
          </a:p>
        </p:txBody>
      </p:sp>
      <p:sp>
        <p:nvSpPr>
          <p:cNvPr id="9219" name="Content Placeholder 2"/>
          <p:cNvSpPr>
            <a:spLocks/>
          </p:cNvSpPr>
          <p:nvPr/>
        </p:nvSpPr>
        <p:spPr bwMode="auto">
          <a:xfrm>
            <a:off x="457200" y="1600201"/>
            <a:ext cx="8229600" cy="262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GB" sz="3200" i="1" dirty="0">
                <a:ea typeface="PMingLiU" charset="0"/>
                <a:cs typeface="PMingLiU" charset="0"/>
              </a:rPr>
              <a:t>Have we: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 sz="3200" i="1" dirty="0">
                <a:ea typeface="PMingLiU" charset="0"/>
                <a:cs typeface="PMingLiU" charset="0"/>
              </a:rPr>
              <a:t>answered your questions?</a:t>
            </a:r>
          </a:p>
          <a:p>
            <a:pPr marL="457200" indent="-457200">
              <a:spcBef>
                <a:spcPct val="20000"/>
              </a:spcBef>
              <a:buFont typeface="Arial"/>
              <a:buChar char="•"/>
            </a:pPr>
            <a:r>
              <a:rPr lang="en-GB" sz="3200" i="1" dirty="0">
                <a:ea typeface="PMingLiU" charset="0"/>
                <a:cs typeface="PMingLiU" charset="0"/>
              </a:rPr>
              <a:t>alleviated your concerns?</a:t>
            </a:r>
          </a:p>
        </p:txBody>
      </p:sp>
    </p:spTree>
    <p:extLst>
      <p:ext uri="{BB962C8B-B14F-4D97-AF65-F5344CB8AC3E}">
        <p14:creationId xmlns:p14="http://schemas.microsoft.com/office/powerpoint/2010/main" val="4571215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b="1" dirty="0" err="1">
                <a:solidFill>
                  <a:srgbClr val="3C8C93"/>
                </a:solidFill>
                <a:latin typeface="Arial" charset="0"/>
              </a:rPr>
              <a:t>Camau</a:t>
            </a:r>
            <a:r>
              <a:rPr lang="en-GB" b="1" dirty="0">
                <a:solidFill>
                  <a:srgbClr val="3C8C93"/>
                </a:solidFill>
                <a:latin typeface="Arial" charset="0"/>
              </a:rPr>
              <a:t> </a:t>
            </a:r>
            <a:r>
              <a:rPr lang="en-GB" b="1" dirty="0" err="1">
                <a:solidFill>
                  <a:srgbClr val="3C8C93"/>
                </a:solidFill>
                <a:latin typeface="Arial" charset="0"/>
              </a:rPr>
              <a:t>Nesaf</a:t>
            </a:r>
            <a:br>
              <a:rPr lang="en-GB" b="1" dirty="0">
                <a:solidFill>
                  <a:srgbClr val="3C8C93"/>
                </a:solidFill>
                <a:latin typeface="Arial" charset="0"/>
              </a:rPr>
            </a:br>
            <a:r>
              <a:rPr lang="en-GB" b="1" dirty="0">
                <a:solidFill>
                  <a:srgbClr val="3C8C93"/>
                </a:solidFill>
                <a:latin typeface="Arial" charset="0"/>
              </a:rPr>
              <a:t>Next Steps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31975"/>
            <a:ext cx="3034680" cy="3036888"/>
          </a:xfrm>
        </p:spPr>
        <p:txBody>
          <a:bodyPr>
            <a:normAutofit/>
          </a:bodyPr>
          <a:lstStyle/>
          <a:p>
            <a:pPr eaLnBrk="1" hangingPunct="1"/>
            <a:r>
              <a:rPr lang="en-GB" i="1" dirty="0">
                <a:latin typeface="Arial" charset="0"/>
                <a:cs typeface="Arial" charset="0"/>
              </a:rPr>
              <a:t>Annotated CV and JD</a:t>
            </a:r>
          </a:p>
          <a:p>
            <a:r>
              <a:rPr lang="en-GB" i="1" dirty="0">
                <a:latin typeface="Arial" charset="0"/>
                <a:cs typeface="Arial" charset="0"/>
              </a:rPr>
              <a:t>Read handout on reflection</a:t>
            </a:r>
          </a:p>
          <a:p>
            <a:pPr eaLnBrk="1" hangingPunct="1">
              <a:buFontTx/>
              <a:buNone/>
            </a:pPr>
            <a:endParaRPr lang="en-GB" dirty="0">
              <a:latin typeface="Arial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757" y="1831975"/>
            <a:ext cx="5097899" cy="3186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3250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b="1" dirty="0" err="1">
                <a:solidFill>
                  <a:srgbClr val="3C8C93"/>
                </a:solidFill>
                <a:latin typeface="Arial" charset="0"/>
              </a:rPr>
              <a:t>Gwerthusiad</a:t>
            </a:r>
            <a:r>
              <a:rPr lang="en-GB" b="1" dirty="0">
                <a:solidFill>
                  <a:srgbClr val="3C8C93"/>
                </a:solidFill>
                <a:latin typeface="Arial" charset="0"/>
              </a:rPr>
              <a:t> – </a:t>
            </a:r>
            <a:r>
              <a:rPr lang="en-GB" b="1" dirty="0" err="1">
                <a:solidFill>
                  <a:srgbClr val="3C8C93"/>
                </a:solidFill>
                <a:latin typeface="Arial" charset="0"/>
              </a:rPr>
              <a:t>Plws</a:t>
            </a:r>
            <a:r>
              <a:rPr lang="en-GB" b="1" dirty="0">
                <a:solidFill>
                  <a:srgbClr val="3C8C93"/>
                </a:solidFill>
                <a:latin typeface="Arial" charset="0"/>
              </a:rPr>
              <a:t> / Delta</a:t>
            </a:r>
            <a:br>
              <a:rPr lang="en-GB" b="1" dirty="0">
                <a:solidFill>
                  <a:srgbClr val="3C8C93"/>
                </a:solidFill>
                <a:latin typeface="Arial" charset="0"/>
              </a:rPr>
            </a:br>
            <a:r>
              <a:rPr lang="en-GB" b="1" dirty="0">
                <a:solidFill>
                  <a:srgbClr val="3C8C93"/>
                </a:solidFill>
                <a:latin typeface="Arial" charset="0"/>
              </a:rPr>
              <a:t>Evaluation – Plus / Delta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691687"/>
            <a:ext cx="6984776" cy="3585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0153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3917032"/>
          </a:xfrm>
        </p:spPr>
        <p:txBody>
          <a:bodyPr>
            <a:noAutofit/>
          </a:bodyPr>
          <a:lstStyle/>
          <a:p>
            <a:pPr marL="0" indent="0">
              <a:buFontTx/>
              <a:buNone/>
              <a:defRPr/>
            </a:pPr>
            <a:r>
              <a:rPr lang="en-GB" sz="2000" dirty="0">
                <a:latin typeface="+mj-lt"/>
              </a:rPr>
              <a:t>Coffield, F., Moseley, D., Hall, E. and Ecclestone, K. (2004 ) </a:t>
            </a:r>
            <a:r>
              <a:rPr lang="en-GB" sz="2000" i="1" dirty="0">
                <a:latin typeface="+mj-lt"/>
              </a:rPr>
              <a:t>Learning Styles and Pedagogy in Post-16 Learning: a systematic and critical review.</a:t>
            </a:r>
            <a:r>
              <a:rPr lang="en-GB" sz="2000" dirty="0">
                <a:latin typeface="+mj-lt"/>
              </a:rPr>
              <a:t> London: Learning and Skills Research Centre/University of Newcastle upon Tyne. </a:t>
            </a:r>
            <a:endParaRPr lang="en-GB" sz="2000" dirty="0">
              <a:solidFill>
                <a:schemeClr val="accent1"/>
              </a:solidFill>
              <a:latin typeface="+mj-lt"/>
            </a:endParaRPr>
          </a:p>
          <a:p>
            <a:pPr marL="0" indent="0">
              <a:buFontTx/>
              <a:buNone/>
              <a:defRPr/>
            </a:pPr>
            <a:endParaRPr lang="en-US" sz="2000" dirty="0"/>
          </a:p>
          <a:p>
            <a:pPr marL="0" indent="0">
              <a:buNone/>
              <a:defRPr/>
            </a:pPr>
            <a:r>
              <a:rPr lang="en-US" sz="2000" dirty="0" err="1">
                <a:latin typeface="+mj-lt"/>
              </a:rPr>
              <a:t>Entwistle</a:t>
            </a:r>
            <a:r>
              <a:rPr lang="en-US" sz="2000" dirty="0">
                <a:latin typeface="+mj-lt"/>
              </a:rPr>
              <a:t>, N. (2000) Scoring Key for the A</a:t>
            </a:r>
            <a:r>
              <a:rPr lang="en-GB" sz="2000" dirty="0" err="1">
                <a:latin typeface="+mj-lt"/>
              </a:rPr>
              <a:t>pproaches</a:t>
            </a:r>
            <a:r>
              <a:rPr lang="en-GB" sz="2000" dirty="0">
                <a:latin typeface="+mj-lt"/>
              </a:rPr>
              <a:t> and Study Skills Inventory for Students (ASSIST) [Online], Available: </a:t>
            </a:r>
            <a:r>
              <a:rPr lang="en-US" sz="2000" dirty="0">
                <a:latin typeface="+mj-lt"/>
                <a:hlinkClick r:id="rId3"/>
              </a:rPr>
              <a:t>http://www.etl.tla.ed.ac.uk/questionnaires/ASSIST.pdf</a:t>
            </a:r>
            <a:r>
              <a:rPr lang="en-US" sz="2000" dirty="0">
                <a:latin typeface="+mj-lt"/>
              </a:rPr>
              <a:t> [17 April 2013].</a:t>
            </a:r>
            <a:r>
              <a:rPr lang="en-GB" sz="2000" dirty="0">
                <a:latin typeface="+mj-lt"/>
              </a:rPr>
              <a:t> </a:t>
            </a:r>
          </a:p>
          <a:p>
            <a:pPr marL="0" indent="0">
              <a:buNone/>
              <a:defRPr/>
            </a:pPr>
            <a:endParaRPr lang="en-GB" sz="2000" dirty="0">
              <a:latin typeface="+mj-lt"/>
            </a:endParaRPr>
          </a:p>
          <a:p>
            <a:pPr marL="0" indent="0">
              <a:buNone/>
              <a:defRPr/>
            </a:pPr>
            <a:r>
              <a:rPr lang="en-GB" sz="2000" dirty="0"/>
              <a:t>Kolb, A.Y. and Kolb, D.A. (2005) </a:t>
            </a:r>
            <a:r>
              <a:rPr lang="en-GB" sz="2000" i="1" dirty="0"/>
              <a:t>The Kolb Learning Style Inventory – version 3.1, 2005 Technical Specifications.</a:t>
            </a:r>
            <a:r>
              <a:rPr lang="en-GB" sz="2000" dirty="0"/>
              <a:t> Boston, MA: Hay Resource Direct, [Online], Available: </a:t>
            </a:r>
            <a:r>
              <a:rPr lang="en-GB" sz="2000" dirty="0">
                <a:hlinkClick r:id="rId4"/>
              </a:rPr>
              <a:t>http://www.whitewater-rescue.com/support/pagepics/lsitechmanual.pdf</a:t>
            </a:r>
            <a:r>
              <a:rPr lang="en-GB" sz="2000" dirty="0"/>
              <a:t> [17 April 2013] </a:t>
            </a:r>
            <a:endParaRPr lang="en-GB" sz="2000" dirty="0">
              <a:latin typeface="+mj-lt"/>
            </a:endParaRPr>
          </a:p>
          <a:p>
            <a:pPr marL="0" indent="0">
              <a:buNone/>
              <a:defRPr/>
            </a:pPr>
            <a:endParaRPr lang="en-GB" sz="2000" dirty="0">
              <a:latin typeface="+mj-lt"/>
            </a:endParaRPr>
          </a:p>
          <a:p>
            <a:pPr marL="0" indent="0">
              <a:buNone/>
              <a:defRPr/>
            </a:pPr>
            <a:endParaRPr lang="en-GB" sz="2000" dirty="0">
              <a:latin typeface="+mj-lt"/>
            </a:endParaRPr>
          </a:p>
          <a:p>
            <a:pPr marL="0" indent="0">
              <a:buFontTx/>
              <a:buNone/>
              <a:defRPr/>
            </a:pPr>
            <a:endParaRPr lang="en-GB" sz="2000" dirty="0">
              <a:latin typeface="+mj-lt"/>
            </a:endParaRPr>
          </a:p>
          <a:p>
            <a:pPr marL="0" indent="0">
              <a:buFontTx/>
              <a:buNone/>
              <a:defRPr/>
            </a:pPr>
            <a:endParaRPr lang="en-GB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424929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ENTIMETER_SERIES_ID_KEY" val="99d617510700e963cbb3754405f4afb4"/>
</p:tagLst>
</file>

<file path=ppt/theme/theme1.xml><?xml version="1.0" encoding="utf-8"?>
<a:theme xmlns:a="http://schemas.openxmlformats.org/drawingml/2006/main" name="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201500625PowerPointPresentation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_rels/webextension2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webextensions/_rels/webextension3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9634F5B4-5A71-4DCF-A403-397A8801A0AB}">
  <we:reference id="3e0fcce7-415c-4081-926c-b4e449c650e4" version="1.1.0.1" store="EXCatalog" storeType="EXCatalog"/>
  <we:alternateReferences>
    <we:reference id="WA200004709" version="1.1.0.1" store="en-GB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311411EE-D708-4FC0-9DF6-C6478E817A2E}">
  <we:reference id="wa104379261" version="3.0.2.3" store="en-US" storeType="OMEX"/>
  <we:alternateReferences>
    <we:reference id="wa104379261" version="3.0.2.3" store="wa104379261" storeType="OMEX"/>
  </we:alternateReferences>
  <we:properties>
    <we:property name="MENTIMETER_QUESTION_ID_KEY" value="&quot;c9d573671fdd&quot;"/>
  </we:properties>
  <we:bindings/>
  <we:snapshot xmlns:r="http://schemas.openxmlformats.org/officeDocument/2006/relationships" r:embed="rId1"/>
</we:webextension>
</file>

<file path=ppt/webextensions/webextension3.xml><?xml version="1.0" encoding="utf-8"?>
<we:webextension xmlns:we="http://schemas.microsoft.com/office/webextensions/webextension/2010/11" id="{3DFC964A-015D-46BE-A298-A0F280FB3FBC}">
  <we:reference id="wa104379261" version="3.0.2.3" store="en-US" storeType="OMEX"/>
  <we:alternateReferences>
    <we:reference id="wa104379261" version="3.0.2.3" store="wa104379261" storeType="OMEX"/>
  </we:alternateReferences>
  <we:properties>
    <we:property name="MENTIMETER_QUESTION_ID_KEY" value="&quot;854da2e7cf6f&quot;"/>
  </we:properties>
  <we:bindings/>
  <we:snapshot xmlns:r="http://schemas.openxmlformats.org/officeDocument/2006/relationships" r:embed="rId1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201500625PowerPointPresentationTemplate.potx</Template>
  <TotalTime>0</TotalTime>
  <Words>1111</Words>
  <Application>Microsoft Office PowerPoint</Application>
  <PresentationFormat>On-screen Show (4:3)</PresentationFormat>
  <Paragraphs>205</Paragraphs>
  <Slides>32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32</vt:i4>
      </vt:variant>
    </vt:vector>
  </HeadingPairs>
  <TitlesOfParts>
    <vt:vector size="42" baseType="lpstr">
      <vt:lpstr>Myriad Pro</vt:lpstr>
      <vt:lpstr>Arial</vt:lpstr>
      <vt:lpstr>Arial Black</vt:lpstr>
      <vt:lpstr>Calibri</vt:lpstr>
      <vt:lpstr>Courier New</vt:lpstr>
      <vt:lpstr>Times New Roman</vt:lpstr>
      <vt:lpstr>201500625PowerPointPresentationTemplate</vt:lpstr>
      <vt:lpstr>1_201500625PowerPointPresentationTemplate</vt:lpstr>
      <vt:lpstr>Title Slide 1</vt:lpstr>
      <vt:lpstr>2_201500625PowerPointPresentationTemplate</vt:lpstr>
      <vt:lpstr>Module BMPF7081 Module BMPF4001   Continuing Professional Development/Preparing for Work-based Learning  Day 1</vt:lpstr>
      <vt:lpstr>Our Vision</vt:lpstr>
      <vt:lpstr>Our Vision</vt:lpstr>
      <vt:lpstr>Our Vision</vt:lpstr>
      <vt:lpstr>PowerPoint Presentation</vt:lpstr>
      <vt:lpstr>Module Requirements and Support</vt:lpstr>
      <vt:lpstr>Our Vision</vt:lpstr>
      <vt:lpstr>PowerPoint Presentation</vt:lpstr>
      <vt:lpstr>C.V.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Consider your own job description</vt:lpstr>
      <vt:lpstr>PowerPoint Presentation</vt:lpstr>
      <vt:lpstr>Academic writing</vt:lpstr>
      <vt:lpstr>PowerPoint Presentation</vt:lpstr>
      <vt:lpstr>PowerPoint Presentation</vt:lpstr>
      <vt:lpstr>PowerPoint Presentation</vt:lpstr>
      <vt:lpstr>PowerPoint Presentation</vt:lpstr>
      <vt:lpstr>Harvard Referencing Examples</vt:lpstr>
      <vt:lpstr>PowerPoint Presentation</vt:lpstr>
      <vt:lpstr>Activity – Harvard Referencing</vt:lpstr>
      <vt:lpstr>PowerPoint Presentation</vt:lpstr>
      <vt:lpstr>PowerPoint Presentation</vt:lpstr>
      <vt:lpstr>PowerPoint Presentation</vt:lpstr>
      <vt:lpstr>Camau Nesaf Next Steps</vt:lpstr>
      <vt:lpstr>Gwerthusiad – Plws / Delta Evaluation – Plus / Delta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Julie Crossman</cp:lastModifiedBy>
  <cp:revision>146</cp:revision>
  <cp:lastPrinted>2020-01-29T13:55:32Z</cp:lastPrinted>
  <dcterms:created xsi:type="dcterms:W3CDTF">2015-04-14T15:21:28Z</dcterms:created>
  <dcterms:modified xsi:type="dcterms:W3CDTF">2023-10-04T08:58:38Z</dcterms:modified>
</cp:coreProperties>
</file>