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7"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5" autoAdjust="0"/>
    <p:restoredTop sz="27458" autoAdjust="0"/>
  </p:normalViewPr>
  <p:slideViewPr>
    <p:cSldViewPr>
      <p:cViewPr varScale="1">
        <p:scale>
          <a:sx n="19" d="100"/>
          <a:sy n="19" d="100"/>
        </p:scale>
        <p:origin x="2850" y="4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F30A56-E9BF-4BE6-8367-9D1841D6025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0BA597D-6F73-4000-A2D2-CE2171387E25}">
      <dgm:prSet/>
      <dgm:spPr/>
      <dgm:t>
        <a:bodyPr/>
        <a:lstStyle/>
        <a:p>
          <a:r>
            <a:rPr lang="en-US" b="1"/>
            <a:t>Sensory motor stage from 0 to 24 months</a:t>
          </a:r>
          <a:endParaRPr lang="en-US"/>
        </a:p>
      </dgm:t>
    </dgm:pt>
    <dgm:pt modelId="{45617C61-23F7-48C6-9F01-632A7E348B2A}" type="parTrans" cxnId="{DD609443-6771-4408-A104-EAC6E48EDF42}">
      <dgm:prSet/>
      <dgm:spPr/>
      <dgm:t>
        <a:bodyPr/>
        <a:lstStyle/>
        <a:p>
          <a:endParaRPr lang="en-US"/>
        </a:p>
      </dgm:t>
    </dgm:pt>
    <dgm:pt modelId="{9999E16B-A4E7-4671-AF0E-D65ABC78D708}" type="sibTrans" cxnId="{DD609443-6771-4408-A104-EAC6E48EDF42}">
      <dgm:prSet/>
      <dgm:spPr/>
      <dgm:t>
        <a:bodyPr/>
        <a:lstStyle/>
        <a:p>
          <a:endParaRPr lang="en-US"/>
        </a:p>
      </dgm:t>
    </dgm:pt>
    <dgm:pt modelId="{015FFDE2-E937-4EEF-9843-252860F08FEA}">
      <dgm:prSet/>
      <dgm:spPr/>
      <dgm:t>
        <a:bodyPr/>
        <a:lstStyle/>
        <a:p>
          <a:r>
            <a:rPr lang="en-US"/>
            <a:t>Circular/trial &amp; error reactions </a:t>
          </a:r>
        </a:p>
      </dgm:t>
    </dgm:pt>
    <dgm:pt modelId="{D3E56319-C24C-43D3-B5B1-AFEBABFB6B32}" type="parTrans" cxnId="{828FB214-7A2F-486D-B648-B8CB7BF99D80}">
      <dgm:prSet/>
      <dgm:spPr/>
      <dgm:t>
        <a:bodyPr/>
        <a:lstStyle/>
        <a:p>
          <a:endParaRPr lang="en-US"/>
        </a:p>
      </dgm:t>
    </dgm:pt>
    <dgm:pt modelId="{9940C5AA-5127-4C83-901D-6FEB184AAFD1}" type="sibTrans" cxnId="{828FB214-7A2F-486D-B648-B8CB7BF99D80}">
      <dgm:prSet/>
      <dgm:spPr/>
      <dgm:t>
        <a:bodyPr/>
        <a:lstStyle/>
        <a:p>
          <a:endParaRPr lang="en-US"/>
        </a:p>
      </dgm:t>
    </dgm:pt>
    <dgm:pt modelId="{CE09A495-EAC4-463C-AC69-B4D813190DAB}">
      <dgm:prSet/>
      <dgm:spPr/>
      <dgm:t>
        <a:bodyPr/>
        <a:lstStyle/>
        <a:p>
          <a:r>
            <a:rPr lang="en-US"/>
            <a:t>Second circular reactions to solve problems such as directing towards objects</a:t>
          </a:r>
        </a:p>
      </dgm:t>
    </dgm:pt>
    <dgm:pt modelId="{E762A9D6-E149-46D0-B240-B37FC47C78C4}" type="parTrans" cxnId="{A4E74B8C-60BD-44AF-9559-66B8239B691A}">
      <dgm:prSet/>
      <dgm:spPr/>
      <dgm:t>
        <a:bodyPr/>
        <a:lstStyle/>
        <a:p>
          <a:endParaRPr lang="en-US"/>
        </a:p>
      </dgm:t>
    </dgm:pt>
    <dgm:pt modelId="{9ED77CB0-49F5-4812-9EAC-9437C439B512}" type="sibTrans" cxnId="{A4E74B8C-60BD-44AF-9559-66B8239B691A}">
      <dgm:prSet/>
      <dgm:spPr/>
      <dgm:t>
        <a:bodyPr/>
        <a:lstStyle/>
        <a:p>
          <a:endParaRPr lang="en-US"/>
        </a:p>
      </dgm:t>
    </dgm:pt>
    <dgm:pt modelId="{F4ADE54E-371B-4B34-A5DA-60964BEDBF1F}">
      <dgm:prSet/>
      <dgm:spPr/>
      <dgm:t>
        <a:bodyPr/>
        <a:lstStyle/>
        <a:p>
          <a:r>
            <a:rPr lang="en-US" b="1"/>
            <a:t>Preoperational stage from 2 to 7 years</a:t>
          </a:r>
          <a:endParaRPr lang="en-US"/>
        </a:p>
      </dgm:t>
    </dgm:pt>
    <dgm:pt modelId="{4B05E7F8-4A24-4171-9131-A79009746D65}" type="parTrans" cxnId="{E4FA8945-F9D8-478B-88CD-7B55A769F77F}">
      <dgm:prSet/>
      <dgm:spPr/>
      <dgm:t>
        <a:bodyPr/>
        <a:lstStyle/>
        <a:p>
          <a:endParaRPr lang="en-US"/>
        </a:p>
      </dgm:t>
    </dgm:pt>
    <dgm:pt modelId="{D6B2FB4C-A014-4801-8EDA-636ED90272F6}" type="sibTrans" cxnId="{E4FA8945-F9D8-478B-88CD-7B55A769F77F}">
      <dgm:prSet/>
      <dgm:spPr/>
      <dgm:t>
        <a:bodyPr/>
        <a:lstStyle/>
        <a:p>
          <a:endParaRPr lang="en-US"/>
        </a:p>
      </dgm:t>
    </dgm:pt>
    <dgm:pt modelId="{43024FF0-142C-4078-B7E2-24F29BE11093}">
      <dgm:prSet/>
      <dgm:spPr/>
      <dgm:t>
        <a:bodyPr/>
        <a:lstStyle/>
        <a:p>
          <a:r>
            <a:rPr lang="en-US"/>
            <a:t>Use of language demonstrating thinking &amp; communication</a:t>
          </a:r>
        </a:p>
      </dgm:t>
    </dgm:pt>
    <dgm:pt modelId="{002963C0-60F1-4E0B-A315-D24BCCB123AB}" type="parTrans" cxnId="{F56D9E9E-3B44-4C11-AF1F-83BF3D4DA076}">
      <dgm:prSet/>
      <dgm:spPr/>
      <dgm:t>
        <a:bodyPr/>
        <a:lstStyle/>
        <a:p>
          <a:endParaRPr lang="en-US"/>
        </a:p>
      </dgm:t>
    </dgm:pt>
    <dgm:pt modelId="{BA1AA32D-F314-4AAE-8A54-87D4E807ACD2}" type="sibTrans" cxnId="{F56D9E9E-3B44-4C11-AF1F-83BF3D4DA076}">
      <dgm:prSet/>
      <dgm:spPr/>
      <dgm:t>
        <a:bodyPr/>
        <a:lstStyle/>
        <a:p>
          <a:endParaRPr lang="en-US"/>
        </a:p>
      </dgm:t>
    </dgm:pt>
    <dgm:pt modelId="{86628FB1-ADB7-4D99-803D-D77F25127C6F}">
      <dgm:prSet/>
      <dgm:spPr/>
      <dgm:t>
        <a:bodyPr/>
        <a:lstStyle/>
        <a:p>
          <a:r>
            <a:rPr lang="en-US"/>
            <a:t>No logical manner</a:t>
          </a:r>
        </a:p>
      </dgm:t>
    </dgm:pt>
    <dgm:pt modelId="{1CE05254-75BE-4AB4-8288-A61C9DA5F268}" type="parTrans" cxnId="{5EB3483C-5B90-4E4D-9A7E-5E9A6EE87B3F}">
      <dgm:prSet/>
      <dgm:spPr/>
      <dgm:t>
        <a:bodyPr/>
        <a:lstStyle/>
        <a:p>
          <a:endParaRPr lang="en-US"/>
        </a:p>
      </dgm:t>
    </dgm:pt>
    <dgm:pt modelId="{D226DB71-6964-4580-B857-881EE0EC98A5}" type="sibTrans" cxnId="{5EB3483C-5B90-4E4D-9A7E-5E9A6EE87B3F}">
      <dgm:prSet/>
      <dgm:spPr/>
      <dgm:t>
        <a:bodyPr/>
        <a:lstStyle/>
        <a:p>
          <a:endParaRPr lang="en-US"/>
        </a:p>
      </dgm:t>
    </dgm:pt>
    <dgm:pt modelId="{5A76C992-3879-4928-BF89-B241B66FDD43}">
      <dgm:prSet/>
      <dgm:spPr/>
      <dgm:t>
        <a:bodyPr/>
        <a:lstStyle/>
        <a:p>
          <a:r>
            <a:rPr lang="en-US"/>
            <a:t>Perspective-talking/conversation tasks</a:t>
          </a:r>
        </a:p>
      </dgm:t>
    </dgm:pt>
    <dgm:pt modelId="{AAAFB259-9E7F-441E-BFC4-54B543280CCD}" type="parTrans" cxnId="{BA1AE867-2704-4FE5-85F8-C5010CDCC5B1}">
      <dgm:prSet/>
      <dgm:spPr/>
      <dgm:t>
        <a:bodyPr/>
        <a:lstStyle/>
        <a:p>
          <a:endParaRPr lang="en-US"/>
        </a:p>
      </dgm:t>
    </dgm:pt>
    <dgm:pt modelId="{BEFD1DEC-DF2A-4616-A3F8-4B9CB9C000AD}" type="sibTrans" cxnId="{BA1AE867-2704-4FE5-85F8-C5010CDCC5B1}">
      <dgm:prSet/>
      <dgm:spPr/>
      <dgm:t>
        <a:bodyPr/>
        <a:lstStyle/>
        <a:p>
          <a:endParaRPr lang="en-US"/>
        </a:p>
      </dgm:t>
    </dgm:pt>
    <dgm:pt modelId="{81CCB2F2-5BCC-453A-88CF-FB46C28F3DF4}">
      <dgm:prSet/>
      <dgm:spPr/>
      <dgm:t>
        <a:bodyPr/>
        <a:lstStyle/>
        <a:p>
          <a:r>
            <a:rPr lang="en-US" b="1"/>
            <a:t>Concrete stage 7-11 years</a:t>
          </a:r>
          <a:endParaRPr lang="en-US"/>
        </a:p>
      </dgm:t>
    </dgm:pt>
    <dgm:pt modelId="{5E43DC37-54AE-4894-8614-6987F394C4CF}" type="parTrans" cxnId="{4706BBC9-D73D-4F42-A72B-7315B80C235B}">
      <dgm:prSet/>
      <dgm:spPr/>
      <dgm:t>
        <a:bodyPr/>
        <a:lstStyle/>
        <a:p>
          <a:endParaRPr lang="en-US"/>
        </a:p>
      </dgm:t>
    </dgm:pt>
    <dgm:pt modelId="{B42B5A6E-AE5C-4B86-A664-797D66A6E95A}" type="sibTrans" cxnId="{4706BBC9-D73D-4F42-A72B-7315B80C235B}">
      <dgm:prSet/>
      <dgm:spPr/>
      <dgm:t>
        <a:bodyPr/>
        <a:lstStyle/>
        <a:p>
          <a:endParaRPr lang="en-US"/>
        </a:p>
      </dgm:t>
    </dgm:pt>
    <dgm:pt modelId="{F3D6A2CB-0DBD-4345-8D56-01E5CFEFA5D7}">
      <dgm:prSet/>
      <dgm:spPr/>
      <dgm:t>
        <a:bodyPr/>
        <a:lstStyle/>
        <a:p>
          <a:r>
            <a:rPr lang="en-US"/>
            <a:t>Children start to have more of a variety of processing information</a:t>
          </a:r>
        </a:p>
      </dgm:t>
    </dgm:pt>
    <dgm:pt modelId="{2AFEA96A-28DB-450A-B50A-DBF32BF0FEA0}" type="parTrans" cxnId="{85D7BD7C-1841-4054-94DB-FD59DE8A47D1}">
      <dgm:prSet/>
      <dgm:spPr/>
      <dgm:t>
        <a:bodyPr/>
        <a:lstStyle/>
        <a:p>
          <a:endParaRPr lang="en-US"/>
        </a:p>
      </dgm:t>
    </dgm:pt>
    <dgm:pt modelId="{8C2C457C-63B6-4BF1-B62D-5AFB36E0EE2F}" type="sibTrans" cxnId="{85D7BD7C-1841-4054-94DB-FD59DE8A47D1}">
      <dgm:prSet/>
      <dgm:spPr/>
      <dgm:t>
        <a:bodyPr/>
        <a:lstStyle/>
        <a:p>
          <a:endParaRPr lang="en-US"/>
        </a:p>
      </dgm:t>
    </dgm:pt>
    <dgm:pt modelId="{B775DE0F-A7BB-4A8F-AE76-1FDF6E506370}">
      <dgm:prSet/>
      <dgm:spPr/>
      <dgm:t>
        <a:bodyPr/>
        <a:lstStyle/>
        <a:p>
          <a:r>
            <a:rPr lang="en-US" b="1"/>
            <a:t>Formal operations 7 </a:t>
          </a:r>
          <a:endParaRPr lang="en-US"/>
        </a:p>
      </dgm:t>
    </dgm:pt>
    <dgm:pt modelId="{183182BB-CEDB-44F2-81AA-0F02A6A4085E}" type="parTrans" cxnId="{85CB588D-401E-40F8-8973-6A54F514703F}">
      <dgm:prSet/>
      <dgm:spPr/>
      <dgm:t>
        <a:bodyPr/>
        <a:lstStyle/>
        <a:p>
          <a:endParaRPr lang="en-US"/>
        </a:p>
      </dgm:t>
    </dgm:pt>
    <dgm:pt modelId="{442E01FF-EB52-4143-8C0F-668F39C39027}" type="sibTrans" cxnId="{85CB588D-401E-40F8-8973-6A54F514703F}">
      <dgm:prSet/>
      <dgm:spPr/>
      <dgm:t>
        <a:bodyPr/>
        <a:lstStyle/>
        <a:p>
          <a:endParaRPr lang="en-US"/>
        </a:p>
      </dgm:t>
    </dgm:pt>
    <dgm:pt modelId="{5C9F9480-8F6D-4C20-ADE7-9B7F830E3118}">
      <dgm:prSet/>
      <dgm:spPr/>
      <dgm:t>
        <a:bodyPr/>
        <a:lstStyle/>
        <a:p>
          <a:r>
            <a:rPr lang="en-US"/>
            <a:t>Able to apply logical rules to hypothetical situations</a:t>
          </a:r>
        </a:p>
      </dgm:t>
    </dgm:pt>
    <dgm:pt modelId="{69F43724-C4D0-4682-94B0-CC21CDB367CF}" type="parTrans" cxnId="{1724B34C-67CE-4774-B900-446B84C26C36}">
      <dgm:prSet/>
      <dgm:spPr/>
      <dgm:t>
        <a:bodyPr/>
        <a:lstStyle/>
        <a:p>
          <a:endParaRPr lang="en-US"/>
        </a:p>
      </dgm:t>
    </dgm:pt>
    <dgm:pt modelId="{F0617071-07BA-4497-9A3F-0AB754735DFA}" type="sibTrans" cxnId="{1724B34C-67CE-4774-B900-446B84C26C36}">
      <dgm:prSet/>
      <dgm:spPr/>
      <dgm:t>
        <a:bodyPr/>
        <a:lstStyle/>
        <a:p>
          <a:endParaRPr lang="en-US"/>
        </a:p>
      </dgm:t>
    </dgm:pt>
    <dgm:pt modelId="{2DEB8448-C37E-4B56-8144-F0A2DA79BC11}" type="pres">
      <dgm:prSet presAssocID="{7AF30A56-E9BF-4BE6-8367-9D1841D6025A}" presName="diagram" presStyleCnt="0">
        <dgm:presLayoutVars>
          <dgm:dir/>
          <dgm:resizeHandles val="exact"/>
        </dgm:presLayoutVars>
      </dgm:prSet>
      <dgm:spPr/>
    </dgm:pt>
    <dgm:pt modelId="{AAB3FB14-003F-4384-829A-6004FBFB695E}" type="pres">
      <dgm:prSet presAssocID="{40BA597D-6F73-4000-A2D2-CE2171387E25}" presName="node" presStyleLbl="node1" presStyleIdx="0" presStyleCnt="11">
        <dgm:presLayoutVars>
          <dgm:bulletEnabled val="1"/>
        </dgm:presLayoutVars>
      </dgm:prSet>
      <dgm:spPr/>
    </dgm:pt>
    <dgm:pt modelId="{30B4F33F-D994-4CC8-9B7C-921EF5258DEA}" type="pres">
      <dgm:prSet presAssocID="{9999E16B-A4E7-4671-AF0E-D65ABC78D708}" presName="sibTrans" presStyleCnt="0"/>
      <dgm:spPr/>
    </dgm:pt>
    <dgm:pt modelId="{C6B1831B-FFC3-4B58-94C9-28FB860DC287}" type="pres">
      <dgm:prSet presAssocID="{015FFDE2-E937-4EEF-9843-252860F08FEA}" presName="node" presStyleLbl="node1" presStyleIdx="1" presStyleCnt="11">
        <dgm:presLayoutVars>
          <dgm:bulletEnabled val="1"/>
        </dgm:presLayoutVars>
      </dgm:prSet>
      <dgm:spPr/>
    </dgm:pt>
    <dgm:pt modelId="{554CD9D3-751F-4486-9AA1-E5897B1BABD2}" type="pres">
      <dgm:prSet presAssocID="{9940C5AA-5127-4C83-901D-6FEB184AAFD1}" presName="sibTrans" presStyleCnt="0"/>
      <dgm:spPr/>
    </dgm:pt>
    <dgm:pt modelId="{D0BF4A5A-59C7-4C18-B18F-A578A355EE63}" type="pres">
      <dgm:prSet presAssocID="{CE09A495-EAC4-463C-AC69-B4D813190DAB}" presName="node" presStyleLbl="node1" presStyleIdx="2" presStyleCnt="11">
        <dgm:presLayoutVars>
          <dgm:bulletEnabled val="1"/>
        </dgm:presLayoutVars>
      </dgm:prSet>
      <dgm:spPr/>
    </dgm:pt>
    <dgm:pt modelId="{03380FF2-1444-414E-89AF-8D38108E638C}" type="pres">
      <dgm:prSet presAssocID="{9ED77CB0-49F5-4812-9EAC-9437C439B512}" presName="sibTrans" presStyleCnt="0"/>
      <dgm:spPr/>
    </dgm:pt>
    <dgm:pt modelId="{F2338605-D97D-408E-9B8F-664D0D237DCB}" type="pres">
      <dgm:prSet presAssocID="{F4ADE54E-371B-4B34-A5DA-60964BEDBF1F}" presName="node" presStyleLbl="node1" presStyleIdx="3" presStyleCnt="11">
        <dgm:presLayoutVars>
          <dgm:bulletEnabled val="1"/>
        </dgm:presLayoutVars>
      </dgm:prSet>
      <dgm:spPr/>
    </dgm:pt>
    <dgm:pt modelId="{B1B2453F-777B-41F1-9232-3435B3572A00}" type="pres">
      <dgm:prSet presAssocID="{D6B2FB4C-A014-4801-8EDA-636ED90272F6}" presName="sibTrans" presStyleCnt="0"/>
      <dgm:spPr/>
    </dgm:pt>
    <dgm:pt modelId="{0E162420-04CA-47ED-ACED-B8D78E1CE23E}" type="pres">
      <dgm:prSet presAssocID="{43024FF0-142C-4078-B7E2-24F29BE11093}" presName="node" presStyleLbl="node1" presStyleIdx="4" presStyleCnt="11">
        <dgm:presLayoutVars>
          <dgm:bulletEnabled val="1"/>
        </dgm:presLayoutVars>
      </dgm:prSet>
      <dgm:spPr/>
    </dgm:pt>
    <dgm:pt modelId="{B20C46E1-36A4-40B3-8F73-80DC1EFB1AE7}" type="pres">
      <dgm:prSet presAssocID="{BA1AA32D-F314-4AAE-8A54-87D4E807ACD2}" presName="sibTrans" presStyleCnt="0"/>
      <dgm:spPr/>
    </dgm:pt>
    <dgm:pt modelId="{E27A5E1C-8D17-4FCB-B447-D05623574E8E}" type="pres">
      <dgm:prSet presAssocID="{86628FB1-ADB7-4D99-803D-D77F25127C6F}" presName="node" presStyleLbl="node1" presStyleIdx="5" presStyleCnt="11">
        <dgm:presLayoutVars>
          <dgm:bulletEnabled val="1"/>
        </dgm:presLayoutVars>
      </dgm:prSet>
      <dgm:spPr/>
    </dgm:pt>
    <dgm:pt modelId="{5F2064B6-C23D-4EF4-9261-8D315E1F4FB7}" type="pres">
      <dgm:prSet presAssocID="{D226DB71-6964-4580-B857-881EE0EC98A5}" presName="sibTrans" presStyleCnt="0"/>
      <dgm:spPr/>
    </dgm:pt>
    <dgm:pt modelId="{2E3D64F3-AF31-4387-ADEB-CCAC22BBBA4A}" type="pres">
      <dgm:prSet presAssocID="{5A76C992-3879-4928-BF89-B241B66FDD43}" presName="node" presStyleLbl="node1" presStyleIdx="6" presStyleCnt="11">
        <dgm:presLayoutVars>
          <dgm:bulletEnabled val="1"/>
        </dgm:presLayoutVars>
      </dgm:prSet>
      <dgm:spPr/>
    </dgm:pt>
    <dgm:pt modelId="{A47052F6-3B0D-4129-80CB-26363C580890}" type="pres">
      <dgm:prSet presAssocID="{BEFD1DEC-DF2A-4616-A3F8-4B9CB9C000AD}" presName="sibTrans" presStyleCnt="0"/>
      <dgm:spPr/>
    </dgm:pt>
    <dgm:pt modelId="{D46272C1-65A2-4E71-AC55-B075990DD060}" type="pres">
      <dgm:prSet presAssocID="{81CCB2F2-5BCC-453A-88CF-FB46C28F3DF4}" presName="node" presStyleLbl="node1" presStyleIdx="7" presStyleCnt="11">
        <dgm:presLayoutVars>
          <dgm:bulletEnabled val="1"/>
        </dgm:presLayoutVars>
      </dgm:prSet>
      <dgm:spPr/>
    </dgm:pt>
    <dgm:pt modelId="{5A309B24-075D-49B2-B034-D037CCE4B2B0}" type="pres">
      <dgm:prSet presAssocID="{B42B5A6E-AE5C-4B86-A664-797D66A6E95A}" presName="sibTrans" presStyleCnt="0"/>
      <dgm:spPr/>
    </dgm:pt>
    <dgm:pt modelId="{3384A9AF-AD6A-4D45-BCCA-1BE9BCE6EEAB}" type="pres">
      <dgm:prSet presAssocID="{F3D6A2CB-0DBD-4345-8D56-01E5CFEFA5D7}" presName="node" presStyleLbl="node1" presStyleIdx="8" presStyleCnt="11">
        <dgm:presLayoutVars>
          <dgm:bulletEnabled val="1"/>
        </dgm:presLayoutVars>
      </dgm:prSet>
      <dgm:spPr/>
    </dgm:pt>
    <dgm:pt modelId="{4B8D2050-2BCD-4B0D-A594-06D49E3E5823}" type="pres">
      <dgm:prSet presAssocID="{8C2C457C-63B6-4BF1-B62D-5AFB36E0EE2F}" presName="sibTrans" presStyleCnt="0"/>
      <dgm:spPr/>
    </dgm:pt>
    <dgm:pt modelId="{A01D8101-53CE-437E-AD09-6A1F1986FC1D}" type="pres">
      <dgm:prSet presAssocID="{B775DE0F-A7BB-4A8F-AE76-1FDF6E506370}" presName="node" presStyleLbl="node1" presStyleIdx="9" presStyleCnt="11">
        <dgm:presLayoutVars>
          <dgm:bulletEnabled val="1"/>
        </dgm:presLayoutVars>
      </dgm:prSet>
      <dgm:spPr/>
    </dgm:pt>
    <dgm:pt modelId="{52230298-7760-4ABD-AA9C-140C6DFB3905}" type="pres">
      <dgm:prSet presAssocID="{442E01FF-EB52-4143-8C0F-668F39C39027}" presName="sibTrans" presStyleCnt="0"/>
      <dgm:spPr/>
    </dgm:pt>
    <dgm:pt modelId="{D3F6A4BD-997D-4789-A3ED-5E6F662817B8}" type="pres">
      <dgm:prSet presAssocID="{5C9F9480-8F6D-4C20-ADE7-9B7F830E3118}" presName="node" presStyleLbl="node1" presStyleIdx="10" presStyleCnt="11">
        <dgm:presLayoutVars>
          <dgm:bulletEnabled val="1"/>
        </dgm:presLayoutVars>
      </dgm:prSet>
      <dgm:spPr/>
    </dgm:pt>
  </dgm:ptLst>
  <dgm:cxnLst>
    <dgm:cxn modelId="{F57D2210-3E0D-444A-8DAF-DC9ACDC2535D}" type="presOf" srcId="{5A76C992-3879-4928-BF89-B241B66FDD43}" destId="{2E3D64F3-AF31-4387-ADEB-CCAC22BBBA4A}" srcOrd="0" destOrd="0" presId="urn:microsoft.com/office/officeart/2005/8/layout/default"/>
    <dgm:cxn modelId="{828FB214-7A2F-486D-B648-B8CB7BF99D80}" srcId="{7AF30A56-E9BF-4BE6-8367-9D1841D6025A}" destId="{015FFDE2-E937-4EEF-9843-252860F08FEA}" srcOrd="1" destOrd="0" parTransId="{D3E56319-C24C-43D3-B5B1-AFEBABFB6B32}" sibTransId="{9940C5AA-5127-4C83-901D-6FEB184AAFD1}"/>
    <dgm:cxn modelId="{9CB83622-669A-4421-8438-F6C774D396DF}" type="presOf" srcId="{015FFDE2-E937-4EEF-9843-252860F08FEA}" destId="{C6B1831B-FFC3-4B58-94C9-28FB860DC287}" srcOrd="0" destOrd="0" presId="urn:microsoft.com/office/officeart/2005/8/layout/default"/>
    <dgm:cxn modelId="{5ABA4030-F524-4CF9-A565-42DB3CBDFCD1}" type="presOf" srcId="{5C9F9480-8F6D-4C20-ADE7-9B7F830E3118}" destId="{D3F6A4BD-997D-4789-A3ED-5E6F662817B8}" srcOrd="0" destOrd="0" presId="urn:microsoft.com/office/officeart/2005/8/layout/default"/>
    <dgm:cxn modelId="{231E2435-931A-4B23-9E25-26A283116194}" type="presOf" srcId="{81CCB2F2-5BCC-453A-88CF-FB46C28F3DF4}" destId="{D46272C1-65A2-4E71-AC55-B075990DD060}" srcOrd="0" destOrd="0" presId="urn:microsoft.com/office/officeart/2005/8/layout/default"/>
    <dgm:cxn modelId="{5EB3483C-5B90-4E4D-9A7E-5E9A6EE87B3F}" srcId="{7AF30A56-E9BF-4BE6-8367-9D1841D6025A}" destId="{86628FB1-ADB7-4D99-803D-D77F25127C6F}" srcOrd="5" destOrd="0" parTransId="{1CE05254-75BE-4AB4-8288-A61C9DA5F268}" sibTransId="{D226DB71-6964-4580-B857-881EE0EC98A5}"/>
    <dgm:cxn modelId="{52979C60-57A4-41FD-997C-BB6784F2DB26}" type="presOf" srcId="{40BA597D-6F73-4000-A2D2-CE2171387E25}" destId="{AAB3FB14-003F-4384-829A-6004FBFB695E}" srcOrd="0" destOrd="0" presId="urn:microsoft.com/office/officeart/2005/8/layout/default"/>
    <dgm:cxn modelId="{DD609443-6771-4408-A104-EAC6E48EDF42}" srcId="{7AF30A56-E9BF-4BE6-8367-9D1841D6025A}" destId="{40BA597D-6F73-4000-A2D2-CE2171387E25}" srcOrd="0" destOrd="0" parTransId="{45617C61-23F7-48C6-9F01-632A7E348B2A}" sibTransId="{9999E16B-A4E7-4671-AF0E-D65ABC78D708}"/>
    <dgm:cxn modelId="{E4FA8945-F9D8-478B-88CD-7B55A769F77F}" srcId="{7AF30A56-E9BF-4BE6-8367-9D1841D6025A}" destId="{F4ADE54E-371B-4B34-A5DA-60964BEDBF1F}" srcOrd="3" destOrd="0" parTransId="{4B05E7F8-4A24-4171-9131-A79009746D65}" sibTransId="{D6B2FB4C-A014-4801-8EDA-636ED90272F6}"/>
    <dgm:cxn modelId="{BA1AE867-2704-4FE5-85F8-C5010CDCC5B1}" srcId="{7AF30A56-E9BF-4BE6-8367-9D1841D6025A}" destId="{5A76C992-3879-4928-BF89-B241B66FDD43}" srcOrd="6" destOrd="0" parTransId="{AAAFB259-9E7F-441E-BFC4-54B543280CCD}" sibTransId="{BEFD1DEC-DF2A-4616-A3F8-4B9CB9C000AD}"/>
    <dgm:cxn modelId="{1724B34C-67CE-4774-B900-446B84C26C36}" srcId="{7AF30A56-E9BF-4BE6-8367-9D1841D6025A}" destId="{5C9F9480-8F6D-4C20-ADE7-9B7F830E3118}" srcOrd="10" destOrd="0" parTransId="{69F43724-C4D0-4682-94B0-CC21CDB367CF}" sibTransId="{F0617071-07BA-4497-9A3F-0AB754735DFA}"/>
    <dgm:cxn modelId="{B5DE9453-6E63-4F42-A8D1-C0288ACA19BD}" type="presOf" srcId="{86628FB1-ADB7-4D99-803D-D77F25127C6F}" destId="{E27A5E1C-8D17-4FCB-B447-D05623574E8E}" srcOrd="0" destOrd="0" presId="urn:microsoft.com/office/officeart/2005/8/layout/default"/>
    <dgm:cxn modelId="{62798C7B-DCFD-4418-801D-BA5F97DE9158}" type="presOf" srcId="{B775DE0F-A7BB-4A8F-AE76-1FDF6E506370}" destId="{A01D8101-53CE-437E-AD09-6A1F1986FC1D}" srcOrd="0" destOrd="0" presId="urn:microsoft.com/office/officeart/2005/8/layout/default"/>
    <dgm:cxn modelId="{85D7BD7C-1841-4054-94DB-FD59DE8A47D1}" srcId="{7AF30A56-E9BF-4BE6-8367-9D1841D6025A}" destId="{F3D6A2CB-0DBD-4345-8D56-01E5CFEFA5D7}" srcOrd="8" destOrd="0" parTransId="{2AFEA96A-28DB-450A-B50A-DBF32BF0FEA0}" sibTransId="{8C2C457C-63B6-4BF1-B62D-5AFB36E0EE2F}"/>
    <dgm:cxn modelId="{5C8E818A-AC84-4D0E-970D-87E7BFD7477D}" type="presOf" srcId="{F3D6A2CB-0DBD-4345-8D56-01E5CFEFA5D7}" destId="{3384A9AF-AD6A-4D45-BCCA-1BE9BCE6EEAB}" srcOrd="0" destOrd="0" presId="urn:microsoft.com/office/officeart/2005/8/layout/default"/>
    <dgm:cxn modelId="{A4E74B8C-60BD-44AF-9559-66B8239B691A}" srcId="{7AF30A56-E9BF-4BE6-8367-9D1841D6025A}" destId="{CE09A495-EAC4-463C-AC69-B4D813190DAB}" srcOrd="2" destOrd="0" parTransId="{E762A9D6-E149-46D0-B240-B37FC47C78C4}" sibTransId="{9ED77CB0-49F5-4812-9EAC-9437C439B512}"/>
    <dgm:cxn modelId="{85CB588D-401E-40F8-8973-6A54F514703F}" srcId="{7AF30A56-E9BF-4BE6-8367-9D1841D6025A}" destId="{B775DE0F-A7BB-4A8F-AE76-1FDF6E506370}" srcOrd="9" destOrd="0" parTransId="{183182BB-CEDB-44F2-81AA-0F02A6A4085E}" sibTransId="{442E01FF-EB52-4143-8C0F-668F39C39027}"/>
    <dgm:cxn modelId="{7BE2448F-4C92-4C7A-80C1-25E022CF5F17}" type="presOf" srcId="{43024FF0-142C-4078-B7E2-24F29BE11093}" destId="{0E162420-04CA-47ED-ACED-B8D78E1CE23E}" srcOrd="0" destOrd="0" presId="urn:microsoft.com/office/officeart/2005/8/layout/default"/>
    <dgm:cxn modelId="{F56D9E9E-3B44-4C11-AF1F-83BF3D4DA076}" srcId="{7AF30A56-E9BF-4BE6-8367-9D1841D6025A}" destId="{43024FF0-142C-4078-B7E2-24F29BE11093}" srcOrd="4" destOrd="0" parTransId="{002963C0-60F1-4E0B-A315-D24BCCB123AB}" sibTransId="{BA1AA32D-F314-4AAE-8A54-87D4E807ACD2}"/>
    <dgm:cxn modelId="{FE67AAA2-9394-4C5C-A964-91B441206925}" type="presOf" srcId="{7AF30A56-E9BF-4BE6-8367-9D1841D6025A}" destId="{2DEB8448-C37E-4B56-8144-F0A2DA79BC11}" srcOrd="0" destOrd="0" presId="urn:microsoft.com/office/officeart/2005/8/layout/default"/>
    <dgm:cxn modelId="{8BA757B7-D479-4B9C-AB2A-586F8FD0FBCB}" type="presOf" srcId="{CE09A495-EAC4-463C-AC69-B4D813190DAB}" destId="{D0BF4A5A-59C7-4C18-B18F-A578A355EE63}" srcOrd="0" destOrd="0" presId="urn:microsoft.com/office/officeart/2005/8/layout/default"/>
    <dgm:cxn modelId="{4706BBC9-D73D-4F42-A72B-7315B80C235B}" srcId="{7AF30A56-E9BF-4BE6-8367-9D1841D6025A}" destId="{81CCB2F2-5BCC-453A-88CF-FB46C28F3DF4}" srcOrd="7" destOrd="0" parTransId="{5E43DC37-54AE-4894-8614-6987F394C4CF}" sibTransId="{B42B5A6E-AE5C-4B86-A664-797D66A6E95A}"/>
    <dgm:cxn modelId="{C99F4ACF-DF9C-4922-BC91-E7D0FED2AC54}" type="presOf" srcId="{F4ADE54E-371B-4B34-A5DA-60964BEDBF1F}" destId="{F2338605-D97D-408E-9B8F-664D0D237DCB}" srcOrd="0" destOrd="0" presId="urn:microsoft.com/office/officeart/2005/8/layout/default"/>
    <dgm:cxn modelId="{950792A9-D437-453B-8F56-E0812C576342}" type="presParOf" srcId="{2DEB8448-C37E-4B56-8144-F0A2DA79BC11}" destId="{AAB3FB14-003F-4384-829A-6004FBFB695E}" srcOrd="0" destOrd="0" presId="urn:microsoft.com/office/officeart/2005/8/layout/default"/>
    <dgm:cxn modelId="{DE8FD84D-2D7F-4A14-8339-4BEFB9596A45}" type="presParOf" srcId="{2DEB8448-C37E-4B56-8144-F0A2DA79BC11}" destId="{30B4F33F-D994-4CC8-9B7C-921EF5258DEA}" srcOrd="1" destOrd="0" presId="urn:microsoft.com/office/officeart/2005/8/layout/default"/>
    <dgm:cxn modelId="{BC2DC6DD-2107-4402-8175-4B7EC82EEB4F}" type="presParOf" srcId="{2DEB8448-C37E-4B56-8144-F0A2DA79BC11}" destId="{C6B1831B-FFC3-4B58-94C9-28FB860DC287}" srcOrd="2" destOrd="0" presId="urn:microsoft.com/office/officeart/2005/8/layout/default"/>
    <dgm:cxn modelId="{83F02C85-ED80-4F6F-AE47-F7EEB22427EA}" type="presParOf" srcId="{2DEB8448-C37E-4B56-8144-F0A2DA79BC11}" destId="{554CD9D3-751F-4486-9AA1-E5897B1BABD2}" srcOrd="3" destOrd="0" presId="urn:microsoft.com/office/officeart/2005/8/layout/default"/>
    <dgm:cxn modelId="{DDDEF980-CF5E-4B39-AE51-F260A0213A90}" type="presParOf" srcId="{2DEB8448-C37E-4B56-8144-F0A2DA79BC11}" destId="{D0BF4A5A-59C7-4C18-B18F-A578A355EE63}" srcOrd="4" destOrd="0" presId="urn:microsoft.com/office/officeart/2005/8/layout/default"/>
    <dgm:cxn modelId="{A485098B-AC56-4E1B-B846-06E14AAA1021}" type="presParOf" srcId="{2DEB8448-C37E-4B56-8144-F0A2DA79BC11}" destId="{03380FF2-1444-414E-89AF-8D38108E638C}" srcOrd="5" destOrd="0" presId="urn:microsoft.com/office/officeart/2005/8/layout/default"/>
    <dgm:cxn modelId="{CC8B3428-2D71-43FC-B00A-5CE517605C7B}" type="presParOf" srcId="{2DEB8448-C37E-4B56-8144-F0A2DA79BC11}" destId="{F2338605-D97D-408E-9B8F-664D0D237DCB}" srcOrd="6" destOrd="0" presId="urn:microsoft.com/office/officeart/2005/8/layout/default"/>
    <dgm:cxn modelId="{B100257F-0E88-472B-B9CF-3C03CE22E287}" type="presParOf" srcId="{2DEB8448-C37E-4B56-8144-F0A2DA79BC11}" destId="{B1B2453F-777B-41F1-9232-3435B3572A00}" srcOrd="7" destOrd="0" presId="urn:microsoft.com/office/officeart/2005/8/layout/default"/>
    <dgm:cxn modelId="{5DCF948B-EBBB-44AD-BECC-F81B89070E49}" type="presParOf" srcId="{2DEB8448-C37E-4B56-8144-F0A2DA79BC11}" destId="{0E162420-04CA-47ED-ACED-B8D78E1CE23E}" srcOrd="8" destOrd="0" presId="urn:microsoft.com/office/officeart/2005/8/layout/default"/>
    <dgm:cxn modelId="{0BA90CC7-9242-4C7F-80CF-11C6943345BB}" type="presParOf" srcId="{2DEB8448-C37E-4B56-8144-F0A2DA79BC11}" destId="{B20C46E1-36A4-40B3-8F73-80DC1EFB1AE7}" srcOrd="9" destOrd="0" presId="urn:microsoft.com/office/officeart/2005/8/layout/default"/>
    <dgm:cxn modelId="{056AD641-3CED-47F5-801B-AB45223A02F4}" type="presParOf" srcId="{2DEB8448-C37E-4B56-8144-F0A2DA79BC11}" destId="{E27A5E1C-8D17-4FCB-B447-D05623574E8E}" srcOrd="10" destOrd="0" presId="urn:microsoft.com/office/officeart/2005/8/layout/default"/>
    <dgm:cxn modelId="{7C576202-1612-4C02-83DE-8145A0415297}" type="presParOf" srcId="{2DEB8448-C37E-4B56-8144-F0A2DA79BC11}" destId="{5F2064B6-C23D-4EF4-9261-8D315E1F4FB7}" srcOrd="11" destOrd="0" presId="urn:microsoft.com/office/officeart/2005/8/layout/default"/>
    <dgm:cxn modelId="{093A54A4-D664-44A0-A92E-13AE43A0E3A8}" type="presParOf" srcId="{2DEB8448-C37E-4B56-8144-F0A2DA79BC11}" destId="{2E3D64F3-AF31-4387-ADEB-CCAC22BBBA4A}" srcOrd="12" destOrd="0" presId="urn:microsoft.com/office/officeart/2005/8/layout/default"/>
    <dgm:cxn modelId="{C16CE067-E4E0-4914-996B-E6992511256C}" type="presParOf" srcId="{2DEB8448-C37E-4B56-8144-F0A2DA79BC11}" destId="{A47052F6-3B0D-4129-80CB-26363C580890}" srcOrd="13" destOrd="0" presId="urn:microsoft.com/office/officeart/2005/8/layout/default"/>
    <dgm:cxn modelId="{00A49709-2A35-4D41-B45B-1B4F2BB89C44}" type="presParOf" srcId="{2DEB8448-C37E-4B56-8144-F0A2DA79BC11}" destId="{D46272C1-65A2-4E71-AC55-B075990DD060}" srcOrd="14" destOrd="0" presId="urn:microsoft.com/office/officeart/2005/8/layout/default"/>
    <dgm:cxn modelId="{B278223A-B7B6-426F-9F94-6BD84BDDB001}" type="presParOf" srcId="{2DEB8448-C37E-4B56-8144-F0A2DA79BC11}" destId="{5A309B24-075D-49B2-B034-D037CCE4B2B0}" srcOrd="15" destOrd="0" presId="urn:microsoft.com/office/officeart/2005/8/layout/default"/>
    <dgm:cxn modelId="{6022AE7D-F05F-4FA5-9242-1ECFDFFB8D16}" type="presParOf" srcId="{2DEB8448-C37E-4B56-8144-F0A2DA79BC11}" destId="{3384A9AF-AD6A-4D45-BCCA-1BE9BCE6EEAB}" srcOrd="16" destOrd="0" presId="urn:microsoft.com/office/officeart/2005/8/layout/default"/>
    <dgm:cxn modelId="{B5D3F9DB-235B-4BB5-BC2E-D88CB4C30C44}" type="presParOf" srcId="{2DEB8448-C37E-4B56-8144-F0A2DA79BC11}" destId="{4B8D2050-2BCD-4B0D-A594-06D49E3E5823}" srcOrd="17" destOrd="0" presId="urn:microsoft.com/office/officeart/2005/8/layout/default"/>
    <dgm:cxn modelId="{851CB304-8F82-4137-81D7-A7274287B735}" type="presParOf" srcId="{2DEB8448-C37E-4B56-8144-F0A2DA79BC11}" destId="{A01D8101-53CE-437E-AD09-6A1F1986FC1D}" srcOrd="18" destOrd="0" presId="urn:microsoft.com/office/officeart/2005/8/layout/default"/>
    <dgm:cxn modelId="{C61FFAC7-3F06-4310-A4AD-2C5F22F7DE33}" type="presParOf" srcId="{2DEB8448-C37E-4B56-8144-F0A2DA79BC11}" destId="{52230298-7760-4ABD-AA9C-140C6DFB3905}" srcOrd="19" destOrd="0" presId="urn:microsoft.com/office/officeart/2005/8/layout/default"/>
    <dgm:cxn modelId="{3DD4A67E-EB3D-43DA-801E-1354BFDA53D7}" type="presParOf" srcId="{2DEB8448-C37E-4B56-8144-F0A2DA79BC11}" destId="{D3F6A4BD-997D-4789-A3ED-5E6F662817B8}" srcOrd="2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65459-FE5C-4226-8D1F-3D5AB66F9F27}"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F18DB646-A68D-4F90-B701-107042B562A1}">
      <dgm:prSet/>
      <dgm:spPr/>
      <dgm:t>
        <a:bodyPr/>
        <a:lstStyle/>
        <a:p>
          <a:r>
            <a:rPr lang="en-US" dirty="0"/>
            <a:t>Excellent interaction opportunity that is fun and educational </a:t>
          </a:r>
        </a:p>
      </dgm:t>
    </dgm:pt>
    <dgm:pt modelId="{2F501A03-7B5B-4C6A-9977-2F2E145D76D7}" type="parTrans" cxnId="{06C67D88-D0BD-4658-8545-F87A906A1F33}">
      <dgm:prSet/>
      <dgm:spPr/>
      <dgm:t>
        <a:bodyPr/>
        <a:lstStyle/>
        <a:p>
          <a:endParaRPr lang="en-US"/>
        </a:p>
      </dgm:t>
    </dgm:pt>
    <dgm:pt modelId="{3E22FAE5-F07D-4C29-9718-BC30BE8939E8}" type="sibTrans" cxnId="{06C67D88-D0BD-4658-8545-F87A906A1F33}">
      <dgm:prSet/>
      <dgm:spPr/>
      <dgm:t>
        <a:bodyPr/>
        <a:lstStyle/>
        <a:p>
          <a:endParaRPr lang="en-US"/>
        </a:p>
      </dgm:t>
    </dgm:pt>
    <dgm:pt modelId="{7B6BE060-461D-424F-90AB-D425CF2D0904}">
      <dgm:prSet/>
      <dgm:spPr/>
      <dgm:t>
        <a:bodyPr/>
        <a:lstStyle/>
        <a:p>
          <a:r>
            <a:rPr lang="en-US"/>
            <a:t>Suitable for all ages and regardless of gender</a:t>
          </a:r>
        </a:p>
      </dgm:t>
    </dgm:pt>
    <dgm:pt modelId="{98F7F53B-2609-4993-8110-61FAD8BEB029}" type="parTrans" cxnId="{ADEAC2E5-396B-4968-83E3-0EC6A19FE9C5}">
      <dgm:prSet/>
      <dgm:spPr/>
      <dgm:t>
        <a:bodyPr/>
        <a:lstStyle/>
        <a:p>
          <a:endParaRPr lang="en-US"/>
        </a:p>
      </dgm:t>
    </dgm:pt>
    <dgm:pt modelId="{D600EF63-DC9B-48A1-85E9-6FB5F9DECADC}" type="sibTrans" cxnId="{ADEAC2E5-396B-4968-83E3-0EC6A19FE9C5}">
      <dgm:prSet/>
      <dgm:spPr/>
      <dgm:t>
        <a:bodyPr/>
        <a:lstStyle/>
        <a:p>
          <a:endParaRPr lang="en-US"/>
        </a:p>
      </dgm:t>
    </dgm:pt>
    <dgm:pt modelId="{6DAB12E8-8F64-41D2-8D89-DB6F303A1980}">
      <dgm:prSet/>
      <dgm:spPr/>
      <dgm:t>
        <a:bodyPr/>
        <a:lstStyle/>
        <a:p>
          <a:r>
            <a:rPr lang="en-US" dirty="0"/>
            <a:t>Teaches healthy and positive food habits</a:t>
          </a:r>
        </a:p>
      </dgm:t>
    </dgm:pt>
    <dgm:pt modelId="{9BCC0C95-BA3E-473F-91CF-CE9D60294BBE}" type="parTrans" cxnId="{B8DFE43C-F04B-42D7-BA36-A51A30A8D9E7}">
      <dgm:prSet/>
      <dgm:spPr/>
      <dgm:t>
        <a:bodyPr/>
        <a:lstStyle/>
        <a:p>
          <a:endParaRPr lang="en-US"/>
        </a:p>
      </dgm:t>
    </dgm:pt>
    <dgm:pt modelId="{F311BD67-AF83-409C-B4C0-D3E27AFE389E}" type="sibTrans" cxnId="{B8DFE43C-F04B-42D7-BA36-A51A30A8D9E7}">
      <dgm:prSet/>
      <dgm:spPr/>
      <dgm:t>
        <a:bodyPr/>
        <a:lstStyle/>
        <a:p>
          <a:endParaRPr lang="en-US"/>
        </a:p>
      </dgm:t>
    </dgm:pt>
    <dgm:pt modelId="{8D2DC7A6-7F94-4858-8564-AE9ADC5B6A2D}">
      <dgm:prSet/>
      <dgm:spPr/>
      <dgm:t>
        <a:bodyPr/>
        <a:lstStyle/>
        <a:p>
          <a:r>
            <a:rPr lang="en-US" dirty="0"/>
            <a:t>Attracts the attention of children using multimedia devices</a:t>
          </a:r>
        </a:p>
      </dgm:t>
    </dgm:pt>
    <dgm:pt modelId="{EE1A2394-C738-4BEA-81CB-6A2454007D6E}" type="parTrans" cxnId="{567112F7-84CB-4631-AB29-845E9069BCF8}">
      <dgm:prSet/>
      <dgm:spPr/>
      <dgm:t>
        <a:bodyPr/>
        <a:lstStyle/>
        <a:p>
          <a:endParaRPr lang="en-US"/>
        </a:p>
      </dgm:t>
    </dgm:pt>
    <dgm:pt modelId="{8821C547-4597-4D51-AF42-E1C9B984BAF4}" type="sibTrans" cxnId="{567112F7-84CB-4631-AB29-845E9069BCF8}">
      <dgm:prSet/>
      <dgm:spPr/>
      <dgm:t>
        <a:bodyPr/>
        <a:lstStyle/>
        <a:p>
          <a:endParaRPr lang="en-US"/>
        </a:p>
      </dgm:t>
    </dgm:pt>
    <dgm:pt modelId="{800A7310-090E-40DB-97CA-8BC28B50F0BF}" type="pres">
      <dgm:prSet presAssocID="{36A65459-FE5C-4226-8D1F-3D5AB66F9F27}" presName="linear" presStyleCnt="0">
        <dgm:presLayoutVars>
          <dgm:animLvl val="lvl"/>
          <dgm:resizeHandles val="exact"/>
        </dgm:presLayoutVars>
      </dgm:prSet>
      <dgm:spPr/>
    </dgm:pt>
    <dgm:pt modelId="{B17F9E37-6E73-4253-9A77-AAD9F9036E7C}" type="pres">
      <dgm:prSet presAssocID="{F18DB646-A68D-4F90-B701-107042B562A1}" presName="parentText" presStyleLbl="node1" presStyleIdx="0" presStyleCnt="4">
        <dgm:presLayoutVars>
          <dgm:chMax val="0"/>
          <dgm:bulletEnabled val="1"/>
        </dgm:presLayoutVars>
      </dgm:prSet>
      <dgm:spPr/>
    </dgm:pt>
    <dgm:pt modelId="{40CB0721-6F5B-420A-8839-10469C17063E}" type="pres">
      <dgm:prSet presAssocID="{3E22FAE5-F07D-4C29-9718-BC30BE8939E8}" presName="spacer" presStyleCnt="0"/>
      <dgm:spPr/>
    </dgm:pt>
    <dgm:pt modelId="{3AB2325C-BBF2-482B-B48A-501824525307}" type="pres">
      <dgm:prSet presAssocID="{7B6BE060-461D-424F-90AB-D425CF2D0904}" presName="parentText" presStyleLbl="node1" presStyleIdx="1" presStyleCnt="4">
        <dgm:presLayoutVars>
          <dgm:chMax val="0"/>
          <dgm:bulletEnabled val="1"/>
        </dgm:presLayoutVars>
      </dgm:prSet>
      <dgm:spPr/>
    </dgm:pt>
    <dgm:pt modelId="{C9A0000C-1C41-4270-A1F1-7D5A25DE60EA}" type="pres">
      <dgm:prSet presAssocID="{D600EF63-DC9B-48A1-85E9-6FB5F9DECADC}" presName="spacer" presStyleCnt="0"/>
      <dgm:spPr/>
    </dgm:pt>
    <dgm:pt modelId="{0615F06C-92F5-4B23-BC4E-7A5EBA8294EF}" type="pres">
      <dgm:prSet presAssocID="{6DAB12E8-8F64-41D2-8D89-DB6F303A1980}" presName="parentText" presStyleLbl="node1" presStyleIdx="2" presStyleCnt="4">
        <dgm:presLayoutVars>
          <dgm:chMax val="0"/>
          <dgm:bulletEnabled val="1"/>
        </dgm:presLayoutVars>
      </dgm:prSet>
      <dgm:spPr/>
    </dgm:pt>
    <dgm:pt modelId="{AFEB18D8-465C-4A5A-880F-6C05E3360618}" type="pres">
      <dgm:prSet presAssocID="{F311BD67-AF83-409C-B4C0-D3E27AFE389E}" presName="spacer" presStyleCnt="0"/>
      <dgm:spPr/>
    </dgm:pt>
    <dgm:pt modelId="{1EDEBC24-1095-4F44-85FD-CA19658BD827}" type="pres">
      <dgm:prSet presAssocID="{8D2DC7A6-7F94-4858-8564-AE9ADC5B6A2D}" presName="parentText" presStyleLbl="node1" presStyleIdx="3" presStyleCnt="4">
        <dgm:presLayoutVars>
          <dgm:chMax val="0"/>
          <dgm:bulletEnabled val="1"/>
        </dgm:presLayoutVars>
      </dgm:prSet>
      <dgm:spPr/>
    </dgm:pt>
  </dgm:ptLst>
  <dgm:cxnLst>
    <dgm:cxn modelId="{21A2FF07-FF92-4503-AD4D-BA9C538D304F}" type="presOf" srcId="{8D2DC7A6-7F94-4858-8564-AE9ADC5B6A2D}" destId="{1EDEBC24-1095-4F44-85FD-CA19658BD827}" srcOrd="0" destOrd="0" presId="urn:microsoft.com/office/officeart/2005/8/layout/vList2"/>
    <dgm:cxn modelId="{BBD94C2F-1B61-4B4A-86CB-B6BB2402CBE6}" type="presOf" srcId="{7B6BE060-461D-424F-90AB-D425CF2D0904}" destId="{3AB2325C-BBF2-482B-B48A-501824525307}" srcOrd="0" destOrd="0" presId="urn:microsoft.com/office/officeart/2005/8/layout/vList2"/>
    <dgm:cxn modelId="{B8DFE43C-F04B-42D7-BA36-A51A30A8D9E7}" srcId="{36A65459-FE5C-4226-8D1F-3D5AB66F9F27}" destId="{6DAB12E8-8F64-41D2-8D89-DB6F303A1980}" srcOrd="2" destOrd="0" parTransId="{9BCC0C95-BA3E-473F-91CF-CE9D60294BBE}" sibTransId="{F311BD67-AF83-409C-B4C0-D3E27AFE389E}"/>
    <dgm:cxn modelId="{DB579942-EA6B-47F0-84EA-4D1D09572267}" type="presOf" srcId="{36A65459-FE5C-4226-8D1F-3D5AB66F9F27}" destId="{800A7310-090E-40DB-97CA-8BC28B50F0BF}" srcOrd="0" destOrd="0" presId="urn:microsoft.com/office/officeart/2005/8/layout/vList2"/>
    <dgm:cxn modelId="{06C67D88-D0BD-4658-8545-F87A906A1F33}" srcId="{36A65459-FE5C-4226-8D1F-3D5AB66F9F27}" destId="{F18DB646-A68D-4F90-B701-107042B562A1}" srcOrd="0" destOrd="0" parTransId="{2F501A03-7B5B-4C6A-9977-2F2E145D76D7}" sibTransId="{3E22FAE5-F07D-4C29-9718-BC30BE8939E8}"/>
    <dgm:cxn modelId="{8F346CD2-32DC-4706-B070-4871FFD0698F}" type="presOf" srcId="{6DAB12E8-8F64-41D2-8D89-DB6F303A1980}" destId="{0615F06C-92F5-4B23-BC4E-7A5EBA8294EF}" srcOrd="0" destOrd="0" presId="urn:microsoft.com/office/officeart/2005/8/layout/vList2"/>
    <dgm:cxn modelId="{ADEAC2E5-396B-4968-83E3-0EC6A19FE9C5}" srcId="{36A65459-FE5C-4226-8D1F-3D5AB66F9F27}" destId="{7B6BE060-461D-424F-90AB-D425CF2D0904}" srcOrd="1" destOrd="0" parTransId="{98F7F53B-2609-4993-8110-61FAD8BEB029}" sibTransId="{D600EF63-DC9B-48A1-85E9-6FB5F9DECADC}"/>
    <dgm:cxn modelId="{567112F7-84CB-4631-AB29-845E9069BCF8}" srcId="{36A65459-FE5C-4226-8D1F-3D5AB66F9F27}" destId="{8D2DC7A6-7F94-4858-8564-AE9ADC5B6A2D}" srcOrd="3" destOrd="0" parTransId="{EE1A2394-C738-4BEA-81CB-6A2454007D6E}" sibTransId="{8821C547-4597-4D51-AF42-E1C9B984BAF4}"/>
    <dgm:cxn modelId="{442A3AFD-4D82-4F62-8562-18FD97CE378F}" type="presOf" srcId="{F18DB646-A68D-4F90-B701-107042B562A1}" destId="{B17F9E37-6E73-4253-9A77-AAD9F9036E7C}" srcOrd="0" destOrd="0" presId="urn:microsoft.com/office/officeart/2005/8/layout/vList2"/>
    <dgm:cxn modelId="{06113EEF-7029-45C9-8F79-470D52BE6DBD}" type="presParOf" srcId="{800A7310-090E-40DB-97CA-8BC28B50F0BF}" destId="{B17F9E37-6E73-4253-9A77-AAD9F9036E7C}" srcOrd="0" destOrd="0" presId="urn:microsoft.com/office/officeart/2005/8/layout/vList2"/>
    <dgm:cxn modelId="{E885767E-CD56-4989-9C27-9D037D18A270}" type="presParOf" srcId="{800A7310-090E-40DB-97CA-8BC28B50F0BF}" destId="{40CB0721-6F5B-420A-8839-10469C17063E}" srcOrd="1" destOrd="0" presId="urn:microsoft.com/office/officeart/2005/8/layout/vList2"/>
    <dgm:cxn modelId="{FB919FE4-B90E-4622-8757-C8931D97DE7B}" type="presParOf" srcId="{800A7310-090E-40DB-97CA-8BC28B50F0BF}" destId="{3AB2325C-BBF2-482B-B48A-501824525307}" srcOrd="2" destOrd="0" presId="urn:microsoft.com/office/officeart/2005/8/layout/vList2"/>
    <dgm:cxn modelId="{C338FD18-8903-4720-A772-D1DAA239BED7}" type="presParOf" srcId="{800A7310-090E-40DB-97CA-8BC28B50F0BF}" destId="{C9A0000C-1C41-4270-A1F1-7D5A25DE60EA}" srcOrd="3" destOrd="0" presId="urn:microsoft.com/office/officeart/2005/8/layout/vList2"/>
    <dgm:cxn modelId="{9CA3FF99-812B-4E4E-8E75-EA433038FB7B}" type="presParOf" srcId="{800A7310-090E-40DB-97CA-8BC28B50F0BF}" destId="{0615F06C-92F5-4B23-BC4E-7A5EBA8294EF}" srcOrd="4" destOrd="0" presId="urn:microsoft.com/office/officeart/2005/8/layout/vList2"/>
    <dgm:cxn modelId="{811DF816-1A2A-4A92-A973-DC55288E9045}" type="presParOf" srcId="{800A7310-090E-40DB-97CA-8BC28B50F0BF}" destId="{AFEB18D8-465C-4A5A-880F-6C05E3360618}" srcOrd="5" destOrd="0" presId="urn:microsoft.com/office/officeart/2005/8/layout/vList2"/>
    <dgm:cxn modelId="{8623FF1A-70CD-4B1A-BD90-A9E129B15247}" type="presParOf" srcId="{800A7310-090E-40DB-97CA-8BC28B50F0BF}" destId="{1EDEBC24-1095-4F44-85FD-CA19658BD82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1E695D-0081-4C39-8CA2-508ECAB6AA8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02D62C8-094A-4F30-A46C-223A369D9A70}">
      <dgm:prSet/>
      <dgm:spPr/>
      <dgm:t>
        <a:bodyPr/>
        <a:lstStyle/>
        <a:p>
          <a:r>
            <a:rPr lang="en-GB" dirty="0"/>
            <a:t>Children gain Knowledge and Information </a:t>
          </a:r>
          <a:endParaRPr lang="en-US" dirty="0"/>
        </a:p>
      </dgm:t>
    </dgm:pt>
    <dgm:pt modelId="{028C6E83-13B9-4CB2-B65E-3B00FE4CA1B6}" type="parTrans" cxnId="{25D9566C-10ED-4622-AA26-FF52D84791D9}">
      <dgm:prSet/>
      <dgm:spPr/>
      <dgm:t>
        <a:bodyPr/>
        <a:lstStyle/>
        <a:p>
          <a:endParaRPr lang="en-US"/>
        </a:p>
      </dgm:t>
    </dgm:pt>
    <dgm:pt modelId="{7E453A69-C5CA-4054-B959-1609343BDFF8}" type="sibTrans" cxnId="{25D9566C-10ED-4622-AA26-FF52D84791D9}">
      <dgm:prSet/>
      <dgm:spPr/>
      <dgm:t>
        <a:bodyPr/>
        <a:lstStyle/>
        <a:p>
          <a:endParaRPr lang="en-US"/>
        </a:p>
      </dgm:t>
    </dgm:pt>
    <dgm:pt modelId="{0D4BFC0C-CF48-4BCB-AB60-7736BDB730B0}">
      <dgm:prSet/>
      <dgm:spPr/>
      <dgm:t>
        <a:bodyPr/>
        <a:lstStyle/>
        <a:p>
          <a:r>
            <a:rPr lang="en-GB"/>
            <a:t>Books are easy to source</a:t>
          </a:r>
          <a:endParaRPr lang="en-US"/>
        </a:p>
      </dgm:t>
    </dgm:pt>
    <dgm:pt modelId="{187BF675-58DE-4F65-B638-7CBA11A0CE89}" type="parTrans" cxnId="{6DED85CC-53B4-4A1D-AE91-3BF87CB9A2B6}">
      <dgm:prSet/>
      <dgm:spPr/>
      <dgm:t>
        <a:bodyPr/>
        <a:lstStyle/>
        <a:p>
          <a:endParaRPr lang="en-US"/>
        </a:p>
      </dgm:t>
    </dgm:pt>
    <dgm:pt modelId="{C865A693-8C3C-43A9-8AA4-8319D86BFECC}" type="sibTrans" cxnId="{6DED85CC-53B4-4A1D-AE91-3BF87CB9A2B6}">
      <dgm:prSet/>
      <dgm:spPr/>
      <dgm:t>
        <a:bodyPr/>
        <a:lstStyle/>
        <a:p>
          <a:endParaRPr lang="en-US"/>
        </a:p>
      </dgm:t>
    </dgm:pt>
    <dgm:pt modelId="{45A5E725-6FD3-443A-B677-D039716234FD}">
      <dgm:prSet/>
      <dgm:spPr/>
      <dgm:t>
        <a:bodyPr/>
        <a:lstStyle/>
        <a:p>
          <a:r>
            <a:rPr lang="en-GB" dirty="0"/>
            <a:t>Cognitive and Language Development</a:t>
          </a:r>
          <a:endParaRPr lang="en-US" dirty="0"/>
        </a:p>
      </dgm:t>
    </dgm:pt>
    <dgm:pt modelId="{B9A03A39-F624-457C-95A7-0AC1E673A8EF}" type="parTrans" cxnId="{67C1874A-646B-407D-A2BA-1FF3762F5E03}">
      <dgm:prSet/>
      <dgm:spPr/>
      <dgm:t>
        <a:bodyPr/>
        <a:lstStyle/>
        <a:p>
          <a:endParaRPr lang="en-US"/>
        </a:p>
      </dgm:t>
    </dgm:pt>
    <dgm:pt modelId="{E8850153-9A7D-449C-806F-2C1C96027347}" type="sibTrans" cxnId="{67C1874A-646B-407D-A2BA-1FF3762F5E03}">
      <dgm:prSet/>
      <dgm:spPr/>
      <dgm:t>
        <a:bodyPr/>
        <a:lstStyle/>
        <a:p>
          <a:endParaRPr lang="en-US"/>
        </a:p>
      </dgm:t>
    </dgm:pt>
    <dgm:pt modelId="{C65F345A-D713-4AA5-935D-1509A789CAF3}">
      <dgm:prSet/>
      <dgm:spPr/>
      <dgm:t>
        <a:bodyPr/>
        <a:lstStyle/>
        <a:p>
          <a:r>
            <a:rPr lang="en-GB" dirty="0"/>
            <a:t>Expanded Vocabulary</a:t>
          </a:r>
          <a:endParaRPr lang="en-US" dirty="0"/>
        </a:p>
      </dgm:t>
    </dgm:pt>
    <dgm:pt modelId="{4F52D9E3-5869-468A-9810-B68FA8DE0817}" type="parTrans" cxnId="{F7E2A9C2-A980-4BA7-B667-341962B2FB5F}">
      <dgm:prSet/>
      <dgm:spPr/>
      <dgm:t>
        <a:bodyPr/>
        <a:lstStyle/>
        <a:p>
          <a:endParaRPr lang="en-US"/>
        </a:p>
      </dgm:t>
    </dgm:pt>
    <dgm:pt modelId="{9A37299D-00FD-4147-B9BC-7A85BD27F030}" type="sibTrans" cxnId="{F7E2A9C2-A980-4BA7-B667-341962B2FB5F}">
      <dgm:prSet/>
      <dgm:spPr/>
      <dgm:t>
        <a:bodyPr/>
        <a:lstStyle/>
        <a:p>
          <a:endParaRPr lang="en-US"/>
        </a:p>
      </dgm:t>
    </dgm:pt>
    <dgm:pt modelId="{22F44535-8B7C-4ECA-B356-8F66679CC0FA}">
      <dgm:prSet/>
      <dgm:spPr/>
      <dgm:t>
        <a:bodyPr/>
        <a:lstStyle/>
        <a:p>
          <a:r>
            <a:rPr lang="en-GB" dirty="0"/>
            <a:t>Social and Emotional Development</a:t>
          </a:r>
          <a:endParaRPr lang="en-US" dirty="0"/>
        </a:p>
      </dgm:t>
    </dgm:pt>
    <dgm:pt modelId="{455E0D0B-0314-43A8-A176-0C1AFEF702CB}" type="parTrans" cxnId="{25493416-4C88-4704-AD5E-1CA297673FFF}">
      <dgm:prSet/>
      <dgm:spPr/>
      <dgm:t>
        <a:bodyPr/>
        <a:lstStyle/>
        <a:p>
          <a:endParaRPr lang="en-US"/>
        </a:p>
      </dgm:t>
    </dgm:pt>
    <dgm:pt modelId="{840997B0-0865-428F-84E3-4264B6FA03C0}" type="sibTrans" cxnId="{25493416-4C88-4704-AD5E-1CA297673FFF}">
      <dgm:prSet/>
      <dgm:spPr/>
      <dgm:t>
        <a:bodyPr/>
        <a:lstStyle/>
        <a:p>
          <a:endParaRPr lang="en-US"/>
        </a:p>
      </dgm:t>
    </dgm:pt>
    <dgm:pt modelId="{34FA373C-3C8E-4A0B-81EE-8D777AB43354}" type="pres">
      <dgm:prSet presAssocID="{451E695D-0081-4C39-8CA2-508ECAB6AA89}" presName="diagram" presStyleCnt="0">
        <dgm:presLayoutVars>
          <dgm:dir/>
          <dgm:resizeHandles val="exact"/>
        </dgm:presLayoutVars>
      </dgm:prSet>
      <dgm:spPr/>
    </dgm:pt>
    <dgm:pt modelId="{66FDA81C-5381-44CD-A247-47383713567D}" type="pres">
      <dgm:prSet presAssocID="{C02D62C8-094A-4F30-A46C-223A369D9A70}" presName="node" presStyleLbl="node1" presStyleIdx="0" presStyleCnt="5">
        <dgm:presLayoutVars>
          <dgm:bulletEnabled val="1"/>
        </dgm:presLayoutVars>
      </dgm:prSet>
      <dgm:spPr/>
    </dgm:pt>
    <dgm:pt modelId="{5877F3E5-1744-460C-A592-BA05B7B78688}" type="pres">
      <dgm:prSet presAssocID="{7E453A69-C5CA-4054-B959-1609343BDFF8}" presName="sibTrans" presStyleCnt="0"/>
      <dgm:spPr/>
    </dgm:pt>
    <dgm:pt modelId="{D408CA45-D5DC-4990-A7EC-F7AF14BA1D07}" type="pres">
      <dgm:prSet presAssocID="{0D4BFC0C-CF48-4BCB-AB60-7736BDB730B0}" presName="node" presStyleLbl="node1" presStyleIdx="1" presStyleCnt="5">
        <dgm:presLayoutVars>
          <dgm:bulletEnabled val="1"/>
        </dgm:presLayoutVars>
      </dgm:prSet>
      <dgm:spPr/>
    </dgm:pt>
    <dgm:pt modelId="{24996E8E-F5F6-4211-9C92-6A2AB2545E0C}" type="pres">
      <dgm:prSet presAssocID="{C865A693-8C3C-43A9-8AA4-8319D86BFECC}" presName="sibTrans" presStyleCnt="0"/>
      <dgm:spPr/>
    </dgm:pt>
    <dgm:pt modelId="{6188070E-6E69-4351-B87B-F6DF8EB0C5BB}" type="pres">
      <dgm:prSet presAssocID="{45A5E725-6FD3-443A-B677-D039716234FD}" presName="node" presStyleLbl="node1" presStyleIdx="2" presStyleCnt="5">
        <dgm:presLayoutVars>
          <dgm:bulletEnabled val="1"/>
        </dgm:presLayoutVars>
      </dgm:prSet>
      <dgm:spPr/>
    </dgm:pt>
    <dgm:pt modelId="{7C98AC33-F81E-4D10-87AE-5987102F38BA}" type="pres">
      <dgm:prSet presAssocID="{E8850153-9A7D-449C-806F-2C1C96027347}" presName="sibTrans" presStyleCnt="0"/>
      <dgm:spPr/>
    </dgm:pt>
    <dgm:pt modelId="{1CF3F2CF-FFF5-4F6C-BD74-49AD51D4C2E7}" type="pres">
      <dgm:prSet presAssocID="{C65F345A-D713-4AA5-935D-1509A789CAF3}" presName="node" presStyleLbl="node1" presStyleIdx="3" presStyleCnt="5">
        <dgm:presLayoutVars>
          <dgm:bulletEnabled val="1"/>
        </dgm:presLayoutVars>
      </dgm:prSet>
      <dgm:spPr/>
    </dgm:pt>
    <dgm:pt modelId="{7EE7EFD1-728B-433B-8BB6-DACB026BA9A1}" type="pres">
      <dgm:prSet presAssocID="{9A37299D-00FD-4147-B9BC-7A85BD27F030}" presName="sibTrans" presStyleCnt="0"/>
      <dgm:spPr/>
    </dgm:pt>
    <dgm:pt modelId="{E51E7E6C-A23D-4787-9E5A-C0E9F872A6FD}" type="pres">
      <dgm:prSet presAssocID="{22F44535-8B7C-4ECA-B356-8F66679CC0FA}" presName="node" presStyleLbl="node1" presStyleIdx="4" presStyleCnt="5">
        <dgm:presLayoutVars>
          <dgm:bulletEnabled val="1"/>
        </dgm:presLayoutVars>
      </dgm:prSet>
      <dgm:spPr/>
    </dgm:pt>
  </dgm:ptLst>
  <dgm:cxnLst>
    <dgm:cxn modelId="{577F8102-7203-4648-BB93-FA03C4FE2703}" type="presOf" srcId="{C02D62C8-094A-4F30-A46C-223A369D9A70}" destId="{66FDA81C-5381-44CD-A247-47383713567D}" srcOrd="0" destOrd="0" presId="urn:microsoft.com/office/officeart/2005/8/layout/default"/>
    <dgm:cxn modelId="{25493416-4C88-4704-AD5E-1CA297673FFF}" srcId="{451E695D-0081-4C39-8CA2-508ECAB6AA89}" destId="{22F44535-8B7C-4ECA-B356-8F66679CC0FA}" srcOrd="4" destOrd="0" parTransId="{455E0D0B-0314-43A8-A176-0C1AFEF702CB}" sibTransId="{840997B0-0865-428F-84E3-4264B6FA03C0}"/>
    <dgm:cxn modelId="{5A4F271B-6A57-45B6-95C8-BB19404775A0}" type="presOf" srcId="{451E695D-0081-4C39-8CA2-508ECAB6AA89}" destId="{34FA373C-3C8E-4A0B-81EE-8D777AB43354}" srcOrd="0" destOrd="0" presId="urn:microsoft.com/office/officeart/2005/8/layout/default"/>
    <dgm:cxn modelId="{E865CA33-3AAE-419D-B00C-ACCEF05B1E0B}" type="presOf" srcId="{22F44535-8B7C-4ECA-B356-8F66679CC0FA}" destId="{E51E7E6C-A23D-4787-9E5A-C0E9F872A6FD}" srcOrd="0" destOrd="0" presId="urn:microsoft.com/office/officeart/2005/8/layout/default"/>
    <dgm:cxn modelId="{CD30405B-08C2-469B-82AE-33AEED64CDE1}" type="presOf" srcId="{45A5E725-6FD3-443A-B677-D039716234FD}" destId="{6188070E-6E69-4351-B87B-F6DF8EB0C5BB}" srcOrd="0" destOrd="0" presId="urn:microsoft.com/office/officeart/2005/8/layout/default"/>
    <dgm:cxn modelId="{C8A10160-F4A5-4B17-8826-DB0EE948BD46}" type="presOf" srcId="{C65F345A-D713-4AA5-935D-1509A789CAF3}" destId="{1CF3F2CF-FFF5-4F6C-BD74-49AD51D4C2E7}" srcOrd="0" destOrd="0" presId="urn:microsoft.com/office/officeart/2005/8/layout/default"/>
    <dgm:cxn modelId="{67C1874A-646B-407D-A2BA-1FF3762F5E03}" srcId="{451E695D-0081-4C39-8CA2-508ECAB6AA89}" destId="{45A5E725-6FD3-443A-B677-D039716234FD}" srcOrd="2" destOrd="0" parTransId="{B9A03A39-F624-457C-95A7-0AC1E673A8EF}" sibTransId="{E8850153-9A7D-449C-806F-2C1C96027347}"/>
    <dgm:cxn modelId="{25D9566C-10ED-4622-AA26-FF52D84791D9}" srcId="{451E695D-0081-4C39-8CA2-508ECAB6AA89}" destId="{C02D62C8-094A-4F30-A46C-223A369D9A70}" srcOrd="0" destOrd="0" parTransId="{028C6E83-13B9-4CB2-B65E-3B00FE4CA1B6}" sibTransId="{7E453A69-C5CA-4054-B959-1609343BDFF8}"/>
    <dgm:cxn modelId="{EC2413B7-697A-41AD-BCDA-9531297BBEBF}" type="presOf" srcId="{0D4BFC0C-CF48-4BCB-AB60-7736BDB730B0}" destId="{D408CA45-D5DC-4990-A7EC-F7AF14BA1D07}" srcOrd="0" destOrd="0" presId="urn:microsoft.com/office/officeart/2005/8/layout/default"/>
    <dgm:cxn modelId="{F7E2A9C2-A980-4BA7-B667-341962B2FB5F}" srcId="{451E695D-0081-4C39-8CA2-508ECAB6AA89}" destId="{C65F345A-D713-4AA5-935D-1509A789CAF3}" srcOrd="3" destOrd="0" parTransId="{4F52D9E3-5869-468A-9810-B68FA8DE0817}" sibTransId="{9A37299D-00FD-4147-B9BC-7A85BD27F030}"/>
    <dgm:cxn modelId="{6DED85CC-53B4-4A1D-AE91-3BF87CB9A2B6}" srcId="{451E695D-0081-4C39-8CA2-508ECAB6AA89}" destId="{0D4BFC0C-CF48-4BCB-AB60-7736BDB730B0}" srcOrd="1" destOrd="0" parTransId="{187BF675-58DE-4F65-B638-7CBA11A0CE89}" sibTransId="{C865A693-8C3C-43A9-8AA4-8319D86BFECC}"/>
    <dgm:cxn modelId="{783095DA-749B-4792-85B5-524D2549EC1A}" type="presParOf" srcId="{34FA373C-3C8E-4A0B-81EE-8D777AB43354}" destId="{66FDA81C-5381-44CD-A247-47383713567D}" srcOrd="0" destOrd="0" presId="urn:microsoft.com/office/officeart/2005/8/layout/default"/>
    <dgm:cxn modelId="{731511FE-E716-42B6-B99F-B4629EC8350B}" type="presParOf" srcId="{34FA373C-3C8E-4A0B-81EE-8D777AB43354}" destId="{5877F3E5-1744-460C-A592-BA05B7B78688}" srcOrd="1" destOrd="0" presId="urn:microsoft.com/office/officeart/2005/8/layout/default"/>
    <dgm:cxn modelId="{0A701D3B-0C86-4B9D-83D7-B95D7462D195}" type="presParOf" srcId="{34FA373C-3C8E-4A0B-81EE-8D777AB43354}" destId="{D408CA45-D5DC-4990-A7EC-F7AF14BA1D07}" srcOrd="2" destOrd="0" presId="urn:microsoft.com/office/officeart/2005/8/layout/default"/>
    <dgm:cxn modelId="{8ECC3F1D-AB62-4546-A79A-4CF18DF44AD8}" type="presParOf" srcId="{34FA373C-3C8E-4A0B-81EE-8D777AB43354}" destId="{24996E8E-F5F6-4211-9C92-6A2AB2545E0C}" srcOrd="3" destOrd="0" presId="urn:microsoft.com/office/officeart/2005/8/layout/default"/>
    <dgm:cxn modelId="{8412FB92-BE3A-42EE-8202-BC832FD93243}" type="presParOf" srcId="{34FA373C-3C8E-4A0B-81EE-8D777AB43354}" destId="{6188070E-6E69-4351-B87B-F6DF8EB0C5BB}" srcOrd="4" destOrd="0" presId="urn:microsoft.com/office/officeart/2005/8/layout/default"/>
    <dgm:cxn modelId="{801CFAFA-3A4A-47CD-B12B-394478121277}" type="presParOf" srcId="{34FA373C-3C8E-4A0B-81EE-8D777AB43354}" destId="{7C98AC33-F81E-4D10-87AE-5987102F38BA}" srcOrd="5" destOrd="0" presId="urn:microsoft.com/office/officeart/2005/8/layout/default"/>
    <dgm:cxn modelId="{A7E19CE3-A5FF-498C-B3F0-A5FC324C1AC5}" type="presParOf" srcId="{34FA373C-3C8E-4A0B-81EE-8D777AB43354}" destId="{1CF3F2CF-FFF5-4F6C-BD74-49AD51D4C2E7}" srcOrd="6" destOrd="0" presId="urn:microsoft.com/office/officeart/2005/8/layout/default"/>
    <dgm:cxn modelId="{A371FE31-63AE-4129-862B-DB40D20FAFB5}" type="presParOf" srcId="{34FA373C-3C8E-4A0B-81EE-8D777AB43354}" destId="{7EE7EFD1-728B-433B-8BB6-DACB026BA9A1}" srcOrd="7" destOrd="0" presId="urn:microsoft.com/office/officeart/2005/8/layout/default"/>
    <dgm:cxn modelId="{87F3E825-C45A-4E03-BBF8-BF785B8A40D8}" type="presParOf" srcId="{34FA373C-3C8E-4A0B-81EE-8D777AB43354}" destId="{E51E7E6C-A23D-4787-9E5A-C0E9F872A6F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3FB14-003F-4384-829A-6004FBFB695E}">
      <dsp:nvSpPr>
        <dsp:cNvPr id="0" name=""/>
        <dsp:cNvSpPr/>
      </dsp:nvSpPr>
      <dsp:spPr>
        <a:xfrm>
          <a:off x="74226" y="638"/>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Sensory motor stage from 0 to 24 months</a:t>
          </a:r>
          <a:endParaRPr lang="en-US" sz="1000" kern="1200"/>
        </a:p>
      </dsp:txBody>
      <dsp:txXfrm>
        <a:off x="74226" y="638"/>
        <a:ext cx="1274825" cy="764895"/>
      </dsp:txXfrm>
    </dsp:sp>
    <dsp:sp modelId="{C6B1831B-FFC3-4B58-94C9-28FB860DC287}">
      <dsp:nvSpPr>
        <dsp:cNvPr id="0" name=""/>
        <dsp:cNvSpPr/>
      </dsp:nvSpPr>
      <dsp:spPr>
        <a:xfrm>
          <a:off x="1476534" y="638"/>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Circular/trial &amp; error reactions </a:t>
          </a:r>
        </a:p>
      </dsp:txBody>
      <dsp:txXfrm>
        <a:off x="1476534" y="638"/>
        <a:ext cx="1274825" cy="764895"/>
      </dsp:txXfrm>
    </dsp:sp>
    <dsp:sp modelId="{D0BF4A5A-59C7-4C18-B18F-A578A355EE63}">
      <dsp:nvSpPr>
        <dsp:cNvPr id="0" name=""/>
        <dsp:cNvSpPr/>
      </dsp:nvSpPr>
      <dsp:spPr>
        <a:xfrm>
          <a:off x="74226" y="893016"/>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Second circular reactions to solve problems such as directing towards objects</a:t>
          </a:r>
        </a:p>
      </dsp:txBody>
      <dsp:txXfrm>
        <a:off x="74226" y="893016"/>
        <a:ext cx="1274825" cy="764895"/>
      </dsp:txXfrm>
    </dsp:sp>
    <dsp:sp modelId="{F2338605-D97D-408E-9B8F-664D0D237DCB}">
      <dsp:nvSpPr>
        <dsp:cNvPr id="0" name=""/>
        <dsp:cNvSpPr/>
      </dsp:nvSpPr>
      <dsp:spPr>
        <a:xfrm>
          <a:off x="1476534" y="893016"/>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Preoperational stage from 2 to 7 years</a:t>
          </a:r>
          <a:endParaRPr lang="en-US" sz="1000" kern="1200"/>
        </a:p>
      </dsp:txBody>
      <dsp:txXfrm>
        <a:off x="1476534" y="893016"/>
        <a:ext cx="1274825" cy="764895"/>
      </dsp:txXfrm>
    </dsp:sp>
    <dsp:sp modelId="{0E162420-04CA-47ED-ACED-B8D78E1CE23E}">
      <dsp:nvSpPr>
        <dsp:cNvPr id="0" name=""/>
        <dsp:cNvSpPr/>
      </dsp:nvSpPr>
      <dsp:spPr>
        <a:xfrm>
          <a:off x="74226" y="1785393"/>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Use of language demonstrating thinking &amp; communication</a:t>
          </a:r>
        </a:p>
      </dsp:txBody>
      <dsp:txXfrm>
        <a:off x="74226" y="1785393"/>
        <a:ext cx="1274825" cy="764895"/>
      </dsp:txXfrm>
    </dsp:sp>
    <dsp:sp modelId="{E27A5E1C-8D17-4FCB-B447-D05623574E8E}">
      <dsp:nvSpPr>
        <dsp:cNvPr id="0" name=""/>
        <dsp:cNvSpPr/>
      </dsp:nvSpPr>
      <dsp:spPr>
        <a:xfrm>
          <a:off x="1476534" y="1785393"/>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No logical manner</a:t>
          </a:r>
        </a:p>
      </dsp:txBody>
      <dsp:txXfrm>
        <a:off x="1476534" y="1785393"/>
        <a:ext cx="1274825" cy="764895"/>
      </dsp:txXfrm>
    </dsp:sp>
    <dsp:sp modelId="{2E3D64F3-AF31-4387-ADEB-CCAC22BBBA4A}">
      <dsp:nvSpPr>
        <dsp:cNvPr id="0" name=""/>
        <dsp:cNvSpPr/>
      </dsp:nvSpPr>
      <dsp:spPr>
        <a:xfrm>
          <a:off x="74226" y="2677771"/>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Perspective-talking/conversation tasks</a:t>
          </a:r>
        </a:p>
      </dsp:txBody>
      <dsp:txXfrm>
        <a:off x="74226" y="2677771"/>
        <a:ext cx="1274825" cy="764895"/>
      </dsp:txXfrm>
    </dsp:sp>
    <dsp:sp modelId="{D46272C1-65A2-4E71-AC55-B075990DD060}">
      <dsp:nvSpPr>
        <dsp:cNvPr id="0" name=""/>
        <dsp:cNvSpPr/>
      </dsp:nvSpPr>
      <dsp:spPr>
        <a:xfrm>
          <a:off x="1476534" y="2677771"/>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Concrete stage 7-11 years</a:t>
          </a:r>
          <a:endParaRPr lang="en-US" sz="1000" kern="1200"/>
        </a:p>
      </dsp:txBody>
      <dsp:txXfrm>
        <a:off x="1476534" y="2677771"/>
        <a:ext cx="1274825" cy="764895"/>
      </dsp:txXfrm>
    </dsp:sp>
    <dsp:sp modelId="{3384A9AF-AD6A-4D45-BCCA-1BE9BCE6EEAB}">
      <dsp:nvSpPr>
        <dsp:cNvPr id="0" name=""/>
        <dsp:cNvSpPr/>
      </dsp:nvSpPr>
      <dsp:spPr>
        <a:xfrm>
          <a:off x="74226" y="3570149"/>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Children start to have more of a variety of processing information</a:t>
          </a:r>
        </a:p>
      </dsp:txBody>
      <dsp:txXfrm>
        <a:off x="74226" y="3570149"/>
        <a:ext cx="1274825" cy="764895"/>
      </dsp:txXfrm>
    </dsp:sp>
    <dsp:sp modelId="{A01D8101-53CE-437E-AD09-6A1F1986FC1D}">
      <dsp:nvSpPr>
        <dsp:cNvPr id="0" name=""/>
        <dsp:cNvSpPr/>
      </dsp:nvSpPr>
      <dsp:spPr>
        <a:xfrm>
          <a:off x="1476534" y="3570149"/>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Formal operations 7 </a:t>
          </a:r>
          <a:endParaRPr lang="en-US" sz="1000" kern="1200"/>
        </a:p>
      </dsp:txBody>
      <dsp:txXfrm>
        <a:off x="1476534" y="3570149"/>
        <a:ext cx="1274825" cy="764895"/>
      </dsp:txXfrm>
    </dsp:sp>
    <dsp:sp modelId="{D3F6A4BD-997D-4789-A3ED-5E6F662817B8}">
      <dsp:nvSpPr>
        <dsp:cNvPr id="0" name=""/>
        <dsp:cNvSpPr/>
      </dsp:nvSpPr>
      <dsp:spPr>
        <a:xfrm>
          <a:off x="775380" y="4462527"/>
          <a:ext cx="1274825" cy="76489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Able to apply logical rules to hypothetical situations</a:t>
          </a:r>
        </a:p>
      </dsp:txBody>
      <dsp:txXfrm>
        <a:off x="775380" y="4462527"/>
        <a:ext cx="1274825" cy="764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F9E37-6E73-4253-9A77-AAD9F9036E7C}">
      <dsp:nvSpPr>
        <dsp:cNvPr id="0" name=""/>
        <dsp:cNvSpPr/>
      </dsp:nvSpPr>
      <dsp:spPr>
        <a:xfrm>
          <a:off x="0" y="76846"/>
          <a:ext cx="2888342" cy="8950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Excellent interaction opportunity that is fun and educational </a:t>
          </a:r>
        </a:p>
      </dsp:txBody>
      <dsp:txXfrm>
        <a:off x="43693" y="120539"/>
        <a:ext cx="2800956" cy="807664"/>
      </dsp:txXfrm>
    </dsp:sp>
    <dsp:sp modelId="{3AB2325C-BBF2-482B-B48A-501824525307}">
      <dsp:nvSpPr>
        <dsp:cNvPr id="0" name=""/>
        <dsp:cNvSpPr/>
      </dsp:nvSpPr>
      <dsp:spPr>
        <a:xfrm>
          <a:off x="0" y="1020856"/>
          <a:ext cx="2888342" cy="8950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Suitable for all ages and regardless of gender</a:t>
          </a:r>
        </a:p>
      </dsp:txBody>
      <dsp:txXfrm>
        <a:off x="43693" y="1064549"/>
        <a:ext cx="2800956" cy="807664"/>
      </dsp:txXfrm>
    </dsp:sp>
    <dsp:sp modelId="{0615F06C-92F5-4B23-BC4E-7A5EBA8294EF}">
      <dsp:nvSpPr>
        <dsp:cNvPr id="0" name=""/>
        <dsp:cNvSpPr/>
      </dsp:nvSpPr>
      <dsp:spPr>
        <a:xfrm>
          <a:off x="0" y="1964866"/>
          <a:ext cx="2888342" cy="8950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Teaches healthy and positive food habits</a:t>
          </a:r>
        </a:p>
      </dsp:txBody>
      <dsp:txXfrm>
        <a:off x="43693" y="2008559"/>
        <a:ext cx="2800956" cy="807664"/>
      </dsp:txXfrm>
    </dsp:sp>
    <dsp:sp modelId="{1EDEBC24-1095-4F44-85FD-CA19658BD827}">
      <dsp:nvSpPr>
        <dsp:cNvPr id="0" name=""/>
        <dsp:cNvSpPr/>
      </dsp:nvSpPr>
      <dsp:spPr>
        <a:xfrm>
          <a:off x="0" y="2908876"/>
          <a:ext cx="2888342" cy="8950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Attracts the attention of children using multimedia devices</a:t>
          </a:r>
        </a:p>
      </dsp:txBody>
      <dsp:txXfrm>
        <a:off x="43693" y="2952569"/>
        <a:ext cx="2800956" cy="807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DA81C-5381-44CD-A247-47383713567D}">
      <dsp:nvSpPr>
        <dsp:cNvPr id="0" name=""/>
        <dsp:cNvSpPr/>
      </dsp:nvSpPr>
      <dsp:spPr>
        <a:xfrm>
          <a:off x="492" y="97992"/>
          <a:ext cx="1922673" cy="11536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Children gain Knowledge and Information </a:t>
          </a:r>
          <a:endParaRPr lang="en-US" sz="2000" kern="1200" dirty="0"/>
        </a:p>
      </dsp:txBody>
      <dsp:txXfrm>
        <a:off x="492" y="97992"/>
        <a:ext cx="1922673" cy="1153604"/>
      </dsp:txXfrm>
    </dsp:sp>
    <dsp:sp modelId="{D408CA45-D5DC-4990-A7EC-F7AF14BA1D07}">
      <dsp:nvSpPr>
        <dsp:cNvPr id="0" name=""/>
        <dsp:cNvSpPr/>
      </dsp:nvSpPr>
      <dsp:spPr>
        <a:xfrm>
          <a:off x="2115433" y="97992"/>
          <a:ext cx="1922673" cy="11536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Books are easy to source</a:t>
          </a:r>
          <a:endParaRPr lang="en-US" sz="2000" kern="1200"/>
        </a:p>
      </dsp:txBody>
      <dsp:txXfrm>
        <a:off x="2115433" y="97992"/>
        <a:ext cx="1922673" cy="1153604"/>
      </dsp:txXfrm>
    </dsp:sp>
    <dsp:sp modelId="{6188070E-6E69-4351-B87B-F6DF8EB0C5BB}">
      <dsp:nvSpPr>
        <dsp:cNvPr id="0" name=""/>
        <dsp:cNvSpPr/>
      </dsp:nvSpPr>
      <dsp:spPr>
        <a:xfrm>
          <a:off x="492" y="1443863"/>
          <a:ext cx="1922673" cy="11536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Cognitive and Language Development</a:t>
          </a:r>
          <a:endParaRPr lang="en-US" sz="2000" kern="1200" dirty="0"/>
        </a:p>
      </dsp:txBody>
      <dsp:txXfrm>
        <a:off x="492" y="1443863"/>
        <a:ext cx="1922673" cy="1153604"/>
      </dsp:txXfrm>
    </dsp:sp>
    <dsp:sp modelId="{1CF3F2CF-FFF5-4F6C-BD74-49AD51D4C2E7}">
      <dsp:nvSpPr>
        <dsp:cNvPr id="0" name=""/>
        <dsp:cNvSpPr/>
      </dsp:nvSpPr>
      <dsp:spPr>
        <a:xfrm>
          <a:off x="2115433" y="1443863"/>
          <a:ext cx="1922673" cy="11536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Expanded Vocabulary</a:t>
          </a:r>
          <a:endParaRPr lang="en-US" sz="2000" kern="1200" dirty="0"/>
        </a:p>
      </dsp:txBody>
      <dsp:txXfrm>
        <a:off x="2115433" y="1443863"/>
        <a:ext cx="1922673" cy="1153604"/>
      </dsp:txXfrm>
    </dsp:sp>
    <dsp:sp modelId="{E51E7E6C-A23D-4787-9E5A-C0E9F872A6FD}">
      <dsp:nvSpPr>
        <dsp:cNvPr id="0" name=""/>
        <dsp:cNvSpPr/>
      </dsp:nvSpPr>
      <dsp:spPr>
        <a:xfrm>
          <a:off x="1057963" y="2789734"/>
          <a:ext cx="1922673" cy="11536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Social and Emotional Development</a:t>
          </a:r>
          <a:endParaRPr lang="en-US" sz="2000" kern="1200" dirty="0"/>
        </a:p>
      </dsp:txBody>
      <dsp:txXfrm>
        <a:off x="1057963" y="2789734"/>
        <a:ext cx="1922673" cy="11536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B2B098-B053-44C2-AEC3-C6F624D89407}" type="datetimeFigureOut">
              <a:rPr lang="en-GB" smtClean="0"/>
              <a:t>26/10/2021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09E189-8C58-4195-8594-3EAC39D2EF9E}" type="slidenum">
              <a:rPr lang="en-GB" smtClean="0"/>
              <a:t>‹#›</a:t>
            </a:fld>
            <a:endParaRPr lang="en-GB"/>
          </a:p>
        </p:txBody>
      </p:sp>
    </p:spTree>
    <p:extLst>
      <p:ext uri="{BB962C8B-B14F-4D97-AF65-F5344CB8AC3E}">
        <p14:creationId xmlns:p14="http://schemas.microsoft.com/office/powerpoint/2010/main" val="1299109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09E189-8C58-4195-8594-3EAC39D2EF9E}" type="slidenum">
              <a:rPr lang="en-GB" smtClean="0"/>
              <a:t>1</a:t>
            </a:fld>
            <a:endParaRPr lang="en-GB"/>
          </a:p>
        </p:txBody>
      </p:sp>
    </p:spTree>
    <p:extLst>
      <p:ext uri="{BB962C8B-B14F-4D97-AF65-F5344CB8AC3E}">
        <p14:creationId xmlns:p14="http://schemas.microsoft.com/office/powerpoint/2010/main" val="2177443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2</a:t>
            </a:fld>
            <a:endParaRPr lang="en-GB"/>
          </a:p>
        </p:txBody>
      </p:sp>
    </p:spTree>
    <p:extLst>
      <p:ext uri="{BB962C8B-B14F-4D97-AF65-F5344CB8AC3E}">
        <p14:creationId xmlns:p14="http://schemas.microsoft.com/office/powerpoint/2010/main" val="134623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There are four stages of cognitive development in Piaget’s theory. </a:t>
            </a:r>
          </a:p>
          <a:p>
            <a:pPr algn="just"/>
            <a:r>
              <a:rPr lang="en-GB" sz="1200" kern="1200" dirty="0">
                <a:solidFill>
                  <a:schemeClr val="tx1"/>
                </a:solidFill>
                <a:effectLst/>
                <a:latin typeface="+mn-lt"/>
                <a:ea typeface="+mn-ea"/>
                <a:cs typeface="+mn-cs"/>
              </a:rPr>
              <a:t>The first stage is the sensory motor stage </a:t>
            </a:r>
          </a:p>
          <a:p>
            <a:pPr algn="just"/>
            <a:r>
              <a:rPr lang="en-GB" sz="1200" kern="1200" dirty="0">
                <a:solidFill>
                  <a:schemeClr val="tx1"/>
                </a:solidFill>
                <a:effectLst/>
                <a:latin typeface="+mn-lt"/>
                <a:ea typeface="+mn-ea"/>
                <a:cs typeface="+mn-cs"/>
              </a:rPr>
              <a:t>It elaborates children’s first development from birth to the age 12-18 months or maximum 24 months. </a:t>
            </a:r>
          </a:p>
          <a:p>
            <a:pPr algn="just"/>
            <a:r>
              <a:rPr lang="en-GB" sz="1200" kern="1200" dirty="0">
                <a:solidFill>
                  <a:schemeClr val="tx1"/>
                </a:solidFill>
                <a:effectLst/>
                <a:latin typeface="+mn-lt"/>
                <a:ea typeface="+mn-ea"/>
                <a:cs typeface="+mn-cs"/>
              </a:rPr>
              <a:t>The children in this phase act on simple reflexes, such as circular reactions and trial and error actions. </a:t>
            </a:r>
          </a:p>
          <a:p>
            <a:pPr algn="just"/>
            <a:r>
              <a:rPr lang="en-GB" sz="1200" kern="1200" dirty="0">
                <a:solidFill>
                  <a:schemeClr val="tx1"/>
                </a:solidFill>
                <a:effectLst/>
                <a:latin typeface="+mn-lt"/>
                <a:ea typeface="+mn-ea"/>
                <a:cs typeface="+mn-cs"/>
              </a:rPr>
              <a:t>They also show intentional actions which are called second circular reactions to solve problems such as directing towards objects. </a:t>
            </a:r>
          </a:p>
          <a:p>
            <a:pPr algn="just"/>
            <a:r>
              <a:rPr lang="en-GB" sz="1200" kern="1200" dirty="0">
                <a:solidFill>
                  <a:schemeClr val="tx1"/>
                </a:solidFill>
                <a:effectLst/>
                <a:latin typeface="+mn-lt"/>
                <a:ea typeface="+mn-ea"/>
                <a:cs typeface="+mn-cs"/>
              </a:rPr>
              <a:t>When sensorimotor stage ends children begin to show curiosity and try to explore objects and surrounding. </a:t>
            </a:r>
          </a:p>
          <a:p>
            <a:pPr algn="just"/>
            <a:r>
              <a:rPr lang="en-GB" sz="1200" kern="1200" dirty="0">
                <a:solidFill>
                  <a:schemeClr val="tx1"/>
                </a:solidFill>
                <a:effectLst/>
                <a:latin typeface="+mn-lt"/>
                <a:ea typeface="+mn-ea"/>
                <a:cs typeface="+mn-cs"/>
              </a:rPr>
              <a:t>In second stage, called the preoperational stage, continues to 7 years. </a:t>
            </a:r>
          </a:p>
          <a:p>
            <a:pPr algn="just"/>
            <a:r>
              <a:rPr lang="en-GB" sz="1200" kern="1200" dirty="0">
                <a:solidFill>
                  <a:schemeClr val="tx1"/>
                </a:solidFill>
                <a:effectLst/>
                <a:latin typeface="+mn-lt"/>
                <a:ea typeface="+mn-ea"/>
                <a:cs typeface="+mn-cs"/>
              </a:rPr>
              <a:t>The children in this age show use of language demonstrating thinking and communication. </a:t>
            </a:r>
          </a:p>
          <a:p>
            <a:pPr algn="just"/>
            <a:r>
              <a:rPr lang="en-GB" sz="1200" kern="1200" dirty="0">
                <a:solidFill>
                  <a:schemeClr val="tx1"/>
                </a:solidFill>
                <a:effectLst/>
                <a:latin typeface="+mn-lt"/>
                <a:ea typeface="+mn-ea"/>
                <a:cs typeface="+mn-cs"/>
              </a:rPr>
              <a:t>However, there is no logical manner in their thinking and it still depends on what children see and perceive concretely. Thus there is perspective-taking. </a:t>
            </a:r>
          </a:p>
          <a:p>
            <a:pPr algn="just"/>
            <a:r>
              <a:rPr lang="en-GB" sz="1200" kern="1200" dirty="0">
                <a:solidFill>
                  <a:schemeClr val="tx1"/>
                </a:solidFill>
                <a:effectLst/>
                <a:latin typeface="+mn-lt"/>
                <a:ea typeface="+mn-ea"/>
                <a:cs typeface="+mn-cs"/>
              </a:rPr>
              <a:t>Piaget made an impressive demonstration by using Piagetian conversation tasks.</a:t>
            </a:r>
          </a:p>
          <a:p>
            <a:pPr algn="just"/>
            <a:r>
              <a:rPr lang="en-GB" sz="1200" kern="1200" dirty="0">
                <a:solidFill>
                  <a:schemeClr val="tx1"/>
                </a:solidFill>
                <a:effectLst/>
                <a:latin typeface="+mn-lt"/>
                <a:ea typeface="+mn-ea"/>
                <a:cs typeface="+mn-cs"/>
              </a:rPr>
              <a:t>Since 2 to 7 years is a long time, Piaget sub-divided it in two sub-stages. </a:t>
            </a:r>
          </a:p>
          <a:p>
            <a:pPr algn="just"/>
            <a:r>
              <a:rPr lang="en-GB" sz="1200" kern="1200" dirty="0">
                <a:solidFill>
                  <a:schemeClr val="tx1"/>
                </a:solidFill>
                <a:effectLst/>
                <a:latin typeface="+mn-lt"/>
                <a:ea typeface="+mn-ea"/>
                <a:cs typeface="+mn-cs"/>
              </a:rPr>
              <a:t>From 2 to 4 years, there is symbolic functional state which elaborates how children tend to develop magical beliefs and start using and playing symbols in their surroundings. </a:t>
            </a:r>
          </a:p>
          <a:p>
            <a:pPr algn="just"/>
            <a:r>
              <a:rPr lang="en-GB" sz="1200" kern="1200" dirty="0">
                <a:solidFill>
                  <a:schemeClr val="tx1"/>
                </a:solidFill>
                <a:effectLst/>
                <a:latin typeface="+mn-lt"/>
                <a:ea typeface="+mn-ea"/>
                <a:cs typeface="+mn-cs"/>
              </a:rPr>
              <a:t>From 4 to 7 years there is intuitive thought sub-stage in which children are extremely curious and show a pre-logical reasoning such as asking why things are the way they are. </a:t>
            </a:r>
          </a:p>
          <a:p>
            <a:pPr algn="just"/>
            <a:r>
              <a:rPr lang="en-GB" sz="1200" kern="1200" dirty="0">
                <a:solidFill>
                  <a:schemeClr val="tx1"/>
                </a:solidFill>
                <a:effectLst/>
                <a:latin typeface="+mn-lt"/>
                <a:ea typeface="+mn-ea"/>
                <a:cs typeface="+mn-cs"/>
              </a:rPr>
              <a:t>However, despite using knowledge explicitly, they are yet to develop the conversation tasks. </a:t>
            </a:r>
          </a:p>
          <a:p>
            <a:pPr algn="just"/>
            <a:r>
              <a:rPr lang="en-GB" sz="1200" kern="1200" dirty="0">
                <a:solidFill>
                  <a:schemeClr val="tx1"/>
                </a:solidFill>
                <a:effectLst/>
                <a:latin typeface="+mn-lt"/>
                <a:ea typeface="+mn-ea"/>
                <a:cs typeface="+mn-cs"/>
              </a:rPr>
              <a:t>The following is the concrete operational stage from 7 to around 11 years. </a:t>
            </a:r>
          </a:p>
          <a:p>
            <a:pPr algn="just"/>
            <a:r>
              <a:rPr lang="en-GB" sz="1200" kern="1200" dirty="0">
                <a:solidFill>
                  <a:schemeClr val="tx1"/>
                </a:solidFill>
                <a:effectLst/>
                <a:latin typeface="+mn-lt"/>
                <a:ea typeface="+mn-ea"/>
                <a:cs typeface="+mn-cs"/>
              </a:rPr>
              <a:t>In this stage children attain conversation tasks and develop logical reasoning skills, perspective-taking and comprehend patterns, overall, processing information much more logically. The child must go through the previous stages in order to progress through this stage.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final stage is the Operational stage  11 + = In this stage the child can apply logic rules to complex and hypothetical situations to help solve issues any issues or problems that may arise.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3</a:t>
            </a:fld>
            <a:endParaRPr lang="en-GB"/>
          </a:p>
        </p:txBody>
      </p:sp>
    </p:spTree>
    <p:extLst>
      <p:ext uri="{BB962C8B-B14F-4D97-AF65-F5344CB8AC3E}">
        <p14:creationId xmlns:p14="http://schemas.microsoft.com/office/powerpoint/2010/main" val="2682312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While the focus of Piaget is on children’s stages of individual construction of knowledge, also called individual constructive theory </a:t>
            </a:r>
          </a:p>
          <a:p>
            <a:pPr algn="just"/>
            <a:r>
              <a:rPr lang="en-GB" sz="1200" kern="1200" dirty="0">
                <a:solidFill>
                  <a:schemeClr val="tx1"/>
                </a:solidFill>
                <a:effectLst/>
                <a:latin typeface="+mn-lt"/>
                <a:ea typeface="+mn-ea"/>
                <a:cs typeface="+mn-cs"/>
              </a:rPr>
              <a:t>Vygotsky focused on the sociocultural theory.</a:t>
            </a:r>
          </a:p>
          <a:p>
            <a:pPr algn="just"/>
            <a:r>
              <a:rPr lang="en-GB" sz="1200" kern="1200" dirty="0">
                <a:solidFill>
                  <a:schemeClr val="tx1"/>
                </a:solidFill>
                <a:effectLst/>
                <a:latin typeface="+mn-lt"/>
                <a:ea typeface="+mn-ea"/>
                <a:cs typeface="+mn-cs"/>
              </a:rPr>
              <a:t>Piaget argued that knowledge construction occurs when children actively assimilate knowledge and accommodate into existing knowledge </a:t>
            </a:r>
          </a:p>
          <a:p>
            <a:pPr algn="just"/>
            <a:r>
              <a:rPr lang="en-GB" sz="1200" kern="1200" dirty="0">
                <a:solidFill>
                  <a:schemeClr val="tx1"/>
                </a:solidFill>
                <a:effectLst/>
                <a:latin typeface="+mn-lt"/>
                <a:ea typeface="+mn-ea"/>
                <a:cs typeface="+mn-cs"/>
              </a:rPr>
              <a:t>However, Lev </a:t>
            </a:r>
            <a:r>
              <a:rPr lang="en-GB" sz="1200" kern="1200" dirty="0" err="1">
                <a:solidFill>
                  <a:schemeClr val="tx1"/>
                </a:solidFill>
                <a:effectLst/>
                <a:latin typeface="+mn-lt"/>
                <a:ea typeface="+mn-ea"/>
                <a:cs typeface="+mn-cs"/>
              </a:rPr>
              <a:t>Semonovich</a:t>
            </a:r>
            <a:r>
              <a:rPr lang="en-GB" sz="1200" kern="1200" dirty="0">
                <a:solidFill>
                  <a:schemeClr val="tx1"/>
                </a:solidFill>
                <a:effectLst/>
                <a:latin typeface="+mn-lt"/>
                <a:ea typeface="+mn-ea"/>
                <a:cs typeface="+mn-cs"/>
              </a:rPr>
              <a:t> Vygotsky emphasised on the social environment as the main facilitator for learning and development.</a:t>
            </a:r>
          </a:p>
          <a:p>
            <a:pPr algn="just"/>
            <a:r>
              <a:rPr lang="en-GB" sz="1200" kern="1200" dirty="0">
                <a:solidFill>
                  <a:schemeClr val="tx1"/>
                </a:solidFill>
                <a:effectLst/>
                <a:latin typeface="+mn-lt"/>
                <a:ea typeface="+mn-ea"/>
                <a:cs typeface="+mn-cs"/>
              </a:rPr>
              <a:t>According to Vygotsky the human mind is constructed through the interaction of humans with the environment and surroundings, </a:t>
            </a:r>
          </a:p>
          <a:p>
            <a:pPr algn="just"/>
            <a:r>
              <a:rPr lang="en-GB" sz="1200" kern="1200" dirty="0">
                <a:solidFill>
                  <a:schemeClr val="tx1"/>
                </a:solidFill>
                <a:effectLst/>
                <a:latin typeface="+mn-lt"/>
                <a:ea typeface="+mn-ea"/>
                <a:cs typeface="+mn-cs"/>
              </a:rPr>
              <a:t>leading to the child/children developing a relationship with objects. Children also acquire knowledge through interactions with people, this is called inter-psychological. </a:t>
            </a:r>
          </a:p>
          <a:p>
            <a:pPr algn="just"/>
            <a:r>
              <a:rPr lang="en-GB" sz="1200" kern="1200" dirty="0">
                <a:solidFill>
                  <a:schemeClr val="tx1"/>
                </a:solidFill>
                <a:effectLst/>
                <a:latin typeface="+mn-lt"/>
                <a:ea typeface="+mn-ea"/>
                <a:cs typeface="+mn-cs"/>
              </a:rPr>
              <a:t>They then go on to add their own personal values, this is called </a:t>
            </a:r>
            <a:r>
              <a:rPr lang="en-GB" sz="1200" kern="1200" dirty="0" err="1">
                <a:solidFill>
                  <a:schemeClr val="tx1"/>
                </a:solidFill>
                <a:effectLst/>
                <a:latin typeface="+mn-lt"/>
                <a:ea typeface="+mn-ea"/>
                <a:cs typeface="+mn-cs"/>
              </a:rPr>
              <a:t>Intrap</a:t>
            </a:r>
            <a:r>
              <a:rPr lang="en-GB" sz="1200" kern="1200" dirty="0">
                <a:solidFill>
                  <a:schemeClr val="tx1"/>
                </a:solidFill>
                <a:effectLst/>
                <a:latin typeface="+mn-lt"/>
                <a:ea typeface="+mn-ea"/>
                <a:cs typeface="+mn-cs"/>
              </a:rPr>
              <a:t>-psychological,  followed by assimilation and internalisation of knowledge thus gained.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Vygotsky concluded that children do not act directly on the physical world they need intermediary tools, such as a symbols or signs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tools can be created by historical and cultural conditions and may carry the various attributes of the different cultures, passed on to the child/children as the parents who are classed as representatives of culture from such an early age.</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mental processes can be studied by understanding the tools and signs that act as intermediary and mediate the relationship between children and their environment.</a:t>
            </a:r>
          </a:p>
          <a:p>
            <a:pPr algn="just"/>
            <a:r>
              <a:rPr lang="en-GB" sz="1200" kern="1200" dirty="0">
                <a:solidFill>
                  <a:schemeClr val="tx1"/>
                </a:solidFill>
                <a:effectLst/>
                <a:latin typeface="+mn-lt"/>
                <a:ea typeface="+mn-ea"/>
                <a:cs typeface="+mn-cs"/>
              </a:rPr>
              <a:t>Vygotsky argued that children are absolutely dependent on other people from early stages.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sociocultural environment provides children with various tasks and demands to engage them in the world and assist through the stages with the parents and teachers playing a significant part in the transition process. This may be with simple instructions of what to do, how to do it, as well as what not to do, as the children do not copy the teachers’ capabilities but  transform any thing that the teachers present through processes of appropriation. This will then start to initiate a child/children’s actions and way of thinking. The child/children will then actualise these instructions through their own levels. Vygotsky defined this stage as the Zone of Proximal Development (ZPD). </a:t>
            </a:r>
          </a:p>
          <a:p>
            <a:pPr algn="just"/>
            <a:r>
              <a:rPr lang="en-GB" sz="1200" kern="1200" dirty="0">
                <a:solidFill>
                  <a:schemeClr val="tx1"/>
                </a:solidFill>
                <a:effectLst/>
                <a:latin typeface="+mn-lt"/>
                <a:ea typeface="+mn-ea"/>
                <a:cs typeface="+mn-cs"/>
              </a:rPr>
              <a:t>ZPD is part of the</a:t>
            </a:r>
            <a:r>
              <a:rPr lang="en-GB" dirty="0"/>
              <a:t> learning development process that is able to establish the different levels of skills that the child/children have and are capable of doing unaided and what they are capable of doing with support., guidance and encouragement. This stage is also known as the scaffolding concept.</a:t>
            </a:r>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Overall, the transition from social to personal property is not an imitation or mimicry instead it is a transformation of learning through interaction into personal values. </a:t>
            </a:r>
          </a:p>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4</a:t>
            </a:fld>
            <a:endParaRPr lang="en-GB"/>
          </a:p>
        </p:txBody>
      </p:sp>
    </p:spTree>
    <p:extLst>
      <p:ext uri="{BB962C8B-B14F-4D97-AF65-F5344CB8AC3E}">
        <p14:creationId xmlns:p14="http://schemas.microsoft.com/office/powerpoint/2010/main" val="1788369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Pretend cooking is an excellent opportunity for parents to interact with their child/children by having fun alongside an opportunity to teach vocabulary. </a:t>
            </a:r>
          </a:p>
          <a:p>
            <a:pPr algn="just"/>
            <a:endParaRPr lang="en-US"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process is ideal because children tend to take a keen interest in imitating adults in there day to day life from an early age, irrespective of gender.</a:t>
            </a:r>
          </a:p>
          <a:p>
            <a:pPr algn="just"/>
            <a:r>
              <a:rPr lang="en-GB" sz="1200" kern="1200" dirty="0">
                <a:solidFill>
                  <a:schemeClr val="tx1"/>
                </a:solidFill>
                <a:effectLst/>
                <a:latin typeface="+mn-lt"/>
                <a:ea typeface="+mn-ea"/>
                <a:cs typeface="+mn-cs"/>
              </a:rPr>
              <a:t>This interaction also helps the children to identify and process different objects and utensils and any other household objects.</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becomes a starting opportunity for parents to teach and educate their child/children about healthy food habits by introducing fruits and vegetables and other healthy food options. This also a point where you can start to introduce choices and decision making.</a:t>
            </a:r>
          </a:p>
          <a:p>
            <a:pPr algn="just"/>
            <a:r>
              <a:rPr lang="en-GB" sz="1200" kern="1200" dirty="0">
                <a:solidFill>
                  <a:schemeClr val="tx1"/>
                </a:solidFill>
                <a:effectLst/>
                <a:latin typeface="+mn-lt"/>
                <a:ea typeface="+mn-ea"/>
                <a:cs typeface="+mn-cs"/>
              </a:rPr>
              <a:t>It may also help if parents use audio/visual  aids to play poems and other educational material while conducting this activity making a fun and memorable activity.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there is limitation  with this example as it mainly beneficial for the early stages of life only. </a:t>
            </a:r>
          </a:p>
          <a:p>
            <a:endParaRPr lang="en-GB" sz="1200" kern="1200" dirty="0">
              <a:solidFill>
                <a:schemeClr val="tx1"/>
              </a:solidFill>
              <a:effectLst/>
              <a:latin typeface="+mn-lt"/>
              <a:ea typeface="+mn-ea"/>
              <a:cs typeface="+mn-cs"/>
            </a:endParaRPr>
          </a:p>
          <a:p>
            <a:r>
              <a:rPr lang="en-US" baseline="0" dirty="0"/>
              <a:t> </a:t>
            </a:r>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5</a:t>
            </a:fld>
            <a:endParaRPr lang="en-GB"/>
          </a:p>
        </p:txBody>
      </p:sp>
    </p:spTree>
    <p:extLst>
      <p:ext uri="{BB962C8B-B14F-4D97-AF65-F5344CB8AC3E}">
        <p14:creationId xmlns:p14="http://schemas.microsoft.com/office/powerpoint/2010/main" val="402891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Reading books with pictures and graphics is one of the most effective, common and convenient activities to help children to progress through the stages. The pictures and graphics in the books help with maintaining the child/children's attention by learning sounds, rhymes and rhythms of language, helping them to engage and exercise their mind and imagination irrespective of their age and capabilities.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There are numerous books that are easily accessible that parents can use that are age appropriate to help their child/children with learning. </a:t>
            </a:r>
          </a:p>
          <a:p>
            <a:pPr algn="just"/>
            <a:r>
              <a:rPr lang="en-GB" sz="1200" kern="1200" dirty="0">
                <a:solidFill>
                  <a:schemeClr val="tx1"/>
                </a:solidFill>
                <a:effectLst/>
                <a:latin typeface="+mn-lt"/>
                <a:ea typeface="+mn-ea"/>
                <a:cs typeface="+mn-cs"/>
              </a:rPr>
              <a:t>Reading to a child/children, even if for a few minutes a day helps children to gain knowledge but also establishes a positive bond with parents helping their emotional wellbeing. This may be by simply hearing the sound of their voice.</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 It is very important that all children experience reading at some point in their life’s.</a:t>
            </a:r>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6</a:t>
            </a:fld>
            <a:endParaRPr lang="en-GB"/>
          </a:p>
        </p:txBody>
      </p:sp>
    </p:spTree>
    <p:extLst>
      <p:ext uri="{BB962C8B-B14F-4D97-AF65-F5344CB8AC3E}">
        <p14:creationId xmlns:p14="http://schemas.microsoft.com/office/powerpoint/2010/main" val="772889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3855815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200282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2953010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9B29B6-886B-4222-AD1E-52A8D075C7F8}"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386415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9B29B6-886B-4222-AD1E-52A8D075C7F8}" type="datetimeFigureOut">
              <a:rPr lang="en-GB" smtClean="0"/>
              <a:t>26/10/2021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87786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9B29B6-886B-4222-AD1E-52A8D075C7F8}" type="datetimeFigureOut">
              <a:rPr lang="en-GB" smtClean="0"/>
              <a:t>26/10/2021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52367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9B29B6-886B-4222-AD1E-52A8D075C7F8}" type="datetimeFigureOut">
              <a:rPr lang="en-GB" smtClean="0"/>
              <a:t>26/10/2021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4053976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F9B29B6-886B-4222-AD1E-52A8D075C7F8}"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325726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9B29B6-886B-4222-AD1E-52A8D075C7F8}"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80962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387194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47821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935566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5387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2954345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1687354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9B29B6-886B-4222-AD1E-52A8D075C7F8}"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extLst>
      <p:ext uri="{BB962C8B-B14F-4D97-AF65-F5344CB8AC3E}">
        <p14:creationId xmlns:p14="http://schemas.microsoft.com/office/powerpoint/2010/main" val="1373279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9B29B6-886B-4222-AD1E-52A8D075C7F8}"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6433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9B29B6-886B-4222-AD1E-52A8D075C7F8}" type="datetimeFigureOut">
              <a:rPr lang="en-GB" smtClean="0"/>
              <a:t>26/10/2021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978695D-6C85-4FBD-A28A-9F04631157A4}" type="slidenum">
              <a:rPr lang="en-GB" smtClean="0"/>
              <a:t>‹#›</a:t>
            </a:fld>
            <a:endParaRPr lang="en-GB"/>
          </a:p>
        </p:txBody>
      </p:sp>
    </p:spTree>
    <p:extLst>
      <p:ext uri="{BB962C8B-B14F-4D97-AF65-F5344CB8AC3E}">
        <p14:creationId xmlns:p14="http://schemas.microsoft.com/office/powerpoint/2010/main" val="316988878"/>
      </p:ext>
    </p:extLst>
  </p:cSld>
  <p:clrMap bg1="lt1" tx1="dk1" bg2="lt2" tx2="dk2" accent1="accent1" accent2="accent2" accent3="accent3" accent4="accent4" accent5="accent5" accent6="accent6" hlink="hlink" folHlink="folHlink"/>
  <p:sldLayoutIdLst>
    <p:sldLayoutId id="2147484118" r:id="rId1"/>
    <p:sldLayoutId id="2147484119" r:id="rId2"/>
    <p:sldLayoutId id="2147484120" r:id="rId3"/>
    <p:sldLayoutId id="2147484121" r:id="rId4"/>
    <p:sldLayoutId id="2147484122" r:id="rId5"/>
    <p:sldLayoutId id="2147484123" r:id="rId6"/>
    <p:sldLayoutId id="2147484124" r:id="rId7"/>
    <p:sldLayoutId id="2147484125" r:id="rId8"/>
    <p:sldLayoutId id="2147484126" r:id="rId9"/>
    <p:sldLayoutId id="2147484127" r:id="rId10"/>
    <p:sldLayoutId id="2147484128" r:id="rId11"/>
    <p:sldLayoutId id="2147484129" r:id="rId12"/>
    <p:sldLayoutId id="2147484130" r:id="rId13"/>
    <p:sldLayoutId id="2147484131" r:id="rId14"/>
    <p:sldLayoutId id="2147484132" r:id="rId15"/>
    <p:sldLayoutId id="2147484133" r:id="rId16"/>
    <p:sldLayoutId id="214748413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parents.com/recipes/cooking/with-kids/21-ways-to-make-cooking-with-kids-more-fun" TargetMode="External"/><Relationship Id="rId2" Type="http://schemas.openxmlformats.org/officeDocument/2006/relationships/hyperlink" Target="https://prezi.com/p/t-8wwifhxoar/piagets-cognitive-development-theory/" TargetMode="External"/><Relationship Id="rId1" Type="http://schemas.openxmlformats.org/officeDocument/2006/relationships/slideLayout" Target="../slideLayouts/slideLayout2.xml"/><Relationship Id="rId4" Type="http://schemas.openxmlformats.org/officeDocument/2006/relationships/hyperlink" Target="http://www.sproutlabs.com.au/blog/3-learning-theories-that-underpin-the-70-2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69689" y="1235750"/>
            <a:ext cx="4126329" cy="4307148"/>
          </a:xfrm>
        </p:spPr>
        <p:txBody>
          <a:bodyPr anchor="ctr">
            <a:normAutofit/>
          </a:bodyPr>
          <a:lstStyle/>
          <a:p>
            <a:pPr algn="ctr">
              <a:lnSpc>
                <a:spcPct val="90000"/>
              </a:lnSpc>
            </a:pPr>
            <a:r>
              <a:rPr lang="en-US" sz="4200" dirty="0"/>
              <a:t>A Child’s Experience between the ages of 0-5 years can affect the rest of their lives</a:t>
            </a:r>
            <a:endParaRPr lang="en-GB" sz="4200" dirty="0"/>
          </a:p>
        </p:txBody>
      </p:sp>
      <p:sp>
        <p:nvSpPr>
          <p:cNvPr id="5"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5865840" y="2510119"/>
            <a:ext cx="2701925" cy="1829292"/>
          </a:xfrm>
        </p:spPr>
        <p:txBody>
          <a:bodyPr anchor="ctr">
            <a:normAutofit/>
          </a:bodyPr>
          <a:lstStyle/>
          <a:p>
            <a:pPr algn="l"/>
            <a:r>
              <a:rPr lang="en-US">
                <a:solidFill>
                  <a:srgbClr val="FFFFFF"/>
                </a:solidFill>
              </a:rPr>
              <a:t>Leah Pinnock</a:t>
            </a:r>
          </a:p>
          <a:p>
            <a:pPr algn="l"/>
            <a:r>
              <a:rPr lang="en-US">
                <a:solidFill>
                  <a:srgbClr val="FFFFFF"/>
                </a:solidFill>
              </a:rPr>
              <a:t>2017334</a:t>
            </a:r>
            <a:endParaRPr lang="en-GB">
              <a:solidFill>
                <a:srgbClr val="FFFFFF"/>
              </a:solidFill>
            </a:endParaRPr>
          </a:p>
        </p:txBody>
      </p:sp>
    </p:spTree>
    <p:extLst>
      <p:ext uri="{BB962C8B-B14F-4D97-AF65-F5344CB8AC3E}">
        <p14:creationId xmlns:p14="http://schemas.microsoft.com/office/powerpoint/2010/main" val="367300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7559" y="609600"/>
            <a:ext cx="2796807" cy="1320800"/>
          </a:xfrm>
        </p:spPr>
        <p:txBody>
          <a:bodyPr anchor="ctr">
            <a:normAutofit/>
          </a:bodyPr>
          <a:lstStyle/>
          <a:p>
            <a:r>
              <a:rPr lang="en-US"/>
              <a:t>Introduction</a:t>
            </a:r>
            <a:endParaRPr lang="en-GB"/>
          </a:p>
        </p:txBody>
      </p:sp>
      <p:sp>
        <p:nvSpPr>
          <p:cNvPr id="14" name="Content Placeholder 2"/>
          <p:cNvSpPr>
            <a:spLocks noGrp="1"/>
          </p:cNvSpPr>
          <p:nvPr>
            <p:ph idx="1"/>
          </p:nvPr>
        </p:nvSpPr>
        <p:spPr>
          <a:xfrm>
            <a:off x="152401" y="1676400"/>
            <a:ext cx="3152162" cy="4495799"/>
          </a:xfrm>
        </p:spPr>
        <p:txBody>
          <a:bodyPr>
            <a:normAutofit/>
          </a:bodyPr>
          <a:lstStyle/>
          <a:p>
            <a:pPr algn="just">
              <a:lnSpc>
                <a:spcPct val="90000"/>
              </a:lnSpc>
            </a:pPr>
            <a:r>
              <a:rPr lang="en-GB" sz="1400" dirty="0">
                <a:latin typeface="Arial" panose="020B0604020202020204" pitchFamily="34" charset="0"/>
                <a:cs typeface="Arial" panose="020B0604020202020204" pitchFamily="34" charset="0"/>
              </a:rPr>
              <a:t>This short presentation is focused on development and experiences of children in age range 0-5 years, with a brief discussion of Piaget’s theory, followed by discussion on Vygotsky’s theory for development of children in the age range, whilst highlighting the role of parents in development and learning process of children in this age range.</a:t>
            </a:r>
          </a:p>
          <a:p>
            <a:pPr marL="0" indent="0" algn="just">
              <a:lnSpc>
                <a:spcPct val="90000"/>
              </a:lnSpc>
              <a:buNone/>
            </a:pPr>
            <a:endParaRPr lang="en-GB" sz="1400" dirty="0">
              <a:latin typeface="Arial" panose="020B0604020202020204" pitchFamily="34" charset="0"/>
              <a:cs typeface="Arial" panose="020B0604020202020204" pitchFamily="34" charset="0"/>
            </a:endParaRPr>
          </a:p>
          <a:p>
            <a:pPr algn="just">
              <a:lnSpc>
                <a:spcPct val="90000"/>
              </a:lnSpc>
            </a:pPr>
            <a:r>
              <a:rPr lang="en-GB" sz="1400" dirty="0">
                <a:latin typeface="Arial" panose="020B0604020202020204" pitchFamily="34" charset="0"/>
                <a:cs typeface="Arial" panose="020B0604020202020204" pitchFamily="34" charset="0"/>
              </a:rPr>
              <a:t>This presentation also provides two practical examples of activities that parents are advised to do to help their child/children through the development and learning stages.</a:t>
            </a:r>
          </a:p>
          <a:p>
            <a:pPr>
              <a:lnSpc>
                <a:spcPct val="90000"/>
              </a:lnSpc>
            </a:pPr>
            <a:endParaRPr lang="en-GB" sz="1100" dirty="0"/>
          </a:p>
        </p:txBody>
      </p:sp>
      <p:pic>
        <p:nvPicPr>
          <p:cNvPr id="8" name="Picture 7">
            <a:extLst>
              <a:ext uri="{FF2B5EF4-FFF2-40B4-BE49-F238E27FC236}">
                <a16:creationId xmlns:a16="http://schemas.microsoft.com/office/drawing/2014/main" id="{A1EB6FC1-90B7-4E0C-90F9-6348B61CF182}"/>
              </a:ext>
            </a:extLst>
          </p:cNvPr>
          <p:cNvPicPr>
            <a:picLocks noChangeAspect="1"/>
          </p:cNvPicPr>
          <p:nvPr/>
        </p:nvPicPr>
        <p:blipFill>
          <a:blip r:embed="rId3"/>
          <a:stretch>
            <a:fillRect/>
          </a:stretch>
        </p:blipFill>
        <p:spPr>
          <a:xfrm>
            <a:off x="3304365" y="2456116"/>
            <a:ext cx="5325759" cy="2725484"/>
          </a:xfrm>
          <a:prstGeom prst="rect">
            <a:avLst/>
          </a:prstGeom>
        </p:spPr>
      </p:pic>
      <p:sp>
        <p:nvSpPr>
          <p:cNvPr id="9" name="TextBox 8">
            <a:extLst>
              <a:ext uri="{FF2B5EF4-FFF2-40B4-BE49-F238E27FC236}">
                <a16:creationId xmlns:a16="http://schemas.microsoft.com/office/drawing/2014/main" id="{FAD41445-3D7B-4433-96F5-DC4AE07866AC}"/>
              </a:ext>
            </a:extLst>
          </p:cNvPr>
          <p:cNvSpPr txBox="1"/>
          <p:nvPr/>
        </p:nvSpPr>
        <p:spPr>
          <a:xfrm>
            <a:off x="1066800" y="6172200"/>
            <a:ext cx="2667000" cy="369332"/>
          </a:xfrm>
          <a:prstGeom prst="rect">
            <a:avLst/>
          </a:prstGeom>
          <a:noFill/>
        </p:spPr>
        <p:txBody>
          <a:bodyPr wrap="square" rtlCol="0">
            <a:spAutoFit/>
          </a:bodyPr>
          <a:lstStyle/>
          <a:p>
            <a:r>
              <a:rPr lang="en-GB" dirty="0" err="1"/>
              <a:t>Credit:Google</a:t>
            </a:r>
            <a:r>
              <a:rPr lang="en-GB" dirty="0"/>
              <a:t> Images</a:t>
            </a:r>
          </a:p>
        </p:txBody>
      </p:sp>
    </p:spTree>
    <p:extLst>
      <p:ext uri="{BB962C8B-B14F-4D97-AF65-F5344CB8AC3E}">
        <p14:creationId xmlns:p14="http://schemas.microsoft.com/office/powerpoint/2010/main" val="3065500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8613" y="366932"/>
            <a:ext cx="4945641" cy="1625210"/>
          </a:xfrm>
        </p:spPr>
        <p:txBody>
          <a:bodyPr vert="horz" lIns="91440" tIns="45720" rIns="91440" bIns="45720" rtlCol="0" anchor="ctr">
            <a:normAutofit/>
          </a:bodyPr>
          <a:lstStyle/>
          <a:p>
            <a:pPr algn="r"/>
            <a:r>
              <a:rPr lang="en-US" dirty="0">
                <a:solidFill>
                  <a:schemeClr val="accent2">
                    <a:lumMod val="60000"/>
                    <a:lumOff val="40000"/>
                  </a:schemeClr>
                </a:solidFill>
                <a:effectLst>
                  <a:outerShdw blurRad="63500" dist="38100" dir="5400000" algn="t" rotWithShape="0">
                    <a:prstClr val="black">
                      <a:alpha val="25000"/>
                    </a:prstClr>
                  </a:outerShdw>
                </a:effectLst>
              </a:rPr>
              <a:t>Piaget's Theory of Cognitive Development</a:t>
            </a:r>
          </a:p>
        </p:txBody>
      </p:sp>
      <p:pic>
        <p:nvPicPr>
          <p:cNvPr id="8" name="Picture 7">
            <a:extLst>
              <a:ext uri="{FF2B5EF4-FFF2-40B4-BE49-F238E27FC236}">
                <a16:creationId xmlns:a16="http://schemas.microsoft.com/office/drawing/2014/main" id="{C6586CCC-88D3-473F-A772-8C4F4B89764E}"/>
              </a:ext>
            </a:extLst>
          </p:cNvPr>
          <p:cNvPicPr>
            <a:picLocks noChangeAspect="1"/>
          </p:cNvPicPr>
          <p:nvPr/>
        </p:nvPicPr>
        <p:blipFill>
          <a:blip r:embed="rId3"/>
          <a:stretch>
            <a:fillRect/>
          </a:stretch>
        </p:blipFill>
        <p:spPr>
          <a:xfrm>
            <a:off x="298613" y="2249322"/>
            <a:ext cx="5568788" cy="3084678"/>
          </a:xfrm>
          <a:prstGeom prst="rect">
            <a:avLst/>
          </a:prstGeom>
        </p:spPr>
      </p:pic>
      <p:graphicFrame>
        <p:nvGraphicFramePr>
          <p:cNvPr id="12" name="TextBox 4">
            <a:extLst>
              <a:ext uri="{FF2B5EF4-FFF2-40B4-BE49-F238E27FC236}">
                <a16:creationId xmlns:a16="http://schemas.microsoft.com/office/drawing/2014/main" id="{7EDB936B-8A26-46A8-8776-8225DACBBEF3}"/>
              </a:ext>
            </a:extLst>
          </p:cNvPr>
          <p:cNvGraphicFramePr/>
          <p:nvPr/>
        </p:nvGraphicFramePr>
        <p:xfrm>
          <a:off x="6019799" y="838200"/>
          <a:ext cx="2825587" cy="5228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56D887AD-5F63-4A5E-A4BE-EFB2996B5E57}"/>
              </a:ext>
            </a:extLst>
          </p:cNvPr>
          <p:cNvSpPr txBox="1"/>
          <p:nvPr/>
        </p:nvSpPr>
        <p:spPr>
          <a:xfrm>
            <a:off x="990600" y="6248400"/>
            <a:ext cx="3200400" cy="369332"/>
          </a:xfrm>
          <a:prstGeom prst="rect">
            <a:avLst/>
          </a:prstGeom>
          <a:noFill/>
        </p:spPr>
        <p:txBody>
          <a:bodyPr wrap="square" rtlCol="0">
            <a:spAutoFit/>
          </a:bodyPr>
          <a:lstStyle/>
          <a:p>
            <a:r>
              <a:rPr lang="en-GB" dirty="0"/>
              <a:t>(Baird, 2018)</a:t>
            </a:r>
          </a:p>
        </p:txBody>
      </p:sp>
    </p:spTree>
    <p:extLst>
      <p:ext uri="{BB962C8B-B14F-4D97-AF65-F5344CB8AC3E}">
        <p14:creationId xmlns:p14="http://schemas.microsoft.com/office/powerpoint/2010/main" val="3504672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386292" y="609600"/>
            <a:ext cx="3384742" cy="2227730"/>
          </a:xfrm>
        </p:spPr>
        <p:txBody>
          <a:bodyPr vert="horz" lIns="91440" tIns="45720" rIns="91440" bIns="45720" rtlCol="0" anchor="ctr">
            <a:normAutofit/>
          </a:bodyPr>
          <a:lstStyle/>
          <a:p>
            <a:pPr>
              <a:lnSpc>
                <a:spcPct val="90000"/>
              </a:lnSpc>
            </a:pPr>
            <a:r>
              <a:rPr lang="en-US" sz="3600" b="0">
                <a:solidFill>
                  <a:srgbClr val="FFFFFF"/>
                </a:solidFill>
                <a:effectLst>
                  <a:outerShdw blurRad="50800" dist="25400" dir="5400000" algn="t" rotWithShape="0">
                    <a:prstClr val="black">
                      <a:alpha val="25000"/>
                    </a:prstClr>
                  </a:outerShdw>
                </a:effectLst>
              </a:rPr>
              <a:t>Vygotsky’s Theory of Social Constructivism</a:t>
            </a:r>
          </a:p>
        </p:txBody>
      </p:sp>
      <p:pic>
        <p:nvPicPr>
          <p:cNvPr id="3" name="Picture 2">
            <a:extLst>
              <a:ext uri="{FF2B5EF4-FFF2-40B4-BE49-F238E27FC236}">
                <a16:creationId xmlns:a16="http://schemas.microsoft.com/office/drawing/2014/main" id="{B038E3C1-5BFC-434A-B9B0-ABD9BA1312BC}"/>
              </a:ext>
            </a:extLst>
          </p:cNvPr>
          <p:cNvPicPr>
            <a:picLocks noChangeAspect="1"/>
          </p:cNvPicPr>
          <p:nvPr/>
        </p:nvPicPr>
        <p:blipFill>
          <a:blip r:embed="rId3"/>
          <a:stretch>
            <a:fillRect/>
          </a:stretch>
        </p:blipFill>
        <p:spPr>
          <a:xfrm>
            <a:off x="692769" y="1676400"/>
            <a:ext cx="4644793" cy="3581400"/>
          </a:xfrm>
          <a:prstGeom prst="rect">
            <a:avLst/>
          </a:prstGeom>
          <a:noFill/>
        </p:spPr>
      </p:pic>
      <p:sp>
        <p:nvSpPr>
          <p:cNvPr id="5" name="TextBox 4"/>
          <p:cNvSpPr txBox="1"/>
          <p:nvPr/>
        </p:nvSpPr>
        <p:spPr>
          <a:xfrm>
            <a:off x="5386293" y="2573867"/>
            <a:ext cx="3384741" cy="3581400"/>
          </a:xfrm>
          <a:prstGeom prst="rect">
            <a:avLst/>
          </a:prstGeom>
        </p:spPr>
        <p:txBody>
          <a:bodyPr vert="horz" lIns="91440" tIns="45720" rIns="91440" bIns="45720" rtlCol="0" anchor="t">
            <a:normAutofit lnSpcReduction="10000"/>
          </a:bodyPr>
          <a:lstStyle/>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marL="285750" indent="-285750">
              <a:lnSpc>
                <a:spcPct val="90000"/>
              </a:lnSpc>
              <a:spcBef>
                <a:spcPts val="1000"/>
              </a:spcBef>
              <a:buClr>
                <a:schemeClr val="accent1"/>
              </a:buClr>
              <a:buSzPct val="80000"/>
              <a:buFont typeface="Wingdings 3" charset="2"/>
              <a:buChar char=""/>
            </a:pPr>
            <a:r>
              <a:rPr lang="en-US" sz="1400" dirty="0">
                <a:solidFill>
                  <a:srgbClr val="FFFFFF"/>
                </a:solidFill>
                <a:latin typeface="Arial" panose="020B0604020202020204" pitchFamily="34" charset="0"/>
                <a:cs typeface="Arial" panose="020B0604020202020204" pitchFamily="34" charset="0"/>
              </a:rPr>
              <a:t>Social environment as the facilitator of learning and development</a:t>
            </a:r>
          </a:p>
          <a:p>
            <a:pPr marL="285750" indent="-285750">
              <a:lnSpc>
                <a:spcPct val="90000"/>
              </a:lnSpc>
              <a:spcBef>
                <a:spcPts val="1000"/>
              </a:spcBef>
              <a:buClr>
                <a:schemeClr val="accent1"/>
              </a:buClr>
              <a:buSzPct val="80000"/>
              <a:buFont typeface="Wingdings 3" charset="2"/>
              <a:buChar char=""/>
            </a:pPr>
            <a:endParaRPr lang="en-US" sz="1400" dirty="0">
              <a:solidFill>
                <a:srgbClr val="FFFFFF"/>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sz="1400" dirty="0">
                <a:solidFill>
                  <a:srgbClr val="FFFFFF"/>
                </a:solidFill>
                <a:latin typeface="Arial" panose="020B0604020202020204" pitchFamily="34" charset="0"/>
                <a:cs typeface="Arial" panose="020B0604020202020204" pitchFamily="34" charset="0"/>
              </a:rPr>
              <a:t>Children’s relationship with objects</a:t>
            </a:r>
          </a:p>
          <a:p>
            <a:pPr marL="285750" indent="-285750">
              <a:lnSpc>
                <a:spcPct val="90000"/>
              </a:lnSpc>
              <a:spcBef>
                <a:spcPts val="1000"/>
              </a:spcBef>
              <a:buClr>
                <a:schemeClr val="accent1"/>
              </a:buClr>
              <a:buSzPct val="80000"/>
              <a:buFont typeface="Wingdings 3" charset="2"/>
              <a:buChar char=""/>
            </a:pPr>
            <a:endParaRPr lang="en-US" sz="1400" dirty="0">
              <a:solidFill>
                <a:srgbClr val="FFFFFF"/>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sz="1400" dirty="0">
                <a:solidFill>
                  <a:srgbClr val="FFFFFF"/>
                </a:solidFill>
                <a:latin typeface="Arial" panose="020B0604020202020204" pitchFamily="34" charset="0"/>
                <a:cs typeface="Arial" panose="020B0604020202020204" pitchFamily="34" charset="0"/>
              </a:rPr>
              <a:t>Tools created by historical and cultural conditions</a:t>
            </a:r>
          </a:p>
          <a:p>
            <a:pPr marL="285750" indent="-285750">
              <a:lnSpc>
                <a:spcPct val="90000"/>
              </a:lnSpc>
              <a:spcBef>
                <a:spcPts val="1000"/>
              </a:spcBef>
              <a:buClr>
                <a:schemeClr val="accent1"/>
              </a:buClr>
              <a:buSzPct val="80000"/>
              <a:buFont typeface="Wingdings 3" charset="2"/>
              <a:buChar char=""/>
            </a:pPr>
            <a:endParaRPr lang="en-US" sz="1400" dirty="0">
              <a:solidFill>
                <a:srgbClr val="FFFFFF"/>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sz="1400" dirty="0">
                <a:solidFill>
                  <a:srgbClr val="FFFFFF"/>
                </a:solidFill>
                <a:latin typeface="Arial" panose="020B0604020202020204" pitchFamily="34" charset="0"/>
                <a:cs typeface="Arial" panose="020B0604020202020204" pitchFamily="34" charset="0"/>
              </a:rPr>
              <a:t>Initiate children’s actions and thinking via the inter-psychological plane</a:t>
            </a: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a:p>
            <a:pPr>
              <a:lnSpc>
                <a:spcPct val="90000"/>
              </a:lnSpc>
              <a:spcBef>
                <a:spcPts val="1000"/>
              </a:spcBef>
              <a:buClr>
                <a:schemeClr val="accent1"/>
              </a:buClr>
              <a:buSzPct val="80000"/>
              <a:buFont typeface="Wingdings 3" charset="2"/>
              <a:buChar char=""/>
            </a:pPr>
            <a:endParaRPr lang="en-US" sz="1100" dirty="0">
              <a:solidFill>
                <a:srgbClr val="FFFFFF"/>
              </a:solidFill>
            </a:endParaRPr>
          </a:p>
        </p:txBody>
      </p:sp>
      <p:sp>
        <p:nvSpPr>
          <p:cNvPr id="4" name="TextBox 3">
            <a:extLst>
              <a:ext uri="{FF2B5EF4-FFF2-40B4-BE49-F238E27FC236}">
                <a16:creationId xmlns:a16="http://schemas.microsoft.com/office/drawing/2014/main" id="{CABEAF2B-887C-4D3E-A846-447E845DEB89}"/>
              </a:ext>
            </a:extLst>
          </p:cNvPr>
          <p:cNvSpPr txBox="1"/>
          <p:nvPr/>
        </p:nvSpPr>
        <p:spPr>
          <a:xfrm>
            <a:off x="692769" y="6019800"/>
            <a:ext cx="2145516" cy="369332"/>
          </a:xfrm>
          <a:prstGeom prst="rect">
            <a:avLst/>
          </a:prstGeom>
          <a:noFill/>
        </p:spPr>
        <p:txBody>
          <a:bodyPr wrap="square" rtlCol="0">
            <a:spAutoFit/>
          </a:bodyPr>
          <a:lstStyle/>
          <a:p>
            <a:r>
              <a:rPr lang="en-GB" b="0" i="0" dirty="0">
                <a:solidFill>
                  <a:srgbClr val="333333"/>
                </a:solidFill>
                <a:effectLst/>
                <a:latin typeface="Heebo" pitchFamily="2" charset="-79"/>
                <a:cs typeface="Heebo" pitchFamily="2" charset="-79"/>
              </a:rPr>
              <a:t>(Vygotsky, 1978)</a:t>
            </a:r>
            <a:endParaRPr lang="en-GB" dirty="0"/>
          </a:p>
        </p:txBody>
      </p:sp>
    </p:spTree>
    <p:extLst>
      <p:ext uri="{BB962C8B-B14F-4D97-AF65-F5344CB8AC3E}">
        <p14:creationId xmlns:p14="http://schemas.microsoft.com/office/powerpoint/2010/main" val="625942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3E8224-A211-4325-A64B-8C8F8AAE8792}"/>
              </a:ext>
            </a:extLst>
          </p:cNvPr>
          <p:cNvPicPr>
            <a:picLocks noChangeAspect="1"/>
          </p:cNvPicPr>
          <p:nvPr/>
        </p:nvPicPr>
        <p:blipFill rotWithShape="1">
          <a:blip r:embed="rId3"/>
          <a:srcRect l="9896" r="24259" b="-1"/>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pPr>
              <a:lnSpc>
                <a:spcPct val="90000"/>
              </a:lnSpc>
            </a:pPr>
            <a:r>
              <a:rPr lang="en-US" sz="2800"/>
              <a:t>Practical Example 1: Pretend Cooking</a:t>
            </a:r>
            <a:endParaRPr lang="en-GB" sz="2800"/>
          </a:p>
        </p:txBody>
      </p:sp>
      <p:cxnSp>
        <p:nvCxnSpPr>
          <p:cNvPr id="76" name="Straight Connector 7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31" name="Content Placeholder 2">
            <a:extLst>
              <a:ext uri="{FF2B5EF4-FFF2-40B4-BE49-F238E27FC236}">
                <a16:creationId xmlns:a16="http://schemas.microsoft.com/office/drawing/2014/main" id="{4B291863-3FE6-42E7-884E-0FAD08992146}"/>
              </a:ext>
            </a:extLst>
          </p:cNvPr>
          <p:cNvGraphicFramePr>
            <a:graphicFrameLocks noGrp="1"/>
          </p:cNvGraphicFramePr>
          <p:nvPr>
            <p:ph idx="1"/>
            <p:extLst>
              <p:ext uri="{D42A27DB-BD31-4B8C-83A1-F6EECF244321}">
                <p14:modId xmlns:p14="http://schemas.microsoft.com/office/powerpoint/2010/main" val="2108275825"/>
              </p:ext>
            </p:extLst>
          </p:nvPr>
        </p:nvGraphicFramePr>
        <p:xfrm>
          <a:off x="508000" y="2160589"/>
          <a:ext cx="2888342"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FC02BB1-DA47-43CA-9606-F858A9FFE486}"/>
              </a:ext>
            </a:extLst>
          </p:cNvPr>
          <p:cNvSpPr txBox="1"/>
          <p:nvPr/>
        </p:nvSpPr>
        <p:spPr>
          <a:xfrm>
            <a:off x="507999" y="6324600"/>
            <a:ext cx="2888342" cy="369332"/>
          </a:xfrm>
          <a:prstGeom prst="rect">
            <a:avLst/>
          </a:prstGeom>
          <a:noFill/>
        </p:spPr>
        <p:txBody>
          <a:bodyPr wrap="square" rtlCol="0">
            <a:spAutoFit/>
          </a:bodyPr>
          <a:lstStyle/>
          <a:p>
            <a:r>
              <a:rPr lang="en-GB" dirty="0"/>
              <a:t> (</a:t>
            </a:r>
            <a:r>
              <a:rPr lang="en-GB" dirty="0" err="1"/>
              <a:t>Rausser</a:t>
            </a:r>
            <a:r>
              <a:rPr lang="en-GB" dirty="0"/>
              <a:t>, 2021)</a:t>
            </a:r>
          </a:p>
        </p:txBody>
      </p:sp>
    </p:spTree>
    <p:extLst>
      <p:ext uri="{BB962C8B-B14F-4D97-AF65-F5344CB8AC3E}">
        <p14:creationId xmlns:p14="http://schemas.microsoft.com/office/powerpoint/2010/main" val="1891855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US" dirty="0"/>
              <a:t>Practical Example 2: </a:t>
            </a:r>
            <a:br>
              <a:rPr lang="en-US" dirty="0"/>
            </a:br>
            <a:r>
              <a:rPr lang="en-US" dirty="0"/>
              <a:t>Reading Books</a:t>
            </a:r>
            <a:endParaRPr lang="en-GB" dirty="0"/>
          </a:p>
        </p:txBody>
      </p:sp>
      <p:graphicFrame>
        <p:nvGraphicFramePr>
          <p:cNvPr id="9" name="Content Placeholder 2">
            <a:extLst>
              <a:ext uri="{FF2B5EF4-FFF2-40B4-BE49-F238E27FC236}">
                <a16:creationId xmlns:a16="http://schemas.microsoft.com/office/drawing/2014/main" id="{E21B9F7A-8222-43B3-B18A-1786DFBF49AB}"/>
              </a:ext>
            </a:extLst>
          </p:cNvPr>
          <p:cNvGraphicFramePr>
            <a:graphicFrameLocks noGrp="1"/>
          </p:cNvGraphicFramePr>
          <p:nvPr>
            <p:ph sz="half" idx="2"/>
            <p:extLst>
              <p:ext uri="{D42A27DB-BD31-4B8C-83A1-F6EECF244321}">
                <p14:modId xmlns:p14="http://schemas.microsoft.com/office/powerpoint/2010/main" val="3968749034"/>
              </p:ext>
            </p:extLst>
          </p:nvPr>
        </p:nvGraphicFramePr>
        <p:xfrm>
          <a:off x="4648200" y="2084832"/>
          <a:ext cx="4038600" cy="4041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5438174-2834-4BBA-BF42-73C43685098B}"/>
              </a:ext>
            </a:extLst>
          </p:cNvPr>
          <p:cNvPicPr>
            <a:picLocks noChangeAspect="1"/>
          </p:cNvPicPr>
          <p:nvPr/>
        </p:nvPicPr>
        <p:blipFill>
          <a:blip r:embed="rId8"/>
          <a:stretch>
            <a:fillRect/>
          </a:stretch>
        </p:blipFill>
        <p:spPr>
          <a:xfrm>
            <a:off x="365760" y="2069859"/>
            <a:ext cx="4041648" cy="3586962"/>
          </a:xfrm>
          <a:prstGeom prst="rect">
            <a:avLst/>
          </a:prstGeom>
          <a:noFill/>
        </p:spPr>
      </p:pic>
      <p:sp>
        <p:nvSpPr>
          <p:cNvPr id="7" name="TextBox 6">
            <a:extLst>
              <a:ext uri="{FF2B5EF4-FFF2-40B4-BE49-F238E27FC236}">
                <a16:creationId xmlns:a16="http://schemas.microsoft.com/office/drawing/2014/main" id="{BB460CCB-2712-4958-9E1F-152D00888D70}"/>
              </a:ext>
            </a:extLst>
          </p:cNvPr>
          <p:cNvSpPr txBox="1"/>
          <p:nvPr/>
        </p:nvSpPr>
        <p:spPr>
          <a:xfrm>
            <a:off x="838200" y="6324600"/>
            <a:ext cx="4724400" cy="646331"/>
          </a:xfrm>
          <a:prstGeom prst="rect">
            <a:avLst/>
          </a:prstGeom>
          <a:noFill/>
        </p:spPr>
        <p:txBody>
          <a:bodyPr wrap="square" rtlCol="0">
            <a:spAutoFit/>
          </a:bodyPr>
          <a:lstStyle/>
          <a:p>
            <a:r>
              <a:rPr lang="en-GB" dirty="0"/>
              <a:t> (</a:t>
            </a:r>
            <a:r>
              <a:rPr lang="en-GB" dirty="0" err="1"/>
              <a:t>Azzzzya</a:t>
            </a:r>
            <a:r>
              <a:rPr lang="en-GB" dirty="0"/>
              <a:t>, 2017)</a:t>
            </a:r>
          </a:p>
          <a:p>
            <a:endParaRPr lang="en-GB" dirty="0"/>
          </a:p>
        </p:txBody>
      </p:sp>
    </p:spTree>
    <p:extLst>
      <p:ext uri="{BB962C8B-B14F-4D97-AF65-F5344CB8AC3E}">
        <p14:creationId xmlns:p14="http://schemas.microsoft.com/office/powerpoint/2010/main" val="1584582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US" sz="4400" dirty="0"/>
              <a:t>References</a:t>
            </a:r>
            <a:endParaRPr lang="en-GB" sz="4400" dirty="0"/>
          </a:p>
        </p:txBody>
      </p:sp>
      <p:sp>
        <p:nvSpPr>
          <p:cNvPr id="3" name="Content Placeholder 2"/>
          <p:cNvSpPr>
            <a:spLocks noGrp="1"/>
          </p:cNvSpPr>
          <p:nvPr>
            <p:ph idx="1"/>
          </p:nvPr>
        </p:nvSpPr>
        <p:spPr>
          <a:xfrm>
            <a:off x="768096" y="1371600"/>
            <a:ext cx="7690104" cy="4937760"/>
          </a:xfrm>
        </p:spPr>
        <p:txBody>
          <a:bodyPr>
            <a:normAutofit fontScale="92500" lnSpcReduction="10000"/>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Azzzzya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Children Reading Books [image]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GB" sz="1800" dirty="0">
                <a:effectLst/>
                <a:latin typeface="Calibri" panose="020F0502020204030204" pitchFamily="34" charset="0"/>
                <a:ea typeface="Calibri" panose="020F0502020204030204" pitchFamily="34" charset="0"/>
                <a:cs typeface="Times New Roman" panose="02020603050405020304" pitchFamily="18" charset="0"/>
              </a:rPr>
              <a:t>://graphicriver.net/item/children-reading-books/20654648 (Accessed:20 October 2021)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Baird, G.,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Piaget's Cognitive Development Theory </a:t>
            </a:r>
            <a:r>
              <a:rPr lang="en-US" sz="1800" dirty="0">
                <a:effectLst/>
                <a:latin typeface="Calibri" panose="020F0502020204030204" pitchFamily="34" charset="0"/>
                <a:ea typeface="Calibri" panose="020F0502020204030204" pitchFamily="34" charset="0"/>
                <a:cs typeface="Times New Roman" panose="02020603050405020304" pitchFamily="18" charset="0"/>
              </a:rPr>
              <a:t>[image] Available at: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https://prezi.com/p/t-8wwifhxoar/piagets-cognitive-development-theory/</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 (Accessed: 18 October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Google,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Child Development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[image] Available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GB" sz="1800" dirty="0">
                <a:effectLst/>
                <a:latin typeface="Calibri" panose="020F0502020204030204" pitchFamily="34" charset="0"/>
                <a:ea typeface="Calibri" panose="020F0502020204030204" pitchFamily="34" charset="0"/>
                <a:cs typeface="Times New Roman" panose="02020603050405020304" pitchFamily="18" charset="0"/>
              </a:rPr>
              <a:t>://sites.google.com/site/1122703096v1/ (Accessed:20 October 2021)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Rausser</a:t>
            </a:r>
            <a:r>
              <a:rPr lang="en-GB" sz="1800" dirty="0">
                <a:effectLst/>
                <a:latin typeface="Calibri" panose="020F0502020204030204" pitchFamily="34" charset="0"/>
                <a:ea typeface="Calibri" panose="020F0502020204030204" pitchFamily="34" charset="0"/>
                <a:cs typeface="Times New Roman" panose="02020603050405020304" pitchFamily="18" charset="0"/>
              </a:rPr>
              <a:t>, S., (2017)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22 Ways to Make Cooking Fun with </a:t>
            </a:r>
            <a:r>
              <a:rPr lang="en-GB" i="1" dirty="0">
                <a:latin typeface="Calibri" panose="020F0502020204030204" pitchFamily="34" charset="0"/>
                <a:ea typeface="Calibri" panose="020F0502020204030204" pitchFamily="34" charset="0"/>
                <a:cs typeface="Times New Roman" panose="02020603050405020304" pitchFamily="18" charset="0"/>
              </a:rPr>
              <a:t>Kids </a:t>
            </a:r>
            <a:r>
              <a:rPr lang="en-GB" dirty="0">
                <a:latin typeface="Calibri" panose="020F0502020204030204" pitchFamily="34" charset="0"/>
                <a:ea typeface="Calibri" panose="020F0502020204030204" pitchFamily="34" charset="0"/>
                <a:cs typeface="Times New Roman" panose="02020603050405020304" pitchFamily="18" charset="0"/>
              </a:rPr>
              <a:t>[image]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3"/>
              </a:rPr>
              <a:t>https://www.parents.com/recipes/cooking/with-kids/21-ways-to-make-cooking-with-kids-more-fun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(Accessed:20 October 2021)</a:t>
            </a:r>
          </a:p>
          <a:p>
            <a:pPr>
              <a:lnSpc>
                <a:spcPct val="107000"/>
              </a:lnSpc>
              <a:spcAft>
                <a:spcPts val="800"/>
              </a:spcAft>
            </a:pPr>
            <a:r>
              <a:rPr lang="en-GB" sz="1800" dirty="0" err="1">
                <a:solidFill>
                  <a:srgbClr val="333333"/>
                </a:solidFill>
                <a:effectLst/>
                <a:latin typeface="Heebo" pitchFamily="2" charset="-79"/>
                <a:ea typeface="Calibri" panose="020F0502020204030204" pitchFamily="34" charset="0"/>
                <a:cs typeface="Times New Roman" panose="02020603050405020304" pitchFamily="18" charset="0"/>
              </a:rPr>
              <a:t>Vygotsky.L</a:t>
            </a:r>
            <a:r>
              <a:rPr lang="en-GB" sz="1800" dirty="0">
                <a:solidFill>
                  <a:srgbClr val="333333"/>
                </a:solidFill>
                <a:effectLst/>
                <a:latin typeface="Heebo" pitchFamily="2" charset="-79"/>
                <a:ea typeface="Calibri" panose="020F0502020204030204" pitchFamily="34" charset="0"/>
                <a:cs typeface="Times New Roman" panose="02020603050405020304" pitchFamily="18" charset="0"/>
              </a:rPr>
              <a:t>., (1978) </a:t>
            </a:r>
            <a:r>
              <a:rPr lang="en-GB" sz="1800" i="1" dirty="0">
                <a:solidFill>
                  <a:srgbClr val="333333"/>
                </a:solidFill>
                <a:effectLst/>
                <a:latin typeface="Heebo" pitchFamily="2" charset="-79"/>
                <a:ea typeface="Calibri" panose="020F0502020204030204" pitchFamily="34" charset="0"/>
                <a:cs typeface="Times New Roman" panose="02020603050405020304" pitchFamily="18" charset="0"/>
              </a:rPr>
              <a:t>Social Constructivism </a:t>
            </a:r>
            <a:r>
              <a:rPr lang="en-GB" sz="1800" dirty="0">
                <a:solidFill>
                  <a:srgbClr val="333333"/>
                </a:solidFill>
                <a:effectLst/>
                <a:latin typeface="Heebo" pitchFamily="2" charset="-79"/>
                <a:ea typeface="Calibri" panose="020F0502020204030204" pitchFamily="34" charset="0"/>
                <a:cs typeface="Times New Roman" panose="02020603050405020304" pitchFamily="18" charset="0"/>
              </a:rPr>
              <a:t>[image]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http://www.sproutlabs.com.au/blog/3-learning-theories-that-underpin-the-70-20-10/</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(Accessed:20 October 2021)</a:t>
            </a:r>
          </a:p>
          <a:p>
            <a:pPr marL="0" indent="0">
              <a:buNone/>
            </a:pPr>
            <a:endParaRPr lang="en-GB" sz="800" dirty="0"/>
          </a:p>
        </p:txBody>
      </p:sp>
    </p:spTree>
    <p:extLst>
      <p:ext uri="{BB962C8B-B14F-4D97-AF65-F5344CB8AC3E}">
        <p14:creationId xmlns:p14="http://schemas.microsoft.com/office/powerpoint/2010/main" val="30557689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1231</TotalTime>
  <Words>1610</Words>
  <Application>Microsoft Office PowerPoint</Application>
  <PresentationFormat>On-screen Show (4:3)</PresentationFormat>
  <Paragraphs>115</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Heebo</vt:lpstr>
      <vt:lpstr>Trebuchet MS</vt:lpstr>
      <vt:lpstr>Wingdings 3</vt:lpstr>
      <vt:lpstr>Facet</vt:lpstr>
      <vt:lpstr>A Child’s Experience between the ages of 0-5 years can affect the rest of their lives</vt:lpstr>
      <vt:lpstr>Introduction</vt:lpstr>
      <vt:lpstr>Piaget's Theory of Cognitive Development</vt:lpstr>
      <vt:lpstr>Vygotsky’s Theory of Social Constructivism</vt:lpstr>
      <vt:lpstr>Practical Example 1: Pretend Cooking</vt:lpstr>
      <vt:lpstr>Practical Example 2:  Reading Books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LEE</dc:creator>
  <cp:lastModifiedBy>leah pinnock</cp:lastModifiedBy>
  <cp:revision>7</cp:revision>
  <dcterms:created xsi:type="dcterms:W3CDTF">2021-10-09T03:21:02Z</dcterms:created>
  <dcterms:modified xsi:type="dcterms:W3CDTF">2021-10-26T13:18:17Z</dcterms:modified>
</cp:coreProperties>
</file>