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84" autoAdjust="0"/>
  </p:normalViewPr>
  <p:slideViewPr>
    <p:cSldViewPr snapToGrid="0">
      <p:cViewPr varScale="1">
        <p:scale>
          <a:sx n="70" d="100"/>
          <a:sy n="70" d="100"/>
        </p:scale>
        <p:origin x="7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554796-73CC-4A48-BFA9-BB2F5375649A}" type="datetimeFigureOut">
              <a:rPr lang="en-GB" smtClean="0"/>
              <a:t>26/3/19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A6CC44-D0A8-47AD-88F7-D1E837C58C11}" type="slidenum">
              <a:rPr lang="en-GB" smtClean="0"/>
              <a:t>‹#›</a:t>
            </a:fld>
            <a:endParaRPr lang="en-GB"/>
          </a:p>
        </p:txBody>
      </p:sp>
    </p:spTree>
    <p:extLst>
      <p:ext uri="{BB962C8B-B14F-4D97-AF65-F5344CB8AC3E}">
        <p14:creationId xmlns:p14="http://schemas.microsoft.com/office/powerpoint/2010/main" val="3788099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Founded by Sam Walton in 1962.</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He wanted to,</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help people save money so they can have a better life’.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Business</a:t>
            </a:r>
            <a:r>
              <a:rPr lang="en-GB" sz="1200" kern="1200" baseline="0" dirty="0">
                <a:solidFill>
                  <a:schemeClr val="tx1"/>
                </a:solidFill>
                <a:effectLst/>
                <a:latin typeface="+mn-lt"/>
                <a:ea typeface="+mn-ea"/>
                <a:cs typeface="+mn-cs"/>
              </a:rPr>
              <a:t> purpose remains just as strong today.</a:t>
            </a:r>
          </a:p>
          <a:p>
            <a:pPr marL="171450" indent="-171450">
              <a:buFont typeface="Arial" panose="020B0604020202020204" pitchFamily="34" charset="0"/>
              <a:buChar char="•"/>
            </a:pPr>
            <a:r>
              <a:rPr lang="en-GB" sz="1200" kern="1200" baseline="0" dirty="0">
                <a:solidFill>
                  <a:schemeClr val="tx1"/>
                </a:solidFill>
                <a:effectLst/>
                <a:latin typeface="+mn-lt"/>
                <a:ea typeface="+mn-ea"/>
                <a:cs typeface="+mn-cs"/>
              </a:rPr>
              <a:t>One of the largest businesses in the world.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‘Through innovation, we're creating a seamless experience to let customers shop anytime and anywhere online, through mobile devices and in stores. We are creating opportunities and bringing value to customers and communities around the globe.’ (Walmart, 2019)</a:t>
            </a: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1</a:t>
            </a:fld>
            <a:endParaRPr lang="en-GB"/>
          </a:p>
        </p:txBody>
      </p:sp>
    </p:spTree>
    <p:extLst>
      <p:ext uri="{BB962C8B-B14F-4D97-AF65-F5344CB8AC3E}">
        <p14:creationId xmlns:p14="http://schemas.microsoft.com/office/powerpoint/2010/main" val="3280771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Differences-</a:t>
            </a:r>
          </a:p>
          <a:p>
            <a:pPr marL="171450" indent="-171450">
              <a:buFont typeface="Arial" panose="020B0604020202020204" pitchFamily="34" charset="0"/>
              <a:buChar char="•"/>
            </a:pPr>
            <a:r>
              <a:rPr lang="en-GB" dirty="0"/>
              <a:t>Comparisons between competitors. -</a:t>
            </a:r>
            <a:r>
              <a:rPr lang="en-GB" baseline="0" dirty="0"/>
              <a:t> </a:t>
            </a:r>
            <a:r>
              <a:rPr lang="en-GB" dirty="0"/>
              <a:t>The increase in demand for low cost stores have seen increasing competition from</a:t>
            </a:r>
            <a:r>
              <a:rPr lang="en-GB" baseline="0" dirty="0"/>
              <a:t> that of Tesco and Asda. </a:t>
            </a:r>
          </a:p>
          <a:p>
            <a:pPr marL="171450" indent="-171450">
              <a:buFont typeface="Arial" panose="020B0604020202020204" pitchFamily="34" charset="0"/>
              <a:buChar char="•"/>
            </a:pPr>
            <a:r>
              <a:rPr lang="en-GB" baseline="0" dirty="0"/>
              <a:t>Price Competitiveness weighted at 1.15 as appose to 2009’s 0.1. – Increasing competition has made it more salient than ever to stay competitive in pricing. Walmart could re-focus strategy based on low costs rather than looking to appeal to an upper income market. </a:t>
            </a:r>
          </a:p>
          <a:p>
            <a:pPr marL="171450" indent="-171450">
              <a:buFont typeface="Arial" panose="020B0604020202020204" pitchFamily="34" charset="0"/>
              <a:buChar char="•"/>
            </a:pPr>
            <a:r>
              <a:rPr lang="en-GB" baseline="0" dirty="0"/>
              <a:t>Employees rating has decreased to become a major weakness. Walmart should seek to increase motivation to therefore reduce high staff turnover.</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Key Similarities-</a:t>
            </a:r>
          </a:p>
          <a:p>
            <a:pPr marL="171450" indent="-171450">
              <a:buFont typeface="Arial" panose="020B0604020202020204" pitchFamily="34" charset="0"/>
              <a:buChar char="•"/>
            </a:pPr>
            <a:r>
              <a:rPr lang="en-GB" baseline="0" dirty="0"/>
              <a:t> Advertising and promotion methods have stayed a major strength of Walmart. Perhaps this is a result of their link to that of John Lewis.</a:t>
            </a: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2</a:t>
            </a:fld>
            <a:endParaRPr lang="en-GB"/>
          </a:p>
        </p:txBody>
      </p:sp>
    </p:spTree>
    <p:extLst>
      <p:ext uri="{BB962C8B-B14F-4D97-AF65-F5344CB8AC3E}">
        <p14:creationId xmlns:p14="http://schemas.microsoft.com/office/powerpoint/2010/main" val="3410871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Differences- </a:t>
            </a:r>
          </a:p>
          <a:p>
            <a:pPr marL="171450" indent="-171450">
              <a:buFont typeface="Arial" panose="020B0604020202020204" pitchFamily="34" charset="0"/>
              <a:buChar char="•"/>
            </a:pPr>
            <a:r>
              <a:rPr lang="en-GB" baseline="0" dirty="0"/>
              <a:t>Economic climate has changed since 2009- The economy is no longer facing a recession and after a ‘flat’ end to 2018, there is an expected increase of retail sales in 2019. – Following a sales increase, Walmart could then re- focus on broadening their target customers.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Further technological</a:t>
            </a:r>
            <a:r>
              <a:rPr lang="en-GB" baseline="0" dirty="0"/>
              <a:t> advancements since 2009- </a:t>
            </a:r>
            <a:r>
              <a:rPr lang="en-GB" sz="1200" kern="1200" dirty="0">
                <a:solidFill>
                  <a:schemeClr val="tx1"/>
                </a:solidFill>
                <a:effectLst/>
                <a:latin typeface="+mn-lt"/>
                <a:ea typeface="+mn-ea"/>
                <a:cs typeface="+mn-cs"/>
              </a:rPr>
              <a:t>In relation to the view of (Porter, 1980), Walmart can continue to utilise IT as a “weapon” to influence competitive forces in the market. </a:t>
            </a:r>
            <a:endParaRPr lang="en-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Current EFE incorporates tension with Indian laws and</a:t>
            </a:r>
            <a:r>
              <a:rPr lang="en-GB" baseline="0" dirty="0"/>
              <a:t> regulations.</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3</a:t>
            </a:fld>
            <a:endParaRPr lang="en-GB"/>
          </a:p>
        </p:txBody>
      </p:sp>
    </p:spTree>
    <p:extLst>
      <p:ext uri="{BB962C8B-B14F-4D97-AF65-F5344CB8AC3E}">
        <p14:creationId xmlns:p14="http://schemas.microsoft.com/office/powerpoint/2010/main" val="2426793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Differences-</a:t>
            </a:r>
            <a:r>
              <a:rPr lang="en-GB" baseline="0" dirty="0"/>
              <a:t> </a:t>
            </a:r>
          </a:p>
          <a:p>
            <a:pPr marL="171450" indent="-171450">
              <a:buFont typeface="Arial" panose="020B0604020202020204" pitchFamily="34" charset="0"/>
              <a:buChar char="•"/>
            </a:pPr>
            <a:r>
              <a:rPr lang="en-GB" baseline="0" dirty="0"/>
              <a:t>As the worlds largest retailer, Walmart's financial position has progressed since 2009. – The continuation of customer experience personalisation would provide differentiation from close competition and could act to further increase sales. -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Prahalad</a:t>
            </a:r>
            <a:r>
              <a:rPr lang="en-GB" sz="1200" kern="1200" dirty="0">
                <a:solidFill>
                  <a:schemeClr val="tx1"/>
                </a:solidFill>
                <a:effectLst/>
                <a:latin typeface="+mn-lt"/>
                <a:ea typeface="+mn-ea"/>
                <a:cs typeface="+mn-cs"/>
              </a:rPr>
              <a:t> and Hamel, 1990) reveal ‘sustainable competitive advantage is based on distinctive capabilities, which cannot easily be replicated by competitors.’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Advancements in IS systems- Waitrose has gone beyond simply recognising what technology has to offer and instead has, ‘developed IS capabilities or competencies through </a:t>
            </a:r>
            <a:r>
              <a:rPr lang="en-US" sz="1200" kern="1200" dirty="0">
                <a:solidFill>
                  <a:schemeClr val="tx1"/>
                </a:solidFill>
                <a:effectLst/>
                <a:latin typeface="+mn-lt"/>
                <a:ea typeface="+mn-ea"/>
                <a:cs typeface="+mn-cs"/>
              </a:rPr>
              <a:t>a focus on the ways they manage and use IS, learning explicit lessons from its success and failure’. </a:t>
            </a:r>
            <a:r>
              <a:rPr lang="en-GB" sz="1200" kern="1200" dirty="0">
                <a:solidFill>
                  <a:schemeClr val="tx1"/>
                </a:solidFill>
                <a:effectLst/>
                <a:latin typeface="+mn-lt"/>
                <a:ea typeface="+mn-ea"/>
                <a:cs typeface="+mn-cs"/>
              </a:rPr>
              <a:t>(Ward and </a:t>
            </a:r>
            <a:r>
              <a:rPr lang="en-GB" sz="1200" kern="1200" dirty="0" err="1">
                <a:solidFill>
                  <a:schemeClr val="tx1"/>
                </a:solidFill>
                <a:effectLst/>
                <a:latin typeface="+mn-lt"/>
                <a:ea typeface="+mn-ea"/>
                <a:cs typeface="+mn-cs"/>
              </a:rPr>
              <a:t>Peppard</a:t>
            </a:r>
            <a:r>
              <a:rPr lang="en-GB" sz="1200" kern="1200" dirty="0">
                <a:solidFill>
                  <a:schemeClr val="tx1"/>
                </a:solidFill>
                <a:effectLst/>
                <a:latin typeface="+mn-lt"/>
                <a:ea typeface="+mn-ea"/>
                <a:cs typeface="+mn-cs"/>
              </a:rPr>
              <a:t>, 2002)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Employee dissatisfaction was not present in the 2009 IFE and yet is the heaviest weighting currently at 0.08. </a:t>
            </a:r>
            <a:r>
              <a:rPr lang="en-GB" sz="1200" kern="1200" dirty="0">
                <a:solidFill>
                  <a:schemeClr val="tx1"/>
                </a:solidFill>
                <a:effectLst/>
                <a:latin typeface="+mn-lt"/>
                <a:ea typeface="+mn-ea"/>
                <a:cs typeface="+mn-cs"/>
              </a:rPr>
              <a:t>(Hagel, 1999)</a:t>
            </a:r>
            <a:r>
              <a:rPr lang="en-US" sz="1200" kern="1200" dirty="0">
                <a:solidFill>
                  <a:schemeClr val="tx1"/>
                </a:solidFill>
                <a:effectLst/>
                <a:latin typeface="+mn-lt"/>
                <a:ea typeface="+mn-ea"/>
                <a:cs typeface="+mn-cs"/>
              </a:rPr>
              <a:t> suggest that the formation of a demand driven network is accomplished via the fulfilment of the community’s common needs</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 would therefore argue that employees play a huge factor in a corporate strategy and therefore Walmart should perhaps reintegrate training procedures to a form an organisation based on effective leadership and teamwork.</a:t>
            </a:r>
            <a:endParaRPr lang="en-GB" sz="1200" kern="1200" dirty="0">
              <a:solidFill>
                <a:schemeClr val="tx1"/>
              </a:solidFill>
              <a:effectLst/>
              <a:latin typeface="+mn-lt"/>
              <a:ea typeface="+mn-ea"/>
              <a:cs typeface="+mn-cs"/>
            </a:endParaRP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HOWEVER,</a:t>
            </a:r>
            <a:r>
              <a:rPr lang="en-GB" baseline="0" dirty="0"/>
              <a:t> </a:t>
            </a:r>
            <a:r>
              <a:rPr lang="en-US" sz="1200" kern="1200" dirty="0">
                <a:solidFill>
                  <a:schemeClr val="tx1"/>
                </a:solidFill>
                <a:effectLst/>
                <a:latin typeface="+mn-lt"/>
                <a:ea typeface="+mn-ea"/>
                <a:cs typeface="+mn-cs"/>
              </a:rPr>
              <a:t>‘The </a:t>
            </a:r>
            <a:r>
              <a:rPr lang="en-GB" sz="1200" kern="1200" dirty="0">
                <a:solidFill>
                  <a:schemeClr val="tx1"/>
                </a:solidFill>
                <a:effectLst/>
                <a:latin typeface="+mn-lt"/>
                <a:ea typeface="+mn-ea"/>
                <a:cs typeface="+mn-cs"/>
              </a:rPr>
              <a:t>greatest failures of strategic management have occurred when managers took one point too seriously.’ (Mintzberg, 2008) – Walmart should continue to focus</a:t>
            </a:r>
            <a:r>
              <a:rPr lang="en-GB" sz="1200" kern="1200" baseline="0" dirty="0">
                <a:solidFill>
                  <a:schemeClr val="tx1"/>
                </a:solidFill>
                <a:effectLst/>
                <a:latin typeface="+mn-lt"/>
                <a:ea typeface="+mn-ea"/>
                <a:cs typeface="+mn-cs"/>
              </a:rPr>
              <a:t> on all aspects and not purely facilitate for employee dissatisfaction.</a:t>
            </a: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4</a:t>
            </a:fld>
            <a:endParaRPr lang="en-GB"/>
          </a:p>
        </p:txBody>
      </p:sp>
    </p:spTree>
    <p:extLst>
      <p:ext uri="{BB962C8B-B14F-4D97-AF65-F5344CB8AC3E}">
        <p14:creationId xmlns:p14="http://schemas.microsoft.com/office/powerpoint/2010/main" val="3197008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Shows some degree of consistency</a:t>
            </a:r>
            <a:r>
              <a:rPr lang="en-GB" baseline="0" dirty="0"/>
              <a:t> to Walmart's capabilities. Since 2009, there has been a shift towards internal strengths which demonstrate Walmart's aggressive strategy.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HOWEVER, </a:t>
            </a:r>
            <a:r>
              <a:rPr lang="en-GB" sz="1200" kern="1200" dirty="0">
                <a:solidFill>
                  <a:schemeClr val="tx1"/>
                </a:solidFill>
                <a:effectLst/>
                <a:latin typeface="+mn-lt"/>
                <a:ea typeface="+mn-ea"/>
                <a:cs typeface="+mn-cs"/>
              </a:rPr>
              <a:t>‘In conventional dual logic, we have to place issues in two categories. For instance, in strategic planning, a strategic action is either aggressive or no aggressive – and nothing in between.’ (</a:t>
            </a:r>
            <a:r>
              <a:rPr lang="en-GB" sz="1200" kern="1200" dirty="0" err="1">
                <a:solidFill>
                  <a:schemeClr val="tx1"/>
                </a:solidFill>
                <a:effectLst/>
                <a:latin typeface="+mn-lt"/>
                <a:ea typeface="+mn-ea"/>
                <a:cs typeface="+mn-cs"/>
              </a:rPr>
              <a:t>Simister</a:t>
            </a:r>
            <a:r>
              <a:rPr lang="en-GB" sz="1200" kern="1200" dirty="0">
                <a:solidFill>
                  <a:schemeClr val="tx1"/>
                </a:solidFill>
                <a:effectLst/>
                <a:latin typeface="+mn-lt"/>
                <a:ea typeface="+mn-ea"/>
                <a:cs typeface="+mn-cs"/>
              </a:rPr>
              <a:t>, 2011)</a:t>
            </a:r>
          </a:p>
          <a:p>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5</a:t>
            </a:fld>
            <a:endParaRPr lang="en-GB"/>
          </a:p>
        </p:txBody>
      </p:sp>
    </p:spTree>
    <p:extLst>
      <p:ext uri="{BB962C8B-B14F-4D97-AF65-F5344CB8AC3E}">
        <p14:creationId xmlns:p14="http://schemas.microsoft.com/office/powerpoint/2010/main" val="2854111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Demonstrates a “prospector type” business.</a:t>
            </a:r>
            <a:r>
              <a:rPr lang="en-GB" baseline="0" dirty="0"/>
              <a:t> </a:t>
            </a:r>
          </a:p>
          <a:p>
            <a:pPr marL="171450" indent="-171450">
              <a:buFont typeface="Arial" panose="020B0604020202020204" pitchFamily="34" charset="0"/>
              <a:buChar char="•"/>
            </a:pPr>
            <a:r>
              <a:rPr lang="en-GB" baseline="0" dirty="0"/>
              <a:t>Whilst maintaining a strong competitive position, Walmart have tapped into Asian markets and experienced significant growth. </a:t>
            </a:r>
          </a:p>
          <a:p>
            <a:pPr marL="171450" indent="-171450">
              <a:buFont typeface="Arial" panose="020B0604020202020204" pitchFamily="34" charset="0"/>
              <a:buChar char="•"/>
            </a:pPr>
            <a:r>
              <a:rPr lang="en-GB" baseline="0" dirty="0"/>
              <a:t>Barriers to entry in the Indian markets are proving hugely problematic for Walmart’s current position, however this venture could prove equally as fruitful.</a:t>
            </a:r>
          </a:p>
          <a:p>
            <a:pPr marL="171450" indent="-171450">
              <a:buFont typeface="Arial" panose="020B0604020202020204" pitchFamily="34" charset="0"/>
              <a:buChar char="•"/>
            </a:pPr>
            <a:r>
              <a:rPr lang="en-GB" baseline="0" dirty="0"/>
              <a:t>Ebusiness has also played a factor in the increase of sales and consequently the development of the organisation.</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However, </a:t>
            </a:r>
            <a:r>
              <a:rPr lang="en-GB" sz="1200" kern="1200" dirty="0">
                <a:solidFill>
                  <a:schemeClr val="tx1"/>
                </a:solidFill>
                <a:effectLst/>
                <a:latin typeface="+mn-lt"/>
                <a:ea typeface="+mn-ea"/>
                <a:cs typeface="+mn-cs"/>
              </a:rPr>
              <a:t>,  (Finnegan, 2008)</a:t>
            </a:r>
            <a:r>
              <a:rPr lang="en-US" sz="1200" kern="1200" dirty="0">
                <a:solidFill>
                  <a:schemeClr val="tx1"/>
                </a:solidFill>
                <a:effectLst/>
                <a:latin typeface="+mn-lt"/>
                <a:ea typeface="+mn-ea"/>
                <a:cs typeface="+mn-cs"/>
              </a:rPr>
              <a:t> recognises the, ‘</a:t>
            </a:r>
            <a:r>
              <a:rPr lang="en-GB" sz="1200" kern="1200" dirty="0">
                <a:solidFill>
                  <a:schemeClr val="tx1"/>
                </a:solidFill>
                <a:effectLst/>
                <a:latin typeface="+mn-lt"/>
                <a:ea typeface="+mn-ea"/>
                <a:cs typeface="+mn-cs"/>
              </a:rPr>
              <a:t>complex and dynamic relationships between IOS and internal systems.’ </a:t>
            </a:r>
            <a:r>
              <a:rPr lang="en-GB" baseline="0" dirty="0"/>
              <a:t> </a:t>
            </a: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6</a:t>
            </a:fld>
            <a:endParaRPr lang="en-GB"/>
          </a:p>
        </p:txBody>
      </p:sp>
    </p:spTree>
    <p:extLst>
      <p:ext uri="{BB962C8B-B14F-4D97-AF65-F5344CB8AC3E}">
        <p14:creationId xmlns:p14="http://schemas.microsoft.com/office/powerpoint/2010/main" val="2228709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Visually suggests Walmart’s maintained</a:t>
            </a:r>
            <a:r>
              <a:rPr lang="en-GB" baseline="0" dirty="0"/>
              <a:t> a strong positioning. </a:t>
            </a:r>
          </a:p>
          <a:p>
            <a:pPr marL="171450" indent="-171450">
              <a:buFont typeface="Arial" panose="020B0604020202020204" pitchFamily="34" charset="0"/>
              <a:buChar char="•"/>
            </a:pPr>
            <a:r>
              <a:rPr lang="en-GB" baseline="0" dirty="0"/>
              <a:t>Demonstrates the company is in the integrative stage and therefore, introduction into the Indian market should be a primary focus for Walmart in 2019. </a:t>
            </a: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7</a:t>
            </a:fld>
            <a:endParaRPr lang="en-GB"/>
          </a:p>
        </p:txBody>
      </p:sp>
    </p:spTree>
    <p:extLst>
      <p:ext uri="{BB962C8B-B14F-4D97-AF65-F5344CB8AC3E}">
        <p14:creationId xmlns:p14="http://schemas.microsoft.com/office/powerpoint/2010/main" val="2644920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Differences-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Rather than focusing on the entry into Asian markets, a current QSPM focusses on the introduction to the Indian market where there are plans to, ‘continue to grow its wholesale cash and carry business, adding 50 new stores in the next four-five years’. (</a:t>
            </a:r>
            <a:r>
              <a:rPr lang="en-GB" sz="1200" kern="1200" dirty="0" err="1">
                <a:solidFill>
                  <a:schemeClr val="tx1"/>
                </a:solidFill>
                <a:effectLst/>
                <a:latin typeface="+mn-lt"/>
                <a:ea typeface="+mn-ea"/>
                <a:cs typeface="+mn-cs"/>
              </a:rPr>
              <a:t>Lyrer</a:t>
            </a:r>
            <a:r>
              <a:rPr lang="en-GB" sz="1200" kern="1200" dirty="0">
                <a:solidFill>
                  <a:schemeClr val="tx1"/>
                </a:solidFill>
                <a:effectLst/>
                <a:latin typeface="+mn-lt"/>
                <a:ea typeface="+mn-ea"/>
                <a:cs typeface="+mn-cs"/>
              </a:rPr>
              <a:t>, 2018)</a:t>
            </a:r>
          </a:p>
          <a:p>
            <a:pPr marL="171450" indent="-171450">
              <a:buFont typeface="Arial" panose="020B0604020202020204" pitchFamily="34" charset="0"/>
              <a:buChar char="•"/>
            </a:pPr>
            <a:r>
              <a:rPr lang="en-GB" dirty="0"/>
              <a:t>In 2009, The main strength for Walmart was seen to be their</a:t>
            </a:r>
            <a:r>
              <a:rPr lang="en-GB" baseline="0" dirty="0"/>
              <a:t> range of products.</a:t>
            </a:r>
          </a:p>
          <a:p>
            <a:pPr marL="171450" indent="-171450">
              <a:buFont typeface="Arial" panose="020B0604020202020204" pitchFamily="34" charset="0"/>
              <a:buChar char="•"/>
            </a:pPr>
            <a:r>
              <a:rPr lang="en-GB" baseline="0" dirty="0"/>
              <a:t>In 2019 The main strength has changed to price competitiveness and personalisation of their online platforms. </a:t>
            </a:r>
            <a:endParaRPr lang="en-GB" dirty="0"/>
          </a:p>
        </p:txBody>
      </p:sp>
      <p:sp>
        <p:nvSpPr>
          <p:cNvPr id="4" name="Slide Number Placeholder 3"/>
          <p:cNvSpPr>
            <a:spLocks noGrp="1"/>
          </p:cNvSpPr>
          <p:nvPr>
            <p:ph type="sldNum" sz="quarter" idx="10"/>
          </p:nvPr>
        </p:nvSpPr>
        <p:spPr/>
        <p:txBody>
          <a:bodyPr/>
          <a:lstStyle/>
          <a:p>
            <a:fld id="{26A6CC44-D0A8-47AD-88F7-D1E837C58C11}" type="slidenum">
              <a:rPr lang="en-GB" smtClean="0"/>
              <a:t>8</a:t>
            </a:fld>
            <a:endParaRPr lang="en-GB"/>
          </a:p>
        </p:txBody>
      </p:sp>
    </p:spTree>
    <p:extLst>
      <p:ext uri="{BB962C8B-B14F-4D97-AF65-F5344CB8AC3E}">
        <p14:creationId xmlns:p14="http://schemas.microsoft.com/office/powerpoint/2010/main" val="2948614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2321962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4212179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265010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2945E0-8900-4B7F-85A6-69BBD128D488}" type="datetimeFigureOut">
              <a:rPr lang="en-GB" smtClean="0"/>
              <a:t>26/3/19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4252359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2945E0-8900-4B7F-85A6-69BBD128D488}" type="datetimeFigureOut">
              <a:rPr lang="en-GB" smtClean="0"/>
              <a:t>26/3/19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92987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2945E0-8900-4B7F-85A6-69BBD128D488}" type="datetimeFigureOut">
              <a:rPr lang="en-GB" smtClean="0"/>
              <a:t>26/3/19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2746847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2945E0-8900-4B7F-85A6-69BBD128D488}" type="datetimeFigureOut">
              <a:rPr lang="en-GB" smtClean="0"/>
              <a:t>26/3/19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2796671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E2945E0-8900-4B7F-85A6-69BBD128D488}" type="datetimeFigureOut">
              <a:rPr lang="en-GB" smtClean="0"/>
              <a:t>26/3/19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3494142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C60253-1787-4BC7-A88C-920C9C3F406B}" type="slidenum">
              <a:rPr lang="en-GB" smtClean="0"/>
              <a:t>‹#›</a:t>
            </a:fld>
            <a:endParaRPr lang="en-GB"/>
          </a:p>
        </p:txBody>
      </p:sp>
      <p:sp>
        <p:nvSpPr>
          <p:cNvPr id="5" name="Date Placeholder 4"/>
          <p:cNvSpPr>
            <a:spLocks noGrp="1"/>
          </p:cNvSpPr>
          <p:nvPr>
            <p:ph type="dt" sz="half" idx="10"/>
          </p:nvPr>
        </p:nvSpPr>
        <p:spPr/>
        <p:txBody>
          <a:bodyPr/>
          <a:lstStyle/>
          <a:p>
            <a:fld id="{7E2945E0-8900-4B7F-85A6-69BBD128D488}" type="datetimeFigureOut">
              <a:rPr lang="en-GB" smtClean="0"/>
              <a:t>26/3/19</a:t>
            </a:fld>
            <a:endParaRPr lang="en-GB"/>
          </a:p>
        </p:txBody>
      </p:sp>
    </p:spTree>
    <p:extLst>
      <p:ext uri="{BB962C8B-B14F-4D97-AF65-F5344CB8AC3E}">
        <p14:creationId xmlns:p14="http://schemas.microsoft.com/office/powerpoint/2010/main" val="1087624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223588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5667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2550338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92012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130305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38512954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2945E0-8900-4B7F-85A6-69BBD128D488}" type="datetimeFigureOut">
              <a:rPr lang="en-GB" smtClean="0"/>
              <a:t>26/3/19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C60253-1787-4BC7-A88C-920C9C3F406B}" type="slidenum">
              <a:rPr lang="en-GB" smtClean="0"/>
              <a:t>‹#›</a:t>
            </a:fld>
            <a:endParaRPr lang="en-GB"/>
          </a:p>
        </p:txBody>
      </p:sp>
    </p:spTree>
    <p:extLst>
      <p:ext uri="{BB962C8B-B14F-4D97-AF65-F5344CB8AC3E}">
        <p14:creationId xmlns:p14="http://schemas.microsoft.com/office/powerpoint/2010/main" val="1302690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E2945E0-8900-4B7F-85A6-69BBD128D488}" type="datetimeFigureOut">
              <a:rPr lang="en-GB" smtClean="0"/>
              <a:t>26/3/19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1C60253-1787-4BC7-A88C-920C9C3F406B}" type="slidenum">
              <a:rPr lang="en-GB" smtClean="0"/>
              <a:t>‹#›</a:t>
            </a:fld>
            <a:endParaRPr lang="en-GB"/>
          </a:p>
        </p:txBody>
      </p:sp>
    </p:spTree>
    <p:extLst>
      <p:ext uri="{BB962C8B-B14F-4D97-AF65-F5344CB8AC3E}">
        <p14:creationId xmlns:p14="http://schemas.microsoft.com/office/powerpoint/2010/main" val="166914282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379" t="8768" r="1891" b="6902"/>
          <a:stretch/>
        </p:blipFill>
        <p:spPr>
          <a:xfrm>
            <a:off x="631065" y="1828801"/>
            <a:ext cx="9028090" cy="2562896"/>
          </a:xfrm>
          <a:prstGeom prst="rect">
            <a:avLst/>
          </a:prstGeom>
        </p:spPr>
      </p:pic>
    </p:spTree>
    <p:extLst>
      <p:ext uri="{BB962C8B-B14F-4D97-AF65-F5344CB8AC3E}">
        <p14:creationId xmlns:p14="http://schemas.microsoft.com/office/powerpoint/2010/main" val="37153050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45000">
        <p159:morph option="byObject"/>
      </p:transition>
    </mc:Choice>
    <mc:Fallback>
      <p:transition spd="slow" advClick="0" advTm="45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56834" y="376149"/>
            <a:ext cx="6851560" cy="461665"/>
          </a:xfrm>
          <a:prstGeom prst="rect">
            <a:avLst/>
          </a:prstGeom>
          <a:noFill/>
        </p:spPr>
        <p:txBody>
          <a:bodyPr wrap="square" rtlCol="0">
            <a:spAutoFit/>
          </a:bodyPr>
          <a:lstStyle/>
          <a:p>
            <a:pPr algn="ctr"/>
            <a:r>
              <a:rPr lang="en-GB" sz="2400" dirty="0">
                <a:solidFill>
                  <a:srgbClr val="0070C0"/>
                </a:solidFill>
                <a:latin typeface="Abadi MT Condensed Light" panose="020B0306030101010103" pitchFamily="34" charset="0"/>
              </a:rPr>
              <a:t>Competitive Profile Matrix</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0"/>
            <a:ext cx="2627290" cy="837814"/>
          </a:xfrm>
          <a:prstGeom prst="rect">
            <a:avLst/>
          </a:prstGeom>
        </p:spPr>
      </p:pic>
      <p:pic>
        <p:nvPicPr>
          <p:cNvPr id="4" name="Picture 3"/>
          <p:cNvPicPr>
            <a:picLocks noChangeAspect="1"/>
          </p:cNvPicPr>
          <p:nvPr/>
        </p:nvPicPr>
        <p:blipFill rotWithShape="1">
          <a:blip r:embed="rId4"/>
          <a:srcRect l="32348" t="32356" r="23605" b="22931"/>
          <a:stretch/>
        </p:blipFill>
        <p:spPr>
          <a:xfrm>
            <a:off x="140677" y="1545861"/>
            <a:ext cx="5550794" cy="3167936"/>
          </a:xfrm>
          <a:prstGeom prst="rect">
            <a:avLst/>
          </a:prstGeom>
        </p:spPr>
      </p:pic>
      <p:sp>
        <p:nvSpPr>
          <p:cNvPr id="5" name="TextBox 4"/>
          <p:cNvSpPr txBox="1"/>
          <p:nvPr/>
        </p:nvSpPr>
        <p:spPr>
          <a:xfrm>
            <a:off x="1454322" y="1094704"/>
            <a:ext cx="2538129" cy="369332"/>
          </a:xfrm>
          <a:prstGeom prst="rect">
            <a:avLst/>
          </a:prstGeom>
          <a:noFill/>
        </p:spPr>
        <p:txBody>
          <a:bodyPr wrap="square" rtlCol="0">
            <a:spAutoFit/>
          </a:bodyPr>
          <a:lstStyle/>
          <a:p>
            <a:pPr algn="ctr"/>
            <a:r>
              <a:rPr lang="en-GB" dirty="0"/>
              <a:t>2009</a:t>
            </a:r>
          </a:p>
        </p:txBody>
      </p:sp>
      <p:pic>
        <p:nvPicPr>
          <p:cNvPr id="6" name="Picture 5"/>
          <p:cNvPicPr/>
          <p:nvPr/>
        </p:nvPicPr>
        <p:blipFill rotWithShape="1">
          <a:blip r:embed="rId5">
            <a:extLst>
              <a:ext uri="{28A0092B-C50C-407E-A947-70E740481C1C}">
                <a14:useLocalDpi xmlns:a14="http://schemas.microsoft.com/office/drawing/2010/main" val="0"/>
              </a:ext>
            </a:extLst>
          </a:blip>
          <a:srcRect l="5817" t="33990" r="30866" b="30838"/>
          <a:stretch/>
        </p:blipFill>
        <p:spPr bwMode="auto">
          <a:xfrm>
            <a:off x="5782614" y="1545860"/>
            <a:ext cx="6301534" cy="2899531"/>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8752878" y="1020050"/>
            <a:ext cx="1336431" cy="369332"/>
          </a:xfrm>
          <a:prstGeom prst="rect">
            <a:avLst/>
          </a:prstGeom>
          <a:noFill/>
        </p:spPr>
        <p:txBody>
          <a:bodyPr wrap="square" rtlCol="0">
            <a:spAutoFit/>
          </a:bodyPr>
          <a:lstStyle/>
          <a:p>
            <a:r>
              <a:rPr lang="en-GB" dirty="0"/>
              <a:t>2019</a:t>
            </a:r>
          </a:p>
        </p:txBody>
      </p:sp>
    </p:spTree>
    <p:extLst>
      <p:ext uri="{BB962C8B-B14F-4D97-AF65-F5344CB8AC3E}">
        <p14:creationId xmlns:p14="http://schemas.microsoft.com/office/powerpoint/2010/main" val="25053482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45000">
        <p159:morph option="byObject"/>
      </p:transition>
    </mc:Choice>
    <mc:Fallback>
      <p:transition spd="slow" advClick="0" advTm="45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39826"/>
            <a:ext cx="2627290" cy="837814"/>
          </a:xfrm>
          <a:prstGeom prst="rect">
            <a:avLst/>
          </a:prstGeom>
        </p:spPr>
      </p:pic>
      <p:sp>
        <p:nvSpPr>
          <p:cNvPr id="3" name="TextBox 2"/>
          <p:cNvSpPr txBox="1"/>
          <p:nvPr/>
        </p:nvSpPr>
        <p:spPr>
          <a:xfrm>
            <a:off x="2767967" y="415975"/>
            <a:ext cx="6297769" cy="461665"/>
          </a:xfrm>
          <a:prstGeom prst="rect">
            <a:avLst/>
          </a:prstGeom>
          <a:noFill/>
        </p:spPr>
        <p:txBody>
          <a:bodyPr wrap="square" rtlCol="0">
            <a:spAutoFit/>
          </a:bodyPr>
          <a:lstStyle/>
          <a:p>
            <a:pPr algn="ctr"/>
            <a:r>
              <a:rPr lang="en-GB" sz="2400" dirty="0">
                <a:solidFill>
                  <a:srgbClr val="0070C0"/>
                </a:solidFill>
                <a:latin typeface="Abadi MT Condensed Light" panose="020B0306030101010103" pitchFamily="34" charset="0"/>
              </a:rPr>
              <a:t>External Factor Evaluation Matrix</a:t>
            </a:r>
          </a:p>
        </p:txBody>
      </p:sp>
      <p:pic>
        <p:nvPicPr>
          <p:cNvPr id="4" name="Picture 3"/>
          <p:cNvPicPr>
            <a:picLocks noChangeAspect="1"/>
          </p:cNvPicPr>
          <p:nvPr/>
        </p:nvPicPr>
        <p:blipFill rotWithShape="1">
          <a:blip r:embed="rId4"/>
          <a:srcRect l="31952" t="25625" r="22120" b="26805"/>
          <a:stretch/>
        </p:blipFill>
        <p:spPr>
          <a:xfrm>
            <a:off x="140677" y="1658799"/>
            <a:ext cx="5666169" cy="3299567"/>
          </a:xfrm>
          <a:prstGeom prst="rect">
            <a:avLst/>
          </a:prstGeom>
        </p:spPr>
      </p:pic>
      <p:sp>
        <p:nvSpPr>
          <p:cNvPr id="5" name="TextBox 4"/>
          <p:cNvSpPr txBox="1"/>
          <p:nvPr/>
        </p:nvSpPr>
        <p:spPr>
          <a:xfrm>
            <a:off x="1777285" y="1275008"/>
            <a:ext cx="2498501" cy="369332"/>
          </a:xfrm>
          <a:prstGeom prst="rect">
            <a:avLst/>
          </a:prstGeom>
          <a:noFill/>
        </p:spPr>
        <p:txBody>
          <a:bodyPr wrap="square" rtlCol="0">
            <a:spAutoFit/>
          </a:bodyPr>
          <a:lstStyle/>
          <a:p>
            <a:pPr algn="ctr"/>
            <a:r>
              <a:rPr lang="en-GB" dirty="0"/>
              <a:t>2009</a:t>
            </a:r>
          </a:p>
        </p:txBody>
      </p:sp>
      <p:pic>
        <p:nvPicPr>
          <p:cNvPr id="6" name="Picture 5"/>
          <p:cNvPicPr/>
          <p:nvPr/>
        </p:nvPicPr>
        <p:blipFill rotWithShape="1">
          <a:blip r:embed="rId5"/>
          <a:srcRect l="5982" t="36059" r="41669" b="22561"/>
          <a:stretch/>
        </p:blipFill>
        <p:spPr bwMode="auto">
          <a:xfrm>
            <a:off x="5916850" y="1763811"/>
            <a:ext cx="6068823" cy="319455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8951261" y="1253789"/>
            <a:ext cx="1716258" cy="369332"/>
          </a:xfrm>
          <a:prstGeom prst="rect">
            <a:avLst/>
          </a:prstGeom>
          <a:noFill/>
        </p:spPr>
        <p:txBody>
          <a:bodyPr wrap="square" rtlCol="0">
            <a:spAutoFit/>
          </a:bodyPr>
          <a:lstStyle/>
          <a:p>
            <a:r>
              <a:rPr lang="en-GB" dirty="0"/>
              <a:t>2019</a:t>
            </a:r>
          </a:p>
        </p:txBody>
      </p:sp>
    </p:spTree>
    <p:extLst>
      <p:ext uri="{BB962C8B-B14F-4D97-AF65-F5344CB8AC3E}">
        <p14:creationId xmlns:p14="http://schemas.microsoft.com/office/powerpoint/2010/main" val="2502312224"/>
      </p:ext>
    </p:extLst>
  </p:cSld>
  <p:clrMapOvr>
    <a:masterClrMapping/>
  </p:clrMapOvr>
  <p:transition spd="slow" advClick="0" advTm="45000">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0"/>
            <a:ext cx="2627290" cy="837814"/>
          </a:xfrm>
          <a:prstGeom prst="rect">
            <a:avLst/>
          </a:prstGeom>
        </p:spPr>
      </p:pic>
      <p:sp>
        <p:nvSpPr>
          <p:cNvPr id="3" name="TextBox 2"/>
          <p:cNvSpPr txBox="1"/>
          <p:nvPr/>
        </p:nvSpPr>
        <p:spPr>
          <a:xfrm>
            <a:off x="4172755" y="418907"/>
            <a:ext cx="4765183" cy="461665"/>
          </a:xfrm>
          <a:prstGeom prst="rect">
            <a:avLst/>
          </a:prstGeom>
          <a:noFill/>
        </p:spPr>
        <p:txBody>
          <a:bodyPr wrap="square" rtlCol="0">
            <a:spAutoFit/>
          </a:bodyPr>
          <a:lstStyle/>
          <a:p>
            <a:r>
              <a:rPr lang="en-GB" sz="2400" dirty="0">
                <a:solidFill>
                  <a:srgbClr val="0070C0"/>
                </a:solidFill>
                <a:latin typeface="Abadi MT Condensed Light" panose="020B0306030101010103" pitchFamily="34" charset="0"/>
              </a:rPr>
              <a:t>Internal Factor Evaluation Matrix</a:t>
            </a:r>
          </a:p>
        </p:txBody>
      </p:sp>
      <p:pic>
        <p:nvPicPr>
          <p:cNvPr id="4" name="Picture 3"/>
          <p:cNvPicPr>
            <a:picLocks noChangeAspect="1"/>
          </p:cNvPicPr>
          <p:nvPr/>
        </p:nvPicPr>
        <p:blipFill rotWithShape="1">
          <a:blip r:embed="rId4"/>
          <a:srcRect l="32051" t="25817" r="22812" b="23811"/>
          <a:stretch/>
        </p:blipFill>
        <p:spPr>
          <a:xfrm>
            <a:off x="140677" y="1634231"/>
            <a:ext cx="5544343" cy="3478682"/>
          </a:xfrm>
          <a:prstGeom prst="rect">
            <a:avLst/>
          </a:prstGeom>
        </p:spPr>
      </p:pic>
      <p:sp>
        <p:nvSpPr>
          <p:cNvPr id="5" name="TextBox 4"/>
          <p:cNvSpPr txBox="1"/>
          <p:nvPr/>
        </p:nvSpPr>
        <p:spPr>
          <a:xfrm>
            <a:off x="1725769" y="1094704"/>
            <a:ext cx="2292439" cy="369332"/>
          </a:xfrm>
          <a:prstGeom prst="rect">
            <a:avLst/>
          </a:prstGeom>
          <a:noFill/>
        </p:spPr>
        <p:txBody>
          <a:bodyPr wrap="square" rtlCol="0">
            <a:spAutoFit/>
          </a:bodyPr>
          <a:lstStyle/>
          <a:p>
            <a:pPr algn="ctr"/>
            <a:r>
              <a:rPr lang="en-GB" dirty="0"/>
              <a:t>2009</a:t>
            </a:r>
          </a:p>
        </p:txBody>
      </p:sp>
      <p:pic>
        <p:nvPicPr>
          <p:cNvPr id="6" name="Picture 5"/>
          <p:cNvPicPr/>
          <p:nvPr/>
        </p:nvPicPr>
        <p:blipFill rotWithShape="1">
          <a:blip r:embed="rId5"/>
          <a:srcRect l="5650" t="30148" r="42832" b="21084"/>
          <a:stretch/>
        </p:blipFill>
        <p:spPr bwMode="auto">
          <a:xfrm>
            <a:off x="5685019" y="1634231"/>
            <a:ext cx="6342857" cy="3478682"/>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8483611" y="1094704"/>
            <a:ext cx="1674055" cy="369332"/>
          </a:xfrm>
          <a:prstGeom prst="rect">
            <a:avLst/>
          </a:prstGeom>
          <a:noFill/>
        </p:spPr>
        <p:txBody>
          <a:bodyPr wrap="square" rtlCol="0">
            <a:spAutoFit/>
          </a:bodyPr>
          <a:lstStyle/>
          <a:p>
            <a:r>
              <a:rPr lang="en-GB" dirty="0"/>
              <a:t>2019</a:t>
            </a:r>
          </a:p>
        </p:txBody>
      </p:sp>
    </p:spTree>
    <p:extLst>
      <p:ext uri="{BB962C8B-B14F-4D97-AF65-F5344CB8AC3E}">
        <p14:creationId xmlns:p14="http://schemas.microsoft.com/office/powerpoint/2010/main" val="2006924623"/>
      </p:ext>
    </p:extLst>
  </p:cSld>
  <p:clrMapOvr>
    <a:masterClrMapping/>
  </p:clrMapOvr>
  <p:transition spd="slow" advClick="0" advTm="45000">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0"/>
            <a:ext cx="2627290" cy="837814"/>
          </a:xfrm>
          <a:prstGeom prst="rect">
            <a:avLst/>
          </a:prstGeom>
        </p:spPr>
      </p:pic>
      <p:sp>
        <p:nvSpPr>
          <p:cNvPr id="3" name="TextBox 2"/>
          <p:cNvSpPr txBox="1"/>
          <p:nvPr/>
        </p:nvSpPr>
        <p:spPr>
          <a:xfrm>
            <a:off x="3284112" y="418907"/>
            <a:ext cx="5177307" cy="461665"/>
          </a:xfrm>
          <a:prstGeom prst="rect">
            <a:avLst/>
          </a:prstGeom>
          <a:noFill/>
        </p:spPr>
        <p:txBody>
          <a:bodyPr wrap="square" rtlCol="0">
            <a:spAutoFit/>
          </a:bodyPr>
          <a:lstStyle/>
          <a:p>
            <a:pPr algn="ctr"/>
            <a:r>
              <a:rPr lang="en-GB" sz="2400" dirty="0">
                <a:solidFill>
                  <a:srgbClr val="0070C0"/>
                </a:solidFill>
                <a:latin typeface="Abadi MT Condensed Light" panose="020B0306030101010103" pitchFamily="34" charset="0"/>
              </a:rPr>
              <a:t>SPACE Matrix</a:t>
            </a:r>
          </a:p>
        </p:txBody>
      </p:sp>
      <p:pic>
        <p:nvPicPr>
          <p:cNvPr id="4" name="Picture 3"/>
          <p:cNvPicPr>
            <a:picLocks noChangeAspect="1"/>
          </p:cNvPicPr>
          <p:nvPr/>
        </p:nvPicPr>
        <p:blipFill rotWithShape="1">
          <a:blip r:embed="rId4"/>
          <a:srcRect l="46799" t="32527" r="25386" b="25043"/>
          <a:stretch/>
        </p:blipFill>
        <p:spPr>
          <a:xfrm>
            <a:off x="480381" y="1661374"/>
            <a:ext cx="4865342" cy="4172767"/>
          </a:xfrm>
          <a:prstGeom prst="rect">
            <a:avLst/>
          </a:prstGeom>
        </p:spPr>
      </p:pic>
      <p:sp>
        <p:nvSpPr>
          <p:cNvPr id="5" name="TextBox 4"/>
          <p:cNvSpPr txBox="1"/>
          <p:nvPr/>
        </p:nvSpPr>
        <p:spPr>
          <a:xfrm>
            <a:off x="450761" y="4108361"/>
            <a:ext cx="875763" cy="1648495"/>
          </a:xfrm>
          <a:prstGeom prst="rect">
            <a:avLst/>
          </a:prstGeom>
          <a:solidFill>
            <a:schemeClr val="bg1"/>
          </a:solidFill>
          <a:ln>
            <a:solidFill>
              <a:schemeClr val="bg1"/>
            </a:solidFill>
          </a:ln>
        </p:spPr>
        <p:txBody>
          <a:bodyPr wrap="square" rtlCol="0">
            <a:spAutoFit/>
          </a:bodyPr>
          <a:lstStyle/>
          <a:p>
            <a:endParaRPr lang="en-GB" dirty="0"/>
          </a:p>
        </p:txBody>
      </p:sp>
      <p:sp>
        <p:nvSpPr>
          <p:cNvPr id="6" name="TextBox 5"/>
          <p:cNvSpPr txBox="1"/>
          <p:nvPr/>
        </p:nvSpPr>
        <p:spPr>
          <a:xfrm>
            <a:off x="1790162" y="1086307"/>
            <a:ext cx="2163651" cy="369332"/>
          </a:xfrm>
          <a:prstGeom prst="rect">
            <a:avLst/>
          </a:prstGeom>
          <a:noFill/>
        </p:spPr>
        <p:txBody>
          <a:bodyPr wrap="square" rtlCol="0">
            <a:spAutoFit/>
          </a:bodyPr>
          <a:lstStyle/>
          <a:p>
            <a:pPr algn="ctr"/>
            <a:r>
              <a:rPr lang="en-GB" dirty="0"/>
              <a:t>2009</a:t>
            </a:r>
          </a:p>
        </p:txBody>
      </p:sp>
      <p:pic>
        <p:nvPicPr>
          <p:cNvPr id="7" name="Picture 6"/>
          <p:cNvPicPr/>
          <p:nvPr/>
        </p:nvPicPr>
        <p:blipFill rotWithShape="1">
          <a:blip r:embed="rId5">
            <a:extLst>
              <a:ext uri="{28A0092B-C50C-407E-A947-70E740481C1C}">
                <a14:useLocalDpi xmlns:a14="http://schemas.microsoft.com/office/drawing/2010/main" val="0"/>
              </a:ext>
            </a:extLst>
          </a:blip>
          <a:srcRect l="45702" t="27783" r="23720" b="25813"/>
          <a:stretch/>
        </p:blipFill>
        <p:spPr bwMode="auto">
          <a:xfrm>
            <a:off x="6907237" y="1772529"/>
            <a:ext cx="4951827" cy="4061612"/>
          </a:xfrm>
          <a:prstGeom prst="rect">
            <a:avLst/>
          </a:prstGeom>
          <a:ln>
            <a:noFill/>
          </a:ln>
          <a:extLst>
            <a:ext uri="{53640926-AAD7-44D8-BBD7-CCE9431645EC}">
              <a14:shadowObscured xmlns:a14="http://schemas.microsoft.com/office/drawing/2010/main"/>
            </a:ext>
          </a:extLst>
        </p:spPr>
      </p:pic>
      <p:sp>
        <p:nvSpPr>
          <p:cNvPr id="8" name="TextBox 7"/>
          <p:cNvSpPr txBox="1"/>
          <p:nvPr/>
        </p:nvSpPr>
        <p:spPr>
          <a:xfrm>
            <a:off x="6682154" y="4108361"/>
            <a:ext cx="970671" cy="2039221"/>
          </a:xfrm>
          <a:prstGeom prst="rect">
            <a:avLst/>
          </a:prstGeom>
          <a:solidFill>
            <a:schemeClr val="bg1"/>
          </a:solidFill>
          <a:ln>
            <a:solidFill>
              <a:schemeClr val="bg1"/>
            </a:solidFill>
          </a:ln>
        </p:spPr>
        <p:txBody>
          <a:bodyPr wrap="square" rtlCol="0">
            <a:spAutoFit/>
          </a:bodyPr>
          <a:lstStyle/>
          <a:p>
            <a:endParaRPr lang="en-GB" dirty="0"/>
          </a:p>
        </p:txBody>
      </p:sp>
      <p:sp>
        <p:nvSpPr>
          <p:cNvPr id="9" name="TextBox 8"/>
          <p:cNvSpPr txBox="1"/>
          <p:nvPr/>
        </p:nvSpPr>
        <p:spPr>
          <a:xfrm>
            <a:off x="9453094" y="2034862"/>
            <a:ext cx="566670" cy="1674253"/>
          </a:xfrm>
          <a:prstGeom prst="rect">
            <a:avLst/>
          </a:prstGeom>
          <a:solidFill>
            <a:schemeClr val="bg1"/>
          </a:solidFill>
          <a:ln>
            <a:solidFill>
              <a:schemeClr val="bg1"/>
            </a:solidFill>
          </a:ln>
        </p:spPr>
        <p:txBody>
          <a:bodyPr wrap="square" rtlCol="0">
            <a:spAutoFit/>
          </a:bodyPr>
          <a:lstStyle/>
          <a:p>
            <a:endParaRPr lang="en-GB" dirty="0"/>
          </a:p>
        </p:txBody>
      </p:sp>
      <p:cxnSp>
        <p:nvCxnSpPr>
          <p:cNvPr id="11" name="Straight Arrow Connector 10"/>
          <p:cNvCxnSpPr/>
          <p:nvPr/>
        </p:nvCxnSpPr>
        <p:spPr>
          <a:xfrm flipV="1">
            <a:off x="9453094" y="2343955"/>
            <a:ext cx="1738647" cy="136516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12" name="TextBox 11"/>
          <p:cNvSpPr txBox="1"/>
          <p:nvPr/>
        </p:nvSpPr>
        <p:spPr>
          <a:xfrm>
            <a:off x="8925058" y="1086307"/>
            <a:ext cx="1828801" cy="369332"/>
          </a:xfrm>
          <a:prstGeom prst="rect">
            <a:avLst/>
          </a:prstGeom>
          <a:noFill/>
        </p:spPr>
        <p:txBody>
          <a:bodyPr wrap="square" rtlCol="0">
            <a:spAutoFit/>
          </a:bodyPr>
          <a:lstStyle/>
          <a:p>
            <a:r>
              <a:rPr lang="en-GB" dirty="0"/>
              <a:t>2019</a:t>
            </a:r>
          </a:p>
        </p:txBody>
      </p:sp>
    </p:spTree>
    <p:extLst>
      <p:ext uri="{BB962C8B-B14F-4D97-AF65-F5344CB8AC3E}">
        <p14:creationId xmlns:p14="http://schemas.microsoft.com/office/powerpoint/2010/main" val="1837950598"/>
      </p:ext>
    </p:extLst>
  </p:cSld>
  <p:clrMapOvr>
    <a:masterClrMapping/>
  </p:clrMapOvr>
  <p:transition spd="slow" advClick="0" advTm="45000">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0"/>
            <a:ext cx="2627290" cy="837814"/>
          </a:xfrm>
          <a:prstGeom prst="rect">
            <a:avLst/>
          </a:prstGeom>
        </p:spPr>
      </p:pic>
      <p:sp>
        <p:nvSpPr>
          <p:cNvPr id="3" name="TextBox 2"/>
          <p:cNvSpPr txBox="1"/>
          <p:nvPr/>
        </p:nvSpPr>
        <p:spPr>
          <a:xfrm>
            <a:off x="3528811" y="418907"/>
            <a:ext cx="4958367" cy="461665"/>
          </a:xfrm>
          <a:prstGeom prst="rect">
            <a:avLst/>
          </a:prstGeom>
          <a:noFill/>
        </p:spPr>
        <p:txBody>
          <a:bodyPr wrap="square" rtlCol="0">
            <a:spAutoFit/>
          </a:bodyPr>
          <a:lstStyle/>
          <a:p>
            <a:pPr algn="ctr"/>
            <a:r>
              <a:rPr lang="en-GB" sz="2400" dirty="0">
                <a:solidFill>
                  <a:srgbClr val="0070C0"/>
                </a:solidFill>
                <a:latin typeface="Abadi MT Condensed Light" panose="020B0306030101010103" pitchFamily="34" charset="0"/>
              </a:rPr>
              <a:t>Grand Strategy Matrix</a:t>
            </a:r>
          </a:p>
        </p:txBody>
      </p:sp>
      <p:pic>
        <p:nvPicPr>
          <p:cNvPr id="4" name="Picture 3"/>
          <p:cNvPicPr>
            <a:picLocks noChangeAspect="1"/>
          </p:cNvPicPr>
          <p:nvPr/>
        </p:nvPicPr>
        <p:blipFill rotWithShape="1">
          <a:blip r:embed="rId4"/>
          <a:srcRect l="41058" t="36010" r="28752" b="26276"/>
          <a:stretch/>
        </p:blipFill>
        <p:spPr>
          <a:xfrm>
            <a:off x="347728" y="1826026"/>
            <a:ext cx="5284990" cy="3711890"/>
          </a:xfrm>
          <a:prstGeom prst="rect">
            <a:avLst/>
          </a:prstGeom>
        </p:spPr>
      </p:pic>
      <p:sp>
        <p:nvSpPr>
          <p:cNvPr id="5" name="TextBox 4"/>
          <p:cNvSpPr txBox="1"/>
          <p:nvPr/>
        </p:nvSpPr>
        <p:spPr>
          <a:xfrm>
            <a:off x="347728" y="4121239"/>
            <a:ext cx="901523" cy="1571223"/>
          </a:xfrm>
          <a:prstGeom prst="rect">
            <a:avLst/>
          </a:prstGeom>
          <a:solidFill>
            <a:schemeClr val="bg1"/>
          </a:solidFill>
          <a:ln>
            <a:solidFill>
              <a:schemeClr val="bg1"/>
            </a:solidFill>
          </a:ln>
        </p:spPr>
        <p:txBody>
          <a:bodyPr wrap="square" rtlCol="0">
            <a:spAutoFit/>
          </a:bodyPr>
          <a:lstStyle/>
          <a:p>
            <a:endParaRPr lang="en-GB" dirty="0"/>
          </a:p>
        </p:txBody>
      </p:sp>
      <p:sp>
        <p:nvSpPr>
          <p:cNvPr id="6" name="TextBox 5"/>
          <p:cNvSpPr txBox="1"/>
          <p:nvPr/>
        </p:nvSpPr>
        <p:spPr>
          <a:xfrm>
            <a:off x="1634626" y="1168633"/>
            <a:ext cx="2266681" cy="369332"/>
          </a:xfrm>
          <a:prstGeom prst="rect">
            <a:avLst/>
          </a:prstGeom>
          <a:noFill/>
        </p:spPr>
        <p:txBody>
          <a:bodyPr wrap="square" rtlCol="0">
            <a:spAutoFit/>
          </a:bodyPr>
          <a:lstStyle/>
          <a:p>
            <a:pPr algn="ctr"/>
            <a:r>
              <a:rPr lang="en-GB" dirty="0"/>
              <a:t>2009</a:t>
            </a:r>
          </a:p>
        </p:txBody>
      </p:sp>
      <p:pic>
        <p:nvPicPr>
          <p:cNvPr id="7" name="Picture 6"/>
          <p:cNvPicPr/>
          <p:nvPr/>
        </p:nvPicPr>
        <p:blipFill rotWithShape="1">
          <a:blip r:embed="rId5">
            <a:extLst>
              <a:ext uri="{28A0092B-C50C-407E-A947-70E740481C1C}">
                <a14:useLocalDpi xmlns:a14="http://schemas.microsoft.com/office/drawing/2010/main" val="0"/>
              </a:ext>
            </a:extLst>
          </a:blip>
          <a:srcRect l="39054" t="29852" r="27044" b="27587"/>
          <a:stretch/>
        </p:blipFill>
        <p:spPr bwMode="auto">
          <a:xfrm>
            <a:off x="6156251" y="1826026"/>
            <a:ext cx="5365189" cy="3847856"/>
          </a:xfrm>
          <a:prstGeom prst="rect">
            <a:avLst/>
          </a:prstGeom>
          <a:ln>
            <a:noFill/>
          </a:ln>
          <a:extLst>
            <a:ext uri="{53640926-AAD7-44D8-BBD7-CCE9431645EC}">
              <a14:shadowObscured xmlns:a14="http://schemas.microsoft.com/office/drawing/2010/main"/>
            </a:ext>
          </a:extLst>
        </p:spPr>
      </p:pic>
      <p:sp>
        <p:nvSpPr>
          <p:cNvPr id="8" name="TextBox 7"/>
          <p:cNvSpPr txBox="1"/>
          <p:nvPr/>
        </p:nvSpPr>
        <p:spPr>
          <a:xfrm>
            <a:off x="5852160" y="4121239"/>
            <a:ext cx="1294228" cy="1871598"/>
          </a:xfrm>
          <a:prstGeom prst="rect">
            <a:avLst/>
          </a:prstGeom>
          <a:solidFill>
            <a:schemeClr val="bg1"/>
          </a:solidFill>
          <a:ln>
            <a:solidFill>
              <a:schemeClr val="bg1"/>
            </a:solidFill>
          </a:ln>
        </p:spPr>
        <p:txBody>
          <a:bodyPr wrap="square" rtlCol="0">
            <a:spAutoFit/>
          </a:bodyPr>
          <a:lstStyle/>
          <a:p>
            <a:endParaRPr lang="en-GB" dirty="0"/>
          </a:p>
        </p:txBody>
      </p:sp>
      <p:sp>
        <p:nvSpPr>
          <p:cNvPr id="9" name="TextBox 8"/>
          <p:cNvSpPr txBox="1"/>
          <p:nvPr/>
        </p:nvSpPr>
        <p:spPr>
          <a:xfrm>
            <a:off x="8744755" y="2910625"/>
            <a:ext cx="1803042" cy="771346"/>
          </a:xfrm>
          <a:prstGeom prst="rect">
            <a:avLst/>
          </a:prstGeom>
          <a:solidFill>
            <a:schemeClr val="bg1"/>
          </a:solidFill>
          <a:ln>
            <a:solidFill>
              <a:schemeClr val="bg1"/>
            </a:solidFill>
          </a:ln>
        </p:spPr>
        <p:txBody>
          <a:bodyPr wrap="square" rtlCol="0">
            <a:spAutoFit/>
          </a:bodyPr>
          <a:lstStyle/>
          <a:p>
            <a:endParaRPr lang="en-GB" dirty="0"/>
          </a:p>
        </p:txBody>
      </p:sp>
      <p:cxnSp>
        <p:nvCxnSpPr>
          <p:cNvPr id="11" name="Straight Arrow Connector 10"/>
          <p:cNvCxnSpPr/>
          <p:nvPr/>
        </p:nvCxnSpPr>
        <p:spPr>
          <a:xfrm flipV="1">
            <a:off x="8744755" y="2591670"/>
            <a:ext cx="1803042" cy="1090301"/>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081787493"/>
      </p:ext>
    </p:extLst>
  </p:cSld>
  <p:clrMapOvr>
    <a:masterClrMapping/>
  </p:clrMapOvr>
  <p:transition spd="slow" advClick="0" advTm="45000">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19719" y="418907"/>
            <a:ext cx="5112913" cy="461665"/>
          </a:xfrm>
          <a:prstGeom prst="rect">
            <a:avLst/>
          </a:prstGeom>
          <a:noFill/>
        </p:spPr>
        <p:txBody>
          <a:bodyPr wrap="square" rtlCol="0">
            <a:spAutoFit/>
          </a:bodyPr>
          <a:lstStyle/>
          <a:p>
            <a:pPr algn="ctr"/>
            <a:r>
              <a:rPr lang="en-GB" sz="2400" dirty="0">
                <a:solidFill>
                  <a:srgbClr val="0070C0"/>
                </a:solidFill>
                <a:latin typeface="Abadi MT Condensed Light" panose="020B0306030101010103" pitchFamily="34" charset="0"/>
              </a:rPr>
              <a:t>Internal External Matrix</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0"/>
            <a:ext cx="2627290" cy="837814"/>
          </a:xfrm>
          <a:prstGeom prst="rect">
            <a:avLst/>
          </a:prstGeom>
        </p:spPr>
      </p:pic>
      <p:pic>
        <p:nvPicPr>
          <p:cNvPr id="4" name="Picture 3"/>
          <p:cNvPicPr>
            <a:picLocks noChangeAspect="1"/>
          </p:cNvPicPr>
          <p:nvPr/>
        </p:nvPicPr>
        <p:blipFill rotWithShape="1">
          <a:blip r:embed="rId4"/>
          <a:srcRect l="35417" t="39855" r="26277" b="17298"/>
          <a:stretch/>
        </p:blipFill>
        <p:spPr>
          <a:xfrm>
            <a:off x="140677" y="2361343"/>
            <a:ext cx="5864749" cy="3688114"/>
          </a:xfrm>
          <a:prstGeom prst="rect">
            <a:avLst/>
          </a:prstGeom>
        </p:spPr>
      </p:pic>
      <p:sp>
        <p:nvSpPr>
          <p:cNvPr id="5" name="TextBox 4"/>
          <p:cNvSpPr txBox="1"/>
          <p:nvPr/>
        </p:nvSpPr>
        <p:spPr>
          <a:xfrm>
            <a:off x="2253803" y="1159099"/>
            <a:ext cx="2060620" cy="369332"/>
          </a:xfrm>
          <a:prstGeom prst="rect">
            <a:avLst/>
          </a:prstGeom>
          <a:noFill/>
        </p:spPr>
        <p:txBody>
          <a:bodyPr wrap="square" rtlCol="0">
            <a:spAutoFit/>
          </a:bodyPr>
          <a:lstStyle/>
          <a:p>
            <a:pPr algn="ctr"/>
            <a:r>
              <a:rPr lang="en-GB" dirty="0"/>
              <a:t>2009</a:t>
            </a:r>
          </a:p>
        </p:txBody>
      </p:sp>
      <p:pic>
        <p:nvPicPr>
          <p:cNvPr id="6" name="Picture 5"/>
          <p:cNvPicPr>
            <a:picLocks noChangeAspect="1"/>
          </p:cNvPicPr>
          <p:nvPr/>
        </p:nvPicPr>
        <p:blipFill rotWithShape="1">
          <a:blip r:embed="rId5"/>
          <a:srcRect l="24421" t="26476" r="30237" b="20466"/>
          <a:stretch/>
        </p:blipFill>
        <p:spPr>
          <a:xfrm>
            <a:off x="6005426" y="1910435"/>
            <a:ext cx="6291254" cy="4139022"/>
          </a:xfrm>
          <a:prstGeom prst="rect">
            <a:avLst/>
          </a:prstGeom>
        </p:spPr>
      </p:pic>
      <p:sp>
        <p:nvSpPr>
          <p:cNvPr id="7" name="TextBox 6"/>
          <p:cNvSpPr txBox="1"/>
          <p:nvPr/>
        </p:nvSpPr>
        <p:spPr>
          <a:xfrm>
            <a:off x="8731876" y="1159099"/>
            <a:ext cx="1803042" cy="369332"/>
          </a:xfrm>
          <a:prstGeom prst="rect">
            <a:avLst/>
          </a:prstGeom>
          <a:noFill/>
        </p:spPr>
        <p:txBody>
          <a:bodyPr wrap="square" rtlCol="0">
            <a:spAutoFit/>
          </a:bodyPr>
          <a:lstStyle/>
          <a:p>
            <a:r>
              <a:rPr lang="en-GB" dirty="0"/>
              <a:t>2019</a:t>
            </a:r>
          </a:p>
        </p:txBody>
      </p:sp>
    </p:spTree>
    <p:extLst>
      <p:ext uri="{BB962C8B-B14F-4D97-AF65-F5344CB8AC3E}">
        <p14:creationId xmlns:p14="http://schemas.microsoft.com/office/powerpoint/2010/main" val="1933612127"/>
      </p:ext>
    </p:extLst>
  </p:cSld>
  <p:clrMapOvr>
    <a:masterClrMapping/>
  </p:clrMapOvr>
  <p:transition spd="slow" advClick="0" advTm="45000">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87898" y="468482"/>
            <a:ext cx="6053070" cy="738664"/>
          </a:xfrm>
          <a:prstGeom prst="rect">
            <a:avLst/>
          </a:prstGeom>
          <a:noFill/>
        </p:spPr>
        <p:txBody>
          <a:bodyPr wrap="square" rtlCol="0">
            <a:spAutoFit/>
          </a:bodyPr>
          <a:lstStyle/>
          <a:p>
            <a:pPr algn="ctr"/>
            <a:r>
              <a:rPr lang="en-GB" sz="2400" dirty="0">
                <a:solidFill>
                  <a:srgbClr val="0070C0"/>
                </a:solidFill>
                <a:latin typeface="Abadi MT Condensed Light" panose="020B0306030101010103" pitchFamily="34" charset="0"/>
              </a:rPr>
              <a:t>Quantitative Strategic Planning Matrix</a:t>
            </a:r>
          </a:p>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7" y="0"/>
            <a:ext cx="2627290" cy="837814"/>
          </a:xfrm>
          <a:prstGeom prst="rect">
            <a:avLst/>
          </a:prstGeom>
        </p:spPr>
      </p:pic>
      <p:pic>
        <p:nvPicPr>
          <p:cNvPr id="4" name="Picture 3"/>
          <p:cNvPicPr>
            <a:picLocks noChangeAspect="1"/>
          </p:cNvPicPr>
          <p:nvPr/>
        </p:nvPicPr>
        <p:blipFill rotWithShape="1">
          <a:blip r:embed="rId4"/>
          <a:srcRect l="31259" t="22548" r="24792" b="20643"/>
          <a:stretch/>
        </p:blipFill>
        <p:spPr>
          <a:xfrm>
            <a:off x="128788" y="1395079"/>
            <a:ext cx="5718220" cy="4155716"/>
          </a:xfrm>
          <a:prstGeom prst="rect">
            <a:avLst/>
          </a:prstGeom>
        </p:spPr>
      </p:pic>
      <p:sp>
        <p:nvSpPr>
          <p:cNvPr id="5" name="TextBox 4"/>
          <p:cNvSpPr txBox="1"/>
          <p:nvPr/>
        </p:nvSpPr>
        <p:spPr>
          <a:xfrm>
            <a:off x="1687132" y="1030310"/>
            <a:ext cx="2511381" cy="369332"/>
          </a:xfrm>
          <a:prstGeom prst="rect">
            <a:avLst/>
          </a:prstGeom>
          <a:noFill/>
        </p:spPr>
        <p:txBody>
          <a:bodyPr wrap="square" rtlCol="0">
            <a:spAutoFit/>
          </a:bodyPr>
          <a:lstStyle/>
          <a:p>
            <a:pPr algn="ctr"/>
            <a:r>
              <a:rPr lang="en-GB" dirty="0"/>
              <a:t>2009</a:t>
            </a:r>
          </a:p>
        </p:txBody>
      </p:sp>
      <p:pic>
        <p:nvPicPr>
          <p:cNvPr id="6" name="Picture 5"/>
          <p:cNvPicPr/>
          <p:nvPr/>
        </p:nvPicPr>
        <p:blipFill rotWithShape="1">
          <a:blip r:embed="rId5">
            <a:extLst>
              <a:ext uri="{28A0092B-C50C-407E-A947-70E740481C1C}">
                <a14:useLocalDpi xmlns:a14="http://schemas.microsoft.com/office/drawing/2010/main" val="0"/>
              </a:ext>
            </a:extLst>
          </a:blip>
          <a:srcRect l="1662" t="30445" r="30700" b="12807"/>
          <a:stretch/>
        </p:blipFill>
        <p:spPr bwMode="auto">
          <a:xfrm>
            <a:off x="5847008" y="1395079"/>
            <a:ext cx="6344992" cy="4274201"/>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8320934" y="1022480"/>
            <a:ext cx="2869809" cy="369332"/>
          </a:xfrm>
          <a:prstGeom prst="rect">
            <a:avLst/>
          </a:prstGeom>
          <a:noFill/>
        </p:spPr>
        <p:txBody>
          <a:bodyPr wrap="square" rtlCol="0">
            <a:spAutoFit/>
          </a:bodyPr>
          <a:lstStyle/>
          <a:p>
            <a:r>
              <a:rPr lang="en-GB" dirty="0"/>
              <a:t>2019</a:t>
            </a:r>
          </a:p>
        </p:txBody>
      </p:sp>
    </p:spTree>
    <p:extLst>
      <p:ext uri="{BB962C8B-B14F-4D97-AF65-F5344CB8AC3E}">
        <p14:creationId xmlns:p14="http://schemas.microsoft.com/office/powerpoint/2010/main" val="34207025"/>
      </p:ext>
    </p:extLst>
  </p:cSld>
  <p:clrMapOvr>
    <a:masterClrMapping/>
  </p:clrMapOvr>
  <p:transition spd="slow" advClick="0" advTm="45000">
    <p:push dir="u"/>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112</TotalTime>
  <Words>874</Words>
  <Application>Microsoft Office PowerPoint</Application>
  <PresentationFormat>Widescreen</PresentationFormat>
  <Paragraphs>66</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Abadi MT Condensed Light</vt: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n.buckland@btinternet.com</dc:creator>
  <cp:lastModifiedBy>n.buckland@btinternet.com</cp:lastModifiedBy>
  <cp:revision>62</cp:revision>
  <dcterms:created xsi:type="dcterms:W3CDTF">2019-03-25T18:53:20Z</dcterms:created>
  <dcterms:modified xsi:type="dcterms:W3CDTF">2019-03-26T19:06:25Z</dcterms:modified>
</cp:coreProperties>
</file>