
<file path=[Content_Types].xml><?xml version="1.0" encoding="utf-8"?>
<Types xmlns="http://schemas.openxmlformats.org/package/2006/content-types">
  <Default Extension="1"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2"/>
  </p:notesMasterIdLst>
  <p:sldIdLst>
    <p:sldId id="256" r:id="rId2"/>
    <p:sldId id="257" r:id="rId3"/>
    <p:sldId id="259" r:id="rId4"/>
    <p:sldId id="260" r:id="rId5"/>
    <p:sldId id="261" r:id="rId6"/>
    <p:sldId id="262" r:id="rId7"/>
    <p:sldId id="263" r:id="rId8"/>
    <p:sldId id="264" r:id="rId9"/>
    <p:sldId id="266" r:id="rId10"/>
    <p:sldId id="267" r:id="rId11"/>
    <p:sldId id="269" r:id="rId12"/>
    <p:sldId id="270" r:id="rId13"/>
    <p:sldId id="268" r:id="rId14"/>
    <p:sldId id="272" r:id="rId15"/>
    <p:sldId id="265" r:id="rId16"/>
    <p:sldId id="273" r:id="rId17"/>
    <p:sldId id="274" r:id="rId18"/>
    <p:sldId id="275" r:id="rId19"/>
    <p:sldId id="276"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1197" autoAdjust="0"/>
  </p:normalViewPr>
  <p:slideViewPr>
    <p:cSldViewPr snapToGrid="0">
      <p:cViewPr varScale="1">
        <p:scale>
          <a:sx n="51" d="100"/>
          <a:sy n="51" d="100"/>
        </p:scale>
        <p:origin x="122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lin Casenite Laluces (2428979)" userId="6dd0afd5-1f20-4c4f-8818-bc19761477dc" providerId="ADAL" clId="{4BAF7423-AE4F-4289-8D1E-5774B2CF58EC}"/>
    <pc:docChg chg="modSld">
      <pc:chgData name="Evelin Casenite Laluces (2428979)" userId="6dd0afd5-1f20-4c4f-8818-bc19761477dc" providerId="ADAL" clId="{4BAF7423-AE4F-4289-8D1E-5774B2CF58EC}" dt="2026-04-17T15:11:51.106" v="0" actId="1076"/>
      <pc:docMkLst>
        <pc:docMk/>
      </pc:docMkLst>
      <pc:sldChg chg="modSp mod">
        <pc:chgData name="Evelin Casenite Laluces (2428979)" userId="6dd0afd5-1f20-4c4f-8818-bc19761477dc" providerId="ADAL" clId="{4BAF7423-AE4F-4289-8D1E-5774B2CF58EC}" dt="2026-04-17T15:11:51.106" v="0" actId="1076"/>
        <pc:sldMkLst>
          <pc:docMk/>
          <pc:sldMk cId="1167888028" sldId="256"/>
        </pc:sldMkLst>
        <pc:picChg chg="mod">
          <ac:chgData name="Evelin Casenite Laluces (2428979)" userId="6dd0afd5-1f20-4c4f-8818-bc19761477dc" providerId="ADAL" clId="{4BAF7423-AE4F-4289-8D1E-5774B2CF58EC}" dt="2026-04-17T15:11:51.106" v="0" actId="1076"/>
          <ac:picMkLst>
            <pc:docMk/>
            <pc:sldMk cId="1167888028" sldId="256"/>
            <ac:picMk id="38" creationId="{DCF15874-7AD9-E0B7-B584-590E9F5AC14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8A888-AD2B-4DFB-9804-FE493360E46D}" type="datetimeFigureOut">
              <a:rPr lang="en-GB" smtClean="0"/>
              <a:t>17/04/2026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FA407E-22AB-46CD-8649-BFAE1E8E70CD}" type="slidenum">
              <a:rPr lang="en-GB" smtClean="0"/>
              <a:t>‹#›</a:t>
            </a:fld>
            <a:endParaRPr lang="en-GB"/>
          </a:p>
        </p:txBody>
      </p:sp>
    </p:spTree>
    <p:extLst>
      <p:ext uri="{BB962C8B-B14F-4D97-AF65-F5344CB8AC3E}">
        <p14:creationId xmlns:p14="http://schemas.microsoft.com/office/powerpoint/2010/main" val="1915861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FA407E-22AB-46CD-8649-BFAE1E8E70CD}" type="slidenum">
              <a:rPr lang="en-GB" smtClean="0"/>
              <a:t>1</a:t>
            </a:fld>
            <a:endParaRPr lang="en-GB"/>
          </a:p>
        </p:txBody>
      </p:sp>
    </p:spTree>
    <p:extLst>
      <p:ext uri="{BB962C8B-B14F-4D97-AF65-F5344CB8AC3E}">
        <p14:creationId xmlns:p14="http://schemas.microsoft.com/office/powerpoint/2010/main" val="3347028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FA407E-22AB-46CD-8649-BFAE1E8E70CD}" type="slidenum">
              <a:rPr lang="en-GB" smtClean="0"/>
              <a:t>8</a:t>
            </a:fld>
            <a:endParaRPr lang="en-GB"/>
          </a:p>
        </p:txBody>
      </p:sp>
    </p:spTree>
    <p:extLst>
      <p:ext uri="{BB962C8B-B14F-4D97-AF65-F5344CB8AC3E}">
        <p14:creationId xmlns:p14="http://schemas.microsoft.com/office/powerpoint/2010/main" val="3580016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FA407E-22AB-46CD-8649-BFAE1E8E70CD}" type="slidenum">
              <a:rPr lang="en-GB" smtClean="0"/>
              <a:t>11</a:t>
            </a:fld>
            <a:endParaRPr lang="en-GB"/>
          </a:p>
        </p:txBody>
      </p:sp>
    </p:spTree>
    <p:extLst>
      <p:ext uri="{BB962C8B-B14F-4D97-AF65-F5344CB8AC3E}">
        <p14:creationId xmlns:p14="http://schemas.microsoft.com/office/powerpoint/2010/main" val="2670005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400" dirty="0"/>
          </a:p>
        </p:txBody>
      </p:sp>
      <p:sp>
        <p:nvSpPr>
          <p:cNvPr id="4" name="Slide Number Placeholder 3"/>
          <p:cNvSpPr>
            <a:spLocks noGrp="1"/>
          </p:cNvSpPr>
          <p:nvPr>
            <p:ph type="sldNum" sz="quarter" idx="5"/>
          </p:nvPr>
        </p:nvSpPr>
        <p:spPr/>
        <p:txBody>
          <a:bodyPr/>
          <a:lstStyle/>
          <a:p>
            <a:fld id="{CCFA407E-22AB-46CD-8649-BFAE1E8E70CD}" type="slidenum">
              <a:rPr lang="en-GB" smtClean="0"/>
              <a:t>14</a:t>
            </a:fld>
            <a:endParaRPr lang="en-GB"/>
          </a:p>
        </p:txBody>
      </p:sp>
    </p:spTree>
    <p:extLst>
      <p:ext uri="{BB962C8B-B14F-4D97-AF65-F5344CB8AC3E}">
        <p14:creationId xmlns:p14="http://schemas.microsoft.com/office/powerpoint/2010/main" val="2085221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FA407E-22AB-46CD-8649-BFAE1E8E70CD}" type="slidenum">
              <a:rPr lang="en-GB" smtClean="0"/>
              <a:t>17</a:t>
            </a:fld>
            <a:endParaRPr lang="en-GB"/>
          </a:p>
        </p:txBody>
      </p:sp>
    </p:spTree>
    <p:extLst>
      <p:ext uri="{BB962C8B-B14F-4D97-AF65-F5344CB8AC3E}">
        <p14:creationId xmlns:p14="http://schemas.microsoft.com/office/powerpoint/2010/main" val="389557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3628353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3763967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4051985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8F1D176-3D39-4653-BD40-D78457B00367}" type="datetimeFigureOut">
              <a:rPr lang="en-GB" smtClean="0"/>
              <a:t>17/04/2026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3404020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8F1D176-3D39-4653-BD40-D78457B00367}" type="datetimeFigureOut">
              <a:rPr lang="en-GB" smtClean="0"/>
              <a:t>17/04/2026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3474837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405171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1531513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2144255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8F1D176-3D39-4653-BD40-D78457B00367}" type="datetimeFigureOut">
              <a:rPr lang="en-GB" smtClean="0"/>
              <a:t>17/04/2026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66420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8F1D176-3D39-4653-BD40-D78457B00367}" type="datetimeFigureOut">
              <a:rPr lang="en-GB" smtClean="0"/>
              <a:t>17/04/2026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2532666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2060364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F685F1-D7A6-4368-8181-FF4F009366D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8049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3623005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8F1D176-3D39-4653-BD40-D78457B00367}" type="datetimeFigureOut">
              <a:rPr lang="en-GB" smtClean="0"/>
              <a:t>17/04/2026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23172955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8F1D176-3D39-4653-BD40-D78457B00367}" type="datetimeFigureOut">
              <a:rPr lang="en-GB" smtClean="0"/>
              <a:t>17/04/2026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24274862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24802272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F1D176-3D39-4653-BD40-D78457B00367}"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F685F1-D7A6-4368-8181-FF4F009366DC}" type="slidenum">
              <a:rPr lang="en-GB" smtClean="0"/>
              <a:t>‹#›</a:t>
            </a:fld>
            <a:endParaRPr lang="en-GB"/>
          </a:p>
        </p:txBody>
      </p:sp>
    </p:spTree>
    <p:extLst>
      <p:ext uri="{BB962C8B-B14F-4D97-AF65-F5344CB8AC3E}">
        <p14:creationId xmlns:p14="http://schemas.microsoft.com/office/powerpoint/2010/main" val="746679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8F1D176-3D39-4653-BD40-D78457B00367}" type="datetimeFigureOut">
              <a:rPr lang="en-GB" smtClean="0"/>
              <a:t>17/04/2026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DF685F1-D7A6-4368-8181-FF4F009366DC}" type="slidenum">
              <a:rPr lang="en-GB" smtClean="0"/>
              <a:t>‹#›</a:t>
            </a:fld>
            <a:endParaRPr lang="en-GB"/>
          </a:p>
        </p:txBody>
      </p:sp>
    </p:spTree>
    <p:extLst>
      <p:ext uri="{BB962C8B-B14F-4D97-AF65-F5344CB8AC3E}">
        <p14:creationId xmlns:p14="http://schemas.microsoft.com/office/powerpoint/2010/main" val="4252625781"/>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hyperlink" Target="https://www.rawpixel.com/search/pulmonary" TargetMode="External"/><Relationship Id="rId4" Type="http://schemas.openxmlformats.org/officeDocument/2006/relationships/image" Target="../media/image8.1"/></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0.xml"/><Relationship Id="rId7" Type="http://schemas.openxmlformats.org/officeDocument/2006/relationships/image" Target="../media/image4.png"/><Relationship Id="rId12"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11" Type="http://schemas.openxmlformats.org/officeDocument/2006/relationships/hyperlink" Target="https://creativecommons.org/licenses/by/3.0/" TargetMode="External"/><Relationship Id="rId5" Type="http://schemas.openxmlformats.org/officeDocument/2006/relationships/image" Target="../media/image2.png"/><Relationship Id="rId10" Type="http://schemas.openxmlformats.org/officeDocument/2006/relationships/hyperlink" Target="https://ecampusontario.pressbooks.pub/medicalterminology2studentworkbook/chapter/respiratory-system/" TargetMode="External"/><Relationship Id="rId4" Type="http://schemas.openxmlformats.org/officeDocument/2006/relationships/image" Target="../media/image1.jpeg"/><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rawpixel.com/search/cough" TargetMode="External"/><Relationship Id="rId5" Type="http://schemas.openxmlformats.org/officeDocument/2006/relationships/image" Target="../media/image10.1"/><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hyperlink" Target="https://pressbooks.bccampus.ca/dcbiol120312092nded/chapter/unit-4-the-respiratory-system/" TargetMode="External"/><Relationship Id="rId3" Type="http://schemas.openxmlformats.org/officeDocument/2006/relationships/slideLayout" Target="../slideLayouts/slideLayout9.xml"/><Relationship Id="rId7" Type="http://schemas.openxmlformats.org/officeDocument/2006/relationships/image" Target="../media/image3.png"/><Relationship Id="rId12" Type="http://schemas.openxmlformats.org/officeDocument/2006/relationships/image" Target="../media/image12.png"/><Relationship Id="rId2" Type="http://schemas.openxmlformats.org/officeDocument/2006/relationships/audio" Target="../media/media8.m4a"/><Relationship Id="rId16" Type="http://schemas.openxmlformats.org/officeDocument/2006/relationships/image" Target="../media/image7.png"/><Relationship Id="rId1" Type="http://schemas.microsoft.com/office/2007/relationships/media" Target="../media/media8.m4a"/><Relationship Id="rId6" Type="http://schemas.openxmlformats.org/officeDocument/2006/relationships/image" Target="../media/image2.png"/><Relationship Id="rId11" Type="http://schemas.openxmlformats.org/officeDocument/2006/relationships/hyperlink" Target="https://usq.pressbooks.pub/anatomy/chapter/8-4-gas-exchange/" TargetMode="External"/><Relationship Id="rId5" Type="http://schemas.openxmlformats.org/officeDocument/2006/relationships/image" Target="../media/image1.jpeg"/><Relationship Id="rId15" Type="http://schemas.openxmlformats.org/officeDocument/2006/relationships/hyperlink" Target="https://creativecommons.org/licenses/by/3.0/" TargetMode="External"/><Relationship Id="rId10" Type="http://schemas.openxmlformats.org/officeDocument/2006/relationships/image" Target="../media/image11.jpeg"/><Relationship Id="rId4" Type="http://schemas.openxmlformats.org/officeDocument/2006/relationships/notesSlide" Target="../notesSlides/notesSlide2.xml"/><Relationship Id="rId9" Type="http://schemas.openxmlformats.org/officeDocument/2006/relationships/image" Target="../media/image5.png"/><Relationship Id="rId1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0.xml"/><Relationship Id="rId7" Type="http://schemas.openxmlformats.org/officeDocument/2006/relationships/image" Target="../media/image14.jp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creativecommons.org/licenses/by/3.0/" TargetMode="External"/><Relationship Id="rId5" Type="http://schemas.openxmlformats.org/officeDocument/2006/relationships/hyperlink" Target="https://pressbooks.bccampus.ca/nursingpharmacology/chapter/5-3-diseases-of-the-respiratory-system/" TargetMode="Externa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8" Type="http://schemas.openxmlformats.org/officeDocument/2006/relationships/hyperlink" Target="https://gh.bmj.com/content/1/3/e000065" TargetMode="External"/><Relationship Id="rId13" Type="http://schemas.openxmlformats.org/officeDocument/2006/relationships/hyperlink" Target="https://opentextbc.ca/introductiontosociology2ndedition/chapter/chapter-18-work-and-the-economy/" TargetMode="External"/><Relationship Id="rId3" Type="http://schemas.openxmlformats.org/officeDocument/2006/relationships/slideLayout" Target="../slideLayouts/slideLayout14.xml"/><Relationship Id="rId7" Type="http://schemas.openxmlformats.org/officeDocument/2006/relationships/image" Target="../media/image16.jpg"/><Relationship Id="rId12" Type="http://schemas.openxmlformats.org/officeDocument/2006/relationships/image" Target="../media/image18.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ar.inspiredpencil.com/pictures-2023/human-icon-vector" TargetMode="External"/><Relationship Id="rId11" Type="http://schemas.openxmlformats.org/officeDocument/2006/relationships/hyperlink" Target="https://pixabay.com/ko/%EA%B2%BD%EA%B3%A0-%ED%91%9C%EC%8B%9C-%EB%B9%A8%EA%B0%84%EC%83%89-%EC%82%BC%EA%B0%81%ED%98%95%EC%97%90-%EB%8A%90%EB%82%8C%ED%91%9C%EA%B0%80-%ED%91%9C%EC%8B%9C-%EA%B2%BD%EB%B3%B4-%EA%B2%BD%EA%B3%A0-%EB%A9%94%EC%8B%9C%EC%A7%80-30915/" TargetMode="External"/><Relationship Id="rId5" Type="http://schemas.openxmlformats.org/officeDocument/2006/relationships/image" Target="../media/image15.jpg"/><Relationship Id="rId10" Type="http://schemas.openxmlformats.org/officeDocument/2006/relationships/image" Target="../media/image17.png"/><Relationship Id="rId4" Type="http://schemas.openxmlformats.org/officeDocument/2006/relationships/notesSlide" Target="../notesSlides/notesSlide3.xml"/><Relationship Id="rId9" Type="http://schemas.openxmlformats.org/officeDocument/2006/relationships/hyperlink" Target="https://creativecommons.org/licenses/by/3.0/" TargetMode="External"/><Relationship Id="rId1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0.xml"/><Relationship Id="rId7" Type="http://schemas.openxmlformats.org/officeDocument/2006/relationships/image" Target="../media/image4.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image" Target="../media/image1.jpeg"/><Relationship Id="rId9" Type="http://schemas.openxmlformats.org/officeDocument/2006/relationships/image" Target="../media/image19.jpg"/></Relationships>
</file>

<file path=ppt/slides/_rels/slide14.xml.rels><?xml version="1.0" encoding="UTF-8" standalone="yes"?>
<Relationships xmlns="http://schemas.openxmlformats.org/package/2006/relationships"><Relationship Id="rId8" Type="http://schemas.openxmlformats.org/officeDocument/2006/relationships/hyperlink" Target="https://freesvg.org/manggis" TargetMode="External"/><Relationship Id="rId13"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21.png"/><Relationship Id="rId12" Type="http://schemas.openxmlformats.org/officeDocument/2006/relationships/hyperlink" Target="https://www.pickpik.com/orange-pineapple-slices-fruit-pomegranate-banana-64445"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freesvg.org/mono-text-top" TargetMode="External"/><Relationship Id="rId11" Type="http://schemas.openxmlformats.org/officeDocument/2006/relationships/image" Target="../media/image23.jpg"/><Relationship Id="rId5" Type="http://schemas.openxmlformats.org/officeDocument/2006/relationships/image" Target="../media/image20.png"/><Relationship Id="rId10" Type="http://schemas.openxmlformats.org/officeDocument/2006/relationships/hyperlink" Target="https://freepngimg.com/png/25360-sport-man" TargetMode="External"/><Relationship Id="rId4" Type="http://schemas.openxmlformats.org/officeDocument/2006/relationships/notesSlide" Target="../notesSlides/notesSlide4.xml"/><Relationship Id="rId9"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freesvg.org/mono-text-top" TargetMode="External"/><Relationship Id="rId5" Type="http://schemas.openxmlformats.org/officeDocument/2006/relationships/image" Target="../media/image20.png"/><Relationship Id="rId4" Type="http://schemas.openxmlformats.org/officeDocument/2006/relationships/notesSlide" Target="../notesSlides/notesSlide5.xml"/></Relationships>
</file>

<file path=ppt/slides/_rels/slide1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4.xml"/><Relationship Id="rId7" Type="http://schemas.openxmlformats.org/officeDocument/2006/relationships/hyperlink" Target="https://www.lung.org/"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pubmed.ncbi.nlm.nih.gov/3063456/" TargetMode="External"/><Relationship Id="rId5" Type="http://schemas.openxmlformats.org/officeDocument/2006/relationships/hyperlink" Target="https://pixabay.com/en/book-books-library-books-reading-2022464/" TargetMode="Externa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C50AC-52E0-FDF8-4B4C-8A4B14DBA2DE}"/>
              </a:ext>
            </a:extLst>
          </p:cNvPr>
          <p:cNvSpPr>
            <a:spLocks noGrp="1"/>
          </p:cNvSpPr>
          <p:nvPr>
            <p:ph type="ctrTitle"/>
          </p:nvPr>
        </p:nvSpPr>
        <p:spPr>
          <a:xfrm>
            <a:off x="3311704" y="-5517221"/>
            <a:ext cx="5568592" cy="6806628"/>
          </a:xfrm>
        </p:spPr>
        <p:txBody>
          <a:bodyPr>
            <a:normAutofit/>
          </a:bodyPr>
          <a:lstStyle/>
          <a:p>
            <a:r>
              <a:rPr lang="en-GB" sz="2400" dirty="0"/>
              <a:t>COMPONENT 2: PRESENTATION (POWERPOINT WITH VOICE –OVER)</a:t>
            </a:r>
          </a:p>
        </p:txBody>
      </p:sp>
      <p:sp>
        <p:nvSpPr>
          <p:cNvPr id="3" name="Subtitle 2">
            <a:extLst>
              <a:ext uri="{FF2B5EF4-FFF2-40B4-BE49-F238E27FC236}">
                <a16:creationId xmlns:a16="http://schemas.microsoft.com/office/drawing/2014/main" id="{EAED55D9-E3EA-26BD-469A-CF427DB6EBA0}"/>
              </a:ext>
            </a:extLst>
          </p:cNvPr>
          <p:cNvSpPr>
            <a:spLocks noGrp="1"/>
          </p:cNvSpPr>
          <p:nvPr>
            <p:ph type="subTitle" idx="1"/>
          </p:nvPr>
        </p:nvSpPr>
        <p:spPr>
          <a:xfrm>
            <a:off x="58994" y="1684962"/>
            <a:ext cx="13614400" cy="14045796"/>
          </a:xfrm>
        </p:spPr>
        <p:txBody>
          <a:bodyPr>
            <a:normAutofit/>
          </a:bodyPr>
          <a:lstStyle/>
          <a:p>
            <a:pPr algn="ctr"/>
            <a:r>
              <a:rPr lang="en-GB" dirty="0"/>
              <a:t>ASSIGNMENT TITTLE</a:t>
            </a:r>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a:t>STUDENT NAME: EVELIN LALUCES</a:t>
            </a:r>
          </a:p>
          <a:p>
            <a:pPr marL="342900" indent="-342900">
              <a:buFont typeface="Arial" panose="020B0604020202020204" pitchFamily="34" charset="0"/>
              <a:buChar char="•"/>
            </a:pPr>
            <a:r>
              <a:rPr lang="en-GB" dirty="0"/>
              <a:t>STUDENT ID:    2428979</a:t>
            </a:r>
          </a:p>
          <a:p>
            <a:pPr marL="342900" indent="-342900">
              <a:buFont typeface="Arial" panose="020B0604020202020204" pitchFamily="34" charset="0"/>
              <a:buChar char="•"/>
            </a:pPr>
            <a:r>
              <a:rPr lang="en-GB" dirty="0"/>
              <a:t>MODULE: INTRODUCTION TO PHYSIOLOGY</a:t>
            </a:r>
          </a:p>
          <a:p>
            <a:pPr marL="342900" indent="-342900">
              <a:buFont typeface="Arial" panose="020B0604020202020204" pitchFamily="34" charset="0"/>
              <a:buChar char="•"/>
            </a:pPr>
            <a:r>
              <a:rPr lang="en-GB" dirty="0"/>
              <a:t>MODULE CODE: BMHP5023</a:t>
            </a:r>
          </a:p>
          <a:p>
            <a:pPr marL="342900" indent="-342900">
              <a:buFont typeface="Arial" panose="020B0604020202020204" pitchFamily="34" charset="0"/>
              <a:buChar char="•"/>
            </a:pPr>
            <a:r>
              <a:rPr lang="en-GB" dirty="0"/>
              <a:t>COMODULEDE: BMHP5023</a:t>
            </a:r>
          </a:p>
          <a:p>
            <a:pPr marL="342900" indent="-342900">
              <a:buFont typeface="Arial" panose="020B0604020202020204" pitchFamily="34" charset="0"/>
              <a:buChar char="•"/>
            </a:pPr>
            <a:r>
              <a:rPr lang="en-GB" dirty="0"/>
              <a:t>LCTURER: LOU (ANGELA) WELLS</a:t>
            </a:r>
          </a:p>
        </p:txBody>
      </p:sp>
      <p:pic>
        <p:nvPicPr>
          <p:cNvPr id="5" name="Picture 4">
            <a:extLst>
              <a:ext uri="{FF2B5EF4-FFF2-40B4-BE49-F238E27FC236}">
                <a16:creationId xmlns:a16="http://schemas.microsoft.com/office/drawing/2014/main" id="{313E11E1-0BF9-EAD0-6FC1-177B12849E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994" y="0"/>
            <a:ext cx="2660160" cy="2200759"/>
          </a:xfrm>
          <a:prstGeom prst="rect">
            <a:avLst/>
          </a:prstGeom>
        </p:spPr>
      </p:pic>
      <p:pic>
        <p:nvPicPr>
          <p:cNvPr id="38" name="Audio 37">
            <a:hlinkClick r:id="" action="ppaction://media"/>
            <a:extLst>
              <a:ext uri="{FF2B5EF4-FFF2-40B4-BE49-F238E27FC236}">
                <a16:creationId xmlns:a16="http://schemas.microsoft.com/office/drawing/2014/main" id="{DCF15874-7AD9-E0B7-B584-590E9F5AC14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134600" y="4800600"/>
            <a:ext cx="2057400" cy="2057400"/>
          </a:xfrm>
          <a:prstGeom prst="ellipse">
            <a:avLst/>
          </a:prstGeom>
        </p:spPr>
      </p:pic>
    </p:spTree>
    <p:extLst>
      <p:ext uri="{BB962C8B-B14F-4D97-AF65-F5344CB8AC3E}">
        <p14:creationId xmlns:p14="http://schemas.microsoft.com/office/powerpoint/2010/main" val="1167888028"/>
      </p:ext>
    </p:extLst>
  </p:cSld>
  <p:clrMapOvr>
    <a:masterClrMapping/>
  </p:clrMapOvr>
  <mc:AlternateContent xmlns:mc="http://schemas.openxmlformats.org/markup-compatibility/2006" xmlns:p14="http://schemas.microsoft.com/office/powerpoint/2010/main">
    <mc:Choice Requires="p14">
      <p:transition spd="slow" p14:dur="2000" advTm="53291"/>
    </mc:Choice>
    <mc:Fallback xmlns="">
      <p:transition spd="slow" advTm="53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4F362-09DF-93A0-7B01-AC6312599F08}"/>
              </a:ext>
            </a:extLst>
          </p:cNvPr>
          <p:cNvSpPr>
            <a:spLocks noGrp="1"/>
          </p:cNvSpPr>
          <p:nvPr>
            <p:ph type="title"/>
          </p:nvPr>
        </p:nvSpPr>
        <p:spPr>
          <a:xfrm>
            <a:off x="855406" y="129901"/>
            <a:ext cx="9195428" cy="6831337"/>
          </a:xfrm>
        </p:spPr>
        <p:txBody>
          <a:bodyPr/>
          <a:lstStyle/>
          <a:p>
            <a:r>
              <a:rPr lang="en-GB" dirty="0"/>
              <a:t>             </a:t>
            </a:r>
            <a:r>
              <a:rPr lang="en-GB" sz="2400" dirty="0"/>
              <a:t>INTRODUCTION TO ASTMA</a:t>
            </a:r>
            <a:br>
              <a:rPr lang="en-GB" dirty="0"/>
            </a:br>
            <a:br>
              <a:rPr lang="en-GB" dirty="0"/>
            </a:br>
            <a:br>
              <a:rPr lang="en-GB" dirty="0"/>
            </a:br>
            <a:r>
              <a:rPr lang="en-GB" sz="2400" b="1" dirty="0"/>
              <a:t>ASTHMA</a:t>
            </a:r>
            <a:r>
              <a:rPr lang="en-GB" sz="2400" dirty="0"/>
              <a:t> IS A CHRONIC RESPIRATORY DISEASE</a:t>
            </a:r>
            <a:br>
              <a:rPr lang="en-GB" sz="2400" dirty="0"/>
            </a:br>
            <a:br>
              <a:rPr lang="en-GB" sz="2400" dirty="0"/>
            </a:br>
            <a:r>
              <a:rPr lang="en-GB" sz="2400" dirty="0"/>
              <a:t>CHARACTERIZED BY </a:t>
            </a:r>
            <a:r>
              <a:rPr lang="en-GB" sz="2400" b="1" dirty="0"/>
              <a:t>AIRWAY</a:t>
            </a:r>
            <a:r>
              <a:rPr lang="en-GB" sz="2400" dirty="0"/>
              <a:t> INFLAMATION, NARROWING, AND EXCESS MUCUS, CAUSING BREATHING DIFFICULTIES (</a:t>
            </a:r>
            <a:r>
              <a:rPr lang="en-GB" sz="2400" b="1" dirty="0"/>
              <a:t>NATIONAL HEART, LUNG, AND  BLOOD INSTITUTE,2024).</a:t>
            </a:r>
            <a:br>
              <a:rPr lang="en-GB" sz="2400" b="1" dirty="0"/>
            </a:br>
            <a:br>
              <a:rPr lang="en-GB" sz="2400" b="1" dirty="0"/>
            </a:br>
            <a:r>
              <a:rPr lang="en-GB" sz="2400" b="1" dirty="0"/>
              <a:t>COMMON SYMPTOMS INCLUDE WHEEZING, COUGHING, CHEST TIGHTNESS, AND SHORTNESS OF BREATH.</a:t>
            </a:r>
            <a:br>
              <a:rPr lang="en-GB" sz="2400" b="1" dirty="0"/>
            </a:br>
            <a:br>
              <a:rPr lang="en-GB" sz="2400" b="1" dirty="0"/>
            </a:br>
            <a:r>
              <a:rPr lang="en-GB" sz="2400" b="1" dirty="0"/>
              <a:t>SYMPTOMS ARE  TRIGGERED BY ALLERGENS, POLLUTION, INFECTIONS, AND GENETIC FACTORS (AMERICAN LUNG ASSOCIATION,2024).</a:t>
            </a:r>
            <a:br>
              <a:rPr lang="en-GB" sz="2400" b="1" dirty="0"/>
            </a:br>
            <a:br>
              <a:rPr lang="en-GB" sz="2400" b="1" dirty="0"/>
            </a:br>
            <a:br>
              <a:rPr lang="en-GB" sz="2400" b="1" dirty="0"/>
            </a:br>
            <a:br>
              <a:rPr lang="en-GB" sz="2400" b="1" dirty="0"/>
            </a:br>
            <a:br>
              <a:rPr lang="en-GB" sz="2400" b="1" dirty="0"/>
            </a:br>
            <a:br>
              <a:rPr lang="en-GB" sz="2400" b="1" dirty="0"/>
            </a:br>
            <a:endParaRPr lang="en-GB" sz="2400" b="1" dirty="0"/>
          </a:p>
        </p:txBody>
      </p:sp>
      <p:pic>
        <p:nvPicPr>
          <p:cNvPr id="5" name="Content Placeholder 4">
            <a:extLst>
              <a:ext uri="{FF2B5EF4-FFF2-40B4-BE49-F238E27FC236}">
                <a16:creationId xmlns:a16="http://schemas.microsoft.com/office/drawing/2014/main" id="{B9BBAD58-0CF0-508A-26CD-F8155EC0718D}"/>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706880" y="129902"/>
            <a:ext cx="963521" cy="963521"/>
          </a:xfrm>
        </p:spPr>
      </p:pic>
      <p:pic>
        <p:nvPicPr>
          <p:cNvPr id="36" name="Audio 35">
            <a:hlinkClick r:id="" action="ppaction://media"/>
            <a:extLst>
              <a:ext uri="{FF2B5EF4-FFF2-40B4-BE49-F238E27FC236}">
                <a16:creationId xmlns:a16="http://schemas.microsoft.com/office/drawing/2014/main" id="{2C061787-7F81-0DA4-61D5-C103C3CD038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9117363"/>
      </p:ext>
    </p:extLst>
  </p:cSld>
  <p:clrMapOvr>
    <a:masterClrMapping/>
  </p:clrMapOvr>
  <mc:AlternateContent xmlns:mc="http://schemas.openxmlformats.org/markup-compatibility/2006" xmlns:p14="http://schemas.microsoft.com/office/powerpoint/2010/main">
    <mc:Choice Requires="p14">
      <p:transition spd="slow" p14:dur="2000" advTm="36713"/>
    </mc:Choice>
    <mc:Fallback xmlns="">
      <p:transition spd="slow" advTm="36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A80EE-A81A-DC67-E660-C3A45802C5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814AB3-1E54-9A38-3EAE-AA47D17355DF}"/>
              </a:ext>
            </a:extLst>
          </p:cNvPr>
          <p:cNvSpPr>
            <a:spLocks noGrp="1"/>
          </p:cNvSpPr>
          <p:nvPr>
            <p:ph idx="1"/>
          </p:nvPr>
        </p:nvSpPr>
        <p:spPr/>
        <p:txBody>
          <a:bodyPr/>
          <a:lstStyle/>
          <a:p>
            <a:r>
              <a:rPr lang="en-GB" dirty="0"/>
              <a:t>RISK FACTORS INCLUDE </a:t>
            </a:r>
            <a:r>
              <a:rPr lang="en-GB" b="1" dirty="0"/>
              <a:t>FAMILY HISTORY, ENVIRONMENTAL ALLERGENS, AIR POLLUTION, AND EARLY RESPIRATORY INFECTIONS</a:t>
            </a:r>
            <a:r>
              <a:rPr lang="en-GB" dirty="0"/>
              <a:t>( NATIONAL HEART, LUNG, AND BLOOD INSTITUTE, 2024).</a:t>
            </a:r>
          </a:p>
          <a:p>
            <a:r>
              <a:rPr lang="en-GB" dirty="0"/>
              <a:t>THIS RESEARCH STUDY FOCUSES ON HOW ASTHMA AFFECTS A</a:t>
            </a:r>
            <a:r>
              <a:rPr lang="en-GB" b="1" dirty="0"/>
              <a:t>RESPIRATORY FUNCTION </a:t>
            </a:r>
            <a:r>
              <a:rPr lang="en-GB" dirty="0"/>
              <a:t>ND THE IMPORTANCE </a:t>
            </a:r>
            <a:r>
              <a:rPr lang="en-GB" b="1" dirty="0"/>
              <a:t>OF PEAK FLOW MONITORING AND SELF-MANAGEMENT </a:t>
            </a:r>
            <a:r>
              <a:rPr lang="en-GB" dirty="0"/>
              <a:t>TO PREVENT EXACERBATIONS ( UK HEALTH SECURITY AGENCY AND CENTRE FOR CLIMATE AND HEALTH SECURITY, 2025</a:t>
            </a:r>
          </a:p>
        </p:txBody>
      </p:sp>
      <p:pic>
        <p:nvPicPr>
          <p:cNvPr id="11" name="Audio 10">
            <a:hlinkClick r:id="" action="ppaction://media"/>
            <a:extLst>
              <a:ext uri="{FF2B5EF4-FFF2-40B4-BE49-F238E27FC236}">
                <a16:creationId xmlns:a16="http://schemas.microsoft.com/office/drawing/2014/main" id="{482CDD19-4EC8-6050-D76C-BDE3C991B28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7128417"/>
      </p:ext>
    </p:extLst>
  </p:cSld>
  <p:clrMapOvr>
    <a:masterClrMapping/>
  </p:clrMapOvr>
  <mc:AlternateContent xmlns:mc="http://schemas.openxmlformats.org/markup-compatibility/2006" xmlns:p14="http://schemas.microsoft.com/office/powerpoint/2010/main">
    <mc:Choice Requires="p14">
      <p:transition spd="slow" p14:dur="2000" advTm="38782"/>
    </mc:Choice>
    <mc:Fallback xmlns="">
      <p:transition spd="slow" advTm="38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E4E1C-ED40-461C-7D97-378F7149AB6E}"/>
              </a:ext>
            </a:extLst>
          </p:cNvPr>
          <p:cNvSpPr>
            <a:spLocks noGrp="1"/>
          </p:cNvSpPr>
          <p:nvPr>
            <p:ph type="title"/>
          </p:nvPr>
        </p:nvSpPr>
        <p:spPr/>
        <p:txBody>
          <a:bodyPr/>
          <a:lstStyle/>
          <a:p>
            <a:r>
              <a:rPr lang="en-GB" dirty="0"/>
              <a:t>B. STRUCTURE OF THE RESPIRATORY SYSTEM</a:t>
            </a:r>
          </a:p>
        </p:txBody>
      </p:sp>
      <p:sp>
        <p:nvSpPr>
          <p:cNvPr id="3" name="Content Placeholder 2">
            <a:extLst>
              <a:ext uri="{FF2B5EF4-FFF2-40B4-BE49-F238E27FC236}">
                <a16:creationId xmlns:a16="http://schemas.microsoft.com/office/drawing/2014/main" id="{9BD5D30A-8C35-27D0-3CAC-EAF3942D23AB}"/>
              </a:ext>
            </a:extLst>
          </p:cNvPr>
          <p:cNvSpPr>
            <a:spLocks noGrp="1"/>
          </p:cNvSpPr>
          <p:nvPr>
            <p:ph idx="1"/>
          </p:nvPr>
        </p:nvSpPr>
        <p:spPr/>
        <p:txBody>
          <a:bodyPr/>
          <a:lstStyle/>
          <a:p>
            <a:r>
              <a:rPr lang="en-GB" dirty="0"/>
              <a:t>THE RESPIRATORY SYSTEM OBTAINS OXYGEN (O2) AND REMOVES CARBON DIOXIDE (CO2) TO SUPPORT METABOLISM AND HOMEOSTASIS(OREGON STATE UNIVERSIT,2025)</a:t>
            </a:r>
          </a:p>
          <a:p>
            <a:r>
              <a:rPr lang="en-GB" dirty="0"/>
              <a:t>IT HAS TWO MAIN ZONES: 1. CONDUCTING ZONE: NOSE, PHARYNX, LARYNX, TRACHEA, BRONCHI, BRONCHIOLES (AIR PASSAGE, FILTRATION, WARMING)</a:t>
            </a:r>
          </a:p>
          <a:p>
            <a:r>
              <a:rPr lang="en-GB" dirty="0"/>
              <a:t>2. RESPIRATORY ZONE: ALVEOLI  WHERE GAS EXCHANGE OCCURS (OREGON STATE UNIVERSITY,2025).</a:t>
            </a:r>
          </a:p>
        </p:txBody>
      </p:sp>
      <p:pic>
        <p:nvPicPr>
          <p:cNvPr id="11" name="Audio 10">
            <a:hlinkClick r:id="" action="ppaction://media"/>
            <a:extLst>
              <a:ext uri="{FF2B5EF4-FFF2-40B4-BE49-F238E27FC236}">
                <a16:creationId xmlns:a16="http://schemas.microsoft.com/office/drawing/2014/main" id="{302B61E9-601D-2F74-129B-F0AB22066C2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9353642"/>
      </p:ext>
    </p:extLst>
  </p:cSld>
  <p:clrMapOvr>
    <a:masterClrMapping/>
  </p:clrMapOvr>
  <mc:AlternateContent xmlns:mc="http://schemas.openxmlformats.org/markup-compatibility/2006" xmlns:p14="http://schemas.microsoft.com/office/powerpoint/2010/main">
    <mc:Choice Requires="p14">
      <p:transition spd="slow" p14:dur="2000" advTm="39186"/>
    </mc:Choice>
    <mc:Fallback xmlns="">
      <p:transition spd="slow" advTm="39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 name="Picture 1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2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3" name="Picture 2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5" name="Picture 2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7" name="Rectangle 26">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5394158-197C-9D94-9B39-12643C8C2EF3}"/>
              </a:ext>
            </a:extLst>
          </p:cNvPr>
          <p:cNvSpPr>
            <a:spLocks noGrp="1"/>
          </p:cNvSpPr>
          <p:nvPr>
            <p:ph type="title"/>
          </p:nvPr>
        </p:nvSpPr>
        <p:spPr>
          <a:xfrm>
            <a:off x="6742108" y="629266"/>
            <a:ext cx="3307744" cy="1641986"/>
          </a:xfrm>
        </p:spPr>
        <p:txBody>
          <a:bodyPr vert="horz" lIns="91440" tIns="45720" rIns="91440" bIns="45720" rtlCol="0" anchor="t">
            <a:normAutofit/>
          </a:bodyPr>
          <a:lstStyle/>
          <a:p>
            <a:endParaRPr lang="en-US" sz="4200"/>
          </a:p>
        </p:txBody>
      </p:sp>
      <p:pic>
        <p:nvPicPr>
          <p:cNvPr id="11" name="Picture Placeholder 10">
            <a:extLst>
              <a:ext uri="{FF2B5EF4-FFF2-40B4-BE49-F238E27FC236}">
                <a16:creationId xmlns:a16="http://schemas.microsoft.com/office/drawing/2014/main" id="{EC74A2F6-CFB1-3069-B52F-569592807768}"/>
              </a:ext>
            </a:extLst>
          </p:cNvPr>
          <p:cNvPicPr>
            <a:picLocks noGrp="1" noChangeAspect="1"/>
          </p:cNvPicPr>
          <p:nvPr>
            <p:ph type="pic" idx="1"/>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r="9551"/>
          <a:stretch>
            <a:fillRect/>
          </a:stretch>
        </p:blipFill>
        <p:spPr>
          <a:xfrm>
            <a:off x="-2" y="10"/>
            <a:ext cx="6094407" cy="6857990"/>
          </a:xfrm>
          <a:prstGeom prst="rect">
            <a:avLst/>
          </a:prstGeom>
        </p:spPr>
      </p:pic>
      <p:sp>
        <p:nvSpPr>
          <p:cNvPr id="4" name="Text Placeholder 3">
            <a:extLst>
              <a:ext uri="{FF2B5EF4-FFF2-40B4-BE49-F238E27FC236}">
                <a16:creationId xmlns:a16="http://schemas.microsoft.com/office/drawing/2014/main" id="{59912D19-EC4C-D798-8FAF-F0700AC11A6F}"/>
              </a:ext>
            </a:extLst>
          </p:cNvPr>
          <p:cNvSpPr>
            <a:spLocks noGrp="1"/>
          </p:cNvSpPr>
          <p:nvPr>
            <p:ph type="body" sz="half" idx="2"/>
          </p:nvPr>
        </p:nvSpPr>
        <p:spPr>
          <a:xfrm>
            <a:off x="6742108" y="2438400"/>
            <a:ext cx="3307744" cy="3809999"/>
          </a:xfrm>
        </p:spPr>
        <p:txBody>
          <a:bodyPr vert="horz" lIns="91440" tIns="45720" rIns="91440" bIns="45720" rtlCol="0">
            <a:normAutofit/>
          </a:bodyPr>
          <a:lstStyle/>
          <a:p>
            <a:pPr>
              <a:buFont typeface="Wingdings 3" charset="2"/>
              <a:buChar char=""/>
            </a:pPr>
            <a:r>
              <a:rPr lang="en-US" dirty="0"/>
              <a:t>Figure 1. Major structures of the human respiratory system and respiratory zone where gas exchange occurs ( Oregon State University, 2025).</a:t>
            </a:r>
          </a:p>
        </p:txBody>
      </p:sp>
      <p:sp>
        <p:nvSpPr>
          <p:cNvPr id="12" name="TextBox 11">
            <a:extLst>
              <a:ext uri="{FF2B5EF4-FFF2-40B4-BE49-F238E27FC236}">
                <a16:creationId xmlns:a16="http://schemas.microsoft.com/office/drawing/2014/main" id="{ACDA740E-780F-2A3A-47D3-68614B78CDF6}"/>
              </a:ext>
            </a:extLst>
          </p:cNvPr>
          <p:cNvSpPr txBox="1"/>
          <p:nvPr/>
        </p:nvSpPr>
        <p:spPr>
          <a:xfrm>
            <a:off x="3554928" y="6657945"/>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ecampusontario.pressbooks.pub/medicalterminology2studentworkbook/chapter/respiratory-syste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3" name="Audio 12">
            <a:hlinkClick r:id="" action="ppaction://media"/>
            <a:extLst>
              <a:ext uri="{FF2B5EF4-FFF2-40B4-BE49-F238E27FC236}">
                <a16:creationId xmlns:a16="http://schemas.microsoft.com/office/drawing/2014/main" id="{83D41BE3-4690-6DA4-B31A-E9DE1B4BC422}"/>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630253"/>
      </p:ext>
    </p:extLst>
  </p:cSld>
  <p:clrMapOvr>
    <a:masterClrMapping/>
  </p:clrMapOvr>
  <mc:AlternateContent xmlns:mc="http://schemas.openxmlformats.org/markup-compatibility/2006" xmlns:p14="http://schemas.microsoft.com/office/powerpoint/2010/main">
    <mc:Choice Requires="p14">
      <p:transition spd="slow" p14:dur="2000" advTm="14615"/>
    </mc:Choice>
    <mc:Fallback xmlns="">
      <p:transition spd="slow" advTm="14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D8808-2388-536E-3F61-F3D03725C3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1F504C-C0EC-753B-C614-6F5721BD2857}"/>
              </a:ext>
            </a:extLst>
          </p:cNvPr>
          <p:cNvSpPr>
            <a:spLocks noGrp="1"/>
          </p:cNvSpPr>
          <p:nvPr>
            <p:ph idx="1"/>
          </p:nvPr>
        </p:nvSpPr>
        <p:spPr/>
        <p:txBody>
          <a:bodyPr/>
          <a:lstStyle/>
          <a:p>
            <a:r>
              <a:rPr lang="en-GB" dirty="0"/>
              <a:t>UPPER RESPIRATORY TRACT: NOSE AND PHARYNX FILTER AND PREPARE AIR.LOWER RESPIRATORY TRACT: LARYNX, TRACHEA, BRONCHI, BRONCHIOLES, AND LUNGS TRANSPORT AIR TO ALVEOLI (OREGON STATE UNIVERSITY, 2025)</a:t>
            </a:r>
          </a:p>
          <a:p>
            <a:r>
              <a:rPr lang="en-GB" dirty="0"/>
              <a:t>MECHANICAL RESPIRATION ( BREATHING ): </a:t>
            </a:r>
          </a:p>
          <a:p>
            <a:r>
              <a:rPr lang="en-GB" dirty="0"/>
              <a:t>INHALATION: DIAPHRAGM CONTRACTS--- AIR  ENTER LUNGS</a:t>
            </a:r>
          </a:p>
          <a:p>
            <a:r>
              <a:rPr lang="en-GB" dirty="0"/>
              <a:t>EXHALATION: DIAPHRAGM RELAXES---- AIR LEAVES LUNGS (OREGON STATE UNIVERSITY , 2025)</a:t>
            </a:r>
          </a:p>
          <a:p>
            <a:endParaRPr lang="en-GB" dirty="0"/>
          </a:p>
        </p:txBody>
      </p:sp>
      <p:pic>
        <p:nvPicPr>
          <p:cNvPr id="11" name="Audio 10">
            <a:hlinkClick r:id="" action="ppaction://media"/>
            <a:extLst>
              <a:ext uri="{FF2B5EF4-FFF2-40B4-BE49-F238E27FC236}">
                <a16:creationId xmlns:a16="http://schemas.microsoft.com/office/drawing/2014/main" id="{BDEB9470-73F2-5600-831E-1EDD76171E8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64853680"/>
      </p:ext>
    </p:extLst>
  </p:cSld>
  <p:clrMapOvr>
    <a:masterClrMapping/>
  </p:clrMapOvr>
  <mc:AlternateContent xmlns:mc="http://schemas.openxmlformats.org/markup-compatibility/2006" xmlns:p14="http://schemas.microsoft.com/office/powerpoint/2010/main">
    <mc:Choice Requires="p14">
      <p:transition spd="slow" p14:dur="2000" advTm="35201"/>
    </mc:Choice>
    <mc:Fallback xmlns="">
      <p:transition spd="slow" advTm="35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492FC-C64F-B7A7-D558-26AC5E861B2B}"/>
              </a:ext>
            </a:extLst>
          </p:cNvPr>
          <p:cNvSpPr>
            <a:spLocks noGrp="1"/>
          </p:cNvSpPr>
          <p:nvPr>
            <p:ph type="title"/>
          </p:nvPr>
        </p:nvSpPr>
        <p:spPr>
          <a:xfrm>
            <a:off x="5411931" y="452718"/>
            <a:ext cx="4638903" cy="1400530"/>
          </a:xfrm>
        </p:spPr>
        <p:txBody>
          <a:bodyPr vert="horz" lIns="91440" tIns="45720" rIns="91440" bIns="45720" rtlCol="0">
            <a:normAutofit/>
          </a:bodyPr>
          <a:lstStyle/>
          <a:p>
            <a:pPr>
              <a:lnSpc>
                <a:spcPct val="90000"/>
              </a:lnSpc>
            </a:pPr>
            <a:r>
              <a:rPr lang="en-US" sz="2900"/>
              <a:t>C. GAS EXCHANGEVIN THE LUNGS</a:t>
            </a:r>
          </a:p>
        </p:txBody>
      </p:sp>
      <p:sp>
        <p:nvSpPr>
          <p:cNvPr id="6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a:extLst>
              <a:ext uri="{FF2B5EF4-FFF2-40B4-BE49-F238E27FC236}">
                <a16:creationId xmlns:a16="http://schemas.microsoft.com/office/drawing/2014/main" id="{6B5CEC04-7D43-9FC9-639C-A9F7D687F3D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5175" r="12310"/>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63" name="Rectangle 6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Content Placeholder 8">
            <a:extLst>
              <a:ext uri="{FF2B5EF4-FFF2-40B4-BE49-F238E27FC236}">
                <a16:creationId xmlns:a16="http://schemas.microsoft.com/office/drawing/2014/main" id="{67D97289-571F-5BC6-C579-066D15B7326B}"/>
              </a:ext>
            </a:extLst>
          </p:cNvPr>
          <p:cNvSpPr>
            <a:spLocks noGrp="1"/>
          </p:cNvSpPr>
          <p:nvPr>
            <p:ph idx="1"/>
          </p:nvPr>
        </p:nvSpPr>
        <p:spPr>
          <a:xfrm>
            <a:off x="5410950" y="2052918"/>
            <a:ext cx="4638903" cy="4195481"/>
          </a:xfrm>
        </p:spPr>
        <p:txBody>
          <a:bodyPr vert="horz" lIns="91440" tIns="45720" rIns="91440" bIns="45720" rtlCol="0">
            <a:normAutofit fontScale="85000" lnSpcReduction="20000"/>
          </a:bodyPr>
          <a:lstStyle/>
          <a:p>
            <a:pPr>
              <a:buFont typeface="Wingdings" panose="05000000000000000000" pitchFamily="2" charset="2"/>
              <a:buChar char="Ø"/>
            </a:pPr>
            <a:r>
              <a:rPr lang="en-US" cap="all" dirty="0"/>
              <a:t>GAS EXCHANGE IS THE MOVEMENT OF OXYGEN (O2) AND CARBON DIOXIDE (CO2) BY DIFFUSION (OREGON STATE UNIVERSITY, 2025).</a:t>
            </a:r>
          </a:p>
          <a:p>
            <a:pPr>
              <a:buFont typeface="Wingdings" panose="05000000000000000000" pitchFamily="2" charset="2"/>
              <a:buChar char="Ø"/>
            </a:pPr>
            <a:r>
              <a:rPr lang="en-US" cap="all" dirty="0"/>
              <a:t>IT OCCURS IN TWO STAGES:1.) EXTERNAL REPIRATION (LUNGS) O2 MOVES FROM ALVEOLI- BLOOD,CO2 MOVES FROM BLOOD—ALVEOLI    2.) INTERNAL RESPIRATION (TISSUES): O2 MOVES FROM BLOOD----CELLS, CO2 MOVES FROM CELLS------BLOOD. EXCHANGE OCCURS  ACROSS A THIN ALVEOLAR- CAPILLARY MEMBRANE, ALLOWING RAPID DIFFUSION (OREGON STATE UNIVERSITY, 2025).      ALVEOLI PROVIDE A LARGE SURFACE AREA, INCREASING THE EFFICIENCY OF GAS EXCHANGE.  THIS PROCESS ENSURE CONTINUOUS OXYGEN DELIVERY AND  </a:t>
            </a:r>
          </a:p>
        </p:txBody>
      </p:sp>
      <p:pic>
        <p:nvPicPr>
          <p:cNvPr id="12" name="Audio 11">
            <a:hlinkClick r:id="" action="ppaction://media"/>
            <a:extLst>
              <a:ext uri="{FF2B5EF4-FFF2-40B4-BE49-F238E27FC236}">
                <a16:creationId xmlns:a16="http://schemas.microsoft.com/office/drawing/2014/main" id="{07D0BF4D-0A60-36DA-EACA-C4F5D557D14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8051845"/>
      </p:ext>
    </p:extLst>
  </p:cSld>
  <p:clrMapOvr>
    <a:masterClrMapping/>
  </p:clrMapOvr>
  <mc:AlternateContent xmlns:mc="http://schemas.openxmlformats.org/markup-compatibility/2006" xmlns:p14="http://schemas.microsoft.com/office/powerpoint/2010/main">
    <mc:Choice Requires="p14">
      <p:transition spd="slow" p14:dur="2000" advTm="61794"/>
    </mc:Choice>
    <mc:Fallback xmlns="">
      <p:transition spd="slow" advTm="61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0" name="Picture 49">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2" name="Picture 51">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4" name="Oval 53">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6" name="Picture 55">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8" name="Picture 57">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0" name="Rectangle 59">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835ED33-CA84-866A-1AC7-7251930C7323}"/>
              </a:ext>
            </a:extLst>
          </p:cNvPr>
          <p:cNvSpPr>
            <a:spLocks noGrp="1"/>
          </p:cNvSpPr>
          <p:nvPr>
            <p:ph type="title"/>
          </p:nvPr>
        </p:nvSpPr>
        <p:spPr>
          <a:xfrm>
            <a:off x="646112" y="452718"/>
            <a:ext cx="4165580" cy="1400530"/>
          </a:xfrm>
        </p:spPr>
        <p:txBody>
          <a:bodyPr vert="horz" lIns="91440" tIns="45720" rIns="91440" bIns="45720" rtlCol="0" anchor="t">
            <a:normAutofit/>
          </a:bodyPr>
          <a:lstStyle/>
          <a:p>
            <a:r>
              <a:rPr lang="en-US" sz="4200" dirty="0"/>
              <a:t> </a:t>
            </a:r>
          </a:p>
        </p:txBody>
      </p:sp>
      <p:sp>
        <p:nvSpPr>
          <p:cNvPr id="62" name="Freeform: Shape 61">
            <a:extLst>
              <a:ext uri="{FF2B5EF4-FFF2-40B4-BE49-F238E27FC236}">
                <a16:creationId xmlns:a16="http://schemas.microsoft.com/office/drawing/2014/main" id="{DBAF956B-591A-4461-BB3C-79AA176B0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64"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Placeholder 5">
            <a:extLst>
              <a:ext uri="{FF2B5EF4-FFF2-40B4-BE49-F238E27FC236}">
                <a16:creationId xmlns:a16="http://schemas.microsoft.com/office/drawing/2014/main" id="{00F7038E-4A63-5591-359B-D2833D0A7EDE}"/>
              </a:ext>
            </a:extLst>
          </p:cNvPr>
          <p:cNvPicPr>
            <a:picLocks noGrp="1" noChangeAspect="1"/>
          </p:cNvPicPr>
          <p:nvPr>
            <p:ph type="pic" idx="1"/>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1299" b="1299"/>
          <a:stretch>
            <a:fillRect/>
          </a:stretch>
        </p:blipFill>
        <p:spPr>
          <a:xfrm>
            <a:off x="6094410" y="736146"/>
            <a:ext cx="5449471" cy="3065307"/>
          </a:xfrm>
          <a:prstGeom prst="rect">
            <a:avLst/>
          </a:prstGeom>
          <a:effectLst/>
        </p:spPr>
      </p:pic>
      <p:sp>
        <p:nvSpPr>
          <p:cNvPr id="66" name="Rectangle 65">
            <a:extLst>
              <a:ext uri="{FF2B5EF4-FFF2-40B4-BE49-F238E27FC236}">
                <a16:creationId xmlns:a16="http://schemas.microsoft.com/office/drawing/2014/main" id="{918FB696-BC5E-43A4-9768-4BB5278B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 Placeholder 3">
            <a:extLst>
              <a:ext uri="{FF2B5EF4-FFF2-40B4-BE49-F238E27FC236}">
                <a16:creationId xmlns:a16="http://schemas.microsoft.com/office/drawing/2014/main" id="{D8C668B0-6369-06BD-7C9F-2111F2B09D47}"/>
              </a:ext>
            </a:extLst>
          </p:cNvPr>
          <p:cNvSpPr>
            <a:spLocks noGrp="1"/>
          </p:cNvSpPr>
          <p:nvPr>
            <p:ph type="body" sz="half" idx="2"/>
          </p:nvPr>
        </p:nvSpPr>
        <p:spPr>
          <a:xfrm>
            <a:off x="701710" y="1988100"/>
            <a:ext cx="4165146" cy="4195481"/>
          </a:xfrm>
        </p:spPr>
        <p:txBody>
          <a:bodyPr vert="horz" lIns="91440" tIns="45720" rIns="91440" bIns="45720" rtlCol="0">
            <a:normAutofit/>
          </a:bodyPr>
          <a:lstStyle/>
          <a:p>
            <a:pPr>
              <a:buFont typeface="Wingdings 3" charset="2"/>
              <a:buChar char=""/>
            </a:pPr>
            <a:r>
              <a:rPr lang="en-US" dirty="0"/>
              <a:t>Figure 2. Gas exchange in the lungs: oxygen diffuses from the alveoli into pulmonary capillaries, while carbon dioxide moves from the blood into the alveoli.  </a:t>
            </a:r>
          </a:p>
          <a:p>
            <a:pPr>
              <a:buFont typeface="Wingdings 3" charset="2"/>
              <a:buChar char=""/>
            </a:pPr>
            <a:r>
              <a:rPr lang="en-US" dirty="0"/>
              <a:t> Source: Adapted from Oregon State  University (2025)</a:t>
            </a:r>
          </a:p>
          <a:p>
            <a:pPr>
              <a:buFont typeface="Wingdings 3" charset="2"/>
              <a:buChar char=""/>
            </a:pPr>
            <a:endParaRPr lang="en-US" dirty="0"/>
          </a:p>
          <a:p>
            <a:pPr>
              <a:buFont typeface="Wingdings 3" charset="2"/>
              <a:buChar char=""/>
            </a:pPr>
            <a:endParaRPr lang="en-US" dirty="0"/>
          </a:p>
          <a:p>
            <a:pPr>
              <a:buFont typeface="Wingdings 3" charset="2"/>
              <a:buChar char=""/>
            </a:pPr>
            <a:endParaRPr lang="en-US" dirty="0"/>
          </a:p>
          <a:p>
            <a:pPr>
              <a:buFont typeface="Wingdings 3" charset="2"/>
              <a:buChar char=""/>
            </a:pPr>
            <a:r>
              <a:rPr lang="en-US" dirty="0"/>
              <a:t>Figure 3. Internal respiration at the tissue level: oxygen diffuses from systemic capillaries into cells, and carbon dioxide produced by cells diffuses into the bloodstream.</a:t>
            </a:r>
          </a:p>
          <a:p>
            <a:pPr>
              <a:buFont typeface="Wingdings 3" charset="2"/>
              <a:buChar char=""/>
            </a:pPr>
            <a:r>
              <a:rPr lang="en-US" dirty="0"/>
              <a:t>Source: Adapted from Oregon State University (2025)</a:t>
            </a:r>
          </a:p>
          <a:p>
            <a:pPr>
              <a:buFont typeface="Wingdings 3" charset="2"/>
              <a:buChar char=""/>
            </a:pPr>
            <a:endParaRPr lang="en-US" dirty="0"/>
          </a:p>
        </p:txBody>
      </p:sp>
      <p:pic>
        <p:nvPicPr>
          <p:cNvPr id="9" name="Picture 8">
            <a:extLst>
              <a:ext uri="{FF2B5EF4-FFF2-40B4-BE49-F238E27FC236}">
                <a16:creationId xmlns:a16="http://schemas.microsoft.com/office/drawing/2014/main" id="{2FDD9434-1E08-37F3-FCC6-9BE7110AB7C9}"/>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6554688" y="4085841"/>
            <a:ext cx="4528914" cy="2162557"/>
          </a:xfrm>
          <a:prstGeom prst="rect">
            <a:avLst/>
          </a:prstGeom>
          <a:effectLst/>
        </p:spPr>
      </p:pic>
      <p:sp>
        <p:nvSpPr>
          <p:cNvPr id="7" name="TextBox 6">
            <a:extLst>
              <a:ext uri="{FF2B5EF4-FFF2-40B4-BE49-F238E27FC236}">
                <a16:creationId xmlns:a16="http://schemas.microsoft.com/office/drawing/2014/main" id="{D4293B46-7031-F54A-A4B8-5F86D36EC5CF}"/>
              </a:ext>
            </a:extLst>
          </p:cNvPr>
          <p:cNvSpPr txBox="1"/>
          <p:nvPr/>
        </p:nvSpPr>
        <p:spPr>
          <a:xfrm>
            <a:off x="8863340" y="3601398"/>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s://usq.pressbooks.pub/anatomy/chapter/8-4-gas-exchan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0" name="TextBox 9">
            <a:extLst>
              <a:ext uri="{FF2B5EF4-FFF2-40B4-BE49-F238E27FC236}">
                <a16:creationId xmlns:a16="http://schemas.microsoft.com/office/drawing/2014/main" id="{E8948468-89FA-B463-0854-9DED5A6BC1E7}"/>
              </a:ext>
            </a:extLst>
          </p:cNvPr>
          <p:cNvSpPr txBox="1"/>
          <p:nvPr/>
        </p:nvSpPr>
        <p:spPr>
          <a:xfrm>
            <a:off x="8544124" y="6048343"/>
            <a:ext cx="25394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3" tooltip="https://pressbooks.bccampus.ca/dcbiol120312092nded/chapter/unit-4-the-respiratory-syste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5" name="Audio 14">
            <a:hlinkClick r:id="" action="ppaction://media"/>
            <a:extLst>
              <a:ext uri="{FF2B5EF4-FFF2-40B4-BE49-F238E27FC236}">
                <a16:creationId xmlns:a16="http://schemas.microsoft.com/office/drawing/2014/main" id="{243C96E2-66D8-07CD-F3C4-0B2E9C0433D1}"/>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3216489"/>
      </p:ext>
    </p:extLst>
  </p:cSld>
  <p:clrMapOvr>
    <a:masterClrMapping/>
  </p:clrMapOvr>
  <mc:AlternateContent xmlns:mc="http://schemas.openxmlformats.org/markup-compatibility/2006" xmlns:p14="http://schemas.microsoft.com/office/powerpoint/2010/main">
    <mc:Choice Requires="p14">
      <p:transition spd="slow" p14:dur="2000" advTm="42369"/>
    </mc:Choice>
    <mc:Fallback xmlns="">
      <p:transition spd="slow" advTm="42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C6A43-F226-6634-5D50-269234F39FBE}"/>
              </a:ext>
            </a:extLst>
          </p:cNvPr>
          <p:cNvSpPr>
            <a:spLocks noGrp="1"/>
          </p:cNvSpPr>
          <p:nvPr>
            <p:ph type="title"/>
          </p:nvPr>
        </p:nvSpPr>
        <p:spPr/>
        <p:txBody>
          <a:bodyPr/>
          <a:lstStyle/>
          <a:p>
            <a:r>
              <a:rPr lang="en-GB" sz="2400" dirty="0"/>
              <a:t>D</a:t>
            </a:r>
            <a:r>
              <a:rPr lang="en-GB" dirty="0"/>
              <a:t>. </a:t>
            </a:r>
            <a:r>
              <a:rPr lang="en-GB" sz="2400" dirty="0"/>
              <a:t>IMPACT OF RESPIRATORY IRRITANTS ON LUNG TISSUE AND RESPIRATION</a:t>
            </a:r>
            <a:endParaRPr lang="en-GB" dirty="0"/>
          </a:p>
        </p:txBody>
      </p:sp>
      <p:sp>
        <p:nvSpPr>
          <p:cNvPr id="3" name="Content Placeholder 2">
            <a:extLst>
              <a:ext uri="{FF2B5EF4-FFF2-40B4-BE49-F238E27FC236}">
                <a16:creationId xmlns:a16="http://schemas.microsoft.com/office/drawing/2014/main" id="{BE2D660E-4E10-F200-17C0-A053AFC809DC}"/>
              </a:ext>
            </a:extLst>
          </p:cNvPr>
          <p:cNvSpPr>
            <a:spLocks noGrp="1"/>
          </p:cNvSpPr>
          <p:nvPr>
            <p:ph idx="1"/>
          </p:nvPr>
        </p:nvSpPr>
        <p:spPr>
          <a:xfrm>
            <a:off x="1103312" y="2052918"/>
            <a:ext cx="8946541" cy="4554359"/>
          </a:xfrm>
        </p:spPr>
        <p:txBody>
          <a:bodyPr>
            <a:normAutofit lnSpcReduction="10000"/>
          </a:bodyPr>
          <a:lstStyle/>
          <a:p>
            <a:r>
              <a:rPr lang="en-GB" dirty="0"/>
              <a:t>RESPIRATORY IRRITANTS ( SMOKE, POLLUTION, CHEMICALS, ALLERGENS) THE AIRWAY LINING AND TRIGGER INFLAMATION ( AMERICAN LUNG ASSOCIATION, 2024; AGHASAFARI ET AL., 2019)</a:t>
            </a:r>
          </a:p>
          <a:p>
            <a:r>
              <a:rPr lang="en-GB" dirty="0"/>
              <a:t>THIS CAUSES SWELLING, MUCUS PRODUCTION, AND AIRWAY NARROWING, REDUCING AIRFLOW.</a:t>
            </a:r>
          </a:p>
          <a:p>
            <a:r>
              <a:rPr lang="en-GB" dirty="0"/>
              <a:t>LEADS ASTHMA SYMPTOMS SUCH AS WHEEZING, COUGHING, CHEST TIGHTNESS, AND SHORTNESS OF BREATH. </a:t>
            </a:r>
          </a:p>
          <a:p>
            <a:r>
              <a:rPr lang="en-GB" dirty="0"/>
              <a:t>REDUCED AIR FLOW ALSO DECREASES OXYGEN EXCHANGE IN THE  LUNGS, INCREASING BREATHING DIFFICULTY ( MSD MANUAL, 2025).</a:t>
            </a:r>
          </a:p>
          <a:p>
            <a:r>
              <a:rPr lang="en-GB" dirty="0"/>
              <a:t>LONG- TERM EXPOSURE MAY CAUSE AIRWAY REMODELING AND REDUCED LUNG FUNCTION ( MDPI,2023).</a:t>
            </a:r>
          </a:p>
          <a:p>
            <a:r>
              <a:rPr lang="en-GB" dirty="0"/>
              <a:t>PREVENTION INCLUDES AVOIDING TRIGGERS, MONITORING PEAK FLOW, AND FOLLOWING ASTHMA TREATMENT PLANS</a:t>
            </a:r>
          </a:p>
          <a:p>
            <a:endParaRPr lang="en-GB" dirty="0"/>
          </a:p>
        </p:txBody>
      </p:sp>
      <p:pic>
        <p:nvPicPr>
          <p:cNvPr id="11" name="Audio 10">
            <a:hlinkClick r:id="" action="ppaction://media"/>
            <a:extLst>
              <a:ext uri="{FF2B5EF4-FFF2-40B4-BE49-F238E27FC236}">
                <a16:creationId xmlns:a16="http://schemas.microsoft.com/office/drawing/2014/main" id="{9E1D4C3A-B4A4-D109-2D5E-B20CF2AA32F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750726"/>
      </p:ext>
    </p:extLst>
  </p:cSld>
  <p:clrMapOvr>
    <a:masterClrMapping/>
  </p:clrMapOvr>
  <mc:AlternateContent xmlns:mc="http://schemas.openxmlformats.org/markup-compatibility/2006" xmlns:p14="http://schemas.microsoft.com/office/powerpoint/2010/main">
    <mc:Choice Requires="p14">
      <p:transition spd="slow" p14:dur="2000" advTm="77904"/>
    </mc:Choice>
    <mc:Fallback xmlns="">
      <p:transition spd="slow" advTm="77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B1F1C-9DBA-F5FC-BCCE-E5ED5D970D0D}"/>
              </a:ext>
            </a:extLst>
          </p:cNvPr>
          <p:cNvSpPr>
            <a:spLocks noGrp="1"/>
          </p:cNvSpPr>
          <p:nvPr>
            <p:ph type="title"/>
          </p:nvPr>
        </p:nvSpPr>
        <p:spPr/>
        <p:txBody>
          <a:bodyPr>
            <a:normAutofit fontScale="90000"/>
          </a:bodyPr>
          <a:lstStyle/>
          <a:p>
            <a:r>
              <a:rPr lang="en-GB" dirty="0"/>
              <a:t>Figure 4. Inhaled irritants trigger airway inflammation and swelling in asthma (Healthline, 2026)</a:t>
            </a:r>
          </a:p>
        </p:txBody>
      </p:sp>
      <p:pic>
        <p:nvPicPr>
          <p:cNvPr id="6" name="Picture Placeholder 5">
            <a:extLst>
              <a:ext uri="{FF2B5EF4-FFF2-40B4-BE49-F238E27FC236}">
                <a16:creationId xmlns:a16="http://schemas.microsoft.com/office/drawing/2014/main" id="{B2CB00D4-A1DD-9D26-36DD-4ED337378FB4}"/>
              </a:ext>
            </a:extLst>
          </p:cNvPr>
          <p:cNvPicPr>
            <a:picLocks noGrp="1" noChangeAspect="1"/>
          </p:cNvPicPr>
          <p:nvPr>
            <p:ph type="pic"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2854" b="22854"/>
          <a:stretch>
            <a:fillRect/>
          </a:stretch>
        </p:blipFill>
        <p:spPr>
          <a:xfrm>
            <a:off x="0" y="0"/>
            <a:ext cx="5867399" cy="3876675"/>
          </a:xfrm>
        </p:spPr>
      </p:pic>
      <p:sp>
        <p:nvSpPr>
          <p:cNvPr id="4" name="Text Placeholder 3">
            <a:extLst>
              <a:ext uri="{FF2B5EF4-FFF2-40B4-BE49-F238E27FC236}">
                <a16:creationId xmlns:a16="http://schemas.microsoft.com/office/drawing/2014/main" id="{3C3B5E0B-F28F-DD1A-9B31-8F2B3FEE43ED}"/>
              </a:ext>
            </a:extLst>
          </p:cNvPr>
          <p:cNvSpPr>
            <a:spLocks noGrp="1"/>
          </p:cNvSpPr>
          <p:nvPr>
            <p:ph type="body" sz="half" idx="2"/>
          </p:nvPr>
        </p:nvSpPr>
        <p:spPr/>
        <p:txBody>
          <a:bodyPr/>
          <a:lstStyle/>
          <a:p>
            <a:endParaRPr lang="en-GB"/>
          </a:p>
        </p:txBody>
      </p:sp>
      <p:sp>
        <p:nvSpPr>
          <p:cNvPr id="7" name="TextBox 6">
            <a:extLst>
              <a:ext uri="{FF2B5EF4-FFF2-40B4-BE49-F238E27FC236}">
                <a16:creationId xmlns:a16="http://schemas.microsoft.com/office/drawing/2014/main" id="{17CC997F-A3B0-CFBA-D57D-3DA163AF0C01}"/>
              </a:ext>
            </a:extLst>
          </p:cNvPr>
          <p:cNvSpPr txBox="1"/>
          <p:nvPr/>
        </p:nvSpPr>
        <p:spPr>
          <a:xfrm>
            <a:off x="1154955" y="4326466"/>
            <a:ext cx="8825658" cy="230832"/>
          </a:xfrm>
          <a:prstGeom prst="rect">
            <a:avLst/>
          </a:prstGeom>
          <a:noFill/>
        </p:spPr>
        <p:txBody>
          <a:bodyPr wrap="square" rtlCol="0">
            <a:spAutoFit/>
          </a:bodyPr>
          <a:lstStyle/>
          <a:p>
            <a:r>
              <a:rPr lang="en-GB" sz="900">
                <a:hlinkClick r:id="rId5" tooltip="https://pressbooks.bccampus.ca/nursingpharmacology/chapter/5-3-diseases-of-the-respiratory-system/"/>
              </a:rPr>
              <a:t>This Photo</a:t>
            </a:r>
            <a:r>
              <a:rPr lang="en-GB" sz="900"/>
              <a:t> by Unknown Author is licensed under </a:t>
            </a:r>
            <a:r>
              <a:rPr lang="en-GB" sz="900">
                <a:hlinkClick r:id="rId6" tooltip="https://creativecommons.org/licenses/by/3.0/"/>
              </a:rPr>
              <a:t>CC BY</a:t>
            </a:r>
            <a:endParaRPr lang="en-GB" sz="900"/>
          </a:p>
        </p:txBody>
      </p:sp>
      <p:pic>
        <p:nvPicPr>
          <p:cNvPr id="9" name="Picture 8">
            <a:extLst>
              <a:ext uri="{FF2B5EF4-FFF2-40B4-BE49-F238E27FC236}">
                <a16:creationId xmlns:a16="http://schemas.microsoft.com/office/drawing/2014/main" id="{B7AAAC26-EB6F-89DA-1CD0-18EA9E7DAD6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67398" y="0"/>
            <a:ext cx="6324601" cy="3876675"/>
          </a:xfrm>
          <a:prstGeom prst="rect">
            <a:avLst/>
          </a:prstGeom>
        </p:spPr>
      </p:pic>
      <p:pic>
        <p:nvPicPr>
          <p:cNvPr id="14" name="Audio 13">
            <a:hlinkClick r:id="" action="ppaction://media"/>
            <a:extLst>
              <a:ext uri="{FF2B5EF4-FFF2-40B4-BE49-F238E27FC236}">
                <a16:creationId xmlns:a16="http://schemas.microsoft.com/office/drawing/2014/main" id="{F633989E-D749-5D79-7504-0735431F484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5478410"/>
      </p:ext>
    </p:extLst>
  </p:cSld>
  <p:clrMapOvr>
    <a:masterClrMapping/>
  </p:clrMapOvr>
  <mc:AlternateContent xmlns:mc="http://schemas.openxmlformats.org/markup-compatibility/2006" xmlns:p14="http://schemas.microsoft.com/office/powerpoint/2010/main">
    <mc:Choice Requires="p14">
      <p:transition spd="slow" p14:dur="2000" advTm="16405"/>
    </mc:Choice>
    <mc:Fallback xmlns="">
      <p:transition spd="slow" advTm="16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3CF4F-A7E2-DB4F-F899-0322561DACE1}"/>
              </a:ext>
            </a:extLst>
          </p:cNvPr>
          <p:cNvSpPr>
            <a:spLocks noGrp="1"/>
          </p:cNvSpPr>
          <p:nvPr>
            <p:ph type="title"/>
          </p:nvPr>
        </p:nvSpPr>
        <p:spPr>
          <a:xfrm>
            <a:off x="646111" y="-236305"/>
            <a:ext cx="9404723" cy="2089554"/>
          </a:xfrm>
        </p:spPr>
        <p:txBody>
          <a:bodyPr/>
          <a:lstStyle/>
          <a:p>
            <a:r>
              <a:rPr lang="en-GB" dirty="0"/>
              <a:t>CASE STUDY: PATIENT A- ASTHMA: ANALYSIS OF CARE PATHWAYS ( NHS ENGLAND, 2023</a:t>
            </a:r>
          </a:p>
        </p:txBody>
      </p:sp>
      <p:sp>
        <p:nvSpPr>
          <p:cNvPr id="3" name="Text Placeholder 2">
            <a:extLst>
              <a:ext uri="{FF2B5EF4-FFF2-40B4-BE49-F238E27FC236}">
                <a16:creationId xmlns:a16="http://schemas.microsoft.com/office/drawing/2014/main" id="{921874FB-E864-4FD9-6F09-EFD8EDBA6824}"/>
              </a:ext>
            </a:extLst>
          </p:cNvPr>
          <p:cNvSpPr>
            <a:spLocks noGrp="1"/>
          </p:cNvSpPr>
          <p:nvPr>
            <p:ph type="body" idx="1"/>
          </p:nvPr>
        </p:nvSpPr>
        <p:spPr>
          <a:xfrm>
            <a:off x="773737" y="1524052"/>
            <a:ext cx="2946866" cy="5333947"/>
          </a:xfrm>
        </p:spPr>
        <p:txBody>
          <a:bodyPr/>
          <a:lstStyle/>
          <a:p>
            <a:r>
              <a:rPr lang="en-GB" dirty="0"/>
              <a:t>.</a:t>
            </a:r>
          </a:p>
        </p:txBody>
      </p:sp>
      <p:sp>
        <p:nvSpPr>
          <p:cNvPr id="4" name="Text Placeholder 3">
            <a:extLst>
              <a:ext uri="{FF2B5EF4-FFF2-40B4-BE49-F238E27FC236}">
                <a16:creationId xmlns:a16="http://schemas.microsoft.com/office/drawing/2014/main" id="{1AC487A8-BE93-08EB-FC29-31F4D07D93AD}"/>
              </a:ext>
            </a:extLst>
          </p:cNvPr>
          <p:cNvSpPr>
            <a:spLocks noGrp="1"/>
          </p:cNvSpPr>
          <p:nvPr>
            <p:ph type="body" sz="half" idx="15"/>
          </p:nvPr>
        </p:nvSpPr>
        <p:spPr>
          <a:xfrm rot="10800000" flipV="1">
            <a:off x="652463" y="1674688"/>
            <a:ext cx="2927350" cy="5333947"/>
          </a:xfrm>
        </p:spPr>
        <p:txBody>
          <a:bodyPr/>
          <a:lstStyle/>
          <a:p>
            <a:r>
              <a:rPr lang="en-GB" dirty="0"/>
              <a:t>Case study:</a:t>
            </a:r>
          </a:p>
          <a:p>
            <a:r>
              <a:rPr lang="en-GB" dirty="0"/>
              <a:t>Patient A Profile  </a:t>
            </a:r>
          </a:p>
          <a:p>
            <a:r>
              <a:rPr lang="en-GB" dirty="0"/>
              <a:t>.   28-year-old female, UK</a:t>
            </a:r>
          </a:p>
          <a:p>
            <a:r>
              <a:rPr lang="en-GB" dirty="0"/>
              <a:t>. Married with 2 children</a:t>
            </a:r>
          </a:p>
          <a:p>
            <a:r>
              <a:rPr lang="en-GB" dirty="0"/>
              <a:t>. Works with 2 children </a:t>
            </a:r>
          </a:p>
          <a:p>
            <a:r>
              <a:rPr lang="en-GB" dirty="0"/>
              <a:t> . Works part-time in a supermarket</a:t>
            </a:r>
          </a:p>
          <a:p>
            <a:r>
              <a:rPr lang="en-GB" dirty="0"/>
              <a:t>.Smokes 10- 15 cigarettes/day</a:t>
            </a:r>
          </a:p>
          <a:p>
            <a:r>
              <a:rPr lang="en-GB" dirty="0"/>
              <a:t>. History of childhood asthma ( through she “ grew out of it”)</a:t>
            </a:r>
          </a:p>
          <a:p>
            <a:endParaRPr lang="en-GB" dirty="0"/>
          </a:p>
          <a:p>
            <a:endParaRPr lang="en-GB" dirty="0"/>
          </a:p>
          <a:p>
            <a:endParaRPr lang="en-GB" dirty="0"/>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3DCAD07E-0ABC-26BC-9A08-E4F7DB2A787B}"/>
              </a:ext>
            </a:extLst>
          </p:cNvPr>
          <p:cNvSpPr>
            <a:spLocks noGrp="1"/>
          </p:cNvSpPr>
          <p:nvPr>
            <p:ph type="body" sz="quarter" idx="3"/>
          </p:nvPr>
        </p:nvSpPr>
        <p:spPr>
          <a:xfrm>
            <a:off x="5287766" y="1981200"/>
            <a:ext cx="1532134" cy="1090384"/>
          </a:xfrm>
        </p:spPr>
        <p:txBody>
          <a:bodyPr/>
          <a:lstStyle/>
          <a:p>
            <a:r>
              <a:rPr lang="en-GB" dirty="0"/>
              <a:t>Clinical ISSUES</a:t>
            </a:r>
          </a:p>
        </p:txBody>
      </p:sp>
      <p:sp>
        <p:nvSpPr>
          <p:cNvPr id="6" name="Text Placeholder 5">
            <a:extLst>
              <a:ext uri="{FF2B5EF4-FFF2-40B4-BE49-F238E27FC236}">
                <a16:creationId xmlns:a16="http://schemas.microsoft.com/office/drawing/2014/main" id="{C64EB07B-DC39-84FE-7BC9-3D6E98E0B5A6}"/>
              </a:ext>
            </a:extLst>
          </p:cNvPr>
          <p:cNvSpPr>
            <a:spLocks noGrp="1"/>
          </p:cNvSpPr>
          <p:nvPr>
            <p:ph type="body" sz="half" idx="16"/>
          </p:nvPr>
        </p:nvSpPr>
        <p:spPr>
          <a:xfrm>
            <a:off x="3873106" y="3210083"/>
            <a:ext cx="2946794" cy="3589338"/>
          </a:xfrm>
        </p:spPr>
        <p:txBody>
          <a:bodyPr/>
          <a:lstStyle/>
          <a:p>
            <a:r>
              <a:rPr lang="en-GB" dirty="0"/>
              <a:t>. Delayed diagnosis and poor follow-up</a:t>
            </a:r>
          </a:p>
          <a:p>
            <a:r>
              <a:rPr lang="en-GB" dirty="0"/>
              <a:t>.  No inhaler technique review</a:t>
            </a:r>
          </a:p>
          <a:p>
            <a:r>
              <a:rPr lang="en-GB" dirty="0"/>
              <a:t>. No asthma action plan </a:t>
            </a:r>
          </a:p>
          <a:p>
            <a:r>
              <a:rPr lang="en-GB" dirty="0"/>
              <a:t>. Over-reliance on a reliever inhaler</a:t>
            </a:r>
          </a:p>
        </p:txBody>
      </p:sp>
      <p:sp>
        <p:nvSpPr>
          <p:cNvPr id="7" name="Text Placeholder 6">
            <a:extLst>
              <a:ext uri="{FF2B5EF4-FFF2-40B4-BE49-F238E27FC236}">
                <a16:creationId xmlns:a16="http://schemas.microsoft.com/office/drawing/2014/main" id="{1F727003-66F0-96D0-7967-772E644A01FC}"/>
              </a:ext>
            </a:extLst>
          </p:cNvPr>
          <p:cNvSpPr>
            <a:spLocks noGrp="1"/>
          </p:cNvSpPr>
          <p:nvPr>
            <p:ph type="body" sz="quarter" idx="13"/>
          </p:nvPr>
        </p:nvSpPr>
        <p:spPr>
          <a:xfrm>
            <a:off x="6819900" y="1853249"/>
            <a:ext cx="3236913" cy="1189779"/>
          </a:xfrm>
        </p:spPr>
        <p:txBody>
          <a:bodyPr/>
          <a:lstStyle/>
          <a:p>
            <a:r>
              <a:rPr lang="en-GB" dirty="0"/>
              <a:t>  </a:t>
            </a:r>
          </a:p>
        </p:txBody>
      </p:sp>
      <p:sp>
        <p:nvSpPr>
          <p:cNvPr id="8" name="Text Placeholder 7">
            <a:extLst>
              <a:ext uri="{FF2B5EF4-FFF2-40B4-BE49-F238E27FC236}">
                <a16:creationId xmlns:a16="http://schemas.microsoft.com/office/drawing/2014/main" id="{BC457857-A2DE-A443-5BD4-F52E49D3D00C}"/>
              </a:ext>
            </a:extLst>
          </p:cNvPr>
          <p:cNvSpPr>
            <a:spLocks noGrp="1"/>
          </p:cNvSpPr>
          <p:nvPr>
            <p:ph type="body" sz="half" idx="17"/>
          </p:nvPr>
        </p:nvSpPr>
        <p:spPr>
          <a:xfrm>
            <a:off x="7151239" y="2619023"/>
            <a:ext cx="4217970" cy="4288604"/>
          </a:xfrm>
        </p:spPr>
        <p:txBody>
          <a:bodyPr/>
          <a:lstStyle/>
          <a:p>
            <a:r>
              <a:rPr lang="en-GB" dirty="0"/>
              <a:t>          </a:t>
            </a:r>
            <a:r>
              <a:rPr lang="en-GB" sz="2400" dirty="0" err="1"/>
              <a:t>IImpact</a:t>
            </a:r>
            <a:endParaRPr lang="en-GB" sz="2400" dirty="0"/>
          </a:p>
          <a:p>
            <a:r>
              <a:rPr lang="en-GB" sz="2400" dirty="0"/>
              <a:t>. Frequent A&amp;E Visits and steroid use</a:t>
            </a:r>
          </a:p>
          <a:p>
            <a:r>
              <a:rPr lang="en-GB" sz="2400" dirty="0"/>
              <a:t>.Poor asthma control</a:t>
            </a:r>
          </a:p>
          <a:p>
            <a:r>
              <a:rPr lang="en-GB" sz="2400" dirty="0"/>
              <a:t>.Reduced quality of life</a:t>
            </a:r>
          </a:p>
          <a:p>
            <a:r>
              <a:rPr lang="en-GB" sz="2400" dirty="0"/>
              <a:t>. Difficulty managing work and family</a:t>
            </a:r>
          </a:p>
          <a:p>
            <a:endParaRPr lang="en-GB" dirty="0"/>
          </a:p>
        </p:txBody>
      </p:sp>
      <p:pic>
        <p:nvPicPr>
          <p:cNvPr id="10" name="Picture 9">
            <a:extLst>
              <a:ext uri="{FF2B5EF4-FFF2-40B4-BE49-F238E27FC236}">
                <a16:creationId xmlns:a16="http://schemas.microsoft.com/office/drawing/2014/main" id="{430901AF-85B9-D24E-DC8D-3452E0BA040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13120" y="1981200"/>
            <a:ext cx="315628" cy="444384"/>
          </a:xfrm>
          <a:prstGeom prst="rect">
            <a:avLst/>
          </a:prstGeom>
        </p:spPr>
      </p:pic>
      <p:pic>
        <p:nvPicPr>
          <p:cNvPr id="17" name="Picture 16">
            <a:extLst>
              <a:ext uri="{FF2B5EF4-FFF2-40B4-BE49-F238E27FC236}">
                <a16:creationId xmlns:a16="http://schemas.microsoft.com/office/drawing/2014/main" id="{2D885AA5-B98D-D281-CC8C-8199E6D0415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0083" y="15756727"/>
            <a:ext cx="5037755" cy="27886151"/>
          </a:xfrm>
          <a:prstGeom prst="rect">
            <a:avLst/>
          </a:prstGeom>
        </p:spPr>
      </p:pic>
      <p:sp>
        <p:nvSpPr>
          <p:cNvPr id="18" name="TextBox 17">
            <a:extLst>
              <a:ext uri="{FF2B5EF4-FFF2-40B4-BE49-F238E27FC236}">
                <a16:creationId xmlns:a16="http://schemas.microsoft.com/office/drawing/2014/main" id="{EA92DF32-56DD-0759-3FB3-FDBF0183136B}"/>
              </a:ext>
            </a:extLst>
          </p:cNvPr>
          <p:cNvSpPr txBox="1"/>
          <p:nvPr/>
        </p:nvSpPr>
        <p:spPr>
          <a:xfrm flipV="1">
            <a:off x="4566152" y="6483622"/>
            <a:ext cx="4001026" cy="230832"/>
          </a:xfrm>
          <a:prstGeom prst="rect">
            <a:avLst/>
          </a:prstGeom>
          <a:noFill/>
        </p:spPr>
        <p:txBody>
          <a:bodyPr wrap="square" rtlCol="0">
            <a:spAutoFit/>
          </a:bodyPr>
          <a:lstStyle/>
          <a:p>
            <a:r>
              <a:rPr lang="en-GB" sz="900">
                <a:hlinkClick r:id="rId8" tooltip="https://gh.bmj.com/content/1/3/e000065"/>
              </a:rPr>
              <a:t>This Photo</a:t>
            </a:r>
            <a:r>
              <a:rPr lang="en-GB" sz="900"/>
              <a:t> by Unknown Author is licensed under </a:t>
            </a:r>
            <a:r>
              <a:rPr lang="en-GB" sz="900">
                <a:hlinkClick r:id="rId9" tooltip="https://creativecommons.org/licenses/by/3.0/"/>
              </a:rPr>
              <a:t>CC BY</a:t>
            </a:r>
            <a:endParaRPr lang="en-GB" sz="900"/>
          </a:p>
        </p:txBody>
      </p:sp>
      <p:pic>
        <p:nvPicPr>
          <p:cNvPr id="11" name="Picture 10">
            <a:extLst>
              <a:ext uri="{FF2B5EF4-FFF2-40B4-BE49-F238E27FC236}">
                <a16:creationId xmlns:a16="http://schemas.microsoft.com/office/drawing/2014/main" id="{7B931929-B697-0DCD-6CA3-2814C3710DF1}"/>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884613" y="1853249"/>
            <a:ext cx="1224804" cy="941336"/>
          </a:xfrm>
          <a:prstGeom prst="rect">
            <a:avLst/>
          </a:prstGeom>
        </p:spPr>
      </p:pic>
      <p:pic>
        <p:nvPicPr>
          <p:cNvPr id="13" name="Picture 12">
            <a:extLst>
              <a:ext uri="{FF2B5EF4-FFF2-40B4-BE49-F238E27FC236}">
                <a16:creationId xmlns:a16="http://schemas.microsoft.com/office/drawing/2014/main" id="{BACCA9EF-4EE6-6CD7-1BB3-C3C86CDE7401}"/>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6977445" y="2131220"/>
            <a:ext cx="576090" cy="911808"/>
          </a:xfrm>
          <a:prstGeom prst="rect">
            <a:avLst/>
          </a:prstGeom>
        </p:spPr>
      </p:pic>
      <p:sp>
        <p:nvSpPr>
          <p:cNvPr id="16" name="TextBox 15">
            <a:extLst>
              <a:ext uri="{FF2B5EF4-FFF2-40B4-BE49-F238E27FC236}">
                <a16:creationId xmlns:a16="http://schemas.microsoft.com/office/drawing/2014/main" id="{4D7EA9C1-1B97-E3FB-EA3E-5CF6AF5A3FA6}"/>
              </a:ext>
            </a:extLst>
          </p:cNvPr>
          <p:cNvSpPr txBox="1"/>
          <p:nvPr/>
        </p:nvSpPr>
        <p:spPr>
          <a:xfrm>
            <a:off x="7879491" y="6068124"/>
            <a:ext cx="734886" cy="1061829"/>
          </a:xfrm>
          <a:prstGeom prst="rect">
            <a:avLst/>
          </a:prstGeom>
          <a:noFill/>
        </p:spPr>
        <p:txBody>
          <a:bodyPr wrap="square" rtlCol="0">
            <a:spAutoFit/>
          </a:bodyPr>
          <a:lstStyle/>
          <a:p>
            <a:r>
              <a:rPr lang="en-GB" sz="900" dirty="0">
                <a:hlinkClick r:id="rId13" tooltip="https://opentextbc.ca/introductiontosociology2ndedition/chapter/chapter-18-work-and-the-economy/"/>
              </a:rPr>
              <a:t>This Photo</a:t>
            </a:r>
            <a:r>
              <a:rPr lang="en-GB" sz="900" dirty="0"/>
              <a:t> by Unknown Author is licensed under </a:t>
            </a:r>
            <a:r>
              <a:rPr lang="en-GB" sz="900" dirty="0">
                <a:hlinkClick r:id="rId9" tooltip="https://creativecommons.org/licenses/by/3.0/"/>
              </a:rPr>
              <a:t>CC BY</a:t>
            </a:r>
            <a:endParaRPr lang="en-GB" sz="900" dirty="0"/>
          </a:p>
        </p:txBody>
      </p:sp>
      <p:pic>
        <p:nvPicPr>
          <p:cNvPr id="22" name="Audio 21">
            <a:hlinkClick r:id="" action="ppaction://media"/>
            <a:extLst>
              <a:ext uri="{FF2B5EF4-FFF2-40B4-BE49-F238E27FC236}">
                <a16:creationId xmlns:a16="http://schemas.microsoft.com/office/drawing/2014/main" id="{2473EA52-12A4-44E2-B26A-FA9A45B09FE5}"/>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8518186"/>
      </p:ext>
    </p:extLst>
  </p:cSld>
  <p:clrMapOvr>
    <a:masterClrMapping/>
  </p:clrMapOvr>
  <mc:AlternateContent xmlns:mc="http://schemas.openxmlformats.org/markup-compatibility/2006" xmlns:p14="http://schemas.microsoft.com/office/powerpoint/2010/main">
    <mc:Choice Requires="p14">
      <p:transition spd="slow" p14:dur="2000" advTm="73189"/>
    </mc:Choice>
    <mc:Fallback xmlns="">
      <p:transition spd="slow" advTm="73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C68CB-408A-4897-5EE3-5DC72ADA4B8A}"/>
              </a:ext>
            </a:extLst>
          </p:cNvPr>
          <p:cNvSpPr>
            <a:spLocks noGrp="1"/>
          </p:cNvSpPr>
          <p:nvPr>
            <p:ph type="title"/>
          </p:nvPr>
        </p:nvSpPr>
        <p:spPr/>
        <p:txBody>
          <a:bodyPr/>
          <a:lstStyle/>
          <a:p>
            <a:r>
              <a:rPr lang="en-GB" dirty="0"/>
              <a:t>E. RECORDING AND TRACKING RESPIRATORY FUNCTIONS</a:t>
            </a:r>
          </a:p>
        </p:txBody>
      </p:sp>
      <p:sp>
        <p:nvSpPr>
          <p:cNvPr id="3" name="Content Placeholder 2">
            <a:extLst>
              <a:ext uri="{FF2B5EF4-FFF2-40B4-BE49-F238E27FC236}">
                <a16:creationId xmlns:a16="http://schemas.microsoft.com/office/drawing/2014/main" id="{23643C26-609D-2840-88DB-48A86BD77F0D}"/>
              </a:ext>
            </a:extLst>
          </p:cNvPr>
          <p:cNvSpPr>
            <a:spLocks noGrp="1"/>
          </p:cNvSpPr>
          <p:nvPr>
            <p:ph idx="1"/>
          </p:nvPr>
        </p:nvSpPr>
        <p:spPr>
          <a:xfrm>
            <a:off x="1103312" y="2052918"/>
            <a:ext cx="8946541" cy="4805082"/>
          </a:xfrm>
        </p:spPr>
        <p:txBody>
          <a:bodyPr>
            <a:normAutofit lnSpcReduction="10000"/>
          </a:bodyPr>
          <a:lstStyle/>
          <a:p>
            <a:pPr marL="457200" indent="-457200">
              <a:buFont typeface="+mj-lt"/>
              <a:buAutoNum type="arabicPeriod"/>
            </a:pPr>
            <a:r>
              <a:rPr lang="en-GB" dirty="0"/>
              <a:t>PEAK FLOW MEASUREMENT (PEF)- DETECTS EARLY AIRWAY NARROWING (JOHNS HOPKINS MEDICINE, 2024)</a:t>
            </a:r>
          </a:p>
          <a:p>
            <a:pPr marL="457200" indent="-457200">
              <a:buFont typeface="+mj-lt"/>
              <a:buAutoNum type="arabicPeriod"/>
            </a:pPr>
            <a:r>
              <a:rPr lang="en-GB" dirty="0"/>
              <a:t>DAILY SYMPTOM TRACKING- MONITORS COUGHING, WHEEZING, AND SHORTNESS OF BREATH</a:t>
            </a:r>
          </a:p>
          <a:p>
            <a:pPr marL="457200" indent="-457200">
              <a:buFont typeface="+mj-lt"/>
              <a:buAutoNum type="arabicPeriod"/>
            </a:pPr>
            <a:r>
              <a:rPr lang="en-GB" dirty="0"/>
              <a:t>TRIGGER IDENTIFICATION- RECORDS EXPOSURE TO ALLERGENS,DUST, AND POLLUTION</a:t>
            </a:r>
          </a:p>
          <a:p>
            <a:pPr marL="457200" indent="-457200">
              <a:buFont typeface="+mj-lt"/>
              <a:buAutoNum type="arabicPeriod"/>
            </a:pPr>
            <a:r>
              <a:rPr lang="en-GB" dirty="0"/>
              <a:t>ASTHMA ACTION PLAN USE –GUIDES MEDICATION AND EMERGENCY DECISIONS (AMERICAN LUNG ASSOCIATION,2024)</a:t>
            </a:r>
          </a:p>
          <a:p>
            <a:pPr marL="457200" indent="-457200">
              <a:buFont typeface="+mj-lt"/>
              <a:buAutoNum type="arabicPeriod"/>
            </a:pPr>
            <a:r>
              <a:rPr lang="en-GB" dirty="0"/>
              <a:t>SPIROMETRY TESTING-MEASURE LUNG FUNCTION (FEV1, FVC) (NHLBI, 2023)</a:t>
            </a:r>
          </a:p>
          <a:p>
            <a:pPr marL="457200" indent="-457200">
              <a:buFont typeface="+mj-lt"/>
              <a:buAutoNum type="arabicPeriod"/>
            </a:pPr>
            <a:r>
              <a:rPr lang="en-GB" dirty="0"/>
              <a:t>DIGITAL MONITORING TOOLS –APPS AND WEARABLES TRACK SYMPTOMS AND READINGS</a:t>
            </a:r>
          </a:p>
          <a:p>
            <a:pPr marL="457200" indent="-457200">
              <a:buFont typeface="+mj-lt"/>
              <a:buAutoNum type="arabicPeriod"/>
            </a:pPr>
            <a:r>
              <a:rPr lang="en-GB" dirty="0"/>
              <a:t>SYMPTOM DIARIES- RECORD DAILY PATTERNS TO IMPROVE ASTHMA CONTROL</a:t>
            </a:r>
          </a:p>
          <a:p>
            <a:pPr marL="457200" indent="-457200">
              <a:buFont typeface="+mj-lt"/>
              <a:buAutoNum type="arabicPeriod"/>
            </a:pPr>
            <a:endParaRPr lang="en-GB" dirty="0"/>
          </a:p>
        </p:txBody>
      </p:sp>
      <p:pic>
        <p:nvPicPr>
          <p:cNvPr id="11" name="Audio 10">
            <a:hlinkClick r:id="" action="ppaction://media"/>
            <a:extLst>
              <a:ext uri="{FF2B5EF4-FFF2-40B4-BE49-F238E27FC236}">
                <a16:creationId xmlns:a16="http://schemas.microsoft.com/office/drawing/2014/main" id="{B330AED7-A4F3-60A0-A356-7F9A914AA17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9826741"/>
      </p:ext>
    </p:extLst>
  </p:cSld>
  <p:clrMapOvr>
    <a:masterClrMapping/>
  </p:clrMapOvr>
  <mc:AlternateContent xmlns:mc="http://schemas.openxmlformats.org/markup-compatibility/2006" xmlns:p14="http://schemas.microsoft.com/office/powerpoint/2010/main">
    <mc:Choice Requires="p14">
      <p:transition spd="slow" p14:dur="2000" advTm="59953"/>
    </mc:Choice>
    <mc:Fallback xmlns="">
      <p:transition spd="slow" advTm="59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A036C1-3723-D765-68DD-8BA72A4D462F}"/>
              </a:ext>
            </a:extLst>
          </p:cNvPr>
          <p:cNvSpPr>
            <a:spLocks noGrp="1"/>
          </p:cNvSpPr>
          <p:nvPr>
            <p:ph type="title"/>
          </p:nvPr>
        </p:nvSpPr>
        <p:spPr>
          <a:xfrm>
            <a:off x="5411931" y="452718"/>
            <a:ext cx="4638903" cy="1400530"/>
          </a:xfrm>
        </p:spPr>
        <p:txBody>
          <a:bodyPr vert="horz" lIns="91440" tIns="45720" rIns="91440" bIns="45720" rtlCol="0" anchor="t">
            <a:normAutofit/>
          </a:bodyPr>
          <a:lstStyle/>
          <a:p>
            <a:endParaRPr lang="en-US" sz="4200"/>
          </a:p>
        </p:txBody>
      </p:sp>
      <p:sp>
        <p:nvSpPr>
          <p:cNvPr id="2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Placeholder 5">
            <a:extLst>
              <a:ext uri="{FF2B5EF4-FFF2-40B4-BE49-F238E27FC236}">
                <a16:creationId xmlns:a16="http://schemas.microsoft.com/office/drawing/2014/main" id="{E66F67D1-D9EA-BB3C-7505-DCCCF8A7D743}"/>
              </a:ext>
            </a:extLst>
          </p:cNvPr>
          <p:cNvPicPr>
            <a:picLocks noGrp="1" noChangeAspect="1"/>
          </p:cNvPicPr>
          <p:nvPr>
            <p:ph type="pic" idx="1"/>
          </p:nvPr>
        </p:nvPicPr>
        <p:blipFill>
          <a:blip r:embed="rId9">
            <a:extLst>
              <a:ext uri="{28A0092B-C50C-407E-A947-70E740481C1C}">
                <a14:useLocalDpi xmlns:a14="http://schemas.microsoft.com/office/drawing/2010/main" val="0"/>
              </a:ext>
            </a:extLst>
          </a:blip>
          <a:srcRect l="6766" r="2" b="2"/>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7" name="Rectangle 2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 Placeholder 3">
            <a:extLst>
              <a:ext uri="{FF2B5EF4-FFF2-40B4-BE49-F238E27FC236}">
                <a16:creationId xmlns:a16="http://schemas.microsoft.com/office/drawing/2014/main" id="{A47EFFB8-0D3E-6A11-65A3-6AC0C7F7F23A}"/>
              </a:ext>
            </a:extLst>
          </p:cNvPr>
          <p:cNvSpPr>
            <a:spLocks noGrp="1"/>
          </p:cNvSpPr>
          <p:nvPr>
            <p:ph type="body" sz="half" idx="2"/>
          </p:nvPr>
        </p:nvSpPr>
        <p:spPr>
          <a:xfrm>
            <a:off x="5410950" y="2052918"/>
            <a:ext cx="4638903" cy="4195481"/>
          </a:xfrm>
        </p:spPr>
        <p:txBody>
          <a:bodyPr vert="horz" lIns="91440" tIns="45720" rIns="91440" bIns="45720" rtlCol="0">
            <a:normAutofit lnSpcReduction="10000"/>
          </a:bodyPr>
          <a:lstStyle/>
          <a:p>
            <a:pPr>
              <a:buFont typeface="Wingdings 3" charset="2"/>
              <a:buChar char=""/>
            </a:pPr>
            <a:r>
              <a:rPr lang="en-US" sz="2400" dirty="0"/>
              <a:t>FIGURE 5: Peak flow meter used to measure peak expiratory flow in asthma patients.</a:t>
            </a:r>
          </a:p>
          <a:p>
            <a:r>
              <a:rPr lang="en-US" sz="2400" dirty="0"/>
              <a:t>The </a:t>
            </a:r>
            <a:r>
              <a:rPr lang="en-US" sz="2400" dirty="0" err="1"/>
              <a:t>colour</a:t>
            </a:r>
            <a:r>
              <a:rPr lang="en-US" sz="2400" dirty="0"/>
              <a:t>-coded zones indicate asthma control levels: Green (80-100% personal best), Yellow (50-80%), and Red (&lt;50%), with corresponding recommended actions (Johns Hopkins Medicine,2024),</a:t>
            </a:r>
          </a:p>
        </p:txBody>
      </p:sp>
      <p:pic>
        <p:nvPicPr>
          <p:cNvPr id="14" name="Audio 13">
            <a:hlinkClick r:id="" action="ppaction://media"/>
            <a:extLst>
              <a:ext uri="{FF2B5EF4-FFF2-40B4-BE49-F238E27FC236}">
                <a16:creationId xmlns:a16="http://schemas.microsoft.com/office/drawing/2014/main" id="{78A32096-3186-5AEE-F9C2-8186AA37BA0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6442386"/>
      </p:ext>
    </p:extLst>
  </p:cSld>
  <p:clrMapOvr>
    <a:masterClrMapping/>
  </p:clrMapOvr>
  <mc:AlternateContent xmlns:mc="http://schemas.openxmlformats.org/markup-compatibility/2006" xmlns:p14="http://schemas.microsoft.com/office/powerpoint/2010/main">
    <mc:Choice Requires="p14">
      <p:transition spd="slow" p14:dur="2000" advTm="32459"/>
    </mc:Choice>
    <mc:Fallback xmlns="">
      <p:transition spd="slow" advTm="32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993C3-D0AF-5983-A3B5-7385EA186D46}"/>
              </a:ext>
            </a:extLst>
          </p:cNvPr>
          <p:cNvSpPr>
            <a:spLocks noGrp="1"/>
          </p:cNvSpPr>
          <p:nvPr>
            <p:ph type="title"/>
          </p:nvPr>
        </p:nvSpPr>
        <p:spPr>
          <a:xfrm>
            <a:off x="1" y="-1"/>
            <a:ext cx="10050834" cy="2569029"/>
          </a:xfrm>
        </p:spPr>
        <p:txBody>
          <a:bodyPr/>
          <a:lstStyle/>
          <a:p>
            <a:r>
              <a:rPr lang="en-GB" dirty="0"/>
              <a:t>                 </a:t>
            </a:r>
            <a:br>
              <a:rPr lang="en-GB" dirty="0"/>
            </a:br>
            <a:br>
              <a:rPr lang="en-GB" dirty="0"/>
            </a:br>
            <a:r>
              <a:rPr lang="en-GB" dirty="0"/>
              <a:t>                 F.EVIDENCE-BASED RECOMMENDATIONS ON HOW LIFESTYLE CHANGES CAN IMPROVE ASTHMA</a:t>
            </a:r>
            <a:br>
              <a:rPr lang="en-GB" dirty="0"/>
            </a:br>
            <a:r>
              <a:rPr lang="en-GB" sz="2400" dirty="0"/>
              <a:t>                    NUTRITION AND PHYSICAL ACTIVITY</a:t>
            </a:r>
            <a:br>
              <a:rPr lang="en-GB" sz="2400" dirty="0"/>
            </a:br>
            <a:r>
              <a:rPr lang="en-GB" sz="2400" dirty="0"/>
              <a:t>  </a:t>
            </a:r>
            <a:br>
              <a:rPr lang="en-GB" sz="2400" dirty="0"/>
            </a:br>
            <a:r>
              <a:rPr lang="en-GB" sz="2400" dirty="0"/>
              <a:t> </a:t>
            </a:r>
            <a:br>
              <a:rPr lang="en-GB" sz="2400" dirty="0"/>
            </a:br>
            <a:r>
              <a:rPr lang="en-GB" sz="2400" dirty="0"/>
              <a:t>                  LIFESTYLE INTERVENTIONS SUPPORT ASTHMA MEDICATION AND IMPROVE OVERALL DISEASE CONTROL (STOODLEY ET AL., 2029; AMERICAN LUNG       ASSOCIATION,2024)</a:t>
            </a:r>
            <a:br>
              <a:rPr lang="en-GB" sz="2400" dirty="0"/>
            </a:br>
            <a:r>
              <a:rPr lang="en-GB" sz="2400" dirty="0"/>
              <a:t>          1. NUTRITION AND DIETARY INTERVENTIONS</a:t>
            </a:r>
            <a:endParaRPr lang="en-GB" dirty="0"/>
          </a:p>
        </p:txBody>
      </p:sp>
      <p:pic>
        <p:nvPicPr>
          <p:cNvPr id="13" name="Content Placeholder 12">
            <a:extLst>
              <a:ext uri="{FF2B5EF4-FFF2-40B4-BE49-F238E27FC236}">
                <a16:creationId xmlns:a16="http://schemas.microsoft.com/office/drawing/2014/main" id="{86064EA9-1DC9-AAC8-A4E4-4B2F74F28951}"/>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102631"/>
            <a:ext cx="1904762" cy="1904762"/>
          </a:xfrm>
        </p:spPr>
      </p:pic>
      <p:pic>
        <p:nvPicPr>
          <p:cNvPr id="15" name="Picture 14">
            <a:extLst>
              <a:ext uri="{FF2B5EF4-FFF2-40B4-BE49-F238E27FC236}">
                <a16:creationId xmlns:a16="http://schemas.microsoft.com/office/drawing/2014/main" id="{9A9E956D-5768-5A1C-B0B7-56FA704F5BF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0" y="3641390"/>
            <a:ext cx="871095" cy="930610"/>
          </a:xfrm>
          <a:prstGeom prst="rect">
            <a:avLst/>
          </a:prstGeom>
        </p:spPr>
      </p:pic>
      <p:pic>
        <p:nvPicPr>
          <p:cNvPr id="17" name="Picture 16">
            <a:extLst>
              <a:ext uri="{FF2B5EF4-FFF2-40B4-BE49-F238E27FC236}">
                <a16:creationId xmlns:a16="http://schemas.microsoft.com/office/drawing/2014/main" id="{9E213E5D-CEE0-26FC-C4A1-58F3AEC2D249}"/>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71096" y="3851257"/>
            <a:ext cx="703536" cy="703536"/>
          </a:xfrm>
          <a:prstGeom prst="rect">
            <a:avLst/>
          </a:prstGeom>
        </p:spPr>
      </p:pic>
      <p:pic>
        <p:nvPicPr>
          <p:cNvPr id="20" name="Picture 19">
            <a:extLst>
              <a:ext uri="{FF2B5EF4-FFF2-40B4-BE49-F238E27FC236}">
                <a16:creationId xmlns:a16="http://schemas.microsoft.com/office/drawing/2014/main" id="{75DD1354-9287-0A2C-F342-42E15E28ED6A}"/>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59170" y="6084092"/>
            <a:ext cx="893211" cy="582529"/>
          </a:xfrm>
          <a:prstGeom prst="rect">
            <a:avLst/>
          </a:prstGeom>
        </p:spPr>
      </p:pic>
      <p:pic>
        <p:nvPicPr>
          <p:cNvPr id="10" name="Audio 9">
            <a:hlinkClick r:id="" action="ppaction://media"/>
            <a:extLst>
              <a:ext uri="{FF2B5EF4-FFF2-40B4-BE49-F238E27FC236}">
                <a16:creationId xmlns:a16="http://schemas.microsoft.com/office/drawing/2014/main" id="{23A0DEF1-E34F-8F0A-1DA7-61F6F0D04E8D}"/>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4822428"/>
      </p:ext>
    </p:extLst>
  </p:cSld>
  <p:clrMapOvr>
    <a:masterClrMapping/>
  </p:clrMapOvr>
  <mc:AlternateContent xmlns:mc="http://schemas.openxmlformats.org/markup-compatibility/2006" xmlns:p14="http://schemas.microsoft.com/office/powerpoint/2010/main">
    <mc:Choice Requires="p14">
      <p:transition spd="slow" p14:dur="2000" advTm="34572"/>
    </mc:Choice>
    <mc:Fallback xmlns="">
      <p:transition spd="slow" advTm="34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CABFB-C8CD-6255-7D3A-95C50F8B68DD}"/>
              </a:ext>
            </a:extLst>
          </p:cNvPr>
          <p:cNvSpPr>
            <a:spLocks noGrp="1"/>
          </p:cNvSpPr>
          <p:nvPr>
            <p:ph type="title"/>
          </p:nvPr>
        </p:nvSpPr>
        <p:spPr/>
        <p:txBody>
          <a:bodyPr/>
          <a:lstStyle/>
          <a:p>
            <a:r>
              <a:rPr lang="en-GB" dirty="0"/>
              <a:t>F.EVIDENCE  2.</a:t>
            </a:r>
          </a:p>
        </p:txBody>
      </p:sp>
      <p:sp>
        <p:nvSpPr>
          <p:cNvPr id="4" name="Text Placeholder 3">
            <a:extLst>
              <a:ext uri="{FF2B5EF4-FFF2-40B4-BE49-F238E27FC236}">
                <a16:creationId xmlns:a16="http://schemas.microsoft.com/office/drawing/2014/main" id="{FCB25E0D-235A-7F46-0AA8-3D3655D7ACA2}"/>
              </a:ext>
            </a:extLst>
          </p:cNvPr>
          <p:cNvSpPr>
            <a:spLocks noGrp="1"/>
          </p:cNvSpPr>
          <p:nvPr>
            <p:ph type="body" sz="half" idx="2"/>
          </p:nvPr>
        </p:nvSpPr>
        <p:spPr>
          <a:xfrm>
            <a:off x="1154954" y="3657599"/>
            <a:ext cx="5084979" cy="3067665"/>
          </a:xfrm>
        </p:spPr>
        <p:txBody>
          <a:bodyPr>
            <a:normAutofit fontScale="62500" lnSpcReduction="20000"/>
          </a:bodyPr>
          <a:lstStyle/>
          <a:p>
            <a:pPr marL="342900" indent="-342900">
              <a:buFont typeface="Arial" panose="020B0604020202020204" pitchFamily="34" charset="0"/>
              <a:buChar char="•"/>
            </a:pPr>
            <a:r>
              <a:rPr lang="en-GB" sz="2400" dirty="0"/>
              <a:t>HIGH INTAKE FRUITS, VEGETABLES, AND WHOLE GRAINS</a:t>
            </a:r>
          </a:p>
          <a:p>
            <a:pPr marL="342900" indent="-342900">
              <a:buFont typeface="Arial" panose="020B0604020202020204" pitchFamily="34" charset="0"/>
              <a:buChar char="•"/>
            </a:pPr>
            <a:r>
              <a:rPr lang="en-GB" sz="2400" dirty="0"/>
              <a:t>KEY NUTRIENTS: OMEGA-3, VITAMIN C, AND VITAMIN D</a:t>
            </a:r>
          </a:p>
          <a:p>
            <a:pPr marL="342900" indent="-342900">
              <a:buFont typeface="Arial" panose="020B0604020202020204" pitchFamily="34" charset="0"/>
              <a:buChar char="•"/>
            </a:pPr>
            <a:r>
              <a:rPr lang="en-GB" sz="2400" dirty="0"/>
              <a:t>LIMIT PROCESSED, HIGH-FAT, AND HIGH-SALT FOODS</a:t>
            </a:r>
          </a:p>
          <a:p>
            <a:r>
              <a:rPr lang="en-GB" sz="2400" dirty="0"/>
              <a:t>       2. PHYSICAL ACTIVITY AND EXERCISE </a:t>
            </a:r>
          </a:p>
          <a:p>
            <a:pPr marL="342900" indent="-342900">
              <a:buFont typeface="Arial" panose="020B0604020202020204" pitchFamily="34" charset="0"/>
              <a:buChar char="•"/>
            </a:pPr>
            <a:r>
              <a:rPr lang="en-GB" sz="2400" dirty="0"/>
              <a:t>IMPROVES LUNG FUNCTION AND BREATHING EFFICIENCY</a:t>
            </a:r>
          </a:p>
          <a:p>
            <a:pPr marL="342900" indent="-342900">
              <a:buFont typeface="Arial" panose="020B0604020202020204" pitchFamily="34" charset="0"/>
              <a:buChar char="•"/>
            </a:pPr>
            <a:r>
              <a:rPr lang="en-GB" sz="2400" dirty="0"/>
              <a:t>EXAMPLES: WALKING,SWIMMING,AND CYCLING</a:t>
            </a:r>
          </a:p>
          <a:p>
            <a:pPr marL="342900" indent="-342900">
              <a:buFont typeface="Arial" panose="020B0604020202020204" pitchFamily="34" charset="0"/>
              <a:buChar char="•"/>
            </a:pPr>
            <a:r>
              <a:rPr lang="en-GB" sz="2400" dirty="0"/>
              <a:t>SUPPORTS OVERALL RESPIRATORY HEALTH </a:t>
            </a:r>
          </a:p>
          <a:p>
            <a:pPr marL="342900" indent="-342900">
              <a:buFont typeface="Arial" panose="020B0604020202020204" pitchFamily="34" charset="0"/>
              <a:buChar char="•"/>
            </a:pPr>
            <a:endParaRPr lang="en-GB" sz="2400" dirty="0"/>
          </a:p>
        </p:txBody>
      </p:sp>
      <p:pic>
        <p:nvPicPr>
          <p:cNvPr id="11" name="Audio 10">
            <a:hlinkClick r:id="" action="ppaction://media"/>
            <a:extLst>
              <a:ext uri="{FF2B5EF4-FFF2-40B4-BE49-F238E27FC236}">
                <a16:creationId xmlns:a16="http://schemas.microsoft.com/office/drawing/2014/main" id="{9312A434-B650-6A41-863F-D73E55E0064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20081330"/>
      </p:ext>
    </p:extLst>
  </p:cSld>
  <p:clrMapOvr>
    <a:masterClrMapping/>
  </p:clrMapOvr>
  <mc:AlternateContent xmlns:mc="http://schemas.openxmlformats.org/markup-compatibility/2006" xmlns:p14="http://schemas.microsoft.com/office/powerpoint/2010/main">
    <mc:Choice Requires="p14">
      <p:transition spd="slow" p14:dur="2000" advTm="32117"/>
    </mc:Choice>
    <mc:Fallback xmlns="">
      <p:transition spd="slow" advTm="32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D54C3-7EF5-BBF4-459A-19491DD6548A}"/>
              </a:ext>
            </a:extLst>
          </p:cNvPr>
          <p:cNvSpPr>
            <a:spLocks noGrp="1"/>
          </p:cNvSpPr>
          <p:nvPr>
            <p:ph type="title"/>
          </p:nvPr>
        </p:nvSpPr>
        <p:spPr/>
        <p:txBody>
          <a:bodyPr/>
          <a:lstStyle/>
          <a:p>
            <a:r>
              <a:rPr lang="en-GB" dirty="0"/>
              <a:t>3. WEIGHT MANAGEMENT</a:t>
            </a:r>
          </a:p>
        </p:txBody>
      </p:sp>
      <p:sp>
        <p:nvSpPr>
          <p:cNvPr id="3" name="Content Placeholder 2">
            <a:extLst>
              <a:ext uri="{FF2B5EF4-FFF2-40B4-BE49-F238E27FC236}">
                <a16:creationId xmlns:a16="http://schemas.microsoft.com/office/drawing/2014/main" id="{B82E3538-0A45-9D49-6E71-C35414C90F46}"/>
              </a:ext>
            </a:extLst>
          </p:cNvPr>
          <p:cNvSpPr>
            <a:spLocks noGrp="1"/>
          </p:cNvSpPr>
          <p:nvPr>
            <p:ph idx="1"/>
          </p:nvPr>
        </p:nvSpPr>
        <p:spPr>
          <a:xfrm>
            <a:off x="0" y="2052918"/>
            <a:ext cx="10049853" cy="4195481"/>
          </a:xfrm>
        </p:spPr>
        <p:txBody>
          <a:bodyPr/>
          <a:lstStyle/>
          <a:p>
            <a:r>
              <a:rPr lang="en-GB" dirty="0"/>
              <a:t>REDUCE AIRWAY INFLAMATION AND ASTHMA SEVERITY</a:t>
            </a:r>
          </a:p>
          <a:p>
            <a:r>
              <a:rPr lang="en-GB" dirty="0"/>
              <a:t>IMPROVES LUNG FUNCTION AND SYMPTOM CONTROL</a:t>
            </a:r>
          </a:p>
          <a:p>
            <a:r>
              <a:rPr lang="en-GB" dirty="0"/>
              <a:t>EVEN 5-10% WEIGHT LOSS CAN IMPROVE ASTHMA OUTCOME</a:t>
            </a:r>
          </a:p>
        </p:txBody>
      </p:sp>
      <p:sp>
        <p:nvSpPr>
          <p:cNvPr id="5" name="TextBox 4">
            <a:extLst>
              <a:ext uri="{FF2B5EF4-FFF2-40B4-BE49-F238E27FC236}">
                <a16:creationId xmlns:a16="http://schemas.microsoft.com/office/drawing/2014/main" id="{F2E78085-68DB-1DDC-72C2-E5C5AD1D6663}"/>
              </a:ext>
            </a:extLst>
          </p:cNvPr>
          <p:cNvSpPr txBox="1"/>
          <p:nvPr/>
        </p:nvSpPr>
        <p:spPr>
          <a:xfrm>
            <a:off x="83127" y="3429000"/>
            <a:ext cx="7837715" cy="3262432"/>
          </a:xfrm>
          <a:prstGeom prst="rect">
            <a:avLst/>
          </a:prstGeom>
          <a:noFill/>
        </p:spPr>
        <p:txBody>
          <a:bodyPr wrap="square">
            <a:spAutoFit/>
          </a:bodyPr>
          <a:lstStyle/>
          <a:p>
            <a:r>
              <a:rPr lang="en-GB" sz="4400" dirty="0"/>
              <a:t>    4</a:t>
            </a:r>
            <a:r>
              <a:rPr lang="en-GB" sz="1800" dirty="0"/>
              <a:t>.   COMPLEMENTARY LIFESTYLE  PRACTICES</a:t>
            </a:r>
          </a:p>
          <a:p>
            <a:pPr marL="571500" indent="-571500">
              <a:buFont typeface="Wingdings" panose="05000000000000000000" pitchFamily="2" charset="2"/>
              <a:buChar char="Ø"/>
            </a:pPr>
            <a:r>
              <a:rPr lang="en-GB" dirty="0"/>
              <a:t>BREATHING EXERCISES, YOGA, MEDITATION</a:t>
            </a:r>
          </a:p>
          <a:p>
            <a:pPr marL="571500" indent="-571500">
              <a:buFont typeface="Wingdings" panose="05000000000000000000" pitchFamily="2" charset="2"/>
              <a:buChar char="Ø"/>
            </a:pPr>
            <a:r>
              <a:rPr lang="en-GB" dirty="0"/>
              <a:t>HELPS IMPROVE BREATHING CONTROL AND RELAXATION</a:t>
            </a:r>
          </a:p>
          <a:p>
            <a:pPr marL="571500" indent="-571500">
              <a:buFont typeface="Wingdings" panose="05000000000000000000" pitchFamily="2" charset="2"/>
              <a:buChar char="Ø"/>
            </a:pPr>
            <a:r>
              <a:rPr lang="en-GB" dirty="0"/>
              <a:t>REDUCES STRESS-RELATED ASTHMA TRIGGERS</a:t>
            </a:r>
          </a:p>
          <a:p>
            <a:pPr marL="571500" indent="-571500">
              <a:buFont typeface="Wingdings" panose="05000000000000000000" pitchFamily="2" charset="2"/>
              <a:buChar char="Ø"/>
            </a:pPr>
            <a:endParaRPr lang="en-GB" dirty="0"/>
          </a:p>
          <a:p>
            <a:pPr marL="571500" indent="-571500">
              <a:buFont typeface="Wingdings" panose="05000000000000000000" pitchFamily="2" charset="2"/>
              <a:buChar char="Ø"/>
            </a:pPr>
            <a:endParaRPr lang="en-GB" dirty="0"/>
          </a:p>
          <a:p>
            <a:r>
              <a:rPr lang="en-GB" dirty="0"/>
              <a:t>OVERALL BENEFIT: IMPROVES ASTHMA CONTROL, REDUCES EXACERBATIONS, AND ENHANCES QUALITY OF LIFE</a:t>
            </a:r>
          </a:p>
          <a:p>
            <a:pPr marL="571500" indent="-571500">
              <a:buFont typeface="Wingdings" panose="05000000000000000000" pitchFamily="2" charset="2"/>
              <a:buChar char="Ø"/>
            </a:pPr>
            <a:endParaRPr lang="en-GB" dirty="0"/>
          </a:p>
          <a:p>
            <a:pPr marL="571500" indent="-571500">
              <a:buFont typeface="Wingdings" panose="05000000000000000000" pitchFamily="2" charset="2"/>
              <a:buChar char="Ø"/>
            </a:pPr>
            <a:endParaRPr lang="en-GB" dirty="0"/>
          </a:p>
        </p:txBody>
      </p:sp>
      <p:pic>
        <p:nvPicPr>
          <p:cNvPr id="12" name="Audio 11">
            <a:hlinkClick r:id="" action="ppaction://media"/>
            <a:extLst>
              <a:ext uri="{FF2B5EF4-FFF2-40B4-BE49-F238E27FC236}">
                <a16:creationId xmlns:a16="http://schemas.microsoft.com/office/drawing/2014/main" id="{C25249FD-F9C3-BAC1-3B32-4378D11ABC3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0786062"/>
      </p:ext>
    </p:extLst>
  </p:cSld>
  <p:clrMapOvr>
    <a:masterClrMapping/>
  </p:clrMapOvr>
  <mc:AlternateContent xmlns:mc="http://schemas.openxmlformats.org/markup-compatibility/2006" xmlns:p14="http://schemas.microsoft.com/office/powerpoint/2010/main">
    <mc:Choice Requires="p14">
      <p:transition spd="slow" p14:dur="2000" advTm="47801"/>
    </mc:Choice>
    <mc:Fallback xmlns="">
      <p:transition spd="slow" advTm="47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6FACB-A0C2-B4F3-9EF5-27D8F81E74AC}"/>
              </a:ext>
            </a:extLst>
          </p:cNvPr>
          <p:cNvSpPr>
            <a:spLocks noGrp="1"/>
          </p:cNvSpPr>
          <p:nvPr>
            <p:ph type="title"/>
          </p:nvPr>
        </p:nvSpPr>
        <p:spPr>
          <a:xfrm>
            <a:off x="1" y="-112735"/>
            <a:ext cx="12192000" cy="10459233"/>
          </a:xfrm>
        </p:spPr>
        <p:txBody>
          <a:bodyPr/>
          <a:lstStyle/>
          <a:p>
            <a:pPr marL="571500" indent="-571500">
              <a:buFont typeface="Arial" panose="020B0604020202020204" pitchFamily="34" charset="0"/>
              <a:buChar char="•"/>
            </a:pPr>
            <a:r>
              <a:rPr lang="en-GB" sz="2400" dirty="0"/>
              <a:t>          </a:t>
            </a:r>
            <a:br>
              <a:rPr lang="en-GB" sz="2400" dirty="0"/>
            </a:br>
            <a:r>
              <a:rPr lang="en-GB" sz="2400" dirty="0"/>
              <a:t>               CONCLUSION</a:t>
            </a:r>
            <a:br>
              <a:rPr lang="en-GB" sz="2400" dirty="0"/>
            </a:br>
            <a:br>
              <a:rPr lang="en-GB" sz="2400" dirty="0"/>
            </a:br>
            <a:br>
              <a:rPr lang="en-GB" sz="2400" dirty="0"/>
            </a:br>
            <a:r>
              <a:rPr lang="en-GB" sz="2400" dirty="0"/>
              <a:t>. ASTHMA IS A CHRONIC CONDITION THAT AFFECTS AIRFLOW DUE TO AIRWAY INFLAMMATION AND NARROWING. EFFECTIVE MANAGEMENT INVOLVES REGULAR MONITORING, MEDICAL TREATMENT, AND LIFESTYLE CHANGES, SUCH AS A HEALTHY DIET, EXERCISE, AND BREATHING EXERCISES.</a:t>
            </a:r>
            <a:br>
              <a:rPr lang="en-GB" sz="2400" dirty="0"/>
            </a:br>
            <a:br>
              <a:rPr lang="en-GB" sz="2400" dirty="0"/>
            </a:br>
            <a:br>
              <a:rPr lang="en-GB" sz="2400" dirty="0"/>
            </a:br>
            <a:r>
              <a:rPr lang="en-GB" sz="2400" dirty="0"/>
              <a:t>. TOGETHER, REDUCE SYMPTOMS, AND ENHANCE QUALITY OF LIFE</a:t>
            </a:r>
          </a:p>
        </p:txBody>
      </p:sp>
      <p:pic>
        <p:nvPicPr>
          <p:cNvPr id="5" name="Content Placeholder 4">
            <a:extLst>
              <a:ext uri="{FF2B5EF4-FFF2-40B4-BE49-F238E27FC236}">
                <a16:creationId xmlns:a16="http://schemas.microsoft.com/office/drawing/2014/main" id="{209197FA-CD45-7A19-BA29-00C9BC21FF38}"/>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0"/>
            <a:ext cx="1891429" cy="1394136"/>
          </a:xfrm>
        </p:spPr>
      </p:pic>
      <p:pic>
        <p:nvPicPr>
          <p:cNvPr id="11" name="Audio 10">
            <a:hlinkClick r:id="" action="ppaction://media"/>
            <a:extLst>
              <a:ext uri="{FF2B5EF4-FFF2-40B4-BE49-F238E27FC236}">
                <a16:creationId xmlns:a16="http://schemas.microsoft.com/office/drawing/2014/main" id="{0120A083-1190-1387-76C7-640E0AAC654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9482748"/>
      </p:ext>
    </p:extLst>
  </p:cSld>
  <p:clrMapOvr>
    <a:masterClrMapping/>
  </p:clrMapOvr>
  <mc:AlternateContent xmlns:mc="http://schemas.openxmlformats.org/markup-compatibility/2006" xmlns:p14="http://schemas.microsoft.com/office/powerpoint/2010/main">
    <mc:Choice Requires="p14">
      <p:transition spd="slow" p14:dur="2000" advTm="36582"/>
    </mc:Choice>
    <mc:Fallback xmlns="">
      <p:transition spd="slow" advTm="36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92154-0E00-1E79-10BF-394FA2FA1622}"/>
              </a:ext>
            </a:extLst>
          </p:cNvPr>
          <p:cNvSpPr>
            <a:spLocks noGrp="1"/>
          </p:cNvSpPr>
          <p:nvPr>
            <p:ph type="title"/>
          </p:nvPr>
        </p:nvSpPr>
        <p:spPr/>
        <p:txBody>
          <a:bodyPr/>
          <a:lstStyle/>
          <a:p>
            <a:r>
              <a:rPr lang="en-GB" dirty="0"/>
              <a:t>           REFERENCE LIST</a:t>
            </a:r>
          </a:p>
        </p:txBody>
      </p:sp>
      <p:pic>
        <p:nvPicPr>
          <p:cNvPr id="6" name="Content Placeholder 5">
            <a:extLst>
              <a:ext uri="{FF2B5EF4-FFF2-40B4-BE49-F238E27FC236}">
                <a16:creationId xmlns:a16="http://schemas.microsoft.com/office/drawing/2014/main" id="{3912A3AD-36DF-04F4-4CAD-FC574E5255C8}"/>
              </a:ext>
            </a:extLst>
          </p:cNvPr>
          <p:cNvPicPr>
            <a:picLocks noGrp="1" noChangeAspect="1"/>
          </p:cNvPicPr>
          <p:nvPr>
            <p:ph sz="half"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6807" y="399040"/>
            <a:ext cx="1484359" cy="1454208"/>
          </a:xfrm>
        </p:spPr>
      </p:pic>
      <p:sp>
        <p:nvSpPr>
          <p:cNvPr id="4" name="Content Placeholder 3">
            <a:extLst>
              <a:ext uri="{FF2B5EF4-FFF2-40B4-BE49-F238E27FC236}">
                <a16:creationId xmlns:a16="http://schemas.microsoft.com/office/drawing/2014/main" id="{B0DF51F7-9858-3C07-123C-E679A742D13F}"/>
              </a:ext>
            </a:extLst>
          </p:cNvPr>
          <p:cNvSpPr>
            <a:spLocks noGrp="1"/>
          </p:cNvSpPr>
          <p:nvPr>
            <p:ph sz="half" idx="2"/>
          </p:nvPr>
        </p:nvSpPr>
        <p:spPr>
          <a:xfrm>
            <a:off x="1" y="2056092"/>
            <a:ext cx="10050834" cy="4801908"/>
          </a:xfrm>
        </p:spPr>
        <p:txBody>
          <a:bodyPr>
            <a:normAutofit/>
          </a:bodyPr>
          <a:lstStyle/>
          <a:p>
            <a:r>
              <a:rPr lang="en-GB" sz="2400" dirty="0" err="1"/>
              <a:t>Aghasafari</a:t>
            </a:r>
            <a:r>
              <a:rPr lang="en-GB" sz="2400" dirty="0"/>
              <a:t>, P., et al.(2019)’Airway inflammation: Mechanism and clinical implication’, Journal of Asthma Research,56(3), pp. 112-125 </a:t>
            </a:r>
            <a:r>
              <a:rPr lang="en-GB" sz="2400" u="sng" dirty="0">
                <a:hlinkClick r:id="rId6"/>
              </a:rPr>
              <a:t>https://pubmed.ncbi.nlm.nih.gov/3063456/</a:t>
            </a:r>
            <a:r>
              <a:rPr lang="en-GB" sz="2400" u="sng" dirty="0"/>
              <a:t> </a:t>
            </a:r>
          </a:p>
          <a:p>
            <a:r>
              <a:rPr lang="en-GB" sz="2400" dirty="0"/>
              <a:t>American Lung Association (2024</a:t>
            </a:r>
            <a:r>
              <a:rPr lang="en-GB" sz="2400" i="1" dirty="0"/>
              <a:t>) Asthma control: Managing asthma .https://www.lung .org/asthma –</a:t>
            </a:r>
            <a:r>
              <a:rPr lang="en-GB" sz="2400" dirty="0"/>
              <a:t>control</a:t>
            </a:r>
          </a:p>
          <a:p>
            <a:r>
              <a:rPr lang="en-GB" sz="2400" dirty="0"/>
              <a:t>American Lung  Association (2024). Create an asthma action </a:t>
            </a:r>
            <a:r>
              <a:rPr lang="en-GB" sz="2400" dirty="0" err="1"/>
              <a:t>plan.https</a:t>
            </a:r>
            <a:r>
              <a:rPr lang="en-GB" sz="2400" dirty="0"/>
              <a:t>://www.lung.org/…create-an-asthma-action-plan</a:t>
            </a:r>
          </a:p>
          <a:p>
            <a:r>
              <a:rPr lang="en-GB" sz="2400" dirty="0"/>
              <a:t>American Lung Association (2024) Measuring your peak flow rate .https://www.lung.org/…peak-flow</a:t>
            </a:r>
          </a:p>
          <a:p>
            <a:r>
              <a:rPr lang="en-GB" sz="2400" dirty="0"/>
              <a:t>American Lung Association (2024) Asthma causes and risk factors. </a:t>
            </a:r>
            <a:r>
              <a:rPr lang="en-GB" sz="2400" dirty="0">
                <a:hlinkClick r:id="rId7"/>
              </a:rPr>
              <a:t>https://www.lung.org/</a:t>
            </a:r>
            <a:r>
              <a:rPr lang="en-GB" sz="2400" dirty="0"/>
              <a:t>... Causes- risk factors</a:t>
            </a:r>
          </a:p>
          <a:p>
            <a:endParaRPr lang="en-GB" sz="2400" dirty="0"/>
          </a:p>
          <a:p>
            <a:endParaRPr lang="en-GB" sz="2400" dirty="0"/>
          </a:p>
        </p:txBody>
      </p:sp>
      <p:pic>
        <p:nvPicPr>
          <p:cNvPr id="12" name="Audio 11">
            <a:hlinkClick r:id="" action="ppaction://media"/>
            <a:extLst>
              <a:ext uri="{FF2B5EF4-FFF2-40B4-BE49-F238E27FC236}">
                <a16:creationId xmlns:a16="http://schemas.microsoft.com/office/drawing/2014/main" id="{6A965DCE-FAC4-1102-AD3D-16B437F1C072}"/>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9104503"/>
      </p:ext>
    </p:extLst>
  </p:cSld>
  <p:clrMapOvr>
    <a:masterClrMapping/>
  </p:clrMapOvr>
  <mc:AlternateContent xmlns:mc="http://schemas.openxmlformats.org/markup-compatibility/2006" xmlns:p14="http://schemas.microsoft.com/office/powerpoint/2010/main">
    <mc:Choice Requires="p14">
      <p:transition spd="slow" p14:dur="2000" advTm="54875"/>
    </mc:Choice>
    <mc:Fallback xmlns="">
      <p:transition spd="slow" advTm="54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11AD5-A4F4-A619-FA3C-F1E1AAACB91C}"/>
              </a:ext>
            </a:extLst>
          </p:cNvPr>
          <p:cNvSpPr>
            <a:spLocks noGrp="1"/>
          </p:cNvSpPr>
          <p:nvPr>
            <p:ph type="title"/>
          </p:nvPr>
        </p:nvSpPr>
        <p:spPr>
          <a:xfrm>
            <a:off x="13986331" y="2155370"/>
            <a:ext cx="9404723" cy="1273629"/>
          </a:xfrm>
        </p:spPr>
        <p:txBody>
          <a:bodyPr/>
          <a:lstStyle/>
          <a:p>
            <a:endParaRPr lang="en-GB" dirty="0"/>
          </a:p>
        </p:txBody>
      </p:sp>
      <p:sp>
        <p:nvSpPr>
          <p:cNvPr id="3" name="Content Placeholder 2">
            <a:extLst>
              <a:ext uri="{FF2B5EF4-FFF2-40B4-BE49-F238E27FC236}">
                <a16:creationId xmlns:a16="http://schemas.microsoft.com/office/drawing/2014/main" id="{96BEC7D0-B54C-8D40-B1EF-77C270C6A617}"/>
              </a:ext>
            </a:extLst>
          </p:cNvPr>
          <p:cNvSpPr>
            <a:spLocks noGrp="1"/>
          </p:cNvSpPr>
          <p:nvPr>
            <p:ph idx="1"/>
          </p:nvPr>
        </p:nvSpPr>
        <p:spPr>
          <a:xfrm>
            <a:off x="1103312" y="452718"/>
            <a:ext cx="8946541" cy="6405282"/>
          </a:xfrm>
        </p:spPr>
        <p:txBody>
          <a:bodyPr>
            <a:normAutofit/>
          </a:bodyPr>
          <a:lstStyle/>
          <a:p>
            <a:r>
              <a:rPr lang="en-GB" dirty="0"/>
              <a:t>Garcia-Larsen, V., et al.(2020) Clinical &amp; Experimental Allergy 50(5),pp.556-575.</a:t>
            </a:r>
          </a:p>
          <a:p>
            <a:r>
              <a:rPr lang="en-GB" dirty="0"/>
              <a:t>Healthline(2026). How does asthma affect the respiratory system? </a:t>
            </a:r>
            <a:r>
              <a:rPr lang="en-GB" u="sng" dirty="0"/>
              <a:t>https://www.healtline.com</a:t>
            </a:r>
            <a:r>
              <a:rPr lang="en-GB" dirty="0"/>
              <a:t>/…</a:t>
            </a:r>
          </a:p>
          <a:p>
            <a:r>
              <a:rPr lang="en-GB" dirty="0"/>
              <a:t>Johns Hopkins Medicine (2024) Peak flow measurement </a:t>
            </a:r>
            <a:r>
              <a:rPr lang="en-GB" u="sng" dirty="0"/>
              <a:t>.https://www.hopkinsmedicine</a:t>
            </a:r>
            <a:r>
              <a:rPr lang="en-GB" dirty="0"/>
              <a:t>.org/…</a:t>
            </a:r>
          </a:p>
          <a:p>
            <a:r>
              <a:rPr lang="en-GB" dirty="0"/>
              <a:t>MDPI(2023) Airway remodelling in asthma, IJERPH,20(15),pp.9700-9715.https://www.mdpi.com/1660-4601/20/15/9700</a:t>
            </a:r>
          </a:p>
          <a:p>
            <a:r>
              <a:rPr lang="en-GB" dirty="0"/>
              <a:t>MSD Manual (2025) Asthma: Overview management.</a:t>
            </a:r>
          </a:p>
          <a:p>
            <a:r>
              <a:rPr lang="en-GB" dirty="0"/>
              <a:t> National Heart, Lung, and Blood Institute (2023) Asthma: Tests and diagnosis.</a:t>
            </a:r>
          </a:p>
          <a:p>
            <a:r>
              <a:rPr lang="en-GB" dirty="0"/>
              <a:t>New York State Department of Health (2026) Asthma action plan and symptom tracking.</a:t>
            </a:r>
          </a:p>
          <a:p>
            <a:r>
              <a:rPr lang="en-GB" dirty="0"/>
              <a:t>Okoniewski, W., et al. (2019) J Allergy Clin Immunol: In Practice, 7(8), pp. 2684-2694.</a:t>
            </a:r>
          </a:p>
          <a:p>
            <a:r>
              <a:rPr lang="en-GB" dirty="0"/>
              <a:t>Oregon State University (2025) Respiratory system &amp; gas exchange .</a:t>
            </a:r>
            <a:r>
              <a:rPr lang="en-GB" u="sng" dirty="0"/>
              <a:t>https://open.oregonstate.education</a:t>
            </a:r>
            <a:r>
              <a:rPr lang="en-GB" dirty="0"/>
              <a:t>/…</a:t>
            </a:r>
          </a:p>
          <a:p>
            <a:endParaRPr lang="en-GB" dirty="0"/>
          </a:p>
          <a:p>
            <a:endParaRPr lang="en-GB" dirty="0"/>
          </a:p>
        </p:txBody>
      </p:sp>
      <p:pic>
        <p:nvPicPr>
          <p:cNvPr id="12" name="Audio 11">
            <a:hlinkClick r:id="" action="ppaction://media"/>
            <a:extLst>
              <a:ext uri="{FF2B5EF4-FFF2-40B4-BE49-F238E27FC236}">
                <a16:creationId xmlns:a16="http://schemas.microsoft.com/office/drawing/2014/main" id="{BDFB1BDE-BCDA-4CE9-A8B7-5CAB35A3A15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16740753"/>
      </p:ext>
    </p:extLst>
  </p:cSld>
  <p:clrMapOvr>
    <a:masterClrMapping/>
  </p:clrMapOvr>
  <mc:AlternateContent xmlns:mc="http://schemas.openxmlformats.org/markup-compatibility/2006" xmlns:p14="http://schemas.microsoft.com/office/powerpoint/2010/main">
    <mc:Choice Requires="p14">
      <p:transition spd="slow" p14:dur="2000" advTm="85107"/>
    </mc:Choice>
    <mc:Fallback xmlns="">
      <p:transition spd="slow" advTm="85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2B005-FA0C-1FD1-3A4B-8E13232EBF1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BDBC284-C779-27B7-DC91-F7A04DDEB2B5}"/>
              </a:ext>
            </a:extLst>
          </p:cNvPr>
          <p:cNvSpPr>
            <a:spLocks noGrp="1"/>
          </p:cNvSpPr>
          <p:nvPr>
            <p:ph idx="1"/>
          </p:nvPr>
        </p:nvSpPr>
        <p:spPr/>
        <p:txBody>
          <a:bodyPr/>
          <a:lstStyle/>
          <a:p>
            <a:r>
              <a:rPr lang="en-GB" dirty="0" err="1"/>
              <a:t>Stoodly</a:t>
            </a:r>
            <a:r>
              <a:rPr lang="en-GB" dirty="0"/>
              <a:t>, I. et al. (2019) Breathe, 15(2), e50-e61.</a:t>
            </a:r>
            <a:r>
              <a:rPr lang="en-GB" u="sng" dirty="0"/>
              <a:t>https://pubmed.ncbinlm.gov/31777565/ </a:t>
            </a:r>
          </a:p>
          <a:p>
            <a:endParaRPr lang="en-GB" u="sng" dirty="0"/>
          </a:p>
          <a:p>
            <a:endParaRPr lang="en-GB" u="sng" dirty="0"/>
          </a:p>
          <a:p>
            <a:endParaRPr lang="en-GB" u="sng" dirty="0"/>
          </a:p>
          <a:p>
            <a:endParaRPr lang="en-GB" u="sng" dirty="0"/>
          </a:p>
          <a:p>
            <a:endParaRPr lang="en-GB" u="sng" dirty="0"/>
          </a:p>
          <a:p>
            <a:endParaRPr lang="en-GB" u="sng" dirty="0"/>
          </a:p>
          <a:p>
            <a:r>
              <a:rPr lang="en-GB" u="sng" dirty="0"/>
              <a:t>THANK YOU!!!</a:t>
            </a:r>
          </a:p>
          <a:p>
            <a:endParaRPr lang="en-GB" u="sng" dirty="0"/>
          </a:p>
          <a:p>
            <a:endParaRPr lang="en-GB" u="sng" dirty="0"/>
          </a:p>
          <a:p>
            <a:endParaRPr lang="en-GB" u="sng" dirty="0"/>
          </a:p>
          <a:p>
            <a:endParaRPr lang="en-GB" u="sng" dirty="0"/>
          </a:p>
          <a:p>
            <a:endParaRPr lang="en-GB" u="sng" dirty="0"/>
          </a:p>
          <a:p>
            <a:pPr marL="0" indent="0">
              <a:buNone/>
            </a:pPr>
            <a:endParaRPr lang="en-GB" u="sng" dirty="0"/>
          </a:p>
          <a:p>
            <a:pPr marL="0" indent="0">
              <a:buNone/>
            </a:pPr>
            <a:endParaRPr lang="en-GB" u="sng" dirty="0"/>
          </a:p>
          <a:p>
            <a:pPr marL="0" indent="0">
              <a:buNone/>
            </a:pPr>
            <a:endParaRPr lang="en-GB" u="sng" dirty="0"/>
          </a:p>
          <a:p>
            <a:pPr marL="0" indent="0">
              <a:buNone/>
            </a:pPr>
            <a:endParaRPr lang="en-GB" u="sng" dirty="0"/>
          </a:p>
          <a:p>
            <a:pPr marL="0" indent="0">
              <a:buNone/>
            </a:pPr>
            <a:endParaRPr lang="en-GB" u="sng" dirty="0"/>
          </a:p>
          <a:p>
            <a:pPr marL="0" indent="0">
              <a:buNone/>
            </a:pPr>
            <a:endParaRPr lang="en-GB" sz="4800" u="sng" dirty="0"/>
          </a:p>
        </p:txBody>
      </p:sp>
      <p:pic>
        <p:nvPicPr>
          <p:cNvPr id="11" name="Audio 10">
            <a:hlinkClick r:id="" action="ppaction://media"/>
            <a:extLst>
              <a:ext uri="{FF2B5EF4-FFF2-40B4-BE49-F238E27FC236}">
                <a16:creationId xmlns:a16="http://schemas.microsoft.com/office/drawing/2014/main" id="{8BD58193-AAB5-472A-B50A-BD42A2C560F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99392739"/>
      </p:ext>
    </p:extLst>
  </p:cSld>
  <p:clrMapOvr>
    <a:masterClrMapping/>
  </p:clrMapOvr>
  <mc:AlternateContent xmlns:mc="http://schemas.openxmlformats.org/markup-compatibility/2006" xmlns:p14="http://schemas.microsoft.com/office/powerpoint/2010/main">
    <mc:Choice Requires="p14">
      <p:transition spd="slow" p14:dur="2000" advTm="42376"/>
    </mc:Choice>
    <mc:Fallback xmlns="">
      <p:transition spd="slow" advTm="42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1128</TotalTime>
  <Words>1600</Words>
  <Application>Microsoft Office PowerPoint</Application>
  <PresentationFormat>Widescreen</PresentationFormat>
  <Paragraphs>140</Paragraphs>
  <Slides>20</Slides>
  <Notes>5</Notes>
  <HiddenSlides>0</HiddenSlides>
  <MMClips>20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Century Gothic</vt:lpstr>
      <vt:lpstr>Wingdings</vt:lpstr>
      <vt:lpstr>Wingdings 3</vt:lpstr>
      <vt:lpstr>Ion</vt:lpstr>
      <vt:lpstr>COMPONENT 2: PRESENTATION (POWERPOINT WITH VOICE –OVER)</vt:lpstr>
      <vt:lpstr>             INTRODUCTION TO ASTMA   ASTHMA IS A CHRONIC RESPIRATORY DISEASE  CHARACTERIZED BY AIRWAY INFLAMATION, NARROWING, AND EXCESS MUCUS, CAUSING BREATHING DIFFICULTIES (NATIONAL HEART, LUNG, AND  BLOOD INSTITUTE,2024).  COMMON SYMPTOMS INCLUDE WHEEZING, COUGHING, CHEST TIGHTNESS, AND SHORTNESS OF BREATH.  SYMPTOMS ARE  TRIGGERED BY ALLERGENS, POLLUTION, INFECTIONS, AND GENETIC FACTORS (AMERICAN LUNG ASSOCIATION,2024).      </vt:lpstr>
      <vt:lpstr>PowerPoint Presentation</vt:lpstr>
      <vt:lpstr>B. STRUCTURE OF THE RESPIRATORY SYSTEM</vt:lpstr>
      <vt:lpstr>PowerPoint Presentation</vt:lpstr>
      <vt:lpstr>PowerPoint Presentation</vt:lpstr>
      <vt:lpstr>C. GAS EXCHANGEVIN THE LUNGS</vt:lpstr>
      <vt:lpstr> </vt:lpstr>
      <vt:lpstr>D. IMPACT OF RESPIRATORY IRRITANTS ON LUNG TISSUE AND RESPIRATION</vt:lpstr>
      <vt:lpstr>Figure 4. Inhaled irritants trigger airway inflammation and swelling in asthma (Healthline, 2026)</vt:lpstr>
      <vt:lpstr>CASE STUDY: PATIENT A- ASTHMA: ANALYSIS OF CARE PATHWAYS ( NHS ENGLAND, 2023</vt:lpstr>
      <vt:lpstr>E. RECORDING AND TRACKING RESPIRATORY FUNCTIONS</vt:lpstr>
      <vt:lpstr>PowerPoint Presentation</vt:lpstr>
      <vt:lpstr>                                    F.EVIDENCE-BASED RECOMMENDATIONS ON HOW LIFESTYLE CHANGES CAN IMPROVE ASTHMA                     NUTRITION AND PHYSICAL ACTIVITY                        LIFESTYLE INTERVENTIONS SUPPORT ASTHMA MEDICATION AND IMPROVE OVERALL DISEASE CONTROL (STOODLEY ET AL., 2029; AMERICAN LUNG       ASSOCIATION,2024)           1. NUTRITION AND DIETARY INTERVENTIONS</vt:lpstr>
      <vt:lpstr>F.EVIDENCE  2.</vt:lpstr>
      <vt:lpstr>3. WEIGHT MANAGEMENT</vt:lpstr>
      <vt:lpstr>                          CONCLUSION   . ASTHMA IS A CHRONIC CONDITION THAT AFFECTS AIRFLOW DUE TO AIRWAY INFLAMMATION AND NARROWING. EFFECTIVE MANAGEMENT INVOLVES REGULAR MONITORING, MEDICAL TREATMENT, AND LIFESTYLE CHANGES, SUCH AS A HEALTHY DIET, EXERCISE, AND BREATHING EXERCISES.   . TOGETHER, REDUCE SYMPTOMS, AND ENHANCE QUALITY OF LIFE</vt:lpstr>
      <vt:lpstr>           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Evelin laluces</dc:creator>
  <cp:lastModifiedBy>Evelin laluces</cp:lastModifiedBy>
  <cp:revision>12</cp:revision>
  <dcterms:created xsi:type="dcterms:W3CDTF">2026-04-10T19:24:29Z</dcterms:created>
  <dcterms:modified xsi:type="dcterms:W3CDTF">2026-04-17T15:11:57Z</dcterms:modified>
</cp:coreProperties>
</file>