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70" r:id="rId3"/>
    <p:sldId id="293" r:id="rId4"/>
    <p:sldId id="291" r:id="rId5"/>
    <p:sldId id="273" r:id="rId6"/>
    <p:sldId id="282" r:id="rId7"/>
    <p:sldId id="283" r:id="rId8"/>
    <p:sldId id="284" r:id="rId9"/>
    <p:sldId id="285" r:id="rId10"/>
    <p:sldId id="294" r:id="rId11"/>
    <p:sldId id="290" r:id="rId12"/>
    <p:sldId id="289" r:id="rId13"/>
    <p:sldId id="263" r:id="rId14"/>
    <p:sldId id="279" r:id="rId15"/>
    <p:sldId id="277" r:id="rId16"/>
    <p:sldId id="295" r:id="rId17"/>
  </p:sldIdLst>
  <p:sldSz cx="9144000" cy="6858000" type="screen4x3"/>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75216" autoAdjust="0"/>
  </p:normalViewPr>
  <p:slideViewPr>
    <p:cSldViewPr>
      <p:cViewPr>
        <p:scale>
          <a:sx n="90" d="100"/>
          <a:sy n="90" d="100"/>
        </p:scale>
        <p:origin x="645" y="12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B976025-2F7A-4172-9EF2-9D9A1DFCE612}" type="datetimeFigureOut">
              <a:rPr lang="en-GB" smtClean="0"/>
              <a:t>17/09/2024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38A15D9-591F-44E7-A994-C599DF337F20}" type="slidenum">
              <a:rPr lang="en-GB" smtClean="0"/>
              <a:t>‹#›</a:t>
            </a:fld>
            <a:endParaRPr lang="en-GB"/>
          </a:p>
        </p:txBody>
      </p:sp>
    </p:spTree>
    <p:extLst>
      <p:ext uri="{BB962C8B-B14F-4D97-AF65-F5344CB8AC3E}">
        <p14:creationId xmlns:p14="http://schemas.microsoft.com/office/powerpoint/2010/main" val="109644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D5FBC99A-5F58-41EE-845C-C0EAA5C2D3D0}" type="slidenum">
              <a:rPr lang="en-US" altLang="en-US"/>
              <a:pPr/>
              <a:t>2</a:t>
            </a:fld>
            <a:endParaRPr lang="en-US" altLang="en-US"/>
          </a:p>
        </p:txBody>
      </p:sp>
    </p:spTree>
    <p:extLst>
      <p:ext uri="{BB962C8B-B14F-4D97-AF65-F5344CB8AC3E}">
        <p14:creationId xmlns:p14="http://schemas.microsoft.com/office/powerpoint/2010/main" val="1521097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E04E0EC7-BBF5-4354-8A62-D4CABB2A3365}" type="slidenum">
              <a:rPr lang="en-US" altLang="en-US"/>
              <a:pPr/>
              <a:t>5</a:t>
            </a:fld>
            <a:endParaRPr lang="en-US" altLang="en-US"/>
          </a:p>
        </p:txBody>
      </p:sp>
    </p:spTree>
    <p:extLst>
      <p:ext uri="{BB962C8B-B14F-4D97-AF65-F5344CB8AC3E}">
        <p14:creationId xmlns:p14="http://schemas.microsoft.com/office/powerpoint/2010/main" val="3100117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0B43A15D-0D34-49B7-91E5-447AC2C560B2}" type="slidenum">
              <a:rPr lang="en-GB" altLang="en-US">
                <a:cs typeface="Arial" charset="0"/>
              </a:rPr>
              <a:pPr/>
              <a:t>15</a:t>
            </a:fld>
            <a:endParaRPr lang="en-GB" altLang="en-US">
              <a:cs typeface="Arial" charset="0"/>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852584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0B43A15D-0D34-49B7-91E5-447AC2C560B2}" type="slidenum">
              <a:rPr lang="en-GB" altLang="en-US">
                <a:cs typeface="Arial" charset="0"/>
              </a:rPr>
              <a:pPr/>
              <a:t>16</a:t>
            </a:fld>
            <a:endParaRPr lang="en-GB" altLang="en-US">
              <a:cs typeface="Arial" charset="0"/>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3628157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158130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612860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AD5613-DC3F-4319-B693-6CF5943636F2}" type="datetimeFigureOut">
              <a:rPr lang="en-GB" smtClean="0"/>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014458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EAD5613-DC3F-4319-B693-6CF5943636F2}" type="datetimeFigureOut">
              <a:rPr lang="en-GB" smtClean="0"/>
              <a:t>17/09/2024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3533081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EAD5613-DC3F-4319-B693-6CF5943636F2}" type="datetimeFigureOut">
              <a:rPr lang="en-GB" smtClean="0"/>
              <a:t>17/09/2024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879117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EAD5613-DC3F-4319-B693-6CF5943636F2}" type="datetimeFigureOut">
              <a:rPr lang="en-GB" smtClean="0"/>
              <a:t>17/09/2024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199504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AD5613-DC3F-4319-B693-6CF5943636F2}" type="datetimeFigureOut">
              <a:rPr lang="en-GB" smtClean="0"/>
              <a:t>17/09/2024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586275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AD5613-DC3F-4319-B693-6CF5943636F2}" type="datetimeFigureOut">
              <a:rPr lang="en-GB" smtClean="0"/>
              <a:t>17/09/2024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80435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AD5613-DC3F-4319-B693-6CF5943636F2}" type="datetimeFigureOut">
              <a:rPr lang="en-GB" smtClean="0"/>
              <a:t>17/09/2024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1568702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674461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AD5613-DC3F-4319-B693-6CF5943636F2}" type="datetimeFigureOut">
              <a:rPr lang="en-GB" smtClean="0"/>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72233-F6A9-453E-82E1-8FE115FC3B9D}" type="slidenum">
              <a:rPr lang="en-GB" smtClean="0"/>
              <a:t>‹#›</a:t>
            </a:fld>
            <a:endParaRPr lang="en-GB"/>
          </a:p>
        </p:txBody>
      </p:sp>
    </p:spTree>
    <p:extLst>
      <p:ext uri="{BB962C8B-B14F-4D97-AF65-F5344CB8AC3E}">
        <p14:creationId xmlns:p14="http://schemas.microsoft.com/office/powerpoint/2010/main" val="2192319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AD5613-DC3F-4319-B693-6CF5943636F2}" type="datetimeFigureOut">
              <a:rPr lang="en-GB" smtClean="0"/>
              <a:t>17/09/2024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C72233-F6A9-453E-82E1-8FE115FC3B9D}" type="slidenum">
              <a:rPr lang="en-GB" smtClean="0"/>
              <a:t>‹#›</a:t>
            </a:fld>
            <a:endParaRPr lang="en-GB"/>
          </a:p>
        </p:txBody>
      </p:sp>
    </p:spTree>
    <p:extLst>
      <p:ext uri="{BB962C8B-B14F-4D97-AF65-F5344CB8AC3E}">
        <p14:creationId xmlns:p14="http://schemas.microsoft.com/office/powerpoint/2010/main" val="12990930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ixabay.com/en/smiley-emoticon-happy-face-icon-1635458/"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wallpaperboat.com/education-wallpapers"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www.estyn.llyw.cymru/adnoddau-gwella/ysgolion-cymunedol-teuluoedd-a-chymunedau-wrth-wraidd-bywyd-ysgol/" TargetMode="External"/><Relationship Id="rId2" Type="http://schemas.openxmlformats.org/officeDocument/2006/relationships/hyperlink" Target="https://www.estyn.llyw.cymru/adnoddau-gwella/ymagwedd-ysgol-gyfan-at-sicrhau-safonau-addysgu-a-dysgu-uchel/" TargetMode="External"/><Relationship Id="rId1" Type="http://schemas.openxmlformats.org/officeDocument/2006/relationships/slideLayout" Target="../slideLayouts/slideLayout5.xml"/><Relationship Id="rId5" Type="http://schemas.openxmlformats.org/officeDocument/2006/relationships/hyperlink" Target="https://www.estyn.gov.wales/system/files/2021-08/Community%2520Schools%2520en.pdf" TargetMode="External"/><Relationship Id="rId4" Type="http://schemas.openxmlformats.org/officeDocument/2006/relationships/hyperlink" Target="https://estyn.gov.wales/improvement-resources/a-whole-school-approach-to-securing-high-standards-of-teaching-and-learning/"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gov.wales/sites/default/files/publications/2018-12/practical-approaches-to-behaviour-management-in-the-classroom-a-handbook-for-classroom-teachers-in-primary-schools.pdf" TargetMode="External"/><Relationship Id="rId2" Type="http://schemas.openxmlformats.org/officeDocument/2006/relationships/hyperlink" Target="https://www.llyw.cymru/rheoli-ymddygiad-yn-yr-ystafell-ddosbarth-canllawiau-ar-gyfer-ysgolion-cynradd?_gl=1*eotxyn*_ga*MjAwOTM3MzI4MC4xNzI2NTYwOTUw*_ga_L1471V4N02*MTcyNjU2MDk0OS4xLjEuMTcyNjU2MDk5NS4wLjAuMA" TargetMode="Externa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estyn.gov.wales/improvement-resources/teachers-knowledge-and-pupils-learning-opportunities-improved-by-research-projects/" TargetMode="External"/><Relationship Id="rId2" Type="http://schemas.openxmlformats.org/officeDocument/2006/relationships/hyperlink" Target="https://www.estyn.llyw.cymru/adnoddau-gwella/gwybodaeth-a-chyfleoedd-dysgu-disgyblion-yn-gwella-trwy-brosiectau-ymchwil/" TargetMode="Externa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7wi0mAkM9ucc" TargetMode="External"/><Relationship Id="rId2" Type="http://schemas.openxmlformats.org/officeDocument/2006/relationships/hyperlink" Target="https://www.youtube.com/watch?v=bXkuhn5jTdY&amp;t=0s" TargetMode="Externa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hyperlink" Target="https://techyteacherweb.wordpress.com/2017/11/05/week-5-formative-assessment-2-0/" TargetMode="External"/><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techyteacherweb.wordpress.com/2017/11/05/week-5-formative-assessment-2-0/"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hyperlink" Target="https://estyn.gov.wales/improvement-resources/community-schools-families-and-communities-at-the-heart-of-school-life/" TargetMode="External"/><Relationship Id="rId3" Type="http://schemas.openxmlformats.org/officeDocument/2006/relationships/hyperlink" Target="https://hapara.com/blog/what-is-pedagogy/" TargetMode="External"/><Relationship Id="rId7" Type="http://schemas.openxmlformats.org/officeDocument/2006/relationships/hyperlink" Target="https://www.estyn.llyw.cymru/adnoddau-gwella/ysgolion-cymunedol-teuluoedd-a-chymunedau-wrth-wraidd-bywyd-ysgol/"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estyn.gov.wales/improvement-resources/teachers-knowledge-and-pupils-learning-opportunities-improved-by-research-projects/" TargetMode="External"/><Relationship Id="rId11" Type="http://schemas.openxmlformats.org/officeDocument/2006/relationships/hyperlink" Target="http://www.thersa.org/events/rsaanimate/animate/rsa-animate-changing-paradigms" TargetMode="External"/><Relationship Id="rId5" Type="http://schemas.openxmlformats.org/officeDocument/2006/relationships/hyperlink" Target="https://www.estyn.llyw.cymru/adnoddau-gwella/gwybodaeth-a-chyfleoedd-dysgu-disgyblion-yn-gwella-trwy-brosiectau-ymchwil/" TargetMode="External"/><Relationship Id="rId10" Type="http://schemas.openxmlformats.org/officeDocument/2006/relationships/hyperlink" Target="https://estyn.gov.wales/improvement-resources/a-whole-school-approach-to-securing-high-standards-of-teaching-and-learning/" TargetMode="External"/><Relationship Id="rId4" Type="http://schemas.openxmlformats.org/officeDocument/2006/relationships/hyperlink" Target="https://www.gov.wales/sites/default/files/publications/2018-03/successful-futures.pdf" TargetMode="External"/><Relationship Id="rId9" Type="http://schemas.openxmlformats.org/officeDocument/2006/relationships/hyperlink" Target="https://www.estyn.llyw.cymru/adnoddau-gwella/ymagwedd-ysgol-gyfan-at-sicrhau-safonau-addysgu-a-dysgu-uchel/"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oecd-ilibrary.org/docserver/gov_glance-2015-61-en.pdf?expires=1726479375&amp;id=id&amp;accname=guest&amp;checksum=B2C3D7C6204A2B2A3F6FC8911D890610" TargetMode="External"/><Relationship Id="rId3" Type="http://schemas.openxmlformats.org/officeDocument/2006/relationships/hyperlink" Target="https://www.estyn.llyw.cymru/adnoddau-gwella/ymagweddau-effeithiol-wrth-asesu-syn-gwella-addysgu-a-dysgu/" TargetMode="External"/><Relationship Id="rId7" Type="http://schemas.openxmlformats.org/officeDocument/2006/relationships/hyperlink" Target="https://nzcurriculum.tki.org.nz/Inclusive-practices/Implementing-an-inclusive-curriculum/Effective-pedagogy-for-all-students" TargetMode="External"/><Relationship Id="rId12" Type="http://schemas.openxmlformats.org/officeDocument/2006/relationships/hyperlink" Target="http://www.thersa.org/events/rsaanimate/animate/rsa-animate-changing-paradigm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llyw.cymru/rheoli-ymddygiad-yn-yr-ystafell-ddosbarth-canllawiau-ar-gyfer-ysgolion-cynradd?_gl=1*eotxyn*_ga*MjAwOTM3MzI4MC4xNzI2NTYwOTUw*_ga_L1471V4N02*MTcyNjU2MDk0OS4xLjEuMTcyNjU2MDk5NS4wLjAuMA" TargetMode="External"/><Relationship Id="rId11" Type="http://schemas.openxmlformats.org/officeDocument/2006/relationships/hyperlink" Target="https://www.gov.wales/sites/default/files/publications/2018-12/practical-approaches-to-behaviour-management-in-the-classroom-a-handbook-for-classroom-teachers-in-primary-schools.pdf" TargetMode="External"/><Relationship Id="rId5" Type="http://schemas.openxmlformats.org/officeDocument/2006/relationships/hyperlink" Target="https://assets.publishing.service.gov.uk/media/5a7e413c40f0b6230268a2a3/what-makes-great-pedagogy-nine-claims-from-research.pdf" TargetMode="External"/><Relationship Id="rId10" Type="http://schemas.openxmlformats.org/officeDocument/2006/relationships/hyperlink" Target="https://www.tes.com/magazine/archive/pedagogy-focus-assessment" TargetMode="External"/><Relationship Id="rId4" Type="http://schemas.openxmlformats.org/officeDocument/2006/relationships/hyperlink" Target="https://estyn.gov.wales/improvement-resources/effective-approaches-to-assessment-that-improve-teaching-and-learning/" TargetMode="External"/><Relationship Id="rId9" Type="http://schemas.openxmlformats.org/officeDocument/2006/relationships/hyperlink" Target="https://www.pearson.com/content/dam/one-dot-com/one-dot-com/global/Files/about-pearson/innovation/open-ideas/ExploringEffectivePedagog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72088"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ctrTitle"/>
          </p:nvPr>
        </p:nvSpPr>
        <p:spPr>
          <a:xfrm>
            <a:off x="482601" y="643467"/>
            <a:ext cx="3465438" cy="4567137"/>
          </a:xfrm>
        </p:spPr>
        <p:txBody>
          <a:bodyPr>
            <a:normAutofit/>
          </a:bodyPr>
          <a:lstStyle/>
          <a:p>
            <a:pPr algn="l">
              <a:lnSpc>
                <a:spcPct val="90000"/>
              </a:lnSpc>
            </a:pPr>
            <a:r>
              <a:rPr lang="en-GB" sz="3800"/>
              <a:t>ECES5019/C</a:t>
            </a:r>
            <a:br>
              <a:rPr lang="en-GB" sz="3800"/>
            </a:br>
            <a:r>
              <a:rPr lang="en-GB" sz="3800"/>
              <a:t>Sesiwn 3 Session 3</a:t>
            </a:r>
            <a:br>
              <a:rPr lang="en-GB" sz="3800"/>
            </a:br>
            <a:br>
              <a:rPr lang="en-GB" sz="3800"/>
            </a:br>
            <a:r>
              <a:rPr lang="en-GB" sz="3800"/>
              <a:t>Croeso nol!  Welcome back!</a:t>
            </a:r>
            <a:br>
              <a:rPr lang="en-GB" sz="3800"/>
            </a:br>
            <a:br>
              <a:rPr lang="en-GB" sz="3800"/>
            </a:br>
            <a:endParaRPr lang="en-GB" sz="3800" b="1">
              <a:latin typeface="+mn-lt"/>
            </a:endParaRPr>
          </a:p>
        </p:txBody>
      </p:sp>
      <p:sp>
        <p:nvSpPr>
          <p:cNvPr id="3" name="Subtitle 2"/>
          <p:cNvSpPr>
            <a:spLocks noGrp="1"/>
          </p:cNvSpPr>
          <p:nvPr>
            <p:ph type="subTitle" idx="1"/>
          </p:nvPr>
        </p:nvSpPr>
        <p:spPr>
          <a:xfrm>
            <a:off x="482600" y="5277684"/>
            <a:ext cx="3465438" cy="775494"/>
          </a:xfrm>
        </p:spPr>
        <p:txBody>
          <a:bodyPr>
            <a:normAutofit/>
          </a:bodyPr>
          <a:lstStyle/>
          <a:p>
            <a:pPr algn="l">
              <a:lnSpc>
                <a:spcPct val="90000"/>
              </a:lnSpc>
            </a:pPr>
            <a:r>
              <a:rPr lang="en-GB" sz="2000" dirty="0" err="1"/>
              <a:t>Dod</a:t>
            </a:r>
            <a:r>
              <a:rPr lang="en-GB" sz="2000" dirty="0"/>
              <a:t> yn </a:t>
            </a:r>
            <a:r>
              <a:rPr lang="en-GB" sz="2000" dirty="0" err="1"/>
              <a:t>Addysgwr</a:t>
            </a:r>
            <a:r>
              <a:rPr lang="en-GB" sz="2000" dirty="0"/>
              <a:t> </a:t>
            </a:r>
            <a:r>
              <a:rPr lang="en-GB" sz="2000" dirty="0" err="1"/>
              <a:t>Cynradd</a:t>
            </a:r>
            <a:endParaRPr lang="en-GB" sz="2000" dirty="0"/>
          </a:p>
          <a:p>
            <a:pPr algn="l">
              <a:lnSpc>
                <a:spcPct val="90000"/>
              </a:lnSpc>
            </a:pPr>
            <a:r>
              <a:rPr lang="en-GB" sz="2000" dirty="0"/>
              <a:t>Becoming a Primary Educator</a:t>
            </a:r>
          </a:p>
        </p:txBody>
      </p:sp>
      <p:pic>
        <p:nvPicPr>
          <p:cNvPr id="5" name="Picture 4" descr="A yellow smiley face with black background">
            <a:extLst>
              <a:ext uri="{FF2B5EF4-FFF2-40B4-BE49-F238E27FC236}">
                <a16:creationId xmlns:a16="http://schemas.microsoft.com/office/drawing/2014/main" id="{95F1401E-0FE7-BB8C-9995-BE0FA78CE72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54689" y="1575645"/>
            <a:ext cx="3706710" cy="3706710"/>
          </a:xfrm>
          <a:prstGeom prst="rect">
            <a:avLst/>
          </a:prstGeom>
        </p:spPr>
      </p:pic>
    </p:spTree>
    <p:extLst>
      <p:ext uri="{BB962C8B-B14F-4D97-AF65-F5344CB8AC3E}">
        <p14:creationId xmlns:p14="http://schemas.microsoft.com/office/powerpoint/2010/main" val="300114169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Autofit/>
          </a:bodyPr>
          <a:lstStyle/>
          <a:p>
            <a:br>
              <a:rPr lang="en-GB" altLang="en-US" sz="3200" dirty="0"/>
            </a:br>
            <a:br>
              <a:rPr lang="en-GB" altLang="en-US" sz="3200" dirty="0"/>
            </a:br>
            <a:r>
              <a:rPr lang="cy-GB" sz="3200" b="1" kern="1200" dirty="0">
                <a:solidFill>
                  <a:srgbClr val="000000"/>
                </a:solidFill>
                <a:effectLst/>
                <a:latin typeface="+mn-lt"/>
                <a:ea typeface="Times New Roman" panose="02020603050405020304" pitchFamily="18" charset="0"/>
              </a:rPr>
              <a:t>Addysgeg Effeithiol mewn Ysgolion </a:t>
            </a:r>
            <a:r>
              <a:rPr lang="cy-GB" sz="3200" b="1" dirty="0">
                <a:solidFill>
                  <a:srgbClr val="000000"/>
                </a:solidFill>
                <a:latin typeface="+mn-lt"/>
                <a:ea typeface="Times New Roman" panose="02020603050405020304" pitchFamily="18" charset="0"/>
              </a:rPr>
              <a:t>C</a:t>
            </a:r>
            <a:r>
              <a:rPr lang="cy-GB" sz="3200" b="1" kern="1200" dirty="0">
                <a:solidFill>
                  <a:srgbClr val="000000"/>
                </a:solidFill>
                <a:effectLst/>
                <a:latin typeface="+mn-lt"/>
                <a:ea typeface="Times New Roman" panose="02020603050405020304" pitchFamily="18" charset="0"/>
              </a:rPr>
              <a:t>ynradd</a:t>
            </a:r>
            <a:br>
              <a:rPr lang="en-GB" sz="3200" b="1" dirty="0">
                <a:latin typeface="+mn-lt"/>
              </a:rPr>
            </a:br>
            <a:r>
              <a:rPr lang="en-GB" sz="3200" b="1" dirty="0">
                <a:latin typeface="+mn-lt"/>
              </a:rPr>
              <a:t>Effective Pedagogy in Primary Schools</a:t>
            </a:r>
            <a:br>
              <a:rPr lang="en-GB" altLang="en-US" sz="3200" i="1" dirty="0"/>
            </a:br>
            <a:br>
              <a:rPr lang="en-GB" altLang="en-US" sz="3200" i="1" dirty="0"/>
            </a:br>
            <a:endParaRPr lang="en-US" altLang="en-US" sz="3200" i="1" dirty="0"/>
          </a:p>
        </p:txBody>
      </p:sp>
      <p:pic>
        <p:nvPicPr>
          <p:cNvPr id="3" name="Picture 2" descr="A picture containing text&#10;&#10;Description automatically generated">
            <a:extLst>
              <a:ext uri="{FF2B5EF4-FFF2-40B4-BE49-F238E27FC236}">
                <a16:creationId xmlns:a16="http://schemas.microsoft.com/office/drawing/2014/main" id="{D241B809-99AE-483A-88F0-71CD8C6725B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59632" y="1916832"/>
            <a:ext cx="6804248" cy="3827390"/>
          </a:xfrm>
          <a:prstGeom prst="rect">
            <a:avLst/>
          </a:prstGeom>
        </p:spPr>
      </p:pic>
    </p:spTree>
    <p:extLst>
      <p:ext uri="{BB962C8B-B14F-4D97-AF65-F5344CB8AC3E}">
        <p14:creationId xmlns:p14="http://schemas.microsoft.com/office/powerpoint/2010/main" val="2116263965"/>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F49C7-6A97-7DCA-1F7C-9C33657FFA3E}"/>
              </a:ext>
            </a:extLst>
          </p:cNvPr>
          <p:cNvSpPr>
            <a:spLocks noGrp="1"/>
          </p:cNvSpPr>
          <p:nvPr>
            <p:ph type="title"/>
          </p:nvPr>
        </p:nvSpPr>
        <p:spPr/>
        <p:txBody>
          <a:bodyPr>
            <a:normAutofit fontScale="90000"/>
          </a:bodyPr>
          <a:lstStyle/>
          <a:p>
            <a:r>
              <a:rPr lang="en-GB" altLang="en-US" sz="4400" dirty="0" err="1">
                <a:latin typeface="+mn-lt"/>
              </a:rPr>
              <a:t>Addysgeg</a:t>
            </a:r>
            <a:r>
              <a:rPr lang="en-GB" altLang="en-US" sz="4400" dirty="0">
                <a:latin typeface="+mn-lt"/>
              </a:rPr>
              <a:t> </a:t>
            </a:r>
            <a:r>
              <a:rPr lang="en-GB" altLang="en-US" sz="4400" dirty="0" err="1">
                <a:latin typeface="+mn-lt"/>
              </a:rPr>
              <a:t>effeithiol</a:t>
            </a:r>
            <a:r>
              <a:rPr lang="en-GB" altLang="en-US" dirty="0">
                <a:latin typeface="+mn-lt"/>
              </a:rPr>
              <a:t>  </a:t>
            </a:r>
            <a:r>
              <a:rPr lang="en-GB" altLang="en-US" sz="4400" dirty="0">
                <a:latin typeface="+mn-lt"/>
              </a:rPr>
              <a:t>Effective pedagogy</a:t>
            </a:r>
            <a:br>
              <a:rPr lang="en-GB" altLang="en-US" sz="4400" dirty="0">
                <a:latin typeface="+mn-lt"/>
              </a:rPr>
            </a:br>
            <a:endParaRPr lang="en-GB" dirty="0"/>
          </a:p>
        </p:txBody>
      </p:sp>
      <p:sp>
        <p:nvSpPr>
          <p:cNvPr id="3" name="Content Placeholder 2">
            <a:extLst>
              <a:ext uri="{FF2B5EF4-FFF2-40B4-BE49-F238E27FC236}">
                <a16:creationId xmlns:a16="http://schemas.microsoft.com/office/drawing/2014/main" id="{92215693-61DD-D9CB-E65A-7BB5E56F8F06}"/>
              </a:ext>
            </a:extLst>
          </p:cNvPr>
          <p:cNvSpPr>
            <a:spLocks noGrp="1"/>
          </p:cNvSpPr>
          <p:nvPr>
            <p:ph idx="1"/>
          </p:nvPr>
        </p:nvSpPr>
        <p:spPr/>
        <p:txBody>
          <a:bodyPr>
            <a:normAutofit fontScale="85000" lnSpcReduction="10000"/>
          </a:bodyPr>
          <a:lstStyle/>
          <a:p>
            <a:r>
              <a:rPr lang="en-GB" dirty="0"/>
              <a:t>‘The art of teaching’ </a:t>
            </a:r>
            <a:r>
              <a:rPr lang="en-GB" sz="1400" dirty="0"/>
              <a:t>(Bixler, 2023)</a:t>
            </a:r>
          </a:p>
          <a:p>
            <a:r>
              <a:rPr lang="en-GB" dirty="0"/>
              <a:t>‘Effective pedagogies involve a range of techniques, including whole-class and structured group work, guided learning and individual activity’ </a:t>
            </a:r>
            <a:r>
              <a:rPr lang="en-GB" sz="1200" dirty="0"/>
              <a:t>(Husbands &amp; Pearce, 2012)</a:t>
            </a:r>
          </a:p>
          <a:p>
            <a:r>
              <a:rPr lang="en-GB" dirty="0"/>
              <a:t>‘May involve making changes to the learning environment, adopting specific teaching strategies, modifying teaching and learning….based on teacher inquiry into the impact of their teaching’ </a:t>
            </a:r>
            <a:r>
              <a:rPr lang="en-GB" sz="1200" dirty="0"/>
              <a:t>(Ministry of Education, NZ, 2015)</a:t>
            </a:r>
          </a:p>
          <a:p>
            <a:r>
              <a:rPr lang="en-GB" sz="3300" dirty="0"/>
              <a:t>Focuses ‘on developing higher order thinking and metacognition, and </a:t>
            </a:r>
            <a:r>
              <a:rPr lang="en-GB" sz="3300" dirty="0" err="1"/>
              <a:t>mak</a:t>
            </a:r>
            <a:r>
              <a:rPr lang="en-GB" sz="3300" dirty="0"/>
              <a:t>(</a:t>
            </a:r>
            <a:r>
              <a:rPr lang="en-GB" sz="3300" dirty="0" err="1"/>
              <a:t>ing</a:t>
            </a:r>
            <a:r>
              <a:rPr lang="en-GB" sz="3300" dirty="0"/>
              <a:t>) good use of dialogue and questioning in order to do so’ </a:t>
            </a:r>
            <a:r>
              <a:rPr lang="en-GB" sz="1200" dirty="0"/>
              <a:t>(Husbands &amp; Pearce, 2012)</a:t>
            </a:r>
          </a:p>
          <a:p>
            <a:endParaRPr lang="en-GB" dirty="0"/>
          </a:p>
          <a:p>
            <a:endParaRPr lang="en-GB" dirty="0"/>
          </a:p>
        </p:txBody>
      </p:sp>
    </p:spTree>
    <p:extLst>
      <p:ext uri="{BB962C8B-B14F-4D97-AF65-F5344CB8AC3E}">
        <p14:creationId xmlns:p14="http://schemas.microsoft.com/office/powerpoint/2010/main" val="680658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DFF1A-E286-EB5D-6612-622BF2DDF842}"/>
              </a:ext>
            </a:extLst>
          </p:cNvPr>
          <p:cNvSpPr>
            <a:spLocks noGrp="1"/>
          </p:cNvSpPr>
          <p:nvPr>
            <p:ph type="title"/>
          </p:nvPr>
        </p:nvSpPr>
        <p:spPr/>
        <p:txBody>
          <a:bodyPr>
            <a:normAutofit/>
          </a:bodyPr>
          <a:lstStyle/>
          <a:p>
            <a:r>
              <a:rPr lang="en-GB" sz="2800" dirty="0" err="1"/>
              <a:t>Addysgeg</a:t>
            </a:r>
            <a:r>
              <a:rPr lang="en-GB" sz="2800" dirty="0"/>
              <a:t> </a:t>
            </a:r>
            <a:r>
              <a:rPr lang="en-GB" sz="2800" dirty="0" err="1"/>
              <a:t>effeithiol</a:t>
            </a:r>
            <a:r>
              <a:rPr lang="en-GB" sz="2800" dirty="0"/>
              <a:t>- Pam?      Effective pedagogy- Why?</a:t>
            </a:r>
          </a:p>
        </p:txBody>
      </p:sp>
      <p:sp>
        <p:nvSpPr>
          <p:cNvPr id="3" name="Content Placeholder 2">
            <a:extLst>
              <a:ext uri="{FF2B5EF4-FFF2-40B4-BE49-F238E27FC236}">
                <a16:creationId xmlns:a16="http://schemas.microsoft.com/office/drawing/2014/main" id="{452469F9-8602-85AA-FDE2-C89644D7C932}"/>
              </a:ext>
            </a:extLst>
          </p:cNvPr>
          <p:cNvSpPr>
            <a:spLocks noGrp="1"/>
          </p:cNvSpPr>
          <p:nvPr>
            <p:ph idx="1"/>
          </p:nvPr>
        </p:nvSpPr>
        <p:spPr/>
        <p:txBody>
          <a:bodyPr>
            <a:normAutofit lnSpcReduction="10000"/>
          </a:bodyPr>
          <a:lstStyle/>
          <a:p>
            <a:pPr marL="0" indent="0">
              <a:buNone/>
            </a:pPr>
            <a:r>
              <a:rPr lang="en-GB" i="1" dirty="0"/>
              <a:t>‘As the world gets more and more complex, as more and more jobs are automated or are undertaken in countries with lower labour costs, higher educational achievement is increasingly becoming a necessity rather than an optional extra. Higher achievement for all students is the key to every country’s future prosperity, and, for individuals, it is becoming essential just to make sense of the world, let alone to finding fulfilling work.’ (Siraj &amp; Taggart, 2014, </a:t>
            </a:r>
            <a:r>
              <a:rPr lang="en-GB" i="1" dirty="0" err="1"/>
              <a:t>p.i</a:t>
            </a:r>
            <a:r>
              <a:rPr lang="en-GB" i="1" dirty="0"/>
              <a:t>)</a:t>
            </a:r>
          </a:p>
        </p:txBody>
      </p:sp>
    </p:spTree>
    <p:extLst>
      <p:ext uri="{BB962C8B-B14F-4D97-AF65-F5344CB8AC3E}">
        <p14:creationId xmlns:p14="http://schemas.microsoft.com/office/powerpoint/2010/main" val="3043826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2"/>
          <p:cNvSpPr>
            <a:spLocks noGrp="1"/>
          </p:cNvSpPr>
          <p:nvPr>
            <p:ph type="title"/>
          </p:nvPr>
        </p:nvSpPr>
        <p:spPr>
          <a:xfrm>
            <a:off x="755576" y="0"/>
            <a:ext cx="8229600" cy="1143000"/>
          </a:xfrm>
        </p:spPr>
        <p:txBody>
          <a:bodyPr>
            <a:normAutofit fontScale="90000"/>
          </a:bodyPr>
          <a:lstStyle/>
          <a:p>
            <a:br>
              <a:rPr lang="en-GB" altLang="en-US" dirty="0"/>
            </a:br>
            <a:r>
              <a:rPr lang="en-GB" altLang="en-US" dirty="0" err="1"/>
              <a:t>Tasg</a:t>
            </a:r>
            <a:r>
              <a:rPr lang="en-GB" altLang="en-US" dirty="0"/>
              <a:t>                  Task</a:t>
            </a:r>
          </a:p>
        </p:txBody>
      </p:sp>
      <p:sp>
        <p:nvSpPr>
          <p:cNvPr id="20483" name="Content Placeholder 4"/>
          <p:cNvSpPr>
            <a:spLocks noGrp="1"/>
          </p:cNvSpPr>
          <p:nvPr>
            <p:ph sz="half" idx="1"/>
          </p:nvPr>
        </p:nvSpPr>
        <p:spPr>
          <a:xfrm>
            <a:off x="467544" y="1844824"/>
            <a:ext cx="4038600" cy="4525963"/>
          </a:xfrm>
        </p:spPr>
        <p:style>
          <a:lnRef idx="2">
            <a:schemeClr val="accent4"/>
          </a:lnRef>
          <a:fillRef idx="1">
            <a:schemeClr val="lt1"/>
          </a:fillRef>
          <a:effectRef idx="0">
            <a:schemeClr val="accent4"/>
          </a:effectRef>
          <a:fontRef idx="minor">
            <a:schemeClr val="dk1"/>
          </a:fontRef>
        </p:style>
        <p:txBody>
          <a:bodyPr/>
          <a:lstStyle/>
          <a:p>
            <a:pPr eaLnBrk="1" hangingPunct="1"/>
            <a:r>
              <a:rPr lang="en-GB" altLang="en-US" dirty="0" err="1"/>
              <a:t>Gweithiwch</a:t>
            </a:r>
            <a:r>
              <a:rPr lang="en-GB" altLang="en-US" dirty="0"/>
              <a:t> </a:t>
            </a:r>
            <a:r>
              <a:rPr lang="en-GB" altLang="en-US" dirty="0" err="1"/>
              <a:t>mewn</a:t>
            </a:r>
            <a:r>
              <a:rPr lang="en-GB" altLang="en-US" dirty="0"/>
              <a:t> </a:t>
            </a:r>
            <a:r>
              <a:rPr lang="en-GB" altLang="en-US" dirty="0" err="1"/>
              <a:t>parau</a:t>
            </a:r>
            <a:r>
              <a:rPr lang="en-GB" altLang="en-US" dirty="0"/>
              <a:t> </a:t>
            </a:r>
            <a:r>
              <a:rPr lang="en-GB" altLang="en-US" dirty="0" err="1"/>
              <a:t>i</a:t>
            </a:r>
            <a:r>
              <a:rPr lang="en-GB" altLang="en-US" dirty="0"/>
              <a:t> </a:t>
            </a:r>
            <a:r>
              <a:rPr lang="en-GB" altLang="en-US" dirty="0" err="1"/>
              <a:t>ystyried</a:t>
            </a:r>
            <a:r>
              <a:rPr lang="en-GB" altLang="en-US" dirty="0"/>
              <a:t> </a:t>
            </a:r>
            <a:r>
              <a:rPr lang="en-GB" altLang="en-US" dirty="0" err="1"/>
              <a:t>enghreifftiau</a:t>
            </a:r>
            <a:r>
              <a:rPr lang="en-GB" altLang="en-US" dirty="0"/>
              <a:t> o </a:t>
            </a:r>
            <a:r>
              <a:rPr lang="en-GB" altLang="en-US" dirty="0" err="1"/>
              <a:t>arfer</a:t>
            </a:r>
            <a:r>
              <a:rPr lang="en-GB" altLang="en-US" dirty="0"/>
              <a:t> </a:t>
            </a:r>
            <a:r>
              <a:rPr lang="en-GB" altLang="en-US" dirty="0" err="1"/>
              <a:t>pedagogaidd</a:t>
            </a:r>
            <a:r>
              <a:rPr lang="en-GB" altLang="en-US" dirty="0"/>
              <a:t> </a:t>
            </a:r>
            <a:r>
              <a:rPr lang="en-GB" altLang="en-US" dirty="0" err="1"/>
              <a:t>effeithiol</a:t>
            </a:r>
            <a:r>
              <a:rPr lang="en-GB" altLang="en-US" dirty="0"/>
              <a:t> yr </a:t>
            </a:r>
            <a:r>
              <a:rPr lang="en-GB" altLang="en-US" dirty="0" err="1"/>
              <a:t>ydych</a:t>
            </a:r>
            <a:r>
              <a:rPr lang="en-GB" altLang="en-US" dirty="0"/>
              <a:t> </a:t>
            </a:r>
            <a:r>
              <a:rPr lang="en-GB" altLang="en-US" dirty="0" err="1"/>
              <a:t>wedi</a:t>
            </a:r>
            <a:r>
              <a:rPr lang="en-GB" altLang="en-US" dirty="0"/>
              <a:t> </a:t>
            </a:r>
            <a:r>
              <a:rPr lang="en-GB" altLang="en-US" dirty="0" err="1"/>
              <a:t>arsylwi</a:t>
            </a:r>
            <a:r>
              <a:rPr lang="en-GB" altLang="en-US" dirty="0"/>
              <a:t> </a:t>
            </a:r>
            <a:r>
              <a:rPr lang="en-GB" altLang="en-US" dirty="0" err="1"/>
              <a:t>arno</a:t>
            </a:r>
            <a:r>
              <a:rPr lang="en-GB" altLang="en-US" dirty="0"/>
              <a:t> </a:t>
            </a:r>
            <a:r>
              <a:rPr lang="en-GB" altLang="en-US" dirty="0" err="1"/>
              <a:t>mewn</a:t>
            </a:r>
            <a:r>
              <a:rPr lang="en-GB" altLang="en-US" dirty="0"/>
              <a:t> </a:t>
            </a:r>
            <a:r>
              <a:rPr lang="en-GB" altLang="en-US" dirty="0" err="1"/>
              <a:t>ysgol</a:t>
            </a:r>
            <a:r>
              <a:rPr lang="en-GB" altLang="en-US" dirty="0"/>
              <a:t> </a:t>
            </a:r>
            <a:r>
              <a:rPr lang="en-GB" altLang="en-US" dirty="0" err="1"/>
              <a:t>gynradd</a:t>
            </a:r>
            <a:r>
              <a:rPr lang="en-GB" altLang="en-US" dirty="0"/>
              <a:t>.</a:t>
            </a:r>
          </a:p>
          <a:p>
            <a:r>
              <a:rPr lang="en-US" sz="2800" dirty="0" err="1">
                <a:ea typeface="Open Sans" panose="020B0606030504020204" pitchFamily="34" charset="0"/>
                <a:cs typeface="Open Sans" panose="020B0606030504020204" pitchFamily="34" charset="0"/>
              </a:rPr>
              <a:t>Damcaniaeth</a:t>
            </a:r>
            <a:r>
              <a:rPr lang="en-US" sz="2800" dirty="0">
                <a:ea typeface="Open Sans" panose="020B0606030504020204" pitchFamily="34" charset="0"/>
                <a:cs typeface="Open Sans" panose="020B0606030504020204" pitchFamily="34" charset="0"/>
              </a:rPr>
              <a:t> </a:t>
            </a:r>
            <a:r>
              <a:rPr lang="en-US" sz="2800" dirty="0" err="1">
                <a:ea typeface="Open Sans" panose="020B0606030504020204" pitchFamily="34" charset="0"/>
                <a:cs typeface="Open Sans" panose="020B0606030504020204" pitchFamily="34" charset="0"/>
              </a:rPr>
              <a:t>berthnasol</a:t>
            </a:r>
            <a:r>
              <a:rPr lang="en-US" sz="2800" dirty="0">
                <a:ea typeface="Open Sans" panose="020B0606030504020204" pitchFamily="34" charset="0"/>
                <a:cs typeface="Open Sans" panose="020B0606030504020204" pitchFamily="34" charset="0"/>
              </a:rPr>
              <a:t>?</a:t>
            </a:r>
          </a:p>
          <a:p>
            <a:pPr eaLnBrk="1" hangingPunct="1"/>
            <a:endParaRPr lang="en-GB" altLang="en-US" dirty="0"/>
          </a:p>
          <a:p>
            <a:pPr eaLnBrk="1" hangingPunct="1"/>
            <a:endParaRPr lang="en-GB" altLang="en-US" dirty="0"/>
          </a:p>
          <a:p>
            <a:pPr marL="0" indent="0" eaLnBrk="1" hangingPunct="1">
              <a:buNone/>
            </a:pPr>
            <a:endParaRPr lang="en-GB" altLang="en-US" dirty="0"/>
          </a:p>
        </p:txBody>
      </p:sp>
      <p:sp>
        <p:nvSpPr>
          <p:cNvPr id="20484" name="Content Placeholder 6"/>
          <p:cNvSpPr>
            <a:spLocks noGrp="1"/>
          </p:cNvSpPr>
          <p:nvPr>
            <p:ph sz="half" idx="2"/>
          </p:nvPr>
        </p:nvSpPr>
        <p:spPr>
          <a:xfrm>
            <a:off x="4716016" y="1844824"/>
            <a:ext cx="4038600" cy="4525963"/>
          </a:xfrm>
        </p:spPr>
        <p:style>
          <a:lnRef idx="2">
            <a:schemeClr val="accent5"/>
          </a:lnRef>
          <a:fillRef idx="1">
            <a:schemeClr val="lt1"/>
          </a:fillRef>
          <a:effectRef idx="0">
            <a:schemeClr val="accent5"/>
          </a:effectRef>
          <a:fontRef idx="minor">
            <a:schemeClr val="dk1"/>
          </a:fontRef>
        </p:style>
        <p:txBody>
          <a:bodyPr/>
          <a:lstStyle/>
          <a:p>
            <a:pPr eaLnBrk="1" hangingPunct="1">
              <a:spcBef>
                <a:spcPct val="0"/>
              </a:spcBef>
            </a:pPr>
            <a:r>
              <a:rPr lang="en-GB" altLang="en-US" dirty="0"/>
              <a:t>Work in pairs to consider examples of effective  pedagogic practice you have observed in a primary school.</a:t>
            </a:r>
          </a:p>
          <a:p>
            <a:pPr eaLnBrk="1" hangingPunct="1">
              <a:spcBef>
                <a:spcPct val="0"/>
              </a:spcBef>
            </a:pPr>
            <a:r>
              <a:rPr lang="en-GB" altLang="en-US" dirty="0"/>
              <a:t>Relevant theory?</a:t>
            </a:r>
          </a:p>
          <a:p>
            <a:pPr marL="0" indent="0" eaLnBrk="1" hangingPunct="1">
              <a:spcBef>
                <a:spcPct val="0"/>
              </a:spcBef>
              <a:buNone/>
            </a:pPr>
            <a:endParaRPr lang="en-GB" altLang="en-US" dirty="0"/>
          </a:p>
          <a:p>
            <a:pPr marL="0" indent="0" eaLnBrk="1" hangingPunct="1">
              <a:spcBef>
                <a:spcPct val="0"/>
              </a:spcBef>
              <a:buNone/>
            </a:pPr>
            <a:endParaRPr lang="en-GB" altLang="en-US" dirty="0"/>
          </a:p>
        </p:txBody>
      </p:sp>
      <p:pic>
        <p:nvPicPr>
          <p:cNvPr id="20485" name="Picture 5" descr="C:\Users\Alison\AppData\Local\Microsoft\Windows\INetCache\IE\8307H8Z8\pruebas-unitarias-php_thumb[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60" y="260648"/>
            <a:ext cx="1029085" cy="1162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8861132"/>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36563" y="2636838"/>
            <a:ext cx="4329112" cy="3941762"/>
          </a:xfrm>
        </p:spPr>
        <p:style>
          <a:lnRef idx="2">
            <a:schemeClr val="accent4"/>
          </a:lnRef>
          <a:fillRef idx="1">
            <a:schemeClr val="lt1"/>
          </a:fillRef>
          <a:effectRef idx="0">
            <a:schemeClr val="accent4"/>
          </a:effectRef>
          <a:fontRef idx="minor">
            <a:schemeClr val="dk1"/>
          </a:fontRef>
        </p:style>
        <p:txBody>
          <a:bodyPr rtlCol="0">
            <a:noAutofit/>
          </a:bodyPr>
          <a:lstStyle/>
          <a:p>
            <a:pPr>
              <a:defRPr/>
            </a:pPr>
            <a:r>
              <a:rPr lang="en-US" dirty="0" err="1"/>
              <a:t>Cymhwyso</a:t>
            </a:r>
            <a:r>
              <a:rPr lang="en-US" dirty="0"/>
              <a:t> theory </a:t>
            </a:r>
            <a:r>
              <a:rPr lang="en-US" dirty="0" err="1"/>
              <a:t>addysg</a:t>
            </a:r>
            <a:endParaRPr lang="en-US" dirty="0"/>
          </a:p>
          <a:p>
            <a:pPr>
              <a:defRPr/>
            </a:pPr>
            <a:r>
              <a:rPr lang="en-US" dirty="0" err="1"/>
              <a:t>Rheolaeth</a:t>
            </a:r>
            <a:r>
              <a:rPr lang="en-US" dirty="0"/>
              <a:t> Dosbarth</a:t>
            </a:r>
          </a:p>
          <a:p>
            <a:pPr>
              <a:defRPr/>
            </a:pPr>
            <a:r>
              <a:rPr lang="en-US" dirty="0" err="1"/>
              <a:t>Asesu</a:t>
            </a:r>
            <a:endParaRPr lang="en-US" dirty="0"/>
          </a:p>
          <a:p>
            <a:pPr>
              <a:defRPr/>
            </a:pPr>
            <a:r>
              <a:rPr lang="en-US" dirty="0" err="1"/>
              <a:t>Arfer</a:t>
            </a:r>
            <a:r>
              <a:rPr lang="en-US" dirty="0"/>
              <a:t> </a:t>
            </a:r>
            <a:r>
              <a:rPr lang="en-US" dirty="0" err="1"/>
              <a:t>myfyriol</a:t>
            </a:r>
            <a:endParaRPr lang="en-US" dirty="0"/>
          </a:p>
          <a:p>
            <a:pPr>
              <a:defRPr/>
            </a:pPr>
            <a:r>
              <a:rPr lang="en-US" dirty="0" err="1"/>
              <a:t>Ymatebolrwydd</a:t>
            </a:r>
            <a:r>
              <a:rPr lang="en-US" dirty="0"/>
              <a:t> </a:t>
            </a:r>
            <a:r>
              <a:rPr lang="en-US" dirty="0" err="1"/>
              <a:t>i</a:t>
            </a:r>
            <a:r>
              <a:rPr lang="en-US" dirty="0"/>
              <a:t> </a:t>
            </a:r>
            <a:r>
              <a:rPr lang="en-US" dirty="0" err="1"/>
              <a:t>anghenion</a:t>
            </a:r>
            <a:r>
              <a:rPr lang="en-US" dirty="0"/>
              <a:t> </a:t>
            </a:r>
            <a:r>
              <a:rPr lang="en-US" dirty="0" err="1"/>
              <a:t>myfyrwyr</a:t>
            </a:r>
            <a:endParaRPr lang="en-US" dirty="0"/>
          </a:p>
          <a:p>
            <a:pPr>
              <a:defRPr/>
            </a:pPr>
            <a:endParaRPr lang="en-US" dirty="0"/>
          </a:p>
          <a:p>
            <a:pPr>
              <a:defRPr/>
            </a:pPr>
            <a:endParaRPr lang="en-US" dirty="0"/>
          </a:p>
        </p:txBody>
      </p:sp>
      <p:sp>
        <p:nvSpPr>
          <p:cNvPr id="9" name="Content Placeholder 8"/>
          <p:cNvSpPr>
            <a:spLocks noGrp="1"/>
          </p:cNvSpPr>
          <p:nvPr>
            <p:ph sz="quarter" idx="4"/>
          </p:nvPr>
        </p:nvSpPr>
        <p:spPr>
          <a:xfrm>
            <a:off x="4932040" y="2636912"/>
            <a:ext cx="4041775" cy="3941762"/>
          </a:xfrm>
        </p:spPr>
        <p:style>
          <a:lnRef idx="2">
            <a:schemeClr val="accent5"/>
          </a:lnRef>
          <a:fillRef idx="1">
            <a:schemeClr val="lt1"/>
          </a:fillRef>
          <a:effectRef idx="0">
            <a:schemeClr val="accent5"/>
          </a:effectRef>
          <a:fontRef idx="minor">
            <a:schemeClr val="dk1"/>
          </a:fontRef>
        </p:style>
        <p:txBody>
          <a:bodyPr rtlCol="0">
            <a:normAutofit/>
          </a:bodyPr>
          <a:lstStyle/>
          <a:p>
            <a:r>
              <a:rPr lang="en-GB" dirty="0"/>
              <a:t>Applying education theory</a:t>
            </a:r>
          </a:p>
          <a:p>
            <a:r>
              <a:rPr lang="en-GB" dirty="0"/>
              <a:t>Classroom management</a:t>
            </a:r>
          </a:p>
          <a:p>
            <a:r>
              <a:rPr lang="en-GB" dirty="0"/>
              <a:t>Assessment</a:t>
            </a:r>
          </a:p>
          <a:p>
            <a:r>
              <a:rPr lang="en-GB" dirty="0"/>
              <a:t>Reflective practice</a:t>
            </a:r>
          </a:p>
          <a:p>
            <a:r>
              <a:rPr lang="en-GB" dirty="0"/>
              <a:t>Responsiveness to learner need</a:t>
            </a:r>
          </a:p>
        </p:txBody>
      </p:sp>
      <p:sp>
        <p:nvSpPr>
          <p:cNvPr id="21509" name="Title 1"/>
          <p:cNvSpPr txBox="1">
            <a:spLocks/>
          </p:cNvSpPr>
          <p:nvPr/>
        </p:nvSpPr>
        <p:spPr bwMode="auto">
          <a:xfrm>
            <a:off x="323528" y="764704"/>
            <a:ext cx="8785225"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GB" altLang="en-US" sz="3600" dirty="0" err="1">
                <a:latin typeface="+mn-lt"/>
              </a:rPr>
              <a:t>Enghreifftiau</a:t>
            </a:r>
            <a:r>
              <a:rPr lang="en-GB" altLang="en-US" sz="3600" dirty="0">
                <a:latin typeface="+mn-lt"/>
              </a:rPr>
              <a:t> o </a:t>
            </a:r>
            <a:r>
              <a:rPr lang="en-GB" altLang="en-US" sz="3600" dirty="0" err="1">
                <a:latin typeface="+mn-lt"/>
              </a:rPr>
              <a:t>ymarfer</a:t>
            </a:r>
            <a:r>
              <a:rPr lang="en-GB" altLang="en-US" sz="3600" dirty="0">
                <a:latin typeface="+mn-lt"/>
              </a:rPr>
              <a:t> </a:t>
            </a:r>
            <a:r>
              <a:rPr lang="en-GB" altLang="en-US" sz="3600" dirty="0" err="1">
                <a:latin typeface="+mn-lt"/>
              </a:rPr>
              <a:t>addysgeg</a:t>
            </a:r>
            <a:r>
              <a:rPr lang="en-GB" altLang="en-US" sz="3600" dirty="0">
                <a:latin typeface="+mn-lt"/>
              </a:rPr>
              <a:t> </a:t>
            </a:r>
            <a:r>
              <a:rPr lang="en-GB" altLang="en-US" sz="3600" dirty="0" err="1">
                <a:latin typeface="+mn-lt"/>
              </a:rPr>
              <a:t>effeithiol</a:t>
            </a:r>
            <a:endParaRPr lang="en-GB" altLang="en-US" sz="3600" dirty="0">
              <a:latin typeface="+mn-lt"/>
            </a:endParaRPr>
          </a:p>
          <a:p>
            <a:pPr algn="ctr"/>
            <a:r>
              <a:rPr lang="en-GB" altLang="en-US" sz="3600" dirty="0">
                <a:latin typeface="+mn-lt"/>
              </a:rPr>
              <a:t>Examples of effective pedagogic practice</a:t>
            </a:r>
          </a:p>
          <a:p>
            <a:pPr algn="ctr" eaLnBrk="1" hangingPunct="1"/>
            <a:endParaRPr lang="en-US" altLang="en-US" sz="3600" dirty="0">
              <a:latin typeface="Century Gothic" pitchFamily="34" charset="0"/>
            </a:endParaRPr>
          </a:p>
        </p:txBody>
      </p:sp>
      <p:sp>
        <p:nvSpPr>
          <p:cNvPr id="2" name="Rectangle 1">
            <a:extLst>
              <a:ext uri="{FF2B5EF4-FFF2-40B4-BE49-F238E27FC236}">
                <a16:creationId xmlns:a16="http://schemas.microsoft.com/office/drawing/2014/main" id="{7B994281-D282-79EB-5B5D-6110727516A1}"/>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0331893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36563" y="1268760"/>
            <a:ext cx="4329112" cy="5309840"/>
          </a:xfrm>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r>
              <a:rPr lang="en-GB" sz="1800" u="sng" dirty="0"/>
              <a:t>Vygotsky: Zone of Proximal Development (1978)</a:t>
            </a:r>
          </a:p>
          <a:p>
            <a:pPr marL="0" indent="0">
              <a:buNone/>
              <a:defRPr/>
            </a:pPr>
            <a:r>
              <a:rPr lang="en-GB" sz="1800" dirty="0"/>
              <a:t>Effective pedagogies involve scaffolding pupil learning</a:t>
            </a:r>
            <a:r>
              <a:rPr lang="en-GB" sz="1800" dirty="0">
                <a:solidFill>
                  <a:srgbClr val="474747"/>
                </a:solidFill>
                <a:highlight>
                  <a:srgbClr val="FFFFFF"/>
                </a:highlight>
              </a:rPr>
              <a:t> </a:t>
            </a:r>
            <a:r>
              <a:rPr lang="en-GB" sz="1100" dirty="0">
                <a:solidFill>
                  <a:srgbClr val="474747"/>
                </a:solidFill>
                <a:highlight>
                  <a:srgbClr val="FFFFFF"/>
                </a:highlight>
                <a:latin typeface="Google Sans"/>
              </a:rPr>
              <a:t>(Husbands &amp; Pearce, 2012)</a:t>
            </a:r>
            <a:endParaRPr lang="en-US" dirty="0"/>
          </a:p>
          <a:p>
            <a:pPr marL="0" indent="0">
              <a:buNone/>
              <a:defRPr/>
            </a:pPr>
            <a:r>
              <a:rPr lang="en-GB" sz="1800" dirty="0">
                <a:solidFill>
                  <a:schemeClr val="tx1"/>
                </a:solidFill>
              </a:rPr>
              <a:t>Mae ‘</a:t>
            </a:r>
            <a:r>
              <a:rPr lang="en-GB" sz="1800" dirty="0" err="1">
                <a:solidFill>
                  <a:schemeClr val="tx1"/>
                </a:solidFill>
              </a:rPr>
              <a:t>modelu</a:t>
            </a:r>
            <a:r>
              <a:rPr lang="en-GB" sz="1800" dirty="0">
                <a:solidFill>
                  <a:schemeClr val="tx1"/>
                </a:solidFill>
              </a:rPr>
              <a:t> a </a:t>
            </a:r>
            <a:r>
              <a:rPr lang="en-GB" sz="1800" dirty="0" err="1">
                <a:solidFill>
                  <a:schemeClr val="tx1"/>
                </a:solidFill>
              </a:rPr>
              <a:t>sgaffaldio</a:t>
            </a:r>
            <a:r>
              <a:rPr lang="en-GB" sz="1800" dirty="0">
                <a:solidFill>
                  <a:schemeClr val="tx1"/>
                </a:solidFill>
              </a:rPr>
              <a:t> </a:t>
            </a:r>
            <a:r>
              <a:rPr lang="en-GB" sz="1800" dirty="0" err="1">
                <a:solidFill>
                  <a:schemeClr val="tx1"/>
                </a:solidFill>
              </a:rPr>
              <a:t>tuag</a:t>
            </a:r>
            <a:r>
              <a:rPr lang="en-GB" sz="1800" dirty="0">
                <a:solidFill>
                  <a:schemeClr val="tx1"/>
                </a:solidFill>
              </a:rPr>
              <a:t> at </a:t>
            </a:r>
            <a:r>
              <a:rPr lang="en-GB" sz="1800" dirty="0" err="1">
                <a:solidFill>
                  <a:schemeClr val="tx1"/>
                </a:solidFill>
              </a:rPr>
              <a:t>annibyniaeth</a:t>
            </a:r>
            <a:r>
              <a:rPr lang="en-GB" sz="1800" dirty="0">
                <a:solidFill>
                  <a:schemeClr val="tx1"/>
                </a:solidFill>
              </a:rPr>
              <a:t>’ yn </a:t>
            </a:r>
            <a:r>
              <a:rPr lang="en-GB" sz="1800" dirty="0" err="1">
                <a:solidFill>
                  <a:schemeClr val="tx1"/>
                </a:solidFill>
              </a:rPr>
              <a:t>nodweddu</a:t>
            </a:r>
            <a:r>
              <a:rPr lang="en-GB" sz="1800" dirty="0">
                <a:solidFill>
                  <a:schemeClr val="tx1"/>
                </a:solidFill>
              </a:rPr>
              <a:t> ‘</a:t>
            </a:r>
            <a:r>
              <a:rPr lang="en-GB" sz="1800" dirty="0" err="1">
                <a:solidFill>
                  <a:schemeClr val="tx1"/>
                </a:solidFill>
              </a:rPr>
              <a:t>Ffordd</a:t>
            </a:r>
            <a:r>
              <a:rPr lang="en-GB" sz="1800" dirty="0">
                <a:solidFill>
                  <a:schemeClr val="tx1"/>
                </a:solidFill>
              </a:rPr>
              <a:t> Whitmore’ o </a:t>
            </a:r>
            <a:r>
              <a:rPr lang="en-GB" sz="1800" dirty="0" err="1">
                <a:solidFill>
                  <a:schemeClr val="tx1"/>
                </a:solidFill>
              </a:rPr>
              <a:t>ddysgu</a:t>
            </a:r>
            <a:r>
              <a:rPr lang="en-GB" sz="1800" dirty="0">
                <a:solidFill>
                  <a:schemeClr val="tx1"/>
                </a:solidFill>
              </a:rPr>
              <a:t> ac </a:t>
            </a:r>
            <a:r>
              <a:rPr lang="en-GB" sz="1800" dirty="0" err="1">
                <a:solidFill>
                  <a:schemeClr val="tx1"/>
                </a:solidFill>
              </a:rPr>
              <a:t>addysgu</a:t>
            </a:r>
            <a:r>
              <a:rPr lang="en-GB" sz="1800" dirty="0">
                <a:solidFill>
                  <a:schemeClr val="tx1"/>
                </a:solidFill>
              </a:rPr>
              <a:t>. </a:t>
            </a:r>
            <a:endParaRPr lang="en-US" sz="1800" dirty="0">
              <a:solidFill>
                <a:schemeClr val="tx1"/>
              </a:solidFill>
            </a:endParaRPr>
          </a:p>
          <a:p>
            <a:pPr marL="0" indent="0">
              <a:buNone/>
              <a:defRPr/>
            </a:pPr>
            <a:r>
              <a:rPr lang="en-US" sz="1200" dirty="0" err="1"/>
              <a:t>Estyn</a:t>
            </a:r>
            <a:r>
              <a:rPr lang="en-US" sz="1200" dirty="0"/>
              <a:t> (2022) </a:t>
            </a:r>
            <a:r>
              <a:rPr lang="en-US" sz="1200" dirty="0">
                <a:hlinkClick r:id="rId2"/>
              </a:rPr>
              <a:t>https://www.estyn.llyw.cymru/adnoddau-gwella/ymagwedd-ysgol-gyfan-at-sicrhau-safonau-addysgu-a-dysgu-uchel</a:t>
            </a:r>
            <a:r>
              <a:rPr lang="en-US" sz="1200" u="sng" dirty="0">
                <a:hlinkClick r:id="rId2"/>
              </a:rPr>
              <a:t>/</a:t>
            </a:r>
            <a:r>
              <a:rPr lang="en-US" sz="1200" u="sng" dirty="0"/>
              <a:t> </a:t>
            </a:r>
          </a:p>
          <a:p>
            <a:pPr marL="0" indent="0">
              <a:buNone/>
              <a:defRPr/>
            </a:pPr>
            <a:endParaRPr lang="en-US" sz="1200" u="sng" dirty="0"/>
          </a:p>
          <a:p>
            <a:pPr marL="0" indent="0">
              <a:buNone/>
              <a:defRPr/>
            </a:pPr>
            <a:r>
              <a:rPr lang="en-US" sz="1800" u="sng" dirty="0"/>
              <a:t>Bronfenbrenner</a:t>
            </a:r>
            <a:r>
              <a:rPr lang="en-US" sz="1200" u="sng" dirty="0"/>
              <a:t> </a:t>
            </a:r>
            <a:r>
              <a:rPr lang="en-GB" sz="1800" u="sng" dirty="0"/>
              <a:t>: Ecological Systems (1979</a:t>
            </a:r>
            <a:endParaRPr lang="en-US" sz="1200" dirty="0"/>
          </a:p>
          <a:p>
            <a:pPr marL="0" indent="0">
              <a:buNone/>
              <a:defRPr/>
            </a:pPr>
            <a:r>
              <a:rPr lang="en-US" sz="1600" dirty="0"/>
              <a:t>Mae </a:t>
            </a:r>
            <a:r>
              <a:rPr lang="en-US" sz="1600" dirty="0" err="1"/>
              <a:t>amgylchedd</a:t>
            </a:r>
            <a:r>
              <a:rPr lang="en-US" sz="1600" dirty="0"/>
              <a:t> y plenty </a:t>
            </a:r>
            <a:r>
              <a:rPr lang="en-US" sz="1600" dirty="0" err="1"/>
              <a:t>yn</a:t>
            </a:r>
            <a:r>
              <a:rPr lang="en-US" sz="1600" dirty="0"/>
              <a:t> </a:t>
            </a:r>
            <a:r>
              <a:rPr lang="en-US" sz="1600" dirty="0" err="1"/>
              <a:t>dylanwadu</a:t>
            </a:r>
            <a:r>
              <a:rPr lang="en-US" sz="1600" dirty="0"/>
              <a:t> </a:t>
            </a:r>
            <a:r>
              <a:rPr lang="en-US" sz="1600" dirty="0" err="1"/>
              <a:t>ar</a:t>
            </a:r>
            <a:r>
              <a:rPr lang="en-US" sz="1600" dirty="0"/>
              <a:t> </a:t>
            </a:r>
            <a:r>
              <a:rPr lang="en-US" sz="1600" dirty="0" err="1"/>
              <a:t>ddatblygiad</a:t>
            </a:r>
            <a:r>
              <a:rPr lang="en-US" sz="1600" dirty="0"/>
              <a:t> y plenty.</a:t>
            </a:r>
          </a:p>
          <a:p>
            <a:pPr marL="0" indent="0">
              <a:buNone/>
              <a:defRPr/>
            </a:pPr>
            <a:r>
              <a:rPr lang="en-GB" sz="1600" dirty="0"/>
              <a:t>Mae </a:t>
            </a:r>
            <a:r>
              <a:rPr lang="en-GB" sz="1600" dirty="0" err="1"/>
              <a:t>astudiaethau</a:t>
            </a:r>
            <a:r>
              <a:rPr lang="en-GB" sz="1600" dirty="0"/>
              <a:t> </a:t>
            </a:r>
            <a:r>
              <a:rPr lang="en-GB" sz="1600" dirty="0" err="1"/>
              <a:t>ymchwil</a:t>
            </a:r>
            <a:r>
              <a:rPr lang="en-GB" sz="1600" dirty="0"/>
              <a:t> ac </a:t>
            </a:r>
            <a:r>
              <a:rPr lang="en-GB" sz="1600" dirty="0" err="1"/>
              <a:t>astudiaethau</a:t>
            </a:r>
            <a:r>
              <a:rPr lang="en-GB" sz="1600" dirty="0"/>
              <a:t> </a:t>
            </a:r>
            <a:r>
              <a:rPr lang="en-GB" sz="1600" dirty="0" err="1"/>
              <a:t>arfer</a:t>
            </a:r>
            <a:r>
              <a:rPr lang="en-GB" sz="1600" dirty="0"/>
              <a:t> </a:t>
            </a:r>
            <a:r>
              <a:rPr lang="en-GB" sz="1600" dirty="0" err="1"/>
              <a:t>effeithiol</a:t>
            </a:r>
            <a:r>
              <a:rPr lang="en-GB" sz="1600" dirty="0"/>
              <a:t>, </a:t>
            </a:r>
            <a:r>
              <a:rPr lang="en-GB" sz="1600" dirty="0" err="1"/>
              <a:t>gan</a:t>
            </a:r>
            <a:r>
              <a:rPr lang="en-GB" sz="1600" dirty="0"/>
              <a:t> </a:t>
            </a:r>
            <a:r>
              <a:rPr lang="en-GB" sz="1600" dirty="0" err="1"/>
              <a:t>gynnwys</a:t>
            </a:r>
            <a:r>
              <a:rPr lang="en-GB" sz="1600" dirty="0"/>
              <a:t> y </a:t>
            </a:r>
            <a:r>
              <a:rPr lang="en-GB" sz="1600" dirty="0" err="1"/>
              <a:t>rhai</a:t>
            </a:r>
            <a:r>
              <a:rPr lang="en-GB" sz="1600" dirty="0"/>
              <a:t> </a:t>
            </a:r>
            <a:r>
              <a:rPr lang="en-GB" sz="1600" dirty="0" err="1"/>
              <a:t>gan</a:t>
            </a:r>
            <a:r>
              <a:rPr lang="en-GB" sz="1600" dirty="0"/>
              <a:t> Estyn, yn </a:t>
            </a:r>
            <a:r>
              <a:rPr lang="en-GB" sz="1600" dirty="0" err="1"/>
              <a:t>cyfeirio</a:t>
            </a:r>
            <a:r>
              <a:rPr lang="en-GB" sz="1600" dirty="0"/>
              <a:t> at yr </a:t>
            </a:r>
            <a:r>
              <a:rPr lang="en-GB" sz="1600" dirty="0" err="1"/>
              <a:t>effaith</a:t>
            </a:r>
            <a:r>
              <a:rPr lang="en-GB" sz="1600" dirty="0"/>
              <a:t> </a:t>
            </a:r>
            <a:r>
              <a:rPr lang="en-GB" sz="1600" dirty="0" err="1"/>
              <a:t>mae</a:t>
            </a:r>
            <a:r>
              <a:rPr lang="en-GB" sz="1600" dirty="0"/>
              <a:t> </a:t>
            </a:r>
            <a:r>
              <a:rPr lang="en-GB" sz="1600" dirty="0" err="1"/>
              <a:t>ymgysylltu</a:t>
            </a:r>
            <a:r>
              <a:rPr lang="en-GB" sz="1600" dirty="0"/>
              <a:t> â </a:t>
            </a:r>
            <a:r>
              <a:rPr lang="en-GB" sz="1600" dirty="0" err="1"/>
              <a:t>rhieni</a:t>
            </a:r>
            <a:r>
              <a:rPr lang="en-GB" sz="1600" dirty="0"/>
              <a:t> a </a:t>
            </a:r>
            <a:r>
              <a:rPr lang="en-GB" sz="1600" dirty="0" err="1"/>
              <a:t>theuluoedd</a:t>
            </a:r>
            <a:r>
              <a:rPr lang="en-GB" sz="1600" dirty="0"/>
              <a:t> yn </a:t>
            </a:r>
            <a:r>
              <a:rPr lang="en-GB" sz="1600" dirty="0" err="1"/>
              <a:t>ei</a:t>
            </a:r>
            <a:r>
              <a:rPr lang="en-GB" sz="1600" dirty="0"/>
              <a:t> </a:t>
            </a:r>
            <a:r>
              <a:rPr lang="en-GB" sz="1600" dirty="0" err="1"/>
              <a:t>chael</a:t>
            </a:r>
            <a:r>
              <a:rPr lang="en-GB" sz="1600" dirty="0"/>
              <a:t> </a:t>
            </a:r>
            <a:r>
              <a:rPr lang="en-GB" sz="1600" dirty="0" err="1"/>
              <a:t>ar</a:t>
            </a:r>
            <a:r>
              <a:rPr lang="en-GB" sz="1600" dirty="0"/>
              <a:t> </a:t>
            </a:r>
            <a:r>
              <a:rPr lang="en-GB" sz="1600" dirty="0" err="1"/>
              <a:t>gyflawniad</a:t>
            </a:r>
            <a:r>
              <a:rPr lang="en-GB" sz="1600" dirty="0"/>
              <a:t> a </a:t>
            </a:r>
            <a:r>
              <a:rPr lang="en-GB" sz="1600" dirty="0" err="1"/>
              <a:t>lles</a:t>
            </a:r>
            <a:endParaRPr lang="en-US" sz="1600" dirty="0"/>
          </a:p>
          <a:p>
            <a:pPr marL="0" indent="0">
              <a:buNone/>
              <a:defRPr/>
            </a:pPr>
            <a:r>
              <a:rPr lang="en-US" sz="1200" dirty="0" err="1"/>
              <a:t>Estyn</a:t>
            </a:r>
            <a:r>
              <a:rPr lang="en-US" sz="1200" dirty="0"/>
              <a:t> (2020) </a:t>
            </a:r>
            <a:r>
              <a:rPr lang="en-US" sz="1200" dirty="0">
                <a:hlinkClick r:id="rId3"/>
              </a:rPr>
              <a:t>https://www.estyn.llyw.cymru/adnoddau-gwella/ysgolion-cymunedol-teuluoedd-a-chymunedau-wrth-wraidd-bywyd-ysgol/</a:t>
            </a:r>
            <a:r>
              <a:rPr lang="en-US" sz="1200" dirty="0"/>
              <a:t> </a:t>
            </a:r>
          </a:p>
        </p:txBody>
      </p:sp>
      <p:sp>
        <p:nvSpPr>
          <p:cNvPr id="9" name="Content Placeholder 8"/>
          <p:cNvSpPr>
            <a:spLocks noGrp="1"/>
          </p:cNvSpPr>
          <p:nvPr>
            <p:ph sz="quarter" idx="4"/>
          </p:nvPr>
        </p:nvSpPr>
        <p:spPr>
          <a:xfrm>
            <a:off x="4932040" y="1340768"/>
            <a:ext cx="4041775" cy="5237906"/>
          </a:xfrm>
        </p:spPr>
        <p:style>
          <a:lnRef idx="2">
            <a:schemeClr val="accent5"/>
          </a:lnRef>
          <a:fillRef idx="1">
            <a:schemeClr val="lt1"/>
          </a:fillRef>
          <a:effectRef idx="0">
            <a:schemeClr val="accent5"/>
          </a:effectRef>
          <a:fontRef idx="minor">
            <a:schemeClr val="dk1"/>
          </a:fontRef>
        </p:style>
        <p:txBody>
          <a:bodyPr rtlCol="0">
            <a:normAutofit lnSpcReduction="10000"/>
          </a:bodyPr>
          <a:lstStyle/>
          <a:p>
            <a:pPr marL="0" indent="0">
              <a:buNone/>
              <a:defRPr/>
            </a:pPr>
            <a:r>
              <a:rPr lang="en-GB" sz="1800" u="sng" dirty="0"/>
              <a:t>Vygotsky: Zone of Proximal Development (1978) </a:t>
            </a:r>
          </a:p>
          <a:p>
            <a:pPr marL="0" indent="0">
              <a:buNone/>
              <a:defRPr/>
            </a:pPr>
            <a:r>
              <a:rPr lang="en-GB" sz="1800" dirty="0"/>
              <a:t>Effective pedagogies involve scaffolding pupil learning</a:t>
            </a:r>
            <a:r>
              <a:rPr lang="en-GB" sz="1800" b="0" i="0" dirty="0">
                <a:solidFill>
                  <a:srgbClr val="474747"/>
                </a:solidFill>
                <a:effectLst/>
                <a:highlight>
                  <a:srgbClr val="FFFFFF"/>
                </a:highlight>
                <a:latin typeface="Google Sans"/>
              </a:rPr>
              <a:t> </a:t>
            </a:r>
            <a:r>
              <a:rPr lang="en-GB" sz="1000" b="0" i="0" dirty="0">
                <a:solidFill>
                  <a:srgbClr val="474747"/>
                </a:solidFill>
                <a:effectLst/>
                <a:highlight>
                  <a:srgbClr val="FFFFFF"/>
                </a:highlight>
                <a:latin typeface="Google Sans"/>
              </a:rPr>
              <a:t>(Husbands &amp; Pearce, 2012)</a:t>
            </a:r>
          </a:p>
          <a:p>
            <a:pPr marL="0" indent="0">
              <a:buNone/>
              <a:defRPr/>
            </a:pPr>
            <a:endParaRPr lang="en-GB" sz="1400" b="0" i="0" dirty="0">
              <a:solidFill>
                <a:srgbClr val="474747"/>
              </a:solidFill>
              <a:effectLst/>
              <a:highlight>
                <a:srgbClr val="FFFFFF"/>
              </a:highlight>
              <a:latin typeface="Google Sans"/>
            </a:endParaRPr>
          </a:p>
          <a:p>
            <a:pPr marL="0" indent="0">
              <a:buNone/>
              <a:defRPr/>
            </a:pPr>
            <a:r>
              <a:rPr lang="en-GB" sz="1100" dirty="0"/>
              <a:t> </a:t>
            </a:r>
            <a:r>
              <a:rPr lang="en-GB" sz="1800" b="0" i="0" dirty="0">
                <a:solidFill>
                  <a:schemeClr val="tx1"/>
                </a:solidFill>
                <a:effectLst/>
                <a:highlight>
                  <a:srgbClr val="FFFFFF"/>
                </a:highlight>
              </a:rPr>
              <a:t>The Whitmore Way of teaching is characterised by ‘modelling and scaffolding towards independence’. </a:t>
            </a:r>
            <a:endParaRPr lang="en-GB" sz="1800" dirty="0">
              <a:solidFill>
                <a:schemeClr val="tx1"/>
              </a:solidFill>
              <a:highlight>
                <a:srgbClr val="FFFFFF"/>
              </a:highlight>
            </a:endParaRPr>
          </a:p>
          <a:p>
            <a:pPr marL="0" indent="0">
              <a:buNone/>
              <a:defRPr/>
            </a:pPr>
            <a:r>
              <a:rPr lang="en-GB" sz="1200" dirty="0">
                <a:solidFill>
                  <a:srgbClr val="474747"/>
                </a:solidFill>
                <a:highlight>
                  <a:srgbClr val="FFFFFF"/>
                </a:highlight>
                <a:latin typeface="Google Sans"/>
              </a:rPr>
              <a:t>Estyn (2022) </a:t>
            </a:r>
            <a:r>
              <a:rPr lang="en-GB" sz="1200" dirty="0">
                <a:hlinkClick r:id="rId4"/>
              </a:rPr>
              <a:t>https://estyn.gov.wales/improvement-resources/a-whole-school-approach-to-securing-high-standards-of-teaching-and-learning/</a:t>
            </a:r>
            <a:endParaRPr lang="en-GB" sz="1200" dirty="0"/>
          </a:p>
          <a:p>
            <a:pPr marL="0" indent="0">
              <a:buNone/>
              <a:defRPr/>
            </a:pPr>
            <a:endParaRPr lang="en-GB" sz="1200" dirty="0"/>
          </a:p>
          <a:p>
            <a:pPr marL="0" indent="0">
              <a:buNone/>
              <a:defRPr/>
            </a:pPr>
            <a:r>
              <a:rPr lang="en-GB" sz="1800" u="sng" dirty="0"/>
              <a:t>Bronfenbrenner: Ecological Systems (1979)</a:t>
            </a:r>
          </a:p>
          <a:p>
            <a:pPr marL="0" indent="0">
              <a:buNone/>
              <a:defRPr/>
            </a:pPr>
            <a:r>
              <a:rPr lang="en-GB" sz="1800" dirty="0"/>
              <a:t>The child’s environment influences the child’s development.</a:t>
            </a:r>
          </a:p>
          <a:p>
            <a:pPr marL="0" indent="0">
              <a:buNone/>
              <a:defRPr/>
            </a:pPr>
            <a:r>
              <a:rPr lang="en-GB" sz="1800" dirty="0"/>
              <a:t>Effective parental and family engagement has an impact on achievement and wellbeing.</a:t>
            </a:r>
          </a:p>
          <a:p>
            <a:pPr marL="0" indent="0">
              <a:buNone/>
              <a:defRPr/>
            </a:pPr>
            <a:r>
              <a:rPr lang="en-GB" sz="1200" dirty="0"/>
              <a:t>Estyn (2020) </a:t>
            </a:r>
            <a:r>
              <a:rPr lang="en-GB" sz="1200" dirty="0">
                <a:hlinkClick r:id="rId5"/>
              </a:rPr>
              <a:t>https://www.estyn.gov.wales/system/files/2021-08/Community%2520Schools%2520en.pdf</a:t>
            </a:r>
            <a:r>
              <a:rPr lang="en-GB" sz="1200" dirty="0"/>
              <a:t> </a:t>
            </a:r>
          </a:p>
        </p:txBody>
      </p:sp>
      <p:sp>
        <p:nvSpPr>
          <p:cNvPr id="21509" name="Title 1"/>
          <p:cNvSpPr txBox="1">
            <a:spLocks/>
          </p:cNvSpPr>
          <p:nvPr/>
        </p:nvSpPr>
        <p:spPr bwMode="auto">
          <a:xfrm>
            <a:off x="0" y="0"/>
            <a:ext cx="9144000"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defRPr/>
            </a:pPr>
            <a:r>
              <a:rPr lang="en-US" sz="2000" dirty="0"/>
              <a:t>     </a:t>
            </a:r>
            <a:r>
              <a:rPr lang="en-US" dirty="0" err="1"/>
              <a:t>Addysgeg</a:t>
            </a:r>
            <a:r>
              <a:rPr lang="en-US" dirty="0"/>
              <a:t>: </a:t>
            </a:r>
            <a:r>
              <a:rPr lang="en-US" dirty="0" err="1"/>
              <a:t>Cymhwyso</a:t>
            </a:r>
            <a:r>
              <a:rPr lang="en-US" dirty="0"/>
              <a:t> </a:t>
            </a:r>
            <a:r>
              <a:rPr lang="en-US" dirty="0" err="1"/>
              <a:t>theori</a:t>
            </a:r>
            <a:r>
              <a:rPr lang="en-US" dirty="0"/>
              <a:t> </a:t>
            </a:r>
            <a:r>
              <a:rPr lang="en-US" dirty="0" err="1"/>
              <a:t>addysol</a:t>
            </a:r>
            <a:r>
              <a:rPr lang="en-US" dirty="0"/>
              <a:t>        Pedagogy: Applying educational theory</a:t>
            </a:r>
          </a:p>
          <a:p>
            <a:pPr algn="ctr">
              <a:defRPr/>
            </a:pPr>
            <a:r>
              <a:rPr lang="en-US" dirty="0" err="1"/>
              <a:t>Rhai</a:t>
            </a:r>
            <a:r>
              <a:rPr lang="en-US" dirty="0"/>
              <a:t> </a:t>
            </a:r>
            <a:r>
              <a:rPr lang="en-US" dirty="0" err="1"/>
              <a:t>enghreifftiau</a:t>
            </a:r>
            <a:r>
              <a:rPr lang="en-US" dirty="0"/>
              <a:t>                                          Some examples</a:t>
            </a:r>
          </a:p>
        </p:txBody>
      </p:sp>
    </p:spTree>
    <p:extLst>
      <p:ext uri="{BB962C8B-B14F-4D97-AF65-F5344CB8AC3E}">
        <p14:creationId xmlns:p14="http://schemas.microsoft.com/office/powerpoint/2010/main" val="18043222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323528" y="1635470"/>
            <a:ext cx="4104456" cy="4583163"/>
          </a:xfrm>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endParaRPr lang="en-GB" sz="1400" dirty="0"/>
          </a:p>
          <a:p>
            <a:pPr marL="0" indent="0">
              <a:buNone/>
              <a:defRPr/>
            </a:pPr>
            <a:endParaRPr lang="en-GB" sz="1400" dirty="0"/>
          </a:p>
          <a:p>
            <a:pPr marL="0" indent="0">
              <a:buNone/>
              <a:defRPr/>
            </a:pPr>
            <a:endParaRPr lang="en-GB" sz="1400" dirty="0"/>
          </a:p>
          <a:p>
            <a:pPr marL="0" indent="0">
              <a:buNone/>
              <a:defRPr/>
            </a:pPr>
            <a:endParaRPr lang="en-GB" sz="1400" dirty="0"/>
          </a:p>
          <a:p>
            <a:pPr marL="0" indent="0">
              <a:buNone/>
              <a:defRPr/>
            </a:pPr>
            <a:r>
              <a:rPr lang="en-GB" sz="1200" dirty="0" err="1"/>
              <a:t>Mae’n</a:t>
            </a:r>
            <a:r>
              <a:rPr lang="en-GB" sz="1200" dirty="0"/>
              <a:t> </a:t>
            </a:r>
            <a:r>
              <a:rPr lang="en-GB" sz="1200" dirty="0" err="1"/>
              <a:t>cynnwys</a:t>
            </a:r>
            <a:r>
              <a:rPr lang="en-GB" sz="1200" dirty="0"/>
              <a:t> </a:t>
            </a:r>
            <a:r>
              <a:rPr lang="en-GB" sz="1200" dirty="0" err="1"/>
              <a:t>rheoli</a:t>
            </a:r>
            <a:r>
              <a:rPr lang="en-GB" sz="1200" dirty="0"/>
              <a:t> </a:t>
            </a:r>
            <a:r>
              <a:rPr lang="en-GB" sz="1200" dirty="0" err="1"/>
              <a:t>ymddygiad</a:t>
            </a:r>
            <a:r>
              <a:rPr lang="en-GB" sz="1200" dirty="0"/>
              <a:t> yn </a:t>
            </a:r>
            <a:r>
              <a:rPr lang="en-GB" sz="1200" dirty="0" err="1"/>
              <a:t>effeithiol</a:t>
            </a:r>
            <a:r>
              <a:rPr lang="en-GB" sz="1200" dirty="0"/>
              <a:t>.</a:t>
            </a:r>
          </a:p>
          <a:p>
            <a:pPr marL="0" indent="0">
              <a:buNone/>
              <a:defRPr/>
            </a:pPr>
            <a:r>
              <a:rPr lang="en-US" sz="1200" dirty="0" err="1"/>
              <a:t>Damcaniaeth</a:t>
            </a:r>
            <a:r>
              <a:rPr lang="en-US" sz="1200" dirty="0"/>
              <a:t> </a:t>
            </a:r>
            <a:r>
              <a:rPr lang="en-US" sz="1200" dirty="0" err="1"/>
              <a:t>berthnasol</a:t>
            </a:r>
            <a:r>
              <a:rPr lang="en-US" sz="1200" dirty="0"/>
              <a:t>?</a:t>
            </a:r>
          </a:p>
          <a:p>
            <a:pPr marL="0" indent="0">
              <a:buNone/>
              <a:defRPr/>
            </a:pPr>
            <a:endParaRPr lang="en-GB" sz="1400" dirty="0"/>
          </a:p>
          <a:p>
            <a:pPr marL="0" indent="0">
              <a:buNone/>
              <a:defRPr/>
            </a:pPr>
            <a:r>
              <a:rPr lang="en-GB" sz="1200" dirty="0" err="1"/>
              <a:t>Dosbarthiadau</a:t>
            </a:r>
            <a:r>
              <a:rPr lang="en-GB" sz="1200" dirty="0"/>
              <a:t> a </a:t>
            </a:r>
            <a:r>
              <a:rPr lang="en-GB" sz="1200" dirty="0" err="1"/>
              <a:t>reolir</a:t>
            </a:r>
            <a:r>
              <a:rPr lang="en-GB" sz="1200" dirty="0"/>
              <a:t> yn </a:t>
            </a:r>
            <a:r>
              <a:rPr lang="en-GB" sz="1200" dirty="0" err="1"/>
              <a:t>dda</a:t>
            </a:r>
            <a:r>
              <a:rPr lang="en-GB" sz="1200" dirty="0"/>
              <a:t>: </a:t>
            </a:r>
          </a:p>
          <a:p>
            <a:pPr marL="0" indent="0">
              <a:buNone/>
              <a:defRPr/>
            </a:pPr>
            <a:r>
              <a:rPr lang="en-GB" sz="1200" dirty="0"/>
              <a:t>• </a:t>
            </a:r>
            <a:r>
              <a:rPr lang="en-GB" sz="1200" dirty="0" err="1"/>
              <a:t>dechreuir</a:t>
            </a:r>
            <a:r>
              <a:rPr lang="en-GB" sz="1200" dirty="0"/>
              <a:t> y </a:t>
            </a:r>
            <a:r>
              <a:rPr lang="en-GB" sz="1200" dirty="0" err="1"/>
              <a:t>flwyddyn</a:t>
            </a:r>
            <a:r>
              <a:rPr lang="en-GB" sz="1200" dirty="0"/>
              <a:t> </a:t>
            </a:r>
            <a:r>
              <a:rPr lang="en-GB" sz="1200" dirty="0" err="1"/>
              <a:t>gyda</a:t>
            </a:r>
            <a:r>
              <a:rPr lang="en-GB" sz="1200" dirty="0"/>
              <a:t> set o </a:t>
            </a:r>
            <a:r>
              <a:rPr lang="en-GB" sz="1200" dirty="0" err="1"/>
              <a:t>reolau</a:t>
            </a:r>
            <a:r>
              <a:rPr lang="en-GB" sz="1200" dirty="0"/>
              <a:t> ac </a:t>
            </a:r>
            <a:r>
              <a:rPr lang="en-GB" sz="1200" dirty="0" err="1"/>
              <a:t>arferion</a:t>
            </a:r>
            <a:r>
              <a:rPr lang="en-GB" sz="1200" dirty="0"/>
              <a:t> a </a:t>
            </a:r>
            <a:r>
              <a:rPr lang="en-GB" sz="1200" dirty="0" err="1"/>
              <a:t>ddeellir</a:t>
            </a:r>
            <a:r>
              <a:rPr lang="en-GB" sz="1200" dirty="0"/>
              <a:t> </a:t>
            </a:r>
            <a:r>
              <a:rPr lang="en-GB" sz="1200" dirty="0" err="1"/>
              <a:t>gan</a:t>
            </a:r>
            <a:r>
              <a:rPr lang="en-GB" sz="1200" dirty="0"/>
              <a:t> bob un </a:t>
            </a:r>
            <a:r>
              <a:rPr lang="en-GB" sz="1200" dirty="0" err="1"/>
              <a:t>o‘r</a:t>
            </a:r>
            <a:r>
              <a:rPr lang="en-GB" sz="1200" dirty="0"/>
              <a:t> plant </a:t>
            </a:r>
          </a:p>
          <a:p>
            <a:pPr marL="0" indent="0">
              <a:buNone/>
              <a:defRPr/>
            </a:pPr>
            <a:r>
              <a:rPr lang="en-GB" sz="1200" dirty="0"/>
              <a:t>• </a:t>
            </a:r>
            <a:r>
              <a:rPr lang="en-GB" sz="1200" dirty="0" err="1"/>
              <a:t>defnyddir</a:t>
            </a:r>
            <a:r>
              <a:rPr lang="en-GB" sz="1200" dirty="0"/>
              <a:t> </a:t>
            </a:r>
            <a:r>
              <a:rPr lang="en-GB" sz="1200" dirty="0" err="1"/>
              <a:t>gwobrau</a:t>
            </a:r>
            <a:r>
              <a:rPr lang="en-GB" sz="1200" dirty="0"/>
              <a:t> y </a:t>
            </a:r>
            <a:r>
              <a:rPr lang="en-GB" sz="1200" dirty="0" err="1"/>
              <a:t>cytunwyd</a:t>
            </a:r>
            <a:r>
              <a:rPr lang="en-GB" sz="1200" dirty="0"/>
              <a:t> </a:t>
            </a:r>
            <a:r>
              <a:rPr lang="en-GB" sz="1200" dirty="0" err="1"/>
              <a:t>arnyn</a:t>
            </a:r>
            <a:r>
              <a:rPr lang="en-GB" sz="1200" dirty="0"/>
              <a:t> </a:t>
            </a:r>
            <a:r>
              <a:rPr lang="en-GB" sz="1200" dirty="0" err="1"/>
              <a:t>nhw</a:t>
            </a:r>
            <a:r>
              <a:rPr lang="en-GB" sz="1200" dirty="0"/>
              <a:t> a </a:t>
            </a:r>
            <a:r>
              <a:rPr lang="en-GB" sz="1200" dirty="0" err="1"/>
              <a:t>dulliau</a:t>
            </a:r>
            <a:r>
              <a:rPr lang="en-GB" sz="1200" dirty="0"/>
              <a:t> </a:t>
            </a:r>
            <a:r>
              <a:rPr lang="en-GB" sz="1200" dirty="0" err="1"/>
              <a:t>atgyfnerthu</a:t>
            </a:r>
            <a:r>
              <a:rPr lang="en-GB" sz="1200" dirty="0"/>
              <a:t> </a:t>
            </a:r>
            <a:r>
              <a:rPr lang="en-GB" sz="1200" dirty="0" err="1"/>
              <a:t>cadarnhaol</a:t>
            </a:r>
            <a:r>
              <a:rPr lang="en-GB" sz="1200" dirty="0"/>
              <a:t> </a:t>
            </a:r>
          </a:p>
          <a:p>
            <a:pPr marL="0" indent="0">
              <a:buNone/>
              <a:defRPr/>
            </a:pPr>
            <a:r>
              <a:rPr lang="en-GB" sz="1200" dirty="0"/>
              <a:t>• </a:t>
            </a:r>
            <a:r>
              <a:rPr lang="en-GB" sz="1200" dirty="0" err="1"/>
              <a:t>defnyddir</a:t>
            </a:r>
            <a:r>
              <a:rPr lang="en-GB" sz="1200" dirty="0"/>
              <a:t> </a:t>
            </a:r>
            <a:r>
              <a:rPr lang="en-GB" sz="1200" dirty="0" err="1"/>
              <a:t>cosbau</a:t>
            </a:r>
            <a:r>
              <a:rPr lang="en-GB" sz="1200" dirty="0"/>
              <a:t> </a:t>
            </a:r>
            <a:r>
              <a:rPr lang="en-GB" sz="1200" dirty="0" err="1"/>
              <a:t>penodol</a:t>
            </a:r>
            <a:r>
              <a:rPr lang="en-GB" sz="1200" dirty="0"/>
              <a:t> </a:t>
            </a:r>
            <a:r>
              <a:rPr lang="en-GB" sz="1200" dirty="0" err="1"/>
              <a:t>ar</a:t>
            </a:r>
            <a:r>
              <a:rPr lang="en-GB" sz="1200" dirty="0"/>
              <a:t> </a:t>
            </a:r>
            <a:r>
              <a:rPr lang="en-GB" sz="1200" dirty="0" err="1"/>
              <a:t>gyfer</a:t>
            </a:r>
            <a:r>
              <a:rPr lang="en-GB" sz="1200" dirty="0"/>
              <a:t> </a:t>
            </a:r>
            <a:r>
              <a:rPr lang="en-GB" sz="1200" dirty="0" err="1"/>
              <a:t>camymddwyn</a:t>
            </a:r>
            <a:r>
              <a:rPr lang="en-GB" sz="1200" dirty="0"/>
              <a:t> </a:t>
            </a:r>
          </a:p>
          <a:p>
            <a:pPr marL="0" indent="0">
              <a:buNone/>
              <a:defRPr/>
            </a:pPr>
            <a:r>
              <a:rPr lang="en-GB" sz="1200" dirty="0"/>
              <a:t>• </a:t>
            </a:r>
            <a:r>
              <a:rPr lang="en-GB" sz="1200" dirty="0" err="1"/>
              <a:t>ceir</a:t>
            </a:r>
            <a:r>
              <a:rPr lang="en-GB" sz="1200" dirty="0"/>
              <a:t> </a:t>
            </a:r>
            <a:r>
              <a:rPr lang="en-GB" sz="1200" dirty="0" err="1"/>
              <a:t>amryw</a:t>
            </a:r>
            <a:r>
              <a:rPr lang="en-GB" sz="1200" dirty="0"/>
              <a:t> o </a:t>
            </a:r>
            <a:r>
              <a:rPr lang="en-GB" sz="1200" dirty="0" err="1"/>
              <a:t>opsiynau</a:t>
            </a:r>
            <a:r>
              <a:rPr lang="en-GB" sz="1200" dirty="0"/>
              <a:t> </a:t>
            </a:r>
            <a:r>
              <a:rPr lang="en-GB" sz="1200" dirty="0" err="1"/>
              <a:t>ar</a:t>
            </a:r>
            <a:r>
              <a:rPr lang="en-GB" sz="1200" dirty="0"/>
              <a:t> </a:t>
            </a:r>
            <a:r>
              <a:rPr lang="en-GB" sz="1200" dirty="0" err="1"/>
              <a:t>gyfer</a:t>
            </a:r>
            <a:r>
              <a:rPr lang="en-GB" sz="1200" dirty="0"/>
              <a:t> </a:t>
            </a:r>
            <a:r>
              <a:rPr lang="en-GB" sz="1200" dirty="0" err="1"/>
              <a:t>delio</a:t>
            </a:r>
            <a:r>
              <a:rPr lang="en-GB" sz="1200" dirty="0"/>
              <a:t> â </a:t>
            </a:r>
            <a:r>
              <a:rPr lang="en-GB" sz="1200" dirty="0" err="1"/>
              <a:t>phroblemau</a:t>
            </a:r>
            <a:r>
              <a:rPr lang="en-GB" sz="1200" dirty="0"/>
              <a:t> </a:t>
            </a:r>
            <a:r>
              <a:rPr lang="en-GB" sz="1200" dirty="0" err="1"/>
              <a:t>disgyblaeth</a:t>
            </a:r>
            <a:r>
              <a:rPr lang="en-GB" sz="1200" dirty="0"/>
              <a:t> </a:t>
            </a:r>
          </a:p>
          <a:p>
            <a:pPr marL="0" indent="0">
              <a:buNone/>
              <a:defRPr/>
            </a:pPr>
            <a:r>
              <a:rPr lang="en-GB" sz="1200" dirty="0"/>
              <a:t>• </a:t>
            </a:r>
            <a:r>
              <a:rPr lang="en-GB" sz="1200" dirty="0" err="1"/>
              <a:t>defnyddio‘r</a:t>
            </a:r>
            <a:r>
              <a:rPr lang="en-GB" sz="1200" dirty="0"/>
              <a:t> </a:t>
            </a:r>
            <a:r>
              <a:rPr lang="en-GB" sz="1200" dirty="0" err="1"/>
              <a:t>gofod</a:t>
            </a:r>
            <a:r>
              <a:rPr lang="en-GB" sz="1200" dirty="0"/>
              <a:t> </a:t>
            </a:r>
            <a:r>
              <a:rPr lang="en-GB" sz="1200" dirty="0" err="1"/>
              <a:t>ffisegol</a:t>
            </a:r>
            <a:r>
              <a:rPr lang="en-GB" sz="1200" dirty="0"/>
              <a:t> </a:t>
            </a:r>
          </a:p>
          <a:p>
            <a:pPr marL="0" indent="0">
              <a:buNone/>
              <a:defRPr/>
            </a:pPr>
            <a:r>
              <a:rPr lang="en-GB" sz="1200" dirty="0"/>
              <a:t>• </a:t>
            </a:r>
            <a:r>
              <a:rPr lang="en-GB" sz="1200" dirty="0" err="1"/>
              <a:t>mae‘r</a:t>
            </a:r>
            <a:r>
              <a:rPr lang="en-GB" sz="1200" dirty="0"/>
              <a:t> </a:t>
            </a:r>
            <a:r>
              <a:rPr lang="en-GB" sz="1200" dirty="0" err="1"/>
              <a:t>gwersi</a:t>
            </a:r>
            <a:r>
              <a:rPr lang="en-GB" sz="1200" dirty="0"/>
              <a:t> </a:t>
            </a:r>
            <a:r>
              <a:rPr lang="en-GB" sz="1200" dirty="0" err="1"/>
              <a:t>wedi‘u</a:t>
            </a:r>
            <a:r>
              <a:rPr lang="en-GB" sz="1200" dirty="0"/>
              <a:t> </a:t>
            </a:r>
            <a:r>
              <a:rPr lang="en-GB" sz="1200" dirty="0" err="1"/>
              <a:t>cynllunio‘n</a:t>
            </a:r>
            <a:r>
              <a:rPr lang="en-GB" sz="1200" dirty="0"/>
              <a:t> </a:t>
            </a:r>
            <a:r>
              <a:rPr lang="en-GB" sz="1200" dirty="0" err="1"/>
              <a:t>dda</a:t>
            </a:r>
            <a:r>
              <a:rPr lang="en-GB" sz="1200" dirty="0"/>
              <a:t> </a:t>
            </a:r>
          </a:p>
          <a:p>
            <a:pPr marL="0" indent="0">
              <a:buNone/>
              <a:defRPr/>
            </a:pPr>
            <a:r>
              <a:rPr lang="en-GB" sz="1200" dirty="0"/>
              <a:t>• </a:t>
            </a:r>
            <a:r>
              <a:rPr lang="en-GB" sz="1200" dirty="0" err="1"/>
              <a:t>anogir</a:t>
            </a:r>
            <a:r>
              <a:rPr lang="en-GB" sz="1200" dirty="0"/>
              <a:t> parch a </a:t>
            </a:r>
            <a:r>
              <a:rPr lang="en-GB" sz="1200" dirty="0" err="1"/>
              <a:t>meithrinir</a:t>
            </a:r>
            <a:r>
              <a:rPr lang="en-GB" sz="1200" dirty="0"/>
              <a:t> </a:t>
            </a:r>
            <a:r>
              <a:rPr lang="en-GB" sz="1200" dirty="0" err="1"/>
              <a:t>cydberthnasau</a:t>
            </a:r>
            <a:r>
              <a:rPr lang="en-GB" sz="1200" dirty="0"/>
              <a:t> </a:t>
            </a:r>
            <a:r>
              <a:rPr lang="en-GB" sz="1200" dirty="0" err="1"/>
              <a:t>cadarnhaol</a:t>
            </a:r>
            <a:endParaRPr lang="en-US" sz="1200" b="1" dirty="0">
              <a:ea typeface="Open Sans" panose="020B0606030504020204" pitchFamily="34" charset="0"/>
              <a:cs typeface="Open Sans" panose="020B0606030504020204" pitchFamily="34" charset="0"/>
            </a:endParaRPr>
          </a:p>
          <a:p>
            <a:pPr marL="0" indent="0">
              <a:buNone/>
              <a:defRPr/>
            </a:pPr>
            <a:r>
              <a:rPr lang="en-US" sz="1000" dirty="0">
                <a:ea typeface="Open Sans" panose="020B0606030504020204" pitchFamily="34" charset="0"/>
                <a:cs typeface="Open Sans" panose="020B0606030504020204" pitchFamily="34" charset="0"/>
              </a:rPr>
              <a:t>(</a:t>
            </a:r>
            <a:r>
              <a:rPr lang="en-US" sz="1000" dirty="0" err="1">
                <a:ea typeface="Open Sans" panose="020B0606030504020204" pitchFamily="34" charset="0"/>
                <a:cs typeface="Open Sans" panose="020B0606030504020204" pitchFamily="34" charset="0"/>
              </a:rPr>
              <a:t>Llywodraeth</a:t>
            </a:r>
            <a:r>
              <a:rPr lang="en-US" sz="1000" dirty="0">
                <a:ea typeface="Open Sans" panose="020B0606030504020204" pitchFamily="34" charset="0"/>
                <a:cs typeface="Open Sans" panose="020B0606030504020204" pitchFamily="34" charset="0"/>
              </a:rPr>
              <a:t> Cymru, 2012)</a:t>
            </a:r>
          </a:p>
          <a:p>
            <a:pPr marL="0" indent="0">
              <a:buNone/>
              <a:defRPr/>
            </a:pPr>
            <a:r>
              <a:rPr lang="en-GB" sz="800" dirty="0">
                <a:solidFill>
                  <a:srgbClr val="494949"/>
                </a:solidFill>
                <a:latin typeface="&amp;quot"/>
                <a:hlinkClick r:id="rId2"/>
              </a:rPr>
              <a:t>https://www.llyw.cymru/rheoli-ymddygiad-yn-yr-ystafell-ddosbarth-canllawiau-ar-gyfer-ysgolioncynradd?_gl=1*eotxyn*_ga*MjAwOTM3MzI4MC4xNzI2NTYwOTUw*_ga_L1471V4N02*MTcyNjU2MDk0OS4xLjEuMTcyNjU2MDk5NS4wLjAuMA</a:t>
            </a:r>
            <a:endParaRPr lang="en-US" sz="800"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sz="2000" b="1" dirty="0">
              <a:ea typeface="Open Sans" panose="020B0606030504020204" pitchFamily="34" charset="0"/>
              <a:cs typeface="Open Sans" panose="020B0606030504020204" pitchFamily="34" charset="0"/>
            </a:endParaRPr>
          </a:p>
          <a:p>
            <a:pPr marL="0" indent="0">
              <a:buNone/>
              <a:defRPr/>
            </a:pPr>
            <a:endParaRPr lang="en-US"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860032" y="1628800"/>
            <a:ext cx="4041775" cy="4589834"/>
          </a:xfrm>
        </p:spPr>
        <p:style>
          <a:lnRef idx="2">
            <a:schemeClr val="accent5"/>
          </a:lnRef>
          <a:fillRef idx="1">
            <a:schemeClr val="lt1"/>
          </a:fillRef>
          <a:effectRef idx="0">
            <a:schemeClr val="accent5"/>
          </a:effectRef>
          <a:fontRef idx="minor">
            <a:schemeClr val="dk1"/>
          </a:fontRef>
        </p:style>
        <p:txBody>
          <a:bodyPr rtlCol="0">
            <a:normAutofit fontScale="62500" lnSpcReduction="20000"/>
          </a:bodyPr>
          <a:lstStyle/>
          <a:p>
            <a:pPr marL="0" indent="0">
              <a:buNone/>
              <a:defRPr/>
            </a:pPr>
            <a:r>
              <a:rPr lang="en-GB" sz="1600" b="0" i="0" dirty="0">
                <a:solidFill>
                  <a:srgbClr val="474747"/>
                </a:solidFill>
                <a:effectLst/>
                <a:highlight>
                  <a:srgbClr val="FFFFFF"/>
                </a:highlight>
                <a:latin typeface="Google Sans"/>
              </a:rPr>
              <a:t> </a:t>
            </a:r>
            <a:r>
              <a:rPr lang="en-GB" sz="2000" b="0" i="0" dirty="0">
                <a:solidFill>
                  <a:srgbClr val="474747"/>
                </a:solidFill>
                <a:effectLst/>
                <a:latin typeface="Google Sans"/>
              </a:rPr>
              <a:t>How a teacher </a:t>
            </a:r>
            <a:r>
              <a:rPr lang="en-GB" sz="2000" b="0" i="0" dirty="0">
                <a:solidFill>
                  <a:srgbClr val="040C28"/>
                </a:solidFill>
                <a:effectLst/>
                <a:latin typeface="Google Sans"/>
              </a:rPr>
              <a:t>creates and maintains a learning environment that is conducive to successful learning and teaching</a:t>
            </a:r>
            <a:r>
              <a:rPr lang="en-GB" sz="2000" b="0" i="0" dirty="0">
                <a:solidFill>
                  <a:srgbClr val="474747"/>
                </a:solidFill>
                <a:effectLst/>
                <a:latin typeface="Google Sans"/>
              </a:rPr>
              <a:t>. This can include decisions about structure, organisation and activities that support learners by managing their expectations and behaviours</a:t>
            </a:r>
            <a:r>
              <a:rPr lang="en-GB" sz="2000" b="0" i="0" dirty="0">
                <a:solidFill>
                  <a:srgbClr val="474747"/>
                </a:solidFill>
                <a:effectLst/>
                <a:highlight>
                  <a:srgbClr val="FFFFFF"/>
                </a:highlight>
                <a:latin typeface="Google Sans"/>
              </a:rPr>
              <a:t>.</a:t>
            </a:r>
          </a:p>
          <a:p>
            <a:pPr marL="0" indent="0">
              <a:buNone/>
              <a:defRPr/>
            </a:pPr>
            <a:endParaRPr lang="en-GB" sz="1600" dirty="0">
              <a:solidFill>
                <a:srgbClr val="474747"/>
              </a:solidFill>
              <a:highlight>
                <a:srgbClr val="FFFFFF"/>
              </a:highlight>
              <a:latin typeface="Google Sans"/>
            </a:endParaRPr>
          </a:p>
          <a:p>
            <a:pPr marL="0" indent="0">
              <a:buNone/>
              <a:defRPr/>
            </a:pPr>
            <a:r>
              <a:rPr lang="en-GB" sz="2000" b="0" i="0" dirty="0">
                <a:solidFill>
                  <a:srgbClr val="474747"/>
                </a:solidFill>
                <a:effectLst/>
                <a:highlight>
                  <a:srgbClr val="FFFFFF"/>
                </a:highlight>
                <a:latin typeface="Google Sans"/>
              </a:rPr>
              <a:t>Includes effective behaviour management.</a:t>
            </a:r>
          </a:p>
          <a:p>
            <a:pPr marL="0" indent="0">
              <a:buNone/>
              <a:defRPr/>
            </a:pPr>
            <a:r>
              <a:rPr lang="en-GB" sz="2000" b="0" i="0" dirty="0">
                <a:solidFill>
                  <a:srgbClr val="474747"/>
                </a:solidFill>
                <a:effectLst/>
                <a:highlight>
                  <a:srgbClr val="FFFFFF"/>
                </a:highlight>
                <a:latin typeface="Google Sans"/>
              </a:rPr>
              <a:t>Relevant theory?</a:t>
            </a:r>
          </a:p>
          <a:p>
            <a:pPr marL="0" indent="0">
              <a:buNone/>
              <a:defRPr/>
            </a:pPr>
            <a:endParaRPr lang="en-GB" sz="1600" b="0" i="0" dirty="0">
              <a:solidFill>
                <a:srgbClr val="474747"/>
              </a:solidFill>
              <a:effectLst/>
              <a:highlight>
                <a:srgbClr val="FFFFFF"/>
              </a:highlight>
              <a:latin typeface="Google Sans"/>
            </a:endParaRPr>
          </a:p>
          <a:p>
            <a:pPr marL="0" indent="0">
              <a:buNone/>
              <a:defRPr/>
            </a:pPr>
            <a:r>
              <a:rPr lang="en-GB" sz="1800" dirty="0"/>
              <a:t>Well-managed classrooms: </a:t>
            </a:r>
          </a:p>
          <a:p>
            <a:pPr marL="0" indent="0">
              <a:buNone/>
              <a:defRPr/>
            </a:pPr>
            <a:r>
              <a:rPr lang="en-GB" sz="1800" dirty="0"/>
              <a:t>• begin the year with a set of rules and routines which are understood by all children </a:t>
            </a:r>
          </a:p>
          <a:p>
            <a:pPr marL="0" indent="0">
              <a:buNone/>
              <a:defRPr/>
            </a:pPr>
            <a:r>
              <a:rPr lang="en-GB" sz="1800" dirty="0"/>
              <a:t>• have agreed rewards and positive reinforcements </a:t>
            </a:r>
          </a:p>
          <a:p>
            <a:pPr marL="0" indent="0">
              <a:buNone/>
              <a:defRPr/>
            </a:pPr>
            <a:r>
              <a:rPr lang="en-GB" sz="1800" dirty="0"/>
              <a:t>• have set sanctions for misbehaviour </a:t>
            </a:r>
          </a:p>
          <a:p>
            <a:pPr marL="0" indent="0">
              <a:buNone/>
              <a:defRPr/>
            </a:pPr>
            <a:r>
              <a:rPr lang="en-GB" sz="1800" dirty="0"/>
              <a:t>• have a selection of options for dealing with disciplinary problems </a:t>
            </a:r>
          </a:p>
          <a:p>
            <a:pPr marL="0" indent="0">
              <a:buNone/>
              <a:defRPr/>
            </a:pPr>
            <a:r>
              <a:rPr lang="en-GB" sz="1800" dirty="0"/>
              <a:t>• make use of their physical space </a:t>
            </a:r>
          </a:p>
          <a:p>
            <a:pPr marL="0" indent="0">
              <a:buNone/>
              <a:defRPr/>
            </a:pPr>
            <a:r>
              <a:rPr lang="en-GB" sz="1800" dirty="0"/>
              <a:t>• have well-planned lessons </a:t>
            </a:r>
          </a:p>
          <a:p>
            <a:pPr marL="0" indent="0">
              <a:buNone/>
              <a:defRPr/>
            </a:pPr>
            <a:r>
              <a:rPr lang="en-GB" sz="1800" dirty="0"/>
              <a:t>• encourage respect and develop positive relationships</a:t>
            </a:r>
          </a:p>
          <a:p>
            <a:pPr marL="0" indent="0">
              <a:buNone/>
              <a:defRPr/>
            </a:pPr>
            <a:r>
              <a:rPr lang="en-GB" sz="1400" dirty="0"/>
              <a:t>(Welsh Government, 2012)</a:t>
            </a:r>
          </a:p>
          <a:p>
            <a:pPr marL="0" indent="0">
              <a:buNone/>
              <a:defRPr/>
            </a:pPr>
            <a:endParaRPr lang="en-GB" sz="1600" dirty="0"/>
          </a:p>
          <a:p>
            <a:pPr marL="0" indent="0">
              <a:buNone/>
              <a:defRPr/>
            </a:pPr>
            <a:r>
              <a:rPr lang="en-GB" sz="1600" b="0" i="0" u="none" strike="noStrike" dirty="0">
                <a:solidFill>
                  <a:srgbClr val="494949"/>
                </a:solidFill>
                <a:effectLst/>
                <a:latin typeface="&amp;quot"/>
                <a:hlinkClick r:id="rId3"/>
              </a:rPr>
              <a:t>https://www.gov.wales/sites/default/files/publications/2018-12/practical-approaches-to-behaviour-management-in-the-classroom-a-handbook-for-classroom-teachers-in-primary-schools.pdf</a:t>
            </a:r>
            <a:endParaRPr lang="en-GB" sz="1600" dirty="0"/>
          </a:p>
          <a:p>
            <a:pPr marL="0" indent="0">
              <a:buNone/>
              <a:defRPr/>
            </a:pPr>
            <a:endParaRPr lang="en-GB" sz="2000" dirty="0">
              <a:latin typeface="+mj-lt"/>
            </a:endParaRPr>
          </a:p>
        </p:txBody>
      </p:sp>
      <p:sp>
        <p:nvSpPr>
          <p:cNvPr id="21509" name="Title 1"/>
          <p:cNvSpPr txBox="1">
            <a:spLocks/>
          </p:cNvSpPr>
          <p:nvPr/>
        </p:nvSpPr>
        <p:spPr bwMode="auto">
          <a:xfrm>
            <a:off x="366713" y="188640"/>
            <a:ext cx="8785225"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r>
              <a:rPr lang="en-GB" altLang="en-US" sz="2400" dirty="0" err="1">
                <a:latin typeface="+mn-lt"/>
              </a:rPr>
              <a:t>Addysgeg</a:t>
            </a:r>
            <a:r>
              <a:rPr lang="en-GB" altLang="en-US" sz="2400" dirty="0">
                <a:latin typeface="+mn-lt"/>
              </a:rPr>
              <a:t>: </a:t>
            </a:r>
            <a:r>
              <a:rPr lang="en-GB" altLang="en-US" sz="2400" dirty="0" err="1">
                <a:latin typeface="+mn-lt"/>
              </a:rPr>
              <a:t>Rheolaeth</a:t>
            </a:r>
            <a:r>
              <a:rPr lang="en-GB" altLang="en-US" sz="2400" dirty="0">
                <a:latin typeface="+mn-lt"/>
              </a:rPr>
              <a:t> </a:t>
            </a:r>
            <a:r>
              <a:rPr lang="en-GB" altLang="en-US" sz="2400" dirty="0" err="1">
                <a:latin typeface="+mn-lt"/>
              </a:rPr>
              <a:t>dosbarth</a:t>
            </a:r>
            <a:r>
              <a:rPr lang="en-GB" altLang="en-US" sz="2400" dirty="0">
                <a:latin typeface="+mn-lt"/>
              </a:rPr>
              <a:t>   Pedagogy: Classroom management</a:t>
            </a:r>
          </a:p>
          <a:p>
            <a:pPr algn="ctr"/>
            <a:r>
              <a:rPr lang="en-US" sz="2400" dirty="0" err="1"/>
              <a:t>Rhai</a:t>
            </a:r>
            <a:r>
              <a:rPr lang="en-US" sz="2400" dirty="0"/>
              <a:t> </a:t>
            </a:r>
            <a:r>
              <a:rPr lang="en-US" sz="2400" dirty="0" err="1"/>
              <a:t>enghreifftiau</a:t>
            </a:r>
            <a:r>
              <a:rPr lang="en-US" sz="2400" dirty="0"/>
              <a:t>                           Some examples</a:t>
            </a:r>
          </a:p>
          <a:p>
            <a:pPr algn="ctr"/>
            <a:endParaRPr lang="en-US" altLang="en-US" sz="2400" dirty="0">
              <a:latin typeface="Century Gothic" pitchFamily="34" charset="0"/>
            </a:endParaRPr>
          </a:p>
        </p:txBody>
      </p:sp>
      <p:sp>
        <p:nvSpPr>
          <p:cNvPr id="2" name="Rectangle 1">
            <a:extLst>
              <a:ext uri="{FF2B5EF4-FFF2-40B4-BE49-F238E27FC236}">
                <a16:creationId xmlns:a16="http://schemas.microsoft.com/office/drawing/2014/main" id="{CAC148B8-7027-C8AF-4E8D-D3FA5BD18F4F}"/>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9419574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anim calcmode="lin" valueType="num">
                                      <p:cBhvr additive="base">
                                        <p:cTn id="4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anim calcmode="lin" valueType="num">
                                      <p:cBhvr additive="base">
                                        <p:cTn id="55"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3" end="13"/>
                                            </p:txEl>
                                          </p:spTgt>
                                        </p:tgtEl>
                                        <p:attrNameLst>
                                          <p:attrName>style.visibility</p:attrName>
                                        </p:attrNameLst>
                                      </p:cBhvr>
                                      <p:to>
                                        <p:strVal val="visible"/>
                                      </p:to>
                                    </p:set>
                                    <p:anim calcmode="lin" valueType="num">
                                      <p:cBhvr additive="base">
                                        <p:cTn id="61"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4" end="14"/>
                                            </p:txEl>
                                          </p:spTgt>
                                        </p:tgtEl>
                                        <p:attrNameLst>
                                          <p:attrName>style.visibility</p:attrName>
                                        </p:attrNameLst>
                                      </p:cBhvr>
                                      <p:to>
                                        <p:strVal val="visible"/>
                                      </p:to>
                                    </p:set>
                                    <p:anim calcmode="lin" valueType="num">
                                      <p:cBhvr additive="base">
                                        <p:cTn id="67"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5" end="15"/>
                                            </p:txEl>
                                          </p:spTgt>
                                        </p:tgtEl>
                                        <p:attrNameLst>
                                          <p:attrName>style.visibility</p:attrName>
                                        </p:attrNameLst>
                                      </p:cBhvr>
                                      <p:to>
                                        <p:strVal val="visible"/>
                                      </p:to>
                                    </p:set>
                                    <p:anim calcmode="lin" valueType="num">
                                      <p:cBhvr additive="base">
                                        <p:cTn id="73"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
                                            <p:txEl>
                                              <p:pRg st="16" end="16"/>
                                            </p:txEl>
                                          </p:spTgt>
                                        </p:tgtEl>
                                        <p:attrNameLst>
                                          <p:attrName>style.visibility</p:attrName>
                                        </p:attrNameLst>
                                      </p:cBhvr>
                                      <p:to>
                                        <p:strVal val="visible"/>
                                      </p:to>
                                    </p:set>
                                    <p:anim calcmode="lin" valueType="num">
                                      <p:cBhvr additive="base">
                                        <p:cTn id="79"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36563" y="1988766"/>
            <a:ext cx="4135437" cy="4589834"/>
          </a:xfrm>
        </p:spPr>
        <p:style>
          <a:lnRef idx="2">
            <a:schemeClr val="accent4"/>
          </a:lnRef>
          <a:fillRef idx="1">
            <a:schemeClr val="lt1"/>
          </a:fillRef>
          <a:effectRef idx="0">
            <a:schemeClr val="accent4"/>
          </a:effectRef>
          <a:fontRef idx="minor">
            <a:schemeClr val="dk1"/>
          </a:fontRef>
        </p:style>
        <p:txBody>
          <a:bodyPr rtlCol="0">
            <a:noAutofit/>
          </a:bodyPr>
          <a:lstStyle/>
          <a:p>
            <a:r>
              <a:rPr lang="en-GB" sz="1400" dirty="0">
                <a:solidFill>
                  <a:schemeClr val="tx1"/>
                </a:solidFill>
              </a:rPr>
              <a:t>‘</a:t>
            </a:r>
            <a:r>
              <a:rPr lang="en-GB" sz="1400" i="1" dirty="0">
                <a:solidFill>
                  <a:schemeClr val="tx1"/>
                </a:solidFill>
              </a:rPr>
              <a:t>Assessment refers to a variety of methods used in schools to measure and evaluate student progress. </a:t>
            </a:r>
          </a:p>
          <a:p>
            <a:r>
              <a:rPr lang="en-GB" sz="1400" i="1" dirty="0">
                <a:solidFill>
                  <a:schemeClr val="tx1"/>
                </a:solidFill>
              </a:rPr>
              <a:t>Assessment can be used to guide teachers in terms of the support, extension and intervention they provide their learners. </a:t>
            </a:r>
          </a:p>
          <a:p>
            <a:r>
              <a:rPr lang="en-GB" sz="1400" i="1" dirty="0">
                <a:solidFill>
                  <a:schemeClr val="tx1"/>
                </a:solidFill>
              </a:rPr>
              <a:t>Assessment also provides a way of measuring student outcomes relative to expected progress - schools can set future targets &amp; governments can monitor and assess school performance</a:t>
            </a:r>
            <a:r>
              <a:rPr lang="en-GB" sz="1400" dirty="0">
                <a:solidFill>
                  <a:schemeClr val="tx1"/>
                </a:solidFill>
              </a:rPr>
              <a:t>’.   (TES, 2021</a:t>
            </a:r>
          </a:p>
          <a:p>
            <a:endParaRPr lang="en-GB" sz="1400" dirty="0">
              <a:solidFill>
                <a:schemeClr val="tx1"/>
              </a:solidFill>
            </a:endParaRPr>
          </a:p>
          <a:p>
            <a:pPr marL="0" indent="0">
              <a:buNone/>
              <a:defRPr/>
            </a:pPr>
            <a:r>
              <a:rPr lang="en-GB" sz="1600" dirty="0"/>
              <a:t>Yn 2022, </a:t>
            </a:r>
            <a:r>
              <a:rPr lang="en-GB" sz="1600" dirty="0" err="1"/>
              <a:t>cyhoeddodd</a:t>
            </a:r>
            <a:r>
              <a:rPr lang="en-GB" sz="1600" dirty="0"/>
              <a:t> </a:t>
            </a:r>
            <a:r>
              <a:rPr lang="en-GB" sz="1600" dirty="0" err="1"/>
              <a:t>Llywodraeth</a:t>
            </a:r>
            <a:r>
              <a:rPr lang="en-GB" sz="1600" dirty="0"/>
              <a:t> Cymru </a:t>
            </a:r>
            <a:r>
              <a:rPr lang="en-GB" sz="1600" dirty="0" err="1"/>
              <a:t>ganllawiau</a:t>
            </a:r>
            <a:r>
              <a:rPr lang="en-GB" sz="1600" dirty="0"/>
              <a:t> </a:t>
            </a:r>
            <a:r>
              <a:rPr lang="en-GB" sz="1600" dirty="0" err="1"/>
              <a:t>i</a:t>
            </a:r>
            <a:r>
              <a:rPr lang="en-GB" sz="1600" dirty="0"/>
              <a:t> </a:t>
            </a:r>
            <a:r>
              <a:rPr lang="en-GB" sz="1600" dirty="0" err="1"/>
              <a:t>gefnogi</a:t>
            </a:r>
            <a:r>
              <a:rPr lang="en-GB" sz="1600" dirty="0"/>
              <a:t> </a:t>
            </a:r>
            <a:r>
              <a:rPr lang="en-GB" sz="1600" dirty="0" err="1"/>
              <a:t>trefniadau</a:t>
            </a:r>
            <a:r>
              <a:rPr lang="en-GB" sz="1600" dirty="0"/>
              <a:t> </a:t>
            </a:r>
            <a:r>
              <a:rPr lang="en-GB" sz="1600" dirty="0" err="1"/>
              <a:t>asesu</a:t>
            </a:r>
            <a:r>
              <a:rPr lang="en-GB" sz="1600" dirty="0"/>
              <a:t> a </a:t>
            </a:r>
            <a:r>
              <a:rPr lang="en-GB" sz="1600" dirty="0" err="1"/>
              <a:t>helpu</a:t>
            </a:r>
            <a:r>
              <a:rPr lang="en-GB" sz="1600" dirty="0"/>
              <a:t> </a:t>
            </a:r>
            <a:r>
              <a:rPr lang="en-GB" sz="1600" dirty="0" err="1"/>
              <a:t>ysgolion</a:t>
            </a:r>
            <a:r>
              <a:rPr lang="en-GB" sz="1600" dirty="0"/>
              <a:t> </a:t>
            </a:r>
            <a:r>
              <a:rPr lang="en-GB" sz="1600" dirty="0" err="1"/>
              <a:t>i</a:t>
            </a:r>
            <a:r>
              <a:rPr lang="en-GB" sz="1600" dirty="0"/>
              <a:t> </a:t>
            </a:r>
            <a:r>
              <a:rPr lang="en-GB" sz="1600" dirty="0" err="1"/>
              <a:t>ddatblygu</a:t>
            </a:r>
            <a:r>
              <a:rPr lang="en-GB" sz="1600" dirty="0"/>
              <a:t> </a:t>
            </a:r>
            <a:r>
              <a:rPr lang="en-GB" sz="1600" dirty="0" err="1"/>
              <a:t>dealltwriaeth</a:t>
            </a:r>
            <a:r>
              <a:rPr lang="en-GB" sz="1600" dirty="0"/>
              <a:t> </a:t>
            </a:r>
            <a:r>
              <a:rPr lang="en-GB" sz="1600" dirty="0" err="1"/>
              <a:t>gliriach</a:t>
            </a:r>
            <a:r>
              <a:rPr lang="en-GB" sz="1600" dirty="0"/>
              <a:t> o </a:t>
            </a:r>
            <a:r>
              <a:rPr lang="en-GB" sz="1600" dirty="0" err="1"/>
              <a:t>ddibenion</a:t>
            </a:r>
            <a:r>
              <a:rPr lang="en-GB" sz="1600" dirty="0"/>
              <a:t> </a:t>
            </a:r>
            <a:r>
              <a:rPr lang="en-GB" sz="1600" dirty="0" err="1"/>
              <a:t>asesu</a:t>
            </a:r>
            <a:r>
              <a:rPr lang="en-GB" sz="1600" dirty="0"/>
              <a:t>. </a:t>
            </a:r>
            <a:r>
              <a:rPr lang="en-GB" sz="1600" dirty="0" err="1"/>
              <a:t>Ymagweddau</a:t>
            </a:r>
            <a:r>
              <a:rPr lang="en-GB" sz="1600" dirty="0"/>
              <a:t> </a:t>
            </a:r>
            <a:r>
              <a:rPr lang="en-GB" sz="1600" dirty="0" err="1"/>
              <a:t>effeithol</a:t>
            </a:r>
            <a:r>
              <a:rPr lang="en-GB" sz="1600" dirty="0"/>
              <a:t> at </a:t>
            </a:r>
            <a:r>
              <a:rPr lang="en-GB" sz="1600" dirty="0" err="1"/>
              <a:t>asesu</a:t>
            </a:r>
            <a:r>
              <a:rPr lang="en-GB" sz="1600" dirty="0"/>
              <a:t> </a:t>
            </a:r>
            <a:r>
              <a:rPr lang="en-GB" sz="1600" dirty="0" err="1"/>
              <a:t>sy’n</a:t>
            </a:r>
            <a:r>
              <a:rPr lang="en-GB" sz="1600" dirty="0"/>
              <a:t> </a:t>
            </a:r>
            <a:r>
              <a:rPr lang="en-GB" sz="1600" dirty="0" err="1"/>
              <a:t>gwella</a:t>
            </a:r>
            <a:r>
              <a:rPr lang="en-GB" sz="1600" dirty="0"/>
              <a:t> </a:t>
            </a:r>
            <a:r>
              <a:rPr lang="en-GB" sz="1600" dirty="0" err="1"/>
              <a:t>addysgu</a:t>
            </a:r>
            <a:r>
              <a:rPr lang="en-GB" sz="1600" dirty="0"/>
              <a:t> a </a:t>
            </a:r>
            <a:r>
              <a:rPr lang="en-GB" sz="1600" dirty="0" err="1"/>
              <a:t>dysgu</a:t>
            </a:r>
            <a:r>
              <a:rPr lang="en-GB" sz="1600" dirty="0"/>
              <a:t>, </a:t>
            </a:r>
            <a:r>
              <a:rPr lang="en-GB" sz="1600" dirty="0" err="1"/>
              <a:t>ond</a:t>
            </a:r>
            <a:r>
              <a:rPr lang="en-GB" sz="1600" dirty="0"/>
              <a:t> ……..</a:t>
            </a:r>
          </a:p>
          <a:p>
            <a:pPr marL="0" indent="0">
              <a:buNone/>
              <a:defRPr/>
            </a:pPr>
            <a:r>
              <a:rPr lang="en-GB" sz="1600" dirty="0" err="1"/>
              <a:t>hyn</a:t>
            </a:r>
            <a:r>
              <a:rPr lang="en-GB" sz="1600" dirty="0"/>
              <a:t> yn </a:t>
            </a:r>
            <a:r>
              <a:rPr lang="en-GB" sz="1600" dirty="0" err="1"/>
              <a:t>datgan</a:t>
            </a:r>
            <a:r>
              <a:rPr lang="en-GB" sz="1600" dirty="0"/>
              <a:t> yn </a:t>
            </a:r>
            <a:r>
              <a:rPr lang="en-GB" sz="1600" dirty="0" err="1"/>
              <a:t>glir</a:t>
            </a:r>
            <a:r>
              <a:rPr lang="en-GB" sz="1600" dirty="0"/>
              <a:t> ‘</a:t>
            </a:r>
            <a:r>
              <a:rPr lang="en-GB" sz="1600" b="1" dirty="0" err="1"/>
              <a:t>na</a:t>
            </a:r>
            <a:r>
              <a:rPr lang="en-GB" sz="1600" b="1" dirty="0"/>
              <a:t> </a:t>
            </a:r>
            <a:r>
              <a:rPr lang="en-GB" sz="1600" b="1" dirty="0" err="1"/>
              <a:t>ddylid</a:t>
            </a:r>
            <a:r>
              <a:rPr lang="en-GB" sz="1600" b="1" dirty="0"/>
              <a:t> </a:t>
            </a:r>
            <a:r>
              <a:rPr lang="en-GB" sz="1600" b="1" dirty="0" err="1"/>
              <a:t>defnyddio</a:t>
            </a:r>
            <a:r>
              <a:rPr lang="en-GB" sz="1600" b="1" dirty="0"/>
              <a:t> </a:t>
            </a:r>
            <a:r>
              <a:rPr lang="en-GB" sz="1600" b="1" dirty="0" err="1"/>
              <a:t>asesu</a:t>
            </a:r>
            <a:r>
              <a:rPr lang="en-GB" sz="1600" b="1" dirty="0"/>
              <a:t> </a:t>
            </a:r>
            <a:r>
              <a:rPr lang="en-GB" sz="1600" b="1" dirty="0" err="1"/>
              <a:t>ar</a:t>
            </a:r>
            <a:r>
              <a:rPr lang="en-GB" sz="1600" b="1" dirty="0"/>
              <a:t> </a:t>
            </a:r>
            <a:r>
              <a:rPr lang="en-GB" sz="1600" b="1" dirty="0" err="1"/>
              <a:t>gyfer</a:t>
            </a:r>
            <a:r>
              <a:rPr lang="en-GB" sz="1600" b="1" dirty="0"/>
              <a:t> </a:t>
            </a:r>
            <a:r>
              <a:rPr lang="en-GB" sz="1600" b="1" dirty="0" err="1"/>
              <a:t>atebolrwydd</a:t>
            </a:r>
            <a:r>
              <a:rPr lang="en-GB" sz="1600" b="1" dirty="0"/>
              <a:t> </a:t>
            </a:r>
            <a:r>
              <a:rPr lang="en-GB" sz="1600" b="1" dirty="0" err="1"/>
              <a:t>allanol</a:t>
            </a:r>
            <a:r>
              <a:rPr lang="en-GB" sz="1600" dirty="0"/>
              <a:t>’ </a:t>
            </a:r>
            <a:r>
              <a:rPr lang="en-GB" sz="1400" dirty="0"/>
              <a:t>(Estyn, 2022)</a:t>
            </a:r>
            <a:endParaRPr lang="en-US" sz="1400" b="1" dirty="0">
              <a:latin typeface="+mj-lt"/>
            </a:endParaRPr>
          </a:p>
          <a:p>
            <a:pPr marL="0" indent="0">
              <a:buNone/>
              <a:defRPr/>
            </a:pPr>
            <a:endParaRPr lang="en-US" sz="1600" b="1" dirty="0">
              <a:latin typeface="+mj-lt"/>
            </a:endParaRPr>
          </a:p>
          <a:p>
            <a:pPr marL="0" indent="0">
              <a:buNone/>
              <a:defRPr/>
            </a:pPr>
            <a:endParaRPr lang="en-US" sz="1600" b="1" dirty="0">
              <a:latin typeface="+mj-lt"/>
            </a:endParaRPr>
          </a:p>
          <a:p>
            <a:pPr marL="0" indent="0">
              <a:buNone/>
              <a:defRPr/>
            </a:pPr>
            <a:r>
              <a:rPr lang="en-US" sz="2000" b="1" dirty="0" err="1">
                <a:latin typeface="+mj-lt"/>
              </a:rPr>
              <a:t>Damcaniaeth</a:t>
            </a:r>
            <a:r>
              <a:rPr lang="en-US" sz="2000" b="1" dirty="0">
                <a:latin typeface="+mj-lt"/>
              </a:rPr>
              <a:t> </a:t>
            </a:r>
            <a:r>
              <a:rPr lang="en-US" sz="2000" b="1" dirty="0" err="1">
                <a:latin typeface="+mj-lt"/>
              </a:rPr>
              <a:t>berthnasol</a:t>
            </a:r>
            <a:r>
              <a:rPr lang="en-US" sz="2000" b="1" dirty="0">
                <a:latin typeface="+mj-lt"/>
              </a:rPr>
              <a:t>?</a:t>
            </a:r>
          </a:p>
          <a:p>
            <a:pPr marL="0" indent="0">
              <a:buNone/>
              <a:defRPr/>
            </a:pPr>
            <a:endParaRPr lang="en-US" sz="1600"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932040" y="1988840"/>
            <a:ext cx="4041775" cy="4589834"/>
          </a:xfrm>
        </p:spPr>
        <p:style>
          <a:lnRef idx="2">
            <a:schemeClr val="accent5"/>
          </a:lnRef>
          <a:fillRef idx="1">
            <a:schemeClr val="lt1"/>
          </a:fillRef>
          <a:effectRef idx="0">
            <a:schemeClr val="accent5"/>
          </a:effectRef>
          <a:fontRef idx="minor">
            <a:schemeClr val="dk1"/>
          </a:fontRef>
        </p:style>
        <p:txBody>
          <a:bodyPr rtlCol="0">
            <a:noAutofit/>
          </a:bodyPr>
          <a:lstStyle/>
          <a:p>
            <a:pPr algn="l"/>
            <a:r>
              <a:rPr lang="en-GB" sz="1400" b="0" i="1" dirty="0">
                <a:solidFill>
                  <a:schemeClr val="tx1"/>
                </a:solidFill>
                <a:effectLst/>
              </a:rPr>
              <a:t>‘Assessment refers to a variety of methods used in schools to measure and evaluate student progress. </a:t>
            </a:r>
          </a:p>
          <a:p>
            <a:pPr algn="l"/>
            <a:r>
              <a:rPr lang="en-GB" sz="1400" i="1" dirty="0">
                <a:solidFill>
                  <a:schemeClr val="tx1"/>
                </a:solidFill>
              </a:rPr>
              <a:t>A</a:t>
            </a:r>
            <a:r>
              <a:rPr lang="en-GB" sz="1400" b="0" i="1" dirty="0">
                <a:solidFill>
                  <a:schemeClr val="tx1"/>
                </a:solidFill>
                <a:effectLst/>
              </a:rPr>
              <a:t>ssessment can be used to guide teachers in terms of the support, extension and intervention they provide their learners. </a:t>
            </a:r>
          </a:p>
          <a:p>
            <a:pPr algn="l"/>
            <a:r>
              <a:rPr lang="en-GB" sz="1400" b="0" i="1" dirty="0">
                <a:solidFill>
                  <a:schemeClr val="tx1"/>
                </a:solidFill>
                <a:effectLst/>
              </a:rPr>
              <a:t>Assessment also provides a way of measuring student outcomes relative to expected progress - schools can set future targets &amp; governments can monitor and assess school performance’. </a:t>
            </a:r>
            <a:r>
              <a:rPr lang="en-GB" sz="1400" b="0" i="0" dirty="0">
                <a:solidFill>
                  <a:schemeClr val="tx1"/>
                </a:solidFill>
                <a:effectLst/>
              </a:rPr>
              <a:t>  (TES, 2021)</a:t>
            </a:r>
          </a:p>
          <a:p>
            <a:pPr marL="0" indent="0" algn="l">
              <a:buNone/>
            </a:pPr>
            <a:endParaRPr lang="en-GB" sz="1400" dirty="0">
              <a:solidFill>
                <a:schemeClr val="tx1"/>
              </a:solidFill>
            </a:endParaRPr>
          </a:p>
          <a:p>
            <a:pPr marL="0" indent="0" algn="l">
              <a:buNone/>
            </a:pPr>
            <a:r>
              <a:rPr lang="en-GB" sz="1600" b="0" i="0" dirty="0">
                <a:solidFill>
                  <a:schemeClr val="tx1"/>
                </a:solidFill>
                <a:effectLst/>
              </a:rPr>
              <a:t>However, </a:t>
            </a:r>
            <a:r>
              <a:rPr lang="en-GB" sz="1600" dirty="0">
                <a:solidFill>
                  <a:schemeClr val="tx1"/>
                </a:solidFill>
              </a:rPr>
              <a:t>Welsh Government (2022) published guidance to support assessment. It states clearly that ‘</a:t>
            </a:r>
            <a:r>
              <a:rPr lang="en-GB" sz="1600" b="1" dirty="0">
                <a:solidFill>
                  <a:schemeClr val="tx1"/>
                </a:solidFill>
              </a:rPr>
              <a:t>assessment should not be used for external accountability’</a:t>
            </a:r>
            <a:r>
              <a:rPr lang="en-GB" sz="1600" dirty="0">
                <a:solidFill>
                  <a:schemeClr val="tx1"/>
                </a:solidFill>
              </a:rPr>
              <a:t>, but ….should be an essential and natural part of the teaching process and not an additional ‘bolt on’</a:t>
            </a:r>
            <a:r>
              <a:rPr lang="en-GB" sz="1400" dirty="0">
                <a:solidFill>
                  <a:schemeClr val="tx1"/>
                </a:solidFill>
              </a:rPr>
              <a:t> </a:t>
            </a:r>
            <a:r>
              <a:rPr lang="en-GB" sz="1200" dirty="0">
                <a:solidFill>
                  <a:schemeClr val="tx1"/>
                </a:solidFill>
              </a:rPr>
              <a:t>(Estyn, 2022)</a:t>
            </a:r>
          </a:p>
          <a:p>
            <a:pPr marL="0" indent="0" algn="l">
              <a:buNone/>
            </a:pPr>
            <a:endParaRPr lang="en-GB" sz="1200" dirty="0">
              <a:solidFill>
                <a:schemeClr val="tx1"/>
              </a:solidFill>
            </a:endParaRPr>
          </a:p>
        </p:txBody>
      </p:sp>
      <p:sp>
        <p:nvSpPr>
          <p:cNvPr id="21509" name="Title 1"/>
          <p:cNvSpPr txBox="1">
            <a:spLocks/>
          </p:cNvSpPr>
          <p:nvPr/>
        </p:nvSpPr>
        <p:spPr bwMode="auto">
          <a:xfrm>
            <a:off x="315466" y="404664"/>
            <a:ext cx="8900418"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r>
              <a:rPr lang="en-US" altLang="en-US" sz="2800" dirty="0" err="1">
                <a:latin typeface="+mn-lt"/>
              </a:rPr>
              <a:t>Addysgeg</a:t>
            </a:r>
            <a:r>
              <a:rPr lang="en-US" altLang="en-US" sz="2800" dirty="0">
                <a:latin typeface="+mn-lt"/>
              </a:rPr>
              <a:t>: </a:t>
            </a:r>
            <a:r>
              <a:rPr lang="en-US" altLang="en-US" sz="2800" dirty="0" err="1">
                <a:latin typeface="+mn-lt"/>
              </a:rPr>
              <a:t>Asesu</a:t>
            </a:r>
            <a:r>
              <a:rPr lang="en-US" altLang="en-US" sz="2800" dirty="0">
                <a:latin typeface="+mn-lt"/>
              </a:rPr>
              <a:t>          Pedagogy: Assessment</a:t>
            </a:r>
          </a:p>
          <a:p>
            <a:pPr algn="ctr" eaLnBrk="1" hangingPunct="1"/>
            <a:r>
              <a:rPr lang="en-US" sz="2800" dirty="0" err="1">
                <a:latin typeface="+mn-lt"/>
              </a:rPr>
              <a:t>Rhai</a:t>
            </a:r>
            <a:r>
              <a:rPr lang="en-US" sz="2800" dirty="0">
                <a:latin typeface="+mn-lt"/>
              </a:rPr>
              <a:t> </a:t>
            </a:r>
            <a:r>
              <a:rPr lang="en-US" sz="2800" dirty="0" err="1">
                <a:latin typeface="+mn-lt"/>
              </a:rPr>
              <a:t>enghreifftiau</a:t>
            </a:r>
            <a:r>
              <a:rPr lang="en-US" sz="2800" dirty="0">
                <a:latin typeface="+mn-lt"/>
              </a:rPr>
              <a:t>           Some examples</a:t>
            </a:r>
          </a:p>
          <a:p>
            <a:pPr algn="ctr" eaLnBrk="1" hangingPunct="1"/>
            <a:endParaRPr lang="en-US" altLang="en-US" sz="2800" dirty="0">
              <a:latin typeface="+mj-lt"/>
            </a:endParaRPr>
          </a:p>
        </p:txBody>
      </p:sp>
    </p:spTree>
    <p:extLst>
      <p:ext uri="{BB962C8B-B14F-4D97-AF65-F5344CB8AC3E}">
        <p14:creationId xmlns:p14="http://schemas.microsoft.com/office/powerpoint/2010/main" val="98025415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36563" y="1988766"/>
            <a:ext cx="4135437" cy="4589834"/>
          </a:xfrm>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r>
              <a:rPr lang="en-GB" sz="1400" u="sng" dirty="0" err="1"/>
              <a:t>Modelau</a:t>
            </a:r>
            <a:r>
              <a:rPr lang="en-GB" sz="1400" u="sng" dirty="0"/>
              <a:t> </a:t>
            </a:r>
            <a:r>
              <a:rPr lang="en-GB" sz="1400" u="sng" dirty="0" err="1"/>
              <a:t>asesu</a:t>
            </a:r>
            <a:r>
              <a:rPr lang="en-GB" sz="1400" u="sng" dirty="0"/>
              <a:t>: </a:t>
            </a:r>
          </a:p>
          <a:p>
            <a:pPr marL="0" indent="0">
              <a:buNone/>
              <a:defRPr/>
            </a:pPr>
            <a:r>
              <a:rPr lang="en-GB" sz="1400" dirty="0"/>
              <a:t>Asesu </a:t>
            </a:r>
            <a:r>
              <a:rPr lang="en-GB" sz="1400" dirty="0" err="1"/>
              <a:t>ffurfiannol</a:t>
            </a:r>
            <a:endParaRPr lang="en-GB" sz="1400" dirty="0"/>
          </a:p>
          <a:p>
            <a:pPr marL="0" indent="0">
              <a:buNone/>
              <a:defRPr/>
            </a:pPr>
            <a:r>
              <a:rPr lang="en-GB" sz="1400" dirty="0"/>
              <a:t>Asesu </a:t>
            </a:r>
            <a:r>
              <a:rPr lang="en-GB" sz="1400" dirty="0" err="1"/>
              <a:t>crynodol</a:t>
            </a:r>
            <a:endParaRPr lang="en-GB" sz="1400" dirty="0"/>
          </a:p>
          <a:p>
            <a:pPr marL="0" indent="0">
              <a:buNone/>
              <a:defRPr/>
            </a:pPr>
            <a:r>
              <a:rPr lang="en-GB" sz="1400" dirty="0"/>
              <a:t>Asesu </a:t>
            </a:r>
            <a:r>
              <a:rPr lang="en-GB" sz="1400" dirty="0" err="1"/>
              <a:t>ar</a:t>
            </a:r>
            <a:r>
              <a:rPr lang="en-GB" sz="1400" dirty="0"/>
              <a:t> </a:t>
            </a:r>
            <a:r>
              <a:rPr lang="en-GB" sz="1400" dirty="0" err="1"/>
              <a:t>gyfer</a:t>
            </a:r>
            <a:r>
              <a:rPr lang="en-GB" sz="1400" dirty="0"/>
              <a:t> </a:t>
            </a:r>
            <a:r>
              <a:rPr lang="en-GB" sz="1400" dirty="0" err="1"/>
              <a:t>dysgu</a:t>
            </a:r>
            <a:endParaRPr lang="en-GB" sz="1400" dirty="0"/>
          </a:p>
          <a:p>
            <a:pPr marL="0" indent="0">
              <a:buNone/>
              <a:defRPr/>
            </a:pPr>
            <a:r>
              <a:rPr lang="en-GB" sz="1400" dirty="0"/>
              <a:t>Asesu </a:t>
            </a:r>
            <a:r>
              <a:rPr lang="en-GB" sz="1400" dirty="0" err="1"/>
              <a:t>dysgu</a:t>
            </a:r>
            <a:endParaRPr lang="en-GB" sz="1400" dirty="0"/>
          </a:p>
          <a:p>
            <a:pPr marL="0" indent="0">
              <a:buNone/>
              <a:defRPr/>
            </a:pPr>
            <a:r>
              <a:rPr lang="en-GB" sz="1400" u="sng" dirty="0"/>
              <a:t>Mae </a:t>
            </a:r>
            <a:r>
              <a:rPr lang="en-GB" sz="1400" u="sng" dirty="0" err="1"/>
              <a:t>nodweddion</a:t>
            </a:r>
            <a:r>
              <a:rPr lang="en-GB" sz="1400" u="sng" dirty="0"/>
              <a:t> </a:t>
            </a:r>
            <a:r>
              <a:rPr lang="en-GB" sz="1400" u="sng" dirty="0" err="1"/>
              <a:t>asesu</a:t>
            </a:r>
            <a:r>
              <a:rPr lang="en-GB" sz="1400" u="sng" dirty="0"/>
              <a:t> </a:t>
            </a:r>
            <a:r>
              <a:rPr lang="en-GB" sz="1400" u="sng" dirty="0" err="1"/>
              <a:t>ffurfiannol</a:t>
            </a:r>
            <a:r>
              <a:rPr lang="en-GB" sz="1400" u="sng" dirty="0"/>
              <a:t> </a:t>
            </a:r>
            <a:r>
              <a:rPr lang="en-GB" sz="1400" u="sng" dirty="0" err="1"/>
              <a:t>effeithiol</a:t>
            </a:r>
            <a:r>
              <a:rPr lang="en-GB" sz="1400" u="sng" dirty="0"/>
              <a:t> yn </a:t>
            </a:r>
            <a:r>
              <a:rPr lang="en-GB" sz="1400" u="sng" dirty="0" err="1"/>
              <a:t>cynnwys</a:t>
            </a:r>
            <a:r>
              <a:rPr lang="en-GB" sz="1400" dirty="0"/>
              <a:t>: </a:t>
            </a:r>
          </a:p>
          <a:p>
            <a:pPr marL="0" indent="0">
              <a:buNone/>
              <a:defRPr/>
            </a:pPr>
            <a:r>
              <a:rPr lang="en-GB" sz="1400" dirty="0" err="1"/>
              <a:t>Cynllunio’n</a:t>
            </a:r>
            <a:r>
              <a:rPr lang="en-GB" sz="1400" dirty="0"/>
              <a:t> </a:t>
            </a:r>
            <a:r>
              <a:rPr lang="en-GB" sz="1400" dirty="0" err="1"/>
              <a:t>effeithiol</a:t>
            </a:r>
            <a:endParaRPr lang="en-GB" sz="1400" dirty="0"/>
          </a:p>
          <a:p>
            <a:pPr marL="0" indent="0">
              <a:buNone/>
              <a:defRPr/>
            </a:pPr>
            <a:r>
              <a:rPr lang="en-GB" sz="1400" dirty="0"/>
              <a:t>Cael </a:t>
            </a:r>
            <a:r>
              <a:rPr lang="en-GB" sz="1400" dirty="0" err="1"/>
              <a:t>dibenion</a:t>
            </a:r>
            <a:r>
              <a:rPr lang="en-GB" sz="1400" dirty="0"/>
              <a:t> </a:t>
            </a:r>
            <a:r>
              <a:rPr lang="en-GB" sz="1400" dirty="0" err="1"/>
              <a:t>clir</a:t>
            </a:r>
            <a:endParaRPr lang="en-GB" sz="1400" dirty="0"/>
          </a:p>
          <a:p>
            <a:pPr marL="0" indent="0">
              <a:buNone/>
              <a:defRPr/>
            </a:pPr>
            <a:r>
              <a:rPr lang="en-GB" sz="1400" dirty="0" err="1"/>
              <a:t>Deall</a:t>
            </a:r>
            <a:r>
              <a:rPr lang="en-GB" sz="1400" dirty="0"/>
              <a:t> y </a:t>
            </a:r>
            <a:r>
              <a:rPr lang="en-GB" sz="1400" dirty="0" err="1"/>
              <a:t>ffactorau</a:t>
            </a:r>
            <a:r>
              <a:rPr lang="en-GB" sz="1400" dirty="0"/>
              <a:t> </a:t>
            </a:r>
            <a:r>
              <a:rPr lang="en-GB" sz="1400" dirty="0" err="1"/>
              <a:t>sy’n</a:t>
            </a:r>
            <a:r>
              <a:rPr lang="en-GB" sz="1400" dirty="0"/>
              <a:t> </a:t>
            </a:r>
            <a:r>
              <a:rPr lang="en-GB" sz="1400" dirty="0" err="1"/>
              <a:t>dylanwadu</a:t>
            </a:r>
            <a:r>
              <a:rPr lang="en-GB" sz="1400" dirty="0"/>
              <a:t> </a:t>
            </a:r>
            <a:r>
              <a:rPr lang="en-GB" sz="1400" dirty="0" err="1"/>
              <a:t>ar</a:t>
            </a:r>
            <a:r>
              <a:rPr lang="en-GB" sz="1400" dirty="0"/>
              <a:t> </a:t>
            </a:r>
            <a:r>
              <a:rPr lang="en-GB" sz="1400" dirty="0" err="1"/>
              <a:t>ddysgu</a:t>
            </a:r>
            <a:endParaRPr lang="en-GB" sz="1400" dirty="0"/>
          </a:p>
          <a:p>
            <a:pPr marL="0" indent="0">
              <a:buNone/>
              <a:defRPr/>
            </a:pPr>
            <a:r>
              <a:rPr lang="en-GB" sz="1400" dirty="0" err="1"/>
              <a:t>Gwneud</a:t>
            </a:r>
            <a:r>
              <a:rPr lang="en-GB" sz="1400" dirty="0"/>
              <a:t> </a:t>
            </a:r>
            <a:r>
              <a:rPr lang="en-GB" sz="1400" dirty="0" err="1"/>
              <a:t>defnydd</a:t>
            </a:r>
            <a:r>
              <a:rPr lang="en-GB" sz="1400" dirty="0"/>
              <a:t> </a:t>
            </a:r>
            <a:r>
              <a:rPr lang="en-GB" sz="1400" dirty="0" err="1"/>
              <a:t>hyblyg</a:t>
            </a:r>
            <a:r>
              <a:rPr lang="en-GB" sz="1400" dirty="0"/>
              <a:t> o </a:t>
            </a:r>
            <a:r>
              <a:rPr lang="en-GB" sz="1400" dirty="0" err="1"/>
              <a:t>wahanol</a:t>
            </a:r>
            <a:r>
              <a:rPr lang="en-GB" sz="1400" dirty="0"/>
              <a:t> </a:t>
            </a:r>
            <a:r>
              <a:rPr lang="en-GB" sz="1400" dirty="0" err="1"/>
              <a:t>dechnegau</a:t>
            </a:r>
            <a:r>
              <a:rPr lang="en-GB" sz="1400" dirty="0"/>
              <a:t> </a:t>
            </a:r>
            <a:r>
              <a:rPr lang="en-GB" sz="1400" dirty="0" err="1"/>
              <a:t>Gweld</a:t>
            </a:r>
            <a:r>
              <a:rPr lang="en-GB" sz="1400" dirty="0"/>
              <a:t> </a:t>
            </a:r>
            <a:r>
              <a:rPr lang="en-GB" sz="1400" dirty="0" err="1"/>
              <a:t>asesu</a:t>
            </a:r>
            <a:r>
              <a:rPr lang="en-GB" sz="1400" dirty="0"/>
              <a:t> </a:t>
            </a:r>
            <a:r>
              <a:rPr lang="en-GB" sz="1400" dirty="0" err="1"/>
              <a:t>fel</a:t>
            </a:r>
            <a:r>
              <a:rPr lang="en-GB" sz="1400" dirty="0"/>
              <a:t> </a:t>
            </a:r>
            <a:r>
              <a:rPr lang="en-GB" sz="1400" dirty="0" err="1"/>
              <a:t>rhan</a:t>
            </a:r>
            <a:r>
              <a:rPr lang="en-GB" sz="1400" dirty="0"/>
              <a:t> </a:t>
            </a:r>
            <a:r>
              <a:rPr lang="en-GB" sz="1400" dirty="0" err="1"/>
              <a:t>barhaus</a:t>
            </a:r>
            <a:r>
              <a:rPr lang="en-GB" sz="1400" dirty="0"/>
              <a:t> ac </a:t>
            </a:r>
            <a:r>
              <a:rPr lang="en-GB" sz="1400" dirty="0" err="1"/>
              <a:t>adeiladol</a:t>
            </a:r>
            <a:r>
              <a:rPr lang="en-GB" sz="1400" dirty="0"/>
              <a:t> o </a:t>
            </a:r>
            <a:r>
              <a:rPr lang="en-GB" sz="1400" dirty="0" err="1"/>
              <a:t>arfer</a:t>
            </a:r>
            <a:r>
              <a:rPr lang="en-GB" sz="1400" dirty="0"/>
              <a:t> yn yr </a:t>
            </a:r>
            <a:r>
              <a:rPr lang="en-GB" sz="1400" dirty="0" err="1"/>
              <a:t>ystafell</a:t>
            </a:r>
            <a:r>
              <a:rPr lang="en-GB" sz="1400" dirty="0"/>
              <a:t> </a:t>
            </a:r>
            <a:r>
              <a:rPr lang="en-GB" sz="1400" dirty="0" err="1"/>
              <a:t>ddosbarth</a:t>
            </a:r>
            <a:endParaRPr lang="en-GB" sz="1400" dirty="0"/>
          </a:p>
          <a:p>
            <a:pPr marL="0" indent="0">
              <a:buNone/>
              <a:defRPr/>
            </a:pPr>
            <a:r>
              <a:rPr lang="en-GB" sz="1400" dirty="0" err="1"/>
              <a:t>Rhannu</a:t>
            </a:r>
            <a:r>
              <a:rPr lang="en-GB" sz="1400" dirty="0"/>
              <a:t> </a:t>
            </a:r>
            <a:r>
              <a:rPr lang="en-GB" sz="1400" dirty="0" err="1"/>
              <a:t>meini</a:t>
            </a:r>
            <a:r>
              <a:rPr lang="en-GB" sz="1400" dirty="0"/>
              <a:t> </a:t>
            </a:r>
            <a:r>
              <a:rPr lang="en-GB" sz="1400" dirty="0" err="1"/>
              <a:t>prawf</a:t>
            </a:r>
            <a:r>
              <a:rPr lang="en-GB" sz="1400" dirty="0"/>
              <a:t> </a:t>
            </a:r>
            <a:r>
              <a:rPr lang="en-GB" sz="1400" dirty="0" err="1"/>
              <a:t>asesu</a:t>
            </a:r>
            <a:endParaRPr lang="en-GB" sz="1400" dirty="0"/>
          </a:p>
          <a:p>
            <a:pPr marL="0" indent="0">
              <a:buNone/>
              <a:defRPr/>
            </a:pPr>
            <a:r>
              <a:rPr lang="en-GB" sz="1400" dirty="0"/>
              <a:t>Nodi </a:t>
            </a:r>
            <a:r>
              <a:rPr lang="en-GB" sz="1400" dirty="0" err="1"/>
              <a:t>anawsterau</a:t>
            </a:r>
            <a:r>
              <a:rPr lang="en-GB" sz="1400" dirty="0"/>
              <a:t> </a:t>
            </a:r>
            <a:r>
              <a:rPr lang="en-GB" sz="1400" dirty="0" err="1"/>
              <a:t>mewn</a:t>
            </a:r>
            <a:r>
              <a:rPr lang="en-GB" sz="1400" dirty="0"/>
              <a:t> </a:t>
            </a:r>
            <a:r>
              <a:rPr lang="en-GB" sz="1400" dirty="0" err="1"/>
              <a:t>dysgu</a:t>
            </a:r>
            <a:r>
              <a:rPr lang="en-GB" sz="1400" dirty="0"/>
              <a:t> yn </a:t>
            </a:r>
            <a:r>
              <a:rPr lang="en-GB" sz="1400" dirty="0" err="1"/>
              <a:t>gynnar</a:t>
            </a:r>
            <a:endParaRPr lang="en-GB" sz="1400" dirty="0"/>
          </a:p>
          <a:p>
            <a:pPr marL="0" indent="0">
              <a:buNone/>
              <a:defRPr/>
            </a:pPr>
            <a:r>
              <a:rPr lang="en-GB" sz="1400" dirty="0" err="1"/>
              <a:t>Rhoi</a:t>
            </a:r>
            <a:r>
              <a:rPr lang="en-GB" sz="1400" dirty="0"/>
              <a:t> </a:t>
            </a:r>
            <a:r>
              <a:rPr lang="en-GB" sz="1400" dirty="0" err="1"/>
              <a:t>adborth</a:t>
            </a:r>
            <a:r>
              <a:rPr lang="en-GB" sz="1400" dirty="0"/>
              <a:t> a </a:t>
            </a:r>
            <a:r>
              <a:rPr lang="en-GB" sz="1400" dirty="0" err="1"/>
              <a:t>chymorth</a:t>
            </a:r>
            <a:r>
              <a:rPr lang="en-GB" sz="1400" dirty="0"/>
              <a:t> </a:t>
            </a:r>
            <a:r>
              <a:rPr lang="en-GB" sz="1400" dirty="0" err="1"/>
              <a:t>effeithiol</a:t>
            </a:r>
            <a:r>
              <a:rPr lang="en-GB" sz="1400" dirty="0"/>
              <a:t> ac </a:t>
            </a:r>
            <a:r>
              <a:rPr lang="en-GB" sz="1400" dirty="0" err="1"/>
              <a:t>amserol</a:t>
            </a:r>
            <a:r>
              <a:rPr lang="en-GB" sz="1400" dirty="0"/>
              <a:t> </a:t>
            </a:r>
            <a:r>
              <a:rPr lang="en-GB" sz="1400" dirty="0" err="1"/>
              <a:t>i</a:t>
            </a:r>
            <a:r>
              <a:rPr lang="en-GB" sz="1400" dirty="0"/>
              <a:t> </a:t>
            </a:r>
            <a:r>
              <a:rPr lang="en-GB" sz="1400" dirty="0" err="1"/>
              <a:t>fyfyrwyr</a:t>
            </a:r>
            <a:r>
              <a:rPr lang="en-GB" sz="1400" dirty="0"/>
              <a:t> </a:t>
            </a:r>
            <a:r>
              <a:rPr lang="en-GB" sz="1400" dirty="0" err="1"/>
              <a:t>sy’n</a:t>
            </a:r>
            <a:r>
              <a:rPr lang="en-GB" sz="1400" dirty="0"/>
              <a:t> </a:t>
            </a:r>
            <a:r>
              <a:rPr lang="en-GB" sz="1400" dirty="0" err="1"/>
              <a:t>canolbwyntio</a:t>
            </a:r>
            <a:r>
              <a:rPr lang="en-GB" sz="1400" dirty="0"/>
              <a:t> </a:t>
            </a:r>
            <a:r>
              <a:rPr lang="en-GB" sz="1400" dirty="0" err="1"/>
              <a:t>ar</a:t>
            </a:r>
            <a:r>
              <a:rPr lang="en-GB" sz="1400" dirty="0"/>
              <a:t> </a:t>
            </a:r>
            <a:r>
              <a:rPr lang="en-GB" sz="1400" dirty="0" err="1"/>
              <a:t>wella</a:t>
            </a:r>
            <a:r>
              <a:rPr lang="en-GB" sz="1400" dirty="0"/>
              <a:t> </a:t>
            </a:r>
            <a:r>
              <a:rPr lang="en-GB" sz="1400" dirty="0" err="1"/>
              <a:t>dysgu</a:t>
            </a:r>
            <a:endParaRPr lang="en-GB" sz="1400" dirty="0"/>
          </a:p>
          <a:p>
            <a:pPr marL="0" indent="0">
              <a:buNone/>
              <a:defRPr/>
            </a:pPr>
            <a:r>
              <a:rPr lang="en-GB" sz="1400" dirty="0" err="1"/>
              <a:t>Hyrwyddo</a:t>
            </a:r>
            <a:r>
              <a:rPr lang="en-GB" sz="1400" dirty="0"/>
              <a:t> </a:t>
            </a:r>
            <a:r>
              <a:rPr lang="en-GB" sz="1400" dirty="0" err="1"/>
              <a:t>hunanasesu</a:t>
            </a:r>
            <a:r>
              <a:rPr lang="en-GB" sz="1400" dirty="0"/>
              <a:t> ac </a:t>
            </a:r>
            <a:r>
              <a:rPr lang="en-GB" sz="1400" dirty="0" err="1"/>
              <a:t>asesu</a:t>
            </a:r>
            <a:r>
              <a:rPr lang="en-GB" sz="1400" dirty="0"/>
              <a:t> </a:t>
            </a:r>
            <a:r>
              <a:rPr lang="en-GB" sz="1400" dirty="0" err="1"/>
              <a:t>cyfoedion</a:t>
            </a:r>
            <a:r>
              <a:rPr lang="en-GB" sz="1400" dirty="0"/>
              <a:t>.’ </a:t>
            </a:r>
            <a:r>
              <a:rPr lang="en-GB" sz="1000" dirty="0"/>
              <a:t>(Donaldson, 2015) </a:t>
            </a:r>
            <a:endParaRPr lang="en-US" sz="1600" b="1" dirty="0">
              <a:latin typeface="+mj-lt"/>
            </a:endParaRPr>
          </a:p>
          <a:p>
            <a:pPr marL="0" indent="0">
              <a:buNone/>
              <a:defRPr/>
            </a:pPr>
            <a:r>
              <a:rPr lang="en-US" sz="1400" b="1" dirty="0" err="1">
                <a:latin typeface="+mj-lt"/>
              </a:rPr>
              <a:t>Damcaniaeth</a:t>
            </a:r>
            <a:r>
              <a:rPr lang="en-US" sz="1400" b="1" dirty="0">
                <a:latin typeface="+mj-lt"/>
              </a:rPr>
              <a:t> </a:t>
            </a:r>
            <a:r>
              <a:rPr lang="en-US" sz="1400" b="1" dirty="0" err="1">
                <a:latin typeface="+mj-lt"/>
              </a:rPr>
              <a:t>berthnasol</a:t>
            </a:r>
            <a:r>
              <a:rPr lang="en-US" sz="1400" b="1" dirty="0">
                <a:latin typeface="+mj-lt"/>
              </a:rPr>
              <a:t>?</a:t>
            </a:r>
          </a:p>
          <a:p>
            <a:pPr marL="0" indent="0">
              <a:buNone/>
              <a:defRPr/>
            </a:pPr>
            <a:endParaRPr lang="en-US" sz="1600"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932040" y="1988840"/>
            <a:ext cx="4041775" cy="4589834"/>
          </a:xfrm>
        </p:spPr>
        <p:style>
          <a:lnRef idx="2">
            <a:schemeClr val="accent5"/>
          </a:lnRef>
          <a:fillRef idx="1">
            <a:schemeClr val="lt1"/>
          </a:fillRef>
          <a:effectRef idx="0">
            <a:schemeClr val="accent5"/>
          </a:effectRef>
          <a:fontRef idx="minor">
            <a:schemeClr val="dk1"/>
          </a:fontRef>
        </p:style>
        <p:txBody>
          <a:bodyPr rtlCol="0">
            <a:noAutofit/>
          </a:bodyPr>
          <a:lstStyle/>
          <a:p>
            <a:pPr marL="0" indent="0" algn="l">
              <a:buNone/>
            </a:pPr>
            <a:r>
              <a:rPr lang="en-GB" sz="1400" u="sng" dirty="0">
                <a:solidFill>
                  <a:schemeClr val="tx1"/>
                </a:solidFill>
              </a:rPr>
              <a:t>Models of assessment: </a:t>
            </a:r>
          </a:p>
          <a:p>
            <a:pPr marL="0" indent="0" algn="l">
              <a:buNone/>
            </a:pPr>
            <a:r>
              <a:rPr lang="en-GB" sz="1400" dirty="0">
                <a:solidFill>
                  <a:schemeClr val="tx1"/>
                </a:solidFill>
              </a:rPr>
              <a:t>Formative</a:t>
            </a:r>
          </a:p>
          <a:p>
            <a:pPr marL="0" indent="0" algn="l">
              <a:buNone/>
            </a:pPr>
            <a:r>
              <a:rPr lang="en-GB" sz="1400" dirty="0">
                <a:solidFill>
                  <a:schemeClr val="tx1"/>
                </a:solidFill>
              </a:rPr>
              <a:t>Summative</a:t>
            </a:r>
          </a:p>
          <a:p>
            <a:pPr marL="0" indent="0" algn="l">
              <a:buNone/>
            </a:pPr>
            <a:r>
              <a:rPr lang="en-GB" sz="1400" dirty="0">
                <a:solidFill>
                  <a:schemeClr val="tx1"/>
                </a:solidFill>
              </a:rPr>
              <a:t>Assessment for learning</a:t>
            </a:r>
          </a:p>
          <a:p>
            <a:pPr marL="0" indent="0" algn="l">
              <a:buNone/>
            </a:pPr>
            <a:r>
              <a:rPr lang="en-GB" sz="1400" dirty="0">
                <a:solidFill>
                  <a:schemeClr val="tx1"/>
                </a:solidFill>
              </a:rPr>
              <a:t>Assessment of learning</a:t>
            </a:r>
            <a:endParaRPr lang="en-GB" sz="1400" u="sng" dirty="0">
              <a:solidFill>
                <a:schemeClr val="tx1"/>
              </a:solidFill>
            </a:endParaRPr>
          </a:p>
          <a:p>
            <a:pPr marL="0" indent="0" algn="l">
              <a:buNone/>
            </a:pPr>
            <a:r>
              <a:rPr lang="en-GB" sz="1400" u="sng" dirty="0">
                <a:solidFill>
                  <a:schemeClr val="tx1"/>
                </a:solidFill>
              </a:rPr>
              <a:t>Characteristics of effective formative assessment</a:t>
            </a:r>
            <a:r>
              <a:rPr lang="en-GB" sz="1400" dirty="0">
                <a:solidFill>
                  <a:schemeClr val="tx1"/>
                </a:solidFill>
              </a:rPr>
              <a:t>: </a:t>
            </a:r>
          </a:p>
          <a:p>
            <a:r>
              <a:rPr lang="en-GB" sz="1400" dirty="0">
                <a:solidFill>
                  <a:schemeClr val="tx1"/>
                </a:solidFill>
              </a:rPr>
              <a:t>Planning effectively</a:t>
            </a:r>
          </a:p>
          <a:p>
            <a:r>
              <a:rPr lang="en-GB" sz="1400" dirty="0">
                <a:solidFill>
                  <a:schemeClr val="tx1"/>
                </a:solidFill>
              </a:rPr>
              <a:t>Having clear purposes</a:t>
            </a:r>
          </a:p>
          <a:p>
            <a:r>
              <a:rPr lang="en-GB" sz="1400" dirty="0">
                <a:solidFill>
                  <a:schemeClr val="tx1"/>
                </a:solidFill>
              </a:rPr>
              <a:t>Understanding the factors influencing learning</a:t>
            </a:r>
          </a:p>
          <a:p>
            <a:r>
              <a:rPr lang="en-GB" sz="1400" dirty="0">
                <a:solidFill>
                  <a:schemeClr val="tx1"/>
                </a:solidFill>
              </a:rPr>
              <a:t>Making flexible use of different techniques</a:t>
            </a:r>
          </a:p>
          <a:p>
            <a:r>
              <a:rPr lang="en-GB" sz="1400" dirty="0">
                <a:solidFill>
                  <a:schemeClr val="tx1"/>
                </a:solidFill>
              </a:rPr>
              <a:t>Seeing assessment as an ongoing and constructive part of classroom practice</a:t>
            </a:r>
          </a:p>
          <a:p>
            <a:r>
              <a:rPr lang="en-GB" sz="1400" dirty="0">
                <a:solidFill>
                  <a:schemeClr val="tx1"/>
                </a:solidFill>
              </a:rPr>
              <a:t>Sharing assessment criteria</a:t>
            </a:r>
          </a:p>
          <a:p>
            <a:r>
              <a:rPr lang="en-GB" sz="1400" dirty="0">
                <a:solidFill>
                  <a:schemeClr val="tx1"/>
                </a:solidFill>
              </a:rPr>
              <a:t>Early identification of difficulties in learning</a:t>
            </a:r>
          </a:p>
          <a:p>
            <a:r>
              <a:rPr lang="en-GB" sz="1400" dirty="0">
                <a:solidFill>
                  <a:schemeClr val="tx1"/>
                </a:solidFill>
              </a:rPr>
              <a:t>Giving effective and timely feedback and support to students that focuses on improving learning</a:t>
            </a:r>
          </a:p>
          <a:p>
            <a:r>
              <a:rPr lang="en-GB" sz="1400" dirty="0">
                <a:solidFill>
                  <a:schemeClr val="tx1"/>
                </a:solidFill>
              </a:rPr>
              <a:t>Promoting self- and peer assessment </a:t>
            </a:r>
            <a:r>
              <a:rPr lang="en-GB" sz="1000" dirty="0">
                <a:solidFill>
                  <a:schemeClr val="tx1"/>
                </a:solidFill>
              </a:rPr>
              <a:t>(Donaldson, 2015)</a:t>
            </a:r>
            <a:endParaRPr lang="en-GB" sz="1000" b="0" i="0" u="none" strike="noStrike" dirty="0">
              <a:solidFill>
                <a:schemeClr val="tx1"/>
              </a:solidFill>
              <a:effectLst/>
            </a:endParaRPr>
          </a:p>
          <a:p>
            <a:pPr algn="l"/>
            <a:r>
              <a:rPr lang="en-GB" sz="1400" b="1" dirty="0">
                <a:solidFill>
                  <a:schemeClr val="tx1"/>
                </a:solidFill>
              </a:rPr>
              <a:t>Links to theory?</a:t>
            </a:r>
            <a:br>
              <a:rPr lang="en-GB" sz="1100" b="0" i="0" dirty="0">
                <a:solidFill>
                  <a:srgbClr val="1F1F1F"/>
                </a:solidFill>
                <a:effectLst/>
                <a:highlight>
                  <a:srgbClr val="F1F3F4"/>
                </a:highlight>
                <a:latin typeface="Arial" panose="020B0604020202020204" pitchFamily="34" charset="0"/>
              </a:rPr>
            </a:br>
            <a:endParaRPr lang="en-GB" sz="1100" b="0" i="0" dirty="0">
              <a:solidFill>
                <a:srgbClr val="1F1F1F"/>
              </a:solidFill>
              <a:effectLst/>
              <a:highlight>
                <a:srgbClr val="F1F3F4"/>
              </a:highlight>
              <a:latin typeface="Arial" panose="020B0604020202020204" pitchFamily="34" charset="0"/>
            </a:endParaRPr>
          </a:p>
          <a:p>
            <a:pPr marL="0" indent="0" eaLnBrk="1" fontAlgn="auto" hangingPunct="1">
              <a:spcAft>
                <a:spcPts val="0"/>
              </a:spcAft>
              <a:buFont typeface="Wingdings 3" pitchFamily="18" charset="2"/>
              <a:buNone/>
              <a:defRPr/>
            </a:pPr>
            <a:endParaRPr lang="en-GB" sz="1400" dirty="0">
              <a:solidFill>
                <a:schemeClr val="tx1"/>
              </a:solidFill>
            </a:endParaRPr>
          </a:p>
        </p:txBody>
      </p:sp>
      <p:sp>
        <p:nvSpPr>
          <p:cNvPr id="21509" name="Title 1"/>
          <p:cNvSpPr txBox="1">
            <a:spLocks/>
          </p:cNvSpPr>
          <p:nvPr/>
        </p:nvSpPr>
        <p:spPr bwMode="auto">
          <a:xfrm>
            <a:off x="315466" y="404664"/>
            <a:ext cx="8900418"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r>
              <a:rPr lang="en-US" altLang="en-US" sz="2800" dirty="0" err="1">
                <a:latin typeface="+mn-lt"/>
              </a:rPr>
              <a:t>Addysgeg</a:t>
            </a:r>
            <a:r>
              <a:rPr lang="en-US" altLang="en-US" sz="2800" dirty="0">
                <a:latin typeface="+mn-lt"/>
              </a:rPr>
              <a:t>: </a:t>
            </a:r>
            <a:r>
              <a:rPr lang="en-US" altLang="en-US" sz="2800" dirty="0" err="1">
                <a:latin typeface="+mn-lt"/>
              </a:rPr>
              <a:t>Asesu</a:t>
            </a:r>
            <a:r>
              <a:rPr lang="en-US" altLang="en-US" sz="2800" dirty="0">
                <a:latin typeface="+mn-lt"/>
              </a:rPr>
              <a:t>          Pedagogy: Assessment</a:t>
            </a:r>
          </a:p>
          <a:p>
            <a:pPr algn="ctr" eaLnBrk="1" hangingPunct="1"/>
            <a:r>
              <a:rPr lang="en-US" sz="2800" dirty="0" err="1">
                <a:latin typeface="+mn-lt"/>
              </a:rPr>
              <a:t>Rhai</a:t>
            </a:r>
            <a:r>
              <a:rPr lang="en-US" sz="2800" dirty="0">
                <a:latin typeface="+mn-lt"/>
              </a:rPr>
              <a:t> </a:t>
            </a:r>
            <a:r>
              <a:rPr lang="en-US" sz="2800" dirty="0" err="1">
                <a:latin typeface="+mn-lt"/>
              </a:rPr>
              <a:t>enghreifftiau</a:t>
            </a:r>
            <a:r>
              <a:rPr lang="en-US" sz="2800" dirty="0">
                <a:latin typeface="+mn-lt"/>
              </a:rPr>
              <a:t>           Some examples</a:t>
            </a:r>
          </a:p>
          <a:p>
            <a:pPr algn="ctr" eaLnBrk="1" hangingPunct="1"/>
            <a:endParaRPr lang="en-US" altLang="en-US" sz="2800" dirty="0">
              <a:latin typeface="+mj-lt"/>
            </a:endParaRPr>
          </a:p>
        </p:txBody>
      </p:sp>
    </p:spTree>
    <p:extLst>
      <p:ext uri="{BB962C8B-B14F-4D97-AF65-F5344CB8AC3E}">
        <p14:creationId xmlns:p14="http://schemas.microsoft.com/office/powerpoint/2010/main" val="17917748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0" end="10"/>
                                            </p:txEl>
                                          </p:spTgt>
                                        </p:tgtEl>
                                        <p:attrNameLst>
                                          <p:attrName>style.visibility</p:attrName>
                                        </p:attrNameLst>
                                      </p:cBhvr>
                                      <p:to>
                                        <p:strVal val="visible"/>
                                      </p:to>
                                    </p:set>
                                    <p:anim calcmode="lin" valueType="num">
                                      <p:cBhvr additive="base">
                                        <p:cTn id="7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
                                            <p:txEl>
                                              <p:pRg st="11" end="11"/>
                                            </p:txEl>
                                          </p:spTgt>
                                        </p:tgtEl>
                                        <p:attrNameLst>
                                          <p:attrName>style.visibility</p:attrName>
                                        </p:attrNameLst>
                                      </p:cBhvr>
                                      <p:to>
                                        <p:strVal val="visible"/>
                                      </p:to>
                                    </p:set>
                                    <p:anim calcmode="lin" valueType="num">
                                      <p:cBhvr additive="base">
                                        <p:cTn id="7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3">
                                            <p:txEl>
                                              <p:pRg st="12" end="12"/>
                                            </p:txEl>
                                          </p:spTgt>
                                        </p:tgtEl>
                                        <p:attrNameLst>
                                          <p:attrName>style.visibility</p:attrName>
                                        </p:attrNameLst>
                                      </p:cBhvr>
                                      <p:to>
                                        <p:strVal val="visible"/>
                                      </p:to>
                                    </p:set>
                                    <p:anim calcmode="lin" valueType="num">
                                      <p:cBhvr additive="base">
                                        <p:cTn id="85"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3">
                                            <p:txEl>
                                              <p:pRg st="13" end="13"/>
                                            </p:txEl>
                                          </p:spTgt>
                                        </p:tgtEl>
                                        <p:attrNameLst>
                                          <p:attrName>style.visibility</p:attrName>
                                        </p:attrNameLst>
                                      </p:cBhvr>
                                      <p:to>
                                        <p:strVal val="visible"/>
                                      </p:to>
                                    </p:set>
                                    <p:anim calcmode="lin" valueType="num">
                                      <p:cBhvr additive="base">
                                        <p:cTn id="91"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3">
                                            <p:txEl>
                                              <p:pRg st="14" end="14"/>
                                            </p:txEl>
                                          </p:spTgt>
                                        </p:tgtEl>
                                        <p:attrNameLst>
                                          <p:attrName>style.visibility</p:attrName>
                                        </p:attrNameLst>
                                      </p:cBhvr>
                                      <p:to>
                                        <p:strVal val="visible"/>
                                      </p:to>
                                    </p:set>
                                    <p:anim calcmode="lin" valueType="num">
                                      <p:cBhvr additive="base">
                                        <p:cTn id="97"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251520" y="980728"/>
            <a:ext cx="4392488" cy="5688632"/>
          </a:xfrm>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endParaRPr lang="en-US" sz="1400" b="1" dirty="0"/>
          </a:p>
          <a:p>
            <a:pPr marL="0" indent="0">
              <a:buNone/>
              <a:defRPr/>
            </a:pPr>
            <a:r>
              <a:rPr lang="en-US" sz="1600" dirty="0"/>
              <a:t>Mae </a:t>
            </a:r>
            <a:r>
              <a:rPr lang="en-US" sz="1600" dirty="0" err="1"/>
              <a:t>athrawon</a:t>
            </a:r>
            <a:r>
              <a:rPr lang="en-US" sz="1600" dirty="0"/>
              <a:t> </a:t>
            </a:r>
            <a:r>
              <a:rPr lang="en-US" sz="1600" dirty="0" err="1"/>
              <a:t>yn</a:t>
            </a:r>
            <a:r>
              <a:rPr lang="en-US" sz="1600" dirty="0"/>
              <a:t> </a:t>
            </a:r>
            <a:r>
              <a:rPr lang="en-US" sz="1600" dirty="0" err="1"/>
              <a:t>myfyrio</a:t>
            </a:r>
            <a:r>
              <a:rPr lang="en-US" sz="1600" dirty="0"/>
              <a:t> er </a:t>
            </a:r>
            <a:r>
              <a:rPr lang="en-US" sz="1600" dirty="0" err="1"/>
              <a:t>mwyn</a:t>
            </a:r>
            <a:r>
              <a:rPr lang="en-US" sz="1600" dirty="0"/>
              <a:t> </a:t>
            </a:r>
            <a:r>
              <a:rPr lang="en-US" sz="1600" dirty="0" err="1"/>
              <a:t>datblygu</a:t>
            </a:r>
            <a:r>
              <a:rPr lang="en-US" sz="1600" dirty="0"/>
              <a:t> a </a:t>
            </a:r>
            <a:r>
              <a:rPr lang="en-US" sz="1600" dirty="0" err="1"/>
              <a:t>mireinio</a:t>
            </a:r>
            <a:r>
              <a:rPr lang="en-US" sz="1600" dirty="0"/>
              <a:t> </a:t>
            </a:r>
            <a:r>
              <a:rPr lang="en-US" sz="1600" dirty="0" err="1"/>
              <a:t>eu</a:t>
            </a:r>
            <a:r>
              <a:rPr lang="en-US" sz="1600" dirty="0"/>
              <a:t> </a:t>
            </a:r>
            <a:r>
              <a:rPr lang="en-US" sz="1600" dirty="0" err="1"/>
              <a:t>harfer</a:t>
            </a:r>
            <a:r>
              <a:rPr lang="en-US" sz="1600" dirty="0"/>
              <a:t> </a:t>
            </a:r>
            <a:r>
              <a:rPr lang="en-US" sz="1600" dirty="0" err="1"/>
              <a:t>yn</a:t>
            </a:r>
            <a:r>
              <a:rPr lang="en-US" sz="1600" dirty="0"/>
              <a:t> </a:t>
            </a:r>
            <a:r>
              <a:rPr lang="en-US" sz="1600" dirty="0" err="1"/>
              <a:t>sgil</a:t>
            </a:r>
            <a:r>
              <a:rPr lang="en-US" sz="1600" dirty="0"/>
              <a:t> </a:t>
            </a:r>
            <a:r>
              <a:rPr lang="en-US" sz="1600" dirty="0" err="1"/>
              <a:t>syniadaau</a:t>
            </a:r>
            <a:r>
              <a:rPr lang="en-US" sz="1600" dirty="0"/>
              <a:t> Newydd, </a:t>
            </a:r>
            <a:r>
              <a:rPr lang="en-US" sz="1600" dirty="0" err="1"/>
              <a:t>adborth</a:t>
            </a:r>
            <a:r>
              <a:rPr lang="en-US" sz="1600" dirty="0"/>
              <a:t> neu </a:t>
            </a:r>
            <a:r>
              <a:rPr lang="en-US" sz="1600" dirty="0" err="1"/>
              <a:t>ddealltwriaeth</a:t>
            </a:r>
            <a:r>
              <a:rPr lang="en-US" sz="1600" dirty="0"/>
              <a:t> o </a:t>
            </a:r>
            <a:r>
              <a:rPr lang="en-US" sz="1600" dirty="0" err="1"/>
              <a:t>wahanol</a:t>
            </a:r>
            <a:r>
              <a:rPr lang="en-US" sz="1600" dirty="0"/>
              <a:t> </a:t>
            </a:r>
            <a:r>
              <a:rPr lang="en-US" sz="1600" dirty="0" err="1"/>
              <a:t>safbwyntiau</a:t>
            </a:r>
            <a:r>
              <a:rPr lang="en-US" sz="1600" dirty="0"/>
              <a:t>.</a:t>
            </a:r>
          </a:p>
          <a:p>
            <a:pPr marL="0" indent="0">
              <a:buNone/>
              <a:defRPr/>
            </a:pPr>
            <a:endParaRPr lang="en-US" sz="1600" dirty="0"/>
          </a:p>
          <a:p>
            <a:pPr marL="0" indent="0">
              <a:buNone/>
              <a:defRPr/>
            </a:pPr>
            <a:r>
              <a:rPr lang="en-GB" sz="1600" dirty="0"/>
              <a:t>Mae’r </a:t>
            </a:r>
            <a:r>
              <a:rPr lang="en-GB" sz="1600" dirty="0" err="1"/>
              <a:t>ysgol</a:t>
            </a:r>
            <a:r>
              <a:rPr lang="en-GB" sz="1600" dirty="0"/>
              <a:t> yn </a:t>
            </a:r>
            <a:r>
              <a:rPr lang="en-GB" sz="1600" dirty="0" err="1"/>
              <a:t>mynegi</a:t>
            </a:r>
            <a:r>
              <a:rPr lang="en-GB" sz="1600" dirty="0"/>
              <a:t> bod yr </a:t>
            </a:r>
            <a:r>
              <a:rPr lang="en-GB" sz="1600" dirty="0" err="1"/>
              <a:t>ymagwedd</a:t>
            </a:r>
            <a:r>
              <a:rPr lang="en-GB" sz="1600" dirty="0"/>
              <a:t> </a:t>
            </a:r>
            <a:r>
              <a:rPr lang="en-GB" sz="1600" dirty="0" err="1"/>
              <a:t>wedi</a:t>
            </a:r>
            <a:r>
              <a:rPr lang="en-GB" sz="1600" dirty="0"/>
              <a:t> </a:t>
            </a:r>
            <a:r>
              <a:rPr lang="en-GB" sz="1600" dirty="0" err="1"/>
              <a:t>cael</a:t>
            </a:r>
            <a:r>
              <a:rPr lang="en-GB" sz="1600" dirty="0"/>
              <a:t> </a:t>
            </a:r>
            <a:r>
              <a:rPr lang="en-GB" sz="1600" dirty="0" err="1"/>
              <a:t>ei</a:t>
            </a:r>
            <a:r>
              <a:rPr lang="en-GB" sz="1600" dirty="0"/>
              <a:t> </a:t>
            </a:r>
            <a:r>
              <a:rPr lang="en-GB" sz="1600" dirty="0" err="1"/>
              <a:t>threfnu</a:t>
            </a:r>
            <a:r>
              <a:rPr lang="en-GB" sz="1600" dirty="0"/>
              <a:t> er </a:t>
            </a:r>
            <a:r>
              <a:rPr lang="en-GB" sz="1600" dirty="0" err="1"/>
              <a:t>mwyn</a:t>
            </a:r>
            <a:r>
              <a:rPr lang="en-GB" sz="1600" dirty="0"/>
              <a:t> </a:t>
            </a:r>
            <a:r>
              <a:rPr lang="en-GB" sz="1600" dirty="0" err="1"/>
              <a:t>datblygu</a:t>
            </a:r>
            <a:r>
              <a:rPr lang="en-GB" sz="1600" dirty="0"/>
              <a:t> </a:t>
            </a:r>
            <a:r>
              <a:rPr lang="en-GB" sz="1600" dirty="0" err="1"/>
              <a:t>gwybodaeth</a:t>
            </a:r>
            <a:r>
              <a:rPr lang="en-GB" sz="1600" dirty="0"/>
              <a:t> </a:t>
            </a:r>
            <a:r>
              <a:rPr lang="en-GB" sz="1600" dirty="0" err="1"/>
              <a:t>athrawon</a:t>
            </a:r>
            <a:r>
              <a:rPr lang="en-GB" sz="1600" dirty="0"/>
              <a:t>, </a:t>
            </a:r>
            <a:r>
              <a:rPr lang="en-GB" sz="1600" dirty="0" err="1"/>
              <a:t>archwilio</a:t>
            </a:r>
            <a:r>
              <a:rPr lang="en-GB" sz="1600" dirty="0"/>
              <a:t> </a:t>
            </a:r>
            <a:r>
              <a:rPr lang="en-GB" sz="1600" dirty="0" err="1"/>
              <a:t>materion</a:t>
            </a:r>
            <a:r>
              <a:rPr lang="en-GB" sz="1600" dirty="0"/>
              <a:t>, </a:t>
            </a:r>
            <a:r>
              <a:rPr lang="en-GB" sz="1600" dirty="0" err="1"/>
              <a:t>ffurfio</a:t>
            </a:r>
            <a:r>
              <a:rPr lang="en-GB" sz="1600" dirty="0"/>
              <a:t> </a:t>
            </a:r>
            <a:r>
              <a:rPr lang="en-GB" sz="1600" dirty="0" err="1"/>
              <a:t>polisi</a:t>
            </a:r>
            <a:r>
              <a:rPr lang="en-GB" sz="1600" dirty="0"/>
              <a:t> a </a:t>
            </a:r>
            <a:r>
              <a:rPr lang="en-GB" sz="1600" dirty="0" err="1"/>
              <a:t>gwella</a:t>
            </a:r>
            <a:r>
              <a:rPr lang="en-GB" sz="1600" dirty="0"/>
              <a:t> </a:t>
            </a:r>
            <a:r>
              <a:rPr lang="en-GB" sz="1600" dirty="0" err="1"/>
              <a:t>arfer</a:t>
            </a:r>
            <a:r>
              <a:rPr lang="en-GB" sz="1600" dirty="0"/>
              <a:t>. </a:t>
            </a:r>
          </a:p>
          <a:p>
            <a:pPr marL="0" indent="0">
              <a:buNone/>
              <a:defRPr/>
            </a:pPr>
            <a:endParaRPr lang="en-GB" sz="1600" dirty="0"/>
          </a:p>
          <a:p>
            <a:pPr marL="0" indent="0">
              <a:buNone/>
              <a:defRPr/>
            </a:pPr>
            <a:r>
              <a:rPr lang="en-GB" sz="1600" dirty="0"/>
              <a:t>Mae </a:t>
            </a:r>
            <a:r>
              <a:rPr lang="en-GB" sz="1600" dirty="0" err="1"/>
              <a:t>ysgolion</a:t>
            </a:r>
            <a:r>
              <a:rPr lang="en-GB" sz="1600" dirty="0"/>
              <a:t> ‘</a:t>
            </a:r>
            <a:r>
              <a:rPr lang="en-GB" sz="1600" dirty="0" err="1"/>
              <a:t>wedi</a:t>
            </a:r>
            <a:r>
              <a:rPr lang="en-GB" sz="1600" dirty="0"/>
              <a:t> </a:t>
            </a:r>
            <a:r>
              <a:rPr lang="en-GB" sz="1600" dirty="0" err="1"/>
              <a:t>datblygu</a:t>
            </a:r>
            <a:r>
              <a:rPr lang="en-GB" sz="1600" dirty="0"/>
              <a:t> </a:t>
            </a:r>
            <a:r>
              <a:rPr lang="en-GB" sz="1600" dirty="0" err="1"/>
              <a:t>cymuned</a:t>
            </a:r>
            <a:r>
              <a:rPr lang="en-GB" sz="1600" dirty="0"/>
              <a:t> </a:t>
            </a:r>
            <a:r>
              <a:rPr lang="en-GB" sz="1600" dirty="0" err="1"/>
              <a:t>ddysgu</a:t>
            </a:r>
            <a:r>
              <a:rPr lang="en-GB" sz="1600" dirty="0"/>
              <a:t> </a:t>
            </a:r>
            <a:r>
              <a:rPr lang="en-GB" sz="1600" dirty="0" err="1"/>
              <a:t>sy’n</a:t>
            </a:r>
            <a:r>
              <a:rPr lang="en-GB" sz="1600" dirty="0"/>
              <a:t> </a:t>
            </a:r>
            <a:r>
              <a:rPr lang="en-GB" sz="1600" dirty="0" err="1"/>
              <a:t>ymgysylltu</a:t>
            </a:r>
            <a:r>
              <a:rPr lang="en-GB" sz="1600" dirty="0"/>
              <a:t> ag </a:t>
            </a:r>
            <a:r>
              <a:rPr lang="en-GB" sz="1600" dirty="0" err="1"/>
              <a:t>ymchwil</a:t>
            </a:r>
            <a:r>
              <a:rPr lang="en-GB" sz="1600" dirty="0"/>
              <a:t>, </a:t>
            </a:r>
            <a:r>
              <a:rPr lang="en-GB" sz="1600" dirty="0" err="1"/>
              <a:t>sy’n</a:t>
            </a:r>
            <a:r>
              <a:rPr lang="en-GB" sz="1600" dirty="0"/>
              <a:t> </a:t>
            </a:r>
            <a:r>
              <a:rPr lang="en-GB" sz="1600" dirty="0" err="1"/>
              <a:t>meddu</a:t>
            </a:r>
            <a:r>
              <a:rPr lang="en-GB" sz="1600" dirty="0"/>
              <a:t> </a:t>
            </a:r>
            <a:r>
              <a:rPr lang="en-GB" sz="1600" dirty="0" err="1"/>
              <a:t>ar</a:t>
            </a:r>
            <a:r>
              <a:rPr lang="en-GB" sz="1600" dirty="0"/>
              <a:t> </a:t>
            </a:r>
            <a:r>
              <a:rPr lang="en-GB" sz="1600" dirty="0" err="1"/>
              <a:t>ddealltwriaeth</a:t>
            </a:r>
            <a:r>
              <a:rPr lang="en-GB" sz="1600" dirty="0"/>
              <a:t> </a:t>
            </a:r>
            <a:r>
              <a:rPr lang="en-GB" sz="1600" dirty="0" err="1"/>
              <a:t>glir</a:t>
            </a:r>
            <a:r>
              <a:rPr lang="en-GB" sz="1600" dirty="0"/>
              <a:t> o </a:t>
            </a:r>
            <a:r>
              <a:rPr lang="en-GB" sz="1600" dirty="0" err="1"/>
              <a:t>bwysigrwydd</a:t>
            </a:r>
            <a:r>
              <a:rPr lang="en-GB" sz="1600" dirty="0"/>
              <a:t> </a:t>
            </a:r>
            <a:r>
              <a:rPr lang="en-GB" sz="1600" dirty="0" err="1"/>
              <a:t>strategol</a:t>
            </a:r>
            <a:r>
              <a:rPr lang="en-GB" sz="1600" dirty="0"/>
              <a:t> </a:t>
            </a:r>
            <a:r>
              <a:rPr lang="en-GB" sz="1600" dirty="0" err="1"/>
              <a:t>datblygiad</a:t>
            </a:r>
            <a:r>
              <a:rPr lang="en-GB" sz="1600" dirty="0"/>
              <a:t> </a:t>
            </a:r>
            <a:r>
              <a:rPr lang="en-GB" sz="1600" dirty="0" err="1"/>
              <a:t>proffesiynol</a:t>
            </a:r>
            <a:r>
              <a:rPr lang="en-GB" sz="1600" dirty="0"/>
              <a:t> </a:t>
            </a:r>
            <a:r>
              <a:rPr lang="en-GB" sz="1600" dirty="0" err="1"/>
              <a:t>ar</a:t>
            </a:r>
            <a:r>
              <a:rPr lang="en-GB" sz="1600" dirty="0"/>
              <a:t> </a:t>
            </a:r>
            <a:r>
              <a:rPr lang="en-GB" sz="1600" dirty="0" err="1"/>
              <a:t>gyfer</a:t>
            </a:r>
            <a:r>
              <a:rPr lang="en-GB" sz="1600" dirty="0"/>
              <a:t> </a:t>
            </a:r>
            <a:r>
              <a:rPr lang="en-GB" sz="1600" dirty="0" err="1"/>
              <a:t>pob</a:t>
            </a:r>
            <a:r>
              <a:rPr lang="en-GB" sz="1600" dirty="0"/>
              <a:t> un </a:t>
            </a:r>
            <a:r>
              <a:rPr lang="en-GB" sz="1600" dirty="0" err="1"/>
              <a:t>o’r</a:t>
            </a:r>
            <a:r>
              <a:rPr lang="en-GB" sz="1600" dirty="0"/>
              <a:t> staff, ac yn </a:t>
            </a:r>
            <a:r>
              <a:rPr lang="en-GB" sz="1600" dirty="0" err="1"/>
              <a:t>benodol</a:t>
            </a:r>
            <a:r>
              <a:rPr lang="en-GB" sz="1600" dirty="0"/>
              <a:t>, </a:t>
            </a:r>
            <a:r>
              <a:rPr lang="en-GB" sz="1600" dirty="0" err="1"/>
              <a:t>effaith</a:t>
            </a:r>
            <a:r>
              <a:rPr lang="en-GB" sz="1600" dirty="0"/>
              <a:t> </a:t>
            </a:r>
            <a:r>
              <a:rPr lang="en-GB" sz="1600" dirty="0" err="1"/>
              <a:t>ymchwil</a:t>
            </a:r>
            <a:r>
              <a:rPr lang="en-GB" sz="1600" dirty="0"/>
              <a:t> </a:t>
            </a:r>
            <a:r>
              <a:rPr lang="en-GB" sz="1600" dirty="0" err="1"/>
              <a:t>weithredu</a:t>
            </a:r>
            <a:r>
              <a:rPr lang="en-GB" sz="1600" dirty="0"/>
              <a:t> </a:t>
            </a:r>
            <a:r>
              <a:rPr lang="en-GB" sz="1600" dirty="0" err="1"/>
              <a:t>ar</a:t>
            </a:r>
            <a:r>
              <a:rPr lang="en-GB" sz="1600" dirty="0"/>
              <a:t> </a:t>
            </a:r>
            <a:r>
              <a:rPr lang="en-GB" sz="1600" dirty="0" err="1"/>
              <a:t>wella</a:t>
            </a:r>
            <a:r>
              <a:rPr lang="en-GB" sz="1600" dirty="0"/>
              <a:t> </a:t>
            </a:r>
            <a:r>
              <a:rPr lang="en-GB" sz="1600" dirty="0" err="1"/>
              <a:t>arfer</a:t>
            </a:r>
            <a:r>
              <a:rPr lang="en-GB" sz="1600" dirty="0"/>
              <a:t>’.                                                    </a:t>
            </a:r>
            <a:r>
              <a:rPr lang="en-GB" sz="1200" dirty="0"/>
              <a:t>(Estyn, 2020)</a:t>
            </a:r>
          </a:p>
          <a:p>
            <a:pPr marL="0" indent="0">
              <a:buNone/>
              <a:defRPr/>
            </a:pPr>
            <a:endParaRPr lang="en-US" sz="1600" b="1" dirty="0"/>
          </a:p>
          <a:p>
            <a:pPr marL="0" indent="0">
              <a:buNone/>
              <a:defRPr/>
            </a:pPr>
            <a:r>
              <a:rPr lang="en-US" sz="1400" b="1" dirty="0" err="1"/>
              <a:t>Damcaniaeth</a:t>
            </a:r>
            <a:r>
              <a:rPr lang="en-US" sz="1400" b="1" dirty="0"/>
              <a:t> </a:t>
            </a:r>
            <a:r>
              <a:rPr lang="en-US" sz="1400" b="1" dirty="0" err="1"/>
              <a:t>berthnasol</a:t>
            </a:r>
            <a:r>
              <a:rPr lang="en-US" sz="1400" b="1" dirty="0"/>
              <a:t>?</a:t>
            </a:r>
            <a:r>
              <a:rPr lang="en-GB" sz="1400" b="1" dirty="0"/>
              <a:t> Gibbs (1988) ; Kolb (1984)</a:t>
            </a:r>
            <a:endParaRPr lang="en-US" sz="1400" b="1" dirty="0"/>
          </a:p>
          <a:p>
            <a:pPr marL="0" indent="0">
              <a:buNone/>
              <a:defRPr/>
            </a:pPr>
            <a:r>
              <a:rPr lang="en-US" sz="1400" dirty="0">
                <a:hlinkClick r:id="rId2"/>
              </a:rPr>
              <a:t>https://www.estyn.llyw.cymru/adnoddau-gwella/gwybodaeth-a-chyfleoedd-dysgu-disgyblion-yn-gwella-trwy-brosiectau-ymchwil/</a:t>
            </a:r>
            <a:r>
              <a:rPr lang="en-US" sz="1400" dirty="0"/>
              <a:t> </a:t>
            </a:r>
          </a:p>
          <a:p>
            <a:pPr marL="0" indent="0">
              <a:buNone/>
              <a:defRPr/>
            </a:pPr>
            <a:endParaRPr lang="en-US" sz="1800" dirty="0"/>
          </a:p>
          <a:p>
            <a:pPr marL="0" indent="0">
              <a:buNone/>
              <a:defRPr/>
            </a:pPr>
            <a:endParaRPr lang="en-US" sz="1800"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788024" y="980728"/>
            <a:ext cx="4185791" cy="5688632"/>
          </a:xfrm>
        </p:spPr>
        <p:style>
          <a:lnRef idx="2">
            <a:schemeClr val="accent5"/>
          </a:lnRef>
          <a:fillRef idx="1">
            <a:schemeClr val="lt1"/>
          </a:fillRef>
          <a:effectRef idx="0">
            <a:schemeClr val="accent5"/>
          </a:effectRef>
          <a:fontRef idx="minor">
            <a:schemeClr val="dk1"/>
          </a:fontRef>
        </p:style>
        <p:txBody>
          <a:bodyPr rtlCol="0">
            <a:normAutofit fontScale="55000" lnSpcReduction="20000"/>
          </a:bodyPr>
          <a:lstStyle/>
          <a:p>
            <a:pPr marL="0" indent="0" eaLnBrk="1" fontAlgn="auto" hangingPunct="1">
              <a:spcAft>
                <a:spcPts val="0"/>
              </a:spcAft>
              <a:buFont typeface="Wingdings 3" pitchFamily="18" charset="2"/>
              <a:buNone/>
              <a:defRPr/>
            </a:pPr>
            <a:r>
              <a:rPr lang="en-GB" sz="3300" b="0" i="0" dirty="0">
                <a:solidFill>
                  <a:schemeClr val="tx1"/>
                </a:solidFill>
                <a:effectLst/>
                <a:highlight>
                  <a:srgbClr val="FFFFFF"/>
                </a:highlight>
              </a:rPr>
              <a:t>Teachers reflect in order to develop and refine their practice in light of new ideas, feedback or understanding of different viewpoints. </a:t>
            </a:r>
            <a:endParaRPr lang="en-GB" sz="3300" dirty="0">
              <a:solidFill>
                <a:schemeClr val="tx1"/>
              </a:solidFill>
              <a:highlight>
                <a:srgbClr val="FFFFFF"/>
              </a:highlight>
            </a:endParaRPr>
          </a:p>
          <a:p>
            <a:pPr marL="0" indent="0" eaLnBrk="1" fontAlgn="auto" hangingPunct="1">
              <a:spcAft>
                <a:spcPts val="0"/>
              </a:spcAft>
              <a:buFont typeface="Wingdings 3" pitchFamily="18" charset="2"/>
              <a:buNone/>
              <a:defRPr/>
            </a:pPr>
            <a:endParaRPr lang="en-GB" sz="3300" b="0" i="0" dirty="0">
              <a:solidFill>
                <a:schemeClr val="tx1"/>
              </a:solidFill>
              <a:effectLst/>
              <a:highlight>
                <a:srgbClr val="FFFFFF"/>
              </a:highlight>
            </a:endParaRPr>
          </a:p>
          <a:p>
            <a:pPr marL="0" indent="0" eaLnBrk="1" fontAlgn="auto" hangingPunct="1">
              <a:spcAft>
                <a:spcPts val="0"/>
              </a:spcAft>
              <a:buFont typeface="Wingdings 3" pitchFamily="18" charset="2"/>
              <a:buNone/>
              <a:defRPr/>
            </a:pPr>
            <a:r>
              <a:rPr lang="en-GB" sz="3300" b="0" i="0" dirty="0">
                <a:solidFill>
                  <a:schemeClr val="tx1"/>
                </a:solidFill>
                <a:effectLst/>
                <a:highlight>
                  <a:srgbClr val="FFFFFF"/>
                </a:highlight>
              </a:rPr>
              <a:t>The approach </a:t>
            </a:r>
            <a:r>
              <a:rPr lang="en-GB" sz="3300" dirty="0">
                <a:solidFill>
                  <a:schemeClr val="tx1"/>
                </a:solidFill>
                <a:highlight>
                  <a:srgbClr val="FFFFFF"/>
                </a:highlight>
              </a:rPr>
              <a:t>is </a:t>
            </a:r>
            <a:r>
              <a:rPr lang="en-GB" sz="3300" b="0" i="0" dirty="0">
                <a:solidFill>
                  <a:schemeClr val="tx1"/>
                </a:solidFill>
                <a:effectLst/>
                <a:highlight>
                  <a:srgbClr val="FFFFFF"/>
                </a:highlight>
              </a:rPr>
              <a:t>organised in order to develop teachers’ knowledge, explore issues, shape policy and improve practice. </a:t>
            </a:r>
          </a:p>
          <a:p>
            <a:pPr marL="0" indent="0">
              <a:buNone/>
              <a:defRPr/>
            </a:pPr>
            <a:endParaRPr lang="en-GB" sz="3300" b="0" i="0" dirty="0">
              <a:solidFill>
                <a:schemeClr val="tx1"/>
              </a:solidFill>
              <a:effectLst/>
              <a:highlight>
                <a:srgbClr val="FFFFFF"/>
              </a:highlight>
            </a:endParaRPr>
          </a:p>
          <a:p>
            <a:pPr marL="0" indent="0">
              <a:buNone/>
              <a:defRPr/>
            </a:pPr>
            <a:r>
              <a:rPr lang="en-GB" sz="3300" b="0" i="0" dirty="0">
                <a:solidFill>
                  <a:schemeClr val="tx1"/>
                </a:solidFill>
                <a:effectLst/>
                <a:highlight>
                  <a:srgbClr val="FFFFFF"/>
                </a:highlight>
              </a:rPr>
              <a:t>Schools have ‘ developed a research-engaged learning community with a clear understanding of the strategic importance of professional development for all staff and, in particular, the impact of action research on improving practice</a:t>
            </a:r>
            <a:r>
              <a:rPr lang="en-GB" sz="3300" b="0" i="0" dirty="0">
                <a:solidFill>
                  <a:srgbClr val="0E4163"/>
                </a:solidFill>
                <a:effectLst/>
                <a:highlight>
                  <a:srgbClr val="FFFFFF"/>
                </a:highlight>
                <a:latin typeface="Source Sans 3"/>
              </a:rPr>
              <a:t>’ </a:t>
            </a:r>
          </a:p>
          <a:p>
            <a:pPr marL="0" indent="0" algn="r">
              <a:buNone/>
              <a:defRPr/>
            </a:pPr>
            <a:r>
              <a:rPr lang="en-GB" sz="2000" b="0" i="0" dirty="0">
                <a:solidFill>
                  <a:schemeClr val="tx1"/>
                </a:solidFill>
                <a:effectLst/>
                <a:highlight>
                  <a:srgbClr val="FFFFFF"/>
                </a:highlight>
              </a:rPr>
              <a:t>(Estyn, 2020)</a:t>
            </a:r>
            <a:endParaRPr lang="en-GB" sz="2000" dirty="0">
              <a:solidFill>
                <a:schemeClr val="tx1"/>
              </a:solidFill>
            </a:endParaRPr>
          </a:p>
          <a:p>
            <a:pPr marL="0" indent="0" eaLnBrk="1" fontAlgn="auto" hangingPunct="1">
              <a:spcAft>
                <a:spcPts val="0"/>
              </a:spcAft>
              <a:buFont typeface="Wingdings 3" pitchFamily="18" charset="2"/>
              <a:buNone/>
              <a:defRPr/>
            </a:pPr>
            <a:endParaRPr lang="en-GB" dirty="0"/>
          </a:p>
          <a:p>
            <a:pPr marL="0" indent="0" eaLnBrk="1" fontAlgn="auto" hangingPunct="1">
              <a:spcAft>
                <a:spcPts val="0"/>
              </a:spcAft>
              <a:buFont typeface="Wingdings 3" pitchFamily="18" charset="2"/>
              <a:buNone/>
              <a:defRPr/>
            </a:pPr>
            <a:endParaRPr lang="en-GB" dirty="0"/>
          </a:p>
          <a:p>
            <a:pPr marL="0" indent="0" eaLnBrk="1" fontAlgn="auto" hangingPunct="1">
              <a:spcAft>
                <a:spcPts val="0"/>
              </a:spcAft>
              <a:buFont typeface="Wingdings 3" pitchFamily="18" charset="2"/>
              <a:buNone/>
              <a:defRPr/>
            </a:pPr>
            <a:endParaRPr lang="en-GB" dirty="0"/>
          </a:p>
          <a:p>
            <a:pPr marL="0" indent="0" eaLnBrk="1" fontAlgn="auto" hangingPunct="1">
              <a:spcAft>
                <a:spcPts val="0"/>
              </a:spcAft>
              <a:buFont typeface="Wingdings 3" pitchFamily="18" charset="2"/>
              <a:buNone/>
              <a:defRPr/>
            </a:pPr>
            <a:endParaRPr lang="en-GB" dirty="0"/>
          </a:p>
          <a:p>
            <a:pPr marL="0" indent="0" eaLnBrk="1" fontAlgn="auto" hangingPunct="1">
              <a:spcAft>
                <a:spcPts val="0"/>
              </a:spcAft>
              <a:buFont typeface="Wingdings 3" pitchFamily="18" charset="2"/>
              <a:buNone/>
              <a:defRPr/>
            </a:pPr>
            <a:endParaRPr lang="en-GB" dirty="0"/>
          </a:p>
          <a:p>
            <a:pPr marL="0" indent="0" eaLnBrk="1" fontAlgn="auto" hangingPunct="1">
              <a:spcAft>
                <a:spcPts val="0"/>
              </a:spcAft>
              <a:buFont typeface="Wingdings 3" pitchFamily="18" charset="2"/>
              <a:buNone/>
              <a:defRPr/>
            </a:pPr>
            <a:r>
              <a:rPr lang="en-GB" sz="2500" b="1" dirty="0"/>
              <a:t>Relevant theory? Gibbs (1988) ; Kolb (1984)</a:t>
            </a:r>
          </a:p>
          <a:p>
            <a:pPr marL="0" indent="0" eaLnBrk="1" fontAlgn="auto" hangingPunct="1">
              <a:spcAft>
                <a:spcPts val="0"/>
              </a:spcAft>
              <a:buFont typeface="Wingdings 3" pitchFamily="18" charset="2"/>
              <a:buNone/>
              <a:defRPr/>
            </a:pPr>
            <a:r>
              <a:rPr lang="en-GB" sz="2500" dirty="0">
                <a:hlinkClick r:id="rId3"/>
              </a:rPr>
              <a:t>https://estyn.gov.wales/improvement-resources/teachers-knowledge-and-pupils-learning-opportunities-improved-by-research-projects/</a:t>
            </a:r>
            <a:r>
              <a:rPr lang="en-GB" sz="2500" dirty="0"/>
              <a:t> </a:t>
            </a:r>
          </a:p>
        </p:txBody>
      </p:sp>
      <p:sp>
        <p:nvSpPr>
          <p:cNvPr id="21509" name="Title 1"/>
          <p:cNvSpPr txBox="1">
            <a:spLocks/>
          </p:cNvSpPr>
          <p:nvPr/>
        </p:nvSpPr>
        <p:spPr bwMode="auto">
          <a:xfrm>
            <a:off x="395536" y="-315416"/>
            <a:ext cx="8900418"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GB" altLang="en-US" sz="3600" dirty="0">
                <a:latin typeface="+mn-lt"/>
              </a:rPr>
              <a:t> </a:t>
            </a:r>
          </a:p>
          <a:p>
            <a:pPr algn="ctr"/>
            <a:endParaRPr lang="en-GB" altLang="en-US" sz="3600" dirty="0">
              <a:latin typeface="+mn-lt"/>
            </a:endParaRPr>
          </a:p>
          <a:p>
            <a:pPr algn="ctr"/>
            <a:r>
              <a:rPr lang="en-GB" altLang="en-US" sz="2800" dirty="0" err="1">
                <a:latin typeface="+mn-lt"/>
              </a:rPr>
              <a:t>Addysgeg</a:t>
            </a:r>
            <a:r>
              <a:rPr lang="en-GB" altLang="en-US" sz="2800" dirty="0">
                <a:latin typeface="+mn-lt"/>
              </a:rPr>
              <a:t>: </a:t>
            </a:r>
            <a:r>
              <a:rPr lang="en-US" sz="2800" dirty="0" err="1">
                <a:latin typeface="+mn-lt"/>
              </a:rPr>
              <a:t>Arfer</a:t>
            </a:r>
            <a:r>
              <a:rPr lang="en-US" sz="2800" dirty="0">
                <a:latin typeface="+mn-lt"/>
              </a:rPr>
              <a:t> </a:t>
            </a:r>
            <a:r>
              <a:rPr lang="en-US" sz="2800" dirty="0" err="1">
                <a:latin typeface="+mn-lt"/>
              </a:rPr>
              <a:t>Myfyriol</a:t>
            </a:r>
            <a:r>
              <a:rPr lang="en-US" sz="2800" dirty="0">
                <a:latin typeface="+mn-lt"/>
              </a:rPr>
              <a:t>     Pedagogy: </a:t>
            </a:r>
            <a:r>
              <a:rPr lang="en-GB" altLang="en-US" sz="2800" dirty="0">
                <a:latin typeface="+mn-lt"/>
              </a:rPr>
              <a:t>Reflective Practice</a:t>
            </a:r>
          </a:p>
          <a:p>
            <a:pPr algn="ctr"/>
            <a:r>
              <a:rPr lang="en-US" sz="2800" dirty="0" err="1"/>
              <a:t>Rhai</a:t>
            </a:r>
            <a:r>
              <a:rPr lang="en-US" sz="2800" dirty="0"/>
              <a:t> </a:t>
            </a:r>
            <a:r>
              <a:rPr lang="en-US" sz="2800" dirty="0" err="1"/>
              <a:t>enghreifftiau</a:t>
            </a:r>
            <a:r>
              <a:rPr lang="en-US" sz="2800" dirty="0"/>
              <a:t>                     Some examples</a:t>
            </a:r>
          </a:p>
          <a:p>
            <a:pPr marL="457200" indent="-457200" algn="ctr">
              <a:buFont typeface="Arial" panose="020B0604020202020204" pitchFamily="34" charset="0"/>
              <a:buChar char="•"/>
            </a:pPr>
            <a:endParaRPr lang="en-GB" altLang="en-US" sz="2800" dirty="0">
              <a:latin typeface="+mn-lt"/>
            </a:endParaRPr>
          </a:p>
          <a:p>
            <a:pPr algn="ctr"/>
            <a:endParaRPr lang="en-GB" altLang="en-US" sz="2800" dirty="0">
              <a:latin typeface="+mn-lt"/>
            </a:endParaRPr>
          </a:p>
          <a:p>
            <a:pPr algn="ctr"/>
            <a:endParaRPr lang="en-GB" altLang="en-US" sz="2800" dirty="0">
              <a:latin typeface="+mn-lt"/>
            </a:endParaRPr>
          </a:p>
        </p:txBody>
      </p:sp>
      <p:sp>
        <p:nvSpPr>
          <p:cNvPr id="2" name="Rectangle 1">
            <a:extLst>
              <a:ext uri="{FF2B5EF4-FFF2-40B4-BE49-F238E27FC236}">
                <a16:creationId xmlns:a16="http://schemas.microsoft.com/office/drawing/2014/main" id="{D5DC4C5B-5030-14D7-659D-A6E8A169B068}"/>
              </a:ext>
            </a:extLst>
          </p:cNvPr>
          <p:cNvSpPr>
            <a:spLocks noChangeArrowheads="1"/>
          </p:cNvSpPr>
          <p:nvPr/>
        </p:nvSpPr>
        <p:spPr bwMode="auto">
          <a:xfrm>
            <a:off x="0" y="205835"/>
            <a:ext cx="11222" cy="4553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4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123851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36563" y="1988840"/>
            <a:ext cx="4329112" cy="4589760"/>
          </a:xfrm>
        </p:spPr>
        <p:style>
          <a:lnRef idx="2">
            <a:schemeClr val="accent4"/>
          </a:lnRef>
          <a:fillRef idx="1">
            <a:schemeClr val="lt1"/>
          </a:fillRef>
          <a:effectRef idx="0">
            <a:schemeClr val="accent4"/>
          </a:effectRef>
          <a:fontRef idx="minor">
            <a:schemeClr val="dk1"/>
          </a:fontRef>
        </p:style>
        <p:txBody>
          <a:bodyPr rtlCol="0">
            <a:noAutofit/>
          </a:bodyPr>
          <a:lstStyle/>
          <a:p>
            <a:pPr marL="0" indent="0">
              <a:buNone/>
              <a:defRPr/>
            </a:pPr>
            <a:r>
              <a:rPr lang="en-US" sz="2000" dirty="0">
                <a:latin typeface="Open Sans" panose="020B0606030504020204" pitchFamily="34" charset="0"/>
                <a:ea typeface="Open Sans" panose="020B0606030504020204" pitchFamily="34" charset="0"/>
                <a:cs typeface="Open Sans" panose="020B0606030504020204" pitchFamily="34" charset="0"/>
              </a:rPr>
              <a:t>Mae </a:t>
            </a:r>
            <a:r>
              <a:rPr lang="en-US" sz="2000" dirty="0" err="1">
                <a:latin typeface="Open Sans" panose="020B0606030504020204" pitchFamily="34" charset="0"/>
                <a:ea typeface="Open Sans" panose="020B0606030504020204" pitchFamily="34" charset="0"/>
                <a:cs typeface="Open Sans" panose="020B0606030504020204" pitchFamily="34" charset="0"/>
              </a:rPr>
              <a:t>addysg</a:t>
            </a:r>
            <a:r>
              <a:rPr lang="en-US" sz="2000" dirty="0">
                <a:latin typeface="Open Sans" panose="020B0606030504020204" pitchFamily="34" charset="0"/>
                <a:ea typeface="Open Sans" panose="020B0606030504020204" pitchFamily="34" charset="0"/>
                <a:cs typeface="Open Sans" panose="020B0606030504020204" pitchFamily="34" charset="0"/>
              </a:rPr>
              <a:t> </a:t>
            </a:r>
            <a:r>
              <a:rPr lang="en-US" sz="2000" dirty="0" err="1">
                <a:latin typeface="Open Sans" panose="020B0606030504020204" pitchFamily="34" charset="0"/>
                <a:ea typeface="Open Sans" panose="020B0606030504020204" pitchFamily="34" charset="0"/>
                <a:cs typeface="Open Sans" panose="020B0606030504020204" pitchFamily="34" charset="0"/>
              </a:rPr>
              <a:t>yn</a:t>
            </a:r>
            <a:r>
              <a:rPr lang="en-US" sz="2000" dirty="0">
                <a:latin typeface="Open Sans" panose="020B0606030504020204" pitchFamily="34" charset="0"/>
                <a:ea typeface="Open Sans" panose="020B0606030504020204" pitchFamily="34" charset="0"/>
                <a:cs typeface="Open Sans" panose="020B0606030504020204" pitchFamily="34" charset="0"/>
              </a:rPr>
              <a:t> </a:t>
            </a:r>
            <a:r>
              <a:rPr lang="en-US" sz="2000" dirty="0" err="1">
                <a:latin typeface="Open Sans" panose="020B0606030504020204" pitchFamily="34" charset="0"/>
                <a:ea typeface="Open Sans" panose="020B0606030504020204" pitchFamily="34" charset="0"/>
                <a:cs typeface="Open Sans" panose="020B0606030504020204" pitchFamily="34" charset="0"/>
              </a:rPr>
              <a:t>newid</a:t>
            </a:r>
            <a:endParaRPr lang="en-US" sz="2000" dirty="0">
              <a:latin typeface="Open Sans" panose="020B0606030504020204" pitchFamily="34" charset="0"/>
              <a:ea typeface="Open Sans" panose="020B0606030504020204" pitchFamily="34" charset="0"/>
              <a:cs typeface="Open Sans" panose="020B0606030504020204" pitchFamily="34" charset="0"/>
            </a:endParaRPr>
          </a:p>
          <a:p>
            <a:r>
              <a:rPr lang="en-GB" sz="1800" dirty="0" err="1"/>
              <a:t>Cyflwynwyd</a:t>
            </a:r>
            <a:r>
              <a:rPr lang="en-GB" sz="1800" dirty="0"/>
              <a:t> y </a:t>
            </a:r>
            <a:r>
              <a:rPr lang="en-GB" sz="1800" dirty="0" err="1"/>
              <a:t>cwricwlwm</a:t>
            </a:r>
            <a:r>
              <a:rPr lang="en-GB" sz="1800" dirty="0"/>
              <a:t> </a:t>
            </a:r>
            <a:r>
              <a:rPr lang="en-GB" sz="1800" dirty="0" err="1"/>
              <a:t>cenedlaethol</a:t>
            </a:r>
            <a:r>
              <a:rPr lang="en-GB" sz="1800" dirty="0"/>
              <a:t> am y </a:t>
            </a:r>
            <a:r>
              <a:rPr lang="en-GB" sz="1800" dirty="0" err="1"/>
              <a:t>tro</a:t>
            </a:r>
            <a:r>
              <a:rPr lang="en-GB" sz="1800" dirty="0"/>
              <a:t> </a:t>
            </a:r>
            <a:r>
              <a:rPr lang="en-GB" sz="1800" dirty="0" err="1"/>
              <a:t>cyntaf</a:t>
            </a:r>
            <a:r>
              <a:rPr lang="en-GB" sz="1800" dirty="0"/>
              <a:t> yn 1988; </a:t>
            </a:r>
            <a:r>
              <a:rPr lang="en-GB" sz="1800" dirty="0" err="1"/>
              <a:t>oes</a:t>
            </a:r>
            <a:r>
              <a:rPr lang="en-GB" sz="1800" dirty="0"/>
              <a:t> </a:t>
            </a:r>
            <a:r>
              <a:rPr lang="en-GB" sz="1800" dirty="0" err="1"/>
              <a:t>cyn</a:t>
            </a:r>
            <a:r>
              <a:rPr lang="en-GB" sz="1800" dirty="0"/>
              <a:t> </a:t>
            </a:r>
            <a:r>
              <a:rPr lang="en-GB" sz="1800" dirty="0" err="1"/>
              <a:t>siopa</a:t>
            </a:r>
            <a:r>
              <a:rPr lang="en-GB" sz="1800" dirty="0"/>
              <a:t> </a:t>
            </a:r>
            <a:r>
              <a:rPr lang="en-GB" sz="1800" dirty="0" err="1"/>
              <a:t>ar-lein</a:t>
            </a:r>
            <a:r>
              <a:rPr lang="en-GB" sz="1800" dirty="0"/>
              <a:t>, </a:t>
            </a:r>
            <a:r>
              <a:rPr lang="en-GB" sz="1800" dirty="0" err="1"/>
              <a:t>cyn</a:t>
            </a:r>
            <a:r>
              <a:rPr lang="en-GB" sz="1800" dirty="0"/>
              <a:t> Google a </a:t>
            </a:r>
            <a:r>
              <a:rPr lang="en-GB" sz="1800" dirty="0" err="1"/>
              <a:t>chyn</a:t>
            </a:r>
            <a:r>
              <a:rPr lang="en-GB" sz="1800" dirty="0"/>
              <a:t> y </a:t>
            </a:r>
            <a:r>
              <a:rPr lang="en-GB" sz="1800" dirty="0" err="1"/>
              <a:t>Cwmwl</a:t>
            </a:r>
            <a:r>
              <a:rPr lang="en-GB" sz="1800" dirty="0"/>
              <a:t>. </a:t>
            </a:r>
            <a:r>
              <a:rPr lang="en-GB" sz="1800" dirty="0" err="1"/>
              <a:t>Bellach</a:t>
            </a:r>
            <a:r>
              <a:rPr lang="en-GB" sz="1800" dirty="0"/>
              <a:t>, </a:t>
            </a:r>
            <a:r>
              <a:rPr lang="en-GB" sz="1800" dirty="0" err="1"/>
              <a:t>mae</a:t>
            </a:r>
            <a:r>
              <a:rPr lang="en-GB" sz="1800" dirty="0"/>
              <a:t> </a:t>
            </a:r>
            <a:r>
              <a:rPr lang="en-GB" sz="1800" dirty="0" err="1"/>
              <a:t>gwaith</a:t>
            </a:r>
            <a:r>
              <a:rPr lang="en-GB" sz="1800" dirty="0"/>
              <a:t> yn </a:t>
            </a:r>
            <a:r>
              <a:rPr lang="en-GB" sz="1800" dirty="0" err="1"/>
              <a:t>wahanol</a:t>
            </a:r>
            <a:r>
              <a:rPr lang="en-GB" sz="1800" dirty="0"/>
              <a:t>, </a:t>
            </a:r>
            <a:r>
              <a:rPr lang="en-GB" sz="1800" dirty="0" err="1"/>
              <a:t>mae</a:t>
            </a:r>
            <a:r>
              <a:rPr lang="en-GB" sz="1800" dirty="0"/>
              <a:t> </a:t>
            </a:r>
            <a:r>
              <a:rPr lang="en-GB" sz="1800" dirty="0" err="1"/>
              <a:t>technoleg</a:t>
            </a:r>
            <a:r>
              <a:rPr lang="en-GB" sz="1800" dirty="0"/>
              <a:t> yn </a:t>
            </a:r>
            <a:r>
              <a:rPr lang="en-GB" sz="1800" dirty="0" err="1"/>
              <a:t>wahanol</a:t>
            </a:r>
            <a:r>
              <a:rPr lang="en-GB" sz="1800" dirty="0"/>
              <a:t>, ac </a:t>
            </a:r>
            <a:r>
              <a:rPr lang="en-GB" sz="1800" dirty="0" err="1"/>
              <a:t>mae</a:t>
            </a:r>
            <a:r>
              <a:rPr lang="en-GB" sz="1800" dirty="0"/>
              <a:t> </a:t>
            </a:r>
            <a:r>
              <a:rPr lang="en-GB" sz="1800" dirty="0" err="1"/>
              <a:t>cymdeithas</a:t>
            </a:r>
            <a:r>
              <a:rPr lang="en-GB" sz="1800" dirty="0"/>
              <a:t> yn </a:t>
            </a:r>
            <a:r>
              <a:rPr lang="en-GB" sz="1800" dirty="0" err="1"/>
              <a:t>newid</a:t>
            </a:r>
            <a:r>
              <a:rPr lang="en-GB" sz="1800" dirty="0"/>
              <a:t>.</a:t>
            </a:r>
          </a:p>
          <a:p>
            <a:r>
              <a:rPr lang="en-GB" sz="1800" dirty="0" err="1"/>
              <a:t>Bydd</a:t>
            </a:r>
            <a:r>
              <a:rPr lang="en-GB" sz="1800" dirty="0"/>
              <a:t> </a:t>
            </a:r>
            <a:r>
              <a:rPr lang="en-GB" sz="1800" dirty="0" err="1"/>
              <a:t>cwricwlwm</a:t>
            </a:r>
            <a:r>
              <a:rPr lang="en-GB" sz="1800" dirty="0"/>
              <a:t> </a:t>
            </a:r>
            <a:r>
              <a:rPr lang="en-GB" sz="1800" dirty="0" err="1"/>
              <a:t>newydd</a:t>
            </a:r>
            <a:r>
              <a:rPr lang="en-GB" sz="1800" dirty="0"/>
              <a:t>, </a:t>
            </a:r>
            <a:r>
              <a:rPr lang="en-GB" sz="1800" dirty="0" err="1"/>
              <a:t>wedi’i</a:t>
            </a:r>
            <a:r>
              <a:rPr lang="en-GB" sz="1800" dirty="0"/>
              <a:t> </a:t>
            </a:r>
            <a:r>
              <a:rPr lang="en-GB" sz="1800" dirty="0" err="1"/>
              <a:t>wneud</a:t>
            </a:r>
            <a:r>
              <a:rPr lang="en-GB" sz="1800" dirty="0"/>
              <a:t> </a:t>
            </a:r>
            <a:r>
              <a:rPr lang="en-GB" sz="1800" dirty="0" err="1"/>
              <a:t>yng</a:t>
            </a:r>
            <a:r>
              <a:rPr lang="en-GB" sz="1800" dirty="0"/>
              <a:t> </a:t>
            </a:r>
            <a:r>
              <a:rPr lang="en-GB" sz="1800" dirty="0" err="1"/>
              <a:t>Nghymru</a:t>
            </a:r>
            <a:r>
              <a:rPr lang="en-GB" sz="1800" dirty="0"/>
              <a:t> </a:t>
            </a:r>
            <a:r>
              <a:rPr lang="en-GB" sz="1800" dirty="0" err="1"/>
              <a:t>gan</a:t>
            </a:r>
            <a:r>
              <a:rPr lang="en-GB" sz="1800" dirty="0"/>
              <a:t> </a:t>
            </a:r>
            <a:r>
              <a:rPr lang="en-GB" sz="1800" dirty="0" err="1"/>
              <a:t>athrawon</a:t>
            </a:r>
            <a:r>
              <a:rPr lang="en-GB" sz="1800" dirty="0"/>
              <a:t>, </a:t>
            </a:r>
            <a:r>
              <a:rPr lang="en-GB" sz="1800" dirty="0" err="1"/>
              <a:t>partneriaid</a:t>
            </a:r>
            <a:r>
              <a:rPr lang="en-GB" sz="1800" dirty="0"/>
              <a:t>, </a:t>
            </a:r>
            <a:r>
              <a:rPr lang="en-GB" sz="1800" dirty="0" err="1"/>
              <a:t>ymarferwyr</a:t>
            </a:r>
            <a:r>
              <a:rPr lang="en-GB" sz="1800" dirty="0"/>
              <a:t> a </a:t>
            </a:r>
            <a:r>
              <a:rPr lang="en-GB" sz="1800" dirty="0" err="1"/>
              <a:t>busnesau</a:t>
            </a:r>
            <a:r>
              <a:rPr lang="en-GB" sz="1800" dirty="0"/>
              <a:t> ac </a:t>
            </a:r>
            <a:r>
              <a:rPr lang="en-GB" sz="1800" dirty="0" err="1"/>
              <a:t>wedi'i</a:t>
            </a:r>
            <a:r>
              <a:rPr lang="en-GB" sz="1800" dirty="0"/>
              <a:t> </a:t>
            </a:r>
            <a:r>
              <a:rPr lang="en-GB" sz="1800" dirty="0" err="1"/>
              <a:t>lunio</a:t>
            </a:r>
            <a:r>
              <a:rPr lang="en-GB" sz="1800" dirty="0"/>
              <a:t> </a:t>
            </a:r>
            <a:r>
              <a:rPr lang="en-GB" sz="1800" dirty="0" err="1"/>
              <a:t>gan</a:t>
            </a:r>
            <a:r>
              <a:rPr lang="en-GB" sz="1800" dirty="0"/>
              <a:t> y </a:t>
            </a:r>
            <a:r>
              <a:rPr lang="en-GB" sz="1800" dirty="0" err="1"/>
              <a:t>syniadau</a:t>
            </a:r>
            <a:r>
              <a:rPr lang="en-GB" sz="1800" dirty="0"/>
              <a:t> </a:t>
            </a:r>
            <a:r>
              <a:rPr lang="en-GB" sz="1800" dirty="0" err="1"/>
              <a:t>gorau</a:t>
            </a:r>
            <a:r>
              <a:rPr lang="en-GB" sz="1800" dirty="0"/>
              <a:t> o bob </a:t>
            </a:r>
            <a:r>
              <a:rPr lang="en-GB" sz="1800" dirty="0" err="1"/>
              <a:t>cwr</a:t>
            </a:r>
            <a:r>
              <a:rPr lang="en-GB" sz="1800" dirty="0"/>
              <a:t> </a:t>
            </a:r>
            <a:r>
              <a:rPr lang="en-GB" sz="1800" dirty="0" err="1"/>
              <a:t>o'r</a:t>
            </a:r>
            <a:r>
              <a:rPr lang="en-GB" sz="1800" dirty="0"/>
              <a:t> </a:t>
            </a:r>
            <a:r>
              <a:rPr lang="en-GB" sz="1800" dirty="0" err="1"/>
              <a:t>byd</a:t>
            </a:r>
            <a:r>
              <a:rPr lang="en-GB" sz="1800" dirty="0"/>
              <a:t>.</a:t>
            </a:r>
          </a:p>
          <a:p>
            <a:pPr marL="0" indent="0">
              <a:buNone/>
            </a:pPr>
            <a:r>
              <a:rPr lang="en-GB" sz="1800" dirty="0"/>
              <a:t>Ysgol </a:t>
            </a:r>
            <a:r>
              <a:rPr lang="en-GB" sz="1800" dirty="0" err="1"/>
              <a:t>Bontnewydd</a:t>
            </a:r>
            <a:r>
              <a:rPr lang="en-GB" sz="1800" dirty="0"/>
              <a:t>:- </a:t>
            </a:r>
          </a:p>
          <a:p>
            <a:pPr marL="0" indent="0">
              <a:buNone/>
              <a:defRPr/>
            </a:pPr>
            <a:r>
              <a:rPr lang="en-US" sz="2000" b="1" dirty="0">
                <a:hlinkClick r:id="rId2"/>
              </a:rPr>
              <a:t>https://www.youtube.com/watch?v=bXkuhn5jTdY&amp;t=0s</a:t>
            </a:r>
            <a:r>
              <a:rPr lang="en-US" sz="2000" b="1" dirty="0"/>
              <a:t> </a:t>
            </a:r>
          </a:p>
          <a:p>
            <a:pPr marL="0" indent="0">
              <a:buNone/>
              <a:defRPr/>
            </a:pPr>
            <a:r>
              <a:rPr lang="en-US" sz="1800" b="1" dirty="0" err="1"/>
              <a:t>Damcaniaeth</a:t>
            </a:r>
            <a:r>
              <a:rPr lang="en-US" sz="1800" b="1" dirty="0"/>
              <a:t> </a:t>
            </a:r>
            <a:r>
              <a:rPr lang="en-US" sz="1800" b="1" dirty="0" err="1"/>
              <a:t>berthnasol</a:t>
            </a:r>
            <a:r>
              <a:rPr lang="en-US" sz="1800" b="1" dirty="0"/>
              <a:t>? Maslow (1943)</a:t>
            </a:r>
          </a:p>
          <a:p>
            <a:pPr marL="0" indent="0">
              <a:buNone/>
              <a:defRPr/>
            </a:pPr>
            <a:endParaRPr lang="en-US" dirty="0"/>
          </a:p>
          <a:p>
            <a:pPr marL="0" indent="0" eaLnBrk="1" fontAlgn="auto" hangingPunct="1">
              <a:spcAft>
                <a:spcPts val="0"/>
              </a:spcAft>
              <a:buFont typeface="Wingdings 3" pitchFamily="18" charset="2"/>
              <a:buNone/>
              <a:defRPr/>
            </a:pPr>
            <a:endParaRPr lang="en-US" dirty="0"/>
          </a:p>
        </p:txBody>
      </p:sp>
      <p:sp>
        <p:nvSpPr>
          <p:cNvPr id="9" name="Content Placeholder 8"/>
          <p:cNvSpPr>
            <a:spLocks noGrp="1"/>
          </p:cNvSpPr>
          <p:nvPr>
            <p:ph sz="quarter" idx="4"/>
          </p:nvPr>
        </p:nvSpPr>
        <p:spPr>
          <a:xfrm>
            <a:off x="4932040" y="1988840"/>
            <a:ext cx="4041775" cy="4589834"/>
          </a:xfrm>
        </p:spPr>
        <p:style>
          <a:lnRef idx="2">
            <a:schemeClr val="accent5"/>
          </a:lnRef>
          <a:fillRef idx="1">
            <a:schemeClr val="lt1"/>
          </a:fillRef>
          <a:effectRef idx="0">
            <a:schemeClr val="accent5"/>
          </a:effectRef>
          <a:fontRef idx="minor">
            <a:schemeClr val="dk1"/>
          </a:fontRef>
        </p:style>
        <p:txBody>
          <a:bodyPr rtlCol="0">
            <a:normAutofit/>
          </a:bodyPr>
          <a:lstStyle/>
          <a:p>
            <a:pPr marL="0" indent="0" eaLnBrk="1" fontAlgn="auto" hangingPunct="1">
              <a:spcAft>
                <a:spcPts val="0"/>
              </a:spcAft>
              <a:buFont typeface="Wingdings 3" pitchFamily="18" charset="2"/>
              <a:buNone/>
              <a:defRPr/>
            </a:pPr>
            <a:r>
              <a:rPr lang="en-GB" sz="2000" b="0" i="0" u="none" strike="noStrike" dirty="0">
                <a:solidFill>
                  <a:srgbClr val="494949"/>
                </a:solidFill>
                <a:effectLst/>
                <a:latin typeface="Open Sans" panose="020B0606030504020204" pitchFamily="34" charset="0"/>
              </a:rPr>
              <a:t>Education is changing</a:t>
            </a:r>
          </a:p>
          <a:p>
            <a:pPr algn="l"/>
            <a:r>
              <a:rPr lang="en-GB" sz="1600" b="0" i="0" dirty="0">
                <a:solidFill>
                  <a:srgbClr val="1F1F1F"/>
                </a:solidFill>
                <a:effectLst/>
                <a:highlight>
                  <a:srgbClr val="FFFFFF"/>
                </a:highlight>
                <a:latin typeface="Arial" panose="020B0604020202020204" pitchFamily="34" charset="0"/>
              </a:rPr>
              <a:t>The national curriculum was first introduced in 1988 before on-line shopping, Google and the Cloud. Now, the world of work is different, technology is different, society is constantly changing.</a:t>
            </a:r>
          </a:p>
          <a:p>
            <a:pPr algn="l"/>
            <a:r>
              <a:rPr lang="en-GB" sz="1600" dirty="0">
                <a:solidFill>
                  <a:srgbClr val="1F1F1F"/>
                </a:solidFill>
                <a:highlight>
                  <a:srgbClr val="FFFFFF"/>
                </a:highlight>
                <a:latin typeface="Arial" panose="020B0604020202020204" pitchFamily="34" charset="0"/>
              </a:rPr>
              <a:t>The new</a:t>
            </a:r>
            <a:r>
              <a:rPr lang="en-GB" sz="1600" b="0" i="0" dirty="0">
                <a:solidFill>
                  <a:srgbClr val="1F1F1F"/>
                </a:solidFill>
                <a:effectLst/>
                <a:highlight>
                  <a:srgbClr val="FFFFFF"/>
                </a:highlight>
                <a:latin typeface="Arial" panose="020B0604020202020204" pitchFamily="34" charset="0"/>
              </a:rPr>
              <a:t> Curriculum for Wales (2022) has been designed to support young people develop the skills they need to make the most of life.</a:t>
            </a:r>
          </a:p>
          <a:p>
            <a:pPr marL="0" indent="0" eaLnBrk="1" fontAlgn="auto" hangingPunct="1">
              <a:spcAft>
                <a:spcPts val="0"/>
              </a:spcAft>
              <a:buFont typeface="Wingdings 3" pitchFamily="18" charset="2"/>
              <a:buNone/>
              <a:defRPr/>
            </a:pPr>
            <a:r>
              <a:rPr lang="en-GB" sz="1800" b="0" i="0" u="none" strike="noStrike" dirty="0">
                <a:solidFill>
                  <a:schemeClr val="tx1"/>
                </a:solidFill>
                <a:effectLst/>
              </a:rPr>
              <a:t>Watch Pembroke Dock Community School</a:t>
            </a:r>
            <a:r>
              <a:rPr lang="en-GB" sz="2000" dirty="0">
                <a:solidFill>
                  <a:srgbClr val="494949"/>
                </a:solidFill>
                <a:latin typeface="Open Sans" panose="020B0606030504020204" pitchFamily="34" charset="0"/>
              </a:rPr>
              <a:t>:-</a:t>
            </a:r>
            <a:r>
              <a:rPr lang="en-GB" sz="2000" b="0" i="0" u="none" strike="noStrike" dirty="0">
                <a:solidFill>
                  <a:srgbClr val="494949"/>
                </a:solidFill>
                <a:effectLst/>
                <a:latin typeface="Open Sans" panose="020B0606030504020204" pitchFamily="34" charset="0"/>
              </a:rPr>
              <a:t> </a:t>
            </a:r>
            <a:r>
              <a:rPr lang="en-GB" sz="2000" b="1" i="0" u="none" strike="noStrike" dirty="0">
                <a:solidFill>
                  <a:srgbClr val="494949"/>
                </a:solidFill>
                <a:effectLst/>
                <a:latin typeface="Open Sans" panose="020B0606030504020204" pitchFamily="34" charset="0"/>
                <a:hlinkClick r:id="rId3"/>
              </a:rPr>
              <a:t>https://www.youtube.com/watch?v=7wi0mAkM9ucc</a:t>
            </a:r>
            <a:r>
              <a:rPr lang="en-GB" sz="2000" b="1" i="0" u="none" strike="noStrike" dirty="0">
                <a:solidFill>
                  <a:srgbClr val="494949"/>
                </a:solidFill>
                <a:effectLst/>
                <a:latin typeface="Open Sans" panose="020B0606030504020204" pitchFamily="34" charset="0"/>
              </a:rPr>
              <a:t> </a:t>
            </a:r>
          </a:p>
          <a:p>
            <a:pPr marL="0" indent="0" eaLnBrk="1" fontAlgn="auto" hangingPunct="1">
              <a:spcAft>
                <a:spcPts val="0"/>
              </a:spcAft>
              <a:buFont typeface="Wingdings 3" pitchFamily="18" charset="2"/>
              <a:buNone/>
              <a:defRPr/>
            </a:pPr>
            <a:r>
              <a:rPr lang="en-GB" sz="2000" b="1" dirty="0">
                <a:solidFill>
                  <a:srgbClr val="494949"/>
                </a:solidFill>
                <a:latin typeface="&amp;quot"/>
              </a:rPr>
              <a:t>Relevant theory? Maslow (1943)</a:t>
            </a:r>
            <a:endParaRPr lang="en-GB" sz="2000" dirty="0"/>
          </a:p>
        </p:txBody>
      </p:sp>
      <p:sp>
        <p:nvSpPr>
          <p:cNvPr id="21509" name="Title 1"/>
          <p:cNvSpPr txBox="1">
            <a:spLocks/>
          </p:cNvSpPr>
          <p:nvPr/>
        </p:nvSpPr>
        <p:spPr bwMode="auto">
          <a:xfrm>
            <a:off x="251521" y="188640"/>
            <a:ext cx="8900418" cy="1224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eaLnBrk="1" hangingPunct="1"/>
            <a:endParaRPr lang="en-GB" altLang="en-US" sz="3600" dirty="0">
              <a:latin typeface="Century Gothic" pitchFamily="34" charset="0"/>
            </a:endParaRPr>
          </a:p>
          <a:p>
            <a:pPr algn="ctr"/>
            <a:r>
              <a:rPr lang="en-US" sz="2000" dirty="0" err="1">
                <a:latin typeface="+mj-lt"/>
              </a:rPr>
              <a:t>Addysgeg</a:t>
            </a:r>
            <a:r>
              <a:rPr lang="en-US" sz="2000" dirty="0">
                <a:latin typeface="+mj-lt"/>
              </a:rPr>
              <a:t>: </a:t>
            </a:r>
            <a:r>
              <a:rPr lang="en-US" sz="2000" dirty="0" err="1">
                <a:latin typeface="+mj-lt"/>
              </a:rPr>
              <a:t>Ymatebolrwydd</a:t>
            </a:r>
            <a:r>
              <a:rPr lang="en-US" sz="2000" dirty="0">
                <a:latin typeface="+mj-lt"/>
              </a:rPr>
              <a:t> </a:t>
            </a:r>
            <a:r>
              <a:rPr lang="en-US" sz="2000" dirty="0" err="1">
                <a:latin typeface="+mj-lt"/>
              </a:rPr>
              <a:t>i</a:t>
            </a:r>
            <a:r>
              <a:rPr lang="en-US" sz="2000" dirty="0">
                <a:latin typeface="+mj-lt"/>
              </a:rPr>
              <a:t> </a:t>
            </a:r>
            <a:r>
              <a:rPr lang="en-US" sz="2000" dirty="0" err="1">
                <a:latin typeface="+mj-lt"/>
              </a:rPr>
              <a:t>anghenion</a:t>
            </a:r>
            <a:r>
              <a:rPr lang="en-US" sz="2000" dirty="0">
                <a:latin typeface="+mj-lt"/>
              </a:rPr>
              <a:t> </a:t>
            </a:r>
            <a:r>
              <a:rPr lang="en-US" sz="2000" dirty="0" err="1">
                <a:latin typeface="+mj-lt"/>
              </a:rPr>
              <a:t>myfyrwyr</a:t>
            </a:r>
            <a:r>
              <a:rPr lang="en-US" sz="2000" dirty="0">
                <a:latin typeface="+mj-lt"/>
              </a:rPr>
              <a:t>              </a:t>
            </a:r>
          </a:p>
          <a:p>
            <a:pPr algn="ctr"/>
            <a:r>
              <a:rPr lang="en-US" sz="2000" dirty="0">
                <a:latin typeface="+mj-lt"/>
              </a:rPr>
              <a:t> Pedagogy: </a:t>
            </a:r>
            <a:r>
              <a:rPr lang="en-GB" altLang="en-US" sz="2000" dirty="0">
                <a:latin typeface="+mj-lt"/>
              </a:rPr>
              <a:t>Responsiveness to learner need</a:t>
            </a:r>
          </a:p>
          <a:p>
            <a:pPr algn="ctr"/>
            <a:r>
              <a:rPr lang="en-US" sz="2000" dirty="0" err="1"/>
              <a:t>Rhai</a:t>
            </a:r>
            <a:r>
              <a:rPr lang="en-US" sz="2000" dirty="0"/>
              <a:t> </a:t>
            </a:r>
            <a:r>
              <a:rPr lang="en-US" sz="2000" dirty="0" err="1"/>
              <a:t>enghreifftiau</a:t>
            </a:r>
            <a:r>
              <a:rPr lang="en-US" sz="2000" dirty="0"/>
              <a:t>                                          Some examples</a:t>
            </a:r>
          </a:p>
          <a:p>
            <a:pPr algn="ctr"/>
            <a:endParaRPr lang="en-GB" altLang="en-US" sz="2000" dirty="0">
              <a:latin typeface="+mj-lt"/>
            </a:endParaRPr>
          </a:p>
          <a:p>
            <a:pPr algn="ctr" eaLnBrk="1" hangingPunct="1"/>
            <a:endParaRPr lang="en-US" altLang="en-US" sz="3600" dirty="0">
              <a:latin typeface="Century Gothic" pitchFamily="34" charset="0"/>
            </a:endParaRPr>
          </a:p>
        </p:txBody>
      </p:sp>
    </p:spTree>
    <p:extLst>
      <p:ext uri="{BB962C8B-B14F-4D97-AF65-F5344CB8AC3E}">
        <p14:creationId xmlns:p14="http://schemas.microsoft.com/office/powerpoint/2010/main" val="78022427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err="1"/>
              <a:t>Asesiad</a:t>
            </a:r>
            <a:r>
              <a:rPr lang="en-GB" dirty="0"/>
              <a:t>/Assessment </a:t>
            </a:r>
          </a:p>
        </p:txBody>
      </p:sp>
      <p:sp>
        <p:nvSpPr>
          <p:cNvPr id="3" name="Content Placeholder 2"/>
          <p:cNvSpPr>
            <a:spLocks noGrp="1"/>
          </p:cNvSpPr>
          <p:nvPr>
            <p:ph sz="half" idx="1"/>
          </p:nvPr>
        </p:nvSpPr>
        <p:spPr>
          <a:xfrm>
            <a:off x="457200" y="2492896"/>
            <a:ext cx="4038600" cy="3633267"/>
          </a:xfrm>
        </p:spPr>
        <p:style>
          <a:lnRef idx="2">
            <a:schemeClr val="accent4"/>
          </a:lnRef>
          <a:fillRef idx="1">
            <a:schemeClr val="lt1"/>
          </a:fillRef>
          <a:effectRef idx="0">
            <a:schemeClr val="accent4"/>
          </a:effectRef>
          <a:fontRef idx="minor">
            <a:schemeClr val="dk1"/>
          </a:fontRef>
        </p:style>
        <p:txBody>
          <a:bodyPr>
            <a:normAutofit fontScale="92500"/>
          </a:bodyPr>
          <a:lstStyle/>
          <a:p>
            <a:pPr fontAlgn="base" hangingPunct="0"/>
            <a:r>
              <a:rPr lang="en-GB" b="1" dirty="0" err="1"/>
              <a:t>Cydran</a:t>
            </a:r>
            <a:r>
              <a:rPr lang="en-GB" b="1" dirty="0"/>
              <a:t> Asesu 1 </a:t>
            </a:r>
          </a:p>
          <a:p>
            <a:pPr fontAlgn="base" hangingPunct="0"/>
            <a:r>
              <a:rPr lang="en-GB" b="1" dirty="0" err="1"/>
              <a:t>Cyflwyniad</a:t>
            </a:r>
            <a:r>
              <a:rPr lang="en-GB" b="1" dirty="0"/>
              <a:t> </a:t>
            </a:r>
            <a:r>
              <a:rPr lang="en-GB" b="1" dirty="0" err="1"/>
              <a:t>Fideo</a:t>
            </a:r>
            <a:endParaRPr lang="en-GB" b="1" dirty="0"/>
          </a:p>
          <a:p>
            <a:pPr lvl="1" fontAlgn="base" hangingPunct="0"/>
            <a:r>
              <a:rPr lang="cy-GB" dirty="0"/>
              <a:t>100% o’r modiwl</a:t>
            </a:r>
          </a:p>
          <a:p>
            <a:pPr lvl="1" fontAlgn="base" hangingPunct="0"/>
            <a:r>
              <a:rPr lang="cy-GB" dirty="0"/>
              <a:t>10 munud </a:t>
            </a:r>
            <a:r>
              <a:rPr lang="en-GB" dirty="0"/>
              <a:t>(+/- 10%)</a:t>
            </a:r>
            <a:endParaRPr lang="cy-GB" dirty="0"/>
          </a:p>
          <a:p>
            <a:pPr lvl="1" fontAlgn="base" hangingPunct="0"/>
            <a:r>
              <a:rPr lang="cy-GB" dirty="0"/>
              <a:t>Erbyn 23:59 ar 27/10/24</a:t>
            </a:r>
          </a:p>
          <a:p>
            <a:pPr lvl="1" fontAlgn="base" hangingPunct="0"/>
            <a:r>
              <a:rPr lang="cy-GB" dirty="0"/>
              <a:t>Adborth @ 3yp ar 24/11/24</a:t>
            </a:r>
          </a:p>
          <a:p>
            <a:r>
              <a:rPr lang="en-GB" sz="1800" b="1" dirty="0" err="1">
                <a:effectLst/>
                <a:latin typeface="Arial" panose="020B0604020202020204" pitchFamily="34" charset="0"/>
                <a:ea typeface="Times New Roman" panose="02020603050405020304" pitchFamily="18" charset="0"/>
              </a:rPr>
              <a:t>Astudiaeth</a:t>
            </a:r>
            <a:r>
              <a:rPr lang="en-GB" sz="1800" b="1" dirty="0">
                <a:effectLst/>
                <a:latin typeface="Arial" panose="020B0604020202020204" pitchFamily="34" charset="0"/>
                <a:ea typeface="Times New Roman" panose="02020603050405020304" pitchFamily="18" charset="0"/>
              </a:rPr>
              <a:t> </a:t>
            </a:r>
            <a:r>
              <a:rPr lang="en-GB" sz="1800" b="1" dirty="0" err="1">
                <a:effectLst/>
                <a:latin typeface="Arial" panose="020B0604020202020204" pitchFamily="34" charset="0"/>
                <a:ea typeface="Times New Roman" panose="02020603050405020304" pitchFamily="18" charset="0"/>
              </a:rPr>
              <a:t>Achos</a:t>
            </a:r>
            <a:r>
              <a:rPr lang="en-GB" sz="1800" b="1" dirty="0">
                <a:effectLst/>
                <a:latin typeface="Arial" panose="020B0604020202020204" pitchFamily="34" charset="0"/>
                <a:ea typeface="Times New Roman" panose="02020603050405020304" pitchFamily="18" charset="0"/>
              </a:rPr>
              <a:t> o </a:t>
            </a:r>
            <a:r>
              <a:rPr lang="en-GB" sz="1800" b="1" dirty="0" err="1">
                <a:effectLst/>
                <a:latin typeface="Arial" panose="020B0604020202020204" pitchFamily="34" charset="0"/>
                <a:ea typeface="Times New Roman" panose="02020603050405020304" pitchFamily="18" charset="0"/>
              </a:rPr>
              <a:t>Arfer</a:t>
            </a:r>
            <a:r>
              <a:rPr lang="en-GB" sz="1800" b="1" dirty="0">
                <a:effectLst/>
                <a:latin typeface="Arial" panose="020B0604020202020204" pitchFamily="34" charset="0"/>
                <a:ea typeface="Times New Roman" panose="02020603050405020304" pitchFamily="18" charset="0"/>
              </a:rPr>
              <a:t> </a:t>
            </a:r>
            <a:r>
              <a:rPr lang="en-GB" sz="1800" b="1" dirty="0" err="1">
                <a:effectLst/>
                <a:latin typeface="Arial" panose="020B0604020202020204" pitchFamily="34" charset="0"/>
                <a:ea typeface="Times New Roman" panose="02020603050405020304" pitchFamily="18" charset="0"/>
              </a:rPr>
              <a:t>Gorau</a:t>
            </a:r>
            <a:r>
              <a:rPr lang="en-GB" sz="1800" b="1" dirty="0">
                <a:effectLst/>
                <a:latin typeface="Arial" panose="020B0604020202020204" pitchFamily="34" charset="0"/>
                <a:ea typeface="Times New Roman" panose="02020603050405020304" pitchFamily="18" charset="0"/>
              </a:rPr>
              <a:t>  (4000 o </a:t>
            </a:r>
            <a:r>
              <a:rPr lang="en-GB" sz="1800" b="1" dirty="0" err="1">
                <a:effectLst/>
                <a:latin typeface="Arial" panose="020B0604020202020204" pitchFamily="34" charset="0"/>
                <a:ea typeface="Times New Roman" panose="02020603050405020304" pitchFamily="18" charset="0"/>
              </a:rPr>
              <a:t>eiriau</a:t>
            </a: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Content Placeholder 3"/>
          <p:cNvSpPr>
            <a:spLocks noGrp="1"/>
          </p:cNvSpPr>
          <p:nvPr>
            <p:ph sz="half" idx="2"/>
          </p:nvPr>
        </p:nvSpPr>
        <p:spPr>
          <a:xfrm>
            <a:off x="4648200" y="2492896"/>
            <a:ext cx="4038600" cy="3633267"/>
          </a:xfrm>
        </p:spPr>
        <p:style>
          <a:lnRef idx="2">
            <a:schemeClr val="accent5"/>
          </a:lnRef>
          <a:fillRef idx="1">
            <a:schemeClr val="lt1"/>
          </a:fillRef>
          <a:effectRef idx="0">
            <a:schemeClr val="accent5"/>
          </a:effectRef>
          <a:fontRef idx="minor">
            <a:schemeClr val="dk1"/>
          </a:fontRef>
        </p:style>
        <p:txBody>
          <a:bodyPr>
            <a:normAutofit fontScale="92500"/>
          </a:bodyPr>
          <a:lstStyle/>
          <a:p>
            <a:r>
              <a:rPr lang="en-GB" b="1" dirty="0"/>
              <a:t>Assignment 1 </a:t>
            </a:r>
          </a:p>
          <a:p>
            <a:r>
              <a:rPr lang="en-GB" b="1" dirty="0"/>
              <a:t>Video Presentation</a:t>
            </a:r>
          </a:p>
          <a:p>
            <a:pPr lvl="1"/>
            <a:r>
              <a:rPr lang="en-GB" dirty="0"/>
              <a:t>100% of module weighting</a:t>
            </a:r>
          </a:p>
          <a:p>
            <a:pPr lvl="1"/>
            <a:r>
              <a:rPr lang="en-GB" dirty="0"/>
              <a:t>10 mins (+/- 10%)</a:t>
            </a:r>
          </a:p>
          <a:p>
            <a:pPr lvl="1"/>
            <a:r>
              <a:rPr lang="en-GB" dirty="0"/>
              <a:t>By 23:59 on 27/10/24</a:t>
            </a:r>
          </a:p>
          <a:p>
            <a:pPr lvl="1"/>
            <a:r>
              <a:rPr lang="en-GB" dirty="0"/>
              <a:t>Feedback : 3pm on 27/11/24</a:t>
            </a:r>
          </a:p>
          <a:p>
            <a:pPr lvl="1"/>
            <a:r>
              <a:rPr lang="en-GB" sz="1800" b="1" dirty="0">
                <a:effectLst/>
                <a:latin typeface="Arial" panose="020B0604020202020204" pitchFamily="34" charset="0"/>
                <a:ea typeface="Times New Roman" panose="02020603050405020304" pitchFamily="18" charset="0"/>
              </a:rPr>
              <a:t>Case study of best practice (4000 words) </a:t>
            </a:r>
            <a:endParaRPr lang="en-GB" sz="1800" dirty="0">
              <a:effectLst/>
              <a:latin typeface="Times New Roman" panose="02020603050405020304" pitchFamily="18" charset="0"/>
              <a:ea typeface="Times New Roman" panose="02020603050405020304" pitchFamily="18" charset="0"/>
            </a:endParaRPr>
          </a:p>
          <a:p>
            <a:pPr marL="457200" lvl="1" indent="0">
              <a:buNone/>
            </a:pPr>
            <a:endParaRPr lang="en-GB" dirty="0">
              <a:highlight>
                <a:srgbClr val="FFFF00"/>
              </a:highlight>
            </a:endParaRPr>
          </a:p>
          <a:p>
            <a:endParaRPr lang="en-GB" dirty="0"/>
          </a:p>
        </p:txBody>
      </p:sp>
      <p:pic>
        <p:nvPicPr>
          <p:cNvPr id="6" name="Picture 5" descr="A picture containing text, clipart&#10;&#10;Description automatically generated">
            <a:extLst>
              <a:ext uri="{FF2B5EF4-FFF2-40B4-BE49-F238E27FC236}">
                <a16:creationId xmlns:a16="http://schemas.microsoft.com/office/drawing/2014/main" id="{2DA1FD2F-814F-1883-596F-0294E340567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778959">
            <a:off x="7193038" y="489992"/>
            <a:ext cx="1336677" cy="1550545"/>
          </a:xfrm>
          <a:prstGeom prst="rect">
            <a:avLst/>
          </a:prstGeom>
        </p:spPr>
      </p:pic>
    </p:spTree>
    <p:extLst>
      <p:ext uri="{BB962C8B-B14F-4D97-AF65-F5344CB8AC3E}">
        <p14:creationId xmlns:p14="http://schemas.microsoft.com/office/powerpoint/2010/main" val="3112457148"/>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99392"/>
            <a:ext cx="8229600" cy="1143000"/>
          </a:xfrm>
        </p:spPr>
        <p:txBody>
          <a:bodyPr>
            <a:normAutofit fontScale="90000"/>
          </a:bodyPr>
          <a:lstStyle/>
          <a:p>
            <a:br>
              <a:rPr lang="en-GB" dirty="0"/>
            </a:br>
            <a:r>
              <a:rPr lang="en-GB" dirty="0" err="1"/>
              <a:t>Asesiad</a:t>
            </a:r>
            <a:r>
              <a:rPr lang="en-GB" dirty="0"/>
              <a:t>/Assessment </a:t>
            </a:r>
          </a:p>
        </p:txBody>
      </p:sp>
      <p:sp>
        <p:nvSpPr>
          <p:cNvPr id="3" name="Content Placeholder 2"/>
          <p:cNvSpPr>
            <a:spLocks noGrp="1"/>
          </p:cNvSpPr>
          <p:nvPr>
            <p:ph sz="half" idx="1"/>
          </p:nvPr>
        </p:nvSpPr>
        <p:spPr>
          <a:xfrm>
            <a:off x="457200" y="1417638"/>
            <a:ext cx="4038600" cy="4708525"/>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pPr marL="457200"/>
            <a:r>
              <a:rPr lang="en-GB" sz="1800" b="1" dirty="0" err="1">
                <a:effectLst/>
                <a:latin typeface="Arial" panose="020B0604020202020204" pitchFamily="34" charset="0"/>
                <a:ea typeface="Times New Roman" panose="02020603050405020304" pitchFamily="18" charset="0"/>
              </a:rPr>
              <a:t>Astudiaeth</a:t>
            </a:r>
            <a:r>
              <a:rPr lang="en-GB" sz="1800" b="1" dirty="0">
                <a:effectLst/>
                <a:latin typeface="Arial" panose="020B0604020202020204" pitchFamily="34" charset="0"/>
                <a:ea typeface="Times New Roman" panose="02020603050405020304" pitchFamily="18" charset="0"/>
              </a:rPr>
              <a:t> </a:t>
            </a:r>
            <a:r>
              <a:rPr lang="en-GB" sz="1800" b="1" dirty="0" err="1">
                <a:effectLst/>
                <a:latin typeface="Arial" panose="020B0604020202020204" pitchFamily="34" charset="0"/>
                <a:ea typeface="Times New Roman" panose="02020603050405020304" pitchFamily="18" charset="0"/>
              </a:rPr>
              <a:t>Achos</a:t>
            </a:r>
            <a:r>
              <a:rPr lang="en-GB" sz="1800" b="1" dirty="0">
                <a:effectLst/>
                <a:latin typeface="Arial" panose="020B0604020202020204" pitchFamily="34" charset="0"/>
                <a:ea typeface="Times New Roman" panose="02020603050405020304" pitchFamily="18" charset="0"/>
              </a:rPr>
              <a:t> o </a:t>
            </a:r>
            <a:r>
              <a:rPr lang="en-GB" sz="1800" b="1" dirty="0" err="1">
                <a:effectLst/>
                <a:latin typeface="Arial" panose="020B0604020202020204" pitchFamily="34" charset="0"/>
                <a:ea typeface="Times New Roman" panose="02020603050405020304" pitchFamily="18" charset="0"/>
              </a:rPr>
              <a:t>Arfer</a:t>
            </a:r>
            <a:r>
              <a:rPr lang="en-GB" sz="1800" b="1" dirty="0">
                <a:effectLst/>
                <a:latin typeface="Arial" panose="020B0604020202020204" pitchFamily="34" charset="0"/>
                <a:ea typeface="Times New Roman" panose="02020603050405020304" pitchFamily="18" charset="0"/>
              </a:rPr>
              <a:t> </a:t>
            </a:r>
            <a:r>
              <a:rPr lang="en-GB" sz="1800" b="1" dirty="0" err="1">
                <a:effectLst/>
                <a:latin typeface="Arial" panose="020B0604020202020204" pitchFamily="34" charset="0"/>
                <a:ea typeface="Times New Roman" panose="02020603050405020304" pitchFamily="18" charset="0"/>
              </a:rPr>
              <a:t>Gorau</a:t>
            </a: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114300" indent="0">
              <a:buNone/>
            </a:pPr>
            <a:endParaRPr lang="en-GB" sz="1800" dirty="0">
              <a:effectLst/>
              <a:latin typeface="Times New Roman" panose="02020603050405020304" pitchFamily="18" charset="0"/>
              <a:ea typeface="Times New Roman" panose="02020603050405020304" pitchFamily="18" charset="0"/>
            </a:endParaRPr>
          </a:p>
          <a:p>
            <a:pPr marL="457200"/>
            <a:r>
              <a:rPr lang="en-GB" sz="1800" dirty="0" err="1">
                <a:effectLst/>
                <a:latin typeface="Arial" panose="020B0604020202020204" pitchFamily="34" charset="0"/>
                <a:ea typeface="Times New Roman" panose="02020603050405020304" pitchFamily="18" charset="0"/>
              </a:rPr>
              <a:t>Canolbwyntiwch</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ar</a:t>
            </a:r>
            <a:r>
              <a:rPr lang="en-GB" sz="1800" dirty="0">
                <a:effectLst/>
                <a:latin typeface="Arial" panose="020B0604020202020204" pitchFamily="34" charset="0"/>
                <a:ea typeface="Times New Roman" panose="02020603050405020304" pitchFamily="18" charset="0"/>
              </a:rPr>
              <a:t> un </a:t>
            </a:r>
            <a:r>
              <a:rPr lang="en-GB" sz="1800" dirty="0" err="1">
                <a:effectLst/>
                <a:latin typeface="Arial" panose="020B0604020202020204" pitchFamily="34" charset="0"/>
                <a:ea typeface="Times New Roman" panose="02020603050405020304" pitchFamily="18" charset="0"/>
              </a:rPr>
              <a:t>maes</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allweddol</a:t>
            </a:r>
            <a:r>
              <a:rPr lang="en-GB" sz="1800" dirty="0">
                <a:effectLst/>
                <a:latin typeface="Arial" panose="020B0604020202020204" pitchFamily="34" charset="0"/>
                <a:ea typeface="Times New Roman" panose="02020603050405020304" pitchFamily="18" charset="0"/>
              </a:rPr>
              <a:t> o </a:t>
            </a:r>
            <a:r>
              <a:rPr lang="en-GB" sz="1800" dirty="0" err="1">
                <a:effectLst/>
                <a:latin typeface="Arial" panose="020B0604020202020204" pitchFamily="34" charset="0"/>
                <a:ea typeface="Times New Roman" panose="02020603050405020304" pitchFamily="18" charset="0"/>
              </a:rPr>
              <a:t>addysgeg</a:t>
            </a:r>
            <a:r>
              <a:rPr lang="en-GB" sz="1800" dirty="0">
                <a:effectLst/>
                <a:latin typeface="Arial" panose="020B0604020202020204" pitchFamily="34" charset="0"/>
                <a:ea typeface="Times New Roman" panose="02020603050405020304" pitchFamily="18" charset="0"/>
              </a:rPr>
              <a:t> o </a:t>
            </a:r>
            <a:r>
              <a:rPr lang="en-GB" sz="1800" dirty="0" err="1">
                <a:effectLst/>
                <a:latin typeface="Arial" panose="020B0604020202020204" pitchFamily="34" charset="0"/>
                <a:ea typeface="Times New Roman" panose="02020603050405020304" pitchFamily="18" charset="0"/>
              </a:rPr>
              <a:t>fewn</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ysgolion</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cynradd</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e.e.</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asesu</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datblygu</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llythrennedd</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rhifedd</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annibyniaeth</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gweithio</a:t>
            </a:r>
            <a:r>
              <a:rPr lang="en-GB" sz="1800" dirty="0">
                <a:effectLst/>
                <a:latin typeface="Arial" panose="020B0604020202020204" pitchFamily="34" charset="0"/>
                <a:ea typeface="Times New Roman" panose="02020603050405020304" pitchFamily="18" charset="0"/>
              </a:rPr>
              <a:t> gyda </a:t>
            </a:r>
            <a:r>
              <a:rPr lang="en-GB" sz="1800" dirty="0" err="1">
                <a:effectLst/>
                <a:latin typeface="Arial" panose="020B0604020202020204" pitchFamily="34" charset="0"/>
                <a:ea typeface="Times New Roman" panose="02020603050405020304" pitchFamily="18" charset="0"/>
              </a:rPr>
              <a:t>theuluoedd</a:t>
            </a:r>
            <a:r>
              <a:rPr lang="en-GB" sz="1800" dirty="0">
                <a:effectLst/>
                <a:latin typeface="Arial" panose="020B0604020202020204" pitchFamily="34" charset="0"/>
                <a:ea typeface="Times New Roman" panose="02020603050405020304" pitchFamily="18" charset="0"/>
              </a:rPr>
              <a:t>... ac </a:t>
            </a:r>
            <a:r>
              <a:rPr lang="en-GB" sz="1800" dirty="0" err="1">
                <a:effectLst/>
                <a:latin typeface="Arial" panose="020B0604020202020204" pitchFamily="34" charset="0"/>
                <a:ea typeface="Times New Roman" panose="02020603050405020304" pitchFamily="18" charset="0"/>
              </a:rPr>
              <a:t>adfyfyriwch</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ar</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enghreifftiau</a:t>
            </a:r>
            <a:r>
              <a:rPr lang="en-GB" sz="1800" dirty="0">
                <a:effectLst/>
                <a:latin typeface="Arial" panose="020B0604020202020204" pitchFamily="34" charset="0"/>
                <a:ea typeface="Times New Roman" panose="02020603050405020304" pitchFamily="18" charset="0"/>
              </a:rPr>
              <a:t> o </a:t>
            </a:r>
            <a:r>
              <a:rPr lang="en-GB" sz="1800" dirty="0" err="1">
                <a:effectLst/>
                <a:latin typeface="Arial" panose="020B0604020202020204" pitchFamily="34" charset="0"/>
                <a:ea typeface="Times New Roman" panose="02020603050405020304" pitchFamily="18" charset="0"/>
              </a:rPr>
              <a:t>arfer</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gorau</a:t>
            </a:r>
            <a:r>
              <a:rPr lang="en-GB" sz="1800" dirty="0">
                <a:effectLst/>
                <a:latin typeface="Arial" panose="020B0604020202020204" pitchFamily="34" charset="0"/>
                <a:ea typeface="Times New Roman" panose="02020603050405020304" pitchFamily="18" charset="0"/>
              </a:rPr>
              <a:t> o </a:t>
            </a:r>
            <a:r>
              <a:rPr lang="en-GB" sz="1800" dirty="0" err="1">
                <a:effectLst/>
                <a:latin typeface="Arial" panose="020B0604020202020204" pitchFamily="34" charset="0"/>
                <a:ea typeface="Times New Roman" panose="02020603050405020304" pitchFamily="18" charset="0"/>
              </a:rPr>
              <a:t>sut</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mae'r</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meysydd</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hyn</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wedi'u</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datblygu'n</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llwyddiannus</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Dadansoddiwch</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yr</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enghreifftiau</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arfer</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gorau</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hyn</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mewn</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perthynas</a:t>
            </a:r>
            <a:r>
              <a:rPr lang="en-GB" sz="1800" dirty="0">
                <a:effectLst/>
                <a:latin typeface="Arial" panose="020B0604020202020204" pitchFamily="34" charset="0"/>
                <a:ea typeface="Times New Roman" panose="02020603050405020304" pitchFamily="18" charset="0"/>
              </a:rPr>
              <a:t> â </a:t>
            </a:r>
            <a:r>
              <a:rPr lang="en-GB" sz="1800" dirty="0" err="1">
                <a:effectLst/>
                <a:latin typeface="Arial" panose="020B0604020202020204" pitchFamily="34" charset="0"/>
                <a:ea typeface="Times New Roman" panose="02020603050405020304" pitchFamily="18" charset="0"/>
              </a:rPr>
              <a:t>fframweithiau</a:t>
            </a:r>
            <a:r>
              <a:rPr lang="en-GB" sz="1800" dirty="0">
                <a:effectLst/>
                <a:latin typeface="Arial" panose="020B0604020202020204" pitchFamily="34" charset="0"/>
                <a:ea typeface="Times New Roman" panose="02020603050405020304" pitchFamily="18" charset="0"/>
              </a:rPr>
              <a:t> a </a:t>
            </a:r>
            <a:r>
              <a:rPr lang="en-GB" sz="1800" dirty="0" err="1">
                <a:effectLst/>
                <a:latin typeface="Arial" panose="020B0604020202020204" pitchFamily="34" charset="0"/>
                <a:ea typeface="Times New Roman" panose="02020603050405020304" pitchFamily="18" charset="0"/>
              </a:rPr>
              <a:t>pholisïau</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damcaniaethol</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perthnasol</a:t>
            </a:r>
            <a:r>
              <a:rPr lang="en-GB" sz="1800" dirty="0">
                <a:effectLst/>
                <a:latin typeface="Arial" panose="020B0604020202020204" pitchFamily="34" charset="0"/>
                <a:ea typeface="Times New Roman" panose="02020603050405020304" pitchFamily="18" charset="0"/>
              </a:rPr>
              <a:t> a </a:t>
            </a:r>
            <a:r>
              <a:rPr lang="en-GB" sz="1800" dirty="0" err="1">
                <a:effectLst/>
                <a:latin typeface="Arial" panose="020B0604020202020204" pitchFamily="34" charset="0"/>
                <a:ea typeface="Times New Roman" panose="02020603050405020304" pitchFamily="18" charset="0"/>
              </a:rPr>
              <a:t>chysylltwch</a:t>
            </a:r>
            <a:r>
              <a:rPr lang="en-GB" sz="1800" dirty="0">
                <a:effectLst/>
                <a:latin typeface="Arial" panose="020B0604020202020204" pitchFamily="34" charset="0"/>
                <a:ea typeface="Times New Roman" panose="02020603050405020304" pitchFamily="18" charset="0"/>
              </a:rPr>
              <a:t> â </a:t>
            </a:r>
            <a:r>
              <a:rPr lang="en-GB" sz="1800" dirty="0" err="1">
                <a:effectLst/>
                <a:latin typeface="Arial" panose="020B0604020202020204" pitchFamily="34" charset="0"/>
                <a:ea typeface="Times New Roman" panose="02020603050405020304" pitchFamily="18" charset="0"/>
              </a:rPr>
              <a:t>chyfrifoldebau</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safonau</a:t>
            </a:r>
            <a:r>
              <a:rPr lang="en-GB" sz="1800" dirty="0">
                <a:effectLst/>
                <a:latin typeface="Arial" panose="020B0604020202020204" pitchFamily="34" charset="0"/>
                <a:ea typeface="Times New Roman" panose="02020603050405020304" pitchFamily="18" charset="0"/>
              </a:rPr>
              <a:t> a </a:t>
            </a:r>
            <a:r>
              <a:rPr lang="en-GB" sz="1800" dirty="0" err="1">
                <a:effectLst/>
                <a:latin typeface="Arial" panose="020B0604020202020204" pitchFamily="34" charset="0"/>
                <a:ea typeface="Times New Roman" panose="02020603050405020304" pitchFamily="18" charset="0"/>
              </a:rPr>
              <a:t>gwerthoedd</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proffesiynol</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perthnasol</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ar</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gyfer</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addysgwyr</a:t>
            </a:r>
            <a:endParaRPr lang="en-GB" sz="1800" dirty="0">
              <a:effectLst/>
              <a:latin typeface="Times New Roman" panose="02020603050405020304" pitchFamily="18" charset="0"/>
              <a:ea typeface="Times New Roman" panose="02020603050405020304" pitchFamily="18" charset="0"/>
            </a:endParaRPr>
          </a:p>
        </p:txBody>
      </p:sp>
      <p:sp>
        <p:nvSpPr>
          <p:cNvPr id="4" name="Content Placeholder 3"/>
          <p:cNvSpPr>
            <a:spLocks noGrp="1"/>
          </p:cNvSpPr>
          <p:nvPr>
            <p:ph sz="half" idx="2"/>
          </p:nvPr>
        </p:nvSpPr>
        <p:spPr>
          <a:xfrm>
            <a:off x="4648200" y="1417638"/>
            <a:ext cx="4038600" cy="4708525"/>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algn="just"/>
            <a:r>
              <a:rPr lang="en-GB" sz="1800" b="1" dirty="0">
                <a:effectLst/>
                <a:latin typeface="Arial" panose="020B0604020202020204" pitchFamily="34" charset="0"/>
                <a:ea typeface="Times New Roman" panose="02020603050405020304" pitchFamily="18" charset="0"/>
              </a:rPr>
              <a:t>Case study of best practice  </a:t>
            </a:r>
            <a:endParaRPr lang="en-GB" sz="1800" dirty="0">
              <a:effectLs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Times New Roman" panose="02020603050405020304" pitchFamily="18" charset="0"/>
              <a:ea typeface="Times New Roman" panose="02020603050405020304" pitchFamily="18"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Video presentation (10 minutes +/-10%)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228600">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Focus on one key area of pedagogy within primary school education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eg</a:t>
            </a:r>
            <a:r>
              <a:rPr lang="en-GB" sz="1800" dirty="0">
                <a:effectLst/>
                <a:latin typeface="Arial" panose="020B0604020202020204" pitchFamily="34" charset="0"/>
                <a:ea typeface="Calibri" panose="020F0502020204030204" pitchFamily="34" charset="0"/>
                <a:cs typeface="Times New Roman" panose="02020603050405020304" pitchFamily="18" charset="0"/>
              </a:rPr>
              <a:t> assessment, developing literacy, numeracy, independence, working with families…and reflect on best practice examples of how these areas have been successfully developed.  Analyse these best practice examples in relation to relevant theoretical frameworks and policies and link with relevant professional responsibilities, standards and values within education.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Picture 4" descr="A picture containing text, clipart&#10;&#10;Description automatically generated">
            <a:extLst>
              <a:ext uri="{FF2B5EF4-FFF2-40B4-BE49-F238E27FC236}">
                <a16:creationId xmlns:a16="http://schemas.microsoft.com/office/drawing/2014/main" id="{F0C4F6F8-A61A-7681-EA6E-5C07370ADF7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778959">
            <a:off x="7236500" y="200335"/>
            <a:ext cx="858474" cy="995830"/>
          </a:xfrm>
          <a:prstGeom prst="rect">
            <a:avLst/>
          </a:prstGeom>
        </p:spPr>
      </p:pic>
    </p:spTree>
    <p:extLst>
      <p:ext uri="{BB962C8B-B14F-4D97-AF65-F5344CB8AC3E}">
        <p14:creationId xmlns:p14="http://schemas.microsoft.com/office/powerpoint/2010/main" val="2080193226"/>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dirty="0" err="1"/>
              <a:t>Rhestr</a:t>
            </a:r>
            <a:r>
              <a:rPr lang="en-GB" dirty="0"/>
              <a:t> </a:t>
            </a:r>
            <a:r>
              <a:rPr lang="en-GB" dirty="0" err="1"/>
              <a:t>gyfeirnodi</a:t>
            </a:r>
            <a:r>
              <a:rPr lang="en-GB" dirty="0"/>
              <a:t> </a:t>
            </a:r>
            <a:br>
              <a:rPr lang="en-GB" dirty="0"/>
            </a:br>
            <a:r>
              <a:rPr lang="en-GB" dirty="0"/>
              <a:t>Reference list</a:t>
            </a:r>
          </a:p>
        </p:txBody>
      </p:sp>
      <p:sp>
        <p:nvSpPr>
          <p:cNvPr id="28675" name="Rectangle 3"/>
          <p:cNvSpPr>
            <a:spLocks noGrp="1" noChangeArrowheads="1"/>
          </p:cNvSpPr>
          <p:nvPr>
            <p:ph idx="1"/>
          </p:nvPr>
        </p:nvSpPr>
        <p:spPr/>
        <p:txBody>
          <a:bodyPr>
            <a:normAutofit fontScale="70000" lnSpcReduction="20000"/>
          </a:bodyPr>
          <a:lstStyle/>
          <a:p>
            <a:pPr algn="l">
              <a:buFont typeface="Arial" panose="020B0604020202020204" pitchFamily="34" charset="0"/>
              <a:buChar char="•"/>
            </a:pPr>
            <a:r>
              <a:rPr lang="en-GB" sz="1800" b="0" i="0" u="none" strike="noStrike" dirty="0">
                <a:solidFill>
                  <a:srgbClr val="494949"/>
                </a:solidFill>
                <a:effectLst/>
                <a:latin typeface="&amp;quot"/>
              </a:rPr>
              <a:t>Bixler, N. (2023) </a:t>
            </a:r>
            <a:r>
              <a:rPr lang="en-GB" sz="1800" b="0" i="1" u="none" strike="noStrike" dirty="0">
                <a:solidFill>
                  <a:srgbClr val="494949"/>
                </a:solidFill>
                <a:effectLst/>
                <a:latin typeface="&amp;quot"/>
              </a:rPr>
              <a:t>Blog: What is pedagogy? Understanding teaching and learning. </a:t>
            </a:r>
            <a:r>
              <a:rPr lang="en-GB" sz="1800" b="0" u="none" strike="noStrike" dirty="0">
                <a:solidFill>
                  <a:srgbClr val="494949"/>
                </a:solidFill>
                <a:effectLst/>
                <a:latin typeface="&amp;quot"/>
              </a:rPr>
              <a:t>Available at </a:t>
            </a:r>
            <a:r>
              <a:rPr lang="en-GB" sz="1800" b="0" i="1" u="none" strike="noStrike" dirty="0">
                <a:solidFill>
                  <a:srgbClr val="494949"/>
                </a:solidFill>
                <a:effectLst/>
                <a:latin typeface="&amp;quot"/>
                <a:hlinkClick r:id="rId3"/>
              </a:rPr>
              <a:t>https://hapara.com/blog/what-is-pedagogy/</a:t>
            </a:r>
            <a:r>
              <a:rPr lang="en-GB" sz="1800" b="0" i="1" u="none" strike="noStrike" dirty="0">
                <a:solidFill>
                  <a:srgbClr val="494949"/>
                </a:solidFill>
                <a:effectLst/>
                <a:latin typeface="&amp;quot"/>
              </a:rPr>
              <a:t> (Accessed 17.09.2024)</a:t>
            </a:r>
          </a:p>
          <a:p>
            <a:pPr algn="l">
              <a:buFont typeface="Arial" panose="020B0604020202020204" pitchFamily="34" charset="0"/>
              <a:buChar char="•"/>
            </a:pPr>
            <a:r>
              <a:rPr lang="en-GB" sz="1800" dirty="0">
                <a:solidFill>
                  <a:srgbClr val="494949"/>
                </a:solidFill>
                <a:latin typeface="&amp;quot"/>
              </a:rPr>
              <a:t>Donaldson, G. (2015) </a:t>
            </a:r>
            <a:r>
              <a:rPr lang="en-GB" sz="1800" i="1" dirty="0">
                <a:solidFill>
                  <a:srgbClr val="494949"/>
                </a:solidFill>
                <a:latin typeface="&amp;quot"/>
              </a:rPr>
              <a:t>Successful Futures. </a:t>
            </a:r>
            <a:r>
              <a:rPr lang="en-GB" sz="1800" dirty="0">
                <a:solidFill>
                  <a:srgbClr val="494949"/>
                </a:solidFill>
                <a:latin typeface="&amp;quot"/>
              </a:rPr>
              <a:t>Available at </a:t>
            </a:r>
            <a:r>
              <a:rPr lang="en-GB" sz="1800" dirty="0">
                <a:solidFill>
                  <a:srgbClr val="494949"/>
                </a:solidFill>
                <a:latin typeface="&amp;quot"/>
                <a:hlinkClick r:id="rId4"/>
              </a:rPr>
              <a:t>https://www.gov.wales/sites/default/files/publications/2018-03/successful-futures.pdf</a:t>
            </a:r>
            <a:r>
              <a:rPr lang="en-GB" sz="1800" dirty="0">
                <a:solidFill>
                  <a:srgbClr val="494949"/>
                </a:solidFill>
                <a:latin typeface="&amp;quot"/>
              </a:rPr>
              <a:t> (Accessed 17.09.2024)</a:t>
            </a:r>
            <a:endParaRPr lang="en-GB" sz="1800" b="0" u="none" strike="noStrike" dirty="0">
              <a:solidFill>
                <a:srgbClr val="494949"/>
              </a:solidFill>
              <a:effectLst/>
              <a:latin typeface="&amp;quot"/>
            </a:endParaRPr>
          </a:p>
          <a:p>
            <a:pPr algn="l">
              <a:buFont typeface="Arial" panose="020B0604020202020204" pitchFamily="34" charset="0"/>
              <a:buChar char="•"/>
            </a:pPr>
            <a:r>
              <a:rPr lang="en-GB" sz="1800" b="0" i="0" u="none" strike="noStrike" dirty="0">
                <a:solidFill>
                  <a:srgbClr val="494949"/>
                </a:solidFill>
                <a:effectLst/>
                <a:latin typeface="&amp;quot"/>
              </a:rPr>
              <a:t>Education Workforce Council (2021) </a:t>
            </a:r>
            <a:r>
              <a:rPr lang="en-GB" sz="1800" b="0" i="1" u="none" strike="noStrike" dirty="0">
                <a:solidFill>
                  <a:srgbClr val="494949"/>
                </a:solidFill>
                <a:effectLst/>
                <a:latin typeface="&amp;quot"/>
              </a:rPr>
              <a:t>Guide to Good Practice: Professionalism in Action. </a:t>
            </a:r>
            <a:r>
              <a:rPr lang="en-GB" sz="1800" b="0" u="none" strike="noStrike" dirty="0">
                <a:solidFill>
                  <a:srgbClr val="494949"/>
                </a:solidFill>
                <a:effectLst/>
                <a:latin typeface="&amp;quot"/>
              </a:rPr>
              <a:t>EWC (Wales): Cardiff</a:t>
            </a:r>
          </a:p>
          <a:p>
            <a:pPr algn="l">
              <a:buFont typeface="Arial" panose="020B0604020202020204" pitchFamily="34" charset="0"/>
              <a:buChar char="•"/>
            </a:pPr>
            <a:r>
              <a:rPr lang="en-GB" sz="1800" dirty="0">
                <a:solidFill>
                  <a:srgbClr val="494949"/>
                </a:solidFill>
                <a:latin typeface="&amp;quot"/>
              </a:rPr>
              <a:t>Estyn (2020) </a:t>
            </a:r>
            <a:r>
              <a:rPr lang="en-GB" sz="1800" i="1" dirty="0" err="1">
                <a:solidFill>
                  <a:srgbClr val="494949"/>
                </a:solidFill>
                <a:latin typeface="&amp;quot"/>
              </a:rPr>
              <a:t>Gwybodaeth</a:t>
            </a:r>
            <a:r>
              <a:rPr lang="en-GB" sz="1800" i="1" dirty="0">
                <a:solidFill>
                  <a:srgbClr val="494949"/>
                </a:solidFill>
                <a:latin typeface="&amp;quot"/>
              </a:rPr>
              <a:t> a </a:t>
            </a:r>
            <a:r>
              <a:rPr lang="en-GB" sz="1800" i="1" dirty="0" err="1">
                <a:solidFill>
                  <a:srgbClr val="494949"/>
                </a:solidFill>
                <a:latin typeface="&amp;quot"/>
              </a:rPr>
              <a:t>chyfleoedd</a:t>
            </a:r>
            <a:r>
              <a:rPr lang="en-GB" sz="1800" i="1" dirty="0">
                <a:solidFill>
                  <a:srgbClr val="494949"/>
                </a:solidFill>
                <a:latin typeface="&amp;quot"/>
              </a:rPr>
              <a:t> </a:t>
            </a:r>
            <a:r>
              <a:rPr lang="en-GB" sz="1800" i="1" dirty="0" err="1">
                <a:solidFill>
                  <a:srgbClr val="494949"/>
                </a:solidFill>
                <a:latin typeface="&amp;quot"/>
              </a:rPr>
              <a:t>dysgu</a:t>
            </a:r>
            <a:r>
              <a:rPr lang="en-GB" sz="1800" i="1" dirty="0">
                <a:solidFill>
                  <a:srgbClr val="494949"/>
                </a:solidFill>
                <a:latin typeface="&amp;quot"/>
              </a:rPr>
              <a:t> </a:t>
            </a:r>
            <a:r>
              <a:rPr lang="en-GB" sz="1800" i="1" dirty="0" err="1">
                <a:solidFill>
                  <a:srgbClr val="494949"/>
                </a:solidFill>
                <a:latin typeface="&amp;quot"/>
              </a:rPr>
              <a:t>disgyblion</a:t>
            </a:r>
            <a:r>
              <a:rPr lang="en-GB" sz="1800" i="1" dirty="0">
                <a:solidFill>
                  <a:srgbClr val="494949"/>
                </a:solidFill>
                <a:latin typeface="&amp;quot"/>
              </a:rPr>
              <a:t> yn </a:t>
            </a:r>
            <a:r>
              <a:rPr lang="en-GB" sz="1800" i="1" dirty="0" err="1">
                <a:solidFill>
                  <a:srgbClr val="494949"/>
                </a:solidFill>
                <a:latin typeface="&amp;quot"/>
              </a:rPr>
              <a:t>gwella</a:t>
            </a:r>
            <a:r>
              <a:rPr lang="en-GB" sz="1800" i="1" dirty="0">
                <a:solidFill>
                  <a:srgbClr val="494949"/>
                </a:solidFill>
                <a:latin typeface="&amp;quot"/>
              </a:rPr>
              <a:t> </a:t>
            </a:r>
            <a:r>
              <a:rPr lang="en-GB" sz="1800" i="1" dirty="0" err="1">
                <a:solidFill>
                  <a:srgbClr val="494949"/>
                </a:solidFill>
                <a:latin typeface="&amp;quot"/>
              </a:rPr>
              <a:t>trwy</a:t>
            </a:r>
            <a:r>
              <a:rPr lang="en-GB" sz="1800" i="1" dirty="0">
                <a:solidFill>
                  <a:srgbClr val="494949"/>
                </a:solidFill>
                <a:latin typeface="&amp;quot"/>
              </a:rPr>
              <a:t> </a:t>
            </a:r>
            <a:r>
              <a:rPr lang="en-GB" sz="1800" i="1" dirty="0" err="1">
                <a:solidFill>
                  <a:srgbClr val="494949"/>
                </a:solidFill>
                <a:latin typeface="&amp;quot"/>
              </a:rPr>
              <a:t>brosiectau</a:t>
            </a:r>
            <a:r>
              <a:rPr lang="en-GB" sz="1800" i="1" dirty="0">
                <a:solidFill>
                  <a:srgbClr val="494949"/>
                </a:solidFill>
                <a:latin typeface="&amp;quot"/>
              </a:rPr>
              <a:t> </a:t>
            </a:r>
            <a:r>
              <a:rPr lang="en-GB" sz="1800" i="1" dirty="0" err="1">
                <a:solidFill>
                  <a:srgbClr val="494949"/>
                </a:solidFill>
                <a:latin typeface="&amp;quot"/>
              </a:rPr>
              <a:t>ymchwil</a:t>
            </a:r>
            <a:r>
              <a:rPr lang="en-GB" sz="1800" i="1" dirty="0">
                <a:solidFill>
                  <a:srgbClr val="494949"/>
                </a:solidFill>
                <a:latin typeface="&amp;quot"/>
              </a:rPr>
              <a:t> .</a:t>
            </a:r>
            <a:r>
              <a:rPr lang="en-GB" sz="1800" dirty="0">
                <a:solidFill>
                  <a:srgbClr val="494949"/>
                </a:solidFill>
                <a:latin typeface="&amp;quot"/>
              </a:rPr>
              <a:t> </a:t>
            </a:r>
            <a:r>
              <a:rPr lang="en-GB" sz="1800" dirty="0" err="1">
                <a:solidFill>
                  <a:srgbClr val="494949"/>
                </a:solidFill>
                <a:latin typeface="&amp;quot"/>
              </a:rPr>
              <a:t>Ar</a:t>
            </a:r>
            <a:r>
              <a:rPr lang="en-GB" sz="1800" dirty="0">
                <a:solidFill>
                  <a:srgbClr val="494949"/>
                </a:solidFill>
                <a:latin typeface="&amp;quot"/>
              </a:rPr>
              <a:t> </a:t>
            </a:r>
            <a:r>
              <a:rPr lang="en-GB" sz="1800" dirty="0" err="1">
                <a:solidFill>
                  <a:srgbClr val="494949"/>
                </a:solidFill>
                <a:latin typeface="&amp;quot"/>
              </a:rPr>
              <a:t>gael</a:t>
            </a:r>
            <a:r>
              <a:rPr lang="en-GB" sz="1800" dirty="0">
                <a:solidFill>
                  <a:srgbClr val="494949"/>
                </a:solidFill>
                <a:latin typeface="&amp;quot"/>
              </a:rPr>
              <a:t> yn </a:t>
            </a:r>
            <a:r>
              <a:rPr lang="en-GB" sz="1800" dirty="0">
                <a:solidFill>
                  <a:srgbClr val="494949"/>
                </a:solidFill>
                <a:latin typeface="&amp;quot"/>
                <a:hlinkClick r:id="rId5"/>
              </a:rPr>
              <a:t>https://www.estyn.llyw.cymru/adnoddau-gwella/gwybodaeth-a-chyfleoedd-dysgu-disgyblion-yn-gwella-trwy-brosiectau-ymchwil/</a:t>
            </a:r>
            <a:r>
              <a:rPr lang="en-GB" sz="1800" dirty="0">
                <a:solidFill>
                  <a:srgbClr val="494949"/>
                </a:solidFill>
                <a:latin typeface="&amp;quot"/>
              </a:rPr>
              <a:t> (</a:t>
            </a:r>
            <a:r>
              <a:rPr lang="en-GB" sz="1800" dirty="0" err="1">
                <a:solidFill>
                  <a:srgbClr val="494949"/>
                </a:solidFill>
                <a:latin typeface="&amp;quot"/>
              </a:rPr>
              <a:t>Cyrchwyd</a:t>
            </a:r>
            <a:r>
              <a:rPr lang="en-GB" sz="1800" dirty="0">
                <a:solidFill>
                  <a:srgbClr val="494949"/>
                </a:solidFill>
                <a:latin typeface="&amp;quot"/>
              </a:rPr>
              <a:t> 17.09.2024)</a:t>
            </a:r>
          </a:p>
          <a:p>
            <a:r>
              <a:rPr lang="en-GB" sz="1800" b="0" u="none" strike="noStrike" dirty="0">
                <a:solidFill>
                  <a:srgbClr val="494949"/>
                </a:solidFill>
                <a:effectLst/>
                <a:latin typeface="&amp;quot"/>
              </a:rPr>
              <a:t>Estyn (2020) </a:t>
            </a:r>
            <a:r>
              <a:rPr lang="en-GB" sz="1800" b="0" i="1" u="none" strike="noStrike" dirty="0">
                <a:solidFill>
                  <a:srgbClr val="494949"/>
                </a:solidFill>
                <a:effectLst/>
                <a:latin typeface="&amp;quot"/>
              </a:rPr>
              <a:t>Teacher knowledge and pupil learning opportunities improved by research projects </a:t>
            </a:r>
            <a:r>
              <a:rPr lang="en-GB" sz="1800" b="0" u="none" strike="noStrike" dirty="0">
                <a:solidFill>
                  <a:srgbClr val="494949"/>
                </a:solidFill>
                <a:effectLst/>
                <a:latin typeface="&amp;quot"/>
              </a:rPr>
              <a:t>Available at </a:t>
            </a:r>
            <a:r>
              <a:rPr lang="en-GB" sz="1800" dirty="0">
                <a:hlinkClick r:id="rId6"/>
              </a:rPr>
              <a:t>https://estyn.gov.wales/improvement-resources/teachers-knowledge-and-pupils-learning-opportunities-improved-by-research-projects/</a:t>
            </a:r>
            <a:r>
              <a:rPr lang="en-GB" sz="1800" dirty="0"/>
              <a:t>  (Accessed 17.09.2024)</a:t>
            </a:r>
          </a:p>
          <a:p>
            <a:pPr algn="l">
              <a:buFont typeface="Arial" panose="020B0604020202020204" pitchFamily="34" charset="0"/>
              <a:buChar char="•"/>
            </a:pPr>
            <a:endParaRPr lang="en-GB" sz="1800" b="0" u="none" strike="noStrike" dirty="0">
              <a:solidFill>
                <a:srgbClr val="494949"/>
              </a:solidFill>
              <a:effectLst/>
              <a:latin typeface="&amp;quot"/>
            </a:endParaRPr>
          </a:p>
          <a:p>
            <a:r>
              <a:rPr lang="en-GB" sz="1800" dirty="0">
                <a:solidFill>
                  <a:srgbClr val="494949"/>
                </a:solidFill>
                <a:latin typeface="&amp;quot"/>
              </a:rPr>
              <a:t>Estyn (2020) </a:t>
            </a:r>
            <a:r>
              <a:rPr lang="en-GB" sz="1800" i="1" dirty="0">
                <a:solidFill>
                  <a:srgbClr val="494949"/>
                </a:solidFill>
                <a:latin typeface="&amp;quot"/>
              </a:rPr>
              <a:t> </a:t>
            </a:r>
            <a:r>
              <a:rPr lang="en-GB" sz="1800" i="1" dirty="0" err="1">
                <a:solidFill>
                  <a:srgbClr val="494949"/>
                </a:solidFill>
                <a:latin typeface="&amp;quot"/>
              </a:rPr>
              <a:t>Ysgolian</a:t>
            </a:r>
            <a:r>
              <a:rPr lang="en-GB" sz="1800" i="1" dirty="0">
                <a:solidFill>
                  <a:srgbClr val="494949"/>
                </a:solidFill>
                <a:latin typeface="&amp;quot"/>
              </a:rPr>
              <a:t> </a:t>
            </a:r>
            <a:r>
              <a:rPr lang="en-GB" sz="1800" i="1" dirty="0" err="1">
                <a:solidFill>
                  <a:srgbClr val="494949"/>
                </a:solidFill>
                <a:latin typeface="&amp;quot"/>
              </a:rPr>
              <a:t>cymunedol</a:t>
            </a:r>
            <a:r>
              <a:rPr lang="en-GB" sz="1800" i="1" dirty="0">
                <a:solidFill>
                  <a:srgbClr val="494949"/>
                </a:solidFill>
                <a:latin typeface="&amp;quot"/>
              </a:rPr>
              <a:t> </a:t>
            </a:r>
            <a:r>
              <a:rPr lang="en-GB" sz="1800" i="1" dirty="0" err="1">
                <a:solidFill>
                  <a:srgbClr val="494949"/>
                </a:solidFill>
                <a:latin typeface="&amp;quot"/>
              </a:rPr>
              <a:t>teuluoedd</a:t>
            </a:r>
            <a:r>
              <a:rPr lang="en-GB" sz="1800" i="1" dirty="0">
                <a:solidFill>
                  <a:srgbClr val="494949"/>
                </a:solidFill>
                <a:latin typeface="&amp;quot"/>
              </a:rPr>
              <a:t> a </a:t>
            </a:r>
            <a:r>
              <a:rPr lang="en-GB" sz="1800" i="1" dirty="0" err="1">
                <a:solidFill>
                  <a:srgbClr val="494949"/>
                </a:solidFill>
                <a:latin typeface="&amp;quot"/>
              </a:rPr>
              <a:t>chymunedau</a:t>
            </a:r>
            <a:r>
              <a:rPr lang="en-GB" sz="1800" i="1" dirty="0">
                <a:solidFill>
                  <a:srgbClr val="494949"/>
                </a:solidFill>
                <a:latin typeface="&amp;quot"/>
              </a:rPr>
              <a:t> </a:t>
            </a:r>
            <a:r>
              <a:rPr lang="en-GB" sz="1800" i="1" dirty="0" err="1">
                <a:solidFill>
                  <a:srgbClr val="494949"/>
                </a:solidFill>
                <a:latin typeface="&amp;quot"/>
              </a:rPr>
              <a:t>wrth</a:t>
            </a:r>
            <a:r>
              <a:rPr lang="en-GB" sz="1800" i="1" dirty="0">
                <a:solidFill>
                  <a:srgbClr val="494949"/>
                </a:solidFill>
                <a:latin typeface="&amp;quot"/>
              </a:rPr>
              <a:t> </a:t>
            </a:r>
            <a:r>
              <a:rPr lang="en-GB" sz="1800" i="1" dirty="0" err="1">
                <a:solidFill>
                  <a:srgbClr val="494949"/>
                </a:solidFill>
                <a:latin typeface="&amp;quot"/>
              </a:rPr>
              <a:t>wraidd</a:t>
            </a:r>
            <a:r>
              <a:rPr lang="en-GB" sz="1800" i="1" dirty="0">
                <a:solidFill>
                  <a:srgbClr val="494949"/>
                </a:solidFill>
                <a:latin typeface="&amp;quot"/>
              </a:rPr>
              <a:t> </a:t>
            </a:r>
            <a:r>
              <a:rPr lang="en-GB" sz="1800" i="1" dirty="0" err="1">
                <a:solidFill>
                  <a:srgbClr val="494949"/>
                </a:solidFill>
                <a:latin typeface="&amp;quot"/>
              </a:rPr>
              <a:t>bywyd</a:t>
            </a:r>
            <a:r>
              <a:rPr lang="en-GB" sz="1800" i="1" dirty="0">
                <a:solidFill>
                  <a:srgbClr val="494949"/>
                </a:solidFill>
                <a:latin typeface="&amp;quot"/>
              </a:rPr>
              <a:t> </a:t>
            </a:r>
            <a:r>
              <a:rPr lang="en-GB" sz="1800" i="1" dirty="0" err="1">
                <a:solidFill>
                  <a:srgbClr val="494949"/>
                </a:solidFill>
                <a:latin typeface="&amp;quot"/>
              </a:rPr>
              <a:t>ysgol</a:t>
            </a:r>
            <a:r>
              <a:rPr lang="en-GB" sz="1800" i="1" dirty="0">
                <a:solidFill>
                  <a:srgbClr val="494949"/>
                </a:solidFill>
                <a:latin typeface="&amp;quot"/>
              </a:rPr>
              <a:t>. </a:t>
            </a:r>
            <a:r>
              <a:rPr lang="en-GB" sz="1800" dirty="0" err="1">
                <a:solidFill>
                  <a:srgbClr val="494949"/>
                </a:solidFill>
                <a:latin typeface="&amp;quot"/>
              </a:rPr>
              <a:t>Ar</a:t>
            </a:r>
            <a:r>
              <a:rPr lang="en-GB" sz="1800" dirty="0">
                <a:solidFill>
                  <a:srgbClr val="494949"/>
                </a:solidFill>
                <a:latin typeface="&amp;quot"/>
              </a:rPr>
              <a:t> </a:t>
            </a:r>
            <a:r>
              <a:rPr lang="en-GB" sz="1800" dirty="0" err="1">
                <a:solidFill>
                  <a:srgbClr val="494949"/>
                </a:solidFill>
                <a:latin typeface="&amp;quot"/>
              </a:rPr>
              <a:t>gael</a:t>
            </a:r>
            <a:r>
              <a:rPr lang="en-GB" sz="1800" dirty="0">
                <a:solidFill>
                  <a:srgbClr val="494949"/>
                </a:solidFill>
                <a:latin typeface="&amp;quot"/>
              </a:rPr>
              <a:t> yn </a:t>
            </a:r>
            <a:r>
              <a:rPr lang="en-GB" sz="1800" dirty="0">
                <a:solidFill>
                  <a:srgbClr val="494949"/>
                </a:solidFill>
                <a:latin typeface="&amp;quot"/>
                <a:hlinkClick r:id="rId7"/>
              </a:rPr>
              <a:t>https://www.estyn.llyw.cymru/adnoddau-gwella/ysgolion-cymunedol-teuluoedd-a-chymunedau-wrth-wraidd-bywyd-ysgol/</a:t>
            </a:r>
            <a:r>
              <a:rPr lang="en-GB" sz="1800" dirty="0">
                <a:solidFill>
                  <a:srgbClr val="494949"/>
                </a:solidFill>
                <a:latin typeface="&amp;quot"/>
              </a:rPr>
              <a:t> (</a:t>
            </a:r>
            <a:r>
              <a:rPr lang="en-GB" sz="1800" dirty="0" err="1">
                <a:solidFill>
                  <a:srgbClr val="494949"/>
                </a:solidFill>
                <a:latin typeface="&amp;quot"/>
              </a:rPr>
              <a:t>Cyrchwyd</a:t>
            </a:r>
            <a:r>
              <a:rPr lang="en-GB" sz="1800" dirty="0">
                <a:solidFill>
                  <a:srgbClr val="494949"/>
                </a:solidFill>
                <a:latin typeface="&amp;quot"/>
              </a:rPr>
              <a:t> 17.09.2024)</a:t>
            </a:r>
          </a:p>
          <a:p>
            <a:pPr algn="l">
              <a:buFont typeface="Arial" panose="020B0604020202020204" pitchFamily="34" charset="0"/>
              <a:buChar char="•"/>
            </a:pPr>
            <a:r>
              <a:rPr lang="en-GB" sz="1800" b="0" u="none" strike="noStrike" dirty="0">
                <a:solidFill>
                  <a:srgbClr val="494949"/>
                </a:solidFill>
                <a:effectLst/>
                <a:latin typeface="&amp;quot"/>
              </a:rPr>
              <a:t>Estyn (2020) </a:t>
            </a:r>
            <a:r>
              <a:rPr lang="en-GB" sz="1800" b="0" i="1" u="none" strike="noStrike" dirty="0">
                <a:solidFill>
                  <a:srgbClr val="494949"/>
                </a:solidFill>
                <a:effectLst/>
                <a:latin typeface="&amp;quot"/>
              </a:rPr>
              <a:t>Families and communities at the heart of school life. </a:t>
            </a:r>
            <a:r>
              <a:rPr lang="en-GB" sz="1800" b="0" u="none" strike="noStrike" dirty="0">
                <a:solidFill>
                  <a:srgbClr val="494949"/>
                </a:solidFill>
                <a:effectLst/>
                <a:latin typeface="&amp;quot"/>
              </a:rPr>
              <a:t>Available at </a:t>
            </a:r>
            <a:r>
              <a:rPr lang="en-GB" sz="1800" b="0" u="none" strike="noStrike" dirty="0">
                <a:solidFill>
                  <a:srgbClr val="494949"/>
                </a:solidFill>
                <a:effectLst/>
                <a:latin typeface="&amp;quot"/>
                <a:hlinkClick r:id="rId8"/>
              </a:rPr>
              <a:t>https://estyn.gov.wales/improvement-resources/community-schools-families-and-communities-at-the-heart-of-school-life/</a:t>
            </a:r>
            <a:r>
              <a:rPr lang="en-GB" sz="1800" b="0" u="none" strike="noStrike" dirty="0">
                <a:solidFill>
                  <a:srgbClr val="494949"/>
                </a:solidFill>
                <a:effectLst/>
                <a:latin typeface="&amp;quot"/>
              </a:rPr>
              <a:t> (Accessed 17.09.2024)</a:t>
            </a:r>
          </a:p>
          <a:p>
            <a:r>
              <a:rPr lang="en-GB" sz="1800" dirty="0">
                <a:solidFill>
                  <a:srgbClr val="494949"/>
                </a:solidFill>
                <a:latin typeface="&amp;quot"/>
              </a:rPr>
              <a:t>Estyn (2022) </a:t>
            </a:r>
            <a:r>
              <a:rPr lang="en-GB" sz="1800" i="1" dirty="0" err="1">
                <a:solidFill>
                  <a:srgbClr val="494949"/>
                </a:solidFill>
                <a:latin typeface="&amp;quot"/>
              </a:rPr>
              <a:t>Ymagwadd</a:t>
            </a:r>
            <a:r>
              <a:rPr lang="en-GB" sz="1800" i="1" dirty="0">
                <a:solidFill>
                  <a:srgbClr val="494949"/>
                </a:solidFill>
                <a:latin typeface="&amp;quot"/>
              </a:rPr>
              <a:t> </a:t>
            </a:r>
            <a:r>
              <a:rPr lang="en-GB" sz="1800" i="1" dirty="0" err="1">
                <a:solidFill>
                  <a:srgbClr val="494949"/>
                </a:solidFill>
                <a:latin typeface="&amp;quot"/>
              </a:rPr>
              <a:t>ysgol</a:t>
            </a:r>
            <a:r>
              <a:rPr lang="en-GB" sz="1800" i="1" dirty="0">
                <a:solidFill>
                  <a:srgbClr val="494949"/>
                </a:solidFill>
                <a:latin typeface="&amp;quot"/>
              </a:rPr>
              <a:t> </a:t>
            </a:r>
            <a:r>
              <a:rPr lang="en-GB" sz="1800" i="1" dirty="0" err="1">
                <a:solidFill>
                  <a:srgbClr val="494949"/>
                </a:solidFill>
                <a:latin typeface="&amp;quot"/>
              </a:rPr>
              <a:t>gyfan</a:t>
            </a:r>
            <a:r>
              <a:rPr lang="en-GB" sz="1800" i="1" dirty="0">
                <a:solidFill>
                  <a:srgbClr val="494949"/>
                </a:solidFill>
                <a:latin typeface="&amp;quot"/>
              </a:rPr>
              <a:t> at </a:t>
            </a:r>
            <a:r>
              <a:rPr lang="en-GB" sz="1800" i="1" dirty="0" err="1">
                <a:solidFill>
                  <a:srgbClr val="494949"/>
                </a:solidFill>
                <a:latin typeface="&amp;quot"/>
              </a:rPr>
              <a:t>sicrhau</a:t>
            </a:r>
            <a:r>
              <a:rPr lang="en-GB" sz="1800" i="1" dirty="0">
                <a:solidFill>
                  <a:srgbClr val="494949"/>
                </a:solidFill>
                <a:latin typeface="&amp;quot"/>
              </a:rPr>
              <a:t> </a:t>
            </a:r>
            <a:r>
              <a:rPr lang="en-GB" sz="1800" i="1" dirty="0" err="1">
                <a:solidFill>
                  <a:srgbClr val="494949"/>
                </a:solidFill>
                <a:latin typeface="&amp;quot"/>
              </a:rPr>
              <a:t>safonau</a:t>
            </a:r>
            <a:r>
              <a:rPr lang="en-GB" sz="1800" i="1" dirty="0">
                <a:solidFill>
                  <a:srgbClr val="494949"/>
                </a:solidFill>
                <a:latin typeface="&amp;quot"/>
              </a:rPr>
              <a:t> </a:t>
            </a:r>
            <a:r>
              <a:rPr lang="en-GB" sz="1800" i="1" dirty="0" err="1">
                <a:solidFill>
                  <a:srgbClr val="494949"/>
                </a:solidFill>
                <a:latin typeface="&amp;quot"/>
              </a:rPr>
              <a:t>addysgu</a:t>
            </a:r>
            <a:r>
              <a:rPr lang="en-GB" sz="1800" i="1" dirty="0">
                <a:solidFill>
                  <a:srgbClr val="494949"/>
                </a:solidFill>
                <a:latin typeface="&amp;quot"/>
              </a:rPr>
              <a:t> a </a:t>
            </a:r>
            <a:r>
              <a:rPr lang="en-GB" sz="1800" i="1" dirty="0" err="1">
                <a:solidFill>
                  <a:srgbClr val="494949"/>
                </a:solidFill>
                <a:latin typeface="&amp;quot"/>
              </a:rPr>
              <a:t>dysgu</a:t>
            </a:r>
            <a:r>
              <a:rPr lang="en-GB" sz="1800" i="1" dirty="0">
                <a:solidFill>
                  <a:srgbClr val="494949"/>
                </a:solidFill>
                <a:latin typeface="&amp;quot"/>
              </a:rPr>
              <a:t> </a:t>
            </a:r>
            <a:r>
              <a:rPr lang="en-GB" sz="1800" i="1" dirty="0" err="1">
                <a:solidFill>
                  <a:srgbClr val="494949"/>
                </a:solidFill>
                <a:latin typeface="&amp;quot"/>
              </a:rPr>
              <a:t>uchel</a:t>
            </a:r>
            <a:r>
              <a:rPr lang="en-GB" sz="1800" dirty="0">
                <a:solidFill>
                  <a:srgbClr val="494949"/>
                </a:solidFill>
                <a:latin typeface="&amp;quot"/>
              </a:rPr>
              <a:t>. </a:t>
            </a:r>
            <a:r>
              <a:rPr lang="en-GB" sz="1800" dirty="0" err="1">
                <a:solidFill>
                  <a:srgbClr val="494949"/>
                </a:solidFill>
                <a:latin typeface="&amp;quot"/>
              </a:rPr>
              <a:t>Ar</a:t>
            </a:r>
            <a:r>
              <a:rPr lang="en-GB" sz="1800" dirty="0">
                <a:solidFill>
                  <a:srgbClr val="494949"/>
                </a:solidFill>
                <a:latin typeface="&amp;quot"/>
              </a:rPr>
              <a:t> </a:t>
            </a:r>
            <a:r>
              <a:rPr lang="en-GB" sz="1800" dirty="0" err="1">
                <a:solidFill>
                  <a:srgbClr val="494949"/>
                </a:solidFill>
                <a:latin typeface="&amp;quot"/>
              </a:rPr>
              <a:t>gael</a:t>
            </a:r>
            <a:r>
              <a:rPr lang="en-GB" sz="1800" dirty="0">
                <a:solidFill>
                  <a:srgbClr val="494949"/>
                </a:solidFill>
                <a:latin typeface="&amp;quot"/>
              </a:rPr>
              <a:t> yn </a:t>
            </a:r>
            <a:r>
              <a:rPr lang="en-GB" sz="1800" b="0" u="none" strike="noStrike" dirty="0">
                <a:solidFill>
                  <a:srgbClr val="494949"/>
                </a:solidFill>
                <a:effectLst/>
                <a:latin typeface="&amp;quot"/>
                <a:hlinkClick r:id="rId9"/>
              </a:rPr>
              <a:t>https://www.estyn.llyw.cymru/adnoddau-gwella/ymagwedd-ysgol-gyfan-at-sicrhau-safonau-addysgu-a-dysgu-uchel/</a:t>
            </a:r>
            <a:r>
              <a:rPr lang="en-GB" sz="1800" b="0" u="none" strike="noStrike" dirty="0">
                <a:solidFill>
                  <a:srgbClr val="494949"/>
                </a:solidFill>
                <a:effectLst/>
                <a:latin typeface="&amp;quot"/>
              </a:rPr>
              <a:t> (</a:t>
            </a:r>
            <a:r>
              <a:rPr lang="en-GB" sz="1800" b="0" u="none" strike="noStrike" dirty="0" err="1">
                <a:solidFill>
                  <a:srgbClr val="494949"/>
                </a:solidFill>
                <a:effectLst/>
                <a:latin typeface="&amp;quot"/>
              </a:rPr>
              <a:t>Cyrchwyd</a:t>
            </a:r>
            <a:r>
              <a:rPr lang="en-GB" sz="1800" b="0" u="none" strike="noStrike" dirty="0">
                <a:solidFill>
                  <a:srgbClr val="494949"/>
                </a:solidFill>
                <a:effectLst/>
                <a:latin typeface="&amp;quot"/>
              </a:rPr>
              <a:t> 17.09.2024)</a:t>
            </a:r>
          </a:p>
          <a:p>
            <a:pPr algn="l">
              <a:buFont typeface="Arial" panose="020B0604020202020204" pitchFamily="34" charset="0"/>
              <a:buChar char="•"/>
            </a:pPr>
            <a:r>
              <a:rPr lang="en-GB" sz="1800" b="0" u="none" strike="noStrike" dirty="0">
                <a:solidFill>
                  <a:srgbClr val="494949"/>
                </a:solidFill>
                <a:effectLst/>
                <a:latin typeface="&amp;quot"/>
              </a:rPr>
              <a:t>Estyn (2022) </a:t>
            </a:r>
            <a:r>
              <a:rPr lang="en-GB" sz="1800" b="0" i="1" u="none" strike="noStrike" dirty="0">
                <a:solidFill>
                  <a:srgbClr val="494949"/>
                </a:solidFill>
                <a:effectLst/>
                <a:latin typeface="&amp;quot"/>
              </a:rPr>
              <a:t>A whole school approach to teaching &amp; learning. </a:t>
            </a:r>
            <a:r>
              <a:rPr lang="en-GB" sz="1800" b="0" u="none" strike="noStrike" dirty="0">
                <a:solidFill>
                  <a:srgbClr val="494949"/>
                </a:solidFill>
                <a:effectLst/>
                <a:latin typeface="&amp;quot"/>
              </a:rPr>
              <a:t>Available at </a:t>
            </a:r>
            <a:r>
              <a:rPr lang="en-GB" sz="1800" b="0" u="none" strike="noStrike" dirty="0">
                <a:solidFill>
                  <a:srgbClr val="494949"/>
                </a:solidFill>
                <a:effectLst/>
                <a:latin typeface="&amp;quot"/>
                <a:hlinkClick r:id="rId10"/>
              </a:rPr>
              <a:t>https://estyn.gov.wales/improvement-resources/a-whole-school-approach-to-securing-high-standards-of-teaching-and-learning/</a:t>
            </a:r>
            <a:r>
              <a:rPr lang="en-GB" sz="1800" b="0" u="none" strike="noStrike" dirty="0">
                <a:solidFill>
                  <a:srgbClr val="494949"/>
                </a:solidFill>
                <a:effectLst/>
                <a:latin typeface="&amp;quot"/>
              </a:rPr>
              <a:t>  (Accessed 17.09.2024) </a:t>
            </a:r>
          </a:p>
          <a:p>
            <a:pPr eaLnBrk="1" hangingPunct="1">
              <a:lnSpc>
                <a:spcPct val="80000"/>
              </a:lnSpc>
              <a:defRPr/>
            </a:pPr>
            <a:endParaRPr lang="en-GB" altLang="en-US" sz="2400" dirty="0">
              <a:ea typeface="ＭＳ Ｐゴシック" pitchFamily="34" charset="-128"/>
              <a:hlinkClick r:id="rId11"/>
            </a:endParaRPr>
          </a:p>
          <a:p>
            <a:pPr eaLnBrk="1" hangingPunct="1">
              <a:lnSpc>
                <a:spcPct val="80000"/>
              </a:lnSpc>
              <a:defRPr/>
            </a:pPr>
            <a:endParaRPr lang="en-GB" altLang="en-US" sz="2400" dirty="0">
              <a:ea typeface="ＭＳ Ｐゴシック" pitchFamily="34" charset="-128"/>
              <a:hlinkClick r:id="rId11"/>
            </a:endParaRPr>
          </a:p>
          <a:p>
            <a:pPr marL="69850" indent="0" eaLnBrk="1" hangingPunct="1">
              <a:lnSpc>
                <a:spcPct val="80000"/>
              </a:lnSpc>
              <a:buFont typeface="Wingdings 2" pitchFamily="18" charset="2"/>
              <a:buNone/>
              <a:defRPr/>
            </a:pPr>
            <a:endParaRPr lang="en-GB" altLang="en-US" sz="2400" u="sng" dirty="0">
              <a:ea typeface="ＭＳ Ｐゴシック" pitchFamily="34" charset="-128"/>
              <a:hlinkClick r:id="rId11"/>
            </a:endParaRPr>
          </a:p>
          <a:p>
            <a:pPr eaLnBrk="1" hangingPunct="1">
              <a:lnSpc>
                <a:spcPct val="80000"/>
              </a:lnSpc>
              <a:defRPr/>
            </a:pPr>
            <a:endParaRPr lang="en-GB" altLang="en-US" sz="1800" dirty="0">
              <a:ea typeface="ＭＳ Ｐゴシック" pitchFamily="34" charset="-128"/>
              <a:hlinkClick r:id="rId11"/>
            </a:endParaRPr>
          </a:p>
          <a:p>
            <a:pPr eaLnBrk="1" hangingPunct="1">
              <a:lnSpc>
                <a:spcPct val="80000"/>
              </a:lnSpc>
              <a:defRPr/>
            </a:pPr>
            <a:endParaRPr lang="en-GB" altLang="en-US" sz="1800" dirty="0">
              <a:ea typeface="ＭＳ Ｐゴシック" pitchFamily="34" charset="-128"/>
              <a:hlinkClick r:id="rId11"/>
            </a:endParaRPr>
          </a:p>
          <a:p>
            <a:pPr marL="69850" indent="0" eaLnBrk="1" hangingPunct="1">
              <a:lnSpc>
                <a:spcPct val="80000"/>
              </a:lnSpc>
              <a:buFont typeface="Wingdings 2" pitchFamily="18" charset="2"/>
              <a:buNone/>
              <a:defRPr/>
            </a:pPr>
            <a:endParaRPr lang="en-GB" altLang="en-US" sz="1800" dirty="0">
              <a:solidFill>
                <a:schemeClr val="accent1">
                  <a:lumMod val="50000"/>
                </a:schemeClr>
              </a:solidFill>
              <a:ea typeface="ＭＳ Ｐゴシック" pitchFamily="34" charset="-128"/>
              <a:hlinkClick r:id="rId11"/>
            </a:endParaRPr>
          </a:p>
          <a:p>
            <a:pPr eaLnBrk="1" hangingPunct="1">
              <a:lnSpc>
                <a:spcPct val="80000"/>
              </a:lnSpc>
              <a:defRPr/>
            </a:pPr>
            <a:endParaRPr lang="en-GB" altLang="en-US" sz="1800" dirty="0">
              <a:ea typeface="ＭＳ Ｐゴシック" pitchFamily="34" charset="-128"/>
              <a:hlinkClick r:id="rId11"/>
            </a:endParaRPr>
          </a:p>
          <a:p>
            <a:pPr eaLnBrk="1" hangingPunct="1">
              <a:lnSpc>
                <a:spcPct val="80000"/>
              </a:lnSpc>
              <a:defRPr/>
            </a:pPr>
            <a:endParaRPr lang="en-GB" altLang="en-US" sz="1800" dirty="0">
              <a:ea typeface="ＭＳ Ｐゴシック" pitchFamily="34" charset="-128"/>
              <a:hlinkClick r:id="rId11"/>
            </a:endParaRPr>
          </a:p>
        </p:txBody>
      </p:sp>
    </p:spTree>
    <p:extLst>
      <p:ext uri="{BB962C8B-B14F-4D97-AF65-F5344CB8AC3E}">
        <p14:creationId xmlns:p14="http://schemas.microsoft.com/office/powerpoint/2010/main" val="3064122315"/>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dirty="0" err="1"/>
              <a:t>Rhestr</a:t>
            </a:r>
            <a:r>
              <a:rPr lang="en-GB" dirty="0"/>
              <a:t> </a:t>
            </a:r>
            <a:r>
              <a:rPr lang="en-GB" dirty="0" err="1"/>
              <a:t>gyfeirnodi</a:t>
            </a:r>
            <a:r>
              <a:rPr lang="en-GB" dirty="0"/>
              <a:t> </a:t>
            </a:r>
            <a:br>
              <a:rPr lang="en-GB" dirty="0"/>
            </a:br>
            <a:r>
              <a:rPr lang="en-GB" dirty="0"/>
              <a:t>Reference list</a:t>
            </a:r>
          </a:p>
        </p:txBody>
      </p:sp>
      <p:sp>
        <p:nvSpPr>
          <p:cNvPr id="28675" name="Rectangle 3"/>
          <p:cNvSpPr>
            <a:spLocks noGrp="1" noChangeArrowheads="1"/>
          </p:cNvSpPr>
          <p:nvPr>
            <p:ph idx="1"/>
          </p:nvPr>
        </p:nvSpPr>
        <p:spPr/>
        <p:txBody>
          <a:bodyPr>
            <a:normAutofit fontScale="62500" lnSpcReduction="20000"/>
          </a:bodyPr>
          <a:lstStyle/>
          <a:p>
            <a:pPr algn="l">
              <a:buFont typeface="Arial" panose="020B0604020202020204" pitchFamily="34" charset="0"/>
              <a:buChar char="•"/>
            </a:pPr>
            <a:r>
              <a:rPr lang="en-GB" sz="1900" b="0" u="none" strike="noStrike" dirty="0">
                <a:solidFill>
                  <a:srgbClr val="494949"/>
                </a:solidFill>
                <a:effectLst/>
                <a:latin typeface="&amp;quot"/>
              </a:rPr>
              <a:t>Estyn (2022) </a:t>
            </a:r>
            <a:r>
              <a:rPr lang="en-GB" sz="1900" b="0" i="1" u="none" strike="noStrike" dirty="0" err="1">
                <a:solidFill>
                  <a:srgbClr val="494949"/>
                </a:solidFill>
                <a:effectLst/>
                <a:latin typeface="&amp;quot"/>
              </a:rPr>
              <a:t>Ymagweddau</a:t>
            </a:r>
            <a:r>
              <a:rPr lang="en-GB" sz="1900" b="0" i="1" u="none" strike="noStrike" dirty="0">
                <a:solidFill>
                  <a:srgbClr val="494949"/>
                </a:solidFill>
                <a:effectLst/>
                <a:latin typeface="&amp;quot"/>
              </a:rPr>
              <a:t> </a:t>
            </a:r>
            <a:r>
              <a:rPr lang="en-GB" sz="1900" b="0" i="1" u="none" strike="noStrike" dirty="0" err="1">
                <a:solidFill>
                  <a:srgbClr val="494949"/>
                </a:solidFill>
                <a:effectLst/>
                <a:latin typeface="&amp;quot"/>
              </a:rPr>
              <a:t>effeithiol</a:t>
            </a:r>
            <a:r>
              <a:rPr lang="en-GB" sz="1900" b="0" i="1" u="none" strike="noStrike" dirty="0">
                <a:solidFill>
                  <a:srgbClr val="494949"/>
                </a:solidFill>
                <a:effectLst/>
                <a:latin typeface="&amp;quot"/>
              </a:rPr>
              <a:t> </a:t>
            </a:r>
            <a:r>
              <a:rPr lang="en-GB" sz="1900" b="0" i="1" u="none" strike="noStrike" dirty="0" err="1">
                <a:solidFill>
                  <a:srgbClr val="494949"/>
                </a:solidFill>
                <a:effectLst/>
                <a:latin typeface="&amp;quot"/>
              </a:rPr>
              <a:t>wrth</a:t>
            </a:r>
            <a:r>
              <a:rPr lang="en-GB" sz="1900" b="0" i="1" u="none" strike="noStrike" dirty="0">
                <a:solidFill>
                  <a:srgbClr val="494949"/>
                </a:solidFill>
                <a:effectLst/>
                <a:latin typeface="&amp;quot"/>
              </a:rPr>
              <a:t> </a:t>
            </a:r>
            <a:r>
              <a:rPr lang="en-GB" sz="1900" b="0" i="1" u="none" strike="noStrike" dirty="0" err="1">
                <a:solidFill>
                  <a:srgbClr val="494949"/>
                </a:solidFill>
                <a:effectLst/>
                <a:latin typeface="&amp;quot"/>
              </a:rPr>
              <a:t>asesu</a:t>
            </a:r>
            <a:r>
              <a:rPr lang="en-GB" sz="1900" b="0" i="1" u="none" strike="noStrike" dirty="0">
                <a:solidFill>
                  <a:srgbClr val="494949"/>
                </a:solidFill>
                <a:effectLst/>
                <a:latin typeface="&amp;quot"/>
              </a:rPr>
              <a:t> </a:t>
            </a:r>
            <a:r>
              <a:rPr lang="en-GB" sz="1900" b="0" i="1" u="none" strike="noStrike" dirty="0" err="1">
                <a:solidFill>
                  <a:srgbClr val="494949"/>
                </a:solidFill>
                <a:effectLst/>
                <a:latin typeface="&amp;quot"/>
              </a:rPr>
              <a:t>syn</a:t>
            </a:r>
            <a:r>
              <a:rPr lang="en-GB" sz="1900" b="0" i="1" u="none" strike="noStrike" dirty="0">
                <a:solidFill>
                  <a:srgbClr val="494949"/>
                </a:solidFill>
                <a:effectLst/>
                <a:latin typeface="&amp;quot"/>
              </a:rPr>
              <a:t> </a:t>
            </a:r>
            <a:r>
              <a:rPr lang="en-GB" sz="1900" b="0" i="1" u="none" strike="noStrike" dirty="0" err="1">
                <a:solidFill>
                  <a:srgbClr val="494949"/>
                </a:solidFill>
                <a:effectLst/>
                <a:latin typeface="&amp;quot"/>
              </a:rPr>
              <a:t>gwella</a:t>
            </a:r>
            <a:r>
              <a:rPr lang="en-GB" sz="1900" b="0" i="1" u="none" strike="noStrike" dirty="0">
                <a:solidFill>
                  <a:srgbClr val="494949"/>
                </a:solidFill>
                <a:effectLst/>
                <a:latin typeface="&amp;quot"/>
              </a:rPr>
              <a:t> </a:t>
            </a:r>
            <a:r>
              <a:rPr lang="en-GB" sz="1900" b="0" i="1" u="none" strike="noStrike" dirty="0" err="1">
                <a:solidFill>
                  <a:srgbClr val="494949"/>
                </a:solidFill>
                <a:effectLst/>
                <a:latin typeface="&amp;quot"/>
              </a:rPr>
              <a:t>addysgu</a:t>
            </a:r>
            <a:r>
              <a:rPr lang="en-GB" sz="1900" b="0" i="1" u="none" strike="noStrike" dirty="0">
                <a:solidFill>
                  <a:srgbClr val="494949"/>
                </a:solidFill>
                <a:effectLst/>
                <a:latin typeface="&amp;quot"/>
              </a:rPr>
              <a:t> a </a:t>
            </a:r>
            <a:r>
              <a:rPr lang="en-GB" sz="1900" b="0" i="1" u="none" strike="noStrike" dirty="0" err="1">
                <a:solidFill>
                  <a:srgbClr val="494949"/>
                </a:solidFill>
                <a:effectLst/>
                <a:latin typeface="&amp;quot"/>
              </a:rPr>
              <a:t>dysgu</a:t>
            </a:r>
            <a:r>
              <a:rPr lang="en-GB" sz="1900" b="0" i="1" u="none" strike="noStrike" dirty="0">
                <a:solidFill>
                  <a:srgbClr val="494949"/>
                </a:solidFill>
                <a:effectLst/>
                <a:latin typeface="&amp;quot"/>
              </a:rPr>
              <a:t>. </a:t>
            </a:r>
            <a:r>
              <a:rPr lang="en-GB" sz="1900" b="0" u="none" strike="noStrike" dirty="0" err="1">
                <a:solidFill>
                  <a:srgbClr val="494949"/>
                </a:solidFill>
                <a:effectLst/>
                <a:latin typeface="&amp;quot"/>
              </a:rPr>
              <a:t>Ar</a:t>
            </a:r>
            <a:r>
              <a:rPr lang="en-GB" sz="1900" b="0" u="none" strike="noStrike" dirty="0">
                <a:solidFill>
                  <a:srgbClr val="494949"/>
                </a:solidFill>
                <a:effectLst/>
                <a:latin typeface="&amp;quot"/>
              </a:rPr>
              <a:t> </a:t>
            </a:r>
            <a:r>
              <a:rPr lang="en-GB" sz="1900" b="0" u="none" strike="noStrike" dirty="0" err="1">
                <a:solidFill>
                  <a:srgbClr val="494949"/>
                </a:solidFill>
                <a:effectLst/>
                <a:latin typeface="&amp;quot"/>
              </a:rPr>
              <a:t>gael</a:t>
            </a:r>
            <a:r>
              <a:rPr lang="en-GB" sz="1900" b="0" u="none" strike="noStrike" dirty="0">
                <a:solidFill>
                  <a:srgbClr val="494949"/>
                </a:solidFill>
                <a:effectLst/>
                <a:latin typeface="&amp;quot"/>
              </a:rPr>
              <a:t> yn </a:t>
            </a:r>
            <a:r>
              <a:rPr lang="en-GB" sz="1900" b="0" u="none" strike="noStrike" dirty="0">
                <a:solidFill>
                  <a:srgbClr val="494949"/>
                </a:solidFill>
                <a:effectLst/>
                <a:latin typeface="&amp;quot"/>
                <a:hlinkClick r:id="rId3"/>
              </a:rPr>
              <a:t>https://www.estyn.llyw.cymru/adnoddau-gwella/ymagweddau-effeithiol-wrth-asesu-syn-gwella-addysgu-a-dysgu/</a:t>
            </a:r>
            <a:r>
              <a:rPr lang="en-GB" sz="1900" b="0" u="none" strike="noStrike" dirty="0">
                <a:solidFill>
                  <a:srgbClr val="494949"/>
                </a:solidFill>
                <a:effectLst/>
                <a:latin typeface="&amp;quot"/>
              </a:rPr>
              <a:t> (</a:t>
            </a:r>
            <a:r>
              <a:rPr lang="en-GB" sz="1900" b="0" u="none" strike="noStrike" dirty="0" err="1">
                <a:solidFill>
                  <a:srgbClr val="494949"/>
                </a:solidFill>
                <a:effectLst/>
                <a:latin typeface="&amp;quot"/>
              </a:rPr>
              <a:t>Cyrchwyd</a:t>
            </a:r>
            <a:r>
              <a:rPr lang="en-GB" sz="1900" b="0" u="none" strike="noStrike" dirty="0">
                <a:solidFill>
                  <a:srgbClr val="494949"/>
                </a:solidFill>
                <a:effectLst/>
                <a:latin typeface="&amp;quot"/>
              </a:rPr>
              <a:t> 17.09.2024)</a:t>
            </a:r>
          </a:p>
          <a:p>
            <a:pPr algn="l">
              <a:buFont typeface="Arial" panose="020B0604020202020204" pitchFamily="34" charset="0"/>
              <a:buChar char="•"/>
            </a:pPr>
            <a:r>
              <a:rPr lang="en-GB" sz="1900" dirty="0">
                <a:solidFill>
                  <a:srgbClr val="494949"/>
                </a:solidFill>
                <a:latin typeface="&amp;quot"/>
              </a:rPr>
              <a:t>Estyn (2022</a:t>
            </a:r>
            <a:r>
              <a:rPr lang="en-GB" sz="1900" i="1" dirty="0">
                <a:solidFill>
                  <a:srgbClr val="494949"/>
                </a:solidFill>
                <a:latin typeface="&amp;quot"/>
              </a:rPr>
              <a:t>) Effective approaches to assessment that improve teaching &amp; learning</a:t>
            </a:r>
            <a:r>
              <a:rPr lang="en-GB" sz="1900" dirty="0">
                <a:solidFill>
                  <a:srgbClr val="494949"/>
                </a:solidFill>
                <a:latin typeface="&amp;quot"/>
              </a:rPr>
              <a:t>. Available at </a:t>
            </a:r>
            <a:r>
              <a:rPr lang="en-GB" sz="1900" dirty="0">
                <a:solidFill>
                  <a:srgbClr val="494949"/>
                </a:solidFill>
                <a:latin typeface="&amp;quot"/>
                <a:hlinkClick r:id="rId4"/>
              </a:rPr>
              <a:t>https://estyn.gov.wales/improvement-resources/effective-approaches-to-assessment-that-improve-teaching-and-learning/</a:t>
            </a:r>
            <a:r>
              <a:rPr lang="en-GB" sz="1900" dirty="0">
                <a:solidFill>
                  <a:srgbClr val="494949"/>
                </a:solidFill>
                <a:latin typeface="&amp;quot"/>
              </a:rPr>
              <a:t> (Accessed 17.09.2024)</a:t>
            </a:r>
            <a:endParaRPr lang="en-GB" sz="1900" b="0" u="none" strike="noStrike" dirty="0">
              <a:solidFill>
                <a:srgbClr val="494949"/>
              </a:solidFill>
              <a:effectLst/>
              <a:latin typeface="&amp;quot"/>
            </a:endParaRPr>
          </a:p>
          <a:p>
            <a:pPr algn="l">
              <a:buFont typeface="Arial" panose="020B0604020202020204" pitchFamily="34" charset="0"/>
              <a:buChar char="•"/>
            </a:pPr>
            <a:r>
              <a:rPr lang="en-GB" sz="1900" dirty="0">
                <a:solidFill>
                  <a:srgbClr val="494949"/>
                </a:solidFill>
                <a:latin typeface="&amp;quot"/>
              </a:rPr>
              <a:t>Husbands, C. &amp; Pearce, J. (2012) </a:t>
            </a:r>
            <a:r>
              <a:rPr lang="en-GB" sz="1900" i="1" dirty="0">
                <a:solidFill>
                  <a:srgbClr val="494949"/>
                </a:solidFill>
                <a:latin typeface="&amp;quot"/>
              </a:rPr>
              <a:t>What makes great pedagogy? Nine claims from research. </a:t>
            </a:r>
            <a:r>
              <a:rPr lang="en-GB" sz="1900" dirty="0">
                <a:solidFill>
                  <a:srgbClr val="494949"/>
                </a:solidFill>
                <a:latin typeface="&amp;quot"/>
              </a:rPr>
              <a:t>Available at </a:t>
            </a:r>
            <a:r>
              <a:rPr lang="en-GB" sz="1900" dirty="0">
                <a:solidFill>
                  <a:srgbClr val="494949"/>
                </a:solidFill>
                <a:latin typeface="&amp;quot"/>
                <a:hlinkClick r:id="rId5"/>
              </a:rPr>
              <a:t>https://assets.publishing.service.gov.uk/media/5a7e413c40f0b6230268a2a3/what-makes-great-pedagogy-nine-claims-from-research.pdf</a:t>
            </a:r>
            <a:r>
              <a:rPr lang="en-GB" sz="1900" dirty="0">
                <a:solidFill>
                  <a:srgbClr val="494949"/>
                </a:solidFill>
                <a:latin typeface="&amp;quot"/>
              </a:rPr>
              <a:t> (Accessed 16.09.2024)</a:t>
            </a:r>
          </a:p>
          <a:p>
            <a:r>
              <a:rPr lang="en-GB" sz="1900" dirty="0" err="1">
                <a:solidFill>
                  <a:srgbClr val="494949"/>
                </a:solidFill>
                <a:latin typeface="&amp;quot"/>
              </a:rPr>
              <a:t>Llywodraeth</a:t>
            </a:r>
            <a:r>
              <a:rPr lang="en-GB" sz="1900" dirty="0">
                <a:solidFill>
                  <a:srgbClr val="494949"/>
                </a:solidFill>
                <a:latin typeface="&amp;quot"/>
              </a:rPr>
              <a:t> Cymru (2012) </a:t>
            </a:r>
            <a:r>
              <a:rPr lang="en-GB" sz="1900" i="1" dirty="0" err="1">
                <a:solidFill>
                  <a:srgbClr val="494949"/>
                </a:solidFill>
                <a:latin typeface="&amp;quot"/>
              </a:rPr>
              <a:t>Rheoli</a:t>
            </a:r>
            <a:r>
              <a:rPr lang="en-GB" sz="1900" i="1" dirty="0">
                <a:solidFill>
                  <a:srgbClr val="494949"/>
                </a:solidFill>
                <a:latin typeface="&amp;quot"/>
              </a:rPr>
              <a:t> </a:t>
            </a:r>
            <a:r>
              <a:rPr lang="en-GB" sz="1900" i="1" dirty="0" err="1">
                <a:solidFill>
                  <a:srgbClr val="494949"/>
                </a:solidFill>
                <a:latin typeface="&amp;quot"/>
              </a:rPr>
              <a:t>ymddygiad</a:t>
            </a:r>
            <a:r>
              <a:rPr lang="en-GB" sz="1900" i="1" dirty="0">
                <a:solidFill>
                  <a:srgbClr val="494949"/>
                </a:solidFill>
                <a:latin typeface="&amp;quot"/>
              </a:rPr>
              <a:t> yn yr </a:t>
            </a:r>
            <a:r>
              <a:rPr lang="en-GB" sz="1900" i="1" dirty="0" err="1">
                <a:solidFill>
                  <a:srgbClr val="494949"/>
                </a:solidFill>
                <a:latin typeface="&amp;quot"/>
              </a:rPr>
              <a:t>ystafell</a:t>
            </a:r>
            <a:r>
              <a:rPr lang="en-GB" sz="1900" i="1" dirty="0">
                <a:solidFill>
                  <a:srgbClr val="494949"/>
                </a:solidFill>
                <a:latin typeface="&amp;quot"/>
              </a:rPr>
              <a:t> </a:t>
            </a:r>
            <a:r>
              <a:rPr lang="en-GB" sz="1900" i="1" dirty="0" err="1">
                <a:solidFill>
                  <a:srgbClr val="494949"/>
                </a:solidFill>
                <a:latin typeface="&amp;quot"/>
              </a:rPr>
              <a:t>ddosbarth</a:t>
            </a:r>
            <a:r>
              <a:rPr lang="en-GB" sz="1900" i="1" dirty="0">
                <a:solidFill>
                  <a:srgbClr val="494949"/>
                </a:solidFill>
                <a:latin typeface="&amp;quot"/>
              </a:rPr>
              <a:t>: </a:t>
            </a:r>
            <a:r>
              <a:rPr lang="en-GB" sz="1900" i="1" dirty="0" err="1">
                <a:solidFill>
                  <a:srgbClr val="494949"/>
                </a:solidFill>
                <a:latin typeface="&amp;quot"/>
              </a:rPr>
              <a:t>Canllawiau</a:t>
            </a:r>
            <a:r>
              <a:rPr lang="en-GB" sz="1900" i="1" dirty="0">
                <a:solidFill>
                  <a:srgbClr val="494949"/>
                </a:solidFill>
                <a:latin typeface="&amp;quot"/>
              </a:rPr>
              <a:t> </a:t>
            </a:r>
            <a:r>
              <a:rPr lang="en-GB" sz="1900" i="1" dirty="0" err="1">
                <a:solidFill>
                  <a:srgbClr val="494949"/>
                </a:solidFill>
                <a:latin typeface="&amp;quot"/>
              </a:rPr>
              <a:t>ar</a:t>
            </a:r>
            <a:r>
              <a:rPr lang="en-GB" sz="1900" i="1" dirty="0">
                <a:solidFill>
                  <a:srgbClr val="494949"/>
                </a:solidFill>
                <a:latin typeface="&amp;quot"/>
              </a:rPr>
              <a:t> </a:t>
            </a:r>
            <a:r>
              <a:rPr lang="en-GB" sz="1900" i="1" dirty="0" err="1">
                <a:solidFill>
                  <a:srgbClr val="494949"/>
                </a:solidFill>
                <a:latin typeface="&amp;quot"/>
              </a:rPr>
              <a:t>gyfer</a:t>
            </a:r>
            <a:r>
              <a:rPr lang="en-GB" sz="1900" i="1" dirty="0">
                <a:solidFill>
                  <a:srgbClr val="494949"/>
                </a:solidFill>
                <a:latin typeface="&amp;quot"/>
              </a:rPr>
              <a:t> </a:t>
            </a:r>
            <a:r>
              <a:rPr lang="en-GB" sz="1900" i="1" dirty="0" err="1">
                <a:solidFill>
                  <a:srgbClr val="494949"/>
                </a:solidFill>
                <a:latin typeface="&amp;quot"/>
              </a:rPr>
              <a:t>ysgolion</a:t>
            </a:r>
            <a:r>
              <a:rPr lang="en-GB" sz="1900" i="1" dirty="0">
                <a:solidFill>
                  <a:srgbClr val="494949"/>
                </a:solidFill>
                <a:latin typeface="&amp;quot"/>
              </a:rPr>
              <a:t> </a:t>
            </a:r>
            <a:r>
              <a:rPr lang="en-GB" sz="1900" i="1" dirty="0" err="1">
                <a:solidFill>
                  <a:srgbClr val="494949"/>
                </a:solidFill>
                <a:latin typeface="&amp;quot"/>
              </a:rPr>
              <a:t>cynradd</a:t>
            </a:r>
            <a:r>
              <a:rPr lang="en-GB" sz="1900" dirty="0">
                <a:solidFill>
                  <a:srgbClr val="494949"/>
                </a:solidFill>
                <a:latin typeface="&amp;quot"/>
              </a:rPr>
              <a:t>.</a:t>
            </a:r>
            <a:r>
              <a:rPr lang="en-GB" sz="1900" b="1" i="0" dirty="0">
                <a:solidFill>
                  <a:srgbClr val="1F1F1F"/>
                </a:solidFill>
                <a:effectLst/>
                <a:highlight>
                  <a:srgbClr val="FFFFFF"/>
                </a:highlight>
                <a:latin typeface="Arial" panose="020B0604020202020204" pitchFamily="34" charset="0"/>
              </a:rPr>
              <a:t> </a:t>
            </a:r>
            <a:r>
              <a:rPr lang="en-GB" sz="1900" dirty="0" err="1">
                <a:solidFill>
                  <a:srgbClr val="494949"/>
                </a:solidFill>
                <a:latin typeface="&amp;quot"/>
              </a:rPr>
              <a:t>Ar</a:t>
            </a:r>
            <a:r>
              <a:rPr lang="en-GB" sz="1900" dirty="0">
                <a:solidFill>
                  <a:srgbClr val="494949"/>
                </a:solidFill>
                <a:latin typeface="&amp;quot"/>
              </a:rPr>
              <a:t> </a:t>
            </a:r>
            <a:r>
              <a:rPr lang="en-GB" sz="1900" dirty="0" err="1">
                <a:solidFill>
                  <a:srgbClr val="494949"/>
                </a:solidFill>
                <a:latin typeface="&amp;quot"/>
              </a:rPr>
              <a:t>gael</a:t>
            </a:r>
            <a:r>
              <a:rPr lang="en-GB" sz="1900" dirty="0">
                <a:solidFill>
                  <a:srgbClr val="494949"/>
                </a:solidFill>
                <a:latin typeface="&amp;quot"/>
              </a:rPr>
              <a:t> yn </a:t>
            </a:r>
            <a:r>
              <a:rPr lang="en-GB" sz="1900" dirty="0">
                <a:solidFill>
                  <a:srgbClr val="494949"/>
                </a:solidFill>
                <a:latin typeface="&amp;quot"/>
                <a:hlinkClick r:id="rId6"/>
              </a:rPr>
              <a:t>https://www.llyw.cymru/rheoli-ymddygiad-yn-yr-ystafell-ddosbarth-canllawiau-ar-gyfer-ysgolion-cynradd?_gl=1*</a:t>
            </a:r>
            <a:r>
              <a:rPr lang="en-GB" sz="1900" dirty="0" err="1">
                <a:solidFill>
                  <a:srgbClr val="494949"/>
                </a:solidFill>
                <a:latin typeface="&amp;quot"/>
                <a:hlinkClick r:id="rId6"/>
              </a:rPr>
              <a:t>eotxyn</a:t>
            </a:r>
            <a:r>
              <a:rPr lang="en-GB" sz="1900" dirty="0">
                <a:solidFill>
                  <a:srgbClr val="494949"/>
                </a:solidFill>
                <a:latin typeface="&amp;quot"/>
                <a:hlinkClick r:id="rId6"/>
              </a:rPr>
              <a:t>*_ga*MjAwOTM3MzI4MC4xNzI2NTYwOTUw*_ga_L1471V4N02*MTcyNjU2MDk0OS4xLjEuMTcyNjU2MDk5NS4wLjAuMA</a:t>
            </a:r>
            <a:r>
              <a:rPr lang="en-GB" sz="1900" dirty="0">
                <a:solidFill>
                  <a:srgbClr val="494949"/>
                </a:solidFill>
                <a:latin typeface="&amp;quot"/>
              </a:rPr>
              <a:t>.. (</a:t>
            </a:r>
            <a:r>
              <a:rPr lang="en-GB" sz="1900" dirty="0" err="1">
                <a:solidFill>
                  <a:srgbClr val="494949"/>
                </a:solidFill>
                <a:latin typeface="&amp;quot"/>
              </a:rPr>
              <a:t>Cyrchwyd</a:t>
            </a:r>
            <a:r>
              <a:rPr lang="en-GB" sz="1900" dirty="0">
                <a:solidFill>
                  <a:srgbClr val="494949"/>
                </a:solidFill>
                <a:latin typeface="&amp;quot"/>
              </a:rPr>
              <a:t> 17.09.2024) </a:t>
            </a:r>
          </a:p>
          <a:p>
            <a:pPr algn="l">
              <a:buFont typeface="Arial" panose="020B0604020202020204" pitchFamily="34" charset="0"/>
              <a:buChar char="•"/>
            </a:pPr>
            <a:r>
              <a:rPr lang="en-GB" sz="1900" dirty="0" err="1">
                <a:solidFill>
                  <a:srgbClr val="494949"/>
                </a:solidFill>
                <a:latin typeface="&amp;quot"/>
              </a:rPr>
              <a:t>McInerney</a:t>
            </a:r>
            <a:r>
              <a:rPr lang="en-GB" sz="1900" dirty="0">
                <a:solidFill>
                  <a:srgbClr val="494949"/>
                </a:solidFill>
                <a:latin typeface="&amp;quot"/>
              </a:rPr>
              <a:t>, D.M. (2020) </a:t>
            </a:r>
            <a:r>
              <a:rPr lang="en-GB" sz="1900" i="1" dirty="0">
                <a:solidFill>
                  <a:srgbClr val="494949"/>
                </a:solidFill>
                <a:latin typeface="&amp;quot"/>
              </a:rPr>
              <a:t>Helping Kids Achieve Their Best: Understanding &amp; Using Motivation in the Classroom. </a:t>
            </a:r>
            <a:r>
              <a:rPr lang="en-GB" sz="1900" dirty="0">
                <a:solidFill>
                  <a:srgbClr val="494949"/>
                </a:solidFill>
                <a:latin typeface="&amp;quot"/>
              </a:rPr>
              <a:t>Routledge: Oxon</a:t>
            </a:r>
          </a:p>
          <a:p>
            <a:pPr algn="l">
              <a:buFont typeface="Arial" panose="020B0604020202020204" pitchFamily="34" charset="0"/>
              <a:buChar char="•"/>
            </a:pPr>
            <a:r>
              <a:rPr lang="en-GB" sz="1900" b="0" u="none" strike="noStrike" dirty="0">
                <a:solidFill>
                  <a:srgbClr val="494949"/>
                </a:solidFill>
                <a:effectLst/>
                <a:latin typeface="&amp;quot"/>
              </a:rPr>
              <a:t>Ministry of Education, NZ  (2015) </a:t>
            </a:r>
            <a:r>
              <a:rPr lang="en-GB" sz="1900" b="0" i="1" u="none" strike="noStrike" dirty="0">
                <a:solidFill>
                  <a:srgbClr val="494949"/>
                </a:solidFill>
                <a:effectLst/>
                <a:latin typeface="&amp;quot"/>
              </a:rPr>
              <a:t>Effective Pedagogy for all </a:t>
            </a:r>
            <a:r>
              <a:rPr lang="en-GB" sz="1900" i="1" dirty="0">
                <a:solidFill>
                  <a:srgbClr val="494949"/>
                </a:solidFill>
                <a:latin typeface="&amp;quot"/>
              </a:rPr>
              <a:t>S</a:t>
            </a:r>
            <a:r>
              <a:rPr lang="en-GB" sz="1900" b="0" i="1" u="none" strike="noStrike" dirty="0">
                <a:solidFill>
                  <a:srgbClr val="494949"/>
                </a:solidFill>
                <a:effectLst/>
                <a:latin typeface="&amp;quot"/>
              </a:rPr>
              <a:t>tudents. </a:t>
            </a:r>
            <a:r>
              <a:rPr lang="en-GB" sz="1900" b="0" u="none" strike="noStrike" dirty="0">
                <a:solidFill>
                  <a:srgbClr val="494949"/>
                </a:solidFill>
                <a:effectLst/>
                <a:latin typeface="&amp;quot"/>
              </a:rPr>
              <a:t>Available at </a:t>
            </a:r>
            <a:r>
              <a:rPr lang="en-GB" sz="1900" b="0" u="none" strike="noStrike" dirty="0">
                <a:solidFill>
                  <a:srgbClr val="494949"/>
                </a:solidFill>
                <a:effectLst/>
                <a:latin typeface="&amp;quot"/>
                <a:hlinkClick r:id="rId7"/>
              </a:rPr>
              <a:t>https://nzcurriculum.tki.org.nz/Inclusive-practices/Implementing-an-inclusive-curriculum/Effective-pedagogy-for-all-students</a:t>
            </a:r>
            <a:r>
              <a:rPr lang="en-GB" sz="1900" b="0" u="none" strike="noStrike" dirty="0">
                <a:solidFill>
                  <a:srgbClr val="494949"/>
                </a:solidFill>
                <a:effectLst/>
                <a:latin typeface="&amp;quot"/>
              </a:rPr>
              <a:t> (Accessed 17.09.2024)</a:t>
            </a:r>
          </a:p>
          <a:p>
            <a:pPr algn="l">
              <a:buFont typeface="Arial" panose="020B0604020202020204" pitchFamily="34" charset="0"/>
              <a:buChar char="•"/>
            </a:pPr>
            <a:r>
              <a:rPr lang="en-GB" sz="1900" dirty="0">
                <a:solidFill>
                  <a:srgbClr val="494949"/>
                </a:solidFill>
                <a:latin typeface="&amp;quot"/>
              </a:rPr>
              <a:t>OECD (2015) </a:t>
            </a:r>
            <a:r>
              <a:rPr lang="en-GB" sz="1900" i="1" dirty="0">
                <a:solidFill>
                  <a:srgbClr val="494949"/>
                </a:solidFill>
                <a:latin typeface="&amp;quot"/>
              </a:rPr>
              <a:t>Responsiveness of schools to students’ needs. </a:t>
            </a:r>
            <a:r>
              <a:rPr lang="en-GB" sz="1900" dirty="0">
                <a:solidFill>
                  <a:srgbClr val="494949"/>
                </a:solidFill>
                <a:latin typeface="&amp;quot"/>
              </a:rPr>
              <a:t>Available at </a:t>
            </a:r>
            <a:r>
              <a:rPr lang="en-GB" sz="1900" dirty="0">
                <a:solidFill>
                  <a:srgbClr val="494949"/>
                </a:solidFill>
                <a:latin typeface="&amp;quot"/>
                <a:hlinkClick r:id="rId8"/>
              </a:rPr>
              <a:t>https://www.oecd-ilibrary.org/docserver/gov_glance-2015-61-en.pdf?expires=1726479375&amp;id=id&amp;accname=guest&amp;checksum=B2C3D7C6204A2B2A3F6FC8911D890610</a:t>
            </a:r>
            <a:r>
              <a:rPr lang="en-GB" sz="1900" dirty="0">
                <a:solidFill>
                  <a:srgbClr val="494949"/>
                </a:solidFill>
                <a:latin typeface="&amp;quot"/>
              </a:rPr>
              <a:t> (Accessed 16.09.2024)</a:t>
            </a:r>
          </a:p>
          <a:p>
            <a:pPr algn="l">
              <a:buFont typeface="Arial" panose="020B0604020202020204" pitchFamily="34" charset="0"/>
              <a:buChar char="•"/>
            </a:pPr>
            <a:r>
              <a:rPr lang="en-GB" sz="1900" b="0" i="0" u="none" strike="noStrike" dirty="0">
                <a:solidFill>
                  <a:srgbClr val="494949"/>
                </a:solidFill>
                <a:effectLst/>
                <a:latin typeface="&amp;quot"/>
              </a:rPr>
              <a:t>Siraj, I. &amp; Taggart, B.(2014) Exploring </a:t>
            </a:r>
            <a:r>
              <a:rPr lang="en-GB" sz="1900" dirty="0">
                <a:solidFill>
                  <a:srgbClr val="494949"/>
                </a:solidFill>
                <a:latin typeface="&amp;quot"/>
              </a:rPr>
              <a:t>E</a:t>
            </a:r>
            <a:r>
              <a:rPr lang="en-GB" sz="1900" b="0" i="0" u="none" strike="noStrike" dirty="0">
                <a:solidFill>
                  <a:srgbClr val="494949"/>
                </a:solidFill>
                <a:effectLst/>
                <a:latin typeface="&amp;quot"/>
              </a:rPr>
              <a:t>ffective </a:t>
            </a:r>
            <a:r>
              <a:rPr lang="en-GB" sz="1900" dirty="0">
                <a:solidFill>
                  <a:srgbClr val="494949"/>
                </a:solidFill>
                <a:latin typeface="&amp;quot"/>
              </a:rPr>
              <a:t>P</a:t>
            </a:r>
            <a:r>
              <a:rPr lang="en-GB" sz="1900" b="0" i="0" u="none" strike="noStrike" dirty="0">
                <a:solidFill>
                  <a:srgbClr val="494949"/>
                </a:solidFill>
                <a:effectLst/>
                <a:latin typeface="&amp;quot"/>
              </a:rPr>
              <a:t>edagogy in </a:t>
            </a:r>
            <a:r>
              <a:rPr lang="en-GB" sz="1900" dirty="0">
                <a:solidFill>
                  <a:srgbClr val="494949"/>
                </a:solidFill>
                <a:latin typeface="&amp;quot"/>
              </a:rPr>
              <a:t>P</a:t>
            </a:r>
            <a:r>
              <a:rPr lang="en-GB" sz="1900" b="0" i="0" u="none" strike="noStrike" dirty="0">
                <a:solidFill>
                  <a:srgbClr val="494949"/>
                </a:solidFill>
                <a:effectLst/>
                <a:latin typeface="&amp;quot"/>
              </a:rPr>
              <a:t>rimary </a:t>
            </a:r>
            <a:r>
              <a:rPr lang="en-GB" sz="1900" dirty="0">
                <a:solidFill>
                  <a:srgbClr val="494949"/>
                </a:solidFill>
                <a:latin typeface="&amp;quot"/>
              </a:rPr>
              <a:t>S</a:t>
            </a:r>
            <a:r>
              <a:rPr lang="en-GB" sz="1900" b="0" i="0" u="none" strike="noStrike" dirty="0">
                <a:solidFill>
                  <a:srgbClr val="494949"/>
                </a:solidFill>
                <a:effectLst/>
                <a:latin typeface="&amp;quot"/>
              </a:rPr>
              <a:t>chools</a:t>
            </a:r>
            <a:r>
              <a:rPr lang="en-GB" sz="1900" dirty="0">
                <a:solidFill>
                  <a:srgbClr val="494949"/>
                </a:solidFill>
                <a:latin typeface="&amp;quot"/>
              </a:rPr>
              <a:t>: Evidence from Research. Available at </a:t>
            </a:r>
            <a:r>
              <a:rPr lang="en-GB" sz="1900" dirty="0">
                <a:solidFill>
                  <a:srgbClr val="494949"/>
                </a:solidFill>
                <a:latin typeface="&amp;quot"/>
                <a:hlinkClick r:id="rId9"/>
              </a:rPr>
              <a:t>https://www.pearson.com/content/dam/one-dot-com/one-dot-com/global/Files/about-pearson/innovation/open-ideas/ExploringEffectivePedagogy.pdf</a:t>
            </a:r>
            <a:r>
              <a:rPr lang="en-GB" sz="1900" dirty="0">
                <a:solidFill>
                  <a:srgbClr val="494949"/>
                </a:solidFill>
                <a:latin typeface="&amp;quot"/>
              </a:rPr>
              <a:t> (Accessed 16.09.2024)</a:t>
            </a:r>
          </a:p>
          <a:p>
            <a:pPr algn="l">
              <a:buFont typeface="Arial" panose="020B0604020202020204" pitchFamily="34" charset="0"/>
              <a:buChar char="•"/>
            </a:pPr>
            <a:r>
              <a:rPr lang="en-GB" sz="1900" dirty="0">
                <a:solidFill>
                  <a:srgbClr val="494949"/>
                </a:solidFill>
                <a:latin typeface="&amp;quot"/>
              </a:rPr>
              <a:t>TES (2019) </a:t>
            </a:r>
            <a:r>
              <a:rPr lang="en-GB" sz="1900" i="1" dirty="0">
                <a:solidFill>
                  <a:srgbClr val="494949"/>
                </a:solidFill>
                <a:latin typeface="&amp;quot"/>
              </a:rPr>
              <a:t>Pedagogy Focus on Assessment. </a:t>
            </a:r>
            <a:r>
              <a:rPr lang="en-GB" sz="1900" dirty="0">
                <a:solidFill>
                  <a:srgbClr val="494949"/>
                </a:solidFill>
                <a:latin typeface="&amp;quot"/>
              </a:rPr>
              <a:t>Available at </a:t>
            </a:r>
            <a:r>
              <a:rPr lang="en-GB" sz="1900" i="1" dirty="0">
                <a:solidFill>
                  <a:srgbClr val="494949"/>
                </a:solidFill>
                <a:latin typeface="&amp;quot"/>
                <a:hlinkClick r:id="rId10"/>
              </a:rPr>
              <a:t>https://www.tes.com/magazine/archive/pedagogy-focus-assessment</a:t>
            </a:r>
            <a:r>
              <a:rPr lang="en-GB" sz="1900" i="1" dirty="0">
                <a:solidFill>
                  <a:srgbClr val="494949"/>
                </a:solidFill>
                <a:latin typeface="&amp;quot"/>
              </a:rPr>
              <a:t> (Accessed 17.09.2024)</a:t>
            </a:r>
            <a:endParaRPr lang="en-GB" sz="1900" dirty="0">
              <a:solidFill>
                <a:srgbClr val="494949"/>
              </a:solidFill>
              <a:latin typeface="&amp;quot"/>
            </a:endParaRPr>
          </a:p>
          <a:p>
            <a:pPr algn="l">
              <a:buFont typeface="Arial" panose="020B0604020202020204" pitchFamily="34" charset="0"/>
              <a:buChar char="•"/>
            </a:pPr>
            <a:r>
              <a:rPr lang="en-GB" sz="1900" b="0" i="0" u="none" strike="noStrike" dirty="0">
                <a:solidFill>
                  <a:srgbClr val="494949"/>
                </a:solidFill>
                <a:effectLst/>
                <a:latin typeface="&amp;quot"/>
              </a:rPr>
              <a:t>Welsh Government (2012) </a:t>
            </a:r>
            <a:r>
              <a:rPr lang="en-GB" sz="1900" b="0" i="1" u="none" strike="noStrike" dirty="0">
                <a:solidFill>
                  <a:srgbClr val="494949"/>
                </a:solidFill>
                <a:effectLst/>
                <a:latin typeface="&amp;quot"/>
              </a:rPr>
              <a:t>Behaviour </a:t>
            </a:r>
            <a:r>
              <a:rPr lang="en-GB" sz="1900" i="1" dirty="0">
                <a:solidFill>
                  <a:srgbClr val="494949"/>
                </a:solidFill>
                <a:latin typeface="&amp;quot"/>
              </a:rPr>
              <a:t>management in the classroom. </a:t>
            </a:r>
            <a:r>
              <a:rPr lang="en-GB" sz="1900" b="0" i="0" u="none" strike="noStrike" dirty="0">
                <a:solidFill>
                  <a:srgbClr val="494949"/>
                </a:solidFill>
                <a:effectLst/>
                <a:latin typeface="&amp;quot"/>
              </a:rPr>
              <a:t>Available at </a:t>
            </a:r>
            <a:r>
              <a:rPr lang="en-GB" sz="1900" b="0" i="0" u="none" strike="noStrike" dirty="0">
                <a:solidFill>
                  <a:srgbClr val="494949"/>
                </a:solidFill>
                <a:effectLst/>
                <a:latin typeface="&amp;quot"/>
                <a:hlinkClick r:id="rId11"/>
              </a:rPr>
              <a:t>https://www.gov.wales/sites/default/files/publications/2018-12/practical-approaches-to-behaviour-management-in-the-classroom-a-handbook-for-classroom-teachers-in-primary-schools.pdf</a:t>
            </a:r>
            <a:r>
              <a:rPr lang="en-GB" sz="1900" b="0" i="0" u="none" strike="noStrike" dirty="0">
                <a:solidFill>
                  <a:srgbClr val="494949"/>
                </a:solidFill>
                <a:effectLst/>
                <a:latin typeface="&amp;quot"/>
              </a:rPr>
              <a:t> (Accessed 17.09.2024)</a:t>
            </a:r>
          </a:p>
          <a:p>
            <a:pPr marL="69850" indent="0">
              <a:lnSpc>
                <a:spcPct val="80000"/>
              </a:lnSpc>
              <a:buNone/>
              <a:defRPr/>
            </a:pPr>
            <a:endParaRPr lang="en-GB" altLang="en-US" sz="1900" dirty="0">
              <a:ea typeface="ＭＳ Ｐゴシック" pitchFamily="34" charset="-128"/>
              <a:hlinkClick r:id="rId12"/>
            </a:endParaRPr>
          </a:p>
          <a:p>
            <a:pPr eaLnBrk="1" hangingPunct="1">
              <a:lnSpc>
                <a:spcPct val="80000"/>
              </a:lnSpc>
              <a:defRPr/>
            </a:pPr>
            <a:endParaRPr lang="en-GB" altLang="en-US" sz="1900" dirty="0">
              <a:ea typeface="ＭＳ Ｐゴシック" pitchFamily="34" charset="-128"/>
              <a:hlinkClick r:id="rId12"/>
            </a:endParaRPr>
          </a:p>
          <a:p>
            <a:pPr eaLnBrk="1" hangingPunct="1">
              <a:lnSpc>
                <a:spcPct val="80000"/>
              </a:lnSpc>
              <a:defRPr/>
            </a:pPr>
            <a:endParaRPr lang="en-GB" altLang="en-US" sz="1900" dirty="0">
              <a:ea typeface="ＭＳ Ｐゴシック" pitchFamily="34" charset="-128"/>
              <a:hlinkClick r:id="rId12"/>
            </a:endParaRPr>
          </a:p>
          <a:p>
            <a:pPr marL="69850" indent="0" eaLnBrk="1" hangingPunct="1">
              <a:lnSpc>
                <a:spcPct val="80000"/>
              </a:lnSpc>
              <a:buFont typeface="Wingdings 2" pitchFamily="18" charset="2"/>
              <a:buNone/>
              <a:defRPr/>
            </a:pPr>
            <a:endParaRPr lang="en-GB" altLang="en-US" sz="2400" u="sng" dirty="0">
              <a:ea typeface="ＭＳ Ｐゴシック" pitchFamily="34" charset="-128"/>
              <a:hlinkClick r:id="rId12"/>
            </a:endParaRPr>
          </a:p>
          <a:p>
            <a:pPr eaLnBrk="1" hangingPunct="1">
              <a:lnSpc>
                <a:spcPct val="80000"/>
              </a:lnSpc>
              <a:defRPr/>
            </a:pPr>
            <a:endParaRPr lang="en-GB" altLang="en-US" sz="1800" dirty="0">
              <a:ea typeface="ＭＳ Ｐゴシック" pitchFamily="34" charset="-128"/>
              <a:hlinkClick r:id="rId12"/>
            </a:endParaRPr>
          </a:p>
          <a:p>
            <a:pPr eaLnBrk="1" hangingPunct="1">
              <a:lnSpc>
                <a:spcPct val="80000"/>
              </a:lnSpc>
              <a:defRPr/>
            </a:pPr>
            <a:endParaRPr lang="en-GB" altLang="en-US" sz="1800" dirty="0">
              <a:ea typeface="ＭＳ Ｐゴシック" pitchFamily="34" charset="-128"/>
              <a:hlinkClick r:id="rId12"/>
            </a:endParaRPr>
          </a:p>
          <a:p>
            <a:pPr marL="69850" indent="0" eaLnBrk="1" hangingPunct="1">
              <a:lnSpc>
                <a:spcPct val="80000"/>
              </a:lnSpc>
              <a:buFont typeface="Wingdings 2" pitchFamily="18" charset="2"/>
              <a:buNone/>
              <a:defRPr/>
            </a:pPr>
            <a:endParaRPr lang="en-GB" altLang="en-US" sz="1800" dirty="0">
              <a:solidFill>
                <a:schemeClr val="accent1">
                  <a:lumMod val="50000"/>
                </a:schemeClr>
              </a:solidFill>
              <a:ea typeface="ＭＳ Ｐゴシック" pitchFamily="34" charset="-128"/>
              <a:hlinkClick r:id="rId12"/>
            </a:endParaRPr>
          </a:p>
          <a:p>
            <a:pPr eaLnBrk="1" hangingPunct="1">
              <a:lnSpc>
                <a:spcPct val="80000"/>
              </a:lnSpc>
              <a:defRPr/>
            </a:pPr>
            <a:endParaRPr lang="en-GB" altLang="en-US" sz="1800" dirty="0">
              <a:ea typeface="ＭＳ Ｐゴシック" pitchFamily="34" charset="-128"/>
              <a:hlinkClick r:id="rId12"/>
            </a:endParaRPr>
          </a:p>
          <a:p>
            <a:pPr eaLnBrk="1" hangingPunct="1">
              <a:lnSpc>
                <a:spcPct val="80000"/>
              </a:lnSpc>
              <a:defRPr/>
            </a:pPr>
            <a:endParaRPr lang="en-GB" altLang="en-US" sz="1800" dirty="0">
              <a:ea typeface="ＭＳ Ｐゴシック" pitchFamily="34" charset="-128"/>
              <a:hlinkClick r:id="rId12"/>
            </a:endParaRPr>
          </a:p>
        </p:txBody>
      </p:sp>
    </p:spTree>
    <p:extLst>
      <p:ext uri="{BB962C8B-B14F-4D97-AF65-F5344CB8AC3E}">
        <p14:creationId xmlns:p14="http://schemas.microsoft.com/office/powerpoint/2010/main" val="3852046987"/>
      </p:ext>
    </p:extLst>
  </p:cSld>
  <p:clrMapOvr>
    <a:masterClrMapping/>
  </p:clrMapOvr>
  <p:transition spd="slow">
    <p:push dir="u"/>
  </p:transition>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txrmpmbprfv6dotobpopeysktm1yei"/>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2690</Words>
  <Application>Microsoft Office PowerPoint</Application>
  <PresentationFormat>On-screen Show (4:3)</PresentationFormat>
  <Paragraphs>245</Paragraphs>
  <Slides>16</Slides>
  <Notes>4</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16</vt:i4>
      </vt:variant>
    </vt:vector>
  </HeadingPairs>
  <TitlesOfParts>
    <vt:vector size="28" baseType="lpstr">
      <vt:lpstr>&amp;quot</vt:lpstr>
      <vt:lpstr>Google Sans</vt:lpstr>
      <vt:lpstr>MS PGothic</vt:lpstr>
      <vt:lpstr>Source Sans 3</vt:lpstr>
      <vt:lpstr>Arial</vt:lpstr>
      <vt:lpstr>Calibri</vt:lpstr>
      <vt:lpstr>Century Gothic</vt:lpstr>
      <vt:lpstr>Open Sans</vt:lpstr>
      <vt:lpstr>Times New Roman</vt:lpstr>
      <vt:lpstr>Wingdings 2</vt:lpstr>
      <vt:lpstr>Wingdings 3</vt:lpstr>
      <vt:lpstr>Office Theme</vt:lpstr>
      <vt:lpstr>ECES5019/C Sesiwn 3 Session 3  Croeso nol!  Welcome back!  </vt:lpstr>
      <vt:lpstr>  Addysgeg Effeithiol mewn Ysgolion Cynradd Effective Pedagogy in Primary Schools  </vt:lpstr>
      <vt:lpstr>Addysgeg effeithiol  Effective pedagogy </vt:lpstr>
      <vt:lpstr>Addysgeg effeithiol- Pam?      Effective pedagogy- Why?</vt:lpstr>
      <vt:lpstr> Tasg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Asesiad/Assessment </vt:lpstr>
      <vt:lpstr> Asesiad/Assessment </vt:lpstr>
      <vt:lpstr>Rhestr gyfeirnodi  Reference list</vt:lpstr>
      <vt:lpstr>Rhestr gyfeirnodi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SJPE6005/C</dc:title>
  <dc:creator>Sarah Stewart</dc:creator>
  <cp:lastModifiedBy>Sue Ainsworth</cp:lastModifiedBy>
  <cp:revision>34</cp:revision>
  <dcterms:created xsi:type="dcterms:W3CDTF">2017-06-26T08:57:23Z</dcterms:created>
  <dcterms:modified xsi:type="dcterms:W3CDTF">2024-09-17T14:19:28Z</dcterms:modified>
</cp:coreProperties>
</file>