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92" r:id="rId1"/>
  </p:sldMasterIdLst>
  <p:sldIdLst>
    <p:sldId id="259" r:id="rId2"/>
    <p:sldId id="262" r:id="rId3"/>
    <p:sldId id="272" r:id="rId4"/>
    <p:sldId id="263" r:id="rId5"/>
    <p:sldId id="268" r:id="rId6"/>
    <p:sldId id="269" r:id="rId7"/>
    <p:sldId id="270" r:id="rId8"/>
    <p:sldId id="271" r:id="rId9"/>
    <p:sldId id="26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9FC071-B400-4971-9138-FB8D5F799436}" v="36" dt="2019-04-30T17:17:26.1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>
      <p:cViewPr varScale="1">
        <p:scale>
          <a:sx n="81" d="100"/>
          <a:sy n="81" d="100"/>
        </p:scale>
        <p:origin x="754" y="58"/>
      </p:cViewPr>
      <p:guideLst/>
    </p:cSldViewPr>
  </p:slideViewPr>
  <p:outlineViewPr>
    <p:cViewPr>
      <p:scale>
        <a:sx n="33" d="100"/>
        <a:sy n="33" d="100"/>
      </p:scale>
      <p:origin x="0" y="-570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net.org/articles/the-five-steps-to-conflict-resolution/" TargetMode="External"/><Relationship Id="rId2" Type="http://schemas.openxmlformats.org/officeDocument/2006/relationships/hyperlink" Target="https://www.managers.org.uk/Knowledge-bank/conflict-management" TargetMode="External"/><Relationship Id="rId1" Type="http://schemas.openxmlformats.org/officeDocument/2006/relationships/hyperlink" Target="https://www.highspeedtraining.co.uk/hub/conflict-management-in-the-workplace/" TargetMode="External"/><Relationship Id="rId6" Type="http://schemas.openxmlformats.org/officeDocument/2006/relationships/hyperlink" Target="https://teamwork.com/" TargetMode="External"/><Relationship Id="rId5" Type="http://schemas.openxmlformats.org/officeDocument/2006/relationships/hyperlink" Target="http://www.nytimes.com/guides/business/manage-a-successful-team" TargetMode="External"/><Relationship Id="rId4" Type="http://schemas.openxmlformats.org/officeDocument/2006/relationships/hyperlink" Target="http://fortune.com/2014/04/10/6-great-teams-that-take-care-of-business/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rs.org.uk/Knowledge-bank/conflict-management" TargetMode="External"/><Relationship Id="rId2" Type="http://schemas.openxmlformats.org/officeDocument/2006/relationships/hyperlink" Target="https://www.highspeedtraining.co.uk/hub/conflict-management-in-the-workplace/" TargetMode="External"/><Relationship Id="rId1" Type="http://schemas.openxmlformats.org/officeDocument/2006/relationships/hyperlink" Target="http://fortune.com/2014/04/10/6-great-teams-that-take-care-of-business/" TargetMode="External"/><Relationship Id="rId6" Type="http://schemas.openxmlformats.org/officeDocument/2006/relationships/hyperlink" Target="https://teamwork.com/" TargetMode="External"/><Relationship Id="rId5" Type="http://schemas.openxmlformats.org/officeDocument/2006/relationships/hyperlink" Target="http://www.nytimes.com/guides/business/manage-a-successful-team" TargetMode="External"/><Relationship Id="rId4" Type="http://schemas.openxmlformats.org/officeDocument/2006/relationships/hyperlink" Target="https://www.amanet.org/articles/the-five-steps-to-conflict-resolution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CE5EE7-B3A8-4381-8AB2-424550A9CA38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03860D5-125C-4A26-8345-20282CE3EE41}">
      <dgm:prSet custT="1"/>
      <dgm:spPr/>
      <dgm:t>
        <a:bodyPr/>
        <a:lstStyle/>
        <a:p>
          <a:pPr algn="just"/>
          <a:r>
            <a:rPr lang="en-GB" sz="1200" dirty="0"/>
            <a:t>Burton, L. (2017). Managing Conflict in the workplace a guide for line managers. Available at : </a:t>
          </a:r>
          <a:r>
            <a:rPr lang="en-GB" sz="1200" dirty="0">
              <a:hlinkClick xmlns:r="http://schemas.openxmlformats.org/officeDocument/2006/relationships" r:id="rId1"/>
            </a:rPr>
            <a:t>https://www.highspeedtraining.co.uk/hub/conflict-management-in-the-workplace/</a:t>
          </a:r>
          <a:r>
            <a:rPr lang="en-GB" sz="1200" dirty="0"/>
            <a:t> Accessed 5</a:t>
          </a:r>
          <a:r>
            <a:rPr lang="en-GB" sz="1200" baseline="30000" dirty="0"/>
            <a:t>th</a:t>
          </a:r>
          <a:r>
            <a:rPr lang="en-GB" sz="1200" dirty="0"/>
            <a:t> May 2019 </a:t>
          </a:r>
          <a:endParaRPr lang="en-US" sz="1200" dirty="0"/>
        </a:p>
      </dgm:t>
    </dgm:pt>
    <dgm:pt modelId="{8FA3DC63-F818-40FC-8242-F14CA30BC5FE}" type="parTrans" cxnId="{BE28380A-FFEB-4ED4-81F0-4BB61020F753}">
      <dgm:prSet/>
      <dgm:spPr/>
      <dgm:t>
        <a:bodyPr/>
        <a:lstStyle/>
        <a:p>
          <a:endParaRPr lang="en-US"/>
        </a:p>
      </dgm:t>
    </dgm:pt>
    <dgm:pt modelId="{E3346CF5-4589-4939-A6A4-2568FCBD0930}" type="sibTrans" cxnId="{BE28380A-FFEB-4ED4-81F0-4BB61020F753}">
      <dgm:prSet phldrT="1" phldr="0"/>
      <dgm:spPr/>
      <dgm:t>
        <a:bodyPr/>
        <a:lstStyle/>
        <a:p>
          <a:endParaRPr lang="en-US"/>
        </a:p>
      </dgm:t>
    </dgm:pt>
    <dgm:pt modelId="{8DE5CEE7-2F0D-427C-BF30-10E82A709918}">
      <dgm:prSet custT="1"/>
      <dgm:spPr/>
      <dgm:t>
        <a:bodyPr/>
        <a:lstStyle/>
        <a:p>
          <a:pPr algn="just"/>
          <a:r>
            <a:rPr lang="en-GB" sz="1200" dirty="0"/>
            <a:t>Edwards, J. (2019). Conflict Management. Available at: </a:t>
          </a:r>
          <a:r>
            <a:rPr lang="en-GB" sz="1200" dirty="0">
              <a:hlinkClick xmlns:r="http://schemas.openxmlformats.org/officeDocument/2006/relationships" r:id="rId2"/>
            </a:rPr>
            <a:t>https://www.managers.org.uk/Knowledge-bank/conflict-management</a:t>
          </a:r>
          <a:r>
            <a:rPr lang="en-GB" sz="1200" dirty="0"/>
            <a:t> Accessed 5th May 2019 </a:t>
          </a:r>
          <a:endParaRPr lang="en-US" sz="1200" dirty="0"/>
        </a:p>
      </dgm:t>
    </dgm:pt>
    <dgm:pt modelId="{17987746-DA26-4483-8537-F4B094C7CB31}" type="parTrans" cxnId="{EE9AD8E2-701F-49B6-B4A3-2AD271D83E17}">
      <dgm:prSet/>
      <dgm:spPr/>
      <dgm:t>
        <a:bodyPr/>
        <a:lstStyle/>
        <a:p>
          <a:endParaRPr lang="en-US"/>
        </a:p>
      </dgm:t>
    </dgm:pt>
    <dgm:pt modelId="{851C4E3C-83AD-4738-9241-47E157699A4D}" type="sibTrans" cxnId="{EE9AD8E2-701F-49B6-B4A3-2AD271D83E17}">
      <dgm:prSet phldrT="2" phldr="0"/>
      <dgm:spPr/>
      <dgm:t>
        <a:bodyPr/>
        <a:lstStyle/>
        <a:p>
          <a:endParaRPr lang="en-US"/>
        </a:p>
      </dgm:t>
    </dgm:pt>
    <dgm:pt modelId="{000490B5-C8B6-41D1-A93B-84A7B921A8D7}">
      <dgm:prSet custT="1"/>
      <dgm:spPr/>
      <dgm:t>
        <a:bodyPr/>
        <a:lstStyle/>
        <a:p>
          <a:pPr algn="just"/>
          <a:r>
            <a:rPr lang="en-GB" sz="1200" dirty="0"/>
            <a:t>2019. Five steps to conflict resolution. Available at: </a:t>
          </a:r>
          <a:r>
            <a:rPr lang="en-GB" sz="1200" dirty="0">
              <a:hlinkClick xmlns:r="http://schemas.openxmlformats.org/officeDocument/2006/relationships" r:id="rId3"/>
            </a:rPr>
            <a:t>https://www.amanet.org/articles/the-five-steps-to-conflict-resolution/</a:t>
          </a:r>
          <a:r>
            <a:rPr lang="en-GB" sz="1200" dirty="0"/>
            <a:t> Accessed 5</a:t>
          </a:r>
          <a:r>
            <a:rPr lang="en-GB" sz="1200" baseline="30000" dirty="0"/>
            <a:t>th</a:t>
          </a:r>
          <a:r>
            <a:rPr lang="en-GB" sz="1200" dirty="0"/>
            <a:t> May 2019 </a:t>
          </a:r>
          <a:endParaRPr lang="en-US" sz="1200" dirty="0"/>
        </a:p>
      </dgm:t>
    </dgm:pt>
    <dgm:pt modelId="{E08EAACD-9DC4-4ACD-AAE0-65A4C413C05C}" type="parTrans" cxnId="{DDB3EFAB-7712-4D4F-A4A8-55A1A94D8DE9}">
      <dgm:prSet/>
      <dgm:spPr/>
      <dgm:t>
        <a:bodyPr/>
        <a:lstStyle/>
        <a:p>
          <a:endParaRPr lang="en-US"/>
        </a:p>
      </dgm:t>
    </dgm:pt>
    <dgm:pt modelId="{B951A47F-7207-45FA-9DA6-9BD0CCCC29D5}" type="sibTrans" cxnId="{DDB3EFAB-7712-4D4F-A4A8-55A1A94D8DE9}">
      <dgm:prSet phldrT="3" phldr="0"/>
      <dgm:spPr/>
      <dgm:t>
        <a:bodyPr/>
        <a:lstStyle/>
        <a:p>
          <a:endParaRPr lang="en-US"/>
        </a:p>
      </dgm:t>
    </dgm:pt>
    <dgm:pt modelId="{FD062353-5A83-4D15-93E5-E3DD60A4BDD4}">
      <dgm:prSet custT="1"/>
      <dgm:spPr/>
      <dgm:t>
        <a:bodyPr/>
        <a:lstStyle/>
        <a:p>
          <a:pPr algn="just"/>
          <a:r>
            <a:rPr lang="en-GB" sz="1200" dirty="0"/>
            <a:t>Harris, P. R., &amp; Harris, K. G. (1996). Managing effectively through teams. Team Performance Management: An International Journal, 2(3), 23-36. Accessed 29</a:t>
          </a:r>
          <a:r>
            <a:rPr lang="en-GB" sz="1200" baseline="30000" dirty="0"/>
            <a:t>th</a:t>
          </a:r>
          <a:r>
            <a:rPr lang="en-GB" sz="1200" dirty="0"/>
            <a:t> April.</a:t>
          </a:r>
          <a:endParaRPr lang="en-US" sz="1200" dirty="0"/>
        </a:p>
      </dgm:t>
    </dgm:pt>
    <dgm:pt modelId="{C853476F-5CCB-44E2-83EE-F37F315C3FF3}" type="parTrans" cxnId="{409204A4-CCEF-470B-9E8B-5256754A9A29}">
      <dgm:prSet/>
      <dgm:spPr/>
      <dgm:t>
        <a:bodyPr/>
        <a:lstStyle/>
        <a:p>
          <a:endParaRPr lang="en-US"/>
        </a:p>
      </dgm:t>
    </dgm:pt>
    <dgm:pt modelId="{1E3B59BD-69B1-4000-B1A5-C16815E4EEF9}" type="sibTrans" cxnId="{409204A4-CCEF-470B-9E8B-5256754A9A29}">
      <dgm:prSet phldrT="5" phldr="0"/>
      <dgm:spPr/>
      <dgm:t>
        <a:bodyPr/>
        <a:lstStyle/>
        <a:p>
          <a:endParaRPr lang="en-US"/>
        </a:p>
      </dgm:t>
    </dgm:pt>
    <dgm:pt modelId="{07F9588D-FE22-4F62-B0BF-FA62F4CB6C44}">
      <dgm:prSet custT="1"/>
      <dgm:spPr/>
      <dgm:t>
        <a:bodyPr/>
        <a:lstStyle/>
        <a:p>
          <a:pPr algn="just"/>
          <a:r>
            <a:rPr lang="en-US" sz="1200" dirty="0"/>
            <a:t>Alsever, J et al.(2014) “6 Great Teams that take care of business,”. Available at:  </a:t>
          </a:r>
          <a:r>
            <a:rPr lang="en-US" sz="1200" dirty="0">
              <a:hlinkClick xmlns:r="http://schemas.openxmlformats.org/officeDocument/2006/relationships" r:id="rId4"/>
            </a:rPr>
            <a:t>http://fortune.com/2014/04/10/6-great-teams-that-take-care-of-business/</a:t>
          </a:r>
          <a:r>
            <a:rPr lang="en-US" sz="1200" dirty="0"/>
            <a:t> Accessed 1</a:t>
          </a:r>
          <a:r>
            <a:rPr lang="en-US" sz="1200" baseline="30000" dirty="0"/>
            <a:t>st</a:t>
          </a:r>
          <a:r>
            <a:rPr lang="en-US" sz="1200" dirty="0"/>
            <a:t> May 2019 </a:t>
          </a:r>
        </a:p>
      </dgm:t>
    </dgm:pt>
    <dgm:pt modelId="{CB657549-12EB-4BE8-BEE5-C7280663C64E}" type="parTrans" cxnId="{068FC3FF-8BFA-49FB-A96F-14B7B724F930}">
      <dgm:prSet/>
      <dgm:spPr/>
      <dgm:t>
        <a:bodyPr/>
        <a:lstStyle/>
        <a:p>
          <a:endParaRPr lang="en-GB"/>
        </a:p>
      </dgm:t>
    </dgm:pt>
    <dgm:pt modelId="{D0E096E4-3B97-4441-98BF-EEF73FACF72B}" type="sibTrans" cxnId="{068FC3FF-8BFA-49FB-A96F-14B7B724F930}">
      <dgm:prSet/>
      <dgm:spPr/>
      <dgm:t>
        <a:bodyPr/>
        <a:lstStyle/>
        <a:p>
          <a:endParaRPr lang="en-GB"/>
        </a:p>
      </dgm:t>
    </dgm:pt>
    <dgm:pt modelId="{365AF58B-ACC8-4BE8-866B-53DD9EBAC427}">
      <dgm:prSet custT="1"/>
      <dgm:spPr/>
      <dgm:t>
        <a:bodyPr/>
        <a:lstStyle/>
        <a:p>
          <a:pPr algn="just"/>
          <a:r>
            <a:rPr lang="en-GB" sz="1200" dirty="0"/>
            <a:t>Hurst, J (2018).Available at:  </a:t>
          </a:r>
          <a:r>
            <a:rPr lang="en-GB" sz="1200" dirty="0">
              <a:hlinkClick xmlns:r="http://schemas.openxmlformats.org/officeDocument/2006/relationships" r:id="rId5"/>
            </a:rPr>
            <a:t>www.nytimes.com/guides/business/manage-a-successful-team</a:t>
          </a:r>
          <a:r>
            <a:rPr lang="en-GB" sz="1200" dirty="0"/>
            <a:t> Accessed 8th May 2019 </a:t>
          </a:r>
          <a:endParaRPr lang="en-US" sz="1200" dirty="0"/>
        </a:p>
      </dgm:t>
    </dgm:pt>
    <dgm:pt modelId="{7986F091-9868-4158-BA2A-F34F6999F8C1}" type="parTrans" cxnId="{2F27B513-A61E-4C0A-BC00-F20FB1367942}">
      <dgm:prSet/>
      <dgm:spPr/>
      <dgm:t>
        <a:bodyPr/>
        <a:lstStyle/>
        <a:p>
          <a:endParaRPr lang="en-GB"/>
        </a:p>
      </dgm:t>
    </dgm:pt>
    <dgm:pt modelId="{26AC2D68-79CD-455E-BE8F-C40EA4DD8838}" type="sibTrans" cxnId="{2F27B513-A61E-4C0A-BC00-F20FB1367942}">
      <dgm:prSet/>
      <dgm:spPr/>
      <dgm:t>
        <a:bodyPr/>
        <a:lstStyle/>
        <a:p>
          <a:endParaRPr lang="en-US"/>
        </a:p>
      </dgm:t>
    </dgm:pt>
    <dgm:pt modelId="{048C7B64-A88A-4487-96CF-E91336A9FE4C}">
      <dgm:prSet custT="1"/>
      <dgm:spPr/>
      <dgm:t>
        <a:bodyPr/>
        <a:lstStyle/>
        <a:p>
          <a:pPr algn="just"/>
          <a:r>
            <a:rPr lang="en-GB" sz="1200" dirty="0"/>
            <a:t>Teamwork.com, (2019), Project Management, Help Desk Software, Spaces and Chat/Teamwork. Available at: </a:t>
          </a:r>
          <a:r>
            <a:rPr lang="en-GB" sz="1200" dirty="0">
              <a:hlinkClick xmlns:r="http://schemas.openxmlformats.org/officeDocument/2006/relationships" r:id="rId6"/>
            </a:rPr>
            <a:t>https://teamwork.com/</a:t>
          </a:r>
          <a:r>
            <a:rPr lang="en-GB" sz="1200" dirty="0"/>
            <a:t>   Accessed 6</a:t>
          </a:r>
          <a:r>
            <a:rPr lang="en-GB" sz="1200" baseline="30000" dirty="0"/>
            <a:t>th</a:t>
          </a:r>
          <a:r>
            <a:rPr lang="en-GB" sz="1200" dirty="0"/>
            <a:t> May 2019 </a:t>
          </a:r>
        </a:p>
        <a:p>
          <a:pPr algn="l"/>
          <a:endParaRPr lang="en-US" sz="900" dirty="0"/>
        </a:p>
      </dgm:t>
    </dgm:pt>
    <dgm:pt modelId="{CA8CE84C-0CAE-4CF6-815E-25240C746DA6}" type="parTrans" cxnId="{74EA40DF-7FCD-4E3F-91F4-073902DCC021}">
      <dgm:prSet/>
      <dgm:spPr/>
      <dgm:t>
        <a:bodyPr/>
        <a:lstStyle/>
        <a:p>
          <a:endParaRPr lang="en-GB"/>
        </a:p>
      </dgm:t>
    </dgm:pt>
    <dgm:pt modelId="{B336A2F3-F2EC-40F2-86BF-B925CCBF3480}" type="sibTrans" cxnId="{74EA40DF-7FCD-4E3F-91F4-073902DCC021}">
      <dgm:prSet/>
      <dgm:spPr/>
      <dgm:t>
        <a:bodyPr/>
        <a:lstStyle/>
        <a:p>
          <a:endParaRPr lang="en-GB"/>
        </a:p>
      </dgm:t>
    </dgm:pt>
    <dgm:pt modelId="{A8F7D83B-CE43-4813-975B-A4636A4C35E1}" type="pres">
      <dgm:prSet presAssocID="{37CE5EE7-B3A8-4381-8AB2-424550A9CA38}" presName="vert0" presStyleCnt="0">
        <dgm:presLayoutVars>
          <dgm:dir/>
          <dgm:animOne val="branch"/>
          <dgm:animLvl val="lvl"/>
        </dgm:presLayoutVars>
      </dgm:prSet>
      <dgm:spPr/>
    </dgm:pt>
    <dgm:pt modelId="{D70E28CF-54E7-477A-9D8E-DE44D1A2E165}" type="pres">
      <dgm:prSet presAssocID="{07F9588D-FE22-4F62-B0BF-FA62F4CB6C44}" presName="thickLine" presStyleLbl="alignNode1" presStyleIdx="0" presStyleCnt="7"/>
      <dgm:spPr/>
    </dgm:pt>
    <dgm:pt modelId="{BCFC6DA3-DA3D-4C4D-B6A6-F8A439628E3E}" type="pres">
      <dgm:prSet presAssocID="{07F9588D-FE22-4F62-B0BF-FA62F4CB6C44}" presName="horz1" presStyleCnt="0"/>
      <dgm:spPr/>
    </dgm:pt>
    <dgm:pt modelId="{B2DF3F56-CF9B-4BAC-AC49-6E26C359066E}" type="pres">
      <dgm:prSet presAssocID="{07F9588D-FE22-4F62-B0BF-FA62F4CB6C44}" presName="tx1" presStyleLbl="revTx" presStyleIdx="0" presStyleCnt="7"/>
      <dgm:spPr/>
    </dgm:pt>
    <dgm:pt modelId="{40BE2AC3-A228-49F3-B075-5D62227E9D7B}" type="pres">
      <dgm:prSet presAssocID="{07F9588D-FE22-4F62-B0BF-FA62F4CB6C44}" presName="vert1" presStyleCnt="0"/>
      <dgm:spPr/>
    </dgm:pt>
    <dgm:pt modelId="{159E5F45-A4D2-4118-8281-5EA1CBE32794}" type="pres">
      <dgm:prSet presAssocID="{C03860D5-125C-4A26-8345-20282CE3EE41}" presName="thickLine" presStyleLbl="alignNode1" presStyleIdx="1" presStyleCnt="7"/>
      <dgm:spPr/>
    </dgm:pt>
    <dgm:pt modelId="{5EB554BB-A8B3-4219-B1CA-16E674A8EA97}" type="pres">
      <dgm:prSet presAssocID="{C03860D5-125C-4A26-8345-20282CE3EE41}" presName="horz1" presStyleCnt="0"/>
      <dgm:spPr/>
    </dgm:pt>
    <dgm:pt modelId="{DBEEA083-50E8-4380-81C3-EBA0231DF4FC}" type="pres">
      <dgm:prSet presAssocID="{C03860D5-125C-4A26-8345-20282CE3EE41}" presName="tx1" presStyleLbl="revTx" presStyleIdx="1" presStyleCnt="7"/>
      <dgm:spPr/>
    </dgm:pt>
    <dgm:pt modelId="{ED7D5E73-3C70-4789-82ED-0BAF44DDC600}" type="pres">
      <dgm:prSet presAssocID="{C03860D5-125C-4A26-8345-20282CE3EE41}" presName="vert1" presStyleCnt="0"/>
      <dgm:spPr/>
    </dgm:pt>
    <dgm:pt modelId="{4382371D-075E-4FA6-B691-0AD9111D7D0F}" type="pres">
      <dgm:prSet presAssocID="{8DE5CEE7-2F0D-427C-BF30-10E82A709918}" presName="thickLine" presStyleLbl="alignNode1" presStyleIdx="2" presStyleCnt="7"/>
      <dgm:spPr/>
    </dgm:pt>
    <dgm:pt modelId="{1C7F6B6F-1FFC-4E09-97A3-94C110A91E0A}" type="pres">
      <dgm:prSet presAssocID="{8DE5CEE7-2F0D-427C-BF30-10E82A709918}" presName="horz1" presStyleCnt="0"/>
      <dgm:spPr/>
    </dgm:pt>
    <dgm:pt modelId="{E5436D21-ABA8-4778-9127-9FFE9C24B587}" type="pres">
      <dgm:prSet presAssocID="{8DE5CEE7-2F0D-427C-BF30-10E82A709918}" presName="tx1" presStyleLbl="revTx" presStyleIdx="2" presStyleCnt="7"/>
      <dgm:spPr/>
    </dgm:pt>
    <dgm:pt modelId="{92DE3F67-A6C7-4697-8D7F-6DB646DEA398}" type="pres">
      <dgm:prSet presAssocID="{8DE5CEE7-2F0D-427C-BF30-10E82A709918}" presName="vert1" presStyleCnt="0"/>
      <dgm:spPr/>
    </dgm:pt>
    <dgm:pt modelId="{8F111943-08FE-4BFC-A468-0C13A7D33116}" type="pres">
      <dgm:prSet presAssocID="{000490B5-C8B6-41D1-A93B-84A7B921A8D7}" presName="thickLine" presStyleLbl="alignNode1" presStyleIdx="3" presStyleCnt="7"/>
      <dgm:spPr/>
    </dgm:pt>
    <dgm:pt modelId="{7675ACC5-E3A4-488D-BDEF-FAC696B489BA}" type="pres">
      <dgm:prSet presAssocID="{000490B5-C8B6-41D1-A93B-84A7B921A8D7}" presName="horz1" presStyleCnt="0"/>
      <dgm:spPr/>
    </dgm:pt>
    <dgm:pt modelId="{FAD5A9F1-2C19-47B3-952C-E1277B31E933}" type="pres">
      <dgm:prSet presAssocID="{000490B5-C8B6-41D1-A93B-84A7B921A8D7}" presName="tx1" presStyleLbl="revTx" presStyleIdx="3" presStyleCnt="7"/>
      <dgm:spPr/>
    </dgm:pt>
    <dgm:pt modelId="{A31F15CD-4195-4920-B61A-EDA483CD1E01}" type="pres">
      <dgm:prSet presAssocID="{000490B5-C8B6-41D1-A93B-84A7B921A8D7}" presName="vert1" presStyleCnt="0"/>
      <dgm:spPr/>
    </dgm:pt>
    <dgm:pt modelId="{91BA95B7-A3D9-4DD8-9F1A-22995BE1E4A0}" type="pres">
      <dgm:prSet presAssocID="{FD062353-5A83-4D15-93E5-E3DD60A4BDD4}" presName="thickLine" presStyleLbl="alignNode1" presStyleIdx="4" presStyleCnt="7"/>
      <dgm:spPr/>
    </dgm:pt>
    <dgm:pt modelId="{5F9C03CC-7EC6-4EA8-9613-CE3582A1DBD3}" type="pres">
      <dgm:prSet presAssocID="{FD062353-5A83-4D15-93E5-E3DD60A4BDD4}" presName="horz1" presStyleCnt="0"/>
      <dgm:spPr/>
    </dgm:pt>
    <dgm:pt modelId="{F0BFF7F3-AC7A-4033-9A5F-1EF384E70786}" type="pres">
      <dgm:prSet presAssocID="{FD062353-5A83-4D15-93E5-E3DD60A4BDD4}" presName="tx1" presStyleLbl="revTx" presStyleIdx="4" presStyleCnt="7"/>
      <dgm:spPr/>
    </dgm:pt>
    <dgm:pt modelId="{97130949-D715-4349-B338-4CF8D57FB130}" type="pres">
      <dgm:prSet presAssocID="{FD062353-5A83-4D15-93E5-E3DD60A4BDD4}" presName="vert1" presStyleCnt="0"/>
      <dgm:spPr/>
    </dgm:pt>
    <dgm:pt modelId="{E1EE27CE-2560-4DD8-8E39-815FE36DB941}" type="pres">
      <dgm:prSet presAssocID="{365AF58B-ACC8-4BE8-866B-53DD9EBAC427}" presName="thickLine" presStyleLbl="alignNode1" presStyleIdx="5" presStyleCnt="7"/>
      <dgm:spPr/>
    </dgm:pt>
    <dgm:pt modelId="{B33A232D-1475-4E43-B0AF-2D1299BE7639}" type="pres">
      <dgm:prSet presAssocID="{365AF58B-ACC8-4BE8-866B-53DD9EBAC427}" presName="horz1" presStyleCnt="0"/>
      <dgm:spPr/>
    </dgm:pt>
    <dgm:pt modelId="{E7149452-3708-42B8-A2B9-3F872E4870CC}" type="pres">
      <dgm:prSet presAssocID="{365AF58B-ACC8-4BE8-866B-53DD9EBAC427}" presName="tx1" presStyleLbl="revTx" presStyleIdx="5" presStyleCnt="7"/>
      <dgm:spPr/>
    </dgm:pt>
    <dgm:pt modelId="{041029E0-6DDD-4687-8504-15341E55FEF4}" type="pres">
      <dgm:prSet presAssocID="{365AF58B-ACC8-4BE8-866B-53DD9EBAC427}" presName="vert1" presStyleCnt="0"/>
      <dgm:spPr/>
    </dgm:pt>
    <dgm:pt modelId="{DF912CF6-3BF0-4792-B293-D6D1FD864137}" type="pres">
      <dgm:prSet presAssocID="{048C7B64-A88A-4487-96CF-E91336A9FE4C}" presName="thickLine" presStyleLbl="alignNode1" presStyleIdx="6" presStyleCnt="7"/>
      <dgm:spPr/>
    </dgm:pt>
    <dgm:pt modelId="{B57BCAFC-136A-4919-8E84-4410D65D7837}" type="pres">
      <dgm:prSet presAssocID="{048C7B64-A88A-4487-96CF-E91336A9FE4C}" presName="horz1" presStyleCnt="0"/>
      <dgm:spPr/>
    </dgm:pt>
    <dgm:pt modelId="{B5ABC723-2186-432B-840D-2FBDFAAB7025}" type="pres">
      <dgm:prSet presAssocID="{048C7B64-A88A-4487-96CF-E91336A9FE4C}" presName="tx1" presStyleLbl="revTx" presStyleIdx="6" presStyleCnt="7"/>
      <dgm:spPr/>
    </dgm:pt>
    <dgm:pt modelId="{8AFE8575-7D01-4E4C-A7F5-4E34F46A5FB7}" type="pres">
      <dgm:prSet presAssocID="{048C7B64-A88A-4487-96CF-E91336A9FE4C}" presName="vert1" presStyleCnt="0"/>
      <dgm:spPr/>
    </dgm:pt>
  </dgm:ptLst>
  <dgm:cxnLst>
    <dgm:cxn modelId="{BE28380A-FFEB-4ED4-81F0-4BB61020F753}" srcId="{37CE5EE7-B3A8-4381-8AB2-424550A9CA38}" destId="{C03860D5-125C-4A26-8345-20282CE3EE41}" srcOrd="1" destOrd="0" parTransId="{8FA3DC63-F818-40FC-8242-F14CA30BC5FE}" sibTransId="{E3346CF5-4589-4939-A6A4-2568FCBD0930}"/>
    <dgm:cxn modelId="{1208630D-6F5F-47D6-A6B2-DBFFE018CA2A}" type="presOf" srcId="{C03860D5-125C-4A26-8345-20282CE3EE41}" destId="{DBEEA083-50E8-4380-81C3-EBA0231DF4FC}" srcOrd="0" destOrd="0" presId="urn:microsoft.com/office/officeart/2008/layout/LinedList"/>
    <dgm:cxn modelId="{2F27B513-A61E-4C0A-BC00-F20FB1367942}" srcId="{37CE5EE7-B3A8-4381-8AB2-424550A9CA38}" destId="{365AF58B-ACC8-4BE8-866B-53DD9EBAC427}" srcOrd="5" destOrd="0" parTransId="{7986F091-9868-4158-BA2A-F34F6999F8C1}" sibTransId="{26AC2D68-79CD-455E-BE8F-C40EA4DD8838}"/>
    <dgm:cxn modelId="{DB7C2D5B-41DE-4FC1-9297-6F194E8543E4}" type="presOf" srcId="{8DE5CEE7-2F0D-427C-BF30-10E82A709918}" destId="{E5436D21-ABA8-4778-9127-9FFE9C24B587}" srcOrd="0" destOrd="0" presId="urn:microsoft.com/office/officeart/2008/layout/LinedList"/>
    <dgm:cxn modelId="{409204A4-CCEF-470B-9E8B-5256754A9A29}" srcId="{37CE5EE7-B3A8-4381-8AB2-424550A9CA38}" destId="{FD062353-5A83-4D15-93E5-E3DD60A4BDD4}" srcOrd="4" destOrd="0" parTransId="{C853476F-5CCB-44E2-83EE-F37F315C3FF3}" sibTransId="{1E3B59BD-69B1-4000-B1A5-C16815E4EEF9}"/>
    <dgm:cxn modelId="{DDB3EFAB-7712-4D4F-A4A8-55A1A94D8DE9}" srcId="{37CE5EE7-B3A8-4381-8AB2-424550A9CA38}" destId="{000490B5-C8B6-41D1-A93B-84A7B921A8D7}" srcOrd="3" destOrd="0" parTransId="{E08EAACD-9DC4-4ACD-AAE0-65A4C413C05C}" sibTransId="{B951A47F-7207-45FA-9DA6-9BD0CCCC29D5}"/>
    <dgm:cxn modelId="{0457E8C5-BD44-40C6-AA27-5FCE1CEB2DBB}" type="presOf" srcId="{365AF58B-ACC8-4BE8-866B-53DD9EBAC427}" destId="{E7149452-3708-42B8-A2B9-3F872E4870CC}" srcOrd="0" destOrd="0" presId="urn:microsoft.com/office/officeart/2008/layout/LinedList"/>
    <dgm:cxn modelId="{8C32BCCC-182B-40FB-B2A0-71522ED4AE5C}" type="presOf" srcId="{048C7B64-A88A-4487-96CF-E91336A9FE4C}" destId="{B5ABC723-2186-432B-840D-2FBDFAAB7025}" srcOrd="0" destOrd="0" presId="urn:microsoft.com/office/officeart/2008/layout/LinedList"/>
    <dgm:cxn modelId="{79C29BD1-433E-4398-ABE9-9909364D2687}" type="presOf" srcId="{07F9588D-FE22-4F62-B0BF-FA62F4CB6C44}" destId="{B2DF3F56-CF9B-4BAC-AC49-6E26C359066E}" srcOrd="0" destOrd="0" presId="urn:microsoft.com/office/officeart/2008/layout/LinedList"/>
    <dgm:cxn modelId="{C9B743D4-29EB-455A-B445-01B6E304176F}" type="presOf" srcId="{37CE5EE7-B3A8-4381-8AB2-424550A9CA38}" destId="{A8F7D83B-CE43-4813-975B-A4636A4C35E1}" srcOrd="0" destOrd="0" presId="urn:microsoft.com/office/officeart/2008/layout/LinedList"/>
    <dgm:cxn modelId="{74EA40DF-7FCD-4E3F-91F4-073902DCC021}" srcId="{37CE5EE7-B3A8-4381-8AB2-424550A9CA38}" destId="{048C7B64-A88A-4487-96CF-E91336A9FE4C}" srcOrd="6" destOrd="0" parTransId="{CA8CE84C-0CAE-4CF6-815E-25240C746DA6}" sibTransId="{B336A2F3-F2EC-40F2-86BF-B925CCBF3480}"/>
    <dgm:cxn modelId="{EE9AD8E2-701F-49B6-B4A3-2AD271D83E17}" srcId="{37CE5EE7-B3A8-4381-8AB2-424550A9CA38}" destId="{8DE5CEE7-2F0D-427C-BF30-10E82A709918}" srcOrd="2" destOrd="0" parTransId="{17987746-DA26-4483-8537-F4B094C7CB31}" sibTransId="{851C4E3C-83AD-4738-9241-47E157699A4D}"/>
    <dgm:cxn modelId="{437ADDF3-501F-4550-A750-B93BE9378BC4}" type="presOf" srcId="{000490B5-C8B6-41D1-A93B-84A7B921A8D7}" destId="{FAD5A9F1-2C19-47B3-952C-E1277B31E933}" srcOrd="0" destOrd="0" presId="urn:microsoft.com/office/officeart/2008/layout/LinedList"/>
    <dgm:cxn modelId="{EF94B2FB-B7E5-48EB-85C3-A404EAA09771}" type="presOf" srcId="{FD062353-5A83-4D15-93E5-E3DD60A4BDD4}" destId="{F0BFF7F3-AC7A-4033-9A5F-1EF384E70786}" srcOrd="0" destOrd="0" presId="urn:microsoft.com/office/officeart/2008/layout/LinedList"/>
    <dgm:cxn modelId="{068FC3FF-8BFA-49FB-A96F-14B7B724F930}" srcId="{37CE5EE7-B3A8-4381-8AB2-424550A9CA38}" destId="{07F9588D-FE22-4F62-B0BF-FA62F4CB6C44}" srcOrd="0" destOrd="0" parTransId="{CB657549-12EB-4BE8-BEE5-C7280663C64E}" sibTransId="{D0E096E4-3B97-4441-98BF-EEF73FACF72B}"/>
    <dgm:cxn modelId="{79306045-7CD9-4914-8C72-8563A1AA7C77}" type="presParOf" srcId="{A8F7D83B-CE43-4813-975B-A4636A4C35E1}" destId="{D70E28CF-54E7-477A-9D8E-DE44D1A2E165}" srcOrd="0" destOrd="0" presId="urn:microsoft.com/office/officeart/2008/layout/LinedList"/>
    <dgm:cxn modelId="{FB56FF21-F2FF-4702-B2FF-E3A3C4E12E04}" type="presParOf" srcId="{A8F7D83B-CE43-4813-975B-A4636A4C35E1}" destId="{BCFC6DA3-DA3D-4C4D-B6A6-F8A439628E3E}" srcOrd="1" destOrd="0" presId="urn:microsoft.com/office/officeart/2008/layout/LinedList"/>
    <dgm:cxn modelId="{249673A7-8ED5-4467-9A51-984EDB576673}" type="presParOf" srcId="{BCFC6DA3-DA3D-4C4D-B6A6-F8A439628E3E}" destId="{B2DF3F56-CF9B-4BAC-AC49-6E26C359066E}" srcOrd="0" destOrd="0" presId="urn:microsoft.com/office/officeart/2008/layout/LinedList"/>
    <dgm:cxn modelId="{FE0977F6-3DE3-463A-8B75-58A610A04670}" type="presParOf" srcId="{BCFC6DA3-DA3D-4C4D-B6A6-F8A439628E3E}" destId="{40BE2AC3-A228-49F3-B075-5D62227E9D7B}" srcOrd="1" destOrd="0" presId="urn:microsoft.com/office/officeart/2008/layout/LinedList"/>
    <dgm:cxn modelId="{F24CFBB6-6C02-4F81-A64E-1913EFDDD1F1}" type="presParOf" srcId="{A8F7D83B-CE43-4813-975B-A4636A4C35E1}" destId="{159E5F45-A4D2-4118-8281-5EA1CBE32794}" srcOrd="2" destOrd="0" presId="urn:microsoft.com/office/officeart/2008/layout/LinedList"/>
    <dgm:cxn modelId="{F7C28289-F4C2-434B-BB7D-AA5D99AA8C9E}" type="presParOf" srcId="{A8F7D83B-CE43-4813-975B-A4636A4C35E1}" destId="{5EB554BB-A8B3-4219-B1CA-16E674A8EA97}" srcOrd="3" destOrd="0" presId="urn:microsoft.com/office/officeart/2008/layout/LinedList"/>
    <dgm:cxn modelId="{40A14C76-F1A8-496D-9A78-C20AADFDEA38}" type="presParOf" srcId="{5EB554BB-A8B3-4219-B1CA-16E674A8EA97}" destId="{DBEEA083-50E8-4380-81C3-EBA0231DF4FC}" srcOrd="0" destOrd="0" presId="urn:microsoft.com/office/officeart/2008/layout/LinedList"/>
    <dgm:cxn modelId="{614C93BF-1B6C-4169-AA75-15DB998FB5E3}" type="presParOf" srcId="{5EB554BB-A8B3-4219-B1CA-16E674A8EA97}" destId="{ED7D5E73-3C70-4789-82ED-0BAF44DDC600}" srcOrd="1" destOrd="0" presId="urn:microsoft.com/office/officeart/2008/layout/LinedList"/>
    <dgm:cxn modelId="{8C3595D5-D060-4065-8AB0-C43F4941B1D0}" type="presParOf" srcId="{A8F7D83B-CE43-4813-975B-A4636A4C35E1}" destId="{4382371D-075E-4FA6-B691-0AD9111D7D0F}" srcOrd="4" destOrd="0" presId="urn:microsoft.com/office/officeart/2008/layout/LinedList"/>
    <dgm:cxn modelId="{E983C4D4-D40F-440A-9562-612DA9686730}" type="presParOf" srcId="{A8F7D83B-CE43-4813-975B-A4636A4C35E1}" destId="{1C7F6B6F-1FFC-4E09-97A3-94C110A91E0A}" srcOrd="5" destOrd="0" presId="urn:microsoft.com/office/officeart/2008/layout/LinedList"/>
    <dgm:cxn modelId="{72428FEA-6466-4F05-9085-3D3078C79309}" type="presParOf" srcId="{1C7F6B6F-1FFC-4E09-97A3-94C110A91E0A}" destId="{E5436D21-ABA8-4778-9127-9FFE9C24B587}" srcOrd="0" destOrd="0" presId="urn:microsoft.com/office/officeart/2008/layout/LinedList"/>
    <dgm:cxn modelId="{7E318EB1-E9EE-4A25-BE4F-2028B8C44148}" type="presParOf" srcId="{1C7F6B6F-1FFC-4E09-97A3-94C110A91E0A}" destId="{92DE3F67-A6C7-4697-8D7F-6DB646DEA398}" srcOrd="1" destOrd="0" presId="urn:microsoft.com/office/officeart/2008/layout/LinedList"/>
    <dgm:cxn modelId="{636E77B0-8E9B-48B5-A036-118AD251DB4E}" type="presParOf" srcId="{A8F7D83B-CE43-4813-975B-A4636A4C35E1}" destId="{8F111943-08FE-4BFC-A468-0C13A7D33116}" srcOrd="6" destOrd="0" presId="urn:microsoft.com/office/officeart/2008/layout/LinedList"/>
    <dgm:cxn modelId="{3E287B61-B8A7-4409-B0BE-17636BBA563B}" type="presParOf" srcId="{A8F7D83B-CE43-4813-975B-A4636A4C35E1}" destId="{7675ACC5-E3A4-488D-BDEF-FAC696B489BA}" srcOrd="7" destOrd="0" presId="urn:microsoft.com/office/officeart/2008/layout/LinedList"/>
    <dgm:cxn modelId="{37C5D4E4-FA8E-413F-A47D-FA038330245C}" type="presParOf" srcId="{7675ACC5-E3A4-488D-BDEF-FAC696B489BA}" destId="{FAD5A9F1-2C19-47B3-952C-E1277B31E933}" srcOrd="0" destOrd="0" presId="urn:microsoft.com/office/officeart/2008/layout/LinedList"/>
    <dgm:cxn modelId="{FE08946F-CBD0-4513-922A-EF5037528648}" type="presParOf" srcId="{7675ACC5-E3A4-488D-BDEF-FAC696B489BA}" destId="{A31F15CD-4195-4920-B61A-EDA483CD1E01}" srcOrd="1" destOrd="0" presId="urn:microsoft.com/office/officeart/2008/layout/LinedList"/>
    <dgm:cxn modelId="{9D3BB102-1FAA-4DE3-9B54-48605BB100DD}" type="presParOf" srcId="{A8F7D83B-CE43-4813-975B-A4636A4C35E1}" destId="{91BA95B7-A3D9-4DD8-9F1A-22995BE1E4A0}" srcOrd="8" destOrd="0" presId="urn:microsoft.com/office/officeart/2008/layout/LinedList"/>
    <dgm:cxn modelId="{1B86C7EA-EDBB-4921-9B54-F8871A95053B}" type="presParOf" srcId="{A8F7D83B-CE43-4813-975B-A4636A4C35E1}" destId="{5F9C03CC-7EC6-4EA8-9613-CE3582A1DBD3}" srcOrd="9" destOrd="0" presId="urn:microsoft.com/office/officeart/2008/layout/LinedList"/>
    <dgm:cxn modelId="{CE0754DB-9D66-4B3A-BF9D-3F1A6825C020}" type="presParOf" srcId="{5F9C03CC-7EC6-4EA8-9613-CE3582A1DBD3}" destId="{F0BFF7F3-AC7A-4033-9A5F-1EF384E70786}" srcOrd="0" destOrd="0" presId="urn:microsoft.com/office/officeart/2008/layout/LinedList"/>
    <dgm:cxn modelId="{4DF84E50-6163-4134-8C61-6C825BEAD9B9}" type="presParOf" srcId="{5F9C03CC-7EC6-4EA8-9613-CE3582A1DBD3}" destId="{97130949-D715-4349-B338-4CF8D57FB130}" srcOrd="1" destOrd="0" presId="urn:microsoft.com/office/officeart/2008/layout/LinedList"/>
    <dgm:cxn modelId="{34517E33-1348-4A92-BD9C-FD3FBB2689A5}" type="presParOf" srcId="{A8F7D83B-CE43-4813-975B-A4636A4C35E1}" destId="{E1EE27CE-2560-4DD8-8E39-815FE36DB941}" srcOrd="10" destOrd="0" presId="urn:microsoft.com/office/officeart/2008/layout/LinedList"/>
    <dgm:cxn modelId="{A11070A6-D38D-43E3-A898-C625CE727BA3}" type="presParOf" srcId="{A8F7D83B-CE43-4813-975B-A4636A4C35E1}" destId="{B33A232D-1475-4E43-B0AF-2D1299BE7639}" srcOrd="11" destOrd="0" presId="urn:microsoft.com/office/officeart/2008/layout/LinedList"/>
    <dgm:cxn modelId="{0B62BCFA-477D-44E5-B017-C99BE7C9E7B7}" type="presParOf" srcId="{B33A232D-1475-4E43-B0AF-2D1299BE7639}" destId="{E7149452-3708-42B8-A2B9-3F872E4870CC}" srcOrd="0" destOrd="0" presId="urn:microsoft.com/office/officeart/2008/layout/LinedList"/>
    <dgm:cxn modelId="{90C23C82-9571-455A-8C16-4CB776BCDB7D}" type="presParOf" srcId="{B33A232D-1475-4E43-B0AF-2D1299BE7639}" destId="{041029E0-6DDD-4687-8504-15341E55FEF4}" srcOrd="1" destOrd="0" presId="urn:microsoft.com/office/officeart/2008/layout/LinedList"/>
    <dgm:cxn modelId="{10E072D2-CB26-442C-B38A-663B0B458008}" type="presParOf" srcId="{A8F7D83B-CE43-4813-975B-A4636A4C35E1}" destId="{DF912CF6-3BF0-4792-B293-D6D1FD864137}" srcOrd="12" destOrd="0" presId="urn:microsoft.com/office/officeart/2008/layout/LinedList"/>
    <dgm:cxn modelId="{97B9AB79-0984-41E8-9E04-1BA8512A2FA0}" type="presParOf" srcId="{A8F7D83B-CE43-4813-975B-A4636A4C35E1}" destId="{B57BCAFC-136A-4919-8E84-4410D65D7837}" srcOrd="13" destOrd="0" presId="urn:microsoft.com/office/officeart/2008/layout/LinedList"/>
    <dgm:cxn modelId="{90E3B63C-FBFD-4D31-836C-4E047726C3E3}" type="presParOf" srcId="{B57BCAFC-136A-4919-8E84-4410D65D7837}" destId="{B5ABC723-2186-432B-840D-2FBDFAAB7025}" srcOrd="0" destOrd="0" presId="urn:microsoft.com/office/officeart/2008/layout/LinedList"/>
    <dgm:cxn modelId="{A4C013D6-6E38-40D5-A19F-901529251AC7}" type="presParOf" srcId="{B57BCAFC-136A-4919-8E84-4410D65D7837}" destId="{8AFE8575-7D01-4E4C-A7F5-4E34F46A5FB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0E28CF-54E7-477A-9D8E-DE44D1A2E165}">
      <dsp:nvSpPr>
        <dsp:cNvPr id="0" name=""/>
        <dsp:cNvSpPr/>
      </dsp:nvSpPr>
      <dsp:spPr>
        <a:xfrm>
          <a:off x="0" y="376"/>
          <a:ext cx="962538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F3F56-CF9B-4BAC-AC49-6E26C359066E}">
      <dsp:nvSpPr>
        <dsp:cNvPr id="0" name=""/>
        <dsp:cNvSpPr/>
      </dsp:nvSpPr>
      <dsp:spPr>
        <a:xfrm>
          <a:off x="0" y="376"/>
          <a:ext cx="9625383" cy="440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Alsever, J et al.(2014) “6 Great Teams that take care of business,”. Available at:  </a:t>
          </a:r>
          <a:r>
            <a:rPr lang="en-US" sz="1200" kern="1200" dirty="0">
              <a:hlinkClick xmlns:r="http://schemas.openxmlformats.org/officeDocument/2006/relationships" r:id="rId1"/>
            </a:rPr>
            <a:t>http://fortune.com/2014/04/10/6-great-teams-that-take-care-of-business/</a:t>
          </a:r>
          <a:r>
            <a:rPr lang="en-US" sz="1200" kern="1200" dirty="0"/>
            <a:t> Accessed 1</a:t>
          </a:r>
          <a:r>
            <a:rPr lang="en-US" sz="1200" kern="1200" baseline="30000" dirty="0"/>
            <a:t>st</a:t>
          </a:r>
          <a:r>
            <a:rPr lang="en-US" sz="1200" kern="1200" dirty="0"/>
            <a:t> May 2019 </a:t>
          </a:r>
        </a:p>
      </dsp:txBody>
      <dsp:txXfrm>
        <a:off x="0" y="376"/>
        <a:ext cx="9625383" cy="440815"/>
      </dsp:txXfrm>
    </dsp:sp>
    <dsp:sp modelId="{159E5F45-A4D2-4118-8281-5EA1CBE32794}">
      <dsp:nvSpPr>
        <dsp:cNvPr id="0" name=""/>
        <dsp:cNvSpPr/>
      </dsp:nvSpPr>
      <dsp:spPr>
        <a:xfrm>
          <a:off x="0" y="441192"/>
          <a:ext cx="962538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EA083-50E8-4380-81C3-EBA0231DF4FC}">
      <dsp:nvSpPr>
        <dsp:cNvPr id="0" name=""/>
        <dsp:cNvSpPr/>
      </dsp:nvSpPr>
      <dsp:spPr>
        <a:xfrm>
          <a:off x="0" y="441192"/>
          <a:ext cx="9625383" cy="440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Burton, L. (2017). Managing Conflict in the workplace a guide for line managers. Available at : </a:t>
          </a:r>
          <a:r>
            <a:rPr lang="en-GB" sz="1200" kern="1200" dirty="0">
              <a:hlinkClick xmlns:r="http://schemas.openxmlformats.org/officeDocument/2006/relationships" r:id="rId2"/>
            </a:rPr>
            <a:t>https://www.highspeedtraining.co.uk/hub/conflict-management-in-the-workplace/</a:t>
          </a:r>
          <a:r>
            <a:rPr lang="en-GB" sz="1200" kern="1200" dirty="0"/>
            <a:t> Accessed 5</a:t>
          </a:r>
          <a:r>
            <a:rPr lang="en-GB" sz="1200" kern="1200" baseline="30000" dirty="0"/>
            <a:t>th</a:t>
          </a:r>
          <a:r>
            <a:rPr lang="en-GB" sz="1200" kern="1200" dirty="0"/>
            <a:t> May 2019 </a:t>
          </a:r>
          <a:endParaRPr lang="en-US" sz="1200" kern="1200" dirty="0"/>
        </a:p>
      </dsp:txBody>
      <dsp:txXfrm>
        <a:off x="0" y="441192"/>
        <a:ext cx="9625383" cy="440815"/>
      </dsp:txXfrm>
    </dsp:sp>
    <dsp:sp modelId="{4382371D-075E-4FA6-B691-0AD9111D7D0F}">
      <dsp:nvSpPr>
        <dsp:cNvPr id="0" name=""/>
        <dsp:cNvSpPr/>
      </dsp:nvSpPr>
      <dsp:spPr>
        <a:xfrm>
          <a:off x="0" y="882007"/>
          <a:ext cx="962538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436D21-ABA8-4778-9127-9FFE9C24B587}">
      <dsp:nvSpPr>
        <dsp:cNvPr id="0" name=""/>
        <dsp:cNvSpPr/>
      </dsp:nvSpPr>
      <dsp:spPr>
        <a:xfrm>
          <a:off x="0" y="882007"/>
          <a:ext cx="9625383" cy="440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Edwards, J. (2019). Conflict Management. Available at: </a:t>
          </a:r>
          <a:r>
            <a:rPr lang="en-GB" sz="1200" kern="1200" dirty="0">
              <a:hlinkClick xmlns:r="http://schemas.openxmlformats.org/officeDocument/2006/relationships" r:id="rId3"/>
            </a:rPr>
            <a:t>https://www.managers.org.uk/Knowledge-bank/conflict-management</a:t>
          </a:r>
          <a:r>
            <a:rPr lang="en-GB" sz="1200" kern="1200" dirty="0"/>
            <a:t> Accessed 5th May 2019 </a:t>
          </a:r>
          <a:endParaRPr lang="en-US" sz="1200" kern="1200" dirty="0"/>
        </a:p>
      </dsp:txBody>
      <dsp:txXfrm>
        <a:off x="0" y="882007"/>
        <a:ext cx="9625383" cy="440815"/>
      </dsp:txXfrm>
    </dsp:sp>
    <dsp:sp modelId="{8F111943-08FE-4BFC-A468-0C13A7D33116}">
      <dsp:nvSpPr>
        <dsp:cNvPr id="0" name=""/>
        <dsp:cNvSpPr/>
      </dsp:nvSpPr>
      <dsp:spPr>
        <a:xfrm>
          <a:off x="0" y="1322822"/>
          <a:ext cx="962538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5A9F1-2C19-47B3-952C-E1277B31E933}">
      <dsp:nvSpPr>
        <dsp:cNvPr id="0" name=""/>
        <dsp:cNvSpPr/>
      </dsp:nvSpPr>
      <dsp:spPr>
        <a:xfrm>
          <a:off x="0" y="1322822"/>
          <a:ext cx="9625383" cy="440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2019. Five steps to conflict resolution. Available at: </a:t>
          </a:r>
          <a:r>
            <a:rPr lang="en-GB" sz="1200" kern="1200" dirty="0">
              <a:hlinkClick xmlns:r="http://schemas.openxmlformats.org/officeDocument/2006/relationships" r:id="rId4"/>
            </a:rPr>
            <a:t>https://www.amanet.org/articles/the-five-steps-to-conflict-resolution/</a:t>
          </a:r>
          <a:r>
            <a:rPr lang="en-GB" sz="1200" kern="1200" dirty="0"/>
            <a:t> Accessed 5</a:t>
          </a:r>
          <a:r>
            <a:rPr lang="en-GB" sz="1200" kern="1200" baseline="30000" dirty="0"/>
            <a:t>th</a:t>
          </a:r>
          <a:r>
            <a:rPr lang="en-GB" sz="1200" kern="1200" dirty="0"/>
            <a:t> May 2019 </a:t>
          </a:r>
          <a:endParaRPr lang="en-US" sz="1200" kern="1200" dirty="0"/>
        </a:p>
      </dsp:txBody>
      <dsp:txXfrm>
        <a:off x="0" y="1322822"/>
        <a:ext cx="9625383" cy="440815"/>
      </dsp:txXfrm>
    </dsp:sp>
    <dsp:sp modelId="{91BA95B7-A3D9-4DD8-9F1A-22995BE1E4A0}">
      <dsp:nvSpPr>
        <dsp:cNvPr id="0" name=""/>
        <dsp:cNvSpPr/>
      </dsp:nvSpPr>
      <dsp:spPr>
        <a:xfrm>
          <a:off x="0" y="1763638"/>
          <a:ext cx="962538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FF7F3-AC7A-4033-9A5F-1EF384E70786}">
      <dsp:nvSpPr>
        <dsp:cNvPr id="0" name=""/>
        <dsp:cNvSpPr/>
      </dsp:nvSpPr>
      <dsp:spPr>
        <a:xfrm>
          <a:off x="0" y="1763638"/>
          <a:ext cx="9625383" cy="440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Harris, P. R., &amp; Harris, K. G. (1996). Managing effectively through teams. Team Performance Management: An International Journal, 2(3), 23-36. Accessed 29</a:t>
          </a:r>
          <a:r>
            <a:rPr lang="en-GB" sz="1200" kern="1200" baseline="30000" dirty="0"/>
            <a:t>th</a:t>
          </a:r>
          <a:r>
            <a:rPr lang="en-GB" sz="1200" kern="1200" dirty="0"/>
            <a:t> April.</a:t>
          </a:r>
          <a:endParaRPr lang="en-US" sz="1200" kern="1200" dirty="0"/>
        </a:p>
      </dsp:txBody>
      <dsp:txXfrm>
        <a:off x="0" y="1763638"/>
        <a:ext cx="9625383" cy="440815"/>
      </dsp:txXfrm>
    </dsp:sp>
    <dsp:sp modelId="{E1EE27CE-2560-4DD8-8E39-815FE36DB941}">
      <dsp:nvSpPr>
        <dsp:cNvPr id="0" name=""/>
        <dsp:cNvSpPr/>
      </dsp:nvSpPr>
      <dsp:spPr>
        <a:xfrm>
          <a:off x="0" y="2204453"/>
          <a:ext cx="962538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49452-3708-42B8-A2B9-3F872E4870CC}">
      <dsp:nvSpPr>
        <dsp:cNvPr id="0" name=""/>
        <dsp:cNvSpPr/>
      </dsp:nvSpPr>
      <dsp:spPr>
        <a:xfrm>
          <a:off x="0" y="2204453"/>
          <a:ext cx="9625383" cy="440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Hurst, J (2018).Available at:  </a:t>
          </a:r>
          <a:r>
            <a:rPr lang="en-GB" sz="1200" kern="1200" dirty="0">
              <a:hlinkClick xmlns:r="http://schemas.openxmlformats.org/officeDocument/2006/relationships" r:id="rId5"/>
            </a:rPr>
            <a:t>www.nytimes.com/guides/business/manage-a-successful-team</a:t>
          </a:r>
          <a:r>
            <a:rPr lang="en-GB" sz="1200" kern="1200" dirty="0"/>
            <a:t> Accessed 8th May 2019 </a:t>
          </a:r>
          <a:endParaRPr lang="en-US" sz="1200" kern="1200" dirty="0"/>
        </a:p>
      </dsp:txBody>
      <dsp:txXfrm>
        <a:off x="0" y="2204453"/>
        <a:ext cx="9625383" cy="440815"/>
      </dsp:txXfrm>
    </dsp:sp>
    <dsp:sp modelId="{DF912CF6-3BF0-4792-B293-D6D1FD864137}">
      <dsp:nvSpPr>
        <dsp:cNvPr id="0" name=""/>
        <dsp:cNvSpPr/>
      </dsp:nvSpPr>
      <dsp:spPr>
        <a:xfrm>
          <a:off x="0" y="2645268"/>
          <a:ext cx="962538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BC723-2186-432B-840D-2FBDFAAB7025}">
      <dsp:nvSpPr>
        <dsp:cNvPr id="0" name=""/>
        <dsp:cNvSpPr/>
      </dsp:nvSpPr>
      <dsp:spPr>
        <a:xfrm>
          <a:off x="0" y="2645268"/>
          <a:ext cx="9625383" cy="440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Teamwork.com, (2019), Project Management, Help Desk Software, Spaces and Chat/Teamwork. Available at: </a:t>
          </a:r>
          <a:r>
            <a:rPr lang="en-GB" sz="1200" kern="1200" dirty="0">
              <a:hlinkClick xmlns:r="http://schemas.openxmlformats.org/officeDocument/2006/relationships" r:id="rId6"/>
            </a:rPr>
            <a:t>https://teamwork.com/</a:t>
          </a:r>
          <a:r>
            <a:rPr lang="en-GB" sz="1200" kern="1200" dirty="0"/>
            <a:t>   Accessed 6</a:t>
          </a:r>
          <a:r>
            <a:rPr lang="en-GB" sz="1200" kern="1200" baseline="30000" dirty="0"/>
            <a:t>th</a:t>
          </a:r>
          <a:r>
            <a:rPr lang="en-GB" sz="1200" kern="1200" dirty="0"/>
            <a:t> May 2019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 dirty="0"/>
        </a:p>
      </dsp:txBody>
      <dsp:txXfrm>
        <a:off x="0" y="2645268"/>
        <a:ext cx="9625383" cy="440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183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740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571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051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2648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91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82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371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76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159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211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8866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4529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5139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6151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015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80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3C7BCEA-3362-4D95-B396-0F5FD576B919}" type="datetimeFigureOut">
              <a:rPr lang="en-GB" smtClean="0"/>
              <a:t>08/05/2019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F5588458-EC0B-477E-B711-3FDD8E4D35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91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93" r:id="rId1"/>
    <p:sldLayoutId id="2147484394" r:id="rId2"/>
    <p:sldLayoutId id="2147484395" r:id="rId3"/>
    <p:sldLayoutId id="2147484396" r:id="rId4"/>
    <p:sldLayoutId id="2147484397" r:id="rId5"/>
    <p:sldLayoutId id="2147484398" r:id="rId6"/>
    <p:sldLayoutId id="2147484399" r:id="rId7"/>
    <p:sldLayoutId id="2147484400" r:id="rId8"/>
    <p:sldLayoutId id="2147484401" r:id="rId9"/>
    <p:sldLayoutId id="2147484402" r:id="rId10"/>
    <p:sldLayoutId id="2147484403" r:id="rId11"/>
    <p:sldLayoutId id="2147484404" r:id="rId12"/>
    <p:sldLayoutId id="2147484405" r:id="rId13"/>
    <p:sldLayoutId id="2147484406" r:id="rId14"/>
    <p:sldLayoutId id="2147484407" r:id="rId15"/>
    <p:sldLayoutId id="2147484408" r:id="rId16"/>
    <p:sldLayoutId id="2147484409" r:id="rId17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ring.org.uk/2012/03/why-teamwork-is-overrated.php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monefavaro.it/2013/12/17/how-an-introduction-in-connection-request-makes-the-differenc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principlesmanagement/chapter/reading-the-five-stages-of-team-development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salford.ac.uk/business-school/partnership-management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source.org/node/688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onflict-management-training-1181572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E48DC-F6E4-4DAB-AFC2-81DBA80E3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EBEBEB"/>
                </a:solidFill>
              </a:rPr>
              <a:t>Global Enterprises ltd</a:t>
            </a:r>
          </a:p>
        </p:txBody>
      </p:sp>
      <p:sp>
        <p:nvSpPr>
          <p:cNvPr id="45" name="Content Placeholder 12">
            <a:extLst>
              <a:ext uri="{FF2B5EF4-FFF2-40B4-BE49-F238E27FC236}">
                <a16:creationId xmlns:a16="http://schemas.microsoft.com/office/drawing/2014/main" id="{7B273383-0A8D-4AEB-A97A-CCFB67D8A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5211979" cy="3416300"/>
          </a:xfrm>
        </p:spPr>
        <p:txBody>
          <a:bodyPr anchor="ctr">
            <a:normAutofit/>
          </a:bodyPr>
          <a:lstStyle/>
          <a:p>
            <a:r>
              <a:rPr lang="en-US" b="1" dirty="0"/>
              <a:t>EFFECTIVE TEAM WORKING &amp; COMMUNICATION</a:t>
            </a:r>
          </a:p>
          <a:p>
            <a:r>
              <a:rPr lang="en-US" b="1" dirty="0"/>
              <a:t>(BMSK 4002_BIRM)</a:t>
            </a:r>
          </a:p>
          <a:p>
            <a:r>
              <a:rPr lang="en-US" b="1" dirty="0"/>
              <a:t>Tutor- Isaiah Oino</a:t>
            </a:r>
          </a:p>
          <a:p>
            <a:endParaRPr lang="en-US" dirty="0"/>
          </a:p>
        </p:txBody>
      </p:sp>
      <p:pic>
        <p:nvPicPr>
          <p:cNvPr id="7" name="Picture 6" descr="A group of people sitting in a suit and tie&#10;&#10;Description automatically generated">
            <a:extLst>
              <a:ext uri="{FF2B5EF4-FFF2-40B4-BE49-F238E27FC236}">
                <a16:creationId xmlns:a16="http://schemas.microsoft.com/office/drawing/2014/main" id="{761613DB-75EA-4A30-B934-8F48C2D2D9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8541" b="-4"/>
          <a:stretch/>
        </p:blipFill>
        <p:spPr>
          <a:xfrm>
            <a:off x="6798740" y="2775951"/>
            <a:ext cx="4345010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535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>
        <p14:vortex dir="r"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618E9-C5F6-4ED4-B9F7-76CB431D7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F3DE2-A3B8-40C2-A114-CA8316F32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5211979" cy="3416300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Rashid Khan – Introduction-Conclusion (1809620)</a:t>
            </a:r>
          </a:p>
          <a:p>
            <a:pPr>
              <a:lnSpc>
                <a:spcPct val="90000"/>
              </a:lnSpc>
            </a:pPr>
            <a:r>
              <a:rPr lang="en-US" dirty="0"/>
              <a:t>Harun Boksh- Benefits of Teamwork (1809605)</a:t>
            </a:r>
          </a:p>
          <a:p>
            <a:pPr>
              <a:lnSpc>
                <a:spcPct val="90000"/>
              </a:lnSpc>
            </a:pPr>
            <a:r>
              <a:rPr lang="en-US" dirty="0"/>
              <a:t>Abdul Khoyer - Stages of Team Development (1808544)</a:t>
            </a:r>
          </a:p>
          <a:p>
            <a:pPr>
              <a:lnSpc>
                <a:spcPct val="90000"/>
              </a:lnSpc>
            </a:pPr>
            <a:r>
              <a:rPr lang="en-US" dirty="0"/>
              <a:t>Shahin Miah - Team Roles (1714910)</a:t>
            </a:r>
          </a:p>
          <a:p>
            <a:pPr>
              <a:lnSpc>
                <a:spcPct val="90000"/>
              </a:lnSpc>
            </a:pPr>
            <a:r>
              <a:rPr lang="en-US" dirty="0"/>
              <a:t>Mohammed Belal Ahmed - Successful Team Development (1810818)</a:t>
            </a:r>
          </a:p>
          <a:p>
            <a:pPr>
              <a:lnSpc>
                <a:spcPct val="90000"/>
              </a:lnSpc>
            </a:pPr>
            <a:r>
              <a:rPr lang="en-US" dirty="0"/>
              <a:t>Shokat Nawaz - Managing Conflicts (1807434)</a:t>
            </a:r>
          </a:p>
          <a:p>
            <a:pPr>
              <a:lnSpc>
                <a:spcPct val="90000"/>
              </a:lnSpc>
            </a:pPr>
            <a:r>
              <a:rPr lang="en-US" dirty="0"/>
              <a:t>Q &amp; A</a:t>
            </a:r>
          </a:p>
          <a:p>
            <a:pPr>
              <a:lnSpc>
                <a:spcPct val="90000"/>
              </a:lnSpc>
            </a:pPr>
            <a:r>
              <a:rPr lang="en-US" dirty="0"/>
              <a:t>Bibliography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7" name="Picture 16" descr="A close up of a card&#10;&#10;Description automatically generated">
            <a:extLst>
              <a:ext uri="{FF2B5EF4-FFF2-40B4-BE49-F238E27FC236}">
                <a16:creationId xmlns:a16="http://schemas.microsoft.com/office/drawing/2014/main" id="{7AD47E17-594C-454F-807C-B3AA5729EA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95" r="4" b="24810"/>
          <a:stretch/>
        </p:blipFill>
        <p:spPr>
          <a:xfrm>
            <a:off x="6798733" y="2775951"/>
            <a:ext cx="4345024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0868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618E9-C5F6-4ED4-B9F7-76CB431D7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dirty="0"/>
              <a:t>Benefits of Teamwork</a:t>
            </a:r>
            <a:br>
              <a:rPr lang="en-GB" sz="1400" dirty="0"/>
            </a:br>
            <a:br>
              <a:rPr lang="en-GB" sz="1400" dirty="0"/>
            </a:br>
            <a:endParaRPr lang="en-GB" sz="1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F3DE2-A3B8-40C2-A114-CA8316F32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5211979" cy="3416300"/>
          </a:xfrm>
        </p:spPr>
        <p:txBody>
          <a:bodyPr anchor="ctr">
            <a:normAutofit/>
          </a:bodyPr>
          <a:lstStyle/>
          <a:p>
            <a:r>
              <a:rPr lang="en-GB" dirty="0"/>
              <a:t>Working in teams creates a smoother and looser structure</a:t>
            </a:r>
          </a:p>
          <a:p>
            <a:endParaRPr lang="en-GB" dirty="0"/>
          </a:p>
          <a:p>
            <a:r>
              <a:rPr lang="en-GB" dirty="0"/>
              <a:t>Working in teams encourages flexibility</a:t>
            </a:r>
          </a:p>
          <a:p>
            <a:endParaRPr lang="en-GB" dirty="0"/>
          </a:p>
          <a:p>
            <a:r>
              <a:rPr lang="en-GB" dirty="0"/>
              <a:t>Teamwork enhances problem solving</a:t>
            </a:r>
          </a:p>
          <a:p>
            <a:endParaRPr lang="en-GB" dirty="0"/>
          </a:p>
          <a:p>
            <a:r>
              <a:rPr lang="en-GB" dirty="0"/>
              <a:t>Teamwork improves productivity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Placeholder 11" descr="Hands coming together in circle">
            <a:extLst>
              <a:ext uri="{FF2B5EF4-FFF2-40B4-BE49-F238E27FC236}">
                <a16:creationId xmlns:a16="http://schemas.microsoft.com/office/drawing/2014/main" id="{34A10B6D-2515-466D-91AF-B8DA3153703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44"/>
          <a:stretch/>
        </p:blipFill>
        <p:spPr>
          <a:xfrm>
            <a:off x="6798733" y="2775951"/>
            <a:ext cx="4345024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1289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618E9-C5F6-4ED4-B9F7-76CB431D7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EBEBEB"/>
                </a:solidFill>
              </a:rPr>
              <a:t>Stages of Team Development</a:t>
            </a:r>
            <a:br>
              <a:rPr lang="en-GB" dirty="0">
                <a:solidFill>
                  <a:srgbClr val="EBEBEB"/>
                </a:solidFill>
              </a:rPr>
            </a:br>
            <a:br>
              <a:rPr lang="en-GB" sz="1400" dirty="0">
                <a:solidFill>
                  <a:srgbClr val="EBEBEB"/>
                </a:solidFill>
              </a:rPr>
            </a:br>
            <a:endParaRPr lang="en-GB" sz="1400" dirty="0">
              <a:solidFill>
                <a:srgbClr val="EBEBE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F3DE2-A3B8-40C2-A114-CA8316F32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5211979" cy="34163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Forming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Storming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Norming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Performing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Adjourning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503A88B-87F0-4159-9CA3-C085284745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43500" y="3013266"/>
            <a:ext cx="6000257" cy="35399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1245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7AD9D80-743C-4EC0-9E65-C9631FD55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EBEBEB"/>
                </a:solidFill>
              </a:rPr>
              <a:t>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F3DE2-A3B8-40C2-A114-CA8316F32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5211979" cy="3416300"/>
          </a:xfrm>
        </p:spPr>
        <p:txBody>
          <a:bodyPr anchor="ctr">
            <a:normAutofit/>
          </a:bodyPr>
          <a:lstStyle/>
          <a:p>
            <a:r>
              <a:rPr lang="en-GB" dirty="0"/>
              <a:t>Team Worker</a:t>
            </a:r>
          </a:p>
          <a:p>
            <a:endParaRPr lang="en-GB" dirty="0"/>
          </a:p>
          <a:p>
            <a:r>
              <a:rPr lang="en-GB" dirty="0"/>
              <a:t>Resource Investigator</a:t>
            </a:r>
          </a:p>
          <a:p>
            <a:endParaRPr lang="en-GB" dirty="0"/>
          </a:p>
          <a:p>
            <a:r>
              <a:rPr lang="en-GB" dirty="0"/>
              <a:t>Specialist</a:t>
            </a:r>
          </a:p>
          <a:p>
            <a:endParaRPr lang="en-GB" dirty="0"/>
          </a:p>
          <a:p>
            <a:r>
              <a:rPr lang="en-GB" dirty="0"/>
              <a:t>Co-Ordinator-Manager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 descr="A close up of a toy&#10;&#10;Description automatically generated">
            <a:extLst>
              <a:ext uri="{FF2B5EF4-FFF2-40B4-BE49-F238E27FC236}">
                <a16:creationId xmlns:a16="http://schemas.microsoft.com/office/drawing/2014/main" id="{5F2D3EFE-63A1-46BB-99A3-603F75A256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26470" y="2775951"/>
            <a:ext cx="4089550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7920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7AD9D80-743C-4EC0-9E65-C9631FD55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EBEBEB"/>
                </a:solidFill>
              </a:rPr>
              <a:t>Successful 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F3DE2-A3B8-40C2-A114-CA8316F32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5211979" cy="3416300"/>
          </a:xfrm>
        </p:spPr>
        <p:txBody>
          <a:bodyPr anchor="ctr">
            <a:normAutofit/>
          </a:bodyPr>
          <a:lstStyle/>
          <a:p>
            <a:r>
              <a:rPr lang="en-GB" dirty="0"/>
              <a:t>Team Size</a:t>
            </a:r>
          </a:p>
          <a:p>
            <a:endParaRPr lang="en-GB" dirty="0"/>
          </a:p>
          <a:p>
            <a:r>
              <a:rPr lang="en-GB" dirty="0"/>
              <a:t>Plan &amp; Intention</a:t>
            </a:r>
          </a:p>
          <a:p>
            <a:endParaRPr lang="en-GB" dirty="0"/>
          </a:p>
          <a:p>
            <a:r>
              <a:rPr lang="en-GB" dirty="0"/>
              <a:t>Goals &amp; Target</a:t>
            </a:r>
          </a:p>
          <a:p>
            <a:endParaRPr lang="en-GB" dirty="0"/>
          </a:p>
          <a:p>
            <a:r>
              <a:rPr lang="en-GB" dirty="0"/>
              <a:t>Teamwork Efficiency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7" name="Picture 6" descr="A picture containing table, chair&#10;&#10;Description automatically generated">
            <a:extLst>
              <a:ext uri="{FF2B5EF4-FFF2-40B4-BE49-F238E27FC236}">
                <a16:creationId xmlns:a16="http://schemas.microsoft.com/office/drawing/2014/main" id="{9D07E23F-CE43-4AC5-A955-0CACD713C8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37663" y="2775951"/>
            <a:ext cx="3067163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515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7AD9D80-743C-4EC0-9E65-C9631FD55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EBEBEB"/>
                </a:solidFill>
              </a:rPr>
              <a:t>Managing Conflicts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F3DE2-A3B8-40C2-A114-CA8316F32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anchor="ctr">
            <a:normAutofit/>
          </a:bodyPr>
          <a:lstStyle/>
          <a:p>
            <a:r>
              <a:rPr lang="en-GB" dirty="0"/>
              <a:t>Let everyone have their say</a:t>
            </a:r>
          </a:p>
          <a:p>
            <a:endParaRPr lang="en-GB" dirty="0"/>
          </a:p>
          <a:p>
            <a:r>
              <a:rPr lang="en-GB" dirty="0"/>
              <a:t>Identify options and agree on a way forward</a:t>
            </a:r>
          </a:p>
          <a:p>
            <a:endParaRPr lang="en-GB" dirty="0"/>
          </a:p>
          <a:p>
            <a:r>
              <a:rPr lang="en-GB" dirty="0"/>
              <a:t>Implement what has been agreed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D5F29AE2-ED28-49B6-A909-529CF71B06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33730" y="2775951"/>
            <a:ext cx="2453729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8581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1774E-E312-4FCD-8551-823DEA165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EBEBEB"/>
                </a:solidFill>
              </a:rPr>
              <a:t>Conclusion – Q &amp; A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6C8B3B3-57E3-430D-9406-A2042162D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5211979" cy="3416300"/>
          </a:xfrm>
        </p:spPr>
        <p:txBody>
          <a:bodyPr anchor="ctr">
            <a:normAutofit/>
          </a:bodyPr>
          <a:lstStyle/>
          <a:p>
            <a:endParaRPr lang="en-US" dirty="0"/>
          </a:p>
        </p:txBody>
      </p:sp>
      <p:pic>
        <p:nvPicPr>
          <p:cNvPr id="7" name="Picture Placeholder 31" descr="hand clapping">
            <a:extLst>
              <a:ext uri="{FF2B5EF4-FFF2-40B4-BE49-F238E27FC236}">
                <a16:creationId xmlns:a16="http://schemas.microsoft.com/office/drawing/2014/main" id="{5D45CA7E-7E61-4241-9A80-C1D72EBF245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98733" y="2799637"/>
            <a:ext cx="4345024" cy="301979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1132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709E0-9B87-4A1C-AD3B-B874CB662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Bibliography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F92B5DBF-8D34-4A8C-B703-6AF6D17167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5040846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117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 advClick="0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376</Words>
  <Application>Microsoft Office PowerPoint</Application>
  <PresentationFormat>Widescreen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Global Enterprises ltd</vt:lpstr>
      <vt:lpstr>Introduction</vt:lpstr>
      <vt:lpstr>Benefits of Teamwork  </vt:lpstr>
      <vt:lpstr>Stages of Team Development  </vt:lpstr>
      <vt:lpstr>Team Roles</vt:lpstr>
      <vt:lpstr>Successful Team Development</vt:lpstr>
      <vt:lpstr>Managing Conflicts</vt:lpstr>
      <vt:lpstr>Conclusion – Q &amp; A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Enterprises ltd</dc:title>
  <dc:creator>harun boksh</dc:creator>
  <cp:lastModifiedBy>Rashid khan</cp:lastModifiedBy>
  <cp:revision>1</cp:revision>
  <dcterms:created xsi:type="dcterms:W3CDTF">2019-05-08T09:43:01Z</dcterms:created>
  <dcterms:modified xsi:type="dcterms:W3CDTF">2019-05-08T10:04:17Z</dcterms:modified>
</cp:coreProperties>
</file>