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63" r:id="rId2"/>
    <p:sldId id="262" r:id="rId3"/>
    <p:sldId id="258" r:id="rId4"/>
    <p:sldId id="257" r:id="rId5"/>
    <p:sldId id="259" r:id="rId6"/>
    <p:sldId id="260" r:id="rId7"/>
    <p:sldId id="264"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4771" autoAdjust="0"/>
    <p:restoredTop sz="94660"/>
  </p:normalViewPr>
  <p:slideViewPr>
    <p:cSldViewPr snapToGrid="0">
      <p:cViewPr varScale="1">
        <p:scale>
          <a:sx n="106" d="100"/>
          <a:sy n="106" d="100"/>
        </p:scale>
        <p:origin x="282" y="114"/>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Charles Williams (International Centre)" userId="ba7ba280-601e-4d8a-9293-8398117798c9" providerId="ADAL" clId="{455D6E44-D8B1-4E42-8D02-C82D9D95E8D3}"/>
    <pc:docChg chg="undo custSel modSld">
      <pc:chgData name="David Charles Williams (International Centre)" userId="ba7ba280-601e-4d8a-9293-8398117798c9" providerId="ADAL" clId="{455D6E44-D8B1-4E42-8D02-C82D9D95E8D3}" dt="2023-03-23T11:37:14.886" v="421" actId="400"/>
      <pc:docMkLst>
        <pc:docMk/>
      </pc:docMkLst>
      <pc:sldChg chg="modSp mod">
        <pc:chgData name="David Charles Williams (International Centre)" userId="ba7ba280-601e-4d8a-9293-8398117798c9" providerId="ADAL" clId="{455D6E44-D8B1-4E42-8D02-C82D9D95E8D3}" dt="2023-03-23T10:24:09.734" v="82"/>
        <pc:sldMkLst>
          <pc:docMk/>
          <pc:sldMk cId="3356200614" sldId="257"/>
        </pc:sldMkLst>
        <pc:spChg chg="mod">
          <ac:chgData name="David Charles Williams (International Centre)" userId="ba7ba280-601e-4d8a-9293-8398117798c9" providerId="ADAL" clId="{455D6E44-D8B1-4E42-8D02-C82D9D95E8D3}" dt="2023-03-23T10:24:09.734" v="82"/>
          <ac:spMkLst>
            <pc:docMk/>
            <pc:sldMk cId="3356200614" sldId="257"/>
            <ac:spMk id="3" creationId="{00000000-0000-0000-0000-000000000000}"/>
          </ac:spMkLst>
        </pc:spChg>
      </pc:sldChg>
      <pc:sldChg chg="modSp mod">
        <pc:chgData name="David Charles Williams (International Centre)" userId="ba7ba280-601e-4d8a-9293-8398117798c9" providerId="ADAL" clId="{455D6E44-D8B1-4E42-8D02-C82D9D95E8D3}" dt="2023-03-23T11:37:14.886" v="421" actId="400"/>
        <pc:sldMkLst>
          <pc:docMk/>
          <pc:sldMk cId="2051867954" sldId="258"/>
        </pc:sldMkLst>
        <pc:spChg chg="mod">
          <ac:chgData name="David Charles Williams (International Centre)" userId="ba7ba280-601e-4d8a-9293-8398117798c9" providerId="ADAL" clId="{455D6E44-D8B1-4E42-8D02-C82D9D95E8D3}" dt="2023-03-23T11:37:14.886" v="421" actId="400"/>
          <ac:spMkLst>
            <pc:docMk/>
            <pc:sldMk cId="2051867954" sldId="258"/>
            <ac:spMk id="3" creationId="{00000000-0000-0000-0000-000000000000}"/>
          </ac:spMkLst>
        </pc:spChg>
      </pc:sldChg>
      <pc:sldChg chg="modSp mod">
        <pc:chgData name="David Charles Williams (International Centre)" userId="ba7ba280-601e-4d8a-9293-8398117798c9" providerId="ADAL" clId="{455D6E44-D8B1-4E42-8D02-C82D9D95E8D3}" dt="2023-03-23T10:38:20.894" v="103" actId="6549"/>
        <pc:sldMkLst>
          <pc:docMk/>
          <pc:sldMk cId="4011159943" sldId="259"/>
        </pc:sldMkLst>
        <pc:spChg chg="mod">
          <ac:chgData name="David Charles Williams (International Centre)" userId="ba7ba280-601e-4d8a-9293-8398117798c9" providerId="ADAL" clId="{455D6E44-D8B1-4E42-8D02-C82D9D95E8D3}" dt="2023-03-23T10:38:20.894" v="103" actId="6549"/>
          <ac:spMkLst>
            <pc:docMk/>
            <pc:sldMk cId="4011159943" sldId="259"/>
            <ac:spMk id="3" creationId="{00000000-0000-0000-0000-000000000000}"/>
          </ac:spMkLst>
        </pc:spChg>
      </pc:sldChg>
      <pc:sldChg chg="modSp mod">
        <pc:chgData name="David Charles Williams (International Centre)" userId="ba7ba280-601e-4d8a-9293-8398117798c9" providerId="ADAL" clId="{455D6E44-D8B1-4E42-8D02-C82D9D95E8D3}" dt="2023-03-23T10:49:27.285" v="418" actId="20577"/>
        <pc:sldMkLst>
          <pc:docMk/>
          <pc:sldMk cId="121318965" sldId="260"/>
        </pc:sldMkLst>
        <pc:spChg chg="mod">
          <ac:chgData name="David Charles Williams (International Centre)" userId="ba7ba280-601e-4d8a-9293-8398117798c9" providerId="ADAL" clId="{455D6E44-D8B1-4E42-8D02-C82D9D95E8D3}" dt="2023-03-23T10:49:27.285" v="418" actId="20577"/>
          <ac:spMkLst>
            <pc:docMk/>
            <pc:sldMk cId="121318965" sldId="260"/>
            <ac:spMk id="3" creationId="{00000000-0000-0000-0000-000000000000}"/>
          </ac:spMkLst>
        </pc:spChg>
      </pc:sldChg>
      <pc:sldChg chg="modSp mod">
        <pc:chgData name="David Charles Williams (International Centre)" userId="ba7ba280-601e-4d8a-9293-8398117798c9" providerId="ADAL" clId="{455D6E44-D8B1-4E42-8D02-C82D9D95E8D3}" dt="2023-03-23T10:07:05.594" v="8" actId="6549"/>
        <pc:sldMkLst>
          <pc:docMk/>
          <pc:sldMk cId="2575606984" sldId="262"/>
        </pc:sldMkLst>
        <pc:spChg chg="mod">
          <ac:chgData name="David Charles Williams (International Centre)" userId="ba7ba280-601e-4d8a-9293-8398117798c9" providerId="ADAL" clId="{455D6E44-D8B1-4E42-8D02-C82D9D95E8D3}" dt="2023-03-23T10:07:05.594" v="8" actId="6549"/>
          <ac:spMkLst>
            <pc:docMk/>
            <pc:sldMk cId="2575606984" sldId="262"/>
            <ac:spMk id="3" creationId="{00000000-0000-0000-0000-000000000000}"/>
          </ac:spMkLst>
        </pc:spChg>
      </pc:sldChg>
      <pc:sldChg chg="modSp mod">
        <pc:chgData name="David Charles Williams (International Centre)" userId="ba7ba280-601e-4d8a-9293-8398117798c9" providerId="ADAL" clId="{455D6E44-D8B1-4E42-8D02-C82D9D95E8D3}" dt="2023-03-21T10:08:28.577" v="0" actId="6549"/>
        <pc:sldMkLst>
          <pc:docMk/>
          <pc:sldMk cId="1183636591" sldId="263"/>
        </pc:sldMkLst>
        <pc:spChg chg="mod">
          <ac:chgData name="David Charles Williams (International Centre)" userId="ba7ba280-601e-4d8a-9293-8398117798c9" providerId="ADAL" clId="{455D6E44-D8B1-4E42-8D02-C82D9D95E8D3}" dt="2023-03-21T10:08:28.577" v="0" actId="6549"/>
          <ac:spMkLst>
            <pc:docMk/>
            <pc:sldMk cId="1183636591" sldId="263"/>
            <ac:spMk id="3" creationId="{00000000-0000-0000-0000-000000000000}"/>
          </ac:spMkLst>
        </pc:spChg>
      </pc:sldChg>
      <pc:sldChg chg="modSp mod">
        <pc:chgData name="David Charles Williams (International Centre)" userId="ba7ba280-601e-4d8a-9293-8398117798c9" providerId="ADAL" clId="{455D6E44-D8B1-4E42-8D02-C82D9D95E8D3}" dt="2023-03-23T10:50:09.177" v="419" actId="207"/>
        <pc:sldMkLst>
          <pc:docMk/>
          <pc:sldMk cId="1712215861" sldId="264"/>
        </pc:sldMkLst>
        <pc:spChg chg="mod">
          <ac:chgData name="David Charles Williams (International Centre)" userId="ba7ba280-601e-4d8a-9293-8398117798c9" providerId="ADAL" clId="{455D6E44-D8B1-4E42-8D02-C82D9D95E8D3}" dt="2023-03-23T10:50:09.177" v="419" actId="207"/>
          <ac:spMkLst>
            <pc:docMk/>
            <pc:sldMk cId="1712215861" sldId="264"/>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FD7BDE2-7D9E-4B19-8D13-6798002FD751}" type="datetimeFigureOut">
              <a:rPr lang="en-GB" smtClean="0"/>
              <a:t>30/03/2023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D20446-8C1E-4A9F-89ED-EBC5FC072511}" type="slidenum">
              <a:rPr lang="en-GB" smtClean="0"/>
              <a:t>‹#›</a:t>
            </a:fld>
            <a:endParaRPr lang="en-GB"/>
          </a:p>
        </p:txBody>
      </p:sp>
    </p:spTree>
    <p:extLst>
      <p:ext uri="{BB962C8B-B14F-4D97-AF65-F5344CB8AC3E}">
        <p14:creationId xmlns:p14="http://schemas.microsoft.com/office/powerpoint/2010/main" val="38603298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DD20446-8C1E-4A9F-89ED-EBC5FC072511}" type="slidenum">
              <a:rPr lang="en-GB" smtClean="0"/>
              <a:t>1</a:t>
            </a:fld>
            <a:endParaRPr lang="en-GB"/>
          </a:p>
        </p:txBody>
      </p:sp>
    </p:spTree>
    <p:extLst>
      <p:ext uri="{BB962C8B-B14F-4D97-AF65-F5344CB8AC3E}">
        <p14:creationId xmlns:p14="http://schemas.microsoft.com/office/powerpoint/2010/main" val="8170749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011ECCB2-1652-4864-B556-D34FDE71E7D5}" type="datetime1">
              <a:rPr lang="en-GB" smtClean="0"/>
              <a:t>30/03/2023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F81A9B-40D1-48DE-9F55-896B8958FC5F}" type="slidenum">
              <a:rPr lang="en-GB" smtClean="0"/>
              <a:t>‹#›</a:t>
            </a:fld>
            <a:endParaRPr lang="en-GB"/>
          </a:p>
        </p:txBody>
      </p:sp>
    </p:spTree>
    <p:extLst>
      <p:ext uri="{BB962C8B-B14F-4D97-AF65-F5344CB8AC3E}">
        <p14:creationId xmlns:p14="http://schemas.microsoft.com/office/powerpoint/2010/main" val="3708976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1DFD9AF-30F4-401B-B9D4-28D5838F8E27}" type="datetime1">
              <a:rPr lang="en-GB" smtClean="0"/>
              <a:t>30/03/2023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F81A9B-40D1-48DE-9F55-896B8958FC5F}" type="slidenum">
              <a:rPr lang="en-GB" smtClean="0"/>
              <a:t>‹#›</a:t>
            </a:fld>
            <a:endParaRPr lang="en-GB"/>
          </a:p>
        </p:txBody>
      </p:sp>
    </p:spTree>
    <p:extLst>
      <p:ext uri="{BB962C8B-B14F-4D97-AF65-F5344CB8AC3E}">
        <p14:creationId xmlns:p14="http://schemas.microsoft.com/office/powerpoint/2010/main" val="10571129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42C15C-F0FF-4655-8C48-FB512C3A8F6E}" type="datetime1">
              <a:rPr lang="en-GB" smtClean="0"/>
              <a:t>30/03/2023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F81A9B-40D1-48DE-9F55-896B8958FC5F}" type="slidenum">
              <a:rPr lang="en-GB" smtClean="0"/>
              <a:t>‹#›</a:t>
            </a:fld>
            <a:endParaRPr lang="en-GB"/>
          </a:p>
        </p:txBody>
      </p:sp>
    </p:spTree>
    <p:extLst>
      <p:ext uri="{BB962C8B-B14F-4D97-AF65-F5344CB8AC3E}">
        <p14:creationId xmlns:p14="http://schemas.microsoft.com/office/powerpoint/2010/main" val="15861948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8AEE2E8-5623-450A-9AC2-D6B14B099E61}" type="datetime1">
              <a:rPr lang="en-GB" smtClean="0"/>
              <a:t>30/03/2023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F81A9B-40D1-48DE-9F55-896B8958FC5F}" type="slidenum">
              <a:rPr lang="en-GB" smtClean="0"/>
              <a:t>‹#›</a:t>
            </a:fld>
            <a:endParaRPr lang="en-GB"/>
          </a:p>
        </p:txBody>
      </p:sp>
    </p:spTree>
    <p:extLst>
      <p:ext uri="{BB962C8B-B14F-4D97-AF65-F5344CB8AC3E}">
        <p14:creationId xmlns:p14="http://schemas.microsoft.com/office/powerpoint/2010/main" val="20726322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08FE519-8787-4BAF-9CCF-C54D7A88C955}" type="datetime1">
              <a:rPr lang="en-GB" smtClean="0"/>
              <a:t>30/03/2023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9F81A9B-40D1-48DE-9F55-896B8958FC5F}" type="slidenum">
              <a:rPr lang="en-GB" smtClean="0"/>
              <a:t>‹#›</a:t>
            </a:fld>
            <a:endParaRPr lang="en-GB"/>
          </a:p>
        </p:txBody>
      </p:sp>
    </p:spTree>
    <p:extLst>
      <p:ext uri="{BB962C8B-B14F-4D97-AF65-F5344CB8AC3E}">
        <p14:creationId xmlns:p14="http://schemas.microsoft.com/office/powerpoint/2010/main" val="3914628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6EE70A1-9FA9-446D-B32A-F51C036AF12D}" type="datetime1">
              <a:rPr lang="en-GB" smtClean="0"/>
              <a:t>30/03/2023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9F81A9B-40D1-48DE-9F55-896B8958FC5F}" type="slidenum">
              <a:rPr lang="en-GB" smtClean="0"/>
              <a:t>‹#›</a:t>
            </a:fld>
            <a:endParaRPr lang="en-GB"/>
          </a:p>
        </p:txBody>
      </p:sp>
    </p:spTree>
    <p:extLst>
      <p:ext uri="{BB962C8B-B14F-4D97-AF65-F5344CB8AC3E}">
        <p14:creationId xmlns:p14="http://schemas.microsoft.com/office/powerpoint/2010/main" val="26947841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FDDD45-A249-4F12-B47C-97A3F7130B14}" type="datetime1">
              <a:rPr lang="en-GB" smtClean="0"/>
              <a:t>30/03/2023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9F81A9B-40D1-48DE-9F55-896B8958FC5F}" type="slidenum">
              <a:rPr lang="en-GB" smtClean="0"/>
              <a:t>‹#›</a:t>
            </a:fld>
            <a:endParaRPr lang="en-GB"/>
          </a:p>
        </p:txBody>
      </p:sp>
    </p:spTree>
    <p:extLst>
      <p:ext uri="{BB962C8B-B14F-4D97-AF65-F5344CB8AC3E}">
        <p14:creationId xmlns:p14="http://schemas.microsoft.com/office/powerpoint/2010/main" val="3204197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EB82E74-FC85-46C8-98FD-0E48B264732E}" type="datetime1">
              <a:rPr lang="en-GB" smtClean="0"/>
              <a:t>30/03/2023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F81A9B-40D1-48DE-9F55-896B8958FC5F}" type="slidenum">
              <a:rPr lang="en-GB" smtClean="0"/>
              <a:t>‹#›</a:t>
            </a:fld>
            <a:endParaRPr lang="en-GB"/>
          </a:p>
        </p:txBody>
      </p:sp>
    </p:spTree>
    <p:extLst>
      <p:ext uri="{BB962C8B-B14F-4D97-AF65-F5344CB8AC3E}">
        <p14:creationId xmlns:p14="http://schemas.microsoft.com/office/powerpoint/2010/main" val="5750962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7622BB9-AB87-4327-95EB-AF9E07741247}" type="datetime1">
              <a:rPr lang="en-GB" smtClean="0"/>
              <a:t>30/03/2023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F81A9B-40D1-48DE-9F55-896B8958FC5F}" type="slidenum">
              <a:rPr lang="en-GB" smtClean="0"/>
              <a:t>‹#›</a:t>
            </a:fld>
            <a:endParaRPr lang="en-GB"/>
          </a:p>
        </p:txBody>
      </p:sp>
    </p:spTree>
    <p:extLst>
      <p:ext uri="{BB962C8B-B14F-4D97-AF65-F5344CB8AC3E}">
        <p14:creationId xmlns:p14="http://schemas.microsoft.com/office/powerpoint/2010/main" val="15429280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3F7E4F4-3779-4A2F-84B8-BE6A7267E125}" type="datetime1">
              <a:rPr lang="en-GB" smtClean="0"/>
              <a:t>30/03/2023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F81A9B-40D1-48DE-9F55-896B8958FC5F}" type="slidenum">
              <a:rPr lang="en-GB" smtClean="0"/>
              <a:t>‹#›</a:t>
            </a:fld>
            <a:endParaRPr lang="en-GB"/>
          </a:p>
        </p:txBody>
      </p:sp>
    </p:spTree>
    <p:extLst>
      <p:ext uri="{BB962C8B-B14F-4D97-AF65-F5344CB8AC3E}">
        <p14:creationId xmlns:p14="http://schemas.microsoft.com/office/powerpoint/2010/main" val="17223799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FA3A40A-72C1-4355-9E0F-CF5EB6B48168}" type="datetime1">
              <a:rPr lang="en-GB" smtClean="0"/>
              <a:t>30/03/2023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F81A9B-40D1-48DE-9F55-896B8958FC5F}" type="slidenum">
              <a:rPr lang="en-GB" smtClean="0"/>
              <a:t>‹#›</a:t>
            </a:fld>
            <a:endParaRPr lang="en-GB"/>
          </a:p>
        </p:txBody>
      </p:sp>
    </p:spTree>
    <p:extLst>
      <p:ext uri="{BB962C8B-B14F-4D97-AF65-F5344CB8AC3E}">
        <p14:creationId xmlns:p14="http://schemas.microsoft.com/office/powerpoint/2010/main" val="42153482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F541AEB-BC44-4729-83E9-09786D4B4CA3}" type="datetime1">
              <a:rPr lang="en-GB" smtClean="0"/>
              <a:t>30/03/2023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9F81A9B-40D1-48DE-9F55-896B8958FC5F}" type="slidenum">
              <a:rPr lang="en-GB" smtClean="0"/>
              <a:t>‹#›</a:t>
            </a:fld>
            <a:endParaRPr lang="en-GB"/>
          </a:p>
        </p:txBody>
      </p:sp>
    </p:spTree>
    <p:extLst>
      <p:ext uri="{BB962C8B-B14F-4D97-AF65-F5344CB8AC3E}">
        <p14:creationId xmlns:p14="http://schemas.microsoft.com/office/powerpoint/2010/main" val="13293912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621381"/>
            <a:ext cx="9144000" cy="235354"/>
          </a:xfrm>
        </p:spPr>
        <p:txBody>
          <a:bodyPr>
            <a:normAutofit fontScale="90000"/>
          </a:bodyPr>
          <a:lstStyle/>
          <a:p>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endParaRPr lang="en-GB" dirty="0"/>
          </a:p>
        </p:txBody>
      </p:sp>
      <p:sp>
        <p:nvSpPr>
          <p:cNvPr id="3" name="Subtitle 2"/>
          <p:cNvSpPr>
            <a:spLocks noGrp="1"/>
          </p:cNvSpPr>
          <p:nvPr>
            <p:ph type="subTitle" idx="1"/>
          </p:nvPr>
        </p:nvSpPr>
        <p:spPr>
          <a:xfrm>
            <a:off x="1524000" y="2215978"/>
            <a:ext cx="9144000" cy="3041822"/>
          </a:xfrm>
        </p:spPr>
        <p:txBody>
          <a:bodyPr>
            <a:normAutofit/>
          </a:bodyPr>
          <a:lstStyle/>
          <a:p>
            <a:endParaRPr lang="en-GB" dirty="0"/>
          </a:p>
          <a:p>
            <a:r>
              <a:rPr lang="en-GB" sz="3600" dirty="0"/>
              <a:t>Essay/Report introductions</a:t>
            </a:r>
          </a:p>
          <a:p>
            <a:r>
              <a:rPr lang="en-GB" dirty="0"/>
              <a:t>by David C. Williams</a:t>
            </a:r>
          </a:p>
          <a:p>
            <a:r>
              <a:rPr lang="en-GB" dirty="0"/>
              <a:t>EAP Lecturer </a:t>
            </a:r>
          </a:p>
          <a:p>
            <a:r>
              <a:rPr lang="en-GB" dirty="0"/>
              <a:t>UWTSD Swansea campus</a:t>
            </a:r>
          </a:p>
        </p:txBody>
      </p:sp>
      <p:sp>
        <p:nvSpPr>
          <p:cNvPr id="4" name="Slide Number Placeholder 3"/>
          <p:cNvSpPr>
            <a:spLocks noGrp="1"/>
          </p:cNvSpPr>
          <p:nvPr>
            <p:ph type="sldNum" sz="quarter" idx="12"/>
          </p:nvPr>
        </p:nvSpPr>
        <p:spPr/>
        <p:txBody>
          <a:bodyPr/>
          <a:lstStyle/>
          <a:p>
            <a:fld id="{49F81A9B-40D1-48DE-9F55-896B8958FC5F}" type="slidenum">
              <a:rPr lang="en-GB" smtClean="0"/>
              <a:t>1</a:t>
            </a:fld>
            <a:endParaRPr lang="en-GB"/>
          </a:p>
        </p:txBody>
      </p:sp>
      <p:pic>
        <p:nvPicPr>
          <p:cNvPr id="5" name="Picture 4"/>
          <p:cNvPicPr/>
          <p:nvPr/>
        </p:nvPicPr>
        <p:blipFill>
          <a:blip r:embed="rId3">
            <a:extLst>
              <a:ext uri="{28A0092B-C50C-407E-A947-70E740481C1C}">
                <a14:useLocalDpi xmlns:a14="http://schemas.microsoft.com/office/drawing/2010/main" val="0"/>
              </a:ext>
            </a:extLst>
          </a:blip>
          <a:srcRect/>
          <a:stretch>
            <a:fillRect/>
          </a:stretch>
        </p:blipFill>
        <p:spPr bwMode="auto">
          <a:xfrm>
            <a:off x="419246" y="621381"/>
            <a:ext cx="3205403" cy="1405127"/>
          </a:xfrm>
          <a:prstGeom prst="rect">
            <a:avLst/>
          </a:prstGeom>
          <a:noFill/>
        </p:spPr>
      </p:pic>
    </p:spTree>
    <p:extLst>
      <p:ext uri="{BB962C8B-B14F-4D97-AF65-F5344CB8AC3E}">
        <p14:creationId xmlns:p14="http://schemas.microsoft.com/office/powerpoint/2010/main" val="11836365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Contents of presentation</a:t>
            </a:r>
          </a:p>
        </p:txBody>
      </p:sp>
      <p:sp>
        <p:nvSpPr>
          <p:cNvPr id="3" name="Content Placeholder 2"/>
          <p:cNvSpPr>
            <a:spLocks noGrp="1"/>
          </p:cNvSpPr>
          <p:nvPr>
            <p:ph idx="1"/>
          </p:nvPr>
        </p:nvSpPr>
        <p:spPr/>
        <p:txBody>
          <a:bodyPr/>
          <a:lstStyle/>
          <a:p>
            <a:r>
              <a:rPr lang="en-GB" dirty="0"/>
              <a:t>The main </a:t>
            </a:r>
            <a:r>
              <a:rPr lang="en-GB" b="1" dirty="0">
                <a:solidFill>
                  <a:srgbClr val="FF0000"/>
                </a:solidFill>
              </a:rPr>
              <a:t>functions</a:t>
            </a:r>
            <a:r>
              <a:rPr lang="en-GB" dirty="0"/>
              <a:t> of essay introductions</a:t>
            </a:r>
          </a:p>
          <a:p>
            <a:r>
              <a:rPr lang="en-GB" b="1" dirty="0">
                <a:solidFill>
                  <a:srgbClr val="FF0000"/>
                </a:solidFill>
              </a:rPr>
              <a:t>Examples</a:t>
            </a:r>
            <a:r>
              <a:rPr lang="en-GB" dirty="0"/>
              <a:t> of essay introductions</a:t>
            </a:r>
          </a:p>
          <a:p>
            <a:r>
              <a:rPr lang="en-GB" dirty="0"/>
              <a:t>The use of </a:t>
            </a:r>
            <a:r>
              <a:rPr lang="en-GB" b="1" dirty="0">
                <a:solidFill>
                  <a:srgbClr val="FF0000"/>
                </a:solidFill>
              </a:rPr>
              <a:t>tense </a:t>
            </a:r>
            <a:r>
              <a:rPr lang="en-GB" dirty="0"/>
              <a:t>in essay introductions</a:t>
            </a:r>
          </a:p>
          <a:p>
            <a:r>
              <a:rPr lang="en-GB" dirty="0"/>
              <a:t>Further examples of essay introductions</a:t>
            </a:r>
          </a:p>
          <a:p>
            <a:endParaRPr lang="en-GB" dirty="0"/>
          </a:p>
        </p:txBody>
      </p:sp>
      <p:sp>
        <p:nvSpPr>
          <p:cNvPr id="4" name="Slide Number Placeholder 3"/>
          <p:cNvSpPr>
            <a:spLocks noGrp="1"/>
          </p:cNvSpPr>
          <p:nvPr>
            <p:ph type="sldNum" sz="quarter" idx="12"/>
          </p:nvPr>
        </p:nvSpPr>
        <p:spPr/>
        <p:txBody>
          <a:bodyPr/>
          <a:lstStyle/>
          <a:p>
            <a:fld id="{49F81A9B-40D1-48DE-9F55-896B8958FC5F}" type="slidenum">
              <a:rPr lang="en-GB" smtClean="0"/>
              <a:t>2</a:t>
            </a:fld>
            <a:endParaRPr lang="en-GB"/>
          </a:p>
        </p:txBody>
      </p:sp>
    </p:spTree>
    <p:extLst>
      <p:ext uri="{BB962C8B-B14F-4D97-AF65-F5344CB8AC3E}">
        <p14:creationId xmlns:p14="http://schemas.microsoft.com/office/powerpoint/2010/main" val="25756069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The main functions of an essay/report  introduction</a:t>
            </a:r>
          </a:p>
        </p:txBody>
      </p:sp>
      <p:sp>
        <p:nvSpPr>
          <p:cNvPr id="3" name="Content Placeholder 2"/>
          <p:cNvSpPr>
            <a:spLocks noGrp="1"/>
          </p:cNvSpPr>
          <p:nvPr>
            <p:ph idx="1"/>
          </p:nvPr>
        </p:nvSpPr>
        <p:spPr/>
        <p:txBody>
          <a:bodyPr>
            <a:normAutofit lnSpcReduction="10000"/>
          </a:bodyPr>
          <a:lstStyle/>
          <a:p>
            <a:r>
              <a:rPr lang="en-GB" dirty="0"/>
              <a:t>Providing background to the topic of the essay</a:t>
            </a:r>
          </a:p>
          <a:p>
            <a:pPr lvl="1"/>
            <a:r>
              <a:rPr lang="en-GB" sz="1900" dirty="0"/>
              <a:t>It is certainly true that today traffic in cities throughout the world </a:t>
            </a:r>
            <a:r>
              <a:rPr lang="en-GB" sz="1900" b="1" dirty="0">
                <a:solidFill>
                  <a:srgbClr val="FF0000"/>
                </a:solidFill>
              </a:rPr>
              <a:t>has become </a:t>
            </a:r>
            <a:r>
              <a:rPr lang="en-GB" sz="1900" dirty="0"/>
              <a:t>a major problem.</a:t>
            </a:r>
          </a:p>
          <a:p>
            <a:pPr lvl="1"/>
            <a:r>
              <a:rPr lang="en-GB" sz="1900" dirty="0"/>
              <a:t>Mankind </a:t>
            </a:r>
            <a:r>
              <a:rPr lang="en-GB" sz="1900" b="1" dirty="0">
                <a:solidFill>
                  <a:srgbClr val="FF0000"/>
                </a:solidFill>
              </a:rPr>
              <a:t>has </a:t>
            </a:r>
            <a:r>
              <a:rPr lang="en-GB" sz="1900" dirty="0"/>
              <a:t>always </a:t>
            </a:r>
            <a:r>
              <a:rPr lang="en-GB" sz="1900" b="1" dirty="0">
                <a:solidFill>
                  <a:srgbClr val="FF0000"/>
                </a:solidFill>
              </a:rPr>
              <a:t>pushed</a:t>
            </a:r>
            <a:r>
              <a:rPr lang="en-GB" sz="1900" dirty="0"/>
              <a:t> the limits of his knowledge in the search for new discoveries which may lead to innovatory products.</a:t>
            </a:r>
          </a:p>
          <a:p>
            <a:r>
              <a:rPr lang="en-GB" dirty="0"/>
              <a:t>Providing explanations of terms used in the essay (if necessary)</a:t>
            </a:r>
          </a:p>
          <a:p>
            <a:pPr lvl="1"/>
            <a:r>
              <a:rPr lang="en-GB" sz="1800" dirty="0"/>
              <a:t>Art &amp; Design students may need to define </a:t>
            </a:r>
            <a:r>
              <a:rPr lang="en-GB" sz="1800" i="1" dirty="0"/>
              <a:t>signified </a:t>
            </a:r>
            <a:r>
              <a:rPr lang="en-GB" sz="1800" dirty="0"/>
              <a:t>and </a:t>
            </a:r>
            <a:r>
              <a:rPr lang="en-GB" sz="1800" i="1" dirty="0"/>
              <a:t>signifier </a:t>
            </a:r>
            <a:r>
              <a:rPr lang="en-GB" sz="1800" dirty="0"/>
              <a:t>or</a:t>
            </a:r>
            <a:r>
              <a:rPr lang="en-GB" sz="1800" i="1" dirty="0"/>
              <a:t> metonym</a:t>
            </a:r>
          </a:p>
          <a:p>
            <a:pPr lvl="1"/>
            <a:r>
              <a:rPr lang="en-GB" sz="1800" dirty="0"/>
              <a:t>Computing students may need to define AI or Big Data </a:t>
            </a:r>
          </a:p>
          <a:p>
            <a:pPr lvl="1"/>
            <a:r>
              <a:rPr lang="en-GB" sz="1800" dirty="0"/>
              <a:t>Business students may need to define SWOT (Strengths, Weaknesses, Opportunities, and Threats)</a:t>
            </a:r>
          </a:p>
          <a:p>
            <a:r>
              <a:rPr lang="en-GB" dirty="0"/>
              <a:t>Providing a thesis statement (explaining the purpose of the essay)</a:t>
            </a:r>
          </a:p>
          <a:p>
            <a:pPr lvl="1"/>
            <a:r>
              <a:rPr lang="en-GB" sz="1800" dirty="0"/>
              <a:t>This essay will focus on the advantages and disadvantages of space research.</a:t>
            </a:r>
          </a:p>
          <a:p>
            <a:pPr lvl="1"/>
            <a:r>
              <a:rPr lang="en-GB" sz="1800" dirty="0"/>
              <a:t>This essay aims to explain why marketing as an approach to business and as a business function, </a:t>
            </a:r>
            <a:r>
              <a:rPr lang="en-GB" sz="1800" b="1" dirty="0">
                <a:solidFill>
                  <a:srgbClr val="FF0000"/>
                </a:solidFill>
              </a:rPr>
              <a:t>has come </a:t>
            </a:r>
            <a:r>
              <a:rPr lang="en-GB" sz="1800" dirty="0"/>
              <a:t>of age at the start of the third millennium</a:t>
            </a:r>
          </a:p>
          <a:p>
            <a:pPr lvl="2"/>
            <a:r>
              <a:rPr lang="en-GB" sz="1400" dirty="0"/>
              <a:t>In the case of a REPORT this is known as your AIMS </a:t>
            </a:r>
          </a:p>
          <a:p>
            <a:pPr lvl="1"/>
            <a:endParaRPr lang="en-GB" dirty="0"/>
          </a:p>
        </p:txBody>
      </p:sp>
      <p:sp>
        <p:nvSpPr>
          <p:cNvPr id="4" name="Slide Number Placeholder 3"/>
          <p:cNvSpPr>
            <a:spLocks noGrp="1"/>
          </p:cNvSpPr>
          <p:nvPr>
            <p:ph type="sldNum" sz="quarter" idx="12"/>
          </p:nvPr>
        </p:nvSpPr>
        <p:spPr/>
        <p:txBody>
          <a:bodyPr/>
          <a:lstStyle/>
          <a:p>
            <a:fld id="{49F81A9B-40D1-48DE-9F55-896B8958FC5F}" type="slidenum">
              <a:rPr lang="en-GB" smtClean="0"/>
              <a:t>3</a:t>
            </a:fld>
            <a:endParaRPr lang="en-GB"/>
          </a:p>
        </p:txBody>
      </p:sp>
    </p:spTree>
    <p:extLst>
      <p:ext uri="{BB962C8B-B14F-4D97-AF65-F5344CB8AC3E}">
        <p14:creationId xmlns:p14="http://schemas.microsoft.com/office/powerpoint/2010/main" val="20518679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EXAMPLES of ESSAY (only) INTRODUCTIONS</a:t>
            </a:r>
          </a:p>
        </p:txBody>
      </p:sp>
      <p:sp>
        <p:nvSpPr>
          <p:cNvPr id="3" name="Content Placeholder 2"/>
          <p:cNvSpPr>
            <a:spLocks noGrp="1"/>
          </p:cNvSpPr>
          <p:nvPr>
            <p:ph idx="1"/>
          </p:nvPr>
        </p:nvSpPr>
        <p:spPr>
          <a:xfrm>
            <a:off x="889820" y="1822552"/>
            <a:ext cx="10515600" cy="4351338"/>
          </a:xfrm>
        </p:spPr>
        <p:txBody>
          <a:bodyPr>
            <a:normAutofit fontScale="77500" lnSpcReduction="20000"/>
          </a:bodyPr>
          <a:lstStyle/>
          <a:p>
            <a:pPr lvl="0" algn="just"/>
            <a:r>
              <a:rPr lang="en-GB" sz="2200" b="1" dirty="0">
                <a:solidFill>
                  <a:srgbClr val="FF0000"/>
                </a:solidFill>
              </a:rPr>
              <a:t>(1) After leaving secondary school, university is usually the first choice for most people. However, some will choose to start work. Discuss. </a:t>
            </a:r>
          </a:p>
          <a:p>
            <a:pPr lvl="0" algn="just"/>
            <a:r>
              <a:rPr lang="en-GB" sz="2200" dirty="0"/>
              <a:t>There appears to be a general assumption that if an eighteen-year-old chooses the option of continued education, as opposed to leaving school to seek work, that she will automatically reap financial and professional rewards in the future. For this reason, many students are encouraged by their parents to follow degree courses at university or to gain some other professional qualification before joining the workforce. </a:t>
            </a:r>
            <a:r>
              <a:rPr lang="en-GB" sz="2200" b="1" dirty="0">
                <a:solidFill>
                  <a:srgbClr val="0070C0"/>
                </a:solidFill>
              </a:rPr>
              <a:t>(All background – no thesis statement)</a:t>
            </a:r>
          </a:p>
          <a:p>
            <a:pPr lvl="0" algn="just"/>
            <a:r>
              <a:rPr lang="en-GB" sz="2200" b="1" dirty="0">
                <a:solidFill>
                  <a:srgbClr val="FF0000"/>
                </a:solidFill>
              </a:rPr>
              <a:t>(2) Space research is a very expensive field and some feel that the money could be better spent elsewhere. Discuss.  </a:t>
            </a:r>
          </a:p>
          <a:p>
            <a:pPr lvl="0" algn="just"/>
            <a:r>
              <a:rPr lang="en-GB" sz="2200" dirty="0"/>
              <a:t>Mankind </a:t>
            </a:r>
            <a:r>
              <a:rPr lang="en-GB" sz="2200" b="1" dirty="0">
                <a:solidFill>
                  <a:srgbClr val="FF0000"/>
                </a:solidFill>
              </a:rPr>
              <a:t>has </a:t>
            </a:r>
            <a:r>
              <a:rPr lang="en-GB" sz="2200" dirty="0"/>
              <a:t>always </a:t>
            </a:r>
            <a:r>
              <a:rPr lang="en-GB" sz="2200" b="1" dirty="0">
                <a:solidFill>
                  <a:srgbClr val="FF0000"/>
                </a:solidFill>
              </a:rPr>
              <a:t>pushed</a:t>
            </a:r>
            <a:r>
              <a:rPr lang="en-GB" sz="2200" dirty="0"/>
              <a:t> the limits of his knowledge in the search for new discoveries which may lead to innovatory products. However, all this research and innovation costs a great deal of money. Moreover, one of the most expensive projects </a:t>
            </a:r>
            <a:r>
              <a:rPr lang="en-GB" sz="2200" b="1" dirty="0">
                <a:solidFill>
                  <a:srgbClr val="FF0000"/>
                </a:solidFill>
              </a:rPr>
              <a:t>has been </a:t>
            </a:r>
            <a:r>
              <a:rPr lang="en-GB" sz="2200" dirty="0"/>
              <a:t>the one involving space. </a:t>
            </a:r>
            <a:r>
              <a:rPr lang="en-GB" sz="2200" b="1" dirty="0">
                <a:solidFill>
                  <a:srgbClr val="0070C0"/>
                </a:solidFill>
              </a:rPr>
              <a:t>In considering the above title, this essay will focus on the advantages and disadvantages of space research. (background + thesis statement)</a:t>
            </a:r>
          </a:p>
          <a:p>
            <a:pPr lvl="0" algn="just"/>
            <a:r>
              <a:rPr lang="en-GB" sz="2200" b="1" dirty="0">
                <a:solidFill>
                  <a:srgbClr val="FF0000"/>
                </a:solidFill>
              </a:rPr>
              <a:t>(3) While most people enjoy listening to music, as with any subject there is always a negative side. Discuss.  </a:t>
            </a:r>
          </a:p>
          <a:p>
            <a:pPr algn="just"/>
            <a:r>
              <a:rPr lang="en-GB" sz="2200" dirty="0"/>
              <a:t>Music </a:t>
            </a:r>
            <a:r>
              <a:rPr lang="en-GB" sz="2200" b="1" dirty="0">
                <a:solidFill>
                  <a:srgbClr val="FF0000"/>
                </a:solidFill>
              </a:rPr>
              <a:t>has been </a:t>
            </a:r>
            <a:r>
              <a:rPr lang="en-GB" sz="2200" dirty="0"/>
              <a:t>part of our lives for thousands of years. No matter what culture we belong to, we all share the universal language of music. Some may have different instruments or even different musical scales (Grout and Palisca, 1988). However, despite the thousands of languages all over the world, there is no linguistic barrier to the enjoyment of music. </a:t>
            </a:r>
            <a:r>
              <a:rPr lang="en-GB" sz="2200" b="1" dirty="0">
                <a:solidFill>
                  <a:srgbClr val="0070C0"/>
                </a:solidFill>
              </a:rPr>
              <a:t>This essay looks at the positive as well as the negative aspects of music, in order to provide the reader with a simple critique. (background + thesis statement)</a:t>
            </a:r>
          </a:p>
          <a:p>
            <a:pPr lvl="0" algn="just"/>
            <a:endParaRPr lang="en-GB" sz="2200" b="1" dirty="0">
              <a:solidFill>
                <a:srgbClr val="0070C0"/>
              </a:solidFill>
            </a:endParaRPr>
          </a:p>
          <a:p>
            <a:endParaRPr lang="en-GB" dirty="0"/>
          </a:p>
        </p:txBody>
      </p:sp>
      <p:sp>
        <p:nvSpPr>
          <p:cNvPr id="4" name="Slide Number Placeholder 3"/>
          <p:cNvSpPr>
            <a:spLocks noGrp="1"/>
          </p:cNvSpPr>
          <p:nvPr>
            <p:ph type="sldNum" sz="quarter" idx="12"/>
          </p:nvPr>
        </p:nvSpPr>
        <p:spPr/>
        <p:txBody>
          <a:bodyPr/>
          <a:lstStyle/>
          <a:p>
            <a:fld id="{49F81A9B-40D1-48DE-9F55-896B8958FC5F}" type="slidenum">
              <a:rPr lang="en-GB" smtClean="0"/>
              <a:t>4</a:t>
            </a:fld>
            <a:endParaRPr lang="en-GB" dirty="0"/>
          </a:p>
        </p:txBody>
      </p:sp>
    </p:spTree>
    <p:extLst>
      <p:ext uri="{BB962C8B-B14F-4D97-AF65-F5344CB8AC3E}">
        <p14:creationId xmlns:p14="http://schemas.microsoft.com/office/powerpoint/2010/main" val="33562006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use of tense in essay/report introductions</a:t>
            </a:r>
          </a:p>
        </p:txBody>
      </p:sp>
      <p:sp>
        <p:nvSpPr>
          <p:cNvPr id="3" name="Content Placeholder 2"/>
          <p:cNvSpPr>
            <a:spLocks noGrp="1"/>
          </p:cNvSpPr>
          <p:nvPr>
            <p:ph idx="1"/>
          </p:nvPr>
        </p:nvSpPr>
        <p:spPr/>
        <p:txBody>
          <a:bodyPr>
            <a:normAutofit/>
          </a:bodyPr>
          <a:lstStyle/>
          <a:p>
            <a:r>
              <a:rPr lang="en-GB" sz="1600" dirty="0"/>
              <a:t>While there are no definite rules that must be followed, here are some general guidelines that can help you:-</a:t>
            </a:r>
          </a:p>
          <a:p>
            <a:r>
              <a:rPr lang="en-GB" sz="1600" dirty="0"/>
              <a:t>When writing the background information present perfect tense is often used</a:t>
            </a:r>
          </a:p>
          <a:p>
            <a:pPr lvl="1"/>
            <a:r>
              <a:rPr lang="en-GB" sz="1600" dirty="0"/>
              <a:t>The substantial growth of demand for tourism activities </a:t>
            </a:r>
            <a:r>
              <a:rPr lang="en-GB" sz="1600" b="1" dirty="0">
                <a:solidFill>
                  <a:srgbClr val="FF0000"/>
                </a:solidFill>
              </a:rPr>
              <a:t>has proved </a:t>
            </a:r>
            <a:r>
              <a:rPr lang="en-GB" sz="1600" dirty="0"/>
              <a:t>that the tourism industry is one of the major contributors to global economy and employment</a:t>
            </a:r>
          </a:p>
          <a:p>
            <a:pPr lvl="1"/>
            <a:r>
              <a:rPr lang="en-GB" sz="1600" dirty="0"/>
              <a:t>China </a:t>
            </a:r>
            <a:r>
              <a:rPr lang="en-GB" sz="1600" b="1" dirty="0">
                <a:solidFill>
                  <a:srgbClr val="FF0000"/>
                </a:solidFill>
              </a:rPr>
              <a:t>has become </a:t>
            </a:r>
            <a:r>
              <a:rPr lang="en-GB" sz="1600" dirty="0"/>
              <a:t>one of the most important nations, and </a:t>
            </a:r>
            <a:r>
              <a:rPr lang="en-GB" sz="1600" b="1" dirty="0">
                <a:solidFill>
                  <a:srgbClr val="FF0000"/>
                </a:solidFill>
              </a:rPr>
              <a:t>has experienced </a:t>
            </a:r>
            <a:r>
              <a:rPr lang="en-GB" sz="1600" dirty="0"/>
              <a:t>rapid economic growth in the past decades </a:t>
            </a:r>
          </a:p>
          <a:p>
            <a:r>
              <a:rPr lang="en-GB" sz="1600" dirty="0"/>
              <a:t>When writing explanation or definitions present simple is often used</a:t>
            </a:r>
          </a:p>
          <a:p>
            <a:pPr lvl="1"/>
            <a:r>
              <a:rPr lang="en-GB" sz="1600" dirty="0"/>
              <a:t>HEV </a:t>
            </a:r>
            <a:r>
              <a:rPr lang="en-GB" sz="1600" b="1" dirty="0">
                <a:solidFill>
                  <a:srgbClr val="FF0000"/>
                </a:solidFill>
              </a:rPr>
              <a:t>stands for </a:t>
            </a:r>
            <a:r>
              <a:rPr lang="en-GB" sz="1600" dirty="0"/>
              <a:t>Hybrid Electric Vehicle</a:t>
            </a:r>
          </a:p>
          <a:p>
            <a:pPr lvl="1"/>
            <a:r>
              <a:rPr lang="en-GB" sz="1600" dirty="0"/>
              <a:t>SWOT </a:t>
            </a:r>
            <a:r>
              <a:rPr lang="en-GB" sz="1600" b="1" dirty="0">
                <a:solidFill>
                  <a:srgbClr val="FF0000"/>
                </a:solidFill>
              </a:rPr>
              <a:t>stands for </a:t>
            </a:r>
            <a:r>
              <a:rPr lang="en-GB" sz="1600" dirty="0"/>
              <a:t>strengths, weaknesses, opportunities and threats</a:t>
            </a:r>
          </a:p>
          <a:p>
            <a:pPr lvl="1"/>
            <a:r>
              <a:rPr lang="en-GB" sz="1600" dirty="0"/>
              <a:t>WHO </a:t>
            </a:r>
            <a:r>
              <a:rPr lang="en-GB" sz="1600" b="1" dirty="0">
                <a:solidFill>
                  <a:srgbClr val="FF0000"/>
                </a:solidFill>
              </a:rPr>
              <a:t>stands for </a:t>
            </a:r>
            <a:r>
              <a:rPr lang="en-GB" sz="1600" dirty="0"/>
              <a:t>the World Health organisation</a:t>
            </a:r>
          </a:p>
          <a:p>
            <a:r>
              <a:rPr lang="en-GB" sz="1600" dirty="0"/>
              <a:t>When writing the purpose of the essay (Thesis statement) there are several options but simple present OR future simple are often chosen. (</a:t>
            </a:r>
            <a:r>
              <a:rPr lang="en-GB" sz="1600" i="1" dirty="0"/>
              <a:t>Please note the use of phrasal verb forms</a:t>
            </a:r>
            <a:r>
              <a:rPr lang="en-GB" sz="1600" dirty="0"/>
              <a:t>)</a:t>
            </a:r>
          </a:p>
          <a:p>
            <a:pPr lvl="1"/>
            <a:r>
              <a:rPr lang="en-GB" sz="1600" dirty="0"/>
              <a:t>This essay </a:t>
            </a:r>
            <a:r>
              <a:rPr lang="en-GB" sz="1600" b="1" dirty="0">
                <a:solidFill>
                  <a:srgbClr val="FF0000"/>
                </a:solidFill>
              </a:rPr>
              <a:t>focuses on</a:t>
            </a:r>
            <a:r>
              <a:rPr lang="en-GB" sz="1600" dirty="0"/>
              <a:t>../ This essay </a:t>
            </a:r>
            <a:r>
              <a:rPr lang="en-GB" sz="1600" b="1" dirty="0">
                <a:solidFill>
                  <a:srgbClr val="FF0000"/>
                </a:solidFill>
              </a:rPr>
              <a:t>will focus on</a:t>
            </a:r>
            <a:r>
              <a:rPr lang="en-GB" sz="1600" dirty="0"/>
              <a:t>..</a:t>
            </a:r>
          </a:p>
          <a:p>
            <a:pPr lvl="1"/>
            <a:r>
              <a:rPr lang="en-GB" sz="1600" dirty="0"/>
              <a:t>This essay </a:t>
            </a:r>
            <a:r>
              <a:rPr lang="en-GB" sz="1600" b="1" dirty="0">
                <a:solidFill>
                  <a:srgbClr val="FF0000"/>
                </a:solidFill>
              </a:rPr>
              <a:t>looks at</a:t>
            </a:r>
            <a:r>
              <a:rPr lang="en-GB" sz="1600" dirty="0"/>
              <a:t>…/ This essay </a:t>
            </a:r>
            <a:r>
              <a:rPr lang="en-GB" sz="1600" b="1" dirty="0">
                <a:solidFill>
                  <a:srgbClr val="FF0000"/>
                </a:solidFill>
              </a:rPr>
              <a:t>will look at</a:t>
            </a:r>
            <a:r>
              <a:rPr lang="en-GB" sz="1600" dirty="0"/>
              <a:t>… </a:t>
            </a:r>
          </a:p>
        </p:txBody>
      </p:sp>
      <p:sp>
        <p:nvSpPr>
          <p:cNvPr id="4" name="Slide Number Placeholder 3"/>
          <p:cNvSpPr>
            <a:spLocks noGrp="1"/>
          </p:cNvSpPr>
          <p:nvPr>
            <p:ph type="sldNum" sz="quarter" idx="12"/>
          </p:nvPr>
        </p:nvSpPr>
        <p:spPr/>
        <p:txBody>
          <a:bodyPr/>
          <a:lstStyle/>
          <a:p>
            <a:fld id="{49F81A9B-40D1-48DE-9F55-896B8958FC5F}" type="slidenum">
              <a:rPr lang="en-GB" smtClean="0"/>
              <a:t>5</a:t>
            </a:fld>
            <a:endParaRPr lang="en-GB"/>
          </a:p>
        </p:txBody>
      </p:sp>
    </p:spTree>
    <p:extLst>
      <p:ext uri="{BB962C8B-B14F-4D97-AF65-F5344CB8AC3E}">
        <p14:creationId xmlns:p14="http://schemas.microsoft.com/office/powerpoint/2010/main" val="40111599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Further examples of essay (only) introductions</a:t>
            </a:r>
          </a:p>
        </p:txBody>
      </p:sp>
      <p:sp>
        <p:nvSpPr>
          <p:cNvPr id="3" name="Content Placeholder 2"/>
          <p:cNvSpPr>
            <a:spLocks noGrp="1"/>
          </p:cNvSpPr>
          <p:nvPr>
            <p:ph idx="1"/>
          </p:nvPr>
        </p:nvSpPr>
        <p:spPr/>
        <p:txBody>
          <a:bodyPr>
            <a:normAutofit fontScale="85000" lnSpcReduction="20000"/>
          </a:bodyPr>
          <a:lstStyle/>
          <a:p>
            <a:pPr algn="just"/>
            <a:r>
              <a:rPr lang="en-GB" sz="2500" dirty="0"/>
              <a:t>(4) The substantial growth of demand for tourism activities </a:t>
            </a:r>
            <a:r>
              <a:rPr lang="en-GB" sz="2500" b="1" dirty="0">
                <a:solidFill>
                  <a:srgbClr val="FF0000"/>
                </a:solidFill>
              </a:rPr>
              <a:t>has proved </a:t>
            </a:r>
            <a:r>
              <a:rPr lang="en-GB" sz="2500" dirty="0"/>
              <a:t>that the tourism industry is one of the major contributors to the global economy and employment. In terms of maintaining world, tourism activities are able to enhance the understanding between nations. These suggest the importance of tourism development, in particular, on a  worldwide scale. Nevertheless, both of inbound and outbound tourist markets </a:t>
            </a:r>
            <a:r>
              <a:rPr lang="en-GB" sz="2500" b="1" dirty="0">
                <a:solidFill>
                  <a:srgbClr val="FF0000"/>
                </a:solidFill>
              </a:rPr>
              <a:t>have long been dominated </a:t>
            </a:r>
            <a:r>
              <a:rPr lang="en-GB" sz="2500" dirty="0"/>
              <a:t>by only few industrial countries. Although some emerging countries, like the People’s Republic of China, </a:t>
            </a:r>
            <a:r>
              <a:rPr lang="en-GB" sz="2500" b="1" dirty="0">
                <a:solidFill>
                  <a:srgbClr val="FF0000"/>
                </a:solidFill>
              </a:rPr>
              <a:t>have started </a:t>
            </a:r>
            <a:r>
              <a:rPr lang="en-GB" sz="2500" dirty="0"/>
              <a:t>contributing to the growth in international tourism since the twenty century, the benefits that tourism may bring in need to be re-evaluated in the context of globalisation and the fact that that developing countries tend to be more vulnerable.</a:t>
            </a:r>
          </a:p>
          <a:p>
            <a:pPr lvl="1" algn="just"/>
            <a:r>
              <a:rPr lang="en-GB" sz="2100" dirty="0"/>
              <a:t>(</a:t>
            </a:r>
            <a:r>
              <a:rPr lang="en-GB" sz="2100" b="1" i="1" u="sng" dirty="0"/>
              <a:t>All background information/no definitions/ no thesis statement</a:t>
            </a:r>
            <a:r>
              <a:rPr lang="en-GB" sz="2100" dirty="0"/>
              <a:t>)</a:t>
            </a:r>
          </a:p>
          <a:p>
            <a:pPr algn="just"/>
            <a:r>
              <a:rPr lang="en-GB" sz="2500" dirty="0"/>
              <a:t>(5) Though people are not equally endowed with strength, skills, and luck if we give the same amount of money to everyone, some people will waste all the money while others can save some money and day by day there will be some classification in our society. There are mainly three classes in our society, rich, middleclass and poor. Each class can be divided into three more classes. </a:t>
            </a:r>
            <a:r>
              <a:rPr lang="en-GB" sz="2500" b="1" dirty="0">
                <a:solidFill>
                  <a:srgbClr val="0070C0"/>
                </a:solidFill>
              </a:rPr>
              <a:t>As a result, this essay focuses on how these classes are created and what is the root of poverty, especially in Bangladesh in South Asia</a:t>
            </a:r>
            <a:r>
              <a:rPr lang="en-GB" sz="2500" b="1" i="1" u="sng" dirty="0">
                <a:solidFill>
                  <a:srgbClr val="0070C0"/>
                </a:solidFill>
              </a:rPr>
              <a:t>.</a:t>
            </a:r>
          </a:p>
          <a:p>
            <a:pPr lvl="1" algn="just"/>
            <a:r>
              <a:rPr lang="en-GB" sz="2100" b="1" i="1" u="sng" dirty="0"/>
              <a:t>(Background + thesis statement, but no definitions)</a:t>
            </a:r>
          </a:p>
          <a:p>
            <a:endParaRPr lang="en-GB" dirty="0"/>
          </a:p>
        </p:txBody>
      </p:sp>
      <p:sp>
        <p:nvSpPr>
          <p:cNvPr id="4" name="Slide Number Placeholder 3"/>
          <p:cNvSpPr>
            <a:spLocks noGrp="1"/>
          </p:cNvSpPr>
          <p:nvPr>
            <p:ph type="sldNum" sz="quarter" idx="12"/>
          </p:nvPr>
        </p:nvSpPr>
        <p:spPr/>
        <p:txBody>
          <a:bodyPr/>
          <a:lstStyle/>
          <a:p>
            <a:fld id="{49F81A9B-40D1-48DE-9F55-896B8958FC5F}" type="slidenum">
              <a:rPr lang="en-GB" smtClean="0"/>
              <a:t>6</a:t>
            </a:fld>
            <a:endParaRPr lang="en-GB"/>
          </a:p>
        </p:txBody>
      </p:sp>
    </p:spTree>
    <p:extLst>
      <p:ext uri="{BB962C8B-B14F-4D97-AF65-F5344CB8AC3E}">
        <p14:creationId xmlns:p14="http://schemas.microsoft.com/office/powerpoint/2010/main" val="1213189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Further examples of essay (only) introductions</a:t>
            </a:r>
          </a:p>
        </p:txBody>
      </p:sp>
      <p:sp>
        <p:nvSpPr>
          <p:cNvPr id="3" name="Content Placeholder 2"/>
          <p:cNvSpPr>
            <a:spLocks noGrp="1"/>
          </p:cNvSpPr>
          <p:nvPr>
            <p:ph idx="1"/>
          </p:nvPr>
        </p:nvSpPr>
        <p:spPr/>
        <p:txBody>
          <a:bodyPr>
            <a:normAutofit fontScale="92500" lnSpcReduction="20000"/>
          </a:bodyPr>
          <a:lstStyle/>
          <a:p>
            <a:pPr algn="just"/>
            <a:r>
              <a:rPr lang="en-GB" sz="2500" dirty="0"/>
              <a:t>(6) China </a:t>
            </a:r>
            <a:r>
              <a:rPr lang="en-GB" sz="2500" b="1" dirty="0">
                <a:solidFill>
                  <a:srgbClr val="FF0000"/>
                </a:solidFill>
              </a:rPr>
              <a:t>has become </a:t>
            </a:r>
            <a:r>
              <a:rPr lang="en-GB" sz="2500" dirty="0"/>
              <a:t>one of the most important nations, and </a:t>
            </a:r>
            <a:r>
              <a:rPr lang="en-GB" sz="2500" b="1" dirty="0">
                <a:solidFill>
                  <a:srgbClr val="FF0000"/>
                </a:solidFill>
              </a:rPr>
              <a:t>has experienced </a:t>
            </a:r>
            <a:r>
              <a:rPr lang="en-GB" sz="2500" dirty="0"/>
              <a:t>rapid economic growth in the past decades that </a:t>
            </a:r>
            <a:r>
              <a:rPr lang="en-GB" sz="2500" b="1" dirty="0">
                <a:solidFill>
                  <a:srgbClr val="FF0000"/>
                </a:solidFill>
              </a:rPr>
              <a:t>has amazed </a:t>
            </a:r>
            <a:r>
              <a:rPr lang="en-GB" sz="2500" dirty="0"/>
              <a:t>the rest of the world. With China’s accession to the World Trade Organization (WTO), business activities  within China, the adjusting of the Chinese accounting development </a:t>
            </a:r>
            <a:r>
              <a:rPr lang="en-GB" sz="2500" b="1" dirty="0">
                <a:solidFill>
                  <a:srgbClr val="FF0000"/>
                </a:solidFill>
              </a:rPr>
              <a:t>has been </a:t>
            </a:r>
            <a:r>
              <a:rPr lang="en-GB" sz="2500" dirty="0"/>
              <a:t>a hot topic in the world economic field, especially the changes and reforms of Chinese accounting since the ‘Open Door Policy’ was established in 1978. This is because accounting is a service provided for those who information about an organization’s financial performance, its assets and its liabilities (Dyson, 2004). </a:t>
            </a:r>
          </a:p>
          <a:p>
            <a:pPr lvl="1" algn="just"/>
            <a:r>
              <a:rPr lang="en-GB" sz="2100" b="1" i="1" u="sng" dirty="0"/>
              <a:t>(Background + definitions but no thesis statement)</a:t>
            </a:r>
          </a:p>
          <a:p>
            <a:pPr algn="just"/>
            <a:r>
              <a:rPr lang="en-GB" sz="2500" dirty="0"/>
              <a:t>(7)</a:t>
            </a:r>
            <a:r>
              <a:rPr lang="en-GB" sz="2500" dirty="0">
                <a:solidFill>
                  <a:srgbClr val="FF0000"/>
                </a:solidFill>
              </a:rPr>
              <a:t> </a:t>
            </a:r>
            <a:r>
              <a:rPr lang="en-GB" sz="2500" dirty="0"/>
              <a:t>This essay </a:t>
            </a:r>
            <a:r>
              <a:rPr lang="en-GB" sz="2500" b="1" dirty="0">
                <a:solidFill>
                  <a:srgbClr val="0070C0"/>
                </a:solidFill>
              </a:rPr>
              <a:t>will give </a:t>
            </a:r>
            <a:r>
              <a:rPr lang="en-GB" sz="2500" dirty="0"/>
              <a:t>an overview about some of the most important art movements that took place in the last two centuries, describe their philosophies and evaluate similarities and differences between them.  Furthermore, </a:t>
            </a:r>
            <a:r>
              <a:rPr lang="en-GB" sz="2500" b="1" dirty="0">
                <a:solidFill>
                  <a:srgbClr val="0070C0"/>
                </a:solidFill>
              </a:rPr>
              <a:t>it will discuss </a:t>
            </a:r>
            <a:r>
              <a:rPr lang="en-GB" sz="2500" dirty="0"/>
              <a:t>how the current design was influenced by the 19</a:t>
            </a:r>
            <a:r>
              <a:rPr lang="en-GB" sz="2500" baseline="30000" dirty="0"/>
              <a:t>th</a:t>
            </a:r>
            <a:r>
              <a:rPr lang="en-GB" sz="2500" dirty="0"/>
              <a:t> and 20</a:t>
            </a:r>
            <a:r>
              <a:rPr lang="en-GB" sz="2500" baseline="30000" dirty="0"/>
              <a:t>th</a:t>
            </a:r>
            <a:r>
              <a:rPr lang="en-GB" sz="2500" dirty="0"/>
              <a:t> century art movements  and which philosophies, ideals and works were significant for the development of Contemporary Design.</a:t>
            </a:r>
          </a:p>
          <a:p>
            <a:pPr lvl="1" algn="just"/>
            <a:r>
              <a:rPr lang="en-GB" sz="2100" b="1" i="1" u="sng" dirty="0"/>
              <a:t>(No background or definitions. But, plenty of information to support the thesis statement) </a:t>
            </a:r>
          </a:p>
          <a:p>
            <a:endParaRPr lang="en-GB" dirty="0"/>
          </a:p>
        </p:txBody>
      </p:sp>
      <p:sp>
        <p:nvSpPr>
          <p:cNvPr id="4" name="Slide Number Placeholder 3"/>
          <p:cNvSpPr>
            <a:spLocks noGrp="1"/>
          </p:cNvSpPr>
          <p:nvPr>
            <p:ph type="sldNum" sz="quarter" idx="12"/>
          </p:nvPr>
        </p:nvSpPr>
        <p:spPr/>
        <p:txBody>
          <a:bodyPr/>
          <a:lstStyle/>
          <a:p>
            <a:fld id="{49F81A9B-40D1-48DE-9F55-896B8958FC5F}" type="slidenum">
              <a:rPr lang="en-GB" smtClean="0"/>
              <a:t>7</a:t>
            </a:fld>
            <a:endParaRPr lang="en-GB"/>
          </a:p>
        </p:txBody>
      </p:sp>
    </p:spTree>
    <p:extLst>
      <p:ext uri="{BB962C8B-B14F-4D97-AF65-F5344CB8AC3E}">
        <p14:creationId xmlns:p14="http://schemas.microsoft.com/office/powerpoint/2010/main" val="17122158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367</TotalTime>
  <Words>1240</Words>
  <Application>Microsoft Office PowerPoint</Application>
  <PresentationFormat>Widescreen</PresentationFormat>
  <Paragraphs>60</Paragraphs>
  <Slides>7</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           </vt:lpstr>
      <vt:lpstr>Contents of presentation</vt:lpstr>
      <vt:lpstr>The main functions of an essay/report  introduction</vt:lpstr>
      <vt:lpstr>EXAMPLES of ESSAY (only) INTRODUCTIONS</vt:lpstr>
      <vt:lpstr>The use of tense in essay/report introductions</vt:lpstr>
      <vt:lpstr>Further examples of essay (only) introductions</vt:lpstr>
      <vt:lpstr>Further examples of essay (only) introductions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Pre-sessional lecture Essay introductions  </dc:title>
  <dc:creator>David Charles Williams (International Centre)</dc:creator>
  <cp:lastModifiedBy>David Charles Williams (International Centre)</cp:lastModifiedBy>
  <cp:revision>66</cp:revision>
  <dcterms:created xsi:type="dcterms:W3CDTF">2020-05-01T10:22:05Z</dcterms:created>
  <dcterms:modified xsi:type="dcterms:W3CDTF">2023-03-30T15:01:22Z</dcterms:modified>
</cp:coreProperties>
</file>