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728" r:id="rId1"/>
  </p:sldMasterIdLst>
  <p:notesMasterIdLst>
    <p:notesMasterId r:id="rId25"/>
  </p:notesMasterIdLst>
  <p:sldIdLst>
    <p:sldId id="256" r:id="rId2"/>
    <p:sldId id="258" r:id="rId3"/>
    <p:sldId id="260" r:id="rId4"/>
    <p:sldId id="261" r:id="rId5"/>
    <p:sldId id="263" r:id="rId6"/>
    <p:sldId id="264" r:id="rId7"/>
    <p:sldId id="265" r:id="rId8"/>
    <p:sldId id="266" r:id="rId9"/>
    <p:sldId id="267" r:id="rId10"/>
    <p:sldId id="268" r:id="rId11"/>
    <p:sldId id="274" r:id="rId12"/>
    <p:sldId id="275" r:id="rId13"/>
    <p:sldId id="276" r:id="rId14"/>
    <p:sldId id="277" r:id="rId15"/>
    <p:sldId id="279" r:id="rId16"/>
    <p:sldId id="280" r:id="rId17"/>
    <p:sldId id="281" r:id="rId18"/>
    <p:sldId id="282" r:id="rId19"/>
    <p:sldId id="284" r:id="rId20"/>
    <p:sldId id="262" r:id="rId21"/>
    <p:sldId id="286" r:id="rId22"/>
    <p:sldId id="287" r:id="rId23"/>
    <p:sldId id="288" r:id="rId24"/>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276" d="100"/>
          <a:sy n="276" d="100"/>
        </p:scale>
        <p:origin x="-600" y="-104"/>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notesMaster" Target="notesMasters/notesMaster1.xml"/><Relationship Id="rId26" Type="http://schemas.openxmlformats.org/officeDocument/2006/relationships/printerSettings" Target="printerSettings/printerSettings1.bin"/><Relationship Id="rId27" Type="http://schemas.openxmlformats.org/officeDocument/2006/relationships/presProps" Target="presProps.xml"/><Relationship Id="rId28" Type="http://schemas.openxmlformats.org/officeDocument/2006/relationships/viewProps" Target="viewProps.xml"/><Relationship Id="rId29" Type="http://schemas.openxmlformats.org/officeDocument/2006/relationships/theme" Target="theme/theme1.xml"/><Relationship Id="rId3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57D5096-E386-AD44-A38D-F0F2BFF2305C}" type="datetimeFigureOut">
              <a:rPr lang="en-US" smtClean="0"/>
              <a:t>27/02/20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991FB20-A55C-7845-BBF0-B0034C96EE1A}" type="slidenum">
              <a:rPr lang="en-US" smtClean="0"/>
              <a:t>‹#›</a:t>
            </a:fld>
            <a:endParaRPr lang="en-US"/>
          </a:p>
        </p:txBody>
      </p:sp>
    </p:spTree>
    <p:extLst>
      <p:ext uri="{BB962C8B-B14F-4D97-AF65-F5344CB8AC3E}">
        <p14:creationId xmlns:p14="http://schemas.microsoft.com/office/powerpoint/2010/main" val="1720384598"/>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=vso9iPIpeu8</a:t>
            </a:r>
          </a:p>
          <a:p>
            <a:endParaRPr lang="en-US" dirty="0"/>
          </a:p>
        </p:txBody>
      </p:sp>
      <p:sp>
        <p:nvSpPr>
          <p:cNvPr id="4" name="Slide Number Placeholder 3"/>
          <p:cNvSpPr>
            <a:spLocks noGrp="1"/>
          </p:cNvSpPr>
          <p:nvPr>
            <p:ph type="sldNum" sz="quarter" idx="10"/>
          </p:nvPr>
        </p:nvSpPr>
        <p:spPr/>
        <p:txBody>
          <a:bodyPr/>
          <a:lstStyle/>
          <a:p>
            <a:fld id="{3991FB20-A55C-7845-BBF0-B0034C96EE1A}" type="slidenum">
              <a:rPr lang="en-US" smtClean="0"/>
              <a:t>9</a:t>
            </a:fld>
            <a:endParaRPr lang="en-US"/>
          </a:p>
        </p:txBody>
      </p:sp>
    </p:spTree>
    <p:extLst>
      <p:ext uri="{BB962C8B-B14F-4D97-AF65-F5344CB8AC3E}">
        <p14:creationId xmlns:p14="http://schemas.microsoft.com/office/powerpoint/2010/main" val="19461684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In a classical screen story, the protagonist is struggling to do something, they have a goal. Stopping them</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from achieving this goal are the forces of antagonism, often another person, the antagonist. Without this</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struggle, any achievement of the character lacks real merit (and real interest for a mainstream audience, it is</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argued).</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11</a:t>
            </a:fld>
            <a:endParaRPr lang="en-US"/>
          </a:p>
        </p:txBody>
      </p:sp>
    </p:spTree>
    <p:extLst>
      <p:ext uri="{BB962C8B-B14F-4D97-AF65-F5344CB8AC3E}">
        <p14:creationId xmlns:p14="http://schemas.microsoft.com/office/powerpoint/2010/main" val="13601486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Characters struggle against obstacles. The most immediate are physical ones that put the life of the character</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at risk; if they are killed they cannot achieve their goal. Because there is so much at stake, genres that have</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this form of conflict are always popular, although they can quickly lapse into cliché.</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12</a:t>
            </a:fld>
            <a:endParaRPr lang="en-US"/>
          </a:p>
        </p:txBody>
      </p:sp>
    </p:spTree>
    <p:extLst>
      <p:ext uri="{BB962C8B-B14F-4D97-AF65-F5344CB8AC3E}">
        <p14:creationId xmlns:p14="http://schemas.microsoft.com/office/powerpoint/2010/main" val="19674715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Physical obstacles are an example of external conflict and can be used for comic and other purposes as well</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as for action/suspense. </a:t>
            </a:r>
          </a:p>
          <a:p>
            <a:r>
              <a:rPr lang="en-US" dirty="0" smtClean="0"/>
              <a:t>Other people can embody different concepts,</a:t>
            </a:r>
            <a:r>
              <a:rPr lang="en-US" baseline="0" dirty="0" smtClean="0"/>
              <a:t> to help add meaning to </a:t>
            </a:r>
            <a:r>
              <a:rPr lang="en-US" baseline="0" dirty="0" err="1" smtClean="0"/>
              <a:t>conflct</a:t>
            </a:r>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13</a:t>
            </a:fld>
            <a:endParaRPr lang="en-US"/>
          </a:p>
        </p:txBody>
      </p:sp>
    </p:spTree>
    <p:extLst>
      <p:ext uri="{BB962C8B-B14F-4D97-AF65-F5344CB8AC3E}">
        <p14:creationId xmlns:p14="http://schemas.microsoft.com/office/powerpoint/2010/main" val="14175440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By contrast, internal conflict is entirely within a character. It is self doubt, a moral dilemma, madness. The internal conflict of the screen story will often carry the underlying themes of the story, the film's argument, which we'll come back to in a bit.</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In many successful mainstream stories, the main character deals with both an external and internal conflict.</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In Titanic (1997), Rose DeWitt </a:t>
            </a:r>
            <a:r>
              <a:rPr lang="en-GB" sz="1200" kern="1200" dirty="0" err="1" smtClean="0">
                <a:solidFill>
                  <a:schemeClr val="tx1"/>
                </a:solidFill>
                <a:effectLst/>
                <a:latin typeface="+mn-lt"/>
                <a:ea typeface="+mn-ea"/>
                <a:cs typeface="+mn-cs"/>
              </a:rPr>
              <a:t>Bukater</a:t>
            </a:r>
            <a:r>
              <a:rPr lang="en-GB" sz="1200" kern="1200" dirty="0" smtClean="0">
                <a:solidFill>
                  <a:schemeClr val="tx1"/>
                </a:solidFill>
                <a:effectLst/>
                <a:latin typeface="+mn-lt"/>
                <a:ea typeface="+mn-ea"/>
                <a:cs typeface="+mn-cs"/>
              </a:rPr>
              <a:t> is facing the external conflict of surviving the iceberg-scuppered</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ship and the attentions of her mother, her </a:t>
            </a:r>
            <a:r>
              <a:rPr lang="en-GB" sz="1200" kern="1200" dirty="0" err="1" smtClean="0">
                <a:solidFill>
                  <a:schemeClr val="tx1"/>
                </a:solidFill>
                <a:effectLst/>
                <a:latin typeface="+mn-lt"/>
                <a:ea typeface="+mn-ea"/>
                <a:cs typeface="+mn-cs"/>
              </a:rPr>
              <a:t>fiance</a:t>
            </a:r>
            <a:r>
              <a:rPr lang="en-GB" sz="1200" kern="1200" dirty="0" smtClean="0">
                <a:solidFill>
                  <a:schemeClr val="tx1"/>
                </a:solidFill>
                <a:effectLst/>
                <a:latin typeface="+mn-lt"/>
                <a:ea typeface="+mn-ea"/>
                <a:cs typeface="+mn-cs"/>
              </a:rPr>
              <a:t>, Cal, and her new beau, Jack. She is also facing the internal</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conflict of whether to do her duty and marry Cal or follow her heart and choose Jack. When the internal and external conflicts climax at the same time, it can be a powerful story design. And a cheap sexual innuendo.</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14</a:t>
            </a:fld>
            <a:endParaRPr lang="en-US"/>
          </a:p>
        </p:txBody>
      </p:sp>
    </p:spTree>
    <p:extLst>
      <p:ext uri="{BB962C8B-B14F-4D97-AF65-F5344CB8AC3E}">
        <p14:creationId xmlns:p14="http://schemas.microsoft.com/office/powerpoint/2010/main" val="1499997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Conflict is about something, it is symbolic or metaphorical to the audience. In Titanic, this is</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represented by Rose's internal dilemma, is about class and gender divides, and about the opportunity to</a:t>
            </a:r>
          </a:p>
          <a:p>
            <a:r>
              <a:rPr lang="en-GB" sz="1200" kern="1200" dirty="0" smtClean="0">
                <a:solidFill>
                  <a:schemeClr val="tx1"/>
                </a:solidFill>
                <a:effectLst/>
                <a:latin typeface="+mn-lt"/>
                <a:ea typeface="+mn-ea"/>
                <a:cs typeface="+mn-cs"/>
              </a:rPr>
              <a:t>transcend these offered by new world of liberty, the USA, in contrast to the old world, Europe. It can help to</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think about this aspect of conflict as a moral argument, the protagonist and antagonist representing different</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sides. This can apply to any genre of narrative film.</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15</a:t>
            </a:fld>
            <a:endParaRPr lang="en-US"/>
          </a:p>
        </p:txBody>
      </p:sp>
    </p:spTree>
    <p:extLst>
      <p:ext uri="{BB962C8B-B14F-4D97-AF65-F5344CB8AC3E}">
        <p14:creationId xmlns:p14="http://schemas.microsoft.com/office/powerpoint/2010/main" val="10460624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https://</a:t>
            </a:r>
            <a:r>
              <a:rPr lang="en-US" dirty="0" err="1" smtClean="0"/>
              <a:t>www.youtube.com</a:t>
            </a:r>
            <a:r>
              <a:rPr lang="en-US" dirty="0" smtClean="0"/>
              <a:t>/</a:t>
            </a:r>
            <a:r>
              <a:rPr lang="en-US" dirty="0" err="1" smtClean="0"/>
              <a:t>watch?v</a:t>
            </a:r>
            <a:r>
              <a:rPr lang="en-US" dirty="0" smtClean="0"/>
              <a:t>=disj0pQdcuI</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16</a:t>
            </a:fld>
            <a:endParaRPr lang="en-US"/>
          </a:p>
        </p:txBody>
      </p:sp>
    </p:spTree>
    <p:extLst>
      <p:ext uri="{BB962C8B-B14F-4D97-AF65-F5344CB8AC3E}">
        <p14:creationId xmlns:p14="http://schemas.microsoft.com/office/powerpoint/2010/main" val="215365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A character, even one based closely on a real person, is an artificial creation, constructed to serve a function or functions in a screen story. There are a number of ways of approaching character, these different techniques and analyses will prove useful in your own work. But be warned, character is a thorny issue and as with other</a:t>
            </a:r>
            <a:r>
              <a:rPr lang="en-GB" sz="1200" kern="1200" baseline="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story elements,</a:t>
            </a:r>
            <a:r>
              <a:rPr lang="en-GB" sz="1200" kern="1200" baseline="0" dirty="0" smtClean="0">
                <a:solidFill>
                  <a:schemeClr val="tx1"/>
                </a:solidFill>
                <a:effectLst/>
                <a:latin typeface="+mn-lt"/>
                <a:ea typeface="+mn-ea"/>
                <a:cs typeface="+mn-cs"/>
              </a:rPr>
              <a:t> there’s a lot of give and take between character, conflict, structure and metaphor/symbol in the creation and development of a story. Today, we’ll look at some terms and concepts that will help you understand character and the story form and give you some basic tools to start exploring this.</a:t>
            </a:r>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091A0CBA-B4CA-474C-BA92-8AF21917A40C}" type="slidenum">
              <a:rPr lang="en-US" smtClean="0"/>
              <a:t>18</a:t>
            </a:fld>
            <a:endParaRPr lang="en-US"/>
          </a:p>
        </p:txBody>
      </p:sp>
    </p:spTree>
    <p:extLst>
      <p:ext uri="{BB962C8B-B14F-4D97-AF65-F5344CB8AC3E}">
        <p14:creationId xmlns:p14="http://schemas.microsoft.com/office/powerpoint/2010/main" val="21058328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In addition to the attributes that McKee and Field outline, a main character in a mainstream film will have a clear goal, and their struggle for that goal not only drives the film but symbolises what it is about. </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Other characters can personify concepts that the main character (and their goal)</a:t>
            </a:r>
            <a:r>
              <a:rPr lang="en-GB" sz="1200" kern="1200" baseline="0" dirty="0" smtClean="0">
                <a:solidFill>
                  <a:schemeClr val="tx1"/>
                </a:solidFill>
                <a:effectLst/>
                <a:latin typeface="+mn-lt"/>
                <a:ea typeface="+mn-ea"/>
                <a:cs typeface="+mn-cs"/>
              </a:rPr>
              <a:t> are in conflict with </a:t>
            </a:r>
            <a:r>
              <a:rPr lang="mr-IN" sz="1200" kern="1200" baseline="0" dirty="0" smtClean="0">
                <a:solidFill>
                  <a:schemeClr val="tx1"/>
                </a:solidFill>
                <a:effectLst/>
                <a:latin typeface="+mn-lt"/>
                <a:ea typeface="+mn-ea"/>
                <a:cs typeface="+mn-cs"/>
              </a:rPr>
              <a:t>–</a:t>
            </a:r>
            <a:r>
              <a:rPr lang="en-GB" sz="1200" kern="1200" baseline="0" dirty="0" smtClean="0">
                <a:solidFill>
                  <a:schemeClr val="tx1"/>
                </a:solidFill>
                <a:effectLst/>
                <a:latin typeface="+mn-lt"/>
                <a:ea typeface="+mn-ea"/>
                <a:cs typeface="+mn-cs"/>
              </a:rPr>
              <a:t> when creating stories considering how characters might represent conflicting ideas can be a very useful tool.</a:t>
            </a:r>
          </a:p>
          <a:p>
            <a:pPr marL="0" marR="0" indent="0" algn="l" defTabSz="914400" rtl="0" eaLnBrk="1" fontAlgn="auto" latinLnBrk="0" hangingPunct="1">
              <a:lnSpc>
                <a:spcPct val="100000"/>
              </a:lnSpc>
              <a:spcBef>
                <a:spcPts val="0"/>
              </a:spcBef>
              <a:spcAft>
                <a:spcPts val="0"/>
              </a:spcAft>
              <a:buClrTx/>
              <a:buSzTx/>
              <a:buFontTx/>
              <a:buNone/>
              <a:tabLst/>
              <a:defRPr/>
            </a:pPr>
            <a:endParaRPr lang="en-GB"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Main characters will often have divergent wants and needs, the conflicting conscious and unconscious desires.</a:t>
            </a:r>
          </a:p>
          <a:p>
            <a:endParaRPr lang="en-US" dirty="0"/>
          </a:p>
        </p:txBody>
      </p:sp>
      <p:sp>
        <p:nvSpPr>
          <p:cNvPr id="4" name="Slide Number Placeholder 3"/>
          <p:cNvSpPr>
            <a:spLocks noGrp="1"/>
          </p:cNvSpPr>
          <p:nvPr>
            <p:ph type="sldNum" sz="quarter" idx="10"/>
          </p:nvPr>
        </p:nvSpPr>
        <p:spPr/>
        <p:txBody>
          <a:bodyPr/>
          <a:lstStyle/>
          <a:p>
            <a:fld id="{091A0CBA-B4CA-474C-BA92-8AF21917A40C}" type="slidenum">
              <a:rPr lang="en-US" smtClean="0"/>
              <a:t>19</a:t>
            </a:fld>
            <a:endParaRPr lang="en-US"/>
          </a:p>
        </p:txBody>
      </p:sp>
    </p:spTree>
    <p:extLst>
      <p:ext uri="{BB962C8B-B14F-4D97-AF65-F5344CB8AC3E}">
        <p14:creationId xmlns:p14="http://schemas.microsoft.com/office/powerpoint/2010/main" val="11268937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Choose one that you have not seen!</a:t>
            </a:r>
            <a:r>
              <a:rPr lang="en-US" baseline="0" dirty="0" smtClean="0"/>
              <a:t> Avoid seeing the film or </a:t>
            </a:r>
            <a:r>
              <a:rPr lang="en-US" baseline="0" smtClean="0"/>
              <a:t>researching its look.</a:t>
            </a:r>
            <a:endParaRPr lang="en-US"/>
          </a:p>
        </p:txBody>
      </p:sp>
      <p:sp>
        <p:nvSpPr>
          <p:cNvPr id="4" name="Slide Number Placeholder 3"/>
          <p:cNvSpPr>
            <a:spLocks noGrp="1"/>
          </p:cNvSpPr>
          <p:nvPr>
            <p:ph type="sldNum" sz="quarter" idx="10"/>
          </p:nvPr>
        </p:nvSpPr>
        <p:spPr/>
        <p:txBody>
          <a:bodyPr/>
          <a:lstStyle/>
          <a:p>
            <a:fld id="{3991FB20-A55C-7845-BBF0-B0034C96EE1A}" type="slidenum">
              <a:rPr lang="en-US" smtClean="0"/>
              <a:t>23</a:t>
            </a:fld>
            <a:endParaRPr lang="en-US"/>
          </a:p>
        </p:txBody>
      </p:sp>
    </p:spTree>
    <p:extLst>
      <p:ext uri="{BB962C8B-B14F-4D97-AF65-F5344CB8AC3E}">
        <p14:creationId xmlns:p14="http://schemas.microsoft.com/office/powerpoint/2010/main" val="25299465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2" cstate="print"/>
          <a:srcRect t="33333"/>
          <a:stretch>
            <a:fillRect/>
          </a:stretch>
        </p:blipFill>
        <p:spPr>
          <a:xfrm>
            <a:off x="0" y="0"/>
            <a:ext cx="9144000" cy="3429000"/>
          </a:xfrm>
          <a:prstGeom prst="rect">
            <a:avLst/>
          </a:prstGeom>
        </p:spPr>
      </p:pic>
      <p:sp>
        <p:nvSpPr>
          <p:cNvPr id="4" name="Date Placeholder 3"/>
          <p:cNvSpPr>
            <a:spLocks noGrp="1"/>
          </p:cNvSpPr>
          <p:nvPr>
            <p:ph type="dt" sz="half" idx="10"/>
          </p:nvPr>
        </p:nvSpPr>
        <p:spPr/>
        <p:txBody>
          <a:bodyPr/>
          <a:lstStyle/>
          <a:p>
            <a:fld id="{2233D26B-DFC2-4248-8ED0-AD3E108CBDD7}" type="datetime1">
              <a:rPr lang="en-US" smtClean="0"/>
              <a:pPr/>
              <a:t>27/02/20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237106-F2ED-405E-BC33-CC3CF426205F}" type="slidenum">
              <a:rPr lang="en-US" smtClean="0"/>
              <a:pPr/>
              <a:t>‹#›</a:t>
            </a:fld>
            <a:endParaRPr lang="en-US"/>
          </a:p>
        </p:txBody>
      </p:sp>
      <p:sp>
        <p:nvSpPr>
          <p:cNvPr id="3" name="Subtitle 2"/>
          <p:cNvSpPr>
            <a:spLocks noGrp="1"/>
          </p:cNvSpPr>
          <p:nvPr>
            <p:ph type="subTitle" idx="1"/>
          </p:nvPr>
        </p:nvSpPr>
        <p:spPr>
          <a:xfrm>
            <a:off x="1219200" y="2914650"/>
            <a:ext cx="6400800" cy="1314450"/>
          </a:xfrm>
        </p:spPr>
        <p:txBody>
          <a:bodyPr>
            <a:normAutofit/>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2" name="Title 1"/>
          <p:cNvSpPr>
            <a:spLocks noGrp="1"/>
          </p:cNvSpPr>
          <p:nvPr>
            <p:ph type="ctrTitle"/>
          </p:nvPr>
        </p:nvSpPr>
        <p:spPr>
          <a:xfrm>
            <a:off x="685800" y="1505916"/>
            <a:ext cx="7772400" cy="1102519"/>
          </a:xfrm>
        </p:spPr>
        <p:txBody>
          <a:bodyPr/>
          <a:lstStyle>
            <a:lvl1pPr algn="ctr">
              <a:defRPr sz="320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05979"/>
            <a:ext cx="7924800" cy="857250"/>
          </a:xfrm>
        </p:spPr>
        <p:txBody>
          <a:bodyPr/>
          <a:lstStyle/>
          <a:p>
            <a:r>
              <a:rPr lang="en-US" smtClean="0"/>
              <a:t>Click to edit Master title style</a:t>
            </a:r>
            <a:endParaRPr lang="en-US" dirty="0"/>
          </a:p>
        </p:txBody>
      </p:sp>
      <p:sp>
        <p:nvSpPr>
          <p:cNvPr id="4" name="Date Placeholder 3"/>
          <p:cNvSpPr>
            <a:spLocks noGrp="1"/>
          </p:cNvSpPr>
          <p:nvPr>
            <p:ph type="dt" sz="half" idx="10"/>
          </p:nvPr>
        </p:nvSpPr>
        <p:spPr/>
        <p:txBody>
          <a:bodyPr/>
          <a:lstStyle/>
          <a:p>
            <a:fld id="{8F97F932-D99A-4087-BFB1-EA42FAFC8D2C}" type="datetime1">
              <a:rPr lang="en-US" smtClean="0"/>
              <a:pPr/>
              <a:t>27/02/20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237106-F2ED-405E-BC33-CC3CF426205F}" type="slidenum">
              <a:rPr lang="en-US" smtClean="0"/>
              <a:pPr/>
              <a:t>‹#›</a:t>
            </a:fld>
            <a:endParaRPr lang="en-US"/>
          </a:p>
        </p:txBody>
      </p:sp>
      <p:sp>
        <p:nvSpPr>
          <p:cNvPr id="8" name="Content Placeholder 7"/>
          <p:cNvSpPr>
            <a:spLocks noGrp="1"/>
          </p:cNvSpPr>
          <p:nvPr>
            <p:ph sz="quarter" idx="13"/>
          </p:nvPr>
        </p:nvSpPr>
        <p:spPr>
          <a:xfrm>
            <a:off x="609600" y="1200150"/>
            <a:ext cx="7924800" cy="30861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1" y="3721894"/>
            <a:ext cx="7885113" cy="1021556"/>
          </a:xfrm>
        </p:spPr>
        <p:txBody>
          <a:bodyPr anchor="t"/>
          <a:lstStyle>
            <a:lvl1pPr algn="l">
              <a:defRPr sz="32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609601" y="2596754"/>
            <a:ext cx="7885113" cy="1125140"/>
          </a:xfrm>
        </p:spPr>
        <p:txBody>
          <a:bodyPr anchor="b">
            <a:normAutofit/>
          </a:bodyPr>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9C96367-2F2B-4F6E-ACF4-15FA13738E10}" type="datetime1">
              <a:rPr lang="en-US" smtClean="0"/>
              <a:pPr/>
              <a:t>27/02/20</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1523C92-45F4-4C30-810D-4886C1BA696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200150"/>
            <a:ext cx="3733800" cy="30861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3" name="Content Placeholder 12"/>
          <p:cNvSpPr>
            <a:spLocks noGrp="1"/>
          </p:cNvSpPr>
          <p:nvPr>
            <p:ph sz="quarter" idx="14"/>
          </p:nvPr>
        </p:nvSpPr>
        <p:spPr>
          <a:xfrm>
            <a:off x="4800600" y="1200150"/>
            <a:ext cx="3733800" cy="30861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05979"/>
            <a:ext cx="7924800" cy="857250"/>
          </a:xfrm>
        </p:spPr>
        <p:txBody>
          <a:bodyPr/>
          <a:lstStyle/>
          <a:p>
            <a:r>
              <a:rPr lang="en-US" smtClean="0"/>
              <a:t>Click to edit Master title style</a:t>
            </a:r>
            <a:endParaRPr lang="en-US" dirty="0"/>
          </a:p>
        </p:txBody>
      </p:sp>
      <p:sp>
        <p:nvSpPr>
          <p:cNvPr id="5" name="Date Placeholder 4"/>
          <p:cNvSpPr>
            <a:spLocks noGrp="1"/>
          </p:cNvSpPr>
          <p:nvPr>
            <p:ph type="dt" sz="half" idx="10"/>
          </p:nvPr>
        </p:nvSpPr>
        <p:spPr/>
        <p:txBody>
          <a:bodyPr/>
          <a:lstStyle/>
          <a:p>
            <a:fld id="{8FB3498D-21C7-408B-8EF5-5B55DEF0BFD5}" type="datetime1">
              <a:rPr lang="en-US" smtClean="0"/>
              <a:pPr/>
              <a:t>27/02/20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237106-F2ED-405E-BC33-CC3CF426205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1657350"/>
            <a:ext cx="3733800" cy="26289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11" name="Content Placeholder 10"/>
          <p:cNvSpPr>
            <a:spLocks noGrp="1"/>
          </p:cNvSpPr>
          <p:nvPr>
            <p:ph sz="quarter" idx="13"/>
          </p:nvPr>
        </p:nvSpPr>
        <p:spPr>
          <a:xfrm>
            <a:off x="609600" y="1657350"/>
            <a:ext cx="3733800" cy="26289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 name="Title 1"/>
          <p:cNvSpPr>
            <a:spLocks noGrp="1"/>
          </p:cNvSpPr>
          <p:nvPr>
            <p:ph type="title"/>
          </p:nvPr>
        </p:nvSpPr>
        <p:spPr>
          <a:xfrm>
            <a:off x="609600" y="205979"/>
            <a:ext cx="7924800" cy="857250"/>
          </a:xfrm>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09600" y="1200150"/>
            <a:ext cx="3733800" cy="431006"/>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00600" y="1200150"/>
            <a:ext cx="3733800" cy="431006"/>
          </a:xfrm>
        </p:spPr>
        <p:txBody>
          <a:bodyPr anchor="b">
            <a:normAutofit/>
          </a:bodyPr>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84DB246E-8FD1-42FF-94A4-E4133095C37A}" type="datetime1">
              <a:rPr lang="en-US" smtClean="0"/>
              <a:pPr/>
              <a:t>27/02/20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8237106-F2ED-405E-BC33-CC3CF426205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05979"/>
            <a:ext cx="7924800" cy="85725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93939D4-B818-4372-B1EE-7CB6D5BBC74A}" type="datetime1">
              <a:rPr lang="en-US" smtClean="0"/>
              <a:pPr/>
              <a:t>27/02/20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8237106-F2ED-405E-BC33-CC3CF426205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F35E438-4D0D-4834-B658-A90420491D98}" type="datetime1">
              <a:rPr lang="en-US" smtClean="0"/>
              <a:pPr/>
              <a:t>27/02/20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8237106-F2ED-405E-BC33-CC3CF426205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085850"/>
            <a:ext cx="4648200" cy="3200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a:xfrm>
            <a:off x="612648" y="1085850"/>
            <a:ext cx="2971800" cy="82296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612648" y="1910919"/>
            <a:ext cx="2971800" cy="2375332"/>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5" name="Date Placeholder 4"/>
          <p:cNvSpPr>
            <a:spLocks noGrp="1"/>
          </p:cNvSpPr>
          <p:nvPr>
            <p:ph type="dt" sz="half" idx="10"/>
          </p:nvPr>
        </p:nvSpPr>
        <p:spPr/>
        <p:txBody>
          <a:bodyPr/>
          <a:lstStyle/>
          <a:p>
            <a:fld id="{76F8ADFA-7142-4015-85E6-1712F15FA709}" type="datetime1">
              <a:rPr lang="en-US" smtClean="0"/>
              <a:pPr/>
              <a:t>27/02/20</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8237106-F2ED-405E-BC33-CC3CF426205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pic>
        <p:nvPicPr>
          <p:cNvPr id="11" name="Picture 10" descr="horizon.png"/>
          <p:cNvPicPr>
            <a:picLocks noChangeAspect="1"/>
          </p:cNvPicPr>
          <p:nvPr/>
        </p:nvPicPr>
        <p:blipFill>
          <a:blip r:embed="rId2" cstate="print"/>
          <a:stretch>
            <a:fillRect/>
          </a:stretch>
        </p:blipFill>
        <p:spPr>
          <a:xfrm>
            <a:off x="0" y="0"/>
            <a:ext cx="9144000" cy="5143500"/>
          </a:xfrm>
          <a:prstGeom prst="rect">
            <a:avLst/>
          </a:prstGeom>
        </p:spPr>
      </p:pic>
      <p:sp>
        <p:nvSpPr>
          <p:cNvPr id="2" name="Title 1"/>
          <p:cNvSpPr>
            <a:spLocks noGrp="1"/>
          </p:cNvSpPr>
          <p:nvPr>
            <p:ph type="title"/>
          </p:nvPr>
        </p:nvSpPr>
        <p:spPr>
          <a:xfrm>
            <a:off x="609600" y="1085850"/>
            <a:ext cx="2971800" cy="822960"/>
          </a:xfrm>
        </p:spPr>
        <p:txBody>
          <a:bodyPr anchor="b"/>
          <a:lstStyle>
            <a:lvl1pPr algn="l">
              <a:defRPr sz="1800" b="0" i="0" cap="none" baseline="0">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4657344" y="1085850"/>
            <a:ext cx="3419856" cy="260604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a:normAutofit/>
          </a:bodyPr>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09600" y="1910918"/>
            <a:ext cx="2971800" cy="1803832"/>
          </a:xfrm>
        </p:spPr>
        <p:txBody>
          <a:bodyPr tIns="9144">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5" name="Date Placeholder 4"/>
          <p:cNvSpPr>
            <a:spLocks noGrp="1"/>
          </p:cNvSpPr>
          <p:nvPr>
            <p:ph type="dt" sz="half" idx="10"/>
          </p:nvPr>
        </p:nvSpPr>
        <p:spPr/>
        <p:txBody>
          <a:bodyPr/>
          <a:lstStyle/>
          <a:p>
            <a:fld id="{34A581E0-D653-4D78-A48F-41D80498BC7E}" type="datetime1">
              <a:rPr lang="en-US" smtClean="0"/>
              <a:pPr/>
              <a:t>27/02/20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8237106-F2ED-405E-BC33-CC3CF426205F}"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694C003-38E8-486A-9BFD-47E55D87241C}" type="datetime1">
              <a:rPr lang="en-US" smtClean="0"/>
              <a:pPr/>
              <a:t>27/02/20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237106-F2ED-405E-BC33-CC3CF426205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59EAA3-934B-41DB-B3B1-806F4BE5CC37}" type="datetime1">
              <a:rPr lang="en-US" smtClean="0"/>
              <a:pPr/>
              <a:t>27/02/20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8237106-F2ED-405E-BC33-CC3CF426205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3" Type="http://schemas.openxmlformats.org/officeDocument/2006/relationships/image" Target="../media/image1.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6" descr="horizon.png"/>
          <p:cNvPicPr>
            <a:picLocks noChangeAspect="1"/>
          </p:cNvPicPr>
          <p:nvPr/>
        </p:nvPicPr>
        <p:blipFill>
          <a:blip r:embed="rId13" cstate="print"/>
          <a:stretch>
            <a:fillRect/>
          </a:stretch>
        </p:blipFill>
        <p:spPr>
          <a:xfrm>
            <a:off x="0" y="0"/>
            <a:ext cx="9144000" cy="5143500"/>
          </a:xfrm>
          <a:prstGeom prst="rect">
            <a:avLst/>
          </a:prstGeom>
        </p:spPr>
      </p:pic>
      <p:sp>
        <p:nvSpPr>
          <p:cNvPr id="2" name="Title Placeholder 1"/>
          <p:cNvSpPr>
            <a:spLocks noGrp="1"/>
          </p:cNvSpPr>
          <p:nvPr>
            <p:ph type="title"/>
          </p:nvPr>
        </p:nvSpPr>
        <p:spPr>
          <a:xfrm>
            <a:off x="609600" y="205979"/>
            <a:ext cx="7924800" cy="857250"/>
          </a:xfrm>
          <a:prstGeom prst="rect">
            <a:avLst/>
          </a:prstGeom>
        </p:spPr>
        <p:txBody>
          <a:bodyPr vert="horz" lIns="91440" tIns="45720" rIns="91440" bIns="45720" rtlCol="0" anchor="b"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09600" y="1200151"/>
            <a:ext cx="79248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5715000" y="4767263"/>
            <a:ext cx="1524000" cy="273844"/>
          </a:xfrm>
          <a:prstGeom prst="rect">
            <a:avLst/>
          </a:prstGeom>
        </p:spPr>
        <p:txBody>
          <a:bodyPr vert="horz" lIns="91440" tIns="45720" rIns="91440" bIns="45720" rtlCol="0" anchor="ctr"/>
          <a:lstStyle>
            <a:lvl1pPr algn="r">
              <a:defRPr sz="1000" strike="noStrike" spc="60" baseline="0">
                <a:solidFill>
                  <a:schemeClr val="tx1"/>
                </a:solidFill>
              </a:defRPr>
            </a:lvl1pPr>
          </a:lstStyle>
          <a:p>
            <a:fld id="{8B3AFFF1-9C47-49F0-AE12-AF188F3F4E82}" type="datetime1">
              <a:rPr lang="en-US" smtClean="0"/>
              <a:pPr/>
              <a:t>27/02/20</a:t>
            </a:fld>
            <a:endParaRPr lang="en-US" dirty="0"/>
          </a:p>
        </p:txBody>
      </p:sp>
      <p:sp>
        <p:nvSpPr>
          <p:cNvPr id="5" name="Footer Placeholder 4"/>
          <p:cNvSpPr>
            <a:spLocks noGrp="1"/>
          </p:cNvSpPr>
          <p:nvPr>
            <p:ph type="ftr" sz="quarter" idx="3"/>
          </p:nvPr>
        </p:nvSpPr>
        <p:spPr>
          <a:xfrm>
            <a:off x="609600" y="4767263"/>
            <a:ext cx="2895600" cy="273844"/>
          </a:xfrm>
          <a:prstGeom prst="rect">
            <a:avLst/>
          </a:prstGeom>
        </p:spPr>
        <p:txBody>
          <a:bodyPr vert="horz" lIns="91440" tIns="45720" rIns="91440" bIns="45720" rtlCol="0" anchor="ctr"/>
          <a:lstStyle>
            <a:lvl1pPr algn="l">
              <a:defRPr sz="1000" cap="all" spc="60" baseline="0">
                <a:solidFill>
                  <a:schemeClr val="tx1"/>
                </a:solidFill>
              </a:defRPr>
            </a:lvl1pPr>
          </a:lstStyle>
          <a:p>
            <a:endParaRPr lang="en-US" dirty="0"/>
          </a:p>
        </p:txBody>
      </p:sp>
      <p:sp>
        <p:nvSpPr>
          <p:cNvPr id="6" name="Slide Number Placeholder 5"/>
          <p:cNvSpPr>
            <a:spLocks noGrp="1"/>
          </p:cNvSpPr>
          <p:nvPr>
            <p:ph type="sldNum" sz="quarter" idx="4"/>
          </p:nvPr>
        </p:nvSpPr>
        <p:spPr>
          <a:xfrm>
            <a:off x="7543800" y="4767263"/>
            <a:ext cx="990600" cy="273844"/>
          </a:xfrm>
          <a:prstGeom prst="rect">
            <a:avLst/>
          </a:prstGeom>
        </p:spPr>
        <p:txBody>
          <a:bodyPr vert="horz" lIns="91440" tIns="45720" rIns="91440" bIns="45720" rtlCol="0" anchor="ctr"/>
          <a:lstStyle>
            <a:lvl1pPr algn="r">
              <a:defRPr sz="1100" baseline="0">
                <a:solidFill>
                  <a:schemeClr val="tx1"/>
                </a:solidFill>
              </a:defRPr>
            </a:lvl1pPr>
          </a:lstStyle>
          <a:p>
            <a:fld id="{38237106-F2ED-405E-BC33-CC3CF426205F}"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4729" r:id="rId1"/>
    <p:sldLayoutId id="2147484730" r:id="rId2"/>
    <p:sldLayoutId id="2147484731" r:id="rId3"/>
    <p:sldLayoutId id="2147484732" r:id="rId4"/>
    <p:sldLayoutId id="2147484733" r:id="rId5"/>
    <p:sldLayoutId id="2147484734" r:id="rId6"/>
    <p:sldLayoutId id="2147484735" r:id="rId7"/>
    <p:sldLayoutId id="2147484736" r:id="rId8"/>
    <p:sldLayoutId id="2147484737" r:id="rId9"/>
    <p:sldLayoutId id="2147484738" r:id="rId10"/>
    <p:sldLayoutId id="2147484739" r:id="rId11"/>
  </p:sldLayoutIdLst>
  <p:hf sldNum="0" hdr="0" ftr="0" dt="0"/>
  <p:txStyles>
    <p:titleStyle>
      <a:lvl1pPr algn="l" defTabSz="914400" rtl="0" eaLnBrk="1" latinLnBrk="0" hangingPunct="1">
        <a:spcBef>
          <a:spcPct val="0"/>
        </a:spcBef>
        <a:buNone/>
        <a:defRPr sz="3000" kern="1200" cap="all" spc="5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1pPr>
      <a:lvl2pPr marL="742950" indent="-28575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2pPr>
      <a:lvl3pPr marL="1143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3pPr>
      <a:lvl4pPr marL="1600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4pPr>
      <a:lvl5pPr marL="20574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spc="30" baseline="0">
          <a:solidFill>
            <a:schemeClr val="tx1"/>
          </a:solidFill>
          <a:latin typeface="+mn-lt"/>
          <a:ea typeface="+mn-ea"/>
          <a:cs typeface="+mn-cs"/>
        </a:defRPr>
      </a:lvl5pPr>
      <a:lvl6pPr marL="25146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l" defTabSz="914400" rtl="0"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 Id="rId3" Type="http://schemas.openxmlformats.org/officeDocument/2006/relationships/image" Target="../media/image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p:cNvSpPr>
            <a:spLocks noGrp="1"/>
          </p:cNvSpPr>
          <p:nvPr>
            <p:ph type="subTitle" idx="1"/>
          </p:nvPr>
        </p:nvSpPr>
        <p:spPr/>
        <p:txBody>
          <a:bodyPr/>
          <a:lstStyle/>
          <a:p>
            <a:r>
              <a:rPr lang="en-US" dirty="0" smtClean="0"/>
              <a:t>BA Set Design</a:t>
            </a:r>
          </a:p>
          <a:p>
            <a:r>
              <a:rPr lang="en-US" dirty="0" smtClean="0"/>
              <a:t>AD4013</a:t>
            </a:r>
            <a:endParaRPr lang="en-US" dirty="0"/>
          </a:p>
        </p:txBody>
      </p:sp>
      <p:sp>
        <p:nvSpPr>
          <p:cNvPr id="3" name="Title 2"/>
          <p:cNvSpPr>
            <a:spLocks noGrp="1"/>
          </p:cNvSpPr>
          <p:nvPr>
            <p:ph type="ctrTitle"/>
          </p:nvPr>
        </p:nvSpPr>
        <p:spPr/>
        <p:txBody>
          <a:bodyPr/>
          <a:lstStyle/>
          <a:p>
            <a:r>
              <a:rPr lang="en-US" dirty="0" smtClean="0"/>
              <a:t>Interpreting A screenplay			</a:t>
            </a:r>
            <a:endParaRPr lang="en-US" dirty="0"/>
          </a:p>
        </p:txBody>
      </p:sp>
    </p:spTree>
    <p:extLst>
      <p:ext uri="{BB962C8B-B14F-4D97-AF65-F5344CB8AC3E}">
        <p14:creationId xmlns:p14="http://schemas.microsoft.com/office/powerpoint/2010/main" val="35766284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t>Interpreting A screenplay			</a:t>
            </a:r>
          </a:p>
        </p:txBody>
      </p:sp>
      <p:sp>
        <p:nvSpPr>
          <p:cNvPr id="5" name="Content Placeholder 4"/>
          <p:cNvSpPr>
            <a:spLocks noGrp="1"/>
          </p:cNvSpPr>
          <p:nvPr>
            <p:ph sz="quarter" idx="13"/>
          </p:nvPr>
        </p:nvSpPr>
        <p:spPr/>
        <p:txBody>
          <a:bodyPr/>
          <a:lstStyle/>
          <a:p>
            <a:pPr algn="ctr"/>
            <a:endParaRPr lang="en-US" dirty="0" smtClean="0"/>
          </a:p>
          <a:p>
            <a:pPr algn="ctr"/>
            <a:r>
              <a:rPr lang="en-US" dirty="0" smtClean="0"/>
              <a:t>How </a:t>
            </a:r>
            <a:r>
              <a:rPr lang="en-US" dirty="0" smtClean="0"/>
              <a:t>screenplays </a:t>
            </a:r>
            <a:r>
              <a:rPr lang="en-US" dirty="0" smtClean="0"/>
              <a:t>work</a:t>
            </a:r>
          </a:p>
          <a:p>
            <a:pPr algn="ctr"/>
            <a:endParaRPr lang="en-US" dirty="0" smtClean="0"/>
          </a:p>
          <a:p>
            <a:pPr algn="ctr"/>
            <a:r>
              <a:rPr lang="en-US" dirty="0" smtClean="0"/>
              <a:t>Breaking down a </a:t>
            </a:r>
            <a:r>
              <a:rPr lang="en-US" dirty="0" smtClean="0"/>
              <a:t>screenplay </a:t>
            </a:r>
            <a:r>
              <a:rPr lang="mr-IN" dirty="0" smtClean="0"/>
              <a:t>–</a:t>
            </a:r>
            <a:r>
              <a:rPr lang="en-US" dirty="0" smtClean="0"/>
              <a:t> the basics</a:t>
            </a:r>
            <a:endParaRPr lang="en-US" dirty="0"/>
          </a:p>
        </p:txBody>
      </p:sp>
    </p:spTree>
    <p:extLst>
      <p:ext uri="{BB962C8B-B14F-4D97-AF65-F5344CB8AC3E}">
        <p14:creationId xmlns:p14="http://schemas.microsoft.com/office/powerpoint/2010/main" val="6801262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Assignment</a:t>
            </a:r>
            <a:endParaRPr lang="en-US" dirty="0"/>
          </a:p>
        </p:txBody>
      </p:sp>
      <p:sp>
        <p:nvSpPr>
          <p:cNvPr id="3" name="Content Placeholder 2"/>
          <p:cNvSpPr>
            <a:spLocks noGrp="1"/>
          </p:cNvSpPr>
          <p:nvPr>
            <p:ph sz="quarter" idx="13"/>
          </p:nvPr>
        </p:nvSpPr>
        <p:spPr/>
        <p:txBody>
          <a:bodyPr/>
          <a:lstStyle/>
          <a:p>
            <a:pPr algn="ctr"/>
            <a:endParaRPr lang="en-US" dirty="0" smtClean="0"/>
          </a:p>
          <a:p>
            <a:pPr algn="ctr"/>
            <a:r>
              <a:rPr lang="en-US" dirty="0" smtClean="0"/>
              <a:t>Creating </a:t>
            </a:r>
            <a:r>
              <a:rPr lang="en-US" dirty="0" smtClean="0"/>
              <a:t>your portfolio </a:t>
            </a:r>
          </a:p>
          <a:p>
            <a:pPr algn="ctr"/>
            <a:r>
              <a:rPr lang="en-US" dirty="0" smtClean="0"/>
              <a:t>Research aspects of the story</a:t>
            </a:r>
          </a:p>
          <a:p>
            <a:pPr algn="ctr"/>
            <a:r>
              <a:rPr lang="en-US" dirty="0" smtClean="0"/>
              <a:t>Communicate and illustrate your ideas</a:t>
            </a:r>
          </a:p>
          <a:p>
            <a:pPr algn="ctr"/>
            <a:r>
              <a:rPr lang="en-US" dirty="0" smtClean="0"/>
              <a:t>Reflecting on the process</a:t>
            </a:r>
            <a:endParaRPr lang="en-US" dirty="0"/>
          </a:p>
        </p:txBody>
      </p:sp>
    </p:spTree>
    <p:extLst>
      <p:ext uri="{BB962C8B-B14F-4D97-AF65-F5344CB8AC3E}">
        <p14:creationId xmlns:p14="http://schemas.microsoft.com/office/powerpoint/2010/main" val="1928693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How screenplays </a:t>
            </a:r>
            <a:r>
              <a:rPr lang="en-US" dirty="0" smtClean="0"/>
              <a:t>work</a:t>
            </a:r>
            <a:endParaRPr lang="en-US" dirty="0"/>
          </a:p>
        </p:txBody>
      </p:sp>
      <p:sp>
        <p:nvSpPr>
          <p:cNvPr id="3" name="Content Placeholder 2"/>
          <p:cNvSpPr>
            <a:spLocks noGrp="1"/>
          </p:cNvSpPr>
          <p:nvPr>
            <p:ph sz="quarter" idx="13"/>
          </p:nvPr>
        </p:nvSpPr>
        <p:spPr/>
        <p:txBody>
          <a:bodyPr/>
          <a:lstStyle/>
          <a:p>
            <a:r>
              <a:rPr lang="en-US" dirty="0" smtClean="0"/>
              <a:t>Myth</a:t>
            </a:r>
          </a:p>
          <a:p>
            <a:r>
              <a:rPr lang="en-US" dirty="0" smtClean="0"/>
              <a:t>Character</a:t>
            </a:r>
          </a:p>
          <a:p>
            <a:r>
              <a:rPr lang="en-US" dirty="0" smtClean="0"/>
              <a:t>Conflict</a:t>
            </a:r>
            <a:endParaRPr lang="en-US" dirty="0"/>
          </a:p>
        </p:txBody>
      </p:sp>
    </p:spTree>
    <p:extLst>
      <p:ext uri="{BB962C8B-B14F-4D97-AF65-F5344CB8AC3E}">
        <p14:creationId xmlns:p14="http://schemas.microsoft.com/office/powerpoint/2010/main" val="359303517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Myth &amp; ritual in storytelling</a:t>
            </a:r>
            <a:endParaRPr lang="en-US" dirty="0"/>
          </a:p>
        </p:txBody>
      </p:sp>
      <p:sp>
        <p:nvSpPr>
          <p:cNvPr id="3" name="Content Placeholder 2"/>
          <p:cNvSpPr>
            <a:spLocks noGrp="1"/>
          </p:cNvSpPr>
          <p:nvPr>
            <p:ph idx="4294967295"/>
          </p:nvPr>
        </p:nvSpPr>
        <p:spPr>
          <a:xfrm>
            <a:off x="628650" y="1369219"/>
            <a:ext cx="7886700" cy="3263504"/>
          </a:xfrm>
          <a:prstGeom prst="rect">
            <a:avLst/>
          </a:prstGeom>
        </p:spPr>
        <p:txBody>
          <a:bodyPr lIns="68580" tIns="34290" rIns="68580" bIns="34290"/>
          <a:lstStyle/>
          <a:p>
            <a:r>
              <a:rPr lang="en-GB" dirty="0"/>
              <a:t>Stories are metaphors for life</a:t>
            </a:r>
          </a:p>
          <a:p>
            <a:r>
              <a:rPr lang="en-GB" dirty="0"/>
              <a:t>Stories are rituals</a:t>
            </a:r>
          </a:p>
          <a:p>
            <a:r>
              <a:rPr lang="en-GB" dirty="0"/>
              <a:t>Stories use symbols and metaphor</a:t>
            </a:r>
          </a:p>
          <a:p>
            <a:r>
              <a:rPr lang="en-GB" dirty="0"/>
              <a:t>Stories dramatise change and transformation</a:t>
            </a:r>
          </a:p>
          <a:p>
            <a:endParaRPr lang="en-US" dirty="0"/>
          </a:p>
        </p:txBody>
      </p:sp>
    </p:spTree>
    <p:extLst>
      <p:ext uri="{BB962C8B-B14F-4D97-AF65-F5344CB8AC3E}">
        <p14:creationId xmlns:p14="http://schemas.microsoft.com/office/powerpoint/2010/main" val="32908498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Myth &amp; ritual in storytelling</a:t>
            </a:r>
          </a:p>
        </p:txBody>
      </p:sp>
      <p:sp>
        <p:nvSpPr>
          <p:cNvPr id="3" name="Content Placeholder 2"/>
          <p:cNvSpPr>
            <a:spLocks noGrp="1"/>
          </p:cNvSpPr>
          <p:nvPr>
            <p:ph idx="4294967295"/>
          </p:nvPr>
        </p:nvSpPr>
        <p:spPr>
          <a:xfrm>
            <a:off x="628650" y="1369219"/>
            <a:ext cx="7886700" cy="3263504"/>
          </a:xfrm>
          <a:prstGeom prst="rect">
            <a:avLst/>
          </a:prstGeom>
        </p:spPr>
        <p:txBody>
          <a:bodyPr lIns="68580" tIns="34290" rIns="68580" bIns="34290"/>
          <a:lstStyle/>
          <a:p>
            <a:r>
              <a:rPr lang="en-GB" dirty="0" smtClean="0"/>
              <a:t>Unity </a:t>
            </a:r>
            <a:r>
              <a:rPr lang="en-GB" dirty="0"/>
              <a:t>of time, place and action</a:t>
            </a:r>
          </a:p>
          <a:p>
            <a:r>
              <a:rPr lang="en-GB" dirty="0"/>
              <a:t>A story with magnitude</a:t>
            </a:r>
          </a:p>
          <a:p>
            <a:r>
              <a:rPr lang="en-GB" dirty="0"/>
              <a:t>Beginning, middle and end</a:t>
            </a:r>
          </a:p>
          <a:p>
            <a:r>
              <a:rPr lang="en-GB" dirty="0"/>
              <a:t>Causal relationships between each step</a:t>
            </a:r>
          </a:p>
          <a:p>
            <a:endParaRPr lang="en-US" dirty="0"/>
          </a:p>
        </p:txBody>
      </p:sp>
    </p:spTree>
    <p:extLst>
      <p:ext uri="{BB962C8B-B14F-4D97-AF65-F5344CB8AC3E}">
        <p14:creationId xmlns:p14="http://schemas.microsoft.com/office/powerpoint/2010/main" val="3631327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Myth &amp; ritual in storytelling</a:t>
            </a:r>
          </a:p>
        </p:txBody>
      </p:sp>
      <p:sp>
        <p:nvSpPr>
          <p:cNvPr id="3" name="Content Placeholder 2"/>
          <p:cNvSpPr>
            <a:spLocks noGrp="1"/>
          </p:cNvSpPr>
          <p:nvPr>
            <p:ph idx="4294967295"/>
          </p:nvPr>
        </p:nvSpPr>
        <p:spPr>
          <a:xfrm>
            <a:off x="628650" y="1369219"/>
            <a:ext cx="7886700" cy="3263504"/>
          </a:xfrm>
          <a:prstGeom prst="rect">
            <a:avLst/>
          </a:prstGeom>
        </p:spPr>
        <p:txBody>
          <a:bodyPr lIns="68580" tIns="34290" rIns="68580" bIns="34290"/>
          <a:lstStyle/>
          <a:p>
            <a:r>
              <a:rPr lang="en-GB" dirty="0"/>
              <a:t>Joseph Campbell studied myth and folklore across cultures</a:t>
            </a:r>
          </a:p>
          <a:p>
            <a:r>
              <a:rPr lang="en-GB" dirty="0"/>
              <a:t>Identified a monomyth</a:t>
            </a:r>
          </a:p>
          <a:p>
            <a:r>
              <a:rPr lang="en-GB" dirty="0"/>
              <a:t>Satisfy basic human needs</a:t>
            </a:r>
          </a:p>
          <a:p>
            <a:endParaRPr lang="en-US" dirty="0"/>
          </a:p>
        </p:txBody>
      </p:sp>
    </p:spTree>
    <p:extLst>
      <p:ext uri="{BB962C8B-B14F-4D97-AF65-F5344CB8AC3E}">
        <p14:creationId xmlns:p14="http://schemas.microsoft.com/office/powerpoint/2010/main" val="34580559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Joseph Campbell’s monomyth</a:t>
            </a:r>
            <a:endParaRPr lang="en-US" dirty="0"/>
          </a:p>
        </p:txBody>
      </p:sp>
      <p:sp>
        <p:nvSpPr>
          <p:cNvPr id="3" name="Content Placeholder 2"/>
          <p:cNvSpPr>
            <a:spLocks noGrp="1"/>
          </p:cNvSpPr>
          <p:nvPr>
            <p:ph idx="4294967295"/>
          </p:nvPr>
        </p:nvSpPr>
        <p:spPr>
          <a:xfrm>
            <a:off x="628650" y="1369219"/>
            <a:ext cx="7886700" cy="3263504"/>
          </a:xfrm>
          <a:prstGeom prst="rect">
            <a:avLst/>
          </a:prstGeom>
        </p:spPr>
        <p:txBody>
          <a:bodyPr lIns="68580" tIns="34290" rIns="68580" bIns="34290"/>
          <a:lstStyle/>
          <a:p>
            <a:r>
              <a:rPr lang="en-GB" dirty="0"/>
              <a:t>Ordinary world</a:t>
            </a:r>
          </a:p>
          <a:p>
            <a:r>
              <a:rPr lang="en-GB" dirty="0"/>
              <a:t>Extraordinary world</a:t>
            </a:r>
          </a:p>
          <a:p>
            <a:r>
              <a:rPr lang="en-GB" dirty="0"/>
              <a:t>Face challenges</a:t>
            </a:r>
          </a:p>
          <a:p>
            <a:r>
              <a:rPr lang="en-GB" dirty="0"/>
              <a:t>Receive a gift</a:t>
            </a:r>
          </a:p>
          <a:p>
            <a:r>
              <a:rPr lang="en-GB" dirty="0"/>
              <a:t>Return to ordinary world, transformed</a:t>
            </a:r>
          </a:p>
          <a:p>
            <a:endParaRPr lang="en-US" dirty="0"/>
          </a:p>
        </p:txBody>
      </p:sp>
    </p:spTree>
    <p:extLst>
      <p:ext uri="{BB962C8B-B14F-4D97-AF65-F5344CB8AC3E}">
        <p14:creationId xmlns:p14="http://schemas.microsoft.com/office/powerpoint/2010/main" val="22628299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Our Time Is Up (2005)</a:t>
            </a:r>
            <a:endParaRPr lang="en-US" dirty="0"/>
          </a:p>
        </p:txBody>
      </p:sp>
      <p:pic>
        <p:nvPicPr>
          <p:cNvPr id="6" name="Content Placeholder 5"/>
          <p:cNvPicPr>
            <a:picLocks noGrp="1" noChangeAspect="1"/>
          </p:cNvPicPr>
          <p:nvPr>
            <p:ph idx="4294967295"/>
          </p:nvPr>
        </p:nvPicPr>
        <p:blipFill>
          <a:blip r:embed="rId3">
            <a:extLst>
              <a:ext uri="{28A0092B-C50C-407E-A947-70E740481C1C}">
                <a14:useLocalDpi xmlns:a14="http://schemas.microsoft.com/office/drawing/2010/main" val="0"/>
              </a:ext>
            </a:extLst>
          </a:blip>
          <a:stretch>
            <a:fillRect/>
          </a:stretch>
        </p:blipFill>
        <p:spPr>
          <a:xfrm>
            <a:off x="1671108" y="1369219"/>
            <a:ext cx="5801784" cy="3263504"/>
          </a:xfrm>
          <a:prstGeom prst="rect">
            <a:avLst/>
          </a:prstGeom>
        </p:spPr>
      </p:pic>
    </p:spTree>
    <p:extLst>
      <p:ext uri="{BB962C8B-B14F-4D97-AF65-F5344CB8AC3E}">
        <p14:creationId xmlns:p14="http://schemas.microsoft.com/office/powerpoint/2010/main" val="15602889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Analysis: Our Time Is Up (2005)</a:t>
            </a:r>
            <a:endParaRPr lang="en-US" dirty="0"/>
          </a:p>
        </p:txBody>
      </p:sp>
      <p:sp>
        <p:nvSpPr>
          <p:cNvPr id="3" name="Content Placeholder 2"/>
          <p:cNvSpPr>
            <a:spLocks noGrp="1"/>
          </p:cNvSpPr>
          <p:nvPr>
            <p:ph idx="4294967295"/>
          </p:nvPr>
        </p:nvSpPr>
        <p:spPr>
          <a:xfrm>
            <a:off x="628650" y="1369219"/>
            <a:ext cx="7886700" cy="3263504"/>
          </a:xfrm>
          <a:prstGeom prst="rect">
            <a:avLst/>
          </a:prstGeom>
        </p:spPr>
        <p:txBody>
          <a:bodyPr lIns="68580" tIns="34290" rIns="68580" bIns="34290"/>
          <a:lstStyle/>
          <a:p>
            <a:r>
              <a:rPr lang="en-GB" dirty="0"/>
              <a:t>What is the Ordinary world?</a:t>
            </a:r>
          </a:p>
          <a:p>
            <a:r>
              <a:rPr lang="en-GB" dirty="0"/>
              <a:t>What is the Extraordinary </a:t>
            </a:r>
            <a:r>
              <a:rPr lang="en-GB" dirty="0" smtClean="0"/>
              <a:t>world?</a:t>
            </a:r>
            <a:endParaRPr lang="en-GB" dirty="0"/>
          </a:p>
          <a:p>
            <a:r>
              <a:rPr lang="en-GB" dirty="0"/>
              <a:t>What challenges does </a:t>
            </a:r>
            <a:r>
              <a:rPr lang="en-GB" dirty="0" smtClean="0"/>
              <a:t>Dr Stone face</a:t>
            </a:r>
            <a:r>
              <a:rPr lang="en-GB" dirty="0"/>
              <a:t>?</a:t>
            </a:r>
          </a:p>
          <a:p>
            <a:r>
              <a:rPr lang="en-GB" dirty="0"/>
              <a:t>What gifts does </a:t>
            </a:r>
            <a:r>
              <a:rPr lang="en-GB" dirty="0" smtClean="0"/>
              <a:t>Dr Stone receive?</a:t>
            </a:r>
          </a:p>
          <a:p>
            <a:r>
              <a:rPr lang="en-GB" dirty="0" smtClean="0"/>
              <a:t>What are the challenges/gifts for his patients?</a:t>
            </a:r>
            <a:endParaRPr lang="en-GB" dirty="0"/>
          </a:p>
          <a:p>
            <a:r>
              <a:rPr lang="en-GB" dirty="0"/>
              <a:t>How does </a:t>
            </a:r>
            <a:r>
              <a:rPr lang="en-GB" dirty="0" smtClean="0"/>
              <a:t>he return </a:t>
            </a:r>
            <a:r>
              <a:rPr lang="en-GB" dirty="0"/>
              <a:t>to ordinary world, transformed?</a:t>
            </a:r>
          </a:p>
          <a:p>
            <a:r>
              <a:rPr lang="en-GB" dirty="0"/>
              <a:t>Magnitude? </a:t>
            </a:r>
            <a:r>
              <a:rPr lang="en-GB" dirty="0" smtClean="0"/>
              <a:t>Metaphor? What </a:t>
            </a:r>
            <a:r>
              <a:rPr lang="en-GB" dirty="0"/>
              <a:t>is the story about?</a:t>
            </a:r>
          </a:p>
          <a:p>
            <a:endParaRPr lang="en-US" dirty="0"/>
          </a:p>
        </p:txBody>
      </p:sp>
    </p:spTree>
    <p:extLst>
      <p:ext uri="{BB962C8B-B14F-4D97-AF65-F5344CB8AC3E}">
        <p14:creationId xmlns:p14="http://schemas.microsoft.com/office/powerpoint/2010/main" val="17394438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Conflict</a:t>
            </a:r>
            <a:endParaRPr lang="en-US" dirty="0"/>
          </a:p>
        </p:txBody>
      </p:sp>
      <p:sp>
        <p:nvSpPr>
          <p:cNvPr id="3" name="Content Placeholder 2"/>
          <p:cNvSpPr>
            <a:spLocks noGrp="1"/>
          </p:cNvSpPr>
          <p:nvPr>
            <p:ph idx="4294967295"/>
          </p:nvPr>
        </p:nvSpPr>
        <p:spPr>
          <a:xfrm>
            <a:off x="628650" y="1369219"/>
            <a:ext cx="7886700" cy="3263504"/>
          </a:xfrm>
          <a:prstGeom prst="rect">
            <a:avLst/>
          </a:prstGeom>
        </p:spPr>
        <p:txBody>
          <a:bodyPr lIns="68580" tIns="34290" rIns="68580" bIns="34290"/>
          <a:lstStyle/>
          <a:p>
            <a:r>
              <a:rPr lang="en-GB" dirty="0"/>
              <a:t>Protagonist struggles</a:t>
            </a:r>
          </a:p>
          <a:p>
            <a:r>
              <a:rPr lang="en-GB" dirty="0"/>
              <a:t>Has goal(s) to achieve</a:t>
            </a:r>
          </a:p>
          <a:p>
            <a:r>
              <a:rPr lang="en-GB" dirty="0"/>
              <a:t>Opposed by forces of antagonism</a:t>
            </a:r>
          </a:p>
          <a:p>
            <a:r>
              <a:rPr lang="en-GB" dirty="0"/>
              <a:t>Without struggle, achievement lacks merit</a:t>
            </a:r>
          </a:p>
          <a:p>
            <a:endParaRPr lang="en-US" dirty="0"/>
          </a:p>
        </p:txBody>
      </p:sp>
    </p:spTree>
    <p:extLst>
      <p:ext uri="{BB962C8B-B14F-4D97-AF65-F5344CB8AC3E}">
        <p14:creationId xmlns:p14="http://schemas.microsoft.com/office/powerpoint/2010/main" val="15137073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Obstacles</a:t>
            </a:r>
            <a:endParaRPr lang="en-US" dirty="0"/>
          </a:p>
        </p:txBody>
      </p:sp>
      <p:sp>
        <p:nvSpPr>
          <p:cNvPr id="3" name="Content Placeholder 2"/>
          <p:cNvSpPr>
            <a:spLocks noGrp="1"/>
          </p:cNvSpPr>
          <p:nvPr>
            <p:ph idx="4294967295"/>
          </p:nvPr>
        </p:nvSpPr>
        <p:spPr>
          <a:xfrm>
            <a:off x="628650" y="1369219"/>
            <a:ext cx="7886700" cy="3263504"/>
          </a:xfrm>
          <a:prstGeom prst="rect">
            <a:avLst/>
          </a:prstGeom>
        </p:spPr>
        <p:txBody>
          <a:bodyPr lIns="68580" tIns="34290" rIns="68580" bIns="34290"/>
          <a:lstStyle/>
          <a:p>
            <a:r>
              <a:rPr lang="en-GB" dirty="0"/>
              <a:t>Characters struggle against obstacles</a:t>
            </a:r>
          </a:p>
          <a:p>
            <a:r>
              <a:rPr lang="en-GB" dirty="0"/>
              <a:t>Obstacles can be external or internal</a:t>
            </a:r>
          </a:p>
          <a:p>
            <a:r>
              <a:rPr lang="en-GB" dirty="0"/>
              <a:t>Obstacles increase in magnitude</a:t>
            </a:r>
          </a:p>
        </p:txBody>
      </p:sp>
    </p:spTree>
    <p:extLst>
      <p:ext uri="{BB962C8B-B14F-4D97-AF65-F5344CB8AC3E}">
        <p14:creationId xmlns:p14="http://schemas.microsoft.com/office/powerpoint/2010/main" val="7883063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External conflict</a:t>
            </a:r>
            <a:endParaRPr lang="en-US" dirty="0"/>
          </a:p>
        </p:txBody>
      </p:sp>
      <p:sp>
        <p:nvSpPr>
          <p:cNvPr id="3" name="Content Placeholder 2"/>
          <p:cNvSpPr>
            <a:spLocks noGrp="1"/>
          </p:cNvSpPr>
          <p:nvPr>
            <p:ph idx="4294967295"/>
          </p:nvPr>
        </p:nvSpPr>
        <p:spPr>
          <a:xfrm>
            <a:off x="628650" y="1369219"/>
            <a:ext cx="7886700" cy="3263504"/>
          </a:xfrm>
          <a:prstGeom prst="rect">
            <a:avLst/>
          </a:prstGeom>
        </p:spPr>
        <p:txBody>
          <a:bodyPr lIns="68580" tIns="34290" rIns="68580" bIns="34290"/>
          <a:lstStyle/>
          <a:p>
            <a:r>
              <a:rPr lang="en-GB" dirty="0"/>
              <a:t>Outside the character</a:t>
            </a:r>
          </a:p>
          <a:p>
            <a:r>
              <a:rPr lang="en-GB" dirty="0"/>
              <a:t>Physical (such as, threat to survival)</a:t>
            </a:r>
          </a:p>
          <a:p>
            <a:r>
              <a:rPr lang="en-GB" dirty="0"/>
              <a:t>Other people (such as threat to survival/rivals/barriers)</a:t>
            </a:r>
          </a:p>
          <a:p>
            <a:endParaRPr lang="en-US" dirty="0"/>
          </a:p>
        </p:txBody>
      </p:sp>
    </p:spTree>
    <p:extLst>
      <p:ext uri="{BB962C8B-B14F-4D97-AF65-F5344CB8AC3E}">
        <p14:creationId xmlns:p14="http://schemas.microsoft.com/office/powerpoint/2010/main" val="33788636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Internal conflict</a:t>
            </a:r>
            <a:endParaRPr lang="en-US" dirty="0"/>
          </a:p>
        </p:txBody>
      </p:sp>
      <p:sp>
        <p:nvSpPr>
          <p:cNvPr id="3" name="Content Placeholder 2"/>
          <p:cNvSpPr>
            <a:spLocks noGrp="1"/>
          </p:cNvSpPr>
          <p:nvPr>
            <p:ph idx="4294967295"/>
          </p:nvPr>
        </p:nvSpPr>
        <p:spPr>
          <a:xfrm>
            <a:off x="628650" y="1369219"/>
            <a:ext cx="7886700" cy="3263504"/>
          </a:xfrm>
          <a:prstGeom prst="rect">
            <a:avLst/>
          </a:prstGeom>
        </p:spPr>
        <p:txBody>
          <a:bodyPr lIns="68580" tIns="34290" rIns="68580" bIns="34290"/>
          <a:lstStyle/>
          <a:p>
            <a:r>
              <a:rPr lang="en-GB" dirty="0"/>
              <a:t>Entirely within a character</a:t>
            </a:r>
          </a:p>
          <a:p>
            <a:r>
              <a:rPr lang="en-GB" dirty="0"/>
              <a:t>Self doubt</a:t>
            </a:r>
          </a:p>
          <a:p>
            <a:r>
              <a:rPr lang="en-GB" dirty="0"/>
              <a:t>Moral dilemma</a:t>
            </a:r>
          </a:p>
          <a:p>
            <a:r>
              <a:rPr lang="en-GB" dirty="0"/>
              <a:t>Madness</a:t>
            </a:r>
          </a:p>
          <a:p>
            <a:endParaRPr lang="en-US" dirty="0"/>
          </a:p>
        </p:txBody>
      </p:sp>
    </p:spTree>
    <p:extLst>
      <p:ext uri="{BB962C8B-B14F-4D97-AF65-F5344CB8AC3E}">
        <p14:creationId xmlns:p14="http://schemas.microsoft.com/office/powerpoint/2010/main" val="24085348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Meaning in conflict</a:t>
            </a:r>
            <a:endParaRPr lang="en-US" dirty="0"/>
          </a:p>
        </p:txBody>
      </p:sp>
      <p:sp>
        <p:nvSpPr>
          <p:cNvPr id="3" name="Content Placeholder 2"/>
          <p:cNvSpPr>
            <a:spLocks noGrp="1"/>
          </p:cNvSpPr>
          <p:nvPr>
            <p:ph idx="4294967295"/>
          </p:nvPr>
        </p:nvSpPr>
        <p:spPr>
          <a:xfrm>
            <a:off x="628650" y="1369219"/>
            <a:ext cx="7886700" cy="3263504"/>
          </a:xfrm>
          <a:prstGeom prst="rect">
            <a:avLst/>
          </a:prstGeom>
        </p:spPr>
        <p:txBody>
          <a:bodyPr lIns="68580" tIns="34290" rIns="68580" bIns="34290"/>
          <a:lstStyle/>
          <a:p>
            <a:r>
              <a:rPr lang="en-US" dirty="0" smtClean="0"/>
              <a:t>Conflict is symbolic/metaphorical to the audience</a:t>
            </a:r>
          </a:p>
          <a:p>
            <a:r>
              <a:rPr lang="en-US" dirty="0" smtClean="0"/>
              <a:t>Conflict is about something</a:t>
            </a:r>
          </a:p>
          <a:p>
            <a:r>
              <a:rPr lang="en-US" dirty="0" smtClean="0"/>
              <a:t>Conflict can represent a moral argument</a:t>
            </a:r>
          </a:p>
          <a:p>
            <a:r>
              <a:rPr lang="en-GB" dirty="0" smtClean="0"/>
              <a:t>Conflict is designed around mutually </a:t>
            </a:r>
            <a:r>
              <a:rPr lang="en-GB" dirty="0"/>
              <a:t>incompatible goals</a:t>
            </a:r>
          </a:p>
          <a:p>
            <a:endParaRPr lang="en-US" dirty="0"/>
          </a:p>
        </p:txBody>
      </p:sp>
    </p:spTree>
    <p:extLst>
      <p:ext uri="{BB962C8B-B14F-4D97-AF65-F5344CB8AC3E}">
        <p14:creationId xmlns:p14="http://schemas.microsoft.com/office/powerpoint/2010/main" val="15814723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Money (2004)</a:t>
            </a:r>
            <a:endParaRPr lang="en-US" dirty="0"/>
          </a:p>
        </p:txBody>
      </p:sp>
      <p:pic>
        <p:nvPicPr>
          <p:cNvPr id="4" name="Content Placeholder 3"/>
          <p:cNvPicPr>
            <a:picLocks noGrp="1" noChangeAspect="1"/>
          </p:cNvPicPr>
          <p:nvPr>
            <p:ph idx="4294967295"/>
          </p:nvPr>
        </p:nvPicPr>
        <p:blipFill>
          <a:blip r:embed="rId3">
            <a:extLst>
              <a:ext uri="{28A0092B-C50C-407E-A947-70E740481C1C}">
                <a14:useLocalDpi xmlns:a14="http://schemas.microsoft.com/office/drawing/2010/main" val="0"/>
              </a:ext>
            </a:extLst>
          </a:blip>
          <a:stretch>
            <a:fillRect/>
          </a:stretch>
        </p:blipFill>
        <p:spPr>
          <a:xfrm>
            <a:off x="2396331" y="1369219"/>
            <a:ext cx="4351338" cy="3263504"/>
          </a:xfrm>
          <a:prstGeom prst="rect">
            <a:avLst/>
          </a:prstGeom>
        </p:spPr>
      </p:pic>
    </p:spTree>
    <p:extLst>
      <p:ext uri="{BB962C8B-B14F-4D97-AF65-F5344CB8AC3E}">
        <p14:creationId xmlns:p14="http://schemas.microsoft.com/office/powerpoint/2010/main" val="32925719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Money (2004)</a:t>
            </a:r>
            <a:endParaRPr lang="en-US" dirty="0"/>
          </a:p>
        </p:txBody>
      </p:sp>
      <p:sp>
        <p:nvSpPr>
          <p:cNvPr id="3" name="Content Placeholder 2"/>
          <p:cNvSpPr>
            <a:spLocks noGrp="1"/>
          </p:cNvSpPr>
          <p:nvPr>
            <p:ph idx="4294967295"/>
          </p:nvPr>
        </p:nvSpPr>
        <p:spPr>
          <a:xfrm>
            <a:off x="628650" y="1369219"/>
            <a:ext cx="7886700" cy="3263504"/>
          </a:xfrm>
          <a:prstGeom prst="rect">
            <a:avLst/>
          </a:prstGeom>
        </p:spPr>
        <p:txBody>
          <a:bodyPr lIns="68580" tIns="34290" rIns="68580" bIns="34290"/>
          <a:lstStyle/>
          <a:p>
            <a:r>
              <a:rPr lang="en-US" dirty="0" smtClean="0"/>
              <a:t>How is conflict used in The Money?</a:t>
            </a:r>
          </a:p>
          <a:p>
            <a:r>
              <a:rPr lang="en-US" dirty="0" smtClean="0"/>
              <a:t>What are the mutually incompatible goals?</a:t>
            </a:r>
          </a:p>
          <a:p>
            <a:r>
              <a:rPr lang="en-US" dirty="0" smtClean="0"/>
              <a:t>What internal conflict is there?</a:t>
            </a:r>
          </a:p>
          <a:p>
            <a:r>
              <a:rPr lang="en-US" dirty="0" smtClean="0"/>
              <a:t>What is the conflict a symbolic of?</a:t>
            </a:r>
            <a:endParaRPr lang="en-US" dirty="0"/>
          </a:p>
        </p:txBody>
      </p:sp>
    </p:spTree>
    <p:extLst>
      <p:ext uri="{BB962C8B-B14F-4D97-AF65-F5344CB8AC3E}">
        <p14:creationId xmlns:p14="http://schemas.microsoft.com/office/powerpoint/2010/main" val="38123046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Character</a:t>
            </a:r>
            <a:endParaRPr lang="en-US" dirty="0"/>
          </a:p>
        </p:txBody>
      </p:sp>
      <p:sp>
        <p:nvSpPr>
          <p:cNvPr id="3" name="Content Placeholder 2"/>
          <p:cNvSpPr>
            <a:spLocks noGrp="1"/>
          </p:cNvSpPr>
          <p:nvPr>
            <p:ph idx="4294967295"/>
          </p:nvPr>
        </p:nvSpPr>
        <p:spPr>
          <a:xfrm>
            <a:off x="628650" y="1369219"/>
            <a:ext cx="7886700" cy="3263504"/>
          </a:xfrm>
          <a:prstGeom prst="rect">
            <a:avLst/>
          </a:prstGeom>
        </p:spPr>
        <p:txBody>
          <a:bodyPr lIns="68580" tIns="34290" rIns="68580" bIns="34290"/>
          <a:lstStyle/>
          <a:p>
            <a:r>
              <a:rPr lang="en-GB" dirty="0"/>
              <a:t>Artificial construction</a:t>
            </a:r>
          </a:p>
          <a:p>
            <a:r>
              <a:rPr lang="en-GB" dirty="0"/>
              <a:t>Serve function(s) in screen story</a:t>
            </a:r>
          </a:p>
          <a:p>
            <a:endParaRPr lang="en-US" dirty="0"/>
          </a:p>
        </p:txBody>
      </p:sp>
    </p:spTree>
    <p:extLst>
      <p:ext uri="{BB962C8B-B14F-4D97-AF65-F5344CB8AC3E}">
        <p14:creationId xmlns:p14="http://schemas.microsoft.com/office/powerpoint/2010/main" val="31823979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Character </a:t>
            </a:r>
            <a:endParaRPr lang="en-US" dirty="0"/>
          </a:p>
        </p:txBody>
      </p:sp>
      <p:sp>
        <p:nvSpPr>
          <p:cNvPr id="3" name="Content Placeholder 2"/>
          <p:cNvSpPr>
            <a:spLocks noGrp="1"/>
          </p:cNvSpPr>
          <p:nvPr>
            <p:ph idx="4294967295"/>
          </p:nvPr>
        </p:nvSpPr>
        <p:spPr>
          <a:xfrm>
            <a:off x="628650" y="1369219"/>
            <a:ext cx="7886700" cy="3263504"/>
          </a:xfrm>
          <a:prstGeom prst="rect">
            <a:avLst/>
          </a:prstGeom>
        </p:spPr>
        <p:txBody>
          <a:bodyPr lIns="68580" tIns="34290" rIns="68580" bIns="34290"/>
          <a:lstStyle/>
          <a:p>
            <a:r>
              <a:rPr lang="en-GB" dirty="0"/>
              <a:t>Goal – symbolic </a:t>
            </a:r>
            <a:r>
              <a:rPr lang="en-GB" dirty="0" smtClean="0"/>
              <a:t>struggle</a:t>
            </a:r>
          </a:p>
          <a:p>
            <a:r>
              <a:rPr lang="en-GB" dirty="0" smtClean="0"/>
              <a:t>Goal can represent an outlook on the world</a:t>
            </a:r>
          </a:p>
          <a:p>
            <a:r>
              <a:rPr lang="en-GB" dirty="0" smtClean="0"/>
              <a:t>Divergent </a:t>
            </a:r>
            <a:r>
              <a:rPr lang="en-GB" dirty="0"/>
              <a:t>wants and </a:t>
            </a:r>
            <a:r>
              <a:rPr lang="en-GB" dirty="0" smtClean="0"/>
              <a:t>needs (perceived goal versus actual goal)</a:t>
            </a:r>
            <a:endParaRPr lang="en-GB" dirty="0"/>
          </a:p>
          <a:p>
            <a:r>
              <a:rPr lang="en-GB" dirty="0"/>
              <a:t>Conflicting conscious &amp; unconscious desires</a:t>
            </a:r>
          </a:p>
          <a:p>
            <a:endParaRPr lang="en-US" dirty="0"/>
          </a:p>
        </p:txBody>
      </p:sp>
    </p:spTree>
    <p:extLst>
      <p:ext uri="{BB962C8B-B14F-4D97-AF65-F5344CB8AC3E}">
        <p14:creationId xmlns:p14="http://schemas.microsoft.com/office/powerpoint/2010/main" val="17300317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Breaking down a </a:t>
            </a:r>
            <a:r>
              <a:rPr lang="en-US" dirty="0" smtClean="0"/>
              <a:t>screenplay</a:t>
            </a:r>
            <a:endParaRPr lang="en-US" dirty="0"/>
          </a:p>
        </p:txBody>
      </p:sp>
      <p:sp>
        <p:nvSpPr>
          <p:cNvPr id="3" name="Content Placeholder 2"/>
          <p:cNvSpPr>
            <a:spLocks noGrp="1"/>
          </p:cNvSpPr>
          <p:nvPr>
            <p:ph sz="quarter" idx="13"/>
          </p:nvPr>
        </p:nvSpPr>
        <p:spPr/>
        <p:txBody>
          <a:bodyPr/>
          <a:lstStyle/>
          <a:p>
            <a:r>
              <a:rPr lang="en-US" dirty="0" smtClean="0"/>
              <a:t>Select a screenplay</a:t>
            </a:r>
          </a:p>
          <a:p>
            <a:r>
              <a:rPr lang="en-US" dirty="0" smtClean="0"/>
              <a:t>Analyse </a:t>
            </a:r>
            <a:r>
              <a:rPr lang="en-US" dirty="0" smtClean="0"/>
              <a:t>the opening 10 pages</a:t>
            </a:r>
          </a:p>
          <a:p>
            <a:r>
              <a:rPr lang="en-US" dirty="0" smtClean="0"/>
              <a:t>Breakdown according to different requirements</a:t>
            </a:r>
            <a:endParaRPr lang="en-US" dirty="0"/>
          </a:p>
        </p:txBody>
      </p:sp>
    </p:spTree>
    <p:extLst>
      <p:ext uri="{BB962C8B-B14F-4D97-AF65-F5344CB8AC3E}">
        <p14:creationId xmlns:p14="http://schemas.microsoft.com/office/powerpoint/2010/main" val="11754716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Breaking down a screenplay</a:t>
            </a:r>
          </a:p>
        </p:txBody>
      </p:sp>
      <p:sp>
        <p:nvSpPr>
          <p:cNvPr id="3" name="Content Placeholder 2"/>
          <p:cNvSpPr>
            <a:spLocks noGrp="1"/>
          </p:cNvSpPr>
          <p:nvPr>
            <p:ph sz="quarter" idx="13"/>
          </p:nvPr>
        </p:nvSpPr>
        <p:spPr/>
        <p:txBody>
          <a:bodyPr/>
          <a:lstStyle/>
          <a:p>
            <a:r>
              <a:rPr lang="en-US" dirty="0" smtClean="0"/>
              <a:t>Locations</a:t>
            </a:r>
          </a:p>
          <a:p>
            <a:r>
              <a:rPr lang="en-US" dirty="0" smtClean="0"/>
              <a:t>Props/dressing</a:t>
            </a:r>
          </a:p>
          <a:p>
            <a:r>
              <a:rPr lang="en-US" dirty="0" smtClean="0"/>
              <a:t>Graphics</a:t>
            </a:r>
          </a:p>
          <a:p>
            <a:r>
              <a:rPr lang="en-US" dirty="0" smtClean="0"/>
              <a:t>Animals</a:t>
            </a:r>
          </a:p>
          <a:p>
            <a:r>
              <a:rPr lang="en-US" dirty="0" smtClean="0"/>
              <a:t>Vehicles</a:t>
            </a:r>
          </a:p>
          <a:p>
            <a:r>
              <a:rPr lang="en-US" dirty="0" smtClean="0"/>
              <a:t>Construction/builds</a:t>
            </a:r>
          </a:p>
          <a:p>
            <a:r>
              <a:rPr lang="en-US" dirty="0" smtClean="0"/>
              <a:t>SFX</a:t>
            </a:r>
          </a:p>
          <a:p>
            <a:pPr marL="0" indent="0">
              <a:buNone/>
            </a:pPr>
            <a:endParaRPr lang="en-US" dirty="0"/>
          </a:p>
        </p:txBody>
      </p:sp>
    </p:spTree>
    <p:extLst>
      <p:ext uri="{BB962C8B-B14F-4D97-AF65-F5344CB8AC3E}">
        <p14:creationId xmlns:p14="http://schemas.microsoft.com/office/powerpoint/2010/main" val="21280635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Breaking down a screenplay</a:t>
            </a:r>
          </a:p>
        </p:txBody>
      </p:sp>
      <p:sp>
        <p:nvSpPr>
          <p:cNvPr id="3" name="Content Placeholder 2"/>
          <p:cNvSpPr>
            <a:spLocks noGrp="1"/>
          </p:cNvSpPr>
          <p:nvPr>
            <p:ph sz="quarter" idx="13"/>
          </p:nvPr>
        </p:nvSpPr>
        <p:spPr/>
        <p:txBody>
          <a:bodyPr/>
          <a:lstStyle/>
          <a:p>
            <a:r>
              <a:rPr lang="en-US" dirty="0" smtClean="0"/>
              <a:t>Organise with columns for:</a:t>
            </a:r>
          </a:p>
          <a:p>
            <a:pPr lvl="1"/>
            <a:r>
              <a:rPr lang="en-US" dirty="0" smtClean="0"/>
              <a:t>Slugline (INT.LOCATION.TIME)</a:t>
            </a:r>
          </a:p>
          <a:p>
            <a:pPr lvl="1"/>
            <a:r>
              <a:rPr lang="en-US" dirty="0" smtClean="0"/>
              <a:t>Scene </a:t>
            </a:r>
            <a:r>
              <a:rPr lang="en-US" dirty="0" smtClean="0"/>
              <a:t>numbers</a:t>
            </a:r>
            <a:endParaRPr lang="en-US" dirty="0" smtClean="0"/>
          </a:p>
          <a:p>
            <a:pPr lvl="1"/>
            <a:r>
              <a:rPr lang="en-US" dirty="0" smtClean="0"/>
              <a:t>Day/Night</a:t>
            </a:r>
          </a:p>
          <a:p>
            <a:pPr lvl="1"/>
            <a:r>
              <a:rPr lang="en-US" dirty="0" smtClean="0"/>
              <a:t>Pages</a:t>
            </a:r>
          </a:p>
          <a:p>
            <a:pPr lvl="1"/>
            <a:r>
              <a:rPr lang="en-US" dirty="0" smtClean="0"/>
              <a:t>Characters</a:t>
            </a:r>
          </a:p>
          <a:p>
            <a:pPr lvl="1"/>
            <a:r>
              <a:rPr lang="en-US" dirty="0" smtClean="0"/>
              <a:t>Props &amp; other elements</a:t>
            </a:r>
          </a:p>
          <a:p>
            <a:pPr lvl="1"/>
            <a:r>
              <a:rPr lang="en-US" dirty="0" smtClean="0"/>
              <a:t>Notes</a:t>
            </a:r>
            <a:endParaRPr lang="en-US" dirty="0"/>
          </a:p>
        </p:txBody>
      </p:sp>
    </p:spTree>
    <p:extLst>
      <p:ext uri="{BB962C8B-B14F-4D97-AF65-F5344CB8AC3E}">
        <p14:creationId xmlns:p14="http://schemas.microsoft.com/office/powerpoint/2010/main" val="20161072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smtClean="0"/>
              <a:t>Screenplays</a:t>
            </a:r>
            <a:endParaRPr lang="en-US" dirty="0"/>
          </a:p>
        </p:txBody>
      </p:sp>
      <p:sp>
        <p:nvSpPr>
          <p:cNvPr id="7" name="Content Placeholder 6"/>
          <p:cNvSpPr>
            <a:spLocks noGrp="1"/>
          </p:cNvSpPr>
          <p:nvPr>
            <p:ph sz="quarter" idx="13"/>
          </p:nvPr>
        </p:nvSpPr>
        <p:spPr/>
        <p:txBody>
          <a:bodyPr numCol="2">
            <a:noAutofit/>
          </a:bodyPr>
          <a:lstStyle/>
          <a:p>
            <a:r>
              <a:rPr lang="en-US" sz="2400" dirty="0" smtClean="0"/>
              <a:t>Alfie</a:t>
            </a:r>
          </a:p>
          <a:p>
            <a:r>
              <a:rPr lang="en-US" sz="2400" dirty="0" smtClean="0"/>
              <a:t>Valkyire</a:t>
            </a:r>
          </a:p>
          <a:p>
            <a:r>
              <a:rPr lang="en-US" sz="2400" dirty="0" smtClean="0"/>
              <a:t>Amour</a:t>
            </a:r>
          </a:p>
          <a:p>
            <a:r>
              <a:rPr lang="en-US" sz="2400" dirty="0" smtClean="0"/>
              <a:t>Little Miss Sunshine</a:t>
            </a:r>
            <a:br>
              <a:rPr lang="en-US" sz="2400" dirty="0" smtClean="0"/>
            </a:br>
            <a:endParaRPr lang="en-US" sz="2400" dirty="0" smtClean="0"/>
          </a:p>
          <a:p>
            <a:pPr marL="0" indent="0">
              <a:buNone/>
            </a:pPr>
            <a:endParaRPr lang="en-US" sz="2400" dirty="0" smtClean="0"/>
          </a:p>
          <a:p>
            <a:r>
              <a:rPr lang="en-US" sz="2400" dirty="0" smtClean="0"/>
              <a:t>Stalag </a:t>
            </a:r>
            <a:r>
              <a:rPr lang="en-US" sz="2400" dirty="0"/>
              <a:t>17</a:t>
            </a:r>
          </a:p>
          <a:p>
            <a:r>
              <a:rPr lang="en-US" sz="2400" dirty="0" smtClean="0"/>
              <a:t>The Iron Lady</a:t>
            </a:r>
          </a:p>
          <a:p>
            <a:r>
              <a:rPr lang="en-US" sz="2400" dirty="0" smtClean="0"/>
              <a:t>The Omen II</a:t>
            </a:r>
          </a:p>
          <a:p>
            <a:r>
              <a:rPr lang="en-US" sz="2400" dirty="0" smtClean="0"/>
              <a:t>My Week With Marilyn</a:t>
            </a:r>
            <a:endParaRPr lang="en-US" sz="2400" dirty="0"/>
          </a:p>
        </p:txBody>
      </p:sp>
    </p:spTree>
    <p:extLst>
      <p:ext uri="{BB962C8B-B14F-4D97-AF65-F5344CB8AC3E}">
        <p14:creationId xmlns:p14="http://schemas.microsoft.com/office/powerpoint/2010/main" val="1951015946"/>
      </p:ext>
    </p:extLst>
  </p:cSld>
  <p:clrMapOvr>
    <a:masterClrMapping/>
  </p:clrMapOvr>
</p:sld>
</file>

<file path=ppt/theme/theme1.xml><?xml version="1.0" encoding="utf-8"?>
<a:theme xmlns:a="http://schemas.openxmlformats.org/drawingml/2006/main" name="Horizon">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Horizon">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Horizon.thmx</Template>
  <TotalTime>282</TotalTime>
  <Words>1019</Words>
  <Application>Microsoft Macintosh PowerPoint</Application>
  <PresentationFormat>On-screen Show (16:9)</PresentationFormat>
  <Paragraphs>143</Paragraphs>
  <Slides>23</Slides>
  <Notes>10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Horizon</vt:lpstr>
      <vt:lpstr>Interpreting A screenplay   </vt:lpstr>
      <vt:lpstr>Interpreting A screenplay   </vt:lpstr>
      <vt:lpstr>Assignment</vt:lpstr>
      <vt:lpstr>How screenplays work</vt:lpstr>
      <vt:lpstr>Myth &amp; ritual in storytelling</vt:lpstr>
      <vt:lpstr>Myth &amp; ritual in storytelling</vt:lpstr>
      <vt:lpstr>Myth &amp; ritual in storytelling</vt:lpstr>
      <vt:lpstr>Joseph Campbell’s monomyth</vt:lpstr>
      <vt:lpstr>Our Time Is Up (2005)</vt:lpstr>
      <vt:lpstr>Analysis: Our Time Is Up (2005)</vt:lpstr>
      <vt:lpstr>Conflict</vt:lpstr>
      <vt:lpstr>Obstacles</vt:lpstr>
      <vt:lpstr>External conflict</vt:lpstr>
      <vt:lpstr>Internal conflict</vt:lpstr>
      <vt:lpstr>Meaning in conflict</vt:lpstr>
      <vt:lpstr>The Money (2004)</vt:lpstr>
      <vt:lpstr>The Money (2004)</vt:lpstr>
      <vt:lpstr>Character</vt:lpstr>
      <vt:lpstr>Character </vt:lpstr>
      <vt:lpstr>Breaking down a screenplay</vt:lpstr>
      <vt:lpstr>Breaking down a screenplay</vt:lpstr>
      <vt:lpstr>Breaking down a screenplay</vt:lpstr>
      <vt:lpstr>Screenplays</vt:lpstr>
    </vt:vector>
  </TitlesOfParts>
  <Company>SMU</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Interpreting A screenplay   </dc:title>
  <dc:creator>Craig Evans</dc:creator>
  <cp:lastModifiedBy>John Hill</cp:lastModifiedBy>
  <cp:revision>13</cp:revision>
  <dcterms:created xsi:type="dcterms:W3CDTF">2018-11-01T14:51:07Z</dcterms:created>
  <dcterms:modified xsi:type="dcterms:W3CDTF">2020-02-27T09:56:24Z</dcterms:modified>
</cp:coreProperties>
</file>