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 id="2147483784" r:id="rId2"/>
    <p:sldMasterId id="2147483814" r:id="rId3"/>
    <p:sldMasterId id="2147483832" r:id="rId4"/>
  </p:sldMasterIdLst>
  <p:notesMasterIdLst>
    <p:notesMasterId r:id="rId15"/>
  </p:notesMasterIdLst>
  <p:sldIdLst>
    <p:sldId id="256" r:id="rId5"/>
    <p:sldId id="263" r:id="rId6"/>
    <p:sldId id="258" r:id="rId7"/>
    <p:sldId id="261" r:id="rId8"/>
    <p:sldId id="265" r:id="rId9"/>
    <p:sldId id="262" r:id="rId10"/>
    <p:sldId id="257" r:id="rId11"/>
    <p:sldId id="259" r:id="rId12"/>
    <p:sldId id="260" r:id="rId13"/>
    <p:sldId id="26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7FA2456-AD48-47CC-BD2D-AAF5EFEE5BCD}">
          <p14:sldIdLst>
            <p14:sldId id="256"/>
            <p14:sldId id="263"/>
            <p14:sldId id="258"/>
            <p14:sldId id="261"/>
            <p14:sldId id="265"/>
            <p14:sldId id="262"/>
          </p14:sldIdLst>
        </p14:section>
        <p14:section name="Untitled Section" id="{3E118D4E-757C-4D41-8542-EA677DA107BB}">
          <p14:sldIdLst>
            <p14:sldId id="257"/>
            <p14:sldId id="259"/>
            <p14:sldId id="260"/>
            <p14:sldId id="264"/>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lma abdullah" initials="sa" lastIdx="1" clrIdx="0">
    <p:extLst>
      <p:ext uri="{19B8F6BF-5375-455C-9EA6-DF929625EA0E}">
        <p15:presenceInfo xmlns:p15="http://schemas.microsoft.com/office/powerpoint/2012/main" userId="6a8612dcf3d195d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4660"/>
  </p:normalViewPr>
  <p:slideViewPr>
    <p:cSldViewPr snapToGrid="0">
      <p:cViewPr>
        <p:scale>
          <a:sx n="62" d="100"/>
          <a:sy n="62" d="100"/>
        </p:scale>
        <p:origin x="106"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viewProps" Target="viewProps.xml" /><Relationship Id="rId3" Type="http://schemas.openxmlformats.org/officeDocument/2006/relationships/slideMaster" Target="slideMasters/slideMaster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presProps" Target="presProps.xml" /><Relationship Id="rId2" Type="http://schemas.openxmlformats.org/officeDocument/2006/relationships/slideMaster" Target="slideMasters/slideMaster2.xml" /><Relationship Id="rId16" Type="http://schemas.openxmlformats.org/officeDocument/2006/relationships/commentAuthors" Target="commentAuthors.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notesMaster" Target="notesMasters/notesMaster1.xml" /><Relationship Id="rId10" Type="http://schemas.openxmlformats.org/officeDocument/2006/relationships/slide" Target="slides/slide6.xml" /><Relationship Id="rId19" Type="http://schemas.openxmlformats.org/officeDocument/2006/relationships/theme" Target="theme/theme1.xml" /><Relationship Id="rId4" Type="http://schemas.openxmlformats.org/officeDocument/2006/relationships/slideMaster" Target="slideMasters/slideMaster4.xml" /><Relationship Id="rId9" Type="http://schemas.openxmlformats.org/officeDocument/2006/relationships/slide" Target="slides/slide5.xml" /><Relationship Id="rId14" Type="http://schemas.openxmlformats.org/officeDocument/2006/relationships/slide" Target="slides/slide10.xml" /></Relationships>
</file>

<file path=ppt/comments/comment1.xml><?xml version="1.0" encoding="utf-8"?>
<p:cmLst xmlns:a="http://schemas.openxmlformats.org/drawingml/2006/main" xmlns:r="http://schemas.openxmlformats.org/officeDocument/2006/relationships" xmlns:p="http://schemas.openxmlformats.org/presentationml/2006/main">
  <p:cm authorId="1" dt="2022-07-14T14:57:44.012" idx="1">
    <p:pos x="7973" y="1717"/>
    <p:text>Esra Hussain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4C61D7-76ED-5246-8A05-CE306CE75C1E}" type="datetimeFigureOut">
              <a:rPr lang="en-US" smtClean="0"/>
              <a:t>7/14/2022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B4BD7-AC96-1740-979F-FEF882027BD4}" type="slidenum">
              <a:rPr lang="en-US" smtClean="0"/>
              <a:t>‹#›</a:t>
            </a:fld>
            <a:endParaRPr lang="en-US"/>
          </a:p>
        </p:txBody>
      </p:sp>
    </p:spTree>
    <p:extLst>
      <p:ext uri="{BB962C8B-B14F-4D97-AF65-F5344CB8AC3E}">
        <p14:creationId xmlns:p14="http://schemas.microsoft.com/office/powerpoint/2010/main" val="1266980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Esra Hussain </a:t>
            </a:r>
          </a:p>
        </p:txBody>
      </p:sp>
      <p:sp>
        <p:nvSpPr>
          <p:cNvPr id="4" name="Slide Number Placeholder 3"/>
          <p:cNvSpPr>
            <a:spLocks noGrp="1"/>
          </p:cNvSpPr>
          <p:nvPr>
            <p:ph type="sldNum" sz="quarter" idx="5"/>
          </p:nvPr>
        </p:nvSpPr>
        <p:spPr/>
        <p:txBody>
          <a:bodyPr/>
          <a:lstStyle/>
          <a:p>
            <a:fld id="{AF5B4BD7-AC96-1740-979F-FEF882027BD4}" type="slidenum">
              <a:rPr lang="en-US" smtClean="0"/>
              <a:t>1</a:t>
            </a:fld>
            <a:endParaRPr lang="en-US"/>
          </a:p>
        </p:txBody>
      </p:sp>
    </p:spTree>
    <p:extLst>
      <p:ext uri="{BB962C8B-B14F-4D97-AF65-F5344CB8AC3E}">
        <p14:creationId xmlns:p14="http://schemas.microsoft.com/office/powerpoint/2010/main" val="1715125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3.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3.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3.xml" /></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3.xml" /></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3.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3.xml" /></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1966404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2037634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1454697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3759192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2892487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29832401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939311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927423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3570686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197694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E797AE-FF6F-43C7-B2E9-32AF1A047C8C}"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6821404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27461583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E797AE-FF6F-43C7-B2E9-32AF1A047C8C}"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610932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2531777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14832066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15425414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7FE797AE-FF6F-43C7-B2E9-32AF1A047C8C}" type="slidenum">
              <a:rPr lang="en-US" smtClean="0"/>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28276184"/>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25868295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E797AE-FF6F-43C7-B2E9-32AF1A047C8C}" type="slidenum">
              <a:rPr lang="en-US" smtClean="0"/>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880659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9355114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368115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20189272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37439356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34538629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8475474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147187853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26755316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1695643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153976526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48929317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35469998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29830706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266158241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379205508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225304612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32409886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381664840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4F06F29-1267-4A31-A016-1BF20DA9954B}" type="datetimeFigureOut">
              <a:rPr lang="en-US" smtClean="0"/>
              <a:t>7/14/2022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177100455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4F06F29-1267-4A31-A016-1BF20DA9954B}" type="datetimeFigureOut">
              <a:rPr lang="en-US" smtClean="0"/>
              <a:t>7/14/2022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7FE797AE-FF6F-43C7-B2E9-32AF1A047C8C}"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0529217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04F06F29-1267-4A31-A016-1BF20DA9954B}" type="datetimeFigureOut">
              <a:rPr lang="en-US" smtClean="0"/>
              <a:t>7/14/2022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343770701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247805192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97611598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41565455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04F06F29-1267-4A31-A016-1BF20DA9954B}" type="datetimeFigureOut">
              <a:rPr lang="en-US" smtClean="0"/>
              <a:t>7/14/2022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367045911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08A18-A601-4D68-8BD3-A53A4A9CC8D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60C1EF4-A657-4245-AB01-4E3DFA1ACF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93E4DE7-36CD-4F0C-BBBF-F83A93C497BA}"/>
              </a:ext>
            </a:extLst>
          </p:cNvPr>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a:extLst>
              <a:ext uri="{FF2B5EF4-FFF2-40B4-BE49-F238E27FC236}">
                <a16:creationId xmlns:a16="http://schemas.microsoft.com/office/drawing/2014/main" id="{B5EEDBBF-1DC2-4332-B2AD-4A6FD857C07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4C740BC-724F-41A6-80C4-1220078DBF90}"/>
              </a:ext>
            </a:extLst>
          </p:cNvPr>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27307915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3E14B-7388-46A8-AD37-B13E3ECE323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C9EB58B-9F4A-499B-9244-1C7FB33958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9B8BF49-002C-40E8-B1DE-ED87CC977065}"/>
              </a:ext>
            </a:extLst>
          </p:cNvPr>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a:extLst>
              <a:ext uri="{FF2B5EF4-FFF2-40B4-BE49-F238E27FC236}">
                <a16:creationId xmlns:a16="http://schemas.microsoft.com/office/drawing/2014/main" id="{8E5A5F25-99D6-4084-A889-E4F7EED404C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11EAA6-AD19-4EAB-9427-AA5EC230FAE0}"/>
              </a:ext>
            </a:extLst>
          </p:cNvPr>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104760386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23E36-76DE-4A50-9672-9B550E8A8B7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D781F21-F8A4-4579-8EDD-C3391F164CE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F771E3-2D3F-4568-AE3F-41FB456CF154}"/>
              </a:ext>
            </a:extLst>
          </p:cNvPr>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a:extLst>
              <a:ext uri="{FF2B5EF4-FFF2-40B4-BE49-F238E27FC236}">
                <a16:creationId xmlns:a16="http://schemas.microsoft.com/office/drawing/2014/main" id="{AAE15D9A-BBFF-43C6-B137-515E95043AD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D6D0FC3-11ED-4072-9E39-D463E2994BDF}"/>
              </a:ext>
            </a:extLst>
          </p:cNvPr>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28752161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5FF74-4295-4A81-9582-E3A9D77E55C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6DD9ACD-07B1-46EC-AE60-86421169EE7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76D227E-46EF-430F-9AD6-D6028599C9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F64074-DA15-43E5-9813-7471AF764FE6}"/>
              </a:ext>
            </a:extLst>
          </p:cNvPr>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6" name="Footer Placeholder 5">
            <a:extLst>
              <a:ext uri="{FF2B5EF4-FFF2-40B4-BE49-F238E27FC236}">
                <a16:creationId xmlns:a16="http://schemas.microsoft.com/office/drawing/2014/main" id="{69DF1BA2-370C-4900-B290-2A69F333401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A07B55B-BA19-4AB0-AA7B-F3096CF6FA43}"/>
              </a:ext>
            </a:extLst>
          </p:cNvPr>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410141190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D5D07-8AC4-4727-B938-F5CF2B05CCC2}"/>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A071733-D9AF-47FE-A3C3-C1305FD75E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94047D-ED06-4D99-81AE-5B6BCC3CE64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0525C31-FD80-4CE9-9529-974658D12F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068FE0-24BB-4B97-BF9A-82E1458971F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A4E2D6-33AB-4997-A301-4D2E1994C4A3}"/>
              </a:ext>
            </a:extLst>
          </p:cNvPr>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8" name="Footer Placeholder 7">
            <a:extLst>
              <a:ext uri="{FF2B5EF4-FFF2-40B4-BE49-F238E27FC236}">
                <a16:creationId xmlns:a16="http://schemas.microsoft.com/office/drawing/2014/main" id="{2A925978-F25A-4928-A72C-7CCC3F8C9F7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57BC90F-492F-4969-9E52-C3D9E9B6735A}"/>
              </a:ext>
            </a:extLst>
          </p:cNvPr>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349978038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587AC-987D-4E62-9367-C3E3000C02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A4A90EE-D0BA-479A-AAFC-56CA20A452DE}"/>
              </a:ext>
            </a:extLst>
          </p:cNvPr>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4" name="Footer Placeholder 3">
            <a:extLst>
              <a:ext uri="{FF2B5EF4-FFF2-40B4-BE49-F238E27FC236}">
                <a16:creationId xmlns:a16="http://schemas.microsoft.com/office/drawing/2014/main" id="{AC1CE4A3-31FB-4009-A067-9C6C8402649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C44581D-AFEC-48CF-9496-9E59709C49DE}"/>
              </a:ext>
            </a:extLst>
          </p:cNvPr>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194427217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5F39FE-5BFA-43D2-AE1E-6887D2AD3EF9}"/>
              </a:ext>
            </a:extLst>
          </p:cNvPr>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3" name="Footer Placeholder 2">
            <a:extLst>
              <a:ext uri="{FF2B5EF4-FFF2-40B4-BE49-F238E27FC236}">
                <a16:creationId xmlns:a16="http://schemas.microsoft.com/office/drawing/2014/main" id="{E0FCA84F-F93F-4594-BDF7-668E7417CBA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2CE180D-09E2-4883-B384-7FEC4CF2B1E6}"/>
              </a:ext>
            </a:extLst>
          </p:cNvPr>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21906859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8FDAC-7131-4B94-A638-0704C32801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3A955EC-11EA-4FA9-B68B-C47B6CA28A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827C6C5-3C38-4E4C-8E39-9CD13A8C54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26E491-B77E-42A3-90D1-E18C988195EC}"/>
              </a:ext>
            </a:extLst>
          </p:cNvPr>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6" name="Footer Placeholder 5">
            <a:extLst>
              <a:ext uri="{FF2B5EF4-FFF2-40B4-BE49-F238E27FC236}">
                <a16:creationId xmlns:a16="http://schemas.microsoft.com/office/drawing/2014/main" id="{8A1EEDD9-3126-4C92-82AC-4F01939BCEF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BF19F28-1A6E-4F75-AA20-A9DA594F2AF9}"/>
              </a:ext>
            </a:extLst>
          </p:cNvPr>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407066083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655DE-9180-4F0D-BEA1-E90A8E69BD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37285AF-6831-472B-8E43-A432197C72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B75E7A5-E6A3-42FC-91F0-D3901BA97C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976694-AAE2-4B35-AA75-09B2F1C979DC}"/>
              </a:ext>
            </a:extLst>
          </p:cNvPr>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6" name="Footer Placeholder 5">
            <a:extLst>
              <a:ext uri="{FF2B5EF4-FFF2-40B4-BE49-F238E27FC236}">
                <a16:creationId xmlns:a16="http://schemas.microsoft.com/office/drawing/2014/main" id="{5C8596AA-D7D3-4D96-8D5B-D9D4BD3D397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72C753A-7AD5-4DFC-9753-7994B23E006D}"/>
              </a:ext>
            </a:extLst>
          </p:cNvPr>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121110160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63CAD-ACCD-44EA-BE91-3C359C7296A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199840-A7F2-4F90-9DB7-C72699C2CA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722201-73FF-44D0-9D87-5B1F56DEDF93}"/>
              </a:ext>
            </a:extLst>
          </p:cNvPr>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a:extLst>
              <a:ext uri="{FF2B5EF4-FFF2-40B4-BE49-F238E27FC236}">
                <a16:creationId xmlns:a16="http://schemas.microsoft.com/office/drawing/2014/main" id="{BB13C87D-C81D-4ADC-87EB-1CB74713BBF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6E7E7D7-89D0-4651-85B5-14A690838AAF}"/>
              </a:ext>
            </a:extLst>
          </p:cNvPr>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166251324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DCDFE4-EBF1-48C8-8D50-D8095EADCA3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82CE2B1-C9BB-4210-87DA-30645F967B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BCAEB75-1EC7-4C6F-B33E-761CC27D5AC7}"/>
              </a:ext>
            </a:extLst>
          </p:cNvPr>
          <p:cNvSpPr>
            <a:spLocks noGrp="1"/>
          </p:cNvSpPr>
          <p:nvPr>
            <p:ph type="dt" sz="half" idx="10"/>
          </p:nvPr>
        </p:nvSpPr>
        <p:spPr/>
        <p:txBody>
          <a:bodyPr/>
          <a:lstStyle/>
          <a:p>
            <a:fld id="{04F06F29-1267-4A31-A016-1BF20DA9954B}" type="datetimeFigureOut">
              <a:rPr lang="en-US" smtClean="0"/>
              <a:t>7/14/2022</a:t>
            </a:fld>
            <a:endParaRPr lang="en-US" dirty="0"/>
          </a:p>
        </p:txBody>
      </p:sp>
      <p:sp>
        <p:nvSpPr>
          <p:cNvPr id="5" name="Footer Placeholder 4">
            <a:extLst>
              <a:ext uri="{FF2B5EF4-FFF2-40B4-BE49-F238E27FC236}">
                <a16:creationId xmlns:a16="http://schemas.microsoft.com/office/drawing/2014/main" id="{A2FABC30-250B-4823-ACE1-B8081EECC3A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C953779-5F54-44F3-BEBD-B97A0E68A0E2}"/>
              </a:ext>
            </a:extLst>
          </p:cNvPr>
          <p:cNvSpPr>
            <a:spLocks noGrp="1"/>
          </p:cNvSpPr>
          <p:nvPr>
            <p:ph type="sldNum" sz="quarter" idx="12"/>
          </p:nvPr>
        </p:nvSpPr>
        <p:spPr/>
        <p:txBody>
          <a:bodyPr/>
          <a:lstStyle/>
          <a:p>
            <a:fld id="{7FE797AE-FF6F-43C7-B2E9-32AF1A047C8C}" type="slidenum">
              <a:rPr lang="en-US" smtClean="0"/>
              <a:t>‹#›</a:t>
            </a:fld>
            <a:endParaRPr lang="en-US" dirty="0"/>
          </a:p>
        </p:txBody>
      </p:sp>
    </p:spTree>
    <p:extLst>
      <p:ext uri="{BB962C8B-B14F-4D97-AF65-F5344CB8AC3E}">
        <p14:creationId xmlns:p14="http://schemas.microsoft.com/office/powerpoint/2010/main" val="3860258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 /><Relationship Id="rId3" Type="http://schemas.openxmlformats.org/officeDocument/2006/relationships/slideLayout" Target="../slideLayouts/slideLayout19.xml" /><Relationship Id="rId7" Type="http://schemas.openxmlformats.org/officeDocument/2006/relationships/slideLayout" Target="../slideLayouts/slideLayout23.xml" /><Relationship Id="rId12" Type="http://schemas.openxmlformats.org/officeDocument/2006/relationships/theme" Target="../theme/theme2.xml" /><Relationship Id="rId2" Type="http://schemas.openxmlformats.org/officeDocument/2006/relationships/slideLayout" Target="../slideLayouts/slideLayout18.xml" /><Relationship Id="rId1" Type="http://schemas.openxmlformats.org/officeDocument/2006/relationships/slideLayout" Target="../slideLayouts/slideLayout17.xml" /><Relationship Id="rId6" Type="http://schemas.openxmlformats.org/officeDocument/2006/relationships/slideLayout" Target="../slideLayouts/slideLayout22.xml" /><Relationship Id="rId11" Type="http://schemas.openxmlformats.org/officeDocument/2006/relationships/slideLayout" Target="../slideLayouts/slideLayout27.xml" /><Relationship Id="rId5" Type="http://schemas.openxmlformats.org/officeDocument/2006/relationships/slideLayout" Target="../slideLayouts/slideLayout21.xml" /><Relationship Id="rId10" Type="http://schemas.openxmlformats.org/officeDocument/2006/relationships/slideLayout" Target="../slideLayouts/slideLayout26.xml" /><Relationship Id="rId4" Type="http://schemas.openxmlformats.org/officeDocument/2006/relationships/slideLayout" Target="../slideLayouts/slideLayout20.xml" /><Relationship Id="rId9" Type="http://schemas.openxmlformats.org/officeDocument/2006/relationships/slideLayout" Target="../slideLayouts/slideLayout25.xml" /></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 /><Relationship Id="rId13" Type="http://schemas.openxmlformats.org/officeDocument/2006/relationships/slideLayout" Target="../slideLayouts/slideLayout40.xml" /><Relationship Id="rId18" Type="http://schemas.openxmlformats.org/officeDocument/2006/relationships/theme" Target="../theme/theme3.xml" /><Relationship Id="rId3" Type="http://schemas.openxmlformats.org/officeDocument/2006/relationships/slideLayout" Target="../slideLayouts/slideLayout30.xml" /><Relationship Id="rId7" Type="http://schemas.openxmlformats.org/officeDocument/2006/relationships/slideLayout" Target="../slideLayouts/slideLayout34.xml" /><Relationship Id="rId12" Type="http://schemas.openxmlformats.org/officeDocument/2006/relationships/slideLayout" Target="../slideLayouts/slideLayout39.xml" /><Relationship Id="rId17" Type="http://schemas.openxmlformats.org/officeDocument/2006/relationships/slideLayout" Target="../slideLayouts/slideLayout44.xml" /><Relationship Id="rId2" Type="http://schemas.openxmlformats.org/officeDocument/2006/relationships/slideLayout" Target="../slideLayouts/slideLayout29.xml" /><Relationship Id="rId16" Type="http://schemas.openxmlformats.org/officeDocument/2006/relationships/slideLayout" Target="../slideLayouts/slideLayout43.xml" /><Relationship Id="rId1" Type="http://schemas.openxmlformats.org/officeDocument/2006/relationships/slideLayout" Target="../slideLayouts/slideLayout28.xml" /><Relationship Id="rId6" Type="http://schemas.openxmlformats.org/officeDocument/2006/relationships/slideLayout" Target="../slideLayouts/slideLayout33.xml" /><Relationship Id="rId11" Type="http://schemas.openxmlformats.org/officeDocument/2006/relationships/slideLayout" Target="../slideLayouts/slideLayout38.xml" /><Relationship Id="rId5" Type="http://schemas.openxmlformats.org/officeDocument/2006/relationships/slideLayout" Target="../slideLayouts/slideLayout32.xml" /><Relationship Id="rId15" Type="http://schemas.openxmlformats.org/officeDocument/2006/relationships/slideLayout" Target="../slideLayouts/slideLayout42.xml" /><Relationship Id="rId10" Type="http://schemas.openxmlformats.org/officeDocument/2006/relationships/slideLayout" Target="../slideLayouts/slideLayout37.xml" /><Relationship Id="rId19" Type="http://schemas.openxmlformats.org/officeDocument/2006/relationships/image" Target="../media/image1.png" /><Relationship Id="rId4" Type="http://schemas.openxmlformats.org/officeDocument/2006/relationships/slideLayout" Target="../slideLayouts/slideLayout31.xml" /><Relationship Id="rId9" Type="http://schemas.openxmlformats.org/officeDocument/2006/relationships/slideLayout" Target="../slideLayouts/slideLayout36.xml" /><Relationship Id="rId14" Type="http://schemas.openxmlformats.org/officeDocument/2006/relationships/slideLayout" Target="../slideLayouts/slideLayout41.xml" /></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2.xml" /><Relationship Id="rId3" Type="http://schemas.openxmlformats.org/officeDocument/2006/relationships/slideLayout" Target="../slideLayouts/slideLayout47.xml" /><Relationship Id="rId7" Type="http://schemas.openxmlformats.org/officeDocument/2006/relationships/slideLayout" Target="../slideLayouts/slideLayout51.xml" /><Relationship Id="rId12" Type="http://schemas.openxmlformats.org/officeDocument/2006/relationships/theme" Target="../theme/theme4.xml" /><Relationship Id="rId2" Type="http://schemas.openxmlformats.org/officeDocument/2006/relationships/slideLayout" Target="../slideLayouts/slideLayout46.xml" /><Relationship Id="rId1" Type="http://schemas.openxmlformats.org/officeDocument/2006/relationships/slideLayout" Target="../slideLayouts/slideLayout45.xml" /><Relationship Id="rId6" Type="http://schemas.openxmlformats.org/officeDocument/2006/relationships/slideLayout" Target="../slideLayouts/slideLayout50.xml" /><Relationship Id="rId11" Type="http://schemas.openxmlformats.org/officeDocument/2006/relationships/slideLayout" Target="../slideLayouts/slideLayout55.xml" /><Relationship Id="rId5" Type="http://schemas.openxmlformats.org/officeDocument/2006/relationships/slideLayout" Target="../slideLayouts/slideLayout49.xml" /><Relationship Id="rId10" Type="http://schemas.openxmlformats.org/officeDocument/2006/relationships/slideLayout" Target="../slideLayouts/slideLayout54.xml" /><Relationship Id="rId4" Type="http://schemas.openxmlformats.org/officeDocument/2006/relationships/slideLayout" Target="../slideLayouts/slideLayout48.xml" /><Relationship Id="rId9" Type="http://schemas.openxmlformats.org/officeDocument/2006/relationships/slideLayout" Target="../slideLayouts/slideLayout53.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4F06F29-1267-4A31-A016-1BF20DA9954B}" type="datetimeFigureOut">
              <a:rPr lang="en-US" smtClean="0"/>
              <a:t>7/14/2022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FE797AE-FF6F-43C7-B2E9-32AF1A047C8C}" type="slidenum">
              <a:rPr lang="en-US" smtClean="0"/>
              <a:t>‹#›</a:t>
            </a:fld>
            <a:endParaRPr lang="en-US" dirty="0"/>
          </a:p>
        </p:txBody>
      </p:sp>
    </p:spTree>
    <p:extLst>
      <p:ext uri="{BB962C8B-B14F-4D97-AF65-F5344CB8AC3E}">
        <p14:creationId xmlns:p14="http://schemas.microsoft.com/office/powerpoint/2010/main" val="272829078"/>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4F06F29-1267-4A31-A016-1BF20DA9954B}" type="datetimeFigureOut">
              <a:rPr lang="en-US" smtClean="0"/>
              <a:t>7/14/2022</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7FE797AE-FF6F-43C7-B2E9-32AF1A047C8C}" type="slidenum">
              <a:rPr lang="en-US" smtClean="0"/>
              <a:t>‹#›</a:t>
            </a:fld>
            <a:endParaRPr lang="en-US" dirty="0"/>
          </a:p>
        </p:txBody>
      </p:sp>
    </p:spTree>
    <p:extLst>
      <p:ext uri="{BB962C8B-B14F-4D97-AF65-F5344CB8AC3E}">
        <p14:creationId xmlns:p14="http://schemas.microsoft.com/office/powerpoint/2010/main" val="4048906287"/>
      </p:ext>
    </p:extLst>
  </p:cSld>
  <p:clrMap bg1="lt1" tx1="dk1" bg2="lt2" tx2="dk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1-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4F06F29-1267-4A31-A016-1BF20DA9954B}" type="datetimeFigureOut">
              <a:rPr lang="en-US" smtClean="0"/>
              <a:t>7/14/2022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FE797AE-FF6F-43C7-B2E9-32AF1A047C8C}" type="slidenum">
              <a:rPr lang="en-US" smtClean="0"/>
              <a:t>‹#›</a:t>
            </a:fld>
            <a:endParaRPr lang="en-US" dirty="0"/>
          </a:p>
        </p:txBody>
      </p:sp>
    </p:spTree>
    <p:extLst>
      <p:ext uri="{BB962C8B-B14F-4D97-AF65-F5344CB8AC3E}">
        <p14:creationId xmlns:p14="http://schemas.microsoft.com/office/powerpoint/2010/main" val="779714369"/>
      </p:ext>
    </p:extLst>
  </p:cSld>
  <p:clrMap bg1="dk1" tx1="lt1" bg2="dk2" tx2="lt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 id="2147483826" r:id="rId12"/>
    <p:sldLayoutId id="2147483827" r:id="rId13"/>
    <p:sldLayoutId id="2147483828" r:id="rId14"/>
    <p:sldLayoutId id="2147483829" r:id="rId15"/>
    <p:sldLayoutId id="2147483830" r:id="rId16"/>
    <p:sldLayoutId id="214748383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3D2333-8804-4860-9FE2-006D20B2C8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BB9293F-7DBD-4BF4-B5D3-2AE0DF9399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86F588-C1EC-40B1-83A8-F0801516C1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F06F29-1267-4A31-A016-1BF20DA9954B}" type="datetimeFigureOut">
              <a:rPr lang="en-US" smtClean="0"/>
              <a:t>7/14/2022</a:t>
            </a:fld>
            <a:endParaRPr lang="en-US" dirty="0"/>
          </a:p>
        </p:txBody>
      </p:sp>
      <p:sp>
        <p:nvSpPr>
          <p:cNvPr id="5" name="Footer Placeholder 4">
            <a:extLst>
              <a:ext uri="{FF2B5EF4-FFF2-40B4-BE49-F238E27FC236}">
                <a16:creationId xmlns:a16="http://schemas.microsoft.com/office/drawing/2014/main" id="{0DDBFF67-7246-49F8-81AD-04AE0392DF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77058E5-0A08-4CD0-888C-C9047DE2D8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E797AE-FF6F-43C7-B2E9-32AF1A047C8C}" type="slidenum">
              <a:rPr lang="en-US" smtClean="0"/>
              <a:t>‹#›</a:t>
            </a:fld>
            <a:endParaRPr lang="en-US" dirty="0"/>
          </a:p>
        </p:txBody>
      </p:sp>
    </p:spTree>
    <p:extLst>
      <p:ext uri="{BB962C8B-B14F-4D97-AF65-F5344CB8AC3E}">
        <p14:creationId xmlns:p14="http://schemas.microsoft.com/office/powerpoint/2010/main" val="4261566762"/>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1.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 /></Relationships>
</file>

<file path=ppt/slides/_rels/slide7.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image" Target="../media/image3.jpg" /><Relationship Id="rId1" Type="http://schemas.openxmlformats.org/officeDocument/2006/relationships/slideLayout" Target="../slideLayouts/slideLayout34.xml" /><Relationship Id="rId4" Type="http://schemas.openxmlformats.org/officeDocument/2006/relationships/image" Target="../media/image5.png"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4.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4.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1.xml" /></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accent5">
            <a:lumMod val="5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A421BF8-44F5-4731-AF13-2C07C1F096A7}"/>
              </a:ext>
            </a:extLst>
          </p:cNvPr>
          <p:cNvSpPr>
            <a:spLocks noGrp="1"/>
          </p:cNvSpPr>
          <p:nvPr>
            <p:ph type="ctrTitle" idx="4294967295"/>
          </p:nvPr>
        </p:nvSpPr>
        <p:spPr>
          <a:xfrm>
            <a:off x="0" y="0"/>
            <a:ext cx="12192000" cy="5822066"/>
          </a:xfrm>
        </p:spPr>
        <p:txBody>
          <a:bodyPr>
            <a:noAutofit/>
          </a:bodyPr>
          <a:lstStyle/>
          <a:p>
            <a:pPr marL="0" marR="0" algn="ctr">
              <a:lnSpc>
                <a:spcPct val="200000"/>
              </a:lnSpc>
              <a:spcBef>
                <a:spcPts val="0"/>
              </a:spcBef>
              <a:spcAft>
                <a:spcPts val="800"/>
              </a:spcAft>
            </a:pPr>
            <a:br>
              <a:rPr lang="en-US" sz="32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32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E-portfolio</a:t>
            </a:r>
            <a:br>
              <a:rPr lang="en-US" sz="36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br>
              <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Name</a:t>
            </a:r>
            <a:br>
              <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Institution Affiliation</a:t>
            </a:r>
            <a:br>
              <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Course</a:t>
            </a:r>
            <a:br>
              <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Date</a:t>
            </a:r>
            <a:endParaRPr lang="en-US" sz="1800" dirty="0">
              <a:solidFill>
                <a:schemeClr val="bg1"/>
              </a:solidFill>
              <a:latin typeface="Times New Roman" panose="02020603050405020304" pitchFamily="18" charset="0"/>
              <a:cs typeface="Times New Roman" panose="02020603050405020304" pitchFamily="18" charset="0"/>
            </a:endParaRPr>
          </a:p>
        </p:txBody>
      </p:sp>
      <p:sp>
        <p:nvSpPr>
          <p:cNvPr id="2" name="AutoShape 2" descr="Crippled person High Resolution Stock Photography and Images - Alamy">
            <a:extLst>
              <a:ext uri="{FF2B5EF4-FFF2-40B4-BE49-F238E27FC236}">
                <a16:creationId xmlns:a16="http://schemas.microsoft.com/office/drawing/2014/main" id="{7EF8F676-D811-4EAB-85EF-888452F2C6C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 name="TextBox 5">
            <a:extLst>
              <a:ext uri="{FF2B5EF4-FFF2-40B4-BE49-F238E27FC236}">
                <a16:creationId xmlns:a16="http://schemas.microsoft.com/office/drawing/2014/main" id="{1EAB53F5-26AE-1235-80E5-90A846766D61}"/>
              </a:ext>
            </a:extLst>
          </p:cNvPr>
          <p:cNvSpPr txBox="1"/>
          <p:nvPr/>
        </p:nvSpPr>
        <p:spPr>
          <a:xfrm>
            <a:off x="5379244" y="2726367"/>
            <a:ext cx="6084094" cy="369332"/>
          </a:xfrm>
          <a:prstGeom prst="rect">
            <a:avLst/>
          </a:prstGeom>
          <a:noFill/>
        </p:spPr>
        <p:txBody>
          <a:bodyPr wrap="square">
            <a:spAutoFit/>
          </a:bodyPr>
          <a:lstStyle/>
          <a:p>
            <a:r>
              <a:rPr lang="en-US"/>
              <a:t>Esra Hussien</a:t>
            </a:r>
          </a:p>
        </p:txBody>
      </p:sp>
      <p:sp>
        <p:nvSpPr>
          <p:cNvPr id="4" name="TextBox 3">
            <a:extLst>
              <a:ext uri="{FF2B5EF4-FFF2-40B4-BE49-F238E27FC236}">
                <a16:creationId xmlns:a16="http://schemas.microsoft.com/office/drawing/2014/main" id="{8E4B6337-057E-EAD9-4828-044311FFC1BB}"/>
              </a:ext>
            </a:extLst>
          </p:cNvPr>
          <p:cNvSpPr txBox="1"/>
          <p:nvPr/>
        </p:nvSpPr>
        <p:spPr>
          <a:xfrm>
            <a:off x="4452937" y="1166813"/>
            <a:ext cx="4060031" cy="178593"/>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32159096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28FEF-D7F6-421C-88B7-CA033238FCA7}"/>
              </a:ext>
            </a:extLst>
          </p:cNvPr>
          <p:cNvSpPr>
            <a:spLocks noGrp="1"/>
          </p:cNvSpPr>
          <p:nvPr>
            <p:ph type="title"/>
          </p:nvPr>
        </p:nvSpPr>
        <p:spPr/>
        <p:txBody>
          <a:bodyPr/>
          <a:lstStyle/>
          <a:p>
            <a:pPr algn="ctr"/>
            <a:r>
              <a:rPr lang="en-US" sz="4400" dirty="0">
                <a:solidFill>
                  <a:schemeClr val="tx1"/>
                </a:solidFill>
                <a:latin typeface="Algerian" panose="04020705040A02060702" pitchFamily="82" charset="0"/>
              </a:rPr>
              <a:t>artefact 3</a:t>
            </a:r>
            <a:endParaRPr lang="en-US" dirty="0">
              <a:solidFill>
                <a:schemeClr val="tx1"/>
              </a:solidFill>
            </a:endParaRPr>
          </a:p>
        </p:txBody>
      </p:sp>
      <p:sp>
        <p:nvSpPr>
          <p:cNvPr id="3" name="Text Placeholder 2">
            <a:extLst>
              <a:ext uri="{FF2B5EF4-FFF2-40B4-BE49-F238E27FC236}">
                <a16:creationId xmlns:a16="http://schemas.microsoft.com/office/drawing/2014/main" id="{61DCA6B2-E58D-4F6B-9C95-C40D48300172}"/>
              </a:ext>
            </a:extLst>
          </p:cNvPr>
          <p:cNvSpPr>
            <a:spLocks noGrp="1"/>
          </p:cNvSpPr>
          <p:nvPr>
            <p:ph type="body" idx="1"/>
          </p:nvPr>
        </p:nvSpPr>
        <p:spPr>
          <a:xfrm>
            <a:off x="793082" y="2977266"/>
            <a:ext cx="8596668" cy="1570962"/>
          </a:xfrm>
        </p:spPr>
        <p:txBody>
          <a:bodyPr>
            <a:normAutofit/>
          </a:bodyPr>
          <a:lstStyle/>
          <a:p>
            <a:pPr algn="ctr"/>
            <a:r>
              <a:rPr lang="en-US" sz="5400" dirty="0">
                <a:solidFill>
                  <a:schemeClr val="tx1"/>
                </a:solidFill>
                <a:latin typeface="Algerian" panose="04020705040A02060702" pitchFamily="82" charset="0"/>
              </a:rPr>
              <a:t>ELEVATOR STYLE PITCH</a:t>
            </a:r>
          </a:p>
        </p:txBody>
      </p:sp>
    </p:spTree>
    <p:extLst>
      <p:ext uri="{BB962C8B-B14F-4D97-AF65-F5344CB8AC3E}">
        <p14:creationId xmlns:p14="http://schemas.microsoft.com/office/powerpoint/2010/main" val="696237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D6E244A-579F-4C04-B96C-4D974D98D1FC}"/>
              </a:ext>
            </a:extLst>
          </p:cNvPr>
          <p:cNvSpPr txBox="1"/>
          <p:nvPr/>
        </p:nvSpPr>
        <p:spPr>
          <a:xfrm>
            <a:off x="-16042" y="0"/>
            <a:ext cx="12208042" cy="649004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wrap="square" anchor="ctr" anchorCtr="0">
            <a:spAutoFit/>
          </a:bodyPr>
          <a:lstStyle/>
          <a:p>
            <a:pPr marL="0" marR="0" indent="457200">
              <a:lnSpc>
                <a:spcPct val="200000"/>
              </a:lnSpc>
              <a:spcBef>
                <a:spcPts val="0"/>
              </a:spcBef>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When I first thought of this idea, I never imagined I would be standing in front of such an award-winning and socially engaging audience. My name is Ivy Johnstone currently a student at the University of Virginia. Still, I am putting into research skills to great use in fostering community development and involvement program for helping young and disabled children. Most children living with disability in care homes usually do not get the opportunity to showcase their abilities and talents freely in the environment they reside in. As a result, I have come up with various ways to ensure that this child gets the same treatment as any other child and can develop without being limited by their physical limitations. Most of these children don’t get the privilege to access basic education leave alone higher education. This limits them from achieving their goals and dreams.</a:t>
            </a: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400" dirty="0" err="1">
                <a:effectLst/>
                <a:latin typeface="Times New Roman" panose="02020603050405020304" pitchFamily="18" charset="0"/>
                <a:ea typeface="Times New Roman" panose="02020603050405020304" pitchFamily="18" charset="0"/>
                <a:cs typeface="Times New Roman" panose="02020603050405020304" pitchFamily="18" charset="0"/>
              </a:rPr>
              <a:t>Uromi</a:t>
            </a: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 &amp; </a:t>
            </a:r>
            <a:r>
              <a:rPr lang="en-US" sz="1400" dirty="0" err="1">
                <a:effectLst/>
                <a:latin typeface="Times New Roman" panose="02020603050405020304" pitchFamily="18" charset="0"/>
                <a:ea typeface="Times New Roman" panose="02020603050405020304" pitchFamily="18" charset="0"/>
                <a:cs typeface="Times New Roman" panose="02020603050405020304" pitchFamily="18" charset="0"/>
              </a:rPr>
              <a:t>Mazagwa</a:t>
            </a: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 2014. 158).</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Providing education facilitators will ensure that each one of these children has the chance to attain their goals. These children also do not get the opportunity to participate in co-curricular activities like any other normal child. Hence childhood development is not fully achieved. Taking them out on fun days, leisure parks offer them opportunities to interact with other children and participate in some co-curricular activities, filling the gap between them and normal children.</a:t>
            </a:r>
          </a:p>
          <a:p>
            <a:pPr marL="0" marR="0" indent="457200">
              <a:lnSpc>
                <a:spcPct val="200000"/>
              </a:lnSpc>
              <a:spcBef>
                <a:spcPts val="0"/>
              </a:spcBef>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Stigmatization has also impacted disabled children since society doesn’t accommodate such children wholeheartedly. Some people even go as far as considering it a bad omen or a curse from a higher deity. This has led to some children developing antisocial behaviors due to a lack of acceptance and gloominess, hindering the disabled children from communicating effectively with other children or even grown-ups.</a:t>
            </a: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400" dirty="0" err="1">
                <a:effectLst/>
                <a:latin typeface="Times New Roman" panose="02020603050405020304" pitchFamily="18" charset="0"/>
                <a:ea typeface="Times New Roman" panose="02020603050405020304" pitchFamily="18" charset="0"/>
                <a:cs typeface="Times New Roman" panose="02020603050405020304" pitchFamily="18" charset="0"/>
              </a:rPr>
              <a:t>Arboleda-Flórez</a:t>
            </a: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 J. 2017, 515.)</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Creating awareness among the society on how to co-exist with these children normally will positively impact them. </a:t>
            </a:r>
            <a:r>
              <a:rPr lang="en-US" sz="1400" dirty="0" err="1">
                <a:effectLst/>
                <a:latin typeface="Times New Roman" panose="02020603050405020304" pitchFamily="18" charset="0"/>
                <a:ea typeface="Calibri" panose="020F0502020204030204" pitchFamily="34" charset="0"/>
                <a:cs typeface="Times New Roman" panose="02020603050405020304" pitchFamily="18" charset="0"/>
              </a:rPr>
              <a:t>Moreso</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teaching parents to accept children despite being born with physical limitations will considerably reduce the number of children admitted to care homes.</a:t>
            </a:r>
          </a:p>
          <a:p>
            <a:pPr marL="0" marR="0" indent="457200">
              <a:lnSpc>
                <a:spcPct val="200000"/>
              </a:lnSpc>
              <a:spcBef>
                <a:spcPts val="0"/>
              </a:spcBef>
            </a:pPr>
            <a:endParaRPr lang="en-US"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05982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703BB3-FD97-4883-85E3-AD090E6318A0}"/>
              </a:ext>
            </a:extLst>
          </p:cNvPr>
          <p:cNvSpPr txBox="1"/>
          <p:nvPr/>
        </p:nvSpPr>
        <p:spPr>
          <a:xfrm>
            <a:off x="0" y="0"/>
            <a:ext cx="12240126" cy="2612062"/>
          </a:xfrm>
          <a:prstGeom prst="rect">
            <a:avLst/>
          </a:prstGeom>
          <a:noFill/>
        </p:spPr>
        <p:txBody>
          <a:bodyPr wrap="square" anchor="ctr" anchorCtr="0">
            <a:spAutoFit/>
          </a:bodyPr>
          <a:lstStyle/>
          <a:p>
            <a:pPr marL="0" marR="0" indent="457200">
              <a:lnSpc>
                <a:spcPct val="200000"/>
              </a:lnSpc>
              <a:spcBef>
                <a:spcPts val="0"/>
              </a:spcBef>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Disabled children also lack proper learning materials and basic amenities for their day-to-day activities, which has greatly hindered them from handling their daily activities. Providing items such as braille’s, wheelchairs, or basic funding centered towards helping the disabled children in the care homes will go a long way in helping the children and</a:t>
            </a:r>
          </a:p>
          <a:p>
            <a:pPr marL="0" marR="0" indent="457200">
              <a:lnSpc>
                <a:spcPct val="200000"/>
              </a:lnSpc>
              <a:spcBef>
                <a:spcPts val="0"/>
              </a:spcBef>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The fact that I have worked with several non-governmental organizations in giving aid to disabled children provides me with the necessary skill set to manage the program centered on helping the disabled children and managing the diverse funding from well-wishers and donors. I also believe this could be a great platform that could offer solutions to problems affecting disabled children offering a solution to the community as a whole.</a:t>
            </a:r>
          </a:p>
        </p:txBody>
      </p:sp>
    </p:spTree>
    <p:extLst>
      <p:ext uri="{BB962C8B-B14F-4D97-AF65-F5344CB8AC3E}">
        <p14:creationId xmlns:p14="http://schemas.microsoft.com/office/powerpoint/2010/main" val="2329989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D638C0-89CF-4D35-9988-D00450B4D43C}"/>
              </a:ext>
            </a:extLst>
          </p:cNvPr>
          <p:cNvSpPr txBox="1"/>
          <p:nvPr/>
        </p:nvSpPr>
        <p:spPr>
          <a:xfrm>
            <a:off x="0" y="0"/>
            <a:ext cx="12192000" cy="6463308"/>
          </a:xfrm>
          <a:prstGeom prst="rect">
            <a:avLst/>
          </a:prstGeom>
          <a:noFill/>
        </p:spPr>
        <p:txBody>
          <a:bodyPr wrap="square" rtlCol="0">
            <a:spAutoFit/>
          </a:bodyPr>
          <a:lstStyle/>
          <a:p>
            <a:pPr marL="457200" marR="0" indent="-457200" algn="ctr">
              <a:lnSpc>
                <a:spcPct val="20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p>
          <a:p>
            <a:pPr marL="457200" marR="0" indent="-457200">
              <a:lnSpc>
                <a:spcPct val="200000"/>
              </a:lnSpc>
              <a:spcBef>
                <a:spcPts val="0"/>
              </a:spcBef>
              <a:spcAft>
                <a:spcPts val="0"/>
              </a:spcAft>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Arboleda-Flórez</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J., 2017. What has not been effective in reducing stigma. In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The stigma of mental illness-end of the story?</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(pp. 515-530). Springer, Cham.</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Corrigan, P.W., 2014.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The stigma of disease and disability: Understanding causes and overcoming injustices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American Psychological Association.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0"/>
              </a:spcAft>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Iezzoni</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L.I., 2016. Stigma and persons with disabilities. In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Stigma and prejudice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(pp. 3-21). Humana Press, Cham.</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0"/>
              </a:spcAft>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Uromi</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S. M., &amp;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Mazagwa</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M. I. (2014). Challenges facing people with disabilities and possible solutions in Tanzania.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Journal of Educational Policy and Entrepreneurial Research</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1</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(2), 158-165.</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200000"/>
              </a:lnSpc>
            </a:pPr>
            <a:endParaRPr lang="en-US" dirty="0"/>
          </a:p>
          <a:p>
            <a:endParaRPr lang="en-US" b="1" dirty="0">
              <a:latin typeface="Times New Roman" panose="02020603050405020304" pitchFamily="18" charset="0"/>
              <a:cs typeface="Times New Roman" panose="02020603050405020304" pitchFamily="18" charset="0"/>
            </a:endParaRPr>
          </a:p>
          <a:p>
            <a:pPr algn="ctr"/>
            <a:endParaRPr lang="en-US" b="1" dirty="0">
              <a:latin typeface="Times New Roman" panose="02020603050405020304" pitchFamily="18" charset="0"/>
              <a:cs typeface="Times New Roman" panose="02020603050405020304" pitchFamily="18" charset="0"/>
            </a:endParaRPr>
          </a:p>
          <a:p>
            <a:pPr algn="ctr"/>
            <a:endParaRPr lang="en-US" b="1" dirty="0">
              <a:latin typeface="Times New Roman" panose="02020603050405020304" pitchFamily="18" charset="0"/>
              <a:cs typeface="Times New Roman" panose="02020603050405020304" pitchFamily="18" charset="0"/>
            </a:endParaRPr>
          </a:p>
          <a:p>
            <a:pPr algn="ctr"/>
            <a:endParaRPr lang="en-US" b="1" dirty="0">
              <a:latin typeface="Times New Roman" panose="02020603050405020304" pitchFamily="18" charset="0"/>
              <a:cs typeface="Times New Roman" panose="02020603050405020304" pitchFamily="18" charset="0"/>
            </a:endParaRPr>
          </a:p>
          <a:p>
            <a:pPr algn="ct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79360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7F7CA-FA7A-4EF5-9060-BAA934AF1A54}"/>
              </a:ext>
            </a:extLst>
          </p:cNvPr>
          <p:cNvSpPr>
            <a:spLocks noGrp="1"/>
          </p:cNvSpPr>
          <p:nvPr>
            <p:ph type="ctrTitle"/>
          </p:nvPr>
        </p:nvSpPr>
        <p:spPr>
          <a:xfrm>
            <a:off x="1632262" y="3820610"/>
            <a:ext cx="9418320" cy="1503743"/>
          </a:xfrm>
        </p:spPr>
        <p:txBody>
          <a:bodyPr/>
          <a:lstStyle/>
          <a:p>
            <a:pPr algn="ctr"/>
            <a:r>
              <a:rPr lang="en-US" dirty="0">
                <a:latin typeface="Algerian" panose="04020705040A02060702" pitchFamily="82" charset="0"/>
              </a:rPr>
              <a:t>Conference poster</a:t>
            </a:r>
          </a:p>
        </p:txBody>
      </p:sp>
      <p:sp>
        <p:nvSpPr>
          <p:cNvPr id="3" name="AutoShape 2" descr="Crippled person High Resolution Stock Photography and Images - Alamy">
            <a:extLst>
              <a:ext uri="{FF2B5EF4-FFF2-40B4-BE49-F238E27FC236}">
                <a16:creationId xmlns:a16="http://schemas.microsoft.com/office/drawing/2014/main" id="{1FDBEB2E-7A58-4EAA-BC4E-54C7D0076EEF}"/>
              </a:ext>
            </a:extLst>
          </p:cNvPr>
          <p:cNvSpPr>
            <a:spLocks noChangeAspect="1" noChangeArrowheads="1"/>
          </p:cNvSpPr>
          <p:nvPr/>
        </p:nvSpPr>
        <p:spPr bwMode="auto">
          <a:xfrm>
            <a:off x="5943600" y="126260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 name="AutoShape 4" descr="Crippled person High Resolution Stock Photography and Images - Alamy">
            <a:extLst>
              <a:ext uri="{FF2B5EF4-FFF2-40B4-BE49-F238E27FC236}">
                <a16:creationId xmlns:a16="http://schemas.microsoft.com/office/drawing/2014/main" id="{F3AF835F-FCA7-46D6-B1CA-71AF46A6E1AB}"/>
              </a:ext>
            </a:extLst>
          </p:cNvPr>
          <p:cNvSpPr>
            <a:spLocks noChangeAspect="1" noChangeArrowheads="1"/>
          </p:cNvSpPr>
          <p:nvPr/>
        </p:nvSpPr>
        <p:spPr bwMode="auto">
          <a:xfrm>
            <a:off x="2095017" y="-571983"/>
            <a:ext cx="7396223" cy="739622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 name="TextBox 5">
            <a:extLst>
              <a:ext uri="{FF2B5EF4-FFF2-40B4-BE49-F238E27FC236}">
                <a16:creationId xmlns:a16="http://schemas.microsoft.com/office/drawing/2014/main" id="{A9F5797C-5DD8-4CD7-9D26-FD338B6DF5D1}"/>
              </a:ext>
            </a:extLst>
          </p:cNvPr>
          <p:cNvSpPr txBox="1"/>
          <p:nvPr/>
        </p:nvSpPr>
        <p:spPr>
          <a:xfrm>
            <a:off x="2524979" y="3037390"/>
            <a:ext cx="8034759" cy="1446550"/>
          </a:xfrm>
          <a:prstGeom prst="rect">
            <a:avLst/>
          </a:prstGeom>
          <a:noFill/>
        </p:spPr>
        <p:txBody>
          <a:bodyPr wrap="square">
            <a:spAutoFit/>
          </a:bodyPr>
          <a:lstStyle/>
          <a:p>
            <a:pPr algn="ctr"/>
            <a:r>
              <a:rPr lang="en-US" sz="4400" dirty="0">
                <a:solidFill>
                  <a:schemeClr val="tx1">
                    <a:lumMod val="75000"/>
                  </a:schemeClr>
                </a:solidFill>
                <a:latin typeface="Algerian" panose="04020705040A02060702" pitchFamily="82" charset="0"/>
              </a:rPr>
              <a:t>artefact 5</a:t>
            </a:r>
          </a:p>
          <a:p>
            <a:pPr algn="ctr"/>
            <a:endParaRPr lang="en-US" sz="4400" dirty="0">
              <a:solidFill>
                <a:schemeClr val="tx1">
                  <a:lumMod val="75000"/>
                </a:schemeClr>
              </a:solidFill>
            </a:endParaRPr>
          </a:p>
        </p:txBody>
      </p:sp>
    </p:spTree>
    <p:extLst>
      <p:ext uri="{BB962C8B-B14F-4D97-AF65-F5344CB8AC3E}">
        <p14:creationId xmlns:p14="http://schemas.microsoft.com/office/powerpoint/2010/main" val="3056658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563EDE3-BDF4-46D6-A921-8FC08E94B80B}"/>
              </a:ext>
            </a:extLst>
          </p:cNvPr>
          <p:cNvSpPr txBox="1"/>
          <p:nvPr/>
        </p:nvSpPr>
        <p:spPr>
          <a:xfrm>
            <a:off x="426842" y="36454"/>
            <a:ext cx="6871505" cy="1591205"/>
          </a:xfrm>
          <a:prstGeom prst="rect">
            <a:avLst/>
          </a:prstGeom>
          <a:noFill/>
        </p:spPr>
        <p:txBody>
          <a:bodyPr wrap="square">
            <a:spAutoFit/>
          </a:bodyPr>
          <a:lstStyle/>
          <a:p>
            <a:pPr marL="0" marR="0" algn="ctr">
              <a:lnSpc>
                <a:spcPct val="115000"/>
              </a:lnSpc>
              <a:spcBef>
                <a:spcPts val="500"/>
              </a:spcBef>
              <a:spcAft>
                <a:spcPts val="1000"/>
              </a:spcAft>
              <a:tabLst>
                <a:tab pos="1452880" algn="l"/>
              </a:tabLst>
            </a:pPr>
            <a:r>
              <a:rPr lang="en-US" sz="4400" dirty="0">
                <a:solidFill>
                  <a:schemeClr val="tx1">
                    <a:lumMod val="95000"/>
                  </a:schemeClr>
                </a:solidFill>
                <a:latin typeface="Algerian" panose="04020705040A02060702" pitchFamily="82" charset="0"/>
                <a:ea typeface="Times New Roman" panose="02020603050405020304" pitchFamily="18" charset="0"/>
                <a:cs typeface="Times New Roman" panose="02020603050405020304" pitchFamily="18" charset="0"/>
              </a:rPr>
              <a:t>DISABILITY IS NOT INABILITY CONFERENCE</a:t>
            </a:r>
            <a:endParaRPr lang="en-US" sz="4400" dirty="0">
              <a:solidFill>
                <a:schemeClr val="tx1">
                  <a:lumMod val="95000"/>
                </a:schemeClr>
              </a:solidFill>
              <a:effectLst/>
              <a:latin typeface="Algerian" panose="04020705040A02060702" pitchFamily="82" charset="0"/>
              <a:ea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B35B1C19-EC8F-4FCD-8E1F-2351E7687D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12119" y="0"/>
            <a:ext cx="3479881" cy="4154128"/>
          </a:xfrm>
          <a:prstGeom prst="rect">
            <a:avLst/>
          </a:prstGeom>
        </p:spPr>
      </p:pic>
      <p:pic>
        <p:nvPicPr>
          <p:cNvPr id="1028" name="Picture 4" descr="Image result for WHAT TO INCLUDE IN A POSTER ON DISABLED CHILDREN">
            <a:extLst>
              <a:ext uri="{FF2B5EF4-FFF2-40B4-BE49-F238E27FC236}">
                <a16:creationId xmlns:a16="http://schemas.microsoft.com/office/drawing/2014/main" id="{94E088CD-7A26-4014-B885-057405FC8D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0525" y="4717659"/>
            <a:ext cx="2110451" cy="1498922"/>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B655DC35-7E04-407F-9E25-4B04D1659F0D}"/>
              </a:ext>
            </a:extLst>
          </p:cNvPr>
          <p:cNvSpPr txBox="1"/>
          <p:nvPr/>
        </p:nvSpPr>
        <p:spPr>
          <a:xfrm>
            <a:off x="0" y="1803928"/>
            <a:ext cx="6875385" cy="2171748"/>
          </a:xfrm>
          <a:prstGeom prst="rect">
            <a:avLst/>
          </a:prstGeom>
          <a:noFill/>
        </p:spPr>
        <p:txBody>
          <a:bodyPr wrap="square">
            <a:spAutoFit/>
          </a:bodyPr>
          <a:lstStyle/>
          <a:p>
            <a:pPr marL="0" marR="0" algn="ctr">
              <a:lnSpc>
                <a:spcPct val="200000"/>
              </a:lnSpc>
              <a:spcBef>
                <a:spcPts val="0"/>
              </a:spcBef>
              <a:spcAft>
                <a:spcPts val="0"/>
              </a:spcAft>
            </a:pPr>
            <a:r>
              <a:rPr lang="en-US" b="1" dirty="0">
                <a:solidFill>
                  <a:schemeClr val="accent6"/>
                </a:solidFill>
                <a:effectLst/>
                <a:latin typeface="Arial Black" panose="020B0A04020102020204" pitchFamily="34" charset="0"/>
                <a:ea typeface="Calibri" panose="020F0502020204030204" pitchFamily="34" charset="0"/>
                <a:cs typeface="Times New Roman" panose="02020603050405020304" pitchFamily="18" charset="0"/>
              </a:rPr>
              <a:t>DATE: 18</a:t>
            </a:r>
            <a:r>
              <a:rPr lang="en-US" b="1" baseline="30000" dirty="0">
                <a:solidFill>
                  <a:schemeClr val="accent6"/>
                </a:solidFill>
                <a:effectLst/>
                <a:latin typeface="Arial Black" panose="020B0A04020102020204" pitchFamily="34" charset="0"/>
                <a:ea typeface="Calibri" panose="020F0502020204030204" pitchFamily="34" charset="0"/>
                <a:cs typeface="Times New Roman" panose="02020603050405020304" pitchFamily="18" charset="0"/>
              </a:rPr>
              <a:t>TH</a:t>
            </a:r>
            <a:r>
              <a:rPr lang="en-US" b="1" dirty="0">
                <a:solidFill>
                  <a:schemeClr val="accent6"/>
                </a:solidFill>
                <a:effectLst/>
                <a:latin typeface="Arial Black" panose="020B0A04020102020204" pitchFamily="34" charset="0"/>
                <a:ea typeface="Calibri" panose="020F0502020204030204" pitchFamily="34" charset="0"/>
                <a:cs typeface="Times New Roman" panose="02020603050405020304" pitchFamily="18" charset="0"/>
              </a:rPr>
              <a:t> OCTOBER 6:30 </a:t>
            </a:r>
            <a:r>
              <a:rPr lang="en-US" b="1" dirty="0">
                <a:solidFill>
                  <a:schemeClr val="accent6"/>
                </a:solidFill>
                <a:latin typeface="Arial Black" panose="020B0A04020102020204" pitchFamily="34" charset="0"/>
                <a:ea typeface="Calibri" panose="020F0502020204030204" pitchFamily="34" charset="0"/>
                <a:cs typeface="Times New Roman" panose="02020603050405020304" pitchFamily="18" charset="0"/>
              </a:rPr>
              <a:t>– 9 PM  </a:t>
            </a:r>
          </a:p>
          <a:p>
            <a:pPr marL="0" marR="0" algn="ctr">
              <a:lnSpc>
                <a:spcPct val="200000"/>
              </a:lnSpc>
              <a:spcBef>
                <a:spcPts val="0"/>
              </a:spcBef>
              <a:spcAft>
                <a:spcPts val="0"/>
              </a:spcAft>
            </a:pPr>
            <a:r>
              <a:rPr lang="en-US" b="1" dirty="0">
                <a:solidFill>
                  <a:schemeClr val="accent6"/>
                </a:solidFill>
                <a:latin typeface="Arial Black" panose="020B0A04020102020204" pitchFamily="34" charset="0"/>
                <a:ea typeface="Calibri" panose="020F0502020204030204" pitchFamily="34" charset="0"/>
                <a:cs typeface="Times New Roman" panose="02020603050405020304" pitchFamily="18" charset="0"/>
              </a:rPr>
              <a:t>VENUE: LASG SCHOOL GROUNDS </a:t>
            </a:r>
          </a:p>
          <a:p>
            <a:pPr marL="0" marR="0" algn="ctr">
              <a:lnSpc>
                <a:spcPct val="200000"/>
              </a:lnSpc>
              <a:spcBef>
                <a:spcPts val="0"/>
              </a:spcBef>
              <a:spcAft>
                <a:spcPts val="0"/>
              </a:spcAft>
            </a:pPr>
            <a:r>
              <a:rPr lang="en-US" b="1" dirty="0">
                <a:solidFill>
                  <a:schemeClr val="accent6"/>
                </a:solidFill>
                <a:latin typeface="Arial Black" panose="020B0A04020102020204" pitchFamily="34" charset="0"/>
                <a:ea typeface="Calibri" panose="020F0502020204030204" pitchFamily="34" charset="0"/>
                <a:cs typeface="Times New Roman" panose="02020603050405020304" pitchFamily="18" charset="0"/>
              </a:rPr>
              <a:t>Theme : RETURNING A HAND TO THE COMMUNITY</a:t>
            </a:r>
          </a:p>
          <a:p>
            <a:pPr marL="0" marR="0">
              <a:lnSpc>
                <a:spcPct val="200000"/>
              </a:lnSpc>
              <a:spcBef>
                <a:spcPts val="0"/>
              </a:spcBef>
              <a:spcAft>
                <a:spcPts val="0"/>
              </a:spcAft>
            </a:pP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4F44A391-20C2-4005-9461-8B009B9B5B10}"/>
              </a:ext>
            </a:extLst>
          </p:cNvPr>
          <p:cNvSpPr txBox="1"/>
          <p:nvPr/>
        </p:nvSpPr>
        <p:spPr>
          <a:xfrm>
            <a:off x="2476982" y="5700277"/>
            <a:ext cx="6366076" cy="1121269"/>
          </a:xfrm>
          <a:prstGeom prst="rect">
            <a:avLst/>
          </a:prstGeom>
          <a:noFill/>
        </p:spPr>
        <p:txBody>
          <a:bodyPr wrap="square">
            <a:spAutoFit/>
          </a:bodyPr>
          <a:lstStyle/>
          <a:p>
            <a:pPr marL="0" marR="0">
              <a:lnSpc>
                <a:spcPct val="200000"/>
              </a:lnSpc>
              <a:spcBef>
                <a:spcPts val="0"/>
              </a:spcBef>
              <a:spcAft>
                <a:spcPts val="0"/>
              </a:spcAft>
            </a:pPr>
            <a:r>
              <a:rPr lang="en-US" b="1" dirty="0">
                <a:solidFill>
                  <a:schemeClr val="accent3">
                    <a:lumMod val="75000"/>
                  </a:schemeClr>
                </a:solidFill>
                <a:latin typeface="Times New Roman" panose="02020603050405020304" pitchFamily="18" charset="0"/>
                <a:ea typeface="Calibri" panose="020F0502020204030204" pitchFamily="34" charset="0"/>
                <a:cs typeface="Times New Roman" panose="02020603050405020304" pitchFamily="18" charset="0"/>
              </a:rPr>
              <a:t>HELP US IN PUTTING A SMILE ON CHILDRENS FACES</a:t>
            </a:r>
          </a:p>
          <a:p>
            <a:pPr marL="0" marR="0" algn="ctr">
              <a:lnSpc>
                <a:spcPct val="200000"/>
              </a:lnSpc>
              <a:spcBef>
                <a:spcPts val="0"/>
              </a:spcBef>
              <a:spcAft>
                <a:spcPts val="0"/>
              </a:spcAft>
            </a:pPr>
            <a:r>
              <a:rPr lang="en-US" sz="1800" b="1"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DO</a:t>
            </a:r>
            <a:r>
              <a:rPr lang="en-US" b="1" dirty="0">
                <a:solidFill>
                  <a:schemeClr val="accent3">
                    <a:lumMod val="75000"/>
                  </a:schemeClr>
                </a:solidFill>
                <a:latin typeface="Times New Roman" panose="02020603050405020304" pitchFamily="18" charset="0"/>
                <a:ea typeface="Calibri" panose="020F0502020204030204" pitchFamily="34" charset="0"/>
                <a:cs typeface="Times New Roman" panose="02020603050405020304" pitchFamily="18" charset="0"/>
              </a:rPr>
              <a:t>N’T MISS OUT!!!</a:t>
            </a:r>
            <a:r>
              <a:rPr lang="en-US" sz="1800" b="1"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600" dirty="0">
              <a:solidFill>
                <a:schemeClr val="accent3">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1" name="TextBox 20">
            <a:extLst>
              <a:ext uri="{FF2B5EF4-FFF2-40B4-BE49-F238E27FC236}">
                <a16:creationId xmlns:a16="http://schemas.microsoft.com/office/drawing/2014/main" id="{7E30F0A5-8E17-4013-9E91-72A4017A0590}"/>
              </a:ext>
            </a:extLst>
          </p:cNvPr>
          <p:cNvSpPr txBox="1"/>
          <p:nvPr/>
        </p:nvSpPr>
        <p:spPr>
          <a:xfrm>
            <a:off x="0" y="3480639"/>
            <a:ext cx="9119705" cy="1342612"/>
          </a:xfrm>
          <a:prstGeom prst="rect">
            <a:avLst/>
          </a:prstGeom>
          <a:noFill/>
        </p:spPr>
        <p:txBody>
          <a:bodyPr wrap="square">
            <a:spAutoFit/>
          </a:bodyPr>
          <a:lstStyle/>
          <a:p>
            <a:pPr marL="0" marR="0">
              <a:lnSpc>
                <a:spcPct val="115000"/>
              </a:lnSpc>
              <a:spcBef>
                <a:spcPts val="500"/>
              </a:spcBef>
              <a:spcAft>
                <a:spcPts val="1000"/>
              </a:spcAft>
            </a:pPr>
            <a:r>
              <a:rPr lang="en-US" sz="1800" dirty="0">
                <a:solidFill>
                  <a:srgbClr val="0070C0"/>
                </a:solidFill>
                <a:effectLst/>
                <a:latin typeface="Algerian" panose="04020705040A02060702" pitchFamily="82" charset="0"/>
                <a:ea typeface="Times New Roman" panose="02020603050405020304" pitchFamily="18" charset="0"/>
                <a:cs typeface="Times New Roman" panose="02020603050405020304" pitchFamily="18" charset="0"/>
              </a:rPr>
              <a:t>THE AIM OF THE CONFERENCE IS AIMED AT Providing BASIC AMMENITIES TO THE DISABLED ,CARING, EDUCATING ON EFFECTS OF STIGMATIZING DISABLED PEOPLE  AND MOST IMPORTANTLY SHOWING THEM THAT THEY BELONG AS MUCH AS ANYONE ELSE.</a:t>
            </a:r>
          </a:p>
        </p:txBody>
      </p:sp>
      <p:pic>
        <p:nvPicPr>
          <p:cNvPr id="2" name="Picture 1">
            <a:extLst>
              <a:ext uri="{FF2B5EF4-FFF2-40B4-BE49-F238E27FC236}">
                <a16:creationId xmlns:a16="http://schemas.microsoft.com/office/drawing/2014/main" id="{6C5E26AC-2477-4906-990E-C484E4BE5787}"/>
              </a:ext>
            </a:extLst>
          </p:cNvPr>
          <p:cNvPicPr>
            <a:picLocks noChangeAspect="1"/>
          </p:cNvPicPr>
          <p:nvPr/>
        </p:nvPicPr>
        <p:blipFill>
          <a:blip r:embed="rId4"/>
          <a:stretch>
            <a:fillRect/>
          </a:stretch>
        </p:blipFill>
        <p:spPr>
          <a:xfrm>
            <a:off x="81024" y="5347426"/>
            <a:ext cx="2231025" cy="1547190"/>
          </a:xfrm>
          <a:prstGeom prst="rect">
            <a:avLst/>
          </a:prstGeom>
        </p:spPr>
      </p:pic>
    </p:spTree>
    <p:extLst>
      <p:ext uri="{BB962C8B-B14F-4D97-AF65-F5344CB8AC3E}">
        <p14:creationId xmlns:p14="http://schemas.microsoft.com/office/powerpoint/2010/main" val="2717010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chemeClr val="accent2">
                <a:lumMod val="89000"/>
              </a:schemeClr>
            </a:gs>
            <a:gs pos="23000">
              <a:schemeClr val="accent2">
                <a:lumMod val="89000"/>
              </a:schemeClr>
            </a:gs>
            <a:gs pos="69000">
              <a:schemeClr val="accent2">
                <a:lumMod val="75000"/>
              </a:schemeClr>
            </a:gs>
            <a:gs pos="97000">
              <a:schemeClr val="accent2">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BE0A70-6E7D-456C-B611-9898F11A6737}"/>
              </a:ext>
            </a:extLst>
          </p:cNvPr>
          <p:cNvSpPr txBox="1"/>
          <p:nvPr/>
        </p:nvSpPr>
        <p:spPr>
          <a:xfrm>
            <a:off x="0" y="0"/>
            <a:ext cx="12192000" cy="6771084"/>
          </a:xfrm>
          <a:prstGeom prst="rect">
            <a:avLst/>
          </a:prstGeom>
          <a:noFill/>
        </p:spPr>
        <p:txBody>
          <a:bodyPr wrap="square">
            <a:spAutoFit/>
          </a:bodyPr>
          <a:lstStyle/>
          <a:p>
            <a:pPr marL="0" marR="0" indent="457200">
              <a:lnSpc>
                <a:spcPct val="200000"/>
              </a:lnSpc>
              <a:spcBef>
                <a:spcPts val="0"/>
              </a:spcBef>
            </a:pPr>
            <a:r>
              <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Potential customers immediately spot a large and colorful poster. However, designing such a poster is not simple. Some reasons I came up with the poster design to persuade the target demographic to attend are outlined below. The reason for printing the poster significantly impacts the design you should select. Keeping all of these concerns in mind, I was able to create the most appropriate design and layout. The plan was less image-centric and included essential product information to pique the target demographic's interest. On the other hand, the place, dates, and times of the event, as well as information about it, were printed in bright colors to be immediately visible.</a:t>
            </a:r>
            <a:endParaRPr lang="en-US"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457200">
              <a:lnSpc>
                <a:spcPct val="200000"/>
              </a:lnSpc>
              <a:spcBef>
                <a:spcPts val="0"/>
              </a:spcBef>
            </a:pPr>
            <a:r>
              <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 preference for colors and design varies with age, and what may appeal to a younger generation may be deemed overly garish by an older group. Determining the target audience to be predominantly male helped me select a neutral color to attract attention and provide a level playing field for all participants. Visually appealing to your target demographic can be a powerful technique for developing an emotional connection with prospective consumers. Consider the perspective of prospective clients by putting yourself in their shoes.</a:t>
            </a:r>
          </a:p>
          <a:p>
            <a:pPr marL="0" marR="0" indent="457200">
              <a:lnSpc>
                <a:spcPct val="200000"/>
              </a:lnSpc>
              <a:spcBef>
                <a:spcPts val="0"/>
              </a:spcBef>
            </a:pPr>
            <a:r>
              <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Color is the most striking element of every poster. The color black is essential in our psychology, which is why I viewed it as a subtle yet potent attractant. I designed the poster's color scheme with a few considerations in mind:</a:t>
            </a:r>
            <a:endParaRPr lang="en-US"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buFont typeface="Symbol" panose="05050102010706020507" pitchFamily="18" charset="2"/>
              <a:buChar char=""/>
            </a:pPr>
            <a:r>
              <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relationship between the color scheme and the conference occasion</a:t>
            </a:r>
            <a:endParaRPr lang="en-US"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buFont typeface="Symbol" panose="05050102010706020507" pitchFamily="18" charset="2"/>
              <a:buChar char=""/>
            </a:pPr>
            <a:r>
              <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 event the poster is promoting will have its unique color palette; therefore, the poster's color scheme should be complementary and aesthetically pleasing. </a:t>
            </a:r>
            <a:endParaRPr lang="en-US"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buFont typeface="Symbol" panose="05050102010706020507" pitchFamily="18" charset="2"/>
              <a:buChar char=""/>
            </a:pPr>
            <a:r>
              <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 chose a combination of colors for the closing portion of the poster to arouse the emotions of the target audience, resulting in their eagerness to attend the conference.</a:t>
            </a:r>
          </a:p>
          <a:p>
            <a:r>
              <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89045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2">
                <a:lumMod val="89000"/>
              </a:schemeClr>
            </a:gs>
            <a:gs pos="23000">
              <a:schemeClr val="accent2">
                <a:lumMod val="89000"/>
              </a:schemeClr>
            </a:gs>
            <a:gs pos="69000">
              <a:schemeClr val="accent2">
                <a:lumMod val="75000"/>
              </a:schemeClr>
            </a:gs>
            <a:gs pos="97000">
              <a:schemeClr val="accent2">
                <a:lumMod val="7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AB86CE-B002-4B53-AB57-0E7E2E304F6D}"/>
              </a:ext>
            </a:extLst>
          </p:cNvPr>
          <p:cNvSpPr txBox="1"/>
          <p:nvPr/>
        </p:nvSpPr>
        <p:spPr>
          <a:xfrm>
            <a:off x="0" y="0"/>
            <a:ext cx="12192000" cy="5553251"/>
          </a:xfrm>
          <a:prstGeom prst="rect">
            <a:avLst/>
          </a:prstGeom>
          <a:noFill/>
        </p:spPr>
        <p:txBody>
          <a:bodyPr wrap="square">
            <a:spAutoFit/>
          </a:bodyPr>
          <a:lstStyle/>
          <a:p>
            <a:pPr marL="0" marR="0" indent="457200">
              <a:lnSpc>
                <a:spcPct val="200000"/>
              </a:lnSpc>
              <a:spcBef>
                <a:spcPts val="0"/>
              </a:spcBef>
            </a:pPr>
            <a:r>
              <a:rPr lang="en-US"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Creating a poster with numerous images is an effective technique to capture people's attention at first glance. Ensure that the idea is well-shot and of the excellent resolution, as it will be expanded during printing. There is always a danger that a low-resolution image will become pixelated when magnified.</a:t>
            </a:r>
            <a:endParaRPr lang="en-US"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pPr>
            <a:r>
              <a:rPr lang="en-US"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 created an image-heavy poster to grab viewers' attention at first glance. Due to the necessity of enlarging the photographs throughout production, they were expertly captured. I opted for a collage of small pictures since it is a terrific way to promote the event, with one large image as the foundation and minimal text providing the critical information.</a:t>
            </a:r>
            <a:endParaRPr lang="en-US"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pPr>
            <a:r>
              <a:rPr lang="en-US"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 choice of typeface also had an effect on readability from a distance. The font was average because giant posters are overwhelming to read at first sight. Therefore, the size was insufficient to attract attention and accommodate the complete text without crowding or sacrificing the font style and size. The wording was also chosen to be visible from a distance and engaging enough to compel people to stop and read it.</a:t>
            </a:r>
            <a:endParaRPr lang="en-US"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64269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D953822-495B-4204-8C16-ED6ED101A9F0}"/>
              </a:ext>
            </a:extLst>
          </p:cNvPr>
          <p:cNvSpPr txBox="1"/>
          <p:nvPr/>
        </p:nvSpPr>
        <p:spPr>
          <a:xfrm>
            <a:off x="0" y="0"/>
            <a:ext cx="12191999" cy="5078313"/>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References</a:t>
            </a:r>
          </a:p>
          <a:p>
            <a:pPr marL="0" marR="0" indent="-457200">
              <a:lnSpc>
                <a:spcPct val="200000"/>
              </a:lnSpc>
              <a:spcBef>
                <a:spcPts val="0"/>
              </a:spcBef>
              <a:spcAft>
                <a:spcPts val="0"/>
              </a:spcAft>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Hakimirad</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E.,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Kashani</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Vahid, L. and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Asareh</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M., 2019. Effectiveness of interpersonal problem-solving program on social skills 	and self-esteem of slow-paced adolescents.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Empowering Exceptional Children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10</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(4), pp.75-87.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Khemka, I. and Hickson, L., 2021. Strategy-Based Interventions for Effective Interpersonal Decision Making. In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Decision Making 	by Individuals with Intellectual and Developmental Disabilities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(pp. 519-540). Springer, Cham.</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200000"/>
              </a:lnSpc>
            </a:pPr>
            <a:r>
              <a:rPr lang="en-US" sz="1800" dirty="0" err="1">
                <a:effectLst/>
                <a:latin typeface="Times New Roman" panose="02020603050405020304" pitchFamily="18" charset="0"/>
                <a:ea typeface="Times New Roman" panose="02020603050405020304" pitchFamily="18" charset="0"/>
              </a:rPr>
              <a:t>Ziętek</a:t>
            </a:r>
            <a:r>
              <a:rPr lang="en-US" sz="1800" dirty="0">
                <a:effectLst/>
                <a:latin typeface="Times New Roman" panose="02020603050405020304" pitchFamily="18" charset="0"/>
                <a:ea typeface="Times New Roman" panose="02020603050405020304" pitchFamily="18" charset="0"/>
              </a:rPr>
              <a:t>, А., 2020. Role of Psychological and Pedagogical Support in the Life of People With Disabilities?. </a:t>
            </a:r>
            <a:r>
              <a:rPr lang="en-US" sz="1800" i="1" dirty="0">
                <a:effectLst/>
                <a:latin typeface="Times New Roman" panose="02020603050405020304" pitchFamily="18" charset="0"/>
                <a:ea typeface="Times New Roman" panose="02020603050405020304" pitchFamily="18" charset="0"/>
              </a:rPr>
              <a:t>Journal of </a:t>
            </a:r>
            <a:r>
              <a:rPr lang="en-US" sz="1800" i="1" dirty="0" err="1">
                <a:effectLst/>
                <a:latin typeface="Times New Roman" panose="02020603050405020304" pitchFamily="18" charset="0"/>
                <a:ea typeface="Times New Roman" panose="02020603050405020304" pitchFamily="18" charset="0"/>
              </a:rPr>
              <a:t>Vasyl</a:t>
            </a:r>
            <a:r>
              <a:rPr lang="en-US" sz="1800" i="1" dirty="0">
                <a:effectLst/>
                <a:latin typeface="Times New Roman" panose="02020603050405020304" pitchFamily="18" charset="0"/>
                <a:ea typeface="Times New Roman" panose="02020603050405020304" pitchFamily="18" charset="0"/>
              </a:rPr>
              <a:t> 	</a:t>
            </a:r>
            <a:r>
              <a:rPr lang="en-US" sz="1800" i="1" dirty="0" err="1">
                <a:effectLst/>
                <a:latin typeface="Times New Roman" panose="02020603050405020304" pitchFamily="18" charset="0"/>
                <a:ea typeface="Times New Roman" panose="02020603050405020304" pitchFamily="18" charset="0"/>
              </a:rPr>
              <a:t>Stefanyk</a:t>
            </a:r>
            <a:r>
              <a:rPr lang="en-US" sz="1800" i="1" dirty="0">
                <a:effectLst/>
                <a:latin typeface="Times New Roman" panose="02020603050405020304" pitchFamily="18" charset="0"/>
                <a:ea typeface="Times New Roman" panose="02020603050405020304" pitchFamily="18" charset="0"/>
              </a:rPr>
              <a:t> </a:t>
            </a:r>
            <a:r>
              <a:rPr lang="en-US" sz="1800" i="1" dirty="0" err="1">
                <a:effectLst/>
                <a:latin typeface="Times New Roman" panose="02020603050405020304" pitchFamily="18" charset="0"/>
                <a:ea typeface="Times New Roman" panose="02020603050405020304" pitchFamily="18" charset="0"/>
              </a:rPr>
              <a:t>Precarpathian</a:t>
            </a:r>
            <a:r>
              <a:rPr lang="en-US" sz="1800" i="1" dirty="0">
                <a:effectLst/>
                <a:latin typeface="Times New Roman" panose="02020603050405020304" pitchFamily="18" charset="0"/>
                <a:ea typeface="Times New Roman" panose="02020603050405020304" pitchFamily="18" charset="0"/>
              </a:rPr>
              <a:t> National University</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7</a:t>
            </a:r>
            <a:r>
              <a:rPr lang="en-US" sz="1800" dirty="0">
                <a:effectLst/>
                <a:latin typeface="Times New Roman" panose="02020603050405020304" pitchFamily="18" charset="0"/>
                <a:ea typeface="Times New Roman" panose="02020603050405020304" pitchFamily="18" charset="0"/>
              </a:rPr>
              <a:t>(1), pp.93-101</a:t>
            </a:r>
            <a:endParaRPr lang="en-US" dirty="0"/>
          </a:p>
          <a:p>
            <a:endParaRPr lang="en-US" b="1" dirty="0">
              <a:latin typeface="Times New Roman" panose="02020603050405020304" pitchFamily="18" charset="0"/>
              <a:cs typeface="Times New Roman" panose="02020603050405020304" pitchFamily="18" charset="0"/>
            </a:endParaRPr>
          </a:p>
          <a:p>
            <a:pPr algn="ctr"/>
            <a:endParaRPr lang="en-US" b="1" dirty="0">
              <a:latin typeface="Times New Roman" panose="02020603050405020304" pitchFamily="18" charset="0"/>
              <a:cs typeface="Times New Roman" panose="02020603050405020304" pitchFamily="18" charset="0"/>
            </a:endParaRPr>
          </a:p>
          <a:p>
            <a:pPr algn="ctr"/>
            <a:endParaRPr lang="en-US" b="1" dirty="0">
              <a:latin typeface="Times New Roman" panose="02020603050405020304" pitchFamily="18" charset="0"/>
              <a:cs typeface="Times New Roman" panose="02020603050405020304" pitchFamily="18" charset="0"/>
            </a:endParaRPr>
          </a:p>
          <a:p>
            <a:pPr algn="ctr"/>
            <a:endParaRPr lang="en-US" b="1" dirty="0">
              <a:latin typeface="Times New Roman" panose="02020603050405020304" pitchFamily="18" charset="0"/>
              <a:cs typeface="Times New Roman" panose="02020603050405020304" pitchFamily="18" charset="0"/>
            </a:endParaRPr>
          </a:p>
          <a:p>
            <a:pPr algn="ct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20133264"/>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3.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01D17D"/>
      </a:accent1>
      <a:accent2>
        <a:srgbClr val="84C72A"/>
      </a:accent2>
      <a:accent3>
        <a:srgbClr val="E1D126"/>
      </a:accent3>
      <a:accent4>
        <a:srgbClr val="E29932"/>
      </a:accent4>
      <a:accent5>
        <a:srgbClr val="E56526"/>
      </a:accent5>
      <a:accent6>
        <a:srgbClr val="D63731"/>
      </a:accent6>
      <a:hlink>
        <a:srgbClr val="35FA7F"/>
      </a:hlink>
      <a:folHlink>
        <a:srgbClr val="BAFC85"/>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2B2A868B-6BC2-4B3E-98B9-1258F41035DE}"/>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245</TotalTime>
  <Words>1347</Words>
  <Application>Microsoft Office PowerPoint</Application>
  <PresentationFormat>Widescreen</PresentationFormat>
  <Paragraphs>42</Paragraphs>
  <Slides>10</Slides>
  <Notes>1</Notes>
  <HiddenSlides>0</HiddenSlides>
  <MMClips>0</MMClips>
  <ScaleCrop>false</ScaleCrop>
  <HeadingPairs>
    <vt:vector size="4" baseType="variant">
      <vt:variant>
        <vt:lpstr>Theme</vt:lpstr>
      </vt:variant>
      <vt:variant>
        <vt:i4>4</vt:i4>
      </vt:variant>
      <vt:variant>
        <vt:lpstr>Slide Titles</vt:lpstr>
      </vt:variant>
      <vt:variant>
        <vt:i4>10</vt:i4>
      </vt:variant>
    </vt:vector>
  </HeadingPairs>
  <TitlesOfParts>
    <vt:vector size="14" baseType="lpstr">
      <vt:lpstr>Facet</vt:lpstr>
      <vt:lpstr>View</vt:lpstr>
      <vt:lpstr>Vapor Trail</vt:lpstr>
      <vt:lpstr>Office Theme</vt:lpstr>
      <vt:lpstr> E-portfolio  Name Institution Affiliation Course Date</vt:lpstr>
      <vt:lpstr>artefact 3</vt:lpstr>
      <vt:lpstr>PowerPoint Presentation</vt:lpstr>
      <vt:lpstr>PowerPoint Presentation</vt:lpstr>
      <vt:lpstr>PowerPoint Presentation</vt:lpstr>
      <vt:lpstr>Conference poster</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e-Portfolio  Name Institution Affiliation Course Date</dc:title>
  <dc:creator>Admin</dc:creator>
  <cp:lastModifiedBy>salma abdullah</cp:lastModifiedBy>
  <cp:revision>9</cp:revision>
  <dcterms:created xsi:type="dcterms:W3CDTF">2022-07-10T11:08:28Z</dcterms:created>
  <dcterms:modified xsi:type="dcterms:W3CDTF">2022-07-14T14:00:59Z</dcterms:modified>
</cp:coreProperties>
</file>