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1"/>
  </p:sldMasterIdLst>
  <p:notesMasterIdLst>
    <p:notesMasterId r:id="rId6"/>
  </p:notesMasterIdLst>
  <p:sldIdLst>
    <p:sldId id="256" r:id="rId2"/>
    <p:sldId id="263" r:id="rId3"/>
    <p:sldId id="264" r:id="rId4"/>
    <p:sldId id="26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7F9095-3579-4FEA-A02A-F267BC00CBEC}" v="41" dt="2024-03-10T14:27:37.1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291" autoAdjust="0"/>
  </p:normalViewPr>
  <p:slideViewPr>
    <p:cSldViewPr snapToGrid="0">
      <p:cViewPr>
        <p:scale>
          <a:sx n="62" d="100"/>
          <a:sy n="62" d="100"/>
        </p:scale>
        <p:origin x="1459" y="5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C7080D-8B80-4CEC-BC68-BC09027D3E74}" type="datetimeFigureOut">
              <a:t>3/10/2024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692EC9-C3DD-429E-83B2-D957F0B2F3B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634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F1949-DB58-4152-992E-0772AC702B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324DF-8A0D-4818-A45D-D3D3980512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101FE7-AE46-4BC2-9687-4D2B6981B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44E39-E2A6-47F3-B056-20C1E2E77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79413-66E1-44DF-B0C2-EE3E650DA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014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5E6-9632-4603-9171-6E79CC44D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31045-4802-4286-AE0A-052FC0108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8B84E-C6BE-468A-8207-D4422E35A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8ABB4-C765-4A7E-9232-80DD47CE1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A50C66-F18B-4966-9E0E-0A6E9F0A3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50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B7D24-9F9E-450D-B47A-1F3EF8206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F4FFF6-E576-496F-9910-01CFEACE25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103F6E-2411-4D13-BED7-230A66ECD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B7EE1-9BA6-4C78-8115-524EABA14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D187B-A8E9-4D6B-A45D-88C4E924E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625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5FC99-5D01-477D-AA17-037CA7927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74F37-E25D-44B5-9CD9-A24AD5B7FD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98C1A4-AD69-4553-927E-4B1924A2A4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102831-05AA-41B1-B747-173B3D4344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0D426D-590C-4661-979A-5FBFBB5F0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CB1751-98B2-4DE7-9C9F-D5607F772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820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35D2C-0DF6-4B77-B10D-6CDB16A4C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B89558-1095-41AF-8A80-4D65ECB1AD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24E509-C810-44D7-B446-53EA14612B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F7E64F-D858-4FF8-B426-D4CE2C7F41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0EA42A-28EF-4B72-A523-5B9EAD138C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8E062B-0ED4-4789-AE2D-6C070D205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74A560-7AE3-4526-9D7D-42CC0BF86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BEA813-27A9-4598-962E-34CB9390D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698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FBCC9-AABA-4A80-81B5-4F52EC9CB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04D3CD-688E-4172-98B5-7384336F4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C7EA2C-9E80-4CA4-9A1E-8D687F8F7A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BBDEDC-BA68-4070-9BE2-6BE40A189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274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1B49FF-A34A-4DDC-BF6B-028112171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EE13C6-8E64-4617-8BC8-CB9B20129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606DB4-570F-4DA0-A13E-E94149761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169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BDFEE-D112-4FBB-B59F-983770635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72B08-5D19-487A-97C2-E698094AB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ABAE57-F21F-44B5-B524-B0591E148C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5D8C0-DC30-4CCD-9DEF-A38079530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4823D-6491-4425-B90F-D549CCE6C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72BE2D-8509-48D3-8446-5E55B4DCD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150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6EAE8-E672-46A3-B426-D73BFF19B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F9731C-2818-4617-9E99-BD125DEB16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CD54EE-C405-4E43-A261-327D89838C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239B23-4B19-436E-AC57-06265D847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92ECAE-78CA-49D0-BBBB-5DD44993C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CB980-ACE1-4245-B7CE-42E5A7FDA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673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F4DF7-722B-42D2-970B-BE7F4B745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D62C4F-4BDD-45D5-B765-7304D40A0B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64E19-4620-4297-89C7-E42FAFB85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3CF078-2C2A-4897-84E6-00DCFBD08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3900D-44E8-40D8-9B07-F2428D95B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151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51EDDA-9397-459F-B6DB-043F1692A4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BE4EFE-38D9-4619-B4D9-AB8BFFED74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5F4341-5488-41A9-A039-DF0B11E8B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B7570-1957-486D-8E4E-524C7E96A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D12940-D6BD-4E50-8ED4-549ADF701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487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377FB4-70E0-4ADF-9449-6D1C0F5DC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D4F31A-3FD9-41B1-B049-2C8245E356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CC0B3-8133-4226-B1B7-D343EDC49E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CD3CCE-D126-40F4-9440-4D5A4FF5E2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CE7B3-6325-4845-A8FE-617B1E2A7B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576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98847" y="3912041"/>
            <a:ext cx="8394306" cy="1396053"/>
          </a:xfrm>
        </p:spPr>
        <p:txBody>
          <a:bodyPr anchor="b">
            <a:normAutofit/>
          </a:bodyPr>
          <a:lstStyle/>
          <a:p>
            <a:r>
              <a:rPr lang="en-US" sz="4700" b="1" dirty="0">
                <a:latin typeface="Times New Roman"/>
                <a:ea typeface="+mj-lt"/>
                <a:cs typeface="+mj-lt"/>
              </a:rPr>
              <a:t>Certificate of Higher Education Skills for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19375" y="5308096"/>
            <a:ext cx="6953250" cy="8623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latin typeface="Times New Roman"/>
                <a:cs typeface="Times New Roman"/>
              </a:rPr>
              <a:t>Problem Solving and Innovation</a:t>
            </a:r>
            <a:endParaRPr lang="en-US">
              <a:ea typeface="Calibri"/>
              <a:cs typeface="Calibri"/>
            </a:endParaRPr>
          </a:p>
        </p:txBody>
      </p:sp>
      <p:pic>
        <p:nvPicPr>
          <p:cNvPr id="4" name="Picture 3" descr="A logo with black text&#10;&#10;Description automatically generated">
            <a:extLst>
              <a:ext uri="{FF2B5EF4-FFF2-40B4-BE49-F238E27FC236}">
                <a16:creationId xmlns:a16="http://schemas.microsoft.com/office/drawing/2014/main" id="{2E60A0B6-3214-0771-3D95-F303ECDD01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9117" y="697168"/>
            <a:ext cx="6773766" cy="30617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5E82C3C-0C13-437F-A3B5-4BD0C6712410}"/>
              </a:ext>
            </a:extLst>
          </p:cNvPr>
          <p:cNvSpPr txBox="1"/>
          <p:nvPr/>
        </p:nvSpPr>
        <p:spPr>
          <a:xfrm>
            <a:off x="2898845" y="5713715"/>
            <a:ext cx="5770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Presentation about Wilko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CECE1E8-7585-423F-811C-467EAE6DE5C1}"/>
              </a:ext>
            </a:extLst>
          </p:cNvPr>
          <p:cNvSpPr txBox="1"/>
          <p:nvPr/>
        </p:nvSpPr>
        <p:spPr>
          <a:xfrm>
            <a:off x="2872144" y="6039168"/>
            <a:ext cx="5770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BMSW4014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190F090-95B4-4C27-BE80-8877CAC957E5}"/>
              </a:ext>
            </a:extLst>
          </p:cNvPr>
          <p:cNvSpPr txBox="1"/>
          <p:nvPr/>
        </p:nvSpPr>
        <p:spPr>
          <a:xfrm>
            <a:off x="2865546" y="6337269"/>
            <a:ext cx="5770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Silvia Mita 2310673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10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02E9636-8B41-4E6D-B296-A0CE119185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-1504" y="0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6D12771-F8DD-440B-BB82-3DB4F9C7A7DC}"/>
              </a:ext>
            </a:extLst>
          </p:cNvPr>
          <p:cNvSpPr txBox="1"/>
          <p:nvPr/>
        </p:nvSpPr>
        <p:spPr>
          <a:xfrm>
            <a:off x="1454523" y="337922"/>
            <a:ext cx="768899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0" i="0" u="none" strike="noStrike" dirty="0">
                <a:solidFill>
                  <a:srgbClr val="420023"/>
                </a:solidFill>
                <a:effectLst/>
                <a:latin typeface="Gill Sans Nova" panose="020B0602020104020203" pitchFamily="34" charset="0"/>
              </a:rPr>
              <a:t>Monitored, reviewed and discuss how these communicated (Silvia)</a:t>
            </a:r>
            <a:r>
              <a:rPr lang="en-GB" sz="3200" b="0" i="0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​</a:t>
            </a:r>
            <a:endParaRPr lang="en-GB" sz="3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98C87E-674E-4781-8DE7-C4B74D03BB76}"/>
              </a:ext>
            </a:extLst>
          </p:cNvPr>
          <p:cNvSpPr txBox="1"/>
          <p:nvPr/>
        </p:nvSpPr>
        <p:spPr>
          <a:xfrm>
            <a:off x="1071949" y="1943874"/>
            <a:ext cx="7688992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420023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Setting up KPIs (key overall performance indicators) for numerous solutions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420023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Frequent gathering and evaluation of information to screen performance (Momani, Al-Hawar, and </a:t>
            </a:r>
            <a:r>
              <a:rPr lang="en-US" sz="2000" b="1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Tahat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2021). 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420023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Making use of technology and gear to display in real-time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420023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Giving human beings accountability for keeping an eye (</a:t>
            </a:r>
            <a:r>
              <a:rPr lang="en-US" sz="2000" b="1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Kovalainen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  2020).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420023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Review sessions with a timetable to assess the success of answers put into location(</a:t>
            </a:r>
            <a:r>
              <a:rPr lang="en-US" sz="2000" b="1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Vardopoulos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et al., 2021).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420023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Obtaining entry from applicable parties, along with the body of workers individuals and customers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rgbClr val="420023"/>
                </a:solidFill>
                <a:effectLst/>
                <a:latin typeface="Arial" panose="020B0604020202020204" pitchFamily="34" charset="0"/>
              </a:rPr>
              <a:t>•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Figuring out regions in need of development or change in light of evaluation effects(Armstrong, Wilkinson and </a:t>
            </a:r>
            <a:r>
              <a:rPr lang="en-US" sz="2000" b="1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Cilliers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2023).</a:t>
            </a:r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10" descr="A person holding a piece of paper&#10;&#10;Description automatically generated">
            <a:extLst>
              <a:ext uri="{FF2B5EF4-FFF2-40B4-BE49-F238E27FC236}">
                <a16:creationId xmlns:a16="http://schemas.microsoft.com/office/drawing/2014/main" id="{9800D269-4B14-4893-96CA-D24307B9FD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6010" y="1167034"/>
            <a:ext cx="1876822" cy="211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A cellphone with a map of the world&#10;&#10;Description automatically generated">
            <a:extLst>
              <a:ext uri="{FF2B5EF4-FFF2-40B4-BE49-F238E27FC236}">
                <a16:creationId xmlns:a16="http://schemas.microsoft.com/office/drawing/2014/main" id="{8A1D0863-09D2-4B75-92CC-0E6CA5335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8236" y="3428359"/>
            <a:ext cx="1832370" cy="2439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2019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10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02E9636-8B41-4E6D-B296-A0CE119185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6DA998-178A-4004-9F00-AD95303CE9B0}"/>
              </a:ext>
            </a:extLst>
          </p:cNvPr>
          <p:cNvSpPr txBox="1"/>
          <p:nvPr/>
        </p:nvSpPr>
        <p:spPr>
          <a:xfrm>
            <a:off x="4193329" y="359717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0" i="0" u="none" strike="noStrike" dirty="0">
                <a:solidFill>
                  <a:srgbClr val="420023"/>
                </a:solidFill>
                <a:effectLst/>
                <a:latin typeface="Gill Sans Nova" panose="020B0602020104020203" pitchFamily="34" charset="0"/>
              </a:rPr>
              <a:t>Conclusion (Silvia)</a:t>
            </a:r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C0B88E-56E5-4E0D-AE11-1D3671B91389}"/>
              </a:ext>
            </a:extLst>
          </p:cNvPr>
          <p:cNvSpPr txBox="1"/>
          <p:nvPr/>
        </p:nvSpPr>
        <p:spPr>
          <a:xfrm>
            <a:off x="1948763" y="1813235"/>
            <a:ext cx="8294473" cy="36625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/>
            <a:r>
              <a:rPr lang="en-US" sz="3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To sum up, this presentation's strategic tips provide a comprehensive approach for improving Wilko's retail operations. In order to preserve its aggressive edge within the retail enterprise,  Wilko is setting a excessive priority on the in-shop and online patron experience.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18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/>
            <a:r>
              <a:rPr lang="en-US" sz="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0833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10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02E9636-8B41-4E6D-B296-A0CE119185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625988-A0CD-4E0D-A8A8-4F5220B0F995}"/>
              </a:ext>
            </a:extLst>
          </p:cNvPr>
          <p:cNvSpPr txBox="1"/>
          <p:nvPr/>
        </p:nvSpPr>
        <p:spPr>
          <a:xfrm>
            <a:off x="1417938" y="449132"/>
            <a:ext cx="91429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0" i="0" u="none" strike="noStrike" dirty="0">
                <a:solidFill>
                  <a:srgbClr val="420023"/>
                </a:solidFill>
                <a:effectLst/>
                <a:latin typeface="Gill Sans Nova" panose="020B0602020104020203" pitchFamily="34" charset="0"/>
              </a:rPr>
              <a:t>Monitored, reviewed and discuss how these communicated – </a:t>
            </a:r>
            <a:r>
              <a:rPr lang="en-GB" sz="3600" b="1" i="0" u="none" strike="noStrike" dirty="0">
                <a:solidFill>
                  <a:srgbClr val="420023"/>
                </a:solidFill>
                <a:effectLst/>
                <a:latin typeface="Gill Sans Nova" panose="020B0602020104020203" pitchFamily="34" charset="0"/>
              </a:rPr>
              <a:t>References</a:t>
            </a:r>
            <a:r>
              <a:rPr lang="en-GB" sz="3600" b="0" i="0" u="none" strike="noStrike" dirty="0">
                <a:solidFill>
                  <a:srgbClr val="420023"/>
                </a:solidFill>
                <a:effectLst/>
                <a:latin typeface="Gill Sans Nova" panose="020B0602020104020203" pitchFamily="34" charset="0"/>
              </a:rPr>
              <a:t> (Silvia)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​</a:t>
            </a:r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4032A9-6448-4C67-B123-331B290F7A33}"/>
              </a:ext>
            </a:extLst>
          </p:cNvPr>
          <p:cNvSpPr txBox="1"/>
          <p:nvPr/>
        </p:nvSpPr>
        <p:spPr>
          <a:xfrm>
            <a:off x="997809" y="1878904"/>
            <a:ext cx="1055786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Armstrong, G., Wilkinson, S. and 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Cilliers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E.J., (2023). A framework for sustainable adaptive reuse: understanding vacancy and underuse in existing urban buildings. Frontiers in Sustainable Cities, 5, p.29.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Kovalainen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J.M., (2020). Market entry strategy to Germany for Case Company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Suomen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Retkitukku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OY.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Momani, A., Al-Hawar, T. and 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Tahat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S., (2021). A Framework to Diagnose the Business and Evaluate Upgrade Plans in SMEs. Management and Production Engineering Review, 13. 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just" rtl="0" fontAlgn="base">
              <a:buFont typeface="Arial" panose="020B0604020202020204" pitchFamily="34" charset="0"/>
              <a:buChar char="•"/>
            </a:pP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Vardopoulos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I.,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Tsilika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E.,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Sarantakou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E.,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Zorpas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A.A., 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Salvati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L. and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Tsartas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P., (2021). An integrated SWOT-PESTLE-AHP model assessing sustainability in adaptive reuse projects. Applied Sciences, 11(15), p.7134.</a:t>
            </a: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​</a:t>
            </a:r>
            <a:endParaRPr lang="en-US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958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379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Gill Sans Nova</vt:lpstr>
      <vt:lpstr>Times New Roman</vt:lpstr>
      <vt:lpstr>Office Theme</vt:lpstr>
      <vt:lpstr>Certificate of Higher Education Skills for the Workplace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2024-03-10T13:37:22Z</dcterms:created>
  <dcterms:modified xsi:type="dcterms:W3CDTF">2024-03-10T14:30:56Z</dcterms:modified>
</cp:coreProperties>
</file>