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AEC9"/>
    <a:srgbClr val="DEEBF5"/>
    <a:srgbClr val="D5EDB5"/>
    <a:srgbClr val="FFD3DE"/>
    <a:srgbClr val="DFDBFF"/>
    <a:srgbClr val="FFEE9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C0BF56-B54C-4B5E-8455-A6633AE9D223}" v="143" dt="2026-01-16T12:59:48.1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p:scale>
          <a:sx n="100" d="100"/>
          <a:sy n="100" d="100"/>
        </p:scale>
        <p:origin x="126"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A1FC7-0A79-3259-6D9A-D4DB8A7E6D1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676F908-61B6-D9F2-7828-A57EB81807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4C0219B-935F-A4B2-AD43-96326B99B830}"/>
              </a:ext>
            </a:extLst>
          </p:cNvPr>
          <p:cNvSpPr>
            <a:spLocks noGrp="1"/>
          </p:cNvSpPr>
          <p:nvPr>
            <p:ph type="dt" sz="half" idx="10"/>
          </p:nvPr>
        </p:nvSpPr>
        <p:spPr/>
        <p:txBody>
          <a:bodyPr/>
          <a:lstStyle/>
          <a:p>
            <a:fld id="{FA47F15E-CFE9-4395-B298-E1D969EE9498}" type="datetimeFigureOut">
              <a:rPr lang="en-GB" smtClean="0"/>
              <a:t>16/01/2026</a:t>
            </a:fld>
            <a:endParaRPr lang="en-GB"/>
          </a:p>
        </p:txBody>
      </p:sp>
      <p:sp>
        <p:nvSpPr>
          <p:cNvPr id="5" name="Footer Placeholder 4">
            <a:extLst>
              <a:ext uri="{FF2B5EF4-FFF2-40B4-BE49-F238E27FC236}">
                <a16:creationId xmlns:a16="http://schemas.microsoft.com/office/drawing/2014/main" id="{17D95797-3147-7961-C420-870474F3BD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DDC683-9F30-A788-98BD-7B676FE8AA90}"/>
              </a:ext>
            </a:extLst>
          </p:cNvPr>
          <p:cNvSpPr>
            <a:spLocks noGrp="1"/>
          </p:cNvSpPr>
          <p:nvPr>
            <p:ph type="sldNum" sz="quarter" idx="12"/>
          </p:nvPr>
        </p:nvSpPr>
        <p:spPr/>
        <p:txBody>
          <a:bodyPr/>
          <a:lstStyle/>
          <a:p>
            <a:fld id="{3A5EF63A-AE3C-4B06-9AB2-17E74EBD326E}" type="slidenum">
              <a:rPr lang="en-GB" smtClean="0"/>
              <a:t>‹#›</a:t>
            </a:fld>
            <a:endParaRPr lang="en-GB"/>
          </a:p>
        </p:txBody>
      </p:sp>
    </p:spTree>
    <p:extLst>
      <p:ext uri="{BB962C8B-B14F-4D97-AF65-F5344CB8AC3E}">
        <p14:creationId xmlns:p14="http://schemas.microsoft.com/office/powerpoint/2010/main" val="27650544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73520-D625-C271-E61B-0D7E56A8035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35A52CC-CB9B-49F7-5B9B-28DF36732D9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74DDC45-D318-BBFC-6415-41BD000BC98C}"/>
              </a:ext>
            </a:extLst>
          </p:cNvPr>
          <p:cNvSpPr>
            <a:spLocks noGrp="1"/>
          </p:cNvSpPr>
          <p:nvPr>
            <p:ph type="dt" sz="half" idx="10"/>
          </p:nvPr>
        </p:nvSpPr>
        <p:spPr/>
        <p:txBody>
          <a:bodyPr/>
          <a:lstStyle/>
          <a:p>
            <a:fld id="{FA47F15E-CFE9-4395-B298-E1D969EE9498}" type="datetimeFigureOut">
              <a:rPr lang="en-GB" smtClean="0"/>
              <a:t>16/01/2026</a:t>
            </a:fld>
            <a:endParaRPr lang="en-GB"/>
          </a:p>
        </p:txBody>
      </p:sp>
      <p:sp>
        <p:nvSpPr>
          <p:cNvPr id="5" name="Footer Placeholder 4">
            <a:extLst>
              <a:ext uri="{FF2B5EF4-FFF2-40B4-BE49-F238E27FC236}">
                <a16:creationId xmlns:a16="http://schemas.microsoft.com/office/drawing/2014/main" id="{DB8AE553-1FEF-A6B7-2EF6-59A71F4906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62F750-A536-A846-447C-56194B7E0F66}"/>
              </a:ext>
            </a:extLst>
          </p:cNvPr>
          <p:cNvSpPr>
            <a:spLocks noGrp="1"/>
          </p:cNvSpPr>
          <p:nvPr>
            <p:ph type="sldNum" sz="quarter" idx="12"/>
          </p:nvPr>
        </p:nvSpPr>
        <p:spPr/>
        <p:txBody>
          <a:bodyPr/>
          <a:lstStyle/>
          <a:p>
            <a:fld id="{3A5EF63A-AE3C-4B06-9AB2-17E74EBD326E}" type="slidenum">
              <a:rPr lang="en-GB" smtClean="0"/>
              <a:t>‹#›</a:t>
            </a:fld>
            <a:endParaRPr lang="en-GB"/>
          </a:p>
        </p:txBody>
      </p:sp>
    </p:spTree>
    <p:extLst>
      <p:ext uri="{BB962C8B-B14F-4D97-AF65-F5344CB8AC3E}">
        <p14:creationId xmlns:p14="http://schemas.microsoft.com/office/powerpoint/2010/main" val="20754811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2B2F4-8AC2-21F3-9E2A-C20B9636362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564D7CC-9D31-0994-FB1E-DE6BA78EAD1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24C2550-8C8F-4BEF-66D5-731E1039E478}"/>
              </a:ext>
            </a:extLst>
          </p:cNvPr>
          <p:cNvSpPr>
            <a:spLocks noGrp="1"/>
          </p:cNvSpPr>
          <p:nvPr>
            <p:ph type="dt" sz="half" idx="10"/>
          </p:nvPr>
        </p:nvSpPr>
        <p:spPr/>
        <p:txBody>
          <a:bodyPr/>
          <a:lstStyle/>
          <a:p>
            <a:fld id="{FA47F15E-CFE9-4395-B298-E1D969EE9498}" type="datetimeFigureOut">
              <a:rPr lang="en-GB" smtClean="0"/>
              <a:t>16/01/2026</a:t>
            </a:fld>
            <a:endParaRPr lang="en-GB"/>
          </a:p>
        </p:txBody>
      </p:sp>
      <p:sp>
        <p:nvSpPr>
          <p:cNvPr id="5" name="Footer Placeholder 4">
            <a:extLst>
              <a:ext uri="{FF2B5EF4-FFF2-40B4-BE49-F238E27FC236}">
                <a16:creationId xmlns:a16="http://schemas.microsoft.com/office/drawing/2014/main" id="{9C0609E7-4BAF-8740-4DB8-30A874F55F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B185D1-DC81-BE28-9A3F-2F7CB045A993}"/>
              </a:ext>
            </a:extLst>
          </p:cNvPr>
          <p:cNvSpPr>
            <a:spLocks noGrp="1"/>
          </p:cNvSpPr>
          <p:nvPr>
            <p:ph type="sldNum" sz="quarter" idx="12"/>
          </p:nvPr>
        </p:nvSpPr>
        <p:spPr/>
        <p:txBody>
          <a:bodyPr/>
          <a:lstStyle/>
          <a:p>
            <a:fld id="{3A5EF63A-AE3C-4B06-9AB2-17E74EBD326E}" type="slidenum">
              <a:rPr lang="en-GB" smtClean="0"/>
              <a:t>‹#›</a:t>
            </a:fld>
            <a:endParaRPr lang="en-GB"/>
          </a:p>
        </p:txBody>
      </p:sp>
    </p:spTree>
    <p:extLst>
      <p:ext uri="{BB962C8B-B14F-4D97-AF65-F5344CB8AC3E}">
        <p14:creationId xmlns:p14="http://schemas.microsoft.com/office/powerpoint/2010/main" val="2050148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9E112-666A-E607-9E82-0CB6404A331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4AFCA27-B19B-9D11-D015-F12A2E29AC6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AF63D80-90CA-ACD4-65BB-82C6A3432B8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89F2C9A-EA69-0871-C49C-F6D27B77C639}"/>
              </a:ext>
            </a:extLst>
          </p:cNvPr>
          <p:cNvSpPr>
            <a:spLocks noGrp="1"/>
          </p:cNvSpPr>
          <p:nvPr>
            <p:ph type="dt" sz="half" idx="10"/>
          </p:nvPr>
        </p:nvSpPr>
        <p:spPr/>
        <p:txBody>
          <a:bodyPr/>
          <a:lstStyle/>
          <a:p>
            <a:fld id="{FA47F15E-CFE9-4395-B298-E1D969EE9498}" type="datetimeFigureOut">
              <a:rPr lang="en-GB" smtClean="0"/>
              <a:t>16/01/2026</a:t>
            </a:fld>
            <a:endParaRPr lang="en-GB"/>
          </a:p>
        </p:txBody>
      </p:sp>
      <p:sp>
        <p:nvSpPr>
          <p:cNvPr id="6" name="Footer Placeholder 5">
            <a:extLst>
              <a:ext uri="{FF2B5EF4-FFF2-40B4-BE49-F238E27FC236}">
                <a16:creationId xmlns:a16="http://schemas.microsoft.com/office/drawing/2014/main" id="{A1FDBA94-B50D-E9C3-4240-15C5FF16C0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E1ADE5-5478-D824-14DD-3CC42B0F45A7}"/>
              </a:ext>
            </a:extLst>
          </p:cNvPr>
          <p:cNvSpPr>
            <a:spLocks noGrp="1"/>
          </p:cNvSpPr>
          <p:nvPr>
            <p:ph type="sldNum" sz="quarter" idx="12"/>
          </p:nvPr>
        </p:nvSpPr>
        <p:spPr/>
        <p:txBody>
          <a:bodyPr/>
          <a:lstStyle/>
          <a:p>
            <a:fld id="{3A5EF63A-AE3C-4B06-9AB2-17E74EBD326E}" type="slidenum">
              <a:rPr lang="en-GB" smtClean="0"/>
              <a:t>‹#›</a:t>
            </a:fld>
            <a:endParaRPr lang="en-GB"/>
          </a:p>
        </p:txBody>
      </p:sp>
    </p:spTree>
    <p:extLst>
      <p:ext uri="{BB962C8B-B14F-4D97-AF65-F5344CB8AC3E}">
        <p14:creationId xmlns:p14="http://schemas.microsoft.com/office/powerpoint/2010/main" val="21605003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C78DE-0CCC-8831-E95D-AD2CCD8B757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B189C38-AA44-C7F8-21D3-37CC686584D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6F5ED86-AC50-31D6-4C63-6EC1F8AA469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40384DE-BCDB-4BF3-3DF2-9F2BBA0E511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A324DBD-39E8-A60F-7A9C-A003DD58B07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D1B4BED-BF8A-810F-BDC4-946A9CB5D1DB}"/>
              </a:ext>
            </a:extLst>
          </p:cNvPr>
          <p:cNvSpPr>
            <a:spLocks noGrp="1"/>
          </p:cNvSpPr>
          <p:nvPr>
            <p:ph type="dt" sz="half" idx="10"/>
          </p:nvPr>
        </p:nvSpPr>
        <p:spPr/>
        <p:txBody>
          <a:bodyPr/>
          <a:lstStyle/>
          <a:p>
            <a:fld id="{FA47F15E-CFE9-4395-B298-E1D969EE9498}" type="datetimeFigureOut">
              <a:rPr lang="en-GB" smtClean="0"/>
              <a:t>16/01/2026</a:t>
            </a:fld>
            <a:endParaRPr lang="en-GB"/>
          </a:p>
        </p:txBody>
      </p:sp>
      <p:sp>
        <p:nvSpPr>
          <p:cNvPr id="8" name="Footer Placeholder 7">
            <a:extLst>
              <a:ext uri="{FF2B5EF4-FFF2-40B4-BE49-F238E27FC236}">
                <a16:creationId xmlns:a16="http://schemas.microsoft.com/office/drawing/2014/main" id="{9ACC3319-5DAC-078C-3433-9F42547AB13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5D69E56-78D8-BC3B-A382-68CA0EA060F9}"/>
              </a:ext>
            </a:extLst>
          </p:cNvPr>
          <p:cNvSpPr>
            <a:spLocks noGrp="1"/>
          </p:cNvSpPr>
          <p:nvPr>
            <p:ph type="sldNum" sz="quarter" idx="12"/>
          </p:nvPr>
        </p:nvSpPr>
        <p:spPr/>
        <p:txBody>
          <a:bodyPr/>
          <a:lstStyle/>
          <a:p>
            <a:fld id="{3A5EF63A-AE3C-4B06-9AB2-17E74EBD326E}" type="slidenum">
              <a:rPr lang="en-GB" smtClean="0"/>
              <a:t>‹#›</a:t>
            </a:fld>
            <a:endParaRPr lang="en-GB"/>
          </a:p>
        </p:txBody>
      </p:sp>
    </p:spTree>
    <p:extLst>
      <p:ext uri="{BB962C8B-B14F-4D97-AF65-F5344CB8AC3E}">
        <p14:creationId xmlns:p14="http://schemas.microsoft.com/office/powerpoint/2010/main" val="18575959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21780-8365-2A66-92CD-BBF187011BF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0D2179E-4679-29FE-2ACF-55005AF7A239}"/>
              </a:ext>
            </a:extLst>
          </p:cNvPr>
          <p:cNvSpPr>
            <a:spLocks noGrp="1"/>
          </p:cNvSpPr>
          <p:nvPr>
            <p:ph type="dt" sz="half" idx="10"/>
          </p:nvPr>
        </p:nvSpPr>
        <p:spPr/>
        <p:txBody>
          <a:bodyPr/>
          <a:lstStyle/>
          <a:p>
            <a:fld id="{FA47F15E-CFE9-4395-B298-E1D969EE9498}" type="datetimeFigureOut">
              <a:rPr lang="en-GB" smtClean="0"/>
              <a:t>16/01/2026</a:t>
            </a:fld>
            <a:endParaRPr lang="en-GB"/>
          </a:p>
        </p:txBody>
      </p:sp>
      <p:sp>
        <p:nvSpPr>
          <p:cNvPr id="4" name="Footer Placeholder 3">
            <a:extLst>
              <a:ext uri="{FF2B5EF4-FFF2-40B4-BE49-F238E27FC236}">
                <a16:creationId xmlns:a16="http://schemas.microsoft.com/office/drawing/2014/main" id="{DFD669BB-54BD-16F3-3324-D05756631C0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5FB882-09FB-2A67-4CA7-7EDA52531A1D}"/>
              </a:ext>
            </a:extLst>
          </p:cNvPr>
          <p:cNvSpPr>
            <a:spLocks noGrp="1"/>
          </p:cNvSpPr>
          <p:nvPr>
            <p:ph type="sldNum" sz="quarter" idx="12"/>
          </p:nvPr>
        </p:nvSpPr>
        <p:spPr/>
        <p:txBody>
          <a:bodyPr/>
          <a:lstStyle/>
          <a:p>
            <a:fld id="{3A5EF63A-AE3C-4B06-9AB2-17E74EBD326E}" type="slidenum">
              <a:rPr lang="en-GB" smtClean="0"/>
              <a:t>‹#›</a:t>
            </a:fld>
            <a:endParaRPr lang="en-GB"/>
          </a:p>
        </p:txBody>
      </p:sp>
    </p:spTree>
    <p:extLst>
      <p:ext uri="{BB962C8B-B14F-4D97-AF65-F5344CB8AC3E}">
        <p14:creationId xmlns:p14="http://schemas.microsoft.com/office/powerpoint/2010/main" val="3346395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EC11BD-CAF8-0184-C03E-75FF09B2D906}"/>
              </a:ext>
            </a:extLst>
          </p:cNvPr>
          <p:cNvSpPr>
            <a:spLocks noGrp="1"/>
          </p:cNvSpPr>
          <p:nvPr>
            <p:ph type="dt" sz="half" idx="10"/>
          </p:nvPr>
        </p:nvSpPr>
        <p:spPr/>
        <p:txBody>
          <a:bodyPr/>
          <a:lstStyle/>
          <a:p>
            <a:fld id="{FA47F15E-CFE9-4395-B298-E1D969EE9498}" type="datetimeFigureOut">
              <a:rPr lang="en-GB" smtClean="0"/>
              <a:t>16/01/2026</a:t>
            </a:fld>
            <a:endParaRPr lang="en-GB"/>
          </a:p>
        </p:txBody>
      </p:sp>
      <p:sp>
        <p:nvSpPr>
          <p:cNvPr id="3" name="Footer Placeholder 2">
            <a:extLst>
              <a:ext uri="{FF2B5EF4-FFF2-40B4-BE49-F238E27FC236}">
                <a16:creationId xmlns:a16="http://schemas.microsoft.com/office/drawing/2014/main" id="{ED6F59D0-6C9B-B5E0-FAA2-751CE100C1E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54D605E-FBB3-41BA-A06C-CE54D697029B}"/>
              </a:ext>
            </a:extLst>
          </p:cNvPr>
          <p:cNvSpPr>
            <a:spLocks noGrp="1"/>
          </p:cNvSpPr>
          <p:nvPr>
            <p:ph type="sldNum" sz="quarter" idx="12"/>
          </p:nvPr>
        </p:nvSpPr>
        <p:spPr/>
        <p:txBody>
          <a:bodyPr/>
          <a:lstStyle/>
          <a:p>
            <a:fld id="{3A5EF63A-AE3C-4B06-9AB2-17E74EBD326E}" type="slidenum">
              <a:rPr lang="en-GB" smtClean="0"/>
              <a:t>‹#›</a:t>
            </a:fld>
            <a:endParaRPr lang="en-GB"/>
          </a:p>
        </p:txBody>
      </p:sp>
    </p:spTree>
    <p:extLst>
      <p:ext uri="{BB962C8B-B14F-4D97-AF65-F5344CB8AC3E}">
        <p14:creationId xmlns:p14="http://schemas.microsoft.com/office/powerpoint/2010/main" val="28193429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6C37B-62D2-F162-3162-C5322F2F8CB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8FF1BD7-4618-5940-5DD0-15802EDE090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CBF89F8-5DD5-A708-7AB0-6A437D3B8B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C27E5E1-E94B-BF41-B33A-DC6726DA3C43}"/>
              </a:ext>
            </a:extLst>
          </p:cNvPr>
          <p:cNvSpPr>
            <a:spLocks noGrp="1"/>
          </p:cNvSpPr>
          <p:nvPr>
            <p:ph type="dt" sz="half" idx="10"/>
          </p:nvPr>
        </p:nvSpPr>
        <p:spPr/>
        <p:txBody>
          <a:bodyPr/>
          <a:lstStyle/>
          <a:p>
            <a:fld id="{FA47F15E-CFE9-4395-B298-E1D969EE9498}" type="datetimeFigureOut">
              <a:rPr lang="en-GB" smtClean="0"/>
              <a:t>16/01/2026</a:t>
            </a:fld>
            <a:endParaRPr lang="en-GB"/>
          </a:p>
        </p:txBody>
      </p:sp>
      <p:sp>
        <p:nvSpPr>
          <p:cNvPr id="6" name="Footer Placeholder 5">
            <a:extLst>
              <a:ext uri="{FF2B5EF4-FFF2-40B4-BE49-F238E27FC236}">
                <a16:creationId xmlns:a16="http://schemas.microsoft.com/office/drawing/2014/main" id="{7F782985-7628-6AE2-1BD8-5997BCFBCC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D30EB3-9D63-8711-E2ED-6C8F6455FFEF}"/>
              </a:ext>
            </a:extLst>
          </p:cNvPr>
          <p:cNvSpPr>
            <a:spLocks noGrp="1"/>
          </p:cNvSpPr>
          <p:nvPr>
            <p:ph type="sldNum" sz="quarter" idx="12"/>
          </p:nvPr>
        </p:nvSpPr>
        <p:spPr/>
        <p:txBody>
          <a:bodyPr/>
          <a:lstStyle/>
          <a:p>
            <a:fld id="{3A5EF63A-AE3C-4B06-9AB2-17E74EBD326E}" type="slidenum">
              <a:rPr lang="en-GB" smtClean="0"/>
              <a:t>‹#›</a:t>
            </a:fld>
            <a:endParaRPr lang="en-GB"/>
          </a:p>
        </p:txBody>
      </p:sp>
    </p:spTree>
    <p:extLst>
      <p:ext uri="{BB962C8B-B14F-4D97-AF65-F5344CB8AC3E}">
        <p14:creationId xmlns:p14="http://schemas.microsoft.com/office/powerpoint/2010/main" val="13538522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765DF-A274-0B6C-C5B9-10A67A2776E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59FAB83-7712-58AB-2C22-4B6FF8585C0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E8F534E-6334-6276-D9E2-7DE315A23B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020F946-46A3-FB40-1F48-189397974468}"/>
              </a:ext>
            </a:extLst>
          </p:cNvPr>
          <p:cNvSpPr>
            <a:spLocks noGrp="1"/>
          </p:cNvSpPr>
          <p:nvPr>
            <p:ph type="dt" sz="half" idx="10"/>
          </p:nvPr>
        </p:nvSpPr>
        <p:spPr/>
        <p:txBody>
          <a:bodyPr/>
          <a:lstStyle/>
          <a:p>
            <a:fld id="{FA47F15E-CFE9-4395-B298-E1D969EE9498}" type="datetimeFigureOut">
              <a:rPr lang="en-GB" smtClean="0"/>
              <a:t>16/01/2026</a:t>
            </a:fld>
            <a:endParaRPr lang="en-GB"/>
          </a:p>
        </p:txBody>
      </p:sp>
      <p:sp>
        <p:nvSpPr>
          <p:cNvPr id="6" name="Footer Placeholder 5">
            <a:extLst>
              <a:ext uri="{FF2B5EF4-FFF2-40B4-BE49-F238E27FC236}">
                <a16:creationId xmlns:a16="http://schemas.microsoft.com/office/drawing/2014/main" id="{37EBC4DB-5F05-6287-F22B-B57A52F489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8FC230-6E4A-6098-1F13-1824217D8CB0}"/>
              </a:ext>
            </a:extLst>
          </p:cNvPr>
          <p:cNvSpPr>
            <a:spLocks noGrp="1"/>
          </p:cNvSpPr>
          <p:nvPr>
            <p:ph type="sldNum" sz="quarter" idx="12"/>
          </p:nvPr>
        </p:nvSpPr>
        <p:spPr/>
        <p:txBody>
          <a:bodyPr/>
          <a:lstStyle/>
          <a:p>
            <a:fld id="{3A5EF63A-AE3C-4B06-9AB2-17E74EBD326E}" type="slidenum">
              <a:rPr lang="en-GB" smtClean="0"/>
              <a:t>‹#›</a:t>
            </a:fld>
            <a:endParaRPr lang="en-GB"/>
          </a:p>
        </p:txBody>
      </p:sp>
    </p:spTree>
    <p:extLst>
      <p:ext uri="{BB962C8B-B14F-4D97-AF65-F5344CB8AC3E}">
        <p14:creationId xmlns:p14="http://schemas.microsoft.com/office/powerpoint/2010/main" val="38743533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E4192-B1A2-2F00-2CA0-B9773F97844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6BEC473-96FB-E0CB-4B72-65EAB9C1391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48EA533-1DDA-A2A0-34A6-3402DA10988F}"/>
              </a:ext>
            </a:extLst>
          </p:cNvPr>
          <p:cNvSpPr>
            <a:spLocks noGrp="1"/>
          </p:cNvSpPr>
          <p:nvPr>
            <p:ph type="dt" sz="half" idx="10"/>
          </p:nvPr>
        </p:nvSpPr>
        <p:spPr/>
        <p:txBody>
          <a:bodyPr/>
          <a:lstStyle/>
          <a:p>
            <a:fld id="{FA47F15E-CFE9-4395-B298-E1D969EE9498}" type="datetimeFigureOut">
              <a:rPr lang="en-GB" smtClean="0"/>
              <a:t>16/01/2026</a:t>
            </a:fld>
            <a:endParaRPr lang="en-GB"/>
          </a:p>
        </p:txBody>
      </p:sp>
      <p:sp>
        <p:nvSpPr>
          <p:cNvPr id="5" name="Footer Placeholder 4">
            <a:extLst>
              <a:ext uri="{FF2B5EF4-FFF2-40B4-BE49-F238E27FC236}">
                <a16:creationId xmlns:a16="http://schemas.microsoft.com/office/drawing/2014/main" id="{2963ED1A-0532-42FE-2119-E3C2E0ECC1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BBB195-8CE2-F0C8-596B-4D9D37E5E8CE}"/>
              </a:ext>
            </a:extLst>
          </p:cNvPr>
          <p:cNvSpPr>
            <a:spLocks noGrp="1"/>
          </p:cNvSpPr>
          <p:nvPr>
            <p:ph type="sldNum" sz="quarter" idx="12"/>
          </p:nvPr>
        </p:nvSpPr>
        <p:spPr/>
        <p:txBody>
          <a:bodyPr/>
          <a:lstStyle/>
          <a:p>
            <a:fld id="{3A5EF63A-AE3C-4B06-9AB2-17E74EBD326E}" type="slidenum">
              <a:rPr lang="en-GB" smtClean="0"/>
              <a:t>‹#›</a:t>
            </a:fld>
            <a:endParaRPr lang="en-GB"/>
          </a:p>
        </p:txBody>
      </p:sp>
    </p:spTree>
    <p:extLst>
      <p:ext uri="{BB962C8B-B14F-4D97-AF65-F5344CB8AC3E}">
        <p14:creationId xmlns:p14="http://schemas.microsoft.com/office/powerpoint/2010/main" val="32211191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C209A0C-31FE-3E82-3A53-8050450D3FA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3E3FEF1-E60E-E70A-5A05-860E9F2C198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7B5CA32-C05C-A079-9DE3-32EA5C52BB86}"/>
              </a:ext>
            </a:extLst>
          </p:cNvPr>
          <p:cNvSpPr>
            <a:spLocks noGrp="1"/>
          </p:cNvSpPr>
          <p:nvPr>
            <p:ph type="dt" sz="half" idx="10"/>
          </p:nvPr>
        </p:nvSpPr>
        <p:spPr/>
        <p:txBody>
          <a:bodyPr/>
          <a:lstStyle/>
          <a:p>
            <a:fld id="{FA47F15E-CFE9-4395-B298-E1D969EE9498}" type="datetimeFigureOut">
              <a:rPr lang="en-GB" smtClean="0"/>
              <a:t>16/01/2026</a:t>
            </a:fld>
            <a:endParaRPr lang="en-GB"/>
          </a:p>
        </p:txBody>
      </p:sp>
      <p:sp>
        <p:nvSpPr>
          <p:cNvPr id="5" name="Footer Placeholder 4">
            <a:extLst>
              <a:ext uri="{FF2B5EF4-FFF2-40B4-BE49-F238E27FC236}">
                <a16:creationId xmlns:a16="http://schemas.microsoft.com/office/drawing/2014/main" id="{868C94D0-43A1-9097-C23F-074A6F7E5D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0D64CA-D715-19D2-0569-64743E925AA7}"/>
              </a:ext>
            </a:extLst>
          </p:cNvPr>
          <p:cNvSpPr>
            <a:spLocks noGrp="1"/>
          </p:cNvSpPr>
          <p:nvPr>
            <p:ph type="sldNum" sz="quarter" idx="12"/>
          </p:nvPr>
        </p:nvSpPr>
        <p:spPr/>
        <p:txBody>
          <a:bodyPr/>
          <a:lstStyle/>
          <a:p>
            <a:fld id="{3A5EF63A-AE3C-4B06-9AB2-17E74EBD326E}" type="slidenum">
              <a:rPr lang="en-GB" smtClean="0"/>
              <a:t>‹#›</a:t>
            </a:fld>
            <a:endParaRPr lang="en-GB"/>
          </a:p>
        </p:txBody>
      </p:sp>
    </p:spTree>
    <p:extLst>
      <p:ext uri="{BB962C8B-B14F-4D97-AF65-F5344CB8AC3E}">
        <p14:creationId xmlns:p14="http://schemas.microsoft.com/office/powerpoint/2010/main" val="27287167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440F7A2-A771-E060-989A-4EE7477562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BA53E13-F7A4-393B-73B8-1FF1224548D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6B6D804-5D1B-E8DB-006D-B2AE6BDC279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A47F15E-CFE9-4395-B298-E1D969EE9498}" type="datetimeFigureOut">
              <a:rPr lang="en-GB" smtClean="0"/>
              <a:t>16/01/2026</a:t>
            </a:fld>
            <a:endParaRPr lang="en-GB"/>
          </a:p>
        </p:txBody>
      </p:sp>
      <p:sp>
        <p:nvSpPr>
          <p:cNvPr id="5" name="Footer Placeholder 4">
            <a:extLst>
              <a:ext uri="{FF2B5EF4-FFF2-40B4-BE49-F238E27FC236}">
                <a16:creationId xmlns:a16="http://schemas.microsoft.com/office/drawing/2014/main" id="{BF5C1A04-EBA2-4379-5BB9-20DAF7A95D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A183E75-7B61-BF4E-21A9-7C136E98A49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A5EF63A-AE3C-4B06-9AB2-17E74EBD326E}" type="slidenum">
              <a:rPr lang="en-GB" smtClean="0"/>
              <a:t>‹#›</a:t>
            </a:fld>
            <a:endParaRPr lang="en-GB"/>
          </a:p>
        </p:txBody>
      </p:sp>
    </p:spTree>
    <p:extLst>
      <p:ext uri="{BB962C8B-B14F-4D97-AF65-F5344CB8AC3E}">
        <p14:creationId xmlns:p14="http://schemas.microsoft.com/office/powerpoint/2010/main" val="9731814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7B8DC3-A00A-1D60-185D-4A46C5BA7858}"/>
            </a:ext>
          </a:extLst>
        </p:cNvPr>
        <p:cNvGrpSpPr/>
        <p:nvPr/>
      </p:nvGrpSpPr>
      <p:grpSpPr>
        <a:xfrm>
          <a:off x="0" y="0"/>
          <a:ext cx="0" cy="0"/>
          <a:chOff x="0" y="0"/>
          <a:chExt cx="0" cy="0"/>
        </a:xfrm>
      </p:grpSpPr>
      <p:pic>
        <p:nvPicPr>
          <p:cNvPr id="1026" name="Picture 2" descr="9,700+ Pastel Polka Dot Background Stock Illustrations, Royalty-Free Vector  Graphics &amp; Clip Art - iStock">
            <a:extLst>
              <a:ext uri="{FF2B5EF4-FFF2-40B4-BE49-F238E27FC236}">
                <a16:creationId xmlns:a16="http://schemas.microsoft.com/office/drawing/2014/main" id="{C3FF43E5-0BFE-7C0D-6DD1-9912C3FCE48F}"/>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a:stretch>
            <a:fillRect/>
          </a:stretch>
        </p:blipFill>
        <p:spPr bwMode="auto">
          <a:xfrm>
            <a:off x="44566" y="-16341"/>
            <a:ext cx="1213361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B5B3731C-0475-5021-4773-1D025BD23126}"/>
              </a:ext>
            </a:extLst>
          </p:cNvPr>
          <p:cNvSpPr/>
          <p:nvPr/>
        </p:nvSpPr>
        <p:spPr>
          <a:xfrm>
            <a:off x="10379241" y="-1378"/>
            <a:ext cx="1789171" cy="461913"/>
          </a:xfrm>
          <a:prstGeom prst="roundRect">
            <a:avLst/>
          </a:prstGeom>
          <a:solidFill>
            <a:srgbClr val="FFD3DE">
              <a:alpha val="50196"/>
            </a:srgbClr>
          </a:solidFill>
          <a:ln>
            <a:solidFill>
              <a:srgbClr val="FFD3D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032B7571-2EE0-541D-FB2E-CD5F8F7C9432}"/>
              </a:ext>
            </a:extLst>
          </p:cNvPr>
          <p:cNvSpPr txBox="1"/>
          <p:nvPr/>
        </p:nvSpPr>
        <p:spPr>
          <a:xfrm>
            <a:off x="10244073" y="3464"/>
            <a:ext cx="2102838" cy="646331"/>
          </a:xfrm>
          <a:prstGeom prst="rect">
            <a:avLst/>
          </a:prstGeom>
          <a:noFill/>
        </p:spPr>
        <p:txBody>
          <a:bodyPr wrap="square" rtlCol="0">
            <a:spAutoFit/>
          </a:bodyPr>
          <a:lstStyle/>
          <a:p>
            <a:pPr algn="ctr"/>
            <a:r>
              <a:rPr lang="en-GB" sz="1200" b="1" dirty="0">
                <a:latin typeface="Arial" panose="020B0604020202020204" pitchFamily="34" charset="0"/>
                <a:cs typeface="Arial" panose="020B0604020202020204" pitchFamily="34" charset="0"/>
              </a:rPr>
              <a:t>ECEY6006</a:t>
            </a:r>
            <a:r>
              <a:rPr lang="en-GB" sz="1200" dirty="0">
                <a:latin typeface="Arial" panose="020B0604020202020204" pitchFamily="34" charset="0"/>
                <a:cs typeface="Arial" panose="020B0604020202020204" pitchFamily="34" charset="0"/>
              </a:rPr>
              <a:t> </a:t>
            </a:r>
          </a:p>
          <a:p>
            <a:pPr algn="ctr"/>
            <a:r>
              <a:rPr lang="en-GB" sz="1200" b="1" dirty="0">
                <a:latin typeface="Arial" panose="020B0604020202020204" pitchFamily="34" charset="0"/>
                <a:cs typeface="Arial" panose="020B0604020202020204" pitchFamily="34" charset="0"/>
              </a:rPr>
              <a:t>2302094</a:t>
            </a: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6/1/26</a:t>
            </a:r>
          </a:p>
          <a:p>
            <a:pPr algn="ctr"/>
            <a:endParaRPr lang="en-GB" sz="1200" b="1"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578301CF-6C8E-B302-4739-1AEA06AEA777}"/>
              </a:ext>
            </a:extLst>
          </p:cNvPr>
          <p:cNvSpPr/>
          <p:nvPr/>
        </p:nvSpPr>
        <p:spPr>
          <a:xfrm>
            <a:off x="-10633" y="561975"/>
            <a:ext cx="2689665" cy="3596571"/>
          </a:xfrm>
          <a:prstGeom prst="rect">
            <a:avLst/>
          </a:prstGeom>
          <a:solidFill>
            <a:srgbClr val="FFEE9A">
              <a:alpha val="49804"/>
            </a:srgbClr>
          </a:solidFill>
          <a:ln>
            <a:solidFill>
              <a:srgbClr val="FFEE9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1F946C4-EA63-946C-2BB0-05C64234D240}"/>
              </a:ext>
            </a:extLst>
          </p:cNvPr>
          <p:cNvSpPr txBox="1"/>
          <p:nvPr/>
        </p:nvSpPr>
        <p:spPr>
          <a:xfrm>
            <a:off x="2838254" y="-29114"/>
            <a:ext cx="7630611" cy="338554"/>
          </a:xfrm>
          <a:prstGeom prst="rect">
            <a:avLst/>
          </a:prstGeom>
          <a:noFill/>
        </p:spPr>
        <p:txBody>
          <a:bodyPr wrap="square" rtlCol="0">
            <a:spAutoFit/>
          </a:bodyPr>
          <a:lstStyle/>
          <a:p>
            <a:pPr algn="ctr"/>
            <a:r>
              <a:rPr lang="cy-GB" sz="1600" b="1" u="sng" noProof="0" dirty="0">
                <a:latin typeface="Arial" panose="020B0604020202020204" pitchFamily="34" charset="0"/>
                <a:cs typeface="Arial" panose="020B0604020202020204" pitchFamily="34" charset="0"/>
              </a:rPr>
              <a:t>Deall Anhwylder Obsesiynol-</a:t>
            </a:r>
            <a:r>
              <a:rPr lang="cy-GB" sz="1600" b="1" u="sng" noProof="0" dirty="0" err="1">
                <a:latin typeface="Arial" panose="020B0604020202020204" pitchFamily="34" charset="0"/>
                <a:cs typeface="Arial" panose="020B0604020202020204" pitchFamily="34" charset="0"/>
              </a:rPr>
              <a:t>Gymhellol</a:t>
            </a:r>
            <a:r>
              <a:rPr lang="cy-GB" sz="1600" b="1" u="sng" noProof="0" dirty="0">
                <a:latin typeface="Arial" panose="020B0604020202020204" pitchFamily="34" charset="0"/>
                <a:cs typeface="Arial" panose="020B0604020202020204" pitchFamily="34" charset="0"/>
              </a:rPr>
              <a:t> (OCD), fel Angen Dysgu Ychwanegol</a:t>
            </a:r>
          </a:p>
        </p:txBody>
      </p:sp>
      <p:sp>
        <p:nvSpPr>
          <p:cNvPr id="7" name="TextBox 6">
            <a:extLst>
              <a:ext uri="{FF2B5EF4-FFF2-40B4-BE49-F238E27FC236}">
                <a16:creationId xmlns:a16="http://schemas.microsoft.com/office/drawing/2014/main" id="{D5496993-C2C3-76BB-E6CC-BE32FE25FAB2}"/>
              </a:ext>
            </a:extLst>
          </p:cNvPr>
          <p:cNvSpPr txBox="1"/>
          <p:nvPr/>
        </p:nvSpPr>
        <p:spPr>
          <a:xfrm>
            <a:off x="-80555" y="520995"/>
            <a:ext cx="2824713" cy="3631763"/>
          </a:xfrm>
          <a:prstGeom prst="rect">
            <a:avLst/>
          </a:prstGeom>
          <a:noFill/>
        </p:spPr>
        <p:txBody>
          <a:bodyPr wrap="square" rtlCol="0">
            <a:spAutoFit/>
          </a:bodyPr>
          <a:lstStyle/>
          <a:p>
            <a:r>
              <a:rPr lang="cy-GB" sz="1000" b="1" u="sng" dirty="0">
                <a:latin typeface="Arial" panose="020B0604020202020204" pitchFamily="34" charset="0"/>
                <a:cs typeface="Arial" panose="020B0604020202020204" pitchFamily="34" charset="0"/>
              </a:rPr>
              <a:t>Cyflwyniad</a:t>
            </a:r>
            <a:r>
              <a:rPr lang="cy-GB" sz="1000" dirty="0">
                <a:latin typeface="Arial" panose="020B0604020202020204" pitchFamily="34" charset="0"/>
                <a:cs typeface="Arial" panose="020B0604020202020204" pitchFamily="34" charset="0"/>
              </a:rPr>
              <a:t> - Mae Anhwylder Obsesiynol-Gorfodol (</a:t>
            </a:r>
            <a:r>
              <a:rPr lang="en-GB" sz="1000" dirty="0">
                <a:latin typeface="Arial" panose="020B0604020202020204" pitchFamily="34" charset="0"/>
                <a:cs typeface="Arial" panose="020B0604020202020204" pitchFamily="34" charset="0"/>
              </a:rPr>
              <a:t>OCD</a:t>
            </a:r>
            <a:r>
              <a:rPr lang="cy-GB" sz="1000" dirty="0">
                <a:latin typeface="Arial" panose="020B0604020202020204" pitchFamily="34" charset="0"/>
                <a:cs typeface="Arial" panose="020B0604020202020204" pitchFamily="34" charset="0"/>
              </a:rPr>
              <a:t>) yn gyflwr niwroddatblygiadol a nodweddir gan feddyliau, delweddau neu ysgogiadau ymwthiol parhaus (obsesiynau) ac ymddygiadau ailadroddus neu weithredoedd meddyliol (gorfodaethau) a gyflawnir i leddfu pryder (Cymdeithas Seiciatrig America, 2022). Mae </a:t>
            </a:r>
            <a:r>
              <a:rPr lang="en-GB" sz="1000" dirty="0">
                <a:latin typeface="Arial" panose="020B0604020202020204" pitchFamily="34" charset="0"/>
                <a:cs typeface="Arial" panose="020B0604020202020204" pitchFamily="34" charset="0"/>
              </a:rPr>
              <a:t>OCD</a:t>
            </a:r>
            <a:r>
              <a:rPr lang="cy-GB" sz="1000" dirty="0">
                <a:latin typeface="Arial" panose="020B0604020202020204" pitchFamily="34" charset="0"/>
                <a:cs typeface="Arial" panose="020B0604020202020204" pitchFamily="34" charset="0"/>
              </a:rPr>
              <a:t> yn dechrau fel arfer yn ystod plentyndod, fel arfer rhwng 7 a 12 oed (Heyman, Mataix-Cols a Fineberg, 2016). Gall symptomau gymryd llawer o amser, achosi gofid ac amharu ar swyddogaeth ddyddiol, gan arwain at anawsterau gyda chanolbwyntio, trefnu, cwblhau tasgau a rhyngweithio cymdeithasol. O fewn lleoliadau addysgol, gall yr heriau hyn effeithio’n negyddol ar gynnydd academaidd, lles emosiynol a chyfranogiad, gan osod </a:t>
            </a:r>
            <a:r>
              <a:rPr lang="en-GB" sz="1000" dirty="0">
                <a:latin typeface="Arial" panose="020B0604020202020204" pitchFamily="34" charset="0"/>
                <a:cs typeface="Arial" panose="020B0604020202020204" pitchFamily="34" charset="0"/>
              </a:rPr>
              <a:t>OCD</a:t>
            </a:r>
            <a:r>
              <a:rPr lang="cy-GB" sz="1000" dirty="0">
                <a:latin typeface="Arial" panose="020B0604020202020204" pitchFamily="34" charset="0"/>
                <a:cs typeface="Arial" panose="020B0604020202020204" pitchFamily="34" charset="0"/>
              </a:rPr>
              <a:t> fel cyflwr a all ddod o dan Anghenion Dysgu Ychwanegol (ADY) lle mae angen cefnogaeth dargedig (Kearney et al., 2016). Mae deall natur </a:t>
            </a:r>
            <a:r>
              <a:rPr lang="en-GB" sz="1000" dirty="0">
                <a:latin typeface="Arial" panose="020B0604020202020204" pitchFamily="34" charset="0"/>
                <a:cs typeface="Arial" panose="020B0604020202020204" pitchFamily="34" charset="0"/>
              </a:rPr>
              <a:t>OCD</a:t>
            </a:r>
            <a:r>
              <a:rPr lang="cy-GB" sz="1000" dirty="0">
                <a:latin typeface="Arial" panose="020B0604020202020204" pitchFamily="34" charset="0"/>
                <a:cs typeface="Arial" panose="020B0604020202020204" pitchFamily="34" charset="0"/>
              </a:rPr>
              <a:t> a'i berthnasedd o fewn amgylcheddau ysgol yn sail i adnabod ac ymyrryd yn effeithiol.</a:t>
            </a:r>
            <a:endParaRPr lang="cy-GB" sz="2000" noProof="0" dirty="0">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1D76614F-947D-7E94-9893-28B5280DCE70}"/>
              </a:ext>
            </a:extLst>
          </p:cNvPr>
          <p:cNvSpPr/>
          <p:nvPr/>
        </p:nvSpPr>
        <p:spPr>
          <a:xfrm>
            <a:off x="2686050" y="361950"/>
            <a:ext cx="3390900" cy="3791974"/>
          </a:xfrm>
          <a:prstGeom prst="rect">
            <a:avLst/>
          </a:prstGeom>
          <a:solidFill>
            <a:srgbClr val="DFDBFF">
              <a:alpha val="49804"/>
            </a:srgbClr>
          </a:solidFill>
          <a:ln>
            <a:solidFill>
              <a:srgbClr val="DFDB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B8D4B368-F9AF-C67A-AB80-424EA79D3B9C}"/>
              </a:ext>
            </a:extLst>
          </p:cNvPr>
          <p:cNvSpPr txBox="1"/>
          <p:nvPr/>
        </p:nvSpPr>
        <p:spPr>
          <a:xfrm>
            <a:off x="2644903" y="353645"/>
            <a:ext cx="3464787" cy="3816429"/>
          </a:xfrm>
          <a:prstGeom prst="rect">
            <a:avLst/>
          </a:prstGeom>
          <a:noFill/>
        </p:spPr>
        <p:txBody>
          <a:bodyPr wrap="square" rtlCol="0">
            <a:spAutoFit/>
          </a:bodyPr>
          <a:lstStyle/>
          <a:p>
            <a:r>
              <a:rPr lang="cy-GB" sz="1100" b="1" u="sng" dirty="0">
                <a:latin typeface="Arial" panose="020B0604020202020204" pitchFamily="34" charset="0"/>
                <a:cs typeface="Arial" panose="020B0604020202020204" pitchFamily="34" charset="0"/>
              </a:rPr>
              <a:t>Symptomau</a:t>
            </a:r>
            <a:r>
              <a:rPr lang="cy-GB" sz="1100" dirty="0">
                <a:latin typeface="Arial" panose="020B0604020202020204" pitchFamily="34" charset="0"/>
                <a:cs typeface="Arial" panose="020B0604020202020204" pitchFamily="34" charset="0"/>
              </a:rPr>
              <a:t> - Mae symptomau </a:t>
            </a:r>
            <a:r>
              <a:rPr lang="en-GB" sz="1100" dirty="0">
                <a:latin typeface="Arial" panose="020B0604020202020204" pitchFamily="34" charset="0"/>
                <a:cs typeface="Arial" panose="020B0604020202020204" pitchFamily="34" charset="0"/>
              </a:rPr>
              <a:t>OCD</a:t>
            </a:r>
            <a:r>
              <a:rPr lang="cy-GB" sz="1100" dirty="0">
                <a:latin typeface="Arial" panose="020B0604020202020204" pitchFamily="34" charset="0"/>
                <a:cs typeface="Arial" panose="020B0604020202020204" pitchFamily="34" charset="0"/>
              </a:rPr>
              <a:t> mewn plant fel arfer yn cynnwys meddyliau ymwthiol, digroeso ac ymddygiadau ailadroddus a all ymyrryd â gweithrediad beunyddiol. Mewn cyd-destunau ysgol, gall yr ymddygiadau hyn ymddangos fel gwirio’n aml, ceisiadau dro ar ôl tro am sicrwydd, osgoi gweithgareddau neu ddeunyddiau penodol, gofid yn ystod newidiadau arferol ac ymgysylltiad amhariad mewn tasgau academaidd (Fernández de la Cruz </a:t>
            </a:r>
            <a:r>
              <a:rPr lang="cy-GB" sz="1100" i="1" dirty="0">
                <a:latin typeface="Arial" panose="020B0604020202020204" pitchFamily="34" charset="0"/>
                <a:cs typeface="Arial" panose="020B0604020202020204" pitchFamily="34" charset="0"/>
              </a:rPr>
              <a:t>et al., </a:t>
            </a:r>
            <a:r>
              <a:rPr lang="cy-GB" sz="1100" dirty="0">
                <a:latin typeface="Arial" panose="020B0604020202020204" pitchFamily="34" charset="0"/>
                <a:cs typeface="Arial" panose="020B0604020202020204" pitchFamily="34" charset="0"/>
              </a:rPr>
              <a:t>2025; Chaves </a:t>
            </a:r>
            <a:r>
              <a:rPr lang="cy-GB" sz="1100" i="1" dirty="0">
                <a:latin typeface="Arial" panose="020B0604020202020204" pitchFamily="34" charset="0"/>
                <a:cs typeface="Arial" panose="020B0604020202020204" pitchFamily="34" charset="0"/>
              </a:rPr>
              <a:t>et al</a:t>
            </a:r>
            <a:r>
              <a:rPr lang="cy-GB" sz="1100" dirty="0">
                <a:latin typeface="Arial" panose="020B0604020202020204" pitchFamily="34" charset="0"/>
                <a:cs typeface="Arial" panose="020B0604020202020204" pitchFamily="34" charset="0"/>
              </a:rPr>
              <a:t>., 2021; ChildMind.org, 2025). Mae Wearmouth (2017) yn pwysleisio bod anghenion dysgu niwroamrywiol ac ychwanegol yn aml yn bresennol yn yr ysgol trwy ymddygiadau sy’n gysylltiedig â phryder cynyddol, camreoleiddio emosiynol ac amhariad ar brosesau dysgu, sy’n cyd-fynd â sut mae symptomau </a:t>
            </a:r>
            <a:r>
              <a:rPr lang="en-GB" sz="1100" dirty="0">
                <a:latin typeface="Arial" panose="020B0604020202020204" pitchFamily="34" charset="0"/>
                <a:cs typeface="Arial" panose="020B0604020202020204" pitchFamily="34" charset="0"/>
              </a:rPr>
              <a:t>OCD</a:t>
            </a:r>
            <a:r>
              <a:rPr lang="cy-GB" sz="1100" dirty="0">
                <a:latin typeface="Arial" panose="020B0604020202020204" pitchFamily="34" charset="0"/>
                <a:cs typeface="Arial" panose="020B0604020202020204" pitchFamily="34" charset="0"/>
              </a:rPr>
              <a:t> yn ymyrryd â chyfranogiad yn yr ystafell ddosbarth. O ganlyniad, mae’r amlygiadau arsylladwy o </a:t>
            </a:r>
            <a:r>
              <a:rPr lang="en-GB" sz="1100" dirty="0">
                <a:latin typeface="Arial" panose="020B0604020202020204" pitchFamily="34" charset="0"/>
                <a:cs typeface="Arial" panose="020B0604020202020204" pitchFamily="34" charset="0"/>
              </a:rPr>
              <a:t>OCD</a:t>
            </a:r>
            <a:r>
              <a:rPr lang="cy-GB" sz="1100" dirty="0">
                <a:latin typeface="Arial" panose="020B0604020202020204" pitchFamily="34" charset="0"/>
                <a:cs typeface="Arial" panose="020B0604020202020204" pitchFamily="34" charset="0"/>
              </a:rPr>
              <a:t> mewn lleoliadau ysgol yn aml yn gysylltiedig ag ymdrechion y plentyn i reoli pryder, yn hytrach na'r meddyliau obsesiynol mewnol eu hunain, gan wneud symptomau'n llai gweladwy ar unwaith i ymarferwyr</a:t>
            </a:r>
            <a:r>
              <a:rPr lang="cy-GB" sz="900" dirty="0">
                <a:latin typeface="Arial" panose="020B0604020202020204" pitchFamily="34" charset="0"/>
                <a:cs typeface="Arial" panose="020B0604020202020204" pitchFamily="34" charset="0"/>
              </a:rPr>
              <a:t>.</a:t>
            </a:r>
            <a:endParaRPr lang="cy-GB" noProof="0" dirty="0">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D98B76C7-30F7-0378-7BFE-318139A021CF}"/>
              </a:ext>
            </a:extLst>
          </p:cNvPr>
          <p:cNvSpPr/>
          <p:nvPr/>
        </p:nvSpPr>
        <p:spPr>
          <a:xfrm rot="5400000">
            <a:off x="1693127" y="2491929"/>
            <a:ext cx="2677657" cy="6063915"/>
          </a:xfrm>
          <a:prstGeom prst="rect">
            <a:avLst/>
          </a:prstGeom>
          <a:solidFill>
            <a:srgbClr val="FFD3DE">
              <a:alpha val="49804"/>
            </a:srgbClr>
          </a:solidFill>
          <a:ln>
            <a:solidFill>
              <a:srgbClr val="FFD3D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6A7E6A87-9F74-E784-642D-8EE406117FAD}"/>
              </a:ext>
            </a:extLst>
          </p:cNvPr>
          <p:cNvSpPr txBox="1"/>
          <p:nvPr/>
        </p:nvSpPr>
        <p:spPr>
          <a:xfrm>
            <a:off x="-81273" y="4218393"/>
            <a:ext cx="6145187" cy="2677656"/>
          </a:xfrm>
          <a:prstGeom prst="rect">
            <a:avLst/>
          </a:prstGeom>
          <a:noFill/>
        </p:spPr>
        <p:txBody>
          <a:bodyPr wrap="square" rtlCol="0">
            <a:spAutoFit/>
          </a:bodyPr>
          <a:lstStyle/>
          <a:p>
            <a:r>
              <a:rPr lang="cy-GB" sz="1050" b="1" u="sng" dirty="0">
                <a:latin typeface="Arial" panose="020B0604020202020204" pitchFamily="34" charset="0"/>
                <a:cs typeface="Arial" panose="020B0604020202020204" pitchFamily="34" charset="0"/>
              </a:rPr>
              <a:t>Adnabod a Diagnosis </a:t>
            </a:r>
            <a:r>
              <a:rPr lang="cy-GB" sz="1050" dirty="0">
                <a:latin typeface="Arial" panose="020B0604020202020204" pitchFamily="34" charset="0"/>
                <a:cs typeface="Arial" panose="020B0604020202020204" pitchFamily="34" charset="0"/>
              </a:rPr>
              <a:t>- Gall fod yn anodd adnabod </a:t>
            </a:r>
            <a:r>
              <a:rPr lang="en-GB" sz="1050" dirty="0">
                <a:latin typeface="Arial" panose="020B0604020202020204" pitchFamily="34" charset="0"/>
                <a:cs typeface="Arial" panose="020B0604020202020204" pitchFamily="34" charset="0"/>
              </a:rPr>
              <a:t>OCD</a:t>
            </a:r>
            <a:r>
              <a:rPr lang="cy-GB" sz="1050" dirty="0">
                <a:latin typeface="Arial" panose="020B0604020202020204" pitchFamily="34" charset="0"/>
                <a:cs typeface="Arial" panose="020B0604020202020204" pitchFamily="34" charset="0"/>
              </a:rPr>
              <a:t> mewn plant mewn lleoliadau ysgol oherwydd bod symptomau’n aml yn gudd, wedi’u mewnosod, neu’n cael eu camgymryd</a:t>
            </a:r>
          </a:p>
          <a:p>
            <a:r>
              <a:rPr lang="cy-GB" sz="1050" dirty="0">
                <a:latin typeface="Arial" panose="020B0604020202020204" pitchFamily="34" charset="0"/>
                <a:cs typeface="Arial" panose="020B0604020202020204" pitchFamily="34" charset="0"/>
              </a:rPr>
              <a:t>Am bryder cyffredinol neu osgoi (Thomsen, 2018). Yn y rhan fwyaf o achosion, mae pryderon yn codi gyntaf yn yr ysgol, lle mae athrawon neu staff yn sylwi ar batrymau parhaus o ofid, gweithredoedd defodol neu anawsterau canolbwyntio ac yn dechrau cwestiynu a yw’r ymddygiadau hyn yn gysylltiedig ag angen sylfaenol (Cooper a Jacobs, 2016). Er bod ysgolion yn chwarae rhan bwysig wrth adnabod arwyddion posibl a chasglu tystiolaeth, nid ydynt yn gyfrifol am wneud diagnosis; yn lle hynny, maent yn cyfrannu gwybodaeth at lwybrau cymorth ehangach ac yn rhannu arsylwadau gyda theuluoedd a gweithwyr proffesiynol (Cole a </a:t>
            </a:r>
            <a:r>
              <a:rPr lang="cy-GB" sz="1050" dirty="0" err="1">
                <a:latin typeface="Arial" panose="020B0604020202020204" pitchFamily="34" charset="0"/>
                <a:cs typeface="Arial" panose="020B0604020202020204" pitchFamily="34" charset="0"/>
              </a:rPr>
              <a:t>Freathy</a:t>
            </a:r>
            <a:r>
              <a:rPr lang="cy-GB" sz="1050" dirty="0">
                <a:latin typeface="Arial" panose="020B0604020202020204" pitchFamily="34" charset="0"/>
                <a:cs typeface="Arial" panose="020B0604020202020204" pitchFamily="34" charset="0"/>
              </a:rPr>
              <a:t>, 2019). Yng Nghymru ac ar draws y DU, mae diagnosis ffurfiol yn cael ei gwblhau gan arbenigwyr meddygol ac iechyd meddwl, fel arfer trwy’r system atgyfeirio GP-CAMHS, lle mae plant yn cael eu hasesu gan ddefnyddio offer clinigol a gynlluniwyd i wahanu </a:t>
            </a:r>
            <a:r>
              <a:rPr lang="en-GB" sz="1050" dirty="0">
                <a:latin typeface="Arial" panose="020B0604020202020204" pitchFamily="34" charset="0"/>
                <a:cs typeface="Arial" panose="020B0604020202020204" pitchFamily="34" charset="0"/>
              </a:rPr>
              <a:t>OCD</a:t>
            </a:r>
            <a:r>
              <a:rPr lang="cy-GB" sz="1050" dirty="0">
                <a:latin typeface="Arial" panose="020B0604020202020204" pitchFamily="34" charset="0"/>
                <a:cs typeface="Arial" panose="020B0604020202020204" pitchFamily="34" charset="0"/>
              </a:rPr>
              <a:t> oddi wrth gyflwyniadau tebyg fel pryder neu wahaniaethau datblygiadol (Sefydliad Cenedlaethol dros Ragoriaeth mewn Iechyd a Gofal, 2020). Mae ymchwil yn tynnu sylw at y ffaith bod cyfathrebu clir a gweithio </a:t>
            </a:r>
            <a:r>
              <a:rPr lang="cy-GB" sz="1050" dirty="0" err="1">
                <a:latin typeface="Arial" panose="020B0604020202020204" pitchFamily="34" charset="0"/>
                <a:cs typeface="Arial" panose="020B0604020202020204" pitchFamily="34" charset="0"/>
              </a:rPr>
              <a:t>cydgysylltiedig</a:t>
            </a:r>
            <a:r>
              <a:rPr lang="cy-GB" sz="1050" dirty="0">
                <a:latin typeface="Arial" panose="020B0604020202020204" pitchFamily="34" charset="0"/>
                <a:cs typeface="Arial" panose="020B0604020202020204" pitchFamily="34" charset="0"/>
              </a:rPr>
              <a:t> rhwng gwasanaethau addysg ac iechyd yn hanfodol, fel nad yw anghenion sy'n dod i'r amlwg yn cael eu colli a bod plant yn derbyn cymorth ar yr amser iawn (</a:t>
            </a:r>
            <a:r>
              <a:rPr lang="cy-GB" sz="1050" dirty="0" err="1">
                <a:latin typeface="Arial" panose="020B0604020202020204" pitchFamily="34" charset="0"/>
                <a:cs typeface="Arial" panose="020B0604020202020204" pitchFamily="34" charset="0"/>
              </a:rPr>
              <a:t>Norwich</a:t>
            </a:r>
            <a:r>
              <a:rPr lang="cy-GB" sz="1050" dirty="0">
                <a:latin typeface="Arial" panose="020B0604020202020204" pitchFamily="34" charset="0"/>
                <a:cs typeface="Arial" panose="020B0604020202020204" pitchFamily="34" charset="0"/>
              </a:rPr>
              <a:t>, 2022; </a:t>
            </a:r>
            <a:r>
              <a:rPr lang="cy-GB" sz="1050" dirty="0" err="1">
                <a:latin typeface="Arial" panose="020B0604020202020204" pitchFamily="34" charset="0"/>
                <a:cs typeface="Arial" panose="020B0604020202020204" pitchFamily="34" charset="0"/>
              </a:rPr>
              <a:t>Liasidou</a:t>
            </a:r>
            <a:r>
              <a:rPr lang="cy-GB" sz="1050" dirty="0">
                <a:latin typeface="Arial" panose="020B0604020202020204" pitchFamily="34" charset="0"/>
                <a:cs typeface="Arial" panose="020B0604020202020204" pitchFamily="34" charset="0"/>
              </a:rPr>
              <a:t>, 2013).</a:t>
            </a:r>
            <a:endParaRPr lang="en-GB" sz="1050" dirty="0">
              <a:latin typeface="Arial" panose="020B0604020202020204" pitchFamily="34" charset="0"/>
              <a:cs typeface="Arial" panose="020B0604020202020204" pitchFamily="34" charset="0"/>
            </a:endParaRPr>
          </a:p>
        </p:txBody>
      </p:sp>
      <p:sp>
        <p:nvSpPr>
          <p:cNvPr id="15" name="Rectangle 14">
            <a:extLst>
              <a:ext uri="{FF2B5EF4-FFF2-40B4-BE49-F238E27FC236}">
                <a16:creationId xmlns:a16="http://schemas.microsoft.com/office/drawing/2014/main" id="{280238ED-B1C8-6630-DC1E-30F5540B4DB0}"/>
              </a:ext>
            </a:extLst>
          </p:cNvPr>
          <p:cNvSpPr/>
          <p:nvPr/>
        </p:nvSpPr>
        <p:spPr>
          <a:xfrm>
            <a:off x="8748936" y="485775"/>
            <a:ext cx="3435976" cy="4648200"/>
          </a:xfrm>
          <a:prstGeom prst="rect">
            <a:avLst/>
          </a:prstGeom>
          <a:solidFill>
            <a:srgbClr val="D5EDB5">
              <a:alpha val="49804"/>
            </a:srgbClr>
          </a:solidFill>
          <a:ln>
            <a:solidFill>
              <a:srgbClr val="D5EDB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TextBox 15">
            <a:extLst>
              <a:ext uri="{FF2B5EF4-FFF2-40B4-BE49-F238E27FC236}">
                <a16:creationId xmlns:a16="http://schemas.microsoft.com/office/drawing/2014/main" id="{70EE02A9-C247-D50C-1CA8-343D718B596E}"/>
              </a:ext>
            </a:extLst>
          </p:cNvPr>
          <p:cNvSpPr txBox="1"/>
          <p:nvPr/>
        </p:nvSpPr>
        <p:spPr>
          <a:xfrm>
            <a:off x="8678504" y="421893"/>
            <a:ext cx="3563632" cy="4778231"/>
          </a:xfrm>
          <a:prstGeom prst="rect">
            <a:avLst/>
          </a:prstGeom>
          <a:noFill/>
        </p:spPr>
        <p:txBody>
          <a:bodyPr wrap="square" rtlCol="0">
            <a:spAutoFit/>
          </a:bodyPr>
          <a:lstStyle/>
          <a:p>
            <a:r>
              <a:rPr lang="cy-GB" sz="1050" b="1" u="sng" dirty="0">
                <a:latin typeface="Arial" panose="020B0604020202020204" pitchFamily="34" charset="0"/>
                <a:cs typeface="Arial" panose="020B0604020202020204" pitchFamily="34" charset="0"/>
              </a:rPr>
              <a:t>Rhwystrau</a:t>
            </a:r>
            <a:r>
              <a:rPr lang="cy-GB" sz="1050" dirty="0">
                <a:latin typeface="Arial" panose="020B0604020202020204" pitchFamily="34" charset="0"/>
                <a:cs typeface="Arial" panose="020B0604020202020204" pitchFamily="34" charset="0"/>
              </a:rPr>
              <a:t> - Un rhwystr sylweddol a brofir gan blant ag </a:t>
            </a:r>
            <a:r>
              <a:rPr lang="en-GB" sz="1050" dirty="0">
                <a:latin typeface="Arial" panose="020B0604020202020204" pitchFamily="34" charset="0"/>
                <a:cs typeface="Arial" panose="020B0604020202020204" pitchFamily="34" charset="0"/>
              </a:rPr>
              <a:t>OCD</a:t>
            </a:r>
            <a:r>
              <a:rPr lang="cy-GB" sz="1050" dirty="0">
                <a:latin typeface="Arial" panose="020B0604020202020204" pitchFamily="34" charset="0"/>
                <a:cs typeface="Arial" panose="020B0604020202020204" pitchFamily="34" charset="0"/>
              </a:rPr>
              <a:t> yw gorlwytho gwybyddol a achosir gan bryder, lle mae meddyliau ymwthiol yn gosod gofynion parhaus ar sylw a chof gweithio. Mae ymchwil yn dangos bod meddwl obsesiynol yn cystadlu ag adnoddau gwybyddol sydd eu hangen ar gyfer dysgu, gan leihau crynodiad, cyflymder prosesu a dyfalbarhad tasgau (</a:t>
            </a:r>
            <a:r>
              <a:rPr lang="cy-GB" sz="1050" dirty="0" err="1">
                <a:latin typeface="Arial" panose="020B0604020202020204" pitchFamily="34" charset="0"/>
                <a:cs typeface="Arial" panose="020B0604020202020204" pitchFamily="34" charset="0"/>
              </a:rPr>
              <a:t>Abramowitz</a:t>
            </a:r>
            <a:r>
              <a:rPr lang="cy-GB" sz="1050" dirty="0">
                <a:latin typeface="Arial" panose="020B0604020202020204" pitchFamily="34" charset="0"/>
                <a:cs typeface="Arial" panose="020B0604020202020204" pitchFamily="34" charset="0"/>
              </a:rPr>
              <a:t>, </a:t>
            </a:r>
            <a:r>
              <a:rPr lang="cy-GB" sz="1050" dirty="0" err="1">
                <a:latin typeface="Arial" panose="020B0604020202020204" pitchFamily="34" charset="0"/>
                <a:cs typeface="Arial" panose="020B0604020202020204" pitchFamily="34" charset="0"/>
              </a:rPr>
              <a:t>McKay</a:t>
            </a:r>
            <a:r>
              <a:rPr lang="cy-GB" sz="1050" dirty="0">
                <a:latin typeface="Arial" panose="020B0604020202020204" pitchFamily="34" charset="0"/>
                <a:cs typeface="Arial" panose="020B0604020202020204" pitchFamily="34" charset="0"/>
              </a:rPr>
              <a:t> a </a:t>
            </a:r>
            <a:r>
              <a:rPr lang="cy-GB" sz="1050" dirty="0" err="1">
                <a:latin typeface="Arial" panose="020B0604020202020204" pitchFamily="34" charset="0"/>
                <a:cs typeface="Arial" panose="020B0604020202020204" pitchFamily="34" charset="0"/>
              </a:rPr>
              <a:t>Storch</a:t>
            </a:r>
            <a:r>
              <a:rPr lang="cy-GB" sz="1050" dirty="0">
                <a:latin typeface="Arial" panose="020B0604020202020204" pitchFamily="34" charset="0"/>
                <a:cs typeface="Arial" panose="020B0604020202020204" pitchFamily="34" charset="0"/>
              </a:rPr>
              <a:t>, 2017). Mewn amgylcheddau ystafell ddosbarth, gall hyn gyfyngu ar allu plentyn i ddilyn cyfarwyddiadau, cofio gwybodaeth ac ymgysylltu’n ystyrlon â thasgau academaidd, yn enwedig yn ystod cyfnodau o alw neu asesu uchel. Mae ail rwystr allweddol yn ymwneud â natur amser-gymhellol ymddygiadau cymhellol, a all gyfyngu’n sylweddol ar gyfranogiad yn yr ystafell ddosbarth. Gall cymhellion fel gwirio dro ar ôl tro, defodau meddyliol neu’r angen i gwblhau tasgau mewn ffyrdd anhyblyg ohirio trawsnewidiadau ac atal gwaith rhag cael ei gwblhau o fewn yr amserlenni disgwyliedig (Storch </a:t>
            </a:r>
            <a:r>
              <a:rPr lang="cy-GB" sz="1050" i="1" dirty="0">
                <a:latin typeface="Arial" panose="020B0604020202020204" pitchFamily="34" charset="0"/>
                <a:cs typeface="Arial" panose="020B0604020202020204" pitchFamily="34" charset="0"/>
              </a:rPr>
              <a:t>et al</a:t>
            </a:r>
            <a:r>
              <a:rPr lang="cy-GB" sz="1050" dirty="0">
                <a:latin typeface="Arial" panose="020B0604020202020204" pitchFamily="34" charset="0"/>
                <a:cs typeface="Arial" panose="020B0604020202020204" pitchFamily="34" charset="0"/>
              </a:rPr>
              <a:t>., 2016). Mae astudiaethau sy’n archwilio nam swyddogaethol mewn </a:t>
            </a:r>
            <a:r>
              <a:rPr lang="en-GB" sz="1050" dirty="0">
                <a:latin typeface="Arial" panose="020B0604020202020204" pitchFamily="34" charset="0"/>
                <a:cs typeface="Arial" panose="020B0604020202020204" pitchFamily="34" charset="0"/>
              </a:rPr>
              <a:t>OCD</a:t>
            </a:r>
            <a:r>
              <a:rPr lang="cy-GB" sz="1050" dirty="0">
                <a:latin typeface="Arial" panose="020B0604020202020204" pitchFamily="34" charset="0"/>
                <a:cs typeface="Arial" panose="020B0604020202020204" pitchFamily="34" charset="0"/>
              </a:rPr>
              <a:t> pediatrig yn tynnu sylw at y gall yr ymddygiadau hyn arwain at golli cyfleoedd dysgu a llai o ymgysylltiad â’r cwricwlwm, hyd yn oed pan fo gallu gwybyddol yn briodol i’w oedran (Piacentini </a:t>
            </a:r>
            <a:r>
              <a:rPr lang="cy-GB" sz="1050" i="1" dirty="0">
                <a:latin typeface="Arial" panose="020B0604020202020204" pitchFamily="34" charset="0"/>
                <a:cs typeface="Arial" panose="020B0604020202020204" pitchFamily="34" charset="0"/>
              </a:rPr>
              <a:t>et al</a:t>
            </a:r>
            <a:r>
              <a:rPr lang="cy-GB" sz="1050" dirty="0">
                <a:latin typeface="Arial" panose="020B0604020202020204" pitchFamily="34" charset="0"/>
                <a:cs typeface="Arial" panose="020B0604020202020204" pitchFamily="34" charset="0"/>
              </a:rPr>
              <a:t>., 2018). Gyda’i gilydd, mae’r rhwystrau hyn yn dangos sut y gall </a:t>
            </a:r>
            <a:r>
              <a:rPr lang="en-GB" sz="1050" dirty="0">
                <a:latin typeface="Arial" panose="020B0604020202020204" pitchFamily="34" charset="0"/>
                <a:cs typeface="Arial" panose="020B0604020202020204" pitchFamily="34" charset="0"/>
              </a:rPr>
              <a:t>OCD</a:t>
            </a:r>
            <a:r>
              <a:rPr lang="cy-GB" sz="1050" dirty="0">
                <a:latin typeface="Arial" panose="020B0604020202020204" pitchFamily="34" charset="0"/>
                <a:cs typeface="Arial" panose="020B0604020202020204" pitchFamily="34" charset="0"/>
              </a:rPr>
              <a:t> amharu ar fynediad at ddysgu, nid trwy ddiffyg gallu, ond trwy ddwyster a dyfalbarhad prosesau sy'n cael eu gyrru gan bryder o fewn lleoliadau addysgol strwythuredig.</a:t>
            </a:r>
            <a:endParaRPr lang="cy-GB" noProof="0"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E731DC61-7BDF-EAE6-1EEE-2719DCEB539E}"/>
              </a:ext>
            </a:extLst>
          </p:cNvPr>
          <p:cNvSpPr/>
          <p:nvPr/>
        </p:nvSpPr>
        <p:spPr>
          <a:xfrm>
            <a:off x="6083831" y="1319094"/>
            <a:ext cx="2627032" cy="4356458"/>
          </a:xfrm>
          <a:prstGeom prst="rect">
            <a:avLst/>
          </a:prstGeom>
          <a:solidFill>
            <a:srgbClr val="FFAEC9">
              <a:alpha val="49804"/>
            </a:srgbClr>
          </a:solidFill>
          <a:ln>
            <a:solidFill>
              <a:srgbClr val="FFAEC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92F4DA7A-98AD-023C-4FE6-559FE3AA37E7}"/>
              </a:ext>
            </a:extLst>
          </p:cNvPr>
          <p:cNvSpPr/>
          <p:nvPr/>
        </p:nvSpPr>
        <p:spPr>
          <a:xfrm>
            <a:off x="8742946" y="5172075"/>
            <a:ext cx="3473863" cy="1654136"/>
          </a:xfrm>
          <a:prstGeom prst="rect">
            <a:avLst/>
          </a:prstGeom>
          <a:solidFill>
            <a:srgbClr val="DEEBF5">
              <a:alpha val="49804"/>
            </a:srgbClr>
          </a:solidFill>
          <a:ln>
            <a:solidFill>
              <a:srgbClr val="DEEBF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A77EA614-DF44-002B-EE8D-781C5255F33E}"/>
              </a:ext>
            </a:extLst>
          </p:cNvPr>
          <p:cNvSpPr txBox="1"/>
          <p:nvPr/>
        </p:nvSpPr>
        <p:spPr>
          <a:xfrm>
            <a:off x="6008360" y="1261161"/>
            <a:ext cx="2756514" cy="4524315"/>
          </a:xfrm>
          <a:prstGeom prst="rect">
            <a:avLst/>
          </a:prstGeom>
          <a:noFill/>
        </p:spPr>
        <p:txBody>
          <a:bodyPr wrap="square" rtlCol="0">
            <a:spAutoFit/>
          </a:bodyPr>
          <a:lstStyle/>
          <a:p>
            <a:r>
              <a:rPr lang="cy-GB" sz="900" b="1" u="sng" dirty="0">
                <a:latin typeface="Arial" panose="020B0604020202020204" pitchFamily="34" charset="0"/>
                <a:cs typeface="Arial" panose="020B0604020202020204" pitchFamily="34" charset="0"/>
              </a:rPr>
              <a:t>Strategaeth</a:t>
            </a:r>
            <a:r>
              <a:rPr lang="cy-GB" sz="900" b="1" dirty="0">
                <a:latin typeface="Arial" panose="020B0604020202020204" pitchFamily="34" charset="0"/>
                <a:cs typeface="Arial" panose="020B0604020202020204" pitchFamily="34" charset="0"/>
              </a:rPr>
              <a:t> - </a:t>
            </a:r>
            <a:r>
              <a:rPr lang="cy-GB" sz="900" dirty="0">
                <a:latin typeface="Arial" panose="020B0604020202020204" pitchFamily="34" charset="0"/>
                <a:cs typeface="Arial" panose="020B0604020202020204" pitchFamily="34" charset="0"/>
              </a:rPr>
              <a:t>Strategaeth gymorth briodol ar gyfer plant ag OCD mewn lleoliadau addysgol yw gweithredu cymorth ystafell ddosbarth sy’n seiliedig ar bryder. Mae’r dull hwn yn cydnabod bod ymddygiadau sy’n gysylltiedig ag OCD yn cael eu gyrru gan bryder ac yn canolbwyntio ar leihau gofid wrth hyrwyddo rheoleiddio emosiynol ac ymgysylltu â dysgu. Mae </a:t>
            </a:r>
            <a:r>
              <a:rPr lang="en-GB" sz="900" dirty="0">
                <a:latin typeface="Arial" panose="020B0604020202020204" pitchFamily="34" charset="0"/>
                <a:cs typeface="Arial" panose="020B0604020202020204" pitchFamily="34" charset="0"/>
              </a:rPr>
              <a:t> </a:t>
            </a:r>
            <a:r>
              <a:rPr lang="cy-GB" sz="900" dirty="0">
                <a:latin typeface="Arial" panose="020B0604020202020204" pitchFamily="34" charset="0"/>
                <a:cs typeface="Arial" panose="020B0604020202020204" pitchFamily="34" charset="0"/>
              </a:rPr>
              <a:t>ymchwil yn awgrymu y gall arferion cyson, disgwyliadau rhagweladwy ac ymatebion tawel oedolion leihau lefelau pryder yn sylweddol i ddisgyblion ag </a:t>
            </a:r>
            <a:r>
              <a:rPr lang="en-GB" sz="900" dirty="0">
                <a:latin typeface="Arial" panose="020B0604020202020204" pitchFamily="34" charset="0"/>
                <a:cs typeface="Arial" panose="020B0604020202020204" pitchFamily="34" charset="0"/>
              </a:rPr>
              <a:t>OCD</a:t>
            </a:r>
            <a:r>
              <a:rPr lang="cy-GB" sz="900" dirty="0">
                <a:latin typeface="Arial" panose="020B0604020202020204" pitchFamily="34" charset="0"/>
                <a:cs typeface="Arial" panose="020B0604020202020204" pitchFamily="34" charset="0"/>
              </a:rPr>
              <a:t>, gan gefnogi eu gallu i gymryd rhan mewn gweithgareddau ystafell ddosbarth (Reaven </a:t>
            </a:r>
            <a:r>
              <a:rPr lang="cy-GB" sz="900" i="1" dirty="0">
                <a:latin typeface="Arial" panose="020B0604020202020204" pitchFamily="34" charset="0"/>
                <a:cs typeface="Arial" panose="020B0604020202020204" pitchFamily="34" charset="0"/>
              </a:rPr>
              <a:t>et al</a:t>
            </a:r>
            <a:r>
              <a:rPr lang="cy-GB" sz="900" dirty="0">
                <a:latin typeface="Arial" panose="020B0604020202020204" pitchFamily="34" charset="0"/>
                <a:cs typeface="Arial" panose="020B0604020202020204" pitchFamily="34" charset="0"/>
              </a:rPr>
              <a:t>., 2018). Mae ymarfer sy'n seiliedig ar bryder hefyd yn cynnwys osgoi gormod o sicrwydd, gan y dangoswyd bod sicrwydd dro ar ôl tro yn atgyfnerthu cylchoedd obsesiynol-</a:t>
            </a:r>
            <a:r>
              <a:rPr lang="cy-GB" sz="900" dirty="0" err="1">
                <a:latin typeface="Arial" panose="020B0604020202020204" pitchFamily="34" charset="0"/>
                <a:cs typeface="Arial" panose="020B0604020202020204" pitchFamily="34" charset="0"/>
              </a:rPr>
              <a:t>gymhellol</a:t>
            </a:r>
            <a:r>
              <a:rPr lang="cy-GB" sz="900" dirty="0">
                <a:latin typeface="Arial" panose="020B0604020202020204" pitchFamily="34" charset="0"/>
                <a:cs typeface="Arial" panose="020B0604020202020204" pitchFamily="34" charset="0"/>
              </a:rPr>
              <a:t> yn hytrach na chefnogi ymdopi hirdymor (</a:t>
            </a:r>
            <a:r>
              <a:rPr lang="cy-GB" sz="900" dirty="0" err="1">
                <a:latin typeface="Arial" panose="020B0604020202020204" pitchFamily="34" charset="0"/>
                <a:cs typeface="Arial" panose="020B0604020202020204" pitchFamily="34" charset="0"/>
              </a:rPr>
              <a:t>Krebs</a:t>
            </a:r>
            <a:r>
              <a:rPr lang="cy-GB" sz="900" dirty="0">
                <a:latin typeface="Arial" panose="020B0604020202020204" pitchFamily="34" charset="0"/>
                <a:cs typeface="Arial" panose="020B0604020202020204" pitchFamily="34" charset="0"/>
              </a:rPr>
              <a:t> a </a:t>
            </a:r>
            <a:r>
              <a:rPr lang="cy-GB" sz="900" dirty="0" err="1">
                <a:latin typeface="Arial" panose="020B0604020202020204" pitchFamily="34" charset="0"/>
                <a:cs typeface="Arial" panose="020B0604020202020204" pitchFamily="34" charset="0"/>
              </a:rPr>
              <a:t>Heyman</a:t>
            </a:r>
            <a:r>
              <a:rPr lang="cy-GB" sz="900" dirty="0">
                <a:latin typeface="Arial" panose="020B0604020202020204" pitchFamily="34" charset="0"/>
                <a:cs typeface="Arial" panose="020B0604020202020204" pitchFamily="34" charset="0"/>
              </a:rPr>
              <a:t>, 2015). Yn lle hynny, anogir staff i ymateb mewn ffyrdd sy'n hyrwyddo goddefgarwch graddol o ansicrwydd wrth gynnal diogelwch emosiynol. Gall addasiadau ymarferol, fel torri tasgau yn gamau y gellir eu rheoli a chaniatáu hyblygrwydd o amgylch amseru, leihau pryder ymhellach a chefnogi ymgysylltu parhaus (</a:t>
            </a:r>
            <a:r>
              <a:rPr lang="cy-GB" sz="900" dirty="0" err="1">
                <a:latin typeface="Arial" panose="020B0604020202020204" pitchFamily="34" charset="0"/>
                <a:cs typeface="Arial" panose="020B0604020202020204" pitchFamily="34" charset="0"/>
              </a:rPr>
              <a:t>Loades</a:t>
            </a:r>
            <a:r>
              <a:rPr lang="cy-GB" sz="900" dirty="0">
                <a:latin typeface="Arial" panose="020B0604020202020204" pitchFamily="34" charset="0"/>
                <a:cs typeface="Arial" panose="020B0604020202020204" pitchFamily="34" charset="0"/>
              </a:rPr>
              <a:t> </a:t>
            </a:r>
            <a:r>
              <a:rPr lang="cy-GB" sz="900" i="1" dirty="0" err="1">
                <a:latin typeface="Arial" panose="020B0604020202020204" pitchFamily="34" charset="0"/>
                <a:cs typeface="Arial" panose="020B0604020202020204" pitchFamily="34" charset="0"/>
              </a:rPr>
              <a:t>et</a:t>
            </a:r>
            <a:r>
              <a:rPr lang="cy-GB" sz="900" i="1" dirty="0">
                <a:latin typeface="Arial" panose="020B0604020202020204" pitchFamily="34" charset="0"/>
                <a:cs typeface="Arial" panose="020B0604020202020204" pitchFamily="34" charset="0"/>
              </a:rPr>
              <a:t> </a:t>
            </a:r>
            <a:r>
              <a:rPr lang="cy-GB" sz="900" i="1" dirty="0" err="1">
                <a:latin typeface="Arial" panose="020B0604020202020204" pitchFamily="34" charset="0"/>
                <a:cs typeface="Arial" panose="020B0604020202020204" pitchFamily="34" charset="0"/>
              </a:rPr>
              <a:t>al</a:t>
            </a:r>
            <a:r>
              <a:rPr lang="cy-GB" sz="900" dirty="0">
                <a:latin typeface="Arial" panose="020B0604020202020204" pitchFamily="34" charset="0"/>
                <a:cs typeface="Arial" panose="020B0604020202020204" pitchFamily="34" charset="0"/>
              </a:rPr>
              <a:t>., 2020). Mae gweithredu'r strategaeth hon yn effeithiol yn dibynnu ar gydweithio rhwng ysgolion, teuluoedd a gweithwyr proffesiynol allanol i sicrhau cysondeb a chydlyniad â chanllawiau clinigol, a ystyrir yn hanfodol ar gyfer cefnogi plant ag anghenion sy'n seiliedig ar bryder mewn lleoliadau cynhwysol (</a:t>
            </a:r>
            <a:r>
              <a:rPr lang="cy-GB" sz="900" dirty="0" err="1">
                <a:latin typeface="Arial" panose="020B0604020202020204" pitchFamily="34" charset="0"/>
                <a:cs typeface="Arial" panose="020B0604020202020204" pitchFamily="34" charset="0"/>
              </a:rPr>
              <a:t>Farrell</a:t>
            </a:r>
            <a:r>
              <a:rPr lang="cy-GB" sz="900" dirty="0">
                <a:latin typeface="Arial" panose="020B0604020202020204" pitchFamily="34" charset="0"/>
                <a:cs typeface="Arial" panose="020B0604020202020204" pitchFamily="34" charset="0"/>
              </a:rPr>
              <a:t> a </a:t>
            </a:r>
            <a:r>
              <a:rPr lang="cy-GB" sz="900" dirty="0" err="1">
                <a:latin typeface="Arial" panose="020B0604020202020204" pitchFamily="34" charset="0"/>
                <a:cs typeface="Arial" panose="020B0604020202020204" pitchFamily="34" charset="0"/>
              </a:rPr>
              <a:t>Venables</a:t>
            </a:r>
            <a:r>
              <a:rPr lang="cy-GB" sz="900" dirty="0">
                <a:latin typeface="Arial" panose="020B0604020202020204" pitchFamily="34" charset="0"/>
                <a:cs typeface="Arial" panose="020B0604020202020204" pitchFamily="34" charset="0"/>
              </a:rPr>
              <a:t>, 2019).</a:t>
            </a:r>
            <a:endParaRPr lang="cy-GB" sz="900" noProof="0"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FEDB0982-E7AD-67D3-D1D6-8E089E5F3E67}"/>
              </a:ext>
            </a:extLst>
          </p:cNvPr>
          <p:cNvSpPr txBox="1"/>
          <p:nvPr/>
        </p:nvSpPr>
        <p:spPr>
          <a:xfrm>
            <a:off x="8667735" y="5132383"/>
            <a:ext cx="3510202" cy="1754326"/>
          </a:xfrm>
          <a:prstGeom prst="rect">
            <a:avLst/>
          </a:prstGeom>
          <a:noFill/>
        </p:spPr>
        <p:txBody>
          <a:bodyPr wrap="square" rtlCol="0">
            <a:spAutoFit/>
          </a:bodyPr>
          <a:lstStyle/>
          <a:p>
            <a:r>
              <a:rPr lang="cy-GB" sz="900" b="1" u="sng" dirty="0">
                <a:latin typeface="Arial" panose="020B0604020202020204" pitchFamily="34" charset="0"/>
                <a:cs typeface="Arial" panose="020B0604020202020204" pitchFamily="34" charset="0"/>
              </a:rPr>
              <a:t>Casgliad</a:t>
            </a:r>
            <a:r>
              <a:rPr lang="cy-GB" sz="900" dirty="0">
                <a:latin typeface="Arial" panose="020B0604020202020204" pitchFamily="34" charset="0"/>
                <a:cs typeface="Arial" panose="020B0604020202020204" pitchFamily="34" charset="0"/>
              </a:rPr>
              <a:t> - Gall OCD effeithio'n sylweddol ar ddysgu a chyfranogiad plentyn yn yr ysgol oherwydd natur fewnol symptomau ac effaith pryder ar swyddogaeth ddyddiol. Gall heriau gydag adnabod, ochr yn ochr â rhwystrau fel gorlwytho gwybyddol ac ymddygiadau sy'n cymryd llawer o amser, gyfyngu ar fynediad at ddysgu hyd yn oed pan fo'r gallu yn briodol i'r oedran. Mae cefnogaeth yn yr ystafell ddosbarth sy'n seiliedig ar bryder yn galluogi ysgolion i ymateb mewn ffordd gyson a chynhwysol, gan leihau gofid a chefnogi ymgysylltiad. Mae cydnabod </a:t>
            </a:r>
            <a:r>
              <a:rPr lang="en-GB" sz="900" dirty="0">
                <a:latin typeface="Arial" panose="020B0604020202020204" pitchFamily="34" charset="0"/>
                <a:cs typeface="Arial" panose="020B0604020202020204" pitchFamily="34" charset="0"/>
              </a:rPr>
              <a:t>OCD</a:t>
            </a:r>
            <a:r>
              <a:rPr lang="cy-GB" sz="900" dirty="0">
                <a:latin typeface="Arial" panose="020B0604020202020204" pitchFamily="34" charset="0"/>
                <a:cs typeface="Arial" panose="020B0604020202020204" pitchFamily="34" charset="0"/>
              </a:rPr>
              <a:t> o fewn fframwaith Anghenion Dysgu Ychwanegol yn tynnu sylw at bwysigrwydd ymwybyddiaeth, cefnogaeth gynnar ac arfer cydweithredol.</a:t>
            </a:r>
            <a:endParaRPr lang="cy-GB" sz="1200" noProof="0" dirty="0">
              <a:latin typeface="Arial" panose="020B0604020202020204" pitchFamily="34" charset="0"/>
              <a:cs typeface="Arial" panose="020B0604020202020204" pitchFamily="34" charset="0"/>
            </a:endParaRPr>
          </a:p>
        </p:txBody>
      </p:sp>
      <p:pic>
        <p:nvPicPr>
          <p:cNvPr id="19" name="Picture 18">
            <a:extLst>
              <a:ext uri="{FF2B5EF4-FFF2-40B4-BE49-F238E27FC236}">
                <a16:creationId xmlns:a16="http://schemas.microsoft.com/office/drawing/2014/main" id="{34F45529-27E4-24F7-D2BD-EF7D27D18626}"/>
              </a:ext>
            </a:extLst>
          </p:cNvPr>
          <p:cNvPicPr>
            <a:picLocks noChangeAspect="1"/>
          </p:cNvPicPr>
          <p:nvPr/>
        </p:nvPicPr>
        <p:blipFill>
          <a:blip r:embed="rId3"/>
          <a:stretch>
            <a:fillRect/>
          </a:stretch>
        </p:blipFill>
        <p:spPr>
          <a:xfrm>
            <a:off x="7596966" y="339854"/>
            <a:ext cx="1054503" cy="783093"/>
          </a:xfrm>
          <a:prstGeom prst="rect">
            <a:avLst/>
          </a:prstGeom>
        </p:spPr>
      </p:pic>
      <p:sp>
        <p:nvSpPr>
          <p:cNvPr id="20" name="TextBox 19">
            <a:extLst>
              <a:ext uri="{FF2B5EF4-FFF2-40B4-BE49-F238E27FC236}">
                <a16:creationId xmlns:a16="http://schemas.microsoft.com/office/drawing/2014/main" id="{D4C230F3-35DA-361F-5947-FA48D5FC3C61}"/>
              </a:ext>
            </a:extLst>
          </p:cNvPr>
          <p:cNvSpPr txBox="1"/>
          <p:nvPr/>
        </p:nvSpPr>
        <p:spPr>
          <a:xfrm>
            <a:off x="7399602" y="1093364"/>
            <a:ext cx="1416365" cy="215444"/>
          </a:xfrm>
          <a:prstGeom prst="rect">
            <a:avLst/>
          </a:prstGeom>
          <a:noFill/>
        </p:spPr>
        <p:txBody>
          <a:bodyPr wrap="square" rtlCol="0">
            <a:spAutoFit/>
          </a:bodyPr>
          <a:lstStyle/>
          <a:p>
            <a:r>
              <a:rPr lang="cy-GB" sz="800" dirty="0">
                <a:latin typeface="Arial" panose="020B0604020202020204" pitchFamily="34" charset="0"/>
                <a:cs typeface="Arial" panose="020B0604020202020204" pitchFamily="34" charset="0"/>
              </a:rPr>
              <a:t>The </a:t>
            </a:r>
            <a:r>
              <a:rPr lang="cy-GB" sz="800" dirty="0" err="1">
                <a:latin typeface="Arial" panose="020B0604020202020204" pitchFamily="34" charset="0"/>
                <a:cs typeface="Arial" panose="020B0604020202020204" pitchFamily="34" charset="0"/>
              </a:rPr>
              <a:t>Reach</a:t>
            </a:r>
            <a:r>
              <a:rPr lang="cy-GB" sz="800" dirty="0">
                <a:latin typeface="Arial" panose="020B0604020202020204" pitchFamily="34" charset="0"/>
                <a:cs typeface="Arial" panose="020B0604020202020204" pitchFamily="34" charset="0"/>
              </a:rPr>
              <a:t> Institute (2024)</a:t>
            </a:r>
            <a:endParaRPr lang="cy-GB" sz="1100" noProof="0" dirty="0">
              <a:latin typeface="Arial" panose="020B0604020202020204" pitchFamily="34" charset="0"/>
              <a:cs typeface="Arial" panose="020B0604020202020204" pitchFamily="34" charset="0"/>
            </a:endParaRPr>
          </a:p>
        </p:txBody>
      </p:sp>
      <p:pic>
        <p:nvPicPr>
          <p:cNvPr id="21" name="Picture 2" descr="OCD in Children">
            <a:extLst>
              <a:ext uri="{FF2B5EF4-FFF2-40B4-BE49-F238E27FC236}">
                <a16:creationId xmlns:a16="http://schemas.microsoft.com/office/drawing/2014/main" id="{7E5D7AD7-2520-2A93-4011-FB507920C6E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388" t="18229" r="3334" b="8193"/>
          <a:stretch>
            <a:fillRect/>
          </a:stretch>
        </p:blipFill>
        <p:spPr bwMode="auto">
          <a:xfrm>
            <a:off x="6098500" y="331128"/>
            <a:ext cx="1425247" cy="796297"/>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818CCE09-E700-9BCA-A8EB-DE5AE711A56C}"/>
              </a:ext>
            </a:extLst>
          </p:cNvPr>
          <p:cNvSpPr txBox="1"/>
          <p:nvPr/>
        </p:nvSpPr>
        <p:spPr>
          <a:xfrm>
            <a:off x="6086501" y="1100549"/>
            <a:ext cx="1425247" cy="230832"/>
          </a:xfrm>
          <a:prstGeom prst="rect">
            <a:avLst/>
          </a:prstGeom>
          <a:noFill/>
        </p:spPr>
        <p:txBody>
          <a:bodyPr wrap="square" rtlCol="0">
            <a:spAutoFit/>
          </a:bodyPr>
          <a:lstStyle/>
          <a:p>
            <a:r>
              <a:rPr lang="cy-GB" sz="900" noProof="0" dirty="0" err="1">
                <a:latin typeface="Arial" panose="020B0604020202020204" pitchFamily="34" charset="0"/>
                <a:cs typeface="Arial" panose="020B0604020202020204" pitchFamily="34" charset="0"/>
              </a:rPr>
              <a:t>Health</a:t>
            </a:r>
            <a:r>
              <a:rPr lang="cy-GB" sz="900" noProof="0" dirty="0">
                <a:latin typeface="Arial" panose="020B0604020202020204" pitchFamily="34" charset="0"/>
                <a:cs typeface="Arial" panose="020B0604020202020204" pitchFamily="34" charset="0"/>
              </a:rPr>
              <a:t> U.</a:t>
            </a:r>
            <a:r>
              <a:rPr lang="cy-GB" sz="900" dirty="0">
                <a:latin typeface="Arial" panose="020B0604020202020204" pitchFamily="34" charset="0"/>
                <a:cs typeface="Arial" panose="020B0604020202020204" pitchFamily="34" charset="0"/>
              </a:rPr>
              <a:t>S </a:t>
            </a:r>
            <a:r>
              <a:rPr lang="cy-GB" sz="900" dirty="0" err="1">
                <a:latin typeface="Arial" panose="020B0604020202020204" pitchFamily="34" charset="0"/>
                <a:cs typeface="Arial" panose="020B0604020202020204" pitchFamily="34" charset="0"/>
              </a:rPr>
              <a:t>News</a:t>
            </a:r>
            <a:r>
              <a:rPr lang="cy-GB" sz="900" dirty="0">
                <a:latin typeface="Arial" panose="020B0604020202020204" pitchFamily="34" charset="0"/>
                <a:cs typeface="Arial" panose="020B0604020202020204" pitchFamily="34" charset="0"/>
              </a:rPr>
              <a:t> (2019)</a:t>
            </a:r>
            <a:endParaRPr lang="cy-GB" sz="1200" noProof="0" dirty="0">
              <a:latin typeface="Arial" panose="020B0604020202020204" pitchFamily="34" charset="0"/>
              <a:cs typeface="Arial" panose="020B0604020202020204" pitchFamily="34" charset="0"/>
            </a:endParaRPr>
          </a:p>
        </p:txBody>
      </p:sp>
      <p:pic>
        <p:nvPicPr>
          <p:cNvPr id="1028" name="Picture 4" descr="Organized or OCD? | Baptist Health | Jacksonville, FL">
            <a:extLst>
              <a:ext uri="{FF2B5EF4-FFF2-40B4-BE49-F238E27FC236}">
                <a16:creationId xmlns:a16="http://schemas.microsoft.com/office/drawing/2014/main" id="{90C8D5AD-9F28-1133-5F27-1DF24B9CB3B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678" t="9647" r="15385" b="33528"/>
          <a:stretch>
            <a:fillRect/>
          </a:stretch>
        </p:blipFill>
        <p:spPr bwMode="auto">
          <a:xfrm>
            <a:off x="226018" y="-21889"/>
            <a:ext cx="1105784" cy="574346"/>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48634F63-2E30-BD04-D177-62489E79781F}"/>
              </a:ext>
            </a:extLst>
          </p:cNvPr>
          <p:cNvSpPr txBox="1"/>
          <p:nvPr/>
        </p:nvSpPr>
        <p:spPr>
          <a:xfrm>
            <a:off x="1324414" y="87385"/>
            <a:ext cx="1391333" cy="230832"/>
          </a:xfrm>
          <a:prstGeom prst="rect">
            <a:avLst/>
          </a:prstGeom>
          <a:noFill/>
        </p:spPr>
        <p:txBody>
          <a:bodyPr wrap="square" rtlCol="0">
            <a:spAutoFit/>
          </a:bodyPr>
          <a:lstStyle/>
          <a:p>
            <a:r>
              <a:rPr lang="cy-GB" sz="900" dirty="0" err="1">
                <a:latin typeface="Arial" panose="020B0604020202020204" pitchFamily="34" charset="0"/>
                <a:cs typeface="Arial" panose="020B0604020202020204" pitchFamily="34" charset="0"/>
              </a:rPr>
              <a:t>Bapatist</a:t>
            </a:r>
            <a:r>
              <a:rPr lang="cy-GB" sz="900" dirty="0">
                <a:latin typeface="Arial" panose="020B0604020202020204" pitchFamily="34" charset="0"/>
                <a:cs typeface="Arial" panose="020B0604020202020204" pitchFamily="34" charset="0"/>
              </a:rPr>
              <a:t> </a:t>
            </a:r>
            <a:r>
              <a:rPr lang="cy-GB" sz="900" dirty="0" err="1">
                <a:latin typeface="Arial" panose="020B0604020202020204" pitchFamily="34" charset="0"/>
                <a:cs typeface="Arial" panose="020B0604020202020204" pitchFamily="34" charset="0"/>
              </a:rPr>
              <a:t>Health</a:t>
            </a:r>
            <a:r>
              <a:rPr lang="cy-GB" sz="900" dirty="0">
                <a:latin typeface="Arial" panose="020B0604020202020204" pitchFamily="34" charset="0"/>
                <a:cs typeface="Arial" panose="020B0604020202020204" pitchFamily="34" charset="0"/>
              </a:rPr>
              <a:t> (2024)</a:t>
            </a:r>
            <a:endParaRPr lang="cy-GB" sz="1200" noProof="0" dirty="0">
              <a:latin typeface="Arial" panose="020B0604020202020204" pitchFamily="34" charset="0"/>
              <a:cs typeface="Arial" panose="020B0604020202020204" pitchFamily="34" charset="0"/>
            </a:endParaRPr>
          </a:p>
        </p:txBody>
      </p:sp>
      <p:pic>
        <p:nvPicPr>
          <p:cNvPr id="26" name="Picture 25">
            <a:extLst>
              <a:ext uri="{FF2B5EF4-FFF2-40B4-BE49-F238E27FC236}">
                <a16:creationId xmlns:a16="http://schemas.microsoft.com/office/drawing/2014/main" id="{3A971626-629C-6A4A-D4F8-5911CBF83471}"/>
              </a:ext>
            </a:extLst>
          </p:cNvPr>
          <p:cNvPicPr>
            <a:picLocks noChangeAspect="1"/>
          </p:cNvPicPr>
          <p:nvPr/>
        </p:nvPicPr>
        <p:blipFill>
          <a:blip r:embed="rId6"/>
          <a:stretch>
            <a:fillRect/>
          </a:stretch>
        </p:blipFill>
        <p:spPr>
          <a:xfrm>
            <a:off x="6659538" y="5714954"/>
            <a:ext cx="1904642" cy="1147558"/>
          </a:xfrm>
          <a:prstGeom prst="rect">
            <a:avLst/>
          </a:prstGeom>
        </p:spPr>
      </p:pic>
      <p:sp>
        <p:nvSpPr>
          <p:cNvPr id="27" name="TextBox 26">
            <a:extLst>
              <a:ext uri="{FF2B5EF4-FFF2-40B4-BE49-F238E27FC236}">
                <a16:creationId xmlns:a16="http://schemas.microsoft.com/office/drawing/2014/main" id="{CFEBC943-B5FC-FAAC-03C8-B380D7CD9232}"/>
              </a:ext>
            </a:extLst>
          </p:cNvPr>
          <p:cNvSpPr txBox="1"/>
          <p:nvPr/>
        </p:nvSpPr>
        <p:spPr>
          <a:xfrm>
            <a:off x="5997541" y="6147709"/>
            <a:ext cx="713411" cy="507831"/>
          </a:xfrm>
          <a:prstGeom prst="rect">
            <a:avLst/>
          </a:prstGeom>
          <a:noFill/>
        </p:spPr>
        <p:txBody>
          <a:bodyPr wrap="square" rtlCol="0">
            <a:spAutoFit/>
          </a:bodyPr>
          <a:lstStyle/>
          <a:p>
            <a:pPr algn="ctr"/>
            <a:r>
              <a:rPr lang="cy-GB" sz="900" dirty="0" err="1">
                <a:latin typeface="Arial" panose="020B0604020202020204" pitchFamily="34" charset="0"/>
                <a:cs typeface="Arial" panose="020B0604020202020204" pitchFamily="34" charset="0"/>
              </a:rPr>
              <a:t>ResearchGate</a:t>
            </a:r>
            <a:r>
              <a:rPr lang="cy-GB" sz="900" dirty="0">
                <a:latin typeface="Arial" panose="020B0604020202020204" pitchFamily="34" charset="0"/>
                <a:cs typeface="Arial" panose="020B0604020202020204" pitchFamily="34" charset="0"/>
              </a:rPr>
              <a:t> (2016)</a:t>
            </a:r>
            <a:endParaRPr lang="cy-GB" sz="1200"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222447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514</TotalTime>
  <Words>1259</Words>
  <Application>Microsoft Office PowerPoint</Application>
  <PresentationFormat>Widescreen</PresentationFormat>
  <Paragraphs>14</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Alice Onslow</dc:creator>
  <cp:lastModifiedBy>Alice Onslow</cp:lastModifiedBy>
  <cp:revision>3</cp:revision>
  <dcterms:created xsi:type="dcterms:W3CDTF">2026-01-06T09:12:06Z</dcterms:created>
  <dcterms:modified xsi:type="dcterms:W3CDTF">2026-01-16T14:05:47Z</dcterms:modified>
</cp:coreProperties>
</file>