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5" r:id="rId2"/>
    <p:sldId id="260" r:id="rId3"/>
    <p:sldId id="262" r:id="rId4"/>
    <p:sldId id="264" r:id="rId5"/>
    <p:sldId id="261" r:id="rId6"/>
    <p:sldId id="263" r:id="rId7"/>
    <p:sldId id="259" r:id="rId8"/>
  </p:sldIdLst>
  <p:sldSz cx="9144000" cy="6858000" type="screen4x3"/>
  <p:notesSz cx="6858000" cy="9144000"/>
  <p:defaultTextStyle>
    <a:defPPr>
      <a:defRPr lang="en-US"/>
    </a:defPPr>
    <a:lvl1pPr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r" rtl="0" fontAlgn="base">
      <a:spcBef>
        <a:spcPct val="0"/>
      </a:spcBef>
      <a:spcAft>
        <a:spcPct val="0"/>
      </a:spcAft>
      <a:defRPr sz="60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60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33CC"/>
    <a:srgbClr val="FF9900"/>
    <a:srgbClr val="00CC00"/>
    <a:srgbClr val="CC0099"/>
    <a:srgbClr val="9966FF"/>
    <a:srgbClr val="FFFF00"/>
    <a:srgbClr val="0066FF"/>
    <a:srgbClr val="FF33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942" autoAdjust="0"/>
    <p:restoredTop sz="94614" autoAdjust="0"/>
  </p:normalViewPr>
  <p:slideViewPr>
    <p:cSldViewPr snapToGrid="0">
      <p:cViewPr>
        <p:scale>
          <a:sx n="80" d="100"/>
          <a:sy n="80" d="100"/>
        </p:scale>
        <p:origin x="-1668" y="-204"/>
      </p:cViewPr>
      <p:guideLst>
        <p:guide orient="horz" pos="2160"/>
        <p:guide pos="5701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DA8695-E504-40ED-B942-EB711557794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101ABE-2EFF-421E-B342-57CBC63CC9A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B44907F-E027-4302-B0E5-EB41B8CCFE7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8DA1B3-B750-4ACE-8453-27B1349A11D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BF67FD-AED3-4102-ACAB-B4CBEA375EE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A442CB1-FB4D-48A3-A1A2-F2181C4F36E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CCD78F9-FA9B-48B8-8A5C-8468CEC4F6E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31132F5-DE3D-45F4-9EC7-129EB202019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613AB6A-2D97-4649-AFB6-6D208460D2E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DE36A7-D11F-46EB-A4DA-4925DF3B699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CBA8BEB-A8D8-44FB-B0E3-5D26A51ED4CD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054FEAB-021D-4890-B6B6-86B0A8EADDD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5187BD9B-0FA1-4495-8311-2A0E7B6B0939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2"/>
          <p:cNvSpPr txBox="1">
            <a:spLocks noChangeArrowheads="1"/>
          </p:cNvSpPr>
          <p:nvPr/>
        </p:nvSpPr>
        <p:spPr bwMode="auto">
          <a:xfrm>
            <a:off x="547688" y="549275"/>
            <a:ext cx="8047037" cy="2031325"/>
          </a:xfrm>
          <a:prstGeom prst="rect">
            <a:avLst/>
          </a:prstGeom>
          <a:gradFill rotWithShape="1">
            <a:gsLst>
              <a:gs pos="0">
                <a:srgbClr val="FF3300">
                  <a:gamma/>
                  <a:shade val="46275"/>
                  <a:invGamma/>
                </a:srgbClr>
              </a:gs>
              <a:gs pos="50000">
                <a:srgbClr val="FF3300"/>
              </a:gs>
              <a:gs pos="100000">
                <a:srgbClr val="FF3300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>
                <a:solidFill>
                  <a:srgbClr val="FFFF00"/>
                </a:solidFill>
                <a:latin typeface="Comic Sans MS" pitchFamily="66" charset="0"/>
              </a:rPr>
              <a:t>Bar Charts</a:t>
            </a: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35843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Answer the questions about the</a:t>
            </a:r>
          </a:p>
          <a:p>
            <a:pPr algn="ctr"/>
            <a:r>
              <a:rPr lang="en-GB" sz="3000" b="1">
                <a:solidFill>
                  <a:srgbClr val="D60093"/>
                </a:solidFill>
                <a:latin typeface="Comic Sans MS" pitchFamily="66" charset="0"/>
              </a:rPr>
              <a:t>bar charts shown.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5845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6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animBg="1"/>
      <p:bldP spid="35843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99" name="Rectangle 79"/>
          <p:cNvSpPr>
            <a:spLocks noChangeArrowheads="1"/>
          </p:cNvSpPr>
          <p:nvPr/>
        </p:nvSpPr>
        <p:spPr bwMode="auto">
          <a:xfrm>
            <a:off x="1046163" y="2120900"/>
            <a:ext cx="481012" cy="2432050"/>
          </a:xfrm>
          <a:prstGeom prst="rect">
            <a:avLst/>
          </a:prstGeom>
          <a:solidFill>
            <a:srgbClr val="FF00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2" name="Rectangle 82"/>
          <p:cNvSpPr>
            <a:spLocks noChangeArrowheads="1"/>
          </p:cNvSpPr>
          <p:nvPr/>
        </p:nvSpPr>
        <p:spPr bwMode="auto">
          <a:xfrm>
            <a:off x="1682750" y="3327400"/>
            <a:ext cx="481013" cy="12255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3" name="Rectangle 83"/>
          <p:cNvSpPr>
            <a:spLocks noChangeArrowheads="1"/>
          </p:cNvSpPr>
          <p:nvPr/>
        </p:nvSpPr>
        <p:spPr bwMode="auto">
          <a:xfrm>
            <a:off x="2320925" y="596900"/>
            <a:ext cx="481013" cy="3956050"/>
          </a:xfrm>
          <a:prstGeom prst="rect">
            <a:avLst/>
          </a:prstGeom>
          <a:solidFill>
            <a:srgbClr val="66FF33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4" name="Rectangle 84"/>
          <p:cNvSpPr>
            <a:spLocks noChangeArrowheads="1"/>
          </p:cNvSpPr>
          <p:nvPr/>
        </p:nvSpPr>
        <p:spPr bwMode="auto">
          <a:xfrm>
            <a:off x="2959100" y="2120900"/>
            <a:ext cx="481013" cy="2432050"/>
          </a:xfrm>
          <a:prstGeom prst="rect">
            <a:avLst/>
          </a:prstGeom>
          <a:solidFill>
            <a:srgbClr val="00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805" name="Rectangle 85"/>
          <p:cNvSpPr>
            <a:spLocks noChangeArrowheads="1"/>
          </p:cNvSpPr>
          <p:nvPr/>
        </p:nvSpPr>
        <p:spPr bwMode="auto">
          <a:xfrm>
            <a:off x="3597275" y="1511300"/>
            <a:ext cx="481013" cy="3041650"/>
          </a:xfrm>
          <a:prstGeom prst="rect">
            <a:avLst/>
          </a:prstGeom>
          <a:solidFill>
            <a:srgbClr val="CC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3" name="AutoShape 3"/>
          <p:cNvSpPr>
            <a:spLocks noChangeArrowheads="1"/>
          </p:cNvSpPr>
          <p:nvPr/>
        </p:nvSpPr>
        <p:spPr bwMode="auto"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4" name="AutoShape 4"/>
          <p:cNvSpPr>
            <a:spLocks noChangeArrowheads="1"/>
          </p:cNvSpPr>
          <p:nvPr/>
        </p:nvSpPr>
        <p:spPr bwMode="auto"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On which day were most letters received?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8" name="Text Box 8"/>
          <p:cNvSpPr txBox="1">
            <a:spLocks noChangeArrowheads="1"/>
          </p:cNvSpPr>
          <p:nvPr/>
        </p:nvSpPr>
        <p:spPr bwMode="auto">
          <a:xfrm>
            <a:off x="4572000" y="1722438"/>
            <a:ext cx="4478338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 more letters were received on Friday than on Tuesday?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29" name="Text Box 9"/>
          <p:cNvSpPr txBox="1">
            <a:spLocks noChangeArrowheads="1"/>
          </p:cNvSpPr>
          <p:nvPr/>
        </p:nvSpPr>
        <p:spPr bwMode="auto"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On which two days were the same number of letters received? 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0" name="Text Box 10"/>
          <p:cNvSpPr txBox="1">
            <a:spLocks noChangeArrowheads="1"/>
          </p:cNvSpPr>
          <p:nvPr/>
        </p:nvSpPr>
        <p:spPr bwMode="auto">
          <a:xfrm>
            <a:off x="147638" y="6189663"/>
            <a:ext cx="42719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 b="1">
                <a:solidFill>
                  <a:schemeClr val="accent2"/>
                </a:solidFill>
                <a:latin typeface="Comic Sans MS" pitchFamily="66" charset="0"/>
              </a:rPr>
              <a:t>Bar Chart to show the number of letters a small business received one week.</a:t>
            </a:r>
            <a:endParaRPr lang="en-US" sz="1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732" name="Text Box 12"/>
          <p:cNvSpPr txBox="1">
            <a:spLocks noChangeArrowheads="1"/>
          </p:cNvSpPr>
          <p:nvPr/>
        </p:nvSpPr>
        <p:spPr bwMode="auto"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Wednesday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33" name="Text Box 13"/>
          <p:cNvSpPr txBox="1">
            <a:spLocks noChangeArrowheads="1"/>
          </p:cNvSpPr>
          <p:nvPr/>
        </p:nvSpPr>
        <p:spPr bwMode="auto"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6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34" name="Text Box 14"/>
          <p:cNvSpPr txBox="1">
            <a:spLocks noChangeArrowheads="1"/>
          </p:cNvSpPr>
          <p:nvPr/>
        </p:nvSpPr>
        <p:spPr bwMode="auto"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Monday &amp; Thursday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765" name="Text Box 45"/>
          <p:cNvSpPr txBox="1">
            <a:spLocks noChangeArrowheads="1"/>
          </p:cNvSpPr>
          <p:nvPr/>
        </p:nvSpPr>
        <p:spPr bwMode="auto"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Day</a:t>
            </a:r>
          </a:p>
        </p:txBody>
      </p:sp>
      <p:sp>
        <p:nvSpPr>
          <p:cNvPr id="30766" name="Text Box 46"/>
          <p:cNvSpPr txBox="1">
            <a:spLocks noChangeArrowheads="1"/>
          </p:cNvSpPr>
          <p:nvPr/>
        </p:nvSpPr>
        <p:spPr bwMode="auto"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Number of letters</a:t>
            </a:r>
          </a:p>
        </p:txBody>
      </p:sp>
      <p:sp>
        <p:nvSpPr>
          <p:cNvPr id="30767" name="Line 47"/>
          <p:cNvSpPr>
            <a:spLocks noChangeShapeType="1"/>
          </p:cNvSpPr>
          <p:nvPr/>
        </p:nvSpPr>
        <p:spPr bwMode="auto"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30813" name="Group 93"/>
          <p:cNvGrpSpPr>
            <a:grpSpLocks/>
          </p:cNvGrpSpPr>
          <p:nvPr/>
        </p:nvGrpSpPr>
        <p:grpSpPr bwMode="auto"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0726" name="Line 6"/>
            <p:cNvSpPr>
              <a:spLocks noChangeShapeType="1"/>
            </p:cNvSpPr>
            <p:nvPr/>
          </p:nvSpPr>
          <p:spPr bwMode="auto"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68" name="Line 48"/>
            <p:cNvSpPr>
              <a:spLocks noChangeShapeType="1"/>
            </p:cNvSpPr>
            <p:nvPr/>
          </p:nvSpPr>
          <p:spPr bwMode="auto"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69" name="Line 49"/>
            <p:cNvSpPr>
              <a:spLocks noChangeShapeType="1"/>
            </p:cNvSpPr>
            <p:nvPr/>
          </p:nvSpPr>
          <p:spPr bwMode="auto"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0" name="Line 50"/>
            <p:cNvSpPr>
              <a:spLocks noChangeShapeType="1"/>
            </p:cNvSpPr>
            <p:nvPr/>
          </p:nvSpPr>
          <p:spPr bwMode="auto"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1" name="Line 51"/>
            <p:cNvSpPr>
              <a:spLocks noChangeShapeType="1"/>
            </p:cNvSpPr>
            <p:nvPr/>
          </p:nvSpPr>
          <p:spPr bwMode="auto"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2" name="Line 52"/>
            <p:cNvSpPr>
              <a:spLocks noChangeShapeType="1"/>
            </p:cNvSpPr>
            <p:nvPr/>
          </p:nvSpPr>
          <p:spPr bwMode="auto"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3" name="Line 53"/>
            <p:cNvSpPr>
              <a:spLocks noChangeShapeType="1"/>
            </p:cNvSpPr>
            <p:nvPr/>
          </p:nvSpPr>
          <p:spPr bwMode="auto"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4" name="Line 54"/>
            <p:cNvSpPr>
              <a:spLocks noChangeShapeType="1"/>
            </p:cNvSpPr>
            <p:nvPr/>
          </p:nvSpPr>
          <p:spPr bwMode="auto"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5" name="Line 55"/>
            <p:cNvSpPr>
              <a:spLocks noChangeShapeType="1"/>
            </p:cNvSpPr>
            <p:nvPr/>
          </p:nvSpPr>
          <p:spPr bwMode="auto"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6" name="Line 56"/>
            <p:cNvSpPr>
              <a:spLocks noChangeShapeType="1"/>
            </p:cNvSpPr>
            <p:nvPr/>
          </p:nvSpPr>
          <p:spPr bwMode="auto"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7" name="Line 57"/>
            <p:cNvSpPr>
              <a:spLocks noChangeShapeType="1"/>
            </p:cNvSpPr>
            <p:nvPr/>
          </p:nvSpPr>
          <p:spPr bwMode="auto"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8" name="Line 58"/>
            <p:cNvSpPr>
              <a:spLocks noChangeShapeType="1"/>
            </p:cNvSpPr>
            <p:nvPr/>
          </p:nvSpPr>
          <p:spPr bwMode="auto"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79" name="Line 59"/>
            <p:cNvSpPr>
              <a:spLocks noChangeShapeType="1"/>
            </p:cNvSpPr>
            <p:nvPr/>
          </p:nvSpPr>
          <p:spPr bwMode="auto"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80" name="Line 60"/>
            <p:cNvSpPr>
              <a:spLocks noChangeShapeType="1"/>
            </p:cNvSpPr>
            <p:nvPr/>
          </p:nvSpPr>
          <p:spPr bwMode="auto"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81" name="Line 61"/>
            <p:cNvSpPr>
              <a:spLocks noChangeShapeType="1"/>
            </p:cNvSpPr>
            <p:nvPr/>
          </p:nvSpPr>
          <p:spPr bwMode="auto"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0782" name="Line 62"/>
            <p:cNvSpPr>
              <a:spLocks noChangeShapeType="1"/>
            </p:cNvSpPr>
            <p:nvPr/>
          </p:nvSpPr>
          <p:spPr bwMode="auto"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0814" name="Group 94"/>
          <p:cNvGrpSpPr>
            <a:grpSpLocks/>
          </p:cNvGrpSpPr>
          <p:nvPr/>
        </p:nvGrpSpPr>
        <p:grpSpPr bwMode="auto"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0783" name="Text Box 63"/>
            <p:cNvSpPr txBox="1">
              <a:spLocks noChangeArrowheads="1"/>
            </p:cNvSpPr>
            <p:nvPr/>
          </p:nvSpPr>
          <p:spPr bwMode="auto"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0784" name="Text Box 64"/>
            <p:cNvSpPr txBox="1">
              <a:spLocks noChangeArrowheads="1"/>
            </p:cNvSpPr>
            <p:nvPr/>
          </p:nvSpPr>
          <p:spPr bwMode="auto"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0785" name="Text Box 65"/>
            <p:cNvSpPr txBox="1">
              <a:spLocks noChangeArrowheads="1"/>
            </p:cNvSpPr>
            <p:nvPr/>
          </p:nvSpPr>
          <p:spPr bwMode="auto"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0786" name="Text Box 66"/>
            <p:cNvSpPr txBox="1">
              <a:spLocks noChangeArrowheads="1"/>
            </p:cNvSpPr>
            <p:nvPr/>
          </p:nvSpPr>
          <p:spPr bwMode="auto"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0787" name="Text Box 67"/>
            <p:cNvSpPr txBox="1">
              <a:spLocks noChangeArrowheads="1"/>
            </p:cNvSpPr>
            <p:nvPr/>
          </p:nvSpPr>
          <p:spPr bwMode="auto"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0788" name="Text Box 68"/>
            <p:cNvSpPr txBox="1">
              <a:spLocks noChangeArrowheads="1"/>
            </p:cNvSpPr>
            <p:nvPr/>
          </p:nvSpPr>
          <p:spPr bwMode="auto"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0789" name="Text Box 69"/>
            <p:cNvSpPr txBox="1">
              <a:spLocks noChangeArrowheads="1"/>
            </p:cNvSpPr>
            <p:nvPr/>
          </p:nvSpPr>
          <p:spPr bwMode="auto"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0790" name="Text Box 70"/>
            <p:cNvSpPr txBox="1">
              <a:spLocks noChangeArrowheads="1"/>
            </p:cNvSpPr>
            <p:nvPr/>
          </p:nvSpPr>
          <p:spPr bwMode="auto"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0791" name="Text Box 71"/>
            <p:cNvSpPr txBox="1">
              <a:spLocks noChangeArrowheads="1"/>
            </p:cNvSpPr>
            <p:nvPr/>
          </p:nvSpPr>
          <p:spPr bwMode="auto"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0792" name="Text Box 72"/>
            <p:cNvSpPr txBox="1">
              <a:spLocks noChangeArrowheads="1"/>
            </p:cNvSpPr>
            <p:nvPr/>
          </p:nvSpPr>
          <p:spPr bwMode="auto"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0793" name="Text Box 73"/>
            <p:cNvSpPr txBox="1">
              <a:spLocks noChangeArrowheads="1"/>
            </p:cNvSpPr>
            <p:nvPr/>
          </p:nvSpPr>
          <p:spPr bwMode="auto"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0794" name="Text Box 74"/>
            <p:cNvSpPr txBox="1">
              <a:spLocks noChangeArrowheads="1"/>
            </p:cNvSpPr>
            <p:nvPr/>
          </p:nvSpPr>
          <p:spPr bwMode="auto"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0796" name="Text Box 76"/>
            <p:cNvSpPr txBox="1">
              <a:spLocks noChangeArrowheads="1"/>
            </p:cNvSpPr>
            <p:nvPr/>
          </p:nvSpPr>
          <p:spPr bwMode="auto"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0797" name="Text Box 77"/>
            <p:cNvSpPr txBox="1">
              <a:spLocks noChangeArrowheads="1"/>
            </p:cNvSpPr>
            <p:nvPr/>
          </p:nvSpPr>
          <p:spPr bwMode="auto"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0798" name="Text Box 78"/>
            <p:cNvSpPr txBox="1">
              <a:spLocks noChangeArrowheads="1"/>
            </p:cNvSpPr>
            <p:nvPr/>
          </p:nvSpPr>
          <p:spPr bwMode="auto"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0806" name="Text Box 86"/>
          <p:cNvSpPr txBox="1">
            <a:spLocks noChangeArrowheads="1"/>
          </p:cNvSpPr>
          <p:nvPr/>
        </p:nvSpPr>
        <p:spPr bwMode="auto"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Monday</a:t>
            </a:r>
          </a:p>
        </p:txBody>
      </p:sp>
      <p:sp>
        <p:nvSpPr>
          <p:cNvPr id="30807" name="Text Box 87"/>
          <p:cNvSpPr txBox="1">
            <a:spLocks noChangeArrowheads="1"/>
          </p:cNvSpPr>
          <p:nvPr/>
        </p:nvSpPr>
        <p:spPr bwMode="auto"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Tuesday</a:t>
            </a:r>
          </a:p>
        </p:txBody>
      </p:sp>
      <p:sp>
        <p:nvSpPr>
          <p:cNvPr id="30808" name="Text Box 88"/>
          <p:cNvSpPr txBox="1">
            <a:spLocks noChangeArrowheads="1"/>
          </p:cNvSpPr>
          <p:nvPr/>
        </p:nvSpPr>
        <p:spPr bwMode="auto"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Wednesday</a:t>
            </a:r>
          </a:p>
        </p:txBody>
      </p:sp>
      <p:sp>
        <p:nvSpPr>
          <p:cNvPr id="30809" name="Text Box 89"/>
          <p:cNvSpPr txBox="1">
            <a:spLocks noChangeArrowheads="1"/>
          </p:cNvSpPr>
          <p:nvPr/>
        </p:nvSpPr>
        <p:spPr bwMode="auto"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Thursday</a:t>
            </a:r>
          </a:p>
        </p:txBody>
      </p:sp>
      <p:sp>
        <p:nvSpPr>
          <p:cNvPr id="30810" name="Text Box 90"/>
          <p:cNvSpPr txBox="1">
            <a:spLocks noChangeArrowheads="1"/>
          </p:cNvSpPr>
          <p:nvPr/>
        </p:nvSpPr>
        <p:spPr bwMode="auto"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Friday</a:t>
            </a:r>
          </a:p>
        </p:txBody>
      </p:sp>
      <p:sp>
        <p:nvSpPr>
          <p:cNvPr id="30811" name="Text Box 91"/>
          <p:cNvSpPr txBox="1">
            <a:spLocks noChangeArrowheads="1"/>
          </p:cNvSpPr>
          <p:nvPr/>
        </p:nvSpPr>
        <p:spPr bwMode="auto">
          <a:xfrm>
            <a:off x="4572000" y="5037138"/>
            <a:ext cx="4351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letters were received that week?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0812" name="Text Box 92"/>
          <p:cNvSpPr txBox="1">
            <a:spLocks noChangeArrowheads="1"/>
          </p:cNvSpPr>
          <p:nvPr/>
        </p:nvSpPr>
        <p:spPr bwMode="auto"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43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0815" name="AutoShape 95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07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07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08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08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5" grpId="0"/>
      <p:bldP spid="30728" grpId="0"/>
      <p:bldP spid="30729" grpId="0"/>
      <p:bldP spid="30732" grpId="0"/>
      <p:bldP spid="30733" grpId="0"/>
      <p:bldP spid="30734" grpId="0"/>
      <p:bldP spid="30811" grpId="0"/>
      <p:bldP spid="308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ChangeArrowheads="1"/>
          </p:cNvSpPr>
          <p:nvPr/>
        </p:nvSpPr>
        <p:spPr bwMode="auto">
          <a:xfrm>
            <a:off x="1046163" y="1511300"/>
            <a:ext cx="481012" cy="3041650"/>
          </a:xfrm>
          <a:prstGeom prst="rect">
            <a:avLst/>
          </a:prstGeom>
          <a:solidFill>
            <a:srgbClr val="FF66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1" name="Rectangle 3"/>
          <p:cNvSpPr>
            <a:spLocks noChangeArrowheads="1"/>
          </p:cNvSpPr>
          <p:nvPr/>
        </p:nvSpPr>
        <p:spPr bwMode="auto">
          <a:xfrm>
            <a:off x="1682750" y="292100"/>
            <a:ext cx="481013" cy="4260850"/>
          </a:xfrm>
          <a:prstGeom prst="rect">
            <a:avLst/>
          </a:prstGeom>
          <a:solidFill>
            <a:schemeClr val="folHlink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2" name="Rectangle 4"/>
          <p:cNvSpPr>
            <a:spLocks noChangeArrowheads="1"/>
          </p:cNvSpPr>
          <p:nvPr/>
        </p:nvSpPr>
        <p:spPr bwMode="auto">
          <a:xfrm>
            <a:off x="2320925" y="2438400"/>
            <a:ext cx="481013" cy="211455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3" name="Rectangle 5"/>
          <p:cNvSpPr>
            <a:spLocks noChangeArrowheads="1"/>
          </p:cNvSpPr>
          <p:nvPr/>
        </p:nvSpPr>
        <p:spPr bwMode="auto">
          <a:xfrm>
            <a:off x="2959100" y="3937000"/>
            <a:ext cx="481013" cy="615950"/>
          </a:xfrm>
          <a:prstGeom prst="rect">
            <a:avLst/>
          </a:prstGeom>
          <a:solidFill>
            <a:srgbClr val="FF00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4" name="Rectangle 6"/>
          <p:cNvSpPr>
            <a:spLocks noChangeArrowheads="1"/>
          </p:cNvSpPr>
          <p:nvPr/>
        </p:nvSpPr>
        <p:spPr bwMode="auto">
          <a:xfrm>
            <a:off x="3597275" y="2438400"/>
            <a:ext cx="481013" cy="21145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5" name="AutoShape 7"/>
          <p:cNvSpPr>
            <a:spLocks noChangeArrowheads="1"/>
          </p:cNvSpPr>
          <p:nvPr/>
        </p:nvSpPr>
        <p:spPr bwMode="auto"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6" name="AutoShape 8"/>
          <p:cNvSpPr>
            <a:spLocks noChangeArrowheads="1"/>
          </p:cNvSpPr>
          <p:nvPr/>
        </p:nvSpPr>
        <p:spPr bwMode="auto"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2777" name="Text Box 9"/>
          <p:cNvSpPr txBox="1">
            <a:spLocks noChangeArrowheads="1"/>
          </p:cNvSpPr>
          <p:nvPr/>
        </p:nvSpPr>
        <p:spPr bwMode="auto"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two foods were equally popular?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8" name="Text Box 10"/>
          <p:cNvSpPr txBox="1">
            <a:spLocks noChangeArrowheads="1"/>
          </p:cNvSpPr>
          <p:nvPr/>
        </p:nvSpPr>
        <p:spPr bwMode="auto"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was the least popular food?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79" name="Text Box 11"/>
          <p:cNvSpPr txBox="1">
            <a:spLocks noChangeArrowheads="1"/>
          </p:cNvSpPr>
          <p:nvPr/>
        </p:nvSpPr>
        <p:spPr bwMode="auto"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people chose burger than chips? 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0" name="Text Box 12"/>
          <p:cNvSpPr txBox="1">
            <a:spLocks noChangeArrowheads="1"/>
          </p:cNvSpPr>
          <p:nvPr/>
        </p:nvSpPr>
        <p:spPr bwMode="auto">
          <a:xfrm>
            <a:off x="147638" y="6189663"/>
            <a:ext cx="42719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 b="1">
                <a:solidFill>
                  <a:schemeClr val="accent2"/>
                </a:solidFill>
                <a:latin typeface="Comic Sans MS" pitchFamily="66" charset="0"/>
              </a:rPr>
              <a:t>Bar Chart to show which fast food a number of people chose on a day out.</a:t>
            </a:r>
            <a:endParaRPr lang="en-US" sz="1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781" name="Text Box 13"/>
          <p:cNvSpPr txBox="1">
            <a:spLocks noChangeArrowheads="1"/>
          </p:cNvSpPr>
          <p:nvPr/>
        </p:nvSpPr>
        <p:spPr bwMode="auto"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Hot-dog and curry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82" name="Text Box 14"/>
          <p:cNvSpPr txBox="1">
            <a:spLocks noChangeArrowheads="1"/>
          </p:cNvSpPr>
          <p:nvPr/>
        </p:nvSpPr>
        <p:spPr bwMode="auto"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Pizza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83" name="Text Box 15"/>
          <p:cNvSpPr txBox="1">
            <a:spLocks noChangeArrowheads="1"/>
          </p:cNvSpPr>
          <p:nvPr/>
        </p:nvSpPr>
        <p:spPr bwMode="auto"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4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784" name="Text Box 16"/>
          <p:cNvSpPr txBox="1">
            <a:spLocks noChangeArrowheads="1"/>
          </p:cNvSpPr>
          <p:nvPr/>
        </p:nvSpPr>
        <p:spPr bwMode="auto"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Food</a:t>
            </a:r>
          </a:p>
        </p:txBody>
      </p:sp>
      <p:sp>
        <p:nvSpPr>
          <p:cNvPr id="32785" name="Text Box 17"/>
          <p:cNvSpPr txBox="1">
            <a:spLocks noChangeArrowheads="1"/>
          </p:cNvSpPr>
          <p:nvPr/>
        </p:nvSpPr>
        <p:spPr bwMode="auto"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Number of people</a:t>
            </a:r>
          </a:p>
        </p:txBody>
      </p:sp>
      <p:sp>
        <p:nvSpPr>
          <p:cNvPr id="32786" name="Line 18"/>
          <p:cNvSpPr>
            <a:spLocks noChangeShapeType="1"/>
          </p:cNvSpPr>
          <p:nvPr/>
        </p:nvSpPr>
        <p:spPr bwMode="auto"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32787" name="Group 19"/>
          <p:cNvGrpSpPr>
            <a:grpSpLocks/>
          </p:cNvGrpSpPr>
          <p:nvPr/>
        </p:nvGrpSpPr>
        <p:grpSpPr bwMode="auto"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2788" name="Line 20"/>
            <p:cNvSpPr>
              <a:spLocks noChangeShapeType="1"/>
            </p:cNvSpPr>
            <p:nvPr/>
          </p:nvSpPr>
          <p:spPr bwMode="auto"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89" name="Line 21"/>
            <p:cNvSpPr>
              <a:spLocks noChangeShapeType="1"/>
            </p:cNvSpPr>
            <p:nvPr/>
          </p:nvSpPr>
          <p:spPr bwMode="auto"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0" name="Line 22"/>
            <p:cNvSpPr>
              <a:spLocks noChangeShapeType="1"/>
            </p:cNvSpPr>
            <p:nvPr/>
          </p:nvSpPr>
          <p:spPr bwMode="auto"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1" name="Line 23"/>
            <p:cNvSpPr>
              <a:spLocks noChangeShapeType="1"/>
            </p:cNvSpPr>
            <p:nvPr/>
          </p:nvSpPr>
          <p:spPr bwMode="auto"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2" name="Line 24"/>
            <p:cNvSpPr>
              <a:spLocks noChangeShapeType="1"/>
            </p:cNvSpPr>
            <p:nvPr/>
          </p:nvSpPr>
          <p:spPr bwMode="auto"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3" name="Line 25"/>
            <p:cNvSpPr>
              <a:spLocks noChangeShapeType="1"/>
            </p:cNvSpPr>
            <p:nvPr/>
          </p:nvSpPr>
          <p:spPr bwMode="auto"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4" name="Line 26"/>
            <p:cNvSpPr>
              <a:spLocks noChangeShapeType="1"/>
            </p:cNvSpPr>
            <p:nvPr/>
          </p:nvSpPr>
          <p:spPr bwMode="auto"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5" name="Line 27"/>
            <p:cNvSpPr>
              <a:spLocks noChangeShapeType="1"/>
            </p:cNvSpPr>
            <p:nvPr/>
          </p:nvSpPr>
          <p:spPr bwMode="auto"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6" name="Line 28"/>
            <p:cNvSpPr>
              <a:spLocks noChangeShapeType="1"/>
            </p:cNvSpPr>
            <p:nvPr/>
          </p:nvSpPr>
          <p:spPr bwMode="auto"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7" name="Line 29"/>
            <p:cNvSpPr>
              <a:spLocks noChangeShapeType="1"/>
            </p:cNvSpPr>
            <p:nvPr/>
          </p:nvSpPr>
          <p:spPr bwMode="auto"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8" name="Line 30"/>
            <p:cNvSpPr>
              <a:spLocks noChangeShapeType="1"/>
            </p:cNvSpPr>
            <p:nvPr/>
          </p:nvSpPr>
          <p:spPr bwMode="auto"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799" name="Line 31"/>
            <p:cNvSpPr>
              <a:spLocks noChangeShapeType="1"/>
            </p:cNvSpPr>
            <p:nvPr/>
          </p:nvSpPr>
          <p:spPr bwMode="auto"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800" name="Line 32"/>
            <p:cNvSpPr>
              <a:spLocks noChangeShapeType="1"/>
            </p:cNvSpPr>
            <p:nvPr/>
          </p:nvSpPr>
          <p:spPr bwMode="auto"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801" name="Line 33"/>
            <p:cNvSpPr>
              <a:spLocks noChangeShapeType="1"/>
            </p:cNvSpPr>
            <p:nvPr/>
          </p:nvSpPr>
          <p:spPr bwMode="auto"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802" name="Line 34"/>
            <p:cNvSpPr>
              <a:spLocks noChangeShapeType="1"/>
            </p:cNvSpPr>
            <p:nvPr/>
          </p:nvSpPr>
          <p:spPr bwMode="auto"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2803" name="Line 35"/>
            <p:cNvSpPr>
              <a:spLocks noChangeShapeType="1"/>
            </p:cNvSpPr>
            <p:nvPr/>
          </p:nvSpPr>
          <p:spPr bwMode="auto"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2804" name="Group 36"/>
          <p:cNvGrpSpPr>
            <a:grpSpLocks/>
          </p:cNvGrpSpPr>
          <p:nvPr/>
        </p:nvGrpSpPr>
        <p:grpSpPr bwMode="auto"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2805" name="Text Box 37"/>
            <p:cNvSpPr txBox="1">
              <a:spLocks noChangeArrowheads="1"/>
            </p:cNvSpPr>
            <p:nvPr/>
          </p:nvSpPr>
          <p:spPr bwMode="auto"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2806" name="Text Box 38"/>
            <p:cNvSpPr txBox="1">
              <a:spLocks noChangeArrowheads="1"/>
            </p:cNvSpPr>
            <p:nvPr/>
          </p:nvSpPr>
          <p:spPr bwMode="auto"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2807" name="Text Box 39"/>
            <p:cNvSpPr txBox="1">
              <a:spLocks noChangeArrowheads="1"/>
            </p:cNvSpPr>
            <p:nvPr/>
          </p:nvSpPr>
          <p:spPr bwMode="auto"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2808" name="Text Box 40"/>
            <p:cNvSpPr txBox="1">
              <a:spLocks noChangeArrowheads="1"/>
            </p:cNvSpPr>
            <p:nvPr/>
          </p:nvSpPr>
          <p:spPr bwMode="auto"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2809" name="Text Box 41"/>
            <p:cNvSpPr txBox="1">
              <a:spLocks noChangeArrowheads="1"/>
            </p:cNvSpPr>
            <p:nvPr/>
          </p:nvSpPr>
          <p:spPr bwMode="auto"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2810" name="Text Box 42"/>
            <p:cNvSpPr txBox="1">
              <a:spLocks noChangeArrowheads="1"/>
            </p:cNvSpPr>
            <p:nvPr/>
          </p:nvSpPr>
          <p:spPr bwMode="auto"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2811" name="Text Box 43"/>
            <p:cNvSpPr txBox="1">
              <a:spLocks noChangeArrowheads="1"/>
            </p:cNvSpPr>
            <p:nvPr/>
          </p:nvSpPr>
          <p:spPr bwMode="auto"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2812" name="Text Box 44"/>
            <p:cNvSpPr txBox="1">
              <a:spLocks noChangeArrowheads="1"/>
            </p:cNvSpPr>
            <p:nvPr/>
          </p:nvSpPr>
          <p:spPr bwMode="auto"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2813" name="Text Box 45"/>
            <p:cNvSpPr txBox="1">
              <a:spLocks noChangeArrowheads="1"/>
            </p:cNvSpPr>
            <p:nvPr/>
          </p:nvSpPr>
          <p:spPr bwMode="auto"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2814" name="Text Box 46"/>
            <p:cNvSpPr txBox="1">
              <a:spLocks noChangeArrowheads="1"/>
            </p:cNvSpPr>
            <p:nvPr/>
          </p:nvSpPr>
          <p:spPr bwMode="auto"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2815" name="Text Box 47"/>
            <p:cNvSpPr txBox="1">
              <a:spLocks noChangeArrowheads="1"/>
            </p:cNvSpPr>
            <p:nvPr/>
          </p:nvSpPr>
          <p:spPr bwMode="auto"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2816" name="Text Box 48"/>
            <p:cNvSpPr txBox="1">
              <a:spLocks noChangeArrowheads="1"/>
            </p:cNvSpPr>
            <p:nvPr/>
          </p:nvSpPr>
          <p:spPr bwMode="auto"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2817" name="Text Box 49"/>
            <p:cNvSpPr txBox="1">
              <a:spLocks noChangeArrowheads="1"/>
            </p:cNvSpPr>
            <p:nvPr/>
          </p:nvSpPr>
          <p:spPr bwMode="auto"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2818" name="Text Box 50"/>
            <p:cNvSpPr txBox="1">
              <a:spLocks noChangeArrowheads="1"/>
            </p:cNvSpPr>
            <p:nvPr/>
          </p:nvSpPr>
          <p:spPr bwMode="auto"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2819" name="Text Box 51"/>
            <p:cNvSpPr txBox="1">
              <a:spLocks noChangeArrowheads="1"/>
            </p:cNvSpPr>
            <p:nvPr/>
          </p:nvSpPr>
          <p:spPr bwMode="auto"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2820" name="Text Box 52"/>
          <p:cNvSpPr txBox="1">
            <a:spLocks noChangeArrowheads="1"/>
          </p:cNvSpPr>
          <p:nvPr/>
        </p:nvSpPr>
        <p:spPr bwMode="auto"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Chips</a:t>
            </a:r>
          </a:p>
        </p:txBody>
      </p:sp>
      <p:sp>
        <p:nvSpPr>
          <p:cNvPr id="32821" name="Text Box 53"/>
          <p:cNvSpPr txBox="1">
            <a:spLocks noChangeArrowheads="1"/>
          </p:cNvSpPr>
          <p:nvPr/>
        </p:nvSpPr>
        <p:spPr bwMode="auto"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Burger</a:t>
            </a:r>
          </a:p>
        </p:txBody>
      </p:sp>
      <p:sp>
        <p:nvSpPr>
          <p:cNvPr id="32822" name="Text Box 54"/>
          <p:cNvSpPr txBox="1">
            <a:spLocks noChangeArrowheads="1"/>
          </p:cNvSpPr>
          <p:nvPr/>
        </p:nvSpPr>
        <p:spPr bwMode="auto"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Hot-Dog</a:t>
            </a:r>
          </a:p>
        </p:txBody>
      </p:sp>
      <p:sp>
        <p:nvSpPr>
          <p:cNvPr id="32823" name="Text Box 55"/>
          <p:cNvSpPr txBox="1">
            <a:spLocks noChangeArrowheads="1"/>
          </p:cNvSpPr>
          <p:nvPr/>
        </p:nvSpPr>
        <p:spPr bwMode="auto"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Pizza</a:t>
            </a:r>
          </a:p>
        </p:txBody>
      </p:sp>
      <p:sp>
        <p:nvSpPr>
          <p:cNvPr id="32824" name="Text Box 56"/>
          <p:cNvSpPr txBox="1">
            <a:spLocks noChangeArrowheads="1"/>
          </p:cNvSpPr>
          <p:nvPr/>
        </p:nvSpPr>
        <p:spPr bwMode="auto"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Curry</a:t>
            </a:r>
          </a:p>
        </p:txBody>
      </p:sp>
      <p:sp>
        <p:nvSpPr>
          <p:cNvPr id="32825" name="Text Box 57"/>
          <p:cNvSpPr txBox="1">
            <a:spLocks noChangeArrowheads="1"/>
          </p:cNvSpPr>
          <p:nvPr/>
        </p:nvSpPr>
        <p:spPr bwMode="auto">
          <a:xfrm>
            <a:off x="4572000" y="5037138"/>
            <a:ext cx="4351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people were asked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2826" name="Text Box 58"/>
          <p:cNvSpPr txBox="1">
            <a:spLocks noChangeArrowheads="1"/>
          </p:cNvSpPr>
          <p:nvPr/>
        </p:nvSpPr>
        <p:spPr bwMode="auto"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40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2827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27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2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27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27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27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27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2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2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7" grpId="0"/>
      <p:bldP spid="32778" grpId="0"/>
      <p:bldP spid="32779" grpId="0"/>
      <p:bldP spid="32781" grpId="0"/>
      <p:bldP spid="32782" grpId="0"/>
      <p:bldP spid="32783" grpId="0"/>
      <p:bldP spid="32825" grpId="0"/>
      <p:bldP spid="3282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/>
          <p:cNvSpPr>
            <a:spLocks noChangeArrowheads="1"/>
          </p:cNvSpPr>
          <p:nvPr/>
        </p:nvSpPr>
        <p:spPr bwMode="auto">
          <a:xfrm>
            <a:off x="1046163" y="292100"/>
            <a:ext cx="481012" cy="4260850"/>
          </a:xfrm>
          <a:prstGeom prst="rect">
            <a:avLst/>
          </a:prstGeom>
          <a:solidFill>
            <a:srgbClr val="99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19" name="Rectangle 3"/>
          <p:cNvSpPr>
            <a:spLocks noChangeArrowheads="1"/>
          </p:cNvSpPr>
          <p:nvPr/>
        </p:nvSpPr>
        <p:spPr bwMode="auto">
          <a:xfrm>
            <a:off x="1682750" y="2120900"/>
            <a:ext cx="481013" cy="2432050"/>
          </a:xfrm>
          <a:prstGeom prst="rect">
            <a:avLst/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0" name="Rectangle 4"/>
          <p:cNvSpPr>
            <a:spLocks noChangeArrowheads="1"/>
          </p:cNvSpPr>
          <p:nvPr/>
        </p:nvSpPr>
        <p:spPr bwMode="auto">
          <a:xfrm>
            <a:off x="2320925" y="3022600"/>
            <a:ext cx="481013" cy="1530350"/>
          </a:xfrm>
          <a:prstGeom prst="rect">
            <a:avLst/>
          </a:prstGeom>
          <a:solidFill>
            <a:srgbClr val="FFFF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1" name="Rectangle 5"/>
          <p:cNvSpPr>
            <a:spLocks noChangeArrowheads="1"/>
          </p:cNvSpPr>
          <p:nvPr/>
        </p:nvSpPr>
        <p:spPr bwMode="auto">
          <a:xfrm>
            <a:off x="2959100" y="292100"/>
            <a:ext cx="481013" cy="4235450"/>
          </a:xfrm>
          <a:prstGeom prst="rect">
            <a:avLst/>
          </a:prstGeom>
          <a:solidFill>
            <a:srgbClr val="0066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2" name="Rectangle 6"/>
          <p:cNvSpPr>
            <a:spLocks noChangeArrowheads="1"/>
          </p:cNvSpPr>
          <p:nvPr/>
        </p:nvSpPr>
        <p:spPr bwMode="auto">
          <a:xfrm>
            <a:off x="3597275" y="1511300"/>
            <a:ext cx="481013" cy="3041650"/>
          </a:xfrm>
          <a:prstGeom prst="rect">
            <a:avLst/>
          </a:prstGeom>
          <a:solidFill>
            <a:srgbClr val="FF33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3" name="AutoShape 7"/>
          <p:cNvSpPr>
            <a:spLocks noChangeArrowheads="1"/>
          </p:cNvSpPr>
          <p:nvPr/>
        </p:nvSpPr>
        <p:spPr bwMode="auto"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4" name="AutoShape 8"/>
          <p:cNvSpPr>
            <a:spLocks noChangeArrowheads="1"/>
          </p:cNvSpPr>
          <p:nvPr/>
        </p:nvSpPr>
        <p:spPr bwMode="auto"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4825" name="Text Box 9"/>
          <p:cNvSpPr txBox="1">
            <a:spLocks noChangeArrowheads="1"/>
          </p:cNvSpPr>
          <p:nvPr/>
        </p:nvSpPr>
        <p:spPr bwMode="auto"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two people had exactly eighteen cousins between then?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6" name="Text Box 10"/>
          <p:cNvSpPr txBox="1">
            <a:spLocks noChangeArrowheads="1"/>
          </p:cNvSpPr>
          <p:nvPr/>
        </p:nvSpPr>
        <p:spPr bwMode="auto"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cousins than Declan does Sarah have?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7" name="Text Box 11"/>
          <p:cNvSpPr txBox="1">
            <a:spLocks noChangeArrowheads="1"/>
          </p:cNvSpPr>
          <p:nvPr/>
        </p:nvSpPr>
        <p:spPr bwMode="auto"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cousins do Lucy and Sarah have altogether? 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8" name="Text Box 12"/>
          <p:cNvSpPr txBox="1">
            <a:spLocks noChangeArrowheads="1"/>
          </p:cNvSpPr>
          <p:nvPr/>
        </p:nvSpPr>
        <p:spPr bwMode="auto">
          <a:xfrm>
            <a:off x="147638" y="6189663"/>
            <a:ext cx="42719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 b="1">
                <a:solidFill>
                  <a:schemeClr val="accent2"/>
                </a:solidFill>
                <a:latin typeface="Comic Sans MS" pitchFamily="66" charset="0"/>
              </a:rPr>
              <a:t>Bar Chart to show how many cousins a groups of friends had.</a:t>
            </a:r>
            <a:endParaRPr lang="en-US" sz="1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29" name="Text Box 13"/>
          <p:cNvSpPr txBox="1">
            <a:spLocks noChangeArrowheads="1"/>
          </p:cNvSpPr>
          <p:nvPr/>
        </p:nvSpPr>
        <p:spPr bwMode="auto"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Shazad and Lucy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30" name="Text Box 14"/>
          <p:cNvSpPr txBox="1">
            <a:spLocks noChangeArrowheads="1"/>
          </p:cNvSpPr>
          <p:nvPr/>
        </p:nvSpPr>
        <p:spPr bwMode="auto"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9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31" name="Text Box 15"/>
          <p:cNvSpPr txBox="1">
            <a:spLocks noChangeArrowheads="1"/>
          </p:cNvSpPr>
          <p:nvPr/>
        </p:nvSpPr>
        <p:spPr bwMode="auto"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24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32" name="Text Box 16"/>
          <p:cNvSpPr txBox="1">
            <a:spLocks noChangeArrowheads="1"/>
          </p:cNvSpPr>
          <p:nvPr/>
        </p:nvSpPr>
        <p:spPr bwMode="auto"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Person</a:t>
            </a:r>
          </a:p>
        </p:txBody>
      </p:sp>
      <p:sp>
        <p:nvSpPr>
          <p:cNvPr id="34833" name="Text Box 17"/>
          <p:cNvSpPr txBox="1">
            <a:spLocks noChangeArrowheads="1"/>
          </p:cNvSpPr>
          <p:nvPr/>
        </p:nvSpPr>
        <p:spPr bwMode="auto"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Number of cousins</a:t>
            </a:r>
          </a:p>
        </p:txBody>
      </p:sp>
      <p:sp>
        <p:nvSpPr>
          <p:cNvPr id="34834" name="Line 18"/>
          <p:cNvSpPr>
            <a:spLocks noChangeShapeType="1"/>
          </p:cNvSpPr>
          <p:nvPr/>
        </p:nvSpPr>
        <p:spPr bwMode="auto"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34835" name="Group 19"/>
          <p:cNvGrpSpPr>
            <a:grpSpLocks/>
          </p:cNvGrpSpPr>
          <p:nvPr/>
        </p:nvGrpSpPr>
        <p:grpSpPr bwMode="auto"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4836" name="Line 20"/>
            <p:cNvSpPr>
              <a:spLocks noChangeShapeType="1"/>
            </p:cNvSpPr>
            <p:nvPr/>
          </p:nvSpPr>
          <p:spPr bwMode="auto"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7" name="Line 21"/>
            <p:cNvSpPr>
              <a:spLocks noChangeShapeType="1"/>
            </p:cNvSpPr>
            <p:nvPr/>
          </p:nvSpPr>
          <p:spPr bwMode="auto"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8" name="Line 22"/>
            <p:cNvSpPr>
              <a:spLocks noChangeShapeType="1"/>
            </p:cNvSpPr>
            <p:nvPr/>
          </p:nvSpPr>
          <p:spPr bwMode="auto"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39" name="Line 23"/>
            <p:cNvSpPr>
              <a:spLocks noChangeShapeType="1"/>
            </p:cNvSpPr>
            <p:nvPr/>
          </p:nvSpPr>
          <p:spPr bwMode="auto"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0" name="Line 24"/>
            <p:cNvSpPr>
              <a:spLocks noChangeShapeType="1"/>
            </p:cNvSpPr>
            <p:nvPr/>
          </p:nvSpPr>
          <p:spPr bwMode="auto"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1" name="Line 25"/>
            <p:cNvSpPr>
              <a:spLocks noChangeShapeType="1"/>
            </p:cNvSpPr>
            <p:nvPr/>
          </p:nvSpPr>
          <p:spPr bwMode="auto"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2" name="Line 26"/>
            <p:cNvSpPr>
              <a:spLocks noChangeShapeType="1"/>
            </p:cNvSpPr>
            <p:nvPr/>
          </p:nvSpPr>
          <p:spPr bwMode="auto"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3" name="Line 27"/>
            <p:cNvSpPr>
              <a:spLocks noChangeShapeType="1"/>
            </p:cNvSpPr>
            <p:nvPr/>
          </p:nvSpPr>
          <p:spPr bwMode="auto"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4" name="Line 28"/>
            <p:cNvSpPr>
              <a:spLocks noChangeShapeType="1"/>
            </p:cNvSpPr>
            <p:nvPr/>
          </p:nvSpPr>
          <p:spPr bwMode="auto"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5" name="Line 29"/>
            <p:cNvSpPr>
              <a:spLocks noChangeShapeType="1"/>
            </p:cNvSpPr>
            <p:nvPr/>
          </p:nvSpPr>
          <p:spPr bwMode="auto"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6" name="Line 30"/>
            <p:cNvSpPr>
              <a:spLocks noChangeShapeType="1"/>
            </p:cNvSpPr>
            <p:nvPr/>
          </p:nvSpPr>
          <p:spPr bwMode="auto"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7" name="Line 31"/>
            <p:cNvSpPr>
              <a:spLocks noChangeShapeType="1"/>
            </p:cNvSpPr>
            <p:nvPr/>
          </p:nvSpPr>
          <p:spPr bwMode="auto"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8" name="Line 32"/>
            <p:cNvSpPr>
              <a:spLocks noChangeShapeType="1"/>
            </p:cNvSpPr>
            <p:nvPr/>
          </p:nvSpPr>
          <p:spPr bwMode="auto"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49" name="Line 33"/>
            <p:cNvSpPr>
              <a:spLocks noChangeShapeType="1"/>
            </p:cNvSpPr>
            <p:nvPr/>
          </p:nvSpPr>
          <p:spPr bwMode="auto"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50" name="Line 34"/>
            <p:cNvSpPr>
              <a:spLocks noChangeShapeType="1"/>
            </p:cNvSpPr>
            <p:nvPr/>
          </p:nvSpPr>
          <p:spPr bwMode="auto"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4851" name="Line 35"/>
            <p:cNvSpPr>
              <a:spLocks noChangeShapeType="1"/>
            </p:cNvSpPr>
            <p:nvPr/>
          </p:nvSpPr>
          <p:spPr bwMode="auto"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4852" name="Group 36"/>
          <p:cNvGrpSpPr>
            <a:grpSpLocks/>
          </p:cNvGrpSpPr>
          <p:nvPr/>
        </p:nvGrpSpPr>
        <p:grpSpPr bwMode="auto"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4853" name="Text Box 37"/>
            <p:cNvSpPr txBox="1">
              <a:spLocks noChangeArrowheads="1"/>
            </p:cNvSpPr>
            <p:nvPr/>
          </p:nvSpPr>
          <p:spPr bwMode="auto"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4854" name="Text Box 38"/>
            <p:cNvSpPr txBox="1">
              <a:spLocks noChangeArrowheads="1"/>
            </p:cNvSpPr>
            <p:nvPr/>
          </p:nvSpPr>
          <p:spPr bwMode="auto"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4855" name="Text Box 39"/>
            <p:cNvSpPr txBox="1">
              <a:spLocks noChangeArrowheads="1"/>
            </p:cNvSpPr>
            <p:nvPr/>
          </p:nvSpPr>
          <p:spPr bwMode="auto"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4856" name="Text Box 40"/>
            <p:cNvSpPr txBox="1">
              <a:spLocks noChangeArrowheads="1"/>
            </p:cNvSpPr>
            <p:nvPr/>
          </p:nvSpPr>
          <p:spPr bwMode="auto"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4857" name="Text Box 41"/>
            <p:cNvSpPr txBox="1">
              <a:spLocks noChangeArrowheads="1"/>
            </p:cNvSpPr>
            <p:nvPr/>
          </p:nvSpPr>
          <p:spPr bwMode="auto"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4858" name="Text Box 42"/>
            <p:cNvSpPr txBox="1">
              <a:spLocks noChangeArrowheads="1"/>
            </p:cNvSpPr>
            <p:nvPr/>
          </p:nvSpPr>
          <p:spPr bwMode="auto"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4859" name="Text Box 43"/>
            <p:cNvSpPr txBox="1">
              <a:spLocks noChangeArrowheads="1"/>
            </p:cNvSpPr>
            <p:nvPr/>
          </p:nvSpPr>
          <p:spPr bwMode="auto"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4860" name="Text Box 44"/>
            <p:cNvSpPr txBox="1">
              <a:spLocks noChangeArrowheads="1"/>
            </p:cNvSpPr>
            <p:nvPr/>
          </p:nvSpPr>
          <p:spPr bwMode="auto"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4861" name="Text Box 45"/>
            <p:cNvSpPr txBox="1">
              <a:spLocks noChangeArrowheads="1"/>
            </p:cNvSpPr>
            <p:nvPr/>
          </p:nvSpPr>
          <p:spPr bwMode="auto"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4862" name="Text Box 46"/>
            <p:cNvSpPr txBox="1">
              <a:spLocks noChangeArrowheads="1"/>
            </p:cNvSpPr>
            <p:nvPr/>
          </p:nvSpPr>
          <p:spPr bwMode="auto"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4863" name="Text Box 47"/>
            <p:cNvSpPr txBox="1">
              <a:spLocks noChangeArrowheads="1"/>
            </p:cNvSpPr>
            <p:nvPr/>
          </p:nvSpPr>
          <p:spPr bwMode="auto"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4864" name="Text Box 48"/>
            <p:cNvSpPr txBox="1">
              <a:spLocks noChangeArrowheads="1"/>
            </p:cNvSpPr>
            <p:nvPr/>
          </p:nvSpPr>
          <p:spPr bwMode="auto"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4865" name="Text Box 49"/>
            <p:cNvSpPr txBox="1">
              <a:spLocks noChangeArrowheads="1"/>
            </p:cNvSpPr>
            <p:nvPr/>
          </p:nvSpPr>
          <p:spPr bwMode="auto"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4866" name="Text Box 50"/>
            <p:cNvSpPr txBox="1">
              <a:spLocks noChangeArrowheads="1"/>
            </p:cNvSpPr>
            <p:nvPr/>
          </p:nvSpPr>
          <p:spPr bwMode="auto"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4867" name="Text Box 51"/>
            <p:cNvSpPr txBox="1">
              <a:spLocks noChangeArrowheads="1"/>
            </p:cNvSpPr>
            <p:nvPr/>
          </p:nvSpPr>
          <p:spPr bwMode="auto"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4868" name="Text Box 52"/>
          <p:cNvSpPr txBox="1">
            <a:spLocks noChangeArrowheads="1"/>
          </p:cNvSpPr>
          <p:nvPr/>
        </p:nvSpPr>
        <p:spPr bwMode="auto"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Carol</a:t>
            </a:r>
          </a:p>
        </p:txBody>
      </p:sp>
      <p:sp>
        <p:nvSpPr>
          <p:cNvPr id="34869" name="Text Box 53"/>
          <p:cNvSpPr txBox="1">
            <a:spLocks noChangeArrowheads="1"/>
          </p:cNvSpPr>
          <p:nvPr/>
        </p:nvSpPr>
        <p:spPr bwMode="auto"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Shazad</a:t>
            </a:r>
          </a:p>
        </p:txBody>
      </p:sp>
      <p:sp>
        <p:nvSpPr>
          <p:cNvPr id="34870" name="Text Box 54"/>
          <p:cNvSpPr txBox="1">
            <a:spLocks noChangeArrowheads="1"/>
          </p:cNvSpPr>
          <p:nvPr/>
        </p:nvSpPr>
        <p:spPr bwMode="auto"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Declan</a:t>
            </a:r>
          </a:p>
        </p:txBody>
      </p:sp>
      <p:sp>
        <p:nvSpPr>
          <p:cNvPr id="34871" name="Text Box 55"/>
          <p:cNvSpPr txBox="1">
            <a:spLocks noChangeArrowheads="1"/>
          </p:cNvSpPr>
          <p:nvPr/>
        </p:nvSpPr>
        <p:spPr bwMode="auto"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Sarah</a:t>
            </a:r>
          </a:p>
        </p:txBody>
      </p:sp>
      <p:sp>
        <p:nvSpPr>
          <p:cNvPr id="34872" name="Text Box 56"/>
          <p:cNvSpPr txBox="1">
            <a:spLocks noChangeArrowheads="1"/>
          </p:cNvSpPr>
          <p:nvPr/>
        </p:nvSpPr>
        <p:spPr bwMode="auto"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Lucy</a:t>
            </a:r>
          </a:p>
        </p:txBody>
      </p:sp>
      <p:sp>
        <p:nvSpPr>
          <p:cNvPr id="34873" name="Text Box 57"/>
          <p:cNvSpPr txBox="1">
            <a:spLocks noChangeArrowheads="1"/>
          </p:cNvSpPr>
          <p:nvPr/>
        </p:nvSpPr>
        <p:spPr bwMode="auto">
          <a:xfrm>
            <a:off x="4572000" y="5037138"/>
            <a:ext cx="4351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cousins do these five people have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4874" name="Text Box 58"/>
          <p:cNvSpPr txBox="1">
            <a:spLocks noChangeArrowheads="1"/>
          </p:cNvSpPr>
          <p:nvPr/>
        </p:nvSpPr>
        <p:spPr bwMode="auto"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51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4875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48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48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48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48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48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48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48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48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825" grpId="0"/>
      <p:bldP spid="34826" grpId="0"/>
      <p:bldP spid="34827" grpId="0"/>
      <p:bldP spid="34829" grpId="0"/>
      <p:bldP spid="34830" grpId="0"/>
      <p:bldP spid="34831" grpId="0"/>
      <p:bldP spid="34873" grpId="0"/>
      <p:bldP spid="3487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1046163" y="3937000"/>
            <a:ext cx="481012" cy="615950"/>
          </a:xfrm>
          <a:prstGeom prst="rect">
            <a:avLst/>
          </a:prstGeom>
          <a:solidFill>
            <a:srgbClr val="3399FF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1682750" y="1511300"/>
            <a:ext cx="481013" cy="3041650"/>
          </a:xfrm>
          <a:prstGeom prst="rect">
            <a:avLst/>
          </a:prstGeom>
          <a:solidFill>
            <a:srgbClr val="FF00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2320925" y="3937000"/>
            <a:ext cx="481013" cy="615950"/>
          </a:xfrm>
          <a:prstGeom prst="rect">
            <a:avLst/>
          </a:prstGeom>
          <a:solidFill>
            <a:srgbClr val="00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2959100" y="2425700"/>
            <a:ext cx="481013" cy="212725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3597275" y="901700"/>
            <a:ext cx="481013" cy="3651250"/>
          </a:xfrm>
          <a:prstGeom prst="rect">
            <a:avLst/>
          </a:prstGeom>
          <a:solidFill>
            <a:srgbClr val="CC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1" name="AutoShape 7"/>
          <p:cNvSpPr>
            <a:spLocks noChangeArrowheads="1"/>
          </p:cNvSpPr>
          <p:nvPr/>
        </p:nvSpPr>
        <p:spPr bwMode="auto"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AutoShape 8"/>
          <p:cNvSpPr>
            <a:spLocks noChangeArrowheads="1"/>
          </p:cNvSpPr>
          <p:nvPr/>
        </p:nvSpPr>
        <p:spPr bwMode="auto"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Text Box 9"/>
          <p:cNvSpPr txBox="1">
            <a:spLocks noChangeArrowheads="1"/>
          </p:cNvSpPr>
          <p:nvPr/>
        </p:nvSpPr>
        <p:spPr bwMode="auto">
          <a:xfrm>
            <a:off x="4572000" y="371475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was the most popular type of music?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4" name="Text Box 10"/>
          <p:cNvSpPr txBox="1">
            <a:spLocks noChangeArrowheads="1"/>
          </p:cNvSpPr>
          <p:nvPr/>
        </p:nvSpPr>
        <p:spPr bwMode="auto"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Which two types of music were equally popular?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5" name="Text Box 11"/>
          <p:cNvSpPr txBox="1">
            <a:spLocks noChangeArrowheads="1"/>
          </p:cNvSpPr>
          <p:nvPr/>
        </p:nvSpPr>
        <p:spPr bwMode="auto"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people preferred Rock than Jazz?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6" name="Text Box 12"/>
          <p:cNvSpPr txBox="1">
            <a:spLocks noChangeArrowheads="1"/>
          </p:cNvSpPr>
          <p:nvPr/>
        </p:nvSpPr>
        <p:spPr bwMode="auto">
          <a:xfrm>
            <a:off x="147638" y="6189663"/>
            <a:ext cx="42719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 b="1">
                <a:solidFill>
                  <a:schemeClr val="accent2"/>
                </a:solidFill>
                <a:latin typeface="Comic Sans MS" pitchFamily="66" charset="0"/>
              </a:rPr>
              <a:t>Bar Chart to show the favourite type of music of a number of people.</a:t>
            </a:r>
            <a:endParaRPr lang="en-US" sz="1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757" name="Text Box 13"/>
          <p:cNvSpPr txBox="1">
            <a:spLocks noChangeArrowheads="1"/>
          </p:cNvSpPr>
          <p:nvPr/>
        </p:nvSpPr>
        <p:spPr bwMode="auto"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Classical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8" name="Text Box 14"/>
          <p:cNvSpPr txBox="1">
            <a:spLocks noChangeArrowheads="1"/>
          </p:cNvSpPr>
          <p:nvPr/>
        </p:nvSpPr>
        <p:spPr bwMode="auto"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Pop and Country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59" name="Text Box 15"/>
          <p:cNvSpPr txBox="1">
            <a:spLocks noChangeArrowheads="1"/>
          </p:cNvSpPr>
          <p:nvPr/>
        </p:nvSpPr>
        <p:spPr bwMode="auto"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760" name="Text Box 16"/>
          <p:cNvSpPr txBox="1">
            <a:spLocks noChangeArrowheads="1"/>
          </p:cNvSpPr>
          <p:nvPr/>
        </p:nvSpPr>
        <p:spPr bwMode="auto"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Type of music</a:t>
            </a:r>
          </a:p>
        </p:txBody>
      </p:sp>
      <p:sp>
        <p:nvSpPr>
          <p:cNvPr id="31761" name="Text Box 17"/>
          <p:cNvSpPr txBox="1">
            <a:spLocks noChangeArrowheads="1"/>
          </p:cNvSpPr>
          <p:nvPr/>
        </p:nvSpPr>
        <p:spPr bwMode="auto"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Number of people</a:t>
            </a:r>
          </a:p>
        </p:txBody>
      </p:sp>
      <p:sp>
        <p:nvSpPr>
          <p:cNvPr id="31762" name="Line 18"/>
          <p:cNvSpPr>
            <a:spLocks noChangeShapeType="1"/>
          </p:cNvSpPr>
          <p:nvPr/>
        </p:nvSpPr>
        <p:spPr bwMode="auto"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31763" name="Group 19"/>
          <p:cNvGrpSpPr>
            <a:grpSpLocks/>
          </p:cNvGrpSpPr>
          <p:nvPr/>
        </p:nvGrpSpPr>
        <p:grpSpPr bwMode="auto"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1764" name="Line 20"/>
            <p:cNvSpPr>
              <a:spLocks noChangeShapeType="1"/>
            </p:cNvSpPr>
            <p:nvPr/>
          </p:nvSpPr>
          <p:spPr bwMode="auto"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65" name="Line 21"/>
            <p:cNvSpPr>
              <a:spLocks noChangeShapeType="1"/>
            </p:cNvSpPr>
            <p:nvPr/>
          </p:nvSpPr>
          <p:spPr bwMode="auto"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66" name="Line 22"/>
            <p:cNvSpPr>
              <a:spLocks noChangeShapeType="1"/>
            </p:cNvSpPr>
            <p:nvPr/>
          </p:nvSpPr>
          <p:spPr bwMode="auto"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67" name="Line 23"/>
            <p:cNvSpPr>
              <a:spLocks noChangeShapeType="1"/>
            </p:cNvSpPr>
            <p:nvPr/>
          </p:nvSpPr>
          <p:spPr bwMode="auto"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68" name="Line 24"/>
            <p:cNvSpPr>
              <a:spLocks noChangeShapeType="1"/>
            </p:cNvSpPr>
            <p:nvPr/>
          </p:nvSpPr>
          <p:spPr bwMode="auto"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69" name="Line 25"/>
            <p:cNvSpPr>
              <a:spLocks noChangeShapeType="1"/>
            </p:cNvSpPr>
            <p:nvPr/>
          </p:nvSpPr>
          <p:spPr bwMode="auto"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0" name="Line 26"/>
            <p:cNvSpPr>
              <a:spLocks noChangeShapeType="1"/>
            </p:cNvSpPr>
            <p:nvPr/>
          </p:nvSpPr>
          <p:spPr bwMode="auto"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1" name="Line 27"/>
            <p:cNvSpPr>
              <a:spLocks noChangeShapeType="1"/>
            </p:cNvSpPr>
            <p:nvPr/>
          </p:nvSpPr>
          <p:spPr bwMode="auto"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2" name="Line 28"/>
            <p:cNvSpPr>
              <a:spLocks noChangeShapeType="1"/>
            </p:cNvSpPr>
            <p:nvPr/>
          </p:nvSpPr>
          <p:spPr bwMode="auto"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3" name="Line 29"/>
            <p:cNvSpPr>
              <a:spLocks noChangeShapeType="1"/>
            </p:cNvSpPr>
            <p:nvPr/>
          </p:nvSpPr>
          <p:spPr bwMode="auto"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4" name="Line 30"/>
            <p:cNvSpPr>
              <a:spLocks noChangeShapeType="1"/>
            </p:cNvSpPr>
            <p:nvPr/>
          </p:nvSpPr>
          <p:spPr bwMode="auto"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5" name="Line 31"/>
            <p:cNvSpPr>
              <a:spLocks noChangeShapeType="1"/>
            </p:cNvSpPr>
            <p:nvPr/>
          </p:nvSpPr>
          <p:spPr bwMode="auto"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6" name="Line 32"/>
            <p:cNvSpPr>
              <a:spLocks noChangeShapeType="1"/>
            </p:cNvSpPr>
            <p:nvPr/>
          </p:nvSpPr>
          <p:spPr bwMode="auto"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7" name="Line 33"/>
            <p:cNvSpPr>
              <a:spLocks noChangeShapeType="1"/>
            </p:cNvSpPr>
            <p:nvPr/>
          </p:nvSpPr>
          <p:spPr bwMode="auto"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8" name="Line 34"/>
            <p:cNvSpPr>
              <a:spLocks noChangeShapeType="1"/>
            </p:cNvSpPr>
            <p:nvPr/>
          </p:nvSpPr>
          <p:spPr bwMode="auto"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1779" name="Line 35"/>
            <p:cNvSpPr>
              <a:spLocks noChangeShapeType="1"/>
            </p:cNvSpPr>
            <p:nvPr/>
          </p:nvSpPr>
          <p:spPr bwMode="auto"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1780" name="Group 36"/>
          <p:cNvGrpSpPr>
            <a:grpSpLocks/>
          </p:cNvGrpSpPr>
          <p:nvPr/>
        </p:nvGrpSpPr>
        <p:grpSpPr bwMode="auto"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1781" name="Text Box 37"/>
            <p:cNvSpPr txBox="1">
              <a:spLocks noChangeArrowheads="1"/>
            </p:cNvSpPr>
            <p:nvPr/>
          </p:nvSpPr>
          <p:spPr bwMode="auto"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1782" name="Text Box 38"/>
            <p:cNvSpPr txBox="1">
              <a:spLocks noChangeArrowheads="1"/>
            </p:cNvSpPr>
            <p:nvPr/>
          </p:nvSpPr>
          <p:spPr bwMode="auto"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1783" name="Text Box 39"/>
            <p:cNvSpPr txBox="1">
              <a:spLocks noChangeArrowheads="1"/>
            </p:cNvSpPr>
            <p:nvPr/>
          </p:nvSpPr>
          <p:spPr bwMode="auto"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1784" name="Text Box 40"/>
            <p:cNvSpPr txBox="1">
              <a:spLocks noChangeArrowheads="1"/>
            </p:cNvSpPr>
            <p:nvPr/>
          </p:nvSpPr>
          <p:spPr bwMode="auto"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1785" name="Text Box 41"/>
            <p:cNvSpPr txBox="1">
              <a:spLocks noChangeArrowheads="1"/>
            </p:cNvSpPr>
            <p:nvPr/>
          </p:nvSpPr>
          <p:spPr bwMode="auto"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1786" name="Text Box 42"/>
            <p:cNvSpPr txBox="1">
              <a:spLocks noChangeArrowheads="1"/>
            </p:cNvSpPr>
            <p:nvPr/>
          </p:nvSpPr>
          <p:spPr bwMode="auto"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1787" name="Text Box 43"/>
            <p:cNvSpPr txBox="1">
              <a:spLocks noChangeArrowheads="1"/>
            </p:cNvSpPr>
            <p:nvPr/>
          </p:nvSpPr>
          <p:spPr bwMode="auto"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1788" name="Text Box 44"/>
            <p:cNvSpPr txBox="1">
              <a:spLocks noChangeArrowheads="1"/>
            </p:cNvSpPr>
            <p:nvPr/>
          </p:nvSpPr>
          <p:spPr bwMode="auto"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1789" name="Text Box 45"/>
            <p:cNvSpPr txBox="1">
              <a:spLocks noChangeArrowheads="1"/>
            </p:cNvSpPr>
            <p:nvPr/>
          </p:nvSpPr>
          <p:spPr bwMode="auto"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1790" name="Text Box 46"/>
            <p:cNvSpPr txBox="1">
              <a:spLocks noChangeArrowheads="1"/>
            </p:cNvSpPr>
            <p:nvPr/>
          </p:nvSpPr>
          <p:spPr bwMode="auto"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1791" name="Text Box 47"/>
            <p:cNvSpPr txBox="1">
              <a:spLocks noChangeArrowheads="1"/>
            </p:cNvSpPr>
            <p:nvPr/>
          </p:nvSpPr>
          <p:spPr bwMode="auto"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1792" name="Text Box 48"/>
            <p:cNvSpPr txBox="1">
              <a:spLocks noChangeArrowheads="1"/>
            </p:cNvSpPr>
            <p:nvPr/>
          </p:nvSpPr>
          <p:spPr bwMode="auto"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1793" name="Text Box 49"/>
            <p:cNvSpPr txBox="1">
              <a:spLocks noChangeArrowheads="1"/>
            </p:cNvSpPr>
            <p:nvPr/>
          </p:nvSpPr>
          <p:spPr bwMode="auto"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1794" name="Text Box 50"/>
            <p:cNvSpPr txBox="1">
              <a:spLocks noChangeArrowheads="1"/>
            </p:cNvSpPr>
            <p:nvPr/>
          </p:nvSpPr>
          <p:spPr bwMode="auto"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1795" name="Text Box 51"/>
            <p:cNvSpPr txBox="1">
              <a:spLocks noChangeArrowheads="1"/>
            </p:cNvSpPr>
            <p:nvPr/>
          </p:nvSpPr>
          <p:spPr bwMode="auto"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1796" name="Text Box 52"/>
          <p:cNvSpPr txBox="1">
            <a:spLocks noChangeArrowheads="1"/>
          </p:cNvSpPr>
          <p:nvPr/>
        </p:nvSpPr>
        <p:spPr bwMode="auto"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Pop</a:t>
            </a:r>
          </a:p>
        </p:txBody>
      </p:sp>
      <p:sp>
        <p:nvSpPr>
          <p:cNvPr id="31797" name="Text Box 53"/>
          <p:cNvSpPr txBox="1">
            <a:spLocks noChangeArrowheads="1"/>
          </p:cNvSpPr>
          <p:nvPr/>
        </p:nvSpPr>
        <p:spPr bwMode="auto"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Rock</a:t>
            </a:r>
          </a:p>
        </p:txBody>
      </p:sp>
      <p:sp>
        <p:nvSpPr>
          <p:cNvPr id="31798" name="Text Box 54"/>
          <p:cNvSpPr txBox="1">
            <a:spLocks noChangeArrowheads="1"/>
          </p:cNvSpPr>
          <p:nvPr/>
        </p:nvSpPr>
        <p:spPr bwMode="auto"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Country</a:t>
            </a:r>
          </a:p>
        </p:txBody>
      </p:sp>
      <p:sp>
        <p:nvSpPr>
          <p:cNvPr id="31799" name="Text Box 55"/>
          <p:cNvSpPr txBox="1">
            <a:spLocks noChangeArrowheads="1"/>
          </p:cNvSpPr>
          <p:nvPr/>
        </p:nvSpPr>
        <p:spPr bwMode="auto"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Jazz</a:t>
            </a:r>
          </a:p>
        </p:txBody>
      </p:sp>
      <p:sp>
        <p:nvSpPr>
          <p:cNvPr id="31800" name="Text Box 56"/>
          <p:cNvSpPr txBox="1">
            <a:spLocks noChangeArrowheads="1"/>
          </p:cNvSpPr>
          <p:nvPr/>
        </p:nvSpPr>
        <p:spPr bwMode="auto"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Classical</a:t>
            </a:r>
          </a:p>
        </p:txBody>
      </p:sp>
      <p:sp>
        <p:nvSpPr>
          <p:cNvPr id="31801" name="Text Box 57"/>
          <p:cNvSpPr txBox="1">
            <a:spLocks noChangeArrowheads="1"/>
          </p:cNvSpPr>
          <p:nvPr/>
        </p:nvSpPr>
        <p:spPr bwMode="auto">
          <a:xfrm>
            <a:off x="4572000" y="5037138"/>
            <a:ext cx="4351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people were asked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1802" name="Text Box 58"/>
          <p:cNvSpPr txBox="1">
            <a:spLocks noChangeArrowheads="1"/>
          </p:cNvSpPr>
          <p:nvPr/>
        </p:nvSpPr>
        <p:spPr bwMode="auto"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33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1803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17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17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1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1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17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1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1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1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3" grpId="0"/>
      <p:bldP spid="31754" grpId="0"/>
      <p:bldP spid="31755" grpId="0"/>
      <p:bldP spid="31757" grpId="0"/>
      <p:bldP spid="31758" grpId="0"/>
      <p:bldP spid="31759" grpId="0"/>
      <p:bldP spid="31801" grpId="0"/>
      <p:bldP spid="3180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1046163" y="901700"/>
            <a:ext cx="481012" cy="3651250"/>
          </a:xfrm>
          <a:prstGeom prst="rect">
            <a:avLst/>
          </a:prstGeom>
          <a:solidFill>
            <a:srgbClr val="FFFF66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5" name="Rectangle 3"/>
          <p:cNvSpPr>
            <a:spLocks noChangeArrowheads="1"/>
          </p:cNvSpPr>
          <p:nvPr/>
        </p:nvSpPr>
        <p:spPr bwMode="auto">
          <a:xfrm>
            <a:off x="1682750" y="901700"/>
            <a:ext cx="481013" cy="3651250"/>
          </a:xfrm>
          <a:prstGeom prst="rect">
            <a:avLst/>
          </a:prstGeom>
          <a:solidFill>
            <a:srgbClr val="CC0099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6" name="Rectangle 4"/>
          <p:cNvSpPr>
            <a:spLocks noChangeArrowheads="1"/>
          </p:cNvSpPr>
          <p:nvPr/>
        </p:nvSpPr>
        <p:spPr bwMode="auto">
          <a:xfrm>
            <a:off x="2320925" y="2717800"/>
            <a:ext cx="481013" cy="1835150"/>
          </a:xfrm>
          <a:prstGeom prst="rect">
            <a:avLst/>
          </a:prstGeom>
          <a:solidFill>
            <a:srgbClr val="00CC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7" name="Rectangle 5"/>
          <p:cNvSpPr>
            <a:spLocks noChangeArrowheads="1"/>
          </p:cNvSpPr>
          <p:nvPr/>
        </p:nvSpPr>
        <p:spPr bwMode="auto">
          <a:xfrm>
            <a:off x="2959100" y="1816100"/>
            <a:ext cx="481013" cy="2736850"/>
          </a:xfrm>
          <a:prstGeom prst="rect">
            <a:avLst/>
          </a:prstGeom>
          <a:solidFill>
            <a:srgbClr val="FF9900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8" name="Rectangle 6"/>
          <p:cNvSpPr>
            <a:spLocks noChangeArrowheads="1"/>
          </p:cNvSpPr>
          <p:nvPr/>
        </p:nvSpPr>
        <p:spPr bwMode="auto">
          <a:xfrm>
            <a:off x="3597275" y="292100"/>
            <a:ext cx="481013" cy="4260850"/>
          </a:xfrm>
          <a:prstGeom prst="rect">
            <a:avLst/>
          </a:prstGeom>
          <a:solidFill>
            <a:srgbClr val="0033CC"/>
          </a:solidFill>
          <a:ln w="9525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799" name="AutoShape 7"/>
          <p:cNvSpPr>
            <a:spLocks noChangeArrowheads="1"/>
          </p:cNvSpPr>
          <p:nvPr/>
        </p:nvSpPr>
        <p:spPr bwMode="auto">
          <a:xfrm>
            <a:off x="130175" y="6172200"/>
            <a:ext cx="4340225" cy="5603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66FF33"/>
              </a:gs>
              <a:gs pos="50000">
                <a:schemeClr val="bg1"/>
              </a:gs>
              <a:gs pos="100000">
                <a:srgbClr val="66FF33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0" name="AutoShape 8"/>
          <p:cNvSpPr>
            <a:spLocks noChangeArrowheads="1"/>
          </p:cNvSpPr>
          <p:nvPr/>
        </p:nvSpPr>
        <p:spPr bwMode="auto">
          <a:xfrm>
            <a:off x="4514850" y="133350"/>
            <a:ext cx="4535488" cy="6562725"/>
          </a:xfrm>
          <a:prstGeom prst="roundRect">
            <a:avLst>
              <a:gd name="adj" fmla="val 8519"/>
            </a:avLst>
          </a:prstGeom>
          <a:gradFill rotWithShape="1">
            <a:gsLst>
              <a:gs pos="0">
                <a:srgbClr val="99FF99"/>
              </a:gs>
              <a:gs pos="50000">
                <a:schemeClr val="bg1"/>
              </a:gs>
              <a:gs pos="100000">
                <a:srgbClr val="99FF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3801" name="Text Box 9"/>
          <p:cNvSpPr txBox="1">
            <a:spLocks noChangeArrowheads="1"/>
          </p:cNvSpPr>
          <p:nvPr/>
        </p:nvSpPr>
        <p:spPr bwMode="auto">
          <a:xfrm>
            <a:off x="4572000" y="371475"/>
            <a:ext cx="4478338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Who scored the most goals?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2" name="Text Box 10"/>
          <p:cNvSpPr txBox="1">
            <a:spLocks noChangeArrowheads="1"/>
          </p:cNvSpPr>
          <p:nvPr/>
        </p:nvSpPr>
        <p:spPr bwMode="auto">
          <a:xfrm>
            <a:off x="4572000" y="1722438"/>
            <a:ext cx="4478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goals did Kevin and Jasmine score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3" name="Text Box 11"/>
          <p:cNvSpPr txBox="1">
            <a:spLocks noChangeArrowheads="1"/>
          </p:cNvSpPr>
          <p:nvPr/>
        </p:nvSpPr>
        <p:spPr bwMode="auto">
          <a:xfrm>
            <a:off x="4572000" y="3379788"/>
            <a:ext cx="4572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more goals did Karen score than Aisha? 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4" name="Text Box 12"/>
          <p:cNvSpPr txBox="1">
            <a:spLocks noChangeArrowheads="1"/>
          </p:cNvSpPr>
          <p:nvPr/>
        </p:nvSpPr>
        <p:spPr bwMode="auto">
          <a:xfrm>
            <a:off x="147638" y="6189663"/>
            <a:ext cx="4271962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 b="1">
                <a:solidFill>
                  <a:schemeClr val="accent2"/>
                </a:solidFill>
                <a:latin typeface="Comic Sans MS" pitchFamily="66" charset="0"/>
              </a:rPr>
              <a:t>Bar Chart to show the number of goals that five sports players scored one week.</a:t>
            </a:r>
            <a:endParaRPr lang="en-US" sz="14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05" name="Text Box 13"/>
          <p:cNvSpPr txBox="1">
            <a:spLocks noChangeArrowheads="1"/>
          </p:cNvSpPr>
          <p:nvPr/>
        </p:nvSpPr>
        <p:spPr bwMode="auto">
          <a:xfrm>
            <a:off x="4572000" y="1046163"/>
            <a:ext cx="4073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Tim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6" name="Text Box 14"/>
          <p:cNvSpPr txBox="1">
            <a:spLocks noChangeArrowheads="1"/>
          </p:cNvSpPr>
          <p:nvPr/>
        </p:nvSpPr>
        <p:spPr bwMode="auto">
          <a:xfrm>
            <a:off x="4572000" y="2703513"/>
            <a:ext cx="399097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24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7" name="Text Box 15"/>
          <p:cNvSpPr txBox="1">
            <a:spLocks noChangeArrowheads="1"/>
          </p:cNvSpPr>
          <p:nvPr/>
        </p:nvSpPr>
        <p:spPr bwMode="auto">
          <a:xfrm>
            <a:off x="4572000" y="4360863"/>
            <a:ext cx="36925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3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08" name="Text Box 16"/>
          <p:cNvSpPr txBox="1">
            <a:spLocks noChangeArrowheads="1"/>
          </p:cNvSpPr>
          <p:nvPr/>
        </p:nvSpPr>
        <p:spPr bwMode="auto">
          <a:xfrm>
            <a:off x="1103313" y="5665788"/>
            <a:ext cx="28702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Sports player</a:t>
            </a:r>
          </a:p>
        </p:txBody>
      </p:sp>
      <p:sp>
        <p:nvSpPr>
          <p:cNvPr id="33809" name="Text Box 17"/>
          <p:cNvSpPr txBox="1">
            <a:spLocks noChangeArrowheads="1"/>
          </p:cNvSpPr>
          <p:nvPr/>
        </p:nvSpPr>
        <p:spPr bwMode="auto">
          <a:xfrm rot="-5400000">
            <a:off x="-1892300" y="2254250"/>
            <a:ext cx="4318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400">
                <a:solidFill>
                  <a:srgbClr val="000066"/>
                </a:solidFill>
                <a:latin typeface="Comic Sans MS" pitchFamily="66" charset="0"/>
              </a:rPr>
              <a:t>Number of goals</a:t>
            </a:r>
          </a:p>
        </p:txBody>
      </p:sp>
      <p:sp>
        <p:nvSpPr>
          <p:cNvPr id="33810" name="Line 18"/>
          <p:cNvSpPr>
            <a:spLocks noChangeShapeType="1"/>
          </p:cNvSpPr>
          <p:nvPr/>
        </p:nvSpPr>
        <p:spPr bwMode="auto">
          <a:xfrm rot="10800000" flipH="1">
            <a:off x="901700" y="4551363"/>
            <a:ext cx="3394075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33811" name="Group 19"/>
          <p:cNvGrpSpPr>
            <a:grpSpLocks/>
          </p:cNvGrpSpPr>
          <p:nvPr/>
        </p:nvGrpSpPr>
        <p:grpSpPr bwMode="auto">
          <a:xfrm>
            <a:off x="763588" y="157163"/>
            <a:ext cx="157162" cy="4418012"/>
            <a:chOff x="403" y="99"/>
            <a:chExt cx="165" cy="2783"/>
          </a:xfrm>
        </p:grpSpPr>
        <p:sp>
          <p:nvSpPr>
            <p:cNvPr id="33812" name="Line 20"/>
            <p:cNvSpPr>
              <a:spLocks noChangeShapeType="1"/>
            </p:cNvSpPr>
            <p:nvPr/>
          </p:nvSpPr>
          <p:spPr bwMode="auto">
            <a:xfrm rot="16200000" flipH="1">
              <a:off x="-830" y="1491"/>
              <a:ext cx="2783" cy="0"/>
            </a:xfrm>
            <a:prstGeom prst="line">
              <a:avLst/>
            </a:prstGeom>
            <a:noFill/>
            <a:ln w="571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3" name="Line 21"/>
            <p:cNvSpPr>
              <a:spLocks noChangeShapeType="1"/>
            </p:cNvSpPr>
            <p:nvPr/>
          </p:nvSpPr>
          <p:spPr bwMode="auto">
            <a:xfrm>
              <a:off x="403" y="18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4" name="Line 22"/>
            <p:cNvSpPr>
              <a:spLocks noChangeShapeType="1"/>
            </p:cNvSpPr>
            <p:nvPr/>
          </p:nvSpPr>
          <p:spPr bwMode="auto">
            <a:xfrm>
              <a:off x="403" y="37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5" name="Line 23"/>
            <p:cNvSpPr>
              <a:spLocks noChangeShapeType="1"/>
            </p:cNvSpPr>
            <p:nvPr/>
          </p:nvSpPr>
          <p:spPr bwMode="auto">
            <a:xfrm>
              <a:off x="403" y="56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6" name="Line 24"/>
            <p:cNvSpPr>
              <a:spLocks noChangeShapeType="1"/>
            </p:cNvSpPr>
            <p:nvPr/>
          </p:nvSpPr>
          <p:spPr bwMode="auto">
            <a:xfrm>
              <a:off x="403" y="75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7" name="Line 25"/>
            <p:cNvSpPr>
              <a:spLocks noChangeShapeType="1"/>
            </p:cNvSpPr>
            <p:nvPr/>
          </p:nvSpPr>
          <p:spPr bwMode="auto">
            <a:xfrm>
              <a:off x="403" y="947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8" name="Line 26"/>
            <p:cNvSpPr>
              <a:spLocks noChangeShapeType="1"/>
            </p:cNvSpPr>
            <p:nvPr/>
          </p:nvSpPr>
          <p:spPr bwMode="auto">
            <a:xfrm>
              <a:off x="403" y="113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19" name="Line 27"/>
            <p:cNvSpPr>
              <a:spLocks noChangeShapeType="1"/>
            </p:cNvSpPr>
            <p:nvPr/>
          </p:nvSpPr>
          <p:spPr bwMode="auto">
            <a:xfrm>
              <a:off x="403" y="1329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0" name="Line 28"/>
            <p:cNvSpPr>
              <a:spLocks noChangeShapeType="1"/>
            </p:cNvSpPr>
            <p:nvPr/>
          </p:nvSpPr>
          <p:spPr bwMode="auto">
            <a:xfrm>
              <a:off x="403" y="1520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1" name="Line 29"/>
            <p:cNvSpPr>
              <a:spLocks noChangeShapeType="1"/>
            </p:cNvSpPr>
            <p:nvPr/>
          </p:nvSpPr>
          <p:spPr bwMode="auto">
            <a:xfrm>
              <a:off x="403" y="1711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2" name="Line 30"/>
            <p:cNvSpPr>
              <a:spLocks noChangeShapeType="1"/>
            </p:cNvSpPr>
            <p:nvPr/>
          </p:nvSpPr>
          <p:spPr bwMode="auto">
            <a:xfrm>
              <a:off x="403" y="1902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3" name="Line 31"/>
            <p:cNvSpPr>
              <a:spLocks noChangeShapeType="1"/>
            </p:cNvSpPr>
            <p:nvPr/>
          </p:nvSpPr>
          <p:spPr bwMode="auto">
            <a:xfrm>
              <a:off x="403" y="2093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4" name="Line 32"/>
            <p:cNvSpPr>
              <a:spLocks noChangeShapeType="1"/>
            </p:cNvSpPr>
            <p:nvPr/>
          </p:nvSpPr>
          <p:spPr bwMode="auto">
            <a:xfrm>
              <a:off x="403" y="2284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5" name="Line 33"/>
            <p:cNvSpPr>
              <a:spLocks noChangeShapeType="1"/>
            </p:cNvSpPr>
            <p:nvPr/>
          </p:nvSpPr>
          <p:spPr bwMode="auto">
            <a:xfrm>
              <a:off x="403" y="2475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6" name="Line 34"/>
            <p:cNvSpPr>
              <a:spLocks noChangeShapeType="1"/>
            </p:cNvSpPr>
            <p:nvPr/>
          </p:nvSpPr>
          <p:spPr bwMode="auto">
            <a:xfrm>
              <a:off x="403" y="2666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  <p:sp>
          <p:nvSpPr>
            <p:cNvPr id="33827" name="Line 35"/>
            <p:cNvSpPr>
              <a:spLocks noChangeShapeType="1"/>
            </p:cNvSpPr>
            <p:nvPr/>
          </p:nvSpPr>
          <p:spPr bwMode="auto">
            <a:xfrm>
              <a:off x="403" y="2858"/>
              <a:ext cx="165" cy="0"/>
            </a:xfrm>
            <a:prstGeom prst="line">
              <a:avLst/>
            </a:prstGeom>
            <a:noFill/>
            <a:ln w="1905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33828" name="Group 36"/>
          <p:cNvGrpSpPr>
            <a:grpSpLocks/>
          </p:cNvGrpSpPr>
          <p:nvPr/>
        </p:nvGrpSpPr>
        <p:grpSpPr bwMode="auto">
          <a:xfrm>
            <a:off x="234950" y="130175"/>
            <a:ext cx="509588" cy="4543425"/>
            <a:chOff x="100" y="82"/>
            <a:chExt cx="321" cy="2862"/>
          </a:xfrm>
        </p:grpSpPr>
        <p:sp>
          <p:nvSpPr>
            <p:cNvPr id="33829" name="Text Box 37"/>
            <p:cNvSpPr txBox="1">
              <a:spLocks noChangeArrowheads="1"/>
            </p:cNvSpPr>
            <p:nvPr/>
          </p:nvSpPr>
          <p:spPr bwMode="auto">
            <a:xfrm>
              <a:off x="176" y="275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0</a:t>
              </a:r>
            </a:p>
          </p:txBody>
        </p:sp>
        <p:sp>
          <p:nvSpPr>
            <p:cNvPr id="33830" name="Text Box 38"/>
            <p:cNvSpPr txBox="1">
              <a:spLocks noChangeArrowheads="1"/>
            </p:cNvSpPr>
            <p:nvPr/>
          </p:nvSpPr>
          <p:spPr bwMode="auto">
            <a:xfrm>
              <a:off x="176" y="2562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</a:t>
              </a:r>
            </a:p>
          </p:txBody>
        </p:sp>
        <p:sp>
          <p:nvSpPr>
            <p:cNvPr id="33831" name="Text Box 39"/>
            <p:cNvSpPr txBox="1">
              <a:spLocks noChangeArrowheads="1"/>
            </p:cNvSpPr>
            <p:nvPr/>
          </p:nvSpPr>
          <p:spPr bwMode="auto">
            <a:xfrm>
              <a:off x="176" y="2371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2</a:t>
              </a:r>
            </a:p>
          </p:txBody>
        </p:sp>
        <p:sp>
          <p:nvSpPr>
            <p:cNvPr id="33832" name="Text Box 40"/>
            <p:cNvSpPr txBox="1">
              <a:spLocks noChangeArrowheads="1"/>
            </p:cNvSpPr>
            <p:nvPr/>
          </p:nvSpPr>
          <p:spPr bwMode="auto">
            <a:xfrm>
              <a:off x="176" y="218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3</a:t>
              </a:r>
            </a:p>
          </p:txBody>
        </p:sp>
        <p:sp>
          <p:nvSpPr>
            <p:cNvPr id="33833" name="Text Box 41"/>
            <p:cNvSpPr txBox="1">
              <a:spLocks noChangeArrowheads="1"/>
            </p:cNvSpPr>
            <p:nvPr/>
          </p:nvSpPr>
          <p:spPr bwMode="auto">
            <a:xfrm>
              <a:off x="176" y="1990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4</a:t>
              </a:r>
            </a:p>
          </p:txBody>
        </p:sp>
        <p:sp>
          <p:nvSpPr>
            <p:cNvPr id="33834" name="Text Box 42"/>
            <p:cNvSpPr txBox="1">
              <a:spLocks noChangeArrowheads="1"/>
            </p:cNvSpPr>
            <p:nvPr/>
          </p:nvSpPr>
          <p:spPr bwMode="auto">
            <a:xfrm>
              <a:off x="176" y="1799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5</a:t>
              </a:r>
            </a:p>
          </p:txBody>
        </p:sp>
        <p:sp>
          <p:nvSpPr>
            <p:cNvPr id="33835" name="Text Box 43"/>
            <p:cNvSpPr txBox="1">
              <a:spLocks noChangeArrowheads="1"/>
            </p:cNvSpPr>
            <p:nvPr/>
          </p:nvSpPr>
          <p:spPr bwMode="auto">
            <a:xfrm>
              <a:off x="176" y="1608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6</a:t>
              </a:r>
            </a:p>
          </p:txBody>
        </p:sp>
        <p:sp>
          <p:nvSpPr>
            <p:cNvPr id="33836" name="Text Box 44"/>
            <p:cNvSpPr txBox="1">
              <a:spLocks noChangeArrowheads="1"/>
            </p:cNvSpPr>
            <p:nvPr/>
          </p:nvSpPr>
          <p:spPr bwMode="auto">
            <a:xfrm>
              <a:off x="176" y="141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7</a:t>
              </a:r>
            </a:p>
          </p:txBody>
        </p:sp>
        <p:sp>
          <p:nvSpPr>
            <p:cNvPr id="33837" name="Text Box 45"/>
            <p:cNvSpPr txBox="1">
              <a:spLocks noChangeArrowheads="1"/>
            </p:cNvSpPr>
            <p:nvPr/>
          </p:nvSpPr>
          <p:spPr bwMode="auto">
            <a:xfrm>
              <a:off x="176" y="1227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8</a:t>
              </a:r>
            </a:p>
          </p:txBody>
        </p:sp>
        <p:sp>
          <p:nvSpPr>
            <p:cNvPr id="33838" name="Text Box 46"/>
            <p:cNvSpPr txBox="1">
              <a:spLocks noChangeArrowheads="1"/>
            </p:cNvSpPr>
            <p:nvPr/>
          </p:nvSpPr>
          <p:spPr bwMode="auto">
            <a:xfrm>
              <a:off x="176" y="1036"/>
              <a:ext cx="24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9</a:t>
              </a:r>
            </a:p>
          </p:txBody>
        </p:sp>
        <p:sp>
          <p:nvSpPr>
            <p:cNvPr id="33839" name="Text Box 47"/>
            <p:cNvSpPr txBox="1">
              <a:spLocks noChangeArrowheads="1"/>
            </p:cNvSpPr>
            <p:nvPr/>
          </p:nvSpPr>
          <p:spPr bwMode="auto">
            <a:xfrm>
              <a:off x="132" y="845"/>
              <a:ext cx="289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10</a:t>
              </a:r>
            </a:p>
          </p:txBody>
        </p:sp>
        <p:sp>
          <p:nvSpPr>
            <p:cNvPr id="33840" name="Text Box 48"/>
            <p:cNvSpPr txBox="1">
              <a:spLocks noChangeArrowheads="1"/>
            </p:cNvSpPr>
            <p:nvPr/>
          </p:nvSpPr>
          <p:spPr bwMode="auto">
            <a:xfrm>
              <a:off x="100" y="655"/>
              <a:ext cx="321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11</a:t>
              </a:r>
            </a:p>
          </p:txBody>
        </p:sp>
        <p:sp>
          <p:nvSpPr>
            <p:cNvPr id="33841" name="Text Box 49"/>
            <p:cNvSpPr txBox="1">
              <a:spLocks noChangeArrowheads="1"/>
            </p:cNvSpPr>
            <p:nvPr/>
          </p:nvSpPr>
          <p:spPr bwMode="auto">
            <a:xfrm>
              <a:off x="113" y="464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12</a:t>
              </a:r>
            </a:p>
          </p:txBody>
        </p:sp>
        <p:sp>
          <p:nvSpPr>
            <p:cNvPr id="33842" name="Text Box 50"/>
            <p:cNvSpPr txBox="1">
              <a:spLocks noChangeArrowheads="1"/>
            </p:cNvSpPr>
            <p:nvPr/>
          </p:nvSpPr>
          <p:spPr bwMode="auto">
            <a:xfrm>
              <a:off x="113" y="273"/>
              <a:ext cx="308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13</a:t>
              </a:r>
            </a:p>
          </p:txBody>
        </p:sp>
        <p:sp>
          <p:nvSpPr>
            <p:cNvPr id="33843" name="Text Box 51"/>
            <p:cNvSpPr txBox="1">
              <a:spLocks noChangeArrowheads="1"/>
            </p:cNvSpPr>
            <p:nvPr/>
          </p:nvSpPr>
          <p:spPr bwMode="auto">
            <a:xfrm>
              <a:off x="106" y="82"/>
              <a:ext cx="315" cy="19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r>
                <a:rPr lang="en-GB" sz="1400" b="1">
                  <a:solidFill>
                    <a:srgbClr val="000066"/>
                  </a:solidFill>
                  <a:latin typeface="Comic Sans MS" pitchFamily="66" charset="0"/>
                </a:rPr>
                <a:t>14</a:t>
              </a:r>
            </a:p>
          </p:txBody>
        </p:sp>
      </p:grpSp>
      <p:sp>
        <p:nvSpPr>
          <p:cNvPr id="33844" name="Text Box 52"/>
          <p:cNvSpPr txBox="1">
            <a:spLocks noChangeArrowheads="1"/>
          </p:cNvSpPr>
          <p:nvPr/>
        </p:nvSpPr>
        <p:spPr bwMode="auto">
          <a:xfrm rot="-5400000">
            <a:off x="8040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Kevin</a:t>
            </a:r>
          </a:p>
        </p:txBody>
      </p:sp>
      <p:sp>
        <p:nvSpPr>
          <p:cNvPr id="33845" name="Text Box 53"/>
          <p:cNvSpPr txBox="1">
            <a:spLocks noChangeArrowheads="1"/>
          </p:cNvSpPr>
          <p:nvPr/>
        </p:nvSpPr>
        <p:spPr bwMode="auto">
          <a:xfrm rot="-5400000">
            <a:off x="14263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Jasmine</a:t>
            </a:r>
          </a:p>
        </p:txBody>
      </p:sp>
      <p:sp>
        <p:nvSpPr>
          <p:cNvPr id="33846" name="Text Box 54"/>
          <p:cNvSpPr txBox="1">
            <a:spLocks noChangeArrowheads="1"/>
          </p:cNvSpPr>
          <p:nvPr/>
        </p:nvSpPr>
        <p:spPr bwMode="auto">
          <a:xfrm rot="-5400000">
            <a:off x="1980406" y="5039519"/>
            <a:ext cx="11398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Aisha</a:t>
            </a:r>
          </a:p>
        </p:txBody>
      </p:sp>
      <p:sp>
        <p:nvSpPr>
          <p:cNvPr id="33847" name="Text Box 55"/>
          <p:cNvSpPr txBox="1">
            <a:spLocks noChangeArrowheads="1"/>
          </p:cNvSpPr>
          <p:nvPr/>
        </p:nvSpPr>
        <p:spPr bwMode="auto">
          <a:xfrm rot="-5400000">
            <a:off x="2670969" y="4969669"/>
            <a:ext cx="10001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Karen</a:t>
            </a:r>
          </a:p>
        </p:txBody>
      </p:sp>
      <p:sp>
        <p:nvSpPr>
          <p:cNvPr id="33848" name="Text Box 56"/>
          <p:cNvSpPr txBox="1">
            <a:spLocks noChangeArrowheads="1"/>
          </p:cNvSpPr>
          <p:nvPr/>
        </p:nvSpPr>
        <p:spPr bwMode="auto">
          <a:xfrm rot="-5400000">
            <a:off x="3294856" y="4969669"/>
            <a:ext cx="10001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1200" b="1">
                <a:solidFill>
                  <a:srgbClr val="000066"/>
                </a:solidFill>
                <a:latin typeface="Comic Sans MS" pitchFamily="66" charset="0"/>
              </a:rPr>
              <a:t>Tim</a:t>
            </a:r>
          </a:p>
        </p:txBody>
      </p:sp>
      <p:sp>
        <p:nvSpPr>
          <p:cNvPr id="33849" name="Text Box 57"/>
          <p:cNvSpPr txBox="1">
            <a:spLocks noChangeArrowheads="1"/>
          </p:cNvSpPr>
          <p:nvPr/>
        </p:nvSpPr>
        <p:spPr bwMode="auto">
          <a:xfrm>
            <a:off x="4572000" y="5037138"/>
            <a:ext cx="43513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chemeClr val="accent2"/>
                </a:solidFill>
                <a:latin typeface="Comic Sans MS" pitchFamily="66" charset="0"/>
              </a:rPr>
              <a:t>How many goals were scored altogether?</a:t>
            </a:r>
            <a:endParaRPr lang="en-US" sz="2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33850" name="Text Box 58"/>
          <p:cNvSpPr txBox="1">
            <a:spLocks noChangeArrowheads="1"/>
          </p:cNvSpPr>
          <p:nvPr/>
        </p:nvSpPr>
        <p:spPr bwMode="auto">
          <a:xfrm>
            <a:off x="4572000" y="6018213"/>
            <a:ext cx="3514725" cy="39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l"/>
            <a:r>
              <a:rPr lang="en-GB" sz="2000" b="1">
                <a:solidFill>
                  <a:srgbClr val="FF0000"/>
                </a:solidFill>
                <a:latin typeface="Comic Sans MS" pitchFamily="66" charset="0"/>
              </a:rPr>
              <a:t>53</a:t>
            </a:r>
            <a:endParaRPr lang="en-US" sz="2000" b="1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3851" name="AutoShape 5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noFill/>
          <a:ln w="38100">
            <a:solidFill>
              <a:srgbClr val="CC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38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38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38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38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38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33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338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8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338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801" grpId="0"/>
      <p:bldP spid="33802" grpId="0"/>
      <p:bldP spid="33803" grpId="0"/>
      <p:bldP spid="33805" grpId="0"/>
      <p:bldP spid="33806" grpId="0"/>
      <p:bldP spid="33807" grpId="0"/>
      <p:bldP spid="33849" grpId="0"/>
      <p:bldP spid="3385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FF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7064375" y="6253163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pPr algn="l"/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60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422</Words>
  <Application>Microsoft Office PowerPoint</Application>
  <PresentationFormat>On-screen Show (4:3)</PresentationFormat>
  <Paragraphs>161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29</cp:revision>
  <dcterms:created xsi:type="dcterms:W3CDTF">2006-03-03T16:34:11Z</dcterms:created>
  <dcterms:modified xsi:type="dcterms:W3CDTF">2011-11-26T09:56:49Z</dcterms:modified>
</cp:coreProperties>
</file>