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5"/>
  </p:notesMasterIdLst>
  <p:sldIdLst>
    <p:sldId id="256" r:id="rId2"/>
    <p:sldId id="263" r:id="rId3"/>
    <p:sldId id="266" r:id="rId4"/>
    <p:sldId id="264" r:id="rId5"/>
    <p:sldId id="257" r:id="rId6"/>
    <p:sldId id="265" r:id="rId7"/>
    <p:sldId id="260" r:id="rId8"/>
    <p:sldId id="261" r:id="rId9"/>
    <p:sldId id="259" r:id="rId10"/>
    <p:sldId id="258" r:id="rId11"/>
    <p:sldId id="268" r:id="rId12"/>
    <p:sldId id="269" r:id="rId13"/>
    <p:sldId id="267"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A9C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B9A023-EC21-5208-8F33-B921B7124AAF}" v="840" dt="2026-03-23T01:06:43.129"/>
    <p1510:client id="{BE254D62-B3EC-45AE-C5AD-C34BA2EEA463}" v="438" dt="2026-03-22T01:24:23.4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3E79AD-EEBD-4AC5-8E1C-AD1B2E3BA90A}"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3FDE206D-B56E-4D85-B3B2-BD392C504E23}">
      <dgm:prSet/>
      <dgm:spPr/>
      <dgm:t>
        <a:bodyPr/>
        <a:lstStyle/>
        <a:p>
          <a:r>
            <a:rPr lang="en-GB"/>
            <a:t>Name: Mia </a:t>
          </a:r>
          <a:endParaRPr lang="en-US"/>
        </a:p>
      </dgm:t>
    </dgm:pt>
    <dgm:pt modelId="{D94EE925-F9D0-4059-9B09-CF909511DF5D}" type="parTrans" cxnId="{7CFAA870-B2F6-4224-AAD1-986FA2D909CE}">
      <dgm:prSet/>
      <dgm:spPr/>
      <dgm:t>
        <a:bodyPr/>
        <a:lstStyle/>
        <a:p>
          <a:endParaRPr lang="en-US"/>
        </a:p>
      </dgm:t>
    </dgm:pt>
    <dgm:pt modelId="{107CDB5D-6E6C-4938-8AAD-A78CD1F20928}" type="sibTrans" cxnId="{7CFAA870-B2F6-4224-AAD1-986FA2D909CE}">
      <dgm:prSet/>
      <dgm:spPr/>
      <dgm:t>
        <a:bodyPr/>
        <a:lstStyle/>
        <a:p>
          <a:endParaRPr lang="en-US"/>
        </a:p>
      </dgm:t>
    </dgm:pt>
    <dgm:pt modelId="{FD0B4025-99DB-4EA6-A1BB-860D650CEF35}">
      <dgm:prSet/>
      <dgm:spPr/>
      <dgm:t>
        <a:bodyPr/>
        <a:lstStyle/>
        <a:p>
          <a:r>
            <a:rPr lang="en-GB"/>
            <a:t>Age: 50</a:t>
          </a:r>
          <a:endParaRPr lang="en-US"/>
        </a:p>
      </dgm:t>
    </dgm:pt>
    <dgm:pt modelId="{BB43CF14-9EC8-4374-9FC9-179F4B90E977}" type="parTrans" cxnId="{69BC4743-2863-4387-8FE8-E41602318B15}">
      <dgm:prSet/>
      <dgm:spPr/>
      <dgm:t>
        <a:bodyPr/>
        <a:lstStyle/>
        <a:p>
          <a:endParaRPr lang="en-US"/>
        </a:p>
      </dgm:t>
    </dgm:pt>
    <dgm:pt modelId="{A58FEA18-7A8C-4949-8A75-5B32155B6B78}" type="sibTrans" cxnId="{69BC4743-2863-4387-8FE8-E41602318B15}">
      <dgm:prSet/>
      <dgm:spPr/>
      <dgm:t>
        <a:bodyPr/>
        <a:lstStyle/>
        <a:p>
          <a:endParaRPr lang="en-US"/>
        </a:p>
      </dgm:t>
    </dgm:pt>
    <dgm:pt modelId="{0AC85445-DD8E-4B14-9FB1-756436E45EEE}">
      <dgm:prSet/>
      <dgm:spPr/>
      <dgm:t>
        <a:bodyPr/>
        <a:lstStyle/>
        <a:p>
          <a:r>
            <a:rPr lang="en-GB"/>
            <a:t>Gender: Female</a:t>
          </a:r>
          <a:endParaRPr lang="en-US"/>
        </a:p>
      </dgm:t>
    </dgm:pt>
    <dgm:pt modelId="{ECF432BD-A00E-4655-8669-D5A8003F23C2}" type="parTrans" cxnId="{82B83E04-A8F4-4FC5-AA0E-2B896A20393E}">
      <dgm:prSet/>
      <dgm:spPr/>
      <dgm:t>
        <a:bodyPr/>
        <a:lstStyle/>
        <a:p>
          <a:endParaRPr lang="en-US"/>
        </a:p>
      </dgm:t>
    </dgm:pt>
    <dgm:pt modelId="{3952CC7A-A80C-438A-8471-C2C431966F56}" type="sibTrans" cxnId="{82B83E04-A8F4-4FC5-AA0E-2B896A20393E}">
      <dgm:prSet/>
      <dgm:spPr/>
      <dgm:t>
        <a:bodyPr/>
        <a:lstStyle/>
        <a:p>
          <a:endParaRPr lang="en-US"/>
        </a:p>
      </dgm:t>
    </dgm:pt>
    <dgm:pt modelId="{5CBDF0F7-E740-47F7-9D27-2B14DC778756}">
      <dgm:prSet/>
      <dgm:spPr/>
      <dgm:t>
        <a:bodyPr/>
        <a:lstStyle/>
        <a:p>
          <a:r>
            <a:rPr lang="en-GB"/>
            <a:t>Ethnicity: Mixed- Race</a:t>
          </a:r>
          <a:endParaRPr lang="en-US"/>
        </a:p>
      </dgm:t>
    </dgm:pt>
    <dgm:pt modelId="{CC66FCDA-EC81-4246-9894-13F1E667B5C0}" type="parTrans" cxnId="{CEFA5247-2B0C-4654-B032-8633C6206D98}">
      <dgm:prSet/>
      <dgm:spPr/>
      <dgm:t>
        <a:bodyPr/>
        <a:lstStyle/>
        <a:p>
          <a:endParaRPr lang="en-US"/>
        </a:p>
      </dgm:t>
    </dgm:pt>
    <dgm:pt modelId="{FADB390B-4102-4C3C-B290-287CFFFF9E7A}" type="sibTrans" cxnId="{CEFA5247-2B0C-4654-B032-8633C6206D98}">
      <dgm:prSet/>
      <dgm:spPr/>
      <dgm:t>
        <a:bodyPr/>
        <a:lstStyle/>
        <a:p>
          <a:endParaRPr lang="en-US"/>
        </a:p>
      </dgm:t>
    </dgm:pt>
    <dgm:pt modelId="{1FB0D601-2803-42E0-8CC6-D8EE88F50D03}">
      <dgm:prSet/>
      <dgm:spPr/>
      <dgm:t>
        <a:bodyPr/>
        <a:lstStyle/>
        <a:p>
          <a:r>
            <a:rPr lang="en-GB"/>
            <a:t>Menopausal Status: ( Menopause at age 30) </a:t>
          </a:r>
          <a:endParaRPr lang="en-US"/>
        </a:p>
      </dgm:t>
    </dgm:pt>
    <dgm:pt modelId="{E0C0402C-6ADC-471A-B943-3215A17BB436}" type="parTrans" cxnId="{8397868F-F5C0-4A1F-8E71-2134C449EA1C}">
      <dgm:prSet/>
      <dgm:spPr/>
      <dgm:t>
        <a:bodyPr/>
        <a:lstStyle/>
        <a:p>
          <a:endParaRPr lang="en-US"/>
        </a:p>
      </dgm:t>
    </dgm:pt>
    <dgm:pt modelId="{B79B2A12-0A6B-4018-81C5-0ECC5ECEBE06}" type="sibTrans" cxnId="{8397868F-F5C0-4A1F-8E71-2134C449EA1C}">
      <dgm:prSet/>
      <dgm:spPr/>
      <dgm:t>
        <a:bodyPr/>
        <a:lstStyle/>
        <a:p>
          <a:endParaRPr lang="en-US"/>
        </a:p>
      </dgm:t>
    </dgm:pt>
    <dgm:pt modelId="{293F86EB-7FA6-4E24-A452-4DCCDC3E8ED4}">
      <dgm:prSet/>
      <dgm:spPr/>
      <dgm:t>
        <a:bodyPr/>
        <a:lstStyle/>
        <a:p>
          <a:r>
            <a:rPr lang="en-GB"/>
            <a:t>Family History: Mother Diagnosed with Breast Cancer at the age of 60</a:t>
          </a:r>
          <a:endParaRPr lang="en-US"/>
        </a:p>
      </dgm:t>
    </dgm:pt>
    <dgm:pt modelId="{7F53269D-BBC4-4072-8D0A-6D82E932EC8F}" type="parTrans" cxnId="{3CA3088F-B428-474B-A0DC-BD3A2A75E033}">
      <dgm:prSet/>
      <dgm:spPr/>
      <dgm:t>
        <a:bodyPr/>
        <a:lstStyle/>
        <a:p>
          <a:endParaRPr lang="en-US"/>
        </a:p>
      </dgm:t>
    </dgm:pt>
    <dgm:pt modelId="{D32B03A3-E81A-490B-AE0E-0802A94B91F9}" type="sibTrans" cxnId="{3CA3088F-B428-474B-A0DC-BD3A2A75E033}">
      <dgm:prSet/>
      <dgm:spPr/>
      <dgm:t>
        <a:bodyPr/>
        <a:lstStyle/>
        <a:p>
          <a:endParaRPr lang="en-US"/>
        </a:p>
      </dgm:t>
    </dgm:pt>
    <dgm:pt modelId="{CF871E52-0963-4701-8D9E-69C94E97DD00}" type="pres">
      <dgm:prSet presAssocID="{DB3E79AD-EEBD-4AC5-8E1C-AD1B2E3BA90A}" presName="diagram" presStyleCnt="0">
        <dgm:presLayoutVars>
          <dgm:dir/>
          <dgm:resizeHandles val="exact"/>
        </dgm:presLayoutVars>
      </dgm:prSet>
      <dgm:spPr/>
    </dgm:pt>
    <dgm:pt modelId="{5DB2DB8B-D5EE-471E-A60D-AACD50283434}" type="pres">
      <dgm:prSet presAssocID="{3FDE206D-B56E-4D85-B3B2-BD392C504E23}" presName="node" presStyleLbl="node1" presStyleIdx="0" presStyleCnt="6">
        <dgm:presLayoutVars>
          <dgm:bulletEnabled val="1"/>
        </dgm:presLayoutVars>
      </dgm:prSet>
      <dgm:spPr/>
    </dgm:pt>
    <dgm:pt modelId="{476B5048-5F96-4781-8EF1-1FE17EC83F51}" type="pres">
      <dgm:prSet presAssocID="{107CDB5D-6E6C-4938-8AAD-A78CD1F20928}" presName="sibTrans" presStyleCnt="0"/>
      <dgm:spPr/>
    </dgm:pt>
    <dgm:pt modelId="{368B9286-E6AC-42E2-BFD1-411061F52A12}" type="pres">
      <dgm:prSet presAssocID="{FD0B4025-99DB-4EA6-A1BB-860D650CEF35}" presName="node" presStyleLbl="node1" presStyleIdx="1" presStyleCnt="6">
        <dgm:presLayoutVars>
          <dgm:bulletEnabled val="1"/>
        </dgm:presLayoutVars>
      </dgm:prSet>
      <dgm:spPr/>
    </dgm:pt>
    <dgm:pt modelId="{C933755A-0153-42D6-8164-FB059BEE6733}" type="pres">
      <dgm:prSet presAssocID="{A58FEA18-7A8C-4949-8A75-5B32155B6B78}" presName="sibTrans" presStyleCnt="0"/>
      <dgm:spPr/>
    </dgm:pt>
    <dgm:pt modelId="{4E1C72E0-DB3A-48C9-A5B1-11003B2C2BF3}" type="pres">
      <dgm:prSet presAssocID="{0AC85445-DD8E-4B14-9FB1-756436E45EEE}" presName="node" presStyleLbl="node1" presStyleIdx="2" presStyleCnt="6">
        <dgm:presLayoutVars>
          <dgm:bulletEnabled val="1"/>
        </dgm:presLayoutVars>
      </dgm:prSet>
      <dgm:spPr/>
    </dgm:pt>
    <dgm:pt modelId="{C6E4D908-6575-4A0B-A568-7D238948D3CB}" type="pres">
      <dgm:prSet presAssocID="{3952CC7A-A80C-438A-8471-C2C431966F56}" presName="sibTrans" presStyleCnt="0"/>
      <dgm:spPr/>
    </dgm:pt>
    <dgm:pt modelId="{54DD2769-66E2-4CC1-A12D-557D9EA40173}" type="pres">
      <dgm:prSet presAssocID="{5CBDF0F7-E740-47F7-9D27-2B14DC778756}" presName="node" presStyleLbl="node1" presStyleIdx="3" presStyleCnt="6">
        <dgm:presLayoutVars>
          <dgm:bulletEnabled val="1"/>
        </dgm:presLayoutVars>
      </dgm:prSet>
      <dgm:spPr/>
    </dgm:pt>
    <dgm:pt modelId="{E93387C1-76E3-420C-A6D4-33926C292C0E}" type="pres">
      <dgm:prSet presAssocID="{FADB390B-4102-4C3C-B290-287CFFFF9E7A}" presName="sibTrans" presStyleCnt="0"/>
      <dgm:spPr/>
    </dgm:pt>
    <dgm:pt modelId="{9EBED55B-9034-4B6E-95C1-7014FF7C2F09}" type="pres">
      <dgm:prSet presAssocID="{1FB0D601-2803-42E0-8CC6-D8EE88F50D03}" presName="node" presStyleLbl="node1" presStyleIdx="4" presStyleCnt="6">
        <dgm:presLayoutVars>
          <dgm:bulletEnabled val="1"/>
        </dgm:presLayoutVars>
      </dgm:prSet>
      <dgm:spPr/>
    </dgm:pt>
    <dgm:pt modelId="{E6B16B5F-1BEA-4C35-A70A-6E7F88A86454}" type="pres">
      <dgm:prSet presAssocID="{B79B2A12-0A6B-4018-81C5-0ECC5ECEBE06}" presName="sibTrans" presStyleCnt="0"/>
      <dgm:spPr/>
    </dgm:pt>
    <dgm:pt modelId="{040A969A-2EBF-4EBD-BA98-FF3565550314}" type="pres">
      <dgm:prSet presAssocID="{293F86EB-7FA6-4E24-A452-4DCCDC3E8ED4}" presName="node" presStyleLbl="node1" presStyleIdx="5" presStyleCnt="6">
        <dgm:presLayoutVars>
          <dgm:bulletEnabled val="1"/>
        </dgm:presLayoutVars>
      </dgm:prSet>
      <dgm:spPr/>
    </dgm:pt>
  </dgm:ptLst>
  <dgm:cxnLst>
    <dgm:cxn modelId="{82B83E04-A8F4-4FC5-AA0E-2B896A20393E}" srcId="{DB3E79AD-EEBD-4AC5-8E1C-AD1B2E3BA90A}" destId="{0AC85445-DD8E-4B14-9FB1-756436E45EEE}" srcOrd="2" destOrd="0" parTransId="{ECF432BD-A00E-4655-8669-D5A8003F23C2}" sibTransId="{3952CC7A-A80C-438A-8471-C2C431966F56}"/>
    <dgm:cxn modelId="{ED713D19-408D-4B4A-B1E7-0D9890D92DA7}" type="presOf" srcId="{FD0B4025-99DB-4EA6-A1BB-860D650CEF35}" destId="{368B9286-E6AC-42E2-BFD1-411061F52A12}" srcOrd="0" destOrd="0" presId="urn:microsoft.com/office/officeart/2005/8/layout/default"/>
    <dgm:cxn modelId="{69BC4743-2863-4387-8FE8-E41602318B15}" srcId="{DB3E79AD-EEBD-4AC5-8E1C-AD1B2E3BA90A}" destId="{FD0B4025-99DB-4EA6-A1BB-860D650CEF35}" srcOrd="1" destOrd="0" parTransId="{BB43CF14-9EC8-4374-9FC9-179F4B90E977}" sibTransId="{A58FEA18-7A8C-4949-8A75-5B32155B6B78}"/>
    <dgm:cxn modelId="{CEFA5247-2B0C-4654-B032-8633C6206D98}" srcId="{DB3E79AD-EEBD-4AC5-8E1C-AD1B2E3BA90A}" destId="{5CBDF0F7-E740-47F7-9D27-2B14DC778756}" srcOrd="3" destOrd="0" parTransId="{CC66FCDA-EC81-4246-9894-13F1E667B5C0}" sibTransId="{FADB390B-4102-4C3C-B290-287CFFFF9E7A}"/>
    <dgm:cxn modelId="{DC2D386D-F1E5-4281-8C2B-19CFB9A122C4}" type="presOf" srcId="{DB3E79AD-EEBD-4AC5-8E1C-AD1B2E3BA90A}" destId="{CF871E52-0963-4701-8D9E-69C94E97DD00}" srcOrd="0" destOrd="0" presId="urn:microsoft.com/office/officeart/2005/8/layout/default"/>
    <dgm:cxn modelId="{7CFAA870-B2F6-4224-AAD1-986FA2D909CE}" srcId="{DB3E79AD-EEBD-4AC5-8E1C-AD1B2E3BA90A}" destId="{3FDE206D-B56E-4D85-B3B2-BD392C504E23}" srcOrd="0" destOrd="0" parTransId="{D94EE925-F9D0-4059-9B09-CF909511DF5D}" sibTransId="{107CDB5D-6E6C-4938-8AAD-A78CD1F20928}"/>
    <dgm:cxn modelId="{4DC6C976-E6DB-437D-80D4-6B8475729DB8}" type="presOf" srcId="{3FDE206D-B56E-4D85-B3B2-BD392C504E23}" destId="{5DB2DB8B-D5EE-471E-A60D-AACD50283434}" srcOrd="0" destOrd="0" presId="urn:microsoft.com/office/officeart/2005/8/layout/default"/>
    <dgm:cxn modelId="{3CA3088F-B428-474B-A0DC-BD3A2A75E033}" srcId="{DB3E79AD-EEBD-4AC5-8E1C-AD1B2E3BA90A}" destId="{293F86EB-7FA6-4E24-A452-4DCCDC3E8ED4}" srcOrd="5" destOrd="0" parTransId="{7F53269D-BBC4-4072-8D0A-6D82E932EC8F}" sibTransId="{D32B03A3-E81A-490B-AE0E-0802A94B91F9}"/>
    <dgm:cxn modelId="{8397868F-F5C0-4A1F-8E71-2134C449EA1C}" srcId="{DB3E79AD-EEBD-4AC5-8E1C-AD1B2E3BA90A}" destId="{1FB0D601-2803-42E0-8CC6-D8EE88F50D03}" srcOrd="4" destOrd="0" parTransId="{E0C0402C-6ADC-471A-B943-3215A17BB436}" sibTransId="{B79B2A12-0A6B-4018-81C5-0ECC5ECEBE06}"/>
    <dgm:cxn modelId="{EA2441C6-1615-4B1D-A35F-041F575F917C}" type="presOf" srcId="{0AC85445-DD8E-4B14-9FB1-756436E45EEE}" destId="{4E1C72E0-DB3A-48C9-A5B1-11003B2C2BF3}" srcOrd="0" destOrd="0" presId="urn:microsoft.com/office/officeart/2005/8/layout/default"/>
    <dgm:cxn modelId="{5AA4C8D7-164A-416C-ACF4-2F54D11F7FB8}" type="presOf" srcId="{1FB0D601-2803-42E0-8CC6-D8EE88F50D03}" destId="{9EBED55B-9034-4B6E-95C1-7014FF7C2F09}" srcOrd="0" destOrd="0" presId="urn:microsoft.com/office/officeart/2005/8/layout/default"/>
    <dgm:cxn modelId="{C377B4ED-680A-4167-890B-83145F7D6C7F}" type="presOf" srcId="{5CBDF0F7-E740-47F7-9D27-2B14DC778756}" destId="{54DD2769-66E2-4CC1-A12D-557D9EA40173}" srcOrd="0" destOrd="0" presId="urn:microsoft.com/office/officeart/2005/8/layout/default"/>
    <dgm:cxn modelId="{723703F6-07BB-4F05-B644-3AE9B4C1C1FB}" type="presOf" srcId="{293F86EB-7FA6-4E24-A452-4DCCDC3E8ED4}" destId="{040A969A-2EBF-4EBD-BA98-FF3565550314}" srcOrd="0" destOrd="0" presId="urn:microsoft.com/office/officeart/2005/8/layout/default"/>
    <dgm:cxn modelId="{690F99DA-4445-4014-974E-CCCE156A31E5}" type="presParOf" srcId="{CF871E52-0963-4701-8D9E-69C94E97DD00}" destId="{5DB2DB8B-D5EE-471E-A60D-AACD50283434}" srcOrd="0" destOrd="0" presId="urn:microsoft.com/office/officeart/2005/8/layout/default"/>
    <dgm:cxn modelId="{CB267457-47F2-4BE9-9AFC-B69C877C7260}" type="presParOf" srcId="{CF871E52-0963-4701-8D9E-69C94E97DD00}" destId="{476B5048-5F96-4781-8EF1-1FE17EC83F51}" srcOrd="1" destOrd="0" presId="urn:microsoft.com/office/officeart/2005/8/layout/default"/>
    <dgm:cxn modelId="{EEF1648A-21DB-4F3C-B80B-6B9AC6C94FF3}" type="presParOf" srcId="{CF871E52-0963-4701-8D9E-69C94E97DD00}" destId="{368B9286-E6AC-42E2-BFD1-411061F52A12}" srcOrd="2" destOrd="0" presId="urn:microsoft.com/office/officeart/2005/8/layout/default"/>
    <dgm:cxn modelId="{868EEE67-362F-4987-8352-00BD7B5C05BF}" type="presParOf" srcId="{CF871E52-0963-4701-8D9E-69C94E97DD00}" destId="{C933755A-0153-42D6-8164-FB059BEE6733}" srcOrd="3" destOrd="0" presId="urn:microsoft.com/office/officeart/2005/8/layout/default"/>
    <dgm:cxn modelId="{F4B580E2-53D1-4D70-876C-612B72A83696}" type="presParOf" srcId="{CF871E52-0963-4701-8D9E-69C94E97DD00}" destId="{4E1C72E0-DB3A-48C9-A5B1-11003B2C2BF3}" srcOrd="4" destOrd="0" presId="urn:microsoft.com/office/officeart/2005/8/layout/default"/>
    <dgm:cxn modelId="{5C30B014-7937-4A47-A67C-40E078B2A966}" type="presParOf" srcId="{CF871E52-0963-4701-8D9E-69C94E97DD00}" destId="{C6E4D908-6575-4A0B-A568-7D238948D3CB}" srcOrd="5" destOrd="0" presId="urn:microsoft.com/office/officeart/2005/8/layout/default"/>
    <dgm:cxn modelId="{A09F3B6D-93B1-4CAF-A94C-7C40FD8E7267}" type="presParOf" srcId="{CF871E52-0963-4701-8D9E-69C94E97DD00}" destId="{54DD2769-66E2-4CC1-A12D-557D9EA40173}" srcOrd="6" destOrd="0" presId="urn:microsoft.com/office/officeart/2005/8/layout/default"/>
    <dgm:cxn modelId="{CE202305-4DE0-48EA-A8F0-4977D01B3629}" type="presParOf" srcId="{CF871E52-0963-4701-8D9E-69C94E97DD00}" destId="{E93387C1-76E3-420C-A6D4-33926C292C0E}" srcOrd="7" destOrd="0" presId="urn:microsoft.com/office/officeart/2005/8/layout/default"/>
    <dgm:cxn modelId="{183E09F9-A3D8-4DB0-9687-F97B55DE8920}" type="presParOf" srcId="{CF871E52-0963-4701-8D9E-69C94E97DD00}" destId="{9EBED55B-9034-4B6E-95C1-7014FF7C2F09}" srcOrd="8" destOrd="0" presId="urn:microsoft.com/office/officeart/2005/8/layout/default"/>
    <dgm:cxn modelId="{17A124E5-EB60-47DC-9EF3-A07EC91E3DF6}" type="presParOf" srcId="{CF871E52-0963-4701-8D9E-69C94E97DD00}" destId="{E6B16B5F-1BEA-4C35-A70A-6E7F88A86454}" srcOrd="9" destOrd="0" presId="urn:microsoft.com/office/officeart/2005/8/layout/default"/>
    <dgm:cxn modelId="{22E72368-9A50-4941-976F-4AF47BDA8B6B}" type="presParOf" srcId="{CF871E52-0963-4701-8D9E-69C94E97DD00}" destId="{040A969A-2EBF-4EBD-BA98-FF3565550314}"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B2DB8B-D5EE-471E-A60D-AACD50283434}">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Name: Mia </a:t>
          </a:r>
          <a:endParaRPr lang="en-US" sz="2300" kern="1200"/>
        </a:p>
      </dsp:txBody>
      <dsp:txXfrm>
        <a:off x="447913" y="1658"/>
        <a:ext cx="2863304" cy="1717982"/>
      </dsp:txXfrm>
    </dsp:sp>
    <dsp:sp modelId="{368B9286-E6AC-42E2-BFD1-411061F52A12}">
      <dsp:nvSpPr>
        <dsp:cNvPr id="0" name=""/>
        <dsp:cNvSpPr/>
      </dsp:nvSpPr>
      <dsp:spPr>
        <a:xfrm>
          <a:off x="3597547" y="1658"/>
          <a:ext cx="2863304" cy="1717982"/>
        </a:xfrm>
        <a:prstGeom prst="rect">
          <a:avLst/>
        </a:prstGeom>
        <a:solidFill>
          <a:schemeClr val="accent2">
            <a:hueOff val="-264675"/>
            <a:satOff val="298"/>
            <a:lumOff val="706"/>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Age: 50</a:t>
          </a:r>
          <a:endParaRPr lang="en-US" sz="2300" kern="1200"/>
        </a:p>
      </dsp:txBody>
      <dsp:txXfrm>
        <a:off x="3597547" y="1658"/>
        <a:ext cx="2863304" cy="1717982"/>
      </dsp:txXfrm>
    </dsp:sp>
    <dsp:sp modelId="{4E1C72E0-DB3A-48C9-A5B1-11003B2C2BF3}">
      <dsp:nvSpPr>
        <dsp:cNvPr id="0" name=""/>
        <dsp:cNvSpPr/>
      </dsp:nvSpPr>
      <dsp:spPr>
        <a:xfrm>
          <a:off x="6747182" y="1658"/>
          <a:ext cx="2863304" cy="1717982"/>
        </a:xfrm>
        <a:prstGeom prst="rect">
          <a:avLst/>
        </a:prstGeom>
        <a:solidFill>
          <a:schemeClr val="accent2">
            <a:hueOff val="-529349"/>
            <a:satOff val="597"/>
            <a:lumOff val="1412"/>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Gender: Female</a:t>
          </a:r>
          <a:endParaRPr lang="en-US" sz="2300" kern="1200"/>
        </a:p>
      </dsp:txBody>
      <dsp:txXfrm>
        <a:off x="6747182" y="1658"/>
        <a:ext cx="2863304" cy="1717982"/>
      </dsp:txXfrm>
    </dsp:sp>
    <dsp:sp modelId="{54DD2769-66E2-4CC1-A12D-557D9EA40173}">
      <dsp:nvSpPr>
        <dsp:cNvPr id="0" name=""/>
        <dsp:cNvSpPr/>
      </dsp:nvSpPr>
      <dsp:spPr>
        <a:xfrm>
          <a:off x="447913" y="2005971"/>
          <a:ext cx="2863304" cy="1717982"/>
        </a:xfrm>
        <a:prstGeom prst="rect">
          <a:avLst/>
        </a:prstGeom>
        <a:solidFill>
          <a:schemeClr val="accent2">
            <a:hueOff val="-794024"/>
            <a:satOff val="895"/>
            <a:lumOff val="2118"/>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Ethnicity: Mixed- Race</a:t>
          </a:r>
          <a:endParaRPr lang="en-US" sz="2300" kern="1200"/>
        </a:p>
      </dsp:txBody>
      <dsp:txXfrm>
        <a:off x="447913" y="2005971"/>
        <a:ext cx="2863304" cy="1717982"/>
      </dsp:txXfrm>
    </dsp:sp>
    <dsp:sp modelId="{9EBED55B-9034-4B6E-95C1-7014FF7C2F09}">
      <dsp:nvSpPr>
        <dsp:cNvPr id="0" name=""/>
        <dsp:cNvSpPr/>
      </dsp:nvSpPr>
      <dsp:spPr>
        <a:xfrm>
          <a:off x="3597547" y="2005971"/>
          <a:ext cx="2863304" cy="1717982"/>
        </a:xfrm>
        <a:prstGeom prst="rect">
          <a:avLst/>
        </a:prstGeom>
        <a:solidFill>
          <a:schemeClr val="accent2">
            <a:hueOff val="-1058698"/>
            <a:satOff val="1194"/>
            <a:lumOff val="2824"/>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Menopausal Status: ( Menopause at age 30) </a:t>
          </a:r>
          <a:endParaRPr lang="en-US" sz="2300" kern="1200"/>
        </a:p>
      </dsp:txBody>
      <dsp:txXfrm>
        <a:off x="3597547" y="2005971"/>
        <a:ext cx="2863304" cy="1717982"/>
      </dsp:txXfrm>
    </dsp:sp>
    <dsp:sp modelId="{040A969A-2EBF-4EBD-BA98-FF3565550314}">
      <dsp:nvSpPr>
        <dsp:cNvPr id="0" name=""/>
        <dsp:cNvSpPr/>
      </dsp:nvSpPr>
      <dsp:spPr>
        <a:xfrm>
          <a:off x="6747182" y="2005971"/>
          <a:ext cx="2863304" cy="1717982"/>
        </a:xfrm>
        <a:prstGeom prst="rect">
          <a:avLst/>
        </a:prstGeom>
        <a:solidFill>
          <a:schemeClr val="accent2">
            <a:hueOff val="-1323373"/>
            <a:satOff val="1492"/>
            <a:lumOff val="353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Family History: Mother Diagnosed with Breast Cancer at the age of 60</a:t>
          </a:r>
          <a:endParaRPr lang="en-US" sz="2300" kern="1200"/>
        </a:p>
      </dsp:txBody>
      <dsp:txXfrm>
        <a:off x="6747182" y="2005971"/>
        <a:ext cx="2863304" cy="171798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24DE1F-3369-43E2-8C91-33FDF5BE739B}" type="datetimeFigureOut">
              <a:t>3/22/2026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1D504E-3EE8-422D-86DF-C5DB23540783}" type="slidenum">
              <a:t>‹#›</a:t>
            </a:fld>
            <a:endParaRPr lang="en-GB"/>
          </a:p>
        </p:txBody>
      </p:sp>
    </p:spTree>
    <p:extLst>
      <p:ext uri="{BB962C8B-B14F-4D97-AF65-F5344CB8AC3E}">
        <p14:creationId xmlns:p14="http://schemas.microsoft.com/office/powerpoint/2010/main" val="15447286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Talk about what is going to be in the PowerPoint and expl</a:t>
            </a:r>
            <a:r>
              <a:rPr lang="en-US">
                <a:ea typeface="Calibri"/>
                <a:cs typeface="Calibri"/>
              </a:rPr>
              <a:t>ain them in detailed.</a:t>
            </a:r>
            <a:r>
              <a:rPr lang="en-US" dirty="0">
                <a:ea typeface="Calibri"/>
                <a:cs typeface="Calibri"/>
              </a:rPr>
              <a:t> </a:t>
            </a:r>
          </a:p>
        </p:txBody>
      </p:sp>
      <p:sp>
        <p:nvSpPr>
          <p:cNvPr id="4" name="Slide Number Placeholder 3"/>
          <p:cNvSpPr>
            <a:spLocks noGrp="1"/>
          </p:cNvSpPr>
          <p:nvPr>
            <p:ph type="sldNum" sz="quarter" idx="5"/>
          </p:nvPr>
        </p:nvSpPr>
        <p:spPr/>
        <p:txBody>
          <a:bodyPr/>
          <a:lstStyle/>
          <a:p>
            <a:fld id="{021D504E-3EE8-422D-86DF-C5DB23540783}" type="slidenum">
              <a:rPr lang="en-GB"/>
              <a:t>2</a:t>
            </a:fld>
            <a:endParaRPr lang="en-GB"/>
          </a:p>
        </p:txBody>
      </p:sp>
    </p:spTree>
    <p:extLst>
      <p:ext uri="{BB962C8B-B14F-4D97-AF65-F5344CB8AC3E}">
        <p14:creationId xmlns:p14="http://schemas.microsoft.com/office/powerpoint/2010/main" val="14134400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2CDE34-7397-6D54-0696-59EFEBFAFD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0FB51F-4B27-A6A1-C711-06F08FFF79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F409B5-8A28-337A-1C84-AF2489E79768}"/>
              </a:ext>
            </a:extLst>
          </p:cNvPr>
          <p:cNvSpPr>
            <a:spLocks noGrp="1"/>
          </p:cNvSpPr>
          <p:nvPr>
            <p:ph type="body" idx="1"/>
          </p:nvPr>
        </p:nvSpPr>
        <p:spPr/>
        <p:txBody>
          <a:bodyPr/>
          <a:lstStyle/>
          <a:p>
            <a:r>
              <a:rPr lang="en-US" dirty="0">
                <a:ea typeface="Calibri"/>
                <a:cs typeface="Calibri"/>
              </a:rPr>
              <a:t>Explain the care </a:t>
            </a:r>
            <a:r>
              <a:rPr lang="en-US">
                <a:ea typeface="Calibri"/>
                <a:cs typeface="Calibri"/>
              </a:rPr>
              <a:t>plan for Mia</a:t>
            </a:r>
            <a:endParaRPr lang="en-US" dirty="0">
              <a:ea typeface="Calibri"/>
              <a:cs typeface="Calibri"/>
            </a:endParaRPr>
          </a:p>
        </p:txBody>
      </p:sp>
      <p:sp>
        <p:nvSpPr>
          <p:cNvPr id="4" name="Slide Number Placeholder 3">
            <a:extLst>
              <a:ext uri="{FF2B5EF4-FFF2-40B4-BE49-F238E27FC236}">
                <a16:creationId xmlns:a16="http://schemas.microsoft.com/office/drawing/2014/main" id="{E05123E9-9B18-6A8D-55A8-78DD1D6A6F09}"/>
              </a:ext>
            </a:extLst>
          </p:cNvPr>
          <p:cNvSpPr>
            <a:spLocks noGrp="1"/>
          </p:cNvSpPr>
          <p:nvPr>
            <p:ph type="sldNum" sz="quarter" idx="5"/>
          </p:nvPr>
        </p:nvSpPr>
        <p:spPr/>
        <p:txBody>
          <a:bodyPr/>
          <a:lstStyle/>
          <a:p>
            <a:fld id="{021D504E-3EE8-422D-86DF-C5DB23540783}" type="slidenum">
              <a:rPr lang="en-GB"/>
              <a:t>3</a:t>
            </a:fld>
            <a:endParaRPr lang="en-GB"/>
          </a:p>
        </p:txBody>
      </p:sp>
    </p:spTree>
    <p:extLst>
      <p:ext uri="{BB962C8B-B14F-4D97-AF65-F5344CB8AC3E}">
        <p14:creationId xmlns:p14="http://schemas.microsoft.com/office/powerpoint/2010/main" val="31986256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This Explain a base line for understanding Mia individualist Over 50 is the most significant Risk factor with 80% of Women over 50.</a:t>
            </a:r>
            <a:endParaRPr lang="en-US"/>
          </a:p>
          <a:p>
            <a:r>
              <a:rPr lang="en-US">
                <a:ea typeface="Calibri"/>
                <a:cs typeface="Calibri"/>
              </a:rPr>
              <a:t>This Care- plan will explain a bit about Mia Medical History. </a:t>
            </a:r>
            <a:endParaRPr lang="en-US"/>
          </a:p>
        </p:txBody>
      </p:sp>
      <p:sp>
        <p:nvSpPr>
          <p:cNvPr id="4" name="Slide Number Placeholder 3"/>
          <p:cNvSpPr>
            <a:spLocks noGrp="1"/>
          </p:cNvSpPr>
          <p:nvPr>
            <p:ph type="sldNum" sz="quarter" idx="5"/>
          </p:nvPr>
        </p:nvSpPr>
        <p:spPr/>
        <p:txBody>
          <a:bodyPr/>
          <a:lstStyle/>
          <a:p>
            <a:fld id="{021D504E-3EE8-422D-86DF-C5DB23540783}" type="slidenum">
              <a:t>4</a:t>
            </a:fld>
            <a:endParaRPr lang="en-GB"/>
          </a:p>
        </p:txBody>
      </p:sp>
    </p:spTree>
    <p:extLst>
      <p:ext uri="{BB962C8B-B14F-4D97-AF65-F5344CB8AC3E}">
        <p14:creationId xmlns:p14="http://schemas.microsoft.com/office/powerpoint/2010/main" val="1382400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Breast Cancer is where you get feel a lum</a:t>
            </a:r>
            <a:r>
              <a:rPr lang="en-US" dirty="0">
                <a:solidFill>
                  <a:srgbClr val="000000"/>
                </a:solidFill>
                <a:latin typeface="Calibri"/>
                <a:ea typeface="Calibri"/>
                <a:cs typeface="Calibri"/>
              </a:rPr>
              <a:t>p</a:t>
            </a:r>
            <a:r>
              <a:rPr lang="en-US" dirty="0">
                <a:ea typeface="Calibri"/>
                <a:cs typeface="Calibri"/>
              </a:rPr>
              <a:t> in one of your Breast where then sometimes,</a:t>
            </a:r>
            <a:r>
              <a:rPr lang="en-US">
                <a:ea typeface="Calibri"/>
                <a:cs typeface="Calibri"/>
              </a:rPr>
              <a:t> they would need to remove them or give treatment for it which is Chemotherapy; Radiation and other treatment to remove all the Cancer cells.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021D504E-3EE8-422D-86DF-C5DB23540783}" type="slidenum">
              <a:rPr lang="en-GB"/>
              <a:t>5</a:t>
            </a:fld>
            <a:endParaRPr lang="en-GB"/>
          </a:p>
        </p:txBody>
      </p:sp>
    </p:spTree>
    <p:extLst>
      <p:ext uri="{BB962C8B-B14F-4D97-AF65-F5344CB8AC3E}">
        <p14:creationId xmlns:p14="http://schemas.microsoft.com/office/powerpoint/2010/main" val="2174282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This Slide highlights the risk factors in Mia life; lack of exercise Lifestyle are linked to an increased risk of Breast Cancer.</a:t>
            </a:r>
          </a:p>
          <a:p>
            <a:r>
              <a:rPr lang="en-US">
                <a:ea typeface="Calibri"/>
                <a:cs typeface="Calibri"/>
              </a:rPr>
              <a:t>Menopause/ BMI is a consistent risk factor </a:t>
            </a:r>
          </a:p>
          <a:p>
            <a:r>
              <a:rPr lang="en-US">
                <a:ea typeface="Calibri"/>
                <a:cs typeface="Calibri"/>
              </a:rPr>
              <a:t>Alcohol Consumption is a very high-risk factor Mia is over- weight by her lifestyle choices.</a:t>
            </a:r>
          </a:p>
        </p:txBody>
      </p:sp>
      <p:sp>
        <p:nvSpPr>
          <p:cNvPr id="4" name="Slide Number Placeholder 3"/>
          <p:cNvSpPr>
            <a:spLocks noGrp="1"/>
          </p:cNvSpPr>
          <p:nvPr>
            <p:ph type="sldNum" sz="quarter" idx="5"/>
          </p:nvPr>
        </p:nvSpPr>
        <p:spPr/>
        <p:txBody>
          <a:bodyPr/>
          <a:lstStyle/>
          <a:p>
            <a:fld id="{021D504E-3EE8-422D-86DF-C5DB23540783}" type="slidenum">
              <a:t>6</a:t>
            </a:fld>
            <a:endParaRPr lang="en-GB"/>
          </a:p>
        </p:txBody>
      </p:sp>
    </p:spTree>
    <p:extLst>
      <p:ext uri="{BB962C8B-B14F-4D97-AF65-F5344CB8AC3E}">
        <p14:creationId xmlns:p14="http://schemas.microsoft.com/office/powerpoint/2010/main" val="22821523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Breast Cancer forms a tumor that disrupts normal breast tissue. Cancer cells invade nearby lymph vessels, often reaching the sentinel lymph </a:t>
            </a:r>
            <a:r>
              <a:rPr lang="en-US" dirty="0" err="1">
                <a:ea typeface="Calibri"/>
                <a:cs typeface="Calibri"/>
              </a:rPr>
              <a:t>nobe</a:t>
            </a:r>
            <a:r>
              <a:rPr lang="en-US" dirty="0">
                <a:ea typeface="Calibri"/>
                <a:cs typeface="Calibri"/>
              </a:rPr>
              <a:t> under the arm. Visible skin changes may occur, including dimpling called nipple retraction – these are key physical signs to </a:t>
            </a:r>
            <a:r>
              <a:rPr lang="en-US" dirty="0" err="1">
                <a:ea typeface="Calibri"/>
                <a:cs typeface="Calibri"/>
              </a:rPr>
              <a:t>recognise</a:t>
            </a:r>
            <a:r>
              <a:rPr lang="en-US" dirty="0">
                <a:ea typeface="Calibri"/>
                <a:cs typeface="Calibri"/>
              </a:rPr>
              <a:t>.</a:t>
            </a:r>
          </a:p>
        </p:txBody>
      </p:sp>
      <p:sp>
        <p:nvSpPr>
          <p:cNvPr id="4" name="Slide Number Placeholder 3"/>
          <p:cNvSpPr>
            <a:spLocks noGrp="1"/>
          </p:cNvSpPr>
          <p:nvPr>
            <p:ph type="sldNum" sz="quarter" idx="5"/>
          </p:nvPr>
        </p:nvSpPr>
        <p:spPr/>
        <p:txBody>
          <a:bodyPr/>
          <a:lstStyle/>
          <a:p>
            <a:fld id="{021D504E-3EE8-422D-86DF-C5DB23540783}" type="slidenum">
              <a:rPr lang="en-GB"/>
              <a:t>7</a:t>
            </a:fld>
            <a:endParaRPr lang="en-GB"/>
          </a:p>
        </p:txBody>
      </p:sp>
    </p:spTree>
    <p:extLst>
      <p:ext uri="{BB962C8B-B14F-4D97-AF65-F5344CB8AC3E}">
        <p14:creationId xmlns:p14="http://schemas.microsoft.com/office/powerpoint/2010/main" val="15842800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Let us talk about how breast cancer affects function. When cancer blocks those vessels, fluid gets trapped. You might notice your arm or chest swelling, feeling heavy, or becoming tight. This happens  because the fluid </a:t>
            </a:r>
            <a:r>
              <a:rPr lang="en-US">
                <a:ea typeface="Calibri"/>
                <a:cs typeface="Calibri"/>
              </a:rPr>
              <a:t>cannot</a:t>
            </a:r>
            <a:r>
              <a:rPr lang="en-US" dirty="0">
                <a:ea typeface="Calibri"/>
                <a:cs typeface="Calibri"/>
              </a:rPr>
              <a:t> flow back into your bloodstream like it should. Tumors can also press on nerves, causing tingling or numbness, and block milk dusts, leading to discharge. The shoulder and arm may feel stiff too. These changes can be frustrating.</a:t>
            </a:r>
          </a:p>
        </p:txBody>
      </p:sp>
      <p:sp>
        <p:nvSpPr>
          <p:cNvPr id="4" name="Slide Number Placeholder 3"/>
          <p:cNvSpPr>
            <a:spLocks noGrp="1"/>
          </p:cNvSpPr>
          <p:nvPr>
            <p:ph type="sldNum" sz="quarter" idx="5"/>
          </p:nvPr>
        </p:nvSpPr>
        <p:spPr/>
        <p:txBody>
          <a:bodyPr/>
          <a:lstStyle/>
          <a:p>
            <a:fld id="{021D504E-3EE8-422D-86DF-C5DB23540783}" type="slidenum">
              <a:rPr lang="en-GB"/>
              <a:t>8</a:t>
            </a:fld>
            <a:endParaRPr lang="en-GB"/>
          </a:p>
        </p:txBody>
      </p:sp>
    </p:spTree>
    <p:extLst>
      <p:ext uri="{BB962C8B-B14F-4D97-AF65-F5344CB8AC3E}">
        <p14:creationId xmlns:p14="http://schemas.microsoft.com/office/powerpoint/2010/main" val="5951168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slide outlines NICE-aligned breast cancer care. A named Clinical Nurse Specialist coordinates multidisciplinary team input. Treatment follows evidence- based protocols biopsy, targeted therapy and radiotherapy as Mia Annual mammography monitors for shared decision- making ensures that Mia autonomy. Ethical principles of justice, confidentiality, and informed consent </a:t>
            </a:r>
            <a:r>
              <a:rPr lang="en-US" dirty="0" err="1">
                <a:ea typeface="Calibri"/>
                <a:cs typeface="Calibri"/>
              </a:rPr>
              <a:t>underpi</a:t>
            </a:r>
            <a:r>
              <a:rPr lang="en-US" dirty="0">
                <a:ea typeface="Calibri"/>
                <a:cs typeface="Calibri"/>
              </a:rPr>
              <a:t>n all care delivery.</a:t>
            </a:r>
          </a:p>
        </p:txBody>
      </p:sp>
      <p:sp>
        <p:nvSpPr>
          <p:cNvPr id="4" name="Slide Number Placeholder 3"/>
          <p:cNvSpPr>
            <a:spLocks noGrp="1"/>
          </p:cNvSpPr>
          <p:nvPr>
            <p:ph type="sldNum" sz="quarter" idx="5"/>
          </p:nvPr>
        </p:nvSpPr>
        <p:spPr/>
        <p:txBody>
          <a:bodyPr/>
          <a:lstStyle/>
          <a:p>
            <a:fld id="{021D504E-3EE8-422D-86DF-C5DB23540783}" type="slidenum">
              <a:rPr lang="en-GB"/>
              <a:t>9</a:t>
            </a:fld>
            <a:endParaRPr lang="en-GB"/>
          </a:p>
        </p:txBody>
      </p:sp>
    </p:spTree>
    <p:extLst>
      <p:ext uri="{BB962C8B-B14F-4D97-AF65-F5344CB8AC3E}">
        <p14:creationId xmlns:p14="http://schemas.microsoft.com/office/powerpoint/2010/main" val="42105226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Brest Cancer is when one cell goes out of control. Which then will form a lump, which will break surrounding tissues and travel </a:t>
            </a:r>
            <a:r>
              <a:rPr lang="en-US">
                <a:ea typeface="Calibri"/>
                <a:cs typeface="Calibri"/>
              </a:rPr>
              <a:t>through the blood and other part of the body.</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021D504E-3EE8-422D-86DF-C5DB23540783}" type="slidenum">
              <a:rPr lang="en-GB"/>
              <a:t>10</a:t>
            </a:fld>
            <a:endParaRPr lang="en-GB"/>
          </a:p>
        </p:txBody>
      </p:sp>
    </p:spTree>
    <p:extLst>
      <p:ext uri="{BB962C8B-B14F-4D97-AF65-F5344CB8AC3E}">
        <p14:creationId xmlns:p14="http://schemas.microsoft.com/office/powerpoint/2010/main" val="11830406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Mia will present with a painless, irregular lump, or skin changes. Mammogram is the primary screening tool, whiles ultrasound guide biopsy. Tissue sample allows to decide the tumor's  size. WHO </a:t>
            </a:r>
            <a:r>
              <a:rPr lang="en-US">
                <a:ea typeface="Calibri"/>
                <a:cs typeface="Calibri"/>
              </a:rPr>
              <a:t>says</a:t>
            </a:r>
            <a:r>
              <a:rPr lang="en-US" dirty="0">
                <a:ea typeface="Calibri"/>
                <a:cs typeface="Calibri"/>
              </a:rPr>
              <a:t> that screen, treat approach aims to diagnosis and treatment to improve outcome.</a:t>
            </a:r>
          </a:p>
        </p:txBody>
      </p:sp>
      <p:sp>
        <p:nvSpPr>
          <p:cNvPr id="4" name="Slide Number Placeholder 3"/>
          <p:cNvSpPr>
            <a:spLocks noGrp="1"/>
          </p:cNvSpPr>
          <p:nvPr>
            <p:ph type="sldNum" sz="quarter" idx="5"/>
          </p:nvPr>
        </p:nvSpPr>
        <p:spPr/>
        <p:txBody>
          <a:bodyPr/>
          <a:lstStyle/>
          <a:p>
            <a:fld id="{021D504E-3EE8-422D-86DF-C5DB23540783}" type="slidenum">
              <a:rPr lang="en-GB"/>
              <a:t>11</a:t>
            </a:fld>
            <a:endParaRPr lang="en-GB"/>
          </a:p>
        </p:txBody>
      </p:sp>
    </p:spTree>
    <p:extLst>
      <p:ext uri="{BB962C8B-B14F-4D97-AF65-F5344CB8AC3E}">
        <p14:creationId xmlns:p14="http://schemas.microsoft.com/office/powerpoint/2010/main" val="2491757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Conclusion, this Presentation has shown effective breast cancer care for Mia and her lifestyle factors with NICE evidence guidelines. Multidisciplinary  team, working together with Mia and a Specialist Nurse to ensure that Mia gets the best support. Ethical Principles and </a:t>
            </a:r>
            <a:r>
              <a:rPr lang="en-US">
                <a:ea typeface="Calibri"/>
                <a:cs typeface="Calibri"/>
              </a:rPr>
              <a:t>Confidentiality</a:t>
            </a:r>
            <a:r>
              <a:rPr lang="en-US" dirty="0">
                <a:ea typeface="Calibri"/>
                <a:cs typeface="Calibri"/>
              </a:rPr>
              <a:t> shared decision- making so that Mia receive </a:t>
            </a:r>
            <a:r>
              <a:rPr lang="en-US">
                <a:ea typeface="Calibri"/>
                <a:cs typeface="Calibri"/>
              </a:rPr>
              <a:t>high</a:t>
            </a:r>
            <a:r>
              <a:rPr lang="en-US" dirty="0">
                <a:ea typeface="Calibri"/>
                <a:cs typeface="Calibri"/>
              </a:rPr>
              <a:t> </a:t>
            </a:r>
            <a:r>
              <a:rPr lang="en-US">
                <a:ea typeface="Calibri"/>
                <a:cs typeface="Calibri"/>
              </a:rPr>
              <a:t>quality of treatment.</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021D504E-3EE8-422D-86DF-C5DB23540783}" type="slidenum">
              <a:rPr lang="en-GB"/>
              <a:t>12</a:t>
            </a:fld>
            <a:endParaRPr lang="en-GB"/>
          </a:p>
        </p:txBody>
      </p:sp>
    </p:spTree>
    <p:extLst>
      <p:ext uri="{BB962C8B-B14F-4D97-AF65-F5344CB8AC3E}">
        <p14:creationId xmlns:p14="http://schemas.microsoft.com/office/powerpoint/2010/main" val="14648227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dirty="0"/>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3/22/2026</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5081551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2FF5DD9-2C52-442D-92E2-8072C0C3D7CD}" type="datetimeFigureOut">
              <a:rPr lang="en-US" dirty="0"/>
              <a:t>3/22/2026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12547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dirty="0"/>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3/22/2026</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4133873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DBD3D6FB-79CC-4683-A046-BBE785BA1BED}" type="datetimeFigureOut">
              <a:rPr lang="en-US" dirty="0"/>
              <a:t>3/22/2026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32050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512B3E8-48F1-4B23-8498-D8A04A81EC9C}" type="datetimeFigureOut">
              <a:rPr lang="en-US" dirty="0"/>
              <a:t>3/22/2026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925258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0B90D90-AA62-404D-A741-635B4370F9CB}" type="datetimeFigureOut">
              <a:rPr lang="en-US" dirty="0"/>
              <a:t>3/22/2026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96709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3/22/2026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08648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dirty="0"/>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3/22/2026</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084062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dirty="0"/>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3/22/2026</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436274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11A6AA8-A04B-4104-9AE2-BD48D340E27F}" type="datetimeFigureOut">
              <a:rPr lang="en-US" dirty="0"/>
              <a:t>3/22/2026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686763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4E0BF79-FAC6-4A96-8DE1-F7B82E2E1652}" type="datetimeFigureOut">
              <a:rPr lang="en-US" dirty="0"/>
              <a:t>3/22/2026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8300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3/22/2026</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5458741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4.pn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5.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4.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4.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4.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172/jci33295" TargetMode="External"/><Relationship Id="rId3" Type="http://schemas.openxmlformats.org/officeDocument/2006/relationships/slideLayout" Target="../slideLayouts/slideLayout2.xml"/><Relationship Id="rId7" Type="http://schemas.openxmlformats.org/officeDocument/2006/relationships/hyperlink" Target="https://www.nice.org.uk/guidance" TargetMode="External"/><Relationship Id="rId12" Type="http://schemas.openxmlformats.org/officeDocument/2006/relationships/image" Target="../media/image4.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nhs.uk/conditions/breast-cancer-in-women/" TargetMode="External"/><Relationship Id="rId11" Type="http://schemas.openxmlformats.org/officeDocument/2006/relationships/hyperlink" Target="https://doi.org/10.1016/j.jncc.2025.02.002" TargetMode="External"/><Relationship Id="rId5" Type="http://schemas.openxmlformats.org/officeDocument/2006/relationships/hyperlink" Target="https://www.nice.org.uk/guidance/ng101" TargetMode="External"/><Relationship Id="rId10" Type="http://schemas.openxmlformats.org/officeDocument/2006/relationships/hyperlink" Target="https://doi.org/10.1186/1477-7819-11-237" TargetMode="External"/><Relationship Id="rId4" Type="http://schemas.openxmlformats.org/officeDocument/2006/relationships/hyperlink" Target="https://www.bing.com/images/" TargetMode="External"/><Relationship Id="rId9" Type="http://schemas.openxmlformats.org/officeDocument/2006/relationships/hyperlink" Target="https://doi.org/10.3390/cancers171728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2DED787-6CF2-1AFD-A354-FC47794E0D6F}"/>
              </a:ext>
            </a:extLst>
          </p:cNvPr>
          <p:cNvPicPr>
            <a:picLocks noChangeAspect="1"/>
          </p:cNvPicPr>
          <p:nvPr/>
        </p:nvPicPr>
        <p:blipFill>
          <a:blip r:embed="rId4">
            <a:alphaModFix amt="85000"/>
          </a:blip>
          <a:srcRect/>
          <a:stretch>
            <a:fillRect/>
          </a:stretch>
        </p:blipFill>
        <p:spPr>
          <a:xfrm>
            <a:off x="1" y="10"/>
            <a:ext cx="12191999" cy="6857989"/>
          </a:xfrm>
          <a:prstGeom prst="rect">
            <a:avLst/>
          </a:prstGeom>
        </p:spPr>
      </p:pic>
      <p:sp>
        <p:nvSpPr>
          <p:cNvPr id="9" name="Rectangle 8">
            <a:extLst>
              <a:ext uri="{FF2B5EF4-FFF2-40B4-BE49-F238E27FC236}">
                <a16:creationId xmlns:a16="http://schemas.microsoft.com/office/drawing/2014/main" id="{8A3844E6-D96A-41C1-870D-EE39760D72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alpha val="94000"/>
            </a:schemeClr>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F2A92315-CB5C-4EB8-992E-4AA0C5DBC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ctrTitle"/>
          </p:nvPr>
        </p:nvSpPr>
        <p:spPr>
          <a:xfrm>
            <a:off x="1561708" y="1681830"/>
            <a:ext cx="9068586" cy="2590800"/>
          </a:xfrm>
        </p:spPr>
        <p:txBody>
          <a:bodyPr vert="horz" lIns="91440" tIns="45720" rIns="91440" bIns="45720" rtlCol="0">
            <a:normAutofit/>
          </a:bodyPr>
          <a:lstStyle/>
          <a:p>
            <a:r>
              <a:rPr lang="en-US"/>
              <a:t>Cancers</a:t>
            </a:r>
            <a:br>
              <a:rPr lang="en-US"/>
            </a:br>
            <a:r>
              <a:rPr lang="en-US"/>
              <a:t>(Breast)</a:t>
            </a:r>
          </a:p>
        </p:txBody>
      </p:sp>
      <p:sp>
        <p:nvSpPr>
          <p:cNvPr id="3" name="Subtitle 2"/>
          <p:cNvSpPr>
            <a:spLocks noGrp="1"/>
          </p:cNvSpPr>
          <p:nvPr>
            <p:ph type="subTitle" idx="1"/>
          </p:nvPr>
        </p:nvSpPr>
        <p:spPr>
          <a:xfrm>
            <a:off x="1562100" y="3920062"/>
            <a:ext cx="9070848" cy="457201"/>
          </a:xfrm>
        </p:spPr>
        <p:txBody>
          <a:bodyPr vert="horz" lIns="91440" tIns="45720" rIns="91440" bIns="45720" rtlCol="0" anchor="t">
            <a:noAutofit/>
          </a:bodyPr>
          <a:lstStyle/>
          <a:p>
            <a:pPr>
              <a:lnSpc>
                <a:spcPct val="90000"/>
              </a:lnSpc>
              <a:spcAft>
                <a:spcPts val="600"/>
              </a:spcAft>
              <a:buFont typeface="Arial" panose="020B0604020202020204" pitchFamily="34" charset="0"/>
              <a:buChar char="•"/>
            </a:pPr>
            <a:r>
              <a:rPr lang="en-US"/>
              <a:t>Tionne Cole</a:t>
            </a:r>
          </a:p>
          <a:p>
            <a:pPr>
              <a:lnSpc>
                <a:spcPct val="90000"/>
              </a:lnSpc>
              <a:spcAft>
                <a:spcPts val="600"/>
              </a:spcAft>
              <a:buFont typeface="Arial" panose="020B0604020202020204" pitchFamily="34" charset="0"/>
              <a:buChar char="•"/>
            </a:pPr>
            <a:r>
              <a:rPr lang="en-US"/>
              <a:t>Student Number: 240171</a:t>
            </a:r>
          </a:p>
          <a:p>
            <a:pPr>
              <a:lnSpc>
                <a:spcPct val="90000"/>
              </a:lnSpc>
              <a:spcAft>
                <a:spcPts val="600"/>
              </a:spcAft>
              <a:buFont typeface="Arial" panose="020B0604020202020204" pitchFamily="34" charset="0"/>
              <a:buChar char="•"/>
            </a:pPr>
            <a:r>
              <a:rPr lang="en-US"/>
              <a:t>Module: Introduction to Physiology</a:t>
            </a:r>
          </a:p>
          <a:p>
            <a:pPr>
              <a:lnSpc>
                <a:spcPct val="90000"/>
              </a:lnSpc>
              <a:spcAft>
                <a:spcPts val="600"/>
              </a:spcAft>
              <a:buFont typeface="Arial" panose="020B0604020202020204" pitchFamily="34" charset="0"/>
              <a:buChar char="•"/>
            </a:pPr>
            <a:r>
              <a:rPr lang="en-US"/>
              <a:t>Module Code: BMHP5023</a:t>
            </a:r>
          </a:p>
          <a:p>
            <a:pPr>
              <a:lnSpc>
                <a:spcPct val="90000"/>
              </a:lnSpc>
              <a:spcAft>
                <a:spcPts val="600"/>
              </a:spcAft>
              <a:buFont typeface="Arial" panose="020B0604020202020204" pitchFamily="34" charset="0"/>
              <a:buChar char="•"/>
            </a:pPr>
            <a:r>
              <a:rPr lang="en-US"/>
              <a:t>LECTURER: PARESE AHMED</a:t>
            </a:r>
          </a:p>
        </p:txBody>
      </p:sp>
      <p:sp>
        <p:nvSpPr>
          <p:cNvPr id="13" name="Rectangle 12">
            <a:extLst>
              <a:ext uri="{FF2B5EF4-FFF2-40B4-BE49-F238E27FC236}">
                <a16:creationId xmlns:a16="http://schemas.microsoft.com/office/drawing/2014/main" id="{79FECA57-A5E2-44A8-96B6-A95724F80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BD4DE04D-ED96-4A1A-AA20-E4BBEECBFC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6D8CE3E-8596-4FB7-A9A6-0B18C146B9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D78D154-D736-4782-853A-1EC344B8E8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a:extLst>
              <a:ext uri="{FF2B5EF4-FFF2-40B4-BE49-F238E27FC236}">
                <a16:creationId xmlns:a16="http://schemas.microsoft.com/office/drawing/2014/main" id="{0F4B7BEB-09AD-248B-085D-62E9256F09B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0628"/>
    </mc:Choice>
    <mc:Fallback>
      <p:transition spd="slow" advTm="10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9A9CA"/>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4D48CBEC-DE22-BC2A-3EF1-53640221466B}"/>
              </a:ext>
            </a:extLst>
          </p:cNvPr>
          <p:cNvSpPr>
            <a:spLocks noGrp="1"/>
          </p:cNvSpPr>
          <p:nvPr>
            <p:ph type="title"/>
          </p:nvPr>
        </p:nvSpPr>
        <p:spPr>
          <a:xfrm>
            <a:off x="573409" y="559477"/>
            <a:ext cx="3765200" cy="5709931"/>
          </a:xfrm>
        </p:spPr>
        <p:txBody>
          <a:bodyPr>
            <a:normAutofit/>
          </a:bodyPr>
          <a:lstStyle/>
          <a:p>
            <a:pPr algn="ctr"/>
            <a:r>
              <a:rPr lang="en-GB" sz="4400"/>
              <a:t>Outline</a:t>
            </a:r>
            <a:endParaRPr lang="en-US"/>
          </a:p>
        </p:txBody>
      </p:sp>
      <p:sp>
        <p:nvSpPr>
          <p:cNvPr id="3" name="Content Placeholder 2">
            <a:extLst>
              <a:ext uri="{FF2B5EF4-FFF2-40B4-BE49-F238E27FC236}">
                <a16:creationId xmlns:a16="http://schemas.microsoft.com/office/drawing/2014/main" id="{11B455B3-557B-EE77-EADE-87DC2CA9FA13}"/>
              </a:ext>
            </a:extLst>
          </p:cNvPr>
          <p:cNvSpPr>
            <a:spLocks noGrp="1"/>
          </p:cNvSpPr>
          <p:nvPr>
            <p:ph idx="1"/>
          </p:nvPr>
        </p:nvSpPr>
        <p:spPr>
          <a:xfrm>
            <a:off x="5478124" y="962043"/>
            <a:ext cx="5647076" cy="5475563"/>
          </a:xfrm>
        </p:spPr>
        <p:txBody>
          <a:bodyPr vert="horz" lIns="91440" tIns="45720" rIns="91440" bIns="45720" rtlCol="0" anchor="ctr">
            <a:normAutofit/>
          </a:bodyPr>
          <a:lstStyle/>
          <a:p>
            <a:r>
              <a:rPr lang="en-GB" sz="3200"/>
              <a:t>What is Breast Cancer</a:t>
            </a:r>
            <a:endParaRPr lang="en-GB" sz="3200" dirty="0"/>
          </a:p>
          <a:p>
            <a:r>
              <a:rPr lang="en-GB" sz="3200"/>
              <a:t>Structural Impact of Breast Cancer</a:t>
            </a:r>
            <a:endParaRPr lang="en-GB" sz="3200" dirty="0"/>
          </a:p>
          <a:p>
            <a:r>
              <a:rPr lang="en-GB" sz="3200"/>
              <a:t>Functional Impact of Breast Cancer</a:t>
            </a:r>
            <a:endParaRPr lang="en-GB" sz="3200" dirty="0"/>
          </a:p>
          <a:p>
            <a:r>
              <a:rPr lang="en-GB" sz="3200"/>
              <a:t>Physiological Impact of Breast Cancer</a:t>
            </a:r>
            <a:endParaRPr lang="en-GB" sz="3200" dirty="0"/>
          </a:p>
          <a:p>
            <a:endParaRPr lang="en-GB" sz="3200" dirty="0"/>
          </a:p>
          <a:p>
            <a:endParaRPr lang="en-GB" sz="3200" dirty="0"/>
          </a:p>
        </p:txBody>
      </p:sp>
      <p:pic>
        <p:nvPicPr>
          <p:cNvPr id="6" name="Audio 5">
            <a:hlinkClick r:id="" action="ppaction://media"/>
            <a:extLst>
              <a:ext uri="{FF2B5EF4-FFF2-40B4-BE49-F238E27FC236}">
                <a16:creationId xmlns:a16="http://schemas.microsoft.com/office/drawing/2014/main" id="{26F46809-D7E2-1965-EDA8-4420C3F5810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03469843"/>
      </p:ext>
    </p:extLst>
  </p:cSld>
  <p:clrMapOvr>
    <a:masterClrMapping/>
  </p:clrMapOvr>
  <mc:AlternateContent xmlns:mc="http://schemas.openxmlformats.org/markup-compatibility/2006">
    <mc:Choice xmlns:p14="http://schemas.microsoft.com/office/powerpoint/2010/main" Requires="p14">
      <p:transition spd="slow" p14:dur="2000" advTm="14391"/>
    </mc:Choice>
    <mc:Fallback>
      <p:transition spd="slow" advTm="14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9A9CA"/>
        </a:solidFill>
        <a:effectLst/>
      </p:bgPr>
    </p:bg>
    <p:spTree>
      <p:nvGrpSpPr>
        <p:cNvPr id="1" name="">
          <a:extLst>
            <a:ext uri="{FF2B5EF4-FFF2-40B4-BE49-F238E27FC236}">
              <a16:creationId xmlns:a16="http://schemas.microsoft.com/office/drawing/2014/main" id="{A601D26A-F406-3F75-DD5E-6678E7B377C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9B196E-74CF-E251-486D-F3A7987B84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00851F0-9946-880B-B396-21A62FB8F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3AE4BBE7-9497-F95B-660F-327B5E5FB86B}"/>
              </a:ext>
            </a:extLst>
          </p:cNvPr>
          <p:cNvSpPr>
            <a:spLocks noGrp="1"/>
          </p:cNvSpPr>
          <p:nvPr>
            <p:ph type="title"/>
          </p:nvPr>
        </p:nvSpPr>
        <p:spPr>
          <a:xfrm>
            <a:off x="573409" y="559477"/>
            <a:ext cx="3765200" cy="5709931"/>
          </a:xfrm>
        </p:spPr>
        <p:txBody>
          <a:bodyPr>
            <a:normAutofit/>
          </a:bodyPr>
          <a:lstStyle/>
          <a:p>
            <a:pPr algn="ctr"/>
            <a:r>
              <a:rPr lang="en-GB" sz="4400"/>
              <a:t>Introduction</a:t>
            </a:r>
          </a:p>
        </p:txBody>
      </p:sp>
      <p:sp>
        <p:nvSpPr>
          <p:cNvPr id="3" name="Content Placeholder 2">
            <a:extLst>
              <a:ext uri="{FF2B5EF4-FFF2-40B4-BE49-F238E27FC236}">
                <a16:creationId xmlns:a16="http://schemas.microsoft.com/office/drawing/2014/main" id="{20D62435-30B3-B844-5DD5-800C1B85F29D}"/>
              </a:ext>
            </a:extLst>
          </p:cNvPr>
          <p:cNvSpPr>
            <a:spLocks noGrp="1"/>
          </p:cNvSpPr>
          <p:nvPr>
            <p:ph idx="1"/>
          </p:nvPr>
        </p:nvSpPr>
        <p:spPr>
          <a:xfrm>
            <a:off x="5478124" y="962043"/>
            <a:ext cx="5647076" cy="5475563"/>
          </a:xfrm>
        </p:spPr>
        <p:txBody>
          <a:bodyPr vert="horz" lIns="91440" tIns="45720" rIns="91440" bIns="45720" rtlCol="0" anchor="ctr">
            <a:normAutofit/>
          </a:bodyPr>
          <a:lstStyle/>
          <a:p>
            <a:r>
              <a:rPr lang="en-GB" sz="3200" dirty="0"/>
              <a:t>A Care plan for Mia which is a Breast Cancer </a:t>
            </a:r>
            <a:r>
              <a:rPr lang="en-GB" sz="3200" dirty="0" err="1"/>
              <a:t>paitent</a:t>
            </a:r>
            <a:r>
              <a:rPr lang="en-GB" sz="3200" dirty="0"/>
              <a:t>. This will explain Mia Demographic profile and lifestyle, risk factors with the relevant anatomy and physiology of Breast Cancer to understand the condition and nursing management.</a:t>
            </a:r>
          </a:p>
        </p:txBody>
      </p:sp>
      <p:pic>
        <p:nvPicPr>
          <p:cNvPr id="5" name="Audio 4">
            <a:hlinkClick r:id="" action="ppaction://media"/>
            <a:extLst>
              <a:ext uri="{FF2B5EF4-FFF2-40B4-BE49-F238E27FC236}">
                <a16:creationId xmlns:a16="http://schemas.microsoft.com/office/drawing/2014/main" id="{AC4A8682-196A-AA2F-306C-637131D8621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2442870"/>
      </p:ext>
    </p:extLst>
  </p:cSld>
  <p:clrMapOvr>
    <a:masterClrMapping/>
  </p:clrMapOvr>
  <mc:AlternateContent xmlns:mc="http://schemas.openxmlformats.org/markup-compatibility/2006">
    <mc:Choice xmlns:p14="http://schemas.microsoft.com/office/powerpoint/2010/main" Requires="p14">
      <p:transition spd="slow" p14:dur="2000" advTm="24995"/>
    </mc:Choice>
    <mc:Fallback>
      <p:transition spd="slow" advTm="24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0418D-A2B3-9DB6-E1F5-F6C07D308289}"/>
              </a:ext>
            </a:extLst>
          </p:cNvPr>
          <p:cNvSpPr>
            <a:spLocks noGrp="1"/>
          </p:cNvSpPr>
          <p:nvPr>
            <p:ph type="title"/>
          </p:nvPr>
        </p:nvSpPr>
        <p:spPr>
          <a:xfrm>
            <a:off x="1066800" y="642594"/>
            <a:ext cx="10058400" cy="1371600"/>
          </a:xfrm>
        </p:spPr>
        <p:txBody>
          <a:bodyPr>
            <a:normAutofit/>
          </a:bodyPr>
          <a:lstStyle/>
          <a:p>
            <a:pPr algn="ctr"/>
            <a:r>
              <a:rPr lang="en-GB"/>
              <a:t>Demographic profile</a:t>
            </a:r>
          </a:p>
        </p:txBody>
      </p:sp>
      <p:graphicFrame>
        <p:nvGraphicFramePr>
          <p:cNvPr id="5" name="Content Placeholder 2">
            <a:extLst>
              <a:ext uri="{FF2B5EF4-FFF2-40B4-BE49-F238E27FC236}">
                <a16:creationId xmlns:a16="http://schemas.microsoft.com/office/drawing/2014/main" id="{6D6D5C92-9D78-FDBD-DBAC-A1D756DE88B6}"/>
              </a:ext>
            </a:extLst>
          </p:cNvPr>
          <p:cNvGraphicFramePr>
            <a:graphicFrameLocks noGrp="1"/>
          </p:cNvGraphicFramePr>
          <p:nvPr>
            <p:ph idx="1"/>
            <p:extLst>
              <p:ext uri="{D42A27DB-BD31-4B8C-83A1-F6EECF244321}">
                <p14:modId xmlns:p14="http://schemas.microsoft.com/office/powerpoint/2010/main" val="420771966"/>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E49C6247-CBAA-5398-C361-A17FCC7A259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94738671"/>
      </p:ext>
    </p:extLst>
  </p:cSld>
  <p:clrMapOvr>
    <a:masterClrMapping/>
  </p:clrMapOvr>
  <mc:AlternateContent xmlns:mc="http://schemas.openxmlformats.org/markup-compatibility/2006">
    <mc:Choice xmlns:p14="http://schemas.microsoft.com/office/powerpoint/2010/main" Requires="p14">
      <p:transition spd="slow" p14:dur="2000" advTm="20937"/>
    </mc:Choice>
    <mc:Fallback>
      <p:transition spd="slow" advTm="209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9A9C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F6139-8538-6CBE-4F1D-E65522B703DD}"/>
              </a:ext>
            </a:extLst>
          </p:cNvPr>
          <p:cNvSpPr>
            <a:spLocks noGrp="1"/>
          </p:cNvSpPr>
          <p:nvPr>
            <p:ph type="title"/>
          </p:nvPr>
        </p:nvSpPr>
        <p:spPr>
          <a:xfrm>
            <a:off x="640080" y="914399"/>
            <a:ext cx="10847494" cy="1171069"/>
          </a:xfrm>
        </p:spPr>
        <p:txBody>
          <a:bodyPr vert="horz" lIns="91440" tIns="45720" rIns="91440" bIns="45720" rtlCol="0" anchor="t">
            <a:normAutofit/>
          </a:bodyPr>
          <a:lstStyle/>
          <a:p>
            <a:r>
              <a:rPr lang="en-US"/>
              <a:t>What is Breast Cancers?</a:t>
            </a:r>
          </a:p>
        </p:txBody>
      </p:sp>
      <p:pic>
        <p:nvPicPr>
          <p:cNvPr id="4" name="Content Placeholder 3" descr="Top 10 Warning Signs of Breast Cancer - Kanigas">
            <a:extLst>
              <a:ext uri="{FF2B5EF4-FFF2-40B4-BE49-F238E27FC236}">
                <a16:creationId xmlns:a16="http://schemas.microsoft.com/office/drawing/2014/main" id="{DF789B48-5070-BA42-7C68-9155DB6DC2CB}"/>
              </a:ext>
            </a:extLst>
          </p:cNvPr>
          <p:cNvPicPr>
            <a:picLocks noGrp="1" noChangeAspect="1"/>
          </p:cNvPicPr>
          <p:nvPr>
            <p:ph idx="1"/>
          </p:nvPr>
        </p:nvPicPr>
        <p:blipFill>
          <a:blip r:embed="rId5"/>
          <a:stretch>
            <a:fillRect/>
          </a:stretch>
        </p:blipFill>
        <p:spPr>
          <a:xfrm>
            <a:off x="713232" y="2256287"/>
            <a:ext cx="5633646" cy="3760459"/>
          </a:xfrm>
          <a:prstGeom prst="rect">
            <a:avLst/>
          </a:prstGeom>
        </p:spPr>
      </p:pic>
      <p:sp>
        <p:nvSpPr>
          <p:cNvPr id="6" name="TextBox 5">
            <a:extLst>
              <a:ext uri="{FF2B5EF4-FFF2-40B4-BE49-F238E27FC236}">
                <a16:creationId xmlns:a16="http://schemas.microsoft.com/office/drawing/2014/main" id="{43501EA5-9EAB-E629-8C8D-77606A20A159}"/>
              </a:ext>
            </a:extLst>
          </p:cNvPr>
          <p:cNvSpPr txBox="1"/>
          <p:nvPr/>
        </p:nvSpPr>
        <p:spPr>
          <a:xfrm>
            <a:off x="6915150" y="2256287"/>
            <a:ext cx="4563618" cy="376045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20000"/>
              </a:lnSpc>
              <a:spcAft>
                <a:spcPts val="600"/>
              </a:spcAft>
              <a:buSzPct val="87000"/>
              <a:buFont typeface="Arial" panose="020B0604020202020204" pitchFamily="34" charset="0"/>
              <a:buChar char="•"/>
            </a:pPr>
            <a:r>
              <a:rPr lang="en-US" sz="2400"/>
              <a:t>  Breast Cancer is One of the most prevalent malignancies affecting women is breast cancer. It occurs when breast cancer cells proliferate and develop into tumors (WHO,2025).</a:t>
            </a:r>
            <a:endParaRPr lang="en-US" sz="2400" dirty="0"/>
          </a:p>
          <a:p>
            <a:pPr>
              <a:lnSpc>
                <a:spcPct val="120000"/>
              </a:lnSpc>
              <a:spcAft>
                <a:spcPts val="600"/>
              </a:spcAft>
              <a:buSzPct val="87000"/>
              <a:buFont typeface="Arial" panose="020B0604020202020204" pitchFamily="34" charset="0"/>
              <a:buChar char="•"/>
            </a:pPr>
            <a:endParaRPr lang="en-US" sz="2400" dirty="0"/>
          </a:p>
          <a:p>
            <a:pPr>
              <a:lnSpc>
                <a:spcPct val="120000"/>
              </a:lnSpc>
              <a:spcAft>
                <a:spcPts val="600"/>
              </a:spcAft>
              <a:buSzPct val="87000"/>
              <a:buFont typeface="Arial" panose="020B0604020202020204" pitchFamily="34" charset="0"/>
              <a:buChar char="•"/>
            </a:pPr>
            <a:endParaRPr lang="en-US" sz="2400" dirty="0"/>
          </a:p>
        </p:txBody>
      </p:sp>
      <p:sp>
        <p:nvSpPr>
          <p:cNvPr id="5" name="TextBox 4">
            <a:extLst>
              <a:ext uri="{FF2B5EF4-FFF2-40B4-BE49-F238E27FC236}">
                <a16:creationId xmlns:a16="http://schemas.microsoft.com/office/drawing/2014/main" id="{66582564-781B-73B9-C56F-BB593355B98F}"/>
              </a:ext>
            </a:extLst>
          </p:cNvPr>
          <p:cNvSpPr txBox="1"/>
          <p:nvPr/>
        </p:nvSpPr>
        <p:spPr>
          <a:xfrm>
            <a:off x="2362239" y="3330370"/>
            <a:ext cx="57700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0CE09DB6-D4D9-A41C-0A18-4B02529C1ED1}"/>
              </a:ext>
            </a:extLst>
          </p:cNvPr>
          <p:cNvSpPr txBox="1"/>
          <p:nvPr/>
        </p:nvSpPr>
        <p:spPr>
          <a:xfrm>
            <a:off x="2857500" y="6000750"/>
            <a:ext cx="60960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aseline="0">
                <a:latin typeface="Century Gothic"/>
              </a:rPr>
              <a:t>Bing (2026)</a:t>
            </a:r>
            <a:endParaRPr lang="en-GB"/>
          </a:p>
          <a:p>
            <a:pPr algn="ctr"/>
            <a:endParaRPr lang="en-GB"/>
          </a:p>
        </p:txBody>
      </p:sp>
      <p:pic>
        <p:nvPicPr>
          <p:cNvPr id="8" name="Audio 7">
            <a:hlinkClick r:id="" action="ppaction://media"/>
            <a:extLst>
              <a:ext uri="{FF2B5EF4-FFF2-40B4-BE49-F238E27FC236}">
                <a16:creationId xmlns:a16="http://schemas.microsoft.com/office/drawing/2014/main" id="{3599F94C-C598-3F8A-786A-1CAC11E7CDB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79833798"/>
      </p:ext>
    </p:extLst>
  </p:cSld>
  <p:clrMapOvr>
    <a:masterClrMapping/>
  </p:clrMapOvr>
  <mc:AlternateContent xmlns:mc="http://schemas.openxmlformats.org/markup-compatibility/2006">
    <mc:Choice xmlns:p14="http://schemas.microsoft.com/office/powerpoint/2010/main" Requires="p14">
      <p:transition spd="slow" p14:dur="2000" advTm="29559"/>
    </mc:Choice>
    <mc:Fallback>
      <p:transition spd="slow" advTm="295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9A9CA"/>
        </a:solidFill>
        <a:effectLst/>
      </p:bgPr>
    </p:bg>
    <p:spTree>
      <p:nvGrpSpPr>
        <p:cNvPr id="1" name=""/>
        <p:cNvGrpSpPr/>
        <p:nvPr/>
      </p:nvGrpSpPr>
      <p:grpSpPr>
        <a:xfrm>
          <a:off x="0" y="0"/>
          <a:ext cx="0" cy="0"/>
          <a:chOff x="0" y="0"/>
          <a:chExt cx="0" cy="0"/>
        </a:xfrm>
      </p:grpSpPr>
      <p:pic>
        <p:nvPicPr>
          <p:cNvPr id="4" name="Picture 3" descr="A pink ribbon on a pink background&#10;&#10;AI-generated content may be incorrect.">
            <a:extLst>
              <a:ext uri="{FF2B5EF4-FFF2-40B4-BE49-F238E27FC236}">
                <a16:creationId xmlns:a16="http://schemas.microsoft.com/office/drawing/2014/main" id="{F52F60DB-773A-F213-EB3C-EA682E76167F}"/>
              </a:ext>
            </a:extLst>
          </p:cNvPr>
          <p:cNvPicPr>
            <a:picLocks noChangeAspect="1"/>
          </p:cNvPicPr>
          <p:nvPr/>
        </p:nvPicPr>
        <p:blipFill>
          <a:blip r:embed="rId5"/>
          <a:srcRect l="16290" r="41459" b="2"/>
          <a:stretch>
            <a:fillRect/>
          </a:stretch>
        </p:blipFill>
        <p:spPr>
          <a:xfrm>
            <a:off x="190846" y="237744"/>
            <a:ext cx="4040033" cy="6382512"/>
          </a:xfrm>
          <a:prstGeom prst="rect">
            <a:avLst/>
          </a:prstGeom>
        </p:spPr>
      </p:pic>
      <p:sp>
        <p:nvSpPr>
          <p:cNvPr id="16" name="Rectangle 15">
            <a:extLst>
              <a:ext uri="{FF2B5EF4-FFF2-40B4-BE49-F238E27FC236}">
                <a16:creationId xmlns:a16="http://schemas.microsoft.com/office/drawing/2014/main" id="{BE7270DF-375F-4ECC-989A-D033E481AE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9465"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0A32894-6793-9053-CF65-5E8A8EDF5562}"/>
              </a:ext>
            </a:extLst>
          </p:cNvPr>
          <p:cNvSpPr>
            <a:spLocks noGrp="1"/>
          </p:cNvSpPr>
          <p:nvPr>
            <p:ph type="title"/>
          </p:nvPr>
        </p:nvSpPr>
        <p:spPr>
          <a:xfrm>
            <a:off x="4965192" y="642593"/>
            <a:ext cx="6280826" cy="1746504"/>
          </a:xfrm>
        </p:spPr>
        <p:txBody>
          <a:bodyPr>
            <a:normAutofit/>
          </a:bodyPr>
          <a:lstStyle/>
          <a:p>
            <a:r>
              <a:rPr lang="en-GB"/>
              <a:t>Lifestyle  and Risk factors</a:t>
            </a:r>
          </a:p>
        </p:txBody>
      </p:sp>
      <p:sp>
        <p:nvSpPr>
          <p:cNvPr id="3" name="Content Placeholder 2">
            <a:extLst>
              <a:ext uri="{FF2B5EF4-FFF2-40B4-BE49-F238E27FC236}">
                <a16:creationId xmlns:a16="http://schemas.microsoft.com/office/drawing/2014/main" id="{9D5DA251-07D2-FD4D-F029-9AC0A8075E20}"/>
              </a:ext>
            </a:extLst>
          </p:cNvPr>
          <p:cNvSpPr>
            <a:spLocks noGrp="1"/>
          </p:cNvSpPr>
          <p:nvPr>
            <p:ph idx="1"/>
          </p:nvPr>
        </p:nvSpPr>
        <p:spPr>
          <a:xfrm>
            <a:off x="4965192" y="2386584"/>
            <a:ext cx="6280826" cy="3648456"/>
          </a:xfrm>
        </p:spPr>
        <p:txBody>
          <a:bodyPr vert="horz" lIns="91440" tIns="45720" rIns="91440" bIns="45720" rtlCol="0">
            <a:normAutofit/>
          </a:bodyPr>
          <a:lstStyle/>
          <a:p>
            <a:r>
              <a:rPr lang="en-GB"/>
              <a:t>Receptionist </a:t>
            </a:r>
          </a:p>
          <a:p>
            <a:r>
              <a:rPr lang="en-GB"/>
              <a:t>Physical Activity: Minimal exercise leading to low amount of exercise </a:t>
            </a:r>
          </a:p>
          <a:p>
            <a:r>
              <a:rPr lang="en-GB"/>
              <a:t>Diet: Processed food and lots of red meat; exceptionally low </a:t>
            </a:r>
            <a:r>
              <a:rPr lang="en-GB" err="1"/>
              <a:t>friuts</a:t>
            </a:r>
            <a:r>
              <a:rPr lang="en-GB"/>
              <a:t> and vegetables</a:t>
            </a:r>
          </a:p>
          <a:p>
            <a:r>
              <a:rPr lang="en-GB"/>
              <a:t>BMI:32kg/ Over- weight</a:t>
            </a:r>
          </a:p>
          <a:p>
            <a:r>
              <a:rPr lang="en-GB"/>
              <a:t>Alcohol Consumption: 3-4 glasses of wine each day</a:t>
            </a:r>
          </a:p>
          <a:p>
            <a:r>
              <a:rPr lang="en-GB"/>
              <a:t>Mia never uses (HRT) Hormone Replacement Therapy(Zhang et al ., 2025)( Bing 2026).</a:t>
            </a:r>
          </a:p>
        </p:txBody>
      </p:sp>
      <p:pic>
        <p:nvPicPr>
          <p:cNvPr id="6" name="Audio 5">
            <a:hlinkClick r:id="" action="ppaction://media"/>
            <a:extLst>
              <a:ext uri="{FF2B5EF4-FFF2-40B4-BE49-F238E27FC236}">
                <a16:creationId xmlns:a16="http://schemas.microsoft.com/office/drawing/2014/main" id="{C4B9FFDC-FD04-4573-D217-8A558C73A48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86883405"/>
      </p:ext>
    </p:extLst>
  </p:cSld>
  <p:clrMapOvr>
    <a:masterClrMapping/>
  </p:clrMapOvr>
  <mc:AlternateContent xmlns:mc="http://schemas.openxmlformats.org/markup-compatibility/2006">
    <mc:Choice xmlns:p14="http://schemas.microsoft.com/office/powerpoint/2010/main" Requires="p14">
      <p:transition spd="slow" p14:dur="2000" advTm="36359"/>
    </mc:Choice>
    <mc:Fallback>
      <p:transition spd="slow" advTm="363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9A9CA"/>
        </a:solidFill>
        <a:effectLst/>
      </p:bgPr>
    </p:bg>
    <p:spTree>
      <p:nvGrpSpPr>
        <p:cNvPr id="1" name=""/>
        <p:cNvGrpSpPr/>
        <p:nvPr/>
      </p:nvGrpSpPr>
      <p:grpSpPr>
        <a:xfrm>
          <a:off x="0" y="0"/>
          <a:ext cx="0" cy="0"/>
          <a:chOff x="0" y="0"/>
          <a:chExt cx="0" cy="0"/>
        </a:xfrm>
      </p:grpSpPr>
      <p:pic>
        <p:nvPicPr>
          <p:cNvPr id="5" name="Content Placeholder 3" descr="Top 10 Warning Signs of Breast Cancer - Kanigas">
            <a:extLst>
              <a:ext uri="{FF2B5EF4-FFF2-40B4-BE49-F238E27FC236}">
                <a16:creationId xmlns:a16="http://schemas.microsoft.com/office/drawing/2014/main" id="{06DE22B8-0FA6-60EC-0AE5-22748F42FD5B}"/>
              </a:ext>
            </a:extLst>
          </p:cNvPr>
          <p:cNvPicPr>
            <a:picLocks noChangeAspect="1"/>
          </p:cNvPicPr>
          <p:nvPr/>
        </p:nvPicPr>
        <p:blipFill>
          <a:blip r:embed="rId5"/>
          <a:srcRect l="26941" r="30808" b="2"/>
          <a:stretch>
            <a:fillRect/>
          </a:stretch>
        </p:blipFill>
        <p:spPr>
          <a:xfrm>
            <a:off x="190846" y="237744"/>
            <a:ext cx="4040033" cy="6382512"/>
          </a:xfrm>
          <a:prstGeom prst="rect">
            <a:avLst/>
          </a:prstGeom>
        </p:spPr>
      </p:pic>
      <p:sp>
        <p:nvSpPr>
          <p:cNvPr id="10" name="Rectangle 9">
            <a:extLst>
              <a:ext uri="{FF2B5EF4-FFF2-40B4-BE49-F238E27FC236}">
                <a16:creationId xmlns:a16="http://schemas.microsoft.com/office/drawing/2014/main" id="{BE7270DF-375F-4ECC-989A-D033E481AE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9465"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D982977-DBFD-C022-65BC-76C6D2147243}"/>
              </a:ext>
            </a:extLst>
          </p:cNvPr>
          <p:cNvSpPr>
            <a:spLocks noGrp="1"/>
          </p:cNvSpPr>
          <p:nvPr>
            <p:ph type="title"/>
          </p:nvPr>
        </p:nvSpPr>
        <p:spPr>
          <a:xfrm>
            <a:off x="4965192" y="642593"/>
            <a:ext cx="6280826" cy="1746504"/>
          </a:xfrm>
        </p:spPr>
        <p:txBody>
          <a:bodyPr>
            <a:normAutofit/>
          </a:bodyPr>
          <a:lstStyle/>
          <a:p>
            <a:r>
              <a:rPr lang="en-GB"/>
              <a:t>Structural Impact of Breast Cancer</a:t>
            </a:r>
          </a:p>
        </p:txBody>
      </p:sp>
      <p:sp>
        <p:nvSpPr>
          <p:cNvPr id="3" name="Content Placeholder 2">
            <a:extLst>
              <a:ext uri="{FF2B5EF4-FFF2-40B4-BE49-F238E27FC236}">
                <a16:creationId xmlns:a16="http://schemas.microsoft.com/office/drawing/2014/main" id="{3B664C4A-41DE-6CAB-FB4C-A08A79B2220C}"/>
              </a:ext>
            </a:extLst>
          </p:cNvPr>
          <p:cNvSpPr>
            <a:spLocks noGrp="1"/>
          </p:cNvSpPr>
          <p:nvPr>
            <p:ph idx="1"/>
          </p:nvPr>
        </p:nvSpPr>
        <p:spPr>
          <a:xfrm>
            <a:off x="4965192" y="2386584"/>
            <a:ext cx="6280826" cy="3648456"/>
          </a:xfrm>
        </p:spPr>
        <p:txBody>
          <a:bodyPr vert="horz" lIns="91440" tIns="45720" rIns="91440" bIns="45720" rtlCol="0" anchor="t">
            <a:normAutofit/>
          </a:bodyPr>
          <a:lstStyle/>
          <a:p>
            <a:r>
              <a:rPr lang="en-GB"/>
              <a:t>The Tumour: Malignant cells multiply uncontrollably, forming a mass or tumour. The normal architecture of the lobules or ducts.</a:t>
            </a:r>
            <a:endParaRPr lang="en-US"/>
          </a:p>
          <a:p>
            <a:r>
              <a:rPr lang="en-GB"/>
              <a:t>Lymphatic System Invasion: Cancer cells can break away and invade the nearby  vessels, often starting with the sentinel Lymph noble </a:t>
            </a:r>
          </a:p>
          <a:p>
            <a:r>
              <a:rPr lang="en-GB" dirty="0"/>
              <a:t>Skin Changes: As the tumour grows, it can cause visible structural changes to the skin and breast such as Nipple retraction; Swelling (</a:t>
            </a:r>
            <a:r>
              <a:rPr lang="en-GB"/>
              <a:t>Tiwari et</a:t>
            </a:r>
            <a:r>
              <a:rPr lang="en-GB" dirty="0"/>
              <a:t> al., 2013).</a:t>
            </a:r>
          </a:p>
          <a:p>
            <a:pPr>
              <a:buClr>
                <a:srgbClr val="262626"/>
              </a:buClr>
            </a:pPr>
            <a:r>
              <a:rPr lang="en-GB"/>
              <a:t>(Bing 2026)</a:t>
            </a:r>
            <a:endParaRPr lang="en-GB" dirty="0"/>
          </a:p>
        </p:txBody>
      </p:sp>
      <p:pic>
        <p:nvPicPr>
          <p:cNvPr id="6" name="Audio 5">
            <a:hlinkClick r:id="" action="ppaction://media"/>
            <a:extLst>
              <a:ext uri="{FF2B5EF4-FFF2-40B4-BE49-F238E27FC236}">
                <a16:creationId xmlns:a16="http://schemas.microsoft.com/office/drawing/2014/main" id="{16DC2802-5C8B-1573-16F9-76F79840DD7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46190185"/>
      </p:ext>
    </p:extLst>
  </p:cSld>
  <p:clrMapOvr>
    <a:masterClrMapping/>
  </p:clrMapOvr>
  <mc:AlternateContent xmlns:mc="http://schemas.openxmlformats.org/markup-compatibility/2006">
    <mc:Choice xmlns:p14="http://schemas.microsoft.com/office/powerpoint/2010/main" Requires="p14">
      <p:transition spd="slow" p14:dur="2000" advTm="39876"/>
    </mc:Choice>
    <mc:Fallback>
      <p:transition spd="slow" advTm="39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9A9C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81DFE-6A60-E36E-E835-D39F2FA01F58}"/>
              </a:ext>
            </a:extLst>
          </p:cNvPr>
          <p:cNvSpPr>
            <a:spLocks noGrp="1"/>
          </p:cNvSpPr>
          <p:nvPr>
            <p:ph type="title"/>
          </p:nvPr>
        </p:nvSpPr>
        <p:spPr/>
        <p:txBody>
          <a:bodyPr/>
          <a:lstStyle/>
          <a:p>
            <a:r>
              <a:rPr lang="en-GB"/>
              <a:t>Functional Impact of Breast Cancer</a:t>
            </a:r>
          </a:p>
        </p:txBody>
      </p:sp>
      <p:sp>
        <p:nvSpPr>
          <p:cNvPr id="3" name="Content Placeholder 2">
            <a:extLst>
              <a:ext uri="{FF2B5EF4-FFF2-40B4-BE49-F238E27FC236}">
                <a16:creationId xmlns:a16="http://schemas.microsoft.com/office/drawing/2014/main" id="{176498C4-3F47-8ACC-108F-1C8C5D049F7F}"/>
              </a:ext>
            </a:extLst>
          </p:cNvPr>
          <p:cNvSpPr>
            <a:spLocks noGrp="1"/>
          </p:cNvSpPr>
          <p:nvPr>
            <p:ph idx="1"/>
          </p:nvPr>
        </p:nvSpPr>
        <p:spPr>
          <a:xfrm>
            <a:off x="1066800" y="2002479"/>
            <a:ext cx="10058400" cy="4665164"/>
          </a:xfrm>
        </p:spPr>
        <p:txBody>
          <a:bodyPr vert="horz" lIns="91440" tIns="45720" rIns="91440" bIns="45720" rtlCol="0" anchor="t">
            <a:noAutofit/>
          </a:bodyPr>
          <a:lstStyle/>
          <a:p>
            <a:r>
              <a:rPr lang="en-GB" sz="2800" dirty="0"/>
              <a:t>The structural changes lead to problems with the breast's normal functions. Disrupted Milk Ducts: A tumour can block the milk ducts, preventing them from carrying milk. This why new nipples discharge (especially if </a:t>
            </a:r>
            <a:r>
              <a:rPr lang="en-GB" sz="2800"/>
              <a:t>it is</a:t>
            </a:r>
            <a:r>
              <a:rPr lang="en-GB" sz="2800" dirty="0"/>
              <a:t> bloody or clear like water) can be a symptom.</a:t>
            </a:r>
          </a:p>
          <a:p>
            <a:r>
              <a:rPr lang="en-GB" sz="2800" dirty="0"/>
              <a:t>Lymphedema: If Cancer blocks the lymphatic vessels, fluid </a:t>
            </a:r>
            <a:r>
              <a:rPr lang="en-GB" sz="2800"/>
              <a:t>cannot</a:t>
            </a:r>
            <a:r>
              <a:rPr lang="en-GB" sz="2800" dirty="0"/>
              <a:t> drain properly, leading to swelling in the breast , armpit, or arm. This is a major functional issue.</a:t>
            </a:r>
          </a:p>
          <a:p>
            <a:r>
              <a:rPr lang="en-GB" sz="2800"/>
              <a:t>Impaired Sensation</a:t>
            </a:r>
            <a:endParaRPr lang="en-GB" sz="2800" dirty="0"/>
          </a:p>
          <a:p>
            <a:r>
              <a:rPr lang="en-GB" sz="2800"/>
              <a:t>Arm/Shoulder Mobility(</a:t>
            </a:r>
            <a:r>
              <a:rPr lang="en-GB" sz="2000"/>
              <a:t>Tiwari et al., 2013)</a:t>
            </a:r>
          </a:p>
        </p:txBody>
      </p:sp>
      <p:pic>
        <p:nvPicPr>
          <p:cNvPr id="5" name="Audio 4">
            <a:hlinkClick r:id="" action="ppaction://media"/>
            <a:extLst>
              <a:ext uri="{FF2B5EF4-FFF2-40B4-BE49-F238E27FC236}">
                <a16:creationId xmlns:a16="http://schemas.microsoft.com/office/drawing/2014/main" id="{A2FF3391-25CE-8058-B4C7-E43B76CAF11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58127423"/>
      </p:ext>
    </p:extLst>
  </p:cSld>
  <p:clrMapOvr>
    <a:masterClrMapping/>
  </p:clrMapOvr>
  <mc:AlternateContent xmlns:mc="http://schemas.openxmlformats.org/markup-compatibility/2006">
    <mc:Choice xmlns:p14="http://schemas.microsoft.com/office/powerpoint/2010/main" Requires="p14">
      <p:transition spd="slow" p14:dur="2000" advTm="57821"/>
    </mc:Choice>
    <mc:Fallback>
      <p:transition spd="slow" advTm="57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9A9C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6EBBE-DF2F-BC8F-CC41-E4FFEB31D04A}"/>
              </a:ext>
            </a:extLst>
          </p:cNvPr>
          <p:cNvSpPr>
            <a:spLocks noGrp="1"/>
          </p:cNvSpPr>
          <p:nvPr>
            <p:ph type="title"/>
          </p:nvPr>
        </p:nvSpPr>
        <p:spPr/>
        <p:txBody>
          <a:bodyPr>
            <a:normAutofit fontScale="90000"/>
          </a:bodyPr>
          <a:lstStyle/>
          <a:p>
            <a:r>
              <a:rPr lang="en-GB"/>
              <a:t>Evidence- based recommendations</a:t>
            </a:r>
          </a:p>
        </p:txBody>
      </p:sp>
      <p:sp>
        <p:nvSpPr>
          <p:cNvPr id="3" name="Content Placeholder 2">
            <a:extLst>
              <a:ext uri="{FF2B5EF4-FFF2-40B4-BE49-F238E27FC236}">
                <a16:creationId xmlns:a16="http://schemas.microsoft.com/office/drawing/2014/main" id="{CBF7ED4D-5C31-97A9-BE4F-521B45C38DAC}"/>
              </a:ext>
            </a:extLst>
          </p:cNvPr>
          <p:cNvSpPr>
            <a:spLocks noGrp="1"/>
          </p:cNvSpPr>
          <p:nvPr>
            <p:ph idx="1"/>
          </p:nvPr>
        </p:nvSpPr>
        <p:spPr>
          <a:xfrm>
            <a:off x="1066800" y="2034882"/>
            <a:ext cx="10058400" cy="4511949"/>
          </a:xfrm>
        </p:spPr>
        <p:txBody>
          <a:bodyPr vert="horz" lIns="91440" tIns="45720" rIns="91440" bIns="45720" rtlCol="0" anchor="t">
            <a:normAutofit lnSpcReduction="10000"/>
          </a:bodyPr>
          <a:lstStyle/>
          <a:p>
            <a:r>
              <a:rPr lang="en-GB" dirty="0"/>
              <a:t>How Care is Delivered and who Delivers it- Multidisciplinary Team (MDT) approach for treatment; </a:t>
            </a:r>
            <a:r>
              <a:rPr lang="en-GB"/>
              <a:t>plaining  documented at MDT.</a:t>
            </a:r>
          </a:p>
          <a:p>
            <a:pPr>
              <a:buClr>
                <a:srgbClr val="262626"/>
              </a:buClr>
            </a:pPr>
            <a:r>
              <a:rPr lang="en-GB" dirty="0"/>
              <a:t>Specialist palliative care- involvement  for patients with uncontrolled local disease or </a:t>
            </a:r>
            <a:r>
              <a:rPr lang="en-GB"/>
              <a:t>brain metastases.</a:t>
            </a:r>
          </a:p>
          <a:p>
            <a:pPr marL="0" indent="0">
              <a:buClr>
                <a:srgbClr val="262626"/>
              </a:buClr>
              <a:buNone/>
            </a:pPr>
            <a:r>
              <a:rPr lang="en-GB" b="1"/>
              <a:t>Treatment</a:t>
            </a:r>
            <a:r>
              <a:rPr lang="en-GB" b="1" dirty="0"/>
              <a:t> Recommendations</a:t>
            </a:r>
          </a:p>
          <a:p>
            <a:pPr>
              <a:buClr>
                <a:srgbClr val="262626"/>
              </a:buClr>
            </a:pPr>
            <a:r>
              <a:rPr lang="en-GB" dirty="0"/>
              <a:t>Chemotherapy- therapy on disease progression; consider combination for greater </a:t>
            </a:r>
            <a:r>
              <a:rPr lang="en-GB"/>
              <a:t>response.</a:t>
            </a:r>
            <a:endParaRPr lang="en-GB" dirty="0"/>
          </a:p>
          <a:p>
            <a:pPr>
              <a:buClr>
                <a:srgbClr val="262626"/>
              </a:buClr>
            </a:pPr>
            <a:r>
              <a:rPr lang="en-GB" dirty="0"/>
              <a:t>Breast Reconstruction- Offer immediate reconstruction to all advised mastectomy and Radiotherap</a:t>
            </a:r>
            <a:r>
              <a:rPr lang="en-GB"/>
              <a:t>y.</a:t>
            </a:r>
            <a:endParaRPr lang="en-GB" dirty="0"/>
          </a:p>
          <a:p>
            <a:pPr marL="0" indent="0">
              <a:buClr>
                <a:srgbClr val="262626"/>
              </a:buClr>
              <a:buNone/>
            </a:pPr>
            <a:r>
              <a:rPr lang="en-GB" b="1"/>
              <a:t>Ethical Considerations</a:t>
            </a:r>
            <a:r>
              <a:rPr lang="en-GB"/>
              <a:t>- Confidentiality, Informed Consent.</a:t>
            </a:r>
            <a:endParaRPr lang="en-GB" dirty="0"/>
          </a:p>
          <a:p>
            <a:pPr marL="0" indent="0">
              <a:buClr>
                <a:srgbClr val="262626"/>
              </a:buClr>
              <a:buNone/>
            </a:pPr>
            <a:r>
              <a:rPr lang="en-GB" b="1" dirty="0"/>
              <a:t>Monitoring and </a:t>
            </a:r>
            <a:r>
              <a:rPr lang="en-GB" b="1"/>
              <a:t>Surveillance</a:t>
            </a:r>
            <a:endParaRPr lang="en-GB" b="1" dirty="0"/>
          </a:p>
          <a:p>
            <a:pPr>
              <a:buClr>
                <a:srgbClr val="262626"/>
              </a:buClr>
            </a:pPr>
            <a:r>
              <a:rPr lang="en-GB" dirty="0"/>
              <a:t>Do not routinely use ultrasound or MRI for post- treatment </a:t>
            </a:r>
            <a:r>
              <a:rPr lang="en-GB"/>
              <a:t>surveillance</a:t>
            </a:r>
            <a:endParaRPr lang="en-GB" dirty="0"/>
          </a:p>
          <a:p>
            <a:pPr>
              <a:buClr>
                <a:srgbClr val="262626"/>
              </a:buClr>
            </a:pPr>
            <a:r>
              <a:rPr lang="en-GB" dirty="0"/>
              <a:t>Annual mammography for all patients with early breast cancer (Including DCIS) for 5 years or until eligible for NHS screening </a:t>
            </a:r>
            <a:r>
              <a:rPr lang="en-GB"/>
              <a:t>programme. (NICE, 2024). (NHS, 2024).</a:t>
            </a:r>
          </a:p>
          <a:p>
            <a:pPr>
              <a:buClr>
                <a:srgbClr val="262626"/>
              </a:buClr>
            </a:pPr>
            <a:endParaRPr lang="en-GB" dirty="0"/>
          </a:p>
          <a:p>
            <a:pPr>
              <a:buClr>
                <a:srgbClr val="262626"/>
              </a:buClr>
            </a:pPr>
            <a:endParaRPr lang="en-GB" dirty="0"/>
          </a:p>
        </p:txBody>
      </p:sp>
      <p:pic>
        <p:nvPicPr>
          <p:cNvPr id="5" name="Audio 4">
            <a:hlinkClick r:id="" action="ppaction://media"/>
            <a:extLst>
              <a:ext uri="{FF2B5EF4-FFF2-40B4-BE49-F238E27FC236}">
                <a16:creationId xmlns:a16="http://schemas.microsoft.com/office/drawing/2014/main" id="{8E099B90-15BD-7B1E-1318-20FA07A8558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99790338"/>
      </p:ext>
    </p:extLst>
  </p:cSld>
  <p:clrMapOvr>
    <a:masterClrMapping/>
  </p:clrMapOvr>
  <mc:AlternateContent xmlns:mc="http://schemas.openxmlformats.org/markup-compatibility/2006">
    <mc:Choice xmlns:p14="http://schemas.microsoft.com/office/powerpoint/2010/main" Requires="p14">
      <p:transition spd="slow" p14:dur="2000" advTm="61832"/>
    </mc:Choice>
    <mc:Fallback>
      <p:transition spd="slow" advTm="618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9A9C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88C67-1172-68E0-63A1-3F33F9D7C96B}"/>
              </a:ext>
            </a:extLst>
          </p:cNvPr>
          <p:cNvSpPr>
            <a:spLocks noGrp="1"/>
          </p:cNvSpPr>
          <p:nvPr>
            <p:ph type="title"/>
          </p:nvPr>
        </p:nvSpPr>
        <p:spPr/>
        <p:txBody>
          <a:bodyPr/>
          <a:lstStyle/>
          <a:p>
            <a:r>
              <a:rPr lang="en-GB"/>
              <a:t>How does Breast Cancer work within the Body?</a:t>
            </a:r>
          </a:p>
        </p:txBody>
      </p:sp>
      <p:sp>
        <p:nvSpPr>
          <p:cNvPr id="3" name="Content Placeholder 2">
            <a:extLst>
              <a:ext uri="{FF2B5EF4-FFF2-40B4-BE49-F238E27FC236}">
                <a16:creationId xmlns:a16="http://schemas.microsoft.com/office/drawing/2014/main" id="{FF5BB60B-7C2D-E1C3-DEBF-BE8FDE858E58}"/>
              </a:ext>
            </a:extLst>
          </p:cNvPr>
          <p:cNvSpPr>
            <a:spLocks noGrp="1"/>
          </p:cNvSpPr>
          <p:nvPr>
            <p:ph idx="1"/>
          </p:nvPr>
        </p:nvSpPr>
        <p:spPr/>
        <p:txBody>
          <a:bodyPr vert="horz" lIns="91440" tIns="45720" rIns="91440" bIns="45720" rtlCol="0" anchor="t">
            <a:noAutofit/>
          </a:bodyPr>
          <a:lstStyle/>
          <a:p>
            <a:r>
              <a:rPr lang="en-GB" sz="2800"/>
              <a:t>When aberrant cells in the breast proliferate uncontrolled, they may invade neighbouring tissues and spread to other areas of the body, changing several systems. This is known as breast cancer. Changes in the cells and Tissues.</a:t>
            </a:r>
          </a:p>
          <a:p>
            <a:r>
              <a:rPr lang="en-GB" sz="2800"/>
              <a:t>Supported by a complex complexity of glandular, connective, and fatty tissues, the breast's main job is to produce and supply milk. (Polyak, 2007) (NIHC, 2018).</a:t>
            </a:r>
          </a:p>
        </p:txBody>
      </p:sp>
      <p:pic>
        <p:nvPicPr>
          <p:cNvPr id="5" name="Audio 4">
            <a:hlinkClick r:id="" action="ppaction://media"/>
            <a:extLst>
              <a:ext uri="{FF2B5EF4-FFF2-40B4-BE49-F238E27FC236}">
                <a16:creationId xmlns:a16="http://schemas.microsoft.com/office/drawing/2014/main" id="{00B3B757-244A-C547-3A9E-82CE976CEB1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33011835"/>
      </p:ext>
    </p:extLst>
  </p:cSld>
  <p:clrMapOvr>
    <a:masterClrMapping/>
  </p:clrMapOvr>
  <mc:AlternateContent xmlns:mc="http://schemas.openxmlformats.org/markup-compatibility/2006">
    <mc:Choice xmlns:p14="http://schemas.microsoft.com/office/powerpoint/2010/main" Requires="p14">
      <p:transition spd="slow" p14:dur="2000" advTm="29092"/>
    </mc:Choice>
    <mc:Fallback>
      <p:transition spd="slow" advTm="290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9A9C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CEBDB-E664-43D6-FD70-B1BE3FA6E6FD}"/>
              </a:ext>
            </a:extLst>
          </p:cNvPr>
          <p:cNvSpPr>
            <a:spLocks noGrp="1"/>
          </p:cNvSpPr>
          <p:nvPr>
            <p:ph type="title"/>
          </p:nvPr>
        </p:nvSpPr>
        <p:spPr/>
        <p:txBody>
          <a:bodyPr/>
          <a:lstStyle/>
          <a:p>
            <a:r>
              <a:rPr lang="en-GB"/>
              <a:t>Diagnosis in Breast Cancer</a:t>
            </a:r>
          </a:p>
        </p:txBody>
      </p:sp>
      <p:sp>
        <p:nvSpPr>
          <p:cNvPr id="3" name="Content Placeholder 2">
            <a:extLst>
              <a:ext uri="{FF2B5EF4-FFF2-40B4-BE49-F238E27FC236}">
                <a16:creationId xmlns:a16="http://schemas.microsoft.com/office/drawing/2014/main" id="{05A684A4-A549-8549-4AAA-F927EBE562EC}"/>
              </a:ext>
            </a:extLst>
          </p:cNvPr>
          <p:cNvSpPr>
            <a:spLocks noGrp="1"/>
          </p:cNvSpPr>
          <p:nvPr>
            <p:ph idx="1"/>
          </p:nvPr>
        </p:nvSpPr>
        <p:spPr/>
        <p:txBody>
          <a:bodyPr vert="horz" lIns="91440" tIns="45720" rIns="91440" bIns="45720" rtlCol="0" anchor="t">
            <a:noAutofit/>
          </a:bodyPr>
          <a:lstStyle/>
          <a:p>
            <a:r>
              <a:rPr lang="en-GB" sz="2000" dirty="0"/>
              <a:t>Palpable Mass- Painless, firm, irregular and non- mobile </a:t>
            </a:r>
            <a:r>
              <a:rPr lang="en-GB" sz="2000"/>
              <a:t>lump</a:t>
            </a:r>
            <a:endParaRPr lang="en-GB" sz="2000" dirty="0"/>
          </a:p>
          <a:p>
            <a:pPr>
              <a:buClr>
                <a:srgbClr val="262626"/>
              </a:buClr>
            </a:pPr>
            <a:r>
              <a:rPr lang="en-GB" sz="2000" dirty="0"/>
              <a:t>Nipple Changes- Nipple </a:t>
            </a:r>
            <a:r>
              <a:rPr lang="en-GB" sz="2000"/>
              <a:t>discharge </a:t>
            </a:r>
            <a:endParaRPr lang="en-GB" sz="2000" dirty="0"/>
          </a:p>
          <a:p>
            <a:pPr marL="0" indent="0">
              <a:buClr>
                <a:srgbClr val="262626"/>
              </a:buClr>
              <a:buNone/>
            </a:pPr>
            <a:r>
              <a:rPr lang="en-GB" sz="2000" b="1"/>
              <a:t>Assessment Tools and Screening</a:t>
            </a:r>
            <a:endParaRPr lang="en-GB" sz="2000" b="1" dirty="0"/>
          </a:p>
          <a:p>
            <a:pPr>
              <a:buClr>
                <a:srgbClr val="262626"/>
              </a:buClr>
            </a:pPr>
            <a:r>
              <a:rPr lang="en-GB" sz="2000"/>
              <a:t>Mammography- Gold standard screening.</a:t>
            </a:r>
            <a:endParaRPr lang="en-GB" sz="2000" dirty="0"/>
          </a:p>
          <a:p>
            <a:pPr>
              <a:buClr>
                <a:srgbClr val="262626"/>
              </a:buClr>
            </a:pPr>
            <a:r>
              <a:rPr lang="en-GB" sz="2000" dirty="0"/>
              <a:t>Breast Self- Awareness- Patient familiarity with normal breast texture and appeara</a:t>
            </a:r>
            <a:r>
              <a:rPr lang="en-GB" sz="2000"/>
              <a:t>nce </a:t>
            </a:r>
            <a:endParaRPr lang="en-GB" sz="2000" dirty="0"/>
          </a:p>
          <a:p>
            <a:pPr>
              <a:buClr>
                <a:srgbClr val="262626"/>
              </a:buClr>
            </a:pPr>
            <a:r>
              <a:rPr lang="en-GB" sz="2000" dirty="0"/>
              <a:t>Clinical  Breast Examination (CBE)- Physical examination by trained healthcare </a:t>
            </a:r>
            <a:r>
              <a:rPr lang="en-GB" sz="2000"/>
              <a:t>provider</a:t>
            </a:r>
            <a:endParaRPr lang="en-GB" sz="2000" dirty="0"/>
          </a:p>
          <a:p>
            <a:pPr marL="0" indent="0">
              <a:buClr>
                <a:srgbClr val="262626"/>
              </a:buClr>
              <a:buNone/>
            </a:pPr>
            <a:r>
              <a:rPr lang="en-GB" sz="2000" b="1" dirty="0"/>
              <a:t>Diagnostic </a:t>
            </a:r>
            <a:r>
              <a:rPr lang="en-GB" sz="2000" b="1"/>
              <a:t>Investigations     (NHS, 2024)</a:t>
            </a:r>
            <a:endParaRPr lang="en-GB" sz="2000" b="1" dirty="0"/>
          </a:p>
          <a:p>
            <a:r>
              <a:rPr lang="en-GB" sz="2000" dirty="0"/>
              <a:t>Diagnostic </a:t>
            </a:r>
            <a:r>
              <a:rPr lang="en-GB" sz="2000" dirty="0" err="1"/>
              <a:t>Mammorgram</a:t>
            </a:r>
            <a:r>
              <a:rPr lang="en-GB" sz="2000" dirty="0"/>
              <a:t>- Evaluates suspicious findings from screening or clinical </a:t>
            </a:r>
            <a:r>
              <a:rPr lang="en-GB" sz="2000" dirty="0" err="1"/>
              <a:t>exa</a:t>
            </a:r>
            <a:r>
              <a:rPr lang="en-GB" sz="2000" dirty="0"/>
              <a:t>m</a:t>
            </a:r>
          </a:p>
          <a:p>
            <a:pPr>
              <a:buClr>
                <a:srgbClr val="262626"/>
              </a:buClr>
            </a:pPr>
            <a:r>
              <a:rPr lang="en-GB" sz="2000" dirty="0"/>
              <a:t>Ultrasound- Solid masses from simple cysts; guides </a:t>
            </a:r>
            <a:r>
              <a:rPr lang="en-GB" sz="2000"/>
              <a:t>biopsy.</a:t>
            </a:r>
            <a:endParaRPr lang="en-GB" sz="2000" dirty="0"/>
          </a:p>
          <a:p>
            <a:pPr>
              <a:buClr>
                <a:srgbClr val="262626"/>
              </a:buClr>
            </a:pPr>
            <a:endParaRPr lang="en-GB" dirty="0"/>
          </a:p>
          <a:p>
            <a:pPr>
              <a:buClr>
                <a:srgbClr val="262626"/>
              </a:buClr>
            </a:pPr>
            <a:endParaRPr lang="en-GB" dirty="0"/>
          </a:p>
        </p:txBody>
      </p:sp>
      <p:pic>
        <p:nvPicPr>
          <p:cNvPr id="5" name="Audio 4">
            <a:hlinkClick r:id="" action="ppaction://media"/>
            <a:extLst>
              <a:ext uri="{FF2B5EF4-FFF2-40B4-BE49-F238E27FC236}">
                <a16:creationId xmlns:a16="http://schemas.microsoft.com/office/drawing/2014/main" id="{073CC08E-9202-38DF-F961-D9A7CCF2846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84675866"/>
      </p:ext>
    </p:extLst>
  </p:cSld>
  <p:clrMapOvr>
    <a:masterClrMapping/>
  </p:clrMapOvr>
  <mc:AlternateContent xmlns:mc="http://schemas.openxmlformats.org/markup-compatibility/2006">
    <mc:Choice xmlns:p14="http://schemas.microsoft.com/office/powerpoint/2010/main" Requires="p14">
      <p:transition spd="slow" p14:dur="2000" advTm="41340"/>
    </mc:Choice>
    <mc:Fallback>
      <p:transition spd="slow" advTm="41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9A9C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8E1D-8413-BA04-0DA1-D3BC9915D9BC}"/>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D2B2317F-0525-0554-2657-9D4014AD43F9}"/>
              </a:ext>
            </a:extLst>
          </p:cNvPr>
          <p:cNvSpPr>
            <a:spLocks noGrp="1"/>
          </p:cNvSpPr>
          <p:nvPr>
            <p:ph idx="1"/>
          </p:nvPr>
        </p:nvSpPr>
        <p:spPr/>
        <p:txBody>
          <a:bodyPr vert="horz" lIns="91440" tIns="45720" rIns="91440" bIns="45720" rtlCol="0" anchor="t">
            <a:normAutofit/>
          </a:bodyPr>
          <a:lstStyle/>
          <a:p>
            <a:r>
              <a:rPr lang="en-GB"/>
              <a:t>Holistic Patient- Centred Care</a:t>
            </a:r>
          </a:p>
          <a:p>
            <a:pPr>
              <a:buClr>
                <a:srgbClr val="262626"/>
              </a:buClr>
            </a:pPr>
            <a:r>
              <a:rPr lang="en-GB"/>
              <a:t>Evidence- Based  Practice</a:t>
            </a:r>
          </a:p>
          <a:p>
            <a:pPr>
              <a:buClr>
                <a:srgbClr val="262626"/>
              </a:buClr>
            </a:pPr>
            <a:r>
              <a:rPr lang="en-GB"/>
              <a:t>Ethical Foundation</a:t>
            </a:r>
          </a:p>
          <a:p>
            <a:pPr>
              <a:buClr>
                <a:srgbClr val="262626"/>
              </a:buClr>
            </a:pPr>
            <a:r>
              <a:rPr lang="en-GB"/>
              <a:t>Quality</a:t>
            </a:r>
            <a:endParaRPr lang="en-GB" dirty="0"/>
          </a:p>
        </p:txBody>
      </p:sp>
      <p:pic>
        <p:nvPicPr>
          <p:cNvPr id="5" name="Audio 4">
            <a:hlinkClick r:id="" action="ppaction://media"/>
            <a:extLst>
              <a:ext uri="{FF2B5EF4-FFF2-40B4-BE49-F238E27FC236}">
                <a16:creationId xmlns:a16="http://schemas.microsoft.com/office/drawing/2014/main" id="{8825D17F-DE8C-5981-FC89-0218731B996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47194171"/>
      </p:ext>
    </p:extLst>
  </p:cSld>
  <p:clrMapOvr>
    <a:masterClrMapping/>
  </p:clrMapOvr>
  <mc:AlternateContent xmlns:mc="http://schemas.openxmlformats.org/markup-compatibility/2006">
    <mc:Choice xmlns:p14="http://schemas.microsoft.com/office/powerpoint/2010/main" Requires="p14">
      <p:transition spd="slow" p14:dur="2000" advTm="56774"/>
    </mc:Choice>
    <mc:Fallback>
      <p:transition spd="slow" advTm="56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9A9C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D7B11-4BD2-EC9E-7437-30A0CFA2183E}"/>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092A630C-2F06-6D4C-FB42-9F58F7DA9C60}"/>
              </a:ext>
            </a:extLst>
          </p:cNvPr>
          <p:cNvSpPr>
            <a:spLocks noGrp="1"/>
          </p:cNvSpPr>
          <p:nvPr>
            <p:ph idx="1"/>
          </p:nvPr>
        </p:nvSpPr>
        <p:spPr>
          <a:xfrm>
            <a:off x="1066800" y="1709830"/>
            <a:ext cx="10058400" cy="4730790"/>
          </a:xfrm>
        </p:spPr>
        <p:txBody>
          <a:bodyPr vert="horz" lIns="91440" tIns="45720" rIns="91440" bIns="45720" rtlCol="0" anchor="t">
            <a:normAutofit fontScale="85000" lnSpcReduction="10000"/>
          </a:bodyPr>
          <a:lstStyle/>
          <a:p>
            <a:r>
              <a:rPr lang="en-US">
                <a:latin typeface="Times New Roman"/>
                <a:cs typeface="Times New Roman"/>
              </a:rPr>
              <a:t>Bing (2026). </a:t>
            </a:r>
            <a:r>
              <a:rPr lang="en-US" i="1">
                <a:latin typeface="Times New Roman"/>
                <a:cs typeface="Times New Roman"/>
              </a:rPr>
              <a:t>Bing</a:t>
            </a:r>
            <a:r>
              <a:rPr lang="en-US">
                <a:latin typeface="Times New Roman"/>
                <a:cs typeface="Times New Roman"/>
              </a:rPr>
              <a:t>. [online] Bing.com. Available at: </a:t>
            </a:r>
            <a:r>
              <a:rPr lang="en-US" dirty="0">
                <a:latin typeface="Times New Roman"/>
                <a:cs typeface="Times New Roman"/>
                <a:hlinkClick r:id="rId4"/>
              </a:rPr>
              <a:t>https://www.bing.com/images/</a:t>
            </a:r>
            <a:r>
              <a:rPr lang="en-US" dirty="0">
                <a:latin typeface="Times New Roman"/>
                <a:cs typeface="Times New Roman"/>
              </a:rPr>
              <a:t>.</a:t>
            </a:r>
            <a:endParaRPr lang="en-GB"/>
          </a:p>
          <a:p>
            <a:pPr>
              <a:buClr>
                <a:srgbClr val="262626"/>
              </a:buClr>
            </a:pPr>
            <a:r>
              <a:rPr lang="en-US">
                <a:latin typeface="Times New Roman"/>
                <a:cs typeface="Times New Roman"/>
              </a:rPr>
              <a:t>National institute for health and care excellence (2018). </a:t>
            </a:r>
            <a:r>
              <a:rPr lang="en-US" i="1">
                <a:latin typeface="Times New Roman"/>
                <a:cs typeface="Times New Roman"/>
              </a:rPr>
              <a:t>Overview | Early and locally advanced breast cancer: diagnosis and management | Guidance | NICE</a:t>
            </a:r>
            <a:r>
              <a:rPr lang="en-US">
                <a:latin typeface="Times New Roman"/>
                <a:cs typeface="Times New Roman"/>
              </a:rPr>
              <a:t>. [online] Nice.org.uk. Available at: </a:t>
            </a:r>
            <a:r>
              <a:rPr lang="en-US" dirty="0">
                <a:latin typeface="Times New Roman"/>
                <a:cs typeface="Times New Roman"/>
                <a:hlinkClick r:id="rId5"/>
              </a:rPr>
              <a:t>https://www.nice.org.uk/guidance/ng101</a:t>
            </a:r>
            <a:r>
              <a:rPr lang="en-US" dirty="0">
                <a:latin typeface="Times New Roman"/>
                <a:cs typeface="Times New Roman"/>
              </a:rPr>
              <a:t>.</a:t>
            </a:r>
            <a:endParaRPr lang="en-GB" dirty="0"/>
          </a:p>
          <a:p>
            <a:pPr>
              <a:buClr>
                <a:srgbClr val="262626"/>
              </a:buClr>
            </a:pPr>
            <a:r>
              <a:rPr lang="en-US">
                <a:latin typeface="Times New Roman"/>
                <a:cs typeface="Times New Roman"/>
              </a:rPr>
              <a:t>NHS (2024). </a:t>
            </a:r>
            <a:r>
              <a:rPr lang="en-US" i="1">
                <a:latin typeface="Times New Roman"/>
                <a:cs typeface="Times New Roman"/>
              </a:rPr>
              <a:t>Breast Cancer in Women</a:t>
            </a:r>
            <a:r>
              <a:rPr lang="en-US">
                <a:latin typeface="Times New Roman"/>
                <a:cs typeface="Times New Roman"/>
              </a:rPr>
              <a:t>. [online] nhs.uk. Available at: </a:t>
            </a:r>
            <a:r>
              <a:rPr lang="en-US" dirty="0">
                <a:latin typeface="Times New Roman"/>
                <a:cs typeface="Times New Roman"/>
                <a:hlinkClick r:id="rId6"/>
              </a:rPr>
              <a:t>https://www.nhs.uk/conditions/breast-cancer-in-women/</a:t>
            </a:r>
            <a:r>
              <a:rPr lang="en-US" dirty="0">
                <a:latin typeface="Times New Roman"/>
                <a:cs typeface="Times New Roman"/>
              </a:rPr>
              <a:t>.</a:t>
            </a:r>
            <a:endParaRPr lang="en-GB" dirty="0"/>
          </a:p>
          <a:p>
            <a:pPr>
              <a:buClr>
                <a:srgbClr val="262626"/>
              </a:buClr>
            </a:pPr>
            <a:r>
              <a:rPr lang="en-US">
                <a:latin typeface="Times New Roman"/>
                <a:cs typeface="Times New Roman"/>
              </a:rPr>
              <a:t>NICE (2024). </a:t>
            </a:r>
            <a:r>
              <a:rPr lang="en-US" i="1">
                <a:latin typeface="Times New Roman"/>
                <a:cs typeface="Times New Roman"/>
              </a:rPr>
              <a:t>NICE Guidance</a:t>
            </a:r>
            <a:r>
              <a:rPr lang="en-US">
                <a:latin typeface="Times New Roman"/>
                <a:cs typeface="Times New Roman"/>
              </a:rPr>
              <a:t>. [online] NICE. Available at: </a:t>
            </a:r>
            <a:r>
              <a:rPr lang="en-US" dirty="0">
                <a:latin typeface="Times New Roman"/>
                <a:cs typeface="Times New Roman"/>
                <a:hlinkClick r:id="rId7"/>
              </a:rPr>
              <a:t>https://www.nice.org.uk/guidance</a:t>
            </a:r>
            <a:r>
              <a:rPr lang="en-US" dirty="0">
                <a:latin typeface="Times New Roman"/>
                <a:cs typeface="Times New Roman"/>
              </a:rPr>
              <a:t>.</a:t>
            </a:r>
            <a:endParaRPr lang="en-GB" dirty="0"/>
          </a:p>
          <a:p>
            <a:pPr>
              <a:buClr>
                <a:srgbClr val="262626"/>
              </a:buClr>
            </a:pPr>
            <a:r>
              <a:rPr lang="en-US" dirty="0">
                <a:latin typeface="Times New Roman"/>
                <a:cs typeface="Times New Roman"/>
              </a:rPr>
              <a:t>Polyak, K. (2007). Breast cancer: origins and evolution. </a:t>
            </a:r>
            <a:r>
              <a:rPr lang="en-US" i="1" dirty="0">
                <a:latin typeface="Times New Roman"/>
                <a:cs typeface="Times New Roman"/>
              </a:rPr>
              <a:t>Journal of Clinical Investigation</a:t>
            </a:r>
            <a:r>
              <a:rPr lang="en-US" dirty="0">
                <a:latin typeface="Times New Roman"/>
                <a:cs typeface="Times New Roman"/>
              </a:rPr>
              <a:t>, [online] 117(11), pp.3155–3163. </a:t>
            </a:r>
            <a:r>
              <a:rPr lang="en-US" dirty="0" err="1">
                <a:latin typeface="Times New Roman"/>
                <a:cs typeface="Times New Roman"/>
              </a:rPr>
              <a:t>doi:</a:t>
            </a:r>
            <a:r>
              <a:rPr lang="en-US" dirty="0" err="1">
                <a:latin typeface="Times New Roman"/>
                <a:cs typeface="Times New Roman"/>
                <a:hlinkClick r:id="rId8"/>
              </a:rPr>
              <a:t>https</a:t>
            </a:r>
            <a:r>
              <a:rPr lang="en-US" dirty="0">
                <a:latin typeface="Times New Roman"/>
                <a:cs typeface="Times New Roman"/>
                <a:hlinkClick r:id="rId8"/>
              </a:rPr>
              <a:t>://doi.org/10.1172/jci33295</a:t>
            </a:r>
            <a:r>
              <a:rPr lang="en-US" dirty="0">
                <a:latin typeface="Times New Roman"/>
                <a:cs typeface="Times New Roman"/>
              </a:rPr>
              <a:t>.</a:t>
            </a:r>
            <a:endParaRPr lang="en-GB" dirty="0"/>
          </a:p>
          <a:p>
            <a:pPr>
              <a:buClr>
                <a:srgbClr val="262626"/>
              </a:buClr>
            </a:pPr>
            <a:r>
              <a:rPr lang="en-US" dirty="0">
                <a:latin typeface="Times New Roman"/>
                <a:cs typeface="Times New Roman"/>
              </a:rPr>
              <a:t>Ratajczak-Pawłowska, A.E., Jezierska, K., Szymczak-Tomczak, A., Zawada, A., </a:t>
            </a:r>
            <a:r>
              <a:rPr lang="en-US" dirty="0" err="1">
                <a:latin typeface="Times New Roman"/>
                <a:cs typeface="Times New Roman"/>
              </a:rPr>
              <a:t>Rychter</a:t>
            </a:r>
            <a:r>
              <a:rPr lang="en-US" dirty="0">
                <a:latin typeface="Times New Roman"/>
                <a:cs typeface="Times New Roman"/>
              </a:rPr>
              <a:t>, A.M., </a:t>
            </a:r>
            <a:r>
              <a:rPr lang="en-US" dirty="0" err="1">
                <a:latin typeface="Times New Roman"/>
                <a:cs typeface="Times New Roman"/>
              </a:rPr>
              <a:t>Skoracka</a:t>
            </a:r>
            <a:r>
              <a:rPr lang="en-US" dirty="0">
                <a:latin typeface="Times New Roman"/>
                <a:cs typeface="Times New Roman"/>
              </a:rPr>
              <a:t>, K., Dobrowolska, A. and </a:t>
            </a:r>
            <a:r>
              <a:rPr lang="en-US" dirty="0" err="1">
                <a:latin typeface="Times New Roman"/>
                <a:cs typeface="Times New Roman"/>
              </a:rPr>
              <a:t>Krela</a:t>
            </a:r>
            <a:r>
              <a:rPr lang="en-US" dirty="0">
                <a:latin typeface="Times New Roman"/>
                <a:cs typeface="Times New Roman"/>
              </a:rPr>
              <a:t>-Kaźmierczak, I. (2025). Lifestyle and Breast Cancer: Prevention and Treatment Support. </a:t>
            </a:r>
            <a:r>
              <a:rPr lang="en-US" i="1" dirty="0">
                <a:latin typeface="Times New Roman"/>
                <a:cs typeface="Times New Roman"/>
              </a:rPr>
              <a:t>Cancers</a:t>
            </a:r>
            <a:r>
              <a:rPr lang="en-US" dirty="0">
                <a:latin typeface="Times New Roman"/>
                <a:cs typeface="Times New Roman"/>
              </a:rPr>
              <a:t>, [online] 17(17), p.2830. </a:t>
            </a:r>
            <a:r>
              <a:rPr lang="en-US" dirty="0" err="1">
                <a:latin typeface="Times New Roman"/>
                <a:cs typeface="Times New Roman"/>
              </a:rPr>
              <a:t>doi:</a:t>
            </a:r>
            <a:r>
              <a:rPr lang="en-US" dirty="0" err="1">
                <a:latin typeface="Times New Roman"/>
                <a:cs typeface="Times New Roman"/>
                <a:hlinkClick r:id="rId9"/>
              </a:rPr>
              <a:t>https</a:t>
            </a:r>
            <a:r>
              <a:rPr lang="en-US" dirty="0">
                <a:latin typeface="Times New Roman"/>
                <a:cs typeface="Times New Roman"/>
                <a:hlinkClick r:id="rId9"/>
              </a:rPr>
              <a:t>://doi.org/10.3390/cancers17172830</a:t>
            </a:r>
            <a:r>
              <a:rPr lang="en-US" dirty="0">
                <a:latin typeface="Times New Roman"/>
                <a:cs typeface="Times New Roman"/>
              </a:rPr>
              <a:t>.</a:t>
            </a:r>
            <a:endParaRPr lang="en-GB" dirty="0"/>
          </a:p>
          <a:p>
            <a:pPr>
              <a:buClr>
                <a:srgbClr val="262626"/>
              </a:buClr>
            </a:pPr>
            <a:r>
              <a:rPr lang="en-US" dirty="0">
                <a:latin typeface="Times New Roman"/>
                <a:cs typeface="Times New Roman"/>
              </a:rPr>
              <a:t>Tiwari, P., </a:t>
            </a:r>
            <a:r>
              <a:rPr lang="en-US" dirty="0" err="1">
                <a:latin typeface="Times New Roman"/>
                <a:cs typeface="Times New Roman"/>
              </a:rPr>
              <a:t>Coriddi</a:t>
            </a:r>
            <a:r>
              <a:rPr lang="en-US" dirty="0">
                <a:latin typeface="Times New Roman"/>
                <a:cs typeface="Times New Roman"/>
              </a:rPr>
              <a:t>, M., Salani, R. and </a:t>
            </a:r>
            <a:r>
              <a:rPr lang="en-US" dirty="0" err="1">
                <a:latin typeface="Times New Roman"/>
                <a:cs typeface="Times New Roman"/>
              </a:rPr>
              <a:t>Povoski</a:t>
            </a:r>
            <a:r>
              <a:rPr lang="en-US" dirty="0">
                <a:latin typeface="Times New Roman"/>
                <a:cs typeface="Times New Roman"/>
              </a:rPr>
              <a:t>, S.P. (2013). Breast and gynecologic cancer-related extremity lymphedema: a review of diagnostic modalities and management options. </a:t>
            </a:r>
            <a:r>
              <a:rPr lang="en-US" i="1" dirty="0">
                <a:latin typeface="Times New Roman"/>
                <a:cs typeface="Times New Roman"/>
              </a:rPr>
              <a:t>World Journal of Surgical Oncology</a:t>
            </a:r>
            <a:r>
              <a:rPr lang="en-US" dirty="0">
                <a:latin typeface="Times New Roman"/>
                <a:cs typeface="Times New Roman"/>
              </a:rPr>
              <a:t>, 11(1), p.237. </a:t>
            </a:r>
            <a:r>
              <a:rPr lang="en-US" dirty="0" err="1">
                <a:latin typeface="Times New Roman"/>
                <a:cs typeface="Times New Roman"/>
              </a:rPr>
              <a:t>doi:</a:t>
            </a:r>
            <a:r>
              <a:rPr lang="en-US" dirty="0" err="1">
                <a:latin typeface="Times New Roman"/>
                <a:cs typeface="Times New Roman"/>
                <a:hlinkClick r:id="rId10"/>
              </a:rPr>
              <a:t>https</a:t>
            </a:r>
            <a:r>
              <a:rPr lang="en-US" dirty="0">
                <a:latin typeface="Times New Roman"/>
                <a:cs typeface="Times New Roman"/>
                <a:hlinkClick r:id="rId10"/>
              </a:rPr>
              <a:t>://doi.org/10.1186/1477-7819-11-237</a:t>
            </a:r>
            <a:r>
              <a:rPr lang="en-US" dirty="0">
                <a:latin typeface="Times New Roman"/>
                <a:cs typeface="Times New Roman"/>
              </a:rPr>
              <a:t>.</a:t>
            </a:r>
            <a:endParaRPr lang="en-GB" dirty="0"/>
          </a:p>
          <a:p>
            <a:pPr>
              <a:buClr>
                <a:srgbClr val="262626"/>
              </a:buClr>
            </a:pPr>
            <a:r>
              <a:rPr lang="en-US" dirty="0">
                <a:latin typeface="Times New Roman"/>
                <a:cs typeface="Times New Roman"/>
              </a:rPr>
              <a:t>Zhang, Y., Ji, Y., Liu, S., Li, J., Wu, J., Jin, Q., Liu, X., Duan, H., Feng, Z., Liu, Y., Zhang, Y., Lyu, Z., Song, F., Song, F., Yang, L., Liu, H. and Huang, Y. (2025). Global burden of female breast cancer: new estimates in 2022, temporal trend and future projections up to 2050 based on the latest release from GLOBOCAN. </a:t>
            </a:r>
            <a:r>
              <a:rPr lang="en-US" i="1" dirty="0">
                <a:latin typeface="Times New Roman"/>
                <a:cs typeface="Times New Roman"/>
              </a:rPr>
              <a:t>Journal of the National Cancer Center</a:t>
            </a:r>
            <a:r>
              <a:rPr lang="en-US" dirty="0">
                <a:latin typeface="Times New Roman"/>
                <a:cs typeface="Times New Roman"/>
              </a:rPr>
              <a:t>, [online] 5(3). </a:t>
            </a:r>
            <a:r>
              <a:rPr lang="en-US" dirty="0" err="1">
                <a:latin typeface="Times New Roman"/>
                <a:cs typeface="Times New Roman"/>
              </a:rPr>
              <a:t>doi:</a:t>
            </a:r>
            <a:r>
              <a:rPr lang="en-US" dirty="0" err="1">
                <a:latin typeface="Times New Roman"/>
                <a:cs typeface="Times New Roman"/>
                <a:hlinkClick r:id="rId11"/>
              </a:rPr>
              <a:t>https</a:t>
            </a:r>
            <a:r>
              <a:rPr lang="en-US" dirty="0">
                <a:latin typeface="Times New Roman"/>
                <a:cs typeface="Times New Roman"/>
                <a:hlinkClick r:id="rId11"/>
              </a:rPr>
              <a:t>://doi.org/10.1016/j.jncc.2025.02.002</a:t>
            </a:r>
            <a:r>
              <a:rPr lang="en-US" dirty="0">
                <a:latin typeface="Times New Roman"/>
                <a:cs typeface="Times New Roman"/>
              </a:rPr>
              <a:t>.</a:t>
            </a:r>
            <a:endParaRPr lang="en-GB" dirty="0"/>
          </a:p>
          <a:p>
            <a:pPr>
              <a:buClr>
                <a:srgbClr val="262626"/>
              </a:buClr>
            </a:pPr>
            <a:endParaRPr lang="en-GB" dirty="0"/>
          </a:p>
        </p:txBody>
      </p:sp>
      <p:pic>
        <p:nvPicPr>
          <p:cNvPr id="5" name="Audio 4">
            <a:hlinkClick r:id="" action="ppaction://media"/>
            <a:extLst>
              <a:ext uri="{FF2B5EF4-FFF2-40B4-BE49-F238E27FC236}">
                <a16:creationId xmlns:a16="http://schemas.microsoft.com/office/drawing/2014/main" id="{4AEACBB9-32F8-90F6-4AF8-E1EB5FDF9AAF}"/>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14521796"/>
      </p:ext>
    </p:extLst>
  </p:cSld>
  <p:clrMapOvr>
    <a:masterClrMapping/>
  </p:clrMapOvr>
  <mc:AlternateContent xmlns:mc="http://schemas.openxmlformats.org/markup-compatibility/2006">
    <mc:Choice xmlns:p14="http://schemas.microsoft.com/office/powerpoint/2010/main" Requires="p14">
      <p:transition spd="slow" p14:dur="2000" advTm="387945"/>
    </mc:Choice>
    <mc:Fallback>
      <p:transition spd="slow" advTm="3879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1649</Words>
  <Application>Microsoft Office PowerPoint</Application>
  <PresentationFormat>Widescreen</PresentationFormat>
  <Paragraphs>102</Paragraphs>
  <Slides>13</Slides>
  <Notes>11</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Garamond</vt:lpstr>
      <vt:lpstr>Times New Roman</vt:lpstr>
      <vt:lpstr>Savon</vt:lpstr>
      <vt:lpstr>Cancers (Breast)</vt:lpstr>
      <vt:lpstr>Outline</vt:lpstr>
      <vt:lpstr>Introduction</vt:lpstr>
      <vt:lpstr>Demographic profile</vt:lpstr>
      <vt:lpstr>What is Breast Cancers?</vt:lpstr>
      <vt:lpstr>Lifestyle  and Risk factors</vt:lpstr>
      <vt:lpstr>Structural Impact of Breast Cancer</vt:lpstr>
      <vt:lpstr>Functional Impact of Breast Cancer</vt:lpstr>
      <vt:lpstr>Evidence- based recommendations</vt:lpstr>
      <vt:lpstr>How does Breast Cancer work within the Body?</vt:lpstr>
      <vt:lpstr>Diagnosis in Breast Cancer</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Tionne Cole (2420171)</cp:lastModifiedBy>
  <cp:revision>889</cp:revision>
  <dcterms:created xsi:type="dcterms:W3CDTF">2026-03-13T18:03:15Z</dcterms:created>
  <dcterms:modified xsi:type="dcterms:W3CDTF">2026-03-22T13:51:35Z</dcterms:modified>
</cp:coreProperties>
</file>