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1" r:id="rId4"/>
    <p:sldId id="263" r:id="rId5"/>
    <p:sldId id="276" r:id="rId6"/>
    <p:sldId id="277" r:id="rId7"/>
    <p:sldId id="278" r:id="rId8"/>
    <p:sldId id="279" r:id="rId9"/>
    <p:sldId id="274" r:id="rId10"/>
    <p:sldId id="273" r:id="rId11"/>
    <p:sldId id="264" r:id="rId12"/>
    <p:sldId id="270" r:id="rId13"/>
    <p:sldId id="27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7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F68D2A-4FE5-4FFB-AE79-98712CE966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7F2A02-E756-44A7-8AFF-E5F7192908CE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I Researched Debenhams' market position, history, operations challenges, and industry trends in innovation.</a:t>
          </a:r>
        </a:p>
      </dgm:t>
    </dgm:pt>
    <dgm:pt modelId="{D0AC919B-AC72-45F8-B1B9-A96B74C6C7DC}" type="parTrans" cxnId="{000CD21A-4966-4589-B6CF-D4751720725B}">
      <dgm:prSet/>
      <dgm:spPr/>
      <dgm:t>
        <a:bodyPr/>
        <a:lstStyle/>
        <a:p>
          <a:endParaRPr lang="en-US" sz="2400"/>
        </a:p>
      </dgm:t>
    </dgm:pt>
    <dgm:pt modelId="{4D8925F2-7137-4BC5-8E26-CDFC6886D884}" type="sibTrans" cxnId="{000CD21A-4966-4589-B6CF-D4751720725B}">
      <dgm:prSet/>
      <dgm:spPr/>
      <dgm:t>
        <a:bodyPr/>
        <a:lstStyle/>
        <a:p>
          <a:endParaRPr lang="en-US" sz="2400"/>
        </a:p>
      </dgm:t>
    </dgm:pt>
    <dgm:pt modelId="{52537826-A58B-44DD-99FE-8D6306818D73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I read a few articles to become familiar with basic concepts about how retail works, how marketing is done, and how to come up with new ideas.</a:t>
          </a:r>
        </a:p>
      </dgm:t>
    </dgm:pt>
    <dgm:pt modelId="{E26D252F-27AF-4B6B-948B-3F9BB210DB68}" type="parTrans" cxnId="{C9A692AB-5446-42ED-ADE6-CBF627BDF20A}">
      <dgm:prSet/>
      <dgm:spPr/>
      <dgm:t>
        <a:bodyPr/>
        <a:lstStyle/>
        <a:p>
          <a:endParaRPr lang="en-GB" sz="2400"/>
        </a:p>
      </dgm:t>
    </dgm:pt>
    <dgm:pt modelId="{EC5899C4-9456-4128-9147-A1D509845E44}" type="sibTrans" cxnId="{C9A692AB-5446-42ED-ADE6-CBF627BDF20A}">
      <dgm:prSet/>
      <dgm:spPr/>
      <dgm:t>
        <a:bodyPr/>
        <a:lstStyle/>
        <a:p>
          <a:endParaRPr lang="en-GB" sz="2400"/>
        </a:p>
      </dgm:t>
    </dgm:pt>
    <dgm:pt modelId="{FC5E3537-CBB1-4C50-84AE-88C39BCCDB70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By following these steps, I have got a good grasp of what is going on with Debenhams. That allowed me to come up with the structure of my report.</a:t>
          </a:r>
        </a:p>
      </dgm:t>
    </dgm:pt>
    <dgm:pt modelId="{A97E44C8-5EA3-4251-95A6-9ADA50B7FF93}" type="parTrans" cxnId="{DEFD9E1B-F940-4C76-BBB4-7B0C74E9DE89}">
      <dgm:prSet/>
      <dgm:spPr/>
      <dgm:t>
        <a:bodyPr/>
        <a:lstStyle/>
        <a:p>
          <a:endParaRPr lang="en-GB" sz="2400"/>
        </a:p>
      </dgm:t>
    </dgm:pt>
    <dgm:pt modelId="{86E870F8-B3D1-419E-BD70-42C104AB39A6}" type="sibTrans" cxnId="{DEFD9E1B-F940-4C76-BBB4-7B0C74E9DE89}">
      <dgm:prSet/>
      <dgm:spPr/>
      <dgm:t>
        <a:bodyPr/>
        <a:lstStyle/>
        <a:p>
          <a:endParaRPr lang="en-GB" sz="2400"/>
        </a:p>
      </dgm:t>
    </dgm:pt>
    <dgm:pt modelId="{22496FB6-C801-4110-9743-F4D8C71A2E02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This helped me use the SCAMPER model to think of new and creative ways to solve their problems. I have applied elements of scamper and considering how these strategies could have been implemented to address the company’s challenges.</a:t>
          </a:r>
        </a:p>
      </dgm:t>
    </dgm:pt>
    <dgm:pt modelId="{866C1CB1-F404-4A09-92B1-98663D4E28D1}" type="parTrans" cxnId="{1BB41984-2834-49FC-BCF8-F871673F0EDA}">
      <dgm:prSet/>
      <dgm:spPr/>
      <dgm:t>
        <a:bodyPr/>
        <a:lstStyle/>
        <a:p>
          <a:endParaRPr lang="en-GB" sz="2400"/>
        </a:p>
      </dgm:t>
    </dgm:pt>
    <dgm:pt modelId="{1F1EACFF-C0CB-4FB9-B033-E6D590CAE151}" type="sibTrans" cxnId="{1BB41984-2834-49FC-BCF8-F871673F0EDA}">
      <dgm:prSet/>
      <dgm:spPr/>
      <dgm:t>
        <a:bodyPr/>
        <a:lstStyle/>
        <a:p>
          <a:endParaRPr lang="en-GB" sz="2400"/>
        </a:p>
      </dgm:t>
    </dgm:pt>
    <dgm:pt modelId="{069AD4C0-6152-483F-9609-D272316D0785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I gathered relevant information from various sources, including industry reports, financial data and consumer trends studies. I  analysed Debenhams strategies with the current trends and looked at external factors such as changes in consumer behavior and market dynamics and analsed if all decisions were good.</a:t>
          </a:r>
        </a:p>
      </dgm:t>
    </dgm:pt>
    <dgm:pt modelId="{523E2250-A91A-4B31-8F51-C1F5289DF448}" type="parTrans" cxnId="{F667A972-F2BF-4A85-B816-6467777EC4D2}">
      <dgm:prSet/>
      <dgm:spPr/>
      <dgm:t>
        <a:bodyPr/>
        <a:lstStyle/>
        <a:p>
          <a:endParaRPr lang="en-GB" sz="2400"/>
        </a:p>
      </dgm:t>
    </dgm:pt>
    <dgm:pt modelId="{F07D3B64-A1EF-4C08-8074-3D38E39FF878}" type="sibTrans" cxnId="{F667A972-F2BF-4A85-B816-6467777EC4D2}">
      <dgm:prSet/>
      <dgm:spPr/>
      <dgm:t>
        <a:bodyPr/>
        <a:lstStyle/>
        <a:p>
          <a:endParaRPr lang="en-GB" sz="2400"/>
        </a:p>
      </dgm:t>
    </dgm:pt>
    <dgm:pt modelId="{23E4E615-4341-440E-9EBD-66F73C696BE4}" type="pres">
      <dgm:prSet presAssocID="{96F68D2A-4FE5-4FFB-AE79-98712CE9664A}" presName="linear" presStyleCnt="0">
        <dgm:presLayoutVars>
          <dgm:animLvl val="lvl"/>
          <dgm:resizeHandles val="exact"/>
        </dgm:presLayoutVars>
      </dgm:prSet>
      <dgm:spPr/>
    </dgm:pt>
    <dgm:pt modelId="{C4E2D681-5B44-4B56-AEC2-2FB61B0674D0}" type="pres">
      <dgm:prSet presAssocID="{387F2A02-E756-44A7-8AFF-E5F7192908CE}" presName="parentText" presStyleLbl="node1" presStyleIdx="0" presStyleCnt="5" custLinFactY="-18817" custLinFactNeighborX="-2246" custLinFactNeighborY="-100000">
        <dgm:presLayoutVars>
          <dgm:chMax val="0"/>
          <dgm:bulletEnabled val="1"/>
        </dgm:presLayoutVars>
      </dgm:prSet>
      <dgm:spPr/>
    </dgm:pt>
    <dgm:pt modelId="{28387C29-B90A-43CD-9C75-A4261E5466C5}" type="pres">
      <dgm:prSet presAssocID="{4D8925F2-7137-4BC5-8E26-CDFC6886D884}" presName="spacer" presStyleCnt="0"/>
      <dgm:spPr/>
    </dgm:pt>
    <dgm:pt modelId="{C2343E6D-021C-41E4-A14C-BC3E839FED3F}" type="pres">
      <dgm:prSet presAssocID="{069AD4C0-6152-483F-9609-D272316D0785}" presName="parentText" presStyleLbl="node1" presStyleIdx="1" presStyleCnt="5" custScaleY="141819">
        <dgm:presLayoutVars>
          <dgm:chMax val="0"/>
          <dgm:bulletEnabled val="1"/>
        </dgm:presLayoutVars>
      </dgm:prSet>
      <dgm:spPr/>
    </dgm:pt>
    <dgm:pt modelId="{B03B2F58-36CB-4F93-9EDC-8941659BE3AD}" type="pres">
      <dgm:prSet presAssocID="{F07D3B64-A1EF-4C08-8074-3D38E39FF878}" presName="spacer" presStyleCnt="0"/>
      <dgm:spPr/>
    </dgm:pt>
    <dgm:pt modelId="{FE3543F5-5D5C-4E21-ACB0-5B09D1438F01}" type="pres">
      <dgm:prSet presAssocID="{52537826-A58B-44DD-99FE-8D6306818D73}" presName="parentText" presStyleLbl="node1" presStyleIdx="2" presStyleCnt="5" custLinFactY="8042" custLinFactNeighborY="100000">
        <dgm:presLayoutVars>
          <dgm:chMax val="0"/>
          <dgm:bulletEnabled val="1"/>
        </dgm:presLayoutVars>
      </dgm:prSet>
      <dgm:spPr/>
    </dgm:pt>
    <dgm:pt modelId="{17BE5DBD-E28D-4D19-BEB1-8862799EC77D}" type="pres">
      <dgm:prSet presAssocID="{EC5899C4-9456-4128-9147-A1D509845E44}" presName="spacer" presStyleCnt="0"/>
      <dgm:spPr/>
    </dgm:pt>
    <dgm:pt modelId="{7CDCC94E-641F-4289-8F30-7400B7CB33F4}" type="pres">
      <dgm:prSet presAssocID="{FC5E3537-CBB1-4C50-84AE-88C39BCCDB70}" presName="parentText" presStyleLbl="node1" presStyleIdx="3" presStyleCnt="5" custLinFactY="16781" custLinFactNeighborX="203" custLinFactNeighborY="100000">
        <dgm:presLayoutVars>
          <dgm:chMax val="0"/>
          <dgm:bulletEnabled val="1"/>
        </dgm:presLayoutVars>
      </dgm:prSet>
      <dgm:spPr/>
    </dgm:pt>
    <dgm:pt modelId="{426A4604-6A58-414C-B598-50990A18F82E}" type="pres">
      <dgm:prSet presAssocID="{86E870F8-B3D1-419E-BD70-42C104AB39A6}" presName="spacer" presStyleCnt="0"/>
      <dgm:spPr/>
    </dgm:pt>
    <dgm:pt modelId="{1768E7A9-DED6-4DD5-A512-B2EAB9066CC6}" type="pres">
      <dgm:prSet presAssocID="{22496FB6-C801-4110-9743-F4D8C71A2E02}" presName="parentText" presStyleLbl="node1" presStyleIdx="4" presStyleCnt="5" custScaleY="106557" custLinFactY="36684" custLinFactNeighborX="-203" custLinFactNeighborY="100000">
        <dgm:presLayoutVars>
          <dgm:chMax val="0"/>
          <dgm:bulletEnabled val="1"/>
        </dgm:presLayoutVars>
      </dgm:prSet>
      <dgm:spPr/>
    </dgm:pt>
  </dgm:ptLst>
  <dgm:cxnLst>
    <dgm:cxn modelId="{000CD21A-4966-4589-B6CF-D4751720725B}" srcId="{96F68D2A-4FE5-4FFB-AE79-98712CE9664A}" destId="{387F2A02-E756-44A7-8AFF-E5F7192908CE}" srcOrd="0" destOrd="0" parTransId="{D0AC919B-AC72-45F8-B1B9-A96B74C6C7DC}" sibTransId="{4D8925F2-7137-4BC5-8E26-CDFC6886D884}"/>
    <dgm:cxn modelId="{DEFD9E1B-F940-4C76-BBB4-7B0C74E9DE89}" srcId="{96F68D2A-4FE5-4FFB-AE79-98712CE9664A}" destId="{FC5E3537-CBB1-4C50-84AE-88C39BCCDB70}" srcOrd="3" destOrd="0" parTransId="{A97E44C8-5EA3-4251-95A6-9ADA50B7FF93}" sibTransId="{86E870F8-B3D1-419E-BD70-42C104AB39A6}"/>
    <dgm:cxn modelId="{513BB842-967C-486C-9830-1A582AA2965F}" type="presOf" srcId="{FC5E3537-CBB1-4C50-84AE-88C39BCCDB70}" destId="{7CDCC94E-641F-4289-8F30-7400B7CB33F4}" srcOrd="0" destOrd="0" presId="urn:microsoft.com/office/officeart/2005/8/layout/vList2"/>
    <dgm:cxn modelId="{0885DC43-3CC5-4A10-B99B-7A447FF94A90}" type="presOf" srcId="{387F2A02-E756-44A7-8AFF-E5F7192908CE}" destId="{C4E2D681-5B44-4B56-AEC2-2FB61B0674D0}" srcOrd="0" destOrd="0" presId="urn:microsoft.com/office/officeart/2005/8/layout/vList2"/>
    <dgm:cxn modelId="{4674986A-B35D-4125-B8AF-5EE55A94859D}" type="presOf" srcId="{52537826-A58B-44DD-99FE-8D6306818D73}" destId="{FE3543F5-5D5C-4E21-ACB0-5B09D1438F01}" srcOrd="0" destOrd="0" presId="urn:microsoft.com/office/officeart/2005/8/layout/vList2"/>
    <dgm:cxn modelId="{8BB60672-B6E0-4D4C-B806-0A36722E20AC}" type="presOf" srcId="{96F68D2A-4FE5-4FFB-AE79-98712CE9664A}" destId="{23E4E615-4341-440E-9EBD-66F73C696BE4}" srcOrd="0" destOrd="0" presId="urn:microsoft.com/office/officeart/2005/8/layout/vList2"/>
    <dgm:cxn modelId="{F667A972-F2BF-4A85-B816-6467777EC4D2}" srcId="{96F68D2A-4FE5-4FFB-AE79-98712CE9664A}" destId="{069AD4C0-6152-483F-9609-D272316D0785}" srcOrd="1" destOrd="0" parTransId="{523E2250-A91A-4B31-8F51-C1F5289DF448}" sibTransId="{F07D3B64-A1EF-4C08-8074-3D38E39FF878}"/>
    <dgm:cxn modelId="{1BB41984-2834-49FC-BCF8-F871673F0EDA}" srcId="{96F68D2A-4FE5-4FFB-AE79-98712CE9664A}" destId="{22496FB6-C801-4110-9743-F4D8C71A2E02}" srcOrd="4" destOrd="0" parTransId="{866C1CB1-F404-4A09-92B1-98663D4E28D1}" sibTransId="{1F1EACFF-C0CB-4FB9-B033-E6D590CAE151}"/>
    <dgm:cxn modelId="{F2F21D97-D5C0-49CF-9EA9-7E5F6BFD20E2}" type="presOf" srcId="{069AD4C0-6152-483F-9609-D272316D0785}" destId="{C2343E6D-021C-41E4-A14C-BC3E839FED3F}" srcOrd="0" destOrd="0" presId="urn:microsoft.com/office/officeart/2005/8/layout/vList2"/>
    <dgm:cxn modelId="{3ECD96A2-745D-4AC6-B524-FE76BF2F2D0D}" type="presOf" srcId="{22496FB6-C801-4110-9743-F4D8C71A2E02}" destId="{1768E7A9-DED6-4DD5-A512-B2EAB9066CC6}" srcOrd="0" destOrd="0" presId="urn:microsoft.com/office/officeart/2005/8/layout/vList2"/>
    <dgm:cxn modelId="{C9A692AB-5446-42ED-ADE6-CBF627BDF20A}" srcId="{96F68D2A-4FE5-4FFB-AE79-98712CE9664A}" destId="{52537826-A58B-44DD-99FE-8D6306818D73}" srcOrd="2" destOrd="0" parTransId="{E26D252F-27AF-4B6B-948B-3F9BB210DB68}" sibTransId="{EC5899C4-9456-4128-9147-A1D509845E44}"/>
    <dgm:cxn modelId="{F3936AF2-831F-4E0F-AB16-932A13D5E2B9}" type="presParOf" srcId="{23E4E615-4341-440E-9EBD-66F73C696BE4}" destId="{C4E2D681-5B44-4B56-AEC2-2FB61B0674D0}" srcOrd="0" destOrd="0" presId="urn:microsoft.com/office/officeart/2005/8/layout/vList2"/>
    <dgm:cxn modelId="{AC8C6C53-26DD-4369-92BE-C9137DEF6349}" type="presParOf" srcId="{23E4E615-4341-440E-9EBD-66F73C696BE4}" destId="{28387C29-B90A-43CD-9C75-A4261E5466C5}" srcOrd="1" destOrd="0" presId="urn:microsoft.com/office/officeart/2005/8/layout/vList2"/>
    <dgm:cxn modelId="{4F4A1499-CC29-410F-8889-66B64A4C7D16}" type="presParOf" srcId="{23E4E615-4341-440E-9EBD-66F73C696BE4}" destId="{C2343E6D-021C-41E4-A14C-BC3E839FED3F}" srcOrd="2" destOrd="0" presId="urn:microsoft.com/office/officeart/2005/8/layout/vList2"/>
    <dgm:cxn modelId="{8EED4572-0B8F-4515-93F1-7CF7BE209FE7}" type="presParOf" srcId="{23E4E615-4341-440E-9EBD-66F73C696BE4}" destId="{B03B2F58-36CB-4F93-9EDC-8941659BE3AD}" srcOrd="3" destOrd="0" presId="urn:microsoft.com/office/officeart/2005/8/layout/vList2"/>
    <dgm:cxn modelId="{6A333B21-8716-444D-8CB3-9F54395BBF9E}" type="presParOf" srcId="{23E4E615-4341-440E-9EBD-66F73C696BE4}" destId="{FE3543F5-5D5C-4E21-ACB0-5B09D1438F01}" srcOrd="4" destOrd="0" presId="urn:microsoft.com/office/officeart/2005/8/layout/vList2"/>
    <dgm:cxn modelId="{B661C8E0-6E03-4C60-A353-A6A34D41BDF2}" type="presParOf" srcId="{23E4E615-4341-440E-9EBD-66F73C696BE4}" destId="{17BE5DBD-E28D-4D19-BEB1-8862799EC77D}" srcOrd="5" destOrd="0" presId="urn:microsoft.com/office/officeart/2005/8/layout/vList2"/>
    <dgm:cxn modelId="{69730005-9BE9-45B5-A2F2-A9527BA0530B}" type="presParOf" srcId="{23E4E615-4341-440E-9EBD-66F73C696BE4}" destId="{7CDCC94E-641F-4289-8F30-7400B7CB33F4}" srcOrd="6" destOrd="0" presId="urn:microsoft.com/office/officeart/2005/8/layout/vList2"/>
    <dgm:cxn modelId="{869E6753-6993-4F8B-9BB5-5764EFE5A2EC}" type="presParOf" srcId="{23E4E615-4341-440E-9EBD-66F73C696BE4}" destId="{426A4604-6A58-414C-B598-50990A18F82E}" srcOrd="7" destOrd="0" presId="urn:microsoft.com/office/officeart/2005/8/layout/vList2"/>
    <dgm:cxn modelId="{F637069F-4276-4994-B9A3-42259987CAD1}" type="presParOf" srcId="{23E4E615-4341-440E-9EBD-66F73C696BE4}" destId="{1768E7A9-DED6-4DD5-A512-B2EAB9066CC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F68D2A-4FE5-4FFB-AE79-98712CE966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7F2A02-E756-44A7-8AFF-E5F7192908C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Substitute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AC919B-AC72-45F8-B1B9-A96B74C6C7DC}" type="parTrans" cxnId="{000CD21A-4966-4589-B6CF-D4751720725B}">
      <dgm:prSet/>
      <dgm:spPr/>
      <dgm:t>
        <a:bodyPr/>
        <a:lstStyle/>
        <a:p>
          <a:endParaRPr lang="en-US"/>
        </a:p>
      </dgm:t>
    </dgm:pt>
    <dgm:pt modelId="{4D8925F2-7137-4BC5-8E26-CDFC6886D884}" type="sibTrans" cxnId="{000CD21A-4966-4589-B6CF-D4751720725B}">
      <dgm:prSet/>
      <dgm:spPr/>
      <dgm:t>
        <a:bodyPr/>
        <a:lstStyle/>
        <a:p>
          <a:endParaRPr lang="en-US"/>
        </a:p>
      </dgm:t>
    </dgm:pt>
    <dgm:pt modelId="{E18DC913-7A64-4F01-97C5-7CFAEF79592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Combine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498356-3862-4250-A459-D4D7510FD2A0}" type="parTrans" cxnId="{A3ACB9AD-E5BC-407A-9020-C8F5D1E11C17}">
      <dgm:prSet/>
      <dgm:spPr/>
      <dgm:t>
        <a:bodyPr/>
        <a:lstStyle/>
        <a:p>
          <a:endParaRPr lang="en-US"/>
        </a:p>
      </dgm:t>
    </dgm:pt>
    <dgm:pt modelId="{D5C4F18F-A221-43DB-AF3E-C9C3DA08F12E}" type="sibTrans" cxnId="{A3ACB9AD-E5BC-407A-9020-C8F5D1E11C17}">
      <dgm:prSet/>
      <dgm:spPr/>
      <dgm:t>
        <a:bodyPr/>
        <a:lstStyle/>
        <a:p>
          <a:endParaRPr lang="en-US"/>
        </a:p>
      </dgm:t>
    </dgm:pt>
    <dgm:pt modelId="{F592CD41-8653-4B96-880A-D33CCA05279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Adapt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D90494-A0BD-4C1E-BA0A-1DF8677FEF86}" type="parTrans" cxnId="{E51BDEB7-8BA9-4D86-9802-8DBC55BFD6BF}">
      <dgm:prSet/>
      <dgm:spPr/>
      <dgm:t>
        <a:bodyPr/>
        <a:lstStyle/>
        <a:p>
          <a:endParaRPr lang="en-US"/>
        </a:p>
      </dgm:t>
    </dgm:pt>
    <dgm:pt modelId="{55A962DD-37DE-418F-BAE8-FD014104897F}" type="sibTrans" cxnId="{E51BDEB7-8BA9-4D86-9802-8DBC55BFD6BF}">
      <dgm:prSet/>
      <dgm:spPr/>
      <dgm:t>
        <a:bodyPr/>
        <a:lstStyle/>
        <a:p>
          <a:endParaRPr lang="en-US"/>
        </a:p>
      </dgm:t>
    </dgm:pt>
    <dgm:pt modelId="{6A858FCE-4F00-47BE-9435-DC139F9CB9F4}">
      <dgm:prSet/>
      <dgm:spPr/>
      <dgm:t>
        <a:bodyPr/>
        <a:lstStyle/>
        <a:p>
          <a:r>
            <a:rPr lang="en-GB" dirty="0"/>
            <a:t>Mo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dify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7D5017-0052-443C-918C-821063409077}" type="parTrans" cxnId="{E961FC1E-6C80-41FD-B251-C8E2189CC184}">
      <dgm:prSet/>
      <dgm:spPr/>
      <dgm:t>
        <a:bodyPr/>
        <a:lstStyle/>
        <a:p>
          <a:endParaRPr lang="en-US"/>
        </a:p>
      </dgm:t>
    </dgm:pt>
    <dgm:pt modelId="{7EC333E6-AF4A-4E59-8659-2DF61C254D86}" type="sibTrans" cxnId="{E961FC1E-6C80-41FD-B251-C8E2189CC184}">
      <dgm:prSet/>
      <dgm:spPr/>
      <dgm:t>
        <a:bodyPr/>
        <a:lstStyle/>
        <a:p>
          <a:endParaRPr lang="en-US"/>
        </a:p>
      </dgm:t>
    </dgm:pt>
    <dgm:pt modelId="{B487021B-618A-40F0-9E3E-7D85782D37D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Put to another use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7621A0-712F-4B9D-9DD2-B6A52510C5DD}" type="parTrans" cxnId="{5CAD733C-D6B1-4BFC-96D1-96CF4F77D924}">
      <dgm:prSet/>
      <dgm:spPr/>
      <dgm:t>
        <a:bodyPr/>
        <a:lstStyle/>
        <a:p>
          <a:endParaRPr lang="en-US"/>
        </a:p>
      </dgm:t>
    </dgm:pt>
    <dgm:pt modelId="{5372BA79-5ED4-4440-93E1-99DEC7A60409}" type="sibTrans" cxnId="{5CAD733C-D6B1-4BFC-96D1-96CF4F77D924}">
      <dgm:prSet/>
      <dgm:spPr/>
      <dgm:t>
        <a:bodyPr/>
        <a:lstStyle/>
        <a:p>
          <a:endParaRPr lang="en-US"/>
        </a:p>
      </dgm:t>
    </dgm:pt>
    <dgm:pt modelId="{120F92E5-2BD1-4407-AFF2-8E01C794C6A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Eliminate</a:t>
          </a:r>
          <a:r>
            <a:rPr lang="en-GB" dirty="0"/>
            <a:t> </a:t>
          </a:r>
          <a:endParaRPr lang="en-US" dirty="0"/>
        </a:p>
      </dgm:t>
    </dgm:pt>
    <dgm:pt modelId="{6B9182A1-B5B5-4166-A375-3FE90F5459E0}" type="parTrans" cxnId="{3A343D23-2231-46E7-8278-E8C6CCA01128}">
      <dgm:prSet/>
      <dgm:spPr/>
      <dgm:t>
        <a:bodyPr/>
        <a:lstStyle/>
        <a:p>
          <a:endParaRPr lang="en-US"/>
        </a:p>
      </dgm:t>
    </dgm:pt>
    <dgm:pt modelId="{3397ACBA-8F4A-48B8-B328-B934865C7268}" type="sibTrans" cxnId="{3A343D23-2231-46E7-8278-E8C6CCA01128}">
      <dgm:prSet/>
      <dgm:spPr/>
      <dgm:t>
        <a:bodyPr/>
        <a:lstStyle/>
        <a:p>
          <a:endParaRPr lang="en-US"/>
        </a:p>
      </dgm:t>
    </dgm:pt>
    <dgm:pt modelId="{6C7A2A86-4364-4F12-97BD-B73724192AF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Reverse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E690651-EC79-43B7-BE65-B3BE0154EF3D}" type="parTrans" cxnId="{61EF09A7-44CE-4EF1-89D0-C1D6E1C0FF62}">
      <dgm:prSet/>
      <dgm:spPr/>
      <dgm:t>
        <a:bodyPr/>
        <a:lstStyle/>
        <a:p>
          <a:endParaRPr lang="en-US"/>
        </a:p>
      </dgm:t>
    </dgm:pt>
    <dgm:pt modelId="{737052C5-AA54-4A88-A72F-7660611290EC}" type="sibTrans" cxnId="{61EF09A7-44CE-4EF1-89D0-C1D6E1C0FF62}">
      <dgm:prSet/>
      <dgm:spPr/>
      <dgm:t>
        <a:bodyPr/>
        <a:lstStyle/>
        <a:p>
          <a:endParaRPr lang="en-US"/>
        </a:p>
      </dgm:t>
    </dgm:pt>
    <dgm:pt modelId="{23E4E615-4341-440E-9EBD-66F73C696BE4}" type="pres">
      <dgm:prSet presAssocID="{96F68D2A-4FE5-4FFB-AE79-98712CE9664A}" presName="linear" presStyleCnt="0">
        <dgm:presLayoutVars>
          <dgm:animLvl val="lvl"/>
          <dgm:resizeHandles val="exact"/>
        </dgm:presLayoutVars>
      </dgm:prSet>
      <dgm:spPr/>
    </dgm:pt>
    <dgm:pt modelId="{C4E2D681-5B44-4B56-AEC2-2FB61B0674D0}" type="pres">
      <dgm:prSet presAssocID="{387F2A02-E756-44A7-8AFF-E5F7192908CE}" presName="parentText" presStyleLbl="node1" presStyleIdx="0" presStyleCnt="7" custLinFactNeighborX="707" custLinFactNeighborY="-34271">
        <dgm:presLayoutVars>
          <dgm:chMax val="0"/>
          <dgm:bulletEnabled val="1"/>
        </dgm:presLayoutVars>
      </dgm:prSet>
      <dgm:spPr/>
    </dgm:pt>
    <dgm:pt modelId="{28387C29-B90A-43CD-9C75-A4261E5466C5}" type="pres">
      <dgm:prSet presAssocID="{4D8925F2-7137-4BC5-8E26-CDFC6886D884}" presName="spacer" presStyleCnt="0"/>
      <dgm:spPr/>
    </dgm:pt>
    <dgm:pt modelId="{B5E433E2-57CA-438B-A8D9-70DFAF65B6BD}" type="pres">
      <dgm:prSet presAssocID="{E18DC913-7A64-4F01-97C5-7CFAEF795927}" presName="parentText" presStyleLbl="node1" presStyleIdx="1" presStyleCnt="7" custLinFactNeighborX="17152" custLinFactNeighborY="12912">
        <dgm:presLayoutVars>
          <dgm:chMax val="0"/>
          <dgm:bulletEnabled val="1"/>
        </dgm:presLayoutVars>
      </dgm:prSet>
      <dgm:spPr/>
    </dgm:pt>
    <dgm:pt modelId="{A2E91E9A-DE4B-470D-B64B-152B0D90880C}" type="pres">
      <dgm:prSet presAssocID="{D5C4F18F-A221-43DB-AF3E-C9C3DA08F12E}" presName="spacer" presStyleCnt="0"/>
      <dgm:spPr/>
    </dgm:pt>
    <dgm:pt modelId="{27F5F687-739B-46C1-9931-B18DC9CEE169}" type="pres">
      <dgm:prSet presAssocID="{F592CD41-8653-4B96-880A-D33CCA052793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5CAF1604-9017-414B-9B2B-4338209BB336}" type="pres">
      <dgm:prSet presAssocID="{55A962DD-37DE-418F-BAE8-FD014104897F}" presName="spacer" presStyleCnt="0"/>
      <dgm:spPr/>
    </dgm:pt>
    <dgm:pt modelId="{4E465E45-B428-4EE6-B6C6-1E2BA0485FD2}" type="pres">
      <dgm:prSet presAssocID="{6A858FCE-4F00-47BE-9435-DC139F9CB9F4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6563BFC5-DCEC-4609-9A93-F71200F67829}" type="pres">
      <dgm:prSet presAssocID="{7EC333E6-AF4A-4E59-8659-2DF61C254D86}" presName="spacer" presStyleCnt="0"/>
      <dgm:spPr/>
    </dgm:pt>
    <dgm:pt modelId="{8F7B034B-A695-4139-B761-54D555823A96}" type="pres">
      <dgm:prSet presAssocID="{B487021B-618A-40F0-9E3E-7D85782D37DC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EBF72D1F-7D5D-404A-8291-114082B804CE}" type="pres">
      <dgm:prSet presAssocID="{5372BA79-5ED4-4440-93E1-99DEC7A60409}" presName="spacer" presStyleCnt="0"/>
      <dgm:spPr/>
    </dgm:pt>
    <dgm:pt modelId="{20F7E7B6-9819-4778-909E-ADF957EB1038}" type="pres">
      <dgm:prSet presAssocID="{120F92E5-2BD1-4407-AFF2-8E01C794C6A3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4ED0D5FC-E80D-48BF-A55F-388C74B1510E}" type="pres">
      <dgm:prSet presAssocID="{3397ACBA-8F4A-48B8-B328-B934865C7268}" presName="spacer" presStyleCnt="0"/>
      <dgm:spPr/>
    </dgm:pt>
    <dgm:pt modelId="{1E376E73-F5B8-4044-8D1E-63B02D416720}" type="pres">
      <dgm:prSet presAssocID="{6C7A2A86-4364-4F12-97BD-B73724192AFC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126DDD06-0428-4A7A-9FC0-27D44B82307B}" type="presOf" srcId="{6A858FCE-4F00-47BE-9435-DC139F9CB9F4}" destId="{4E465E45-B428-4EE6-B6C6-1E2BA0485FD2}" srcOrd="0" destOrd="0" presId="urn:microsoft.com/office/officeart/2005/8/layout/vList2"/>
    <dgm:cxn modelId="{000CD21A-4966-4589-B6CF-D4751720725B}" srcId="{96F68D2A-4FE5-4FFB-AE79-98712CE9664A}" destId="{387F2A02-E756-44A7-8AFF-E5F7192908CE}" srcOrd="0" destOrd="0" parTransId="{D0AC919B-AC72-45F8-B1B9-A96B74C6C7DC}" sibTransId="{4D8925F2-7137-4BC5-8E26-CDFC6886D884}"/>
    <dgm:cxn modelId="{E961FC1E-6C80-41FD-B251-C8E2189CC184}" srcId="{96F68D2A-4FE5-4FFB-AE79-98712CE9664A}" destId="{6A858FCE-4F00-47BE-9435-DC139F9CB9F4}" srcOrd="3" destOrd="0" parTransId="{107D5017-0052-443C-918C-821063409077}" sibTransId="{7EC333E6-AF4A-4E59-8659-2DF61C254D86}"/>
    <dgm:cxn modelId="{3A343D23-2231-46E7-8278-E8C6CCA01128}" srcId="{96F68D2A-4FE5-4FFB-AE79-98712CE9664A}" destId="{120F92E5-2BD1-4407-AFF2-8E01C794C6A3}" srcOrd="5" destOrd="0" parTransId="{6B9182A1-B5B5-4166-A375-3FE90F5459E0}" sibTransId="{3397ACBA-8F4A-48B8-B328-B934865C7268}"/>
    <dgm:cxn modelId="{D425602D-0E6E-4D68-A95D-AF9856E299BE}" type="presOf" srcId="{E18DC913-7A64-4F01-97C5-7CFAEF795927}" destId="{B5E433E2-57CA-438B-A8D9-70DFAF65B6BD}" srcOrd="0" destOrd="0" presId="urn:microsoft.com/office/officeart/2005/8/layout/vList2"/>
    <dgm:cxn modelId="{5CAD733C-D6B1-4BFC-96D1-96CF4F77D924}" srcId="{96F68D2A-4FE5-4FFB-AE79-98712CE9664A}" destId="{B487021B-618A-40F0-9E3E-7D85782D37DC}" srcOrd="4" destOrd="0" parTransId="{B67621A0-712F-4B9D-9DD2-B6A52510C5DD}" sibTransId="{5372BA79-5ED4-4440-93E1-99DEC7A60409}"/>
    <dgm:cxn modelId="{CCB7203F-4EE3-464E-9F88-9EFAA0752619}" type="presOf" srcId="{F592CD41-8653-4B96-880A-D33CCA052793}" destId="{27F5F687-739B-46C1-9931-B18DC9CEE169}" srcOrd="0" destOrd="0" presId="urn:microsoft.com/office/officeart/2005/8/layout/vList2"/>
    <dgm:cxn modelId="{0885DC43-3CC5-4A10-B99B-7A447FF94A90}" type="presOf" srcId="{387F2A02-E756-44A7-8AFF-E5F7192908CE}" destId="{C4E2D681-5B44-4B56-AEC2-2FB61B0674D0}" srcOrd="0" destOrd="0" presId="urn:microsoft.com/office/officeart/2005/8/layout/vList2"/>
    <dgm:cxn modelId="{8BB60672-B6E0-4D4C-B806-0A36722E20AC}" type="presOf" srcId="{96F68D2A-4FE5-4FFB-AE79-98712CE9664A}" destId="{23E4E615-4341-440E-9EBD-66F73C696BE4}" srcOrd="0" destOrd="0" presId="urn:microsoft.com/office/officeart/2005/8/layout/vList2"/>
    <dgm:cxn modelId="{4A873480-CCC2-458D-AB1E-5B3AA9788770}" type="presOf" srcId="{6C7A2A86-4364-4F12-97BD-B73724192AFC}" destId="{1E376E73-F5B8-4044-8D1E-63B02D416720}" srcOrd="0" destOrd="0" presId="urn:microsoft.com/office/officeart/2005/8/layout/vList2"/>
    <dgm:cxn modelId="{61EF09A7-44CE-4EF1-89D0-C1D6E1C0FF62}" srcId="{96F68D2A-4FE5-4FFB-AE79-98712CE9664A}" destId="{6C7A2A86-4364-4F12-97BD-B73724192AFC}" srcOrd="6" destOrd="0" parTransId="{6E690651-EC79-43B7-BE65-B3BE0154EF3D}" sibTransId="{737052C5-AA54-4A88-A72F-7660611290EC}"/>
    <dgm:cxn modelId="{A3ACB9AD-E5BC-407A-9020-C8F5D1E11C17}" srcId="{96F68D2A-4FE5-4FFB-AE79-98712CE9664A}" destId="{E18DC913-7A64-4F01-97C5-7CFAEF795927}" srcOrd="1" destOrd="0" parTransId="{44498356-3862-4250-A459-D4D7510FD2A0}" sibTransId="{D5C4F18F-A221-43DB-AF3E-C9C3DA08F12E}"/>
    <dgm:cxn modelId="{E51BDEB7-8BA9-4D86-9802-8DBC55BFD6BF}" srcId="{96F68D2A-4FE5-4FFB-AE79-98712CE9664A}" destId="{F592CD41-8653-4B96-880A-D33CCA052793}" srcOrd="2" destOrd="0" parTransId="{DDD90494-A0BD-4C1E-BA0A-1DF8677FEF86}" sibTransId="{55A962DD-37DE-418F-BAE8-FD014104897F}"/>
    <dgm:cxn modelId="{80B6C4BD-1141-4210-B5EF-11FB24930B42}" type="presOf" srcId="{B487021B-618A-40F0-9E3E-7D85782D37DC}" destId="{8F7B034B-A695-4139-B761-54D555823A96}" srcOrd="0" destOrd="0" presId="urn:microsoft.com/office/officeart/2005/8/layout/vList2"/>
    <dgm:cxn modelId="{79EF7DD7-E650-4545-945F-587736AED347}" type="presOf" srcId="{120F92E5-2BD1-4407-AFF2-8E01C794C6A3}" destId="{20F7E7B6-9819-4778-909E-ADF957EB1038}" srcOrd="0" destOrd="0" presId="urn:microsoft.com/office/officeart/2005/8/layout/vList2"/>
    <dgm:cxn modelId="{F3936AF2-831F-4E0F-AB16-932A13D5E2B9}" type="presParOf" srcId="{23E4E615-4341-440E-9EBD-66F73C696BE4}" destId="{C4E2D681-5B44-4B56-AEC2-2FB61B0674D0}" srcOrd="0" destOrd="0" presId="urn:microsoft.com/office/officeart/2005/8/layout/vList2"/>
    <dgm:cxn modelId="{AC8C6C53-26DD-4369-92BE-C9137DEF6349}" type="presParOf" srcId="{23E4E615-4341-440E-9EBD-66F73C696BE4}" destId="{28387C29-B90A-43CD-9C75-A4261E5466C5}" srcOrd="1" destOrd="0" presId="urn:microsoft.com/office/officeart/2005/8/layout/vList2"/>
    <dgm:cxn modelId="{BCB2D76F-7CF4-4BD9-BF7D-1D3C04E94D55}" type="presParOf" srcId="{23E4E615-4341-440E-9EBD-66F73C696BE4}" destId="{B5E433E2-57CA-438B-A8D9-70DFAF65B6BD}" srcOrd="2" destOrd="0" presId="urn:microsoft.com/office/officeart/2005/8/layout/vList2"/>
    <dgm:cxn modelId="{F91F7C3C-9611-4B49-B5A0-EA85D5CEB068}" type="presParOf" srcId="{23E4E615-4341-440E-9EBD-66F73C696BE4}" destId="{A2E91E9A-DE4B-470D-B64B-152B0D90880C}" srcOrd="3" destOrd="0" presId="urn:microsoft.com/office/officeart/2005/8/layout/vList2"/>
    <dgm:cxn modelId="{4AFC2B45-1208-4C57-8D2D-C59715650BE9}" type="presParOf" srcId="{23E4E615-4341-440E-9EBD-66F73C696BE4}" destId="{27F5F687-739B-46C1-9931-B18DC9CEE169}" srcOrd="4" destOrd="0" presId="urn:microsoft.com/office/officeart/2005/8/layout/vList2"/>
    <dgm:cxn modelId="{A231DEA0-1746-421F-903B-4A75652DEE63}" type="presParOf" srcId="{23E4E615-4341-440E-9EBD-66F73C696BE4}" destId="{5CAF1604-9017-414B-9B2B-4338209BB336}" srcOrd="5" destOrd="0" presId="urn:microsoft.com/office/officeart/2005/8/layout/vList2"/>
    <dgm:cxn modelId="{FA8D0798-C24F-4EFA-9381-B137A9BB99DB}" type="presParOf" srcId="{23E4E615-4341-440E-9EBD-66F73C696BE4}" destId="{4E465E45-B428-4EE6-B6C6-1E2BA0485FD2}" srcOrd="6" destOrd="0" presId="urn:microsoft.com/office/officeart/2005/8/layout/vList2"/>
    <dgm:cxn modelId="{E7CB5B14-FA65-4D31-B04C-A3013542AFD0}" type="presParOf" srcId="{23E4E615-4341-440E-9EBD-66F73C696BE4}" destId="{6563BFC5-DCEC-4609-9A93-F71200F67829}" srcOrd="7" destOrd="0" presId="urn:microsoft.com/office/officeart/2005/8/layout/vList2"/>
    <dgm:cxn modelId="{6AA3299B-35E0-4086-BCDC-AC3FFE7AE49A}" type="presParOf" srcId="{23E4E615-4341-440E-9EBD-66F73C696BE4}" destId="{8F7B034B-A695-4139-B761-54D555823A96}" srcOrd="8" destOrd="0" presId="urn:microsoft.com/office/officeart/2005/8/layout/vList2"/>
    <dgm:cxn modelId="{237A3D46-520A-4F09-96C2-0DB1A0700B1B}" type="presParOf" srcId="{23E4E615-4341-440E-9EBD-66F73C696BE4}" destId="{EBF72D1F-7D5D-404A-8291-114082B804CE}" srcOrd="9" destOrd="0" presId="urn:microsoft.com/office/officeart/2005/8/layout/vList2"/>
    <dgm:cxn modelId="{1195DFCD-C294-43DC-AD5B-A2C12EA86205}" type="presParOf" srcId="{23E4E615-4341-440E-9EBD-66F73C696BE4}" destId="{20F7E7B6-9819-4778-909E-ADF957EB1038}" srcOrd="10" destOrd="0" presId="urn:microsoft.com/office/officeart/2005/8/layout/vList2"/>
    <dgm:cxn modelId="{83E76D6E-8CD1-4060-A691-F26178C9E24C}" type="presParOf" srcId="{23E4E615-4341-440E-9EBD-66F73C696BE4}" destId="{4ED0D5FC-E80D-48BF-A55F-388C74B1510E}" srcOrd="11" destOrd="0" presId="urn:microsoft.com/office/officeart/2005/8/layout/vList2"/>
    <dgm:cxn modelId="{338247E1-2BAA-4EAA-A3F5-6F70EDC1273F}" type="presParOf" srcId="{23E4E615-4341-440E-9EBD-66F73C696BE4}" destId="{1E376E73-F5B8-4044-8D1E-63B02D416720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6F68D2A-4FE5-4FFB-AE79-98712CE966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7F2A02-E756-44A7-8AFF-E5F7192908CE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Historical research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was used to analyse how the company started and operated throughout the years. </a:t>
          </a:r>
        </a:p>
      </dgm:t>
    </dgm:pt>
    <dgm:pt modelId="{D0AC919B-AC72-45F8-B1B9-A96B74C6C7DC}" type="parTrans" cxnId="{000CD21A-4966-4589-B6CF-D4751720725B}">
      <dgm:prSet/>
      <dgm:spPr/>
      <dgm:t>
        <a:bodyPr/>
        <a:lstStyle/>
        <a:p>
          <a:endParaRPr lang="en-US" sz="2400"/>
        </a:p>
      </dgm:t>
    </dgm:pt>
    <dgm:pt modelId="{4D8925F2-7137-4BC5-8E26-CDFC6886D884}" type="sibTrans" cxnId="{000CD21A-4966-4589-B6CF-D4751720725B}">
      <dgm:prSet/>
      <dgm:spPr/>
      <dgm:t>
        <a:bodyPr/>
        <a:lstStyle/>
        <a:p>
          <a:endParaRPr lang="en-US" sz="2400"/>
        </a:p>
      </dgm:t>
    </dgm:pt>
    <dgm:pt modelId="{52537826-A58B-44DD-99FE-8D6306818D73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Qualitative research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was used to understand the factors of the collapse, how the public perceived the changes to Debenhams and how the company was confronted with the changing shopping habits.</a:t>
          </a:r>
        </a:p>
      </dgm:t>
    </dgm:pt>
    <dgm:pt modelId="{E26D252F-27AF-4B6B-948B-3F9BB210DB68}" type="parTrans" cxnId="{C9A692AB-5446-42ED-ADE6-CBF627BDF20A}">
      <dgm:prSet/>
      <dgm:spPr/>
      <dgm:t>
        <a:bodyPr/>
        <a:lstStyle/>
        <a:p>
          <a:endParaRPr lang="en-GB" sz="2400"/>
        </a:p>
      </dgm:t>
    </dgm:pt>
    <dgm:pt modelId="{EC5899C4-9456-4128-9147-A1D509845E44}" type="sibTrans" cxnId="{C9A692AB-5446-42ED-ADE6-CBF627BDF20A}">
      <dgm:prSet/>
      <dgm:spPr/>
      <dgm:t>
        <a:bodyPr/>
        <a:lstStyle/>
        <a:p>
          <a:endParaRPr lang="en-GB" sz="2400"/>
        </a:p>
      </dgm:t>
    </dgm:pt>
    <dgm:pt modelId="{FC5E3537-CBB1-4C50-84AE-88C39BCCDB70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Correlational Research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was used to analyse how the decisions and the collapse of the company related to each other.</a:t>
          </a:r>
        </a:p>
      </dgm:t>
    </dgm:pt>
    <dgm:pt modelId="{A97E44C8-5EA3-4251-95A6-9ADA50B7FF93}" type="parTrans" cxnId="{DEFD9E1B-F940-4C76-BBB4-7B0C74E9DE89}">
      <dgm:prSet/>
      <dgm:spPr/>
      <dgm:t>
        <a:bodyPr/>
        <a:lstStyle/>
        <a:p>
          <a:endParaRPr lang="en-GB" sz="2400"/>
        </a:p>
      </dgm:t>
    </dgm:pt>
    <dgm:pt modelId="{86E870F8-B3D1-419E-BD70-42C104AB39A6}" type="sibTrans" cxnId="{DEFD9E1B-F940-4C76-BBB4-7B0C74E9DE89}">
      <dgm:prSet/>
      <dgm:spPr/>
      <dgm:t>
        <a:bodyPr/>
        <a:lstStyle/>
        <a:p>
          <a:endParaRPr lang="en-GB" sz="2400"/>
        </a:p>
      </dgm:t>
    </dgm:pt>
    <dgm:pt modelId="{069AD4C0-6152-483F-9609-D272316D0785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Quantitative research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was used to analyse the events and financial situation when Debenhams was bought by a private equity group (CVC Capital Partners, Texas Pacific and Merrill Lynch Global Private Equity) and the financial decisions after the acquisition. </a:t>
          </a:r>
        </a:p>
      </dgm:t>
    </dgm:pt>
    <dgm:pt modelId="{523E2250-A91A-4B31-8F51-C1F5289DF448}" type="parTrans" cxnId="{F667A972-F2BF-4A85-B816-6467777EC4D2}">
      <dgm:prSet/>
      <dgm:spPr/>
      <dgm:t>
        <a:bodyPr/>
        <a:lstStyle/>
        <a:p>
          <a:endParaRPr lang="en-GB" sz="2400"/>
        </a:p>
      </dgm:t>
    </dgm:pt>
    <dgm:pt modelId="{F07D3B64-A1EF-4C08-8074-3D38E39FF878}" type="sibTrans" cxnId="{F667A972-F2BF-4A85-B816-6467777EC4D2}">
      <dgm:prSet/>
      <dgm:spPr/>
      <dgm:t>
        <a:bodyPr/>
        <a:lstStyle/>
        <a:p>
          <a:endParaRPr lang="en-GB" sz="2400"/>
        </a:p>
      </dgm:t>
    </dgm:pt>
    <dgm:pt modelId="{23E4E615-4341-440E-9EBD-66F73C696BE4}" type="pres">
      <dgm:prSet presAssocID="{96F68D2A-4FE5-4FFB-AE79-98712CE9664A}" presName="linear" presStyleCnt="0">
        <dgm:presLayoutVars>
          <dgm:animLvl val="lvl"/>
          <dgm:resizeHandles val="exact"/>
        </dgm:presLayoutVars>
      </dgm:prSet>
      <dgm:spPr/>
    </dgm:pt>
    <dgm:pt modelId="{C4E2D681-5B44-4B56-AEC2-2FB61B0674D0}" type="pres">
      <dgm:prSet presAssocID="{387F2A02-E756-44A7-8AFF-E5F7192908CE}" presName="parentText" presStyleLbl="node1" presStyleIdx="0" presStyleCnt="4" custLinFactY="-18817" custLinFactNeighborX="-2246" custLinFactNeighborY="-100000">
        <dgm:presLayoutVars>
          <dgm:chMax val="0"/>
          <dgm:bulletEnabled val="1"/>
        </dgm:presLayoutVars>
      </dgm:prSet>
      <dgm:spPr/>
    </dgm:pt>
    <dgm:pt modelId="{28387C29-B90A-43CD-9C75-A4261E5466C5}" type="pres">
      <dgm:prSet presAssocID="{4D8925F2-7137-4BC5-8E26-CDFC6886D884}" presName="spacer" presStyleCnt="0"/>
      <dgm:spPr/>
    </dgm:pt>
    <dgm:pt modelId="{C2343E6D-021C-41E4-A14C-BC3E839FED3F}" type="pres">
      <dgm:prSet presAssocID="{069AD4C0-6152-483F-9609-D272316D078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03B2F58-36CB-4F93-9EDC-8941659BE3AD}" type="pres">
      <dgm:prSet presAssocID="{F07D3B64-A1EF-4C08-8074-3D38E39FF878}" presName="spacer" presStyleCnt="0"/>
      <dgm:spPr/>
    </dgm:pt>
    <dgm:pt modelId="{FE3543F5-5D5C-4E21-ACB0-5B09D1438F01}" type="pres">
      <dgm:prSet presAssocID="{52537826-A58B-44DD-99FE-8D6306818D73}" presName="parentText" presStyleLbl="node1" presStyleIdx="2" presStyleCnt="4" custLinFactNeighborY="-8">
        <dgm:presLayoutVars>
          <dgm:chMax val="0"/>
          <dgm:bulletEnabled val="1"/>
        </dgm:presLayoutVars>
      </dgm:prSet>
      <dgm:spPr/>
    </dgm:pt>
    <dgm:pt modelId="{17BE5DBD-E28D-4D19-BEB1-8862799EC77D}" type="pres">
      <dgm:prSet presAssocID="{EC5899C4-9456-4128-9147-A1D509845E44}" presName="spacer" presStyleCnt="0"/>
      <dgm:spPr/>
    </dgm:pt>
    <dgm:pt modelId="{7CDCC94E-641F-4289-8F30-7400B7CB33F4}" type="pres">
      <dgm:prSet presAssocID="{FC5E3537-CBB1-4C50-84AE-88C39BCCDB7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00CD21A-4966-4589-B6CF-D4751720725B}" srcId="{96F68D2A-4FE5-4FFB-AE79-98712CE9664A}" destId="{387F2A02-E756-44A7-8AFF-E5F7192908CE}" srcOrd="0" destOrd="0" parTransId="{D0AC919B-AC72-45F8-B1B9-A96B74C6C7DC}" sibTransId="{4D8925F2-7137-4BC5-8E26-CDFC6886D884}"/>
    <dgm:cxn modelId="{DEFD9E1B-F940-4C76-BBB4-7B0C74E9DE89}" srcId="{96F68D2A-4FE5-4FFB-AE79-98712CE9664A}" destId="{FC5E3537-CBB1-4C50-84AE-88C39BCCDB70}" srcOrd="3" destOrd="0" parTransId="{A97E44C8-5EA3-4251-95A6-9ADA50B7FF93}" sibTransId="{86E870F8-B3D1-419E-BD70-42C104AB39A6}"/>
    <dgm:cxn modelId="{513BB842-967C-486C-9830-1A582AA2965F}" type="presOf" srcId="{FC5E3537-CBB1-4C50-84AE-88C39BCCDB70}" destId="{7CDCC94E-641F-4289-8F30-7400B7CB33F4}" srcOrd="0" destOrd="0" presId="urn:microsoft.com/office/officeart/2005/8/layout/vList2"/>
    <dgm:cxn modelId="{0885DC43-3CC5-4A10-B99B-7A447FF94A90}" type="presOf" srcId="{387F2A02-E756-44A7-8AFF-E5F7192908CE}" destId="{C4E2D681-5B44-4B56-AEC2-2FB61B0674D0}" srcOrd="0" destOrd="0" presId="urn:microsoft.com/office/officeart/2005/8/layout/vList2"/>
    <dgm:cxn modelId="{4674986A-B35D-4125-B8AF-5EE55A94859D}" type="presOf" srcId="{52537826-A58B-44DD-99FE-8D6306818D73}" destId="{FE3543F5-5D5C-4E21-ACB0-5B09D1438F01}" srcOrd="0" destOrd="0" presId="urn:microsoft.com/office/officeart/2005/8/layout/vList2"/>
    <dgm:cxn modelId="{8BB60672-B6E0-4D4C-B806-0A36722E20AC}" type="presOf" srcId="{96F68D2A-4FE5-4FFB-AE79-98712CE9664A}" destId="{23E4E615-4341-440E-9EBD-66F73C696BE4}" srcOrd="0" destOrd="0" presId="urn:microsoft.com/office/officeart/2005/8/layout/vList2"/>
    <dgm:cxn modelId="{F667A972-F2BF-4A85-B816-6467777EC4D2}" srcId="{96F68D2A-4FE5-4FFB-AE79-98712CE9664A}" destId="{069AD4C0-6152-483F-9609-D272316D0785}" srcOrd="1" destOrd="0" parTransId="{523E2250-A91A-4B31-8F51-C1F5289DF448}" sibTransId="{F07D3B64-A1EF-4C08-8074-3D38E39FF878}"/>
    <dgm:cxn modelId="{F2F21D97-D5C0-49CF-9EA9-7E5F6BFD20E2}" type="presOf" srcId="{069AD4C0-6152-483F-9609-D272316D0785}" destId="{C2343E6D-021C-41E4-A14C-BC3E839FED3F}" srcOrd="0" destOrd="0" presId="urn:microsoft.com/office/officeart/2005/8/layout/vList2"/>
    <dgm:cxn modelId="{C9A692AB-5446-42ED-ADE6-CBF627BDF20A}" srcId="{96F68D2A-4FE5-4FFB-AE79-98712CE9664A}" destId="{52537826-A58B-44DD-99FE-8D6306818D73}" srcOrd="2" destOrd="0" parTransId="{E26D252F-27AF-4B6B-948B-3F9BB210DB68}" sibTransId="{EC5899C4-9456-4128-9147-A1D509845E44}"/>
    <dgm:cxn modelId="{F3936AF2-831F-4E0F-AB16-932A13D5E2B9}" type="presParOf" srcId="{23E4E615-4341-440E-9EBD-66F73C696BE4}" destId="{C4E2D681-5B44-4B56-AEC2-2FB61B0674D0}" srcOrd="0" destOrd="0" presId="urn:microsoft.com/office/officeart/2005/8/layout/vList2"/>
    <dgm:cxn modelId="{AC8C6C53-26DD-4369-92BE-C9137DEF6349}" type="presParOf" srcId="{23E4E615-4341-440E-9EBD-66F73C696BE4}" destId="{28387C29-B90A-43CD-9C75-A4261E5466C5}" srcOrd="1" destOrd="0" presId="urn:microsoft.com/office/officeart/2005/8/layout/vList2"/>
    <dgm:cxn modelId="{4F4A1499-CC29-410F-8889-66B64A4C7D16}" type="presParOf" srcId="{23E4E615-4341-440E-9EBD-66F73C696BE4}" destId="{C2343E6D-021C-41E4-A14C-BC3E839FED3F}" srcOrd="2" destOrd="0" presId="urn:microsoft.com/office/officeart/2005/8/layout/vList2"/>
    <dgm:cxn modelId="{8EED4572-0B8F-4515-93F1-7CF7BE209FE7}" type="presParOf" srcId="{23E4E615-4341-440E-9EBD-66F73C696BE4}" destId="{B03B2F58-36CB-4F93-9EDC-8941659BE3AD}" srcOrd="3" destOrd="0" presId="urn:microsoft.com/office/officeart/2005/8/layout/vList2"/>
    <dgm:cxn modelId="{6A333B21-8716-444D-8CB3-9F54395BBF9E}" type="presParOf" srcId="{23E4E615-4341-440E-9EBD-66F73C696BE4}" destId="{FE3543F5-5D5C-4E21-ACB0-5B09D1438F01}" srcOrd="4" destOrd="0" presId="urn:microsoft.com/office/officeart/2005/8/layout/vList2"/>
    <dgm:cxn modelId="{B661C8E0-6E03-4C60-A353-A6A34D41BDF2}" type="presParOf" srcId="{23E4E615-4341-440E-9EBD-66F73C696BE4}" destId="{17BE5DBD-E28D-4D19-BEB1-8862799EC77D}" srcOrd="5" destOrd="0" presId="urn:microsoft.com/office/officeart/2005/8/layout/vList2"/>
    <dgm:cxn modelId="{69730005-9BE9-45B5-A2F2-A9527BA0530B}" type="presParOf" srcId="{23E4E615-4341-440E-9EBD-66F73C696BE4}" destId="{7CDCC94E-641F-4289-8F30-7400B7CB33F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6F68D2A-4FE5-4FFB-AE79-98712CE966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7F2A02-E756-44A7-8AFF-E5F7192908CE}">
      <dgm:prSet custT="1"/>
      <dgm:spPr/>
      <dgm:t>
        <a:bodyPr/>
        <a:lstStyle/>
        <a:p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News reports were searched to study the history of Debenhams and the product range they sold over the time.</a:t>
          </a:r>
        </a:p>
      </dgm:t>
    </dgm:pt>
    <dgm:pt modelId="{D0AC919B-AC72-45F8-B1B9-A96B74C6C7DC}" type="parTrans" cxnId="{000CD21A-4966-4589-B6CF-D4751720725B}">
      <dgm:prSet/>
      <dgm:spPr/>
      <dgm:t>
        <a:bodyPr/>
        <a:lstStyle/>
        <a:p>
          <a:endParaRPr lang="en-US" sz="2400"/>
        </a:p>
      </dgm:t>
    </dgm:pt>
    <dgm:pt modelId="{4D8925F2-7137-4BC5-8E26-CDFC6886D884}" type="sibTrans" cxnId="{000CD21A-4966-4589-B6CF-D4751720725B}">
      <dgm:prSet/>
      <dgm:spPr/>
      <dgm:t>
        <a:bodyPr/>
        <a:lstStyle/>
        <a:p>
          <a:endParaRPr lang="en-US" sz="2400"/>
        </a:p>
      </dgm:t>
    </dgm:pt>
    <dgm:pt modelId="{2C956DEE-C976-44A5-80E8-3505A25C7774}">
      <dgm:prSet custT="1"/>
      <dgm:spPr/>
      <dgm:t>
        <a:bodyPr/>
        <a:lstStyle/>
        <a:p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Research papers were searched to understand financial concepts and the underlying events that contributed to innovation, benefits and the collapse of the company.</a:t>
          </a:r>
        </a:p>
      </dgm:t>
    </dgm:pt>
    <dgm:pt modelId="{007BC872-8F1E-43E3-A0E8-2A1D6FEB8E07}" type="parTrans" cxnId="{6238C021-CD11-4302-A88F-1DFE9BDA2CD5}">
      <dgm:prSet/>
      <dgm:spPr/>
      <dgm:t>
        <a:bodyPr/>
        <a:lstStyle/>
        <a:p>
          <a:endParaRPr lang="en-GB"/>
        </a:p>
      </dgm:t>
    </dgm:pt>
    <dgm:pt modelId="{DA4E6ECD-F6C3-48AD-B926-9D0C42A3CBC1}" type="sibTrans" cxnId="{6238C021-CD11-4302-A88F-1DFE9BDA2CD5}">
      <dgm:prSet/>
      <dgm:spPr/>
      <dgm:t>
        <a:bodyPr/>
        <a:lstStyle/>
        <a:p>
          <a:endParaRPr lang="en-GB"/>
        </a:p>
      </dgm:t>
    </dgm:pt>
    <dgm:pt modelId="{C3553A1D-25E2-40DB-8C33-45B09D80475B}">
      <dgm:prSet custT="1"/>
      <dgm:spPr/>
      <dgm:t>
        <a:bodyPr/>
        <a:lstStyle/>
        <a:p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Snowballing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(finding who cited an article) </a:t>
          </a:r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was used to find more literature for the research.</a:t>
          </a:r>
        </a:p>
      </dgm:t>
    </dgm:pt>
    <dgm:pt modelId="{A64EC806-8CE2-44F4-8910-D0EDDB1C44DA}" type="parTrans" cxnId="{10458EFC-7F6D-4D39-94C5-42C90E6501C5}">
      <dgm:prSet/>
      <dgm:spPr/>
      <dgm:t>
        <a:bodyPr/>
        <a:lstStyle/>
        <a:p>
          <a:endParaRPr lang="en-GB"/>
        </a:p>
      </dgm:t>
    </dgm:pt>
    <dgm:pt modelId="{96638C49-0FE3-48B9-8F8B-AEBE3A36C67D}" type="sibTrans" cxnId="{10458EFC-7F6D-4D39-94C5-42C90E6501C5}">
      <dgm:prSet/>
      <dgm:spPr/>
      <dgm:t>
        <a:bodyPr/>
        <a:lstStyle/>
        <a:p>
          <a:endParaRPr lang="en-GB"/>
        </a:p>
      </dgm:t>
    </dgm:pt>
    <dgm:pt modelId="{C81DEEA2-0327-40F8-89AD-5E1201E8A29C}">
      <dgm:prSet custT="1"/>
      <dgm:spPr/>
      <dgm:t>
        <a:bodyPr/>
        <a:lstStyle/>
        <a:p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Information was sorted in a chronological order and categorised according to the area of study, this allowed me to link the information and the events and comprehend them.</a:t>
          </a:r>
        </a:p>
      </dgm:t>
    </dgm:pt>
    <dgm:pt modelId="{ADAF20E8-CE7A-4E8D-B907-C15BC40A2354}" type="parTrans" cxnId="{17A0AF0B-2F5F-40CF-A797-DE4CB20806DD}">
      <dgm:prSet/>
      <dgm:spPr/>
      <dgm:t>
        <a:bodyPr/>
        <a:lstStyle/>
        <a:p>
          <a:endParaRPr lang="en-GB"/>
        </a:p>
      </dgm:t>
    </dgm:pt>
    <dgm:pt modelId="{F15EA91A-D904-4B85-843A-71F990313312}" type="sibTrans" cxnId="{17A0AF0B-2F5F-40CF-A797-DE4CB20806DD}">
      <dgm:prSet/>
      <dgm:spPr/>
      <dgm:t>
        <a:bodyPr/>
        <a:lstStyle/>
        <a:p>
          <a:endParaRPr lang="en-GB"/>
        </a:p>
      </dgm:t>
    </dgm:pt>
    <dgm:pt modelId="{23E4E615-4341-440E-9EBD-66F73C696BE4}" type="pres">
      <dgm:prSet presAssocID="{96F68D2A-4FE5-4FFB-AE79-98712CE9664A}" presName="linear" presStyleCnt="0">
        <dgm:presLayoutVars>
          <dgm:animLvl val="lvl"/>
          <dgm:resizeHandles val="exact"/>
        </dgm:presLayoutVars>
      </dgm:prSet>
      <dgm:spPr/>
    </dgm:pt>
    <dgm:pt modelId="{C4E2D681-5B44-4B56-AEC2-2FB61B0674D0}" type="pres">
      <dgm:prSet presAssocID="{387F2A02-E756-44A7-8AFF-E5F7192908CE}" presName="parentText" presStyleLbl="node1" presStyleIdx="0" presStyleCnt="4" custLinFactY="-18817" custLinFactNeighborX="-2246" custLinFactNeighborY="-100000">
        <dgm:presLayoutVars>
          <dgm:chMax val="0"/>
          <dgm:bulletEnabled val="1"/>
        </dgm:presLayoutVars>
      </dgm:prSet>
      <dgm:spPr/>
    </dgm:pt>
    <dgm:pt modelId="{9879D896-6346-487C-965E-EC24506EACB4}" type="pres">
      <dgm:prSet presAssocID="{4D8925F2-7137-4BC5-8E26-CDFC6886D884}" presName="spacer" presStyleCnt="0"/>
      <dgm:spPr/>
    </dgm:pt>
    <dgm:pt modelId="{7D70CD60-5D1E-4C5C-B079-76A61598691D}" type="pres">
      <dgm:prSet presAssocID="{2C956DEE-C976-44A5-80E8-3505A25C7774}" presName="parentText" presStyleLbl="node1" presStyleIdx="1" presStyleCnt="4" custLinFactNeighborX="-80" custLinFactNeighborY="-74427">
        <dgm:presLayoutVars>
          <dgm:chMax val="0"/>
          <dgm:bulletEnabled val="1"/>
        </dgm:presLayoutVars>
      </dgm:prSet>
      <dgm:spPr/>
    </dgm:pt>
    <dgm:pt modelId="{C012F92F-2ED7-4C31-9DE1-15990CC4145C}" type="pres">
      <dgm:prSet presAssocID="{DA4E6ECD-F6C3-48AD-B926-9D0C42A3CBC1}" presName="spacer" presStyleCnt="0"/>
      <dgm:spPr/>
    </dgm:pt>
    <dgm:pt modelId="{3AD18C25-4F2F-4FAC-BFE6-2BED691D5489}" type="pres">
      <dgm:prSet presAssocID="{C3553A1D-25E2-40DB-8C33-45B09D80475B}" presName="parentText" presStyleLbl="node1" presStyleIdx="2" presStyleCnt="4" custLinFactY="-7786" custLinFactNeighborX="80" custLinFactNeighborY="-100000">
        <dgm:presLayoutVars>
          <dgm:chMax val="0"/>
          <dgm:bulletEnabled val="1"/>
        </dgm:presLayoutVars>
      </dgm:prSet>
      <dgm:spPr/>
    </dgm:pt>
    <dgm:pt modelId="{6C874714-CD74-42EC-A580-3AF4280E6123}" type="pres">
      <dgm:prSet presAssocID="{96638C49-0FE3-48B9-8F8B-AEBE3A36C67D}" presName="spacer" presStyleCnt="0"/>
      <dgm:spPr/>
    </dgm:pt>
    <dgm:pt modelId="{14872B5A-F71F-4EB2-B450-18666455071B}" type="pres">
      <dgm:prSet presAssocID="{C81DEEA2-0327-40F8-89AD-5E1201E8A29C}" presName="parentText" presStyleLbl="node1" presStyleIdx="3" presStyleCnt="4" custLinFactY="-18817" custLinFactNeighborX="-2246" custLinFactNeighborY="-100000">
        <dgm:presLayoutVars>
          <dgm:chMax val="0"/>
          <dgm:bulletEnabled val="1"/>
        </dgm:presLayoutVars>
      </dgm:prSet>
      <dgm:spPr/>
    </dgm:pt>
  </dgm:ptLst>
  <dgm:cxnLst>
    <dgm:cxn modelId="{F8CA0902-6B5D-4898-9EC8-15E44F1B2459}" type="presOf" srcId="{C81DEEA2-0327-40F8-89AD-5E1201E8A29C}" destId="{14872B5A-F71F-4EB2-B450-18666455071B}" srcOrd="0" destOrd="0" presId="urn:microsoft.com/office/officeart/2005/8/layout/vList2"/>
    <dgm:cxn modelId="{17A0AF0B-2F5F-40CF-A797-DE4CB20806DD}" srcId="{96F68D2A-4FE5-4FFB-AE79-98712CE9664A}" destId="{C81DEEA2-0327-40F8-89AD-5E1201E8A29C}" srcOrd="3" destOrd="0" parTransId="{ADAF20E8-CE7A-4E8D-B907-C15BC40A2354}" sibTransId="{F15EA91A-D904-4B85-843A-71F990313312}"/>
    <dgm:cxn modelId="{1B90F216-EA1F-4781-A6D9-6D8F7755F286}" type="presOf" srcId="{C3553A1D-25E2-40DB-8C33-45B09D80475B}" destId="{3AD18C25-4F2F-4FAC-BFE6-2BED691D5489}" srcOrd="0" destOrd="0" presId="urn:microsoft.com/office/officeart/2005/8/layout/vList2"/>
    <dgm:cxn modelId="{000CD21A-4966-4589-B6CF-D4751720725B}" srcId="{96F68D2A-4FE5-4FFB-AE79-98712CE9664A}" destId="{387F2A02-E756-44A7-8AFF-E5F7192908CE}" srcOrd="0" destOrd="0" parTransId="{D0AC919B-AC72-45F8-B1B9-A96B74C6C7DC}" sibTransId="{4D8925F2-7137-4BC5-8E26-CDFC6886D884}"/>
    <dgm:cxn modelId="{6238C021-CD11-4302-A88F-1DFE9BDA2CD5}" srcId="{96F68D2A-4FE5-4FFB-AE79-98712CE9664A}" destId="{2C956DEE-C976-44A5-80E8-3505A25C7774}" srcOrd="1" destOrd="0" parTransId="{007BC872-8F1E-43E3-A0E8-2A1D6FEB8E07}" sibTransId="{DA4E6ECD-F6C3-48AD-B926-9D0C42A3CBC1}"/>
    <dgm:cxn modelId="{0885DC43-3CC5-4A10-B99B-7A447FF94A90}" type="presOf" srcId="{387F2A02-E756-44A7-8AFF-E5F7192908CE}" destId="{C4E2D681-5B44-4B56-AEC2-2FB61B0674D0}" srcOrd="0" destOrd="0" presId="urn:microsoft.com/office/officeart/2005/8/layout/vList2"/>
    <dgm:cxn modelId="{8BB60672-B6E0-4D4C-B806-0A36722E20AC}" type="presOf" srcId="{96F68D2A-4FE5-4FFB-AE79-98712CE9664A}" destId="{23E4E615-4341-440E-9EBD-66F73C696BE4}" srcOrd="0" destOrd="0" presId="urn:microsoft.com/office/officeart/2005/8/layout/vList2"/>
    <dgm:cxn modelId="{3DCC1FEA-18F4-4C31-8A22-33446927520C}" type="presOf" srcId="{2C956DEE-C976-44A5-80E8-3505A25C7774}" destId="{7D70CD60-5D1E-4C5C-B079-76A61598691D}" srcOrd="0" destOrd="0" presId="urn:microsoft.com/office/officeart/2005/8/layout/vList2"/>
    <dgm:cxn modelId="{10458EFC-7F6D-4D39-94C5-42C90E6501C5}" srcId="{96F68D2A-4FE5-4FFB-AE79-98712CE9664A}" destId="{C3553A1D-25E2-40DB-8C33-45B09D80475B}" srcOrd="2" destOrd="0" parTransId="{A64EC806-8CE2-44F4-8910-D0EDDB1C44DA}" sibTransId="{96638C49-0FE3-48B9-8F8B-AEBE3A36C67D}"/>
    <dgm:cxn modelId="{F3936AF2-831F-4E0F-AB16-932A13D5E2B9}" type="presParOf" srcId="{23E4E615-4341-440E-9EBD-66F73C696BE4}" destId="{C4E2D681-5B44-4B56-AEC2-2FB61B0674D0}" srcOrd="0" destOrd="0" presId="urn:microsoft.com/office/officeart/2005/8/layout/vList2"/>
    <dgm:cxn modelId="{A94F2BEF-7B4E-4116-A278-94E1AD2D399B}" type="presParOf" srcId="{23E4E615-4341-440E-9EBD-66F73C696BE4}" destId="{9879D896-6346-487C-965E-EC24506EACB4}" srcOrd="1" destOrd="0" presId="urn:microsoft.com/office/officeart/2005/8/layout/vList2"/>
    <dgm:cxn modelId="{1D6F5976-4BB0-44D3-9795-9F384B6C25AA}" type="presParOf" srcId="{23E4E615-4341-440E-9EBD-66F73C696BE4}" destId="{7D70CD60-5D1E-4C5C-B079-76A61598691D}" srcOrd="2" destOrd="0" presId="urn:microsoft.com/office/officeart/2005/8/layout/vList2"/>
    <dgm:cxn modelId="{1297BD43-3842-4CFC-95F8-6CF432AD87A1}" type="presParOf" srcId="{23E4E615-4341-440E-9EBD-66F73C696BE4}" destId="{C012F92F-2ED7-4C31-9DE1-15990CC4145C}" srcOrd="3" destOrd="0" presId="urn:microsoft.com/office/officeart/2005/8/layout/vList2"/>
    <dgm:cxn modelId="{EABDB165-C732-436F-80AA-A54A342CB53C}" type="presParOf" srcId="{23E4E615-4341-440E-9EBD-66F73C696BE4}" destId="{3AD18C25-4F2F-4FAC-BFE6-2BED691D5489}" srcOrd="4" destOrd="0" presId="urn:microsoft.com/office/officeart/2005/8/layout/vList2"/>
    <dgm:cxn modelId="{642C1F67-2DA8-4395-9A65-4BEA54884C02}" type="presParOf" srcId="{23E4E615-4341-440E-9EBD-66F73C696BE4}" destId="{6C874714-CD74-42EC-A580-3AF4280E6123}" srcOrd="5" destOrd="0" presId="urn:microsoft.com/office/officeart/2005/8/layout/vList2"/>
    <dgm:cxn modelId="{2D5CC206-9AAF-4F29-987D-62B75162DA8F}" type="presParOf" srcId="{23E4E615-4341-440E-9EBD-66F73C696BE4}" destId="{14872B5A-F71F-4EB2-B450-18666455071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6F68D2A-4FE5-4FFB-AE79-98712CE966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7F2A02-E756-44A7-8AFF-E5F7192908CE}">
      <dgm:prSet custT="1"/>
      <dgm:spPr/>
      <dgm:t>
        <a:bodyPr/>
        <a:lstStyle/>
        <a:p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The SCAMPER model and its application</a:t>
          </a:r>
        </a:p>
      </dgm:t>
    </dgm:pt>
    <dgm:pt modelId="{D0AC919B-AC72-45F8-B1B9-A96B74C6C7DC}" type="parTrans" cxnId="{000CD21A-4966-4589-B6CF-D4751720725B}">
      <dgm:prSet/>
      <dgm:spPr/>
      <dgm:t>
        <a:bodyPr/>
        <a:lstStyle/>
        <a:p>
          <a:endParaRPr lang="en-US" sz="2400"/>
        </a:p>
      </dgm:t>
    </dgm:pt>
    <dgm:pt modelId="{4D8925F2-7137-4BC5-8E26-CDFC6886D884}" type="sibTrans" cxnId="{000CD21A-4966-4589-B6CF-D4751720725B}">
      <dgm:prSet/>
      <dgm:spPr/>
      <dgm:t>
        <a:bodyPr/>
        <a:lstStyle/>
        <a:p>
          <a:endParaRPr lang="en-US" sz="2400"/>
        </a:p>
      </dgm:t>
    </dgm:pt>
    <dgm:pt modelId="{45E19DB5-9A31-4221-8618-4E5E50F0603C}">
      <dgm:prSet custT="1"/>
      <dgm:spPr/>
      <dgm:t>
        <a:bodyPr/>
        <a:lstStyle/>
        <a:p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Different types of innovation strategies (Sustaining, disruptive, incremental, radical)</a:t>
          </a:r>
        </a:p>
      </dgm:t>
    </dgm:pt>
    <dgm:pt modelId="{6ACDCC58-7E61-4B8D-B248-7C393D157E71}" type="parTrans" cxnId="{F6D8950C-07AD-4696-A71C-8341506994E3}">
      <dgm:prSet/>
      <dgm:spPr/>
      <dgm:t>
        <a:bodyPr/>
        <a:lstStyle/>
        <a:p>
          <a:endParaRPr lang="en-GB"/>
        </a:p>
      </dgm:t>
    </dgm:pt>
    <dgm:pt modelId="{55BDAFC3-8489-46CF-A862-D53F9475BD74}" type="sibTrans" cxnId="{F6D8950C-07AD-4696-A71C-8341506994E3}">
      <dgm:prSet/>
      <dgm:spPr/>
      <dgm:t>
        <a:bodyPr/>
        <a:lstStyle/>
        <a:p>
          <a:endParaRPr lang="en-GB"/>
        </a:p>
      </dgm:t>
    </dgm:pt>
    <dgm:pt modelId="{DB83B9DA-76BF-43C0-8112-74C5E1F5A31A}">
      <dgm:prSet custT="1"/>
      <dgm:spPr/>
      <dgm:t>
        <a:bodyPr/>
        <a:lstStyle/>
        <a:p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The concept and stages of New Product Development (NPD) at Debenhams</a:t>
          </a:r>
        </a:p>
      </dgm:t>
    </dgm:pt>
    <dgm:pt modelId="{8E238DFB-2ADB-4158-8983-4150878C458B}" type="parTrans" cxnId="{AC4EFBA4-6110-4D86-A210-0547E9F15831}">
      <dgm:prSet/>
      <dgm:spPr/>
      <dgm:t>
        <a:bodyPr/>
        <a:lstStyle/>
        <a:p>
          <a:endParaRPr lang="en-GB"/>
        </a:p>
      </dgm:t>
    </dgm:pt>
    <dgm:pt modelId="{C5F278E8-4D70-4DE7-B849-FFAA94443942}" type="sibTrans" cxnId="{AC4EFBA4-6110-4D86-A210-0547E9F15831}">
      <dgm:prSet/>
      <dgm:spPr/>
      <dgm:t>
        <a:bodyPr/>
        <a:lstStyle/>
        <a:p>
          <a:endParaRPr lang="en-GB"/>
        </a:p>
      </dgm:t>
    </dgm:pt>
    <dgm:pt modelId="{AA0D1BC8-7AAE-4580-9DE5-2FF5C0A5C89F}">
      <dgm:prSet custT="1"/>
      <dgm:spPr/>
      <dgm:t>
        <a:bodyPr/>
        <a:lstStyle/>
        <a:p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Analysis of the marketing strategies of the company</a:t>
          </a:r>
        </a:p>
      </dgm:t>
    </dgm:pt>
    <dgm:pt modelId="{B5EED933-B553-4ECA-A2F2-B72954E9426D}" type="parTrans" cxnId="{3739A0EB-6B65-4FC4-843C-B5B78BA324E8}">
      <dgm:prSet/>
      <dgm:spPr/>
      <dgm:t>
        <a:bodyPr/>
        <a:lstStyle/>
        <a:p>
          <a:endParaRPr lang="en-GB"/>
        </a:p>
      </dgm:t>
    </dgm:pt>
    <dgm:pt modelId="{38223470-636C-4B9D-A436-CDA837313413}" type="sibTrans" cxnId="{3739A0EB-6B65-4FC4-843C-B5B78BA324E8}">
      <dgm:prSet/>
      <dgm:spPr/>
      <dgm:t>
        <a:bodyPr/>
        <a:lstStyle/>
        <a:p>
          <a:endParaRPr lang="en-GB"/>
        </a:p>
      </dgm:t>
    </dgm:pt>
    <dgm:pt modelId="{333A0D03-ED3B-444F-AB8C-319DA255F73E}">
      <dgm:prSet custT="1"/>
      <dgm:spPr/>
      <dgm:t>
        <a:bodyPr/>
        <a:lstStyle/>
        <a:p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The lack of E-commerce technology and how it could have saved the company</a:t>
          </a:r>
        </a:p>
      </dgm:t>
    </dgm:pt>
    <dgm:pt modelId="{A2D196D7-D863-4D3A-BD48-EA5DF5037E31}" type="parTrans" cxnId="{2320BAC4-AF75-479F-8123-6804DEA736DB}">
      <dgm:prSet/>
      <dgm:spPr/>
      <dgm:t>
        <a:bodyPr/>
        <a:lstStyle/>
        <a:p>
          <a:endParaRPr lang="en-GB"/>
        </a:p>
      </dgm:t>
    </dgm:pt>
    <dgm:pt modelId="{71505D74-AE32-4F58-AE02-73B169793941}" type="sibTrans" cxnId="{2320BAC4-AF75-479F-8123-6804DEA736DB}">
      <dgm:prSet/>
      <dgm:spPr/>
      <dgm:t>
        <a:bodyPr/>
        <a:lstStyle/>
        <a:p>
          <a:endParaRPr lang="en-GB"/>
        </a:p>
      </dgm:t>
    </dgm:pt>
    <dgm:pt modelId="{DF46A5F5-4CE1-4509-AA9C-E6C8CD073268}">
      <dgm:prSet custT="1"/>
      <dgm:spPr/>
      <dgm:t>
        <a:bodyPr/>
        <a:lstStyle/>
        <a:p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Financial terms and the operation of a private equity firm</a:t>
          </a:r>
        </a:p>
      </dgm:t>
    </dgm:pt>
    <dgm:pt modelId="{4875EAC3-A27F-4474-B1B7-EED6A5457613}" type="parTrans" cxnId="{7C20CFEF-71EB-4692-B078-8629A85D4425}">
      <dgm:prSet/>
      <dgm:spPr/>
      <dgm:t>
        <a:bodyPr/>
        <a:lstStyle/>
        <a:p>
          <a:endParaRPr lang="en-GB"/>
        </a:p>
      </dgm:t>
    </dgm:pt>
    <dgm:pt modelId="{AAF10C01-818A-4BF8-AF97-AF71A5092962}" type="sibTrans" cxnId="{7C20CFEF-71EB-4692-B078-8629A85D4425}">
      <dgm:prSet/>
      <dgm:spPr/>
      <dgm:t>
        <a:bodyPr/>
        <a:lstStyle/>
        <a:p>
          <a:endParaRPr lang="en-GB"/>
        </a:p>
      </dgm:t>
    </dgm:pt>
    <dgm:pt modelId="{23E4E615-4341-440E-9EBD-66F73C696BE4}" type="pres">
      <dgm:prSet presAssocID="{96F68D2A-4FE5-4FFB-AE79-98712CE9664A}" presName="linear" presStyleCnt="0">
        <dgm:presLayoutVars>
          <dgm:animLvl val="lvl"/>
          <dgm:resizeHandles val="exact"/>
        </dgm:presLayoutVars>
      </dgm:prSet>
      <dgm:spPr/>
    </dgm:pt>
    <dgm:pt modelId="{C4E2D681-5B44-4B56-AEC2-2FB61B0674D0}" type="pres">
      <dgm:prSet presAssocID="{387F2A02-E756-44A7-8AFF-E5F7192908CE}" presName="parentText" presStyleLbl="node1" presStyleIdx="0" presStyleCnt="6" custScaleY="40595" custLinFactY="-17394" custLinFactNeighborY="-100000">
        <dgm:presLayoutVars>
          <dgm:chMax val="0"/>
          <dgm:bulletEnabled val="1"/>
        </dgm:presLayoutVars>
      </dgm:prSet>
      <dgm:spPr/>
    </dgm:pt>
    <dgm:pt modelId="{93EA6698-DB7B-4DD9-BC24-1B2E73931B83}" type="pres">
      <dgm:prSet presAssocID="{4D8925F2-7137-4BC5-8E26-CDFC6886D884}" presName="spacer" presStyleCnt="0"/>
      <dgm:spPr/>
    </dgm:pt>
    <dgm:pt modelId="{4202C957-E969-4A16-B124-4A9F1C55753B}" type="pres">
      <dgm:prSet presAssocID="{45E19DB5-9A31-4221-8618-4E5E50F0603C}" presName="parentText" presStyleLbl="node1" presStyleIdx="1" presStyleCnt="6" custScaleY="55488" custLinFactY="-16655" custLinFactNeighborX="144" custLinFactNeighborY="-100000">
        <dgm:presLayoutVars>
          <dgm:chMax val="0"/>
          <dgm:bulletEnabled val="1"/>
        </dgm:presLayoutVars>
      </dgm:prSet>
      <dgm:spPr/>
    </dgm:pt>
    <dgm:pt modelId="{7599DC72-B877-48B4-A802-E3C66F52F2A4}" type="pres">
      <dgm:prSet presAssocID="{55BDAFC3-8489-46CF-A862-D53F9475BD74}" presName="spacer" presStyleCnt="0"/>
      <dgm:spPr/>
    </dgm:pt>
    <dgm:pt modelId="{A2029B35-AB11-45CF-94BC-141F34A6FBA8}" type="pres">
      <dgm:prSet presAssocID="{DB83B9DA-76BF-43C0-8112-74C5E1F5A31A}" presName="parentText" presStyleLbl="node1" presStyleIdx="2" presStyleCnt="6" custScaleY="54923" custLinFactY="-18817" custLinFactNeighborX="-2246" custLinFactNeighborY="-100000">
        <dgm:presLayoutVars>
          <dgm:chMax val="0"/>
          <dgm:bulletEnabled val="1"/>
        </dgm:presLayoutVars>
      </dgm:prSet>
      <dgm:spPr/>
    </dgm:pt>
    <dgm:pt modelId="{5F85CC8F-222F-4721-833D-7249BAA4DCD6}" type="pres">
      <dgm:prSet presAssocID="{C5F278E8-4D70-4DE7-B849-FFAA94443942}" presName="spacer" presStyleCnt="0"/>
      <dgm:spPr/>
    </dgm:pt>
    <dgm:pt modelId="{1F61F60E-FF84-44CF-BB02-FC2E0A74868F}" type="pres">
      <dgm:prSet presAssocID="{AA0D1BC8-7AAE-4580-9DE5-2FF5C0A5C89F}" presName="parentText" presStyleLbl="node1" presStyleIdx="3" presStyleCnt="6" custScaleY="40294" custLinFactY="-18817" custLinFactNeighborX="-2246" custLinFactNeighborY="-100000">
        <dgm:presLayoutVars>
          <dgm:chMax val="0"/>
          <dgm:bulletEnabled val="1"/>
        </dgm:presLayoutVars>
      </dgm:prSet>
      <dgm:spPr/>
    </dgm:pt>
    <dgm:pt modelId="{FA0B6B38-9F75-4850-BD4B-F825033FCEC3}" type="pres">
      <dgm:prSet presAssocID="{38223470-636C-4B9D-A436-CDA837313413}" presName="spacer" presStyleCnt="0"/>
      <dgm:spPr/>
    </dgm:pt>
    <dgm:pt modelId="{B33F87DB-F6FD-4019-B99F-0050FF867665}" type="pres">
      <dgm:prSet presAssocID="{333A0D03-ED3B-444F-AB8C-319DA255F73E}" presName="parentText" presStyleLbl="node1" presStyleIdx="4" presStyleCnt="6" custScaleY="65723" custLinFactY="-18817" custLinFactNeighborX="-2246" custLinFactNeighborY="-100000">
        <dgm:presLayoutVars>
          <dgm:chMax val="0"/>
          <dgm:bulletEnabled val="1"/>
        </dgm:presLayoutVars>
      </dgm:prSet>
      <dgm:spPr/>
    </dgm:pt>
    <dgm:pt modelId="{1BA3F692-94DE-47BE-AF00-2B3DBC78AE5F}" type="pres">
      <dgm:prSet presAssocID="{71505D74-AE32-4F58-AE02-73B169793941}" presName="spacer" presStyleCnt="0"/>
      <dgm:spPr/>
    </dgm:pt>
    <dgm:pt modelId="{680116C0-5F1F-4B3B-9FDB-3BCD7AD8B543}" type="pres">
      <dgm:prSet presAssocID="{DF46A5F5-4CE1-4509-AA9C-E6C8CD073268}" presName="parentText" presStyleLbl="node1" presStyleIdx="5" presStyleCnt="6" custScaleY="38780" custLinFactY="-18817" custLinFactNeighborX="-2246" custLinFactNeighborY="-100000">
        <dgm:presLayoutVars>
          <dgm:chMax val="0"/>
          <dgm:bulletEnabled val="1"/>
        </dgm:presLayoutVars>
      </dgm:prSet>
      <dgm:spPr/>
    </dgm:pt>
  </dgm:ptLst>
  <dgm:cxnLst>
    <dgm:cxn modelId="{F6D8950C-07AD-4696-A71C-8341506994E3}" srcId="{96F68D2A-4FE5-4FFB-AE79-98712CE9664A}" destId="{45E19DB5-9A31-4221-8618-4E5E50F0603C}" srcOrd="1" destOrd="0" parTransId="{6ACDCC58-7E61-4B8D-B248-7C393D157E71}" sibTransId="{55BDAFC3-8489-46CF-A862-D53F9475BD74}"/>
    <dgm:cxn modelId="{000CD21A-4966-4589-B6CF-D4751720725B}" srcId="{96F68D2A-4FE5-4FFB-AE79-98712CE9664A}" destId="{387F2A02-E756-44A7-8AFF-E5F7192908CE}" srcOrd="0" destOrd="0" parTransId="{D0AC919B-AC72-45F8-B1B9-A96B74C6C7DC}" sibTransId="{4D8925F2-7137-4BC5-8E26-CDFC6886D884}"/>
    <dgm:cxn modelId="{4DAC0160-4BCD-45D3-AEAD-98CEC5008C48}" type="presOf" srcId="{DF46A5F5-4CE1-4509-AA9C-E6C8CD073268}" destId="{680116C0-5F1F-4B3B-9FDB-3BCD7AD8B543}" srcOrd="0" destOrd="0" presId="urn:microsoft.com/office/officeart/2005/8/layout/vList2"/>
    <dgm:cxn modelId="{0885DC43-3CC5-4A10-B99B-7A447FF94A90}" type="presOf" srcId="{387F2A02-E756-44A7-8AFF-E5F7192908CE}" destId="{C4E2D681-5B44-4B56-AEC2-2FB61B0674D0}" srcOrd="0" destOrd="0" presId="urn:microsoft.com/office/officeart/2005/8/layout/vList2"/>
    <dgm:cxn modelId="{8BB60672-B6E0-4D4C-B806-0A36722E20AC}" type="presOf" srcId="{96F68D2A-4FE5-4FFB-AE79-98712CE9664A}" destId="{23E4E615-4341-440E-9EBD-66F73C696BE4}" srcOrd="0" destOrd="0" presId="urn:microsoft.com/office/officeart/2005/8/layout/vList2"/>
    <dgm:cxn modelId="{AC4EFBA4-6110-4D86-A210-0547E9F15831}" srcId="{96F68D2A-4FE5-4FFB-AE79-98712CE9664A}" destId="{DB83B9DA-76BF-43C0-8112-74C5E1F5A31A}" srcOrd="2" destOrd="0" parTransId="{8E238DFB-2ADB-4158-8983-4150878C458B}" sibTransId="{C5F278E8-4D70-4DE7-B849-FFAA94443942}"/>
    <dgm:cxn modelId="{5ECD38C3-17A7-4A88-9E3C-5BD192F9EC22}" type="presOf" srcId="{45E19DB5-9A31-4221-8618-4E5E50F0603C}" destId="{4202C957-E969-4A16-B124-4A9F1C55753B}" srcOrd="0" destOrd="0" presId="urn:microsoft.com/office/officeart/2005/8/layout/vList2"/>
    <dgm:cxn modelId="{2320BAC4-AF75-479F-8123-6804DEA736DB}" srcId="{96F68D2A-4FE5-4FFB-AE79-98712CE9664A}" destId="{333A0D03-ED3B-444F-AB8C-319DA255F73E}" srcOrd="4" destOrd="0" parTransId="{A2D196D7-D863-4D3A-BD48-EA5DF5037E31}" sibTransId="{71505D74-AE32-4F58-AE02-73B169793941}"/>
    <dgm:cxn modelId="{3D836FC6-3C00-46AF-A266-0D10FA8BCB6B}" type="presOf" srcId="{333A0D03-ED3B-444F-AB8C-319DA255F73E}" destId="{B33F87DB-F6FD-4019-B99F-0050FF867665}" srcOrd="0" destOrd="0" presId="urn:microsoft.com/office/officeart/2005/8/layout/vList2"/>
    <dgm:cxn modelId="{BFC4B3C9-C2E0-45FD-A464-DFA23AADD9F5}" type="presOf" srcId="{DB83B9DA-76BF-43C0-8112-74C5E1F5A31A}" destId="{A2029B35-AB11-45CF-94BC-141F34A6FBA8}" srcOrd="0" destOrd="0" presId="urn:microsoft.com/office/officeart/2005/8/layout/vList2"/>
    <dgm:cxn modelId="{3E5994CD-53F1-4A5A-A204-BE37206003CA}" type="presOf" srcId="{AA0D1BC8-7AAE-4580-9DE5-2FF5C0A5C89F}" destId="{1F61F60E-FF84-44CF-BB02-FC2E0A74868F}" srcOrd="0" destOrd="0" presId="urn:microsoft.com/office/officeart/2005/8/layout/vList2"/>
    <dgm:cxn modelId="{3739A0EB-6B65-4FC4-843C-B5B78BA324E8}" srcId="{96F68D2A-4FE5-4FFB-AE79-98712CE9664A}" destId="{AA0D1BC8-7AAE-4580-9DE5-2FF5C0A5C89F}" srcOrd="3" destOrd="0" parTransId="{B5EED933-B553-4ECA-A2F2-B72954E9426D}" sibTransId="{38223470-636C-4B9D-A436-CDA837313413}"/>
    <dgm:cxn modelId="{7C20CFEF-71EB-4692-B078-8629A85D4425}" srcId="{96F68D2A-4FE5-4FFB-AE79-98712CE9664A}" destId="{DF46A5F5-4CE1-4509-AA9C-E6C8CD073268}" srcOrd="5" destOrd="0" parTransId="{4875EAC3-A27F-4474-B1B7-EED6A5457613}" sibTransId="{AAF10C01-818A-4BF8-AF97-AF71A5092962}"/>
    <dgm:cxn modelId="{F3936AF2-831F-4E0F-AB16-932A13D5E2B9}" type="presParOf" srcId="{23E4E615-4341-440E-9EBD-66F73C696BE4}" destId="{C4E2D681-5B44-4B56-AEC2-2FB61B0674D0}" srcOrd="0" destOrd="0" presId="urn:microsoft.com/office/officeart/2005/8/layout/vList2"/>
    <dgm:cxn modelId="{D2BD7DB7-4716-49F1-96F0-BF6F5C562A93}" type="presParOf" srcId="{23E4E615-4341-440E-9EBD-66F73C696BE4}" destId="{93EA6698-DB7B-4DD9-BC24-1B2E73931B83}" srcOrd="1" destOrd="0" presId="urn:microsoft.com/office/officeart/2005/8/layout/vList2"/>
    <dgm:cxn modelId="{20751CDE-C5D6-45DF-ACA8-947798AD0406}" type="presParOf" srcId="{23E4E615-4341-440E-9EBD-66F73C696BE4}" destId="{4202C957-E969-4A16-B124-4A9F1C55753B}" srcOrd="2" destOrd="0" presId="urn:microsoft.com/office/officeart/2005/8/layout/vList2"/>
    <dgm:cxn modelId="{84910151-3703-4ADF-80F0-B6BB33A610FB}" type="presParOf" srcId="{23E4E615-4341-440E-9EBD-66F73C696BE4}" destId="{7599DC72-B877-48B4-A802-E3C66F52F2A4}" srcOrd="3" destOrd="0" presId="urn:microsoft.com/office/officeart/2005/8/layout/vList2"/>
    <dgm:cxn modelId="{0A83A124-5AE9-4C11-AE32-5BFF815B519F}" type="presParOf" srcId="{23E4E615-4341-440E-9EBD-66F73C696BE4}" destId="{A2029B35-AB11-45CF-94BC-141F34A6FBA8}" srcOrd="4" destOrd="0" presId="urn:microsoft.com/office/officeart/2005/8/layout/vList2"/>
    <dgm:cxn modelId="{6CA95B14-12E8-43CE-9E60-D2CCD676555B}" type="presParOf" srcId="{23E4E615-4341-440E-9EBD-66F73C696BE4}" destId="{5F85CC8F-222F-4721-833D-7249BAA4DCD6}" srcOrd="5" destOrd="0" presId="urn:microsoft.com/office/officeart/2005/8/layout/vList2"/>
    <dgm:cxn modelId="{8D4C0558-1DBB-41D3-8B1D-B7E91FF6A41A}" type="presParOf" srcId="{23E4E615-4341-440E-9EBD-66F73C696BE4}" destId="{1F61F60E-FF84-44CF-BB02-FC2E0A74868F}" srcOrd="6" destOrd="0" presId="urn:microsoft.com/office/officeart/2005/8/layout/vList2"/>
    <dgm:cxn modelId="{DEFCDB53-F148-412A-9BC0-9055F63016FB}" type="presParOf" srcId="{23E4E615-4341-440E-9EBD-66F73C696BE4}" destId="{FA0B6B38-9F75-4850-BD4B-F825033FCEC3}" srcOrd="7" destOrd="0" presId="urn:microsoft.com/office/officeart/2005/8/layout/vList2"/>
    <dgm:cxn modelId="{54B07494-B6F9-44F7-8A1E-E22212521D15}" type="presParOf" srcId="{23E4E615-4341-440E-9EBD-66F73C696BE4}" destId="{B33F87DB-F6FD-4019-B99F-0050FF867665}" srcOrd="8" destOrd="0" presId="urn:microsoft.com/office/officeart/2005/8/layout/vList2"/>
    <dgm:cxn modelId="{CE7058D0-57F7-4D55-A0A9-0574E01D587C}" type="presParOf" srcId="{23E4E615-4341-440E-9EBD-66F73C696BE4}" destId="{1BA3F692-94DE-47BE-AF00-2B3DBC78AE5F}" srcOrd="9" destOrd="0" presId="urn:microsoft.com/office/officeart/2005/8/layout/vList2"/>
    <dgm:cxn modelId="{9C09A55B-3B61-42C3-BAC8-FF5C721738E8}" type="presParOf" srcId="{23E4E615-4341-440E-9EBD-66F73C696BE4}" destId="{680116C0-5F1F-4B3B-9FDB-3BCD7AD8B54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6F68D2A-4FE5-4FFB-AE79-98712CE966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7F2A02-E756-44A7-8AFF-E5F7192908CE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News articles </a:t>
          </a:r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from the BBC News, Guardian helped me to get information about the history of the company, what happened throughout the years, especially when the financial collapse happened</a:t>
          </a:r>
          <a:r>
            <a:rPr lang="en-GB" sz="1800" b="0" dirty="0"/>
            <a:t>.</a:t>
          </a:r>
        </a:p>
      </dgm:t>
    </dgm:pt>
    <dgm:pt modelId="{D0AC919B-AC72-45F8-B1B9-A96B74C6C7DC}" type="parTrans" cxnId="{000CD21A-4966-4589-B6CF-D4751720725B}">
      <dgm:prSet/>
      <dgm:spPr/>
      <dgm:t>
        <a:bodyPr/>
        <a:lstStyle/>
        <a:p>
          <a:endParaRPr lang="en-US" sz="2400"/>
        </a:p>
      </dgm:t>
    </dgm:pt>
    <dgm:pt modelId="{4D8925F2-7137-4BC5-8E26-CDFC6886D884}" type="sibTrans" cxnId="{000CD21A-4966-4589-B6CF-D4751720725B}">
      <dgm:prSet/>
      <dgm:spPr/>
      <dgm:t>
        <a:bodyPr/>
        <a:lstStyle/>
        <a:p>
          <a:endParaRPr lang="en-US" sz="2400"/>
        </a:p>
      </dgm:t>
    </dgm:pt>
    <dgm:pt modelId="{6DEDCEE0-9C01-41A5-91CF-E18FB048ABE3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Google Scholar </a:t>
          </a:r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helped me to find research about the SCAMPER model and underlying problems of the collapse of a similar-sized company.</a:t>
          </a:r>
        </a:p>
      </dgm:t>
    </dgm:pt>
    <dgm:pt modelId="{15CA8780-1253-4F00-A303-F1181797F2BD}" type="parTrans" cxnId="{16D8C7D2-63FC-4EC8-A292-EEFF72CCC264}">
      <dgm:prSet/>
      <dgm:spPr/>
      <dgm:t>
        <a:bodyPr/>
        <a:lstStyle/>
        <a:p>
          <a:endParaRPr lang="en-GB"/>
        </a:p>
      </dgm:t>
    </dgm:pt>
    <dgm:pt modelId="{64C3ABF7-50B9-4BA2-ACC2-CF23C3F780FF}" type="sibTrans" cxnId="{16D8C7D2-63FC-4EC8-A292-EEFF72CCC264}">
      <dgm:prSet/>
      <dgm:spPr/>
      <dgm:t>
        <a:bodyPr/>
        <a:lstStyle/>
        <a:p>
          <a:endParaRPr lang="en-GB"/>
        </a:p>
      </dgm:t>
    </dgm:pt>
    <dgm:pt modelId="{4F24A392-7B6C-46C5-B4A6-D3F28F6E83AA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Articles</a:t>
          </a:r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 helped me to find information about private equity firms, financial terms and the underlying problems of Debenhams.</a:t>
          </a:r>
        </a:p>
      </dgm:t>
    </dgm:pt>
    <dgm:pt modelId="{8690C1CA-BD35-4882-BA54-8BDCABB6B1B2}" type="parTrans" cxnId="{1A09B641-A424-407F-B787-1E344B937DE0}">
      <dgm:prSet/>
      <dgm:spPr/>
      <dgm:t>
        <a:bodyPr/>
        <a:lstStyle/>
        <a:p>
          <a:endParaRPr lang="en-GB"/>
        </a:p>
      </dgm:t>
    </dgm:pt>
    <dgm:pt modelId="{B5BA7725-BF1B-444E-88C1-6F834DD12CD8}" type="sibTrans" cxnId="{1A09B641-A424-407F-B787-1E344B937DE0}">
      <dgm:prSet/>
      <dgm:spPr/>
      <dgm:t>
        <a:bodyPr/>
        <a:lstStyle/>
        <a:p>
          <a:endParaRPr lang="en-GB"/>
        </a:p>
      </dgm:t>
    </dgm:pt>
    <dgm:pt modelId="{23E4E615-4341-440E-9EBD-66F73C696BE4}" type="pres">
      <dgm:prSet presAssocID="{96F68D2A-4FE5-4FFB-AE79-98712CE9664A}" presName="linear" presStyleCnt="0">
        <dgm:presLayoutVars>
          <dgm:animLvl val="lvl"/>
          <dgm:resizeHandles val="exact"/>
        </dgm:presLayoutVars>
      </dgm:prSet>
      <dgm:spPr/>
    </dgm:pt>
    <dgm:pt modelId="{C4E2D681-5B44-4B56-AEC2-2FB61B0674D0}" type="pres">
      <dgm:prSet presAssocID="{387F2A02-E756-44A7-8AFF-E5F7192908CE}" presName="parentText" presStyleLbl="node1" presStyleIdx="0" presStyleCnt="3" custScaleY="73386" custLinFactY="-47084" custLinFactNeighborX="-160" custLinFactNeighborY="-100000">
        <dgm:presLayoutVars>
          <dgm:chMax val="0"/>
          <dgm:bulletEnabled val="1"/>
        </dgm:presLayoutVars>
      </dgm:prSet>
      <dgm:spPr/>
    </dgm:pt>
    <dgm:pt modelId="{CD7C4508-01F6-4649-92C7-9D5939E0B018}" type="pres">
      <dgm:prSet presAssocID="{4D8925F2-7137-4BC5-8E26-CDFC6886D884}" presName="spacer" presStyleCnt="0"/>
      <dgm:spPr/>
    </dgm:pt>
    <dgm:pt modelId="{FECB0E3C-144C-456D-89D4-E59B268B4BAD}" type="pres">
      <dgm:prSet presAssocID="{6DEDCEE0-9C01-41A5-91CF-E18FB048ABE3}" presName="parentText" presStyleLbl="node1" presStyleIdx="1" presStyleCnt="3" custScaleY="73386" custLinFactY="-39438" custLinFactNeighborY="-100000">
        <dgm:presLayoutVars>
          <dgm:chMax val="0"/>
          <dgm:bulletEnabled val="1"/>
        </dgm:presLayoutVars>
      </dgm:prSet>
      <dgm:spPr/>
    </dgm:pt>
    <dgm:pt modelId="{35191EF1-3D6D-4528-9B6A-7117B73A3C12}" type="pres">
      <dgm:prSet presAssocID="{64C3ABF7-50B9-4BA2-ACC2-CF23C3F780FF}" presName="spacer" presStyleCnt="0"/>
      <dgm:spPr/>
    </dgm:pt>
    <dgm:pt modelId="{AEEE472B-8297-4C28-A9A7-D8B2A3E6E379}" type="pres">
      <dgm:prSet presAssocID="{4F24A392-7B6C-46C5-B4A6-D3F28F6E83AA}" presName="parentText" presStyleLbl="node1" presStyleIdx="2" presStyleCnt="3" custScaleY="61880" custLinFactY="-28739" custLinFactNeighborX="80" custLinFactNeighborY="-100000">
        <dgm:presLayoutVars>
          <dgm:chMax val="0"/>
          <dgm:bulletEnabled val="1"/>
        </dgm:presLayoutVars>
      </dgm:prSet>
      <dgm:spPr/>
    </dgm:pt>
  </dgm:ptLst>
  <dgm:cxnLst>
    <dgm:cxn modelId="{000CD21A-4966-4589-B6CF-D4751720725B}" srcId="{96F68D2A-4FE5-4FFB-AE79-98712CE9664A}" destId="{387F2A02-E756-44A7-8AFF-E5F7192908CE}" srcOrd="0" destOrd="0" parTransId="{D0AC919B-AC72-45F8-B1B9-A96B74C6C7DC}" sibTransId="{4D8925F2-7137-4BC5-8E26-CDFC6886D884}"/>
    <dgm:cxn modelId="{D156412A-34AE-45DC-BF8C-EED553DB7CCE}" type="presOf" srcId="{6DEDCEE0-9C01-41A5-91CF-E18FB048ABE3}" destId="{FECB0E3C-144C-456D-89D4-E59B268B4BAD}" srcOrd="0" destOrd="0" presId="urn:microsoft.com/office/officeart/2005/8/layout/vList2"/>
    <dgm:cxn modelId="{1A09B641-A424-407F-B787-1E344B937DE0}" srcId="{96F68D2A-4FE5-4FFB-AE79-98712CE9664A}" destId="{4F24A392-7B6C-46C5-B4A6-D3F28F6E83AA}" srcOrd="2" destOrd="0" parTransId="{8690C1CA-BD35-4882-BA54-8BDCABB6B1B2}" sibTransId="{B5BA7725-BF1B-444E-88C1-6F834DD12CD8}"/>
    <dgm:cxn modelId="{0885DC43-3CC5-4A10-B99B-7A447FF94A90}" type="presOf" srcId="{387F2A02-E756-44A7-8AFF-E5F7192908CE}" destId="{C4E2D681-5B44-4B56-AEC2-2FB61B0674D0}" srcOrd="0" destOrd="0" presId="urn:microsoft.com/office/officeart/2005/8/layout/vList2"/>
    <dgm:cxn modelId="{8BB60672-B6E0-4D4C-B806-0A36722E20AC}" type="presOf" srcId="{96F68D2A-4FE5-4FFB-AE79-98712CE9664A}" destId="{23E4E615-4341-440E-9EBD-66F73C696BE4}" srcOrd="0" destOrd="0" presId="urn:microsoft.com/office/officeart/2005/8/layout/vList2"/>
    <dgm:cxn modelId="{16D8C7D2-63FC-4EC8-A292-EEFF72CCC264}" srcId="{96F68D2A-4FE5-4FFB-AE79-98712CE9664A}" destId="{6DEDCEE0-9C01-41A5-91CF-E18FB048ABE3}" srcOrd="1" destOrd="0" parTransId="{15CA8780-1253-4F00-A303-F1181797F2BD}" sibTransId="{64C3ABF7-50B9-4BA2-ACC2-CF23C3F780FF}"/>
    <dgm:cxn modelId="{366817FB-56FA-4B36-B0F1-6B7B7A1CC19B}" type="presOf" srcId="{4F24A392-7B6C-46C5-B4A6-D3F28F6E83AA}" destId="{AEEE472B-8297-4C28-A9A7-D8B2A3E6E379}" srcOrd="0" destOrd="0" presId="urn:microsoft.com/office/officeart/2005/8/layout/vList2"/>
    <dgm:cxn modelId="{F3936AF2-831F-4E0F-AB16-932A13D5E2B9}" type="presParOf" srcId="{23E4E615-4341-440E-9EBD-66F73C696BE4}" destId="{C4E2D681-5B44-4B56-AEC2-2FB61B0674D0}" srcOrd="0" destOrd="0" presId="urn:microsoft.com/office/officeart/2005/8/layout/vList2"/>
    <dgm:cxn modelId="{68584DF6-07A6-4100-BD8C-753959C67525}" type="presParOf" srcId="{23E4E615-4341-440E-9EBD-66F73C696BE4}" destId="{CD7C4508-01F6-4649-92C7-9D5939E0B018}" srcOrd="1" destOrd="0" presId="urn:microsoft.com/office/officeart/2005/8/layout/vList2"/>
    <dgm:cxn modelId="{9D63C51F-4230-4827-9036-44A7DB638E14}" type="presParOf" srcId="{23E4E615-4341-440E-9EBD-66F73C696BE4}" destId="{FECB0E3C-144C-456D-89D4-E59B268B4BAD}" srcOrd="2" destOrd="0" presId="urn:microsoft.com/office/officeart/2005/8/layout/vList2"/>
    <dgm:cxn modelId="{E48C0D9F-53C7-4FBE-8214-93D77A4EFF6B}" type="presParOf" srcId="{23E4E615-4341-440E-9EBD-66F73C696BE4}" destId="{35191EF1-3D6D-4528-9B6A-7117B73A3C12}" srcOrd="3" destOrd="0" presId="urn:microsoft.com/office/officeart/2005/8/layout/vList2"/>
    <dgm:cxn modelId="{5D930088-7081-43C2-AEAC-93202D10836A}" type="presParOf" srcId="{23E4E615-4341-440E-9EBD-66F73C696BE4}" destId="{AEEE472B-8297-4C28-A9A7-D8B2A3E6E37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6F68D2A-4FE5-4FFB-AE79-98712CE966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7F2A02-E756-44A7-8AFF-E5F7192908C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Putting everything together into a report was challenging. I think seeing an example report would have helped me understand better how to structure mine and what to include.</a:t>
          </a:r>
        </a:p>
      </dgm:t>
    </dgm:pt>
    <dgm:pt modelId="{D0AC919B-AC72-45F8-B1B9-A96B74C6C7DC}" type="parTrans" cxnId="{000CD21A-4966-4589-B6CF-D4751720725B}">
      <dgm:prSet/>
      <dgm:spPr/>
      <dgm:t>
        <a:bodyPr/>
        <a:lstStyle/>
        <a:p>
          <a:endParaRPr lang="en-US"/>
        </a:p>
      </dgm:t>
    </dgm:pt>
    <dgm:pt modelId="{4D8925F2-7137-4BC5-8E26-CDFC6886D884}" type="sibTrans" cxnId="{000CD21A-4966-4589-B6CF-D4751720725B}">
      <dgm:prSet/>
      <dgm:spPr/>
      <dgm:t>
        <a:bodyPr/>
        <a:lstStyle/>
        <a:p>
          <a:endParaRPr lang="en-US"/>
        </a:p>
      </dgm:t>
    </dgm:pt>
    <dgm:pt modelId="{83598CEE-B7D9-438C-86B4-0F4BEBB633D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Debenhams have a long history, dating back to 1778. A detailed analysis needed on the history and events how the company succeeded and eventually collapsed.</a:t>
          </a:r>
        </a:p>
      </dgm:t>
    </dgm:pt>
    <dgm:pt modelId="{E70311A1-2455-4510-A25C-71F7B0FDA3E1}" type="parTrans" cxnId="{8130E728-5F1E-4A36-8A0E-07493669B45F}">
      <dgm:prSet/>
      <dgm:spPr/>
      <dgm:t>
        <a:bodyPr/>
        <a:lstStyle/>
        <a:p>
          <a:endParaRPr lang="en-GB"/>
        </a:p>
      </dgm:t>
    </dgm:pt>
    <dgm:pt modelId="{EF5C8B20-2203-4C51-8013-5CDFDE3926D9}" type="sibTrans" cxnId="{8130E728-5F1E-4A36-8A0E-07493669B45F}">
      <dgm:prSet/>
      <dgm:spPr/>
      <dgm:t>
        <a:bodyPr/>
        <a:lstStyle/>
        <a:p>
          <a:endParaRPr lang="en-GB"/>
        </a:p>
      </dgm:t>
    </dgm:pt>
    <dgm:pt modelId="{3807EDA3-A9A6-4E25-A0FE-209C44103E6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Having to understand advanced business language to find the root cause of the events and collect information to form the report.</a:t>
          </a:r>
        </a:p>
      </dgm:t>
    </dgm:pt>
    <dgm:pt modelId="{8106F232-79E9-4BAD-B093-8D24DD1B6526}" type="parTrans" cxnId="{65C6AE7B-A1AA-457E-AA8D-228FE5090D21}">
      <dgm:prSet/>
      <dgm:spPr/>
      <dgm:t>
        <a:bodyPr/>
        <a:lstStyle/>
        <a:p>
          <a:endParaRPr lang="en-GB"/>
        </a:p>
      </dgm:t>
    </dgm:pt>
    <dgm:pt modelId="{326CFE15-5050-4974-BB43-D757D047A99E}" type="sibTrans" cxnId="{65C6AE7B-A1AA-457E-AA8D-228FE5090D21}">
      <dgm:prSet/>
      <dgm:spPr/>
      <dgm:t>
        <a:bodyPr/>
        <a:lstStyle/>
        <a:p>
          <a:endParaRPr lang="en-GB"/>
        </a:p>
      </dgm:t>
    </dgm:pt>
    <dgm:pt modelId="{5361B0B1-EE88-4AF3-B284-B84D080240A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 was difficult to find good pieces of information about Debenhams because most of the research papers were complicated or irrelevant. I mostly had to rely on news reports. 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Snowballing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had to be used</a:t>
          </a:r>
        </a:p>
      </dgm:t>
    </dgm:pt>
    <dgm:pt modelId="{C9D85FC4-F76B-4A13-8BBB-898041A41B0E}" type="sibTrans" cxnId="{89D02328-394A-4137-A015-359304AB3307}">
      <dgm:prSet/>
      <dgm:spPr/>
      <dgm:t>
        <a:bodyPr/>
        <a:lstStyle/>
        <a:p>
          <a:endParaRPr lang="en-GB"/>
        </a:p>
      </dgm:t>
    </dgm:pt>
    <dgm:pt modelId="{AF192770-C246-4EE6-9A25-FE80CBFF597F}" type="parTrans" cxnId="{89D02328-394A-4137-A015-359304AB3307}">
      <dgm:prSet/>
      <dgm:spPr/>
      <dgm:t>
        <a:bodyPr/>
        <a:lstStyle/>
        <a:p>
          <a:endParaRPr lang="en-GB"/>
        </a:p>
      </dgm:t>
    </dgm:pt>
    <dgm:pt modelId="{23E4E615-4341-440E-9EBD-66F73C696BE4}" type="pres">
      <dgm:prSet presAssocID="{96F68D2A-4FE5-4FFB-AE79-98712CE9664A}" presName="linear" presStyleCnt="0">
        <dgm:presLayoutVars>
          <dgm:animLvl val="lvl"/>
          <dgm:resizeHandles val="exact"/>
        </dgm:presLayoutVars>
      </dgm:prSet>
      <dgm:spPr/>
    </dgm:pt>
    <dgm:pt modelId="{C4E2D681-5B44-4B56-AEC2-2FB61B0674D0}" type="pres">
      <dgm:prSet presAssocID="{387F2A02-E756-44A7-8AFF-E5F7192908CE}" presName="parentText" presStyleLbl="node1" presStyleIdx="0" presStyleCnt="4" custLinFactNeighborX="707" custLinFactNeighborY="-34271">
        <dgm:presLayoutVars>
          <dgm:chMax val="0"/>
          <dgm:bulletEnabled val="1"/>
        </dgm:presLayoutVars>
      </dgm:prSet>
      <dgm:spPr/>
    </dgm:pt>
    <dgm:pt modelId="{28387C29-B90A-43CD-9C75-A4261E5466C5}" type="pres">
      <dgm:prSet presAssocID="{4D8925F2-7137-4BC5-8E26-CDFC6886D884}" presName="spacer" presStyleCnt="0"/>
      <dgm:spPr/>
    </dgm:pt>
    <dgm:pt modelId="{6E1A9225-9646-4F42-9445-FCA765CEFE6D}" type="pres">
      <dgm:prSet presAssocID="{5361B0B1-EE88-4AF3-B284-B84D080240AF}" presName="parentText" presStyleLbl="node1" presStyleIdx="1" presStyleCnt="4" custScaleY="99548">
        <dgm:presLayoutVars>
          <dgm:chMax val="0"/>
          <dgm:bulletEnabled val="1"/>
        </dgm:presLayoutVars>
      </dgm:prSet>
      <dgm:spPr/>
    </dgm:pt>
    <dgm:pt modelId="{7753DEB8-2473-46CA-BA24-B75E61593457}" type="pres">
      <dgm:prSet presAssocID="{C9D85FC4-F76B-4A13-8BBB-898041A41B0E}" presName="spacer" presStyleCnt="0"/>
      <dgm:spPr/>
    </dgm:pt>
    <dgm:pt modelId="{318D499A-5B8C-4FCC-8509-BA325509184A}" type="pres">
      <dgm:prSet presAssocID="{83598CEE-B7D9-438C-86B4-0F4BEBB633D4}" presName="parentText" presStyleLbl="node1" presStyleIdx="2" presStyleCnt="4" custLinFactNeighborX="-869" custLinFactNeighborY="-29128">
        <dgm:presLayoutVars>
          <dgm:chMax val="0"/>
          <dgm:bulletEnabled val="1"/>
        </dgm:presLayoutVars>
      </dgm:prSet>
      <dgm:spPr/>
    </dgm:pt>
    <dgm:pt modelId="{81AA073B-05DE-4954-9BC5-7C25C90984E4}" type="pres">
      <dgm:prSet presAssocID="{EF5C8B20-2203-4C51-8013-5CDFDE3926D9}" presName="spacer" presStyleCnt="0"/>
      <dgm:spPr/>
    </dgm:pt>
    <dgm:pt modelId="{3AE595F7-2046-4E6C-897B-7CB559D4A8FD}" type="pres">
      <dgm:prSet presAssocID="{3807EDA3-A9A6-4E25-A0FE-209C44103E6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DC5FA17-88CE-4200-9E1E-181CEA67E4CB}" type="presOf" srcId="{3807EDA3-A9A6-4E25-A0FE-209C44103E62}" destId="{3AE595F7-2046-4E6C-897B-7CB559D4A8FD}" srcOrd="0" destOrd="0" presId="urn:microsoft.com/office/officeart/2005/8/layout/vList2"/>
    <dgm:cxn modelId="{000CD21A-4966-4589-B6CF-D4751720725B}" srcId="{96F68D2A-4FE5-4FFB-AE79-98712CE9664A}" destId="{387F2A02-E756-44A7-8AFF-E5F7192908CE}" srcOrd="0" destOrd="0" parTransId="{D0AC919B-AC72-45F8-B1B9-A96B74C6C7DC}" sibTransId="{4D8925F2-7137-4BC5-8E26-CDFC6886D884}"/>
    <dgm:cxn modelId="{89D02328-394A-4137-A015-359304AB3307}" srcId="{96F68D2A-4FE5-4FFB-AE79-98712CE9664A}" destId="{5361B0B1-EE88-4AF3-B284-B84D080240AF}" srcOrd="1" destOrd="0" parTransId="{AF192770-C246-4EE6-9A25-FE80CBFF597F}" sibTransId="{C9D85FC4-F76B-4A13-8BBB-898041A41B0E}"/>
    <dgm:cxn modelId="{8130E728-5F1E-4A36-8A0E-07493669B45F}" srcId="{96F68D2A-4FE5-4FFB-AE79-98712CE9664A}" destId="{83598CEE-B7D9-438C-86B4-0F4BEBB633D4}" srcOrd="2" destOrd="0" parTransId="{E70311A1-2455-4510-A25C-71F7B0FDA3E1}" sibTransId="{EF5C8B20-2203-4C51-8013-5CDFDE3926D9}"/>
    <dgm:cxn modelId="{0885DC43-3CC5-4A10-B99B-7A447FF94A90}" type="presOf" srcId="{387F2A02-E756-44A7-8AFF-E5F7192908CE}" destId="{C4E2D681-5B44-4B56-AEC2-2FB61B0674D0}" srcOrd="0" destOrd="0" presId="urn:microsoft.com/office/officeart/2005/8/layout/vList2"/>
    <dgm:cxn modelId="{8BB60672-B6E0-4D4C-B806-0A36722E20AC}" type="presOf" srcId="{96F68D2A-4FE5-4FFB-AE79-98712CE9664A}" destId="{23E4E615-4341-440E-9EBD-66F73C696BE4}" srcOrd="0" destOrd="0" presId="urn:microsoft.com/office/officeart/2005/8/layout/vList2"/>
    <dgm:cxn modelId="{65C6AE7B-A1AA-457E-AA8D-228FE5090D21}" srcId="{96F68D2A-4FE5-4FFB-AE79-98712CE9664A}" destId="{3807EDA3-A9A6-4E25-A0FE-209C44103E62}" srcOrd="3" destOrd="0" parTransId="{8106F232-79E9-4BAD-B093-8D24DD1B6526}" sibTransId="{326CFE15-5050-4974-BB43-D757D047A99E}"/>
    <dgm:cxn modelId="{5F1E619D-15B0-477F-89BD-FEEB8CE4498A}" type="presOf" srcId="{83598CEE-B7D9-438C-86B4-0F4BEBB633D4}" destId="{318D499A-5B8C-4FCC-8509-BA325509184A}" srcOrd="0" destOrd="0" presId="urn:microsoft.com/office/officeart/2005/8/layout/vList2"/>
    <dgm:cxn modelId="{505922DB-9882-48DF-BAC5-F73ED544B1B6}" type="presOf" srcId="{5361B0B1-EE88-4AF3-B284-B84D080240AF}" destId="{6E1A9225-9646-4F42-9445-FCA765CEFE6D}" srcOrd="0" destOrd="0" presId="urn:microsoft.com/office/officeart/2005/8/layout/vList2"/>
    <dgm:cxn modelId="{F3936AF2-831F-4E0F-AB16-932A13D5E2B9}" type="presParOf" srcId="{23E4E615-4341-440E-9EBD-66F73C696BE4}" destId="{C4E2D681-5B44-4B56-AEC2-2FB61B0674D0}" srcOrd="0" destOrd="0" presId="urn:microsoft.com/office/officeart/2005/8/layout/vList2"/>
    <dgm:cxn modelId="{AC8C6C53-26DD-4369-92BE-C9137DEF6349}" type="presParOf" srcId="{23E4E615-4341-440E-9EBD-66F73C696BE4}" destId="{28387C29-B90A-43CD-9C75-A4261E5466C5}" srcOrd="1" destOrd="0" presId="urn:microsoft.com/office/officeart/2005/8/layout/vList2"/>
    <dgm:cxn modelId="{F63227A3-D10C-4B81-9918-C76695B0A387}" type="presParOf" srcId="{23E4E615-4341-440E-9EBD-66F73C696BE4}" destId="{6E1A9225-9646-4F42-9445-FCA765CEFE6D}" srcOrd="2" destOrd="0" presId="urn:microsoft.com/office/officeart/2005/8/layout/vList2"/>
    <dgm:cxn modelId="{A884473B-1B7B-45BF-9ACD-090245ACB17F}" type="presParOf" srcId="{23E4E615-4341-440E-9EBD-66F73C696BE4}" destId="{7753DEB8-2473-46CA-BA24-B75E61593457}" srcOrd="3" destOrd="0" presId="urn:microsoft.com/office/officeart/2005/8/layout/vList2"/>
    <dgm:cxn modelId="{D5772222-1453-4E9A-AD65-3A249EEE9D7F}" type="presParOf" srcId="{23E4E615-4341-440E-9EBD-66F73C696BE4}" destId="{318D499A-5B8C-4FCC-8509-BA325509184A}" srcOrd="4" destOrd="0" presId="urn:microsoft.com/office/officeart/2005/8/layout/vList2"/>
    <dgm:cxn modelId="{E6A6A15A-8E75-4C9E-99F8-8F1472370157}" type="presParOf" srcId="{23E4E615-4341-440E-9EBD-66F73C696BE4}" destId="{81AA073B-05DE-4954-9BC5-7C25C90984E4}" srcOrd="5" destOrd="0" presId="urn:microsoft.com/office/officeart/2005/8/layout/vList2"/>
    <dgm:cxn modelId="{5F5C9F98-3BB9-49E4-A465-60E9617547AE}" type="presParOf" srcId="{23E4E615-4341-440E-9EBD-66F73C696BE4}" destId="{3AE595F7-2046-4E6C-897B-7CB559D4A8F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6F68D2A-4FE5-4FFB-AE79-98712CE966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A7D0725-1E9C-4610-BB0E-0AD4B552648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 learned to research better because I had to find credible sources and understand them.</a:t>
          </a:r>
        </a:p>
      </dgm:t>
    </dgm:pt>
    <dgm:pt modelId="{92612E7F-4048-4CF4-90F4-083AD30C1517}" type="parTrans" cxnId="{139E146B-1693-41A7-AEC4-42835830A1D5}">
      <dgm:prSet/>
      <dgm:spPr/>
      <dgm:t>
        <a:bodyPr/>
        <a:lstStyle/>
        <a:p>
          <a:endParaRPr lang="en-GB"/>
        </a:p>
      </dgm:t>
    </dgm:pt>
    <dgm:pt modelId="{2F317535-E2FB-408B-B662-B8D345A94532}" type="sibTrans" cxnId="{139E146B-1693-41A7-AEC4-42835830A1D5}">
      <dgm:prSet/>
      <dgm:spPr/>
      <dgm:t>
        <a:bodyPr/>
        <a:lstStyle/>
        <a:p>
          <a:endParaRPr lang="en-GB"/>
        </a:p>
      </dgm:t>
    </dgm:pt>
    <dgm:pt modelId="{19E153C5-FF73-4AE0-A674-D58A3368EFA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Figured out how to think deeply by analysing different ideas and connecting them.</a:t>
          </a:r>
        </a:p>
      </dgm:t>
    </dgm:pt>
    <dgm:pt modelId="{B7EF74F5-88A4-4763-BC1C-063B713D3E81}" type="parTrans" cxnId="{5B808365-08E7-4528-8F7E-91A749A4CF75}">
      <dgm:prSet/>
      <dgm:spPr/>
      <dgm:t>
        <a:bodyPr/>
        <a:lstStyle/>
        <a:p>
          <a:endParaRPr lang="en-GB"/>
        </a:p>
      </dgm:t>
    </dgm:pt>
    <dgm:pt modelId="{38A0E6BF-630B-4D87-9707-DC3755970A39}" type="sibTrans" cxnId="{5B808365-08E7-4528-8F7E-91A749A4CF75}">
      <dgm:prSet/>
      <dgm:spPr/>
      <dgm:t>
        <a:bodyPr/>
        <a:lstStyle/>
        <a:p>
          <a:endParaRPr lang="en-GB"/>
        </a:p>
      </dgm:t>
    </dgm:pt>
    <dgm:pt modelId="{B4EEFC7E-BFB6-4510-AEDB-9A31D13A8CB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Understand more about innovation because I had to apply it to a real company's situation.</a:t>
          </a:r>
        </a:p>
      </dgm:t>
    </dgm:pt>
    <dgm:pt modelId="{2BDED535-7293-4B72-A324-53D8150CB825}" type="parTrans" cxnId="{9A66289A-C134-4E0F-8E93-ED8F41028FAE}">
      <dgm:prSet/>
      <dgm:spPr/>
      <dgm:t>
        <a:bodyPr/>
        <a:lstStyle/>
        <a:p>
          <a:endParaRPr lang="en-GB"/>
        </a:p>
      </dgm:t>
    </dgm:pt>
    <dgm:pt modelId="{F2B3BD09-F90D-452F-8A02-43A6D98475E7}" type="sibTrans" cxnId="{9A66289A-C134-4E0F-8E93-ED8F41028FAE}">
      <dgm:prSet/>
      <dgm:spPr/>
      <dgm:t>
        <a:bodyPr/>
        <a:lstStyle/>
        <a:p>
          <a:endParaRPr lang="en-GB"/>
        </a:p>
      </dgm:t>
    </dgm:pt>
    <dgm:pt modelId="{D5DDE7EB-80F7-408F-A2FE-29F8C7372E1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Used the knowledge I acquired from class in real life because I applied concepts and theories to a practical problem.</a:t>
          </a:r>
        </a:p>
      </dgm:t>
    </dgm:pt>
    <dgm:pt modelId="{DE1FA9F7-F689-4097-B3F3-2F53CEA19881}" type="parTrans" cxnId="{20F2D14A-7FB9-47ED-8FF7-EC46C085BFB9}">
      <dgm:prSet/>
      <dgm:spPr/>
      <dgm:t>
        <a:bodyPr/>
        <a:lstStyle/>
        <a:p>
          <a:endParaRPr lang="en-GB"/>
        </a:p>
      </dgm:t>
    </dgm:pt>
    <dgm:pt modelId="{87AA7391-B414-4126-804E-993B2AB270BD}" type="sibTrans" cxnId="{20F2D14A-7FB9-47ED-8FF7-EC46C085BFB9}">
      <dgm:prSet/>
      <dgm:spPr/>
      <dgm:t>
        <a:bodyPr/>
        <a:lstStyle/>
        <a:p>
          <a:endParaRPr lang="en-GB"/>
        </a:p>
      </dgm:t>
    </dgm:pt>
    <dgm:pt modelId="{9AE3C7CC-867C-4623-9A6A-00C4FC413FB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Got better at explaining things by organising my thoughts into a clear report</a:t>
          </a:r>
          <a:r>
            <a:rPr lang="en-GB" dirty="0"/>
            <a:t>.</a:t>
          </a:r>
        </a:p>
      </dgm:t>
    </dgm:pt>
    <dgm:pt modelId="{AB38B5BD-C1B2-4A4A-A96C-34333D8E7077}" type="parTrans" cxnId="{DFF90FC1-1F55-44D4-9137-C5ECA787E549}">
      <dgm:prSet/>
      <dgm:spPr/>
      <dgm:t>
        <a:bodyPr/>
        <a:lstStyle/>
        <a:p>
          <a:endParaRPr lang="en-GB"/>
        </a:p>
      </dgm:t>
    </dgm:pt>
    <dgm:pt modelId="{B99C6B0C-702E-43BA-9C4C-C23AFAA6F6AF}" type="sibTrans" cxnId="{DFF90FC1-1F55-44D4-9137-C5ECA787E549}">
      <dgm:prSet/>
      <dgm:spPr/>
      <dgm:t>
        <a:bodyPr/>
        <a:lstStyle/>
        <a:p>
          <a:endParaRPr lang="en-GB"/>
        </a:p>
      </dgm:t>
    </dgm:pt>
    <dgm:pt modelId="{23E4E615-4341-440E-9EBD-66F73C696BE4}" type="pres">
      <dgm:prSet presAssocID="{96F68D2A-4FE5-4FFB-AE79-98712CE9664A}" presName="linear" presStyleCnt="0">
        <dgm:presLayoutVars>
          <dgm:animLvl val="lvl"/>
          <dgm:resizeHandles val="exact"/>
        </dgm:presLayoutVars>
      </dgm:prSet>
      <dgm:spPr/>
    </dgm:pt>
    <dgm:pt modelId="{0770D0FC-F284-4C55-9396-4C442D6444F5}" type="pres">
      <dgm:prSet presAssocID="{B4EEFC7E-BFB6-4510-AEDB-9A31D13A8CB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FBEFA9F-ADDD-4BB2-A8B5-D9D5231155D2}" type="pres">
      <dgm:prSet presAssocID="{F2B3BD09-F90D-452F-8A02-43A6D98475E7}" presName="spacer" presStyleCnt="0"/>
      <dgm:spPr/>
    </dgm:pt>
    <dgm:pt modelId="{36F55AF2-D31C-45FF-94A5-9E7A8143A26A}" type="pres">
      <dgm:prSet presAssocID="{19E153C5-FF73-4AE0-A674-D58A3368EFA8}" presName="parentText" presStyleLbl="node1" presStyleIdx="1" presStyleCnt="5" custLinFactNeighborX="1330" custLinFactNeighborY="-30707">
        <dgm:presLayoutVars>
          <dgm:chMax val="0"/>
          <dgm:bulletEnabled val="1"/>
        </dgm:presLayoutVars>
      </dgm:prSet>
      <dgm:spPr/>
    </dgm:pt>
    <dgm:pt modelId="{F085C3CC-D865-4958-93C5-7770AD31A48D}" type="pres">
      <dgm:prSet presAssocID="{38A0E6BF-630B-4D87-9707-DC3755970A39}" presName="spacer" presStyleCnt="0"/>
      <dgm:spPr/>
    </dgm:pt>
    <dgm:pt modelId="{EA9A53D3-1196-469B-8AAB-A85E00117C2A}" type="pres">
      <dgm:prSet presAssocID="{DA7D0725-1E9C-4610-BB0E-0AD4B552648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997509C-F65C-46D9-8871-AE68184C56F5}" type="pres">
      <dgm:prSet presAssocID="{2F317535-E2FB-408B-B662-B8D345A94532}" presName="spacer" presStyleCnt="0"/>
      <dgm:spPr/>
    </dgm:pt>
    <dgm:pt modelId="{8CE9D90E-65D2-4FCE-A401-3444DFAD0C90}" type="pres">
      <dgm:prSet presAssocID="{D5DDE7EB-80F7-408F-A2FE-29F8C7372E1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14B425D-6E05-48C0-B77C-9F6B4FD4A8DD}" type="pres">
      <dgm:prSet presAssocID="{87AA7391-B414-4126-804E-993B2AB270BD}" presName="spacer" presStyleCnt="0"/>
      <dgm:spPr/>
    </dgm:pt>
    <dgm:pt modelId="{2DC7261A-487F-4BE1-B28F-26A1C5944A29}" type="pres">
      <dgm:prSet presAssocID="{9AE3C7CC-867C-4623-9A6A-00C4FC413FB0}" presName="parentText" presStyleLbl="node1" presStyleIdx="4" presStyleCnt="5" custLinFactNeighborX="681" custLinFactNeighborY="8280">
        <dgm:presLayoutVars>
          <dgm:chMax val="0"/>
          <dgm:bulletEnabled val="1"/>
        </dgm:presLayoutVars>
      </dgm:prSet>
      <dgm:spPr/>
    </dgm:pt>
  </dgm:ptLst>
  <dgm:cxnLst>
    <dgm:cxn modelId="{5EED7F0D-749A-4C78-B58E-7C999C40B486}" type="presOf" srcId="{19E153C5-FF73-4AE0-A674-D58A3368EFA8}" destId="{36F55AF2-D31C-45FF-94A5-9E7A8143A26A}" srcOrd="0" destOrd="0" presId="urn:microsoft.com/office/officeart/2005/8/layout/vList2"/>
    <dgm:cxn modelId="{3D29F810-B106-489D-8BC6-52404F1A723F}" type="presOf" srcId="{B4EEFC7E-BFB6-4510-AEDB-9A31D13A8CB6}" destId="{0770D0FC-F284-4C55-9396-4C442D6444F5}" srcOrd="0" destOrd="0" presId="urn:microsoft.com/office/officeart/2005/8/layout/vList2"/>
    <dgm:cxn modelId="{29754513-9E60-4F95-9D8A-079F760EE03D}" type="presOf" srcId="{9AE3C7CC-867C-4623-9A6A-00C4FC413FB0}" destId="{2DC7261A-487F-4BE1-B28F-26A1C5944A29}" srcOrd="0" destOrd="0" presId="urn:microsoft.com/office/officeart/2005/8/layout/vList2"/>
    <dgm:cxn modelId="{582AE53B-6B63-44E2-A220-45FA202EF4EE}" type="presOf" srcId="{D5DDE7EB-80F7-408F-A2FE-29F8C7372E11}" destId="{8CE9D90E-65D2-4FCE-A401-3444DFAD0C90}" srcOrd="0" destOrd="0" presId="urn:microsoft.com/office/officeart/2005/8/layout/vList2"/>
    <dgm:cxn modelId="{5B808365-08E7-4528-8F7E-91A749A4CF75}" srcId="{96F68D2A-4FE5-4FFB-AE79-98712CE9664A}" destId="{19E153C5-FF73-4AE0-A674-D58A3368EFA8}" srcOrd="1" destOrd="0" parTransId="{B7EF74F5-88A4-4763-BC1C-063B713D3E81}" sibTransId="{38A0E6BF-630B-4D87-9707-DC3755970A39}"/>
    <dgm:cxn modelId="{20F2D14A-7FB9-47ED-8FF7-EC46C085BFB9}" srcId="{96F68D2A-4FE5-4FFB-AE79-98712CE9664A}" destId="{D5DDE7EB-80F7-408F-A2FE-29F8C7372E11}" srcOrd="3" destOrd="0" parTransId="{DE1FA9F7-F689-4097-B3F3-2F53CEA19881}" sibTransId="{87AA7391-B414-4126-804E-993B2AB270BD}"/>
    <dgm:cxn modelId="{139E146B-1693-41A7-AEC4-42835830A1D5}" srcId="{96F68D2A-4FE5-4FFB-AE79-98712CE9664A}" destId="{DA7D0725-1E9C-4610-BB0E-0AD4B5526485}" srcOrd="2" destOrd="0" parTransId="{92612E7F-4048-4CF4-90F4-083AD30C1517}" sibTransId="{2F317535-E2FB-408B-B662-B8D345A94532}"/>
    <dgm:cxn modelId="{8BB60672-B6E0-4D4C-B806-0A36722E20AC}" type="presOf" srcId="{96F68D2A-4FE5-4FFB-AE79-98712CE9664A}" destId="{23E4E615-4341-440E-9EBD-66F73C696BE4}" srcOrd="0" destOrd="0" presId="urn:microsoft.com/office/officeart/2005/8/layout/vList2"/>
    <dgm:cxn modelId="{9A66289A-C134-4E0F-8E93-ED8F41028FAE}" srcId="{96F68D2A-4FE5-4FFB-AE79-98712CE9664A}" destId="{B4EEFC7E-BFB6-4510-AEDB-9A31D13A8CB6}" srcOrd="0" destOrd="0" parTransId="{2BDED535-7293-4B72-A324-53D8150CB825}" sibTransId="{F2B3BD09-F90D-452F-8A02-43A6D98475E7}"/>
    <dgm:cxn modelId="{DFF90FC1-1F55-44D4-9137-C5ECA787E549}" srcId="{96F68D2A-4FE5-4FFB-AE79-98712CE9664A}" destId="{9AE3C7CC-867C-4623-9A6A-00C4FC413FB0}" srcOrd="4" destOrd="0" parTransId="{AB38B5BD-C1B2-4A4A-A96C-34333D8E7077}" sibTransId="{B99C6B0C-702E-43BA-9C4C-C23AFAA6F6AF}"/>
    <dgm:cxn modelId="{FE7944FF-A12D-41CD-A559-1D6FB48A21B3}" type="presOf" srcId="{DA7D0725-1E9C-4610-BB0E-0AD4B5526485}" destId="{EA9A53D3-1196-469B-8AAB-A85E00117C2A}" srcOrd="0" destOrd="0" presId="urn:microsoft.com/office/officeart/2005/8/layout/vList2"/>
    <dgm:cxn modelId="{EF5A5BCD-AC5A-4BBE-B5FB-070218D5ACB1}" type="presParOf" srcId="{23E4E615-4341-440E-9EBD-66F73C696BE4}" destId="{0770D0FC-F284-4C55-9396-4C442D6444F5}" srcOrd="0" destOrd="0" presId="urn:microsoft.com/office/officeart/2005/8/layout/vList2"/>
    <dgm:cxn modelId="{136B3B47-8B36-4383-956C-33122A39592C}" type="presParOf" srcId="{23E4E615-4341-440E-9EBD-66F73C696BE4}" destId="{FFBEFA9F-ADDD-4BB2-A8B5-D9D5231155D2}" srcOrd="1" destOrd="0" presId="urn:microsoft.com/office/officeart/2005/8/layout/vList2"/>
    <dgm:cxn modelId="{A2226E6E-3487-4419-945C-87F9E6217FD2}" type="presParOf" srcId="{23E4E615-4341-440E-9EBD-66F73C696BE4}" destId="{36F55AF2-D31C-45FF-94A5-9E7A8143A26A}" srcOrd="2" destOrd="0" presId="urn:microsoft.com/office/officeart/2005/8/layout/vList2"/>
    <dgm:cxn modelId="{EC665711-983F-4218-B429-6165B58FD52A}" type="presParOf" srcId="{23E4E615-4341-440E-9EBD-66F73C696BE4}" destId="{F085C3CC-D865-4958-93C5-7770AD31A48D}" srcOrd="3" destOrd="0" presId="urn:microsoft.com/office/officeart/2005/8/layout/vList2"/>
    <dgm:cxn modelId="{E2A01741-B386-47EB-9D0F-B5E8F40744CF}" type="presParOf" srcId="{23E4E615-4341-440E-9EBD-66F73C696BE4}" destId="{EA9A53D3-1196-469B-8AAB-A85E00117C2A}" srcOrd="4" destOrd="0" presId="urn:microsoft.com/office/officeart/2005/8/layout/vList2"/>
    <dgm:cxn modelId="{9EEC2054-34E0-449A-9093-B49C4B1ABC7F}" type="presParOf" srcId="{23E4E615-4341-440E-9EBD-66F73C696BE4}" destId="{8997509C-F65C-46D9-8871-AE68184C56F5}" srcOrd="5" destOrd="0" presId="urn:microsoft.com/office/officeart/2005/8/layout/vList2"/>
    <dgm:cxn modelId="{646985E4-B8F6-47B3-92A4-F42BE56ED04E}" type="presParOf" srcId="{23E4E615-4341-440E-9EBD-66F73C696BE4}" destId="{8CE9D90E-65D2-4FCE-A401-3444DFAD0C90}" srcOrd="6" destOrd="0" presId="urn:microsoft.com/office/officeart/2005/8/layout/vList2"/>
    <dgm:cxn modelId="{63FA930F-A3B9-4647-B3B8-AE135CB747EA}" type="presParOf" srcId="{23E4E615-4341-440E-9EBD-66F73C696BE4}" destId="{514B425D-6E05-48C0-B77C-9F6B4FD4A8DD}" srcOrd="7" destOrd="0" presId="urn:microsoft.com/office/officeart/2005/8/layout/vList2"/>
    <dgm:cxn modelId="{EC9688C0-15E4-4948-B2C1-2839FFF881BD}" type="presParOf" srcId="{23E4E615-4341-440E-9EBD-66F73C696BE4}" destId="{2DC7261A-487F-4BE1-B28F-26A1C5944A2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E2D681-5B44-4B56-AEC2-2FB61B0674D0}">
      <dsp:nvSpPr>
        <dsp:cNvPr id="0" name=""/>
        <dsp:cNvSpPr/>
      </dsp:nvSpPr>
      <dsp:spPr>
        <a:xfrm>
          <a:off x="0" y="853970"/>
          <a:ext cx="10458885" cy="7131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I Researched Debenhams' market position, history, operations challenges, and industry trends in innovation.</a:t>
          </a:r>
        </a:p>
      </dsp:txBody>
      <dsp:txXfrm>
        <a:off x="34814" y="888784"/>
        <a:ext cx="10389257" cy="643542"/>
      </dsp:txXfrm>
    </dsp:sp>
    <dsp:sp modelId="{C2343E6D-021C-41E4-A14C-BC3E839FED3F}">
      <dsp:nvSpPr>
        <dsp:cNvPr id="0" name=""/>
        <dsp:cNvSpPr/>
      </dsp:nvSpPr>
      <dsp:spPr>
        <a:xfrm>
          <a:off x="0" y="1727016"/>
          <a:ext cx="10458885" cy="10114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I gathered relevant information from various sources, including industry reports, financial data and consumer trends studies. I  analysed Debenhams strategies with the current trends and looked at external factors such as changes in consumer behavior and market dynamics and analsed if all decisions were good.</a:t>
          </a:r>
        </a:p>
      </dsp:txBody>
      <dsp:txXfrm>
        <a:off x="49373" y="1776389"/>
        <a:ext cx="10360139" cy="912664"/>
      </dsp:txXfrm>
    </dsp:sp>
    <dsp:sp modelId="{FE3543F5-5D5C-4E21-ACB0-5B09D1438F01}">
      <dsp:nvSpPr>
        <dsp:cNvPr id="0" name=""/>
        <dsp:cNvSpPr/>
      </dsp:nvSpPr>
      <dsp:spPr>
        <a:xfrm>
          <a:off x="0" y="2821458"/>
          <a:ext cx="10458885" cy="7131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I read a few articles to become familiar with basic concepts about how retail works, how marketing is done, and how to come up with new ideas.</a:t>
          </a:r>
        </a:p>
      </dsp:txBody>
      <dsp:txXfrm>
        <a:off x="34814" y="2856272"/>
        <a:ext cx="10389257" cy="643542"/>
      </dsp:txXfrm>
    </dsp:sp>
    <dsp:sp modelId="{7CDCC94E-641F-4289-8F30-7400B7CB33F4}">
      <dsp:nvSpPr>
        <dsp:cNvPr id="0" name=""/>
        <dsp:cNvSpPr/>
      </dsp:nvSpPr>
      <dsp:spPr>
        <a:xfrm>
          <a:off x="0" y="3609791"/>
          <a:ext cx="10458885" cy="7131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By following these steps, I have got a good grasp of what is going on with Debenhams. That allowed me to come up with the structure of my report.</a:t>
          </a:r>
        </a:p>
      </dsp:txBody>
      <dsp:txXfrm>
        <a:off x="34814" y="3644605"/>
        <a:ext cx="10389257" cy="643542"/>
      </dsp:txXfrm>
    </dsp:sp>
    <dsp:sp modelId="{1768E7A9-DED6-4DD5-A512-B2EAB9066CC6}">
      <dsp:nvSpPr>
        <dsp:cNvPr id="0" name=""/>
        <dsp:cNvSpPr/>
      </dsp:nvSpPr>
      <dsp:spPr>
        <a:xfrm>
          <a:off x="0" y="4477742"/>
          <a:ext cx="10458885" cy="7599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This helped me use the SCAMPER model to think of new and creative ways to solve their problems. I have applied elements of scamper and considering how these strategies could have been implemented to address the company’s challenges.</a:t>
          </a:r>
        </a:p>
      </dsp:txBody>
      <dsp:txXfrm>
        <a:off x="37097" y="4514839"/>
        <a:ext cx="10384691" cy="6857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E2D681-5B44-4B56-AEC2-2FB61B0674D0}">
      <dsp:nvSpPr>
        <dsp:cNvPr id="0" name=""/>
        <dsp:cNvSpPr/>
      </dsp:nvSpPr>
      <dsp:spPr>
        <a:xfrm>
          <a:off x="0" y="71459"/>
          <a:ext cx="4009354" cy="3861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Substitute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848" y="90307"/>
        <a:ext cx="3971658" cy="348404"/>
      </dsp:txXfrm>
    </dsp:sp>
    <dsp:sp modelId="{B5E433E2-57CA-438B-A8D9-70DFAF65B6BD}">
      <dsp:nvSpPr>
        <dsp:cNvPr id="0" name=""/>
        <dsp:cNvSpPr/>
      </dsp:nvSpPr>
      <dsp:spPr>
        <a:xfrm>
          <a:off x="0" y="525381"/>
          <a:ext cx="4009354" cy="3861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Combine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848" y="544229"/>
        <a:ext cx="3971658" cy="348404"/>
      </dsp:txXfrm>
    </dsp:sp>
    <dsp:sp modelId="{27F5F687-739B-46C1-9931-B18DC9CEE169}">
      <dsp:nvSpPr>
        <dsp:cNvPr id="0" name=""/>
        <dsp:cNvSpPr/>
      </dsp:nvSpPr>
      <dsp:spPr>
        <a:xfrm>
          <a:off x="0" y="951611"/>
          <a:ext cx="4009354" cy="3861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Adapt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848" y="970459"/>
        <a:ext cx="3971658" cy="348404"/>
      </dsp:txXfrm>
    </dsp:sp>
    <dsp:sp modelId="{4E465E45-B428-4EE6-B6C6-1E2BA0485FD2}">
      <dsp:nvSpPr>
        <dsp:cNvPr id="0" name=""/>
        <dsp:cNvSpPr/>
      </dsp:nvSpPr>
      <dsp:spPr>
        <a:xfrm>
          <a:off x="0" y="1383791"/>
          <a:ext cx="4009354" cy="3861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Mo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dify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848" y="1402639"/>
        <a:ext cx="3971658" cy="348404"/>
      </dsp:txXfrm>
    </dsp:sp>
    <dsp:sp modelId="{8F7B034B-A695-4139-B761-54D555823A96}">
      <dsp:nvSpPr>
        <dsp:cNvPr id="0" name=""/>
        <dsp:cNvSpPr/>
      </dsp:nvSpPr>
      <dsp:spPr>
        <a:xfrm>
          <a:off x="0" y="1815971"/>
          <a:ext cx="4009354" cy="3861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Put to another use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848" y="1834819"/>
        <a:ext cx="3971658" cy="348404"/>
      </dsp:txXfrm>
    </dsp:sp>
    <dsp:sp modelId="{20F7E7B6-9819-4778-909E-ADF957EB1038}">
      <dsp:nvSpPr>
        <dsp:cNvPr id="0" name=""/>
        <dsp:cNvSpPr/>
      </dsp:nvSpPr>
      <dsp:spPr>
        <a:xfrm>
          <a:off x="0" y="2248151"/>
          <a:ext cx="4009354" cy="3861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Eliminate</a:t>
          </a:r>
          <a:r>
            <a:rPr lang="en-GB" sz="1600" kern="1200" dirty="0"/>
            <a:t> </a:t>
          </a:r>
          <a:endParaRPr lang="en-US" sz="1600" kern="1200" dirty="0"/>
        </a:p>
      </dsp:txBody>
      <dsp:txXfrm>
        <a:off x="18848" y="2266999"/>
        <a:ext cx="3971658" cy="348404"/>
      </dsp:txXfrm>
    </dsp:sp>
    <dsp:sp modelId="{1E376E73-F5B8-4044-8D1E-63B02D416720}">
      <dsp:nvSpPr>
        <dsp:cNvPr id="0" name=""/>
        <dsp:cNvSpPr/>
      </dsp:nvSpPr>
      <dsp:spPr>
        <a:xfrm>
          <a:off x="0" y="2680331"/>
          <a:ext cx="4009354" cy="3861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Reverse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848" y="2699179"/>
        <a:ext cx="3971658" cy="3484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E2D681-5B44-4B56-AEC2-2FB61B0674D0}">
      <dsp:nvSpPr>
        <dsp:cNvPr id="0" name=""/>
        <dsp:cNvSpPr/>
      </dsp:nvSpPr>
      <dsp:spPr>
        <a:xfrm>
          <a:off x="0" y="0"/>
          <a:ext cx="10458885" cy="1123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Historical research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was used to analyse how the company started and operated throughout the years. </a:t>
          </a:r>
        </a:p>
      </dsp:txBody>
      <dsp:txXfrm>
        <a:off x="54830" y="54830"/>
        <a:ext cx="10349225" cy="1013540"/>
      </dsp:txXfrm>
    </dsp:sp>
    <dsp:sp modelId="{C2343E6D-021C-41E4-A14C-BC3E839FED3F}">
      <dsp:nvSpPr>
        <dsp:cNvPr id="0" name=""/>
        <dsp:cNvSpPr/>
      </dsp:nvSpPr>
      <dsp:spPr>
        <a:xfrm>
          <a:off x="0" y="1324867"/>
          <a:ext cx="10458885" cy="1123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Quantitative research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was used to analyse the events and financial situation when Debenhams was bought by a private equity group (CVC Capital Partners, Texas Pacific and Merrill Lynch Global Private Equity) and the financial decisions after the acquisition. </a:t>
          </a:r>
        </a:p>
      </dsp:txBody>
      <dsp:txXfrm>
        <a:off x="54830" y="1379697"/>
        <a:ext cx="10349225" cy="1013540"/>
      </dsp:txXfrm>
    </dsp:sp>
    <dsp:sp modelId="{FE3543F5-5D5C-4E21-ACB0-5B09D1438F01}">
      <dsp:nvSpPr>
        <dsp:cNvPr id="0" name=""/>
        <dsp:cNvSpPr/>
      </dsp:nvSpPr>
      <dsp:spPr>
        <a:xfrm>
          <a:off x="0" y="2620853"/>
          <a:ext cx="10458885" cy="1123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Qualitative research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was used to understand the factors of the collapse, how the public perceived the changes to Debenhams and how the company was confronted with the changing shopping habits.</a:t>
          </a:r>
        </a:p>
      </dsp:txBody>
      <dsp:txXfrm>
        <a:off x="54830" y="2675683"/>
        <a:ext cx="10349225" cy="1013540"/>
      </dsp:txXfrm>
    </dsp:sp>
    <dsp:sp modelId="{7CDCC94E-641F-4289-8F30-7400B7CB33F4}">
      <dsp:nvSpPr>
        <dsp:cNvPr id="0" name=""/>
        <dsp:cNvSpPr/>
      </dsp:nvSpPr>
      <dsp:spPr>
        <a:xfrm>
          <a:off x="0" y="3916867"/>
          <a:ext cx="10458885" cy="1123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Correlational Research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was used to analyse how the decisions and the collapse of the company related to each other.</a:t>
          </a:r>
        </a:p>
      </dsp:txBody>
      <dsp:txXfrm>
        <a:off x="54830" y="3971697"/>
        <a:ext cx="10349225" cy="10135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E2D681-5B44-4B56-AEC2-2FB61B0674D0}">
      <dsp:nvSpPr>
        <dsp:cNvPr id="0" name=""/>
        <dsp:cNvSpPr/>
      </dsp:nvSpPr>
      <dsp:spPr>
        <a:xfrm>
          <a:off x="0" y="0"/>
          <a:ext cx="10458885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News reports were searched to study the history of Debenhams and the product range they sold over the time.</a:t>
          </a:r>
        </a:p>
      </dsp:txBody>
      <dsp:txXfrm>
        <a:off x="59399" y="59399"/>
        <a:ext cx="10340087" cy="1098002"/>
      </dsp:txXfrm>
    </dsp:sp>
    <dsp:sp modelId="{7D70CD60-5D1E-4C5C-B079-76A61598691D}">
      <dsp:nvSpPr>
        <dsp:cNvPr id="0" name=""/>
        <dsp:cNvSpPr/>
      </dsp:nvSpPr>
      <dsp:spPr>
        <a:xfrm>
          <a:off x="0" y="1289278"/>
          <a:ext cx="10458885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Research papers were searched to understand financial concepts and the underlying events that contributed to innovation, benefits and the collapse of the company.</a:t>
          </a:r>
        </a:p>
      </dsp:txBody>
      <dsp:txXfrm>
        <a:off x="59399" y="1348677"/>
        <a:ext cx="10340087" cy="1098002"/>
      </dsp:txXfrm>
    </dsp:sp>
    <dsp:sp modelId="{3AD18C25-4F2F-4FAC-BFE6-2BED691D5489}">
      <dsp:nvSpPr>
        <dsp:cNvPr id="0" name=""/>
        <dsp:cNvSpPr/>
      </dsp:nvSpPr>
      <dsp:spPr>
        <a:xfrm>
          <a:off x="0" y="2550665"/>
          <a:ext cx="10458885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Snowballing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(finding who cited an article) </a:t>
          </a: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was used to find more literature for the research.</a:t>
          </a:r>
        </a:p>
      </dsp:txBody>
      <dsp:txXfrm>
        <a:off x="59399" y="2610064"/>
        <a:ext cx="10340087" cy="1098002"/>
      </dsp:txXfrm>
    </dsp:sp>
    <dsp:sp modelId="{14872B5A-F71F-4EB2-B450-18666455071B}">
      <dsp:nvSpPr>
        <dsp:cNvPr id="0" name=""/>
        <dsp:cNvSpPr/>
      </dsp:nvSpPr>
      <dsp:spPr>
        <a:xfrm>
          <a:off x="0" y="3820440"/>
          <a:ext cx="10458885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Information was sorted in a chronological order and categorised according to the area of study, this allowed me to link the information and the events and comprehend them.</a:t>
          </a:r>
        </a:p>
      </dsp:txBody>
      <dsp:txXfrm>
        <a:off x="59399" y="3879839"/>
        <a:ext cx="10340087" cy="10980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E2D681-5B44-4B56-AEC2-2FB61B0674D0}">
      <dsp:nvSpPr>
        <dsp:cNvPr id="0" name=""/>
        <dsp:cNvSpPr/>
      </dsp:nvSpPr>
      <dsp:spPr>
        <a:xfrm>
          <a:off x="0" y="157555"/>
          <a:ext cx="5832822" cy="486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The SCAMPER model and its application</a:t>
          </a:r>
        </a:p>
      </dsp:txBody>
      <dsp:txXfrm>
        <a:off x="23742" y="181297"/>
        <a:ext cx="5785338" cy="438876"/>
      </dsp:txXfrm>
    </dsp:sp>
    <dsp:sp modelId="{4202C957-E969-4A16-B124-4A9F1C55753B}">
      <dsp:nvSpPr>
        <dsp:cNvPr id="0" name=""/>
        <dsp:cNvSpPr/>
      </dsp:nvSpPr>
      <dsp:spPr>
        <a:xfrm>
          <a:off x="0" y="837089"/>
          <a:ext cx="5832822" cy="664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Different types of innovation strategies (Sustaining, disruptive, incremental, radical)</a:t>
          </a:r>
        </a:p>
      </dsp:txBody>
      <dsp:txXfrm>
        <a:off x="32452" y="869541"/>
        <a:ext cx="5767918" cy="599886"/>
      </dsp:txXfrm>
    </dsp:sp>
    <dsp:sp modelId="{A2029B35-AB11-45CF-94BC-141F34A6FBA8}">
      <dsp:nvSpPr>
        <dsp:cNvPr id="0" name=""/>
        <dsp:cNvSpPr/>
      </dsp:nvSpPr>
      <dsp:spPr>
        <a:xfrm>
          <a:off x="0" y="1660297"/>
          <a:ext cx="5832822" cy="658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The concept and stages of New Product Development (NPD) at Debenhams</a:t>
          </a:r>
        </a:p>
      </dsp:txBody>
      <dsp:txXfrm>
        <a:off x="32122" y="1692419"/>
        <a:ext cx="5768578" cy="593777"/>
      </dsp:txXfrm>
    </dsp:sp>
    <dsp:sp modelId="{1F61F60E-FF84-44CF-BB02-FC2E0A74868F}">
      <dsp:nvSpPr>
        <dsp:cNvPr id="0" name=""/>
        <dsp:cNvSpPr/>
      </dsp:nvSpPr>
      <dsp:spPr>
        <a:xfrm>
          <a:off x="0" y="2502639"/>
          <a:ext cx="5832822" cy="4827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Analysis of the marketing strategies of the company</a:t>
          </a:r>
        </a:p>
      </dsp:txBody>
      <dsp:txXfrm>
        <a:off x="23566" y="2526205"/>
        <a:ext cx="5785690" cy="435622"/>
      </dsp:txXfrm>
    </dsp:sp>
    <dsp:sp modelId="{B33F87DB-F6FD-4019-B99F-0050FF867665}">
      <dsp:nvSpPr>
        <dsp:cNvPr id="0" name=""/>
        <dsp:cNvSpPr/>
      </dsp:nvSpPr>
      <dsp:spPr>
        <a:xfrm>
          <a:off x="0" y="3169713"/>
          <a:ext cx="5832822" cy="7874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The lack of E-commerce technology and how it could have saved the company</a:t>
          </a:r>
        </a:p>
      </dsp:txBody>
      <dsp:txXfrm>
        <a:off x="38438" y="3208151"/>
        <a:ext cx="5755946" cy="710538"/>
      </dsp:txXfrm>
    </dsp:sp>
    <dsp:sp modelId="{680116C0-5F1F-4B3B-9FDB-3BCD7AD8B543}">
      <dsp:nvSpPr>
        <dsp:cNvPr id="0" name=""/>
        <dsp:cNvSpPr/>
      </dsp:nvSpPr>
      <dsp:spPr>
        <a:xfrm>
          <a:off x="0" y="4141447"/>
          <a:ext cx="5832822" cy="4646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Financial terms and the operation of a private equity firm</a:t>
          </a:r>
        </a:p>
      </dsp:txBody>
      <dsp:txXfrm>
        <a:off x="22681" y="4164128"/>
        <a:ext cx="5787460" cy="41925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E2D681-5B44-4B56-AEC2-2FB61B0674D0}">
      <dsp:nvSpPr>
        <dsp:cNvPr id="0" name=""/>
        <dsp:cNvSpPr/>
      </dsp:nvSpPr>
      <dsp:spPr>
        <a:xfrm>
          <a:off x="0" y="317710"/>
          <a:ext cx="10458885" cy="892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News articles </a:t>
          </a: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from the BBC News, Guardian helped me to get information about the history of the company, what happened throughout the years, especially when the financial collapse happened</a:t>
          </a:r>
          <a:r>
            <a:rPr lang="en-GB" sz="1800" b="0" kern="1200" dirty="0"/>
            <a:t>.</a:t>
          </a:r>
        </a:p>
      </dsp:txBody>
      <dsp:txXfrm>
        <a:off x="43591" y="361301"/>
        <a:ext cx="10371703" cy="805778"/>
      </dsp:txXfrm>
    </dsp:sp>
    <dsp:sp modelId="{FECB0E3C-144C-456D-89D4-E59B268B4BAD}">
      <dsp:nvSpPr>
        <dsp:cNvPr id="0" name=""/>
        <dsp:cNvSpPr/>
      </dsp:nvSpPr>
      <dsp:spPr>
        <a:xfrm>
          <a:off x="0" y="1490907"/>
          <a:ext cx="10458885" cy="892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Google Scholar </a:t>
          </a: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helped me to find research about the SCAMPER model and underlying problems of the collapse of a similar-sized company.</a:t>
          </a:r>
        </a:p>
      </dsp:txBody>
      <dsp:txXfrm>
        <a:off x="43591" y="1534498"/>
        <a:ext cx="10371703" cy="805778"/>
      </dsp:txXfrm>
    </dsp:sp>
    <dsp:sp modelId="{AEEE472B-8297-4C28-A9A7-D8B2A3E6E379}">
      <dsp:nvSpPr>
        <dsp:cNvPr id="0" name=""/>
        <dsp:cNvSpPr/>
      </dsp:nvSpPr>
      <dsp:spPr>
        <a:xfrm>
          <a:off x="0" y="2701254"/>
          <a:ext cx="10458885" cy="7529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Articles</a:t>
          </a: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 helped me to find information about private equity firms, financial terms and the underlying problems of Debenhams.</a:t>
          </a:r>
        </a:p>
      </dsp:txBody>
      <dsp:txXfrm>
        <a:off x="36756" y="2738010"/>
        <a:ext cx="10385373" cy="67944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E2D681-5B44-4B56-AEC2-2FB61B0674D0}">
      <dsp:nvSpPr>
        <dsp:cNvPr id="0" name=""/>
        <dsp:cNvSpPr/>
      </dsp:nvSpPr>
      <dsp:spPr>
        <a:xfrm>
          <a:off x="0" y="102640"/>
          <a:ext cx="10364064" cy="1316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" panose="020B0604020202020204" pitchFamily="34" charset="0"/>
              <a:cs typeface="Arial" panose="020B0604020202020204" pitchFamily="34" charset="0"/>
            </a:rPr>
            <a:t>Putting everything together into a report was challenging. I think seeing an example report would have helped me understand better how to structure mine and what to include.</a:t>
          </a:r>
        </a:p>
      </dsp:txBody>
      <dsp:txXfrm>
        <a:off x="64254" y="166894"/>
        <a:ext cx="10235556" cy="1187742"/>
      </dsp:txXfrm>
    </dsp:sp>
    <dsp:sp modelId="{6E1A9225-9646-4F42-9445-FCA765CEFE6D}">
      <dsp:nvSpPr>
        <dsp:cNvPr id="0" name=""/>
        <dsp:cNvSpPr/>
      </dsp:nvSpPr>
      <dsp:spPr>
        <a:xfrm>
          <a:off x="0" y="1515565"/>
          <a:ext cx="10364064" cy="1310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" panose="020B0604020202020204" pitchFamily="34" charset="0"/>
              <a:cs typeface="Arial" panose="020B0604020202020204" pitchFamily="34" charset="0"/>
            </a:rPr>
            <a:t>It was difficult to find good pieces of information about Debenhams because most of the research papers were complicated or irrelevant. I mostly had to rely on news reports. </a:t>
          </a:r>
          <a:r>
            <a:rPr lang="en-GB" sz="2500" b="1" kern="1200" dirty="0">
              <a:latin typeface="Arial" panose="020B0604020202020204" pitchFamily="34" charset="0"/>
              <a:cs typeface="Arial" panose="020B0604020202020204" pitchFamily="34" charset="0"/>
            </a:rPr>
            <a:t>Snowballing</a:t>
          </a:r>
          <a:r>
            <a:rPr lang="en-GB" sz="2500" kern="1200" dirty="0">
              <a:latin typeface="Arial" panose="020B0604020202020204" pitchFamily="34" charset="0"/>
              <a:cs typeface="Arial" panose="020B0604020202020204" pitchFamily="34" charset="0"/>
            </a:rPr>
            <a:t> had to be used</a:t>
          </a:r>
        </a:p>
      </dsp:txBody>
      <dsp:txXfrm>
        <a:off x="63964" y="1579529"/>
        <a:ext cx="10236136" cy="1182372"/>
      </dsp:txXfrm>
    </dsp:sp>
    <dsp:sp modelId="{318D499A-5B8C-4FCC-8509-BA325509184A}">
      <dsp:nvSpPr>
        <dsp:cNvPr id="0" name=""/>
        <dsp:cNvSpPr/>
      </dsp:nvSpPr>
      <dsp:spPr>
        <a:xfrm>
          <a:off x="0" y="2876893"/>
          <a:ext cx="10364064" cy="1316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" panose="020B0604020202020204" pitchFamily="34" charset="0"/>
              <a:cs typeface="Arial" panose="020B0604020202020204" pitchFamily="34" charset="0"/>
            </a:rPr>
            <a:t>Debenhams have a long history, dating back to 1778. A detailed analysis needed on the history and events how the company succeeded and eventually collapsed.</a:t>
          </a:r>
        </a:p>
      </dsp:txBody>
      <dsp:txXfrm>
        <a:off x="64254" y="2941147"/>
        <a:ext cx="10235556" cy="1187742"/>
      </dsp:txXfrm>
    </dsp:sp>
    <dsp:sp modelId="{3AE595F7-2046-4E6C-897B-7CB559D4A8FD}">
      <dsp:nvSpPr>
        <dsp:cNvPr id="0" name=""/>
        <dsp:cNvSpPr/>
      </dsp:nvSpPr>
      <dsp:spPr>
        <a:xfrm>
          <a:off x="0" y="4286115"/>
          <a:ext cx="10364064" cy="1316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" panose="020B0604020202020204" pitchFamily="34" charset="0"/>
              <a:cs typeface="Arial" panose="020B0604020202020204" pitchFamily="34" charset="0"/>
            </a:rPr>
            <a:t>Having to understand advanced business language to find the root cause of the events and collect information to form the report.</a:t>
          </a:r>
        </a:p>
      </dsp:txBody>
      <dsp:txXfrm>
        <a:off x="64254" y="4350369"/>
        <a:ext cx="10235556" cy="118774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70D0FC-F284-4C55-9396-4C442D6444F5}">
      <dsp:nvSpPr>
        <dsp:cNvPr id="0" name=""/>
        <dsp:cNvSpPr/>
      </dsp:nvSpPr>
      <dsp:spPr>
        <a:xfrm>
          <a:off x="0" y="56298"/>
          <a:ext cx="10262532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Understand more about innovation because I had to apply it to a real company's situation.</a:t>
          </a:r>
        </a:p>
      </dsp:txBody>
      <dsp:txXfrm>
        <a:off x="43350" y="99648"/>
        <a:ext cx="10175832" cy="801330"/>
      </dsp:txXfrm>
    </dsp:sp>
    <dsp:sp modelId="{36F55AF2-D31C-45FF-94A5-9E7A8143A26A}">
      <dsp:nvSpPr>
        <dsp:cNvPr id="0" name=""/>
        <dsp:cNvSpPr/>
      </dsp:nvSpPr>
      <dsp:spPr>
        <a:xfrm>
          <a:off x="0" y="990228"/>
          <a:ext cx="10262532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Figured out how to think deeply by analysing different ideas and connecting them.</a:t>
          </a:r>
        </a:p>
      </dsp:txBody>
      <dsp:txXfrm>
        <a:off x="43350" y="1033578"/>
        <a:ext cx="10175832" cy="801330"/>
      </dsp:txXfrm>
    </dsp:sp>
    <dsp:sp modelId="{EA9A53D3-1196-469B-8AAB-A85E00117C2A}">
      <dsp:nvSpPr>
        <dsp:cNvPr id="0" name=""/>
        <dsp:cNvSpPr/>
      </dsp:nvSpPr>
      <dsp:spPr>
        <a:xfrm>
          <a:off x="0" y="1964838"/>
          <a:ext cx="10262532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I learned to research better because I had to find credible sources and understand them.</a:t>
          </a:r>
        </a:p>
      </dsp:txBody>
      <dsp:txXfrm>
        <a:off x="43350" y="2008188"/>
        <a:ext cx="10175832" cy="801330"/>
      </dsp:txXfrm>
    </dsp:sp>
    <dsp:sp modelId="{8CE9D90E-65D2-4FCE-A401-3444DFAD0C90}">
      <dsp:nvSpPr>
        <dsp:cNvPr id="0" name=""/>
        <dsp:cNvSpPr/>
      </dsp:nvSpPr>
      <dsp:spPr>
        <a:xfrm>
          <a:off x="0" y="2919108"/>
          <a:ext cx="10262532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Used the knowledge I acquired from class in real life because I applied concepts and theories to a practical problem.</a:t>
          </a:r>
        </a:p>
      </dsp:txBody>
      <dsp:txXfrm>
        <a:off x="43350" y="2962458"/>
        <a:ext cx="10175832" cy="801330"/>
      </dsp:txXfrm>
    </dsp:sp>
    <dsp:sp modelId="{2DC7261A-487F-4BE1-B28F-26A1C5944A29}">
      <dsp:nvSpPr>
        <dsp:cNvPr id="0" name=""/>
        <dsp:cNvSpPr/>
      </dsp:nvSpPr>
      <dsp:spPr>
        <a:xfrm>
          <a:off x="0" y="3878863"/>
          <a:ext cx="10262532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Got better at explaining things by organising my thoughts into a clear report</a:t>
          </a:r>
          <a:r>
            <a:rPr lang="en-GB" sz="2300" kern="1200" dirty="0"/>
            <a:t>.</a:t>
          </a:r>
        </a:p>
      </dsp:txBody>
      <dsp:txXfrm>
        <a:off x="43350" y="3922213"/>
        <a:ext cx="10175832" cy="8013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60878-3166-71F7-392D-8935DBD1C5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E370BA-136F-DF6D-CE28-B37CE22685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C7A2C6-F4A6-5C03-8979-B430AF201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4F256-9AF7-4085-8A19-35102E34C8B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26A847-5A34-50B8-A35E-7FC21F17DE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B5612C-33D8-AFD5-55B1-E0115E3641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0663A-EEFA-4618-BC4C-D6F0AF513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589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7DB2E-8090-AC48-3479-CB945E3AF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DEC1A-0DA3-848C-FBB6-39EAB2AEB6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E71785-64FB-66FF-2A6D-089F82E4A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4F256-9AF7-4085-8A19-35102E34C8B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D80AE-6EB4-96AB-2479-FF79CF7F2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00DB99-9A36-172B-0560-8CE5C4252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0663A-EEFA-4618-BC4C-D6F0AF513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795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46CCB-27A8-ACC0-F21D-8E363DBB0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C5DE23-6774-28F5-BC33-9DAD552EA7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5BC857-7CD9-CD10-FC19-A8868F1B14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4F256-9AF7-4085-8A19-35102E34C8B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AFC05-3EDF-13AF-E561-B7D9B466FD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2D850-F8D3-E80E-8C86-147805AFC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0663A-EEFA-4618-BC4C-D6F0AF513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450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F59D1-2B63-4625-3BE0-539D667EF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FDB93-AE1F-3B4F-CFBC-4D2CA38FFF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6507FE-654C-D6A6-06D2-D5FB0C720B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69D6C5-C7E3-6077-028D-7F64AD453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4F256-9AF7-4085-8A19-35102E34C8B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CF1F8D-7FD4-FD1F-5C84-D921BBBC8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696C61-85A5-C428-763C-DEF9215AF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0663A-EEFA-4618-BC4C-D6F0AF513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758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0E8CE-640C-9949-E6E8-7655CD74C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D270F4-F9D9-BDBB-63BA-87B502A4AE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36008E-7AEA-B237-F427-4F682DC510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2E4C55-B1B7-E74E-8377-5EC21C04AC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5097C5-5972-7FD6-8DEC-13DB40DAE5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6D34BC-8C86-39E9-CC19-1AF5138BD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4F256-9AF7-4085-8A19-35102E34C8B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939D02-58F5-2FB5-9122-B889937D4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8B8EF87-9DE6-5D55-627D-D3A4A08D1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0663A-EEFA-4618-BC4C-D6F0AF513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303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6CB8D-AEFC-F18D-69D5-2621E6A1A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7AECEF-CF75-BDB5-7366-40957F1C9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4F256-9AF7-4085-8A19-35102E34C8B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856BFB-E367-3742-5A01-939E2392E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7606BA-5474-EB73-486A-2851753A7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0663A-EEFA-4618-BC4C-D6F0AF513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370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AE28CA-33D4-6552-71C4-60E08622A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4F256-9AF7-4085-8A19-35102E34C8B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4D2742-F988-2265-6456-2C5856B5B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D722BC-F4FE-F254-75A8-32F2CB09D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0663A-EEFA-4618-BC4C-D6F0AF513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980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04AC8-496A-6FDD-1141-24FDE1C84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68DF9-A143-B518-8E22-3A83777E0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36DC38-0EE5-D1A1-D3DC-D5E1928BC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3C257F-7D78-2569-930C-4155CB3DE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4F256-9AF7-4085-8A19-35102E34C8B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6996FB-88F1-465E-0584-22452B8ED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EB9E0D-8EBC-53EA-5E50-ADEA05554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0663A-EEFA-4618-BC4C-D6F0AF513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935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8143F-3DEA-DD15-5F81-7B24C6E28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F0EC30-12E6-14E3-4771-D59341969A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1F2C0D-2EE8-9302-6A7C-CAE337A5BB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641F6A-A619-64CE-3457-B57A0FAB4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4F256-9AF7-4085-8A19-35102E34C8B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C8AFAF-86B2-9917-28E3-D2F6A431F8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58FBA7-EB4A-251D-FBD8-2DAAC31ED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0663A-EEFA-4618-BC4C-D6F0AF513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52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DCEB9-A4E8-9417-6893-0E0447E50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BAF66A-F856-90A7-598E-8B074E3924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44272F-356B-867A-5AD1-893C1F25C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4F256-9AF7-4085-8A19-35102E34C8B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7FE6C1-6A9A-FEBB-4F09-E2095FDDF1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3FFCED-F5A9-DAFC-BD0D-CEC63666BD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0663A-EEFA-4618-BC4C-D6F0AF513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256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9B6CBE-737A-5B04-A5B7-4647E4D3DAC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B2DC9A-F353-8954-5BBA-578F44F929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6B8A5D-2C62-DF64-DF32-670E78DD2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4F256-9AF7-4085-8A19-35102E34C8B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D080DB-970A-AABE-5827-A420F7CF1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676B80-1B7E-82AB-9E7D-7AE554780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0663A-EEFA-4618-BC4C-D6F0AF513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824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CB5D74-3098-24AA-2F30-BFC00DCE9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3F5AB9-EAA2-27D6-DB54-FA472E4780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1F3F68-D9B1-A0F1-222C-812C6BF836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B4F256-9AF7-4085-8A19-35102E34C8B4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BBD22B-3BFE-0D31-57DE-0B4C4A6633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5C8DEE-DB1B-504A-511F-E4D7BAFE34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40663A-EEFA-4618-BC4C-D6F0AF513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58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2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bc.co.uk/news/business-56993816" TargetMode="External"/><Relationship Id="rId13" Type="http://schemas.openxmlformats.org/officeDocument/2006/relationships/hyperlink" Target="https://www.netsolutions.com/insights/everything-about-new-product-development/#what-is-new-product-development-npd" TargetMode="External"/><Relationship Id="rId3" Type="http://schemas.openxmlformats.org/officeDocument/2006/relationships/hyperlink" Target="https://www.betterup.com/blog/types-of-innovation" TargetMode="External"/><Relationship Id="rId7" Type="http://schemas.openxmlformats.org/officeDocument/2006/relationships/hyperlink" Target="https://www.wsb-nlu.edu.pl/pl/wpisy/innowacja-co-to-jest-i-jak-zmienia-swiat" TargetMode="External"/><Relationship Id="rId12" Type="http://schemas.openxmlformats.org/officeDocument/2006/relationships/hyperlink" Target="https://www.vox.com/the-goods/2020/1/6/21024740/private-equity-taylor-swift-toys-r-us-elizabeth-warren" TargetMode="External"/><Relationship Id="rId2" Type="http://schemas.openxmlformats.org/officeDocument/2006/relationships/hyperlink" Target="https://www.wohlin.eu/ease14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nvestopedia.com/articles/personal-finance/120815/4-most-common-reasons-small-business-fails.asp" TargetMode="External"/><Relationship Id="rId11" Type="http://schemas.openxmlformats.org/officeDocument/2006/relationships/hyperlink" Target="https://www.bbc.co.uk/news/business-55144922" TargetMode="External"/><Relationship Id="rId5" Type="http://schemas.openxmlformats.org/officeDocument/2006/relationships/hyperlink" Target="https://bigbangpartnership.co.uk/scamper/" TargetMode="External"/><Relationship Id="rId10" Type="http://schemas.openxmlformats.org/officeDocument/2006/relationships/hyperlink" Target="https://www.retailgazette.co.uk/blog/2023/05/boohoo-back-to-growth/" TargetMode="External"/><Relationship Id="rId4" Type="http://schemas.openxmlformats.org/officeDocument/2006/relationships/hyperlink" Target="https://www.bbc.co.uk/news/business-55142724" TargetMode="External"/><Relationship Id="rId9" Type="http://schemas.openxmlformats.org/officeDocument/2006/relationships/hyperlink" Target="http://news.bbc.co.uk/1/hi/business/3258013.s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056C43-408A-8159-0746-3D62E3B724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Plan for Debenhams </a:t>
            </a:r>
            <a:br>
              <a:rPr lang="en-GB" sz="4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Presenter’s name: Kamil Lenczowski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92DA75-D288-9F6D-B2AE-2865C559D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3021" y="4800221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Course: BMSW6102 - Developing Innovation and Creativity for Business Advantage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University: University of Wales Trinity Saint David</a:t>
            </a:r>
          </a:p>
        </p:txBody>
      </p:sp>
    </p:spTree>
    <p:extLst>
      <p:ext uri="{BB962C8B-B14F-4D97-AF65-F5344CB8AC3E}">
        <p14:creationId xmlns:p14="http://schemas.microsoft.com/office/powerpoint/2010/main" val="1412412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19B28F-F1A9-5725-D9A0-D471DC92F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874" y="0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sz="4000" dirty="0"/>
              <a:t> </a:t>
            </a:r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C57CCC9E-97D4-7320-ACEC-B1C62F5E5B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43" r="17221" b="-1"/>
          <a:stretch/>
        </p:blipFill>
        <p:spPr>
          <a:xfrm>
            <a:off x="7942521" y="-10886"/>
            <a:ext cx="4249480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D32C80-52FB-36BA-6A6F-E732D9E78B2E}"/>
              </a:ext>
            </a:extLst>
          </p:cNvPr>
          <p:cNvSpPr txBox="1"/>
          <p:nvPr/>
        </p:nvSpPr>
        <p:spPr>
          <a:xfrm>
            <a:off x="334875" y="1326870"/>
            <a:ext cx="7272771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Welcome!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Today, I will take you on a journey through my experiences with innovation.  I will share my thoughts, challenges, and outcomes on this fascinating topic. 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My journey was about the examination of Debenhams and the circumstances that led this company to near disappearance from the market.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Methodology /Research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My journey with innovation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Scamper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Challenges I faced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Insights gained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Why innovation matters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177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BB3D1EB-7D3C-F83F-325D-20A03C96F79D}"/>
              </a:ext>
            </a:extLst>
          </p:cNvPr>
          <p:cNvSpPr txBox="1"/>
          <p:nvPr/>
        </p:nvSpPr>
        <p:spPr>
          <a:xfrm>
            <a:off x="962335" y="405005"/>
            <a:ext cx="31229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</p:txBody>
      </p:sp>
      <p:graphicFrame>
        <p:nvGraphicFramePr>
          <p:cNvPr id="13" name="TextBox 8">
            <a:extLst>
              <a:ext uri="{FF2B5EF4-FFF2-40B4-BE49-F238E27FC236}">
                <a16:creationId xmlns:a16="http://schemas.microsoft.com/office/drawing/2014/main" id="{3565668B-1C1D-0073-9B34-75D7485538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5108201"/>
              </p:ext>
            </p:extLst>
          </p:nvPr>
        </p:nvGraphicFramePr>
        <p:xfrm>
          <a:off x="1065345" y="905376"/>
          <a:ext cx="10458885" cy="5964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65627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A58BC8E-CD0A-70AD-8A11-39D8EE81B23F}"/>
              </a:ext>
            </a:extLst>
          </p:cNvPr>
          <p:cNvSpPr txBox="1"/>
          <p:nvPr/>
        </p:nvSpPr>
        <p:spPr>
          <a:xfrm>
            <a:off x="4815281" y="2156476"/>
            <a:ext cx="715149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can apply each of these steps to Debenhams' situation to come up with innovative solutions.</a:t>
            </a:r>
          </a:p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they could have substituted traditional sales channels with online platforms, combined in-store experiences with e-commerce strategies, or adapted to changing consumer behaviours by embracing digital marketing.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3BB799-407E-D542-B099-349FF98E70E0}"/>
              </a:ext>
            </a:extLst>
          </p:cNvPr>
          <p:cNvSpPr txBox="1"/>
          <p:nvPr/>
        </p:nvSpPr>
        <p:spPr>
          <a:xfrm>
            <a:off x="819136" y="301716"/>
            <a:ext cx="609437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SCAMPER Model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5C7B101-DA69-DB75-ABE3-C457AF7B3652}"/>
              </a:ext>
            </a:extLst>
          </p:cNvPr>
          <p:cNvSpPr txBox="1"/>
          <p:nvPr/>
        </p:nvSpPr>
        <p:spPr>
          <a:xfrm>
            <a:off x="4815281" y="4683793"/>
            <a:ext cx="715149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using the SCAMPER model, Debenhams might have found new ways to succeed in a rapidly evolving retail landscape.</a:t>
            </a:r>
          </a:p>
        </p:txBody>
      </p:sp>
      <p:graphicFrame>
        <p:nvGraphicFramePr>
          <p:cNvPr id="13" name="TextBox 8">
            <a:extLst>
              <a:ext uri="{FF2B5EF4-FFF2-40B4-BE49-F238E27FC236}">
                <a16:creationId xmlns:a16="http://schemas.microsoft.com/office/drawing/2014/main" id="{FF3257C6-06F5-2B9E-2B40-56A1DA16B9F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1679717"/>
              </p:ext>
            </p:extLst>
          </p:nvPr>
        </p:nvGraphicFramePr>
        <p:xfrm>
          <a:off x="524985" y="2357426"/>
          <a:ext cx="4009354" cy="3153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AB0F1894-E7F6-FF32-435A-FE986374D5CA}"/>
              </a:ext>
            </a:extLst>
          </p:cNvPr>
          <p:cNvSpPr txBox="1"/>
          <p:nvPr/>
        </p:nvSpPr>
        <p:spPr>
          <a:xfrm>
            <a:off x="524985" y="1648189"/>
            <a:ext cx="89220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SCAMPER is a tool used for sparking creativity and solving problems. It stands for: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31572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BB3D1EB-7D3C-F83F-325D-20A03C96F79D}"/>
              </a:ext>
            </a:extLst>
          </p:cNvPr>
          <p:cNvSpPr txBox="1"/>
          <p:nvPr/>
        </p:nvSpPr>
        <p:spPr>
          <a:xfrm>
            <a:off x="1386280" y="254566"/>
            <a:ext cx="23807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</a:p>
        </p:txBody>
      </p:sp>
      <p:graphicFrame>
        <p:nvGraphicFramePr>
          <p:cNvPr id="13" name="TextBox 8">
            <a:extLst>
              <a:ext uri="{FF2B5EF4-FFF2-40B4-BE49-F238E27FC236}">
                <a16:creationId xmlns:a16="http://schemas.microsoft.com/office/drawing/2014/main" id="{3565668B-1C1D-0073-9B34-75D7485538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98998170"/>
              </p:ext>
            </p:extLst>
          </p:nvPr>
        </p:nvGraphicFramePr>
        <p:xfrm>
          <a:off x="1075977" y="1300294"/>
          <a:ext cx="10458885" cy="50689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4616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BB3D1EB-7D3C-F83F-325D-20A03C96F79D}"/>
              </a:ext>
            </a:extLst>
          </p:cNvPr>
          <p:cNvSpPr txBox="1"/>
          <p:nvPr/>
        </p:nvSpPr>
        <p:spPr>
          <a:xfrm>
            <a:off x="1143089" y="351842"/>
            <a:ext cx="44358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Information search</a:t>
            </a:r>
          </a:p>
        </p:txBody>
      </p:sp>
      <p:graphicFrame>
        <p:nvGraphicFramePr>
          <p:cNvPr id="13" name="TextBox 8">
            <a:extLst>
              <a:ext uri="{FF2B5EF4-FFF2-40B4-BE49-F238E27FC236}">
                <a16:creationId xmlns:a16="http://schemas.microsoft.com/office/drawing/2014/main" id="{3565668B-1C1D-0073-9B34-75D7485538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5788319"/>
              </p:ext>
            </p:extLst>
          </p:nvPr>
        </p:nvGraphicFramePr>
        <p:xfrm>
          <a:off x="1075977" y="1140903"/>
          <a:ext cx="10458885" cy="5478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99220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BB3D1EB-7D3C-F83F-325D-20A03C96F79D}"/>
              </a:ext>
            </a:extLst>
          </p:cNvPr>
          <p:cNvSpPr txBox="1"/>
          <p:nvPr/>
        </p:nvSpPr>
        <p:spPr>
          <a:xfrm>
            <a:off x="1143089" y="351842"/>
            <a:ext cx="44630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Concepts explored</a:t>
            </a:r>
          </a:p>
        </p:txBody>
      </p:sp>
      <p:graphicFrame>
        <p:nvGraphicFramePr>
          <p:cNvPr id="13" name="TextBox 8">
            <a:extLst>
              <a:ext uri="{FF2B5EF4-FFF2-40B4-BE49-F238E27FC236}">
                <a16:creationId xmlns:a16="http://schemas.microsoft.com/office/drawing/2014/main" id="{3565668B-1C1D-0073-9B34-75D7485538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83266234"/>
              </p:ext>
            </p:extLst>
          </p:nvPr>
        </p:nvGraphicFramePr>
        <p:xfrm>
          <a:off x="782363" y="1521122"/>
          <a:ext cx="5832822" cy="55660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Picture 1" descr="A diagram of a product development process&#10;&#10;Description automatically generated">
            <a:extLst>
              <a:ext uri="{FF2B5EF4-FFF2-40B4-BE49-F238E27FC236}">
                <a16:creationId xmlns:a16="http://schemas.microsoft.com/office/drawing/2014/main" id="{D478F5FE-FE6F-2C73-7CD4-D2A5DE7013C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24128" y="1921859"/>
            <a:ext cx="4810272" cy="3014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290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BB3D1EB-7D3C-F83F-325D-20A03C96F79D}"/>
              </a:ext>
            </a:extLst>
          </p:cNvPr>
          <p:cNvSpPr txBox="1"/>
          <p:nvPr/>
        </p:nvSpPr>
        <p:spPr>
          <a:xfrm>
            <a:off x="1143089" y="351842"/>
            <a:ext cx="40062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External sources</a:t>
            </a:r>
          </a:p>
        </p:txBody>
      </p:sp>
      <p:graphicFrame>
        <p:nvGraphicFramePr>
          <p:cNvPr id="13" name="TextBox 8">
            <a:extLst>
              <a:ext uri="{FF2B5EF4-FFF2-40B4-BE49-F238E27FC236}">
                <a16:creationId xmlns:a16="http://schemas.microsoft.com/office/drawing/2014/main" id="{3565668B-1C1D-0073-9B34-75D7485538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83927574"/>
              </p:ext>
            </p:extLst>
          </p:nvPr>
        </p:nvGraphicFramePr>
        <p:xfrm>
          <a:off x="1075977" y="1300294"/>
          <a:ext cx="10458885" cy="50689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1268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34D1E15-9D82-DEDC-1CAF-EBFDA51D292F}"/>
              </a:ext>
            </a:extLst>
          </p:cNvPr>
          <p:cNvSpPr txBox="1"/>
          <p:nvPr/>
        </p:nvSpPr>
        <p:spPr>
          <a:xfrm>
            <a:off x="826851" y="528149"/>
            <a:ext cx="28552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r>
              <a:rPr lang="en-GB" sz="4000" dirty="0"/>
              <a:t> </a:t>
            </a:r>
          </a:p>
        </p:txBody>
      </p:sp>
      <p:graphicFrame>
        <p:nvGraphicFramePr>
          <p:cNvPr id="17" name="TextBox 8">
            <a:extLst>
              <a:ext uri="{FF2B5EF4-FFF2-40B4-BE49-F238E27FC236}">
                <a16:creationId xmlns:a16="http://schemas.microsoft.com/office/drawing/2014/main" id="{52483B63-CD3C-A194-8294-FFA3AA6763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17637634"/>
              </p:ext>
            </p:extLst>
          </p:nvPr>
        </p:nvGraphicFramePr>
        <p:xfrm>
          <a:off x="826851" y="1128319"/>
          <a:ext cx="10364064" cy="57296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22899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12E2D65-B44B-5D97-1B3B-11C3480B5A3E}"/>
              </a:ext>
            </a:extLst>
          </p:cNvPr>
          <p:cNvSpPr txBox="1"/>
          <p:nvPr/>
        </p:nvSpPr>
        <p:spPr>
          <a:xfrm>
            <a:off x="828255" y="658364"/>
            <a:ext cx="298873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Outcomes</a:t>
            </a:r>
            <a:r>
              <a:rPr lang="en-GB" sz="4000" dirty="0"/>
              <a:t>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3B7BCA-C718-894C-5026-CBD144EFC2C4}"/>
              </a:ext>
            </a:extLst>
          </p:cNvPr>
          <p:cNvSpPr txBox="1"/>
          <p:nvPr/>
        </p:nvSpPr>
        <p:spPr>
          <a:xfrm>
            <a:off x="3352800" y="133588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graphicFrame>
        <p:nvGraphicFramePr>
          <p:cNvPr id="6" name="TextBox 8">
            <a:extLst>
              <a:ext uri="{FF2B5EF4-FFF2-40B4-BE49-F238E27FC236}">
                <a16:creationId xmlns:a16="http://schemas.microsoft.com/office/drawing/2014/main" id="{11444DB0-30B0-1762-E38D-B26684EB08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8434570"/>
              </p:ext>
            </p:extLst>
          </p:nvPr>
        </p:nvGraphicFramePr>
        <p:xfrm>
          <a:off x="894826" y="1643249"/>
          <a:ext cx="10262532" cy="48177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33978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Light bulb on yellow background with sketched light beams and cord">
            <a:extLst>
              <a:ext uri="{FF2B5EF4-FFF2-40B4-BE49-F238E27FC236}">
                <a16:creationId xmlns:a16="http://schemas.microsoft.com/office/drawing/2014/main" id="{4A6EE2C5-9A39-D93A-CCBA-B19B6A48F1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727"/>
          <a:stretch/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37E6BA-777F-F4BA-EFD5-FD3101E9E130}"/>
              </a:ext>
            </a:extLst>
          </p:cNvPr>
          <p:cNvSpPr txBox="1"/>
          <p:nvPr/>
        </p:nvSpPr>
        <p:spPr>
          <a:xfrm>
            <a:off x="7641932" y="581357"/>
            <a:ext cx="4312923" cy="515918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In summary, Debenhams' story teaches us valuable lessons about the importance of innovation and adaptation in business.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While they were once a retail giant, Debenhams struggled to keep up with changing trends and customer preferences.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By exploring innovative solutions and adapting to the evolving market, Debenhams could have avoided its eventual downfall.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Moving forward, businesses can learn from Debenhams' mistakes and be innovative and adaptive to stay relevant in today's dynamic business environment.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87E35E-3F3C-66D8-7918-F68356DEE8FD}"/>
              </a:ext>
            </a:extLst>
          </p:cNvPr>
          <p:cNvSpPr txBox="1"/>
          <p:nvPr/>
        </p:nvSpPr>
        <p:spPr>
          <a:xfrm>
            <a:off x="488815" y="423313"/>
            <a:ext cx="609437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8898247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Glasses on top of a book">
            <a:extLst>
              <a:ext uri="{FF2B5EF4-FFF2-40B4-BE49-F238E27FC236}">
                <a16:creationId xmlns:a16="http://schemas.microsoft.com/office/drawing/2014/main" id="{5C381CCF-CDB5-87A9-3FB9-F52D6CBE02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588" b="-1"/>
          <a:stretch/>
        </p:blipFill>
        <p:spPr>
          <a:xfrm>
            <a:off x="0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1E8F90-8A53-B37F-5399-81FC2CD3FE1D}"/>
              </a:ext>
            </a:extLst>
          </p:cNvPr>
          <p:cNvSpPr txBox="1"/>
          <p:nvPr/>
        </p:nvSpPr>
        <p:spPr>
          <a:xfrm>
            <a:off x="7665396" y="743447"/>
            <a:ext cx="3715771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References</a:t>
            </a:r>
            <a:r>
              <a:rPr lang="en-US" sz="5200" dirty="0">
                <a:latin typeface="+mj-lt"/>
                <a:ea typeface="+mj-ea"/>
                <a:cs typeface="+mj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51297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1C9C972-1A5C-2976-71B5-D4A86AFD990A}"/>
              </a:ext>
            </a:extLst>
          </p:cNvPr>
          <p:cNvSpPr/>
          <p:nvPr/>
        </p:nvSpPr>
        <p:spPr>
          <a:xfrm>
            <a:off x="898567" y="728336"/>
            <a:ext cx="10629710" cy="61555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1400" b="0" cap="none" spc="0" dirty="0" err="1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Wohlin</a:t>
            </a:r>
            <a:r>
              <a:rPr lang="en-US" sz="1400" b="0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 (2014) </a:t>
            </a:r>
            <a:r>
              <a:rPr lang="en-GB" sz="1400" b="0" i="1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Guidelines for Snowballing in Systematic Literature Studies and a Replication in Software Engineering</a:t>
            </a:r>
            <a:r>
              <a:rPr lang="en-GB" sz="1400" b="0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Blekinge Institute of Technology, available at: </a:t>
            </a:r>
            <a:r>
              <a:rPr lang="en-US" sz="1400" b="0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https://www.wohlin.eu/ease14.pdf</a:t>
            </a:r>
            <a:endParaRPr lang="en-US" sz="1400" b="0" cap="none" spc="0" dirty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b="0" cap="none" spc="0" dirty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Cooks-Campbell, A. (2023)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Discover 4 types of innovation and how to encourage them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BetterUp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https://www.betterup.com/blog/types-of-innovation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US" sz="1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O’Conner, D. (2020)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Debenhams set to close putting 12,000 jobs at risk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BBC,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https://www.bbc.co.uk/news/business-55142724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North, J. n.d.,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SCAMPER Technique for Creative Problem Solving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The Big Bang Partnership,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https://bigbangpartnership.co.uk/scamper/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Horton, M.,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Khartit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K, Eichler, R. (2024),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4 Most Common Reasons a Small Business Fails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Investopedia,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https://www.investopedia.com/articles/personal-finance/120815/4-most-common-reasons-small-business-fails.asp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Anonymous, n.d.,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Innowacja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- co to jest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jak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zmienia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świat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?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Wyższa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Szkoła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Biznesu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- National Louis University w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Nowym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Sączu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https://www.wsb-nlu.edu.pl/pl/wpisy/innowacja-co-to-jest-i-jak-zmienia-swiat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Anonymous (2021)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End of an era for Debenhams as final shops set to close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BBC,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https://www.bbc.co.uk/news/business-56993816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Anonymous (2003)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Debenhams backs Baroness takeover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BBC,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9"/>
              </a:rPr>
              <a:t>http://news.bbc.co.uk/1/hi/business/3258013.stm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Wright, G. (2023)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How Boohoo plans to get back to growth – with help from Debenhams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Retail Gazette,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0"/>
              </a:rPr>
              <a:t>https://www.retailgazette.co.uk/blog/2023/05/boohoo-back-to-growth/</a:t>
            </a:r>
            <a:endParaRPr lang="en-GB" sz="1400" u="sng" kern="100" dirty="0">
              <a:solidFill>
                <a:srgbClr val="467886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Thomas, D. (2020)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What went wrong at Debenhams?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BBC,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1"/>
              </a:rPr>
              <a:t>https://www.bbc.co.uk/news/business-55144922</a:t>
            </a:r>
            <a:endParaRPr lang="en-GB" sz="1400" u="sng" kern="100" dirty="0">
              <a:solidFill>
                <a:srgbClr val="467886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Stewart, E. (2020)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private equity, and why is it killing everything you love?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Vox,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https://www.vox.com/the-goods/2020/1/6/21024740/private-equity-taylor-swift-toys-r-us-elizabeth-warren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Singh, S. (2022)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are the Seven Stages in the New Product Development Process?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Net Solutions,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3"/>
              </a:rPr>
              <a:t>https://www.netsolutions.com/insights/everything-about-new-product-development/#what-is-new-product-development-npd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sz="1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14690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1458</Words>
  <Application>Microsoft Office PowerPoint</Application>
  <PresentationFormat>Widescreen</PresentationFormat>
  <Paragraphs>96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Service Plan for Debenhams  Presenter’s name: Kamil Lenczowski</vt:lpstr>
      <vt:lpstr>Introduction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Service Plan for Debenhams  Presenter’s name: Kamil Lenczowski</dc:title>
  <dc:creator>Kamil Lenczowski (2120445)</dc:creator>
  <cp:lastModifiedBy>Kamil Lenczowski (2120445)</cp:lastModifiedBy>
  <cp:revision>19</cp:revision>
  <dcterms:created xsi:type="dcterms:W3CDTF">2024-03-08T19:17:50Z</dcterms:created>
  <dcterms:modified xsi:type="dcterms:W3CDTF">2024-03-10T20:11:50Z</dcterms:modified>
</cp:coreProperties>
</file>