
<file path=[Content_Types].xml><?xml version="1.0" encoding="utf-8"?>
<Types xmlns="http://schemas.openxmlformats.org/package/2006/content-types">
  <Default Extension="jpeg" ContentType="image/jpeg"/>
  <Default Extension="jpg" ContentType="image/jpeg"/>
  <Default Extension="png&amp;ehk=M3vrrobiR9TZKi71G9K"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6"/>
  </p:notesMasterIdLst>
  <p:sldIdLst>
    <p:sldId id="299" r:id="rId2"/>
    <p:sldId id="270" r:id="rId3"/>
    <p:sldId id="271" r:id="rId4"/>
    <p:sldId id="277" r:id="rId5"/>
    <p:sldId id="298" r:id="rId6"/>
    <p:sldId id="287" r:id="rId7"/>
    <p:sldId id="288" r:id="rId8"/>
    <p:sldId id="286" r:id="rId9"/>
    <p:sldId id="310" r:id="rId10"/>
    <p:sldId id="311" r:id="rId11"/>
    <p:sldId id="312" r:id="rId12"/>
    <p:sldId id="313" r:id="rId13"/>
    <p:sldId id="314" r:id="rId14"/>
    <p:sldId id="31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81046" autoAdjust="0"/>
  </p:normalViewPr>
  <p:slideViewPr>
    <p:cSldViewPr snapToGrid="0">
      <p:cViewPr varScale="1">
        <p:scale>
          <a:sx n="54" d="100"/>
          <a:sy n="54" d="100"/>
        </p:scale>
        <p:origin x="166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18/06/2020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researchnews.osu.edu/archive/decfail.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righthubpm.com/project-planning/118418-when-not-to-use-decision-analysis-in-order-to-make-a-good-decisi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iversalclass.com/i/course/decision-making-skills.ht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D9CB05BE-A5F5-455A-9713-F5D91587FF95}" type="slidenum">
              <a:rPr lang="en-US" altLang="en-US" sz="1300" smtClean="0">
                <a:solidFill>
                  <a:srgbClr val="000000"/>
                </a:solidFill>
                <a:latin typeface="Arial" charset="0"/>
                <a:cs typeface="Arial" charset="0"/>
              </a:rPr>
              <a:pPr fontAlgn="base">
                <a:spcBef>
                  <a:spcPct val="0"/>
                </a:spcBef>
                <a:spcAft>
                  <a:spcPct val="0"/>
                </a:spcAft>
              </a:pPr>
              <a:t>6</a:t>
            </a:fld>
            <a:endParaRPr lang="en-US" altLang="en-US" sz="1300">
              <a:solidFill>
                <a:srgbClr val="000000"/>
              </a:solidFill>
              <a:latin typeface="Arial" charset="0"/>
              <a:cs typeface="Arial" charset="0"/>
            </a:endParaRPr>
          </a:p>
        </p:txBody>
      </p:sp>
      <p:sp>
        <p:nvSpPr>
          <p:cNvPr id="70659"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charset="0"/>
              <a:cs typeface="Arial" charset="0"/>
            </a:endParaRPr>
          </a:p>
        </p:txBody>
      </p:sp>
    </p:spTree>
    <p:extLst>
      <p:ext uri="{BB962C8B-B14F-4D97-AF65-F5344CB8AC3E}">
        <p14:creationId xmlns:p14="http://schemas.microsoft.com/office/powerpoint/2010/main" val="3355907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Guidelines to Problem Solving and Decision Making</a:t>
            </a:r>
          </a:p>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endParaRPr lang="en-GB" altLang="en-US" dirty="0"/>
          </a:p>
          <a:p>
            <a:r>
              <a:rPr lang="en-GB" altLang="en-US" dirty="0"/>
              <a:t>(Note that it might be more your nature to view a "problem" as an "opportunity". Therefore, you might substitute "problem" for "opportunity" in the following guidelines.)</a:t>
            </a:r>
          </a:p>
          <a:p>
            <a:endParaRPr lang="en-GB" altLang="en-US" dirty="0"/>
          </a:p>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r>
              <a:rPr lang="en-GB" altLang="en-US" dirty="0"/>
              <a:t>What can you see that causes you to think there's a problem?</a:t>
            </a:r>
          </a:p>
          <a:p>
            <a:r>
              <a:rPr lang="en-GB" altLang="en-US" dirty="0"/>
              <a:t>Where is it happening?</a:t>
            </a:r>
          </a:p>
          <a:p>
            <a:r>
              <a:rPr lang="en-GB" altLang="en-US" dirty="0"/>
              <a:t>How is it happening?</a:t>
            </a:r>
          </a:p>
          <a:p>
            <a:r>
              <a:rPr lang="en-GB" altLang="en-US" dirty="0"/>
              <a:t>When is it happening?</a:t>
            </a:r>
          </a:p>
          <a:p>
            <a:r>
              <a:rPr lang="en-GB" altLang="en-US" dirty="0"/>
              <a:t>With whom is it happening? (HINT: Don't jump to "Who is causing the problem?" When we're stressed, blaming is often one of our first reactions. To be an effective manager, you need to address issues more than people.)</a:t>
            </a:r>
          </a:p>
          <a:p>
            <a:r>
              <a:rPr lang="en-GB" altLang="en-US" dirty="0"/>
              <a:t>Why is it happening?</a:t>
            </a:r>
          </a:p>
          <a:p>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altLang="en-US" dirty="0"/>
              <a:t>Defining complex problems:</a:t>
            </a:r>
          </a:p>
          <a:p>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a:p>
            <a:r>
              <a:rPr lang="en-GB" altLang="en-US" dirty="0"/>
              <a:t>3. Identify alternatives for approaches to resolve the problem</a:t>
            </a:r>
          </a:p>
          <a:p>
            <a:r>
              <a:rPr lang="en-GB" altLang="en-US"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altLang="en-US" dirty="0"/>
          </a:p>
          <a:p>
            <a:r>
              <a:rPr lang="en-GB" altLang="en-US" dirty="0"/>
              <a:t>4. Select an approach to resolve the problem</a:t>
            </a:r>
          </a:p>
          <a:p>
            <a:r>
              <a:rPr lang="en-GB" altLang="en-US" dirty="0"/>
              <a:t>When selecting the best approach, consider:</a:t>
            </a:r>
          </a:p>
          <a:p>
            <a:r>
              <a:rPr lang="en-GB" altLang="en-US" dirty="0"/>
              <a:t>Which approach is the most likely to solve the problem for the long term?</a:t>
            </a:r>
          </a:p>
          <a:p>
            <a:r>
              <a:rPr lang="en-GB" altLang="en-US" dirty="0"/>
              <a:t>Which approach is the most realistic to accomplish for now? Do you have the resources? Are they affordable? Do you have enough time to implement the approach?</a:t>
            </a:r>
          </a:p>
          <a:p>
            <a:r>
              <a:rPr lang="en-GB" altLang="en-US" dirty="0"/>
              <a:t>What is the extent of risk associated with each alternative?</a:t>
            </a:r>
          </a:p>
          <a:p>
            <a:r>
              <a:rPr lang="en-GB" altLang="en-US" dirty="0"/>
              <a:t>(The nature of this step, in particular, in the problem solving process is why problem solving and decision making are highly integrated.)</a:t>
            </a:r>
          </a:p>
          <a:p>
            <a:endParaRPr lang="en-GB" altLang="en-US" dirty="0"/>
          </a:p>
          <a:p>
            <a:r>
              <a:rPr lang="en-GB" altLang="en-US" dirty="0"/>
              <a:t>5. Plan the implementation of the best alternative (this is your action plan)</a:t>
            </a:r>
          </a:p>
          <a:p>
            <a:r>
              <a:rPr lang="en-GB" altLang="en-US" dirty="0"/>
              <a:t>Carefully consider "What will the situation look like when the problem is solved?"</a:t>
            </a:r>
          </a:p>
          <a:p>
            <a:r>
              <a:rPr lang="en-GB" altLang="en-US" dirty="0"/>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altLang="en-US" dirty="0"/>
              <a:t>How will you know if the steps are being followed or not? (these are your indicators of the success of your plan)</a:t>
            </a:r>
          </a:p>
          <a:p>
            <a:r>
              <a:rPr lang="en-GB" altLang="en-US" dirty="0"/>
              <a:t>What resources will you need in terms of people, money and facilities?</a:t>
            </a:r>
          </a:p>
          <a:p>
            <a:r>
              <a:rPr lang="en-GB" altLang="en-US" dirty="0"/>
              <a:t>How much time will you need to implement the solution? Write a schedule that includes the start and stop times, and when you expect to see certain indicators of success.</a:t>
            </a:r>
          </a:p>
          <a:p>
            <a:r>
              <a:rPr lang="en-GB" altLang="en-US" dirty="0"/>
              <a:t>Who will primarily be responsible for ensuring implementation of the plan?</a:t>
            </a:r>
          </a:p>
          <a:p>
            <a:r>
              <a:rPr lang="en-GB" altLang="en-US" dirty="0"/>
              <a:t>Write down the answers to the above questions and consider this as your action plan.</a:t>
            </a:r>
          </a:p>
          <a:p>
            <a:r>
              <a:rPr lang="en-GB" altLang="en-US" dirty="0"/>
              <a:t>Communicate the plan to those who will involved in implementing it and, at least, to your immediate supervisor.</a:t>
            </a:r>
          </a:p>
          <a:p>
            <a:r>
              <a:rPr lang="en-GB" altLang="en-US" dirty="0"/>
              <a:t>(An important aspect of this step in the problem-solving process is continually observation and feedback.)</a:t>
            </a:r>
          </a:p>
          <a:p>
            <a:endParaRPr lang="en-GB" altLang="en-US" dirty="0"/>
          </a:p>
          <a:p>
            <a:r>
              <a:rPr lang="en-GB" altLang="en-US" dirty="0"/>
              <a:t>6. Monitor implementation of the plan</a:t>
            </a:r>
          </a:p>
          <a:p>
            <a:r>
              <a:rPr lang="en-GB" altLang="en-US" dirty="0"/>
              <a:t>Monitor the indicators of success:</a:t>
            </a:r>
          </a:p>
          <a:p>
            <a:endParaRPr lang="en-GB" altLang="en-US" dirty="0"/>
          </a:p>
          <a:p>
            <a:r>
              <a:rPr lang="en-GB" altLang="en-US" dirty="0"/>
              <a:t>Are you seeing what you would expect from the indicators?</a:t>
            </a:r>
          </a:p>
          <a:p>
            <a:r>
              <a:rPr lang="en-GB" altLang="en-US" dirty="0"/>
              <a:t>Will the plan be done according to schedule?</a:t>
            </a:r>
          </a:p>
          <a:p>
            <a:r>
              <a:rPr lang="en-GB" altLang="en-US" dirty="0"/>
              <a:t>If the plan is not being followed as expected, then consider: Was the plan realistic? Are there sufficient resources to accomplish the plan on schedule? Should more priority be placed on various aspects of the plan? Should the plan be changed?</a:t>
            </a:r>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7</a:t>
            </a:fld>
            <a:endParaRPr lang="en-GB"/>
          </a:p>
        </p:txBody>
      </p:sp>
    </p:spTree>
    <p:extLst>
      <p:ext uri="{BB962C8B-B14F-4D97-AF65-F5344CB8AC3E}">
        <p14:creationId xmlns:p14="http://schemas.microsoft.com/office/powerpoint/2010/main" val="1338932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89C38F24-B528-46C3-B447-1142EA9227DD}" type="slidenum">
              <a:rPr lang="en-US" altLang="en-US" sz="1300" smtClean="0">
                <a:solidFill>
                  <a:srgbClr val="000000"/>
                </a:solidFill>
                <a:latin typeface="Arial" charset="0"/>
                <a:cs typeface="Arial" charset="0"/>
              </a:rPr>
              <a:pPr fontAlgn="base">
                <a:spcBef>
                  <a:spcPct val="0"/>
                </a:spcBef>
                <a:spcAft>
                  <a:spcPct val="0"/>
                </a:spcAft>
              </a:pPr>
              <a:t>8</a:t>
            </a:fld>
            <a:endParaRPr lang="en-US" altLang="en-US" sz="1300">
              <a:solidFill>
                <a:srgbClr val="000000"/>
              </a:solidFill>
              <a:latin typeface="Arial" charset="0"/>
              <a:cs typeface="Arial" charset="0"/>
            </a:endParaRPr>
          </a:p>
        </p:txBody>
      </p:sp>
      <p:sp>
        <p:nvSpPr>
          <p:cNvPr id="69635"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865302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 rational decision making model provides a structured and sequenced approach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such an approach can help to ensure discipline and consistency is built into your decision making process. As the word rational suggests, this approach brings logic and order to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 decision making model consists of a series of steps, beginning with problem/opportunity identification, and ending with actions to be taken on decisions made.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seems to be a problem with decision making. According to Ohio State University management professor, </a:t>
            </a:r>
            <a:r>
              <a:rPr lang="en-GB" sz="1200" b="0" i="0" u="none" strike="noStrike" kern="1200" dirty="0">
                <a:solidFill>
                  <a:schemeClr val="tx1"/>
                </a:solidFill>
                <a:effectLst/>
                <a:latin typeface="+mn-lt"/>
                <a:ea typeface="+mn-ea"/>
                <a:cs typeface="+mn-cs"/>
                <a:hlinkClick r:id="rId3"/>
              </a:rPr>
              <a:t>Paul C. Nutt</a:t>
            </a:r>
            <a:r>
              <a:rPr lang="en-GB" sz="1200" b="0" i="0" kern="1200" dirty="0">
                <a:solidFill>
                  <a:schemeClr val="tx1"/>
                </a:solidFill>
                <a:effectLst/>
                <a:latin typeface="+mn-lt"/>
                <a:ea typeface="+mn-ea"/>
                <a:cs typeface="+mn-cs"/>
              </a:rPr>
              <a:t>, we only get about 50% of our decisions in the workplace right! Half the time they are wrong, so there is clearly plenty of scope to improve on our decision making processes. Based on his research into over 300 decisions, made in a range of organizations, he discovered that.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Creative approach to decision and problem solving</a:t>
            </a:r>
          </a:p>
          <a:p>
            <a:r>
              <a:rPr lang="en-GB" sz="1200" b="1" i="0" kern="1200" dirty="0">
                <a:solidFill>
                  <a:schemeClr val="tx1"/>
                </a:solidFill>
                <a:effectLst/>
                <a:latin typeface="+mn-lt"/>
                <a:ea typeface="+mn-ea"/>
                <a:cs typeface="+mn-cs"/>
              </a:rPr>
              <a:t>Creative problem solving (CPS) is a way of solving problems or identifying opportunities when conventional thinking has failed. It encourages you to find fresh perspectives and come up with innovative solutions, so that you can formulate a plan to overcome obstacles and reach your goals.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DEFINITION</a:t>
            </a:r>
          </a:p>
          <a:p>
            <a:r>
              <a:rPr lang="en-GB" sz="1200" b="1" i="0" kern="1200" dirty="0">
                <a:solidFill>
                  <a:schemeClr val="tx1"/>
                </a:solidFill>
                <a:effectLst/>
                <a:latin typeface="+mn-lt"/>
                <a:ea typeface="+mn-ea"/>
                <a:cs typeface="+mn-cs"/>
              </a:rPr>
              <a:t>In simple words, Creative Problem Solving may be defined as a problem solving technique that addresses a challenge or problem in a creative manner. The solution is creative because it is not obvious. To meet the criteria for solving a problem in a creative manner, the solution should resolve the declared problem in an original manner with the solution being reached independently. This idea generation strategy usually incorporates a team approach. This is owing to the fact that people inside the workplace are allowed to engage in the process of change in their search for creative solutions.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people assert that the dynamics of organizations and people are not nearly so mechanistic as to be improved by solving one problem after another. Often, the quality of an organization or life comes from how one handles being “on the road” itself, rather than the “arriving at the destination.” The quality comes from the ongoing process of trying, rather than from having fixed a lot of problems. For many people it is an approach to organizational consulting. The following quote is often used when explaining the organic (or holistic) approach to problem solving.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the greatest and most important problems in life are fundamentally insoluble … They can never be solved, but only outgrown. This “outgrowing” proves on further investigation to require a new level of consciousness. Some higher or wider interest appeared on the horizon and through this broadening of outlook, the insoluble lost its urgency. It was not solved logically in its own terms, but faded when confronted with a new and stronger life urge.” </a:t>
            </a:r>
          </a:p>
          <a:p>
            <a:r>
              <a:rPr lang="en-GB" sz="1200" b="0" i="0" kern="1200" dirty="0">
                <a:solidFill>
                  <a:schemeClr val="tx1"/>
                </a:solidFill>
                <a:effectLst/>
                <a:latin typeface="+mn-lt"/>
                <a:ea typeface="+mn-ea"/>
                <a:cs typeface="+mn-cs"/>
              </a:rPr>
              <a:t>From Jung, Carl, Psychological Types (Pantheon Books, 1923)</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major advantage of the organic approach is that it is highly adaptable to understanding and explaining the chaotic changes that occur in projects and everyday life. It also suits the nature of people who shun linear and mechanistic approaches to projects. The major disadvantage is that the approach often provides no clear frame of reference around which people can communicate, feel comfortable and measure progress toward solutions to problems.</a:t>
            </a:r>
          </a:p>
          <a:p>
            <a:endParaRPr lang="en-GB" dirty="0"/>
          </a:p>
          <a:p>
            <a:endParaRPr lang="en-GB" dirty="0"/>
          </a:p>
          <a:p>
            <a:endParaRPr lang="en-GB" b="1" dirty="0"/>
          </a:p>
          <a:p>
            <a:r>
              <a:rPr lang="en-GB" b="1" dirty="0"/>
              <a:t>Creativity in Decision-Making: Meaning, Process and Components</a:t>
            </a:r>
          </a:p>
          <a:p>
            <a:r>
              <a:rPr lang="en-GB" dirty="0"/>
              <a:t>Article shared by : </a:t>
            </a:r>
          </a:p>
          <a:p>
            <a:r>
              <a:rPr lang="en-GB" dirty="0"/>
              <a:t>After reading this article you will learn about:- 1. Meaning of Creativity 2. Components of Creativity 3. Process 4. Climate.</a:t>
            </a:r>
          </a:p>
          <a:p>
            <a:endParaRPr lang="en-GB" dirty="0"/>
          </a:p>
          <a:p>
            <a:r>
              <a:rPr lang="en-GB" dirty="0"/>
              <a:t>Meaning of Creativity:</a:t>
            </a:r>
          </a:p>
          <a:p>
            <a:r>
              <a:rPr lang="en-GB" dirty="0"/>
              <a:t>Creativity means creating something new. In the context of business, it means creation of new ideas, new method or new product/service.</a:t>
            </a:r>
          </a:p>
          <a:p>
            <a:endParaRPr lang="en-GB" dirty="0"/>
          </a:p>
          <a:p>
            <a:r>
              <a:rPr lang="en-GB" dirty="0"/>
              <a:t>Creativity is the “cognitive process of developing an idea, concept, commodity, or discovery that is viewed as novel by its creator or a target audience.” — Max H. </a:t>
            </a:r>
            <a:r>
              <a:rPr lang="en-GB" dirty="0" err="1"/>
              <a:t>Bazerman</a:t>
            </a:r>
            <a:endParaRPr lang="en-GB" dirty="0"/>
          </a:p>
          <a:p>
            <a:endParaRPr lang="en-GB" dirty="0"/>
          </a:p>
          <a:p>
            <a:r>
              <a:rPr lang="en-GB" dirty="0"/>
              <a:t>“Creativity is not a quality of a person; it is a quality of ideas, of behaviours or products.” — Teresa M. </a:t>
            </a:r>
            <a:r>
              <a:rPr lang="en-GB" dirty="0" err="1"/>
              <a:t>Amabile</a:t>
            </a:r>
            <a:endParaRPr lang="en-GB" dirty="0"/>
          </a:p>
          <a:p>
            <a:endParaRPr lang="en-GB" dirty="0"/>
          </a:p>
          <a:p>
            <a:r>
              <a:rPr lang="en-GB" dirty="0"/>
              <a:t>Creativity improves the quality of decisions. It increases the scope of alternatives to be considered for problem-solving. It is essential to deal with problems which are no-repetitive and novel as such problems cannot be solved by pre-defined solutions. They require imaginative thinking for their solution. As no problem has a single solution, creativity helps in generating new ideas that help in taking the final decision.</a:t>
            </a:r>
          </a:p>
          <a:p>
            <a:endParaRPr lang="en-GB" dirty="0"/>
          </a:p>
          <a:p>
            <a:r>
              <a:rPr lang="en-GB" dirty="0"/>
              <a:t>The creative approach to problem solving assumes the following:</a:t>
            </a:r>
          </a:p>
          <a:p>
            <a:endParaRPr lang="en-GB" dirty="0"/>
          </a:p>
          <a:p>
            <a:r>
              <a:rPr lang="en-GB" dirty="0"/>
              <a:t>1. There is always a better way of doing things. Past precedents, habits and conventional ways of doing things cannot always guide the future courses of action.</a:t>
            </a:r>
          </a:p>
          <a:p>
            <a:endParaRPr lang="en-GB" dirty="0"/>
          </a:p>
          <a:p>
            <a:r>
              <a:rPr lang="en-GB" dirty="0"/>
              <a:t>2. Problems have diverse perspectives. Each perspective should be probed, questions should be raised and answers should be found.</a:t>
            </a:r>
          </a:p>
          <a:p>
            <a:endParaRPr lang="en-GB" dirty="0"/>
          </a:p>
          <a:p>
            <a:r>
              <a:rPr lang="en-GB" dirty="0"/>
              <a:t>3. Things should not be taken for granted. Problems should be redefined and obvious facts should be challenged.</a:t>
            </a:r>
          </a:p>
          <a:p>
            <a:endParaRPr lang="en-GB" dirty="0"/>
          </a:p>
          <a:p>
            <a:r>
              <a:rPr lang="en-GB" dirty="0"/>
              <a:t>4. There is always scope for improvement. Managers should move from traditional ways to modern, computer-aided ways of managing organisations.</a:t>
            </a:r>
          </a:p>
          <a:p>
            <a:endParaRPr lang="en-GB" dirty="0"/>
          </a:p>
          <a:p>
            <a:r>
              <a:rPr lang="en-GB" dirty="0"/>
              <a:t>5. Managers should not be afraid of failures. Initial failures will lead to ultimate success.</a:t>
            </a:r>
          </a:p>
          <a:p>
            <a:endParaRPr lang="en-GB" dirty="0"/>
          </a:p>
          <a:p>
            <a:r>
              <a:rPr lang="en-GB" dirty="0"/>
              <a:t>Creativity in decision-making results in organisational innovations, new technology or new products.</a:t>
            </a:r>
          </a:p>
          <a:p>
            <a:endParaRPr lang="en-GB" dirty="0"/>
          </a:p>
          <a:p>
            <a:r>
              <a:rPr lang="en-GB" dirty="0"/>
              <a:t>In the era of globalisation, competition is so intense that creativity is essential for organisations to take decisions that help in their survival and growth.</a:t>
            </a:r>
          </a:p>
          <a:p>
            <a:endParaRPr lang="en-GB" dirty="0"/>
          </a:p>
          <a:p>
            <a:r>
              <a:rPr lang="en-GB" dirty="0"/>
              <a:t>The creativity process requires:</a:t>
            </a:r>
          </a:p>
          <a:p>
            <a:endParaRPr lang="en-GB" dirty="0"/>
          </a:p>
          <a:p>
            <a:r>
              <a:rPr lang="en-GB" dirty="0"/>
              <a:t>1. Convergent thinking,</a:t>
            </a:r>
          </a:p>
          <a:p>
            <a:endParaRPr lang="en-GB" dirty="0"/>
          </a:p>
          <a:p>
            <a:r>
              <a:rPr lang="en-GB" dirty="0"/>
              <a:t>2. Divergent thinking.</a:t>
            </a:r>
          </a:p>
          <a:p>
            <a:endParaRPr lang="en-GB" dirty="0"/>
          </a:p>
          <a:p>
            <a:r>
              <a:rPr lang="en-GB" dirty="0"/>
              <a:t>In convergent thinking, the problem is solved according to pre-defined method or course of action. It pre-supposes solution to the problem and rationally moves towards that solution. Divergent thinking does not solve the problem in a pre-defined way. It analyses different aspects of the problem, views it in different ways and searches for alternative courses of action to solve that problem.</a:t>
            </a:r>
          </a:p>
          <a:p>
            <a:endParaRPr lang="en-GB" dirty="0"/>
          </a:p>
          <a:p>
            <a:r>
              <a:rPr lang="en-GB" dirty="0"/>
              <a:t>Components of Creativity:</a:t>
            </a:r>
          </a:p>
          <a:p>
            <a:r>
              <a:rPr lang="en-GB" dirty="0"/>
              <a:t>Teresa M. </a:t>
            </a:r>
            <a:r>
              <a:rPr lang="en-GB" dirty="0" err="1"/>
              <a:t>Amabile</a:t>
            </a:r>
            <a:r>
              <a:rPr lang="en-GB" dirty="0"/>
              <a:t> enumerates three components of creativity.</a:t>
            </a:r>
          </a:p>
          <a:p>
            <a:endParaRPr lang="en-GB" dirty="0"/>
          </a:p>
          <a:p>
            <a:r>
              <a:rPr lang="en-GB" dirty="0"/>
              <a:t>1. Domain skills:</a:t>
            </a:r>
          </a:p>
          <a:p>
            <a:endParaRPr lang="en-GB" dirty="0"/>
          </a:p>
          <a:p>
            <a:r>
              <a:rPr lang="en-GB" dirty="0"/>
              <a:t>A manager can be creative in decision-making if he is theoretically and conceptually aware of the problem and its relevance to the environmental factors. In other words, he must have knowledge of the problem area and also the talent and ability to solve that problem. This is known as domain skill.</a:t>
            </a:r>
          </a:p>
          <a:p>
            <a:endParaRPr lang="en-GB" dirty="0"/>
          </a:p>
          <a:p>
            <a:r>
              <a:rPr lang="en-GB" dirty="0"/>
              <a:t>2. Creativity skills:</a:t>
            </a:r>
          </a:p>
          <a:p>
            <a:endParaRPr lang="en-GB" dirty="0"/>
          </a:p>
          <a:p>
            <a:r>
              <a:rPr lang="en-GB" dirty="0"/>
              <a:t>The skills to do creative things; to think of new ways of doing the work, to think of new avenues of marketing are the creative skills that help to carry out the decision-making process.</a:t>
            </a:r>
          </a:p>
          <a:p>
            <a:endParaRPr lang="en-GB" dirty="0"/>
          </a:p>
          <a:p>
            <a:r>
              <a:rPr lang="en-GB" dirty="0"/>
              <a:t>3. Task motivation:</a:t>
            </a:r>
          </a:p>
          <a:p>
            <a:endParaRPr lang="en-GB" dirty="0"/>
          </a:p>
          <a:p>
            <a:r>
              <a:rPr lang="en-GB" dirty="0"/>
              <a:t>Managers do not perform organisational tasks for earning only financial rewards. Money or financial considerations are not the only motives for taking up a novel task. Ego satisfaction and morale boost up are also the considerations that lead to creativity in decision-making.</a:t>
            </a:r>
          </a:p>
          <a:p>
            <a:endParaRPr lang="en-GB" dirty="0"/>
          </a:p>
          <a:p>
            <a:r>
              <a:rPr lang="en-GB" dirty="0"/>
              <a:t>Process of Creativity:</a:t>
            </a:r>
          </a:p>
          <a:p>
            <a:r>
              <a:rPr lang="en-GB" dirty="0"/>
              <a:t>The process of creativity consists of the following steps:</a:t>
            </a:r>
          </a:p>
          <a:p>
            <a:endParaRPr lang="en-GB" dirty="0"/>
          </a:p>
          <a:p>
            <a:r>
              <a:rPr lang="en-GB" dirty="0"/>
              <a:t>1. Problem finding or sensing:</a:t>
            </a:r>
          </a:p>
          <a:p>
            <a:endParaRPr lang="en-GB" dirty="0"/>
          </a:p>
          <a:p>
            <a:r>
              <a:rPr lang="en-GB" dirty="0"/>
              <a:t>The entrepreneur faces a problem and selects to work on it. He feels curious to solve that problem. He thoroughly familiarizes himself with the problem, analyses its importance for the business and its relationship with other segments of the business.</a:t>
            </a:r>
          </a:p>
          <a:p>
            <a:endParaRPr lang="en-GB" dirty="0"/>
          </a:p>
          <a:p>
            <a:r>
              <a:rPr lang="en-GB" dirty="0"/>
              <a:t>This helps in identification of the problem as close as possible to reality so that alternatives can be generated which analyse the problem and provide solutions in the right direction. Curiosity leads to development of ideas.</a:t>
            </a:r>
          </a:p>
          <a:p>
            <a:endParaRPr lang="en-GB" dirty="0"/>
          </a:p>
          <a:p>
            <a:r>
              <a:rPr lang="en-GB" dirty="0"/>
              <a:t>2. Preparation:</a:t>
            </a:r>
          </a:p>
          <a:p>
            <a:endParaRPr lang="en-GB" dirty="0"/>
          </a:p>
          <a:p>
            <a:r>
              <a:rPr lang="en-GB" dirty="0"/>
              <a:t>Once the problem is identified, the decision-maker concentrates on the problem and starts working on it. He collects information, analyses how others are using it and formulates hypotheses to work on. Information may be collected on the basis of past experience, through experience of others and also through study of new researches and innovations done in that field. If he wants to introduce a new product in the market, he studies the consumer buying behaviour before converting that idea into reality.</a:t>
            </a:r>
          </a:p>
          <a:p>
            <a:endParaRPr lang="en-GB" dirty="0"/>
          </a:p>
          <a:p>
            <a:r>
              <a:rPr lang="en-GB" dirty="0"/>
              <a:t>3. Gestation or Incubation:</a:t>
            </a:r>
          </a:p>
          <a:p>
            <a:endParaRPr lang="en-GB" dirty="0"/>
          </a:p>
          <a:p>
            <a:r>
              <a:rPr lang="en-GB" dirty="0"/>
              <a:t>If, in the preparation stage, the decision-maker is not able to arrive at creative solution to the problem, he moves away from conscious deliberation to sub-conscious development of ideas. He moves away from the problem and engages in other routine activities while still thinking of the problem in his sub-conscious mind.</a:t>
            </a:r>
          </a:p>
          <a:p>
            <a:endParaRPr lang="en-GB" dirty="0"/>
          </a:p>
          <a:p>
            <a:r>
              <a:rPr lang="en-GB" dirty="0"/>
              <a:t>He thinks over collected information and makes decisions in his sub-conscious mind. He appears to be idle but actually he is trying to correlate what runs in his sub-conscious mind with the happenings around. As lot of information and ideas are already stored in his mind, sub-consciously they are combined and related to each other and help in generation of new ideas important for solving the problem.</a:t>
            </a:r>
          </a:p>
          <a:p>
            <a:endParaRPr lang="en-GB" dirty="0"/>
          </a:p>
          <a:p>
            <a:r>
              <a:rPr lang="en-GB" dirty="0"/>
              <a:t>4. Insight or Illumination:</a:t>
            </a:r>
          </a:p>
          <a:p>
            <a:endParaRPr lang="en-GB" dirty="0"/>
          </a:p>
          <a:p>
            <a:r>
              <a:rPr lang="en-GB" dirty="0"/>
              <a:t>He thinks of all possible solutions at all times. He thinks of ideas while eating, walking or going to sleep. These ideas are put in writing so that he does not forget them in his conscious mind. In this process, there is flash of ideas in his mind.</a:t>
            </a:r>
          </a:p>
          <a:p>
            <a:endParaRPr lang="en-GB" dirty="0"/>
          </a:p>
          <a:p>
            <a:r>
              <a:rPr lang="en-GB" dirty="0"/>
              <a:t>These ideas come and go at the speed of light, some of which are spontaneously rejected while others are accepted for further analysis. Sometimes, it results in ideas which the decision ­maker may not have even thought of in his conscious mind.</a:t>
            </a:r>
          </a:p>
          <a:p>
            <a:endParaRPr lang="en-GB" dirty="0"/>
          </a:p>
          <a:p>
            <a:r>
              <a:rPr lang="en-GB" dirty="0"/>
              <a:t>Social gatherings and meetings may also result in new ideas. Compaq computer company was found as a result of social encounters. Rough sketch of portable computer was drawn on a paper napkin by three friends over lunch which turned into setting up of Compaq computer company.</a:t>
            </a:r>
          </a:p>
          <a:p>
            <a:endParaRPr lang="en-GB" dirty="0"/>
          </a:p>
          <a:p>
            <a:r>
              <a:rPr lang="en-GB" dirty="0"/>
              <a:t>5. Verification and application:</a:t>
            </a:r>
          </a:p>
          <a:p>
            <a:endParaRPr lang="en-GB" dirty="0"/>
          </a:p>
          <a:p>
            <a:r>
              <a:rPr lang="en-GB" dirty="0"/>
              <a:t>The entrepreneur proves by logic or experiment that the idea can solve the problem and, therefore, can be implemented. He tests the ideas empirically through mathematical models and experimentation. If it is feasible, he applies it to solve the problem. Verification is an essential step in the creativity process because an idea that cannot be implemented is of no use howsoever good it may be.</a:t>
            </a:r>
          </a:p>
          <a:p>
            <a:endParaRPr lang="en-GB" dirty="0"/>
          </a:p>
          <a:p>
            <a:r>
              <a:rPr lang="en-GB" dirty="0"/>
              <a:t>Climate for Creativity:</a:t>
            </a:r>
          </a:p>
          <a:p>
            <a:r>
              <a:rPr lang="en-GB" dirty="0"/>
              <a:t>Managers create a climate that encourages creativity in the following ways:</a:t>
            </a:r>
          </a:p>
          <a:p>
            <a:endParaRPr lang="en-GB" dirty="0"/>
          </a:p>
          <a:p>
            <a:r>
              <a:rPr lang="en-GB" dirty="0"/>
              <a:t>1. Recognise the need for change:</a:t>
            </a:r>
          </a:p>
          <a:p>
            <a:endParaRPr lang="en-GB" dirty="0"/>
          </a:p>
          <a:p>
            <a:r>
              <a:rPr lang="en-GB" dirty="0"/>
              <a:t>Though people are generally resistant to change, accepting the need for change is necessary to promote creativity. People must feel that they will be benefitted by change.</a:t>
            </a:r>
          </a:p>
          <a:p>
            <a:endParaRPr lang="en-GB" dirty="0"/>
          </a:p>
          <a:p>
            <a:r>
              <a:rPr lang="en-GB" dirty="0"/>
              <a:t>2. Encourage new ideas:</a:t>
            </a:r>
          </a:p>
          <a:p>
            <a:endParaRPr lang="en-GB" dirty="0"/>
          </a:p>
          <a:p>
            <a:r>
              <a:rPr lang="en-GB" dirty="0"/>
              <a:t>The manager should welcome new ideas. Listening to new ideas and implementing the profitable ones encourages a creative climate in the organisation.</a:t>
            </a:r>
          </a:p>
          <a:p>
            <a:endParaRPr lang="en-GB" dirty="0"/>
          </a:p>
          <a:p>
            <a:r>
              <a:rPr lang="en-GB" dirty="0"/>
              <a:t>3. Interaction:</a:t>
            </a:r>
          </a:p>
          <a:p>
            <a:endParaRPr lang="en-GB" dirty="0"/>
          </a:p>
          <a:p>
            <a:r>
              <a:rPr lang="en-GB" dirty="0"/>
              <a:t>Interaction with people within and outside the enterprise encourages exchange of useful information and generation of new ideas.</a:t>
            </a:r>
          </a:p>
          <a:p>
            <a:endParaRPr lang="en-GB" dirty="0"/>
          </a:p>
          <a:p>
            <a:r>
              <a:rPr lang="en-GB" dirty="0"/>
              <a:t>4. Tolerate failure:</a:t>
            </a:r>
          </a:p>
          <a:p>
            <a:endParaRPr lang="en-GB" dirty="0"/>
          </a:p>
          <a:p>
            <a:r>
              <a:rPr lang="en-GB" dirty="0"/>
              <a:t>New ideas may prove to be failures. People should not get disheartened. They should consider time, money and energy in ideas that have failed as investment for bright future prospects.</a:t>
            </a:r>
          </a:p>
          <a:p>
            <a:endParaRPr lang="en-GB" dirty="0"/>
          </a:p>
          <a:p>
            <a:r>
              <a:rPr lang="en-GB" dirty="0"/>
              <a:t>5. Clear objectives:</a:t>
            </a:r>
          </a:p>
          <a:p>
            <a:endParaRPr lang="en-GB" dirty="0"/>
          </a:p>
          <a:p>
            <a:r>
              <a:rPr lang="en-GB" dirty="0"/>
              <a:t>Managers must have purpose for creativity. They should know what ideas to be tried, when and for what. Clear objectives will optimize the use of time, energy and money.</a:t>
            </a:r>
          </a:p>
        </p:txBody>
      </p:sp>
      <p:sp>
        <p:nvSpPr>
          <p:cNvPr id="4" name="Slide Number Placeholder 3"/>
          <p:cNvSpPr>
            <a:spLocks noGrp="1"/>
          </p:cNvSpPr>
          <p:nvPr>
            <p:ph type="sldNum" sz="quarter" idx="10"/>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84855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Guidelines to Problem Solving and Decision Making</a:t>
            </a:r>
          </a:p>
          <a:p>
            <a:r>
              <a:rPr lang="en-GB" sz="1200" b="0" i="0" kern="1200" dirty="0">
                <a:solidFill>
                  <a:schemeClr val="tx1"/>
                </a:solidFill>
                <a:effectLst/>
                <a:latin typeface="+mn-lt"/>
                <a:ea typeface="+mn-ea"/>
                <a:cs typeface="+mn-cs"/>
              </a:rPr>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r>
              <a:rPr lang="en-GB" sz="1200" b="0" i="0" kern="1200" dirty="0">
                <a:solidFill>
                  <a:schemeClr val="tx1"/>
                </a:solidFill>
                <a:effectLst/>
                <a:latin typeface="+mn-lt"/>
                <a:ea typeface="+mn-ea"/>
                <a:cs typeface="+mn-cs"/>
              </a:rPr>
              <a:t>(Note that it might be more your nature to view a "problem" as an "opportunity". Therefore, you might substitute "problem" for "opportunity" in the following guidelines.)</a:t>
            </a:r>
          </a:p>
          <a:p>
            <a:r>
              <a:rPr lang="en-GB" sz="1200" b="1" i="0" kern="1200" dirty="0">
                <a:solidFill>
                  <a:schemeClr val="tx1"/>
                </a:solidFill>
                <a:effectLst/>
                <a:latin typeface="+mn-lt"/>
                <a:ea typeface="+mn-ea"/>
                <a:cs typeface="+mn-cs"/>
              </a:rPr>
              <a:t>1. Define the problem</a:t>
            </a:r>
          </a:p>
          <a:p>
            <a:r>
              <a:rPr lang="en-GB" sz="1200" b="0" i="0" kern="1200" dirty="0">
                <a:solidFill>
                  <a:schemeClr val="tx1"/>
                </a:solidFill>
                <a:effectLst/>
                <a:latin typeface="+mn-lt"/>
                <a:ea typeface="+mn-ea"/>
                <a:cs typeface="+mn-cs"/>
              </a:rPr>
              <a:t>This is often where people struggle. They react to what they think the problem is. Instead, seek to understand more about why you think there's a problem.</a:t>
            </a:r>
          </a:p>
          <a:p>
            <a:r>
              <a:rPr lang="en-GB" sz="1200" b="1" i="0" kern="1200" dirty="0">
                <a:solidFill>
                  <a:schemeClr val="tx1"/>
                </a:solidFill>
                <a:effectLst/>
                <a:latin typeface="+mn-lt"/>
                <a:ea typeface="+mn-ea"/>
                <a:cs typeface="+mn-cs"/>
              </a:rPr>
              <a:t>Define the problem: (with input from yourself and others). Ask yourself and others, the following questions:</a:t>
            </a:r>
          </a:p>
          <a:p>
            <a:r>
              <a:rPr lang="en-GB" sz="1200" b="0" i="0" kern="1200" dirty="0">
                <a:solidFill>
                  <a:schemeClr val="tx1"/>
                </a:solidFill>
                <a:effectLst/>
                <a:latin typeface="+mn-lt"/>
                <a:ea typeface="+mn-ea"/>
                <a:cs typeface="+mn-cs"/>
              </a:rPr>
              <a:t>What can you see that causes you to think there's a problem?</a:t>
            </a:r>
          </a:p>
          <a:p>
            <a:r>
              <a:rPr lang="en-GB" sz="1200" b="0" i="0" kern="1200" dirty="0">
                <a:solidFill>
                  <a:schemeClr val="tx1"/>
                </a:solidFill>
                <a:effectLst/>
                <a:latin typeface="+mn-lt"/>
                <a:ea typeface="+mn-ea"/>
                <a:cs typeface="+mn-cs"/>
              </a:rPr>
              <a:t>Where is it happening?</a:t>
            </a:r>
          </a:p>
          <a:p>
            <a:r>
              <a:rPr lang="en-GB" sz="1200" b="0" i="0" kern="1200" dirty="0">
                <a:solidFill>
                  <a:schemeClr val="tx1"/>
                </a:solidFill>
                <a:effectLst/>
                <a:latin typeface="+mn-lt"/>
                <a:ea typeface="+mn-ea"/>
                <a:cs typeface="+mn-cs"/>
              </a:rPr>
              <a:t>How is it happening?</a:t>
            </a:r>
          </a:p>
          <a:p>
            <a:r>
              <a:rPr lang="en-GB" sz="1200" b="0" i="0" kern="1200" dirty="0">
                <a:solidFill>
                  <a:schemeClr val="tx1"/>
                </a:solidFill>
                <a:effectLst/>
                <a:latin typeface="+mn-lt"/>
                <a:ea typeface="+mn-ea"/>
                <a:cs typeface="+mn-cs"/>
              </a:rPr>
              <a:t>When is it happening?</a:t>
            </a:r>
          </a:p>
          <a:p>
            <a:r>
              <a:rPr lang="en-GB" sz="1200" b="0" i="0" kern="1200" dirty="0">
                <a:solidFill>
                  <a:schemeClr val="tx1"/>
                </a:solidFill>
                <a:effectLst/>
                <a:latin typeface="+mn-lt"/>
                <a:ea typeface="+mn-ea"/>
                <a:cs typeface="+mn-cs"/>
              </a:rPr>
              <a:t>With whom is it happening? (HINT: Don't jump to "Who is causing the problem?" When we're stressed, blaming is often one of our first reactions. To be an effective manager, you need to address issues more than people.)</a:t>
            </a:r>
          </a:p>
          <a:p>
            <a:r>
              <a:rPr lang="en-GB" sz="1200" b="0" i="0" kern="1200" dirty="0">
                <a:solidFill>
                  <a:schemeClr val="tx1"/>
                </a:solidFill>
                <a:effectLst/>
                <a:latin typeface="+mn-lt"/>
                <a:ea typeface="+mn-ea"/>
                <a:cs typeface="+mn-cs"/>
              </a:rPr>
              <a:t>Why is it happening?</a:t>
            </a:r>
          </a:p>
          <a:p>
            <a:r>
              <a:rPr lang="en-GB" sz="1200" b="0" i="0" kern="1200" dirty="0">
                <a:solidFill>
                  <a:schemeClr val="tx1"/>
                </a:solidFill>
                <a:effectLst/>
                <a:latin typeface="+mn-lt"/>
                <a:ea typeface="+mn-ea"/>
                <a:cs typeface="+mn-cs"/>
              </a:rPr>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sz="1200" b="1" i="0" kern="1200" dirty="0">
                <a:solidFill>
                  <a:schemeClr val="tx1"/>
                </a:solidFill>
                <a:effectLst/>
                <a:latin typeface="+mn-lt"/>
                <a:ea typeface="+mn-ea"/>
                <a:cs typeface="+mn-cs"/>
              </a:rPr>
              <a:t>Defining complex problems:</a:t>
            </a:r>
          </a:p>
          <a:p>
            <a:r>
              <a:rPr lang="en-GB" sz="1200" b="0" i="0" kern="1200" dirty="0">
                <a:solidFill>
                  <a:schemeClr val="tx1"/>
                </a:solidFill>
                <a:effectLst/>
                <a:latin typeface="+mn-lt"/>
                <a:ea typeface="+mn-ea"/>
                <a:cs typeface="+mn-cs"/>
              </a:rPr>
              <a:t>If the problem still seems overwhelming, break it down by repeating steps 1-7 until you have descriptions of several related problems.</a:t>
            </a:r>
          </a:p>
          <a:p>
            <a:r>
              <a:rPr lang="en-GB" sz="1200" b="1" i="0" kern="1200" dirty="0">
                <a:solidFill>
                  <a:schemeClr val="tx1"/>
                </a:solidFill>
                <a:effectLst/>
                <a:latin typeface="+mn-lt"/>
                <a:ea typeface="+mn-ea"/>
                <a:cs typeface="+mn-cs"/>
              </a:rPr>
              <a:t>Verifying your understanding of the problems:</a:t>
            </a:r>
          </a:p>
          <a:p>
            <a:r>
              <a:rPr lang="en-GB" sz="1200" b="0" i="0" kern="1200" dirty="0">
                <a:solidFill>
                  <a:schemeClr val="tx1"/>
                </a:solidFill>
                <a:effectLst/>
                <a:latin typeface="+mn-lt"/>
                <a:ea typeface="+mn-ea"/>
                <a:cs typeface="+mn-cs"/>
              </a:rPr>
              <a:t>It helps a great deal to verify your problem analysis for conferring with a peer or someone else.</a:t>
            </a:r>
          </a:p>
          <a:p>
            <a:r>
              <a:rPr lang="en-GB" sz="1200" b="1" i="0" kern="1200" dirty="0">
                <a:solidFill>
                  <a:schemeClr val="tx1"/>
                </a:solidFill>
                <a:effectLst/>
                <a:latin typeface="+mn-lt"/>
                <a:ea typeface="+mn-ea"/>
                <a:cs typeface="+mn-cs"/>
              </a:rPr>
              <a:t>Prioritize the problems:</a:t>
            </a:r>
          </a:p>
          <a:p>
            <a:r>
              <a:rPr lang="en-GB" sz="1200" b="0" i="0" kern="1200" dirty="0">
                <a:solidFill>
                  <a:schemeClr val="tx1"/>
                </a:solidFill>
                <a:effectLst/>
                <a:latin typeface="+mn-lt"/>
                <a:ea typeface="+mn-ea"/>
                <a:cs typeface="+mn-cs"/>
              </a:rPr>
              <a:t>If you discover that you are looking at several related problems, then prioritize which ones you should address first.</a:t>
            </a:r>
          </a:p>
          <a:p>
            <a:r>
              <a:rPr lang="en-GB" sz="1200" b="0" i="0" kern="1200" dirty="0">
                <a:solidFill>
                  <a:schemeClr val="tx1"/>
                </a:solidFill>
                <a:effectLst/>
                <a:latin typeface="+mn-lt"/>
                <a:ea typeface="+mn-ea"/>
                <a:cs typeface="+mn-cs"/>
              </a:rPr>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r>
              <a:rPr lang="en-GB" sz="1200" b="1" i="0" kern="1200" dirty="0">
                <a:solidFill>
                  <a:schemeClr val="tx1"/>
                </a:solidFill>
                <a:effectLst/>
                <a:latin typeface="+mn-lt"/>
                <a:ea typeface="+mn-ea"/>
                <a:cs typeface="+mn-cs"/>
              </a:rPr>
              <a:t>Understand your role in the problem:</a:t>
            </a:r>
          </a:p>
          <a:p>
            <a:r>
              <a:rPr lang="en-GB" sz="1200" b="0" i="0" kern="1200" dirty="0">
                <a:solidFill>
                  <a:schemeClr val="tx1"/>
                </a:solidFill>
                <a:effectLst/>
                <a:latin typeface="+mn-lt"/>
                <a:ea typeface="+mn-ea"/>
                <a:cs typeface="+mn-cs"/>
              </a:rPr>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r>
              <a:rPr lang="en-GB" sz="1200" b="1" i="0" kern="1200" dirty="0">
                <a:solidFill>
                  <a:schemeClr val="tx1"/>
                </a:solidFill>
                <a:effectLst/>
                <a:latin typeface="+mn-lt"/>
                <a:ea typeface="+mn-ea"/>
                <a:cs typeface="+mn-cs"/>
              </a:rPr>
              <a:t>2. Look at potential causes for the problem</a:t>
            </a:r>
          </a:p>
          <a:p>
            <a:r>
              <a:rPr lang="en-GB" sz="1200" b="0" i="0" kern="1200" dirty="0">
                <a:solidFill>
                  <a:schemeClr val="tx1"/>
                </a:solidFill>
                <a:effectLst/>
                <a:latin typeface="+mn-lt"/>
                <a:ea typeface="+mn-ea"/>
                <a:cs typeface="+mn-cs"/>
              </a:rPr>
              <a:t>It's amazing how much you don't know about what you don't know. Therefore, in this phase, it's critical to get input from other people who notice the problem and who are effected by it.</a:t>
            </a:r>
          </a:p>
          <a:p>
            <a:r>
              <a:rPr lang="en-GB" sz="1200" b="0" i="0" kern="1200" dirty="0">
                <a:solidFill>
                  <a:schemeClr val="tx1"/>
                </a:solidFill>
                <a:effectLst/>
                <a:latin typeface="+mn-lt"/>
                <a:ea typeface="+mn-ea"/>
                <a:cs typeface="+mn-cs"/>
              </a:rPr>
              <a:t>It's often useful to collect input from other individuals one at a time (at least at first). Otherwise, people tend to be inhibited about offering their impressions of the real causes of problems.</a:t>
            </a:r>
          </a:p>
          <a:p>
            <a:r>
              <a:rPr lang="en-GB" sz="1200" b="0" i="0" kern="1200" dirty="0">
                <a:solidFill>
                  <a:schemeClr val="tx1"/>
                </a:solidFill>
                <a:effectLst/>
                <a:latin typeface="+mn-lt"/>
                <a:ea typeface="+mn-ea"/>
                <a:cs typeface="+mn-cs"/>
              </a:rPr>
              <a:t>Write down what your opinions and what you've heard from others.</a:t>
            </a:r>
          </a:p>
          <a:p>
            <a:r>
              <a:rPr lang="en-GB" sz="1200" b="0" i="0" kern="1200" dirty="0">
                <a:solidFill>
                  <a:schemeClr val="tx1"/>
                </a:solidFill>
                <a:effectLst/>
                <a:latin typeface="+mn-lt"/>
                <a:ea typeface="+mn-ea"/>
                <a:cs typeface="+mn-cs"/>
              </a:rPr>
              <a:t>Regarding what you think might be performance problems associated with an employee, it's often useful to seek advice from a peer or your supervisor in order to verify your impression of the problem.</a:t>
            </a:r>
          </a:p>
          <a:p>
            <a:r>
              <a:rPr lang="en-GB" sz="1200" b="0" i="0" kern="1200" dirty="0">
                <a:solidFill>
                  <a:schemeClr val="tx1"/>
                </a:solidFill>
                <a:effectLst/>
                <a:latin typeface="+mn-lt"/>
                <a:ea typeface="+mn-ea"/>
                <a:cs typeface="+mn-cs"/>
              </a:rPr>
              <a:t>Write down a description of the cause of the problem and in terms of what is happening, where, when, how, with whom and why.</a:t>
            </a:r>
          </a:p>
          <a:p>
            <a:r>
              <a:rPr lang="en-GB" sz="1200" b="1" i="0" kern="1200" dirty="0">
                <a:solidFill>
                  <a:schemeClr val="tx1"/>
                </a:solidFill>
                <a:effectLst/>
                <a:latin typeface="+mn-lt"/>
                <a:ea typeface="+mn-ea"/>
                <a:cs typeface="+mn-cs"/>
              </a:rPr>
              <a:t>3. Identify alternatives for approaches to resolve the problem</a:t>
            </a:r>
          </a:p>
          <a:p>
            <a:r>
              <a:rPr lang="en-GB" sz="1200" b="0" i="0" kern="1200" dirty="0">
                <a:solidFill>
                  <a:schemeClr val="tx1"/>
                </a:solidFill>
                <a:effectLst/>
                <a:latin typeface="+mn-lt"/>
                <a:ea typeface="+mn-ea"/>
                <a:cs typeface="+mn-cs"/>
              </a:rPr>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r>
              <a:rPr lang="en-GB" sz="1200" b="1" i="0" kern="1200" dirty="0">
                <a:solidFill>
                  <a:schemeClr val="tx1"/>
                </a:solidFill>
                <a:effectLst/>
                <a:latin typeface="+mn-lt"/>
                <a:ea typeface="+mn-ea"/>
                <a:cs typeface="+mn-cs"/>
              </a:rPr>
              <a:t>4. Select an approach to resolve the problem</a:t>
            </a:r>
          </a:p>
          <a:p>
            <a:r>
              <a:rPr lang="en-GB" sz="1200" b="0" i="0" kern="1200" dirty="0">
                <a:solidFill>
                  <a:schemeClr val="tx1"/>
                </a:solidFill>
                <a:effectLst/>
                <a:latin typeface="+mn-lt"/>
                <a:ea typeface="+mn-ea"/>
                <a:cs typeface="+mn-cs"/>
              </a:rPr>
              <a:t>When selecting the best approach, consider:</a:t>
            </a:r>
          </a:p>
          <a:p>
            <a:r>
              <a:rPr lang="en-GB" sz="1200" b="0" i="0" kern="1200" dirty="0">
                <a:solidFill>
                  <a:schemeClr val="tx1"/>
                </a:solidFill>
                <a:effectLst/>
                <a:latin typeface="+mn-lt"/>
                <a:ea typeface="+mn-ea"/>
                <a:cs typeface="+mn-cs"/>
              </a:rPr>
              <a:t>Which approach is the most likely to solve the problem for the long term?</a:t>
            </a:r>
          </a:p>
          <a:p>
            <a:r>
              <a:rPr lang="en-GB" sz="1200" b="0" i="0" kern="1200" dirty="0">
                <a:solidFill>
                  <a:schemeClr val="tx1"/>
                </a:solidFill>
                <a:effectLst/>
                <a:latin typeface="+mn-lt"/>
                <a:ea typeface="+mn-ea"/>
                <a:cs typeface="+mn-cs"/>
              </a:rPr>
              <a:t>Which approach is the most realistic to accomplish for now? Do you have the resources? Are they affordable? Do you have enough time to implement the approach?</a:t>
            </a:r>
          </a:p>
          <a:p>
            <a:r>
              <a:rPr lang="en-GB" sz="1200" b="0" i="0" kern="1200" dirty="0">
                <a:solidFill>
                  <a:schemeClr val="tx1"/>
                </a:solidFill>
                <a:effectLst/>
                <a:latin typeface="+mn-lt"/>
                <a:ea typeface="+mn-ea"/>
                <a:cs typeface="+mn-cs"/>
              </a:rPr>
              <a:t>What is the extent of risk associated with each alternative?</a:t>
            </a:r>
          </a:p>
          <a:p>
            <a:r>
              <a:rPr lang="en-GB" sz="1200" b="0" i="0" kern="1200" dirty="0">
                <a:solidFill>
                  <a:schemeClr val="tx1"/>
                </a:solidFill>
                <a:effectLst/>
                <a:latin typeface="+mn-lt"/>
                <a:ea typeface="+mn-ea"/>
                <a:cs typeface="+mn-cs"/>
              </a:rPr>
              <a:t>(The nature of this step, in particular, in the problem solving process is why problem solving and decision making are highly integrated.)</a:t>
            </a:r>
          </a:p>
          <a:p>
            <a:r>
              <a:rPr lang="en-GB" sz="1200" b="1" i="0" kern="1200" dirty="0">
                <a:solidFill>
                  <a:schemeClr val="tx1"/>
                </a:solidFill>
                <a:effectLst/>
                <a:latin typeface="+mn-lt"/>
                <a:ea typeface="+mn-ea"/>
                <a:cs typeface="+mn-cs"/>
              </a:rPr>
              <a:t>5. Plan the implementation of the best alternative (this is your action plan)</a:t>
            </a:r>
          </a:p>
          <a:p>
            <a:r>
              <a:rPr lang="en-GB" sz="1200" b="0" i="0" kern="1200" dirty="0">
                <a:solidFill>
                  <a:schemeClr val="tx1"/>
                </a:solidFill>
                <a:effectLst/>
                <a:latin typeface="+mn-lt"/>
                <a:ea typeface="+mn-ea"/>
                <a:cs typeface="+mn-cs"/>
              </a:rPr>
              <a:t>Carefully consider "What will the situation look like when the problem is solved?"</a:t>
            </a:r>
          </a:p>
          <a:p>
            <a:r>
              <a:rPr lang="en-GB" sz="1200" b="0" i="0" kern="1200" dirty="0">
                <a:solidFill>
                  <a:schemeClr val="tx1"/>
                </a:solidFill>
                <a:effectLst/>
                <a:latin typeface="+mn-lt"/>
                <a:ea typeface="+mn-ea"/>
                <a:cs typeface="+mn-cs"/>
              </a:rPr>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sz="1200" b="0" i="0" kern="1200" dirty="0">
                <a:solidFill>
                  <a:schemeClr val="tx1"/>
                </a:solidFill>
                <a:effectLst/>
                <a:latin typeface="+mn-lt"/>
                <a:ea typeface="+mn-ea"/>
                <a:cs typeface="+mn-cs"/>
              </a:rPr>
              <a:t>How will you know if the steps are being followed or not? (these are your indicators of the success of your plan)</a:t>
            </a:r>
          </a:p>
          <a:p>
            <a:r>
              <a:rPr lang="en-GB" sz="1200" b="0" i="0" kern="1200" dirty="0">
                <a:solidFill>
                  <a:schemeClr val="tx1"/>
                </a:solidFill>
                <a:effectLst/>
                <a:latin typeface="+mn-lt"/>
                <a:ea typeface="+mn-ea"/>
                <a:cs typeface="+mn-cs"/>
              </a:rPr>
              <a:t>What resources will you need in terms of people, money and facilities?</a:t>
            </a:r>
          </a:p>
          <a:p>
            <a:r>
              <a:rPr lang="en-GB" sz="1200" b="0" i="0" kern="1200" dirty="0">
                <a:solidFill>
                  <a:schemeClr val="tx1"/>
                </a:solidFill>
                <a:effectLst/>
                <a:latin typeface="+mn-lt"/>
                <a:ea typeface="+mn-ea"/>
                <a:cs typeface="+mn-cs"/>
              </a:rPr>
              <a:t>How much time will you need to implement the solution? Write a schedule that includes the start and stop times, and when you expect to see certain indicators of success.</a:t>
            </a:r>
          </a:p>
          <a:p>
            <a:r>
              <a:rPr lang="en-GB" sz="1200" b="0" i="0" kern="1200" dirty="0">
                <a:solidFill>
                  <a:schemeClr val="tx1"/>
                </a:solidFill>
                <a:effectLst/>
                <a:latin typeface="+mn-lt"/>
                <a:ea typeface="+mn-ea"/>
                <a:cs typeface="+mn-cs"/>
              </a:rPr>
              <a:t>Who will primarily be responsible for ensuring implementation of the plan?</a:t>
            </a:r>
          </a:p>
          <a:p>
            <a:r>
              <a:rPr lang="en-GB" sz="1200" b="0" i="0" kern="1200" dirty="0">
                <a:solidFill>
                  <a:schemeClr val="tx1"/>
                </a:solidFill>
                <a:effectLst/>
                <a:latin typeface="+mn-lt"/>
                <a:ea typeface="+mn-ea"/>
                <a:cs typeface="+mn-cs"/>
              </a:rPr>
              <a:t>Write down the answers to the above questions and consider this as your action plan.</a:t>
            </a:r>
          </a:p>
          <a:p>
            <a:r>
              <a:rPr lang="en-GB" sz="1200" b="0" i="0" kern="1200" dirty="0">
                <a:solidFill>
                  <a:schemeClr val="tx1"/>
                </a:solidFill>
                <a:effectLst/>
                <a:latin typeface="+mn-lt"/>
                <a:ea typeface="+mn-ea"/>
                <a:cs typeface="+mn-cs"/>
              </a:rPr>
              <a:t>Communicate the plan to those who will involved in implementing it and, at least, to your immediate supervisor.</a:t>
            </a:r>
          </a:p>
          <a:p>
            <a:r>
              <a:rPr lang="en-GB" sz="1200" b="0" i="0" kern="1200" dirty="0">
                <a:solidFill>
                  <a:schemeClr val="tx1"/>
                </a:solidFill>
                <a:effectLst/>
                <a:latin typeface="+mn-lt"/>
                <a:ea typeface="+mn-ea"/>
                <a:cs typeface="+mn-cs"/>
              </a:rPr>
              <a:t>(An important aspect of this step in the problem-solving process is continually observation and feedback.)</a:t>
            </a:r>
          </a:p>
          <a:p>
            <a:r>
              <a:rPr lang="en-GB" sz="1200" b="1" i="0" kern="1200" dirty="0">
                <a:solidFill>
                  <a:schemeClr val="tx1"/>
                </a:solidFill>
                <a:effectLst/>
                <a:latin typeface="+mn-lt"/>
                <a:ea typeface="+mn-ea"/>
                <a:cs typeface="+mn-cs"/>
              </a:rPr>
              <a:t>6. Monitor implementation of the plan</a:t>
            </a:r>
          </a:p>
          <a:p>
            <a:r>
              <a:rPr lang="en-GB" sz="1200" b="0" i="0" kern="1200" dirty="0">
                <a:solidFill>
                  <a:schemeClr val="tx1"/>
                </a:solidFill>
                <a:effectLst/>
                <a:latin typeface="+mn-lt"/>
                <a:ea typeface="+mn-ea"/>
                <a:cs typeface="+mn-cs"/>
              </a:rPr>
              <a:t>Monitor the indicators of success:</a:t>
            </a:r>
          </a:p>
          <a:p>
            <a:r>
              <a:rPr lang="en-GB" sz="1200" b="0" i="0" kern="1200" dirty="0">
                <a:solidFill>
                  <a:schemeClr val="tx1"/>
                </a:solidFill>
                <a:effectLst/>
                <a:latin typeface="+mn-lt"/>
                <a:ea typeface="+mn-ea"/>
                <a:cs typeface="+mn-cs"/>
              </a:rPr>
              <a:t>Are you seeing what you would expect from the indicators?</a:t>
            </a:r>
          </a:p>
          <a:p>
            <a:r>
              <a:rPr lang="en-GB" sz="1200" b="0" i="0" kern="1200" dirty="0">
                <a:solidFill>
                  <a:schemeClr val="tx1"/>
                </a:solidFill>
                <a:effectLst/>
                <a:latin typeface="+mn-lt"/>
                <a:ea typeface="+mn-ea"/>
                <a:cs typeface="+mn-cs"/>
              </a:rPr>
              <a:t>Will the plan be done according to schedule?</a:t>
            </a:r>
          </a:p>
          <a:p>
            <a:r>
              <a:rPr lang="en-GB" sz="1200" b="0" i="0" kern="1200" dirty="0">
                <a:solidFill>
                  <a:schemeClr val="tx1"/>
                </a:solidFill>
                <a:effectLst/>
                <a:latin typeface="+mn-lt"/>
                <a:ea typeface="+mn-ea"/>
                <a:cs typeface="+mn-cs"/>
              </a:rPr>
              <a:t>If the plan is not being followed as expected, then consider: Was the plan realistic? Are there sufficient resources to accomplish the plan on schedule? Should more priority be placed on various aspects of the plan? Should the plan be changed?</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049931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review of the pros and cons of the rational decision making approach raises the question of whether such a model is actually a "rational" choice. While this model allows for taking structured and informed decisions, it places serious limitations that sap the vitality of an organization.</a:t>
            </a:r>
          </a:p>
          <a:p>
            <a:r>
              <a:rPr lang="en-GB" sz="1200" b="0" i="0" kern="1200" dirty="0">
                <a:solidFill>
                  <a:schemeClr val="tx1"/>
                </a:solidFill>
                <a:effectLst/>
                <a:latin typeface="+mn-lt"/>
                <a:ea typeface="+mn-ea"/>
                <a:cs typeface="+mn-cs"/>
              </a:rPr>
              <a:t>The rational decision-making model is a structured and sequential approach to decision-making, aimed at seeking precise solutions to well-defined problems using precise methods. The decision maker derives the necessary information by observation, statistical analysis, or </a:t>
            </a:r>
            <a:r>
              <a:rPr lang="en-GB" sz="1200" b="0" i="0" kern="1200" dirty="0" err="1">
                <a:solidFill>
                  <a:schemeClr val="tx1"/>
                </a:solidFill>
                <a:effectLst/>
                <a:latin typeface="+mn-lt"/>
                <a:ea typeface="+mn-ea"/>
                <a:cs typeface="+mn-cs"/>
              </a:rPr>
              <a:t>modeling</a:t>
            </a:r>
            <a:r>
              <a:rPr lang="en-GB" sz="1200" b="0" i="0" kern="1200" dirty="0">
                <a:solidFill>
                  <a:schemeClr val="tx1"/>
                </a:solidFill>
                <a:effectLst/>
                <a:latin typeface="+mn-lt"/>
                <a:ea typeface="+mn-ea"/>
                <a:cs typeface="+mn-cs"/>
              </a:rPr>
              <a:t>, and makes a systematic analysis of such 'hard' quantitative data to choose from the various alternative courses of actions.</a:t>
            </a:r>
          </a:p>
          <a:p>
            <a:r>
              <a:rPr lang="en-GB" sz="1200" b="1" i="0" kern="1200" dirty="0">
                <a:solidFill>
                  <a:schemeClr val="tx1"/>
                </a:solidFill>
                <a:effectLst/>
                <a:latin typeface="+mn-lt"/>
                <a:ea typeface="+mn-ea"/>
                <a:cs typeface="+mn-cs"/>
              </a:rPr>
              <a:t>Advantages</a:t>
            </a:r>
          </a:p>
          <a:p>
            <a:r>
              <a:rPr lang="en-GB" sz="1200" b="0" i="0" kern="1200" dirty="0">
                <a:solidFill>
                  <a:schemeClr val="tx1"/>
                </a:solidFill>
                <a:effectLst/>
                <a:latin typeface="+mn-lt"/>
                <a:ea typeface="+mn-ea"/>
                <a:cs typeface="+mn-cs"/>
              </a:rPr>
              <a:t>The rational approach to decisions is based on scientifically obtained data that allow informed decision-making, reducing the chances of errors, distortions, assumptions, guesswork, subjectivity, and all major causes for poor or inequitable judgments. Such an information and knowledge based approach promotes consistent and </a:t>
            </a:r>
            <a:r>
              <a:rPr lang="en-GB" sz="1200" b="0" i="0" u="none" strike="noStrike" kern="1200" dirty="0">
                <a:solidFill>
                  <a:schemeClr val="tx1"/>
                </a:solidFill>
                <a:effectLst/>
                <a:latin typeface="+mn-lt"/>
                <a:ea typeface="+mn-ea"/>
                <a:cs typeface="+mn-cs"/>
                <a:hlinkClick r:id="rId3"/>
              </a:rPr>
              <a:t>high quality decisions</a:t>
            </a:r>
            <a:r>
              <a:rPr lang="en-GB" sz="1200" b="0" i="0" kern="1200" dirty="0">
                <a:solidFill>
                  <a:schemeClr val="tx1"/>
                </a:solidFill>
                <a:effectLst/>
                <a:latin typeface="+mn-lt"/>
                <a:ea typeface="+mn-ea"/>
                <a:cs typeface="+mn-cs"/>
              </a:rPr>
              <a:t>, and reduces the risk and uncertainties associated with decisions.</a:t>
            </a:r>
          </a:p>
          <a:p>
            <a:r>
              <a:rPr lang="en-GB" sz="1200" b="0" i="0" kern="1200" dirty="0">
                <a:solidFill>
                  <a:schemeClr val="tx1"/>
                </a:solidFill>
                <a:effectLst/>
                <a:latin typeface="+mn-lt"/>
                <a:ea typeface="+mn-ea"/>
                <a:cs typeface="+mn-cs"/>
              </a:rPr>
              <a:t>The rational method infuses the decision-making process with discipline, consistency, and logic. It is a step-by-step approach that requires defining problem, identifying the weighing and decision criteria, listing out the various alternatives, deliberating the present and future consequences of each alternative, and rating each alternative on each criterion. Such a sequential approach allows the decision maker to arrive at the optimal decision.</a:t>
            </a:r>
          </a:p>
          <a:p>
            <a:r>
              <a:rPr lang="en-GB" sz="1200" b="0" i="0" kern="1200" dirty="0">
                <a:solidFill>
                  <a:schemeClr val="tx1"/>
                </a:solidFill>
                <a:effectLst/>
                <a:latin typeface="+mn-lt"/>
                <a:ea typeface="+mn-ea"/>
                <a:cs typeface="+mn-cs"/>
              </a:rPr>
              <a:t>The methodology caters to addressing complex issues by breaking it down into simple steps, and considering all aspects of the problem with all possible solutions before making a final decision.</a:t>
            </a:r>
          </a:p>
          <a:p>
            <a:r>
              <a:rPr lang="en-GB" sz="1200" b="1" i="0" kern="1200" dirty="0">
                <a:solidFill>
                  <a:schemeClr val="tx1"/>
                </a:solidFill>
                <a:effectLst/>
                <a:latin typeface="+mn-lt"/>
                <a:ea typeface="+mn-ea"/>
                <a:cs typeface="+mn-cs"/>
              </a:rPr>
              <a:t>Disadvantages</a:t>
            </a:r>
          </a:p>
          <a:p>
            <a:r>
              <a:rPr lang="en-GB" sz="1200" b="0" i="0" kern="1200" dirty="0">
                <a:solidFill>
                  <a:schemeClr val="tx1"/>
                </a:solidFill>
                <a:effectLst/>
                <a:latin typeface="+mn-lt"/>
                <a:ea typeface="+mn-ea"/>
                <a:cs typeface="+mn-cs"/>
              </a:rPr>
              <a:t>The rational decision making process requires careful consideration and deliberation of data; this takes time, making this method unsuitable for quick-decisions. In the age of fast-paced changes, seizing the opportunity at the spur of the moment plays a big part in success, and the rational model does not live up to this task. Moreover, delay in making and implementing a decision may result in dilution of the perceived benefit of such an alternative, for the benefits may accrue only when taken at that time. As such, this model finds use mostly in making long-term and policy decisions rather than short-term or floor level operational decisions.</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510000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Applying The Process for Making Decisions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Introduction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article, we will turn to the creative process and how to apply this to decision making. As before, we first must establish the meaning of relevant terms, in this case – </a:t>
            </a:r>
            <a:r>
              <a:rPr lang="en-GB" sz="1200" b="0" i="1" kern="1200" dirty="0">
                <a:solidFill>
                  <a:schemeClr val="tx1"/>
                </a:solidFill>
                <a:effectLst/>
                <a:latin typeface="+mn-lt"/>
                <a:ea typeface="+mn-ea"/>
                <a:cs typeface="+mn-cs"/>
              </a:rPr>
              <a:t>creativity. </a:t>
            </a:r>
            <a:r>
              <a:rPr lang="en-GB" sz="1200" b="0" i="0" kern="1200" dirty="0">
                <a:solidFill>
                  <a:schemeClr val="tx1"/>
                </a:solidFill>
                <a:effectLst/>
                <a:latin typeface="+mn-lt"/>
                <a:ea typeface="+mn-ea"/>
                <a:cs typeface="+mn-cs"/>
              </a:rPr>
              <a:t>This is a word that represents progressiveness and new ideas, a move away from the traditional. Therefore, the essence of this article will be instruction on how to make decisions based on "out-of-the-box" or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thinking. Let us first understand the creative process separately, and then decide how it applies to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should probably come as no surprise that we will define the creative process in four steps. Creativity, like problem solving, is a cognitive process; however, often it diverges completely, because it emanates from a place of internalized inspiration or personal drive that cannot always be iterated in plain language -- at least, not at first. The creative process is often felt, an inner urge that builds like a crescendo, until it can no longer be quelled and must have an outlet. The four steps to the creative process are: preparation, incubation, illumination, and implementation. We will consider each of these separately and then form a connection between creativity and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1 – Preparation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"brainstorming" means to excite the mind to think existentially, to imagine all possibilities, without restriction. It is the act of letting your mind wander – and perhaps it will have some direction, or perhaps not. Sometimes the brainstorming is deliberate. In other words, the thinker might instruct him or herself to remember a particular incident and anything connected with it. He or she might purposefully force a remembrance of the sights, sounds, and smells associated with a particular memory -- or not. Or maybe they might nudge their minds to imagine what sights, sounds, or smells </a:t>
            </a:r>
            <a:r>
              <a:rPr lang="en-GB" sz="1200" b="0" i="1" kern="1200" dirty="0">
                <a:solidFill>
                  <a:schemeClr val="tx1"/>
                </a:solidFill>
                <a:effectLst/>
                <a:latin typeface="+mn-lt"/>
                <a:ea typeface="+mn-ea"/>
                <a:cs typeface="+mn-cs"/>
              </a:rPr>
              <a:t>could</a:t>
            </a:r>
            <a:r>
              <a:rPr lang="en-GB" sz="1200" b="0" i="0" kern="1200" dirty="0">
                <a:solidFill>
                  <a:schemeClr val="tx1"/>
                </a:solidFill>
                <a:effectLst/>
                <a:latin typeface="+mn-lt"/>
                <a:ea typeface="+mn-ea"/>
                <a:cs typeface="+mn-cs"/>
              </a:rPr>
              <a:t> be associated with a particular incident. This is brainstorming. Many liken it to the act of "throwing everything against a wall to see what will stick." Brainstorming is an excellent foundation for the creative process, and it is now a skill so important that it is being coaxed from children as young as preschool age.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2 – Incubation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Interested in learning more? Why not take an </a:t>
            </a:r>
            <a:r>
              <a:rPr lang="en-GB" sz="1200" b="0" i="0" u="none" strike="noStrike" kern="1200" dirty="0">
                <a:solidFill>
                  <a:schemeClr val="tx1"/>
                </a:solidFill>
                <a:effectLst/>
                <a:latin typeface="+mn-lt"/>
                <a:ea typeface="+mn-ea"/>
                <a:cs typeface="+mn-cs"/>
                <a:hlinkClick r:id="rId3"/>
              </a:rPr>
              <a:t>online class in Decision Making Skills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Incubation is the growth and maturation process, as a chick that has not been hatched from the egg. The idea is evolving, it is ripening, but it is not yet ready for presentation. There are two approaches to the incubation process. On the one hand, proponents of this step claim it requires a passivity to bringing it to fruition. It cannot be hurried along, and if pressed too hard – an idea may disappear for good. It is always an excellent idea to jot down thoughts on a piece of paper or some other recording device, no matter how fleeting they may seem. One never knows when an incubated idea may be ready to hatch prematurely or unexpectedly. The best advice is always to be prepared. However, there are those who believe the incubation process should be addressed head on, that ideas should be deliberately fanned and nurtured, or massaged and worked like a piece of soft clay, shaped and readied for the kiln.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3- Illumination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universal explanation of this point is called the "ah-ha moment." Who among us has not had this very experience? We are working an idea around in our heads, like a splinter right under the skin, and you press it one way, then another, until it surfaces and can be plucked. Frankly, the creative process can be as painful as a splinter, as well, for there are few things more confounding than trying to give life to the germination of a thought. Ideas are works of art, and as such, they are subject to all the whims and tantrums so often associated with the artist. Certainly we would like to believe that the creative process is simple, something that is easily embraced and realized with the same effort as breathing itself. Often, it is just the opposite. Creativity, and the development of the illumination of an idea to its point of recognition and usability, is nothing short of hard work. Here it is advised that one become expert at the use of graphic organizers, as well. Although they were explained as the tool of choice in problem solving – they have applicability in the creative process and, as will be revealed, in other components of decision making. The mind, either in the heat of problem solving or the passion of creating, needs a point of reference. Visual representations are exceptional manifestations of such.</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4- Development of an idea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final step in the creative process can be the most satisfying. It is the point where the individual is able to develop a model of their idea to share with others. That is not to say that this is every bit as challenging as any other part of the creative process. For example, let us apply the creative process to a freelance writer. The potential author may have an idea bouncing around in their head for days, weeks, or even months. It might be nothing more than a couple of words, like futuristic humans, but the writer is well aware that he or she is impotent to growing the idea beyond those two words, which they have wisely learned to jot down somewhere and notice it in passing over time, such as on the back of an envelope pinned to a bulletin board. There the idea sits, and occasionally the author may choose to brainstorm how the idea might look. Could the futuristic humans be werewolves? Zombies? What shape and form will this type of story take? Then it slides into incubation, where the author is prepared to spend a little more time massaging the concept to see what shape it might take.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if it were werewolves – what implications would that have for the earth? What if they were the good guys and the bad guys were sheep? Brainstorm and incubate – sometimes the process bounces back and forth, but it will eventually segue to an "ah-ha" moment, a "eureka" of an idea that excites the creator to a flurry of activity, after which the final step – implementation – cannot be held at bay. The idea must be realized, in the form of artistic expression, a discovery, a business, or something. Then the creator is sated with the completion of the idea. Needless to say, it will likely need to be revisited, honed, reworked. But it is down on paper, in three-dimensional form, or as a product of some type, and the essence of the creative process has been realized.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Applying the Creative Process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Let us briefly review the steps of decision making. The individual identifies the goal that requires a decision, gathers information relevant to the decision, makes the decision, and then implements and evaluates the decision. As creativity speaks to the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its value in the decision-making process cannot be understated. Decision making was explained as a process that appears to rely on reason, and that alone. Nothing could be farther from the truth. Decision making can benefit from original thinking, lest the choices be limited to the parameters of the tried and true. So, the creative process applied to decision making might include any or all of the following.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 the active creation of new and fruitful alternatives to the choices available for decision making is a progressive, if not cutting-edge approach, more and more being embraced by laymen and experts in all walks of life. Second, for the decision maker that has learned to iterate the components of a decision – graphically, through the statement of objectives, aims or goals, or in other forms – the analysis process for the development of these steps would benefit immensely from the use of creativity. Frankly, it is obvious in a variety of fields that the tried and true, traditional methods of decision making (and problem solving for that matter) have netted ordinary results that are no different than what has been seen historically. Today's problems – either of a personal, professional, or global nature – are begging for new solutions that can only be based in forward thinking. What follows is a framework for applying creativity to the decision-making process.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framework for melding creativity and decision making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Become educated in creativity. Learn what it means, how one can embrace it and internalize it for their personal use, or -- in the case of community -- national and international instances where creativity could be helpful when decision making about a concern is at hand. For example, a local community park was being shuttered, because the city could not afford its upkeep. When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learned of this, they attended a city council meeting, formed an action committee and their first order of business was to create a list of 100 creative alternatives to closing down the park. This graphic representation was presented at a later city council meeting, and they utilized it in their decision-making process in making a choice that did not result in denying the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access to this property.</a:t>
            </a:r>
          </a:p>
          <a:p>
            <a:r>
              <a:rPr lang="en-GB" sz="1200" b="1" i="0" kern="120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Just as it is important to understand how creativity can be enhanced, it is equally germane to examine the ways in which it can be stymied. For example, in a public forum, outbursts from opponents may cause certain people to refrain from contributing their ideas to a brainstorming discussion on many issues. Once this has been brought to the attention of the audience, and they are asked to refrain from public displays of dissatisfaction, there is a greater chance that more people will feel emboldened to add their creativity to the decision making.</a:t>
            </a:r>
          </a:p>
          <a:p>
            <a:r>
              <a:rPr lang="en-GB" sz="1200" b="1" i="0" kern="1200" dirty="0">
                <a:solidFill>
                  <a:schemeClr val="tx1"/>
                </a:solidFill>
                <a:effectLst/>
                <a:latin typeface="+mn-lt"/>
                <a:ea typeface="+mn-ea"/>
                <a:cs typeface="+mn-cs"/>
              </a:rPr>
              <a:t>3. </a:t>
            </a:r>
            <a:r>
              <a:rPr lang="en-GB" sz="1200" b="0" i="0" kern="1200" dirty="0">
                <a:solidFill>
                  <a:schemeClr val="tx1"/>
                </a:solidFill>
                <a:effectLst/>
                <a:latin typeface="+mn-lt"/>
                <a:ea typeface="+mn-ea"/>
                <a:cs typeface="+mn-cs"/>
              </a:rPr>
              <a:t>Encourage, encourage, encourage. No matter whether this means encouraging yourself to be more creative, or urging others to do the same for their personal benefit or that of others, people must learn to support each other in their creative growth. We simply have no idea when the next great idea will materialize, or if we have squelched some life-changing decision because we tend toward the negative instead of the positive.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Conclusion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is the ability to transcend common or traditional thinking. It may seem that this is the purview of the view, or that only people who are naturally artistic might also be creative, but that is hardly true. Anyone and everyone can learn to be creative. The creative process involves the four steps of preparation, incubation, illumination, and implementation. All of this refers to an idea or concept that begins often without realization that it exists, and like a delicate ash, through incubation or tending to the thought, illumination or growing the idea, and implementation or bringing the concept to its first full fruition, we have the creative process.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creative process is especially transferable to decision making. In the decision-making process, the idea of identifying the decision, gathering information about the options of the decision, selecting the option most appropriate, and implementing and evaluating it are all subject to improvement through creativity. What is necessary is examining each component of the decision-making process from the point of view of an artist of sorts – feeling the choices that are available for the ultimate decision, and brainstorming all options without a sense of parameters. This is a time to permit all ideas to be brought to the table, and each evaluated on its merit and viability. Frankly, the creative, problem-solving and decision-making processes are very intertwined, but understanding them separately should ensure a greater expertise in the application of each.</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80742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021098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18/06/2020</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18/06/2020</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amp;ehk=M3vrrobiR9TZKi71G9K"/><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fontScale="90000"/>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BMSW 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501021" y="3932703"/>
            <a:ext cx="7714036" cy="1384995"/>
          </a:xfrm>
          <a:prstGeom prst="rect">
            <a:avLst/>
          </a:prstGeom>
        </p:spPr>
        <p:txBody>
          <a:bodyPr wrap="none">
            <a:spAutoFit/>
          </a:bodyPr>
          <a:lstStyle/>
          <a:p>
            <a:pPr algn="ctr"/>
            <a:r>
              <a:rPr lang="en-US" sz="2800" b="1" dirty="0">
                <a:solidFill>
                  <a:srgbClr val="FFFF00"/>
                </a:solidFill>
              </a:rPr>
              <a:t>Creative Problem solving &amp; Decision making</a:t>
            </a:r>
          </a:p>
          <a:p>
            <a:pPr algn="ctr"/>
            <a:r>
              <a:rPr lang="en-US" sz="2800" b="1" dirty="0">
                <a:solidFill>
                  <a:srgbClr val="FFFF00"/>
                </a:solidFill>
              </a:rPr>
              <a:t>Week 3: Session 2</a:t>
            </a:r>
          </a:p>
          <a:p>
            <a:pPr algn="ctr"/>
            <a:endParaRPr lang="en-US" sz="2800" b="1" dirty="0">
              <a:solidFill>
                <a:schemeClr val="accent2"/>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mn-lt"/>
              </a:rPr>
              <a:t>Creative Problem Solving</a:t>
            </a:r>
            <a:endParaRPr lang="en-GB" dirty="0">
              <a:latin typeface="+mn-lt"/>
            </a:endParaRPr>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663222" y="1237016"/>
            <a:ext cx="7817556" cy="3826051"/>
          </a:xfrm>
        </p:spPr>
        <p:txBody>
          <a:bodyPr>
            <a:normAutofit/>
          </a:bodyPr>
          <a:lstStyle/>
          <a:p>
            <a:pPr>
              <a:buFontTx/>
              <a:buNone/>
            </a:pPr>
            <a:r>
              <a:rPr lang="en-GB" altLang="en-US" b="1" dirty="0">
                <a:cs typeface="Arial" charset="0"/>
              </a:rPr>
              <a:t>BENEFITS</a:t>
            </a:r>
            <a:r>
              <a:rPr lang="en-GB" altLang="en-US" dirty="0">
                <a:cs typeface="Arial" charset="0"/>
              </a:rPr>
              <a:t>: to the Team</a:t>
            </a:r>
            <a:r>
              <a:rPr lang="en-GB" altLang="en-US" b="1" dirty="0">
                <a:cs typeface="Arial" charset="0"/>
              </a:rPr>
              <a:t>?</a:t>
            </a:r>
          </a:p>
          <a:p>
            <a:pPr>
              <a:buFontTx/>
              <a:buNone/>
            </a:pPr>
            <a:endParaRPr lang="en-GB" altLang="en-US" dirty="0">
              <a:cs typeface="Arial" charset="0"/>
            </a:endParaRPr>
          </a:p>
          <a:p>
            <a:r>
              <a:rPr lang="en-GB" altLang="en-US" dirty="0">
                <a:cs typeface="Arial" charset="0"/>
              </a:rPr>
              <a:t>Sharing problems and solutions</a:t>
            </a:r>
          </a:p>
          <a:p>
            <a:r>
              <a:rPr lang="en-GB" altLang="en-US" dirty="0">
                <a:cs typeface="Arial" charset="0"/>
              </a:rPr>
              <a:t>Improved communication</a:t>
            </a:r>
          </a:p>
          <a:p>
            <a:r>
              <a:rPr lang="en-GB" dirty="0">
                <a:cs typeface="Arial" charset="0"/>
              </a:rPr>
              <a:t>Shared skills, knowledge and experience</a:t>
            </a:r>
          </a:p>
          <a:p>
            <a:r>
              <a:rPr lang="en-GB" dirty="0">
                <a:cs typeface="Arial" charset="0"/>
              </a:rPr>
              <a:t>Improved teamwork</a:t>
            </a:r>
          </a:p>
          <a:p>
            <a:r>
              <a:rPr lang="en-GB" dirty="0">
                <a:cs typeface="Arial" charset="0"/>
              </a:rPr>
              <a:t>Morale boosting</a:t>
            </a:r>
          </a:p>
          <a:p>
            <a:r>
              <a:rPr lang="en-GB" dirty="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normAutofit/>
          </a:bodyPr>
          <a:lstStyle/>
          <a:p>
            <a:r>
              <a:rPr lang="en-GB" altLang="en-US" sz="3200" b="1" dirty="0">
                <a:effectLst>
                  <a:outerShdw blurRad="38100" dist="38100" dir="2700000" algn="tl">
                    <a:srgbClr val="000000">
                      <a:alpha val="43137"/>
                    </a:srgbClr>
                  </a:outerShdw>
                </a:effectLst>
                <a:latin typeface="+mn-lt"/>
              </a:rPr>
              <a:t>Creative Problem Solving</a:t>
            </a:r>
            <a:endParaRPr lang="en-GB" sz="3200" dirty="0">
              <a:latin typeface="+mn-lt"/>
            </a:endParaRPr>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1109133" y="1417638"/>
            <a:ext cx="6925733" cy="3337560"/>
          </a:xfrm>
        </p:spPr>
        <p:txBody>
          <a:bodyPr/>
          <a:lstStyle/>
          <a:p>
            <a:pPr>
              <a:buFontTx/>
              <a:buNone/>
            </a:pPr>
            <a:r>
              <a:rPr lang="en-GB" altLang="en-US" b="1" dirty="0">
                <a:cs typeface="Arial" charset="0"/>
              </a:rPr>
              <a:t>BENEFITS</a:t>
            </a:r>
            <a:r>
              <a:rPr lang="en-GB" altLang="en-US" dirty="0">
                <a:cs typeface="Arial" charset="0"/>
              </a:rPr>
              <a:t>: to the Individual</a:t>
            </a:r>
            <a:r>
              <a:rPr lang="en-GB" altLang="en-US" b="1" dirty="0">
                <a:cs typeface="Arial" charset="0"/>
              </a:rPr>
              <a:t>?</a:t>
            </a:r>
          </a:p>
          <a:p>
            <a:pPr>
              <a:buFontTx/>
              <a:buNone/>
            </a:pPr>
            <a:endParaRPr lang="en-GB" altLang="en-US" sz="1050" dirty="0">
              <a:cs typeface="Arial" charset="0"/>
            </a:endParaRPr>
          </a:p>
          <a:p>
            <a:pPr lvl="1">
              <a:buFont typeface="Arial" panose="020B0604020202020204" pitchFamily="34" charset="0"/>
              <a:buChar char="•"/>
            </a:pPr>
            <a:r>
              <a:rPr lang="en-GB" altLang="en-US" sz="2400" dirty="0">
                <a:cs typeface="Arial" charset="0"/>
              </a:rPr>
              <a:t>Increased personal effectiveness</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Increased involvement</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confidence</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Creative Problem Solving</a:t>
            </a:r>
          </a:p>
        </p:txBody>
      </p:sp>
      <p:sp>
        <p:nvSpPr>
          <p:cNvPr id="155651" name="Rectangle 3"/>
          <p:cNvSpPr>
            <a:spLocks noGrp="1" noChangeArrowheads="1"/>
          </p:cNvSpPr>
          <p:nvPr>
            <p:ph idx="1"/>
          </p:nvPr>
        </p:nvSpPr>
        <p:spPr>
          <a:xfrm>
            <a:off x="595563" y="1879265"/>
            <a:ext cx="8343900" cy="2584451"/>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a:t>
            </a:r>
            <a:r>
              <a:rPr lang="en-GB" altLang="en-US" sz="2800" dirty="0">
                <a:latin typeface="Arial" charset="0"/>
                <a:cs typeface="Arial" charset="0"/>
              </a:rPr>
              <a:t>Each stage of the problem-solving process involves a closing down or ‘funnelling process’.</a:t>
            </a: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8BC24CA-1DAA-42C1-AFD6-1F8F3452A9CD}" type="slidenum">
              <a:rPr lang="en-GB" smtClean="0"/>
              <a:pPr>
                <a:defRPr/>
              </a:pPr>
              <a:t>4</a:t>
            </a:fld>
            <a:endParaRPr lang="en-GB"/>
          </a:p>
        </p:txBody>
      </p:sp>
    </p:spTree>
    <p:extLst>
      <p:ext uri="{BB962C8B-B14F-4D97-AF65-F5344CB8AC3E}">
        <p14:creationId xmlns:p14="http://schemas.microsoft.com/office/powerpoint/2010/main" val="142022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5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4328CCA-438E-49DA-9F66-EEBBFC0D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6803" y="317936"/>
            <a:ext cx="3730392" cy="5278857"/>
          </a:xfrm>
          <a:prstGeom prst="rect">
            <a:avLst/>
          </a:prstGeom>
        </p:spPr>
      </p:pic>
      <p:sp>
        <p:nvSpPr>
          <p:cNvPr id="9" name="Rectangle 8">
            <a:extLst>
              <a:ext uri="{FF2B5EF4-FFF2-40B4-BE49-F238E27FC236}">
                <a16:creationId xmlns:a16="http://schemas.microsoft.com/office/drawing/2014/main" id="{B9BA0837-5561-4083-976B-CF9D093AD96E}"/>
              </a:ext>
            </a:extLst>
          </p:cNvPr>
          <p:cNvSpPr/>
          <p:nvPr/>
        </p:nvSpPr>
        <p:spPr>
          <a:xfrm>
            <a:off x="2286000" y="1659165"/>
            <a:ext cx="4572000" cy="507831"/>
          </a:xfrm>
          <a:prstGeom prst="rect">
            <a:avLst/>
          </a:prstGeom>
        </p:spPr>
        <p:txBody>
          <a:bodyPr>
            <a:spAutoFit/>
          </a:bodyPr>
          <a:lstStyle/>
          <a:p>
            <a:pPr algn="ctr"/>
            <a:r>
              <a:rPr lang="en-GB" altLang="en-US" sz="1350" dirty="0">
                <a:latin typeface="Arial" charset="0"/>
              </a:rPr>
              <a:t>Problem</a:t>
            </a:r>
          </a:p>
          <a:p>
            <a:pPr algn="ctr"/>
            <a:r>
              <a:rPr lang="en-GB" altLang="en-US" sz="1350" dirty="0">
                <a:latin typeface="Arial" charset="0"/>
              </a:rPr>
              <a:t>Identification</a:t>
            </a:r>
          </a:p>
        </p:txBody>
      </p:sp>
      <p:sp>
        <p:nvSpPr>
          <p:cNvPr id="10" name="Rectangle 9">
            <a:extLst>
              <a:ext uri="{FF2B5EF4-FFF2-40B4-BE49-F238E27FC236}">
                <a16:creationId xmlns:a16="http://schemas.microsoft.com/office/drawing/2014/main" id="{CC882589-5FDA-40FC-B829-6730DE3F61DD}"/>
              </a:ext>
            </a:extLst>
          </p:cNvPr>
          <p:cNvSpPr/>
          <p:nvPr/>
        </p:nvSpPr>
        <p:spPr>
          <a:xfrm>
            <a:off x="3859306" y="2807324"/>
            <a:ext cx="1425390" cy="300082"/>
          </a:xfrm>
          <a:prstGeom prst="rect">
            <a:avLst/>
          </a:prstGeom>
        </p:spPr>
        <p:txBody>
          <a:bodyPr wrap="none">
            <a:spAutoFit/>
          </a:bodyPr>
          <a:lstStyle/>
          <a:p>
            <a:pPr algn="ctr"/>
            <a:r>
              <a:rPr lang="en-GB" altLang="en-US" sz="1350" dirty="0">
                <a:latin typeface="Arial" charset="0"/>
              </a:rPr>
              <a:t>Idea Generation</a:t>
            </a:r>
          </a:p>
        </p:txBody>
      </p:sp>
      <p:sp>
        <p:nvSpPr>
          <p:cNvPr id="11" name="Rectangle 10">
            <a:extLst>
              <a:ext uri="{FF2B5EF4-FFF2-40B4-BE49-F238E27FC236}">
                <a16:creationId xmlns:a16="http://schemas.microsoft.com/office/drawing/2014/main" id="{9982FE10-8C7B-45BB-987B-30E95A6B2DB7}"/>
              </a:ext>
            </a:extLst>
          </p:cNvPr>
          <p:cNvSpPr/>
          <p:nvPr/>
        </p:nvSpPr>
        <p:spPr>
          <a:xfrm>
            <a:off x="4075709" y="3470737"/>
            <a:ext cx="992580" cy="300082"/>
          </a:xfrm>
          <a:prstGeom prst="rect">
            <a:avLst/>
          </a:prstGeom>
        </p:spPr>
        <p:txBody>
          <a:bodyPr wrap="none">
            <a:spAutoFit/>
          </a:bodyPr>
          <a:lstStyle/>
          <a:p>
            <a:pPr algn="ctr"/>
            <a:r>
              <a:rPr lang="en-GB" altLang="en-US" sz="1350" dirty="0">
                <a:latin typeface="Arial" charset="0"/>
              </a:rPr>
              <a:t>Evaluation</a:t>
            </a:r>
          </a:p>
        </p:txBody>
      </p:sp>
      <p:sp>
        <p:nvSpPr>
          <p:cNvPr id="12" name="Rectangle 11">
            <a:extLst>
              <a:ext uri="{FF2B5EF4-FFF2-40B4-BE49-F238E27FC236}">
                <a16:creationId xmlns:a16="http://schemas.microsoft.com/office/drawing/2014/main" id="{D189A0D2-48A8-467B-99E8-3E22A07E919D}"/>
              </a:ext>
            </a:extLst>
          </p:cNvPr>
          <p:cNvSpPr/>
          <p:nvPr/>
        </p:nvSpPr>
        <p:spPr>
          <a:xfrm>
            <a:off x="3917014" y="4134151"/>
            <a:ext cx="1367682" cy="300082"/>
          </a:xfrm>
          <a:prstGeom prst="rect">
            <a:avLst/>
          </a:prstGeom>
        </p:spPr>
        <p:txBody>
          <a:bodyPr wrap="none">
            <a:spAutoFit/>
          </a:bodyPr>
          <a:lstStyle/>
          <a:p>
            <a:pPr algn="ctr"/>
            <a:r>
              <a:rPr lang="en-GB" altLang="en-US" sz="1350" dirty="0">
                <a:latin typeface="Arial" charset="0"/>
              </a:rPr>
              <a:t>Implementation</a:t>
            </a:r>
          </a:p>
        </p:txBody>
      </p:sp>
    </p:spTree>
    <p:extLst>
      <p:ext uri="{BB962C8B-B14F-4D97-AF65-F5344CB8AC3E}">
        <p14:creationId xmlns:p14="http://schemas.microsoft.com/office/powerpoint/2010/main" val="1961225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8916"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	Problem Solving Skills</a:t>
            </a:r>
            <a:endParaRPr lang="en-US" altLang="en-US" sz="3600" b="1" dirty="0">
              <a:effectLst>
                <a:outerShdw blurRad="38100" dist="38100" dir="2700000" algn="tl">
                  <a:srgbClr val="000000">
                    <a:alpha val="43137"/>
                  </a:srgbClr>
                </a:outerShdw>
              </a:effectLst>
              <a:latin typeface="+mn-lt"/>
              <a:cs typeface="Arial" panose="020B0604020202020204" pitchFamily="34" charset="0"/>
            </a:endParaRPr>
          </a:p>
        </p:txBody>
      </p:sp>
      <p:sp>
        <p:nvSpPr>
          <p:cNvPr id="62467" name="Rectangle 3"/>
          <p:cNvSpPr>
            <a:spLocks noGrp="1" noChangeArrowheads="1"/>
          </p:cNvSpPr>
          <p:nvPr>
            <p:ph idx="1"/>
          </p:nvPr>
        </p:nvSpPr>
        <p:spPr>
          <a:xfrm>
            <a:off x="768270" y="1279521"/>
            <a:ext cx="7810246" cy="3776133"/>
          </a:xfrm>
        </p:spPr>
        <p:txBody>
          <a:bodyPr>
            <a:normAutofit/>
          </a:bodyPr>
          <a:lstStyle/>
          <a:p>
            <a:pPr>
              <a:lnSpc>
                <a:spcPct val="90000"/>
              </a:lnSpc>
              <a:spcAft>
                <a:spcPct val="40000"/>
              </a:spcAft>
            </a:pPr>
            <a:r>
              <a:rPr lang="en-GB" altLang="en-US" sz="2000" dirty="0">
                <a:cs typeface="Arial" charset="0"/>
              </a:rPr>
              <a:t>Simple ways to recognise, investigate and analyse problems.</a:t>
            </a:r>
          </a:p>
          <a:p>
            <a:pPr>
              <a:lnSpc>
                <a:spcPct val="90000"/>
              </a:lnSpc>
              <a:spcAft>
                <a:spcPct val="40000"/>
              </a:spcAft>
            </a:pPr>
            <a:r>
              <a:rPr lang="en-GB" altLang="en-US" sz="2000" dirty="0">
                <a:cs typeface="Arial" charset="0"/>
              </a:rPr>
              <a:t>Objective setting in relation to problem</a:t>
            </a:r>
          </a:p>
          <a:p>
            <a:pPr>
              <a:lnSpc>
                <a:spcPct val="90000"/>
              </a:lnSpc>
              <a:spcAft>
                <a:spcPct val="40000"/>
              </a:spcAft>
            </a:pPr>
            <a:r>
              <a:rPr lang="en-GB" altLang="en-US" sz="2000" dirty="0">
                <a:cs typeface="Arial" charset="0"/>
              </a:rPr>
              <a:t>Brainstorming and creative thinking techniques</a:t>
            </a:r>
          </a:p>
          <a:p>
            <a:pPr>
              <a:lnSpc>
                <a:spcPct val="90000"/>
              </a:lnSpc>
              <a:spcAft>
                <a:spcPct val="40000"/>
              </a:spcAft>
            </a:pPr>
            <a:r>
              <a:rPr lang="en-GB" altLang="en-US" sz="2000" dirty="0">
                <a:cs typeface="Arial" charset="0"/>
              </a:rPr>
              <a:t>How to evaluate options</a:t>
            </a:r>
          </a:p>
          <a:p>
            <a:pPr>
              <a:lnSpc>
                <a:spcPct val="90000"/>
              </a:lnSpc>
              <a:spcAft>
                <a:spcPct val="40000"/>
              </a:spcAft>
            </a:pPr>
            <a:r>
              <a:rPr lang="en-GB" altLang="en-US" sz="2000" dirty="0">
                <a:cs typeface="Arial" charset="0"/>
              </a:rPr>
              <a:t>Simple decision making techniques</a:t>
            </a:r>
          </a:p>
          <a:p>
            <a:pPr>
              <a:lnSpc>
                <a:spcPct val="90000"/>
              </a:lnSpc>
              <a:spcAft>
                <a:spcPct val="40000"/>
              </a:spcAft>
            </a:pPr>
            <a:r>
              <a:rPr lang="en-GB" altLang="en-US" sz="2000" dirty="0">
                <a:cs typeface="Arial" charset="0"/>
              </a:rPr>
              <a:t>Effective presentation of a case – i.e. providing facts and evidence, not just opinion</a:t>
            </a:r>
          </a:p>
          <a:p>
            <a:pPr>
              <a:lnSpc>
                <a:spcPct val="90000"/>
              </a:lnSpc>
              <a:spcAft>
                <a:spcPct val="40000"/>
              </a:spcAft>
            </a:pPr>
            <a:r>
              <a:rPr lang="en-GB" altLang="en-US" sz="2000" dirty="0">
                <a:cs typeface="Arial" charset="0"/>
              </a:rPr>
              <a:t>Monitoring and review techniques to evaluate outcomes of problem solving activities</a:t>
            </a:r>
          </a:p>
        </p:txBody>
      </p:sp>
      <p:sp>
        <p:nvSpPr>
          <p:cNvPr id="5" name="Slide Number Placeholder 6"/>
          <p:cNvSpPr>
            <a:spLocks noGrp="1"/>
          </p:cNvSpPr>
          <p:nvPr>
            <p:ph type="sldNum" sz="quarter" idx="12"/>
          </p:nvPr>
        </p:nvSpPr>
        <p:spPr/>
        <p:txBody>
          <a:bodyPr/>
          <a:lstStyle/>
          <a:p>
            <a:pPr>
              <a:defRPr/>
            </a:pPr>
            <a:fld id="{491D0F62-7BB3-4BC4-9E4A-25B77B722AC8}" type="slidenum">
              <a:rPr lang="en-GB" smtClean="0"/>
              <a:pPr>
                <a:defRPr/>
              </a:pPr>
              <a:t>6</a:t>
            </a:fld>
            <a:endParaRPr lang="en-GB"/>
          </a:p>
        </p:txBody>
      </p:sp>
    </p:spTree>
    <p:extLst>
      <p:ext uri="{BB962C8B-B14F-4D97-AF65-F5344CB8AC3E}">
        <p14:creationId xmlns:p14="http://schemas.microsoft.com/office/powerpoint/2010/main" val="2439368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246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mn-lt"/>
                <a:cs typeface="Arial" panose="020B0604020202020204" pitchFamily="34" charset="0"/>
              </a:rPr>
              <a:t>Six steps to effective problem solving</a:t>
            </a:r>
          </a:p>
        </p:txBody>
      </p:sp>
      <p:sp>
        <p:nvSpPr>
          <p:cNvPr id="65539" name="Rectangle 3"/>
          <p:cNvSpPr>
            <a:spLocks noGrp="1" noChangeArrowheads="1"/>
          </p:cNvSpPr>
          <p:nvPr>
            <p:ph idx="1"/>
          </p:nvPr>
        </p:nvSpPr>
        <p:spPr>
          <a:xfrm>
            <a:off x="1040731" y="1204785"/>
            <a:ext cx="7110663" cy="4400148"/>
          </a:xfrm>
        </p:spPr>
        <p:txBody>
          <a:bodyPr>
            <a:noAutofit/>
          </a:bodyPr>
          <a:lstStyle/>
          <a:p>
            <a:pPr marL="457200" indent="-457200">
              <a:buFont typeface="+mj-lt"/>
              <a:buAutoNum type="arabicPeriod"/>
              <a:defRPr/>
            </a:pPr>
            <a:r>
              <a:rPr lang="en-GB" altLang="en-US" sz="2000" b="1" dirty="0">
                <a:cs typeface="Arial" panose="020B0604020202020204" pitchFamily="34" charset="0"/>
              </a:rPr>
              <a:t>Identify the problem</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Specify the cause, the reasons and the effects</a:t>
            </a:r>
          </a:p>
          <a:p>
            <a:pPr marL="342900" indent="-3429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Identify possible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Evaluate and select the most promising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Plan the action and</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Action the plan and……monitor</a:t>
            </a:r>
          </a:p>
          <a:p>
            <a:pPr marL="457200" indent="-457200">
              <a:buNone/>
              <a:defRPr/>
            </a:pPr>
            <a:endParaRPr lang="en-GB" altLang="en-US" sz="2000" b="1" dirty="0">
              <a:solidFill>
                <a:schemeClr val="tx2"/>
              </a:solidFill>
              <a:cs typeface="Arial" panose="020B0604020202020204" pitchFamily="34" charset="0"/>
            </a:endParaRP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7</a:t>
            </a:fld>
            <a:endParaRPr lang="en-GB" altLang="en-US" sz="900">
              <a:latin typeface="Arial" charset="0"/>
              <a:cs typeface="Arial" charset="0"/>
            </a:endParaRP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98985" y="373675"/>
            <a:ext cx="6459723" cy="727472"/>
          </a:xfrm>
        </p:spPr>
        <p:txBody>
          <a:bodyPr>
            <a:normAutofit fontScale="90000"/>
          </a:bodyPr>
          <a:lstStyle/>
          <a:p>
            <a:pPr>
              <a:defRPr/>
            </a:pPr>
            <a:r>
              <a:rPr lang="en-GB" altLang="en-US" sz="4000" b="1" dirty="0">
                <a:effectLst>
                  <a:outerShdw blurRad="38100" dist="38100" dir="2700000" algn="tl">
                    <a:srgbClr val="000000">
                      <a:alpha val="43137"/>
                    </a:srgbClr>
                  </a:outerShdw>
                </a:effectLst>
                <a:latin typeface="+mn-lt"/>
                <a:cs typeface="Arial" panose="020B0604020202020204" pitchFamily="34" charset="0"/>
              </a:rPr>
              <a:t>Problem Solving techniques</a:t>
            </a:r>
            <a:br>
              <a:rPr lang="en-GB" altLang="en-US" sz="3000" b="1" dirty="0">
                <a:effectLst>
                  <a:outerShdw blurRad="38100" dist="38100" dir="2700000" algn="tl">
                    <a:srgbClr val="000000">
                      <a:alpha val="43137"/>
                    </a:srgbClr>
                  </a:outerShdw>
                </a:effectLst>
                <a:latin typeface="+mn-lt"/>
                <a:cs typeface="Arial" panose="020B0604020202020204" pitchFamily="34" charset="0"/>
              </a:rPr>
            </a:br>
            <a:endParaRPr lang="en-US" altLang="en-US" sz="3000" b="1" dirty="0">
              <a:effectLst>
                <a:outerShdw blurRad="38100" dist="38100" dir="2700000" algn="tl">
                  <a:srgbClr val="000000">
                    <a:alpha val="43137"/>
                  </a:srgbClr>
                </a:outerShdw>
              </a:effectLst>
              <a:latin typeface="+mn-lt"/>
              <a:cs typeface="Arial" panose="020B0604020202020204" pitchFamily="34" charset="0"/>
            </a:endParaRPr>
          </a:p>
        </p:txBody>
      </p:sp>
      <p:sp>
        <p:nvSpPr>
          <p:cNvPr id="22" name="Slide Number Placeholder 3"/>
          <p:cNvSpPr>
            <a:spLocks noGrp="1"/>
          </p:cNvSpPr>
          <p:nvPr>
            <p:ph type="sldNum" sz="quarter" idx="12"/>
          </p:nvPr>
        </p:nvSpPr>
        <p:spPr/>
        <p:txBody>
          <a:bodyPr/>
          <a:lstStyle/>
          <a:p>
            <a:pPr>
              <a:defRPr/>
            </a:pPr>
            <a:fld id="{444E112C-5923-48AD-A0FB-FAB289D6B37F}" type="slidenum">
              <a:rPr lang="en-GB" smtClean="0"/>
              <a:pPr>
                <a:defRPr/>
              </a:pPr>
              <a:t>8</a:t>
            </a:fld>
            <a:endParaRPr lang="en-GB" dirty="0"/>
          </a:p>
        </p:txBody>
      </p:sp>
      <p:sp>
        <p:nvSpPr>
          <p:cNvPr id="32771" name="Rectangle 4"/>
          <p:cNvSpPr>
            <a:spLocks noChangeArrowheads="1"/>
          </p:cNvSpPr>
          <p:nvPr/>
        </p:nvSpPr>
        <p:spPr bwMode="auto">
          <a:xfrm>
            <a:off x="3358756" y="3320059"/>
            <a:ext cx="2753915" cy="37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90000"/>
              </a:lnSpc>
            </a:pPr>
            <a:r>
              <a:rPr lang="en-GB" altLang="en-US" sz="2400" b="1" dirty="0">
                <a:solidFill>
                  <a:srgbClr val="0033CC"/>
                </a:solidFill>
                <a:latin typeface="Gill Sans MT" pitchFamily="34" charset="0"/>
              </a:rPr>
              <a:t>Problem Solving Models</a:t>
            </a:r>
          </a:p>
        </p:txBody>
      </p:sp>
      <p:sp>
        <p:nvSpPr>
          <p:cNvPr id="33806" name="Freeform 14"/>
          <p:cNvSpPr>
            <a:spLocks/>
          </p:cNvSpPr>
          <p:nvPr/>
        </p:nvSpPr>
        <p:spPr bwMode="auto">
          <a:xfrm>
            <a:off x="2303862" y="2824165"/>
            <a:ext cx="2026840" cy="271901"/>
          </a:xfrm>
          <a:custGeom>
            <a:avLst/>
            <a:gdLst>
              <a:gd name="T0" fmla="*/ 2147483647 w 2009"/>
              <a:gd name="T1" fmla="*/ 1281612785 h 597"/>
              <a:gd name="T2" fmla="*/ 2147483647 w 2009"/>
              <a:gd name="T3" fmla="*/ 352068320 h 597"/>
              <a:gd name="T4" fmla="*/ 2147483647 w 2009"/>
              <a:gd name="T5" fmla="*/ 169593225 h 597"/>
              <a:gd name="T6" fmla="*/ 2011517534 w 2009"/>
              <a:gd name="T7" fmla="*/ 47228641 h 597"/>
              <a:gd name="T8" fmla="*/ 1782356810 w 2009"/>
              <a:gd name="T9" fmla="*/ 17173385 h 597"/>
              <a:gd name="T10" fmla="*/ 0 w 2009"/>
              <a:gd name="T11" fmla="*/ 0 h 5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9" h="597">
                <a:moveTo>
                  <a:pt x="2009" y="597"/>
                </a:moveTo>
                <a:lnTo>
                  <a:pt x="1785" y="164"/>
                </a:lnTo>
                <a:lnTo>
                  <a:pt x="1686" y="79"/>
                </a:lnTo>
                <a:lnTo>
                  <a:pt x="1501" y="22"/>
                </a:lnTo>
                <a:lnTo>
                  <a:pt x="1330" y="8"/>
                </a:lnTo>
                <a:lnTo>
                  <a:pt x="0"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2774" name="Rectangle 16"/>
          <p:cNvSpPr>
            <a:spLocks noChangeArrowheads="1"/>
          </p:cNvSpPr>
          <p:nvPr/>
        </p:nvSpPr>
        <p:spPr bwMode="auto">
          <a:xfrm rot="2390579">
            <a:off x="3600453" y="4131471"/>
            <a:ext cx="432197" cy="216694"/>
          </a:xfrm>
          <a:prstGeom prst="rect">
            <a:avLst/>
          </a:prstGeom>
          <a:solidFill>
            <a:schemeClr val="bg1"/>
          </a:solidFill>
          <a:ln w="1588">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z="1350">
              <a:solidFill>
                <a:srgbClr val="000000"/>
              </a:solidFill>
              <a:latin typeface="Gill Sans MT" pitchFamily="34" charset="0"/>
            </a:endParaRPr>
          </a:p>
        </p:txBody>
      </p:sp>
      <p:sp>
        <p:nvSpPr>
          <p:cNvPr id="33809" name="Freeform 17"/>
          <p:cNvSpPr>
            <a:spLocks/>
          </p:cNvSpPr>
          <p:nvPr/>
        </p:nvSpPr>
        <p:spPr bwMode="auto">
          <a:xfrm>
            <a:off x="2250281" y="3736184"/>
            <a:ext cx="1843088" cy="281993"/>
          </a:xfrm>
          <a:custGeom>
            <a:avLst/>
            <a:gdLst>
              <a:gd name="T0" fmla="*/ 2147483647 w 2030"/>
              <a:gd name="T1" fmla="*/ 0 h 597"/>
              <a:gd name="T2" fmla="*/ 2147483647 w 2030"/>
              <a:gd name="T3" fmla="*/ 1078805760 h 597"/>
              <a:gd name="T4" fmla="*/ 2147483647 w 2030"/>
              <a:gd name="T5" fmla="*/ 1252736089 h 597"/>
              <a:gd name="T6" fmla="*/ 1969592910 w 2030"/>
              <a:gd name="T7" fmla="*/ 1314381793 h 597"/>
              <a:gd name="T8" fmla="*/ 0 w 2030"/>
              <a:gd name="T9" fmla="*/ 1314381793 h 5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30" h="597">
                <a:moveTo>
                  <a:pt x="2030" y="0"/>
                </a:moveTo>
                <a:lnTo>
                  <a:pt x="1707" y="490"/>
                </a:lnTo>
                <a:lnTo>
                  <a:pt x="1536" y="569"/>
                </a:lnTo>
                <a:lnTo>
                  <a:pt x="1344" y="597"/>
                </a:lnTo>
                <a:lnTo>
                  <a:pt x="0" y="597"/>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0" name="Freeform 18"/>
          <p:cNvSpPr>
            <a:spLocks/>
          </p:cNvSpPr>
          <p:nvPr/>
        </p:nvSpPr>
        <p:spPr bwMode="auto">
          <a:xfrm>
            <a:off x="2303863" y="3863580"/>
            <a:ext cx="1877615" cy="920354"/>
          </a:xfrm>
          <a:custGeom>
            <a:avLst/>
            <a:gdLst>
              <a:gd name="T0" fmla="*/ 2147483647 w 2167"/>
              <a:gd name="T1" fmla="*/ 0 h 1403"/>
              <a:gd name="T2" fmla="*/ 2147483647 w 2167"/>
              <a:gd name="T3" fmla="*/ 2147483647 h 1403"/>
              <a:gd name="T4" fmla="*/ 2147483647 w 2167"/>
              <a:gd name="T5" fmla="*/ 2147483647 h 1403"/>
              <a:gd name="T6" fmla="*/ 2147483647 w 2167"/>
              <a:gd name="T7" fmla="*/ 2147483647 h 1403"/>
              <a:gd name="T8" fmla="*/ 2147483647 w 2167"/>
              <a:gd name="T9" fmla="*/ 2147483647 h 1403"/>
              <a:gd name="T10" fmla="*/ 1957956734 w 2167"/>
              <a:gd name="T11" fmla="*/ 2147483647 h 1403"/>
              <a:gd name="T12" fmla="*/ 0 w 2167"/>
              <a:gd name="T13" fmla="*/ 2147483647 h 1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67" h="1403">
                <a:moveTo>
                  <a:pt x="2167" y="0"/>
                </a:moveTo>
                <a:lnTo>
                  <a:pt x="1980" y="1012"/>
                </a:lnTo>
                <a:lnTo>
                  <a:pt x="1916" y="1155"/>
                </a:lnTo>
                <a:lnTo>
                  <a:pt x="1795" y="1283"/>
                </a:lnTo>
                <a:lnTo>
                  <a:pt x="1652" y="1375"/>
                </a:lnTo>
                <a:lnTo>
                  <a:pt x="1467" y="1403"/>
                </a:lnTo>
                <a:lnTo>
                  <a:pt x="0" y="1403"/>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1" name="Freeform 19"/>
          <p:cNvSpPr>
            <a:spLocks/>
          </p:cNvSpPr>
          <p:nvPr/>
        </p:nvSpPr>
        <p:spPr bwMode="auto">
          <a:xfrm>
            <a:off x="4978006" y="1970488"/>
            <a:ext cx="2594371" cy="1085846"/>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
        <p:nvSpPr>
          <p:cNvPr id="33813" name="Freeform 21"/>
          <p:cNvSpPr>
            <a:spLocks/>
          </p:cNvSpPr>
          <p:nvPr/>
        </p:nvSpPr>
        <p:spPr bwMode="auto">
          <a:xfrm>
            <a:off x="5112545" y="3861198"/>
            <a:ext cx="2746164" cy="189311"/>
          </a:xfrm>
          <a:custGeom>
            <a:avLst/>
            <a:gdLst>
              <a:gd name="T0" fmla="*/ 0 w 2146"/>
              <a:gd name="T1" fmla="*/ 0 h 540"/>
              <a:gd name="T2" fmla="*/ 564515000 w 2146"/>
              <a:gd name="T3" fmla="*/ 947578750 h 540"/>
              <a:gd name="T4" fmla="*/ 904736888 w 2146"/>
              <a:gd name="T5" fmla="*/ 1164312188 h 540"/>
              <a:gd name="T6" fmla="*/ 1406247188 w 2146"/>
              <a:gd name="T7" fmla="*/ 1343244075 h 540"/>
              <a:gd name="T8" fmla="*/ 2033766888 w 2146"/>
              <a:gd name="T9" fmla="*/ 1360884375 h 540"/>
              <a:gd name="T10" fmla="*/ 2147483647 w 2146"/>
              <a:gd name="T11" fmla="*/ 1348284388 h 5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6" h="540">
                <a:moveTo>
                  <a:pt x="0" y="0"/>
                </a:moveTo>
                <a:lnTo>
                  <a:pt x="224" y="376"/>
                </a:lnTo>
                <a:lnTo>
                  <a:pt x="359" y="462"/>
                </a:lnTo>
                <a:lnTo>
                  <a:pt x="558" y="533"/>
                </a:lnTo>
                <a:lnTo>
                  <a:pt x="807" y="540"/>
                </a:lnTo>
                <a:lnTo>
                  <a:pt x="2146" y="535"/>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4" name="Freeform 22"/>
          <p:cNvSpPr>
            <a:spLocks/>
          </p:cNvSpPr>
          <p:nvPr/>
        </p:nvSpPr>
        <p:spPr bwMode="auto">
          <a:xfrm>
            <a:off x="4580337" y="3863581"/>
            <a:ext cx="3064669" cy="985834"/>
          </a:xfrm>
          <a:custGeom>
            <a:avLst/>
            <a:gdLst>
              <a:gd name="T0" fmla="*/ 0 w 2574"/>
              <a:gd name="T1" fmla="*/ 0 h 1358"/>
              <a:gd name="T2" fmla="*/ 662801888 w 2574"/>
              <a:gd name="T3" fmla="*/ 1988404075 h 1358"/>
              <a:gd name="T4" fmla="*/ 1146671888 w 2574"/>
              <a:gd name="T5" fmla="*/ 2147483647 h 1358"/>
              <a:gd name="T6" fmla="*/ 1595259700 w 2574"/>
              <a:gd name="T7" fmla="*/ 2147483647 h 1358"/>
              <a:gd name="T8" fmla="*/ 2147483647 w 2574"/>
              <a:gd name="T9" fmla="*/ 2147483647 h 1358"/>
              <a:gd name="T10" fmla="*/ 2147483647 w 2574"/>
              <a:gd name="T11" fmla="*/ 2147483647 h 1358"/>
              <a:gd name="T12" fmla="*/ 2147483647 w 2574"/>
              <a:gd name="T13" fmla="*/ 2147483647 h 1358"/>
              <a:gd name="T14" fmla="*/ 2147483647 w 2574"/>
              <a:gd name="T15" fmla="*/ 2147483647 h 13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74" h="1358">
                <a:moveTo>
                  <a:pt x="0" y="0"/>
                </a:moveTo>
                <a:lnTo>
                  <a:pt x="263" y="789"/>
                </a:lnTo>
                <a:lnTo>
                  <a:pt x="455" y="1031"/>
                </a:lnTo>
                <a:lnTo>
                  <a:pt x="633" y="1187"/>
                </a:lnTo>
                <a:lnTo>
                  <a:pt x="853" y="1272"/>
                </a:lnTo>
                <a:lnTo>
                  <a:pt x="1003" y="1308"/>
                </a:lnTo>
                <a:lnTo>
                  <a:pt x="1216" y="1351"/>
                </a:lnTo>
                <a:lnTo>
                  <a:pt x="2574" y="1358"/>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5" name="Text Box 23"/>
          <p:cNvSpPr txBox="1">
            <a:spLocks noChangeArrowheads="1"/>
          </p:cNvSpPr>
          <p:nvPr/>
        </p:nvSpPr>
        <p:spPr bwMode="auto">
          <a:xfrm>
            <a:off x="136922" y="2096691"/>
            <a:ext cx="2719655" cy="1034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Cause &amp; Effect Diagram </a:t>
            </a:r>
          </a:p>
          <a:p>
            <a:pPr eaLnBrk="0" hangingPunct="0">
              <a:spcBef>
                <a:spcPct val="20000"/>
              </a:spcBef>
            </a:pPr>
            <a:r>
              <a:rPr lang="en-GB" altLang="en-US" sz="1800" dirty="0">
                <a:solidFill>
                  <a:srgbClr val="000000"/>
                </a:solidFill>
                <a:latin typeface="Arial" charset="0"/>
              </a:rPr>
              <a:t>Fishbone Diagram </a:t>
            </a:r>
          </a:p>
          <a:p>
            <a:pPr eaLnBrk="0" hangingPunct="0">
              <a:spcBef>
                <a:spcPct val="20000"/>
              </a:spcBef>
            </a:pPr>
            <a:r>
              <a:rPr lang="en-GB" altLang="en-US" sz="1800" dirty="0">
                <a:solidFill>
                  <a:srgbClr val="000000"/>
                </a:solidFill>
                <a:latin typeface="Arial" charset="0"/>
              </a:rPr>
              <a:t>Ishikawa Diagram? </a:t>
            </a:r>
          </a:p>
        </p:txBody>
      </p:sp>
      <p:sp>
        <p:nvSpPr>
          <p:cNvPr id="33816" name="Text Box 24"/>
          <p:cNvSpPr txBox="1">
            <a:spLocks noChangeArrowheads="1"/>
          </p:cNvSpPr>
          <p:nvPr/>
        </p:nvSpPr>
        <p:spPr bwMode="auto">
          <a:xfrm>
            <a:off x="5988846" y="1658541"/>
            <a:ext cx="1970485"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a:solidFill>
                  <a:srgbClr val="000000"/>
                </a:solidFill>
                <a:latin typeface="Arial" charset="0"/>
              </a:rPr>
              <a:t>Force-field Analysis?</a:t>
            </a:r>
          </a:p>
        </p:txBody>
      </p:sp>
      <p:sp>
        <p:nvSpPr>
          <p:cNvPr id="33817" name="Text Box 25"/>
          <p:cNvSpPr txBox="1">
            <a:spLocks noChangeArrowheads="1"/>
          </p:cNvSpPr>
          <p:nvPr/>
        </p:nvSpPr>
        <p:spPr bwMode="auto">
          <a:xfrm>
            <a:off x="1250754" y="3539348"/>
            <a:ext cx="1782365"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Mind Mapping?</a:t>
            </a:r>
          </a:p>
        </p:txBody>
      </p:sp>
      <p:sp>
        <p:nvSpPr>
          <p:cNvPr id="33818" name="Text Box 26"/>
          <p:cNvSpPr txBox="1">
            <a:spLocks noChangeArrowheads="1"/>
          </p:cNvSpPr>
          <p:nvPr/>
        </p:nvSpPr>
        <p:spPr bwMode="auto">
          <a:xfrm>
            <a:off x="1398986" y="4379715"/>
            <a:ext cx="1736373"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Brainstorming?</a:t>
            </a:r>
          </a:p>
        </p:txBody>
      </p:sp>
      <p:sp>
        <p:nvSpPr>
          <p:cNvPr id="33819" name="Text Box 27"/>
          <p:cNvSpPr txBox="1">
            <a:spLocks noChangeArrowheads="1"/>
          </p:cNvSpPr>
          <p:nvPr/>
        </p:nvSpPr>
        <p:spPr bwMode="auto">
          <a:xfrm>
            <a:off x="6607375" y="2472135"/>
            <a:ext cx="1975926"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SWOT Analysis ?</a:t>
            </a:r>
          </a:p>
        </p:txBody>
      </p:sp>
      <p:sp>
        <p:nvSpPr>
          <p:cNvPr id="33821" name="Text Box 29"/>
          <p:cNvSpPr txBox="1">
            <a:spLocks noChangeArrowheads="1"/>
          </p:cNvSpPr>
          <p:nvPr/>
        </p:nvSpPr>
        <p:spPr bwMode="auto">
          <a:xfrm>
            <a:off x="6434139" y="3602831"/>
            <a:ext cx="167231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Risk Analysis?</a:t>
            </a:r>
          </a:p>
        </p:txBody>
      </p:sp>
      <p:sp>
        <p:nvSpPr>
          <p:cNvPr id="33822" name="Text Box 30"/>
          <p:cNvSpPr txBox="1">
            <a:spLocks noChangeArrowheads="1"/>
          </p:cNvSpPr>
          <p:nvPr/>
        </p:nvSpPr>
        <p:spPr bwMode="auto">
          <a:xfrm>
            <a:off x="5880897" y="4495800"/>
            <a:ext cx="2172454"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 PESTLE Analysis?</a:t>
            </a:r>
          </a:p>
        </p:txBody>
      </p:sp>
      <p:sp>
        <p:nvSpPr>
          <p:cNvPr id="23" name="Freeform 19">
            <a:extLst>
              <a:ext uri="{FF2B5EF4-FFF2-40B4-BE49-F238E27FC236}">
                <a16:creationId xmlns:a16="http://schemas.microsoft.com/office/drawing/2014/main" id="{5041FA39-1F47-47FE-AB81-95C8875E0A2D}"/>
              </a:ext>
            </a:extLst>
          </p:cNvPr>
          <p:cNvSpPr>
            <a:spLocks/>
          </p:cNvSpPr>
          <p:nvPr/>
        </p:nvSpPr>
        <p:spPr bwMode="auto">
          <a:xfrm>
            <a:off x="5638802" y="2862266"/>
            <a:ext cx="2563219" cy="296465"/>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Tree>
    <p:extLst>
      <p:ext uri="{BB962C8B-B14F-4D97-AF65-F5344CB8AC3E}">
        <p14:creationId xmlns:p14="http://schemas.microsoft.com/office/powerpoint/2010/main" val="966032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806"/>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381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33809"/>
                                        </p:tgtEl>
                                        <p:attrNameLst>
                                          <p:attrName>style.visibility</p:attrName>
                                        </p:attrNameLst>
                                      </p:cBhvr>
                                      <p:to>
                                        <p:strVal val="visible"/>
                                      </p:to>
                                    </p:set>
                                  </p:childTnLst>
                                </p:cTn>
                              </p:par>
                            </p:childTnLst>
                          </p:cTn>
                        </p:par>
                        <p:par>
                          <p:cTn id="14" fill="hold" nodeType="afterGroup">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381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3810"/>
                                        </p:tgtEl>
                                        <p:attrNameLst>
                                          <p:attrName>style.visibility</p:attrName>
                                        </p:attrNameLst>
                                      </p:cBhvr>
                                      <p:to>
                                        <p:strVal val="visible"/>
                                      </p:to>
                                    </p:set>
                                  </p:childTnLst>
                                </p:cTn>
                              </p:par>
                            </p:childTnLst>
                          </p:cTn>
                        </p:par>
                        <p:par>
                          <p:cTn id="21" fill="hold" nodeType="afterGroup">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33818"/>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33811"/>
                                        </p:tgtEl>
                                        <p:attrNameLst>
                                          <p:attrName>style.visibility</p:attrName>
                                        </p:attrNameLst>
                                      </p:cBhvr>
                                      <p:to>
                                        <p:strVal val="visible"/>
                                      </p:to>
                                    </p:set>
                                  </p:childTnLst>
                                </p:cTn>
                              </p:par>
                            </p:childTnLst>
                          </p:cTn>
                        </p:par>
                        <p:par>
                          <p:cTn id="28" fill="hold" nodeType="afterGroup">
                            <p:stCondLst>
                              <p:cond delay="0"/>
                            </p:stCondLst>
                            <p:childTnLst>
                              <p:par>
                                <p:cTn id="29" presetID="1" presetClass="entr" presetSubtype="0" fill="hold" grpId="0" nodeType="afterEffect">
                                  <p:stCondLst>
                                    <p:cond delay="0"/>
                                  </p:stCondLst>
                                  <p:childTnLst>
                                    <p:set>
                                      <p:cBhvr>
                                        <p:cTn id="30" dur="1" fill="hold">
                                          <p:stCondLst>
                                            <p:cond delay="0"/>
                                          </p:stCondLst>
                                        </p:cTn>
                                        <p:tgtEl>
                                          <p:spTgt spid="33816"/>
                                        </p:tgtEl>
                                        <p:attrNameLst>
                                          <p:attrName>style.visibility</p:attrName>
                                        </p:attrNameLst>
                                      </p:cBhvr>
                                      <p:to>
                                        <p:strVal val="visible"/>
                                      </p:to>
                                    </p:set>
                                  </p:childTnLst>
                                </p:cTn>
                              </p:par>
                            </p:childTnLst>
                          </p:cTn>
                        </p:par>
                        <p:par>
                          <p:cTn id="31" fill="hold" nodeType="afterGroup">
                            <p:stCondLst>
                              <p:cond delay="0"/>
                            </p:stCondLst>
                            <p:childTnLst>
                              <p:par>
                                <p:cTn id="32" presetID="1" presetClass="entr" presetSubtype="0" fill="hold" grpId="0" nodeType="afterEffect">
                                  <p:stCondLst>
                                    <p:cond delay="0"/>
                                  </p:stCondLst>
                                  <p:childTnLst>
                                    <p:set>
                                      <p:cBhvr>
                                        <p:cTn id="33" dur="1" fill="hold">
                                          <p:stCondLst>
                                            <p:cond delay="0"/>
                                          </p:stCondLst>
                                        </p:cTn>
                                        <p:tgtEl>
                                          <p:spTgt spid="33819"/>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33813"/>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33821"/>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3814"/>
                                        </p:tgtEl>
                                        <p:attrNameLst>
                                          <p:attrName>style.visibility</p:attrName>
                                        </p:attrNameLst>
                                      </p:cBhvr>
                                      <p:to>
                                        <p:strVal val="visible"/>
                                      </p:to>
                                    </p:set>
                                  </p:childTnLst>
                                </p:cTn>
                              </p:par>
                            </p:childTnLst>
                          </p:cTn>
                        </p:par>
                        <p:par>
                          <p:cTn id="45" fill="hold" nodeType="afterGroup">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3382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5" grpId="0"/>
      <p:bldP spid="33816" grpId="0"/>
      <p:bldP spid="33817" grpId="0"/>
      <p:bldP spid="33818" grpId="0"/>
      <p:bldP spid="33819" grpId="0"/>
      <p:bldP spid="33821" grpId="0"/>
      <p:bldP spid="338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Decision Making Processes</a:t>
            </a:r>
          </a:p>
        </p:txBody>
      </p:sp>
      <p:sp>
        <p:nvSpPr>
          <p:cNvPr id="3" name="Content Placeholder 2"/>
          <p:cNvSpPr>
            <a:spLocks noGrp="1"/>
          </p:cNvSpPr>
          <p:nvPr>
            <p:ph idx="1"/>
          </p:nvPr>
        </p:nvSpPr>
        <p:spPr>
          <a:xfrm>
            <a:off x="251520" y="1268760"/>
            <a:ext cx="8640960" cy="4525963"/>
          </a:xfrm>
        </p:spPr>
        <p:txBody>
          <a:bodyPr/>
          <a:lstStyle/>
          <a:p>
            <a:r>
              <a:rPr lang="cy-GB" dirty="0"/>
              <a:t>Decision making can be </a:t>
            </a:r>
            <a:r>
              <a:rPr lang="cy-GB" b="1" u="sng" dirty="0"/>
              <a:t>rational</a:t>
            </a:r>
            <a:r>
              <a:rPr lang="cy-GB" dirty="0"/>
              <a:t> or </a:t>
            </a:r>
            <a:r>
              <a:rPr lang="cy-GB" b="1" u="sng" dirty="0"/>
              <a:t>creative</a:t>
            </a:r>
            <a:r>
              <a:rPr lang="cy-GB" dirty="0"/>
              <a:t>.</a:t>
            </a:r>
          </a:p>
          <a:p>
            <a:endParaRPr lang="cy-GB" sz="1600" dirty="0"/>
          </a:p>
          <a:p>
            <a:r>
              <a:rPr lang="cy-GB" dirty="0"/>
              <a:t>The </a:t>
            </a:r>
            <a:r>
              <a:rPr lang="cy-GB" b="1" dirty="0"/>
              <a:t>rational</a:t>
            </a:r>
            <a:r>
              <a:rPr lang="cy-GB" dirty="0"/>
              <a:t> approach emphasises the need to evaluate the problem and its constituent parts in an ordered way.</a:t>
            </a:r>
          </a:p>
          <a:p>
            <a:endParaRPr lang="cy-GB" sz="1600" dirty="0"/>
          </a:p>
          <a:p>
            <a:r>
              <a:rPr lang="cy-GB" dirty="0"/>
              <a:t>The </a:t>
            </a:r>
            <a:r>
              <a:rPr lang="cy-GB" b="1" dirty="0"/>
              <a:t>creative</a:t>
            </a:r>
            <a:r>
              <a:rPr lang="cy-GB" dirty="0"/>
              <a:t> approach emphasises innovation in a holistic and less regulated way.</a:t>
            </a:r>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a:p>
        </p:txBody>
      </p:sp>
    </p:spTree>
    <p:extLst>
      <p:ext uri="{BB962C8B-B14F-4D97-AF65-F5344CB8AC3E}">
        <p14:creationId xmlns:p14="http://schemas.microsoft.com/office/powerpoint/2010/main" val="2883731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Rational Decision Making</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3167388"/>
              </p:ext>
            </p:extLst>
          </p:nvPr>
        </p:nvGraphicFramePr>
        <p:xfrm>
          <a:off x="0" y="1600200"/>
          <a:ext cx="9022080" cy="3733800"/>
        </p:xfrm>
        <a:graphic>
          <a:graphicData uri="http://schemas.openxmlformats.org/drawingml/2006/table">
            <a:tbl>
              <a:tblPr firstRow="1" bandRow="1">
                <a:tableStyleId>{5C22544A-7EE6-4342-B048-85BDC9FD1C3A}</a:tableStyleId>
              </a:tblPr>
              <a:tblGrid>
                <a:gridCol w="9022080">
                  <a:extLst>
                    <a:ext uri="{9D8B030D-6E8A-4147-A177-3AD203B41FA5}">
                      <a16:colId xmlns:a16="http://schemas.microsoft.com/office/drawing/2014/main" val="20000"/>
                    </a:ext>
                  </a:extLst>
                </a:gridCol>
              </a:tblGrid>
              <a:tr h="933450">
                <a:tc>
                  <a:txBody>
                    <a:bodyPr/>
                    <a:lstStyle/>
                    <a:p>
                      <a:pPr algn="ctr"/>
                      <a:r>
                        <a:rPr lang="cy-GB" sz="2400" dirty="0">
                          <a:solidFill>
                            <a:schemeClr val="tx1"/>
                          </a:solidFill>
                        </a:rPr>
                        <a:t>Define the Problem</a:t>
                      </a:r>
                    </a:p>
                    <a:p>
                      <a:pPr algn="ctr"/>
                      <a:endParaRPr lang="cy-GB" dirty="0">
                        <a:solidFill>
                          <a:schemeClr val="tx1"/>
                        </a:solidFill>
                      </a:endParaRPr>
                    </a:p>
                  </a:txBody>
                  <a:tcPr/>
                </a:tc>
                <a:extLst>
                  <a:ext uri="{0D108BD9-81ED-4DB2-BD59-A6C34878D82A}">
                    <a16:rowId xmlns:a16="http://schemas.microsoft.com/office/drawing/2014/main" val="10000"/>
                  </a:ext>
                </a:extLst>
              </a:tr>
              <a:tr h="933450">
                <a:tc>
                  <a:txBody>
                    <a:bodyPr/>
                    <a:lstStyle/>
                    <a:p>
                      <a:pPr algn="ctr"/>
                      <a:r>
                        <a:rPr lang="cy-GB" sz="2400" b="1" dirty="0">
                          <a:solidFill>
                            <a:schemeClr val="tx1"/>
                          </a:solidFill>
                        </a:rPr>
                        <a:t>Gather the Data</a:t>
                      </a:r>
                    </a:p>
                    <a:p>
                      <a:pPr algn="ctr"/>
                      <a:endParaRPr lang="cy-GB" b="1" dirty="0">
                        <a:solidFill>
                          <a:schemeClr val="tx1"/>
                        </a:solidFill>
                      </a:endParaRPr>
                    </a:p>
                  </a:txBody>
                  <a:tcPr/>
                </a:tc>
                <a:extLst>
                  <a:ext uri="{0D108BD9-81ED-4DB2-BD59-A6C34878D82A}">
                    <a16:rowId xmlns:a16="http://schemas.microsoft.com/office/drawing/2014/main" val="10001"/>
                  </a:ext>
                </a:extLst>
              </a:tr>
              <a:tr h="933450">
                <a:tc>
                  <a:txBody>
                    <a:bodyPr/>
                    <a:lstStyle/>
                    <a:p>
                      <a:pPr algn="ctr"/>
                      <a:r>
                        <a:rPr lang="cy-GB" sz="2400" b="1" dirty="0"/>
                        <a:t>Generate, Evaluate and Choose Options</a:t>
                      </a:r>
                    </a:p>
                    <a:p>
                      <a:pPr algn="ctr"/>
                      <a:endParaRPr lang="cy-GB" dirty="0"/>
                    </a:p>
                  </a:txBody>
                  <a:tcPr/>
                </a:tc>
                <a:extLst>
                  <a:ext uri="{0D108BD9-81ED-4DB2-BD59-A6C34878D82A}">
                    <a16:rowId xmlns:a16="http://schemas.microsoft.com/office/drawing/2014/main" val="10002"/>
                  </a:ext>
                </a:extLst>
              </a:tr>
              <a:tr h="933450">
                <a:tc>
                  <a:txBody>
                    <a:bodyPr/>
                    <a:lstStyle/>
                    <a:p>
                      <a:pPr algn="ctr"/>
                      <a:r>
                        <a:rPr lang="cy-GB" sz="2400" b="1" dirty="0"/>
                        <a:t>Implement</a:t>
                      </a:r>
                      <a:r>
                        <a:rPr lang="cy-GB" sz="2400" b="1" baseline="0" dirty="0"/>
                        <a:t> the Selected Option/s</a:t>
                      </a:r>
                    </a:p>
                    <a:p>
                      <a:pPr algn="ctr"/>
                      <a:endParaRPr lang="cy-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04657A23-F046-44D7-AC1D-38111E7AC05F}" type="slidenum">
              <a:rPr lang="en-US" smtClean="0"/>
              <a:pPr/>
              <a:t>10</a:t>
            </a:fld>
            <a:endParaRPr lang="en-US"/>
          </a:p>
        </p:txBody>
      </p:sp>
    </p:spTree>
    <p:extLst>
      <p:ext uri="{BB962C8B-B14F-4D97-AF65-F5344CB8AC3E}">
        <p14:creationId xmlns:p14="http://schemas.microsoft.com/office/powerpoint/2010/main" val="3711917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Rational Decision Making</a:t>
            </a:r>
          </a:p>
        </p:txBody>
      </p:sp>
      <p:sp>
        <p:nvSpPr>
          <p:cNvPr id="3" name="Content Placeholder 2"/>
          <p:cNvSpPr>
            <a:spLocks noGrp="1"/>
          </p:cNvSpPr>
          <p:nvPr>
            <p:ph idx="1"/>
          </p:nvPr>
        </p:nvSpPr>
        <p:spPr/>
        <p:txBody>
          <a:bodyPr/>
          <a:lstStyle/>
          <a:p>
            <a:r>
              <a:rPr lang="cy-GB" dirty="0"/>
              <a:t>It is a stepped approach.</a:t>
            </a:r>
          </a:p>
          <a:p>
            <a:r>
              <a:rPr lang="cy-GB" dirty="0"/>
              <a:t>It favours objectivity.</a:t>
            </a:r>
          </a:p>
          <a:p>
            <a:pPr>
              <a:buNone/>
            </a:pPr>
            <a:endParaRPr lang="cy-GB" sz="1600" dirty="0"/>
          </a:p>
          <a:p>
            <a:r>
              <a:rPr lang="cy-GB" b="1" dirty="0"/>
              <a:t>Advantage</a:t>
            </a:r>
            <a:r>
              <a:rPr lang="cy-GB" dirty="0"/>
              <a:t>:  it is tried &amp; tested and we are conditioned to solve problems in this way.</a:t>
            </a:r>
          </a:p>
          <a:p>
            <a:r>
              <a:rPr lang="cy-GB" b="1" dirty="0"/>
              <a:t>Disadvantage</a:t>
            </a:r>
            <a:r>
              <a:rPr lang="cy-GB" dirty="0"/>
              <a:t>:  we are constrained by bounded rationality (Simon, 1990) i.e. cognitive or resource limitations.</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11</a:t>
            </a:fld>
            <a:endParaRPr lang="en-US"/>
          </a:p>
        </p:txBody>
      </p:sp>
    </p:spTree>
    <p:extLst>
      <p:ext uri="{BB962C8B-B14F-4D97-AF65-F5344CB8AC3E}">
        <p14:creationId xmlns:p14="http://schemas.microsoft.com/office/powerpoint/2010/main" val="3219049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a:p>
        </p:txBody>
      </p:sp>
      <p:sp>
        <p:nvSpPr>
          <p:cNvPr id="7" name="TextBox 6"/>
          <p:cNvSpPr txBox="1"/>
          <p:nvPr/>
        </p:nvSpPr>
        <p:spPr>
          <a:xfrm>
            <a:off x="3203848" y="5805264"/>
            <a:ext cx="2880320" cy="307777"/>
          </a:xfrm>
          <a:prstGeom prst="rect">
            <a:avLst/>
          </a:prstGeom>
          <a:noFill/>
        </p:spPr>
        <p:txBody>
          <a:bodyPr wrap="square" rtlCol="0">
            <a:spAutoFit/>
          </a:bodyPr>
          <a:lstStyle/>
          <a:p>
            <a:pPr algn="ctr"/>
            <a:r>
              <a:rPr lang="cy-GB" b="1" dirty="0"/>
              <a:t>Whetten and Cameron (2011)</a:t>
            </a:r>
          </a:p>
        </p:txBody>
      </p:sp>
      <p:sp>
        <p:nvSpPr>
          <p:cNvPr id="8" name="Oval 7"/>
          <p:cNvSpPr/>
          <p:nvPr/>
        </p:nvSpPr>
        <p:spPr bwMode="auto">
          <a:xfrm>
            <a:off x="899592" y="3140968"/>
            <a:ext cx="1440160" cy="1368152"/>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y-GB" sz="1400" b="0" i="0" u="none" strike="noStrike" cap="none" normalizeH="0" baseline="0">
              <a:ln>
                <a:noFill/>
              </a:ln>
              <a:solidFill>
                <a:schemeClr val="tx1"/>
              </a:solidFill>
              <a:effectLst/>
              <a:latin typeface="Arial" pitchFamily="34" charset="0"/>
            </a:endParaRPr>
          </a:p>
        </p:txBody>
      </p:sp>
      <p:sp>
        <p:nvSpPr>
          <p:cNvPr id="9" name="Oval 8"/>
          <p:cNvSpPr/>
          <p:nvPr/>
        </p:nvSpPr>
        <p:spPr bwMode="auto">
          <a:xfrm>
            <a:off x="467544" y="134076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Preparation</a:t>
            </a:r>
          </a:p>
        </p:txBody>
      </p:sp>
      <p:sp>
        <p:nvSpPr>
          <p:cNvPr id="10" name="Oval 9"/>
          <p:cNvSpPr/>
          <p:nvPr/>
        </p:nvSpPr>
        <p:spPr bwMode="auto">
          <a:xfrm>
            <a:off x="2411760" y="2276872"/>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Incubation</a:t>
            </a:r>
          </a:p>
        </p:txBody>
      </p:sp>
      <p:sp>
        <p:nvSpPr>
          <p:cNvPr id="11" name="Oval 10"/>
          <p:cNvSpPr/>
          <p:nvPr/>
        </p:nvSpPr>
        <p:spPr bwMode="auto">
          <a:xfrm>
            <a:off x="4572000" y="3212976"/>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Illumination</a:t>
            </a:r>
          </a:p>
        </p:txBody>
      </p:sp>
      <p:sp>
        <p:nvSpPr>
          <p:cNvPr id="12" name="Oval 11"/>
          <p:cNvSpPr/>
          <p:nvPr/>
        </p:nvSpPr>
        <p:spPr bwMode="auto">
          <a:xfrm>
            <a:off x="6732240" y="422108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Verification</a:t>
            </a:r>
          </a:p>
        </p:txBody>
      </p:sp>
    </p:spTree>
    <p:extLst>
      <p:ext uri="{BB962C8B-B14F-4D97-AF65-F5344CB8AC3E}">
        <p14:creationId xmlns:p14="http://schemas.microsoft.com/office/powerpoint/2010/main" val="1350507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3" name="Content Placeholder 2"/>
          <p:cNvSpPr>
            <a:spLocks noGrp="1"/>
          </p:cNvSpPr>
          <p:nvPr>
            <p:ph idx="1"/>
          </p:nvPr>
        </p:nvSpPr>
        <p:spPr/>
        <p:txBody>
          <a:bodyPr/>
          <a:lstStyle/>
          <a:p>
            <a:r>
              <a:rPr lang="cy-GB" dirty="0"/>
              <a:t>It is a less structured approach.</a:t>
            </a:r>
          </a:p>
          <a:p>
            <a:r>
              <a:rPr lang="cy-GB" dirty="0"/>
              <a:t>It favours subjectivity and intuition.</a:t>
            </a:r>
          </a:p>
          <a:p>
            <a:endParaRPr lang="cy-GB" sz="1600" dirty="0"/>
          </a:p>
          <a:p>
            <a:r>
              <a:rPr lang="cy-GB" b="1" dirty="0"/>
              <a:t>Advantage</a:t>
            </a:r>
            <a:r>
              <a:rPr lang="cy-GB" dirty="0"/>
              <a:t>:  it may result in better solutions.</a:t>
            </a:r>
          </a:p>
          <a:p>
            <a:r>
              <a:rPr lang="cy-GB" b="1" dirty="0"/>
              <a:t>Disadvantage</a:t>
            </a:r>
            <a:r>
              <a:rPr lang="cy-GB" dirty="0"/>
              <a:t>:  it is less familiar and requires training or an alternative organisational culture.</a:t>
            </a:r>
          </a:p>
          <a:p>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13</a:t>
            </a:fld>
            <a:endParaRPr lang="en-US"/>
          </a:p>
        </p:txBody>
      </p:sp>
    </p:spTree>
    <p:extLst>
      <p:ext uri="{BB962C8B-B14F-4D97-AF65-F5344CB8AC3E}">
        <p14:creationId xmlns:p14="http://schemas.microsoft.com/office/powerpoint/2010/main" val="2462959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A7CF5-8028-434D-AFD7-87ED37563703}"/>
              </a:ext>
            </a:extLst>
          </p:cNvPr>
          <p:cNvSpPr>
            <a:spLocks noGrp="1"/>
          </p:cNvSpPr>
          <p:nvPr>
            <p:ph type="title"/>
          </p:nvPr>
        </p:nvSpPr>
        <p:spPr/>
        <p:txBody>
          <a:bodyPr>
            <a:normAutofit/>
          </a:bodyPr>
          <a:lstStyle/>
          <a:p>
            <a:r>
              <a:rPr lang="cy-GB" sz="3600" b="1" dirty="0">
                <a:solidFill>
                  <a:srgbClr val="0070C0"/>
                </a:solidFill>
              </a:rPr>
              <a:t>Classwork- Individual Task</a:t>
            </a:r>
            <a:endParaRPr lang="en-GB" sz="3600" b="1" dirty="0">
              <a:solidFill>
                <a:srgbClr val="0070C0"/>
              </a:solidFill>
            </a:endParaRPr>
          </a:p>
        </p:txBody>
      </p:sp>
      <p:sp>
        <p:nvSpPr>
          <p:cNvPr id="3" name="Content Placeholder 2">
            <a:extLst>
              <a:ext uri="{FF2B5EF4-FFF2-40B4-BE49-F238E27FC236}">
                <a16:creationId xmlns:a16="http://schemas.microsoft.com/office/drawing/2014/main" id="{193D04F6-489C-4C1C-871F-2FE37197A4D3}"/>
              </a:ext>
            </a:extLst>
          </p:cNvPr>
          <p:cNvSpPr>
            <a:spLocks noGrp="1"/>
          </p:cNvSpPr>
          <p:nvPr>
            <p:ph idx="1"/>
          </p:nvPr>
        </p:nvSpPr>
        <p:spPr>
          <a:xfrm>
            <a:off x="457200" y="2020738"/>
            <a:ext cx="8229600" cy="2816524"/>
          </a:xfrm>
        </p:spPr>
        <p:txBody>
          <a:bodyPr>
            <a:noAutofit/>
          </a:bodyPr>
          <a:lstStyle/>
          <a:p>
            <a:pPr lvl="0"/>
            <a:r>
              <a:rPr lang="en-GB" dirty="0"/>
              <a:t>Describe the Housing crisis problem, in particular its:</a:t>
            </a:r>
          </a:p>
          <a:p>
            <a:pPr lvl="0"/>
            <a:r>
              <a:rPr lang="en-GB" dirty="0"/>
              <a:t>nature – Why has the problem occurred?</a:t>
            </a:r>
          </a:p>
          <a:p>
            <a:pPr lvl="0"/>
            <a:r>
              <a:rPr lang="en-GB" dirty="0"/>
              <a:t>scope.- What resources does this problem impact upon- Explain why</a:t>
            </a:r>
          </a:p>
          <a:p>
            <a:pPr lvl="0">
              <a:buNone/>
            </a:pPr>
            <a:endParaRPr lang="en-GB" dirty="0"/>
          </a:p>
          <a:p>
            <a:pPr lvl="0"/>
            <a:r>
              <a:rPr lang="en-GB" dirty="0"/>
              <a:t>You will be expected to write 200 words and hand this work in  before the end of the session.</a:t>
            </a:r>
          </a:p>
        </p:txBody>
      </p:sp>
    </p:spTree>
    <p:extLst>
      <p:ext uri="{BB962C8B-B14F-4D97-AF65-F5344CB8AC3E}">
        <p14:creationId xmlns:p14="http://schemas.microsoft.com/office/powerpoint/2010/main" val="40543356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414</TotalTime>
  <Words>7667</Words>
  <Application>Microsoft Office PowerPoint</Application>
  <PresentationFormat>On-screen Show (4:3)</PresentationFormat>
  <Paragraphs>403</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Myriad Pro</vt:lpstr>
      <vt:lpstr>20140311PresentationUWTSDTemplate</vt:lpstr>
      <vt:lpstr>Problem Solving and Decision Making BMSW 4004</vt:lpstr>
      <vt:lpstr>Creative Problem Solving</vt:lpstr>
      <vt:lpstr>Creative Problem Solving</vt:lpstr>
      <vt:lpstr>Stages of Creative Problem Solving</vt:lpstr>
      <vt:lpstr>PowerPoint Presentation</vt:lpstr>
      <vt:lpstr> Problem Solving Skills</vt:lpstr>
      <vt:lpstr>Six steps to effective problem solving</vt:lpstr>
      <vt:lpstr>Problem Solving techniques </vt:lpstr>
      <vt:lpstr>Decision Making Processes</vt:lpstr>
      <vt:lpstr>Rational Decision Making</vt:lpstr>
      <vt:lpstr>Rational Decision Making</vt:lpstr>
      <vt:lpstr>Creative Decision Making</vt:lpstr>
      <vt:lpstr>Creative Decision Making</vt:lpstr>
      <vt:lpstr>Classwork- Individual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Yajesh Kumar</cp:lastModifiedBy>
  <cp:revision>61</cp:revision>
  <dcterms:created xsi:type="dcterms:W3CDTF">2017-12-11T18:00:04Z</dcterms:created>
  <dcterms:modified xsi:type="dcterms:W3CDTF">2020-06-18T21:41:55Z</dcterms:modified>
</cp:coreProperties>
</file>