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5"/>
  </p:notesMasterIdLst>
  <p:handoutMasterIdLst>
    <p:handoutMasterId r:id="rId56"/>
  </p:handoutMasterIdLst>
  <p:sldIdLst>
    <p:sldId id="256" r:id="rId5"/>
    <p:sldId id="258" r:id="rId6"/>
    <p:sldId id="794" r:id="rId7"/>
    <p:sldId id="797" r:id="rId8"/>
    <p:sldId id="798" r:id="rId9"/>
    <p:sldId id="799" r:id="rId10"/>
    <p:sldId id="802" r:id="rId11"/>
    <p:sldId id="793" r:id="rId12"/>
    <p:sldId id="735" r:id="rId13"/>
    <p:sldId id="773" r:id="rId14"/>
    <p:sldId id="774" r:id="rId15"/>
    <p:sldId id="810" r:id="rId16"/>
    <p:sldId id="775" r:id="rId17"/>
    <p:sldId id="776" r:id="rId18"/>
    <p:sldId id="777" r:id="rId19"/>
    <p:sldId id="816" r:id="rId20"/>
    <p:sldId id="778" r:id="rId21"/>
    <p:sldId id="744" r:id="rId22"/>
    <p:sldId id="821" r:id="rId23"/>
    <p:sldId id="728" r:id="rId24"/>
    <p:sldId id="658" r:id="rId25"/>
    <p:sldId id="785" r:id="rId26"/>
    <p:sldId id="781" r:id="rId27"/>
    <p:sldId id="825" r:id="rId28"/>
    <p:sldId id="827" r:id="rId29"/>
    <p:sldId id="782" r:id="rId30"/>
    <p:sldId id="832" r:id="rId31"/>
    <p:sldId id="783" r:id="rId32"/>
    <p:sldId id="836" r:id="rId33"/>
    <p:sldId id="838" r:id="rId34"/>
    <p:sldId id="784" r:id="rId35"/>
    <p:sldId id="842" r:id="rId36"/>
    <p:sldId id="843" r:id="rId37"/>
    <p:sldId id="844" r:id="rId38"/>
    <p:sldId id="660" r:id="rId39"/>
    <p:sldId id="661" r:id="rId40"/>
    <p:sldId id="788" r:id="rId41"/>
    <p:sldId id="871" r:id="rId42"/>
    <p:sldId id="874" r:id="rId43"/>
    <p:sldId id="873" r:id="rId44"/>
    <p:sldId id="872" r:id="rId45"/>
    <p:sldId id="853" r:id="rId46"/>
    <p:sldId id="854" r:id="rId47"/>
    <p:sldId id="855" r:id="rId48"/>
    <p:sldId id="856" r:id="rId49"/>
    <p:sldId id="857" r:id="rId50"/>
    <p:sldId id="858" r:id="rId51"/>
    <p:sldId id="870" r:id="rId52"/>
    <p:sldId id="279" r:id="rId53"/>
    <p:sldId id="875" r:id="rId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B2D0FD-AB9E-4BB8-A83D-A4709ADD3D04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52C1C82-1868-4415-979B-DC79909B4C7F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discovery</a:t>
          </a:r>
          <a:endParaRPr lang="en-GB" dirty="0"/>
        </a:p>
      </dgm:t>
    </dgm:pt>
    <dgm:pt modelId="{EE788A0B-FAA2-4C30-B36C-6868B9CE4B6F}" type="parTrans" cxnId="{2337BBF4-193A-49AF-975D-0C2C71BC7FD4}">
      <dgm:prSet/>
      <dgm:spPr/>
      <dgm:t>
        <a:bodyPr/>
        <a:lstStyle/>
        <a:p>
          <a:endParaRPr lang="en-GB"/>
        </a:p>
      </dgm:t>
    </dgm:pt>
    <dgm:pt modelId="{8722B59F-E4EA-4992-A14A-95877D953C2C}" type="sibTrans" cxnId="{2337BBF4-193A-49AF-975D-0C2C71BC7FD4}">
      <dgm:prSet/>
      <dgm:spPr/>
      <dgm:t>
        <a:bodyPr/>
        <a:lstStyle/>
        <a:p>
          <a:endParaRPr lang="en-GB"/>
        </a:p>
      </dgm:t>
    </dgm:pt>
    <dgm:pt modelId="{CB944570-D005-44C1-8AB7-BCE95AE72861}">
      <dgm:prSet phldrT="[Text]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prototyping</a:t>
          </a:r>
          <a:endParaRPr lang="en-GB" dirty="0"/>
        </a:p>
      </dgm:t>
    </dgm:pt>
    <dgm:pt modelId="{1A37E961-3500-4E19-87A7-EA7AF6DD36C9}" type="parTrans" cxnId="{B1741E3D-5ADD-44B2-8571-13F206F99CCB}">
      <dgm:prSet/>
      <dgm:spPr/>
      <dgm:t>
        <a:bodyPr/>
        <a:lstStyle/>
        <a:p>
          <a:endParaRPr lang="en-GB"/>
        </a:p>
      </dgm:t>
    </dgm:pt>
    <dgm:pt modelId="{AA1233DB-519C-41C4-8F53-7EDEF1E7F881}" type="sibTrans" cxnId="{B1741E3D-5ADD-44B2-8571-13F206F99CCB}">
      <dgm:prSet/>
      <dgm:spPr/>
      <dgm:t>
        <a:bodyPr/>
        <a:lstStyle/>
        <a:p>
          <a:endParaRPr lang="en-GB"/>
        </a:p>
      </dgm:t>
    </dgm:pt>
    <dgm:pt modelId="{E1EEBE10-3882-4BFB-B486-8B8BA0490E74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testing</a:t>
          </a:r>
          <a:endParaRPr lang="en-GB" dirty="0"/>
        </a:p>
      </dgm:t>
    </dgm:pt>
    <dgm:pt modelId="{FDE3719E-1DF2-4B4D-9D78-AC6D10C3E13B}" type="parTrans" cxnId="{7C35313C-41A3-441F-B14F-37C4B3C7D0E3}">
      <dgm:prSet/>
      <dgm:spPr/>
      <dgm:t>
        <a:bodyPr/>
        <a:lstStyle/>
        <a:p>
          <a:endParaRPr lang="en-GB"/>
        </a:p>
      </dgm:t>
    </dgm:pt>
    <dgm:pt modelId="{8AFA4836-8ECD-47E2-B0B2-61CB5628A6BB}" type="sibTrans" cxnId="{7C35313C-41A3-441F-B14F-37C4B3C7D0E3}">
      <dgm:prSet/>
      <dgm:spPr/>
      <dgm:t>
        <a:bodyPr/>
        <a:lstStyle/>
        <a:p>
          <a:endParaRPr lang="en-GB"/>
        </a:p>
      </dgm:t>
    </dgm:pt>
    <dgm:pt modelId="{2EDF9356-394C-414B-97EF-D1707914B1E6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improving</a:t>
          </a:r>
          <a:endParaRPr lang="en-GB" dirty="0"/>
        </a:p>
      </dgm:t>
    </dgm:pt>
    <dgm:pt modelId="{703B9635-FA9E-4604-82CA-CC2CC44425F6}" type="parTrans" cxnId="{26E4AC8B-3E0A-4BB7-9415-45974736C622}">
      <dgm:prSet/>
      <dgm:spPr/>
      <dgm:t>
        <a:bodyPr/>
        <a:lstStyle/>
        <a:p>
          <a:endParaRPr lang="en-GB"/>
        </a:p>
      </dgm:t>
    </dgm:pt>
    <dgm:pt modelId="{62291DE9-B4D9-46CF-8B29-E8BC0C0C4FCC}" type="sibTrans" cxnId="{26E4AC8B-3E0A-4BB7-9415-45974736C622}">
      <dgm:prSet/>
      <dgm:spPr/>
      <dgm:t>
        <a:bodyPr/>
        <a:lstStyle/>
        <a:p>
          <a:endParaRPr lang="en-GB"/>
        </a:p>
      </dgm:t>
    </dgm:pt>
    <dgm:pt modelId="{E78E21E0-4450-4B37-BF02-D510B85C4F93}" type="pres">
      <dgm:prSet presAssocID="{33B2D0FD-AB9E-4BB8-A83D-A4709ADD3D04}" presName="cycle" presStyleCnt="0">
        <dgm:presLayoutVars>
          <dgm:dir/>
          <dgm:resizeHandles val="exact"/>
        </dgm:presLayoutVars>
      </dgm:prSet>
      <dgm:spPr/>
    </dgm:pt>
    <dgm:pt modelId="{32DC27D9-4F19-432F-979D-2650841820E0}" type="pres">
      <dgm:prSet presAssocID="{852C1C82-1868-4415-979B-DC79909B4C7F}" presName="node" presStyleLbl="node1" presStyleIdx="0" presStyleCnt="4">
        <dgm:presLayoutVars>
          <dgm:bulletEnabled val="1"/>
        </dgm:presLayoutVars>
      </dgm:prSet>
      <dgm:spPr/>
    </dgm:pt>
    <dgm:pt modelId="{876E8428-0976-4A77-9FC2-E92B26FEC691}" type="pres">
      <dgm:prSet presAssocID="{852C1C82-1868-4415-979B-DC79909B4C7F}" presName="spNode" presStyleCnt="0"/>
      <dgm:spPr/>
    </dgm:pt>
    <dgm:pt modelId="{A14D8BCD-8CE1-4A05-B9A3-6CF55056CDDE}" type="pres">
      <dgm:prSet presAssocID="{8722B59F-E4EA-4992-A14A-95877D953C2C}" presName="sibTrans" presStyleLbl="sibTrans1D1" presStyleIdx="0" presStyleCnt="4"/>
      <dgm:spPr/>
    </dgm:pt>
    <dgm:pt modelId="{1AEA465D-715D-4659-9C48-550A196BA75C}" type="pres">
      <dgm:prSet presAssocID="{CB944570-D005-44C1-8AB7-BCE95AE72861}" presName="node" presStyleLbl="node1" presStyleIdx="1" presStyleCnt="4">
        <dgm:presLayoutVars>
          <dgm:bulletEnabled val="1"/>
        </dgm:presLayoutVars>
      </dgm:prSet>
      <dgm:spPr/>
    </dgm:pt>
    <dgm:pt modelId="{F66CA79F-47B1-4FC6-88BC-6EC0AAF6CC41}" type="pres">
      <dgm:prSet presAssocID="{CB944570-D005-44C1-8AB7-BCE95AE72861}" presName="spNode" presStyleCnt="0"/>
      <dgm:spPr/>
    </dgm:pt>
    <dgm:pt modelId="{C730E54E-4AE6-49F9-B0CB-0B170EC383AC}" type="pres">
      <dgm:prSet presAssocID="{AA1233DB-519C-41C4-8F53-7EDEF1E7F881}" presName="sibTrans" presStyleLbl="sibTrans1D1" presStyleIdx="1" presStyleCnt="4"/>
      <dgm:spPr/>
    </dgm:pt>
    <dgm:pt modelId="{2F0CA46F-9C5A-4AE8-9470-01728FF0D68B}" type="pres">
      <dgm:prSet presAssocID="{E1EEBE10-3882-4BFB-B486-8B8BA0490E74}" presName="node" presStyleLbl="node1" presStyleIdx="2" presStyleCnt="4">
        <dgm:presLayoutVars>
          <dgm:bulletEnabled val="1"/>
        </dgm:presLayoutVars>
      </dgm:prSet>
      <dgm:spPr/>
    </dgm:pt>
    <dgm:pt modelId="{C885A419-9598-46C4-8561-53B61A820696}" type="pres">
      <dgm:prSet presAssocID="{E1EEBE10-3882-4BFB-B486-8B8BA0490E74}" presName="spNode" presStyleCnt="0"/>
      <dgm:spPr/>
    </dgm:pt>
    <dgm:pt modelId="{73A6BA0A-E1AC-4937-9594-5868065984F2}" type="pres">
      <dgm:prSet presAssocID="{8AFA4836-8ECD-47E2-B0B2-61CB5628A6BB}" presName="sibTrans" presStyleLbl="sibTrans1D1" presStyleIdx="2" presStyleCnt="4"/>
      <dgm:spPr/>
    </dgm:pt>
    <dgm:pt modelId="{00834823-B3DB-43E6-97FF-0E70C1FB979B}" type="pres">
      <dgm:prSet presAssocID="{2EDF9356-394C-414B-97EF-D1707914B1E6}" presName="node" presStyleLbl="node1" presStyleIdx="3" presStyleCnt="4">
        <dgm:presLayoutVars>
          <dgm:bulletEnabled val="1"/>
        </dgm:presLayoutVars>
      </dgm:prSet>
      <dgm:spPr/>
    </dgm:pt>
    <dgm:pt modelId="{567268A4-A098-495C-B0A5-1EE2BDFF0451}" type="pres">
      <dgm:prSet presAssocID="{2EDF9356-394C-414B-97EF-D1707914B1E6}" presName="spNode" presStyleCnt="0"/>
      <dgm:spPr/>
    </dgm:pt>
    <dgm:pt modelId="{24A7DBCB-5CC6-4810-B4B1-48A00D2D72F9}" type="pres">
      <dgm:prSet presAssocID="{62291DE9-B4D9-46CF-8B29-E8BC0C0C4FCC}" presName="sibTrans" presStyleLbl="sibTrans1D1" presStyleIdx="3" presStyleCnt="4"/>
      <dgm:spPr/>
    </dgm:pt>
  </dgm:ptLst>
  <dgm:cxnLst>
    <dgm:cxn modelId="{B942A80F-5051-46BF-9405-827954F0B611}" type="presOf" srcId="{CB944570-D005-44C1-8AB7-BCE95AE72861}" destId="{1AEA465D-715D-4659-9C48-550A196BA75C}" srcOrd="0" destOrd="0" presId="urn:microsoft.com/office/officeart/2005/8/layout/cycle5"/>
    <dgm:cxn modelId="{A12A662A-A771-4B95-81B1-ABE1E8742739}" type="presOf" srcId="{33B2D0FD-AB9E-4BB8-A83D-A4709ADD3D04}" destId="{E78E21E0-4450-4B37-BF02-D510B85C4F93}" srcOrd="0" destOrd="0" presId="urn:microsoft.com/office/officeart/2005/8/layout/cycle5"/>
    <dgm:cxn modelId="{7C35313C-41A3-441F-B14F-37C4B3C7D0E3}" srcId="{33B2D0FD-AB9E-4BB8-A83D-A4709ADD3D04}" destId="{E1EEBE10-3882-4BFB-B486-8B8BA0490E74}" srcOrd="2" destOrd="0" parTransId="{FDE3719E-1DF2-4B4D-9D78-AC6D10C3E13B}" sibTransId="{8AFA4836-8ECD-47E2-B0B2-61CB5628A6BB}"/>
    <dgm:cxn modelId="{B1741E3D-5ADD-44B2-8571-13F206F99CCB}" srcId="{33B2D0FD-AB9E-4BB8-A83D-A4709ADD3D04}" destId="{CB944570-D005-44C1-8AB7-BCE95AE72861}" srcOrd="1" destOrd="0" parTransId="{1A37E961-3500-4E19-87A7-EA7AF6DD36C9}" sibTransId="{AA1233DB-519C-41C4-8F53-7EDEF1E7F881}"/>
    <dgm:cxn modelId="{52A5565D-ECE7-45D4-9B4E-E38BD77A7325}" type="presOf" srcId="{8AFA4836-8ECD-47E2-B0B2-61CB5628A6BB}" destId="{73A6BA0A-E1AC-4937-9594-5868065984F2}" srcOrd="0" destOrd="0" presId="urn:microsoft.com/office/officeart/2005/8/layout/cycle5"/>
    <dgm:cxn modelId="{09128169-0B87-4617-BA0F-D43986F3B601}" type="presOf" srcId="{E1EEBE10-3882-4BFB-B486-8B8BA0490E74}" destId="{2F0CA46F-9C5A-4AE8-9470-01728FF0D68B}" srcOrd="0" destOrd="0" presId="urn:microsoft.com/office/officeart/2005/8/layout/cycle5"/>
    <dgm:cxn modelId="{C7749770-FFF7-4B49-B245-E6AA3DC92648}" type="presOf" srcId="{AA1233DB-519C-41C4-8F53-7EDEF1E7F881}" destId="{C730E54E-4AE6-49F9-B0CB-0B170EC383AC}" srcOrd="0" destOrd="0" presId="urn:microsoft.com/office/officeart/2005/8/layout/cycle5"/>
    <dgm:cxn modelId="{26E4AC8B-3E0A-4BB7-9415-45974736C622}" srcId="{33B2D0FD-AB9E-4BB8-A83D-A4709ADD3D04}" destId="{2EDF9356-394C-414B-97EF-D1707914B1E6}" srcOrd="3" destOrd="0" parTransId="{703B9635-FA9E-4604-82CA-CC2CC44425F6}" sibTransId="{62291DE9-B4D9-46CF-8B29-E8BC0C0C4FCC}"/>
    <dgm:cxn modelId="{E87AF28E-12AF-4017-9EDD-A2026FCDDCAA}" type="presOf" srcId="{8722B59F-E4EA-4992-A14A-95877D953C2C}" destId="{A14D8BCD-8CE1-4A05-B9A3-6CF55056CDDE}" srcOrd="0" destOrd="0" presId="urn:microsoft.com/office/officeart/2005/8/layout/cycle5"/>
    <dgm:cxn modelId="{21513F9D-F397-419E-9A75-AD88CB073D85}" type="presOf" srcId="{2EDF9356-394C-414B-97EF-D1707914B1E6}" destId="{00834823-B3DB-43E6-97FF-0E70C1FB979B}" srcOrd="0" destOrd="0" presId="urn:microsoft.com/office/officeart/2005/8/layout/cycle5"/>
    <dgm:cxn modelId="{ED1AA6BF-132A-48F4-AA56-D6100A8673A0}" type="presOf" srcId="{852C1C82-1868-4415-979B-DC79909B4C7F}" destId="{32DC27D9-4F19-432F-979D-2650841820E0}" srcOrd="0" destOrd="0" presId="urn:microsoft.com/office/officeart/2005/8/layout/cycle5"/>
    <dgm:cxn modelId="{8AF483E3-F9F0-46CA-B789-120450F6BBD6}" type="presOf" srcId="{62291DE9-B4D9-46CF-8B29-E8BC0C0C4FCC}" destId="{24A7DBCB-5CC6-4810-B4B1-48A00D2D72F9}" srcOrd="0" destOrd="0" presId="urn:microsoft.com/office/officeart/2005/8/layout/cycle5"/>
    <dgm:cxn modelId="{2337BBF4-193A-49AF-975D-0C2C71BC7FD4}" srcId="{33B2D0FD-AB9E-4BB8-A83D-A4709ADD3D04}" destId="{852C1C82-1868-4415-979B-DC79909B4C7F}" srcOrd="0" destOrd="0" parTransId="{EE788A0B-FAA2-4C30-B36C-6868B9CE4B6F}" sibTransId="{8722B59F-E4EA-4992-A14A-95877D953C2C}"/>
    <dgm:cxn modelId="{44F82A43-FE7C-49C6-A6B7-2093AD688113}" type="presParOf" srcId="{E78E21E0-4450-4B37-BF02-D510B85C4F93}" destId="{32DC27D9-4F19-432F-979D-2650841820E0}" srcOrd="0" destOrd="0" presId="urn:microsoft.com/office/officeart/2005/8/layout/cycle5"/>
    <dgm:cxn modelId="{9EE11D15-9772-4B57-BAAC-0FB9294D5F0C}" type="presParOf" srcId="{E78E21E0-4450-4B37-BF02-D510B85C4F93}" destId="{876E8428-0976-4A77-9FC2-E92B26FEC691}" srcOrd="1" destOrd="0" presId="urn:microsoft.com/office/officeart/2005/8/layout/cycle5"/>
    <dgm:cxn modelId="{D0FADF33-4DC4-47DB-B952-190C6922B46A}" type="presParOf" srcId="{E78E21E0-4450-4B37-BF02-D510B85C4F93}" destId="{A14D8BCD-8CE1-4A05-B9A3-6CF55056CDDE}" srcOrd="2" destOrd="0" presId="urn:microsoft.com/office/officeart/2005/8/layout/cycle5"/>
    <dgm:cxn modelId="{440D61B0-C44E-4C23-970C-08A8FDDFA730}" type="presParOf" srcId="{E78E21E0-4450-4B37-BF02-D510B85C4F93}" destId="{1AEA465D-715D-4659-9C48-550A196BA75C}" srcOrd="3" destOrd="0" presId="urn:microsoft.com/office/officeart/2005/8/layout/cycle5"/>
    <dgm:cxn modelId="{0127DE5D-E5F9-420C-A3C9-E51E9D68FDCE}" type="presParOf" srcId="{E78E21E0-4450-4B37-BF02-D510B85C4F93}" destId="{F66CA79F-47B1-4FC6-88BC-6EC0AAF6CC41}" srcOrd="4" destOrd="0" presId="urn:microsoft.com/office/officeart/2005/8/layout/cycle5"/>
    <dgm:cxn modelId="{2FF8176A-98EC-4BEC-8316-2D58D05EB6D6}" type="presParOf" srcId="{E78E21E0-4450-4B37-BF02-D510B85C4F93}" destId="{C730E54E-4AE6-49F9-B0CB-0B170EC383AC}" srcOrd="5" destOrd="0" presId="urn:microsoft.com/office/officeart/2005/8/layout/cycle5"/>
    <dgm:cxn modelId="{5C8F8133-F078-4885-A6BE-AF42DD0FF9B9}" type="presParOf" srcId="{E78E21E0-4450-4B37-BF02-D510B85C4F93}" destId="{2F0CA46F-9C5A-4AE8-9470-01728FF0D68B}" srcOrd="6" destOrd="0" presId="urn:microsoft.com/office/officeart/2005/8/layout/cycle5"/>
    <dgm:cxn modelId="{991D9BB5-9FC8-490A-B711-8839DADC4F4C}" type="presParOf" srcId="{E78E21E0-4450-4B37-BF02-D510B85C4F93}" destId="{C885A419-9598-46C4-8561-53B61A820696}" srcOrd="7" destOrd="0" presId="urn:microsoft.com/office/officeart/2005/8/layout/cycle5"/>
    <dgm:cxn modelId="{5C81590D-554B-499B-94C2-95069CC71174}" type="presParOf" srcId="{E78E21E0-4450-4B37-BF02-D510B85C4F93}" destId="{73A6BA0A-E1AC-4937-9594-5868065984F2}" srcOrd="8" destOrd="0" presId="urn:microsoft.com/office/officeart/2005/8/layout/cycle5"/>
    <dgm:cxn modelId="{F2E0D3C4-D6C5-45F8-B093-77E4719D8C76}" type="presParOf" srcId="{E78E21E0-4450-4B37-BF02-D510B85C4F93}" destId="{00834823-B3DB-43E6-97FF-0E70C1FB979B}" srcOrd="9" destOrd="0" presId="urn:microsoft.com/office/officeart/2005/8/layout/cycle5"/>
    <dgm:cxn modelId="{B7E622A8-20CC-4C32-98B6-144268C56810}" type="presParOf" srcId="{E78E21E0-4450-4B37-BF02-D510B85C4F93}" destId="{567268A4-A098-495C-B0A5-1EE2BDFF0451}" srcOrd="10" destOrd="0" presId="urn:microsoft.com/office/officeart/2005/8/layout/cycle5"/>
    <dgm:cxn modelId="{BDCD8DE5-5461-4A77-A40D-FA9AA57F35E9}" type="presParOf" srcId="{E78E21E0-4450-4B37-BF02-D510B85C4F93}" destId="{24A7DBCB-5CC6-4810-B4B1-48A00D2D72F9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C27D9-4F19-432F-979D-2650841820E0}">
      <dsp:nvSpPr>
        <dsp:cNvPr id="0" name=""/>
        <dsp:cNvSpPr/>
      </dsp:nvSpPr>
      <dsp:spPr>
        <a:xfrm>
          <a:off x="1899083" y="402"/>
          <a:ext cx="1266055" cy="8229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discovery</a:t>
          </a:r>
          <a:endParaRPr lang="en-GB" sz="1600" kern="1200" dirty="0"/>
        </a:p>
      </dsp:txBody>
      <dsp:txXfrm>
        <a:off x="1939255" y="40574"/>
        <a:ext cx="1185711" cy="742592"/>
      </dsp:txXfrm>
    </dsp:sp>
    <dsp:sp modelId="{A14D8BCD-8CE1-4A05-B9A3-6CF55056CDDE}">
      <dsp:nvSpPr>
        <dsp:cNvPr id="0" name=""/>
        <dsp:cNvSpPr/>
      </dsp:nvSpPr>
      <dsp:spPr>
        <a:xfrm>
          <a:off x="1171899" y="411871"/>
          <a:ext cx="2720425" cy="2720425"/>
        </a:xfrm>
        <a:custGeom>
          <a:avLst/>
          <a:gdLst/>
          <a:ahLst/>
          <a:cxnLst/>
          <a:rect l="0" t="0" r="0" b="0"/>
          <a:pathLst>
            <a:path>
              <a:moveTo>
                <a:pt x="2168198" y="265983"/>
              </a:moveTo>
              <a:arcTo wR="1360212" hR="1360212" stAng="18386542" swAng="163456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EA465D-715D-4659-9C48-550A196BA75C}">
      <dsp:nvSpPr>
        <dsp:cNvPr id="0" name=""/>
        <dsp:cNvSpPr/>
      </dsp:nvSpPr>
      <dsp:spPr>
        <a:xfrm>
          <a:off x="3259296" y="1360615"/>
          <a:ext cx="1266055" cy="8229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prototyping</a:t>
          </a:r>
          <a:endParaRPr lang="en-GB" sz="1600" kern="1200" dirty="0"/>
        </a:p>
      </dsp:txBody>
      <dsp:txXfrm>
        <a:off x="3299468" y="1400787"/>
        <a:ext cx="1185711" cy="742592"/>
      </dsp:txXfrm>
    </dsp:sp>
    <dsp:sp modelId="{C730E54E-4AE6-49F9-B0CB-0B170EC383AC}">
      <dsp:nvSpPr>
        <dsp:cNvPr id="0" name=""/>
        <dsp:cNvSpPr/>
      </dsp:nvSpPr>
      <dsp:spPr>
        <a:xfrm>
          <a:off x="1171899" y="411871"/>
          <a:ext cx="2720425" cy="2720425"/>
        </a:xfrm>
        <a:custGeom>
          <a:avLst/>
          <a:gdLst/>
          <a:ahLst/>
          <a:cxnLst/>
          <a:rect l="0" t="0" r="0" b="0"/>
          <a:pathLst>
            <a:path>
              <a:moveTo>
                <a:pt x="2579467" y="1963202"/>
              </a:moveTo>
              <a:arcTo wR="1360212" hR="1360212" stAng="1578898" swAng="163456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0CA46F-9C5A-4AE8-9470-01728FF0D68B}">
      <dsp:nvSpPr>
        <dsp:cNvPr id="0" name=""/>
        <dsp:cNvSpPr/>
      </dsp:nvSpPr>
      <dsp:spPr>
        <a:xfrm>
          <a:off x="1899084" y="2720828"/>
          <a:ext cx="1266055" cy="8229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testing</a:t>
          </a:r>
          <a:endParaRPr lang="en-GB" sz="1600" kern="1200" dirty="0"/>
        </a:p>
      </dsp:txBody>
      <dsp:txXfrm>
        <a:off x="1939256" y="2761000"/>
        <a:ext cx="1185711" cy="742592"/>
      </dsp:txXfrm>
    </dsp:sp>
    <dsp:sp modelId="{73A6BA0A-E1AC-4937-9594-5868065984F2}">
      <dsp:nvSpPr>
        <dsp:cNvPr id="0" name=""/>
        <dsp:cNvSpPr/>
      </dsp:nvSpPr>
      <dsp:spPr>
        <a:xfrm>
          <a:off x="1171899" y="411871"/>
          <a:ext cx="2720425" cy="2720425"/>
        </a:xfrm>
        <a:custGeom>
          <a:avLst/>
          <a:gdLst/>
          <a:ahLst/>
          <a:cxnLst/>
          <a:rect l="0" t="0" r="0" b="0"/>
          <a:pathLst>
            <a:path>
              <a:moveTo>
                <a:pt x="552227" y="2454442"/>
              </a:moveTo>
              <a:arcTo wR="1360212" hR="1360212" stAng="7586542" swAng="163456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834823-B3DB-43E6-97FF-0E70C1FB979B}">
      <dsp:nvSpPr>
        <dsp:cNvPr id="0" name=""/>
        <dsp:cNvSpPr/>
      </dsp:nvSpPr>
      <dsp:spPr>
        <a:xfrm>
          <a:off x="538871" y="1360615"/>
          <a:ext cx="1266055" cy="8229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improving</a:t>
          </a:r>
          <a:endParaRPr lang="en-GB" sz="1600" kern="1200" dirty="0"/>
        </a:p>
      </dsp:txBody>
      <dsp:txXfrm>
        <a:off x="579043" y="1400787"/>
        <a:ext cx="1185711" cy="742592"/>
      </dsp:txXfrm>
    </dsp:sp>
    <dsp:sp modelId="{24A7DBCB-5CC6-4810-B4B1-48A00D2D72F9}">
      <dsp:nvSpPr>
        <dsp:cNvPr id="0" name=""/>
        <dsp:cNvSpPr/>
      </dsp:nvSpPr>
      <dsp:spPr>
        <a:xfrm>
          <a:off x="1171899" y="411871"/>
          <a:ext cx="2720425" cy="2720425"/>
        </a:xfrm>
        <a:custGeom>
          <a:avLst/>
          <a:gdLst/>
          <a:ahLst/>
          <a:cxnLst/>
          <a:rect l="0" t="0" r="0" b="0"/>
          <a:pathLst>
            <a:path>
              <a:moveTo>
                <a:pt x="140957" y="757223"/>
              </a:moveTo>
              <a:arcTo wR="1360212" hR="1360212" stAng="12378898" swAng="163456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24C78-9DE9-4B1D-83D7-4D63A4DCB456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91ABF-3C91-4815-B611-A14377E66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83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Common sense synonyms : good sense and sound judgement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F91ABF-3C91-4815-B611-A14377E66D5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7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ACCA5019 –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Business and Web Management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1475656" y="4797152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 Mobolanle Bello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05 :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User Experience Design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435280" cy="40995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User Experience Design &amp; Principles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UX </a:t>
            </a:r>
            <a:r>
              <a:rPr lang="en-GB" sz="2400" kern="10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Research Techniques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solidFill>
                <a:srgbClr val="29A5D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solidFill>
                <a:srgbClr val="29A5D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IS USER EXPERIENCE?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1196752"/>
            <a:ext cx="8856984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User experience is simply how people feel when they use a product or service.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most cases, that product will be a website or an application of some form.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 instance of human-object interaction has an associated user experience.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140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Is User Experience?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07" y="980728"/>
            <a:ext cx="9036496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UX practitioners are interested in the relationship between human users and computers and computer-based products, such as websites, applications and systems.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add all the features and functionality that you like to a site or application, but the success of the project rides on a single factor: how the users feel about it.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527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Is User Experience?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72716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questions that UX designers are concerned with are these: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the site or application give the user value?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the user find the site or application simple to use and navigate?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the user actually enjoy using the site or the application?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UX designer can say he's or she’s doing a good job when the answer is "Yes!" to all of the above.</a:t>
            </a:r>
          </a:p>
        </p:txBody>
      </p:sp>
    </p:spTree>
    <p:extLst>
      <p:ext uri="{BB962C8B-B14F-4D97-AF65-F5344CB8AC3E}">
        <p14:creationId xmlns:p14="http://schemas.microsoft.com/office/powerpoint/2010/main" val="2336638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63235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is UX Designer?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818" y="620688"/>
            <a:ext cx="8834363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UX designer is someone who investigates and analyses how users feel about the products he or she offers them.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UX designers then apply this knowledge to product development in order to ensure that the user has the best possible experience with a product.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UX designers conduct research, analyse their findings, inform other members of the development team of their findings, monitor development projects to ensure those findings are implemented, and do much more.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2051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Why Does UX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20688"/>
            <a:ext cx="8712968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the past, product design was simple and focused on the client's preferences.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this approach had two problems: less competition online and no consideration for the user.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Focusing on user experience (UX) increases project success by focusing on user trust, not just brand recognition.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7217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0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80" y="1143000"/>
            <a:ext cx="8735888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User Experience (UX) is critical to the success or failure of a product in the market.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seven factors that describe user experience, according to Peter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Morville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 pioneer in the UX field who has written several best-selling books and advises many Fortune 500 companies on UX.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9288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2176" y="-243408"/>
            <a:ext cx="9308351" cy="1143000"/>
          </a:xfrm>
        </p:spPr>
        <p:txBody>
          <a:bodyPr>
            <a:norm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839" y="764704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7 factors are: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Useful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Usable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Credible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Desirable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Accessible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D02B12-D36D-E085-9363-C397F53F0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7984" y="891627"/>
            <a:ext cx="3816000" cy="4297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793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260" y="-171400"/>
            <a:ext cx="9252520" cy="1143000"/>
          </a:xfrm>
        </p:spPr>
        <p:txBody>
          <a:bodyPr>
            <a:no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72716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1) Useful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product's usefulness depends on its purpose and appeal to the beholder.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be considered useful if it provides non-practical benefits like fun or aesthetic appeal.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example, a computer game or sculpture can be useful if it helps a user achieve a meaningful goal, or if it educates a visitor.</a:t>
            </a:r>
          </a:p>
        </p:txBody>
      </p:sp>
    </p:spTree>
    <p:extLst>
      <p:ext uri="{BB962C8B-B14F-4D97-AF65-F5344CB8AC3E}">
        <p14:creationId xmlns:p14="http://schemas.microsoft.com/office/powerpoint/2010/main" val="26129760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2639" y="-243408"/>
            <a:ext cx="9256639" cy="1143000"/>
          </a:xfrm>
        </p:spPr>
        <p:txBody>
          <a:bodyPr>
            <a:norm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20688"/>
            <a:ext cx="8856984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Usable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Usability is concerned with enabling users to achieve their end objective with a product effectively and efficiently.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computer game which requires three sets of control pads is unlikely to be usable as people, for the time being at least, only tend to have two hands.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1988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112" y="-243408"/>
            <a:ext cx="9474224" cy="1143000"/>
          </a:xfrm>
        </p:spPr>
        <p:txBody>
          <a:bodyPr>
            <a:no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Usable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Poor usability is often associated with the very first generation of a product.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Example: think of the first generation of MP3 players, which have since lost their market share to the more usable iPod.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iPod wasn’t the first MP3 player, but it was the first—in a UX sense, at least—truly usable MP3 player</a:t>
            </a:r>
          </a:p>
        </p:txBody>
      </p:sp>
    </p:spTree>
    <p:extLst>
      <p:ext uri="{BB962C8B-B14F-4D97-AF65-F5344CB8AC3E}">
        <p14:creationId xmlns:p14="http://schemas.microsoft.com/office/powerpoint/2010/main" val="16637543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7" y="-315416"/>
            <a:ext cx="9170606" cy="1143000"/>
          </a:xfrm>
        </p:spPr>
        <p:txBody>
          <a:bodyPr>
            <a:no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758" y="476672"/>
            <a:ext cx="8856984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3. Findable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Findability is crucial for the user experience of digital and information products, as it ensures easy access to desired content.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 frustrating experience is when content is not easily found, as users may stop browsing if it is not organized into specific sections.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This is especially important for products with limited lifespans, as time is valuable and users prefer organized, easily accessible content.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6621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3" y="-243408"/>
            <a:ext cx="9145016" cy="1143000"/>
          </a:xfrm>
        </p:spPr>
        <p:txBody>
          <a:bodyPr>
            <a:no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20688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4. Credible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Credibility in the 21st century is crucial for users to choose a credible product provider.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involves trusting the product's functionality, longevity, and accurate information.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users perceive the creator as lying, they may leave and leave, leaving a negative impression on others.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It's essential to provide a positive user experience and avoid letting users become "victims" of your company.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0299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528" y="-243408"/>
            <a:ext cx="9227368" cy="1143000"/>
          </a:xfrm>
        </p:spPr>
        <p:txBody>
          <a:bodyPr>
            <a:norm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96448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5. Desirable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Skoda and Porsche both make cars.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brands are, to some extent, useful, usable, findable, accessible, credible and valuable—but Porsche is much more desirable than Skoda.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is not to say that Skoda is undesirable; they have sold a lot of cars.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given a choice of a new Porsche or Skoda for free, most people will opt for the Porsche.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8150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403" y="-243408"/>
            <a:ext cx="9433048" cy="1143000"/>
          </a:xfrm>
        </p:spPr>
        <p:txBody>
          <a:bodyPr>
            <a:no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218" y="692696"/>
            <a:ext cx="885127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5. Desirable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Desirability is conveyed in design through branding, image, identity, aesthetics, and emotional design.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more desirable a product is, the more likely it is that the user who has it will brag about it and create desire in other users.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16312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7738" y="-315416"/>
            <a:ext cx="9217841" cy="1143000"/>
          </a:xfrm>
        </p:spPr>
        <p:txBody>
          <a:bodyPr>
            <a:no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5" y="332656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6. Accessible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Accessibility is crucial in creating user experiences, ensuring it is accessible to all users, including those with disabilities.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Often overlooked, accessibility is seen as a waste of money, but it is essential for a significant portion of the population with disability.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Designing for accessibility not only shows courtesy and decency but also heeds good sense and sound judgment.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Accessible design is now a legal obligation in many jurisdictions, but enforcement is not as frequent as it should be.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7982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3408"/>
            <a:ext cx="9149301" cy="1143000"/>
          </a:xfrm>
        </p:spPr>
        <p:txBody>
          <a:bodyPr>
            <a:no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797" y="476672"/>
            <a:ext cx="8564667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7. Valuable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Finally, the product must deliver value.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must deliver value to the business which creates it and to the user who buys or uses it.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Without value, it is likely that any initial success of a product will eventually corrode as the realities of natural economics start to undermine it.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951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2517" y="-243408"/>
            <a:ext cx="9221309" cy="1143000"/>
          </a:xfrm>
        </p:spPr>
        <p:txBody>
          <a:bodyPr>
            <a:noAutofit/>
          </a:bodyPr>
          <a:lstStyle/>
          <a:p>
            <a:r>
              <a:rPr lang="en-GB" sz="3900" b="1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797" y="476672"/>
            <a:ext cx="8708683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7. Valuable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designers, we should bear in mind that value is one of the key influences on purchasing decisions.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$100 product that solves a $10,000 problem is one that is likely to succeed; a $10,000 product that solves a $100 problem is far less likely to do so.</a:t>
            </a:r>
          </a:p>
        </p:txBody>
      </p:sp>
    </p:spTree>
    <p:extLst>
      <p:ext uri="{BB962C8B-B14F-4D97-AF65-F5344CB8AC3E}">
        <p14:creationId xmlns:p14="http://schemas.microsoft.com/office/powerpoint/2010/main" val="38980772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81136" y="-220295"/>
            <a:ext cx="9906272" cy="1143000"/>
          </a:xfrm>
        </p:spPr>
        <p:txBody>
          <a:bodyPr>
            <a:noAutofit/>
          </a:bodyPr>
          <a:lstStyle/>
          <a:p>
            <a:r>
              <a:rPr lang="en-GB" sz="3700" b="1" dirty="0"/>
              <a:t>HUMAN-CENTERED DESIGN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User-centred design means working with your users all throughout the project.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Core principles are 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Understand and address the core problems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 people-centred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an activity-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systems approach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rapid iterations of prototyping and testing</a:t>
            </a:r>
          </a:p>
        </p:txBody>
      </p:sp>
    </p:spTree>
    <p:extLst>
      <p:ext uri="{BB962C8B-B14F-4D97-AF65-F5344CB8AC3E}">
        <p14:creationId xmlns:p14="http://schemas.microsoft.com/office/powerpoint/2010/main" val="26567029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760" y="620688"/>
            <a:ext cx="8934214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process of UX design is iterative and user-centred, aimed at creating products that provide meaningful and relevant experiences to users.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generally follows a cycle that includes 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65149D1-6722-D715-7521-912EC1287F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5977182"/>
              </p:ext>
            </p:extLst>
          </p:nvPr>
        </p:nvGraphicFramePr>
        <p:xfrm>
          <a:off x="4355976" y="1988840"/>
          <a:ext cx="5064224" cy="3544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28974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12968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UX design process is cyclical and flexible, often repeating the phases of prototyping, testing, and improving multiple times.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focuses on understanding users and their needs, creating and testing solutions, and continually refining the product to enhance the user experience.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approach ensures that the final product is not only functional and visually appealing but also intuitive and enjoyable for users.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0642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1) Discovery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Objective: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understand the problem space, user needs, and business goals.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Research: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User Research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Conduct interviews, surveys, and observations to gather insights about users’ behaviours, needs, and pain points.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Market Research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Analyse market trends, competitor products, and industry standards.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Stakeholder Interviews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Gather requirements and goals from business stakeholders.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0363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1) Discovery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Personas and User Stories: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 personas to represent key user segments.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user stories and scenarios to capture how users might interact with the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Journey Mapping: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Map out the user journey to identify touchpoints, emotions, and opportunities for improvement.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5413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1) Discovery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Requirements Definition: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Define functional and non-functional requirements based on research findings.</a:t>
            </a:r>
          </a:p>
        </p:txBody>
      </p:sp>
    </p:spTree>
    <p:extLst>
      <p:ext uri="{BB962C8B-B14F-4D97-AF65-F5344CB8AC3E}">
        <p14:creationId xmlns:p14="http://schemas.microsoft.com/office/powerpoint/2010/main" val="22110569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89248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Prototyping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create tangible representations of the product to explore ideas and gather feedback.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Sketching: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Quick hand-drawn sketches to brainstorm ideas and layout concepts.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Wireframes: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Low-fidelity wireframes to outline the structure and flow of the user interface without detailed design.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6270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Prototyping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Interactive Prototypes: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High-fidelity interactive prototypes using tools like Inkscape, Sketch, Figma, or Adobe XD to simulate the user experience.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Design Systems: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a consistent design system that includes UI components, patterns, and guidelines.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06255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Testing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To validate design assumptions and gather user feedback.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Usability Testing: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Conduct usability tests with real users to observe how they interact with the prototype.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usability issues and areas for improvement.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3529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89248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Testing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A/B Testing: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Compare two or more versions of a design to determine which performs better.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Surveys and Feedback: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Gather quantitative and qualitative feedback through surveys, feedback forms, and analytics.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3793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Testing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Heuristic Evaluation: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Perform expert reviews to identify usability problems based on established heuristics.</a:t>
            </a:r>
          </a:p>
        </p:txBody>
      </p:sp>
    </p:spTree>
    <p:extLst>
      <p:ext uri="{BB962C8B-B14F-4D97-AF65-F5344CB8AC3E}">
        <p14:creationId xmlns:p14="http://schemas.microsoft.com/office/powerpoint/2010/main" val="41353503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4) Improving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To iterate on the design based on feedback and testing results.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Analyse Feedback: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Synthesize insights from usability testing, user feedback, and analytics to identify key issues and opportunities.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4615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4) Improving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Refine Design: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necessary adjustments to the design to address identified issues.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Iterate on wireframes, prototypes, and design systems as needed.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90858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568952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4) Improving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Development Collaboration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closely with developers to ensure the design is implemented as intended.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Conduct design reviews and provide necessary assets and documentation.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7783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4) Improving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Continuous Improvement: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Monitor the product post-launch to gather ongoing user feedback.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Iterate and improve the product based on new insights and changing user needs.</a:t>
            </a:r>
          </a:p>
        </p:txBody>
      </p:sp>
    </p:spTree>
    <p:extLst>
      <p:ext uri="{BB962C8B-B14F-4D97-AF65-F5344CB8AC3E}">
        <p14:creationId xmlns:p14="http://schemas.microsoft.com/office/powerpoint/2010/main" val="10278062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DESIGN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current products and competitors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issues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Propose solutions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 market gaps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Propose new features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user reviews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customer service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design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0D5DE3-DC0E-3A79-1AA7-64FDD62B5D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799" t="21420" r="6288" b="6936"/>
          <a:stretch/>
        </p:blipFill>
        <p:spPr>
          <a:xfrm>
            <a:off x="4654800" y="1340768"/>
            <a:ext cx="4032000" cy="306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3301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USER PROFILES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Discovering user profiles is a critical step in the UX design process as it helps designers understand the target audience and tailor the product to meet their needs effectively and satisfying user experience. </a:t>
            </a:r>
          </a:p>
        </p:txBody>
      </p:sp>
    </p:spTree>
    <p:extLst>
      <p:ext uri="{BB962C8B-B14F-4D97-AF65-F5344CB8AC3E}">
        <p14:creationId xmlns:p14="http://schemas.microsoft.com/office/powerpoint/2010/main" val="34835230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User Profiles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Ways to discover user profiles: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 and offline surveys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Talk to sales and support team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reviews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Web analytics</a:t>
            </a:r>
          </a:p>
        </p:txBody>
      </p:sp>
    </p:spTree>
    <p:extLst>
      <p:ext uri="{BB962C8B-B14F-4D97-AF65-F5344CB8AC3E}">
        <p14:creationId xmlns:p14="http://schemas.microsoft.com/office/powerpoint/2010/main" val="23045741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764704"/>
            <a:ext cx="8712968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UX research is essential for understanding users and their needs, which in turn informs the design of effective and satisfying user experiences.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various techniques employed in UX research, each suited to different types of insights and stages in the design process.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685657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3F18B-2181-DEB0-AA10-60131A91BC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AA5F066-0A5E-8C75-0412-391C08535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000" y="188640"/>
            <a:ext cx="8280000" cy="5346741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9225028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EB416C-879E-D0CC-9CC1-6B8E02E7E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02FD6-047E-AEB8-DBBD-D8D6B6F2B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FF215-B098-6384-B3D1-5450A96D3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1. Card Sorting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Card sorting is a psychological research technique that involves writing words or phrases on cards and asking users to categorise them.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4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0B368E-E0E2-F1FB-5193-F0536DEBBA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986"/>
          <a:stretch/>
        </p:blipFill>
        <p:spPr>
          <a:xfrm>
            <a:off x="1907704" y="2996952"/>
            <a:ext cx="4968000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2615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35292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1. Card Sorting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be used to assess user understanding of website layouts or financial planning.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various card-sorting techniques available, and choosing the right one is crucial.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 tools allow for remote use, allowing for global application of the technique.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2494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476672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Expert Review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Expert reviews involve a single ‘expert’ walking through a product via the User Interface (UI) and looking for issues with the design, accessibility, and usability of the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There’s no fixed process to follow, and the expert review can vary from professional to professional as well as from product to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more expertise the reviewer has in usability and UX design, the more valuable the input of that person will be (in most cases).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70145162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Eye Movement Tracking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Knowing where your users are looking when they’re using your system can tell you a great deal about where your design’s effectiveness stands.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Eye movement tracking helps with UI design, and it helps with knowing how to prioritize certain kinds of content.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technique was developed for academic research. Used extensively in medical research, it has become popular and cost-effective enough to be deployed by UX teams, too.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9657675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4. Field Studies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is actually a number of techniques under a broad heading.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It’s all about going out and observing users ‘in the wild’ so that we can measure behaviour in the context where users actually use a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Field studies include ethnographic research, interviews, observations, and contextual enquiry.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63046292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5. Usability Testing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firm favourite that has a long and prestigious history in UX research, usability testing is the observation of users trying to carry out tasks with a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Such testing can focus on a single process, or be much wider in range.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08902806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6. Remote Usability Testing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is usability testing, but without the need to drag users into your laboratory environment.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was once complex and expensive, but technology has moved on, and now it’s fairly simple to set up and reasonable value for money, too.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85859256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20688"/>
            <a:ext cx="8712968" cy="532859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7. User Personas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User personas are a fictional representation of the ideal user.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They focus on the goals of the user, that individual’s characteristics and the attitudes he/she displays.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They also examine what the user expects from the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We created user personas from other forms of user research; thus, they offer an in-depth, real-life vivid portrait that is easy for the whole team to keep in mind when designing products.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918103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7. User Personas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user persona has a name and a backstory.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Moreover, personas inspire the imagination and keep the focus on the user.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14788516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53752" y="1700808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86F6E0-1978-3D58-6E8B-DF6EF462E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D283B-1738-BB45-C110-EFFF53D1F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81DCF-2CF8-6A93-F2F5-0FC1BD5A0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Sklar, J. (2014) (6th Ed.) Principles of Web Design. Course Technology.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Krug, S. (2013) (3rd Ed. Don't Make Me Think: A Common Sense Approach to Web Usability New Rider.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519912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2551</Words>
  <Application>Microsoft Office PowerPoint</Application>
  <PresentationFormat>On-screen Show (4:3)</PresentationFormat>
  <Paragraphs>261</Paragraphs>
  <Slides>50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7" baseType="lpstr">
      <vt:lpstr>Arial</vt:lpstr>
      <vt:lpstr>Calibri</vt:lpstr>
      <vt:lpstr>Lato</vt:lpstr>
      <vt:lpstr>Myriad Pro</vt:lpstr>
      <vt:lpstr>Open Sans</vt:lpstr>
      <vt:lpstr>Wingdings</vt:lpstr>
      <vt:lpstr>20140311PresentationUWTSDTemplate</vt:lpstr>
      <vt:lpstr>BSc (Hons) Cloud Computing</vt:lpstr>
      <vt:lpstr>Objectives</vt:lpstr>
      <vt:lpstr>WHAT IS USER EXPERIENCE?</vt:lpstr>
      <vt:lpstr>What Is User Experience?</vt:lpstr>
      <vt:lpstr>What Is User Experience?</vt:lpstr>
      <vt:lpstr>What is UX Designer?</vt:lpstr>
      <vt:lpstr>Why Does UX Matter?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HUMAN-CENTERED DESIGN APPROACH 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UX DESIGN ANALYSIS</vt:lpstr>
      <vt:lpstr>USER PROFILES</vt:lpstr>
      <vt:lpstr>User Profiles</vt:lpstr>
      <vt:lpstr>UX RESEARCH TECHNIQUES</vt:lpstr>
      <vt:lpstr>PowerPoint Presentation</vt:lpstr>
      <vt:lpstr>UX Research Techniques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52</cp:revision>
  <dcterms:created xsi:type="dcterms:W3CDTF">2015-04-14T15:21:28Z</dcterms:created>
  <dcterms:modified xsi:type="dcterms:W3CDTF">2025-08-27T13:10:09Z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